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4"/>
  </p:notesMasterIdLst>
  <p:sldIdLst>
    <p:sldId id="401" r:id="rId3"/>
    <p:sldId id="583" r:id="rId4"/>
    <p:sldId id="257" r:id="rId5"/>
    <p:sldId id="575" r:id="rId6"/>
    <p:sldId id="576" r:id="rId7"/>
    <p:sldId id="578" r:id="rId8"/>
    <p:sldId id="579" r:id="rId9"/>
    <p:sldId id="580" r:id="rId10"/>
    <p:sldId id="581" r:id="rId11"/>
    <p:sldId id="582" r:id="rId12"/>
    <p:sldId id="403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08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0B323-A4BB-4354-BE2A-52EBCE9BE211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3357E6-3209-4BEF-BFD3-7FD70492E9E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1311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9">
            <a:extLst>
              <a:ext uri="{FF2B5EF4-FFF2-40B4-BE49-F238E27FC236}">
                <a16:creationId xmlns:a16="http://schemas.microsoft.com/office/drawing/2014/main" id="{D0B7ACDF-D4DD-495E-9CBF-82F6CD2A1AE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3AF65995-E458-459D-93D7-1BA1E2DC7DCE}" type="slidenum">
              <a:rPr lang="en-GB" altLang="cs-CZ" sz="1400" smtClean="0">
                <a:ea typeface="Arial Unicode MS"/>
                <a:cs typeface="Arial Unicode MS"/>
              </a:rPr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2</a:t>
            </a:fld>
            <a:endParaRPr lang="en-GB" altLang="cs-CZ" sz="1400">
              <a:ea typeface="Arial Unicode MS"/>
              <a:cs typeface="Arial Unicode MS"/>
            </a:endParaRPr>
          </a:p>
        </p:txBody>
      </p:sp>
      <p:sp>
        <p:nvSpPr>
          <p:cNvPr id="4099" name="Text Box 1">
            <a:extLst>
              <a:ext uri="{FF2B5EF4-FFF2-40B4-BE49-F238E27FC236}">
                <a16:creationId xmlns:a16="http://schemas.microsoft.com/office/drawing/2014/main" id="{84956197-7868-42DD-91F7-1AC943786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812800"/>
            <a:ext cx="5345113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76000"/>
              </a:lnSpc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endParaRPr lang="cs-CZ" altLang="cs-CZ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100" name="Rectangle 2">
            <a:extLst>
              <a:ext uri="{FF2B5EF4-FFF2-40B4-BE49-F238E27FC236}">
                <a16:creationId xmlns:a16="http://schemas.microsoft.com/office/drawing/2014/main" id="{6EC81110-3E36-48B9-901B-C6CE354AC976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0438" cy="48085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66F48E-BC3F-4455-9267-97E0388D10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F99D3EA-5196-44B0-AC11-B1CCBD84BA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AA25E21-348D-460B-AF5A-F21F8DE95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04665-9560-4CD2-AE61-5FFA5D1E8995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27D872A-4A89-4639-9113-1D3D4F463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2DA1EFE-0918-4E2D-A6B4-9C5AAD36C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E471-37FA-4DE2-BDEF-85C0D63557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6526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2E1727-6DEB-4041-BB6A-6AEFF649C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E077CD8-48B5-4B86-9A24-ADF9B76D2D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174A800-292D-4E81-8E9E-4BF59FDE8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04665-9560-4CD2-AE61-5FFA5D1E8995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D511899-F90D-4C79-9398-00898C70B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E2D54F1-C2AC-4F85-9F15-21A852F2A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E471-37FA-4DE2-BDEF-85C0D63557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8099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3D52D7-8502-40EA-9C3C-FB71EA2E2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E3BA739-6C12-4713-8817-0E95B996D8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D003733-2473-4506-B0AE-5593BA09F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04665-9560-4CD2-AE61-5FFA5D1E8995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B58B9C5-F98D-4AEB-9793-1E8CA06A7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1DE87A6-C183-46C3-BA56-9616E1E2E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E471-37FA-4DE2-BDEF-85C0D63557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1881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7D901C-6012-4612-A9BF-979881472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78C945E-0205-4337-AFC5-4C751B8C21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12839FB-7B1D-4188-ADE4-B15D9A52C6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D476BB9-0D11-4726-906F-D2CECEBB7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04665-9560-4CD2-AE61-5FFA5D1E8995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2C1F0F7-9203-422B-A381-BFDD988FC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5C30A07-17D0-4208-AD15-EEEE834AD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E471-37FA-4DE2-BDEF-85C0D63557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1216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D3EA09-21E2-4816-A810-C8F078601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4F9B47C-B0E8-47AF-9357-515F42C76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A9546D0-9725-4889-9A8D-E84CEA5178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ADE7C180-1773-4C6A-B72A-41D6A70961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84299E7-0B59-45C4-94BC-FC7E94262E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5E3FA44D-6214-477F-BE8B-28C0831E3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04665-9560-4CD2-AE61-5FFA5D1E8995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BD965FC-3F04-4E9B-9613-B42F6A371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1D1C7744-7234-4A1C-88F4-2E6CBC80A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E471-37FA-4DE2-BDEF-85C0D63557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07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25A011-13A8-4C8D-BED1-3A2168856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CC3BD24-A76D-489D-9927-684E3650E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04665-9560-4CD2-AE61-5FFA5D1E8995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002B0DF-31F8-4174-8848-041412CF4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D4A773B-2035-440B-AB19-2C77625B2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E471-37FA-4DE2-BDEF-85C0D63557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5353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5C16D55-805A-4965-88CA-996E8D984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04665-9560-4CD2-AE61-5FFA5D1E8995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6F74F1E-513A-4839-BC16-06BF34BE2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735FF7D-B1CC-43DB-8D24-B4142E8A9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E471-37FA-4DE2-BDEF-85C0D63557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4474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E92B56-0786-4575-A459-089236B26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1480221-5535-4385-98F8-A01D2037FB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081E571C-1B92-4C26-9B9E-5510E83AF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3E0F7D1-2F01-490E-A961-29FDC8A50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04665-9560-4CD2-AE61-5FFA5D1E8995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6240E29-EF90-492A-8A17-83E230365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6262AEC-6FB6-4AD8-8C3C-7A0201A4F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E471-37FA-4DE2-BDEF-85C0D63557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6407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DB5CD86-1607-45BC-AF3F-60BB2DB45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22E01E3-4F92-44F5-B01D-81EF284097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69D23D6-840A-4107-88ED-C0377216BF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E87B7CB-53F2-4F59-8431-D74053256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04665-9560-4CD2-AE61-5FFA5D1E8995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D56F09F-109F-4A96-B407-038933D38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FBEE9CF-FF3A-4525-B54E-621C69817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E471-37FA-4DE2-BDEF-85C0D63557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2667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4AE15E-6380-49FF-A7A7-F2A2E9C6F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E3D3CD6-D212-43A8-AB06-69AEBC947B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ECC5C51-A804-45B2-BDD9-FDE32F090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04665-9560-4CD2-AE61-5FFA5D1E8995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6D56571-C1AA-4820-A4D1-137011AD4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174CDC-EE31-4FA5-AF81-CF8D43C9F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E471-37FA-4DE2-BDEF-85C0D63557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3816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A015D38-5F4B-4D43-A52F-179A614CF4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CE849FFD-1BB4-402F-A594-C31E245781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144EACF-C26F-48DF-A15C-8C6604D94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04665-9560-4CD2-AE61-5FFA5D1E8995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3133648-FBA6-4ACA-8E17-281414385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913F002-6BB0-4AB6-B869-A3155C7FD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DE471-37FA-4DE2-BDEF-85C0D63557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2392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52986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1"/>
            <a:ext cx="1036320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2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7569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426" y="1205030"/>
            <a:ext cx="10579151" cy="366382"/>
          </a:xfrm>
        </p:spPr>
        <p:txBody>
          <a:bodyPr lIns="0" tIns="0" rIns="0" bIns="0"/>
          <a:lstStyle>
            <a:lvl1pPr>
              <a:defRPr sz="2381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588436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426" y="1205030"/>
            <a:ext cx="10579151" cy="366382"/>
          </a:xfrm>
        </p:spPr>
        <p:txBody>
          <a:bodyPr lIns="0" tIns="0" rIns="0" bIns="0"/>
          <a:lstStyle>
            <a:lvl1pPr>
              <a:defRPr sz="2381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1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1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76738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426" y="1205030"/>
            <a:ext cx="10579151" cy="366382"/>
          </a:xfrm>
        </p:spPr>
        <p:txBody>
          <a:bodyPr lIns="0" tIns="0" rIns="0" bIns="0"/>
          <a:lstStyle>
            <a:lvl1pPr>
              <a:defRPr sz="2381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622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7786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D058AE3-6CAE-4305-862C-26CB2D135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0284B5D-7ADC-4B71-B0CC-50247D5B38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9145DA4-EAB7-45C0-B024-FB0F4EDB67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04665-9560-4CD2-AE61-5FFA5D1E8995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46C261F-519C-43CC-A91A-9A4BF9C5C8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EBE72F1-881A-4C47-8238-DE59387CDE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DE471-37FA-4DE2-BDEF-85C0D635571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5082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11"/>
            <a:ext cx="12190407" cy="58760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17" name="bk object 17"/>
          <p:cNvSpPr/>
          <p:nvPr/>
        </p:nvSpPr>
        <p:spPr>
          <a:xfrm>
            <a:off x="7620818" y="6120915"/>
            <a:ext cx="1273991" cy="4896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18" name="bk object 18"/>
          <p:cNvSpPr/>
          <p:nvPr/>
        </p:nvSpPr>
        <p:spPr>
          <a:xfrm>
            <a:off x="4316644" y="6192162"/>
            <a:ext cx="2369981" cy="3500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19" name="bk object 19"/>
          <p:cNvSpPr/>
          <p:nvPr/>
        </p:nvSpPr>
        <p:spPr>
          <a:xfrm>
            <a:off x="3295606" y="6120918"/>
            <a:ext cx="923812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0" name="bk object 20"/>
          <p:cNvSpPr/>
          <p:nvPr/>
        </p:nvSpPr>
        <p:spPr>
          <a:xfrm>
            <a:off x="3724823" y="6175325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1" name="bk object 21"/>
          <p:cNvSpPr/>
          <p:nvPr/>
        </p:nvSpPr>
        <p:spPr>
          <a:xfrm>
            <a:off x="3622210" y="6197193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2" name="bk object 22"/>
          <p:cNvSpPr/>
          <p:nvPr/>
        </p:nvSpPr>
        <p:spPr>
          <a:xfrm>
            <a:off x="3547093" y="6256925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3" name="bk object 23"/>
          <p:cNvSpPr/>
          <p:nvPr/>
        </p:nvSpPr>
        <p:spPr>
          <a:xfrm>
            <a:off x="3519598" y="6338550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4" name="bk object 24"/>
          <p:cNvSpPr/>
          <p:nvPr/>
        </p:nvSpPr>
        <p:spPr>
          <a:xfrm>
            <a:off x="3930049" y="6338550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5" name="bk object 25"/>
          <p:cNvSpPr/>
          <p:nvPr/>
        </p:nvSpPr>
        <p:spPr>
          <a:xfrm>
            <a:off x="3902554" y="6256925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6" name="bk object 26"/>
          <p:cNvSpPr/>
          <p:nvPr/>
        </p:nvSpPr>
        <p:spPr>
          <a:xfrm>
            <a:off x="3827437" y="6197193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7" name="bk object 27"/>
          <p:cNvSpPr/>
          <p:nvPr/>
        </p:nvSpPr>
        <p:spPr>
          <a:xfrm>
            <a:off x="3902554" y="6420152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8" name="bk object 28"/>
          <p:cNvSpPr/>
          <p:nvPr/>
        </p:nvSpPr>
        <p:spPr>
          <a:xfrm>
            <a:off x="3827437" y="6479894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9" name="bk object 29"/>
          <p:cNvSpPr/>
          <p:nvPr/>
        </p:nvSpPr>
        <p:spPr>
          <a:xfrm>
            <a:off x="3724823" y="6501763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30" name="bk object 30"/>
          <p:cNvSpPr/>
          <p:nvPr/>
        </p:nvSpPr>
        <p:spPr>
          <a:xfrm>
            <a:off x="3622210" y="6479894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31" name="bk object 31"/>
          <p:cNvSpPr/>
          <p:nvPr/>
        </p:nvSpPr>
        <p:spPr>
          <a:xfrm>
            <a:off x="3547093" y="6420152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426" y="1205031"/>
            <a:ext cx="10579151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6426" y="1876956"/>
            <a:ext cx="1057915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1372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10942">
        <a:defRPr>
          <a:latin typeface="+mn-lt"/>
          <a:ea typeface="+mn-ea"/>
          <a:cs typeface="+mn-cs"/>
        </a:defRPr>
      </a:lvl2pPr>
      <a:lvl3pPr marL="621884">
        <a:defRPr>
          <a:latin typeface="+mn-lt"/>
          <a:ea typeface="+mn-ea"/>
          <a:cs typeface="+mn-cs"/>
        </a:defRPr>
      </a:lvl3pPr>
      <a:lvl4pPr marL="932825">
        <a:defRPr>
          <a:latin typeface="+mn-lt"/>
          <a:ea typeface="+mn-ea"/>
          <a:cs typeface="+mn-cs"/>
        </a:defRPr>
      </a:lvl4pPr>
      <a:lvl5pPr marL="1243767">
        <a:defRPr>
          <a:latin typeface="+mn-lt"/>
          <a:ea typeface="+mn-ea"/>
          <a:cs typeface="+mn-cs"/>
        </a:defRPr>
      </a:lvl5pPr>
      <a:lvl6pPr marL="1554709">
        <a:defRPr>
          <a:latin typeface="+mn-lt"/>
          <a:ea typeface="+mn-ea"/>
          <a:cs typeface="+mn-cs"/>
        </a:defRPr>
      </a:lvl6pPr>
      <a:lvl7pPr marL="1865651">
        <a:defRPr>
          <a:latin typeface="+mn-lt"/>
          <a:ea typeface="+mn-ea"/>
          <a:cs typeface="+mn-cs"/>
        </a:defRPr>
      </a:lvl7pPr>
      <a:lvl8pPr marL="2176592">
        <a:defRPr>
          <a:latin typeface="+mn-lt"/>
          <a:ea typeface="+mn-ea"/>
          <a:cs typeface="+mn-cs"/>
        </a:defRPr>
      </a:lvl8pPr>
      <a:lvl9pPr marL="248753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10942">
        <a:defRPr>
          <a:latin typeface="+mn-lt"/>
          <a:ea typeface="+mn-ea"/>
          <a:cs typeface="+mn-cs"/>
        </a:defRPr>
      </a:lvl2pPr>
      <a:lvl3pPr marL="621884">
        <a:defRPr>
          <a:latin typeface="+mn-lt"/>
          <a:ea typeface="+mn-ea"/>
          <a:cs typeface="+mn-cs"/>
        </a:defRPr>
      </a:lvl3pPr>
      <a:lvl4pPr marL="932825">
        <a:defRPr>
          <a:latin typeface="+mn-lt"/>
          <a:ea typeface="+mn-ea"/>
          <a:cs typeface="+mn-cs"/>
        </a:defRPr>
      </a:lvl4pPr>
      <a:lvl5pPr marL="1243767">
        <a:defRPr>
          <a:latin typeface="+mn-lt"/>
          <a:ea typeface="+mn-ea"/>
          <a:cs typeface="+mn-cs"/>
        </a:defRPr>
      </a:lvl5pPr>
      <a:lvl6pPr marL="1554709">
        <a:defRPr>
          <a:latin typeface="+mn-lt"/>
          <a:ea typeface="+mn-ea"/>
          <a:cs typeface="+mn-cs"/>
        </a:defRPr>
      </a:lvl6pPr>
      <a:lvl7pPr marL="1865651">
        <a:defRPr>
          <a:latin typeface="+mn-lt"/>
          <a:ea typeface="+mn-ea"/>
          <a:cs typeface="+mn-cs"/>
        </a:defRPr>
      </a:lvl7pPr>
      <a:lvl8pPr marL="2176592">
        <a:defRPr>
          <a:latin typeface="+mn-lt"/>
          <a:ea typeface="+mn-ea"/>
          <a:cs typeface="+mn-cs"/>
        </a:defRPr>
      </a:lvl8pPr>
      <a:lvl9pPr marL="248753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al.archives-ouvertes.fr/hal-01578676/document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09E244F-E7AE-4CBB-A57E-603E92A606D3}"/>
              </a:ext>
            </a:extLst>
          </p:cNvPr>
          <p:cNvSpPr/>
          <p:nvPr/>
        </p:nvSpPr>
        <p:spPr>
          <a:xfrm>
            <a:off x="1524001" y="195263"/>
            <a:ext cx="9142413" cy="55419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lIns="0" tIns="0" rIns="0" bIns="0"/>
          <a:lstStyle/>
          <a:p>
            <a:pPr defTabSz="407526">
              <a:defRPr/>
            </a:pPr>
            <a:endParaRPr sz="1633">
              <a:solidFill>
                <a:srgbClr val="FFFFFF"/>
              </a:solidFill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C9352310-EE21-49A6-BC7C-EE739E901EFA}"/>
              </a:ext>
            </a:extLst>
          </p:cNvPr>
          <p:cNvSpPr/>
          <p:nvPr/>
        </p:nvSpPr>
        <p:spPr>
          <a:xfrm>
            <a:off x="7239001" y="5967413"/>
            <a:ext cx="955675" cy="4619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lIns="0" tIns="0" rIns="0" bIns="0"/>
          <a:lstStyle/>
          <a:p>
            <a:pPr defTabSz="407526">
              <a:defRPr/>
            </a:pPr>
            <a:endParaRPr sz="1633">
              <a:solidFill>
                <a:srgbClr val="FFFFFF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52BA9065-0C8F-46FC-B225-43EEC358F413}"/>
              </a:ext>
            </a:extLst>
          </p:cNvPr>
          <p:cNvSpPr/>
          <p:nvPr/>
        </p:nvSpPr>
        <p:spPr>
          <a:xfrm>
            <a:off x="4760913" y="6034088"/>
            <a:ext cx="1778000" cy="330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lIns="0" tIns="0" rIns="0" bIns="0"/>
          <a:lstStyle/>
          <a:p>
            <a:pPr defTabSz="407526">
              <a:defRPr/>
            </a:pPr>
            <a:endParaRPr sz="1633">
              <a:solidFill>
                <a:srgbClr val="FFFFFF"/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B6F469C-F704-49DF-86D0-E665FCDA8619}"/>
              </a:ext>
            </a:extLst>
          </p:cNvPr>
          <p:cNvSpPr/>
          <p:nvPr/>
        </p:nvSpPr>
        <p:spPr>
          <a:xfrm>
            <a:off x="3995738" y="5967413"/>
            <a:ext cx="692150" cy="46196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lIns="0" tIns="0" rIns="0" bIns="0"/>
          <a:lstStyle/>
          <a:p>
            <a:pPr defTabSz="407526">
              <a:defRPr/>
            </a:pPr>
            <a:endParaRPr sz="1633">
              <a:solidFill>
                <a:srgbClr val="FFFFFF"/>
              </a:solidFill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351AA034-0C4F-4059-A9D8-902D112A7129}"/>
              </a:ext>
            </a:extLst>
          </p:cNvPr>
          <p:cNvSpPr/>
          <p:nvPr/>
        </p:nvSpPr>
        <p:spPr>
          <a:xfrm>
            <a:off x="4318001" y="6018214"/>
            <a:ext cx="49213" cy="47625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lIns="0" tIns="0" rIns="0" bIns="0"/>
          <a:lstStyle/>
          <a:p>
            <a:pPr defTabSz="407526">
              <a:defRPr/>
            </a:pPr>
            <a:endParaRPr sz="1633">
              <a:solidFill>
                <a:srgbClr val="FFFFFF"/>
              </a:solidFill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0C65C3F3-FD15-49D4-A537-2175D5A9FFD7}"/>
              </a:ext>
            </a:extLst>
          </p:cNvPr>
          <p:cNvSpPr/>
          <p:nvPr/>
        </p:nvSpPr>
        <p:spPr>
          <a:xfrm>
            <a:off x="4240213" y="6038851"/>
            <a:ext cx="49212" cy="47625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lIns="0" tIns="0" rIns="0" bIns="0"/>
          <a:lstStyle/>
          <a:p>
            <a:pPr defTabSz="407526">
              <a:defRPr/>
            </a:pPr>
            <a:endParaRPr sz="1633">
              <a:solidFill>
                <a:srgbClr val="FFFFFF"/>
              </a:solidFill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EFC74E89-FC7B-4476-ABFA-F2F4C9065E0F}"/>
              </a:ext>
            </a:extLst>
          </p:cNvPr>
          <p:cNvSpPr/>
          <p:nvPr/>
        </p:nvSpPr>
        <p:spPr>
          <a:xfrm>
            <a:off x="4184651" y="6096000"/>
            <a:ext cx="49213" cy="4603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lIns="0" tIns="0" rIns="0" bIns="0"/>
          <a:lstStyle/>
          <a:p>
            <a:pPr defTabSz="407526">
              <a:defRPr/>
            </a:pPr>
            <a:endParaRPr sz="1633">
              <a:solidFill>
                <a:srgbClr val="FFFFFF"/>
              </a:solidFill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6476C483-8533-4A02-98A2-F0A17DB5F7A8}"/>
              </a:ext>
            </a:extLst>
          </p:cNvPr>
          <p:cNvSpPr/>
          <p:nvPr/>
        </p:nvSpPr>
        <p:spPr>
          <a:xfrm>
            <a:off x="4164013" y="6172201"/>
            <a:ext cx="49212" cy="47625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lIns="0" tIns="0" rIns="0" bIns="0"/>
          <a:lstStyle/>
          <a:p>
            <a:pPr defTabSz="407526">
              <a:defRPr/>
            </a:pPr>
            <a:endParaRPr sz="1633">
              <a:solidFill>
                <a:srgbClr val="FFFFFF"/>
              </a:solidFill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40068AE8-180E-4280-A2CC-DDAC9BA86E3D}"/>
              </a:ext>
            </a:extLst>
          </p:cNvPr>
          <p:cNvSpPr/>
          <p:nvPr/>
        </p:nvSpPr>
        <p:spPr>
          <a:xfrm>
            <a:off x="4471989" y="6172201"/>
            <a:ext cx="47625" cy="47625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lIns="0" tIns="0" rIns="0" bIns="0"/>
          <a:lstStyle/>
          <a:p>
            <a:pPr defTabSz="407526">
              <a:defRPr/>
            </a:pPr>
            <a:endParaRPr sz="1633">
              <a:solidFill>
                <a:srgbClr val="FFFFFF"/>
              </a:solidFill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4A810888-C9DB-4E9E-9760-0FEECB8AF15F}"/>
              </a:ext>
            </a:extLst>
          </p:cNvPr>
          <p:cNvSpPr/>
          <p:nvPr/>
        </p:nvSpPr>
        <p:spPr>
          <a:xfrm>
            <a:off x="4451351" y="6096000"/>
            <a:ext cx="49213" cy="4603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lIns="0" tIns="0" rIns="0" bIns="0"/>
          <a:lstStyle/>
          <a:p>
            <a:pPr defTabSz="407526">
              <a:defRPr/>
            </a:pPr>
            <a:endParaRPr sz="1633">
              <a:solidFill>
                <a:srgbClr val="FFFFFF"/>
              </a:solidFill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50D95F2-4818-45B4-8690-F8521728ED60}"/>
              </a:ext>
            </a:extLst>
          </p:cNvPr>
          <p:cNvSpPr/>
          <p:nvPr/>
        </p:nvSpPr>
        <p:spPr>
          <a:xfrm>
            <a:off x="4394201" y="6038851"/>
            <a:ext cx="49213" cy="47625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lIns="0" tIns="0" rIns="0" bIns="0"/>
          <a:lstStyle/>
          <a:p>
            <a:pPr defTabSz="407526">
              <a:defRPr/>
            </a:pPr>
            <a:endParaRPr sz="1633">
              <a:solidFill>
                <a:srgbClr val="FFFFFF"/>
              </a:solidFill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E63C4A06-4EE6-407E-AF8F-59F442B10A78}"/>
              </a:ext>
            </a:extLst>
          </p:cNvPr>
          <p:cNvSpPr/>
          <p:nvPr/>
        </p:nvSpPr>
        <p:spPr>
          <a:xfrm>
            <a:off x="4451351" y="6249989"/>
            <a:ext cx="49213" cy="4603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lIns="0" tIns="0" rIns="0" bIns="0"/>
          <a:lstStyle/>
          <a:p>
            <a:pPr defTabSz="407526">
              <a:defRPr/>
            </a:pPr>
            <a:endParaRPr sz="1633">
              <a:solidFill>
                <a:srgbClr val="FFFFFF"/>
              </a:solidFill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38B688A-7377-4A90-8FF6-317C2188A6CD}"/>
              </a:ext>
            </a:extLst>
          </p:cNvPr>
          <p:cNvSpPr/>
          <p:nvPr/>
        </p:nvSpPr>
        <p:spPr>
          <a:xfrm>
            <a:off x="4394201" y="6305551"/>
            <a:ext cx="49213" cy="47625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lIns="0" tIns="0" rIns="0" bIns="0"/>
          <a:lstStyle/>
          <a:p>
            <a:pPr defTabSz="407526">
              <a:defRPr/>
            </a:pPr>
            <a:endParaRPr sz="1633">
              <a:solidFill>
                <a:srgbClr val="FFFFFF"/>
              </a:solidFill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569063AA-D6E2-40C2-9358-D0E961D3FB97}"/>
              </a:ext>
            </a:extLst>
          </p:cNvPr>
          <p:cNvSpPr/>
          <p:nvPr/>
        </p:nvSpPr>
        <p:spPr>
          <a:xfrm>
            <a:off x="4318001" y="6326189"/>
            <a:ext cx="49213" cy="47625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lIns="0" tIns="0" rIns="0" bIns="0"/>
          <a:lstStyle/>
          <a:p>
            <a:pPr defTabSz="407526">
              <a:defRPr/>
            </a:pPr>
            <a:endParaRPr sz="1633">
              <a:solidFill>
                <a:srgbClr val="FFFFFF"/>
              </a:solidFill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CDF6542-1845-4652-9C38-33FBBEFEA3CB}"/>
              </a:ext>
            </a:extLst>
          </p:cNvPr>
          <p:cNvSpPr/>
          <p:nvPr/>
        </p:nvSpPr>
        <p:spPr>
          <a:xfrm>
            <a:off x="4240213" y="6305551"/>
            <a:ext cx="49212" cy="47625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lIns="0" tIns="0" rIns="0" bIns="0"/>
          <a:lstStyle/>
          <a:p>
            <a:pPr defTabSz="407526">
              <a:defRPr/>
            </a:pPr>
            <a:endParaRPr sz="1633">
              <a:solidFill>
                <a:srgbClr val="FFFFFF"/>
              </a:solidFill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7D74EB67-61DB-4F88-8AA4-1C4AA4D87DA7}"/>
              </a:ext>
            </a:extLst>
          </p:cNvPr>
          <p:cNvSpPr/>
          <p:nvPr/>
        </p:nvSpPr>
        <p:spPr>
          <a:xfrm>
            <a:off x="4184651" y="6249989"/>
            <a:ext cx="49213" cy="46037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lIns="0" tIns="0" rIns="0" bIns="0"/>
          <a:lstStyle/>
          <a:p>
            <a:pPr defTabSz="407526">
              <a:defRPr/>
            </a:pPr>
            <a:endParaRPr sz="1633">
              <a:solidFill>
                <a:srgbClr val="FFFFFF"/>
              </a:solidFill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3B069B01-5A9A-4B30-8492-EA2E1C6119CB}"/>
              </a:ext>
            </a:extLst>
          </p:cNvPr>
          <p:cNvSpPr txBox="1"/>
          <p:nvPr/>
        </p:nvSpPr>
        <p:spPr>
          <a:xfrm>
            <a:off x="2289176" y="2178050"/>
            <a:ext cx="7612063" cy="95408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defTabSz="407526">
              <a:lnSpc>
                <a:spcPts val="4019"/>
              </a:lnSpc>
              <a:defRPr/>
            </a:pPr>
            <a:r>
              <a:rPr lang="cs-CZ" sz="2737" b="1" spc="-17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 defTabSz="407526">
              <a:lnSpc>
                <a:spcPts val="4019"/>
              </a:lnSpc>
              <a:defRPr/>
            </a:pPr>
            <a:r>
              <a:rPr lang="cs-CZ" sz="1710" b="1" spc="-17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710" b="1" spc="-17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42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7">
            <a:extLst>
              <a:ext uri="{FF2B5EF4-FFF2-40B4-BE49-F238E27FC236}">
                <a16:creationId xmlns:a16="http://schemas.microsoft.com/office/drawing/2014/main" id="{E435508C-CCBF-4BBA-BB16-192627A5B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8561" y="3689642"/>
            <a:ext cx="6913440" cy="48320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cs-CZ" altLang="cs-CZ" sz="254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Dr. Ing. Antonín Kříž, IWE</a:t>
            </a:r>
          </a:p>
        </p:txBody>
      </p:sp>
      <p:sp>
        <p:nvSpPr>
          <p:cNvPr id="3076" name="Text Box 1">
            <a:extLst>
              <a:ext uri="{FF2B5EF4-FFF2-40B4-BE49-F238E27FC236}">
                <a16:creationId xmlns:a16="http://schemas.microsoft.com/office/drawing/2014/main" id="{FC3B0EF0-6F7A-4EA1-A995-583C3B34E4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401" y="70921"/>
            <a:ext cx="5630400" cy="56814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38" tIns="40819" rIns="81638" bIns="40819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87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en-GB" altLang="cs-CZ" sz="3628">
                <a:solidFill>
                  <a:srgbClr val="FF0000"/>
                </a:solidFill>
                <a:ea typeface="Arial Unicode MS"/>
                <a:cs typeface="Arial Unicode MS"/>
              </a:rPr>
              <a:t>Strojírenské materiály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A72AFAD-574A-44C3-96F4-BDCE674A37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9432" y="2139270"/>
            <a:ext cx="87963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3B08F6"/>
                </a:solidFill>
              </a:rPr>
              <a:t>OCELI KOROZIVZDORNÉ, ŽÁRUVZDORNÉ A ŽÁRUPEVNÉ 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AED79E38-3729-4376-8D3F-AF39E180A388}"/>
              </a:ext>
            </a:extLst>
          </p:cNvPr>
          <p:cNvSpPr txBox="1"/>
          <p:nvPr/>
        </p:nvSpPr>
        <p:spPr>
          <a:xfrm>
            <a:off x="2769547" y="4878082"/>
            <a:ext cx="7688262" cy="46831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 eaLnBrk="1">
              <a:lnSpc>
                <a:spcPct val="87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defRPr/>
            </a:pPr>
            <a:r>
              <a:rPr lang="cs-CZ" altLang="cs-CZ" sz="2800" b="1" dirty="0">
                <a:solidFill>
                  <a:srgbClr val="0000FF"/>
                </a:solidFill>
                <a:latin typeface="+mj-lt"/>
              </a:rPr>
              <a:t>Řešené příklady</a:t>
            </a:r>
            <a:endParaRPr lang="en-GB" altLang="cs-CZ" sz="2800" b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6" name="Obdélník 4">
            <a:extLst>
              <a:ext uri="{FF2B5EF4-FFF2-40B4-BE49-F238E27FC236}">
                <a16:creationId xmlns:a16="http://schemas.microsoft.com/office/drawing/2014/main" id="{5CEF93C3-05DE-4023-BD2E-924042668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9876" y="5580063"/>
            <a:ext cx="5759450" cy="12779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>
            <a:extLst>
              <a:ext uri="{FF2B5EF4-FFF2-40B4-BE49-F238E27FC236}">
                <a16:creationId xmlns:a16="http://schemas.microsoft.com/office/drawing/2014/main" id="{9C7A87FC-1A68-4F11-B51A-B8413B160B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525" y="809074"/>
            <a:ext cx="44248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fi-FI" altLang="cs-CZ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1.4301, AISI 304, 17240</a:t>
            </a:r>
            <a:r>
              <a:rPr lang="cs-CZ" altLang="cs-CZ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(dle ČSN)</a:t>
            </a:r>
            <a:endParaRPr lang="fi-FI" altLang="cs-CZ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délník 5">
            <a:extLst>
              <a:ext uri="{FF2B5EF4-FFF2-40B4-BE49-F238E27FC236}">
                <a16:creationId xmlns:a16="http://schemas.microsoft.com/office/drawing/2014/main" id="{658E5613-F630-41D0-9D8A-11F13D988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62" y="191134"/>
            <a:ext cx="6040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3B08F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Dohledejte vlastnosti následujících ocelí:</a:t>
            </a:r>
          </a:p>
        </p:txBody>
      </p:sp>
      <p:sp>
        <p:nvSpPr>
          <p:cNvPr id="6" name="Obdélník 3">
            <a:extLst>
              <a:ext uri="{FF2B5EF4-FFF2-40B4-BE49-F238E27FC236}">
                <a16:creationId xmlns:a16="http://schemas.microsoft.com/office/drawing/2014/main" id="{8EAC6255-8990-4005-977B-219FABE65F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525" y="1370117"/>
            <a:ext cx="442486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fi-FI" altLang="cs-C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1.4305, AISI 303, 17243</a:t>
            </a:r>
            <a:r>
              <a:rPr lang="cs-CZ" altLang="cs-C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(dle </a:t>
            </a:r>
            <a:r>
              <a:rPr lang="fi-FI" altLang="cs-C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ČSN</a:t>
            </a:r>
            <a:r>
              <a:rPr lang="cs-CZ" altLang="cs-C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fi-FI" altLang="cs-CZ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785A99A-4B31-4E00-AF27-7B416461BCE0}"/>
              </a:ext>
            </a:extLst>
          </p:cNvPr>
          <p:cNvSpPr txBox="1"/>
          <p:nvPr/>
        </p:nvSpPr>
        <p:spPr>
          <a:xfrm>
            <a:off x="217525" y="1868385"/>
            <a:ext cx="60946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1.4306 (AISI 304L)</a:t>
            </a:r>
            <a:r>
              <a:rPr lang="cs-CZ" altLang="cs-CZ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A75E21F8-D980-46AA-8FFB-225E04613039}"/>
              </a:ext>
            </a:extLst>
          </p:cNvPr>
          <p:cNvSpPr txBox="1"/>
          <p:nvPr/>
        </p:nvSpPr>
        <p:spPr>
          <a:xfrm>
            <a:off x="217525" y="2366653"/>
            <a:ext cx="61155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1.4401 (AISI 316)</a:t>
            </a:r>
            <a:r>
              <a:rPr lang="cs-CZ" altLang="cs-CZ" sz="2000" b="1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40DA7B68-434A-42EA-86CB-4649CE831914}"/>
              </a:ext>
            </a:extLst>
          </p:cNvPr>
          <p:cNvSpPr txBox="1"/>
          <p:nvPr/>
        </p:nvSpPr>
        <p:spPr>
          <a:xfrm>
            <a:off x="207039" y="2766763"/>
            <a:ext cx="61155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1.4541 (AISI 321)</a:t>
            </a:r>
            <a:r>
              <a:rPr lang="cs-CZ" altLang="cs-CZ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sz="2000" dirty="0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789B6E73-F387-47C6-BB06-E6278F1E2F3C}"/>
              </a:ext>
            </a:extLst>
          </p:cNvPr>
          <p:cNvSpPr txBox="1"/>
          <p:nvPr/>
        </p:nvSpPr>
        <p:spPr>
          <a:xfrm>
            <a:off x="196553" y="3138482"/>
            <a:ext cx="61155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1.4571 (AISI 316Ti) 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3BAA6CA5-299E-4988-8A31-9DFE5D045DB9}"/>
              </a:ext>
            </a:extLst>
          </p:cNvPr>
          <p:cNvSpPr txBox="1"/>
          <p:nvPr/>
        </p:nvSpPr>
        <p:spPr>
          <a:xfrm>
            <a:off x="196553" y="3578633"/>
            <a:ext cx="61155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1.4436 (AISI 316) 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DD58D90D-3409-4231-9294-1269C21BC1EE}"/>
              </a:ext>
            </a:extLst>
          </p:cNvPr>
          <p:cNvSpPr txBox="1"/>
          <p:nvPr/>
        </p:nvSpPr>
        <p:spPr>
          <a:xfrm>
            <a:off x="196553" y="3884191"/>
            <a:ext cx="61155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1.4462 (2205 - DUPLEX ocel)</a:t>
            </a:r>
          </a:p>
          <a:p>
            <a:r>
              <a:rPr lang="cs-CZ" altLang="cs-C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1.4529 (6Mo)</a:t>
            </a:r>
          </a:p>
          <a:p>
            <a:r>
              <a:rPr lang="cs-CZ" altLang="cs-C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1.4539 (TP904L)</a:t>
            </a:r>
            <a:r>
              <a:rPr lang="cs-CZ" altLang="cs-CZ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7CD83BC4-EAE3-4EE7-AA9A-47E1B43C9296}"/>
              </a:ext>
            </a:extLst>
          </p:cNvPr>
          <p:cNvSpPr txBox="1"/>
          <p:nvPr/>
        </p:nvSpPr>
        <p:spPr>
          <a:xfrm>
            <a:off x="55562" y="4974579"/>
            <a:ext cx="114893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altLang="cs-CZ" sz="2400" b="1" dirty="0">
                <a:solidFill>
                  <a:srgbClr val="3B08F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Vytvořte </a:t>
            </a:r>
            <a:r>
              <a:rPr lang="cs-CZ" altLang="cs-CZ" sz="2400" b="1" dirty="0" err="1">
                <a:solidFill>
                  <a:srgbClr val="3B08F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Schaefflerův</a:t>
            </a:r>
            <a:r>
              <a:rPr lang="cs-CZ" altLang="cs-CZ" sz="2400" b="1" dirty="0">
                <a:solidFill>
                  <a:srgbClr val="3B08F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diagram pro heterogenní svar – stanovte míru promíšení</a:t>
            </a:r>
            <a:endParaRPr lang="cs-CZ" sz="2400" dirty="0"/>
          </a:p>
        </p:txBody>
      </p:sp>
      <p:sp>
        <p:nvSpPr>
          <p:cNvPr id="15" name="Obdélník 4">
            <a:extLst>
              <a:ext uri="{FF2B5EF4-FFF2-40B4-BE49-F238E27FC236}">
                <a16:creationId xmlns:a16="http://schemas.microsoft.com/office/drawing/2014/main" id="{502AA45C-787A-4A94-B9B2-0F3E85A59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3374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785818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Obdélník 3">
            <a:extLst>
              <a:ext uri="{FF2B5EF4-FFF2-40B4-BE49-F238E27FC236}">
                <a16:creationId xmlns:a16="http://schemas.microsoft.com/office/drawing/2014/main" id="{EA57E817-4D33-4E5D-B997-F4ECA7544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307" y="183001"/>
            <a:ext cx="53133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fi-FI" altLang="cs-CZ" sz="1800" b="1" dirty="0">
                <a:solidFill>
                  <a:srgbClr val="FF0000"/>
                </a:solidFill>
                <a:latin typeface="Verdana" panose="020B0604030504040204" pitchFamily="34" charset="0"/>
              </a:rPr>
              <a:t>DIN 1.4301, AISI 304, 17240</a:t>
            </a:r>
            <a:r>
              <a:rPr lang="cs-CZ" altLang="cs-CZ" sz="1800" b="1" dirty="0">
                <a:solidFill>
                  <a:srgbClr val="FF0000"/>
                </a:solidFill>
                <a:latin typeface="Verdana" panose="020B0604030504040204" pitchFamily="34" charset="0"/>
              </a:rPr>
              <a:t> (dle ČSN)</a:t>
            </a:r>
            <a:endParaRPr lang="fi-FI" altLang="cs-CZ" sz="1800" b="1" dirty="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2A56F32-3304-4B98-A71E-B920270E31E0}"/>
              </a:ext>
            </a:extLst>
          </p:cNvPr>
          <p:cNvSpPr/>
          <p:nvPr/>
        </p:nvSpPr>
        <p:spPr>
          <a:xfrm>
            <a:off x="302004" y="620713"/>
            <a:ext cx="1025963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cs-CZ" dirty="0">
                <a:solidFill>
                  <a:srgbClr val="132850"/>
                </a:solidFill>
              </a:rPr>
              <a:t>Základní nerezavějící austenitická ocel obsahující 18 %</a:t>
            </a:r>
            <a:r>
              <a:rPr lang="cs-CZ" dirty="0" err="1">
                <a:solidFill>
                  <a:srgbClr val="132850"/>
                </a:solidFill>
              </a:rPr>
              <a:t>Cr</a:t>
            </a:r>
            <a:r>
              <a:rPr lang="cs-CZ" dirty="0">
                <a:solidFill>
                  <a:srgbClr val="132850"/>
                </a:solidFill>
              </a:rPr>
              <a:t> a 10 %Ni. Austenitická gama fáze je paramagnetická, ocel je nemagnetická. </a:t>
            </a:r>
          </a:p>
          <a:p>
            <a:pPr algn="just">
              <a:defRPr/>
            </a:pPr>
            <a:r>
              <a:rPr lang="cs-CZ" dirty="0">
                <a:solidFill>
                  <a:srgbClr val="132850"/>
                </a:solidFill>
              </a:rPr>
              <a:t>Má vynikající odolnost proti korozi v prostředích voda a ovzduší </a:t>
            </a:r>
            <a:r>
              <a:rPr lang="cs-CZ" b="1" dirty="0">
                <a:solidFill>
                  <a:srgbClr val="132850"/>
                </a:solidFill>
              </a:rPr>
              <a:t>bez koncentrace chloridů nebo anorganických kyselin a solí.</a:t>
            </a:r>
            <a:r>
              <a:rPr lang="cs-CZ" dirty="0">
                <a:solidFill>
                  <a:srgbClr val="132850"/>
                </a:solidFill>
              </a:rPr>
              <a:t> Svařitelnost je zaručena. Odolnost proti korozi lze zvýšit povrchovým leštěním.</a:t>
            </a:r>
          </a:p>
          <a:p>
            <a:pPr algn="just">
              <a:defRPr/>
            </a:pPr>
            <a:r>
              <a:rPr lang="cs-CZ" dirty="0">
                <a:solidFill>
                  <a:srgbClr val="132850"/>
                </a:solidFill>
              </a:rPr>
              <a:t>Použití do provozní teploty až 350 °C. </a:t>
            </a:r>
            <a:r>
              <a:rPr lang="cs-CZ" b="1" dirty="0">
                <a:solidFill>
                  <a:srgbClr val="132850"/>
                </a:solidFill>
              </a:rPr>
              <a:t>Obrobitelnost je ztížená, nutno obrábět velmi ostrými nástroji z vysoce legovaných rychlořezných ocelí nebo nástroji vyrobených z </a:t>
            </a:r>
            <a:r>
              <a:rPr lang="cs-CZ" b="1" dirty="0" err="1">
                <a:solidFill>
                  <a:srgbClr val="132850"/>
                </a:solidFill>
              </a:rPr>
              <a:t>tvrdokovových</a:t>
            </a:r>
            <a:r>
              <a:rPr lang="cs-CZ" b="1" dirty="0">
                <a:solidFill>
                  <a:srgbClr val="132850"/>
                </a:solidFill>
              </a:rPr>
              <a:t> materiálů (SK destičky). </a:t>
            </a:r>
            <a:r>
              <a:rPr lang="cs-CZ" dirty="0" err="1">
                <a:solidFill>
                  <a:srgbClr val="132850"/>
                </a:solidFill>
              </a:rPr>
              <a:t>Tvařitelnost</a:t>
            </a:r>
            <a:r>
              <a:rPr lang="cs-CZ" dirty="0">
                <a:solidFill>
                  <a:srgbClr val="132850"/>
                </a:solidFill>
              </a:rPr>
              <a:t> tažením a ohýbáním je velmi dobrá. Ocel má velmi dobré mechanické vlastnosti i při extrémně nízkých teplotách.</a:t>
            </a:r>
          </a:p>
          <a:p>
            <a:pPr algn="just">
              <a:defRPr/>
            </a:pPr>
            <a:r>
              <a:rPr lang="cs-CZ" dirty="0">
                <a:solidFill>
                  <a:srgbClr val="132850"/>
                </a:solidFill>
              </a:rPr>
              <a:t>Použití nachází v průmyslu potravinářském, farmaceutickém, kosmetickém, dále pak ve fasádní a bytové architektuře. </a:t>
            </a:r>
          </a:p>
          <a:p>
            <a:pPr algn="just">
              <a:defRPr/>
            </a:pPr>
            <a:r>
              <a:rPr lang="cs-CZ" b="1" dirty="0">
                <a:solidFill>
                  <a:srgbClr val="132850"/>
                </a:solidFill>
              </a:rPr>
              <a:t>Pro použití v chemickém průmyslu není vhodná</a:t>
            </a:r>
            <a:r>
              <a:rPr lang="cs-CZ" dirty="0">
                <a:solidFill>
                  <a:srgbClr val="132850"/>
                </a:solidFill>
              </a:rPr>
              <a:t>, odolává jen některým málo koncentrovaným kyselinám. Ve venkovním prostředí vzdoruje povrchové korozi jen v tom případě, že nánosy chemických zplodin (prach a soli) jsou pravidelně s povrchu oplachovány dešťovými srážkami. Tato nejvíce používaná nerezová ocel označovaná spotřebitelskými názvy „potravinářská“, nebo „18-10“ vyhovuje hlavně poměrem cena/dobrá korozivzdornost v určených prostředích.</a:t>
            </a:r>
            <a:endParaRPr lang="cs-CZ" dirty="0"/>
          </a:p>
        </p:txBody>
      </p:sp>
      <p:sp>
        <p:nvSpPr>
          <p:cNvPr id="20484" name="Obdélník 5">
            <a:extLst>
              <a:ext uri="{FF2B5EF4-FFF2-40B4-BE49-F238E27FC236}">
                <a16:creationId xmlns:a16="http://schemas.microsoft.com/office/drawing/2014/main" id="{3745CF27-35E2-4927-861E-9FA622134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255" y="5128436"/>
            <a:ext cx="60404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600" b="1" dirty="0">
                <a:solidFill>
                  <a:srgbClr val="3B08F6"/>
                </a:solidFill>
              </a:rPr>
              <a:t>Zdroj: http://www.akfs.cz/akfs/index.php?menu=234</a:t>
            </a:r>
          </a:p>
        </p:txBody>
      </p:sp>
      <p:sp>
        <p:nvSpPr>
          <p:cNvPr id="6" name="Obdélník 4">
            <a:extLst>
              <a:ext uri="{FF2B5EF4-FFF2-40B4-BE49-F238E27FC236}">
                <a16:creationId xmlns:a16="http://schemas.microsoft.com/office/drawing/2014/main" id="{6C7735A2-2F30-4321-96E9-04EBD4FC8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2359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bdélník 3">
            <a:extLst>
              <a:ext uri="{FF2B5EF4-FFF2-40B4-BE49-F238E27FC236}">
                <a16:creationId xmlns:a16="http://schemas.microsoft.com/office/drawing/2014/main" id="{CC3E4D3D-4891-46CB-87FE-F999CAEA0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558" y="174612"/>
            <a:ext cx="5391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fi-FI" altLang="cs-CZ" sz="1800" b="1" dirty="0">
                <a:solidFill>
                  <a:srgbClr val="FF0000"/>
                </a:solidFill>
                <a:latin typeface="Verdana" panose="020B0604030504040204" pitchFamily="34" charset="0"/>
              </a:rPr>
              <a:t>DIN 1.4305, AISI 303, 17243</a:t>
            </a:r>
            <a:r>
              <a:rPr lang="cs-CZ" altLang="cs-CZ" sz="1800" b="1" dirty="0">
                <a:solidFill>
                  <a:srgbClr val="FF0000"/>
                </a:solidFill>
                <a:latin typeface="Verdana" panose="020B0604030504040204" pitchFamily="34" charset="0"/>
              </a:rPr>
              <a:t> (dle </a:t>
            </a:r>
            <a:r>
              <a:rPr lang="fi-FI" altLang="cs-CZ" sz="1800" b="1" dirty="0">
                <a:solidFill>
                  <a:srgbClr val="FF0000"/>
                </a:solidFill>
                <a:latin typeface="Verdana" panose="020B0604030504040204" pitchFamily="34" charset="0"/>
              </a:rPr>
              <a:t>ČSN</a:t>
            </a:r>
            <a:r>
              <a:rPr lang="cs-CZ" altLang="cs-CZ" sz="1800" b="1" dirty="0">
                <a:solidFill>
                  <a:srgbClr val="FF0000"/>
                </a:solidFill>
                <a:latin typeface="Verdana" panose="020B0604030504040204" pitchFamily="34" charset="0"/>
              </a:rPr>
              <a:t>)</a:t>
            </a:r>
            <a:endParaRPr lang="fi-FI" altLang="cs-CZ" sz="1800" b="1" dirty="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73D4EA4-D2AB-4E4D-A583-01FCC2B24061}"/>
              </a:ext>
            </a:extLst>
          </p:cNvPr>
          <p:cNvSpPr/>
          <p:nvPr/>
        </p:nvSpPr>
        <p:spPr>
          <a:xfrm>
            <a:off x="184558" y="620714"/>
            <a:ext cx="117865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cs-CZ" dirty="0">
                <a:solidFill>
                  <a:srgbClr val="132850"/>
                </a:solidFill>
              </a:rPr>
              <a:t>Chemické složení je stejné jako u 1.4301, za účelem </a:t>
            </a:r>
            <a:r>
              <a:rPr lang="cs-CZ" b="1" dirty="0">
                <a:solidFill>
                  <a:srgbClr val="132850"/>
                </a:solidFill>
              </a:rPr>
              <a:t>zlepšení obrobitelnosti při třískovém obrábění je tato ocel navíc legována sírou</a:t>
            </a:r>
            <a:r>
              <a:rPr lang="cs-CZ" dirty="0">
                <a:solidFill>
                  <a:srgbClr val="132850"/>
                </a:solidFill>
              </a:rPr>
              <a:t> (S=0,15-0,35%). Při obrábění se lépe oddělují jednotlivé vrstvy kovu a dochází k dobré „lámavosti“ třísky, čímž se prodlužuje životnost nástrojů. Tato nerez ocel se používá při obrábění velkých sérií výrobků na automaticky řízených obráběcích centrech, proto je známa i pod názvem </a:t>
            </a:r>
            <a:r>
              <a:rPr lang="cs-CZ" b="1" dirty="0">
                <a:solidFill>
                  <a:srgbClr val="132850"/>
                </a:solidFill>
              </a:rPr>
              <a:t>„automatová nerez ocel“. Obsah síry zvyšuje obrobitelnost, má však za následek mírně sníženou odolnost proti korozi a nižší mechanické vlastnosti než vykazuje ocel 1.4301. Svařitelnost není zaručena.</a:t>
            </a:r>
            <a:endParaRPr lang="cs-CZ" b="1" dirty="0"/>
          </a:p>
        </p:txBody>
      </p:sp>
      <p:pic>
        <p:nvPicPr>
          <p:cNvPr id="7170" name="Picture 2" descr="Relation between microstructure induced by oxidation and room-temperature  mechanical properties of the thermally grown oxide sca">
            <a:extLst>
              <a:ext uri="{FF2B5EF4-FFF2-40B4-BE49-F238E27FC236}">
                <a16:creationId xmlns:a16="http://schemas.microsoft.com/office/drawing/2014/main" id="{49BBF94A-8CDD-4D60-BBC2-3E112AABB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517" y="2122328"/>
            <a:ext cx="3786914" cy="357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52FB9CA8-CCE7-4205-9B4A-7FEF6593C6DD}"/>
              </a:ext>
            </a:extLst>
          </p:cNvPr>
          <p:cNvSpPr txBox="1"/>
          <p:nvPr/>
        </p:nvSpPr>
        <p:spPr>
          <a:xfrm>
            <a:off x="77599" y="3744297"/>
            <a:ext cx="782483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https://hal.archives-ouvertes.fr/hal-01578676/document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Relation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between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microstructure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induced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oxidation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room-temperature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mechanical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properties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thermally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grown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oxide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scales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austenitic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stainless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steels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Céline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Pascal,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Muriel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Braccini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Valérie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Parry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Elena N.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Fedorova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Marc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Mantel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Djar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Oquab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Daniel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Monceau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délník 4">
            <a:extLst>
              <a:ext uri="{FF2B5EF4-FFF2-40B4-BE49-F238E27FC236}">
                <a16:creationId xmlns:a16="http://schemas.microsoft.com/office/drawing/2014/main" id="{FD2F1225-2041-4599-8316-92FB42C48D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2359" y="5580063"/>
            <a:ext cx="5759450" cy="127793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Zástupný symbol pro číslo snímku 2">
            <a:extLst>
              <a:ext uri="{FF2B5EF4-FFF2-40B4-BE49-F238E27FC236}">
                <a16:creationId xmlns:a16="http://schemas.microsoft.com/office/drawing/2014/main" id="{4115DC1F-98F4-4DC2-B343-98AE4E70D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70AD82C-D702-4BDD-B09A-39B8996EA611}" type="slidenum">
              <a:rPr lang="cs-CZ" altLang="cs-CZ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cs-CZ" altLang="cs-CZ" sz="1400">
              <a:latin typeface="Times New Roman" panose="02020603050405020304" pitchFamily="18" charset="0"/>
            </a:endParaRPr>
          </a:p>
        </p:txBody>
      </p:sp>
      <p:sp>
        <p:nvSpPr>
          <p:cNvPr id="22531" name="Obdélník 3">
            <a:extLst>
              <a:ext uri="{FF2B5EF4-FFF2-40B4-BE49-F238E27FC236}">
                <a16:creationId xmlns:a16="http://schemas.microsoft.com/office/drawing/2014/main" id="{E0DFA917-8EA3-448A-B916-9AC0BD02E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55" y="528506"/>
            <a:ext cx="11971089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1800" b="1" dirty="0">
                <a:solidFill>
                  <a:srgbClr val="FF0000"/>
                </a:solidFill>
              </a:rPr>
              <a:t>DIN 1.4306 (AISI 304L)</a:t>
            </a:r>
            <a:r>
              <a:rPr lang="cs-CZ" altLang="cs-CZ" sz="1800" dirty="0">
                <a:solidFill>
                  <a:srgbClr val="FF0000"/>
                </a:solidFill>
              </a:rPr>
              <a:t> </a:t>
            </a:r>
            <a:r>
              <a:rPr lang="cs-CZ" altLang="cs-CZ" sz="1800" dirty="0"/>
              <a:t>- tato korozivzdorná ocel je v současnosti nahrazena níže uvedenou DIN 1.4307. Vynikající odolnost vůči korozi jako 1.4301 a také v určitém chemickém prostředí (kyselina dusičná, organické chladné roztoky kyselin). </a:t>
            </a:r>
            <a:r>
              <a:rPr lang="cs-CZ" altLang="cs-CZ" sz="1800" b="1" dirty="0"/>
              <a:t>Je nejlépe svařitelná s přídavným kovem a také po svařování odolná proti </a:t>
            </a:r>
            <a:r>
              <a:rPr lang="cs-CZ" altLang="cs-CZ" sz="1800" b="1" dirty="0" err="1"/>
              <a:t>mezikrystalové</a:t>
            </a:r>
            <a:r>
              <a:rPr lang="cs-CZ" altLang="cs-CZ" sz="1800" b="1" dirty="0"/>
              <a:t> korozi.</a:t>
            </a:r>
            <a:r>
              <a:rPr lang="cs-CZ" altLang="cs-CZ" sz="1800" dirty="0"/>
              <a:t> Tepelná úprava po svařování není nutná. </a:t>
            </a:r>
            <a:r>
              <a:rPr lang="cs-CZ" altLang="cs-CZ" sz="1800" b="1" dirty="0"/>
              <a:t>Nízký obsah C zvýhodňuje obrobitelnost v porovnání s DIN 1.4301.</a:t>
            </a:r>
            <a:r>
              <a:rPr lang="cs-CZ" altLang="cs-CZ" sz="1800" dirty="0"/>
              <a:t> Tato korozivzdorná ocel se v první řadě používá v chemickém, potravinářském a farmaceutickém průmyslu pro tlakové nádoby, zásobníky a jiné vybavení. Používá se ve všech případech jako ocel DIN 1.4301 (AISI 304). Dále se používá v případech, kde je materiál deformován v průběhu </a:t>
            </a:r>
            <a:r>
              <a:rPr lang="cs-CZ" altLang="cs-CZ" sz="1800" dirty="0" err="1"/>
              <a:t>tepelnýho</a:t>
            </a:r>
            <a:r>
              <a:rPr lang="cs-CZ" altLang="cs-CZ" sz="1800" dirty="0"/>
              <a:t> zatížení – </a:t>
            </a:r>
            <a:r>
              <a:rPr lang="cs-CZ" altLang="cs-CZ" sz="1800" dirty="0" err="1"/>
              <a:t>creep</a:t>
            </a:r>
            <a:r>
              <a:rPr lang="cs-CZ" altLang="cs-CZ" sz="1800" dirty="0"/>
              <a:t> (tečení). 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cs-CZ" altLang="cs-CZ" sz="1800" b="1" dirty="0">
              <a:solidFill>
                <a:srgbClr val="FF0000"/>
              </a:solidFill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1800" b="1" dirty="0">
                <a:solidFill>
                  <a:srgbClr val="FF0000"/>
                </a:solidFill>
              </a:rPr>
              <a:t>DIN 1.4401 (AISI 316)</a:t>
            </a:r>
            <a:r>
              <a:rPr lang="cs-CZ" altLang="cs-CZ" sz="1800" b="1" dirty="0">
                <a:solidFill>
                  <a:schemeClr val="bg2"/>
                </a:solidFill>
              </a:rPr>
              <a:t> </a:t>
            </a:r>
            <a:r>
              <a:rPr lang="cs-CZ" altLang="cs-CZ" sz="1800" dirty="0"/>
              <a:t>- odolnost vůči korozi podobná DIN 1.4571, avšak bez stabilizace titanem. Chování při svařování odpovídá DIN 1.4301. </a:t>
            </a:r>
            <a:r>
              <a:rPr lang="cs-CZ" altLang="cs-CZ" sz="1800" b="1" dirty="0"/>
              <a:t>V porovnání s DIN</a:t>
            </a:r>
            <a:r>
              <a:rPr lang="cs-CZ" altLang="cs-CZ" sz="1800" dirty="0"/>
              <a:t> </a:t>
            </a:r>
            <a:r>
              <a:rPr lang="cs-CZ" altLang="cs-CZ" sz="1800" b="1" dirty="0"/>
              <a:t>1.4301 a DIN</a:t>
            </a:r>
            <a:r>
              <a:rPr lang="cs-CZ" altLang="cs-CZ" sz="1800" dirty="0"/>
              <a:t> </a:t>
            </a:r>
            <a:r>
              <a:rPr lang="cs-CZ" altLang="cs-CZ" sz="1800" b="1" dirty="0"/>
              <a:t>1.4307 je kvůli obsahu </a:t>
            </a:r>
            <a:r>
              <a:rPr lang="cs-CZ" altLang="cs-CZ" sz="1800" b="1" dirty="0" err="1"/>
              <a:t>Mo</a:t>
            </a:r>
            <a:r>
              <a:rPr lang="cs-CZ" altLang="cs-CZ" sz="1800" b="1" dirty="0"/>
              <a:t> snížená řezná obrobitelnost. </a:t>
            </a:r>
            <a:r>
              <a:rPr lang="cs-CZ" altLang="cs-CZ" sz="1800" dirty="0"/>
              <a:t>Při kování odpovídá DIN 1.4301. </a:t>
            </a:r>
            <a:r>
              <a:rPr lang="cs-CZ" altLang="cs-CZ" sz="1800" b="1" dirty="0"/>
              <a:t>Příměs molybdenu způsobuje odolnost této oceli proti kyslíku, dokonce i v oblasti svaru. </a:t>
            </a:r>
            <a:r>
              <a:rPr lang="cs-CZ" altLang="cs-CZ" sz="1800" dirty="0"/>
              <a:t>Používá se při výrobě celulózy, např. pro vyhnívací nádrže, rozvody potrubí a bělící přístroje. Také se používá v chemickém průmyslu, pro tlakové nádoby, rozvody potrubí a vybavení pro produkci všech druhů solných, organických a anorganických kyselin. Používá se pro výrobu tanků pro uskladnění kyselin a rozpouštědel. Také se používá pro potrubí, pro výrobu páry. </a:t>
            </a:r>
          </a:p>
        </p:txBody>
      </p:sp>
      <p:sp>
        <p:nvSpPr>
          <p:cNvPr id="4" name="Obdélník 4">
            <a:extLst>
              <a:ext uri="{FF2B5EF4-FFF2-40B4-BE49-F238E27FC236}">
                <a16:creationId xmlns:a16="http://schemas.microsoft.com/office/drawing/2014/main" id="{6D3F87B4-6D00-4484-8082-2027611F3F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2359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élník 4">
            <a:extLst>
              <a:ext uri="{FF2B5EF4-FFF2-40B4-BE49-F238E27FC236}">
                <a16:creationId xmlns:a16="http://schemas.microsoft.com/office/drawing/2014/main" id="{35350212-3279-414E-98DE-90ACB93B8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2359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sp>
        <p:nvSpPr>
          <p:cNvPr id="23554" name="Obdélník 3">
            <a:extLst>
              <a:ext uri="{FF2B5EF4-FFF2-40B4-BE49-F238E27FC236}">
                <a16:creationId xmlns:a16="http://schemas.microsoft.com/office/drawing/2014/main" id="{047E534E-C19D-4FE7-BFF0-C1197F744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57" y="196850"/>
            <a:ext cx="1184525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1.4404 (AISI 316L)</a:t>
            </a:r>
            <a:r>
              <a:rPr lang="cs-CZ" altLang="cs-CZ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odolnost vůči korozi podobná DIN 1.4571, avšak bez stabilizace titanem. Chování při svařování odpovídá DIN 1.4307. </a:t>
            </a: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Nízký obsah C usnadňuje oproti DIN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1.4401 řeznou obrobitelnost. 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Při kování odpovídá DIN 1.4301. Verze AISI 316 s nízkým obsahem uhlíku. Rozsah použití je stejný jako pro ocel DIN 1.4401 (AISI 316). </a:t>
            </a:r>
          </a:p>
        </p:txBody>
      </p:sp>
      <p:pic>
        <p:nvPicPr>
          <p:cNvPr id="5122" name="Picture 2" descr="Optical microstructures of cold rolled AISI 321 austenitic stainless... |  Download Scientific Diagram">
            <a:extLst>
              <a:ext uri="{FF2B5EF4-FFF2-40B4-BE49-F238E27FC236}">
                <a16:creationId xmlns:a16="http://schemas.microsoft.com/office/drawing/2014/main" id="{4170FB7B-E479-4411-A85E-DC0151A5BA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983" y="1409350"/>
            <a:ext cx="3959328" cy="4769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E2922C0E-F83B-4ADA-9A6B-05C88C045782}"/>
              </a:ext>
            </a:extLst>
          </p:cNvPr>
          <p:cNvSpPr txBox="1"/>
          <p:nvPr/>
        </p:nvSpPr>
        <p:spPr>
          <a:xfrm>
            <a:off x="109056" y="1559595"/>
            <a:ext cx="788592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1.4541 (AISI 321)</a:t>
            </a:r>
            <a:r>
              <a:rPr lang="cs-CZ" altLang="cs-CZ" sz="2000" dirty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odolnost vůči korozi odpovídá DIN 1.4306. Navíc odolnost při vysokých teplotách (850 °C). Chování při svařování odpovídá DIN 1.4307. Namísto snižování obsahu C probíhá stabilizace proti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mezikrystalové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korozi prostřednictvím titanu (tvorba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karbonitridů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titanu). </a:t>
            </a: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Přítomnost </a:t>
            </a:r>
            <a:r>
              <a:rPr lang="cs-CZ" altLang="cs-CZ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karbonitridů</a:t>
            </a: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titanu ovšem negativně ovlivňuje řeznou obrobitelnost a měly by se dodržovat doporučené řezné parametry. 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Vhodnost ke kování je průměrná. Používá se zejména pro aplikace při 300 °C a více. Rozsah použití je shodný s materiálem AISI 304/304L.</a:t>
            </a: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3FC7FF43-5C91-43DF-88C8-4A12EC2D285F}"/>
              </a:ext>
            </a:extLst>
          </p:cNvPr>
          <p:cNvSpPr txBox="1"/>
          <p:nvPr/>
        </p:nvSpPr>
        <p:spPr>
          <a:xfrm>
            <a:off x="109056" y="4268688"/>
            <a:ext cx="8909108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400" dirty="0" err="1">
                <a:solidFill>
                  <a:srgbClr val="3B08F6"/>
                </a:solidFill>
              </a:rPr>
              <a:t>Hesam</a:t>
            </a:r>
            <a:r>
              <a:rPr lang="cs-CZ" sz="1400" dirty="0">
                <a:solidFill>
                  <a:srgbClr val="3B08F6"/>
                </a:solidFill>
              </a:rPr>
              <a:t> </a:t>
            </a:r>
            <a:r>
              <a:rPr lang="cs-CZ" sz="1400" dirty="0" err="1">
                <a:solidFill>
                  <a:srgbClr val="3B08F6"/>
                </a:solidFill>
              </a:rPr>
              <a:t>Asghar</a:t>
            </a:r>
            <a:r>
              <a:rPr lang="cs-CZ" sz="1400" dirty="0">
                <a:solidFill>
                  <a:srgbClr val="3B08F6"/>
                </a:solidFill>
              </a:rPr>
              <a:t> </a:t>
            </a:r>
            <a:r>
              <a:rPr lang="cs-CZ" sz="1400" dirty="0" err="1">
                <a:solidFill>
                  <a:srgbClr val="3B08F6"/>
                </a:solidFill>
              </a:rPr>
              <a:t>RezayiHesam</a:t>
            </a:r>
            <a:r>
              <a:rPr lang="cs-CZ" sz="1400" dirty="0">
                <a:solidFill>
                  <a:srgbClr val="3B08F6"/>
                </a:solidFill>
              </a:rPr>
              <a:t> </a:t>
            </a:r>
            <a:r>
              <a:rPr lang="cs-CZ" sz="1400" dirty="0" err="1">
                <a:solidFill>
                  <a:srgbClr val="3B08F6"/>
                </a:solidFill>
              </a:rPr>
              <a:t>Asghar</a:t>
            </a:r>
            <a:r>
              <a:rPr lang="cs-CZ" sz="1400" dirty="0">
                <a:solidFill>
                  <a:srgbClr val="3B08F6"/>
                </a:solidFill>
              </a:rPr>
              <a:t> </a:t>
            </a:r>
            <a:r>
              <a:rPr lang="cs-CZ" sz="1400" dirty="0" err="1">
                <a:solidFill>
                  <a:srgbClr val="3B08F6"/>
                </a:solidFill>
              </a:rPr>
              <a:t>RezayiMehdi</a:t>
            </a:r>
            <a:r>
              <a:rPr lang="cs-CZ" sz="1400" dirty="0">
                <a:solidFill>
                  <a:srgbClr val="3B08F6"/>
                </a:solidFill>
              </a:rPr>
              <a:t> </a:t>
            </a:r>
            <a:r>
              <a:rPr lang="cs-CZ" sz="1400" dirty="0" err="1">
                <a:solidFill>
                  <a:srgbClr val="3B08F6"/>
                </a:solidFill>
              </a:rPr>
              <a:t>ShabanMehdi</a:t>
            </a:r>
            <a:r>
              <a:rPr lang="cs-CZ" sz="1400" dirty="0">
                <a:solidFill>
                  <a:srgbClr val="3B08F6"/>
                </a:solidFill>
              </a:rPr>
              <a:t> </a:t>
            </a:r>
            <a:r>
              <a:rPr lang="cs-CZ" sz="1400" dirty="0" err="1">
                <a:solidFill>
                  <a:srgbClr val="3B08F6"/>
                </a:solidFill>
              </a:rPr>
              <a:t>ShabanB</a:t>
            </a:r>
            <a:r>
              <a:rPr lang="cs-CZ" sz="1400" dirty="0">
                <a:solidFill>
                  <a:srgbClr val="3B08F6"/>
                </a:solidFill>
              </a:rPr>
              <a:t>. </a:t>
            </a:r>
            <a:r>
              <a:rPr lang="cs-CZ" sz="1400" dirty="0" err="1">
                <a:solidFill>
                  <a:srgbClr val="3B08F6"/>
                </a:solidFill>
              </a:rPr>
              <a:t>EghbaliB</a:t>
            </a:r>
            <a:r>
              <a:rPr lang="cs-CZ" sz="1400" dirty="0">
                <a:solidFill>
                  <a:srgbClr val="3B08F6"/>
                </a:solidFill>
              </a:rPr>
              <a:t>. </a:t>
            </a:r>
            <a:r>
              <a:rPr lang="cs-CZ" sz="1400" dirty="0" err="1">
                <a:solidFill>
                  <a:srgbClr val="3B08F6"/>
                </a:solidFill>
              </a:rPr>
              <a:t>Eghbali</a:t>
            </a:r>
            <a:endParaRPr lang="cs-CZ" sz="1400" dirty="0">
              <a:solidFill>
                <a:srgbClr val="3B08F6"/>
              </a:solidFill>
            </a:endParaRPr>
          </a:p>
          <a:p>
            <a:r>
              <a:rPr lang="cs-CZ" sz="1400" dirty="0" err="1">
                <a:solidFill>
                  <a:srgbClr val="3B08F6"/>
                </a:solidFill>
              </a:rPr>
              <a:t>Effect</a:t>
            </a:r>
            <a:r>
              <a:rPr lang="cs-CZ" sz="1400" dirty="0">
                <a:solidFill>
                  <a:srgbClr val="3B08F6"/>
                </a:solidFill>
              </a:rPr>
              <a:t> </a:t>
            </a:r>
            <a:r>
              <a:rPr lang="cs-CZ" sz="1400" dirty="0" err="1">
                <a:solidFill>
                  <a:srgbClr val="3B08F6"/>
                </a:solidFill>
              </a:rPr>
              <a:t>of</a:t>
            </a:r>
            <a:r>
              <a:rPr lang="cs-CZ" sz="1400" dirty="0">
                <a:solidFill>
                  <a:srgbClr val="3B08F6"/>
                </a:solidFill>
              </a:rPr>
              <a:t> post </a:t>
            </a:r>
            <a:r>
              <a:rPr lang="cs-CZ" sz="1400" dirty="0" err="1">
                <a:solidFill>
                  <a:srgbClr val="3B08F6"/>
                </a:solidFill>
              </a:rPr>
              <a:t>deformation</a:t>
            </a:r>
            <a:r>
              <a:rPr lang="cs-CZ" sz="1400" dirty="0">
                <a:solidFill>
                  <a:srgbClr val="3B08F6"/>
                </a:solidFill>
              </a:rPr>
              <a:t> </a:t>
            </a:r>
            <a:r>
              <a:rPr lang="cs-CZ" sz="1400" dirty="0" err="1">
                <a:solidFill>
                  <a:srgbClr val="3B08F6"/>
                </a:solidFill>
              </a:rPr>
              <a:t>annealing</a:t>
            </a:r>
            <a:r>
              <a:rPr lang="cs-CZ" sz="1400" dirty="0">
                <a:solidFill>
                  <a:srgbClr val="3B08F6"/>
                </a:solidFill>
              </a:rPr>
              <a:t> on </a:t>
            </a:r>
            <a:r>
              <a:rPr lang="cs-CZ" sz="1400" dirty="0" err="1">
                <a:solidFill>
                  <a:srgbClr val="3B08F6"/>
                </a:solidFill>
              </a:rPr>
              <a:t>the</a:t>
            </a:r>
            <a:r>
              <a:rPr lang="cs-CZ" sz="1400" dirty="0">
                <a:solidFill>
                  <a:srgbClr val="3B08F6"/>
                </a:solidFill>
              </a:rPr>
              <a:t> </a:t>
            </a:r>
            <a:r>
              <a:rPr lang="cs-CZ" sz="1400" dirty="0" err="1">
                <a:solidFill>
                  <a:srgbClr val="3B08F6"/>
                </a:solidFill>
              </a:rPr>
              <a:t>microstructure</a:t>
            </a:r>
            <a:r>
              <a:rPr lang="cs-CZ" sz="1400" dirty="0">
                <a:solidFill>
                  <a:srgbClr val="3B08F6"/>
                </a:solidFill>
              </a:rPr>
              <a:t> and </a:t>
            </a:r>
            <a:r>
              <a:rPr lang="cs-CZ" sz="1400" dirty="0" err="1">
                <a:solidFill>
                  <a:srgbClr val="3B08F6"/>
                </a:solidFill>
              </a:rPr>
              <a:t>mechanical</a:t>
            </a:r>
            <a:r>
              <a:rPr lang="cs-CZ" sz="1400" dirty="0">
                <a:solidFill>
                  <a:srgbClr val="3B08F6"/>
                </a:solidFill>
              </a:rPr>
              <a:t> </a:t>
            </a:r>
            <a:r>
              <a:rPr lang="cs-CZ" sz="1400" dirty="0" err="1">
                <a:solidFill>
                  <a:srgbClr val="3B08F6"/>
                </a:solidFill>
              </a:rPr>
              <a:t>properties</a:t>
            </a:r>
            <a:r>
              <a:rPr lang="cs-CZ" sz="1400" dirty="0">
                <a:solidFill>
                  <a:srgbClr val="3B08F6"/>
                </a:solidFill>
              </a:rPr>
              <a:t> </a:t>
            </a:r>
            <a:r>
              <a:rPr lang="cs-CZ" sz="1400" dirty="0" err="1">
                <a:solidFill>
                  <a:srgbClr val="3B08F6"/>
                </a:solidFill>
              </a:rPr>
              <a:t>of</a:t>
            </a:r>
            <a:r>
              <a:rPr lang="cs-CZ" sz="1400" dirty="0">
                <a:solidFill>
                  <a:srgbClr val="3B08F6"/>
                </a:solidFill>
              </a:rPr>
              <a:t> </a:t>
            </a:r>
            <a:r>
              <a:rPr lang="cs-CZ" sz="1400" dirty="0" err="1">
                <a:solidFill>
                  <a:srgbClr val="3B08F6"/>
                </a:solidFill>
              </a:rPr>
              <a:t>cold</a:t>
            </a:r>
            <a:r>
              <a:rPr lang="cs-CZ" sz="1400" dirty="0">
                <a:solidFill>
                  <a:srgbClr val="3B08F6"/>
                </a:solidFill>
              </a:rPr>
              <a:t> </a:t>
            </a:r>
            <a:r>
              <a:rPr lang="cs-CZ" sz="1400" dirty="0" err="1">
                <a:solidFill>
                  <a:srgbClr val="3B08F6"/>
                </a:solidFill>
              </a:rPr>
              <a:t>rolled</a:t>
            </a:r>
            <a:r>
              <a:rPr lang="cs-CZ" sz="1400" dirty="0">
                <a:solidFill>
                  <a:srgbClr val="3B08F6"/>
                </a:solidFill>
              </a:rPr>
              <a:t> AISI 321 </a:t>
            </a:r>
            <a:r>
              <a:rPr lang="cs-CZ" sz="1400" dirty="0" err="1">
                <a:solidFill>
                  <a:srgbClr val="3B08F6"/>
                </a:solidFill>
              </a:rPr>
              <a:t>austenitic</a:t>
            </a:r>
            <a:r>
              <a:rPr lang="cs-CZ" sz="1400" dirty="0">
                <a:solidFill>
                  <a:srgbClr val="3B08F6"/>
                </a:solidFill>
              </a:rPr>
              <a:t> </a:t>
            </a:r>
            <a:r>
              <a:rPr lang="cs-CZ" sz="1400" dirty="0" err="1">
                <a:solidFill>
                  <a:srgbClr val="3B08F6"/>
                </a:solidFill>
              </a:rPr>
              <a:t>stainless</a:t>
            </a:r>
            <a:r>
              <a:rPr lang="cs-CZ" sz="1400" dirty="0">
                <a:solidFill>
                  <a:srgbClr val="3B08F6"/>
                </a:solidFill>
              </a:rPr>
              <a:t> </a:t>
            </a:r>
            <a:r>
              <a:rPr lang="cs-CZ" sz="1400" dirty="0" err="1">
                <a:solidFill>
                  <a:srgbClr val="3B08F6"/>
                </a:solidFill>
              </a:rPr>
              <a:t>steel</a:t>
            </a:r>
            <a:endParaRPr lang="cs-CZ" sz="1400" dirty="0">
              <a:solidFill>
                <a:srgbClr val="3B08F6"/>
              </a:solidFill>
            </a:endParaRPr>
          </a:p>
          <a:p>
            <a:r>
              <a:rPr lang="cs-CZ" sz="1400" dirty="0" err="1">
                <a:solidFill>
                  <a:srgbClr val="3B08F6"/>
                </a:solidFill>
              </a:rPr>
              <a:t>September</a:t>
            </a:r>
            <a:r>
              <a:rPr lang="cs-CZ" sz="1400" dirty="0">
                <a:solidFill>
                  <a:srgbClr val="3B08F6"/>
                </a:solidFill>
              </a:rPr>
              <a:t> 2018 </a:t>
            </a:r>
            <a:r>
              <a:rPr lang="cs-CZ" sz="1400" dirty="0" err="1">
                <a:solidFill>
                  <a:srgbClr val="3B08F6"/>
                </a:solidFill>
              </a:rPr>
              <a:t>Materials</a:t>
            </a:r>
            <a:r>
              <a:rPr lang="cs-CZ" sz="1400" dirty="0">
                <a:solidFill>
                  <a:srgbClr val="3B08F6"/>
                </a:solidFill>
              </a:rPr>
              <a:t> Science and </a:t>
            </a:r>
            <a:r>
              <a:rPr lang="cs-CZ" sz="1400" dirty="0" err="1">
                <a:solidFill>
                  <a:srgbClr val="3B08F6"/>
                </a:solidFill>
              </a:rPr>
              <a:t>Engineering</a:t>
            </a:r>
            <a:r>
              <a:rPr lang="cs-CZ" sz="1400" dirty="0">
                <a:solidFill>
                  <a:srgbClr val="3B08F6"/>
                </a:solidFill>
              </a:rPr>
              <a:t> A 736:364-374 </a:t>
            </a:r>
            <a:r>
              <a:rPr lang="cs-CZ" sz="1400" dirty="0" err="1">
                <a:solidFill>
                  <a:srgbClr val="3B08F6"/>
                </a:solidFill>
              </a:rPr>
              <a:t>Follow</a:t>
            </a:r>
            <a:r>
              <a:rPr lang="cs-CZ" sz="1400" dirty="0">
                <a:solidFill>
                  <a:srgbClr val="3B08F6"/>
                </a:solidFill>
              </a:rPr>
              <a:t> </a:t>
            </a:r>
            <a:r>
              <a:rPr lang="cs-CZ" sz="1400" dirty="0" err="1">
                <a:solidFill>
                  <a:srgbClr val="3B08F6"/>
                </a:solidFill>
              </a:rPr>
              <a:t>journal</a:t>
            </a:r>
            <a:endParaRPr lang="cs-CZ" sz="1400" dirty="0">
              <a:solidFill>
                <a:srgbClr val="3B08F6"/>
              </a:solidFill>
            </a:endParaRPr>
          </a:p>
          <a:p>
            <a:r>
              <a:rPr lang="cs-CZ" sz="1400" dirty="0">
                <a:solidFill>
                  <a:srgbClr val="3B08F6"/>
                </a:solidFill>
              </a:rPr>
              <a:t>Project: Hot </a:t>
            </a:r>
            <a:r>
              <a:rPr lang="cs-CZ" sz="1400" dirty="0" err="1">
                <a:solidFill>
                  <a:srgbClr val="3B08F6"/>
                </a:solidFill>
              </a:rPr>
              <a:t>deformation</a:t>
            </a:r>
            <a:r>
              <a:rPr lang="cs-CZ" sz="1400" dirty="0">
                <a:solidFill>
                  <a:srgbClr val="3B08F6"/>
                </a:solidFill>
              </a:rPr>
              <a:t> </a:t>
            </a:r>
            <a:r>
              <a:rPr lang="cs-CZ" sz="1400" dirty="0" err="1">
                <a:solidFill>
                  <a:srgbClr val="3B08F6"/>
                </a:solidFill>
              </a:rPr>
              <a:t>behaviour</a:t>
            </a:r>
            <a:r>
              <a:rPr lang="cs-CZ" sz="1400" dirty="0">
                <a:solidFill>
                  <a:srgbClr val="3B08F6"/>
                </a:solidFill>
              </a:rPr>
              <a:t> </a:t>
            </a:r>
            <a:r>
              <a:rPr lang="cs-CZ" sz="1400" dirty="0" err="1">
                <a:solidFill>
                  <a:srgbClr val="3B08F6"/>
                </a:solidFill>
              </a:rPr>
              <a:t>of</a:t>
            </a:r>
            <a:r>
              <a:rPr lang="cs-CZ" sz="1400" dirty="0">
                <a:solidFill>
                  <a:srgbClr val="3B08F6"/>
                </a:solidFill>
              </a:rPr>
              <a:t> AISI 321 </a:t>
            </a:r>
            <a:r>
              <a:rPr lang="cs-CZ" sz="1400" dirty="0" err="1">
                <a:solidFill>
                  <a:srgbClr val="3B08F6"/>
                </a:solidFill>
              </a:rPr>
              <a:t>austenitic</a:t>
            </a:r>
            <a:r>
              <a:rPr lang="cs-CZ" sz="1400" dirty="0">
                <a:solidFill>
                  <a:srgbClr val="3B08F6"/>
                </a:solidFill>
              </a:rPr>
              <a:t> </a:t>
            </a:r>
            <a:r>
              <a:rPr lang="cs-CZ" sz="1400" dirty="0" err="1">
                <a:solidFill>
                  <a:srgbClr val="3B08F6"/>
                </a:solidFill>
              </a:rPr>
              <a:t>stainless</a:t>
            </a:r>
            <a:r>
              <a:rPr lang="cs-CZ" sz="1400" dirty="0">
                <a:solidFill>
                  <a:srgbClr val="3B08F6"/>
                </a:solidFill>
              </a:rPr>
              <a:t> </a:t>
            </a:r>
            <a:r>
              <a:rPr lang="cs-CZ" sz="1400" dirty="0" err="1">
                <a:solidFill>
                  <a:srgbClr val="3B08F6"/>
                </a:solidFill>
              </a:rPr>
              <a:t>steel</a:t>
            </a:r>
            <a:endParaRPr lang="cs-CZ" sz="1400" dirty="0">
              <a:solidFill>
                <a:srgbClr val="3B08F6"/>
              </a:solidFill>
            </a:endParaRPr>
          </a:p>
          <a:p>
            <a:r>
              <a:rPr lang="cs-CZ" sz="1400" dirty="0">
                <a:solidFill>
                  <a:srgbClr val="3B08F6"/>
                </a:solidFill>
              </a:rPr>
              <a:t>https://www.researchgate.net/publication/327602400_Effect_of_post_deformation_annealing_on_the_microstructure_and_mechanical_properties_of_cold_rolled_AISI_321_austenitic_stainless_steel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Obdélník 3">
            <a:extLst>
              <a:ext uri="{FF2B5EF4-FFF2-40B4-BE49-F238E27FC236}">
                <a16:creationId xmlns:a16="http://schemas.microsoft.com/office/drawing/2014/main" id="{FD8F8853-EE5F-4A74-BA1F-FC44228E4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169" y="260351"/>
            <a:ext cx="11811699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1800" b="1" dirty="0">
                <a:solidFill>
                  <a:srgbClr val="FF0000"/>
                </a:solidFill>
              </a:rPr>
              <a:t>DIN 1.4571 (AISI 316Ti) </a:t>
            </a:r>
            <a:r>
              <a:rPr lang="cs-CZ" altLang="cs-CZ" sz="1800" dirty="0"/>
              <a:t>- </a:t>
            </a:r>
            <a:r>
              <a:rPr lang="cs-CZ" altLang="cs-CZ" sz="1800" b="1" dirty="0"/>
              <a:t>stabilizovaná titanem</a:t>
            </a:r>
            <a:r>
              <a:rPr lang="cs-CZ" altLang="cs-CZ" sz="1800" dirty="0"/>
              <a:t> jako DIN 1.4541, avšak </a:t>
            </a:r>
            <a:r>
              <a:rPr lang="cs-CZ" altLang="cs-CZ" sz="1800" b="1" dirty="0"/>
              <a:t>navíc s molybdenem</a:t>
            </a:r>
            <a:r>
              <a:rPr lang="cs-CZ" altLang="cs-CZ" sz="1800" dirty="0"/>
              <a:t>, proto odolnější vůči kyselinám. Vynikající odolnost vůči korozi v přírodním okolním prostředí také s mírnou koncentrací chloridů a kyselin. Dále v početných chemických kyselých prostředích (kyselina sírová a kyselina fosforečná, organické kyseliny) podle teploty a koncentrace. Je vedle své vysoké odolnosti vůči korozi používána také kvůli dobré pevnosti za tepla. Chování při svařování odpovídá DIN 1.4307. </a:t>
            </a:r>
            <a:r>
              <a:rPr lang="cs-CZ" altLang="cs-CZ" sz="1800" b="1" dirty="0"/>
              <a:t>Chování při řezném obrábění podobné jako DIN</a:t>
            </a:r>
            <a:r>
              <a:rPr lang="cs-CZ" altLang="cs-CZ" sz="1800" dirty="0"/>
              <a:t> </a:t>
            </a:r>
            <a:r>
              <a:rPr lang="cs-CZ" altLang="cs-CZ" sz="1800" b="1" dirty="0"/>
              <a:t>1.4541</a:t>
            </a:r>
            <a:r>
              <a:rPr lang="cs-CZ" altLang="cs-CZ" sz="1800" dirty="0"/>
              <a:t> (přítomnost </a:t>
            </a:r>
            <a:r>
              <a:rPr lang="cs-CZ" altLang="cs-CZ" sz="1800" dirty="0" err="1"/>
              <a:t>karbonitridů</a:t>
            </a:r>
            <a:r>
              <a:rPr lang="cs-CZ" altLang="cs-CZ" sz="1800" dirty="0"/>
              <a:t> titanu negativně ovlivňuje řeznou obrobitelnost a měly by se dodržovat doporučené řezné parametry.) Ke kování používat DIN 1.4571 pouze s opatrností.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1800" dirty="0"/>
              <a:t>Používá se při výrobě celulózy, např. pro vyhnívací nádrže, rozvody potrubí a bělící přístroje. Také se používá v chemickém, pivovarském, mlékárenském a papírenském průmyslu, zvláště pro vysoké koncentrace chloridu. 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cs-CZ" altLang="cs-CZ" sz="1800" b="1" dirty="0">
              <a:solidFill>
                <a:srgbClr val="FF0000"/>
              </a:solidFill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1800" b="1" dirty="0">
                <a:solidFill>
                  <a:srgbClr val="FF0000"/>
                </a:solidFill>
              </a:rPr>
              <a:t>DIN 1.4436 (AISI 316) </a:t>
            </a:r>
            <a:r>
              <a:rPr lang="cs-CZ" altLang="cs-CZ" sz="1800" dirty="0"/>
              <a:t>- je v porovnání s 1.4571 a 1.4401 více legován s Ni a </a:t>
            </a:r>
            <a:r>
              <a:rPr lang="cs-CZ" altLang="cs-CZ" sz="1800" dirty="0" err="1"/>
              <a:t>Mo</a:t>
            </a:r>
            <a:r>
              <a:rPr lang="cs-CZ" altLang="cs-CZ" sz="1800" dirty="0"/>
              <a:t> a má ještě vyšší odolnost vůči korozi. Chování při svařování odpovídá 1.4307. </a:t>
            </a:r>
            <a:r>
              <a:rPr lang="cs-CZ" altLang="cs-CZ" sz="1800" b="1" dirty="0"/>
              <a:t>Kvůli vyššímu legování je nepatrně nižší obrobitelnost.</a:t>
            </a:r>
            <a:r>
              <a:rPr lang="cs-CZ" altLang="cs-CZ" sz="1800" dirty="0"/>
              <a:t> Při kování odpovídá DIN 1.4541. </a:t>
            </a:r>
          </a:p>
        </p:txBody>
      </p:sp>
      <p:sp>
        <p:nvSpPr>
          <p:cNvPr id="3" name="Obdélník 4">
            <a:extLst>
              <a:ext uri="{FF2B5EF4-FFF2-40B4-BE49-F238E27FC236}">
                <a16:creationId xmlns:a16="http://schemas.microsoft.com/office/drawing/2014/main" id="{56ED5E86-0C20-4B62-9C25-9B10641C0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2359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Obdélník 3">
            <a:extLst>
              <a:ext uri="{FF2B5EF4-FFF2-40B4-BE49-F238E27FC236}">
                <a16:creationId xmlns:a16="http://schemas.microsoft.com/office/drawing/2014/main" id="{E61E5FA5-3F42-4E52-A292-2D87AC219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57" y="112714"/>
            <a:ext cx="11870422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1.4462 (2205 - DUPLEX ocel)</a:t>
            </a:r>
            <a:r>
              <a:rPr lang="cs-CZ" altLang="cs-CZ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patří do skupiny austeniticko-feritických ocelí a je označována jako DUPLEX ocel. Vyznačuje se vynikající odolností vůči korozi v kyselém prostředí, obzvláště u fosforečných a organických kyselin a také v chloridy obsahujících prostředí. </a:t>
            </a: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Nenáchylná vůči </a:t>
            </a:r>
            <a:r>
              <a:rPr lang="cs-CZ" altLang="cs-CZ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mezikrystalové</a:t>
            </a: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korozi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poskytuje 2-fázová struktura austenit + ferit oceli odolnost vůči vločkové korozi, která je silnější než ta u austenitických ocelí. Mez pružnosti a mez kluzu je vyšší o cca. 150 % než u všech ostatních ocelí, čímž se plastická deformace dostavuje teprve při vyšších napětí, avšak je snížena dobrá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tvařitelnost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za studena. </a:t>
            </a: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Svařování, obrábění a kování vede při nevhodných parametrech ke špatným výsledkům. 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cs-CZ" altLang="cs-CZ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1.4529 (6Mo) 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podobná jako DIN 1.4539, avšak s ještě vyšším obsahem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(min. 6 %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čímž je dodatečně zlepšena odolnost vůči důlkové a vločkové korozi. 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cs-CZ" altLang="cs-CZ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 1.4539 (TP904L) 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je označována také jako nerezová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superaustenitická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NiCrMoCu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ocel, která se vyznačuje vynikající odolností (důlková koroze nebo vločková koroze) v agresivních prostředích (roztoky kyseliny fosforečné, kyselina sírová do 20 °C všech koncentrací, mořská voda do 70 °C). </a:t>
            </a: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Nechá se při nebezpečí tvoření trhlin za tepla ještě výborně svařovat. Svařování bez přídavného materiálu se však nedoporučuje. Obrobitelnost není kvůli vysokému legování považována za dobrou a vyžaduje v každém případě dodržení doporučených řezných údajů.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Obdélník 4">
            <a:extLst>
              <a:ext uri="{FF2B5EF4-FFF2-40B4-BE49-F238E27FC236}">
                <a16:creationId xmlns:a16="http://schemas.microsoft.com/office/drawing/2014/main" id="{51E922EA-6E4F-408C-8F43-5892B2CF0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2359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4">
            <a:extLst>
              <a:ext uri="{FF2B5EF4-FFF2-40B4-BE49-F238E27FC236}">
                <a16:creationId xmlns:a16="http://schemas.microsoft.com/office/drawing/2014/main" id="{36F9DCC3-2733-4AC4-8F01-FB8D1D199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4637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pic>
        <p:nvPicPr>
          <p:cNvPr id="5122" name="Obrázok 1">
            <a:extLst>
              <a:ext uri="{FF2B5EF4-FFF2-40B4-BE49-F238E27FC236}">
                <a16:creationId xmlns:a16="http://schemas.microsoft.com/office/drawing/2014/main" id="{FAE48DBB-F9B2-4D64-9FD3-904C8BCF8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84" y="990405"/>
            <a:ext cx="655320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F30F0D55-7C8D-4FC1-BC15-083CEF329F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1275053"/>
              </p:ext>
            </p:extLst>
          </p:nvPr>
        </p:nvGraphicFramePr>
        <p:xfrm>
          <a:off x="6868515" y="749504"/>
          <a:ext cx="4679952" cy="3629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4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4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4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49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49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49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49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801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 dirty="0">
                          <a:solidFill>
                            <a:srgbClr val="3B08F6"/>
                          </a:solidFill>
                          <a:effectLst/>
                        </a:rPr>
                        <a:t>C</a:t>
                      </a:r>
                      <a:endParaRPr lang="cs-CZ" sz="1100" dirty="0">
                        <a:solidFill>
                          <a:srgbClr val="3B08F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3B08F6"/>
                          </a:solidFill>
                          <a:effectLst/>
                        </a:rPr>
                        <a:t>Mn</a:t>
                      </a:r>
                      <a:endParaRPr lang="cs-CZ" sz="1100">
                        <a:solidFill>
                          <a:srgbClr val="3B08F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3B08F6"/>
                          </a:solidFill>
                          <a:effectLst/>
                        </a:rPr>
                        <a:t>Si</a:t>
                      </a:r>
                      <a:endParaRPr lang="cs-CZ" sz="1100">
                        <a:solidFill>
                          <a:srgbClr val="3B08F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3B08F6"/>
                          </a:solidFill>
                          <a:effectLst/>
                        </a:rPr>
                        <a:t>Ni</a:t>
                      </a:r>
                      <a:endParaRPr lang="cs-CZ" sz="1100">
                        <a:solidFill>
                          <a:srgbClr val="3B08F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3B08F6"/>
                          </a:solidFill>
                          <a:effectLst/>
                        </a:rPr>
                        <a:t>Cr</a:t>
                      </a:r>
                      <a:endParaRPr lang="cs-CZ" sz="1100">
                        <a:solidFill>
                          <a:srgbClr val="3B08F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 dirty="0" err="1">
                          <a:solidFill>
                            <a:srgbClr val="3B08F6"/>
                          </a:solidFill>
                          <a:effectLst/>
                        </a:rPr>
                        <a:t>Mo</a:t>
                      </a:r>
                      <a:endParaRPr lang="cs-CZ" sz="1100" dirty="0">
                        <a:solidFill>
                          <a:srgbClr val="3B08F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 dirty="0" err="1">
                          <a:solidFill>
                            <a:srgbClr val="3B08F6"/>
                          </a:solidFill>
                          <a:effectLst/>
                        </a:rPr>
                        <a:t>Cu</a:t>
                      </a:r>
                      <a:endParaRPr lang="cs-CZ" sz="1100" dirty="0">
                        <a:solidFill>
                          <a:srgbClr val="3B08F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 dirty="0">
                          <a:solidFill>
                            <a:srgbClr val="3B08F6"/>
                          </a:solidFill>
                          <a:effectLst/>
                        </a:rPr>
                        <a:t>N</a:t>
                      </a:r>
                      <a:endParaRPr lang="cs-CZ" sz="1100" dirty="0">
                        <a:solidFill>
                          <a:srgbClr val="3B08F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1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3B08F6"/>
                          </a:solidFill>
                          <a:effectLst/>
                        </a:rPr>
                        <a:t>0.02</a:t>
                      </a:r>
                      <a:endParaRPr lang="cs-CZ" sz="1100">
                        <a:solidFill>
                          <a:srgbClr val="3B08F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3B08F6"/>
                          </a:solidFill>
                          <a:effectLst/>
                        </a:rPr>
                        <a:t>1.9</a:t>
                      </a:r>
                      <a:endParaRPr lang="cs-CZ" sz="1100">
                        <a:solidFill>
                          <a:srgbClr val="3B08F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3B08F6"/>
                          </a:solidFill>
                          <a:effectLst/>
                        </a:rPr>
                        <a:t>0.4</a:t>
                      </a:r>
                      <a:endParaRPr lang="cs-CZ" sz="1100">
                        <a:solidFill>
                          <a:srgbClr val="3B08F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3B08F6"/>
                          </a:solidFill>
                          <a:effectLst/>
                        </a:rPr>
                        <a:t>9.8</a:t>
                      </a:r>
                      <a:endParaRPr lang="cs-CZ" sz="1100">
                        <a:solidFill>
                          <a:srgbClr val="3B08F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3B08F6"/>
                          </a:solidFill>
                          <a:effectLst/>
                        </a:rPr>
                        <a:t>19.8</a:t>
                      </a:r>
                      <a:endParaRPr lang="cs-CZ" sz="1100">
                        <a:solidFill>
                          <a:srgbClr val="3B08F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3B08F6"/>
                          </a:solidFill>
                          <a:effectLst/>
                        </a:rPr>
                        <a:t>0.2</a:t>
                      </a:r>
                      <a:endParaRPr lang="cs-CZ" sz="1100">
                        <a:solidFill>
                          <a:srgbClr val="3B08F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 dirty="0">
                          <a:solidFill>
                            <a:srgbClr val="3B08F6"/>
                          </a:solidFill>
                          <a:effectLst/>
                        </a:rPr>
                        <a:t>0.15</a:t>
                      </a:r>
                      <a:endParaRPr lang="cs-CZ" sz="1100" dirty="0">
                        <a:solidFill>
                          <a:srgbClr val="3B08F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 dirty="0">
                          <a:solidFill>
                            <a:srgbClr val="3B08F6"/>
                          </a:solidFill>
                          <a:effectLst/>
                        </a:rPr>
                        <a:t>0.05</a:t>
                      </a:r>
                      <a:endParaRPr lang="cs-CZ" sz="1100" dirty="0">
                        <a:solidFill>
                          <a:srgbClr val="3B08F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152" name="TextovéPole 6">
            <a:extLst>
              <a:ext uri="{FF2B5EF4-FFF2-40B4-BE49-F238E27FC236}">
                <a16:creationId xmlns:a16="http://schemas.microsoft.com/office/drawing/2014/main" id="{56142B44-70DD-4DFF-8091-41DEC8025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6823" y="253329"/>
            <a:ext cx="45720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s-CZ" altLang="cs-CZ" b="1" dirty="0">
                <a:solidFill>
                  <a:srgbClr val="3B08F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 </a:t>
            </a:r>
            <a:r>
              <a:rPr lang="cs-CZ" altLang="cs-CZ" b="1" dirty="0" err="1">
                <a:solidFill>
                  <a:srgbClr val="3B08F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Tigrod</a:t>
            </a:r>
            <a:r>
              <a:rPr lang="cs-CZ" altLang="cs-CZ" b="1" dirty="0">
                <a:solidFill>
                  <a:srgbClr val="3B08F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308L – přídavný materiál</a:t>
            </a:r>
            <a:endParaRPr lang="cs-CZ" altLang="cs-CZ" sz="1400" dirty="0">
              <a:solidFill>
                <a:srgbClr val="3B08F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Tabulka 7">
            <a:extLst>
              <a:ext uri="{FF2B5EF4-FFF2-40B4-BE49-F238E27FC236}">
                <a16:creationId xmlns:a16="http://schemas.microsoft.com/office/drawing/2014/main" id="{E8B02F0A-829E-42F9-A2A8-7964338DED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742190"/>
              </p:ext>
            </p:extLst>
          </p:nvPr>
        </p:nvGraphicFramePr>
        <p:xfrm>
          <a:off x="6832163" y="1816376"/>
          <a:ext cx="5187953" cy="5557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81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8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4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48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48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48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48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489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552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800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 dirty="0">
                          <a:solidFill>
                            <a:srgbClr val="FF0000"/>
                          </a:solidFill>
                          <a:effectLst/>
                        </a:rPr>
                        <a:t>C</a:t>
                      </a:r>
                      <a:endParaRPr lang="cs-CZ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FF0000"/>
                          </a:solidFill>
                          <a:effectLst/>
                        </a:rPr>
                        <a:t>Mn</a:t>
                      </a:r>
                      <a:endParaRPr lang="cs-CZ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FF0000"/>
                          </a:solidFill>
                          <a:effectLst/>
                        </a:rPr>
                        <a:t>Si</a:t>
                      </a:r>
                      <a:endParaRPr lang="cs-CZ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FF0000"/>
                          </a:solidFill>
                          <a:effectLst/>
                        </a:rPr>
                        <a:t>S</a:t>
                      </a:r>
                      <a:endParaRPr lang="cs-CZ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FF0000"/>
                          </a:solidFill>
                          <a:effectLst/>
                        </a:rPr>
                        <a:t>P</a:t>
                      </a:r>
                      <a:endParaRPr lang="cs-CZ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FF0000"/>
                          </a:solidFill>
                          <a:effectLst/>
                        </a:rPr>
                        <a:t>Cr</a:t>
                      </a:r>
                      <a:endParaRPr lang="cs-CZ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 dirty="0" err="1">
                          <a:solidFill>
                            <a:srgbClr val="FF0000"/>
                          </a:solidFill>
                          <a:effectLst/>
                        </a:rPr>
                        <a:t>Mo</a:t>
                      </a:r>
                      <a:endParaRPr lang="cs-CZ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FF0000"/>
                          </a:solidFill>
                          <a:effectLst/>
                        </a:rPr>
                        <a:t>Nb</a:t>
                      </a:r>
                      <a:endParaRPr lang="cs-CZ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FF0000"/>
                          </a:solidFill>
                          <a:effectLst/>
                        </a:rPr>
                        <a:t>Ti</a:t>
                      </a:r>
                      <a:endParaRPr lang="cs-CZ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FF0000"/>
                          </a:solidFill>
                          <a:effectLst/>
                        </a:rPr>
                        <a:t>Max 0,2</a:t>
                      </a:r>
                      <a:endParaRPr lang="cs-CZ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FF0000"/>
                          </a:solidFill>
                          <a:effectLst/>
                        </a:rPr>
                        <a:t>0,8 až 1,4</a:t>
                      </a:r>
                      <a:endParaRPr lang="cs-CZ" sz="110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 dirty="0">
                          <a:solidFill>
                            <a:srgbClr val="FF0000"/>
                          </a:solidFill>
                          <a:effectLst/>
                        </a:rPr>
                        <a:t>Max. 0,4</a:t>
                      </a:r>
                      <a:endParaRPr lang="cs-CZ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 dirty="0">
                          <a:solidFill>
                            <a:srgbClr val="FF0000"/>
                          </a:solidFill>
                          <a:effectLst/>
                        </a:rPr>
                        <a:t>Max. 0,025</a:t>
                      </a:r>
                      <a:endParaRPr lang="cs-CZ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 dirty="0">
                          <a:solidFill>
                            <a:srgbClr val="FF0000"/>
                          </a:solidFill>
                          <a:effectLst/>
                        </a:rPr>
                        <a:t>Max. 0,015</a:t>
                      </a:r>
                      <a:endParaRPr lang="cs-CZ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 dirty="0">
                          <a:solidFill>
                            <a:srgbClr val="FF0000"/>
                          </a:solidFill>
                          <a:effectLst/>
                        </a:rPr>
                        <a:t>Max. 0,3</a:t>
                      </a:r>
                      <a:endParaRPr lang="cs-CZ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 dirty="0">
                          <a:solidFill>
                            <a:srgbClr val="FF0000"/>
                          </a:solidFill>
                          <a:effectLst/>
                        </a:rPr>
                        <a:t>Max. 0,08</a:t>
                      </a:r>
                      <a:endParaRPr lang="cs-CZ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 dirty="0">
                          <a:solidFill>
                            <a:srgbClr val="FF0000"/>
                          </a:solidFill>
                          <a:effectLst/>
                        </a:rPr>
                        <a:t>Max. 0,02</a:t>
                      </a:r>
                      <a:endParaRPr lang="cs-CZ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 dirty="0">
                          <a:solidFill>
                            <a:srgbClr val="FF0000"/>
                          </a:solidFill>
                          <a:effectLst/>
                        </a:rPr>
                        <a:t>Max. 0,03</a:t>
                      </a:r>
                      <a:endParaRPr lang="cs-CZ" sz="1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7" marR="68587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185" name="TextovéPole 9">
            <a:extLst>
              <a:ext uri="{FF2B5EF4-FFF2-40B4-BE49-F238E27FC236}">
                <a16:creationId xmlns:a16="http://schemas.microsoft.com/office/drawing/2014/main" id="{5CB78594-C9A1-4B7F-AB61-46DC86058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2163" y="1351609"/>
            <a:ext cx="4572000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s-CZ" altLang="cs-CZ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P265GH – základní materiál</a:t>
            </a:r>
          </a:p>
        </p:txBody>
      </p:sp>
      <p:graphicFrame>
        <p:nvGraphicFramePr>
          <p:cNvPr id="11" name="Tabulka 10">
            <a:extLst>
              <a:ext uri="{FF2B5EF4-FFF2-40B4-BE49-F238E27FC236}">
                <a16:creationId xmlns:a16="http://schemas.microsoft.com/office/drawing/2014/main" id="{F1A669EE-3904-4C60-8E72-84C5308251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8337903"/>
              </p:ext>
            </p:extLst>
          </p:nvPr>
        </p:nvGraphicFramePr>
        <p:xfrm>
          <a:off x="6868515" y="3160454"/>
          <a:ext cx="4679952" cy="5557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4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4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4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49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49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49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49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800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008000"/>
                          </a:solidFill>
                          <a:effectLst/>
                        </a:rPr>
                        <a:t>C</a:t>
                      </a:r>
                      <a:endParaRPr lang="cs-CZ" sz="110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008000"/>
                          </a:solidFill>
                          <a:effectLst/>
                        </a:rPr>
                        <a:t>Mn</a:t>
                      </a:r>
                      <a:endParaRPr lang="cs-CZ" sz="110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008000"/>
                          </a:solidFill>
                          <a:effectLst/>
                        </a:rPr>
                        <a:t>Si</a:t>
                      </a:r>
                      <a:endParaRPr lang="cs-CZ" sz="110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008000"/>
                          </a:solidFill>
                          <a:effectLst/>
                        </a:rPr>
                        <a:t>Ni</a:t>
                      </a:r>
                      <a:endParaRPr lang="cs-CZ" sz="110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008000"/>
                          </a:solidFill>
                          <a:effectLst/>
                        </a:rPr>
                        <a:t>Cr</a:t>
                      </a:r>
                      <a:endParaRPr lang="cs-CZ" sz="110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008000"/>
                          </a:solidFill>
                          <a:effectLst/>
                        </a:rPr>
                        <a:t>P</a:t>
                      </a:r>
                      <a:endParaRPr lang="cs-CZ" sz="110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008000"/>
                          </a:solidFill>
                          <a:effectLst/>
                        </a:rPr>
                        <a:t>S</a:t>
                      </a:r>
                      <a:endParaRPr lang="cs-CZ" sz="110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008000"/>
                          </a:solidFill>
                          <a:effectLst/>
                        </a:rPr>
                        <a:t>Ti</a:t>
                      </a:r>
                      <a:endParaRPr lang="cs-CZ" sz="110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008000"/>
                          </a:solidFill>
                          <a:effectLst/>
                        </a:rPr>
                        <a:t>Max 0,08</a:t>
                      </a:r>
                      <a:endParaRPr lang="cs-CZ" sz="110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 dirty="0">
                          <a:solidFill>
                            <a:srgbClr val="008000"/>
                          </a:solidFill>
                          <a:effectLst/>
                        </a:rPr>
                        <a:t>Max. 2</a:t>
                      </a:r>
                      <a:endParaRPr lang="cs-CZ" sz="1100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 dirty="0">
                          <a:solidFill>
                            <a:srgbClr val="008000"/>
                          </a:solidFill>
                          <a:effectLst/>
                        </a:rPr>
                        <a:t>Max. 1</a:t>
                      </a:r>
                      <a:endParaRPr lang="cs-CZ" sz="1100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 dirty="0">
                          <a:solidFill>
                            <a:srgbClr val="008000"/>
                          </a:solidFill>
                          <a:effectLst/>
                        </a:rPr>
                        <a:t>9 až 12</a:t>
                      </a:r>
                      <a:endParaRPr lang="cs-CZ" sz="1100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>
                          <a:solidFill>
                            <a:srgbClr val="008000"/>
                          </a:solidFill>
                          <a:effectLst/>
                        </a:rPr>
                        <a:t>17 až 19</a:t>
                      </a:r>
                      <a:endParaRPr lang="cs-CZ" sz="110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 dirty="0">
                          <a:solidFill>
                            <a:srgbClr val="008000"/>
                          </a:solidFill>
                          <a:effectLst/>
                        </a:rPr>
                        <a:t>Max. 0,045</a:t>
                      </a:r>
                      <a:endParaRPr lang="cs-CZ" sz="1100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 dirty="0">
                          <a:solidFill>
                            <a:srgbClr val="008000"/>
                          </a:solidFill>
                          <a:effectLst/>
                        </a:rPr>
                        <a:t>Max. 0,015</a:t>
                      </a:r>
                      <a:endParaRPr lang="cs-CZ" sz="1100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cs-CZ" sz="1100" dirty="0">
                          <a:solidFill>
                            <a:srgbClr val="008000"/>
                          </a:solidFill>
                          <a:effectLst/>
                        </a:rPr>
                        <a:t>Max. 0,7</a:t>
                      </a:r>
                      <a:endParaRPr lang="cs-CZ" sz="1100" dirty="0">
                        <a:solidFill>
                          <a:srgbClr val="008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9" marR="6859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215" name="TextovéPole 12">
            <a:extLst>
              <a:ext uri="{FF2B5EF4-FFF2-40B4-BE49-F238E27FC236}">
                <a16:creationId xmlns:a16="http://schemas.microsoft.com/office/drawing/2014/main" id="{A2015136-BBB5-450F-9B0F-FA77ED3CE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1052" y="2570235"/>
            <a:ext cx="4572000" cy="39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s-CZ" altLang="cs-CZ" b="1">
                <a:solidFill>
                  <a:srgbClr val="008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Wr. N. 1.4541 – základní materiál</a:t>
            </a:r>
          </a:p>
        </p:txBody>
      </p:sp>
      <p:pic>
        <p:nvPicPr>
          <p:cNvPr id="9" name="Obrázek 2">
            <a:extLst>
              <a:ext uri="{FF2B5EF4-FFF2-40B4-BE49-F238E27FC236}">
                <a16:creationId xmlns:a16="http://schemas.microsoft.com/office/drawing/2014/main" id="{81E4FF9D-FD92-4590-9BE8-913E535818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871" y="553670"/>
            <a:ext cx="421322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ovéPole 6">
            <a:extLst>
              <a:ext uri="{FF2B5EF4-FFF2-40B4-BE49-F238E27FC236}">
                <a16:creationId xmlns:a16="http://schemas.microsoft.com/office/drawing/2014/main" id="{4B1DD049-480F-429C-91DA-E960A7D0D0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168" y="128530"/>
            <a:ext cx="6224165" cy="392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s-CZ" altLang="cs-CZ" b="1" dirty="0">
                <a:solidFill>
                  <a:srgbClr val="3B08F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Praktický příklad heterogenních svarů – výpočet promíšení </a:t>
            </a:r>
            <a:endParaRPr lang="cs-CZ" altLang="cs-CZ" sz="1400" dirty="0">
              <a:solidFill>
                <a:srgbClr val="3B08F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sh dir="r"/>
  </p:transition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1574</Words>
  <Application>Microsoft Office PowerPoint</Application>
  <PresentationFormat>Širokoúhlá obrazovka</PresentationFormat>
  <Paragraphs>104</Paragraphs>
  <Slides>11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Verdana</vt:lpstr>
      <vt:lpstr>Wingdings</vt:lpstr>
      <vt:lpstr>Motiv Office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Antonin Kriz</dc:creator>
  <cp:lastModifiedBy>Antonin Kriz</cp:lastModifiedBy>
  <cp:revision>3</cp:revision>
  <dcterms:created xsi:type="dcterms:W3CDTF">2022-04-16T09:05:33Z</dcterms:created>
  <dcterms:modified xsi:type="dcterms:W3CDTF">2022-06-26T06:02:25Z</dcterms:modified>
</cp:coreProperties>
</file>