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9.jpg" ContentType="image/jpeg"/>
  <Override PartName="/ppt/media/image10.jpg" ContentType="image/jpeg"/>
  <Override PartName="/ppt/media/image11.jpg" ContentType="image/jpeg"/>
  <Override PartName="/ppt/media/image12.jpg" ContentType="image/jpeg"/>
  <Override PartName="/ppt/media/image23.jpg" ContentType="image/jpeg"/>
  <Override PartName="/ppt/media/image31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99" r:id="rId4"/>
    <p:sldId id="300" r:id="rId5"/>
    <p:sldId id="309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297" r:id="rId1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104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3400" cy="756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5784" y="1434478"/>
            <a:ext cx="7621833" cy="2767104"/>
          </a:xfrm>
        </p:spPr>
        <p:txBody>
          <a:bodyPr anchor="b">
            <a:normAutofit/>
          </a:bodyPr>
          <a:lstStyle>
            <a:lvl1pPr algn="ctr">
              <a:defRPr sz="421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5784" y="4285616"/>
            <a:ext cx="7621833" cy="1512569"/>
          </a:xfrm>
        </p:spPr>
        <p:txBody>
          <a:bodyPr>
            <a:normAutofit/>
          </a:bodyPr>
          <a:lstStyle>
            <a:lvl1pPr marL="0" indent="0" algn="ctr">
              <a:buNone/>
              <a:defRPr sz="1930">
                <a:solidFill>
                  <a:schemeClr val="bg1">
                    <a:lumMod val="50000"/>
                  </a:schemeClr>
                </a:solidFill>
              </a:defRPr>
            </a:lvl1pPr>
            <a:lvl2pPr marL="401010" indent="0" algn="ctr">
              <a:buNone/>
              <a:defRPr sz="1754"/>
            </a:lvl2pPr>
            <a:lvl3pPr marL="802020" indent="0" algn="ctr">
              <a:buNone/>
              <a:defRPr sz="1579"/>
            </a:lvl3pPr>
            <a:lvl4pPr marL="1203030" indent="0" algn="ctr">
              <a:buNone/>
              <a:defRPr sz="1403"/>
            </a:lvl4pPr>
            <a:lvl5pPr marL="1604040" indent="0" algn="ctr">
              <a:buNone/>
              <a:defRPr sz="1403"/>
            </a:lvl5pPr>
            <a:lvl6pPr marL="2005051" indent="0" algn="ctr">
              <a:buNone/>
              <a:defRPr sz="1403"/>
            </a:lvl6pPr>
            <a:lvl7pPr marL="2406061" indent="0" algn="ctr">
              <a:buNone/>
              <a:defRPr sz="1403"/>
            </a:lvl7pPr>
            <a:lvl8pPr marL="2807071" indent="0" algn="ctr">
              <a:buNone/>
              <a:defRPr sz="1403"/>
            </a:lvl8pPr>
            <a:lvl9pPr marL="3208081" indent="0" algn="ctr">
              <a:buNone/>
              <a:defRPr sz="1403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12/21/2021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9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12/21/2021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3700" y="1419225"/>
            <a:ext cx="7978280" cy="994455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chemeClr val="accent5">
                    <a:lumMod val="75000"/>
                  </a:schemeClr>
                </a:solidFill>
              </a:rPr>
              <a:t>Proudění vzduchu v atmosféře</a:t>
            </a:r>
            <a:endParaRPr lang="cs-CZ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003300" y="2943225"/>
            <a:ext cx="426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chemeClr val="accent1">
                    <a:lumMod val="75000"/>
                  </a:schemeClr>
                </a:solidFill>
              </a:rPr>
              <a:t>Fyzická geografie 1</a:t>
            </a:r>
          </a:p>
          <a:p>
            <a:endParaRPr lang="cs-CZ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2800" b="1" dirty="0" smtClean="0">
                <a:solidFill>
                  <a:schemeClr val="accent1">
                    <a:lumMod val="75000"/>
                  </a:schemeClr>
                </a:solidFill>
              </a:rPr>
              <a:t>Jan Kopp</a:t>
            </a:r>
            <a:endParaRPr lang="cs-CZ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5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741" y="1724025"/>
            <a:ext cx="5527939" cy="4148002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156" y="1290309"/>
            <a:ext cx="4115182" cy="538609"/>
          </a:xfrm>
        </p:spPr>
        <p:txBody>
          <a:bodyPr/>
          <a:lstStyle/>
          <a:p>
            <a:r>
              <a:rPr lang="cs-CZ" dirty="0" smtClean="0"/>
              <a:t>Proudění vzduchu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4294967295"/>
          </p:nvPr>
        </p:nvSpPr>
        <p:spPr>
          <a:xfrm>
            <a:off x="267334" y="2292063"/>
            <a:ext cx="4393566" cy="35799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/>
              <a:t>Vlivem ohřívání a ochlazování </a:t>
            </a:r>
            <a:r>
              <a:rPr lang="cs-CZ" sz="2000" dirty="0" smtClean="0"/>
              <a:t>vzduchu se vytváří nerovnoměrné podmínky rozložení tlaku vzduchu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Nerovnoměrné rozložení tlaku vzduchu je vyrovnáváno prouděním vzduchu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Vítr ovlivňují i další vlivy (rotace země, tření, odstředivá síla proudění)</a:t>
            </a:r>
            <a:endParaRPr lang="cs-CZ" sz="2000" dirty="0"/>
          </a:p>
        </p:txBody>
      </p:sp>
      <p:sp>
        <p:nvSpPr>
          <p:cNvPr id="7" name="Obdélník 6"/>
          <p:cNvSpPr/>
          <p:nvPr/>
        </p:nvSpPr>
        <p:spPr>
          <a:xfrm>
            <a:off x="3441700" y="6045990"/>
            <a:ext cx="7480748" cy="578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579" dirty="0" smtClean="0"/>
              <a:t>Zdroj: https</a:t>
            </a:r>
            <a:r>
              <a:rPr lang="cs-CZ" sz="1579" dirty="0"/>
              <a:t>://www.dlubal.com/en/support-and-learning/support/knowledge-base/001646</a:t>
            </a:r>
          </a:p>
        </p:txBody>
      </p:sp>
    </p:spTree>
    <p:extLst>
      <p:ext uri="{BB962C8B-B14F-4D97-AF65-F5344CB8AC3E}">
        <p14:creationId xmlns:p14="http://schemas.microsoft.com/office/powerpoint/2010/main" val="27552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1457" y="1316398"/>
            <a:ext cx="9090487" cy="538609"/>
          </a:xfrm>
        </p:spPr>
        <p:txBody>
          <a:bodyPr/>
          <a:lstStyle/>
          <a:p>
            <a:r>
              <a:rPr lang="cs-CZ" dirty="0" smtClean="0"/>
              <a:t>Měření parametrů větru (rychlost a směr)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537" y="2125922"/>
            <a:ext cx="2751906" cy="359949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70" y="2168698"/>
            <a:ext cx="2466517" cy="355671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4" y="2517395"/>
            <a:ext cx="3309401" cy="2859322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133268" y="5725415"/>
            <a:ext cx="2048600" cy="335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579" dirty="0"/>
              <a:t>Zdroj: Fiedler</a:t>
            </a:r>
            <a:endParaRPr lang="cs-CZ" sz="1579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083" y="2819600"/>
            <a:ext cx="1162326" cy="290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51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3801199" cy="1077218"/>
          </a:xfrm>
        </p:spPr>
        <p:txBody>
          <a:bodyPr/>
          <a:lstStyle/>
          <a:p>
            <a:r>
              <a:rPr lang="cs-CZ" dirty="0" smtClean="0"/>
              <a:t>Grafická prezentace (větrná růžice)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2300" y="2943225"/>
            <a:ext cx="3572599" cy="166199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</a:t>
            </a:r>
            <a:r>
              <a:rPr lang="cs-CZ" dirty="0" smtClean="0"/>
              <a:t>ozdělení směrů na 16 intervalů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</a:t>
            </a:r>
            <a:r>
              <a:rPr lang="cs-CZ" dirty="0" smtClean="0"/>
              <a:t>měr definován jako zdrojový (odkud proudí vzduch)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</a:t>
            </a:r>
            <a:r>
              <a:rPr lang="cs-CZ" dirty="0" smtClean="0"/>
              <a:t>yjádření četnosti podle rychlostí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rezentace bezvětří (</a:t>
            </a:r>
            <a:r>
              <a:rPr lang="cs-CZ" dirty="0" err="1" smtClean="0"/>
              <a:t>calm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85" y="546957"/>
            <a:ext cx="6038215" cy="5327837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65100" y="5886277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Zdroj: USGS https</a:t>
            </a:r>
            <a:r>
              <a:rPr lang="cs-CZ" dirty="0"/>
              <a:t>://or.water.usgs.gov/grapher/tutorial/examples.html</a:t>
            </a:r>
          </a:p>
        </p:txBody>
      </p:sp>
    </p:spTree>
    <p:extLst>
      <p:ext uri="{BB962C8B-B14F-4D97-AF65-F5344CB8AC3E}">
        <p14:creationId xmlns:p14="http://schemas.microsoft.com/office/powerpoint/2010/main" val="1116332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1455" y="811745"/>
            <a:ext cx="9090487" cy="339977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Vznik </a:t>
            </a:r>
            <a:r>
              <a:rPr lang="cs-CZ" dirty="0" smtClean="0"/>
              <a:t>větru (na </a:t>
            </a:r>
            <a:r>
              <a:rPr lang="cs-CZ" dirty="0"/>
              <a:t>p</a:t>
            </a:r>
            <a:r>
              <a:rPr lang="cs-CZ" dirty="0" smtClean="0"/>
              <a:t>říkladu </a:t>
            </a:r>
            <a:r>
              <a:rPr lang="cs-CZ" dirty="0" err="1" smtClean="0"/>
              <a:t>brízy</a:t>
            </a:r>
            <a:r>
              <a:rPr lang="cs-CZ" dirty="0" smtClean="0"/>
              <a:t>)</a:t>
            </a:r>
            <a:endParaRPr lang="cs-CZ" sz="1403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77" y="1480419"/>
            <a:ext cx="3316920" cy="217107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12" y="1480419"/>
            <a:ext cx="3316919" cy="2171074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940936" y="6354905"/>
            <a:ext cx="4731552" cy="335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79" dirty="0" smtClean="0"/>
              <a:t>zdroj</a:t>
            </a:r>
            <a:r>
              <a:rPr lang="cs-CZ" sz="1579" dirty="0"/>
              <a:t>: http://ww2010.atmos.uiuc.edu/(Gh)/home.rxml</a:t>
            </a:r>
          </a:p>
        </p:txBody>
      </p:sp>
      <p:pic>
        <p:nvPicPr>
          <p:cNvPr id="1026" name="Picture 2" descr="D:\Prezentace\Meteo\M2_soubory\flt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773" y="1480420"/>
            <a:ext cx="3316918" cy="217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Prezentace\Meteo\M3_soubory\crc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764" y="3910336"/>
            <a:ext cx="3339302" cy="218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D:\Prezentace\Meteo\M3_soubory\crc3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3910336"/>
            <a:ext cx="3339302" cy="218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2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3420199" cy="1157146"/>
          </a:xfrm>
        </p:spPr>
        <p:txBody>
          <a:bodyPr/>
          <a:lstStyle/>
          <a:p>
            <a:r>
              <a:rPr lang="cs-CZ" dirty="0" smtClean="0"/>
              <a:t>Denní režim proudění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4294967295"/>
          </p:nvPr>
        </p:nvSpPr>
        <p:spPr>
          <a:xfrm>
            <a:off x="317500" y="2638426"/>
            <a:ext cx="4038601" cy="3214846"/>
          </a:xfrm>
          <a:prstGeom prst="rect">
            <a:avLst/>
          </a:prstGeo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 Schéma ilustruje změny způsobené rozdílným teplotním chováním vody a pevniny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V důsledku dochází k deformaci tlakového pole a vzniku větru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Situace zanedbává další vlivy (reliéf, krajinný pokryv),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 smtClean="0"/>
              <a:t>P</a:t>
            </a:r>
            <a:r>
              <a:rPr lang="cs-CZ" sz="2000" dirty="0" smtClean="0"/>
              <a:t>ředpokladem je jinak stabilní a jasné počasí</a:t>
            </a:r>
            <a:endParaRPr lang="cs-CZ" sz="2000" dirty="0"/>
          </a:p>
        </p:txBody>
      </p:sp>
      <p:pic>
        <p:nvPicPr>
          <p:cNvPr id="4" name="Picture 4" descr="obr 2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7" t="-36" r="19352"/>
          <a:stretch/>
        </p:blipFill>
        <p:spPr bwMode="auto">
          <a:xfrm>
            <a:off x="4356100" y="352425"/>
            <a:ext cx="5154844" cy="625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8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1457" y="1316397"/>
            <a:ext cx="9090487" cy="1017227"/>
          </a:xfrm>
        </p:spPr>
        <p:txBody>
          <a:bodyPr/>
          <a:lstStyle/>
          <a:p>
            <a:r>
              <a:rPr lang="cs-CZ" dirty="0" smtClean="0"/>
              <a:t>Síla </a:t>
            </a:r>
            <a:r>
              <a:rPr lang="cs-CZ" dirty="0" err="1" smtClean="0"/>
              <a:t>barického</a:t>
            </a:r>
            <a:r>
              <a:rPr lang="cs-CZ" dirty="0" smtClean="0"/>
              <a:t> </a:t>
            </a:r>
            <a:r>
              <a:rPr lang="cs-CZ" dirty="0" smtClean="0"/>
              <a:t>gradientu </a:t>
            </a:r>
            <a:br>
              <a:rPr lang="cs-CZ" dirty="0" smtClean="0"/>
            </a:br>
            <a:r>
              <a:rPr lang="cs-CZ" sz="2000" dirty="0" smtClean="0"/>
              <a:t>(základní faktor pohybu vzduchu v horizontálním směru)</a:t>
            </a:r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07" y="2709206"/>
            <a:ext cx="3883985" cy="256290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623" y="2709206"/>
            <a:ext cx="6170465" cy="2562902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1003300" y="5805113"/>
            <a:ext cx="4731552" cy="335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79" dirty="0" smtClean="0"/>
              <a:t>zdroj</a:t>
            </a:r>
            <a:r>
              <a:rPr lang="cs-CZ" sz="1579" dirty="0"/>
              <a:t>: http://ww2010.atmos.uiuc.edu/(Gh)/home.rxml</a:t>
            </a:r>
          </a:p>
        </p:txBody>
      </p:sp>
    </p:spTree>
    <p:extLst>
      <p:ext uri="{BB962C8B-B14F-4D97-AF65-F5344CB8AC3E}">
        <p14:creationId xmlns:p14="http://schemas.microsoft.com/office/powerpoint/2010/main" val="274386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3700" y="581025"/>
            <a:ext cx="9448800" cy="1828800"/>
          </a:xfrm>
        </p:spPr>
        <p:txBody>
          <a:bodyPr>
            <a:normAutofit/>
          </a:bodyPr>
          <a:lstStyle/>
          <a:p>
            <a:r>
              <a:rPr lang="cs-CZ" dirty="0" err="1" smtClean="0"/>
              <a:t>Coriolisova</a:t>
            </a:r>
            <a:r>
              <a:rPr lang="cs-CZ" dirty="0" smtClean="0"/>
              <a:t> </a:t>
            </a:r>
            <a:r>
              <a:rPr lang="cs-CZ" dirty="0" smtClean="0"/>
              <a:t>síla </a:t>
            </a:r>
            <a:br>
              <a:rPr lang="cs-CZ" dirty="0" smtClean="0"/>
            </a:br>
            <a:r>
              <a:rPr lang="cs-CZ" sz="2200" dirty="0" smtClean="0"/>
              <a:t>působení na tělesa pohybující v rotující soustavě Země, </a:t>
            </a:r>
            <a:br>
              <a:rPr lang="cs-CZ" sz="2200" dirty="0" smtClean="0"/>
            </a:br>
            <a:r>
              <a:rPr lang="cs-CZ" sz="2200" dirty="0" smtClean="0"/>
              <a:t>ovlivnění směru větru, </a:t>
            </a:r>
            <a:br>
              <a:rPr lang="cs-CZ" sz="2200" dirty="0" smtClean="0"/>
            </a:br>
            <a:r>
              <a:rPr lang="cs-CZ" sz="2200" dirty="0" smtClean="0"/>
              <a:t>závislost na zeměpisné šířce</a:t>
            </a:r>
            <a:endParaRPr lang="cs-CZ" sz="22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2" r="-200"/>
          <a:stretch/>
        </p:blipFill>
        <p:spPr>
          <a:xfrm>
            <a:off x="165100" y="2218345"/>
            <a:ext cx="3886200" cy="394468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09" y="1972419"/>
            <a:ext cx="5971939" cy="420280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93700" y="6189381"/>
            <a:ext cx="8863213" cy="335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579" dirty="0" smtClean="0"/>
              <a:t>Zdroj: https</a:t>
            </a:r>
            <a:r>
              <a:rPr lang="cs-CZ" sz="1579" dirty="0"/>
              <a:t>://www.offshoreengineering.com/114-education/ocean-environment/147-coriolis-effect</a:t>
            </a:r>
          </a:p>
        </p:txBody>
      </p:sp>
    </p:spTree>
    <p:extLst>
      <p:ext uri="{BB962C8B-B14F-4D97-AF65-F5344CB8AC3E}">
        <p14:creationId xmlns:p14="http://schemas.microsoft.com/office/powerpoint/2010/main" val="357192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8369" y="760704"/>
            <a:ext cx="8247331" cy="815608"/>
          </a:xfrm>
        </p:spPr>
        <p:txBody>
          <a:bodyPr/>
          <a:lstStyle/>
          <a:p>
            <a:r>
              <a:rPr lang="cs-CZ" dirty="0" smtClean="0"/>
              <a:t>Geostrofický </a:t>
            </a:r>
            <a:r>
              <a:rPr lang="cs-CZ" dirty="0" smtClean="0"/>
              <a:t>vítr </a:t>
            </a:r>
            <a:r>
              <a:rPr lang="cs-CZ" sz="1800" dirty="0" smtClean="0"/>
              <a:t>(přímkové izobary, volná atmosféra bez vlivu tření)</a:t>
            </a:r>
            <a:endParaRPr lang="cs-CZ" sz="1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4294967295"/>
          </p:nvPr>
        </p:nvSpPr>
        <p:spPr>
          <a:xfrm>
            <a:off x="806488" y="2738913"/>
            <a:ext cx="9089939" cy="3003227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6426" y="1568618"/>
            <a:ext cx="4930765" cy="185539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834" y="3622970"/>
            <a:ext cx="2692156" cy="209778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8367" y="3622969"/>
            <a:ext cx="3698376" cy="2723349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469900" y="6189337"/>
            <a:ext cx="4731552" cy="335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79" dirty="0" smtClean="0"/>
              <a:t>zdroj</a:t>
            </a:r>
            <a:r>
              <a:rPr lang="cs-CZ" sz="1579" dirty="0"/>
              <a:t>: http://ww2010.atmos.uiuc.edu/(Gh)/home.rxml</a:t>
            </a:r>
          </a:p>
        </p:txBody>
      </p:sp>
    </p:spTree>
    <p:extLst>
      <p:ext uri="{BB962C8B-B14F-4D97-AF65-F5344CB8AC3E}">
        <p14:creationId xmlns:p14="http://schemas.microsoft.com/office/powerpoint/2010/main" val="79458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1457" y="1316398"/>
            <a:ext cx="9090487" cy="669234"/>
          </a:xfrm>
        </p:spPr>
        <p:txBody>
          <a:bodyPr>
            <a:normAutofit/>
          </a:bodyPr>
          <a:lstStyle/>
          <a:p>
            <a:r>
              <a:rPr lang="cs-CZ" dirty="0" smtClean="0"/>
              <a:t>Gradientový vítr </a:t>
            </a:r>
            <a:r>
              <a:rPr lang="cs-CZ" sz="1754" dirty="0"/>
              <a:t>(</a:t>
            </a:r>
            <a:r>
              <a:rPr lang="cs-CZ" sz="1754" dirty="0" smtClean="0"/>
              <a:t>zakřivené </a:t>
            </a:r>
            <a:r>
              <a:rPr lang="cs-CZ" sz="1754" dirty="0"/>
              <a:t>izobary, bez vlivu </a:t>
            </a:r>
            <a:r>
              <a:rPr lang="cs-CZ" sz="1754" dirty="0" smtClean="0"/>
              <a:t>tření)</a:t>
            </a:r>
            <a:endParaRPr lang="cs-CZ" sz="1754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4294967295"/>
          </p:nvPr>
        </p:nvSpPr>
        <p:spPr>
          <a:xfrm>
            <a:off x="801456" y="2850044"/>
            <a:ext cx="9089939" cy="3003227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060" y="2344500"/>
            <a:ext cx="4702335" cy="266465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63" y="2344500"/>
            <a:ext cx="4647657" cy="2664656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1003300" y="5805113"/>
            <a:ext cx="4731552" cy="335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79" dirty="0" smtClean="0"/>
              <a:t>zdroj</a:t>
            </a:r>
            <a:r>
              <a:rPr lang="cs-CZ" sz="1579" dirty="0"/>
              <a:t>: http://ww2010.atmos.uiuc.edu/(Gh)/home.rxml</a:t>
            </a:r>
          </a:p>
        </p:txBody>
      </p:sp>
    </p:spTree>
    <p:extLst>
      <p:ext uri="{BB962C8B-B14F-4D97-AF65-F5344CB8AC3E}">
        <p14:creationId xmlns:p14="http://schemas.microsoft.com/office/powerpoint/2010/main" val="31028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1457" y="1316398"/>
            <a:ext cx="9090487" cy="538609"/>
          </a:xfrm>
        </p:spPr>
        <p:txBody>
          <a:bodyPr/>
          <a:lstStyle/>
          <a:p>
            <a:r>
              <a:rPr lang="cs-CZ" dirty="0" smtClean="0"/>
              <a:t>Proudění vzduchu v mezní vrstvě </a:t>
            </a:r>
            <a:r>
              <a:rPr lang="cs-CZ" sz="2456" u="sng" dirty="0"/>
              <a:t>+ třecí síla</a:t>
            </a:r>
            <a:endParaRPr lang="cs-CZ" sz="2456" u="sng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307" y="2162432"/>
            <a:ext cx="4958886" cy="3758315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57" y="2010978"/>
            <a:ext cx="2084672" cy="153507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939" y="3635104"/>
            <a:ext cx="3103959" cy="2285643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478653" y="6253728"/>
            <a:ext cx="3927165" cy="335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579" dirty="0" smtClean="0"/>
              <a:t>Zdroj: https</a:t>
            </a:r>
            <a:r>
              <a:rPr lang="cs-CZ" sz="1579" dirty="0"/>
              <a:t>://rgsweather.files.wordpress.com</a:t>
            </a:r>
          </a:p>
        </p:txBody>
      </p:sp>
    </p:spTree>
    <p:extLst>
      <p:ext uri="{BB962C8B-B14F-4D97-AF65-F5344CB8AC3E}">
        <p14:creationId xmlns:p14="http://schemas.microsoft.com/office/powerpoint/2010/main" val="238604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223" y="657225"/>
            <a:ext cx="9090487" cy="815608"/>
          </a:xfrm>
        </p:spPr>
        <p:txBody>
          <a:bodyPr/>
          <a:lstStyle/>
          <a:p>
            <a:r>
              <a:rPr lang="cs-CZ" dirty="0" err="1" smtClean="0"/>
              <a:t>Ekmanova</a:t>
            </a:r>
            <a:r>
              <a:rPr lang="cs-CZ" dirty="0" smtClean="0"/>
              <a:t> (</a:t>
            </a:r>
            <a:r>
              <a:rPr lang="cs-CZ" dirty="0" err="1" smtClean="0"/>
              <a:t>Taylorova</a:t>
            </a:r>
            <a:r>
              <a:rPr lang="cs-CZ" dirty="0" smtClean="0"/>
              <a:t>) </a:t>
            </a:r>
            <a:r>
              <a:rPr lang="cs-CZ" dirty="0" smtClean="0"/>
              <a:t>spirála </a:t>
            </a:r>
            <a:br>
              <a:rPr lang="cs-CZ" dirty="0" smtClean="0"/>
            </a:br>
            <a:r>
              <a:rPr lang="cs-CZ" sz="1800" dirty="0" smtClean="0"/>
              <a:t>(změny směru a rychlosti větru v závislosti na vlivu tření) </a:t>
            </a:r>
            <a:endParaRPr lang="cs-CZ" sz="1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467" y="1673671"/>
            <a:ext cx="3690975" cy="300334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20919" t="11751" r="19056" b="11564"/>
          <a:stretch/>
        </p:blipFill>
        <p:spPr>
          <a:xfrm>
            <a:off x="209219" y="1673670"/>
            <a:ext cx="4675984" cy="4480410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4977661" y="4809640"/>
            <a:ext cx="4984062" cy="1307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579" dirty="0"/>
              <a:t>Teorii této spirály vypracoval V. W. </a:t>
            </a:r>
            <a:r>
              <a:rPr lang="cs-CZ" sz="1579" dirty="0" err="1"/>
              <a:t>Ekman</a:t>
            </a:r>
            <a:r>
              <a:rPr lang="cs-CZ" sz="1579" dirty="0"/>
              <a:t> (1902) pro pohyb vody ve svrchních vrstvách oceánu, vyvolaný účinkem větru. Na poměry v atmosféře ji aplikoval F. </a:t>
            </a:r>
            <a:r>
              <a:rPr lang="cs-CZ" sz="1579" dirty="0" err="1"/>
              <a:t>Äkerblom</a:t>
            </a:r>
            <a:r>
              <a:rPr lang="cs-CZ" sz="1579" dirty="0"/>
              <a:t> (1908) na základě měření větru na </a:t>
            </a:r>
            <a:r>
              <a:rPr lang="cs-CZ" sz="1579" dirty="0" err="1"/>
              <a:t>Eiffelově</a:t>
            </a:r>
            <a:r>
              <a:rPr lang="cs-CZ" sz="1579" dirty="0"/>
              <a:t> věži v Paříži. Zobecněný výklad </a:t>
            </a:r>
            <a:r>
              <a:rPr lang="cs-CZ" sz="1579" dirty="0"/>
              <a:t>podal </a:t>
            </a:r>
            <a:r>
              <a:rPr lang="cs-CZ" sz="1579" dirty="0"/>
              <a:t>G. I. </a:t>
            </a:r>
            <a:r>
              <a:rPr lang="cs-CZ" sz="1579" dirty="0" err="1"/>
              <a:t>Taylor</a:t>
            </a:r>
            <a:r>
              <a:rPr lang="cs-CZ" sz="1579" dirty="0"/>
              <a:t> (1915).</a:t>
            </a:r>
          </a:p>
        </p:txBody>
      </p:sp>
    </p:spTree>
    <p:extLst>
      <p:ext uri="{BB962C8B-B14F-4D97-AF65-F5344CB8AC3E}">
        <p14:creationId xmlns:p14="http://schemas.microsoft.com/office/powerpoint/2010/main" val="373246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Aplikace problematiky proudění vzduchu</a:t>
            </a:r>
            <a:endParaRPr 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774700" y="2105025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Potenciál větrné energie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Letecká doprava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Rizika v atmosféře (silný vítr, tornáda, tropické cyklóny)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Riziko větrné eroze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Vliv na teplotní komfort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Modifikace městského klimatu vlivem překážek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Vliv na vývoj počasí (predikce)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Proudění vzduchu jako klimatický faktor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Jachting</a:t>
            </a:r>
            <a:endParaRPr lang="cs-CZ" sz="2400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295</Words>
  <Application>Microsoft Office PowerPoint</Application>
  <PresentationFormat>Vlastní</PresentationFormat>
  <Paragraphs>48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Prezentace aplikace PowerPoint</vt:lpstr>
      <vt:lpstr>Proudění vzduchu v atmosféře</vt:lpstr>
      <vt:lpstr>Proudění vzduchu</vt:lpstr>
      <vt:lpstr>Měření parametrů větru (rychlost a směr)</vt:lpstr>
      <vt:lpstr>Grafická prezentace (větrná růžice)</vt:lpstr>
      <vt:lpstr>Vznik větru (na příkladu brízy)</vt:lpstr>
      <vt:lpstr>Denní režim proudění </vt:lpstr>
      <vt:lpstr>Síla barického gradientu  (základní faktor pohybu vzduchu v horizontálním směru)</vt:lpstr>
      <vt:lpstr>Coriolisova síla  působení na tělesa pohybující v rotující soustavě Země,  ovlivnění směru větru,  závislost na zeměpisné šířce</vt:lpstr>
      <vt:lpstr>Geostrofický vítr (přímkové izobary, volná atmosféra bez vlivu tření)</vt:lpstr>
      <vt:lpstr>Gradientový vítr (zakřivené izobary, bez vlivu tření)</vt:lpstr>
      <vt:lpstr>Proudění vzduchu v mezní vrstvě + třecí síla</vt:lpstr>
      <vt:lpstr>Ekmanova (Taylorova) spirála  (změny směru a rychlosti větru v závislosti na vlivu tření) </vt:lpstr>
      <vt:lpstr>Aplikace problematiky proudění vzduchu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Author</cp:lastModifiedBy>
  <cp:revision>15</cp:revision>
  <dcterms:created xsi:type="dcterms:W3CDTF">2017-03-15T11:07:40Z</dcterms:created>
  <dcterms:modified xsi:type="dcterms:W3CDTF">2021-12-21T11:04:31Z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