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media/image4.jpg" ContentType="image/jpg"/>
  <Override PartName="/ppt/theme/theme3.xml" ContentType="application/vnd.openxmlformats-officedocument.theme+xml"/>
  <Override PartName="/ppt/media/image7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</p:sldMasterIdLst>
  <p:handoutMasterIdLst>
    <p:handoutMasterId r:id="rId30"/>
  </p:handoutMasterIdLst>
  <p:sldIdLst>
    <p:sldId id="387" r:id="rId3"/>
    <p:sldId id="256" r:id="rId4"/>
    <p:sldId id="258" r:id="rId5"/>
    <p:sldId id="291" r:id="rId6"/>
    <p:sldId id="359" r:id="rId7"/>
    <p:sldId id="360" r:id="rId8"/>
    <p:sldId id="369" r:id="rId9"/>
    <p:sldId id="361" r:id="rId10"/>
    <p:sldId id="364" r:id="rId11"/>
    <p:sldId id="370" r:id="rId12"/>
    <p:sldId id="371" r:id="rId13"/>
    <p:sldId id="372" r:id="rId14"/>
    <p:sldId id="373" r:id="rId15"/>
    <p:sldId id="374" r:id="rId16"/>
    <p:sldId id="362" r:id="rId17"/>
    <p:sldId id="365" r:id="rId18"/>
    <p:sldId id="375" r:id="rId19"/>
    <p:sldId id="376" r:id="rId20"/>
    <p:sldId id="377" r:id="rId21"/>
    <p:sldId id="378" r:id="rId22"/>
    <p:sldId id="363" r:id="rId23"/>
    <p:sldId id="367" r:id="rId24"/>
    <p:sldId id="368" r:id="rId25"/>
    <p:sldId id="379" r:id="rId26"/>
    <p:sldId id="380" r:id="rId27"/>
    <p:sldId id="381" r:id="rId28"/>
    <p:sldId id="388" r:id="rId2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66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687" autoAdjust="0"/>
  </p:normalViewPr>
  <p:slideViewPr>
    <p:cSldViewPr>
      <p:cViewPr varScale="1">
        <p:scale>
          <a:sx n="160" d="100"/>
          <a:sy n="160" d="100"/>
        </p:scale>
        <p:origin x="1668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7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B76CDB-F306-4299-9238-881D63217EA3}" type="datetimeFigureOut">
              <a:rPr lang="cs-CZ" smtClean="0"/>
              <a:pPr/>
              <a:t>10.12.2020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619DA0-5DF6-459C-811E-166B5C5949F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464855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1696144" y="258217"/>
            <a:ext cx="6980312" cy="506487"/>
          </a:xfrm>
        </p:spPr>
        <p:txBody>
          <a:bodyPr/>
          <a:lstStyle>
            <a:lvl1pPr algn="r">
              <a:defRPr/>
            </a:lvl1pPr>
          </a:lstStyle>
          <a:p>
            <a:r>
              <a:rPr lang="cs-CZ" dirty="0" err="1" smtClean="0"/>
              <a:t>Automotive</a:t>
            </a:r>
            <a:r>
              <a:rPr lang="cs-CZ" dirty="0" smtClean="0"/>
              <a:t> </a:t>
            </a:r>
            <a:r>
              <a:rPr lang="cs-CZ" dirty="0" err="1" smtClean="0"/>
              <a:t>Applications</a:t>
            </a:r>
            <a:endParaRPr lang="cs-CZ" dirty="0"/>
          </a:p>
        </p:txBody>
      </p:sp>
      <p:pic>
        <p:nvPicPr>
          <p:cNvPr id="7" name="Obrázek 6" descr="logo_cz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79512" y="188641"/>
            <a:ext cx="1236686" cy="648071"/>
          </a:xfrm>
          <a:prstGeom prst="rect">
            <a:avLst/>
          </a:prstGeom>
        </p:spPr>
      </p:pic>
      <p:sp>
        <p:nvSpPr>
          <p:cNvPr id="9" name="Zástupný symbol pro obsah 8"/>
          <p:cNvSpPr>
            <a:spLocks noGrp="1"/>
          </p:cNvSpPr>
          <p:nvPr>
            <p:ph sz="quarter" idx="13"/>
          </p:nvPr>
        </p:nvSpPr>
        <p:spPr>
          <a:xfrm>
            <a:off x="5856740" y="1772468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0" name="Zástupný symbol pro obsah 8"/>
          <p:cNvSpPr>
            <a:spLocks noGrp="1"/>
          </p:cNvSpPr>
          <p:nvPr>
            <p:ph sz="quarter" idx="14"/>
          </p:nvPr>
        </p:nvSpPr>
        <p:spPr>
          <a:xfrm>
            <a:off x="5868615" y="4005064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4" name="Zástupný symbol pro text 13"/>
          <p:cNvSpPr>
            <a:spLocks noGrp="1"/>
          </p:cNvSpPr>
          <p:nvPr>
            <p:ph type="body" sz="quarter" idx="15"/>
          </p:nvPr>
        </p:nvSpPr>
        <p:spPr>
          <a:xfrm>
            <a:off x="611188" y="1700213"/>
            <a:ext cx="4968875" cy="4392612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763688" y="908050"/>
            <a:ext cx="6912719" cy="576734"/>
          </a:xfrm>
        </p:spPr>
        <p:txBody>
          <a:bodyPr>
            <a:normAutofit/>
          </a:bodyPr>
          <a:lstStyle>
            <a:lvl1pPr algn="r">
              <a:buNone/>
              <a:defRPr sz="1600" b="1"/>
            </a:lvl1pPr>
          </a:lstStyle>
          <a:p>
            <a:pPr lvl="0"/>
            <a:r>
              <a:rPr lang="en-US" dirty="0" smtClean="0"/>
              <a:t>Propulsion systems for hybrid and full electric vehicles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logo_cz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79512" y="188641"/>
            <a:ext cx="1236686" cy="648071"/>
          </a:xfrm>
          <a:prstGeom prst="rect">
            <a:avLst/>
          </a:prstGeom>
        </p:spPr>
      </p:pic>
      <p:sp>
        <p:nvSpPr>
          <p:cNvPr id="9" name="Zástupný symbol pro obsah 8"/>
          <p:cNvSpPr>
            <a:spLocks noGrp="1"/>
          </p:cNvSpPr>
          <p:nvPr>
            <p:ph sz="quarter" idx="13"/>
          </p:nvPr>
        </p:nvSpPr>
        <p:spPr>
          <a:xfrm>
            <a:off x="5903769" y="1664804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763688" y="908050"/>
            <a:ext cx="6912719" cy="576734"/>
          </a:xfrm>
        </p:spPr>
        <p:txBody>
          <a:bodyPr>
            <a:normAutofit/>
          </a:bodyPr>
          <a:lstStyle>
            <a:lvl1pPr algn="r">
              <a:buNone/>
              <a:defRPr sz="1600" b="1"/>
            </a:lvl1pPr>
          </a:lstStyle>
          <a:p>
            <a:pPr lvl="0"/>
            <a:r>
              <a:rPr lang="en-US" dirty="0" smtClean="0"/>
              <a:t>Hall laboratory for medium-voltage power electronics and</a:t>
            </a:r>
          </a:p>
          <a:p>
            <a:pPr lvl="0"/>
            <a:r>
              <a:rPr lang="en-US" dirty="0" smtClean="0"/>
              <a:t>transport systems</a:t>
            </a:r>
            <a:endParaRPr lang="cs-CZ" dirty="0"/>
          </a:p>
        </p:txBody>
      </p:sp>
      <p:sp>
        <p:nvSpPr>
          <p:cNvPr id="8" name="Zástupný symbol pro obsah 8"/>
          <p:cNvSpPr>
            <a:spLocks noGrp="1"/>
          </p:cNvSpPr>
          <p:nvPr>
            <p:ph sz="quarter" idx="17"/>
          </p:nvPr>
        </p:nvSpPr>
        <p:spPr>
          <a:xfrm>
            <a:off x="3185657" y="1664804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1" name="Zástupný symbol pro obsah 8"/>
          <p:cNvSpPr>
            <a:spLocks noGrp="1"/>
          </p:cNvSpPr>
          <p:nvPr>
            <p:ph sz="quarter" idx="18"/>
          </p:nvPr>
        </p:nvSpPr>
        <p:spPr>
          <a:xfrm>
            <a:off x="467544" y="1664804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3" name="Zástupný symbol pro obsah 8"/>
          <p:cNvSpPr>
            <a:spLocks noGrp="1"/>
          </p:cNvSpPr>
          <p:nvPr>
            <p:ph sz="quarter" idx="19"/>
          </p:nvPr>
        </p:nvSpPr>
        <p:spPr>
          <a:xfrm>
            <a:off x="5901794" y="3982482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5" name="Zástupný symbol pro obsah 8"/>
          <p:cNvSpPr>
            <a:spLocks noGrp="1"/>
          </p:cNvSpPr>
          <p:nvPr>
            <p:ph sz="quarter" idx="20"/>
          </p:nvPr>
        </p:nvSpPr>
        <p:spPr>
          <a:xfrm>
            <a:off x="3183682" y="3982482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6" name="Zástupný symbol pro obsah 8"/>
          <p:cNvSpPr>
            <a:spLocks noGrp="1"/>
          </p:cNvSpPr>
          <p:nvPr>
            <p:ph sz="quarter" idx="21"/>
          </p:nvPr>
        </p:nvSpPr>
        <p:spPr>
          <a:xfrm>
            <a:off x="465569" y="3982482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7" name="Nadpis 1"/>
          <p:cNvSpPr>
            <a:spLocks noGrp="1"/>
          </p:cNvSpPr>
          <p:nvPr>
            <p:ph type="ctrTitle" hasCustomPrompt="1"/>
          </p:nvPr>
        </p:nvSpPr>
        <p:spPr>
          <a:xfrm>
            <a:off x="1696144" y="258217"/>
            <a:ext cx="6980312" cy="506487"/>
          </a:xfrm>
        </p:spPr>
        <p:txBody>
          <a:bodyPr/>
          <a:lstStyle>
            <a:lvl1pPr algn="r">
              <a:defRPr/>
            </a:lvl1pPr>
          </a:lstStyle>
          <a:p>
            <a:r>
              <a:rPr lang="cs-CZ" dirty="0" err="1" smtClean="0"/>
              <a:t>Automotive</a:t>
            </a:r>
            <a:r>
              <a:rPr lang="cs-CZ" dirty="0" smtClean="0"/>
              <a:t> </a:t>
            </a:r>
            <a:r>
              <a:rPr lang="cs-CZ" dirty="0" err="1" smtClean="0"/>
              <a:t>Applications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Úvod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1696144" y="258217"/>
            <a:ext cx="6980312" cy="506487"/>
          </a:xfrm>
        </p:spPr>
        <p:txBody>
          <a:bodyPr/>
          <a:lstStyle>
            <a:lvl1pPr algn="r">
              <a:defRPr>
                <a:latin typeface="+mj-lt"/>
              </a:defRPr>
            </a:lvl1pPr>
          </a:lstStyle>
          <a:p>
            <a:r>
              <a:rPr lang="cs-CZ" dirty="0" err="1" smtClean="0"/>
              <a:t>Automotive</a:t>
            </a:r>
            <a:r>
              <a:rPr lang="cs-CZ" dirty="0" smtClean="0"/>
              <a:t> </a:t>
            </a:r>
            <a:r>
              <a:rPr lang="cs-CZ" dirty="0" err="1" smtClean="0"/>
              <a:t>Applications</a:t>
            </a:r>
            <a:endParaRPr lang="cs-CZ" dirty="0"/>
          </a:p>
        </p:txBody>
      </p:sp>
      <p:pic>
        <p:nvPicPr>
          <p:cNvPr id="7" name="Obrázek 6" descr="logo_cz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79512" y="188641"/>
            <a:ext cx="1236686" cy="648071"/>
          </a:xfrm>
          <a:prstGeom prst="rect">
            <a:avLst/>
          </a:prstGeom>
        </p:spPr>
      </p:pic>
      <p:sp>
        <p:nvSpPr>
          <p:cNvPr id="9" name="Zástupný symbol pro obsah 8"/>
          <p:cNvSpPr>
            <a:spLocks noGrp="1"/>
          </p:cNvSpPr>
          <p:nvPr>
            <p:ph sz="quarter" idx="13"/>
          </p:nvPr>
        </p:nvSpPr>
        <p:spPr>
          <a:xfrm>
            <a:off x="4139952" y="1700808"/>
            <a:ext cx="4464496" cy="43924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4" name="Zástupný symbol pro text 13"/>
          <p:cNvSpPr>
            <a:spLocks noGrp="1"/>
          </p:cNvSpPr>
          <p:nvPr>
            <p:ph type="body" sz="quarter" idx="15"/>
          </p:nvPr>
        </p:nvSpPr>
        <p:spPr>
          <a:xfrm>
            <a:off x="611189" y="1700213"/>
            <a:ext cx="3240732" cy="4392612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763688" y="908050"/>
            <a:ext cx="6912719" cy="576734"/>
          </a:xfrm>
        </p:spPr>
        <p:txBody>
          <a:bodyPr>
            <a:normAutofit/>
          </a:bodyPr>
          <a:lstStyle>
            <a:lvl1pPr algn="r">
              <a:buNone/>
              <a:defRPr sz="1600" b="1"/>
            </a:lvl1pPr>
          </a:lstStyle>
          <a:p>
            <a:pPr lvl="0"/>
            <a:r>
              <a:rPr lang="en-US" dirty="0" smtClean="0"/>
              <a:t>Propulsion systems for hybrid and full electric vehicles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79"/>
            <a:ext cx="7772400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29700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460575"/>
          </a:xfrm>
        </p:spPr>
        <p:txBody>
          <a:bodyPr lIns="0" tIns="0" rIns="0" bIns="0"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4022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460575"/>
          </a:xfrm>
        </p:spPr>
        <p:txBody>
          <a:bodyPr lIns="0" tIns="0" rIns="0" bIns="0"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8010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460575"/>
          </a:xfrm>
        </p:spPr>
        <p:txBody>
          <a:bodyPr lIns="0" tIns="0" rIns="0" bIns="0"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7127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7076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.jp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A7E14-4D9B-4DBF-A714-A14CC02B2019}" type="datetimeFigureOut">
              <a:rPr lang="cs-CZ" smtClean="0"/>
              <a:pPr/>
              <a:t>10.12.2020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BD840-C176-4DE6-9BFF-0CE1B2CC14A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3" r:id="rId2"/>
    <p:sldLayoutId id="2147483674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600" b="1" kern="1200">
          <a:solidFill>
            <a:srgbClr val="30669A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6"/>
        </a:buBlip>
        <a:defRPr sz="3200" kern="1200">
          <a:solidFill>
            <a:srgbClr val="30669A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Tx/>
        <a:buBlip>
          <a:blip r:embed="rId6"/>
        </a:buBlip>
        <a:defRPr sz="2800" kern="1200">
          <a:solidFill>
            <a:srgbClr val="30669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Tx/>
        <a:buBlip>
          <a:blip r:embed="rId6"/>
        </a:buBlip>
        <a:defRPr sz="2400" kern="1200">
          <a:solidFill>
            <a:srgbClr val="30669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Tx/>
        <a:buBlip>
          <a:blip r:embed="rId6"/>
        </a:buBlip>
        <a:defRPr sz="2000" kern="1200">
          <a:solidFill>
            <a:srgbClr val="30669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Tx/>
        <a:buBlip>
          <a:blip r:embed="rId6"/>
        </a:buBlip>
        <a:defRPr sz="2000" kern="1200">
          <a:solidFill>
            <a:srgbClr val="30669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1"/>
            <a:ext cx="9142805" cy="58760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7" name="bk object 17"/>
          <p:cNvSpPr/>
          <p:nvPr/>
        </p:nvSpPr>
        <p:spPr>
          <a:xfrm>
            <a:off x="5715614" y="6120915"/>
            <a:ext cx="955492" cy="48967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8" name="bk object 18"/>
          <p:cNvSpPr/>
          <p:nvPr/>
        </p:nvSpPr>
        <p:spPr>
          <a:xfrm>
            <a:off x="3237482" y="6192160"/>
            <a:ext cx="1777486" cy="35000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9" name="bk object 19"/>
          <p:cNvSpPr/>
          <p:nvPr/>
        </p:nvSpPr>
        <p:spPr>
          <a:xfrm>
            <a:off x="2471704" y="6120918"/>
            <a:ext cx="692859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0" name="bk object 20"/>
          <p:cNvSpPr/>
          <p:nvPr/>
        </p:nvSpPr>
        <p:spPr>
          <a:xfrm>
            <a:off x="2793616" y="6175325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1" name="bk object 21"/>
          <p:cNvSpPr/>
          <p:nvPr/>
        </p:nvSpPr>
        <p:spPr>
          <a:xfrm>
            <a:off x="2716657" y="6197193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2" name="bk object 22"/>
          <p:cNvSpPr/>
          <p:nvPr/>
        </p:nvSpPr>
        <p:spPr>
          <a:xfrm>
            <a:off x="2660318" y="6256925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3" name="bk object 23"/>
          <p:cNvSpPr/>
          <p:nvPr/>
        </p:nvSpPr>
        <p:spPr>
          <a:xfrm>
            <a:off x="2639698" y="6338550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4" name="bk object 24"/>
          <p:cNvSpPr/>
          <p:nvPr/>
        </p:nvSpPr>
        <p:spPr>
          <a:xfrm>
            <a:off x="2947536" y="6338550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5" name="bk object 25"/>
          <p:cNvSpPr/>
          <p:nvPr/>
        </p:nvSpPr>
        <p:spPr>
          <a:xfrm>
            <a:off x="2926915" y="6256925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6" name="bk object 26"/>
          <p:cNvSpPr/>
          <p:nvPr/>
        </p:nvSpPr>
        <p:spPr>
          <a:xfrm>
            <a:off x="2870576" y="6197193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7" name="bk object 27"/>
          <p:cNvSpPr/>
          <p:nvPr/>
        </p:nvSpPr>
        <p:spPr>
          <a:xfrm>
            <a:off x="2926915" y="6420152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8" name="bk object 28"/>
          <p:cNvSpPr/>
          <p:nvPr/>
        </p:nvSpPr>
        <p:spPr>
          <a:xfrm>
            <a:off x="2870576" y="6479894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9" name="bk object 29"/>
          <p:cNvSpPr/>
          <p:nvPr/>
        </p:nvSpPr>
        <p:spPr>
          <a:xfrm>
            <a:off x="2793616" y="6501763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30" name="bk object 30"/>
          <p:cNvSpPr/>
          <p:nvPr/>
        </p:nvSpPr>
        <p:spPr>
          <a:xfrm>
            <a:off x="2716657" y="6479894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31" name="bk object 31"/>
          <p:cNvSpPr/>
          <p:nvPr/>
        </p:nvSpPr>
        <p:spPr>
          <a:xfrm>
            <a:off x="2660318" y="6420152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4819" y="1876956"/>
            <a:ext cx="793436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39"/>
            <a:ext cx="2926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39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39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7329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90952">
        <a:defRPr>
          <a:latin typeface="+mn-lt"/>
          <a:ea typeface="+mn-ea"/>
          <a:cs typeface="+mn-cs"/>
        </a:defRPr>
      </a:lvl2pPr>
      <a:lvl3pPr marL="781903">
        <a:defRPr>
          <a:latin typeface="+mn-lt"/>
          <a:ea typeface="+mn-ea"/>
          <a:cs typeface="+mn-cs"/>
        </a:defRPr>
      </a:lvl3pPr>
      <a:lvl4pPr marL="1172855">
        <a:defRPr>
          <a:latin typeface="+mn-lt"/>
          <a:ea typeface="+mn-ea"/>
          <a:cs typeface="+mn-cs"/>
        </a:defRPr>
      </a:lvl4pPr>
      <a:lvl5pPr marL="1563807">
        <a:defRPr>
          <a:latin typeface="+mn-lt"/>
          <a:ea typeface="+mn-ea"/>
          <a:cs typeface="+mn-cs"/>
        </a:defRPr>
      </a:lvl5pPr>
      <a:lvl6pPr marL="1954759">
        <a:defRPr>
          <a:latin typeface="+mn-lt"/>
          <a:ea typeface="+mn-ea"/>
          <a:cs typeface="+mn-cs"/>
        </a:defRPr>
      </a:lvl6pPr>
      <a:lvl7pPr marL="2345710">
        <a:defRPr>
          <a:latin typeface="+mn-lt"/>
          <a:ea typeface="+mn-ea"/>
          <a:cs typeface="+mn-cs"/>
        </a:defRPr>
      </a:lvl7pPr>
      <a:lvl8pPr marL="2736662">
        <a:defRPr>
          <a:latin typeface="+mn-lt"/>
          <a:ea typeface="+mn-ea"/>
          <a:cs typeface="+mn-cs"/>
        </a:defRPr>
      </a:lvl8pPr>
      <a:lvl9pPr marL="3127614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90952">
        <a:defRPr>
          <a:latin typeface="+mn-lt"/>
          <a:ea typeface="+mn-ea"/>
          <a:cs typeface="+mn-cs"/>
        </a:defRPr>
      </a:lvl2pPr>
      <a:lvl3pPr marL="781903">
        <a:defRPr>
          <a:latin typeface="+mn-lt"/>
          <a:ea typeface="+mn-ea"/>
          <a:cs typeface="+mn-cs"/>
        </a:defRPr>
      </a:lvl3pPr>
      <a:lvl4pPr marL="1172855">
        <a:defRPr>
          <a:latin typeface="+mn-lt"/>
          <a:ea typeface="+mn-ea"/>
          <a:cs typeface="+mn-cs"/>
        </a:defRPr>
      </a:lvl4pPr>
      <a:lvl5pPr marL="1563807">
        <a:defRPr>
          <a:latin typeface="+mn-lt"/>
          <a:ea typeface="+mn-ea"/>
          <a:cs typeface="+mn-cs"/>
        </a:defRPr>
      </a:lvl5pPr>
      <a:lvl6pPr marL="1954759">
        <a:defRPr>
          <a:latin typeface="+mn-lt"/>
          <a:ea typeface="+mn-ea"/>
          <a:cs typeface="+mn-cs"/>
        </a:defRPr>
      </a:lvl6pPr>
      <a:lvl7pPr marL="2345710">
        <a:defRPr>
          <a:latin typeface="+mn-lt"/>
          <a:ea typeface="+mn-ea"/>
          <a:cs typeface="+mn-cs"/>
        </a:defRPr>
      </a:lvl7pPr>
      <a:lvl8pPr marL="2736662">
        <a:defRPr>
          <a:latin typeface="+mn-lt"/>
          <a:ea typeface="+mn-ea"/>
          <a:cs typeface="+mn-cs"/>
        </a:defRPr>
      </a:lvl8pPr>
      <a:lvl9pPr marL="3127614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27384"/>
            <a:ext cx="9142805" cy="55410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6" name="object 6"/>
          <p:cNvSpPr/>
          <p:nvPr/>
        </p:nvSpPr>
        <p:spPr>
          <a:xfrm>
            <a:off x="2793616" y="601876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7" name="object 7"/>
          <p:cNvSpPr/>
          <p:nvPr/>
        </p:nvSpPr>
        <p:spPr>
          <a:xfrm>
            <a:off x="2716657" y="6039387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8" name="object 8"/>
          <p:cNvSpPr/>
          <p:nvPr/>
        </p:nvSpPr>
        <p:spPr>
          <a:xfrm>
            <a:off x="2660318" y="6095713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9" name="object 9"/>
          <p:cNvSpPr/>
          <p:nvPr/>
        </p:nvSpPr>
        <p:spPr>
          <a:xfrm>
            <a:off x="2639698" y="617268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0" name="object 10"/>
          <p:cNvSpPr/>
          <p:nvPr/>
        </p:nvSpPr>
        <p:spPr>
          <a:xfrm>
            <a:off x="2947536" y="617268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1" name="object 11"/>
          <p:cNvSpPr/>
          <p:nvPr/>
        </p:nvSpPr>
        <p:spPr>
          <a:xfrm>
            <a:off x="2926915" y="6095713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2" name="object 12"/>
          <p:cNvSpPr/>
          <p:nvPr/>
        </p:nvSpPr>
        <p:spPr>
          <a:xfrm>
            <a:off x="2870576" y="6039387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3" name="object 13"/>
          <p:cNvSpPr/>
          <p:nvPr/>
        </p:nvSpPr>
        <p:spPr>
          <a:xfrm>
            <a:off x="2926915" y="624963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4" name="object 14"/>
          <p:cNvSpPr/>
          <p:nvPr/>
        </p:nvSpPr>
        <p:spPr>
          <a:xfrm>
            <a:off x="2870576" y="6305971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5" name="object 15"/>
          <p:cNvSpPr/>
          <p:nvPr/>
        </p:nvSpPr>
        <p:spPr>
          <a:xfrm>
            <a:off x="2793616" y="6326593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6" name="object 16"/>
          <p:cNvSpPr/>
          <p:nvPr/>
        </p:nvSpPr>
        <p:spPr>
          <a:xfrm>
            <a:off x="2716657" y="6305971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7" name="object 17"/>
          <p:cNvSpPr/>
          <p:nvPr/>
        </p:nvSpPr>
        <p:spPr>
          <a:xfrm>
            <a:off x="2660318" y="624963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8" name="object 18"/>
          <p:cNvSpPr txBox="1"/>
          <p:nvPr/>
        </p:nvSpPr>
        <p:spPr>
          <a:xfrm>
            <a:off x="765785" y="2178687"/>
            <a:ext cx="7612217" cy="10259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019"/>
              </a:lnSpc>
            </a:pPr>
            <a:r>
              <a:rPr lang="cs-CZ" sz="2736" b="1" spc="-17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019"/>
              </a:lnSpc>
            </a:pPr>
            <a:r>
              <a:rPr lang="cs-CZ" sz="1710" b="1" spc="-17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710" b="1" spc="-17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42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3029974"/>
      </p:ext>
    </p:extLst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ctrTitle"/>
          </p:nvPr>
        </p:nvSpPr>
        <p:spPr>
          <a:xfrm>
            <a:off x="685800" y="2125979"/>
            <a:ext cx="7772400" cy="553998"/>
          </a:xfrm>
        </p:spPr>
        <p:txBody>
          <a:bodyPr/>
          <a:lstStyle/>
          <a:p>
            <a:r>
              <a:rPr lang="cs-CZ" sz="3600" dirty="0" err="1" smtClean="0"/>
              <a:t>SubVI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/>
          <a:lstStyle/>
          <a:p>
            <a:r>
              <a:rPr lang="cs-CZ" sz="2400" dirty="0" err="1" smtClean="0"/>
              <a:t>SubVI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683568" y="1844824"/>
            <a:ext cx="6912768" cy="460851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Proč použít </a:t>
            </a:r>
            <a:r>
              <a:rPr lang="cs-CZ" sz="2400" dirty="0" err="1" smtClean="0"/>
              <a:t>SubVI</a:t>
            </a:r>
            <a:r>
              <a:rPr lang="cs-CZ" sz="2400" dirty="0" smtClean="0"/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Ikona a konektor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Vytvoření </a:t>
            </a:r>
            <a:r>
              <a:rPr lang="cs-CZ" sz="2400" dirty="0" err="1" smtClean="0"/>
              <a:t>SubVI</a:t>
            </a:r>
            <a:endParaRPr lang="cs-CZ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Hierarchie </a:t>
            </a:r>
            <a:r>
              <a:rPr lang="cs-CZ" sz="2400" dirty="0" err="1" smtClean="0"/>
              <a:t>SubVI</a:t>
            </a:r>
            <a:endParaRPr lang="cs-CZ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Vlastnosti </a:t>
            </a:r>
            <a:r>
              <a:rPr lang="cs-CZ" sz="2400" dirty="0" err="1" smtClean="0"/>
              <a:t>SubVI</a:t>
            </a:r>
            <a:endParaRPr lang="cs-CZ" sz="2400" dirty="0" smtClean="0"/>
          </a:p>
          <a:p>
            <a:pPr marL="0" indent="0">
              <a:buNone/>
            </a:pPr>
            <a:endParaRPr lang="cs-CZ" sz="2400" dirty="0" smtClean="0"/>
          </a:p>
          <a:p>
            <a:pPr marL="0" indent="0">
              <a:buNone/>
            </a:pPr>
            <a:endParaRPr lang="cs-CZ" sz="2400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20" name="Zástupný symbol pro text 19"/>
          <p:cNvSpPr>
            <a:spLocks noGrp="1"/>
          </p:cNvSpPr>
          <p:nvPr>
            <p:ph type="body" sz="quarter" idx="4294967295"/>
          </p:nvPr>
        </p:nvSpPr>
        <p:spPr>
          <a:xfrm>
            <a:off x="2232025" y="908050"/>
            <a:ext cx="6911975" cy="576263"/>
          </a:xfrm>
        </p:spPr>
        <p:txBody>
          <a:bodyPr/>
          <a:lstStyle/>
          <a:p>
            <a:r>
              <a:rPr lang="cs-CZ" dirty="0" smtClean="0"/>
              <a:t>Obsah přednášky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 err="1" smtClean="0"/>
              <a:t>SubVI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539552" y="1268760"/>
            <a:ext cx="8064500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dirty="0" smtClean="0"/>
              <a:t>Při vytváření větších programů (VI) je vhodné si celek rozdělit na menší části. Výhodou je pak:</a:t>
            </a:r>
          </a:p>
          <a:p>
            <a:pPr marL="0" indent="0">
              <a:buNone/>
            </a:pPr>
            <a:endParaRPr lang="cs-CZ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lepší přehlednost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možnost opakovaného využití části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snazší odladění</a:t>
            </a:r>
          </a:p>
          <a:p>
            <a:endParaRPr lang="cs-CZ" sz="2800" dirty="0" smtClean="0"/>
          </a:p>
          <a:p>
            <a:pPr marL="0" indent="0">
              <a:buNone/>
            </a:pPr>
            <a:r>
              <a:rPr lang="cs-CZ" sz="2800" dirty="0" smtClean="0"/>
              <a:t>Takovýto blok tvořící samostatnou část nazýváme </a:t>
            </a:r>
            <a:r>
              <a:rPr lang="cs-CZ" sz="2800" dirty="0" err="1" smtClean="0"/>
              <a:t>SubVI</a:t>
            </a:r>
            <a:r>
              <a:rPr lang="cs-CZ" sz="2800" dirty="0" smtClean="0"/>
              <a:t>. Je opatřen ikonkou a konektorem.</a:t>
            </a:r>
          </a:p>
          <a:p>
            <a:endParaRPr lang="cs-CZ" sz="2800" dirty="0" smtClean="0"/>
          </a:p>
        </p:txBody>
      </p:sp>
    </p:spTree>
    <p:extLst>
      <p:ext uri="{BB962C8B-B14F-4D97-AF65-F5344CB8AC3E}">
        <p14:creationId xmlns:p14="http://schemas.microsoft.com/office/powerpoint/2010/main" val="33251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 smtClean="0"/>
              <a:t>Proč použít </a:t>
            </a:r>
            <a:r>
              <a:rPr lang="cs-CZ" sz="2400" dirty="0" err="1" smtClean="0"/>
              <a:t>SubVI</a:t>
            </a:r>
            <a:r>
              <a:rPr lang="cs-CZ" sz="2400" dirty="0" smtClean="0"/>
              <a:t>?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539552" y="1268760"/>
            <a:ext cx="8064500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dirty="0" err="1" smtClean="0"/>
              <a:t>SubVI</a:t>
            </a:r>
            <a:r>
              <a:rPr lang="cs-CZ" sz="2800" dirty="0" smtClean="0"/>
              <a:t> je vhodné použít pokud:</a:t>
            </a:r>
          </a:p>
          <a:p>
            <a:pPr marL="0" indent="0">
              <a:buNone/>
            </a:pP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se jedná o část kódu, kterou budeme používat v programu vícekrát a nejde použít v cyklu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se jedná o často potřebnou funkci, která není v </a:t>
            </a:r>
            <a:r>
              <a:rPr lang="cs-CZ" sz="2800" dirty="0" err="1" smtClean="0"/>
              <a:t>LabVIEW</a:t>
            </a:r>
            <a:r>
              <a:rPr lang="cs-CZ" sz="2800" dirty="0" smtClean="0"/>
              <a:t> přímo dostupná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chceme zpřehlednit a snáze odladit složité programy</a:t>
            </a:r>
          </a:p>
        </p:txBody>
      </p:sp>
    </p:spTree>
    <p:extLst>
      <p:ext uri="{BB962C8B-B14F-4D97-AF65-F5344CB8AC3E}">
        <p14:creationId xmlns:p14="http://schemas.microsoft.com/office/powerpoint/2010/main" val="381926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 smtClean="0"/>
              <a:t>Proč použít </a:t>
            </a:r>
            <a:r>
              <a:rPr lang="cs-CZ" sz="2400" dirty="0" err="1" smtClean="0"/>
              <a:t>SubVI</a:t>
            </a:r>
            <a:r>
              <a:rPr lang="cs-CZ" sz="2400" dirty="0" smtClean="0"/>
              <a:t>?</a:t>
            </a:r>
            <a:endParaRPr lang="cs-CZ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ástupný symbol pro text 18"/>
              <p:cNvSpPr>
                <a:spLocks noGrp="1"/>
              </p:cNvSpPr>
              <p:nvPr>
                <p:ph type="body" sz="quarter" idx="4294967295"/>
              </p:nvPr>
            </p:nvSpPr>
            <p:spPr>
              <a:xfrm>
                <a:off x="539552" y="1340768"/>
                <a:ext cx="8064500" cy="460851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cs-CZ" sz="2400" dirty="0" smtClean="0"/>
                  <a:t>Jako příklad lze použít například výpočty obsahů a objemů, které se dají využít následně v jiných aplikacích.</a:t>
                </a:r>
              </a:p>
              <a:p>
                <a:pPr marL="0" indent="0">
                  <a:buNone/>
                </a:pPr>
                <a:endParaRPr lang="cs-CZ" sz="2400" dirty="0"/>
              </a:p>
              <a:p>
                <a:pPr marL="0" indent="0">
                  <a:buNone/>
                </a:pPr>
                <a:r>
                  <a:rPr lang="cs-CZ" sz="2400" dirty="0" smtClean="0"/>
                  <a:t>Mějme program, který ze zadaného poloměru </a:t>
                </a:r>
                <a14:m>
                  <m:oMath xmlns:m="http://schemas.openxmlformats.org/officeDocument/2006/math">
                    <m:r>
                      <a:rPr lang="cs-CZ" sz="2400" b="0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cs-CZ" sz="2400" dirty="0" smtClean="0"/>
                  <a:t> spočte objem a povrch koule a obvod kružnice (řezu) o stejném poloměru.</a:t>
                </a:r>
              </a:p>
            </p:txBody>
          </p:sp>
        </mc:Choice>
        <mc:Fallback xmlns="">
          <p:sp>
            <p:nvSpPr>
              <p:cNvPr id="19" name="Zástupný symbol pro text 1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4294967295"/>
              </p:nvPr>
            </p:nvSpPr>
            <p:spPr>
              <a:xfrm>
                <a:off x="539552" y="1340768"/>
                <a:ext cx="8064500" cy="4608512"/>
              </a:xfrm>
              <a:blipFill>
                <a:blip r:embed="rId2"/>
                <a:stretch>
                  <a:fillRect l="-2345" t="-2116" r="-2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Obráze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205" y="3501008"/>
            <a:ext cx="4104456" cy="240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47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 smtClean="0"/>
              <a:t>Proč použít </a:t>
            </a:r>
            <a:r>
              <a:rPr lang="cs-CZ" sz="2400" dirty="0" err="1" smtClean="0"/>
              <a:t>SubVI</a:t>
            </a:r>
            <a:r>
              <a:rPr lang="cs-CZ" sz="2400" dirty="0" smtClean="0"/>
              <a:t>?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467544" y="1124744"/>
            <a:ext cx="8064500" cy="11509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 smtClean="0"/>
              <a:t>Lze samozřejmě řešit i v jediném VI.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endParaRPr lang="cs-CZ" sz="2400" dirty="0" smtClean="0"/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endParaRPr lang="cs-CZ" sz="2400" dirty="0" smtClean="0"/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endParaRPr lang="cs-CZ" sz="2400" dirty="0" smtClean="0"/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endParaRPr lang="cs-CZ" sz="2400" dirty="0" smtClean="0"/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endParaRPr lang="cs-CZ" sz="1800" dirty="0" smtClean="0"/>
          </a:p>
          <a:p>
            <a:pPr marL="0" indent="0">
              <a:buNone/>
            </a:pPr>
            <a:endParaRPr lang="cs-CZ" sz="1800" dirty="0" smtClean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3" y="1484784"/>
            <a:ext cx="6048673" cy="4122404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467544" y="5644062"/>
            <a:ext cx="6305316" cy="64633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cs-CZ" dirty="0">
                <a:solidFill>
                  <a:schemeClr val="tx1"/>
                </a:solidFill>
              </a:rPr>
              <a:t>matematické konstanty (blokové schéma):</a:t>
            </a:r>
          </a:p>
          <a:p>
            <a:r>
              <a:rPr lang="cs-CZ" dirty="0" err="1">
                <a:solidFill>
                  <a:schemeClr val="tx1"/>
                </a:solidFill>
              </a:rPr>
              <a:t>Functions</a:t>
            </a:r>
            <a:r>
              <a:rPr lang="cs-CZ" dirty="0">
                <a:solidFill>
                  <a:schemeClr val="tx1"/>
                </a:solidFill>
              </a:rPr>
              <a:t>-&gt;Express-&gt;</a:t>
            </a:r>
            <a:r>
              <a:rPr lang="cs-CZ" dirty="0" err="1">
                <a:solidFill>
                  <a:schemeClr val="tx1"/>
                </a:solidFill>
              </a:rPr>
              <a:t>Arith&amp;Compare</a:t>
            </a:r>
            <a:r>
              <a:rPr lang="cs-CZ" dirty="0">
                <a:solidFill>
                  <a:schemeClr val="tx1"/>
                </a:solidFill>
              </a:rPr>
              <a:t>-&gt;</a:t>
            </a:r>
            <a:r>
              <a:rPr lang="cs-CZ" dirty="0" err="1">
                <a:solidFill>
                  <a:schemeClr val="tx1"/>
                </a:solidFill>
              </a:rPr>
              <a:t>Numeric</a:t>
            </a:r>
            <a:r>
              <a:rPr lang="cs-CZ" dirty="0">
                <a:solidFill>
                  <a:schemeClr val="tx1"/>
                </a:solidFill>
              </a:rPr>
              <a:t>-&gt;</a:t>
            </a:r>
            <a:r>
              <a:rPr lang="cs-CZ" dirty="0" err="1">
                <a:solidFill>
                  <a:schemeClr val="tx1"/>
                </a:solidFill>
              </a:rPr>
              <a:t>Math</a:t>
            </a:r>
            <a:r>
              <a:rPr lang="cs-CZ" dirty="0">
                <a:solidFill>
                  <a:schemeClr val="tx1"/>
                </a:solidFill>
              </a:rPr>
              <a:t> </a:t>
            </a:r>
            <a:r>
              <a:rPr lang="cs-CZ" dirty="0" err="1">
                <a:solidFill>
                  <a:schemeClr val="tx1"/>
                </a:solidFill>
              </a:rPr>
              <a:t>Constants</a:t>
            </a: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8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/>
              <a:t>Ikona a konektor</a:t>
            </a:r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539552" y="1340768"/>
            <a:ext cx="8064500" cy="4608512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err="1" smtClean="0"/>
              <a:t>SubVI</a:t>
            </a:r>
            <a:r>
              <a:rPr lang="cs-CZ" sz="2800" dirty="0" smtClean="0"/>
              <a:t> se chová po vytvoření stejně jako další uzly a funkce v </a:t>
            </a:r>
            <a:r>
              <a:rPr lang="cs-CZ" sz="2800" dirty="0" err="1" smtClean="0"/>
              <a:t>LabVIEW</a:t>
            </a:r>
            <a:r>
              <a:rPr lang="cs-CZ" sz="2800" dirty="0" smtClean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Je reprezentováno v blokovém schématu ikonkou a konektory pro připojení k dalším uzlům či funkcím.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Ikonku a tyto konektory je nutné nastavit.</a:t>
            </a:r>
          </a:p>
        </p:txBody>
      </p:sp>
    </p:spTree>
    <p:extLst>
      <p:ext uri="{BB962C8B-B14F-4D97-AF65-F5344CB8AC3E}">
        <p14:creationId xmlns:p14="http://schemas.microsoft.com/office/powerpoint/2010/main" val="4082890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/>
              <a:t>Ikona a konektor</a:t>
            </a:r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539552" y="1340768"/>
            <a:ext cx="8064500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dirty="0" smtClean="0"/>
              <a:t>Každý VI má v pravém horním roku blokového schématu i předního panelu ikonku a na předním panelu je ještě </a:t>
            </a:r>
            <a:r>
              <a:rPr lang="cs-CZ" sz="2800" dirty="0" err="1" smtClean="0"/>
              <a:t>Connector</a:t>
            </a:r>
            <a:r>
              <a:rPr lang="cs-CZ" sz="2800" dirty="0" smtClean="0"/>
              <a:t> Pane (mapu vstupů a výstupů).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3356992"/>
            <a:ext cx="3429479" cy="2333951"/>
          </a:xfrm>
          <a:prstGeom prst="rect">
            <a:avLst/>
          </a:prstGeom>
        </p:spPr>
      </p:pic>
      <p:sp>
        <p:nvSpPr>
          <p:cNvPr id="3" name="Ovál 2"/>
          <p:cNvSpPr/>
          <p:nvPr/>
        </p:nvSpPr>
        <p:spPr>
          <a:xfrm>
            <a:off x="5292080" y="3501008"/>
            <a:ext cx="818993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26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/>
              <a:t>Ikona a konektor</a:t>
            </a:r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539552" y="1340768"/>
            <a:ext cx="8064500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dirty="0" smtClean="0"/>
              <a:t>Editace ikonky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pravým tlačítkem nad ikonkou vyvoláme pop-up menu a vybereme </a:t>
            </a:r>
            <a:r>
              <a:rPr lang="cs-CZ" sz="2000" b="1" dirty="0" smtClean="0"/>
              <a:t>Edit </a:t>
            </a:r>
            <a:r>
              <a:rPr lang="cs-CZ" sz="2000" b="1" dirty="0" err="1" smtClean="0"/>
              <a:t>Icon</a:t>
            </a:r>
            <a:endParaRPr lang="cs-CZ" sz="20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otevře se dialogové okno pro nastavení a nakreslení ikonky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výchozí ikonka je logo </a:t>
            </a:r>
            <a:r>
              <a:rPr lang="cs-CZ" sz="2000" dirty="0" err="1" smtClean="0"/>
              <a:t>LabVIEW</a:t>
            </a:r>
            <a:r>
              <a:rPr lang="cs-CZ" sz="2000" dirty="0" smtClean="0"/>
              <a:t> s číslicí udávající počet otevření daného VI</a:t>
            </a:r>
          </a:p>
          <a:p>
            <a:pPr>
              <a:buFont typeface="Arial" panose="020B0604020202020204" pitchFamily="34" charset="0"/>
              <a:buChar char="•"/>
            </a:pPr>
            <a:endParaRPr lang="cs-CZ" sz="2000" dirty="0" smtClean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2280798"/>
            <a:ext cx="2324424" cy="172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84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/>
              <a:t>Ikona a konektor</a:t>
            </a:r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467544" y="1340768"/>
            <a:ext cx="8064500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dirty="0" smtClean="0"/>
              <a:t>Editace konektoru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na čelním panelu pravým tlačítkem nad konektorem vyvoláme pop-up menu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volbou </a:t>
            </a:r>
            <a:r>
              <a:rPr lang="cs-CZ" sz="2000" b="1" dirty="0" err="1" smtClean="0"/>
              <a:t>Patterns</a:t>
            </a:r>
            <a:r>
              <a:rPr lang="cs-CZ" sz="2000" dirty="0" smtClean="0"/>
              <a:t> vybereme z definovaných tvarů </a:t>
            </a:r>
            <a:r>
              <a:rPr lang="cs-CZ" sz="2000" dirty="0" err="1" smtClean="0"/>
              <a:t>konektrou</a:t>
            </a:r>
            <a:endParaRPr lang="cs-CZ" sz="2000" dirty="0" smtClean="0"/>
          </a:p>
          <a:p>
            <a:pPr>
              <a:buFont typeface="Arial" panose="020B0604020202020204" pitchFamily="34" charset="0"/>
              <a:buChar char="•"/>
            </a:pPr>
            <a:endParaRPr lang="cs-CZ" sz="2000" dirty="0" smtClean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896" y="2276872"/>
            <a:ext cx="2295845" cy="3019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18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/>
              <a:t>Ikona a konektor</a:t>
            </a:r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539552" y="1340768"/>
            <a:ext cx="8064500" cy="49672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dirty="0" smtClean="0"/>
              <a:t>Editace konektoru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pravidlo – terminály vlevo jsou pro vstupy, terminály vpravo pro výstupy – vybereme nejpodobnější tvar tomu co potřebujeme (jeden vstup a tři výstupy)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můžeme pak tvar doladit pomocí dalších položek v pop-up menu:</a:t>
            </a:r>
          </a:p>
          <a:p>
            <a:pPr>
              <a:buFont typeface="Arial" panose="020B0604020202020204" pitchFamily="34" charset="0"/>
              <a:buChar char="•"/>
            </a:pPr>
            <a:endParaRPr lang="cs-CZ" sz="2000" dirty="0" smtClean="0"/>
          </a:p>
          <a:p>
            <a:pPr marL="733852" lvl="1" indent="-342900">
              <a:buFont typeface="Courier New" panose="02070309020205020404" pitchFamily="49" charset="0"/>
              <a:buChar char="o"/>
            </a:pPr>
            <a:r>
              <a:rPr lang="cs-CZ" sz="2000" b="1" dirty="0" err="1" smtClean="0"/>
              <a:t>Add</a:t>
            </a:r>
            <a:r>
              <a:rPr lang="cs-CZ" sz="2000" b="1" dirty="0" smtClean="0"/>
              <a:t> Terminal </a:t>
            </a:r>
            <a:r>
              <a:rPr lang="cs-CZ" sz="2000" dirty="0" smtClean="0"/>
              <a:t>– zvýší počet políček (terminálů) – přidá tam kam ukazujeme kurzorem</a:t>
            </a:r>
          </a:p>
          <a:p>
            <a:pPr marL="733852" lvl="1" indent="-342900">
              <a:buFont typeface="Courier New" panose="02070309020205020404" pitchFamily="49" charset="0"/>
              <a:buChar char="o"/>
            </a:pPr>
            <a:r>
              <a:rPr lang="cs-CZ" sz="2000" b="1" dirty="0" err="1" smtClean="0"/>
              <a:t>Remove</a:t>
            </a:r>
            <a:r>
              <a:rPr lang="cs-CZ" sz="2000" b="1" dirty="0" smtClean="0"/>
              <a:t> Terminal </a:t>
            </a:r>
            <a:r>
              <a:rPr lang="cs-CZ" sz="2000" dirty="0" smtClean="0"/>
              <a:t>– sníží počet políček o jeden</a:t>
            </a:r>
          </a:p>
          <a:p>
            <a:pPr marL="733852" lvl="1" indent="-342900">
              <a:buFont typeface="Courier New" panose="02070309020205020404" pitchFamily="49" charset="0"/>
              <a:buChar char="o"/>
            </a:pPr>
            <a:r>
              <a:rPr lang="cs-CZ" sz="2000" b="1" dirty="0" err="1" smtClean="0"/>
              <a:t>Patterns</a:t>
            </a:r>
            <a:r>
              <a:rPr lang="cs-CZ" sz="2000" dirty="0" smtClean="0"/>
              <a:t> – zobrazení tvarů</a:t>
            </a:r>
          </a:p>
          <a:p>
            <a:pPr marL="733852" lvl="1" indent="-342900">
              <a:buFont typeface="Courier New" panose="02070309020205020404" pitchFamily="49" charset="0"/>
              <a:buChar char="o"/>
            </a:pPr>
            <a:r>
              <a:rPr lang="cs-CZ" sz="2000" b="1" dirty="0" err="1" smtClean="0"/>
              <a:t>Rotate</a:t>
            </a:r>
            <a:r>
              <a:rPr lang="cs-CZ" sz="2000" b="1" dirty="0" smtClean="0"/>
              <a:t> 90 </a:t>
            </a:r>
            <a:r>
              <a:rPr lang="cs-CZ" sz="2000" b="1" dirty="0" err="1" smtClean="0"/>
              <a:t>Degrees</a:t>
            </a:r>
            <a:r>
              <a:rPr lang="cs-CZ" sz="2000" b="1" dirty="0" smtClean="0"/>
              <a:t> </a:t>
            </a:r>
            <a:r>
              <a:rPr lang="cs-CZ" sz="2000" dirty="0" smtClean="0"/>
              <a:t>– rotace konektoru</a:t>
            </a:r>
          </a:p>
          <a:p>
            <a:pPr marL="733852" lvl="1" indent="-342900">
              <a:buFont typeface="Courier New" panose="02070309020205020404" pitchFamily="49" charset="0"/>
              <a:buChar char="o"/>
            </a:pPr>
            <a:r>
              <a:rPr lang="cs-CZ" sz="2000" b="1" dirty="0" smtClean="0"/>
              <a:t>Flip </a:t>
            </a:r>
            <a:r>
              <a:rPr lang="cs-CZ" sz="2000" b="1" dirty="0" err="1" smtClean="0"/>
              <a:t>Horizontal</a:t>
            </a:r>
            <a:r>
              <a:rPr lang="cs-CZ" sz="2000" b="1" dirty="0" smtClean="0"/>
              <a:t> </a:t>
            </a:r>
            <a:r>
              <a:rPr lang="cs-CZ" sz="2000" dirty="0" smtClean="0"/>
              <a:t>– konektor se překlopí horizontálně</a:t>
            </a:r>
          </a:p>
          <a:p>
            <a:pPr marL="733852" lvl="1" indent="-342900">
              <a:buFont typeface="Courier New" panose="02070309020205020404" pitchFamily="49" charset="0"/>
              <a:buChar char="o"/>
            </a:pPr>
            <a:r>
              <a:rPr lang="cs-CZ" sz="2000" b="1" dirty="0" smtClean="0"/>
              <a:t>Flip </a:t>
            </a:r>
            <a:r>
              <a:rPr lang="cs-CZ" sz="2000" b="1" dirty="0" err="1" smtClean="0"/>
              <a:t>Vertical</a:t>
            </a:r>
            <a:r>
              <a:rPr lang="cs-CZ" sz="2000" b="1" dirty="0" smtClean="0"/>
              <a:t>  </a:t>
            </a:r>
            <a:r>
              <a:rPr lang="cs-CZ" sz="2000" dirty="0" smtClean="0"/>
              <a:t>- konektor se překlopí vertikálně</a:t>
            </a:r>
          </a:p>
          <a:p>
            <a:pPr marL="733852" lvl="1" indent="-342900">
              <a:buFont typeface="Courier New" panose="02070309020205020404" pitchFamily="49" charset="0"/>
              <a:buChar char="o"/>
            </a:pPr>
            <a:r>
              <a:rPr lang="cs-CZ" sz="2000" b="1" dirty="0" err="1" smtClean="0"/>
              <a:t>Disconnect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All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Terminals</a:t>
            </a:r>
            <a:r>
              <a:rPr lang="cs-CZ" sz="2000" b="1" dirty="0" smtClean="0"/>
              <a:t> </a:t>
            </a:r>
            <a:r>
              <a:rPr lang="cs-CZ" sz="2000" dirty="0" smtClean="0"/>
              <a:t>– odpojí definované spoje</a:t>
            </a:r>
          </a:p>
        </p:txBody>
      </p:sp>
    </p:spTree>
    <p:extLst>
      <p:ext uri="{BB962C8B-B14F-4D97-AF65-F5344CB8AC3E}">
        <p14:creationId xmlns:p14="http://schemas.microsoft.com/office/powerpoint/2010/main" val="154226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/>
              <a:t>Ikona a konektor</a:t>
            </a:r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573324" y="1340768"/>
            <a:ext cx="8064500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dirty="0" smtClean="0"/>
              <a:t>Přiřazení terminálů vstupům a výstupům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jednotlivé terminály připojíme tak, že v konektoru klikneme na daný terminál a na čelním panelu pak k němu označíme příslušný vstup/výstup</a:t>
            </a:r>
          </a:p>
          <a:p>
            <a:pPr>
              <a:buFont typeface="Arial" panose="020B0604020202020204" pitchFamily="34" charset="0"/>
              <a:buChar char="•"/>
            </a:pPr>
            <a:endParaRPr lang="cs-CZ" sz="2000" dirty="0" smtClean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220" y="3212976"/>
            <a:ext cx="4028333" cy="2869943"/>
          </a:xfrm>
          <a:prstGeom prst="rect">
            <a:avLst/>
          </a:prstGeom>
        </p:spPr>
      </p:pic>
      <p:grpSp>
        <p:nvGrpSpPr>
          <p:cNvPr id="8" name="Skupina 7"/>
          <p:cNvGrpSpPr/>
          <p:nvPr/>
        </p:nvGrpSpPr>
        <p:grpSpPr>
          <a:xfrm>
            <a:off x="1005174" y="3356992"/>
            <a:ext cx="3816424" cy="1584176"/>
            <a:chOff x="2483768" y="3356992"/>
            <a:chExt cx="3816424" cy="1584176"/>
          </a:xfrm>
        </p:grpSpPr>
        <p:sp>
          <p:nvSpPr>
            <p:cNvPr id="4" name="Ovál 3"/>
            <p:cNvSpPr/>
            <p:nvPr/>
          </p:nvSpPr>
          <p:spPr>
            <a:xfrm>
              <a:off x="5868144" y="3356992"/>
              <a:ext cx="432048" cy="43204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ál 6"/>
            <p:cNvSpPr/>
            <p:nvPr/>
          </p:nvSpPr>
          <p:spPr>
            <a:xfrm>
              <a:off x="2483768" y="4005064"/>
              <a:ext cx="1512168" cy="93610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Přímá spojnice se šipkou 5"/>
            <p:cNvCxnSpPr/>
            <p:nvPr/>
          </p:nvCxnSpPr>
          <p:spPr>
            <a:xfrm flipH="1">
              <a:off x="3275856" y="3501008"/>
              <a:ext cx="2880320" cy="100811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ovéPole 8"/>
          <p:cNvSpPr txBox="1"/>
          <p:nvPr/>
        </p:nvSpPr>
        <p:spPr>
          <a:xfrm>
            <a:off x="5719641" y="3832339"/>
            <a:ext cx="31683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/>
              <a:t>U každého terminálu lze nastavit i stav terminálu: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/>
              <a:t>požadovaný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/>
              <a:t>doporučený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/>
              <a:t>volitelný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526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/>
              <a:t>Ikona a konektor</a:t>
            </a:r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539552" y="1340768"/>
            <a:ext cx="8064500" cy="51831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dirty="0" smtClean="0"/>
              <a:t>Dále lze nastavit vlastnosti či podrobnější popisek</a:t>
            </a:r>
          </a:p>
          <a:p>
            <a:pPr marL="0" indent="0">
              <a:buNone/>
            </a:pPr>
            <a:endParaRPr lang="cs-CZ" sz="2800" dirty="0"/>
          </a:p>
          <a:p>
            <a:pPr marL="0" indent="0">
              <a:buNone/>
            </a:pPr>
            <a:endParaRPr lang="cs-CZ" sz="2400" dirty="0" smtClean="0"/>
          </a:p>
          <a:p>
            <a:pPr marL="0" indent="0">
              <a:buNone/>
            </a:pPr>
            <a:endParaRPr lang="cs-CZ" sz="2400" dirty="0" smtClean="0"/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endParaRPr lang="cs-CZ" sz="2400" dirty="0" smtClean="0"/>
          </a:p>
          <a:p>
            <a:pPr marL="0" indent="0">
              <a:buNone/>
            </a:pPr>
            <a:endParaRPr lang="cs-CZ" sz="2400" dirty="0" smtClean="0"/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endParaRPr lang="cs-CZ" sz="2400" dirty="0" smtClean="0"/>
          </a:p>
          <a:p>
            <a:pPr marL="0" indent="0">
              <a:buNone/>
            </a:pPr>
            <a:r>
              <a:rPr lang="cs-CZ" sz="2000" dirty="0" smtClean="0"/>
              <a:t>Kategorii přepneme na </a:t>
            </a:r>
            <a:r>
              <a:rPr lang="cs-CZ" sz="2000" b="1" dirty="0" err="1" smtClean="0"/>
              <a:t>Documentation</a:t>
            </a:r>
            <a:r>
              <a:rPr lang="cs-CZ" sz="2000" dirty="0" smtClean="0"/>
              <a:t> a můžeme dopsat popis pro nápovědu. </a:t>
            </a:r>
          </a:p>
          <a:p>
            <a:pPr marL="0" indent="0">
              <a:buNone/>
            </a:pPr>
            <a:r>
              <a:rPr lang="cs-CZ" sz="2000" dirty="0" smtClean="0"/>
              <a:t>Kliknutím na jednotlivé prvky lze zadat položku </a:t>
            </a:r>
            <a:r>
              <a:rPr lang="cs-CZ" sz="2000" b="1" dirty="0" err="1" smtClean="0"/>
              <a:t>Description</a:t>
            </a:r>
            <a:r>
              <a:rPr lang="cs-CZ" sz="2000" b="1" dirty="0" smtClean="0"/>
              <a:t> and Tip</a:t>
            </a:r>
            <a:r>
              <a:rPr lang="cs-CZ" sz="2000" dirty="0" smtClean="0"/>
              <a:t> a doplnit popisek jednotlivých prvků.</a:t>
            </a:r>
            <a:endParaRPr lang="cs-CZ" sz="1600" dirty="0" smtClean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1916832"/>
            <a:ext cx="4574697" cy="271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30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/>
              <a:t>Vytvoření </a:t>
            </a:r>
            <a:r>
              <a:rPr lang="cs-CZ" sz="2400" dirty="0" err="1"/>
              <a:t>SubVI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539552" y="1340768"/>
            <a:ext cx="8064500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dirty="0" err="1" smtClean="0"/>
              <a:t>SubVI</a:t>
            </a:r>
            <a:r>
              <a:rPr lang="cs-CZ" sz="2800" dirty="0" smtClean="0"/>
              <a:t> (podprogram, </a:t>
            </a:r>
            <a:r>
              <a:rPr lang="cs-CZ" sz="2800" dirty="0" err="1" smtClean="0"/>
              <a:t>podobvod</a:t>
            </a:r>
            <a:r>
              <a:rPr lang="cs-CZ" sz="2800" dirty="0" smtClean="0"/>
              <a:t>) lze vytvořit dvěma způsoby:</a:t>
            </a:r>
          </a:p>
          <a:p>
            <a:pPr marL="0" indent="0">
              <a:buNone/>
            </a:pP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vytvořením </a:t>
            </a:r>
            <a:r>
              <a:rPr lang="cs-CZ" sz="2800" dirty="0" err="1" smtClean="0"/>
              <a:t>SubVI</a:t>
            </a:r>
            <a:r>
              <a:rPr lang="cs-CZ" sz="2800" dirty="0" smtClean="0"/>
              <a:t> z VI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vytvořením </a:t>
            </a:r>
            <a:r>
              <a:rPr lang="cs-CZ" sz="2800" dirty="0" err="1" smtClean="0"/>
              <a:t>SubVI</a:t>
            </a:r>
            <a:r>
              <a:rPr lang="cs-CZ" sz="2800" dirty="0" smtClean="0"/>
              <a:t> výběrem části jiného VI</a:t>
            </a:r>
          </a:p>
        </p:txBody>
      </p:sp>
    </p:spTree>
    <p:extLst>
      <p:ext uri="{BB962C8B-B14F-4D97-AF65-F5344CB8AC3E}">
        <p14:creationId xmlns:p14="http://schemas.microsoft.com/office/powerpoint/2010/main" val="65476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/>
              <a:t>Vytvoření </a:t>
            </a:r>
            <a:r>
              <a:rPr lang="cs-CZ" sz="2400" dirty="0" err="1"/>
              <a:t>SubVI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539552" y="1340768"/>
            <a:ext cx="8064500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dirty="0" smtClean="0"/>
              <a:t>Vytvoření </a:t>
            </a:r>
            <a:r>
              <a:rPr lang="cs-CZ" sz="2800" dirty="0" err="1" smtClean="0"/>
              <a:t>SubVI</a:t>
            </a:r>
            <a:r>
              <a:rPr lang="cs-CZ" sz="2800" dirty="0" smtClean="0"/>
              <a:t> z VI</a:t>
            </a:r>
          </a:p>
          <a:p>
            <a:pPr marL="0" indent="0">
              <a:buNone/>
            </a:pPr>
            <a:endParaRPr lang="cs-CZ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vytvořené, či existující VI otevřeme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opatříme ikonkou a nastavíme konektor na vstupy a výstupy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do vlastností VI dodáme popisek pro dokumentaci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uložíme finální VI</a:t>
            </a:r>
          </a:p>
        </p:txBody>
      </p:sp>
    </p:spTree>
    <p:extLst>
      <p:ext uri="{BB962C8B-B14F-4D97-AF65-F5344CB8AC3E}">
        <p14:creationId xmlns:p14="http://schemas.microsoft.com/office/powerpoint/2010/main" val="153040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/>
              <a:t>Vytvoření </a:t>
            </a:r>
            <a:r>
              <a:rPr lang="cs-CZ" sz="2400" dirty="0" err="1"/>
              <a:t>SubVI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539552" y="1340768"/>
            <a:ext cx="8064500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dirty="0" smtClean="0"/>
              <a:t>Použití v novém VI</a:t>
            </a:r>
          </a:p>
          <a:p>
            <a:pPr marL="0" indent="0">
              <a:buNone/>
            </a:pP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vytvoříme nové VI (CTRL+N)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v blokovém schématu vložíme vlastní </a:t>
            </a:r>
            <a:r>
              <a:rPr lang="cs-CZ" sz="2800" dirty="0" err="1" smtClean="0"/>
              <a:t>SubVI</a:t>
            </a:r>
            <a:r>
              <a:rPr lang="cs-CZ" sz="2800" dirty="0" smtClean="0"/>
              <a:t> přes </a:t>
            </a:r>
            <a:r>
              <a:rPr lang="cs-CZ" sz="2800" b="1" dirty="0" err="1" smtClean="0"/>
              <a:t>Functions</a:t>
            </a:r>
            <a:r>
              <a:rPr lang="cs-CZ" sz="2800" dirty="0" smtClean="0"/>
              <a:t> (pravé tlačítko myši) -&gt; </a:t>
            </a:r>
            <a:r>
              <a:rPr lang="cs-CZ" sz="2800" b="1" dirty="0" err="1" smtClean="0"/>
              <a:t>Select</a:t>
            </a:r>
            <a:r>
              <a:rPr lang="cs-CZ" sz="2800" b="1" dirty="0" smtClean="0"/>
              <a:t> a VI </a:t>
            </a:r>
            <a:r>
              <a:rPr lang="cs-CZ" sz="2800" dirty="0" smtClean="0"/>
              <a:t>– najdeme uložené </a:t>
            </a:r>
            <a:r>
              <a:rPr lang="cs-CZ" sz="2800" dirty="0" err="1" smtClean="0"/>
              <a:t>SubVI</a:t>
            </a:r>
            <a:r>
              <a:rPr lang="cs-CZ" sz="2800" dirty="0" smtClean="0"/>
              <a:t> na disku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do prostředí blokového schématu se vloží ikonka uzlu jsou připravené vstupní a výstupní terminály</a:t>
            </a:r>
          </a:p>
        </p:txBody>
      </p:sp>
    </p:spTree>
    <p:extLst>
      <p:ext uri="{BB962C8B-B14F-4D97-AF65-F5344CB8AC3E}">
        <p14:creationId xmlns:p14="http://schemas.microsoft.com/office/powerpoint/2010/main" val="320972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/>
              <a:t>Vytvoření </a:t>
            </a:r>
            <a:r>
              <a:rPr lang="cs-CZ" sz="2400" dirty="0" err="1"/>
              <a:t>SubVI</a:t>
            </a:r>
            <a:endParaRPr lang="cs-CZ" sz="2400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052736"/>
            <a:ext cx="5616624" cy="32396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44" y="3448639"/>
            <a:ext cx="4741870" cy="26942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7" name="Skupina 6"/>
          <p:cNvGrpSpPr/>
          <p:nvPr/>
        </p:nvGrpSpPr>
        <p:grpSpPr>
          <a:xfrm>
            <a:off x="1475656" y="1052736"/>
            <a:ext cx="4176464" cy="3600400"/>
            <a:chOff x="1475656" y="1052736"/>
            <a:chExt cx="4176464" cy="3600400"/>
          </a:xfrm>
        </p:grpSpPr>
        <p:sp>
          <p:nvSpPr>
            <p:cNvPr id="4" name="Zaoblený obdélník 3"/>
            <p:cNvSpPr/>
            <p:nvPr/>
          </p:nvSpPr>
          <p:spPr>
            <a:xfrm>
              <a:off x="1475656" y="1052736"/>
              <a:ext cx="2808312" cy="3239683"/>
            </a:xfrm>
            <a:prstGeom prst="roundRect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Přímá spojnice se šipkou 5"/>
            <p:cNvCxnSpPr/>
            <p:nvPr/>
          </p:nvCxnSpPr>
          <p:spPr>
            <a:xfrm>
              <a:off x="4211960" y="4149080"/>
              <a:ext cx="1440160" cy="504056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08544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/>
              <a:t>Vytvoření </a:t>
            </a:r>
            <a:r>
              <a:rPr lang="cs-CZ" sz="2400" dirty="0" err="1"/>
              <a:t>SubVI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539552" y="1340768"/>
            <a:ext cx="8064500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dirty="0" smtClean="0"/>
              <a:t>Vytvoření </a:t>
            </a:r>
            <a:r>
              <a:rPr lang="cs-CZ" sz="2800" dirty="0" err="1" smtClean="0"/>
              <a:t>SubVI</a:t>
            </a:r>
            <a:r>
              <a:rPr lang="cs-CZ" sz="2800" dirty="0" smtClean="0"/>
              <a:t> výběrem části jiného VI</a:t>
            </a:r>
          </a:p>
          <a:p>
            <a:pPr marL="0" indent="0">
              <a:buNone/>
            </a:pP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chceme do </a:t>
            </a:r>
            <a:r>
              <a:rPr lang="cs-CZ" sz="2800" dirty="0" err="1" smtClean="0"/>
              <a:t>SubVI</a:t>
            </a:r>
            <a:r>
              <a:rPr lang="cs-CZ" sz="2800" dirty="0" smtClean="0"/>
              <a:t> přenést jen část existujícího VI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otevřeme existující VI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požadovanou část označíme výběrem (levé tlačítko myši a tažení)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přes </a:t>
            </a:r>
            <a:r>
              <a:rPr lang="cs-CZ" sz="2800" b="1" dirty="0" smtClean="0"/>
              <a:t>Menu</a:t>
            </a:r>
            <a:r>
              <a:rPr lang="cs-CZ" sz="2800" dirty="0" smtClean="0"/>
              <a:t> -&gt; </a:t>
            </a:r>
            <a:r>
              <a:rPr lang="cs-CZ" sz="2800" b="1" dirty="0" smtClean="0"/>
              <a:t>Edit</a:t>
            </a:r>
            <a:r>
              <a:rPr lang="cs-CZ" sz="2800" dirty="0" smtClean="0"/>
              <a:t> -&gt; </a:t>
            </a:r>
            <a:r>
              <a:rPr lang="cs-CZ" sz="2800" b="1" dirty="0" err="1" smtClean="0"/>
              <a:t>Create</a:t>
            </a:r>
            <a:r>
              <a:rPr lang="cs-CZ" sz="2800" b="1" dirty="0" smtClean="0"/>
              <a:t> </a:t>
            </a:r>
            <a:r>
              <a:rPr lang="cs-CZ" sz="2800" b="1" dirty="0" err="1" smtClean="0"/>
              <a:t>SubVI</a:t>
            </a:r>
            <a:r>
              <a:rPr lang="cs-CZ" sz="2800" b="1" dirty="0" smtClean="0"/>
              <a:t> </a:t>
            </a:r>
            <a:r>
              <a:rPr lang="cs-CZ" sz="2800" dirty="0" err="1" smtClean="0"/>
              <a:t>převedem</a:t>
            </a:r>
            <a:r>
              <a:rPr lang="cs-CZ" sz="2800" dirty="0" smtClean="0"/>
              <a:t> označenou část na </a:t>
            </a:r>
            <a:r>
              <a:rPr lang="cs-CZ" sz="2800" dirty="0" err="1" smtClean="0"/>
              <a:t>SubVI</a:t>
            </a:r>
            <a:endParaRPr lang="cs-CZ" sz="2800" dirty="0" smtClean="0"/>
          </a:p>
          <a:p>
            <a:pPr marL="0" indent="0">
              <a:buNone/>
            </a:pPr>
            <a:endParaRPr lang="cs-CZ" sz="2800" dirty="0" smtClean="0"/>
          </a:p>
        </p:txBody>
      </p:sp>
    </p:spTree>
    <p:extLst>
      <p:ext uri="{BB962C8B-B14F-4D97-AF65-F5344CB8AC3E}">
        <p14:creationId xmlns:p14="http://schemas.microsoft.com/office/powerpoint/2010/main" val="321618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/>
              <a:t>Vytvoření </a:t>
            </a:r>
            <a:r>
              <a:rPr lang="cs-CZ" sz="2400" dirty="0" err="1"/>
              <a:t>SubVI</a:t>
            </a:r>
            <a:endParaRPr lang="cs-CZ" sz="2400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216" y="1116430"/>
            <a:ext cx="4458792" cy="26726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6747" y="1052202"/>
            <a:ext cx="4398263" cy="26648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9952" y="1844824"/>
            <a:ext cx="2506828" cy="30778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8024" y="3884392"/>
            <a:ext cx="4169682" cy="24046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11" name="Skupina 10"/>
          <p:cNvGrpSpPr/>
          <p:nvPr/>
        </p:nvGrpSpPr>
        <p:grpSpPr>
          <a:xfrm>
            <a:off x="3203848" y="2636912"/>
            <a:ext cx="4536504" cy="3744416"/>
            <a:chOff x="3203848" y="2636912"/>
            <a:chExt cx="4536504" cy="3744416"/>
          </a:xfrm>
        </p:grpSpPr>
        <p:sp>
          <p:nvSpPr>
            <p:cNvPr id="7" name="Ovál 6"/>
            <p:cNvSpPr/>
            <p:nvPr/>
          </p:nvSpPr>
          <p:spPr>
            <a:xfrm>
              <a:off x="3203848" y="5517232"/>
              <a:ext cx="864096" cy="86409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ál 9"/>
            <p:cNvSpPr/>
            <p:nvPr/>
          </p:nvSpPr>
          <p:spPr>
            <a:xfrm>
              <a:off x="5364088" y="2636912"/>
              <a:ext cx="2376264" cy="136761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Přímá spojnice se šipkou 8"/>
            <p:cNvCxnSpPr>
              <a:stCxn id="10" idx="3"/>
              <a:endCxn id="7" idx="7"/>
            </p:cNvCxnSpPr>
            <p:nvPr/>
          </p:nvCxnSpPr>
          <p:spPr>
            <a:xfrm flipH="1">
              <a:off x="3941400" y="3804247"/>
              <a:ext cx="1770684" cy="183952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80739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/>
              <a:t>Hierarchie </a:t>
            </a:r>
            <a:r>
              <a:rPr lang="cs-CZ" sz="2400" dirty="0" err="1"/>
              <a:t>SubVI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539552" y="1340768"/>
            <a:ext cx="8064500" cy="4248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dirty="0" smtClean="0"/>
              <a:t>Hierarchie je důležitá zejména u </a:t>
            </a:r>
            <a:r>
              <a:rPr lang="cs-CZ" sz="2800" dirty="0" err="1" smtClean="0"/>
              <a:t>SubVI</a:t>
            </a:r>
            <a:r>
              <a:rPr lang="cs-CZ" sz="2800" dirty="0" smtClean="0"/>
              <a:t> (kvůli snazšímu odladění a čitelnosti). </a:t>
            </a:r>
          </a:p>
          <a:p>
            <a:pPr marL="0" indent="0">
              <a:buNone/>
            </a:pPr>
            <a:endParaRPr lang="cs-CZ" sz="2800" dirty="0" smtClean="0"/>
          </a:p>
          <a:p>
            <a:pPr marL="0" indent="0">
              <a:buNone/>
            </a:pPr>
            <a:r>
              <a:rPr lang="cs-CZ" sz="2800" dirty="0" smtClean="0"/>
              <a:t>Okno hierarchie lze vyvolat (otevřít) několika způsoby: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b="1" dirty="0" err="1" smtClean="0"/>
              <a:t>View</a:t>
            </a:r>
            <a:r>
              <a:rPr lang="cs-CZ" sz="2800" dirty="0" smtClean="0"/>
              <a:t> -&gt; </a:t>
            </a:r>
            <a:r>
              <a:rPr lang="cs-CZ" sz="2800" b="1" dirty="0" smtClean="0"/>
              <a:t>VI Hierarchy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pravým tlačítkem na </a:t>
            </a:r>
            <a:r>
              <a:rPr lang="cs-CZ" sz="2800" dirty="0" err="1" smtClean="0"/>
              <a:t>SubVI</a:t>
            </a:r>
            <a:r>
              <a:rPr lang="cs-CZ" sz="2800" dirty="0" smtClean="0"/>
              <a:t> -&gt; </a:t>
            </a:r>
            <a:r>
              <a:rPr lang="cs-CZ" sz="2800" b="1" dirty="0" smtClean="0"/>
              <a:t>Show VI Hierarchy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menu </a:t>
            </a:r>
            <a:r>
              <a:rPr lang="cs-CZ" sz="2800" b="1" dirty="0" smtClean="0"/>
              <a:t>Windows</a:t>
            </a:r>
            <a:r>
              <a:rPr lang="cs-CZ" sz="2800" dirty="0" smtClean="0"/>
              <a:t> – pokud je již okno otevřené</a:t>
            </a:r>
          </a:p>
        </p:txBody>
      </p:sp>
    </p:spTree>
    <p:extLst>
      <p:ext uri="{BB962C8B-B14F-4D97-AF65-F5344CB8AC3E}">
        <p14:creationId xmlns:p14="http://schemas.microsoft.com/office/powerpoint/2010/main" val="306867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/>
              <a:t>Vlastnosti </a:t>
            </a:r>
            <a:r>
              <a:rPr lang="cs-CZ" sz="2400" dirty="0" err="1"/>
              <a:t>SubVI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467544" y="1340768"/>
            <a:ext cx="8064500" cy="453650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Vytvořený </a:t>
            </a:r>
            <a:r>
              <a:rPr lang="cs-CZ" sz="2400" dirty="0" err="1" smtClean="0"/>
              <a:t>SubVI</a:t>
            </a:r>
            <a:r>
              <a:rPr lang="cs-CZ" sz="2400" dirty="0" smtClean="0"/>
              <a:t> je stavebním kamenem pro další VI. Je vhodné moci nastavit další vlastnosti – jak se má spouštět, s jakou prioritou atd.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err="1" smtClean="0"/>
              <a:t>LabVIEW</a:t>
            </a:r>
            <a:r>
              <a:rPr lang="cs-CZ" sz="2400" dirty="0" smtClean="0"/>
              <a:t> využívá systém </a:t>
            </a:r>
            <a:r>
              <a:rPr lang="cs-CZ" sz="2400" dirty="0" err="1" smtClean="0"/>
              <a:t>víceúlohového</a:t>
            </a:r>
            <a:r>
              <a:rPr lang="cs-CZ" sz="2400" dirty="0" smtClean="0"/>
              <a:t> (multitasking) běhu, který řídí vykonávání kódu funkčního bloku, který má k dispozici všechna svá vstupní data a přepíná na vykonávání kódu dalšího bloku, který má rovněž k dispozici data.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Lze určovat prioritu – kapacita procesoru je přiřazena na určitou dobu odpovídající prioritě.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496131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/>
              <a:t>Vlastnosti </a:t>
            </a:r>
            <a:r>
              <a:rPr lang="cs-CZ" sz="2400" dirty="0" err="1"/>
              <a:t>SubVI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539552" y="1052736"/>
            <a:ext cx="8064500" cy="46101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dirty="0" smtClean="0"/>
              <a:t>Vlastnosti pro spouštění najdeme ve </a:t>
            </a:r>
            <a:r>
              <a:rPr lang="cs-CZ" sz="2800" b="1" dirty="0" smtClean="0"/>
              <a:t>VI </a:t>
            </a:r>
            <a:r>
              <a:rPr lang="cs-CZ" sz="2800" b="1" dirty="0" err="1" smtClean="0"/>
              <a:t>Properties</a:t>
            </a:r>
            <a:r>
              <a:rPr lang="cs-CZ" sz="2800" dirty="0" smtClean="0"/>
              <a:t> (pravým tlačítkem na ikonku VI) v záložce </a:t>
            </a:r>
            <a:r>
              <a:rPr lang="cs-CZ" sz="2800" b="1" dirty="0" err="1" smtClean="0"/>
              <a:t>Execution</a:t>
            </a:r>
            <a:r>
              <a:rPr lang="cs-CZ" sz="2800" dirty="0"/>
              <a:t>.</a:t>
            </a:r>
            <a:endParaRPr lang="cs-CZ" sz="2800" dirty="0" smtClean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139" y="2276872"/>
            <a:ext cx="6087325" cy="361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40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/>
              <a:t>Vlastnosti </a:t>
            </a:r>
            <a:r>
              <a:rPr lang="cs-CZ" sz="2400" dirty="0" err="1"/>
              <a:t>SubVI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596345" y="1340768"/>
            <a:ext cx="8064500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dirty="0" err="1" smtClean="0"/>
              <a:t>Reentrantní</a:t>
            </a:r>
            <a:r>
              <a:rPr lang="cs-CZ" sz="2800" dirty="0" smtClean="0"/>
              <a:t> spouštění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Významnou vlastností je možnost </a:t>
            </a:r>
            <a:r>
              <a:rPr lang="cs-CZ" sz="2400" dirty="0" err="1" smtClean="0"/>
              <a:t>reentrantního</a:t>
            </a:r>
            <a:r>
              <a:rPr lang="cs-CZ" sz="2400" dirty="0" smtClean="0"/>
              <a:t> (</a:t>
            </a:r>
            <a:r>
              <a:rPr lang="cs-CZ" sz="2400" dirty="0" err="1" smtClean="0"/>
              <a:t>znovuspouštěné</a:t>
            </a:r>
            <a:r>
              <a:rPr lang="cs-CZ" sz="2400" dirty="0" smtClean="0"/>
              <a:t>) provádění – </a:t>
            </a:r>
            <a:r>
              <a:rPr lang="cs-CZ" sz="2400" dirty="0" err="1" smtClean="0"/>
              <a:t>SubVI</a:t>
            </a:r>
            <a:r>
              <a:rPr lang="cs-CZ" sz="2400" dirty="0" smtClean="0"/>
              <a:t> lze použít v jiném VI vícenásobně, vždy vrátí novou kopii dat.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Jedná se v podstatě o paralelní provádění jednoho </a:t>
            </a:r>
            <a:r>
              <a:rPr lang="cs-CZ" sz="2400" dirty="0" err="1" smtClean="0"/>
              <a:t>SubVI</a:t>
            </a:r>
            <a:r>
              <a:rPr lang="cs-CZ" sz="2400" dirty="0" smtClean="0"/>
              <a:t>.</a:t>
            </a:r>
          </a:p>
          <a:p>
            <a:pPr marL="0" indent="0">
              <a:buNone/>
            </a:pPr>
            <a:endParaRPr lang="cs-CZ" sz="2800" dirty="0" smtClean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3645024"/>
            <a:ext cx="2705478" cy="18100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564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/>
              <a:t>Vlastnosti </a:t>
            </a:r>
            <a:r>
              <a:rPr lang="cs-CZ" sz="2400" dirty="0" err="1"/>
              <a:t>SubVI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539552" y="1340768"/>
            <a:ext cx="8064500" cy="49672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dirty="0" smtClean="0"/>
              <a:t>Ukázka použití – „</a:t>
            </a:r>
            <a:r>
              <a:rPr lang="cs-CZ" sz="2800" dirty="0" err="1" smtClean="0"/>
              <a:t>startovač</a:t>
            </a:r>
            <a:r>
              <a:rPr lang="cs-CZ" sz="2800" dirty="0" smtClean="0"/>
              <a:t>“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Máme vytvořené </a:t>
            </a:r>
            <a:r>
              <a:rPr lang="cs-CZ" sz="2400" dirty="0" err="1" smtClean="0"/>
              <a:t>SubVI</a:t>
            </a:r>
            <a:r>
              <a:rPr lang="cs-CZ" sz="2400" dirty="0" smtClean="0"/>
              <a:t>, kde je signalizace diodou na uplynutí nastaveného času.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Toto </a:t>
            </a:r>
            <a:r>
              <a:rPr lang="cs-CZ" sz="2400" dirty="0" err="1" smtClean="0"/>
              <a:t>SubVI</a:t>
            </a:r>
            <a:r>
              <a:rPr lang="cs-CZ" sz="2400" dirty="0" smtClean="0"/>
              <a:t> použijeme třikrát pro postupné rozsvěcování tří diod po dvou sekundách.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Chceme tedy jedno </a:t>
            </a:r>
            <a:r>
              <a:rPr lang="cs-CZ" sz="2400" dirty="0" err="1" smtClean="0"/>
              <a:t>SubVI</a:t>
            </a:r>
            <a:r>
              <a:rPr lang="cs-CZ" sz="2400" dirty="0" smtClean="0"/>
              <a:t> spustit opakovaně v jednom VI.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4077072"/>
            <a:ext cx="3960440" cy="16406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extovéPole 2"/>
          <p:cNvSpPr txBox="1"/>
          <p:nvPr/>
        </p:nvSpPr>
        <p:spPr>
          <a:xfrm>
            <a:off x="5436096" y="4112354"/>
            <a:ext cx="2466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Vytvořené </a:t>
            </a:r>
            <a:r>
              <a:rPr lang="cs-CZ" dirty="0" err="1"/>
              <a:t>SubVI</a:t>
            </a:r>
            <a:r>
              <a:rPr lang="cs-CZ" dirty="0"/>
              <a:t> „zzz.vi“</a:t>
            </a:r>
            <a:endParaRPr lang="en-US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3041" y="4445791"/>
            <a:ext cx="989293" cy="1271949"/>
          </a:xfrm>
          <a:prstGeom prst="rect">
            <a:avLst/>
          </a:prstGeom>
        </p:spPr>
      </p:pic>
      <p:cxnSp>
        <p:nvCxnSpPr>
          <p:cNvPr id="6" name="Přímá spojnice se šipkou 5"/>
          <p:cNvCxnSpPr/>
          <p:nvPr/>
        </p:nvCxnSpPr>
        <p:spPr>
          <a:xfrm>
            <a:off x="4957001" y="5013176"/>
            <a:ext cx="1296144" cy="6858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9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/>
              <a:t>Vlastnosti </a:t>
            </a:r>
            <a:r>
              <a:rPr lang="cs-CZ" sz="2400" dirty="0" err="1"/>
              <a:t>SubVI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467544" y="1014141"/>
            <a:ext cx="8064500" cy="49688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dirty="0" smtClean="0"/>
              <a:t>Ukázka použití – „</a:t>
            </a:r>
            <a:r>
              <a:rPr lang="cs-CZ" sz="2800" dirty="0" err="1" smtClean="0"/>
              <a:t>startovač</a:t>
            </a:r>
            <a:r>
              <a:rPr lang="cs-CZ" sz="2800" dirty="0" smtClean="0"/>
              <a:t>“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4163246" y="4974507"/>
            <a:ext cx="3168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Pokud nebude mít „zzz.vi“ nastavené správně reentrantní spouštění nebude fungovat správně</a:t>
            </a:r>
            <a:endParaRPr lang="en-US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943543"/>
            <a:ext cx="3467584" cy="43630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5128" y="1556792"/>
            <a:ext cx="3686689" cy="31627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5371" y="3717032"/>
            <a:ext cx="1495634" cy="25149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96647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text 7"/>
          <p:cNvSpPr>
            <a:spLocks noGrp="1"/>
          </p:cNvSpPr>
          <p:nvPr>
            <p:ph type="body" sz="quarter" idx="4294967295"/>
          </p:nvPr>
        </p:nvSpPr>
        <p:spPr>
          <a:xfrm>
            <a:off x="2267744" y="2348880"/>
            <a:ext cx="4464050" cy="984250"/>
          </a:xfrm>
        </p:spPr>
        <p:txBody>
          <a:bodyPr/>
          <a:lstStyle/>
          <a:p>
            <a:pPr algn="ctr"/>
            <a:r>
              <a:rPr lang="cs-CZ" sz="3200" dirty="0" smtClean="0"/>
              <a:t>Díky za pozornost.</a:t>
            </a:r>
          </a:p>
          <a:p>
            <a:pPr algn="ctr"/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256960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ice white">
  <a:themeElements>
    <a:clrScheme name="Papí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R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5763</TotalTime>
  <Words>905</Words>
  <Application>Microsoft Office PowerPoint</Application>
  <PresentationFormat>Předvádění na obrazovce (4:3)</PresentationFormat>
  <Paragraphs>162</Paragraphs>
  <Slides>27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27</vt:i4>
      </vt:variant>
    </vt:vector>
  </HeadingPairs>
  <TitlesOfParts>
    <vt:vector size="33" baseType="lpstr">
      <vt:lpstr>Arial</vt:lpstr>
      <vt:lpstr>Calibri</vt:lpstr>
      <vt:lpstr>Cambria Math</vt:lpstr>
      <vt:lpstr>Courier New</vt:lpstr>
      <vt:lpstr>Rice white</vt:lpstr>
      <vt:lpstr>Office Theme</vt:lpstr>
      <vt:lpstr>Prezentace aplikace PowerPoint</vt:lpstr>
      <vt:lpstr>SubVI</vt:lpstr>
      <vt:lpstr>SubVI</vt:lpstr>
      <vt:lpstr>SubVI</vt:lpstr>
      <vt:lpstr>Proč použít SubVI?</vt:lpstr>
      <vt:lpstr>Proč použít SubVI?</vt:lpstr>
      <vt:lpstr>Proč použít SubVI?</vt:lpstr>
      <vt:lpstr>Ikona a konektor</vt:lpstr>
      <vt:lpstr>Ikona a konektor</vt:lpstr>
      <vt:lpstr>Ikona a konektor</vt:lpstr>
      <vt:lpstr>Ikona a konektor</vt:lpstr>
      <vt:lpstr>Ikona a konektor</vt:lpstr>
      <vt:lpstr>Ikona a konektor</vt:lpstr>
      <vt:lpstr>Ikona a konektor</vt:lpstr>
      <vt:lpstr>Vytvoření SubVI</vt:lpstr>
      <vt:lpstr>Vytvoření SubVI</vt:lpstr>
      <vt:lpstr>Vytvoření SubVI</vt:lpstr>
      <vt:lpstr>Vytvoření SubVI</vt:lpstr>
      <vt:lpstr>Vytvoření SubVI</vt:lpstr>
      <vt:lpstr>Vytvoření SubVI</vt:lpstr>
      <vt:lpstr>Hierarchie SubVI</vt:lpstr>
      <vt:lpstr>Vlastnosti SubVI</vt:lpstr>
      <vt:lpstr>Vlastnosti SubVI</vt:lpstr>
      <vt:lpstr>Vlastnosti SubVI</vt:lpstr>
      <vt:lpstr>Vlastnosti SubVI</vt:lpstr>
      <vt:lpstr>Vlastnosti SubVI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Vasik</dc:creator>
  <cp:lastModifiedBy>Václav Kotlan</cp:lastModifiedBy>
  <cp:revision>205</cp:revision>
  <dcterms:created xsi:type="dcterms:W3CDTF">2013-09-05T13:20:21Z</dcterms:created>
  <dcterms:modified xsi:type="dcterms:W3CDTF">2020-12-10T11:36:39Z</dcterms:modified>
</cp:coreProperties>
</file>