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00" r:id="rId1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7293"/>
            <a:ext cx="962406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534670" y="2134055"/>
            <a:ext cx="9624060" cy="276999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1F7F3-3AC1-4FD7-A2B5-60EAC3CC63B1}" type="datetimeFigureOut">
              <a:rPr lang="en-US"/>
              <a:pPr>
                <a:defRPr/>
              </a:pPr>
              <a:t>12/2/2021</a:t>
            </a:fld>
            <a:endParaRPr lang="en-US" dirty="0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17C32-ECD9-4052-AF03-1CC0E066C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26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53860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2117427"/>
            <a:ext cx="4722918" cy="2339102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2117427"/>
            <a:ext cx="4722918" cy="2339102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D323-A20D-4F0F-B710-74EC575E377E}" type="datetimeFigureOut">
              <a:rPr lang="en-US"/>
              <a:pPr>
                <a:defRPr/>
              </a:pPr>
              <a:t>12/2/2021</a:t>
            </a:fld>
            <a:endParaRPr lang="en-US" dirty="0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E1199-CCC7-4106-934A-599A760ECE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7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Letecká výjezdová skupina ZZS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4294967295"/>
          </p:nvPr>
        </p:nvSpPr>
        <p:spPr>
          <a:xfrm>
            <a:off x="622300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Forma poskytování PNP v situacích, kdy je zásah pozemní cestou významně ztížený nebo nemožný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Je prostředkem zajištění dostupnosti specializované nemocniční neodkladné péče pac. z celého území ČR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Dalším úkolem LZS je zejména zajištění </a:t>
            </a:r>
            <a:r>
              <a:rPr lang="cs-CZ" altLang="cs-CZ" sz="2800" dirty="0" err="1">
                <a:latin typeface="Arial" charset="0"/>
              </a:rPr>
              <a:t>mezinemocničních</a:t>
            </a:r>
            <a:r>
              <a:rPr lang="cs-CZ" altLang="cs-CZ" sz="2800" dirty="0">
                <a:latin typeface="Arial" charset="0"/>
              </a:rPr>
              <a:t> transportů v těch případech, kdy by transport pozemní cestou mohl z důvodu délky, nešetrnosti či z jiných důvodů vést až k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transportnímu traumatu</a:t>
            </a:r>
            <a:r>
              <a:rPr lang="cs-CZ" altLang="cs-CZ" sz="2800" dirty="0">
                <a:latin typeface="Arial" charset="0"/>
              </a:rPr>
              <a:t> nebo přivodit závažné zhoršení zdravotního stavu pacienta</a:t>
            </a:r>
          </a:p>
        </p:txBody>
      </p:sp>
    </p:spTree>
    <p:extLst>
      <p:ext uri="{BB962C8B-B14F-4D97-AF65-F5344CB8AC3E}">
        <p14:creationId xmlns:p14="http://schemas.microsoft.com/office/powerpoint/2010/main" val="253966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699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Součást ZZS i celého </a:t>
            </a: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Podle legislativy je správný název </a:t>
            </a: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Letecká výjezdová skupina (LVS)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Švýcarsko - zakladatel a duchovní otec LZS v Evropě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1. dubna 1987 zřízena první základna LZS v Praze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ČR v současnosti pokryta sítí </a:t>
            </a: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základen LZS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Provoz vrtulníků zajišťují 4 různí provozovatelé, ale služba jako taková spadá pod ZZS jednotlivých krajů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Výjimku tvoří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kde je i zdravotnická část posádky součástí </a:t>
            </a:r>
            <a:r>
              <a:rPr lang="cs-CZ" altLang="cs-CZ" sz="2800" dirty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Armády ČR</a:t>
            </a:r>
          </a:p>
        </p:txBody>
      </p:sp>
    </p:spTree>
    <p:extLst>
      <p:ext uri="{BB962C8B-B14F-4D97-AF65-F5344CB8AC3E}">
        <p14:creationId xmlns:p14="http://schemas.microsoft.com/office/powerpoint/2010/main" val="44258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7240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Vybavení</a:t>
            </a:r>
            <a:r>
              <a:rPr lang="cs-CZ" altLang="cs-CZ" sz="2800" dirty="0" smtClean="0">
                <a:latin typeface="Arial" charset="0"/>
              </a:rPr>
              <a:t> záchranářských vrtulníků zahrnuje veškeré vybavení pro udržení životních funkcí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Přístroje pro monitoring základních životních funkcí a přístroje pro KPR a umělou plicní ventilaci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Namísto nosítek bývá použita vakuová matrace, která mírní vibrace a otřesy při letu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Vrtulník může být vybaven navijákem a lanem pro akce v obtížně přístupném terénu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Výbava může zahrnovat také pátrací reflektory nebo </a:t>
            </a:r>
            <a:r>
              <a:rPr lang="cs-CZ" altLang="cs-CZ" sz="2800" dirty="0" err="1" smtClean="0">
                <a:latin typeface="Arial" charset="0"/>
              </a:rPr>
              <a:t>termovizi</a:t>
            </a: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693847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Volací znak v ČR -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Kryštof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Vrtulníky LZS bývají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značeny</a:t>
            </a:r>
            <a:r>
              <a:rPr lang="cs-CZ" altLang="cs-CZ" sz="2800" dirty="0">
                <a:latin typeface="Arial" charset="0"/>
              </a:rPr>
              <a:t> stejně jako vozy ZZS, modrou hvězdou života nebo červeným křížem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Norma ke vzletu 4 minuty ve dne a 10 minut v noci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Akční rádius každé základny je cca 70 km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Posádka vrtulníku je v trvalém radiovém spojení se ZOS ZZS a službami řízení letového provozu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O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nasazení LZS</a:t>
            </a:r>
            <a:r>
              <a:rPr lang="cs-CZ" altLang="cs-CZ" sz="2800" dirty="0">
                <a:latin typeface="Arial" charset="0"/>
              </a:rPr>
              <a:t> rozhodne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ZOS ZZS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</a:rPr>
              <a:t>Noční provoz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F0"/>
                </a:solidFill>
                <a:latin typeface="Arial" charset="0"/>
              </a:rPr>
              <a:t>Podmínky pro vzlet, pro přistání</a:t>
            </a:r>
          </a:p>
        </p:txBody>
      </p:sp>
    </p:spTree>
    <p:extLst>
      <p:ext uri="{BB962C8B-B14F-4D97-AF65-F5344CB8AC3E}">
        <p14:creationId xmlns:p14="http://schemas.microsoft.com/office/powerpoint/2010/main" val="249570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4699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Služba SAR (Air </a:t>
            </a:r>
            <a:r>
              <a:rPr lang="cs-CZ" altLang="cs-CZ" sz="2800" b="1" dirty="0" err="1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cs-CZ" altLang="cs-CZ" sz="2800" b="1" dirty="0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cs-CZ" altLang="cs-CZ" sz="2800" b="1" dirty="0" err="1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altLang="cs-CZ" sz="2800" b="1" dirty="0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Pátrání a záchrana v nepřístupném terénu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 ČR zajišťuje Letecká služba Policie ČR z letiště Praha Ruzyně Armáda ČR</a:t>
            </a:r>
          </a:p>
        </p:txBody>
      </p:sp>
    </p:spTree>
    <p:extLst>
      <p:ext uri="{BB962C8B-B14F-4D97-AF65-F5344CB8AC3E}">
        <p14:creationId xmlns:p14="http://schemas.microsoft.com/office/powerpoint/2010/main" val="1875502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71801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1800225"/>
            <a:ext cx="8081010" cy="449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261100" y="632177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zachrannasluzba.cz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88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Pokrytí území ČR LVS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300" y="1724025"/>
            <a:ext cx="7086600" cy="48554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413500" y="629751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zachrannasluzba.cz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586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Letecká záchranná služba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4294967295"/>
          </p:nvPr>
        </p:nvSpPr>
        <p:spPr>
          <a:xfrm>
            <a:off x="547666" y="1874957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rgbClr val="D60014"/>
                </a:solidFill>
                <a:latin typeface="Arial" charset="0"/>
              </a:rPr>
              <a:t>Druhy letů LZS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Lety HEMS (</a:t>
            </a:r>
            <a:r>
              <a:rPr lang="cs-CZ" altLang="cs-CZ" sz="2800" dirty="0" err="1" smtClean="0">
                <a:latin typeface="Arial" charset="0"/>
              </a:rPr>
              <a:t>helicopter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emergency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medical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service</a:t>
            </a:r>
            <a:r>
              <a:rPr lang="cs-CZ" altLang="cs-CZ" sz="2800" dirty="0" smtClean="0">
                <a:latin typeface="Arial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Rekognoskační lety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Lety v rámci transplantačního programu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Pátrání po osobách v ohrožení života - služba SAR</a:t>
            </a:r>
          </a:p>
        </p:txBody>
      </p:sp>
    </p:spTree>
    <p:extLst>
      <p:ext uri="{BB962C8B-B14F-4D97-AF65-F5344CB8AC3E}">
        <p14:creationId xmlns:p14="http://schemas.microsoft.com/office/powerpoint/2010/main" val="284114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Zásahy LZS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622300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rgbClr val="D60014"/>
                </a:solidFill>
                <a:latin typeface="Arial" charset="0"/>
              </a:rPr>
              <a:t>Primární lety 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Posádka zasahuje samostatně nebo v součinnosti s pozemními posádkami ZZS přímo v místě události </a:t>
            </a:r>
          </a:p>
          <a:p>
            <a:pPr marL="565038" indent="-565038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Zásahy v obtížně přístupném místě </a:t>
            </a:r>
          </a:p>
          <a:p>
            <a:pPr marL="970707" lvl="1" indent="-521574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nepřístupný terén</a:t>
            </a:r>
          </a:p>
          <a:p>
            <a:pPr marL="970707" lvl="1" indent="-521574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velká vzdálenost od stanoviště ZZS</a:t>
            </a:r>
          </a:p>
          <a:p>
            <a:pPr marL="970707" lvl="1" indent="-521574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neprůjezdná komunikace </a:t>
            </a:r>
          </a:p>
          <a:p>
            <a:pPr marL="565038" indent="-565038"/>
            <a:endParaRPr lang="cs-CZ" altLang="cs-CZ" dirty="0" smtClean="0">
              <a:latin typeface="Arial" charset="0"/>
            </a:endParaRPr>
          </a:p>
          <a:p>
            <a:pPr marL="565038" indent="-565038"/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0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Zásahy LZS</a:t>
            </a:r>
          </a:p>
        </p:txBody>
      </p:sp>
      <p:sp>
        <p:nvSpPr>
          <p:cNvPr id="20483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7240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rgbClr val="D60014"/>
                </a:solidFill>
                <a:latin typeface="Arial" charset="0"/>
              </a:rPr>
              <a:t>Sekundární lety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Plánované lety LZS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Přeprava pacientů do jiných ZZ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4109435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47666" y="1001377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Možnosti nasazení vrtulníků pro zásahy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05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Nelze provést zásah běžnými prostředky nebo je jeho nasazení bezpečnější, efektivnější nebo výrazně méně namáhavé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Vzdušný průzkum místa mimořádné události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Evakuace osob nebo materiálu z ohrožených míst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Doprava záchranné jednotky, odborníků a specialistů na místo zásahu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439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4699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Indikace k zásahu LZS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sz="half" idx="1"/>
          </p:nvPr>
        </p:nvSpPr>
        <p:spPr>
          <a:xfrm>
            <a:off x="546100" y="1800225"/>
            <a:ext cx="4722918" cy="4136517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solidFill>
                  <a:srgbClr val="D60014"/>
                </a:solidFill>
                <a:latin typeface="Arial" charset="0"/>
              </a:rPr>
              <a:t>Úrazové stavy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Dopravní nehody s větším počtem zraněných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Osoby zasažené vozidlem v rychlosti nad 35 km/hod.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Přejetí dopravním prostředkem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Katapultáž z vozidla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Vyprošťování z vozidla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Smrt spolujezdce v dopravním prostředku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Pády z výšky 6 a více metrů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Podezření na poranění páteře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Tonutí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400" b="1" dirty="0">
              <a:latin typeface="Arial" charset="0"/>
            </a:endParaRPr>
          </a:p>
        </p:txBody>
      </p:sp>
      <p:sp>
        <p:nvSpPr>
          <p:cNvPr id="22532" name="Rectangle 4"/>
          <p:cNvSpPr>
            <a:spLocks noGrp="1"/>
          </p:cNvSpPr>
          <p:nvPr>
            <p:ph type="body" sz="half" idx="2"/>
          </p:nvPr>
        </p:nvSpPr>
        <p:spPr>
          <a:xfrm>
            <a:off x="5422900" y="1724025"/>
            <a:ext cx="4722918" cy="407803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solidFill>
                  <a:srgbClr val="D60014"/>
                </a:solidFill>
                <a:latin typeface="Arial" charset="0"/>
              </a:rPr>
              <a:t>Neúrazové stavy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Život ohrožující stavy indikované k výjezdu ZZS při předpokladu rychlejšího dosažení pacienta vrtulníkem a nebezpečí z prodlení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bezvědomí, NZO, tepenné krvácení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Těžko dostupný terén pro pozemní posádku ZZS</a:t>
            </a:r>
          </a:p>
          <a:p>
            <a:pPr eaLnBrk="1" hangingPunct="1"/>
            <a:endParaRPr lang="cs-CZ" altLang="cs-CZ" sz="2500" dirty="0"/>
          </a:p>
        </p:txBody>
      </p:sp>
    </p:spTree>
    <p:extLst>
      <p:ext uri="{BB962C8B-B14F-4D97-AF65-F5344CB8AC3E}">
        <p14:creationId xmlns:p14="http://schemas.microsoft.com/office/powerpoint/2010/main" val="3404604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Odborné kontraindikace nasazení LZS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sz="half" idx="1"/>
          </p:nvPr>
        </p:nvSpPr>
        <p:spPr>
          <a:xfrm>
            <a:off x="546100" y="1800225"/>
            <a:ext cx="4722918" cy="2585323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D60014"/>
                </a:solidFill>
                <a:latin typeface="Arial" charset="0"/>
              </a:rPr>
              <a:t>Absolutní kontraindikace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Reálné ohrožení bezpečnosti letu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vnější příčiny (letové podmínky, počasí)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vnitřní příčiny (agresivní, neklidný pacient)</a:t>
            </a:r>
          </a:p>
        </p:txBody>
      </p:sp>
      <p:sp>
        <p:nvSpPr>
          <p:cNvPr id="23556" name="Rectangle 4"/>
          <p:cNvSpPr>
            <a:spLocks noGrp="1"/>
          </p:cNvSpPr>
          <p:nvPr>
            <p:ph type="body" sz="half" idx="2"/>
          </p:nvPr>
        </p:nvSpPr>
        <p:spPr>
          <a:xfrm>
            <a:off x="5422900" y="1800225"/>
            <a:ext cx="4722918" cy="4653582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D60014"/>
                </a:solidFill>
                <a:latin typeface="Arial" charset="0"/>
              </a:rPr>
              <a:t>Relativní kontraindikace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Nestabilní stav </a:t>
            </a:r>
            <a:r>
              <a:rPr lang="cs-CZ" altLang="cs-CZ" sz="2400" dirty="0" smtClean="0">
                <a:latin typeface="Arial" charset="0"/>
              </a:rPr>
              <a:t>P </a:t>
            </a:r>
            <a:r>
              <a:rPr lang="cs-CZ" altLang="cs-CZ" sz="2400" dirty="0">
                <a:latin typeface="Arial" charset="0"/>
              </a:rPr>
              <a:t>s bezprostředně hrozícím rizikem </a:t>
            </a:r>
            <a:r>
              <a:rPr lang="cs-CZ" altLang="cs-CZ" sz="2400" dirty="0" smtClean="0">
                <a:latin typeface="Arial" charset="0"/>
              </a:rPr>
              <a:t>provedení </a:t>
            </a:r>
            <a:r>
              <a:rPr lang="cs-CZ" altLang="cs-CZ" sz="2400" dirty="0">
                <a:latin typeface="Arial" charset="0"/>
              </a:rPr>
              <a:t>život zachraňujících výkonů, které na palubě </a:t>
            </a:r>
            <a:r>
              <a:rPr lang="cs-CZ" altLang="cs-CZ" sz="2400" dirty="0" smtClean="0">
                <a:latin typeface="Arial" charset="0"/>
              </a:rPr>
              <a:t>vrtulníku </a:t>
            </a:r>
            <a:r>
              <a:rPr lang="cs-CZ" altLang="cs-CZ" sz="2400" dirty="0">
                <a:latin typeface="Arial" charset="0"/>
              </a:rPr>
              <a:t>a za daných podmínek nelze </a:t>
            </a:r>
            <a:r>
              <a:rPr lang="cs-CZ" altLang="cs-CZ" sz="2400" dirty="0" smtClean="0">
                <a:latin typeface="Arial" charset="0"/>
              </a:rPr>
              <a:t>provést</a:t>
            </a:r>
            <a:endParaRPr lang="cs-CZ" altLang="cs-CZ" sz="2400" dirty="0">
              <a:latin typeface="Arial" charset="0"/>
            </a:endParaRPr>
          </a:p>
          <a:p>
            <a:pPr marL="1257300" lvl="2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reálný předpoklad provádění KPR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bezprostředně hrozící porod, porod v chodu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neklidný pacient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213803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/>
          </p:cNvSpPr>
          <p:nvPr>
            <p:ph type="title"/>
          </p:nvPr>
        </p:nvSpPr>
        <p:spPr>
          <a:xfrm>
            <a:off x="4699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Transport LZS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sz="half" idx="1"/>
          </p:nvPr>
        </p:nvSpPr>
        <p:spPr>
          <a:xfrm>
            <a:off x="698500" y="1800225"/>
            <a:ext cx="4722918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D60014"/>
                </a:solidFill>
                <a:latin typeface="Arial" charset="0"/>
              </a:rPr>
              <a:t>VÝHODY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Rychlost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Šetrnost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Nepřístupné místo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Hromadná neštěstí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Doba pozemního transportu je delší než 40 min nebo více než 50 km</a:t>
            </a:r>
          </a:p>
        </p:txBody>
      </p:sp>
      <p:sp>
        <p:nvSpPr>
          <p:cNvPr id="24580" name="Rectangle 5"/>
          <p:cNvSpPr>
            <a:spLocks noGrp="1"/>
          </p:cNvSpPr>
          <p:nvPr>
            <p:ph type="body" sz="half" idx="2"/>
          </p:nvPr>
        </p:nvSpPr>
        <p:spPr>
          <a:xfrm>
            <a:off x="5651500" y="1800225"/>
            <a:ext cx="4722918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D60014"/>
                </a:solidFill>
                <a:latin typeface="Arial" charset="0"/>
              </a:rPr>
              <a:t>NEVÝHODY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Stísněný prostor, omezený monitoring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Hluk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Vibrace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Nemožnost ihned zastavit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Nedostatečná infrastruktura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Počet překladů</a:t>
            </a:r>
          </a:p>
        </p:txBody>
      </p:sp>
    </p:spTree>
    <p:extLst>
      <p:ext uri="{BB962C8B-B14F-4D97-AF65-F5344CB8AC3E}">
        <p14:creationId xmlns:p14="http://schemas.microsoft.com/office/powerpoint/2010/main" val="868258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Heliport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7240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Je místem přistávání vrtulníku LZS a místem k předání pacienta personálu UP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Heliport má vlastní osvětlení a je možno ho používat i v noci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Ideál je přímý přístup na UP (zajištěn výtahem)</a:t>
            </a:r>
          </a:p>
        </p:txBody>
      </p:sp>
    </p:spTree>
    <p:extLst>
      <p:ext uri="{BB962C8B-B14F-4D97-AF65-F5344CB8AC3E}">
        <p14:creationId xmlns:p14="http://schemas.microsoft.com/office/powerpoint/2010/main" val="2124824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MALÁSKA, J., STAŠEK, J.,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v praxi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2020. ISBN 978-80-7345-675-7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400" cap="all" dirty="0" err="1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685</Words>
  <Application>Microsoft Office PowerPoint</Application>
  <PresentationFormat>Vlastní</PresentationFormat>
  <Paragraphs>109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Office Theme</vt:lpstr>
      <vt:lpstr>Prezentace aplikace PowerPoint</vt:lpstr>
      <vt:lpstr>Letecká záchranná služba</vt:lpstr>
      <vt:lpstr>Letecká záchranná služba</vt:lpstr>
      <vt:lpstr>Letecká záchranná služba</vt:lpstr>
      <vt:lpstr>Letecká záchranná služba</vt:lpstr>
      <vt:lpstr>Letecká záchranná služba</vt:lpstr>
      <vt:lpstr>Letecká záchranná služba</vt:lpstr>
      <vt:lpstr>Pokrytí území ČR LVS</vt:lpstr>
      <vt:lpstr>Letecká záchranná služba</vt:lpstr>
      <vt:lpstr>Zásahy LZS</vt:lpstr>
      <vt:lpstr>Zásahy LZS</vt:lpstr>
      <vt:lpstr>Možnosti nasazení vrtulníků pro zásahy</vt:lpstr>
      <vt:lpstr>Indikace k zásahu LZS</vt:lpstr>
      <vt:lpstr>Odborné kontraindikace nasazení LZS</vt:lpstr>
      <vt:lpstr>Transport LZS</vt:lpstr>
      <vt:lpstr>Heliport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64</cp:revision>
  <dcterms:created xsi:type="dcterms:W3CDTF">2017-03-15T11:07:40Z</dcterms:created>
  <dcterms:modified xsi:type="dcterms:W3CDTF">2021-12-02T21:47:08Z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