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4" r:id="rId4"/>
    <p:sldMasterId id="214748366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y="5143500" cx="9144000"/>
  <p:notesSz cx="6858000" cy="9144000"/>
  <p:embeddedFontLst>
    <p:embeddedFont>
      <p:font typeface="Montserrat"/>
      <p:regular r:id="rId43"/>
      <p:bold r:id="rId44"/>
      <p:italic r:id="rId45"/>
      <p:boldItalic r:id="rId46"/>
    </p:embeddedFont>
    <p:embeddedFont>
      <p:font typeface="Montserrat Medium"/>
      <p:regular r:id="rId47"/>
      <p:bold r:id="rId48"/>
      <p:italic r:id="rId49"/>
      <p:boldItalic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130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130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font" Target="fonts/Montserrat-bold.fntdata"/><Relationship Id="rId43" Type="http://schemas.openxmlformats.org/officeDocument/2006/relationships/font" Target="fonts/Montserrat-regular.fntdata"/><Relationship Id="rId46" Type="http://schemas.openxmlformats.org/officeDocument/2006/relationships/font" Target="fonts/Montserrat-boldItalic.fntdata"/><Relationship Id="rId45" Type="http://schemas.openxmlformats.org/officeDocument/2006/relationships/font" Target="fonts/Montserrat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MontserratMedium-bold.fntdata"/><Relationship Id="rId47" Type="http://schemas.openxmlformats.org/officeDocument/2006/relationships/font" Target="fonts/MontserratMedium-regular.fntdata"/><Relationship Id="rId49" Type="http://schemas.openxmlformats.org/officeDocument/2006/relationships/font" Target="fonts/MontserratMedium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0" Type="http://schemas.openxmlformats.org/officeDocument/2006/relationships/font" Target="fonts/MontserratMedium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282516ed3b_0_69:notes"/>
          <p:cNvSpPr txBox="1"/>
          <p:nvPr>
            <p:ph idx="1" type="body"/>
          </p:nvPr>
        </p:nvSpPr>
        <p:spPr>
          <a:xfrm>
            <a:off x="685790" y="4343395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g1282516ed3b_0_69:notes"/>
          <p:cNvSpPr/>
          <p:nvPr>
            <p:ph idx="2" type="sldImg"/>
          </p:nvPr>
        </p:nvSpPr>
        <p:spPr>
          <a:xfrm>
            <a:off x="554955" y="685783"/>
            <a:ext cx="5748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7c8da9e24e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7c8da9e24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624111c0b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624111c0b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7056345573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7056345573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7056345573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705634557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7056345573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705634557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24111c0b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24111c0b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bcffb4aa02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bcffb4aa02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bcffb4aa02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bcffb4aa02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bcffb4aa02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bcffb4aa02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bcffb4aa02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bcffb4aa02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bcffb4aa02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bcffb4aa02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705634557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705634557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bcffb4aa02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bcffb4aa02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b5dadc7e83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b5dadc7e83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b5dadc7e8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b5dadc7e8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b94d404b9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b94d404b9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71b285e634d6b5ed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71b285e634d6b5ed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b94d404b9e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b94d404b9e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b94d404b9e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b94d404b9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b5dadc7e83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b5dadc7e8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bcffb4aa02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bcffb4aa02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b94d404b9e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b94d404b9e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bcffb4aa02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bcffb4aa02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bcffb4aa02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bcffb4aa02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bcffb4aa02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bcffb4aa02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bcffb4aa02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bcffb4aa02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b33c783e05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b33c783e05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ba4b64ca5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ba4b64ca5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71b285e634d6b5ed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71b285e634d6b5ed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71b285e634d6b5ed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71b285e634d6b5ed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bd251efc5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bd251efc5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ba4b64ca5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ba4b64ca5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71b285e634d6b5ed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71b285e634d6b5ed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ba4b64ca56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ba4b64ca56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7c8da9e24e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7c8da9e24e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13541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6723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věrečný slide">
  <p:cSld name="SECTION_HEADER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206910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1962850" y="3325275"/>
            <a:ext cx="5218200" cy="4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přednášk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619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1pPr>
            <a:lvl2pPr indent="-292100" lvl="1" marL="9144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2pPr>
            <a:lvl3pPr indent="-292100" lvl="2" marL="13716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3pPr>
            <a:lvl4pPr indent="-292100" lvl="3" marL="18288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4pPr>
            <a:lvl5pPr indent="-292100" lvl="4" marL="22860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5pPr>
            <a:lvl6pPr indent="-292100" lvl="5" marL="27432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6pPr>
            <a:lvl7pPr indent="-292100" lvl="6" marL="32004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7pPr>
            <a:lvl8pPr indent="-292100" lvl="7" marL="36576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8pPr>
            <a:lvl9pPr indent="-292100" lvl="8" marL="4114800"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hlavní část">
  <p:cSld name="TITLE_AND_BODY_1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" type="body"/>
          </p:nvPr>
        </p:nvSpPr>
        <p:spPr>
          <a:xfrm>
            <a:off x="311700" y="923875"/>
            <a:ext cx="49305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1pPr>
            <a:lvl2pPr indent="-292100" lvl="1" marL="9144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2pPr>
            <a:lvl3pPr indent="-292100" lvl="2" marL="13716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3pPr>
            <a:lvl4pPr indent="-292100" lvl="3" marL="18288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4pPr>
            <a:lvl5pPr indent="-292100" lvl="4" marL="22860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5pPr>
            <a:lvl6pPr indent="-292100" lvl="5" marL="27432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6pPr>
            <a:lvl7pPr indent="-292100" lvl="6" marL="32004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7pPr>
            <a:lvl8pPr indent="-292100" lvl="7" marL="36576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8pPr>
            <a:lvl9pPr indent="-292100" lvl="8" marL="4114800" rtl="0"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8" name="Google Shape;28;p6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9238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4832400" y="9238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4" name="Google Shape;34;p7"/>
          <p:cNvSpPr txBox="1"/>
          <p:nvPr>
            <p:ph idx="3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❏"/>
              <a:defRPr/>
            </a:lvl1pPr>
            <a:lvl2pPr indent="-292100" lvl="1" marL="9144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2pPr>
            <a:lvl3pPr indent="-292100" lvl="2" marL="13716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3pPr>
            <a:lvl4pPr indent="-292100" lvl="3" marL="18288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4pPr>
            <a:lvl5pPr indent="-292100" lvl="4" marL="22860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5pPr>
            <a:lvl6pPr indent="-292100" lvl="5" marL="27432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6pPr>
            <a:lvl7pPr indent="-292100" lvl="6" marL="32004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7pPr>
            <a:lvl8pPr indent="-292100" lvl="7" marL="36576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8pPr>
            <a:lvl9pPr indent="-292100" lvl="8" marL="4114800">
              <a:spcBef>
                <a:spcPts val="1600"/>
              </a:spcBef>
              <a:spcAft>
                <a:spcPts val="1600"/>
              </a:spcAft>
              <a:buSzPts val="1000"/>
              <a:buChar char="❏"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604818" y="1407717"/>
            <a:ext cx="7934400" cy="12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>
                <a:solidFill>
                  <a:schemeClr val="dk1"/>
                </a:solidFill>
              </a:defRPr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5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ctrTitle"/>
          </p:nvPr>
        </p:nvSpPr>
        <p:spPr>
          <a:xfrm>
            <a:off x="685800" y="1594485"/>
            <a:ext cx="77724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" type="subTitle"/>
          </p:nvPr>
        </p:nvSpPr>
        <p:spPr>
          <a:xfrm>
            <a:off x="1371600" y="2880360"/>
            <a:ext cx="6400800" cy="12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6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5" name="Google Shape;85;p16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6" name="Google Shape;86;p16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457200" y="1183005"/>
            <a:ext cx="39774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0" name="Google Shape;90;p17"/>
          <p:cNvSpPr txBox="1"/>
          <p:nvPr>
            <p:ph idx="2" type="body"/>
          </p:nvPr>
        </p:nvSpPr>
        <p:spPr>
          <a:xfrm>
            <a:off x="4709160" y="1183005"/>
            <a:ext cx="39774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1" name="Google Shape;91;p17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7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7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6" name="Google Shape;96;p18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18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18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3.jp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  <a:defRPr b="1" sz="24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ontserrat Medium"/>
              <a:buChar char="❏"/>
              <a:defRPr sz="16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2921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921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921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921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921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921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921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921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/>
          <p:nvPr/>
        </p:nvSpPr>
        <p:spPr>
          <a:xfrm>
            <a:off x="0" y="8"/>
            <a:ext cx="9142800" cy="4407000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3"/>
          <p:cNvSpPr/>
          <p:nvPr/>
        </p:nvSpPr>
        <p:spPr>
          <a:xfrm>
            <a:off x="5715613" y="4590686"/>
            <a:ext cx="955500" cy="3672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3237482" y="4644120"/>
            <a:ext cx="1777500" cy="2625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2471704" y="4590688"/>
            <a:ext cx="692772" cy="367461"/>
          </a:xfrm>
          <a:custGeom>
            <a:rect b="b" l="l" r="r" t="t"/>
            <a:pathLst>
              <a:path extrusionOk="0" h="540384" w="810260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2793616" y="463149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2716657" y="4647895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2660318" y="469269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2639698" y="4753912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947535" y="4753912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2926915" y="4692694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2870576" y="4647895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2926915" y="4815114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2870576" y="4859920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2793616" y="4876322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2716657" y="4859920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2660318" y="481511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3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 u="none" cap="none" strike="noStrike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>
            <a:off x="604818" y="1407717"/>
            <a:ext cx="7934400" cy="12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3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3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b="0" u="none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4"/>
    <p:sldLayoutId id="2147483660" r:id="rId5"/>
    <p:sldLayoutId id="2147483661" r:id="rId6"/>
    <p:sldLayoutId id="2147483662" r:id="rId7"/>
    <p:sldLayoutId id="2147483663" r:id="rId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4.png"/><Relationship Id="rId5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1.jpg"/><Relationship Id="rId4" Type="http://schemas.openxmlformats.org/officeDocument/2006/relationships/image" Target="../media/image15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4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Relationship Id="rId4" Type="http://schemas.openxmlformats.org/officeDocument/2006/relationships/image" Target="../media/image13.png"/><Relationship Id="rId10" Type="http://schemas.openxmlformats.org/officeDocument/2006/relationships/image" Target="../media/image11.png"/><Relationship Id="rId9" Type="http://schemas.openxmlformats.org/officeDocument/2006/relationships/image" Target="../media/image21.png"/><Relationship Id="rId5" Type="http://schemas.openxmlformats.org/officeDocument/2006/relationships/image" Target="../media/image16.png"/><Relationship Id="rId6" Type="http://schemas.openxmlformats.org/officeDocument/2006/relationships/image" Target="../media/image23.png"/><Relationship Id="rId7" Type="http://schemas.openxmlformats.org/officeDocument/2006/relationships/image" Target="../media/image10.png"/><Relationship Id="rId8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Relationship Id="rId5" Type="http://schemas.openxmlformats.org/officeDocument/2006/relationships/image" Target="../media/image38.png"/><Relationship Id="rId6" Type="http://schemas.openxmlformats.org/officeDocument/2006/relationships/image" Target="../media/image26.png"/><Relationship Id="rId7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42.png"/><Relationship Id="rId6" Type="http://schemas.openxmlformats.org/officeDocument/2006/relationships/image" Target="../media/image31.png"/><Relationship Id="rId7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Relationship Id="rId4" Type="http://schemas.openxmlformats.org/officeDocument/2006/relationships/image" Target="../media/image52.png"/><Relationship Id="rId5" Type="http://schemas.openxmlformats.org/officeDocument/2006/relationships/image" Target="../media/image33.png"/><Relationship Id="rId6" Type="http://schemas.openxmlformats.org/officeDocument/2006/relationships/image" Target="../media/image41.png"/><Relationship Id="rId7" Type="http://schemas.openxmlformats.org/officeDocument/2006/relationships/image" Target="../media/image29.png"/><Relationship Id="rId8" Type="http://schemas.openxmlformats.org/officeDocument/2006/relationships/image" Target="../media/image3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png"/><Relationship Id="rId4" Type="http://schemas.openxmlformats.org/officeDocument/2006/relationships/image" Target="../media/image3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4.png"/><Relationship Id="rId4" Type="http://schemas.openxmlformats.org/officeDocument/2006/relationships/image" Target="../media/image47.png"/><Relationship Id="rId5" Type="http://schemas.openxmlformats.org/officeDocument/2006/relationships/hyperlink" Target="https://weewave.mer.utexas.edu/MED_files/MED_research/TAB_tape/tab_tape.html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www.pcdandf.com/pcdesign/index.php/editorial/menu-features/14933-a-not-so-fabulous-year-for-fabricators" TargetMode="External"/><Relationship Id="rId4" Type="http://schemas.openxmlformats.org/officeDocument/2006/relationships/image" Target="../media/image4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9.png"/><Relationship Id="rId4" Type="http://schemas.openxmlformats.org/officeDocument/2006/relationships/hyperlink" Target="https://www.reportlinker.com/p05379589/Global-Flexible-Printed-Circuit-Boards-Industry.html?utm_source=GNW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www.millioninsights.com/industry-reports/global-flexible-printed-circuit-board-fpcb-market" TargetMode="External"/><Relationship Id="rId4" Type="http://schemas.openxmlformats.org/officeDocument/2006/relationships/image" Target="../media/image4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s://www.360marketupdates.com/global-flexible-printed-circuit-board-market-16281168" TargetMode="External"/><Relationship Id="rId4" Type="http://schemas.openxmlformats.org/officeDocument/2006/relationships/hyperlink" Target="https://www.360marketupdates.com/global-flexible-printed-circuit-board-market-16281168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://pcb.iconnect007.com/index.php/article/123669/a-year-in-review-cultivate-new-opportunities-in-crisis-start-fresh/123672/?skin=pcb" TargetMode="External"/><Relationship Id="rId4" Type="http://schemas.openxmlformats.org/officeDocument/2006/relationships/image" Target="../media/image5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5.xml"/><Relationship Id="rId3" Type="http://schemas.openxmlformats.org/officeDocument/2006/relationships/hyperlink" Target="https://www.reportlinker.com/p05379589/Global-Flexible-Printed-Circuit-Boards-Industry.html?utm_source=GNW" TargetMode="Externa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hyperlink" Target="mailto:pretl@ket.zcu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/>
          <p:nvPr/>
        </p:nvSpPr>
        <p:spPr>
          <a:xfrm>
            <a:off x="0" y="0"/>
            <a:ext cx="9144000" cy="4386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9"/>
          <p:cNvSpPr txBox="1"/>
          <p:nvPr/>
        </p:nvSpPr>
        <p:spPr>
          <a:xfrm>
            <a:off x="765897" y="1577326"/>
            <a:ext cx="7612200" cy="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68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25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rPr>
              <a:t>ESF II projekt Západočeské univerzity v Plzni</a:t>
            </a:r>
            <a:endParaRPr sz="1100"/>
          </a:p>
          <a:p>
            <a:pPr indent="0" lvl="0" marL="0" marR="0" rtl="0" algn="ctr">
              <a:lnSpc>
                <a:spcPct val="2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16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rPr>
              <a:t>reg. č. CZ.02.2.69/0.0/0.0/18_056/0013239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5" name="Google Shape;105;p19"/>
          <p:cNvGrpSpPr/>
          <p:nvPr/>
        </p:nvGrpSpPr>
        <p:grpSpPr>
          <a:xfrm>
            <a:off x="2587981" y="4559259"/>
            <a:ext cx="3969128" cy="436687"/>
            <a:chOff x="2890520" y="6750009"/>
            <a:chExt cx="4911072" cy="540387"/>
          </a:xfrm>
        </p:grpSpPr>
        <p:sp>
          <p:nvSpPr>
            <p:cNvPr id="106" name="Google Shape;106;p19"/>
            <p:cNvSpPr/>
            <p:nvPr/>
          </p:nvSpPr>
          <p:spPr>
            <a:xfrm>
              <a:off x="6684092" y="6750009"/>
              <a:ext cx="1117500" cy="540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19"/>
            <p:cNvSpPr/>
            <p:nvPr/>
          </p:nvSpPr>
          <p:spPr>
            <a:xfrm>
              <a:off x="3786055" y="6828576"/>
              <a:ext cx="2078700" cy="3861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9"/>
            <p:cNvSpPr/>
            <p:nvPr/>
          </p:nvSpPr>
          <p:spPr>
            <a:xfrm>
              <a:off x="2890520" y="6750012"/>
              <a:ext cx="810260" cy="540384"/>
            </a:xfrm>
            <a:custGeom>
              <a:rect b="b" l="l" r="r" t="t"/>
              <a:pathLst>
                <a:path extrusionOk="0" h="540384" w="810260">
                  <a:moveTo>
                    <a:pt x="0" y="0"/>
                  </a:moveTo>
                  <a:lnTo>
                    <a:pt x="810006" y="0"/>
                  </a:lnTo>
                  <a:lnTo>
                    <a:pt x="810006" y="540004"/>
                  </a:lnTo>
                  <a:lnTo>
                    <a:pt x="0" y="5400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419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9"/>
            <p:cNvSpPr/>
            <p:nvPr/>
          </p:nvSpPr>
          <p:spPr>
            <a:xfrm>
              <a:off x="3266979" y="681001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40"/>
                  </a:lnTo>
                  <a:lnTo>
                    <a:pt x="10909" y="54267"/>
                  </a:lnTo>
                  <a:lnTo>
                    <a:pt x="28536" y="41452"/>
                  </a:lnTo>
                  <a:lnTo>
                    <a:pt x="42002" y="41452"/>
                  </a:lnTo>
                  <a:lnTo>
                    <a:pt x="39433" y="33540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2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2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19"/>
            <p:cNvSpPr/>
            <p:nvPr/>
          </p:nvSpPr>
          <p:spPr>
            <a:xfrm>
              <a:off x="3176979" y="6834127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909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9"/>
            <p:cNvSpPr/>
            <p:nvPr/>
          </p:nvSpPr>
          <p:spPr>
            <a:xfrm>
              <a:off x="3111094" y="6899998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9"/>
            <p:cNvSpPr/>
            <p:nvPr/>
          </p:nvSpPr>
          <p:spPr>
            <a:xfrm>
              <a:off x="3086980" y="6990012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61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9"/>
            <p:cNvSpPr/>
            <p:nvPr/>
          </p:nvSpPr>
          <p:spPr>
            <a:xfrm>
              <a:off x="3446979" y="6990012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9"/>
            <p:cNvSpPr/>
            <p:nvPr/>
          </p:nvSpPr>
          <p:spPr>
            <a:xfrm>
              <a:off x="3422864" y="6899998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61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9"/>
            <p:cNvSpPr/>
            <p:nvPr/>
          </p:nvSpPr>
          <p:spPr>
            <a:xfrm>
              <a:off x="3356979" y="6834127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9"/>
            <p:cNvSpPr/>
            <p:nvPr/>
          </p:nvSpPr>
          <p:spPr>
            <a:xfrm>
              <a:off x="3422864" y="708000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61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9"/>
            <p:cNvSpPr/>
            <p:nvPr/>
          </p:nvSpPr>
          <p:spPr>
            <a:xfrm>
              <a:off x="3356979" y="7145883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19"/>
            <p:cNvSpPr/>
            <p:nvPr/>
          </p:nvSpPr>
          <p:spPr>
            <a:xfrm>
              <a:off x="3266979" y="7169999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909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9"/>
            <p:cNvSpPr/>
            <p:nvPr/>
          </p:nvSpPr>
          <p:spPr>
            <a:xfrm>
              <a:off x="3176979" y="7145883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909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9"/>
            <p:cNvSpPr/>
            <p:nvPr/>
          </p:nvSpPr>
          <p:spPr>
            <a:xfrm>
              <a:off x="3111094" y="708000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>
            <p:ph type="ctrTitle"/>
          </p:nvPr>
        </p:nvSpPr>
        <p:spPr>
          <a:xfrm>
            <a:off x="311700" y="418600"/>
            <a:ext cx="8520600" cy="31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2400">
                <a:solidFill>
                  <a:srgbClr val="1C4587"/>
                </a:solidFill>
              </a:rPr>
              <a:t>Technologie pro Flexibilní Elektroniku</a:t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4800">
                <a:solidFill>
                  <a:srgbClr val="1C4587"/>
                </a:solidFill>
              </a:rPr>
              <a:t>KET / TFE</a:t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2000"/>
              <a:t>PR</a:t>
            </a:r>
            <a:r>
              <a:rPr lang="cs" sz="12000">
                <a:solidFill>
                  <a:srgbClr val="1C4587"/>
                </a:solidFill>
              </a:rPr>
              <a:t>01</a:t>
            </a:r>
            <a:endParaRPr sz="12000">
              <a:solidFill>
                <a:srgbClr val="1C4587"/>
              </a:solidFill>
            </a:endParaRPr>
          </a:p>
        </p:txBody>
      </p:sp>
      <p:sp>
        <p:nvSpPr>
          <p:cNvPr id="126" name="Google Shape;126;p20"/>
          <p:cNvSpPr txBox="1"/>
          <p:nvPr>
            <p:ph idx="1" type="subTitle"/>
          </p:nvPr>
        </p:nvSpPr>
        <p:spPr>
          <a:xfrm>
            <a:off x="311700" y="36723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s">
                <a:latin typeface="Montserrat"/>
                <a:ea typeface="Montserrat"/>
                <a:cs typeface="Montserrat"/>
                <a:sym typeface="Montserrat"/>
              </a:rPr>
              <a:t>Úvod do flexibilní elektroniky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800"/>
              <a:t>Silvan Pretl</a:t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Obsah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21"/>
          <p:cNvSpPr txBox="1"/>
          <p:nvPr>
            <p:ph idx="1" type="body"/>
          </p:nvPr>
        </p:nvSpPr>
        <p:spPr>
          <a:xfrm>
            <a:off x="311700" y="619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●"/>
            </a:pPr>
            <a:r>
              <a:rPr b="1" lang="cs">
                <a:latin typeface="Montserrat"/>
                <a:ea typeface="Montserrat"/>
                <a:cs typeface="Montserrat"/>
                <a:sym typeface="Montserrat"/>
              </a:rPr>
              <a:t>1. Úvod do flexibilní elektroniky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●"/>
            </a:pPr>
            <a:r>
              <a:rPr b="1" lang="cs">
                <a:latin typeface="Montserrat"/>
                <a:ea typeface="Montserrat"/>
                <a:cs typeface="Montserrat"/>
                <a:sym typeface="Montserrat"/>
              </a:rPr>
              <a:t>2. Historie vývoje elektronické montáže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●"/>
            </a:pPr>
            <a:r>
              <a:rPr b="1" lang="cs">
                <a:latin typeface="Montserrat"/>
                <a:ea typeface="Montserrat"/>
                <a:cs typeface="Montserrat"/>
                <a:sym typeface="Montserrat"/>
              </a:rPr>
              <a:t>3. Současný stav průmyslového segmentu FPCB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1. Úvod do flexibilní elektroniky</a:t>
            </a:r>
            <a:endParaRPr/>
          </a:p>
        </p:txBody>
      </p:sp>
      <p:sp>
        <p:nvSpPr>
          <p:cNvPr id="139" name="Google Shape;139;p2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Úvod do flexibilní elektroniky</a:t>
            </a:r>
            <a:endParaRPr/>
          </a:p>
        </p:txBody>
      </p:sp>
      <p:sp>
        <p:nvSpPr>
          <p:cNvPr id="145" name="Google Shape;145;p23"/>
          <p:cNvSpPr txBox="1"/>
          <p:nvPr>
            <p:ph idx="1" type="body"/>
          </p:nvPr>
        </p:nvSpPr>
        <p:spPr>
          <a:xfrm>
            <a:off x="311700" y="923875"/>
            <a:ext cx="4930500" cy="31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Medium"/>
              <a:buChar char="●"/>
            </a:pPr>
            <a:r>
              <a:rPr lang="cs" sz="1200"/>
              <a:t>DPS = deska plošných spojů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PCB = printed circuit board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PWB = printed wiring board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PCBA = </a:t>
            </a:r>
            <a:r>
              <a:rPr lang="cs" sz="1200"/>
              <a:t>printed circuit board assembly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FPC = flexible printed circuit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FPCB = flexible printed circuit board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FPCA = flexible printed circuit</a:t>
            </a:r>
            <a:r>
              <a:rPr lang="cs" sz="1200"/>
              <a:t>multiple assembly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THT = </a:t>
            </a:r>
            <a:r>
              <a:rPr lang="cs" sz="1200"/>
              <a:t>through hole technology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SMT = surface mount technology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TAB = t</a:t>
            </a:r>
            <a:r>
              <a:rPr lang="cs" sz="1200"/>
              <a:t>ape automated bonding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HDI = high density interconnect</a:t>
            </a:r>
            <a:endParaRPr sz="1200"/>
          </a:p>
        </p:txBody>
      </p:sp>
      <p:sp>
        <p:nvSpPr>
          <p:cNvPr id="146" name="Google Shape;146;p2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47" name="Google Shape;147;p23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Základní pojmy a zkratky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Úvod do flexibilní elektroniky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p24"/>
          <p:cNvSpPr txBox="1"/>
          <p:nvPr>
            <p:ph idx="1" type="body"/>
          </p:nvPr>
        </p:nvSpPr>
        <p:spPr>
          <a:xfrm>
            <a:off x="311700" y="923875"/>
            <a:ext cx="59043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Medium"/>
              <a:buChar char="●"/>
            </a:pPr>
            <a:r>
              <a:rPr lang="cs" sz="1200"/>
              <a:t>Mechanická pružnost, ohebnost, tvarová přizpůsobitelnost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Nízká hmotnost a tloušťka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Odolnost vůči vibracím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Vyšší spolehlivost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Úspora materiálů i nákladů</a:t>
            </a:r>
            <a:endParaRPr sz="1200"/>
          </a:p>
        </p:txBody>
      </p:sp>
      <p:sp>
        <p:nvSpPr>
          <p:cNvPr id="154" name="Google Shape;154;p2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55" name="Google Shape;155;p24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Výhody flexibilní elektroniky</a:t>
            </a:r>
            <a:endParaRPr/>
          </a:p>
        </p:txBody>
      </p:sp>
      <p:pic>
        <p:nvPicPr>
          <p:cNvPr id="156" name="Google Shape;15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7025" y="2627150"/>
            <a:ext cx="4289953" cy="211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/>
              <a:t>Úvod do flexibilní elektroniky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5"/>
          <p:cNvSpPr txBox="1"/>
          <p:nvPr>
            <p:ph idx="1" type="body"/>
          </p:nvPr>
        </p:nvSpPr>
        <p:spPr>
          <a:xfrm>
            <a:off x="311700" y="923875"/>
            <a:ext cx="49305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Standard: PI substrát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Konvenční SMT montáž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Široce průmyslově dostupné</a:t>
            </a:r>
            <a:endParaRPr sz="1200"/>
          </a:p>
        </p:txBody>
      </p:sp>
      <p:pic>
        <p:nvPicPr>
          <p:cNvPr id="163" name="Google Shape;16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5713" y="2397875"/>
            <a:ext cx="3232578" cy="2179827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65" name="Google Shape;165;p25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“Konvenční” FPC</a:t>
            </a:r>
            <a:endParaRPr/>
          </a:p>
        </p:txBody>
      </p:sp>
      <p:pic>
        <p:nvPicPr>
          <p:cNvPr id="166" name="Google Shape;16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82975" y="1824750"/>
            <a:ext cx="2650913" cy="1715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0141" y="1861763"/>
            <a:ext cx="2650909" cy="1779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70150" y="3480046"/>
            <a:ext cx="1738825" cy="159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3566" y="3603179"/>
            <a:ext cx="2024051" cy="13497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Úvod do flexibilní elektroniky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6"/>
          <p:cNvSpPr txBox="1"/>
          <p:nvPr>
            <p:ph idx="1" type="body"/>
          </p:nvPr>
        </p:nvSpPr>
        <p:spPr>
          <a:xfrm>
            <a:off x="311700" y="923875"/>
            <a:ext cx="59406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Tištěná, velkoformátová, organická, biodegradabilní ….</a:t>
            </a:r>
            <a:endParaRPr sz="1200"/>
          </a:p>
        </p:txBody>
      </p:sp>
      <p:sp>
        <p:nvSpPr>
          <p:cNvPr id="176" name="Google Shape;176;p2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77" name="Google Shape;177;p26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Progresivní směry flexibilní elektroniky</a:t>
            </a:r>
            <a:endParaRPr/>
          </a:p>
        </p:txBody>
      </p:sp>
      <p:pic>
        <p:nvPicPr>
          <p:cNvPr id="178" name="Google Shape;17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5884" y="3511300"/>
            <a:ext cx="2006778" cy="133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900" y="3511300"/>
            <a:ext cx="1745750" cy="133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43381" y="3511300"/>
            <a:ext cx="2112144" cy="133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86125" y="249838"/>
            <a:ext cx="2006775" cy="1723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03300" y="2081349"/>
            <a:ext cx="3974200" cy="133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65250" y="3511300"/>
            <a:ext cx="2012250" cy="133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86125" y="2081350"/>
            <a:ext cx="2012251" cy="1322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7900" y="2081350"/>
            <a:ext cx="2006775" cy="1333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9921" y="2803475"/>
            <a:ext cx="2868724" cy="2159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7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Úvod do flexibilní elektroniky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7"/>
          <p:cNvSpPr txBox="1"/>
          <p:nvPr>
            <p:ph idx="1" type="body"/>
          </p:nvPr>
        </p:nvSpPr>
        <p:spPr>
          <a:xfrm>
            <a:off x="311700" y="923875"/>
            <a:ext cx="59406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Flexibilní hybridní elektronika</a:t>
            </a:r>
            <a:endParaRPr sz="1200"/>
          </a:p>
        </p:txBody>
      </p:sp>
      <p:sp>
        <p:nvSpPr>
          <p:cNvPr id="193" name="Google Shape;193;p2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94" name="Google Shape;194;p27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Progresivní směry flexibilní elektroniky</a:t>
            </a:r>
            <a:endParaRPr/>
          </a:p>
        </p:txBody>
      </p:sp>
      <p:pic>
        <p:nvPicPr>
          <p:cNvPr id="195" name="Google Shape;195;p27"/>
          <p:cNvPicPr preferRelativeResize="0"/>
          <p:nvPr/>
        </p:nvPicPr>
        <p:blipFill rotWithShape="1">
          <a:blip r:embed="rId4">
            <a:alphaModFix/>
          </a:blip>
          <a:srcRect b="3910" l="0" r="0" t="0"/>
          <a:stretch/>
        </p:blipFill>
        <p:spPr>
          <a:xfrm>
            <a:off x="2374875" y="1701525"/>
            <a:ext cx="3028800" cy="149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7378" y="1335528"/>
            <a:ext cx="2993810" cy="1555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0308" y="3407525"/>
            <a:ext cx="4819591" cy="155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7"/>
          <p:cNvPicPr preferRelativeResize="0"/>
          <p:nvPr/>
        </p:nvPicPr>
        <p:blipFill rotWithShape="1">
          <a:blip r:embed="rId7">
            <a:alphaModFix/>
          </a:blip>
          <a:srcRect b="15096" l="30632" r="0" t="19436"/>
          <a:stretch/>
        </p:blipFill>
        <p:spPr>
          <a:xfrm>
            <a:off x="860900" y="1701513"/>
            <a:ext cx="1772875" cy="149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Úvod do flexibilní elektroniky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8"/>
          <p:cNvSpPr txBox="1"/>
          <p:nvPr>
            <p:ph idx="1" type="body"/>
          </p:nvPr>
        </p:nvSpPr>
        <p:spPr>
          <a:xfrm>
            <a:off x="311700" y="923875"/>
            <a:ext cx="59406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Elastická (stretchable) elektronika</a:t>
            </a:r>
            <a:endParaRPr sz="1200"/>
          </a:p>
        </p:txBody>
      </p:sp>
      <p:sp>
        <p:nvSpPr>
          <p:cNvPr id="205" name="Google Shape;205;p2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06" name="Google Shape;206;p28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Progresivní směry flexibilní elektroniky</a:t>
            </a:r>
            <a:endParaRPr/>
          </a:p>
        </p:txBody>
      </p:sp>
      <p:pic>
        <p:nvPicPr>
          <p:cNvPr id="207" name="Google Shape;20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088" y="1422525"/>
            <a:ext cx="2532305" cy="178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2225" y="1681123"/>
            <a:ext cx="1819550" cy="2623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8"/>
          <p:cNvPicPr preferRelativeResize="0"/>
          <p:nvPr/>
        </p:nvPicPr>
        <p:blipFill rotWithShape="1">
          <a:blip r:embed="rId5">
            <a:alphaModFix/>
          </a:blip>
          <a:srcRect b="0" l="0" r="10634" t="0"/>
          <a:stretch/>
        </p:blipFill>
        <p:spPr>
          <a:xfrm>
            <a:off x="5554050" y="2848200"/>
            <a:ext cx="3365124" cy="1967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26988" y="392225"/>
            <a:ext cx="1819549" cy="217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1423" y="3286874"/>
            <a:ext cx="2851652" cy="160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9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Úvod do flexibilní elektroniky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9"/>
          <p:cNvSpPr txBox="1"/>
          <p:nvPr>
            <p:ph idx="1" type="body"/>
          </p:nvPr>
        </p:nvSpPr>
        <p:spPr>
          <a:xfrm>
            <a:off x="311700" y="923875"/>
            <a:ext cx="59406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Smart textiles / e-textiles</a:t>
            </a:r>
            <a:endParaRPr sz="1200"/>
          </a:p>
        </p:txBody>
      </p:sp>
      <p:sp>
        <p:nvSpPr>
          <p:cNvPr id="218" name="Google Shape;218;p2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19" name="Google Shape;219;p29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Progresivní směry flexibilní elektroniky</a:t>
            </a:r>
            <a:endParaRPr/>
          </a:p>
        </p:txBody>
      </p:sp>
      <p:pic>
        <p:nvPicPr>
          <p:cNvPr id="220" name="Google Shape;22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4050" y="3265475"/>
            <a:ext cx="2685800" cy="162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925" y="1732533"/>
            <a:ext cx="3355222" cy="111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925" y="3017623"/>
            <a:ext cx="3355225" cy="1874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69750" y="3265474"/>
            <a:ext cx="1809755" cy="162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24038" y="1161350"/>
            <a:ext cx="2164962" cy="195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48900" y="1367875"/>
            <a:ext cx="2330600" cy="174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0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/>
              <a:t>Úvod do flexibilní elektroniky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0"/>
          <p:cNvSpPr txBox="1"/>
          <p:nvPr>
            <p:ph idx="1" type="body"/>
          </p:nvPr>
        </p:nvSpPr>
        <p:spPr>
          <a:xfrm>
            <a:off x="311700" y="923875"/>
            <a:ext cx="78669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Postupná depozice funkčních motivů na souvislou fólii.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Možné kombinace široké škály technologií (vakuová depozice, fotolitografie, tisk, ...)</a:t>
            </a:r>
            <a:endParaRPr sz="1200"/>
          </a:p>
        </p:txBody>
      </p:sp>
      <p:sp>
        <p:nvSpPr>
          <p:cNvPr id="232" name="Google Shape;232;p3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33" name="Google Shape;233;p30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Koncept Roll-to-Roll výroby</a:t>
            </a:r>
            <a:endParaRPr/>
          </a:p>
        </p:txBody>
      </p:sp>
      <p:sp>
        <p:nvSpPr>
          <p:cNvPr id="234" name="Google Shape;234;p30"/>
          <p:cNvSpPr txBox="1"/>
          <p:nvPr/>
        </p:nvSpPr>
        <p:spPr>
          <a:xfrm>
            <a:off x="1164150" y="4752775"/>
            <a:ext cx="66633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Průběžná výroba elektroniky na kontinuálním fóliovém substrátu</a:t>
            </a:r>
            <a:endParaRPr i="1"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35" name="Google Shape;23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1933375"/>
            <a:ext cx="8991600" cy="281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2. Historie vývoje elektronické montáže</a:t>
            </a:r>
            <a:endParaRPr/>
          </a:p>
        </p:txBody>
      </p:sp>
      <p:sp>
        <p:nvSpPr>
          <p:cNvPr id="241" name="Google Shape;241;p3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2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Historie plošných spojů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7" name="Google Shape;247;p32"/>
          <p:cNvSpPr txBox="1"/>
          <p:nvPr>
            <p:ph idx="1" type="body"/>
          </p:nvPr>
        </p:nvSpPr>
        <p:spPr>
          <a:xfrm>
            <a:off x="311700" y="923875"/>
            <a:ext cx="79908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Medium"/>
              <a:buChar char="●"/>
            </a:pPr>
            <a:r>
              <a:rPr lang="cs" sz="1200"/>
              <a:t>historicky první zdokumentovaný popis PCB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Medium"/>
              <a:buChar char="●"/>
            </a:pPr>
            <a:r>
              <a:rPr lang="cs" sz="1200"/>
              <a:t>GB patent: několik postupů realizace plošných spojů na dielektriku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primárně vysekávané Cu vodiče adhezivně fixované na flexibilní nosič (parafínový papír)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uvedeno rovněž využití galvanického pokovování a tisku vodivých past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rozpoznána důležitost vysoké hustoty propojení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koncept vícevrstvých plošných spojů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koncept vertikálního vodivého propojení vrstev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využití: spínací aplikace v telefonii</a:t>
            </a:r>
            <a:endParaRPr sz="1200"/>
          </a:p>
        </p:txBody>
      </p:sp>
      <p:sp>
        <p:nvSpPr>
          <p:cNvPr id="248" name="Google Shape;248;p3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49" name="Google Shape;249;p32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1903: Albert Hanson (DE)</a:t>
            </a:r>
            <a:endParaRPr/>
          </a:p>
        </p:txBody>
      </p:sp>
      <p:sp>
        <p:nvSpPr>
          <p:cNvPr id="250" name="Google Shape;250;p32"/>
          <p:cNvSpPr txBox="1"/>
          <p:nvPr/>
        </p:nvSpPr>
        <p:spPr>
          <a:xfrm>
            <a:off x="2074525" y="4447975"/>
            <a:ext cx="49659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Koncept plošných spojů na flexibilním 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substrátu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(Hanson)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51" name="Google Shape;25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375" y="3423525"/>
            <a:ext cx="4228675" cy="885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2588" y="3404106"/>
            <a:ext cx="4228676" cy="107688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2"/>
          <p:cNvSpPr txBox="1"/>
          <p:nvPr/>
        </p:nvSpPr>
        <p:spPr>
          <a:xfrm>
            <a:off x="235500" y="4734750"/>
            <a:ext cx="8390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Zdroje: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Hanson, A., British Patent 4,681, 1903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/>
              <a:t>Historie plošných spojů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3"/>
          <p:cNvSpPr txBox="1"/>
          <p:nvPr>
            <p:ph idx="1" type="body"/>
          </p:nvPr>
        </p:nvSpPr>
        <p:spPr>
          <a:xfrm>
            <a:off x="311700" y="923875"/>
            <a:ext cx="81879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písemná dokumentace několika přístupů k realizaci plošných spojů: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vytvoření motivu adhezivním polymerem + aplikace vodivého prášku (grafit, bronz)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selektivní aplikace AgNO3, následná redukce na Ag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adhezivní fixace motivu z Au fólie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flexibilní substrát: lněný papír</a:t>
            </a:r>
            <a:endParaRPr sz="1200"/>
          </a:p>
        </p:txBody>
      </p:sp>
      <p:sp>
        <p:nvSpPr>
          <p:cNvPr id="260" name="Google Shape;260;p3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61" name="Google Shape;261;p33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1904: Thomas Edison (US)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4"/>
          <p:cNvSpPr txBox="1"/>
          <p:nvPr/>
        </p:nvSpPr>
        <p:spPr>
          <a:xfrm>
            <a:off x="235500" y="4582350"/>
            <a:ext cx="83904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Zdroje: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Berry, A., British Patent 14,699, 1913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Littledale, British Patent 327,356, April 1930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7" name="Google Shape;267;p34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Historie plošných spojů</a:t>
            </a:r>
            <a:endParaRPr/>
          </a:p>
        </p:txBody>
      </p:sp>
      <p:sp>
        <p:nvSpPr>
          <p:cNvPr id="268" name="Google Shape;268;p34"/>
          <p:cNvSpPr txBox="1"/>
          <p:nvPr>
            <p:ph idx="1" type="body"/>
          </p:nvPr>
        </p:nvSpPr>
        <p:spPr>
          <a:xfrm>
            <a:off x="311700" y="923875"/>
            <a:ext cx="83142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Medium"/>
              <a:buChar char="●"/>
            </a:pPr>
            <a:r>
              <a:rPr lang="cs" sz="1200"/>
              <a:t>patent: výroba plošného motivu pro elektrické vyhřívání subtraktivním procesem z kovové fólie (leptání)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uplatněn princip fotolitografie s využitím leptuodolného rezistu (známé z polygrafického průmyslu)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podobnou koncepci později patentoval Littledale (1930)</a:t>
            </a:r>
            <a:endParaRPr sz="1200"/>
          </a:p>
        </p:txBody>
      </p:sp>
      <p:sp>
        <p:nvSpPr>
          <p:cNvPr id="269" name="Google Shape;269;p3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70" name="Google Shape;270;p34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1913: </a:t>
            </a:r>
            <a:r>
              <a:rPr lang="cs"/>
              <a:t>Arthur Berry </a:t>
            </a:r>
            <a:r>
              <a:rPr lang="cs"/>
              <a:t>(GB)</a:t>
            </a:r>
            <a:endParaRPr/>
          </a:p>
        </p:txBody>
      </p:sp>
      <p:sp>
        <p:nvSpPr>
          <p:cNvPr id="271" name="Google Shape;271;p34"/>
          <p:cNvSpPr txBox="1"/>
          <p:nvPr/>
        </p:nvSpPr>
        <p:spPr>
          <a:xfrm>
            <a:off x="2074525" y="4600375"/>
            <a:ext cx="49659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Plošný topný element (A. Berry)</a:t>
            </a:r>
            <a:endParaRPr i="1"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72" name="Google Shape;27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4012" y="2363450"/>
            <a:ext cx="3135975" cy="2236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Historie plošných spojů</a:t>
            </a:r>
            <a:endParaRPr/>
          </a:p>
        </p:txBody>
      </p:sp>
      <p:sp>
        <p:nvSpPr>
          <p:cNvPr id="278" name="Google Shape;278;p35"/>
          <p:cNvSpPr txBox="1"/>
          <p:nvPr>
            <p:ph idx="1" type="body"/>
          </p:nvPr>
        </p:nvSpPr>
        <p:spPr>
          <a:xfrm>
            <a:off x="311700" y="923875"/>
            <a:ext cx="80940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Medium"/>
              <a:buChar char="●"/>
            </a:pPr>
            <a:r>
              <a:rPr lang="cs" sz="1200"/>
              <a:t>US </a:t>
            </a:r>
            <a:r>
              <a:rPr lang="cs" sz="1200"/>
              <a:t>patent zahrnující několik postupů: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tvorba motivu galvanickým pokovením (Cu, Ag, Au) skrze vymezující masku na základní nosnou kovovou vrstvu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vyplnění drážkovaného motivu v dielektriku vodivou pastou + galvanické pokovení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koncept dvouvrstvé DPS s vertikálními propoji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aplikace: ploché topné fólie, plošné spoje pro radiopřijímače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79" name="Google Shape;279;p3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80" name="Google Shape;280;p35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1925: Charles Ducas (US)</a:t>
            </a:r>
            <a:endParaRPr/>
          </a:p>
        </p:txBody>
      </p:sp>
      <p:sp>
        <p:nvSpPr>
          <p:cNvPr id="281" name="Google Shape;281;p35"/>
          <p:cNvSpPr txBox="1"/>
          <p:nvPr/>
        </p:nvSpPr>
        <p:spPr>
          <a:xfrm>
            <a:off x="0" y="4600375"/>
            <a:ext cx="91440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Konstrukce vícevrstvých plošných spojů s vertikálním propojením (Ch. Ducas)</a:t>
            </a:r>
            <a:endParaRPr i="1"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82" name="Google Shape;282;p35"/>
          <p:cNvSpPr txBox="1"/>
          <p:nvPr/>
        </p:nvSpPr>
        <p:spPr>
          <a:xfrm>
            <a:off x="235500" y="4734750"/>
            <a:ext cx="8390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Zdroje: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Ducas, C., “Electrical Apparatus and Method of Manufacturing the Same”, US Patent 1,563,731, Dec. 1925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83" name="Google Shape;28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8525" y="2801150"/>
            <a:ext cx="3257698" cy="174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99" y="3034011"/>
            <a:ext cx="3909675" cy="125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6"/>
          <p:cNvSpPr txBox="1"/>
          <p:nvPr/>
        </p:nvSpPr>
        <p:spPr>
          <a:xfrm>
            <a:off x="235500" y="4506150"/>
            <a:ext cx="83904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Zdroje: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Parolini, C., British Patent 269,729, 1926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Seymour, F., “Variable Pathways”, US Patent 1,647,474, Nov. 1927.  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Franz, E., “Article”, US Patent 2,014,524, Sept. 1935.  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0" name="Google Shape;290;p36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Historie plošných spojů</a:t>
            </a:r>
            <a:endParaRPr/>
          </a:p>
        </p:txBody>
      </p:sp>
      <p:sp>
        <p:nvSpPr>
          <p:cNvPr id="291" name="Google Shape;291;p36"/>
          <p:cNvSpPr txBox="1"/>
          <p:nvPr>
            <p:ph idx="1" type="body"/>
          </p:nvPr>
        </p:nvSpPr>
        <p:spPr>
          <a:xfrm>
            <a:off x="311700" y="923875"/>
            <a:ext cx="80940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Medium"/>
              <a:buChar char="●"/>
            </a:pPr>
            <a:r>
              <a:rPr lang="cs" sz="1200"/>
              <a:t>GB </a:t>
            </a:r>
            <a:r>
              <a:rPr lang="cs" sz="1200"/>
              <a:t>patent: tisk adhezivního motivu na dielektrický nosič, aplikace Cu prášku, tepelné vytvrzení nový koncept: vodivé křížení pomocí drátových můstků (jumper)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můstky aplikovány do nevytvrzené pasty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finální galvanické pokovené celého motivu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aditivní koncepci (“print and plate”) využívaly i další vynálezci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F. Seymour (1927): US patent, Cu pokovení tištěného motivu z vodivé pasty (grafit, Pb nebo Cu) na flexibilním, tenkém dielektrickém nosiči (prakticky: voskový papír, latex)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E. Franz (1935): US patent, uhlíková pasta, Cu pokovení, koncept 3D-flex skládané cívky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92" name="Google Shape;292;p3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93" name="Google Shape;293;p36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1926: </a:t>
            </a:r>
            <a:r>
              <a:rPr lang="cs"/>
              <a:t>Cesar Parolini</a:t>
            </a:r>
            <a:r>
              <a:rPr lang="cs"/>
              <a:t> (FR)</a:t>
            </a:r>
            <a:endParaRPr/>
          </a:p>
        </p:txBody>
      </p:sp>
      <p:sp>
        <p:nvSpPr>
          <p:cNvPr id="294" name="Google Shape;294;p36"/>
          <p:cNvSpPr txBox="1"/>
          <p:nvPr/>
        </p:nvSpPr>
        <p:spPr>
          <a:xfrm>
            <a:off x="439250" y="4091900"/>
            <a:ext cx="46077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Plošný spoj s vodivým můstkem (C. Parolini)</a:t>
            </a:r>
            <a:endParaRPr i="1"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95" name="Google Shape;29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375" y="3354950"/>
            <a:ext cx="4607650" cy="71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0816" y="3213975"/>
            <a:ext cx="2288650" cy="1412326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6"/>
          <p:cNvSpPr txBox="1"/>
          <p:nvPr/>
        </p:nvSpPr>
        <p:spPr>
          <a:xfrm>
            <a:off x="4551300" y="4667450"/>
            <a:ext cx="46077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3D-flex (E. Franz)</a:t>
            </a:r>
            <a:endParaRPr i="1"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7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Historie plošných spojů</a:t>
            </a:r>
            <a:endParaRPr/>
          </a:p>
        </p:txBody>
      </p:sp>
      <p:sp>
        <p:nvSpPr>
          <p:cNvPr id="303" name="Google Shape;303;p37"/>
          <p:cNvSpPr txBox="1"/>
          <p:nvPr>
            <p:ph idx="1" type="body"/>
          </p:nvPr>
        </p:nvSpPr>
        <p:spPr>
          <a:xfrm>
            <a:off x="311700" y="923875"/>
            <a:ext cx="83631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motivace: cenově dostupná metoda hromadné výroby plošných spojů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1940s - 1950s: série GB patentů na výrobu plošných spojů leptáním Cu fólie s využitím fotoprocesu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zahrnuta i koncepce 3D-flexibilních plošných spojů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uplatněna řada</a:t>
            </a:r>
            <a:r>
              <a:rPr lang="cs" sz="1200"/>
              <a:t> aditivních i subtraktivních postupů pro elektronické sestavy v radiopřijímačích, topných prvcích, televizních přijímačích, el. pohonech, ...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04" name="Google Shape;304;p3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05" name="Google Shape;305;p37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1936: Paul Eisler (AT) - “the Father of PCB”</a:t>
            </a:r>
            <a:endParaRPr/>
          </a:p>
        </p:txBody>
      </p:sp>
      <p:sp>
        <p:nvSpPr>
          <p:cNvPr id="306" name="Google Shape;306;p37"/>
          <p:cNvSpPr txBox="1"/>
          <p:nvPr/>
        </p:nvSpPr>
        <p:spPr>
          <a:xfrm>
            <a:off x="2089050" y="4559850"/>
            <a:ext cx="49659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3D uspořádání leptaného plošného spoje (P. Eisler)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07" name="Google Shape;30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2738" y="2481750"/>
            <a:ext cx="3598524" cy="2022927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37"/>
          <p:cNvSpPr txBox="1"/>
          <p:nvPr/>
        </p:nvSpPr>
        <p:spPr>
          <a:xfrm>
            <a:off x="235500" y="4734750"/>
            <a:ext cx="8390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Zdroje: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Eisler, P., GB patent GB639111A (1943), US Patent US2441960A (1948), US2582685A (1952), US2721152A (1955) 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/>
              <a:t>Historie plošných spojů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3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15" name="Google Shape;315;p38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1940s: WWII</a:t>
            </a:r>
            <a:endParaRPr/>
          </a:p>
        </p:txBody>
      </p:sp>
      <p:sp>
        <p:nvSpPr>
          <p:cNvPr id="316" name="Google Shape;316;p38"/>
          <p:cNvSpPr txBox="1"/>
          <p:nvPr>
            <p:ph idx="1" type="body"/>
          </p:nvPr>
        </p:nvSpPr>
        <p:spPr>
          <a:xfrm>
            <a:off x="311700" y="923875"/>
            <a:ext cx="80637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významný rozvoj robustních a odolných elektronických konstrukcí pro zbraňové systémy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vyvinuta řešení hybridních tlustovrstvých obvodů tištěných na keramice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Německo: vývoj flexibilních plošných spojů po pohyblivé prvky (např. věže tanků) a zejména raketový program (Wernher Von Braun, V2)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použité technologie FPC po válce přeneseny do USA pro armádní a letecké aplikace a později vesmírný program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1943-44: GB patent na elektronické bezdotykové roznětky leteckých pum s plošnými spoji (hybridní), výroba transferována do USA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1948: USAF zavedlo plošné spoje jako standard pro veškerou leteckou elektroniku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zároveň technické řešení uvolněno pro komerční průmyslové využití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obecně: jako dominantní řešení stále vnímána aditivní realizace plošných spojů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subtraktivní proces považován spíše za možnou alternativu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9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Historie plošných spojů</a:t>
            </a:r>
            <a:endParaRPr/>
          </a:p>
        </p:txBody>
      </p:sp>
      <p:sp>
        <p:nvSpPr>
          <p:cNvPr id="322" name="Google Shape;322;p39"/>
          <p:cNvSpPr txBox="1"/>
          <p:nvPr>
            <p:ph idx="1" type="body"/>
          </p:nvPr>
        </p:nvSpPr>
        <p:spPr>
          <a:xfrm>
            <a:off x="311700" y="923875"/>
            <a:ext cx="8479800" cy="34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realita: většinově dostupné pouze robustní, hmotné součástky (elektronky, elektromechanická relé)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plošné spoje velmi jednoduché, většinou jednovrstvé, ruční návrh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dynamický vývoj nových materiálů pro levnější, rychlejší a efektivnější hromadnou výrobu plošných spojů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1956: US Army </a:t>
            </a:r>
            <a:r>
              <a:rPr lang="cs" sz="1200"/>
              <a:t>Patent: “Process of Assembling Electrical Circuits”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fotograficky definovaný a vyleptaný vodivý motivy z Cu fólie, bez prokovených otvorů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hromadné pájení komponent v pájecí lázni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proces vyvinut 1949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1957:  Institute for Printed Circuits (IPC)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první průmyslová organizace zaměřena na rozvoj standardů pro DPS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propagace a podpora průmyslového rozšíření koncepce plošných spojů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1958-59: realizován první integrovaný obvod 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Jack Kilby (Texas Instruments): první hybridní IO Ge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Robert Noyce (Fairchild Semiconductor): první monolitický IO na Si</a:t>
            </a:r>
            <a:endParaRPr sz="1200"/>
          </a:p>
        </p:txBody>
      </p:sp>
      <p:sp>
        <p:nvSpPr>
          <p:cNvPr id="323" name="Google Shape;323;p3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24" name="Google Shape;324;p39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1950s: začátky komerčního rozvoje DPS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0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Historie plošných spojů</a:t>
            </a:r>
            <a:endParaRPr/>
          </a:p>
        </p:txBody>
      </p:sp>
      <p:sp>
        <p:nvSpPr>
          <p:cNvPr id="330" name="Google Shape;330;p40"/>
          <p:cNvSpPr txBox="1"/>
          <p:nvPr>
            <p:ph idx="1" type="body"/>
          </p:nvPr>
        </p:nvSpPr>
        <p:spPr>
          <a:xfrm>
            <a:off x="311700" y="923875"/>
            <a:ext cx="8479800" cy="34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rozvoj vícevrstvých DPS a horkovzdušného pájení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vývoj pokročilejších technologií pokovování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nástup CNC vrtání + karbidové vrtáky pro skloepox. lamináty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nárůst hustoty propojení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komerční rozšíření polovodičových součástek a vícevývodových IO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počátek offshoringu výrobu do Hong Kongu a Jižní Koreje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FPC: zejména jako lehčí a spolehlivější náhrada kabelových svazků v armádních aplikacích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1962: IPC committee: standards for flexible flat cables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1963: Hazeltyne Corporation (US) Patent: “Multiplanar printed circuits and methods for their manufacture”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technologie THT (vrtání + pokovení otvorů)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náhrada nýtů: úspora místa na DPS, zrychlení, zlevnění výroby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1969: IPC studie trhu: 3% podíl FPC </a:t>
            </a:r>
            <a:endParaRPr sz="1200"/>
          </a:p>
        </p:txBody>
      </p:sp>
      <p:sp>
        <p:nvSpPr>
          <p:cNvPr id="331" name="Google Shape;331;p4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32" name="Google Shape;332;p40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1960s: dynamický technologický rozvoj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Historie plošných spojů</a:t>
            </a:r>
            <a:endParaRPr/>
          </a:p>
        </p:txBody>
      </p:sp>
      <p:sp>
        <p:nvSpPr>
          <p:cNvPr id="338" name="Google Shape;338;p41"/>
          <p:cNvSpPr txBox="1"/>
          <p:nvPr>
            <p:ph idx="1" type="body"/>
          </p:nvPr>
        </p:nvSpPr>
        <p:spPr>
          <a:xfrm>
            <a:off x="311700" y="923875"/>
            <a:ext cx="77208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Vyvinuto v IBM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Hlavní cíl: miniaturizace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První aplikace: řídicí počítače raket Saturn IB a Saturn V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Široké nasazení technologie v 1980s v rostoucím segmentu výroby počítačů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Velký význam pro budoucnost FPC: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menší velikost i hmotnost součástek, celkové zmenšení tloušťky montážních sestav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miniaturizace s vyšší hustotou montáže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FPC vhodné pro kompenzaci teplotních dilatací</a:t>
            </a:r>
            <a:endParaRPr sz="1200"/>
          </a:p>
        </p:txBody>
      </p:sp>
      <p:sp>
        <p:nvSpPr>
          <p:cNvPr id="339" name="Google Shape;339;p4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40" name="Google Shape;340;p41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1960s: Surface Mount Technology (SMT)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2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Historie plošných spojů</a:t>
            </a:r>
            <a:endParaRPr/>
          </a:p>
        </p:txBody>
      </p:sp>
      <p:sp>
        <p:nvSpPr>
          <p:cNvPr id="346" name="Google Shape;346;p42"/>
          <p:cNvSpPr txBox="1"/>
          <p:nvPr>
            <p:ph idx="1" type="body"/>
          </p:nvPr>
        </p:nvSpPr>
        <p:spPr>
          <a:xfrm>
            <a:off x="311700" y="923875"/>
            <a:ext cx="77208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1950s Dahlgren a Sanders: vývoj subtraktivního fotoprocesu pro plošné spoje na flexi substrátech jako náhrada kabelových svazků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1968 Dahlgren, Tally, Stearns:  US patent popisující rigid-flex technologii</a:t>
            </a:r>
            <a:endParaRPr sz="1200"/>
          </a:p>
        </p:txBody>
      </p:sp>
      <p:sp>
        <p:nvSpPr>
          <p:cNvPr id="347" name="Google Shape;347;p4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48" name="Google Shape;348;p42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1968: Victor Dahlgren (US)</a:t>
            </a:r>
            <a:endParaRPr/>
          </a:p>
        </p:txBody>
      </p:sp>
      <p:sp>
        <p:nvSpPr>
          <p:cNvPr id="349" name="Google Shape;349;p42"/>
          <p:cNvSpPr txBox="1"/>
          <p:nvPr/>
        </p:nvSpPr>
        <p:spPr>
          <a:xfrm>
            <a:off x="235500" y="4734750"/>
            <a:ext cx="8390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Zdroje: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Dahlgren, V. F., Tally, S. K., Stearns, T. H.</a:t>
            </a: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US patent US3409732 (1968)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50" name="Google Shape;35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2788" y="2293850"/>
            <a:ext cx="3218416" cy="1709076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42"/>
          <p:cNvSpPr txBox="1"/>
          <p:nvPr/>
        </p:nvSpPr>
        <p:spPr>
          <a:xfrm>
            <a:off x="2089050" y="4123275"/>
            <a:ext cx="49659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Rigid-flex konstrukce PCB (Dahlgren)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Historie plošných spojů</a:t>
            </a:r>
            <a:endParaRPr/>
          </a:p>
        </p:txBody>
      </p:sp>
      <p:sp>
        <p:nvSpPr>
          <p:cNvPr id="357" name="Google Shape;357;p43"/>
          <p:cNvSpPr txBox="1"/>
          <p:nvPr>
            <p:ph idx="1" type="body"/>
          </p:nvPr>
        </p:nvSpPr>
        <p:spPr>
          <a:xfrm>
            <a:off x="311700" y="923875"/>
            <a:ext cx="82899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široké nasazení FPC v segmentu výroby PC a ICT: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tiskárny, plottery, diskové jednotky, membránové klávesnice, scanery, ...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1975 Rogers corp. (USA): transfer FPC technologií do Japonska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obrovský přínos v uplatnění FPC v široké škále cenově dostupných komerčních produktů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postupně se Japonsko vyprofilovalo jako největší světový výrobce FPC</a:t>
            </a:r>
            <a:endParaRPr sz="1200"/>
          </a:p>
        </p:txBody>
      </p:sp>
      <p:sp>
        <p:nvSpPr>
          <p:cNvPr id="358" name="Google Shape;358;p4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59" name="Google Shape;359;p43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1970</a:t>
            </a:r>
            <a:r>
              <a:rPr lang="cs"/>
              <a:t>s - 1980s: rozšíření komerčních aplikací FPC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4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Historie plošných spojů</a:t>
            </a:r>
            <a:endParaRPr/>
          </a:p>
        </p:txBody>
      </p:sp>
      <p:sp>
        <p:nvSpPr>
          <p:cNvPr id="365" name="Google Shape;365;p44"/>
          <p:cNvSpPr txBox="1"/>
          <p:nvPr>
            <p:ph idx="1" type="body"/>
          </p:nvPr>
        </p:nvSpPr>
        <p:spPr>
          <a:xfrm>
            <a:off x="311700" y="923875"/>
            <a:ext cx="82899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začátek 1990s: rozšíření technologie TAB (Tape Automated Bonding)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montáž čipů na flexibilní nosiče (náhrada wire-bondingu)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1995: technologie Microvia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nasazení technologie v hromadné výrobě PCB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začátek éry HDI (High Density Interconnect)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66" name="Google Shape;366;p4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67" name="Google Shape;367;p44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1990s: rozvoj pokročilých technologií </a:t>
            </a:r>
            <a:endParaRPr/>
          </a:p>
        </p:txBody>
      </p:sp>
      <p:grpSp>
        <p:nvGrpSpPr>
          <p:cNvPr id="368" name="Google Shape;368;p44"/>
          <p:cNvGrpSpPr/>
          <p:nvPr/>
        </p:nvGrpSpPr>
        <p:grpSpPr>
          <a:xfrm>
            <a:off x="1689738" y="2435225"/>
            <a:ext cx="5612122" cy="2117825"/>
            <a:chOff x="1493825" y="2419350"/>
            <a:chExt cx="5612122" cy="2117825"/>
          </a:xfrm>
        </p:grpSpPr>
        <p:pic>
          <p:nvPicPr>
            <p:cNvPr id="369" name="Google Shape;369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493825" y="2419350"/>
              <a:ext cx="2745545" cy="2117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0" name="Google Shape;37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324058" y="2419350"/>
              <a:ext cx="2781889" cy="2117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1" name="Google Shape;371;p44"/>
          <p:cNvSpPr txBox="1"/>
          <p:nvPr/>
        </p:nvSpPr>
        <p:spPr>
          <a:xfrm>
            <a:off x="235500" y="4734750"/>
            <a:ext cx="83904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Zdroje: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5"/>
              </a:rPr>
              <a:t>https://weewave.mer.utexas.edu/MED_files/MED_research/TAB_tape/tab_tape.html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72" name="Google Shape;372;p44"/>
          <p:cNvSpPr txBox="1"/>
          <p:nvPr/>
        </p:nvSpPr>
        <p:spPr>
          <a:xfrm>
            <a:off x="2955725" y="4600375"/>
            <a:ext cx="32325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Technologie TAB</a:t>
            </a:r>
            <a:endParaRPr i="1"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4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Historie plošných spojů</a:t>
            </a:r>
            <a:endParaRPr/>
          </a:p>
        </p:txBody>
      </p:sp>
      <p:sp>
        <p:nvSpPr>
          <p:cNvPr id="378" name="Google Shape;378;p45"/>
          <p:cNvSpPr txBox="1"/>
          <p:nvPr>
            <p:ph idx="1" type="body"/>
          </p:nvPr>
        </p:nvSpPr>
        <p:spPr>
          <a:xfrm>
            <a:off x="311700" y="923875"/>
            <a:ext cx="82899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široké nasazení v automotive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pokročilé metody pouzdření: flip-chip, micro-ball grid array (μBGA), tape BGA (TBGA), </a:t>
            </a:r>
            <a:br>
              <a:rPr lang="cs" sz="1200"/>
            </a:br>
            <a:r>
              <a:rPr lang="cs" sz="1200"/>
              <a:t>3D packaging, chip-scale packaging (CSP), system-in-package (SiP)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nové aplikace v miniaturních mobilní zařízeních: mobilní telefony, tablety, notebooky, hodinky, lékařská elektronika a pomůcky, MEMS, RFID tagy, fotovoltaika, velkoformátové displeje, osvětlovací technika, wearables, …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znovuzrození koncepce tištěné elektroniky: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návaznost na původní tlustovrstvou technologie tisku vodivých motivů PTF (Polymer Thick Film)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rozšíření o další plně tištěné komponenty (tranzistory, senzory, OLED, ...)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nové aplikace: HMI, flexibilní displeje, velkoplošná elektronika, elastická elektronika, …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rozvoj koncepce efektivní hromadné výroby R2R (roll-to-roll)</a:t>
            </a:r>
            <a:endParaRPr sz="1200"/>
          </a:p>
        </p:txBody>
      </p:sp>
      <p:sp>
        <p:nvSpPr>
          <p:cNvPr id="379" name="Google Shape;379;p4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80" name="Google Shape;380;p45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1990s - 2020: dynamický rozvoj aplikací FPC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3. Současný stav průmyslového segmentu FPCB</a:t>
            </a:r>
            <a:endParaRPr/>
          </a:p>
        </p:txBody>
      </p:sp>
      <p:sp>
        <p:nvSpPr>
          <p:cNvPr id="386" name="Google Shape;386;p4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7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Globální trh desek plošných spojů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2" name="Google Shape;392;p4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93" name="Google Shape;393;p47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Rozložení výroby dle regionů</a:t>
            </a:r>
            <a:endParaRPr/>
          </a:p>
        </p:txBody>
      </p:sp>
      <p:sp>
        <p:nvSpPr>
          <p:cNvPr id="394" name="Google Shape;394;p47"/>
          <p:cNvSpPr txBox="1"/>
          <p:nvPr/>
        </p:nvSpPr>
        <p:spPr>
          <a:xfrm>
            <a:off x="235500" y="4658550"/>
            <a:ext cx="8390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Zdroje: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3"/>
              </a:rPr>
              <a:t>https://www.pcdandf.com/pcdesign/index.php/editorial/menu-features/14933-a-not-so-fabulous-year-for-fabricators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95" name="Google Shape;395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50662" y="1374050"/>
            <a:ext cx="3890271" cy="3284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47"/>
          <p:cNvSpPr txBox="1"/>
          <p:nvPr/>
        </p:nvSpPr>
        <p:spPr>
          <a:xfrm>
            <a:off x="1789200" y="1050050"/>
            <a:ext cx="5565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200">
                <a:latin typeface="Montserrat Medium"/>
                <a:ea typeface="Montserrat Medium"/>
                <a:cs typeface="Montserrat Medium"/>
                <a:sym typeface="Montserrat Medium"/>
              </a:rPr>
              <a:t>World PCB Production* by Region (US$ Million)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Globální trh flexibilní elektroniky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2" name="Google Shape;402;p4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403" name="Google Shape;403;p48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Hlavní aplikační oblasti </a:t>
            </a:r>
            <a:endParaRPr/>
          </a:p>
        </p:txBody>
      </p:sp>
      <p:pic>
        <p:nvPicPr>
          <p:cNvPr id="404" name="Google Shape;404;p48" title="FPCB Global Market 20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3925" y="1069250"/>
            <a:ext cx="6096144" cy="3769449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48"/>
          <p:cNvSpPr txBox="1"/>
          <p:nvPr/>
        </p:nvSpPr>
        <p:spPr>
          <a:xfrm>
            <a:off x="235500" y="4658550"/>
            <a:ext cx="8390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Zdroje: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4"/>
              </a:rPr>
              <a:t>https://www.reportlinker.com/p05379589/Global-Flexible-Printed-Circuit-Boards-Industry.html?utm_source=GNW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9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Globální trh flexibilní elektroniky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1" name="Google Shape;411;p4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412" name="Google Shape;412;p49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Rozdělení dle konstrukce</a:t>
            </a:r>
            <a:endParaRPr/>
          </a:p>
        </p:txBody>
      </p:sp>
      <p:sp>
        <p:nvSpPr>
          <p:cNvPr id="413" name="Google Shape;413;p49"/>
          <p:cNvSpPr txBox="1"/>
          <p:nvPr/>
        </p:nvSpPr>
        <p:spPr>
          <a:xfrm>
            <a:off x="235500" y="4658550"/>
            <a:ext cx="8390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Zdroje: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3"/>
              </a:rPr>
              <a:t>https://www.millioninsights.com/industry-reports/global-flexible-printed-circuit-board-fpcb-market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14" name="Google Shape;414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14500" y="1464875"/>
            <a:ext cx="5715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0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Globální trh flexibilní elektroniky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0" name="Google Shape;420;p50"/>
          <p:cNvSpPr txBox="1"/>
          <p:nvPr>
            <p:ph idx="1" type="body"/>
          </p:nvPr>
        </p:nvSpPr>
        <p:spPr>
          <a:xfrm>
            <a:off x="311700" y="923875"/>
            <a:ext cx="4930500" cy="257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Nippon Mektron, Ltd.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Johnson Electric (Parlex)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ALL FLEX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Teledyne Printed Circuit Technology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MINCO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M-FLEX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Tech Etch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Multek (Sheldahl)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21" name="Google Shape;421;p5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422" name="Google Shape;422;p50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Významní výrobci FPC</a:t>
            </a:r>
            <a:endParaRPr/>
          </a:p>
        </p:txBody>
      </p:sp>
      <p:sp>
        <p:nvSpPr>
          <p:cNvPr id="423" name="Google Shape;423;p50"/>
          <p:cNvSpPr txBox="1"/>
          <p:nvPr>
            <p:ph idx="1" type="body"/>
          </p:nvPr>
        </p:nvSpPr>
        <p:spPr>
          <a:xfrm>
            <a:off x="4121700" y="923875"/>
            <a:ext cx="4930500" cy="257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MetriGraphics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AT&amp;S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Benchmark Electronics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Cicor Management AG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Eltek Ltd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TTM Technologies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IEC Electronics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Flex Ltd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…</a:t>
            </a:r>
            <a:endParaRPr sz="12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5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Globální trh flexibilní elektroniky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9" name="Google Shape;429;p51"/>
          <p:cNvSpPr txBox="1"/>
          <p:nvPr>
            <p:ph idx="1" type="body"/>
          </p:nvPr>
        </p:nvSpPr>
        <p:spPr>
          <a:xfrm>
            <a:off x="311700" y="923875"/>
            <a:ext cx="7823100" cy="369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Predikce vývoje globálního trhu Flexible Printed Circuit Boards (FPCBs):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2018:		11,4 </a:t>
            </a:r>
            <a:r>
              <a:rPr lang="cs" sz="1200"/>
              <a:t>billion USD ~ 243 mld. CZK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2020:		12,8 billion USD ~ 272 mld. CZK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2026:		15,3</a:t>
            </a:r>
            <a:r>
              <a:rPr lang="cs" sz="1200"/>
              <a:t> billion USD ~ 455 mld. CZK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předpokládané průměrné tempo růstu 2021 - 2026:	3,1 % CAGR (konzervativní odhad)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Dopady globální pandemie 2020/21: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narušení dodavatelských řetězců - zpoždění výroby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oslabení poptávky vlivem poklesu ekonomiky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elektronický průmysl zčásti oslaben vlivem obchodní války USA-CHN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snahy o omezení závislosti na Asii - návrat výroby do západních zemí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Post-COVID vývoj: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stále optimistický předpoklad silného růstu díky wearables, medical aplikacím FPCB a pokračující robotizaci</a:t>
            </a:r>
            <a:endParaRPr sz="1200"/>
          </a:p>
        </p:txBody>
      </p:sp>
      <p:sp>
        <p:nvSpPr>
          <p:cNvPr id="430" name="Google Shape;430;p5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431" name="Google Shape;431;p51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Vývoj trhu</a:t>
            </a:r>
            <a:endParaRPr/>
          </a:p>
        </p:txBody>
      </p:sp>
      <p:sp>
        <p:nvSpPr>
          <p:cNvPr id="432" name="Google Shape;432;p51"/>
          <p:cNvSpPr txBox="1"/>
          <p:nvPr/>
        </p:nvSpPr>
        <p:spPr>
          <a:xfrm>
            <a:off x="235500" y="4658550"/>
            <a:ext cx="8390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Zdroje: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3"/>
              </a:rPr>
              <a:t>https://www.360marketupda</a:t>
            </a: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4"/>
              </a:rPr>
              <a:t>tes.com/global-flexible-printed-circuit-board-market-16281168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2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Globální trh flexibilní elektroniky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8" name="Google Shape;438;p5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439" name="Google Shape;439;p52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2020-21: Dopady pandemie na světové hospodářství</a:t>
            </a:r>
            <a:endParaRPr/>
          </a:p>
        </p:txBody>
      </p:sp>
      <p:sp>
        <p:nvSpPr>
          <p:cNvPr id="440" name="Google Shape;440;p52"/>
          <p:cNvSpPr txBox="1"/>
          <p:nvPr/>
        </p:nvSpPr>
        <p:spPr>
          <a:xfrm>
            <a:off x="235500" y="4658550"/>
            <a:ext cx="8390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Zdroje: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3"/>
              </a:rPr>
              <a:t>http://pcb.iconnect007.com/index.php/article/123669/a-year-in-review-cultivate-new-opportunities-in-crisis-start-fresh/123672/?skin=pcb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41" name="Google Shape;441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7850" y="1069248"/>
            <a:ext cx="5648300" cy="339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5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Globální trh flexibilní elektroniky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7" name="Google Shape;447;p53"/>
          <p:cNvSpPr txBox="1"/>
          <p:nvPr>
            <p:ph idx="1" type="body"/>
          </p:nvPr>
        </p:nvSpPr>
        <p:spPr>
          <a:xfrm>
            <a:off x="311700" y="923875"/>
            <a:ext cx="7823100" cy="369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Vzdálená lékařská péče, telemedicína, autonomní monitoring zdravotního stavu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Rostoucí elektronizace automobilů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Automatizace a robotizace v průmyslu vyžadující spolehlivé, flexibilní spoje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Rozvoj flexibilních displejů ve spotřební elektronice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Rozvoj wearables: chytré hodinky, bezdrátová sluchátka, fitness trackery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Rozvoj IoT řešení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Rostoucí uplatnění intuitivních, dotykových ovládacích rozhraní ve spotřební i průmyslové elektronice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Obecný tlak na snižování hmotnosti, objemu a zvyšování spolehlivosti  elektroniky při udržené cenové efektivity výroby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Rostoucí tlak na environmentální aspekty výroby elektroniky, udržitelnost a lepší odbouratelnost elektronického odpadu</a:t>
            </a:r>
            <a:endParaRPr sz="1200"/>
          </a:p>
        </p:txBody>
      </p:sp>
      <p:sp>
        <p:nvSpPr>
          <p:cNvPr id="448" name="Google Shape;448;p5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449" name="Google Shape;449;p53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Klíčové trendy růstu segmentu FPCB</a:t>
            </a:r>
            <a:endParaRPr/>
          </a:p>
        </p:txBody>
      </p:sp>
      <p:sp>
        <p:nvSpPr>
          <p:cNvPr id="450" name="Google Shape;450;p53"/>
          <p:cNvSpPr txBox="1"/>
          <p:nvPr/>
        </p:nvSpPr>
        <p:spPr>
          <a:xfrm>
            <a:off x="235500" y="4658550"/>
            <a:ext cx="8390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Zdroje: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3"/>
              </a:rPr>
              <a:t>https://www.reportlinker.com/p05379589/Global-Flexible-Printed-Circuit-Boards-Industry.html?utm_source=GNW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54"/>
          <p:cNvSpPr txBox="1"/>
          <p:nvPr>
            <p:ph type="title"/>
          </p:nvPr>
        </p:nvSpPr>
        <p:spPr>
          <a:xfrm>
            <a:off x="311700" y="206910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Děkuji za pozornost</a:t>
            </a:r>
            <a:endParaRPr/>
          </a:p>
        </p:txBody>
      </p:sp>
      <p:sp>
        <p:nvSpPr>
          <p:cNvPr id="456" name="Google Shape;456;p54"/>
          <p:cNvSpPr txBox="1"/>
          <p:nvPr>
            <p:ph idx="1" type="subTitle"/>
          </p:nvPr>
        </p:nvSpPr>
        <p:spPr>
          <a:xfrm>
            <a:off x="1962850" y="3325275"/>
            <a:ext cx="5218200" cy="4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lang="cs">
                <a:latin typeface="Montserrat"/>
                <a:ea typeface="Montserrat"/>
                <a:cs typeface="Montserrat"/>
                <a:sym typeface="Montserrat"/>
              </a:rPr>
              <a:t>Silvan Pretl		</a:t>
            </a:r>
            <a:r>
              <a:rPr lang="cs" u="sng">
                <a:solidFill>
                  <a:schemeClr val="hlink"/>
                </a:solidFill>
                <a:hlinkClick r:id="rId3"/>
              </a:rPr>
              <a:t>pretl@fel.zcu.cz</a:t>
            </a:r>
            <a:endParaRPr/>
          </a:p>
        </p:txBody>
      </p:sp>
      <p:sp>
        <p:nvSpPr>
          <p:cNvPr id="457" name="Google Shape;457;p5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KET TFE šablon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