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451" r:id="rId1"/>
  </p:sldMasterIdLst>
  <p:notesMasterIdLst>
    <p:notesMasterId r:id="rId15"/>
  </p:notesMasterIdLst>
  <p:handoutMasterIdLst>
    <p:handoutMasterId r:id="rId16"/>
  </p:handoutMasterIdLst>
  <p:sldIdLst>
    <p:sldId id="344" r:id="rId2"/>
    <p:sldId id="303" r:id="rId3"/>
    <p:sldId id="258" r:id="rId4"/>
    <p:sldId id="373" r:id="rId5"/>
    <p:sldId id="261" r:id="rId6"/>
    <p:sldId id="367" r:id="rId7"/>
    <p:sldId id="369" r:id="rId8"/>
    <p:sldId id="370" r:id="rId9"/>
    <p:sldId id="371" r:id="rId10"/>
    <p:sldId id="372" r:id="rId11"/>
    <p:sldId id="385" r:id="rId12"/>
    <p:sldId id="377" r:id="rId13"/>
    <p:sldId id="345" r:id="rId14"/>
  </p:sldIdLst>
  <p:sldSz cx="16259175" cy="9145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1">
          <p15:clr>
            <a:srgbClr val="A4A3A4"/>
          </p15:clr>
        </p15:guide>
        <p15:guide id="2" pos="51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D6807"/>
    <a:srgbClr val="FF3300"/>
    <a:srgbClr val="80A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redný štýl 2 - zvýrazneni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04" autoAdjust="0"/>
    <p:restoredTop sz="94675" autoAdjust="0"/>
  </p:normalViewPr>
  <p:slideViewPr>
    <p:cSldViewPr>
      <p:cViewPr varScale="1">
        <p:scale>
          <a:sx n="66" d="100"/>
          <a:sy n="66" d="100"/>
        </p:scale>
        <p:origin x="90" y="438"/>
      </p:cViewPr>
      <p:guideLst>
        <p:guide orient="horz" pos="2881"/>
        <p:guide pos="5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8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8FDE96F-4BA0-40DC-8C69-2BC69017AE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624ED53-4F8C-4225-AE2A-CE79D3A70A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7171EEC-6DB7-4431-AABA-5268D31BB311}" type="datetimeFigureOut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7E33BA1-4C06-468E-90EF-4EF03C44B7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C3F30D6-F139-4C41-9D60-EE800DAF04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DDFA5AC-4034-402F-8C97-4771082E7A9E}" type="slidenum">
              <a:rPr lang="cs-CZ" altLang="sk-SK"/>
              <a:pPr>
                <a:defRPr/>
              </a:pPr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30179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23BED9-729F-4167-B0A5-83D28B0B4B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0BD786-7F01-4D81-850B-54CB4AC100B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05D9682-F635-47EE-BB32-AE848F8237CD}" type="datetimeFigureOut">
              <a:rPr lang="en-US"/>
              <a:pPr>
                <a:defRPr/>
              </a:pPr>
              <a:t>5/25/2023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C9216EF-4FA8-414E-A3D4-5DFBB681D0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DF00693-CCA8-4655-AD54-335DCC58F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9673A-75B0-408E-8807-6D952B5807F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ED0D16-FAA8-4B06-8824-7FC8A99CB5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FD1F965-288E-4984-AAD6-DF5893DC4C1A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6299813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450975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5488" algn="l" defTabSz="1450975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0975" algn="l" defTabSz="1450975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6463" algn="l" defTabSz="1450975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1950" algn="l" defTabSz="1450975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29025" algn="l" defTabSz="145161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4830" algn="l" defTabSz="145161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0635" algn="l" defTabSz="145161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06440" algn="l" defTabSz="145161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obrazu snímky 1">
            <a:extLst>
              <a:ext uri="{FF2B5EF4-FFF2-40B4-BE49-F238E27FC236}">
                <a16:creationId xmlns:a16="http://schemas.microsoft.com/office/drawing/2014/main" id="{61DCDD5D-98E9-4876-8328-C9C69F349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oznámok 2">
            <a:extLst>
              <a:ext uri="{FF2B5EF4-FFF2-40B4-BE49-F238E27FC236}">
                <a16:creationId xmlns:a16="http://schemas.microsoft.com/office/drawing/2014/main" id="{5BDE74EB-A6D8-420B-9AAB-164CB197F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6388" name="Zástupný symbol čísla snímky 3">
            <a:extLst>
              <a:ext uri="{FF2B5EF4-FFF2-40B4-BE49-F238E27FC236}">
                <a16:creationId xmlns:a16="http://schemas.microsoft.com/office/drawing/2014/main" id="{3AFC8EDB-1F01-4D68-BA8C-AC527A43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B398E0-7475-4678-A3FC-69FA6D467FB3}" type="slidenum">
              <a:rPr lang="en-US" altLang="sk-SK" sz="1200" smtClean="0">
                <a:latin typeface="Calibri" panose="020F0502020204030204" pitchFamily="34" charset="0"/>
              </a:rPr>
              <a:pPr/>
              <a:t>3</a:t>
            </a:fld>
            <a:endParaRPr lang="en-US" altLang="sk-SK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157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obrazu snímky 1">
            <a:extLst>
              <a:ext uri="{FF2B5EF4-FFF2-40B4-BE49-F238E27FC236}">
                <a16:creationId xmlns:a16="http://schemas.microsoft.com/office/drawing/2014/main" id="{61DCDD5D-98E9-4876-8328-C9C69F349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oznámok 2">
            <a:extLst>
              <a:ext uri="{FF2B5EF4-FFF2-40B4-BE49-F238E27FC236}">
                <a16:creationId xmlns:a16="http://schemas.microsoft.com/office/drawing/2014/main" id="{5BDE74EB-A6D8-420B-9AAB-164CB197F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6388" name="Zástupný symbol čísla snímky 3">
            <a:extLst>
              <a:ext uri="{FF2B5EF4-FFF2-40B4-BE49-F238E27FC236}">
                <a16:creationId xmlns:a16="http://schemas.microsoft.com/office/drawing/2014/main" id="{3AFC8EDB-1F01-4D68-BA8C-AC527A43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B398E0-7475-4678-A3FC-69FA6D467FB3}" type="slidenum">
              <a:rPr lang="en-US" altLang="sk-SK" sz="1200" smtClean="0">
                <a:latin typeface="Calibri" panose="020F0502020204030204" pitchFamily="34" charset="0"/>
              </a:rPr>
              <a:pPr/>
              <a:t>4</a:t>
            </a:fld>
            <a:endParaRPr lang="en-US" altLang="sk-SK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147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obrazu snímky 1">
            <a:extLst>
              <a:ext uri="{FF2B5EF4-FFF2-40B4-BE49-F238E27FC236}">
                <a16:creationId xmlns:a16="http://schemas.microsoft.com/office/drawing/2014/main" id="{61DCDD5D-98E9-4876-8328-C9C69F349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oznámok 2">
            <a:extLst>
              <a:ext uri="{FF2B5EF4-FFF2-40B4-BE49-F238E27FC236}">
                <a16:creationId xmlns:a16="http://schemas.microsoft.com/office/drawing/2014/main" id="{5BDE74EB-A6D8-420B-9AAB-164CB197F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6388" name="Zástupný symbol čísla snímky 3">
            <a:extLst>
              <a:ext uri="{FF2B5EF4-FFF2-40B4-BE49-F238E27FC236}">
                <a16:creationId xmlns:a16="http://schemas.microsoft.com/office/drawing/2014/main" id="{3AFC8EDB-1F01-4D68-BA8C-AC527A43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B398E0-7475-4678-A3FC-69FA6D467FB3}" type="slidenum">
              <a:rPr lang="en-US" altLang="sk-SK" sz="1200" smtClean="0">
                <a:latin typeface="Calibri" panose="020F0502020204030204" pitchFamily="34" charset="0"/>
              </a:rPr>
              <a:pPr/>
              <a:t>5</a:t>
            </a:fld>
            <a:endParaRPr lang="en-US" altLang="sk-SK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211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obrazu snímky 1">
            <a:extLst>
              <a:ext uri="{FF2B5EF4-FFF2-40B4-BE49-F238E27FC236}">
                <a16:creationId xmlns:a16="http://schemas.microsoft.com/office/drawing/2014/main" id="{61DCDD5D-98E9-4876-8328-C9C69F349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oznámok 2">
            <a:extLst>
              <a:ext uri="{FF2B5EF4-FFF2-40B4-BE49-F238E27FC236}">
                <a16:creationId xmlns:a16="http://schemas.microsoft.com/office/drawing/2014/main" id="{5BDE74EB-A6D8-420B-9AAB-164CB197F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6388" name="Zástupný symbol čísla snímky 3">
            <a:extLst>
              <a:ext uri="{FF2B5EF4-FFF2-40B4-BE49-F238E27FC236}">
                <a16:creationId xmlns:a16="http://schemas.microsoft.com/office/drawing/2014/main" id="{3AFC8EDB-1F01-4D68-BA8C-AC527A43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B398E0-7475-4678-A3FC-69FA6D467FB3}" type="slidenum">
              <a:rPr lang="en-US" altLang="sk-SK" sz="1200" smtClean="0">
                <a:latin typeface="Calibri" panose="020F0502020204030204" pitchFamily="34" charset="0"/>
              </a:rPr>
              <a:pPr/>
              <a:t>6</a:t>
            </a:fld>
            <a:endParaRPr lang="en-US" altLang="sk-SK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778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obrazu snímky 1">
            <a:extLst>
              <a:ext uri="{FF2B5EF4-FFF2-40B4-BE49-F238E27FC236}">
                <a16:creationId xmlns:a16="http://schemas.microsoft.com/office/drawing/2014/main" id="{61DCDD5D-98E9-4876-8328-C9C69F349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oznámok 2">
            <a:extLst>
              <a:ext uri="{FF2B5EF4-FFF2-40B4-BE49-F238E27FC236}">
                <a16:creationId xmlns:a16="http://schemas.microsoft.com/office/drawing/2014/main" id="{5BDE74EB-A6D8-420B-9AAB-164CB197F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6388" name="Zástupný symbol čísla snímky 3">
            <a:extLst>
              <a:ext uri="{FF2B5EF4-FFF2-40B4-BE49-F238E27FC236}">
                <a16:creationId xmlns:a16="http://schemas.microsoft.com/office/drawing/2014/main" id="{3AFC8EDB-1F01-4D68-BA8C-AC527A43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B398E0-7475-4678-A3FC-69FA6D467FB3}" type="slidenum">
              <a:rPr lang="en-US" altLang="sk-SK" sz="1200" smtClean="0">
                <a:latin typeface="Calibri" panose="020F0502020204030204" pitchFamily="34" charset="0"/>
              </a:rPr>
              <a:pPr/>
              <a:t>7</a:t>
            </a:fld>
            <a:endParaRPr lang="en-US" altLang="sk-SK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822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obrazu snímky 1">
            <a:extLst>
              <a:ext uri="{FF2B5EF4-FFF2-40B4-BE49-F238E27FC236}">
                <a16:creationId xmlns:a16="http://schemas.microsoft.com/office/drawing/2014/main" id="{61DCDD5D-98E9-4876-8328-C9C69F349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oznámok 2">
            <a:extLst>
              <a:ext uri="{FF2B5EF4-FFF2-40B4-BE49-F238E27FC236}">
                <a16:creationId xmlns:a16="http://schemas.microsoft.com/office/drawing/2014/main" id="{5BDE74EB-A6D8-420B-9AAB-164CB197F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6388" name="Zástupný symbol čísla snímky 3">
            <a:extLst>
              <a:ext uri="{FF2B5EF4-FFF2-40B4-BE49-F238E27FC236}">
                <a16:creationId xmlns:a16="http://schemas.microsoft.com/office/drawing/2014/main" id="{3AFC8EDB-1F01-4D68-BA8C-AC527A43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B398E0-7475-4678-A3FC-69FA6D467FB3}" type="slidenum">
              <a:rPr lang="en-US" altLang="sk-SK" sz="1200" smtClean="0">
                <a:latin typeface="Calibri" panose="020F0502020204030204" pitchFamily="34" charset="0"/>
              </a:rPr>
              <a:pPr/>
              <a:t>8</a:t>
            </a:fld>
            <a:endParaRPr lang="en-US" altLang="sk-SK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154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obrazu snímky 1">
            <a:extLst>
              <a:ext uri="{FF2B5EF4-FFF2-40B4-BE49-F238E27FC236}">
                <a16:creationId xmlns:a16="http://schemas.microsoft.com/office/drawing/2014/main" id="{61DCDD5D-98E9-4876-8328-C9C69F349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oznámok 2">
            <a:extLst>
              <a:ext uri="{FF2B5EF4-FFF2-40B4-BE49-F238E27FC236}">
                <a16:creationId xmlns:a16="http://schemas.microsoft.com/office/drawing/2014/main" id="{5BDE74EB-A6D8-420B-9AAB-164CB197F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6388" name="Zástupný symbol čísla snímky 3">
            <a:extLst>
              <a:ext uri="{FF2B5EF4-FFF2-40B4-BE49-F238E27FC236}">
                <a16:creationId xmlns:a16="http://schemas.microsoft.com/office/drawing/2014/main" id="{3AFC8EDB-1F01-4D68-BA8C-AC527A43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B398E0-7475-4678-A3FC-69FA6D467FB3}" type="slidenum">
              <a:rPr lang="en-US" altLang="sk-SK" sz="1200" smtClean="0">
                <a:latin typeface="Calibri" panose="020F0502020204030204" pitchFamily="34" charset="0"/>
              </a:rPr>
              <a:pPr/>
              <a:t>9</a:t>
            </a:fld>
            <a:endParaRPr lang="en-US" altLang="sk-SK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710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obrazu snímky 1">
            <a:extLst>
              <a:ext uri="{FF2B5EF4-FFF2-40B4-BE49-F238E27FC236}">
                <a16:creationId xmlns:a16="http://schemas.microsoft.com/office/drawing/2014/main" id="{61DCDD5D-98E9-4876-8328-C9C69F349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oznámok 2">
            <a:extLst>
              <a:ext uri="{FF2B5EF4-FFF2-40B4-BE49-F238E27FC236}">
                <a16:creationId xmlns:a16="http://schemas.microsoft.com/office/drawing/2014/main" id="{5BDE74EB-A6D8-420B-9AAB-164CB197F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6388" name="Zástupný symbol čísla snímky 3">
            <a:extLst>
              <a:ext uri="{FF2B5EF4-FFF2-40B4-BE49-F238E27FC236}">
                <a16:creationId xmlns:a16="http://schemas.microsoft.com/office/drawing/2014/main" id="{3AFC8EDB-1F01-4D68-BA8C-AC527A43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B398E0-7475-4678-A3FC-69FA6D467FB3}" type="slidenum">
              <a:rPr lang="en-US" altLang="sk-SK" sz="1200" smtClean="0">
                <a:latin typeface="Calibri" panose="020F0502020204030204" pitchFamily="34" charset="0"/>
              </a:rPr>
              <a:pPr/>
              <a:t>10</a:t>
            </a:fld>
            <a:endParaRPr lang="en-US" altLang="sk-SK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129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obrazu snímky 1">
            <a:extLst>
              <a:ext uri="{FF2B5EF4-FFF2-40B4-BE49-F238E27FC236}">
                <a16:creationId xmlns:a16="http://schemas.microsoft.com/office/drawing/2014/main" id="{61DCDD5D-98E9-4876-8328-C9C69F349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oznámok 2">
            <a:extLst>
              <a:ext uri="{FF2B5EF4-FFF2-40B4-BE49-F238E27FC236}">
                <a16:creationId xmlns:a16="http://schemas.microsoft.com/office/drawing/2014/main" id="{5BDE74EB-A6D8-420B-9AAB-164CB197F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6388" name="Zástupný symbol čísla snímky 3">
            <a:extLst>
              <a:ext uri="{FF2B5EF4-FFF2-40B4-BE49-F238E27FC236}">
                <a16:creationId xmlns:a16="http://schemas.microsoft.com/office/drawing/2014/main" id="{3AFC8EDB-1F01-4D68-BA8C-AC527A43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B398E0-7475-4678-A3FC-69FA6D467FB3}" type="slidenum">
              <a:rPr lang="en-US" altLang="sk-SK" sz="1200" smtClean="0">
                <a:latin typeface="Calibri" panose="020F0502020204030204" pitchFamily="34" charset="0"/>
              </a:rPr>
              <a:pPr/>
              <a:t>11</a:t>
            </a:fld>
            <a:endParaRPr lang="en-US" altLang="sk-SK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269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obrazu snímky 1">
            <a:extLst>
              <a:ext uri="{FF2B5EF4-FFF2-40B4-BE49-F238E27FC236}">
                <a16:creationId xmlns:a16="http://schemas.microsoft.com/office/drawing/2014/main" id="{61DCDD5D-98E9-4876-8328-C9C69F349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oznámok 2">
            <a:extLst>
              <a:ext uri="{FF2B5EF4-FFF2-40B4-BE49-F238E27FC236}">
                <a16:creationId xmlns:a16="http://schemas.microsoft.com/office/drawing/2014/main" id="{5BDE74EB-A6D8-420B-9AAB-164CB197F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6388" name="Zástupný symbol čísla snímky 3">
            <a:extLst>
              <a:ext uri="{FF2B5EF4-FFF2-40B4-BE49-F238E27FC236}">
                <a16:creationId xmlns:a16="http://schemas.microsoft.com/office/drawing/2014/main" id="{3AFC8EDB-1F01-4D68-BA8C-AC527A43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B398E0-7475-4678-A3FC-69FA6D467FB3}" type="slidenum">
              <a:rPr lang="en-US" altLang="sk-SK" sz="1200" smtClean="0">
                <a:latin typeface="Calibri" panose="020F0502020204030204" pitchFamily="34" charset="0"/>
              </a:rPr>
              <a:pPr/>
              <a:t>12</a:t>
            </a:fld>
            <a:endParaRPr lang="en-US" altLang="sk-SK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42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1290"/>
            <a:ext cx="16259175" cy="9156879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9815" y="3206602"/>
            <a:ext cx="10357937" cy="2195451"/>
          </a:xfrm>
        </p:spPr>
        <p:txBody>
          <a:bodyPr anchor="b">
            <a:noAutofit/>
          </a:bodyPr>
          <a:lstStyle>
            <a:lvl1pPr algn="r">
              <a:defRPr sz="720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815" y="5402049"/>
            <a:ext cx="10357937" cy="146278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9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8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539824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732383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90" y="3601782"/>
            <a:ext cx="11464463" cy="2435864"/>
          </a:xfrm>
        </p:spPr>
        <p:txBody>
          <a:bodyPr anchor="b"/>
          <a:lstStyle>
            <a:lvl1pPr algn="l">
              <a:defRPr sz="5334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6037646"/>
            <a:ext cx="11464463" cy="1147399"/>
          </a:xfrm>
        </p:spPr>
        <p:txBody>
          <a:bodyPr anchor="t"/>
          <a:lstStyle>
            <a:lvl1pPr marL="0" indent="0" algn="l">
              <a:buNone/>
              <a:defRPr sz="26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195538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3289" y="2881286"/>
            <a:ext cx="5579803" cy="517526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7952" y="2881286"/>
            <a:ext cx="5579802" cy="517526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425794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0" y="2881811"/>
            <a:ext cx="5581921" cy="768483"/>
          </a:xfrm>
        </p:spPr>
        <p:txBody>
          <a:bodyPr anchor="b">
            <a:noAutofit/>
          </a:bodyPr>
          <a:lstStyle>
            <a:lvl1pPr marL="0" indent="0">
              <a:buNone/>
              <a:defRPr sz="3201" b="0"/>
            </a:lvl1pPr>
            <a:lvl2pPr marL="609722" indent="0">
              <a:buNone/>
              <a:defRPr sz="2667" b="1"/>
            </a:lvl2pPr>
            <a:lvl3pPr marL="1219444" indent="0">
              <a:buNone/>
              <a:defRPr sz="2400" b="1"/>
            </a:lvl3pPr>
            <a:lvl4pPr marL="1829166" indent="0">
              <a:buNone/>
              <a:defRPr sz="2134" b="1"/>
            </a:lvl4pPr>
            <a:lvl5pPr marL="2438888" indent="0">
              <a:buNone/>
              <a:defRPr sz="2134" b="1"/>
            </a:lvl5pPr>
            <a:lvl6pPr marL="3048610" indent="0">
              <a:buNone/>
              <a:defRPr sz="2134" b="1"/>
            </a:lvl6pPr>
            <a:lvl7pPr marL="3658332" indent="0">
              <a:buNone/>
              <a:defRPr sz="2134" b="1"/>
            </a:lvl7pPr>
            <a:lvl8pPr marL="4268053" indent="0">
              <a:buNone/>
              <a:defRPr sz="2134" b="1"/>
            </a:lvl8pPr>
            <a:lvl9pPr marL="4877775" indent="0">
              <a:buNone/>
              <a:defRPr sz="2134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1170" y="3650295"/>
            <a:ext cx="5581921" cy="4406254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5836" y="2881811"/>
            <a:ext cx="5581914" cy="768483"/>
          </a:xfrm>
        </p:spPr>
        <p:txBody>
          <a:bodyPr anchor="b">
            <a:noAutofit/>
          </a:bodyPr>
          <a:lstStyle>
            <a:lvl1pPr marL="0" indent="0">
              <a:buNone/>
              <a:defRPr sz="3201" b="0"/>
            </a:lvl1pPr>
            <a:lvl2pPr marL="609722" indent="0">
              <a:buNone/>
              <a:defRPr sz="2667" b="1"/>
            </a:lvl2pPr>
            <a:lvl3pPr marL="1219444" indent="0">
              <a:buNone/>
              <a:defRPr sz="2400" b="1"/>
            </a:lvl3pPr>
            <a:lvl4pPr marL="1829166" indent="0">
              <a:buNone/>
              <a:defRPr sz="2134" b="1"/>
            </a:lvl4pPr>
            <a:lvl5pPr marL="2438888" indent="0">
              <a:buNone/>
              <a:defRPr sz="2134" b="1"/>
            </a:lvl5pPr>
            <a:lvl6pPr marL="3048610" indent="0">
              <a:buNone/>
              <a:defRPr sz="2134" b="1"/>
            </a:lvl6pPr>
            <a:lvl7pPr marL="3658332" indent="0">
              <a:buNone/>
              <a:defRPr sz="2134" b="1"/>
            </a:lvl7pPr>
            <a:lvl8pPr marL="4268053" indent="0">
              <a:buNone/>
              <a:defRPr sz="2134" b="1"/>
            </a:lvl8pPr>
            <a:lvl9pPr marL="4877775" indent="0">
              <a:buNone/>
              <a:defRPr sz="2134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5838" y="3650295"/>
            <a:ext cx="5581913" cy="4406254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5003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88" y="812941"/>
            <a:ext cx="11464463" cy="176137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098404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911517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89" y="1998486"/>
            <a:ext cx="5140374" cy="1704917"/>
          </a:xfrm>
        </p:spPr>
        <p:txBody>
          <a:bodyPr anchor="b">
            <a:normAutofit/>
          </a:bodyPr>
          <a:lstStyle>
            <a:lvl1pPr>
              <a:defRPr sz="266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8522" y="686685"/>
            <a:ext cx="6019230" cy="736986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3289" y="3703403"/>
            <a:ext cx="5140374" cy="3446530"/>
          </a:xfrm>
        </p:spPr>
        <p:txBody>
          <a:bodyPr>
            <a:normAutofit/>
          </a:bodyPr>
          <a:lstStyle>
            <a:lvl1pPr marL="0" indent="0">
              <a:buNone/>
              <a:defRPr sz="1867"/>
            </a:lvl1pPr>
            <a:lvl2pPr marL="609539" indent="0">
              <a:buNone/>
              <a:defRPr sz="1867"/>
            </a:lvl2pPr>
            <a:lvl3pPr marL="1219078" indent="0">
              <a:buNone/>
              <a:defRPr sz="1600"/>
            </a:lvl3pPr>
            <a:lvl4pPr marL="1828618" indent="0">
              <a:buNone/>
              <a:defRPr sz="1334"/>
            </a:lvl4pPr>
            <a:lvl5pPr marL="2438156" indent="0">
              <a:buNone/>
              <a:defRPr sz="1334"/>
            </a:lvl5pPr>
            <a:lvl6pPr marL="3047695" indent="0">
              <a:buNone/>
              <a:defRPr sz="1334"/>
            </a:lvl6pPr>
            <a:lvl7pPr marL="3657234" indent="0">
              <a:buNone/>
              <a:defRPr sz="1334"/>
            </a:lvl7pPr>
            <a:lvl8pPr marL="4266773" indent="0">
              <a:buNone/>
              <a:defRPr sz="1334"/>
            </a:lvl8pPr>
            <a:lvl9pPr marL="4876312" indent="0">
              <a:buNone/>
              <a:defRPr sz="1334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240616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89" y="6401912"/>
            <a:ext cx="11464461" cy="755782"/>
          </a:xfrm>
        </p:spPr>
        <p:txBody>
          <a:bodyPr anchor="b">
            <a:normAutofit/>
          </a:bodyPr>
          <a:lstStyle>
            <a:lvl1pPr algn="l">
              <a:defRPr sz="3201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3288" y="812941"/>
            <a:ext cx="11464463" cy="5128514"/>
          </a:xfrm>
        </p:spPr>
        <p:txBody>
          <a:bodyPr anchor="t">
            <a:normAutofit/>
          </a:bodyPr>
          <a:lstStyle>
            <a:lvl1pPr marL="0" indent="0" algn="ctr">
              <a:buNone/>
              <a:defRPr sz="2134"/>
            </a:lvl1pPr>
            <a:lvl2pPr marL="609722" indent="0">
              <a:buNone/>
              <a:defRPr sz="2134"/>
            </a:lvl2pPr>
            <a:lvl3pPr marL="1219444" indent="0">
              <a:buNone/>
              <a:defRPr sz="2134"/>
            </a:lvl3pPr>
            <a:lvl4pPr marL="1829166" indent="0">
              <a:buNone/>
              <a:defRPr sz="2134"/>
            </a:lvl4pPr>
            <a:lvl5pPr marL="2438888" indent="0">
              <a:buNone/>
              <a:defRPr sz="2134"/>
            </a:lvl5pPr>
            <a:lvl6pPr marL="3048610" indent="0">
              <a:buNone/>
              <a:defRPr sz="2134"/>
            </a:lvl6pPr>
            <a:lvl7pPr marL="3658332" indent="0">
              <a:buNone/>
              <a:defRPr sz="2134"/>
            </a:lvl7pPr>
            <a:lvl8pPr marL="4268053" indent="0">
              <a:buNone/>
              <a:defRPr sz="2134"/>
            </a:lvl8pPr>
            <a:lvl9pPr marL="4877775" indent="0">
              <a:buNone/>
              <a:defRPr sz="2134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3289" y="7157693"/>
            <a:ext cx="11464461" cy="89885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722" indent="0">
              <a:buNone/>
              <a:defRPr sz="1600"/>
            </a:lvl2pPr>
            <a:lvl3pPr marL="1219444" indent="0">
              <a:buNone/>
              <a:defRPr sz="1334"/>
            </a:lvl3pPr>
            <a:lvl4pPr marL="1829166" indent="0">
              <a:buNone/>
              <a:defRPr sz="1200"/>
            </a:lvl4pPr>
            <a:lvl5pPr marL="2438888" indent="0">
              <a:buNone/>
              <a:defRPr sz="1200"/>
            </a:lvl5pPr>
            <a:lvl6pPr marL="3048610" indent="0">
              <a:buNone/>
              <a:defRPr sz="1200"/>
            </a:lvl6pPr>
            <a:lvl7pPr marL="3658332" indent="0">
              <a:buNone/>
              <a:defRPr sz="1200"/>
            </a:lvl7pPr>
            <a:lvl8pPr marL="4268053" indent="0">
              <a:buNone/>
              <a:defRPr sz="1200"/>
            </a:lvl8pPr>
            <a:lvl9pPr marL="4877775" indent="0">
              <a:buNone/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432630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90" y="812941"/>
            <a:ext cx="11464463" cy="4538921"/>
          </a:xfrm>
        </p:spPr>
        <p:txBody>
          <a:bodyPr anchor="ctr">
            <a:normAutofit/>
          </a:bodyPr>
          <a:lstStyle>
            <a:lvl1pPr algn="l">
              <a:defRPr sz="586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5961568"/>
            <a:ext cx="11464463" cy="2094980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646607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2021" y="812941"/>
            <a:ext cx="10794287" cy="4030833"/>
          </a:xfrm>
        </p:spPr>
        <p:txBody>
          <a:bodyPr anchor="ctr">
            <a:normAutofit/>
          </a:bodyPr>
          <a:lstStyle>
            <a:lvl1pPr algn="l">
              <a:defRPr sz="586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21874" y="4843774"/>
            <a:ext cx="9634580" cy="50808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13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722" indent="0">
              <a:buFontTx/>
              <a:buNone/>
              <a:defRPr/>
            </a:lvl2pPr>
            <a:lvl3pPr marL="1219444" indent="0">
              <a:buFontTx/>
              <a:buNone/>
              <a:defRPr/>
            </a:lvl3pPr>
            <a:lvl4pPr marL="1829166" indent="0">
              <a:buFontTx/>
              <a:buNone/>
              <a:defRPr/>
            </a:lvl4pPr>
            <a:lvl5pPr marL="243888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5961568"/>
            <a:ext cx="11464463" cy="2094980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  <p:sp>
        <p:nvSpPr>
          <p:cNvPr id="20" name="TextBox 19"/>
          <p:cNvSpPr txBox="1"/>
          <p:nvPr/>
        </p:nvSpPr>
        <p:spPr>
          <a:xfrm>
            <a:off x="722634" y="1054020"/>
            <a:ext cx="812959" cy="779837"/>
          </a:xfrm>
          <a:prstGeom prst="rect">
            <a:avLst/>
          </a:prstGeom>
        </p:spPr>
        <p:txBody>
          <a:bodyPr vert="horz" lIns="121941" tIns="60971" rIns="121941" bIns="60971" rtlCol="0" anchor="ctr">
            <a:noAutofit/>
          </a:bodyPr>
          <a:lstStyle/>
          <a:p>
            <a:pPr lvl="0"/>
            <a:r>
              <a:rPr lang="en-US" sz="1066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59664" y="3849410"/>
            <a:ext cx="812959" cy="779837"/>
          </a:xfrm>
          <a:prstGeom prst="rect">
            <a:avLst/>
          </a:prstGeom>
        </p:spPr>
        <p:txBody>
          <a:bodyPr vert="horz" lIns="121941" tIns="60971" rIns="121941" bIns="60971" rtlCol="0" anchor="ctr">
            <a:noAutofit/>
          </a:bodyPr>
          <a:lstStyle/>
          <a:p>
            <a:pPr lvl="0"/>
            <a:r>
              <a:rPr lang="en-US" sz="1066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3867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420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90" y="2576432"/>
            <a:ext cx="11464463" cy="3461214"/>
          </a:xfrm>
        </p:spPr>
        <p:txBody>
          <a:bodyPr anchor="b">
            <a:normAutofit/>
          </a:bodyPr>
          <a:lstStyle>
            <a:lvl1pPr algn="l">
              <a:defRPr sz="586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6037645"/>
            <a:ext cx="11464463" cy="201890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221925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2021" y="812941"/>
            <a:ext cx="10794287" cy="4030833"/>
          </a:xfrm>
        </p:spPr>
        <p:txBody>
          <a:bodyPr anchor="ctr">
            <a:normAutofit/>
          </a:bodyPr>
          <a:lstStyle>
            <a:lvl1pPr algn="l">
              <a:defRPr sz="586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03286" y="5351863"/>
            <a:ext cx="11464464" cy="68578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2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722" indent="0">
              <a:buFontTx/>
              <a:buNone/>
              <a:defRPr/>
            </a:lvl2pPr>
            <a:lvl3pPr marL="1219444" indent="0">
              <a:buFontTx/>
              <a:buNone/>
              <a:defRPr/>
            </a:lvl3pPr>
            <a:lvl4pPr marL="1829166" indent="0">
              <a:buFontTx/>
              <a:buNone/>
              <a:defRPr/>
            </a:lvl4pPr>
            <a:lvl5pPr marL="243888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6037645"/>
            <a:ext cx="11464463" cy="201890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  <p:sp>
        <p:nvSpPr>
          <p:cNvPr id="24" name="TextBox 23"/>
          <p:cNvSpPr txBox="1"/>
          <p:nvPr/>
        </p:nvSpPr>
        <p:spPr>
          <a:xfrm>
            <a:off x="722634" y="1054020"/>
            <a:ext cx="812959" cy="779837"/>
          </a:xfrm>
          <a:prstGeom prst="rect">
            <a:avLst/>
          </a:prstGeom>
        </p:spPr>
        <p:txBody>
          <a:bodyPr vert="horz" lIns="121941" tIns="60971" rIns="121941" bIns="60971" rtlCol="0" anchor="ctr">
            <a:noAutofit/>
          </a:bodyPr>
          <a:lstStyle/>
          <a:p>
            <a:pPr lvl="0"/>
            <a:r>
              <a:rPr lang="en-US" sz="1066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59664" y="3849410"/>
            <a:ext cx="812959" cy="779837"/>
          </a:xfrm>
          <a:prstGeom prst="rect">
            <a:avLst/>
          </a:prstGeom>
        </p:spPr>
        <p:txBody>
          <a:bodyPr vert="horz" lIns="121941" tIns="60971" rIns="121941" bIns="60971" rtlCol="0" anchor="ctr">
            <a:noAutofit/>
          </a:bodyPr>
          <a:lstStyle/>
          <a:p>
            <a:pPr lvl="0"/>
            <a:r>
              <a:rPr lang="en-US" sz="1066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8684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578" y="812941"/>
            <a:ext cx="11453174" cy="4030833"/>
          </a:xfrm>
        </p:spPr>
        <p:txBody>
          <a:bodyPr anchor="ctr">
            <a:normAutofit/>
          </a:bodyPr>
          <a:lstStyle>
            <a:lvl1pPr algn="l">
              <a:defRPr sz="586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03286" y="5351863"/>
            <a:ext cx="11464464" cy="68578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201">
                <a:solidFill>
                  <a:schemeClr val="accent1"/>
                </a:solidFill>
              </a:defRPr>
            </a:lvl1pPr>
            <a:lvl2pPr marL="609722" indent="0">
              <a:buFontTx/>
              <a:buNone/>
              <a:defRPr/>
            </a:lvl2pPr>
            <a:lvl3pPr marL="1219444" indent="0">
              <a:buFontTx/>
              <a:buNone/>
              <a:defRPr/>
            </a:lvl3pPr>
            <a:lvl4pPr marL="1829166" indent="0">
              <a:buFontTx/>
              <a:buNone/>
              <a:defRPr/>
            </a:lvl4pPr>
            <a:lvl5pPr marL="243888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6037645"/>
            <a:ext cx="11464463" cy="201890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200208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031950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25640" y="812940"/>
            <a:ext cx="1739997" cy="70031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3290" y="812941"/>
            <a:ext cx="9415372" cy="700314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549326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959" y="1404443"/>
            <a:ext cx="7181136" cy="6765194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5080" y="1404443"/>
            <a:ext cx="7181136" cy="6765194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E5D2E-4856-4C7D-994C-8B8A93FB26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10BA7-80B9-48A8-BE84-31EEF4D6C6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01A4E-5E7A-494C-8A8C-34AB4BBF7D6D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671924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4771" y="1116410"/>
            <a:ext cx="7183959" cy="1063847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5805" indent="0">
              <a:buNone/>
              <a:defRPr sz="3200" b="1"/>
            </a:lvl2pPr>
            <a:lvl3pPr marL="1451610" indent="0">
              <a:buNone/>
              <a:defRPr sz="2900" b="1"/>
            </a:lvl3pPr>
            <a:lvl4pPr marL="2177415" indent="0">
              <a:buNone/>
              <a:defRPr sz="2500" b="1"/>
            </a:lvl4pPr>
            <a:lvl5pPr marL="2903220" indent="0">
              <a:buNone/>
              <a:defRPr sz="2500" b="1"/>
            </a:lvl5pPr>
            <a:lvl6pPr marL="3629025" indent="0">
              <a:buNone/>
              <a:defRPr sz="2500" b="1"/>
            </a:lvl6pPr>
            <a:lvl7pPr marL="4354830" indent="0">
              <a:buNone/>
              <a:defRPr sz="2500" b="1"/>
            </a:lvl7pPr>
            <a:lvl8pPr marL="5080635" indent="0">
              <a:buNone/>
              <a:defRPr sz="2500" b="1"/>
            </a:lvl8pPr>
            <a:lvl9pPr marL="5806440" indent="0">
              <a:buNone/>
              <a:defRPr sz="25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959" y="2628579"/>
            <a:ext cx="7183959" cy="5541058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73603" y="1116410"/>
            <a:ext cx="7186781" cy="1063847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5805" indent="0">
              <a:buNone/>
              <a:defRPr sz="3200" b="1"/>
            </a:lvl2pPr>
            <a:lvl3pPr marL="1451610" indent="0">
              <a:buNone/>
              <a:defRPr sz="2900" b="1"/>
            </a:lvl3pPr>
            <a:lvl4pPr marL="2177415" indent="0">
              <a:buNone/>
              <a:defRPr sz="2500" b="1"/>
            </a:lvl4pPr>
            <a:lvl5pPr marL="2903220" indent="0">
              <a:buNone/>
              <a:defRPr sz="2500" b="1"/>
            </a:lvl5pPr>
            <a:lvl6pPr marL="3629025" indent="0">
              <a:buNone/>
              <a:defRPr sz="2500" b="1"/>
            </a:lvl6pPr>
            <a:lvl7pPr marL="4354830" indent="0">
              <a:buNone/>
              <a:defRPr sz="2500" b="1"/>
            </a:lvl7pPr>
            <a:lvl8pPr marL="5080635" indent="0">
              <a:buNone/>
              <a:defRPr sz="2500" b="1"/>
            </a:lvl8pPr>
            <a:lvl9pPr marL="5806440" indent="0">
              <a:buNone/>
              <a:defRPr sz="25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9436" y="2628579"/>
            <a:ext cx="7186781" cy="5541058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BA50584-D789-4619-95B1-1462FE4522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86E8AD8-7D3C-41E0-9D7A-C20A484CB7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FF800-1937-4D13-AF1F-140441ED77E8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22974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1290"/>
            <a:ext cx="16259175" cy="9156879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3288" y="812941"/>
            <a:ext cx="11464463" cy="17613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88" y="2881286"/>
            <a:ext cx="11464463" cy="5175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08721" y="8056549"/>
            <a:ext cx="1216156" cy="486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3288" y="8056549"/>
            <a:ext cx="8398456" cy="486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6455" y="8056549"/>
            <a:ext cx="911297" cy="486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58724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2" r:id="rId1"/>
    <p:sldLayoutId id="2147484453" r:id="rId2"/>
    <p:sldLayoutId id="2147484454" r:id="rId3"/>
    <p:sldLayoutId id="2147484455" r:id="rId4"/>
    <p:sldLayoutId id="2147484456" r:id="rId5"/>
    <p:sldLayoutId id="2147484457" r:id="rId6"/>
    <p:sldLayoutId id="2147484458" r:id="rId7"/>
    <p:sldLayoutId id="2147484459" r:id="rId8"/>
    <p:sldLayoutId id="2147484460" r:id="rId9"/>
    <p:sldLayoutId id="2147484461" r:id="rId10"/>
    <p:sldLayoutId id="2147484462" r:id="rId11"/>
    <p:sldLayoutId id="2147484463" r:id="rId12"/>
    <p:sldLayoutId id="2147484464" r:id="rId13"/>
    <p:sldLayoutId id="2147484465" r:id="rId14"/>
    <p:sldLayoutId id="2147484466" r:id="rId15"/>
    <p:sldLayoutId id="2147484467" r:id="rId16"/>
    <p:sldLayoutId id="2147484443" r:id="rId17"/>
    <p:sldLayoutId id="2147484444" r:id="rId18"/>
  </p:sldLayoutIdLst>
  <p:txStyles>
    <p:titleStyle>
      <a:lvl1pPr algn="l" defTabSz="609722" rtl="0" eaLnBrk="1" latinLnBrk="0" hangingPunct="1">
        <a:spcBef>
          <a:spcPct val="0"/>
        </a:spcBef>
        <a:buNone/>
        <a:defRPr sz="4801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291" indent="-45729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90798" indent="-381076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3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524305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134027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743749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353471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963192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572914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182636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722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444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166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888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610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332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053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775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cs/simulation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ecepty.aktuality.sk/recept/8480/kakaovo-kokosovy-tvarohovy-krem-s-jahodami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.be/z3gTE2i8_L8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hyperlink" Target="https://www.televizeseznam.cz/video/jaknato/samozavlazovaci-kvetinac-z-pet-lahve-64033911?dop_ab=331610&amp;dop_source_zone_id=1&amp;dop_req_id=09wnm2cx8hT-202004261108&amp;utm_source=www.seznam.cz&amp;utm_medium=z-boxiku&amp;utm_campaign=_var" TargetMode="Externa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F4DBE2F-A57B-4B1C-A795-E270714A6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9A0204B-5262-4BC4-97A7-E9D648406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01" y="1086148"/>
            <a:ext cx="11719865" cy="697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50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A051F6-1BD6-4312-9691-461364AE3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Experiment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A2D6B2-619D-4334-8F00-9591A48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Badatelská výuka</a:t>
            </a:r>
          </a:p>
          <a:p>
            <a:r>
              <a:rPr lang="cs-CZ" dirty="0"/>
              <a:t>Poznávání žáků</a:t>
            </a:r>
          </a:p>
          <a:p>
            <a:r>
              <a:rPr lang="cs-CZ" dirty="0"/>
              <a:t>Zpracování informací, hodnocení</a:t>
            </a:r>
          </a:p>
          <a:p>
            <a:r>
              <a:rPr lang="cs-CZ" dirty="0"/>
              <a:t>Jednotlivé aktivity i souborný interdisciplinární projekt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366B30AA-1048-418C-8903-0DAC8FFA1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0835" y="7772888"/>
            <a:ext cx="5992061" cy="118126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B46451A-08F0-4B41-8976-5F3D1CBCC06E}"/>
              </a:ext>
            </a:extLst>
          </p:cNvPr>
          <p:cNvSpPr txBox="1"/>
          <p:nvPr/>
        </p:nvSpPr>
        <p:spPr>
          <a:xfrm>
            <a:off x="6113363" y="8056549"/>
            <a:ext cx="8138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dirty="0">
                <a:solidFill>
                  <a:srgbClr val="000000"/>
                </a:solidFill>
                <a:effectLst/>
              </a:rPr>
              <a:t>Projekt „</a:t>
            </a:r>
            <a:r>
              <a:rPr lang="cs-CZ" dirty="0" err="1">
                <a:solidFill>
                  <a:srgbClr val="000000"/>
                </a:solidFill>
                <a:effectLst/>
              </a:rPr>
              <a:t>Inspire</a:t>
            </a:r>
            <a:r>
              <a:rPr lang="cs-CZ" dirty="0">
                <a:solidFill>
                  <a:srgbClr val="000000"/>
                </a:solidFill>
                <a:effectLst/>
              </a:rPr>
              <a:t>“ je spolufinancován Evropskou unií</a:t>
            </a:r>
            <a:endParaRPr lang="cs-CZ" dirty="0">
              <a:effectLst/>
            </a:endParaRPr>
          </a:p>
          <a:p>
            <a:pPr algn="ctr"/>
            <a:r>
              <a:rPr lang="cs-CZ" dirty="0">
                <a:solidFill>
                  <a:srgbClr val="000000"/>
                </a:solidFill>
                <a:effectLst/>
              </a:rPr>
              <a:t>Registrační číslo: CZ.02.3.68/0.0/0.0/19_068/0015764</a:t>
            </a:r>
            <a:endParaRPr lang="cs-CZ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98356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B82AF535-7162-4878-B44E-4B376819D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583" y="19159"/>
            <a:ext cx="14329592" cy="864096"/>
          </a:xfrm>
        </p:spPr>
        <p:txBody>
          <a:bodyPr/>
          <a:lstStyle/>
          <a:p>
            <a:pPr algn="l" eaLnBrk="1" hangingPunct="1"/>
            <a:r>
              <a:rPr lang="cs-CZ" sz="3600" dirty="0"/>
              <a:t>Elektrický obvod – </a:t>
            </a:r>
            <a:r>
              <a:rPr lang="cs-CZ" sz="3600" b="1" dirty="0"/>
              <a:t>reálný experiment </a:t>
            </a:r>
            <a:r>
              <a:rPr lang="cs-CZ" sz="3600" dirty="0"/>
              <a:t>a simulace</a:t>
            </a:r>
            <a:endParaRPr lang="sk-SK" altLang="sk-SK" sz="3200" dirty="0">
              <a:solidFill>
                <a:srgbClr val="FF000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751398" y="1044402"/>
            <a:ext cx="6768752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Nízká realita zapojení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Chybějící propojení schéma – reálný obvod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Vysoká motivace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Rychlé řešení svádějící k povrchnosti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Rychlá realizace obvodů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Nalézání chyby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u="sng" dirty="0"/>
              <a:t>Žák nerozumí principu ani zapojení, přesto dokáže zapojit obvod podle obrázku.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u="sng" dirty="0"/>
              <a:t>Zdroj: </a:t>
            </a:r>
            <a:r>
              <a:rPr lang="cs-CZ" sz="2800" b="1" u="sng" dirty="0" err="1"/>
              <a:t>prac</a:t>
            </a:r>
            <a:r>
              <a:rPr lang="cs-CZ" sz="2800" b="1" u="sng" dirty="0"/>
              <a:t>. sešit Technika, Raabe</a:t>
            </a:r>
          </a:p>
          <a:p>
            <a:endParaRPr lang="cs-CZ" sz="28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8498" y="1332434"/>
            <a:ext cx="7898199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6868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B82AF535-7162-4878-B44E-4B376819D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583" y="19159"/>
            <a:ext cx="14329592" cy="864096"/>
          </a:xfrm>
        </p:spPr>
        <p:txBody>
          <a:bodyPr/>
          <a:lstStyle/>
          <a:p>
            <a:pPr algn="l" eaLnBrk="1" hangingPunct="1"/>
            <a:r>
              <a:rPr lang="cs-CZ" sz="3600" dirty="0"/>
              <a:t>Elektrický obvod – </a:t>
            </a:r>
            <a:r>
              <a:rPr lang="cs-CZ" sz="3600" b="1" dirty="0"/>
              <a:t>reálný experiment </a:t>
            </a:r>
            <a:r>
              <a:rPr lang="cs-CZ" sz="3600" dirty="0"/>
              <a:t>a simulace</a:t>
            </a:r>
            <a:endParaRPr lang="sk-SK" altLang="sk-SK" sz="3200" dirty="0">
              <a:solidFill>
                <a:srgbClr val="FF0000"/>
              </a:solidFill>
            </a:endParaRPr>
          </a:p>
        </p:txBody>
      </p:sp>
      <p:pic>
        <p:nvPicPr>
          <p:cNvPr id="4" name="Obrázek 3" descr="Obsah obrázku osoba, interiér, patro, chlapec&#10;&#10;Popis byl vytvořen automaticky">
            <a:extLst>
              <a:ext uri="{FF2B5EF4-FFF2-40B4-BE49-F238E27FC236}">
                <a16:creationId xmlns:a16="http://schemas.microsoft.com/office/drawing/2014/main" id="{45079EFF-2961-4B88-BF01-C5DECCD6A9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5491" y="946010"/>
            <a:ext cx="7576253" cy="5667157"/>
          </a:xfrm>
          <a:prstGeom prst="rect">
            <a:avLst/>
          </a:prstGeom>
        </p:spPr>
      </p:pic>
      <p:pic>
        <p:nvPicPr>
          <p:cNvPr id="7" name="Obrázek 6" descr="Obsah obrázku osoba, malé, dívka, mladý&#10;&#10;Popis byl vytvořen automaticky">
            <a:extLst>
              <a:ext uri="{FF2B5EF4-FFF2-40B4-BE49-F238E27FC236}">
                <a16:creationId xmlns:a16="http://schemas.microsoft.com/office/drawing/2014/main" id="{A70ACF3D-E166-4E56-B7D1-37959CF2DB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811" y="946010"/>
            <a:ext cx="5305732" cy="709307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842525FC-7AC2-4326-9DDB-46C40F2167BE}"/>
              </a:ext>
            </a:extLst>
          </p:cNvPr>
          <p:cNvSpPr txBox="1"/>
          <p:nvPr/>
        </p:nvSpPr>
        <p:spPr>
          <a:xfrm>
            <a:off x="1117526" y="8199578"/>
            <a:ext cx="15102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Nina 3 roky: pracuje s el. stavebnicí jako s konstrukční, skládá dle barev, rozměrů, netvoří funkční el. obvod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F475A91-6F4E-4972-AD74-A727B4562FE6}"/>
              </a:ext>
            </a:extLst>
          </p:cNvPr>
          <p:cNvSpPr txBox="1"/>
          <p:nvPr/>
        </p:nvSpPr>
        <p:spPr>
          <a:xfrm>
            <a:off x="6870419" y="6949057"/>
            <a:ext cx="7720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Martin 5 let: rozmisťuje součástky dle obrázku, zkoumá funkčnost a opravuje chyby (porovnává realitu s obrázkem)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04DD5E7-E86E-45DE-BDD2-065B8A50CB30}"/>
              </a:ext>
            </a:extLst>
          </p:cNvPr>
          <p:cNvSpPr txBox="1"/>
          <p:nvPr/>
        </p:nvSpPr>
        <p:spPr>
          <a:xfrm>
            <a:off x="13962235" y="211351"/>
            <a:ext cx="2137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Zdroj, děti, vlastní</a:t>
            </a:r>
          </a:p>
        </p:txBody>
      </p:sp>
    </p:spTree>
    <p:extLst>
      <p:ext uri="{BB962C8B-B14F-4D97-AF65-F5344CB8AC3E}">
        <p14:creationId xmlns:p14="http://schemas.microsoft.com/office/powerpoint/2010/main" val="84649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B82AF535-7162-4878-B44E-4B376819D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583" y="19159"/>
            <a:ext cx="14329592" cy="864096"/>
          </a:xfrm>
        </p:spPr>
        <p:txBody>
          <a:bodyPr/>
          <a:lstStyle/>
          <a:p>
            <a:pPr algn="l" eaLnBrk="1" hangingPunct="1"/>
            <a:r>
              <a:rPr lang="cs-CZ" sz="3600" dirty="0"/>
              <a:t>Elektrický obvod – reálný experiment a </a:t>
            </a:r>
            <a:r>
              <a:rPr lang="cs-CZ" sz="3600" b="1" dirty="0"/>
              <a:t>simulace</a:t>
            </a:r>
            <a:endParaRPr lang="sk-SK" altLang="sk-SK" sz="3200" b="1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928787" y="8461226"/>
            <a:ext cx="148336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hlinkClick r:id="rId3"/>
              </a:rPr>
              <a:t>PHET.colorado.edu</a:t>
            </a:r>
            <a:r>
              <a:rPr lang="cs-CZ" sz="3200" dirty="0"/>
              <a:t> + Pracovní sešit 6. roč. Spínač světla str. 34</a:t>
            </a:r>
          </a:p>
          <a:p>
            <a:endParaRPr lang="cs-CZ" sz="3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5091" y="1548458"/>
            <a:ext cx="10598268" cy="5551474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DC380AED-B919-48DA-82CF-5CB73081D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34" y="2773053"/>
            <a:ext cx="2646053" cy="400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6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B82AF535-7162-4878-B44E-4B376819D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583" y="19159"/>
            <a:ext cx="14329592" cy="864096"/>
          </a:xfrm>
        </p:spPr>
        <p:txBody>
          <a:bodyPr/>
          <a:lstStyle/>
          <a:p>
            <a:pPr algn="l" eaLnBrk="1" hangingPunct="1"/>
            <a:r>
              <a:rPr lang="cs-CZ" sz="3600" dirty="0"/>
              <a:t>Virtuální vaření – nákupy a výběr potravin</a:t>
            </a:r>
            <a:endParaRPr lang="sk-SK" altLang="sk-SK" sz="3200" b="1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96739" y="1116410"/>
            <a:ext cx="6643165" cy="5109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Proces: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/>
              <a:t>Výběr druhu jídla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/>
              <a:t>Výběr receptu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/>
              <a:t>Výběr surovin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/>
              <a:t>Nákup surovin/potravin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/>
              <a:t>Výroba jídla – techniky a technologie</a:t>
            </a:r>
          </a:p>
          <a:p>
            <a:pPr marL="514350" indent="-514350">
              <a:buFont typeface="+mj-lt"/>
              <a:buAutoNum type="arabicPeriod"/>
            </a:pPr>
            <a:endParaRPr lang="cs-CZ" sz="2800" dirty="0"/>
          </a:p>
          <a:p>
            <a:r>
              <a:rPr lang="cs-CZ" sz="2800" b="1" dirty="0"/>
              <a:t>Jídlo z pohledu:</a:t>
            </a:r>
          </a:p>
          <a:p>
            <a:r>
              <a:rPr lang="cs-CZ" sz="2800" dirty="0"/>
              <a:t>Náročnosti přípravy</a:t>
            </a:r>
          </a:p>
          <a:p>
            <a:r>
              <a:rPr lang="cs-CZ" sz="2800" dirty="0"/>
              <a:t>Ceny, chutí</a:t>
            </a:r>
          </a:p>
          <a:p>
            <a:r>
              <a:rPr lang="cs-CZ" sz="2800" dirty="0"/>
              <a:t>Vhodnosti situace</a:t>
            </a:r>
          </a:p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1DF4F17-01D8-4290-8265-5B5AA249BA34}"/>
              </a:ext>
            </a:extLst>
          </p:cNvPr>
          <p:cNvSpPr txBox="1"/>
          <p:nvPr/>
        </p:nvSpPr>
        <p:spPr>
          <a:xfrm>
            <a:off x="9618497" y="7924017"/>
            <a:ext cx="53495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50" dirty="0">
                <a:hlinkClick r:id="rId3"/>
              </a:rPr>
              <a:t>https://recepty.aktuality.sk/recept/8480/kakaovo-kokosovy-tvarohovy-krem-s-jahodami/</a:t>
            </a:r>
            <a:endParaRPr lang="cs-CZ" sz="1050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E241BD9-4F58-4261-B44D-5C8CB1997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715" y="1149258"/>
            <a:ext cx="6984777" cy="749727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9975271D-4B83-4163-84EA-AD51181171D3}"/>
              </a:ext>
            </a:extLst>
          </p:cNvPr>
          <p:cNvSpPr txBox="1"/>
          <p:nvPr/>
        </p:nvSpPr>
        <p:spPr>
          <a:xfrm>
            <a:off x="496739" y="7739351"/>
            <a:ext cx="8137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hlinkClick r:id="rId5"/>
              </a:rPr>
              <a:t>Baking </a:t>
            </a:r>
            <a:r>
              <a:rPr lang="cs-CZ" dirty="0" err="1">
                <a:hlinkClick r:id="rId5"/>
              </a:rPr>
              <a:t>simulator</a:t>
            </a:r>
            <a:r>
              <a:rPr lang="cs-CZ" dirty="0">
                <a:hlinkClick r:id="rId5"/>
              </a:rPr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7394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B82AF535-7162-4878-B44E-4B376819D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583" y="19159"/>
            <a:ext cx="14329592" cy="864096"/>
          </a:xfrm>
        </p:spPr>
        <p:txBody>
          <a:bodyPr/>
          <a:lstStyle/>
          <a:p>
            <a:pPr algn="l" eaLnBrk="1" hangingPunct="1"/>
            <a:r>
              <a:rPr lang="cs-CZ" sz="3600" dirty="0"/>
              <a:t>Virtuální vaření – reálný přístup</a:t>
            </a:r>
            <a:endParaRPr lang="sk-SK" altLang="sk-SK" sz="3200" b="1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80715" y="1260426"/>
            <a:ext cx="602120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/>
              <a:t>Téma vhodné pro </a:t>
            </a:r>
            <a:r>
              <a:rPr lang="cs-CZ" sz="3200" dirty="0" err="1"/>
              <a:t>koronakrizi</a:t>
            </a:r>
            <a:r>
              <a:rPr lang="cs-CZ" sz="3200" dirty="0"/>
              <a:t> </a:t>
            </a:r>
            <a:r>
              <a:rPr lang="cs-CZ" sz="3200" dirty="0">
                <a:sym typeface="Wingdings" panose="05000000000000000000" pitchFamily="2" charset="2"/>
              </a:rPr>
              <a:t></a:t>
            </a:r>
            <a:endParaRPr lang="cs-CZ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dirty="0"/>
          </a:p>
          <a:p>
            <a:endParaRPr lang="cs-CZ" sz="3200" dirty="0"/>
          </a:p>
          <a:p>
            <a:endParaRPr lang="cs-CZ" sz="3200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5CFB49B-7A68-4E07-8D8F-946E937B0AD7}"/>
              </a:ext>
            </a:extLst>
          </p:cNvPr>
          <p:cNvSpPr/>
          <p:nvPr/>
        </p:nvSpPr>
        <p:spPr>
          <a:xfrm>
            <a:off x="8345611" y="1548458"/>
            <a:ext cx="8128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3200" dirty="0"/>
              <a:t>Jídlo jako </a:t>
            </a:r>
            <a:r>
              <a:rPr lang="cs-CZ" sz="3200" u="sng" dirty="0"/>
              <a:t>výzva</a:t>
            </a:r>
            <a:r>
              <a:rPr lang="cs-CZ" sz="3200" dirty="0"/>
              <a:t> pro experta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Jeden recept a pošlete výsledky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ABBBFA5-12BB-455B-B1FC-AE06ED67B8BA}"/>
              </a:ext>
            </a:extLst>
          </p:cNvPr>
          <p:cNvSpPr/>
          <p:nvPr/>
        </p:nvSpPr>
        <p:spPr>
          <a:xfrm>
            <a:off x="8129587" y="5941546"/>
            <a:ext cx="8128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3200" dirty="0"/>
              <a:t>Omezené zdroje – maximum variací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Kreativita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Informační potřeba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FBE781A-7D54-477F-91F9-565C21162A55}"/>
              </a:ext>
            </a:extLst>
          </p:cNvPr>
          <p:cNvSpPr/>
          <p:nvPr/>
        </p:nvSpPr>
        <p:spPr>
          <a:xfrm>
            <a:off x="784771" y="5292145"/>
            <a:ext cx="8128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3200" dirty="0"/>
              <a:t>Reverzní </a:t>
            </a:r>
            <a:r>
              <a:rPr lang="cs-CZ" sz="3200" dirty="0" err="1"/>
              <a:t>engineering</a:t>
            </a:r>
            <a:r>
              <a:rPr lang="cs-CZ" sz="3200" dirty="0"/>
              <a:t> ve vaření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Rozebrat jídlo na suroviny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Změna myšlení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F3993F8-0C20-4714-96D6-7CB55F752482}"/>
              </a:ext>
            </a:extLst>
          </p:cNvPr>
          <p:cNvSpPr/>
          <p:nvPr/>
        </p:nvSpPr>
        <p:spPr>
          <a:xfrm>
            <a:off x="1216819" y="2523845"/>
            <a:ext cx="8128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3200" dirty="0"/>
              <a:t>Online výběr a nákup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Široké spektrum témat a kompetencí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Využití technologií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Zpracování dat a závěrů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80BEBAA-2F5B-4267-8D96-237DB9AAB7EE}"/>
              </a:ext>
            </a:extLst>
          </p:cNvPr>
          <p:cNvSpPr/>
          <p:nvPr/>
        </p:nvSpPr>
        <p:spPr>
          <a:xfrm>
            <a:off x="8345611" y="3912277"/>
            <a:ext cx="8128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3200" dirty="0"/>
              <a:t>Spolupráce s rodiči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Prohloubení vztahů - kooperace</a:t>
            </a:r>
          </a:p>
        </p:txBody>
      </p:sp>
    </p:spTree>
    <p:extLst>
      <p:ext uri="{BB962C8B-B14F-4D97-AF65-F5344CB8AC3E}">
        <p14:creationId xmlns:p14="http://schemas.microsoft.com/office/powerpoint/2010/main" val="183269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B82AF535-7162-4878-B44E-4B376819D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583" y="19159"/>
            <a:ext cx="14329592" cy="864096"/>
          </a:xfrm>
        </p:spPr>
        <p:txBody>
          <a:bodyPr/>
          <a:lstStyle/>
          <a:p>
            <a:pPr algn="l" eaLnBrk="1" hangingPunct="1"/>
            <a:r>
              <a:rPr lang="cs-CZ" sz="3600" dirty="0"/>
              <a:t>Experiment testujeme materiály - průhyb</a:t>
            </a:r>
            <a:endParaRPr lang="sk-SK" altLang="sk-SK" sz="3200" b="1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090888" y="1548458"/>
            <a:ext cx="3801041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/>
              <a:t>Experiment v technice</a:t>
            </a:r>
          </a:p>
          <a:p>
            <a:r>
              <a:rPr lang="cs-CZ" sz="2800" dirty="0"/>
              <a:t>Badatelský přístup</a:t>
            </a:r>
          </a:p>
          <a:p>
            <a:r>
              <a:rPr lang="cs-CZ" sz="2800" dirty="0"/>
              <a:t>Zpracování výsledků </a:t>
            </a:r>
          </a:p>
          <a:p>
            <a:r>
              <a:rPr lang="cs-CZ" sz="2800" dirty="0"/>
              <a:t>a definice závěrů</a:t>
            </a:r>
          </a:p>
          <a:p>
            <a:endParaRPr lang="cs-CZ" sz="2800" dirty="0"/>
          </a:p>
          <a:p>
            <a:r>
              <a:rPr lang="cs-CZ" sz="2800" b="1" dirty="0"/>
              <a:t>Průnik do praxe:</a:t>
            </a:r>
          </a:p>
          <a:p>
            <a:r>
              <a:rPr lang="cs-CZ" sz="2800" dirty="0"/>
              <a:t>stavba domu</a:t>
            </a:r>
          </a:p>
          <a:p>
            <a:r>
              <a:rPr lang="cs-CZ" sz="2800" dirty="0"/>
              <a:t>mostu, </a:t>
            </a:r>
          </a:p>
          <a:p>
            <a:r>
              <a:rPr lang="cs-CZ" sz="2800" dirty="0"/>
              <a:t>pružnost – luk</a:t>
            </a:r>
          </a:p>
          <a:p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endParaRPr lang="cs-CZ" sz="2800" dirty="0"/>
          </a:p>
          <a:p>
            <a:endParaRPr lang="cs-CZ" sz="28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8C84F61-A016-49E7-B4ED-682F654E9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412" y="883255"/>
            <a:ext cx="6738236" cy="409592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3963478-5231-412B-9B4A-175D7B701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227" y="3852714"/>
            <a:ext cx="9703604" cy="494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87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B82AF535-7162-4878-B44E-4B376819D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9404" y="684362"/>
            <a:ext cx="14329592" cy="864096"/>
          </a:xfrm>
        </p:spPr>
        <p:txBody>
          <a:bodyPr/>
          <a:lstStyle/>
          <a:p>
            <a:pPr algn="l" eaLnBrk="1" hangingPunct="1"/>
            <a:r>
              <a:rPr lang="cs-CZ" sz="3600" dirty="0"/>
              <a:t>Experiment - poznáváme vlastnosti </a:t>
            </a:r>
            <a:br>
              <a:rPr lang="cs-CZ" sz="3600" dirty="0"/>
            </a:br>
            <a:r>
              <a:rPr lang="cs-CZ" sz="3600" dirty="0"/>
              <a:t>materiálů</a:t>
            </a:r>
            <a:endParaRPr lang="sk-SK" altLang="sk-SK" sz="3200" b="1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93566" y="1871906"/>
            <a:ext cx="4326826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/>
              <a:t>Experiment v technice</a:t>
            </a:r>
          </a:p>
          <a:p>
            <a:r>
              <a:rPr lang="cs-CZ" sz="3200" dirty="0"/>
              <a:t>Badatelský přístup</a:t>
            </a:r>
          </a:p>
          <a:p>
            <a:endParaRPr lang="cs-CZ" sz="3200" dirty="0"/>
          </a:p>
          <a:p>
            <a:pPr marL="457200" indent="-457200">
              <a:buFontTx/>
              <a:buChar char="-"/>
            </a:pPr>
            <a:endParaRPr lang="cs-CZ" sz="3200" dirty="0"/>
          </a:p>
          <a:p>
            <a:r>
              <a:rPr lang="cs-CZ" sz="3200" dirty="0"/>
              <a:t>Alternativní možnosti </a:t>
            </a:r>
          </a:p>
          <a:p>
            <a:r>
              <a:rPr lang="cs-CZ" sz="3200" dirty="0"/>
              <a:t>hodnocení</a:t>
            </a:r>
          </a:p>
          <a:p>
            <a:r>
              <a:rPr lang="cs-CZ" sz="3200" dirty="0"/>
              <a:t>Inovace zadání dle </a:t>
            </a:r>
          </a:p>
          <a:p>
            <a:r>
              <a:rPr lang="cs-CZ" sz="3200" dirty="0"/>
              <a:t>vlastních komponent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3200" dirty="0"/>
          </a:p>
          <a:p>
            <a:endParaRPr lang="cs-CZ" sz="3200" dirty="0"/>
          </a:p>
          <a:p>
            <a:endParaRPr lang="cs-CZ" sz="32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987C231-35BA-406D-9991-CB54BB7A4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779" y="373127"/>
            <a:ext cx="6169521" cy="877246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C98065A-D94E-411B-A905-8B9B8F3CF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43148">
            <a:off x="1944194" y="4307268"/>
            <a:ext cx="7733600" cy="11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46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B82AF535-7162-4878-B44E-4B376819D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583" y="19159"/>
            <a:ext cx="14329592" cy="864096"/>
          </a:xfrm>
        </p:spPr>
        <p:txBody>
          <a:bodyPr/>
          <a:lstStyle/>
          <a:p>
            <a:pPr algn="l" eaLnBrk="1" hangingPunct="1"/>
            <a:r>
              <a:rPr lang="cs-CZ" sz="3600" dirty="0"/>
              <a:t>Pěstujeme doma – výroba květináčů</a:t>
            </a:r>
            <a:endParaRPr lang="sk-SK" altLang="sk-SK" sz="3200" b="1" dirty="0">
              <a:solidFill>
                <a:srgbClr val="FF0000"/>
              </a:solidFill>
            </a:endParaRP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E4BC49A8-4F74-49BB-A410-302E394C1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97939" y="1146817"/>
            <a:ext cx="2961091" cy="6177815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547CAA4-16CD-4BB7-B37B-CD2623602D2F}"/>
              </a:ext>
            </a:extLst>
          </p:cNvPr>
          <p:cNvSpPr txBox="1"/>
          <p:nvPr/>
        </p:nvSpPr>
        <p:spPr>
          <a:xfrm>
            <a:off x="712763" y="7957170"/>
            <a:ext cx="134062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dirty="0">
                <a:hlinkClick r:id="rId5"/>
              </a:rPr>
              <a:t>https://www.televizeseznam.cz/video/jaknato/samozavlazovaci-kvetinac-z-pet-lahve-64033911?dop_ab=331610&amp;dop_source_zone_id=1&amp;dop_req_id=09wnm2cx8hT-202004261108&amp;utm_source=www.seznam.cz&amp;utm_medium=z-boxiku&amp;utm_campaign=_var</a:t>
            </a:r>
            <a:endParaRPr lang="cs-CZ" sz="900" dirty="0"/>
          </a:p>
        </p:txBody>
      </p:sp>
      <p:pic>
        <p:nvPicPr>
          <p:cNvPr id="8" name="Obrázek 7" descr="Obsah obrázku fotka, stůl, interiér, různé&#10;&#10;Popis byl vytvořen automaticky">
            <a:extLst>
              <a:ext uri="{FF2B5EF4-FFF2-40B4-BE49-F238E27FC236}">
                <a16:creationId xmlns:a16="http://schemas.microsoft.com/office/drawing/2014/main" id="{DA5F7767-61E9-45FE-9F88-2FF54EA9C8A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663" y="1166205"/>
            <a:ext cx="5330434" cy="5330434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B9A4C087-E1D5-4417-B05D-654BE322EEC8}"/>
              </a:ext>
            </a:extLst>
          </p:cNvPr>
          <p:cNvSpPr txBox="1"/>
          <p:nvPr/>
        </p:nvSpPr>
        <p:spPr>
          <a:xfrm rot="16200000">
            <a:off x="13132666" y="2929236"/>
            <a:ext cx="5522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/>
              <a:t>http://goodiy.blogspot.com/2014/02/transform-plastic-bottle-into-flower-pot.html</a:t>
            </a:r>
          </a:p>
        </p:txBody>
      </p:sp>
      <p:pic>
        <p:nvPicPr>
          <p:cNvPr id="11" name="Obrázek 10" descr="Obsah obrázku rostlina, stůl, červená, vsedě&#10;&#10;Popis byl vytvořen automaticky">
            <a:extLst>
              <a:ext uri="{FF2B5EF4-FFF2-40B4-BE49-F238E27FC236}">
                <a16:creationId xmlns:a16="http://schemas.microsoft.com/office/drawing/2014/main" id="{C74CCC3A-0E4D-4841-AEF1-745B3196E55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037" y="2103803"/>
            <a:ext cx="3214737" cy="4284860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01ADBBA3-FD60-4D20-9C19-C9D7B798067E}"/>
              </a:ext>
            </a:extLst>
          </p:cNvPr>
          <p:cNvSpPr txBox="1"/>
          <p:nvPr/>
        </p:nvSpPr>
        <p:spPr>
          <a:xfrm>
            <a:off x="718487" y="7748551"/>
            <a:ext cx="69685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dirty="0"/>
              <a:t>http://2.bp.blogspot.com/-n60ZtTfwKto/UnIeiG4AQGI/AAAAAAAABpg/LEsdJJ9-olk/s1600/40009a77765c3da59212693607dfc673.jpg</a:t>
            </a:r>
          </a:p>
        </p:txBody>
      </p:sp>
    </p:spTree>
    <p:extLst>
      <p:ext uri="{BB962C8B-B14F-4D97-AF65-F5344CB8AC3E}">
        <p14:creationId xmlns:p14="http://schemas.microsoft.com/office/powerpoint/2010/main" val="4114834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B82AF535-7162-4878-B44E-4B376819D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583" y="19159"/>
            <a:ext cx="14329592" cy="864096"/>
          </a:xfrm>
        </p:spPr>
        <p:txBody>
          <a:bodyPr/>
          <a:lstStyle/>
          <a:p>
            <a:pPr algn="l" eaLnBrk="1" hangingPunct="1"/>
            <a:r>
              <a:rPr lang="cs-CZ" sz="3600" dirty="0"/>
              <a:t>Pinball nevypadá tak složitě</a:t>
            </a:r>
            <a:endParaRPr lang="sk-SK" altLang="sk-SK" sz="3200" dirty="0">
              <a:solidFill>
                <a:srgbClr val="FF0000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C512212-EA89-4C1C-90A8-455E07BB2E01}"/>
              </a:ext>
            </a:extLst>
          </p:cNvPr>
          <p:cNvSpPr txBox="1"/>
          <p:nvPr/>
        </p:nvSpPr>
        <p:spPr>
          <a:xfrm>
            <a:off x="13044782" y="8606979"/>
            <a:ext cx="8127124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/>
              <a:t>Prac</a:t>
            </a:r>
            <a:r>
              <a:rPr lang="cs-CZ" b="1" dirty="0"/>
              <a:t>. sešit č. 4 – str. 27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6DEB4DC-6B12-4984-90E5-133CB34A74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3646" y="834561"/>
            <a:ext cx="10012058" cy="747646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B3B268-169D-4B09-AF23-BD5AFA71D9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67" y="833668"/>
            <a:ext cx="4626432" cy="7252189"/>
          </a:xfrm>
          <a:prstGeom prst="rect">
            <a:avLst/>
          </a:prstGeom>
        </p:spPr>
      </p:pic>
      <p:sp>
        <p:nvSpPr>
          <p:cNvPr id="9" name="Šipka: doprava 8">
            <a:extLst>
              <a:ext uri="{FF2B5EF4-FFF2-40B4-BE49-F238E27FC236}">
                <a16:creationId xmlns:a16="http://schemas.microsoft.com/office/drawing/2014/main" id="{DA7CFDB0-86B3-4A63-A9D3-C98C3E980C21}"/>
              </a:ext>
            </a:extLst>
          </p:cNvPr>
          <p:cNvSpPr/>
          <p:nvPr/>
        </p:nvSpPr>
        <p:spPr>
          <a:xfrm rot="2818520">
            <a:off x="9779018" y="5125407"/>
            <a:ext cx="136815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B8BFE003-7EB8-444C-8305-AA8D786DA290}"/>
              </a:ext>
            </a:extLst>
          </p:cNvPr>
          <p:cNvSpPr/>
          <p:nvPr/>
        </p:nvSpPr>
        <p:spPr>
          <a:xfrm rot="2818520">
            <a:off x="7330744" y="2730306"/>
            <a:ext cx="136815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Šipka: doprava 12">
            <a:extLst>
              <a:ext uri="{FF2B5EF4-FFF2-40B4-BE49-F238E27FC236}">
                <a16:creationId xmlns:a16="http://schemas.microsoft.com/office/drawing/2014/main" id="{7E76CD2A-9849-45BB-9DD5-AE2A81AE6F51}"/>
              </a:ext>
            </a:extLst>
          </p:cNvPr>
          <p:cNvSpPr/>
          <p:nvPr/>
        </p:nvSpPr>
        <p:spPr>
          <a:xfrm rot="2818520">
            <a:off x="10165203" y="3109182"/>
            <a:ext cx="136815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8F37FB62-7F00-45B9-B730-7952BBB5F80D}"/>
              </a:ext>
            </a:extLst>
          </p:cNvPr>
          <p:cNvSpPr/>
          <p:nvPr/>
        </p:nvSpPr>
        <p:spPr>
          <a:xfrm rot="21263407">
            <a:off x="13069663" y="2686650"/>
            <a:ext cx="136815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Šipka: doprava 16">
            <a:extLst>
              <a:ext uri="{FF2B5EF4-FFF2-40B4-BE49-F238E27FC236}">
                <a16:creationId xmlns:a16="http://schemas.microsoft.com/office/drawing/2014/main" id="{7052BF44-FF37-41E5-AE01-1C13654BB0CD}"/>
              </a:ext>
            </a:extLst>
          </p:cNvPr>
          <p:cNvSpPr/>
          <p:nvPr/>
        </p:nvSpPr>
        <p:spPr>
          <a:xfrm rot="12262083">
            <a:off x="2786886" y="1457783"/>
            <a:ext cx="136815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Šipka: doprava 18">
            <a:extLst>
              <a:ext uri="{FF2B5EF4-FFF2-40B4-BE49-F238E27FC236}">
                <a16:creationId xmlns:a16="http://schemas.microsoft.com/office/drawing/2014/main" id="{BF2D0A80-A4F0-4ADB-AB1E-7A310DCAE3C2}"/>
              </a:ext>
            </a:extLst>
          </p:cNvPr>
          <p:cNvSpPr/>
          <p:nvPr/>
        </p:nvSpPr>
        <p:spPr>
          <a:xfrm rot="9351886">
            <a:off x="2978507" y="6349542"/>
            <a:ext cx="136815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96EB7070-7A78-425F-BC69-55F0973D6439}"/>
              </a:ext>
            </a:extLst>
          </p:cNvPr>
          <p:cNvSpPr txBox="1"/>
          <p:nvPr/>
        </p:nvSpPr>
        <p:spPr>
          <a:xfrm>
            <a:off x="8592786" y="8409661"/>
            <a:ext cx="29338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dirty="0"/>
              <a:t>Inovujeme !</a:t>
            </a:r>
          </a:p>
        </p:txBody>
      </p:sp>
    </p:spTree>
    <p:extLst>
      <p:ext uri="{BB962C8B-B14F-4D97-AF65-F5344CB8AC3E}">
        <p14:creationId xmlns:p14="http://schemas.microsoft.com/office/powerpoint/2010/main" val="1998435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E4EA40E-F21F-4D88-84B9-42242A1E1C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4931" y="684362"/>
            <a:ext cx="9523440" cy="806489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C5A1DA1-FF1D-4D69-A6DD-6CE66C1D9D6A}"/>
              </a:ext>
            </a:extLst>
          </p:cNvPr>
          <p:cNvSpPr txBox="1"/>
          <p:nvPr/>
        </p:nvSpPr>
        <p:spPr>
          <a:xfrm>
            <a:off x="12450067" y="8677250"/>
            <a:ext cx="2052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Zdroj: děti vlastní</a:t>
            </a:r>
          </a:p>
        </p:txBody>
      </p:sp>
    </p:spTree>
    <p:extLst>
      <p:ext uri="{BB962C8B-B14F-4D97-AF65-F5344CB8AC3E}">
        <p14:creationId xmlns:p14="http://schemas.microsoft.com/office/powerpoint/2010/main" val="1171934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EA538EB2-B212-4D63-B675-9CDE8778C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6388" y="539750"/>
            <a:ext cx="10358437" cy="1463675"/>
          </a:xfrm>
        </p:spPr>
        <p:txBody>
          <a:bodyPr rtlCol="0">
            <a:noAutofit/>
          </a:bodyPr>
          <a:lstStyle/>
          <a:p>
            <a:pPr algn="l" eaLnBrk="1" hangingPunct="1">
              <a:defRPr/>
            </a:pPr>
            <a:r>
              <a:rPr lang="cs-CZ" dirty="0"/>
              <a:t>Zdroje:</a:t>
            </a:r>
          </a:p>
          <a:p>
            <a:pPr algn="l" eaLnBrk="1" hangingPunct="1">
              <a:defRPr/>
            </a:pPr>
            <a:r>
              <a:rPr lang="cs-CZ" dirty="0"/>
              <a:t>Honzíková, Jarmila; </a:t>
            </a:r>
            <a:r>
              <a:rPr lang="cs-CZ" dirty="0" err="1"/>
              <a:t>Bajtoš</a:t>
            </a:r>
            <a:r>
              <a:rPr lang="cs-CZ" dirty="0"/>
              <a:t>, Ján. Didaktika pracovní výchovy na 1. stupni ZŠ. Plzeň: Západočeská univerzita, 2004. ISBN 80-7043-255-1.</a:t>
            </a:r>
          </a:p>
          <a:p>
            <a:pPr algn="l" eaLnBrk="1" hangingPunct="1">
              <a:defRPr/>
            </a:pPr>
            <a:endParaRPr lang="cs-CZ" dirty="0"/>
          </a:p>
          <a:p>
            <a:pPr algn="l" eaLnBrk="1" hangingPunct="1">
              <a:defRPr/>
            </a:pPr>
            <a:r>
              <a:rPr lang="cs-CZ" dirty="0"/>
              <a:t>Kolektiv autorů, Pracovní sešit Pracovní výchova pro 3. a 4. ročník, Raabe Slovensko 2018</a:t>
            </a:r>
          </a:p>
          <a:p>
            <a:pPr algn="l" eaLnBrk="1" hangingPunct="1">
              <a:defRPr/>
            </a:pPr>
            <a:endParaRPr lang="cs-CZ" dirty="0"/>
          </a:p>
          <a:p>
            <a:pPr algn="l" eaLnBrk="1" hangingPunct="1">
              <a:defRPr/>
            </a:pPr>
            <a:r>
              <a:rPr lang="cs-CZ" dirty="0"/>
              <a:t>Krotký a kol. Pracovní sešit Technika pro 6. ročník, </a:t>
            </a:r>
            <a:r>
              <a:rPr lang="cs-CZ" dirty="0" err="1"/>
              <a:t>TakTik</a:t>
            </a:r>
            <a:r>
              <a:rPr lang="cs-CZ" dirty="0"/>
              <a:t> Praha 2022</a:t>
            </a:r>
          </a:p>
          <a:p>
            <a:pPr algn="l" eaLnBrk="1" hangingPunct="1">
              <a:defRPr/>
            </a:pPr>
            <a:endParaRPr lang="cs-CZ" dirty="0"/>
          </a:p>
          <a:p>
            <a:pPr algn="l" eaLnBrk="1" hangingPunct="1">
              <a:defRPr/>
            </a:pPr>
            <a:r>
              <a:rPr lang="cs-CZ" dirty="0"/>
              <a:t>Obrázky a fotografie vlastní, pokud není uvedeno jinak.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517</Words>
  <Application>Microsoft Office PowerPoint</Application>
  <PresentationFormat>Vlastní</PresentationFormat>
  <Paragraphs>109</Paragraphs>
  <Slides>13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9" baseType="lpstr">
      <vt:lpstr>Arial</vt:lpstr>
      <vt:lpstr>Calibri</vt:lpstr>
      <vt:lpstr>Trebuchet MS</vt:lpstr>
      <vt:lpstr>Wingdings</vt:lpstr>
      <vt:lpstr>Wingdings 3</vt:lpstr>
      <vt:lpstr>Fazeta</vt:lpstr>
      <vt:lpstr>Prezentace aplikace PowerPoint</vt:lpstr>
      <vt:lpstr>Experiment </vt:lpstr>
      <vt:lpstr>Elektrický obvod – reálný experiment a simulace</vt:lpstr>
      <vt:lpstr>Elektrický obvod – reálný experiment a simulace</vt:lpstr>
      <vt:lpstr>Elektrický obvod – reálný experiment a simulace</vt:lpstr>
      <vt:lpstr>Virtuální vaření – nákupy a výběr potravin</vt:lpstr>
      <vt:lpstr>Virtuální vaření – reálný přístup</vt:lpstr>
      <vt:lpstr>Experiment testujeme materiály - průhyb</vt:lpstr>
      <vt:lpstr>Experiment - poznáváme vlastnosti  materiálů</vt:lpstr>
      <vt:lpstr>Pěstujeme doma – výroba květináčů</vt:lpstr>
      <vt:lpstr>Pinball nevypadá tak složitě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2022-01-19T18:21:54Z</dcterms:created>
  <dcterms:modified xsi:type="dcterms:W3CDTF">2023-05-25T05:52:43Z</dcterms:modified>
</cp:coreProperties>
</file>