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0680700" cy="7556500"/>
  <p:notesSz cx="10680700" cy="75565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LSHQA+Arial" panose="020B0604020202020204" pitchFamily="34" charset="0"/>
      <p:regular r:id="rId23"/>
    </p:embeddedFont>
    <p:embeddedFont>
      <p:font typeface="ENKFSG+Tahoma" panose="020B0604030504040204" pitchFamily="34" charset="0"/>
      <p:regular r:id="rId24"/>
    </p:embeddedFont>
    <p:embeddedFont>
      <p:font typeface="PTACIR+Times New Roman" panose="02020603050405020304" pitchFamily="18" charset="0"/>
      <p:regular r:id="rId25"/>
    </p:embeddedFont>
    <p:embeddedFont>
      <p:font typeface="Times New Roman" panose="02020603050405020304" pitchFamily="18" charset="0"/>
      <p:regular r:id="rId26"/>
    </p:embeddedFont>
    <p:embeddedFont>
      <p:font typeface="VOABGW+Wingdings" pitchFamily="2" charset="2"/>
      <p:regular r:id="rId27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12" d="100"/>
          <a:sy n="112" d="100"/>
        </p:scale>
        <p:origin x="1648" y="20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3/20/23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A1F97A1-AE6B-F2F4-4BC1-4547BD7BE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74303"/>
            <a:ext cx="10588933" cy="59562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8"/>
            <a:ext cx="9148573" cy="6865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91312" y="1827419"/>
            <a:ext cx="7481486" cy="684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93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CCFFFF"/>
                </a:solidFill>
                <a:latin typeface="ENKFSG+Tahoma"/>
                <a:cs typeface="ENKFSG+Tahoma"/>
              </a:rPr>
              <a:t>Propedeutika</a:t>
            </a:r>
            <a:r>
              <a:rPr sz="4800" spc="13" dirty="0">
                <a:solidFill>
                  <a:srgbClr val="CCFFFF"/>
                </a:solidFill>
                <a:latin typeface="ENKFSG+Tahoma"/>
                <a:cs typeface="ENKFSG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ENKFSG+Tahoma"/>
                <a:cs typeface="ENKFSG+Tahoma"/>
              </a:rPr>
              <a:t>výuky</a:t>
            </a:r>
            <a:r>
              <a:rPr sz="4800" dirty="0">
                <a:solidFill>
                  <a:srgbClr val="CCFFFF"/>
                </a:solidFill>
                <a:latin typeface="ENKFSG+Tahoma"/>
                <a:cs typeface="ENKFSG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ENKFSG+Tahoma"/>
                <a:cs typeface="ENKFSG+Tahoma"/>
              </a:rPr>
              <a:t>chemi</a:t>
            </a:r>
            <a:r>
              <a:rPr lang="cs-CZ" sz="4800" dirty="0">
                <a:solidFill>
                  <a:srgbClr val="CCFFFF"/>
                </a:solidFill>
                <a:latin typeface="ENKFSG+Tahoma"/>
                <a:cs typeface="ENKFSG+Tahoma"/>
              </a:rPr>
              <a:t>e</a:t>
            </a:r>
            <a:endParaRPr sz="4800" dirty="0">
              <a:solidFill>
                <a:srgbClr val="CCFFFF"/>
              </a:solidFill>
              <a:latin typeface="ENKFSG+Tahoma"/>
              <a:cs typeface="ENKFSG+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37982" y="3891094"/>
            <a:ext cx="429439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ECFF"/>
                </a:solidFill>
                <a:latin typeface="ENKFSG+Tahoma"/>
                <a:cs typeface="ENKFSG+Tahoma"/>
              </a:rPr>
              <a:t>6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86281" y="4622597"/>
            <a:ext cx="5850413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0000"/>
                </a:solidFill>
                <a:latin typeface="ENKFSG+Tahoma"/>
                <a:cs typeface="ENKFSG+Tahoma"/>
              </a:rPr>
              <a:t>Další formy</a:t>
            </a:r>
            <a:r>
              <a:rPr sz="4000" spc="38" dirty="0">
                <a:solidFill>
                  <a:srgbClr val="FF0000"/>
                </a:solidFill>
                <a:latin typeface="ENKFSG+Tahoma"/>
                <a:cs typeface="ENKFSG+Tahoma"/>
              </a:rPr>
              <a:t> </a:t>
            </a:r>
            <a:r>
              <a:rPr sz="4000" dirty="0" err="1">
                <a:solidFill>
                  <a:srgbClr val="FF0000"/>
                </a:solidFill>
                <a:latin typeface="ENKFSG+Tahoma"/>
                <a:cs typeface="ENKFSG+Tahoma"/>
              </a:rPr>
              <a:t>výuky</a:t>
            </a:r>
            <a:r>
              <a:rPr sz="4000" dirty="0">
                <a:solidFill>
                  <a:srgbClr val="FF0000"/>
                </a:solidFill>
                <a:latin typeface="ENKFSG+Tahoma"/>
                <a:cs typeface="ENKFSG+Tahoma"/>
              </a:rPr>
              <a:t> </a:t>
            </a:r>
            <a:r>
              <a:rPr sz="4000" dirty="0" err="1">
                <a:solidFill>
                  <a:srgbClr val="FF0000"/>
                </a:solidFill>
                <a:latin typeface="ENKFSG+Tahoma"/>
                <a:cs typeface="ENKFSG+Tahoma"/>
              </a:rPr>
              <a:t>chemi</a:t>
            </a:r>
            <a:r>
              <a:rPr lang="cs-CZ" sz="4000" dirty="0">
                <a:solidFill>
                  <a:srgbClr val="FF0000"/>
                </a:solidFill>
                <a:latin typeface="ENKFSG+Tahoma"/>
                <a:cs typeface="ENKFSG+Tahoma"/>
              </a:rPr>
              <a:t>e</a:t>
            </a:r>
            <a:endParaRPr sz="4000" dirty="0">
              <a:solidFill>
                <a:srgbClr val="FF0000"/>
              </a:solidFill>
              <a:latin typeface="ENKFSG+Tahoma"/>
              <a:cs typeface="ENKFSG+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1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308" y="1227067"/>
            <a:ext cx="6236572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NKFSG+Tahoma"/>
                <a:cs typeface="ENKFSG+Tahoma"/>
              </a:rPr>
              <a:t>Organizační</a:t>
            </a:r>
            <a:r>
              <a:rPr sz="4400" spc="-48" dirty="0">
                <a:solidFill>
                  <a:srgbClr val="CCFFFF"/>
                </a:solidFill>
                <a:latin typeface="ENKFSG+Tahoma"/>
                <a:cs typeface="ENKFSG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NKFSG+Tahoma"/>
                <a:cs typeface="ENKFSG+Tahoma"/>
              </a:rPr>
              <a:t>formy </a:t>
            </a:r>
            <a:r>
              <a:rPr sz="4400" spc="11" dirty="0">
                <a:solidFill>
                  <a:srgbClr val="CCFFFF"/>
                </a:solidFill>
                <a:latin typeface="ENKFSG+Tahoma"/>
                <a:cs typeface="ENKFSG+Tahoma"/>
              </a:rPr>
              <a:t>výuky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7658" y="2066286"/>
            <a:ext cx="7887859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8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458" baseline="2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Pojem</a:t>
            </a:r>
            <a:r>
              <a:rPr sz="2800" spc="-15" dirty="0">
                <a:solidFill>
                  <a:srgbClr val="FFFF00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„Organizační</a:t>
            </a:r>
            <a:r>
              <a:rPr sz="2800" spc="24" dirty="0">
                <a:solidFill>
                  <a:srgbClr val="FFFF00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forma výuky“</a:t>
            </a:r>
            <a:r>
              <a:rPr sz="2800" spc="44" dirty="0">
                <a:solidFill>
                  <a:srgbClr val="FFFF00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– uspořádání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54210" y="2493528"/>
            <a:ext cx="6948832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celého</a:t>
            </a:r>
            <a:r>
              <a:rPr sz="2800" spc="11" dirty="0">
                <a:solidFill>
                  <a:srgbClr val="FFFF00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vyučovacího</a:t>
            </a:r>
            <a:r>
              <a:rPr sz="2800" spc="39" dirty="0">
                <a:solidFill>
                  <a:srgbClr val="FFFF00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procesu (v</a:t>
            </a:r>
            <a:r>
              <a:rPr sz="2800" spc="33" dirty="0">
                <a:solidFill>
                  <a:srgbClr val="FFFF00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komplexním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756174" y="2899306"/>
            <a:ext cx="1165414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pojetí)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55473" y="3428993"/>
            <a:ext cx="8148258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-</a:t>
            </a:r>
            <a:r>
              <a:rPr sz="2800" spc="-19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uspořádání</a:t>
            </a:r>
            <a:r>
              <a:rPr sz="2800" spc="2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celého</a:t>
            </a:r>
            <a:r>
              <a:rPr sz="2800" spc="-2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vyučovacího procesu, </a:t>
            </a:r>
            <a:r>
              <a:rPr sz="2800" spc="-10" dirty="0">
                <a:solidFill>
                  <a:srgbClr val="FFFFFF"/>
                </a:solidFill>
                <a:latin typeface="ENKFSG+Tahoma"/>
                <a:cs typeface="ENKFSG+Tahoma"/>
              </a:rPr>
              <a:t>tj.</a:t>
            </a:r>
            <a:r>
              <a:rPr sz="2800" spc="21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všech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15459" y="3859993"/>
            <a:ext cx="7207261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složek</a:t>
            </a:r>
            <a:r>
              <a:rPr sz="2800" spc="2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a vzájemných vazeb</a:t>
            </a:r>
            <a:r>
              <a:rPr sz="2800" spc="35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 čase</a:t>
            </a:r>
            <a:r>
              <a:rPr sz="2800" spc="3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a prostoru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40515" y="4204467"/>
            <a:ext cx="3075818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(Zormanová</a:t>
            </a:r>
            <a:r>
              <a:rPr sz="2800" spc="6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2014)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51918" y="4548941"/>
            <a:ext cx="6626149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ENKFSG+Tahoma"/>
                <a:cs typeface="ENKFSG+Tahoma"/>
              </a:rPr>
              <a:t>-</a:t>
            </a:r>
            <a:r>
              <a:rPr sz="2400" spc="1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uspořádání</a:t>
            </a:r>
            <a:r>
              <a:rPr sz="2800" spc="5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podmínek</a:t>
            </a:r>
            <a:r>
              <a:rPr sz="2800" spc="2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k realizaci</a:t>
            </a:r>
            <a:r>
              <a:rPr sz="2800" spc="2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obsahu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668946" y="4942383"/>
            <a:ext cx="7100288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vyučování,</a:t>
            </a:r>
            <a:r>
              <a:rPr sz="2800" spc="4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 jejichž rámci se používají</a:t>
            </a:r>
            <a:r>
              <a:rPr sz="2800" spc="2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různé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676464" y="5369085"/>
            <a:ext cx="7726017" cy="14908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vyučovací</a:t>
            </a:r>
            <a:r>
              <a:rPr sz="2800" spc="2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metody a vyučovací</a:t>
            </a:r>
            <a:r>
              <a:rPr sz="2800" spc="2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prostředky</a:t>
            </a:r>
          </a:p>
          <a:p>
            <a:pPr marL="0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(Velikanič</a:t>
            </a:r>
            <a:r>
              <a:rPr sz="2800" spc="1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(1967)</a:t>
            </a:r>
            <a:r>
              <a:rPr sz="2800" spc="1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(nový</a:t>
            </a:r>
            <a:r>
              <a:rPr sz="2800" spc="2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obsah,</a:t>
            </a:r>
            <a:r>
              <a:rPr sz="2800" spc="1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nová</a:t>
            </a:r>
            <a:r>
              <a:rPr sz="2800" spc="33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koncepce,</a:t>
            </a:r>
          </a:p>
          <a:p>
            <a:pPr marL="0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nové</a:t>
            </a:r>
            <a:r>
              <a:rPr sz="2800" spc="29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pojetí vyžaduje</a:t>
            </a:r>
            <a:r>
              <a:rPr sz="2800" spc="29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nové</a:t>
            </a:r>
            <a:r>
              <a:rPr sz="2800" spc="29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metody</a:t>
            </a:r>
            <a:r>
              <a:rPr sz="2800" spc="23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a</a:t>
            </a:r>
            <a:r>
              <a:rPr sz="2800" spc="-2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organizační</a:t>
            </a:r>
          </a:p>
          <a:p>
            <a:pPr marL="0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formy)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2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562" y="666233"/>
            <a:ext cx="7155755" cy="10763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ENKFSG+Tahoma"/>
                <a:cs typeface="ENKFSG+Tahoma"/>
              </a:rPr>
              <a:t>Klasifikace organizačních forem</a:t>
            </a:r>
          </a:p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CCFFFF"/>
                </a:solidFill>
                <a:latin typeface="ENKFSG+Tahoma"/>
                <a:cs typeface="ENKFSG+Tahoma"/>
              </a:rPr>
              <a:t>(Maňák)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3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801" y="867395"/>
            <a:ext cx="7993058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NKFSG+Tahoma"/>
                <a:cs typeface="ENKFSG+Tahoma"/>
              </a:rPr>
              <a:t>Organizační</a:t>
            </a:r>
            <a:r>
              <a:rPr sz="4400" spc="-48" dirty="0">
                <a:solidFill>
                  <a:srgbClr val="CCFFFF"/>
                </a:solidFill>
                <a:latin typeface="ENKFSG+Tahoma"/>
                <a:cs typeface="ENKFSG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NKFSG+Tahoma"/>
                <a:cs typeface="ENKFSG+Tahoma"/>
              </a:rPr>
              <a:t>formy </a:t>
            </a:r>
            <a:r>
              <a:rPr sz="4400" spc="11" dirty="0">
                <a:solidFill>
                  <a:srgbClr val="CCFFFF"/>
                </a:solidFill>
                <a:latin typeface="ENKFSG+Tahoma"/>
                <a:cs typeface="ENKFSG+Tahoma"/>
              </a:rPr>
              <a:t>výuky</a:t>
            </a:r>
            <a:r>
              <a:rPr sz="4400" spc="-54" dirty="0">
                <a:solidFill>
                  <a:srgbClr val="CCFFFF"/>
                </a:solidFill>
                <a:latin typeface="ENKFSG+Tahoma"/>
                <a:cs typeface="ENKFSG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NKFSG+Tahoma"/>
                <a:cs typeface="ENKFSG+Tahoma"/>
              </a:rPr>
              <a:t>chemii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1146" y="1731524"/>
            <a:ext cx="8081848" cy="3709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30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-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Formy</a:t>
            </a:r>
            <a:r>
              <a:rPr sz="2800" spc="2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výuky</a:t>
            </a:r>
            <a:r>
              <a:rPr sz="2800" spc="2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– uspořádání</a:t>
            </a:r>
            <a:r>
              <a:rPr sz="2800" spc="5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organizačních</a:t>
            </a:r>
          </a:p>
          <a:p>
            <a:pPr marL="342911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podmínek </a:t>
            </a:r>
            <a:r>
              <a:rPr sz="2800" spc="14" dirty="0">
                <a:solidFill>
                  <a:srgbClr val="FFFFFF"/>
                </a:solidFill>
                <a:latin typeface="ENKFSG+Tahoma"/>
                <a:cs typeface="ENKFSG+Tahoma"/>
              </a:rPr>
              <a:t>za</a:t>
            </a:r>
            <a:r>
              <a:rPr sz="2800" spc="-1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nichž probíhá</a:t>
            </a:r>
            <a:r>
              <a:rPr sz="2800" spc="3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vyučování</a:t>
            </a:r>
            <a:r>
              <a:rPr sz="2800" spc="5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chemii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19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1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Část</a:t>
            </a:r>
            <a:r>
              <a:rPr sz="2800" spc="38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organizačních</a:t>
            </a:r>
            <a:r>
              <a:rPr sz="2800" spc="25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podmínek</a:t>
            </a:r>
            <a:r>
              <a:rPr sz="2800" spc="2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předem</a:t>
            </a:r>
            <a:r>
              <a:rPr sz="2800" spc="18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určena –</a:t>
            </a:r>
          </a:p>
          <a:p>
            <a:pPr marL="34291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povinná,</a:t>
            </a:r>
            <a:r>
              <a:rPr sz="2800" spc="4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volitelná,</a:t>
            </a:r>
            <a:r>
              <a:rPr sz="2800" spc="4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nepovinná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39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-3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Povinná – vyučovací</a:t>
            </a:r>
            <a:r>
              <a:rPr sz="2800" spc="2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hodina,</a:t>
            </a:r>
            <a:r>
              <a:rPr sz="2800" spc="43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laboratorní</a:t>
            </a:r>
            <a:r>
              <a:rPr sz="2800" spc="25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cvičení,</a:t>
            </a:r>
          </a:p>
          <a:p>
            <a:pPr marL="34291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exkurze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10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Volitelná</a:t>
            </a:r>
            <a:r>
              <a:rPr sz="2800" spc="35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– laboratorní</a:t>
            </a:r>
            <a:r>
              <a:rPr sz="2800" spc="5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cvičení,</a:t>
            </a:r>
            <a:r>
              <a:rPr sz="2800" spc="13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projekty,</a:t>
            </a:r>
            <a:r>
              <a:rPr sz="2800" spc="11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praktika</a:t>
            </a:r>
          </a:p>
          <a:p>
            <a:pPr marL="34291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(3.</a:t>
            </a:r>
            <a:r>
              <a:rPr sz="2800" spc="-17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a</a:t>
            </a:r>
            <a:r>
              <a:rPr sz="2800" spc="3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ENKFSG+Tahoma"/>
                <a:cs typeface="ENKFSG+Tahoma"/>
              </a:rPr>
              <a:t>4.</a:t>
            </a:r>
            <a:r>
              <a:rPr sz="2800" spc="3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ročník</a:t>
            </a:r>
            <a:r>
              <a:rPr sz="2800" spc="25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(viz uč.</a:t>
            </a:r>
            <a:r>
              <a:rPr sz="2800" spc="1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plán)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1146" y="5486707"/>
            <a:ext cx="7922056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Nepovinná – individuální,</a:t>
            </a:r>
            <a:r>
              <a:rPr sz="2800" spc="41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skupinová,</a:t>
            </a:r>
            <a:r>
              <a:rPr sz="2800" spc="4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hromadná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4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777546"/>
            <a:ext cx="6913017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NKFSG+Tahoma"/>
                <a:cs typeface="ENKFSG+Tahoma"/>
              </a:rPr>
              <a:t>Rámcový</a:t>
            </a:r>
            <a:r>
              <a:rPr sz="4400" spc="-47" dirty="0">
                <a:solidFill>
                  <a:srgbClr val="CCFFFF"/>
                </a:solidFill>
                <a:latin typeface="ENKFSG+Tahoma"/>
                <a:cs typeface="ENKFSG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NKFSG+Tahoma"/>
                <a:cs typeface="ENKFSG+Tahoma"/>
              </a:rPr>
              <a:t>učební</a:t>
            </a:r>
            <a:r>
              <a:rPr sz="4400" spc="-52" dirty="0">
                <a:solidFill>
                  <a:srgbClr val="CCFFFF"/>
                </a:solidFill>
                <a:latin typeface="ENKFSG+Tahoma"/>
                <a:cs typeface="ENKFSG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NKFSG+Tahoma"/>
                <a:cs typeface="ENKFSG+Tahoma"/>
              </a:rPr>
              <a:t>plán pro</a:t>
            </a:r>
            <a:r>
              <a:rPr sz="4400" spc="-16" dirty="0">
                <a:solidFill>
                  <a:srgbClr val="CCFFFF"/>
                </a:solidFill>
                <a:latin typeface="ENKFSG+Tahoma"/>
                <a:cs typeface="ENKFSG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NKFSG+Tahoma"/>
                <a:cs typeface="ENKFSG+Tahoma"/>
              </a:rPr>
              <a:t>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5 / 16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FBFBA9D-619A-829E-3ECE-083495F8BDE0}"/>
              </a:ext>
            </a:extLst>
          </p:cNvPr>
          <p:cNvSpPr txBox="1"/>
          <p:nvPr/>
        </p:nvSpPr>
        <p:spPr>
          <a:xfrm>
            <a:off x="6624471" y="683512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330" y="800275"/>
            <a:ext cx="8264465" cy="1138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ENKFSG+Tahoma"/>
                <a:cs typeface="ENKFSG+Tahoma"/>
              </a:rPr>
              <a:t>1 Struktura</a:t>
            </a:r>
            <a:r>
              <a:rPr sz="3600" spc="14" dirty="0">
                <a:solidFill>
                  <a:srgbClr val="CCFFFF"/>
                </a:solidFill>
                <a:latin typeface="ENKFSG+Tahoma"/>
                <a:cs typeface="ENKFSG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ENKFSG+Tahoma"/>
                <a:cs typeface="ENKFSG+Tahoma"/>
              </a:rPr>
              <a:t>vyučovací hodiny základního</a:t>
            </a:r>
          </a:p>
          <a:p>
            <a:pPr marL="0" marR="0">
              <a:lnSpc>
                <a:spcPts val="4320"/>
              </a:lnSpc>
              <a:spcBef>
                <a:spcPts val="5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ENKFSG+Tahoma"/>
                <a:cs typeface="ENKFSG+Tahoma"/>
              </a:rPr>
              <a:t>typu (chemie)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04185" y="2162799"/>
            <a:ext cx="7488467" cy="3260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32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850" spc="159" baseline="-3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5 ?</a:t>
            </a:r>
            <a:r>
              <a:rPr sz="3200" spc="-17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Základních součástí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10" dirty="0">
                <a:solidFill>
                  <a:srgbClr val="CC99FF"/>
                </a:solidFill>
                <a:latin typeface="VOABGW+Wingdings"/>
                <a:cs typeface="VOABGW+Wingdings"/>
              </a:rPr>
              <a:t></a:t>
            </a:r>
            <a:r>
              <a:rPr sz="3850" spc="-265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Úvodní vstup</a:t>
            </a:r>
            <a:r>
              <a:rPr sz="3200" spc="1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a</a:t>
            </a:r>
            <a:r>
              <a:rPr sz="3200" spc="-2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opakování učiva</a:t>
            </a:r>
            <a:r>
              <a:rPr sz="3200" spc="-2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(10-15</a:t>
            </a:r>
          </a:p>
          <a:p>
            <a:pPr marL="342993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min)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10" dirty="0">
                <a:solidFill>
                  <a:srgbClr val="CC99FF"/>
                </a:solidFill>
                <a:latin typeface="VOABGW+Wingdings"/>
                <a:cs typeface="VOABGW+Wingdings"/>
              </a:rPr>
              <a:t></a:t>
            </a:r>
            <a:r>
              <a:rPr sz="3850" spc="-265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Motivace (10</a:t>
            </a:r>
            <a:r>
              <a:rPr sz="3200" spc="-27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s -</a:t>
            </a:r>
            <a:r>
              <a:rPr sz="3200" spc="1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3</a:t>
            </a:r>
            <a:r>
              <a:rPr sz="3200" spc="-23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min)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8" dirty="0">
                <a:solidFill>
                  <a:srgbClr val="CC99FF"/>
                </a:solidFill>
                <a:latin typeface="VOABGW+Wingdings"/>
                <a:cs typeface="VOABGW+Wingdings"/>
              </a:rPr>
              <a:t></a:t>
            </a:r>
            <a:r>
              <a:rPr sz="3850" spc="-265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Výklad</a:t>
            </a:r>
            <a:r>
              <a:rPr sz="3200" spc="21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nové látky s experimentální</a:t>
            </a:r>
          </a:p>
          <a:p>
            <a:pPr marL="342993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podporou (20-25 min)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04185" y="5479057"/>
            <a:ext cx="3764858" cy="11145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8" dirty="0">
                <a:solidFill>
                  <a:srgbClr val="CC99FF"/>
                </a:solidFill>
                <a:latin typeface="VOABGW+Wingdings"/>
                <a:cs typeface="VOABGW+Wingdings"/>
              </a:rPr>
              <a:t></a:t>
            </a:r>
            <a:r>
              <a:rPr sz="3850" spc="-265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Procvičování</a:t>
            </a:r>
            <a:r>
              <a:rPr sz="3200" spc="31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učiva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33" dirty="0">
                <a:solidFill>
                  <a:srgbClr val="CC99FF"/>
                </a:solidFill>
                <a:latin typeface="VOABGW+Wingdings"/>
                <a:cs typeface="VOABGW+Wingdings"/>
              </a:rPr>
              <a:t></a:t>
            </a:r>
            <a:r>
              <a:rPr sz="3850" spc="-265" baseline="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Shrnutí</a:t>
            </a:r>
            <a:r>
              <a:rPr sz="3200" spc="3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(5</a:t>
            </a:r>
            <a:r>
              <a:rPr sz="3200" spc="1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min)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6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538" y="369195"/>
            <a:ext cx="8264464" cy="1138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ENKFSG+Tahoma"/>
                <a:cs typeface="ENKFSG+Tahoma"/>
              </a:rPr>
              <a:t>1 Struktura</a:t>
            </a:r>
            <a:r>
              <a:rPr sz="3600" spc="14" dirty="0">
                <a:solidFill>
                  <a:srgbClr val="CCFFFF"/>
                </a:solidFill>
                <a:latin typeface="ENKFSG+Tahoma"/>
                <a:cs typeface="ENKFSG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ENKFSG+Tahoma"/>
                <a:cs typeface="ENKFSG+Tahoma"/>
              </a:rPr>
              <a:t>vyučovací hodiny základního</a:t>
            </a:r>
          </a:p>
          <a:p>
            <a:pPr marL="0" marR="0">
              <a:lnSpc>
                <a:spcPts val="4318"/>
              </a:lnSpc>
              <a:spcBef>
                <a:spcPts val="5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ENKFSG+Tahoma"/>
                <a:cs typeface="ENKFSG+Tahoma"/>
              </a:rPr>
              <a:t>typu (chemie)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21" y="2234516"/>
            <a:ext cx="7542658" cy="89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Charakter</a:t>
            </a:r>
            <a:r>
              <a:rPr sz="2800" spc="46" dirty="0">
                <a:solidFill>
                  <a:srgbClr val="FFFF00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vyučovací hodiny chemie ovlivňuje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vlastní</a:t>
            </a:r>
            <a:r>
              <a:rPr sz="2800" spc="25" dirty="0">
                <a:solidFill>
                  <a:srgbClr val="FFFF00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realizace</a:t>
            </a:r>
            <a:r>
              <a:rPr sz="2800" spc="29" dirty="0">
                <a:solidFill>
                  <a:srgbClr val="FFFF00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experimentu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33521" y="3173398"/>
            <a:ext cx="6889285" cy="25149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49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4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Výuka</a:t>
            </a:r>
            <a:r>
              <a:rPr sz="2800" spc="3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s demonstračním</a:t>
            </a:r>
            <a:r>
              <a:rPr sz="2800" spc="17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pokusem</a:t>
            </a:r>
            <a:r>
              <a:rPr sz="2800" spc="1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učitele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20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Výuka</a:t>
            </a:r>
            <a:r>
              <a:rPr sz="2800" spc="3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s demonstračním</a:t>
            </a:r>
            <a:r>
              <a:rPr sz="2800" spc="17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pokusem</a:t>
            </a:r>
            <a:r>
              <a:rPr sz="2800" spc="1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žáka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8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Výuka</a:t>
            </a:r>
            <a:r>
              <a:rPr sz="2800" spc="3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s frontálními</a:t>
            </a:r>
            <a:r>
              <a:rPr sz="2800" spc="2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pokusy</a:t>
            </a:r>
            <a:r>
              <a:rPr sz="2800" spc="2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žáků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23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2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Výuka</a:t>
            </a:r>
            <a:r>
              <a:rPr sz="2800" spc="3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se simultánními</a:t>
            </a:r>
            <a:r>
              <a:rPr sz="2800" spc="2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pokusy</a:t>
            </a:r>
            <a:r>
              <a:rPr sz="2800" spc="2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žáků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5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-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Výuka</a:t>
            </a:r>
            <a:r>
              <a:rPr sz="2800" spc="3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s dílčími pokusy</a:t>
            </a:r>
            <a:r>
              <a:rPr sz="2800" spc="2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žáků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7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68864" y="722653"/>
            <a:ext cx="4793820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NKFSG+Tahoma"/>
                <a:cs typeface="ENKFSG+Tahoma"/>
              </a:rPr>
              <a:t>Laboratorní cvičení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6554" y="2019691"/>
            <a:ext cx="8188288" cy="4307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0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69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Zpravidla</a:t>
            </a:r>
            <a:r>
              <a:rPr sz="2800" spc="63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dvouhodinové</a:t>
            </a:r>
            <a:r>
              <a:rPr sz="2800" spc="28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lekce s polovinou</a:t>
            </a:r>
            <a:r>
              <a:rPr sz="2800" spc="2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třídy</a:t>
            </a:r>
          </a:p>
          <a:p>
            <a:pPr marL="34282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(záleží</a:t>
            </a:r>
            <a:r>
              <a:rPr sz="2800" spc="25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na počtu žáků</a:t>
            </a:r>
            <a:r>
              <a:rPr sz="2800" spc="2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ve třídě)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69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Základ</a:t>
            </a:r>
            <a:r>
              <a:rPr sz="2800" spc="43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 </a:t>
            </a:r>
            <a:r>
              <a:rPr sz="2800" dirty="0">
                <a:solidFill>
                  <a:srgbClr val="FFFF00"/>
                </a:solidFill>
                <a:latin typeface="ENKFSG+Tahoma"/>
                <a:cs typeface="ENKFSG+Tahoma"/>
              </a:rPr>
              <a:t>experimentální</a:t>
            </a:r>
            <a:r>
              <a:rPr sz="2800" spc="40" dirty="0">
                <a:solidFill>
                  <a:srgbClr val="FFFF00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práci</a:t>
            </a:r>
            <a:r>
              <a:rPr sz="2800" spc="2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žáků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31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69" baseline="3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Zpravidla</a:t>
            </a:r>
            <a:r>
              <a:rPr sz="2800" spc="63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ENKFSG+Tahoma"/>
                <a:cs typeface="ENKFSG+Tahoma"/>
              </a:rPr>
              <a:t>po</a:t>
            </a:r>
            <a:r>
              <a:rPr sz="2800" spc="19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probrání</a:t>
            </a:r>
            <a:r>
              <a:rPr sz="2800" spc="2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odpovídající</a:t>
            </a:r>
            <a:r>
              <a:rPr sz="2800" spc="2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problematiky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2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69" baseline="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Přicházejí</a:t>
            </a:r>
            <a:r>
              <a:rPr sz="2800" spc="2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 úvahu:</a:t>
            </a:r>
            <a:r>
              <a:rPr sz="2800" spc="4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frontální,</a:t>
            </a:r>
            <a:r>
              <a:rPr sz="2800" spc="41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simultánní,</a:t>
            </a:r>
            <a:r>
              <a:rPr sz="2800" spc="1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dílčí,</a:t>
            </a:r>
          </a:p>
          <a:p>
            <a:pPr marL="34282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různé</a:t>
            </a:r>
            <a:r>
              <a:rPr sz="2800" spc="3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(samostatné)</a:t>
            </a:r>
            <a:r>
              <a:rPr sz="2800" spc="41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pokusy</a:t>
            </a:r>
            <a:r>
              <a:rPr sz="2800" spc="2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žáků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8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69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Doporučení: Laboratorní</a:t>
            </a:r>
            <a:r>
              <a:rPr sz="2800" spc="25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cvičení jako</a:t>
            </a:r>
            <a:r>
              <a:rPr sz="2800" spc="43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problémová</a:t>
            </a:r>
          </a:p>
          <a:p>
            <a:pPr marL="34282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úloha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-6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69" baseline="-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Fáze</a:t>
            </a:r>
            <a:r>
              <a:rPr sz="2800" spc="3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řešení problému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8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765256"/>
            <a:ext cx="8090938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NKFSG+Tahoma"/>
                <a:cs typeface="ENKFSG+Tahoma"/>
              </a:rPr>
              <a:t>Fáze řešení problémové situace: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18" y="2370226"/>
            <a:ext cx="7531072" cy="3455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2550" spc="-12" dirty="0">
                <a:solidFill>
                  <a:srgbClr val="CC99FF"/>
                </a:solidFill>
                <a:latin typeface="ENKFSG+Tahoma"/>
                <a:cs typeface="ENKFSG+Tahoma"/>
              </a:rPr>
              <a:t>1.</a:t>
            </a:r>
            <a:r>
              <a:rPr sz="2550" spc="1119" dirty="0">
                <a:solidFill>
                  <a:srgbClr val="CC99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Definice problému a</a:t>
            </a:r>
            <a:r>
              <a:rPr sz="3200" spc="-2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jeho</a:t>
            </a:r>
            <a:r>
              <a:rPr sz="3200" spc="-2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vymezení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2550" spc="-12" dirty="0">
                <a:solidFill>
                  <a:srgbClr val="CC99FF"/>
                </a:solidFill>
                <a:latin typeface="ENKFSG+Tahoma"/>
                <a:cs typeface="ENKFSG+Tahoma"/>
              </a:rPr>
              <a:t>2.</a:t>
            </a:r>
            <a:r>
              <a:rPr sz="2550" spc="1119" dirty="0">
                <a:solidFill>
                  <a:srgbClr val="CC99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Vytvoření</a:t>
            </a:r>
            <a:r>
              <a:rPr sz="3200" spc="31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hypotézy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2550" spc="-12" dirty="0">
                <a:solidFill>
                  <a:srgbClr val="CC99FF"/>
                </a:solidFill>
                <a:latin typeface="ENKFSG+Tahoma"/>
                <a:cs typeface="ENKFSG+Tahoma"/>
              </a:rPr>
              <a:t>3.</a:t>
            </a:r>
            <a:r>
              <a:rPr sz="2550" spc="1119" dirty="0">
                <a:solidFill>
                  <a:srgbClr val="CC99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Sběr</a:t>
            </a:r>
            <a:r>
              <a:rPr sz="3200" spc="-13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informací a</a:t>
            </a:r>
            <a:r>
              <a:rPr sz="3200" spc="1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poznatků</a:t>
            </a:r>
            <a:r>
              <a:rPr sz="3200" spc="35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o</a:t>
            </a:r>
            <a:r>
              <a:rPr sz="3200" spc="-1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problému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2550" spc="-12" dirty="0">
                <a:solidFill>
                  <a:srgbClr val="CC99FF"/>
                </a:solidFill>
                <a:latin typeface="ENKFSG+Tahoma"/>
                <a:cs typeface="ENKFSG+Tahoma"/>
              </a:rPr>
              <a:t>4.</a:t>
            </a:r>
            <a:r>
              <a:rPr sz="2550" spc="1119" dirty="0">
                <a:solidFill>
                  <a:srgbClr val="CC99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Návrh řešení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2550" spc="-12" dirty="0">
                <a:solidFill>
                  <a:srgbClr val="CC99FF"/>
                </a:solidFill>
                <a:latin typeface="ENKFSG+Tahoma"/>
                <a:cs typeface="ENKFSG+Tahoma"/>
              </a:rPr>
              <a:t>5.</a:t>
            </a:r>
            <a:r>
              <a:rPr sz="2550" spc="1119" dirty="0">
                <a:solidFill>
                  <a:srgbClr val="CC99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Realizace řešení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2550" spc="-12" dirty="0">
                <a:solidFill>
                  <a:srgbClr val="CC99FF"/>
                </a:solidFill>
                <a:latin typeface="ENKFSG+Tahoma"/>
                <a:cs typeface="ENKFSG+Tahoma"/>
              </a:rPr>
              <a:t>6.</a:t>
            </a:r>
            <a:r>
              <a:rPr sz="2550" spc="1119" dirty="0">
                <a:solidFill>
                  <a:srgbClr val="CC99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Zobecnění a</a:t>
            </a:r>
            <a:r>
              <a:rPr sz="3200" spc="-2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závěry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9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85963" y="2906411"/>
            <a:ext cx="4009282" cy="741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PTACIR+Times New Roman"/>
                <a:cs typeface="PTACIR+Times New Roman"/>
              </a:rPr>
              <a:t>Laboratorní</a:t>
            </a:r>
            <a:r>
              <a:rPr sz="2400" spc="-21" dirty="0">
                <a:solidFill>
                  <a:srgbClr val="FFFF00"/>
                </a:solidFill>
                <a:latin typeface="PTACIR+Times New Roman"/>
                <a:cs typeface="PTACIR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PTACIR+Times New Roman"/>
                <a:cs typeface="PTACIR+Times New Roman"/>
              </a:rPr>
              <a:t>cvičení</a:t>
            </a:r>
            <a:r>
              <a:rPr sz="2400" spc="-19" dirty="0">
                <a:solidFill>
                  <a:srgbClr val="FFFF00"/>
                </a:solidFill>
                <a:latin typeface="PTACIR+Times New Roman"/>
                <a:cs typeface="PTACIR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PTACIR+Times New Roman"/>
                <a:cs typeface="PTACIR+Times New Roman"/>
              </a:rPr>
              <a:t>k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PTACIR+Times New Roman"/>
                <a:cs typeface="PTACIR+Times New Roman"/>
              </a:rPr>
              <a:t>problematice</a:t>
            </a:r>
            <a:r>
              <a:rPr sz="2400" spc="-34" dirty="0">
                <a:solidFill>
                  <a:srgbClr val="FFFF00"/>
                </a:solidFill>
                <a:latin typeface="PTACIR+Times New Roman"/>
                <a:cs typeface="PTACIR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PTACIR+Times New Roman"/>
                <a:cs typeface="PTACIR+Times New Roman"/>
              </a:rPr>
              <a:t>„Složení</a:t>
            </a:r>
            <a:r>
              <a:rPr sz="2400" spc="-20" dirty="0">
                <a:solidFill>
                  <a:srgbClr val="FFFF00"/>
                </a:solidFill>
                <a:latin typeface="PTACIR+Times New Roman"/>
                <a:cs typeface="PTACIR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PTACIR+Times New Roman"/>
                <a:cs typeface="PTACIR+Times New Roman"/>
              </a:rPr>
              <a:t>roztoků“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86025" y="3994551"/>
            <a:ext cx="3887959" cy="6622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Zdroj:</a:t>
            </a:r>
            <a:r>
              <a:rPr sz="1400" spc="-1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Rychtera, J., Bílek,</a:t>
            </a:r>
            <a:r>
              <a:rPr sz="1400" spc="-32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M., et al. (2019):</a:t>
            </a:r>
            <a:r>
              <a:rPr sz="1400" spc="-26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Kritická</a:t>
            </a:r>
          </a:p>
          <a:p>
            <a:pPr marL="0" marR="0">
              <a:lnSpc>
                <a:spcPts val="1554"/>
              </a:lnSpc>
              <a:spcBef>
                <a:spcPts val="74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místa kurikula</a:t>
            </a:r>
            <a:r>
              <a:rPr sz="1400" spc="-51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chemie</a:t>
            </a:r>
            <a:r>
              <a:rPr sz="1400" spc="1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na 2. stupni</a:t>
            </a:r>
            <a:r>
              <a:rPr sz="1400" spc="-17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400" spc="-13" dirty="0">
                <a:solidFill>
                  <a:srgbClr val="FFFFFF"/>
                </a:solidFill>
                <a:latin typeface="PTACIR+Times New Roman"/>
                <a:cs typeface="PTACIR+Times New Roman"/>
              </a:rPr>
              <a:t>ZŠ</a:t>
            </a:r>
            <a:r>
              <a:rPr sz="1400" spc="-21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400" spc="11" dirty="0">
                <a:solidFill>
                  <a:srgbClr val="FFFFFF"/>
                </a:solidFill>
                <a:latin typeface="PTACIR+Times New Roman"/>
                <a:cs typeface="PTACIR+Times New Roman"/>
              </a:rPr>
              <a:t>I.</a:t>
            </a:r>
            <a:r>
              <a:rPr sz="1400" spc="-23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ZČU Plzeň,</a:t>
            </a:r>
          </a:p>
          <a:p>
            <a:pPr marL="0" marR="0">
              <a:lnSpc>
                <a:spcPts val="1554"/>
              </a:lnSpc>
              <a:spcBef>
                <a:spcPts val="125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158</a:t>
            </a:r>
            <a:r>
              <a:rPr sz="1400" spc="-34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400" spc="17" dirty="0">
                <a:solidFill>
                  <a:srgbClr val="FFFFFF"/>
                </a:solidFill>
                <a:latin typeface="PTACIR+Times New Roman"/>
                <a:cs typeface="PTACIR+Times New Roman"/>
              </a:rPr>
              <a:t>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10 / 16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F02F7A1-57FF-DE11-FAA6-EEEEB6B68863}"/>
              </a:ext>
            </a:extLst>
          </p:cNvPr>
          <p:cNvSpPr txBox="1"/>
          <p:nvPr/>
        </p:nvSpPr>
        <p:spPr>
          <a:xfrm>
            <a:off x="6492478" y="65865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382179" y="885182"/>
            <a:ext cx="2319163" cy="12379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Zdroj:</a:t>
            </a:r>
            <a:r>
              <a:rPr sz="1600" spc="16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Rychtera,</a:t>
            </a:r>
            <a:r>
              <a:rPr sz="1600" spc="24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J., Bílek,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M.,</a:t>
            </a:r>
            <a:r>
              <a:rPr sz="1600" spc="16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et al. (2019):</a:t>
            </a:r>
            <a:r>
              <a:rPr sz="1600" spc="15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Kritická</a:t>
            </a:r>
          </a:p>
          <a:p>
            <a:pPr marL="0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místa</a:t>
            </a:r>
            <a:r>
              <a:rPr sz="1600" spc="62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kurikula chemie</a:t>
            </a:r>
            <a:r>
              <a:rPr sz="1600" spc="61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na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2. stupni ZŠ I.</a:t>
            </a:r>
            <a:r>
              <a:rPr sz="1600" spc="2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ZČU Plzeň,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158</a:t>
            </a:r>
            <a:r>
              <a:rPr sz="1600" spc="-25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382179" y="2104394"/>
            <a:ext cx="1546911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Foto:</a:t>
            </a:r>
            <a:r>
              <a:rPr sz="1600" spc="17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Pechová L.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11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37614" y="5422070"/>
            <a:ext cx="4225238" cy="5064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Zdroj:</a:t>
            </a:r>
            <a:r>
              <a:rPr sz="1600" spc="16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Laboratorní</a:t>
            </a:r>
            <a:r>
              <a:rPr sz="1600" spc="18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cvičení</a:t>
            </a:r>
            <a:r>
              <a:rPr sz="1600" spc="16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k učebnici</a:t>
            </a:r>
            <a:r>
              <a:rPr sz="1600" spc="17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„Chemie</a:t>
            </a:r>
            <a:r>
              <a:rPr sz="1600" spc="25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na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každém</a:t>
            </a:r>
            <a:r>
              <a:rPr sz="1600" spc="14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kroku“; MOBY</a:t>
            </a:r>
            <a:r>
              <a:rPr sz="1600" spc="-69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DICK,</a:t>
            </a:r>
            <a:r>
              <a:rPr sz="1600" spc="18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2000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12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44932" y="885182"/>
            <a:ext cx="3206511" cy="750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Zdroj:</a:t>
            </a:r>
            <a:r>
              <a:rPr sz="1600" spc="16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Laboratorní</a:t>
            </a:r>
            <a:r>
              <a:rPr sz="1600" spc="18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cvičení</a:t>
            </a:r>
            <a:r>
              <a:rPr sz="1600" spc="16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k učebnici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„Chemie</a:t>
            </a:r>
            <a:r>
              <a:rPr sz="1600" spc="25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krok za</a:t>
            </a:r>
            <a:r>
              <a:rPr sz="1600" spc="31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krokem“;</a:t>
            </a:r>
            <a:r>
              <a:rPr sz="1600" spc="35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MOBY</a:t>
            </a:r>
          </a:p>
          <a:p>
            <a:pPr marL="0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DICK,</a:t>
            </a:r>
            <a:r>
              <a:rPr sz="1600" spc="18" dirty="0">
                <a:solidFill>
                  <a:srgbClr val="FFFFFF"/>
                </a:solidFill>
                <a:latin typeface="PTACIR+Times New Roman"/>
                <a:cs typeface="PTACIR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PTACIR+Times New Roman"/>
                <a:cs typeface="PTACIR+Times New Roman"/>
              </a:rPr>
              <a:t>1999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13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4959" y="867395"/>
            <a:ext cx="459686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NKFSG+Tahoma"/>
                <a:cs typeface="ENKFSG+Tahoma"/>
              </a:rPr>
              <a:t>Chemická</a:t>
            </a:r>
            <a:r>
              <a:rPr sz="4400" spc="-30" dirty="0">
                <a:solidFill>
                  <a:srgbClr val="CCFFFF"/>
                </a:solidFill>
                <a:latin typeface="ENKFSG+Tahoma"/>
                <a:cs typeface="ENKFSG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NKFSG+Tahoma"/>
                <a:cs typeface="ENKFSG+Tahoma"/>
              </a:rPr>
              <a:t>exkurze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21" y="1803306"/>
            <a:ext cx="7544918" cy="4307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0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Návštěvy</a:t>
            </a:r>
            <a:r>
              <a:rPr sz="2800" spc="23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chemických závodů, dílen, muzeí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8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-1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Povinná forma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1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Dvouhodinové</a:t>
            </a:r>
            <a:r>
              <a:rPr sz="2800" spc="57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spc="-16" dirty="0">
                <a:solidFill>
                  <a:srgbClr val="FFFFFF"/>
                </a:solidFill>
                <a:latin typeface="ENKFSG+Tahoma"/>
                <a:cs typeface="ENKFSG+Tahoma"/>
              </a:rPr>
              <a:t>až</a:t>
            </a:r>
            <a:r>
              <a:rPr sz="2800" spc="5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vícedenní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33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400" spc="170" baseline="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Uspořádání:</a:t>
            </a:r>
            <a:r>
              <a:rPr sz="2800" spc="38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-</a:t>
            </a:r>
            <a:r>
              <a:rPr sz="2800" spc="-19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fáze</a:t>
            </a:r>
            <a:r>
              <a:rPr sz="2800" spc="27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přípravná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NKFSG+Tahoma"/>
                <a:cs typeface="ENKFSG+Tahoma"/>
              </a:rPr>
              <a:t>-</a:t>
            </a:r>
            <a:r>
              <a:rPr sz="2250" spc="1180" dirty="0">
                <a:solidFill>
                  <a:srgbClr val="CC99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vlastní</a:t>
            </a:r>
            <a:r>
              <a:rPr sz="2800" spc="25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exkurze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NKFSG+Tahoma"/>
                <a:cs typeface="ENKFSG+Tahoma"/>
              </a:rPr>
              <a:t>-</a:t>
            </a:r>
            <a:r>
              <a:rPr sz="2250" spc="1180" dirty="0">
                <a:solidFill>
                  <a:srgbClr val="CC99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závěry</a:t>
            </a:r>
            <a:r>
              <a:rPr sz="2800" spc="2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(pracovní</a:t>
            </a:r>
            <a:r>
              <a:rPr sz="2800" spc="25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list,</a:t>
            </a:r>
            <a:r>
              <a:rPr sz="2800" spc="11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referát,</a:t>
            </a:r>
            <a:r>
              <a:rPr sz="2800" spc="41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poster</a:t>
            </a:r>
            <a:r>
              <a:rPr sz="2800" spc="21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(plakát),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vyhodnocení</a:t>
            </a:r>
            <a:r>
              <a:rPr sz="2800" spc="2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kognitivního</a:t>
            </a:r>
            <a:r>
              <a:rPr sz="2800" spc="38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záměru</a:t>
            </a:r>
            <a:r>
              <a:rPr sz="2800" spc="2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a</a:t>
            </a:r>
            <a:r>
              <a:rPr sz="2800" spc="-2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jeho</a:t>
            </a:r>
          </a:p>
          <a:p>
            <a:pPr marL="342942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naplnění;</a:t>
            </a:r>
            <a:r>
              <a:rPr sz="2800" spc="4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(možnost doplnění sbírek</a:t>
            </a:r>
            <a:r>
              <a:rPr sz="2800" spc="22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školy</a:t>
            </a:r>
            <a:r>
              <a:rPr sz="2800" spc="29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–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NKFSG+Tahoma"/>
                <a:cs typeface="ENKFSG+Tahoma"/>
              </a:rPr>
              <a:t>pouze učitel)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14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80489" y="773040"/>
            <a:ext cx="3598786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ENKFSG+Tahoma"/>
                <a:cs typeface="ENKFSG+Tahoma"/>
              </a:rPr>
              <a:t>Nepovinné formy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478" y="1730062"/>
            <a:ext cx="7902945" cy="4723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8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850" spc="-167" baseline="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Individuální – konzultace,</a:t>
            </a:r>
            <a:r>
              <a:rPr sz="3200" spc="15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individuální</a:t>
            </a:r>
          </a:p>
          <a:p>
            <a:pPr marL="34283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samostatné práce,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8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850" spc="-167" baseline="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Skupinové – zájmový kroužek,</a:t>
            </a:r>
            <a:r>
              <a:rPr sz="3200" spc="-17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doučovací</a:t>
            </a:r>
          </a:p>
          <a:p>
            <a:pPr marL="342830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kroužek,</a:t>
            </a:r>
            <a:r>
              <a:rPr sz="3200" spc="-17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chemická</a:t>
            </a:r>
            <a:r>
              <a:rPr sz="3200" spc="-26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olympiáda?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8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850" spc="-167" baseline="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Hromadné – chemická</a:t>
            </a:r>
            <a:r>
              <a:rPr sz="3200" spc="-21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besídka,</a:t>
            </a:r>
            <a:r>
              <a:rPr sz="3200" spc="-21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chemická</a:t>
            </a:r>
          </a:p>
          <a:p>
            <a:pPr marL="34283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olympiáda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8" dirty="0">
                <a:solidFill>
                  <a:srgbClr val="CC99FF"/>
                </a:solidFill>
                <a:latin typeface="VOABGW+Wingdings"/>
                <a:cs typeface="VOABGW+Wingdings"/>
              </a:rPr>
              <a:t></a:t>
            </a:r>
            <a:r>
              <a:rPr sz="3850" spc="-167" baseline="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Zájmový kroužek</a:t>
            </a:r>
            <a:r>
              <a:rPr sz="3200" spc="-38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– atraktivní</a:t>
            </a:r>
            <a:r>
              <a:rPr sz="3200" spc="30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tematika</a:t>
            </a:r>
          </a:p>
          <a:p>
            <a:pPr marL="342830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(Kol.</a:t>
            </a:r>
            <a:r>
              <a:rPr sz="3200" spc="18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Chemie</a:t>
            </a:r>
            <a:r>
              <a:rPr sz="3200" spc="39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pro</a:t>
            </a:r>
            <a:r>
              <a:rPr sz="3200" spc="-11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každého,</a:t>
            </a:r>
            <a:r>
              <a:rPr sz="3200" spc="14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Praha</a:t>
            </a:r>
            <a:r>
              <a:rPr sz="3200" spc="-19" dirty="0">
                <a:solidFill>
                  <a:srgbClr val="FFFFFF"/>
                </a:solidFill>
                <a:latin typeface="ENKFSG+Tahoma"/>
                <a:cs typeface="ENKFSG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1973,</a:t>
            </a:r>
          </a:p>
          <a:p>
            <a:pPr marL="342830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NKFSG+Tahoma"/>
                <a:cs typeface="ENKFSG+Tahoma"/>
              </a:rPr>
              <a:t>SNTL)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15 /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24527" y="5514675"/>
            <a:ext cx="4416869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61616"/>
                </a:solidFill>
                <a:latin typeface="PTACIR+Times New Roman"/>
                <a:cs typeface="PTACIR+Times New Roman"/>
              </a:rPr>
              <a:t>Děkuji</a:t>
            </a:r>
            <a:r>
              <a:rPr sz="4000" spc="-36" dirty="0">
                <a:solidFill>
                  <a:srgbClr val="161616"/>
                </a:solidFill>
                <a:latin typeface="PTACIR+Times New Roman"/>
                <a:cs typeface="PTACIR+Times New Roman"/>
              </a:rPr>
              <a:t> </a:t>
            </a:r>
            <a:r>
              <a:rPr sz="4000" spc="23" dirty="0">
                <a:solidFill>
                  <a:srgbClr val="161616"/>
                </a:solidFill>
                <a:latin typeface="PTACIR+Times New Roman"/>
                <a:cs typeface="PTACIR+Times New Roman"/>
              </a:rPr>
              <a:t>za</a:t>
            </a:r>
            <a:r>
              <a:rPr sz="4000" spc="-41" dirty="0">
                <a:solidFill>
                  <a:srgbClr val="161616"/>
                </a:solidFill>
                <a:latin typeface="PTACIR+Times New Roman"/>
                <a:cs typeface="PTACIR+Times New Roman"/>
              </a:rPr>
              <a:t> </a:t>
            </a:r>
            <a:r>
              <a:rPr sz="4000" dirty="0">
                <a:solidFill>
                  <a:srgbClr val="161616"/>
                </a:solidFill>
                <a:latin typeface="PTACIR+Times New Roman"/>
                <a:cs typeface="PTACIR+Times New Roman"/>
              </a:rPr>
              <a:t>pozornost!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LSHQA+Arial"/>
                <a:cs typeface="CLSHQA+Arial"/>
              </a:rPr>
              <a:t>16 / 16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AF46A12-869D-615F-3D03-13732706E782}"/>
              </a:ext>
            </a:extLst>
          </p:cNvPr>
          <p:cNvSpPr txBox="1"/>
          <p:nvPr/>
        </p:nvSpPr>
        <p:spPr>
          <a:xfrm>
            <a:off x="6492478" y="65865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647</Words>
  <Application>Microsoft Macintosh PowerPoint</Application>
  <PresentationFormat>Vlastní</PresentationFormat>
  <Paragraphs>121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4" baseType="lpstr">
      <vt:lpstr>ENKFSG+Tahoma</vt:lpstr>
      <vt:lpstr>PTACIR+Times New Roman</vt:lpstr>
      <vt:lpstr>Times New Roman</vt:lpstr>
      <vt:lpstr>Calibri</vt:lpstr>
      <vt:lpstr>CLSHQA+Arial</vt:lpstr>
      <vt:lpstr>VOABGW+Wingdings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Jan Topinka</cp:lastModifiedBy>
  <cp:revision>2</cp:revision>
  <dcterms:modified xsi:type="dcterms:W3CDTF">2023-03-20T12:50:39Z</dcterms:modified>
</cp:coreProperties>
</file>