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5"/>
    <p:sldMasterId id="214748366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y="5143500" cx="9144000"/>
  <p:notesSz cx="6858000" cy="9144000"/>
  <p:embeddedFontLst>
    <p:embeddedFont>
      <p:font typeface="Montserrat"/>
      <p:regular r:id="rId42"/>
      <p:bold r:id="rId43"/>
      <p:italic r:id="rId44"/>
      <p:boldItalic r:id="rId45"/>
    </p:embeddedFont>
    <p:embeddedFont>
      <p:font typeface="Montserrat Medium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FB77300-6AF0-439B-998A-0C7FDBB84D97}">
  <a:tblStyle styleId="{3FB77300-6AF0-439B-998A-0C7FDBB84D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font" Target="fonts/Montserrat-regular.fntdata"/><Relationship Id="rId41" Type="http://schemas.openxmlformats.org/officeDocument/2006/relationships/slide" Target="slides/slide34.xml"/><Relationship Id="rId44" Type="http://schemas.openxmlformats.org/officeDocument/2006/relationships/font" Target="fonts/Montserrat-italic.fntdata"/><Relationship Id="rId43" Type="http://schemas.openxmlformats.org/officeDocument/2006/relationships/font" Target="fonts/Montserrat-bold.fntdata"/><Relationship Id="rId46" Type="http://schemas.openxmlformats.org/officeDocument/2006/relationships/font" Target="fonts/MontserratMedium-regular.fntdata"/><Relationship Id="rId45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MontserratMedium-italic.fntdata"/><Relationship Id="rId47" Type="http://schemas.openxmlformats.org/officeDocument/2006/relationships/font" Target="fonts/MontserratMedium-bold.fntdata"/><Relationship Id="rId49" Type="http://schemas.openxmlformats.org/officeDocument/2006/relationships/font" Target="fonts/MontserratMedium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820e993d1_0_69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2820e993d1_0_69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602338e9e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11602338e9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bf10578426_1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gbf10578426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bf10578426_1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gbf10578426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/>
        </p:nvSpPr>
        <p:spPr>
          <a:xfrm>
            <a:off x="0" y="4935475"/>
            <a:ext cx="1211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cs-CZ" sz="4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r>
              <a:rPr b="0" i="0" lang="cs-CZ" sz="400" u="none" cap="none" strike="noStrike">
                <a:solidFill>
                  <a:srgbClr val="CCCCC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FE 2021 Radek Soukup</a:t>
            </a:r>
            <a:endParaRPr b="0" i="0" sz="400" u="none" cap="none" strike="noStrike">
              <a:solidFill>
                <a:srgbClr val="CCCCC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" name="Google Shape;29;p6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" name="Google Shape;35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5.jpg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b="0" i="0" sz="16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3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1" name="Google Shape;71;p13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Relationship Id="rId4" Type="http://schemas.openxmlformats.org/officeDocument/2006/relationships/image" Target="../media/image24.png"/><Relationship Id="rId5" Type="http://schemas.openxmlformats.org/officeDocument/2006/relationships/image" Target="../media/image20.png"/><Relationship Id="rId6" Type="http://schemas.openxmlformats.org/officeDocument/2006/relationships/image" Target="../media/image26.png"/><Relationship Id="rId7" Type="http://schemas.openxmlformats.org/officeDocument/2006/relationships/image" Target="../media/image25.jpg"/><Relationship Id="rId8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2.png"/><Relationship Id="rId4" Type="http://schemas.openxmlformats.org/officeDocument/2006/relationships/hyperlink" Target="mailto:rsoukup@ket.zcu.cz" TargetMode="External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" name="Google Shape;106;p19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7" name="Google Shape;107;p19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9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7000"/>
              <a:t>Přednáška 2</a:t>
            </a:r>
            <a:endParaRPr sz="7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2000"/>
          </a:p>
        </p:txBody>
      </p:sp>
      <p:sp>
        <p:nvSpPr>
          <p:cNvPr id="127" name="Google Shape;127;p20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Smart textilie – definice, požadavky, standardy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 sz="1800"/>
              <a:t>Radek Soukup</a:t>
            </a:r>
            <a:endParaRPr sz="1800"/>
          </a:p>
        </p:txBody>
      </p:sp>
      <p:sp>
        <p:nvSpPr>
          <p:cNvPr id="128" name="Google Shape;128;p20"/>
          <p:cNvSpPr txBox="1"/>
          <p:nvPr/>
        </p:nvSpPr>
        <p:spPr>
          <a:xfrm>
            <a:off x="7694750" y="1325825"/>
            <a:ext cx="108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174540" y="12553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Obsah přednášky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302408" y="74099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1. Úvod a definice smart textilií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1.1 Úvod do smart textilií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1.2 Elektronických textilií / nositelných elektronických textilií</a:t>
            </a:r>
            <a:endParaRPr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2. Standardy pro smart textilie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2.1 Úloha a oblasti standardizace pro e-textilie</a:t>
            </a:r>
            <a:endParaRPr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2.2 Smart textilní aliance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2.3 Standardizace smart textilií – CEN, CENELEC</a:t>
            </a:r>
            <a:endParaRPr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2.4 Standardizace smart textilií – IPC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2.5 Standardizace smart textilií – ASTM, AATCC</a:t>
            </a:r>
            <a:endParaRPr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2.6 Kategorizace a růst smart textilií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. Shrnutí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200"/>
          </a:p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311700" y="19869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lang="cs-CZ"/>
              <a:t>Úvod a d</a:t>
            </a: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efinice smart textilií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Úvod do smart textilií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289250" y="560525"/>
            <a:ext cx="85206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Textil doprovázel člověka ji od doby kamenné.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Používán před 26000 lety a lze ho společně s keramikou pokládat za první materiály vinuté člověkem.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Textil byl srdcem lidského technologického pokroku po tisíce let (výroba textilu společně s výrobou parní energie a železa poháněla 1. průmyslovou revoluci).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49" name="Google Shape;149;p23"/>
          <p:cNvSpPr txBox="1"/>
          <p:nvPr/>
        </p:nvSpPr>
        <p:spPr>
          <a:xfrm>
            <a:off x="4763026" y="4421835"/>
            <a:ext cx="3710414" cy="1810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Žakarský stav (vlevo) a děrovač IBM na ruční zadání dat na  děrné štítky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288956" y="1853006"/>
            <a:ext cx="40278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Další milník: vynález </a:t>
            </a:r>
            <a:r>
              <a:rPr b="1" i="0" lang="cs-CZ" sz="1200" u="none" cap="none" strike="noStrike">
                <a:solidFill>
                  <a:srgbClr val="0070C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žakárského stavu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pomocí řady karet s děrovanými otvory (jedna karta pro každou řádku tkaniny) stavy automaticky vytvářely složité textilní vzory. 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Složité vzory pak vyráběny hromadně, bezchybně a rychle, tkalcovský stav už obsluhoval pouze 1 pracovník 🢥 to vedlo k sociálním problémům a vzniku hnutí zvané luddismus (hnutí rozbíječů strojů).  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Systém automatizovaného tkaní inspiroval vývoj počítačů s děrnými štítky, které používala i společnost IBM </a:t>
            </a:r>
            <a:endParaRPr/>
          </a:p>
        </p:txBody>
      </p:sp>
      <p:pic>
        <p:nvPicPr>
          <p:cNvPr descr="https://upload.wikimedia.org/wikipedia/commons/a/ae/Damast-Museum_Gro%C3%9Fsch%C3%B6nau_%2857%29.jpg" id="151" name="Google Shape;15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347838" y="2437090"/>
            <a:ext cx="2136786" cy="14198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ěrné štítky IBM" id="152" name="Google Shape;15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15729" y="2626419"/>
            <a:ext cx="2110232" cy="15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59690" y="1853000"/>
            <a:ext cx="1622310" cy="710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Úvod do smart textilií</a:t>
            </a:r>
            <a:br>
              <a:rPr lang="cs-CZ"/>
            </a:b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Segment smart textilií je rychle rostoucí trh s velmi dobrými prognózami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Char char="●"/>
            </a:pPr>
            <a:r>
              <a:rPr lang="cs-CZ" sz="1200">
                <a:latin typeface="Montserrat Medium"/>
                <a:ea typeface="Montserrat Medium"/>
                <a:cs typeface="Montserrat Medium"/>
                <a:sym typeface="Montserrat Medium"/>
              </a:rPr>
              <a:t>V roce 2020 světový trh smart textilií dosáhl </a:t>
            </a:r>
            <a:r>
              <a:rPr b="1" lang="cs-CZ" sz="1200">
                <a:solidFill>
                  <a:srgbClr val="0070C0"/>
                </a:solidFill>
              </a:rPr>
              <a:t>2,5 mld. $ </a:t>
            </a:r>
            <a:r>
              <a:rPr lang="cs-CZ" sz="1200">
                <a:latin typeface="Montserrat Medium"/>
                <a:ea typeface="Montserrat Medium"/>
                <a:cs typeface="Montserrat Medium"/>
                <a:sym typeface="Montserrat Medium"/>
              </a:rPr>
              <a:t>a do roku 2O25 je podle společnosti Grand view research předpokládaný trh v objemu </a:t>
            </a:r>
            <a:r>
              <a:rPr b="1" lang="cs-CZ" sz="1200">
                <a:solidFill>
                  <a:srgbClr val="0070C0"/>
                </a:solidFill>
              </a:rPr>
              <a:t>5,55 mld. $ </a:t>
            </a:r>
            <a:r>
              <a:rPr lang="cs-CZ" sz="1200"/>
              <a:t>se složenou roční míra růstu ( CAGR ) </a:t>
            </a:r>
            <a:r>
              <a:rPr b="1" lang="cs-CZ" sz="1200">
                <a:solidFill>
                  <a:srgbClr val="0070C0"/>
                </a:solidFill>
              </a:rPr>
              <a:t>30,4 %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0" name="Google Shape;160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61" name="Google Shape;161;p24"/>
          <p:cNvSpPr txBox="1"/>
          <p:nvPr/>
        </p:nvSpPr>
        <p:spPr>
          <a:xfrm>
            <a:off x="4554445" y="4596617"/>
            <a:ext cx="49659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Vztah mezi inteligentními textiliemi a uživateli/okolím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2" name="Google Shape;16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0" y="2622159"/>
            <a:ext cx="4074886" cy="195847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4"/>
          <p:cNvSpPr txBox="1"/>
          <p:nvPr/>
        </p:nvSpPr>
        <p:spPr>
          <a:xfrm>
            <a:off x="56850" y="2226887"/>
            <a:ext cx="468279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Smart textilie jsou i textilie bez elektronické funkce (textilie s tvarovou paměťovou, fotochromní, termochromní textilie apod.)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Celosvětová poptávka po inteligentních textilních výrobcích je způsobena hlavně rostoucí penetrací smartphonů a dalších chytrých zařízení, které jsou vybaveny Bluetooth Low Energy (BLE).   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Chytrý telefon pro vizualizaci a zpracování naměřených dat ze senzorů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Miniaturizace elektroniky významně podpoří další růst trhu.</a:t>
            </a:r>
            <a:endParaRPr/>
          </a:p>
          <a:p>
            <a: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4" name="Google Shape;164;p24"/>
          <p:cNvSpPr/>
          <p:nvPr/>
        </p:nvSpPr>
        <p:spPr>
          <a:xfrm>
            <a:off x="196326" y="576511"/>
            <a:ext cx="8851830" cy="854681"/>
          </a:xfrm>
          <a:prstGeom prst="roundRect">
            <a:avLst>
              <a:gd fmla="val 16667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cs-CZ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Definice (ASTM)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smart textilie je vlákno, příze, tkanina nebo konečný produkt s jednou nebo více vlastnostmi, které se konstrukčně mění v reakci na podněty, jako jsou mechanické, tepelné, chemické, elektrické, magnetické nebo jiné zdroje. (Synonyma: inteligentní textilie, inteligentní textilní systémy, smart text. systémy).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Úvod do smart textilií</a:t>
            </a:r>
            <a:br>
              <a:rPr lang="cs-CZ"/>
            </a:br>
            <a:br>
              <a:rPr lang="cs-CZ"/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2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71" name="Google Shape;171;p25"/>
          <p:cNvSpPr txBox="1"/>
          <p:nvPr/>
        </p:nvSpPr>
        <p:spPr>
          <a:xfrm>
            <a:off x="1818770" y="4637617"/>
            <a:ext cx="49659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cs-CZ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Nasazení chytrých hasičských obleků vyvinutých na ZČU u HZS v Praze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5425" y="578675"/>
            <a:ext cx="5852605" cy="39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1.2 Úvod do elektronických textilií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26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200"/>
              <a:buNone/>
            </a:pPr>
            <a:r>
              <a:t/>
            </a:r>
            <a:endParaRPr sz="1200"/>
          </a:p>
        </p:txBody>
      </p:sp>
      <p:sp>
        <p:nvSpPr>
          <p:cNvPr id="179" name="Google Shape;179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80" name="Google Shape;180;p26"/>
          <p:cNvSpPr txBox="1"/>
          <p:nvPr/>
        </p:nvSpPr>
        <p:spPr>
          <a:xfrm>
            <a:off x="3467904" y="4380251"/>
            <a:ext cx="2500367" cy="5370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Vztah mezi nositelnou elektronikou, smart textiliemi a e-textiliemi.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1" name="Google Shape;181;p26"/>
          <p:cNvSpPr/>
          <p:nvPr/>
        </p:nvSpPr>
        <p:spPr>
          <a:xfrm>
            <a:off x="341918" y="519967"/>
            <a:ext cx="8206740" cy="613258"/>
          </a:xfrm>
          <a:prstGeom prst="roundRect">
            <a:avLst>
              <a:gd fmla="val 16667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cs-CZ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 textilie definice (IPC 8991)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Textilní struktura (vlákno, příze, tkanina nebo hotový výrobek) s trvalými elektrickými a / nebo elektronickými funkcemi.</a:t>
            </a:r>
            <a:endParaRPr/>
          </a:p>
        </p:txBody>
      </p:sp>
      <p:sp>
        <p:nvSpPr>
          <p:cNvPr id="182" name="Google Shape;182;p26"/>
          <p:cNvSpPr/>
          <p:nvPr/>
        </p:nvSpPr>
        <p:spPr>
          <a:xfrm>
            <a:off x="341918" y="1294326"/>
            <a:ext cx="8206740" cy="613258"/>
          </a:xfrm>
          <a:prstGeom prst="roundRect">
            <a:avLst>
              <a:gd fmla="val 16667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cs-CZ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Nositelná elektronika (wearables) definice (IPC 8951)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Plně funkční, hotový elektronický výrobek speciálně navržený pro nošení na těle.</a:t>
            </a:r>
            <a:endParaRPr/>
          </a:p>
        </p:txBody>
      </p:sp>
      <p:sp>
        <p:nvSpPr>
          <p:cNvPr id="183" name="Google Shape;183;p26"/>
          <p:cNvSpPr/>
          <p:nvPr/>
        </p:nvSpPr>
        <p:spPr>
          <a:xfrm>
            <a:off x="341918" y="2412089"/>
            <a:ext cx="2823518" cy="1995847"/>
          </a:xfrm>
          <a:prstGeom prst="roundRect">
            <a:avLst>
              <a:gd fmla="val 8357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E-Textile Wearable (nositelné elektronické textilie) IPC 8991</a:t>
            </a:r>
            <a:endParaRPr/>
          </a:p>
          <a:p>
            <a:pPr indent="0" lvl="0" marL="152400" marR="0" rtl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i="0" lang="cs-CZ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Konečný výrobek na bázi textilu s trvale integrovanými elektrickými a / nebo elektronickými funkcemi určený k nošení na těle, s odnímatelnými součástmi nebo bez nich.</a:t>
            </a:r>
            <a:endParaRPr/>
          </a:p>
        </p:txBody>
      </p:sp>
      <p:grpSp>
        <p:nvGrpSpPr>
          <p:cNvPr id="184" name="Google Shape;184;p26"/>
          <p:cNvGrpSpPr/>
          <p:nvPr/>
        </p:nvGrpSpPr>
        <p:grpSpPr>
          <a:xfrm>
            <a:off x="5941989" y="1954620"/>
            <a:ext cx="3046186" cy="2458034"/>
            <a:chOff x="5873206" y="2125843"/>
            <a:chExt cx="3046186" cy="2458034"/>
          </a:xfrm>
        </p:grpSpPr>
        <p:pic>
          <p:nvPicPr>
            <p:cNvPr id="185" name="Google Shape;185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873206" y="2125843"/>
              <a:ext cx="3046186" cy="24580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6"/>
            <p:cNvSpPr/>
            <p:nvPr/>
          </p:nvSpPr>
          <p:spPr>
            <a:xfrm>
              <a:off x="7071360" y="3055620"/>
              <a:ext cx="784860" cy="67818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6"/>
            <p:cNvSpPr txBox="1"/>
            <p:nvPr/>
          </p:nvSpPr>
          <p:spPr>
            <a:xfrm>
              <a:off x="6982809" y="3240821"/>
              <a:ext cx="92204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cs-CZ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E-textiles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26"/>
          <p:cNvSpPr txBox="1"/>
          <p:nvPr/>
        </p:nvSpPr>
        <p:spPr>
          <a:xfrm>
            <a:off x="6193648" y="4407937"/>
            <a:ext cx="2500367" cy="53708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Možné prvky e-textilií.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9" name="Google Shape;18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3537" y="2068675"/>
            <a:ext cx="2709100" cy="225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95" name="Google Shape;195;p27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s-CZ"/>
              <a:t>E-textile wearable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0" lang="cs-CZ"/>
              <a:t>(nositelné elektronické textilie)</a:t>
            </a:r>
            <a:endParaRPr b="0"/>
          </a:p>
        </p:txBody>
      </p:sp>
      <p:sp>
        <p:nvSpPr>
          <p:cNvPr id="196" name="Google Shape;196;p27"/>
          <p:cNvSpPr/>
          <p:nvPr/>
        </p:nvSpPr>
        <p:spPr>
          <a:xfrm>
            <a:off x="4320943" y="526543"/>
            <a:ext cx="1897380" cy="4271664"/>
          </a:xfrm>
          <a:prstGeom prst="roundRect">
            <a:avLst>
              <a:gd fmla="val 9438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7"/>
          <p:cNvSpPr txBox="1"/>
          <p:nvPr/>
        </p:nvSpPr>
        <p:spPr>
          <a:xfrm>
            <a:off x="6506435" y="288692"/>
            <a:ext cx="1929311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0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Metody integrace</a:t>
            </a:r>
            <a:endParaRPr b="1" i="0" sz="10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8" name="Google Shape;19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3965" y="293387"/>
            <a:ext cx="2210357" cy="87652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7"/>
          <p:cNvSpPr txBox="1"/>
          <p:nvPr/>
        </p:nvSpPr>
        <p:spPr>
          <a:xfrm>
            <a:off x="210150" y="1164300"/>
            <a:ext cx="3370800" cy="25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Výrobek na bázi textilu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Finální produkt (e-textilie může být jen komponenta)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Může obsahovat i odnímatelné systémy (akumulátor, senzory)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Některá část systému jsou trvale integrované do textilního výrobku po celou jeho dobu životnosti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Obsahuje CPU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0" name="Google Shape;200;p27"/>
          <p:cNvSpPr txBox="1"/>
          <p:nvPr>
            <p:ph idx="1" type="body"/>
          </p:nvPr>
        </p:nvSpPr>
        <p:spPr>
          <a:xfrm>
            <a:off x="4209325" y="1069250"/>
            <a:ext cx="1897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Senzory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Aktuátory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Antény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Vodivé dráhy</a:t>
            </a:r>
            <a:endParaRPr/>
          </a:p>
          <a:p>
            <a:pPr indent="-176212" lvl="1" marL="625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-CZ" sz="1000"/>
              <a:t>Vlákna</a:t>
            </a:r>
            <a:endParaRPr/>
          </a:p>
          <a:p>
            <a:pPr indent="-176212" lvl="1" marL="625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-CZ" sz="1000"/>
              <a:t>Tištěné dráhy</a:t>
            </a:r>
            <a:endParaRPr/>
          </a:p>
          <a:p>
            <a:pPr indent="-176212" lvl="1" marL="6254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-CZ" sz="1000"/>
              <a:t>Vpletené, tkané, vyšité dráhy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Elektrodové struktury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Propojovací a sběrnicové struktury ve formě stuhy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Fotovoltaické systémy na textilii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Pasivní i aktivní el. prvky 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Luminiscenční vlákna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000"/>
              <a:t>Zdroje energie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000"/>
          </a:p>
          <a:p>
            <a:pPr indent="-100012" lvl="1" marL="625475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200"/>
              <a:buNone/>
            </a:pPr>
            <a:r>
              <a:t/>
            </a:r>
            <a:endParaRPr sz="1000"/>
          </a:p>
        </p:txBody>
      </p:sp>
      <p:sp>
        <p:nvSpPr>
          <p:cNvPr id="201" name="Google Shape;201;p27"/>
          <p:cNvSpPr/>
          <p:nvPr/>
        </p:nvSpPr>
        <p:spPr>
          <a:xfrm>
            <a:off x="6629401" y="172451"/>
            <a:ext cx="1897380" cy="4625756"/>
          </a:xfrm>
          <a:prstGeom prst="roundRect">
            <a:avLst>
              <a:gd fmla="val 9438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6534757" y="1204285"/>
            <a:ext cx="2065468" cy="29161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Laminace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Tisk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Skaní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Vyšívání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Ovrstování (coating)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Propojování (rozebíratelné, nerozbíratelné)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Lepení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Termotransfer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UZ svařování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Termokomprese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00012" lvl="1" marL="625475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3" name="Google Shape;20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4321" y="140652"/>
            <a:ext cx="2406340" cy="102364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7"/>
          <p:cNvSpPr txBox="1"/>
          <p:nvPr/>
        </p:nvSpPr>
        <p:spPr>
          <a:xfrm>
            <a:off x="149201" y="3456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Nositelné elektronické textilie – obecná architektura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 sz="2200"/>
              <a:t>1.2 Nositelné elektronické textilie – obecná architektura</a:t>
            </a:r>
            <a:endParaRPr b="1" sz="2200"/>
          </a:p>
        </p:txBody>
      </p:sp>
      <p:sp>
        <p:nvSpPr>
          <p:cNvPr id="210" name="Google Shape;210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11" name="Google Shape;211;p28"/>
          <p:cNvSpPr/>
          <p:nvPr/>
        </p:nvSpPr>
        <p:spPr>
          <a:xfrm>
            <a:off x="1409700" y="40386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098" y="555642"/>
            <a:ext cx="7476396" cy="337566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/>
          <p:nvPr/>
        </p:nvSpPr>
        <p:spPr>
          <a:xfrm>
            <a:off x="1409700" y="3307398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8"/>
          <p:cNvSpPr txBox="1"/>
          <p:nvPr/>
        </p:nvSpPr>
        <p:spPr>
          <a:xfrm rot="-1104484">
            <a:off x="3428999" y="1500724"/>
            <a:ext cx="78098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IoT sítě</a:t>
            </a:r>
            <a:endParaRPr b="0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p28"/>
          <p:cNvCxnSpPr/>
          <p:nvPr/>
        </p:nvCxnSpPr>
        <p:spPr>
          <a:xfrm flipH="1" rot="10800000">
            <a:off x="2811780" y="1608767"/>
            <a:ext cx="1656806" cy="556260"/>
          </a:xfrm>
          <a:prstGeom prst="straightConnector1">
            <a:avLst/>
          </a:prstGeom>
          <a:noFill/>
          <a:ln cap="flat" cmpd="sng" w="22225">
            <a:solidFill>
              <a:srgbClr val="0070C0"/>
            </a:solidFill>
            <a:prstDash val="dash"/>
            <a:round/>
            <a:headEnd len="sm" w="sm" type="none"/>
            <a:tailEnd len="med" w="med" type="triangle"/>
          </a:ln>
        </p:spPr>
      </p:cxnSp>
      <p:sp>
        <p:nvSpPr>
          <p:cNvPr id="216" name="Google Shape;216;p28"/>
          <p:cNvSpPr txBox="1"/>
          <p:nvPr/>
        </p:nvSpPr>
        <p:spPr>
          <a:xfrm>
            <a:off x="4382296" y="1185414"/>
            <a:ext cx="105349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Cloud server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8"/>
          <p:cNvSpPr/>
          <p:nvPr/>
        </p:nvSpPr>
        <p:spPr>
          <a:xfrm>
            <a:off x="176586" y="3892893"/>
            <a:ext cx="2466228" cy="1393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Řídicí subsystém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Senzorový subsystém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Aktuátorový subsystém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Komunikační subsystém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b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8"/>
          <p:cNvSpPr/>
          <p:nvPr/>
        </p:nvSpPr>
        <p:spPr>
          <a:xfrm>
            <a:off x="2759800" y="3907825"/>
            <a:ext cx="3869700" cy="11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Lokalizační subsystém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Zdroj el. energie / Energy harvesting syst.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7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Subsystém na ukládání dat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8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– Zobrazovací subsystém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8"/>
          <p:cNvSpPr/>
          <p:nvPr/>
        </p:nvSpPr>
        <p:spPr>
          <a:xfrm>
            <a:off x="6629400" y="4044733"/>
            <a:ext cx="2467958" cy="1176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(Zdroj: Muhammad Sayem, A. S. et Al. Review on Smart Electro-Clothing Systems (SeCSs). Sensors. 2020 doi:10.3390/s20030587)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1.2 E-textilie – úrovně intenzity integrace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29"/>
          <p:cNvSpPr txBox="1"/>
          <p:nvPr>
            <p:ph idx="1" type="body"/>
          </p:nvPr>
        </p:nvSpPr>
        <p:spPr>
          <a:xfrm>
            <a:off x="235500" y="560525"/>
            <a:ext cx="87264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Intenzita integrace elektronických prvků do  e-textilií lze charakterizovat ve třech základních úrovních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6" name="Google Shape;226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7" name="Google Shape;22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658" y="1182564"/>
            <a:ext cx="6778841" cy="365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1.2 Trh s elektronickými textiliemi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30"/>
          <p:cNvSpPr txBox="1"/>
          <p:nvPr>
            <p:ph idx="1" type="body"/>
          </p:nvPr>
        </p:nvSpPr>
        <p:spPr>
          <a:xfrm>
            <a:off x="235500" y="621675"/>
            <a:ext cx="46092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Segment E-textilií dosáhl v roce 2020 900 mil. $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>
                <a:latin typeface="Montserrat Medium"/>
                <a:ea typeface="Montserrat Medium"/>
                <a:cs typeface="Montserrat Medium"/>
                <a:sym typeface="Montserrat Medium"/>
              </a:rPr>
              <a:t>V roce 2026 by měl světový trh E-textilií dosáhnout </a:t>
            </a:r>
            <a:r>
              <a:rPr lang="cs-CZ" sz="1200"/>
              <a:t>3</a:t>
            </a:r>
            <a:r>
              <a:rPr lang="cs-CZ" sz="1200">
                <a:latin typeface="Montserrat Medium"/>
                <a:ea typeface="Montserrat Medium"/>
                <a:cs typeface="Montserrat Medium"/>
                <a:sym typeface="Montserrat Medium"/>
              </a:rPr>
              <a:t>,3 mld. $ podle </a:t>
            </a:r>
            <a:r>
              <a:rPr lang="cs-CZ" sz="1200"/>
              <a:t>prognózy IDTechEx Research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>
                <a:latin typeface="Montserrat Medium"/>
                <a:ea typeface="Montserrat Medium"/>
                <a:cs typeface="Montserrat Medium"/>
                <a:sym typeface="Montserrat Medium"/>
              </a:rPr>
              <a:t>Nejvíce </a:t>
            </a:r>
            <a:r>
              <a:rPr lang="cs-CZ" sz="1200"/>
              <a:t>rozvíjející</a:t>
            </a:r>
            <a:r>
              <a:rPr lang="cs-CZ" sz="1200">
                <a:latin typeface="Montserrat Medium"/>
                <a:ea typeface="Montserrat Medium"/>
                <a:cs typeface="Montserrat Medium"/>
                <a:sym typeface="Montserrat Medium"/>
              </a:rPr>
              <a:t> se odvětví architektura a technické textilie, ochranné oděvy, zdravotnictví a sport.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4" name="Google Shape;234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35" name="Google Shape;235;p30"/>
          <p:cNvSpPr txBox="1"/>
          <p:nvPr/>
        </p:nvSpPr>
        <p:spPr>
          <a:xfrm>
            <a:off x="4844630" y="4502956"/>
            <a:ext cx="3443644" cy="42545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Prognóza trhu s elektronickými textiliemi od společnosti IDTechEx Research, 2020.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6" name="Google Shape;236;p30"/>
          <p:cNvPicPr preferRelativeResize="0"/>
          <p:nvPr/>
        </p:nvPicPr>
        <p:blipFill rotWithShape="1">
          <a:blip r:embed="rId3">
            <a:alphaModFix/>
          </a:blip>
          <a:srcRect b="0" l="0" r="0" t="2173"/>
          <a:stretch/>
        </p:blipFill>
        <p:spPr>
          <a:xfrm>
            <a:off x="4891153" y="544421"/>
            <a:ext cx="4252728" cy="3971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3386" y="2479807"/>
            <a:ext cx="2657475" cy="19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0"/>
          <p:cNvSpPr txBox="1"/>
          <p:nvPr/>
        </p:nvSpPr>
        <p:spPr>
          <a:xfrm>
            <a:off x="874442" y="2558800"/>
            <a:ext cx="780186" cy="2154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Ostatní</a:t>
            </a:r>
            <a:endParaRPr b="1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30"/>
          <p:cNvSpPr txBox="1"/>
          <p:nvPr/>
        </p:nvSpPr>
        <p:spPr>
          <a:xfrm>
            <a:off x="874442" y="2822665"/>
            <a:ext cx="780186" cy="2154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Móda</a:t>
            </a:r>
            <a:endParaRPr b="1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311700" y="3079821"/>
            <a:ext cx="1342928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Ochranné a vojenské oděvy, </a:t>
            </a:r>
            <a:endParaRPr b="1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311700" y="3385398"/>
            <a:ext cx="1342928" cy="2154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Architektura, domov</a:t>
            </a:r>
            <a:endParaRPr b="1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30"/>
          <p:cNvSpPr txBox="1"/>
          <p:nvPr/>
        </p:nvSpPr>
        <p:spPr>
          <a:xfrm>
            <a:off x="311700" y="3591141"/>
            <a:ext cx="1342928" cy="2154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Wellness</a:t>
            </a:r>
            <a:endParaRPr b="1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30"/>
          <p:cNvSpPr txBox="1"/>
          <p:nvPr/>
        </p:nvSpPr>
        <p:spPr>
          <a:xfrm>
            <a:off x="311700" y="3806684"/>
            <a:ext cx="1342928" cy="2154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Zdravotnictví</a:t>
            </a:r>
            <a:endParaRPr b="1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311700" y="4077079"/>
            <a:ext cx="1342928" cy="2154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Sport</a:t>
            </a:r>
            <a:endParaRPr b="1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30"/>
          <p:cNvSpPr/>
          <p:nvPr/>
        </p:nvSpPr>
        <p:spPr>
          <a:xfrm>
            <a:off x="544286" y="4515628"/>
            <a:ext cx="416235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Relativní tempo růstu (CAGR) každého inteligentního odvětví textilního průmyslu od společnosti IDTechEx Research, 2020.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 sz="2200"/>
              <a:t>1.2 Elektronické textilie – co brání masivnímu rozvoji?</a:t>
            </a:r>
            <a:endParaRPr b="1" sz="2200"/>
          </a:p>
        </p:txBody>
      </p:sp>
      <p:sp>
        <p:nvSpPr>
          <p:cNvPr id="251" name="Google Shape;251;p31"/>
          <p:cNvSpPr txBox="1"/>
          <p:nvPr>
            <p:ph idx="1" type="body"/>
          </p:nvPr>
        </p:nvSpPr>
        <p:spPr>
          <a:xfrm>
            <a:off x="235500" y="67282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Nedostatek průlomu na trhu pro e-textilií je považován za výsledek následujících aspektů související s technologií: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AutoNum type="alphaLcParenR"/>
            </a:pPr>
            <a:r>
              <a:rPr lang="cs-CZ" sz="1200"/>
              <a:t>V závislosti na požadavcích pro použití musí e-textilie přežít mechanická, chemická a tepelná namáhání během jejich životního cyklu (např. praní, žehlení, sušení, natahování, odírání atd.)</a:t>
            </a:r>
            <a:endParaRPr sz="1200"/>
          </a:p>
          <a:p>
            <a:pPr indent="-304800" lvl="1" marL="9144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AutoNum type="alphaLcParenR"/>
            </a:pPr>
            <a:r>
              <a:rPr lang="cs-CZ" sz="1200"/>
              <a:t>Ve většině případů musí být e-textilie napájeny vyjímatelnými zdroji energie.</a:t>
            </a:r>
            <a:endParaRPr sz="1200"/>
          </a:p>
          <a:p>
            <a:pPr indent="-304800" lvl="1" marL="9144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AutoNum type="alphaLcParenR"/>
            </a:pPr>
            <a:r>
              <a:rPr lang="cs-CZ" sz="1200"/>
              <a:t>Flexibilní baterie a energy harvesting systémy (např. fotovoltaika, piezoelektrické systémy atd.) trpí nízkou úrovní generované el. energie.</a:t>
            </a:r>
            <a:endParaRPr sz="1200"/>
          </a:p>
          <a:p>
            <a:pPr indent="-304800" lvl="1" marL="9144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2060"/>
              </a:buClr>
              <a:buSzPts val="1200"/>
              <a:buFont typeface="Arial"/>
              <a:buAutoNum type="alphaLcParenR"/>
            </a:pPr>
            <a:r>
              <a:rPr lang="cs-CZ" sz="1200"/>
              <a:t>Většina průmyslových výrobní technologií elektroniky (pájení, povrchová montáž, vakuové technologie apod.)  nejsou kompatibilní s textilní výrobou </a:t>
            </a:r>
            <a:r>
              <a:rPr b="1" lang="cs-CZ" sz="1200">
                <a:solidFill>
                  <a:srgbClr val="0070C0"/>
                </a:solidFill>
              </a:rPr>
              <a:t>🢥</a:t>
            </a:r>
            <a:r>
              <a:rPr lang="cs-CZ" sz="1200"/>
              <a:t> nutné přijít s novými technologiemi.</a:t>
            </a:r>
            <a:endParaRPr sz="1200"/>
          </a:p>
        </p:txBody>
      </p:sp>
      <p:sp>
        <p:nvSpPr>
          <p:cNvPr id="252" name="Google Shape;252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53" name="Google Shape;25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5625" y="761388"/>
            <a:ext cx="3588375" cy="3853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9" name="Google Shape;259;p32"/>
          <p:cNvSpPr txBox="1"/>
          <p:nvPr/>
        </p:nvSpPr>
        <p:spPr>
          <a:xfrm>
            <a:off x="203348" y="207063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600"/>
              <a:buFont typeface="Montserrat"/>
              <a:buNone/>
            </a:pPr>
            <a:r>
              <a:rPr b="1" i="0" lang="cs-CZ" sz="3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 Standardy pro smart textilie</a:t>
            </a:r>
            <a:endParaRPr b="1" i="0" sz="36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65" name="Google Shape;265;p3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2.1 Úloha standardů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33"/>
          <p:cNvSpPr txBox="1"/>
          <p:nvPr>
            <p:ph idx="1" type="body"/>
          </p:nvPr>
        </p:nvSpPr>
        <p:spPr>
          <a:xfrm>
            <a:off x="311700" y="120352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Nedostatek standardů zpomaluje průmysl smart textilií</a:t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Je obtížné vytvářet škálovatelné řešení kvůli nedostatku „propojovacích“ komponent.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Všichni čelí podobným problémům a problémům s vývojem produktů, např. konektory, pratelnost, napájení atd.</a:t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Vysoké výrobní náklady na důležité výrobky.</a:t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Rozptýlený dodavatelský řetězec vedoucí k vysoké úrovni chybovosti a frustrace při vývoji produktů.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200"/>
              <a:buChar char="●"/>
            </a:pPr>
            <a:r>
              <a:rPr lang="cs-CZ" sz="1200"/>
              <a:t>Nové se technologie  se rozvíjí bez koherentní ekosystému.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7" name="Google Shape;267;p33"/>
          <p:cNvSpPr txBox="1"/>
          <p:nvPr/>
        </p:nvSpPr>
        <p:spPr>
          <a:xfrm>
            <a:off x="184591" y="509825"/>
            <a:ext cx="8702760" cy="6936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rPr b="0" i="1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„Normy mohou stanovit„ pravidla hry “pro trhy, které chtějí rozvíjet a přijímat nové technologie.“</a:t>
            </a:r>
            <a:endParaRPr/>
          </a:p>
          <a:p>
            <a:pPr indent="0" lvl="0" marL="152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rPr b="0" i="1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												British Standards Institute </a:t>
            </a:r>
            <a:endParaRPr b="0" i="1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68" name="Google Shape;26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3561" y="1355326"/>
            <a:ext cx="2747039" cy="310935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3"/>
          <p:cNvSpPr/>
          <p:nvPr/>
        </p:nvSpPr>
        <p:spPr>
          <a:xfrm>
            <a:off x="5782173" y="4464684"/>
            <a:ext cx="294671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Graspor (Ohmatex spin-off) poskytuje monitorování  kardiovaskulárního i svalového systém současně.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75" name="Google Shape;275;p34"/>
          <p:cNvSpPr txBox="1"/>
          <p:nvPr/>
        </p:nvSpPr>
        <p:spPr>
          <a:xfrm>
            <a:off x="84761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Oblasti standardizace pro e-textilie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6" name="Google Shape;27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67" y="705476"/>
            <a:ext cx="8040053" cy="4189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82" name="Google Shape;282;p35"/>
          <p:cNvSpPr txBox="1"/>
          <p:nvPr/>
        </p:nvSpPr>
        <p:spPr>
          <a:xfrm>
            <a:off x="1870863" y="900950"/>
            <a:ext cx="1498392" cy="523180"/>
          </a:xfrm>
          <a:prstGeom prst="rect">
            <a:avLst/>
          </a:prstGeom>
          <a:solidFill>
            <a:srgbClr val="538C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Vodivé nitě a stuhy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533377" y="633411"/>
            <a:ext cx="1176580" cy="1498392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5"/>
          <p:cNvSpPr txBox="1"/>
          <p:nvPr/>
        </p:nvSpPr>
        <p:spPr>
          <a:xfrm>
            <a:off x="372471" y="2311323"/>
            <a:ext cx="1498392" cy="738623"/>
          </a:xfrm>
          <a:prstGeom prst="rect">
            <a:avLst/>
          </a:prstGeom>
          <a:solidFill>
            <a:srgbClr val="538C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Elektronické moduly (HW &amp; SW)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5"/>
          <p:cNvSpPr txBox="1"/>
          <p:nvPr/>
        </p:nvSpPr>
        <p:spPr>
          <a:xfrm>
            <a:off x="1839686" y="3950321"/>
            <a:ext cx="1498392" cy="523180"/>
          </a:xfrm>
          <a:prstGeom prst="rect">
            <a:avLst/>
          </a:prstGeom>
          <a:solidFill>
            <a:srgbClr val="538C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Integrace a enkapsulace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5"/>
          <p:cNvSpPr txBox="1"/>
          <p:nvPr/>
        </p:nvSpPr>
        <p:spPr>
          <a:xfrm>
            <a:off x="6491398" y="827702"/>
            <a:ext cx="1648204" cy="523180"/>
          </a:xfrm>
          <a:prstGeom prst="rect">
            <a:avLst/>
          </a:prstGeom>
          <a:solidFill>
            <a:srgbClr val="538C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Plošné textile s vodivými motivy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5"/>
          <p:cNvSpPr txBox="1"/>
          <p:nvPr/>
        </p:nvSpPr>
        <p:spPr>
          <a:xfrm>
            <a:off x="4804181" y="2434432"/>
            <a:ext cx="1678070" cy="523180"/>
          </a:xfrm>
          <a:prstGeom prst="rect">
            <a:avLst/>
          </a:prstGeom>
          <a:solidFill>
            <a:srgbClr val="538C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Propojovací</a:t>
            </a:r>
            <a:r>
              <a:rPr b="1" i="0" lang="cs-CZ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technologie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5"/>
          <p:cNvSpPr txBox="1"/>
          <p:nvPr/>
        </p:nvSpPr>
        <p:spPr>
          <a:xfrm>
            <a:off x="6491398" y="3703444"/>
            <a:ext cx="1509602" cy="738623"/>
          </a:xfrm>
          <a:prstGeom prst="rect">
            <a:avLst/>
          </a:prstGeom>
          <a:solidFill>
            <a:srgbClr val="538C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Textilní</a:t>
            </a:r>
            <a:r>
              <a:rPr b="1" i="0" lang="cs-CZ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senzory a antény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5800" y="794317"/>
            <a:ext cx="1987603" cy="1176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2471" y="3703444"/>
            <a:ext cx="1467215" cy="1078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5"/>
          <p:cNvPicPr preferRelativeResize="0"/>
          <p:nvPr/>
        </p:nvPicPr>
        <p:blipFill rotWithShape="1">
          <a:blip r:embed="rId6">
            <a:alphaModFix/>
          </a:blip>
          <a:srcRect b="0" l="0" r="18378" t="0"/>
          <a:stretch/>
        </p:blipFill>
        <p:spPr>
          <a:xfrm>
            <a:off x="6482251" y="2294553"/>
            <a:ext cx="1857977" cy="977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21987" y="3671006"/>
            <a:ext cx="1969411" cy="922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45113" y="1966816"/>
            <a:ext cx="2216431" cy="1519969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Klíčové prvky pro standardizaci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00" name="Google Shape;300;p3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2.2 </a:t>
            </a:r>
            <a:r>
              <a:rPr lang="cs-CZ"/>
              <a:t>Vytváření</a:t>
            </a: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aliancí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36"/>
          <p:cNvSpPr txBox="1"/>
          <p:nvPr>
            <p:ph idx="1" type="body"/>
          </p:nvPr>
        </p:nvSpPr>
        <p:spPr>
          <a:xfrm>
            <a:off x="311700" y="560525"/>
            <a:ext cx="85716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Elektronický, textilní průmysl a mnoho dalších průmyslových odvětví, které čelily podobným výzvám, úspěšně překonaly problémy prostřednictvím vytvoření neutrálního orgánu pro normalizaci a certifikačního programu.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Standardizace např. v elektronickém a  textilní průmyslu umožnila firmám získat větší podíl na trhu a být inovativní, zároveň dávají spotřebitelům důvěru, kterou ke koupi těchto produktů potřebují, což vede k jejich silnému a zdravému růstu.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6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solidFill>
                  <a:srgbClr val="002A7E"/>
                </a:solidFill>
              </a:rPr>
              <a:t>                               Úspěšné aliance:</a:t>
            </a:r>
            <a:endParaRPr b="1" sz="1200">
              <a:solidFill>
                <a:srgbClr val="002A7E"/>
              </a:solidFill>
            </a:endParaRPr>
          </a:p>
        </p:txBody>
      </p:sp>
      <p:pic>
        <p:nvPicPr>
          <p:cNvPr id="302" name="Google Shape;30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4520" y="2694749"/>
            <a:ext cx="5750002" cy="1867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08" name="Google Shape;308;p3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2.2 Smart textilní aliance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37"/>
          <p:cNvSpPr txBox="1"/>
          <p:nvPr>
            <p:ph idx="1" type="body"/>
          </p:nvPr>
        </p:nvSpPr>
        <p:spPr>
          <a:xfrm>
            <a:off x="176925" y="560525"/>
            <a:ext cx="4573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1" lang="cs-CZ" sz="1200">
                <a:solidFill>
                  <a:srgbClr val="002A7E"/>
                </a:solidFill>
              </a:rPr>
              <a:t>Smart Textile Alliance (STA)  </a:t>
            </a:r>
            <a:r>
              <a:rPr lang="cs-CZ" sz="1200"/>
              <a:t>- nezisková společnost založená za účelem zdokonalení technologie e-textilu prostřednictvím vývoje průmyslových standardů a podpory meziodvětvové spolupráce (registrována v Londýně). 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1" lang="cs-CZ" sz="1200">
                <a:solidFill>
                  <a:srgbClr val="002A7E"/>
                </a:solidFill>
              </a:rPr>
              <a:t>Mise -</a:t>
            </a:r>
            <a:r>
              <a:rPr lang="cs-CZ" sz="1200"/>
              <a:t> vést e-textilní průmysl k plnému potenciálu kodifikací řešení typu plug and play a vylepšení dodavatelského řetězce.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Obchodní model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Dary a sponzorství</a:t>
            </a:r>
            <a:endParaRPr/>
          </a:p>
          <a:p>
            <a:pPr indent="-304800" lvl="1" marL="9144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Kontraktované testování v laboratoři STA Support Lab</a:t>
            </a:r>
            <a:endParaRPr sz="1200"/>
          </a:p>
          <a:p>
            <a:pPr indent="-304800" lvl="1" marL="9144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○"/>
            </a:pPr>
            <a:r>
              <a:rPr lang="cs-CZ" sz="1200"/>
              <a:t>Certifikační program - bude vyvinut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6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solidFill>
                  <a:srgbClr val="002A7E"/>
                </a:solidFill>
              </a:rPr>
              <a:t>                               </a:t>
            </a:r>
            <a:endParaRPr b="1" sz="1200">
              <a:solidFill>
                <a:srgbClr val="002A7E"/>
              </a:solidFill>
            </a:endParaRPr>
          </a:p>
        </p:txBody>
      </p:sp>
      <p:pic>
        <p:nvPicPr>
          <p:cNvPr id="310" name="Google Shape;31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1528" y="1089883"/>
            <a:ext cx="4302472" cy="3531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16" name="Google Shape;316;p3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2.2 Smart textilní aliance – cestovní mapa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7" name="Google Shape;31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46" y="766997"/>
            <a:ext cx="8305097" cy="3660223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8"/>
          <p:cNvSpPr txBox="1"/>
          <p:nvPr/>
        </p:nvSpPr>
        <p:spPr>
          <a:xfrm>
            <a:off x="5183870" y="4501250"/>
            <a:ext cx="363913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rPr>
              <a:t>(Zdroj: Christian Dalsgaard, Smart Textile Alliance)</a:t>
            </a:r>
            <a:endParaRPr b="0" i="0" sz="1200" u="none" cap="none" strike="noStrike">
              <a:solidFill>
                <a:srgbClr val="9B9B9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24" name="Google Shape;324;p3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Standardizace smart textilií - CEN a CENELEC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39"/>
          <p:cNvSpPr txBox="1"/>
          <p:nvPr>
            <p:ph idx="1" type="body"/>
          </p:nvPr>
        </p:nvSpPr>
        <p:spPr>
          <a:xfrm>
            <a:off x="235500" y="56052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1" lang="cs-CZ" sz="1200">
                <a:solidFill>
                  <a:srgbClr val="002A7E"/>
                </a:solidFill>
              </a:rPr>
              <a:t>CEN (European Committee for Standardization) </a:t>
            </a:r>
            <a:r>
              <a:rPr lang="cs-CZ" sz="1200"/>
              <a:t> - Evropský výbor pro normalizaci je nezisková organizace, jejímž posláním je podpora evropské ekonomiky v globálním obchodu, prosperity obyvatel Evropy a životního prostředí, tím že poskytuje efektivní základnu pro zainteresované strany při rozvoji, údržbě a šíření ucelených souborů norem a specifikací.</a:t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b="1" lang="cs-CZ" sz="1200">
                <a:solidFill>
                  <a:srgbClr val="002A7E"/>
                </a:solidFill>
              </a:rPr>
              <a:t>CENELEC (European Committee for Electrotechnical Standardization</a:t>
            </a:r>
            <a:r>
              <a:rPr lang="cs-CZ" sz="1200"/>
              <a:t>)  - Evropský výbor pro normalizaci v elektrotechnice</a:t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CEN a CENELEC je oficiálně uznáván jako evropský normalizační orgán, ČR je členem</a:t>
            </a:r>
            <a:endParaRPr/>
          </a:p>
          <a:p>
            <a:pPr indent="-3048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 roce 2008 byly založena pracovní skupina </a:t>
            </a:r>
            <a:r>
              <a:rPr b="1" lang="cs-CZ" sz="1200">
                <a:solidFill>
                  <a:srgbClr val="002A7E"/>
                </a:solidFill>
              </a:rPr>
              <a:t>WG 31 Smart Textiles</a:t>
            </a:r>
            <a:r>
              <a:rPr lang="cs-CZ" sz="1200"/>
              <a:t>  v rámci technické komise CEN/TC 248 Textiles and textile products</a:t>
            </a:r>
            <a:endParaRPr sz="1200"/>
          </a:p>
          <a:p>
            <a:pPr indent="-304800" lvl="0" marL="45720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cs-CZ" sz="1200"/>
              <a:t>V roce vydali Technickou zprávu PD CEN/TR 16298:2011 „Textiles and textile products. Smart textiles. Definitions, categorisation, applications and standardization needs“ (vydána 11/2015, stažena 12/2020).</a:t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6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solidFill>
                  <a:srgbClr val="002A7E"/>
                </a:solidFill>
              </a:rPr>
              <a:t>                               </a:t>
            </a:r>
            <a:endParaRPr b="1" sz="1200">
              <a:solidFill>
                <a:srgbClr val="002A7E"/>
              </a:solidFill>
            </a:endParaRPr>
          </a:p>
        </p:txBody>
      </p:sp>
      <p:pic>
        <p:nvPicPr>
          <p:cNvPr id="326" name="Google Shape;3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9737" y="857439"/>
            <a:ext cx="2833706" cy="381366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32" name="Google Shape;332;p4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Standardizace smart textilií - CEN a CENELEC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3" name="Google Shape;33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2532" y="844334"/>
            <a:ext cx="3940476" cy="265511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34" name="Google Shape;334;p40"/>
          <p:cNvSpPr/>
          <p:nvPr/>
        </p:nvSpPr>
        <p:spPr>
          <a:xfrm>
            <a:off x="202843" y="844334"/>
            <a:ext cx="4405339" cy="1121626"/>
          </a:xfrm>
          <a:prstGeom prst="roundRect">
            <a:avLst>
              <a:gd fmla="val 6476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cs-CZ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Smart textilie (CEN 16268)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funkční textilní materiál, který aktivně interaguje se svým prostředím, tj. reaguje nebo se přizpůsobuje změnám v prostředí</a:t>
            </a:r>
            <a:endParaRPr/>
          </a:p>
        </p:txBody>
      </p:sp>
      <p:sp>
        <p:nvSpPr>
          <p:cNvPr id="335" name="Google Shape;335;p40"/>
          <p:cNvSpPr/>
          <p:nvPr/>
        </p:nvSpPr>
        <p:spPr>
          <a:xfrm>
            <a:off x="202843" y="2330977"/>
            <a:ext cx="4405339" cy="1121626"/>
          </a:xfrm>
          <a:prstGeom prst="roundRect">
            <a:avLst>
              <a:gd fmla="val 6476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0" rtl="0"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i="0" lang="cs-CZ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Smart textilní systém (CEN 16268)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textilní systém, který vykazuje zamýšlenou a využitelnou odezvu jako reakce na změny v jeho okolí / prostředí nebo na externí signál / vstup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41" name="Google Shape;341;p4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Kategorizace smart textilií - CEN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2" name="Google Shape;34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6319" y="666336"/>
            <a:ext cx="4638947" cy="4149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48" name="Google Shape;348;p42"/>
          <p:cNvSpPr txBox="1"/>
          <p:nvPr>
            <p:ph type="title"/>
          </p:nvPr>
        </p:nvSpPr>
        <p:spPr>
          <a:xfrm>
            <a:off x="123200" y="121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Standardizace smart textilií - CEN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42"/>
          <p:cNvSpPr/>
          <p:nvPr/>
        </p:nvSpPr>
        <p:spPr>
          <a:xfrm>
            <a:off x="202843" y="694330"/>
            <a:ext cx="814105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Pak následovaly přípravy dalších norem (na základě produktů na trhu):</a:t>
            </a:r>
            <a:endParaRPr/>
          </a:p>
          <a:p>
            <a:pPr indent="-348875" lvl="0" marL="10826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AutoNum type="alphaLcParenR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Textilie a textilní výrobky obsahující materiály pro fázovou změnu</a:t>
            </a:r>
            <a:endParaRPr/>
          </a:p>
          <a:p>
            <a:pPr indent="-346200" lvl="0" marL="10800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AutoNum type="alphaLcParenR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Textilie a textilní výrobky s integrovanou elektronikou (elektronické textilie)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0" name="Google Shape;350;p42"/>
          <p:cNvSpPr/>
          <p:nvPr/>
        </p:nvSpPr>
        <p:spPr>
          <a:xfrm>
            <a:off x="502920" y="1980426"/>
            <a:ext cx="7345680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Standard: Textilie a textilní výrobky - Textilie obsahující materiály pro fázovou změnu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(PCM)</a:t>
            </a:r>
            <a:endParaRPr/>
          </a:p>
          <a:p>
            <a:pPr indent="-304800" lvl="8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Část 1 = </a:t>
            </a: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 16806-1: 2016: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Stanovení kapacity akumulace a uvolňování tepla (zveřejněno) ⇒ Zkoušení materiálu (DSC)</a:t>
            </a:r>
            <a:endParaRPr/>
          </a:p>
          <a:p>
            <a:pPr indent="-304800" lvl="2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Část 2: Stanovení přenosu tepla pomocí dynamické metody - V předběžné fázi ⇒ Zkoušení látky / dílčího produktu: dynamická varná deska</a:t>
            </a:r>
            <a:endParaRPr/>
          </a:p>
          <a:p>
            <a:pPr indent="-304800" lvl="2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Část 3: Stanovení přenosu tepla mezi uživatelem a výrobkem - Čekání na uvedení části 2 do pokročilejší fáze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6" name="Google Shape;356;p4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Standardizace smart textilií - CEN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43"/>
          <p:cNvSpPr/>
          <p:nvPr/>
        </p:nvSpPr>
        <p:spPr>
          <a:xfrm>
            <a:off x="235493" y="560530"/>
            <a:ext cx="3858600" cy="17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Standard </a:t>
            </a:r>
            <a:r>
              <a:rPr b="1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 16812: 2016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Textilie a textilní výrobky - Elektricky vodivé textilie - Stanovení lineárního elektrického odporu vodivých drah (Publikován)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0" marL="6286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Základní prvek: vodivé textilní dráhy </a:t>
            </a:r>
            <a:r>
              <a:rPr b="1" i="0" lang="cs-CZ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≠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elektrický vodič</a:t>
            </a:r>
            <a:endParaRPr/>
          </a:p>
          <a:p>
            <a:pPr indent="-171450" lvl="0" marL="6286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Použití: vodivé příze, stuhy atd.</a:t>
            </a:r>
            <a:endParaRPr/>
          </a:p>
        </p:txBody>
      </p:sp>
      <p:pic>
        <p:nvPicPr>
          <p:cNvPr id="358" name="Google Shape;35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547" y="2492153"/>
            <a:ext cx="2965133" cy="2323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82264" y="755946"/>
            <a:ext cx="3256802" cy="4059671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60" name="Google Shape;360;p43"/>
          <p:cNvSpPr/>
          <p:nvPr/>
        </p:nvSpPr>
        <p:spPr>
          <a:xfrm>
            <a:off x="4966833" y="4815617"/>
            <a:ext cx="294671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Oficiální náhled normy EN16812:2016.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66" name="Google Shape;366;p4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Standardizace smart textilií - CEN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44"/>
          <p:cNvSpPr/>
          <p:nvPr/>
        </p:nvSpPr>
        <p:spPr>
          <a:xfrm>
            <a:off x="400168" y="2225613"/>
            <a:ext cx="4559700" cy="16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Textilie a textilní výrobky - Textilie s integrovanou elektronikou a ICT - Definice, kategorizace, aplikace a normalizační potřeby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Umístění elektronických textilií mezi textiliemi a elektronikou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Identifikace stávajících norem a místa, kde jsou nutné úpravy / nové normy</a:t>
            </a:r>
            <a:endParaRPr/>
          </a:p>
        </p:txBody>
      </p:sp>
      <p:sp>
        <p:nvSpPr>
          <p:cNvPr id="368" name="Google Shape;368;p44"/>
          <p:cNvSpPr/>
          <p:nvPr/>
        </p:nvSpPr>
        <p:spPr>
          <a:xfrm>
            <a:off x="355243" y="682555"/>
            <a:ext cx="80877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Nyní 2 projekty v přípravné fázi:</a:t>
            </a:r>
            <a:endParaRPr/>
          </a:p>
          <a:p>
            <a:pPr indent="-266700" lvl="0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Revize CEN / TR 16298: ⇒ aktualizace, aby odpovídala aktuálnímu stavu techniky (proto byla stažena)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CEN / TR se věnuje elektronickému textilu</a:t>
            </a:r>
            <a:endParaRPr/>
          </a:p>
          <a:p>
            <a:pPr indent="0" lvl="2" marL="3587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69" name="Google Shape;369;p44"/>
          <p:cNvPicPr preferRelativeResize="0"/>
          <p:nvPr/>
        </p:nvPicPr>
        <p:blipFill rotWithShape="1">
          <a:blip r:embed="rId3">
            <a:alphaModFix/>
          </a:blip>
          <a:srcRect b="2336" l="-241" r="241" t="989"/>
          <a:stretch/>
        </p:blipFill>
        <p:spPr>
          <a:xfrm>
            <a:off x="5089714" y="1638735"/>
            <a:ext cx="3161764" cy="2978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75" name="Google Shape;375;p4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Elektronické textilie – první definice CEN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45"/>
          <p:cNvSpPr/>
          <p:nvPr/>
        </p:nvSpPr>
        <p:spPr>
          <a:xfrm>
            <a:off x="271423" y="2116829"/>
            <a:ext cx="8537297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 úrovně integrace jsou definovány 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Úroveň integrace 1 </a:t>
            </a: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(odnímatelná)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elektronické zařízení je přidáno tak, že je odnímatelné, aniž by došlo ke zničení produktu, např. prostřednictvím kapsy, suchého zipu, druku atd.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Úroveň integrace 2 </a:t>
            </a: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(trvalá integrace)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elektronické zařízení je připevněno k textilu takovým způsobem, že není odnímatelné bez poškození produktu, např. sešívané, svařované, lepené atd.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Úroveň integrace 3 </a:t>
            </a: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(smíšené řešení)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elektronické zařízení se sestává z jedné nebo více součástí vyrobených z textilu nebo s textilními povrchy, ve kterém se kombinují vyjímatelné a trvale připojené elektronické prvky, např. vyjímatelný akumulátor připevněný k integrované stuze.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Úroveň integrace 4 </a:t>
            </a: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(plné textilní řešení))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všechny součásti elektronického zařízení jsou vyrobeny z textilu nebo mají textilních povrchovou úpravu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7" name="Google Shape;377;p45"/>
          <p:cNvSpPr/>
          <p:nvPr/>
        </p:nvSpPr>
        <p:spPr>
          <a:xfrm>
            <a:off x="271423" y="720314"/>
            <a:ext cx="808771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Úroveň integrace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Rozsah, v němž jsou elektronické součástky nebo zařízení integrovány do textilního materiálu nebo textilního výrobku.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E-textilie může obsahovat několik elektronických zařízení nebo součástí, které mohou mít různé úrovně integrace nebo mohou nebo nemusí být vzájemně propojeny.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83" name="Google Shape;383;p4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2.4 Elektronické textilie – IPC standardizace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46"/>
          <p:cNvSpPr/>
          <p:nvPr/>
        </p:nvSpPr>
        <p:spPr>
          <a:xfrm>
            <a:off x="419284" y="829920"/>
            <a:ext cx="8374196" cy="4924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Již publikovány první normy a technické technické zprávy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IPC-8921, Requirements for Woven and Knitted Electronic Textiles (E-Textiles) Integrated with Conductive Fibers, Conductive Yarns and/or Wires </a:t>
            </a:r>
            <a:r>
              <a:rPr b="0" i="0" lang="cs-CZ" sz="1200" u="none" cap="none" strike="noStrike">
                <a:solidFill>
                  <a:srgbClr val="B2B2B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(Publikováno 10/2019)</a:t>
            </a:r>
            <a:endParaRPr b="0" i="0" sz="1200" u="none" cap="none" strike="noStrike">
              <a:solidFill>
                <a:srgbClr val="B2B2B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IPC-WP-024, IPC White Paper on Reliability and Washability of Smart Textile Structures – Readiness for the Market </a:t>
            </a:r>
            <a:r>
              <a:rPr b="0" i="0" lang="cs-CZ" sz="1200" u="none" cap="none" strike="noStrike">
                <a:solidFill>
                  <a:srgbClr val="B2B2B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(Publikováno 08/2018)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IPC-WP-025, IPC White Paper on A Framework for the Engineering and Design of E-Textiles </a:t>
            </a:r>
            <a:r>
              <a:rPr b="0" i="0" lang="cs-CZ" sz="1200" u="none" cap="none" strike="noStrike">
                <a:solidFill>
                  <a:srgbClr val="B2B2B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(Publikováno 04/2014)</a:t>
            </a:r>
            <a:endParaRPr/>
          </a:p>
          <a:p>
            <a:pPr indent="-304800" lvl="2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Nyní se připravují další normy </a:t>
            </a: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(na jejíž přípravě se podílíme)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D-71 E-Textiles Joining and Interconnection Techniques Subcommittee - IPC-8941, Guideline on Connections for E-Textiles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D-73a E-Textiles Printed Electronics Design Standard Task Group - IPC-8952, Design Standard for Printed Electronics on Coated or Treated Textiles and E-Textiles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D-75a-EU E-Textiles Wearables Standard Task Group in Europe - IPC-8981, Quality and Reliability of E-Textiles Wearables (stanovení požadovaných testů a očekávané spolehlivosti pro nositelné elektronické textilie)</a:t>
            </a:r>
            <a:endParaRPr/>
          </a:p>
          <a:p>
            <a:pPr indent="-1905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905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28600" lvl="2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descr="Image result for ipc logo" id="385" name="Google Shape;385;p46"/>
          <p:cNvSpPr/>
          <p:nvPr/>
        </p:nvSpPr>
        <p:spPr>
          <a:xfrm flipH="1" rot="10800000">
            <a:off x="155575" y="160338"/>
            <a:ext cx="304800" cy="1424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2385" y="105416"/>
            <a:ext cx="1448255" cy="604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92" name="Google Shape;392;p47"/>
          <p:cNvSpPr txBox="1"/>
          <p:nvPr>
            <p:ph type="title"/>
          </p:nvPr>
        </p:nvSpPr>
        <p:spPr>
          <a:xfrm>
            <a:off x="235500" y="776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2.5 Standardizace smart textilie – ASTM, AATCC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p47"/>
          <p:cNvSpPr/>
          <p:nvPr/>
        </p:nvSpPr>
        <p:spPr>
          <a:xfrm>
            <a:off x="308709" y="796345"/>
            <a:ext cx="8374200" cy="48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ASTM </a:t>
            </a: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(American Society for Testing and Materials)</a:t>
            </a:r>
            <a:r>
              <a:rPr b="0" i="0" lang="cs-CZ" sz="1200" u="none" cap="none" strike="noStrike">
                <a:solidFill>
                  <a:srgbClr val="7030A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Subkomise on Smart Textiles (D13.50)IPC-8921 – zaměřena na Smart Military Clothing a Healthcare Applications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 normu čerpají znalosti z oblastí: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73050" lvl="2" marL="89852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F23 Osobní ochranné oděvy a vybavení</a:t>
            </a:r>
            <a:endParaRPr/>
          </a:p>
          <a:p>
            <a:pPr indent="-273050" lvl="2" marL="89852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F56 Nanotechnologie</a:t>
            </a:r>
            <a:endParaRPr/>
          </a:p>
          <a:p>
            <a:pPr indent="-273050" lvl="2" marL="89852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F42 Technologie aditivní výroby</a:t>
            </a:r>
            <a:endParaRPr/>
          </a:p>
          <a:p>
            <a:pPr indent="-273050" lvl="2" marL="89852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F04 Lékařské a chirurgické materiály a zařízení</a:t>
            </a:r>
            <a:endParaRPr/>
          </a:p>
          <a:p>
            <a:pPr indent="-273050" lvl="2" marL="89852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F15 Spotřební zboží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6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AATCC </a:t>
            </a: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(The American Association of Textile Chemists &amp; Colorists) – </a:t>
            </a: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subkomise RA111 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Vypracovali metody a terminologii pro testování elektronicky integrovaných textilií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Nyní se věnují posouzení pratelnosti e-textilu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905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28600" lvl="2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descr="Image result for ipc logo" id="394" name="Google Shape;394;p47"/>
          <p:cNvSpPr/>
          <p:nvPr/>
        </p:nvSpPr>
        <p:spPr>
          <a:xfrm flipH="1" rot="10800000">
            <a:off x="155575" y="160338"/>
            <a:ext cx="304800" cy="1424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00" name="Google Shape;400;p48"/>
          <p:cNvSpPr txBox="1"/>
          <p:nvPr/>
        </p:nvSpPr>
        <p:spPr>
          <a:xfrm>
            <a:off x="203348" y="207063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600"/>
              <a:buFont typeface="Montserrat"/>
              <a:buNone/>
            </a:pPr>
            <a:r>
              <a:rPr b="1" lang="cs-CZ" sz="36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i="0" lang="cs-CZ" sz="3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. S</a:t>
            </a:r>
            <a:r>
              <a:rPr b="1" lang="cs-CZ" sz="36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hrnutí</a:t>
            </a:r>
            <a:endParaRPr b="1" i="0" sz="36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06" name="Google Shape;406;p4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lang="cs-CZ"/>
              <a:t>3.</a:t>
            </a: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Elektronické textilie – kategorizace je důležitá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7" name="Google Shape;407;p49"/>
          <p:cNvSpPr/>
          <p:nvPr/>
        </p:nvSpPr>
        <p:spPr>
          <a:xfrm>
            <a:off x="235510" y="683920"/>
            <a:ext cx="3291600" cy="26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Smart textilie jsou kategorizovány podle funkce a zamýšleného použití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Podle toho jsou stanoveny: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Legislativní rámce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Rizika / nebezpečí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Trhy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Stávající normalizační rámec (technické výbory)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1" i="0" sz="1200" u="none" cap="none" strike="noStrik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8" name="Google Shape;408;p49"/>
          <p:cNvSpPr/>
          <p:nvPr/>
        </p:nvSpPr>
        <p:spPr>
          <a:xfrm>
            <a:off x="4223650" y="743563"/>
            <a:ext cx="4532400" cy="2986800"/>
          </a:xfrm>
          <a:prstGeom prst="roundRect">
            <a:avLst>
              <a:gd fmla="val 3911" name="adj"/>
            </a:avLst>
          </a:prstGeom>
          <a:solidFill>
            <a:srgbClr val="E3EE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49"/>
          <p:cNvSpPr/>
          <p:nvPr/>
        </p:nvSpPr>
        <p:spPr>
          <a:xfrm>
            <a:off x="4268583" y="991716"/>
            <a:ext cx="4572000" cy="23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Současný postup, když neexistují normy</a:t>
            </a:r>
            <a:endParaRPr b="1" i="0" sz="1200" u="none" cap="none" strike="noStrik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Testování / certifikace nezbytné pro zamýšlené použití, s ohledem na produkt jako</a:t>
            </a:r>
            <a:endParaRPr/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Textilní výrobek</a:t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2" marL="6254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Courier New"/>
              <a:buChar char="o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Elektronické zařízení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b="0" i="0" lang="cs-CZ" sz="12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Posouzení rizika / nebezpečí k identifikaci dalších zkoušek specifických pro elektronický textilní výrobek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descr="Image result for ipc logo" id="415" name="Google Shape;415;p50"/>
          <p:cNvSpPr/>
          <p:nvPr/>
        </p:nvSpPr>
        <p:spPr>
          <a:xfrm flipH="1" rot="10800000">
            <a:off x="155575" y="160338"/>
            <a:ext cx="304800" cy="1424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6" name="Google Shape;41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375" y="872649"/>
            <a:ext cx="8394412" cy="382939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50"/>
          <p:cNvSpPr txBox="1"/>
          <p:nvPr/>
        </p:nvSpPr>
        <p:spPr>
          <a:xfrm>
            <a:off x="5464788" y="4677117"/>
            <a:ext cx="367921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9B9B9B"/>
                </a:solidFill>
                <a:latin typeface="Arial"/>
                <a:ea typeface="Arial"/>
                <a:cs typeface="Arial"/>
                <a:sym typeface="Arial"/>
              </a:rPr>
              <a:t>(Zdroj: Christian Dalsgaard a Mili Tharakan 2020)</a:t>
            </a:r>
            <a:endParaRPr b="0" i="0" sz="1200" u="none" cap="none" strike="noStrike">
              <a:solidFill>
                <a:srgbClr val="9B9B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5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lang="cs-CZ" sz="2200"/>
              <a:t>3.</a:t>
            </a: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Růst Smart textilií napříč obory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descr="Image result for ipc logo" id="424" name="Google Shape;424;p51"/>
          <p:cNvSpPr/>
          <p:nvPr/>
        </p:nvSpPr>
        <p:spPr>
          <a:xfrm flipH="1" rot="10800000">
            <a:off x="155575" y="160260"/>
            <a:ext cx="304800" cy="14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51"/>
          <p:cNvSpPr txBox="1"/>
          <p:nvPr>
            <p:ph type="title"/>
          </p:nvPr>
        </p:nvSpPr>
        <p:spPr>
          <a:xfrm>
            <a:off x="155575" y="160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lang="cs-CZ" sz="2200"/>
              <a:t>3.</a:t>
            </a: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cs-CZ" sz="2200"/>
              <a:t>Shrnutí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426" name="Google Shape;426;p51"/>
          <p:cNvGraphicFramePr/>
          <p:nvPr/>
        </p:nvGraphicFramePr>
        <p:xfrm>
          <a:off x="423175" y="859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{3FB77300-6AF0-439B-998A-0C7FDBB84D97}</a:tableStyleId>
              </a:tblPr>
              <a:tblGrid>
                <a:gridCol w="857975"/>
                <a:gridCol w="7613750"/>
              </a:tblGrid>
              <a:tr h="212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C78D8"/>
                    </a:solidFill>
                  </a:tcPr>
                </a:tc>
              </a:tr>
              <a:tr h="510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Smart textilie jsou perspektivním oborem s očekávaným rychlým růstem (roční míra růstu 30,4 %). V posledních letech začínají se více do popředí dostávají E-textilie.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0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E- textilie definice (IPC 8991) - Textilní struktura (vlákno, příze, tkanina nebo hotový výrobek) s trvalými elektrickými a / nebo elektronickými funkcemi.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340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Zavádí se i termín 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nositelné elektronické textilie (E-textile wearable).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40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Začínají první kroky pro harmonizaci v e-textiliích, viz 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Smart textilní aliance.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68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Probíhá vytváření standardů pro  smart textilie a e-textile předními 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standardizačními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organizacemi: CEN (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evropský normalizační orgán)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, CENELEC, IPC, ASTM, ATTCC, IEC - tím  potvrzen význam smart textilií (vznikají 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na základě produktů na trhu)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0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Standardizace je důležitá: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stanovují pravidla hry “pro trhy, které chtějí rozvíjet a přijímat nové technologie, stanovají způsoby testovaní, údržby a recyklace výrobků a 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zároveň dávají spotřebitelům důvěru, kterou ke koupi těchto produktů potřebují, což vede k jejich silnému a zdravému růstu</a:t>
                      </a:r>
                      <a:r>
                        <a:rPr lang="cs-CZ" sz="1200">
                          <a:solidFill>
                            <a:srgbClr val="666666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. </a:t>
                      </a:r>
                      <a:r>
                        <a:rPr lang="cs-CZ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Nedostatek standardů zpomaluje průmysl a to je případ pro smart textilie.</a:t>
                      </a:r>
                      <a:endParaRPr sz="1200">
                        <a:solidFill>
                          <a:srgbClr val="666666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solidFill>
                          <a:srgbClr val="666666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6FA8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32" name="Google Shape;432;p52"/>
          <p:cNvSpPr txBox="1"/>
          <p:nvPr>
            <p:ph type="title"/>
          </p:nvPr>
        </p:nvSpPr>
        <p:spPr>
          <a:xfrm>
            <a:off x="371600" y="27882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Děkuji za pozornost</a:t>
            </a:r>
            <a:endParaRPr/>
          </a:p>
        </p:txBody>
      </p:sp>
      <p:sp>
        <p:nvSpPr>
          <p:cNvPr id="433" name="Google Shape;433;p52"/>
          <p:cNvSpPr txBox="1"/>
          <p:nvPr/>
        </p:nvSpPr>
        <p:spPr>
          <a:xfrm>
            <a:off x="8558658" y="49254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cs-CZ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b="0" i="0" sz="6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34" name="Google Shape;43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27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52"/>
          <p:cNvSpPr txBox="1"/>
          <p:nvPr>
            <p:ph idx="1" type="subTitle"/>
          </p:nvPr>
        </p:nvSpPr>
        <p:spPr>
          <a:xfrm>
            <a:off x="6139435" y="4081817"/>
            <a:ext cx="3430200" cy="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Radek Soukup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s-CZ" u="sng">
                <a:solidFill>
                  <a:schemeClr val="hlink"/>
                </a:solidFill>
              </a:rPr>
              <a:t>rsoukup</a:t>
            </a:r>
            <a:r>
              <a:rPr lang="cs-CZ" u="sng">
                <a:solidFill>
                  <a:schemeClr val="hlink"/>
                </a:solidFill>
                <a:hlinkClick r:id="rId4"/>
              </a:rPr>
              <a:t>@fel.zcu.cz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436" name="Google Shape;436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080" y="4081817"/>
            <a:ext cx="1555450" cy="6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08265" y="4407106"/>
            <a:ext cx="1148575" cy="27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2669250"/>
            <a:ext cx="9144000" cy="7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ET TFE šablon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