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01" r:id="rId3"/>
    <p:sldId id="302" r:id="rId4"/>
    <p:sldId id="303" r:id="rId5"/>
    <p:sldId id="305" r:id="rId6"/>
    <p:sldId id="306" r:id="rId7"/>
    <p:sldId id="307" r:id="rId8"/>
    <p:sldId id="308" r:id="rId9"/>
    <p:sldId id="309" r:id="rId10"/>
    <p:sldId id="311" r:id="rId11"/>
    <p:sldId id="312" r:id="rId12"/>
    <p:sldId id="313" r:id="rId13"/>
    <p:sldId id="314" r:id="rId14"/>
    <p:sldId id="315" r:id="rId15"/>
    <p:sldId id="316" r:id="rId16"/>
    <p:sldId id="340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41" r:id="rId33"/>
    <p:sldId id="332" r:id="rId34"/>
    <p:sldId id="334" r:id="rId35"/>
    <p:sldId id="335" r:id="rId36"/>
    <p:sldId id="336" r:id="rId37"/>
    <p:sldId id="337" r:id="rId38"/>
    <p:sldId id="338" r:id="rId39"/>
    <p:sldId id="339" r:id="rId40"/>
    <p:sldId id="300" r:id="rId4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22.12.2021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341688" y="566738"/>
            <a:ext cx="4010025" cy="28368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4301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075DC9-4859-4E34-89E5-FCB3D2479A04}" type="slidenum">
              <a:rPr 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>
                <a:solidFill>
                  <a:srgbClr val="428F9B"/>
                </a:solidFill>
                <a:cs typeface="Calibri"/>
              </a:rPr>
              <a:t>PNEUMOTORAX a jeho ošetření v PNP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1027368"/>
            <a:ext cx="9624060" cy="737297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sz="4000" dirty="0" smtClean="0"/>
              <a:t>Vybrané kapitoly z anatomie hrudníku 1/2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764665"/>
            <a:ext cx="9624060" cy="5510748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>
              <a:defRPr/>
            </a:pPr>
            <a:r>
              <a:rPr lang="cs-CZ" sz="2800" b="1" dirty="0" smtClean="0"/>
              <a:t>Topografie hrudníku: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Parietální pleura (pohrudnice),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Pleurální dutina (PD), Viscerální pleura (poplicnice)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Podtlak v pleurální dutině (- 0,3 </a:t>
            </a:r>
            <a:r>
              <a:rPr lang="cs-CZ" sz="2800" dirty="0" err="1" smtClean="0"/>
              <a:t>KPa</a:t>
            </a:r>
            <a:r>
              <a:rPr lang="cs-CZ" sz="2800" dirty="0" smtClean="0"/>
              <a:t> až – 0,8 </a:t>
            </a:r>
            <a:r>
              <a:rPr lang="cs-CZ" sz="2800" dirty="0" err="1" smtClean="0"/>
              <a:t>KPa</a:t>
            </a:r>
            <a:r>
              <a:rPr lang="cs-CZ" sz="2800" dirty="0" smtClean="0"/>
              <a:t>)</a:t>
            </a:r>
          </a:p>
        </p:txBody>
      </p:sp>
      <p:sp>
        <p:nvSpPr>
          <p:cNvPr id="17411" name="AutoShape 2" descr="https://ctabio4d3.files.wordpress.com/2008/11/getimage.jpg"/>
          <p:cNvSpPr>
            <a:spLocks noChangeAspect="1" noChangeArrowheads="1"/>
          </p:cNvSpPr>
          <p:nvPr/>
        </p:nvSpPr>
        <p:spPr bwMode="auto">
          <a:xfrm>
            <a:off x="181936" y="-159310"/>
            <a:ext cx="356447" cy="33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15" tIns="52157" rIns="104315" bIns="52157"/>
          <a:lstStyle/>
          <a:p>
            <a:endParaRPr lang="cs-CZ">
              <a:latin typeface="Calibri" pitchFamily="34" charset="0"/>
            </a:endParaRPr>
          </a:p>
        </p:txBody>
      </p:sp>
      <p:sp>
        <p:nvSpPr>
          <p:cNvPr id="17412" name="AutoShape 6" descr="https://ctabio4d3.files.wordpress.com/2008/11/getimage.jpg"/>
          <p:cNvSpPr>
            <a:spLocks noChangeAspect="1" noChangeArrowheads="1"/>
          </p:cNvSpPr>
          <p:nvPr/>
        </p:nvSpPr>
        <p:spPr bwMode="auto">
          <a:xfrm>
            <a:off x="181936" y="-159310"/>
            <a:ext cx="356447" cy="33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15" tIns="52157" rIns="104315" bIns="52157"/>
          <a:lstStyle/>
          <a:p>
            <a:endParaRPr lang="cs-CZ">
              <a:latin typeface="Calibri" pitchFamily="34" charset="0"/>
            </a:endParaRPr>
          </a:p>
        </p:txBody>
      </p:sp>
      <p:pic>
        <p:nvPicPr>
          <p:cNvPr id="17413" name="Obrázek 8" descr="getimag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7100" y="3992336"/>
            <a:ext cx="3423373" cy="2107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8" descr="http://www.studydroid.com/imageCards/0s/ot/card-30177042-bac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9100" y="3678968"/>
            <a:ext cx="2610229" cy="24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642100" y="615315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nzip.cz</a:t>
            </a:r>
          </a:p>
        </p:txBody>
      </p:sp>
    </p:spTree>
    <p:extLst>
      <p:ext uri="{BB962C8B-B14F-4D97-AF65-F5344CB8AC3E}">
        <p14:creationId xmlns:p14="http://schemas.microsoft.com/office/powerpoint/2010/main" val="68222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7031" y="890386"/>
            <a:ext cx="9089390" cy="909839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sz="4000" dirty="0" smtClean="0"/>
              <a:t>Vybrané kapitoly z anatomie hrudníku 2/2</a:t>
            </a:r>
            <a:endParaRPr lang="cs-CZ" sz="4000" dirty="0"/>
          </a:p>
        </p:txBody>
      </p:sp>
      <p:sp>
        <p:nvSpPr>
          <p:cNvPr id="18434" name="Zástupný symbol pro obsah 2"/>
          <p:cNvSpPr>
            <a:spLocks noGrp="1"/>
          </p:cNvSpPr>
          <p:nvPr>
            <p:ph idx="4294967295"/>
          </p:nvPr>
        </p:nvSpPr>
        <p:spPr>
          <a:xfrm>
            <a:off x="499856" y="1462455"/>
            <a:ext cx="962406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Významné body a lokalizace: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při </a:t>
            </a:r>
            <a:r>
              <a:rPr lang="cs-CZ" sz="2800" dirty="0"/>
              <a:t>spodním okraji žebra - a. v. n. </a:t>
            </a:r>
            <a:r>
              <a:rPr lang="cs-CZ" sz="2800" dirty="0" err="1"/>
              <a:t>intercostales</a:t>
            </a:r>
            <a:r>
              <a:rPr lang="cs-CZ" sz="2800" dirty="0"/>
              <a:t> </a:t>
            </a:r>
            <a:r>
              <a:rPr lang="cs-CZ" sz="2800" dirty="0" err="1"/>
              <a:t>anterior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podél sterna vnitřní částí hrudníku - a. </a:t>
            </a:r>
            <a:r>
              <a:rPr lang="cs-CZ" sz="2800" dirty="0" err="1"/>
              <a:t>thoracica</a:t>
            </a:r>
            <a:r>
              <a:rPr lang="cs-CZ" sz="2800" dirty="0"/>
              <a:t> interna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nad úrovní 2 žebra - a. a v. </a:t>
            </a:r>
            <a:r>
              <a:rPr lang="cs-CZ" sz="2800" dirty="0" err="1"/>
              <a:t>subclavia</a:t>
            </a:r>
            <a:r>
              <a:rPr lang="cs-CZ" sz="2800" dirty="0"/>
              <a:t> a nervové svazky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pod úrovní 8 žebra - hranice </a:t>
            </a:r>
            <a:r>
              <a:rPr lang="cs-CZ" sz="2800" dirty="0" err="1"/>
              <a:t>diaphragmy</a:t>
            </a:r>
            <a:r>
              <a:rPr lang="cs-CZ" sz="2800" dirty="0"/>
              <a:t> </a:t>
            </a:r>
          </a:p>
        </p:txBody>
      </p:sp>
      <p:pic>
        <p:nvPicPr>
          <p:cNvPr id="18436" name="Picture 2" descr="http://vmede.org/sait/content/Anatomija_stomat_sapin_2009/13_files/mb4_03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0405" y="3722224"/>
            <a:ext cx="4078716" cy="272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https://community.macmillan.org.uk/cfs-file.ashx/__key/communityserver-discussions-components-files/196/5417.pleura_2D00_mediastin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5300" y="3722224"/>
            <a:ext cx="3321265" cy="2907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642100" y="6645037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cs.wikipedia.org</a:t>
            </a:r>
          </a:p>
        </p:txBody>
      </p:sp>
    </p:spTree>
    <p:extLst>
      <p:ext uri="{BB962C8B-B14F-4D97-AF65-F5344CB8AC3E}">
        <p14:creationId xmlns:p14="http://schemas.microsoft.com/office/powerpoint/2010/main" val="182940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>
          <a:xfrm>
            <a:off x="802005" y="962025"/>
            <a:ext cx="9089390" cy="615553"/>
          </a:xfrm>
        </p:spPr>
        <p:txBody>
          <a:bodyPr/>
          <a:lstStyle/>
          <a:p>
            <a:pPr algn="ctr"/>
            <a:r>
              <a:rPr lang="cs-CZ" sz="4000" b="1" dirty="0" smtClean="0"/>
              <a:t>Pneumotorax</a:t>
            </a:r>
            <a:endParaRPr lang="cs-CZ" sz="4000" dirty="0" smtClean="0"/>
          </a:p>
        </p:txBody>
      </p:sp>
      <p:sp>
        <p:nvSpPr>
          <p:cNvPr id="19458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647825"/>
            <a:ext cx="962406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Pneumotorax je patologické nahromadění vzduchu v pleurální dutině, které vede k částečnému nebo úplnému kolapsu plíce.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Množství vzduchu přítomného v pleurální dutině určuje rozsahu kolapsu plíce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42100" y="615315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fnol.cz</a:t>
            </a:r>
          </a:p>
        </p:txBody>
      </p:sp>
      <p:sp>
        <p:nvSpPr>
          <p:cNvPr id="2" name="AutoShape 2" descr="CO BY VÁS MĚLO ZAJÍMAT PO OPERACI PLIC PRO SPONTÁNNÍ PNEUMOTORAX (SPNO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0" y="3781425"/>
            <a:ext cx="327660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3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Obecná patofyziologie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07365" y="1800225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lvl="1" algn="ctr">
              <a:defRPr/>
            </a:pPr>
            <a:r>
              <a:rPr lang="cs-CZ" sz="2800" dirty="0" smtClean="0"/>
              <a:t>Komunikace pleurální dutiny s vnější atmosférou</a:t>
            </a:r>
          </a:p>
          <a:p>
            <a:pPr lvl="1" algn="ctr">
              <a:defRPr/>
            </a:pPr>
            <a:r>
              <a:rPr lang="cs-CZ" sz="2800" dirty="0" smtClean="0"/>
              <a:t>↓</a:t>
            </a:r>
          </a:p>
          <a:p>
            <a:pPr lvl="1" algn="ctr">
              <a:defRPr/>
            </a:pPr>
            <a:r>
              <a:rPr lang="cs-CZ" sz="2800" dirty="0" smtClean="0"/>
              <a:t>Částečné nebo úplné vyrovnání tlaků</a:t>
            </a:r>
          </a:p>
          <a:p>
            <a:pPr lvl="1" algn="ctr">
              <a:defRPr/>
            </a:pPr>
            <a:r>
              <a:rPr lang="cs-CZ" sz="2800" dirty="0" smtClean="0"/>
              <a:t>↓</a:t>
            </a:r>
          </a:p>
          <a:p>
            <a:pPr lvl="1" algn="ctr">
              <a:defRPr/>
            </a:pPr>
            <a:r>
              <a:rPr lang="cs-CZ" sz="2800" dirty="0" smtClean="0"/>
              <a:t>Kolaps plíce vlivem vlastní elasticity</a:t>
            </a:r>
          </a:p>
          <a:p>
            <a:pPr lvl="1" algn="ctr">
              <a:defRPr/>
            </a:pPr>
            <a:r>
              <a:rPr lang="cs-CZ" sz="2800" dirty="0" smtClean="0"/>
              <a:t>↓</a:t>
            </a:r>
          </a:p>
          <a:p>
            <a:pPr lvl="1" algn="ctr">
              <a:defRPr/>
            </a:pPr>
            <a:r>
              <a:rPr lang="cs-CZ" sz="2800" dirty="0" smtClean="0"/>
              <a:t>Omezení schopnosti ventilace a posléze i </a:t>
            </a:r>
            <a:r>
              <a:rPr lang="cs-CZ" sz="2800" dirty="0" err="1" smtClean="0"/>
              <a:t>perfuze</a:t>
            </a:r>
            <a:endParaRPr lang="cs-CZ" sz="2800" dirty="0" smtClean="0"/>
          </a:p>
          <a:p>
            <a:pPr lvl="1" algn="ctr">
              <a:defRPr/>
            </a:pPr>
            <a:r>
              <a:rPr lang="cs-CZ" sz="2800" dirty="0" smtClean="0"/>
              <a:t>↓</a:t>
            </a:r>
          </a:p>
          <a:p>
            <a:pPr lvl="1" algn="ctr">
              <a:defRPr/>
            </a:pPr>
            <a:r>
              <a:rPr lang="cs-CZ" sz="2800" dirty="0" smtClean="0"/>
              <a:t>Rozvoj </a:t>
            </a:r>
            <a:r>
              <a:rPr lang="cs-CZ" sz="2800" dirty="0" err="1" smtClean="0"/>
              <a:t>hypoxémie</a:t>
            </a:r>
            <a:r>
              <a:rPr lang="cs-CZ" sz="2800" dirty="0" smtClean="0"/>
              <a:t> a nakonec dechové </a:t>
            </a:r>
            <a:r>
              <a:rPr lang="cs-CZ" sz="2800" dirty="0" err="1" smtClean="0"/>
              <a:t>insfucience</a:t>
            </a:r>
            <a:endParaRPr lang="cs-CZ" sz="2800" dirty="0" smtClean="0"/>
          </a:p>
          <a:p>
            <a:pPr lvl="1" algn="ctr">
              <a:defRPr/>
            </a:pPr>
            <a:r>
              <a:rPr lang="cs-CZ" sz="2800" dirty="0" smtClean="0"/>
              <a:t>↓</a:t>
            </a:r>
          </a:p>
          <a:p>
            <a:pPr lvl="1" algn="ctr">
              <a:defRPr/>
            </a:pPr>
            <a:r>
              <a:rPr lang="cs-CZ" sz="2800" dirty="0" smtClean="0"/>
              <a:t>Zvýšený odpor v plicních cévách &gt; rozvoj </a:t>
            </a:r>
            <a:r>
              <a:rPr lang="cs-CZ" sz="2800" dirty="0" err="1" smtClean="0"/>
              <a:t>cor</a:t>
            </a:r>
            <a:r>
              <a:rPr lang="cs-CZ" sz="2800" dirty="0" smtClean="0"/>
              <a:t> </a:t>
            </a:r>
            <a:r>
              <a:rPr lang="cs-CZ" sz="2800" dirty="0" err="1" smtClean="0"/>
              <a:t>pulmonale</a:t>
            </a:r>
            <a:r>
              <a:rPr lang="cs-CZ" sz="2800" dirty="0" smtClean="0"/>
              <a:t> 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46407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Nadpis 1"/>
          <p:cNvSpPr>
            <a:spLocks noGrp="1"/>
          </p:cNvSpPr>
          <p:nvPr>
            <p:ph type="title"/>
          </p:nvPr>
        </p:nvSpPr>
        <p:spPr>
          <a:xfrm>
            <a:off x="802005" y="10382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Druhy a dělení PNO 1/2</a:t>
            </a:r>
          </a:p>
        </p:txBody>
      </p:sp>
      <p:sp>
        <p:nvSpPr>
          <p:cNvPr id="22530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Podle příčiny vzniku:</a:t>
            </a:r>
          </a:p>
          <a:p>
            <a:pPr marL="1108344" lvl="1" indent="-586770">
              <a:buFont typeface="Calibri" pitchFamily="34" charset="0"/>
              <a:buAutoNum type="alphaLcParenR"/>
            </a:pPr>
            <a:r>
              <a:rPr lang="cs-CZ" sz="2800" dirty="0" smtClean="0"/>
              <a:t>Spontánní pneumotorax</a:t>
            </a:r>
          </a:p>
          <a:p>
            <a:pPr marL="1108344" lvl="1" indent="-586770">
              <a:buFont typeface="Calibri" pitchFamily="34" charset="0"/>
              <a:buAutoNum type="alphaLcParenR"/>
            </a:pPr>
            <a:r>
              <a:rPr lang="cs-CZ" sz="2800" dirty="0" smtClean="0"/>
              <a:t>Traumatický pneumotorax</a:t>
            </a:r>
          </a:p>
          <a:p>
            <a:pPr marL="1108344" lvl="1" indent="-586770">
              <a:buFont typeface="Calibri" pitchFamily="34" charset="0"/>
              <a:buAutoNum type="alphaLcParenR"/>
            </a:pPr>
            <a:r>
              <a:rPr lang="cs-CZ" sz="2800" dirty="0" err="1" smtClean="0"/>
              <a:t>Iatrogenní</a:t>
            </a:r>
            <a:r>
              <a:rPr lang="cs-CZ" sz="2800" dirty="0" smtClean="0"/>
              <a:t> pneumotorax</a:t>
            </a:r>
          </a:p>
          <a:p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6253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Nadpis 1"/>
          <p:cNvSpPr>
            <a:spLocks noGrp="1"/>
          </p:cNvSpPr>
          <p:nvPr>
            <p:ph type="title"/>
          </p:nvPr>
        </p:nvSpPr>
        <p:spPr>
          <a:xfrm>
            <a:off x="802005" y="8858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Spontánní pneumotorax 1/2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577578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Náhle vzniklý plicní kolaps bez jakéhokoliv zevního mechanického zásahu</a:t>
            </a:r>
          </a:p>
          <a:p>
            <a:pPr>
              <a:buFont typeface="Arial" pitchFamily="34" charset="0"/>
              <a:buChar char="•"/>
              <a:defRPr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Výskyt: 20-30 let, nad 65 let, muži (5:1)</a:t>
            </a:r>
          </a:p>
          <a:p>
            <a:pPr>
              <a:buFont typeface="Arial" pitchFamily="34" charset="0"/>
              <a:buChar char="•"/>
              <a:defRPr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Mortalita: 5,5 % - 33 % </a:t>
            </a:r>
          </a:p>
          <a:p>
            <a:pPr>
              <a:buFont typeface="Arial" pitchFamily="34" charset="0"/>
              <a:buChar char="•"/>
              <a:defRPr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Velmi vysoký stupeň recidivy </a:t>
            </a:r>
          </a:p>
          <a:p>
            <a:pPr>
              <a:buFont typeface="Arial" pitchFamily="34" charset="0"/>
              <a:buChar char="•"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551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Spontánní pneumotorax 2/2</a:t>
            </a:r>
          </a:p>
        </p:txBody>
      </p:sp>
      <p:sp>
        <p:nvSpPr>
          <p:cNvPr id="24578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1" y="1764666"/>
            <a:ext cx="9865404" cy="2105880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Dle příčiny vzniku spontánního pneumotoraxu: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Primární (idiopatický)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Sekundární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(</a:t>
            </a:r>
            <a:r>
              <a:rPr lang="cs-CZ" sz="2800" dirty="0" err="1" smtClean="0"/>
              <a:t>Katameniální</a:t>
            </a:r>
            <a:r>
              <a:rPr lang="cs-CZ" sz="2800" dirty="0" smtClean="0"/>
              <a:t>, Neonatální)</a:t>
            </a:r>
          </a:p>
          <a:p>
            <a:endParaRPr lang="cs-CZ" dirty="0" smtClean="0"/>
          </a:p>
        </p:txBody>
      </p:sp>
      <p:pic>
        <p:nvPicPr>
          <p:cNvPr id="24579" name="Obrázek 3" descr="020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65900" y="3781425"/>
            <a:ext cx="2983385" cy="198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48439" y="576667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příznaky-projevy.cz</a:t>
            </a:r>
          </a:p>
        </p:txBody>
      </p:sp>
    </p:spTree>
    <p:extLst>
      <p:ext uri="{BB962C8B-B14F-4D97-AF65-F5344CB8AC3E}">
        <p14:creationId xmlns:p14="http://schemas.microsoft.com/office/powerpoint/2010/main" val="418304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Nadpis 1"/>
          <p:cNvSpPr>
            <a:spLocks noGrp="1"/>
          </p:cNvSpPr>
          <p:nvPr>
            <p:ph type="title"/>
          </p:nvPr>
        </p:nvSpPr>
        <p:spPr>
          <a:xfrm>
            <a:off x="927100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Traumatický pneumotorax </a:t>
            </a:r>
          </a:p>
        </p:txBody>
      </p:sp>
      <p:sp>
        <p:nvSpPr>
          <p:cNvPr id="25602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90517"/>
            <a:ext cx="9624060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Vzniká na podkladě traumatu hrudníku: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otvorem v hrudní stěně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nepřímo působením síly či tlaku</a:t>
            </a:r>
          </a:p>
          <a:p>
            <a:r>
              <a:rPr lang="cs-CZ" sz="2800" b="1" dirty="0" smtClean="0"/>
              <a:t>Příčiny: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penetrující poranění hrudníku (bodná, střelná)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tupé poranění hrudníku (autonehody, pády z výšek, tlaková vlna při explozi – </a:t>
            </a:r>
            <a:r>
              <a:rPr lang="cs-CZ" sz="2800" dirty="0" err="1" smtClean="0"/>
              <a:t>blast</a:t>
            </a:r>
            <a:r>
              <a:rPr lang="cs-CZ" sz="2800" dirty="0" smtClean="0"/>
              <a:t> syndrom)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80805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089390" cy="615553"/>
          </a:xfrm>
        </p:spPr>
        <p:txBody>
          <a:bodyPr/>
          <a:lstStyle/>
          <a:p>
            <a:pPr algn="ctr"/>
            <a:r>
              <a:rPr lang="cs-CZ" dirty="0" smtClean="0"/>
              <a:t> </a:t>
            </a:r>
            <a:r>
              <a:rPr lang="cs-CZ" sz="4000" dirty="0" err="1" smtClean="0"/>
              <a:t>Iatrogenní</a:t>
            </a:r>
            <a:r>
              <a:rPr lang="cs-CZ" sz="4000" dirty="0" smtClean="0"/>
              <a:t> pneumotorax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724025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Vzniká jako komplikace při chybném provedení lékařského zákroku nebo intervence</a:t>
            </a:r>
          </a:p>
          <a:p>
            <a:pPr>
              <a:defRPr/>
            </a:pPr>
            <a:r>
              <a:rPr lang="cs-CZ" sz="2800" b="1" dirty="0" smtClean="0"/>
              <a:t>Příčiny: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komplikace při CŽK,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UPV (vysoké hodnoty PEEP, </a:t>
            </a:r>
            <a:r>
              <a:rPr lang="cs-CZ" sz="2800" dirty="0" err="1" smtClean="0"/>
              <a:t>barotrauma</a:t>
            </a:r>
            <a:r>
              <a:rPr lang="cs-CZ" sz="2800" dirty="0" smtClean="0"/>
              <a:t>),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KPR,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punkce hrudníku či perikardu,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operace hrudníku,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při torakotomii a </a:t>
            </a:r>
            <a:r>
              <a:rPr lang="cs-CZ" sz="2800" dirty="0" err="1" smtClean="0"/>
              <a:t>videotorakoskopii</a:t>
            </a:r>
            <a:r>
              <a:rPr lang="cs-CZ" sz="2800" dirty="0" smtClean="0"/>
              <a:t> (vždy) </a:t>
            </a:r>
          </a:p>
          <a:p>
            <a:pPr>
              <a:buFont typeface="Arial" pitchFamily="34" charset="0"/>
              <a:buChar char="•"/>
              <a:defRPr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88835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Nadpis 1"/>
          <p:cNvSpPr>
            <a:spLocks noGrp="1"/>
          </p:cNvSpPr>
          <p:nvPr>
            <p:ph type="title"/>
          </p:nvPr>
        </p:nvSpPr>
        <p:spPr>
          <a:xfrm>
            <a:off x="802005" y="8858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Druhy a dělení PNO 2/2</a:t>
            </a:r>
          </a:p>
        </p:txBody>
      </p:sp>
      <p:sp>
        <p:nvSpPr>
          <p:cNvPr id="28674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647825"/>
            <a:ext cx="9624060" cy="2690656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Podle charakteru komunikace s vnější atmosférou:</a:t>
            </a:r>
          </a:p>
          <a:p>
            <a:pPr marL="1108344" lvl="1" indent="-586770">
              <a:buFont typeface="Calibri" pitchFamily="34" charset="0"/>
              <a:buAutoNum type="arabicPeriod"/>
            </a:pPr>
            <a:r>
              <a:rPr lang="cs-CZ" sz="2800" dirty="0" smtClean="0"/>
              <a:t>Zavřený pneumotorax</a:t>
            </a:r>
          </a:p>
          <a:p>
            <a:pPr marL="1108344" lvl="1" indent="-586770">
              <a:buFont typeface="Calibri" pitchFamily="34" charset="0"/>
              <a:buAutoNum type="arabicPeriod"/>
            </a:pPr>
            <a:r>
              <a:rPr lang="cs-CZ" sz="2800" dirty="0" smtClean="0"/>
              <a:t>Otevřený pneumotorax</a:t>
            </a:r>
          </a:p>
          <a:p>
            <a:pPr marL="1108344" lvl="1" indent="-586770">
              <a:buFont typeface="Calibri" pitchFamily="34" charset="0"/>
              <a:buAutoNum type="arabicPeriod"/>
            </a:pPr>
            <a:r>
              <a:rPr lang="cs-CZ" sz="2800" dirty="0" smtClean="0"/>
              <a:t>Tenzní pneumotorax</a:t>
            </a:r>
          </a:p>
          <a:p>
            <a:endParaRPr lang="cs-CZ" sz="2800" dirty="0" smtClean="0"/>
          </a:p>
          <a:p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4166823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Nadpis 1"/>
          <p:cNvSpPr>
            <a:spLocks noGrp="1"/>
          </p:cNvSpPr>
          <p:nvPr>
            <p:ph type="title"/>
          </p:nvPr>
        </p:nvSpPr>
        <p:spPr>
          <a:xfrm>
            <a:off x="622300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Zavřený pneumotorax</a:t>
            </a:r>
          </a:p>
        </p:txBody>
      </p:sp>
      <p:sp>
        <p:nvSpPr>
          <p:cNvPr id="29698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1647825"/>
            <a:ext cx="9624060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Jednorázové vniknutí vzduchu do pohrudniční dutiny, po kterém došlo k uzavření komunikace mezi atmosférickým tlakem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Dle množství patologického vzduchu dochází k částečnému či úplnému kolapsu plíce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Nejčastější výskyt ze všech PNO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379031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Otevřený pneumotorax 1/2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1577578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Trvalá komunikace mezi atmosférou a pohrudniční dutinou vytvořeným otvorem v hrudní stěně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b="1" dirty="0" smtClean="0"/>
              <a:t>Patofyziologie: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Proudění vzduchu dovnitř a ven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Postupné vyrovnání tlaku &gt; totální kolaps plíce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Vlání mediastina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Časté krvácení (a. </a:t>
            </a:r>
            <a:r>
              <a:rPr lang="cs-CZ" sz="2800" dirty="0" err="1" smtClean="0"/>
              <a:t>thoracica</a:t>
            </a:r>
            <a:r>
              <a:rPr lang="cs-CZ" sz="2800" dirty="0" smtClean="0"/>
              <a:t> </a:t>
            </a:r>
            <a:r>
              <a:rPr lang="cs-CZ" sz="2800" dirty="0" err="1" smtClean="0"/>
              <a:t>int</a:t>
            </a:r>
            <a:r>
              <a:rPr lang="cs-CZ" sz="2800" dirty="0" smtClean="0"/>
              <a:t>., a. </a:t>
            </a:r>
            <a:r>
              <a:rPr lang="cs-CZ" sz="2800" dirty="0" err="1" smtClean="0"/>
              <a:t>intercostales</a:t>
            </a:r>
            <a:r>
              <a:rPr lang="cs-CZ" sz="2800" dirty="0" smtClean="0"/>
              <a:t>)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Respirační insuficience, avšak ne akutní ohrožení života</a:t>
            </a:r>
          </a:p>
          <a:p>
            <a:pPr lvl="1">
              <a:buFont typeface="Arial" pitchFamily="34" charset="0"/>
              <a:buChar char="–"/>
              <a:defRPr/>
            </a:pPr>
            <a:endParaRPr lang="cs-CZ" sz="2800" dirty="0" smtClean="0"/>
          </a:p>
          <a:p>
            <a:pPr>
              <a:buFont typeface="Arial" pitchFamily="34" charset="0"/>
              <a:buChar char="•"/>
              <a:defRPr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378511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Nadpis 1"/>
          <p:cNvSpPr>
            <a:spLocks noGrp="1"/>
          </p:cNvSpPr>
          <p:nvPr>
            <p:ph type="title"/>
          </p:nvPr>
        </p:nvSpPr>
        <p:spPr>
          <a:xfrm>
            <a:off x="698500" y="1130504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Otevřený pneumotorax 2/2</a:t>
            </a:r>
          </a:p>
        </p:txBody>
      </p:sp>
      <p:sp>
        <p:nvSpPr>
          <p:cNvPr id="31746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868397"/>
            <a:ext cx="9624060" cy="1397994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Specifická PP: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přeměnění na uzavřený, resp. na částečně uzavřený PNO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Přiložení polopropustného krytí - 2 vrstvy</a:t>
            </a:r>
          </a:p>
        </p:txBody>
      </p:sp>
      <p:pic>
        <p:nvPicPr>
          <p:cNvPr id="31747" name="Obrázek 3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6300" y="3511070"/>
            <a:ext cx="3748260" cy="251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Obrázek 5" descr="020108-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5700" y="3584598"/>
            <a:ext cx="4455583" cy="243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184900" y="6021516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první-pomoc.com</a:t>
            </a:r>
          </a:p>
        </p:txBody>
      </p:sp>
    </p:spTree>
    <p:extLst>
      <p:ext uri="{BB962C8B-B14F-4D97-AF65-F5344CB8AC3E}">
        <p14:creationId xmlns:p14="http://schemas.microsoft.com/office/powerpoint/2010/main" val="214062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Nadpis 1"/>
          <p:cNvSpPr>
            <a:spLocks noGrp="1"/>
          </p:cNvSpPr>
          <p:nvPr>
            <p:ph type="title"/>
          </p:nvPr>
        </p:nvSpPr>
        <p:spPr>
          <a:xfrm>
            <a:off x="802005" y="11144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Tenzní pneumotorax 1/5</a:t>
            </a:r>
          </a:p>
        </p:txBody>
      </p:sp>
      <p:sp>
        <p:nvSpPr>
          <p:cNvPr id="32770" name="Zástupný symbol pro obsah 2"/>
          <p:cNvSpPr>
            <a:spLocks noGrp="1"/>
          </p:cNvSpPr>
          <p:nvPr>
            <p:ph idx="4294967295"/>
          </p:nvPr>
        </p:nvSpPr>
        <p:spPr>
          <a:xfrm>
            <a:off x="469900" y="1800225"/>
            <a:ext cx="9624060" cy="441420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Jev, při kterém dochází k neustálému navyšování vzduchu v pohrudniční dutině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Princip jednocestného ventilu</a:t>
            </a: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Na hrudní stěně nebo plicním </a:t>
            </a:r>
            <a:r>
              <a:rPr lang="cs-CZ" sz="2800" dirty="0" smtClean="0"/>
              <a:t>parenchymu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Život </a:t>
            </a:r>
            <a:r>
              <a:rPr lang="cs-CZ" sz="2800" dirty="0"/>
              <a:t>ohrožující </a:t>
            </a:r>
            <a:r>
              <a:rPr lang="cs-CZ" sz="2800" dirty="0"/>
              <a:t>stav a život ohrožující </a:t>
            </a:r>
            <a:r>
              <a:rPr lang="cs-CZ" sz="2800" dirty="0" err="1" smtClean="0"/>
              <a:t>hemodynamická</a:t>
            </a:r>
            <a:r>
              <a:rPr lang="cs-CZ" sz="2800" dirty="0" smtClean="0"/>
              <a:t> nestabilita</a:t>
            </a:r>
            <a:endParaRPr lang="cs-CZ" sz="2800" dirty="0" smtClean="0"/>
          </a:p>
          <a:p>
            <a:r>
              <a:rPr lang="cs-CZ" sz="2800" b="1" dirty="0" smtClean="0"/>
              <a:t>Důsledky: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err="1" smtClean="0"/>
              <a:t>Hypoxémie</a:t>
            </a:r>
            <a:r>
              <a:rPr lang="cs-CZ" sz="2800" dirty="0" smtClean="0"/>
              <a:t> &gt; hyperventilace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Rostoucí tlak &gt; přetlačování mediastina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2980967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/>
              <a:t>Tenzní pneumotorax </a:t>
            </a:r>
            <a:r>
              <a:rPr lang="cs-CZ" sz="4000" dirty="0" smtClean="0"/>
              <a:t>2/5</a:t>
            </a:r>
            <a:endParaRPr lang="cs-CZ" sz="4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00" y="2181225"/>
            <a:ext cx="4933950" cy="371475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84900" y="6021516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akutne.cz</a:t>
            </a:r>
          </a:p>
        </p:txBody>
      </p:sp>
    </p:spTree>
    <p:extLst>
      <p:ext uri="{BB962C8B-B14F-4D97-AF65-F5344CB8AC3E}">
        <p14:creationId xmlns:p14="http://schemas.microsoft.com/office/powerpoint/2010/main" val="3492869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Tenzní pneumotorax 3/5</a:t>
            </a:r>
          </a:p>
        </p:txBody>
      </p:sp>
      <p:sp>
        <p:nvSpPr>
          <p:cNvPr id="33794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68746"/>
            <a:ext cx="9624060" cy="426031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 smtClean="0"/>
              <a:t>Přetlačováním mediastina dochází k: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Kompresi v. </a:t>
            </a:r>
            <a:r>
              <a:rPr lang="cs-CZ" sz="2800" dirty="0" err="1" smtClean="0"/>
              <a:t>cava</a:t>
            </a:r>
            <a:r>
              <a:rPr lang="cs-CZ" sz="2800" dirty="0" smtClean="0"/>
              <a:t> </a:t>
            </a:r>
            <a:r>
              <a:rPr lang="cs-CZ" sz="2800" dirty="0" err="1" smtClean="0"/>
              <a:t>inferior</a:t>
            </a:r>
            <a:r>
              <a:rPr lang="cs-CZ" sz="2800" dirty="0" smtClean="0"/>
              <a:t> &gt; snížení plnění srdce &gt; snížení srdečního výdeje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Kompresi zdravé plíce, s následným rozvojem kolapsu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Deviaci trachey s následnou obstrukcí DC</a:t>
            </a:r>
          </a:p>
          <a:p>
            <a:pPr lvl="2">
              <a:buFont typeface="Arial" charset="0"/>
              <a:buNone/>
            </a:pPr>
            <a:r>
              <a:rPr lang="cs-CZ" sz="2800" dirty="0" smtClean="0"/>
              <a:t>                                           ↓</a:t>
            </a:r>
          </a:p>
          <a:p>
            <a:pPr algn="ctr">
              <a:buFont typeface="Arial" charset="0"/>
              <a:buNone/>
            </a:pPr>
            <a:r>
              <a:rPr lang="cs-CZ" sz="2800" dirty="0" smtClean="0"/>
              <a:t> Obstrukční šok (kritická hodnota tlaku 2 </a:t>
            </a:r>
            <a:r>
              <a:rPr lang="cs-CZ" sz="2800" dirty="0" err="1" smtClean="0"/>
              <a:t>kPa</a:t>
            </a:r>
            <a:r>
              <a:rPr lang="cs-CZ" sz="2800" dirty="0" smtClean="0"/>
              <a:t>)</a:t>
            </a:r>
          </a:p>
          <a:p>
            <a:pPr algn="ctr">
              <a:buFont typeface="Arial" charset="0"/>
              <a:buNone/>
            </a:pPr>
            <a:r>
              <a:rPr lang="cs-CZ" sz="2800" dirty="0" smtClean="0"/>
              <a:t>↓</a:t>
            </a:r>
          </a:p>
          <a:p>
            <a:pPr algn="ctr">
              <a:buFont typeface="Arial" charset="0"/>
              <a:buNone/>
            </a:pPr>
            <a:r>
              <a:rPr lang="cs-CZ" sz="2800" dirty="0" smtClean="0"/>
              <a:t>    </a:t>
            </a:r>
            <a:r>
              <a:rPr lang="cs-CZ" sz="2800" dirty="0" smtClean="0">
                <a:solidFill>
                  <a:srgbClr val="FF0000"/>
                </a:solidFill>
              </a:rPr>
              <a:t>Pacient je v bezprostředním ohrožení života!!!</a:t>
            </a:r>
          </a:p>
          <a:p>
            <a:endParaRPr lang="cs-CZ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128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Nadpis 1"/>
          <p:cNvSpPr>
            <a:spLocks noGrp="1"/>
          </p:cNvSpPr>
          <p:nvPr>
            <p:ph type="title"/>
          </p:nvPr>
        </p:nvSpPr>
        <p:spPr>
          <a:xfrm>
            <a:off x="792934" y="1038225"/>
            <a:ext cx="9089390" cy="615553"/>
          </a:xfrm>
        </p:spPr>
        <p:txBody>
          <a:bodyPr/>
          <a:lstStyle/>
          <a:p>
            <a:pPr algn="ctr"/>
            <a:r>
              <a:rPr lang="cs-CZ" sz="4000" dirty="0"/>
              <a:t>Tenzní </a:t>
            </a:r>
            <a:r>
              <a:rPr lang="cs-CZ" sz="4000" dirty="0" smtClean="0"/>
              <a:t>pneumotorax 4/5</a:t>
            </a:r>
          </a:p>
        </p:txBody>
      </p:sp>
      <p:pic>
        <p:nvPicPr>
          <p:cNvPr id="34818" name="Zástupný symbol pro obsah 5" descr="tension-pneumothorax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62091" y="1876425"/>
            <a:ext cx="8944584" cy="464275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642100" y="6242176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>
                <a:solidFill>
                  <a:schemeClr val="tx1"/>
                </a:solidFill>
                <a:latin typeface="Arial" charset="0"/>
              </a:rPr>
              <a:t>k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olweb.lf2.cuni.cz</a:t>
            </a:r>
          </a:p>
        </p:txBody>
      </p:sp>
    </p:spTree>
    <p:extLst>
      <p:ext uri="{BB962C8B-B14F-4D97-AF65-F5344CB8AC3E}">
        <p14:creationId xmlns:p14="http://schemas.microsoft.com/office/powerpoint/2010/main" val="359580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Nadpis 1"/>
          <p:cNvSpPr>
            <a:spLocks noGrp="1"/>
          </p:cNvSpPr>
          <p:nvPr>
            <p:ph type="title"/>
          </p:nvPr>
        </p:nvSpPr>
        <p:spPr>
          <a:xfrm>
            <a:off x="850900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Tenzní pneumotorax 5/5</a:t>
            </a:r>
          </a:p>
        </p:txBody>
      </p:sp>
      <p:sp>
        <p:nvSpPr>
          <p:cNvPr id="35842" name="Zástupný symbol pro obsah 2"/>
          <p:cNvSpPr>
            <a:spLocks noGrp="1"/>
          </p:cNvSpPr>
          <p:nvPr>
            <p:ph idx="4294967295"/>
          </p:nvPr>
        </p:nvSpPr>
        <p:spPr>
          <a:xfrm>
            <a:off x="420370" y="1592546"/>
            <a:ext cx="9624060" cy="2105880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Specifická PP: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co nejdříve provést punkci pohrudniční dutiny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 převedení tenzního PNO na otevřený PNO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 ten již bezprostředně neohrožuje na životě                                       </a:t>
            </a:r>
          </a:p>
          <a:p>
            <a:endParaRPr lang="cs-CZ" dirty="0" smtClean="0"/>
          </a:p>
        </p:txBody>
      </p:sp>
      <p:pic>
        <p:nvPicPr>
          <p:cNvPr id="35843" name="Obrázek 3" descr="tenzní2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6900" y="3476625"/>
            <a:ext cx="4191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42100" y="615315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armytccc.webnode.cz</a:t>
            </a:r>
          </a:p>
        </p:txBody>
      </p:sp>
    </p:spTree>
    <p:extLst>
      <p:ext uri="{BB962C8B-B14F-4D97-AF65-F5344CB8AC3E}">
        <p14:creationId xmlns:p14="http://schemas.microsoft.com/office/powerpoint/2010/main" val="2155319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Nadpis 1"/>
          <p:cNvSpPr>
            <a:spLocks noGrp="1"/>
          </p:cNvSpPr>
          <p:nvPr>
            <p:ph type="title"/>
          </p:nvPr>
        </p:nvSpPr>
        <p:spPr>
          <a:xfrm>
            <a:off x="802005" y="8858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Symptomy 1/2</a:t>
            </a:r>
          </a:p>
        </p:txBody>
      </p:sp>
      <p:sp>
        <p:nvSpPr>
          <p:cNvPr id="36866" name="Zástupný symbol pro obsah 2"/>
          <p:cNvSpPr>
            <a:spLocks noGrp="1"/>
          </p:cNvSpPr>
          <p:nvPr>
            <p:ph idx="4294967295"/>
          </p:nvPr>
        </p:nvSpPr>
        <p:spPr>
          <a:xfrm>
            <a:off x="469900" y="1794601"/>
            <a:ext cx="9624060" cy="4383427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Obecné pro všechny typy PNO</a:t>
            </a:r>
            <a:r>
              <a:rPr lang="cs-CZ" sz="2800" dirty="0" smtClean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Triáda příznaků: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Bolest na hrudi (96 %)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Dušnost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Neproduktivní kašel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Cyanóza, tachypnoe, ortopnoe,                             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err="1" smtClean="0"/>
              <a:t>hypoxémie</a:t>
            </a:r>
            <a:r>
              <a:rPr lang="cs-CZ" sz="2800" dirty="0" smtClean="0"/>
              <a:t> (</a:t>
            </a:r>
            <a:r>
              <a:rPr lang="cs-CZ" sz="2800" dirty="0" err="1" smtClean="0"/>
              <a:t>Astrup</a:t>
            </a:r>
            <a:r>
              <a:rPr lang="cs-CZ" sz="2800" dirty="0" smtClean="0"/>
              <a:t>), tachykardie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Neklid, strach</a:t>
            </a:r>
          </a:p>
          <a:p>
            <a:pPr lvl="1"/>
            <a:endParaRPr lang="cs-CZ" dirty="0" smtClean="0"/>
          </a:p>
          <a:p>
            <a:pPr lvl="2"/>
            <a:endParaRPr lang="cs-CZ" dirty="0" smtClean="0"/>
          </a:p>
          <a:p>
            <a:pPr lvl="1"/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98863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Nadpis 1"/>
          <p:cNvSpPr>
            <a:spLocks noGrp="1"/>
          </p:cNvSpPr>
          <p:nvPr>
            <p:ph type="title"/>
          </p:nvPr>
        </p:nvSpPr>
        <p:spPr>
          <a:xfrm>
            <a:off x="628549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Symptomy 2/2</a:t>
            </a:r>
          </a:p>
        </p:txBody>
      </p:sp>
      <p:sp>
        <p:nvSpPr>
          <p:cNvPr id="37890" name="Zástupný symbol pro obsah 2"/>
          <p:cNvSpPr>
            <a:spLocks noGrp="1"/>
          </p:cNvSpPr>
          <p:nvPr>
            <p:ph idx="4294967295"/>
          </p:nvPr>
        </p:nvSpPr>
        <p:spPr>
          <a:xfrm>
            <a:off x="597791" y="1614317"/>
            <a:ext cx="9624060" cy="3675541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Specifické symptomy dle typů PNO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Při velmi malých </a:t>
            </a:r>
            <a:r>
              <a:rPr lang="cs-CZ" sz="2800" dirty="0" err="1" smtClean="0"/>
              <a:t>spont</a:t>
            </a:r>
            <a:r>
              <a:rPr lang="cs-CZ" sz="2800" dirty="0" smtClean="0"/>
              <a:t>. PNO je možný i asymptomatický průběh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U tenzního PNO daleko dramatičtější symptomy: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err="1" smtClean="0"/>
              <a:t>progredující</a:t>
            </a:r>
            <a:r>
              <a:rPr lang="cs-CZ" sz="2800" dirty="0" smtClean="0"/>
              <a:t> dušnost, hypotenze, tachykardie,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cyanóza, neklid, úzkost, opocení,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nitkovitý puls, arytmie, podkožní emfyzém</a:t>
            </a:r>
          </a:p>
          <a:p>
            <a:pPr lvl="2"/>
            <a:endParaRPr lang="cs-CZ" dirty="0" smtClean="0"/>
          </a:p>
          <a:p>
            <a:endParaRPr lang="cs-CZ" dirty="0" smtClean="0"/>
          </a:p>
        </p:txBody>
      </p:sp>
      <p:pic>
        <p:nvPicPr>
          <p:cNvPr id="37891" name="Obrázek 3" descr="slide0072_image06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0" y="4772025"/>
            <a:ext cx="8547294" cy="167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84900" y="6457122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kardioblok.cz</a:t>
            </a:r>
          </a:p>
        </p:txBody>
      </p:sp>
    </p:spTree>
    <p:extLst>
      <p:ext uri="{BB962C8B-B14F-4D97-AF65-F5344CB8AC3E}">
        <p14:creationId xmlns:p14="http://schemas.microsoft.com/office/powerpoint/2010/main" val="1064372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Nadpis 1"/>
          <p:cNvSpPr>
            <a:spLocks noGrp="1"/>
          </p:cNvSpPr>
          <p:nvPr>
            <p:ph type="title"/>
          </p:nvPr>
        </p:nvSpPr>
        <p:spPr>
          <a:xfrm>
            <a:off x="802005" y="11144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Diagnostika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800225"/>
            <a:ext cx="9624060" cy="5272987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Anamnéza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Fyzikální vyšetření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P, TK, DF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SpO</a:t>
            </a:r>
            <a:r>
              <a:rPr lang="cs-CZ" sz="2800" baseline="-25000" dirty="0" smtClean="0"/>
              <a:t>2</a:t>
            </a:r>
            <a:r>
              <a:rPr lang="cs-CZ" sz="2800" dirty="0" smtClean="0"/>
              <a:t>, EKG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Diagnostická punkce hrudníku – k ověření tenzního PNO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err="1" smtClean="0"/>
              <a:t>Videotorakoskopie</a:t>
            </a:r>
            <a:r>
              <a:rPr lang="cs-CZ" sz="2800" dirty="0" smtClean="0"/>
              <a:t>: diagnostika příčiny PNO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Laboratorní metody: </a:t>
            </a:r>
            <a:r>
              <a:rPr lang="cs-CZ" sz="2800" dirty="0" err="1" smtClean="0"/>
              <a:t>Astrup</a:t>
            </a:r>
            <a:r>
              <a:rPr lang="cs-CZ" sz="2800" dirty="0" smtClean="0"/>
              <a:t>, KO – </a:t>
            </a:r>
            <a:r>
              <a:rPr lang="cs-CZ" sz="2800" dirty="0" err="1" smtClean="0"/>
              <a:t>lekocytóza</a:t>
            </a:r>
            <a:r>
              <a:rPr lang="cs-CZ" sz="2800" dirty="0" smtClean="0"/>
              <a:t>, CRP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Zobrazovací metody: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USG hrudníku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RTG hrudníku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CT hrudníku </a:t>
            </a:r>
          </a:p>
          <a:p>
            <a:pPr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38915" name="Obrázek 3" descr="010_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3408" y="962025"/>
            <a:ext cx="3118908" cy="207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70700" y="3055709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alfarescue.cz</a:t>
            </a:r>
          </a:p>
        </p:txBody>
      </p:sp>
    </p:spTree>
    <p:extLst>
      <p:ext uri="{BB962C8B-B14F-4D97-AF65-F5344CB8AC3E}">
        <p14:creationId xmlns:p14="http://schemas.microsoft.com/office/powerpoint/2010/main" val="2579947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Nadpis 1"/>
          <p:cNvSpPr>
            <a:spLocks noGrp="1"/>
          </p:cNvSpPr>
          <p:nvPr>
            <p:ph type="title"/>
          </p:nvPr>
        </p:nvSpPr>
        <p:spPr>
          <a:xfrm>
            <a:off x="698500" y="8858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Diferenciální diagnostika </a:t>
            </a:r>
          </a:p>
        </p:txBody>
      </p:sp>
      <p:sp>
        <p:nvSpPr>
          <p:cNvPr id="39938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 smtClean="0"/>
              <a:t>AKS, akutní srdeční selhávání, srdeční tamponáda, perikarditida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 err="1" smtClean="0"/>
              <a:t>disekující</a:t>
            </a:r>
            <a:r>
              <a:rPr lang="cs-CZ" sz="2800" dirty="0" smtClean="0"/>
              <a:t> aneurysma hrudní aorty,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 smtClean="0"/>
              <a:t>Plicní embolie, pneumonie, </a:t>
            </a:r>
            <a:r>
              <a:rPr lang="cs-CZ" sz="2800" dirty="0" err="1" smtClean="0"/>
              <a:t>asthma</a:t>
            </a:r>
            <a:r>
              <a:rPr lang="cs-CZ" sz="2800" dirty="0" smtClean="0"/>
              <a:t> </a:t>
            </a:r>
            <a:r>
              <a:rPr lang="cs-CZ" sz="2800" dirty="0" err="1" smtClean="0"/>
              <a:t>bronchiale</a:t>
            </a:r>
            <a:r>
              <a:rPr lang="cs-CZ" sz="2800" dirty="0" smtClean="0"/>
              <a:t>, pleuritida,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 smtClean="0"/>
              <a:t>NPB (pankreatitida…)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 smtClean="0"/>
              <a:t>Mladší pacienti: plicní příčina?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 smtClean="0"/>
              <a:t>Starší pacienti: kardiální příčina?</a:t>
            </a:r>
          </a:p>
        </p:txBody>
      </p:sp>
    </p:spTree>
    <p:extLst>
      <p:ext uri="{BB962C8B-B14F-4D97-AF65-F5344CB8AC3E}">
        <p14:creationId xmlns:p14="http://schemas.microsoft.com/office/powerpoint/2010/main" val="820014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Obrázek 3" descr="Fowlers-Positio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1653" y="4706471"/>
            <a:ext cx="4271790" cy="201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Nadpis 1"/>
          <p:cNvSpPr>
            <a:spLocks noGrp="1"/>
          </p:cNvSpPr>
          <p:nvPr>
            <p:ph type="title"/>
          </p:nvPr>
        </p:nvSpPr>
        <p:spPr>
          <a:xfrm>
            <a:off x="802005" y="94157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Terapie v PNP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604364"/>
            <a:ext cx="9624060" cy="5276488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cs-CZ" sz="2800" dirty="0" smtClean="0"/>
              <a:t> Podání kyslíku </a:t>
            </a:r>
            <a:r>
              <a:rPr lang="cs-CZ" sz="2800" dirty="0" smtClean="0"/>
              <a:t>IHNED, vysoký průtok</a:t>
            </a:r>
            <a:endParaRPr lang="cs-CZ" sz="28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cs-CZ" sz="2800" dirty="0" smtClean="0"/>
              <a:t> Podání analgetik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sz="2800" dirty="0" smtClean="0"/>
              <a:t> Zajištění vitálních funkcí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sz="2800" dirty="0" smtClean="0"/>
              <a:t> Monitorace vitálních funkcí (NIBP, SpO2, EKG)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sz="2800" dirty="0" smtClean="0"/>
              <a:t> Fixace cizího tělesa v ráně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sz="2800" dirty="0" smtClean="0"/>
              <a:t> Přiložení polopropustného krytí (v případě otevřeného PNO)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sz="2800" dirty="0" smtClean="0"/>
              <a:t> Diagnostická punkce pleurální dutiny, zavedení hrudní </a:t>
            </a:r>
            <a:r>
              <a:rPr lang="cs-CZ" sz="2800" dirty="0" smtClean="0"/>
              <a:t>drenáže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sz="2800" dirty="0"/>
              <a:t> </a:t>
            </a:r>
            <a:r>
              <a:rPr lang="cs-CZ" sz="2800" dirty="0" smtClean="0"/>
              <a:t>Zvládnutí </a:t>
            </a:r>
            <a:r>
              <a:rPr lang="cs-CZ" sz="2800" dirty="0" smtClean="0"/>
              <a:t>nastupujícího srdečního selhávání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cs-CZ" sz="2800" dirty="0" smtClean="0"/>
              <a:t> Transport v polosedě (</a:t>
            </a:r>
            <a:r>
              <a:rPr lang="cs-CZ" sz="2800" dirty="0" err="1" smtClean="0"/>
              <a:t>Fowlerova</a:t>
            </a:r>
            <a:r>
              <a:rPr lang="cs-CZ" sz="2800" dirty="0" smtClean="0"/>
              <a:t> poloha)</a:t>
            </a:r>
          </a:p>
          <a:p>
            <a:pPr>
              <a:defRPr/>
            </a:pPr>
            <a:r>
              <a:rPr lang="cs-CZ" sz="2800" dirty="0" smtClean="0"/>
              <a:t>&gt; na chirurgickou ambulanci</a:t>
            </a:r>
          </a:p>
          <a:p>
            <a:pPr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40964" name="Obrázek 4" descr="421040E_oxygen_mas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5507" y="287109"/>
            <a:ext cx="2905411" cy="23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718300" y="643383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první-pomoc.com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870700" y="275998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alfarescue.cz</a:t>
            </a:r>
          </a:p>
        </p:txBody>
      </p:sp>
    </p:spTree>
    <p:extLst>
      <p:ext uri="{BB962C8B-B14F-4D97-AF65-F5344CB8AC3E}">
        <p14:creationId xmlns:p14="http://schemas.microsoft.com/office/powerpoint/2010/main" val="65291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Nadpis 1"/>
          <p:cNvSpPr>
            <a:spLocks noGrp="1"/>
          </p:cNvSpPr>
          <p:nvPr>
            <p:ph type="title"/>
          </p:nvPr>
        </p:nvSpPr>
        <p:spPr>
          <a:xfrm>
            <a:off x="802005" y="10382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Léčebné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1657860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>
              <a:defRPr/>
            </a:pPr>
            <a:r>
              <a:rPr lang="cs-CZ" sz="2800" b="1" dirty="0" smtClean="0"/>
              <a:t>Cílem léčby: </a:t>
            </a:r>
          </a:p>
          <a:p>
            <a:pPr marL="1108344" lvl="1" indent="-586770">
              <a:buFont typeface="+mj-lt"/>
              <a:buAutoNum type="arabicPeriod"/>
              <a:defRPr/>
            </a:pPr>
            <a:r>
              <a:rPr lang="cs-CZ" sz="2800" dirty="0" smtClean="0"/>
              <a:t>Vypustit patologický vzduch z pleurální dutiny (punkce)</a:t>
            </a:r>
          </a:p>
          <a:p>
            <a:pPr marL="1108344" lvl="1" indent="-586770">
              <a:buFont typeface="+mj-lt"/>
              <a:buAutoNum type="arabicPeriod"/>
              <a:defRPr/>
            </a:pPr>
            <a:r>
              <a:rPr lang="cs-CZ" sz="2800" dirty="0" smtClean="0"/>
              <a:t>Obnovit trvalé rozvinutí zkolabované plíce (drenáž)</a:t>
            </a:r>
          </a:p>
          <a:p>
            <a:pPr marL="1108344" lvl="1" indent="-586770">
              <a:buFont typeface="+mj-lt"/>
              <a:buAutoNum type="arabicPeriod"/>
              <a:defRPr/>
            </a:pPr>
            <a:r>
              <a:rPr lang="cs-CZ" sz="2800" dirty="0" smtClean="0"/>
              <a:t>Zamezit recidivě (</a:t>
            </a:r>
            <a:r>
              <a:rPr lang="cs-CZ" sz="2800" dirty="0" err="1" smtClean="0"/>
              <a:t>miniinvazivně</a:t>
            </a:r>
            <a:r>
              <a:rPr lang="cs-CZ" sz="2800" dirty="0" smtClean="0"/>
              <a:t>, invazivně)</a:t>
            </a:r>
          </a:p>
          <a:p>
            <a:pPr lvl="1">
              <a:buFont typeface="Arial" pitchFamily="34" charset="0"/>
              <a:buChar char="–"/>
              <a:defRPr/>
            </a:pPr>
            <a:endParaRPr lang="cs-CZ" sz="2800" dirty="0" smtClean="0"/>
          </a:p>
          <a:p>
            <a:pPr>
              <a:defRPr/>
            </a:pPr>
            <a:r>
              <a:rPr lang="cs-CZ" sz="2800" b="1" dirty="0" smtClean="0"/>
              <a:t>Konzervativní</a:t>
            </a:r>
            <a:r>
              <a:rPr lang="cs-CZ" sz="2800" dirty="0" smtClean="0"/>
              <a:t> x </a:t>
            </a:r>
            <a:r>
              <a:rPr lang="cs-CZ" sz="2800" b="1" dirty="0" smtClean="0"/>
              <a:t>chirurgická léčba</a:t>
            </a:r>
          </a:p>
          <a:p>
            <a:pPr>
              <a:buFont typeface="Arial" pitchFamily="34" charset="0"/>
              <a:buChar char="•"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0234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Konzervativní léčba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>
              <a:defRPr/>
            </a:pPr>
            <a:r>
              <a:rPr lang="cs-CZ" sz="2800" b="1" dirty="0" smtClean="0"/>
              <a:t>Indikace: </a:t>
            </a:r>
            <a:r>
              <a:rPr lang="cs-CZ" sz="2800" dirty="0" smtClean="0"/>
              <a:t>malé primární spontánní PNO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Hospitalizace na chirurgickém standardním oddělení!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Podání kyslíku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Sledování zákl. vitálních funkcí (NIBP, SpO2, EKG)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Klidový režim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Dechová rehabilitace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Spontánní úprava PNO (</a:t>
            </a:r>
            <a:r>
              <a:rPr lang="cs-CZ" sz="2800" dirty="0" err="1" smtClean="0"/>
              <a:t>resorbce</a:t>
            </a:r>
            <a:r>
              <a:rPr lang="cs-CZ" sz="2800" dirty="0" smtClean="0"/>
              <a:t> 1,5 %/den)</a:t>
            </a:r>
          </a:p>
          <a:p>
            <a:pPr>
              <a:buFont typeface="Arial" pitchFamily="34" charset="0"/>
              <a:buChar char="•"/>
              <a:defRPr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462862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Nadpis 1"/>
          <p:cNvSpPr>
            <a:spLocks noGrp="1"/>
          </p:cNvSpPr>
          <p:nvPr>
            <p:ph type="title"/>
          </p:nvPr>
        </p:nvSpPr>
        <p:spPr>
          <a:xfrm>
            <a:off x="802005" y="10382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Chirurgická léčba</a:t>
            </a:r>
          </a:p>
        </p:txBody>
      </p:sp>
      <p:sp>
        <p:nvSpPr>
          <p:cNvPr id="45058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668746"/>
            <a:ext cx="9624060" cy="4414205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Indikace: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spontánní </a:t>
            </a:r>
            <a:r>
              <a:rPr lang="cs-CZ" sz="2800" dirty="0"/>
              <a:t>primární PNO nad </a:t>
            </a:r>
            <a:r>
              <a:rPr lang="cs-CZ" sz="2800" dirty="0" smtClean="0"/>
              <a:t>25 %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traumatický PNO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otevřený PNO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tenzní PNO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recidiva </a:t>
            </a:r>
            <a:r>
              <a:rPr lang="cs-CZ" sz="2800" dirty="0"/>
              <a:t>spontánního </a:t>
            </a:r>
            <a:r>
              <a:rPr lang="cs-CZ" sz="2800" dirty="0" smtClean="0"/>
              <a:t>PNO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bilaterální PNO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neúspěch </a:t>
            </a:r>
            <a:r>
              <a:rPr lang="cs-CZ" sz="2800" dirty="0"/>
              <a:t>konzervativní léčby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Punkce </a:t>
            </a:r>
            <a:r>
              <a:rPr lang="cs-CZ" sz="2800" b="1" dirty="0" smtClean="0"/>
              <a:t>pohrudniční dutiny</a:t>
            </a:r>
            <a:endParaRPr lang="cs-CZ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Drenáž pohrudniční dutiny</a:t>
            </a:r>
          </a:p>
        </p:txBody>
      </p:sp>
    </p:spTree>
    <p:extLst>
      <p:ext uri="{BB962C8B-B14F-4D97-AF65-F5344CB8AC3E}">
        <p14:creationId xmlns:p14="http://schemas.microsoft.com/office/powerpoint/2010/main" val="131329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Obrázek 3" descr="2nQ5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005" y="1266825"/>
            <a:ext cx="2988954" cy="268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Nadpis 1"/>
          <p:cNvSpPr>
            <a:spLocks noGrp="1"/>
          </p:cNvSpPr>
          <p:nvPr>
            <p:ph type="title"/>
          </p:nvPr>
        </p:nvSpPr>
        <p:spPr>
          <a:xfrm>
            <a:off x="802005" y="803672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Punkce pohrudniční dutiny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419225"/>
            <a:ext cx="9624060" cy="5430546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Princip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Život zachraňující výkon u tenzního PNO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v </a:t>
            </a:r>
            <a:r>
              <a:rPr lang="cs-CZ" sz="2400" dirty="0" smtClean="0"/>
              <a:t>NNP </a:t>
            </a:r>
            <a:r>
              <a:rPr lang="cs-CZ" sz="2400" dirty="0"/>
              <a:t>poté převedení na drenáž</a:t>
            </a:r>
          </a:p>
          <a:p>
            <a:pPr marL="0" lvl="2">
              <a:defRPr/>
            </a:pPr>
            <a:r>
              <a:rPr lang="cs-CZ" sz="2400" b="1" dirty="0">
                <a:solidFill>
                  <a:schemeClr val="tx1"/>
                </a:solidFill>
              </a:rPr>
              <a:t>Postup:  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>
                <a:solidFill>
                  <a:schemeClr val="tx1"/>
                </a:solidFill>
              </a:rPr>
              <a:t> premedikace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>
                <a:solidFill>
                  <a:schemeClr val="tx1"/>
                </a:solidFill>
              </a:rPr>
              <a:t> příprava operačního pole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>
                <a:solidFill>
                  <a:schemeClr val="tx1"/>
                </a:solidFill>
              </a:rPr>
              <a:t> v lokální infiltrační anestezii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>
                <a:solidFill>
                  <a:schemeClr val="tx1"/>
                </a:solidFill>
              </a:rPr>
              <a:t> lokalizace: 2 </a:t>
            </a:r>
            <a:r>
              <a:rPr lang="cs-CZ" sz="2400" dirty="0" smtClean="0">
                <a:solidFill>
                  <a:schemeClr val="tx1"/>
                </a:solidFill>
              </a:rPr>
              <a:t>mezižebří </a:t>
            </a:r>
            <a:r>
              <a:rPr lang="cs-CZ" sz="2400" dirty="0" smtClean="0">
                <a:solidFill>
                  <a:schemeClr val="tx1"/>
                </a:solidFill>
              </a:rPr>
              <a:t>v </a:t>
            </a:r>
            <a:r>
              <a:rPr lang="cs-CZ" sz="2400" dirty="0" err="1" smtClean="0">
                <a:solidFill>
                  <a:schemeClr val="tx1"/>
                </a:solidFill>
              </a:rPr>
              <a:t>medioklavikulární</a:t>
            </a:r>
            <a:r>
              <a:rPr lang="cs-CZ" sz="2400" dirty="0" smtClean="0">
                <a:solidFill>
                  <a:schemeClr val="tx1"/>
                </a:solidFill>
              </a:rPr>
              <a:t> </a:t>
            </a:r>
            <a:r>
              <a:rPr lang="cs-CZ" sz="2400" dirty="0" smtClean="0">
                <a:solidFill>
                  <a:schemeClr val="tx1"/>
                </a:solidFill>
              </a:rPr>
              <a:t>čáře či 4 až 5 mezižebří v přední </a:t>
            </a:r>
            <a:r>
              <a:rPr lang="cs-CZ" sz="2400" dirty="0" smtClean="0">
                <a:solidFill>
                  <a:schemeClr val="tx1"/>
                </a:solidFill>
              </a:rPr>
              <a:t>axilární </a:t>
            </a:r>
            <a:r>
              <a:rPr lang="cs-CZ" sz="2400" dirty="0" smtClean="0">
                <a:solidFill>
                  <a:schemeClr val="tx1"/>
                </a:solidFill>
              </a:rPr>
              <a:t>čáře </a:t>
            </a:r>
            <a:endParaRPr lang="cs-CZ" sz="2400" dirty="0" smtClean="0">
              <a:solidFill>
                <a:schemeClr val="tx1"/>
              </a:solidFill>
            </a:endParaRP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>
                <a:solidFill>
                  <a:schemeClr val="tx1"/>
                </a:solidFill>
              </a:rPr>
              <a:t> vždy při horním okraji žebra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>
                <a:solidFill>
                  <a:schemeClr val="tx1"/>
                </a:solidFill>
              </a:rPr>
              <a:t> pacient v polosedě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>
                <a:solidFill>
                  <a:schemeClr val="tx1"/>
                </a:solidFill>
              </a:rPr>
              <a:t> punkční sety, kanyly – 14 G (oranžová)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>
                <a:solidFill>
                  <a:schemeClr val="tx1"/>
                </a:solidFill>
              </a:rPr>
              <a:t> zavádění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Komplikace</a:t>
            </a:r>
          </a:p>
          <a:p>
            <a:pPr lvl="3">
              <a:defRPr/>
            </a:pPr>
            <a:endParaRPr lang="cs-CZ" dirty="0" smtClean="0"/>
          </a:p>
          <a:p>
            <a:pPr lvl="1">
              <a:buFont typeface="Arial" pitchFamily="34" charset="0"/>
              <a:buChar char="–"/>
              <a:defRPr/>
            </a:pPr>
            <a:endParaRPr lang="cs-CZ" dirty="0"/>
          </a:p>
        </p:txBody>
      </p:sp>
      <p:pic>
        <p:nvPicPr>
          <p:cNvPr id="46084" name="Obrázek 4" descr="795FE4086ABAEC01422AF4760205150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9890" y="4780711"/>
            <a:ext cx="2498840" cy="192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Obrázek 5" descr="rescue-set-pneumothorax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9441" y="3850256"/>
            <a:ext cx="1793372" cy="169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946900" y="6708187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akutne.cz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-977900" y="7032629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azmedicashop.cz</a:t>
            </a:r>
          </a:p>
        </p:txBody>
      </p:sp>
    </p:spTree>
    <p:extLst>
      <p:ext uri="{BB962C8B-B14F-4D97-AF65-F5344CB8AC3E}">
        <p14:creationId xmlns:p14="http://schemas.microsoft.com/office/powerpoint/2010/main" val="3803301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Nadpis 1"/>
          <p:cNvSpPr>
            <a:spLocks noGrp="1"/>
          </p:cNvSpPr>
          <p:nvPr>
            <p:ph type="title"/>
          </p:nvPr>
        </p:nvSpPr>
        <p:spPr>
          <a:xfrm>
            <a:off x="802005" y="940699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Drenáž pohrudniční dutiny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47370" y="1647825"/>
            <a:ext cx="9841230" cy="5589857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>
              <a:defRPr/>
            </a:pPr>
            <a:r>
              <a:rPr lang="cs-CZ" sz="2400" dirty="0"/>
              <a:t>Zlatý </a:t>
            </a:r>
            <a:r>
              <a:rPr lang="cs-CZ" sz="2400" dirty="0" smtClean="0"/>
              <a:t>standard </a:t>
            </a:r>
            <a:r>
              <a:rPr lang="cs-CZ" sz="2400" dirty="0"/>
              <a:t>v </a:t>
            </a:r>
            <a:r>
              <a:rPr lang="cs-CZ" sz="2400" dirty="0" smtClean="0"/>
              <a:t>nemocniční </a:t>
            </a:r>
            <a:r>
              <a:rPr lang="cs-CZ" sz="2400" dirty="0"/>
              <a:t>léčbě PNO</a:t>
            </a:r>
          </a:p>
          <a:p>
            <a:pPr>
              <a:defRPr/>
            </a:pPr>
            <a:r>
              <a:rPr lang="cs-CZ" sz="2400" b="1" dirty="0" smtClean="0"/>
              <a:t>Postup</a:t>
            </a:r>
            <a:r>
              <a:rPr lang="cs-CZ" sz="2400" b="1" dirty="0"/>
              <a:t>: 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premedikace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příprava operačního pole 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v lokální infiltrační anestezii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lokalizace: 2 či 3 mezižebří v </a:t>
            </a:r>
            <a:r>
              <a:rPr lang="cs-CZ" sz="2400" dirty="0" err="1" smtClean="0"/>
              <a:t>medioklavikulární</a:t>
            </a:r>
            <a:r>
              <a:rPr lang="cs-CZ" sz="2400" dirty="0" smtClean="0"/>
              <a:t> čáře nebo 4 až 5 mezižebří ve střední axilární čáře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pacient v polosedě, na zádech či na boku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technika proniknutí skrz hrudní stěnu: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hloubka zavedení: přibližně 6 – 10 cm                                                  směrem nahoru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fixace 2 stehy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cs-CZ" sz="2400" dirty="0" smtClean="0"/>
              <a:t> průměrně se ponechává 5 dní</a:t>
            </a:r>
          </a:p>
          <a:p>
            <a:pPr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879" y="3933825"/>
            <a:ext cx="2837021" cy="2125028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946900" y="613953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dahlhausen.cz</a:t>
            </a:r>
          </a:p>
        </p:txBody>
      </p:sp>
    </p:spTree>
    <p:extLst>
      <p:ext uri="{BB962C8B-B14F-4D97-AF65-F5344CB8AC3E}">
        <p14:creationId xmlns:p14="http://schemas.microsoft.com/office/powerpoint/2010/main" val="1809866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Zástupný symbol pro obsah 3" descr="Pneumothorax_ICC_Suture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308100" y="1038225"/>
            <a:ext cx="8085027" cy="56388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060959" y="66770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akutne.cz</a:t>
            </a:r>
          </a:p>
        </p:txBody>
      </p:sp>
    </p:spTree>
    <p:extLst>
      <p:ext uri="{BB962C8B-B14F-4D97-AF65-F5344CB8AC3E}">
        <p14:creationId xmlns:p14="http://schemas.microsoft.com/office/powerpoint/2010/main" val="4195372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Obrázek 4" descr="1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4337" y="1076887"/>
            <a:ext cx="3609023" cy="287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3" name="Nadpis 1"/>
          <p:cNvSpPr>
            <a:spLocks noGrp="1"/>
          </p:cNvSpPr>
          <p:nvPr>
            <p:ph type="title"/>
          </p:nvPr>
        </p:nvSpPr>
        <p:spPr>
          <a:xfrm>
            <a:off x="802005" y="1004799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Drenážní systémy</a:t>
            </a:r>
          </a:p>
        </p:txBody>
      </p:sp>
      <p:sp>
        <p:nvSpPr>
          <p:cNvPr id="49154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1681393"/>
            <a:ext cx="9624060" cy="269065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 smtClean="0"/>
              <a:t>Pasivní systémy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err="1" smtClean="0">
                <a:solidFill>
                  <a:schemeClr val="tx1"/>
                </a:solidFill>
              </a:rPr>
              <a:t>Bülauova</a:t>
            </a:r>
            <a:r>
              <a:rPr lang="cs-CZ" sz="2800" dirty="0" smtClean="0">
                <a:solidFill>
                  <a:schemeClr val="tx1"/>
                </a:solidFill>
              </a:rPr>
              <a:t> drenáž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err="1" smtClean="0">
                <a:solidFill>
                  <a:schemeClr val="tx1"/>
                </a:solidFill>
              </a:rPr>
              <a:t>Heimlichova</a:t>
            </a:r>
            <a:r>
              <a:rPr lang="cs-CZ" sz="2800" dirty="0" smtClean="0">
                <a:solidFill>
                  <a:schemeClr val="tx1"/>
                </a:solidFill>
              </a:rPr>
              <a:t> chlopeň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 smtClean="0"/>
              <a:t>Aktivní systémy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Systém dvou/tří láhví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Pleurální vaky (</a:t>
            </a:r>
            <a:r>
              <a:rPr lang="cs-CZ" sz="2800" dirty="0" err="1" smtClean="0">
                <a:solidFill>
                  <a:schemeClr val="tx1"/>
                </a:solidFill>
              </a:rPr>
              <a:t>Aqua</a:t>
            </a:r>
            <a:r>
              <a:rPr lang="cs-CZ" sz="2800" dirty="0" smtClean="0">
                <a:solidFill>
                  <a:schemeClr val="tx1"/>
                </a:solidFill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</a:rPr>
              <a:t>Seal</a:t>
            </a:r>
            <a:r>
              <a:rPr lang="cs-CZ" sz="2800" dirty="0" smtClean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49155" name="Obrázek 3" descr="VENICE VALM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0348" y="4016013"/>
            <a:ext cx="2820012" cy="354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Obrázek 5" descr="Single-valve-for-thoracic-drainag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5886" y="4543425"/>
            <a:ext cx="5944491" cy="168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227059" y="393890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medica-brno.com</a:t>
            </a:r>
          </a:p>
        </p:txBody>
      </p:sp>
    </p:spTree>
    <p:extLst>
      <p:ext uri="{BB962C8B-B14F-4D97-AF65-F5344CB8AC3E}">
        <p14:creationId xmlns:p14="http://schemas.microsoft.com/office/powerpoint/2010/main" val="3937717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8858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/>
              <a:t>Heimlichova</a:t>
            </a:r>
            <a:r>
              <a:rPr lang="cs-CZ" sz="4000" dirty="0" smtClean="0"/>
              <a:t> chlopeň</a:t>
            </a:r>
            <a:endParaRPr lang="cs-CZ" sz="4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724" y="1800225"/>
            <a:ext cx="4933950" cy="371475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60900" y="553682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akutne.cz</a:t>
            </a:r>
          </a:p>
        </p:txBody>
      </p:sp>
    </p:spTree>
    <p:extLst>
      <p:ext uri="{BB962C8B-B14F-4D97-AF65-F5344CB8AC3E}">
        <p14:creationId xmlns:p14="http://schemas.microsoft.com/office/powerpoint/2010/main" val="22461488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Torakotomie</a:t>
            </a:r>
          </a:p>
        </p:txBody>
      </p:sp>
      <p:sp>
        <p:nvSpPr>
          <p:cNvPr id="52226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724025"/>
            <a:ext cx="962406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tx1"/>
                </a:solidFill>
              </a:rPr>
              <a:t>Chirurgické otevření hrudní dutiny</a:t>
            </a: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cs-CZ" sz="2800" b="1" dirty="0" smtClean="0">
                <a:solidFill>
                  <a:schemeClr val="tx1"/>
                </a:solidFill>
              </a:rPr>
              <a:t>Indikace: </a:t>
            </a:r>
            <a:r>
              <a:rPr lang="cs-CZ" sz="2800" dirty="0">
                <a:solidFill>
                  <a:schemeClr val="tx1"/>
                </a:solidFill>
              </a:rPr>
              <a:t>traumatický PNO, tenzní PNO, pronikající trauma hrudní stěny, rozsáhlé poranění plic, srdce, velkých cév</a:t>
            </a: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tx1"/>
                </a:solidFill>
              </a:rPr>
              <a:t>Velký operační výkon, velmi zatěžující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Princip</a:t>
            </a: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tx1"/>
                </a:solidFill>
              </a:rPr>
              <a:t>Přístup</a:t>
            </a: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Komplikace</a:t>
            </a:r>
            <a:endParaRPr lang="cs-CZ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617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Nadpis 1"/>
          <p:cNvSpPr>
            <a:spLocks noGrp="1"/>
          </p:cNvSpPr>
          <p:nvPr>
            <p:ph type="title"/>
          </p:nvPr>
        </p:nvSpPr>
        <p:spPr>
          <a:xfrm>
            <a:off x="718464" y="962025"/>
            <a:ext cx="9089390" cy="615553"/>
          </a:xfrm>
        </p:spPr>
        <p:txBody>
          <a:bodyPr/>
          <a:lstStyle/>
          <a:p>
            <a:pPr algn="ctr"/>
            <a:r>
              <a:rPr lang="cs-CZ" sz="4000" b="1" dirty="0" err="1" smtClean="0"/>
              <a:t>Fluidotorax</a:t>
            </a:r>
            <a:r>
              <a:rPr lang="cs-CZ" b="1" dirty="0" smtClean="0"/>
              <a:t> </a:t>
            </a:r>
            <a:endParaRPr lang="cs-CZ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1603432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err="1" smtClean="0"/>
              <a:t>Fluidotoraxem</a:t>
            </a:r>
            <a:r>
              <a:rPr lang="cs-CZ" sz="2800" dirty="0" smtClean="0"/>
              <a:t> označujeme přítomnost patologické tekutiny v pohrudniční dutině (&gt; 15 ml)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err="1" smtClean="0"/>
              <a:t>Fluidopneumotorax</a:t>
            </a:r>
            <a:endParaRPr lang="cs-CZ" sz="2800" dirty="0" smtClean="0"/>
          </a:p>
          <a:p>
            <a:pPr>
              <a:defRPr/>
            </a:pPr>
            <a:r>
              <a:rPr lang="cs-CZ" sz="2800" b="1" dirty="0" smtClean="0"/>
              <a:t>Dle charakteru nahromaděné tekutiny: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Transudát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Exsudát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Empyém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</a:t>
            </a:r>
            <a:r>
              <a:rPr lang="cs-CZ" sz="2800" dirty="0" err="1" smtClean="0"/>
              <a:t>Chylotorax</a:t>
            </a:r>
            <a:r>
              <a:rPr lang="cs-CZ" sz="2800" dirty="0" smtClean="0"/>
              <a:t>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</a:t>
            </a:r>
            <a:r>
              <a:rPr lang="cs-CZ" sz="2800" dirty="0" err="1" smtClean="0"/>
              <a:t>Hemotorax</a:t>
            </a:r>
            <a:endParaRPr lang="cs-CZ" sz="2800" dirty="0" smtClean="0"/>
          </a:p>
          <a:p>
            <a:pPr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54275" name="Obrázek 3" descr="VodaNaPlic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59866" y="2562225"/>
            <a:ext cx="3486494" cy="330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3972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Nadpis 1"/>
          <p:cNvSpPr>
            <a:spLocks noGrp="1"/>
          </p:cNvSpPr>
          <p:nvPr>
            <p:ph type="title"/>
          </p:nvPr>
        </p:nvSpPr>
        <p:spPr>
          <a:xfrm>
            <a:off x="802005" y="1015327"/>
            <a:ext cx="9089390" cy="615553"/>
          </a:xfrm>
        </p:spPr>
        <p:txBody>
          <a:bodyPr/>
          <a:lstStyle/>
          <a:p>
            <a:pPr algn="ctr"/>
            <a:r>
              <a:rPr lang="cs-CZ" sz="4000" dirty="0" err="1" smtClean="0"/>
              <a:t>Hemotorax</a:t>
            </a:r>
            <a:r>
              <a:rPr lang="cs-CZ" sz="4000" dirty="0" smtClean="0"/>
              <a:t> 1/3</a:t>
            </a:r>
          </a:p>
        </p:txBody>
      </p:sp>
      <p:sp>
        <p:nvSpPr>
          <p:cNvPr id="55298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800225"/>
            <a:ext cx="9624060" cy="355243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Přítomnost krve v PD</a:t>
            </a:r>
          </a:p>
          <a:p>
            <a:r>
              <a:rPr lang="cs-CZ" sz="2800" b="1" dirty="0" smtClean="0"/>
              <a:t>Dělení: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Malý (do 500 ml krve)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Střední (500 – 1500 ml)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Velký (nad 1500 ml)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 smtClean="0"/>
              <a:t>Hemopneumotorax</a:t>
            </a: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Kapacita až 2,5 l krve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</p:txBody>
      </p:sp>
      <p:pic>
        <p:nvPicPr>
          <p:cNvPr id="55299" name="Obrázek 5" descr="Hemothorax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6305" y="1800225"/>
            <a:ext cx="4215090" cy="468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565900" y="652138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myloview.cz</a:t>
            </a:r>
          </a:p>
        </p:txBody>
      </p:sp>
    </p:spTree>
    <p:extLst>
      <p:ext uri="{BB962C8B-B14F-4D97-AF65-F5344CB8AC3E}">
        <p14:creationId xmlns:p14="http://schemas.microsoft.com/office/powerpoint/2010/main" val="2554961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sz="4000" dirty="0" err="1" smtClean="0"/>
              <a:t>Hemotorax</a:t>
            </a:r>
            <a:r>
              <a:rPr lang="cs-CZ" sz="4000" dirty="0" smtClean="0"/>
              <a:t> 2/3</a:t>
            </a:r>
          </a:p>
        </p:txBody>
      </p:sp>
      <p:sp>
        <p:nvSpPr>
          <p:cNvPr id="56322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800225"/>
            <a:ext cx="9624060" cy="4106428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Příčiny: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Zlomeniny žeber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Trauma a. či v. </a:t>
            </a:r>
            <a:r>
              <a:rPr lang="cs-CZ" sz="2800" dirty="0" err="1" smtClean="0">
                <a:solidFill>
                  <a:schemeClr val="tx1"/>
                </a:solidFill>
              </a:rPr>
              <a:t>intercostales</a:t>
            </a:r>
            <a:endParaRPr lang="cs-CZ" sz="2800" dirty="0" smtClean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Trauma a. </a:t>
            </a:r>
            <a:r>
              <a:rPr lang="cs-CZ" sz="2800" dirty="0" err="1" smtClean="0">
                <a:solidFill>
                  <a:schemeClr val="tx1"/>
                </a:solidFill>
              </a:rPr>
              <a:t>thoracica</a:t>
            </a:r>
            <a:r>
              <a:rPr lang="cs-CZ" sz="2800" dirty="0" smtClean="0">
                <a:solidFill>
                  <a:schemeClr val="tx1"/>
                </a:solidFill>
              </a:rPr>
              <a:t> interna, a. </a:t>
            </a:r>
            <a:r>
              <a:rPr lang="cs-CZ" sz="2800" dirty="0" err="1" smtClean="0">
                <a:solidFill>
                  <a:schemeClr val="tx1"/>
                </a:solidFill>
              </a:rPr>
              <a:t>subclavia</a:t>
            </a:r>
            <a:endParaRPr lang="cs-CZ" sz="2800" dirty="0" smtClean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Trauma plic a plicních cév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Trauma srdce a velkých cév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Ruptura aneurysmatu hrudní aorty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Trauma bránice</a:t>
            </a:r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614614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9089390" cy="615553"/>
          </a:xfrm>
        </p:spPr>
        <p:txBody>
          <a:bodyPr/>
          <a:lstStyle/>
          <a:p>
            <a:pPr algn="ctr"/>
            <a:r>
              <a:rPr lang="cs-CZ" sz="4000" dirty="0" err="1" smtClean="0"/>
              <a:t>Hemotorax</a:t>
            </a:r>
            <a:r>
              <a:rPr lang="cs-CZ" sz="4000" dirty="0" smtClean="0"/>
              <a:t> 3/3</a:t>
            </a:r>
          </a:p>
        </p:txBody>
      </p:sp>
      <p:sp>
        <p:nvSpPr>
          <p:cNvPr id="57346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1679632"/>
            <a:ext cx="9624060" cy="4414205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sz="2800" b="1" dirty="0" smtClean="0"/>
              <a:t>Patofyziologie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Masivní </a:t>
            </a:r>
            <a:r>
              <a:rPr lang="cs-CZ" sz="2800" dirty="0" err="1" smtClean="0">
                <a:solidFill>
                  <a:schemeClr val="tx1"/>
                </a:solidFill>
              </a:rPr>
              <a:t>hemoPNO</a:t>
            </a:r>
            <a:r>
              <a:rPr lang="cs-CZ" sz="2800" dirty="0" smtClean="0">
                <a:solidFill>
                  <a:schemeClr val="tx1"/>
                </a:solidFill>
              </a:rPr>
              <a:t> – kolaps plíce + hemoragický šok</a:t>
            </a:r>
          </a:p>
          <a:p>
            <a:pPr lvl="1"/>
            <a:r>
              <a:rPr lang="cs-CZ" sz="2800" dirty="0" smtClean="0">
                <a:solidFill>
                  <a:schemeClr val="tx1"/>
                </a:solidFill>
              </a:rPr>
              <a:t>&gt; bezprostředně ohrožuje na životě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 smtClean="0">
              <a:solidFill>
                <a:schemeClr val="tx1"/>
              </a:solidFill>
            </a:endParaRPr>
          </a:p>
          <a:p>
            <a:r>
              <a:rPr lang="cs-CZ" sz="2800" b="1" dirty="0" smtClean="0"/>
              <a:t>Specifická PP: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co nejdříve provézt diagnostickou punkci pohrudniční dutiny a odsát tekutinu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tekutinová resuscitace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758045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Nadpis 1"/>
          <p:cNvSpPr>
            <a:spLocks noGrp="1"/>
          </p:cNvSpPr>
          <p:nvPr>
            <p:ph type="title"/>
          </p:nvPr>
        </p:nvSpPr>
        <p:spPr>
          <a:xfrm>
            <a:off x="802005" y="10382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Symptomy</a:t>
            </a:r>
          </a:p>
        </p:txBody>
      </p:sp>
      <p:sp>
        <p:nvSpPr>
          <p:cNvPr id="58370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690517"/>
            <a:ext cx="9624060" cy="426031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Obecně podobné jako u PNO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S velikostí výpotku mizí bolest a progreduje dušnost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Specificky: zvýšená TT, ztemnělý poklep, měnící se poklep změnou polohy pacienta</a:t>
            </a:r>
          </a:p>
          <a:p>
            <a:r>
              <a:rPr lang="cs-CZ" sz="2800" b="1" dirty="0" smtClean="0"/>
              <a:t>Masivní </a:t>
            </a:r>
            <a:r>
              <a:rPr lang="cs-CZ" sz="2800" b="1" dirty="0" err="1" smtClean="0"/>
              <a:t>hemotorax</a:t>
            </a:r>
            <a:r>
              <a:rPr lang="cs-CZ" sz="2800" b="1" dirty="0" smtClean="0"/>
              <a:t>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projevy hemoragického šoku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chemeClr val="tx1"/>
                </a:solidFill>
              </a:rPr>
              <a:t>hemoptýza, hemoptoe,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err="1" smtClean="0">
                <a:solidFill>
                  <a:schemeClr val="tx1"/>
                </a:solidFill>
              </a:rPr>
              <a:t>progredující</a:t>
            </a:r>
            <a:r>
              <a:rPr lang="cs-CZ" sz="2800" dirty="0" smtClean="0">
                <a:solidFill>
                  <a:schemeClr val="tx1"/>
                </a:solidFill>
              </a:rPr>
              <a:t> respirační insuficience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 smtClean="0">
              <a:solidFill>
                <a:schemeClr val="tx1"/>
              </a:solidFill>
            </a:endParaRP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1527708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Nadpis 1"/>
          <p:cNvSpPr>
            <a:spLocks noGrp="1"/>
          </p:cNvSpPr>
          <p:nvPr>
            <p:ph type="title"/>
          </p:nvPr>
        </p:nvSpPr>
        <p:spPr>
          <a:xfrm>
            <a:off x="802005" y="962025"/>
            <a:ext cx="9089390" cy="615553"/>
          </a:xfrm>
        </p:spPr>
        <p:txBody>
          <a:bodyPr/>
          <a:lstStyle/>
          <a:p>
            <a:pPr algn="ctr"/>
            <a:r>
              <a:rPr lang="cs-CZ" sz="4000" dirty="0" smtClean="0"/>
              <a:t>Léčebné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614317"/>
            <a:ext cx="9624060" cy="5430546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>
              <a:defRPr/>
            </a:pPr>
            <a:r>
              <a:rPr lang="cs-CZ" sz="2800" b="1" dirty="0" smtClean="0"/>
              <a:t>Punkce pohrudniční dutiny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punkci provedeme ve 5 či 6 mezižebří ve střední axilární čáře</a:t>
            </a:r>
          </a:p>
          <a:p>
            <a:pPr>
              <a:defRPr/>
            </a:pPr>
            <a:r>
              <a:rPr lang="cs-CZ" sz="2800" b="1" dirty="0"/>
              <a:t>Drenáž pohrudniční dutiny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drén zavádíme směrem dolů</a:t>
            </a:r>
          </a:p>
          <a:p>
            <a:pPr>
              <a:defRPr/>
            </a:pPr>
            <a:r>
              <a:rPr lang="cs-CZ" sz="2800" b="1" dirty="0" smtClean="0"/>
              <a:t>Torakotomie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cs-CZ" sz="2800" dirty="0" smtClean="0"/>
              <a:t> akutní indikace: punkce krve nad 1500 ml, nebo nad 300 ml/hod </a:t>
            </a:r>
          </a:p>
          <a:p>
            <a:pPr marL="847557" lvl="2" indent="-391180">
              <a:buFont typeface="Arial" pitchFamily="34" charset="0"/>
              <a:buChar char="•"/>
              <a:defRPr/>
            </a:pPr>
            <a:endParaRPr lang="cs-CZ" dirty="0" smtClean="0"/>
          </a:p>
          <a:p>
            <a:pPr>
              <a:buFont typeface="Arial" pitchFamily="34" charset="0"/>
              <a:buChar char="•"/>
              <a:defRPr/>
            </a:pPr>
            <a:endParaRPr lang="cs-CZ" dirty="0" smtClean="0"/>
          </a:p>
          <a:p>
            <a:pPr>
              <a:buFont typeface="Arial" pitchFamily="34" charset="0"/>
              <a:buChar char="•"/>
              <a:defRPr/>
            </a:pPr>
            <a:endParaRPr lang="cs-CZ" dirty="0" smtClean="0"/>
          </a:p>
          <a:p>
            <a:pPr>
              <a:buFont typeface="Arial" pitchFamily="34" charset="0"/>
              <a:buChar char="•"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28737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+mj-lt"/>
              </a:rPr>
              <a:t>Použité zdroje</a:t>
            </a:r>
            <a:endParaRPr lang="cs-CZ" sz="4000" dirty="0">
              <a:latin typeface="+mj-lt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01621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+mj-lt"/>
                <a:cs typeface="Arial" panose="020B0604020202020204" pitchFamily="34" charset="0"/>
              </a:rPr>
              <a:t>BARTŮNĚK, P.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Vybrané kapitoly z intenzivní péče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2016. ISBN 978-80-247-4343-1.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  <a:cs typeface="Arial" panose="020B0604020202020204" pitchFamily="34" charset="0"/>
              </a:rPr>
              <a:t>MALÁSKA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J., STAŠEK, J.,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Intenzivní medicína v praxi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Maxdorf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2020. ISBN 978-80-7345-675-7.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>
                <a:latin typeface="+mj-lt"/>
                <a:cs typeface="Arial" panose="020B0604020202020204" pitchFamily="34" charset="0"/>
              </a:rPr>
              <a:t>Š</a:t>
            </a:r>
            <a:r>
              <a:rPr lang="cs-CZ" sz="2800" cap="all" dirty="0" err="1">
                <a:latin typeface="+mj-lt"/>
                <a:cs typeface="Arial" panose="020B0604020202020204" pitchFamily="34" charset="0"/>
              </a:rPr>
              <a:t>eblová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J.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Urgentní medicína v klinické praxi lékaře.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 2.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2018. ISBN 978-80-271-0596-0.</a:t>
            </a:r>
          </a:p>
          <a:p>
            <a:endParaRPr lang="cs-CZ" sz="28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</TotalTime>
  <Words>915</Words>
  <Application>Microsoft Office PowerPoint</Application>
  <PresentationFormat>Vlastní</PresentationFormat>
  <Paragraphs>301</Paragraphs>
  <Slides>40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Prezentace aplikace PowerPoint</vt:lpstr>
      <vt:lpstr>Vybrané kapitoly z anatomie hrudníku 1/2</vt:lpstr>
      <vt:lpstr>Vybrané kapitoly z anatomie hrudníku 2/2</vt:lpstr>
      <vt:lpstr>Pneumotorax</vt:lpstr>
      <vt:lpstr>Obecná patofyziologie</vt:lpstr>
      <vt:lpstr>Druhy a dělení PNO 1/2</vt:lpstr>
      <vt:lpstr>Spontánní pneumotorax 1/2</vt:lpstr>
      <vt:lpstr>Spontánní pneumotorax 2/2</vt:lpstr>
      <vt:lpstr>Traumatický pneumotorax </vt:lpstr>
      <vt:lpstr> Iatrogenní pneumotorax</vt:lpstr>
      <vt:lpstr>Druhy a dělení PNO 2/2</vt:lpstr>
      <vt:lpstr>Zavřený pneumotorax</vt:lpstr>
      <vt:lpstr>Otevřený pneumotorax 1/2</vt:lpstr>
      <vt:lpstr>Otevřený pneumotorax 2/2</vt:lpstr>
      <vt:lpstr>Tenzní pneumotorax 1/5</vt:lpstr>
      <vt:lpstr>Tenzní pneumotorax 2/5</vt:lpstr>
      <vt:lpstr>Tenzní pneumotorax 3/5</vt:lpstr>
      <vt:lpstr>Tenzní pneumotorax 4/5</vt:lpstr>
      <vt:lpstr>Tenzní pneumotorax 5/5</vt:lpstr>
      <vt:lpstr>Symptomy 1/2</vt:lpstr>
      <vt:lpstr>Symptomy 2/2</vt:lpstr>
      <vt:lpstr>Diagnostika</vt:lpstr>
      <vt:lpstr>Diferenciální diagnostika </vt:lpstr>
      <vt:lpstr>Terapie v PNP</vt:lpstr>
      <vt:lpstr>Léčebné metody</vt:lpstr>
      <vt:lpstr>Konzervativní léčba</vt:lpstr>
      <vt:lpstr>Chirurgická léčba</vt:lpstr>
      <vt:lpstr>Punkce pohrudniční dutiny</vt:lpstr>
      <vt:lpstr>Drenáž pohrudniční dutiny</vt:lpstr>
      <vt:lpstr>Prezentace aplikace PowerPoint</vt:lpstr>
      <vt:lpstr>Drenážní systémy</vt:lpstr>
      <vt:lpstr>Heimlichova chlopeň</vt:lpstr>
      <vt:lpstr>Torakotomie</vt:lpstr>
      <vt:lpstr>Fluidotorax </vt:lpstr>
      <vt:lpstr>Hemotorax 1/3</vt:lpstr>
      <vt:lpstr>Hemotorax 2/3</vt:lpstr>
      <vt:lpstr>Hemotorax 3/3</vt:lpstr>
      <vt:lpstr>Symptomy</vt:lpstr>
      <vt:lpstr>Léčebné metody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44</cp:revision>
  <dcterms:created xsi:type="dcterms:W3CDTF">2017-03-15T11:07:40Z</dcterms:created>
  <dcterms:modified xsi:type="dcterms:W3CDTF">2021-12-22T20:11:53Z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