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0.jpg" ContentType="image/jpeg"/>
  <Override PartName="/ppt/media/image21.JPG" ContentType="image/jpeg"/>
  <Override PartName="/ppt/media/image23.jpg" ContentType="image/jpeg"/>
  <Override PartName="/ppt/media/image2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389" r:id="rId2"/>
    <p:sldId id="256" r:id="rId3"/>
    <p:sldId id="316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29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Předpoklady pro zemědělství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280175" y="5194779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94610" y="3531521"/>
            <a:ext cx="2002779" cy="11476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Předpoklady pro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Předpoklady = lokalizační faktory zemědělství – p</a:t>
            </a:r>
            <a:r>
              <a:rPr lang="cs-CZ" sz="2400" dirty="0">
                <a:effectLst/>
                <a:ea typeface="Calibri" panose="020F0502020204030204" pitchFamily="34" charset="0"/>
              </a:rPr>
              <a:t>řírodní a sociální faktory.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effectLst/>
              <a:ea typeface="Calibri" panose="020F0502020204030204" pitchFamily="34" charset="0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Lokalizační faktory tvoří zákonitosti </a:t>
            </a:r>
            <a:r>
              <a:rPr lang="cs-CZ" sz="2400" b="1" dirty="0">
                <a:cs typeface="Trebuchet MS"/>
              </a:rPr>
              <a:t>prostorového rozmístění</a:t>
            </a:r>
            <a:r>
              <a:rPr lang="cs-CZ" sz="2400" dirty="0">
                <a:cs typeface="Trebuchet MS"/>
              </a:rPr>
              <a:t> zemědělství.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1) Fyzicko-geografické faktory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2) Socioekonomické a socio-geografické faktory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Lokalizační faktory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Fyzicko-geografické faktory mají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primární, ač nikoliv zcela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rozhodující význam.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1) Klima – teplo, voda, vítr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2) Půdy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3) Georeliéf – sklonitost, orientace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7006" y="1320902"/>
            <a:ext cx="5316794" cy="51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5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1) Klimatické faktory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Množství tepla – sluneční záření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Množství a forma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srážek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Vítr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826" y="2129181"/>
            <a:ext cx="7855974" cy="417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7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Teplo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Zdrojem tepla je především sluneční záření.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Základní význam – </a:t>
            </a:r>
            <a:r>
              <a:rPr lang="cs-CZ" sz="2400" b="1" dirty="0">
                <a:cs typeface="Trebuchet MS"/>
              </a:rPr>
              <a:t>kardinální body teploty:</a:t>
            </a:r>
            <a:endParaRPr lang="cs-CZ" sz="2400" dirty="0">
              <a:cs typeface="Trebuchet MS"/>
            </a:endParaRPr>
          </a:p>
          <a:p>
            <a:pPr marL="687600" marR="508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Minimální teplota – nejnižší teplota, při které rostlina roste.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Optimální teplota – nejrychlejší růst.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Maximální teplota – růst rostlin ustává.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endParaRPr lang="cs-CZ" dirty="0">
              <a:cs typeface="Trebuchet MS"/>
            </a:endParaRPr>
          </a:p>
          <a:p>
            <a:pPr marL="230400" marR="32131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Tyto teplotní charakteristiky charakterizují  agro-klimatické podmínky.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237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Teplo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Velké rozdíly mezi kulturními plodinami:</a:t>
            </a:r>
          </a:p>
          <a:p>
            <a:pPr marL="230400" marR="4127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Rostliny náročné na teplo </a:t>
            </a:r>
            <a:r>
              <a:rPr lang="cs-CZ" sz="2400" dirty="0">
                <a:cs typeface="Trebuchet MS"/>
              </a:rPr>
              <a:t>– kukuřice, podzemnice olejná, sója, bavlník.</a:t>
            </a:r>
            <a:endParaRPr lang="cs-CZ" sz="2400" dirty="0">
              <a:effectLst/>
              <a:ea typeface="Calibri" panose="020F0502020204030204" pitchFamily="34" charset="0"/>
            </a:endParaRPr>
          </a:p>
          <a:p>
            <a:pPr marL="230400" marR="88773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Tropické plodiny vyžadují průměrnou roční teplotu 18–20 </a:t>
            </a:r>
            <a:r>
              <a:rPr lang="cs-CZ" sz="2400" dirty="0">
                <a:cs typeface="Play"/>
              </a:rPr>
              <a:t>⁰</a:t>
            </a:r>
            <a:r>
              <a:rPr lang="cs-CZ" sz="2400" dirty="0">
                <a:cs typeface="Trebuchet MS"/>
              </a:rPr>
              <a:t>C.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Obiloviny mírného pásu – několik měsíců průměr nad 10 </a:t>
            </a:r>
            <a:r>
              <a:rPr lang="cs-CZ" sz="2400" dirty="0">
                <a:cs typeface="Play"/>
              </a:rPr>
              <a:t>⁰C.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5"/>
          <p:cNvSpPr>
            <a:spLocks noChangeAspect="1"/>
          </p:cNvSpPr>
          <p:nvPr/>
        </p:nvSpPr>
        <p:spPr>
          <a:xfrm>
            <a:off x="452282" y="4005866"/>
            <a:ext cx="2526891" cy="2822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>
            <a:spLocks noChangeAspect="1"/>
          </p:cNvSpPr>
          <p:nvPr/>
        </p:nvSpPr>
        <p:spPr>
          <a:xfrm>
            <a:off x="3119284" y="4005865"/>
            <a:ext cx="3560313" cy="26702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>
            <a:spLocks noChangeAspect="1"/>
          </p:cNvSpPr>
          <p:nvPr/>
        </p:nvSpPr>
        <p:spPr>
          <a:xfrm>
            <a:off x="6819708" y="4005864"/>
            <a:ext cx="4855555" cy="26702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061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Teplo (3)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Základní rozdělení pěstování rostlin – podle klimatických pásů.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Diferenciace tepla na Zemi.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rebuchet MS"/>
              </a:rPr>
              <a:t>Lokální rozdíly: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Mikroklima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Mezoklima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40" y="2571602"/>
            <a:ext cx="7588660" cy="374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2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>
            <a:spLocks noChangeAspect="1"/>
          </p:cNvSpPr>
          <p:nvPr/>
        </p:nvSpPr>
        <p:spPr>
          <a:xfrm>
            <a:off x="6666271" y="1368297"/>
            <a:ext cx="4687529" cy="5081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Voda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Rostliny potřebují k růstu </a:t>
            </a:r>
            <a:r>
              <a:rPr lang="cs-CZ" sz="2400" b="1" dirty="0">
                <a:cs typeface="Trebuchet MS"/>
              </a:rPr>
              <a:t>vodu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34544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Ve vodě se rozpouštějí minerální látky v půdě,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které rostliny přijímají kořeny.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 oblastech, kde je nedostatek vody, nemohou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rostliny rozpuštěné živiny přijímat.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Také nadbytek vody kořenovému systému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neprospívá (plísně, apod.).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809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Množství srážek na Zemi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Přínos pro zemědělství závisí na typu srážek.</a:t>
            </a:r>
          </a:p>
          <a:p>
            <a:pPr marL="127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u="sng" dirty="0">
                <a:cs typeface="Trebuchet MS"/>
              </a:rPr>
              <a:t>Nevhodné: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Prudké deště </a:t>
            </a:r>
            <a:r>
              <a:rPr lang="cs-CZ" sz="2400" dirty="0">
                <a:cs typeface="Trebuchet MS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Trebuchet MS"/>
              </a:rPr>
              <a:t> eroze.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Srážky ve formě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sněhu, krup.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4293034" y="2104103"/>
            <a:ext cx="7060766" cy="4061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7343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Úpravy vodního režimu</a:t>
            </a:r>
          </a:p>
        </p:txBody>
      </p:sp>
      <p:sp>
        <p:nvSpPr>
          <p:cNvPr id="4" name="object 3"/>
          <p:cNvSpPr txBox="1"/>
          <p:nvPr/>
        </p:nvSpPr>
        <p:spPr>
          <a:xfrm>
            <a:off x="2610676" y="2162660"/>
            <a:ext cx="145859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4965" algn="l"/>
              </a:tabLst>
            </a:pPr>
            <a:r>
              <a:rPr lang="cs-CZ" sz="2400" b="1" spc="-5" dirty="0">
                <a:solidFill>
                  <a:srgbClr val="404040"/>
                </a:solidFill>
                <a:cs typeface="Trebuchet MS"/>
              </a:rPr>
              <a:t>Závlahy</a:t>
            </a:r>
            <a:endParaRPr lang="cs-CZ" sz="2400" dirty="0">
              <a:cs typeface="Trebuchet MS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2610676" y="4928312"/>
            <a:ext cx="173863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4965" algn="l"/>
              </a:tabLst>
            </a:pPr>
            <a:r>
              <a:rPr lang="cs-CZ" sz="2400" b="1" spc="-15" dirty="0">
                <a:solidFill>
                  <a:srgbClr val="404040"/>
                </a:solidFill>
                <a:cs typeface="Trebuchet MS"/>
              </a:rPr>
              <a:t>Meliorace</a:t>
            </a:r>
            <a:endParaRPr lang="cs-CZ" sz="2400" dirty="0">
              <a:cs typeface="Trebuchet MS"/>
            </a:endParaRPr>
          </a:p>
        </p:txBody>
      </p:sp>
      <p:sp>
        <p:nvSpPr>
          <p:cNvPr id="6" name="object 5"/>
          <p:cNvSpPr>
            <a:spLocks noChangeAspect="1"/>
          </p:cNvSpPr>
          <p:nvPr/>
        </p:nvSpPr>
        <p:spPr>
          <a:xfrm>
            <a:off x="4965393" y="1254455"/>
            <a:ext cx="4411037" cy="21985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/>
          <p:cNvSpPr>
            <a:spLocks noChangeAspect="1"/>
          </p:cNvSpPr>
          <p:nvPr/>
        </p:nvSpPr>
        <p:spPr>
          <a:xfrm>
            <a:off x="4965392" y="3660362"/>
            <a:ext cx="4411037" cy="29180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4477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Vítr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Působí pozitivně – opylení.</a:t>
            </a:r>
          </a:p>
          <a:p>
            <a:pPr marL="230400" marR="508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Působí negativně – může poškodit zemědělské plodiny, erozi půdy (deflace).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Větrolamy: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5"/>
          <p:cNvSpPr>
            <a:spLocks noChangeAspect="1"/>
          </p:cNvSpPr>
          <p:nvPr/>
        </p:nvSpPr>
        <p:spPr>
          <a:xfrm>
            <a:off x="838200" y="3187035"/>
            <a:ext cx="4658032" cy="3322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>
            <a:spLocks noChangeAspect="1"/>
          </p:cNvSpPr>
          <p:nvPr/>
        </p:nvSpPr>
        <p:spPr>
          <a:xfrm>
            <a:off x="5879997" y="3187035"/>
            <a:ext cx="4988483" cy="33229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3446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2) Půdní faktory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Půdní fond má základní význam pro zemědělství.</a:t>
            </a:r>
          </a:p>
          <a:p>
            <a:pPr marL="12700" marR="241935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Půda z ekonomického hlediska je základní výrobní prostředek.</a:t>
            </a:r>
          </a:p>
          <a:p>
            <a:pPr marL="12700" marR="508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Půdní poměry závisí na matečné hornině, podnebí a pokryvné vegetaci.</a:t>
            </a: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Půdy jsou složeny z:</a:t>
            </a:r>
          </a:p>
          <a:p>
            <a:pPr marL="870584"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Anorganických látek – hornin, zvětralin</a:t>
            </a:r>
          </a:p>
          <a:p>
            <a:pPr marL="870584"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Organických látek – zbytků rostlin a živočichů</a:t>
            </a:r>
          </a:p>
          <a:p>
            <a:pPr marL="870584"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Vody</a:t>
            </a:r>
          </a:p>
          <a:p>
            <a:pPr marL="870584"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Vzduchu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43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Klasifikace půd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Na vhodnosti pro pěstování se podílejí: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Půdní druhy </a:t>
            </a:r>
            <a:r>
              <a:rPr lang="cs-CZ" sz="2400" dirty="0">
                <a:cs typeface="Trebuchet MS"/>
              </a:rPr>
              <a:t>– podle zrnitosti:</a:t>
            </a:r>
          </a:p>
          <a:p>
            <a:pPr marL="687600" marR="508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Písčité (lehké), hlinité (střední), jílovité (těžké).</a:t>
            </a:r>
          </a:p>
          <a:p>
            <a:pPr marL="230400" marR="208279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Půdní typy </a:t>
            </a:r>
            <a:r>
              <a:rPr lang="cs-CZ" sz="2400" dirty="0">
                <a:cs typeface="Trebuchet MS"/>
              </a:rPr>
              <a:t>– podle geneze a půdotvorných činitelů (klima, geologie, reliéf):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Nejúrodnější – černozemě, hnědozemě.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219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Půdní typy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Rozdělení půd podle půdního profilu.</a:t>
            </a:r>
          </a:p>
          <a:p>
            <a:pPr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Vertikální řez půdou </a:t>
            </a:r>
            <a:r>
              <a:rPr lang="cs-CZ" sz="2400" dirty="0">
                <a:effectLst/>
                <a:ea typeface="Calibri" panose="020F0502020204030204" pitchFamily="34" charset="0"/>
                <a:sym typeface="Wingdings" panose="05000000000000000000" pitchFamily="2" charset="2"/>
              </a:rPr>
              <a:t> </a:t>
            </a:r>
            <a:endParaRPr lang="cs-CZ" sz="2400" dirty="0">
              <a:effectLst/>
              <a:ea typeface="Calibri" panose="020F0502020204030204" pitchFamily="34" charset="0"/>
            </a:endParaRPr>
          </a:p>
          <a:p>
            <a:pPr>
              <a:spcBef>
                <a:spcPts val="2400"/>
              </a:spcBef>
            </a:pPr>
            <a:r>
              <a:rPr lang="cs-CZ" sz="2400" u="sng" dirty="0">
                <a:ea typeface="Calibri" panose="020F0502020204030204" pitchFamily="34" charset="0"/>
              </a:rPr>
              <a:t>Půdní profil je tvořen horizonty:</a:t>
            </a:r>
          </a:p>
          <a:p>
            <a:pPr lvl="1">
              <a:spcBef>
                <a:spcPts val="2400"/>
              </a:spcBef>
            </a:pPr>
            <a:r>
              <a:rPr lang="cs-CZ" dirty="0">
                <a:ea typeface="Calibri" panose="020F0502020204030204" pitchFamily="34" charset="0"/>
              </a:rPr>
              <a:t>O</a:t>
            </a:r>
            <a:r>
              <a:rPr lang="cs-CZ" dirty="0">
                <a:effectLst/>
                <a:ea typeface="Calibri" panose="020F0502020204030204" pitchFamily="34" charset="0"/>
              </a:rPr>
              <a:t> = organická hmota</a:t>
            </a:r>
          </a:p>
          <a:p>
            <a:pPr lvl="1">
              <a:spcBef>
                <a:spcPts val="2400"/>
              </a:spcBef>
            </a:pPr>
            <a:r>
              <a:rPr lang="cs-CZ" dirty="0">
                <a:ea typeface="Calibri" panose="020F0502020204030204" pitchFamily="34" charset="0"/>
              </a:rPr>
              <a:t>A = humusový horizont</a:t>
            </a:r>
          </a:p>
          <a:p>
            <a:pPr lvl="1">
              <a:spcBef>
                <a:spcPts val="2400"/>
              </a:spcBef>
            </a:pPr>
            <a:r>
              <a:rPr lang="cs-CZ" dirty="0">
                <a:effectLst/>
                <a:ea typeface="Calibri" panose="020F0502020204030204" pitchFamily="34" charset="0"/>
              </a:rPr>
              <a:t>E/B = obohacený o živiny spláchnuté </a:t>
            </a:r>
            <a:br>
              <a:rPr lang="cs-CZ" dirty="0">
                <a:effectLst/>
                <a:ea typeface="Calibri" panose="020F0502020204030204" pitchFamily="34" charset="0"/>
              </a:rPr>
            </a:br>
            <a:r>
              <a:rPr lang="cs-CZ" dirty="0">
                <a:effectLst/>
                <a:ea typeface="Calibri" panose="020F0502020204030204" pitchFamily="34" charset="0"/>
              </a:rPr>
              <a:t>z humusového horizontu</a:t>
            </a:r>
          </a:p>
          <a:p>
            <a:pPr lvl="1">
              <a:spcBef>
                <a:spcPts val="2400"/>
              </a:spcBef>
            </a:pPr>
            <a:r>
              <a:rPr lang="cs-CZ" dirty="0">
                <a:ea typeface="Calibri" panose="020F0502020204030204" pitchFamily="34" charset="0"/>
              </a:rPr>
              <a:t>C/R = matečná hornina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905" y="1130710"/>
            <a:ext cx="3961747" cy="572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98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Půdní typy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Půdní profily </a:t>
            </a:r>
            <a:r>
              <a:rPr lang="cs-CZ" sz="2400" b="1" dirty="0">
                <a:ea typeface="Calibri" panose="020F0502020204030204" pitchFamily="34" charset="0"/>
              </a:rPr>
              <a:t>dle typu půdy</a:t>
            </a:r>
            <a:r>
              <a:rPr lang="cs-CZ" sz="2400" dirty="0">
                <a:ea typeface="Calibri" panose="020F0502020204030204" pitchFamily="34" charset="0"/>
              </a:rPr>
              <a:t>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45301" y="1868131"/>
            <a:ext cx="7901398" cy="47735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8931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Půdní typy na Zemi</a:t>
            </a: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837217" y="1474288"/>
            <a:ext cx="10516583" cy="4916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6289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3) Georeliéf – nadmořská výška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Na zemědělství má vliv nadmořská výška: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6552598" y="1435215"/>
            <a:ext cx="4801202" cy="5266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04642"/>
            <a:ext cx="5367183" cy="357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14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Georeliéf – sklonitost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t-BR" sz="2400" dirty="0"/>
              <a:t>Na zemědělství má vliv </a:t>
            </a:r>
            <a:r>
              <a:rPr lang="cs-CZ" sz="2400" dirty="0"/>
              <a:t>s</a:t>
            </a:r>
            <a:r>
              <a:rPr lang="pt-BR" sz="2400" dirty="0"/>
              <a:t>klonitos</a:t>
            </a:r>
            <a:r>
              <a:rPr lang="cs-CZ" sz="2400" dirty="0"/>
              <a:t>t: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199104" y="2263876"/>
            <a:ext cx="5781368" cy="3252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079" y="2263876"/>
            <a:ext cx="5772817" cy="325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48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Georeliéf – expozice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Na zemědělství má vliv expozice: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5693595" y="1631602"/>
            <a:ext cx="6132154" cy="49171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2529"/>
            <a:ext cx="4726091" cy="315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648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Socioekonomické a socio-geografické faktory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734368" cy="5535638"/>
          </a:xfrm>
        </p:spPr>
        <p:txBody>
          <a:bodyPr>
            <a:noAutofit/>
          </a:bodyPr>
          <a:lstStyle/>
          <a:p>
            <a:pPr marL="230400" marR="149987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Dosažená vývojová úroveň společnosti </a:t>
            </a:r>
          </a:p>
          <a:p>
            <a:pPr marL="230400" marR="149987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Vlastnictví a způsoby využívání půdy </a:t>
            </a:r>
          </a:p>
          <a:p>
            <a:pPr marL="230400" marR="149987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Koncentrace spotřeby</a:t>
            </a:r>
          </a:p>
          <a:p>
            <a:pPr marL="230400" marR="508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Změny ve struktuře potravin a zemědělských surovin </a:t>
            </a:r>
          </a:p>
          <a:p>
            <a:pPr marL="230400" marR="508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Změny na úrovni odběratelských vztahů</a:t>
            </a:r>
          </a:p>
          <a:p>
            <a:pPr marL="230400" marR="47879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Poloha zemědělského závodu a způsoby dopravy  </a:t>
            </a:r>
          </a:p>
          <a:p>
            <a:pPr marL="230400" marR="47879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Pracovní síla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Zásahy státních orgánů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Velikost a typ podniku</a:t>
            </a:r>
          </a:p>
          <a:p>
            <a:pPr marL="230400" marR="20701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Mechanizace, chemizace, biologizace, ekologizace  </a:t>
            </a:r>
          </a:p>
          <a:p>
            <a:pPr marL="230400" marR="20701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Produktivita a intenzita výroby</a:t>
            </a:r>
          </a:p>
          <a:p>
            <a:pPr marL="230400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rebuchet MS"/>
              </a:rPr>
              <a:t>Vzdělání, výzkum, inovace, atd.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653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Dosažená vývojová úroveň společnosti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rebuchet MS"/>
              </a:rPr>
              <a:t>Projevuje se: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Na objemu zemědělské produkce.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Na struktuře zemědělské produkce.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Na podílu pro vlastní spotřebu nebo pro trh.</a:t>
            </a:r>
          </a:p>
          <a:p>
            <a:pPr marL="230400" marR="508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Velké rozdíly mezi zemědělstvím rozvinutých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rozvojových ekonomik.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7462684" y="3816759"/>
            <a:ext cx="3891116" cy="29183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>
            <a:spLocks noChangeAspect="1"/>
          </p:cNvSpPr>
          <p:nvPr/>
        </p:nvSpPr>
        <p:spPr>
          <a:xfrm>
            <a:off x="7462684" y="1155213"/>
            <a:ext cx="3891116" cy="2665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6622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Vlastnictví a způsoby využívání půdy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Vlastnictví určuje formy dělení zisku.</a:t>
            </a:r>
          </a:p>
          <a:p>
            <a:pPr marL="127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Forma držby půdy: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Soukromá, družstevní, státní.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Částečně ovlivňuje typ podniků.</a:t>
            </a:r>
          </a:p>
          <a:p>
            <a:pPr marL="5842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Klíčovou otázkou je vlastnictví půdy v rozvojových zemích.</a:t>
            </a:r>
          </a:p>
          <a:p>
            <a:pPr marL="127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Formy využívání půdy: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Samostatné hospodaření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Pronájem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76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Koncentrace spotřeby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Koncentrace obyvatel do měst – větší část spotřeby je soustředěna do měst.</a:t>
            </a:r>
          </a:p>
          <a:p>
            <a:pPr marL="127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Arial"/>
              </a:rPr>
              <a:t>Např. von </a:t>
            </a:r>
            <a:r>
              <a:rPr lang="cs-CZ" sz="2400" dirty="0">
                <a:cs typeface="Trebuchet MS"/>
              </a:rPr>
              <a:t>Thünenův model: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7" name="object 17"/>
          <p:cNvSpPr>
            <a:spLocks noChangeAspect="1"/>
          </p:cNvSpPr>
          <p:nvPr/>
        </p:nvSpPr>
        <p:spPr>
          <a:xfrm>
            <a:off x="2300979" y="2474386"/>
            <a:ext cx="7590042" cy="4195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749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Koncentrace spotřeby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Další vývoj – větší koncentrace a rozvoj dopravy.</a:t>
            </a:r>
          </a:p>
          <a:p>
            <a:pPr marL="127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Vyšší specializace:</a:t>
            </a:r>
          </a:p>
          <a:p>
            <a:pPr marL="756285" marR="508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Příměstské zemědělství – produkty každodenní spotřeby.</a:t>
            </a:r>
          </a:p>
          <a:p>
            <a:pPr marL="756285" marR="437515" indent="-230400" algn="just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Zemědělské produkty se produkují v optimálních podmínkách.</a:t>
            </a:r>
          </a:p>
          <a:p>
            <a:pPr marL="355600" marR="508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Stále více se hlavní </a:t>
            </a:r>
            <a:r>
              <a:rPr lang="cs-CZ" sz="2400" b="1" dirty="0">
                <a:cs typeface="Trebuchet MS"/>
              </a:rPr>
              <a:t>produkční oblasti</a:t>
            </a:r>
            <a:r>
              <a:rPr lang="cs-CZ" sz="2400" dirty="0">
                <a:cs typeface="Trebuchet MS"/>
              </a:rPr>
              <a:t> vzdalují od hlavních </a:t>
            </a:r>
            <a:r>
              <a:rPr lang="cs-CZ" sz="2400" b="1" dirty="0">
                <a:cs typeface="Trebuchet MS"/>
              </a:rPr>
              <a:t>oblastí spotřebních</a:t>
            </a:r>
            <a:r>
              <a:rPr lang="cs-CZ" sz="2400" dirty="0">
                <a:cs typeface="Trebuchet MS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5"/>
          <p:cNvSpPr/>
          <p:nvPr/>
        </p:nvSpPr>
        <p:spPr>
          <a:xfrm>
            <a:off x="1609430" y="4456560"/>
            <a:ext cx="3409950" cy="2292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7017172" y="4456560"/>
            <a:ext cx="3498850" cy="2281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2491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Změny ve struktuře potravin a surovin (1)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248920" indent="-230400">
              <a:lnSpc>
                <a:spcPct val="100000"/>
              </a:lnSpc>
              <a:spcBef>
                <a:spcPts val="2400"/>
              </a:spcBef>
              <a:tabLst>
                <a:tab pos="342900" algn="l"/>
              </a:tabLst>
            </a:pPr>
            <a:r>
              <a:rPr lang="cs-CZ" sz="2400" dirty="0">
                <a:cs typeface="Trebuchet MS"/>
              </a:rPr>
              <a:t>Změny v příjmech obyvatel ovlivňují změny v denní spotřebě potravin.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Do konce 80. let dvacátého století více rostla spotřeba potravin živočišného  původu – maso, mléko, vejce.</a:t>
            </a:r>
          </a:p>
          <a:p>
            <a:pPr marL="230400" marR="142875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Dnes začínají převažovat potraviny rostlinného původu – zelenina, luštěniny.</a:t>
            </a:r>
          </a:p>
          <a:p>
            <a:pPr marL="230400" marR="248285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Roste především produkce zdravých potravin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Trebuchet MS"/>
              </a:rPr>
              <a:t> </a:t>
            </a:r>
            <a:r>
              <a:rPr lang="cs-CZ" sz="2400" b="1" dirty="0">
                <a:cs typeface="Trebuchet MS"/>
              </a:rPr>
              <a:t>ekologické zemědělství</a:t>
            </a:r>
            <a:r>
              <a:rPr lang="cs-CZ" sz="2400" dirty="0">
                <a:cs typeface="Trebuchet MS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7187382" y="3662643"/>
            <a:ext cx="3969774" cy="2976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78195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Změny ve struktuře potravin a surovin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Produkce technických plodin se mění.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u="sng" dirty="0">
                <a:cs typeface="Trebuchet MS"/>
              </a:rPr>
              <a:t>Textilní:</a:t>
            </a:r>
          </a:p>
          <a:p>
            <a:pPr marL="687600" lvl="1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Bavlna – produkce roste</a:t>
            </a:r>
          </a:p>
          <a:p>
            <a:pPr marL="687600" lvl="1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Len – produkce má velké výkyvy</a:t>
            </a:r>
          </a:p>
          <a:p>
            <a:pPr marL="687600" marR="635635" lvl="1">
              <a:lnSpc>
                <a:spcPct val="100000"/>
              </a:lnSpc>
              <a:spcBef>
                <a:spcPts val="1200"/>
              </a:spcBef>
              <a:tabLst>
                <a:tab pos="286385" algn="l"/>
              </a:tabLst>
            </a:pPr>
            <a:r>
              <a:rPr lang="cs-CZ" dirty="0">
                <a:cs typeface="Trebuchet MS"/>
              </a:rPr>
              <a:t>Vlna – produkce roste</a:t>
            </a:r>
          </a:p>
          <a:p>
            <a:pPr marR="1755775">
              <a:lnSpc>
                <a:spcPct val="100000"/>
              </a:lnSpc>
              <a:spcBef>
                <a:spcPts val="1200"/>
              </a:spcBef>
              <a:tabLst>
                <a:tab pos="342265" algn="l"/>
              </a:tabLst>
            </a:pPr>
            <a:r>
              <a:rPr lang="cs-CZ" sz="2400" u="sng" dirty="0">
                <a:cs typeface="Trebuchet MS"/>
              </a:rPr>
              <a:t>Olejnaté plodiny:</a:t>
            </a:r>
          </a:p>
          <a:p>
            <a:pPr marL="687600" lvl="1">
              <a:lnSpc>
                <a:spcPct val="100000"/>
              </a:lnSpc>
              <a:spcBef>
                <a:spcPts val="1200"/>
              </a:spcBef>
              <a:tabLst>
                <a:tab pos="405130" algn="l"/>
              </a:tabLst>
            </a:pPr>
            <a:r>
              <a:rPr lang="cs-CZ" dirty="0">
                <a:cs typeface="Trebuchet MS"/>
              </a:rPr>
              <a:t>Řepka olejka – produkce roste</a:t>
            </a:r>
          </a:p>
          <a:p>
            <a:pPr marL="6876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Slunečnice</a:t>
            </a:r>
          </a:p>
          <a:p>
            <a:pPr marL="6876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Palma olejná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Pohanka – znovuobjevená plodina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grpSp>
        <p:nvGrpSpPr>
          <p:cNvPr id="4" name="object 4"/>
          <p:cNvGrpSpPr>
            <a:grpSpLocks noChangeAspect="1"/>
          </p:cNvGrpSpPr>
          <p:nvPr/>
        </p:nvGrpSpPr>
        <p:grpSpPr>
          <a:xfrm>
            <a:off x="8229601" y="1322362"/>
            <a:ext cx="3124200" cy="5278080"/>
            <a:chOff x="4337050" y="2489136"/>
            <a:chExt cx="2586355" cy="4369435"/>
          </a:xfrm>
        </p:grpSpPr>
        <p:sp>
          <p:nvSpPr>
            <p:cNvPr id="5" name="object 5"/>
            <p:cNvSpPr/>
            <p:nvPr/>
          </p:nvSpPr>
          <p:spPr>
            <a:xfrm>
              <a:off x="4356100" y="2489136"/>
              <a:ext cx="1346200" cy="12239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37050" y="3711574"/>
              <a:ext cx="2585974" cy="314642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38522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Změny na úrovni odběratelských vztahů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Dnes se kupují více </a:t>
            </a:r>
            <a:r>
              <a:rPr lang="cs-CZ" sz="2400" b="1" dirty="0">
                <a:cs typeface="Trebuchet MS"/>
              </a:rPr>
              <a:t>zpracované potraviny</a:t>
            </a:r>
            <a:r>
              <a:rPr lang="cs-CZ" sz="2400" dirty="0">
                <a:cs typeface="Trebuchet MS"/>
              </a:rPr>
              <a:t> než syrové zemědělské produkty.</a:t>
            </a:r>
          </a:p>
          <a:p>
            <a:pPr marL="12700" indent="-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Dříve prodej zemědělských produktů, dnes produkovaných potravin.</a:t>
            </a:r>
          </a:p>
          <a:p>
            <a:pPr marL="12700" indent="-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Větší význam potravinářského průmyslu: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Pekárny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Konzervárny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Mrazírny</a:t>
            </a:r>
          </a:p>
          <a:p>
            <a:pPr marL="127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u="sng" dirty="0">
                <a:cs typeface="Trebuchet MS"/>
              </a:rPr>
              <a:t>Potravinářský průmysl je lokalizován:</a:t>
            </a:r>
          </a:p>
          <a:p>
            <a:pPr marL="756285" indent="-342000">
              <a:lnSpc>
                <a:spcPct val="100000"/>
              </a:lnSpc>
              <a:spcBef>
                <a:spcPts val="1800"/>
              </a:spcBef>
              <a:buSzPct val="100000"/>
              <a:buAutoNum type="alphaLcParenR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Do míst produkce – mlýny, škrobárny, cukrovary.</a:t>
            </a:r>
          </a:p>
          <a:p>
            <a:pPr marL="756285" indent="-342000">
              <a:lnSpc>
                <a:spcPct val="100000"/>
              </a:lnSpc>
              <a:spcBef>
                <a:spcPts val="1800"/>
              </a:spcBef>
              <a:buSzPct val="100000"/>
              <a:buAutoNum type="alphaLcParenR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Do míst spotřeby – pekárny, pivovary.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368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Poloha zemědělského závodu a doprava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Odtržení produkčních a spotřebních oblastí.</a:t>
            </a: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Zemědělský podnik se specializuje podle polohy.</a:t>
            </a: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Výhodnost socioekonomické polohy:</a:t>
            </a:r>
          </a:p>
          <a:p>
            <a:pPr marL="4699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Dobrá poloha vůči spotřebiteli nebo odběrateli.</a:t>
            </a:r>
          </a:p>
          <a:p>
            <a:pPr marL="4699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Dobrá poloha vůči hlavním dopravním trasám.</a:t>
            </a: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Rozvoj dopravy</a:t>
            </a:r>
            <a:r>
              <a:rPr lang="cs-CZ" sz="2400" dirty="0">
                <a:cs typeface="Trebuchet MS"/>
              </a:rPr>
              <a:t> sehrál významnou úlohu:</a:t>
            </a:r>
          </a:p>
          <a:p>
            <a:pPr marL="4699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Dovoz masa z Jižní Ameriky.</a:t>
            </a:r>
          </a:p>
          <a:p>
            <a:pPr marL="4699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Dovoz banánů z tropických oblastí.</a:t>
            </a:r>
          </a:p>
          <a:p>
            <a:pPr marL="4699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Dovoz květin z rovníkové Afriky.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13523" y="3844413"/>
            <a:ext cx="3940277" cy="2632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7347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Pracovní síla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744201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V minulosti – nejvýznamnější činitel.</a:t>
            </a:r>
          </a:p>
          <a:p>
            <a:pPr marL="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Zemědělství mělo velké nároky na počet pracovních sil.</a:t>
            </a:r>
          </a:p>
          <a:p>
            <a:pPr marL="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Po druhé světové válce dochází ke změně, </a:t>
            </a:r>
            <a:r>
              <a:rPr lang="cs-CZ" sz="2400" b="1" dirty="0">
                <a:cs typeface="Trebuchet MS"/>
              </a:rPr>
              <a:t>klesá počet</a:t>
            </a:r>
            <a:r>
              <a:rPr lang="cs-CZ" sz="2400" dirty="0">
                <a:cs typeface="Trebuchet MS"/>
              </a:rPr>
              <a:t> zaměstnaných v zemědělství.</a:t>
            </a:r>
            <a:endParaRPr lang="cs-CZ" sz="2400" dirty="0">
              <a:effectLst/>
              <a:ea typeface="Calibri" panose="020F0502020204030204" pitchFamily="34" charset="0"/>
            </a:endParaRPr>
          </a:p>
          <a:p>
            <a:pPr marL="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Rozvinuté státy – zaměstnanost v zemědělství do 3 % EAO.</a:t>
            </a:r>
          </a:p>
          <a:p>
            <a:pPr marL="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Rozvojové státy – často zaměstnanost v zemědělství více jak 20 % EAO.</a:t>
            </a:r>
          </a:p>
          <a:p>
            <a:pPr marL="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Počet zaměstnaných v zemědělství také závisí na typu zemědělského podniku.</a:t>
            </a:r>
          </a:p>
          <a:p>
            <a:pPr marL="687600" lvl="1">
              <a:lnSpc>
                <a:spcPct val="100000"/>
              </a:lnSpc>
              <a:spcBef>
                <a:spcPts val="1200"/>
              </a:spcBef>
              <a:tabLst>
                <a:tab pos="372110" algn="l"/>
              </a:tabLst>
            </a:pPr>
            <a:r>
              <a:rPr lang="cs-CZ" dirty="0">
                <a:cs typeface="Trebuchet MS"/>
              </a:rPr>
              <a:t>Rančerství (extenzivní chov dobytka) – málo zaměstnaných.</a:t>
            </a:r>
          </a:p>
          <a:p>
            <a:pPr marL="687600" lvl="1">
              <a:lnSpc>
                <a:spcPct val="100000"/>
              </a:lnSpc>
              <a:spcBef>
                <a:spcPts val="1200"/>
              </a:spcBef>
              <a:tabLst>
                <a:tab pos="372110" algn="l"/>
              </a:tabLst>
            </a:pPr>
            <a:r>
              <a:rPr lang="cs-CZ" dirty="0">
                <a:cs typeface="Trebuchet MS"/>
              </a:rPr>
              <a:t>Plantážnictví – hodně </a:t>
            </a:r>
            <a:br>
              <a:rPr lang="cs-CZ" dirty="0">
                <a:cs typeface="Trebuchet MS"/>
              </a:rPr>
            </a:br>
            <a:r>
              <a:rPr lang="cs-CZ" dirty="0">
                <a:cs typeface="Trebuchet MS"/>
              </a:rPr>
              <a:t>zaměstnaných.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graphicFrame>
        <p:nvGraphicFramePr>
          <p:cNvPr id="4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745992"/>
              </p:ext>
            </p:extLst>
          </p:nvPr>
        </p:nvGraphicFramePr>
        <p:xfrm>
          <a:off x="5102940" y="5014452"/>
          <a:ext cx="6479460" cy="16469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8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8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7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cs-CZ"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00" b="1" dirty="0" err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tát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1966-68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1983-85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1999-2001</a:t>
                      </a:r>
                      <a:endParaRPr sz="1600" dirty="0">
                        <a:latin typeface="Trebuchet MS"/>
                        <a:cs typeface="Trebuchet MS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2006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6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Německo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10,0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3,3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2,6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2,0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Česko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13,2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11,9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3,4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3,1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7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Nigérie</a:t>
                      </a: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72,1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66,7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34,2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Trebuchet MS"/>
                          <a:cs typeface="Trebuchet MS"/>
                        </a:rPr>
                        <a:t>30,0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%</a:t>
                      </a: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820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Zásahy státních orgánů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Státní zásahy do ekonomiky – od poloviny 20.století.</a:t>
            </a:r>
          </a:p>
          <a:p>
            <a:pPr marL="127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u="sng" dirty="0">
                <a:cs typeface="Trebuchet MS"/>
              </a:rPr>
              <a:t>Tři typy faktorů:</a:t>
            </a:r>
          </a:p>
          <a:p>
            <a:pPr marL="540000" marR="97155" indent="-342000">
              <a:lnSpc>
                <a:spcPct val="100000"/>
              </a:lnSpc>
              <a:spcBef>
                <a:spcPts val="1800"/>
              </a:spcBef>
              <a:buSzPct val="100000"/>
              <a:buAutoNum type="arabicPeriod"/>
              <a:tabLst>
                <a:tab pos="355600" algn="l"/>
                <a:tab pos="356235" algn="l"/>
              </a:tabLst>
            </a:pPr>
            <a:r>
              <a:rPr lang="cs-CZ" sz="2400" dirty="0">
                <a:cs typeface="Trebuchet MS"/>
              </a:rPr>
              <a:t>Obchodní politika jednotlivých států – celní ochrana (dovozní cla) – ztížení dovozu levnějších produktů ze zahraničí.</a:t>
            </a:r>
          </a:p>
          <a:p>
            <a:pPr marL="540000" marR="168910" indent="-342000">
              <a:lnSpc>
                <a:spcPct val="100000"/>
              </a:lnSpc>
              <a:spcBef>
                <a:spcPts val="1800"/>
              </a:spcBef>
              <a:buSzPct val="100000"/>
              <a:buAutoNum type="arabicPeriod"/>
              <a:tabLst>
                <a:tab pos="355600" algn="l"/>
                <a:tab pos="356235" algn="l"/>
              </a:tabLst>
            </a:pPr>
            <a:r>
              <a:rPr lang="cs-CZ" sz="2400" dirty="0">
                <a:cs typeface="Trebuchet MS"/>
              </a:rPr>
              <a:t>Obchodní politika nadstátních organizací – sdružují významné producenty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– obchodní konvence o cukru, pšenici, bavlně – vývozní kvóty.</a:t>
            </a:r>
          </a:p>
          <a:p>
            <a:pPr marL="756285" marR="115570" indent="-3420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Všeobecná dohoda o clech a obchodu (GATT – </a:t>
            </a:r>
            <a:r>
              <a:rPr lang="cs-CZ" sz="2400" i="1" dirty="0">
                <a:cs typeface="Trebuchet MS"/>
              </a:rPr>
              <a:t>General </a:t>
            </a:r>
            <a:r>
              <a:rPr lang="cs-CZ" sz="2400" i="1" dirty="0" err="1">
                <a:cs typeface="Trebuchet MS"/>
              </a:rPr>
              <a:t>Agreement</a:t>
            </a:r>
            <a:r>
              <a:rPr lang="cs-CZ" sz="2400" i="1" dirty="0">
                <a:cs typeface="Trebuchet MS"/>
              </a:rPr>
              <a:t> on </a:t>
            </a:r>
            <a:r>
              <a:rPr lang="cs-CZ" sz="2400" i="1" dirty="0" err="1">
                <a:cs typeface="Trebuchet MS"/>
              </a:rPr>
              <a:t>Tariffs</a:t>
            </a:r>
            <a:r>
              <a:rPr lang="cs-CZ" sz="2400" i="1" dirty="0">
                <a:cs typeface="Trebuchet MS"/>
              </a:rPr>
              <a:t> and </a:t>
            </a:r>
            <a:r>
              <a:rPr lang="cs-CZ" sz="2400" i="1" dirty="0" err="1">
                <a:cs typeface="Trebuchet MS"/>
              </a:rPr>
              <a:t>Trade</a:t>
            </a:r>
            <a:r>
              <a:rPr lang="cs-CZ" sz="2400" dirty="0">
                <a:cs typeface="Trebuchet MS"/>
              </a:rPr>
              <a:t>) – cílem je dosažení volnějšího obchodu se zemědělskými produkty.</a:t>
            </a:r>
          </a:p>
          <a:p>
            <a:pPr marL="756285" marR="508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1994 – Světová obchodní organizace (WTO – </a:t>
            </a:r>
            <a:r>
              <a:rPr lang="cs-CZ" sz="2400" i="1" dirty="0" err="1">
                <a:cs typeface="Trebuchet MS"/>
              </a:rPr>
              <a:t>World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Trade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Organization</a:t>
            </a:r>
            <a:r>
              <a:rPr lang="cs-CZ" sz="2400" dirty="0">
                <a:cs typeface="Trebuchet MS"/>
              </a:rPr>
              <a:t>) – řeší mezinárodní obchodní spory mezi členskými státy.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173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Zásahy státních orgánů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 marR="64897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Státní zásahy do ekonomiky – od poloviny 20.století </a:t>
            </a:r>
            <a:r>
              <a:rPr lang="cs-CZ" sz="2400" i="1" dirty="0">
                <a:cs typeface="Trebuchet MS"/>
              </a:rPr>
              <a:t>(pokračování)</a:t>
            </a:r>
            <a:r>
              <a:rPr lang="cs-CZ" sz="2400" dirty="0">
                <a:cs typeface="Trebuchet MS"/>
              </a:rPr>
              <a:t>.</a:t>
            </a:r>
          </a:p>
          <a:p>
            <a:pPr marL="127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u="sng" dirty="0">
                <a:cs typeface="Trebuchet MS"/>
              </a:rPr>
              <a:t>Tři typy faktorů:</a:t>
            </a:r>
          </a:p>
          <a:p>
            <a:pPr marL="355600" marR="508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3. Státní intervencionismus – zavádí opatření podporující určité způsoby obdělávání půdy, pěstování určitých plodin.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Dotace na obdělávání nevyužité půdy.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Dotace na rekultivace.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Dotace na pěstování určitých plodin.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Budování závlahových systémů.</a:t>
            </a:r>
          </a:p>
          <a:p>
            <a:pPr marL="4699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Budování melioračních systémů.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6341807" y="3519949"/>
            <a:ext cx="5237663" cy="3001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807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Velikost a typ podniku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Zemědělské podniky – velikost podle rozlohy zemědělské půdy (ZP).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</a:pPr>
            <a:r>
              <a:rPr lang="cs-CZ" sz="2400" u="sng" dirty="0">
                <a:cs typeface="Trebuchet MS"/>
              </a:rPr>
              <a:t>Průměrná velikost podniku:</a:t>
            </a: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EU – 18 ha ZP – </a:t>
            </a:r>
            <a:r>
              <a:rPr lang="cs-CZ" b="1" dirty="0">
                <a:cs typeface="Trebuchet MS"/>
              </a:rPr>
              <a:t>roste</a:t>
            </a:r>
            <a:endParaRPr lang="cs-CZ" dirty="0">
              <a:cs typeface="Trebuchet MS"/>
            </a:endParaRP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Velká Británie – 70 ha ZP</a:t>
            </a: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Řecko – 5,4 ha ZP</a:t>
            </a: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USA – 158 ha ZP</a:t>
            </a:r>
          </a:p>
          <a:p>
            <a:pPr marL="230400" marR="508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Malý podnik se více specializuje na produkty vyžadující více lidské práce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(mléko, maso, zelenina).</a:t>
            </a:r>
          </a:p>
          <a:p>
            <a:pPr marL="230400" marR="67119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Velký podnik se specializuje na plodiny, které nevyžadují tolik lidské práce (produkce obilovin, olejnin), používá mechanizaci = velké stroje.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 minulosti byly zemědělské podniky méně specializované.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187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Mechanizace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Mechanizace: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Stále více se lidská práce v zemědělství nahrazuje prací strojů.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Stroje jsou výkonnější a větší.</a:t>
            </a:r>
          </a:p>
          <a:p>
            <a:pPr marL="4699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Náročnost na energii se řeší obnovitelnými zdroji energie.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1317288" y="3927473"/>
            <a:ext cx="5115291" cy="2835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>
            <a:spLocks noChangeAspect="1"/>
          </p:cNvSpPr>
          <p:nvPr/>
        </p:nvSpPr>
        <p:spPr>
          <a:xfrm>
            <a:off x="6911667" y="3927472"/>
            <a:ext cx="3924300" cy="2835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1929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Chemizace, biologizace, ekologizace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Chemizace:</a:t>
            </a:r>
          </a:p>
          <a:p>
            <a:pPr marL="687600" marR="139700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Rostlo použití průmyslových (anorganických) hnojiv (NPK) a ochranných chemických prostředků (pesticidy, insekticidy).</a:t>
            </a:r>
          </a:p>
          <a:p>
            <a:pPr marL="687600" marR="5080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V rozvinutých zemích chemizace od 80. let neroste.</a:t>
            </a: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</a:pPr>
            <a:r>
              <a:rPr lang="cs-CZ" dirty="0">
                <a:cs typeface="Trebuchet MS"/>
              </a:rPr>
              <a:t>Ekologické problémy, alergie.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Biologizace:</a:t>
            </a: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Návrat k využívání biologických procesů v zemědělství </a:t>
            </a:r>
            <a:br>
              <a:rPr lang="cs-CZ" dirty="0">
                <a:cs typeface="Trebuchet MS"/>
              </a:rPr>
            </a:br>
            <a:r>
              <a:rPr lang="cs-CZ" dirty="0">
                <a:cs typeface="Trebuchet MS"/>
              </a:rPr>
              <a:t>(hnojení statkovými hnojivy, střídání plodin).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Ekologizace:</a:t>
            </a:r>
          </a:p>
          <a:p>
            <a:pPr marL="687600" marR="6985" lvl="1" indent="-2304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Zemědělství má stále větší význam nejen pro produkci potravin a surovin, </a:t>
            </a:r>
            <a:br>
              <a:rPr lang="cs-CZ" dirty="0">
                <a:cs typeface="Trebuchet MS"/>
              </a:rPr>
            </a:br>
            <a:r>
              <a:rPr lang="cs-CZ" dirty="0">
                <a:cs typeface="Trebuchet MS"/>
              </a:rPr>
              <a:t>ale také pro tvorbu a ochranu krajiny, pro ekologickou stabilitu.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9184456" y="2418734"/>
            <a:ext cx="2169344" cy="3206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31627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Konvenční vs. ekologické zemědělství</a:t>
            </a:r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625865663"/>
              </p:ext>
            </p:extLst>
          </p:nvPr>
        </p:nvGraphicFramePr>
        <p:xfrm>
          <a:off x="1553496" y="1632150"/>
          <a:ext cx="9085008" cy="4159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42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2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7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Konvenční</a:t>
                      </a:r>
                      <a:r>
                        <a:rPr sz="2400" b="1" spc="-4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zemědělství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400" b="1" spc="-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Ekologické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  <a:latin typeface="+mn-lt"/>
                          <a:cs typeface="Trebuchet MS"/>
                        </a:rPr>
                        <a:t>zemědělství</a:t>
                      </a:r>
                      <a:endParaRPr sz="2400">
                        <a:latin typeface="+mn-lt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7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400" spc="-5" dirty="0">
                          <a:latin typeface="+mn-lt"/>
                          <a:cs typeface="Trebuchet MS"/>
                        </a:rPr>
                        <a:t>upřednostnění</a:t>
                      </a:r>
                      <a:r>
                        <a:rPr sz="2400" spc="-1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kvantity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400" spc="-5" dirty="0">
                          <a:latin typeface="+mn-lt"/>
                          <a:cs typeface="Trebuchet MS"/>
                        </a:rPr>
                        <a:t>upřednostnění</a:t>
                      </a:r>
                      <a:r>
                        <a:rPr sz="2400" spc="-1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kvality</a:t>
                      </a:r>
                      <a:endParaRPr sz="2400">
                        <a:latin typeface="+mn-lt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6221">
                <a:tc>
                  <a:txBody>
                    <a:bodyPr/>
                    <a:lstStyle/>
                    <a:p>
                      <a:pPr marL="91440" marR="47561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400" dirty="0">
                          <a:latin typeface="+mn-lt"/>
                          <a:cs typeface="Trebuchet MS"/>
                        </a:rPr>
                        <a:t>rentabilita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výroby na</a:t>
                      </a:r>
                      <a:r>
                        <a:rPr sz="2400" spc="-10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prvním  místě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400" spc="-5" dirty="0">
                          <a:latin typeface="+mn-lt"/>
                          <a:cs typeface="Trebuchet MS"/>
                        </a:rPr>
                        <a:t>ekologická </a:t>
                      </a:r>
                      <a:r>
                        <a:rPr sz="2400" dirty="0">
                          <a:latin typeface="+mn-lt"/>
                          <a:cs typeface="Trebuchet MS"/>
                        </a:rPr>
                        <a:t>a</a:t>
                      </a:r>
                      <a:r>
                        <a:rPr sz="2400" spc="-2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biologická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2400" spc="-10" dirty="0">
                          <a:latin typeface="+mn-lt"/>
                          <a:cs typeface="Trebuchet MS"/>
                        </a:rPr>
                        <a:t>rovnováha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na prvním</a:t>
                      </a:r>
                      <a:r>
                        <a:rPr sz="2400" spc="3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Trebuchet MS"/>
                        </a:rPr>
                        <a:t>místě</a:t>
                      </a: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7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5" dirty="0">
                          <a:latin typeface="+mn-lt"/>
                          <a:cs typeface="Trebuchet MS"/>
                        </a:rPr>
                        <a:t>jednostranný osevní</a:t>
                      </a:r>
                      <a:r>
                        <a:rPr sz="2400" spc="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postup</a:t>
                      </a:r>
                      <a:endParaRPr sz="2400">
                        <a:latin typeface="+mn-lt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5" dirty="0">
                          <a:latin typeface="+mn-lt"/>
                          <a:cs typeface="Trebuchet MS"/>
                        </a:rPr>
                        <a:t>pestrý osevní</a:t>
                      </a:r>
                      <a:r>
                        <a:rPr sz="2400" spc="-2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postup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775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2400" spc="-5" dirty="0">
                          <a:latin typeface="+mn-lt"/>
                          <a:cs typeface="Trebuchet MS"/>
                        </a:rPr>
                        <a:t>používání anorganických</a:t>
                      </a:r>
                      <a:r>
                        <a:rPr sz="2400" spc="-2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hnojiv</a:t>
                      </a:r>
                      <a:endParaRPr sz="2400">
                        <a:latin typeface="+mn-lt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cs-CZ" sz="2400" spc="-15" dirty="0">
                          <a:latin typeface="+mn-lt"/>
                          <a:cs typeface="Trebuchet MS"/>
                        </a:rPr>
                        <a:t>p</a:t>
                      </a:r>
                      <a:r>
                        <a:rPr sz="2400" spc="-15" dirty="0" err="1">
                          <a:latin typeface="+mn-lt"/>
                          <a:cs typeface="Trebuchet MS"/>
                        </a:rPr>
                        <a:t>oužívání</a:t>
                      </a:r>
                      <a:r>
                        <a:rPr sz="2400" spc="-1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organických</a:t>
                      </a:r>
                      <a:r>
                        <a:rPr sz="2400" spc="-15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hnojiv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18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cs-CZ" sz="2400" spc="-15" dirty="0">
                          <a:latin typeface="+mn-lt"/>
                          <a:cs typeface="Trebuchet MS"/>
                        </a:rPr>
                        <a:t>p</a:t>
                      </a:r>
                      <a:r>
                        <a:rPr sz="2400" spc="-15" dirty="0" err="1">
                          <a:latin typeface="+mn-lt"/>
                          <a:cs typeface="Trebuchet MS"/>
                        </a:rPr>
                        <a:t>oužívání</a:t>
                      </a:r>
                      <a:r>
                        <a:rPr sz="2400" spc="-2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pesticidů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279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cs-CZ" sz="2400" spc="-30" dirty="0">
                          <a:latin typeface="+mn-lt"/>
                          <a:cs typeface="Trebuchet MS"/>
                        </a:rPr>
                        <a:t>v</a:t>
                      </a:r>
                      <a:r>
                        <a:rPr sz="2400" spc="-30" dirty="0" err="1">
                          <a:latin typeface="+mn-lt"/>
                          <a:cs typeface="Trebuchet MS"/>
                        </a:rPr>
                        <a:t>olba</a:t>
                      </a:r>
                      <a:r>
                        <a:rPr sz="2400" spc="-3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pěstebního postupu,  který </a:t>
                      </a:r>
                      <a:r>
                        <a:rPr sz="2400" dirty="0">
                          <a:latin typeface="+mn-lt"/>
                          <a:cs typeface="Trebuchet MS"/>
                        </a:rPr>
                        <a:t>zabraňuje </a:t>
                      </a:r>
                      <a:r>
                        <a:rPr sz="2400" spc="-5" dirty="0">
                          <a:latin typeface="+mn-lt"/>
                          <a:cs typeface="Trebuchet MS"/>
                        </a:rPr>
                        <a:t>rozvoji škůdců  </a:t>
                      </a:r>
                      <a:r>
                        <a:rPr sz="2400" dirty="0">
                          <a:latin typeface="+mn-lt"/>
                          <a:cs typeface="Trebuchet MS"/>
                        </a:rPr>
                        <a:t>a</a:t>
                      </a:r>
                      <a:r>
                        <a:rPr sz="2400" spc="-20" dirty="0">
                          <a:latin typeface="+mn-lt"/>
                          <a:cs typeface="Trebuchet MS"/>
                        </a:rPr>
                        <a:t> </a:t>
                      </a:r>
                      <a:r>
                        <a:rPr sz="2400" spc="-10" dirty="0">
                          <a:latin typeface="+mn-lt"/>
                          <a:cs typeface="Trebuchet MS"/>
                        </a:rPr>
                        <a:t>chorob</a:t>
                      </a:r>
                      <a:endParaRPr sz="2400" dirty="0">
                        <a:latin typeface="+mn-lt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142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Vzdělání, výzkum, inovace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Má důležitou roli, zemědělec dnes potřebuje vysokoškolské vzdělání.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rebuchet MS"/>
              </a:rPr>
              <a:t>V minulosti i dnes: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Šlechtění odrůd a plemen dobytka.</a:t>
            </a:r>
          </a:p>
          <a:p>
            <a:pPr marL="230400" marR="218821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Zelená revoluce v 60. letech (FAO).</a:t>
            </a:r>
          </a:p>
          <a:p>
            <a:pPr marL="230400" marR="218821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Precizní zemědělství.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5899355" y="2371107"/>
            <a:ext cx="5523271" cy="37838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7203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Fyzicko-geografické faktory ovlivňující zemědělství.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Socioekonomické faktory ovlivňující zemědělství.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Státní zásahy do zemědělství.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Rozdíly mezi konvenčním a ekologickým zemědělstvím.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Mechanizace, chemizace a biologizace zemědělství.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166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5678</TotalTime>
  <Words>1572</Words>
  <Application>Microsoft Macintosh PowerPoint</Application>
  <PresentationFormat>Širokoúhlá obrazovka</PresentationFormat>
  <Paragraphs>256</Paragraphs>
  <Slides>38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Trebuchet MS</vt:lpstr>
      <vt:lpstr>Wingdings</vt:lpstr>
      <vt:lpstr>Motiv Office</vt:lpstr>
      <vt:lpstr>Prezentace aplikace PowerPoint</vt:lpstr>
      <vt:lpstr>Geografie zemědělství:  Předpoklady pro zemědělství</vt:lpstr>
      <vt:lpstr>Předpoklady pro zemědělství</vt:lpstr>
      <vt:lpstr>Lokalizační faktory zemědělství</vt:lpstr>
      <vt:lpstr>1) Klimatické faktory</vt:lpstr>
      <vt:lpstr>Teplo (1)</vt:lpstr>
      <vt:lpstr>Teplo (2)</vt:lpstr>
      <vt:lpstr>Teplo (3)</vt:lpstr>
      <vt:lpstr>Voda</vt:lpstr>
      <vt:lpstr>Množství srážek na Zemi</vt:lpstr>
      <vt:lpstr>Úpravy vodního režimu</vt:lpstr>
      <vt:lpstr>Vítr</vt:lpstr>
      <vt:lpstr>2) Půdní faktory</vt:lpstr>
      <vt:lpstr>Klasifikace půd</vt:lpstr>
      <vt:lpstr>Půdní typy (1)</vt:lpstr>
      <vt:lpstr>Půdní typy (2)</vt:lpstr>
      <vt:lpstr>Půdní typy na Zemi</vt:lpstr>
      <vt:lpstr>3) Georeliéf – nadmořská výška</vt:lpstr>
      <vt:lpstr>Georeliéf – sklonitost</vt:lpstr>
      <vt:lpstr>Georeliéf – expozice</vt:lpstr>
      <vt:lpstr>Socioekonomické a socio-geografické faktory</vt:lpstr>
      <vt:lpstr>Dosažená vývojová úroveň společnosti</vt:lpstr>
      <vt:lpstr>Vlastnictví a způsoby využívání půdy</vt:lpstr>
      <vt:lpstr>Koncentrace spotřeby (1)</vt:lpstr>
      <vt:lpstr>Koncentrace spotřeby (2)</vt:lpstr>
      <vt:lpstr>Změny ve struktuře potravin a surovin (1) </vt:lpstr>
      <vt:lpstr>Změny ve struktuře potravin a surovin (2)</vt:lpstr>
      <vt:lpstr>Změny na úrovni odběratelských vztahů</vt:lpstr>
      <vt:lpstr>Poloha zemědělského závodu a doprava</vt:lpstr>
      <vt:lpstr>Pracovní síla</vt:lpstr>
      <vt:lpstr>Zásahy státních orgánů (1)</vt:lpstr>
      <vt:lpstr>Zásahy státních orgánů (2)</vt:lpstr>
      <vt:lpstr>Velikost a typ podniku</vt:lpstr>
      <vt:lpstr>Mechanizace</vt:lpstr>
      <vt:lpstr>Chemizace, biologizace, ekologizace</vt:lpstr>
      <vt:lpstr>Konvenční vs. ekologické zemědělství</vt:lpstr>
      <vt:lpstr>Vzdělání, výzkum, inovace</vt:lpstr>
      <vt:lpstr>Témata ke zkoušce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614</cp:revision>
  <cp:lastPrinted>2018-05-03T10:32:36Z</cp:lastPrinted>
  <dcterms:created xsi:type="dcterms:W3CDTF">2018-02-21T15:06:23Z</dcterms:created>
  <dcterms:modified xsi:type="dcterms:W3CDTF">2022-03-21T14:43:49Z</dcterms:modified>
</cp:coreProperties>
</file>