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43" r:id="rId49"/>
    <p:sldId id="344" r:id="rId50"/>
    <p:sldId id="345" r:id="rId51"/>
    <p:sldId id="346" r:id="rId52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6700" y="2790825"/>
            <a:ext cx="9278797" cy="769441"/>
          </a:xfrm>
        </p:spPr>
        <p:txBody>
          <a:bodyPr/>
          <a:lstStyle/>
          <a:p>
            <a:r>
              <a:rPr lang="cs-CZ" sz="5000" dirty="0"/>
              <a:t>Historie regionální politiky EU</a:t>
            </a:r>
            <a:endParaRPr lang="cs-CZ" sz="5000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5" t="8629" r="12521" b="2173"/>
          <a:stretch/>
        </p:blipFill>
        <p:spPr bwMode="auto">
          <a:xfrm>
            <a:off x="873908" y="123825"/>
            <a:ext cx="8945582" cy="632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514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Historie evropské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527119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00" u="sng" dirty="0" err="1"/>
              <a:t>Schumanův</a:t>
            </a:r>
            <a:r>
              <a:rPr lang="cs-CZ" altLang="cs-CZ" sz="2400" u="sng" dirty="0"/>
              <a:t> plán - 9. 5. 1950</a:t>
            </a:r>
            <a:r>
              <a:rPr lang="cs-CZ" altLang="cs-CZ" sz="2400" dirty="0"/>
              <a:t> 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1951 (18.4.) - Pařížská smlouva zakládající 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     Evropské společenství uhlí a oceli ESUO k 25.7.1952,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/>
              <a:t>sektorální</a:t>
            </a:r>
            <a:r>
              <a:rPr lang="cs-CZ" altLang="cs-CZ" sz="2400" dirty="0"/>
              <a:t> (funkcionální) ekonomická integrace,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uhelný a ocelářský průmysl jsou vyjmuty z pravomocí vlád a podřízeny společným institucím ESUO,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/>
              <a:t>politicko</a:t>
            </a:r>
            <a:r>
              <a:rPr lang="cs-CZ" altLang="cs-CZ" sz="2400" dirty="0"/>
              <a:t> – bezpečnostní kontext: kontrola německého ocelářství,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vytvoření společného trhu s montánními výrobky – zrušení tarifních a netarifních omezení,</a:t>
            </a:r>
          </a:p>
          <a:p>
            <a:pPr marL="285750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6 členských států: Francie, Německo, Itálie, Belgie, Nizozemsko a Lucembursko.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670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7" descr="Members of the European Coal and Steel Commun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100" y="1429623"/>
            <a:ext cx="3757439" cy="49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ECSC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3722" y="504825"/>
            <a:ext cx="4058914" cy="443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5880100" y="596297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http://european-union.europa.eu</a:t>
            </a:r>
          </a:p>
        </p:txBody>
      </p:sp>
    </p:spTree>
    <p:extLst>
      <p:ext uri="{BB962C8B-B14F-4D97-AF65-F5344CB8AC3E}">
        <p14:creationId xmlns:p14="http://schemas.microsoft.com/office/powerpoint/2010/main" val="403956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Historie evropské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3165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00" u="sng" dirty="0"/>
              <a:t>Římské smlouvy – 1957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/>
              <a:t>1957 (25.3) / 1.1. 1958 zakládající: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Evropské hospodářské </a:t>
            </a:r>
            <a:r>
              <a:rPr lang="cs-CZ" altLang="cs-CZ" sz="2400" dirty="0" smtClean="0"/>
              <a:t>společenství,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cíl</a:t>
            </a:r>
            <a:r>
              <a:rPr lang="cs-CZ" altLang="cs-CZ" sz="2400" dirty="0"/>
              <a:t>: společný trh – obecné cíle, růst, stabilita, zvyšování životní úrovně,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Evropské společenství pro atomovou energii Euratom</a:t>
            </a:r>
            <a:r>
              <a:rPr lang="cs-CZ" altLang="cs-CZ" sz="2400" dirty="0" smtClean="0"/>
              <a:t>,   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cíl</a:t>
            </a:r>
            <a:r>
              <a:rPr lang="cs-CZ" altLang="cs-CZ" sz="2400" dirty="0"/>
              <a:t>: podpora jaderného výzkumu a mírové využití výsledků – rozvoj jaderné energetiky,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/>
              <a:t>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6 členských států sektorové integrace: F, D, I, B, NL, LUX.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1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923330"/>
          </a:xfrm>
        </p:spPr>
        <p:txBody>
          <a:bodyPr/>
          <a:lstStyle/>
          <a:p>
            <a:r>
              <a:rPr lang="cs-CZ" altLang="cs-CZ" sz="3600" dirty="0"/>
              <a:t>Historie evropské integrace</a:t>
            </a:r>
            <a:r>
              <a:rPr lang="cs-CZ" altLang="cs-CZ" sz="5400" dirty="0"/>
              <a:t/>
            </a:r>
            <a:br>
              <a:rPr lang="cs-CZ" altLang="cs-CZ" sz="5400" dirty="0"/>
            </a:br>
            <a:r>
              <a:rPr lang="cs-CZ" altLang="cs-CZ" sz="2400" dirty="0"/>
              <a:t>Institucionalizace Evropské integrace 2</a:t>
            </a:r>
            <a:endParaRPr lang="cs-CZ" sz="2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6699" y="2486025"/>
            <a:ext cx="9440000" cy="3733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„Evropská společenství“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slučovací smlouva (1965/1967</a:t>
            </a:r>
            <a:r>
              <a:rPr lang="cs-CZ" altLang="cs-CZ" sz="24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 smtClean="0"/>
              <a:t>  </a:t>
            </a:r>
            <a:r>
              <a:rPr lang="cs-CZ" altLang="cs-CZ" sz="2400" dirty="0"/>
              <a:t>platná od 1.7.1967,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sloučení institucí a vytvoření společných institucí pro 3 společenství,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vytvoření jednotné rady a jednotné komise evropských společenství,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3 společenství – 4 instituce pro 6 členských států.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5019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Historie evropské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1656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u="sng" dirty="0"/>
              <a:t>Jednotný evropský akt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1986 – Lucemburská smlouva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Vertikální integrace – zlom: 1. velká revize smluv od 1.7. 1987,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komplexní politika soudržnosti,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dokončení Jednotného vnitřního trhu do 1.1. 1993,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posilování kooperace v oblasti zahraniční politiky.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3716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Rozšiřování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413516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Evropské sdružení volného obchodu ( 3. 5. 1960),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/>
              <a:t> </a:t>
            </a:r>
            <a:r>
              <a:rPr lang="cs-CZ" altLang="cs-CZ" sz="2400" dirty="0" smtClean="0"/>
              <a:t>         </a:t>
            </a:r>
            <a:r>
              <a:rPr lang="cs-CZ" altLang="cs-CZ" sz="2400" dirty="0"/>
              <a:t>Dánsko, Norsko, Portugalsko, Rakousko, Spojené království, Švédsko </a:t>
            </a:r>
            <a:r>
              <a:rPr lang="cs-CZ" altLang="cs-CZ" sz="2400" dirty="0" smtClean="0"/>
              <a:t>      a </a:t>
            </a:r>
            <a:r>
              <a:rPr lang="cs-CZ" altLang="cs-CZ" sz="2400" dirty="0"/>
              <a:t>Švýcarsko.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dirty="0"/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Naplnění dílčího cíle smlouvy o EHS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/>
              <a:t>    - vytvoření celní unie 1. 7. 1968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00" u="sng" dirty="0"/>
              <a:t>1. „západní“ rozšíření ES - 1973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1972- podepsání přístupových smluv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Nové členské státy: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Spojené království Velké Británie a </a:t>
            </a:r>
            <a:r>
              <a:rPr lang="cs-CZ" altLang="cs-CZ" sz="2400" dirty="0" err="1"/>
              <a:t>sev</a:t>
            </a:r>
            <a:r>
              <a:rPr lang="cs-CZ" altLang="cs-CZ" sz="2400" dirty="0"/>
              <a:t>. Irska,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Dánsko,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Irsko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                        9 členských států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311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Rozšiřování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86232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u="sng" dirty="0"/>
              <a:t>2. „jižní“ rozšíření 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dirty="0"/>
              <a:t>Další pokrok horizontální integrace: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1981 – Řecko,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1986 – Španělsko a Portugalsko,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dirty="0"/>
              <a:t>   bývalé státy s autoritativní režimy – nové demokracie 70. let - politické důvody přijetí,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dirty="0"/>
              <a:t>1986 - 12 členů ES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1182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Počátky regionální politiky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93058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Počátky – třicátá léta 20. století = období velké hospodářské krize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altLang="cs-CZ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Spojené království – Jak řešit dopady krize v klasických průmyslových regionech 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	- prohloubení socioekonomických diferencí mezi regiony (</a:t>
            </a:r>
            <a:r>
              <a:rPr lang="cs-CZ" altLang="cs-CZ" sz="2400" dirty="0" err="1"/>
              <a:t>nezam</a:t>
            </a:r>
            <a:r>
              <a:rPr lang="cs-CZ" altLang="cs-CZ" sz="2400" dirty="0"/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v </a:t>
            </a:r>
            <a:r>
              <a:rPr lang="cs-CZ" altLang="cs-CZ" sz="2400" dirty="0" err="1"/>
              <a:t>londýn</a:t>
            </a:r>
            <a:r>
              <a:rPr lang="cs-CZ" altLang="cs-CZ" sz="2400" dirty="0"/>
              <a:t>. </a:t>
            </a:r>
            <a:r>
              <a:rPr lang="cs-CZ" altLang="cs-CZ" sz="2400" dirty="0" err="1"/>
              <a:t>aglomer</a:t>
            </a:r>
            <a:r>
              <a:rPr lang="cs-CZ" altLang="cs-CZ" sz="2400" dirty="0"/>
              <a:t>. 14 %, ve Skotsku 25 %, ve Walesu 36 %),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	- propad regionů s vysokým podílem tradičních průmyslových odvětví (těžba uhlí, hutě, textil.),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	- přijetí dokumentu (1934) „Zákon o speciálních územích“ = vymezení problémových regionů, definování způsobů pomoci (infrastruktura), pravidla pro alokaci prostředků,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	- od té doby nepřetržitý vývoj regionální politiky, po II. sv. válce vymezeny tzv. rozvojové regiony, další zákony, rozšíření působnosti (i na sektor služeb).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877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Vývoj regionální politiky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333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Francie, Itálie – regionální politika se vyvíjí až po II. sv. válce,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Francie – pařížská aglomerace versus ostatní regiony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	- podpora tzv. metropolí (např. Bordeaux, Lille, Marseille)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s cílem vyváženosti regionální struktury, programy na podporu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infrastruktury.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Itálie – prosperující sever versus zaostalý jih, industrializace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      nejjižnějších částí země.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Německo – dříve restrukturalizace starých průmyslových regionů,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              později podpora nových spolkových zemí.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Belgie – kompetence regionální politiky zcela přeneseny na regionální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               úroveň.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2654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Vývoj regionální politiky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altLang="cs-CZ" sz="2400" dirty="0"/>
              <a:t>Západní Evropa – regionální politika na přelomu padesátých a šedesátých </a:t>
            </a:r>
            <a:r>
              <a:rPr lang="cs-CZ" altLang="cs-CZ" sz="2400" dirty="0" smtClean="0"/>
              <a:t>	let</a:t>
            </a:r>
            <a:r>
              <a:rPr lang="cs-CZ" altLang="cs-CZ" sz="2400" dirty="0"/>
              <a:t>.</a:t>
            </a:r>
          </a:p>
          <a:p>
            <a:pPr eaLnBrk="1" hangingPunct="1">
              <a:buFontTx/>
              <a:buNone/>
            </a:pPr>
            <a:endParaRPr lang="cs-CZ" altLang="cs-CZ" sz="2400" dirty="0"/>
          </a:p>
          <a:p>
            <a:pPr eaLnBrk="1" hangingPunct="1">
              <a:buFontTx/>
              <a:buNone/>
            </a:pPr>
            <a:r>
              <a:rPr lang="cs-CZ" altLang="cs-CZ" sz="2400" dirty="0"/>
              <a:t> </a:t>
            </a:r>
          </a:p>
          <a:p>
            <a:pPr eaLnBrk="1" hangingPunct="1">
              <a:buFontTx/>
              <a:buNone/>
            </a:pPr>
            <a:r>
              <a:rPr lang="cs-CZ" altLang="cs-CZ" sz="2400" dirty="0"/>
              <a:t>Evropská unie – hlavní dokumenty nevyjadřují nynější situaci, ale spíše </a:t>
            </a:r>
            <a:r>
              <a:rPr lang="cs-CZ" altLang="cs-CZ" sz="2400" dirty="0" smtClean="0"/>
              <a:t>	představy </a:t>
            </a:r>
            <a:r>
              <a:rPr lang="cs-CZ" altLang="cs-CZ" sz="2400" dirty="0"/>
              <a:t>o optimální regionální politice.</a:t>
            </a:r>
          </a:p>
          <a:p>
            <a:pPr eaLnBrk="1" hangingPunct="1">
              <a:buFontTx/>
              <a:buNone/>
            </a:pPr>
            <a:endParaRPr lang="cs-CZ" altLang="cs-CZ" sz="2400" dirty="0"/>
          </a:p>
          <a:p>
            <a:pPr eaLnBrk="1" hangingPunct="1">
              <a:buFontTx/>
              <a:buNone/>
            </a:pPr>
            <a:r>
              <a:rPr lang="cs-CZ" altLang="cs-CZ" sz="2400" dirty="0"/>
              <a:t>Evropská charta regionálního plánování (1983) – hlavní dokument, vymezení sféry regionálního plánování, výchozí zásady, nejaktuálnější úkoly v evropském prostoru.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3457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Evropská charta regionálního plánování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9903" y="2069865"/>
            <a:ext cx="9278797" cy="426578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Cíle prostorového uspořádání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1. Vyvážený socioekonomický rozvoj regionů (přetížené/přehuštěné, </a:t>
            </a:r>
            <a:r>
              <a:rPr lang="cs-CZ" altLang="cs-CZ" sz="2400" dirty="0" smtClean="0"/>
              <a:t>	rychle </a:t>
            </a:r>
            <a:r>
              <a:rPr lang="cs-CZ" altLang="cs-CZ" sz="2400" dirty="0"/>
              <a:t>se rozvíjející, zaostalé).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2. Zlepšování životních podmínek (kvalita života doma i v práci, kultura, </a:t>
            </a:r>
            <a:r>
              <a:rPr lang="cs-CZ" altLang="cs-CZ" sz="2400" dirty="0" smtClean="0"/>
              <a:t>	rekreace </a:t>
            </a:r>
            <a:r>
              <a:rPr lang="cs-CZ" altLang="cs-CZ" sz="2400" dirty="0"/>
              <a:t>…).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3. Zodpovědné zacházení s přírodními zdroji a ochrana životního prostředí </a:t>
            </a:r>
            <a:r>
              <a:rPr lang="cs-CZ" altLang="cs-CZ" sz="2400" dirty="0" smtClean="0"/>
              <a:t>	(</a:t>
            </a:r>
            <a:r>
              <a:rPr lang="cs-CZ" altLang="cs-CZ" sz="2400" dirty="0"/>
              <a:t>zodpovědné využívání území, půdy, ovzduší, vody, energetických </a:t>
            </a:r>
            <a:r>
              <a:rPr lang="cs-CZ" altLang="cs-CZ" sz="2400" dirty="0" smtClean="0"/>
              <a:t>	zdrojů</a:t>
            </a:r>
            <a:r>
              <a:rPr lang="cs-CZ" altLang="cs-CZ" sz="2400" dirty="0"/>
              <a:t>, fauny a flóry …).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4. Racionální využívání území (lokalizace, organizace a rozvoj sídelních a </a:t>
            </a:r>
            <a:r>
              <a:rPr lang="cs-CZ" altLang="cs-CZ" sz="2400" dirty="0" smtClean="0"/>
              <a:t>	průmyslových </a:t>
            </a:r>
            <a:r>
              <a:rPr lang="cs-CZ" altLang="cs-CZ" sz="2400" dirty="0"/>
              <a:t>komplexů, infrastruktury, ochrana zemědělské a </a:t>
            </a:r>
            <a:r>
              <a:rPr lang="cs-CZ" altLang="cs-CZ" sz="2400" dirty="0" smtClean="0"/>
              <a:t>	lesní </a:t>
            </a:r>
            <a:r>
              <a:rPr lang="cs-CZ" altLang="cs-CZ" sz="2400" dirty="0"/>
              <a:t>půdy).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i="1" dirty="0"/>
              <a:t>Charakter doporučení pro účastnické státy 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6986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Původ a vývoj regionální politiky EU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31654"/>
          </a:xfrm>
        </p:spPr>
        <p:txBody>
          <a:bodyPr/>
          <a:lstStyle/>
          <a:p>
            <a:r>
              <a:rPr lang="cs-CZ" sz="2400" dirty="0"/>
              <a:t>1957 – první zmínka v Římské smlouvě, vznik EHS</a:t>
            </a:r>
          </a:p>
          <a:p>
            <a:r>
              <a:rPr lang="cs-CZ" sz="2400" dirty="0"/>
              <a:t>1958 – vytvoření Evropského sociálního fondu (ESF)</a:t>
            </a:r>
          </a:p>
          <a:p>
            <a:r>
              <a:rPr lang="cs-CZ" sz="2400" dirty="0"/>
              <a:t>1968 – zřízení generálního ředitelství pro regionální politiku při Evropské komisi</a:t>
            </a:r>
          </a:p>
          <a:p>
            <a:r>
              <a:rPr lang="cs-CZ" sz="2400" dirty="0"/>
              <a:t>1975 – vytvoření Evropského fondu pro regionální rozvoj (EFRR)</a:t>
            </a:r>
          </a:p>
          <a:p>
            <a:r>
              <a:rPr lang="cs-CZ" sz="2400" dirty="0"/>
              <a:t>1983 – Evropská charta regionálního plánování</a:t>
            </a:r>
          </a:p>
          <a:p>
            <a:r>
              <a:rPr lang="cs-CZ" sz="2400" dirty="0"/>
              <a:t>1986 – právní základ regionální politiky </a:t>
            </a:r>
            <a:r>
              <a:rPr lang="cs-CZ" sz="2400" dirty="0" smtClean="0"/>
              <a:t>stanoven </a:t>
            </a:r>
            <a:r>
              <a:rPr lang="cs-CZ" sz="2400" dirty="0"/>
              <a:t>v Jednotném evropském aktu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4216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regionální politiky EU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r>
              <a:rPr lang="cs-CZ" sz="2400" dirty="0"/>
              <a:t>1988 – strukturální fondy jsou v zájmu jejich lepší adaptace na vstup Řecka (1981), Španělska a Portugalska (1986) začleněny do komplexní „politiky soudržnosti“. </a:t>
            </a:r>
          </a:p>
          <a:p>
            <a:r>
              <a:rPr lang="cs-CZ" sz="2400" dirty="0"/>
              <a:t>Zásady:</a:t>
            </a:r>
          </a:p>
          <a:p>
            <a:pPr>
              <a:buFontTx/>
              <a:buChar char="-"/>
            </a:pPr>
            <a:r>
              <a:rPr lang="cs-CZ" sz="2400" dirty="0"/>
              <a:t>zaměření na nejchudší a nejzaostalejší regiony,</a:t>
            </a:r>
          </a:p>
          <a:p>
            <a:pPr>
              <a:buFontTx/>
              <a:buChar char="-"/>
            </a:pPr>
            <a:r>
              <a:rPr lang="cs-CZ" sz="2400" dirty="0"/>
              <a:t>víceleté plánování,</a:t>
            </a:r>
          </a:p>
          <a:p>
            <a:pPr>
              <a:buFontTx/>
              <a:buChar char="-"/>
            </a:pPr>
            <a:r>
              <a:rPr lang="cs-CZ" sz="2400" dirty="0"/>
              <a:t>strategické zaměření investic,</a:t>
            </a:r>
          </a:p>
          <a:p>
            <a:pPr>
              <a:buFontTx/>
              <a:buChar char="-"/>
            </a:pPr>
            <a:r>
              <a:rPr lang="cs-CZ" sz="2400" dirty="0"/>
              <a:t>zapojení regionálních a místních partnerů.</a:t>
            </a:r>
          </a:p>
          <a:p>
            <a:r>
              <a:rPr lang="cs-CZ" sz="2400" dirty="0"/>
              <a:t>Rozpočet: 64 miliard ECU (pozn. „ECU“ bylo předchůdcem eura)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1294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altLang="cs-CZ" sz="3200" dirty="0"/>
              <a:t>Vývoj regionální politiky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dirty="0"/>
              <a:t>Ke stanoveným cílům se všechny země EU nepřibližují stejně (tradice, vlastní cesty …)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altLang="cs-CZ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u="sng" dirty="0"/>
              <a:t>Usnesení Evropského parlamentu</a:t>
            </a:r>
            <a:r>
              <a:rPr lang="cs-CZ" altLang="cs-CZ" sz="2400" dirty="0"/>
              <a:t> (1990)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dirty="0"/>
              <a:t>kritické zhodnocení nedostatečné </a:t>
            </a:r>
            <a:r>
              <a:rPr lang="cs-CZ" altLang="cs-CZ" sz="2400" dirty="0">
                <a:solidFill>
                  <a:srgbClr val="0066CC"/>
                </a:solidFill>
              </a:rPr>
              <a:t>koordinace</a:t>
            </a:r>
            <a:r>
              <a:rPr lang="cs-CZ" altLang="cs-CZ" sz="2400" dirty="0"/>
              <a:t> regionální politiky uvnitř EU </a:t>
            </a:r>
            <a:r>
              <a:rPr lang="cs-CZ" altLang="cs-CZ" sz="2400" dirty="0" smtClean="0"/>
              <a:t>	(</a:t>
            </a:r>
            <a:r>
              <a:rPr lang="cs-CZ" altLang="cs-CZ" sz="2400" dirty="0"/>
              <a:t>pokračují nepříznivé demografické a ekologické jevy,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dirty="0"/>
              <a:t>potřeba vytvoření finančních a správních </a:t>
            </a:r>
            <a:r>
              <a:rPr lang="cs-CZ" altLang="cs-CZ" sz="2400" dirty="0">
                <a:solidFill>
                  <a:srgbClr val="0066CC"/>
                </a:solidFill>
              </a:rPr>
              <a:t>nástrojů</a:t>
            </a:r>
            <a:r>
              <a:rPr lang="cs-CZ" altLang="cs-CZ" sz="2400" dirty="0"/>
              <a:t> pro dobrovolnou </a:t>
            </a:r>
            <a:r>
              <a:rPr lang="cs-CZ" altLang="cs-CZ" sz="2400" dirty="0" smtClean="0"/>
              <a:t>	politiku </a:t>
            </a:r>
            <a:r>
              <a:rPr lang="cs-CZ" altLang="cs-CZ" sz="2400" dirty="0"/>
              <a:t>regionálního plánování,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dirty="0"/>
              <a:t>na základě pravidelné aktualizace výhledových studií a národních plánů </a:t>
            </a:r>
            <a:r>
              <a:rPr lang="cs-CZ" altLang="cs-CZ" sz="2400" dirty="0" smtClean="0"/>
              <a:t>	zpracování </a:t>
            </a:r>
            <a:r>
              <a:rPr lang="cs-CZ" altLang="cs-CZ" sz="2400" dirty="0"/>
              <a:t>koncepčních </a:t>
            </a:r>
            <a:r>
              <a:rPr lang="cs-CZ" altLang="cs-CZ" sz="2400" dirty="0">
                <a:solidFill>
                  <a:srgbClr val="0066CC"/>
                </a:solidFill>
              </a:rPr>
              <a:t>zásad</a:t>
            </a:r>
            <a:r>
              <a:rPr lang="cs-CZ" altLang="cs-CZ" sz="2400" dirty="0"/>
              <a:t> regionálního plánování.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9736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1989 až 1993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pPr>
              <a:buFontTx/>
              <a:buChar char="-"/>
            </a:pPr>
            <a:r>
              <a:rPr lang="cs-CZ" sz="2400" dirty="0"/>
              <a:t>soustředit se na omezený počet cílů při současném zaměření na nejméně </a:t>
            </a:r>
            <a:r>
              <a:rPr lang="cs-CZ" sz="2400" dirty="0" smtClean="0"/>
              <a:t>   	rozvinuté </a:t>
            </a:r>
            <a:r>
              <a:rPr lang="cs-CZ" sz="2400" dirty="0"/>
              <a:t>regiony; </a:t>
            </a:r>
          </a:p>
          <a:p>
            <a:pPr>
              <a:buFontTx/>
              <a:buChar char="-"/>
            </a:pPr>
            <a:r>
              <a:rPr lang="cs-CZ" sz="2400" dirty="0"/>
              <a:t>víceleté plánování založené na analýze, strategickém plánování a </a:t>
            </a:r>
            <a:r>
              <a:rPr lang="cs-CZ" sz="2400" dirty="0" smtClean="0"/>
              <a:t>	vyhodnocování</a:t>
            </a:r>
            <a:r>
              <a:rPr lang="cs-CZ" sz="2400" dirty="0"/>
              <a:t>; </a:t>
            </a:r>
          </a:p>
          <a:p>
            <a:pPr>
              <a:buFontTx/>
              <a:buChar char="-"/>
            </a:pPr>
            <a:r>
              <a:rPr lang="cs-CZ" sz="2400" dirty="0"/>
              <a:t>dodatečné ověření, že členské země nenahrazují národní výdaje výdaji </a:t>
            </a:r>
            <a:r>
              <a:rPr lang="cs-CZ" sz="2400" dirty="0" smtClean="0"/>
              <a:t>	EU</a:t>
            </a:r>
            <a:r>
              <a:rPr lang="cs-CZ" sz="2400" dirty="0"/>
              <a:t>; </a:t>
            </a:r>
          </a:p>
          <a:p>
            <a:pPr>
              <a:buFontTx/>
              <a:buChar char="-"/>
            </a:pPr>
            <a:r>
              <a:rPr lang="cs-CZ" sz="2400" dirty="0"/>
              <a:t>partnerství v navrhování a implementaci programů při začleňování </a:t>
            </a:r>
            <a:r>
              <a:rPr lang="cs-CZ" sz="2400" dirty="0" smtClean="0"/>
              <a:t>	účastníků </a:t>
            </a:r>
            <a:r>
              <a:rPr lang="cs-CZ" sz="2400" dirty="0"/>
              <a:t>na úrovních národních, oblastních a EU včetně sociálních </a:t>
            </a:r>
            <a:r>
              <a:rPr lang="cs-CZ" sz="2400" dirty="0" smtClean="0"/>
              <a:t>	partnerů </a:t>
            </a:r>
            <a:r>
              <a:rPr lang="cs-CZ" sz="2400" dirty="0"/>
              <a:t>a nevládních organizací, čímž je zajištěno vlastnictví a </a:t>
            </a:r>
            <a:r>
              <a:rPr lang="cs-CZ" sz="2400" dirty="0" smtClean="0"/>
              <a:t>	transparentnost </a:t>
            </a:r>
            <a:r>
              <a:rPr lang="cs-CZ" sz="2400" dirty="0"/>
              <a:t>akcí.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4221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1989 až 1993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8623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1: </a:t>
            </a:r>
            <a:r>
              <a:rPr lang="cs-CZ" sz="2400" dirty="0"/>
              <a:t>podpora rozvoje a strukturálních změn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    v regionech, jejichž rozvoj zaostává;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2: </a:t>
            </a:r>
            <a:r>
              <a:rPr lang="cs-CZ" sz="2400" dirty="0"/>
              <a:t>změny v regionech vážně ovlivněných průmyslovým poklesem;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3: </a:t>
            </a:r>
            <a:r>
              <a:rPr lang="cs-CZ" sz="2400" dirty="0"/>
              <a:t>boj s dlouhodobou nezaměstnaností;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4: </a:t>
            </a:r>
            <a:r>
              <a:rPr lang="cs-CZ" sz="2400" dirty="0"/>
              <a:t>usnadnění pracovní integrace mladých lidí;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5: </a:t>
            </a:r>
            <a:r>
              <a:rPr lang="cs-CZ" sz="2400" dirty="0"/>
              <a:t>(a) urychlení změn zemědělských struk- tur a (b) podpora rozvoje venkovských oblastí.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3317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4" t="10046" r="30000" b="4133"/>
          <a:stretch/>
        </p:blipFill>
        <p:spPr bwMode="auto">
          <a:xfrm>
            <a:off x="1003300" y="33770"/>
            <a:ext cx="4727195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384300" y="6436059"/>
            <a:ext cx="891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http://ec.europa.eu/regional_policy/sources/docgener/panorama/pdf/mag26/mag26_cs.pdf</a:t>
            </a:r>
          </a:p>
        </p:txBody>
      </p:sp>
    </p:spTree>
    <p:extLst>
      <p:ext uri="{BB962C8B-B14F-4D97-AF65-F5344CB8AC3E}">
        <p14:creationId xmlns:p14="http://schemas.microsoft.com/office/powerpoint/2010/main" val="4114264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1989 až 1993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4929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Prostředky poskytnuté ERDF, ESF a EAGGF v rámci Cíle 1 dosáhly výše 43,8 miliardy ECU (64 % z celkových prostředků) a týkaly se 25 % neboli 86,2 milionů obyvatel. </a:t>
            </a:r>
          </a:p>
          <a:p>
            <a:endParaRPr lang="cs-CZ" sz="2400" dirty="0"/>
          </a:p>
          <a:p>
            <a:r>
              <a:rPr lang="cs-CZ" sz="2400" dirty="0"/>
              <a:t>Největší příjemci: Španělsko (Cíl 1: 57,7% obyvatel), Itálie (36,4%), Portugalsko (100%), Řecko (100%) a Irsko (100%)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8411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Historie evropské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86232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u="sng" dirty="0"/>
              <a:t>Maastrichtská smlouva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1992 (7.2.) Maastrichtská smlouva,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zásadní prohloubení vertikální integrace.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2</a:t>
            </a:r>
            <a:r>
              <a:rPr lang="cs-CZ" altLang="cs-CZ" sz="2400" dirty="0"/>
              <a:t>. revize smluv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reakce na změněné externí podmínky po roce 1989,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zakládá </a:t>
            </a:r>
            <a:r>
              <a:rPr lang="cs-CZ" altLang="cs-CZ" sz="2400" dirty="0">
                <a:solidFill>
                  <a:srgbClr val="0033CC"/>
                </a:solidFill>
              </a:rPr>
              <a:t>Evropskou unii</a:t>
            </a:r>
            <a:r>
              <a:rPr lang="cs-CZ" altLang="cs-CZ" sz="2400" dirty="0"/>
              <a:t> (</a:t>
            </a:r>
            <a:r>
              <a:rPr lang="cs-CZ" altLang="cs-CZ" sz="2400" dirty="0" err="1"/>
              <a:t>European</a:t>
            </a:r>
            <a:r>
              <a:rPr lang="cs-CZ" altLang="cs-CZ" sz="2400" dirty="0"/>
              <a:t> Union - EU) </a:t>
            </a:r>
            <a:r>
              <a:rPr lang="cs-CZ" altLang="cs-CZ" sz="2400" dirty="0" smtClean="0"/>
              <a:t>– </a:t>
            </a:r>
            <a:r>
              <a:rPr lang="cs-CZ" altLang="cs-CZ" sz="2400" dirty="0"/>
              <a:t>od 1.11.1993.</a:t>
            </a:r>
          </a:p>
          <a:p>
            <a:endParaRPr lang="cs-CZ" dirty="0"/>
          </a:p>
        </p:txBody>
      </p:sp>
      <p:pic>
        <p:nvPicPr>
          <p:cNvPr id="4" name="Picture 4" descr="vlajky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4695825"/>
            <a:ext cx="4008247" cy="157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581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92607"/>
          </a:xfrm>
        </p:spPr>
        <p:txBody>
          <a:bodyPr/>
          <a:lstStyle/>
          <a:p>
            <a:r>
              <a:rPr lang="cs-CZ" altLang="cs-CZ" sz="3600" dirty="0" smtClean="0"/>
              <a:t>EU </a:t>
            </a:r>
            <a:r>
              <a:rPr lang="cs-CZ" altLang="cs-CZ" sz="3600" dirty="0"/>
              <a:t>– 3 pilíře</a:t>
            </a:r>
            <a:br>
              <a:rPr lang="cs-CZ" altLang="cs-CZ" sz="3600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333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u="sng" dirty="0"/>
              <a:t>1. pilíř - Evropská společenství</a:t>
            </a:r>
            <a:endParaRPr lang="cs-CZ" altLang="cs-CZ" sz="2400" dirty="0"/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/>
              <a:t> + rozhodnutí o ustavení hospodářské a měnové unie HMU - </a:t>
            </a:r>
            <a:r>
              <a:rPr lang="cs-CZ" altLang="cs-CZ" sz="2400" dirty="0" smtClean="0"/>
              <a:t>  	Maastrichtská </a:t>
            </a:r>
            <a:r>
              <a:rPr lang="cs-CZ" altLang="cs-CZ" sz="2400" dirty="0"/>
              <a:t>kritéria,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/>
              <a:t>+ transevropské sítě (TEN), Fond koheze, životní prostředí,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dirty="0"/>
              <a:t>+ občanství Unie.</a:t>
            </a:r>
          </a:p>
          <a:p>
            <a:pPr>
              <a:lnSpc>
                <a:spcPct val="90000"/>
              </a:lnSpc>
              <a:defRPr/>
            </a:pPr>
            <a:endParaRPr lang="cs-CZ" altLang="cs-CZ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u="sng" dirty="0"/>
              <a:t>2. pilíř - Společná zahraniční a bezpečnostní politika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u="sng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u="sng" dirty="0"/>
              <a:t>3. pilíř - Spolupráce v oblasti justice a vnitřních věci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u="sng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/>
              <a:t>EU má 12 členských zemí k 1.11. 1993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5042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5" descr="mastric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365" y="200025"/>
            <a:ext cx="4826475" cy="65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6529714" y="6219825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http://european-union.europa.eu</a:t>
            </a:r>
          </a:p>
        </p:txBody>
      </p:sp>
    </p:spTree>
    <p:extLst>
      <p:ext uri="{BB962C8B-B14F-4D97-AF65-F5344CB8AC3E}">
        <p14:creationId xmlns:p14="http://schemas.microsoft.com/office/powerpoint/2010/main" val="1407889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1994 až 1999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r>
              <a:rPr lang="cs-CZ" sz="2400" dirty="0"/>
              <a:t>1993 – Maastrichtská smlouva:</a:t>
            </a:r>
          </a:p>
          <a:p>
            <a:pPr>
              <a:buFontTx/>
              <a:buChar char="-"/>
            </a:pPr>
            <a:r>
              <a:rPr lang="cs-CZ" sz="2400" dirty="0"/>
              <a:t>Fond soudržnosti,</a:t>
            </a:r>
          </a:p>
          <a:p>
            <a:pPr>
              <a:buFontTx/>
              <a:buChar char="-"/>
            </a:pPr>
            <a:r>
              <a:rPr lang="cs-CZ" sz="2400" dirty="0"/>
              <a:t>Výbor regionů,</a:t>
            </a:r>
          </a:p>
          <a:p>
            <a:pPr>
              <a:buFontTx/>
              <a:buChar char="-"/>
            </a:pPr>
            <a:r>
              <a:rPr lang="cs-CZ" sz="2400" dirty="0"/>
              <a:t>zásada subsidiarity.</a:t>
            </a:r>
          </a:p>
          <a:p>
            <a:pPr>
              <a:buFontTx/>
              <a:buChar char="-"/>
            </a:pPr>
            <a:endParaRPr lang="cs-CZ" sz="2400" dirty="0"/>
          </a:p>
          <a:p>
            <a:r>
              <a:rPr lang="cs-CZ" sz="2400" dirty="0"/>
              <a:t>Zdroje pro strukturální fondy a Fond soudržnosti se zdvojnásobily (třetina rozpočtu EU)</a:t>
            </a:r>
          </a:p>
          <a:p>
            <a:r>
              <a:rPr lang="cs-CZ" sz="2400" dirty="0"/>
              <a:t>1995 - byl připojen zvláštní cíl na podporu řídce osídlených oblastí ve Finsku a Švédsku</a:t>
            </a:r>
          </a:p>
          <a:p>
            <a:r>
              <a:rPr lang="cs-CZ" sz="2400" dirty="0"/>
              <a:t>Rozpočet 168 mld. ECU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1418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1994 až 1999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1: </a:t>
            </a:r>
            <a:r>
              <a:rPr lang="cs-CZ" sz="2400" dirty="0"/>
              <a:t>podpora rozvoje a strukturálních změn regionů, jejichž rozvoj zaostává;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2: </a:t>
            </a:r>
            <a:r>
              <a:rPr lang="cs-CZ" sz="2400" dirty="0"/>
              <a:t>přeměny regionů nebo částí regionů vážně ovlivněných průmyslovým poklesem;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3: </a:t>
            </a:r>
            <a:r>
              <a:rPr lang="cs-CZ" sz="2400" dirty="0"/>
              <a:t>boj s dlouhodobou nezaměstnaností a podpora integrace mladých lidí do pracovního procesu a osob ohrožených vyloučením z trhu práce, podpora rovných pracovních příležitostí pro muže a ženy;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4: </a:t>
            </a:r>
            <a:r>
              <a:rPr lang="cs-CZ" sz="2400" dirty="0"/>
              <a:t>podpora přizpůsobení pracovních sil </a:t>
            </a:r>
            <a:r>
              <a:rPr lang="cs-CZ" sz="2400" dirty="0" smtClean="0"/>
              <a:t>změnám </a:t>
            </a:r>
            <a:r>
              <a:rPr lang="cs-CZ" sz="2400" dirty="0"/>
              <a:t>v průmyslu a změnám výrobních systémů;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1677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1994 až 1999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4929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5: </a:t>
            </a:r>
            <a:r>
              <a:rPr lang="cs-CZ" sz="2400" dirty="0"/>
              <a:t>podpora rozvoje venkova (a) urychlením změn zemědělských struktur v rámci reformy společné zemědělské politiky a podporováním modernizace a strukturálních změn v sektoru rybářství (b) podpora rozvoje a strukturálních změn venkovských oblastí;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6: </a:t>
            </a:r>
            <a:r>
              <a:rPr lang="cs-CZ" sz="2400" dirty="0"/>
              <a:t>rozvoj a strukturální změny regionů s mimořádně nízkou hustotou obyvatelstva (od 1. ledna 1995).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033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10479" r="30000" b="4348"/>
          <a:stretch/>
        </p:blipFill>
        <p:spPr bwMode="auto">
          <a:xfrm>
            <a:off x="537200" y="19916"/>
            <a:ext cx="4836054" cy="66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403272" y="5991225"/>
            <a:ext cx="5183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http://ec.europa.eu/regional_policy/sources/docgener/panorama/pdf/mag26/mag26_cs.pdf</a:t>
            </a:r>
          </a:p>
        </p:txBody>
      </p:sp>
    </p:spTree>
    <p:extLst>
      <p:ext uri="{BB962C8B-B14F-4D97-AF65-F5344CB8AC3E}">
        <p14:creationId xmlns:p14="http://schemas.microsoft.com/office/powerpoint/2010/main" val="3424454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1994 až 1999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2365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Prostředky poskytnuté EFRR, ESF a EAGGF </a:t>
            </a:r>
            <a:r>
              <a:rPr lang="cs-CZ" sz="2400" dirty="0" smtClean="0"/>
              <a:t> </a:t>
            </a:r>
            <a:r>
              <a:rPr lang="cs-CZ" sz="2400" dirty="0"/>
              <a:t>v rámci Cíle 1 byly ve výši 94 miliard ECU</a:t>
            </a:r>
            <a:r>
              <a:rPr lang="cs-CZ" sz="2400" dirty="0" smtClean="0"/>
              <a:t>, </a:t>
            </a:r>
            <a:r>
              <a:rPr lang="cs-CZ" sz="2400" dirty="0"/>
              <a:t>ve fondu soudržnosti to pak bylo 14,45 miliard ECU (68 % z celkového počtu dostupných fondů).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Vynaložení těchto prostředků se týkalo 24,6 %, neboli 97,7 milionů obyvatel.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20204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1994 až 1999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2365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41 % investic v rámci Cíle 1 bylo </a:t>
            </a:r>
            <a:r>
              <a:rPr lang="cs-CZ" sz="2400" dirty="0" smtClean="0"/>
              <a:t>použito </a:t>
            </a:r>
            <a:r>
              <a:rPr lang="cs-CZ" sz="2400" dirty="0"/>
              <a:t>na podporu podniků, 29,8 % na infrastrukturu, z čehož přibližně polovina byla na dopravu, čtvrtina na životní prostředí a 24,5 % na lidské zdroje. </a:t>
            </a:r>
          </a:p>
          <a:p>
            <a:endParaRPr lang="cs-CZ" sz="2400" dirty="0"/>
          </a:p>
          <a:p>
            <a:r>
              <a:rPr lang="cs-CZ" sz="2400" b="1" dirty="0"/>
              <a:t>Hlavní příjemci: </a:t>
            </a:r>
            <a:r>
              <a:rPr lang="cs-CZ" sz="2400" dirty="0"/>
              <a:t>Španělsko, Německo, Itálie, Portugalsko, Řecko a Francie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6680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altLang="cs-CZ" sz="3200" dirty="0"/>
              <a:t>Historie evropské integrace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2365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dirty="0"/>
              <a:t>Lisabonská smlouva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též „reformní smlouva“ podepsána 13.12.2007 v Lisabonu,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zásady vypracovány během německého předsednictví v 1. pol. roku 2007,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/>
              <a:t>zasedání Evropské rady </a:t>
            </a:r>
            <a:r>
              <a:rPr lang="cs-CZ" altLang="cs-CZ" sz="2400" dirty="0" smtClean="0"/>
              <a:t>– podpis 13.12.2007</a:t>
            </a:r>
            <a:r>
              <a:rPr lang="cs-CZ" altLang="cs-CZ" sz="2400" dirty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6204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2000 až 2006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r>
              <a:rPr lang="cs-CZ" sz="2400" dirty="0"/>
              <a:t>Lisabonská strategie</a:t>
            </a:r>
          </a:p>
          <a:p>
            <a:r>
              <a:rPr lang="cs-CZ" sz="2400" dirty="0"/>
              <a:t>Priority: růst, zaměstnanost, inovace, v důsledku čehož se změnily i priority </a:t>
            </a:r>
            <a:r>
              <a:rPr lang="cs-CZ" sz="2400" dirty="0" smtClean="0"/>
              <a:t>	politiky </a:t>
            </a:r>
            <a:r>
              <a:rPr lang="cs-CZ" sz="2400" dirty="0"/>
              <a:t>soudržnosti</a:t>
            </a:r>
          </a:p>
          <a:p>
            <a:r>
              <a:rPr lang="cs-CZ" sz="2400" dirty="0"/>
              <a:t>2000-2004 – předvstupní nástroje (PHARE) poskytly finanční prostředky a </a:t>
            </a:r>
            <a:r>
              <a:rPr lang="cs-CZ" sz="2400" dirty="0" smtClean="0"/>
              <a:t>	know-how </a:t>
            </a:r>
            <a:r>
              <a:rPr lang="cs-CZ" sz="2400" dirty="0"/>
              <a:t>zemím, které čekaly na vstup do EU</a:t>
            </a:r>
          </a:p>
          <a:p>
            <a:r>
              <a:rPr lang="cs-CZ" sz="2400" dirty="0"/>
              <a:t>2004 – 10 nových členů EU (zvýšení počtu obyvatel o 20 %, avšak zvýšení </a:t>
            </a:r>
            <a:r>
              <a:rPr lang="cs-CZ" sz="2400" dirty="0" smtClean="0"/>
              <a:t>	HDP </a:t>
            </a:r>
            <a:r>
              <a:rPr lang="cs-CZ" sz="2400" dirty="0"/>
              <a:t>o 5 %</a:t>
            </a:r>
          </a:p>
          <a:p>
            <a:r>
              <a:rPr lang="cs-CZ" sz="2400" dirty="0"/>
              <a:t>Rozpočet 213 mld. EUR pro EU 15, 22 mld. EUR pro EU 10 (nové země, </a:t>
            </a:r>
            <a:r>
              <a:rPr lang="cs-CZ" sz="2400" dirty="0" smtClean="0"/>
              <a:t>	2004-2006</a:t>
            </a:r>
            <a:r>
              <a:rPr lang="cs-CZ" sz="2400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5098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2000 až 2006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4929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1: </a:t>
            </a:r>
            <a:r>
              <a:rPr lang="cs-CZ" sz="2400" dirty="0"/>
              <a:t>podpora rozvoje a strukturálních změn regionů jejichž rozvoj zaostává;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2: </a:t>
            </a:r>
            <a:r>
              <a:rPr lang="cs-CZ" sz="2400" dirty="0"/>
              <a:t>následná podpora ekonomické a </a:t>
            </a:r>
            <a:r>
              <a:rPr lang="cs-CZ" sz="2400" dirty="0" smtClean="0"/>
              <a:t>sociální </a:t>
            </a:r>
            <a:r>
              <a:rPr lang="cs-CZ" sz="2400" dirty="0"/>
              <a:t>přeměny oblastí které se potýkají se strukturálními těžkostmi;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Cíl 3: </a:t>
            </a:r>
            <a:r>
              <a:rPr lang="cs-CZ" sz="2400" dirty="0"/>
              <a:t>podporovat úpravu a modernizaci poli- tiky a systémů vzdělávání, výcviku a </a:t>
            </a:r>
            <a:r>
              <a:rPr lang="cs-CZ" sz="2400" dirty="0" smtClean="0"/>
              <a:t>zaměstnanosti</a:t>
            </a:r>
            <a:r>
              <a:rPr lang="cs-CZ" sz="2400" dirty="0"/>
              <a:t>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2601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4" t="11304" r="30217" b="4000"/>
          <a:stretch/>
        </p:blipFill>
        <p:spPr bwMode="auto">
          <a:xfrm>
            <a:off x="469900" y="123825"/>
            <a:ext cx="4716609" cy="6488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727700" y="5610225"/>
            <a:ext cx="448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http://ec.europa.eu/regional_policy/sources/docgener/panorama/pdf/mag26/mag26_cs.pdf</a:t>
            </a:r>
          </a:p>
        </p:txBody>
      </p:sp>
    </p:spTree>
    <p:extLst>
      <p:ext uri="{BB962C8B-B14F-4D97-AF65-F5344CB8AC3E}">
        <p14:creationId xmlns:p14="http://schemas.microsoft.com/office/powerpoint/2010/main" val="1169068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2000 až 2006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8623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Financování poskytnuté EFRR, ESF, EAGGF a FIFG </a:t>
            </a:r>
            <a:r>
              <a:rPr lang="cs-CZ" sz="2400" dirty="0" smtClean="0"/>
              <a:t>v </a:t>
            </a:r>
            <a:r>
              <a:rPr lang="cs-CZ" sz="2400" dirty="0"/>
              <a:t>rámci Cíle 1 se týkalo 37 %, neboli 169,4 milionů obyvatel EU-25, a dosáhlo výše 149,2 </a:t>
            </a:r>
            <a:r>
              <a:rPr lang="cs-CZ" sz="2400" dirty="0" smtClean="0"/>
              <a:t>miliardy </a:t>
            </a:r>
            <a:r>
              <a:rPr lang="cs-CZ" sz="2400" dirty="0"/>
              <a:t>eur.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41 % investic v rámci Cíle 1 bylo </a:t>
            </a:r>
            <a:r>
              <a:rPr lang="cs-CZ" sz="2400" dirty="0" smtClean="0"/>
              <a:t>spotřebováno </a:t>
            </a:r>
            <a:r>
              <a:rPr lang="cs-CZ" sz="2400" dirty="0"/>
              <a:t>na infrastrukturu, z čehož téměř polovina byla vyčleněna na dopravu a přibližně třetina na životní prostředí. 33,8 % bylo vyčleněno na vytváření podpůrného prostředí pro podniky a 24,5 </a:t>
            </a:r>
            <a:r>
              <a:rPr lang="cs-CZ" sz="2400" dirty="0" smtClean="0"/>
              <a:t>% </a:t>
            </a:r>
            <a:r>
              <a:rPr lang="cs-CZ" sz="2400" dirty="0"/>
              <a:t>na lidské zdroje.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4805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2000 až 2006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015663"/>
          </a:xfrm>
        </p:spPr>
        <p:txBody>
          <a:bodyPr/>
          <a:lstStyle/>
          <a:p>
            <a:r>
              <a:rPr lang="cs-CZ" sz="2400" b="1" dirty="0"/>
              <a:t>Hlavní příjemci: </a:t>
            </a:r>
            <a:r>
              <a:rPr lang="cs-CZ" sz="2400" dirty="0"/>
              <a:t>Španělsko, Německo, Itálie, Řecko, Portugalsko, Spojené království a Francie.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4532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2007 až 2013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954655"/>
          </a:xfrm>
        </p:spPr>
        <p:txBody>
          <a:bodyPr/>
          <a:lstStyle/>
          <a:p>
            <a:r>
              <a:rPr lang="cs-CZ" sz="2400" dirty="0"/>
              <a:t>2007 – vstup Bulharska a Rumunska</a:t>
            </a:r>
          </a:p>
          <a:p>
            <a:r>
              <a:rPr lang="cs-CZ" sz="2400" dirty="0"/>
              <a:t>2013 – vstup Chorvatska</a:t>
            </a:r>
          </a:p>
          <a:p>
            <a:pPr>
              <a:buFontTx/>
              <a:buChar char="-"/>
            </a:pPr>
            <a:r>
              <a:rPr lang="cs-CZ" sz="2400" dirty="0"/>
              <a:t>zjednodušení pravidel a struktur,</a:t>
            </a:r>
          </a:p>
          <a:p>
            <a:pPr>
              <a:buFontTx/>
              <a:buChar char="-"/>
            </a:pPr>
            <a:r>
              <a:rPr lang="cs-CZ" sz="2400" dirty="0"/>
              <a:t>transparentnost, komunikace,</a:t>
            </a:r>
          </a:p>
          <a:p>
            <a:pPr>
              <a:buFontTx/>
              <a:buChar char="-"/>
            </a:pPr>
            <a:r>
              <a:rPr lang="cs-CZ" sz="2400" dirty="0"/>
              <a:t>klíčovými prvky reformy jsou růst a zaměstnanost,</a:t>
            </a:r>
          </a:p>
          <a:p>
            <a:r>
              <a:rPr lang="cs-CZ" sz="2400" dirty="0"/>
              <a:t>Klíčové investiční oblasti: výzkum a inovace (25% prostředků), environmentální infrastruktura, opatření na boj proti změně klimatu (30%)</a:t>
            </a:r>
          </a:p>
          <a:p>
            <a:r>
              <a:rPr lang="cs-CZ" sz="2400" dirty="0"/>
              <a:t>Rozpočet: 347 mld. EUR</a:t>
            </a:r>
          </a:p>
        </p:txBody>
      </p:sp>
    </p:spTree>
    <p:extLst>
      <p:ext uri="{BB962C8B-B14F-4D97-AF65-F5344CB8AC3E}">
        <p14:creationId xmlns:p14="http://schemas.microsoft.com/office/powerpoint/2010/main" val="1494965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2007 až 2013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„Sbližování": </a:t>
            </a:r>
            <a:r>
              <a:rPr lang="cs-CZ" sz="2400" dirty="0"/>
              <a:t>má za cíl urychlit sbližování nejméně vyvinutých členských států a regionů definovaných HDP na osobu menším než 75 % průměru EU;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„Regionální konkurenceschopnost a zaměstnanost": </a:t>
            </a:r>
            <a:r>
              <a:rPr lang="cs-CZ" sz="2400" dirty="0"/>
              <a:t>týká se všech ostatních regionů s cílem posílit konkurenceschopnost a přitažlivost regionů a rovněž zaměstnanost;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„Evropská územní spolupráce": </a:t>
            </a:r>
            <a:r>
              <a:rPr lang="cs-CZ" sz="2400" dirty="0"/>
              <a:t>vychází z iniciativy </a:t>
            </a:r>
            <a:r>
              <a:rPr lang="cs-CZ" sz="2400" dirty="0" err="1"/>
              <a:t>Interreg</a:t>
            </a:r>
            <a:r>
              <a:rPr lang="cs-CZ" sz="2400" dirty="0"/>
              <a:t> a podporuje přeshraniční, nadnárodní a meziregionální spolupráci a je rovněž dostupná pro sítě.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91509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9" t="11422" r="30353" b="3734"/>
          <a:stretch/>
        </p:blipFill>
        <p:spPr bwMode="auto">
          <a:xfrm>
            <a:off x="469900" y="123825"/>
            <a:ext cx="4716015" cy="653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575300" y="5686425"/>
            <a:ext cx="4808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http://ec.europa.eu/regional_policy/sources/docgener/panorama/pdf/mag26/mag26_cs.pdf</a:t>
            </a:r>
          </a:p>
        </p:txBody>
      </p:sp>
    </p:spTree>
    <p:extLst>
      <p:ext uri="{BB962C8B-B14F-4D97-AF65-F5344CB8AC3E}">
        <p14:creationId xmlns:p14="http://schemas.microsoft.com/office/powerpoint/2010/main" val="1207249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Politika soudržnosti 2007 až 2013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540360"/>
          </a:xfrm>
        </p:spPr>
        <p:txBody>
          <a:bodyPr/>
          <a:lstStyle/>
          <a:p>
            <a:r>
              <a:rPr lang="cs-CZ" sz="2400" b="1" dirty="0"/>
              <a:t>Celkový objem dostupných prostředků strukturálních fondů a Fondu soudržnosti: </a:t>
            </a:r>
            <a:r>
              <a:rPr lang="cs-CZ" sz="2400" dirty="0"/>
              <a:t>347 miliard eur představujících 35,7 % rozpočtu EU a 0,38 % celkového HDP EU</a:t>
            </a:r>
          </a:p>
          <a:p>
            <a:r>
              <a:rPr lang="cs-CZ" sz="2400" b="1" dirty="0"/>
              <a:t>	z čehož pro regiony pro Cíl 1: </a:t>
            </a:r>
            <a:r>
              <a:rPr lang="cs-CZ" sz="2400" dirty="0"/>
              <a:t>81,5 %</a:t>
            </a:r>
          </a:p>
          <a:p>
            <a:r>
              <a:rPr lang="cs-CZ" sz="2400" b="1" dirty="0"/>
              <a:t>	počet obyvatel v regionech pro Cíl 1: </a:t>
            </a:r>
            <a:r>
              <a:rPr lang="cs-CZ" sz="2400" dirty="0"/>
              <a:t>170 </a:t>
            </a:r>
            <a:r>
              <a:rPr lang="cs-CZ" sz="2400" dirty="0" smtClean="0"/>
              <a:t>milionů </a:t>
            </a:r>
            <a:r>
              <a:rPr lang="cs-CZ" sz="2400" dirty="0"/>
              <a:t>(35 % z </a:t>
            </a:r>
            <a:r>
              <a:rPr lang="cs-CZ" sz="2400" dirty="0" smtClean="0"/>
              <a:t>		celkového </a:t>
            </a:r>
            <a:r>
              <a:rPr lang="cs-CZ" sz="2400" dirty="0"/>
              <a:t>počtu </a:t>
            </a:r>
            <a:r>
              <a:rPr lang="cs-CZ" sz="2400" dirty="0" smtClean="0"/>
              <a:t>včetně postupně </a:t>
            </a:r>
            <a:r>
              <a:rPr lang="cs-CZ" sz="2400" dirty="0"/>
              <a:t>vyřazovaných regionů)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56304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2007 až 2013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7543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/>
              <a:t>Hlavní příjemci: </a:t>
            </a:r>
            <a:r>
              <a:rPr lang="cs-CZ" sz="2400" dirty="0"/>
              <a:t>Polsko (67,3 miliardy eur), Španělsko (35,2 miliardy eur), Itálie (28,8 miliardy eur), Česká republika (26,7 miliardy eur), Německo (26,3 miliardy eur), Maďarsko (25,3 miliardy eur), Portugalsko (21,5 miliardy eur) a Řecko (20,4 miliardy eur).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6237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Politika soudržnosti 2007 až 2013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078313"/>
          </a:xfrm>
        </p:spPr>
        <p:txBody>
          <a:bodyPr/>
          <a:lstStyle/>
          <a:p>
            <a:r>
              <a:rPr lang="cs-CZ" sz="2400" dirty="0"/>
              <a:t>Regionální politika přináší výsledky. V období 2007 až 2012 pomohla členským zemím EU: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vytvořila přibližně 594 000 pracovních míst (262 000 v malých a středních podnicích),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realizovala přímé investice v 198 000 malých a středních podniků,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podpořila 77 800 začínajících podniků,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financovala 61 000 výzkumných projektů,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poskytla téměř 5 milionům občanů EU širokopásmové připojení,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pomohla vybudovat 1 208 km silnic a 1 495 km železnic a přispěla tak k vytvoření efektivní transevropské dopravní sítě (TEN-T),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zvýšila kvalitu života občanů ve městech díky modernizaci vodovodní a kanalizační sítě, kterou využívá 3,2 milionu občanů, a udržitelným systémům dopravy.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9839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4" t="10046" r="30000" b="4133"/>
          <a:stretch/>
        </p:blipFill>
        <p:spPr bwMode="auto">
          <a:xfrm>
            <a:off x="546100" y="175003"/>
            <a:ext cx="4425351" cy="6134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10479" r="30000" b="4348"/>
          <a:stretch/>
        </p:blipFill>
        <p:spPr bwMode="auto">
          <a:xfrm>
            <a:off x="5549432" y="175003"/>
            <a:ext cx="443666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774700" y="6332241"/>
            <a:ext cx="891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http://ec.europa.eu/regional_policy/sources/docgener/panorama/pdf/mag26/mag26_cs.pdf</a:t>
            </a:r>
          </a:p>
        </p:txBody>
      </p:sp>
    </p:spTree>
    <p:extLst>
      <p:ext uri="{BB962C8B-B14F-4D97-AF65-F5344CB8AC3E}">
        <p14:creationId xmlns:p14="http://schemas.microsoft.com/office/powerpoint/2010/main" val="948950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4" t="11304" r="30217" b="4000"/>
          <a:stretch/>
        </p:blipFill>
        <p:spPr bwMode="auto">
          <a:xfrm>
            <a:off x="241300" y="200025"/>
            <a:ext cx="4501460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9" t="11422" r="30353" b="3734"/>
          <a:stretch/>
        </p:blipFill>
        <p:spPr bwMode="auto">
          <a:xfrm>
            <a:off x="4965700" y="234762"/>
            <a:ext cx="4442731" cy="61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482843" y="6415632"/>
            <a:ext cx="891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http://ec.europa.eu/regional_policy/sources/docgener/panorama/pdf/mag26/mag26_cs.pdf</a:t>
            </a:r>
          </a:p>
        </p:txBody>
      </p:sp>
    </p:spTree>
    <p:extLst>
      <p:ext uri="{BB962C8B-B14F-4D97-AF65-F5344CB8AC3E}">
        <p14:creationId xmlns:p14="http://schemas.microsoft.com/office/powerpoint/2010/main" val="566982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913463"/>
              </p:ext>
            </p:extLst>
          </p:nvPr>
        </p:nvGraphicFramePr>
        <p:xfrm>
          <a:off x="2843312" y="-546336"/>
          <a:ext cx="5006774" cy="7086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5667116" imgH="8019988" progId="Acrobat.Document.DC">
                  <p:embed/>
                </p:oleObj>
              </mc:Choice>
              <mc:Fallback>
                <p:oleObj name="Acrobat Document" r:id="rId3" imgW="5667116" imgH="8019988" progId="Acrobat.Document.DC">
                  <p:embed/>
                  <p:pic>
                    <p:nvPicPr>
                      <p:cNvPr id="296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312" y="-546336"/>
                        <a:ext cx="5006774" cy="7086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6878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453883"/>
              </p:ext>
            </p:extLst>
          </p:nvPr>
        </p:nvGraphicFramePr>
        <p:xfrm>
          <a:off x="1917700" y="-43675"/>
          <a:ext cx="6400800" cy="756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3" imgW="5676855" imgH="8019988" progId="AcroExch.Document.7">
                  <p:embed/>
                </p:oleObj>
              </mc:Choice>
              <mc:Fallback>
                <p:oleObj name="Acrobat Document" r:id="rId3" imgW="5676855" imgH="8019988" progId="AcroExch.Document.7">
                  <p:embed/>
                  <p:pic>
                    <p:nvPicPr>
                      <p:cNvPr id="307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-43675"/>
                        <a:ext cx="6400800" cy="756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498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r>
              <a:rPr lang="cs-CZ" altLang="cs-CZ" sz="3600" dirty="0"/>
              <a:t>Politika soudržnosti EU (PHSS) – principy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936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/>
              <a:t>Princip: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1.</a:t>
            </a:r>
            <a:r>
              <a:rPr lang="cs-CZ" altLang="cs-CZ" sz="2400" dirty="0"/>
              <a:t> </a:t>
            </a:r>
            <a:r>
              <a:rPr lang="cs-CZ" altLang="cs-CZ" sz="2400" dirty="0">
                <a:solidFill>
                  <a:srgbClr val="006600"/>
                </a:solidFill>
              </a:rPr>
              <a:t>koncentrace (na cíle),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2. partnerství (spolupráce),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3. programování (víceleté, víceoborové  programy),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4. </a:t>
            </a:r>
            <a:r>
              <a:rPr lang="cs-CZ" altLang="cs-CZ" sz="2400" dirty="0" err="1">
                <a:solidFill>
                  <a:srgbClr val="006600"/>
                </a:solidFill>
              </a:rPr>
              <a:t>adicionality</a:t>
            </a:r>
            <a:r>
              <a:rPr lang="cs-CZ" altLang="cs-CZ" sz="2400" dirty="0">
                <a:solidFill>
                  <a:srgbClr val="006600"/>
                </a:solidFill>
              </a:rPr>
              <a:t> (doplňkovost, spolufinancování),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5. monitorování a evaluace,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6. solidarity,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dirty="0">
                <a:solidFill>
                  <a:srgbClr val="006600"/>
                </a:solidFill>
              </a:rPr>
              <a:t>7. subsidiarity.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6830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1" t="18610" r="25870" b="52868"/>
          <a:stretch/>
        </p:blipFill>
        <p:spPr bwMode="auto">
          <a:xfrm>
            <a:off x="241300" y="1647825"/>
            <a:ext cx="906247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07301" y="5238489"/>
            <a:ext cx="5596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https://www.euroskop.cz/8948/sekce/regionalni-politika/</a:t>
            </a:r>
          </a:p>
        </p:txBody>
      </p:sp>
    </p:spTree>
    <p:extLst>
      <p:ext uri="{BB962C8B-B14F-4D97-AF65-F5344CB8AC3E}">
        <p14:creationId xmlns:p14="http://schemas.microsoft.com/office/powerpoint/2010/main" val="25827149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4" t="48174" r="25761" b="12869"/>
          <a:stretch/>
        </p:blipFill>
        <p:spPr bwMode="auto">
          <a:xfrm>
            <a:off x="774700" y="504825"/>
            <a:ext cx="8800465" cy="4552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17145" y="5124533"/>
            <a:ext cx="5596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https://www.euroskop.cz/8948/sekce/regionalni-politika/</a:t>
            </a:r>
          </a:p>
        </p:txBody>
      </p:sp>
    </p:spTree>
    <p:extLst>
      <p:ext uri="{BB962C8B-B14F-4D97-AF65-F5344CB8AC3E}">
        <p14:creationId xmlns:p14="http://schemas.microsoft.com/office/powerpoint/2010/main" val="1965732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3" t="52348" r="25870" b="14956"/>
          <a:stretch/>
        </p:blipFill>
        <p:spPr bwMode="auto">
          <a:xfrm>
            <a:off x="546100" y="1334940"/>
            <a:ext cx="8656663" cy="377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55336" y="5180674"/>
            <a:ext cx="5596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https://www.euroskop.cz/8948/sekce/regionalni-politika/</a:t>
            </a:r>
          </a:p>
        </p:txBody>
      </p:sp>
    </p:spTree>
    <p:extLst>
      <p:ext uri="{BB962C8B-B14F-4D97-AF65-F5344CB8AC3E}">
        <p14:creationId xmlns:p14="http://schemas.microsoft.com/office/powerpoint/2010/main" val="15146349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3165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http://europa.eu/pol/reg/index_cs.htm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http://bookshop.europa.eu/cs/region-ln-politika-a-region-ln-ekonomiky-cbcKYKABsttvUAAAEjrpAY4e5L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http://bookshop.europa.eu/cs/bundles/--cbsciep2OwkgkAAAE.xjhtLxJz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http://www.consilium.europa.eu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http://ec.europa.eu/regional_policy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http://european-union.europa.eu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https://www.euroskop.cz/8948/sekce/regionalni-politika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477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1713</Words>
  <Application>Microsoft Office PowerPoint</Application>
  <PresentationFormat>Vlastní</PresentationFormat>
  <Paragraphs>249</Paragraphs>
  <Slides>51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51</vt:i4>
      </vt:variant>
    </vt:vector>
  </HeadingPairs>
  <TitlesOfParts>
    <vt:vector size="57" baseType="lpstr">
      <vt:lpstr>Arial</vt:lpstr>
      <vt:lpstr>Calibri</vt:lpstr>
      <vt:lpstr>Wingdings</vt:lpstr>
      <vt:lpstr>Office Theme</vt:lpstr>
      <vt:lpstr>Adobe Acrobat Document</vt:lpstr>
      <vt:lpstr>Acrobat Document</vt:lpstr>
      <vt:lpstr>Prezentace aplikace PowerPoint</vt:lpstr>
      <vt:lpstr>Historie regionální politiky EU</vt:lpstr>
      <vt:lpstr>Prezentace aplikace PowerPoint</vt:lpstr>
      <vt:lpstr>Historie evropské integrace</vt:lpstr>
      <vt:lpstr>Prezentace aplikace PowerPoint</vt:lpstr>
      <vt:lpstr>Historie evropské integrace</vt:lpstr>
      <vt:lpstr>Historie evropské integrace Institucionalizace Evropské integrace 2</vt:lpstr>
      <vt:lpstr>Historie evropské integrace</vt:lpstr>
      <vt:lpstr>Rozšiřování integrace</vt:lpstr>
      <vt:lpstr>Rozšiřování integrace</vt:lpstr>
      <vt:lpstr>Počátky regionální politiky</vt:lpstr>
      <vt:lpstr>Vývoj regionální politiky</vt:lpstr>
      <vt:lpstr>Vývoj regionální politiky</vt:lpstr>
      <vt:lpstr>Evropská charta regionálního plánování</vt:lpstr>
      <vt:lpstr>Původ a vývoj regionální politiky EU</vt:lpstr>
      <vt:lpstr>Vývoj regionální politiky EU</vt:lpstr>
      <vt:lpstr>Vývoj regionální politiky</vt:lpstr>
      <vt:lpstr>Politika soudržnosti 1989 až 1993</vt:lpstr>
      <vt:lpstr>Politika soudržnosti 1989 až 1993</vt:lpstr>
      <vt:lpstr>Prezentace aplikace PowerPoint</vt:lpstr>
      <vt:lpstr>Politika soudržnosti 1989 až 1993</vt:lpstr>
      <vt:lpstr>Historie evropské integrace</vt:lpstr>
      <vt:lpstr>EU – 3 pilíře </vt:lpstr>
      <vt:lpstr>Prezentace aplikace PowerPoint</vt:lpstr>
      <vt:lpstr>Politika soudržnosti 1994 až 1999</vt:lpstr>
      <vt:lpstr>Politika soudržnosti 1994 až 1999</vt:lpstr>
      <vt:lpstr>Politika soudržnosti 1994 až 1999</vt:lpstr>
      <vt:lpstr>Prezentace aplikace PowerPoint</vt:lpstr>
      <vt:lpstr>Politika soudržnosti 1994 až 1999</vt:lpstr>
      <vt:lpstr>Politika soudržnosti 1994 až 1999</vt:lpstr>
      <vt:lpstr>Historie evropské integrace</vt:lpstr>
      <vt:lpstr>Politika soudržnosti 2000 až 2006</vt:lpstr>
      <vt:lpstr>Politika soudržnosti 2000 až 2006</vt:lpstr>
      <vt:lpstr>Prezentace aplikace PowerPoint</vt:lpstr>
      <vt:lpstr>Politika soudržnosti 2000 až 2006</vt:lpstr>
      <vt:lpstr>Politika soudržnosti 2000 až 2006</vt:lpstr>
      <vt:lpstr>Politika soudržnosti 2007 až 2013</vt:lpstr>
      <vt:lpstr>Politika soudržnosti 2007 až 2013</vt:lpstr>
      <vt:lpstr>Prezentace aplikace PowerPoint</vt:lpstr>
      <vt:lpstr>Politika soudržnosti 2007 až 2013</vt:lpstr>
      <vt:lpstr>Politika soudržnosti 2007 až 2013</vt:lpstr>
      <vt:lpstr>Politika soudržnosti 2007 až 2013</vt:lpstr>
      <vt:lpstr>Prezentace aplikace PowerPoint</vt:lpstr>
      <vt:lpstr>Prezentace aplikace PowerPoint</vt:lpstr>
      <vt:lpstr>Prezentace aplikace PowerPoint</vt:lpstr>
      <vt:lpstr>Prezentace aplikace PowerPoint</vt:lpstr>
      <vt:lpstr>Politika soudržnosti EU (PHSS) – principy</vt:lpstr>
      <vt:lpstr>Prezentace aplikace PowerPoint</vt:lpstr>
      <vt:lpstr>Prezentace aplikace PowerPoint</vt:lpstr>
      <vt:lpstr>Prezentace aplikace PowerPoint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astankov</cp:lastModifiedBy>
  <cp:revision>14</cp:revision>
  <dcterms:created xsi:type="dcterms:W3CDTF">2017-03-15T11:07:40Z</dcterms:created>
  <dcterms:modified xsi:type="dcterms:W3CDTF">2022-11-29T08:37:46Z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