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99" r:id="rId4"/>
    <p:sldId id="345" r:id="rId5"/>
    <p:sldId id="346" r:id="rId6"/>
    <p:sldId id="347" r:id="rId7"/>
    <p:sldId id="348" r:id="rId8"/>
    <p:sldId id="349" r:id="rId9"/>
    <p:sldId id="350" r:id="rId10"/>
    <p:sldId id="351" r:id="rId11"/>
    <p:sldId id="352" r:id="rId12"/>
    <p:sldId id="353" r:id="rId13"/>
    <p:sldId id="354" r:id="rId14"/>
    <p:sldId id="356" r:id="rId15"/>
    <p:sldId id="355" r:id="rId16"/>
    <p:sldId id="358" r:id="rId17"/>
    <p:sldId id="357" r:id="rId18"/>
    <p:sldId id="359" r:id="rId19"/>
    <p:sldId id="360" r:id="rId20"/>
    <p:sldId id="318" r:id="rId21"/>
    <p:sldId id="319" r:id="rId22"/>
  </p:sldIdLst>
  <p:sldSz cx="10693400" cy="7562850"/>
  <p:notesSz cx="10693400" cy="75628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660"/>
  </p:normalViewPr>
  <p:slideViewPr>
    <p:cSldViewPr>
      <p:cViewPr varScale="1">
        <p:scale>
          <a:sx n="59" d="100"/>
          <a:sy n="59" d="100"/>
        </p:scale>
        <p:origin x="448"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8/12/2022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166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2" cy="6479997"/>
          </a:xfrm>
          <a:prstGeom prst="rect">
            <a:avLst/>
          </a:prstGeom>
          <a:blipFill>
            <a:blip r:embed="rId8" cstate="print"/>
            <a:stretch>
              <a:fillRect/>
            </a:stretch>
          </a:blipFill>
        </p:spPr>
        <p:txBody>
          <a:bodyPr wrap="square" lIns="0" tIns="0" rIns="0" bIns="0" rtlCol="0"/>
          <a:lstStyle/>
          <a:p>
            <a:endParaRPr/>
          </a:p>
        </p:txBody>
      </p:sp>
      <p:sp>
        <p:nvSpPr>
          <p:cNvPr id="17" name="bk object 17"/>
          <p:cNvSpPr/>
          <p:nvPr/>
        </p:nvSpPr>
        <p:spPr>
          <a:xfrm>
            <a:off x="6684092" y="6750009"/>
            <a:ext cx="1117395" cy="539997"/>
          </a:xfrm>
          <a:prstGeom prst="rect">
            <a:avLst/>
          </a:prstGeom>
          <a:blipFill>
            <a:blip r:embed="rId9" cstate="print"/>
            <a:stretch>
              <a:fillRect/>
            </a:stretch>
          </a:blipFill>
        </p:spPr>
        <p:txBody>
          <a:bodyPr wrap="square" lIns="0" tIns="0" rIns="0" bIns="0" rtlCol="0"/>
          <a:lstStyle/>
          <a:p>
            <a:endParaRPr/>
          </a:p>
        </p:txBody>
      </p:sp>
      <p:sp>
        <p:nvSpPr>
          <p:cNvPr id="18" name="bk object 18"/>
          <p:cNvSpPr/>
          <p:nvPr/>
        </p:nvSpPr>
        <p:spPr>
          <a:xfrm>
            <a:off x="3786055" y="6828576"/>
            <a:ext cx="2078671" cy="385982"/>
          </a:xfrm>
          <a:prstGeom prst="rect">
            <a:avLst/>
          </a:prstGeom>
          <a:blipFill>
            <a:blip r:embed="rId10" cstate="print"/>
            <a:stretch>
              <a:fillRect/>
            </a:stretch>
          </a:blipFill>
        </p:spPr>
        <p:txBody>
          <a:bodyPr wrap="square" lIns="0" tIns="0" rIns="0" bIns="0" rtlCol="0"/>
          <a:lstStyle/>
          <a:p>
            <a:endParaRPr/>
          </a:p>
        </p:txBody>
      </p:sp>
      <p:sp>
        <p:nvSpPr>
          <p:cNvPr id="19" name="bk object 19"/>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20" name="bk object 20"/>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1" name="bk object 21"/>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2" name="bk object 22"/>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3" name="bk object 23"/>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4" name="bk object 24"/>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5" name="bk object 25"/>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6" name="bk object 26"/>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7" name="bk object 27"/>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8" name="bk object 28"/>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9" name="bk object 29"/>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0" name="bk object 30"/>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1" name="bk object 31"/>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 name="Holder 2"/>
          <p:cNvSpPr>
            <a:spLocks noGrp="1"/>
          </p:cNvSpPr>
          <p:nvPr>
            <p:ph type="title"/>
          </p:nvPr>
        </p:nvSpPr>
        <p:spPr>
          <a:xfrm>
            <a:off x="707301" y="1328879"/>
            <a:ext cx="9278797" cy="533400"/>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707301" y="2069865"/>
            <a:ext cx="9278797" cy="1854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8/12/2022</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692002" cy="6479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95543" y="2319254"/>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774700" y="2943225"/>
            <a:ext cx="9278797" cy="2092881"/>
          </a:xfrm>
        </p:spPr>
        <p:txBody>
          <a:bodyPr/>
          <a:lstStyle/>
          <a:p>
            <a:pPr algn="ctr"/>
            <a:r>
              <a:rPr lang="cs-CZ" sz="3600" spc="-80" dirty="0" smtClean="0">
                <a:solidFill>
                  <a:srgbClr val="EB6E08"/>
                </a:solidFill>
                <a:latin typeface="Arial" panose="020B0604020202020204" pitchFamily="34" charset="0"/>
                <a:cs typeface="Arial" panose="020B0604020202020204" pitchFamily="34" charset="0"/>
              </a:rPr>
              <a:t>Politika životního prostředí</a:t>
            </a:r>
            <a:br>
              <a:rPr lang="cs-CZ" sz="3600" spc="-80" dirty="0" smtClean="0">
                <a:solidFill>
                  <a:srgbClr val="EB6E08"/>
                </a:solidFill>
                <a:latin typeface="Arial" panose="020B0604020202020204" pitchFamily="34" charset="0"/>
                <a:cs typeface="Arial" panose="020B0604020202020204" pitchFamily="34" charset="0"/>
              </a:rPr>
            </a:br>
            <a:r>
              <a:rPr lang="cs-CZ" sz="3600" spc="-64" dirty="0">
                <a:solidFill>
                  <a:srgbClr val="EB6E08"/>
                </a:solidFill>
                <a:latin typeface="Arial" panose="020B0604020202020204" pitchFamily="34" charset="0"/>
                <a:cs typeface="Arial" panose="020B0604020202020204" pitchFamily="34" charset="0"/>
              </a:rPr>
              <a:t/>
            </a:r>
            <a:br>
              <a:rPr lang="cs-CZ" sz="3600" spc="-64" dirty="0">
                <a:solidFill>
                  <a:srgbClr val="EB6E08"/>
                </a:solidFill>
                <a:latin typeface="Arial" panose="020B0604020202020204" pitchFamily="34" charset="0"/>
                <a:cs typeface="Arial" panose="020B0604020202020204" pitchFamily="34" charset="0"/>
              </a:rPr>
            </a:br>
            <a:r>
              <a:rPr lang="cs-CZ" sz="3200" kern="1200" spc="-20" dirty="0">
                <a:latin typeface="+mn-lt"/>
                <a:ea typeface="+mn-ea"/>
              </a:rPr>
              <a:t>Pavlína Hejduková</a:t>
            </a:r>
            <a:br>
              <a:rPr lang="cs-CZ" sz="3200" kern="1200" spc="-20" dirty="0">
                <a:latin typeface="+mn-lt"/>
                <a:ea typeface="+mn-ea"/>
              </a:rPr>
            </a:br>
            <a:endParaRPr lang="cs-CZ" sz="3200" kern="1200" spc="-20" dirty="0">
              <a:latin typeface="+mn-lt"/>
              <a:ea typeface="+mn-ea"/>
            </a:endParaRPr>
          </a:p>
        </p:txBody>
      </p:sp>
    </p:spTree>
  </p:cSld>
  <p:clrMapOvr>
    <a:masterClrMapping/>
  </p:clrMapOvr>
  <p:transition>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35172" y="1094294"/>
            <a:ext cx="9223057" cy="521563"/>
          </a:xfrm>
        </p:spPr>
        <p:txBody>
          <a:bodyPr>
            <a:noAutofit/>
          </a:bodyPr>
          <a:lstStyle/>
          <a:p>
            <a:pPr algn="ctr"/>
            <a:r>
              <a:rPr lang="cs-CZ" sz="3600" dirty="0"/>
              <a:t>Program </a:t>
            </a:r>
            <a:r>
              <a:rPr lang="cs-CZ" sz="3600" dirty="0" smtClean="0"/>
              <a:t>tématu</a:t>
            </a:r>
            <a:endParaRPr lang="en-GB" sz="3600" dirty="0"/>
          </a:p>
        </p:txBody>
      </p:sp>
      <p:sp>
        <p:nvSpPr>
          <p:cNvPr id="3" name="Zástupný symbol pro obsah 2"/>
          <p:cNvSpPr>
            <a:spLocks noGrp="1"/>
          </p:cNvSpPr>
          <p:nvPr>
            <p:ph idx="1"/>
          </p:nvPr>
        </p:nvSpPr>
        <p:spPr>
          <a:xfrm>
            <a:off x="735171" y="2375205"/>
            <a:ext cx="9341811" cy="3816286"/>
          </a:xfrm>
        </p:spPr>
        <p:txBody>
          <a:bodyPr>
            <a:normAutofit/>
          </a:bodyPr>
          <a:lstStyle/>
          <a:p>
            <a:pPr marL="285750" indent="-285750">
              <a:buFont typeface="Arial" panose="020B0604020202020204" pitchFamily="34" charset="0"/>
              <a:buChar char="•"/>
            </a:pPr>
            <a:r>
              <a:rPr lang="cs-CZ" dirty="0"/>
              <a:t>Úvod do problematiky </a:t>
            </a:r>
            <a:r>
              <a:rPr lang="cs-CZ" dirty="0" smtClean="0"/>
              <a:t>politiky životního prostředí</a:t>
            </a:r>
            <a:endParaRPr lang="cs-CZ" dirty="0"/>
          </a:p>
          <a:p>
            <a:pPr marL="285750" indent="-285750">
              <a:buFont typeface="Arial" panose="020B0604020202020204" pitchFamily="34" charset="0"/>
              <a:buChar char="•"/>
            </a:pPr>
            <a:r>
              <a:rPr lang="cs-CZ" dirty="0" smtClean="0"/>
              <a:t>Předmět a funkce politiky životního prostředí</a:t>
            </a:r>
            <a:endParaRPr lang="cs-CZ" dirty="0"/>
          </a:p>
          <a:p>
            <a:pPr marL="285750" indent="-285750">
              <a:buFont typeface="Arial" panose="020B0604020202020204" pitchFamily="34" charset="0"/>
              <a:buChar char="•"/>
            </a:pPr>
            <a:r>
              <a:rPr lang="cs-CZ" dirty="0"/>
              <a:t>Environmentální </a:t>
            </a:r>
            <a:r>
              <a:rPr lang="cs-CZ" dirty="0" smtClean="0"/>
              <a:t>problémy – vybrané otázky</a:t>
            </a:r>
            <a:endParaRPr lang="cs-CZ" dirty="0"/>
          </a:p>
          <a:p>
            <a:pPr marL="285750" indent="-285750">
              <a:buFont typeface="Arial" panose="020B0604020202020204" pitchFamily="34" charset="0"/>
              <a:buChar char="•"/>
            </a:pPr>
            <a:r>
              <a:rPr lang="cs-CZ" dirty="0" smtClean="0"/>
              <a:t>Cíle </a:t>
            </a:r>
            <a:r>
              <a:rPr lang="cs-CZ" dirty="0"/>
              <a:t>a principy politiky životního prostředí</a:t>
            </a:r>
          </a:p>
          <a:p>
            <a:pPr marL="285750" indent="-285750">
              <a:buFont typeface="Arial" panose="020B0604020202020204" pitchFamily="34" charset="0"/>
              <a:buChar char="•"/>
            </a:pPr>
            <a:r>
              <a:rPr lang="cs-CZ" dirty="0" smtClean="0"/>
              <a:t>Politika životního prostředí a její vývoj</a:t>
            </a:r>
            <a:endParaRPr lang="cs-CZ" dirty="0"/>
          </a:p>
          <a:p>
            <a:endParaRPr lang="cs-CZ" dirty="0" smtClean="0"/>
          </a:p>
          <a:p>
            <a:endParaRPr lang="en-GB" dirty="0"/>
          </a:p>
        </p:txBody>
      </p:sp>
    </p:spTree>
    <p:extLst>
      <p:ext uri="{BB962C8B-B14F-4D97-AF65-F5344CB8AC3E}">
        <p14:creationId xmlns:p14="http://schemas.microsoft.com/office/powerpoint/2010/main" val="198749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49073" y="675992"/>
            <a:ext cx="9995255" cy="1162569"/>
          </a:xfrm>
        </p:spPr>
        <p:txBody>
          <a:bodyPr>
            <a:normAutofit/>
          </a:bodyPr>
          <a:lstStyle/>
          <a:p>
            <a:pPr algn="ctr"/>
            <a:r>
              <a:rPr lang="cs-CZ" sz="3600" kern="1200" dirty="0" smtClean="0"/>
              <a:t>Politika životního prostředí - definice</a:t>
            </a:r>
            <a:endParaRPr lang="en-GB" sz="3600" kern="1200" dirty="0"/>
          </a:p>
        </p:txBody>
      </p:sp>
      <p:sp>
        <p:nvSpPr>
          <p:cNvPr id="3" name="Zástupný symbol pro obsah 2"/>
          <p:cNvSpPr>
            <a:spLocks noGrp="1"/>
          </p:cNvSpPr>
          <p:nvPr>
            <p:ph idx="1"/>
          </p:nvPr>
        </p:nvSpPr>
        <p:spPr>
          <a:xfrm>
            <a:off x="735172" y="2375205"/>
            <a:ext cx="9223057" cy="3323987"/>
          </a:xfrm>
        </p:spPr>
        <p:txBody>
          <a:bodyPr/>
          <a:lstStyle/>
          <a:p>
            <a:pPr marL="285750" indent="-285750">
              <a:buFont typeface="Arial" panose="020B0604020202020204" pitchFamily="34" charset="0"/>
              <a:buChar char="•"/>
            </a:pPr>
            <a:r>
              <a:rPr lang="cs-CZ" dirty="0"/>
              <a:t>optimálního hospodaření s environmentálními statky pomocí vládních intervencí </a:t>
            </a:r>
            <a:r>
              <a:rPr lang="cs-CZ" dirty="0" smtClean="0"/>
              <a:t>– řešení otázek a problémů</a:t>
            </a:r>
          </a:p>
          <a:p>
            <a:pPr marL="285750" indent="-285750">
              <a:buFont typeface="Arial" panose="020B0604020202020204" pitchFamily="34" charset="0"/>
              <a:buChar char="•"/>
            </a:pPr>
            <a:r>
              <a:rPr lang="cs-CZ" dirty="0"/>
              <a:t>o</a:t>
            </a:r>
            <a:r>
              <a:rPr lang="cs-CZ" dirty="0" smtClean="0"/>
              <a:t>značováno též jako environmentální politika</a:t>
            </a:r>
          </a:p>
          <a:p>
            <a:pPr marL="285750" indent="-285750">
              <a:buFont typeface="Arial" panose="020B0604020202020204" pitchFamily="34" charset="0"/>
              <a:buChar char="•"/>
            </a:pPr>
            <a:r>
              <a:rPr lang="cs-CZ" dirty="0"/>
              <a:t>s</a:t>
            </a:r>
            <a:r>
              <a:rPr lang="cs-CZ" dirty="0" smtClean="0"/>
              <a:t>tát jako autorita v daných otázkách – využívání mnoha rozličných nástrojů (normativních nebo také administrativních, </a:t>
            </a:r>
            <a:r>
              <a:rPr lang="cs-CZ" dirty="0"/>
              <a:t>ekonomických </a:t>
            </a:r>
            <a:r>
              <a:rPr lang="cs-CZ" dirty="0" smtClean="0"/>
              <a:t>aj.)</a:t>
            </a:r>
          </a:p>
          <a:p>
            <a:pPr marL="285750" indent="-285750">
              <a:buFont typeface="Arial" panose="020B0604020202020204" pitchFamily="34" charset="0"/>
              <a:buChar char="•"/>
            </a:pPr>
            <a:r>
              <a:rPr lang="cs-CZ" dirty="0" smtClean="0"/>
              <a:t>moderní koncept politiky životního prostředí se datuje k 60</a:t>
            </a:r>
            <a:r>
              <a:rPr lang="cs-CZ" dirty="0"/>
              <a:t>. a počátku 70. let minulého </a:t>
            </a:r>
            <a:r>
              <a:rPr lang="cs-CZ" dirty="0" smtClean="0"/>
              <a:t>století (důvod znečišťování životního prostředí v důsledku ekonomického rozvoje), nejprve na úrovni </a:t>
            </a:r>
            <a:r>
              <a:rPr lang="cs-CZ" dirty="0"/>
              <a:t>v jednotlivých ekonomicky vyspělých </a:t>
            </a:r>
            <a:r>
              <a:rPr lang="cs-CZ" dirty="0" smtClean="0"/>
              <a:t>zemích, poté mezinárodní úroveň politiky</a:t>
            </a:r>
          </a:p>
          <a:p>
            <a:endParaRPr lang="cs-CZ" dirty="0" smtClean="0"/>
          </a:p>
          <a:p>
            <a:pPr marL="285750" indent="-285750">
              <a:buFont typeface="Arial" panose="020B0604020202020204" pitchFamily="34" charset="0"/>
              <a:buChar char="•"/>
            </a:pPr>
            <a:endParaRPr lang="cs-CZ" dirty="0" smtClean="0"/>
          </a:p>
          <a:p>
            <a:endParaRPr lang="cs-CZ" dirty="0" smtClean="0"/>
          </a:p>
          <a:p>
            <a:endParaRPr lang="en-GB" dirty="0"/>
          </a:p>
        </p:txBody>
      </p:sp>
    </p:spTree>
    <p:extLst>
      <p:ext uri="{BB962C8B-B14F-4D97-AF65-F5344CB8AC3E}">
        <p14:creationId xmlns:p14="http://schemas.microsoft.com/office/powerpoint/2010/main" val="3542086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smtClean="0"/>
              <a:t>Otázky politiky životního prostředí směrem k praktické aplikaci</a:t>
            </a:r>
            <a:endParaRPr lang="en-GB" dirty="0"/>
          </a:p>
        </p:txBody>
      </p:sp>
      <p:sp>
        <p:nvSpPr>
          <p:cNvPr id="3" name="Zástupný symbol pro text 2"/>
          <p:cNvSpPr>
            <a:spLocks noGrp="1"/>
          </p:cNvSpPr>
          <p:nvPr>
            <p:ph type="body" idx="1"/>
          </p:nvPr>
        </p:nvSpPr>
        <p:spPr>
          <a:xfrm>
            <a:off x="707301" y="2867025"/>
            <a:ext cx="9278797" cy="2492990"/>
          </a:xfrm>
        </p:spPr>
        <p:txBody>
          <a:bodyPr/>
          <a:lstStyle/>
          <a:p>
            <a:pPr marL="285750" lvl="0" indent="-285750">
              <a:buFont typeface="Arial" panose="020B0604020202020204" pitchFamily="34" charset="0"/>
              <a:buChar char="•"/>
            </a:pPr>
            <a:r>
              <a:rPr lang="cs-CZ" dirty="0"/>
              <a:t>jak maximalizovat životní úroveň společnosti obsahující nejenom spotřební konzumní statky, ale i vysokou kvalitu životního prostředí,</a:t>
            </a:r>
            <a:endParaRPr lang="en-GB" dirty="0"/>
          </a:p>
          <a:p>
            <a:pPr marL="285750" lvl="0" indent="-285750">
              <a:buFont typeface="Arial" panose="020B0604020202020204" pitchFamily="34" charset="0"/>
              <a:buChar char="•"/>
            </a:pPr>
            <a:r>
              <a:rPr lang="cs-CZ" dirty="0"/>
              <a:t>jak dosahovat politicky stanovené environmentální cíle s co nejnižšími společenskými náklady,</a:t>
            </a:r>
            <a:endParaRPr lang="en-GB" dirty="0"/>
          </a:p>
          <a:p>
            <a:pPr marL="285750" lvl="0" indent="-285750">
              <a:buFont typeface="Arial" panose="020B0604020202020204" pitchFamily="34" charset="0"/>
              <a:buChar char="•"/>
            </a:pPr>
            <a:r>
              <a:rPr lang="cs-CZ" dirty="0"/>
              <a:t>jak dosahovat s potenciálními finančními prostředky co nejvyšší environmentální efekty,</a:t>
            </a:r>
            <a:endParaRPr lang="en-GB" dirty="0"/>
          </a:p>
          <a:p>
            <a:pPr marL="285750" lvl="0" indent="-285750">
              <a:buFont typeface="Arial" panose="020B0604020202020204" pitchFamily="34" charset="0"/>
              <a:buChar char="•"/>
            </a:pPr>
            <a:r>
              <a:rPr lang="cs-CZ" dirty="0"/>
              <a:t>jak zvýšit racionalitu, účinnost a efektivnost státní politiky životního prostředí,</a:t>
            </a:r>
            <a:endParaRPr lang="en-GB" dirty="0"/>
          </a:p>
          <a:p>
            <a:pPr marL="285750" lvl="0" indent="-285750">
              <a:buFont typeface="Arial" panose="020B0604020202020204" pitchFamily="34" charset="0"/>
              <a:buChar char="•"/>
            </a:pPr>
            <a:r>
              <a:rPr lang="cs-CZ" dirty="0"/>
              <a:t>jak integrovat politiku životního prostředí s hospodářskými politikami, zejména s odvětvovými politikami, se strukturální politikou, s regionální politikou a s energetickou a surovinovou politikou, jak optimalizovat celkový hospodářský rozvoj a jeho cíle s cíli politiky životního prostředí.</a:t>
            </a:r>
            <a:endParaRPr lang="en-GB" dirty="0"/>
          </a:p>
        </p:txBody>
      </p:sp>
    </p:spTree>
    <p:extLst>
      <p:ext uri="{BB962C8B-B14F-4D97-AF65-F5344CB8AC3E}">
        <p14:creationId xmlns:p14="http://schemas.microsoft.com/office/powerpoint/2010/main" val="1745641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Předmět politiky životního prostředí</a:t>
            </a:r>
            <a:endParaRPr lang="en-GB" dirty="0"/>
          </a:p>
        </p:txBody>
      </p:sp>
      <p:sp>
        <p:nvSpPr>
          <p:cNvPr id="3" name="Zástupný symbol pro text 2"/>
          <p:cNvSpPr>
            <a:spLocks noGrp="1"/>
          </p:cNvSpPr>
          <p:nvPr>
            <p:ph type="body" idx="1"/>
          </p:nvPr>
        </p:nvSpPr>
        <p:spPr>
          <a:xfrm>
            <a:off x="707301" y="2069865"/>
            <a:ext cx="9278797" cy="1938992"/>
          </a:xfrm>
        </p:spPr>
        <p:txBody>
          <a:bodyPr/>
          <a:lstStyle/>
          <a:p>
            <a:pPr marL="285750" indent="-285750">
              <a:buFont typeface="Arial" panose="020B0604020202020204" pitchFamily="34" charset="0"/>
              <a:buChar char="•"/>
            </a:pPr>
            <a:r>
              <a:rPr lang="cs-CZ" b="1" dirty="0"/>
              <a:t>politika zaměřená na usměrňování chování společnosti (v nejširším slova smyslu) v souladu s cílem zachování podmínek života na </a:t>
            </a:r>
            <a:r>
              <a:rPr lang="cs-CZ" b="1" dirty="0" smtClean="0"/>
              <a:t>Zemi</a:t>
            </a:r>
          </a:p>
          <a:p>
            <a:pPr marL="285750" indent="-285750">
              <a:buFont typeface="Arial" panose="020B0604020202020204" pitchFamily="34" charset="0"/>
              <a:buChar char="•"/>
            </a:pPr>
            <a:r>
              <a:rPr lang="cs-CZ" dirty="0"/>
              <a:t>m</a:t>
            </a:r>
            <a:r>
              <a:rPr lang="cs-CZ" dirty="0" smtClean="0"/>
              <a:t>ožné úrovně: </a:t>
            </a:r>
            <a:r>
              <a:rPr lang="cs-CZ" dirty="0"/>
              <a:t>státní, mezinárodní, globální, regionální </a:t>
            </a:r>
            <a:r>
              <a:rPr lang="cs-CZ" dirty="0"/>
              <a:t>a</a:t>
            </a:r>
            <a:r>
              <a:rPr lang="cs-CZ" dirty="0" smtClean="0"/>
              <a:t> lokální</a:t>
            </a:r>
          </a:p>
          <a:p>
            <a:pPr marL="285750" indent="-285750">
              <a:buFont typeface="Arial" panose="020B0604020202020204" pitchFamily="34" charset="0"/>
              <a:buChar char="•"/>
            </a:pPr>
            <a:r>
              <a:rPr lang="cs-CZ" dirty="0"/>
              <a:t>f</a:t>
            </a:r>
            <a:r>
              <a:rPr lang="cs-CZ" dirty="0" smtClean="0"/>
              <a:t>ormulaci politiky životného prostředí neovlivňují jen mezinárodní seskupení, státy jako takové, ale též podnikatelský i veřejný sektor či jednotlivci</a:t>
            </a:r>
          </a:p>
          <a:p>
            <a:endParaRPr lang="cs-CZ" dirty="0" smtClean="0"/>
          </a:p>
          <a:p>
            <a:endParaRPr lang="en-GB" dirty="0"/>
          </a:p>
        </p:txBody>
      </p:sp>
    </p:spTree>
    <p:extLst>
      <p:ext uri="{BB962C8B-B14F-4D97-AF65-F5344CB8AC3E}">
        <p14:creationId xmlns:p14="http://schemas.microsoft.com/office/powerpoint/2010/main" val="498333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smtClean="0"/>
              <a:t>Úrovně politiky životního prostředí a příklady subjektů</a:t>
            </a:r>
            <a:endParaRPr lang="en-GB" dirty="0"/>
          </a:p>
        </p:txBody>
      </p:sp>
      <p:sp>
        <p:nvSpPr>
          <p:cNvPr id="3" name="Zástupný symbol pro text 2"/>
          <p:cNvSpPr>
            <a:spLocks noGrp="1"/>
          </p:cNvSpPr>
          <p:nvPr>
            <p:ph type="body" idx="1"/>
          </p:nvPr>
        </p:nvSpPr>
        <p:spPr>
          <a:xfrm>
            <a:off x="707301" y="2790825"/>
            <a:ext cx="9278797" cy="3600986"/>
          </a:xfrm>
        </p:spPr>
        <p:txBody>
          <a:bodyPr/>
          <a:lstStyle/>
          <a:p>
            <a:pPr marL="285750" lvl="0" indent="-285750">
              <a:buFont typeface="Arial" panose="020B0604020202020204" pitchFamily="34" charset="0"/>
              <a:buChar char="•"/>
            </a:pPr>
            <a:r>
              <a:rPr lang="cs-CZ" dirty="0"/>
              <a:t>mezinárodní (globální) </a:t>
            </a:r>
            <a:r>
              <a:rPr lang="cs-CZ" dirty="0" smtClean="0"/>
              <a:t>politika </a:t>
            </a:r>
            <a:r>
              <a:rPr lang="cs-CZ" dirty="0"/>
              <a:t>– </a:t>
            </a:r>
            <a:r>
              <a:rPr lang="cs-CZ" dirty="0" smtClean="0"/>
              <a:t>politika </a:t>
            </a:r>
            <a:r>
              <a:rPr lang="cs-CZ" dirty="0"/>
              <a:t>Organizace spojených národů (OSN), Mezinárodní unie pro ochranu přírody a přírodních zdrojů (IUCN) a dalších mezinárodních institucí,</a:t>
            </a:r>
            <a:endParaRPr lang="en-GB" dirty="0"/>
          </a:p>
          <a:p>
            <a:pPr marL="285750" lvl="0" indent="-285750">
              <a:buFont typeface="Arial" panose="020B0604020202020204" pitchFamily="34" charset="0"/>
              <a:buChar char="•"/>
            </a:pPr>
            <a:r>
              <a:rPr lang="cs-CZ" dirty="0"/>
              <a:t>regionální </a:t>
            </a:r>
            <a:r>
              <a:rPr lang="cs-CZ" dirty="0" smtClean="0"/>
              <a:t>politika </a:t>
            </a:r>
            <a:r>
              <a:rPr lang="cs-CZ" dirty="0"/>
              <a:t>– </a:t>
            </a:r>
            <a:r>
              <a:rPr lang="cs-CZ" dirty="0" smtClean="0"/>
              <a:t>politika </a:t>
            </a:r>
            <a:r>
              <a:rPr lang="cs-CZ" dirty="0"/>
              <a:t>integračních uskupení a organizací </a:t>
            </a:r>
            <a:br>
              <a:rPr lang="cs-CZ" dirty="0"/>
            </a:br>
            <a:r>
              <a:rPr lang="cs-CZ" dirty="0"/>
              <a:t>– např. Evropských společenství (respektive Evropské unie), Organizace pro ekonomickou spolupráci a rozvoj (OECD) atd.,</a:t>
            </a:r>
            <a:endParaRPr lang="en-GB" dirty="0"/>
          </a:p>
          <a:p>
            <a:pPr marL="285750" lvl="0" indent="-285750">
              <a:buFont typeface="Arial" panose="020B0604020202020204" pitchFamily="34" charset="0"/>
              <a:buChar char="•"/>
            </a:pPr>
            <a:r>
              <a:rPr lang="cs-CZ" dirty="0"/>
              <a:t>státní </a:t>
            </a:r>
            <a:r>
              <a:rPr lang="cs-CZ" dirty="0" smtClean="0"/>
              <a:t>politika – </a:t>
            </a:r>
            <a:r>
              <a:rPr lang="cs-CZ" dirty="0"/>
              <a:t>resp. politiky vlád jednotlivých států,</a:t>
            </a:r>
            <a:endParaRPr lang="en-GB" dirty="0"/>
          </a:p>
          <a:p>
            <a:pPr marL="285750" lvl="0" indent="-285750">
              <a:buFont typeface="Arial" panose="020B0604020202020204" pitchFamily="34" charset="0"/>
              <a:buChar char="•"/>
            </a:pPr>
            <a:r>
              <a:rPr lang="cs-CZ" dirty="0" smtClean="0"/>
              <a:t>politika </a:t>
            </a:r>
            <a:r>
              <a:rPr lang="cs-CZ" dirty="0"/>
              <a:t>regionů – </a:t>
            </a:r>
            <a:r>
              <a:rPr lang="cs-CZ" dirty="0" smtClean="0"/>
              <a:t>politika </a:t>
            </a:r>
            <a:r>
              <a:rPr lang="cs-CZ" dirty="0"/>
              <a:t>územních orgánů v jednotlivých zemích (např. krajů),</a:t>
            </a:r>
            <a:endParaRPr lang="en-GB" dirty="0"/>
          </a:p>
          <a:p>
            <a:pPr marL="285750" lvl="0" indent="-285750">
              <a:buFont typeface="Arial" panose="020B0604020202020204" pitchFamily="34" charset="0"/>
              <a:buChar char="•"/>
            </a:pPr>
            <a:r>
              <a:rPr lang="cs-CZ" dirty="0"/>
              <a:t>lokální </a:t>
            </a:r>
            <a:r>
              <a:rPr lang="cs-CZ" dirty="0" smtClean="0"/>
              <a:t>politika – politika </a:t>
            </a:r>
            <a:r>
              <a:rPr lang="cs-CZ" dirty="0"/>
              <a:t>měst a obcí,</a:t>
            </a:r>
            <a:endParaRPr lang="en-GB" dirty="0"/>
          </a:p>
          <a:p>
            <a:pPr marL="285750" lvl="0" indent="-285750">
              <a:buFont typeface="Arial" panose="020B0604020202020204" pitchFamily="34" charset="0"/>
              <a:buChar char="•"/>
            </a:pPr>
            <a:r>
              <a:rPr lang="cs-CZ" dirty="0" smtClean="0"/>
              <a:t>politika </a:t>
            </a:r>
            <a:r>
              <a:rPr lang="cs-CZ" dirty="0"/>
              <a:t>různých subjektů, jimiž mohou být jednotlivé politické strany, subjekty podnikatelské sféry i veřejného sektoru atd. a které se stále větší měrou podílejí </a:t>
            </a:r>
            <a:r>
              <a:rPr lang="cs-CZ" dirty="0" smtClean="0"/>
              <a:t>i </a:t>
            </a:r>
            <a:r>
              <a:rPr lang="cs-CZ" dirty="0"/>
              <a:t>na formování politiky na všech úrovních,</a:t>
            </a:r>
            <a:endParaRPr lang="en-GB" dirty="0"/>
          </a:p>
          <a:p>
            <a:pPr marL="285750" lvl="0" indent="-285750">
              <a:buFont typeface="Arial" panose="020B0604020202020204" pitchFamily="34" charset="0"/>
              <a:buChar char="•"/>
            </a:pPr>
            <a:r>
              <a:rPr lang="cs-CZ" dirty="0"/>
              <a:t>politické aktivity nevládních organizací a iniciativ, jež stále více ovlivňují formování politik všech výše uvedených subjektů.</a:t>
            </a:r>
            <a:endParaRPr lang="en-GB" dirty="0"/>
          </a:p>
        </p:txBody>
      </p:sp>
    </p:spTree>
    <p:extLst>
      <p:ext uri="{BB962C8B-B14F-4D97-AF65-F5344CB8AC3E}">
        <p14:creationId xmlns:p14="http://schemas.microsoft.com/office/powerpoint/2010/main" val="835675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a:t>Environmentální </a:t>
            </a:r>
            <a:r>
              <a:rPr lang="cs-CZ" dirty="0" smtClean="0"/>
              <a:t>problémy – vybrané otázky a okruhy problémů</a:t>
            </a:r>
            <a:endParaRPr lang="en-GB" dirty="0"/>
          </a:p>
        </p:txBody>
      </p:sp>
      <p:sp>
        <p:nvSpPr>
          <p:cNvPr id="3" name="Zástupný symbol pro text 2"/>
          <p:cNvSpPr>
            <a:spLocks noGrp="1"/>
          </p:cNvSpPr>
          <p:nvPr>
            <p:ph type="body" idx="1"/>
          </p:nvPr>
        </p:nvSpPr>
        <p:spPr>
          <a:xfrm>
            <a:off x="707301" y="2562225"/>
            <a:ext cx="9278797" cy="2492990"/>
          </a:xfrm>
        </p:spPr>
        <p:txBody>
          <a:bodyPr/>
          <a:lstStyle/>
          <a:p>
            <a:r>
              <a:rPr lang="cs-CZ" dirty="0" smtClean="0"/>
              <a:t>Zásadní socio-ekonomické trendy ovlivňující životní prostředí a způsobující problémy v životním prostředí:</a:t>
            </a:r>
          </a:p>
          <a:p>
            <a:pPr marL="285750" lvl="0" indent="-285750">
              <a:buFont typeface="Arial" panose="020B0604020202020204" pitchFamily="34" charset="0"/>
              <a:buChar char="•"/>
            </a:pPr>
            <a:r>
              <a:rPr lang="cs-CZ" dirty="0"/>
              <a:t>populační růst,</a:t>
            </a:r>
            <a:endParaRPr lang="en-GB" dirty="0"/>
          </a:p>
          <a:p>
            <a:pPr marL="285750" lvl="0" indent="-285750">
              <a:buFont typeface="Arial" panose="020B0604020202020204" pitchFamily="34" charset="0"/>
              <a:buChar char="•"/>
            </a:pPr>
            <a:r>
              <a:rPr lang="cs-CZ" dirty="0"/>
              <a:t>industrializace,</a:t>
            </a:r>
            <a:endParaRPr lang="en-GB" dirty="0"/>
          </a:p>
          <a:p>
            <a:pPr marL="285750" lvl="0" indent="-285750">
              <a:buFont typeface="Arial" panose="020B0604020202020204" pitchFamily="34" charset="0"/>
              <a:buChar char="•"/>
            </a:pPr>
            <a:r>
              <a:rPr lang="cs-CZ" dirty="0"/>
              <a:t>rozvoj urbanizace a vznik velkých měst a aglomerací,</a:t>
            </a:r>
            <a:endParaRPr lang="en-GB" dirty="0"/>
          </a:p>
          <a:p>
            <a:pPr marL="285750" lvl="0" indent="-285750">
              <a:buFont typeface="Arial" panose="020B0604020202020204" pitchFamily="34" charset="0"/>
              <a:buChar char="•"/>
            </a:pPr>
            <a:r>
              <a:rPr lang="cs-CZ" dirty="0"/>
              <a:t>změny ve využívání půd, odlesňování atd</a:t>
            </a:r>
            <a:r>
              <a:rPr lang="cs-CZ" dirty="0" smtClean="0"/>
              <a:t>.</a:t>
            </a:r>
          </a:p>
          <a:p>
            <a:pPr marL="285750" lvl="0" indent="-285750">
              <a:buFont typeface="Arial" panose="020B0604020202020204" pitchFamily="34" charset="0"/>
              <a:buChar char="•"/>
            </a:pPr>
            <a:endParaRPr lang="cs-CZ" dirty="0"/>
          </a:p>
          <a:p>
            <a:pPr lvl="0"/>
            <a:r>
              <a:rPr lang="cs-CZ" dirty="0"/>
              <a:t>P</a:t>
            </a:r>
            <a:r>
              <a:rPr lang="cs-CZ" dirty="0" smtClean="0"/>
              <a:t>ostupné </a:t>
            </a:r>
            <a:r>
              <a:rPr lang="cs-CZ" dirty="0"/>
              <a:t>přerůstání zprvu lokálních environmentálních problémů v problémy regionálního charakteru a v posledních desetiletích </a:t>
            </a:r>
            <a:r>
              <a:rPr lang="cs-CZ" dirty="0" smtClean="0"/>
              <a:t>v problémy globálního rozměru!</a:t>
            </a:r>
            <a:endParaRPr lang="en-GB" dirty="0"/>
          </a:p>
        </p:txBody>
      </p:sp>
    </p:spTree>
    <p:extLst>
      <p:ext uri="{BB962C8B-B14F-4D97-AF65-F5344CB8AC3E}">
        <p14:creationId xmlns:p14="http://schemas.microsoft.com/office/powerpoint/2010/main" val="2388372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smtClean="0"/>
              <a:t>Členění environmentálních problémů dle kompetencí</a:t>
            </a:r>
            <a:endParaRPr lang="en-GB" dirty="0"/>
          </a:p>
        </p:txBody>
      </p:sp>
      <p:sp>
        <p:nvSpPr>
          <p:cNvPr id="3" name="Zástupný symbol pro text 2"/>
          <p:cNvSpPr>
            <a:spLocks noGrp="1"/>
          </p:cNvSpPr>
          <p:nvPr>
            <p:ph type="body" idx="1"/>
          </p:nvPr>
        </p:nvSpPr>
        <p:spPr>
          <a:xfrm>
            <a:off x="709115" y="2714625"/>
            <a:ext cx="9278797" cy="1384995"/>
          </a:xfrm>
        </p:spPr>
        <p:txBody>
          <a:bodyPr/>
          <a:lstStyle/>
          <a:p>
            <a:pPr marL="285750" indent="-285750">
              <a:buFont typeface="Arial" panose="020B0604020202020204" pitchFamily="34" charset="0"/>
              <a:buChar char="•"/>
            </a:pPr>
            <a:r>
              <a:rPr lang="cs-CZ" dirty="0" smtClean="0"/>
              <a:t>Problémy lidských sídel (vyšší koncentrace lidí a vznik umělých částí území)</a:t>
            </a:r>
          </a:p>
          <a:p>
            <a:pPr marL="285750" indent="-285750">
              <a:buFont typeface="Arial" panose="020B0604020202020204" pitchFamily="34" charset="0"/>
              <a:buChar char="•"/>
            </a:pPr>
            <a:r>
              <a:rPr lang="cs-CZ" dirty="0" smtClean="0"/>
              <a:t>Problémy územní (území, jezera, pobřežní vody přesahující jednotlivé státy)</a:t>
            </a:r>
          </a:p>
          <a:p>
            <a:pPr marL="285750" indent="-285750">
              <a:buFont typeface="Arial" panose="020B0604020202020204" pitchFamily="34" charset="0"/>
              <a:buChar char="•"/>
            </a:pPr>
            <a:r>
              <a:rPr lang="cs-CZ" dirty="0" smtClean="0"/>
              <a:t>Problémy globální ekologické (světové rozměry: nebezpečné odpady, </a:t>
            </a:r>
            <a:r>
              <a:rPr lang="cs-CZ" dirty="0"/>
              <a:t>narušení životodárných planetárních </a:t>
            </a:r>
            <a:r>
              <a:rPr lang="cs-CZ" dirty="0" smtClean="0"/>
              <a:t>systémů, </a:t>
            </a:r>
            <a:r>
              <a:rPr lang="cs-CZ" dirty="0"/>
              <a:t>globální problémy spojené s </a:t>
            </a:r>
            <a:r>
              <a:rPr lang="cs-CZ" dirty="0" smtClean="0"/>
              <a:t>atmosférou – například skleníkový efekt, nadměrné čerpání nerostných surovin, poškození půdy, globální ohrožení biodiverzity)</a:t>
            </a:r>
            <a:endParaRPr lang="en-GB" dirty="0"/>
          </a:p>
        </p:txBody>
      </p:sp>
    </p:spTree>
    <p:extLst>
      <p:ext uri="{BB962C8B-B14F-4D97-AF65-F5344CB8AC3E}">
        <p14:creationId xmlns:p14="http://schemas.microsoft.com/office/powerpoint/2010/main" val="263810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a:t>E</a:t>
            </a:r>
            <a:r>
              <a:rPr lang="cs-CZ" dirty="0" smtClean="0"/>
              <a:t>nvironmentální </a:t>
            </a:r>
            <a:r>
              <a:rPr lang="cs-CZ" dirty="0"/>
              <a:t>problémy globálního </a:t>
            </a:r>
            <a:r>
              <a:rPr lang="cs-CZ" dirty="0" smtClean="0"/>
              <a:t>charakteru současnosti</a:t>
            </a:r>
            <a:endParaRPr lang="en-GB" dirty="0"/>
          </a:p>
        </p:txBody>
      </p:sp>
      <p:sp>
        <p:nvSpPr>
          <p:cNvPr id="3" name="Zástupný symbol pro text 2"/>
          <p:cNvSpPr>
            <a:spLocks noGrp="1"/>
          </p:cNvSpPr>
          <p:nvPr>
            <p:ph type="body" idx="1"/>
          </p:nvPr>
        </p:nvSpPr>
        <p:spPr>
          <a:xfrm>
            <a:off x="707301" y="2638425"/>
            <a:ext cx="9278797" cy="1661993"/>
          </a:xfrm>
        </p:spPr>
        <p:txBody>
          <a:bodyPr/>
          <a:lstStyle/>
          <a:p>
            <a:pPr marL="285750" indent="-285750">
              <a:buFont typeface="Arial" panose="020B0604020202020204" pitchFamily="34" charset="0"/>
              <a:buChar char="•"/>
            </a:pPr>
            <a:r>
              <a:rPr lang="cs-CZ" dirty="0"/>
              <a:t>Klimatická </a:t>
            </a:r>
            <a:r>
              <a:rPr lang="cs-CZ" dirty="0" smtClean="0"/>
              <a:t>změna</a:t>
            </a:r>
          </a:p>
          <a:p>
            <a:pPr marL="285750" lvl="0" indent="-285750">
              <a:buFont typeface="Arial" panose="020B0604020202020204" pitchFamily="34" charset="0"/>
              <a:buChar char="•"/>
            </a:pPr>
            <a:r>
              <a:rPr lang="cs-CZ" dirty="0"/>
              <a:t>Narušení ozónové vrstvy</a:t>
            </a:r>
            <a:endParaRPr lang="en-GB" dirty="0"/>
          </a:p>
          <a:p>
            <a:pPr marL="285750" lvl="0" indent="-285750">
              <a:buFont typeface="Arial" panose="020B0604020202020204" pitchFamily="34" charset="0"/>
              <a:buChar char="•"/>
            </a:pPr>
            <a:r>
              <a:rPr lang="cs-CZ" dirty="0"/>
              <a:t>Ztráty biologické rozmanitosti (biologické diverzity)</a:t>
            </a:r>
            <a:endParaRPr lang="en-GB" dirty="0"/>
          </a:p>
          <a:p>
            <a:pPr marL="285750" lvl="0" indent="-285750">
              <a:buFont typeface="Arial" panose="020B0604020202020204" pitchFamily="34" charset="0"/>
              <a:buChar char="•"/>
            </a:pPr>
            <a:r>
              <a:rPr lang="cs-CZ" dirty="0"/>
              <a:t>Kyselá atmosférická depozice (kyselé srážky)</a:t>
            </a:r>
            <a:endParaRPr lang="en-GB" dirty="0"/>
          </a:p>
          <a:p>
            <a:pPr marL="285750" lvl="0" indent="-285750">
              <a:buFont typeface="Arial" panose="020B0604020202020204" pitchFamily="34" charset="0"/>
              <a:buChar char="•"/>
            </a:pPr>
            <a:r>
              <a:rPr lang="cs-CZ" dirty="0"/>
              <a:t>Zhoršování a ztráty úrodnosti půd</a:t>
            </a:r>
            <a:endParaRPr lang="en-GB" dirty="0"/>
          </a:p>
          <a:p>
            <a:pPr marL="285750" indent="-285750">
              <a:buFont typeface="Arial" panose="020B0604020202020204" pitchFamily="34" charset="0"/>
              <a:buChar char="•"/>
            </a:pPr>
            <a:r>
              <a:rPr lang="cs-CZ" dirty="0" smtClean="0"/>
              <a:t>Odlesňování</a:t>
            </a:r>
            <a:endParaRPr lang="en-GB" dirty="0"/>
          </a:p>
        </p:txBody>
      </p:sp>
    </p:spTree>
    <p:extLst>
      <p:ext uri="{BB962C8B-B14F-4D97-AF65-F5344CB8AC3E}">
        <p14:creationId xmlns:p14="http://schemas.microsoft.com/office/powerpoint/2010/main" val="2741354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538609"/>
          </a:xfrm>
        </p:spPr>
        <p:txBody>
          <a:bodyPr/>
          <a:lstStyle/>
          <a:p>
            <a:r>
              <a:rPr lang="cs-CZ" dirty="0" smtClean="0"/>
              <a:t>Primární cíl a princip politiky životního prostředí</a:t>
            </a:r>
            <a:endParaRPr lang="en-GB" dirty="0"/>
          </a:p>
        </p:txBody>
      </p:sp>
      <p:sp>
        <p:nvSpPr>
          <p:cNvPr id="3" name="Zástupný symbol pro text 2"/>
          <p:cNvSpPr>
            <a:spLocks noGrp="1"/>
          </p:cNvSpPr>
          <p:nvPr>
            <p:ph type="body" idx="1"/>
          </p:nvPr>
        </p:nvSpPr>
        <p:spPr>
          <a:xfrm>
            <a:off x="707301" y="2069865"/>
            <a:ext cx="9278797" cy="2769989"/>
          </a:xfrm>
        </p:spPr>
        <p:txBody>
          <a:bodyPr/>
          <a:lstStyle/>
          <a:p>
            <a:pPr marL="285750" indent="-285750">
              <a:buFont typeface="Arial" panose="020B0604020202020204" pitchFamily="34" charset="0"/>
              <a:buChar char="•"/>
            </a:pPr>
            <a:r>
              <a:rPr lang="cs-CZ" dirty="0"/>
              <a:t>respektování </a:t>
            </a:r>
            <a:r>
              <a:rPr lang="cs-CZ" b="1" dirty="0"/>
              <a:t>principu udržitelného </a:t>
            </a:r>
            <a:r>
              <a:rPr lang="cs-CZ" b="1" dirty="0" smtClean="0"/>
              <a:t>rozvoje </a:t>
            </a:r>
            <a:r>
              <a:rPr lang="cs-CZ" dirty="0" smtClean="0"/>
              <a:t>– primární cíl/princip politiky životního prostředí</a:t>
            </a:r>
          </a:p>
          <a:p>
            <a:pPr marL="285750" indent="-285750">
              <a:buFont typeface="Arial" panose="020B0604020202020204" pitchFamily="34" charset="0"/>
              <a:buChar char="•"/>
            </a:pPr>
            <a:r>
              <a:rPr lang="cs-CZ" dirty="0"/>
              <a:t>Primárním tématem udržitelného rozvoje je vztah člověka a přírody, resp. lidských sídel a krajiny. Lidstvo čelí klesající kvalitě ekosystémů, populačnímu růstu, chudobě, globální nerovnosti, změně klimatu, snižování biologické rozmanitosti, narušení důvěry, globálně nepřiměřenému ekonomickému růstu</a:t>
            </a:r>
            <a:r>
              <a:rPr lang="cs-CZ" dirty="0" smtClean="0"/>
              <a:t>.</a:t>
            </a:r>
          </a:p>
          <a:p>
            <a:pPr marL="285750" indent="-285750">
              <a:buFont typeface="Arial" panose="020B0604020202020204" pitchFamily="34" charset="0"/>
              <a:buChar char="•"/>
            </a:pPr>
            <a:endParaRPr lang="cs-CZ" dirty="0"/>
          </a:p>
          <a:p>
            <a:pPr marL="285750" indent="-285750">
              <a:buFont typeface="Arial" panose="020B0604020202020204" pitchFamily="34" charset="0"/>
              <a:buChar char="•"/>
            </a:pPr>
            <a:r>
              <a:rPr lang="cs-CZ" dirty="0"/>
              <a:t>Nejčastěji uváděná definice udržitelného </a:t>
            </a:r>
            <a:r>
              <a:rPr lang="cs-CZ" dirty="0" smtClean="0"/>
              <a:t>rozvoje (</a:t>
            </a:r>
            <a:r>
              <a:rPr lang="cs-CZ" dirty="0" err="1"/>
              <a:t>Brundtland</a:t>
            </a:r>
            <a:r>
              <a:rPr lang="cs-CZ" dirty="0"/>
              <a:t> et al., 1987, str. 41): „</a:t>
            </a:r>
            <a:r>
              <a:rPr lang="cs-CZ" i="1" dirty="0"/>
              <a:t>rozvoj, který zajistí potřeby současných generací, aniž by bylo ohroženo splnění potřeb generací příštích a aniž by se to dělo na úkor jiných národů</a:t>
            </a:r>
            <a:r>
              <a:rPr lang="cs-CZ" dirty="0"/>
              <a:t>.“</a:t>
            </a:r>
            <a:endParaRPr lang="cs-CZ"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046021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Další principy politiky životního prostředí</a:t>
            </a:r>
            <a:endParaRPr lang="en-GB" dirty="0"/>
          </a:p>
        </p:txBody>
      </p:sp>
      <p:sp>
        <p:nvSpPr>
          <p:cNvPr id="3" name="Zástupný symbol pro text 2"/>
          <p:cNvSpPr>
            <a:spLocks noGrp="1"/>
          </p:cNvSpPr>
          <p:nvPr>
            <p:ph type="body" idx="1"/>
          </p:nvPr>
        </p:nvSpPr>
        <p:spPr>
          <a:xfrm>
            <a:off x="707301" y="2069865"/>
            <a:ext cx="9278797" cy="3323987"/>
          </a:xfrm>
        </p:spPr>
        <p:txBody>
          <a:bodyPr/>
          <a:lstStyle/>
          <a:p>
            <a:pPr marL="285750" lvl="0" indent="-285750">
              <a:buFont typeface="Arial" panose="020B0604020202020204" pitchFamily="34" charset="0"/>
              <a:buChar char="•"/>
            </a:pPr>
            <a:r>
              <a:rPr lang="cs-CZ" dirty="0"/>
              <a:t>Princip </a:t>
            </a:r>
            <a:r>
              <a:rPr lang="cs-CZ" dirty="0" smtClean="0"/>
              <a:t>prevence</a:t>
            </a:r>
          </a:p>
          <a:p>
            <a:pPr marL="285750" lvl="0" indent="-285750">
              <a:buFont typeface="Arial" panose="020B0604020202020204" pitchFamily="34" charset="0"/>
              <a:buChar char="•"/>
            </a:pPr>
            <a:r>
              <a:rPr lang="cs-CZ" dirty="0" smtClean="0"/>
              <a:t>Princip snižování </a:t>
            </a:r>
            <a:r>
              <a:rPr lang="cs-CZ" dirty="0"/>
              <a:t>rizika už u </a:t>
            </a:r>
            <a:r>
              <a:rPr lang="cs-CZ" dirty="0" smtClean="0"/>
              <a:t>zdroje</a:t>
            </a:r>
          </a:p>
          <a:p>
            <a:pPr marL="285750" indent="-285750">
              <a:buFont typeface="Arial" panose="020B0604020202020204" pitchFamily="34" charset="0"/>
              <a:buChar char="•"/>
            </a:pPr>
            <a:r>
              <a:rPr lang="cs-CZ" dirty="0"/>
              <a:t>Princip ekonomické odpovědnosti</a:t>
            </a:r>
            <a:endParaRPr lang="en-GB" dirty="0"/>
          </a:p>
          <a:p>
            <a:pPr marL="285750" indent="-285750">
              <a:buFont typeface="Arial" panose="020B0604020202020204" pitchFamily="34" charset="0"/>
              <a:buChar char="•"/>
            </a:pPr>
            <a:r>
              <a:rPr lang="cs-CZ" dirty="0"/>
              <a:t>Princip předběžné opatrnosti</a:t>
            </a:r>
            <a:endParaRPr lang="en-GB" dirty="0"/>
          </a:p>
          <a:p>
            <a:pPr marL="285750" indent="-285750">
              <a:buFont typeface="Arial" panose="020B0604020202020204" pitchFamily="34" charset="0"/>
              <a:buChar char="•"/>
            </a:pPr>
            <a:r>
              <a:rPr lang="cs-CZ" dirty="0"/>
              <a:t>Princip sdílené a diferencované odpovědnosti</a:t>
            </a:r>
            <a:endParaRPr lang="en-GB" dirty="0"/>
          </a:p>
          <a:p>
            <a:pPr marL="285750" indent="-285750">
              <a:buFont typeface="Arial" panose="020B0604020202020204" pitchFamily="34" charset="0"/>
              <a:buChar char="•"/>
            </a:pPr>
            <a:r>
              <a:rPr lang="cs-CZ" dirty="0"/>
              <a:t>Princip </a:t>
            </a:r>
            <a:r>
              <a:rPr lang="cs-CZ" dirty="0" smtClean="0"/>
              <a:t>subsidiarity</a:t>
            </a:r>
          </a:p>
          <a:p>
            <a:pPr marL="285750" indent="-285750">
              <a:buFont typeface="Arial" panose="020B0604020202020204" pitchFamily="34" charset="0"/>
              <a:buChar char="•"/>
            </a:pPr>
            <a:r>
              <a:rPr lang="cs-CZ" dirty="0" smtClean="0"/>
              <a:t>Princip integrace</a:t>
            </a:r>
            <a:endParaRPr lang="en-GB" dirty="0"/>
          </a:p>
          <a:p>
            <a:pPr marL="285750" indent="-285750">
              <a:buFont typeface="Arial" panose="020B0604020202020204" pitchFamily="34" charset="0"/>
              <a:buChar char="•"/>
            </a:pPr>
            <a:r>
              <a:rPr lang="cs-CZ" dirty="0"/>
              <a:t>Princip nejlepší dostupné </a:t>
            </a:r>
            <a:r>
              <a:rPr lang="cs-CZ" dirty="0" smtClean="0"/>
              <a:t>techniky</a:t>
            </a:r>
          </a:p>
          <a:p>
            <a:pPr marL="285750" lvl="0" indent="-285750">
              <a:buFont typeface="Arial" panose="020B0604020202020204" pitchFamily="34" charset="0"/>
              <a:buChar char="•"/>
            </a:pPr>
            <a:r>
              <a:rPr lang="cs-CZ" dirty="0"/>
              <a:t>Princip nákladově efektivních řešení</a:t>
            </a:r>
            <a:endParaRPr lang="en-GB" dirty="0"/>
          </a:p>
          <a:p>
            <a:pPr marL="285750" indent="-285750">
              <a:buFont typeface="Arial" panose="020B0604020202020204" pitchFamily="34" charset="0"/>
              <a:buChar char="•"/>
            </a:pPr>
            <a:r>
              <a:rPr lang="cs-CZ" dirty="0" smtClean="0"/>
              <a:t>Princip substituce</a:t>
            </a:r>
            <a:endParaRPr lang="en-GB" dirty="0"/>
          </a:p>
          <a:p>
            <a:pPr lvl="0"/>
            <a:endParaRPr lang="cs-CZ" dirty="0"/>
          </a:p>
          <a:p>
            <a:pPr lvl="0"/>
            <a:endParaRPr lang="en-GB" dirty="0"/>
          </a:p>
        </p:txBody>
      </p:sp>
    </p:spTree>
    <p:extLst>
      <p:ext uri="{BB962C8B-B14F-4D97-AF65-F5344CB8AC3E}">
        <p14:creationId xmlns:p14="http://schemas.microsoft.com/office/powerpoint/2010/main" val="599255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Politika životního prostředí a její vývoj</a:t>
            </a:r>
            <a:endParaRPr lang="en-GB" dirty="0"/>
          </a:p>
        </p:txBody>
      </p:sp>
      <p:sp>
        <p:nvSpPr>
          <p:cNvPr id="3" name="Zástupný symbol pro text 2"/>
          <p:cNvSpPr>
            <a:spLocks noGrp="1"/>
          </p:cNvSpPr>
          <p:nvPr>
            <p:ph type="body" idx="1"/>
          </p:nvPr>
        </p:nvSpPr>
        <p:spPr>
          <a:xfrm>
            <a:off x="707301" y="2409825"/>
            <a:ext cx="9278797" cy="2769989"/>
          </a:xfrm>
        </p:spPr>
        <p:txBody>
          <a:bodyPr/>
          <a:lstStyle/>
          <a:p>
            <a:r>
              <a:rPr lang="cs-CZ" dirty="0"/>
              <a:t>Nárůst čerpání přírodních zdrojů a znehodnocování životního prostředí způsobil, že řada problémů přesáhla hranice jednotlivých </a:t>
            </a:r>
            <a:r>
              <a:rPr lang="cs-CZ" dirty="0" smtClean="0"/>
              <a:t>zemí.</a:t>
            </a:r>
          </a:p>
          <a:p>
            <a:r>
              <a:rPr lang="cs-CZ" dirty="0" smtClean="0"/>
              <a:t>Globální charakter = nutná spolupráce na mezinárodní úrovni.</a:t>
            </a:r>
          </a:p>
          <a:p>
            <a:r>
              <a:rPr lang="cs-CZ" dirty="0" smtClean="0"/>
              <a:t>Hovoří se o </a:t>
            </a:r>
            <a:r>
              <a:rPr lang="cs-CZ" b="1" dirty="0"/>
              <a:t>m</a:t>
            </a:r>
            <a:r>
              <a:rPr lang="cs-CZ" b="1" dirty="0" smtClean="0"/>
              <a:t>ezinárodní </a:t>
            </a:r>
            <a:r>
              <a:rPr lang="cs-CZ" b="1" dirty="0"/>
              <a:t>environmentální </a:t>
            </a:r>
            <a:r>
              <a:rPr lang="cs-CZ" b="1" dirty="0" smtClean="0"/>
              <a:t>politice </a:t>
            </a:r>
            <a:r>
              <a:rPr lang="cs-CZ" dirty="0" smtClean="0"/>
              <a:t>(relativně krátká historie).</a:t>
            </a:r>
          </a:p>
          <a:p>
            <a:r>
              <a:rPr lang="cs-CZ" dirty="0" smtClean="0"/>
              <a:t>Vývoj dán nárůstem </a:t>
            </a:r>
            <a:r>
              <a:rPr lang="cs-CZ" dirty="0"/>
              <a:t>negativních vlivů lidské činnosti na prostředí, postupným rozvojem vědy, </a:t>
            </a:r>
            <a:r>
              <a:rPr lang="cs-CZ" dirty="0" smtClean="0"/>
              <a:t>rozvojem </a:t>
            </a:r>
            <a:r>
              <a:rPr lang="cs-CZ" dirty="0"/>
              <a:t>technických možností řešení jednotlivých problémů, růstem environmentálního uvědomění světové veřejnosti a </a:t>
            </a:r>
            <a:r>
              <a:rPr lang="cs-CZ" dirty="0" smtClean="0"/>
              <a:t>poptávkou </a:t>
            </a:r>
            <a:r>
              <a:rPr lang="cs-CZ" dirty="0"/>
              <a:t>po ochraně </a:t>
            </a:r>
            <a:r>
              <a:rPr lang="cs-CZ" dirty="0" smtClean="0"/>
              <a:t>v souvislosti s </a:t>
            </a:r>
            <a:r>
              <a:rPr lang="cs-CZ" dirty="0"/>
              <a:t>kvalitním životním </a:t>
            </a:r>
            <a:r>
              <a:rPr lang="cs-CZ" dirty="0" smtClean="0"/>
              <a:t>prostředím.</a:t>
            </a:r>
          </a:p>
          <a:p>
            <a:endParaRPr lang="cs-CZ" dirty="0"/>
          </a:p>
          <a:p>
            <a:r>
              <a:rPr lang="cs-CZ" dirty="0" smtClean="0"/>
              <a:t>Zásadní role OSN a další – viz dále.</a:t>
            </a:r>
            <a:endParaRPr lang="en-GB" dirty="0"/>
          </a:p>
        </p:txBody>
      </p:sp>
    </p:spTree>
    <p:extLst>
      <p:ext uri="{BB962C8B-B14F-4D97-AF65-F5344CB8AC3E}">
        <p14:creationId xmlns:p14="http://schemas.microsoft.com/office/powerpoint/2010/main" val="1623668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smtClean="0"/>
              <a:t>Zásadní aktéři mezinárodní politiky životního prostředí</a:t>
            </a:r>
            <a:endParaRPr lang="en-GB" dirty="0"/>
          </a:p>
        </p:txBody>
      </p:sp>
      <p:sp>
        <p:nvSpPr>
          <p:cNvPr id="3" name="Zástupný symbol pro text 2"/>
          <p:cNvSpPr>
            <a:spLocks noGrp="1"/>
          </p:cNvSpPr>
          <p:nvPr>
            <p:ph type="body" idx="1"/>
          </p:nvPr>
        </p:nvSpPr>
        <p:spPr>
          <a:xfrm>
            <a:off x="707301" y="2790825"/>
            <a:ext cx="9278797" cy="2492990"/>
          </a:xfrm>
        </p:spPr>
        <p:txBody>
          <a:bodyPr/>
          <a:lstStyle/>
          <a:p>
            <a:pPr marL="285750" lvl="0" indent="-285750">
              <a:buFont typeface="Arial" panose="020B0604020202020204" pitchFamily="34" charset="0"/>
              <a:buChar char="•"/>
            </a:pPr>
            <a:r>
              <a:rPr lang="cs-CZ" dirty="0"/>
              <a:t>Program Spojených národů pro životní prostředí (UNEP)/. Úzce přitom spolupracuje s celou řadou dalších organizací, k nimž patří zejména:</a:t>
            </a:r>
            <a:endParaRPr lang="en-GB" dirty="0"/>
          </a:p>
          <a:p>
            <a:pPr marL="285750" lvl="0" indent="-285750">
              <a:buFont typeface="Arial" panose="020B0604020202020204" pitchFamily="34" charset="0"/>
              <a:buChar char="•"/>
            </a:pPr>
            <a:r>
              <a:rPr lang="cs-CZ" dirty="0"/>
              <a:t>Organizace OSN pro výchovu, vědu a kulturu (UNESCO),</a:t>
            </a:r>
            <a:endParaRPr lang="en-GB" dirty="0"/>
          </a:p>
          <a:p>
            <a:pPr marL="285750" lvl="0" indent="-285750">
              <a:buFont typeface="Arial" panose="020B0604020202020204" pitchFamily="34" charset="0"/>
              <a:buChar char="•"/>
            </a:pPr>
            <a:r>
              <a:rPr lang="cs-CZ" dirty="0"/>
              <a:t>Organizace Spojených národů pro průmyslový rozvoj (UNIDO/,</a:t>
            </a:r>
            <a:endParaRPr lang="en-GB" dirty="0"/>
          </a:p>
          <a:p>
            <a:pPr marL="285750" lvl="0" indent="-285750">
              <a:buFont typeface="Arial" panose="020B0604020202020204" pitchFamily="34" charset="0"/>
              <a:buChar char="•"/>
            </a:pPr>
            <a:r>
              <a:rPr lang="cs-CZ" dirty="0"/>
              <a:t>Světová zdravotnická organizace (WHO),</a:t>
            </a:r>
            <a:endParaRPr lang="en-GB" dirty="0"/>
          </a:p>
          <a:p>
            <a:pPr marL="285750" lvl="0" indent="-285750">
              <a:buFont typeface="Arial" panose="020B0604020202020204" pitchFamily="34" charset="0"/>
              <a:buChar char="•"/>
            </a:pPr>
            <a:r>
              <a:rPr lang="cs-CZ" dirty="0"/>
              <a:t>Organizace pro výživu a zemědělství (FAO),</a:t>
            </a:r>
            <a:endParaRPr lang="en-GB" dirty="0"/>
          </a:p>
          <a:p>
            <a:pPr marL="285750" lvl="0" indent="-285750">
              <a:buFont typeface="Arial" panose="020B0604020202020204" pitchFamily="34" charset="0"/>
              <a:buChar char="•"/>
            </a:pPr>
            <a:r>
              <a:rPr lang="cs-CZ" dirty="0"/>
              <a:t>Světová meteorologická organizace (WMO),</a:t>
            </a:r>
            <a:endParaRPr lang="en-GB" dirty="0"/>
          </a:p>
          <a:p>
            <a:pPr marL="285750" lvl="0" indent="-285750">
              <a:buFont typeface="Arial" panose="020B0604020202020204" pitchFamily="34" charset="0"/>
              <a:buChar char="•"/>
            </a:pPr>
            <a:r>
              <a:rPr lang="cs-CZ" dirty="0"/>
              <a:t>Světový ústav zdrojů (WRI),</a:t>
            </a:r>
            <a:endParaRPr lang="en-GB" dirty="0"/>
          </a:p>
          <a:p>
            <a:pPr marL="285750" lvl="0" indent="-285750">
              <a:buFont typeface="Arial" panose="020B0604020202020204" pitchFamily="34" charset="0"/>
              <a:buChar char="•"/>
            </a:pPr>
            <a:r>
              <a:rPr lang="cs-CZ" dirty="0"/>
              <a:t>Světová unie pro ochranu zdrojů (IUCN).</a:t>
            </a:r>
            <a:endParaRPr lang="en-GB" dirty="0"/>
          </a:p>
        </p:txBody>
      </p:sp>
    </p:spTree>
    <p:extLst>
      <p:ext uri="{BB962C8B-B14F-4D97-AF65-F5344CB8AC3E}">
        <p14:creationId xmlns:p14="http://schemas.microsoft.com/office/powerpoint/2010/main" val="3071239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98230" y="1190625"/>
            <a:ext cx="9278797" cy="1077218"/>
          </a:xfrm>
        </p:spPr>
        <p:txBody>
          <a:bodyPr/>
          <a:lstStyle/>
          <a:p>
            <a:r>
              <a:rPr lang="cs-CZ" dirty="0" smtClean="0"/>
              <a:t>Zásadní akce formující mezinárodní politiku životního prostředí</a:t>
            </a:r>
            <a:endParaRPr lang="en-GB" dirty="0"/>
          </a:p>
        </p:txBody>
      </p:sp>
      <p:sp>
        <p:nvSpPr>
          <p:cNvPr id="3" name="Zástupný symbol pro text 2"/>
          <p:cNvSpPr>
            <a:spLocks noGrp="1"/>
          </p:cNvSpPr>
          <p:nvPr>
            <p:ph type="body" idx="1"/>
          </p:nvPr>
        </p:nvSpPr>
        <p:spPr>
          <a:xfrm>
            <a:off x="698229" y="2867025"/>
            <a:ext cx="9278797" cy="1938992"/>
          </a:xfrm>
        </p:spPr>
        <p:txBody>
          <a:bodyPr/>
          <a:lstStyle/>
          <a:p>
            <a:pPr marL="285750" indent="-285750">
              <a:buFont typeface="Arial" panose="020B0604020202020204" pitchFamily="34" charset="0"/>
              <a:buChar char="•"/>
            </a:pPr>
            <a:r>
              <a:rPr lang="cs-CZ" dirty="0"/>
              <a:t>první Konference OSN o životním prostředí a </a:t>
            </a:r>
            <a:r>
              <a:rPr lang="cs-CZ" dirty="0" smtClean="0"/>
              <a:t>rozvoji – Stockholm, 1972</a:t>
            </a:r>
          </a:p>
          <a:p>
            <a:pPr marL="285750" indent="-285750">
              <a:buFont typeface="Arial" panose="020B0604020202020204" pitchFamily="34" charset="0"/>
              <a:buChar char="•"/>
            </a:pPr>
            <a:r>
              <a:rPr lang="cs-CZ" dirty="0"/>
              <a:t>první zpráva Římského klubu pod názvem „Limity růstu</a:t>
            </a:r>
            <a:r>
              <a:rPr lang="cs-CZ" dirty="0" smtClean="0"/>
              <a:t>“, 1972</a:t>
            </a:r>
          </a:p>
          <a:p>
            <a:pPr marL="285750" indent="-285750">
              <a:buFont typeface="Arial" panose="020B0604020202020204" pitchFamily="34" charset="0"/>
              <a:buChar char="•"/>
            </a:pPr>
            <a:r>
              <a:rPr lang="cs-CZ" dirty="0" smtClean="0"/>
              <a:t>Světová </a:t>
            </a:r>
            <a:r>
              <a:rPr lang="cs-CZ" dirty="0"/>
              <a:t>komise pro životní prostředí a </a:t>
            </a:r>
            <a:r>
              <a:rPr lang="cs-CZ" dirty="0" smtClean="0"/>
              <a:t>rozvoj, 1983</a:t>
            </a:r>
          </a:p>
          <a:p>
            <a:pPr marL="285750" indent="-285750">
              <a:buFont typeface="Arial" panose="020B0604020202020204" pitchFamily="34" charset="0"/>
              <a:buChar char="•"/>
            </a:pPr>
            <a:r>
              <a:rPr lang="cs-CZ" b="1" dirty="0" smtClean="0"/>
              <a:t>Deklarace </a:t>
            </a:r>
            <a:r>
              <a:rPr lang="cs-CZ" b="1" dirty="0"/>
              <a:t>o životním prostředí a </a:t>
            </a:r>
            <a:r>
              <a:rPr lang="cs-CZ" b="1" dirty="0" smtClean="0"/>
              <a:t>rozvoji</a:t>
            </a:r>
          </a:p>
          <a:p>
            <a:pPr marL="285750" indent="-285750">
              <a:buFont typeface="Arial" panose="020B0604020202020204" pitchFamily="34" charset="0"/>
              <a:buChar char="•"/>
            </a:pPr>
            <a:r>
              <a:rPr lang="cs-CZ" b="1" dirty="0"/>
              <a:t>Agenda 21</a:t>
            </a:r>
          </a:p>
          <a:p>
            <a:pPr marL="285750" indent="-285750">
              <a:buFont typeface="Arial" panose="020B0604020202020204" pitchFamily="34" charset="0"/>
              <a:buChar char="•"/>
            </a:pPr>
            <a:r>
              <a:rPr lang="en-GB" b="1" dirty="0" err="1"/>
              <a:t>Johannesburská</a:t>
            </a:r>
            <a:r>
              <a:rPr lang="en-GB" b="1" dirty="0"/>
              <a:t> </a:t>
            </a:r>
            <a:r>
              <a:rPr lang="en-GB" b="1" dirty="0" err="1"/>
              <a:t>deklarace</a:t>
            </a:r>
            <a:r>
              <a:rPr lang="en-GB" b="1" dirty="0"/>
              <a:t> o </a:t>
            </a:r>
            <a:r>
              <a:rPr lang="en-GB" b="1" dirty="0" err="1"/>
              <a:t>udržitelném</a:t>
            </a:r>
            <a:r>
              <a:rPr lang="en-GB" b="1" dirty="0"/>
              <a:t> </a:t>
            </a:r>
            <a:r>
              <a:rPr lang="en-GB" b="1" dirty="0" err="1" smtClean="0"/>
              <a:t>rozvoji</a:t>
            </a:r>
            <a:endParaRPr lang="cs-CZ" b="1" dirty="0" smtClean="0"/>
          </a:p>
          <a:p>
            <a:pPr marL="285750" indent="-285750">
              <a:buFont typeface="Arial" panose="020B0604020202020204" pitchFamily="34" charset="0"/>
              <a:buChar char="•"/>
            </a:pPr>
            <a:r>
              <a:rPr lang="cs-CZ" b="1" dirty="0" smtClean="0"/>
              <a:t>Implementační plán </a:t>
            </a:r>
            <a:endParaRPr lang="en-GB" b="1" dirty="0"/>
          </a:p>
        </p:txBody>
      </p:sp>
    </p:spTree>
    <p:extLst>
      <p:ext uri="{BB962C8B-B14F-4D97-AF65-F5344CB8AC3E}">
        <p14:creationId xmlns:p14="http://schemas.microsoft.com/office/powerpoint/2010/main" val="996702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marL="285750" indent="-285750"/>
            <a:r>
              <a:rPr lang="cs-CZ" dirty="0"/>
              <a:t>Deklarace o životním prostředí a </a:t>
            </a:r>
            <a:r>
              <a:rPr lang="cs-CZ" dirty="0" smtClean="0"/>
              <a:t>rozvoji (1992)</a:t>
            </a:r>
            <a:endParaRPr lang="en-GB" dirty="0"/>
          </a:p>
        </p:txBody>
      </p:sp>
      <p:sp>
        <p:nvSpPr>
          <p:cNvPr id="3" name="Zástupný symbol pro text 2"/>
          <p:cNvSpPr>
            <a:spLocks noGrp="1"/>
          </p:cNvSpPr>
          <p:nvPr>
            <p:ph type="body" idx="1"/>
          </p:nvPr>
        </p:nvSpPr>
        <p:spPr>
          <a:xfrm>
            <a:off x="707301" y="2069865"/>
            <a:ext cx="9278797" cy="3600986"/>
          </a:xfrm>
        </p:spPr>
        <p:txBody>
          <a:bodyPr/>
          <a:lstStyle/>
          <a:p>
            <a:r>
              <a:rPr lang="cs-CZ" dirty="0" smtClean="0"/>
              <a:t>Jeden z pěti závěrečných dokumentů Konference OSN o životním prostředí a rozvoji (Summit Země) konané v r. 1992 v Rio de </a:t>
            </a:r>
            <a:r>
              <a:rPr lang="cs-CZ" dirty="0" err="1" smtClean="0"/>
              <a:t>Janeiro</a:t>
            </a:r>
            <a:r>
              <a:rPr lang="cs-CZ" dirty="0" smtClean="0"/>
              <a:t>.</a:t>
            </a:r>
          </a:p>
          <a:p>
            <a:r>
              <a:rPr lang="cs-CZ" dirty="0" smtClean="0"/>
              <a:t>Obsahuje </a:t>
            </a:r>
            <a:r>
              <a:rPr lang="cs-CZ" dirty="0"/>
              <a:t>27 zásad s cílem vytvořit podmínky pro nové a spravedlivé partnerské vztahy v globálním </a:t>
            </a:r>
            <a:r>
              <a:rPr lang="cs-CZ" dirty="0" smtClean="0"/>
              <a:t>měřítku.</a:t>
            </a:r>
          </a:p>
          <a:p>
            <a:r>
              <a:rPr lang="cs-CZ" dirty="0" smtClean="0"/>
              <a:t>Vybrané zásady:</a:t>
            </a:r>
          </a:p>
          <a:p>
            <a:pPr marL="285750" indent="-285750">
              <a:buFont typeface="Arial" panose="020B0604020202020204" pitchFamily="34" charset="0"/>
              <a:buChar char="•"/>
            </a:pPr>
            <a:r>
              <a:rPr lang="cs-CZ" dirty="0" smtClean="0"/>
              <a:t>Právo na rozvoj musí být naplňováno tak, aby odpovídalo potřebám současných a budoucích generací, pokud jde o stav životního prostředí. </a:t>
            </a:r>
          </a:p>
          <a:p>
            <a:pPr marL="285750" indent="-285750">
              <a:buFont typeface="Arial" panose="020B0604020202020204" pitchFamily="34" charset="0"/>
              <a:buChar char="•"/>
            </a:pPr>
            <a:r>
              <a:rPr lang="cs-CZ" dirty="0" smtClean="0"/>
              <a:t>... Vzhledem k odlišné míře, jíž státy přispívají ke globálnímu zhoršování stavu ŽP, mají tyto státy společnou, ale diferencovanou zodpovědnost...</a:t>
            </a:r>
          </a:p>
          <a:p>
            <a:pPr marL="285750" indent="-285750">
              <a:buFont typeface="Arial" panose="020B0604020202020204" pitchFamily="34" charset="0"/>
              <a:buChar char="•"/>
            </a:pPr>
            <a:r>
              <a:rPr lang="cs-CZ" dirty="0" smtClean="0"/>
              <a:t>Státy musejí za účelem ochrany životního prostředí přijímat podle svých schopností preventivní přístupy. Tam, kde hrozí vážná nebo nenapravitelná škoda, nesmí být nedostatek vědecké jistoty zneužit pro odklad účinných opatření, která by mohla zabránit poškození životního prostředí.</a:t>
            </a:r>
          </a:p>
          <a:p>
            <a:pPr marL="285750" indent="-285750">
              <a:buFont typeface="Arial" panose="020B0604020202020204" pitchFamily="34" charset="0"/>
              <a:buChar char="•"/>
            </a:pPr>
            <a:r>
              <a:rPr lang="cs-CZ" dirty="0" smtClean="0"/>
              <a:t>...náklady související se znečištěním by měl v zásadě nést znečišťovatel...</a:t>
            </a:r>
            <a:endParaRPr lang="cs-CZ" dirty="0"/>
          </a:p>
        </p:txBody>
      </p:sp>
    </p:spTree>
    <p:extLst>
      <p:ext uri="{BB962C8B-B14F-4D97-AF65-F5344CB8AC3E}">
        <p14:creationId xmlns:p14="http://schemas.microsoft.com/office/powerpoint/2010/main" val="1467115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9900" y="1253882"/>
            <a:ext cx="9278797" cy="533400"/>
          </a:xfrm>
        </p:spPr>
        <p:txBody>
          <a:bodyPr/>
          <a:lstStyle/>
          <a:p>
            <a:r>
              <a:rPr lang="cs-CZ" dirty="0" smtClean="0"/>
              <a:t>AGENDA 21 (1992)</a:t>
            </a:r>
            <a:endParaRPr lang="en-GB" dirty="0"/>
          </a:p>
        </p:txBody>
      </p:sp>
      <p:sp>
        <p:nvSpPr>
          <p:cNvPr id="3" name="Zástupný symbol pro text 2"/>
          <p:cNvSpPr>
            <a:spLocks noGrp="1"/>
          </p:cNvSpPr>
          <p:nvPr>
            <p:ph type="body" idx="1"/>
          </p:nvPr>
        </p:nvSpPr>
        <p:spPr>
          <a:xfrm>
            <a:off x="707301" y="2069865"/>
            <a:ext cx="2658199" cy="3600986"/>
          </a:xfrm>
        </p:spPr>
        <p:txBody>
          <a:bodyPr/>
          <a:lstStyle/>
          <a:p>
            <a:pPr marL="285750" indent="-285750">
              <a:buFont typeface="Arial" panose="020B0604020202020204" pitchFamily="34" charset="0"/>
              <a:buChar char="•"/>
            </a:pPr>
            <a:r>
              <a:rPr lang="cs-CZ" dirty="0" smtClean="0"/>
              <a:t>Strategický plán týkající se postupů, </a:t>
            </a:r>
            <a:r>
              <a:rPr lang="cs-CZ" dirty="0"/>
              <a:t>jak v globálním měřítku dosáhnout sladění hospodářského a civilizačního rozvoje na straně jedné a účinné ochrany životního prostředí a přírodních </a:t>
            </a:r>
            <a:r>
              <a:rPr lang="cs-CZ" dirty="0" smtClean="0"/>
              <a:t>zdrojů.</a:t>
            </a:r>
          </a:p>
          <a:p>
            <a:pPr marL="285750" indent="-285750">
              <a:buFont typeface="Arial" panose="020B0604020202020204" pitchFamily="34" charset="0"/>
              <a:buChar char="•"/>
            </a:pPr>
            <a:r>
              <a:rPr lang="cs-CZ" dirty="0" smtClean="0"/>
              <a:t>Návaznost na Deklaraci z Ria de Janeira</a:t>
            </a:r>
          </a:p>
          <a:p>
            <a:pPr marL="285750" indent="-285750">
              <a:buFont typeface="Arial" panose="020B0604020202020204" pitchFamily="34" charset="0"/>
              <a:buChar char="•"/>
            </a:pPr>
            <a:endParaRPr lang="en-GB" dirty="0"/>
          </a:p>
        </p:txBody>
      </p:sp>
      <p:pic>
        <p:nvPicPr>
          <p:cNvPr id="7" name="Obrázek 6"/>
          <p:cNvPicPr>
            <a:picLocks noChangeAspect="1"/>
          </p:cNvPicPr>
          <p:nvPr/>
        </p:nvPicPr>
        <p:blipFill>
          <a:blip r:embed="rId2"/>
          <a:stretch>
            <a:fillRect/>
          </a:stretch>
        </p:blipFill>
        <p:spPr>
          <a:xfrm>
            <a:off x="4051300" y="-104775"/>
            <a:ext cx="6766932" cy="4880650"/>
          </a:xfrm>
          <a:prstGeom prst="rect">
            <a:avLst/>
          </a:prstGeom>
        </p:spPr>
      </p:pic>
      <p:sp>
        <p:nvSpPr>
          <p:cNvPr id="8" name="TextovéPole 7"/>
          <p:cNvSpPr txBox="1"/>
          <p:nvPr/>
        </p:nvSpPr>
        <p:spPr>
          <a:xfrm>
            <a:off x="5484232" y="4924425"/>
            <a:ext cx="3901068" cy="523220"/>
          </a:xfrm>
          <a:prstGeom prst="rect">
            <a:avLst/>
          </a:prstGeom>
          <a:noFill/>
        </p:spPr>
        <p:txBody>
          <a:bodyPr wrap="square" rtlCol="0">
            <a:spAutoFit/>
          </a:bodyPr>
          <a:lstStyle/>
          <a:p>
            <a:r>
              <a:rPr lang="cs-CZ" sz="1400" dirty="0" smtClean="0"/>
              <a:t>Zdroj: OSN. (2022). </a:t>
            </a:r>
            <a:r>
              <a:rPr lang="en-GB" sz="1400" dirty="0" smtClean="0"/>
              <a:t>SDGs</a:t>
            </a:r>
            <a:r>
              <a:rPr lang="cs-CZ" sz="1400" dirty="0" smtClean="0"/>
              <a:t>. Dostupné z:</a:t>
            </a:r>
            <a:endParaRPr lang="en-GB" sz="1400" dirty="0"/>
          </a:p>
          <a:p>
            <a:r>
              <a:rPr lang="en-GB" sz="1400" dirty="0" smtClean="0"/>
              <a:t>https</a:t>
            </a:r>
            <a:r>
              <a:rPr lang="en-GB" sz="1400" dirty="0"/>
              <a:t>://www.osn.cz/osn/hlavni-temata/sdgs/</a:t>
            </a:r>
          </a:p>
        </p:txBody>
      </p:sp>
    </p:spTree>
    <p:extLst>
      <p:ext uri="{BB962C8B-B14F-4D97-AF65-F5344CB8AC3E}">
        <p14:creationId xmlns:p14="http://schemas.microsoft.com/office/powerpoint/2010/main" val="306517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smtClean="0"/>
              <a:t>Johannesburská deklarace o udržitelném rozvoji (2002)</a:t>
            </a:r>
            <a:endParaRPr lang="en-GB" dirty="0"/>
          </a:p>
        </p:txBody>
      </p:sp>
      <p:sp>
        <p:nvSpPr>
          <p:cNvPr id="3" name="Zástupný symbol pro text 2"/>
          <p:cNvSpPr>
            <a:spLocks noGrp="1"/>
          </p:cNvSpPr>
          <p:nvPr>
            <p:ph type="body" idx="1"/>
          </p:nvPr>
        </p:nvSpPr>
        <p:spPr>
          <a:xfrm>
            <a:off x="687344" y="2714625"/>
            <a:ext cx="9278797" cy="1384995"/>
          </a:xfrm>
        </p:spPr>
        <p:txBody>
          <a:bodyPr/>
          <a:lstStyle/>
          <a:p>
            <a:pPr marL="285750" indent="-285750">
              <a:buFont typeface="Arial" panose="020B0604020202020204" pitchFamily="34" charset="0"/>
              <a:buChar char="•"/>
            </a:pPr>
            <a:r>
              <a:rPr lang="cs-CZ" dirty="0" smtClean="0"/>
              <a:t>cíl: hledání cest, jak splnit závazky z Ria de Janeira (1992)</a:t>
            </a:r>
          </a:p>
          <a:p>
            <a:pPr marL="285750" indent="-285750">
              <a:buFont typeface="Arial" panose="020B0604020202020204" pitchFamily="34" charset="0"/>
              <a:buChar char="•"/>
            </a:pPr>
            <a:r>
              <a:rPr lang="cs-CZ" dirty="0" smtClean="0"/>
              <a:t>37 bodů, kde je zdůrazněna nutnost vybudování humánní, spravedlivé a pozorné globální společnosti</a:t>
            </a:r>
          </a:p>
          <a:p>
            <a:pPr marL="285750" indent="-285750">
              <a:buFont typeface="Arial" panose="020B0604020202020204" pitchFamily="34" charset="0"/>
              <a:buChar char="•"/>
            </a:pPr>
            <a:r>
              <a:rPr lang="cs-CZ" dirty="0"/>
              <a:t>p</a:t>
            </a:r>
            <a:r>
              <a:rPr lang="cs-CZ" dirty="0" smtClean="0"/>
              <a:t>otvrzení, že je třeba plnit závazky z Ria de Janeira (1992)</a:t>
            </a:r>
          </a:p>
          <a:p>
            <a:endParaRPr lang="cs-CZ" dirty="0"/>
          </a:p>
        </p:txBody>
      </p:sp>
    </p:spTree>
    <p:extLst>
      <p:ext uri="{BB962C8B-B14F-4D97-AF65-F5344CB8AC3E}">
        <p14:creationId xmlns:p14="http://schemas.microsoft.com/office/powerpoint/2010/main" val="2211042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Implementační plán (2002)</a:t>
            </a:r>
            <a:endParaRPr lang="en-GB" dirty="0"/>
          </a:p>
        </p:txBody>
      </p:sp>
      <p:sp>
        <p:nvSpPr>
          <p:cNvPr id="3" name="Zástupný symbol pro text 2"/>
          <p:cNvSpPr>
            <a:spLocks noGrp="1"/>
          </p:cNvSpPr>
          <p:nvPr>
            <p:ph type="body" idx="1"/>
          </p:nvPr>
        </p:nvSpPr>
        <p:spPr>
          <a:xfrm>
            <a:off x="707301" y="2069865"/>
            <a:ext cx="9278797" cy="3877985"/>
          </a:xfrm>
        </p:spPr>
        <p:txBody>
          <a:bodyPr/>
          <a:lstStyle/>
          <a:p>
            <a:pPr marL="285750" indent="-285750">
              <a:buFont typeface="Arial" panose="020B0604020202020204" pitchFamily="34" charset="0"/>
              <a:buChar char="•"/>
            </a:pPr>
            <a:r>
              <a:rPr lang="cs-CZ" dirty="0" smtClean="0"/>
              <a:t>přijat na konferenci v Johannesburgu (2002)</a:t>
            </a:r>
          </a:p>
          <a:p>
            <a:pPr marL="285750" indent="-285750">
              <a:buFont typeface="Arial" panose="020B0604020202020204" pitchFamily="34" charset="0"/>
              <a:buChar char="•"/>
            </a:pPr>
            <a:r>
              <a:rPr lang="cs-CZ" dirty="0" smtClean="0"/>
              <a:t>170 bodů týkajících se udržitelného rozvoje a jeho realizace</a:t>
            </a:r>
          </a:p>
          <a:p>
            <a:pPr marL="285750" indent="-285750">
              <a:buFont typeface="Arial" panose="020B0604020202020204" pitchFamily="34" charset="0"/>
              <a:buChar char="•"/>
            </a:pPr>
            <a:r>
              <a:rPr lang="cs-CZ" dirty="0" smtClean="0"/>
              <a:t>jednotlivé části Implementačního plánu:</a:t>
            </a:r>
          </a:p>
          <a:p>
            <a:pPr marL="742950" lvl="1" indent="-285750">
              <a:buFont typeface="Arial" panose="020B0604020202020204" pitchFamily="34" charset="0"/>
              <a:buChar char="•"/>
            </a:pPr>
            <a:r>
              <a:rPr lang="cs-CZ" dirty="0" smtClean="0"/>
              <a:t>I. Úvod </a:t>
            </a:r>
          </a:p>
          <a:p>
            <a:pPr marL="742950" lvl="1" indent="-285750">
              <a:buFont typeface="Arial" panose="020B0604020202020204" pitchFamily="34" charset="0"/>
              <a:buChar char="•"/>
            </a:pPr>
            <a:r>
              <a:rPr lang="cs-CZ" dirty="0" smtClean="0"/>
              <a:t>II. Vymýcení chudoby </a:t>
            </a:r>
          </a:p>
          <a:p>
            <a:pPr marL="742950" lvl="1" indent="-285750">
              <a:buFont typeface="Arial" panose="020B0604020202020204" pitchFamily="34" charset="0"/>
              <a:buChar char="•"/>
            </a:pPr>
            <a:r>
              <a:rPr lang="cs-CZ" dirty="0" smtClean="0"/>
              <a:t>III. Změna neudržitelných vzorců spotřeby a výroby </a:t>
            </a:r>
          </a:p>
          <a:p>
            <a:pPr marL="742950" lvl="1" indent="-285750">
              <a:buFont typeface="Arial" panose="020B0604020202020204" pitchFamily="34" charset="0"/>
              <a:buChar char="•"/>
            </a:pPr>
            <a:r>
              <a:rPr lang="cs-CZ" dirty="0" smtClean="0"/>
              <a:t>IV. Ochrana a řízení základny přírodních zdrojů </a:t>
            </a:r>
          </a:p>
          <a:p>
            <a:pPr marL="742950" lvl="1" indent="-285750">
              <a:buFont typeface="Arial" panose="020B0604020202020204" pitchFamily="34" charset="0"/>
              <a:buChar char="•"/>
            </a:pPr>
            <a:r>
              <a:rPr lang="cs-CZ" dirty="0" smtClean="0"/>
              <a:t>V. Udržitelný rozvoj v globalizujícím světě </a:t>
            </a:r>
          </a:p>
          <a:p>
            <a:pPr marL="742950" lvl="1" indent="-285750">
              <a:buFont typeface="Arial" panose="020B0604020202020204" pitchFamily="34" charset="0"/>
              <a:buChar char="•"/>
            </a:pPr>
            <a:r>
              <a:rPr lang="cs-CZ" dirty="0" smtClean="0"/>
              <a:t>VI. Zdraví a udržitelný rozvoj </a:t>
            </a:r>
          </a:p>
          <a:p>
            <a:pPr marL="742950" lvl="1" indent="-285750">
              <a:buFont typeface="Arial" panose="020B0604020202020204" pitchFamily="34" charset="0"/>
              <a:buChar char="•"/>
            </a:pPr>
            <a:r>
              <a:rPr lang="cs-CZ" dirty="0" smtClean="0"/>
              <a:t>VII. Udržitelný rozvoj malých ostrovních států </a:t>
            </a:r>
          </a:p>
          <a:p>
            <a:pPr marL="742950" lvl="1" indent="-285750">
              <a:buFont typeface="Arial" panose="020B0604020202020204" pitchFamily="34" charset="0"/>
              <a:buChar char="•"/>
            </a:pPr>
            <a:r>
              <a:rPr lang="cs-CZ" dirty="0" smtClean="0"/>
              <a:t>VIII. Udržitelný rozvoj Afriky </a:t>
            </a:r>
          </a:p>
          <a:p>
            <a:pPr marL="742950" lvl="1" indent="-285750">
              <a:buFont typeface="Arial" panose="020B0604020202020204" pitchFamily="34" charset="0"/>
              <a:buChar char="•"/>
            </a:pPr>
            <a:r>
              <a:rPr lang="cs-CZ" dirty="0" smtClean="0"/>
              <a:t>IX. Další regionální iniciativy </a:t>
            </a:r>
          </a:p>
          <a:p>
            <a:pPr marL="742950" lvl="1" indent="-285750">
              <a:buFont typeface="Arial" panose="020B0604020202020204" pitchFamily="34" charset="0"/>
              <a:buChar char="•"/>
            </a:pPr>
            <a:r>
              <a:rPr lang="cs-CZ" dirty="0" smtClean="0"/>
              <a:t>X. Prostředky implementace </a:t>
            </a:r>
          </a:p>
          <a:p>
            <a:pPr marL="742950" lvl="1" indent="-285750">
              <a:buFont typeface="Arial" panose="020B0604020202020204" pitchFamily="34" charset="0"/>
              <a:buChar char="•"/>
            </a:pPr>
            <a:r>
              <a:rPr lang="cs-CZ" dirty="0" smtClean="0"/>
              <a:t>XI. Institucionální rámec pro udržitelný rozvoj</a:t>
            </a:r>
            <a:endParaRPr lang="cs-CZ" dirty="0"/>
          </a:p>
        </p:txBody>
      </p:sp>
    </p:spTree>
    <p:extLst>
      <p:ext uri="{BB962C8B-B14F-4D97-AF65-F5344CB8AC3E}">
        <p14:creationId xmlns:p14="http://schemas.microsoft.com/office/powerpoint/2010/main" val="3305241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37308" y="5642312"/>
            <a:ext cx="8018787" cy="1145470"/>
          </a:xfrm>
          <a:prstGeom prst="rect">
            <a:avLst/>
          </a:prstGeom>
        </p:spPr>
        <p:txBody>
          <a:bodyPr vert="horz" lIns="572735" tIns="0" rIns="572735" bIns="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cs-CZ" sz="1591" spc="-64"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Title 1"/>
          <p:cNvSpPr>
            <a:spLocks noGrp="1"/>
          </p:cNvSpPr>
          <p:nvPr>
            <p:ph type="ctrTitle" idx="4294967295"/>
          </p:nvPr>
        </p:nvSpPr>
        <p:spPr>
          <a:xfrm>
            <a:off x="1337307" y="3646096"/>
            <a:ext cx="8018787" cy="1718673"/>
          </a:xfrm>
        </p:spPr>
        <p:txBody>
          <a:bodyPr vert="horz" wrap="square" lIns="572735" tIns="0" rIns="572735" bIns="0" rtlCol="0" anchor="t" anchorCtr="0">
            <a:noAutofit/>
          </a:bodyPr>
          <a:lstStyle/>
          <a:p>
            <a:pPr algn="ctr"/>
            <a:r>
              <a:rPr lang="cs-CZ" sz="2400" dirty="0"/>
              <a:t>Děkuji za pozornost!</a:t>
            </a:r>
            <a:br>
              <a:rPr lang="cs-CZ" sz="2400" dirty="0"/>
            </a:br>
            <a:r>
              <a:rPr lang="cs-CZ" sz="2400" dirty="0"/>
              <a:t/>
            </a:r>
            <a:br>
              <a:rPr lang="cs-CZ" sz="2400" dirty="0"/>
            </a:br>
            <a:r>
              <a:rPr lang="cs-CZ" sz="2546" spc="-64" dirty="0">
                <a:solidFill>
                  <a:srgbClr val="EB6E08"/>
                </a:solidFill>
                <a:latin typeface="Arial" panose="020B0604020202020204" pitchFamily="34" charset="0"/>
                <a:cs typeface="Arial" panose="020B0604020202020204" pitchFamily="34" charset="0"/>
              </a:rPr>
              <a:t/>
            </a:r>
            <a:br>
              <a:rPr lang="cs-CZ" sz="2546" spc="-64" dirty="0">
                <a:solidFill>
                  <a:srgbClr val="EB6E08"/>
                </a:solidFill>
                <a:latin typeface="Arial" panose="020B0604020202020204" pitchFamily="34" charset="0"/>
                <a:cs typeface="Arial" panose="020B0604020202020204" pitchFamily="34" charset="0"/>
              </a:rPr>
            </a:br>
            <a:endParaRPr lang="cs-CZ" sz="1432" spc="-64" dirty="0">
              <a:solidFill>
                <a:srgbClr val="EB6E08"/>
              </a:solidFill>
              <a:latin typeface="Arial" panose="020B0604020202020204" pitchFamily="34" charset="0"/>
              <a:cs typeface="Arial" panose="020B0604020202020204" pitchFamily="34" charset="0"/>
            </a:endParaRPr>
          </a:p>
        </p:txBody>
      </p:sp>
      <p:sp>
        <p:nvSpPr>
          <p:cNvPr id="5" name="Rectangle 4"/>
          <p:cNvSpPr/>
          <p:nvPr/>
        </p:nvSpPr>
        <p:spPr>
          <a:xfrm>
            <a:off x="1337308" y="5642312"/>
            <a:ext cx="8018787" cy="8591"/>
          </a:xfrm>
          <a:prstGeom prst="rect">
            <a:avLst/>
          </a:prstGeom>
          <a:noFill/>
          <a:ln cap="rnd">
            <a:solidFill>
              <a:srgbClr val="EB6E08"/>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lIns="80185" tIns="40093" rIns="80185" bIns="40093" rtlCol="0" anchor="ctr"/>
          <a:lstStyle/>
          <a:p>
            <a:pPr algn="ctr"/>
            <a:endParaRPr lang="cs-CZ" sz="1432"/>
          </a:p>
        </p:txBody>
      </p:sp>
    </p:spTree>
    <p:extLst>
      <p:ext uri="{BB962C8B-B14F-4D97-AF65-F5344CB8AC3E}">
        <p14:creationId xmlns:p14="http://schemas.microsoft.com/office/powerpoint/2010/main" val="41158596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Zdroje k nastudování</a:t>
            </a:r>
            <a:endParaRPr lang="en-GB" dirty="0"/>
          </a:p>
        </p:txBody>
      </p:sp>
      <p:sp>
        <p:nvSpPr>
          <p:cNvPr id="3" name="Zástupný symbol pro text 2"/>
          <p:cNvSpPr>
            <a:spLocks noGrp="1"/>
          </p:cNvSpPr>
          <p:nvPr>
            <p:ph type="body" idx="1"/>
          </p:nvPr>
        </p:nvSpPr>
        <p:spPr>
          <a:xfrm>
            <a:off x="850900" y="2028825"/>
            <a:ext cx="9135198" cy="5632311"/>
          </a:xfrm>
        </p:spPr>
        <p:txBody>
          <a:bodyPr/>
          <a:lstStyle/>
          <a:p>
            <a:r>
              <a:rPr lang="cs-CZ" sz="1400" dirty="0" err="1" smtClean="0"/>
              <a:t>Brundtland</a:t>
            </a:r>
            <a:r>
              <a:rPr lang="cs-CZ" sz="1400" dirty="0" smtClean="0"/>
              <a:t>, G. H., </a:t>
            </a:r>
            <a:r>
              <a:rPr lang="cs-CZ" sz="1400" dirty="0" err="1" smtClean="0"/>
              <a:t>Khalid</a:t>
            </a:r>
            <a:r>
              <a:rPr lang="cs-CZ" sz="1400" dirty="0" smtClean="0"/>
              <a:t>, M., </a:t>
            </a:r>
            <a:r>
              <a:rPr lang="cs-CZ" sz="1400" dirty="0" err="1" smtClean="0"/>
              <a:t>Agnelli</a:t>
            </a:r>
            <a:r>
              <a:rPr lang="cs-CZ" sz="1400" dirty="0" smtClean="0"/>
              <a:t>, S., Al-</a:t>
            </a:r>
            <a:r>
              <a:rPr lang="cs-CZ" sz="1400" dirty="0" err="1" smtClean="0"/>
              <a:t>Athel</a:t>
            </a:r>
            <a:r>
              <a:rPr lang="cs-CZ" sz="1400" dirty="0" smtClean="0"/>
              <a:t>, S., &amp; </a:t>
            </a:r>
            <a:r>
              <a:rPr lang="cs-CZ" sz="1400" dirty="0" err="1" smtClean="0"/>
              <a:t>Chidzero</a:t>
            </a:r>
            <a:r>
              <a:rPr lang="cs-CZ" sz="1400" dirty="0" smtClean="0"/>
              <a:t>, B. J. N. Y. (1987). </a:t>
            </a:r>
            <a:r>
              <a:rPr lang="cs-CZ" sz="1400" dirty="0" err="1" smtClean="0"/>
              <a:t>Our</a:t>
            </a:r>
            <a:r>
              <a:rPr lang="cs-CZ" sz="1400" dirty="0" smtClean="0"/>
              <a:t> </a:t>
            </a:r>
            <a:r>
              <a:rPr lang="cs-CZ" sz="1400" dirty="0" err="1" smtClean="0"/>
              <a:t>common</a:t>
            </a:r>
            <a:r>
              <a:rPr lang="cs-CZ" sz="1400" dirty="0" smtClean="0"/>
              <a:t> </a:t>
            </a:r>
            <a:r>
              <a:rPr lang="cs-CZ" sz="1400" dirty="0" err="1" smtClean="0"/>
              <a:t>future</a:t>
            </a:r>
            <a:r>
              <a:rPr lang="cs-CZ" sz="1400" dirty="0" smtClean="0"/>
              <a:t>. </a:t>
            </a:r>
            <a:r>
              <a:rPr lang="cs-CZ" sz="1400" i="1" dirty="0" smtClean="0"/>
              <a:t>New York</a:t>
            </a:r>
            <a:r>
              <a:rPr lang="cs-CZ" sz="1400" dirty="0" smtClean="0"/>
              <a:t>, </a:t>
            </a:r>
            <a:r>
              <a:rPr lang="cs-CZ" sz="1400" i="1" dirty="0" smtClean="0"/>
              <a:t>8</a:t>
            </a:r>
            <a:r>
              <a:rPr lang="cs-CZ" sz="1400" dirty="0" smtClean="0"/>
              <a:t>.</a:t>
            </a:r>
          </a:p>
          <a:p>
            <a:r>
              <a:rPr lang="cs-CZ" sz="1400" dirty="0" smtClean="0"/>
              <a:t>Centrum pro výzkum toxických látek v prostředí. (n. d.). </a:t>
            </a:r>
            <a:r>
              <a:rPr lang="en-GB" sz="1400" dirty="0" err="1" smtClean="0"/>
              <a:t>Strategie</a:t>
            </a:r>
            <a:r>
              <a:rPr lang="en-GB" sz="1400" dirty="0" smtClean="0"/>
              <a:t> </a:t>
            </a:r>
            <a:r>
              <a:rPr lang="en-GB" sz="1400" dirty="0" err="1"/>
              <a:t>udržitelného</a:t>
            </a:r>
            <a:r>
              <a:rPr lang="en-GB" sz="1400" dirty="0"/>
              <a:t> </a:t>
            </a:r>
            <a:r>
              <a:rPr lang="en-GB" sz="1400" dirty="0" err="1"/>
              <a:t>rozvoje</a:t>
            </a:r>
            <a:r>
              <a:rPr lang="en-GB" sz="1400" dirty="0"/>
              <a:t> </a:t>
            </a:r>
            <a:r>
              <a:rPr lang="en-GB" sz="1400" dirty="0" err="1"/>
              <a:t>ve</a:t>
            </a:r>
            <a:r>
              <a:rPr lang="en-GB" sz="1400" dirty="0"/>
              <a:t> </a:t>
            </a:r>
            <a:r>
              <a:rPr lang="en-GB" sz="1400" dirty="0" err="1"/>
              <a:t>světě</a:t>
            </a:r>
            <a:r>
              <a:rPr lang="en-GB" sz="1400" dirty="0"/>
              <a:t>, EU a </a:t>
            </a:r>
            <a:r>
              <a:rPr lang="en-GB" sz="1400" dirty="0" smtClean="0"/>
              <a:t>ČR</a:t>
            </a:r>
            <a:r>
              <a:rPr lang="cs-CZ" sz="1400" dirty="0" smtClean="0"/>
              <a:t>.</a:t>
            </a:r>
          </a:p>
          <a:p>
            <a:r>
              <a:rPr lang="cs-CZ" sz="1400" dirty="0" err="1" smtClean="0"/>
              <a:t>Cyrani</a:t>
            </a:r>
            <a:r>
              <a:rPr lang="cs-CZ" sz="1400" dirty="0" smtClean="0"/>
              <a:t>, P., Šauer, P. &amp; Lisa, A. (2007). Environmentální ekonomie a politika: výukové případové studie. V Praze: Univerzita Karlova, Centrum pro otázky životního prostředí. </a:t>
            </a:r>
          </a:p>
          <a:p>
            <a:r>
              <a:rPr lang="cs-CZ" sz="1400" dirty="0" err="1" smtClean="0"/>
              <a:t>Damohorský</a:t>
            </a:r>
            <a:r>
              <a:rPr lang="cs-CZ" sz="1400" dirty="0" smtClean="0"/>
              <a:t>, M. (2010). </a:t>
            </a:r>
            <a:r>
              <a:rPr lang="cs-CZ" sz="1400" i="1" dirty="0" smtClean="0"/>
              <a:t>Právo životního prostředí</a:t>
            </a:r>
            <a:r>
              <a:rPr lang="cs-CZ" sz="1400" dirty="0" smtClean="0"/>
              <a:t>. 3. vyd. Praha: C.H. Beck, </a:t>
            </a:r>
            <a:r>
              <a:rPr lang="cs-CZ" sz="1400" dirty="0" err="1" smtClean="0"/>
              <a:t>xlvii</a:t>
            </a:r>
            <a:r>
              <a:rPr lang="cs-CZ" sz="1400" dirty="0" smtClean="0"/>
              <a:t>, 629 s. Beckovy právnické učebnice. </a:t>
            </a:r>
          </a:p>
          <a:p>
            <a:r>
              <a:rPr lang="cs-CZ" sz="1400" dirty="0" err="1" smtClean="0"/>
              <a:t>Kopnina</a:t>
            </a:r>
            <a:r>
              <a:rPr lang="cs-CZ" sz="1400" dirty="0" smtClean="0"/>
              <a:t>, H. (2017). </a:t>
            </a:r>
            <a:r>
              <a:rPr lang="cs-CZ" sz="1400" dirty="0" err="1" smtClean="0"/>
              <a:t>Sustainability</a:t>
            </a:r>
            <a:r>
              <a:rPr lang="cs-CZ" sz="1400" dirty="0" smtClean="0"/>
              <a:t>: </a:t>
            </a:r>
            <a:r>
              <a:rPr lang="cs-CZ" sz="1400" dirty="0" err="1" smtClean="0"/>
              <a:t>new</a:t>
            </a:r>
            <a:r>
              <a:rPr lang="cs-CZ" sz="1400" dirty="0" smtClean="0"/>
              <a:t> </a:t>
            </a:r>
            <a:r>
              <a:rPr lang="cs-CZ" sz="1400" dirty="0" err="1" smtClean="0"/>
              <a:t>strategic</a:t>
            </a:r>
            <a:r>
              <a:rPr lang="cs-CZ" sz="1400" dirty="0" smtClean="0"/>
              <a:t> </a:t>
            </a:r>
            <a:r>
              <a:rPr lang="cs-CZ" sz="1400" dirty="0" err="1" smtClean="0"/>
              <a:t>thinking</a:t>
            </a:r>
            <a:r>
              <a:rPr lang="cs-CZ" sz="1400" dirty="0" smtClean="0"/>
              <a:t> </a:t>
            </a:r>
            <a:r>
              <a:rPr lang="cs-CZ" sz="1400" dirty="0" err="1" smtClean="0"/>
              <a:t>for</a:t>
            </a:r>
            <a:r>
              <a:rPr lang="cs-CZ" sz="1400" dirty="0" smtClean="0"/>
              <a:t> business. </a:t>
            </a:r>
            <a:r>
              <a:rPr lang="cs-CZ" sz="1400" i="1" dirty="0" err="1" smtClean="0"/>
              <a:t>Environment</a:t>
            </a:r>
            <a:r>
              <a:rPr lang="cs-CZ" sz="1400" i="1" dirty="0" smtClean="0"/>
              <a:t>, </a:t>
            </a:r>
            <a:r>
              <a:rPr lang="cs-CZ" sz="1400" i="1" dirty="0" err="1" smtClean="0"/>
              <a:t>Development</a:t>
            </a:r>
            <a:r>
              <a:rPr lang="cs-CZ" sz="1400" i="1" dirty="0" smtClean="0"/>
              <a:t> and </a:t>
            </a:r>
            <a:r>
              <a:rPr lang="cs-CZ" sz="1400" i="1" dirty="0" err="1" smtClean="0"/>
              <a:t>Sustainability</a:t>
            </a:r>
            <a:r>
              <a:rPr lang="cs-CZ" sz="1400" dirty="0" smtClean="0"/>
              <a:t>, </a:t>
            </a:r>
            <a:r>
              <a:rPr lang="cs-CZ" sz="1400" i="1" dirty="0" smtClean="0"/>
              <a:t>19</a:t>
            </a:r>
            <a:r>
              <a:rPr lang="cs-CZ" sz="1400" dirty="0" smtClean="0"/>
              <a:t>(1), 27–43.</a:t>
            </a:r>
          </a:p>
          <a:p>
            <a:r>
              <a:rPr lang="cs-CZ" sz="1400" dirty="0" smtClean="0"/>
              <a:t>Kubová, P., &amp; Mužáková, K. (2014). </a:t>
            </a:r>
            <a:r>
              <a:rPr lang="cs-CZ" sz="1400" dirty="0" err="1" smtClean="0"/>
              <a:t>Environmental</a:t>
            </a:r>
            <a:r>
              <a:rPr lang="cs-CZ" sz="1400" dirty="0" smtClean="0"/>
              <a:t> </a:t>
            </a:r>
            <a:r>
              <a:rPr lang="cs-CZ" sz="1400" dirty="0" err="1" smtClean="0"/>
              <a:t>Liability</a:t>
            </a:r>
            <a:r>
              <a:rPr lang="cs-CZ" sz="1400" dirty="0" smtClean="0"/>
              <a:t>: </a:t>
            </a:r>
            <a:r>
              <a:rPr lang="cs-CZ" sz="1400" dirty="0" err="1" smtClean="0"/>
              <a:t>Applying</a:t>
            </a:r>
            <a:r>
              <a:rPr lang="cs-CZ" sz="1400" dirty="0" smtClean="0"/>
              <a:t> </a:t>
            </a:r>
            <a:r>
              <a:rPr lang="cs-CZ" sz="1400" dirty="0" err="1" smtClean="0"/>
              <a:t>the</a:t>
            </a:r>
            <a:r>
              <a:rPr lang="cs-CZ" sz="1400" dirty="0" smtClean="0"/>
              <a:t> </a:t>
            </a:r>
            <a:r>
              <a:rPr lang="cs-CZ" sz="1400" dirty="0" err="1" smtClean="0"/>
              <a:t>Polluter</a:t>
            </a:r>
            <a:r>
              <a:rPr lang="cs-CZ" sz="1400" dirty="0" smtClean="0"/>
              <a:t> </a:t>
            </a:r>
            <a:r>
              <a:rPr lang="cs-CZ" sz="1400" dirty="0" err="1" smtClean="0"/>
              <a:t>Pays</a:t>
            </a:r>
            <a:r>
              <a:rPr lang="cs-CZ" sz="1400" dirty="0" smtClean="0"/>
              <a:t> </a:t>
            </a:r>
            <a:r>
              <a:rPr lang="cs-CZ" sz="1400" dirty="0" err="1" smtClean="0"/>
              <a:t>Principle</a:t>
            </a:r>
            <a:r>
              <a:rPr lang="cs-CZ" sz="1400" dirty="0" smtClean="0"/>
              <a:t>. Hradecké ekonomické dny 2014. 1. vyd. Hradec Králové: University </a:t>
            </a:r>
            <a:r>
              <a:rPr lang="cs-CZ" sz="1400" dirty="0" err="1" smtClean="0"/>
              <a:t>of</a:t>
            </a:r>
            <a:r>
              <a:rPr lang="cs-CZ" sz="1400" dirty="0" smtClean="0"/>
              <a:t> Hradec Králové. </a:t>
            </a:r>
          </a:p>
          <a:p>
            <a:r>
              <a:rPr lang="cs-CZ" sz="1400" dirty="0"/>
              <a:t>OSN. (2022). </a:t>
            </a:r>
            <a:r>
              <a:rPr lang="en-GB" sz="1400" dirty="0"/>
              <a:t>SDGs</a:t>
            </a:r>
            <a:r>
              <a:rPr lang="cs-CZ" sz="1400" dirty="0"/>
              <a:t>. Dostupné z</a:t>
            </a:r>
            <a:r>
              <a:rPr lang="cs-CZ" sz="1400" dirty="0" smtClean="0"/>
              <a:t>: </a:t>
            </a:r>
            <a:r>
              <a:rPr lang="en-GB" sz="1400" dirty="0" smtClean="0"/>
              <a:t>https</a:t>
            </a:r>
            <a:r>
              <a:rPr lang="en-GB" sz="1400" dirty="0"/>
              <a:t>://www.osn.cz/osn/hlavni-temata/sdgs</a:t>
            </a:r>
            <a:r>
              <a:rPr lang="en-GB" sz="1400" dirty="0" smtClean="0"/>
              <a:t>/</a:t>
            </a:r>
            <a:endParaRPr lang="cs-CZ" sz="1400" dirty="0" smtClean="0"/>
          </a:p>
          <a:p>
            <a:r>
              <a:rPr lang="cs-CZ" sz="1400" dirty="0" err="1" smtClean="0"/>
              <a:t>Samarakoon</a:t>
            </a:r>
            <a:r>
              <a:rPr lang="cs-CZ" sz="1400" dirty="0" smtClean="0"/>
              <a:t>, S. M., &amp; </a:t>
            </a:r>
            <a:r>
              <a:rPr lang="cs-CZ" sz="1400" dirty="0" err="1" smtClean="0"/>
              <a:t>Gudmestad</a:t>
            </a:r>
            <a:r>
              <a:rPr lang="cs-CZ" sz="1400" dirty="0" smtClean="0"/>
              <a:t>, O. T. (2011). </a:t>
            </a:r>
            <a:r>
              <a:rPr lang="cs-CZ" sz="1400" dirty="0" err="1" smtClean="0"/>
              <a:t>The</a:t>
            </a:r>
            <a:r>
              <a:rPr lang="cs-CZ" sz="1400" dirty="0" smtClean="0"/>
              <a:t> IPPC </a:t>
            </a:r>
            <a:r>
              <a:rPr lang="cs-CZ" sz="1400" dirty="0" err="1" smtClean="0"/>
              <a:t>directive</a:t>
            </a:r>
            <a:r>
              <a:rPr lang="cs-CZ" sz="1400" dirty="0" smtClean="0"/>
              <a:t> and </a:t>
            </a:r>
            <a:r>
              <a:rPr lang="cs-CZ" sz="1400" dirty="0" err="1" smtClean="0"/>
              <a:t>technique</a:t>
            </a:r>
            <a:r>
              <a:rPr lang="cs-CZ" sz="1400" dirty="0" smtClean="0"/>
              <a:t> </a:t>
            </a:r>
            <a:r>
              <a:rPr lang="cs-CZ" sz="1400" dirty="0" err="1" smtClean="0"/>
              <a:t>qualification</a:t>
            </a:r>
            <a:r>
              <a:rPr lang="cs-CZ" sz="1400" dirty="0" smtClean="0"/>
              <a:t> </a:t>
            </a:r>
            <a:r>
              <a:rPr lang="cs-CZ" sz="1400" dirty="0" err="1" smtClean="0"/>
              <a:t>at</a:t>
            </a:r>
            <a:r>
              <a:rPr lang="cs-CZ" sz="1400" dirty="0" smtClean="0"/>
              <a:t> </a:t>
            </a:r>
            <a:r>
              <a:rPr lang="cs-CZ" sz="1400" dirty="0" err="1" smtClean="0"/>
              <a:t>offshore</a:t>
            </a:r>
            <a:r>
              <a:rPr lang="cs-CZ" sz="1400" dirty="0" smtClean="0"/>
              <a:t> </a:t>
            </a:r>
            <a:r>
              <a:rPr lang="cs-CZ" sz="1400" dirty="0" err="1" smtClean="0"/>
              <a:t>oil</a:t>
            </a:r>
            <a:r>
              <a:rPr lang="cs-CZ" sz="1400" dirty="0" smtClean="0"/>
              <a:t> and </a:t>
            </a:r>
            <a:r>
              <a:rPr lang="cs-CZ" sz="1400" dirty="0" err="1" smtClean="0"/>
              <a:t>gas</a:t>
            </a:r>
            <a:r>
              <a:rPr lang="cs-CZ" sz="1400" dirty="0" smtClean="0"/>
              <a:t> </a:t>
            </a:r>
            <a:r>
              <a:rPr lang="cs-CZ" sz="1400" dirty="0" err="1" smtClean="0"/>
              <a:t>installations</a:t>
            </a:r>
            <a:r>
              <a:rPr lang="cs-CZ" sz="1400" dirty="0" smtClean="0"/>
              <a:t>. </a:t>
            </a:r>
            <a:r>
              <a:rPr lang="cs-CZ" sz="1400" i="1" dirty="0" err="1" smtClean="0"/>
              <a:t>Journal</a:t>
            </a:r>
            <a:r>
              <a:rPr lang="cs-CZ" sz="1400" i="1" dirty="0" smtClean="0"/>
              <a:t> </a:t>
            </a:r>
            <a:r>
              <a:rPr lang="cs-CZ" sz="1400" i="1" dirty="0" err="1" smtClean="0"/>
              <a:t>of</a:t>
            </a:r>
            <a:r>
              <a:rPr lang="cs-CZ" sz="1400" i="1" dirty="0" smtClean="0"/>
              <a:t> </a:t>
            </a:r>
            <a:r>
              <a:rPr lang="cs-CZ" sz="1400" i="1" dirty="0" err="1" smtClean="0"/>
              <a:t>cleaner</a:t>
            </a:r>
            <a:r>
              <a:rPr lang="cs-CZ" sz="1400" i="1" dirty="0" smtClean="0"/>
              <a:t> </a:t>
            </a:r>
            <a:r>
              <a:rPr lang="cs-CZ" sz="1400" i="1" dirty="0" err="1" smtClean="0"/>
              <a:t>production</a:t>
            </a:r>
            <a:r>
              <a:rPr lang="cs-CZ" sz="1400" dirty="0" smtClean="0"/>
              <a:t>, </a:t>
            </a:r>
            <a:r>
              <a:rPr lang="cs-CZ" sz="1400" i="1" dirty="0" smtClean="0"/>
              <a:t>19</a:t>
            </a:r>
            <a:r>
              <a:rPr lang="cs-CZ" sz="1400" dirty="0" smtClean="0"/>
              <a:t>(1), 13–20.</a:t>
            </a:r>
          </a:p>
          <a:p>
            <a:r>
              <a:rPr lang="cs-CZ" sz="1400" dirty="0" smtClean="0"/>
              <a:t>Šimíčková, M. (2002). Ekologická politika. Ostrava: Ostravská univerzita.</a:t>
            </a:r>
          </a:p>
          <a:p>
            <a:r>
              <a:rPr lang="cs-CZ" sz="1400" dirty="0" err="1" smtClean="0"/>
              <a:t>Viturka</a:t>
            </a:r>
            <a:r>
              <a:rPr lang="cs-CZ" sz="1400" dirty="0" smtClean="0"/>
              <a:t>, M. (2005). </a:t>
            </a:r>
            <a:r>
              <a:rPr lang="cs-CZ" sz="1400" i="1" dirty="0" smtClean="0"/>
              <a:t>Environmentální ekonomie: distanční studijní opora</a:t>
            </a:r>
            <a:r>
              <a:rPr lang="cs-CZ" sz="1400" dirty="0" smtClean="0"/>
              <a:t>. Brno: Masarykova univerzita v Brně</a:t>
            </a:r>
          </a:p>
          <a:p>
            <a:r>
              <a:rPr lang="cs-CZ" sz="1400" dirty="0" smtClean="0"/>
              <a:t>Vrabcová, P. (2021). </a:t>
            </a:r>
            <a:r>
              <a:rPr lang="cs-CZ" sz="1400" i="1" dirty="0" smtClean="0"/>
              <a:t>Udržitelné podnikání: dobrovolné nástroje (nejen) zemědělských a lesnických podniků</a:t>
            </a:r>
            <a:r>
              <a:rPr lang="cs-CZ" sz="1400" dirty="0" smtClean="0"/>
              <a:t>. Praha: </a:t>
            </a:r>
            <a:r>
              <a:rPr lang="cs-CZ" sz="1400" dirty="0" err="1" smtClean="0"/>
              <a:t>Grada</a:t>
            </a:r>
            <a:r>
              <a:rPr lang="cs-CZ" sz="1400" dirty="0" smtClean="0"/>
              <a:t> </a:t>
            </a:r>
            <a:r>
              <a:rPr lang="cs-CZ" sz="1400" dirty="0" err="1" smtClean="0"/>
              <a:t>Publishing</a:t>
            </a:r>
            <a:r>
              <a:rPr lang="cs-CZ" sz="1400" dirty="0" smtClean="0"/>
              <a:t> a. s.</a:t>
            </a:r>
          </a:p>
          <a:p>
            <a:endParaRPr lang="en-GB" sz="1200" dirty="0"/>
          </a:p>
          <a:p>
            <a:endParaRPr lang="cs-CZ" dirty="0" smtClean="0"/>
          </a:p>
          <a:p>
            <a:endParaRPr lang="cs-CZ" dirty="0" smtClean="0"/>
          </a:p>
          <a:p>
            <a:endParaRPr lang="en-GB" dirty="0"/>
          </a:p>
          <a:p>
            <a:endParaRPr lang="cs-CZ" dirty="0" smtClean="0"/>
          </a:p>
          <a:p>
            <a:endParaRPr lang="cs-CZ" dirty="0"/>
          </a:p>
          <a:p>
            <a:endParaRPr lang="cs-CZ" dirty="0" smtClean="0"/>
          </a:p>
          <a:p>
            <a:endParaRPr lang="en-GB" dirty="0"/>
          </a:p>
        </p:txBody>
      </p:sp>
    </p:spTree>
    <p:extLst>
      <p:ext uri="{BB962C8B-B14F-4D97-AF65-F5344CB8AC3E}">
        <p14:creationId xmlns:p14="http://schemas.microsoft.com/office/powerpoint/2010/main" val="450049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TotalTime>
  <Words>897</Words>
  <Application>Microsoft Office PowerPoint</Application>
  <PresentationFormat>Vlastní</PresentationFormat>
  <Paragraphs>144</Paragraphs>
  <Slides>21</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21</vt:i4>
      </vt:variant>
    </vt:vector>
  </HeadingPairs>
  <TitlesOfParts>
    <vt:vector size="24" baseType="lpstr">
      <vt:lpstr>Arial</vt:lpstr>
      <vt:lpstr>Calibri</vt:lpstr>
      <vt:lpstr>Office Theme</vt:lpstr>
      <vt:lpstr>Prezentace aplikace PowerPoint</vt:lpstr>
      <vt:lpstr>Politika životního prostředí  Pavlína Hejduková </vt:lpstr>
      <vt:lpstr>Program tématu</vt:lpstr>
      <vt:lpstr>Politika životního prostředí - definice</vt:lpstr>
      <vt:lpstr>Otázky politiky životního prostředí směrem k praktické aplikaci</vt:lpstr>
      <vt:lpstr>Předmět politiky životního prostředí</vt:lpstr>
      <vt:lpstr>Úrovně politiky životního prostředí a příklady subjektů</vt:lpstr>
      <vt:lpstr>Environmentální problémy – vybrané otázky a okruhy problémů</vt:lpstr>
      <vt:lpstr>Členění environmentálních problémů dle kompetencí</vt:lpstr>
      <vt:lpstr>Environmentální problémy globálního charakteru současnosti</vt:lpstr>
      <vt:lpstr>Primární cíl a princip politiky životního prostředí</vt:lpstr>
      <vt:lpstr>Další principy politiky životního prostředí</vt:lpstr>
      <vt:lpstr>Politika životního prostředí a její vývoj</vt:lpstr>
      <vt:lpstr>Zásadní aktéři mezinárodní politiky životního prostředí</vt:lpstr>
      <vt:lpstr>Zásadní akce formující mezinárodní politiku životního prostředí</vt:lpstr>
      <vt:lpstr>Deklarace o životním prostředí a rozvoji (1992)</vt:lpstr>
      <vt:lpstr>AGENDA 21 (1992)</vt:lpstr>
      <vt:lpstr>Johannesburská deklarace o udržitelném rozvoji (2002)</vt:lpstr>
      <vt:lpstr>Implementační plán (2002)</vt:lpstr>
      <vt:lpstr>Děkuji za pozornost!   </vt:lpstr>
      <vt:lpstr>Zdroje k nastudování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pahejdu</cp:lastModifiedBy>
  <cp:revision>30</cp:revision>
  <dcterms:created xsi:type="dcterms:W3CDTF">2017-03-15T11:07:40Z</dcterms:created>
  <dcterms:modified xsi:type="dcterms:W3CDTF">2022-08-12T11:34:04Z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