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56" r:id="rId2"/>
    <p:sldId id="260" r:id="rId3"/>
    <p:sldId id="262" r:id="rId4"/>
    <p:sldId id="263" r:id="rId5"/>
    <p:sldId id="266" r:id="rId6"/>
    <p:sldId id="267" r:id="rId7"/>
    <p:sldId id="269" r:id="rId8"/>
    <p:sldId id="270" r:id="rId9"/>
    <p:sldId id="268" r:id="rId10"/>
    <p:sldId id="271" r:id="rId11"/>
    <p:sldId id="272" r:id="rId12"/>
    <p:sldId id="273" r:id="rId13"/>
    <p:sldId id="274" r:id="rId14"/>
    <p:sldId id="275" r:id="rId15"/>
    <p:sldId id="276" r:id="rId16"/>
    <p:sldId id="277" r:id="rId17"/>
    <p:sldId id="279" r:id="rId18"/>
    <p:sldId id="280" r:id="rId19"/>
    <p:sldId id="281" r:id="rId20"/>
    <p:sldId id="282" r:id="rId21"/>
    <p:sldId id="283" r:id="rId22"/>
    <p:sldId id="285" r:id="rId23"/>
    <p:sldId id="257" r:id="rId24"/>
    <p:sldId id="258" r:id="rId25"/>
    <p:sldId id="259" r:id="rId26"/>
    <p:sldId id="284" r:id="rId27"/>
    <p:sldId id="261" r:id="rId28"/>
  </p:sldIdLst>
  <p:sldSz cx="10693400" cy="7562850"/>
  <p:notesSz cx="10693400" cy="756285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6" d="100"/>
          <a:sy n="76" d="100"/>
        </p:scale>
        <p:origin x="998" y="67"/>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4633913" cy="379413"/>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6057900" y="0"/>
            <a:ext cx="4632325" cy="379413"/>
          </a:xfrm>
          <a:prstGeom prst="rect">
            <a:avLst/>
          </a:prstGeom>
        </p:spPr>
        <p:txBody>
          <a:bodyPr vert="horz" lIns="91440" tIns="45720" rIns="91440" bIns="45720" rtlCol="0"/>
          <a:lstStyle>
            <a:lvl1pPr algn="r">
              <a:defRPr sz="1200"/>
            </a:lvl1pPr>
          </a:lstStyle>
          <a:p>
            <a:fld id="{119F4817-A27D-4B0D-9787-BD5959D2A0BF}" type="datetimeFigureOut">
              <a:rPr lang="cs-CZ" smtClean="0"/>
              <a:t>11.04.2022</a:t>
            </a:fld>
            <a:endParaRPr lang="cs-CZ"/>
          </a:p>
        </p:txBody>
      </p:sp>
      <p:sp>
        <p:nvSpPr>
          <p:cNvPr id="4" name="Zástupný symbol pro obrázek snímku 3"/>
          <p:cNvSpPr>
            <a:spLocks noGrp="1" noRot="1" noChangeAspect="1"/>
          </p:cNvSpPr>
          <p:nvPr>
            <p:ph type="sldImg" idx="2"/>
          </p:nvPr>
        </p:nvSpPr>
        <p:spPr>
          <a:xfrm>
            <a:off x="3543300" y="946150"/>
            <a:ext cx="3606800" cy="2551113"/>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1069975" y="3640138"/>
            <a:ext cx="8553450" cy="29781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7183438"/>
            <a:ext cx="4633913" cy="379412"/>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6057900" y="7183438"/>
            <a:ext cx="4632325" cy="379412"/>
          </a:xfrm>
          <a:prstGeom prst="rect">
            <a:avLst/>
          </a:prstGeom>
        </p:spPr>
        <p:txBody>
          <a:bodyPr vert="horz" lIns="91440" tIns="45720" rIns="91440" bIns="45720" rtlCol="0" anchor="b"/>
          <a:lstStyle>
            <a:lvl1pPr algn="r">
              <a:defRPr sz="1200"/>
            </a:lvl1pPr>
          </a:lstStyle>
          <a:p>
            <a:fld id="{DA779EA6-3A83-465F-B183-683CD4675FD7}" type="slidenum">
              <a:rPr lang="cs-CZ" smtClean="0"/>
              <a:t>‹#›</a:t>
            </a:fld>
            <a:endParaRPr lang="cs-CZ"/>
          </a:p>
        </p:txBody>
      </p:sp>
    </p:spTree>
    <p:extLst>
      <p:ext uri="{BB962C8B-B14F-4D97-AF65-F5344CB8AC3E}">
        <p14:creationId xmlns:p14="http://schemas.microsoft.com/office/powerpoint/2010/main" val="20812677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www.ksp.tul.cz/cz/kpt/obsah/vyuka/skripta_tkp/sekce_plasty/04-vstrikovani%20plastu/08-princp%20vstrikovani.gif" TargetMode="External"/><Relationship Id="rId2" Type="http://schemas.openxmlformats.org/officeDocument/2006/relationships/slide" Target="../slides/slide6.xml"/><Relationship Id="rId1" Type="http://schemas.openxmlformats.org/officeDocument/2006/relationships/notesMaster" Target="../notesMasters/notesMaster1.xml"/><Relationship Id="rId5" Type="http://schemas.openxmlformats.org/officeDocument/2006/relationships/hyperlink" Target="http://www.ksp.tul.cz/cz/kpt/obsah/vyuka/skripta_tkp/sekce_plasty/04-vstrikovani%20plastu/10-tavici%20komora.jpg" TargetMode="External"/><Relationship Id="rId4" Type="http://schemas.openxmlformats.org/officeDocument/2006/relationships/hyperlink" Target="http://www.ksp.tul.cz/cz/kpt/obsah/vyuka/skripta_tkp/sekce_plasty/04-vstrikovani%20plastu/09-granulat.jpg"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ksp.tul.cz/cz/kpt/obsah/vyuka/skripta_tkp/sekce_plasty/06-vytlacovani/09-kalibraci.JPG"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u="sng" dirty="0">
                <a:hlinkClick r:id="rId3" tooltip="Postup vstřikování"/>
              </a:rPr>
              <a:t>Postup vstřikování</a:t>
            </a:r>
            <a:r>
              <a:rPr lang="cs-CZ" dirty="0"/>
              <a:t>: plast v podobě </a:t>
            </a:r>
            <a:r>
              <a:rPr lang="cs-CZ" u="sng" dirty="0">
                <a:hlinkClick r:id="rId4" tooltip="Granulát"/>
              </a:rPr>
              <a:t>granulí</a:t>
            </a:r>
            <a:r>
              <a:rPr lang="cs-CZ" dirty="0"/>
              <a:t> je nasypán do násypky, z níž je odebírán pracovní částí vstřikovacího stroje (šnekem, pístem), která hmotu dopravuje do</a:t>
            </a:r>
            <a:r>
              <a:rPr lang="cs-CZ" u="sng" dirty="0">
                <a:hlinkClick r:id="rId5" tooltip="Tavící komora"/>
              </a:rPr>
              <a:t> tavící komory</a:t>
            </a:r>
            <a:r>
              <a:rPr lang="cs-CZ" dirty="0"/>
              <a:t>, kde za současného účinku tření a topení plast taje a vzniká tavenina. Tavenina je následně vstřikována do dutiny formy, kterou zcela zaplní a zaujme její tvar. Následuje tlaková fáze pro snížení smrštění a rozměrových změn. Plast předává formě teplo a ochlazováním ztuhne ve finální výrobek. Potom se forma otevře a výrobek je vyhozen a celý cyklus se opakuje.</a:t>
            </a:r>
          </a:p>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6</a:t>
            </a:fld>
            <a:endParaRPr lang="cs-CZ"/>
          </a:p>
        </p:txBody>
      </p:sp>
    </p:spTree>
    <p:extLst>
      <p:ext uri="{BB962C8B-B14F-4D97-AF65-F5344CB8AC3E}">
        <p14:creationId xmlns:p14="http://schemas.microsoft.com/office/powerpoint/2010/main" val="493247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7</a:t>
            </a:fld>
            <a:endParaRPr lang="cs-CZ"/>
          </a:p>
        </p:txBody>
      </p:sp>
    </p:spTree>
    <p:extLst>
      <p:ext uri="{BB962C8B-B14F-4D97-AF65-F5344CB8AC3E}">
        <p14:creationId xmlns:p14="http://schemas.microsoft.com/office/powerpoint/2010/main" val="3214638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8</a:t>
            </a:fld>
            <a:endParaRPr lang="cs-CZ"/>
          </a:p>
        </p:txBody>
      </p:sp>
    </p:spTree>
    <p:extLst>
      <p:ext uri="{BB962C8B-B14F-4D97-AF65-F5344CB8AC3E}">
        <p14:creationId xmlns:p14="http://schemas.microsoft.com/office/powerpoint/2010/main" val="3460263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u="sng" dirty="0">
                <a:hlinkClick r:id="rId3" tooltip="Kalibrační zařízení"/>
              </a:rPr>
              <a:t>Kalibrační zařízení </a:t>
            </a:r>
            <a:r>
              <a:rPr lang="cs-CZ" u="sng" dirty="0"/>
              <a:t>slouží k</a:t>
            </a:r>
            <a:r>
              <a:rPr lang="cs-CZ" dirty="0"/>
              <a:t> ochlazení vytlačovaného profilu nebo trubky tak, aby získal požadovaný stabilní tvar a rozměr. Kalibrační zařízení pro výrobu trubek a profilů je buď přetlakové, podtlakové nebo průvlakové. Přetlaková kalibrace se používá pro kalibraci trubek větších průměrů nebo uzavřené profily, které příliš nemění svůj tvar. Vzduch o přetlaku okolo 0,075 </a:t>
            </a:r>
            <a:r>
              <a:rPr lang="cs-CZ" dirty="0" err="1"/>
              <a:t>MPa</a:t>
            </a:r>
            <a:r>
              <a:rPr lang="cs-CZ" dirty="0"/>
              <a:t> se přivádí přes rozdělovač a trn do trubky a ta je tímto přitlačována k chlazenému kalibračnímu pouzdru. V trubce je umístěna zátka, která je uchycena k hlavě mechanicky drátem, lankem nebo řetězem, resp. elektromagnetem a která umožňuje malý průnik vzduchu, aby se trubka chladila také z vnitřku. Přetlak vzduchu je pro malé trubky větší, než pro velké trubky. Při přetlakové kalibraci je přetlakové pouzdro připojeno k čelu hlavy. Ke zmenšení tření se používá tzv. mazací vzduch.</a:t>
            </a:r>
          </a:p>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10</a:t>
            </a:fld>
            <a:endParaRPr lang="cs-CZ"/>
          </a:p>
        </p:txBody>
      </p:sp>
    </p:spTree>
    <p:extLst>
      <p:ext uri="{BB962C8B-B14F-4D97-AF65-F5344CB8AC3E}">
        <p14:creationId xmlns:p14="http://schemas.microsoft.com/office/powerpoint/2010/main" val="41479970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11</a:t>
            </a:fld>
            <a:endParaRPr lang="cs-CZ"/>
          </a:p>
        </p:txBody>
      </p:sp>
    </p:spTree>
    <p:extLst>
      <p:ext uri="{BB962C8B-B14F-4D97-AF65-F5344CB8AC3E}">
        <p14:creationId xmlns:p14="http://schemas.microsoft.com/office/powerpoint/2010/main" val="38555438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12</a:t>
            </a:fld>
            <a:endParaRPr lang="cs-CZ"/>
          </a:p>
        </p:txBody>
      </p:sp>
    </p:spTree>
    <p:extLst>
      <p:ext uri="{BB962C8B-B14F-4D97-AF65-F5344CB8AC3E}">
        <p14:creationId xmlns:p14="http://schemas.microsoft.com/office/powerpoint/2010/main" val="2672740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13</a:t>
            </a:fld>
            <a:endParaRPr lang="cs-CZ"/>
          </a:p>
        </p:txBody>
      </p:sp>
    </p:spTree>
    <p:extLst>
      <p:ext uri="{BB962C8B-B14F-4D97-AF65-F5344CB8AC3E}">
        <p14:creationId xmlns:p14="http://schemas.microsoft.com/office/powerpoint/2010/main" val="3434067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14</a:t>
            </a:fld>
            <a:endParaRPr lang="cs-CZ"/>
          </a:p>
        </p:txBody>
      </p:sp>
    </p:spTree>
    <p:extLst>
      <p:ext uri="{BB962C8B-B14F-4D97-AF65-F5344CB8AC3E}">
        <p14:creationId xmlns:p14="http://schemas.microsoft.com/office/powerpoint/2010/main" val="27851505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15</a:t>
            </a:fld>
            <a:endParaRPr lang="cs-CZ"/>
          </a:p>
        </p:txBody>
      </p:sp>
    </p:spTree>
    <p:extLst>
      <p:ext uri="{BB962C8B-B14F-4D97-AF65-F5344CB8AC3E}">
        <p14:creationId xmlns:p14="http://schemas.microsoft.com/office/powerpoint/2010/main" val="6703025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16</a:t>
            </a:fld>
            <a:endParaRPr lang="cs-CZ"/>
          </a:p>
        </p:txBody>
      </p:sp>
    </p:spTree>
    <p:extLst>
      <p:ext uri="{BB962C8B-B14F-4D97-AF65-F5344CB8AC3E}">
        <p14:creationId xmlns:p14="http://schemas.microsoft.com/office/powerpoint/2010/main" val="8221414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17</a:t>
            </a:fld>
            <a:endParaRPr lang="cs-CZ"/>
          </a:p>
        </p:txBody>
      </p:sp>
    </p:spTree>
    <p:extLst>
      <p:ext uri="{BB962C8B-B14F-4D97-AF65-F5344CB8AC3E}">
        <p14:creationId xmlns:p14="http://schemas.microsoft.com/office/powerpoint/2010/main" val="10998639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18</a:t>
            </a:fld>
            <a:endParaRPr lang="cs-CZ"/>
          </a:p>
        </p:txBody>
      </p:sp>
    </p:spTree>
    <p:extLst>
      <p:ext uri="{BB962C8B-B14F-4D97-AF65-F5344CB8AC3E}">
        <p14:creationId xmlns:p14="http://schemas.microsoft.com/office/powerpoint/2010/main" val="3963113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19</a:t>
            </a:fld>
            <a:endParaRPr lang="cs-CZ"/>
          </a:p>
        </p:txBody>
      </p:sp>
    </p:spTree>
    <p:extLst>
      <p:ext uri="{BB962C8B-B14F-4D97-AF65-F5344CB8AC3E}">
        <p14:creationId xmlns:p14="http://schemas.microsoft.com/office/powerpoint/2010/main" val="15445807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a:xfrm>
            <a:off x="3327400" y="857250"/>
            <a:ext cx="3271838" cy="2314575"/>
          </a:xfrm>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B34A5608-401A-4056-8BDA-2DA28A6C0900}" type="slidenum">
              <a:rPr lang="cs-CZ" smtClean="0"/>
              <a:t>20</a:t>
            </a:fld>
            <a:endParaRPr lang="cs-CZ"/>
          </a:p>
        </p:txBody>
      </p:sp>
    </p:spTree>
    <p:extLst>
      <p:ext uri="{BB962C8B-B14F-4D97-AF65-F5344CB8AC3E}">
        <p14:creationId xmlns:p14="http://schemas.microsoft.com/office/powerpoint/2010/main" val="805769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802005" y="2344483"/>
            <a:ext cx="9089390" cy="158819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604010" y="4235196"/>
            <a:ext cx="7485380" cy="1890712"/>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sz="half" idx="2"/>
          </p:nvPr>
        </p:nvSpPr>
        <p:spPr>
          <a:xfrm>
            <a:off x="534670" y="1739455"/>
            <a:ext cx="4651629" cy="499148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5507101" y="1739455"/>
            <a:ext cx="4651629" cy="499148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500" b="1" i="0">
                <a:solidFill>
                  <a:srgbClr val="428F9B"/>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Nadpis a obsah">
    <p:spTree>
      <p:nvGrpSpPr>
        <p:cNvPr id="1" name=""/>
        <p:cNvGrpSpPr/>
        <p:nvPr/>
      </p:nvGrpSpPr>
      <p:grpSpPr>
        <a:xfrm>
          <a:off x="0" y="0"/>
          <a:ext cx="0" cy="0"/>
          <a:chOff x="0" y="0"/>
          <a:chExt cx="0" cy="0"/>
        </a:xfrm>
      </p:grpSpPr>
      <p:sp>
        <p:nvSpPr>
          <p:cNvPr id="4" name="Zástupný symbol pro datum 3"/>
          <p:cNvSpPr>
            <a:spLocks noGrp="1"/>
          </p:cNvSpPr>
          <p:nvPr>
            <p:ph type="dt" sz="half" idx="10"/>
          </p:nvPr>
        </p:nvSpPr>
        <p:spPr>
          <a:xfrm>
            <a:off x="534670" y="7033450"/>
            <a:ext cx="2459482" cy="276999"/>
          </a:xfrm>
        </p:spPr>
        <p:txBody>
          <a:bodyPr/>
          <a:lstStyle/>
          <a:p>
            <a:fld id="{EF0333AC-D6D9-4C78-812F-D4568CB08F18}" type="datetimeFigureOut">
              <a:rPr lang="cs-CZ" smtClean="0"/>
              <a:t>11.04.2022</a:t>
            </a:fld>
            <a:endParaRPr lang="cs-CZ"/>
          </a:p>
        </p:txBody>
      </p:sp>
      <p:sp>
        <p:nvSpPr>
          <p:cNvPr id="5" name="Zástupný symbol pro zápatí 4"/>
          <p:cNvSpPr>
            <a:spLocks noGrp="1"/>
          </p:cNvSpPr>
          <p:nvPr>
            <p:ph type="ftr" sz="quarter" idx="11"/>
          </p:nvPr>
        </p:nvSpPr>
        <p:spPr>
          <a:xfrm>
            <a:off x="3635756" y="7033450"/>
            <a:ext cx="3421888" cy="276999"/>
          </a:xfrm>
        </p:spPr>
        <p:txBody>
          <a:bodyPr/>
          <a:lstStyle/>
          <a:p>
            <a:endParaRPr lang="cs-CZ"/>
          </a:p>
        </p:txBody>
      </p:sp>
      <p:sp>
        <p:nvSpPr>
          <p:cNvPr id="6" name="Zástupný symbol pro číslo snímku 5"/>
          <p:cNvSpPr>
            <a:spLocks noGrp="1"/>
          </p:cNvSpPr>
          <p:nvPr>
            <p:ph type="sldNum" sz="quarter" idx="12"/>
          </p:nvPr>
        </p:nvSpPr>
        <p:spPr>
          <a:xfrm>
            <a:off x="7699248" y="7033450"/>
            <a:ext cx="2459482" cy="276999"/>
          </a:xfrm>
        </p:spPr>
        <p:txBody>
          <a:bodyPr/>
          <a:lstStyle/>
          <a:p>
            <a:fld id="{5FE1C862-1467-45AE-8044-4ED517B58EEF}" type="slidenum">
              <a:rPr lang="cs-CZ" smtClean="0"/>
              <a:t>‹#›</a:t>
            </a:fld>
            <a:endParaRPr lang="cs-CZ" dirty="0"/>
          </a:p>
        </p:txBody>
      </p:sp>
      <p:sp>
        <p:nvSpPr>
          <p:cNvPr id="12" name="Zástupný symbol pro obsah 1"/>
          <p:cNvSpPr txBox="1">
            <a:spLocks/>
          </p:cNvSpPr>
          <p:nvPr userDrawn="1"/>
        </p:nvSpPr>
        <p:spPr>
          <a:xfrm>
            <a:off x="1" y="1187096"/>
            <a:ext cx="10693399" cy="5926970"/>
          </a:xfrm>
          <a:prstGeom prst="rect">
            <a:avLst/>
          </a:prstGeom>
        </p:spPr>
        <p:txBody>
          <a:bodyPr vert="horz" lIns="416850" tIns="0" rIns="416850" bIns="0" rtlCol="0">
            <a:normAutofit/>
          </a:bodyPr>
          <a:lstStyle>
            <a:lvl1pPr marL="360000" indent="-360000" algn="l" defTabSz="1008035" rtl="0" eaLnBrk="1" latinLnBrk="0" hangingPunct="1">
              <a:lnSpc>
                <a:spcPct val="90000"/>
              </a:lnSpc>
              <a:spcBef>
                <a:spcPts val="1102"/>
              </a:spcBef>
              <a:buFontTx/>
              <a:buBlip>
                <a:blip r:embed="rId2"/>
              </a:buBlip>
              <a:defRPr sz="2400" kern="1200">
                <a:solidFill>
                  <a:schemeClr val="tx1"/>
                </a:solidFill>
                <a:latin typeface="Arial" panose="020B0604020202020204" pitchFamily="34" charset="0"/>
                <a:ea typeface="+mn-ea"/>
                <a:cs typeface="Arial" panose="020B0604020202020204" pitchFamily="34" charset="0"/>
              </a:defRPr>
            </a:lvl1pPr>
            <a:lvl2pPr marL="720000" indent="-360000" algn="l" defTabSz="1008035" rtl="0" eaLnBrk="1" latinLnBrk="0" hangingPunct="1">
              <a:lnSpc>
                <a:spcPct val="90000"/>
              </a:lnSpc>
              <a:spcBef>
                <a:spcPts val="551"/>
              </a:spcBef>
              <a:buFontTx/>
              <a:buBlip>
                <a:blip r:embed="rId2"/>
              </a:buBlip>
              <a:defRPr sz="2200" kern="1200">
                <a:solidFill>
                  <a:schemeClr val="tx1"/>
                </a:solidFill>
                <a:latin typeface="Arial" panose="020B0604020202020204" pitchFamily="34" charset="0"/>
                <a:ea typeface="+mn-ea"/>
                <a:cs typeface="Arial" panose="020B0604020202020204" pitchFamily="34" charset="0"/>
              </a:defRPr>
            </a:lvl2pPr>
            <a:lvl3pPr marL="1080000" indent="-360000" algn="l" defTabSz="1008035" rtl="0" eaLnBrk="1" latinLnBrk="0" hangingPunct="1">
              <a:lnSpc>
                <a:spcPct val="90000"/>
              </a:lnSpc>
              <a:spcBef>
                <a:spcPts val="551"/>
              </a:spcBef>
              <a:buFontTx/>
              <a:buBlip>
                <a:blip r:embed="rId2"/>
              </a:buBlip>
              <a:defRPr sz="2000" kern="1200">
                <a:solidFill>
                  <a:schemeClr val="tx1"/>
                </a:solidFill>
                <a:latin typeface="Arial" panose="020B0604020202020204" pitchFamily="34" charset="0"/>
                <a:ea typeface="+mn-ea"/>
                <a:cs typeface="Arial" panose="020B0604020202020204" pitchFamily="34" charset="0"/>
              </a:defRPr>
            </a:lvl3pPr>
            <a:lvl4pPr marL="1764060" indent="-252009" algn="l" defTabSz="1008035" rtl="0" eaLnBrk="1" latinLnBrk="0" hangingPunct="1">
              <a:lnSpc>
                <a:spcPct val="90000"/>
              </a:lnSpc>
              <a:spcBef>
                <a:spcPts val="551"/>
              </a:spcBef>
              <a:buFontTx/>
              <a:buBlip>
                <a:blip r:embed="rId3"/>
              </a:buBlip>
              <a:defRPr sz="2000" kern="1200">
                <a:solidFill>
                  <a:schemeClr val="tx1"/>
                </a:solidFill>
                <a:latin typeface="Arial" panose="020B0604020202020204" pitchFamily="34" charset="0"/>
                <a:ea typeface="+mn-ea"/>
                <a:cs typeface="Arial" panose="020B0604020202020204" pitchFamily="34" charset="0"/>
              </a:defRPr>
            </a:lvl4pPr>
            <a:lvl5pPr marL="2268078" indent="-252009" algn="l" defTabSz="1008035" rtl="0" eaLnBrk="1" latinLnBrk="0" hangingPunct="1">
              <a:lnSpc>
                <a:spcPct val="90000"/>
              </a:lnSpc>
              <a:spcBef>
                <a:spcPts val="551"/>
              </a:spcBef>
              <a:buFontTx/>
              <a:buBlip>
                <a:blip r:embed="rId3"/>
              </a:buBlip>
              <a:defRPr sz="2000" kern="1200">
                <a:solidFill>
                  <a:schemeClr val="tx1"/>
                </a:solidFill>
                <a:latin typeface="Arial" panose="020B0604020202020204" pitchFamily="34" charset="0"/>
                <a:ea typeface="+mn-ea"/>
                <a:cs typeface="Arial" panose="020B0604020202020204" pitchFamily="34" charset="0"/>
              </a:defRPr>
            </a:lvl5pPr>
            <a:lvl6pPr marL="2772095" indent="-252009" algn="l" defTabSz="1008035" rtl="0" eaLnBrk="1" latinLnBrk="0" hangingPunct="1">
              <a:lnSpc>
                <a:spcPct val="90000"/>
              </a:lnSpc>
              <a:spcBef>
                <a:spcPts val="551"/>
              </a:spcBef>
              <a:buFont typeface="Arial" panose="020B0604020202020204" pitchFamily="34" charset="0"/>
              <a:buChar char="•"/>
              <a:defRPr sz="2000" kern="1200">
                <a:solidFill>
                  <a:schemeClr val="tx1"/>
                </a:solidFill>
                <a:latin typeface="+mn-lt"/>
                <a:ea typeface="+mn-ea"/>
                <a:cs typeface="+mn-cs"/>
              </a:defRPr>
            </a:lvl6pPr>
            <a:lvl7pPr marL="3276112" indent="-252009" algn="l" defTabSz="1008035" rtl="0" eaLnBrk="1" latinLnBrk="0" hangingPunct="1">
              <a:lnSpc>
                <a:spcPct val="90000"/>
              </a:lnSpc>
              <a:spcBef>
                <a:spcPts val="551"/>
              </a:spcBef>
              <a:buFont typeface="Arial" panose="020B0604020202020204" pitchFamily="34" charset="0"/>
              <a:buChar char="•"/>
              <a:defRPr sz="2000" kern="1200">
                <a:solidFill>
                  <a:schemeClr val="tx1"/>
                </a:solidFill>
                <a:latin typeface="+mn-lt"/>
                <a:ea typeface="+mn-ea"/>
                <a:cs typeface="+mn-cs"/>
              </a:defRPr>
            </a:lvl7pPr>
            <a:lvl8pPr marL="3780130" indent="-252009" algn="l" defTabSz="1008035" rtl="0" eaLnBrk="1" latinLnBrk="0" hangingPunct="1">
              <a:lnSpc>
                <a:spcPct val="90000"/>
              </a:lnSpc>
              <a:spcBef>
                <a:spcPts val="551"/>
              </a:spcBef>
              <a:buFont typeface="Arial" panose="020B0604020202020204" pitchFamily="34" charset="0"/>
              <a:buChar char="•"/>
              <a:defRPr sz="2000" kern="1200">
                <a:solidFill>
                  <a:schemeClr val="tx1"/>
                </a:solidFill>
                <a:latin typeface="+mn-lt"/>
                <a:ea typeface="+mn-ea"/>
                <a:cs typeface="+mn-cs"/>
              </a:defRPr>
            </a:lvl8pPr>
            <a:lvl9pPr marL="4284147" indent="-252009" algn="l" defTabSz="1008035" rtl="0" eaLnBrk="1" latinLnBrk="0" hangingPunct="1">
              <a:lnSpc>
                <a:spcPct val="90000"/>
              </a:lnSpc>
              <a:spcBef>
                <a:spcPts val="551"/>
              </a:spcBef>
              <a:buFont typeface="Arial" panose="020B0604020202020204" pitchFamily="34" charset="0"/>
              <a:buChar char="•"/>
              <a:defRPr sz="2000" kern="1200">
                <a:solidFill>
                  <a:schemeClr val="tx1"/>
                </a:solidFill>
                <a:latin typeface="+mn-lt"/>
                <a:ea typeface="+mn-ea"/>
                <a:cs typeface="+mn-cs"/>
              </a:defRPr>
            </a:lvl9pPr>
          </a:lstStyle>
          <a:p>
            <a:pPr marL="297756" marR="0" lvl="0" indent="-297756" algn="l" defTabSz="833745" rtl="0" eaLnBrk="1" fontAlgn="auto" latinLnBrk="0" hangingPunct="1">
              <a:lnSpc>
                <a:spcPct val="90000"/>
              </a:lnSpc>
              <a:spcBef>
                <a:spcPts val="912"/>
              </a:spcBef>
              <a:spcAft>
                <a:spcPts val="0"/>
              </a:spcAft>
              <a:buClrTx/>
              <a:buSzTx/>
              <a:buFontTx/>
              <a:buBlip>
                <a:blip r:embed="rId2"/>
              </a:buBlip>
              <a:tabLst/>
              <a:defRPr/>
            </a:pPr>
            <a:endParaRPr kumimoji="0" lang="cs-CZ" sz="1985" b="0" i="0" u="none" strike="noStrike" kern="1200" cap="none" spc="0" normalizeH="0" baseline="0" noProof="0" dirty="0">
              <a:ln>
                <a:noFill/>
              </a:ln>
              <a:solidFill>
                <a:sysClr val="windowText" lastClr="000000"/>
              </a:solidFill>
              <a:effectLst/>
              <a:uLnTx/>
              <a:uFillTx/>
              <a:latin typeface="Arial" panose="020B0604020202020204" pitchFamily="34" charset="0"/>
              <a:ea typeface="+mn-ea"/>
              <a:cs typeface="Arial" panose="020B0604020202020204" pitchFamily="34" charset="0"/>
            </a:endParaRPr>
          </a:p>
        </p:txBody>
      </p:sp>
      <p:sp>
        <p:nvSpPr>
          <p:cNvPr id="14" name="Nadpis 2"/>
          <p:cNvSpPr txBox="1">
            <a:spLocks/>
          </p:cNvSpPr>
          <p:nvPr userDrawn="1"/>
        </p:nvSpPr>
        <p:spPr>
          <a:xfrm>
            <a:off x="351" y="1"/>
            <a:ext cx="10693047" cy="1191000"/>
          </a:xfrm>
          <a:prstGeom prst="rect">
            <a:avLst/>
          </a:prstGeom>
        </p:spPr>
        <p:txBody>
          <a:bodyPr vert="horz" lIns="357300" tIns="0" rIns="357300" bIns="0" rtlCol="0" anchor="ctr">
            <a:normAutofit/>
          </a:bodyPr>
          <a:lstStyle>
            <a:lvl1pPr algn="l" defTabSz="1008035" rtl="0" eaLnBrk="1" latinLnBrk="0" hangingPunct="1">
              <a:lnSpc>
                <a:spcPct val="90000"/>
              </a:lnSpc>
              <a:spcBef>
                <a:spcPct val="0"/>
              </a:spcBef>
              <a:buNone/>
              <a:defRPr sz="280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833745" rtl="0" eaLnBrk="1" fontAlgn="auto" latinLnBrk="0" hangingPunct="1">
              <a:lnSpc>
                <a:spcPct val="90000"/>
              </a:lnSpc>
              <a:spcBef>
                <a:spcPct val="0"/>
              </a:spcBef>
              <a:spcAft>
                <a:spcPts val="0"/>
              </a:spcAft>
              <a:buClrTx/>
              <a:buSzTx/>
              <a:buFontTx/>
              <a:buNone/>
              <a:tabLst/>
              <a:defRPr/>
            </a:pPr>
            <a:endParaRPr kumimoji="0" lang="cs-CZ" sz="2316" b="0" i="0" u="none" strike="noStrike" kern="1200" cap="none" spc="0" normalizeH="0" baseline="0" noProof="0" dirty="0">
              <a:ln>
                <a:noFill/>
              </a:ln>
              <a:solidFill>
                <a:sysClr val="windowText" lastClr="000000"/>
              </a:solidFill>
              <a:effectLst/>
              <a:uLnTx/>
              <a:uFillTx/>
              <a:latin typeface="Arial" panose="020B0604020202020204" pitchFamily="34" charset="0"/>
              <a:ea typeface="+mj-ea"/>
              <a:cs typeface="Arial" panose="020B0604020202020204" pitchFamily="34" charset="0"/>
            </a:endParaRPr>
          </a:p>
        </p:txBody>
      </p:sp>
      <p:sp>
        <p:nvSpPr>
          <p:cNvPr id="16" name="Title 1"/>
          <p:cNvSpPr>
            <a:spLocks noGrp="1"/>
          </p:cNvSpPr>
          <p:nvPr>
            <p:ph type="title" hasCustomPrompt="1"/>
          </p:nvPr>
        </p:nvSpPr>
        <p:spPr>
          <a:xfrm>
            <a:off x="352" y="1"/>
            <a:ext cx="10693046" cy="356380"/>
          </a:xfrm>
        </p:spPr>
        <p:txBody>
          <a:bodyPr lIns="432000" tIns="0" rIns="432000" bIns="0"/>
          <a:lstStyle>
            <a:lvl1pPr>
              <a:defRPr sz="2316">
                <a:latin typeface="Arial" panose="020B0604020202020204" pitchFamily="34" charset="0"/>
                <a:cs typeface="Arial" panose="020B0604020202020204" pitchFamily="34" charset="0"/>
              </a:defRPr>
            </a:lvl1pPr>
          </a:lstStyle>
          <a:p>
            <a:r>
              <a:rPr lang="cs-CZ" dirty="0"/>
              <a:t>Titulek</a:t>
            </a:r>
            <a:endParaRPr lang="en-US" dirty="0"/>
          </a:p>
        </p:txBody>
      </p:sp>
      <p:sp>
        <p:nvSpPr>
          <p:cNvPr id="17" name="Content Placeholder 2"/>
          <p:cNvSpPr>
            <a:spLocks noGrp="1"/>
          </p:cNvSpPr>
          <p:nvPr>
            <p:ph idx="1" hasCustomPrompt="1"/>
          </p:nvPr>
        </p:nvSpPr>
        <p:spPr>
          <a:xfrm>
            <a:off x="355" y="1542537"/>
            <a:ext cx="10693046" cy="840102"/>
          </a:xfrm>
        </p:spPr>
        <p:txBody>
          <a:bodyPr lIns="504000" tIns="0" rIns="504000" bIns="0"/>
          <a:lstStyle>
            <a:lvl1pPr marL="297756" indent="-297756">
              <a:buFontTx/>
              <a:buBlip>
                <a:blip r:embed="rId2"/>
              </a:buBlip>
              <a:defRPr sz="1985">
                <a:latin typeface="Arial" panose="020B0604020202020204" pitchFamily="34" charset="0"/>
                <a:cs typeface="Arial" panose="020B0604020202020204" pitchFamily="34" charset="0"/>
              </a:defRPr>
            </a:lvl1pPr>
            <a:lvl2pPr marL="595512" indent="-297756">
              <a:buFontTx/>
              <a:buBlip>
                <a:blip r:embed="rId2"/>
              </a:buBlip>
              <a:defRPr sz="1820">
                <a:latin typeface="Arial" panose="020B0604020202020204" pitchFamily="34" charset="0"/>
                <a:cs typeface="Arial" panose="020B0604020202020204" pitchFamily="34" charset="0"/>
              </a:defRPr>
            </a:lvl2pPr>
            <a:lvl3pPr marL="893268" indent="-297756">
              <a:buFontTx/>
              <a:buBlip>
                <a:blip r:embed="rId2"/>
              </a:buBlip>
              <a:defRPr sz="1654">
                <a:latin typeface="Arial" panose="020B0604020202020204" pitchFamily="34" charset="0"/>
                <a:cs typeface="Arial" panose="020B0604020202020204" pitchFamily="34" charset="0"/>
              </a:defRPr>
            </a:lvl3pPr>
            <a:lvl4pPr marL="1459054" indent="-208437">
              <a:buFontTx/>
              <a:buBlip>
                <a:blip r:embed="rId3"/>
              </a:buBlip>
              <a:defRPr>
                <a:latin typeface="Arial" panose="020B0604020202020204" pitchFamily="34" charset="0"/>
                <a:cs typeface="Arial" panose="020B0604020202020204" pitchFamily="34" charset="0"/>
              </a:defRPr>
            </a:lvl4pPr>
            <a:lvl5pPr marL="1875928" indent="-208437">
              <a:buFontTx/>
              <a:buBlip>
                <a:blip r:embed="rId3"/>
              </a:buBlip>
              <a:defRPr>
                <a:latin typeface="Arial" panose="020B0604020202020204" pitchFamily="34" charset="0"/>
                <a:cs typeface="Arial" panose="020B0604020202020204" pitchFamily="34" charset="0"/>
              </a:defRPr>
            </a:lvl5pPr>
          </a:lstStyle>
          <a:p>
            <a:pPr lvl="0"/>
            <a:r>
              <a:rPr lang="cs-CZ" dirty="0"/>
              <a:t>Body prezentace</a:t>
            </a:r>
            <a:endParaRPr lang="en-US" dirty="0"/>
          </a:p>
          <a:p>
            <a:pPr lvl="1"/>
            <a:r>
              <a:rPr lang="cs-CZ" dirty="0"/>
              <a:t>Bod</a:t>
            </a:r>
            <a:endParaRPr lang="en-US" dirty="0"/>
          </a:p>
          <a:p>
            <a:pPr lvl="2"/>
            <a:r>
              <a:rPr lang="cs-CZ" dirty="0"/>
              <a:t>Bod</a:t>
            </a:r>
            <a:endParaRPr lang="en-US" dirty="0"/>
          </a:p>
        </p:txBody>
      </p:sp>
      <p:sp>
        <p:nvSpPr>
          <p:cNvPr id="10" name="TextovéPole 9"/>
          <p:cNvSpPr txBox="1"/>
          <p:nvPr userDrawn="1"/>
        </p:nvSpPr>
        <p:spPr>
          <a:xfrm>
            <a:off x="208621" y="7136535"/>
            <a:ext cx="2339795" cy="219612"/>
          </a:xfrm>
          <a:prstGeom prst="rect">
            <a:avLst/>
          </a:prstGeom>
          <a:noFill/>
        </p:spPr>
        <p:txBody>
          <a:bodyPr wrap="square" rtlCol="0">
            <a:spAutoFit/>
          </a:bodyPr>
          <a:lstStyle/>
          <a:p>
            <a:r>
              <a:rPr lang="cs-CZ" sz="827" cap="all" spc="25" dirty="0">
                <a:solidFill>
                  <a:srgbClr val="3487BB"/>
                </a:solidFill>
                <a:latin typeface="Univers Com 67 Bold Cond" panose="020B0806030502040204" pitchFamily="34" charset="-18"/>
              </a:rPr>
              <a:t>REGIONÁLNÍ technologický institut</a:t>
            </a:r>
          </a:p>
        </p:txBody>
      </p:sp>
      <p:sp>
        <p:nvSpPr>
          <p:cNvPr id="11" name="TextovéPole 10"/>
          <p:cNvSpPr txBox="1"/>
          <p:nvPr userDrawn="1"/>
        </p:nvSpPr>
        <p:spPr>
          <a:xfrm>
            <a:off x="4796399" y="7136535"/>
            <a:ext cx="1438235" cy="219612"/>
          </a:xfrm>
          <a:prstGeom prst="rect">
            <a:avLst/>
          </a:prstGeom>
          <a:noFill/>
        </p:spPr>
        <p:txBody>
          <a:bodyPr wrap="square" rtlCol="0">
            <a:spAutoFit/>
          </a:bodyPr>
          <a:lstStyle/>
          <a:p>
            <a:r>
              <a:rPr lang="cs-CZ" sz="827" spc="42" dirty="0">
                <a:solidFill>
                  <a:srgbClr val="3487BB"/>
                </a:solidFill>
                <a:latin typeface="Univers Com 67 Bold Cond" panose="020B0806030502040204" pitchFamily="34" charset="-18"/>
              </a:rPr>
              <a:t>WWW.RTI.ZCU.CZ</a:t>
            </a:r>
          </a:p>
        </p:txBody>
      </p:sp>
    </p:spTree>
    <p:extLst>
      <p:ext uri="{BB962C8B-B14F-4D97-AF65-F5344CB8AC3E}">
        <p14:creationId xmlns:p14="http://schemas.microsoft.com/office/powerpoint/2010/main" val="1585958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12"/>
            <a:ext cx="10692002" cy="6479997"/>
          </a:xfrm>
          <a:prstGeom prst="rect">
            <a:avLst/>
          </a:prstGeom>
          <a:blipFill>
            <a:blip r:embed="rId8" cstate="print"/>
            <a:stretch>
              <a:fillRect/>
            </a:stretch>
          </a:blipFill>
        </p:spPr>
        <p:txBody>
          <a:bodyPr wrap="square" lIns="0" tIns="0" rIns="0" bIns="0" rtlCol="0"/>
          <a:lstStyle/>
          <a:p>
            <a:endParaRPr/>
          </a:p>
        </p:txBody>
      </p:sp>
      <p:sp>
        <p:nvSpPr>
          <p:cNvPr id="17" name="bk object 17"/>
          <p:cNvSpPr/>
          <p:nvPr/>
        </p:nvSpPr>
        <p:spPr>
          <a:xfrm>
            <a:off x="6684092" y="6750009"/>
            <a:ext cx="1117395" cy="539997"/>
          </a:xfrm>
          <a:prstGeom prst="rect">
            <a:avLst/>
          </a:prstGeom>
          <a:blipFill>
            <a:blip r:embed="rId9" cstate="print"/>
            <a:stretch>
              <a:fillRect/>
            </a:stretch>
          </a:blipFill>
        </p:spPr>
        <p:txBody>
          <a:bodyPr wrap="square" lIns="0" tIns="0" rIns="0" bIns="0" rtlCol="0"/>
          <a:lstStyle/>
          <a:p>
            <a:endParaRPr/>
          </a:p>
        </p:txBody>
      </p:sp>
      <p:sp>
        <p:nvSpPr>
          <p:cNvPr id="18" name="bk object 18"/>
          <p:cNvSpPr/>
          <p:nvPr/>
        </p:nvSpPr>
        <p:spPr>
          <a:xfrm>
            <a:off x="3786055" y="6828576"/>
            <a:ext cx="2078671" cy="385982"/>
          </a:xfrm>
          <a:prstGeom prst="rect">
            <a:avLst/>
          </a:prstGeom>
          <a:blipFill>
            <a:blip r:embed="rId10" cstate="print"/>
            <a:stretch>
              <a:fillRect/>
            </a:stretch>
          </a:blipFill>
        </p:spPr>
        <p:txBody>
          <a:bodyPr wrap="square" lIns="0" tIns="0" rIns="0" bIns="0" rtlCol="0"/>
          <a:lstStyle/>
          <a:p>
            <a:endParaRPr/>
          </a:p>
        </p:txBody>
      </p:sp>
      <p:sp>
        <p:nvSpPr>
          <p:cNvPr id="19" name="bk object 19"/>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20" name="bk object 20"/>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1" name="bk object 21"/>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2" name="bk object 22"/>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3" name="bk object 23"/>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4" name="bk object 24"/>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5" name="bk object 25"/>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6" name="bk object 26"/>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27" name="bk object 27"/>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8" name="bk object 28"/>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9" name="bk object 29"/>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30" name="bk object 30"/>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31" name="bk object 31"/>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2" name="Holder 2"/>
          <p:cNvSpPr>
            <a:spLocks noGrp="1"/>
          </p:cNvSpPr>
          <p:nvPr>
            <p:ph type="title"/>
          </p:nvPr>
        </p:nvSpPr>
        <p:spPr>
          <a:xfrm>
            <a:off x="707301" y="1328879"/>
            <a:ext cx="9278797" cy="533400"/>
          </a:xfrm>
          <a:prstGeom prst="rect">
            <a:avLst/>
          </a:prstGeom>
        </p:spPr>
        <p:txBody>
          <a:bodyPr wrap="square" lIns="0" tIns="0" rIns="0" bIns="0">
            <a:spAutoFit/>
          </a:bodyPr>
          <a:lstStyle>
            <a:lvl1pPr>
              <a:defRPr sz="3500" b="1" i="0">
                <a:solidFill>
                  <a:srgbClr val="428F9B"/>
                </a:solidFill>
                <a:latin typeface="Calibri"/>
                <a:cs typeface="Calibri"/>
              </a:defRPr>
            </a:lvl1pPr>
          </a:lstStyle>
          <a:p>
            <a:endParaRPr/>
          </a:p>
        </p:txBody>
      </p:sp>
      <p:sp>
        <p:nvSpPr>
          <p:cNvPr id="3" name="Holder 3"/>
          <p:cNvSpPr>
            <a:spLocks noGrp="1"/>
          </p:cNvSpPr>
          <p:nvPr>
            <p:ph type="body" idx="1"/>
          </p:nvPr>
        </p:nvSpPr>
        <p:spPr>
          <a:xfrm>
            <a:off x="707301" y="2069865"/>
            <a:ext cx="9278797" cy="18542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635756" y="7033450"/>
            <a:ext cx="3421888" cy="37814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534670" y="7033450"/>
            <a:ext cx="2459482" cy="37814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4/11/2022</a:t>
            </a:fld>
            <a:endParaRPr lang="en-US"/>
          </a:p>
        </p:txBody>
      </p:sp>
      <p:sp>
        <p:nvSpPr>
          <p:cNvPr id="6" name="Holder 6"/>
          <p:cNvSpPr>
            <a:spLocks noGrp="1"/>
          </p:cNvSpPr>
          <p:nvPr>
            <p:ph type="sldNum" sz="quarter" idx="7"/>
          </p:nvPr>
        </p:nvSpPr>
        <p:spPr>
          <a:xfrm>
            <a:off x="7699248" y="7033450"/>
            <a:ext cx="2459482" cy="37814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hyperlink" Target="http://www.ksp.tul.cz/cz/kpt/obsah/vyuka/skripta_tkp/sekce_plasty/01-plasty%20uvod/08-reaktoplasty.jpg" TargetMode="External"/><Relationship Id="rId7" Type="http://schemas.openxmlformats.org/officeDocument/2006/relationships/image" Target="../media/image10.png"/><Relationship Id="rId2" Type="http://schemas.openxmlformats.org/officeDocument/2006/relationships/hyperlink" Target="http://www.ksp.tul.cz/cz/kpt/obsah/vyuka/skripta_tkp/sekce_plasty/01-plasty%20uvod/07-termoplasty.jpg" TargetMode="External"/><Relationship Id="rId1" Type="http://schemas.openxmlformats.org/officeDocument/2006/relationships/slideLayout" Target="../slideLayouts/slideLayout6.xml"/><Relationship Id="rId6" Type="http://schemas.openxmlformats.org/officeDocument/2006/relationships/image" Target="../media/image9.png"/><Relationship Id="rId5" Type="http://schemas.openxmlformats.org/officeDocument/2006/relationships/hyperlink" Target="http://www.ksp.tul.cz/cz/kpt/obsah/vyuka/skripta_tkp/sekce_plasty/01-plasty%20uvod/10-elastomery.jpg" TargetMode="External"/><Relationship Id="rId4" Type="http://schemas.openxmlformats.org/officeDocument/2006/relationships/hyperlink" Target="http://www.ksp.tul.cz/cz/kpt/obsah/vyuka/skripta_tkp/sekce_plasty/01-plasty%20uvod/09-zesiteni.jpg"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www.ksp.tul.cz/cz/kpt/obsah/vyuka/skripta_tkp/sekce_plasty/02-rozdeleni%20technologii%20na%20zpracovani%20plastu/02-tvarovaci%20technologie.jpg" TargetMode="External"/><Relationship Id="rId2" Type="http://schemas.openxmlformats.org/officeDocument/2006/relationships/hyperlink" Target="http://www.ksp.tul.cz/cz/kpt/obsah/vyuka/skripta_tkp/sekce_plasty/02-rozdeleni%20technologii%20na%20zpracovani%20plastu/01-tvareci%20technologie.jpg" TargetMode="External"/><Relationship Id="rId1" Type="http://schemas.openxmlformats.org/officeDocument/2006/relationships/slideLayout" Target="../slideLayouts/slideLayout6.xml"/><Relationship Id="rId5" Type="http://schemas.openxmlformats.org/officeDocument/2006/relationships/hyperlink" Target="http://www.ksp.tul.cz/cz/kpt/obsah/vyuka/skripta_tkp/sekce_plasty/02-rozdeleni%20technologii%20na%20zpracovani%20plastu/04-termodynamickych%20podminkach.jpg" TargetMode="External"/><Relationship Id="rId4" Type="http://schemas.openxmlformats.org/officeDocument/2006/relationships/hyperlink" Target="http://www.ksp.tul.cz/cz/kpt/obsah/vyuka/skripta_tkp/sekce_plasty/02-rozdeleni%20technologii%20na%20zpracovani%20plastu/03-doplnkove%20technologie.jpg"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www.ksp.tul.cz/cz/kpt/obsah/vyuka/skripta_tkp/sekce_plasty/04-vstrikovani%20plastu/07-vstrikovacistroj.jpg" TargetMode="External"/><Relationship Id="rId3" Type="http://schemas.openxmlformats.org/officeDocument/2006/relationships/hyperlink" Target="http://www.ksp.tul.cz/cz/kpt/obsah/vyuka/skripta_tkp/sekce_plasty/04-vstrikovani%20plastu/01-konecny%20vyrobek.jpg" TargetMode="External"/><Relationship Id="rId7" Type="http://schemas.openxmlformats.org/officeDocument/2006/relationships/hyperlink" Target="http://www.ksp.tul.cz/cz/kpt/obsah/vyuka/skripta_tkp/sekce_plasty/04-vstrikovani%20plastu/06-vstrikovaci%20stroj%20schema.jpg"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hyperlink" Target="http://www.ksp.tul.cz/cz/kpt/obsah/vyuka/skripta_tkp/sekce_plasty/04-vstrikovani%20plastu/05-vstrikovaci%20forma.jpg" TargetMode="External"/><Relationship Id="rId5" Type="http://schemas.openxmlformats.org/officeDocument/2006/relationships/hyperlink" Target="http://www.ksp.tul.cz/cz/kpt/obsah/vyuka/skripta_tkp/sekce_plasty/04-vstrikovani%20plastu/03-princip%20vstrikovani.jpg" TargetMode="External"/><Relationship Id="rId10" Type="http://schemas.openxmlformats.org/officeDocument/2006/relationships/image" Target="../media/image13.jpeg"/><Relationship Id="rId4" Type="http://schemas.openxmlformats.org/officeDocument/2006/relationships/hyperlink" Target="http://www.ksp.tul.cz/cz/kpt/obsah/vyuka/skripta_tkp/sekce_plasty/04-vstrikovani%20plastu/02-polotovar.jpg" TargetMode="External"/><Relationship Id="rId9"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hyperlink" Target="http://www.ksp.tul.cz/cz/kpt/obsah/vyuka/skripta_tkp/sekce_plasty/05-specialni%20vstrikovani/01-aplikace%20git.jpg" TargetMode="External"/><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www.ksp.tul.cz/cz/kpt/obsah/vyuka/skripta_tkp/sekce_plasty/05-specialni%20vstrikovani/04-aplikace%20wit.jpg"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hyperlink" Target="http://www.ksp.tul.cz/cz/kpt/obsah/vyuka/skripta_tkp/sekce_plasty/05-specialni%20vstrikovani/08-aplikace%20sendvicoveho%20vstrikovani.jpg" TargetMode="External"/></Relationships>
</file>

<file path=ppt/slides/_rels/slide9.xml.rels><?xml version="1.0" encoding="UTF-8" standalone="yes"?>
<Relationships xmlns="http://schemas.openxmlformats.org/package/2006/relationships"><Relationship Id="rId8" Type="http://schemas.openxmlformats.org/officeDocument/2006/relationships/hyperlink" Target="http://www.ksp.tul.cz/cz/kpt/obsah/vyuka/skripta_tkp/sekce_plasty/06-vytlacovani/07-snekove%20vytlacovaci%20stroje.JPG" TargetMode="External"/><Relationship Id="rId3" Type="http://schemas.openxmlformats.org/officeDocument/2006/relationships/hyperlink" Target="http://www.ksp.tul.cz/cz/kpt/obsah/vyuka/skripta_tkp/sekce_plasty/06-vytlacovani/02-profilu.JPG" TargetMode="External"/><Relationship Id="rId7" Type="http://schemas.openxmlformats.org/officeDocument/2006/relationships/hyperlink" Target="http://www.ksp.tul.cz/cz/kpt/obsah/vyuka/skripta_tkp/sekce_plasty/06-vytlacovani/06-vlaken.JPG" TargetMode="External"/><Relationship Id="rId12" Type="http://schemas.openxmlformats.org/officeDocument/2006/relationships/image" Target="../media/image15.jpeg"/><Relationship Id="rId2" Type="http://schemas.openxmlformats.org/officeDocument/2006/relationships/hyperlink" Target="http://www.ksp.tul.cz/cz/kpt/obsah/vyuka/skripta_tkp/sekce_plasty/06-vytlacovani/01-trubek.JPG" TargetMode="External"/><Relationship Id="rId1" Type="http://schemas.openxmlformats.org/officeDocument/2006/relationships/slideLayout" Target="../slideLayouts/slideLayout6.xml"/><Relationship Id="rId6" Type="http://schemas.openxmlformats.org/officeDocument/2006/relationships/hyperlink" Target="http://www.ksp.tul.cz/cz/kpt/obsah/vyuka/skripta_tkp/sekce_plasty/06-vytlacovani/05-oplastovani.JPG" TargetMode="External"/><Relationship Id="rId11" Type="http://schemas.openxmlformats.org/officeDocument/2006/relationships/image" Target="../media/image14.jpeg"/><Relationship Id="rId5" Type="http://schemas.openxmlformats.org/officeDocument/2006/relationships/hyperlink" Target="http://www.ksp.tul.cz/cz/kpt/obsah/vyuka/skripta_tkp/sekce_plasty/06-vytlacovani/04-desek.JPG" TargetMode="External"/><Relationship Id="rId10" Type="http://schemas.openxmlformats.org/officeDocument/2006/relationships/hyperlink" Target="http://www.ksp.tul.cz/cz/kpt/obsah/vyuka/skripta_tkp/sekce_plasty/06-vytlacovani/09-kalibraci.JPG" TargetMode="External"/><Relationship Id="rId4" Type="http://schemas.openxmlformats.org/officeDocument/2006/relationships/hyperlink" Target="http://www.ksp.tul.cz/cz/kpt/obsah/vyuka/skripta_tkp/sekce_plasty/06-vytlacovani/03-folii.JPG" TargetMode="External"/><Relationship Id="rId9" Type="http://schemas.openxmlformats.org/officeDocument/2006/relationships/hyperlink" Target="http://www.ksp.tul.cz/cz/kpt/obsah/vyuka/skripta_tkp/sekce_plasty/06-vytlacovani/08-odtah.JPG"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www.ksp.tul.cz/cz/kpt/obsah/vyuka/skripta_tkp/sekce_plasty/06-vytlacovani/01-trubek.JPG" TargetMode="External"/><Relationship Id="rId13" Type="http://schemas.openxmlformats.org/officeDocument/2006/relationships/image" Target="../media/image18.jpeg"/><Relationship Id="rId3" Type="http://schemas.openxmlformats.org/officeDocument/2006/relationships/hyperlink" Target="http://www.ksp.tul.cz/cz/kpt/obsah/vyuka/skripta_tkp/sekce_plasty/06-vytlacovani/10-profilu.jpg" TargetMode="External"/><Relationship Id="rId7" Type="http://schemas.openxmlformats.org/officeDocument/2006/relationships/hyperlink" Target="http://www.ksp.tul.cz/cz/kpt/obsah/vyuka/skripta_tkp/sekce_plasty/06-vytlacovani/09-kalibraci.JPG" TargetMode="External"/><Relationship Id="rId12"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www.ksp.tul.cz/cz/kpt/obsah/vyuka/skripta_tkp/sekce_plasty/06-vytlacovani/13-dvousnekovem%20vytlacovacim%20stroji.JPG" TargetMode="External"/><Relationship Id="rId11" Type="http://schemas.openxmlformats.org/officeDocument/2006/relationships/image" Target="../media/image16.jpeg"/><Relationship Id="rId5" Type="http://schemas.openxmlformats.org/officeDocument/2006/relationships/hyperlink" Target="http://www.ksp.tul.cz/cz/kpt/obsah/vyuka/skripta_tkp/sekce_plasty/06-vytlacovani/12-jednosnekove%20vytlacovaci%20stroje.JPG" TargetMode="External"/><Relationship Id="rId10" Type="http://schemas.openxmlformats.org/officeDocument/2006/relationships/hyperlink" Target="http://www.ksp.tul.cz/cz/kpt/obsah/vyuka/skripta_tkp/sekce_plasty/06-vytlacovani/15-chladici%20zarizeni.JPG" TargetMode="External"/><Relationship Id="rId4" Type="http://schemas.openxmlformats.org/officeDocument/2006/relationships/hyperlink" Target="http://www.ksp.tul.cz/cz/kpt/obsah/vyuka/skripta_tkp/sekce_plasty/06-vytlacovani/11-trubek.JPG" TargetMode="External"/><Relationship Id="rId9" Type="http://schemas.openxmlformats.org/officeDocument/2006/relationships/hyperlink" Target="http://www.ksp.tul.cz/cz/kpt/obsah/vyuka/skripta_tkp/sekce_plasty/06-vytlacovani/02-profilu.JPG"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hyperlink" Target="http://www.ksp.tul.cz/cz/kpt/obsah/vyuka/skripta_tkp/sekce_plasty/06-vytlacovani/04-desek.JPG" TargetMode="External"/><Relationship Id="rId7" Type="http://schemas.openxmlformats.org/officeDocument/2006/relationships/hyperlink" Target="http://www.ksp.tul.cz/cz/kpt/obsah/vyuka/skripta_tkp/sekce_plasty/06-vytlacovani/21-navijeci%20zarizeni.JPG"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hyperlink" Target="http://www.ksp.tul.cz/cz/kpt/obsah/vyuka/skripta_tkp/sekce_plasty/06-vytlacovani/20-valeckovem%20dopravniku.JPG" TargetMode="External"/><Relationship Id="rId5" Type="http://schemas.openxmlformats.org/officeDocument/2006/relationships/hyperlink" Target="http://www.ksp.tul.cz/cz/kpt/obsah/vyuka/skripta_tkp/sekce_plasty/06-vytlacovani/17-sirokosterbinove%20hlavy.JPG" TargetMode="External"/><Relationship Id="rId4" Type="http://schemas.openxmlformats.org/officeDocument/2006/relationships/hyperlink" Target="http://www.ksp.tul.cz/cz/kpt/obsah/vyuka/skripta_tkp/sekce_plasty/06-vytlacovani/03-folii.JPG" TargetMode="External"/><Relationship Id="rId9"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hyperlink" Target="http://www.ksp.tul.cz/cz/kpt/obsah/vyuka/skripta_tkp/sekce_plasty/06-vytlacovani/20-valeckovem%20dopravniku.JPG" TargetMode="External"/><Relationship Id="rId7"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1.jpeg"/><Relationship Id="rId5" Type="http://schemas.openxmlformats.org/officeDocument/2006/relationships/hyperlink" Target="http://www.ksp.tul.cz/cz/kpt/obsah/vyuka/skripta_tkp/sekce_plasty/06-vytlacovani/24-vicevrstve%20folie.jpg" TargetMode="External"/><Relationship Id="rId4" Type="http://schemas.openxmlformats.org/officeDocument/2006/relationships/hyperlink" Target="http://www.ksp.tul.cz/cz/kpt/obsah/vyuka/skripta_tkp/sekce_plasty/06-vytlacovani/23-vyfouknuta%20folie.JPG"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hyperlink" Target="http://www.ksp.tul.cz/cz/kpt/obsah/vyuka/skripta_tkp/sekce_plasty/06-vytlacovani/38-pistove.jpg" TargetMode="External"/><Relationship Id="rId7"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23.jpeg"/><Relationship Id="rId5" Type="http://schemas.openxmlformats.org/officeDocument/2006/relationships/hyperlink" Target="http://www.ksp.tul.cz/cz/kpt/obsah/vyuka/skripta_tkp/sekce_plasty/06-vytlacovani/39-diskove.jpg" TargetMode="External"/><Relationship Id="rId4" Type="http://schemas.openxmlformats.org/officeDocument/2006/relationships/hyperlink" Target="http://www.ksp.tul.cz/cz/kpt/obsah/vyuka/skripta_tkp/sekce_plasty/06-vytlacovani/34-vytlacovaciho%20stroje.jpg"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hyperlink" Target="http://www.ksp.tul.cz/cz/kpt/obsah/vyuka/skripta_tkp/sekce_plasty/07-vyfukovani/01-princip.jpg" TargetMode="External"/><Relationship Id="rId7"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hyperlink" Target="http://www.ksp.tul.cz/cz/kpt/obsah/vyuka/skripta_tkp/sekce_plasty/07-vyfukovani/04-folie.jpg" TargetMode="External"/><Relationship Id="rId5" Type="http://schemas.openxmlformats.org/officeDocument/2006/relationships/hyperlink" Target="http://www.ksp.tul.cz/cz/kpt/obsah/vyuka/skripta_tkp/sekce_plasty/07-vyfukovani/03-predlisek.jpg" TargetMode="External"/><Relationship Id="rId4" Type="http://schemas.openxmlformats.org/officeDocument/2006/relationships/hyperlink" Target="http://www.ksp.tul.cz/cz/kpt/obsah/vyuka/skripta_tkp/sekce_plasty/07-vyfukovani/02-parison.jpg"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www.ksp.tul.cz/cz/kpt/obsah/vyuka/skripta_tkp/sekce_plasty/07-vyfukovani/03-predlisek.jpg" TargetMode="External"/><Relationship Id="rId3" Type="http://schemas.openxmlformats.org/officeDocument/2006/relationships/hyperlink" Target="http://www.ksp.tul.cz/cz/kpt/obsah/vyuka/skripta_tkp/sekce_plasty/07-video/02-vstrikovaci%20vyfukovani.swf" TargetMode="External"/><Relationship Id="rId7" Type="http://schemas.openxmlformats.org/officeDocument/2006/relationships/hyperlink" Target="http://www.ksp.tul.cz/cz/kpt/obsah/vyuka/skripta_tkp/sekce_plasty/07-vyfukovani/07-vyrobek.jpg" TargetMode="Externa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hyperlink" Target="http://www.ksp.tul.cz/cz/kpt/obsah/vyuka/skripta_tkp/sekce_plasty/07-video/03-vyhozeni.wmv" TargetMode="External"/><Relationship Id="rId5" Type="http://schemas.openxmlformats.org/officeDocument/2006/relationships/hyperlink" Target="http://www.ksp.tul.cz/cz/kpt/obsah/vyuka/skripta_tkp/sekce_plasty/07-vyfukovani/06-na%20trn.jpg" TargetMode="External"/><Relationship Id="rId10" Type="http://schemas.openxmlformats.org/officeDocument/2006/relationships/image" Target="../media/image29.jpeg"/><Relationship Id="rId4" Type="http://schemas.openxmlformats.org/officeDocument/2006/relationships/hyperlink" Target="http://www.ksp.tul.cz/cz/kpt/obsah/vyuka/skripta_tkp/sekce_plasty/07-vyfukovani/05-forma.jpg" TargetMode="External"/><Relationship Id="rId9" Type="http://schemas.openxmlformats.org/officeDocument/2006/relationships/image" Target="../media/image28.jpeg"/></Relationships>
</file>

<file path=ppt/slides/_rels/slide16.xml.rels><?xml version="1.0" encoding="UTF-8" standalone="yes"?>
<Relationships xmlns="http://schemas.openxmlformats.org/package/2006/relationships"><Relationship Id="rId8" Type="http://schemas.openxmlformats.org/officeDocument/2006/relationships/hyperlink" Target="http://www.ksp.tul.cz/cz/kpt/obsah/vyuka/skripta_tkp/sekce_plasty/07-vyfukovani/14-vyfukovani%20parison.jpg" TargetMode="External"/><Relationship Id="rId3" Type="http://schemas.openxmlformats.org/officeDocument/2006/relationships/hyperlink" Target="http://www.ksp.tul.cz/cz/kpt/obsah/vyuka/skripta_tkp/sekce_plasty/07-vyfukovani/08-prima.jpg" TargetMode="External"/><Relationship Id="rId7" Type="http://schemas.openxmlformats.org/officeDocument/2006/relationships/hyperlink" Target="http://www.ksp.tul.cz/cz/kpt/obsah/vyuka/skripta_tkp/sekce_plasty/07-vyfukovani/12-pretoky.jpg" TargetMode="External"/><Relationship Id="rId12" Type="http://schemas.openxmlformats.org/officeDocument/2006/relationships/image" Target="../media/image32.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hyperlink" Target="http://www.ksp.tul.cz/cz/kpt/obsah/vyuka/skripta_tkp/sekce_plasty/07-vyfukovani/11-chlazeni.jpg" TargetMode="External"/><Relationship Id="rId11" Type="http://schemas.openxmlformats.org/officeDocument/2006/relationships/image" Target="../media/image31.jpeg"/><Relationship Id="rId5" Type="http://schemas.openxmlformats.org/officeDocument/2006/relationships/hyperlink" Target="http://www.ksp.tul.cz/cz/kpt/obsah/vyuka/skripta_tkp/sekce_plasty/07-vyfukovani/10-parizon.jpg" TargetMode="External"/><Relationship Id="rId10" Type="http://schemas.openxmlformats.org/officeDocument/2006/relationships/image" Target="../media/image30.jpeg"/><Relationship Id="rId4" Type="http://schemas.openxmlformats.org/officeDocument/2006/relationships/hyperlink" Target="http://www.ksp.tul.cz/cz/kpt/obsah/vyuka/skripta_tkp/sekce_plasty/07-vyfukovani/09-pricna.jpg" TargetMode="External"/><Relationship Id="rId9" Type="http://schemas.openxmlformats.org/officeDocument/2006/relationships/hyperlink" Target="http://www.ksp.tul.cz/cz/kpt/obsah/vyuka/skripta_tkp/sekce_plasty/07-vyfukovani/15-smrsteni.jpg"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www.ksp.tul.cz/cz/kpt/obsah/vyuka/skripta_tkp/sekce_plasty/09-lisovani/01-lis.jpg" TargetMode="External"/><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hyperlink" Target="http://www.ksp.tul.cz/cz/kpt/obsah/vyuka/skripta_tkp/sekce_plasty/09-lisovani/01-lis.jpg" TargetMode="External"/><Relationship Id="rId7" Type="http://schemas.openxmlformats.org/officeDocument/2006/relationships/hyperlink" Target="http://www.ksp.tul.cz/cz/kpt/obsah/vyuka/skripta_tkp/sekce_plasty/09-lisovani/06-struktura.jpg"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www.ksp.tul.cz/cz/kpt/obsah/vyuka/skripta_tkp/sekce_plasty/09-lisovani/04-lisovani.GIF" TargetMode="External"/><Relationship Id="rId5" Type="http://schemas.openxmlformats.org/officeDocument/2006/relationships/hyperlink" Target="http://www.ksp.tul.cz/cz/kpt/obsah/vyuka/skripta_tkp/sekce_plasty/09-lisovani/03-lisovaci%20forma.jpg" TargetMode="External"/><Relationship Id="rId4" Type="http://schemas.openxmlformats.org/officeDocument/2006/relationships/hyperlink" Target="http://www.ksp.tul.cz/cz/kpt/obsah/vyuka/skripta_tkp/sekce_plasty/09-lisovani/02-vytapena%20forma.jpg" TargetMode="External"/><Relationship Id="rId9" Type="http://schemas.openxmlformats.org/officeDocument/2006/relationships/image" Target="../media/image35.gif"/></Relationships>
</file>

<file path=ppt/slides/_rels/slide19.xml.rels><?xml version="1.0" encoding="UTF-8" standalone="yes"?>
<Relationships xmlns="http://schemas.openxmlformats.org/package/2006/relationships"><Relationship Id="rId3" Type="http://schemas.openxmlformats.org/officeDocument/2006/relationships/hyperlink" Target="http://www.ksp.tul.cz/cz/kpt/obsah/vyuka/skripta_tkp/sekce_plasty/09-lisovani/08-princip.jpg"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6.jpeg"/></Relationships>
</file>

<file path=ppt/slides/_rels/slide20.xml.rels><?xml version="1.0" encoding="UTF-8" standalone="yes"?>
<Relationships xmlns="http://schemas.openxmlformats.org/package/2006/relationships"><Relationship Id="rId8" Type="http://schemas.openxmlformats.org/officeDocument/2006/relationships/image" Target="../media/image37.jpeg"/><Relationship Id="rId3" Type="http://schemas.openxmlformats.org/officeDocument/2006/relationships/hyperlink" Target="http://www.ksp.tul.cz/cz/kpt/obsah/vyuka/skripta_tkp/sekce_plasty/10-valcovani/01-folie%20linka.jpg" TargetMode="External"/><Relationship Id="rId7" Type="http://schemas.openxmlformats.org/officeDocument/2006/relationships/hyperlink" Target="http://www.ksp.tul.cz/cz/kpt/obsah/vyuka/skripta_tkp/sekce_plasty/10-valcovani/05-koextruze.jpg"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hyperlink" Target="http://www.ksp.tul.cz/cz/kpt/obsah/vyuka/skripta_tkp/sekce_plasty/10-valcovani/04-valcovacistroj.jpg" TargetMode="External"/><Relationship Id="rId5" Type="http://schemas.openxmlformats.org/officeDocument/2006/relationships/hyperlink" Target="http://www.ksp.tul.cz/cz/kpt/obsah/vyuka/skripta_tkp/sekce_plasty/10-valcovani/03-valcovani.jpg" TargetMode="External"/><Relationship Id="rId4" Type="http://schemas.openxmlformats.org/officeDocument/2006/relationships/hyperlink" Target="http://www.ksp.tul.cz/cz/kpt/obsah/vyuka/skripta_tkp/sekce_plasty/10-valcovani/02-STROJ.JPG" TargetMode="External"/><Relationship Id="rId9" Type="http://schemas.openxmlformats.org/officeDocument/2006/relationships/image" Target="../media/image38.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0692002" cy="6479997"/>
          </a:xfrm>
          <a:prstGeom prst="rect">
            <a:avLst/>
          </a:prstGeom>
          <a:blipFill>
            <a:blip r:embed="rId2" cstate="print"/>
            <a:stretch>
              <a:fillRect/>
            </a:stretch>
          </a:blipFill>
        </p:spPr>
        <p:txBody>
          <a:bodyPr wrap="square" lIns="0" tIns="0" rIns="0" bIns="0" rtlCol="0"/>
          <a:lstStyle/>
          <a:p>
            <a:endParaRPr dirty="0"/>
          </a:p>
        </p:txBody>
      </p:sp>
      <p:sp>
        <p:nvSpPr>
          <p:cNvPr id="3" name="object 3"/>
          <p:cNvSpPr/>
          <p:nvPr/>
        </p:nvSpPr>
        <p:spPr>
          <a:xfrm>
            <a:off x="6684092" y="6750009"/>
            <a:ext cx="1117395" cy="539997"/>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3786055" y="6828576"/>
            <a:ext cx="2078671" cy="385982"/>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2890520" y="6750012"/>
            <a:ext cx="810260" cy="540385"/>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a:p>
        </p:txBody>
      </p:sp>
      <p:sp>
        <p:nvSpPr>
          <p:cNvPr id="6" name="object 6"/>
          <p:cNvSpPr/>
          <p:nvPr/>
        </p:nvSpPr>
        <p:spPr>
          <a:xfrm>
            <a:off x="3266979" y="6810011"/>
            <a:ext cx="57150" cy="5461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7" name="object 7"/>
          <p:cNvSpPr/>
          <p:nvPr/>
        </p:nvSpPr>
        <p:spPr>
          <a:xfrm>
            <a:off x="3176979" y="6834127"/>
            <a:ext cx="57150" cy="5461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8" name="object 8"/>
          <p:cNvSpPr/>
          <p:nvPr/>
        </p:nvSpPr>
        <p:spPr>
          <a:xfrm>
            <a:off x="3111094" y="6899998"/>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9" name="object 9"/>
          <p:cNvSpPr/>
          <p:nvPr/>
        </p:nvSpPr>
        <p:spPr>
          <a:xfrm>
            <a:off x="3086980" y="6990012"/>
            <a:ext cx="57150" cy="5461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0" name="object 10"/>
          <p:cNvSpPr/>
          <p:nvPr/>
        </p:nvSpPr>
        <p:spPr>
          <a:xfrm>
            <a:off x="3446979" y="6990012"/>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1" name="object 11"/>
          <p:cNvSpPr/>
          <p:nvPr/>
        </p:nvSpPr>
        <p:spPr>
          <a:xfrm>
            <a:off x="3422864" y="6899998"/>
            <a:ext cx="57150" cy="5461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2" name="object 12"/>
          <p:cNvSpPr/>
          <p:nvPr/>
        </p:nvSpPr>
        <p:spPr>
          <a:xfrm>
            <a:off x="3356979" y="6834127"/>
            <a:ext cx="57150" cy="5461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a:p>
        </p:txBody>
      </p:sp>
      <p:sp>
        <p:nvSpPr>
          <p:cNvPr id="13" name="object 13"/>
          <p:cNvSpPr/>
          <p:nvPr/>
        </p:nvSpPr>
        <p:spPr>
          <a:xfrm>
            <a:off x="3422864" y="7080001"/>
            <a:ext cx="57150" cy="5461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4" name="object 14"/>
          <p:cNvSpPr/>
          <p:nvPr/>
        </p:nvSpPr>
        <p:spPr>
          <a:xfrm>
            <a:off x="3356979" y="7145883"/>
            <a:ext cx="57150" cy="5461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5" name="object 15"/>
          <p:cNvSpPr/>
          <p:nvPr/>
        </p:nvSpPr>
        <p:spPr>
          <a:xfrm>
            <a:off x="3266979" y="7169999"/>
            <a:ext cx="57150" cy="5461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6" name="object 16"/>
          <p:cNvSpPr/>
          <p:nvPr/>
        </p:nvSpPr>
        <p:spPr>
          <a:xfrm>
            <a:off x="3176979" y="7145883"/>
            <a:ext cx="57150" cy="5461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7" name="object 17"/>
          <p:cNvSpPr/>
          <p:nvPr/>
        </p:nvSpPr>
        <p:spPr>
          <a:xfrm>
            <a:off x="3111094" y="7080001"/>
            <a:ext cx="57150" cy="5461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a:p>
        </p:txBody>
      </p:sp>
      <p:sp>
        <p:nvSpPr>
          <p:cNvPr id="18" name="object 18"/>
          <p:cNvSpPr txBox="1"/>
          <p:nvPr/>
        </p:nvSpPr>
        <p:spPr>
          <a:xfrm>
            <a:off x="894968" y="3776221"/>
            <a:ext cx="8902065" cy="1122487"/>
          </a:xfrm>
          <a:prstGeom prst="rect">
            <a:avLst/>
          </a:prstGeom>
        </p:spPr>
        <p:txBody>
          <a:bodyPr vert="horz" wrap="square" lIns="0" tIns="0" rIns="0" bIns="0" rtlCol="0">
            <a:spAutoFit/>
          </a:bodyPr>
          <a:lstStyle/>
          <a:p>
            <a:pPr algn="ctr">
              <a:lnSpc>
                <a:spcPts val="4700"/>
              </a:lnSpc>
            </a:pPr>
            <a:r>
              <a:rPr lang="cs-CZ" sz="3200" b="1" spc="-20" dirty="0">
                <a:solidFill>
                  <a:srgbClr val="428F9B"/>
                </a:solidFill>
                <a:cs typeface="Calibri"/>
              </a:rPr>
              <a:t>ESF II projekt Západočeské univerzity v Plzni</a:t>
            </a:r>
          </a:p>
          <a:p>
            <a:pPr algn="ctr">
              <a:lnSpc>
                <a:spcPts val="4700"/>
              </a:lnSpc>
            </a:pPr>
            <a:r>
              <a:rPr lang="cs-CZ" sz="2000" b="1" spc="-20" dirty="0" err="1">
                <a:solidFill>
                  <a:srgbClr val="428F9B"/>
                </a:solidFill>
                <a:cs typeface="Calibri"/>
              </a:rPr>
              <a:t>reg</a:t>
            </a:r>
            <a:r>
              <a:rPr lang="cs-CZ" sz="2000" b="1" spc="-20" dirty="0">
                <a:solidFill>
                  <a:srgbClr val="428F9B"/>
                </a:solidFill>
                <a:cs typeface="Calibri"/>
              </a:rPr>
              <a:t>. č. CZ.02.2.69/0.0/0.0/18_056/0013239</a:t>
            </a:r>
            <a:endParaRPr sz="4000" dirty="0">
              <a:latin typeface="Calibri"/>
              <a:cs typeface="Calibri"/>
            </a:endParaRPr>
          </a:p>
        </p:txBody>
      </p:sp>
      <p:sp>
        <p:nvSpPr>
          <p:cNvPr id="19" name="Title 1">
            <a:extLst>
              <a:ext uri="{FF2B5EF4-FFF2-40B4-BE49-F238E27FC236}">
                <a16:creationId xmlns:a16="http://schemas.microsoft.com/office/drawing/2014/main" id="{69E64401-2E97-47E7-A8D9-098A6C0C6E91}"/>
              </a:ext>
            </a:extLst>
          </p:cNvPr>
          <p:cNvSpPr txBox="1">
            <a:spLocks/>
          </p:cNvSpPr>
          <p:nvPr/>
        </p:nvSpPr>
        <p:spPr>
          <a:xfrm>
            <a:off x="165100" y="1419225"/>
            <a:ext cx="10083800" cy="1191000"/>
          </a:xfrm>
          <a:prstGeom prst="rect">
            <a:avLst/>
          </a:prstGeom>
          <a:effectLst/>
        </p:spPr>
        <p:txBody>
          <a:bodyPr vert="horz" wrap="square" lIns="595500" tIns="0" rIns="595500" bIns="0" rtlCol="0" anchor="b" anchorCtr="1">
            <a:noAutofit/>
          </a:bodyPr>
          <a:lstStyle>
            <a:lvl1pPr>
              <a:defRPr>
                <a:latin typeface="+mj-lt"/>
                <a:ea typeface="+mj-ea"/>
                <a:cs typeface="+mj-cs"/>
              </a:defRPr>
            </a:lvl1pPr>
          </a:lstStyle>
          <a:p>
            <a:pPr algn="ctr"/>
            <a:br>
              <a:rPr lang="cs-CZ" sz="3970" kern="0" spc="-66" dirty="0">
                <a:solidFill>
                  <a:srgbClr val="3889BA"/>
                </a:solidFill>
                <a:latin typeface="Arial" panose="020B0604020202020204" pitchFamily="34" charset="0"/>
                <a:cs typeface="Arial" panose="020B0604020202020204" pitchFamily="34" charset="0"/>
              </a:rPr>
            </a:br>
            <a:r>
              <a:rPr lang="cs-CZ" sz="3200" b="1" spc="-20" dirty="0">
                <a:solidFill>
                  <a:srgbClr val="428F9B"/>
                </a:solidFill>
                <a:latin typeface="+mn-lt"/>
                <a:ea typeface="+mn-ea"/>
                <a:cs typeface="Calibri"/>
              </a:rPr>
              <a:t>TTSS</a:t>
            </a:r>
            <a:br>
              <a:rPr lang="cs-CZ" sz="3200" b="1" spc="-20" dirty="0">
                <a:solidFill>
                  <a:srgbClr val="428F9B"/>
                </a:solidFill>
                <a:latin typeface="+mn-lt"/>
                <a:ea typeface="+mn-ea"/>
                <a:cs typeface="Calibri"/>
              </a:rPr>
            </a:br>
            <a:r>
              <a:rPr lang="cs-CZ" sz="3200" b="1" spc="-20" dirty="0">
                <a:solidFill>
                  <a:srgbClr val="428F9B"/>
                </a:solidFill>
                <a:latin typeface="+mn-lt"/>
                <a:ea typeface="+mn-ea"/>
                <a:cs typeface="Calibri"/>
              </a:rPr>
              <a:t>Technologie tváření, slévání a svařování</a:t>
            </a:r>
            <a:br>
              <a:rPr lang="cs-CZ" sz="3200" b="1" spc="-20" dirty="0">
                <a:solidFill>
                  <a:srgbClr val="428F9B"/>
                </a:solidFill>
                <a:latin typeface="+mn-lt"/>
                <a:ea typeface="+mn-ea"/>
                <a:cs typeface="Calibri"/>
              </a:rPr>
            </a:br>
            <a:endParaRPr lang="cs-CZ" sz="3200" b="1" spc="-20" dirty="0">
              <a:solidFill>
                <a:srgbClr val="428F9B"/>
              </a:solidFill>
              <a:latin typeface="+mn-lt"/>
              <a:ea typeface="+mn-ea"/>
              <a:cs typeface="Calibri"/>
            </a:endParaRPr>
          </a:p>
        </p:txBody>
      </p:sp>
      <p:sp>
        <p:nvSpPr>
          <p:cNvPr id="20" name="Title 1">
            <a:extLst>
              <a:ext uri="{FF2B5EF4-FFF2-40B4-BE49-F238E27FC236}">
                <a16:creationId xmlns:a16="http://schemas.microsoft.com/office/drawing/2014/main" id="{07DF8878-B9D7-40F8-A833-FF27F87480E3}"/>
              </a:ext>
            </a:extLst>
          </p:cNvPr>
          <p:cNvSpPr txBox="1">
            <a:spLocks/>
          </p:cNvSpPr>
          <p:nvPr/>
        </p:nvSpPr>
        <p:spPr>
          <a:xfrm>
            <a:off x="304100" y="2551398"/>
            <a:ext cx="10083800" cy="1191000"/>
          </a:xfrm>
          <a:prstGeom prst="rect">
            <a:avLst/>
          </a:prstGeom>
        </p:spPr>
        <p:txBody>
          <a:bodyPr vert="horz" lIns="595500" tIns="0" rIns="595500" bIns="0" rtlCol="0" anchor="t">
            <a:noAutofit/>
          </a:bodyPr>
          <a:lstStyle>
            <a:lvl1pPr algn="ctr" defTabSz="1008035" rtl="0" eaLnBrk="1" latinLnBrk="0" hangingPunct="1">
              <a:lnSpc>
                <a:spcPct val="90000"/>
              </a:lnSpc>
              <a:spcBef>
                <a:spcPct val="0"/>
              </a:spcBef>
              <a:buNone/>
              <a:defRPr sz="6600" kern="1200">
                <a:solidFill>
                  <a:schemeClr val="tx1"/>
                </a:solidFill>
                <a:latin typeface="+mj-lt"/>
                <a:ea typeface="+mj-ea"/>
                <a:cs typeface="+mj-cs"/>
              </a:defRPr>
            </a:lvl1pPr>
          </a:lstStyle>
          <a:p>
            <a:r>
              <a:rPr lang="cs-CZ" sz="2481" spc="-66" dirty="0">
                <a:solidFill>
                  <a:schemeClr val="tx1">
                    <a:lumMod val="75000"/>
                    <a:lumOff val="25000"/>
                  </a:schemeClr>
                </a:solidFill>
                <a:latin typeface="Arial" panose="020B0604020202020204" pitchFamily="34" charset="0"/>
                <a:cs typeface="Arial" panose="020B0604020202020204" pitchFamily="34" charset="0"/>
              </a:rPr>
              <a:t>Cvičení – Tváření plastů a keramiky</a:t>
            </a:r>
          </a:p>
        </p:txBody>
      </p:sp>
    </p:spTree>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76225"/>
            <a:ext cx="10693046" cy="553998"/>
          </a:xfrm>
        </p:spPr>
        <p:txBody>
          <a:bodyPr/>
          <a:lstStyle/>
          <a:p>
            <a:r>
              <a:rPr lang="cs-CZ" sz="3600" dirty="0"/>
              <a:t>Plasty a jejich vlastnosti</a:t>
            </a:r>
          </a:p>
        </p:txBody>
      </p:sp>
      <p:sp>
        <p:nvSpPr>
          <p:cNvPr id="3" name="Zástupný symbol pro obsah 2"/>
          <p:cNvSpPr>
            <a:spLocks noGrp="1"/>
          </p:cNvSpPr>
          <p:nvPr>
            <p:ph idx="1"/>
          </p:nvPr>
        </p:nvSpPr>
        <p:spPr>
          <a:xfrm>
            <a:off x="355" y="1542537"/>
            <a:ext cx="10693046" cy="4982088"/>
          </a:xfrm>
        </p:spPr>
        <p:txBody>
          <a:bodyPr>
            <a:normAutofit/>
          </a:bodyPr>
          <a:lstStyle/>
          <a:p>
            <a:r>
              <a:rPr lang="cs-CZ" dirty="0"/>
              <a:t>Existuje několik tisíc různých druhů plastů. V technické praxi však výrazné uplatnění má jen několik desítek druhů. Z celkového objemu světové produkce plastů představuje skoro 80 % jen šest druhů plastů a 70 % výroby jen tři druhy, a to </a:t>
            </a:r>
            <a:r>
              <a:rPr lang="cs-CZ" dirty="0" err="1"/>
              <a:t>polyolefíny</a:t>
            </a:r>
            <a:r>
              <a:rPr lang="cs-CZ" dirty="0"/>
              <a:t>, styrénové hmoty a polyvinylchlorid. </a:t>
            </a:r>
          </a:p>
          <a:p>
            <a:r>
              <a:rPr lang="cs-CZ" dirty="0"/>
              <a:t>Sortiment termoplastů se neustále zvětšuje, a to v podstatě dvěma směry, kdy jednou cestou je výroba stále nových polymerů a druhou cestou je modifikace dosavadních polymerů. Toto zvyšování počtu materiálů má své výhody pro konstrukci a výrobu dílů z plastů, aniž by došlo k výrazné změně ceny, na druhé straně to klade zvýšené nároky na znalosti konstruktérů.</a:t>
            </a:r>
          </a:p>
          <a:p>
            <a:r>
              <a:rPr lang="cs-CZ" dirty="0"/>
              <a:t>Mezi výhody patří nízká měrná hmotnost, výborné zpracovatelské vlastnosti, plasty jsou elektrické izolanty, mají výbornou korozní odolnost, tlumí rázy a chvění, atd. </a:t>
            </a:r>
          </a:p>
          <a:p>
            <a:r>
              <a:rPr lang="cs-CZ" dirty="0"/>
              <a:t>Nevýhodou jsou nízké mechanické a časově závislé vlastnosti, </a:t>
            </a:r>
            <a:r>
              <a:rPr lang="cs-CZ" dirty="0" err="1"/>
              <a:t>creep</a:t>
            </a:r>
            <a:r>
              <a:rPr lang="cs-CZ" dirty="0"/>
              <a:t>, ekologická zatížitelnost, apod.</a:t>
            </a:r>
          </a:p>
          <a:p>
            <a:pPr marL="0" indent="0">
              <a:buNone/>
            </a:pPr>
            <a:endParaRPr lang="cs-CZ" dirty="0"/>
          </a:p>
        </p:txBody>
      </p:sp>
    </p:spTree>
    <p:extLst>
      <p:ext uri="{BB962C8B-B14F-4D97-AF65-F5344CB8AC3E}">
        <p14:creationId xmlns:p14="http://schemas.microsoft.com/office/powerpoint/2010/main" val="2671373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2" y="276225"/>
            <a:ext cx="10693046" cy="553998"/>
          </a:xfrm>
        </p:spPr>
        <p:txBody>
          <a:bodyPr/>
          <a:lstStyle/>
          <a:p>
            <a:r>
              <a:rPr lang="cs-CZ" sz="3600" dirty="0"/>
              <a:t>Příprava plastů</a:t>
            </a:r>
          </a:p>
        </p:txBody>
      </p:sp>
      <p:sp>
        <p:nvSpPr>
          <p:cNvPr id="3" name="Zástupný symbol pro obsah 2"/>
          <p:cNvSpPr>
            <a:spLocks noGrp="1"/>
          </p:cNvSpPr>
          <p:nvPr>
            <p:ph idx="1"/>
          </p:nvPr>
        </p:nvSpPr>
        <p:spPr>
          <a:xfrm>
            <a:off x="355" y="1542537"/>
            <a:ext cx="10693046" cy="4372488"/>
          </a:xfrm>
        </p:spPr>
        <p:txBody>
          <a:bodyPr>
            <a:normAutofit/>
          </a:bodyPr>
          <a:lstStyle/>
          <a:p>
            <a:r>
              <a:rPr lang="cs-CZ" dirty="0"/>
              <a:t>Synteticky připravované makromolekulární látky vznikající </a:t>
            </a:r>
            <a:r>
              <a:rPr lang="cs-CZ" i="1" u="sng" dirty="0" err="1"/>
              <a:t>polyreakcí</a:t>
            </a:r>
            <a:r>
              <a:rPr lang="cs-CZ" b="1" i="1" dirty="0"/>
              <a:t> </a:t>
            </a:r>
            <a:r>
              <a:rPr lang="cs-CZ" i="1" dirty="0"/>
              <a:t>(</a:t>
            </a:r>
            <a:r>
              <a:rPr lang="cs-CZ" dirty="0"/>
              <a:t>polymerace, </a:t>
            </a:r>
            <a:r>
              <a:rPr lang="cs-CZ" dirty="0" err="1"/>
              <a:t>polykondenzdace</a:t>
            </a:r>
            <a:r>
              <a:rPr lang="cs-CZ" dirty="0"/>
              <a:t> a polyadice</a:t>
            </a:r>
            <a:r>
              <a:rPr lang="cs-CZ" i="1" dirty="0"/>
              <a:t>)</a:t>
            </a:r>
            <a:r>
              <a:rPr lang="cs-CZ" dirty="0"/>
              <a:t>. Jedná se v podstatě o velmi jednoduché chemické reakce, které se mnohokrát opakují, takže původní nízkomolekulární sloučenina </a:t>
            </a:r>
            <a:r>
              <a:rPr lang="cs-CZ" i="1" dirty="0" err="1"/>
              <a:t>monomér</a:t>
            </a:r>
            <a:r>
              <a:rPr lang="cs-CZ" dirty="0"/>
              <a:t> přechází ve vysokomolekulární látku zvanou </a:t>
            </a:r>
            <a:r>
              <a:rPr lang="cs-CZ" i="1" dirty="0"/>
              <a:t>polymer</a:t>
            </a:r>
            <a:r>
              <a:rPr lang="cs-CZ" dirty="0"/>
              <a:t>. </a:t>
            </a:r>
          </a:p>
          <a:p>
            <a:r>
              <a:rPr lang="cs-CZ" dirty="0"/>
              <a:t>Plastem se polymer stává poté, co ho smícháme a smísíme s nezbytnými přísadami a převedeme do formy vhodné k dalšímu technologickému zpracování, např. do formy granulí, prášků, tablet, apod. </a:t>
            </a:r>
          </a:p>
          <a:p>
            <a:r>
              <a:rPr lang="cs-CZ" dirty="0"/>
              <a:t>obecný termín </a:t>
            </a:r>
            <a:r>
              <a:rPr lang="cs-CZ" b="1" dirty="0"/>
              <a:t>polymer představuje chemickou látku</a:t>
            </a:r>
            <a:r>
              <a:rPr lang="cs-CZ" dirty="0"/>
              <a:t>, zatímco </a:t>
            </a:r>
            <a:r>
              <a:rPr lang="cs-CZ" b="1" dirty="0"/>
              <a:t>plast je technický materiál</a:t>
            </a:r>
            <a:r>
              <a:rPr lang="cs-CZ" dirty="0"/>
              <a:t>, který musí mít vhodné užitné vlastnosti. </a:t>
            </a:r>
          </a:p>
          <a:p>
            <a:pPr marL="0" indent="0">
              <a:buNone/>
            </a:pPr>
            <a:endParaRPr lang="cs-CZ" dirty="0"/>
          </a:p>
        </p:txBody>
      </p:sp>
    </p:spTree>
    <p:extLst>
      <p:ext uri="{BB962C8B-B14F-4D97-AF65-F5344CB8AC3E}">
        <p14:creationId xmlns:p14="http://schemas.microsoft.com/office/powerpoint/2010/main" val="60599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27498"/>
            <a:ext cx="10693046" cy="553998"/>
          </a:xfrm>
        </p:spPr>
        <p:txBody>
          <a:bodyPr/>
          <a:lstStyle/>
          <a:p>
            <a:r>
              <a:rPr lang="cs-CZ" sz="3600" dirty="0"/>
              <a:t>Rozdělení plastů</a:t>
            </a:r>
          </a:p>
        </p:txBody>
      </p:sp>
      <p:sp>
        <p:nvSpPr>
          <p:cNvPr id="3" name="Zástupný symbol pro obsah 2"/>
          <p:cNvSpPr>
            <a:spLocks noGrp="1"/>
          </p:cNvSpPr>
          <p:nvPr>
            <p:ph idx="1"/>
          </p:nvPr>
        </p:nvSpPr>
        <p:spPr>
          <a:xfrm>
            <a:off x="-139700" y="1082073"/>
            <a:ext cx="8673261" cy="6181589"/>
          </a:xfrm>
        </p:spPr>
        <p:txBody>
          <a:bodyPr>
            <a:noAutofit/>
          </a:bodyPr>
          <a:lstStyle/>
          <a:p>
            <a:r>
              <a:rPr lang="cs-CZ" sz="1434" dirty="0"/>
              <a:t>Plasty je možno klasifikovat podle různých hledisek:</a:t>
            </a:r>
          </a:p>
          <a:p>
            <a:pPr marL="0" indent="0">
              <a:buNone/>
            </a:pPr>
            <a:endParaRPr lang="cs-CZ" sz="1434" dirty="0"/>
          </a:p>
          <a:p>
            <a:pPr marL="0" indent="0">
              <a:buNone/>
            </a:pPr>
            <a:r>
              <a:rPr lang="cs-CZ" sz="1434" dirty="0"/>
              <a:t>To nejdůležitější je dělení na základě teplotního chování, podle </a:t>
            </a:r>
            <a:r>
              <a:rPr lang="cs-CZ" sz="1434" b="1" i="1" dirty="0"/>
              <a:t>působení teploty</a:t>
            </a:r>
            <a:r>
              <a:rPr lang="cs-CZ" sz="1434" dirty="0"/>
              <a:t> na:</a:t>
            </a:r>
          </a:p>
          <a:p>
            <a:r>
              <a:rPr lang="cs-CZ" sz="1434" i="1" u="sng" dirty="0">
                <a:hlinkClick r:id="rId2" tooltip="Příklady aplikací termoplastů"/>
              </a:rPr>
              <a:t>termoplasty</a:t>
            </a:r>
            <a:r>
              <a:rPr lang="cs-CZ" sz="1434" dirty="0"/>
              <a:t> - jedná se o polymerní materiály, které při zahřívání přecházejí do plastického stavu, do stavu vysoce viskózních </a:t>
            </a:r>
            <a:r>
              <a:rPr lang="cs-CZ" sz="1434" dirty="0" err="1"/>
              <a:t>nenewtonovských</a:t>
            </a:r>
            <a:r>
              <a:rPr lang="cs-CZ" sz="1434" dirty="0"/>
              <a:t> kapalin, kde je lze snadno tvářet a zpracovávat různými technologiemi. Do tuhého stavu přejdou ochlazením pod teplotu tání </a:t>
            </a:r>
            <a:r>
              <a:rPr lang="cs-CZ" sz="1434" b="1" i="1" dirty="0" err="1"/>
              <a:t>T</a:t>
            </a:r>
            <a:r>
              <a:rPr lang="cs-CZ" sz="1434" b="1" i="1" baseline="-25000" dirty="0" err="1"/>
              <a:t>m</a:t>
            </a:r>
            <a:r>
              <a:rPr lang="cs-CZ" sz="1434" dirty="0"/>
              <a:t> (</a:t>
            </a:r>
            <a:r>
              <a:rPr lang="cs-CZ" sz="1434" dirty="0" err="1"/>
              <a:t>semikrystalické</a:t>
            </a:r>
            <a:r>
              <a:rPr lang="cs-CZ" sz="1434" dirty="0"/>
              <a:t> plasty), resp. teplotu viskózního toku </a:t>
            </a:r>
            <a:r>
              <a:rPr lang="cs-CZ" sz="1434" b="1" i="1" dirty="0" err="1"/>
              <a:t>T</a:t>
            </a:r>
            <a:r>
              <a:rPr lang="cs-CZ" sz="1434" b="1" i="1" baseline="-25000" dirty="0" err="1"/>
              <a:t>f</a:t>
            </a:r>
            <a:r>
              <a:rPr lang="cs-CZ" sz="1434" dirty="0"/>
              <a:t> (amorfní plasty). </a:t>
            </a:r>
            <a:r>
              <a:rPr lang="cs-CZ" sz="1434" b="1" dirty="0"/>
              <a:t>Protože při zahřívání nedochází ke změnám chemické struktury, lze proces měknutí a následného tuhnutí opakovat teoreticky bez omezení. </a:t>
            </a:r>
            <a:r>
              <a:rPr lang="cs-CZ" sz="1434" dirty="0"/>
              <a:t>Jedná se pouze o fyzikální proces. K termoplastům patří většina zpracovávaných hmot, jako je </a:t>
            </a:r>
            <a:r>
              <a:rPr lang="cs-CZ" sz="1434" dirty="0" err="1"/>
              <a:t>polyethylen</a:t>
            </a:r>
            <a:r>
              <a:rPr lang="cs-CZ" sz="1434" dirty="0"/>
              <a:t> (PE), polypropylen (PP), polystyren (PS), polyvinylchlorid (PVC), polyamid (PA), atd.</a:t>
            </a:r>
          </a:p>
          <a:p>
            <a:r>
              <a:rPr lang="cs-CZ" sz="1434" u="sng" dirty="0" err="1">
                <a:hlinkClick r:id="rId3" tooltip="Příklady aplikací reaktoplastů"/>
              </a:rPr>
              <a:t>reaktoplasty</a:t>
            </a:r>
            <a:r>
              <a:rPr lang="cs-CZ" sz="1434" dirty="0"/>
              <a:t> - jedná se o polymerní materiály, dříve nazývané termosety, které rovněž v první fázi zahřívání měknou a lze je tvářet, avšak jen omezenou dobu. </a:t>
            </a:r>
            <a:r>
              <a:rPr lang="cs-CZ" sz="1434" b="1" dirty="0"/>
              <a:t>Během dalšího zahřívání dochází k chemické reakci – prostorovému </a:t>
            </a:r>
            <a:r>
              <a:rPr lang="cs-CZ" sz="1434" b="1" u="sng" dirty="0" err="1">
                <a:hlinkClick r:id="rId4" tooltip="Schéma vytvrzené sítě reaktoplastu"/>
              </a:rPr>
              <a:t>zesíťování</a:t>
            </a:r>
            <a:r>
              <a:rPr lang="cs-CZ" sz="1434" b="1" dirty="0"/>
              <a:t> struktury, k tzv. </a:t>
            </a:r>
            <a:r>
              <a:rPr lang="cs-CZ" sz="1434" b="1" i="1" dirty="0"/>
              <a:t>vytvrzování</a:t>
            </a:r>
            <a:r>
              <a:rPr lang="cs-CZ" sz="1434" b="1" dirty="0"/>
              <a:t>. Výrobek je možno považovat za jednu velkou makromolekulu</a:t>
            </a:r>
            <a:r>
              <a:rPr lang="cs-CZ" sz="1434" dirty="0"/>
              <a:t>. Ochlazování </a:t>
            </a:r>
            <a:r>
              <a:rPr lang="cs-CZ" sz="1434" dirty="0" err="1"/>
              <a:t>reaktoplastů</a:t>
            </a:r>
            <a:r>
              <a:rPr lang="cs-CZ" sz="1434" dirty="0"/>
              <a:t> probíhá mimo nástroj, neboť zajištění rychlého ohřevu formy pro vytvrzení a následné rychlé ochlazení materiálu by bylo obtížné. </a:t>
            </a:r>
            <a:r>
              <a:rPr lang="cs-CZ" sz="1434" b="1" dirty="0"/>
              <a:t>Tento děj je nevratný </a:t>
            </a:r>
            <a:r>
              <a:rPr lang="cs-CZ" sz="1434" dirty="0"/>
              <a:t>a vytvrzené plasty nelze roztavit ani rozpustit, dalším zahříváním dojde k rozkladu hmoty (degradaci). Patří sem </a:t>
            </a:r>
            <a:r>
              <a:rPr lang="cs-CZ" sz="1434" dirty="0" err="1"/>
              <a:t>fenolformaldehydové</a:t>
            </a:r>
            <a:r>
              <a:rPr lang="cs-CZ" sz="1434" dirty="0"/>
              <a:t> hmoty, epoxidové pryskyřice, polyesterové hmoty, apod.</a:t>
            </a:r>
          </a:p>
          <a:p>
            <a:r>
              <a:rPr lang="cs-CZ" sz="1434" i="1" u="sng" dirty="0">
                <a:hlinkClick r:id="rId5" tooltip="Příklady aplikací elastomerů"/>
              </a:rPr>
              <a:t>kaučuky, pryže a elastomery</a:t>
            </a:r>
            <a:r>
              <a:rPr lang="cs-CZ" sz="1434" dirty="0"/>
              <a:t> - jedná se o polymerní materiály, které rovněž v první fázi zahřívání měknou a lze je tvářet, avšak jen omezenou dobu. Během dalšího zahřívání dochází k chemické reakci – prostorovému </a:t>
            </a:r>
            <a:r>
              <a:rPr lang="cs-CZ" sz="1434" dirty="0" err="1"/>
              <a:t>zesíťování</a:t>
            </a:r>
            <a:r>
              <a:rPr lang="cs-CZ" sz="1434" dirty="0"/>
              <a:t> struktury, probíhá</a:t>
            </a:r>
            <a:r>
              <a:rPr lang="cs-CZ" sz="1434" b="1" dirty="0"/>
              <a:t> tzv. vulkanizace</a:t>
            </a:r>
            <a:r>
              <a:rPr lang="cs-CZ" sz="1434" dirty="0"/>
              <a:t>. U elastomerů na bázi termoplastů nedochází ke změnám chemické struktury, proces měknutí a následného tuhnutí lze opakovat teoreticky bez omezení, probíhá zde pouze fyzikální děj.</a:t>
            </a:r>
          </a:p>
        </p:txBody>
      </p:sp>
      <p:pic>
        <p:nvPicPr>
          <p:cNvPr id="5" name="Obrázek 4">
            <a:extLst>
              <a:ext uri="{FF2B5EF4-FFF2-40B4-BE49-F238E27FC236}">
                <a16:creationId xmlns:a16="http://schemas.microsoft.com/office/drawing/2014/main" id="{F35A092E-93AA-48F2-AE1E-533A052DB4FE}"/>
              </a:ext>
            </a:extLst>
          </p:cNvPr>
          <p:cNvPicPr>
            <a:picLocks noChangeAspect="1"/>
          </p:cNvPicPr>
          <p:nvPr/>
        </p:nvPicPr>
        <p:blipFill>
          <a:blip r:embed="rId6"/>
          <a:stretch>
            <a:fillRect/>
          </a:stretch>
        </p:blipFill>
        <p:spPr>
          <a:xfrm>
            <a:off x="8115641" y="275972"/>
            <a:ext cx="2068759" cy="2036499"/>
          </a:xfrm>
          <a:prstGeom prst="rect">
            <a:avLst/>
          </a:prstGeom>
        </p:spPr>
      </p:pic>
      <p:pic>
        <p:nvPicPr>
          <p:cNvPr id="7" name="Obrázek 6">
            <a:extLst>
              <a:ext uri="{FF2B5EF4-FFF2-40B4-BE49-F238E27FC236}">
                <a16:creationId xmlns:a16="http://schemas.microsoft.com/office/drawing/2014/main" id="{1CCC1D28-537F-4C57-A398-DDAEDE6F27A2}"/>
              </a:ext>
            </a:extLst>
          </p:cNvPr>
          <p:cNvPicPr>
            <a:picLocks noChangeAspect="1"/>
          </p:cNvPicPr>
          <p:nvPr/>
        </p:nvPicPr>
        <p:blipFill>
          <a:blip r:embed="rId7"/>
          <a:stretch>
            <a:fillRect/>
          </a:stretch>
        </p:blipFill>
        <p:spPr>
          <a:xfrm>
            <a:off x="8219632" y="2603938"/>
            <a:ext cx="1964768" cy="2335712"/>
          </a:xfrm>
          <a:prstGeom prst="rect">
            <a:avLst/>
          </a:prstGeom>
        </p:spPr>
      </p:pic>
      <p:pic>
        <p:nvPicPr>
          <p:cNvPr id="8" name="Obrázek 7">
            <a:extLst>
              <a:ext uri="{FF2B5EF4-FFF2-40B4-BE49-F238E27FC236}">
                <a16:creationId xmlns:a16="http://schemas.microsoft.com/office/drawing/2014/main" id="{0BA5DA1B-167A-4A44-A879-D3E0A7F31A6D}"/>
              </a:ext>
            </a:extLst>
          </p:cNvPr>
          <p:cNvPicPr>
            <a:picLocks noChangeAspect="1"/>
          </p:cNvPicPr>
          <p:nvPr/>
        </p:nvPicPr>
        <p:blipFill>
          <a:blip r:embed="rId8"/>
          <a:stretch>
            <a:fillRect/>
          </a:stretch>
        </p:blipFill>
        <p:spPr>
          <a:xfrm>
            <a:off x="8088228" y="5231121"/>
            <a:ext cx="2123584" cy="2055852"/>
          </a:xfrm>
          <a:prstGeom prst="rect">
            <a:avLst/>
          </a:prstGeom>
        </p:spPr>
      </p:pic>
    </p:spTree>
    <p:extLst>
      <p:ext uri="{BB962C8B-B14F-4D97-AF65-F5344CB8AC3E}">
        <p14:creationId xmlns:p14="http://schemas.microsoft.com/office/powerpoint/2010/main" val="1584591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76225"/>
            <a:ext cx="10693046" cy="553998"/>
          </a:xfrm>
        </p:spPr>
        <p:txBody>
          <a:bodyPr/>
          <a:lstStyle/>
          <a:p>
            <a:r>
              <a:rPr lang="cs-CZ" sz="3600" dirty="0"/>
              <a:t>Technologie zpracování plastů</a:t>
            </a:r>
          </a:p>
        </p:txBody>
      </p:sp>
      <p:sp>
        <p:nvSpPr>
          <p:cNvPr id="3" name="Zástupný symbol pro obsah 2"/>
          <p:cNvSpPr>
            <a:spLocks noGrp="1"/>
          </p:cNvSpPr>
          <p:nvPr>
            <p:ph idx="1"/>
          </p:nvPr>
        </p:nvSpPr>
        <p:spPr>
          <a:xfrm>
            <a:off x="305135" y="1191001"/>
            <a:ext cx="9879066" cy="6011714"/>
          </a:xfrm>
        </p:spPr>
        <p:txBody>
          <a:bodyPr>
            <a:normAutofit/>
          </a:bodyPr>
          <a:lstStyle/>
          <a:p>
            <a:pPr marL="0" indent="0">
              <a:buNone/>
            </a:pPr>
            <a:r>
              <a:rPr lang="cs-CZ" sz="1489" dirty="0"/>
              <a:t>Ke zpracování plastů se používá řada technologií. Použitelnost způsobu zpracování plastů je závislá jednak na technologických vlastnostech zpracovávaného plastu, jednak na tvaru a funkci výrobku, kterou má během své životnosti plnit. Podle vztahu mezi plastem vstupujícím do procesu a výsledkem tohoto procesu lze technologie rozdělit do následujících skupin:</a:t>
            </a:r>
          </a:p>
          <a:p>
            <a:r>
              <a:rPr lang="cs-CZ" sz="1489" u="sng" dirty="0">
                <a:hlinkClick r:id="rId2" tooltip="Technologie vstřikování"/>
              </a:rPr>
              <a:t>tvářecí technologie</a:t>
            </a:r>
            <a:r>
              <a:rPr lang="cs-CZ" sz="1489" dirty="0"/>
              <a:t> – zahrnují technologie, při kterých se tvar výchozího materiálu mění zásadním způsobem, tzn. že dochází </a:t>
            </a:r>
            <a:r>
              <a:rPr lang="cs-CZ" sz="1489" b="1" dirty="0"/>
              <a:t>ke značnému přemísťování částic materiálu.</a:t>
            </a:r>
            <a:r>
              <a:rPr lang="cs-CZ" sz="1489" dirty="0"/>
              <a:t> Tváření probíhá za působení teploty a tlaku nebo obou vlivů současně</a:t>
            </a:r>
            <a:r>
              <a:rPr lang="cs-CZ" sz="1489" b="1" dirty="0"/>
              <a:t>. Patří sem vstřikování, vytlačování, lisování, válcování, ale i odlévání, laminování, </a:t>
            </a:r>
            <a:r>
              <a:rPr lang="cs-CZ" sz="1489" b="1" dirty="0" err="1"/>
              <a:t>vypěňování</a:t>
            </a:r>
            <a:r>
              <a:rPr lang="cs-CZ" sz="1489" b="1" dirty="0"/>
              <a:t>, apod. Výsledkem je buď výroba konečného dílu a nebo výroba polotovaru.</a:t>
            </a:r>
          </a:p>
          <a:p>
            <a:r>
              <a:rPr lang="cs-CZ" sz="1489" u="sng" dirty="0">
                <a:hlinkClick r:id="rId3" tooltip="Tvarování desek"/>
              </a:rPr>
              <a:t>tvarovací technologie</a:t>
            </a:r>
            <a:r>
              <a:rPr lang="cs-CZ" sz="1489" dirty="0"/>
              <a:t> – zahrnují technologie, u kterých se vychází z polotovaru a hmota mění tvar </a:t>
            </a:r>
            <a:r>
              <a:rPr lang="cs-CZ" sz="1489" b="1" dirty="0"/>
              <a:t>bez velkého přemísťování částic</a:t>
            </a:r>
            <a:r>
              <a:rPr lang="cs-CZ" sz="1489" dirty="0"/>
              <a:t>. Může se uplatňovat vliv zvýšené teploty i tlaku, ale také nemusí. Patří sem tvarování desek, výroba dutých těles, ohýbání trubek, obrábění plastů, spojování a spékání plastů.</a:t>
            </a:r>
          </a:p>
          <a:p>
            <a:r>
              <a:rPr lang="cs-CZ" sz="1489" u="sng" dirty="0">
                <a:hlinkClick r:id="rId4" tooltip="Granulace"/>
              </a:rPr>
              <a:t>doplňkové technologie</a:t>
            </a:r>
            <a:r>
              <a:rPr lang="cs-CZ" sz="1489" dirty="0"/>
              <a:t> – slouží k úpravě vlastností hmoty před zpracováním (míchání a hnětení, sušení, granulace, předehřev, atd.) a nebo naopak k úpravě finálních výrobků (potiskování, natírání, atd.) a také recyklace.</a:t>
            </a:r>
          </a:p>
          <a:p>
            <a:pPr marL="0" indent="0">
              <a:buNone/>
            </a:pPr>
            <a:r>
              <a:rPr lang="cs-CZ" sz="1489" dirty="0"/>
              <a:t>Plasty se zpracovávají při takových </a:t>
            </a:r>
            <a:r>
              <a:rPr lang="cs-CZ" sz="1489" u="sng" dirty="0">
                <a:hlinkClick r:id="rId5" tooltip="Přechodové teploty plastů"/>
              </a:rPr>
              <a:t>termodynamických podmínkách</a:t>
            </a:r>
            <a:r>
              <a:rPr lang="cs-CZ" sz="1489" dirty="0"/>
              <a:t>, které umožňují dodat jim požadovaný tvar, aniž by byly nepříznivě ovlivněny jejich fyzikální nebo mechanické vlastnosti. Pro tváření, které je provázeno menšími čí většími přesuny hmoty je nutné převést plast buď do kaučukovitě elastického stavu nebo do viskózně tekutého stavu. </a:t>
            </a:r>
          </a:p>
          <a:p>
            <a:pPr marL="0" indent="0">
              <a:buNone/>
            </a:pPr>
            <a:r>
              <a:rPr lang="cs-CZ" sz="1489" dirty="0"/>
              <a:t>Proces zpracování je kritickou částí celého procesu výroby konečného výrobku, neboť výrazně ovlivňuje cenu výrobku a produktivitu. </a:t>
            </a:r>
          </a:p>
          <a:p>
            <a:pPr marL="0" indent="0">
              <a:buNone/>
            </a:pPr>
            <a:r>
              <a:rPr lang="cs-CZ" sz="1489" b="1" dirty="0"/>
              <a:t>Faktory, které se podílejí na volbě technologie jsou</a:t>
            </a:r>
            <a:r>
              <a:rPr lang="cs-CZ" sz="1489" dirty="0"/>
              <a:t>: tvar výrobku, velikost výrobku, tolerance na výrobku, materiál (plast), nástroj, stroj.</a:t>
            </a:r>
            <a:br>
              <a:rPr lang="cs-CZ" sz="827" dirty="0"/>
            </a:br>
            <a:endParaRPr lang="cs-CZ" sz="827" dirty="0"/>
          </a:p>
        </p:txBody>
      </p:sp>
    </p:spTree>
    <p:extLst>
      <p:ext uri="{BB962C8B-B14F-4D97-AF65-F5344CB8AC3E}">
        <p14:creationId xmlns:p14="http://schemas.microsoft.com/office/powerpoint/2010/main" val="17831191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108040"/>
            <a:ext cx="10693046" cy="553998"/>
          </a:xfrm>
        </p:spPr>
        <p:txBody>
          <a:bodyPr/>
          <a:lstStyle/>
          <a:p>
            <a:r>
              <a:rPr lang="cs-CZ" sz="3600" dirty="0"/>
              <a:t>Vstřikování plastů</a:t>
            </a:r>
          </a:p>
        </p:txBody>
      </p:sp>
      <p:sp>
        <p:nvSpPr>
          <p:cNvPr id="3" name="Zástupný symbol pro obsah 2"/>
          <p:cNvSpPr>
            <a:spLocks noGrp="1"/>
          </p:cNvSpPr>
          <p:nvPr>
            <p:ph idx="1"/>
          </p:nvPr>
        </p:nvSpPr>
        <p:spPr>
          <a:xfrm>
            <a:off x="0" y="1191001"/>
            <a:ext cx="6792745" cy="6263809"/>
          </a:xfrm>
          <a:solidFill>
            <a:schemeClr val="bg1"/>
          </a:solidFill>
        </p:spPr>
        <p:txBody>
          <a:bodyPr>
            <a:noAutofit/>
          </a:bodyPr>
          <a:lstStyle/>
          <a:p>
            <a:r>
              <a:rPr lang="cs-CZ" sz="1434" dirty="0"/>
              <a:t>Jedná se nejrozšířenější technologii na zpracování plastů. </a:t>
            </a:r>
          </a:p>
          <a:p>
            <a:r>
              <a:rPr lang="cs-CZ" sz="1434" dirty="0"/>
              <a:t>Vstřikováním se vyrábějí takové výrobky, které mají buď charakter </a:t>
            </a:r>
            <a:r>
              <a:rPr lang="cs-CZ" sz="1434" u="sng" dirty="0">
                <a:hlinkClick r:id="rId3" tooltip="Konečný výrobek"/>
              </a:rPr>
              <a:t>konečného výrobku</a:t>
            </a:r>
            <a:r>
              <a:rPr lang="cs-CZ" sz="1434" dirty="0"/>
              <a:t> a nebo jsou to </a:t>
            </a:r>
            <a:r>
              <a:rPr lang="cs-CZ" sz="1434" u="sng" dirty="0">
                <a:hlinkClick r:id="rId4" tooltip="Polotovar pro kompletaci"/>
              </a:rPr>
              <a:t>polotovary</a:t>
            </a:r>
            <a:r>
              <a:rPr lang="cs-CZ" sz="1434" dirty="0"/>
              <a:t> nebo díly pro další zkompletování samostatného celku. </a:t>
            </a:r>
          </a:p>
          <a:p>
            <a:r>
              <a:rPr lang="cs-CZ" sz="1434" dirty="0"/>
              <a:t>Výrobky zhotovené vstřikováním se vyznačují velmi dobrou </a:t>
            </a:r>
            <a:r>
              <a:rPr lang="cs-CZ" sz="1434" b="1" dirty="0"/>
              <a:t>rozměrovou i tvarovou přesností </a:t>
            </a:r>
            <a:r>
              <a:rPr lang="cs-CZ" sz="1434" dirty="0"/>
              <a:t>a vysokou reprodukovatelností mechanických a fyzikálních vlastností. </a:t>
            </a:r>
          </a:p>
          <a:p>
            <a:r>
              <a:rPr lang="cs-CZ" sz="1434" dirty="0"/>
              <a:t>Jedná se o proces diskontinuální, </a:t>
            </a:r>
            <a:r>
              <a:rPr lang="cs-CZ" sz="1434" u="sng" dirty="0">
                <a:hlinkClick r:id="rId5" tooltip="Schéma vstřikovacího cyklu"/>
              </a:rPr>
              <a:t>cyklický</a:t>
            </a:r>
            <a:r>
              <a:rPr lang="cs-CZ" sz="1434" dirty="0"/>
              <a:t>. </a:t>
            </a:r>
          </a:p>
          <a:p>
            <a:r>
              <a:rPr lang="cs-CZ" sz="1434" dirty="0"/>
              <a:t>Vstřikováním lze zpracovávat téměř všechny druhy termoplastů. V omezené míře se vstřikují i některé </a:t>
            </a:r>
            <a:r>
              <a:rPr lang="cs-CZ" sz="1434" dirty="0" err="1"/>
              <a:t>reaktoplasty</a:t>
            </a:r>
            <a:r>
              <a:rPr lang="cs-CZ" sz="1434" dirty="0"/>
              <a:t> a kaučuky.</a:t>
            </a:r>
            <a:r>
              <a:rPr lang="cs-CZ" sz="1434" i="1" dirty="0"/>
              <a:t>  </a:t>
            </a:r>
          </a:p>
          <a:p>
            <a:r>
              <a:rPr lang="cs-CZ" sz="1434" i="1" dirty="0"/>
              <a:t>Vstřikování</a:t>
            </a:r>
            <a:r>
              <a:rPr lang="cs-CZ" sz="1434" dirty="0"/>
              <a:t> je způsob tváření plastů, při kterém je dávka zpracovávaného materiálu z pomocné tlakové komory vstříknuta velkou rychlostí do uzavřené </a:t>
            </a:r>
            <a:r>
              <a:rPr lang="cs-CZ" sz="1434" u="sng" dirty="0">
                <a:hlinkClick r:id="rId6" tooltip="Vstřikovací forma"/>
              </a:rPr>
              <a:t>dutiny kovové formy</a:t>
            </a:r>
            <a:r>
              <a:rPr lang="cs-CZ" sz="1434" dirty="0"/>
              <a:t>, kde ztuhne ve finální výrobek. Tlaková komora je  součástí </a:t>
            </a:r>
            <a:r>
              <a:rPr lang="cs-CZ" sz="1434" u="sng" dirty="0">
                <a:hlinkClick r:id="rId7" tooltip="Vstřikovací stroj"/>
              </a:rPr>
              <a:t>vstřikovacího stroje</a:t>
            </a:r>
            <a:r>
              <a:rPr lang="cs-CZ" sz="1434" dirty="0"/>
              <a:t> a zásoba vstřikovaného materiálu se v ní stále doplňuje během cyklu. </a:t>
            </a:r>
          </a:p>
          <a:p>
            <a:r>
              <a:rPr lang="cs-CZ" sz="1434" b="1" dirty="0"/>
              <a:t>Výhody vstřikování: </a:t>
            </a:r>
            <a:r>
              <a:rPr lang="cs-CZ" sz="1434" dirty="0"/>
              <a:t>krátký čas cyklu, schopnost vyrábět složité součásti s dobrými tolerancemi rozměrů a velmi dobrou povrchovou úpravou, konstrukční flexibilita - umožňuje odstranění konečných úprav povrchu a montážních operací.</a:t>
            </a:r>
          </a:p>
          <a:p>
            <a:r>
              <a:rPr lang="cs-CZ" sz="1434" b="1" dirty="0"/>
              <a:t>Hlavní nevýhody: </a:t>
            </a:r>
            <a:r>
              <a:rPr lang="cs-CZ" sz="1434" dirty="0"/>
              <a:t>vysoké investiční náklady, dlouhé doby nutné pro výrobu forem a potřeba používat strojní zařízení, které je </a:t>
            </a:r>
            <a:r>
              <a:rPr lang="cs-CZ" sz="1434" u="sng" dirty="0">
                <a:hlinkClick r:id="rId8" tooltip="Výrobek x stroj"/>
              </a:rPr>
              <a:t>neúměrně velké</a:t>
            </a:r>
            <a:r>
              <a:rPr lang="cs-CZ" sz="1434" dirty="0"/>
              <a:t> v porovnání s vyráběným dílem.</a:t>
            </a:r>
          </a:p>
        </p:txBody>
      </p:sp>
      <p:pic>
        <p:nvPicPr>
          <p:cNvPr id="1026" name="Picture 2" descr="http://www.ksp.tul.cz/cz/kpt/obsah/vyuka/skripta_tkp/sekce_plasty/04-vstrikovani%20plastu/01.JPG">
            <a:extLst>
              <a:ext uri="{FF2B5EF4-FFF2-40B4-BE49-F238E27FC236}">
                <a16:creationId xmlns:a16="http://schemas.microsoft.com/office/drawing/2014/main" id="{8804079B-51C1-45C7-86CC-2FEE06EAF76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45519" y="1727191"/>
            <a:ext cx="4243079" cy="193948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ksp.tul.cz/cz/kpt/obsah/vyuka/skripta_tkp/sekce_plasty/04-vstrikovani%20plastu/06-vstrikovaci%20stroj%20schema.jpg">
            <a:extLst>
              <a:ext uri="{FF2B5EF4-FFF2-40B4-BE49-F238E27FC236}">
                <a16:creationId xmlns:a16="http://schemas.microsoft.com/office/drawing/2014/main" id="{94575B51-C597-46A2-9C6D-790C3F22CD8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196904" y="4747914"/>
            <a:ext cx="4191697" cy="21754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40557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76225"/>
            <a:ext cx="10693046" cy="553998"/>
          </a:xfrm>
        </p:spPr>
        <p:txBody>
          <a:bodyPr/>
          <a:lstStyle/>
          <a:p>
            <a:r>
              <a:rPr lang="cs-CZ" sz="3600" dirty="0"/>
              <a:t>Vstřikování plastů – speciální způsoby</a:t>
            </a:r>
          </a:p>
        </p:txBody>
      </p:sp>
      <p:sp>
        <p:nvSpPr>
          <p:cNvPr id="3" name="Zástupný symbol pro obsah 2"/>
          <p:cNvSpPr>
            <a:spLocks noGrp="1"/>
          </p:cNvSpPr>
          <p:nvPr>
            <p:ph idx="1"/>
          </p:nvPr>
        </p:nvSpPr>
        <p:spPr>
          <a:xfrm>
            <a:off x="165100" y="1296489"/>
            <a:ext cx="10115460" cy="5414041"/>
          </a:xfrm>
        </p:spPr>
        <p:txBody>
          <a:bodyPr>
            <a:normAutofit lnSpcReduction="10000"/>
          </a:bodyPr>
          <a:lstStyle/>
          <a:p>
            <a:r>
              <a:rPr lang="cs-CZ" sz="1764" dirty="0"/>
              <a:t>Kromě klasické technologie vstřikování plastů, existuje mnoho dalších způsobů vstřikování, které se řadí mezi </a:t>
            </a:r>
            <a:r>
              <a:rPr lang="cs-CZ" sz="1764" i="1" dirty="0"/>
              <a:t>speciální způsoby</a:t>
            </a:r>
            <a:r>
              <a:rPr lang="cs-CZ" sz="1764" dirty="0"/>
              <a:t>. Liší se např. v parametrech procesu, v konstrukci nástroje, v kombinaci materiálů, apod.</a:t>
            </a:r>
          </a:p>
          <a:p>
            <a:endParaRPr lang="cs-CZ" sz="1103" dirty="0"/>
          </a:p>
          <a:p>
            <a:r>
              <a:rPr lang="cs-CZ" sz="1764" b="1" i="1" dirty="0"/>
              <a:t>Technologie vstřikování s plynem</a:t>
            </a:r>
            <a:r>
              <a:rPr lang="cs-CZ" sz="1764" b="1" dirty="0"/>
              <a:t> (GIT) -</a:t>
            </a:r>
            <a:r>
              <a:rPr lang="cs-CZ" sz="1764" dirty="0"/>
              <a:t> ekvivalent vstřikování termoplastů, vyvinutý v osmdesátých letech s možností vyrábět </a:t>
            </a:r>
            <a:r>
              <a:rPr lang="cs-CZ" sz="1764" u="sng" dirty="0">
                <a:hlinkClick r:id="rId3" tooltip="Příklady aplikací technologie GIT"/>
              </a:rPr>
              <a:t>díly s uzavřenými dutinami</a:t>
            </a:r>
            <a:r>
              <a:rPr lang="cs-CZ" sz="1764" dirty="0"/>
              <a:t>, které jsou vytvořeny „ničím“,  kdy se do určitých míst výstřiku za účelem vytvoření dutiny přivádí plyn, většinou dusík, čímž se vytvoří výlisek o zdánlivě velkém průřezu, přičemž odpadne nutnost chladit velké množství roztavené plastické hmoty. Jako plyn se využívá vysoce čistý dusík (čistota min. 99,8 %) s možností jeho stlačování v rozsahu 10 až 30 </a:t>
            </a:r>
            <a:r>
              <a:rPr lang="cs-CZ" sz="1764" dirty="0" err="1"/>
              <a:t>MPa</a:t>
            </a:r>
            <a:r>
              <a:rPr lang="cs-CZ" sz="1764" dirty="0"/>
              <a:t>.  </a:t>
            </a:r>
          </a:p>
          <a:p>
            <a:pPr marL="0" indent="0">
              <a:buNone/>
            </a:pPr>
            <a:r>
              <a:rPr lang="cs-CZ" sz="1764" dirty="0"/>
              <a:t>Výhodou GIT je snížení uzavíracích sil, snížení smrštění, zkrácení délky cyklu (zkrácení doby chlazení vlivem zmenšení tloušťky stěny při zachování chladící plochy nástroje), snížení hmotnosti výrobku, nízká deformace ploch výrobků, vysoký stupeň tuhosti u dílů s žebry a zachování požadovaných mechanických vlastností a minimalizace deformací výstřiku, vzniku staženin a snížení spotřeby plastů včetně zlepšení poměru hmotnost – tuhost při zachování vysoké kvality povrchu. Dochází k redukci hmotnosti až o 50 % a ke zkrácení doby cyklu také až o 50 %. Je možné počítat s poklesem výrobních nákladů o 30 až 50 %. </a:t>
            </a:r>
          </a:p>
          <a:p>
            <a:pPr marL="0" indent="0">
              <a:buNone/>
            </a:pPr>
            <a:r>
              <a:rPr lang="cs-CZ" sz="1764" dirty="0"/>
              <a:t>Nevýhodou technologie GIT je vyšší cena nástroje a stroje, problematické chlazení v místech kanálů, řízení procesu.</a:t>
            </a:r>
          </a:p>
        </p:txBody>
      </p:sp>
    </p:spTree>
    <p:extLst>
      <p:ext uri="{BB962C8B-B14F-4D97-AF65-F5344CB8AC3E}">
        <p14:creationId xmlns:p14="http://schemas.microsoft.com/office/powerpoint/2010/main" val="3644312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3790" y="276225"/>
            <a:ext cx="10693046" cy="553998"/>
          </a:xfrm>
        </p:spPr>
        <p:txBody>
          <a:bodyPr/>
          <a:lstStyle/>
          <a:p>
            <a:r>
              <a:rPr lang="cs-CZ" sz="3600" dirty="0"/>
              <a:t>Vstřikování plastů – speciální způsoby</a:t>
            </a:r>
          </a:p>
        </p:txBody>
      </p:sp>
      <p:sp>
        <p:nvSpPr>
          <p:cNvPr id="3" name="Zástupný symbol pro obsah 2"/>
          <p:cNvSpPr>
            <a:spLocks noGrp="1"/>
          </p:cNvSpPr>
          <p:nvPr>
            <p:ph idx="1"/>
          </p:nvPr>
        </p:nvSpPr>
        <p:spPr>
          <a:xfrm>
            <a:off x="305134" y="1293769"/>
            <a:ext cx="9930408" cy="5896940"/>
          </a:xfrm>
        </p:spPr>
        <p:txBody>
          <a:bodyPr>
            <a:normAutofit/>
          </a:bodyPr>
          <a:lstStyle/>
          <a:p>
            <a:r>
              <a:rPr lang="cs-CZ" b="1" dirty="0"/>
              <a:t>Vstřikování plastů s podporou vody (WIP – </a:t>
            </a:r>
            <a:r>
              <a:rPr lang="cs-CZ" b="1" dirty="0" err="1"/>
              <a:t>water</a:t>
            </a:r>
            <a:r>
              <a:rPr lang="cs-CZ" b="1" dirty="0"/>
              <a:t> </a:t>
            </a:r>
            <a:r>
              <a:rPr lang="cs-CZ" b="1" dirty="0" err="1"/>
              <a:t>injection</a:t>
            </a:r>
            <a:r>
              <a:rPr lang="cs-CZ" b="1" dirty="0"/>
              <a:t> technology) </a:t>
            </a:r>
            <a:r>
              <a:rPr lang="cs-CZ" dirty="0"/>
              <a:t>- k výrobě </a:t>
            </a:r>
            <a:r>
              <a:rPr lang="cs-CZ" dirty="0">
                <a:hlinkClick r:id="rId3" tooltip="Příklady aplikací technologie WIT">
                  <a:extLst>
                    <a:ext uri="{A12FA001-AC4F-418D-AE19-62706E023703}">
                      <ahyp:hlinkClr xmlns:ahyp="http://schemas.microsoft.com/office/drawing/2018/hyperlinkcolor" val="tx"/>
                    </a:ext>
                  </a:extLst>
                </a:hlinkClick>
              </a:rPr>
              <a:t>dutých těles</a:t>
            </a:r>
            <a:r>
              <a:rPr lang="cs-CZ" dirty="0"/>
              <a:t> se nepoužívá plyn, ale voda. Nakonec může být voda vytlačena z dílce tlakovým vzduchem, nebo odsáta zpět a nebo se vylévá mimo formu a přes zásobník se vrací zpátky do oběhu. Vstříknutí vody se musí provést dostatečně rychle, aby se zabránilo hydrolytickému rozkladu plastu. </a:t>
            </a:r>
          </a:p>
          <a:p>
            <a:endParaRPr lang="cs-CZ" sz="1571" dirty="0"/>
          </a:p>
          <a:p>
            <a:r>
              <a:rPr lang="cs-CZ" b="1" dirty="0"/>
              <a:t>Sendvičové vstřikování - </a:t>
            </a:r>
            <a:r>
              <a:rPr lang="cs-CZ" dirty="0"/>
              <a:t>možno zpracovávat recyklované materiály jako jádra vstřikovaných dílů. Sendvičové vstřikování dostalo název podle struktury vyráběných </a:t>
            </a:r>
            <a:r>
              <a:rPr lang="cs-CZ" u="sng" dirty="0">
                <a:hlinkClick r:id="rId4" tooltip="Příklady aplikací sendvičového vstřikování"/>
              </a:rPr>
              <a:t>dílů</a:t>
            </a:r>
            <a:r>
              <a:rPr lang="cs-CZ" dirty="0"/>
              <a:t> - vnější stěny jsou z jednoho (prvního) materiálu a představují „slupku“, zatímco vnitřek dílu se skládá z druhého materiálu a představuje jádro. Tato struktura se vytváří v důsledku procesů proudění, při kterých se využívá laminárního proudění taveniny v dutině formy (technologie pomalého laminárního toku). Povrchová vrstva materiálu po prvním vstřiku se po ochlazení dotykem se stěnou formy již neposunuje a tím je vlastně uzavřen materiál jádra do materiálu povrchu. Plasty jsou však ještě dostatečně plastické na to, aby došlo ke spojení.  Povrchový materiál může být rozdílný od materiálu jádra, ale musí být vzájemně mísitelný. </a:t>
            </a:r>
          </a:p>
          <a:p>
            <a:endParaRPr lang="cs-CZ" sz="744" dirty="0"/>
          </a:p>
        </p:txBody>
      </p:sp>
    </p:spTree>
    <p:extLst>
      <p:ext uri="{BB962C8B-B14F-4D97-AF65-F5344CB8AC3E}">
        <p14:creationId xmlns:p14="http://schemas.microsoft.com/office/powerpoint/2010/main" val="1896205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340776"/>
            <a:ext cx="10693046" cy="553998"/>
          </a:xfrm>
        </p:spPr>
        <p:txBody>
          <a:bodyPr/>
          <a:lstStyle/>
          <a:p>
            <a:r>
              <a:rPr lang="cs-CZ" sz="3600" dirty="0"/>
              <a:t>Vytlačování plastů</a:t>
            </a:r>
          </a:p>
        </p:txBody>
      </p:sp>
      <p:sp>
        <p:nvSpPr>
          <p:cNvPr id="3" name="Zástupný symbol pro obsah 2"/>
          <p:cNvSpPr>
            <a:spLocks noGrp="1"/>
          </p:cNvSpPr>
          <p:nvPr>
            <p:ph idx="1"/>
          </p:nvPr>
        </p:nvSpPr>
        <p:spPr>
          <a:xfrm>
            <a:off x="-63500" y="962025"/>
            <a:ext cx="6510805" cy="5783627"/>
          </a:xfrm>
        </p:spPr>
        <p:txBody>
          <a:bodyPr>
            <a:normAutofit/>
          </a:bodyPr>
          <a:lstStyle/>
          <a:p>
            <a:r>
              <a:rPr lang="cs-CZ" dirty="0"/>
              <a:t>Vytlačování je technologická operace, při které je tavenina plastu kontinuálně vytlačována přes profilovací zařízení (vytlačovací hlavu) do volného prostoru. Technologie vytlačování slouží k výrobě buď konečných tvarů nebo k výrobě polotovarů. Podle tvaru konečného výrobku nebo tvaru polotovaru se technologie vytlačování mohou rozdělit do tří základních skupin:</a:t>
            </a:r>
          </a:p>
          <a:p>
            <a:r>
              <a:rPr lang="cs-CZ" dirty="0"/>
              <a:t>výroba </a:t>
            </a:r>
            <a:r>
              <a:rPr lang="cs-CZ" u="sng" dirty="0">
                <a:hlinkClick r:id="rId2" tooltip="Trubky"/>
              </a:rPr>
              <a:t>trubek</a:t>
            </a:r>
            <a:r>
              <a:rPr lang="cs-CZ" dirty="0"/>
              <a:t> a </a:t>
            </a:r>
            <a:r>
              <a:rPr lang="cs-CZ" u="sng" dirty="0">
                <a:hlinkClick r:id="rId3" tooltip="Profily"/>
              </a:rPr>
              <a:t>profilů</a:t>
            </a:r>
            <a:r>
              <a:rPr lang="cs-CZ" dirty="0"/>
              <a:t>,</a:t>
            </a:r>
          </a:p>
          <a:p>
            <a:r>
              <a:rPr lang="cs-CZ" dirty="0"/>
              <a:t>výroba </a:t>
            </a:r>
            <a:r>
              <a:rPr lang="cs-CZ" u="sng" dirty="0">
                <a:hlinkClick r:id="rId4" tooltip="Folie"/>
              </a:rPr>
              <a:t>fólií</a:t>
            </a:r>
            <a:r>
              <a:rPr lang="cs-CZ" dirty="0"/>
              <a:t> a </a:t>
            </a:r>
            <a:r>
              <a:rPr lang="cs-CZ" u="sng" dirty="0">
                <a:hlinkClick r:id="rId5" tooltip="Desky"/>
              </a:rPr>
              <a:t>desek</a:t>
            </a:r>
            <a:r>
              <a:rPr lang="cs-CZ" dirty="0"/>
              <a:t>,</a:t>
            </a:r>
          </a:p>
          <a:p>
            <a:r>
              <a:rPr lang="cs-CZ" dirty="0"/>
              <a:t>ostatní způsoby (</a:t>
            </a:r>
            <a:r>
              <a:rPr lang="cs-CZ" u="sng" dirty="0">
                <a:hlinkClick r:id="rId6" tooltip="Oplášťování"/>
              </a:rPr>
              <a:t>oplášťování</a:t>
            </a:r>
            <a:r>
              <a:rPr lang="cs-CZ" dirty="0"/>
              <a:t>, výroba </a:t>
            </a:r>
            <a:r>
              <a:rPr lang="cs-CZ" u="sng" dirty="0">
                <a:hlinkClick r:id="rId7" tooltip="Vlákna"/>
              </a:rPr>
              <a:t>vláken</a:t>
            </a:r>
            <a:r>
              <a:rPr lang="cs-CZ" dirty="0"/>
              <a:t> a povlaků, atd.).</a:t>
            </a:r>
          </a:p>
          <a:p>
            <a:r>
              <a:rPr lang="cs-CZ" dirty="0"/>
              <a:t>Tyto technologické způsoby využívají hlavně </a:t>
            </a:r>
            <a:r>
              <a:rPr lang="cs-CZ" u="sng" dirty="0">
                <a:hlinkClick r:id="rId8" tooltip="Šnekový vytlačovací stroj"/>
              </a:rPr>
              <a:t>šnekové vytlačovací stroje</a:t>
            </a:r>
            <a:r>
              <a:rPr lang="cs-CZ" dirty="0"/>
              <a:t>, které však nepracují samostatně, ale jsou součástí výrobních linek, kde ostatní stroje a zařízení zajišťují </a:t>
            </a:r>
            <a:r>
              <a:rPr lang="cs-CZ" u="sng" dirty="0">
                <a:hlinkClick r:id="rId9" tooltip="Odtah fólií"/>
              </a:rPr>
              <a:t>odtah</a:t>
            </a:r>
            <a:r>
              <a:rPr lang="cs-CZ" dirty="0"/>
              <a:t>, </a:t>
            </a:r>
            <a:r>
              <a:rPr lang="cs-CZ" u="sng" dirty="0">
                <a:hlinkClick r:id="rId10" tooltip="Kalibrace trubky"/>
              </a:rPr>
              <a:t>kalibraci</a:t>
            </a:r>
            <a:r>
              <a:rPr lang="cs-CZ" dirty="0"/>
              <a:t>, doplňkovou úpravu tvaru nebo povrchu, apod. </a:t>
            </a:r>
          </a:p>
        </p:txBody>
      </p:sp>
      <p:pic>
        <p:nvPicPr>
          <p:cNvPr id="4" name="Picture 2" descr="http://www.ksp.tul.cz/cz/kpt/obsah/vyuka/skripta_tkp/sekce_plasty/06-vytlacovani/02-profilu.JPG">
            <a:extLst>
              <a:ext uri="{FF2B5EF4-FFF2-40B4-BE49-F238E27FC236}">
                <a16:creationId xmlns:a16="http://schemas.microsoft.com/office/drawing/2014/main" id="{985CFF85-BD86-4DB0-9569-FC01C0BD2004}"/>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272305" y="1351512"/>
            <a:ext cx="3641176" cy="28533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http://www.ksp.tul.cz/cz/kpt/obsah/vyuka/skripta_tkp/sekce_plasty/06-vytlacovani/04-desek.JPG">
            <a:extLst>
              <a:ext uri="{FF2B5EF4-FFF2-40B4-BE49-F238E27FC236}">
                <a16:creationId xmlns:a16="http://schemas.microsoft.com/office/drawing/2014/main" id="{E5EEC5C5-2CC5-49BE-AAEA-156C697576D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038238" y="4432816"/>
            <a:ext cx="4277376" cy="26110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03464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109224"/>
            <a:ext cx="10693046" cy="553998"/>
          </a:xfrm>
        </p:spPr>
        <p:txBody>
          <a:bodyPr/>
          <a:lstStyle/>
          <a:p>
            <a:r>
              <a:rPr lang="cs-CZ" sz="3600" dirty="0"/>
              <a:t>Vytlačování trubek a profilů</a:t>
            </a:r>
          </a:p>
        </p:txBody>
      </p:sp>
      <p:sp>
        <p:nvSpPr>
          <p:cNvPr id="3" name="Zástupný symbol pro obsah 2"/>
          <p:cNvSpPr>
            <a:spLocks noGrp="1"/>
          </p:cNvSpPr>
          <p:nvPr>
            <p:ph idx="1"/>
          </p:nvPr>
        </p:nvSpPr>
        <p:spPr>
          <a:xfrm>
            <a:off x="-1534" y="950659"/>
            <a:ext cx="7987695" cy="5802566"/>
          </a:xfrm>
        </p:spPr>
        <p:txBody>
          <a:bodyPr>
            <a:normAutofit lnSpcReduction="10000"/>
          </a:bodyPr>
          <a:lstStyle/>
          <a:p>
            <a:r>
              <a:rPr lang="cs-CZ" sz="1764" dirty="0"/>
              <a:t>Linka na vytlačování uzavřených i otevřených </a:t>
            </a:r>
            <a:r>
              <a:rPr lang="cs-CZ" sz="1764" u="sng" dirty="0">
                <a:hlinkClick r:id="rId3" tooltip="Vytlačování desek"/>
              </a:rPr>
              <a:t>profilů</a:t>
            </a:r>
            <a:r>
              <a:rPr lang="cs-CZ" sz="1764" dirty="0"/>
              <a:t> a </a:t>
            </a:r>
            <a:r>
              <a:rPr lang="cs-CZ" sz="1764" u="sng" dirty="0">
                <a:hlinkClick r:id="rId4" tooltip="Vytlačování trubek"/>
              </a:rPr>
              <a:t>trubek</a:t>
            </a:r>
            <a:r>
              <a:rPr lang="cs-CZ" sz="1764" dirty="0"/>
              <a:t> se skládá ze šnekového vytlačovacího stroje, vytlačovací hlavy a ze zařízení měřicího, kalibračního, chladicího, odtahovacího, dělicího a navíjecího resp. odkládacího. Běžně se používají </a:t>
            </a:r>
            <a:r>
              <a:rPr lang="cs-CZ" sz="1764" u="sng" dirty="0" err="1">
                <a:hlinkClick r:id="rId5" tooltip="Jednošnekový vytlačovací stroj"/>
              </a:rPr>
              <a:t>jednošnekové</a:t>
            </a:r>
            <a:r>
              <a:rPr lang="cs-CZ" sz="1764" u="sng" dirty="0">
                <a:hlinkClick r:id="rId5" tooltip="Jednošnekový vytlačovací stroj"/>
              </a:rPr>
              <a:t> vytlačovací stroje</a:t>
            </a:r>
            <a:r>
              <a:rPr lang="cs-CZ" sz="1764" dirty="0"/>
              <a:t>, neměkčený PVC se vytlačuje na </a:t>
            </a:r>
            <a:r>
              <a:rPr lang="cs-CZ" sz="1764" u="sng" dirty="0" err="1">
                <a:hlinkClick r:id="rId6" tooltip="Dvoušnekový vytlačovací stroj"/>
              </a:rPr>
              <a:t>dvoušnekovém</a:t>
            </a:r>
            <a:r>
              <a:rPr lang="cs-CZ" sz="1764" u="sng" dirty="0">
                <a:hlinkClick r:id="rId6" tooltip="Dvoušnekový vytlačovací stroj"/>
              </a:rPr>
              <a:t> vytlačovacím stroji</a:t>
            </a:r>
            <a:r>
              <a:rPr lang="cs-CZ" sz="1764" dirty="0"/>
              <a:t>. </a:t>
            </a:r>
          </a:p>
          <a:p>
            <a:r>
              <a:rPr lang="cs-CZ" sz="1764" u="sng" dirty="0">
                <a:hlinkClick r:id="rId7" tooltip="Kalibrační zařízení"/>
              </a:rPr>
              <a:t>Kalibrační zařízení </a:t>
            </a:r>
            <a:r>
              <a:rPr lang="cs-CZ" sz="1764" u="sng" dirty="0"/>
              <a:t>slouží k</a:t>
            </a:r>
            <a:r>
              <a:rPr lang="cs-CZ" sz="1764" dirty="0"/>
              <a:t> ochlazení vytlačovaného profilu nebo trubky tak, aby získal požadovaný stabilní tvar a rozměr. Kalibrační zařízení pro výrobu trubek a profilů je buď přetlakové, podtlakové nebo průvlakové. </a:t>
            </a:r>
          </a:p>
          <a:p>
            <a:r>
              <a:rPr lang="cs-CZ" sz="1764" dirty="0"/>
              <a:t>Nejběžněji používaným typem kalibračního zařízení je vakuová (podtlaková) kalibrace, neboť odpadají problémy s uzavíráním trubky. </a:t>
            </a:r>
          </a:p>
          <a:p>
            <a:r>
              <a:rPr lang="cs-CZ" sz="1764" u="sng" dirty="0">
                <a:hlinkClick r:id="rId8" tooltip="Trubky"/>
              </a:rPr>
              <a:t>Trubky</a:t>
            </a:r>
            <a:r>
              <a:rPr lang="cs-CZ" sz="1764" dirty="0"/>
              <a:t> se vytlačují o 1 až 3 % větší, než je požadovaný průměr. Vakuová kalibrace je vhodná pro menší průměry a pro výrobky s tenčí stěnou.</a:t>
            </a:r>
          </a:p>
          <a:p>
            <a:r>
              <a:rPr lang="cs-CZ" sz="1764" dirty="0"/>
              <a:t>Pro výrobu plných </a:t>
            </a:r>
            <a:r>
              <a:rPr lang="cs-CZ" sz="1764" u="sng" dirty="0">
                <a:hlinkClick r:id="rId9" tooltip="Profily"/>
              </a:rPr>
              <a:t>profilů</a:t>
            </a:r>
            <a:r>
              <a:rPr lang="cs-CZ" sz="1764" dirty="0"/>
              <a:t> se používá průvlaková kalibrace.</a:t>
            </a:r>
          </a:p>
          <a:p>
            <a:r>
              <a:rPr lang="cs-CZ" sz="1764" dirty="0"/>
              <a:t>Kalibrační zařízení se obvykle doplňuje o </a:t>
            </a:r>
            <a:r>
              <a:rPr lang="cs-CZ" sz="1764" u="sng" dirty="0">
                <a:hlinkClick r:id="rId10" tooltip="Vodní lázeň"/>
              </a:rPr>
              <a:t>chladicí zařízení</a:t>
            </a:r>
            <a:r>
              <a:rPr lang="cs-CZ" sz="1764" dirty="0"/>
              <a:t>, ve kterých se výrobek dochlazuje na takovou teplotu, aby nedocházelo k jeho nevratným deformacím v dalších zařízeních vytlačovací linky. Chlazení se provádí buď ponorem ve vodě, nebo sprchováním jako v kalibrační komoře.</a:t>
            </a:r>
          </a:p>
        </p:txBody>
      </p:sp>
      <p:sp>
        <p:nvSpPr>
          <p:cNvPr id="6" name="TextovéPole 5"/>
          <p:cNvSpPr txBox="1"/>
          <p:nvPr/>
        </p:nvSpPr>
        <p:spPr>
          <a:xfrm>
            <a:off x="9788750" y="6284452"/>
            <a:ext cx="528310" cy="372410"/>
          </a:xfrm>
          <a:prstGeom prst="rect">
            <a:avLst/>
          </a:prstGeom>
          <a:noFill/>
        </p:spPr>
        <p:txBody>
          <a:bodyPr wrap="square" rtlCol="0">
            <a:spAutoFit/>
          </a:bodyPr>
          <a:lstStyle/>
          <a:p>
            <a:r>
              <a:rPr lang="en-US" sz="910" spc="25" dirty="0">
                <a:solidFill>
                  <a:srgbClr val="3487BB"/>
                </a:solidFill>
                <a:latin typeface="Univers Com 67 Bold Cond" panose="020B0806030502040204" pitchFamily="34" charset="-18"/>
              </a:rPr>
              <a:t>00</a:t>
            </a:r>
            <a:r>
              <a:rPr lang="cs-CZ" sz="910" spc="25" dirty="0">
                <a:solidFill>
                  <a:srgbClr val="3487BB"/>
                </a:solidFill>
                <a:latin typeface="Univers Com 67 Bold Cond" panose="020B0806030502040204" pitchFamily="34" charset="-18"/>
              </a:rPr>
              <a:t> / </a:t>
            </a:r>
            <a:r>
              <a:rPr lang="en-US" sz="910" spc="25" dirty="0">
                <a:solidFill>
                  <a:srgbClr val="3487BB"/>
                </a:solidFill>
                <a:latin typeface="Univers Com 67 Bold Cond" panose="020B0806030502040204" pitchFamily="34" charset="-18"/>
              </a:rPr>
              <a:t>00</a:t>
            </a:r>
            <a:endParaRPr lang="cs-CZ" sz="910" spc="25" dirty="0">
              <a:solidFill>
                <a:srgbClr val="3487BB"/>
              </a:solidFill>
              <a:latin typeface="Univers Com 67 Bold Cond" panose="020B0806030502040204" pitchFamily="34" charset="-18"/>
            </a:endParaRPr>
          </a:p>
        </p:txBody>
      </p:sp>
      <p:pic>
        <p:nvPicPr>
          <p:cNvPr id="2050" name="Picture 2" descr="http://www.ksp.tul.cz/cz/kpt/obsah/vyuka/skripta_tkp/sekce_plasty/06-vytlacovani/12-jednosnekove%20vytlacovaci%20stroje.JPG">
            <a:extLst>
              <a:ext uri="{FF2B5EF4-FFF2-40B4-BE49-F238E27FC236}">
                <a16:creationId xmlns:a16="http://schemas.microsoft.com/office/drawing/2014/main" id="{A38CF2CA-1428-454D-BC09-7D920FD286B2}"/>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822633" y="1062027"/>
            <a:ext cx="2396028" cy="2119563"/>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www.ksp.tul.cz/cz/kpt/obsah/vyuka/skripta_tkp/sekce_plasty/06-vytlacovani/13-dvousnekovem%20vytlacovacim%20stroji.JPG">
            <a:extLst>
              <a:ext uri="{FF2B5EF4-FFF2-40B4-BE49-F238E27FC236}">
                <a16:creationId xmlns:a16="http://schemas.microsoft.com/office/drawing/2014/main" id="{F660963B-7EC4-4530-9A22-3EB809996D5E}"/>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809622" y="3285854"/>
            <a:ext cx="2442539" cy="1530321"/>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www.ksp.tul.cz/cz/kpt/obsah/vyuka/skripta_tkp/sekce_plasty/06-vytlacovani/15-chladici%20zarizeni.JPG">
            <a:extLst>
              <a:ext uri="{FF2B5EF4-FFF2-40B4-BE49-F238E27FC236}">
                <a16:creationId xmlns:a16="http://schemas.microsoft.com/office/drawing/2014/main" id="{3427BF02-5D26-4647-8B08-706DB5A0D347}"/>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457550" y="4932844"/>
            <a:ext cx="2815811" cy="1603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0040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08722"/>
            <a:ext cx="10693046" cy="553998"/>
          </a:xfrm>
        </p:spPr>
        <p:txBody>
          <a:bodyPr/>
          <a:lstStyle/>
          <a:p>
            <a:r>
              <a:rPr lang="cs-CZ" sz="3600" dirty="0"/>
              <a:t>Výroba fólií a desek vytlačováním</a:t>
            </a:r>
          </a:p>
        </p:txBody>
      </p:sp>
      <p:sp>
        <p:nvSpPr>
          <p:cNvPr id="3" name="Zástupný symbol pro obsah 2"/>
          <p:cNvSpPr>
            <a:spLocks noGrp="1"/>
          </p:cNvSpPr>
          <p:nvPr>
            <p:ph idx="1"/>
          </p:nvPr>
        </p:nvSpPr>
        <p:spPr>
          <a:xfrm>
            <a:off x="-9071" y="885825"/>
            <a:ext cx="7975692" cy="5978251"/>
          </a:xfrm>
        </p:spPr>
        <p:txBody>
          <a:bodyPr>
            <a:normAutofit fontScale="92500"/>
          </a:bodyPr>
          <a:lstStyle/>
          <a:p>
            <a:r>
              <a:rPr lang="cs-CZ" u="sng" dirty="0">
                <a:hlinkClick r:id="rId3" tooltip="Desky"/>
              </a:rPr>
              <a:t>Desky</a:t>
            </a:r>
            <a:r>
              <a:rPr lang="cs-CZ" dirty="0"/>
              <a:t> jsou plošné útvary s tloušťkou větší než jeden milimetr, tenčí jsou </a:t>
            </a:r>
            <a:r>
              <a:rPr lang="cs-CZ" u="sng" dirty="0">
                <a:hlinkClick r:id="rId4" tooltip="Fólie"/>
              </a:rPr>
              <a:t>fólie</a:t>
            </a:r>
            <a:r>
              <a:rPr lang="cs-CZ" dirty="0"/>
              <a:t>. </a:t>
            </a:r>
            <a:endParaRPr lang="cs-CZ" b="1" dirty="0"/>
          </a:p>
          <a:p>
            <a:pPr marL="0" indent="0">
              <a:buNone/>
            </a:pPr>
            <a:r>
              <a:rPr lang="cs-CZ" b="1" dirty="0"/>
              <a:t>Výroba tenkých fólií</a:t>
            </a:r>
            <a:endParaRPr lang="cs-CZ" dirty="0"/>
          </a:p>
          <a:p>
            <a:r>
              <a:rPr lang="cs-CZ" dirty="0"/>
              <a:t>Používají se vytlačovacího stroje s </a:t>
            </a:r>
            <a:r>
              <a:rPr lang="cs-CZ" u="sng" dirty="0" err="1">
                <a:hlinkClick r:id="rId5" tooltip="Detail otevřené vytlačovací hlavy"/>
              </a:rPr>
              <a:t>širokoštěrbinovou</a:t>
            </a:r>
            <a:r>
              <a:rPr lang="cs-CZ" u="sng" dirty="0">
                <a:hlinkClick r:id="rId5" tooltip="Detail otevřené vytlačovací hlavy"/>
              </a:rPr>
              <a:t> vytlačovací hlavou</a:t>
            </a:r>
            <a:r>
              <a:rPr lang="cs-CZ" dirty="0"/>
              <a:t> a vytlačovaný pás je dále odtahován tříválcovým chladicím strojem. Fólie se vytlačuje na chladicí válec. Podle polohy vytlačovací hlavy k chladicímu válci lze měnit délku chladící dráhy. </a:t>
            </a:r>
          </a:p>
          <a:p>
            <a:r>
              <a:rPr lang="cs-CZ" dirty="0"/>
              <a:t>Rychlost ochlazování má vliv na kvalitu fólie, tj. na mechanické vlastnosti, lesk, optické vlastnosti, apod. Proto je nutné zajistit dobrý kontakt mezi plastem a válcem pomocí přítlačných válců, vzduchovými noži, odsáváním vzduchu, elektrostaticky, apod. U tenkých fólií (do tloušťky 0,2 mm) stačí kontakt s chladícím válcem. U tlustších fólií (0,2 až 2 mm) je chlazení oboustranné. Deska se dále dochlazuje na </a:t>
            </a:r>
            <a:r>
              <a:rPr lang="cs-CZ" u="sng" dirty="0">
                <a:hlinkClick r:id="rId6" tooltip="Válečkový dopravník"/>
              </a:rPr>
              <a:t>válečkovém dopravníku</a:t>
            </a:r>
            <a:r>
              <a:rPr lang="cs-CZ" dirty="0"/>
              <a:t>. </a:t>
            </a:r>
          </a:p>
          <a:p>
            <a:r>
              <a:rPr lang="cs-CZ" dirty="0"/>
              <a:t>Ochlazená fólie prochází měřicím zařízením. Okraje fólie se ořezávají kotoučovými ořezávacími noži a fólie nebo desky se buď navíjejí, nebo sekají. Měření tloušťky je mechanické nebo bezkontaktní. </a:t>
            </a:r>
          </a:p>
          <a:p>
            <a:r>
              <a:rPr lang="cs-CZ" u="sng" dirty="0">
                <a:hlinkClick r:id="rId7" tooltip="Navíjení fólie"/>
              </a:rPr>
              <a:t>Navíjecí zařízení</a:t>
            </a:r>
            <a:r>
              <a:rPr lang="cs-CZ" dirty="0"/>
              <a:t> musí umožňovat změnu otáček při narůstajícím objemu navinuté fólie. </a:t>
            </a:r>
          </a:p>
        </p:txBody>
      </p:sp>
      <p:pic>
        <p:nvPicPr>
          <p:cNvPr id="3074" name="Picture 2" descr="http://www.ksp.tul.cz/cz/kpt/obsah/vyuka/skripta_tkp/sekce_plasty/06-vytlacovani/03-folii.JPG">
            <a:extLst>
              <a:ext uri="{FF2B5EF4-FFF2-40B4-BE49-F238E27FC236}">
                <a16:creationId xmlns:a16="http://schemas.microsoft.com/office/drawing/2014/main" id="{7ABE084C-37DD-423A-93D3-280B7214A1D7}"/>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642225" y="1928028"/>
            <a:ext cx="2572122" cy="143680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www.ksp.tul.cz/cz/kpt/obsah/vyuka/skripta_tkp/sekce_plasty/06-vytlacovani/21-navijeci%20zarizeni.JPG">
            <a:extLst>
              <a:ext uri="{FF2B5EF4-FFF2-40B4-BE49-F238E27FC236}">
                <a16:creationId xmlns:a16="http://schemas.microsoft.com/office/drawing/2014/main" id="{897E6D8E-4657-4CE5-A25C-3803326F5921}"/>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744938" y="4366083"/>
            <a:ext cx="2469409" cy="21157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2546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31855"/>
            <a:ext cx="10693046" cy="553998"/>
          </a:xfrm>
        </p:spPr>
        <p:txBody>
          <a:bodyPr/>
          <a:lstStyle/>
          <a:p>
            <a:r>
              <a:rPr lang="cs-CZ" sz="3600" dirty="0"/>
              <a:t>Výroba fólií a desek vytlačováním</a:t>
            </a:r>
          </a:p>
        </p:txBody>
      </p:sp>
      <p:sp>
        <p:nvSpPr>
          <p:cNvPr id="3" name="Zástupný symbol pro obsah 2"/>
          <p:cNvSpPr>
            <a:spLocks noGrp="1"/>
          </p:cNvSpPr>
          <p:nvPr>
            <p:ph idx="1"/>
          </p:nvPr>
        </p:nvSpPr>
        <p:spPr>
          <a:xfrm>
            <a:off x="-63500" y="1197442"/>
            <a:ext cx="7611200" cy="5834145"/>
          </a:xfrm>
        </p:spPr>
        <p:txBody>
          <a:bodyPr>
            <a:normAutofit fontScale="92500"/>
          </a:bodyPr>
          <a:lstStyle/>
          <a:p>
            <a:pPr marL="0" indent="0">
              <a:buNone/>
            </a:pPr>
            <a:r>
              <a:rPr lang="cs-CZ" b="1" dirty="0"/>
              <a:t>Výroba desek vytlačováním</a:t>
            </a:r>
            <a:endParaRPr lang="cs-CZ" dirty="0"/>
          </a:p>
          <a:p>
            <a:r>
              <a:rPr lang="cs-CZ" sz="2068" dirty="0"/>
              <a:t>Výrobní linka je svou konstrukcí blízká linkám na výrobu fólií a tenkých desek. Skládá se z vytlačovacího stroje s vytlačovací hlavou. Povrch válců je přizpůsoben požadované kvalitě povrchu desek (leštěný nebo leskle chromovaný, </a:t>
            </a:r>
            <a:r>
              <a:rPr lang="cs-CZ" sz="2068" dirty="0" err="1"/>
              <a:t>dezénovaný</a:t>
            </a:r>
            <a:r>
              <a:rPr lang="cs-CZ" sz="2068" dirty="0"/>
              <a:t>, matovaný, atd.). Válce jsou obvykle temperovány horkou tlakovou vodou na teplotu, která je závislá na druhu zpracovávaného materiálu. Režim chlazení musí být přísně řízen kvůli minimálnímu vnitřnímu pnutí. Deska se dále dochlazuje na válečkovém dopravníku, před odtahem ořezává, a za ním příčně dělí a ve stohovacím zařízení </a:t>
            </a:r>
            <a:r>
              <a:rPr lang="cs-CZ" sz="2068" dirty="0">
                <a:hlinkClick r:id="rId3" tooltip="Válečkový dopravník s ukládáním materiálu na paletu">
                  <a:extLst>
                    <a:ext uri="{A12FA001-AC4F-418D-AE19-62706E023703}">
                      <ahyp:hlinkClr xmlns:ahyp="http://schemas.microsoft.com/office/drawing/2018/hyperlinkcolor" val="tx"/>
                    </a:ext>
                  </a:extLst>
                </a:hlinkClick>
              </a:rPr>
              <a:t>ukládá na paletu</a:t>
            </a:r>
            <a:r>
              <a:rPr lang="cs-CZ" sz="2068" dirty="0"/>
              <a:t>. </a:t>
            </a:r>
            <a:endParaRPr lang="cs-CZ" dirty="0"/>
          </a:p>
          <a:p>
            <a:pPr marL="0" indent="0">
              <a:buNone/>
            </a:pPr>
            <a:r>
              <a:rPr lang="cs-CZ" b="1" dirty="0"/>
              <a:t>Výroba fólií vyfukováním</a:t>
            </a:r>
            <a:endParaRPr lang="cs-CZ" dirty="0"/>
          </a:p>
          <a:p>
            <a:r>
              <a:rPr lang="cs-CZ" dirty="0"/>
              <a:t>Trubka s tloušťkou stěny 0,5 až 2 mm je ještě v plastickém stavu nafouknuta stlačeným vzduchem (zvětšení 2krát až 5krát) a zároveň protažena odtahovacím zařízením (až 5ti násobné podélné protažení). </a:t>
            </a:r>
            <a:r>
              <a:rPr lang="cs-CZ" u="sng" dirty="0">
                <a:hlinkClick r:id="rId4" tooltip="Vyfukování fólií"/>
              </a:rPr>
              <a:t>Vyfouknutá fólie</a:t>
            </a:r>
            <a:r>
              <a:rPr lang="cs-CZ" dirty="0"/>
              <a:t>, o běžné tloušťce stěny 0,015 až 0,3 mm, je ochlazena a navinuta. Vyfukováním se vyrábějí i </a:t>
            </a:r>
            <a:r>
              <a:rPr lang="cs-CZ" u="sng" dirty="0">
                <a:hlinkClick r:id="rId5" tooltip="Struktura vícevrstvých fólií"/>
              </a:rPr>
              <a:t>vícevrstvé fólie</a:t>
            </a:r>
            <a:r>
              <a:rPr lang="cs-CZ" dirty="0"/>
              <a:t> o různé materiálové skladbě. </a:t>
            </a:r>
          </a:p>
        </p:txBody>
      </p:sp>
      <p:pic>
        <p:nvPicPr>
          <p:cNvPr id="4101" name="Picture 5" descr="http://www.ksp.tul.cz/cz/kpt/obsah/vyuka/skripta_tkp/sekce_plasty/06-vytlacovani/10-profilu.jpg">
            <a:extLst>
              <a:ext uri="{FF2B5EF4-FFF2-40B4-BE49-F238E27FC236}">
                <a16:creationId xmlns:a16="http://schemas.microsoft.com/office/drawing/2014/main" id="{2810F8A9-8203-4C75-8136-A597720A0105}"/>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66786" y="1628370"/>
            <a:ext cx="3146548" cy="1544559"/>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http://www.ksp.tul.cz/cz/kpt/obsah/vyuka/skripta_tkp/sekce_plasty/06-vytlacovani/23-vyfouknuta%20folie.JPG">
            <a:extLst>
              <a:ext uri="{FF2B5EF4-FFF2-40B4-BE49-F238E27FC236}">
                <a16:creationId xmlns:a16="http://schemas.microsoft.com/office/drawing/2014/main" id="{EC120116-A569-4F50-AE5E-0D7E6AF903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11601" y="3610298"/>
            <a:ext cx="2976997" cy="3421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52027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194168"/>
            <a:ext cx="10693046" cy="553998"/>
          </a:xfrm>
        </p:spPr>
        <p:txBody>
          <a:bodyPr/>
          <a:lstStyle/>
          <a:p>
            <a:r>
              <a:rPr lang="cs-CZ" sz="3600" dirty="0"/>
              <a:t>Stroje pro vytlačování</a:t>
            </a:r>
          </a:p>
        </p:txBody>
      </p:sp>
      <p:sp>
        <p:nvSpPr>
          <p:cNvPr id="3" name="Zástupný symbol pro obsah 2"/>
          <p:cNvSpPr>
            <a:spLocks noGrp="1"/>
          </p:cNvSpPr>
          <p:nvPr>
            <p:ph idx="1"/>
          </p:nvPr>
        </p:nvSpPr>
        <p:spPr>
          <a:xfrm>
            <a:off x="88900" y="1332502"/>
            <a:ext cx="6963480" cy="6057009"/>
          </a:xfrm>
        </p:spPr>
        <p:txBody>
          <a:bodyPr>
            <a:normAutofit/>
          </a:bodyPr>
          <a:lstStyle/>
          <a:p>
            <a:r>
              <a:rPr lang="cs-CZ" sz="1764" dirty="0"/>
              <a:t>Pro vytlačování se používají stroje různé konstrukce, kdy se mění pracovní člen v tavící komoře. </a:t>
            </a:r>
          </a:p>
          <a:p>
            <a:r>
              <a:rPr lang="cs-CZ" sz="1764" dirty="0"/>
              <a:t>Potom rozeznáváme stroje </a:t>
            </a:r>
            <a:r>
              <a:rPr lang="cs-CZ" sz="1764" u="sng" dirty="0">
                <a:hlinkClick r:id="rId3" tooltip="Pístové stroje"/>
              </a:rPr>
              <a:t>pístové</a:t>
            </a:r>
            <a:r>
              <a:rPr lang="cs-CZ" sz="1764" dirty="0"/>
              <a:t>, </a:t>
            </a:r>
            <a:r>
              <a:rPr lang="cs-CZ" sz="1764" u="sng" dirty="0">
                <a:hlinkClick r:id="rId4" tooltip="Šnekové stroje"/>
              </a:rPr>
              <a:t>šnekové</a:t>
            </a:r>
            <a:r>
              <a:rPr lang="cs-CZ" sz="1764" dirty="0"/>
              <a:t> a </a:t>
            </a:r>
            <a:r>
              <a:rPr lang="cs-CZ" sz="1764" u="sng" dirty="0">
                <a:hlinkClick r:id="rId5" tooltip="Diskové stroje"/>
              </a:rPr>
              <a:t>diskové</a:t>
            </a:r>
            <a:r>
              <a:rPr lang="cs-CZ" sz="1764" dirty="0"/>
              <a:t>. </a:t>
            </a:r>
          </a:p>
          <a:p>
            <a:r>
              <a:rPr lang="cs-CZ" sz="1764" dirty="0"/>
              <a:t>Požadavky na vytlačovací stroj jsou následující: vysoký vytlačovací výkon úměrný otáčkám šneku a co nejméně závislý na protitlaku, rovnoměrná doprava taveniny bez pulzací, vytlačování taveniny bez orientace, homogenní zamíchání polymeru se všemi případnými aditivy bez těkavých podílů, místně a časově rovnoměrná teplota taveniny.  </a:t>
            </a:r>
          </a:p>
          <a:p>
            <a:r>
              <a:rPr lang="cs-CZ" sz="1764" dirty="0"/>
              <a:t>Vytlačovací stroje se také dělí na </a:t>
            </a:r>
            <a:r>
              <a:rPr lang="cs-CZ" sz="1764" i="1" dirty="0"/>
              <a:t>rychloběžné</a:t>
            </a:r>
            <a:r>
              <a:rPr lang="cs-CZ" sz="1764" dirty="0"/>
              <a:t> a </a:t>
            </a:r>
            <a:r>
              <a:rPr lang="cs-CZ" sz="1764" i="1" dirty="0"/>
              <a:t>pomaloběžné</a:t>
            </a:r>
            <a:r>
              <a:rPr lang="cs-CZ" sz="1764" dirty="0"/>
              <a:t>. Zatímco u rychloběžných strojů v důsledku vysokých otáček šneku (250 až 1500 min</a:t>
            </a:r>
            <a:r>
              <a:rPr lang="cs-CZ" sz="1764" baseline="30000" dirty="0"/>
              <a:t>-1</a:t>
            </a:r>
            <a:r>
              <a:rPr lang="cs-CZ" sz="1764" dirty="0"/>
              <a:t>) stačí vytápět pouze na začátku, neboť vzniklé teplo třením stačí k roztavení materiálu, u pomaloběžných strojů musí být ohřev tavící komory neustálý. Rychloběžné stroje mají krátké šneky s délkou 10 až 17 D.</a:t>
            </a:r>
          </a:p>
        </p:txBody>
      </p:sp>
      <p:pic>
        <p:nvPicPr>
          <p:cNvPr id="5122" name="Picture 2" descr="http://www.ksp.tul.cz/cz/kpt/obsah/vyuka/skripta_tkp/sekce_plasty/06-vytlacovani/38-pistove.jpg">
            <a:extLst>
              <a:ext uri="{FF2B5EF4-FFF2-40B4-BE49-F238E27FC236}">
                <a16:creationId xmlns:a16="http://schemas.microsoft.com/office/drawing/2014/main" id="{A89B4900-38EB-4CF3-A3F7-420EDC27E99A}"/>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18096" y="173341"/>
            <a:ext cx="2806405" cy="255011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ksp.tul.cz/cz/kpt/obsah/vyuka/skripta_tkp/sekce_plasty/06-vytlacovani/34-vytlacovaciho%20stroje.jpg">
            <a:extLst>
              <a:ext uri="{FF2B5EF4-FFF2-40B4-BE49-F238E27FC236}">
                <a16:creationId xmlns:a16="http://schemas.microsoft.com/office/drawing/2014/main" id="{D9EBCADF-9692-4683-B563-8BF685577C1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08108" y="2723454"/>
            <a:ext cx="3072119" cy="2457696"/>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ksp.tul.cz/cz/kpt/obsah/vyuka/skripta_tkp/sekce_plasty/06-vytlacovani/39-diskove.jpg">
            <a:extLst>
              <a:ext uri="{FF2B5EF4-FFF2-40B4-BE49-F238E27FC236}">
                <a16:creationId xmlns:a16="http://schemas.microsoft.com/office/drawing/2014/main" id="{9FEFAD8E-C603-40FE-BDFA-275A7E1F32DC}"/>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46050" y="5195554"/>
            <a:ext cx="2734176" cy="21939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675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76225"/>
            <a:ext cx="10693046" cy="553998"/>
          </a:xfrm>
        </p:spPr>
        <p:txBody>
          <a:bodyPr/>
          <a:lstStyle/>
          <a:p>
            <a:r>
              <a:rPr lang="cs-CZ" sz="3600" dirty="0"/>
              <a:t>Vyfukování a výroba dutých těles</a:t>
            </a:r>
          </a:p>
        </p:txBody>
      </p:sp>
      <p:sp>
        <p:nvSpPr>
          <p:cNvPr id="3" name="Zástupný symbol pro obsah 2"/>
          <p:cNvSpPr>
            <a:spLocks noGrp="1"/>
          </p:cNvSpPr>
          <p:nvPr>
            <p:ph idx="1"/>
          </p:nvPr>
        </p:nvSpPr>
        <p:spPr>
          <a:xfrm>
            <a:off x="305133" y="1278399"/>
            <a:ext cx="10083467" cy="5339095"/>
          </a:xfrm>
        </p:spPr>
        <p:txBody>
          <a:bodyPr>
            <a:normAutofit/>
          </a:bodyPr>
          <a:lstStyle/>
          <a:p>
            <a:r>
              <a:rPr lang="cs-CZ" sz="1764" u="sng" dirty="0">
                <a:hlinkClick r:id="rId3" tooltip="Vyfukování"/>
              </a:rPr>
              <a:t>Vyfukováním</a:t>
            </a:r>
            <a:r>
              <a:rPr lang="cs-CZ" sz="1764" dirty="0"/>
              <a:t> se rozumí takový postup, při kterém je polotovar </a:t>
            </a:r>
            <a:r>
              <a:rPr lang="cs-CZ" sz="1764" u="sng" dirty="0">
                <a:hlinkClick r:id="rId4" tooltip="Parison"/>
              </a:rPr>
              <a:t>(předlisek)</a:t>
            </a:r>
            <a:r>
              <a:rPr lang="cs-CZ" sz="1764" dirty="0"/>
              <a:t> tvarován ve vyfukovací formě přetlakem vzduchu do tvaru více méně uzavřeného tělesa. Materiál se musí zahřát do plastického stavu, kdy hmota vykazuje   potřebnou  tvarovatelnost, ale  přitom  si  ještě  udržuje  dostatečnou soudružnost. </a:t>
            </a:r>
          </a:p>
          <a:p>
            <a:r>
              <a:rPr lang="cs-CZ" sz="1764" dirty="0"/>
              <a:t>Polotovarem může být </a:t>
            </a:r>
            <a:r>
              <a:rPr lang="cs-CZ" sz="1764" u="sng" dirty="0">
                <a:hlinkClick r:id="rId5" tooltip="Vstřikovací vyfukování"/>
              </a:rPr>
              <a:t>předlisek</a:t>
            </a:r>
            <a:r>
              <a:rPr lang="cs-CZ" sz="1764" dirty="0"/>
              <a:t> vyráběný vstřikováním, vytlačováním nebo i </a:t>
            </a:r>
            <a:r>
              <a:rPr lang="cs-CZ" sz="1764" u="sng" dirty="0">
                <a:hlinkClick r:id="rId6" tooltip="Fólie"/>
              </a:rPr>
              <a:t>fólie</a:t>
            </a:r>
            <a:r>
              <a:rPr lang="cs-CZ" sz="1764" dirty="0"/>
              <a:t>. </a:t>
            </a:r>
            <a:endParaRPr lang="cs-CZ" sz="1158" dirty="0"/>
          </a:p>
        </p:txBody>
      </p:sp>
      <p:pic>
        <p:nvPicPr>
          <p:cNvPr id="6146" name="Picture 2" descr="http://www.ksp.tul.cz/cz/kpt/obsah/vyuka/skripta_tkp/sekce_plasty/07-vyfukovani/01.JPG">
            <a:extLst>
              <a:ext uri="{FF2B5EF4-FFF2-40B4-BE49-F238E27FC236}">
                <a16:creationId xmlns:a16="http://schemas.microsoft.com/office/drawing/2014/main" id="{8FFFDE83-7733-46A3-8513-15F8FC7FA32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65700" y="4120904"/>
            <a:ext cx="4939936" cy="171614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http://www.ksp.tul.cz/cz/kpt/obsah/vyuka/skripta_tkp/sekce_plasty/07-vyfukovani/01-princip.jpg">
            <a:extLst>
              <a:ext uri="{FF2B5EF4-FFF2-40B4-BE49-F238E27FC236}">
                <a16:creationId xmlns:a16="http://schemas.microsoft.com/office/drawing/2014/main" id="{45873CD5-6418-4C6F-9895-9F6AC5C8C50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89100" y="3400425"/>
            <a:ext cx="2302055" cy="31571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2884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2" y="1"/>
            <a:ext cx="10693046" cy="1107996"/>
          </a:xfrm>
        </p:spPr>
        <p:txBody>
          <a:bodyPr/>
          <a:lstStyle/>
          <a:p>
            <a:r>
              <a:rPr lang="cs-CZ" sz="3600" dirty="0"/>
              <a:t>Vstřikovací vyfukování – předlisek vyráběný vstřikováním</a:t>
            </a:r>
          </a:p>
        </p:txBody>
      </p:sp>
      <p:sp>
        <p:nvSpPr>
          <p:cNvPr id="3" name="Zástupný symbol pro obsah 2"/>
          <p:cNvSpPr>
            <a:spLocks noGrp="1"/>
          </p:cNvSpPr>
          <p:nvPr>
            <p:ph idx="1"/>
          </p:nvPr>
        </p:nvSpPr>
        <p:spPr>
          <a:xfrm>
            <a:off x="0" y="1440543"/>
            <a:ext cx="7027333" cy="5942239"/>
          </a:xfrm>
        </p:spPr>
        <p:txBody>
          <a:bodyPr>
            <a:normAutofit/>
          </a:bodyPr>
          <a:lstStyle/>
          <a:p>
            <a:r>
              <a:rPr lang="cs-CZ" sz="1544" i="1" u="sng" dirty="0">
                <a:hlinkClick r:id="rId3" tooltip="Vstřikovací vyfukování"/>
              </a:rPr>
              <a:t>Vstřikovací vyfukování</a:t>
            </a:r>
            <a:r>
              <a:rPr lang="cs-CZ" sz="1544" dirty="0"/>
              <a:t> se používá k výrobě dutých těles menších rozměrů a s velmi členitým tvarem. </a:t>
            </a:r>
          </a:p>
          <a:p>
            <a:r>
              <a:rPr lang="cs-CZ" sz="1544" dirty="0"/>
              <a:t>Postup je následující: ve </a:t>
            </a:r>
            <a:r>
              <a:rPr lang="cs-CZ" sz="1544" u="sng" dirty="0">
                <a:hlinkClick r:id="rId4" tooltip="Vstřikovací forma"/>
              </a:rPr>
              <a:t>vstřikovací formě</a:t>
            </a:r>
            <a:r>
              <a:rPr lang="cs-CZ" sz="1544" dirty="0"/>
              <a:t> se </a:t>
            </a:r>
            <a:r>
              <a:rPr lang="cs-CZ" sz="1544" u="sng" dirty="0">
                <a:hlinkClick r:id="rId5" tooltip="Nastříknutí na trn"/>
              </a:rPr>
              <a:t>nastříkne</a:t>
            </a:r>
            <a:r>
              <a:rPr lang="cs-CZ" sz="1544" dirty="0"/>
              <a:t> na speciálně upravený, obvykle ocelový, trn v dutině vstřikovací formy tavenina vhodného plastu. Tím je vytvořen polotovar a to včetně dna a kompletního hrdla, např. se závity budoucí láhve. Dále se postup liší podle toho, zda je výlisek tvářen ihned nebo je proces vyfukování zcela oddělen. </a:t>
            </a:r>
          </a:p>
          <a:p>
            <a:r>
              <a:rPr lang="cs-CZ" sz="1544" dirty="0"/>
              <a:t>V prvém případě se ihned po nastříknutí plastu, dokud je hmota ještě v plastickém stavu, trn přenese do formy nebo se naopak forma přisune k předlisku po odsunutí vstřikovací formy. Následuje vyfouknutí stlačeným vzduchem do tvaru tvarové dutiny formy, ochlazení a ztuhnutí plastu, </a:t>
            </a:r>
            <a:r>
              <a:rPr lang="cs-CZ" sz="1544" u="sng" dirty="0">
                <a:hlinkClick r:id="rId6" tooltip="Vyhození"/>
              </a:rPr>
              <a:t>otevření nástroje a vyhození</a:t>
            </a:r>
            <a:r>
              <a:rPr lang="cs-CZ" sz="1544" dirty="0"/>
              <a:t> (sejmutí) z trnu stlačeným vzduchem a celý cyklus se opakuje. Velikost </a:t>
            </a:r>
            <a:r>
              <a:rPr lang="cs-CZ" sz="1544" u="sng" dirty="0">
                <a:hlinkClick r:id="rId7" tooltip="Výrobek"/>
              </a:rPr>
              <a:t>výrobků</a:t>
            </a:r>
            <a:r>
              <a:rPr lang="cs-CZ" sz="1544" dirty="0"/>
              <a:t> je omezena velikostí </a:t>
            </a:r>
            <a:r>
              <a:rPr lang="cs-CZ" sz="1544" u="sng" dirty="0">
                <a:hlinkClick r:id="rId8" tooltip="Předlisek"/>
              </a:rPr>
              <a:t>předlisku</a:t>
            </a:r>
            <a:r>
              <a:rPr lang="cs-CZ" sz="1544" dirty="0"/>
              <a:t>. </a:t>
            </a:r>
          </a:p>
          <a:p>
            <a:r>
              <a:rPr lang="cs-CZ" sz="1544" dirty="0"/>
              <a:t>Ve druhém případě lze proces oddělit. Vstřikováním se vyrobí předlisky, normálně se ochladí a v druhé firmě se potom opět ohřejí do plastického stavu a vyfouknou. Oblast hrdla se závitem se nezahřívá.</a:t>
            </a:r>
            <a:endParaRPr lang="cs-CZ" sz="772" dirty="0"/>
          </a:p>
        </p:txBody>
      </p:sp>
      <p:pic>
        <p:nvPicPr>
          <p:cNvPr id="7170" name="Picture 2" descr="http://www.ksp.tul.cz/cz/kpt/obsah/vyuka/skripta_tkp/sekce_plasty/07-vyfukovani/03.jpg">
            <a:extLst>
              <a:ext uri="{FF2B5EF4-FFF2-40B4-BE49-F238E27FC236}">
                <a16:creationId xmlns:a16="http://schemas.microsoft.com/office/drawing/2014/main" id="{DA20A016-B47E-483C-BA25-D2D0B30849D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61203" y="4548897"/>
            <a:ext cx="3555856" cy="143927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http://www.ksp.tul.cz/cz/kpt/obsah/vyuka/skripta_tkp/sekce_plasty/07-vyfukovani/02.jpg">
            <a:extLst>
              <a:ext uri="{FF2B5EF4-FFF2-40B4-BE49-F238E27FC236}">
                <a16:creationId xmlns:a16="http://schemas.microsoft.com/office/drawing/2014/main" id="{0A2096C6-9680-4963-9A39-BE5A51163EA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362015" y="1574680"/>
            <a:ext cx="2308245" cy="2268855"/>
          </a:xfrm>
          <a:prstGeom prst="rect">
            <a:avLst/>
          </a:prstGeom>
          <a:noFill/>
          <a:extLst>
            <a:ext uri="{909E8E84-426E-40DD-AFC4-6F175D3DCCD1}">
              <a14:hiddenFill xmlns:a14="http://schemas.microsoft.com/office/drawing/2010/main">
                <a:solidFill>
                  <a:srgbClr val="FFFFFF"/>
                </a:solidFill>
              </a14:hiddenFill>
            </a:ext>
          </a:extLst>
        </p:spPr>
      </p:pic>
      <p:sp>
        <p:nvSpPr>
          <p:cNvPr id="4" name="Obdélník 3">
            <a:extLst>
              <a:ext uri="{FF2B5EF4-FFF2-40B4-BE49-F238E27FC236}">
                <a16:creationId xmlns:a16="http://schemas.microsoft.com/office/drawing/2014/main" id="{7094CFDF-FB30-4BCE-9AC3-85E0C45A9CF5}"/>
              </a:ext>
            </a:extLst>
          </p:cNvPr>
          <p:cNvSpPr/>
          <p:nvPr/>
        </p:nvSpPr>
        <p:spPr>
          <a:xfrm>
            <a:off x="6544637" y="3794136"/>
            <a:ext cx="3843964" cy="550728"/>
          </a:xfrm>
          <a:prstGeom prst="rect">
            <a:avLst/>
          </a:prstGeom>
        </p:spPr>
        <p:txBody>
          <a:bodyPr wrap="square">
            <a:spAutoFit/>
          </a:bodyPr>
          <a:lstStyle/>
          <a:p>
            <a:r>
              <a:rPr lang="cs-CZ" sz="993" i="1" dirty="0">
                <a:solidFill>
                  <a:srgbClr val="000000"/>
                </a:solidFill>
                <a:latin typeface="Arial" panose="020B0604020202020204" pitchFamily="34" charset="0"/>
                <a:cs typeface="Arial" panose="020B0604020202020204" pitchFamily="34" charset="0"/>
              </a:rPr>
              <a:t>Princip vstřikovacího vyfukování s okamžitým vyfouknutím</a:t>
            </a:r>
            <a:br>
              <a:rPr lang="cs-CZ" sz="993" i="1" dirty="0">
                <a:solidFill>
                  <a:srgbClr val="000000"/>
                </a:solidFill>
                <a:latin typeface="Arial" panose="020B0604020202020204" pitchFamily="34" charset="0"/>
                <a:cs typeface="Arial" panose="020B0604020202020204" pitchFamily="34" charset="0"/>
              </a:rPr>
            </a:br>
            <a:r>
              <a:rPr lang="cs-CZ" sz="993" i="1" dirty="0">
                <a:solidFill>
                  <a:srgbClr val="000000"/>
                </a:solidFill>
                <a:latin typeface="Arial" panose="020B0604020202020204" pitchFamily="34" charset="0"/>
                <a:cs typeface="Arial" panose="020B0604020202020204" pitchFamily="34" charset="0"/>
              </a:rPr>
              <a:t>1 – vstřikovací stroj, 2 – vstřikovací forma, 3, 4 – vyfukovací forma, a – vstřikování, b – vyfukování, c – chlazení, d – vyhození</a:t>
            </a:r>
            <a:endParaRPr lang="cs-CZ" sz="993" dirty="0">
              <a:latin typeface="Arial" panose="020B0604020202020204" pitchFamily="34" charset="0"/>
              <a:cs typeface="Arial" panose="020B0604020202020204" pitchFamily="34" charset="0"/>
            </a:endParaRPr>
          </a:p>
        </p:txBody>
      </p:sp>
      <p:sp>
        <p:nvSpPr>
          <p:cNvPr id="5" name="Obdélník 4">
            <a:extLst>
              <a:ext uri="{FF2B5EF4-FFF2-40B4-BE49-F238E27FC236}">
                <a16:creationId xmlns:a16="http://schemas.microsoft.com/office/drawing/2014/main" id="{E4832412-7598-4908-929F-A347A70DB52C}"/>
              </a:ext>
            </a:extLst>
          </p:cNvPr>
          <p:cNvSpPr/>
          <p:nvPr/>
        </p:nvSpPr>
        <p:spPr>
          <a:xfrm>
            <a:off x="6761205" y="5982443"/>
            <a:ext cx="3555855" cy="550728"/>
          </a:xfrm>
          <a:prstGeom prst="rect">
            <a:avLst/>
          </a:prstGeom>
        </p:spPr>
        <p:txBody>
          <a:bodyPr wrap="square">
            <a:spAutoFit/>
          </a:bodyPr>
          <a:lstStyle/>
          <a:p>
            <a:r>
              <a:rPr lang="cs-CZ" sz="993" i="1" dirty="0">
                <a:solidFill>
                  <a:srgbClr val="000000"/>
                </a:solidFill>
                <a:latin typeface="Arial" panose="020B0604020202020204" pitchFamily="34" charset="0"/>
                <a:cs typeface="Arial" panose="020B0604020202020204" pitchFamily="34" charset="0"/>
              </a:rPr>
              <a:t>Princip vstřikovacího vyfukování s přerušovaným procesem</a:t>
            </a:r>
            <a:br>
              <a:rPr lang="cs-CZ" sz="993" i="1" dirty="0">
                <a:solidFill>
                  <a:srgbClr val="000000"/>
                </a:solidFill>
                <a:latin typeface="Arial" panose="020B0604020202020204" pitchFamily="34" charset="0"/>
                <a:cs typeface="Arial" panose="020B0604020202020204" pitchFamily="34" charset="0"/>
              </a:rPr>
            </a:br>
            <a:r>
              <a:rPr lang="cs-CZ" sz="993" i="1" dirty="0">
                <a:solidFill>
                  <a:srgbClr val="000000"/>
                </a:solidFill>
                <a:latin typeface="Arial" panose="020B0604020202020204" pitchFamily="34" charset="0"/>
                <a:cs typeface="Arial" panose="020B0604020202020204" pitchFamily="34" charset="0"/>
              </a:rPr>
              <a:t>1 – ohřev tvarové části předlisku, 2 – přesun do vstřikovací formy, 3 – vyfukování, 4 – chlazení, vyhození</a:t>
            </a:r>
            <a:endParaRPr lang="cs-CZ" sz="993"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78045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0" y="4002"/>
            <a:ext cx="10693046" cy="1107996"/>
          </a:xfrm>
        </p:spPr>
        <p:txBody>
          <a:bodyPr/>
          <a:lstStyle/>
          <a:p>
            <a:r>
              <a:rPr lang="cs-CZ" sz="3600" dirty="0"/>
              <a:t>Vytlačovací vyfukování – předlisek vyráběný vytlačováním</a:t>
            </a:r>
          </a:p>
        </p:txBody>
      </p:sp>
      <p:sp>
        <p:nvSpPr>
          <p:cNvPr id="3" name="Zástupný symbol pro obsah 2"/>
          <p:cNvSpPr>
            <a:spLocks noGrp="1"/>
          </p:cNvSpPr>
          <p:nvPr>
            <p:ph idx="1"/>
          </p:nvPr>
        </p:nvSpPr>
        <p:spPr>
          <a:xfrm>
            <a:off x="0" y="1191001"/>
            <a:ext cx="7306383" cy="6371848"/>
          </a:xfrm>
        </p:spPr>
        <p:txBody>
          <a:bodyPr>
            <a:normAutofit/>
          </a:bodyPr>
          <a:lstStyle/>
          <a:p>
            <a:r>
              <a:rPr lang="cs-CZ" sz="1600" dirty="0"/>
              <a:t>Je to nejrozšířenější způsob výroby dutých těles. </a:t>
            </a:r>
          </a:p>
          <a:p>
            <a:r>
              <a:rPr lang="cs-CZ" sz="1600" dirty="0"/>
              <a:t>Na vytlačovacím stroji s </a:t>
            </a:r>
            <a:r>
              <a:rPr lang="cs-CZ" sz="1600" u="sng" dirty="0">
                <a:hlinkClick r:id="rId3" tooltip="Přímá vytlačovací hlava"/>
              </a:rPr>
              <a:t>přímou</a:t>
            </a:r>
            <a:r>
              <a:rPr lang="cs-CZ" sz="1600" dirty="0"/>
              <a:t> nebo </a:t>
            </a:r>
            <a:r>
              <a:rPr lang="cs-CZ" sz="1600" u="sng" dirty="0">
                <a:hlinkClick r:id="rId4" tooltip="Příčná vytlačovací hlava"/>
              </a:rPr>
              <a:t>příčnou</a:t>
            </a:r>
            <a:r>
              <a:rPr lang="cs-CZ" sz="1600" dirty="0"/>
              <a:t> vytlačovací hlavou se vytlačí polotovar – </a:t>
            </a:r>
            <a:r>
              <a:rPr lang="cs-CZ" sz="1600" i="1" u="sng" dirty="0" err="1">
                <a:hlinkClick r:id="rId5" tooltip="Parizon"/>
              </a:rPr>
              <a:t>parizon</a:t>
            </a:r>
            <a:r>
              <a:rPr lang="cs-CZ" sz="1600" dirty="0"/>
              <a:t>. Tato trubka, schopná plastického přetvoření, se odstřihne v okamžiku, jakmile dosáhne požadované délky. Střižné nůžky jej buď podrží do okamžiku, dokud nepřijede vyfukovací forma nebo jej přenese do formy, kde je nasazen na trn. Zavřením formy dojde k vylisování hrdla a vnitřního průměru a ke svaření dna. Následně se přivede stlačený vzduch a dojde k vyfouknutí. </a:t>
            </a:r>
          </a:p>
          <a:p>
            <a:r>
              <a:rPr lang="cs-CZ" sz="1600" dirty="0"/>
              <a:t>Po </a:t>
            </a:r>
            <a:r>
              <a:rPr lang="cs-CZ" sz="1600" u="sng" dirty="0">
                <a:hlinkClick r:id="rId6" tooltip="Ochlazení a ztuhnutí"/>
              </a:rPr>
              <a:t>ochlazení a ztuhnutí</a:t>
            </a:r>
            <a:r>
              <a:rPr lang="cs-CZ" sz="1600" dirty="0"/>
              <a:t> se odstraní </a:t>
            </a:r>
            <a:r>
              <a:rPr lang="cs-CZ" sz="1600" u="sng" dirty="0">
                <a:hlinkClick r:id="rId7" tooltip="Přetoky"/>
              </a:rPr>
              <a:t>přetoky</a:t>
            </a:r>
            <a:r>
              <a:rPr lang="cs-CZ" sz="1600" dirty="0"/>
              <a:t> od svarových ploch. </a:t>
            </a:r>
          </a:p>
          <a:p>
            <a:r>
              <a:rPr lang="cs-CZ" sz="1600" dirty="0"/>
              <a:t>Nevýhodou vytlačovacího vyfukování je malá přesnost výrobků a poměrně velký odpad, vznik svaru. </a:t>
            </a:r>
          </a:p>
          <a:p>
            <a:r>
              <a:rPr lang="cs-CZ" sz="1600" dirty="0"/>
              <a:t>Výhodou je ekonomie provozu a možnost vyrábět výrobky o mnohem větším objemu.</a:t>
            </a:r>
          </a:p>
          <a:p>
            <a:r>
              <a:rPr lang="cs-CZ" sz="1600" dirty="0"/>
              <a:t>K nejdůležitějším technologickým parametrům vyfukování patří </a:t>
            </a:r>
            <a:r>
              <a:rPr lang="cs-CZ" sz="1600" i="1" dirty="0"/>
              <a:t>teplota</a:t>
            </a:r>
            <a:r>
              <a:rPr lang="cs-CZ" sz="1600" dirty="0"/>
              <a:t> a </a:t>
            </a:r>
            <a:r>
              <a:rPr lang="cs-CZ" sz="1600" i="1" dirty="0"/>
              <a:t>tlak</a:t>
            </a:r>
            <a:r>
              <a:rPr lang="cs-CZ" sz="1600" dirty="0"/>
              <a:t>. Z hlediska vlastností výrobků je vhodné používat teplotu co nejvyšší, ale dochází k velkému </a:t>
            </a:r>
            <a:r>
              <a:rPr lang="cs-CZ" sz="1600" u="sng" dirty="0">
                <a:hlinkClick r:id="rId8" tooltip="Protahování parizonu"/>
              </a:rPr>
              <a:t>protahování </a:t>
            </a:r>
            <a:r>
              <a:rPr lang="cs-CZ" sz="1600" u="sng" dirty="0" err="1">
                <a:hlinkClick r:id="rId8" tooltip="Protahování parizonu"/>
              </a:rPr>
              <a:t>parizonu</a:t>
            </a:r>
            <a:r>
              <a:rPr lang="cs-CZ" sz="1600" dirty="0"/>
              <a:t>, nárůstu </a:t>
            </a:r>
            <a:r>
              <a:rPr lang="cs-CZ" sz="1600" u="sng" dirty="0">
                <a:hlinkClick r:id="rId9" tooltip="Smrštění"/>
              </a:rPr>
              <a:t>smrštění</a:t>
            </a:r>
            <a:r>
              <a:rPr lang="cs-CZ" sz="1600" dirty="0"/>
              <a:t> a doby chlazení. Při nízké teplotě není záruka kvalitního svaru ve dně a zhoršují se mechanické vlastnosti. Teplota formy se udržuje mezi 30 až 60 </a:t>
            </a:r>
            <a:r>
              <a:rPr lang="cs-CZ" sz="1600" baseline="30000" dirty="0" err="1"/>
              <a:t>o</a:t>
            </a:r>
            <a:r>
              <a:rPr lang="cs-CZ" sz="1600" dirty="0" err="1"/>
              <a:t>C</a:t>
            </a:r>
            <a:r>
              <a:rPr lang="cs-CZ" sz="1600" dirty="0"/>
              <a:t>. </a:t>
            </a:r>
            <a:endParaRPr lang="cs-CZ" sz="500" dirty="0"/>
          </a:p>
        </p:txBody>
      </p:sp>
      <p:pic>
        <p:nvPicPr>
          <p:cNvPr id="8194" name="Picture 2" descr="http://www.ksp.tul.cz/cz/kpt/obsah/vyuka/skripta_tkp/sekce_plasty/07-vyfukovani/02-parison.jpg">
            <a:extLst>
              <a:ext uri="{FF2B5EF4-FFF2-40B4-BE49-F238E27FC236}">
                <a16:creationId xmlns:a16="http://schemas.microsoft.com/office/drawing/2014/main" id="{D8D3B2C7-3445-4A78-8773-CF0C526223BD}"/>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170015" y="769237"/>
            <a:ext cx="2111296" cy="2185192"/>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ksp.tul.cz/cz/kpt/obsah/vyuka/skripta_tkp/sekce_plasty/07-vyfukovani/11-chlazeni.jpg">
            <a:extLst>
              <a:ext uri="{FF2B5EF4-FFF2-40B4-BE49-F238E27FC236}">
                <a16:creationId xmlns:a16="http://schemas.microsoft.com/office/drawing/2014/main" id="{9CEDDDE0-7D98-4007-9413-839B4E940455}"/>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891575" y="3035260"/>
            <a:ext cx="1992000" cy="2683331"/>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www.ksp.tul.cz/cz/kpt/obsah/vyuka/skripta_tkp/sekce_plasty/07-vyfukovani/12-pretoky.jpg">
            <a:extLst>
              <a:ext uri="{FF2B5EF4-FFF2-40B4-BE49-F238E27FC236}">
                <a16:creationId xmlns:a16="http://schemas.microsoft.com/office/drawing/2014/main" id="{C4F9DCB1-5FF5-4085-9931-CB830D787A5D}"/>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8170016" y="5601294"/>
            <a:ext cx="2218583" cy="17237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1156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187488"/>
            <a:ext cx="10693046" cy="553998"/>
          </a:xfrm>
        </p:spPr>
        <p:txBody>
          <a:bodyPr/>
          <a:lstStyle/>
          <a:p>
            <a:r>
              <a:rPr lang="cs-CZ" sz="3600" dirty="0"/>
              <a:t>Lisování a přetlačování plastů</a:t>
            </a:r>
          </a:p>
        </p:txBody>
      </p:sp>
      <p:sp>
        <p:nvSpPr>
          <p:cNvPr id="3" name="Zástupný symbol pro obsah 2"/>
          <p:cNvSpPr>
            <a:spLocks noGrp="1"/>
          </p:cNvSpPr>
          <p:nvPr>
            <p:ph idx="1"/>
          </p:nvPr>
        </p:nvSpPr>
        <p:spPr>
          <a:xfrm>
            <a:off x="419030" y="1406298"/>
            <a:ext cx="9855340" cy="4662217"/>
          </a:xfrm>
        </p:spPr>
        <p:txBody>
          <a:bodyPr>
            <a:normAutofit/>
          </a:bodyPr>
          <a:lstStyle/>
          <a:p>
            <a:r>
              <a:rPr lang="cs-CZ" sz="1654" u="sng" dirty="0">
                <a:hlinkClick r:id="rId3" tooltip="Lis"/>
              </a:rPr>
              <a:t>Lisování a přetlačování</a:t>
            </a:r>
            <a:r>
              <a:rPr lang="cs-CZ" sz="1654" dirty="0"/>
              <a:t> plastů jsou dva základní technologické způsoby, které byly používány jako jedny z prvních technologických postupů na zpracování plastů. Převážně se jimi zpracovávají </a:t>
            </a:r>
            <a:r>
              <a:rPr lang="cs-CZ" sz="1654" dirty="0" err="1"/>
              <a:t>reaktoplasty</a:t>
            </a:r>
            <a:r>
              <a:rPr lang="cs-CZ" sz="1654" dirty="0"/>
              <a:t> (fenolické hmoty, aminoplasty, polyestery, atd.). V současné době jsou tyto technologie nahrazovány vstřikováním, neboť se výrazně zkracuje celkový výrobní cyklus, odpadají dodatečné operace, snižuje se prašnost, apod.</a:t>
            </a:r>
          </a:p>
        </p:txBody>
      </p:sp>
      <p:pic>
        <p:nvPicPr>
          <p:cNvPr id="10242" name="Picture 2" descr="http://www.ksp.tul.cz/cz/kpt/obsah/vyuka/skripta_tkp/sekce_plasty/09-lisovani/01-lis.jpg">
            <a:extLst>
              <a:ext uri="{FF2B5EF4-FFF2-40B4-BE49-F238E27FC236}">
                <a16:creationId xmlns:a16="http://schemas.microsoft.com/office/drawing/2014/main" id="{A4F2A286-20F1-45BC-BBBA-8D7EBCCAC2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6611" y="3131158"/>
            <a:ext cx="3916476" cy="2937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519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36624"/>
            <a:ext cx="10693046" cy="553998"/>
          </a:xfrm>
        </p:spPr>
        <p:txBody>
          <a:bodyPr/>
          <a:lstStyle/>
          <a:p>
            <a:r>
              <a:rPr lang="cs-CZ" sz="3600" dirty="0"/>
              <a:t>Lisování plastů</a:t>
            </a:r>
          </a:p>
        </p:txBody>
      </p:sp>
      <p:sp>
        <p:nvSpPr>
          <p:cNvPr id="3" name="Zástupný symbol pro obsah 2"/>
          <p:cNvSpPr>
            <a:spLocks noGrp="1"/>
          </p:cNvSpPr>
          <p:nvPr>
            <p:ph idx="1"/>
          </p:nvPr>
        </p:nvSpPr>
        <p:spPr>
          <a:xfrm>
            <a:off x="-63500" y="1038225"/>
            <a:ext cx="7785100" cy="6047827"/>
          </a:xfrm>
        </p:spPr>
        <p:txBody>
          <a:bodyPr>
            <a:normAutofit lnSpcReduction="10000"/>
          </a:bodyPr>
          <a:lstStyle/>
          <a:p>
            <a:r>
              <a:rPr lang="cs-CZ" sz="1544" i="1" u="sng" dirty="0">
                <a:hlinkClick r:id="rId3" tooltip="Lis"/>
              </a:rPr>
              <a:t>Lisování</a:t>
            </a:r>
            <a:r>
              <a:rPr lang="cs-CZ" sz="1544" dirty="0"/>
              <a:t> je způsob tváření plastů ve </a:t>
            </a:r>
            <a:r>
              <a:rPr lang="cs-CZ" sz="1544" u="sng" dirty="0">
                <a:hlinkClick r:id="rId4" tooltip="Lisovací forma"/>
              </a:rPr>
              <a:t>vytápěné formě</a:t>
            </a:r>
            <a:r>
              <a:rPr lang="cs-CZ" sz="1544" dirty="0"/>
              <a:t>, nejčastěji ocelové, kdy se na materiál působí tlakem pro dosažení požadovaného tvaru. </a:t>
            </a:r>
          </a:p>
          <a:p>
            <a:r>
              <a:rPr lang="cs-CZ" sz="1544" dirty="0"/>
              <a:t>Základní technologické parametry lisování plastů jsou: lisovací tlak, teplota lisování a doba vytvrzování. </a:t>
            </a:r>
          </a:p>
          <a:p>
            <a:r>
              <a:rPr lang="cs-CZ" sz="1544" i="1" dirty="0"/>
              <a:t>Lisovací tlak</a:t>
            </a:r>
            <a:r>
              <a:rPr lang="cs-CZ" sz="1544" dirty="0"/>
              <a:t> ovlivňuje kvalitu povrchu výlisku, smrštění. Závisí na druhu hmoty, geometrii výrobku, na teplotě předehřevu a teplotě lisování. Bývá v rozmezí 10 až 60 </a:t>
            </a:r>
            <a:r>
              <a:rPr lang="cs-CZ" sz="1544" dirty="0" err="1"/>
              <a:t>MPa</a:t>
            </a:r>
            <a:r>
              <a:rPr lang="cs-CZ" sz="1544" dirty="0"/>
              <a:t>.</a:t>
            </a:r>
          </a:p>
          <a:p>
            <a:r>
              <a:rPr lang="cs-CZ" sz="1544" u="sng" dirty="0">
                <a:hlinkClick r:id="rId5" tooltip="Lisovací forma"/>
              </a:rPr>
              <a:t>Lisovací formy</a:t>
            </a:r>
            <a:r>
              <a:rPr lang="cs-CZ" sz="1544" dirty="0"/>
              <a:t> jsou vytápěny elektrickým odporovým topením na </a:t>
            </a:r>
            <a:r>
              <a:rPr lang="cs-CZ" sz="1544" i="1" dirty="0"/>
              <a:t>teplotu lisování</a:t>
            </a:r>
            <a:r>
              <a:rPr lang="cs-CZ" sz="1544" dirty="0"/>
              <a:t>, což je vlastně teplota lisovací formy. Teploty lisování závisí na druhu plastu, tloušťce stěny, geometrii výrobku, teplotě předehřevu a jsou v intervalu od 130 do 190 </a:t>
            </a:r>
            <a:r>
              <a:rPr lang="cs-CZ" sz="1544" baseline="30000" dirty="0" err="1"/>
              <a:t>o</a:t>
            </a:r>
            <a:r>
              <a:rPr lang="cs-CZ" sz="1544" dirty="0" err="1"/>
              <a:t>C</a:t>
            </a:r>
            <a:r>
              <a:rPr lang="cs-CZ" sz="1544" dirty="0"/>
              <a:t>. Důležitá je rovnoměrnost teploty formy a stejné parametry na straně tvárníku i tvárnice. </a:t>
            </a:r>
          </a:p>
          <a:p>
            <a:r>
              <a:rPr lang="cs-CZ" sz="1544" dirty="0"/>
              <a:t>Podle použitého tlaku s lisování dělí na </a:t>
            </a:r>
            <a:r>
              <a:rPr lang="cs-CZ" sz="1544" i="1" dirty="0"/>
              <a:t>nízkotlaké</a:t>
            </a:r>
            <a:r>
              <a:rPr lang="cs-CZ" sz="1544" dirty="0"/>
              <a:t> a </a:t>
            </a:r>
            <a:r>
              <a:rPr lang="cs-CZ" sz="1544" i="1" dirty="0"/>
              <a:t>vysokotlaké</a:t>
            </a:r>
            <a:r>
              <a:rPr lang="cs-CZ" sz="1544" dirty="0"/>
              <a:t>, kdy hranicí je 3,5 </a:t>
            </a:r>
            <a:r>
              <a:rPr lang="cs-CZ" sz="1544" dirty="0" err="1"/>
              <a:t>MPa</a:t>
            </a:r>
            <a:r>
              <a:rPr lang="cs-CZ" sz="1544" dirty="0"/>
              <a:t>.</a:t>
            </a:r>
          </a:p>
          <a:p>
            <a:r>
              <a:rPr lang="cs-CZ" sz="1544" u="sng" dirty="0">
                <a:hlinkClick r:id="rId6" tooltip="Postup lisování"/>
              </a:rPr>
              <a:t>Postup lisování</a:t>
            </a:r>
            <a:r>
              <a:rPr lang="cs-CZ" sz="1544" dirty="0"/>
              <a:t>: dutina nástroje se naplní práškem (tabletou, kašovitou hmotou, apod.) o přesně stanoveném objemu. V důsledku styku plastu s vyhřívanou formou dochází k plastikaci a tlakem tvárníku se jednak dokončí plastikace a jednak dojde k zaplnění tvarové dutiny formy. Následuje odlehčení (snížení lisovacího tlaku a pootevření formy), které je důležité z hlediska </a:t>
            </a:r>
            <a:r>
              <a:rPr lang="cs-CZ" sz="1544" i="1" dirty="0"/>
              <a:t>odplynění</a:t>
            </a:r>
            <a:r>
              <a:rPr lang="cs-CZ" sz="1544" dirty="0"/>
              <a:t> taveniny plastu a dokončení lisování. V materiálu, v důsledku dodávaného tepla, proběhne </a:t>
            </a:r>
            <a:r>
              <a:rPr lang="cs-CZ" sz="1544" i="1" dirty="0"/>
              <a:t>vytvrzování</a:t>
            </a:r>
            <a:r>
              <a:rPr lang="cs-CZ" sz="1544" dirty="0"/>
              <a:t> (vytvrzovací reakce – vytvoření </a:t>
            </a:r>
            <a:r>
              <a:rPr lang="cs-CZ" sz="1544" u="sng" dirty="0">
                <a:hlinkClick r:id="rId7" tooltip="Zesíťovaná struktura"/>
              </a:rPr>
              <a:t>zesíťované struktury</a:t>
            </a:r>
            <a:r>
              <a:rPr lang="cs-CZ" sz="1544" dirty="0"/>
              <a:t>), což je nejdelší částí lisovacího cyklu. Tato část se nazývá </a:t>
            </a:r>
            <a:r>
              <a:rPr lang="cs-CZ" sz="1544" i="1" dirty="0"/>
              <a:t>doba vytvrzování</a:t>
            </a:r>
            <a:r>
              <a:rPr lang="cs-CZ" sz="1544" dirty="0"/>
              <a:t> a závisí na tloušťce stěny, druhu plastu, teplotě formy. Po vytvrzení se forma otevře, výlisek se vyhodí, forma se očistí (nejčastěji stlačeným vzduchem a následně se natře separačním prostředkem) a celý cyklus se opakuje.</a:t>
            </a:r>
          </a:p>
        </p:txBody>
      </p:sp>
      <p:pic>
        <p:nvPicPr>
          <p:cNvPr id="11266" name="Picture 2" descr="http://www.ksp.tul.cz/cz/kpt/obsah/vyuka/skripta_tkp/sekce_plasty/09-lisovani/03-lisovaci%20forma.jpg">
            <a:extLst>
              <a:ext uri="{FF2B5EF4-FFF2-40B4-BE49-F238E27FC236}">
                <a16:creationId xmlns:a16="http://schemas.microsoft.com/office/drawing/2014/main" id="{DDDA536B-8D35-4B33-9C60-9E3B986513FF}"/>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104963" y="54399"/>
            <a:ext cx="3415287" cy="2561466"/>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ttp://www.ksp.tul.cz/cz/kpt/obsah/vyuka/skripta_tkp/sekce_plasty/09-lisovani/02.gif">
            <a:extLst>
              <a:ext uri="{FF2B5EF4-FFF2-40B4-BE49-F238E27FC236}">
                <a16:creationId xmlns:a16="http://schemas.microsoft.com/office/drawing/2014/main" id="{E33DC337-5500-4F9E-9BAB-D3D1860FD43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03770" y="4391025"/>
            <a:ext cx="3345648" cy="18366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44766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0" y="200025"/>
            <a:ext cx="10693046" cy="553998"/>
          </a:xfrm>
        </p:spPr>
        <p:txBody>
          <a:bodyPr/>
          <a:lstStyle/>
          <a:p>
            <a:r>
              <a:rPr lang="cs-CZ" sz="3600" dirty="0"/>
              <a:t>Přetlačování plastů</a:t>
            </a:r>
          </a:p>
        </p:txBody>
      </p:sp>
      <p:sp>
        <p:nvSpPr>
          <p:cNvPr id="3" name="Zástupný symbol pro obsah 2"/>
          <p:cNvSpPr>
            <a:spLocks noGrp="1"/>
          </p:cNvSpPr>
          <p:nvPr>
            <p:ph idx="1"/>
          </p:nvPr>
        </p:nvSpPr>
        <p:spPr>
          <a:xfrm>
            <a:off x="165100" y="1360844"/>
            <a:ext cx="10037243" cy="4662217"/>
          </a:xfrm>
        </p:spPr>
        <p:txBody>
          <a:bodyPr>
            <a:normAutofit/>
          </a:bodyPr>
          <a:lstStyle/>
          <a:p>
            <a:r>
              <a:rPr lang="cs-CZ" sz="1489" i="1" dirty="0"/>
              <a:t>Přetlačování</a:t>
            </a:r>
            <a:r>
              <a:rPr lang="cs-CZ" sz="1489" dirty="0"/>
              <a:t> </a:t>
            </a:r>
            <a:r>
              <a:rPr lang="cs-CZ" sz="1489" dirty="0" err="1"/>
              <a:t>reaktoplastů</a:t>
            </a:r>
            <a:r>
              <a:rPr lang="cs-CZ" sz="1489" dirty="0"/>
              <a:t> je způsob, při kterém se dávka plastu nevkládá přímo do tvarové dutiny formy, ale do pomocné dutiny formy, odkud je po </a:t>
            </a:r>
            <a:r>
              <a:rPr lang="cs-CZ" sz="1489" dirty="0" err="1"/>
              <a:t>zplastikování</a:t>
            </a:r>
            <a:r>
              <a:rPr lang="cs-CZ" sz="1489" dirty="0"/>
              <a:t> přetlačena tlakem </a:t>
            </a:r>
            <a:r>
              <a:rPr lang="cs-CZ" sz="1489" u="sng" dirty="0">
                <a:hlinkClick r:id="rId3" tooltip="Princip přetlačování reaktoplastů"/>
              </a:rPr>
              <a:t>vtokovými kanály</a:t>
            </a:r>
            <a:r>
              <a:rPr lang="cs-CZ" sz="1489" dirty="0"/>
              <a:t> do vlastní dutiny formy. </a:t>
            </a:r>
          </a:p>
          <a:p>
            <a:r>
              <a:rPr lang="cs-CZ" sz="1489" dirty="0"/>
              <a:t>Přetlačování se používá pro výlisky složitých tvarů, pro výlisky se </a:t>
            </a:r>
            <a:r>
              <a:rPr lang="cs-CZ" sz="1489" dirty="0" err="1"/>
              <a:t>zálisky</a:t>
            </a:r>
            <a:r>
              <a:rPr lang="cs-CZ" sz="1489" dirty="0"/>
              <a:t>, apod. Výrobek sice nemá přetoky, ale velké množství hmoty zůstává ve vtokovém systému a v pomocné dutině, neboť i zde se musí objem dávky navýšit oproti objemu konečného výrobku. </a:t>
            </a:r>
          </a:p>
          <a:p>
            <a:r>
              <a:rPr lang="cs-CZ" sz="1489" dirty="0" err="1"/>
              <a:t>Přetlačovací</a:t>
            </a:r>
            <a:r>
              <a:rPr lang="cs-CZ" sz="1489" dirty="0"/>
              <a:t> tlaky jsou oproti lisování vyšší, bývají kolem 50 až 100 </a:t>
            </a:r>
            <a:r>
              <a:rPr lang="cs-CZ" sz="1489" dirty="0" err="1"/>
              <a:t>MPa</a:t>
            </a:r>
            <a:r>
              <a:rPr lang="cs-CZ" sz="1489" dirty="0"/>
              <a:t>, mohou se však snížit předehřevem plastu. Doba vytvrzování vůči lisování je kratší, cyklus je však delší v důsledku většího počtu operací.</a:t>
            </a:r>
          </a:p>
          <a:p>
            <a:pPr marL="0" indent="0">
              <a:buNone/>
            </a:pPr>
            <a:br>
              <a:rPr lang="cs-CZ" sz="1489" dirty="0"/>
            </a:br>
            <a:endParaRPr lang="cs-CZ" sz="1489" dirty="0"/>
          </a:p>
        </p:txBody>
      </p:sp>
      <p:sp>
        <p:nvSpPr>
          <p:cNvPr id="6" name="TextovéPole 5"/>
          <p:cNvSpPr txBox="1"/>
          <p:nvPr/>
        </p:nvSpPr>
        <p:spPr>
          <a:xfrm>
            <a:off x="9788750" y="6284452"/>
            <a:ext cx="528310" cy="372410"/>
          </a:xfrm>
          <a:prstGeom prst="rect">
            <a:avLst/>
          </a:prstGeom>
          <a:noFill/>
        </p:spPr>
        <p:txBody>
          <a:bodyPr wrap="square" rtlCol="0">
            <a:spAutoFit/>
          </a:bodyPr>
          <a:lstStyle/>
          <a:p>
            <a:r>
              <a:rPr lang="en-US" sz="910" spc="25" dirty="0">
                <a:solidFill>
                  <a:srgbClr val="3487BB"/>
                </a:solidFill>
                <a:latin typeface="Univers Com 67 Bold Cond" panose="020B0806030502040204" pitchFamily="34" charset="-18"/>
              </a:rPr>
              <a:t>00</a:t>
            </a:r>
            <a:r>
              <a:rPr lang="cs-CZ" sz="910" spc="25" dirty="0">
                <a:solidFill>
                  <a:srgbClr val="3487BB"/>
                </a:solidFill>
                <a:latin typeface="Univers Com 67 Bold Cond" panose="020B0806030502040204" pitchFamily="34" charset="-18"/>
              </a:rPr>
              <a:t> / </a:t>
            </a:r>
            <a:r>
              <a:rPr lang="en-US" sz="910" spc="25" dirty="0">
                <a:solidFill>
                  <a:srgbClr val="3487BB"/>
                </a:solidFill>
                <a:latin typeface="Univers Com 67 Bold Cond" panose="020B0806030502040204" pitchFamily="34" charset="-18"/>
              </a:rPr>
              <a:t>00</a:t>
            </a:r>
            <a:endParaRPr lang="cs-CZ" sz="910" spc="25" dirty="0">
              <a:solidFill>
                <a:srgbClr val="3487BB"/>
              </a:solidFill>
              <a:latin typeface="Univers Com 67 Bold Cond" panose="020B0806030502040204" pitchFamily="34" charset="-18"/>
            </a:endParaRPr>
          </a:p>
        </p:txBody>
      </p:sp>
      <p:pic>
        <p:nvPicPr>
          <p:cNvPr id="12290" name="Picture 2" descr="http://www.ksp.tul.cz/cz/kpt/obsah/vyuka/skripta_tkp/sekce_plasty/09-lisovani/03.jpg">
            <a:extLst>
              <a:ext uri="{FF2B5EF4-FFF2-40B4-BE49-F238E27FC236}">
                <a16:creationId xmlns:a16="http://schemas.microsoft.com/office/drawing/2014/main" id="{9293520F-9375-469C-9A54-26ED9342AB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9560" y="3870898"/>
            <a:ext cx="3592354" cy="2197953"/>
          </a:xfrm>
          <a:prstGeom prst="rect">
            <a:avLst/>
          </a:prstGeom>
          <a:noFill/>
          <a:extLst>
            <a:ext uri="{909E8E84-426E-40DD-AFC4-6F175D3DCCD1}">
              <a14:hiddenFill xmlns:a14="http://schemas.microsoft.com/office/drawing/2010/main">
                <a:solidFill>
                  <a:srgbClr val="FFFFFF"/>
                </a:solidFill>
              </a14:hiddenFill>
            </a:ext>
          </a:extLst>
        </p:spPr>
      </p:pic>
      <p:sp>
        <p:nvSpPr>
          <p:cNvPr id="4" name="Obdélník 3">
            <a:extLst>
              <a:ext uri="{FF2B5EF4-FFF2-40B4-BE49-F238E27FC236}">
                <a16:creationId xmlns:a16="http://schemas.microsoft.com/office/drawing/2014/main" id="{768FF1AE-2055-4104-8F0C-D4A3FCB656A0}"/>
              </a:ext>
            </a:extLst>
          </p:cNvPr>
          <p:cNvSpPr/>
          <p:nvPr/>
        </p:nvSpPr>
        <p:spPr>
          <a:xfrm>
            <a:off x="7507514" y="4169716"/>
            <a:ext cx="2421914" cy="805092"/>
          </a:xfrm>
          <a:prstGeom prst="rect">
            <a:avLst/>
          </a:prstGeom>
        </p:spPr>
        <p:txBody>
          <a:bodyPr wrap="square">
            <a:spAutoFit/>
          </a:bodyPr>
          <a:lstStyle/>
          <a:p>
            <a:r>
              <a:rPr lang="cs-CZ" sz="1158" i="1" dirty="0">
                <a:solidFill>
                  <a:srgbClr val="000000"/>
                </a:solidFill>
                <a:latin typeface="Arial" panose="020B0604020202020204" pitchFamily="34" charset="0"/>
                <a:cs typeface="Arial" panose="020B0604020202020204" pitchFamily="34" charset="0"/>
              </a:rPr>
              <a:t>Princip přetlačování </a:t>
            </a:r>
            <a:r>
              <a:rPr lang="cs-CZ" sz="1158" i="1" dirty="0" err="1">
                <a:solidFill>
                  <a:srgbClr val="000000"/>
                </a:solidFill>
                <a:latin typeface="Arial" panose="020B0604020202020204" pitchFamily="34" charset="0"/>
                <a:cs typeface="Arial" panose="020B0604020202020204" pitchFamily="34" charset="0"/>
              </a:rPr>
              <a:t>reaktoplastů</a:t>
            </a:r>
            <a:r>
              <a:rPr lang="cs-CZ" sz="1158" i="1" dirty="0">
                <a:solidFill>
                  <a:srgbClr val="000000"/>
                </a:solidFill>
                <a:latin typeface="Arial" panose="020B0604020202020204" pitchFamily="34" charset="0"/>
                <a:cs typeface="Arial" panose="020B0604020202020204" pitchFamily="34" charset="0"/>
              </a:rPr>
              <a:t>:</a:t>
            </a:r>
            <a:br>
              <a:rPr lang="cs-CZ" sz="1158" i="1" dirty="0">
                <a:solidFill>
                  <a:srgbClr val="000000"/>
                </a:solidFill>
                <a:latin typeface="Arial" panose="020B0604020202020204" pitchFamily="34" charset="0"/>
                <a:cs typeface="Arial" panose="020B0604020202020204" pitchFamily="34" charset="0"/>
              </a:rPr>
            </a:br>
            <a:r>
              <a:rPr lang="cs-CZ" sz="1158" i="1" dirty="0">
                <a:solidFill>
                  <a:srgbClr val="000000"/>
                </a:solidFill>
                <a:latin typeface="Arial" panose="020B0604020202020204" pitchFamily="34" charset="0"/>
                <a:cs typeface="Arial" panose="020B0604020202020204" pitchFamily="34" charset="0"/>
              </a:rPr>
              <a:t>1 – přetlačení vloženého plastu,      2 – pohyb tvárníku, </a:t>
            </a:r>
          </a:p>
          <a:p>
            <a:r>
              <a:rPr lang="cs-CZ" sz="1158" i="1" dirty="0">
                <a:solidFill>
                  <a:srgbClr val="000000"/>
                </a:solidFill>
                <a:latin typeface="Arial" panose="020B0604020202020204" pitchFamily="34" charset="0"/>
                <a:cs typeface="Arial" panose="020B0604020202020204" pitchFamily="34" charset="0"/>
              </a:rPr>
              <a:t>3, 4 – vyhození výlisku</a:t>
            </a:r>
            <a:endParaRPr lang="cs-CZ" sz="1158"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19711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54" y="228087"/>
            <a:ext cx="10693046" cy="553998"/>
          </a:xfrm>
        </p:spPr>
        <p:txBody>
          <a:bodyPr/>
          <a:lstStyle/>
          <a:p>
            <a:r>
              <a:rPr lang="cs-CZ" sz="3600" dirty="0"/>
              <a:t>Válcování</a:t>
            </a:r>
          </a:p>
        </p:txBody>
      </p:sp>
      <p:sp>
        <p:nvSpPr>
          <p:cNvPr id="3" name="Zástupný symbol pro obsah 2"/>
          <p:cNvSpPr>
            <a:spLocks noGrp="1"/>
          </p:cNvSpPr>
          <p:nvPr>
            <p:ph idx="1"/>
          </p:nvPr>
        </p:nvSpPr>
        <p:spPr>
          <a:xfrm>
            <a:off x="0" y="1404530"/>
            <a:ext cx="6918920" cy="5930233"/>
          </a:xfrm>
        </p:spPr>
        <p:txBody>
          <a:bodyPr>
            <a:normAutofit fontScale="92500"/>
          </a:bodyPr>
          <a:lstStyle/>
          <a:p>
            <a:r>
              <a:rPr lang="cs-CZ" i="1" dirty="0"/>
              <a:t>Válcování</a:t>
            </a:r>
            <a:r>
              <a:rPr lang="cs-CZ" dirty="0"/>
              <a:t> je technologický způsob, který se používá hlavně k přípravě </a:t>
            </a:r>
            <a:r>
              <a:rPr lang="cs-CZ" u="sng" dirty="0">
                <a:hlinkClick r:id="rId3" tooltip="Linka zpracování fólií"/>
              </a:rPr>
              <a:t>fólií</a:t>
            </a:r>
            <a:r>
              <a:rPr lang="cs-CZ" dirty="0"/>
              <a:t> a podlahovin, koženek, k nanášení polymerů, k míchání, drcení, atd. Každým dalším průchodem materiálu mezi dvojicí válců se zlepšuje kvalita prohnětení a kvalita povrchu. </a:t>
            </a:r>
          </a:p>
          <a:p>
            <a:r>
              <a:rPr lang="cs-CZ" dirty="0"/>
              <a:t>Postup výroby je např. následující: plast (PVC), který se připraví mícháním, se </a:t>
            </a:r>
            <a:r>
              <a:rPr lang="cs-CZ" dirty="0" err="1"/>
              <a:t>zželatinuje</a:t>
            </a:r>
            <a:r>
              <a:rPr lang="cs-CZ" dirty="0"/>
              <a:t> při teplotě kolem 170 </a:t>
            </a:r>
            <a:r>
              <a:rPr lang="cs-CZ" baseline="30000" dirty="0" err="1"/>
              <a:t>o</a:t>
            </a:r>
            <a:r>
              <a:rPr lang="cs-CZ" dirty="0" err="1"/>
              <a:t>C</a:t>
            </a:r>
            <a:r>
              <a:rPr lang="cs-CZ" dirty="0"/>
              <a:t> v hnětacím nebo </a:t>
            </a:r>
            <a:r>
              <a:rPr lang="cs-CZ" u="sng" dirty="0">
                <a:hlinkClick r:id="rId4" tooltip="Vytlačovací stroj"/>
              </a:rPr>
              <a:t>vytlačovacím stroji</a:t>
            </a:r>
            <a:r>
              <a:rPr lang="cs-CZ" dirty="0"/>
              <a:t>. </a:t>
            </a:r>
            <a:r>
              <a:rPr lang="cs-CZ" dirty="0" err="1"/>
              <a:t>Zplastikovaná</a:t>
            </a:r>
            <a:r>
              <a:rPr lang="cs-CZ" dirty="0"/>
              <a:t> směs potom přichází na </a:t>
            </a:r>
            <a:r>
              <a:rPr lang="cs-CZ" u="sng" dirty="0">
                <a:hlinkClick r:id="rId5" tooltip="Dvouválec"/>
              </a:rPr>
              <a:t>dvouválec</a:t>
            </a:r>
            <a:r>
              <a:rPr lang="cs-CZ" dirty="0"/>
              <a:t>, kde se promíchává vlivem nestejné obvodové rychlosti válců, které jsou vytápěné. Odtud hmota odchází na válcovací linku.</a:t>
            </a:r>
          </a:p>
          <a:p>
            <a:r>
              <a:rPr lang="cs-CZ" u="sng" dirty="0">
                <a:hlinkClick r:id="rId6" tooltip="Válcovací stroj"/>
              </a:rPr>
              <a:t>Válcovací stroje</a:t>
            </a:r>
            <a:r>
              <a:rPr lang="cs-CZ" dirty="0"/>
              <a:t> pro jednotlivé technologické procesy nepracují samostatně, ale jsou vybaveny obslužnými zařízeními, které vykonávají přípravné procesy, ale i zařízeními, které vykonávají </a:t>
            </a:r>
            <a:r>
              <a:rPr lang="cs-CZ" u="sng" dirty="0">
                <a:hlinkClick r:id="rId7" tooltip="Doplňkové procesy"/>
              </a:rPr>
              <a:t>doplňkové procesy</a:t>
            </a:r>
            <a:r>
              <a:rPr lang="cs-CZ" dirty="0"/>
              <a:t> (chlazení, </a:t>
            </a:r>
            <a:r>
              <a:rPr lang="cs-CZ" dirty="0" err="1"/>
              <a:t>desénování</a:t>
            </a:r>
            <a:r>
              <a:rPr lang="cs-CZ" dirty="0"/>
              <a:t>, dloužení, potiskování, ořezávání, apod.).</a:t>
            </a:r>
          </a:p>
          <a:p>
            <a:pPr marL="0" indent="0">
              <a:buNone/>
            </a:pPr>
            <a:br>
              <a:rPr lang="cs-CZ" sz="1158" dirty="0"/>
            </a:br>
            <a:endParaRPr lang="cs-CZ" sz="1158" dirty="0"/>
          </a:p>
        </p:txBody>
      </p:sp>
      <p:sp>
        <p:nvSpPr>
          <p:cNvPr id="6" name="TextovéPole 5"/>
          <p:cNvSpPr txBox="1"/>
          <p:nvPr/>
        </p:nvSpPr>
        <p:spPr>
          <a:xfrm>
            <a:off x="9788750" y="6284452"/>
            <a:ext cx="528310" cy="372410"/>
          </a:xfrm>
          <a:prstGeom prst="rect">
            <a:avLst/>
          </a:prstGeom>
          <a:noFill/>
        </p:spPr>
        <p:txBody>
          <a:bodyPr wrap="square" rtlCol="0">
            <a:spAutoFit/>
          </a:bodyPr>
          <a:lstStyle/>
          <a:p>
            <a:r>
              <a:rPr lang="en-US" sz="910" spc="25" dirty="0">
                <a:solidFill>
                  <a:srgbClr val="3487BB"/>
                </a:solidFill>
                <a:latin typeface="Univers Com 67 Bold Cond" panose="020B0806030502040204" pitchFamily="34" charset="-18"/>
              </a:rPr>
              <a:t>00</a:t>
            </a:r>
            <a:r>
              <a:rPr lang="cs-CZ" sz="910" spc="25" dirty="0">
                <a:solidFill>
                  <a:srgbClr val="3487BB"/>
                </a:solidFill>
                <a:latin typeface="Univers Com 67 Bold Cond" panose="020B0806030502040204" pitchFamily="34" charset="-18"/>
              </a:rPr>
              <a:t> / </a:t>
            </a:r>
            <a:r>
              <a:rPr lang="en-US" sz="910" spc="25" dirty="0">
                <a:solidFill>
                  <a:srgbClr val="3487BB"/>
                </a:solidFill>
                <a:latin typeface="Univers Com 67 Bold Cond" panose="020B0806030502040204" pitchFamily="34" charset="-18"/>
              </a:rPr>
              <a:t>00</a:t>
            </a:r>
            <a:endParaRPr lang="cs-CZ" sz="910" spc="25" dirty="0">
              <a:solidFill>
                <a:srgbClr val="3487BB"/>
              </a:solidFill>
              <a:latin typeface="Univers Com 67 Bold Cond" panose="020B0806030502040204" pitchFamily="34" charset="-18"/>
            </a:endParaRPr>
          </a:p>
        </p:txBody>
      </p:sp>
      <p:pic>
        <p:nvPicPr>
          <p:cNvPr id="13314" name="Picture 2" descr="http://www.ksp.tul.cz/cz/kpt/obsah/vyuka/skripta_tkp/sekce_plasty/10-valcovani/06-valcovani%20stroj.jpg">
            <a:extLst>
              <a:ext uri="{FF2B5EF4-FFF2-40B4-BE49-F238E27FC236}">
                <a16:creationId xmlns:a16="http://schemas.microsoft.com/office/drawing/2014/main" id="{38D3D9D7-B9CD-4660-9185-2F8A2D78B8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51631" y="4336091"/>
            <a:ext cx="3560842" cy="1646496"/>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www.ksp.tul.cz/cz/kpt/obsah/vyuka/skripta_tkp/sekce_plasty/10-valcovani/01-folie%20linka.jpg">
            <a:extLst>
              <a:ext uri="{FF2B5EF4-FFF2-40B4-BE49-F238E27FC236}">
                <a16:creationId xmlns:a16="http://schemas.microsoft.com/office/drawing/2014/main" id="{3A861913-609C-425B-A095-3EA04A037FA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651629" y="2266736"/>
            <a:ext cx="3560841" cy="1753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55550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C0C07E1-CAB8-4643-9980-5F2E7BB723D5}"/>
              </a:ext>
            </a:extLst>
          </p:cNvPr>
          <p:cNvSpPr>
            <a:spLocks noGrp="1"/>
          </p:cNvSpPr>
          <p:nvPr>
            <p:ph type="title"/>
          </p:nvPr>
        </p:nvSpPr>
        <p:spPr>
          <a:xfrm>
            <a:off x="354" y="296552"/>
            <a:ext cx="10693046" cy="553998"/>
          </a:xfrm>
        </p:spPr>
        <p:txBody>
          <a:bodyPr/>
          <a:lstStyle/>
          <a:p>
            <a:r>
              <a:rPr lang="cs-CZ" sz="3600" dirty="0"/>
              <a:t>Keramika</a:t>
            </a:r>
          </a:p>
        </p:txBody>
      </p:sp>
      <p:sp>
        <p:nvSpPr>
          <p:cNvPr id="5" name="Zástupný symbol pro obsah 4">
            <a:extLst>
              <a:ext uri="{FF2B5EF4-FFF2-40B4-BE49-F238E27FC236}">
                <a16:creationId xmlns:a16="http://schemas.microsoft.com/office/drawing/2014/main" id="{2A89445B-8E05-4586-A97B-274CFCBA41F3}"/>
              </a:ext>
            </a:extLst>
          </p:cNvPr>
          <p:cNvSpPr>
            <a:spLocks noGrp="1"/>
          </p:cNvSpPr>
          <p:nvPr>
            <p:ph idx="1"/>
          </p:nvPr>
        </p:nvSpPr>
        <p:spPr>
          <a:xfrm>
            <a:off x="358987" y="1266825"/>
            <a:ext cx="9975425" cy="5882216"/>
          </a:xfrm>
        </p:spPr>
        <p:txBody>
          <a:bodyPr>
            <a:normAutofit/>
          </a:bodyPr>
          <a:lstStyle/>
          <a:p>
            <a:r>
              <a:rPr lang="cs-CZ" sz="1323" dirty="0"/>
              <a:t>je směs anorganických nekovových materiálů nebo uhlíkový materiál, vyrobený pálením v peci za vysokých teplot. </a:t>
            </a:r>
          </a:p>
          <a:p>
            <a:r>
              <a:rPr lang="cs-CZ" sz="1323" dirty="0"/>
              <a:t>Keramika se využívá pro výrobu nádobí, nástrojů, šperků, v sochařství, ve stavebnictví a kamnářství.</a:t>
            </a:r>
          </a:p>
          <a:p>
            <a:endParaRPr lang="cs-CZ" sz="1323" dirty="0"/>
          </a:p>
          <a:p>
            <a:pPr marL="0" indent="0">
              <a:buNone/>
            </a:pPr>
            <a:r>
              <a:rPr lang="cs-CZ" sz="1323" dirty="0"/>
              <a:t>Základní rozdělení keramických surovin je na:</a:t>
            </a:r>
          </a:p>
          <a:p>
            <a:pPr marL="0" indent="0">
              <a:buNone/>
            </a:pPr>
            <a:r>
              <a:rPr lang="cs-CZ" sz="1323" dirty="0"/>
              <a:t>plastické – jíly, hlíny, kaoliny</a:t>
            </a:r>
          </a:p>
          <a:p>
            <a:pPr marL="0" indent="0">
              <a:buNone/>
            </a:pPr>
            <a:r>
              <a:rPr lang="cs-CZ" sz="1323" dirty="0"/>
              <a:t>neplastické – ostřiva, taviva.</a:t>
            </a:r>
          </a:p>
          <a:p>
            <a:pPr marL="0" indent="0">
              <a:buNone/>
            </a:pPr>
            <a:r>
              <a:rPr lang="cs-CZ" sz="1323" dirty="0"/>
              <a:t>První dvě skupiny zahrnují vesměs suroviny přírodní, ke kterým díky rostoucím nárokům na kvalitu a čistotu surovin přibyly suroviny vyrobené průmyslově. Neodmyslitelné jsou také materiály, které nejsou přímo součástí výrobní hmoty nebo nemají po výpalu výrobku rozhodující vliv na jeho vlastnosti. V současnosti je také aktuální trend ve zpracování odpadních surovin z jiných průmyslových odvětví. Proto můžeme dále rozlišit ještě tyto suroviny:</a:t>
            </a:r>
          </a:p>
          <a:p>
            <a:pPr marL="0" indent="0">
              <a:lnSpc>
                <a:spcPct val="120000"/>
              </a:lnSpc>
              <a:buNone/>
            </a:pPr>
            <a:r>
              <a:rPr lang="cs-CZ" sz="1323" dirty="0"/>
              <a:t>syntetické – oxidy, neoxidové materiály</a:t>
            </a:r>
          </a:p>
          <a:p>
            <a:pPr marL="0" indent="0">
              <a:lnSpc>
                <a:spcPct val="120000"/>
              </a:lnSpc>
              <a:buNone/>
            </a:pPr>
            <a:r>
              <a:rPr lang="cs-CZ" sz="1323" dirty="0"/>
              <a:t>pomocné – sádra, šelak, mýdla, epoxidové pryskyřice, voda, atd.</a:t>
            </a:r>
          </a:p>
          <a:p>
            <a:pPr marL="0" indent="0">
              <a:lnSpc>
                <a:spcPct val="120000"/>
              </a:lnSpc>
              <a:buNone/>
            </a:pPr>
            <a:r>
              <a:rPr lang="cs-CZ" sz="1323" dirty="0"/>
              <a:t>druhotné – vysokopecní struska, elektrárenský popílek, keramický výmět.</a:t>
            </a:r>
          </a:p>
          <a:p>
            <a:endParaRPr lang="cs-CZ" sz="1323" dirty="0"/>
          </a:p>
          <a:p>
            <a:r>
              <a:rPr lang="cs-CZ" sz="1323" dirty="0"/>
              <a:t>V současnosti se názvem keramika dále označují také některé </a:t>
            </a:r>
            <a:r>
              <a:rPr lang="cs-CZ" sz="1323" dirty="0" err="1"/>
              <a:t>hi-tech</a:t>
            </a:r>
            <a:r>
              <a:rPr lang="cs-CZ" sz="1323" dirty="0"/>
              <a:t> materiály, používané například v armádě jako součásti pancéřování. Obvykle jde o slinuté karbidy kovů (wolframu, titanu, chromu, molybdenu, tantalu, niobu a jiných), oxid hlinitý (Al2O3), různé nitridy a boridy. Mají pochopitelně i své civilní využití, karbidy kovů se používají například na různých vrtácích nebo pilách a jiných nástrojích jako takzvané hroty nebo vložky z </a:t>
            </a:r>
            <a:r>
              <a:rPr lang="cs-CZ" sz="1323" dirty="0" err="1"/>
              <a:t>tvrdokovu</a:t>
            </a:r>
            <a:r>
              <a:rPr lang="cs-CZ" sz="1323" dirty="0"/>
              <a:t> – nejběžnějším příkladem je vrták do betonu s hrotem z „</a:t>
            </a:r>
            <a:r>
              <a:rPr lang="cs-CZ" sz="1323" dirty="0" err="1"/>
              <a:t>vidia</a:t>
            </a:r>
            <a:r>
              <a:rPr lang="cs-CZ" sz="1323" dirty="0"/>
              <a:t>“.</a:t>
            </a:r>
          </a:p>
          <a:p>
            <a:pPr lvl="0"/>
            <a:r>
              <a:rPr lang="cs-CZ" sz="1323" dirty="0"/>
              <a:t>Suroviny SiO</a:t>
            </a:r>
            <a:r>
              <a:rPr lang="cs-CZ" sz="1323" baseline="-25000" dirty="0"/>
              <a:t>2 </a:t>
            </a:r>
            <a:r>
              <a:rPr lang="cs-CZ" sz="1323" dirty="0"/>
              <a:t>– Al</a:t>
            </a:r>
            <a:r>
              <a:rPr lang="cs-CZ" sz="1323" baseline="-25000" dirty="0"/>
              <a:t>2</a:t>
            </a:r>
            <a:r>
              <a:rPr lang="cs-CZ" sz="1323" dirty="0"/>
              <a:t>O</a:t>
            </a:r>
            <a:r>
              <a:rPr lang="cs-CZ" sz="1323" baseline="-25000" dirty="0"/>
              <a:t>3</a:t>
            </a:r>
            <a:r>
              <a:rPr lang="cs-CZ" sz="1323" dirty="0"/>
              <a:t> – ZrO</a:t>
            </a:r>
            <a:r>
              <a:rPr lang="cs-CZ" sz="1323" baseline="-25000" dirty="0"/>
              <a:t>2</a:t>
            </a:r>
            <a:r>
              <a:rPr lang="cs-CZ" sz="1323" dirty="0"/>
              <a:t> – </a:t>
            </a:r>
            <a:r>
              <a:rPr lang="cs-CZ" sz="1323" dirty="0" err="1"/>
              <a:t>SiC</a:t>
            </a:r>
            <a:r>
              <a:rPr lang="cs-CZ" sz="1323" dirty="0"/>
              <a:t> – Si</a:t>
            </a:r>
            <a:r>
              <a:rPr lang="cs-CZ" sz="1323" baseline="-25000" dirty="0"/>
              <a:t>3</a:t>
            </a:r>
            <a:r>
              <a:rPr lang="cs-CZ" sz="1323" dirty="0"/>
              <a:t>N</a:t>
            </a:r>
            <a:r>
              <a:rPr lang="cs-CZ" sz="1323" baseline="-25000" dirty="0"/>
              <a:t>4</a:t>
            </a:r>
            <a:r>
              <a:rPr lang="cs-CZ" sz="1323" dirty="0"/>
              <a:t> – </a:t>
            </a:r>
            <a:r>
              <a:rPr lang="cs-CZ" sz="1323" dirty="0" err="1"/>
              <a:t>CaO</a:t>
            </a:r>
            <a:r>
              <a:rPr lang="cs-CZ" sz="1323" dirty="0"/>
              <a:t> …</a:t>
            </a:r>
          </a:p>
          <a:p>
            <a:pPr lvl="0"/>
            <a:r>
              <a:rPr lang="cs-CZ" sz="1323" dirty="0"/>
              <a:t>Bod tání vyšší až vysoký (cihly kolem 900 °C, </a:t>
            </a:r>
            <a:r>
              <a:rPr lang="cs-CZ" sz="1323" dirty="0" err="1"/>
              <a:t>žáromateriály</a:t>
            </a:r>
            <a:r>
              <a:rPr lang="cs-CZ" sz="1323" dirty="0"/>
              <a:t> – šamot nad 1580 °C, silikon karbid 2 650</a:t>
            </a:r>
            <a:r>
              <a:rPr lang="cs-CZ" sz="1323" baseline="30000" dirty="0"/>
              <a:t>O</a:t>
            </a:r>
            <a:r>
              <a:rPr lang="cs-CZ" sz="1323" dirty="0"/>
              <a:t>C za rozkladu, nitrid bóru téměř 3 000 °C, grafitová vlákna 3650</a:t>
            </a:r>
            <a:r>
              <a:rPr lang="cs-CZ" sz="1323" baseline="30000" dirty="0"/>
              <a:t>O</a:t>
            </a:r>
            <a:r>
              <a:rPr lang="cs-CZ" sz="1323" dirty="0"/>
              <a:t> C)</a:t>
            </a:r>
          </a:p>
          <a:p>
            <a:pPr lvl="0"/>
            <a:r>
              <a:rPr lang="cs-CZ" sz="1323" dirty="0"/>
              <a:t>Tvrdost – vyšší až extrémně vysoká!!</a:t>
            </a:r>
          </a:p>
          <a:p>
            <a:pPr lvl="0"/>
            <a:r>
              <a:rPr lang="cs-CZ" sz="1323" dirty="0"/>
              <a:t>Chemická odolnost většinou dobrá až vynikající</a:t>
            </a:r>
          </a:p>
        </p:txBody>
      </p:sp>
    </p:spTree>
    <p:extLst>
      <p:ext uri="{BB962C8B-B14F-4D97-AF65-F5344CB8AC3E}">
        <p14:creationId xmlns:p14="http://schemas.microsoft.com/office/powerpoint/2010/main" val="4075552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a:extLst>
              <a:ext uri="{FF2B5EF4-FFF2-40B4-BE49-F238E27FC236}">
                <a16:creationId xmlns:a16="http://schemas.microsoft.com/office/drawing/2014/main" id="{BC0C07E1-CAB8-4643-9980-5F2E7BB723D5}"/>
              </a:ext>
            </a:extLst>
          </p:cNvPr>
          <p:cNvSpPr>
            <a:spLocks noGrp="1"/>
          </p:cNvSpPr>
          <p:nvPr>
            <p:ph type="title"/>
          </p:nvPr>
        </p:nvSpPr>
        <p:spPr>
          <a:xfrm>
            <a:off x="354" y="276225"/>
            <a:ext cx="10693046" cy="553998"/>
          </a:xfrm>
        </p:spPr>
        <p:txBody>
          <a:bodyPr/>
          <a:lstStyle/>
          <a:p>
            <a:r>
              <a:rPr lang="cs-CZ" sz="3600" dirty="0"/>
              <a:t>Co předchází tvarování keramiky</a:t>
            </a:r>
          </a:p>
        </p:txBody>
      </p:sp>
      <p:sp>
        <p:nvSpPr>
          <p:cNvPr id="5" name="Zástupný symbol pro obsah 4">
            <a:extLst>
              <a:ext uri="{FF2B5EF4-FFF2-40B4-BE49-F238E27FC236}">
                <a16:creationId xmlns:a16="http://schemas.microsoft.com/office/drawing/2014/main" id="{2A89445B-8E05-4586-A97B-274CFCBA41F3}"/>
              </a:ext>
            </a:extLst>
          </p:cNvPr>
          <p:cNvSpPr>
            <a:spLocks noGrp="1"/>
          </p:cNvSpPr>
          <p:nvPr>
            <p:ph idx="1"/>
          </p:nvPr>
        </p:nvSpPr>
        <p:spPr>
          <a:xfrm>
            <a:off x="305191" y="1701076"/>
            <a:ext cx="11792054" cy="3236142"/>
          </a:xfrm>
        </p:spPr>
        <p:txBody>
          <a:bodyPr/>
          <a:lstStyle/>
          <a:p>
            <a:r>
              <a:rPr lang="cs-CZ" dirty="0"/>
              <a:t>Těžba surovin</a:t>
            </a:r>
          </a:p>
          <a:p>
            <a:r>
              <a:rPr lang="cs-CZ" dirty="0"/>
              <a:t>Doprava surovin</a:t>
            </a:r>
          </a:p>
          <a:p>
            <a:pPr lvl="1"/>
            <a:r>
              <a:rPr lang="cs-CZ" dirty="0"/>
              <a:t>Pásové, kolečkové, válečkové, a další dopravníky</a:t>
            </a:r>
          </a:p>
          <a:p>
            <a:pPr lvl="1"/>
            <a:r>
              <a:rPr lang="cs-CZ" dirty="0" err="1"/>
              <a:t>Meziobjektová</a:t>
            </a:r>
            <a:r>
              <a:rPr lang="cs-CZ" dirty="0"/>
              <a:t> doprava</a:t>
            </a:r>
          </a:p>
          <a:p>
            <a:pPr lvl="1"/>
            <a:r>
              <a:rPr lang="cs-CZ" dirty="0"/>
              <a:t>Zařízení na dopravu kapalin (suspenzí)</a:t>
            </a:r>
          </a:p>
          <a:p>
            <a:pPr marL="189075" lvl="1">
              <a:spcBef>
                <a:spcPts val="827"/>
              </a:spcBef>
            </a:pPr>
            <a:r>
              <a:rPr lang="cs-CZ" sz="2316" dirty="0"/>
              <a:t>Zdrobňování</a:t>
            </a:r>
          </a:p>
          <a:p>
            <a:pPr marL="567225" lvl="2">
              <a:spcBef>
                <a:spcPts val="827"/>
              </a:spcBef>
            </a:pPr>
            <a:r>
              <a:rPr lang="cs-CZ" sz="1985" dirty="0"/>
              <a:t>Drtiče a mlýny</a:t>
            </a:r>
          </a:p>
          <a:p>
            <a:pPr marL="189075" lvl="1">
              <a:spcBef>
                <a:spcPts val="827"/>
              </a:spcBef>
            </a:pPr>
            <a:r>
              <a:rPr lang="cs-CZ" sz="2316" dirty="0"/>
              <a:t>Dělení</a:t>
            </a:r>
          </a:p>
          <a:p>
            <a:pPr marL="189075" lvl="1">
              <a:spcBef>
                <a:spcPts val="827"/>
              </a:spcBef>
            </a:pPr>
            <a:r>
              <a:rPr lang="cs-CZ" sz="2316" dirty="0"/>
              <a:t>Mísení a homogenizace</a:t>
            </a:r>
          </a:p>
        </p:txBody>
      </p:sp>
    </p:spTree>
    <p:extLst>
      <p:ext uri="{BB962C8B-B14F-4D97-AF65-F5344CB8AC3E}">
        <p14:creationId xmlns:p14="http://schemas.microsoft.com/office/powerpoint/2010/main" val="37604329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CB3E9AD2-4269-40AC-A8C0-F475FF80A5F9}"/>
              </a:ext>
            </a:extLst>
          </p:cNvPr>
          <p:cNvSpPr>
            <a:spLocks noGrp="1"/>
          </p:cNvSpPr>
          <p:nvPr>
            <p:ph type="title"/>
          </p:nvPr>
        </p:nvSpPr>
        <p:spPr>
          <a:xfrm>
            <a:off x="354" y="276225"/>
            <a:ext cx="10693046" cy="553998"/>
          </a:xfrm>
        </p:spPr>
        <p:txBody>
          <a:bodyPr/>
          <a:lstStyle/>
          <a:p>
            <a:r>
              <a:rPr lang="cs-CZ" sz="3600" dirty="0"/>
              <a:t>Tvarování keramiky</a:t>
            </a:r>
          </a:p>
        </p:txBody>
      </p:sp>
      <p:sp>
        <p:nvSpPr>
          <p:cNvPr id="3" name="Zástupný symbol pro obsah 2">
            <a:extLst>
              <a:ext uri="{FF2B5EF4-FFF2-40B4-BE49-F238E27FC236}">
                <a16:creationId xmlns:a16="http://schemas.microsoft.com/office/drawing/2014/main" id="{978E0DC0-303A-47AF-B232-69D27771A395}"/>
              </a:ext>
            </a:extLst>
          </p:cNvPr>
          <p:cNvSpPr>
            <a:spLocks noGrp="1"/>
          </p:cNvSpPr>
          <p:nvPr>
            <p:ph idx="1"/>
          </p:nvPr>
        </p:nvSpPr>
        <p:spPr>
          <a:xfrm>
            <a:off x="469900" y="1343025"/>
            <a:ext cx="9267598" cy="1221873"/>
          </a:xfrm>
        </p:spPr>
        <p:txBody>
          <a:bodyPr/>
          <a:lstStyle/>
          <a:p>
            <a:r>
              <a:rPr lang="cs-CZ" dirty="0"/>
              <a:t>Tvarování je výrobní operace dávající pracovnímu materiálu, pracovní směsi, soustavě žádanou </a:t>
            </a:r>
            <a:r>
              <a:rPr lang="cs-CZ" b="1" dirty="0"/>
              <a:t>geometrii</a:t>
            </a:r>
            <a:r>
              <a:rPr lang="cs-CZ" dirty="0"/>
              <a:t> – tvar i rozměry a i určitou </a:t>
            </a:r>
            <a:r>
              <a:rPr lang="cs-CZ" b="1" dirty="0"/>
              <a:t>hutnost</a:t>
            </a:r>
            <a:r>
              <a:rPr lang="cs-CZ" dirty="0"/>
              <a:t>.</a:t>
            </a:r>
          </a:p>
          <a:p>
            <a:r>
              <a:rPr lang="cs-CZ" dirty="0"/>
              <a:t> Hlavní kritéria: druh tvarované hmoty, obsah vody</a:t>
            </a:r>
          </a:p>
        </p:txBody>
      </p:sp>
      <p:graphicFrame>
        <p:nvGraphicFramePr>
          <p:cNvPr id="5" name="Group 85">
            <a:extLst>
              <a:ext uri="{FF2B5EF4-FFF2-40B4-BE49-F238E27FC236}">
                <a16:creationId xmlns:a16="http://schemas.microsoft.com/office/drawing/2014/main" id="{9F5F7A3A-6EC1-44E4-8D1B-722BFD62C7BA}"/>
              </a:ext>
            </a:extLst>
          </p:cNvPr>
          <p:cNvGraphicFramePr>
            <a:graphicFrameLocks/>
          </p:cNvGraphicFramePr>
          <p:nvPr>
            <p:extLst/>
          </p:nvPr>
        </p:nvGraphicFramePr>
        <p:xfrm>
          <a:off x="916989" y="3386293"/>
          <a:ext cx="8820509" cy="3096600"/>
        </p:xfrm>
        <a:graphic>
          <a:graphicData uri="http://schemas.openxmlformats.org/drawingml/2006/table">
            <a:tbl>
              <a:tblPr>
                <a:tableStyleId>{8EC20E35-A176-4012-BC5E-935CFFF8708E}</a:tableStyleId>
              </a:tblPr>
              <a:tblGrid>
                <a:gridCol w="1732103">
                  <a:extLst>
                    <a:ext uri="{9D8B030D-6E8A-4147-A177-3AD203B41FA5}">
                      <a16:colId xmlns:a16="http://schemas.microsoft.com/office/drawing/2014/main" val="20000"/>
                    </a:ext>
                  </a:extLst>
                </a:gridCol>
                <a:gridCol w="1800215">
                  <a:extLst>
                    <a:ext uri="{9D8B030D-6E8A-4147-A177-3AD203B41FA5}">
                      <a16:colId xmlns:a16="http://schemas.microsoft.com/office/drawing/2014/main" val="20001"/>
                    </a:ext>
                  </a:extLst>
                </a:gridCol>
                <a:gridCol w="1643451">
                  <a:extLst>
                    <a:ext uri="{9D8B030D-6E8A-4147-A177-3AD203B41FA5}">
                      <a16:colId xmlns:a16="http://schemas.microsoft.com/office/drawing/2014/main" val="20002"/>
                    </a:ext>
                  </a:extLst>
                </a:gridCol>
                <a:gridCol w="1033294">
                  <a:extLst>
                    <a:ext uri="{9D8B030D-6E8A-4147-A177-3AD203B41FA5}">
                      <a16:colId xmlns:a16="http://schemas.microsoft.com/office/drawing/2014/main" val="20003"/>
                    </a:ext>
                  </a:extLst>
                </a:gridCol>
                <a:gridCol w="2611446">
                  <a:extLst>
                    <a:ext uri="{9D8B030D-6E8A-4147-A177-3AD203B41FA5}">
                      <a16:colId xmlns:a16="http://schemas.microsoft.com/office/drawing/2014/main" val="20004"/>
                    </a:ext>
                  </a:extLst>
                </a:gridCol>
              </a:tblGrid>
              <a:tr h="387075">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Metoda</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R w="12700" cap="flat" cmpd="sng" algn="ctr">
                      <a:solidFill>
                        <a:schemeClr val="bg2">
                          <a:lumMod val="7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Tvar výrobku</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Počáteční materiál</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Cena formy</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Příklady výrobků</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87075">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Axiální lisování</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Jednoduchý či složitý</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dirty="0">
                          <a:ln>
                            <a:noFill/>
                          </a:ln>
                          <a:effectLst/>
                        </a:rPr>
                        <a:t>Směs</a:t>
                      </a:r>
                      <a:endParaRPr kumimoji="0" lang="cs-CZ" altLang="cs-CZ" sz="1300" b="0" i="0" u="none" strike="noStrike" cap="none" normalizeH="0" baseline="0" noProof="0" dirty="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Vysoká</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Jádra feritů, piezokeramika</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387075">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Isostatické lisování</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Jednoduchý</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dirty="0">
                          <a:ln>
                            <a:noFill/>
                          </a:ln>
                          <a:effectLst/>
                        </a:rPr>
                        <a:t>Směs</a:t>
                      </a:r>
                      <a:endParaRPr kumimoji="0" lang="cs-CZ" altLang="cs-CZ" sz="1300" b="0" i="0" u="none" strike="noStrike" cap="none" normalizeH="0" baseline="0" noProof="0" dirty="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Střední</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Trubice, zapalovací svíčky písty</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tcPr>
                </a:tc>
                <a:extLst>
                  <a:ext uri="{0D108BD9-81ED-4DB2-BD59-A6C34878D82A}">
                    <a16:rowId xmlns:a16="http://schemas.microsoft.com/office/drawing/2014/main" val="10002"/>
                  </a:ext>
                </a:extLst>
              </a:tr>
              <a:tr h="387075">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Lití pásků</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Jednoduchý (páska)</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dirty="0">
                          <a:ln>
                            <a:noFill/>
                          </a:ln>
                          <a:effectLst/>
                        </a:rPr>
                        <a:t>Suspenze </a:t>
                      </a:r>
                      <a:endParaRPr kumimoji="0" lang="cs-CZ" altLang="cs-CZ" sz="1300" b="0" i="0" u="none" strike="noStrike" cap="none" normalizeH="0" baseline="0" noProof="0" dirty="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Velmi nízká</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Podklady pro kondenzátory</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tcPr>
                </a:tc>
                <a:extLst>
                  <a:ext uri="{0D108BD9-81ED-4DB2-BD59-A6C34878D82A}">
                    <a16:rowId xmlns:a16="http://schemas.microsoft.com/office/drawing/2014/main" val="10003"/>
                  </a:ext>
                </a:extLst>
              </a:tr>
              <a:tr h="387075">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Extruse</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Jednoduchý</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dirty="0">
                          <a:ln>
                            <a:noFill/>
                          </a:ln>
                          <a:effectLst/>
                        </a:rPr>
                        <a:t>Těsto</a:t>
                      </a:r>
                      <a:endParaRPr kumimoji="0" lang="cs-CZ" altLang="cs-CZ" sz="1300" b="0" i="0" u="none" strike="noStrike" cap="none" normalizeH="0" baseline="0" noProof="0" dirty="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Nízká</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Trubice</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tcPr>
                </a:tc>
                <a:extLst>
                  <a:ext uri="{0D108BD9-81ED-4DB2-BD59-A6C34878D82A}">
                    <a16:rowId xmlns:a16="http://schemas.microsoft.com/office/drawing/2014/main" val="10004"/>
                  </a:ext>
                </a:extLst>
              </a:tr>
              <a:tr h="387075">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Tlakové lití keramiky</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Jednoduchý</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dirty="0">
                          <a:ln>
                            <a:noFill/>
                          </a:ln>
                          <a:effectLst/>
                        </a:rPr>
                        <a:t>Suspenze</a:t>
                      </a:r>
                      <a:endParaRPr kumimoji="0" lang="cs-CZ" altLang="cs-CZ" sz="1300" b="0" i="0" u="none" strike="noStrike" cap="none" normalizeH="0" baseline="0" noProof="0" dirty="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Nízká</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Sanita</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tcPr>
                </a:tc>
                <a:extLst>
                  <a:ext uri="{0D108BD9-81ED-4DB2-BD59-A6C34878D82A}">
                    <a16:rowId xmlns:a16="http://schemas.microsoft.com/office/drawing/2014/main" val="10005"/>
                  </a:ext>
                </a:extLst>
              </a:tr>
              <a:tr h="387075">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Lití keramiky</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Složitý</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dirty="0">
                          <a:ln>
                            <a:noFill/>
                          </a:ln>
                          <a:effectLst/>
                        </a:rPr>
                        <a:t>Suspenze</a:t>
                      </a:r>
                      <a:endParaRPr kumimoji="0" lang="cs-CZ" altLang="cs-CZ" sz="1300" b="0" i="0" u="none" strike="noStrike" cap="none" normalizeH="0" baseline="0" noProof="0" dirty="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Nízká</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Sanita</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tcPr>
                </a:tc>
                <a:extLst>
                  <a:ext uri="{0D108BD9-81ED-4DB2-BD59-A6C34878D82A}">
                    <a16:rowId xmlns:a16="http://schemas.microsoft.com/office/drawing/2014/main" val="10006"/>
                  </a:ext>
                </a:extLst>
              </a:tr>
              <a:tr h="387075">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dirty="0">
                          <a:ln>
                            <a:noFill/>
                          </a:ln>
                          <a:effectLst/>
                        </a:rPr>
                        <a:t>Vstřikování do forem</a:t>
                      </a:r>
                      <a:endParaRPr kumimoji="0" lang="cs-CZ" altLang="cs-CZ" sz="1300" b="0" i="0" u="none" strike="noStrike" cap="none" normalizeH="0" baseline="0" noProof="0" dirty="0">
                        <a:ln>
                          <a:noFill/>
                        </a:ln>
                        <a:solidFill>
                          <a:schemeClr val="tx1"/>
                        </a:solidFill>
                        <a:effectLst/>
                        <a:latin typeface="+mn-lt"/>
                        <a:ea typeface="ＭＳ Ｐゴシック" panose="020B0600070205080204" pitchFamily="34" charset="-128"/>
                      </a:endParaRPr>
                    </a:p>
                  </a:txBody>
                  <a:tcPr marL="75629" marR="75629" marT="37800" marB="37800" horzOverflow="overflow">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Složitý</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Těsto</a:t>
                      </a:r>
                      <a:endParaRPr kumimoji="0" lang="cs-CZ" altLang="cs-CZ" sz="1300" b="0" i="0" u="none" strike="noStrike" cap="none" normalizeH="0" baseline="0" noProof="0" dirty="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cs-CZ" altLang="cs-CZ" sz="1300" u="none" strike="noStrike" cap="none" normalizeH="0" baseline="0" noProof="0">
                          <a:ln>
                            <a:noFill/>
                          </a:ln>
                          <a:effectLst/>
                        </a:rPr>
                        <a:t>Vysoká</a:t>
                      </a:r>
                      <a:endParaRPr kumimoji="0" lang="cs-CZ" altLang="cs-CZ" sz="1300" b="0" i="0" u="none" strike="noStrike" cap="none" normalizeH="0" baseline="0" noProof="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tcPr>
                </a:tc>
                <a:tc>
                  <a:txBody>
                    <a:bodyPr/>
                    <a:lstStyle>
                      <a:lvl1pPr>
                        <a:spcBef>
                          <a:spcPct val="20000"/>
                        </a:spcBef>
                        <a:defRPr sz="2800">
                          <a:solidFill>
                            <a:schemeClr val="tx1"/>
                          </a:solidFill>
                          <a:latin typeface="Arial" panose="020B0604020202020204" pitchFamily="34" charset="0"/>
                          <a:ea typeface="ＭＳ Ｐゴシック" panose="020B0600070205080204" pitchFamily="34" charset="-128"/>
                        </a:defRPr>
                      </a:lvl1pPr>
                      <a:lvl2pPr>
                        <a:spcBef>
                          <a:spcPct val="20000"/>
                        </a:spcBef>
                        <a:defRPr sz="2400">
                          <a:solidFill>
                            <a:schemeClr val="tx1"/>
                          </a:solidFill>
                          <a:latin typeface="Arial" panose="020B0604020202020204" pitchFamily="34" charset="0"/>
                          <a:ea typeface="ＭＳ Ｐゴシック" panose="020B0600070205080204" pitchFamily="34" charset="-128"/>
                        </a:defRPr>
                      </a:lvl2pPr>
                      <a:lvl3pPr>
                        <a:spcBef>
                          <a:spcPct val="20000"/>
                        </a:spcBef>
                        <a:defRPr sz="2000">
                          <a:solidFill>
                            <a:schemeClr val="tx1"/>
                          </a:solidFill>
                          <a:latin typeface="Arial" panose="020B0604020202020204" pitchFamily="34" charset="0"/>
                          <a:ea typeface="ＭＳ Ｐゴシック" panose="020B0600070205080204" pitchFamily="34" charset="-128"/>
                        </a:defRPr>
                      </a:lvl3pPr>
                      <a:lvl4pPr>
                        <a:spcBef>
                          <a:spcPct val="20000"/>
                        </a:spcBef>
                        <a:defRPr>
                          <a:solidFill>
                            <a:schemeClr val="tx1"/>
                          </a:solidFill>
                          <a:latin typeface="Arial" panose="020B0604020202020204" pitchFamily="34" charset="0"/>
                          <a:ea typeface="ＭＳ Ｐゴシック" panose="020B0600070205080204" pitchFamily="34" charset="-128"/>
                        </a:defRPr>
                      </a:lvl4pPr>
                      <a:lvl5pPr>
                        <a:spcBef>
                          <a:spcPct val="20000"/>
                        </a:spcBef>
                        <a:defRPr>
                          <a:solidFill>
                            <a:schemeClr val="tx1"/>
                          </a:solidFill>
                          <a:latin typeface="Arial" panose="020B0604020202020204" pitchFamily="34" charset="0"/>
                          <a:ea typeface="ＭＳ Ｐゴシック" panose="020B0600070205080204" pitchFamily="34" charset="-128"/>
                        </a:defRPr>
                      </a:lvl5pPr>
                      <a:lvl6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6pPr>
                      <a:lvl7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7pPr>
                      <a:lvl8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8pPr>
                      <a:lvl9pPr fontAlgn="base">
                        <a:spcBef>
                          <a:spcPct val="2000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cs-CZ" altLang="cs-CZ" sz="1300" u="none" strike="noStrike" cap="none" normalizeH="0" baseline="0" noProof="0" dirty="0">
                          <a:ln>
                            <a:noFill/>
                          </a:ln>
                          <a:effectLst/>
                        </a:rPr>
                        <a:t>Turbinové lopatky</a:t>
                      </a:r>
                      <a:endParaRPr kumimoji="0" lang="cs-CZ" altLang="cs-CZ" sz="1300" b="0" i="0" u="none" strike="noStrike" cap="none" normalizeH="0" baseline="0" noProof="0" dirty="0">
                        <a:ln>
                          <a:noFill/>
                        </a:ln>
                        <a:solidFill>
                          <a:schemeClr val="tx1"/>
                        </a:solidFill>
                        <a:effectLst/>
                        <a:latin typeface="+mn-lt"/>
                        <a:ea typeface="ＭＳ Ｐゴシック" panose="020B0600070205080204" pitchFamily="34" charset="-128"/>
                      </a:endParaRPr>
                    </a:p>
                  </a:txBody>
                  <a:tcPr marL="75629" marR="75629" marT="37800" marB="37800" horzOverflow="overflow">
                    <a:lnL w="12700" cap="flat" cmpd="sng" algn="ctr">
                      <a:solidFill>
                        <a:schemeClr val="bg2">
                          <a:lumMod val="75000"/>
                        </a:schemeClr>
                      </a:solidFill>
                      <a:prstDash val="solid"/>
                      <a:round/>
                      <a:headEnd type="none" w="med" len="med"/>
                      <a:tailEnd type="none" w="med" len="med"/>
                    </a:lnL>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36860825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F1C8A780-A9C6-43E5-AAE1-DD86A8225A46}"/>
              </a:ext>
            </a:extLst>
          </p:cNvPr>
          <p:cNvSpPr>
            <a:spLocks noGrp="1"/>
          </p:cNvSpPr>
          <p:nvPr>
            <p:ph type="title"/>
          </p:nvPr>
        </p:nvSpPr>
        <p:spPr>
          <a:xfrm>
            <a:off x="0" y="309561"/>
            <a:ext cx="10693046" cy="553998"/>
          </a:xfrm>
        </p:spPr>
        <p:txBody>
          <a:bodyPr/>
          <a:lstStyle/>
          <a:p>
            <a:r>
              <a:rPr lang="cs-CZ" sz="3600" dirty="0"/>
              <a:t>Lisování – tlaková metoda tvarování</a:t>
            </a:r>
          </a:p>
        </p:txBody>
      </p:sp>
      <p:sp>
        <p:nvSpPr>
          <p:cNvPr id="3" name="Zástupný symbol pro obsah 2">
            <a:extLst>
              <a:ext uri="{FF2B5EF4-FFF2-40B4-BE49-F238E27FC236}">
                <a16:creationId xmlns:a16="http://schemas.microsoft.com/office/drawing/2014/main" id="{60B840E8-8535-4379-8B1C-807362EB68EF}"/>
              </a:ext>
            </a:extLst>
          </p:cNvPr>
          <p:cNvSpPr>
            <a:spLocks noGrp="1"/>
          </p:cNvSpPr>
          <p:nvPr>
            <p:ph idx="1"/>
          </p:nvPr>
        </p:nvSpPr>
        <p:spPr>
          <a:xfrm>
            <a:off x="165101" y="1396797"/>
            <a:ext cx="8278766" cy="3598920"/>
          </a:xfrm>
        </p:spPr>
        <p:txBody>
          <a:bodyPr>
            <a:normAutofit/>
          </a:bodyPr>
          <a:lstStyle/>
          <a:p>
            <a:r>
              <a:rPr lang="cs-CZ" dirty="0"/>
              <a:t>Suché a polosuché</a:t>
            </a:r>
          </a:p>
          <a:p>
            <a:pPr lvl="1"/>
            <a:r>
              <a:rPr lang="cs-CZ" dirty="0"/>
              <a:t>Jednostranné, oboustranné, izostatické</a:t>
            </a:r>
          </a:p>
          <a:p>
            <a:pPr lvl="1"/>
            <a:r>
              <a:rPr lang="cs-CZ" dirty="0"/>
              <a:t>Používá se pro zhutnění práškových nebo zrnitých soustav </a:t>
            </a:r>
            <a:br>
              <a:rPr lang="cs-CZ" dirty="0"/>
            </a:br>
            <a:r>
              <a:rPr lang="cs-CZ" dirty="0"/>
              <a:t>o vlhkostech do 8 %, tlaky 20 až 200 </a:t>
            </a:r>
            <a:r>
              <a:rPr lang="cs-CZ" dirty="0" err="1"/>
              <a:t>MPa</a:t>
            </a:r>
            <a:r>
              <a:rPr lang="cs-CZ" dirty="0"/>
              <a:t>, někdy i 500 </a:t>
            </a:r>
            <a:r>
              <a:rPr lang="cs-CZ" dirty="0" err="1"/>
              <a:t>MPa</a:t>
            </a:r>
            <a:endParaRPr lang="cs-CZ" dirty="0"/>
          </a:p>
          <a:p>
            <a:pPr lvl="1"/>
            <a:r>
              <a:rPr lang="cs-CZ" dirty="0"/>
              <a:t>Izostatické: Tlak působí na výlisek uzavřený v elastomerové (gumové) matrici rovnoměrně ve všech směrech.</a:t>
            </a:r>
          </a:p>
          <a:p>
            <a:r>
              <a:rPr lang="cs-CZ" dirty="0"/>
              <a:t>Vlhké</a:t>
            </a:r>
          </a:p>
          <a:p>
            <a:pPr lvl="1"/>
            <a:r>
              <a:rPr lang="cs-CZ" dirty="0"/>
              <a:t>Přetokové, pístové</a:t>
            </a:r>
          </a:p>
          <a:p>
            <a:r>
              <a:rPr lang="cs-CZ" dirty="0"/>
              <a:t>Lisování krátkodobě působícími silami</a:t>
            </a:r>
          </a:p>
          <a:p>
            <a:pPr lvl="1"/>
            <a:r>
              <a:rPr lang="cs-CZ" dirty="0"/>
              <a:t>Dusání, vibrační zhutňování, </a:t>
            </a:r>
            <a:r>
              <a:rPr lang="cs-CZ" dirty="0" err="1"/>
              <a:t>vibrolisování</a:t>
            </a:r>
            <a:endParaRPr lang="cs-CZ" dirty="0"/>
          </a:p>
          <a:p>
            <a:pPr lvl="1"/>
            <a:endParaRPr lang="cs-CZ" dirty="0"/>
          </a:p>
        </p:txBody>
      </p:sp>
      <p:pic>
        <p:nvPicPr>
          <p:cNvPr id="4" name="Obrázek 3">
            <a:extLst>
              <a:ext uri="{FF2B5EF4-FFF2-40B4-BE49-F238E27FC236}">
                <a16:creationId xmlns:a16="http://schemas.microsoft.com/office/drawing/2014/main" id="{68BE6AAE-A8DD-4AAC-BFA9-53CE354B65FE}"/>
              </a:ext>
            </a:extLst>
          </p:cNvPr>
          <p:cNvPicPr>
            <a:picLocks noChangeAspect="1"/>
          </p:cNvPicPr>
          <p:nvPr/>
        </p:nvPicPr>
        <p:blipFill>
          <a:blip r:embed="rId2"/>
          <a:stretch>
            <a:fillRect/>
          </a:stretch>
        </p:blipFill>
        <p:spPr>
          <a:xfrm>
            <a:off x="7910630" y="3196258"/>
            <a:ext cx="2197678" cy="3111409"/>
          </a:xfrm>
          <a:prstGeom prst="rect">
            <a:avLst/>
          </a:prstGeom>
        </p:spPr>
      </p:pic>
      <p:sp>
        <p:nvSpPr>
          <p:cNvPr id="5" name="TextovéPole 4">
            <a:extLst>
              <a:ext uri="{FF2B5EF4-FFF2-40B4-BE49-F238E27FC236}">
                <a16:creationId xmlns:a16="http://schemas.microsoft.com/office/drawing/2014/main" id="{993D995F-DD60-45DB-ACDE-E943CABF02CC}"/>
              </a:ext>
            </a:extLst>
          </p:cNvPr>
          <p:cNvSpPr txBox="1"/>
          <p:nvPr/>
        </p:nvSpPr>
        <p:spPr>
          <a:xfrm>
            <a:off x="8059830" y="3030795"/>
            <a:ext cx="2048479" cy="321498"/>
          </a:xfrm>
          <a:prstGeom prst="rect">
            <a:avLst/>
          </a:prstGeom>
          <a:noFill/>
        </p:spPr>
        <p:txBody>
          <a:bodyPr wrap="square" rtlCol="0">
            <a:spAutoFit/>
          </a:bodyPr>
          <a:lstStyle/>
          <a:p>
            <a:r>
              <a:rPr lang="cs-CZ" sz="1489" dirty="0"/>
              <a:t>Přetokové vlhké lisování</a:t>
            </a:r>
          </a:p>
        </p:txBody>
      </p:sp>
    </p:spTree>
    <p:extLst>
      <p:ext uri="{BB962C8B-B14F-4D97-AF65-F5344CB8AC3E}">
        <p14:creationId xmlns:p14="http://schemas.microsoft.com/office/powerpoint/2010/main" val="690333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Documents and Settings\DUCHEK Petr\Dokumenty\Obrázky\Image16.gif">
            <a:extLst>
              <a:ext uri="{FF2B5EF4-FFF2-40B4-BE49-F238E27FC236}">
                <a16:creationId xmlns:a16="http://schemas.microsoft.com/office/drawing/2014/main" id="{50371278-803A-41B8-9057-BD96692E36F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1500" y="4100752"/>
            <a:ext cx="7562850" cy="212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Nadpis 1">
            <a:extLst>
              <a:ext uri="{FF2B5EF4-FFF2-40B4-BE49-F238E27FC236}">
                <a16:creationId xmlns:a16="http://schemas.microsoft.com/office/drawing/2014/main" id="{B90EC36F-847B-4272-AFE0-1FCB182917C4}"/>
              </a:ext>
            </a:extLst>
          </p:cNvPr>
          <p:cNvSpPr>
            <a:spLocks noGrp="1"/>
          </p:cNvSpPr>
          <p:nvPr>
            <p:ph type="title"/>
          </p:nvPr>
        </p:nvSpPr>
        <p:spPr>
          <a:xfrm>
            <a:off x="0" y="276225"/>
            <a:ext cx="10693046" cy="553998"/>
          </a:xfrm>
        </p:spPr>
        <p:txBody>
          <a:bodyPr/>
          <a:lstStyle/>
          <a:p>
            <a:r>
              <a:rPr lang="cs-CZ" sz="3600" dirty="0"/>
              <a:t>Tažení – vytlačování, extruze</a:t>
            </a:r>
          </a:p>
        </p:txBody>
      </p:sp>
      <p:sp>
        <p:nvSpPr>
          <p:cNvPr id="3" name="Zástupný symbol pro obsah 2">
            <a:extLst>
              <a:ext uri="{FF2B5EF4-FFF2-40B4-BE49-F238E27FC236}">
                <a16:creationId xmlns:a16="http://schemas.microsoft.com/office/drawing/2014/main" id="{32CF54A8-59E5-40AE-B363-EC810DDC2161}"/>
              </a:ext>
            </a:extLst>
          </p:cNvPr>
          <p:cNvSpPr>
            <a:spLocks noGrp="1"/>
          </p:cNvSpPr>
          <p:nvPr>
            <p:ph idx="1"/>
          </p:nvPr>
        </p:nvSpPr>
        <p:spPr>
          <a:xfrm>
            <a:off x="529885" y="1358267"/>
            <a:ext cx="9666643" cy="3598920"/>
          </a:xfrm>
        </p:spPr>
        <p:txBody>
          <a:bodyPr>
            <a:normAutofit/>
          </a:bodyPr>
          <a:lstStyle/>
          <a:p>
            <a:r>
              <a:rPr lang="cs-CZ" dirty="0"/>
              <a:t>Protlačování těstovité směsi profilujícím ústím</a:t>
            </a:r>
          </a:p>
          <a:p>
            <a:r>
              <a:rPr lang="cs-CZ" dirty="0"/>
              <a:t>Nutnost přípravy těsta s optimální vlhkostí</a:t>
            </a:r>
          </a:p>
          <a:p>
            <a:r>
              <a:rPr lang="cs-CZ" dirty="0"/>
              <a:t>Tvarování se obvykle realizuje pomocí vakuového šnekového lisu </a:t>
            </a:r>
            <a:br>
              <a:rPr lang="cs-CZ" dirty="0"/>
            </a:br>
            <a:r>
              <a:rPr lang="cs-CZ" dirty="0"/>
              <a:t>(cca 3 </a:t>
            </a:r>
            <a:r>
              <a:rPr lang="cs-CZ" dirty="0" err="1"/>
              <a:t>MPa</a:t>
            </a:r>
            <a:r>
              <a:rPr lang="cs-CZ" dirty="0"/>
              <a:t>)</a:t>
            </a:r>
          </a:p>
          <a:p>
            <a:pPr lvl="1"/>
            <a:r>
              <a:rPr lang="cs-CZ" sz="1654" dirty="0"/>
              <a:t>Homogenizace těsta a jeho protlačení sítem do vakuové komory</a:t>
            </a:r>
          </a:p>
          <a:p>
            <a:pPr lvl="1"/>
            <a:r>
              <a:rPr lang="cs-CZ" sz="1654" dirty="0"/>
              <a:t>Rozřezání těsta na kousky pro odvzdušnění a jejich doprava do vytvářecí sestavy</a:t>
            </a:r>
          </a:p>
          <a:p>
            <a:pPr lvl="1"/>
            <a:r>
              <a:rPr lang="cs-CZ" sz="1654" dirty="0"/>
              <a:t>Odvzdušněné a slisované těsto je tvarováno ústím lisu</a:t>
            </a:r>
          </a:p>
          <a:p>
            <a:pPr lvl="1"/>
            <a:r>
              <a:rPr lang="cs-CZ" sz="1654" dirty="0"/>
              <a:t>Vakuový šnekový lis je obvykle doplněn odřezávacím zařízením</a:t>
            </a:r>
          </a:p>
          <a:p>
            <a:pPr lvl="1"/>
            <a:r>
              <a:rPr lang="cs-CZ" sz="1654" dirty="0"/>
              <a:t>Výroba trámců různých průřezů a délek, trubek, kapilár, atp. </a:t>
            </a:r>
          </a:p>
          <a:p>
            <a:endParaRPr lang="cs-CZ" dirty="0"/>
          </a:p>
        </p:txBody>
      </p:sp>
    </p:spTree>
    <p:extLst>
      <p:ext uri="{BB962C8B-B14F-4D97-AF65-F5344CB8AC3E}">
        <p14:creationId xmlns:p14="http://schemas.microsoft.com/office/powerpoint/2010/main" val="958705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a:extLst>
              <a:ext uri="{FF2B5EF4-FFF2-40B4-BE49-F238E27FC236}">
                <a16:creationId xmlns:a16="http://schemas.microsoft.com/office/drawing/2014/main" id="{528644E2-9946-4837-A00E-37E9FB31EBE9}"/>
              </a:ext>
            </a:extLst>
          </p:cNvPr>
          <p:cNvPicPr>
            <a:picLocks noChangeAspect="1"/>
          </p:cNvPicPr>
          <p:nvPr/>
        </p:nvPicPr>
        <p:blipFill>
          <a:blip r:embed="rId2"/>
          <a:stretch>
            <a:fillRect/>
          </a:stretch>
        </p:blipFill>
        <p:spPr>
          <a:xfrm>
            <a:off x="6114175" y="2893184"/>
            <a:ext cx="3631739" cy="4171470"/>
          </a:xfrm>
          <a:prstGeom prst="rect">
            <a:avLst/>
          </a:prstGeom>
        </p:spPr>
      </p:pic>
      <p:sp>
        <p:nvSpPr>
          <p:cNvPr id="2" name="Nadpis 1">
            <a:extLst>
              <a:ext uri="{FF2B5EF4-FFF2-40B4-BE49-F238E27FC236}">
                <a16:creationId xmlns:a16="http://schemas.microsoft.com/office/drawing/2014/main" id="{F87F88B3-76E1-49CE-8799-748EE707F916}"/>
              </a:ext>
            </a:extLst>
          </p:cNvPr>
          <p:cNvSpPr>
            <a:spLocks noGrp="1"/>
          </p:cNvSpPr>
          <p:nvPr>
            <p:ph type="title"/>
          </p:nvPr>
        </p:nvSpPr>
        <p:spPr>
          <a:xfrm>
            <a:off x="354" y="303468"/>
            <a:ext cx="10693046" cy="553998"/>
          </a:xfrm>
        </p:spPr>
        <p:txBody>
          <a:bodyPr/>
          <a:lstStyle/>
          <a:p>
            <a:r>
              <a:rPr lang="cs-CZ" sz="3600" dirty="0"/>
              <a:t>Tlačení pístovými lisy</a:t>
            </a:r>
          </a:p>
        </p:txBody>
      </p:sp>
      <p:sp>
        <p:nvSpPr>
          <p:cNvPr id="3" name="Zástupný symbol pro obsah 2">
            <a:extLst>
              <a:ext uri="{FF2B5EF4-FFF2-40B4-BE49-F238E27FC236}">
                <a16:creationId xmlns:a16="http://schemas.microsoft.com/office/drawing/2014/main" id="{13CA8E8F-1199-437C-9B83-CAF97DD8CFA5}"/>
              </a:ext>
            </a:extLst>
          </p:cNvPr>
          <p:cNvSpPr>
            <a:spLocks noGrp="1"/>
          </p:cNvSpPr>
          <p:nvPr>
            <p:ph idx="1"/>
          </p:nvPr>
        </p:nvSpPr>
        <p:spPr>
          <a:xfrm>
            <a:off x="241300" y="1285500"/>
            <a:ext cx="10003245" cy="3598920"/>
          </a:xfrm>
        </p:spPr>
        <p:txBody>
          <a:bodyPr>
            <a:normAutofit/>
          </a:bodyPr>
          <a:lstStyle/>
          <a:p>
            <a:r>
              <a:rPr lang="cs-CZ" dirty="0"/>
              <a:t>K tažení tenkostěnných trubic s tyčí malých průměrů se používá v </a:t>
            </a:r>
            <a:r>
              <a:rPr lang="cs-CZ" dirty="0" err="1"/>
              <a:t>elektrokeramice</a:t>
            </a:r>
            <a:r>
              <a:rPr lang="cs-CZ" dirty="0"/>
              <a:t> pístových lisů s hydraulickým posunem pístu</a:t>
            </a:r>
          </a:p>
          <a:p>
            <a:r>
              <a:rPr lang="cs-CZ" dirty="0"/>
              <a:t>Periodicky pracující lis</a:t>
            </a:r>
          </a:p>
          <a:p>
            <a:r>
              <a:rPr lang="cs-CZ" dirty="0"/>
              <a:t>Uspořádání částic směsi probíhá ve směru lisovací síly a vede ke zvýšení objemové hmotnosti výlisku</a:t>
            </a:r>
          </a:p>
          <a:p>
            <a:endParaRPr lang="cs-CZ" dirty="0"/>
          </a:p>
        </p:txBody>
      </p:sp>
    </p:spTree>
    <p:extLst>
      <p:ext uri="{BB962C8B-B14F-4D97-AF65-F5344CB8AC3E}">
        <p14:creationId xmlns:p14="http://schemas.microsoft.com/office/powerpoint/2010/main" val="960962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6068C727-DAD9-4067-A215-EC125C680E89}"/>
              </a:ext>
            </a:extLst>
          </p:cNvPr>
          <p:cNvSpPr>
            <a:spLocks noGrp="1"/>
          </p:cNvSpPr>
          <p:nvPr>
            <p:ph type="title"/>
          </p:nvPr>
        </p:nvSpPr>
        <p:spPr>
          <a:xfrm>
            <a:off x="354" y="248892"/>
            <a:ext cx="10693046" cy="553998"/>
          </a:xfrm>
        </p:spPr>
        <p:txBody>
          <a:bodyPr/>
          <a:lstStyle/>
          <a:p>
            <a:r>
              <a:rPr lang="cs-CZ" sz="3600" dirty="0"/>
              <a:t>Točení</a:t>
            </a:r>
          </a:p>
        </p:txBody>
      </p:sp>
      <p:sp>
        <p:nvSpPr>
          <p:cNvPr id="3" name="Zástupný symbol pro obsah 2">
            <a:extLst>
              <a:ext uri="{FF2B5EF4-FFF2-40B4-BE49-F238E27FC236}">
                <a16:creationId xmlns:a16="http://schemas.microsoft.com/office/drawing/2014/main" id="{36E0BD80-A33B-4124-9B5B-0CDB12203E0E}"/>
              </a:ext>
            </a:extLst>
          </p:cNvPr>
          <p:cNvSpPr>
            <a:spLocks noGrp="1"/>
          </p:cNvSpPr>
          <p:nvPr>
            <p:ph idx="1"/>
          </p:nvPr>
        </p:nvSpPr>
        <p:spPr>
          <a:xfrm>
            <a:off x="88900" y="1398903"/>
            <a:ext cx="6542283" cy="3598920"/>
          </a:xfrm>
        </p:spPr>
        <p:txBody>
          <a:bodyPr>
            <a:normAutofit/>
          </a:bodyPr>
          <a:lstStyle/>
          <a:p>
            <a:r>
              <a:rPr lang="cs-CZ" dirty="0"/>
              <a:t>Klasický způsob keramického tvarování při němž je plastické těsto v otáčivém pohybu a tvar je mu dodáván buď rukou, nebo nástrojem → získání rotačního tvaru</a:t>
            </a:r>
          </a:p>
          <a:p>
            <a:pPr lvl="1"/>
            <a:r>
              <a:rPr lang="cs-CZ" dirty="0"/>
              <a:t>Volné vytáčení – bez použití sádrové formy na hrnčířském kruhu</a:t>
            </a:r>
          </a:p>
          <a:p>
            <a:pPr lvl="1"/>
            <a:r>
              <a:rPr lang="cs-CZ" dirty="0"/>
              <a:t>Strojní vytáčení – provádí se nejčastěji za použití sádrových forem a odvalovací šablony</a:t>
            </a:r>
          </a:p>
        </p:txBody>
      </p:sp>
      <p:pic>
        <p:nvPicPr>
          <p:cNvPr id="4" name="Obrázek 3">
            <a:extLst>
              <a:ext uri="{FF2B5EF4-FFF2-40B4-BE49-F238E27FC236}">
                <a16:creationId xmlns:a16="http://schemas.microsoft.com/office/drawing/2014/main" id="{600E66CF-7D31-4B44-99E8-04DFAF0157B9}"/>
              </a:ext>
            </a:extLst>
          </p:cNvPr>
          <p:cNvPicPr>
            <a:picLocks noChangeAspect="1"/>
          </p:cNvPicPr>
          <p:nvPr/>
        </p:nvPicPr>
        <p:blipFill>
          <a:blip r:embed="rId2"/>
          <a:stretch>
            <a:fillRect/>
          </a:stretch>
        </p:blipFill>
        <p:spPr>
          <a:xfrm>
            <a:off x="6547192" y="1247345"/>
            <a:ext cx="3355595" cy="4450496"/>
          </a:xfrm>
          <a:prstGeom prst="rect">
            <a:avLst/>
          </a:prstGeom>
        </p:spPr>
      </p:pic>
      <p:sp>
        <p:nvSpPr>
          <p:cNvPr id="5" name="TextovéPole 4">
            <a:extLst>
              <a:ext uri="{FF2B5EF4-FFF2-40B4-BE49-F238E27FC236}">
                <a16:creationId xmlns:a16="http://schemas.microsoft.com/office/drawing/2014/main" id="{C42B2F83-AD7F-40E9-92F4-D806E3E05B2B}"/>
              </a:ext>
            </a:extLst>
          </p:cNvPr>
          <p:cNvSpPr txBox="1"/>
          <p:nvPr/>
        </p:nvSpPr>
        <p:spPr>
          <a:xfrm>
            <a:off x="6545987" y="5791454"/>
            <a:ext cx="3355595" cy="321498"/>
          </a:xfrm>
          <a:prstGeom prst="rect">
            <a:avLst/>
          </a:prstGeom>
          <a:noFill/>
        </p:spPr>
        <p:txBody>
          <a:bodyPr wrap="square" rtlCol="0">
            <a:spAutoFit/>
          </a:bodyPr>
          <a:lstStyle/>
          <a:p>
            <a:pPr algn="ctr"/>
            <a:r>
              <a:rPr lang="cs-CZ" sz="1489" dirty="0"/>
              <a:t>Šálkový automat s tlačnou hlavou</a:t>
            </a:r>
          </a:p>
        </p:txBody>
      </p:sp>
    </p:spTree>
    <p:extLst>
      <p:ext uri="{BB962C8B-B14F-4D97-AF65-F5344CB8AC3E}">
        <p14:creationId xmlns:p14="http://schemas.microsoft.com/office/powerpoint/2010/main" val="38116967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iv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TotalTime>
  <Words>4768</Words>
  <Application>Microsoft Office PowerPoint</Application>
  <PresentationFormat>Vlastní</PresentationFormat>
  <Paragraphs>232</Paragraphs>
  <Slides>27</Slides>
  <Notes>14</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27</vt:i4>
      </vt:variant>
    </vt:vector>
  </HeadingPairs>
  <TitlesOfParts>
    <vt:vector size="32" baseType="lpstr">
      <vt:lpstr>ＭＳ Ｐゴシック</vt:lpstr>
      <vt:lpstr>Arial</vt:lpstr>
      <vt:lpstr>Calibri</vt:lpstr>
      <vt:lpstr>Univers Com 67 Bold Cond</vt:lpstr>
      <vt:lpstr>Office Theme</vt:lpstr>
      <vt:lpstr>Prezentace aplikace PowerPoint</vt:lpstr>
      <vt:lpstr>Plasty a jejich vlastnosti</vt:lpstr>
      <vt:lpstr>Příprava plastů</vt:lpstr>
      <vt:lpstr>Rozdělení plastů</vt:lpstr>
      <vt:lpstr>Technologie zpracování plastů</vt:lpstr>
      <vt:lpstr>Vstřikování plastů</vt:lpstr>
      <vt:lpstr>Vstřikování plastů – speciální způsoby</vt:lpstr>
      <vt:lpstr>Vstřikování plastů – speciální způsoby</vt:lpstr>
      <vt:lpstr>Vytlačování plastů</vt:lpstr>
      <vt:lpstr>Vytlačování trubek a profilů</vt:lpstr>
      <vt:lpstr>Výroba fólií a desek vytlačováním</vt:lpstr>
      <vt:lpstr>Výroba fólií a desek vytlačováním</vt:lpstr>
      <vt:lpstr>Stroje pro vytlačování</vt:lpstr>
      <vt:lpstr>Vyfukování a výroba dutých těles</vt:lpstr>
      <vt:lpstr>Vstřikovací vyfukování – předlisek vyráběný vstřikováním</vt:lpstr>
      <vt:lpstr>Vytlačovací vyfukování – předlisek vyráběný vytlačováním</vt:lpstr>
      <vt:lpstr>Lisování a přetlačování plastů</vt:lpstr>
      <vt:lpstr>Lisování plastů</vt:lpstr>
      <vt:lpstr>Přetlačování plastů</vt:lpstr>
      <vt:lpstr>Válcování</vt:lpstr>
      <vt:lpstr>Keramika</vt:lpstr>
      <vt:lpstr>Co předchází tvarování keramiky</vt:lpstr>
      <vt:lpstr>Tvarování keramiky</vt:lpstr>
      <vt:lpstr>Lisování – tlaková metoda tvarování</vt:lpstr>
      <vt:lpstr>Tažení – vytlačování, extruze</vt:lpstr>
      <vt:lpstr>Tlačení pístovými lisy</vt:lpstr>
      <vt:lpstr>Točení</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Naďa Holická</dc:creator>
  <cp:lastModifiedBy>Hana Jirková</cp:lastModifiedBy>
  <cp:revision>12</cp:revision>
  <dcterms:created xsi:type="dcterms:W3CDTF">2017-03-15T11:07:40Z</dcterms:created>
  <dcterms:modified xsi:type="dcterms:W3CDTF">2022-04-11T20:01:33Z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2017-03-15T00:00:00Z</vt:filetime>
  </property>
  <property fmtid="{D5CDD505-2E9C-101B-9397-08002B2CF9AE}" pid="3" name="Creator">
    <vt:lpwstr>Adobe InDesign CC 2017 (Windows)</vt:lpwstr>
  </property>
  <property fmtid="{D5CDD505-2E9C-101B-9397-08002B2CF9AE}" pid="4" name="LastSaved">
    <vt:filetime>2017-03-15T00:00:00Z</vt:filetime>
  </property>
</Properties>
</file>