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7" r:id="rId2"/>
    <p:sldId id="257" r:id="rId3"/>
    <p:sldId id="265" r:id="rId4"/>
    <p:sldId id="267" r:id="rId5"/>
    <p:sldId id="261" r:id="rId6"/>
    <p:sldId id="259" r:id="rId7"/>
    <p:sldId id="262" r:id="rId8"/>
    <p:sldId id="268" r:id="rId9"/>
    <p:sldId id="273" r:id="rId10"/>
    <p:sldId id="276" r:id="rId11"/>
    <p:sldId id="266" r:id="rId12"/>
    <p:sldId id="272" r:id="rId13"/>
    <p:sldId id="270" r:id="rId14"/>
    <p:sldId id="271" r:id="rId15"/>
    <p:sldId id="269" r:id="rId16"/>
    <p:sldId id="277" r:id="rId17"/>
    <p:sldId id="263" r:id="rId18"/>
    <p:sldId id="260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B9161-4C34-447D-A0F5-642098FB3AD8}" type="datetimeFigureOut">
              <a:rPr lang="cs-CZ" smtClean="0"/>
              <a:t>27.02.2023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59150-A6B1-480A-AC97-9C441F9ABF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686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59150-A6B1-480A-AC97-9C441F9ABFB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41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EA01A-E0B5-44F9-9DD8-E22BB3589D6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08653272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531D4-89AA-498E-9FB3-4EF450480B5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41177943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6A81A-58A5-4985-8065-DC783B4A046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97742403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2E8F2-C051-4417-A290-48427E4742E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85156169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59C69-1EF0-4D23-8A77-EC251F018B1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40338615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4092C-CC17-47B3-8979-AA6B2222880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81647730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FA3BF-6BFC-4A8A-B009-3473051B5B5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97747960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8A8FF-7F8F-4CED-9F2E-1BBA34E3947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99776439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02DCF-E084-46C5-9AF0-3DEBFD504A8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69943600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28D97-2FFD-41A2-BB0F-2EC611E28D0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91598323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85EBF-42FF-40C4-9F23-48A5C90E18C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49291014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B7EA409-B4F6-4142-9BF0-C5C44233EAD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495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Obrázek 2">
            <a:extLst>
              <a:ext uri="{FF2B5EF4-FFF2-40B4-BE49-F238E27FC236}">
                <a16:creationId xmlns:a16="http://schemas.microsoft.com/office/drawing/2014/main" id="{4AECE7C7-064F-4745-97CA-E5F72BC61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9" y="1484314"/>
            <a:ext cx="896302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Zástupný symbol pro číslo snímku 3">
            <a:extLst>
              <a:ext uri="{FF2B5EF4-FFF2-40B4-BE49-F238E27FC236}">
                <a16:creationId xmlns:a16="http://schemas.microsoft.com/office/drawing/2014/main" id="{DBCF5D82-695F-4648-AB89-738A4916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9C65C6-5415-4B84-8CB7-DA57D806BAA9}" type="slidenum">
              <a:rPr lang="cs-CZ" altLang="cs-CZ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cs-CZ" altLang="cs-CZ" sz="1400"/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399075" y="136525"/>
            <a:ext cx="10717162" cy="389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sz="4000" b="1" u="sng" dirty="0">
                <a:solidFill>
                  <a:srgbClr val="FFFFFF"/>
                </a:solidFill>
                <a:latin typeface="Comic Sans MS" panose="030F0702030302020204" pitchFamily="66" charset="0"/>
              </a:rPr>
              <a:t>UČEBNICE </a:t>
            </a:r>
            <a:r>
              <a:rPr lang="cs-CZ" altLang="cs-CZ" b="1" u="sng" dirty="0">
                <a:solidFill>
                  <a:srgbClr val="FFFFFF"/>
                </a:solidFill>
                <a:latin typeface="Comic Sans MS" panose="030F0702030302020204" pitchFamily="66" charset="0"/>
              </a:rPr>
              <a:t>DĚJEPISU</a:t>
            </a:r>
            <a:endParaRPr lang="cs-CZ" altLang="cs-CZ" sz="800" b="1" u="sng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cs-CZ" altLang="cs-CZ" sz="10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514350" indent="-514350" fontAlgn="base">
              <a:lnSpc>
                <a:spcPct val="200000"/>
              </a:lnSpc>
              <a:spcBef>
                <a:spcPct val="0"/>
              </a:spcBef>
              <a:spcAft>
                <a:spcPts val="600"/>
              </a:spcAft>
              <a:buAutoNum type="romanUcPeriod"/>
            </a:pP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VYMEZENÍ POJMU</a:t>
            </a:r>
          </a:p>
          <a:p>
            <a:pPr marL="514350" indent="-514350" fontAlgn="base">
              <a:lnSpc>
                <a:spcPct val="200000"/>
              </a:lnSpc>
              <a:spcBef>
                <a:spcPct val="0"/>
              </a:spcBef>
              <a:spcAft>
                <a:spcPts val="600"/>
              </a:spcAft>
              <a:buAutoNum type="romanUcPeriod"/>
            </a:pP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FUNKCE UČEBNICE</a:t>
            </a:r>
          </a:p>
          <a:p>
            <a:pPr marL="514350" indent="-514350" fontAlgn="base">
              <a:lnSpc>
                <a:spcPct val="200000"/>
              </a:lnSpc>
              <a:spcBef>
                <a:spcPct val="0"/>
              </a:spcBef>
              <a:spcAft>
                <a:spcPts val="600"/>
              </a:spcAft>
              <a:buAutoNum type="romanUcPeriod"/>
            </a:pP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 STRUKTURÁLNÍ PRVKY UČEBNICE</a:t>
            </a:r>
          </a:p>
        </p:txBody>
      </p:sp>
      <p:sp>
        <p:nvSpPr>
          <p:cNvPr id="15363" name="Zástupný symbol pro číslo snímku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E4D00A5D-D1BF-4C87-B5EA-C6253FE7AAAA}" type="slidenum">
              <a:rPr lang="cs-CZ" altLang="cs-CZ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2</a:t>
            </a:fld>
            <a:endParaRPr lang="cs-CZ" altLang="cs-CZ" sz="1400">
              <a:solidFill>
                <a:srgbClr val="000000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232" y="1596964"/>
            <a:ext cx="3368262" cy="449903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7CCB6CDB-DB8C-47DE-B087-6037359DD6D2}"/>
              </a:ext>
            </a:extLst>
          </p:cNvPr>
          <p:cNvSpPr/>
          <p:nvPr/>
        </p:nvSpPr>
        <p:spPr>
          <a:xfrm>
            <a:off x="7645104" y="6329461"/>
            <a:ext cx="3937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https://ucebnice.fraus.cz/catalog/cs/p100359.html</a:t>
            </a:r>
          </a:p>
        </p:txBody>
      </p:sp>
    </p:spTree>
    <p:extLst>
      <p:ext uri="{BB962C8B-B14F-4D97-AF65-F5344CB8AC3E}">
        <p14:creationId xmlns:p14="http://schemas.microsoft.com/office/powerpoint/2010/main" val="1345214050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1524001" y="-27232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cs-CZ" altLang="cs-CZ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469590" y="58924"/>
            <a:ext cx="114247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ad I.    </a:t>
            </a:r>
          </a:p>
          <a:p>
            <a:endParaRPr lang="cs-CZ" sz="9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Učebnice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=  nejdůležitější didaktický prostředek; informační zdroj pro žáky </a:t>
            </a:r>
          </a:p>
          <a:p>
            <a:pPr>
              <a:lnSpc>
                <a:spcPct val="150000"/>
              </a:lnSpc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a učitele, řídí a stimuluje učení žáků</a:t>
            </a:r>
            <a:endParaRPr lang="cs-CZ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383622" y="1820525"/>
            <a:ext cx="11424745" cy="166199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cs-CZ" sz="800" i="1" dirty="0"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„Učebnice neboli typický didaktický text je verbálně obrazový informační celek se </a:t>
            </a:r>
          </a:p>
          <a:p>
            <a:pPr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specifickými didaktickými funkcemi a se specifickými vlastnostmi, a jsou tak </a:t>
            </a:r>
          </a:p>
          <a:p>
            <a:pPr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považovány za nejdůležitější složku vzdělávacích procesů“                          </a:t>
            </a:r>
            <a:r>
              <a:rPr lang="cs-CZ" sz="2000" b="1" i="1" dirty="0" err="1">
                <a:latin typeface="Comic Sans MS" panose="030F0702030302020204" pitchFamily="66" charset="0"/>
              </a:rPr>
              <a:t>Ped</a:t>
            </a:r>
            <a:r>
              <a:rPr lang="cs-CZ" sz="2000" b="1" i="1" dirty="0">
                <a:latin typeface="Comic Sans MS" panose="030F0702030302020204" pitchFamily="66" charset="0"/>
              </a:rPr>
              <a:t>. slovník</a:t>
            </a:r>
          </a:p>
          <a:p>
            <a:pPr>
              <a:spcAft>
                <a:spcPts val="600"/>
              </a:spcAft>
            </a:pPr>
            <a:endParaRPr lang="cs-CZ" sz="800" dirty="0">
              <a:latin typeface="Comic Sans MS" panose="030F0702030302020204" pitchFamily="66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83622" y="3743288"/>
            <a:ext cx="11424745" cy="116955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cs-CZ" sz="800" i="1" dirty="0">
              <a:latin typeface="Comic Sans MS" panose="030F0702030302020204" pitchFamily="66" charset="0"/>
            </a:endParaRPr>
          </a:p>
          <a:p>
            <a:pPr lvl="0"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„Konkrétní realizace- didaktického systému učiva obsaženého v učebních programech  - </a:t>
            </a:r>
            <a:r>
              <a:rPr lang="cs-CZ" sz="2200" i="1" dirty="0" err="1">
                <a:latin typeface="Comic Sans MS" panose="030F0702030302020204" pitchFamily="66" charset="0"/>
              </a:rPr>
              <a:t>kurikulích</a:t>
            </a:r>
            <a:r>
              <a:rPr lang="cs-CZ" sz="2200" i="1" dirty="0">
                <a:latin typeface="Comic Sans MS" panose="030F0702030302020204" pitchFamily="66" charset="0"/>
              </a:rPr>
              <a:t> (RVP).“                                                                                       </a:t>
            </a:r>
            <a:r>
              <a:rPr lang="cs-CZ" sz="2000" i="1" dirty="0">
                <a:latin typeface="Comic Sans MS" panose="030F0702030302020204" pitchFamily="66" charset="0"/>
              </a:rPr>
              <a:t>  </a:t>
            </a:r>
            <a:r>
              <a:rPr lang="cs-CZ" sz="2000" b="1" i="1" dirty="0">
                <a:latin typeface="Comic Sans MS" panose="030F0702030302020204" pitchFamily="66" charset="0"/>
              </a:rPr>
              <a:t>S. Julínek</a:t>
            </a:r>
          </a:p>
          <a:p>
            <a:pPr lvl="0">
              <a:spcAft>
                <a:spcPts val="600"/>
              </a:spcAft>
            </a:pPr>
            <a:endParaRPr lang="cs-CZ" sz="800" dirty="0">
              <a:latin typeface="Comic Sans MS" panose="030F0702030302020204" pitchFamily="66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383621" y="5173610"/>
            <a:ext cx="11424746" cy="124649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cs-CZ" sz="800" dirty="0">
              <a:latin typeface="Comic Sans MS" panose="030F0702030302020204" pitchFamily="66" charset="0"/>
            </a:endParaRPr>
          </a:p>
          <a:p>
            <a:pPr lvl="0"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„Učebnice je didaktická pomůcka, jejímž úkolem je nejen předat konkrétní učivo, ale </a:t>
            </a:r>
          </a:p>
          <a:p>
            <a:pPr lvl="0"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zároveň naučit děti pracovat s knihou jako s informačním pramenem.“</a:t>
            </a:r>
            <a:r>
              <a:rPr lang="cs-CZ" sz="2200" dirty="0">
                <a:latin typeface="Comic Sans MS" panose="030F0702030302020204" pitchFamily="66" charset="0"/>
              </a:rPr>
              <a:t>          </a:t>
            </a:r>
            <a:r>
              <a:rPr lang="cs-CZ" sz="2000" b="1" i="1" dirty="0">
                <a:latin typeface="Comic Sans MS" panose="030F0702030302020204" pitchFamily="66" charset="0"/>
              </a:rPr>
              <a:t>Z. Kalhous</a:t>
            </a:r>
          </a:p>
          <a:p>
            <a:pPr lvl="0">
              <a:spcAft>
                <a:spcPts val="600"/>
              </a:spcAft>
            </a:pPr>
            <a:endParaRPr lang="cs-CZ" sz="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15785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2391509" y="-27232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cs-CZ" altLang="cs-CZ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383627" y="340817"/>
            <a:ext cx="11424745" cy="16773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cs-CZ" sz="800" i="1" dirty="0">
              <a:latin typeface="Comic Sans MS" panose="030F0702030302020204" pitchFamily="66" charset="0"/>
            </a:endParaRPr>
          </a:p>
          <a:p>
            <a:pPr lvl="0"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„Učebnice je prostředek vyučování a učení v knižní formě, ve kterém jsou určitá </a:t>
            </a:r>
          </a:p>
          <a:p>
            <a:pPr lvl="0"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odborná témata a okruhy daného předmětu metodicky uspořádány a didakticky </a:t>
            </a:r>
          </a:p>
          <a:p>
            <a:pPr lvl="0"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ztvárněny tak, že umožňuje učení…“                </a:t>
            </a:r>
            <a:r>
              <a:rPr lang="cs-CZ" sz="2000" b="1" dirty="0" err="1">
                <a:latin typeface="Comic Sans MS" panose="030F0702030302020204" pitchFamily="66" charset="0"/>
              </a:rPr>
              <a:t>Meyers</a:t>
            </a:r>
            <a:r>
              <a:rPr lang="cs-CZ" sz="2000" b="1" dirty="0">
                <a:latin typeface="Comic Sans MS" panose="030F0702030302020204" pitchFamily="66" charset="0"/>
              </a:rPr>
              <a:t> </a:t>
            </a:r>
            <a:r>
              <a:rPr lang="cs-CZ" sz="2000" b="1" dirty="0" err="1">
                <a:latin typeface="Comic Sans MS" panose="030F0702030302020204" pitchFamily="66" charset="0"/>
              </a:rPr>
              <a:t>Kleines</a:t>
            </a:r>
            <a:r>
              <a:rPr lang="cs-CZ" sz="2000" b="1" dirty="0">
                <a:latin typeface="Comic Sans MS" panose="030F0702030302020204" pitchFamily="66" charset="0"/>
              </a:rPr>
              <a:t> Lexikon – </a:t>
            </a:r>
            <a:r>
              <a:rPr lang="cs-CZ" sz="2000" b="1" dirty="0" err="1">
                <a:latin typeface="Comic Sans MS" panose="030F0702030302020204" pitchFamily="66" charset="0"/>
              </a:rPr>
              <a:t>Pädagogik</a:t>
            </a:r>
            <a:r>
              <a:rPr lang="cs-CZ" sz="2000" b="1" dirty="0">
                <a:latin typeface="Comic Sans MS" panose="030F0702030302020204" pitchFamily="66" charset="0"/>
              </a:rPr>
              <a:t>, 1988</a:t>
            </a:r>
          </a:p>
          <a:p>
            <a:pPr lvl="0">
              <a:spcAft>
                <a:spcPts val="600"/>
              </a:spcAft>
            </a:pPr>
            <a:endParaRPr lang="cs-CZ" sz="800" b="1" dirty="0">
              <a:latin typeface="Comic Sans MS" panose="030F0702030302020204" pitchFamily="66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83626" y="2527194"/>
            <a:ext cx="7738397" cy="252376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endParaRPr lang="cs-CZ" sz="800" dirty="0">
              <a:latin typeface="Comic Sans MS" panose="030F0702030302020204" pitchFamily="66" charset="0"/>
            </a:endParaRPr>
          </a:p>
          <a:p>
            <a:pPr lvl="0">
              <a:lnSpc>
                <a:spcPct val="150000"/>
              </a:lnSpc>
              <a:spcAft>
                <a:spcPts val="600"/>
              </a:spcAft>
            </a:pPr>
            <a:r>
              <a:rPr lang="cs-CZ" sz="2200" i="1" dirty="0">
                <a:latin typeface="Comic Sans MS" panose="030F0702030302020204" pitchFamily="66" charset="0"/>
              </a:rPr>
              <a:t>„UČEBNICE je didaktický prostředek, nositel obsahu vzdělávání a prostředek řízení učení žáků založeného na vlastní aktivní činnosti.“                                       						</a:t>
            </a:r>
            <a:r>
              <a:rPr lang="cs-CZ" sz="2000" b="1" dirty="0">
                <a:latin typeface="Comic Sans MS" panose="030F0702030302020204" pitchFamily="66" charset="0"/>
              </a:rPr>
              <a:t>KHI PLZEŇ</a:t>
            </a:r>
          </a:p>
          <a:p>
            <a:pPr lvl="0">
              <a:spcAft>
                <a:spcPts val="600"/>
              </a:spcAft>
            </a:pPr>
            <a:r>
              <a:rPr lang="cs-CZ" sz="800" b="1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102" y="2368765"/>
            <a:ext cx="3044939" cy="414841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1F0A90CA-81F5-4A3C-8A32-D1E549133EE8}"/>
              </a:ext>
            </a:extLst>
          </p:cNvPr>
          <p:cNvSpPr/>
          <p:nvPr/>
        </p:nvSpPr>
        <p:spPr>
          <a:xfrm>
            <a:off x="4489129" y="6209406"/>
            <a:ext cx="37510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https://www.etaktik.cz/hravy-dejepis-7-ucebnice/</a:t>
            </a:r>
          </a:p>
        </p:txBody>
      </p:sp>
    </p:spTree>
    <p:extLst>
      <p:ext uri="{BB962C8B-B14F-4D97-AF65-F5344CB8AC3E}">
        <p14:creationId xmlns:p14="http://schemas.microsoft.com/office/powerpoint/2010/main" val="359541149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b="9809"/>
          <a:stretch/>
        </p:blipFill>
        <p:spPr>
          <a:xfrm>
            <a:off x="2205550" y="1614601"/>
            <a:ext cx="7135674" cy="362879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Obdélník 4"/>
          <p:cNvSpPr/>
          <p:nvPr/>
        </p:nvSpPr>
        <p:spPr>
          <a:xfrm>
            <a:off x="419057" y="414859"/>
            <a:ext cx="11543071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Základ učebnicové tvorby (teorie) = Jan Ámos Komenský</a:t>
            </a:r>
          </a:p>
          <a:p>
            <a:pPr algn="ctr">
              <a:spcAft>
                <a:spcPts val="600"/>
              </a:spcAft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Orbis pictus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cs-CZ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686161" y="5786221"/>
            <a:ext cx="10453894" cy="46166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cs-CZ" sz="2400" b="1" i="1" dirty="0">
                <a:latin typeface="Comic Sans MS" panose="030F0702030302020204" pitchFamily="66" charset="0"/>
              </a:rPr>
              <a:t>Na učebnice je nutno pohlížet z hlediska obsahu a cílů vzdělávání.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7E740E1-E63B-44A2-9626-B417171201AE}"/>
              </a:ext>
            </a:extLst>
          </p:cNvPr>
          <p:cNvSpPr/>
          <p:nvPr/>
        </p:nvSpPr>
        <p:spPr>
          <a:xfrm>
            <a:off x="3340237" y="5298168"/>
            <a:ext cx="50023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https://edu.ceskatelevize.cz/video/1825-jan-amos-komensky</a:t>
            </a:r>
            <a:endParaRPr lang="cs-CZ" sz="1400" b="1" i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804823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71650" y="2229035"/>
            <a:ext cx="11560374" cy="443198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endParaRPr lang="cs-CZ" sz="800" i="1" dirty="0">
              <a:latin typeface="Segoe Print" panose="02000600000000000000" pitchFamily="2" charset="0"/>
            </a:endParaRP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„Bude tedy dobře míti vytištěny v dostatečném množství všechny knihy,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kterých se užívá ve všech třídách. …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A co si silně přeji a důrazně žádám: knihy musí předkládat všechno srozumitelně a přístupně,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tak aby žákům jistě podávaly světlo, s jehož pomocí mohou sami porozumět všemu i bez učitele.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K tomu cíli bych si přál, aby byly spisovány pokud možno formou dialogickou.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Neboť tím způsobem lze snáze přizpůsobit dětské mysli obsah a sloh, aby si žáci nepředstavovali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věci jako nemožné, nepřístupné a příliš nesnadné. … 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Forma dialogu upevňuje vědění. Neboť jako si pamatujeme jistěji událost, kterou jsme sami viděli…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tak v mysli žáků utkví pevněji to, čemu se učíme po způsobu komedie nebo rozmluvy, </a:t>
            </a:r>
          </a:p>
          <a:p>
            <a:pPr algn="ctr">
              <a:spcAft>
                <a:spcPts val="1200"/>
              </a:spcAft>
            </a:pPr>
            <a:r>
              <a:rPr lang="cs-CZ" sz="1600" b="1" i="1" dirty="0">
                <a:latin typeface="Segoe Print" panose="02000600000000000000" pitchFamily="2" charset="0"/>
              </a:rPr>
              <a:t>než to, co slyšíme od učitele prostě vypravovat.“ </a:t>
            </a:r>
          </a:p>
          <a:p>
            <a:pPr algn="ctr">
              <a:spcAft>
                <a:spcPts val="1200"/>
              </a:spcAft>
            </a:pPr>
            <a:endParaRPr lang="cs-CZ" sz="400" b="1" i="1" dirty="0">
              <a:latin typeface="Segoe Print" panose="02000600000000000000" pitchFamily="2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402592" y="115315"/>
            <a:ext cx="9752001" cy="21137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Svět v obrazech, Orbis </a:t>
            </a:r>
            <a:r>
              <a:rPr lang="cs-CZ" sz="24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sensualium</a:t>
            </a: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pictus, 1658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průkopnická didaktická učebnice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kombinuje verbální komponenty učení (text) </a:t>
            </a:r>
          </a:p>
          <a:p>
            <a:pPr>
              <a:lnSpc>
                <a:spcPct val="150000"/>
              </a:lnSpc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   s obrazovými komponenty – běžné až v současných učebnicích</a:t>
            </a:r>
            <a:endParaRPr lang="cs-CZ" sz="2200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539891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13" y="678258"/>
            <a:ext cx="7128638" cy="576314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779753" y="107769"/>
            <a:ext cx="735724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Vlastivěda, 5. ročník ZŠ, FRAUS 2020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559" y="1176843"/>
            <a:ext cx="2812928" cy="3970199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5BCF6AA-0EEF-4750-9176-E9CEB8E8F140}"/>
              </a:ext>
            </a:extLst>
          </p:cNvPr>
          <p:cNvSpPr/>
          <p:nvPr/>
        </p:nvSpPr>
        <p:spPr>
          <a:xfrm>
            <a:off x="8207637" y="5391704"/>
            <a:ext cx="3757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https://ucebnice.fraus.cz/catalog/cs/p9547.html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E2EFCD6-EB60-4459-8DC1-67BCA1091E73}"/>
              </a:ext>
            </a:extLst>
          </p:cNvPr>
          <p:cNvSpPr/>
          <p:nvPr/>
        </p:nvSpPr>
        <p:spPr>
          <a:xfrm>
            <a:off x="2858289" y="6442454"/>
            <a:ext cx="24096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dílo, autorka učebnice</a:t>
            </a:r>
          </a:p>
        </p:txBody>
      </p:sp>
    </p:spTree>
    <p:extLst>
      <p:ext uri="{BB962C8B-B14F-4D97-AF65-F5344CB8AC3E}">
        <p14:creationId xmlns:p14="http://schemas.microsoft.com/office/powerpoint/2010/main" val="54427358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40571" y="332036"/>
            <a:ext cx="9497794" cy="5718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Obsah učebnice dějepisu vzhledem ke stupni školy</a:t>
            </a:r>
            <a:endParaRPr lang="cs-CZ" sz="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200000"/>
              </a:lnSpc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Ideální učebnice: historický přehled v souvislostech = </a:t>
            </a:r>
            <a:r>
              <a:rPr lang="cs-CZ" sz="2200" b="1" u="sng" dirty="0">
                <a:solidFill>
                  <a:schemeClr val="bg1"/>
                </a:solidFill>
                <a:latin typeface="Comic Sans MS" panose="030F0702030302020204" pitchFamily="66" charset="0"/>
              </a:rPr>
              <a:t>kompendium, dějiny v syntéze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II. stupeň ZŠ a nižší stupeň gymnázia: </a:t>
            </a:r>
            <a:r>
              <a:rPr lang="cs-CZ" sz="2200" b="1" u="sng" dirty="0">
                <a:solidFill>
                  <a:schemeClr val="bg1"/>
                </a:solidFill>
                <a:latin typeface="Comic Sans MS" panose="030F0702030302020204" pitchFamily="66" charset="0"/>
              </a:rPr>
              <a:t>akcentace národních dějin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gymnázia a lycea na SŠ: </a:t>
            </a:r>
            <a:r>
              <a:rPr lang="cs-CZ" sz="2200" b="1" u="sng" dirty="0">
                <a:solidFill>
                  <a:schemeClr val="bg1"/>
                </a:solidFill>
                <a:latin typeface="Comic Sans MS" panose="030F0702030302020204" pitchFamily="66" charset="0"/>
              </a:rPr>
              <a:t>akcentace evropských a obecných dějin; 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možné tematické uspořádání (</a:t>
            </a:r>
            <a:r>
              <a:rPr lang="cs-CZ" sz="2200" i="1" dirty="0">
                <a:solidFill>
                  <a:schemeClr val="bg1"/>
                </a:solidFill>
                <a:latin typeface="Comic Sans MS" panose="030F0702030302020204" pitchFamily="66" charset="0"/>
              </a:rPr>
              <a:t>svoboda  člověka a demokracie, svět v blocích, 20. století, globální svět…)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odborné SŠ: </a:t>
            </a:r>
            <a:r>
              <a:rPr lang="cs-CZ" sz="2200" b="1" u="sng" dirty="0">
                <a:solidFill>
                  <a:schemeClr val="bg1"/>
                </a:solidFill>
                <a:latin typeface="Comic Sans MS" panose="030F0702030302020204" pitchFamily="66" charset="0"/>
              </a:rPr>
              <a:t>moderní dějiny 19. a 20. století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+ dějiny oboru SŠ…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452" y="807411"/>
            <a:ext cx="2427642" cy="343268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92720F12-B4C6-41C3-B51E-65B7FD581DA2}"/>
              </a:ext>
            </a:extLst>
          </p:cNvPr>
          <p:cNvSpPr/>
          <p:nvPr/>
        </p:nvSpPr>
        <p:spPr>
          <a:xfrm>
            <a:off x="9386218" y="4437546"/>
            <a:ext cx="2788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https://www.ucebnicemapy.cz/ucebnice-pro-stredni-skoly-gymnazia-a-sou/dejepis-ss/dejepis-pro-stredni-odborne-skoly-1031.html</a:t>
            </a:r>
          </a:p>
        </p:txBody>
      </p:sp>
    </p:spTree>
    <p:extLst>
      <p:ext uri="{BB962C8B-B14F-4D97-AF65-F5344CB8AC3E}">
        <p14:creationId xmlns:p14="http://schemas.microsoft.com/office/powerpoint/2010/main" val="4195247395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AFA3BF-6BFC-4A8A-B009-3473051B5B5B}" type="slidenum">
              <a:rPr lang="cs-CZ" altLang="cs-CZ" smtClean="0"/>
              <a:pPr>
                <a:defRPr/>
              </a:pPr>
              <a:t>9</a:t>
            </a:fld>
            <a:endParaRPr lang="cs-CZ" altLang="cs-CZ"/>
          </a:p>
        </p:txBody>
      </p:sp>
      <p:sp>
        <p:nvSpPr>
          <p:cNvPr id="4" name="Obdélník 3"/>
          <p:cNvSpPr/>
          <p:nvPr/>
        </p:nvSpPr>
        <p:spPr>
          <a:xfrm>
            <a:off x="3541718" y="2546660"/>
            <a:ext cx="10588497" cy="1051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dostupnost pro všechny, možnost přenášení, </a:t>
            </a:r>
          </a:p>
          <a:p>
            <a:pPr>
              <a:lnSpc>
                <a:spcPct val="150000"/>
              </a:lnSpc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nevyžadují technická zařízení, jsou levnější…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658469"/>
            <a:ext cx="9098258" cy="265365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462456" y="337209"/>
            <a:ext cx="113778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Dnes: „konkurenti“ učebnic v dalších didaktických prostředcích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multimediální programy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počítačové verze školních učebnic na CD-Romech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přímé využívání internetu v rámci interaktivních on-line výukových materiálů…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cs-CZ" sz="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Tištěné učebnice – stále určité výhody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BE5204D-77AC-41A4-BCEA-EF217FC42B7C}"/>
              </a:ext>
            </a:extLst>
          </p:cNvPr>
          <p:cNvSpPr/>
          <p:nvPr/>
        </p:nvSpPr>
        <p:spPr>
          <a:xfrm>
            <a:off x="2595282" y="6372045"/>
            <a:ext cx="70014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https://ucebnice.fraus.cz/catalog/cs/ii-stupen-dejepis/ck2sdick2s.html?search=s+nadhledem</a:t>
            </a:r>
          </a:p>
        </p:txBody>
      </p:sp>
    </p:spTree>
    <p:extLst>
      <p:ext uri="{BB962C8B-B14F-4D97-AF65-F5344CB8AC3E}">
        <p14:creationId xmlns:p14="http://schemas.microsoft.com/office/powerpoint/2010/main" val="10895963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59256" y="-72974"/>
            <a:ext cx="11699883" cy="2339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cs-CZ" sz="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Základní hlediska hodnocení učebnice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vhodnost vybraného obsahu = </a:t>
            </a:r>
            <a:r>
              <a:rPr lang="cs-CZ" sz="2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historiografická úroveň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vhodnost formálního zprostředkování =  </a:t>
            </a:r>
            <a:r>
              <a:rPr lang="cs-CZ" sz="2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didaktická úroveň</a:t>
            </a:r>
            <a:endParaRPr lang="cs-CZ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Z těchto dvou hledisek vyplývají funkce učebnice! 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7578AFE-0475-43FD-A0FC-4A4B0FD3BFD8}"/>
              </a:ext>
            </a:extLst>
          </p:cNvPr>
          <p:cNvSpPr/>
          <p:nvPr/>
        </p:nvSpPr>
        <p:spPr>
          <a:xfrm>
            <a:off x="359256" y="6223303"/>
            <a:ext cx="55637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https://ucebnice.fraus.cz/catalog/cs/ii-stupen-dejepis-pracovni-sesity-s-nadhledem-dejepis-6-s-nadhledem-2v1/p9792ick2sdpsnick2sdick2s.html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74A69EA-9418-45B0-8490-E30885AE9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307" y="2349501"/>
            <a:ext cx="2683513" cy="3790750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97D216E9-D834-44C2-92B0-1F07723A8236}"/>
              </a:ext>
            </a:extLst>
          </p:cNvPr>
          <p:cNvSpPr/>
          <p:nvPr/>
        </p:nvSpPr>
        <p:spPr>
          <a:xfrm>
            <a:off x="6352633" y="6223303"/>
            <a:ext cx="50684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https://www.ucebnicemapy.cz/ucebnice-pro-zakladni-skoly/dejepis-zs/hravy-dejepis-6-pravek-a-starovek-ucebnice-8112.html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0FB8B9EF-5921-42A4-A203-F45B6F94F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696" y="2349501"/>
            <a:ext cx="2672479" cy="37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71876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1524001" y="-27232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cs-CZ" altLang="cs-CZ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868677" y="184456"/>
            <a:ext cx="54285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ad II.</a:t>
            </a:r>
          </a:p>
          <a:p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Funkce učebnice: 2 základní</a:t>
            </a:r>
          </a:p>
          <a:p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515006" y="1139011"/>
            <a:ext cx="11424745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Funkce cílová</a:t>
            </a:r>
          </a:p>
          <a:p>
            <a:pPr marL="342900" indent="-342900">
              <a:buAutoNum type="arabicPeriod"/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Funkce didaktická</a:t>
            </a:r>
          </a:p>
          <a:p>
            <a:endParaRPr lang="cs-CZ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r>
              <a:rPr lang="cs-CZ" sz="2200" b="1" u="sng" dirty="0">
                <a:solidFill>
                  <a:schemeClr val="bg1"/>
                </a:solidFill>
                <a:latin typeface="Comic Sans MS" panose="030F0702030302020204" pitchFamily="66" charset="0"/>
              </a:rPr>
              <a:t>Funkce cílová, informativní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: 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zajistí informativní povahu učebnice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základní informační zdroj obsahu vzdělání pro žáky</a:t>
            </a:r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zajistí prezentaci obsahu příslušného učiva = 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poznání a pochopení smyslu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zajistí hodnotovou </a:t>
            </a:r>
            <a:r>
              <a:rPr lang="cs-CZ" sz="22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úrovneň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učebnice = 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výběr učiva </a:t>
            </a:r>
          </a:p>
          <a:p>
            <a:endParaRPr lang="cs-CZ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2. </a:t>
            </a:r>
            <a:r>
              <a:rPr lang="cs-CZ" sz="2200" b="1" u="sng" dirty="0">
                <a:solidFill>
                  <a:schemeClr val="bg1"/>
                </a:solidFill>
                <a:latin typeface="Comic Sans MS" panose="030F0702030302020204" pitchFamily="66" charset="0"/>
              </a:rPr>
              <a:t>Funkce didaktická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: z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prostředkuje činnosti k osvojování učiva a k orientaci v učivu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zajišťuje přístupnost učiva,  základ pro chápání integrovaných součástí učebnice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umožňuje samostatné osvojování učiva, 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vede žáka při učení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vytváří učební motivaci, zájem o vzdělání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zajišťuje koordinaci při využívání dalších didaktických prostředků, které na ni navazují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umožňuje fixaci, kontrolu a sebekontrolu žáků</a:t>
            </a:r>
          </a:p>
        </p:txBody>
      </p:sp>
    </p:spTree>
    <p:extLst>
      <p:ext uri="{BB962C8B-B14F-4D97-AF65-F5344CB8AC3E}">
        <p14:creationId xmlns:p14="http://schemas.microsoft.com/office/powerpoint/2010/main" val="571621918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l="6992" t="1553" r="4737" b="9692"/>
          <a:stretch/>
        </p:blipFill>
        <p:spPr>
          <a:xfrm>
            <a:off x="5305368" y="292428"/>
            <a:ext cx="6661878" cy="611177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737" y="1680882"/>
            <a:ext cx="2513130" cy="351838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7D092BF3-682D-4EAE-8D10-BA9C05B0921D}"/>
              </a:ext>
            </a:extLst>
          </p:cNvPr>
          <p:cNvSpPr/>
          <p:nvPr/>
        </p:nvSpPr>
        <p:spPr>
          <a:xfrm>
            <a:off x="2616501" y="5342522"/>
            <a:ext cx="25131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https://ucebnice.fraus.cz/catalog/cs/i-stupen-clovek-a-jeho-svet-spolecnost-spolecnost-4-nova-generace/p9277ick1scsspick1scsick1s.html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0FE0874-DD31-439D-8758-31C26239DD68}"/>
              </a:ext>
            </a:extLst>
          </p:cNvPr>
          <p:cNvSpPr/>
          <p:nvPr/>
        </p:nvSpPr>
        <p:spPr>
          <a:xfrm>
            <a:off x="21843" y="4495992"/>
            <a:ext cx="2540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https://cs.wikipedia.org/wiki/Karel_IV.#/media/Soubor:Charles_IV-John_Ocko_votive_picture-fragment.jpg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75202D6-C742-4E42-82CA-79E9E3E5B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4" y="317711"/>
            <a:ext cx="2513131" cy="373828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02007700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72140" y="238830"/>
            <a:ext cx="11939752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Funkce cílová:  informativní</a:t>
            </a:r>
            <a:endParaRPr lang="cs-CZ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Funkce didaktická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: nabízí odpovědi, jak historická věda dospěla ke svým prezentovaným závěrům</a:t>
            </a:r>
          </a:p>
          <a:p>
            <a:pPr>
              <a:spcAft>
                <a:spcPts val="600"/>
              </a:spcAft>
            </a:pPr>
            <a:endParaRPr lang="cs-CZ" sz="2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346032" y="740176"/>
            <a:ext cx="11228552" cy="166199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cs-CZ" sz="800" dirty="0">
              <a:latin typeface="Comic Sans MS" panose="030F0702030302020204" pitchFamily="66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latin typeface="Comic Sans MS" panose="030F0702030302020204" pitchFamily="66" charset="0"/>
              </a:rPr>
              <a:t>má dominantní postavení v učebnici dějepisu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latin typeface="Comic Sans MS" panose="030F0702030302020204" pitchFamily="66" charset="0"/>
              </a:rPr>
              <a:t>sdělování informací z oblasti historických faktů, jmen, dat, úsudků, zobecňování, </a:t>
            </a:r>
          </a:p>
          <a:p>
            <a:pPr>
              <a:spcAft>
                <a:spcPts val="600"/>
              </a:spcAft>
            </a:pPr>
            <a:r>
              <a:rPr lang="cs-CZ" sz="2200" dirty="0">
                <a:latin typeface="Comic Sans MS" panose="030F0702030302020204" pitchFamily="66" charset="0"/>
              </a:rPr>
              <a:t>    generalizací apod. </a:t>
            </a:r>
          </a:p>
          <a:p>
            <a:pPr>
              <a:spcAft>
                <a:spcPts val="600"/>
              </a:spcAft>
            </a:pPr>
            <a:endParaRPr lang="cs-CZ" sz="800" dirty="0">
              <a:latin typeface="Comic Sans MS" panose="030F0702030302020204" pitchFamily="66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72140" y="3572091"/>
            <a:ext cx="11576337" cy="3046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cs-CZ" sz="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latin typeface="Comic Sans MS" panose="030F0702030302020204" pitchFamily="66" charset="0"/>
              </a:rPr>
              <a:t>cíl: vybavit žáky takovými dovednostmi, s nimiž budou schopni jednoduchých technik vyhledávání historických informací až po složitější techniky řešení problémů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latin typeface="Comic Sans MS" panose="030F0702030302020204" pitchFamily="66" charset="0"/>
              </a:rPr>
              <a:t>předložit mnohostranný systém úkolů, které fixují a rozvíjejí probírané učivo, vedou </a:t>
            </a:r>
          </a:p>
          <a:p>
            <a:pPr>
              <a:spcAft>
                <a:spcPts val="600"/>
              </a:spcAft>
            </a:pPr>
            <a:r>
              <a:rPr lang="cs-CZ" sz="2200" dirty="0">
                <a:latin typeface="Comic Sans MS" panose="030F0702030302020204" pitchFamily="66" charset="0"/>
              </a:rPr>
              <a:t>    k jeho osvojování prostřednictvím různých zdrojů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latin typeface="Comic Sans MS" panose="030F0702030302020204" pitchFamily="66" charset="0"/>
              </a:rPr>
              <a:t>nejvyšší úroveň: texty, které vycházejí z problémového řešení části látky, učivo programují = navozují problém, poskytují potřebné výchozí informace </a:t>
            </a:r>
          </a:p>
          <a:p>
            <a:pPr>
              <a:spcAft>
                <a:spcPts val="600"/>
              </a:spcAft>
            </a:pPr>
            <a:r>
              <a:rPr lang="cs-CZ" sz="2200" dirty="0">
                <a:latin typeface="Comic Sans MS" panose="030F0702030302020204" pitchFamily="66" charset="0"/>
              </a:rPr>
              <a:t>    a dále řídí samostatnou práci žáků</a:t>
            </a:r>
          </a:p>
        </p:txBody>
      </p:sp>
    </p:spTree>
    <p:extLst>
      <p:ext uri="{BB962C8B-B14F-4D97-AF65-F5344CB8AC3E}">
        <p14:creationId xmlns:p14="http://schemas.microsoft.com/office/powerpoint/2010/main" val="8006699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982" y="89671"/>
            <a:ext cx="7618304" cy="667865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09BDF9F-BBEC-4448-8BAA-F991915E35A2}"/>
              </a:ext>
            </a:extLst>
          </p:cNvPr>
          <p:cNvSpPr/>
          <p:nvPr/>
        </p:nvSpPr>
        <p:spPr>
          <a:xfrm>
            <a:off x="71719" y="6391393"/>
            <a:ext cx="26804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dílo, autorka učebnice</a:t>
            </a:r>
          </a:p>
        </p:txBody>
      </p:sp>
    </p:spTree>
    <p:extLst>
      <p:ext uri="{BB962C8B-B14F-4D97-AF65-F5344CB8AC3E}">
        <p14:creationId xmlns:p14="http://schemas.microsoft.com/office/powerpoint/2010/main" val="301185733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814888" y="138315"/>
            <a:ext cx="10139295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ad III.</a:t>
            </a:r>
          </a:p>
          <a:p>
            <a:pPr>
              <a:spcAft>
                <a:spcPts val="600"/>
              </a:spcAft>
            </a:pPr>
            <a:r>
              <a:rPr lang="cs-CZ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Strukturální prvky učebnice: 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3 základní   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1. prezentace učiva                                                                                    </a:t>
            </a:r>
          </a:p>
          <a:p>
            <a:pPr>
              <a:spcAft>
                <a:spcPts val="600"/>
              </a:spcAft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                                                            2. řídící aparát</a:t>
            </a:r>
          </a:p>
          <a:p>
            <a:pPr>
              <a:spcAft>
                <a:spcPts val="600"/>
              </a:spcAft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                                                            3. orientační aparát </a:t>
            </a:r>
          </a:p>
          <a:p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   </a:t>
            </a:r>
          </a:p>
          <a:p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cs-CZ" sz="2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781" y="1835191"/>
            <a:ext cx="9503508" cy="4576717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00CCDB74-7670-4906-82D0-E3A93497479B}"/>
              </a:ext>
            </a:extLst>
          </p:cNvPr>
          <p:cNvSpPr/>
          <p:nvPr/>
        </p:nvSpPr>
        <p:spPr>
          <a:xfrm>
            <a:off x="3048000" y="6411908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https://www.nns.cz/blog/multimedialni-interaktivni-ucebnice-dejepis/</a:t>
            </a:r>
            <a:endParaRPr lang="cs-CZ" sz="1400" b="1" i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47254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724552" y="72476"/>
            <a:ext cx="11309131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800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      </a:t>
            </a:r>
          </a:p>
          <a:p>
            <a:pPr>
              <a:spcAft>
                <a:spcPts val="600"/>
              </a:spcAft>
            </a:pP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1 </a:t>
            </a:r>
            <a:r>
              <a:rPr lang="cs-CZ" sz="2200" b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Prezentavce</a:t>
            </a: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 učiva: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slovní text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ikonický text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tabulky, mapy, grafy, časové přímky…</a:t>
            </a:r>
          </a:p>
          <a:p>
            <a:pPr>
              <a:spcAft>
                <a:spcPts val="600"/>
              </a:spcAft>
            </a:pPr>
            <a:endParaRPr lang="cs-CZ" sz="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endParaRPr lang="cs-CZ" sz="4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2. Řídící aparát: řídí osvojení učiva a pochopení obsahu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předmluva, úvod k tématům a kapitolám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cvičení, otázky za textem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instruktivní pokyny: vyhledej v jiných zdrojích, něco navíc</a:t>
            </a:r>
          </a:p>
          <a:p>
            <a:pPr>
              <a:spcAft>
                <a:spcPts val="600"/>
              </a:spcAft>
            </a:pPr>
            <a:endParaRPr lang="cs-CZ" sz="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endParaRPr lang="cs-CZ" sz="9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r>
              <a:rPr lang="cs-CZ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2. Orientační aparát: z</a:t>
            </a: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prostředkuje orientaci v učebnici – vhodná struktura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grafické symboly, systém ikon, např. </a:t>
            </a:r>
            <a:r>
              <a:rPr lang="cs-CZ" sz="2200" i="1" dirty="0">
                <a:solidFill>
                  <a:schemeClr val="bg1"/>
                </a:solidFill>
                <a:latin typeface="Comic Sans MS" panose="030F0702030302020204" pitchFamily="66" charset="0"/>
              </a:rPr>
              <a:t>hlavní učivo, nadstandardní učivo, „pro chytré hlavy“, mezipředmětové vztahy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barevné odlišení součástí – úvod + závěr kapitoly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  <a:latin typeface="Comic Sans MS" panose="030F0702030302020204" pitchFamily="66" charset="0"/>
              </a:rPr>
              <a:t>využití různých fontů, barev písma, postranní lišty….</a:t>
            </a:r>
          </a:p>
        </p:txBody>
      </p:sp>
    </p:spTree>
    <p:extLst>
      <p:ext uri="{BB962C8B-B14F-4D97-AF65-F5344CB8AC3E}">
        <p14:creationId xmlns:p14="http://schemas.microsoft.com/office/powerpoint/2010/main" val="3813444854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16" y="409903"/>
            <a:ext cx="10397324" cy="601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03558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12243" y="258655"/>
            <a:ext cx="9958044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sz="4000" b="1" u="sng" dirty="0">
                <a:solidFill>
                  <a:srgbClr val="FFFFFF"/>
                </a:solidFill>
                <a:latin typeface="Comic Sans MS" panose="030F0702030302020204" pitchFamily="66" charset="0"/>
              </a:rPr>
              <a:t>ÚKOL: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cs-CZ" altLang="cs-CZ" sz="10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sz="2800" b="1" dirty="0">
                <a:solidFill>
                  <a:srgbClr val="FFFFFF"/>
                </a:solidFill>
                <a:latin typeface="Comic Sans MS" panose="030F0702030302020204" pitchFamily="66" charset="0"/>
              </a:rPr>
              <a:t>Analýza vybrané učebnice na základě osnovy</a:t>
            </a:r>
            <a:r>
              <a:rPr lang="cs-CZ" altLang="cs-CZ" sz="3600" b="1" dirty="0">
                <a:solidFill>
                  <a:srgbClr val="FFFFFF"/>
                </a:solidFill>
                <a:latin typeface="Comic Sans MS" panose="030F0702030302020204" pitchFamily="66" charset="0"/>
              </a:rPr>
              <a:t>: </a:t>
            </a: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1. </a:t>
            </a:r>
            <a:r>
              <a:rPr lang="cs-CZ" altLang="cs-CZ" sz="2400" b="1" dirty="0" err="1">
                <a:solidFill>
                  <a:srgbClr val="FFFFFF"/>
                </a:solidFill>
                <a:latin typeface="Comic Sans MS" panose="030F0702030302020204" pitchFamily="66" charset="0"/>
              </a:rPr>
              <a:t>str</a:t>
            </a: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 A4</a:t>
            </a:r>
            <a:endParaRPr lang="cs-CZ" altLang="cs-CZ" sz="3600" b="1" dirty="0">
              <a:solidFill>
                <a:srgbClr val="FFFFFF"/>
              </a:solidFill>
              <a:latin typeface="Comic Sans MS" panose="030F0702030302020204" pitchFamily="66" charset="0"/>
            </a:endParaRPr>
          </a:p>
          <a:p>
            <a:pPr marL="742950" indent="-7429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Funkce</a:t>
            </a:r>
          </a:p>
          <a:p>
            <a:pPr marL="742950" indent="-7429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Strukturální prvky</a:t>
            </a:r>
          </a:p>
          <a:p>
            <a:pPr marL="742950" indent="-7429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cs-CZ" altLang="cs-CZ" sz="2400" b="1" dirty="0">
                <a:solidFill>
                  <a:srgbClr val="FFFFFF"/>
                </a:solidFill>
                <a:latin typeface="Comic Sans MS" panose="030F0702030302020204" pitchFamily="66" charset="0"/>
              </a:rPr>
              <a:t>Osobní názor + doporučení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379" y="3764027"/>
            <a:ext cx="8709772" cy="2514161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D6684A8C-FBAF-41F1-A042-3605F5AC59CA}"/>
              </a:ext>
            </a:extLst>
          </p:cNvPr>
          <p:cNvSpPr/>
          <p:nvPr/>
        </p:nvSpPr>
        <p:spPr>
          <a:xfrm>
            <a:off x="4537499" y="6355086"/>
            <a:ext cx="36517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https://ucebnice.fraus.cz/catalog/cs/p5119.html</a:t>
            </a:r>
          </a:p>
        </p:txBody>
      </p:sp>
    </p:spTree>
    <p:extLst>
      <p:ext uri="{BB962C8B-B14F-4D97-AF65-F5344CB8AC3E}">
        <p14:creationId xmlns:p14="http://schemas.microsoft.com/office/powerpoint/2010/main" val="309511991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7203</TotalTime>
  <Words>1110</Words>
  <Application>Microsoft Office PowerPoint</Application>
  <PresentationFormat>Širokoúhlá obrazovka</PresentationFormat>
  <Paragraphs>142</Paragraphs>
  <Slides>18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Arial</vt:lpstr>
      <vt:lpstr>Calibri</vt:lpstr>
      <vt:lpstr>Comic Sans MS</vt:lpstr>
      <vt:lpstr>Segoe Print</vt:lpstr>
      <vt:lpstr>Times New Roman</vt:lpstr>
      <vt:lpstr>Wingdings</vt:lpstr>
      <vt:lpstr>Výchozí návrh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hvychod</dc:creator>
  <cp:lastModifiedBy>Helena Východská</cp:lastModifiedBy>
  <cp:revision>46</cp:revision>
  <dcterms:created xsi:type="dcterms:W3CDTF">2021-02-24T22:25:21Z</dcterms:created>
  <dcterms:modified xsi:type="dcterms:W3CDTF">2023-02-27T01:56:57Z</dcterms:modified>
</cp:coreProperties>
</file>