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83" r:id="rId3"/>
    <p:sldId id="280" r:id="rId4"/>
    <p:sldId id="262" r:id="rId5"/>
    <p:sldId id="268" r:id="rId6"/>
    <p:sldId id="267" r:id="rId7"/>
    <p:sldId id="269" r:id="rId8"/>
    <p:sldId id="281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31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66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027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7652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166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79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655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826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048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386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9816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9972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0647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070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458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563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79B7-DF0F-4FCB-8277-4AA2820F4B2F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FA495A5-3D9A-46CA-91CA-5CD961FCB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879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">
            <a:extLst>
              <a:ext uri="{FF2B5EF4-FFF2-40B4-BE49-F238E27FC236}">
                <a16:creationId xmlns:a16="http://schemas.microsoft.com/office/drawing/2014/main" id="{D819EE9E-E9EC-EC3C-8379-9BBBA884B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4664"/>
            <a:ext cx="7517902" cy="549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7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E13375-EBF3-0CDD-607E-3C11C86B3ABF}"/>
              </a:ext>
            </a:extLst>
          </p:cNvPr>
          <p:cNvSpPr txBox="1">
            <a:spLocks/>
          </p:cNvSpPr>
          <p:nvPr/>
        </p:nvSpPr>
        <p:spPr>
          <a:xfrm>
            <a:off x="2555776" y="548681"/>
            <a:ext cx="5880371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Sebereflexe učitelů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C847D38-5F70-3058-2E4D-F1A0FE5AFD99}"/>
              </a:ext>
            </a:extLst>
          </p:cNvPr>
          <p:cNvSpPr txBox="1"/>
          <p:nvPr/>
        </p:nvSpPr>
        <p:spPr>
          <a:xfrm>
            <a:off x="1024114" y="3025155"/>
            <a:ext cx="741682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 3" panose="05040102010807070707" pitchFamily="18" charset="2"/>
              <a:buChar char="´"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Jak zabránit chybám v postojích žáků?</a:t>
            </a:r>
          </a:p>
          <a:p>
            <a:pPr marL="342900" indent="-34290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 3" panose="05040102010807070707" pitchFamily="18" charset="2"/>
              <a:buChar char="´"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Jak využít supervize?</a:t>
            </a:r>
          </a:p>
          <a:p>
            <a:pPr marL="342900" indent="-342900"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 3" panose="05040102010807070707" pitchFamily="18" charset="2"/>
              <a:buChar char="´"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Reflexe výukové situace – sebereflektující otázky.</a:t>
            </a:r>
          </a:p>
        </p:txBody>
      </p:sp>
    </p:spTree>
    <p:extLst>
      <p:ext uri="{BB962C8B-B14F-4D97-AF65-F5344CB8AC3E}">
        <p14:creationId xmlns:p14="http://schemas.microsoft.com/office/powerpoint/2010/main" val="995442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7704" y="404664"/>
            <a:ext cx="5795151" cy="2444850"/>
          </a:xfrm>
        </p:spPr>
        <p:txBody>
          <a:bodyPr>
            <a:noAutofit/>
          </a:bodyPr>
          <a:lstStyle/>
          <a:p>
            <a:pPr algn="ctr"/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Jak zabránit chybám učitelů v postojích vůči žákům?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Sebereflektující otázky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9632" y="2946312"/>
            <a:ext cx="7274768" cy="3528392"/>
          </a:xfrm>
        </p:spPr>
        <p:txBody>
          <a:bodyPr>
            <a:normAutofit/>
          </a:bodyPr>
          <a:lstStyle/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Je mezi mnou a žákem fungující vztah?</a:t>
            </a: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Uplatňuji individuální přístup k žákovi?</a:t>
            </a: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Mám odpovídající požadavky na žákův výkon?</a:t>
            </a: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Znám žáka? – jeho osobnosti a prostředí, ze kterého vychází?</a:t>
            </a: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Využívám pozitivní motivaci? – (pochvala, posilování schopností a dovedností žáka, dopřát mu zážitek úspěchu).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062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Co má učitel dělat, aby zabránil důsledkům svého očekávání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9633" y="2133600"/>
            <a:ext cx="7274768" cy="4247728"/>
          </a:xfrm>
        </p:spPr>
        <p:txBody>
          <a:bodyPr>
            <a:noAutofit/>
          </a:bodyPr>
          <a:lstStyle/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Snažit se, aby očekávání bylo aktuální – orientovat se na „zítřek“ žákova vývoje.</a:t>
            </a: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Reflektovat reálné žákovy možnosti.</a:t>
            </a: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Cíle formulovat na přiměřené  hranici – takové, aby mohli zvládat všichni.</a:t>
            </a: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Průběžně měnit své působení, modifikovat cíle vzhledem ke konkrétním podmínkám.</a:t>
            </a: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 zpětnovazebních informací zdůrazňovat jejich přechodnost, </a:t>
            </a:r>
            <a:r>
              <a:rPr lang="cs-CZ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průběžnost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a nikoli definitivnost.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5201" y="476672"/>
            <a:ext cx="6589199" cy="644650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Reflexe výukové situace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608" y="2133600"/>
            <a:ext cx="7560839" cy="377762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Uvědomit si, že byla, mimo jiné, ovlivněna očekáváním, postojem a vztahem k žákovi i aktuálním stavem učitele.</a:t>
            </a:r>
          </a:p>
          <a:p>
            <a:pPr>
              <a:spcBef>
                <a:spcPts val="12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Používat popis toho, co jsme viděli a jak jsme si to vyložili – dát žákovi možnost výukovou situaci vysvětlit.</a:t>
            </a:r>
          </a:p>
          <a:p>
            <a:pPr>
              <a:spcBef>
                <a:spcPts val="12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Položit si otázku – reagovali jsme adekvátně dané pedagogické situaci?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>
            <a:extLst>
              <a:ext uri="{FF2B5EF4-FFF2-40B4-BE49-F238E27FC236}">
                <a16:creationId xmlns:a16="http://schemas.microsoft.com/office/drawing/2014/main" id="{A62997EF-DB62-4668-A0F3-2C07F08314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altLang="cs-CZ" sz="2800" b="1" dirty="0"/>
            </a:br>
            <a:br>
              <a:rPr lang="cs-CZ" altLang="cs-CZ" sz="2800" b="1" dirty="0"/>
            </a:br>
            <a:endParaRPr lang="cs-CZ" altLang="cs-CZ" sz="28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369DA44-FCAD-4CC5-94BE-2EAAC5A91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1772816"/>
            <a:ext cx="7346776" cy="432048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cs-CZ" sz="3100" dirty="0">
                <a:latin typeface="Calibri" panose="020F0502020204030204" pitchFamily="34" charset="0"/>
                <a:cs typeface="Calibri" panose="020F0502020204030204" pitchFamily="34" charset="0"/>
              </a:rPr>
              <a:t>Jaká je moje interpretace chování, činnosti a výkonu na základě představy o žákovi (ukázněnost, zdatnost žáka..).</a:t>
            </a:r>
          </a:p>
          <a:p>
            <a:pPr>
              <a:defRPr/>
            </a:pPr>
            <a:r>
              <a:rPr lang="cs-CZ" sz="3100" dirty="0">
                <a:latin typeface="Calibri" panose="020F0502020204030204" pitchFamily="34" charset="0"/>
                <a:cs typeface="Calibri" panose="020F0502020204030204" pitchFamily="34" charset="0"/>
              </a:rPr>
              <a:t>Jaká je moje interpretace chování, výkonu, činnosti z hlediska předpokládaných příčin (vnější, vnitřní, žákem ovlivnitelná..).</a:t>
            </a:r>
          </a:p>
          <a:p>
            <a:pPr>
              <a:defRPr/>
            </a:pPr>
            <a:r>
              <a:rPr lang="cs-CZ" sz="3100" dirty="0">
                <a:latin typeface="Calibri" panose="020F0502020204030204" pitchFamily="34" charset="0"/>
                <a:cs typeface="Calibri" panose="020F0502020204030204" pitchFamily="34" charset="0"/>
              </a:rPr>
              <a:t>Jaká je moje emotivní reakce v chování vůči žákovi (žák moji reakci přijímá, identifikuje se způsobem chování, nebo má naopak negativní postoj).</a:t>
            </a:r>
          </a:p>
          <a:p>
            <a:pPr>
              <a:defRPr/>
            </a:pPr>
            <a:r>
              <a:rPr lang="cs-CZ" sz="3100" dirty="0">
                <a:latin typeface="Calibri" panose="020F0502020204030204" pitchFamily="34" charset="0"/>
                <a:cs typeface="Calibri" panose="020F0502020204030204" pitchFamily="34" charset="0"/>
              </a:rPr>
              <a:t>Můj obraz o žákovi se utvrzuje, nebo mění?</a:t>
            </a:r>
          </a:p>
          <a:p>
            <a:pPr marL="0" indent="0">
              <a:buFontTx/>
              <a:buNone/>
              <a:defRPr/>
            </a:pPr>
            <a:r>
              <a:rPr lang="cs-CZ" sz="31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27884" y="433830"/>
            <a:ext cx="2088232" cy="716658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Supervize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608" y="1600200"/>
            <a:ext cx="7643192" cy="4829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Supervize učitelů – jedna z možností, jak získat zpětnou vazbu o svém </a:t>
            </a:r>
            <a:r>
              <a:rPr lang="cs-CZ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pedag</a:t>
            </a:r>
            <a:r>
              <a:rPr 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. působení.</a:t>
            </a:r>
          </a:p>
          <a:p>
            <a:pPr lvl="1">
              <a:buFont typeface="Wingdings 3" panose="05040102010807070707" pitchFamily="18" charset="2"/>
              <a:buChar char="´"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Učitelé mají možnost pravidelně se setkat se supervizorem a analyzovat svou práci.</a:t>
            </a:r>
          </a:p>
          <a:p>
            <a:pPr lvl="1">
              <a:buFont typeface="Wingdings 3" panose="05040102010807070707" pitchFamily="18" charset="2"/>
              <a:buChar char="´"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Učitelé tak mají možnost hovořit o těch aspektech, které jsou v jejich chování podvědomé. Např. učitel, který se opakovaně rozčílí při setkání s určitým žákem, může o těchto situacích při skupinovém sezení hovořit a lépe pochopit, co se mezi ním a tímto žákem odehrává.</a:t>
            </a:r>
          </a:p>
          <a:p>
            <a:pPr marL="457200" lvl="1" indent="0"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7515D6-09D7-445C-AD22-815F9E63B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7" y="2133600"/>
            <a:ext cx="7418784" cy="3777622"/>
          </a:xfrm>
        </p:spPr>
        <p:txBody>
          <a:bodyPr/>
          <a:lstStyle/>
          <a:p>
            <a:pPr lvl="1">
              <a:buFont typeface="Wingdings 3" panose="05040102010807070707" pitchFamily="18" charset="2"/>
              <a:buChar char="´"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Úkolem supervizora je usnadnit komunikaci a interpretovat, co učitel prožívá, ze svého teoretického pohledu.</a:t>
            </a:r>
          </a:p>
          <a:p>
            <a:pPr lvl="1">
              <a:buFont typeface="Wingdings 3" panose="05040102010807070707" pitchFamily="18" charset="2"/>
              <a:buChar char="´"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Pokud je supervize prováděna pravidelně, umožňuje to jejím účastníkům zlepšovat kvalitu vlastní práce a vztahů.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767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5856" y="476672"/>
            <a:ext cx="2088232" cy="716658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Zdroje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5616" y="1540188"/>
            <a:ext cx="7418784" cy="5057163"/>
          </a:xfrm>
        </p:spPr>
        <p:txBody>
          <a:bodyPr>
            <a:normAutofit fontScale="25000" lnSpcReduction="20000"/>
          </a:bodyPr>
          <a:lstStyle/>
          <a:p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AUGER, Marie-</a:t>
            </a:r>
            <a:r>
              <a:rPr lang="cs-CZ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Thérèse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a Christiane BOUCHARLAT. </a:t>
            </a:r>
            <a:r>
              <a:rPr lang="cs-CZ" sz="9600" i="1" dirty="0">
                <a:latin typeface="Calibri" panose="020F0502020204030204" pitchFamily="34" charset="0"/>
                <a:cs typeface="Calibri" panose="020F0502020204030204" pitchFamily="34" charset="0"/>
              </a:rPr>
              <a:t>Učitel a problémový žák: strategie pro řešení problémů s kázní a učením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Vyd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. 1. Přeložil Lucie HUČÍNOVÁ. Praha: Portál, 2005. Pedagogická praxe. ISBN 80-7178-907-0. </a:t>
            </a:r>
          </a:p>
          <a:p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GAVORA, Peter. </a:t>
            </a:r>
            <a:r>
              <a:rPr lang="cs-CZ" sz="9600" i="1" dirty="0">
                <a:latin typeface="Calibri" panose="020F0502020204030204" pitchFamily="34" charset="0"/>
                <a:cs typeface="Calibri" panose="020F0502020204030204" pitchFamily="34" charset="0"/>
              </a:rPr>
              <a:t>Učitel a žáci v komunikaci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. Brno: </a:t>
            </a:r>
            <a:r>
              <a:rPr lang="cs-CZ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Paido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, 2005. ISBN 80-7315-104-9. </a:t>
            </a:r>
          </a:p>
          <a:p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HRABAL, Vladimír. </a:t>
            </a:r>
            <a:r>
              <a:rPr lang="cs-CZ" sz="9600" i="1" dirty="0">
                <a:latin typeface="Calibri" panose="020F0502020204030204" pitchFamily="34" charset="0"/>
                <a:cs typeface="Calibri" panose="020F0502020204030204" pitchFamily="34" charset="0"/>
              </a:rPr>
              <a:t>Jaký jsem učitel?: metody získávání poznatků o vlastní vzdělávací činnosti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. Praha, 1988. </a:t>
            </a:r>
          </a:p>
          <a:p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HRABAL, Vladimír a Isabella PAVELKOVÁ. </a:t>
            </a:r>
            <a:r>
              <a:rPr lang="cs-CZ" sz="9600" i="1" dirty="0">
                <a:latin typeface="Calibri" panose="020F0502020204030204" pitchFamily="34" charset="0"/>
                <a:cs typeface="Calibri" panose="020F0502020204030204" pitchFamily="34" charset="0"/>
              </a:rPr>
              <a:t>Jaký jsem učitel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Vyd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. 1. Praha: Portál, 2010. ISBN 978-80-7367-755-8. </a:t>
            </a:r>
          </a:p>
          <a:p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KOSÍKOVÁ, Věra. </a:t>
            </a:r>
            <a:r>
              <a:rPr lang="en-US" sz="9600" i="1" dirty="0" err="1">
                <a:latin typeface="Calibri" panose="020F0502020204030204" pitchFamily="34" charset="0"/>
                <a:cs typeface="Calibri" panose="020F0502020204030204" pitchFamily="34" charset="0"/>
              </a:rPr>
              <a:t>Psychologie</a:t>
            </a:r>
            <a:r>
              <a:rPr lang="en-US" sz="9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i="1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9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i="1" dirty="0" err="1">
                <a:latin typeface="Calibri" panose="020F0502020204030204" pitchFamily="34" charset="0"/>
                <a:cs typeface="Calibri" panose="020F0502020204030204" pitchFamily="34" charset="0"/>
              </a:rPr>
              <a:t>vzdělávání</a:t>
            </a:r>
            <a:r>
              <a:rPr lang="en-US" sz="9600" i="1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cs-CZ" sz="9600" i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9600" i="1" dirty="0" err="1">
                <a:latin typeface="Calibri" panose="020F0502020204030204" pitchFamily="34" charset="0"/>
                <a:cs typeface="Calibri" panose="020F0502020204030204" pitchFamily="34" charset="0"/>
              </a:rPr>
              <a:t>její</a:t>
            </a:r>
            <a:r>
              <a:rPr lang="en-US" sz="9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i="1" dirty="0" err="1">
                <a:latin typeface="Calibri" panose="020F0502020204030204" pitchFamily="34" charset="0"/>
                <a:cs typeface="Calibri" panose="020F0502020204030204" pitchFamily="34" charset="0"/>
              </a:rPr>
              <a:t>psychodidaktické</a:t>
            </a:r>
            <a:r>
              <a:rPr lang="en-US" sz="9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i="1" dirty="0" err="1">
                <a:latin typeface="Calibri" panose="020F0502020204030204" pitchFamily="34" charset="0"/>
                <a:cs typeface="Calibri" panose="020F0502020204030204" pitchFamily="34" charset="0"/>
              </a:rPr>
              <a:t>aspekty</a:t>
            </a:r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Vyd</a:t>
            </a:r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. 1. Praha: </a:t>
            </a:r>
            <a:r>
              <a:rPr lang="en-US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Grada</a:t>
            </a:r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, 2011, 265 s. </a:t>
            </a:r>
            <a:r>
              <a:rPr lang="en-US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Pedagogika</a:t>
            </a:r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Grada</a:t>
            </a:r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). ISBN 978-802-4724-331. </a:t>
            </a:r>
            <a:endParaRPr lang="cs-CZ" sz="9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247</TotalTime>
  <Words>547</Words>
  <Application>Microsoft Office PowerPoint</Application>
  <PresentationFormat>Předvádění na obrazovce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Stébla</vt:lpstr>
      <vt:lpstr>Prezentace aplikace PowerPoint</vt:lpstr>
      <vt:lpstr>Prezentace aplikace PowerPoint</vt:lpstr>
      <vt:lpstr>Jak zabránit chybám učitelů v postojích vůči žákům?   Sebereflektující otázky</vt:lpstr>
      <vt:lpstr>Co má učitel dělat, aby zabránil důsledkům svého očekávání</vt:lpstr>
      <vt:lpstr>Reflexe výukové situace</vt:lpstr>
      <vt:lpstr>  </vt:lpstr>
      <vt:lpstr>Supervize</vt:lpstr>
      <vt:lpstr>Prezentace aplikace PowerPoint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Učitelův obraz o žákovi jako ukazatel jeho psychologické vnímavosti</dc:title>
  <dc:creator>HP</dc:creator>
  <cp:lastModifiedBy>Jan Topinka</cp:lastModifiedBy>
  <cp:revision>36</cp:revision>
  <dcterms:created xsi:type="dcterms:W3CDTF">2016-11-06T18:55:22Z</dcterms:created>
  <dcterms:modified xsi:type="dcterms:W3CDTF">2023-07-10T09:46:16Z</dcterms:modified>
</cp:coreProperties>
</file>