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93" r:id="rId2"/>
    <p:sldId id="286" r:id="rId3"/>
    <p:sldId id="294" r:id="rId4"/>
    <p:sldId id="285" r:id="rId5"/>
    <p:sldId id="318" r:id="rId6"/>
    <p:sldId id="319" r:id="rId7"/>
    <p:sldId id="320" r:id="rId8"/>
    <p:sldId id="321" r:id="rId9"/>
    <p:sldId id="258" r:id="rId10"/>
    <p:sldId id="296" r:id="rId11"/>
    <p:sldId id="298" r:id="rId12"/>
    <p:sldId id="300" r:id="rId13"/>
    <p:sldId id="328" r:id="rId14"/>
    <p:sldId id="301" r:id="rId15"/>
    <p:sldId id="302" r:id="rId16"/>
    <p:sldId id="333" r:id="rId17"/>
    <p:sldId id="303" r:id="rId18"/>
    <p:sldId id="304" r:id="rId19"/>
    <p:sldId id="327" r:id="rId20"/>
    <p:sldId id="329" r:id="rId21"/>
    <p:sldId id="330" r:id="rId22"/>
    <p:sldId id="331" r:id="rId23"/>
    <p:sldId id="332" r:id="rId24"/>
    <p:sldId id="31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738" autoAdjust="0"/>
  </p:normalViewPr>
  <p:slideViewPr>
    <p:cSldViewPr snapToGrid="0">
      <p:cViewPr varScale="1">
        <p:scale>
          <a:sx n="68" d="100"/>
          <a:sy n="68" d="100"/>
        </p:scale>
        <p:origin x="12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EFB4-7DC0-40BE-88CD-24AAC1047D1E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2EA78-7700-440D-A278-D0609995CA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110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7419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3167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6055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4219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8828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9911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1227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8076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005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645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01497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1426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6013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69192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00177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4587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Vnější vlivy: kulturní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0286" y="1942876"/>
            <a:ext cx="8691966" cy="4525963"/>
          </a:xfrm>
        </p:spPr>
        <p:txBody>
          <a:bodyPr>
            <a:normAutofit/>
          </a:bodyPr>
          <a:lstStyle/>
          <a:p>
            <a:r>
              <a:rPr lang="cs-CZ" sz="2400" dirty="0" smtClean="0"/>
              <a:t>Rakev, oděv</a:t>
            </a:r>
          </a:p>
          <a:p>
            <a:r>
              <a:rPr lang="cs-CZ" sz="2400" dirty="0" smtClean="0"/>
              <a:t>Milodary</a:t>
            </a:r>
          </a:p>
          <a:p>
            <a:r>
              <a:rPr lang="cs-CZ" sz="2400" dirty="0" smtClean="0"/>
              <a:t>Doba mezi pohřbem a smrtí</a:t>
            </a:r>
          </a:p>
          <a:p>
            <a:r>
              <a:rPr lang="cs-CZ" sz="2400" dirty="0" smtClean="0"/>
              <a:t>Druhotné pohřby</a:t>
            </a:r>
          </a:p>
          <a:p>
            <a:r>
              <a:rPr lang="cs-CZ" sz="2400" dirty="0" smtClean="0"/>
              <a:t>Hloubka pohřbu</a:t>
            </a:r>
          </a:p>
          <a:p>
            <a:pPr marL="0" indent="0">
              <a:buNone/>
            </a:pPr>
            <a:endParaRPr lang="cs-CZ" sz="2400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94225" y="381000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322" y="5623665"/>
            <a:ext cx="4643755" cy="10293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élník 5"/>
          <p:cNvSpPr/>
          <p:nvPr/>
        </p:nvSpPr>
        <p:spPr>
          <a:xfrm>
            <a:off x="3014133" y="4871463"/>
            <a:ext cx="6096000" cy="5680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ESF II projekt Západočeské univerzity v Plzni</a:t>
            </a:r>
            <a:endParaRPr lang="cs-CZ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č. CZ.02.2.69/0.0/0.0/18_056/0013239</a:t>
            </a:r>
            <a:endParaRPr lang="cs-CZ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70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2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9275" y="871779"/>
            <a:ext cx="10231464" cy="5699502"/>
          </a:xfrm>
        </p:spPr>
        <p:txBody>
          <a:bodyPr>
            <a:normAutofit/>
          </a:bodyPr>
          <a:lstStyle/>
          <a:p>
            <a:r>
              <a:rPr lang="cs-CZ" dirty="0"/>
              <a:t>K</a:t>
            </a:r>
            <a:r>
              <a:rPr lang="cs-CZ" dirty="0" smtClean="0"/>
              <a:t>omunita </a:t>
            </a:r>
            <a:r>
              <a:rPr lang="cs-CZ" dirty="0"/>
              <a:t>určí:</a:t>
            </a:r>
          </a:p>
          <a:p>
            <a:pPr lvl="1"/>
            <a:r>
              <a:rPr lang="cs-CZ" i="0" dirty="0"/>
              <a:t>kdo, kdy, kam a jak bude pohřben</a:t>
            </a:r>
          </a:p>
          <a:p>
            <a:pPr lvl="1"/>
            <a:endParaRPr lang="cs-CZ" i="0" dirty="0"/>
          </a:p>
          <a:p>
            <a:pPr lvl="1"/>
            <a:endParaRPr lang="cs-CZ" i="0" dirty="0"/>
          </a:p>
          <a:p>
            <a:pPr lvl="1"/>
            <a:endParaRPr lang="cs-CZ" i="0" dirty="0"/>
          </a:p>
          <a:p>
            <a:pPr marL="448056" lvl="1" indent="0">
              <a:buNone/>
            </a:pPr>
            <a:endParaRPr lang="cs-CZ" i="0" dirty="0" smtClean="0">
              <a:sym typeface="Wingdings 3"/>
            </a:endParaRPr>
          </a:p>
          <a:p>
            <a:pPr marL="448056" lvl="1" indent="0">
              <a:buNone/>
            </a:pPr>
            <a:endParaRPr lang="cs-CZ" i="0" dirty="0">
              <a:sym typeface="Wingdings 3"/>
            </a:endParaRPr>
          </a:p>
          <a:p>
            <a:pPr marL="448056" lvl="1" indent="0">
              <a:buNone/>
            </a:pPr>
            <a:endParaRPr lang="cs-CZ" i="0" dirty="0">
              <a:sym typeface="Wingdings 3"/>
            </a:endParaRPr>
          </a:p>
          <a:p>
            <a:pPr marL="448056" lvl="1" indent="0">
              <a:buNone/>
            </a:pPr>
            <a:endParaRPr lang="cs-CZ" i="0" dirty="0" smtClean="0">
              <a:sym typeface="Wingdings 3"/>
            </a:endParaRPr>
          </a:p>
          <a:p>
            <a:pPr marL="448056" lvl="1" indent="0">
              <a:buNone/>
            </a:pPr>
            <a:endParaRPr lang="cs-CZ" i="0" dirty="0">
              <a:sym typeface="Wingdings 3"/>
            </a:endParaRPr>
          </a:p>
          <a:p>
            <a:pPr lvl="1"/>
            <a:endParaRPr lang="cs-CZ" i="0" dirty="0" smtClean="0">
              <a:sym typeface="Wingdings 3"/>
            </a:endParaRPr>
          </a:p>
          <a:p>
            <a:pPr lvl="1"/>
            <a:r>
              <a:rPr lang="cs-CZ" i="0" dirty="0" smtClean="0">
                <a:sym typeface="Wingdings 3"/>
              </a:rPr>
              <a:t>tím </a:t>
            </a:r>
            <a:r>
              <a:rPr lang="cs-CZ" i="0" dirty="0">
                <a:sym typeface="Wingdings 3"/>
              </a:rPr>
              <a:t>ovlivní prostředí zemřelého</a:t>
            </a:r>
          </a:p>
          <a:p>
            <a:pPr lvl="1"/>
            <a:r>
              <a:rPr lang="cs-CZ" i="0" dirty="0">
                <a:sym typeface="Wingdings 3"/>
              </a:rPr>
              <a:t>složení budoucího archeologického souboru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275" y="2475859"/>
            <a:ext cx="3448656" cy="2161157"/>
          </a:xfrm>
          <a:prstGeom prst="rect">
            <a:avLst/>
          </a:prstGeom>
        </p:spPr>
      </p:pic>
      <p:pic>
        <p:nvPicPr>
          <p:cNvPr id="1026" name="Picture 2" descr="VÃ½sledek obrÃ¡zku pro sky buri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889" y="2475860"/>
            <a:ext cx="3241734" cy="216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Ã½sledek obrÃ¡zku pro open air crem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132" y="2475861"/>
            <a:ext cx="3046564" cy="216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57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Přírodní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93095" y="1648830"/>
            <a:ext cx="6273873" cy="4550491"/>
          </a:xfrm>
        </p:spPr>
        <p:txBody>
          <a:bodyPr>
            <a:normAutofit/>
          </a:bodyPr>
          <a:lstStyle/>
          <a:p>
            <a:endParaRPr lang="cs-CZ" dirty="0" smtClean="0"/>
          </a:p>
          <a:p>
            <a:pPr marL="550926" indent="-514350"/>
            <a:r>
              <a:rPr lang="cs-CZ" dirty="0" smtClean="0"/>
              <a:t>Zvětrávání</a:t>
            </a:r>
          </a:p>
          <a:p>
            <a:pPr marL="550926" indent="-514350"/>
            <a:r>
              <a:rPr lang="cs-CZ" dirty="0"/>
              <a:t>Aktivita zvířat (šelmy, hlodavci</a:t>
            </a:r>
            <a:r>
              <a:rPr lang="cs-CZ" dirty="0" smtClean="0"/>
              <a:t>)</a:t>
            </a:r>
            <a:endParaRPr lang="cs-CZ" dirty="0"/>
          </a:p>
          <a:p>
            <a:pPr marL="550926" indent="-514350"/>
            <a:r>
              <a:rPr lang="cs-CZ" dirty="0" smtClean="0"/>
              <a:t>Vegetační </a:t>
            </a:r>
            <a:r>
              <a:rPr lang="cs-CZ" dirty="0"/>
              <a:t>pokryv</a:t>
            </a:r>
          </a:p>
          <a:p>
            <a:pPr marL="550926" indent="-514350"/>
            <a:r>
              <a:rPr lang="cs-CZ" dirty="0" smtClean="0"/>
              <a:t>Transport</a:t>
            </a:r>
            <a:endParaRPr lang="cs-CZ" dirty="0"/>
          </a:p>
          <a:p>
            <a:pPr marL="550926" indent="-514350"/>
            <a:r>
              <a:rPr lang="cs-CZ" dirty="0" smtClean="0"/>
              <a:t>Abraze</a:t>
            </a:r>
          </a:p>
          <a:p>
            <a:pPr marL="550926" indent="-514350"/>
            <a:r>
              <a:rPr lang="cs-CZ" dirty="0" smtClean="0"/>
              <a:t>Půdní reakce </a:t>
            </a:r>
          </a:p>
          <a:p>
            <a:pPr marL="550926" indent="-514350"/>
            <a:r>
              <a:rPr lang="cs-CZ" dirty="0" smtClean="0"/>
              <a:t>Voda</a:t>
            </a:r>
            <a:r>
              <a:rPr lang="cs-CZ" dirty="0"/>
              <a:t>, </a:t>
            </a:r>
            <a:r>
              <a:rPr lang="cs-CZ" dirty="0" smtClean="0"/>
              <a:t>teplota</a:t>
            </a:r>
            <a:endParaRPr lang="cs-CZ" dirty="0"/>
          </a:p>
          <a:p>
            <a:pPr marL="550926" indent="-514350"/>
            <a:r>
              <a:rPr lang="cs-CZ" dirty="0" smtClean="0"/>
              <a:t>Mikroorganismy </a:t>
            </a:r>
          </a:p>
          <a:p>
            <a:pPr marL="550926" indent="-514350"/>
            <a:r>
              <a:rPr lang="cs-CZ" dirty="0" smtClean="0"/>
              <a:t>Hmyz</a:t>
            </a:r>
            <a:r>
              <a:rPr lang="cs-CZ" dirty="0"/>
              <a:t>, </a:t>
            </a:r>
            <a:r>
              <a:rPr lang="cs-CZ" dirty="0" smtClean="0"/>
              <a:t>houby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463" y="2699939"/>
            <a:ext cx="3672408" cy="2448272"/>
          </a:xfrm>
        </p:spPr>
      </p:pic>
      <p:sp>
        <p:nvSpPr>
          <p:cNvPr id="4" name="Obdélník 3"/>
          <p:cNvSpPr/>
          <p:nvPr/>
        </p:nvSpPr>
        <p:spPr>
          <a:xfrm>
            <a:off x="1493095" y="5148211"/>
            <a:ext cx="2463763" cy="437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94720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7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06284" y="441666"/>
            <a:ext cx="807524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Mikroorganismy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06284" y="1768356"/>
            <a:ext cx="9601200" cy="3581400"/>
          </a:xfrm>
        </p:spPr>
        <p:txBody>
          <a:bodyPr>
            <a:normAutofit/>
          </a:bodyPr>
          <a:lstStyle/>
          <a:p>
            <a:r>
              <a:rPr lang="cs-CZ" dirty="0" smtClean="0"/>
              <a:t>Bakterie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  <a:p>
            <a:r>
              <a:rPr lang="cs-CZ" dirty="0" smtClean="0"/>
              <a:t>Houby</a:t>
            </a:r>
          </a:p>
          <a:p>
            <a:r>
              <a:rPr lang="cs-CZ" dirty="0" smtClean="0"/>
              <a:t>Sinice (mořské prostředí)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36" t="37811" r="2537" b="21393"/>
          <a:stretch/>
        </p:blipFill>
        <p:spPr>
          <a:xfrm>
            <a:off x="8380512" y="1768356"/>
            <a:ext cx="3166282" cy="279779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TextovéPole 4"/>
          <p:cNvSpPr txBox="1"/>
          <p:nvPr/>
        </p:nvSpPr>
        <p:spPr>
          <a:xfrm>
            <a:off x="8954506" y="460163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Jans</a:t>
            </a:r>
            <a:r>
              <a:rPr lang="cs-CZ" dirty="0"/>
              <a:t> et al. </a:t>
            </a:r>
            <a:r>
              <a:rPr lang="cs-CZ" dirty="0" smtClean="0"/>
              <a:t>(2004)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4955583" y="3858532"/>
            <a:ext cx="243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Rozpouštějí matrix a vytvářejí tunely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4697959" y="1702922"/>
            <a:ext cx="3312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Modifikují kostní mikrostrukturu a vytvářejí destruktivní ložiska</a:t>
            </a:r>
            <a:endParaRPr lang="cs-CZ" dirty="0"/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41994" y="3751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9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 pole 7"/>
          <p:cNvSpPr txBox="1">
            <a:spLocks/>
          </p:cNvSpPr>
          <p:nvPr/>
        </p:nvSpPr>
        <p:spPr>
          <a:xfrm>
            <a:off x="952216" y="4222557"/>
            <a:ext cx="5283167" cy="232474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6530" algn="just">
              <a:spcAft>
                <a:spcPts val="0"/>
              </a:spcAft>
            </a:pPr>
            <a:r>
              <a:rPr lang="cs-CZ" sz="2000" dirty="0" err="1" smtClean="0"/>
              <a:t>Hackett</a:t>
            </a:r>
            <a:r>
              <a:rPr lang="cs-CZ" sz="2000" dirty="0"/>
              <a:t> (1981) nazval změny v kosti vyvolané </a:t>
            </a:r>
            <a:r>
              <a:rPr lang="cs-CZ" sz="2000" u="sng" dirty="0"/>
              <a:t>bakteriemi</a:t>
            </a:r>
            <a:r>
              <a:rPr lang="cs-CZ" sz="2000" dirty="0"/>
              <a:t> jako mikroskopická destruktivní ložiska </a:t>
            </a:r>
            <a:r>
              <a:rPr lang="cs-CZ" sz="2000" dirty="0" smtClean="0"/>
              <a:t>MDL:</a:t>
            </a:r>
          </a:p>
          <a:p>
            <a:pPr marL="176530" indent="152400" algn="just">
              <a:spcAft>
                <a:spcPts val="0"/>
              </a:spcAft>
            </a:pPr>
            <a:r>
              <a:rPr lang="cs-CZ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Tři typy: </a:t>
            </a:r>
          </a:p>
          <a:p>
            <a:pPr marL="176530" indent="152400" algn="just">
              <a:spcAft>
                <a:spcPts val="0"/>
              </a:spcAft>
            </a:pPr>
            <a:r>
              <a:rPr lang="cs-CZ" sz="20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1) </a:t>
            </a:r>
            <a:r>
              <a:rPr lang="cs-CZ" sz="2000" dirty="0" smtClean="0"/>
              <a:t>lineárně podélná </a:t>
            </a:r>
            <a:r>
              <a:rPr lang="cs-CZ" sz="2000" dirty="0" smtClean="0">
                <a:solidFill>
                  <a:srgbClr val="FF0000"/>
                </a:solidFill>
              </a:rPr>
              <a:t>„d“</a:t>
            </a:r>
          </a:p>
          <a:p>
            <a:pPr marL="176530" indent="152400" algn="just">
              <a:spcAft>
                <a:spcPts val="0"/>
              </a:spcAft>
            </a:pPr>
            <a:r>
              <a:rPr lang="cs-CZ" sz="2000" dirty="0" smtClean="0"/>
              <a:t>2) </a:t>
            </a:r>
            <a:r>
              <a:rPr lang="cs-CZ" sz="2000" dirty="0"/>
              <a:t>pupenová (‘</a:t>
            </a:r>
            <a:r>
              <a:rPr lang="cs-CZ" sz="2000" dirty="0" err="1"/>
              <a:t>budded</a:t>
            </a:r>
            <a:r>
              <a:rPr lang="cs-CZ" sz="2000" dirty="0" smtClean="0"/>
              <a:t>‘) </a:t>
            </a:r>
            <a:r>
              <a:rPr lang="cs-CZ" sz="2000" dirty="0" smtClean="0">
                <a:solidFill>
                  <a:srgbClr val="FF0000"/>
                </a:solidFill>
              </a:rPr>
              <a:t>„e“</a:t>
            </a:r>
          </a:p>
          <a:p>
            <a:pPr marL="176530" indent="152400" algn="just">
              <a:spcAft>
                <a:spcPts val="0"/>
              </a:spcAft>
            </a:pPr>
            <a:r>
              <a:rPr lang="cs-CZ" sz="2000" dirty="0" smtClean="0"/>
              <a:t>3) </a:t>
            </a:r>
            <a:r>
              <a:rPr lang="cs-CZ" sz="2000" dirty="0" err="1" smtClean="0"/>
              <a:t>lamelární</a:t>
            </a:r>
            <a:r>
              <a:rPr lang="cs-CZ" sz="2000" dirty="0" smtClean="0"/>
              <a:t> </a:t>
            </a:r>
            <a:r>
              <a:rPr lang="cs-CZ" sz="2000" dirty="0"/>
              <a:t>(</a:t>
            </a:r>
            <a:r>
              <a:rPr lang="cs-CZ" sz="2000" dirty="0" err="1"/>
              <a:t>lamellate</a:t>
            </a:r>
            <a:r>
              <a:rPr lang="cs-CZ" sz="2000" dirty="0" smtClean="0"/>
              <a:t>) </a:t>
            </a:r>
            <a:r>
              <a:rPr lang="cs-CZ" sz="2000" dirty="0" smtClean="0">
                <a:solidFill>
                  <a:srgbClr val="FF0000"/>
                </a:solidFill>
              </a:rPr>
              <a:t>„c“</a:t>
            </a:r>
            <a:endParaRPr lang="cs-CZ" sz="2000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945" y="291885"/>
            <a:ext cx="4765710" cy="3625448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7718156" y="2247254"/>
            <a:ext cx="3440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/>
              <a:t>Endogenní  a exogenní bakterie</a:t>
            </a:r>
            <a:endParaRPr lang="cs-CZ" sz="2000" dirty="0"/>
          </a:p>
        </p:txBody>
      </p:sp>
      <p:sp>
        <p:nvSpPr>
          <p:cNvPr id="9" name="Ovál 8"/>
          <p:cNvSpPr/>
          <p:nvPr/>
        </p:nvSpPr>
        <p:spPr>
          <a:xfrm>
            <a:off x="7718156" y="1944126"/>
            <a:ext cx="1326091" cy="1264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/>
          <p:cNvSpPr txBox="1"/>
          <p:nvPr/>
        </p:nvSpPr>
        <p:spPr>
          <a:xfrm>
            <a:off x="7578671" y="3882598"/>
            <a:ext cx="47424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Celá těla vs. fragmenty kostí.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Mrtvě narozené dítě vs. přeživší (ze střevním </a:t>
            </a:r>
            <a:r>
              <a:rPr lang="cs-CZ" sz="2000" dirty="0" err="1" smtClean="0"/>
              <a:t>mikrobiomem</a:t>
            </a:r>
            <a:r>
              <a:rPr lang="cs-CZ" sz="2000" dirty="0" smtClean="0"/>
              <a:t>).</a:t>
            </a:r>
            <a:endParaRPr lang="cs-CZ" sz="200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58780" y="2918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9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21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Příklad: forenzní antropologie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631057"/>
            <a:ext cx="10058400" cy="3856008"/>
          </a:xfrm>
        </p:spPr>
        <p:txBody>
          <a:bodyPr>
            <a:normAutofit/>
          </a:bodyPr>
          <a:lstStyle/>
          <a:p>
            <a:endParaRPr lang="cs-CZ" dirty="0" smtClean="0"/>
          </a:p>
          <a:p>
            <a:pPr algn="just"/>
            <a:r>
              <a:rPr lang="cs-CZ" dirty="0" smtClean="0"/>
              <a:t>Využití </a:t>
            </a:r>
            <a:r>
              <a:rPr lang="cs-CZ" dirty="0" err="1" smtClean="0"/>
              <a:t>microCT</a:t>
            </a:r>
            <a:r>
              <a:rPr lang="cs-CZ" dirty="0" smtClean="0"/>
              <a:t> pro analýzu mikrobiálního napadení mikrostruktury kostní tkáně = cíl: rozlišení mrtvě narozené od živě narozeného dítěte.</a:t>
            </a:r>
          </a:p>
          <a:p>
            <a:pPr algn="just"/>
            <a:r>
              <a:rPr lang="cs-CZ" dirty="0" smtClean="0"/>
              <a:t>Plod nemá „pravděpodobně“ střevní </a:t>
            </a:r>
            <a:r>
              <a:rPr lang="cs-CZ" dirty="0" err="1" smtClean="0"/>
              <a:t>mikrobiom</a:t>
            </a:r>
            <a:r>
              <a:rPr lang="cs-CZ" dirty="0" smtClean="0"/>
              <a:t>.</a:t>
            </a:r>
          </a:p>
          <a:p>
            <a:pPr algn="just"/>
            <a:r>
              <a:rPr lang="cs-CZ" dirty="0" smtClean="0"/>
              <a:t>Během porodu získává plod/novorozenec mikroby z útrob matky a později z kolostra.</a:t>
            </a:r>
          </a:p>
          <a:p>
            <a:pPr algn="just"/>
            <a:r>
              <a:rPr lang="cs-CZ" dirty="0" smtClean="0"/>
              <a:t>Experimenty se zvířecími modely (prase domácí) potvrdilo, že mrtvě narozená prasátka po roce od pohřbu nevykazovala žádnou destrukci mikrostruktury kosti, na rozdíl od prasátek, která přežila několik dní po porodu a byla krmena.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1657350"/>
            <a:ext cx="7372350" cy="10287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1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0088" y="798162"/>
            <a:ext cx="9601200" cy="3581400"/>
          </a:xfrm>
        </p:spPr>
        <p:txBody>
          <a:bodyPr/>
          <a:lstStyle/>
          <a:p>
            <a:r>
              <a:rPr lang="cs-CZ" dirty="0" smtClean="0"/>
              <a:t>10 jedinců (plod/novorozenec) z šesti různých lokalit.</a:t>
            </a:r>
          </a:p>
          <a:p>
            <a:r>
              <a:rPr lang="cs-CZ" dirty="0" smtClean="0"/>
              <a:t>Pět jedinců vykazovalo přítomnost mikrobiálního ataku a pět ne.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675" y="1821373"/>
            <a:ext cx="5534025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2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-s2.0-S0305440316301170-mmc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0387" y="1022888"/>
            <a:ext cx="8833620" cy="4968498"/>
          </a:xfrm>
        </p:spPr>
      </p:pic>
    </p:spTree>
    <p:extLst>
      <p:ext uri="{BB962C8B-B14F-4D97-AF65-F5344CB8AC3E}">
        <p14:creationId xmlns:p14="http://schemas.microsoft.com/office/powerpoint/2010/main" val="403446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</a:t>
            </a:r>
            <a:r>
              <a:rPr lang="cs-CZ" dirty="0" smtClean="0"/>
              <a:t>unerální archeologie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Absence mikrobiálního ataku může znamenat: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/>
              <a:t>r</a:t>
            </a:r>
            <a:r>
              <a:rPr lang="cs-CZ" dirty="0" smtClean="0"/>
              <a:t>ozčtvrcení těla a zbavení měkkých tkání záhy po smrti;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/>
              <a:t>m</a:t>
            </a:r>
            <a:r>
              <a:rPr lang="cs-CZ" dirty="0" smtClean="0"/>
              <a:t>umifikaci.</a:t>
            </a:r>
          </a:p>
          <a:p>
            <a:pPr marL="457200" indent="-457200">
              <a:buFont typeface="+mj-lt"/>
              <a:buAutoNum type="alphaUcPeriod"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= zastavení působení endogenních bakterií.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948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0008" y="882906"/>
            <a:ext cx="9612971" cy="2852737"/>
          </a:xfrm>
        </p:spPr>
        <p:txBody>
          <a:bodyPr>
            <a:normAutofit/>
          </a:bodyPr>
          <a:lstStyle/>
          <a:p>
            <a:r>
              <a:rPr lang="cs-CZ" dirty="0" smtClean="0"/>
              <a:t>Polohové transformace kostí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Frankofonní </a:t>
            </a:r>
            <a:r>
              <a:rPr lang="cs-CZ" dirty="0" err="1" smtClean="0"/>
              <a:t>tafonomická</a:t>
            </a:r>
            <a:r>
              <a:rPr lang="cs-CZ" dirty="0" smtClean="0"/>
              <a:t> tradice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445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963" y="521871"/>
            <a:ext cx="5918608" cy="4438956"/>
          </a:xfrm>
        </p:spPr>
      </p:pic>
      <p:sp>
        <p:nvSpPr>
          <p:cNvPr id="2" name="TextovéPole 1"/>
          <p:cNvSpPr txBox="1"/>
          <p:nvPr/>
        </p:nvSpPr>
        <p:spPr>
          <a:xfrm>
            <a:off x="4493363" y="5170517"/>
            <a:ext cx="40637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Jak došlo k </a:t>
            </a:r>
            <a:r>
              <a:rPr lang="cs-CZ" sz="2800" dirty="0" err="1" smtClean="0"/>
              <a:t>disartikulaci</a:t>
            </a:r>
            <a:r>
              <a:rPr lang="cs-CZ" sz="2800" dirty="0" smtClean="0"/>
              <a:t>?</a:t>
            </a:r>
          </a:p>
          <a:p>
            <a:r>
              <a:rPr lang="cs-CZ" sz="2800" dirty="0" smtClean="0"/>
              <a:t>Jak probíhal pohřeb?</a:t>
            </a:r>
            <a:endParaRPr lang="cs-CZ" sz="2800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10604" y="2170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4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0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55222" y="236067"/>
            <a:ext cx="6176356" cy="1367724"/>
          </a:xfrm>
        </p:spPr>
        <p:txBody>
          <a:bodyPr/>
          <a:lstStyle/>
          <a:p>
            <a:r>
              <a:rPr lang="cs-CZ" dirty="0" smtClean="0"/>
              <a:t>Polohové transformace kostí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28058"/>
            <a:ext cx="10159139" cy="4071263"/>
          </a:xfrm>
        </p:spPr>
        <p:txBody>
          <a:bodyPr>
            <a:normAutofit/>
          </a:bodyPr>
          <a:lstStyle/>
          <a:p>
            <a:r>
              <a:rPr lang="cs-CZ" dirty="0" err="1" smtClean="0"/>
              <a:t>Archeothanatologie</a:t>
            </a:r>
            <a:endParaRPr lang="cs-CZ" dirty="0" smtClean="0"/>
          </a:p>
          <a:p>
            <a:r>
              <a:rPr lang="cs-CZ" i="1" dirty="0" err="1"/>
              <a:t>Anthropologie</a:t>
            </a:r>
            <a:r>
              <a:rPr lang="cs-CZ" i="1" dirty="0"/>
              <a:t> de </a:t>
            </a:r>
            <a:r>
              <a:rPr lang="cs-CZ" i="1" dirty="0" err="1" smtClean="0"/>
              <a:t>terrain</a:t>
            </a:r>
            <a:endParaRPr lang="cs-CZ" i="1" dirty="0" smtClean="0"/>
          </a:p>
          <a:p>
            <a:r>
              <a:rPr lang="cs-CZ" dirty="0" smtClean="0"/>
              <a:t>Archeologie smrti</a:t>
            </a:r>
          </a:p>
          <a:p>
            <a:endParaRPr lang="cs-CZ" dirty="0"/>
          </a:p>
          <a:p>
            <a:r>
              <a:rPr lang="cs-CZ" dirty="0" smtClean="0"/>
              <a:t>Terénní metoda = analýza kostí a jejich polohy, artikulace s cílem rekonstrukce původní polohy těla, tj. pohřebního ritu.</a:t>
            </a:r>
          </a:p>
          <a:p>
            <a:r>
              <a:rPr lang="cs-CZ" dirty="0" err="1" smtClean="0">
                <a:solidFill>
                  <a:srgbClr val="FF0000"/>
                </a:solidFill>
              </a:rPr>
              <a:t>Henri</a:t>
            </a:r>
            <a:r>
              <a:rPr lang="cs-CZ" dirty="0" smtClean="0">
                <a:solidFill>
                  <a:srgbClr val="FF0000"/>
                </a:solidFill>
              </a:rPr>
              <a:t> Duday</a:t>
            </a:r>
          </a:p>
          <a:p>
            <a:pPr lvl="1"/>
            <a:r>
              <a:rPr lang="cs-CZ" altLang="cs-CZ" i="0" dirty="0">
                <a:sym typeface="Wingdings 3" panose="05040102010807070707" pitchFamily="18" charset="2"/>
              </a:rPr>
              <a:t>U</a:t>
            </a:r>
            <a:r>
              <a:rPr lang="cs-CZ" altLang="cs-CZ" i="0" dirty="0" smtClean="0">
                <a:sym typeface="Wingdings 3" panose="05040102010807070707" pitchFamily="18" charset="2"/>
              </a:rPr>
              <a:t>chopení </a:t>
            </a:r>
            <a:r>
              <a:rPr lang="cs-CZ" altLang="cs-CZ" i="0" dirty="0">
                <a:sym typeface="Wingdings 3" panose="05040102010807070707" pitchFamily="18" charset="2"/>
              </a:rPr>
              <a:t>zemřelého </a:t>
            </a:r>
            <a:r>
              <a:rPr lang="cs-CZ" altLang="cs-CZ" i="0" dirty="0" smtClean="0">
                <a:sym typeface="Wingdings 3" panose="05040102010807070707" pitchFamily="18" charset="2"/>
              </a:rPr>
              <a:t>z </a:t>
            </a:r>
            <a:r>
              <a:rPr lang="cs-CZ" altLang="cs-CZ" i="0" dirty="0">
                <a:sym typeface="Wingdings 3" panose="05040102010807070707" pitchFamily="18" charset="2"/>
              </a:rPr>
              <a:t>pohledu analýz procesů </a:t>
            </a:r>
            <a:r>
              <a:rPr lang="cs-CZ" altLang="cs-CZ" i="0" dirty="0" smtClean="0">
                <a:sym typeface="Wingdings 3" panose="05040102010807070707" pitchFamily="18" charset="2"/>
              </a:rPr>
              <a:t>a </a:t>
            </a:r>
            <a:r>
              <a:rPr lang="cs-CZ" altLang="cs-CZ" i="0" dirty="0">
                <a:sym typeface="Wingdings 3" panose="05040102010807070707" pitchFamily="18" charset="2"/>
              </a:rPr>
              <a:t>rekonstrukce pohřebního </a:t>
            </a:r>
            <a:r>
              <a:rPr lang="cs-CZ" altLang="cs-CZ" i="0" dirty="0" smtClean="0">
                <a:sym typeface="Wingdings 3" panose="05040102010807070707" pitchFamily="18" charset="2"/>
              </a:rPr>
              <a:t>ritu.</a:t>
            </a:r>
          </a:p>
          <a:p>
            <a:pPr lvl="1"/>
            <a:r>
              <a:rPr lang="cs-CZ" altLang="cs-CZ" i="0" dirty="0" smtClean="0"/>
              <a:t>„Analýzy </a:t>
            </a:r>
            <a:r>
              <a:rPr lang="cs-CZ" altLang="cs-CZ" i="0" dirty="0"/>
              <a:t>koster nám umožní opětovné odkrytí </a:t>
            </a:r>
            <a:r>
              <a:rPr lang="cs-CZ" altLang="cs-CZ" i="0" dirty="0" smtClean="0"/>
              <a:t>života </a:t>
            </a:r>
            <a:r>
              <a:rPr lang="cs-CZ" altLang="cs-CZ" i="0" dirty="0"/>
              <a:t>lidí, kteří tu byli před námi a mohou </a:t>
            </a:r>
            <a:r>
              <a:rPr lang="cs-CZ" altLang="cs-CZ" i="0" dirty="0" smtClean="0"/>
              <a:t>nám </a:t>
            </a:r>
            <a:r>
              <a:rPr lang="cs-CZ" altLang="cs-CZ" i="0" dirty="0"/>
              <a:t>dát informace o jejich pohledu na </a:t>
            </a:r>
            <a:r>
              <a:rPr lang="cs-CZ" altLang="cs-CZ" i="0" dirty="0" smtClean="0"/>
              <a:t>smrt“ (Duday, 2009).</a:t>
            </a:r>
            <a:endParaRPr lang="cs-CZ" altLang="cs-CZ" i="0" dirty="0"/>
          </a:p>
          <a:p>
            <a:pPr marL="530352" lvl="1" indent="0">
              <a:buNone/>
            </a:pPr>
            <a:endParaRPr lang="cs-CZ" i="0" dirty="0"/>
          </a:p>
        </p:txBody>
      </p:sp>
      <p:pic>
        <p:nvPicPr>
          <p:cNvPr id="4" name="Obráze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330" y="456727"/>
            <a:ext cx="3682409" cy="275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5939" y="61139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1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Ã½sledek obrÃ¡zku pro prehistoric buri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694" y="1058779"/>
            <a:ext cx="3280047" cy="437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764631" y="5743074"/>
            <a:ext cx="2001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/>
              <a:t>Statický stav</a:t>
            </a:r>
            <a:endParaRPr lang="cs-CZ" sz="2400" dirty="0"/>
          </a:p>
        </p:txBody>
      </p:sp>
      <p:pic>
        <p:nvPicPr>
          <p:cNvPr id="4100" name="Picture 4" descr="VÃ½sledek obrÃ¡zku pro prehistoric buria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304" y="1844841"/>
            <a:ext cx="4719863" cy="322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VÃ½sledek obrÃ¡zku pro prehistoric buria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304" y="1700463"/>
            <a:ext cx="5138484" cy="337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7435516" y="5743073"/>
            <a:ext cx="2986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/>
              <a:t>D</a:t>
            </a:r>
            <a:r>
              <a:rPr lang="cs-CZ" sz="2400" dirty="0" smtClean="0"/>
              <a:t>ynamická událost</a:t>
            </a:r>
            <a:endParaRPr lang="cs-CZ" sz="240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78094" y="419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6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7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33592" y="999641"/>
            <a:ext cx="10488113" cy="4089944"/>
          </a:xfrm>
        </p:spPr>
        <p:txBody>
          <a:bodyPr/>
          <a:lstStyle/>
          <a:p>
            <a:pPr algn="just"/>
            <a:r>
              <a:rPr lang="cs-CZ" altLang="cs-CZ" dirty="0" smtClean="0"/>
              <a:t>Antropologové </a:t>
            </a:r>
            <a:r>
              <a:rPr lang="cs-CZ" altLang="cs-CZ" dirty="0"/>
              <a:t>vycházejí z biologických znalostí lidského </a:t>
            </a:r>
            <a:r>
              <a:rPr lang="cs-CZ" altLang="cs-CZ" dirty="0" smtClean="0"/>
              <a:t>těla.</a:t>
            </a:r>
            <a:endParaRPr lang="cs-CZ" altLang="cs-CZ" dirty="0" smtClean="0">
              <a:sym typeface="Wingdings 3" panose="05040102010807070707" pitchFamily="18" charset="2"/>
            </a:endParaRPr>
          </a:p>
          <a:p>
            <a:pPr marL="0" indent="0" algn="just">
              <a:buNone/>
            </a:pPr>
            <a:endParaRPr lang="cs-CZ" altLang="cs-CZ" dirty="0">
              <a:sym typeface="Wingdings 3" panose="05040102010807070707" pitchFamily="18" charset="2"/>
            </a:endParaRPr>
          </a:p>
          <a:p>
            <a:pPr algn="just"/>
            <a:r>
              <a:rPr lang="cs-CZ" altLang="cs-CZ" dirty="0" smtClean="0">
                <a:sym typeface="Wingdings 3" panose="05040102010807070707" pitchFamily="18" charset="2"/>
              </a:rPr>
              <a:t>Velikost</a:t>
            </a:r>
            <a:r>
              <a:rPr lang="cs-CZ" altLang="cs-CZ" dirty="0">
                <a:sym typeface="Wingdings 3" panose="05040102010807070707" pitchFamily="18" charset="2"/>
              </a:rPr>
              <a:t>, tvar a uspořádání kostí v </a:t>
            </a:r>
            <a:r>
              <a:rPr lang="cs-CZ" altLang="cs-CZ" dirty="0" smtClean="0">
                <a:sym typeface="Wingdings 3" panose="05040102010807070707" pitchFamily="18" charset="2"/>
              </a:rPr>
              <a:t>těle, </a:t>
            </a:r>
            <a:r>
              <a:rPr lang="cs-CZ" altLang="cs-CZ" dirty="0">
                <a:sym typeface="Wingdings 3" panose="05040102010807070707" pitchFamily="18" charset="2"/>
              </a:rPr>
              <a:t>kloubní spojení (labilní a </a:t>
            </a:r>
            <a:r>
              <a:rPr lang="cs-CZ" altLang="cs-CZ" dirty="0" smtClean="0">
                <a:sym typeface="Wingdings 3" panose="05040102010807070707" pitchFamily="18" charset="2"/>
              </a:rPr>
              <a:t>perzistující), artikulace a </a:t>
            </a:r>
            <a:r>
              <a:rPr lang="cs-CZ" altLang="cs-CZ" dirty="0" err="1" smtClean="0">
                <a:sym typeface="Wingdings 3" panose="05040102010807070707" pitchFamily="18" charset="2"/>
              </a:rPr>
              <a:t>disartikulace</a:t>
            </a:r>
            <a:r>
              <a:rPr lang="cs-CZ" altLang="cs-CZ" dirty="0" smtClean="0">
                <a:sym typeface="Wingdings 3" panose="05040102010807070707" pitchFamily="18" charset="2"/>
              </a:rPr>
              <a:t>.</a:t>
            </a:r>
            <a:endParaRPr lang="cs-CZ" altLang="cs-CZ" dirty="0">
              <a:sym typeface="Wingdings 3" panose="05040102010807070707" pitchFamily="18" charset="2"/>
            </a:endParaRPr>
          </a:p>
          <a:p>
            <a:pPr algn="just"/>
            <a:endParaRPr lang="cs-CZ" altLang="cs-CZ" dirty="0" smtClean="0">
              <a:sym typeface="Wingdings 3" panose="05040102010807070707" pitchFamily="18" charset="2"/>
            </a:endParaRPr>
          </a:p>
          <a:p>
            <a:pPr algn="just"/>
            <a:r>
              <a:rPr lang="cs-CZ" altLang="cs-CZ" dirty="0" smtClean="0">
                <a:sym typeface="Wingdings 3" panose="05040102010807070707" pitchFamily="18" charset="2"/>
              </a:rPr>
              <a:t>Důležitým </a:t>
            </a:r>
            <a:r>
              <a:rPr lang="cs-CZ" altLang="cs-CZ" dirty="0">
                <a:sym typeface="Wingdings 3" panose="05040102010807070707" pitchFamily="18" charset="2"/>
              </a:rPr>
              <a:t>faktorem </a:t>
            </a:r>
            <a:r>
              <a:rPr lang="cs-CZ" altLang="cs-CZ" dirty="0" smtClean="0">
                <a:sym typeface="Wingdings 3" panose="05040102010807070707" pitchFamily="18" charset="2"/>
              </a:rPr>
              <a:t>je </a:t>
            </a:r>
            <a:r>
              <a:rPr lang="cs-CZ" altLang="cs-CZ" dirty="0">
                <a:sym typeface="Wingdings 3" panose="05040102010807070707" pitchFamily="18" charset="2"/>
              </a:rPr>
              <a:t>proces </a:t>
            </a:r>
            <a:r>
              <a:rPr lang="cs-CZ" altLang="cs-CZ" b="1" dirty="0" smtClean="0">
                <a:sym typeface="Wingdings 3" panose="05040102010807070707" pitchFamily="18" charset="2"/>
              </a:rPr>
              <a:t>dekompozice</a:t>
            </a:r>
            <a:r>
              <a:rPr lang="cs-CZ" altLang="cs-CZ" dirty="0" smtClean="0">
                <a:sym typeface="Wingdings 3" panose="05040102010807070707" pitchFamily="18" charset="2"/>
              </a:rPr>
              <a:t>.</a:t>
            </a:r>
            <a:endParaRPr lang="cs-CZ" altLang="cs-CZ" dirty="0">
              <a:sym typeface="Wingdings 3" panose="05040102010807070707" pitchFamily="18" charset="2"/>
            </a:endParaRPr>
          </a:p>
          <a:p>
            <a:pPr algn="just"/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28465" y="3900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9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Dekompozice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Rozklad těla.</a:t>
            </a:r>
          </a:p>
          <a:p>
            <a:endParaRPr lang="cs-CZ" dirty="0" smtClean="0"/>
          </a:p>
          <a:p>
            <a:r>
              <a:rPr lang="cs-CZ" dirty="0" smtClean="0"/>
              <a:t>Dezintegrace</a:t>
            </a:r>
            <a:r>
              <a:rPr lang="cs-CZ" dirty="0"/>
              <a:t> mrtvé organické hmoty, vrcholící </a:t>
            </a:r>
            <a:r>
              <a:rPr lang="cs-CZ" b="1" dirty="0"/>
              <a:t>mineralizací</a:t>
            </a:r>
            <a:r>
              <a:rPr lang="cs-CZ" dirty="0"/>
              <a:t>, tedy úplnou přeměnou na látky </a:t>
            </a:r>
            <a:r>
              <a:rPr lang="cs-CZ" dirty="0" smtClean="0"/>
              <a:t>anorganické</a:t>
            </a:r>
            <a:r>
              <a:rPr lang="cs-CZ" dirty="0"/>
              <a:t> </a:t>
            </a:r>
            <a:r>
              <a:rPr lang="cs-CZ" dirty="0" smtClean="0"/>
              <a:t>(oxid uhličitý</a:t>
            </a:r>
            <a:r>
              <a:rPr lang="cs-CZ" dirty="0"/>
              <a:t> </a:t>
            </a:r>
            <a:r>
              <a:rPr lang="cs-CZ" dirty="0" smtClean="0"/>
              <a:t>a </a:t>
            </a:r>
            <a:r>
              <a:rPr lang="cs-CZ" dirty="0"/>
              <a:t>různé </a:t>
            </a:r>
            <a:r>
              <a:rPr lang="cs-CZ" dirty="0" smtClean="0"/>
              <a:t>soli).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995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Archeothanatologie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cs-CZ" dirty="0" smtClean="0"/>
              <a:t>Rozlišení primárního a sekundárního pohřbu.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U porušených hrobů: kdy došlo k porušení těla?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Rozlišení pohřbu zabaleného těla.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Rozlišení pohřbu do dutého prostoru od uložení do země.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Určení stavu dekompozice v době pohřbu.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94720" y="323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9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33578" y="582283"/>
            <a:ext cx="10653622" cy="1557068"/>
          </a:xfrm>
        </p:spPr>
        <p:txBody>
          <a:bodyPr/>
          <a:lstStyle/>
          <a:p>
            <a:r>
              <a:rPr lang="cs-CZ" dirty="0" smtClean="0"/>
              <a:t>Kloubní spojení a dis/artikulace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23358" y="2139351"/>
            <a:ext cx="10222301" cy="3581400"/>
          </a:xfrm>
        </p:spPr>
        <p:txBody>
          <a:bodyPr/>
          <a:lstStyle/>
          <a:p>
            <a:pPr algn="just"/>
            <a:r>
              <a:rPr lang="cs-CZ" altLang="cs-CZ" dirty="0" smtClean="0"/>
              <a:t>Kloub </a:t>
            </a:r>
            <a:r>
              <a:rPr lang="cs-CZ" altLang="cs-CZ" dirty="0"/>
              <a:t>=</a:t>
            </a:r>
            <a:r>
              <a:rPr lang="cs-CZ" altLang="cs-CZ" dirty="0" smtClean="0"/>
              <a:t> </a:t>
            </a:r>
            <a:r>
              <a:rPr lang="cs-CZ" altLang="cs-CZ" dirty="0"/>
              <a:t>pohyblivé spojení </a:t>
            </a:r>
            <a:r>
              <a:rPr lang="cs-CZ" altLang="cs-CZ" dirty="0" smtClean="0"/>
              <a:t>dvou </a:t>
            </a:r>
            <a:r>
              <a:rPr lang="cs-CZ" altLang="cs-CZ" dirty="0"/>
              <a:t>a více kostí, </a:t>
            </a:r>
            <a:r>
              <a:rPr lang="cs-CZ" altLang="cs-CZ" dirty="0" smtClean="0"/>
              <a:t>které </a:t>
            </a:r>
            <a:r>
              <a:rPr lang="cs-CZ" altLang="cs-CZ" dirty="0"/>
              <a:t>se vzájemně dotýkají </a:t>
            </a:r>
            <a:r>
              <a:rPr lang="cs-CZ" altLang="cs-CZ" dirty="0" smtClean="0"/>
              <a:t>plochami.</a:t>
            </a:r>
          </a:p>
          <a:p>
            <a:pPr algn="just"/>
            <a:endParaRPr lang="cs-CZ" altLang="cs-CZ" dirty="0" smtClean="0"/>
          </a:p>
          <a:p>
            <a:pPr algn="just"/>
            <a:r>
              <a:rPr lang="cs-CZ" altLang="cs-CZ" dirty="0" smtClean="0"/>
              <a:t>Artikulace = </a:t>
            </a:r>
            <a:r>
              <a:rPr lang="cs-CZ" altLang="cs-CZ" dirty="0"/>
              <a:t>skloubení; anatomické </a:t>
            </a:r>
            <a:r>
              <a:rPr lang="cs-CZ" altLang="cs-CZ" dirty="0" smtClean="0"/>
              <a:t>spojení.</a:t>
            </a:r>
          </a:p>
          <a:p>
            <a:pPr algn="just"/>
            <a:endParaRPr lang="cs-CZ" altLang="cs-CZ" dirty="0" smtClean="0"/>
          </a:p>
          <a:p>
            <a:pPr algn="just"/>
            <a:r>
              <a:rPr lang="cs-CZ" altLang="cs-CZ" dirty="0" err="1" smtClean="0"/>
              <a:t>Disartikulace</a:t>
            </a:r>
            <a:r>
              <a:rPr lang="cs-CZ" altLang="cs-CZ" dirty="0"/>
              <a:t> </a:t>
            </a:r>
            <a:r>
              <a:rPr lang="cs-CZ" altLang="cs-CZ" dirty="0" smtClean="0"/>
              <a:t>= rozpojení </a:t>
            </a:r>
            <a:r>
              <a:rPr lang="cs-CZ" altLang="cs-CZ" dirty="0"/>
              <a:t>a </a:t>
            </a:r>
            <a:r>
              <a:rPr lang="cs-CZ" altLang="cs-CZ" dirty="0" smtClean="0"/>
              <a:t>posun.</a:t>
            </a:r>
            <a:endParaRPr lang="cs-CZ" altLang="cs-CZ" dirty="0"/>
          </a:p>
          <a:p>
            <a:pPr algn="just"/>
            <a:endParaRPr lang="cs-CZ" altLang="cs-CZ" dirty="0"/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4260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2853" y="408877"/>
            <a:ext cx="10608590" cy="1483963"/>
          </a:xfrm>
        </p:spPr>
        <p:txBody>
          <a:bodyPr/>
          <a:lstStyle/>
          <a:p>
            <a:r>
              <a:rPr lang="cs-CZ" dirty="0" smtClean="0"/>
              <a:t>Spojení kostí podle </a:t>
            </a:r>
            <a:r>
              <a:rPr lang="cs-CZ" dirty="0" err="1" smtClean="0"/>
              <a:t>archeothanatologických</a:t>
            </a:r>
            <a:r>
              <a:rPr lang="cs-CZ" dirty="0" smtClean="0"/>
              <a:t> metod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08129" y="2365575"/>
            <a:ext cx="10639586" cy="390222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altLang="cs-CZ" b="1" dirty="0" smtClean="0"/>
              <a:t>Labilní </a:t>
            </a:r>
            <a:r>
              <a:rPr lang="cs-CZ" altLang="cs-CZ" b="1" dirty="0"/>
              <a:t>klouby </a:t>
            </a:r>
            <a:r>
              <a:rPr lang="cs-CZ" altLang="cs-CZ" dirty="0">
                <a:sym typeface="Wingdings 3" panose="05040102010807070707" pitchFamily="18" charset="2"/>
              </a:rPr>
              <a:t>=</a:t>
            </a:r>
            <a:r>
              <a:rPr lang="cs-CZ" altLang="cs-CZ" dirty="0" smtClean="0">
                <a:sym typeface="Wingdings 3" panose="05040102010807070707" pitchFamily="18" charset="2"/>
              </a:rPr>
              <a:t> </a:t>
            </a:r>
            <a:r>
              <a:rPr lang="cs-CZ" altLang="cs-CZ" dirty="0">
                <a:sym typeface="Wingdings 3" panose="05040102010807070707" pitchFamily="18" charset="2"/>
              </a:rPr>
              <a:t>malé, bez většího biomechanického zatížení (např. kostra ruky</a:t>
            </a:r>
            <a:r>
              <a:rPr lang="cs-CZ" altLang="cs-CZ" dirty="0" smtClean="0">
                <a:sym typeface="Wingdings 3" panose="05040102010807070707" pitchFamily="18" charset="2"/>
              </a:rPr>
              <a:t>, </a:t>
            </a:r>
            <a:r>
              <a:rPr lang="cs-CZ" altLang="cs-CZ" dirty="0">
                <a:sym typeface="Wingdings 3" panose="05040102010807070707" pitchFamily="18" charset="2"/>
              </a:rPr>
              <a:t>tempo-mandibulární </a:t>
            </a:r>
            <a:r>
              <a:rPr lang="cs-CZ" altLang="cs-CZ" dirty="0" smtClean="0">
                <a:sym typeface="Wingdings 3" panose="05040102010807070707" pitchFamily="18" charset="2"/>
              </a:rPr>
              <a:t>kloub, krční obratle, ramenní kloub, </a:t>
            </a:r>
            <a:r>
              <a:rPr lang="cs-CZ" altLang="cs-CZ" dirty="0" err="1" smtClean="0">
                <a:sym typeface="Wingdings 3" panose="05040102010807070707" pitchFamily="18" charset="2"/>
              </a:rPr>
              <a:t>kostosternální</a:t>
            </a:r>
            <a:r>
              <a:rPr lang="cs-CZ" altLang="cs-CZ" dirty="0" smtClean="0">
                <a:sym typeface="Wingdings 3" panose="05040102010807070707" pitchFamily="18" charset="2"/>
              </a:rPr>
              <a:t>, </a:t>
            </a:r>
            <a:r>
              <a:rPr lang="cs-CZ" altLang="cs-CZ" dirty="0" err="1" smtClean="0">
                <a:sym typeface="Wingdings 3" panose="05040102010807070707" pitchFamily="18" charset="2"/>
              </a:rPr>
              <a:t>kostovertebrální</a:t>
            </a:r>
            <a:r>
              <a:rPr lang="cs-CZ" altLang="cs-CZ" dirty="0" smtClean="0">
                <a:sym typeface="Wingdings 3" panose="05040102010807070707" pitchFamily="18" charset="2"/>
              </a:rPr>
              <a:t> kloub, femur-</a:t>
            </a:r>
            <a:r>
              <a:rPr lang="cs-CZ" altLang="cs-CZ" dirty="0" err="1" smtClean="0">
                <a:sym typeface="Wingdings 3" panose="05040102010807070707" pitchFamily="18" charset="2"/>
              </a:rPr>
              <a:t>patella</a:t>
            </a:r>
            <a:r>
              <a:rPr lang="cs-CZ" altLang="cs-CZ" dirty="0" smtClean="0">
                <a:sym typeface="Wingdings 3" panose="05040102010807070707" pitchFamily="18" charset="2"/>
              </a:rPr>
              <a:t>). Jejich </a:t>
            </a:r>
            <a:r>
              <a:rPr lang="cs-CZ" altLang="cs-CZ" dirty="0">
                <a:sym typeface="Wingdings 3" panose="05040102010807070707" pitchFamily="18" charset="2"/>
              </a:rPr>
              <a:t>zachování implicitně demonstruje integritu </a:t>
            </a:r>
            <a:r>
              <a:rPr lang="cs-CZ" altLang="cs-CZ" dirty="0" smtClean="0">
                <a:sym typeface="Wingdings 3" panose="05040102010807070707" pitchFamily="18" charset="2"/>
              </a:rPr>
              <a:t>zemřelého. Uvolnění </a:t>
            </a:r>
            <a:r>
              <a:rPr lang="cs-CZ" altLang="cs-CZ" dirty="0">
                <a:sym typeface="Wingdings 3" panose="05040102010807070707" pitchFamily="18" charset="2"/>
              </a:rPr>
              <a:t>kostí závisí na zacházení s tělem a na okolním </a:t>
            </a:r>
            <a:r>
              <a:rPr lang="cs-CZ" altLang="cs-CZ" dirty="0" smtClean="0">
                <a:sym typeface="Wingdings 3" panose="05040102010807070707" pitchFamily="18" charset="2"/>
              </a:rPr>
              <a:t>prostředí.</a:t>
            </a:r>
            <a:endParaRPr lang="cs-CZ" altLang="cs-CZ" dirty="0">
              <a:sym typeface="Wingdings 3" panose="05040102010807070707" pitchFamily="18" charset="2"/>
            </a:endParaRPr>
          </a:p>
          <a:p>
            <a:pPr algn="just"/>
            <a:endParaRPr lang="cs-CZ" altLang="cs-CZ" dirty="0">
              <a:sym typeface="Wingdings 3" panose="05040102010807070707" pitchFamily="18" charset="2"/>
            </a:endParaRPr>
          </a:p>
          <a:p>
            <a:pPr marL="0" indent="0" algn="just">
              <a:buNone/>
            </a:pPr>
            <a:r>
              <a:rPr lang="cs-CZ" altLang="cs-CZ" b="1" dirty="0" err="1" smtClean="0">
                <a:sym typeface="Wingdings 3" panose="05040102010807070707" pitchFamily="18" charset="2"/>
              </a:rPr>
              <a:t>Semilabilní</a:t>
            </a:r>
            <a:r>
              <a:rPr lang="cs-CZ" altLang="cs-CZ" b="1" dirty="0" smtClean="0">
                <a:sym typeface="Wingdings 3" panose="05040102010807070707" pitchFamily="18" charset="2"/>
              </a:rPr>
              <a:t> </a:t>
            </a:r>
            <a:r>
              <a:rPr lang="cs-CZ" altLang="cs-CZ" dirty="0" smtClean="0">
                <a:sym typeface="Wingdings 3" panose="05040102010807070707" pitchFamily="18" charset="2"/>
              </a:rPr>
              <a:t>=</a:t>
            </a:r>
            <a:r>
              <a:rPr lang="cs-CZ" altLang="cs-CZ" b="1" dirty="0" smtClean="0">
                <a:sym typeface="Wingdings 3" panose="05040102010807070707" pitchFamily="18" charset="2"/>
              </a:rPr>
              <a:t> </a:t>
            </a:r>
            <a:r>
              <a:rPr lang="cs-CZ" altLang="cs-CZ" dirty="0" smtClean="0">
                <a:sym typeface="Wingdings 3" panose="05040102010807070707" pitchFamily="18" charset="2"/>
              </a:rPr>
              <a:t>labilní spojení s větším množství měkké tkáně nebo pevné ukotvení v kloubu (př. kyčelní kloub, zápěstní kloub).</a:t>
            </a:r>
            <a:endParaRPr lang="cs-CZ" altLang="cs-CZ" b="1" dirty="0">
              <a:sym typeface="Wingdings 3" panose="05040102010807070707" pitchFamily="18" charset="2"/>
            </a:endParaRPr>
          </a:p>
          <a:p>
            <a:pPr algn="just"/>
            <a:endParaRPr lang="cs-CZ" altLang="cs-CZ" dirty="0">
              <a:sym typeface="Wingdings 3" panose="05040102010807070707" pitchFamily="18" charset="2"/>
            </a:endParaRPr>
          </a:p>
          <a:p>
            <a:pPr marL="0" indent="0" algn="just">
              <a:buNone/>
            </a:pPr>
            <a:r>
              <a:rPr lang="cs-CZ" altLang="cs-CZ" b="1" dirty="0" smtClean="0">
                <a:sym typeface="Wingdings 3" panose="05040102010807070707" pitchFamily="18" charset="2"/>
              </a:rPr>
              <a:t>Perzistující </a:t>
            </a:r>
            <a:r>
              <a:rPr lang="cs-CZ" altLang="cs-CZ" b="1" dirty="0">
                <a:sym typeface="Wingdings 3" panose="05040102010807070707" pitchFamily="18" charset="2"/>
              </a:rPr>
              <a:t>klouby </a:t>
            </a:r>
            <a:r>
              <a:rPr lang="cs-CZ" altLang="cs-CZ" dirty="0">
                <a:sym typeface="Wingdings 3" panose="05040102010807070707" pitchFamily="18" charset="2"/>
              </a:rPr>
              <a:t>=</a:t>
            </a:r>
            <a:r>
              <a:rPr lang="cs-CZ" altLang="cs-CZ" dirty="0" smtClean="0">
                <a:sym typeface="Wingdings 3" panose="05040102010807070707" pitchFamily="18" charset="2"/>
              </a:rPr>
              <a:t> </a:t>
            </a:r>
            <a:r>
              <a:rPr lang="cs-CZ" altLang="cs-CZ" dirty="0">
                <a:sym typeface="Wingdings 3" panose="05040102010807070707" pitchFamily="18" charset="2"/>
              </a:rPr>
              <a:t>velké, na které vyvíjen velký biomechanický tlak (např. </a:t>
            </a:r>
            <a:r>
              <a:rPr lang="cs-CZ" altLang="cs-CZ" dirty="0" err="1">
                <a:sym typeface="Wingdings 3" panose="05040102010807070707" pitchFamily="18" charset="2"/>
              </a:rPr>
              <a:t>atlanto-occipitální</a:t>
            </a:r>
            <a:r>
              <a:rPr lang="cs-CZ" altLang="cs-CZ" dirty="0">
                <a:sym typeface="Wingdings 3" panose="05040102010807070707" pitchFamily="18" charset="2"/>
              </a:rPr>
              <a:t> spojení, bederní část páteře, </a:t>
            </a:r>
            <a:r>
              <a:rPr lang="cs-CZ" altLang="cs-CZ" dirty="0" smtClean="0">
                <a:sym typeface="Wingdings 3" panose="05040102010807070707" pitchFamily="18" charset="2"/>
              </a:rPr>
              <a:t>křížokyčelní kloub, </a:t>
            </a:r>
            <a:r>
              <a:rPr lang="cs-CZ" altLang="cs-CZ" dirty="0" err="1" smtClean="0">
                <a:sym typeface="Wingdings 3" panose="05040102010807070707" pitchFamily="18" charset="2"/>
              </a:rPr>
              <a:t>tibiofemorální</a:t>
            </a:r>
            <a:r>
              <a:rPr lang="cs-CZ" altLang="cs-CZ" dirty="0" smtClean="0">
                <a:sym typeface="Wingdings 3" panose="05040102010807070707" pitchFamily="18" charset="2"/>
              </a:rPr>
              <a:t> kloub, kotník).</a:t>
            </a:r>
            <a:endParaRPr lang="cs-CZ" altLang="cs-CZ" dirty="0"/>
          </a:p>
          <a:p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42915" y="408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3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5716" y="353291"/>
            <a:ext cx="9601200" cy="1485900"/>
          </a:xfrm>
        </p:spPr>
        <p:txBody>
          <a:bodyPr/>
          <a:lstStyle/>
          <a:p>
            <a:r>
              <a:rPr lang="cs-CZ" dirty="0" smtClean="0"/>
              <a:t>Druhy prostoru 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1306631"/>
              </p:ext>
            </p:extLst>
          </p:nvPr>
        </p:nvGraphicFramePr>
        <p:xfrm>
          <a:off x="1188720" y="1839191"/>
          <a:ext cx="10582101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7367"/>
                <a:gridCol w="3527367"/>
                <a:gridCol w="3527367"/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Prostor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Popis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Kostra</a:t>
                      </a:r>
                      <a:endParaRPr lang="cs-CZ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Žádný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Postupné</a:t>
                      </a:r>
                      <a:r>
                        <a:rPr lang="cs-CZ" sz="1600" baseline="0" dirty="0" smtClean="0"/>
                        <a:t> vyplnění prostoru mezi kostmi sedimentem po dekompozici (porézní, jemnozrnný sediment).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Artikulace labilních kloubů.</a:t>
                      </a:r>
                      <a:endParaRPr lang="cs-CZ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Vnitřní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Opožděné vyplnění prostoru</a:t>
                      </a:r>
                      <a:r>
                        <a:rPr lang="cs-CZ" sz="1600" baseline="0" dirty="0" smtClean="0"/>
                        <a:t> sedimentem. Tělo </a:t>
                      </a:r>
                      <a:r>
                        <a:rPr lang="cs-CZ" sz="1600" i="1" baseline="0" dirty="0" smtClean="0"/>
                        <a:t>mohlo</a:t>
                      </a:r>
                      <a:r>
                        <a:rPr lang="cs-CZ" sz="1600" baseline="0" dirty="0" smtClean="0"/>
                        <a:t> být v dutém prostoru nebo je sediment neporózní (např. jíl).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err="1" smtClean="0"/>
                        <a:t>Disartikulace</a:t>
                      </a:r>
                      <a:r>
                        <a:rPr lang="cs-CZ" sz="1600" dirty="0" smtClean="0"/>
                        <a:t> labilních kloubů uložených</a:t>
                      </a:r>
                      <a:r>
                        <a:rPr lang="cs-CZ" sz="1600" baseline="0" dirty="0" smtClean="0"/>
                        <a:t> na organickém substrátu. </a:t>
                      </a:r>
                      <a:r>
                        <a:rPr lang="cs-CZ" sz="1600" baseline="0" dirty="0" err="1" smtClean="0"/>
                        <a:t>Semi</a:t>
                      </a:r>
                      <a:r>
                        <a:rPr lang="cs-CZ" sz="1600" baseline="0" dirty="0" smtClean="0"/>
                        <a:t>-artikulace pánve, artikulace pately. </a:t>
                      </a:r>
                      <a:endParaRPr lang="cs-CZ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Vnější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Opožděné vyplnění prostoru sedimentem</a:t>
                      </a:r>
                      <a:r>
                        <a:rPr lang="cs-CZ" sz="1600" baseline="0" dirty="0" smtClean="0"/>
                        <a:t>. Tělo bylo uložené v dutém prostoru. 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err="1" smtClean="0"/>
                        <a:t>Disartikulace</a:t>
                      </a:r>
                      <a:r>
                        <a:rPr lang="cs-CZ" sz="1600" dirty="0" smtClean="0"/>
                        <a:t> pánve,</a:t>
                      </a:r>
                      <a:r>
                        <a:rPr lang="cs-CZ" sz="1600" baseline="0" dirty="0" smtClean="0"/>
                        <a:t> laterální rotace stehenní kosti, dislokace patel</a:t>
                      </a:r>
                      <a:endParaRPr lang="cs-CZ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Vnější (sekundární)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Opožděné vyplnění prostoru sedimentem</a:t>
                      </a:r>
                      <a:r>
                        <a:rPr lang="cs-CZ" sz="1600" baseline="0" dirty="0" smtClean="0"/>
                        <a:t>. Dutý prostor s milodary s organického materiálu.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Dislokace kostí ze svého původního místa kvůli dekompozici milodarů.</a:t>
                      </a:r>
                      <a:endParaRPr lang="cs-CZ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3323177" y="6144689"/>
            <a:ext cx="6541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latin typeface="AdvGulliv-I"/>
              </a:rPr>
              <a:t>Volně podle </a:t>
            </a:r>
            <a:r>
              <a:rPr lang="en-US" sz="1200" dirty="0" smtClean="0">
                <a:latin typeface="AdvGulliv-I"/>
              </a:rPr>
              <a:t>N.J</a:t>
            </a:r>
            <a:r>
              <a:rPr lang="en-US" sz="1200" dirty="0">
                <a:latin typeface="AdvGulliv-I"/>
              </a:rPr>
              <a:t>. Harris, N. </a:t>
            </a:r>
            <a:r>
              <a:rPr lang="en-US" sz="1200" dirty="0" err="1">
                <a:latin typeface="AdvGulliv-I"/>
              </a:rPr>
              <a:t>Tayles</a:t>
            </a:r>
            <a:r>
              <a:rPr lang="en-US" sz="1200" dirty="0">
                <a:latin typeface="AdvGulliv-I"/>
              </a:rPr>
              <a:t> / Journal of Anthropological Archaeology 31 (2012) 227–239</a:t>
            </a:r>
            <a:endParaRPr lang="cs-CZ" sz="1200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1221" y="1818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1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5716" y="353291"/>
            <a:ext cx="9601200" cy="1485900"/>
          </a:xfrm>
        </p:spPr>
        <p:txBody>
          <a:bodyPr/>
          <a:lstStyle/>
          <a:p>
            <a:r>
              <a:rPr lang="cs-CZ" dirty="0" smtClean="0"/>
              <a:t>Způsoby uložení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5597405"/>
              </p:ext>
            </p:extLst>
          </p:nvPr>
        </p:nvGraphicFramePr>
        <p:xfrm>
          <a:off x="1301012" y="1839191"/>
          <a:ext cx="10522019" cy="305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4125"/>
                <a:gridCol w="6817894"/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Kontext 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Kostra</a:t>
                      </a:r>
                      <a:endParaRPr lang="cs-CZ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Tělo volně do země nebo zabaleno do volného, </a:t>
                      </a:r>
                      <a:r>
                        <a:rPr lang="cs-CZ" sz="1600" baseline="0" dirty="0" smtClean="0"/>
                        <a:t>rychle se rozpadajícího, </a:t>
                      </a:r>
                      <a:r>
                        <a:rPr lang="cs-CZ" sz="1600" dirty="0" smtClean="0"/>
                        <a:t>rubáše.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Vnitřní nebo žádný prostor, žádné omezení (stlačení).</a:t>
                      </a:r>
                      <a:endParaRPr lang="cs-CZ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Tělo zabalené do těsného,</a:t>
                      </a:r>
                      <a:r>
                        <a:rPr lang="cs-CZ" sz="1600" baseline="0" dirty="0" smtClean="0"/>
                        <a:t> rychle se rozpadajícího, </a:t>
                      </a:r>
                      <a:r>
                        <a:rPr lang="cs-CZ" sz="1600" dirty="0" smtClean="0"/>
                        <a:t>rubáše.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Vnitřní prostor nebo</a:t>
                      </a:r>
                      <a:r>
                        <a:rPr lang="cs-CZ" sz="1600" baseline="0" dirty="0" smtClean="0"/>
                        <a:t> žádný prostor. Viditelné omezení (stlačení), identifikovatelné pouze, když je jasná hrobová jáma (širší).</a:t>
                      </a:r>
                      <a:endParaRPr lang="cs-CZ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Těsný, trvalý,</a:t>
                      </a:r>
                      <a:r>
                        <a:rPr lang="cs-CZ" sz="1600" baseline="0" dirty="0" smtClean="0"/>
                        <a:t> rubáš.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Vytvoří</a:t>
                      </a:r>
                      <a:r>
                        <a:rPr lang="cs-CZ" sz="1600" baseline="0" dirty="0" smtClean="0"/>
                        <a:t> se prostor, dislokace patel (mediálně). Viditelné omezení (stlačení kostry).</a:t>
                      </a:r>
                      <a:endParaRPr lang="cs-CZ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Úzká rakev (schránka) 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Stejné jako předešlé + tvar jámy.</a:t>
                      </a:r>
                      <a:endParaRPr lang="cs-CZ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Široká rakev (schránka)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Velký prostor, žádné omezení (stlačení), </a:t>
                      </a:r>
                      <a:r>
                        <a:rPr lang="cs-CZ" sz="1600" dirty="0" err="1" smtClean="0"/>
                        <a:t>disartikulace</a:t>
                      </a:r>
                      <a:r>
                        <a:rPr lang="cs-CZ" sz="1600" dirty="0" smtClean="0"/>
                        <a:t> pánve, laterální rotace stehenní kosti, dislokace patel.</a:t>
                      </a:r>
                      <a:endParaRPr lang="cs-CZ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3291093" y="5406752"/>
            <a:ext cx="6541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latin typeface="AdvGulliv-I"/>
              </a:rPr>
              <a:t>Volně podle </a:t>
            </a:r>
            <a:r>
              <a:rPr lang="en-US" sz="1200" dirty="0" smtClean="0">
                <a:latin typeface="AdvGulliv-I"/>
              </a:rPr>
              <a:t>N.J</a:t>
            </a:r>
            <a:r>
              <a:rPr lang="en-US" sz="1200" dirty="0">
                <a:latin typeface="AdvGulliv-I"/>
              </a:rPr>
              <a:t>. Harris, N. </a:t>
            </a:r>
            <a:r>
              <a:rPr lang="en-US" sz="1200" dirty="0" err="1">
                <a:latin typeface="AdvGulliv-I"/>
              </a:rPr>
              <a:t>Tayles</a:t>
            </a:r>
            <a:r>
              <a:rPr lang="en-US" sz="1200" dirty="0">
                <a:latin typeface="AdvGulliv-I"/>
              </a:rPr>
              <a:t> / Journal of Anthropological Archaeology 31 (2012) 227–239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271078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795" y="797595"/>
            <a:ext cx="1848852" cy="539115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6992" y="797595"/>
            <a:ext cx="2334423" cy="539115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1760" y="797595"/>
            <a:ext cx="2819754" cy="539115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320" y="797595"/>
            <a:ext cx="2432629" cy="5393658"/>
          </a:xfrm>
          <a:prstGeom prst="rect">
            <a:avLst/>
          </a:prstGeom>
        </p:spPr>
      </p:pic>
      <p:sp>
        <p:nvSpPr>
          <p:cNvPr id="9" name="Obdélník 8"/>
          <p:cNvSpPr/>
          <p:nvPr/>
        </p:nvSpPr>
        <p:spPr>
          <a:xfrm>
            <a:off x="3881110" y="6321152"/>
            <a:ext cx="57424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dvGulliv-I"/>
              </a:rPr>
              <a:t>N.J. Harris, N. </a:t>
            </a:r>
            <a:r>
              <a:rPr lang="en-US" sz="1200" dirty="0" err="1">
                <a:latin typeface="AdvGulliv-I"/>
              </a:rPr>
              <a:t>Tayles</a:t>
            </a:r>
            <a:r>
              <a:rPr lang="en-US" sz="1200" dirty="0">
                <a:latin typeface="AdvGulliv-I"/>
              </a:rPr>
              <a:t> / Journal of Anthropological Archaeology 31 (2012) 227–239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252899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94" y="272716"/>
            <a:ext cx="2380695" cy="6071936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2027794" y="6368715"/>
            <a:ext cx="57424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dvGulliv-I"/>
              </a:rPr>
              <a:t>N.J. Harris, N. </a:t>
            </a:r>
            <a:r>
              <a:rPr lang="en-US" sz="1200" dirty="0" err="1">
                <a:latin typeface="AdvGulliv-I"/>
              </a:rPr>
              <a:t>Tayles</a:t>
            </a:r>
            <a:r>
              <a:rPr lang="en-US" sz="1200" dirty="0">
                <a:latin typeface="AdvGulliv-I"/>
              </a:rPr>
              <a:t> / Journal of Anthropological Archaeology 31 (2012) 227–239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313114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idx="4294967295"/>
          </p:nvPr>
        </p:nvSpPr>
        <p:spPr>
          <a:xfrm>
            <a:off x="978568" y="842462"/>
            <a:ext cx="10972800" cy="4794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Harris</a:t>
            </a:r>
            <a:r>
              <a:rPr lang="cs-CZ" sz="2400" dirty="0" smtClean="0"/>
              <a:t> and </a:t>
            </a:r>
            <a:r>
              <a:rPr lang="en-US" sz="2400" dirty="0" err="1" smtClean="0"/>
              <a:t>Tayles</a:t>
            </a:r>
            <a:r>
              <a:rPr lang="cs-CZ" sz="2400" dirty="0" smtClean="0"/>
              <a:t> (2012)</a:t>
            </a:r>
          </a:p>
          <a:p>
            <a:r>
              <a:rPr lang="cs-CZ" sz="2400" dirty="0" smtClean="0"/>
              <a:t>Thajsko, lokalita </a:t>
            </a:r>
            <a:r>
              <a:rPr lang="cs-CZ" sz="2400" dirty="0" err="1" smtClean="0"/>
              <a:t>Ban</a:t>
            </a:r>
            <a:r>
              <a:rPr lang="cs-CZ" sz="2400" dirty="0" smtClean="0"/>
              <a:t> Non </a:t>
            </a:r>
            <a:r>
              <a:rPr lang="cs-CZ" sz="2400" dirty="0" err="1" smtClean="0"/>
              <a:t>Wat</a:t>
            </a:r>
            <a:endParaRPr lang="cs-CZ" sz="2400" dirty="0" smtClean="0"/>
          </a:p>
          <a:p>
            <a:r>
              <a:rPr lang="cs-CZ" sz="2400" dirty="0" smtClean="0"/>
              <a:t>Neolit až doba železná (1750 B.C. až 500 A.D.).</a:t>
            </a:r>
          </a:p>
          <a:p>
            <a:r>
              <a:rPr lang="cs-CZ" sz="2400" dirty="0" err="1" smtClean="0"/>
              <a:t>Archaeothanatologická</a:t>
            </a:r>
            <a:r>
              <a:rPr lang="cs-CZ" sz="2400" dirty="0" smtClean="0"/>
              <a:t> analýza (</a:t>
            </a:r>
            <a:r>
              <a:rPr lang="cs-CZ" sz="2400" dirty="0" err="1" smtClean="0"/>
              <a:t>postexkavační</a:t>
            </a:r>
            <a:r>
              <a:rPr lang="cs-CZ" sz="2400" dirty="0" smtClean="0"/>
              <a:t>).</a:t>
            </a:r>
          </a:p>
          <a:p>
            <a:r>
              <a:rPr lang="cs-CZ" sz="2400" dirty="0" smtClean="0"/>
              <a:t>133 jedinců (z 427).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 smtClean="0"/>
              <a:t>Dokázali zaznamenat trendy v pohřebním ritu v průběhu tisíci let.</a:t>
            </a:r>
          </a:p>
          <a:p>
            <a:r>
              <a:rPr lang="cs-CZ" sz="2400" dirty="0" smtClean="0"/>
              <a:t>S postupnou intensifikací usedlého života narůstá homogenita v pohřbívání.</a:t>
            </a:r>
          </a:p>
          <a:p>
            <a:endParaRPr 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72881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Tafonomická</a:t>
            </a:r>
            <a:r>
              <a:rPr lang="cs-CZ" dirty="0" smtClean="0"/>
              <a:t> analýza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581400"/>
          </a:xfrm>
        </p:spPr>
        <p:txBody>
          <a:bodyPr/>
          <a:lstStyle/>
          <a:p>
            <a:r>
              <a:rPr lang="cs-CZ" dirty="0" smtClean="0"/>
              <a:t>Prostor</a:t>
            </a:r>
          </a:p>
          <a:p>
            <a:pPr lvl="1"/>
            <a:r>
              <a:rPr lang="cs-CZ" i="0" dirty="0" smtClean="0"/>
              <a:t>Primární dutý prostor</a:t>
            </a:r>
          </a:p>
          <a:p>
            <a:pPr lvl="1"/>
            <a:r>
              <a:rPr lang="cs-CZ" i="0" dirty="0" smtClean="0"/>
              <a:t>Sekundární dutý prostor</a:t>
            </a:r>
          </a:p>
          <a:p>
            <a:pPr lvl="1"/>
            <a:r>
              <a:rPr lang="cs-CZ" i="0" dirty="0" smtClean="0"/>
              <a:t>Zaplněný prostor sedimentem</a:t>
            </a:r>
          </a:p>
          <a:p>
            <a:pPr lvl="1"/>
            <a:r>
              <a:rPr lang="cs-CZ" i="0" dirty="0" smtClean="0"/>
              <a:t>Zabalené tělo (</a:t>
            </a:r>
            <a:r>
              <a:rPr lang="cs-CZ" i="0" dirty="0" err="1" smtClean="0"/>
              <a:t>wrapping</a:t>
            </a:r>
            <a:r>
              <a:rPr lang="cs-CZ" i="0" dirty="0" smtClean="0"/>
              <a:t>)</a:t>
            </a:r>
          </a:p>
          <a:p>
            <a:pPr lvl="1"/>
            <a:endParaRPr lang="cs-CZ" i="0" dirty="0"/>
          </a:p>
          <a:p>
            <a:pPr lvl="1"/>
            <a:r>
              <a:rPr lang="cs-CZ" i="0" dirty="0" smtClean="0"/>
              <a:t>Primární pohřeb</a:t>
            </a:r>
          </a:p>
          <a:p>
            <a:pPr lvl="1"/>
            <a:r>
              <a:rPr lang="cs-CZ" i="0" dirty="0" smtClean="0"/>
              <a:t>Sekundární pohřeb</a:t>
            </a:r>
            <a:endParaRPr lang="cs-CZ" i="0" dirty="0"/>
          </a:p>
        </p:txBody>
      </p:sp>
    </p:spTree>
    <p:extLst>
      <p:ext uri="{BB962C8B-B14F-4D97-AF65-F5344CB8AC3E}">
        <p14:creationId xmlns:p14="http://schemas.microsoft.com/office/powerpoint/2010/main" val="52313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24564</TotalTime>
  <Words>949</Words>
  <Application>Microsoft Office PowerPoint</Application>
  <PresentationFormat>Širokoúhlá obrazovka</PresentationFormat>
  <Paragraphs>173</Paragraphs>
  <Slides>24</Slides>
  <Notes>16</Notes>
  <HiddenSlides>0</HiddenSlides>
  <MMClips>13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1" baseType="lpstr">
      <vt:lpstr>AdvGulliv-I</vt:lpstr>
      <vt:lpstr>Arial</vt:lpstr>
      <vt:lpstr>Calibri</vt:lpstr>
      <vt:lpstr>Franklin Gothic Book</vt:lpstr>
      <vt:lpstr>Times New Roman</vt:lpstr>
      <vt:lpstr>Wingdings 3</vt:lpstr>
      <vt:lpstr>Crop</vt:lpstr>
      <vt:lpstr>Vnější vlivy: kulturní</vt:lpstr>
      <vt:lpstr>Prezentace aplikace PowerPoint</vt:lpstr>
      <vt:lpstr>Přírodní</vt:lpstr>
      <vt:lpstr>Mikroorganismy</vt:lpstr>
      <vt:lpstr>Prezentace aplikace PowerPoint</vt:lpstr>
      <vt:lpstr>Příklad: forenzní antropologie</vt:lpstr>
      <vt:lpstr>Prezentace aplikace PowerPoint</vt:lpstr>
      <vt:lpstr>Prezentace aplikace PowerPoint</vt:lpstr>
      <vt:lpstr>Funerální archeologie</vt:lpstr>
      <vt:lpstr>Polohové transformace kostí</vt:lpstr>
      <vt:lpstr>Prezentace aplikace PowerPoint</vt:lpstr>
      <vt:lpstr>Polohové transformace kostí</vt:lpstr>
      <vt:lpstr>Prezentace aplikace PowerPoint</vt:lpstr>
      <vt:lpstr>Prezentace aplikace PowerPoint</vt:lpstr>
      <vt:lpstr>Dekompozice</vt:lpstr>
      <vt:lpstr>Archeothanatologie</vt:lpstr>
      <vt:lpstr>Kloubní spojení a dis/artikulace</vt:lpstr>
      <vt:lpstr>Spojení kostí podle archeothanatologických metod</vt:lpstr>
      <vt:lpstr>Druhy prostoru </vt:lpstr>
      <vt:lpstr>Způsoby uložení</vt:lpstr>
      <vt:lpstr>Prezentace aplikace PowerPoint</vt:lpstr>
      <vt:lpstr>Prezentace aplikace PowerPoint</vt:lpstr>
      <vt:lpstr>Prezentace aplikace PowerPoint</vt:lpstr>
      <vt:lpstr>Tafonomická analýza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Retrospektivní antropologie</dc:title>
  <dc:creator>Anna Pankowska</dc:creator>
  <cp:lastModifiedBy>martin.buk@tiscali.cz</cp:lastModifiedBy>
  <cp:revision>204</cp:revision>
  <dcterms:created xsi:type="dcterms:W3CDTF">2018-09-25T07:47:17Z</dcterms:created>
  <dcterms:modified xsi:type="dcterms:W3CDTF">2023-02-16T14:25:53Z</dcterms:modified>
</cp:coreProperties>
</file>