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79" r:id="rId1"/>
  </p:sldMasterIdLst>
  <p:notesMasterIdLst>
    <p:notesMasterId r:id="rId19"/>
  </p:notesMasterIdLst>
  <p:sldIdLst>
    <p:sldId id="256" r:id="rId2"/>
    <p:sldId id="257" r:id="rId3"/>
    <p:sldId id="258" r:id="rId4"/>
    <p:sldId id="259" r:id="rId5"/>
    <p:sldId id="260" r:id="rId6"/>
    <p:sldId id="261" r:id="rId7"/>
    <p:sldId id="262" r:id="rId8"/>
    <p:sldId id="263" r:id="rId9"/>
    <p:sldId id="278" r:id="rId10"/>
    <p:sldId id="279" r:id="rId11"/>
    <p:sldId id="280" r:id="rId12"/>
    <p:sldId id="281" r:id="rId13"/>
    <p:sldId id="282" r:id="rId14"/>
    <p:sldId id="283" r:id="rId15"/>
    <p:sldId id="284" r:id="rId16"/>
    <p:sldId id="265" r:id="rId17"/>
    <p:sldId id="285" r:id="rId18"/>
  </p:sldIdLst>
  <p:sldSz cx="9144000" cy="5143500" type="screen16x9"/>
  <p:notesSz cx="6858000" cy="9144000"/>
  <p:embeddedFontLst>
    <p:embeddedFont>
      <p:font typeface="Algerian" panose="04020705040A02060702" pitchFamily="82" charset="0"/>
      <p:regular r:id="rId20"/>
    </p:embeddedFont>
    <p:embeddedFont>
      <p:font typeface="Nunito" panose="020B0604020202020204" charset="-18"/>
      <p:regular r:id="rId21"/>
      <p:bold r:id="rId22"/>
      <p:italic r:id="rId23"/>
      <p:boldItalic r:id="rId24"/>
    </p:embeddedFont>
    <p:embeddedFont>
      <p:font typeface="Roboto" panose="020B0604020202020204" charset="0"/>
      <p:regular r:id="rId25"/>
      <p:bold r:id="rId26"/>
      <p:italic r:id="rId27"/>
      <p:boldItalic r:id="rId28"/>
    </p:embeddedFont>
    <p:embeddedFont>
      <p:font typeface="Calibri" panose="020F0502020204030204" pitchFamily="34" charset="0"/>
      <p:regular r:id="rId29"/>
      <p:bold r:id="rId30"/>
      <p:italic r:id="rId31"/>
      <p:boldItalic r:id="rId32"/>
    </p:embeddedFont>
    <p:embeddedFont>
      <p:font typeface="Calibri Light" panose="020F0302020204030204" pitchFamily="34" charset="0"/>
      <p:regular r:id="rId33"/>
      <p:italic r:id="rId34"/>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Veronika Meczlova" initials="" lastIdx="3" clrIdx="0"/>
  <p:cmAuthor id="1" name="Míša Marečková" initials="" lastIdx="3" clrIdx="1"/>
  <p:cmAuthor id="2" name="Eliška Loukotovà" initials=""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1A848F8-7118-417D-8969-3FE42F034CE5}">
  <a:tblStyle styleId="{41A848F8-7118-417D-8969-3FE42F034CE5}"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0" d="100"/>
          <a:sy n="140" d="100"/>
        </p:scale>
        <p:origin x="774" y="12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9" Type="http://schemas.openxmlformats.org/officeDocument/2006/relationships/tableStyles" Target="tableStyles.xml"/><Relationship Id="rId21" Type="http://schemas.openxmlformats.org/officeDocument/2006/relationships/font" Target="fonts/font2.fntdata"/><Relationship Id="rId34" Type="http://schemas.openxmlformats.org/officeDocument/2006/relationships/font" Target="fonts/font1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font" Target="fonts/font14.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font" Target="fonts/font13.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font" Target="fonts/font1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commentAuthors" Target="commentAuthors.xml"/><Relationship Id="rId8" Type="http://schemas.openxmlformats.org/officeDocument/2006/relationships/slide" Target="slides/slide7.xml"/><Relationship Id="rId3" Type="http://schemas.openxmlformats.org/officeDocument/2006/relationships/slide" Target="slides/slide2.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20-11-15T16:49:16.571" idx="3">
    <p:pos x="6000" y="0"/>
    <p:text>https://is.muni.cz/el/med/podzim2016/BDTO0121/um/3_-_Koncepce_osetrovatelstvi.pdf</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a9d8be972b_1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a9d8be972b_1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a9d8be972b_1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a9d8be972b_1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a9d8be972b_1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a9d8be972b_1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a9d8be972b_1_1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a9d8be972b_1_1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a9d8be972b_1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a9d8be972b_1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a9d8be972b_1_1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a9d8be972b_1_1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a9d8be972b_1_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a9d8be972b_1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541b3897c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541b3897c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7" name="Rectangle 6"/>
          <p:cNvSpPr/>
          <p:nvPr/>
        </p:nvSpPr>
        <p:spPr>
          <a:xfrm>
            <a:off x="2382" y="4800600"/>
            <a:ext cx="9141619"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4750737"/>
            <a:ext cx="9141619" cy="4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569214"/>
            <a:ext cx="7543800" cy="2674620"/>
          </a:xfrm>
        </p:spPr>
        <p:txBody>
          <a:bodyPr anchor="b">
            <a:normAutofit/>
          </a:bodyPr>
          <a:lstStyle>
            <a:lvl1pPr algn="l">
              <a:lnSpc>
                <a:spcPct val="85000"/>
              </a:lnSpc>
              <a:defRPr sz="6000" spc="-38" baseline="0">
                <a:solidFill>
                  <a:schemeClr val="tx1">
                    <a:lumMod val="85000"/>
                    <a:lumOff val="15000"/>
                  </a:schemeClr>
                </a:solidFill>
              </a:defRPr>
            </a:lvl1pPr>
          </a:lstStyle>
          <a:p>
            <a:r>
              <a:rPr lang="cs-CZ" smtClean="0"/>
              <a:t>Kliknutím lze upravit styl.</a:t>
            </a:r>
            <a:endParaRPr lang="en-US" dirty="0"/>
          </a:p>
        </p:txBody>
      </p:sp>
      <p:sp>
        <p:nvSpPr>
          <p:cNvPr id="3" name="Subtitle 2"/>
          <p:cNvSpPr>
            <a:spLocks noGrp="1"/>
          </p:cNvSpPr>
          <p:nvPr>
            <p:ph type="subTitle" idx="1"/>
          </p:nvPr>
        </p:nvSpPr>
        <p:spPr>
          <a:xfrm>
            <a:off x="825038" y="3341715"/>
            <a:ext cx="7543800" cy="857250"/>
          </a:xfrm>
        </p:spPr>
        <p:txBody>
          <a:bodyPr lIns="91440" rIns="91440">
            <a:normAutofit/>
          </a:bodyPr>
          <a:lstStyle>
            <a:lvl1pPr marL="0" indent="0" algn="l">
              <a:buNone/>
              <a:defRPr sz="1800" cap="all" spc="150" baseline="0">
                <a:solidFill>
                  <a:schemeClr val="tx2"/>
                </a:solidFill>
                <a:latin typeface="+mj-lt"/>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cs-CZ" smtClean="0"/>
              <a:t>Kliknutím můžete upravit styl předlohy.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8/23/2022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cs" smtClean="0"/>
              <a:t>‹#›</a:t>
            </a:fld>
            <a:endParaRPr lang="cs"/>
          </a:p>
        </p:txBody>
      </p:sp>
      <p:cxnSp>
        <p:nvCxnSpPr>
          <p:cNvPr id="9" name="Straight Connector 8"/>
          <p:cNvCxnSpPr/>
          <p:nvPr/>
        </p:nvCxnSpPr>
        <p:spPr>
          <a:xfrm>
            <a:off x="905744" y="325755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8595147"/>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cs-CZ" smtClean="0"/>
              <a:t>Kliknutím lze upravit styl.</a:t>
            </a:r>
            <a:endParaRPr lang="en-US" dirty="0"/>
          </a:p>
        </p:txBody>
      </p:sp>
      <p:sp>
        <p:nvSpPr>
          <p:cNvPr id="3" name="Content Placeholder 2"/>
          <p:cNvSpPr>
            <a:spLocks noGrp="1"/>
          </p:cNvSpPr>
          <p:nvPr>
            <p:ph idx="1"/>
          </p:nvPr>
        </p:nvSpPr>
        <p:spPr/>
        <p:txBody>
          <a:bodyPr/>
          <a:lstStyle/>
          <a:p>
            <a:pPr lvl="0"/>
            <a:r>
              <a:rPr lang="cs-CZ" smtClean="0"/>
              <a:t>Upravte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8/23/2022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cs" smtClean="0"/>
              <a:t>‹#›</a:t>
            </a:fld>
            <a:endParaRPr lang="cs"/>
          </a:p>
        </p:txBody>
      </p:sp>
    </p:spTree>
    <p:extLst>
      <p:ext uri="{BB962C8B-B14F-4D97-AF65-F5344CB8AC3E}">
        <p14:creationId xmlns:p14="http://schemas.microsoft.com/office/powerpoint/2010/main" val="2170862141"/>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7" name="Rectangle 6"/>
          <p:cNvSpPr/>
          <p:nvPr/>
        </p:nvSpPr>
        <p:spPr>
          <a:xfrm>
            <a:off x="2382" y="4800600"/>
            <a:ext cx="9141619"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4750737"/>
            <a:ext cx="9141619" cy="4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69214"/>
            <a:ext cx="7543800" cy="2674620"/>
          </a:xfrm>
        </p:spPr>
        <p:txBody>
          <a:bodyPr anchor="b" anchorCtr="0">
            <a:normAutofit/>
          </a:bodyPr>
          <a:lstStyle>
            <a:lvl1pPr>
              <a:lnSpc>
                <a:spcPct val="85000"/>
              </a:lnSpc>
              <a:defRPr sz="6000" b="0">
                <a:solidFill>
                  <a:schemeClr val="tx1">
                    <a:lumMod val="85000"/>
                    <a:lumOff val="15000"/>
                  </a:schemeClr>
                </a:solidFill>
              </a:defRPr>
            </a:lvl1pPr>
          </a:lstStyle>
          <a:p>
            <a:r>
              <a:rPr lang="cs-CZ" smtClean="0"/>
              <a:t>Kliknutím lze upravit styl.</a:t>
            </a:r>
            <a:endParaRPr lang="en-US" dirty="0"/>
          </a:p>
        </p:txBody>
      </p:sp>
      <p:sp>
        <p:nvSpPr>
          <p:cNvPr id="3" name="Text Placeholder 2"/>
          <p:cNvSpPr>
            <a:spLocks noGrp="1"/>
          </p:cNvSpPr>
          <p:nvPr>
            <p:ph type="body" idx="1"/>
          </p:nvPr>
        </p:nvSpPr>
        <p:spPr>
          <a:xfrm>
            <a:off x="822960" y="3339846"/>
            <a:ext cx="7543800" cy="857250"/>
          </a:xfrm>
        </p:spPr>
        <p:txBody>
          <a:bodyPr lIns="91440" rIns="91440" anchor="t" anchorCtr="0">
            <a:normAutofit/>
          </a:bodyPr>
          <a:lstStyle>
            <a:lvl1pPr marL="0" indent="0">
              <a:buNone/>
              <a:defRPr sz="1800" cap="all" spc="150" baseline="0">
                <a:solidFill>
                  <a:schemeClr val="tx2"/>
                </a:solidFill>
                <a:latin typeface="+mj-lt"/>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cs-CZ" smtClean="0"/>
              <a:t>Upravte styly předlohy textu.</a:t>
            </a:r>
          </a:p>
        </p:txBody>
      </p:sp>
      <p:sp>
        <p:nvSpPr>
          <p:cNvPr id="4" name="Date Placeholder 3"/>
          <p:cNvSpPr>
            <a:spLocks noGrp="1"/>
          </p:cNvSpPr>
          <p:nvPr>
            <p:ph type="dt" sz="half" idx="10"/>
          </p:nvPr>
        </p:nvSpPr>
        <p:spPr/>
        <p:txBody>
          <a:bodyPr/>
          <a:lstStyle/>
          <a:p>
            <a:fld id="{B61BEF0D-F0BB-DE4B-95CE-6DB70DBA9567}" type="datetimeFigureOut">
              <a:rPr lang="en-US" smtClean="0"/>
              <a:pPr/>
              <a:t>8/23/2022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cs" smtClean="0"/>
              <a:t>‹#›</a:t>
            </a:fld>
            <a:endParaRPr lang="cs"/>
          </a:p>
        </p:txBody>
      </p:sp>
      <p:cxnSp>
        <p:nvCxnSpPr>
          <p:cNvPr id="9" name="Straight Connector 8"/>
          <p:cNvCxnSpPr/>
          <p:nvPr/>
        </p:nvCxnSpPr>
        <p:spPr>
          <a:xfrm>
            <a:off x="905744" y="325755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654098"/>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8" name="Title 7"/>
          <p:cNvSpPr>
            <a:spLocks noGrp="1"/>
          </p:cNvSpPr>
          <p:nvPr>
            <p:ph type="title"/>
          </p:nvPr>
        </p:nvSpPr>
        <p:spPr>
          <a:xfrm>
            <a:off x="822960" y="214953"/>
            <a:ext cx="7543800" cy="1088068"/>
          </a:xfrm>
        </p:spPr>
        <p:txBody>
          <a:bodyPr/>
          <a:lstStyle/>
          <a:p>
            <a:r>
              <a:rPr lang="cs-CZ" smtClean="0"/>
              <a:t>Kliknutím lze upravit styl.</a:t>
            </a:r>
            <a:endParaRPr lang="en-US" dirty="0"/>
          </a:p>
        </p:txBody>
      </p:sp>
      <p:sp>
        <p:nvSpPr>
          <p:cNvPr id="3" name="Content Placeholder 2"/>
          <p:cNvSpPr>
            <a:spLocks noGrp="1"/>
          </p:cNvSpPr>
          <p:nvPr>
            <p:ph sz="half" idx="1"/>
          </p:nvPr>
        </p:nvSpPr>
        <p:spPr>
          <a:xfrm>
            <a:off x="822959" y="1384301"/>
            <a:ext cx="3703320" cy="3017520"/>
          </a:xfrm>
        </p:spPr>
        <p:txBody>
          <a:bodyPr/>
          <a:lstStyle/>
          <a:p>
            <a:pPr lvl="0"/>
            <a:r>
              <a:rPr lang="cs-CZ" smtClean="0"/>
              <a:t>Upravte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Content Placeholder 3"/>
          <p:cNvSpPr>
            <a:spLocks noGrp="1"/>
          </p:cNvSpPr>
          <p:nvPr>
            <p:ph sz="half" idx="2"/>
          </p:nvPr>
        </p:nvSpPr>
        <p:spPr>
          <a:xfrm>
            <a:off x="4663440" y="1384301"/>
            <a:ext cx="3703320" cy="3017520"/>
          </a:xfrm>
        </p:spPr>
        <p:txBody>
          <a:bodyPr/>
          <a:lstStyle/>
          <a:p>
            <a:pPr lvl="0"/>
            <a:r>
              <a:rPr lang="cs-CZ" smtClean="0"/>
              <a:t>Upravte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8/23/2022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cs" smtClean="0"/>
              <a:t>‹#›</a:t>
            </a:fld>
            <a:endParaRPr lang="cs"/>
          </a:p>
        </p:txBody>
      </p:sp>
    </p:spTree>
    <p:extLst>
      <p:ext uri="{BB962C8B-B14F-4D97-AF65-F5344CB8AC3E}">
        <p14:creationId xmlns:p14="http://schemas.microsoft.com/office/powerpoint/2010/main" val="1669580374"/>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10" name="Title 9"/>
          <p:cNvSpPr>
            <a:spLocks noGrp="1"/>
          </p:cNvSpPr>
          <p:nvPr>
            <p:ph type="title"/>
          </p:nvPr>
        </p:nvSpPr>
        <p:spPr>
          <a:xfrm>
            <a:off x="822960" y="214953"/>
            <a:ext cx="7543800" cy="1088068"/>
          </a:xfrm>
        </p:spPr>
        <p:txBody>
          <a:bodyPr/>
          <a:lstStyle/>
          <a:p>
            <a:r>
              <a:rPr lang="cs-CZ" smtClean="0"/>
              <a:t>Kliknutím lze upravit styl.</a:t>
            </a:r>
            <a:endParaRPr lang="en-US" dirty="0"/>
          </a:p>
        </p:txBody>
      </p:sp>
      <p:sp>
        <p:nvSpPr>
          <p:cNvPr id="3" name="Text Placeholder 2"/>
          <p:cNvSpPr>
            <a:spLocks noGrp="1"/>
          </p:cNvSpPr>
          <p:nvPr>
            <p:ph type="body" idx="1"/>
          </p:nvPr>
        </p:nvSpPr>
        <p:spPr>
          <a:xfrm>
            <a:off x="82296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cs-CZ" smtClean="0"/>
              <a:t>Upravte styly předlohy textu.</a:t>
            </a:r>
          </a:p>
        </p:txBody>
      </p:sp>
      <p:sp>
        <p:nvSpPr>
          <p:cNvPr id="4" name="Content Placeholder 3"/>
          <p:cNvSpPr>
            <a:spLocks noGrp="1"/>
          </p:cNvSpPr>
          <p:nvPr>
            <p:ph sz="half" idx="2"/>
          </p:nvPr>
        </p:nvSpPr>
        <p:spPr>
          <a:xfrm>
            <a:off x="822960" y="1936751"/>
            <a:ext cx="3703320" cy="2533650"/>
          </a:xfrm>
        </p:spPr>
        <p:txBody>
          <a:bodyPr/>
          <a:lstStyle/>
          <a:p>
            <a:pPr lvl="0"/>
            <a:r>
              <a:rPr lang="cs-CZ" smtClean="0"/>
              <a:t>Upravte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5" name="Text Placeholder 4"/>
          <p:cNvSpPr>
            <a:spLocks noGrp="1"/>
          </p:cNvSpPr>
          <p:nvPr>
            <p:ph type="body" sz="quarter" idx="3"/>
          </p:nvPr>
        </p:nvSpPr>
        <p:spPr>
          <a:xfrm>
            <a:off x="4663440" y="1384539"/>
            <a:ext cx="3703320" cy="552212"/>
          </a:xfrm>
        </p:spPr>
        <p:txBody>
          <a:bodyPr lIns="91440" rIns="91440" anchor="ctr">
            <a:normAutofit/>
          </a:bodyPr>
          <a:lstStyle>
            <a:lvl1pPr marL="0" indent="0">
              <a:buNone/>
              <a:defRPr sz="1500" b="0" cap="all"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cs-CZ" smtClean="0"/>
              <a:t>Upravte styly předlohy textu.</a:t>
            </a:r>
          </a:p>
        </p:txBody>
      </p:sp>
      <p:sp>
        <p:nvSpPr>
          <p:cNvPr id="6" name="Content Placeholder 5"/>
          <p:cNvSpPr>
            <a:spLocks noGrp="1"/>
          </p:cNvSpPr>
          <p:nvPr>
            <p:ph sz="quarter" idx="4"/>
          </p:nvPr>
        </p:nvSpPr>
        <p:spPr>
          <a:xfrm>
            <a:off x="4663440" y="1936751"/>
            <a:ext cx="3703320" cy="2533650"/>
          </a:xfrm>
        </p:spPr>
        <p:txBody>
          <a:bodyPr/>
          <a:lstStyle/>
          <a:p>
            <a:pPr lvl="0"/>
            <a:r>
              <a:rPr lang="cs-CZ" smtClean="0"/>
              <a:t>Upravte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8/23/2022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cs" smtClean="0"/>
              <a:t>‹#›</a:t>
            </a:fld>
            <a:endParaRPr lang="cs"/>
          </a:p>
        </p:txBody>
      </p:sp>
    </p:spTree>
    <p:extLst>
      <p:ext uri="{BB962C8B-B14F-4D97-AF65-F5344CB8AC3E}">
        <p14:creationId xmlns:p14="http://schemas.microsoft.com/office/powerpoint/2010/main" val="4228296660"/>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8/23/2022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cs" smtClean="0"/>
              <a:t>‹#›</a:t>
            </a:fld>
            <a:endParaRPr lang="cs"/>
          </a:p>
        </p:txBody>
      </p:sp>
    </p:spTree>
    <p:extLst>
      <p:ext uri="{BB962C8B-B14F-4D97-AF65-F5344CB8AC3E}">
        <p14:creationId xmlns:p14="http://schemas.microsoft.com/office/powerpoint/2010/main" val="2243804570"/>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5" name="Rectangle 4"/>
          <p:cNvSpPr/>
          <p:nvPr/>
        </p:nvSpPr>
        <p:spPr>
          <a:xfrm>
            <a:off x="2382" y="4800600"/>
            <a:ext cx="9141619"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4750737"/>
            <a:ext cx="9141619" cy="4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B61BEF0D-F0BB-DE4B-95CE-6DB70DBA9567}" type="datetimeFigureOut">
              <a:rPr lang="en-US" smtClean="0"/>
              <a:pPr/>
              <a:t>8/23/2022</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cs" smtClean="0"/>
              <a:t>‹#›</a:t>
            </a:fld>
            <a:endParaRPr lang="cs"/>
          </a:p>
        </p:txBody>
      </p:sp>
    </p:spTree>
    <p:extLst>
      <p:ext uri="{BB962C8B-B14F-4D97-AF65-F5344CB8AC3E}">
        <p14:creationId xmlns:p14="http://schemas.microsoft.com/office/powerpoint/2010/main" val="1316052037"/>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8" name="Rectangle 7"/>
          <p:cNvSpPr/>
          <p:nvPr/>
        </p:nvSpPr>
        <p:spPr>
          <a:xfrm>
            <a:off x="13" y="0"/>
            <a:ext cx="3038093" cy="5143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445769"/>
            <a:ext cx="2400300" cy="1714500"/>
          </a:xfrm>
        </p:spPr>
        <p:txBody>
          <a:bodyPr anchor="b">
            <a:normAutofit/>
          </a:bodyPr>
          <a:lstStyle>
            <a:lvl1pPr>
              <a:defRPr sz="2700" b="0">
                <a:solidFill>
                  <a:srgbClr val="FFFFFF"/>
                </a:solidFill>
              </a:defRPr>
            </a:lvl1pPr>
          </a:lstStyle>
          <a:p>
            <a:r>
              <a:rPr lang="cs-CZ" smtClean="0"/>
              <a:t>Kliknutím lze upravit styl.</a:t>
            </a:r>
            <a:endParaRPr lang="en-US" dirty="0"/>
          </a:p>
        </p:txBody>
      </p:sp>
      <p:sp>
        <p:nvSpPr>
          <p:cNvPr id="3" name="Content Placeholder 2"/>
          <p:cNvSpPr>
            <a:spLocks noGrp="1"/>
          </p:cNvSpPr>
          <p:nvPr>
            <p:ph idx="1"/>
          </p:nvPr>
        </p:nvSpPr>
        <p:spPr>
          <a:xfrm>
            <a:off x="3600450" y="548640"/>
            <a:ext cx="4869180" cy="3943350"/>
          </a:xfrm>
        </p:spPr>
        <p:txBody>
          <a:bodyPr/>
          <a:lstStyle/>
          <a:p>
            <a:pPr lvl="0"/>
            <a:r>
              <a:rPr lang="cs-CZ" smtClean="0"/>
              <a:t>Upravte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Text Placeholder 3"/>
          <p:cNvSpPr>
            <a:spLocks noGrp="1"/>
          </p:cNvSpPr>
          <p:nvPr>
            <p:ph type="body" sz="half" idx="2"/>
          </p:nvPr>
        </p:nvSpPr>
        <p:spPr>
          <a:xfrm>
            <a:off x="342900" y="2194560"/>
            <a:ext cx="2400300" cy="2534343"/>
          </a:xfrm>
        </p:spPr>
        <p:txBody>
          <a:bodyPr lIns="91440" rIns="91440">
            <a:normAutofit/>
          </a:bodyPr>
          <a:lstStyle>
            <a:lvl1pPr marL="0" indent="0">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cs-CZ" smtClean="0"/>
              <a:t>Upravte styly předlohy textu.</a:t>
            </a:r>
          </a:p>
        </p:txBody>
      </p:sp>
      <p:sp>
        <p:nvSpPr>
          <p:cNvPr id="5" name="Date Placeholder 4"/>
          <p:cNvSpPr>
            <a:spLocks noGrp="1"/>
          </p:cNvSpPr>
          <p:nvPr>
            <p:ph type="dt" sz="half" idx="10"/>
          </p:nvPr>
        </p:nvSpPr>
        <p:spPr>
          <a:xfrm>
            <a:off x="349134" y="4844839"/>
            <a:ext cx="1963883" cy="273844"/>
          </a:xfrm>
        </p:spPr>
        <p:txBody>
          <a:bodyPr/>
          <a:lstStyle>
            <a:lvl1pPr algn="l">
              <a:defRPr/>
            </a:lvl1pPr>
          </a:lstStyle>
          <a:p>
            <a:fld id="{B61BEF0D-F0BB-DE4B-95CE-6DB70DBA9567}" type="datetimeFigureOut">
              <a:rPr lang="en-US" smtClean="0"/>
              <a:pPr/>
              <a:t>8/23/2022</a:t>
            </a:fld>
            <a:endParaRPr lang="en-US" dirty="0"/>
          </a:p>
        </p:txBody>
      </p:sp>
      <p:sp>
        <p:nvSpPr>
          <p:cNvPr id="6" name="Footer Placeholder 5"/>
          <p:cNvSpPr>
            <a:spLocks noGrp="1"/>
          </p:cNvSpPr>
          <p:nvPr>
            <p:ph type="ftr" sz="quarter" idx="11"/>
          </p:nvPr>
        </p:nvSpPr>
        <p:spPr>
          <a:xfrm>
            <a:off x="3600450" y="4844839"/>
            <a:ext cx="3486150" cy="273844"/>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pPr marL="0" lvl="0" indent="0" algn="r" rtl="0">
              <a:spcBef>
                <a:spcPts val="0"/>
              </a:spcBef>
              <a:spcAft>
                <a:spcPts val="0"/>
              </a:spcAft>
              <a:buNone/>
            </a:pPr>
            <a:fld id="{00000000-1234-1234-1234-123412341234}" type="slidenum">
              <a:rPr lang="cs" smtClean="0"/>
              <a:t>‹#›</a:t>
            </a:fld>
            <a:endParaRPr lang="cs"/>
          </a:p>
        </p:txBody>
      </p:sp>
    </p:spTree>
    <p:extLst>
      <p:ext uri="{BB962C8B-B14F-4D97-AF65-F5344CB8AC3E}">
        <p14:creationId xmlns:p14="http://schemas.microsoft.com/office/powerpoint/2010/main" val="265568277"/>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8" name="Rectangle 7"/>
          <p:cNvSpPr/>
          <p:nvPr/>
        </p:nvSpPr>
        <p:spPr>
          <a:xfrm>
            <a:off x="0" y="3714750"/>
            <a:ext cx="9141619" cy="1428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3686307"/>
            <a:ext cx="9141619" cy="4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3806190"/>
            <a:ext cx="7584948" cy="617220"/>
          </a:xfrm>
        </p:spPr>
        <p:txBody>
          <a:bodyPr lIns="91440" tIns="0" rIns="91440" bIns="0" anchor="b">
            <a:noAutofit/>
          </a:bodyPr>
          <a:lstStyle>
            <a:lvl1pPr>
              <a:defRPr sz="2700" b="0">
                <a:solidFill>
                  <a:srgbClr val="FFFFFF"/>
                </a:solidFill>
              </a:defRPr>
            </a:lvl1pPr>
          </a:lstStyle>
          <a:p>
            <a:r>
              <a:rPr lang="cs-CZ" smtClean="0"/>
              <a:t>Kliknutím lze upravit styl.</a:t>
            </a:r>
            <a:endParaRPr lang="en-US" dirty="0"/>
          </a:p>
        </p:txBody>
      </p:sp>
      <p:sp>
        <p:nvSpPr>
          <p:cNvPr id="3" name="Picture Placeholder 2"/>
          <p:cNvSpPr>
            <a:spLocks noGrp="1" noChangeAspect="1"/>
          </p:cNvSpPr>
          <p:nvPr>
            <p:ph type="pic" idx="1"/>
          </p:nvPr>
        </p:nvSpPr>
        <p:spPr>
          <a:xfrm>
            <a:off x="12" y="0"/>
            <a:ext cx="9143989" cy="3686307"/>
          </a:xfrm>
          <a:blipFill>
            <a:blip r:embed="rId2"/>
            <a:stretch>
              <a:fillRect/>
            </a:stretch>
          </a:blipFill>
        </p:spPr>
        <p:txBody>
          <a:bodyPr lIns="457200" tIns="457200" anchor="t"/>
          <a:lstStyle>
            <a:lvl1pPr marL="0" indent="0">
              <a:buNone/>
              <a:defRPr sz="2400">
                <a:solidFill>
                  <a:schemeClr val="bg1"/>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cs-CZ" smtClean="0"/>
              <a:t>Kliknutím na ikonu přidáte obrázek.</a:t>
            </a:r>
            <a:endParaRPr lang="en-US" dirty="0"/>
          </a:p>
        </p:txBody>
      </p:sp>
      <p:sp>
        <p:nvSpPr>
          <p:cNvPr id="4" name="Text Placeholder 3"/>
          <p:cNvSpPr>
            <a:spLocks noGrp="1"/>
          </p:cNvSpPr>
          <p:nvPr>
            <p:ph type="body" sz="half" idx="2"/>
          </p:nvPr>
        </p:nvSpPr>
        <p:spPr>
          <a:xfrm>
            <a:off x="822960" y="4430267"/>
            <a:ext cx="7584948" cy="445770"/>
          </a:xfrm>
        </p:spPr>
        <p:txBody>
          <a:bodyPr lIns="91440" tIns="0" rIns="91440" bIns="0">
            <a:normAutofit/>
          </a:bodyPr>
          <a:lstStyle>
            <a:lvl1pPr marL="0" indent="0">
              <a:spcBef>
                <a:spcPts val="0"/>
              </a:spcBef>
              <a:spcAft>
                <a:spcPts val="450"/>
              </a:spcAft>
              <a:buNone/>
              <a:defRPr sz="1125">
                <a:solidFill>
                  <a:srgbClr val="FFFFFF"/>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cs-CZ" smtClean="0"/>
              <a:t>Upravte styly předlohy textu.</a:t>
            </a:r>
          </a:p>
        </p:txBody>
      </p:sp>
      <p:sp>
        <p:nvSpPr>
          <p:cNvPr id="5" name="Date Placeholder 4"/>
          <p:cNvSpPr>
            <a:spLocks noGrp="1"/>
          </p:cNvSpPr>
          <p:nvPr>
            <p:ph type="dt" sz="half" idx="10"/>
          </p:nvPr>
        </p:nvSpPr>
        <p:spPr/>
        <p:txBody>
          <a:bodyPr/>
          <a:lstStyle/>
          <a:p>
            <a:fld id="{B61BEF0D-F0BB-DE4B-95CE-6DB70DBA9567}" type="datetimeFigureOut">
              <a:rPr lang="en-US" smtClean="0"/>
              <a:pPr/>
              <a:t>8/23/2022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cs" smtClean="0"/>
              <a:t>‹#›</a:t>
            </a:fld>
            <a:endParaRPr lang="cs"/>
          </a:p>
        </p:txBody>
      </p:sp>
    </p:spTree>
    <p:extLst>
      <p:ext uri="{BB962C8B-B14F-4D97-AF65-F5344CB8AC3E}">
        <p14:creationId xmlns:p14="http://schemas.microsoft.com/office/powerpoint/2010/main" val="1478765204"/>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cs-CZ" smtClean="0"/>
              <a:t>Upravte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8/23/2022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cs" smtClean="0"/>
              <a:t>‹#›</a:t>
            </a:fld>
            <a:endParaRPr lang="cs"/>
          </a:p>
        </p:txBody>
      </p:sp>
    </p:spTree>
    <p:extLst>
      <p:ext uri="{BB962C8B-B14F-4D97-AF65-F5344CB8AC3E}">
        <p14:creationId xmlns:p14="http://schemas.microsoft.com/office/powerpoint/2010/main" val="831257968"/>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7" name="Rectangle 6"/>
          <p:cNvSpPr/>
          <p:nvPr/>
        </p:nvSpPr>
        <p:spPr>
          <a:xfrm>
            <a:off x="2382" y="4800600"/>
            <a:ext cx="9141619"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4750737"/>
            <a:ext cx="9141619" cy="4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311084"/>
            <a:ext cx="1971675" cy="4318066"/>
          </a:xfrm>
        </p:spPr>
        <p:txBody>
          <a:bodyPr vert="eaVert"/>
          <a:lstStyle/>
          <a:p>
            <a:r>
              <a:rPr lang="cs-CZ" smtClean="0"/>
              <a:t>Kliknutím lze upravit styl.</a:t>
            </a:r>
            <a:endParaRPr lang="en-US" dirty="0"/>
          </a:p>
        </p:txBody>
      </p:sp>
      <p:sp>
        <p:nvSpPr>
          <p:cNvPr id="3" name="Vertical Text Placeholder 2"/>
          <p:cNvSpPr>
            <a:spLocks noGrp="1"/>
          </p:cNvSpPr>
          <p:nvPr>
            <p:ph type="body" orient="vert" idx="1"/>
          </p:nvPr>
        </p:nvSpPr>
        <p:spPr>
          <a:xfrm>
            <a:off x="628650" y="311083"/>
            <a:ext cx="5800725" cy="4318067"/>
          </a:xfrm>
        </p:spPr>
        <p:txBody>
          <a:bodyPr vert="eaVert" lIns="45720" tIns="0" rIns="45720" bIns="0"/>
          <a:lstStyle/>
          <a:p>
            <a:pPr lvl="0"/>
            <a:r>
              <a:rPr lang="cs-CZ" smtClean="0"/>
              <a:t>Upravte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8/23/2022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cs" smtClean="0"/>
              <a:t>‹#›</a:t>
            </a:fld>
            <a:endParaRPr lang="cs"/>
          </a:p>
        </p:txBody>
      </p:sp>
    </p:spTree>
    <p:extLst>
      <p:ext uri="{BB962C8B-B14F-4D97-AF65-F5344CB8AC3E}">
        <p14:creationId xmlns:p14="http://schemas.microsoft.com/office/powerpoint/2010/main" val="2483780804"/>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49"/>
        <p:cNvGrpSpPr/>
        <p:nvPr/>
      </p:nvGrpSpPr>
      <p:grpSpPr>
        <a:xfrm>
          <a:off x="0" y="0"/>
          <a:ext cx="0" cy="0"/>
          <a:chOff x="0" y="0"/>
          <a:chExt cx="0" cy="0"/>
        </a:xfrm>
      </p:grpSpPr>
      <p:sp>
        <p:nvSpPr>
          <p:cNvPr id="53" name="Google Shape;53;p4"/>
          <p:cNvSpPr txBox="1">
            <a:spLocks noGrp="1"/>
          </p:cNvSpPr>
          <p:nvPr>
            <p:ph type="title"/>
          </p:nvPr>
        </p:nvSpPr>
        <p:spPr>
          <a:xfrm>
            <a:off x="819150" y="845600"/>
            <a:ext cx="7505700" cy="954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endParaRPr/>
          </a:p>
        </p:txBody>
      </p:sp>
      <p:sp>
        <p:nvSpPr>
          <p:cNvPr id="54" name="Google Shape;54;p4"/>
          <p:cNvSpPr txBox="1">
            <a:spLocks noGrp="1"/>
          </p:cNvSpPr>
          <p:nvPr>
            <p:ph type="body" idx="1"/>
          </p:nvPr>
        </p:nvSpPr>
        <p:spPr>
          <a:xfrm>
            <a:off x="819150" y="1990725"/>
            <a:ext cx="7505700" cy="2448000"/>
          </a:xfrm>
          <a:prstGeom prst="rect">
            <a:avLst/>
          </a:prstGeom>
        </p:spPr>
        <p:txBody>
          <a:bodyPr spcFirstLastPara="1" wrap="square" lIns="91425" tIns="91425" rIns="91425" bIns="91425" anchor="t" anchorCtr="0">
            <a:noAutofit/>
          </a:bodyPr>
          <a:lstStyle>
            <a:lvl1pPr marL="457200" lvl="0" indent="-311150" rtl="0">
              <a:spcBef>
                <a:spcPts val="0"/>
              </a:spcBef>
              <a:spcAft>
                <a:spcPts val="0"/>
              </a:spcAft>
              <a:buSzPts val="1300"/>
              <a:buChar char="●"/>
              <a:defRPr/>
            </a:lvl1pPr>
            <a:lvl2pPr marL="914400" lvl="1" indent="-298450" rtl="0">
              <a:spcBef>
                <a:spcPts val="1600"/>
              </a:spcBef>
              <a:spcAft>
                <a:spcPts val="0"/>
              </a:spcAft>
              <a:buSzPts val="1100"/>
              <a:buChar char="○"/>
              <a:defRPr/>
            </a:lvl2pPr>
            <a:lvl3pPr marL="1371600" lvl="2" indent="-298450" rtl="0">
              <a:spcBef>
                <a:spcPts val="1600"/>
              </a:spcBef>
              <a:spcAft>
                <a:spcPts val="0"/>
              </a:spcAft>
              <a:buSzPts val="1100"/>
              <a:buChar char="■"/>
              <a:defRPr/>
            </a:lvl3pPr>
            <a:lvl4pPr marL="1828800" lvl="3" indent="-298450" rtl="0">
              <a:spcBef>
                <a:spcPts val="1600"/>
              </a:spcBef>
              <a:spcAft>
                <a:spcPts val="0"/>
              </a:spcAft>
              <a:buSzPts val="1100"/>
              <a:buChar char="●"/>
              <a:defRPr/>
            </a:lvl4pPr>
            <a:lvl5pPr marL="2286000" lvl="4" indent="-298450" rtl="0">
              <a:spcBef>
                <a:spcPts val="1600"/>
              </a:spcBef>
              <a:spcAft>
                <a:spcPts val="0"/>
              </a:spcAft>
              <a:buSzPts val="1100"/>
              <a:buChar char="○"/>
              <a:defRPr/>
            </a:lvl5pPr>
            <a:lvl6pPr marL="2743200" lvl="5" indent="-298450" rtl="0">
              <a:spcBef>
                <a:spcPts val="1600"/>
              </a:spcBef>
              <a:spcAft>
                <a:spcPts val="0"/>
              </a:spcAft>
              <a:buSzPts val="1100"/>
              <a:buChar char="■"/>
              <a:defRPr/>
            </a:lvl6pPr>
            <a:lvl7pPr marL="3200400" lvl="6" indent="-298450" rtl="0">
              <a:spcBef>
                <a:spcPts val="1600"/>
              </a:spcBef>
              <a:spcAft>
                <a:spcPts val="0"/>
              </a:spcAft>
              <a:buSzPts val="1100"/>
              <a:buChar char="●"/>
              <a:defRPr/>
            </a:lvl7pPr>
            <a:lvl8pPr marL="3657600" lvl="7" indent="-298450" rtl="0">
              <a:spcBef>
                <a:spcPts val="1600"/>
              </a:spcBef>
              <a:spcAft>
                <a:spcPts val="0"/>
              </a:spcAft>
              <a:buSzPts val="1100"/>
              <a:buChar char="○"/>
              <a:defRPr/>
            </a:lvl8pPr>
            <a:lvl9pPr marL="4114800" lvl="8" indent="-298450" rtl="0">
              <a:spcBef>
                <a:spcPts val="1600"/>
              </a:spcBef>
              <a:spcAft>
                <a:spcPts val="1600"/>
              </a:spcAft>
              <a:buSzPts val="1100"/>
              <a:buChar char="■"/>
              <a:defRPr/>
            </a:lvl9pPr>
          </a:lstStyle>
          <a:p>
            <a:endParaRPr/>
          </a:p>
        </p:txBody>
      </p:sp>
      <p:sp>
        <p:nvSpPr>
          <p:cNvPr id="55" name="Google Shape;55;p4"/>
          <p:cNvSpPr txBox="1">
            <a:spLocks noGrp="1"/>
          </p:cNvSpPr>
          <p:nvPr>
            <p:ph type="sldNum" idx="12"/>
          </p:nvPr>
        </p:nvSpPr>
        <p:spPr>
          <a:xfrm>
            <a:off x="8390734" y="4543668"/>
            <a:ext cx="548700" cy="393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cs"/>
              <a:t>‹#›</a:t>
            </a:fld>
            <a:endParaRPr/>
          </a:p>
        </p:txBody>
      </p:sp>
    </p:spTree>
    <p:extLst>
      <p:ext uri="{BB962C8B-B14F-4D97-AF65-F5344CB8AC3E}">
        <p14:creationId xmlns:p14="http://schemas.microsoft.com/office/powerpoint/2010/main" val="14692528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7" name="Rectangle 6"/>
          <p:cNvSpPr/>
          <p:nvPr/>
        </p:nvSpPr>
        <p:spPr>
          <a:xfrm>
            <a:off x="1" y="4800600"/>
            <a:ext cx="91440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4750737"/>
            <a:ext cx="9144001" cy="494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14953"/>
            <a:ext cx="7543800" cy="1088068"/>
          </a:xfrm>
          <a:prstGeom prst="rect">
            <a:avLst/>
          </a:prstGeom>
        </p:spPr>
        <p:txBody>
          <a:bodyPr vert="horz" lIns="91440" tIns="45720" rIns="91440" bIns="45720" rtlCol="0" anchor="b">
            <a:normAutofit/>
          </a:bodyPr>
          <a:lstStyle/>
          <a:p>
            <a:r>
              <a:rPr lang="cs-CZ" smtClean="0"/>
              <a:t>Kliknutím lze upravit styl.</a:t>
            </a:r>
            <a:endParaRPr lang="en-US" dirty="0"/>
          </a:p>
        </p:txBody>
      </p:sp>
      <p:sp>
        <p:nvSpPr>
          <p:cNvPr id="3" name="Text Placeholder 2"/>
          <p:cNvSpPr>
            <a:spLocks noGrp="1"/>
          </p:cNvSpPr>
          <p:nvPr>
            <p:ph type="body" idx="1"/>
          </p:nvPr>
        </p:nvSpPr>
        <p:spPr>
          <a:xfrm>
            <a:off x="822960" y="1384301"/>
            <a:ext cx="7543800" cy="3017520"/>
          </a:xfrm>
          <a:prstGeom prst="rect">
            <a:avLst/>
          </a:prstGeom>
        </p:spPr>
        <p:txBody>
          <a:bodyPr vert="horz" lIns="0" tIns="45720" rIns="0" bIns="45720" rtlCol="0">
            <a:normAutofit/>
          </a:bodyPr>
          <a:lstStyle/>
          <a:p>
            <a:pPr lvl="0"/>
            <a:r>
              <a:rPr lang="cs-CZ" smtClean="0"/>
              <a:t>Upravte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2"/>
          </p:nvPr>
        </p:nvSpPr>
        <p:spPr>
          <a:xfrm>
            <a:off x="822961" y="4844839"/>
            <a:ext cx="1854203" cy="273844"/>
          </a:xfrm>
          <a:prstGeom prst="rect">
            <a:avLst/>
          </a:prstGeom>
        </p:spPr>
        <p:txBody>
          <a:bodyPr vert="horz" lIns="91440" tIns="45720" rIns="91440" bIns="45720" rtlCol="0" anchor="ctr"/>
          <a:lstStyle>
            <a:lvl1pPr algn="l">
              <a:defRPr sz="675">
                <a:solidFill>
                  <a:srgbClr val="FFFFFF"/>
                </a:solidFill>
              </a:defRPr>
            </a:lvl1pPr>
          </a:lstStyle>
          <a:p>
            <a:fld id="{B61BEF0D-F0BB-DE4B-95CE-6DB70DBA9567}" type="datetimeFigureOut">
              <a:rPr lang="en-US" smtClean="0"/>
              <a:pPr/>
              <a:t>8/23/2022</a:t>
            </a:fld>
            <a:endParaRPr lang="en-US" dirty="0"/>
          </a:p>
        </p:txBody>
      </p:sp>
      <p:sp>
        <p:nvSpPr>
          <p:cNvPr id="5" name="Footer Placeholder 4"/>
          <p:cNvSpPr>
            <a:spLocks noGrp="1"/>
          </p:cNvSpPr>
          <p:nvPr>
            <p:ph type="ftr" sz="quarter" idx="3"/>
          </p:nvPr>
        </p:nvSpPr>
        <p:spPr>
          <a:xfrm>
            <a:off x="2764639" y="4844839"/>
            <a:ext cx="3617103" cy="273844"/>
          </a:xfrm>
          <a:prstGeom prst="rect">
            <a:avLst/>
          </a:prstGeom>
        </p:spPr>
        <p:txBody>
          <a:bodyPr vert="horz" lIns="91440" tIns="45720" rIns="91440" bIns="45720" rtlCol="0" anchor="ctr"/>
          <a:lstStyle>
            <a:lvl1pPr algn="ctr">
              <a:defRPr sz="675"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7425344" y="4844839"/>
            <a:ext cx="984019" cy="273844"/>
          </a:xfrm>
          <a:prstGeom prst="rect">
            <a:avLst/>
          </a:prstGeom>
        </p:spPr>
        <p:txBody>
          <a:bodyPr vert="horz" lIns="91440" tIns="45720" rIns="91440" bIns="45720" rtlCol="0" anchor="ctr"/>
          <a:lstStyle>
            <a:lvl1pPr algn="r">
              <a:defRPr sz="788">
                <a:solidFill>
                  <a:srgbClr val="FFFFFF"/>
                </a:solidFill>
              </a:defRPr>
            </a:lvl1pPr>
          </a:lstStyle>
          <a:p>
            <a:pPr marL="0" lvl="0" indent="0" algn="r" rtl="0">
              <a:spcBef>
                <a:spcPts val="0"/>
              </a:spcBef>
              <a:spcAft>
                <a:spcPts val="0"/>
              </a:spcAft>
              <a:buNone/>
            </a:pPr>
            <a:fld id="{00000000-1234-1234-1234-123412341234}" type="slidenum">
              <a:rPr lang="cs" smtClean="0"/>
              <a:t>‹#›</a:t>
            </a:fld>
            <a:endParaRPr lang="cs"/>
          </a:p>
        </p:txBody>
      </p:sp>
      <p:cxnSp>
        <p:nvCxnSpPr>
          <p:cNvPr id="10" name="Straight Connector 9"/>
          <p:cNvCxnSpPr/>
          <p:nvPr/>
        </p:nvCxnSpPr>
        <p:spPr>
          <a:xfrm>
            <a:off x="895149" y="1303384"/>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112148"/>
      </p:ext>
    </p:extLst>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 id="2147483791" r:id="rId12"/>
  </p:sldLayoutIdLst>
  <p:hf sldNum="0" hdr="0" ftr="0" dt="0"/>
  <p:txStyles>
    <p:title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mj-lt"/>
          <a:ea typeface="+mj-ea"/>
          <a:cs typeface="+mj-cs"/>
        </a:defRPr>
      </a:lvl1pPr>
    </p:titleStyle>
    <p:bodyStyle>
      <a:lvl1pPr marL="68580" indent="-68580" algn="l" defTabSz="685800" rtl="0" eaLnBrk="1" latinLnBrk="0" hangingPunct="1">
        <a:lnSpc>
          <a:spcPct val="90000"/>
        </a:lnSpc>
        <a:spcBef>
          <a:spcPts val="900"/>
        </a:spcBef>
        <a:spcAft>
          <a:spcPts val="150"/>
        </a:spcAft>
        <a:buClr>
          <a:schemeClr val="accent1"/>
        </a:buClr>
        <a:buSzPct val="100000"/>
        <a:buFont typeface="Calibri" panose="020F0502020204030204" pitchFamily="34" charset="0"/>
        <a:buChar char=" "/>
        <a:defRPr sz="1500" kern="1200">
          <a:solidFill>
            <a:schemeClr val="tx1">
              <a:lumMod val="75000"/>
              <a:lumOff val="25000"/>
            </a:schemeClr>
          </a:solidFill>
          <a:latin typeface="+mn-lt"/>
          <a:ea typeface="+mn-ea"/>
          <a:cs typeface="+mn-cs"/>
        </a:defRPr>
      </a:lvl1pPr>
      <a:lvl2pPr marL="288036" indent="-137160" algn="l" defTabSz="685800" rtl="0" eaLnBrk="1" latinLnBrk="0" hangingPunct="1">
        <a:lnSpc>
          <a:spcPct val="90000"/>
        </a:lnSpc>
        <a:spcBef>
          <a:spcPts val="150"/>
        </a:spcBef>
        <a:spcAft>
          <a:spcPts val="300"/>
        </a:spcAft>
        <a:buClr>
          <a:schemeClr val="accent1"/>
        </a:buClr>
        <a:buFont typeface="Calibri" pitchFamily="34" charset="0"/>
        <a:buChar char="◦"/>
        <a:defRPr sz="1350" kern="1200">
          <a:solidFill>
            <a:schemeClr val="tx1">
              <a:lumMod val="75000"/>
              <a:lumOff val="25000"/>
            </a:schemeClr>
          </a:solidFill>
          <a:latin typeface="+mn-lt"/>
          <a:ea typeface="+mn-ea"/>
          <a:cs typeface="+mn-cs"/>
        </a:defRPr>
      </a:lvl2pPr>
      <a:lvl3pPr marL="42519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3pPr>
      <a:lvl4pPr marL="56235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4pPr>
      <a:lvl5pPr marL="699516" indent="-13716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5pPr>
      <a:lvl6pPr marL="8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6pPr>
      <a:lvl7pPr marL="9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7pPr>
      <a:lvl8pPr marL="112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8pPr>
      <a:lvl9pPr marL="1275000" indent="-171450" algn="l" defTabSz="685800" rtl="0" eaLnBrk="1" latinLnBrk="0" hangingPunct="1">
        <a:lnSpc>
          <a:spcPct val="90000"/>
        </a:lnSpc>
        <a:spcBef>
          <a:spcPts val="150"/>
        </a:spcBef>
        <a:spcAft>
          <a:spcPts val="300"/>
        </a:spcAft>
        <a:buClr>
          <a:schemeClr val="accent1"/>
        </a:buClr>
        <a:buFont typeface="Calibri" pitchFamily="34" charset="0"/>
        <a:buChar char="◦"/>
        <a:defRPr sz="105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hyperlink" Target="https://www.mzcr.cz/verejna-konzultace-k-aktualizovanym-implementacnim-planum-strategickeho-ramce-zdravi-2030/" TargetMode="External"/><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comments" Target="../comments/comment1.xml"/></Relationships>
</file>

<file path=ppt/slides/_rels/slide17.xml.rels><?xml version="1.0" encoding="UTF-8" standalone="yes"?>
<Relationships xmlns="http://schemas.openxmlformats.org/package/2006/relationships"><Relationship Id="rId2" Type="http://schemas.openxmlformats.org/officeDocument/2006/relationships/hyperlink" Target="https://www.mzcr.cz/wp-content/uploads/wepub/9584/21397/Koncepce_osetrovatelstvi_vestnik_6_2021.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13"/>
          <p:cNvSpPr txBox="1">
            <a:spLocks noGrp="1"/>
          </p:cNvSpPr>
          <p:nvPr>
            <p:ph type="ctrTitle"/>
          </p:nvPr>
        </p:nvSpPr>
        <p:spPr>
          <a:xfrm>
            <a:off x="284475" y="1092425"/>
            <a:ext cx="8523300" cy="2320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cs" sz="3700" dirty="0" smtClean="0"/>
              <a:t>EVROPSKÉ A NÁRODNÍ STRATEGIE PÉČE         O ZDRAVÍ</a:t>
            </a:r>
            <a:endParaRPr sz="37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14"/>
          <p:cNvSpPr txBox="1">
            <a:spLocks noGrp="1"/>
          </p:cNvSpPr>
          <p:nvPr>
            <p:ph type="title"/>
          </p:nvPr>
        </p:nvSpPr>
        <p:spPr>
          <a:xfrm>
            <a:off x="819150" y="312200"/>
            <a:ext cx="7505700" cy="954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cs"/>
              <a:t>Péče o zdraví</a:t>
            </a:r>
            <a:endParaRPr/>
          </a:p>
        </p:txBody>
      </p:sp>
      <p:sp>
        <p:nvSpPr>
          <p:cNvPr id="134" name="Google Shape;134;p14"/>
          <p:cNvSpPr txBox="1">
            <a:spLocks noGrp="1"/>
          </p:cNvSpPr>
          <p:nvPr>
            <p:ph type="body" idx="1"/>
          </p:nvPr>
        </p:nvSpPr>
        <p:spPr>
          <a:xfrm>
            <a:off x="819150" y="1266800"/>
            <a:ext cx="7505700" cy="3171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cs" sz="2000" b="1" i="1">
                <a:solidFill>
                  <a:srgbClr val="000000"/>
                </a:solidFill>
                <a:latin typeface="Nunito"/>
                <a:ea typeface="Nunito"/>
                <a:cs typeface="Nunito"/>
                <a:sym typeface="Nunito"/>
              </a:rPr>
              <a:t>“Zdraví je stav úplné tělesné, duševní a sociální pohody a nejen nepřítomnost nemoci či vady.” (WHO, 1946)</a:t>
            </a:r>
            <a:endParaRPr sz="2000" b="1" i="1">
              <a:solidFill>
                <a:srgbClr val="000000"/>
              </a:solidFill>
              <a:latin typeface="Nunito"/>
              <a:ea typeface="Nunito"/>
              <a:cs typeface="Nunito"/>
              <a:sym typeface="Nunito"/>
            </a:endParaRPr>
          </a:p>
          <a:p>
            <a:pPr marL="0" lvl="0" indent="0" algn="l" rtl="0">
              <a:lnSpc>
                <a:spcPct val="100000"/>
              </a:lnSpc>
              <a:spcBef>
                <a:spcPts val="1600"/>
              </a:spcBef>
              <a:spcAft>
                <a:spcPts val="0"/>
              </a:spcAft>
              <a:buNone/>
            </a:pPr>
            <a:r>
              <a:rPr lang="cs" sz="1400" u="sng">
                <a:solidFill>
                  <a:srgbClr val="000000"/>
                </a:solidFill>
                <a:latin typeface="Nunito"/>
                <a:ea typeface="Nunito"/>
                <a:cs typeface="Nunito"/>
                <a:sym typeface="Nunito"/>
              </a:rPr>
              <a:t>Cíl strategie péče o zdraví:</a:t>
            </a:r>
            <a:endParaRPr sz="1500" b="1">
              <a:solidFill>
                <a:srgbClr val="000000"/>
              </a:solidFill>
              <a:highlight>
                <a:srgbClr val="FFFFFF"/>
              </a:highlight>
              <a:latin typeface="Nunito"/>
              <a:ea typeface="Nunito"/>
              <a:cs typeface="Nunito"/>
              <a:sym typeface="Nunito"/>
            </a:endParaRPr>
          </a:p>
          <a:p>
            <a:pPr marL="685800" lvl="0" indent="-336550" algn="l" rtl="0">
              <a:spcBef>
                <a:spcPts val="600"/>
              </a:spcBef>
              <a:spcAft>
                <a:spcPts val="0"/>
              </a:spcAft>
              <a:buClr>
                <a:srgbClr val="000000"/>
              </a:buClr>
              <a:buSzPts val="1700"/>
              <a:buFont typeface="Nunito"/>
              <a:buChar char="■"/>
            </a:pPr>
            <a:r>
              <a:rPr lang="cs" sz="1800" b="1">
                <a:solidFill>
                  <a:srgbClr val="000000"/>
                </a:solidFill>
                <a:latin typeface="Nunito"/>
                <a:ea typeface="Nunito"/>
                <a:cs typeface="Nunito"/>
                <a:sym typeface="Nunito"/>
              </a:rPr>
              <a:t>dosažení plného zdravotního potenciálu pro všechny</a:t>
            </a:r>
            <a:endParaRPr sz="1600" b="1">
              <a:solidFill>
                <a:srgbClr val="000000"/>
              </a:solidFill>
              <a:latin typeface="Nunito"/>
              <a:ea typeface="Nunito"/>
              <a:cs typeface="Nunito"/>
              <a:sym typeface="Nunito"/>
            </a:endParaRPr>
          </a:p>
          <a:p>
            <a:pPr marL="0" lvl="0" indent="0" algn="l" rtl="0">
              <a:lnSpc>
                <a:spcPct val="100000"/>
              </a:lnSpc>
              <a:spcBef>
                <a:spcPts val="100"/>
              </a:spcBef>
              <a:spcAft>
                <a:spcPts val="0"/>
              </a:spcAft>
              <a:buNone/>
            </a:pPr>
            <a:endParaRPr sz="1400" u="sng">
              <a:solidFill>
                <a:srgbClr val="000000"/>
              </a:solidFill>
              <a:latin typeface="Nunito"/>
              <a:ea typeface="Nunito"/>
              <a:cs typeface="Nunito"/>
              <a:sym typeface="Nunito"/>
            </a:endParaRPr>
          </a:p>
          <a:p>
            <a:pPr marL="0" lvl="0" indent="0" algn="l" rtl="0">
              <a:lnSpc>
                <a:spcPct val="100000"/>
              </a:lnSpc>
              <a:spcBef>
                <a:spcPts val="0"/>
              </a:spcBef>
              <a:spcAft>
                <a:spcPts val="0"/>
              </a:spcAft>
              <a:buNone/>
            </a:pPr>
            <a:r>
              <a:rPr lang="cs" sz="1400" u="sng">
                <a:solidFill>
                  <a:srgbClr val="000000"/>
                </a:solidFill>
                <a:latin typeface="Nunito"/>
                <a:ea typeface="Nunito"/>
                <a:cs typeface="Nunito"/>
                <a:sym typeface="Nunito"/>
              </a:rPr>
              <a:t>Péče o zdraví:</a:t>
            </a:r>
            <a:endParaRPr sz="1400" u="sng">
              <a:solidFill>
                <a:srgbClr val="000000"/>
              </a:solidFill>
              <a:latin typeface="Nunito"/>
              <a:ea typeface="Nunito"/>
              <a:cs typeface="Nunito"/>
              <a:sym typeface="Nunito"/>
            </a:endParaRPr>
          </a:p>
          <a:p>
            <a:pPr marL="685800" lvl="0" indent="-323850" algn="l" rtl="0">
              <a:spcBef>
                <a:spcPts val="600"/>
              </a:spcBef>
              <a:spcAft>
                <a:spcPts val="0"/>
              </a:spcAft>
              <a:buClr>
                <a:srgbClr val="000000"/>
              </a:buClr>
              <a:buSzPts val="1500"/>
              <a:buFont typeface="Nunito"/>
              <a:buChar char="■"/>
            </a:pPr>
            <a:r>
              <a:rPr lang="cs" sz="1500" b="1" i="1">
                <a:solidFill>
                  <a:srgbClr val="000000"/>
                </a:solidFill>
                <a:highlight>
                  <a:srgbClr val="FFFFFF"/>
                </a:highlight>
                <a:latin typeface="Nunito"/>
                <a:ea typeface="Nunito"/>
                <a:cs typeface="Nunito"/>
                <a:sym typeface="Nunito"/>
              </a:rPr>
              <a:t>posiluje zdraví</a:t>
            </a:r>
            <a:endParaRPr sz="1500" b="1" i="1">
              <a:solidFill>
                <a:srgbClr val="000000"/>
              </a:solidFill>
              <a:highlight>
                <a:srgbClr val="FFFFFF"/>
              </a:highlight>
              <a:latin typeface="Nunito"/>
              <a:ea typeface="Nunito"/>
              <a:cs typeface="Nunito"/>
              <a:sym typeface="Nunito"/>
            </a:endParaRPr>
          </a:p>
          <a:p>
            <a:pPr marL="685800" lvl="0" indent="-323850" algn="l" rtl="0">
              <a:spcBef>
                <a:spcPts val="0"/>
              </a:spcBef>
              <a:spcAft>
                <a:spcPts val="0"/>
              </a:spcAft>
              <a:buClr>
                <a:srgbClr val="000000"/>
              </a:buClr>
              <a:buSzPts val="1500"/>
              <a:buFont typeface="Nunito"/>
              <a:buChar char="■"/>
            </a:pPr>
            <a:r>
              <a:rPr lang="cs" sz="1500" b="1" i="1">
                <a:solidFill>
                  <a:srgbClr val="000000"/>
                </a:solidFill>
                <a:highlight>
                  <a:srgbClr val="FFFFFF"/>
                </a:highlight>
                <a:latin typeface="Nunito"/>
                <a:ea typeface="Nunito"/>
                <a:cs typeface="Nunito"/>
                <a:sym typeface="Nunito"/>
              </a:rPr>
              <a:t>zabraňuje onemocnění</a:t>
            </a:r>
            <a:endParaRPr sz="1500" b="1" i="1">
              <a:solidFill>
                <a:srgbClr val="000000"/>
              </a:solidFill>
              <a:highlight>
                <a:srgbClr val="FFFFFF"/>
              </a:highlight>
              <a:latin typeface="Nunito"/>
              <a:ea typeface="Nunito"/>
              <a:cs typeface="Nunito"/>
              <a:sym typeface="Nunito"/>
            </a:endParaRPr>
          </a:p>
          <a:p>
            <a:pPr marL="685800" lvl="0" indent="-323850" algn="l" rtl="0">
              <a:spcBef>
                <a:spcPts val="0"/>
              </a:spcBef>
              <a:spcAft>
                <a:spcPts val="0"/>
              </a:spcAft>
              <a:buClr>
                <a:srgbClr val="000000"/>
              </a:buClr>
              <a:buSzPts val="1500"/>
              <a:buFont typeface="Nunito"/>
              <a:buChar char="■"/>
            </a:pPr>
            <a:r>
              <a:rPr lang="cs" sz="1500" b="1" i="1">
                <a:solidFill>
                  <a:srgbClr val="000000"/>
                </a:solidFill>
                <a:highlight>
                  <a:srgbClr val="FFFFFF"/>
                </a:highlight>
                <a:latin typeface="Nunito"/>
                <a:ea typeface="Nunito"/>
                <a:cs typeface="Nunito"/>
                <a:sym typeface="Nunito"/>
              </a:rPr>
              <a:t>léčí již vzniklá onemocnění</a:t>
            </a:r>
            <a:endParaRPr sz="1500" b="1" i="1">
              <a:solidFill>
                <a:srgbClr val="000000"/>
              </a:solidFill>
              <a:highlight>
                <a:srgbClr val="FFFFFF"/>
              </a:highlight>
              <a:latin typeface="Nunito"/>
              <a:ea typeface="Nunito"/>
              <a:cs typeface="Nunito"/>
              <a:sym typeface="Nunito"/>
            </a:endParaRPr>
          </a:p>
          <a:p>
            <a:pPr marL="685800" lvl="0" indent="-323850" algn="l" rtl="0">
              <a:spcBef>
                <a:spcPts val="0"/>
              </a:spcBef>
              <a:spcAft>
                <a:spcPts val="0"/>
              </a:spcAft>
              <a:buClr>
                <a:srgbClr val="000000"/>
              </a:buClr>
              <a:buSzPts val="1500"/>
              <a:buFont typeface="Nunito"/>
              <a:buChar char="■"/>
            </a:pPr>
            <a:r>
              <a:rPr lang="cs" sz="1500" b="1" i="1">
                <a:solidFill>
                  <a:srgbClr val="000000"/>
                </a:solidFill>
                <a:highlight>
                  <a:srgbClr val="FFFFFF"/>
                </a:highlight>
                <a:latin typeface="Nunito"/>
                <a:ea typeface="Nunito"/>
                <a:cs typeface="Nunito"/>
                <a:sym typeface="Nunito"/>
              </a:rPr>
              <a:t>snižuje následky nemoci</a:t>
            </a:r>
            <a:endParaRPr sz="1500" b="1" i="1">
              <a:solidFill>
                <a:srgbClr val="000000"/>
              </a:solidFill>
              <a:highlight>
                <a:srgbClr val="FFFFFF"/>
              </a:highlight>
              <a:latin typeface="Nunito"/>
              <a:ea typeface="Nunito"/>
              <a:cs typeface="Nunito"/>
              <a:sym typeface="Nunito"/>
            </a:endParaRPr>
          </a:p>
          <a:p>
            <a:pPr marL="0" lvl="0" indent="0" algn="l" rtl="0">
              <a:spcBef>
                <a:spcPts val="100"/>
              </a:spcBef>
              <a:spcAft>
                <a:spcPts val="1600"/>
              </a:spcAft>
              <a:buNone/>
            </a:pPr>
            <a:endParaRPr/>
          </a:p>
        </p:txBody>
      </p:sp>
      <p:pic>
        <p:nvPicPr>
          <p:cNvPr id="135" name="Google Shape;135;p14"/>
          <p:cNvPicPr preferRelativeResize="0"/>
          <p:nvPr/>
        </p:nvPicPr>
        <p:blipFill>
          <a:blip r:embed="rId3">
            <a:alphaModFix/>
          </a:blip>
          <a:stretch>
            <a:fillRect/>
          </a:stretch>
        </p:blipFill>
        <p:spPr>
          <a:xfrm>
            <a:off x="7015450" y="3077875"/>
            <a:ext cx="1533149" cy="1533149"/>
          </a:xfrm>
          <a:prstGeom prst="rect">
            <a:avLst/>
          </a:prstGeom>
          <a:noFill/>
          <a:ln>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15"/>
          <p:cNvSpPr txBox="1">
            <a:spLocks noGrp="1"/>
          </p:cNvSpPr>
          <p:nvPr>
            <p:ph type="title"/>
          </p:nvPr>
        </p:nvSpPr>
        <p:spPr>
          <a:xfrm>
            <a:off x="819150" y="312200"/>
            <a:ext cx="7505700" cy="954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cs"/>
              <a:t>Evropská strategie péče o zdraví</a:t>
            </a:r>
            <a:endParaRPr/>
          </a:p>
        </p:txBody>
      </p:sp>
      <p:sp>
        <p:nvSpPr>
          <p:cNvPr id="141" name="Google Shape;141;p15"/>
          <p:cNvSpPr txBox="1">
            <a:spLocks noGrp="1"/>
          </p:cNvSpPr>
          <p:nvPr>
            <p:ph type="body" idx="1"/>
          </p:nvPr>
        </p:nvSpPr>
        <p:spPr>
          <a:xfrm>
            <a:off x="819150" y="1415325"/>
            <a:ext cx="7505700" cy="3256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cs" sz="2200" b="1">
                <a:solidFill>
                  <a:srgbClr val="000000"/>
                </a:solidFill>
                <a:latin typeface="Nunito"/>
                <a:ea typeface="Nunito"/>
                <a:cs typeface="Nunito"/>
                <a:sym typeface="Nunito"/>
              </a:rPr>
              <a:t>Světová zdravotnická organizace (WHO)</a:t>
            </a:r>
            <a:endParaRPr sz="1500">
              <a:solidFill>
                <a:srgbClr val="000000"/>
              </a:solidFill>
              <a:latin typeface="Nunito"/>
              <a:ea typeface="Nunito"/>
              <a:cs typeface="Nunito"/>
              <a:sym typeface="Nunito"/>
            </a:endParaRPr>
          </a:p>
          <a:p>
            <a:pPr marL="457200" lvl="0" indent="-323850" algn="l" rtl="0">
              <a:spcBef>
                <a:spcPts val="1600"/>
              </a:spcBef>
              <a:spcAft>
                <a:spcPts val="0"/>
              </a:spcAft>
              <a:buClr>
                <a:srgbClr val="000000"/>
              </a:buClr>
              <a:buSzPts val="1500"/>
              <a:buFont typeface="Nunito"/>
              <a:buChar char="■"/>
            </a:pPr>
            <a:r>
              <a:rPr lang="cs" sz="1500">
                <a:solidFill>
                  <a:srgbClr val="000000"/>
                </a:solidFill>
                <a:latin typeface="Nunito"/>
                <a:ea typeface="Nunito"/>
                <a:cs typeface="Nunito"/>
                <a:sym typeface="Nunito"/>
              </a:rPr>
              <a:t>založena </a:t>
            </a:r>
            <a:r>
              <a:rPr lang="cs" sz="1500" b="1">
                <a:solidFill>
                  <a:srgbClr val="000000"/>
                </a:solidFill>
                <a:latin typeface="Nunito"/>
                <a:ea typeface="Nunito"/>
                <a:cs typeface="Nunito"/>
                <a:sym typeface="Nunito"/>
              </a:rPr>
              <a:t>7. dubna 1948</a:t>
            </a:r>
            <a:endParaRPr sz="1500" b="1" i="1">
              <a:solidFill>
                <a:srgbClr val="000000"/>
              </a:solidFill>
              <a:highlight>
                <a:srgbClr val="FFFFFF"/>
              </a:highlight>
              <a:latin typeface="Nunito"/>
              <a:ea typeface="Nunito"/>
              <a:cs typeface="Nunito"/>
              <a:sym typeface="Nunito"/>
            </a:endParaRPr>
          </a:p>
          <a:p>
            <a:pPr marL="457200" lvl="0" indent="-323850" algn="l" rtl="0">
              <a:spcBef>
                <a:spcPts val="0"/>
              </a:spcBef>
              <a:spcAft>
                <a:spcPts val="0"/>
              </a:spcAft>
              <a:buClr>
                <a:srgbClr val="000000"/>
              </a:buClr>
              <a:buSzPts val="1500"/>
              <a:buFont typeface="Nunito"/>
              <a:buChar char="■"/>
            </a:pPr>
            <a:r>
              <a:rPr lang="cs" sz="1500">
                <a:solidFill>
                  <a:srgbClr val="000000"/>
                </a:solidFill>
                <a:latin typeface="Nunito"/>
                <a:ea typeface="Nunito"/>
                <a:cs typeface="Nunito"/>
                <a:sym typeface="Nunito"/>
              </a:rPr>
              <a:t>samostatná agentura</a:t>
            </a:r>
            <a:endParaRPr sz="1500">
              <a:solidFill>
                <a:srgbClr val="000000"/>
              </a:solidFill>
              <a:latin typeface="Nunito"/>
              <a:ea typeface="Nunito"/>
              <a:cs typeface="Nunito"/>
              <a:sym typeface="Nunito"/>
            </a:endParaRPr>
          </a:p>
          <a:p>
            <a:pPr marL="457200" lvl="0" indent="-323850" algn="l" rtl="0">
              <a:spcBef>
                <a:spcPts val="0"/>
              </a:spcBef>
              <a:spcAft>
                <a:spcPts val="0"/>
              </a:spcAft>
              <a:buClr>
                <a:srgbClr val="000000"/>
              </a:buClr>
              <a:buSzPts val="1500"/>
              <a:buFont typeface="Nunito"/>
              <a:buChar char="■"/>
            </a:pPr>
            <a:r>
              <a:rPr lang="cs" sz="1500">
                <a:solidFill>
                  <a:srgbClr val="000000"/>
                </a:solidFill>
                <a:latin typeface="Nunito"/>
                <a:ea typeface="Nunito"/>
                <a:cs typeface="Nunito"/>
                <a:sym typeface="Nunito"/>
              </a:rPr>
              <a:t>založena </a:t>
            </a:r>
            <a:r>
              <a:rPr lang="cs" sz="1500" b="1">
                <a:solidFill>
                  <a:srgbClr val="000000"/>
                </a:solidFill>
                <a:latin typeface="Nunito"/>
                <a:ea typeface="Nunito"/>
                <a:cs typeface="Nunito"/>
                <a:sym typeface="Nunito"/>
              </a:rPr>
              <a:t>OSN</a:t>
            </a:r>
            <a:endParaRPr sz="1500" b="1">
              <a:solidFill>
                <a:srgbClr val="000000"/>
              </a:solidFill>
              <a:latin typeface="Nunito"/>
              <a:ea typeface="Nunito"/>
              <a:cs typeface="Nunito"/>
              <a:sym typeface="Nunito"/>
            </a:endParaRPr>
          </a:p>
          <a:p>
            <a:pPr marL="457200" lvl="0" indent="-323850" algn="l" rtl="0">
              <a:spcBef>
                <a:spcPts val="0"/>
              </a:spcBef>
              <a:spcAft>
                <a:spcPts val="0"/>
              </a:spcAft>
              <a:buClr>
                <a:srgbClr val="000000"/>
              </a:buClr>
              <a:buSzPts val="1500"/>
              <a:buFont typeface="Nunito"/>
              <a:buChar char="■"/>
            </a:pPr>
            <a:r>
              <a:rPr lang="cs" sz="1500" b="1">
                <a:solidFill>
                  <a:srgbClr val="000000"/>
                </a:solidFill>
                <a:latin typeface="Nunito"/>
                <a:ea typeface="Nunito"/>
                <a:cs typeface="Nunito"/>
                <a:sym typeface="Nunito"/>
              </a:rPr>
              <a:t>194 </a:t>
            </a:r>
            <a:r>
              <a:rPr lang="cs" sz="1500">
                <a:solidFill>
                  <a:srgbClr val="000000"/>
                </a:solidFill>
                <a:latin typeface="Nunito"/>
                <a:ea typeface="Nunito"/>
                <a:cs typeface="Nunito"/>
                <a:sym typeface="Nunito"/>
              </a:rPr>
              <a:t>člnských států</a:t>
            </a:r>
            <a:endParaRPr sz="1500">
              <a:solidFill>
                <a:srgbClr val="000000"/>
              </a:solidFill>
              <a:latin typeface="Nunito"/>
              <a:ea typeface="Nunito"/>
              <a:cs typeface="Nunito"/>
              <a:sym typeface="Nunito"/>
            </a:endParaRPr>
          </a:p>
          <a:p>
            <a:pPr marL="457200" lvl="0" indent="-323850" algn="l" rtl="0">
              <a:spcBef>
                <a:spcPts val="0"/>
              </a:spcBef>
              <a:spcAft>
                <a:spcPts val="0"/>
              </a:spcAft>
              <a:buClr>
                <a:srgbClr val="000000"/>
              </a:buClr>
              <a:buSzPts val="1500"/>
              <a:buFont typeface="Nunito"/>
              <a:buChar char="■"/>
            </a:pPr>
            <a:r>
              <a:rPr lang="cs" sz="1500">
                <a:solidFill>
                  <a:srgbClr val="000000"/>
                </a:solidFill>
                <a:latin typeface="Nunito"/>
                <a:ea typeface="Nunito"/>
                <a:cs typeface="Nunito"/>
                <a:sym typeface="Nunito"/>
              </a:rPr>
              <a:t>ČR součástí od roku</a:t>
            </a:r>
            <a:r>
              <a:rPr lang="cs" sz="1500" b="1">
                <a:solidFill>
                  <a:srgbClr val="000000"/>
                </a:solidFill>
                <a:latin typeface="Nunito"/>
                <a:ea typeface="Nunito"/>
                <a:cs typeface="Nunito"/>
                <a:sym typeface="Nunito"/>
              </a:rPr>
              <a:t> 1993</a:t>
            </a:r>
            <a:endParaRPr sz="1500" b="1">
              <a:solidFill>
                <a:srgbClr val="000000"/>
              </a:solidFill>
              <a:latin typeface="Nunito"/>
              <a:ea typeface="Nunito"/>
              <a:cs typeface="Nunito"/>
              <a:sym typeface="Nunito"/>
            </a:endParaRPr>
          </a:p>
          <a:p>
            <a:pPr marL="457200" lvl="0" indent="0" algn="l" rtl="0">
              <a:spcBef>
                <a:spcPts val="0"/>
              </a:spcBef>
              <a:spcAft>
                <a:spcPts val="0"/>
              </a:spcAft>
              <a:buNone/>
            </a:pPr>
            <a:endParaRPr sz="1500" b="1">
              <a:solidFill>
                <a:srgbClr val="000000"/>
              </a:solidFill>
              <a:latin typeface="Nunito"/>
              <a:ea typeface="Nunito"/>
              <a:cs typeface="Nunito"/>
              <a:sym typeface="Nunito"/>
            </a:endParaRPr>
          </a:p>
          <a:p>
            <a:pPr marL="0" lvl="0" indent="0" algn="l" rtl="0">
              <a:spcBef>
                <a:spcPts val="0"/>
              </a:spcBef>
              <a:spcAft>
                <a:spcPts val="0"/>
              </a:spcAft>
              <a:buNone/>
            </a:pPr>
            <a:endParaRPr sz="1500" b="1">
              <a:solidFill>
                <a:srgbClr val="000000"/>
              </a:solidFill>
              <a:latin typeface="Nunito"/>
              <a:ea typeface="Nunito"/>
              <a:cs typeface="Nunito"/>
              <a:sym typeface="Nunito"/>
            </a:endParaRPr>
          </a:p>
          <a:p>
            <a:pPr marL="457200" lvl="0" indent="0" algn="l" rtl="0">
              <a:spcBef>
                <a:spcPts val="0"/>
              </a:spcBef>
              <a:spcAft>
                <a:spcPts val="0"/>
              </a:spcAft>
              <a:buNone/>
            </a:pPr>
            <a:endParaRPr sz="1500" b="1">
              <a:solidFill>
                <a:srgbClr val="000000"/>
              </a:solidFill>
              <a:latin typeface="Nunito"/>
              <a:ea typeface="Nunito"/>
              <a:cs typeface="Nunito"/>
              <a:sym typeface="Nunito"/>
            </a:endParaRPr>
          </a:p>
          <a:p>
            <a:pPr marL="0" lvl="0" indent="0" algn="l" rtl="0">
              <a:spcBef>
                <a:spcPts val="0"/>
              </a:spcBef>
              <a:spcAft>
                <a:spcPts val="0"/>
              </a:spcAft>
              <a:buNone/>
            </a:pPr>
            <a:endParaRPr sz="1500">
              <a:solidFill>
                <a:srgbClr val="000000"/>
              </a:solidFill>
              <a:latin typeface="Nunito"/>
              <a:ea typeface="Nunito"/>
              <a:cs typeface="Nunito"/>
              <a:sym typeface="Nunito"/>
            </a:endParaRPr>
          </a:p>
          <a:p>
            <a:pPr marL="457200" lvl="0" indent="0" algn="l" rtl="0">
              <a:spcBef>
                <a:spcPts val="1600"/>
              </a:spcBef>
              <a:spcAft>
                <a:spcPts val="0"/>
              </a:spcAft>
              <a:buNone/>
            </a:pPr>
            <a:endParaRPr sz="1500">
              <a:solidFill>
                <a:srgbClr val="000000"/>
              </a:solidFill>
              <a:latin typeface="Nunito"/>
              <a:ea typeface="Nunito"/>
              <a:cs typeface="Nunito"/>
              <a:sym typeface="Nunito"/>
            </a:endParaRPr>
          </a:p>
          <a:p>
            <a:pPr marL="457200" lvl="0" indent="0" algn="l" rtl="0">
              <a:spcBef>
                <a:spcPts val="1600"/>
              </a:spcBef>
              <a:spcAft>
                <a:spcPts val="100"/>
              </a:spcAft>
              <a:buNone/>
            </a:pPr>
            <a:endParaRPr sz="1500" b="1">
              <a:solidFill>
                <a:srgbClr val="000000"/>
              </a:solidFill>
              <a:latin typeface="Nunito"/>
              <a:ea typeface="Nunito"/>
              <a:cs typeface="Nunito"/>
              <a:sym typeface="Nunito"/>
            </a:endParaRPr>
          </a:p>
        </p:txBody>
      </p:sp>
      <p:pic>
        <p:nvPicPr>
          <p:cNvPr id="142" name="Google Shape;142;p15"/>
          <p:cNvPicPr preferRelativeResize="0"/>
          <p:nvPr/>
        </p:nvPicPr>
        <p:blipFill>
          <a:blip r:embed="rId3">
            <a:alphaModFix/>
          </a:blip>
          <a:stretch>
            <a:fillRect/>
          </a:stretch>
        </p:blipFill>
        <p:spPr>
          <a:xfrm>
            <a:off x="5921978" y="1941075"/>
            <a:ext cx="2581200" cy="2658624"/>
          </a:xfrm>
          <a:prstGeom prst="rect">
            <a:avLst/>
          </a:prstGeom>
          <a:noFill/>
          <a:ln>
            <a:noFill/>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16"/>
          <p:cNvSpPr txBox="1">
            <a:spLocks noGrp="1"/>
          </p:cNvSpPr>
          <p:nvPr>
            <p:ph type="title"/>
          </p:nvPr>
        </p:nvSpPr>
        <p:spPr>
          <a:xfrm>
            <a:off x="819150" y="388400"/>
            <a:ext cx="7505700" cy="954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cs"/>
              <a:t>Strategie a aktivity WHO pro podporu péče o zdraví</a:t>
            </a:r>
            <a:endParaRPr/>
          </a:p>
        </p:txBody>
      </p:sp>
      <p:sp>
        <p:nvSpPr>
          <p:cNvPr id="148" name="Google Shape;148;p16"/>
          <p:cNvSpPr txBox="1">
            <a:spLocks noGrp="1"/>
          </p:cNvSpPr>
          <p:nvPr>
            <p:ph type="body" idx="1"/>
          </p:nvPr>
        </p:nvSpPr>
        <p:spPr>
          <a:xfrm>
            <a:off x="819150" y="1403825"/>
            <a:ext cx="7505700" cy="32679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cs" sz="1800" b="1">
                <a:solidFill>
                  <a:srgbClr val="000000"/>
                </a:solidFill>
                <a:latin typeface="Nunito"/>
                <a:ea typeface="Nunito"/>
                <a:cs typeface="Nunito"/>
                <a:sym typeface="Nunito"/>
              </a:rPr>
              <a:t>1. Klíčové rezoluce a strategie přijímané nejvyšším zasedáním WHO</a:t>
            </a:r>
            <a:r>
              <a:rPr lang="cs">
                <a:solidFill>
                  <a:srgbClr val="000000"/>
                </a:solidFill>
                <a:latin typeface="Nunito"/>
                <a:ea typeface="Nunito"/>
                <a:cs typeface="Nunito"/>
                <a:sym typeface="Nunito"/>
              </a:rPr>
              <a:t> </a:t>
            </a:r>
            <a:endParaRPr>
              <a:solidFill>
                <a:srgbClr val="000000"/>
              </a:solidFill>
              <a:latin typeface="Nunito"/>
              <a:ea typeface="Nunito"/>
              <a:cs typeface="Nunito"/>
              <a:sym typeface="Nunito"/>
            </a:endParaRPr>
          </a:p>
          <a:p>
            <a:pPr marL="457200" lvl="0" indent="-311150" algn="l" rtl="0">
              <a:lnSpc>
                <a:spcPct val="100000"/>
              </a:lnSpc>
              <a:spcBef>
                <a:spcPts val="0"/>
              </a:spcBef>
              <a:spcAft>
                <a:spcPts val="0"/>
              </a:spcAft>
              <a:buClr>
                <a:srgbClr val="000000"/>
              </a:buClr>
              <a:buSzPts val="1300"/>
              <a:buFont typeface="Nunito"/>
              <a:buChar char="-"/>
            </a:pPr>
            <a:r>
              <a:rPr lang="cs">
                <a:solidFill>
                  <a:srgbClr val="000000"/>
                </a:solidFill>
                <a:latin typeface="Nunito"/>
                <a:ea typeface="Nunito"/>
                <a:cs typeface="Nunito"/>
                <a:sym typeface="Nunito"/>
              </a:rPr>
              <a:t>redukce nejzávažnějších problémů </a:t>
            </a:r>
            <a:endParaRPr i="1">
              <a:solidFill>
                <a:srgbClr val="000000"/>
              </a:solidFill>
              <a:latin typeface="Nunito"/>
              <a:ea typeface="Nunito"/>
              <a:cs typeface="Nunito"/>
              <a:sym typeface="Nunito"/>
            </a:endParaRPr>
          </a:p>
          <a:p>
            <a:pPr marL="457200" lvl="0" indent="-311150" algn="l" rtl="0">
              <a:lnSpc>
                <a:spcPct val="100000"/>
              </a:lnSpc>
              <a:spcBef>
                <a:spcPts val="0"/>
              </a:spcBef>
              <a:spcAft>
                <a:spcPts val="0"/>
              </a:spcAft>
              <a:buClr>
                <a:srgbClr val="000000"/>
              </a:buClr>
              <a:buSzPts val="1300"/>
              <a:buFont typeface="Nunito"/>
              <a:buChar char="-"/>
            </a:pPr>
            <a:r>
              <a:rPr lang="cs" i="1">
                <a:solidFill>
                  <a:srgbClr val="000000"/>
                </a:solidFill>
                <a:latin typeface="Nunito"/>
                <a:ea typeface="Nunito"/>
                <a:cs typeface="Nunito"/>
                <a:sym typeface="Nunito"/>
              </a:rPr>
              <a:t>Rámcová úmluva o kontrole tabáku (FCTC), Akční plán proti alkoholu</a:t>
            </a:r>
            <a:endParaRPr i="1">
              <a:solidFill>
                <a:srgbClr val="000000"/>
              </a:solidFill>
              <a:latin typeface="Nunito"/>
              <a:ea typeface="Nunito"/>
              <a:cs typeface="Nunito"/>
              <a:sym typeface="Nunito"/>
            </a:endParaRPr>
          </a:p>
          <a:p>
            <a:pPr marL="0" lvl="0" indent="0" algn="l" rtl="0">
              <a:lnSpc>
                <a:spcPct val="100000"/>
              </a:lnSpc>
              <a:spcBef>
                <a:spcPts val="0"/>
              </a:spcBef>
              <a:spcAft>
                <a:spcPts val="0"/>
              </a:spcAft>
              <a:buNone/>
            </a:pPr>
            <a:endParaRPr sz="600" b="1">
              <a:solidFill>
                <a:srgbClr val="000000"/>
              </a:solidFill>
              <a:latin typeface="Nunito"/>
              <a:ea typeface="Nunito"/>
              <a:cs typeface="Nunito"/>
              <a:sym typeface="Nunito"/>
            </a:endParaRPr>
          </a:p>
          <a:p>
            <a:pPr marL="0" lvl="0" indent="0" algn="l" rtl="0">
              <a:lnSpc>
                <a:spcPct val="100000"/>
              </a:lnSpc>
              <a:spcBef>
                <a:spcPts val="0"/>
              </a:spcBef>
              <a:spcAft>
                <a:spcPts val="0"/>
              </a:spcAft>
              <a:buNone/>
            </a:pPr>
            <a:r>
              <a:rPr lang="cs" sz="1800" b="1">
                <a:solidFill>
                  <a:srgbClr val="000000"/>
                </a:solidFill>
                <a:latin typeface="Nunito"/>
                <a:ea typeface="Nunito"/>
                <a:cs typeface="Nunito"/>
                <a:sym typeface="Nunito"/>
              </a:rPr>
              <a:t>2. Koncepční programy</a:t>
            </a:r>
            <a:r>
              <a:rPr lang="cs">
                <a:solidFill>
                  <a:srgbClr val="000000"/>
                </a:solidFill>
                <a:latin typeface="Nunito"/>
                <a:ea typeface="Nunito"/>
                <a:cs typeface="Nunito"/>
                <a:sym typeface="Nunito"/>
              </a:rPr>
              <a:t> </a:t>
            </a:r>
            <a:endParaRPr>
              <a:solidFill>
                <a:srgbClr val="000000"/>
              </a:solidFill>
              <a:latin typeface="Nunito"/>
              <a:ea typeface="Nunito"/>
              <a:cs typeface="Nunito"/>
              <a:sym typeface="Nunito"/>
            </a:endParaRPr>
          </a:p>
          <a:p>
            <a:pPr marL="457200" lvl="0" indent="-311150" algn="l" rtl="0">
              <a:lnSpc>
                <a:spcPct val="100000"/>
              </a:lnSpc>
              <a:spcBef>
                <a:spcPts val="0"/>
              </a:spcBef>
              <a:spcAft>
                <a:spcPts val="0"/>
              </a:spcAft>
              <a:buClr>
                <a:srgbClr val="000000"/>
              </a:buClr>
              <a:buSzPts val="1300"/>
              <a:buFont typeface="Nunito"/>
              <a:buChar char="-"/>
            </a:pPr>
            <a:r>
              <a:rPr lang="cs" i="1">
                <a:solidFill>
                  <a:srgbClr val="000000"/>
                </a:solidFill>
                <a:latin typeface="Nunito"/>
                <a:ea typeface="Nunito"/>
                <a:cs typeface="Nunito"/>
                <a:sym typeface="Nunito"/>
              </a:rPr>
              <a:t>Zdraví 21, Zdraví 2030</a:t>
            </a:r>
            <a:endParaRPr i="1">
              <a:solidFill>
                <a:srgbClr val="000000"/>
              </a:solidFill>
              <a:latin typeface="Nunito"/>
              <a:ea typeface="Nunito"/>
              <a:cs typeface="Nunito"/>
              <a:sym typeface="Nunito"/>
            </a:endParaRPr>
          </a:p>
          <a:p>
            <a:pPr marL="0" lvl="0" indent="0" algn="l" rtl="0">
              <a:lnSpc>
                <a:spcPct val="100000"/>
              </a:lnSpc>
              <a:spcBef>
                <a:spcPts val="0"/>
              </a:spcBef>
              <a:spcAft>
                <a:spcPts val="0"/>
              </a:spcAft>
              <a:buNone/>
            </a:pPr>
            <a:endParaRPr sz="600" b="1">
              <a:solidFill>
                <a:srgbClr val="000000"/>
              </a:solidFill>
              <a:latin typeface="Nunito"/>
              <a:ea typeface="Nunito"/>
              <a:cs typeface="Nunito"/>
              <a:sym typeface="Nunito"/>
            </a:endParaRPr>
          </a:p>
          <a:p>
            <a:pPr marL="0" lvl="0" indent="0" algn="l" rtl="0">
              <a:lnSpc>
                <a:spcPct val="100000"/>
              </a:lnSpc>
              <a:spcBef>
                <a:spcPts val="0"/>
              </a:spcBef>
              <a:spcAft>
                <a:spcPts val="0"/>
              </a:spcAft>
              <a:buNone/>
            </a:pPr>
            <a:r>
              <a:rPr lang="cs" sz="1800" b="1">
                <a:solidFill>
                  <a:srgbClr val="000000"/>
                </a:solidFill>
                <a:latin typeface="Nunito"/>
                <a:ea typeface="Nunito"/>
                <a:cs typeface="Nunito"/>
                <a:sym typeface="Nunito"/>
              </a:rPr>
              <a:t>3. Dílčí projekty a programy podporující zdraví </a:t>
            </a:r>
            <a:r>
              <a:rPr lang="cs">
                <a:solidFill>
                  <a:srgbClr val="000000"/>
                </a:solidFill>
                <a:latin typeface="Nunito"/>
                <a:ea typeface="Nunito"/>
                <a:cs typeface="Nunito"/>
                <a:sym typeface="Nunito"/>
              </a:rPr>
              <a:t> </a:t>
            </a:r>
            <a:endParaRPr>
              <a:solidFill>
                <a:srgbClr val="000000"/>
              </a:solidFill>
              <a:latin typeface="Nunito"/>
              <a:ea typeface="Nunito"/>
              <a:cs typeface="Nunito"/>
              <a:sym typeface="Nunito"/>
            </a:endParaRPr>
          </a:p>
          <a:p>
            <a:pPr marL="457200" lvl="0" indent="-311150" algn="l" rtl="0">
              <a:lnSpc>
                <a:spcPct val="100000"/>
              </a:lnSpc>
              <a:spcBef>
                <a:spcPts val="0"/>
              </a:spcBef>
              <a:spcAft>
                <a:spcPts val="0"/>
              </a:spcAft>
              <a:buClr>
                <a:srgbClr val="000000"/>
              </a:buClr>
              <a:buSzPts val="1300"/>
              <a:buFont typeface="Nunito"/>
              <a:buChar char="-"/>
            </a:pPr>
            <a:r>
              <a:rPr lang="cs" i="1">
                <a:solidFill>
                  <a:srgbClr val="000000"/>
                </a:solidFill>
                <a:latin typeface="Nunito"/>
                <a:ea typeface="Nunito"/>
                <a:cs typeface="Nunito"/>
                <a:sym typeface="Nunito"/>
              </a:rPr>
              <a:t>ozdravění výživy, omezování kuřáctví, prevence úrazů a otrav</a:t>
            </a:r>
            <a:endParaRPr i="1">
              <a:solidFill>
                <a:srgbClr val="000000"/>
              </a:solidFill>
              <a:latin typeface="Nunito"/>
              <a:ea typeface="Nunito"/>
              <a:cs typeface="Nunito"/>
              <a:sym typeface="Nunito"/>
            </a:endParaRPr>
          </a:p>
          <a:p>
            <a:pPr marL="0" lvl="0" indent="0" algn="l" rtl="0">
              <a:lnSpc>
                <a:spcPct val="100000"/>
              </a:lnSpc>
              <a:spcBef>
                <a:spcPts val="0"/>
              </a:spcBef>
              <a:spcAft>
                <a:spcPts val="0"/>
              </a:spcAft>
              <a:buNone/>
            </a:pPr>
            <a:endParaRPr sz="600" b="1">
              <a:solidFill>
                <a:srgbClr val="000000"/>
              </a:solidFill>
              <a:latin typeface="Nunito"/>
              <a:ea typeface="Nunito"/>
              <a:cs typeface="Nunito"/>
              <a:sym typeface="Nunito"/>
            </a:endParaRPr>
          </a:p>
          <a:p>
            <a:pPr marL="0" lvl="0" indent="0" algn="l" rtl="0">
              <a:lnSpc>
                <a:spcPct val="100000"/>
              </a:lnSpc>
              <a:spcBef>
                <a:spcPts val="0"/>
              </a:spcBef>
              <a:spcAft>
                <a:spcPts val="0"/>
              </a:spcAft>
              <a:buNone/>
            </a:pPr>
            <a:r>
              <a:rPr lang="cs" sz="1800" b="1">
                <a:solidFill>
                  <a:srgbClr val="000000"/>
                </a:solidFill>
                <a:latin typeface="Nunito"/>
                <a:ea typeface="Nunito"/>
                <a:cs typeface="Nunito"/>
                <a:sym typeface="Nunito"/>
              </a:rPr>
              <a:t>4. Komunitní programy</a:t>
            </a:r>
            <a:r>
              <a:rPr lang="cs">
                <a:solidFill>
                  <a:srgbClr val="000000"/>
                </a:solidFill>
                <a:latin typeface="Nunito"/>
                <a:ea typeface="Nunito"/>
                <a:cs typeface="Nunito"/>
                <a:sym typeface="Nunito"/>
              </a:rPr>
              <a:t> </a:t>
            </a:r>
            <a:endParaRPr>
              <a:solidFill>
                <a:srgbClr val="000000"/>
              </a:solidFill>
              <a:latin typeface="Nunito"/>
              <a:ea typeface="Nunito"/>
              <a:cs typeface="Nunito"/>
              <a:sym typeface="Nunito"/>
            </a:endParaRPr>
          </a:p>
          <a:p>
            <a:pPr marL="457200" lvl="0" indent="-311150" algn="l" rtl="0">
              <a:lnSpc>
                <a:spcPct val="100000"/>
              </a:lnSpc>
              <a:spcBef>
                <a:spcPts val="0"/>
              </a:spcBef>
              <a:spcAft>
                <a:spcPts val="0"/>
              </a:spcAft>
              <a:buClr>
                <a:srgbClr val="000000"/>
              </a:buClr>
              <a:buSzPts val="1300"/>
              <a:buFont typeface="Nunito"/>
              <a:buChar char="-"/>
            </a:pPr>
            <a:r>
              <a:rPr lang="cs" i="1">
                <a:solidFill>
                  <a:srgbClr val="000000"/>
                </a:solidFill>
                <a:latin typeface="Nunito"/>
                <a:ea typeface="Nunito"/>
                <a:cs typeface="Nunito"/>
                <a:sym typeface="Nunito"/>
              </a:rPr>
              <a:t>Zdravá města, Zdravé školy, Nemocnice podporující zdraví</a:t>
            </a:r>
            <a:endParaRPr i="1">
              <a:solidFill>
                <a:srgbClr val="000000"/>
              </a:solidFill>
              <a:latin typeface="Nunito"/>
              <a:ea typeface="Nunito"/>
              <a:cs typeface="Nunito"/>
              <a:sym typeface="Nunito"/>
            </a:endParaRPr>
          </a:p>
          <a:p>
            <a:pPr marL="0" lvl="0" indent="0" algn="l" rtl="0">
              <a:lnSpc>
                <a:spcPct val="100000"/>
              </a:lnSpc>
              <a:spcBef>
                <a:spcPts val="0"/>
              </a:spcBef>
              <a:spcAft>
                <a:spcPts val="0"/>
              </a:spcAft>
              <a:buNone/>
            </a:pPr>
            <a:endParaRPr sz="600" b="1">
              <a:solidFill>
                <a:srgbClr val="000000"/>
              </a:solidFill>
              <a:latin typeface="Nunito"/>
              <a:ea typeface="Nunito"/>
              <a:cs typeface="Nunito"/>
              <a:sym typeface="Nunito"/>
            </a:endParaRPr>
          </a:p>
          <a:p>
            <a:pPr marL="0" lvl="0" indent="0" algn="l" rtl="0">
              <a:lnSpc>
                <a:spcPct val="100000"/>
              </a:lnSpc>
              <a:spcBef>
                <a:spcPts val="0"/>
              </a:spcBef>
              <a:spcAft>
                <a:spcPts val="0"/>
              </a:spcAft>
              <a:buNone/>
            </a:pPr>
            <a:r>
              <a:rPr lang="cs" sz="1800" b="1">
                <a:solidFill>
                  <a:srgbClr val="000000"/>
                </a:solidFill>
                <a:latin typeface="Nunito"/>
                <a:ea typeface="Nunito"/>
                <a:cs typeface="Nunito"/>
                <a:sym typeface="Nunito"/>
              </a:rPr>
              <a:t>5. Kampaně, tiskové materiály </a:t>
            </a:r>
            <a:endParaRPr>
              <a:solidFill>
                <a:srgbClr val="000000"/>
              </a:solidFill>
              <a:latin typeface="Nunito"/>
              <a:ea typeface="Nunito"/>
              <a:cs typeface="Nunito"/>
              <a:sym typeface="Nunito"/>
            </a:endParaRPr>
          </a:p>
          <a:p>
            <a:pPr marL="457200" lvl="0" indent="-311150" algn="l" rtl="0">
              <a:lnSpc>
                <a:spcPct val="100000"/>
              </a:lnSpc>
              <a:spcBef>
                <a:spcPts val="0"/>
              </a:spcBef>
              <a:spcAft>
                <a:spcPts val="0"/>
              </a:spcAft>
              <a:buClr>
                <a:srgbClr val="000000"/>
              </a:buClr>
              <a:buSzPts val="1300"/>
              <a:buFont typeface="Nunito"/>
              <a:buChar char="-"/>
            </a:pPr>
            <a:r>
              <a:rPr lang="cs">
                <a:solidFill>
                  <a:srgbClr val="000000"/>
                </a:solidFill>
                <a:latin typeface="Nunito"/>
                <a:ea typeface="Nunito"/>
                <a:cs typeface="Nunito"/>
                <a:sym typeface="Nunito"/>
              </a:rPr>
              <a:t>kampaně </a:t>
            </a:r>
            <a:endParaRPr>
              <a:solidFill>
                <a:srgbClr val="000000"/>
              </a:solidFill>
              <a:latin typeface="Nunito"/>
              <a:ea typeface="Nunito"/>
              <a:cs typeface="Nunito"/>
              <a:sym typeface="Nunito"/>
            </a:endParaRPr>
          </a:p>
          <a:p>
            <a:pPr marL="457200" lvl="0" indent="-311150" algn="l" rtl="0">
              <a:lnSpc>
                <a:spcPct val="100000"/>
              </a:lnSpc>
              <a:spcBef>
                <a:spcPts val="0"/>
              </a:spcBef>
              <a:spcAft>
                <a:spcPts val="0"/>
              </a:spcAft>
              <a:buClr>
                <a:srgbClr val="000000"/>
              </a:buClr>
              <a:buSzPts val="1300"/>
              <a:buFont typeface="Nunito"/>
              <a:buChar char="-"/>
            </a:pPr>
            <a:r>
              <a:rPr lang="cs" i="1">
                <a:solidFill>
                  <a:srgbClr val="000000"/>
                </a:solidFill>
                <a:latin typeface="Nunito"/>
                <a:ea typeface="Nunito"/>
                <a:cs typeface="Nunito"/>
                <a:sym typeface="Nunito"/>
              </a:rPr>
              <a:t>Světový den zdraví, Světový den dárců krve, ...</a:t>
            </a:r>
            <a:endParaRPr i="1">
              <a:solidFill>
                <a:srgbClr val="000000"/>
              </a:solidFill>
              <a:latin typeface="Nunito"/>
              <a:ea typeface="Nunito"/>
              <a:cs typeface="Nunito"/>
              <a:sym typeface="Nunito"/>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p17"/>
          <p:cNvSpPr/>
          <p:nvPr/>
        </p:nvSpPr>
        <p:spPr>
          <a:xfrm>
            <a:off x="0" y="0"/>
            <a:ext cx="9144000" cy="51435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54" name="Google Shape;154;p17"/>
          <p:cNvPicPr preferRelativeResize="0"/>
          <p:nvPr/>
        </p:nvPicPr>
        <p:blipFill>
          <a:blip r:embed="rId3">
            <a:alphaModFix/>
          </a:blip>
          <a:stretch>
            <a:fillRect/>
          </a:stretch>
        </p:blipFill>
        <p:spPr>
          <a:xfrm>
            <a:off x="0" y="0"/>
            <a:ext cx="4506320" cy="5143500"/>
          </a:xfrm>
          <a:prstGeom prst="rect">
            <a:avLst/>
          </a:prstGeom>
          <a:noFill/>
          <a:ln>
            <a:noFill/>
          </a:ln>
        </p:spPr>
      </p:pic>
      <p:pic>
        <p:nvPicPr>
          <p:cNvPr id="155" name="Google Shape;155;p17"/>
          <p:cNvPicPr preferRelativeResize="0"/>
          <p:nvPr/>
        </p:nvPicPr>
        <p:blipFill>
          <a:blip r:embed="rId4">
            <a:alphaModFix/>
          </a:blip>
          <a:stretch>
            <a:fillRect/>
          </a:stretch>
        </p:blipFill>
        <p:spPr>
          <a:xfrm>
            <a:off x="5092664" y="0"/>
            <a:ext cx="3533472" cy="5143499"/>
          </a:xfrm>
          <a:prstGeom prst="rect">
            <a:avLst/>
          </a:prstGeom>
          <a:noFill/>
          <a:ln>
            <a:noFill/>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18"/>
          <p:cNvSpPr txBox="1">
            <a:spLocks noGrp="1"/>
          </p:cNvSpPr>
          <p:nvPr>
            <p:ph type="title"/>
          </p:nvPr>
        </p:nvSpPr>
        <p:spPr>
          <a:xfrm>
            <a:off x="819150" y="388400"/>
            <a:ext cx="7505700" cy="954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cs"/>
              <a:t>ZDRAVÍ 21</a:t>
            </a:r>
            <a:endParaRPr/>
          </a:p>
        </p:txBody>
      </p:sp>
      <p:sp>
        <p:nvSpPr>
          <p:cNvPr id="161" name="Google Shape;161;p18"/>
          <p:cNvSpPr txBox="1">
            <a:spLocks noGrp="1"/>
          </p:cNvSpPr>
          <p:nvPr>
            <p:ph type="body" idx="1"/>
          </p:nvPr>
        </p:nvSpPr>
        <p:spPr>
          <a:xfrm>
            <a:off x="819150" y="1343000"/>
            <a:ext cx="7505700" cy="3095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cs" sz="1600" b="1">
                <a:solidFill>
                  <a:srgbClr val="000000"/>
                </a:solidFill>
                <a:latin typeface="Nunito"/>
                <a:ea typeface="Nunito"/>
                <a:cs typeface="Nunito"/>
                <a:sym typeface="Nunito"/>
              </a:rPr>
              <a:t>Zdraví pro všechny v 21. století</a:t>
            </a:r>
            <a:endParaRPr sz="1500" b="1" i="1">
              <a:solidFill>
                <a:srgbClr val="000000"/>
              </a:solidFill>
              <a:highlight>
                <a:srgbClr val="FFFFFF"/>
              </a:highlight>
              <a:latin typeface="Nunito"/>
              <a:ea typeface="Nunito"/>
              <a:cs typeface="Nunito"/>
              <a:sym typeface="Nunito"/>
            </a:endParaRPr>
          </a:p>
          <a:p>
            <a:pPr marL="685800" lvl="0" indent="-336550" algn="l" rtl="0">
              <a:spcBef>
                <a:spcPts val="600"/>
              </a:spcBef>
              <a:spcAft>
                <a:spcPts val="0"/>
              </a:spcAft>
              <a:buClr>
                <a:srgbClr val="000000"/>
              </a:buClr>
              <a:buSzPts val="1700"/>
              <a:buFont typeface="Nunito"/>
              <a:buChar char="■"/>
            </a:pPr>
            <a:r>
              <a:rPr lang="cs" sz="1500">
                <a:solidFill>
                  <a:srgbClr val="000000"/>
                </a:solidFill>
                <a:latin typeface="Nunito"/>
                <a:ea typeface="Nunito"/>
                <a:cs typeface="Nunito"/>
                <a:sym typeface="Nunito"/>
              </a:rPr>
              <a:t>komplexní zdravotní program</a:t>
            </a:r>
            <a:endParaRPr sz="1500">
              <a:solidFill>
                <a:srgbClr val="000000"/>
              </a:solidFill>
              <a:latin typeface="Nunito"/>
              <a:ea typeface="Nunito"/>
              <a:cs typeface="Nunito"/>
              <a:sym typeface="Nunito"/>
            </a:endParaRPr>
          </a:p>
          <a:p>
            <a:pPr marL="685800" lvl="0" indent="-336550" algn="l" rtl="0">
              <a:spcBef>
                <a:spcPts val="0"/>
              </a:spcBef>
              <a:spcAft>
                <a:spcPts val="0"/>
              </a:spcAft>
              <a:buClr>
                <a:srgbClr val="000000"/>
              </a:buClr>
              <a:buSzPts val="1700"/>
              <a:buFont typeface="Nunito"/>
              <a:buChar char="■"/>
            </a:pPr>
            <a:r>
              <a:rPr lang="cs" sz="1500" b="1">
                <a:solidFill>
                  <a:srgbClr val="000000"/>
                </a:solidFill>
                <a:latin typeface="Nunito"/>
                <a:ea typeface="Nunito"/>
                <a:cs typeface="Nunito"/>
                <a:sym typeface="Nunito"/>
              </a:rPr>
              <a:t>5 principů</a:t>
            </a:r>
            <a:endParaRPr sz="1500" b="1">
              <a:solidFill>
                <a:srgbClr val="000000"/>
              </a:solidFill>
              <a:latin typeface="Nunito"/>
              <a:ea typeface="Nunito"/>
              <a:cs typeface="Nunito"/>
              <a:sym typeface="Nunito"/>
            </a:endParaRPr>
          </a:p>
          <a:p>
            <a:pPr marL="685800" lvl="0" indent="-323850" algn="l" rtl="0">
              <a:spcBef>
                <a:spcPts val="0"/>
              </a:spcBef>
              <a:spcAft>
                <a:spcPts val="0"/>
              </a:spcAft>
              <a:buClr>
                <a:srgbClr val="000000"/>
              </a:buClr>
              <a:buSzPts val="1500"/>
              <a:buFont typeface="Nunito"/>
              <a:buChar char="■"/>
            </a:pPr>
            <a:r>
              <a:rPr lang="cs" sz="1500">
                <a:solidFill>
                  <a:srgbClr val="000000"/>
                </a:solidFill>
                <a:latin typeface="Nunito"/>
                <a:ea typeface="Nunito"/>
                <a:cs typeface="Nunito"/>
                <a:sym typeface="Nunito"/>
              </a:rPr>
              <a:t>dva hlavní cíle pro zlepšení zdraví:</a:t>
            </a:r>
            <a:endParaRPr sz="1500">
              <a:solidFill>
                <a:srgbClr val="000000"/>
              </a:solidFill>
              <a:latin typeface="Nunito"/>
              <a:ea typeface="Nunito"/>
              <a:cs typeface="Nunito"/>
              <a:sym typeface="Nunito"/>
            </a:endParaRPr>
          </a:p>
          <a:p>
            <a:pPr marL="914400" lvl="0" indent="0" algn="l" rtl="0">
              <a:spcBef>
                <a:spcPts val="600"/>
              </a:spcBef>
              <a:spcAft>
                <a:spcPts val="0"/>
              </a:spcAft>
              <a:buNone/>
            </a:pPr>
            <a:r>
              <a:rPr lang="cs" sz="1200" b="1" i="1">
                <a:solidFill>
                  <a:srgbClr val="000000"/>
                </a:solidFill>
                <a:latin typeface="Nunito"/>
                <a:ea typeface="Nunito"/>
                <a:cs typeface="Nunito"/>
                <a:sym typeface="Nunito"/>
              </a:rPr>
              <a:t>1. Ochrana a rozvoj zdraví lidí pro jejich celý život</a:t>
            </a:r>
            <a:endParaRPr sz="1200" b="1" i="1">
              <a:solidFill>
                <a:srgbClr val="000000"/>
              </a:solidFill>
              <a:latin typeface="Nunito"/>
              <a:ea typeface="Nunito"/>
              <a:cs typeface="Nunito"/>
              <a:sym typeface="Nunito"/>
            </a:endParaRPr>
          </a:p>
          <a:p>
            <a:pPr marL="914400" lvl="0" indent="0" algn="l" rtl="0">
              <a:spcBef>
                <a:spcPts val="600"/>
              </a:spcBef>
              <a:spcAft>
                <a:spcPts val="0"/>
              </a:spcAft>
              <a:buNone/>
            </a:pPr>
            <a:r>
              <a:rPr lang="cs" sz="1200" b="1" i="1">
                <a:solidFill>
                  <a:srgbClr val="000000"/>
                </a:solidFill>
                <a:latin typeface="Nunito"/>
                <a:ea typeface="Nunito"/>
                <a:cs typeface="Nunito"/>
                <a:sym typeface="Nunito"/>
              </a:rPr>
              <a:t>2. Snížení výskytu hlavních nemocí i úrazů a omezení strádání, které lidem přinášejí</a:t>
            </a:r>
            <a:endParaRPr sz="1200" b="1" i="1">
              <a:solidFill>
                <a:srgbClr val="000000"/>
              </a:solidFill>
              <a:latin typeface="Nunito"/>
              <a:ea typeface="Nunito"/>
              <a:cs typeface="Nunito"/>
              <a:sym typeface="Nunito"/>
            </a:endParaRPr>
          </a:p>
          <a:p>
            <a:pPr marL="914400" lvl="0" indent="0" algn="l" rtl="0">
              <a:spcBef>
                <a:spcPts val="100"/>
              </a:spcBef>
              <a:spcAft>
                <a:spcPts val="0"/>
              </a:spcAft>
              <a:buNone/>
            </a:pPr>
            <a:endParaRPr sz="1000" b="1" i="1">
              <a:solidFill>
                <a:srgbClr val="000000"/>
              </a:solidFill>
              <a:latin typeface="Nunito"/>
              <a:ea typeface="Nunito"/>
              <a:cs typeface="Nunito"/>
              <a:sym typeface="Nunito"/>
            </a:endParaRPr>
          </a:p>
          <a:p>
            <a:pPr marL="685800" lvl="0" indent="-323850" algn="l" rtl="0">
              <a:spcBef>
                <a:spcPts val="600"/>
              </a:spcBef>
              <a:spcAft>
                <a:spcPts val="0"/>
              </a:spcAft>
              <a:buClr>
                <a:srgbClr val="000000"/>
              </a:buClr>
              <a:buSzPts val="1500"/>
              <a:buFont typeface="Nunito"/>
              <a:buChar char="■"/>
            </a:pPr>
            <a:r>
              <a:rPr lang="cs" sz="1500" b="1">
                <a:solidFill>
                  <a:srgbClr val="000000"/>
                </a:solidFill>
                <a:latin typeface="Nunito"/>
                <a:ea typeface="Nunito"/>
                <a:cs typeface="Nunito"/>
                <a:sym typeface="Nunito"/>
              </a:rPr>
              <a:t>21 </a:t>
            </a:r>
            <a:r>
              <a:rPr lang="cs" sz="1500">
                <a:solidFill>
                  <a:srgbClr val="000000"/>
                </a:solidFill>
                <a:latin typeface="Nunito"/>
                <a:ea typeface="Nunito"/>
                <a:cs typeface="Nunito"/>
                <a:sym typeface="Nunito"/>
              </a:rPr>
              <a:t>konkrétních cílů -&gt; </a:t>
            </a:r>
            <a:r>
              <a:rPr lang="cs" sz="1500" b="1">
                <a:solidFill>
                  <a:srgbClr val="000000"/>
                </a:solidFill>
                <a:latin typeface="Nunito"/>
                <a:ea typeface="Nunito"/>
                <a:cs typeface="Nunito"/>
                <a:sym typeface="Nunito"/>
              </a:rPr>
              <a:t>každý rozpracován do konkrétních úkolů</a:t>
            </a:r>
            <a:endParaRPr sz="1500" b="1">
              <a:solidFill>
                <a:srgbClr val="000000"/>
              </a:solidFill>
              <a:latin typeface="Nunito"/>
              <a:ea typeface="Nunito"/>
              <a:cs typeface="Nunito"/>
              <a:sym typeface="Nunito"/>
            </a:endParaRPr>
          </a:p>
          <a:p>
            <a:pPr marL="685800" lvl="0" indent="-323850" algn="l" rtl="0">
              <a:spcBef>
                <a:spcPts val="0"/>
              </a:spcBef>
              <a:spcAft>
                <a:spcPts val="0"/>
              </a:spcAft>
              <a:buClr>
                <a:srgbClr val="000000"/>
              </a:buClr>
              <a:buSzPts val="1500"/>
              <a:buFont typeface="Nunito"/>
              <a:buChar char="■"/>
            </a:pPr>
            <a:r>
              <a:rPr lang="cs" sz="1500">
                <a:solidFill>
                  <a:srgbClr val="000000"/>
                </a:solidFill>
                <a:latin typeface="Nunito"/>
                <a:ea typeface="Nunito"/>
                <a:cs typeface="Nunito"/>
                <a:sym typeface="Nunito"/>
              </a:rPr>
              <a:t>podpořeno </a:t>
            </a:r>
            <a:r>
              <a:rPr lang="cs" sz="1500" u="sng">
                <a:solidFill>
                  <a:srgbClr val="000000"/>
                </a:solidFill>
                <a:latin typeface="Nunito"/>
                <a:ea typeface="Nunito"/>
                <a:cs typeface="Nunito"/>
                <a:sym typeface="Nunito"/>
              </a:rPr>
              <a:t>regionálními programy</a:t>
            </a:r>
            <a:r>
              <a:rPr lang="cs" sz="1500">
                <a:solidFill>
                  <a:srgbClr val="000000"/>
                </a:solidFill>
                <a:latin typeface="Nunito"/>
                <a:ea typeface="Nunito"/>
                <a:cs typeface="Nunito"/>
                <a:sym typeface="Nunito"/>
              </a:rPr>
              <a:t> (ozdravění výživy, omezování kuřáctví, omezování a zvládání nadměrného stresu, …)</a:t>
            </a:r>
            <a:endParaRPr sz="1500">
              <a:solidFill>
                <a:srgbClr val="000000"/>
              </a:solidFill>
              <a:latin typeface="Nunito"/>
              <a:ea typeface="Nunito"/>
              <a:cs typeface="Nunito"/>
              <a:sym typeface="Nunito"/>
            </a:endParaRPr>
          </a:p>
          <a:p>
            <a:pPr marL="0" lvl="0" indent="0" algn="l" rtl="0">
              <a:spcBef>
                <a:spcPts val="100"/>
              </a:spcBef>
              <a:spcAft>
                <a:spcPts val="0"/>
              </a:spcAft>
              <a:buNone/>
            </a:pPr>
            <a:endParaRPr>
              <a:solidFill>
                <a:srgbClr val="000000"/>
              </a:solidFill>
              <a:latin typeface="Nunito"/>
              <a:ea typeface="Nunito"/>
              <a:cs typeface="Nunito"/>
              <a:sym typeface="Nunito"/>
            </a:endParaRPr>
          </a:p>
          <a:p>
            <a:pPr marL="0" lvl="0" indent="0" algn="l" rtl="0">
              <a:spcBef>
                <a:spcPts val="0"/>
              </a:spcBef>
              <a:spcAft>
                <a:spcPts val="0"/>
              </a:spcAft>
              <a:buNone/>
            </a:pPr>
            <a:endParaRPr>
              <a:solidFill>
                <a:srgbClr val="000000"/>
              </a:solidFill>
              <a:latin typeface="Nunito"/>
              <a:ea typeface="Nunito"/>
              <a:cs typeface="Nunito"/>
              <a:sym typeface="Nunito"/>
            </a:endParaRPr>
          </a:p>
          <a:p>
            <a:pPr marL="0" lvl="0" indent="0" algn="l" rtl="0">
              <a:spcBef>
                <a:spcPts val="0"/>
              </a:spcBef>
              <a:spcAft>
                <a:spcPts val="1600"/>
              </a:spcAft>
              <a:buNone/>
            </a:pPr>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19"/>
          <p:cNvSpPr txBox="1">
            <a:spLocks noGrp="1"/>
          </p:cNvSpPr>
          <p:nvPr>
            <p:ph type="title"/>
          </p:nvPr>
        </p:nvSpPr>
        <p:spPr>
          <a:xfrm>
            <a:off x="819150" y="312200"/>
            <a:ext cx="7505700" cy="954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cs"/>
              <a:t>ZDRAVÍ 21 - 21 cílů:</a:t>
            </a:r>
            <a:endParaRPr/>
          </a:p>
        </p:txBody>
      </p:sp>
      <p:sp>
        <p:nvSpPr>
          <p:cNvPr id="167" name="Google Shape;167;p19"/>
          <p:cNvSpPr txBox="1">
            <a:spLocks noGrp="1"/>
          </p:cNvSpPr>
          <p:nvPr>
            <p:ph type="body" idx="1"/>
          </p:nvPr>
        </p:nvSpPr>
        <p:spPr>
          <a:xfrm>
            <a:off x="819150" y="1404825"/>
            <a:ext cx="7505700" cy="3274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cs" sz="1600">
                <a:solidFill>
                  <a:srgbClr val="000000"/>
                </a:solidFill>
                <a:latin typeface="Nunito"/>
                <a:ea typeface="Nunito"/>
                <a:cs typeface="Nunito"/>
                <a:sym typeface="Nunito"/>
              </a:rPr>
              <a:t>Cíl 1: Solidarita ve zdraví v evropském regionu </a:t>
            </a:r>
            <a:endParaRPr sz="1600">
              <a:solidFill>
                <a:srgbClr val="000000"/>
              </a:solidFill>
              <a:latin typeface="Nunito"/>
              <a:ea typeface="Nunito"/>
              <a:cs typeface="Nunito"/>
              <a:sym typeface="Nunito"/>
            </a:endParaRPr>
          </a:p>
          <a:p>
            <a:pPr marL="0" lvl="0" indent="0" algn="l" rtl="0">
              <a:lnSpc>
                <a:spcPct val="115000"/>
              </a:lnSpc>
              <a:spcBef>
                <a:spcPts val="0"/>
              </a:spcBef>
              <a:spcAft>
                <a:spcPts val="0"/>
              </a:spcAft>
              <a:buNone/>
            </a:pPr>
            <a:r>
              <a:rPr lang="cs" sz="1600">
                <a:solidFill>
                  <a:srgbClr val="000000"/>
                </a:solidFill>
                <a:latin typeface="Nunito"/>
                <a:ea typeface="Nunito"/>
                <a:cs typeface="Nunito"/>
                <a:sym typeface="Nunito"/>
              </a:rPr>
              <a:t>Cíl 2: Spravedlnost ve zdraví </a:t>
            </a:r>
            <a:endParaRPr sz="1600">
              <a:solidFill>
                <a:srgbClr val="000000"/>
              </a:solidFill>
              <a:latin typeface="Nunito"/>
              <a:ea typeface="Nunito"/>
              <a:cs typeface="Nunito"/>
              <a:sym typeface="Nunito"/>
            </a:endParaRPr>
          </a:p>
          <a:p>
            <a:pPr marL="0" lvl="0" indent="0" algn="l" rtl="0">
              <a:lnSpc>
                <a:spcPct val="115000"/>
              </a:lnSpc>
              <a:spcBef>
                <a:spcPts val="0"/>
              </a:spcBef>
              <a:spcAft>
                <a:spcPts val="0"/>
              </a:spcAft>
              <a:buNone/>
            </a:pPr>
            <a:r>
              <a:rPr lang="cs" sz="1600">
                <a:solidFill>
                  <a:srgbClr val="000000"/>
                </a:solidFill>
                <a:latin typeface="Nunito"/>
                <a:ea typeface="Nunito"/>
                <a:cs typeface="Nunito"/>
                <a:sym typeface="Nunito"/>
              </a:rPr>
              <a:t>Cíl 3: Zdravý start do života </a:t>
            </a:r>
            <a:endParaRPr sz="1600">
              <a:solidFill>
                <a:srgbClr val="000000"/>
              </a:solidFill>
              <a:latin typeface="Nunito"/>
              <a:ea typeface="Nunito"/>
              <a:cs typeface="Nunito"/>
              <a:sym typeface="Nunito"/>
            </a:endParaRPr>
          </a:p>
          <a:p>
            <a:pPr marL="0" lvl="0" indent="0" algn="l" rtl="0">
              <a:lnSpc>
                <a:spcPct val="115000"/>
              </a:lnSpc>
              <a:spcBef>
                <a:spcPts val="0"/>
              </a:spcBef>
              <a:spcAft>
                <a:spcPts val="0"/>
              </a:spcAft>
              <a:buNone/>
            </a:pPr>
            <a:r>
              <a:rPr lang="cs" sz="1600">
                <a:solidFill>
                  <a:srgbClr val="000000"/>
                </a:solidFill>
                <a:latin typeface="Nunito"/>
                <a:ea typeface="Nunito"/>
                <a:cs typeface="Nunito"/>
                <a:sym typeface="Nunito"/>
              </a:rPr>
              <a:t>Cíl 4: Zdraví mladých </a:t>
            </a:r>
            <a:endParaRPr sz="1600">
              <a:solidFill>
                <a:srgbClr val="000000"/>
              </a:solidFill>
              <a:latin typeface="Nunito"/>
              <a:ea typeface="Nunito"/>
              <a:cs typeface="Nunito"/>
              <a:sym typeface="Nunito"/>
            </a:endParaRPr>
          </a:p>
          <a:p>
            <a:pPr marL="0" lvl="0" indent="0" algn="l" rtl="0">
              <a:lnSpc>
                <a:spcPct val="115000"/>
              </a:lnSpc>
              <a:spcBef>
                <a:spcPts val="0"/>
              </a:spcBef>
              <a:spcAft>
                <a:spcPts val="0"/>
              </a:spcAft>
              <a:buNone/>
            </a:pPr>
            <a:r>
              <a:rPr lang="cs" sz="1600">
                <a:solidFill>
                  <a:srgbClr val="000000"/>
                </a:solidFill>
                <a:latin typeface="Nunito"/>
                <a:ea typeface="Nunito"/>
                <a:cs typeface="Nunito"/>
                <a:sym typeface="Nunito"/>
              </a:rPr>
              <a:t>Cíl 5: Zdravé stárnutí </a:t>
            </a:r>
            <a:endParaRPr sz="1600">
              <a:solidFill>
                <a:srgbClr val="000000"/>
              </a:solidFill>
              <a:latin typeface="Nunito"/>
              <a:ea typeface="Nunito"/>
              <a:cs typeface="Nunito"/>
              <a:sym typeface="Nunito"/>
            </a:endParaRPr>
          </a:p>
          <a:p>
            <a:pPr marL="0" lvl="0" indent="0" algn="l" rtl="0">
              <a:lnSpc>
                <a:spcPct val="115000"/>
              </a:lnSpc>
              <a:spcBef>
                <a:spcPts val="0"/>
              </a:spcBef>
              <a:spcAft>
                <a:spcPts val="0"/>
              </a:spcAft>
              <a:buNone/>
            </a:pPr>
            <a:r>
              <a:rPr lang="cs" sz="1600">
                <a:solidFill>
                  <a:srgbClr val="000000"/>
                </a:solidFill>
                <a:latin typeface="Nunito"/>
                <a:ea typeface="Nunito"/>
                <a:cs typeface="Nunito"/>
                <a:sym typeface="Nunito"/>
              </a:rPr>
              <a:t>Cíl 6: Zlepšení duševního zdraví </a:t>
            </a:r>
            <a:endParaRPr sz="1600">
              <a:solidFill>
                <a:srgbClr val="000000"/>
              </a:solidFill>
              <a:latin typeface="Nunito"/>
              <a:ea typeface="Nunito"/>
              <a:cs typeface="Nunito"/>
              <a:sym typeface="Nunito"/>
            </a:endParaRPr>
          </a:p>
          <a:p>
            <a:pPr marL="0" lvl="0" indent="0" algn="l" rtl="0">
              <a:lnSpc>
                <a:spcPct val="115000"/>
              </a:lnSpc>
              <a:spcBef>
                <a:spcPts val="0"/>
              </a:spcBef>
              <a:spcAft>
                <a:spcPts val="0"/>
              </a:spcAft>
              <a:buNone/>
            </a:pPr>
            <a:r>
              <a:rPr lang="cs" sz="1600">
                <a:solidFill>
                  <a:srgbClr val="000000"/>
                </a:solidFill>
                <a:latin typeface="Nunito"/>
                <a:ea typeface="Nunito"/>
                <a:cs typeface="Nunito"/>
                <a:sym typeface="Nunito"/>
              </a:rPr>
              <a:t>Cíl 7: Prevence infekčních onemocnění </a:t>
            </a:r>
            <a:endParaRPr sz="1600">
              <a:solidFill>
                <a:srgbClr val="000000"/>
              </a:solidFill>
              <a:latin typeface="Nunito"/>
              <a:ea typeface="Nunito"/>
              <a:cs typeface="Nunito"/>
              <a:sym typeface="Nunito"/>
            </a:endParaRPr>
          </a:p>
          <a:p>
            <a:pPr marL="0" lvl="0" indent="0" algn="l" rtl="0">
              <a:lnSpc>
                <a:spcPct val="115000"/>
              </a:lnSpc>
              <a:spcBef>
                <a:spcPts val="0"/>
              </a:spcBef>
              <a:spcAft>
                <a:spcPts val="0"/>
              </a:spcAft>
              <a:buNone/>
            </a:pPr>
            <a:r>
              <a:rPr lang="cs" sz="1600">
                <a:solidFill>
                  <a:srgbClr val="000000"/>
                </a:solidFill>
                <a:latin typeface="Nunito"/>
                <a:ea typeface="Nunito"/>
                <a:cs typeface="Nunito"/>
                <a:sym typeface="Nunito"/>
              </a:rPr>
              <a:t>Cíl 8: </a:t>
            </a:r>
            <a:r>
              <a:rPr lang="cs" sz="1600" b="1">
                <a:solidFill>
                  <a:srgbClr val="000000"/>
                </a:solidFill>
                <a:latin typeface="Nunito"/>
                <a:ea typeface="Nunito"/>
                <a:cs typeface="Nunito"/>
                <a:sym typeface="Nunito"/>
              </a:rPr>
              <a:t>Snížení výskytu neinfekčních onemocnění</a:t>
            </a:r>
            <a:endParaRPr sz="1600" b="1">
              <a:solidFill>
                <a:srgbClr val="000000"/>
              </a:solidFill>
              <a:latin typeface="Nunito"/>
              <a:ea typeface="Nunito"/>
              <a:cs typeface="Nunito"/>
              <a:sym typeface="Nunito"/>
            </a:endParaRPr>
          </a:p>
          <a:p>
            <a:pPr marL="457200" lvl="0" indent="0" algn="l" rtl="0">
              <a:lnSpc>
                <a:spcPct val="100000"/>
              </a:lnSpc>
              <a:spcBef>
                <a:spcPts val="0"/>
              </a:spcBef>
              <a:spcAft>
                <a:spcPts val="0"/>
              </a:spcAft>
              <a:buNone/>
            </a:pPr>
            <a:r>
              <a:rPr lang="cs">
                <a:solidFill>
                  <a:srgbClr val="000000"/>
                </a:solidFill>
                <a:latin typeface="Nunito"/>
                <a:ea typeface="Nunito"/>
                <a:cs typeface="Nunito"/>
                <a:sym typeface="Nunito"/>
              </a:rPr>
              <a:t>8.1 Kardiovaskulární choroby </a:t>
            </a:r>
            <a:endParaRPr>
              <a:solidFill>
                <a:srgbClr val="000000"/>
              </a:solidFill>
              <a:latin typeface="Nunito"/>
              <a:ea typeface="Nunito"/>
              <a:cs typeface="Nunito"/>
              <a:sym typeface="Nunito"/>
            </a:endParaRPr>
          </a:p>
          <a:p>
            <a:pPr marL="457200" lvl="0" indent="0" algn="l" rtl="0">
              <a:lnSpc>
                <a:spcPct val="100000"/>
              </a:lnSpc>
              <a:spcBef>
                <a:spcPts val="0"/>
              </a:spcBef>
              <a:spcAft>
                <a:spcPts val="0"/>
              </a:spcAft>
              <a:buNone/>
            </a:pPr>
            <a:r>
              <a:rPr lang="cs">
                <a:solidFill>
                  <a:srgbClr val="000000"/>
                </a:solidFill>
                <a:latin typeface="Nunito"/>
                <a:ea typeface="Nunito"/>
                <a:cs typeface="Nunito"/>
                <a:sym typeface="Nunito"/>
              </a:rPr>
              <a:t>8.2 Nádorová onemocnění </a:t>
            </a:r>
            <a:endParaRPr>
              <a:solidFill>
                <a:srgbClr val="000000"/>
              </a:solidFill>
              <a:latin typeface="Nunito"/>
              <a:ea typeface="Nunito"/>
              <a:cs typeface="Nunito"/>
              <a:sym typeface="Nunito"/>
            </a:endParaRPr>
          </a:p>
          <a:p>
            <a:pPr marL="457200" lvl="0" indent="0" algn="l" rtl="0">
              <a:lnSpc>
                <a:spcPct val="100000"/>
              </a:lnSpc>
              <a:spcBef>
                <a:spcPts val="0"/>
              </a:spcBef>
              <a:spcAft>
                <a:spcPts val="0"/>
              </a:spcAft>
              <a:buNone/>
            </a:pPr>
            <a:r>
              <a:rPr lang="cs">
                <a:solidFill>
                  <a:srgbClr val="000000"/>
                </a:solidFill>
                <a:latin typeface="Nunito"/>
                <a:ea typeface="Nunito"/>
                <a:cs typeface="Nunito"/>
                <a:sym typeface="Nunito"/>
              </a:rPr>
              <a:t>8.3 Diabetes a prevence jeho komplikací </a:t>
            </a:r>
            <a:endParaRPr>
              <a:solidFill>
                <a:srgbClr val="000000"/>
              </a:solidFill>
              <a:latin typeface="Nunito"/>
              <a:ea typeface="Nunito"/>
              <a:cs typeface="Nunito"/>
              <a:sym typeface="Nunito"/>
            </a:endParaRPr>
          </a:p>
          <a:p>
            <a:pPr marL="457200" lvl="0" indent="0" algn="l" rtl="0">
              <a:lnSpc>
                <a:spcPct val="100000"/>
              </a:lnSpc>
              <a:spcBef>
                <a:spcPts val="0"/>
              </a:spcBef>
              <a:spcAft>
                <a:spcPts val="0"/>
              </a:spcAft>
              <a:buNone/>
            </a:pPr>
            <a:r>
              <a:rPr lang="cs">
                <a:solidFill>
                  <a:srgbClr val="000000"/>
                </a:solidFill>
                <a:latin typeface="Nunito"/>
                <a:ea typeface="Nunito"/>
                <a:cs typeface="Nunito"/>
                <a:sym typeface="Nunito"/>
              </a:rPr>
              <a:t>8.4 Nemoci svalové a kosterní soustavy </a:t>
            </a:r>
            <a:endParaRPr>
              <a:solidFill>
                <a:srgbClr val="000000"/>
              </a:solidFill>
              <a:latin typeface="Nunito"/>
              <a:ea typeface="Nunito"/>
              <a:cs typeface="Nunito"/>
              <a:sym typeface="Nunito"/>
            </a:endParaRPr>
          </a:p>
          <a:p>
            <a:pPr marL="457200" lvl="0" indent="0" algn="l" rtl="0">
              <a:lnSpc>
                <a:spcPct val="100000"/>
              </a:lnSpc>
              <a:spcBef>
                <a:spcPts val="0"/>
              </a:spcBef>
              <a:spcAft>
                <a:spcPts val="0"/>
              </a:spcAft>
              <a:buNone/>
            </a:pPr>
            <a:r>
              <a:rPr lang="cs">
                <a:solidFill>
                  <a:srgbClr val="000000"/>
                </a:solidFill>
                <a:latin typeface="Nunito"/>
                <a:ea typeface="Nunito"/>
                <a:cs typeface="Nunito"/>
                <a:sym typeface="Nunito"/>
              </a:rPr>
              <a:t>8.5 Prevence zubního kazu</a:t>
            </a:r>
            <a:endParaRPr>
              <a:solidFill>
                <a:srgbClr val="000000"/>
              </a:solidFill>
              <a:latin typeface="Nunito"/>
              <a:ea typeface="Nunito"/>
              <a:cs typeface="Nunito"/>
              <a:sym typeface="Nunito"/>
            </a:endParaRPr>
          </a:p>
          <a:p>
            <a:pPr marL="457200" lvl="0" indent="0" algn="l" rtl="0">
              <a:lnSpc>
                <a:spcPct val="100000"/>
              </a:lnSpc>
              <a:spcBef>
                <a:spcPts val="0"/>
              </a:spcBef>
              <a:spcAft>
                <a:spcPts val="0"/>
              </a:spcAft>
              <a:buNone/>
            </a:pPr>
            <a:endParaRPr>
              <a:solidFill>
                <a:srgbClr val="000000"/>
              </a:solidFill>
              <a:latin typeface="Nunito"/>
              <a:ea typeface="Nunito"/>
              <a:cs typeface="Nunito"/>
              <a:sym typeface="Nunito"/>
            </a:endParaRPr>
          </a:p>
          <a:p>
            <a:pPr marL="0" lvl="0" indent="0" algn="l" rtl="0">
              <a:lnSpc>
                <a:spcPct val="100000"/>
              </a:lnSpc>
              <a:spcBef>
                <a:spcPts val="0"/>
              </a:spcBef>
              <a:spcAft>
                <a:spcPts val="0"/>
              </a:spcAft>
              <a:buNone/>
            </a:pPr>
            <a:endParaRPr sz="1400">
              <a:solidFill>
                <a:srgbClr val="000000"/>
              </a:solidFill>
              <a:latin typeface="Nunito"/>
              <a:ea typeface="Nunito"/>
              <a:cs typeface="Nunito"/>
              <a:sym typeface="Nunito"/>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20"/>
          <p:cNvSpPr txBox="1">
            <a:spLocks noGrp="1"/>
          </p:cNvSpPr>
          <p:nvPr>
            <p:ph type="title"/>
          </p:nvPr>
        </p:nvSpPr>
        <p:spPr>
          <a:xfrm>
            <a:off x="819150" y="388400"/>
            <a:ext cx="7505700" cy="954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cs" dirty="0"/>
              <a:t>ZDRAVÍ 2030</a:t>
            </a:r>
            <a:endParaRPr dirty="0"/>
          </a:p>
        </p:txBody>
      </p:sp>
      <p:sp>
        <p:nvSpPr>
          <p:cNvPr id="173" name="Google Shape;173;p20"/>
          <p:cNvSpPr txBox="1">
            <a:spLocks noGrp="1"/>
          </p:cNvSpPr>
          <p:nvPr>
            <p:ph type="body" idx="1"/>
          </p:nvPr>
        </p:nvSpPr>
        <p:spPr>
          <a:xfrm>
            <a:off x="603925" y="1343000"/>
            <a:ext cx="7971900" cy="3095700"/>
          </a:xfrm>
          <a:prstGeom prst="rect">
            <a:avLst/>
          </a:prstGeom>
        </p:spPr>
        <p:txBody>
          <a:bodyPr spcFirstLastPara="1" wrap="square" lIns="91425" tIns="91425" rIns="91425" bIns="91425" anchor="t" anchorCtr="0">
            <a:noAutofit/>
          </a:bodyPr>
          <a:lstStyle/>
          <a:p>
            <a:pPr marL="685800" lvl="0" indent="-323850" algn="l" rtl="0">
              <a:spcBef>
                <a:spcPts val="600"/>
              </a:spcBef>
              <a:spcAft>
                <a:spcPts val="0"/>
              </a:spcAft>
              <a:buClr>
                <a:srgbClr val="000000"/>
              </a:buClr>
              <a:buSzPts val="1500"/>
              <a:buFont typeface="Nunito"/>
              <a:buChar char="■"/>
            </a:pPr>
            <a:r>
              <a:rPr lang="cs" sz="1500" dirty="0">
                <a:solidFill>
                  <a:srgbClr val="000000"/>
                </a:solidFill>
                <a:latin typeface="Nunito"/>
                <a:ea typeface="Nunito"/>
                <a:cs typeface="Nunito"/>
                <a:sym typeface="Nunito"/>
              </a:rPr>
              <a:t>navazuje na dokument </a:t>
            </a:r>
            <a:r>
              <a:rPr lang="cs" sz="1500" b="1" dirty="0">
                <a:solidFill>
                  <a:srgbClr val="000000"/>
                </a:solidFill>
                <a:latin typeface="Nunito"/>
                <a:ea typeface="Nunito"/>
                <a:cs typeface="Nunito"/>
                <a:sym typeface="Nunito"/>
              </a:rPr>
              <a:t>zdraví 21</a:t>
            </a:r>
            <a:endParaRPr sz="1500" b="1" dirty="0">
              <a:solidFill>
                <a:srgbClr val="000000"/>
              </a:solidFill>
              <a:latin typeface="Nunito"/>
              <a:ea typeface="Nunito"/>
              <a:cs typeface="Nunito"/>
              <a:sym typeface="Nunito"/>
            </a:endParaRPr>
          </a:p>
          <a:p>
            <a:pPr marL="685800" lvl="0" indent="-323850" algn="l" rtl="0">
              <a:spcBef>
                <a:spcPts val="0"/>
              </a:spcBef>
              <a:spcAft>
                <a:spcPts val="0"/>
              </a:spcAft>
              <a:buClr>
                <a:srgbClr val="000000"/>
              </a:buClr>
              <a:buSzPts val="1500"/>
              <a:buFont typeface="Nunito"/>
              <a:buChar char="■"/>
            </a:pPr>
            <a:r>
              <a:rPr lang="cs" sz="1500" dirty="0">
                <a:solidFill>
                  <a:srgbClr val="000000"/>
                </a:solidFill>
                <a:latin typeface="Nunito"/>
                <a:ea typeface="Nunito"/>
                <a:cs typeface="Nunito"/>
                <a:sym typeface="Nunito"/>
              </a:rPr>
              <a:t>aktualizovaná verze - reakce na </a:t>
            </a:r>
            <a:r>
              <a:rPr lang="cs" sz="1500" b="1" dirty="0">
                <a:solidFill>
                  <a:srgbClr val="000000"/>
                </a:solidFill>
                <a:latin typeface="Nunito"/>
                <a:ea typeface="Nunito"/>
                <a:cs typeface="Nunito"/>
                <a:sym typeface="Nunito"/>
              </a:rPr>
              <a:t>pandemii covid-19</a:t>
            </a:r>
            <a:endParaRPr sz="1500" b="1" dirty="0">
              <a:solidFill>
                <a:srgbClr val="000000"/>
              </a:solidFill>
              <a:latin typeface="Nunito"/>
              <a:ea typeface="Nunito"/>
              <a:cs typeface="Nunito"/>
              <a:sym typeface="Nunito"/>
            </a:endParaRPr>
          </a:p>
          <a:p>
            <a:pPr marL="685800" lvl="0" indent="-323850" algn="l" rtl="0">
              <a:spcBef>
                <a:spcPts val="0"/>
              </a:spcBef>
              <a:spcAft>
                <a:spcPts val="0"/>
              </a:spcAft>
              <a:buClr>
                <a:srgbClr val="000000"/>
              </a:buClr>
              <a:buSzPts val="1500"/>
              <a:buFont typeface="Nunito"/>
              <a:buChar char="■"/>
            </a:pPr>
            <a:r>
              <a:rPr lang="cs" sz="1500" u="sng" dirty="0">
                <a:solidFill>
                  <a:srgbClr val="000000"/>
                </a:solidFill>
                <a:latin typeface="Nunito"/>
                <a:ea typeface="Nunito"/>
                <a:cs typeface="Nunito"/>
                <a:sym typeface="Nunito"/>
              </a:rPr>
              <a:t>tři strategické cíle: </a:t>
            </a:r>
            <a:endParaRPr sz="1150" u="sng" dirty="0">
              <a:solidFill>
                <a:srgbClr val="000000"/>
              </a:solidFill>
              <a:latin typeface="Nunito"/>
              <a:ea typeface="Nunito"/>
              <a:cs typeface="Nunito"/>
              <a:sym typeface="Nunito"/>
            </a:endParaRPr>
          </a:p>
          <a:p>
            <a:pPr marL="914400" lvl="0" indent="0" algn="l" rtl="0">
              <a:spcBef>
                <a:spcPts val="100"/>
              </a:spcBef>
              <a:spcAft>
                <a:spcPts val="0"/>
              </a:spcAft>
              <a:buNone/>
            </a:pPr>
            <a:r>
              <a:rPr lang="cs" dirty="0">
                <a:solidFill>
                  <a:srgbClr val="000000"/>
                </a:solidFill>
                <a:latin typeface="Nunito"/>
                <a:ea typeface="Nunito"/>
                <a:cs typeface="Nunito"/>
                <a:sym typeface="Nunito"/>
              </a:rPr>
              <a:t>1. </a:t>
            </a:r>
            <a:r>
              <a:rPr lang="cs" b="1" dirty="0">
                <a:solidFill>
                  <a:srgbClr val="000000"/>
                </a:solidFill>
                <a:latin typeface="Nunito"/>
                <a:ea typeface="Nunito"/>
                <a:cs typeface="Nunito"/>
                <a:sym typeface="Nunito"/>
              </a:rPr>
              <a:t>Ochrana </a:t>
            </a:r>
            <a:r>
              <a:rPr lang="cs" dirty="0">
                <a:solidFill>
                  <a:srgbClr val="000000"/>
                </a:solidFill>
                <a:latin typeface="Nunito"/>
                <a:ea typeface="Nunito"/>
                <a:cs typeface="Nunito"/>
                <a:sym typeface="Nunito"/>
              </a:rPr>
              <a:t>a zlepšení zdravotního stavu populace</a:t>
            </a:r>
            <a:endParaRPr dirty="0">
              <a:solidFill>
                <a:srgbClr val="000000"/>
              </a:solidFill>
              <a:latin typeface="Nunito"/>
              <a:ea typeface="Nunito"/>
              <a:cs typeface="Nunito"/>
              <a:sym typeface="Nunito"/>
            </a:endParaRPr>
          </a:p>
          <a:p>
            <a:pPr marL="914400" lvl="0" indent="0" algn="l" rtl="0">
              <a:spcBef>
                <a:spcPts val="0"/>
              </a:spcBef>
              <a:spcAft>
                <a:spcPts val="0"/>
              </a:spcAft>
              <a:buNone/>
            </a:pPr>
            <a:r>
              <a:rPr lang="cs" dirty="0">
                <a:solidFill>
                  <a:srgbClr val="000000"/>
                </a:solidFill>
                <a:latin typeface="Nunito"/>
                <a:ea typeface="Nunito"/>
                <a:cs typeface="Nunito"/>
                <a:sym typeface="Nunito"/>
              </a:rPr>
              <a:t>2. Optimalizace zdravotnického systému </a:t>
            </a:r>
            <a:r>
              <a:rPr lang="cs" sz="1100" b="1" dirty="0">
                <a:solidFill>
                  <a:srgbClr val="0070C0"/>
                </a:solidFill>
                <a:highlight>
                  <a:srgbClr val="FFFFFF"/>
                </a:highlight>
                <a:latin typeface="Roboto"/>
                <a:ea typeface="Roboto"/>
                <a:cs typeface="Roboto"/>
                <a:sym typeface="Roboto"/>
              </a:rPr>
              <a:t>s ohledem na zvýšení jeho schopnosti reagovat na nové výzvy</a:t>
            </a:r>
            <a:endParaRPr sz="1100" b="1" dirty="0">
              <a:solidFill>
                <a:srgbClr val="0070C0"/>
              </a:solidFill>
              <a:latin typeface="Algerian" panose="04020705040A02060702" pitchFamily="82" charset="0"/>
              <a:ea typeface="Nunito"/>
              <a:cs typeface="Nunito"/>
              <a:sym typeface="Nunito"/>
            </a:endParaRPr>
          </a:p>
          <a:p>
            <a:pPr marL="914400" lvl="0" indent="0" algn="l" rtl="0">
              <a:spcBef>
                <a:spcPts val="0"/>
              </a:spcBef>
              <a:spcAft>
                <a:spcPts val="0"/>
              </a:spcAft>
              <a:buNone/>
            </a:pPr>
            <a:r>
              <a:rPr lang="cs" dirty="0">
                <a:solidFill>
                  <a:srgbClr val="000000"/>
                </a:solidFill>
                <a:latin typeface="Nunito"/>
                <a:ea typeface="Nunito"/>
                <a:cs typeface="Nunito"/>
                <a:sym typeface="Nunito"/>
              </a:rPr>
              <a:t>3. Podpora vědy a výzkumu</a:t>
            </a:r>
            <a:endParaRPr dirty="0">
              <a:solidFill>
                <a:srgbClr val="000000"/>
              </a:solidFill>
              <a:latin typeface="Nunito"/>
              <a:ea typeface="Nunito"/>
              <a:cs typeface="Nunito"/>
              <a:sym typeface="Nunito"/>
            </a:endParaRPr>
          </a:p>
          <a:p>
            <a:pPr marL="0" lvl="0" indent="0" algn="l" rtl="0">
              <a:spcBef>
                <a:spcPts val="0"/>
              </a:spcBef>
              <a:spcAft>
                <a:spcPts val="0"/>
              </a:spcAft>
              <a:buNone/>
            </a:pPr>
            <a:endParaRPr sz="600" dirty="0">
              <a:solidFill>
                <a:srgbClr val="000000"/>
              </a:solidFill>
              <a:latin typeface="Nunito"/>
              <a:ea typeface="Nunito"/>
              <a:cs typeface="Nunito"/>
              <a:sym typeface="Nunito"/>
            </a:endParaRPr>
          </a:p>
          <a:p>
            <a:pPr marL="0" lvl="0" indent="0" algn="l" rtl="0">
              <a:spcBef>
                <a:spcPts val="0"/>
              </a:spcBef>
              <a:spcAft>
                <a:spcPts val="0"/>
              </a:spcAft>
              <a:buNone/>
            </a:pPr>
            <a:endParaRPr sz="100" dirty="0">
              <a:solidFill>
                <a:srgbClr val="000000"/>
              </a:solidFill>
              <a:latin typeface="Nunito"/>
              <a:ea typeface="Nunito"/>
              <a:cs typeface="Nunito"/>
              <a:sym typeface="Nunito"/>
            </a:endParaRPr>
          </a:p>
          <a:p>
            <a:pPr marL="685800" lvl="0" indent="-323850" algn="l" rtl="0">
              <a:spcBef>
                <a:spcPts val="600"/>
              </a:spcBef>
              <a:spcAft>
                <a:spcPts val="0"/>
              </a:spcAft>
              <a:buClr>
                <a:srgbClr val="000000"/>
              </a:buClr>
              <a:buSzPts val="1500"/>
              <a:buFont typeface="Nunito"/>
              <a:buChar char="■"/>
            </a:pPr>
            <a:r>
              <a:rPr lang="cs" sz="1500" dirty="0">
                <a:solidFill>
                  <a:srgbClr val="000000"/>
                </a:solidFill>
                <a:latin typeface="Nunito"/>
                <a:ea typeface="Nunito"/>
                <a:cs typeface="Nunito"/>
                <a:sym typeface="Nunito"/>
              </a:rPr>
              <a:t>stárnutí populace</a:t>
            </a:r>
            <a:endParaRPr sz="1500" dirty="0">
              <a:solidFill>
                <a:srgbClr val="000000"/>
              </a:solidFill>
              <a:latin typeface="Nunito"/>
              <a:ea typeface="Nunito"/>
              <a:cs typeface="Nunito"/>
              <a:sym typeface="Nunito"/>
            </a:endParaRPr>
          </a:p>
          <a:p>
            <a:pPr marL="685800" lvl="0" indent="-323850" algn="l" rtl="0">
              <a:spcBef>
                <a:spcPts val="0"/>
              </a:spcBef>
              <a:spcAft>
                <a:spcPts val="0"/>
              </a:spcAft>
              <a:buClr>
                <a:srgbClr val="000000"/>
              </a:buClr>
              <a:buSzPts val="1500"/>
              <a:buFont typeface="Nunito"/>
              <a:buChar char="■"/>
            </a:pPr>
            <a:r>
              <a:rPr lang="cs" sz="1500" dirty="0">
                <a:solidFill>
                  <a:srgbClr val="000000"/>
                </a:solidFill>
                <a:latin typeface="Nunito"/>
                <a:ea typeface="Nunito"/>
                <a:cs typeface="Nunito"/>
                <a:sym typeface="Nunito"/>
              </a:rPr>
              <a:t>digitalizace zdravotnictví</a:t>
            </a:r>
            <a:endParaRPr sz="1500" dirty="0">
              <a:solidFill>
                <a:srgbClr val="000000"/>
              </a:solidFill>
              <a:latin typeface="Nunito"/>
              <a:ea typeface="Nunito"/>
              <a:cs typeface="Nunito"/>
              <a:sym typeface="Nunito"/>
            </a:endParaRPr>
          </a:p>
          <a:p>
            <a:pPr marL="0" lvl="0" indent="0" algn="l" rtl="0">
              <a:spcBef>
                <a:spcPts val="600"/>
              </a:spcBef>
              <a:spcAft>
                <a:spcPts val="0"/>
              </a:spcAft>
              <a:buNone/>
            </a:pPr>
            <a:endParaRPr sz="1200" dirty="0">
              <a:solidFill>
                <a:srgbClr val="000000"/>
              </a:solidFill>
              <a:latin typeface="Nunito"/>
              <a:ea typeface="Nunito"/>
              <a:cs typeface="Nunito"/>
              <a:sym typeface="Nunito"/>
            </a:endParaRPr>
          </a:p>
          <a:p>
            <a:pPr marL="0" lvl="0" indent="0" algn="l" rtl="0">
              <a:spcBef>
                <a:spcPts val="100"/>
              </a:spcBef>
              <a:spcAft>
                <a:spcPts val="1600"/>
              </a:spcAft>
              <a:buNone/>
            </a:pPr>
            <a:endParaRPr dirty="0"/>
          </a:p>
        </p:txBody>
      </p:sp>
      <p:pic>
        <p:nvPicPr>
          <p:cNvPr id="174" name="Google Shape;174;p20"/>
          <p:cNvPicPr preferRelativeResize="0"/>
          <p:nvPr/>
        </p:nvPicPr>
        <p:blipFill rotWithShape="1">
          <a:blip r:embed="rId3">
            <a:alphaModFix/>
          </a:blip>
          <a:srcRect t="22711" b="19351"/>
          <a:stretch/>
        </p:blipFill>
        <p:spPr>
          <a:xfrm>
            <a:off x="6394475" y="3344400"/>
            <a:ext cx="2266950" cy="1379675"/>
          </a:xfrm>
          <a:prstGeom prst="rect">
            <a:avLst/>
          </a:prstGeom>
          <a:noFill/>
          <a:ln>
            <a:noFill/>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Zdraví 2030</a:t>
            </a:r>
            <a:endParaRPr lang="cs-CZ" dirty="0"/>
          </a:p>
        </p:txBody>
      </p:sp>
      <p:sp>
        <p:nvSpPr>
          <p:cNvPr id="3" name="Zástupný symbol pro text 2"/>
          <p:cNvSpPr>
            <a:spLocks noGrp="1"/>
          </p:cNvSpPr>
          <p:nvPr>
            <p:ph type="body" idx="1"/>
          </p:nvPr>
        </p:nvSpPr>
        <p:spPr>
          <a:xfrm>
            <a:off x="819150" y="1392964"/>
            <a:ext cx="7505700" cy="3045761"/>
          </a:xfrm>
        </p:spPr>
        <p:txBody>
          <a:bodyPr/>
          <a:lstStyle/>
          <a:p>
            <a:pPr marL="146050" indent="0">
              <a:buNone/>
            </a:pPr>
            <a:r>
              <a:rPr lang="cs-CZ" sz="2000" dirty="0"/>
              <a:t>Implementační plány </a:t>
            </a:r>
          </a:p>
          <a:p>
            <a:r>
              <a:rPr lang="cs-CZ" sz="2000" dirty="0"/>
              <a:t>Reforma primární péče</a:t>
            </a:r>
          </a:p>
          <a:p>
            <a:r>
              <a:rPr lang="cs-CZ" sz="2000" dirty="0"/>
              <a:t>Prevence nemocí, podpora a ochrana zdraví; zvyšování zdravotní gramotnosti</a:t>
            </a:r>
          </a:p>
          <a:p>
            <a:r>
              <a:rPr lang="cs-CZ" sz="2000" dirty="0"/>
              <a:t>Implementace modelů integrované péče, integrace zdravotní a sociální péče, reforma péče o duševní zdraví</a:t>
            </a:r>
          </a:p>
          <a:p>
            <a:r>
              <a:rPr lang="cs-CZ" sz="2000" dirty="0"/>
              <a:t>Personální stabilizace resortu zdravotnictví</a:t>
            </a:r>
          </a:p>
          <a:p>
            <a:r>
              <a:rPr lang="cs-CZ" sz="2000" dirty="0"/>
              <a:t>Digitalizace zdravotnictví</a:t>
            </a:r>
          </a:p>
          <a:p>
            <a:r>
              <a:rPr lang="cs-CZ" sz="2000" dirty="0"/>
              <a:t>Optimalizace systému úhrad ve zdravotnictví</a:t>
            </a:r>
          </a:p>
          <a:p>
            <a:endParaRPr lang="cs-CZ" dirty="0"/>
          </a:p>
        </p:txBody>
      </p:sp>
    </p:spTree>
    <p:extLst>
      <p:ext uri="{BB962C8B-B14F-4D97-AF65-F5344CB8AC3E}">
        <p14:creationId xmlns:p14="http://schemas.microsoft.com/office/powerpoint/2010/main" val="34293021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Implementační plány – Reforma primární péče</a:t>
            </a:r>
            <a:r>
              <a:rPr lang="cs-CZ" sz="3200" dirty="0"/>
              <a:t/>
            </a:r>
            <a:br>
              <a:rPr lang="cs-CZ" sz="3200" dirty="0"/>
            </a:br>
            <a:endParaRPr lang="cs-CZ" dirty="0"/>
          </a:p>
        </p:txBody>
      </p:sp>
      <p:sp>
        <p:nvSpPr>
          <p:cNvPr id="3" name="Zástupný symbol pro text 2"/>
          <p:cNvSpPr>
            <a:spLocks noGrp="1"/>
          </p:cNvSpPr>
          <p:nvPr>
            <p:ph type="body" idx="1"/>
          </p:nvPr>
        </p:nvSpPr>
        <p:spPr/>
        <p:txBody>
          <a:bodyPr/>
          <a:lstStyle/>
          <a:p>
            <a:r>
              <a:rPr lang="cs-CZ" dirty="0" smtClean="0"/>
              <a:t>Vliv na zdravotní </a:t>
            </a:r>
            <a:r>
              <a:rPr lang="cs-CZ" dirty="0"/>
              <a:t>stav celé populace a dlouhodobou ekonomickou udržitelnost celého zdravotního systému</a:t>
            </a:r>
            <a:r>
              <a:rPr lang="cs-CZ" dirty="0" smtClean="0"/>
              <a:t>.</a:t>
            </a:r>
            <a:endParaRPr lang="cs-CZ" dirty="0"/>
          </a:p>
          <a:p>
            <a:r>
              <a:rPr lang="cs-CZ" dirty="0"/>
              <a:t>Cílem reformy primární péče musí být její postupná proměna a posílení, tak aby byla schopna poskytovat v maximálním rozsahu co nejširší, a přitom kvalitní péči snadno dostupnou pacientovi. </a:t>
            </a:r>
            <a:endParaRPr lang="cs-CZ" dirty="0" smtClean="0"/>
          </a:p>
          <a:p>
            <a:r>
              <a:rPr lang="cs-CZ" dirty="0" smtClean="0"/>
              <a:t>Rozšíření </a:t>
            </a:r>
            <a:r>
              <a:rPr lang="cs-CZ" dirty="0"/>
              <a:t>kompetencí musí umožnit praktickému lékaři poskytovat maximum možné péče, které je odborně a technicky schopen.</a:t>
            </a:r>
          </a:p>
        </p:txBody>
      </p:sp>
    </p:spTree>
    <p:extLst>
      <p:ext uri="{BB962C8B-B14F-4D97-AF65-F5344CB8AC3E}">
        <p14:creationId xmlns:p14="http://schemas.microsoft.com/office/powerpoint/2010/main" val="19314744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z="2800" dirty="0"/>
              <a:t>Implementační plány </a:t>
            </a:r>
            <a:r>
              <a:rPr lang="cs-CZ" sz="2800" dirty="0" smtClean="0"/>
              <a:t>– </a:t>
            </a:r>
            <a:r>
              <a:rPr lang="pt-BR" sz="2800" b="1" dirty="0"/>
              <a:t>Prevence nemocí, podpora a ochrana zdraví; zvyšování zdravotní gramotnosti</a:t>
            </a:r>
            <a:endParaRPr lang="cs-CZ" sz="2800" dirty="0"/>
          </a:p>
        </p:txBody>
      </p:sp>
      <p:sp>
        <p:nvSpPr>
          <p:cNvPr id="3" name="Zástupný symbol pro text 2"/>
          <p:cNvSpPr>
            <a:spLocks noGrp="1"/>
          </p:cNvSpPr>
          <p:nvPr>
            <p:ph type="body" idx="1"/>
          </p:nvPr>
        </p:nvSpPr>
        <p:spPr/>
        <p:txBody>
          <a:bodyPr/>
          <a:lstStyle/>
          <a:p>
            <a:r>
              <a:rPr lang="cs-CZ" dirty="0"/>
              <a:t>Specifický cíl usiluje o funkční, legislativně a metodicky ukotvený systém programů podpory zdraví, zdravotní gramotnosti a programů zaměřených na časný záchyt vážných onemocnění v rizikových </a:t>
            </a:r>
            <a:r>
              <a:rPr lang="cs-CZ" dirty="0" smtClean="0"/>
              <a:t>skupinách.</a:t>
            </a:r>
            <a:endParaRPr lang="cs-CZ" dirty="0"/>
          </a:p>
        </p:txBody>
      </p:sp>
    </p:spTree>
    <p:extLst>
      <p:ext uri="{BB962C8B-B14F-4D97-AF65-F5344CB8AC3E}">
        <p14:creationId xmlns:p14="http://schemas.microsoft.com/office/powerpoint/2010/main" val="202460086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z="2400" dirty="0"/>
              <a:t>Implementační plány – Implementace modelů integrované péče, integrace zdravotní a sociální péče, reforma péče o duševní zdraví</a:t>
            </a:r>
          </a:p>
        </p:txBody>
      </p:sp>
      <p:sp>
        <p:nvSpPr>
          <p:cNvPr id="3" name="Zástupný symbol pro text 2"/>
          <p:cNvSpPr>
            <a:spLocks noGrp="1"/>
          </p:cNvSpPr>
          <p:nvPr>
            <p:ph type="body" idx="1"/>
          </p:nvPr>
        </p:nvSpPr>
        <p:spPr/>
        <p:txBody>
          <a:bodyPr/>
          <a:lstStyle/>
          <a:p>
            <a:r>
              <a:rPr lang="cs-CZ" dirty="0"/>
              <a:t>Specifický cíl usiluje o to, aby byly všem občanům ČR v dlouhodobě nepříznivém zdravotním stavu (v důsledku chronických a nevyléčitelných chorob, stárnutí apod.), zaručeny spravedlivé příležitosti k užívání zdravotních a sociálních služeb současně, a to v různé intenzitě a měnícím se poměru dle potřeb a ve všech potřebných formách (od ambulantních, terénních, poskytovaných ve vlastním sociálním prostředí, po lůžkové/pobytové, využitelné pro přechodné či trvalé řešení životní situace klienta), a to po celý životní cyklus občanů České republiky. </a:t>
            </a:r>
            <a:endParaRPr lang="cs-CZ" dirty="0" smtClean="0"/>
          </a:p>
          <a:p>
            <a:r>
              <a:rPr lang="cs-CZ" dirty="0" smtClean="0"/>
              <a:t>Široká </a:t>
            </a:r>
            <a:r>
              <a:rPr lang="cs-CZ" dirty="0"/>
              <a:t>oblast zahrnuje celé spektrum témat od </a:t>
            </a:r>
            <a:r>
              <a:rPr lang="cs-CZ" dirty="0" err="1"/>
              <a:t>deinstitucionalizace</a:t>
            </a:r>
            <a:r>
              <a:rPr lang="cs-CZ" dirty="0"/>
              <a:t> dětských domovů až po péči o nemocné demencí a pokračující Reformu péče o duševní zdraví.</a:t>
            </a:r>
          </a:p>
        </p:txBody>
      </p:sp>
    </p:spTree>
    <p:extLst>
      <p:ext uri="{BB962C8B-B14F-4D97-AF65-F5344CB8AC3E}">
        <p14:creationId xmlns:p14="http://schemas.microsoft.com/office/powerpoint/2010/main" val="41030183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z="2800" dirty="0" smtClean="0"/>
              <a:t>Implementační plány –Personální stabilizace resortu zdravotnictví</a:t>
            </a:r>
            <a:endParaRPr lang="cs-CZ" sz="2800" dirty="0"/>
          </a:p>
        </p:txBody>
      </p:sp>
      <p:sp>
        <p:nvSpPr>
          <p:cNvPr id="3" name="Zástupný symbol pro text 2"/>
          <p:cNvSpPr>
            <a:spLocks noGrp="1"/>
          </p:cNvSpPr>
          <p:nvPr>
            <p:ph type="body" idx="1"/>
          </p:nvPr>
        </p:nvSpPr>
        <p:spPr/>
        <p:txBody>
          <a:bodyPr/>
          <a:lstStyle/>
          <a:p>
            <a:r>
              <a:rPr lang="cs-CZ" dirty="0"/>
              <a:t>Cílem personální stabilizace resortu zdravotnictví je zabezpečení dostatečných kapacit veškerého personálu, jak lékařského, tak i v ostatních nelékařských zdravotnických profesích. </a:t>
            </a:r>
            <a:endParaRPr lang="cs-CZ" dirty="0" smtClean="0"/>
          </a:p>
          <a:p>
            <a:r>
              <a:rPr lang="cs-CZ" dirty="0" smtClean="0"/>
              <a:t>Nejde </a:t>
            </a:r>
            <a:r>
              <a:rPr lang="cs-CZ" dirty="0"/>
              <a:t>pouze o zabezpečení odpovídajícího početního stavu, ale také o jeho strukturu, rozložení v profesích i celoplošné pokrytí z hlediska regionů</a:t>
            </a:r>
            <a:r>
              <a:rPr lang="cs-CZ" dirty="0" smtClean="0"/>
              <a:t>.</a:t>
            </a:r>
          </a:p>
          <a:p>
            <a:r>
              <a:rPr lang="cs-CZ" dirty="0" smtClean="0"/>
              <a:t> </a:t>
            </a:r>
            <a:r>
              <a:rPr lang="cs-CZ" dirty="0"/>
              <a:t>K tomu patří i dlouhodobě udržitelný rozvoj personálních kapacit českého zdravotnictví. V souvislosti s pandemií </a:t>
            </a:r>
            <a:r>
              <a:rPr lang="cs-CZ" dirty="0" err="1"/>
              <a:t>Covid</a:t>
            </a:r>
            <a:r>
              <a:rPr lang="cs-CZ" dirty="0"/>
              <a:t> -19 byla v implementačním plánu akcentována také problematika personálního zajištění orgánů ochrany veřejného zdraví.</a:t>
            </a:r>
          </a:p>
        </p:txBody>
      </p:sp>
    </p:spTree>
    <p:extLst>
      <p:ext uri="{BB962C8B-B14F-4D97-AF65-F5344CB8AC3E}">
        <p14:creationId xmlns:p14="http://schemas.microsoft.com/office/powerpoint/2010/main" val="10686462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Implementační plány –Digitalizace zdravotnictví</a:t>
            </a:r>
          </a:p>
        </p:txBody>
      </p:sp>
      <p:sp>
        <p:nvSpPr>
          <p:cNvPr id="3" name="Zástupný symbol pro text 2"/>
          <p:cNvSpPr>
            <a:spLocks noGrp="1"/>
          </p:cNvSpPr>
          <p:nvPr>
            <p:ph type="body" idx="1"/>
          </p:nvPr>
        </p:nvSpPr>
        <p:spPr/>
        <p:txBody>
          <a:bodyPr/>
          <a:lstStyle/>
          <a:p>
            <a:r>
              <a:rPr lang="cs-CZ" dirty="0"/>
              <a:t>Digitální technologie a inovace usnadní dosažení strategických záměrů v oblasti veřejného zdraví. </a:t>
            </a:r>
            <a:endParaRPr lang="cs-CZ" dirty="0" smtClean="0"/>
          </a:p>
          <a:p>
            <a:r>
              <a:rPr lang="cs-CZ" dirty="0" smtClean="0"/>
              <a:t>Inovativní </a:t>
            </a:r>
            <a:r>
              <a:rPr lang="cs-CZ" dirty="0"/>
              <a:t>digitální řešení napomůžou podpoře zdraví a kvality života občanů a umožní účinnější způsoby organizace a poskytování zdravotních a sociálních služeb.</a:t>
            </a:r>
          </a:p>
        </p:txBody>
      </p:sp>
    </p:spTree>
    <p:extLst>
      <p:ext uri="{BB962C8B-B14F-4D97-AF65-F5344CB8AC3E}">
        <p14:creationId xmlns:p14="http://schemas.microsoft.com/office/powerpoint/2010/main" val="1439325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Implementační plány –Optimalizace systému úhrad ve zdravotnictví</a:t>
            </a:r>
          </a:p>
        </p:txBody>
      </p:sp>
      <p:sp>
        <p:nvSpPr>
          <p:cNvPr id="3" name="Zástupný symbol pro text 2"/>
          <p:cNvSpPr>
            <a:spLocks noGrp="1"/>
          </p:cNvSpPr>
          <p:nvPr>
            <p:ph type="body" idx="1"/>
          </p:nvPr>
        </p:nvSpPr>
        <p:spPr/>
        <p:txBody>
          <a:bodyPr/>
          <a:lstStyle/>
          <a:p>
            <a:r>
              <a:rPr lang="cs-CZ" dirty="0"/>
              <a:t>Zajištění dlouhodobě udržitelného financování zdravotnictví je zásadním úkolem, který podmiňuje dostupnost, kvalitu i výsledky zdravotní a zdravotně sociální péče pro všechny občany ČR. </a:t>
            </a:r>
            <a:endParaRPr lang="cs-CZ" dirty="0" smtClean="0"/>
          </a:p>
          <a:p>
            <a:r>
              <a:rPr lang="cs-CZ" dirty="0" smtClean="0"/>
              <a:t>Jde </a:t>
            </a:r>
            <a:r>
              <a:rPr lang="cs-CZ" dirty="0"/>
              <a:t>o oblast, která primárně vyžaduje meziresortní spolupráci, neboť udržitelné transparentní financování zdravotní péče není pouze otázkou objemu prostředků na příjmové straně veřejného zdravotního pojištění, ale zahrnuje také zvyšování efektivnosti poskytovaných služeb prostřednictvím změn kompetencí, plánování příjmů a výdajů a zvyšování stability vícezdrojovým financováním a rovněž nutné změny v organizaci zdravotních služeb, včetně plánování služeb na zdravotně-sociálním pomezí.</a:t>
            </a:r>
          </a:p>
        </p:txBody>
      </p:sp>
    </p:spTree>
    <p:extLst>
      <p:ext uri="{BB962C8B-B14F-4D97-AF65-F5344CB8AC3E}">
        <p14:creationId xmlns:p14="http://schemas.microsoft.com/office/powerpoint/2010/main" val="261910412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22"/>
          <p:cNvSpPr txBox="1">
            <a:spLocks noGrp="1"/>
          </p:cNvSpPr>
          <p:nvPr>
            <p:ph type="title"/>
          </p:nvPr>
        </p:nvSpPr>
        <p:spPr>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cs"/>
              <a:t>NOVÁ KONCEPCE OŠETŘOVATELSTVÍ</a:t>
            </a:r>
            <a:endParaRPr/>
          </a:p>
        </p:txBody>
      </p:sp>
      <p:sp>
        <p:nvSpPr>
          <p:cNvPr id="186" name="Google Shape;186;p22"/>
          <p:cNvSpPr txBox="1">
            <a:spLocks noGrp="1"/>
          </p:cNvSpPr>
          <p:nvPr>
            <p:ph type="body" idx="1"/>
          </p:nvPr>
        </p:nvSpPr>
        <p:spPr>
          <a:xfrm>
            <a:off x="819150" y="1612725"/>
            <a:ext cx="7505700" cy="2826000"/>
          </a:xfrm>
          <a:prstGeom prst="rect">
            <a:avLst/>
          </a:prstGeom>
        </p:spPr>
        <p:txBody>
          <a:bodyPr spcFirstLastPara="1" wrap="square" lIns="91425" tIns="91425" rIns="91425" bIns="91425" anchor="t" anchorCtr="0">
            <a:noAutofit/>
          </a:bodyPr>
          <a:lstStyle/>
          <a:p>
            <a:pPr marL="457200" lvl="0" indent="0" algn="l" rtl="0">
              <a:spcBef>
                <a:spcPts val="1600"/>
              </a:spcBef>
              <a:spcAft>
                <a:spcPts val="0"/>
              </a:spcAft>
              <a:buNone/>
            </a:pPr>
            <a:r>
              <a:rPr lang="cs-CZ" dirty="0" smtClean="0">
                <a:solidFill>
                  <a:srgbClr val="000000"/>
                </a:solidFill>
              </a:rPr>
              <a:t>…ODKAZUJE NA….. Zdraví 2030</a:t>
            </a:r>
          </a:p>
          <a:p>
            <a:pPr lvl="0" indent="0">
              <a:spcBef>
                <a:spcPts val="1600"/>
              </a:spcBef>
              <a:buNone/>
            </a:pPr>
            <a:r>
              <a:rPr lang="cs-CZ" dirty="0">
                <a:solidFill>
                  <a:srgbClr val="000000"/>
                </a:solidFill>
                <a:hlinkClick r:id="rId3"/>
              </a:rPr>
              <a:t>https://www.mzcr.cz/verejna-konzultace-k-aktualizovanym-implementacnim-planum-strategickeho-ramce-zdravi-2030</a:t>
            </a:r>
            <a:r>
              <a:rPr lang="cs-CZ" dirty="0" smtClean="0">
                <a:solidFill>
                  <a:srgbClr val="000000"/>
                </a:solidFill>
                <a:hlinkClick r:id="rId3"/>
              </a:rPr>
              <a:t>/</a:t>
            </a:r>
            <a:r>
              <a:rPr lang="cs-CZ" dirty="0" smtClean="0">
                <a:solidFill>
                  <a:srgbClr val="000000"/>
                </a:solidFill>
              </a:rPr>
              <a:t> </a:t>
            </a:r>
            <a:endParaRPr dirty="0">
              <a:solidFill>
                <a:srgbClr val="000000"/>
              </a:solidFill>
            </a:endParaRPr>
          </a:p>
          <a:p>
            <a:pPr marL="914400" lvl="0" indent="0" algn="l" rtl="0">
              <a:spcBef>
                <a:spcPts val="1600"/>
              </a:spcBef>
              <a:spcAft>
                <a:spcPts val="1600"/>
              </a:spcAft>
              <a:buNone/>
            </a:pPr>
            <a:endParaRPr sz="1300" dirty="0">
              <a:solidFill>
                <a:srgbClr val="000000"/>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p:cNvSpPr>
            <a:spLocks noGrp="1"/>
          </p:cNvSpPr>
          <p:nvPr>
            <p:ph type="title"/>
          </p:nvPr>
        </p:nvSpPr>
        <p:spPr/>
        <p:txBody>
          <a:bodyPr/>
          <a:lstStyle/>
          <a:p>
            <a:r>
              <a:rPr lang="cs-CZ" dirty="0" smtClean="0"/>
              <a:t>Zdroje: </a:t>
            </a:r>
            <a:endParaRPr lang="cs-CZ" dirty="0"/>
          </a:p>
        </p:txBody>
      </p:sp>
      <p:sp>
        <p:nvSpPr>
          <p:cNvPr id="4" name="Zástupný symbol pro obsah 3"/>
          <p:cNvSpPr>
            <a:spLocks noGrp="1"/>
          </p:cNvSpPr>
          <p:nvPr>
            <p:ph idx="1"/>
          </p:nvPr>
        </p:nvSpPr>
        <p:spPr/>
        <p:txBody>
          <a:bodyPr/>
          <a:lstStyle/>
          <a:p>
            <a:pPr>
              <a:buFont typeface="Arial" panose="020B0604020202020204" pitchFamily="34" charset="0"/>
              <a:buChar char="•"/>
            </a:pPr>
            <a:r>
              <a:rPr lang="cs-CZ" dirty="0" smtClean="0"/>
              <a:t>Zákon: 372/2011 </a:t>
            </a:r>
            <a:r>
              <a:rPr lang="cs-CZ" dirty="0"/>
              <a:t>Sb</a:t>
            </a:r>
            <a:r>
              <a:rPr lang="cs-CZ" dirty="0" smtClean="0"/>
              <a:t>. o </a:t>
            </a:r>
            <a:r>
              <a:rPr lang="cs-CZ" dirty="0"/>
              <a:t>zdravotních službách a podmínkách jejich </a:t>
            </a:r>
            <a:r>
              <a:rPr lang="cs-CZ" dirty="0" smtClean="0"/>
              <a:t>poskytování (</a:t>
            </a:r>
            <a:r>
              <a:rPr lang="cs-CZ" dirty="0"/>
              <a:t>zákon o zdravotních službách) </a:t>
            </a:r>
            <a:r>
              <a:rPr lang="cs-CZ" dirty="0" smtClean="0"/>
              <a:t>https</a:t>
            </a:r>
            <a:r>
              <a:rPr lang="cs-CZ" dirty="0"/>
              <a:t>://</a:t>
            </a:r>
            <a:r>
              <a:rPr lang="cs-CZ" dirty="0" smtClean="0"/>
              <a:t>www.aspi.cz/products/lawText/1/75500/1/2/zakon-c-372-2011-sb-o-zdravotnich-sluzbach-a-podminkach-jejich-poskytovani-zakon-o-zdravotnich-sluzbach/zakon-c-372-2011-sb-o-zdravotnich-sluzbach-a-podminkach-jejich-poskytovani-zakon-o-zdravotnich-sluzbach</a:t>
            </a:r>
            <a:endParaRPr lang="cs-CZ" dirty="0"/>
          </a:p>
          <a:p>
            <a:r>
              <a:rPr lang="cs-CZ" dirty="0"/>
              <a:t>Koncepce ošetřovatelství </a:t>
            </a:r>
            <a:r>
              <a:rPr lang="cs-CZ" dirty="0" smtClean="0"/>
              <a:t>2021 </a:t>
            </a:r>
            <a:r>
              <a:rPr lang="cs-CZ" dirty="0" smtClean="0">
                <a:hlinkClick r:id="rId2"/>
              </a:rPr>
              <a:t>https</a:t>
            </a:r>
            <a:r>
              <a:rPr lang="cs-CZ" dirty="0">
                <a:hlinkClick r:id="rId2"/>
              </a:rPr>
              <a:t>://</a:t>
            </a:r>
            <a:r>
              <a:rPr lang="cs-CZ" dirty="0" smtClean="0">
                <a:hlinkClick r:id="rId2"/>
              </a:rPr>
              <a:t>www.mzcr.cz/wp-content/uploads/wepub/9584/21397/Koncepce_osetrovatelstvi_vestnik_6_2021.pdf</a:t>
            </a:r>
            <a:r>
              <a:rPr lang="cs-CZ" dirty="0" smtClean="0"/>
              <a:t> </a:t>
            </a:r>
          </a:p>
          <a:p>
            <a:r>
              <a:rPr lang="cs-CZ" dirty="0"/>
              <a:t>STRATEGICKÝ RÁMEC ROZVOJE PÉČE O ZDRAVÍ V ČESKÉ REPUBLICE DO ROKU </a:t>
            </a:r>
            <a:r>
              <a:rPr lang="cs-CZ" dirty="0" smtClean="0"/>
              <a:t>2030, MZ ČR  </a:t>
            </a:r>
            <a:r>
              <a:rPr lang="cs-CZ" dirty="0"/>
              <a:t>	</a:t>
            </a:r>
          </a:p>
          <a:p>
            <a:endParaRPr lang="cs-CZ" dirty="0"/>
          </a:p>
        </p:txBody>
      </p:sp>
    </p:spTree>
    <p:extLst>
      <p:ext uri="{BB962C8B-B14F-4D97-AF65-F5344CB8AC3E}">
        <p14:creationId xmlns:p14="http://schemas.microsoft.com/office/powerpoint/2010/main" val="4251214159"/>
      </p:ext>
    </p:extLst>
  </p:cSld>
  <p:clrMapOvr>
    <a:masterClrMapping/>
  </p:clrMapOvr>
</p:sld>
</file>

<file path=ppt/theme/theme1.xml><?xml version="1.0" encoding="utf-8"?>
<a:theme xmlns:a="http://schemas.openxmlformats.org/drawingml/2006/main" name="Retrospektiva">
  <a:themeElements>
    <a:clrScheme name="Retrospektiva">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ktiva">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ktiva">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95</TotalTime>
  <Words>956</Words>
  <Application>Microsoft Office PowerPoint</Application>
  <PresentationFormat>Předvádění na obrazovce (16:9)</PresentationFormat>
  <Paragraphs>109</Paragraphs>
  <Slides>17</Slides>
  <Notes>9</Notes>
  <HiddenSlides>0</HiddenSlides>
  <MMClips>0</MMClips>
  <ScaleCrop>false</ScaleCrop>
  <HeadingPairs>
    <vt:vector size="6" baseType="variant">
      <vt:variant>
        <vt:lpstr>Použitá písma</vt:lpstr>
      </vt:variant>
      <vt:variant>
        <vt:i4>6</vt:i4>
      </vt:variant>
      <vt:variant>
        <vt:lpstr>Motiv</vt:lpstr>
      </vt:variant>
      <vt:variant>
        <vt:i4>1</vt:i4>
      </vt:variant>
      <vt:variant>
        <vt:lpstr>Nadpisy snímků</vt:lpstr>
      </vt:variant>
      <vt:variant>
        <vt:i4>17</vt:i4>
      </vt:variant>
    </vt:vector>
  </HeadingPairs>
  <TitlesOfParts>
    <vt:vector size="24" baseType="lpstr">
      <vt:lpstr>Algerian</vt:lpstr>
      <vt:lpstr>Nunito</vt:lpstr>
      <vt:lpstr>Roboto</vt:lpstr>
      <vt:lpstr>Calibri</vt:lpstr>
      <vt:lpstr>Calibri Light</vt:lpstr>
      <vt:lpstr>Arial</vt:lpstr>
      <vt:lpstr>Retrospektiva</vt:lpstr>
      <vt:lpstr>EVROPSKÉ A NÁRODNÍ STRATEGIE PÉČE         O ZDRAVÍ</vt:lpstr>
      <vt:lpstr>Péče o zdraví</vt:lpstr>
      <vt:lpstr>Evropská strategie péče o zdraví</vt:lpstr>
      <vt:lpstr>Strategie a aktivity WHO pro podporu péče o zdraví</vt:lpstr>
      <vt:lpstr>Prezentace aplikace PowerPoint</vt:lpstr>
      <vt:lpstr>ZDRAVÍ 21</vt:lpstr>
      <vt:lpstr>ZDRAVÍ 21 - 21 cílů:</vt:lpstr>
      <vt:lpstr>ZDRAVÍ 2030</vt:lpstr>
      <vt:lpstr>Zdraví 2030</vt:lpstr>
      <vt:lpstr>Implementační plány – Reforma primární péče </vt:lpstr>
      <vt:lpstr>Implementační plány – Prevence nemocí, podpora a ochrana zdraví; zvyšování zdravotní gramotnosti</vt:lpstr>
      <vt:lpstr>Implementační plány – Implementace modelů integrované péče, integrace zdravotní a sociální péče, reforma péče o duševní zdraví</vt:lpstr>
      <vt:lpstr>Implementační plány –Personální stabilizace resortu zdravotnictví</vt:lpstr>
      <vt:lpstr>Implementační plány –Digitalizace zdravotnictví</vt:lpstr>
      <vt:lpstr>Implementační plány –Optimalizace systému úhrad ve zdravotnictví</vt:lpstr>
      <vt:lpstr>NOVÁ KONCEPCE OŠETŘOVATELSTVÍ</vt:lpstr>
      <vt:lpstr>Zdroje: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EvropskÉ A TUZEMSKÉ strategie péče o zdraví</dc:title>
  <dc:creator>Jitka Krocová</dc:creator>
  <cp:lastModifiedBy>Jitka Krocová</cp:lastModifiedBy>
  <cp:revision>6</cp:revision>
  <dcterms:modified xsi:type="dcterms:W3CDTF">2022-08-23T07:29:29Z</dcterms:modified>
</cp:coreProperties>
</file>