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83" r:id="rId2"/>
    <p:sldId id="256" r:id="rId3"/>
    <p:sldId id="269" r:id="rId4"/>
    <p:sldId id="270" r:id="rId5"/>
    <p:sldId id="271" r:id="rId6"/>
    <p:sldId id="272" r:id="rId7"/>
    <p:sldId id="281" r:id="rId8"/>
    <p:sldId id="273" r:id="rId9"/>
    <p:sldId id="282" r:id="rId10"/>
    <p:sldId id="274" r:id="rId11"/>
    <p:sldId id="275" r:id="rId12"/>
    <p:sldId id="276" r:id="rId13"/>
    <p:sldId id="277" r:id="rId14"/>
    <p:sldId id="278" r:id="rId15"/>
    <p:sldId id="279" r:id="rId16"/>
    <p:sldId id="284" r:id="rId17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22E23B-3F54-40E3-AB41-8A8C89325F64}" type="datetimeFigureOut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DADDAD-2ECA-4C27-8CCC-AF57F6F6BE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5237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60942-5483-4835-8A5E-E2C0A82CCF11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3BF0E-78C5-4866-9844-5BFC2333D9A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9D65E-D138-4CF1-AC26-7DB2515D89FA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9638E-B37E-424C-8AA0-7C6F8C429FA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FCC3BF-5A71-4BF7-95B8-8F88BF529D98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3E569-6269-4B38-9343-75D959DC3D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F07D0-A0B7-4CB9-9D0A-23003A921D1D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3AA55-A25A-44F8-8B35-F9DE91DAA4F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A8A65-CB30-4CBC-B253-A4DAD7D744CC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100F7-A3C2-4B1C-A58D-F5CD1150D0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5DB1F-857E-476B-87D1-14938C60E6DE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8E171-9EBE-4308-8D3B-36052FC348E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7885B-2530-4C4B-BACA-0735C049324E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0E086-C3BC-4AFF-8613-5ED07C571A3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6A9A5-8F5F-4ACC-B5EC-7DD3E626B5D7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E54A7-2A27-4FF8-9547-3A8671C6120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A10990-3539-4C3D-A155-9E1EE1046F09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7F9C7-0DC8-4885-95CA-9A4E6B48C9E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7DE40-6909-4D2D-94B8-18B27F5DE9A9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0C110-8243-4925-9648-177E37C0A95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D0C79-B825-4365-BE1D-620E6866C7BB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62FB9-153E-425D-BDDB-5E4E987BDE0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4F7A780-538A-42F8-9C48-CA07994F4AF5}" type="datetime1">
              <a:rPr lang="cs-CZ"/>
              <a:pPr>
                <a:defRPr/>
              </a:pPr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B3D0470-2EE9-41CD-ADC1-0FC32413F8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2WdCtzfF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9F4285D8-52CC-4CC7-A6A5-8510B31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96752"/>
            <a:ext cx="7330617" cy="4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9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19069609-9BD6-4F62-9773-F53038F4DFDA}"/>
              </a:ext>
            </a:extLst>
          </p:cNvPr>
          <p:cNvSpPr/>
          <p:nvPr/>
        </p:nvSpPr>
        <p:spPr>
          <a:xfrm>
            <a:off x="683568" y="2420888"/>
            <a:ext cx="7874271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sz="4400" b="1" dirty="0"/>
              <a:t>Didaktické zásady a principy</a:t>
            </a:r>
          </a:p>
        </p:txBody>
      </p:sp>
      <p:pic>
        <p:nvPicPr>
          <p:cNvPr id="9" name="Obrázek 8" descr="Obsah obrázku text&#10;&#10;Popis byl vytvořen automaticky">
            <a:extLst>
              <a:ext uri="{FF2B5EF4-FFF2-40B4-BE49-F238E27FC236}">
                <a16:creationId xmlns:a16="http://schemas.microsoft.com/office/drawing/2014/main" id="{0DD9B8BC-4927-4A40-A79E-7D6B49944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2" y="5770287"/>
            <a:ext cx="4327978" cy="85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6">
            <a:extLst>
              <a:ext uri="{FF2B5EF4-FFF2-40B4-BE49-F238E27FC236}">
                <a16:creationId xmlns:a16="http://schemas.microsoft.com/office/drawing/2014/main" id="{6C301563-57ED-4AAA-8E4D-E94E21F4B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6052567"/>
            <a:ext cx="4968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cs-CZ" altLang="cs-CZ" sz="1200" dirty="0">
                <a:solidFill>
                  <a:srgbClr val="000000"/>
                </a:solidFill>
              </a:rPr>
              <a:t>Projekt „</a:t>
            </a:r>
            <a:r>
              <a:rPr lang="cs-CZ" altLang="cs-CZ" sz="1200" dirty="0" err="1">
                <a:solidFill>
                  <a:srgbClr val="000000"/>
                </a:solidFill>
              </a:rPr>
              <a:t>Inspire</a:t>
            </a:r>
            <a:r>
              <a:rPr lang="cs-CZ" altLang="cs-CZ" sz="1200" dirty="0">
                <a:solidFill>
                  <a:srgbClr val="000000"/>
                </a:solidFill>
              </a:rPr>
              <a:t>“ je spolufinancován Evropskou unií</a:t>
            </a:r>
            <a:endParaRPr lang="cs-CZ" altLang="cs-CZ" sz="1200" dirty="0"/>
          </a:p>
          <a:p>
            <a:pPr eaLnBrk="1" hangingPunct="1"/>
            <a:r>
              <a:rPr lang="cs-CZ" altLang="cs-CZ" sz="1200" dirty="0">
                <a:solidFill>
                  <a:srgbClr val="000000"/>
                </a:solidFill>
              </a:rPr>
              <a:t>Registrační číslo: CZ.02.3.68/0.0/0.0/19_068/0015764</a:t>
            </a:r>
            <a:endParaRPr lang="cs-CZ" altLang="cs-CZ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3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>
                <a:latin typeface="Arial" charset="0"/>
              </a:rPr>
              <a:t>Zvyšování efektivity výuky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>
                <a:latin typeface="Arial" charset="0"/>
              </a:rPr>
              <a:t>Týkají se celého portfolia činností (učebnice, vzdělávací plány, pomůcky, rozvrhy…)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cs-CZ" sz="28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>
                <a:latin typeface="Arial" charset="0"/>
              </a:rPr>
              <a:t>Obecná norma pro vzdělávání a výchovu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>
                <a:latin typeface="Arial" charset="0"/>
              </a:rPr>
              <a:t>Stanoviska, která tvoří základ systému výchovy…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pic>
        <p:nvPicPr>
          <p:cNvPr id="3074" name="Picture 2" descr="D:\Foto\HRAward\Den s vědou (7.-8.2. 2018)\IMG_9899_(1280_x_102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72347"/>
            <a:ext cx="4780348" cy="3185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4C9CAA5F-694F-46AA-BEC7-659DA86C0273}"/>
              </a:ext>
            </a:extLst>
          </p:cNvPr>
          <p:cNvSpPr txBox="1"/>
          <p:nvPr/>
        </p:nvSpPr>
        <p:spPr>
          <a:xfrm>
            <a:off x="483435" y="633468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4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cílevědomosti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>
                <a:latin typeface="Arial" charset="0"/>
              </a:rPr>
              <a:t>stanovení konečných i dílčích cílů procesu, cíle zdůvodnit. (plechovka)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cs-CZ" sz="28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800" i="1" dirty="0">
                <a:latin typeface="Arial" charset="0"/>
              </a:rPr>
              <a:t>Parametry cílů: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    Specifičnost - vztah k určité konkrétní činnosti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    Měřitelnost - stanovení požadované kvality i kvantity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    Akceptovatelnost - soulad se zjištěnými potřebami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    Reálnost - reálná šance pro všechny účastníky, aby dosáhli cíle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    </a:t>
            </a:r>
            <a:r>
              <a:rPr lang="cs-CZ" sz="2400" i="1" dirty="0" err="1">
                <a:latin typeface="Arial" charset="0"/>
              </a:rPr>
              <a:t>Termínovanost</a:t>
            </a:r>
            <a:r>
              <a:rPr lang="cs-CZ" sz="2400" i="1" dirty="0">
                <a:latin typeface="Arial" charset="0"/>
              </a:rPr>
              <a:t> - splnění cílů v potřebném (daném) čase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cs-CZ" sz="2400" i="1" dirty="0">
              <a:latin typeface="Arial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51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5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soustavnosti a postupnosti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Logická návaznost učiva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Nové poznatky se opírají o ty předcházející („nabalování“ učiva)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Postihuje celý systém vzdělávání, soustava škol, struktura základní školy, vzdělávací plány…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pic>
        <p:nvPicPr>
          <p:cNvPr id="2050" name="Picture 2" descr="D:\Foto\HRAward\Den s vědou (7.-8.2. 2018)\IMG_9888_(1280_x_102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60006"/>
            <a:ext cx="46463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0580C177-1E31-4374-A57C-37C3606A6D84}"/>
              </a:ext>
            </a:extLst>
          </p:cNvPr>
          <p:cNvSpPr txBox="1"/>
          <p:nvPr/>
        </p:nvSpPr>
        <p:spPr>
          <a:xfrm>
            <a:off x="483435" y="633468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</p:spTree>
    <p:extLst>
      <p:ext uri="{BB962C8B-B14F-4D97-AF65-F5344CB8AC3E}">
        <p14:creationId xmlns:p14="http://schemas.microsoft.com/office/powerpoint/2010/main" val="1461434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6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aktivnosti a motivace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Využívání úvodní a průběžné motivace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Využívat vědomosti získané in a neformální výukou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Uplatňování metod v závislosti na specifičnosti žáků (věk, </a:t>
            </a:r>
            <a:r>
              <a:rPr lang="cs-CZ" sz="2400" i="1" dirty="0" err="1">
                <a:latin typeface="Arial" charset="0"/>
              </a:rPr>
              <a:t>SPU</a:t>
            </a:r>
            <a:r>
              <a:rPr lang="cs-CZ" sz="2400" i="1" dirty="0">
                <a:latin typeface="Arial" charset="0"/>
              </a:rPr>
              <a:t>, obsah učiva…)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Uplatnit tvořivý a aktivní přístup s využitím problémových metod…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Umožnit využívat znalosti a dovednosti při praktických činnostech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Hodnotit a usměrňovat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sz="2400" i="1" dirty="0">
                <a:latin typeface="Arial" charset="0"/>
              </a:rPr>
              <a:t>Klást na žáky přiměřené požadavky (demotivace!!!)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30" name="Picture 6" descr="Výsledek obrázku pro nuclear reaction from match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412221"/>
            <a:ext cx="1831696" cy="137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3779912" y="6416661"/>
            <a:ext cx="3262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hlinkClick r:id="rId3"/>
              </a:rPr>
              <a:t>https://</a:t>
            </a:r>
            <a:r>
              <a:rPr lang="cs-CZ" dirty="0" err="1">
                <a:hlinkClick r:id="rId3"/>
              </a:rPr>
              <a:t>youtu.be</a:t>
            </a:r>
            <a:r>
              <a:rPr lang="cs-CZ" dirty="0">
                <a:hlinkClick r:id="rId3"/>
              </a:rPr>
              <a:t>/</a:t>
            </a:r>
            <a:r>
              <a:rPr lang="cs-CZ" dirty="0" err="1">
                <a:hlinkClick r:id="rId3"/>
              </a:rPr>
              <a:t>V2WdCtzfFb0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7645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7</a:t>
            </a:fld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5148064" y="407707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098" name="Picture 2" descr="D:\Foto\HRAward\Den s vědou (7.-8.2. 2018)\IMG_9894_(1280_x_102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Foto\HRAward\Den s vědou (7.-8.2. 2018)\IMG_9890_(1280_x_102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05" y="620688"/>
            <a:ext cx="810316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3A26D486-F020-4EE1-9598-7206ECC08B51}"/>
              </a:ext>
            </a:extLst>
          </p:cNvPr>
          <p:cNvSpPr txBox="1"/>
          <p:nvPr/>
        </p:nvSpPr>
        <p:spPr>
          <a:xfrm>
            <a:off x="483435" y="633468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</p:spTree>
    <p:extLst>
      <p:ext uri="{BB962C8B-B14F-4D97-AF65-F5344CB8AC3E}">
        <p14:creationId xmlns:p14="http://schemas.microsoft.com/office/powerpoint/2010/main" val="308585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8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názornosti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- Žáci získávají znalosti a dovednosti na základě smyslového vnímání předmětů a jevů.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Vytváření odpovídajících představ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Uplatnění: </a:t>
            </a:r>
            <a:r>
              <a:rPr lang="cs-CZ" dirty="0"/>
              <a:t>sledování reálných jevů a objektů, sledování pomůcek, schematická a symbolická názornost, sledování filmů, názornost v přednesu (např. intonace…)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Naučit žáky správně pozorovat, vést žáky k analýze – vyvozovat závěry.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350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Foto\HRAward\Den s vědou (7.-8.2. 2018)\IMG_9899_(1280_x_102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Foto\HRAward\Den s vědou (7.-8.2. 2018)\IMG_9900_(1280_x_1024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Foto\HRAward\Den s vědou (7.-8.2. 2018)\IMG_9901_(1280_x_1024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Foto\HRAward\Den s vědou (7.-8.2. 2018)\IMG_9902_(1280_x_102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D:\Foto\HRAward\Den s vědou (7.-8.2. 2018)\IMG_9903_(1280_x_1024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Foto\HRAward\Den s vědou (7.-8.2. 2018)\IMG_9904_(1280_x_1024)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:\Foto\HRAward\Den s vědou (7.-8.2. 2018)\IMG_9905_(1280_x_1024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D:\Foto\HRAward\Den s vědou (7.-8.2. 2018)\IMG_9906_(1280_x_1024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D:\Foto\HRAward\Den s vědou (7.-8.2. 2018)\IMG_9907_(1280_x_1024)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D:\Foto\HRAward\Den s vědou (7.-8.2. 2018)\IMG_9908_(1280_x_1024)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D:\Foto\HRAward\Den s vědou (7.-8.2. 2018)\IMG_9909_(1280_x_1024)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D:\Foto\HRAward\Den s vědou (7.-8.2. 2018)\IMG_9910_(1280_x_1024)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83" y="589415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D:\Foto\HRAward\Den s vědou (7.-8.2. 2018)\IMG_9911_(1280_x_1024)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81031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621B6185-9B61-4956-BBAC-E30B2BB73073}"/>
              </a:ext>
            </a:extLst>
          </p:cNvPr>
          <p:cNvSpPr txBox="1"/>
          <p:nvPr/>
        </p:nvSpPr>
        <p:spPr>
          <a:xfrm>
            <a:off x="483435" y="6334686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(Zdroj: vlastní archiv)</a:t>
            </a:r>
          </a:p>
        </p:txBody>
      </p:sp>
    </p:spTree>
    <p:extLst>
      <p:ext uri="{BB962C8B-B14F-4D97-AF65-F5344CB8AC3E}">
        <p14:creationId xmlns:p14="http://schemas.microsoft.com/office/powerpoint/2010/main" val="4007851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10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uvědomělosti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Žák ví co se učí a proč se to učí, vytváří si kladný vztah k učení. 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Žák porozumí učivu i problematice.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Podporujeme úsudek a vyjadřování žáků – vede k uvědomění.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6858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11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trvalosti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Cílem je vytvoření trvalého dynamického systému poznatků (v žákovo hlavě </a:t>
            </a:r>
            <a:r>
              <a:rPr lang="cs-CZ" dirty="0">
                <a:sym typeface="Wingdings" pitchFamily="2" charset="2"/>
              </a:rPr>
              <a:t>)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b="1" dirty="0">
                <a:sym typeface="Wingdings" pitchFamily="2" charset="2"/>
              </a:rPr>
              <a:t>Co je trvalé?: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dirty="0">
                <a:sym typeface="Wingdings" pitchFamily="2" charset="2"/>
              </a:rPr>
              <a:t>Dlouho se uchovává v paměti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dirty="0">
                <a:sym typeface="Wingdings" pitchFamily="2" charset="2"/>
              </a:rPr>
              <a:t>Automaticky se vybavuje při činnosti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dirty="0">
                <a:sym typeface="Wingdings" pitchFamily="2" charset="2"/>
              </a:rPr>
              <a:t>Podvědomě umožňuje řešení teoretických nebo praktických úloh.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cs-CZ" b="1" dirty="0">
                <a:sym typeface="Wingdings" pitchFamily="2" charset="2"/>
              </a:rPr>
              <a:t>Činnosti pro podporu: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cs-CZ" dirty="0">
                <a:sym typeface="Wingdings" pitchFamily="2" charset="2"/>
              </a:rPr>
              <a:t>Systém i učivo mají identifikovatelnou strukturu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cs-CZ" dirty="0">
                <a:sym typeface="Wingdings" pitchFamily="2" charset="2"/>
              </a:rPr>
              <a:t>Obsah je přiměřený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cs-CZ" dirty="0">
                <a:sym typeface="Wingdings" pitchFamily="2" charset="2"/>
              </a:rPr>
              <a:t>Zpětná vazba a aktivní opakování (aplikace poznatků)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286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12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přiměřenosti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obsah, formy a metody práce jsou v souladu s věkovou vyspělostí a dosaženou úrovní poznatků.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Nacházení souvislostí, od známého k neznámému, od konkrétního k abstraktnímu, od jednoduchého ke složitému…)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26" name="Picture 2" descr="Výsledek obrázku pro n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865332"/>
            <a:ext cx="2973710" cy="2973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545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13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komplexního rozvoje osobnosti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Oblast kognitivní, psychomotorická a afektivní.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Podmínky pro rozvoj žáka: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Fakta, pojmy = vztahy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Rozvoj motivace k sebevzdělávání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Rozvoj „výchov“ (etická, mravní, ekologie…)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6531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14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emocionálnosti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Umožnit prožitek (např. radost z práce)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Pozitivní atmosféra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Princip jednotnosti působení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dirty="0"/>
              <a:t>- Jednota v požadavcích učitelů, vychovatelů i rodičů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9786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15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Didaktické zásady a principy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Zásada spojení teorie a praxe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Náměty spojující tělesnou a duševní práci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Spolupráce praxe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Zásada vědeckosti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Odborné vyjadřování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Badatelská výuka, výsledky jsou v souladu s poznatky vědy.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cs-CZ" b="1" dirty="0"/>
              <a:t>Zásada kolektivní výchovy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cs-CZ" dirty="0"/>
              <a:t>Zodpovědnost kolektivu x jedince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>
              <a:latin typeface="Arial" charset="0"/>
            </a:endParaRPr>
          </a:p>
        </p:txBody>
      </p:sp>
      <p:sp>
        <p:nvSpPr>
          <p:cNvPr id="2" name="AutoShape 2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3" name="AutoShape 4" descr="data:image/jpeg;base64,/9j/4AAQSkZJRgABAQAAAQABAAD/2wCEAAkGBxITEBUQEhIQDxAVEBUVFxUQEBAPDw8PFRIWFhUSFRUYHSggGBolHRUVITEhJSkrLi4uFx8zODMsNygtLisBCgoKDg0OGxAQFy0dHSUrLS0rLS0tLS0tLS0tLS0tLS0tLS0tLS0tLS0tLS0tLS0tLS0rLS0tLS0tLS0tLS0tLf/AABEIAKgBKwMBEQACEQEDEQH/xAAcAAABBAMBAAAAAAAAAAAAAAAGAAQFBwECAwj/xABNEAABAwICBQYICQkGBwAAAAABAAIDBBEFIQYSMUFRByJhcYGRExQlMnKhscEjJFJjc3Sys9E1QmKCkqKjwuEVNGSDw9IzVHWEheLw/8QAGgEAAgMBAQAAAAAAAAAAAAAAAAECAwQFBv/EAC8RAQACAQMCBQMDBQADAAAAAAABAgMEETEhMhIiM0FxE1GRI2GBFDRCwfAksdH/2gAMAwEAAhEDEQA/AGTJlU1blUt1moCNYzOyZHMMSAdsgSNpJSlIbG7oiEGYV0Wd7JGbOo7qKUN6GnIcB0qnJwvxw9C6Js1aKEfNhW6SP02LVerKXWpnJAJACGPNvVHoa0eq/vWG/fLfh9ODCWlzTg5R1bT3BVkISgZqfMqyEXJtLcpk2mprZBAN5aC42ICLq8MsgkRXUdgmjMIKeKyETYhMNUEwgMIBIJhAJAJAYQCQCQGEyYKA1QFlROUF5zC+yA5zR2N9yA7QtQaQgCQdTGg3CaC6Ro6sg6EG4spCMwozBwkMPowXDLNUZeF+NdWCstTxDhG32K/TRtjhg1HqWPVoUkgEgBXF4/jDjxt7AsVu+XQx+nDSZuQ6kQaNnZtVlVcoR8F3HrVsItnRho6UE5sg3lAcKl42BAMJoyUyQeJRdCCDtVToKYRksaaLi4IJqgMFAYQGEAkESASYdaOmdLIyJvnPeGjhcm1z0KN7RWs2lZjpOS8Uj3FeL4NDABGWC+rm45uLt5vuWLDmtk3mZdjUaXFiiK1j+QjURari3aN3SFtrO8OPlp4bbORUlTUoNYdNJkFBcesQHQjJButOgH0QSM51EBnUSNyqqUGyAzS0w2IM9o6Wzx1qnJHRbSVoYafgmeiB3BW6ad8cMWeP1JOVeqJAJAR2KUWsNYecPWFRkp18UL8OTbyyiaxlowVXs0ISV6nBSaAAAnerFcm20oDMwJyCZG/iyA4zRWQEZU0d9yQRNbQhAD9ZRpozCJnjsmiboJgoDVAJAYQCQCQSY0NPlCn+l9rHAKnU+lb4atHP61RRp3nK61ua6xzzXP03R2tV1rADqjzuxdSnDg5p8xuVJS1QQ5opVFclqZyDPHMyug3NpsUA+pykaQpnZ2QHcw5oDnM1Bt6VuaAlaaHYVXeOidJ6jbCT8GAq9LPMKNT3ny2s5IBIBICKxam5hss9o2lpx336BOppyDmnCyUdPe9lJFiKJNGXaNoJsmD2OlyQRtPRpGY1VNYICGqaW6DQOI0lgUyC9ZEhCUa8JotCgMFAYQGEAkAkBJaNAmtpgNpq4G/tStHvVeWN6TH7LMV5peLR7Lh0t0YiEz3N1rk3JJvtzt1Lk4t4maur/UWvjiZ+yksRZqzSNGxsj29jXEe5dinbDkZJ3tJqVJBqgCelnsUlm4iopLhCSUiNwkbm9iA70zkjSEaDlKwZt6QgmzoLoJ2hgQEnTAKNuE6ibDPNVGDvlXqOT5bmYkAkAkByqWXaqc3G6eOdpDmI06rpbdr9kBVQK2EDN1wmicUYTCYgtZIOU+RQDKePWKAj6ylsgw5ikSBIRxCDNCMoGobYpoOJTJqUBhAYQCQHaGkkeC5rHuaDYlrSRfhfiozaInaZTrivaN4iZhK6ER3xOjB2CshJ/VkDv5VDLPkkqxO68tIp2ve4jj6lycfWd3S8PhpEPO+IuvNKeM0h73ldqvEOZfuk1KaLCZJyBRWJ7DZkJQmopUjOQbhBtohmg0jCdiRpCndbNBJGNwKCdo9qAeMZklKUCLCfNVOGPPKvUcn62M5IBIBIDDtiryRvWTjlD4lHkseOWvHO8ByrNlqgSiKyoAGQTR2c6GoJTEwn6R+SCOHMBKA5yQABAMqpoISML4nHtQJCGJDamUharPOThCTcpotSgNUBgoBAE5DM7utE9DrG87Le0jwMUtHFEwHmxi/S7a5x6SbntXHrefq+Kfd6PHEWwTSv+IDwp1sRhkG3WLv1wx2fqut9vSmHJvEfWiVovcSL33d6w0jaV1p3UVIbkniSe8rrxw5duXNBEmE7QHWCinCVp2kISSkMqDPoJEA9iN0kkjA1IzuNBO0UtigH8TroCQhdklJwJcKHMUMMeaVWfk9WlQSASASARSngGVZHdqw7eZoxztIZr6daKrZQtXTKRGtPFYpkmKTcmiloWZJBpUMQDGaNIBnFwM0GA8afa6ZBiXM3TQcimTUoJqgMIDaE2cDwcPao24lPH3x8w9CaZwF0AFsyL9AAFrda4szts72k5tEKawRhdXxjhr/YePeunPpy5l/WiFnyGzHE7mk9wWOseZZbhRTdg6l1XNnkigmLJg7o6jVKikJqSoDgEJwfwoB7GEGe07kjSkDkGcskSBxELoCSpAgHrdijKUCjCP8AhhGH3UZ+49V6kkAkAkAkg5Pas8x1TiUZV04upbL4neEHWUuaZol8VnFSI5gdmgkrHLzUBkm4QDee1rJAO4lS3umABpDROugSFZoyDmmhJs4IJoUyalAYugMP2HqPsSOHrI0cRp26zGk+CaSSMydW+1cnNFIjpDTizZfH0tKhMLp2sxl7GizWNNui7Ge9xWmP7eJW3nfUTI1xN4EEv0T+j8w71Ti7kr8KRC6jmsFAYQTYJJHdLVFuSSUSl6LE7GxKEtxDSVIcEGcyOLc0BtFie66DPYa++9I07hsl0BOU0eaBB4+LJRlKBBgrvg+1GGeswp1EdUgr1BIBIBIBIDmVn90ocZY7qeyytkfVQC10lm4bkizKkGrI0B3DtyZHIfYJA0nkQEfK66Ag8QpQ69wmAXj2FavOASKYC8rU0JcSgEyMucGtzc5waBxcTYDvKJnaDrG8xC19KsBioaVkLA0gAazrDWlfsc53Ek9wy3Ll0vN8k7y7mOaxp/LGyrMXja1ztXJpbcDhcbO+66OOd46uRqKxW/leimYyXxEDYG27A2y4V5tvLoUw0rtKqMG52NznbZrvU6Fq6Vumnhlid80ijSgWo6g/MSfYKqw9yzJwpldRzWCmGEE2CimyEg3a5CSVw2vLTYlBxIwoZw9qEkfiNMWm4SDnRVBuklsPdH3XaExItpWIJIOZklKUH2C+aR0qvF3yr1Hsk1qZiQCQCQGCo24DlrZ2VVVm3RvZTRR+IeaUl1eEK+G6EnCRlkwa62aZNnPQDaeRIGrTdMMVNPkkA9i9LdhTCt8Th1XkIQlHlCLaCbUe2T5D2v8A2XB3uStG8J0na0Lo5XZrxstscA4W2H/4LlYu91sMfoT8qYr/ADv1QPUunThzc/evHDG/BO63DuXFydzpRPQBaIjWxaqdwMw/jt/2roZemCrFT1bCvTAfEKjoheO8WVGDvhbl7VLFdZzWCgMIDZRSZCQbtQbcJGm8FxAtIBKEhXJZ7L9CZoyOn5yicDbRnZZM5GNIUEktyUpQe4U2wPWq8ferz+yQWpmJAJAJAYcoX4OHIDNRrGye/RrNLZOZOtUJWzXy6UlrVgyQDSrTJF6+aYbvdkgI2qmSNmkN80yOZzkkEBXv2hMK/wBI4+ddCMh4oRYQIX9WYRFUYRQyyAuk8Sg52s4El0LCSdxPSuVqo8F6zTp93Q0mW0+Ks8cqT0ipBHWyRN2B7QP1mNPvW/DbfHEyy5/UlddMLRO9J/qcVxsk7y6UcADQRgOIVrt4keB0h0spP2R3rpZ/Sr/3sx4vUsI9NXeT6jpZb1ge9UafvhZm7ZUuV1XNYTDCCbhRTZCQbNQboEkodIzYoMTYNiOWqSjc0tYXugxFgctiEGMqSTJA2TNM0utbNRtJ8dUpSxFu1LHWd92fJeLHC0KiQCQCQGHKF+DhxebBJOI3Q9RUZlJfsjnSXcgjxpyTCMrZNqAinuzUiKWbJIkLVyklCSRwxuSCk5q3gBAD2IOQATpCEFKW5NtHI5mT1szQ+OCzGNcLsMxFy4g7bAtt6V9wWPVZJiNqzs16KlZvG8b7o3HxDJ4WzQyRt3NIFtYN85h4gi5HSAlimazH2atVWt4t06xwtDB8RD8Ko2fIpYW90LQsOotM5ZifaZV4MXhr4vvCotKm+VHjjLD62Rrp6f0oYs/qLijFoCeLnety5E8uir/k7b8crt9pNv8Amzro6j06seH1LJjlBeRQS55EsH8Rqr03fCeftVAV03OYQGCgmwSTbBINmoN0ASSdo41GZSiDuJjmm+YUfEn4ZhPYfW3yKe42EuFTZqRxA80epXynLJo2nd1JTPXaCtMVjeRpT07WCwH4qytNuWS15s6qaJIBIBIBIDVyrvJwZVk4A6Ut11KygZ3klC00cbII6jn5qZIyukTgI0SZoJrO7JAR/grlBpekbYII2r3oAexCSyAFsUOsgpF2gk+pglWNp8cOXEGGHaudq+7b4dDQxves/aJAGIEhzjYgWdty3bFdj42S1HTeVkaHtPiEPoN7tRv4rn6j1ZSxz+nHwAdI2+VyONRTjvbEF0tP6MMGf1VvlvxVp4n2lcf/ACdD2AnJs29RXP4yf6sn+5dLU9lWTD32P+UwgUDxv8LF9u59ijpe89R2qjK6TnsIDVMNwomyEjbsSSg5gZcqMynELX5K9BGz/G6ht4Gusxh2TPG0n9Ees9Sriv1J/ZO9/px05/8ASydKdD6eqgMfg2RvA5jmNDS07hluTvgiI3p0lVjz232vO8KLq9H6iCYxOjfrA2yBIPSFXXLWY5a5xz7dR5ododPIQ+UGKPgfOd1BEZJtO1ELzGOPNz9lrUlM2NgYwANC1UpFYYb3m07y7KxEkAkAkAkAkBzm2KrLwlTlCVQUN2zYyc3JSiRJjMVJCTUykJkbVEqQR8zkw4+M2QCbUhAdnVeSCR9TUE70GxgeGiqqmQuJDM3PsbHwbRcgdZsO1V5beGu8HX7u+mUUOt4JsbGxjIBrQ3V6R0rJimes7ulNY8EVtBpoPhrX0VZC5zv70wDVNgSGi57QAoaud9re6jT2tjvNY4RWmuBRxUjpWl2sHsbmb31ngFGmtM32T1N96SJ9ER5Np/o2/dsWbUetKWP04+FeaSt8sjpqKX2RBdLB6P5Yc3qrdt8VZ1D2rkRy6AF5LszVu4yj7V/eujquKsmDmztyoi1IDxlb6j/RLSdw1M+VVC6LAwgNUw2CibcINu1JITaHYK6qqY4G7XuAvbzWjNzuwAlVZPtC6m0RvPEPT1DSMhiZFGNVjGhrRwaBZX1rFY2ZLWm07y7kotaIhE0liYXXIaTxIF1zL+CbbtFbXiNolv4w0bwO1XVzVrHRH6dp9mhxCP5Q71P+pP8Ap7/ZocUj+UEp1En/AE1nSKta7YU4zSVsNoOmlaaW3hTMbMqZEgEgNXjJVZY3g4MainuslrbNNMmyMrI7NVtLbreUJK5Xwrk0lTI0nQDR4ugG8kSYYhoJH31GOdYXNhk3rO5Rm0RzKVazPBvLduRyIT3Lad9hDXaPRw0rXyhzpnNuec4Bl9jQBtt0rJOa022how46233jhC6MVggrCScnRPaL/pWPfkp5t5oKYo+p4d+hnpBrv1n6rrX4HJZ8fSNm7JG8dDvk3OtDUnhVfyNsoav/ABY8M72s05TABh7txMsVuk69yO6/co6T1D1HZKQ0OHk2n9Bo/hM/qqdR6tvlZh7I+FdaSA/20L/8zS26rRf1XSwej+WLN6v4W7KPisY4tBXJ93Q9wfybMHx4jZ484DqvcZLdqeK/DNh7rfJtyryXgb9MB22d+ClpOUNT2qsK6DCwgNUwyFE24SN1gbc2SShdHI/SxwiWrkIbZojaT05vt3NWXJk8N4abYrWx7R7iyu0/haSGkFKbZbfsUaekcyg6/lIH5qj9HJPMp+HFX2D9XygyE5FOum+5/WrHEI6XTCZ35xVsaesIzmk6pNJXna4qf0oL6kn0WMuJ2o+nCUWEmE4obi53qPgS3HVDU6wU6z4WPLj9z0FXxO7OymCQCRMBo5qzZMUJRKFxu4bextxsbKrFDVjnoGXXJyzJNstpK1Ed1+DvjZruLb/JBJI6L7LqM5IidjpHj32QTypop2jwRgp/DS3LnC7W3IAbuJtvKpveY4Txx4reH8h+qisctm5W1kXrsJ42CGhY1vnPbruI2kuFx6rDsWXJaJldgrveZ+wHrngPa7g4X6RdX14mBkjaYkTaQV3hYWG+0LFG/iaqY4pE7AmNoNTEDneQDPeLjJa57ZZb90DetpmMhe/UYbRki4G0Alc3fq0bzsGOSJt6God/i7dngYj7yrtbzDNp56m/KwbUTBxqGfYeVDReos1PYlNDh5Mp/RH2GKnUerb5WYeyPhX+kn5bZ9YpfbGV0MHoflky+rC2p2/BQt+aauV7tv3CXJoyzKz/AKg/1Ze5b9R/j8M+Lpv8ojlWdaGMcZ7/AMN596s0nMq9RwrQrcxNUAkwQUUm4SCYwWlvd580JTC7HHumKnHXiMRMJawbhvPFKuGN95TvmnbaEYal1r52va+6/C/FXxWFHimWhmKjMbDxCvQnAaWrJbNNLE++WoYmtAtkTrAl2Y3WWfJlms8dF9cXirvHJtpNgD6Od0LnCRtg5kgFmyxnY7oNwQRxBVtLRaN4VCLQ/QyKoZ4SapdGS0EMiYNZhNyNdz9mQvstntVU5oi22y2aWiu8GOLYTLS1bqVx17DXDwLNfBYu8JbdYA36WkZqdrREbjH5lm6NeJyxCNsI2AazhrSaxvtftBy326BZU0ydeozUtHWJPaOUwzOjdezerNpNmntuFbfaIKv6lRHFJcXU6W6Mlq7S6XU90STBIBJTG4MMWvqEBZM9trRDTptvF1DeDxjxprTsBce5pI9yui3TdPNHh3hLY8NZqxzfe263SRt0AFW+znBbKzvG5ZKxF9hzi5Hg2AbAwd1slitbqs0tfNIIxKUDvPuWzFO6Oojbom/GNanjHzTfU0LFkna8tmCnl3gHYzKAe0+pa8U7wy6mNpEVRhswhY0sJs0+aQdhIKwzkjxS20vWa7b9QnA1wxKnicC1xlBsRY2zPuK0zaJxTLHl6ZIWBj7bUkxtkIX+phXPpO9oW7hHkaPk+o+uH7iFaddzDNpuXDldfajYMudUNH8N5y7lDRd/8LdT2JXQ38l0/oj7tiq1Hqz8p4eyPj/6r/Hvy636an+wwrfh9D8smX1Y/hblY3KIfNMH7v8AVcn3bq+/yEuTsfA1TuNdKf3nLfn5r8KMXv8AIe5VD8FD9M4/ulXaT3U6nhXBW1jYQCTBJG2CQEODVcT/AAUL+beQh3OLGFpA1Mw0kG98+rZtML2tETs04/BMREpzSnRyGBsdRDI6WBzyx8bnNM0UjS7mkjjquGYu0tIzUcWabbxPJ5cPh6+wr0a0rgEb4JY2mmDC0xlrTCW5NPNAzHNvfPN/TlTes1neJ6rfLeNuFeaQ08cNVLHES6JrgYy69/Bva17Qb5kgOAvvstlLeKm88st6+G2xvhtS9rxI06p1rXttG0g9CottwupM77wLtL8We+lo2ylr3h8udw5wjDYjqBxufzhfPaB2QwTtunmrHSWcCxZ2b76pDQ4N1nargy5DSAdhucujrUMkQtx2P9OMY8LLTO82R1E5r7c62tezb7dutxRSd67K5rFLdHXAJzGw2OuWtaRYhws/nsc5oObgNZtr5B5OWSrtMyvrAjrMRc+YAEuLGwh+YvrFrbG4NidZ7dm/cr4nyQpisRaRBgFZIZAHEDLMkW1iDqkgdY9SUX6lmpHh4FVO67QeIV+HrG7n3jadnVXIEgEgG9Y3m9ix6mu3VbinqDKKpArmi9hrFvaWFtu9FZ/TbM0bzIgxNpLCehZJGnmIvCq8Qqrvcf0j3XXRp2wWWd7zKyqKidPTQyFwbrQRnYTtYCsNsVtzpqa45npv1VzpgTDUGE/mgG4O3Wzv0dS06efKM+SLzEwONCqCOWghke3WcfCZknYJngb+Cz54826EanJXyxPQB8oUTWYg2BnNa5keV78573A+wK3TztSTyZJvtNlp1rea3qPtXOtPVPDPWVWYk++k1MzgG/dSuWyv9vJZJ88fA30qOrRVJ4U0v2HLFj7o+V0dQbyLtPiNSd3jYHaIWE+5a9dzCnTcuHLH/dIfrI+5k/FR0PfPws1XYmNDh5LpvQH3bSqNT6s/K3D2R8K7x/8ALn+bD6omLfi9D8suT1oXFiAyZ6I9jQuT7tteAjydx2pJ7ZXrZ+yzrLfqOY+IZ8PE/MhjlYdYQM6Xn1N/FaNJHRRqZV2VsZGEAkAkGyEgcUQPhBbbu69yjbhOnIhxOd3i3gzfWu0kA3DdgaTsuSBtOeZ23BVNY827Vknem0uVGQwWAs7VDfOLXOa69xa3nC5AJ4m+xFuopExw4aRyA1UhHm8wDoAjbYdmxTx9qrN3yl9HMHqJGhzIZZIzc3a02uWloIO/b6gs+TPjrO026tGPFbbdy0pLmmCF4LdSIus4AH4SR18rZeaMlPDaLRMwWeJiYiU9gtCHMYATmG5GwbG8+e4XHOuDYcBcbSqb5KxPWWimC8xG0GOlxIqYYT50VPEwjnG7nl0l888xI09tlZSfJMqbx+pELXw7Qh0ZJEjXbfObIARqgDY+xtuvdY6ZMmSJ8o/qcUTxP5BuirnVOKvZ5rS5xIbawZEWsHRub2rRkvMUjb3S8Va+Ky0ZcJbExz9Z2qyN5GYBADTYZAZZnuCVKZIt5+GedTN+kR13S2GuvEw/oj2Lbp/Thlzxtkk5V6okAkBq9txZQyU8Vdjidp3VpQ3OIMB2+MXPY4uPsWfFPEOhm7Jn9lk1HmO9E+xXZI8ssFeYeeJqnLsUY4bLcr20bFqKm+qxfdtVduGSeZUfyn1hGK1Db7DEOr4CM+9LT9v8y0z2x8f7XBoMB/ZlJbfTRu7Xt1j6yVRnlTbulVXKRNfHo2fp0je+QH+ZWYfTld7QuCt2N9Fc23t8LMPMqocdbSqIcBbq+JSO963U/t5GTv8A4G2m+WH1X1SX7D/6LJjjzx8wuoFeRsWw2b6+/wBVNCtGu7oVaYw5ZT8Wg6ag+qJyWh75+Fmq7U5of+S6b0GfdsWfVerPytwdv8K7x/LHP8yL7lq34/7f8suT14/hcWIDJg/QafZ+C5W3VsrwGeTxt6GQjfW1J7dZbtRzHxCnFxIN5YcpoRuDX+yP8Vr0vazalXq1MrCAwgiQk2CQE2geAeO1PgrlrWs1i4fmi4A7T+KyavNOOsbcy16XHW0zNuIEfKBoiaWKJ4eZfDVIYS8APDi0kC43ZepZ9NqL3mfFHEbr8sUnaK/dYWCaKUuoGeBjuWgEkaxPG5PWVz7Xvknuacl/pR0UnpbEGV9WwCwbVzgAbA0SusB0AWXdw9aR8OVed7br70Dpwyipm/MRHtLQfaVyLbTeZn7tubt6fZV/LHSgYp4Notemi2cXPkW/TV+njmPln8c3msyvigpGsa1gAAa0DIcAAsWGsTeIlVlyTbeVL6WMD9JtU7PHKMHqEcBW7L0pZZinaIn9p/2vSEc0dSenrtjhlvPVTfJENbFZXf4eY9pmi/EoiN5q15p/T/H+1oaZS6tBO75u37Tg33rTfbwSy4fUhx0GqzJRtJ3OLewW/FR08bV/lZq/UEC0MxIBIBIABqKXVxeIbjJrfukrDi3jJNf3dG8+LBv+w2xF1oZDwjee5pWrL2SwU7oeY56n2e5VRPRtty9J4GLUkA4U8X3bVG3EMc8vPHKg++L1f0kY7qeIFGDs/P8A7aZ4j4XvoZGW4bRtIsRRQXHA+Cas2flTad7SpvTx2tpGAN1VRN7fgT71di9Kf5XR7f8Afdddd+b6IXNtzHwsw+/yqXDs9LCfk61uzD7e9bo6acZO+fj/AGNtPT5Nqz/hpPslZcPfHytjpEhvkkFsLdltrHkdPwbB7lZrp88FpYRHLK74CmHzrz3Mt71LQ90jV9oi0OHkum9GP7pizar1Z+V2Dsj4V7pILY4PTh+7aFvxf2/5Zcnrwt2vPOA4Rx+xq5sR1a69K/lAcnwtQ9dTVHvkyWvP3K8XAD5XZL1EXov/ANMe5a9L2sup5AJWplYQCTIkkmQkFr8hUQ1ql/0TerzyfaFztdPWrZp+yRPytj4tRX3YrDfqLZFTpf8AL4lL/OP4GWENzWGnK7VT0edtP8sTrfrUv2rrvYPThhnmF/6OMtFCOEUf2AuRPdPy25J8iseVcXx2FvFlIO+Z34rp09Of+9mTH7Lzi2rBg65IVW4Uhi5vpV/31P6oYvwW7L6c/wDe66vSsfE/7XqMh2KzHG0Mkqd5DxeqqHcIGj9qS/8AKoV7oas3Zt+495S5dXDJjxMQ75mK7LPkU4I/Uhy5LnXw9p4yyeo29yeDtS1PeLlezkgEgEgBTFmj+1aXiWvPdHJ+CxzH/kfw2Vn/AMaflN6QPtSTu4U8p7o3K7NPklnxd8fLyxUSZHqPsVUcNc9z1XQNtDGOETB3NCjaejH7vNfKO/yrWH572MaPcng9Npn2+IeiMAFqOmByIpYR3RNWbNPVT7yozSZ19Jv/ACNGO7wAV9PQ/iV88x8LvxA5j0QuXbn8LcHEqkwB19KJjwEvqp2tW+3TTwjf1PwNuUA+TKr6s+/XZZsPfX5W+0oLkv8AyQw/Py9vwhClru8tKHuWV3MpW9MvsYrdBzI1nbAr0QHk2m+ii+4jWfUerPytwdKR8K3xyTXx23yZo2/sxNJ9630jbTstuueFvVbvhCeDWj90fgudEdWyOA9oDcYZCdpc6V37TybrRm71eLgA8rL71bBwiJ73f+q2absZNTyB1pZmEAkw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0195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16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08D797F-6079-4AAB-B664-67178B33C37D}"/>
              </a:ext>
            </a:extLst>
          </p:cNvPr>
          <p:cNvSpPr/>
          <p:nvPr/>
        </p:nvSpPr>
        <p:spPr>
          <a:xfrm>
            <a:off x="457200" y="548680"/>
            <a:ext cx="84352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dirty="0"/>
              <a:t>Zdroje:</a:t>
            </a:r>
          </a:p>
          <a:p>
            <a:pPr>
              <a:defRPr/>
            </a:pPr>
            <a:r>
              <a:rPr lang="cs-CZ" dirty="0"/>
              <a:t>Honzíková, Jarmila; </a:t>
            </a:r>
            <a:r>
              <a:rPr lang="cs-CZ" dirty="0" err="1"/>
              <a:t>Bajtoš</a:t>
            </a:r>
            <a:r>
              <a:rPr lang="cs-CZ" dirty="0"/>
              <a:t>, Ján. Didaktika pracovní výchovy na 1. stupni ZŠ. Plzeň: Západočeská univerzita, 2004. ISBN 80-7043-255-1.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Kolektiv autorů, Pracovní sešit Pracovní výchova pro 3. a 4. ročník, Raabe Slovensko 2018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Mojžíšek, L. Vyučovací metody. 1. vyd. Praha: Státní pedagogické nakladatelství, </a:t>
            </a:r>
            <a:r>
              <a:rPr lang="cs-CZ" i="1" dirty="0"/>
              <a:t>1975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Obrázky a fotografie vlastní, pokud není uvedeno jinak.</a:t>
            </a:r>
          </a:p>
        </p:txBody>
      </p:sp>
    </p:spTree>
    <p:extLst>
      <p:ext uri="{BB962C8B-B14F-4D97-AF65-F5344CB8AC3E}">
        <p14:creationId xmlns:p14="http://schemas.microsoft.com/office/powerpoint/2010/main" val="30874019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</TotalTime>
  <Words>658</Words>
  <Application>Microsoft Office PowerPoint</Application>
  <PresentationFormat>Předvádění na obrazovce (4:3)</PresentationFormat>
  <Paragraphs>121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Wingdings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Západočeská Univerzita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Pracovní výchova s didaktikou</dc:title>
  <dc:creator>jhonziko</dc:creator>
  <cp:lastModifiedBy>conor</cp:lastModifiedBy>
  <cp:revision>96</cp:revision>
  <dcterms:created xsi:type="dcterms:W3CDTF">2014-02-17T07:38:52Z</dcterms:created>
  <dcterms:modified xsi:type="dcterms:W3CDTF">2023-05-25T06:05:37Z</dcterms:modified>
</cp:coreProperties>
</file>