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2" r:id="rId3"/>
    <p:sldId id="303" r:id="rId4"/>
    <p:sldId id="304" r:id="rId5"/>
    <p:sldId id="305" r:id="rId6"/>
    <p:sldId id="306" r:id="rId7"/>
    <p:sldId id="270" r:id="rId8"/>
    <p:sldId id="308" r:id="rId9"/>
    <p:sldId id="309" r:id="rId10"/>
    <p:sldId id="260" r:id="rId11"/>
    <p:sldId id="277" r:id="rId12"/>
    <p:sldId id="286" r:id="rId13"/>
    <p:sldId id="310" r:id="rId14"/>
    <p:sldId id="287" r:id="rId15"/>
    <p:sldId id="288" r:id="rId16"/>
    <p:sldId id="289" r:id="rId17"/>
    <p:sldId id="311" r:id="rId18"/>
    <p:sldId id="302" r:id="rId19"/>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50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F9D0CE18-9762-4E66-A129-E12A8DAAE840}" type="datetimeFigureOut">
              <a:rPr lang="cs-CZ" smtClean="0"/>
              <a:t>24.06.2022</a:t>
            </a:fld>
            <a:endParaRPr lang="cs-CZ"/>
          </a:p>
        </p:txBody>
      </p:sp>
      <p:sp>
        <p:nvSpPr>
          <p:cNvPr id="4" name="Zástupný symbol pro obrázek snímku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0F12E4DF-DAB9-46C9-8326-7CA846C1CC9E}" type="slidenum">
              <a:rPr lang="cs-CZ" smtClean="0"/>
              <a:t>‹#›</a:t>
            </a:fld>
            <a:endParaRPr lang="cs-CZ"/>
          </a:p>
        </p:txBody>
      </p:sp>
    </p:spTree>
    <p:extLst>
      <p:ext uri="{BB962C8B-B14F-4D97-AF65-F5344CB8AC3E}">
        <p14:creationId xmlns:p14="http://schemas.microsoft.com/office/powerpoint/2010/main" val="354427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0ACC8B9-9DE0-4171-93AD-BC3AF7D34F61}" type="slidenum">
              <a:rPr lang="cs-CZ" smtClean="0"/>
              <a:t>3</a:t>
            </a:fld>
            <a:endParaRPr lang="cs-CZ"/>
          </a:p>
        </p:txBody>
      </p:sp>
    </p:spTree>
    <p:extLst>
      <p:ext uri="{BB962C8B-B14F-4D97-AF65-F5344CB8AC3E}">
        <p14:creationId xmlns:p14="http://schemas.microsoft.com/office/powerpoint/2010/main" val="260744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Geography is the study of places and the relationships between people and their environments. Geographers explore both the physical properties of Earth’s surface and the human societies spread across it. They also examine how human culture interacts with the natural environment and the way that locations and places can have an impact on people. Geography seeks to understand where things are found, why they are there, and how they develop and change over time.</a:t>
            </a:r>
            <a:endParaRPr lang="cs-CZ" dirty="0"/>
          </a:p>
          <a:p>
            <a:endParaRPr lang="cs-CZ" dirty="0"/>
          </a:p>
        </p:txBody>
      </p:sp>
      <p:sp>
        <p:nvSpPr>
          <p:cNvPr id="4" name="Zástupný symbol pro číslo snímku 3"/>
          <p:cNvSpPr>
            <a:spLocks noGrp="1"/>
          </p:cNvSpPr>
          <p:nvPr>
            <p:ph type="sldNum" sz="quarter" idx="5"/>
          </p:nvPr>
        </p:nvSpPr>
        <p:spPr/>
        <p:txBody>
          <a:bodyPr/>
          <a:lstStyle/>
          <a:p>
            <a:fld id="{10ACC8B9-9DE0-4171-93AD-BC3AF7D34F61}" type="slidenum">
              <a:rPr lang="cs-CZ" smtClean="0"/>
              <a:t>4</a:t>
            </a:fld>
            <a:endParaRPr lang="cs-CZ"/>
          </a:p>
        </p:txBody>
      </p:sp>
    </p:spTree>
    <p:extLst>
      <p:ext uri="{BB962C8B-B14F-4D97-AF65-F5344CB8AC3E}">
        <p14:creationId xmlns:p14="http://schemas.microsoft.com/office/powerpoint/2010/main" val="624376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Jak to zní v originále</a:t>
            </a:r>
          </a:p>
        </p:txBody>
      </p:sp>
      <p:sp>
        <p:nvSpPr>
          <p:cNvPr id="4" name="Zástupný symbol pro číslo snímku 3"/>
          <p:cNvSpPr>
            <a:spLocks noGrp="1"/>
          </p:cNvSpPr>
          <p:nvPr>
            <p:ph type="sldNum" sz="quarter" idx="5"/>
          </p:nvPr>
        </p:nvSpPr>
        <p:spPr/>
        <p:txBody>
          <a:bodyPr/>
          <a:lstStyle/>
          <a:p>
            <a:fld id="{10ACC8B9-9DE0-4171-93AD-BC3AF7D34F61}" type="slidenum">
              <a:rPr lang="cs-CZ" smtClean="0"/>
              <a:t>5</a:t>
            </a:fld>
            <a:endParaRPr lang="cs-CZ"/>
          </a:p>
        </p:txBody>
      </p:sp>
    </p:spTree>
    <p:extLst>
      <p:ext uri="{BB962C8B-B14F-4D97-AF65-F5344CB8AC3E}">
        <p14:creationId xmlns:p14="http://schemas.microsoft.com/office/powerpoint/2010/main" val="318373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0ACC8B9-9DE0-4171-93AD-BC3AF7D34F61}" type="slidenum">
              <a:rPr lang="cs-CZ" smtClean="0"/>
              <a:t>6</a:t>
            </a:fld>
            <a:endParaRPr lang="cs-CZ"/>
          </a:p>
        </p:txBody>
      </p:sp>
    </p:spTree>
    <p:extLst>
      <p:ext uri="{BB962C8B-B14F-4D97-AF65-F5344CB8AC3E}">
        <p14:creationId xmlns:p14="http://schemas.microsoft.com/office/powerpoint/2010/main" val="656849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aseline="0" dirty="0"/>
              <a:t>Zdraví vlastnictví, což je ekonomický termín</a:t>
            </a:r>
          </a:p>
          <a:p>
            <a:r>
              <a:rPr lang="cs-CZ" baseline="0" dirty="0"/>
              <a:t>Tvé zdraví a ekonomický/společenský status, který s tím koreluje, je ovlivněno tím, kde ses narodil a/nebo kde jsi žil/kde žiješ.</a:t>
            </a:r>
          </a:p>
          <a:p>
            <a:r>
              <a:rPr lang="cs-CZ" baseline="0" dirty="0" err="1"/>
              <a:t>Your</a:t>
            </a:r>
            <a:r>
              <a:rPr lang="cs-CZ" baseline="0" dirty="0"/>
              <a:t> </a:t>
            </a:r>
            <a:r>
              <a:rPr lang="cs-CZ" baseline="0" dirty="0" err="1"/>
              <a:t>health</a:t>
            </a:r>
            <a:r>
              <a:rPr lang="cs-CZ" baseline="0" dirty="0"/>
              <a:t> and </a:t>
            </a:r>
            <a:r>
              <a:rPr lang="cs-CZ" baseline="0" dirty="0" err="1"/>
              <a:t>economical</a:t>
            </a:r>
            <a:r>
              <a:rPr lang="cs-CZ" baseline="0" dirty="0"/>
              <a:t>/</a:t>
            </a:r>
            <a:r>
              <a:rPr lang="cs-CZ" baseline="0" dirty="0" err="1"/>
              <a:t>social</a:t>
            </a:r>
            <a:r>
              <a:rPr lang="cs-CZ" baseline="0" dirty="0"/>
              <a:t> status </a:t>
            </a:r>
            <a:r>
              <a:rPr lang="cs-CZ" baseline="0" dirty="0" err="1"/>
              <a:t>that</a:t>
            </a:r>
            <a:r>
              <a:rPr lang="cs-CZ" baseline="0" dirty="0"/>
              <a:t> </a:t>
            </a:r>
            <a:r>
              <a:rPr lang="cs-CZ" baseline="0" dirty="0" err="1"/>
              <a:t>correlates</a:t>
            </a:r>
            <a:r>
              <a:rPr lang="cs-CZ" baseline="0" dirty="0"/>
              <a:t> </a:t>
            </a:r>
            <a:r>
              <a:rPr lang="cs-CZ" baseline="0" dirty="0" err="1"/>
              <a:t>with</a:t>
            </a:r>
            <a:r>
              <a:rPr lang="cs-CZ" baseline="0" dirty="0"/>
              <a:t> </a:t>
            </a:r>
            <a:r>
              <a:rPr lang="cs-CZ" baseline="0" dirty="0" err="1"/>
              <a:t>it</a:t>
            </a:r>
            <a:r>
              <a:rPr lang="cs-CZ" baseline="0" dirty="0"/>
              <a:t>, </a:t>
            </a:r>
            <a:r>
              <a:rPr lang="cs-CZ" baseline="0" dirty="0" err="1"/>
              <a:t>depends</a:t>
            </a:r>
            <a:r>
              <a:rPr lang="cs-CZ" baseline="0" dirty="0"/>
              <a:t> </a:t>
            </a:r>
            <a:r>
              <a:rPr lang="cs-CZ" baseline="0" dirty="0" err="1"/>
              <a:t>where</a:t>
            </a:r>
            <a:r>
              <a:rPr lang="cs-CZ" baseline="0" dirty="0"/>
              <a:t> </a:t>
            </a:r>
            <a:r>
              <a:rPr lang="cs-CZ" baseline="0" dirty="0" err="1"/>
              <a:t>you</a:t>
            </a:r>
            <a:r>
              <a:rPr lang="cs-CZ" baseline="0" dirty="0"/>
              <a:t> </a:t>
            </a:r>
            <a:r>
              <a:rPr lang="cs-CZ" baseline="0" dirty="0" err="1"/>
              <a:t>were</a:t>
            </a:r>
            <a:r>
              <a:rPr lang="cs-CZ" baseline="0" dirty="0"/>
              <a:t> </a:t>
            </a:r>
            <a:r>
              <a:rPr lang="cs-CZ" baseline="0" dirty="0" err="1"/>
              <a:t>born</a:t>
            </a:r>
            <a:r>
              <a:rPr lang="cs-CZ" baseline="0" dirty="0"/>
              <a:t> </a:t>
            </a:r>
            <a:r>
              <a:rPr lang="cs-CZ" baseline="0" dirty="0" err="1"/>
              <a:t>or</a:t>
            </a:r>
            <a:r>
              <a:rPr lang="cs-CZ" baseline="0" dirty="0"/>
              <a:t> </a:t>
            </a:r>
            <a:r>
              <a:rPr lang="cs-CZ" baseline="0" dirty="0" err="1"/>
              <a:t>have</a:t>
            </a:r>
            <a:r>
              <a:rPr lang="cs-CZ" baseline="0" dirty="0"/>
              <a:t> </a:t>
            </a:r>
            <a:r>
              <a:rPr lang="cs-CZ" baseline="0" dirty="0" err="1"/>
              <a:t>been</a:t>
            </a:r>
            <a:r>
              <a:rPr lang="cs-CZ" baseline="0" dirty="0"/>
              <a:t> </a:t>
            </a:r>
            <a:r>
              <a:rPr lang="cs-CZ" baseline="0" dirty="0" err="1"/>
              <a:t>living</a:t>
            </a:r>
            <a:r>
              <a:rPr lang="cs-CZ" baseline="0" dirty="0"/>
              <a:t>.</a:t>
            </a:r>
          </a:p>
          <a:p>
            <a:r>
              <a:rPr lang="en-US" dirty="0">
                <a:solidFill>
                  <a:schemeClr val="bg1"/>
                </a:solidFill>
              </a:rPr>
              <a:t>Health is a state of complete physical, mental and social well-being and not merely the absence of disease or infirmity</a:t>
            </a:r>
            <a:endParaRPr lang="cs-CZ"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dirty="0">
                <a:solidFill>
                  <a:schemeClr val="bg1"/>
                </a:solidFill>
              </a:rPr>
              <a:t>„</a:t>
            </a:r>
            <a:r>
              <a:rPr lang="cs-CZ" dirty="0" err="1">
                <a:solidFill>
                  <a:schemeClr val="bg1"/>
                </a:solidFill>
              </a:rPr>
              <a:t>Continuing</a:t>
            </a:r>
            <a:r>
              <a:rPr lang="cs-CZ" dirty="0">
                <a:solidFill>
                  <a:schemeClr val="bg1"/>
                </a:solidFill>
              </a:rPr>
              <a:t> </a:t>
            </a:r>
            <a:r>
              <a:rPr lang="cs-CZ" b="1" i="1" u="sng" dirty="0" err="1">
                <a:solidFill>
                  <a:schemeClr val="bg1"/>
                </a:solidFill>
              </a:rPr>
              <a:t>property</a:t>
            </a:r>
            <a:r>
              <a:rPr lang="cs-CZ" dirty="0">
                <a:solidFill>
                  <a:schemeClr val="bg1"/>
                </a:solidFill>
              </a:rPr>
              <a:t> </a:t>
            </a:r>
            <a:r>
              <a:rPr lang="cs-CZ" dirty="0" err="1">
                <a:solidFill>
                  <a:schemeClr val="bg1"/>
                </a:solidFill>
              </a:rPr>
              <a:t>that</a:t>
            </a:r>
            <a:r>
              <a:rPr lang="cs-CZ" dirty="0">
                <a:solidFill>
                  <a:schemeClr val="bg1"/>
                </a:solidFill>
              </a:rPr>
              <a:t> </a:t>
            </a:r>
            <a:r>
              <a:rPr lang="cs-CZ" dirty="0" err="1">
                <a:solidFill>
                  <a:schemeClr val="bg1"/>
                </a:solidFill>
              </a:rPr>
              <a:t>can</a:t>
            </a:r>
            <a:r>
              <a:rPr lang="cs-CZ" dirty="0">
                <a:solidFill>
                  <a:schemeClr val="bg1"/>
                </a:solidFill>
              </a:rPr>
              <a:t> </a:t>
            </a:r>
            <a:r>
              <a:rPr lang="cs-CZ" dirty="0" err="1">
                <a:solidFill>
                  <a:schemeClr val="bg1"/>
                </a:solidFill>
              </a:rPr>
              <a:t>be</a:t>
            </a:r>
            <a:r>
              <a:rPr lang="cs-CZ" dirty="0">
                <a:solidFill>
                  <a:schemeClr val="bg1"/>
                </a:solidFill>
              </a:rPr>
              <a:t> </a:t>
            </a:r>
            <a:r>
              <a:rPr lang="cs-CZ" dirty="0" err="1">
                <a:solidFill>
                  <a:schemeClr val="bg1"/>
                </a:solidFill>
              </a:rPr>
              <a:t>measured</a:t>
            </a:r>
            <a:r>
              <a:rPr lang="cs-CZ" dirty="0">
                <a:solidFill>
                  <a:schemeClr val="bg1"/>
                </a:solidFill>
              </a:rPr>
              <a:t> by </a:t>
            </a:r>
            <a:r>
              <a:rPr lang="cs-CZ" dirty="0" err="1">
                <a:solidFill>
                  <a:schemeClr val="bg1"/>
                </a:solidFill>
              </a:rPr>
              <a:t>an</a:t>
            </a:r>
            <a:r>
              <a:rPr lang="cs-CZ" dirty="0">
                <a:solidFill>
                  <a:schemeClr val="bg1"/>
                </a:solidFill>
              </a:rPr>
              <a:t> </a:t>
            </a:r>
            <a:r>
              <a:rPr lang="cs-CZ" dirty="0" err="1">
                <a:solidFill>
                  <a:schemeClr val="bg1"/>
                </a:solidFill>
              </a:rPr>
              <a:t>individual‘s</a:t>
            </a:r>
            <a:r>
              <a:rPr lang="cs-CZ" dirty="0">
                <a:solidFill>
                  <a:schemeClr val="bg1"/>
                </a:solidFill>
              </a:rPr>
              <a:t> </a:t>
            </a:r>
            <a:r>
              <a:rPr lang="cs-CZ" dirty="0" err="1">
                <a:solidFill>
                  <a:schemeClr val="bg1"/>
                </a:solidFill>
              </a:rPr>
              <a:t>ability</a:t>
            </a:r>
            <a:r>
              <a:rPr lang="cs-CZ" dirty="0">
                <a:solidFill>
                  <a:schemeClr val="bg1"/>
                </a:solidFill>
              </a:rPr>
              <a:t> to </a:t>
            </a:r>
            <a:r>
              <a:rPr lang="cs-CZ" dirty="0" err="1">
                <a:solidFill>
                  <a:schemeClr val="bg1"/>
                </a:solidFill>
              </a:rPr>
              <a:t>rally</a:t>
            </a:r>
            <a:r>
              <a:rPr lang="cs-CZ" dirty="0">
                <a:solidFill>
                  <a:schemeClr val="bg1"/>
                </a:solidFill>
              </a:rPr>
              <a:t> </a:t>
            </a:r>
            <a:r>
              <a:rPr lang="cs-CZ" dirty="0" err="1">
                <a:solidFill>
                  <a:schemeClr val="bg1"/>
                </a:solidFill>
              </a:rPr>
              <a:t>from</a:t>
            </a:r>
            <a:r>
              <a:rPr lang="cs-CZ" dirty="0">
                <a:solidFill>
                  <a:schemeClr val="bg1"/>
                </a:solidFill>
              </a:rPr>
              <a:t> a </a:t>
            </a:r>
            <a:r>
              <a:rPr lang="cs-CZ" dirty="0" err="1">
                <a:solidFill>
                  <a:schemeClr val="bg1"/>
                </a:solidFill>
              </a:rPr>
              <a:t>wide</a:t>
            </a:r>
            <a:r>
              <a:rPr lang="cs-CZ" dirty="0">
                <a:solidFill>
                  <a:schemeClr val="bg1"/>
                </a:solidFill>
              </a:rPr>
              <a:t> </a:t>
            </a:r>
            <a:r>
              <a:rPr lang="cs-CZ" dirty="0" err="1">
                <a:solidFill>
                  <a:schemeClr val="bg1"/>
                </a:solidFill>
              </a:rPr>
              <a:t>range</a:t>
            </a:r>
            <a:r>
              <a:rPr lang="cs-CZ" dirty="0">
                <a:solidFill>
                  <a:schemeClr val="bg1"/>
                </a:solidFill>
              </a:rPr>
              <a:t> and </a:t>
            </a:r>
            <a:r>
              <a:rPr lang="cs-CZ" dirty="0" err="1">
                <a:solidFill>
                  <a:schemeClr val="bg1"/>
                </a:solidFill>
              </a:rPr>
              <a:t>considerable</a:t>
            </a:r>
            <a:r>
              <a:rPr lang="cs-CZ" dirty="0">
                <a:solidFill>
                  <a:schemeClr val="bg1"/>
                </a:solidFill>
              </a:rPr>
              <a:t> </a:t>
            </a:r>
            <a:r>
              <a:rPr lang="cs-CZ" dirty="0" err="1">
                <a:solidFill>
                  <a:schemeClr val="bg1"/>
                </a:solidFill>
              </a:rPr>
              <a:t>amplitudes</a:t>
            </a:r>
            <a:r>
              <a:rPr lang="cs-CZ" dirty="0">
                <a:solidFill>
                  <a:schemeClr val="bg1"/>
                </a:solidFill>
              </a:rPr>
              <a:t> </a:t>
            </a:r>
            <a:r>
              <a:rPr lang="cs-CZ" dirty="0" err="1">
                <a:solidFill>
                  <a:schemeClr val="bg1"/>
                </a:solidFill>
              </a:rPr>
              <a:t>of</a:t>
            </a:r>
            <a:r>
              <a:rPr lang="cs-CZ" dirty="0">
                <a:solidFill>
                  <a:schemeClr val="bg1"/>
                </a:solidFill>
              </a:rPr>
              <a:t> </a:t>
            </a:r>
            <a:r>
              <a:rPr lang="cs-CZ" dirty="0" err="1">
                <a:solidFill>
                  <a:schemeClr val="bg1"/>
                </a:solidFill>
              </a:rPr>
              <a:t>insults</a:t>
            </a:r>
            <a:r>
              <a:rPr lang="cs-CZ" dirty="0">
                <a:solidFill>
                  <a:schemeClr val="bg1"/>
                </a:solidFill>
              </a:rPr>
              <a:t> </a:t>
            </a:r>
            <a:r>
              <a:rPr lang="cs-CZ" i="1" dirty="0">
                <a:solidFill>
                  <a:schemeClr val="bg1"/>
                </a:solidFill>
              </a:rPr>
              <a:t>(</a:t>
            </a:r>
            <a:r>
              <a:rPr lang="cs-CZ" i="1" dirty="0" err="1">
                <a:solidFill>
                  <a:schemeClr val="bg1"/>
                </a:solidFill>
              </a:rPr>
              <a:t>stimuli</a:t>
            </a:r>
            <a:r>
              <a:rPr lang="cs-CZ" i="1" dirty="0">
                <a:solidFill>
                  <a:schemeClr val="bg1"/>
                </a:solidFill>
              </a:rPr>
              <a:t>; </a:t>
            </a:r>
            <a:r>
              <a:rPr lang="cs-CZ" i="1" dirty="0" err="1">
                <a:solidFill>
                  <a:schemeClr val="bg1"/>
                </a:solidFill>
              </a:rPr>
              <a:t>hazards</a:t>
            </a:r>
            <a:r>
              <a:rPr lang="cs-CZ" i="1" dirty="0">
                <a:solidFill>
                  <a:schemeClr val="bg1"/>
                </a:solidFill>
              </a:rPr>
              <a:t>)</a:t>
            </a:r>
            <a:r>
              <a:rPr lang="cs-CZ" dirty="0">
                <a:solidFill>
                  <a:schemeClr val="bg1"/>
                </a:solidFill>
              </a:rPr>
              <a:t>; </a:t>
            </a:r>
            <a:r>
              <a:rPr lang="cs-CZ" dirty="0" err="1">
                <a:solidFill>
                  <a:schemeClr val="bg1"/>
                </a:solidFill>
              </a:rPr>
              <a:t>the</a:t>
            </a:r>
            <a:r>
              <a:rPr lang="cs-CZ" dirty="0">
                <a:solidFill>
                  <a:schemeClr val="bg1"/>
                </a:solidFill>
              </a:rPr>
              <a:t> </a:t>
            </a:r>
            <a:r>
              <a:rPr lang="cs-CZ" dirty="0" err="1">
                <a:solidFill>
                  <a:schemeClr val="bg1"/>
                </a:solidFill>
              </a:rPr>
              <a:t>insults</a:t>
            </a:r>
            <a:r>
              <a:rPr lang="cs-CZ" dirty="0">
                <a:solidFill>
                  <a:schemeClr val="bg1"/>
                </a:solidFill>
              </a:rPr>
              <a:t> </a:t>
            </a:r>
            <a:r>
              <a:rPr lang="cs-CZ" dirty="0" err="1">
                <a:solidFill>
                  <a:schemeClr val="bg1"/>
                </a:solidFill>
              </a:rPr>
              <a:t>being</a:t>
            </a:r>
            <a:r>
              <a:rPr lang="cs-CZ" dirty="0">
                <a:solidFill>
                  <a:schemeClr val="bg1"/>
                </a:solidFill>
              </a:rPr>
              <a:t> </a:t>
            </a:r>
            <a:r>
              <a:rPr lang="cs-CZ" dirty="0" err="1">
                <a:solidFill>
                  <a:schemeClr val="bg1"/>
                </a:solidFill>
              </a:rPr>
              <a:t>chemical</a:t>
            </a:r>
            <a:r>
              <a:rPr lang="cs-CZ" dirty="0">
                <a:solidFill>
                  <a:schemeClr val="bg1"/>
                </a:solidFill>
              </a:rPr>
              <a:t>, </a:t>
            </a:r>
            <a:r>
              <a:rPr lang="cs-CZ" dirty="0" err="1">
                <a:solidFill>
                  <a:schemeClr val="bg1"/>
                </a:solidFill>
              </a:rPr>
              <a:t>physical</a:t>
            </a:r>
            <a:r>
              <a:rPr lang="cs-CZ" dirty="0">
                <a:solidFill>
                  <a:schemeClr val="bg1"/>
                </a:solidFill>
              </a:rPr>
              <a:t>, </a:t>
            </a:r>
            <a:r>
              <a:rPr lang="cs-CZ" dirty="0" err="1">
                <a:solidFill>
                  <a:schemeClr val="bg1"/>
                </a:solidFill>
              </a:rPr>
              <a:t>infectious</a:t>
            </a:r>
            <a:r>
              <a:rPr lang="cs-CZ" dirty="0">
                <a:solidFill>
                  <a:schemeClr val="bg1"/>
                </a:solidFill>
              </a:rPr>
              <a:t>, </a:t>
            </a:r>
            <a:r>
              <a:rPr lang="cs-CZ" dirty="0" err="1">
                <a:solidFill>
                  <a:schemeClr val="bg1"/>
                </a:solidFill>
              </a:rPr>
              <a:t>psychological</a:t>
            </a:r>
            <a:r>
              <a:rPr lang="cs-CZ" dirty="0">
                <a:solidFill>
                  <a:schemeClr val="bg1"/>
                </a:solidFill>
              </a:rPr>
              <a:t> and </a:t>
            </a:r>
            <a:r>
              <a:rPr lang="cs-CZ" dirty="0" err="1">
                <a:solidFill>
                  <a:schemeClr val="bg1"/>
                </a:solidFill>
              </a:rPr>
              <a:t>social</a:t>
            </a:r>
            <a:r>
              <a:rPr lang="cs-CZ" dirty="0">
                <a:solidFill>
                  <a:schemeClr val="bg1"/>
                </a:solidFill>
              </a:rPr>
              <a:t>.“</a:t>
            </a:r>
          </a:p>
          <a:p>
            <a:endParaRPr lang="cs-CZ" dirty="0"/>
          </a:p>
        </p:txBody>
      </p:sp>
      <p:sp>
        <p:nvSpPr>
          <p:cNvPr id="4" name="Zástupný symbol pro číslo snímku 3"/>
          <p:cNvSpPr>
            <a:spLocks noGrp="1"/>
          </p:cNvSpPr>
          <p:nvPr>
            <p:ph type="sldNum" sz="quarter" idx="10"/>
          </p:nvPr>
        </p:nvSpPr>
        <p:spPr/>
        <p:txBody>
          <a:bodyPr/>
          <a:lstStyle/>
          <a:p>
            <a:fld id="{10ACC8B9-9DE0-4171-93AD-BC3AF7D34F61}" type="slidenum">
              <a:rPr lang="cs-CZ" smtClean="0"/>
              <a:t>7</a:t>
            </a:fld>
            <a:endParaRPr lang="cs-CZ"/>
          </a:p>
        </p:txBody>
      </p:sp>
    </p:spTree>
    <p:extLst>
      <p:ext uri="{BB962C8B-B14F-4D97-AF65-F5344CB8AC3E}">
        <p14:creationId xmlns:p14="http://schemas.microsoft.com/office/powerpoint/2010/main" val="3347181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dirty="0">
                <a:solidFill>
                  <a:schemeClr val="bg1"/>
                </a:solidFill>
              </a:rPr>
              <a:t>…</a:t>
            </a:r>
            <a:r>
              <a:rPr lang="en-US" sz="1200" dirty="0">
                <a:solidFill>
                  <a:schemeClr val="bg1"/>
                </a:solidFill>
              </a:rPr>
              <a:t>in order to advance knowledge of disease etiology and</a:t>
            </a:r>
            <a:endParaRPr lang="cs-CZ"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bg1"/>
                </a:solidFill>
              </a:rPr>
              <a:t>Originál: </a:t>
            </a:r>
            <a:r>
              <a:rPr lang="en-US" sz="1200" dirty="0">
                <a:solidFill>
                  <a:schemeClr val="bg1"/>
                </a:solidFill>
              </a:rPr>
              <a:t>seeks to understand as </a:t>
            </a:r>
            <a:r>
              <a:rPr lang="en-US" sz="1200" u="sng" dirty="0">
                <a:solidFill>
                  <a:schemeClr val="bg1"/>
                </a:solidFill>
              </a:rPr>
              <a:t>holistically</a:t>
            </a:r>
            <a:r>
              <a:rPr lang="en-US" sz="1200" dirty="0">
                <a:solidFill>
                  <a:schemeClr val="bg1"/>
                </a:solidFill>
              </a:rPr>
              <a:t> as possible the correlates of health and disease</a:t>
            </a:r>
            <a:r>
              <a:rPr lang="cs-CZ" sz="1200" dirty="0">
                <a:solidFill>
                  <a:schemeClr val="bg1"/>
                </a:solidFill>
              </a:rPr>
              <a:t>…</a:t>
            </a:r>
            <a:r>
              <a:rPr lang="en-US" sz="1200" dirty="0">
                <a:solidFill>
                  <a:schemeClr val="bg1"/>
                </a:solidFill>
              </a:rPr>
              <a:t> to promote adaptable </a:t>
            </a:r>
            <a:r>
              <a:rPr lang="en-US" sz="1200" u="sng" dirty="0">
                <a:solidFill>
                  <a:schemeClr val="bg1"/>
                </a:solidFill>
              </a:rPr>
              <a:t>population/behavior/environment interactions</a:t>
            </a:r>
            <a:r>
              <a:rPr lang="en-US" sz="1200" dirty="0">
                <a:solidFill>
                  <a:schemeClr val="bg1"/>
                </a:solidFill>
              </a:rPr>
              <a:t>.</a:t>
            </a:r>
            <a:endParaRPr lang="cs-CZ" sz="1200" dirty="0">
              <a:solidFill>
                <a:schemeClr val="bg1"/>
              </a:solidFill>
            </a:endParaRPr>
          </a:p>
          <a:p>
            <a:endParaRPr lang="cs-CZ" dirty="0"/>
          </a:p>
          <a:p>
            <a:r>
              <a:rPr lang="cs-CZ" dirty="0"/>
              <a:t>Etiologie: zkoumá zevní i vnitřní příčiny nemocí</a:t>
            </a:r>
          </a:p>
        </p:txBody>
      </p:sp>
      <p:sp>
        <p:nvSpPr>
          <p:cNvPr id="4" name="Zástupný symbol pro číslo snímku 3"/>
          <p:cNvSpPr>
            <a:spLocks noGrp="1"/>
          </p:cNvSpPr>
          <p:nvPr>
            <p:ph type="sldNum" sz="quarter" idx="10"/>
          </p:nvPr>
        </p:nvSpPr>
        <p:spPr/>
        <p:txBody>
          <a:bodyPr/>
          <a:lstStyle/>
          <a:p>
            <a:fld id="{10ACC8B9-9DE0-4171-93AD-BC3AF7D34F61}" type="slidenum">
              <a:rPr lang="cs-CZ" smtClean="0"/>
              <a:t>10</a:t>
            </a:fld>
            <a:endParaRPr lang="cs-CZ"/>
          </a:p>
        </p:txBody>
      </p:sp>
    </p:spTree>
    <p:extLst>
      <p:ext uri="{BB962C8B-B14F-4D97-AF65-F5344CB8AC3E}">
        <p14:creationId xmlns:p14="http://schemas.microsoft.com/office/powerpoint/2010/main" val="1142497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dirty="0" err="1">
                <a:solidFill>
                  <a:schemeClr val="bg1"/>
                </a:solidFill>
              </a:rPr>
              <a:t>Health</a:t>
            </a:r>
            <a:r>
              <a:rPr lang="cs-CZ" sz="1200" dirty="0">
                <a:solidFill>
                  <a:schemeClr val="bg1"/>
                </a:solidFill>
              </a:rPr>
              <a:t>: </a:t>
            </a:r>
            <a:r>
              <a:rPr lang="cs-CZ" sz="1200" dirty="0" err="1">
                <a:solidFill>
                  <a:schemeClr val="bg1"/>
                </a:solidFill>
              </a:rPr>
              <a:t>economical</a:t>
            </a:r>
            <a:r>
              <a:rPr lang="cs-CZ" sz="1200" dirty="0">
                <a:solidFill>
                  <a:schemeClr val="bg1"/>
                </a:solidFill>
              </a:rPr>
              <a:t>, </a:t>
            </a:r>
            <a:r>
              <a:rPr lang="cs-CZ" sz="1200" dirty="0" err="1">
                <a:solidFill>
                  <a:schemeClr val="bg1"/>
                </a:solidFill>
              </a:rPr>
              <a:t>social</a:t>
            </a:r>
            <a:r>
              <a:rPr lang="cs-CZ" sz="1200" dirty="0">
                <a:solidFill>
                  <a:schemeClr val="bg1"/>
                </a:solidFill>
              </a:rPr>
              <a:t> and </a:t>
            </a:r>
            <a:r>
              <a:rPr lang="cs-CZ" sz="1200" dirty="0" err="1">
                <a:solidFill>
                  <a:schemeClr val="bg1"/>
                </a:solidFill>
              </a:rPr>
              <a:t>spatial</a:t>
            </a:r>
            <a:r>
              <a:rPr lang="cs-CZ" sz="1200" dirty="0">
                <a:solidFill>
                  <a:schemeClr val="bg1"/>
                </a:solidFill>
              </a:rPr>
              <a:t> (</a:t>
            </a:r>
            <a:r>
              <a:rPr lang="cs-CZ" sz="1200" dirty="0" err="1">
                <a:solidFill>
                  <a:schemeClr val="bg1"/>
                </a:solidFill>
              </a:rPr>
              <a:t>geographical</a:t>
            </a:r>
            <a:r>
              <a:rPr lang="cs-CZ" sz="1200" dirty="0">
                <a:solidFill>
                  <a:schemeClr val="bg1"/>
                </a:solidFill>
              </a:rPr>
              <a:t>) </a:t>
            </a:r>
            <a:r>
              <a:rPr lang="cs-CZ" sz="1200" dirty="0" err="1">
                <a:solidFill>
                  <a:schemeClr val="bg1"/>
                </a:solidFill>
              </a:rPr>
              <a:t>aspects</a:t>
            </a:r>
            <a:endParaRPr lang="cs-CZ"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err="1">
                <a:solidFill>
                  <a:schemeClr val="bg1"/>
                </a:solidFill>
              </a:rPr>
              <a:t>Geography</a:t>
            </a:r>
            <a:r>
              <a:rPr lang="cs-CZ" sz="1200" dirty="0">
                <a:solidFill>
                  <a:schemeClr val="bg1"/>
                </a:solidFill>
              </a:rPr>
              <a:t> </a:t>
            </a:r>
            <a:r>
              <a:rPr lang="cs-CZ" sz="1200" dirty="0" err="1">
                <a:solidFill>
                  <a:schemeClr val="bg1"/>
                </a:solidFill>
              </a:rPr>
              <a:t>of</a:t>
            </a:r>
            <a:r>
              <a:rPr lang="cs-CZ" sz="1200" dirty="0">
                <a:solidFill>
                  <a:schemeClr val="bg1"/>
                </a:solidFill>
              </a:rPr>
              <a:t> </a:t>
            </a:r>
            <a:r>
              <a:rPr lang="cs-CZ" sz="1200" dirty="0" err="1">
                <a:solidFill>
                  <a:schemeClr val="bg1"/>
                </a:solidFill>
              </a:rPr>
              <a:t>life</a:t>
            </a:r>
            <a:r>
              <a:rPr lang="cs-CZ" sz="1200" dirty="0">
                <a:solidFill>
                  <a:schemeClr val="bg1"/>
                </a:solidFill>
              </a:rPr>
              <a:t> </a:t>
            </a:r>
            <a:r>
              <a:rPr lang="cs-CZ" sz="1200" dirty="0" err="1">
                <a:solidFill>
                  <a:schemeClr val="bg1"/>
                </a:solidFill>
              </a:rPr>
              <a:t>really</a:t>
            </a:r>
            <a:r>
              <a:rPr lang="cs-CZ" sz="1200" dirty="0">
                <a:solidFill>
                  <a:schemeClr val="bg1"/>
                </a:solidFill>
              </a:rPr>
              <a:t> </a:t>
            </a:r>
            <a:r>
              <a:rPr lang="cs-CZ" sz="1200" dirty="0" err="1">
                <a:solidFill>
                  <a:schemeClr val="bg1"/>
                </a:solidFill>
              </a:rPr>
              <a:t>matters</a:t>
            </a:r>
            <a:r>
              <a:rPr lang="cs-CZ" sz="1200" dirty="0">
                <a:solidFill>
                  <a:schemeClr val="bg1"/>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dirty="0">
              <a:solidFill>
                <a:schemeClr val="bg1"/>
              </a:solidFill>
            </a:endParaRPr>
          </a:p>
          <a:p>
            <a:endParaRPr lang="cs-CZ" dirty="0"/>
          </a:p>
        </p:txBody>
      </p:sp>
      <p:sp>
        <p:nvSpPr>
          <p:cNvPr id="4" name="Zástupný symbol pro číslo snímku 3"/>
          <p:cNvSpPr>
            <a:spLocks noGrp="1"/>
          </p:cNvSpPr>
          <p:nvPr>
            <p:ph type="sldNum" sz="quarter" idx="10"/>
          </p:nvPr>
        </p:nvSpPr>
        <p:spPr/>
        <p:txBody>
          <a:bodyPr/>
          <a:lstStyle/>
          <a:p>
            <a:fld id="{10ACC8B9-9DE0-4171-93AD-BC3AF7D34F61}" type="slidenum">
              <a:rPr lang="cs-CZ" smtClean="0"/>
              <a:t>11</a:t>
            </a:fld>
            <a:endParaRPr lang="cs-CZ"/>
          </a:p>
        </p:txBody>
      </p:sp>
    </p:spTree>
    <p:extLst>
      <p:ext uri="{BB962C8B-B14F-4D97-AF65-F5344CB8AC3E}">
        <p14:creationId xmlns:p14="http://schemas.microsoft.com/office/powerpoint/2010/main" val="2190707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0ACC8B9-9DE0-4171-93AD-BC3AF7D34F61}" type="slidenum">
              <a:rPr lang="cs-CZ" smtClean="0"/>
              <a:t>12</a:t>
            </a:fld>
            <a:endParaRPr lang="cs-CZ"/>
          </a:p>
        </p:txBody>
      </p:sp>
    </p:spTree>
    <p:extLst>
      <p:ext uri="{BB962C8B-B14F-4D97-AF65-F5344CB8AC3E}">
        <p14:creationId xmlns:p14="http://schemas.microsoft.com/office/powerpoint/2010/main" val="2398446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6/24/2022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a:xfrm>
            <a:off x="534670" y="7033450"/>
            <a:ext cx="2459482" cy="276999"/>
          </a:xfrm>
        </p:spPr>
        <p:txBody>
          <a:bodyPr/>
          <a:lstStyle/>
          <a:p>
            <a:fld id="{D4BCF892-3510-4BD9-A630-1EBF054727CF}" type="datetimeFigureOut">
              <a:rPr lang="cs-CZ" smtClean="0"/>
              <a:pPr/>
              <a:t>24.06.2022</a:t>
            </a:fld>
            <a:endParaRPr lang="cs-CZ"/>
          </a:p>
        </p:txBody>
      </p:sp>
      <p:sp>
        <p:nvSpPr>
          <p:cNvPr id="3" name="Zástupný symbol pro zápatí 2"/>
          <p:cNvSpPr>
            <a:spLocks noGrp="1"/>
          </p:cNvSpPr>
          <p:nvPr>
            <p:ph type="ftr" sz="quarter" idx="11"/>
          </p:nvPr>
        </p:nvSpPr>
        <p:spPr>
          <a:xfrm>
            <a:off x="3635756" y="7033450"/>
            <a:ext cx="3421888" cy="276999"/>
          </a:xfrm>
        </p:spPr>
        <p:txBody>
          <a:bodyPr/>
          <a:lstStyle/>
          <a:p>
            <a:endParaRPr lang="cs-CZ"/>
          </a:p>
        </p:txBody>
      </p:sp>
      <p:sp>
        <p:nvSpPr>
          <p:cNvPr id="4" name="Zástupný symbol pro číslo snímku 3"/>
          <p:cNvSpPr>
            <a:spLocks noGrp="1"/>
          </p:cNvSpPr>
          <p:nvPr>
            <p:ph type="sldNum" sz="quarter" idx="12"/>
          </p:nvPr>
        </p:nvSpPr>
        <p:spPr>
          <a:xfrm>
            <a:off x="7699248" y="7033450"/>
            <a:ext cx="2459482" cy="276999"/>
          </a:xfrm>
        </p:spPr>
        <p:txBody>
          <a:bodyPr/>
          <a:lstStyle/>
          <a:p>
            <a:fld id="{4DF48B72-4FA6-40A5-9415-A8B0F22C232E}" type="slidenum">
              <a:rPr lang="cs-CZ" smtClean="0"/>
              <a:pPr/>
              <a:t>‹#›</a:t>
            </a:fld>
            <a:endParaRPr lang="cs-CZ"/>
          </a:p>
        </p:txBody>
      </p:sp>
      <p:pic>
        <p:nvPicPr>
          <p:cNvPr id="5" name="Obráze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717" y="6951799"/>
            <a:ext cx="1336677" cy="460495"/>
          </a:xfrm>
          <a:prstGeom prst="rect">
            <a:avLst/>
          </a:prstGeom>
        </p:spPr>
      </p:pic>
    </p:spTree>
    <p:extLst>
      <p:ext uri="{BB962C8B-B14F-4D97-AF65-F5344CB8AC3E}">
        <p14:creationId xmlns:p14="http://schemas.microsoft.com/office/powerpoint/2010/main" val="317808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9"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10"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6/24/2022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5543" y="2319254"/>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70F955-0FA9-49B4-B8DF-EF76C6DECFE8}"/>
              </a:ext>
            </a:extLst>
          </p:cNvPr>
          <p:cNvSpPr>
            <a:spLocks noGrp="1"/>
          </p:cNvSpPr>
          <p:nvPr>
            <p:ph type="ctrTitle"/>
          </p:nvPr>
        </p:nvSpPr>
        <p:spPr>
          <a:xfrm>
            <a:off x="802005" y="2344483"/>
            <a:ext cx="9089390" cy="1692771"/>
          </a:xfrm>
        </p:spPr>
        <p:txBody>
          <a:bodyPr/>
          <a:lstStyle/>
          <a:p>
            <a:r>
              <a:rPr lang="cs-CZ" sz="3600" dirty="0"/>
              <a:t>Od Hippokrata až po 21. století: faktory, které ovlivňují lidské zdraví I.</a:t>
            </a:r>
            <a:br>
              <a:rPr lang="cs-CZ" sz="3600" dirty="0"/>
            </a:br>
            <a:endParaRPr lang="cs-CZ" dirty="0"/>
          </a:p>
        </p:txBody>
      </p:sp>
      <p:sp>
        <p:nvSpPr>
          <p:cNvPr id="3" name="Podnadpis 2">
            <a:extLst>
              <a:ext uri="{FF2B5EF4-FFF2-40B4-BE49-F238E27FC236}">
                <a16:creationId xmlns:a16="http://schemas.microsoft.com/office/drawing/2014/main" id="{AEB103DA-EF78-49C6-89C7-F79E21A5A915}"/>
              </a:ext>
            </a:extLst>
          </p:cNvPr>
          <p:cNvSpPr>
            <a:spLocks noGrp="1"/>
          </p:cNvSpPr>
          <p:nvPr>
            <p:ph type="subTitle" idx="4"/>
          </p:nvPr>
        </p:nvSpPr>
        <p:spPr>
          <a:xfrm>
            <a:off x="850900" y="4238625"/>
            <a:ext cx="7485380" cy="830997"/>
          </a:xfrm>
        </p:spPr>
        <p:txBody>
          <a:bodyPr/>
          <a:lstStyle/>
          <a:p>
            <a:pPr lvl="0" algn="l"/>
            <a:r>
              <a:rPr lang="cs-CZ" i="1" dirty="0">
                <a:solidFill>
                  <a:srgbClr val="38AAD9"/>
                </a:solidFill>
              </a:rPr>
              <a:t>Geografie zdraví: přednáška č. 1</a:t>
            </a:r>
          </a:p>
          <a:p>
            <a:pPr lvl="0" algn="l"/>
            <a:r>
              <a:rPr lang="cs-CZ" i="1" dirty="0">
                <a:solidFill>
                  <a:srgbClr val="38AAD9"/>
                </a:solidFill>
              </a:rPr>
              <a:t>Vymezení disciplíny; definice; faktory</a:t>
            </a:r>
          </a:p>
          <a:p>
            <a:endParaRPr lang="cs-CZ" dirty="0"/>
          </a:p>
        </p:txBody>
      </p:sp>
    </p:spTree>
    <p:extLst>
      <p:ext uri="{BB962C8B-B14F-4D97-AF65-F5344CB8AC3E}">
        <p14:creationId xmlns:p14="http://schemas.microsoft.com/office/powerpoint/2010/main" val="62317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408C26-3C56-4885-9B51-436E68816E41}"/>
              </a:ext>
            </a:extLst>
          </p:cNvPr>
          <p:cNvSpPr>
            <a:spLocks noGrp="1"/>
          </p:cNvSpPr>
          <p:nvPr>
            <p:ph type="title"/>
          </p:nvPr>
        </p:nvSpPr>
        <p:spPr/>
        <p:txBody>
          <a:bodyPr/>
          <a:lstStyle/>
          <a:p>
            <a:r>
              <a:rPr lang="cs-CZ" b="1" dirty="0"/>
              <a:t>GEOGRAFIE</a:t>
            </a:r>
            <a:r>
              <a:rPr lang="cs-CZ" dirty="0"/>
              <a:t> | ZDRAVÍ</a:t>
            </a:r>
          </a:p>
        </p:txBody>
      </p:sp>
      <p:sp>
        <p:nvSpPr>
          <p:cNvPr id="3" name="Zástupný symbol pro obsah 2">
            <a:extLst>
              <a:ext uri="{FF2B5EF4-FFF2-40B4-BE49-F238E27FC236}">
                <a16:creationId xmlns:a16="http://schemas.microsoft.com/office/drawing/2014/main" id="{9ECA360D-72CB-4CC3-8DDC-45C15A6726B0}"/>
              </a:ext>
            </a:extLst>
          </p:cNvPr>
          <p:cNvSpPr>
            <a:spLocks noGrp="1"/>
          </p:cNvSpPr>
          <p:nvPr>
            <p:ph idx="1"/>
          </p:nvPr>
        </p:nvSpPr>
        <p:spPr>
          <a:xfrm>
            <a:off x="1084796" y="2282601"/>
            <a:ext cx="10232451" cy="553998"/>
          </a:xfrm>
        </p:spPr>
        <p:txBody>
          <a:bodyPr/>
          <a:lstStyle/>
          <a:p>
            <a:r>
              <a:rPr lang="cs-CZ" dirty="0">
                <a:solidFill>
                  <a:schemeClr val="tx1"/>
                </a:solidFill>
              </a:rPr>
              <a:t>Co znamenají tyto pojmy?</a:t>
            </a:r>
          </a:p>
          <a:p>
            <a:r>
              <a:rPr lang="cs-CZ" dirty="0">
                <a:solidFill>
                  <a:schemeClr val="tx1"/>
                </a:solidFill>
              </a:rPr>
              <a:t>1) Geografie = vědecká disciplína; pokuste se napsat vlastní definici </a:t>
            </a:r>
          </a:p>
        </p:txBody>
      </p:sp>
      <p:pic>
        <p:nvPicPr>
          <p:cNvPr id="1026" name="Picture 2" descr="Geography for Kids | What is Geography? | Geography Facts for Kids">
            <a:extLst>
              <a:ext uri="{FF2B5EF4-FFF2-40B4-BE49-F238E27FC236}">
                <a16:creationId xmlns:a16="http://schemas.microsoft.com/office/drawing/2014/main" id="{C25B61EB-15ED-4BB5-AC00-45C95B6CF5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19" t="6967" b="5951"/>
          <a:stretch/>
        </p:blipFill>
        <p:spPr bwMode="auto">
          <a:xfrm>
            <a:off x="5346699" y="2943225"/>
            <a:ext cx="3894014" cy="1985222"/>
          </a:xfrm>
          <a:prstGeom prst="rect">
            <a:avLst/>
          </a:prstGeom>
          <a:noFill/>
          <a:extLst>
            <a:ext uri="{909E8E84-426E-40DD-AFC4-6F175D3DCCD1}">
              <a14:hiddenFill xmlns:a14="http://schemas.microsoft.com/office/drawing/2010/main">
                <a:solidFill>
                  <a:srgbClr val="FFFFFF"/>
                </a:solidFill>
              </a14:hiddenFill>
            </a:ext>
          </a:extLst>
        </p:spPr>
      </p:pic>
      <p:sp>
        <p:nvSpPr>
          <p:cNvPr id="4" name="TextovéPole 3">
            <a:extLst>
              <a:ext uri="{FF2B5EF4-FFF2-40B4-BE49-F238E27FC236}">
                <a16:creationId xmlns:a16="http://schemas.microsoft.com/office/drawing/2014/main" id="{588BB6E6-646A-4D3B-9ED8-FFA0FE537805}"/>
              </a:ext>
            </a:extLst>
          </p:cNvPr>
          <p:cNvSpPr txBox="1"/>
          <p:nvPr/>
        </p:nvSpPr>
        <p:spPr>
          <a:xfrm>
            <a:off x="5270500" y="5035073"/>
            <a:ext cx="3894014" cy="906787"/>
          </a:xfrm>
          <a:prstGeom prst="rect">
            <a:avLst/>
          </a:prstGeom>
          <a:noFill/>
        </p:spPr>
        <p:txBody>
          <a:bodyPr wrap="square" rtlCol="0">
            <a:spAutoFit/>
          </a:bodyPr>
          <a:lstStyle/>
          <a:p>
            <a:r>
              <a:rPr lang="cs-CZ" sz="1764" dirty="0"/>
              <a:t>Zdroj: </a:t>
            </a:r>
          </a:p>
          <a:p>
            <a:r>
              <a:rPr lang="cs-CZ" sz="1764" dirty="0"/>
              <a:t>https://www.kids-world-travel-guide.com/geography-for-kids.html </a:t>
            </a:r>
          </a:p>
        </p:txBody>
      </p:sp>
    </p:spTree>
    <p:extLst>
      <p:ext uri="{BB962C8B-B14F-4D97-AF65-F5344CB8AC3E}">
        <p14:creationId xmlns:p14="http://schemas.microsoft.com/office/powerpoint/2010/main" val="629141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71F489D-D464-417F-A4A9-B2AD75E55BEF}"/>
              </a:ext>
            </a:extLst>
          </p:cNvPr>
          <p:cNvSpPr>
            <a:spLocks noGrp="1"/>
          </p:cNvSpPr>
          <p:nvPr>
            <p:ph type="title"/>
          </p:nvPr>
        </p:nvSpPr>
        <p:spPr/>
        <p:txBody>
          <a:bodyPr/>
          <a:lstStyle/>
          <a:p>
            <a:r>
              <a:rPr lang="cs-CZ" dirty="0">
                <a:solidFill>
                  <a:schemeClr val="tx1"/>
                </a:solidFill>
              </a:rPr>
              <a:t>Geografie…</a:t>
            </a:r>
          </a:p>
        </p:txBody>
      </p:sp>
      <p:sp>
        <p:nvSpPr>
          <p:cNvPr id="3" name="Zástupný symbol pro obsah 2">
            <a:extLst>
              <a:ext uri="{FF2B5EF4-FFF2-40B4-BE49-F238E27FC236}">
                <a16:creationId xmlns:a16="http://schemas.microsoft.com/office/drawing/2014/main" id="{1E5E505B-3245-4BDB-9FC0-5B966F625DE8}"/>
              </a:ext>
            </a:extLst>
          </p:cNvPr>
          <p:cNvSpPr>
            <a:spLocks noGrp="1"/>
          </p:cNvSpPr>
          <p:nvPr>
            <p:ph idx="1"/>
          </p:nvPr>
        </p:nvSpPr>
        <p:spPr/>
        <p:txBody>
          <a:bodyPr>
            <a:normAutofit/>
          </a:bodyPr>
          <a:lstStyle/>
          <a:p>
            <a:r>
              <a:rPr lang="cs-CZ" dirty="0">
                <a:solidFill>
                  <a:schemeClr val="tx1"/>
                </a:solidFill>
              </a:rPr>
              <a:t>..se zabývá místy a vztahy mezi lidmi a jejich životním prostředím. </a:t>
            </a:r>
          </a:p>
          <a:p>
            <a:r>
              <a:rPr lang="cs-CZ" dirty="0">
                <a:solidFill>
                  <a:schemeClr val="tx1"/>
                </a:solidFill>
              </a:rPr>
              <a:t>… zkoumá jednak fyzické vlastnosti zemského povrchu, ale též lidskými společenstvími, které jej obývají.</a:t>
            </a:r>
          </a:p>
          <a:p>
            <a:r>
              <a:rPr lang="cs-CZ" dirty="0">
                <a:solidFill>
                  <a:schemeClr val="tx1"/>
                </a:solidFill>
              </a:rPr>
              <a:t>…rovněž se zabývá, jaký dopad mají konkrétní místa na lidi.</a:t>
            </a:r>
          </a:p>
          <a:p>
            <a:r>
              <a:rPr lang="cs-CZ" dirty="0">
                <a:solidFill>
                  <a:schemeClr val="tx1"/>
                </a:solidFill>
              </a:rPr>
              <a:t>…snaží se porozumět tomu, proč se jednotlivé aspekty životního prostředí nachází zrovna na daném místě, a jak se rozvíjí a mění během času. </a:t>
            </a:r>
          </a:p>
          <a:p>
            <a:endParaRPr lang="cs-CZ" dirty="0"/>
          </a:p>
        </p:txBody>
      </p:sp>
    </p:spTree>
    <p:extLst>
      <p:ext uri="{BB962C8B-B14F-4D97-AF65-F5344CB8AC3E}">
        <p14:creationId xmlns:p14="http://schemas.microsoft.com/office/powerpoint/2010/main" val="3487422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F857D5-4C6D-4FC8-92AD-472006540BDD}"/>
              </a:ext>
            </a:extLst>
          </p:cNvPr>
          <p:cNvSpPr>
            <a:spLocks noGrp="1"/>
          </p:cNvSpPr>
          <p:nvPr>
            <p:ph type="title"/>
          </p:nvPr>
        </p:nvSpPr>
        <p:spPr>
          <a:xfrm>
            <a:off x="4127500" y="700726"/>
            <a:ext cx="3877399" cy="533400"/>
          </a:xfrm>
        </p:spPr>
        <p:txBody>
          <a:bodyPr/>
          <a:lstStyle/>
          <a:p>
            <a:r>
              <a:rPr lang="cs-CZ" dirty="0" err="1">
                <a:solidFill>
                  <a:schemeClr val="tx1"/>
                </a:solidFill>
              </a:rPr>
              <a:t>Geography</a:t>
            </a:r>
            <a:endParaRPr lang="cs-CZ" dirty="0">
              <a:solidFill>
                <a:schemeClr val="tx1"/>
              </a:solidFill>
            </a:endParaRPr>
          </a:p>
        </p:txBody>
      </p:sp>
      <p:sp>
        <p:nvSpPr>
          <p:cNvPr id="3" name="Zástupný symbol pro obsah 2">
            <a:extLst>
              <a:ext uri="{FF2B5EF4-FFF2-40B4-BE49-F238E27FC236}">
                <a16:creationId xmlns:a16="http://schemas.microsoft.com/office/drawing/2014/main" id="{A64DC179-A11F-4B88-A484-16FF6D0C99D1}"/>
              </a:ext>
            </a:extLst>
          </p:cNvPr>
          <p:cNvSpPr>
            <a:spLocks noGrp="1"/>
          </p:cNvSpPr>
          <p:nvPr>
            <p:ph idx="1"/>
          </p:nvPr>
        </p:nvSpPr>
        <p:spPr>
          <a:xfrm>
            <a:off x="393700" y="1419225"/>
            <a:ext cx="9906000" cy="4991131"/>
          </a:xfrm>
        </p:spPr>
        <p:txBody>
          <a:bodyPr>
            <a:normAutofit lnSpcReduction="10000"/>
          </a:bodyPr>
          <a:lstStyle/>
          <a:p>
            <a:r>
              <a:rPr lang="en-US" sz="3308" dirty="0"/>
              <a:t>Geography is the</a:t>
            </a:r>
            <a:r>
              <a:rPr lang="cs-CZ" sz="3308" dirty="0"/>
              <a:t> </a:t>
            </a:r>
            <a:r>
              <a:rPr lang="en-US" sz="3308" dirty="0"/>
              <a:t>study of places and the relationships between people and their environments. Geographers explore both the physical properties of Earth’s surface and the human societies spread across it. They also examine how human culture interacts with the natural environment and the way that locations and places can have an impact on people. Geography seeks to understand where things are found, why they are there, and how they develop and change over time.</a:t>
            </a:r>
            <a:endParaRPr lang="cs-CZ" sz="3308" dirty="0"/>
          </a:p>
          <a:p>
            <a:endParaRPr lang="cs-CZ" sz="2757" dirty="0">
              <a:solidFill>
                <a:schemeClr val="bg1"/>
              </a:solidFill>
            </a:endParaRPr>
          </a:p>
          <a:p>
            <a:pPr algn="r"/>
            <a:r>
              <a:rPr lang="cs-CZ" sz="1544" dirty="0"/>
              <a:t>Zdroj: https://www.nationalgeographic.org/education/what-is-geography/</a:t>
            </a:r>
          </a:p>
          <a:p>
            <a:endParaRPr lang="cs-CZ" dirty="0"/>
          </a:p>
        </p:txBody>
      </p:sp>
    </p:spTree>
    <p:extLst>
      <p:ext uri="{BB962C8B-B14F-4D97-AF65-F5344CB8AC3E}">
        <p14:creationId xmlns:p14="http://schemas.microsoft.com/office/powerpoint/2010/main" val="2081273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408C26-3C56-4885-9B51-436E68816E41}"/>
              </a:ext>
            </a:extLst>
          </p:cNvPr>
          <p:cNvSpPr>
            <a:spLocks noGrp="1"/>
          </p:cNvSpPr>
          <p:nvPr>
            <p:ph type="title"/>
          </p:nvPr>
        </p:nvSpPr>
        <p:spPr/>
        <p:txBody>
          <a:bodyPr/>
          <a:lstStyle/>
          <a:p>
            <a:r>
              <a:rPr lang="cs-CZ" dirty="0">
                <a:solidFill>
                  <a:schemeClr val="tx1"/>
                </a:solidFill>
              </a:rPr>
              <a:t>GEOGRAFIE | </a:t>
            </a:r>
            <a:r>
              <a:rPr lang="cs-CZ" b="1" dirty="0">
                <a:solidFill>
                  <a:schemeClr val="tx1"/>
                </a:solidFill>
              </a:rPr>
              <a:t>ZDRAVÍ</a:t>
            </a:r>
          </a:p>
        </p:txBody>
      </p:sp>
      <p:sp>
        <p:nvSpPr>
          <p:cNvPr id="3" name="Zástupný symbol pro obsah 2">
            <a:extLst>
              <a:ext uri="{FF2B5EF4-FFF2-40B4-BE49-F238E27FC236}">
                <a16:creationId xmlns:a16="http://schemas.microsoft.com/office/drawing/2014/main" id="{9ECA360D-72CB-4CC3-8DDC-45C15A6726B0}"/>
              </a:ext>
            </a:extLst>
          </p:cNvPr>
          <p:cNvSpPr>
            <a:spLocks noGrp="1"/>
          </p:cNvSpPr>
          <p:nvPr>
            <p:ph idx="1"/>
          </p:nvPr>
        </p:nvSpPr>
        <p:spPr/>
        <p:txBody>
          <a:bodyPr>
            <a:normAutofit/>
          </a:bodyPr>
          <a:lstStyle/>
          <a:p>
            <a:r>
              <a:rPr lang="cs-CZ" sz="3308" dirty="0"/>
              <a:t>Co znamenají tyto pojmy?</a:t>
            </a:r>
          </a:p>
          <a:p>
            <a:r>
              <a:rPr lang="cs-CZ" sz="3308" dirty="0"/>
              <a:t>2) zdraví = pokuste se napsat vlastní definici </a:t>
            </a:r>
          </a:p>
        </p:txBody>
      </p:sp>
      <p:sp>
        <p:nvSpPr>
          <p:cNvPr id="4" name="TextovéPole 3">
            <a:extLst>
              <a:ext uri="{FF2B5EF4-FFF2-40B4-BE49-F238E27FC236}">
                <a16:creationId xmlns:a16="http://schemas.microsoft.com/office/drawing/2014/main" id="{588BB6E6-646A-4D3B-9ED8-FFA0FE537805}"/>
              </a:ext>
            </a:extLst>
          </p:cNvPr>
          <p:cNvSpPr txBox="1"/>
          <p:nvPr/>
        </p:nvSpPr>
        <p:spPr>
          <a:xfrm>
            <a:off x="5902562" y="5825775"/>
            <a:ext cx="3894014" cy="363818"/>
          </a:xfrm>
          <a:prstGeom prst="rect">
            <a:avLst/>
          </a:prstGeom>
          <a:noFill/>
        </p:spPr>
        <p:txBody>
          <a:bodyPr wrap="square" rtlCol="0">
            <a:spAutoFit/>
          </a:bodyPr>
          <a:lstStyle/>
          <a:p>
            <a:r>
              <a:rPr lang="cs-CZ" sz="1764" dirty="0"/>
              <a:t>Zdroj: https://www.verywellhealth.com</a:t>
            </a:r>
            <a:r>
              <a:rPr lang="cs-CZ" sz="1764" dirty="0">
                <a:solidFill>
                  <a:schemeClr val="bg1"/>
                </a:solidFill>
              </a:rPr>
              <a:t>/</a:t>
            </a:r>
          </a:p>
        </p:txBody>
      </p:sp>
      <p:pic>
        <p:nvPicPr>
          <p:cNvPr id="2050" name="Picture 2" descr="Verywell Health - Know More. Feel Better.">
            <a:extLst>
              <a:ext uri="{FF2B5EF4-FFF2-40B4-BE49-F238E27FC236}">
                <a16:creationId xmlns:a16="http://schemas.microsoft.com/office/drawing/2014/main" id="{FC1AC316-483B-4DCD-B03C-403C843993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6819" y="3463790"/>
            <a:ext cx="2783549" cy="1995752"/>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069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127500" y="442740"/>
            <a:ext cx="2667000" cy="533400"/>
          </a:xfrm>
        </p:spPr>
        <p:txBody>
          <a:bodyPr/>
          <a:lstStyle/>
          <a:p>
            <a:r>
              <a:rPr lang="cs-CZ" dirty="0">
                <a:solidFill>
                  <a:schemeClr val="tx1"/>
                </a:solidFill>
              </a:rPr>
              <a:t>Zdraví</a:t>
            </a:r>
          </a:p>
        </p:txBody>
      </p:sp>
      <p:sp>
        <p:nvSpPr>
          <p:cNvPr id="3" name="Zástupný symbol pro obsah 2"/>
          <p:cNvSpPr>
            <a:spLocks noGrp="1"/>
          </p:cNvSpPr>
          <p:nvPr>
            <p:ph idx="1"/>
          </p:nvPr>
        </p:nvSpPr>
        <p:spPr>
          <a:xfrm>
            <a:off x="317500" y="1285859"/>
            <a:ext cx="9566910" cy="4991131"/>
          </a:xfrm>
        </p:spPr>
        <p:txBody>
          <a:bodyPr>
            <a:normAutofit fontScale="70000" lnSpcReduction="20000"/>
          </a:bodyPr>
          <a:lstStyle/>
          <a:p>
            <a:r>
              <a:rPr lang="cs-CZ" sz="4411" dirty="0"/>
              <a:t>Zdraví je stav kompletního fyzického, mentálního a sociálního blaha, a ne jen nutně absence nemoci, vady či slabosti.</a:t>
            </a:r>
          </a:p>
          <a:p>
            <a:r>
              <a:rPr lang="cs-CZ" dirty="0">
                <a:solidFill>
                  <a:schemeClr val="tx1"/>
                </a:solidFill>
              </a:rPr>
              <a:t>						</a:t>
            </a:r>
            <a:r>
              <a:rPr lang="cs-CZ" sz="2867" dirty="0"/>
              <a:t>Zdroj: WHO, 1946</a:t>
            </a:r>
          </a:p>
          <a:p>
            <a:endParaRPr lang="cs-CZ" dirty="0">
              <a:solidFill>
                <a:schemeClr val="tx1"/>
              </a:solidFill>
            </a:endParaRPr>
          </a:p>
          <a:p>
            <a:r>
              <a:rPr lang="cs-CZ" sz="4411" dirty="0"/>
              <a:t>Zdraví je schopnost vést společensky a ekonomicky plodný život.</a:t>
            </a:r>
          </a:p>
          <a:p>
            <a:r>
              <a:rPr lang="cs-CZ" dirty="0">
                <a:solidFill>
                  <a:schemeClr val="tx1"/>
                </a:solidFill>
              </a:rPr>
              <a:t>						</a:t>
            </a:r>
            <a:r>
              <a:rPr lang="cs-CZ" sz="2867" dirty="0"/>
              <a:t>Zdroj: WHO, 2000</a:t>
            </a:r>
          </a:p>
          <a:p>
            <a:endParaRPr lang="cs-CZ" dirty="0">
              <a:solidFill>
                <a:schemeClr val="tx1"/>
              </a:solidFill>
            </a:endParaRPr>
          </a:p>
          <a:p>
            <a:r>
              <a:rPr lang="cs-CZ" sz="4411" dirty="0"/>
              <a:t>Zdraví je průběžné </a:t>
            </a:r>
            <a:r>
              <a:rPr lang="cs-CZ" sz="4411" b="1" u="sng" dirty="0"/>
              <a:t>vlastnictví</a:t>
            </a:r>
            <a:r>
              <a:rPr lang="cs-CZ" sz="4411" dirty="0"/>
              <a:t>, které může být měřeno individuální schopností jednotlivce se vypořádat se širokým spektrem různě silných škodlivých elementů, které mohou být chemické, fyzikální, infekční, psychologické a sociální povahy.</a:t>
            </a:r>
            <a:r>
              <a:rPr lang="cs-CZ" sz="3970" dirty="0"/>
              <a:t>	</a:t>
            </a:r>
            <a:r>
              <a:rPr lang="cs-CZ" dirty="0">
                <a:solidFill>
                  <a:schemeClr val="tx1"/>
                </a:solidFill>
              </a:rPr>
              <a:t>				</a:t>
            </a:r>
          </a:p>
          <a:p>
            <a:r>
              <a:rPr lang="cs-CZ" dirty="0">
                <a:solidFill>
                  <a:schemeClr val="tx1"/>
                </a:solidFill>
              </a:rPr>
              <a:t>		</a:t>
            </a:r>
            <a:r>
              <a:rPr lang="cs-CZ" sz="2867" dirty="0"/>
              <a:t>Zdroj</a:t>
            </a:r>
            <a:r>
              <a:rPr lang="cs-CZ" dirty="0">
                <a:solidFill>
                  <a:schemeClr val="tx1"/>
                </a:solidFill>
              </a:rPr>
              <a:t>: </a:t>
            </a:r>
            <a:r>
              <a:rPr lang="cs-CZ" sz="2867" dirty="0" err="1"/>
              <a:t>J.R.Audy</a:t>
            </a:r>
            <a:r>
              <a:rPr lang="cs-CZ" sz="2867" dirty="0"/>
              <a:t>, 1971 in </a:t>
            </a:r>
            <a:r>
              <a:rPr lang="cs-CZ" sz="2867" dirty="0" err="1"/>
              <a:t>Meade</a:t>
            </a:r>
            <a:r>
              <a:rPr lang="cs-CZ" sz="2867" dirty="0"/>
              <a:t>, </a:t>
            </a:r>
            <a:r>
              <a:rPr lang="cs-CZ" sz="2867" dirty="0" err="1"/>
              <a:t>Emch</a:t>
            </a:r>
            <a:r>
              <a:rPr lang="cs-CZ" sz="2867" dirty="0"/>
              <a:t> 2010, s. 27; vlastní překlad)</a:t>
            </a:r>
          </a:p>
          <a:p>
            <a:endParaRPr lang="cs-CZ" dirty="0">
              <a:solidFill>
                <a:schemeClr val="bg1"/>
              </a:solidFill>
            </a:endParaRPr>
          </a:p>
        </p:txBody>
      </p:sp>
    </p:spTree>
    <p:extLst>
      <p:ext uri="{BB962C8B-B14F-4D97-AF65-F5344CB8AC3E}">
        <p14:creationId xmlns:p14="http://schemas.microsoft.com/office/powerpoint/2010/main" val="261575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artya Sen – Wikipedie">
            <a:extLst>
              <a:ext uri="{FF2B5EF4-FFF2-40B4-BE49-F238E27FC236}">
                <a16:creationId xmlns:a16="http://schemas.microsoft.com/office/drawing/2014/main" id="{675C5A4A-ACF1-48CA-AFD6-A7A44B5146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9215" y="787319"/>
            <a:ext cx="2113895" cy="29941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ridhar Venkatapuram - Research Portal, King's College, London">
            <a:extLst>
              <a:ext uri="{FF2B5EF4-FFF2-40B4-BE49-F238E27FC236}">
                <a16:creationId xmlns:a16="http://schemas.microsoft.com/office/drawing/2014/main" id="{32A0D857-A28B-46AE-83C0-5DDD8A467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159" y="809306"/>
            <a:ext cx="1985223" cy="29941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ealth Justice: An Argument from the Capabilities Approach | Wiley">
            <a:extLst>
              <a:ext uri="{FF2B5EF4-FFF2-40B4-BE49-F238E27FC236}">
                <a16:creationId xmlns:a16="http://schemas.microsoft.com/office/drawing/2014/main" id="{23229AD4-DA30-4861-9557-179E504301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4367" y="762338"/>
            <a:ext cx="2013958" cy="3041075"/>
          </a:xfrm>
          <a:prstGeom prst="rect">
            <a:avLst/>
          </a:prstGeom>
          <a:noFill/>
          <a:extLst>
            <a:ext uri="{909E8E84-426E-40DD-AFC4-6F175D3DCCD1}">
              <a14:hiddenFill xmlns:a14="http://schemas.microsoft.com/office/drawing/2010/main">
                <a:solidFill>
                  <a:srgbClr val="FFFFFF"/>
                </a:solidFill>
              </a14:hiddenFill>
            </a:ext>
          </a:extLst>
        </p:spPr>
      </p:pic>
      <p:sp>
        <p:nvSpPr>
          <p:cNvPr id="2" name="TextovéPole 1">
            <a:extLst>
              <a:ext uri="{FF2B5EF4-FFF2-40B4-BE49-F238E27FC236}">
                <a16:creationId xmlns:a16="http://schemas.microsoft.com/office/drawing/2014/main" id="{5CDAE90D-5226-473F-9AB0-F7B7FC263F1F}"/>
              </a:ext>
            </a:extLst>
          </p:cNvPr>
          <p:cNvSpPr txBox="1"/>
          <p:nvPr/>
        </p:nvSpPr>
        <p:spPr>
          <a:xfrm>
            <a:off x="1162665" y="3939176"/>
            <a:ext cx="1746994" cy="906787"/>
          </a:xfrm>
          <a:prstGeom prst="rect">
            <a:avLst/>
          </a:prstGeom>
          <a:noFill/>
        </p:spPr>
        <p:txBody>
          <a:bodyPr wrap="square" rtlCol="0">
            <a:spAutoFit/>
          </a:bodyPr>
          <a:lstStyle/>
          <a:p>
            <a:r>
              <a:rPr lang="cs-CZ" sz="1764" dirty="0" err="1"/>
              <a:t>Amartya</a:t>
            </a:r>
            <a:r>
              <a:rPr lang="cs-CZ" sz="1764" dirty="0"/>
              <a:t> Sen</a:t>
            </a:r>
          </a:p>
          <a:p>
            <a:endParaRPr lang="cs-CZ" sz="1764" dirty="0"/>
          </a:p>
          <a:p>
            <a:r>
              <a:rPr lang="cs-CZ" sz="1764" dirty="0"/>
              <a:t>Zdroj: </a:t>
            </a:r>
            <a:r>
              <a:rPr lang="cs-CZ" sz="1764" dirty="0" err="1"/>
              <a:t>Wikipedia</a:t>
            </a:r>
            <a:endParaRPr lang="cs-CZ" sz="1764" dirty="0"/>
          </a:p>
        </p:txBody>
      </p:sp>
      <p:sp>
        <p:nvSpPr>
          <p:cNvPr id="3" name="TextovéPole 2">
            <a:extLst>
              <a:ext uri="{FF2B5EF4-FFF2-40B4-BE49-F238E27FC236}">
                <a16:creationId xmlns:a16="http://schemas.microsoft.com/office/drawing/2014/main" id="{22F1BDAB-94E3-4487-A10F-2008DF6DB40F}"/>
              </a:ext>
            </a:extLst>
          </p:cNvPr>
          <p:cNvSpPr txBox="1"/>
          <p:nvPr/>
        </p:nvSpPr>
        <p:spPr>
          <a:xfrm>
            <a:off x="3914937" y="3803413"/>
            <a:ext cx="2541082" cy="1178271"/>
          </a:xfrm>
          <a:prstGeom prst="rect">
            <a:avLst/>
          </a:prstGeom>
          <a:noFill/>
        </p:spPr>
        <p:txBody>
          <a:bodyPr wrap="square" rtlCol="0">
            <a:spAutoFit/>
          </a:bodyPr>
          <a:lstStyle/>
          <a:p>
            <a:r>
              <a:rPr lang="cs-CZ" sz="1764" dirty="0" err="1"/>
              <a:t>Sridhar</a:t>
            </a:r>
            <a:r>
              <a:rPr lang="cs-CZ" sz="1764" dirty="0"/>
              <a:t> </a:t>
            </a:r>
            <a:r>
              <a:rPr lang="cs-CZ" sz="1764" dirty="0" err="1"/>
              <a:t>Venkatapuram</a:t>
            </a:r>
            <a:endParaRPr lang="cs-CZ" sz="1764" dirty="0"/>
          </a:p>
          <a:p>
            <a:endParaRPr lang="cs-CZ" sz="1764" dirty="0"/>
          </a:p>
          <a:p>
            <a:r>
              <a:rPr lang="cs-CZ" sz="1764" dirty="0"/>
              <a:t>Zdroj: </a:t>
            </a:r>
            <a:r>
              <a:rPr lang="cs-CZ" sz="1764" dirty="0" err="1"/>
              <a:t>Research</a:t>
            </a:r>
            <a:r>
              <a:rPr lang="cs-CZ" sz="1764" dirty="0"/>
              <a:t> </a:t>
            </a:r>
            <a:r>
              <a:rPr lang="cs-CZ" sz="1764" dirty="0" err="1"/>
              <a:t>Portal</a:t>
            </a:r>
            <a:r>
              <a:rPr lang="cs-CZ" sz="1764" dirty="0"/>
              <a:t>, </a:t>
            </a:r>
            <a:r>
              <a:rPr lang="cs-CZ" sz="1764" dirty="0" err="1"/>
              <a:t>King‘s</a:t>
            </a:r>
            <a:r>
              <a:rPr lang="cs-CZ" sz="1764" dirty="0"/>
              <a:t> </a:t>
            </a:r>
            <a:r>
              <a:rPr lang="cs-CZ" sz="1764" dirty="0" err="1"/>
              <a:t>College</a:t>
            </a:r>
            <a:endParaRPr lang="cs-CZ" sz="1764" dirty="0"/>
          </a:p>
        </p:txBody>
      </p:sp>
      <p:sp>
        <p:nvSpPr>
          <p:cNvPr id="4" name="TextovéPole 3">
            <a:extLst>
              <a:ext uri="{FF2B5EF4-FFF2-40B4-BE49-F238E27FC236}">
                <a16:creationId xmlns:a16="http://schemas.microsoft.com/office/drawing/2014/main" id="{62D8022B-466E-409A-B920-4639CC684577}"/>
              </a:ext>
            </a:extLst>
          </p:cNvPr>
          <p:cNvSpPr txBox="1"/>
          <p:nvPr/>
        </p:nvSpPr>
        <p:spPr>
          <a:xfrm flipH="1">
            <a:off x="7277848" y="3924585"/>
            <a:ext cx="1746995" cy="363818"/>
          </a:xfrm>
          <a:prstGeom prst="rect">
            <a:avLst/>
          </a:prstGeom>
          <a:noFill/>
        </p:spPr>
        <p:txBody>
          <a:bodyPr wrap="square" rtlCol="0">
            <a:spAutoFit/>
          </a:bodyPr>
          <a:lstStyle/>
          <a:p>
            <a:r>
              <a:rPr lang="cs-CZ" sz="1764" dirty="0"/>
              <a:t>Zdroj: </a:t>
            </a:r>
            <a:r>
              <a:rPr lang="cs-CZ" sz="1764" dirty="0" err="1"/>
              <a:t>Willey</a:t>
            </a:r>
            <a:endParaRPr lang="cs-CZ" sz="1764" dirty="0"/>
          </a:p>
        </p:txBody>
      </p:sp>
      <p:sp>
        <p:nvSpPr>
          <p:cNvPr id="5" name="TextovéPole 4">
            <a:extLst>
              <a:ext uri="{FF2B5EF4-FFF2-40B4-BE49-F238E27FC236}">
                <a16:creationId xmlns:a16="http://schemas.microsoft.com/office/drawing/2014/main" id="{6B100F39-8F66-4AE3-9FFC-22DBEDBF9FDA}"/>
              </a:ext>
            </a:extLst>
          </p:cNvPr>
          <p:cNvSpPr txBox="1"/>
          <p:nvPr/>
        </p:nvSpPr>
        <p:spPr>
          <a:xfrm>
            <a:off x="502762" y="5139434"/>
            <a:ext cx="9687876" cy="1365182"/>
          </a:xfrm>
          <a:prstGeom prst="rect">
            <a:avLst/>
          </a:prstGeom>
          <a:noFill/>
        </p:spPr>
        <p:txBody>
          <a:bodyPr wrap="square" rtlCol="0">
            <a:spAutoFit/>
          </a:bodyPr>
          <a:lstStyle/>
          <a:p>
            <a:r>
              <a:rPr lang="cs-CZ" sz="2757" dirty="0"/>
              <a:t>…</a:t>
            </a:r>
            <a:r>
              <a:rPr lang="cs-CZ" sz="2757" dirty="0" err="1"/>
              <a:t>people‘s</a:t>
            </a:r>
            <a:r>
              <a:rPr lang="cs-CZ" sz="2757" dirty="0"/>
              <a:t> </a:t>
            </a:r>
            <a:r>
              <a:rPr lang="cs-CZ" sz="2757" dirty="0" err="1"/>
              <a:t>health</a:t>
            </a:r>
            <a:r>
              <a:rPr lang="cs-CZ" sz="2757" dirty="0"/>
              <a:t> </a:t>
            </a:r>
            <a:r>
              <a:rPr lang="cs-CZ" sz="2757" dirty="0" err="1"/>
              <a:t>or</a:t>
            </a:r>
            <a:r>
              <a:rPr lang="cs-CZ" sz="2757" dirty="0"/>
              <a:t> </a:t>
            </a:r>
            <a:r>
              <a:rPr lang="cs-CZ" sz="2757" dirty="0" err="1"/>
              <a:t>clinical</a:t>
            </a:r>
            <a:r>
              <a:rPr lang="cs-CZ" sz="2757" dirty="0"/>
              <a:t> ‘</a:t>
            </a:r>
            <a:r>
              <a:rPr lang="cs-CZ" sz="2757" dirty="0" err="1"/>
              <a:t>health</a:t>
            </a:r>
            <a:r>
              <a:rPr lang="cs-CZ" sz="2757" dirty="0"/>
              <a:t> </a:t>
            </a:r>
            <a:r>
              <a:rPr lang="cs-CZ" sz="2757" dirty="0" err="1"/>
              <a:t>outcomes</a:t>
            </a:r>
            <a:r>
              <a:rPr lang="cs-CZ" sz="2757" dirty="0"/>
              <a:t>‘ …are </a:t>
            </a:r>
            <a:r>
              <a:rPr lang="cs-CZ" sz="2757" dirty="0" err="1"/>
              <a:t>significantly</a:t>
            </a:r>
            <a:r>
              <a:rPr lang="cs-CZ" sz="2757" dirty="0"/>
              <a:t> </a:t>
            </a:r>
            <a:r>
              <a:rPr lang="cs-CZ" sz="2757" dirty="0" err="1"/>
              <a:t>socially</a:t>
            </a:r>
            <a:r>
              <a:rPr lang="cs-CZ" sz="2757" dirty="0"/>
              <a:t> </a:t>
            </a:r>
            <a:r>
              <a:rPr lang="cs-CZ" sz="2757" dirty="0" err="1"/>
              <a:t>produced</a:t>
            </a:r>
            <a:r>
              <a:rPr lang="cs-CZ" sz="2757" dirty="0"/>
              <a:t> by a </a:t>
            </a:r>
            <a:r>
              <a:rPr lang="cs-CZ" sz="2757" dirty="0" err="1"/>
              <a:t>range</a:t>
            </a:r>
            <a:r>
              <a:rPr lang="cs-CZ" sz="2757" dirty="0"/>
              <a:t> </a:t>
            </a:r>
            <a:r>
              <a:rPr lang="cs-CZ" sz="2757" dirty="0" err="1"/>
              <a:t>of</a:t>
            </a:r>
            <a:r>
              <a:rPr lang="cs-CZ" sz="2757" dirty="0"/>
              <a:t> </a:t>
            </a:r>
            <a:r>
              <a:rPr lang="cs-CZ" sz="2757" dirty="0" err="1"/>
              <a:t>political</a:t>
            </a:r>
            <a:r>
              <a:rPr lang="cs-CZ" sz="2757" dirty="0"/>
              <a:t>, </a:t>
            </a:r>
            <a:r>
              <a:rPr lang="cs-CZ" sz="2757" dirty="0" err="1"/>
              <a:t>economical</a:t>
            </a:r>
            <a:r>
              <a:rPr lang="cs-CZ" sz="2757" dirty="0"/>
              <a:t>, </a:t>
            </a:r>
            <a:r>
              <a:rPr lang="cs-CZ" sz="2757" dirty="0" err="1"/>
              <a:t>legal</a:t>
            </a:r>
            <a:r>
              <a:rPr lang="cs-CZ" sz="2757" dirty="0"/>
              <a:t>, </a:t>
            </a:r>
            <a:r>
              <a:rPr lang="cs-CZ" sz="2757" dirty="0" err="1"/>
              <a:t>cultural</a:t>
            </a:r>
            <a:r>
              <a:rPr lang="cs-CZ" sz="2757" dirty="0"/>
              <a:t> and </a:t>
            </a:r>
            <a:r>
              <a:rPr lang="cs-CZ" sz="2757" dirty="0" err="1"/>
              <a:t>religious</a:t>
            </a:r>
            <a:r>
              <a:rPr lang="cs-CZ" sz="2757" dirty="0"/>
              <a:t> </a:t>
            </a:r>
            <a:r>
              <a:rPr lang="cs-CZ" sz="2757" dirty="0" err="1"/>
              <a:t>institutions</a:t>
            </a:r>
            <a:r>
              <a:rPr lang="cs-CZ" sz="2757" dirty="0"/>
              <a:t>… (Sen in </a:t>
            </a:r>
            <a:r>
              <a:rPr lang="cs-CZ" sz="2757" dirty="0" err="1"/>
              <a:t>Venkatapuram</a:t>
            </a:r>
            <a:r>
              <a:rPr lang="cs-CZ" sz="2757" dirty="0"/>
              <a:t>, 2010, s. 3)</a:t>
            </a:r>
          </a:p>
        </p:txBody>
      </p:sp>
      <p:sp>
        <p:nvSpPr>
          <p:cNvPr id="6" name="Obdélník 5">
            <a:extLst>
              <a:ext uri="{FF2B5EF4-FFF2-40B4-BE49-F238E27FC236}">
                <a16:creationId xmlns:a16="http://schemas.microsoft.com/office/drawing/2014/main" id="{B728CAFC-64A6-4373-A764-EABBCEA035B4}"/>
              </a:ext>
            </a:extLst>
          </p:cNvPr>
          <p:cNvSpPr/>
          <p:nvPr/>
        </p:nvSpPr>
        <p:spPr>
          <a:xfrm>
            <a:off x="393700" y="6829425"/>
            <a:ext cx="76896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856170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9ACDE0B-4C16-4548-A0A3-81219F7BB74F}"/>
              </a:ext>
            </a:extLst>
          </p:cNvPr>
          <p:cNvSpPr>
            <a:spLocks noGrp="1"/>
          </p:cNvSpPr>
          <p:nvPr>
            <p:ph type="title"/>
          </p:nvPr>
        </p:nvSpPr>
        <p:spPr/>
        <p:txBody>
          <a:bodyPr/>
          <a:lstStyle/>
          <a:p>
            <a:r>
              <a:rPr lang="cs-CZ" b="1" dirty="0">
                <a:solidFill>
                  <a:schemeClr val="tx1"/>
                </a:solidFill>
              </a:rPr>
              <a:t>GEOGRAFIE</a:t>
            </a:r>
            <a:r>
              <a:rPr lang="cs-CZ" dirty="0">
                <a:solidFill>
                  <a:schemeClr val="tx1"/>
                </a:solidFill>
              </a:rPr>
              <a:t> | </a:t>
            </a:r>
            <a:r>
              <a:rPr lang="cs-CZ" b="1" dirty="0">
                <a:solidFill>
                  <a:schemeClr val="tx1"/>
                </a:solidFill>
              </a:rPr>
              <a:t>ZDRAVÍ</a:t>
            </a:r>
            <a:endParaRPr lang="cs-CZ" dirty="0">
              <a:solidFill>
                <a:schemeClr val="tx1"/>
              </a:solidFill>
            </a:endParaRPr>
          </a:p>
        </p:txBody>
      </p:sp>
      <p:sp>
        <p:nvSpPr>
          <p:cNvPr id="3" name="Zástupný symbol pro obsah 2">
            <a:extLst>
              <a:ext uri="{FF2B5EF4-FFF2-40B4-BE49-F238E27FC236}">
                <a16:creationId xmlns:a16="http://schemas.microsoft.com/office/drawing/2014/main" id="{A2393985-0074-4D67-BE0F-6B1DF37CE8FC}"/>
              </a:ext>
            </a:extLst>
          </p:cNvPr>
          <p:cNvSpPr>
            <a:spLocks noGrp="1"/>
          </p:cNvSpPr>
          <p:nvPr>
            <p:ph idx="1"/>
          </p:nvPr>
        </p:nvSpPr>
        <p:spPr>
          <a:xfrm>
            <a:off x="1084796" y="2282601"/>
            <a:ext cx="10232451" cy="553998"/>
          </a:xfrm>
        </p:spPr>
        <p:txBody>
          <a:bodyPr/>
          <a:lstStyle/>
          <a:p>
            <a:r>
              <a:rPr lang="cs-CZ" dirty="0">
                <a:solidFill>
                  <a:schemeClr val="tx1"/>
                </a:solidFill>
              </a:rPr>
              <a:t>Spojme nyní oba pojmy dohromady</a:t>
            </a:r>
          </a:p>
          <a:p>
            <a:endParaRPr lang="cs-CZ" dirty="0"/>
          </a:p>
        </p:txBody>
      </p:sp>
      <p:grpSp>
        <p:nvGrpSpPr>
          <p:cNvPr id="4" name="Group 4">
            <a:extLst>
              <a:ext uri="{FF2B5EF4-FFF2-40B4-BE49-F238E27FC236}">
                <a16:creationId xmlns:a16="http://schemas.microsoft.com/office/drawing/2014/main" id="{D2788273-8AC2-47BF-B765-016A86F97F0F}"/>
              </a:ext>
            </a:extLst>
          </p:cNvPr>
          <p:cNvGrpSpPr>
            <a:grpSpLocks noChangeAspect="1"/>
          </p:cNvGrpSpPr>
          <p:nvPr/>
        </p:nvGrpSpPr>
        <p:grpSpPr bwMode="auto">
          <a:xfrm>
            <a:off x="979215" y="2864803"/>
            <a:ext cx="7999338" cy="4363276"/>
            <a:chOff x="2414" y="3287"/>
            <a:chExt cx="7233" cy="3945"/>
          </a:xfrm>
        </p:grpSpPr>
        <p:sp>
          <p:nvSpPr>
            <p:cNvPr id="5" name="AutoShape 5">
              <a:extLst>
                <a:ext uri="{FF2B5EF4-FFF2-40B4-BE49-F238E27FC236}">
                  <a16:creationId xmlns:a16="http://schemas.microsoft.com/office/drawing/2014/main" id="{54515BE1-C352-4DBD-A1DB-AB66C88EB2AB}"/>
                </a:ext>
              </a:extLst>
            </p:cNvPr>
            <p:cNvSpPr>
              <a:spLocks noChangeAspect="1" noChangeArrowheads="1"/>
            </p:cNvSpPr>
            <p:nvPr/>
          </p:nvSpPr>
          <p:spPr bwMode="auto">
            <a:xfrm>
              <a:off x="2414" y="3287"/>
              <a:ext cx="7233" cy="3945"/>
            </a:xfrm>
            <a:prstGeom prst="rect">
              <a:avLst/>
            </a:prstGeom>
            <a:noFill/>
            <a:ln w="9525">
              <a:noFill/>
              <a:miter lim="800000"/>
              <a:headEnd/>
              <a:tailEnd/>
            </a:ln>
          </p:spPr>
          <p:txBody>
            <a:bodyPr/>
            <a:lstStyle/>
            <a:p>
              <a:endParaRPr lang="cs-CZ" sz="1985"/>
            </a:p>
          </p:txBody>
        </p:sp>
        <p:sp>
          <p:nvSpPr>
            <p:cNvPr id="6" name="Oval 6">
              <a:extLst>
                <a:ext uri="{FF2B5EF4-FFF2-40B4-BE49-F238E27FC236}">
                  <a16:creationId xmlns:a16="http://schemas.microsoft.com/office/drawing/2014/main" id="{5E10FFED-F489-4D4F-8789-F49E29E42603}"/>
                </a:ext>
              </a:extLst>
            </p:cNvPr>
            <p:cNvSpPr>
              <a:spLocks noChangeArrowheads="1"/>
            </p:cNvSpPr>
            <p:nvPr/>
          </p:nvSpPr>
          <p:spPr bwMode="auto">
            <a:xfrm>
              <a:off x="2424" y="3296"/>
              <a:ext cx="2593" cy="1578"/>
            </a:xfrm>
            <a:prstGeom prst="ellipse">
              <a:avLst/>
            </a:prstGeom>
            <a:solidFill>
              <a:srgbClr val="FFFFFF"/>
            </a:solidFill>
            <a:ln w="15875">
              <a:solidFill>
                <a:srgbClr val="000000"/>
              </a:solidFill>
              <a:round/>
              <a:headEnd/>
              <a:tailEnd/>
            </a:ln>
          </p:spPr>
          <p:txBody>
            <a:bodyPr lIns="66456" tIns="33228" rIns="66456" bIns="33228"/>
            <a:lstStyle/>
            <a:p>
              <a:pPr algn="ctr"/>
              <a:endParaRPr lang="cs-CZ" sz="1213" b="1" dirty="0">
                <a:latin typeface="Times New Roman" pitchFamily="18" charset="0"/>
              </a:endParaRPr>
            </a:p>
            <a:p>
              <a:pPr algn="ctr"/>
              <a:endParaRPr lang="cs-CZ" sz="1213" b="1" dirty="0">
                <a:latin typeface="Times New Roman" pitchFamily="18" charset="0"/>
              </a:endParaRPr>
            </a:p>
            <a:p>
              <a:pPr algn="ctr"/>
              <a:r>
                <a:rPr lang="cs-CZ" sz="2206" b="1" dirty="0">
                  <a:latin typeface="Times New Roman" pitchFamily="18" charset="0"/>
                </a:rPr>
                <a:t>Fyzická geografie</a:t>
              </a:r>
              <a:endParaRPr lang="cs-CZ" sz="2206" dirty="0"/>
            </a:p>
          </p:txBody>
        </p:sp>
        <p:sp>
          <p:nvSpPr>
            <p:cNvPr id="7" name="Oval 7">
              <a:extLst>
                <a:ext uri="{FF2B5EF4-FFF2-40B4-BE49-F238E27FC236}">
                  <a16:creationId xmlns:a16="http://schemas.microsoft.com/office/drawing/2014/main" id="{503FA2AD-D482-44E5-A72E-F8F0297FE61E}"/>
                </a:ext>
              </a:extLst>
            </p:cNvPr>
            <p:cNvSpPr>
              <a:spLocks noChangeArrowheads="1"/>
            </p:cNvSpPr>
            <p:nvPr/>
          </p:nvSpPr>
          <p:spPr bwMode="auto">
            <a:xfrm>
              <a:off x="2414" y="4602"/>
              <a:ext cx="2594" cy="1755"/>
            </a:xfrm>
            <a:prstGeom prst="ellipse">
              <a:avLst/>
            </a:prstGeom>
            <a:solidFill>
              <a:srgbClr val="FFFFFF"/>
            </a:solidFill>
            <a:ln w="15875">
              <a:solidFill>
                <a:srgbClr val="000000"/>
              </a:solidFill>
              <a:round/>
              <a:headEnd/>
              <a:tailEnd/>
            </a:ln>
          </p:spPr>
          <p:txBody>
            <a:bodyPr lIns="66456" tIns="33228" rIns="66456" bIns="33228"/>
            <a:lstStyle/>
            <a:p>
              <a:pPr algn="ctr"/>
              <a:endParaRPr lang="cs-CZ" sz="1213" b="1" dirty="0">
                <a:latin typeface="Times New Roman" pitchFamily="18" charset="0"/>
              </a:endParaRPr>
            </a:p>
            <a:p>
              <a:pPr algn="ctr"/>
              <a:endParaRPr lang="cs-CZ" sz="1213" b="1" dirty="0">
                <a:latin typeface="Times New Roman" pitchFamily="18" charset="0"/>
              </a:endParaRPr>
            </a:p>
            <a:p>
              <a:pPr algn="ctr"/>
              <a:endParaRPr lang="cs-CZ" sz="1213" b="1" dirty="0">
                <a:latin typeface="Times New Roman" pitchFamily="18" charset="0"/>
              </a:endParaRPr>
            </a:p>
            <a:p>
              <a:pPr algn="ctr"/>
              <a:r>
                <a:rPr lang="cs-CZ" sz="2206" b="1" dirty="0">
                  <a:latin typeface="Times New Roman" pitchFamily="18" charset="0"/>
                </a:rPr>
                <a:t>Humánní geografie</a:t>
              </a:r>
              <a:endParaRPr lang="cs-CZ" sz="2206" dirty="0"/>
            </a:p>
          </p:txBody>
        </p:sp>
        <p:sp>
          <p:nvSpPr>
            <p:cNvPr id="8" name="Rectangle 8">
              <a:extLst>
                <a:ext uri="{FF2B5EF4-FFF2-40B4-BE49-F238E27FC236}">
                  <a16:creationId xmlns:a16="http://schemas.microsoft.com/office/drawing/2014/main" id="{36199C8E-1AFA-45EA-A737-3FA216B54560}"/>
                </a:ext>
              </a:extLst>
            </p:cNvPr>
            <p:cNvSpPr>
              <a:spLocks noChangeArrowheads="1"/>
            </p:cNvSpPr>
            <p:nvPr/>
          </p:nvSpPr>
          <p:spPr bwMode="auto">
            <a:xfrm>
              <a:off x="6294" y="3506"/>
              <a:ext cx="2880" cy="2593"/>
            </a:xfrm>
            <a:prstGeom prst="rect">
              <a:avLst/>
            </a:prstGeom>
            <a:solidFill>
              <a:srgbClr val="FFFFFF"/>
            </a:solidFill>
            <a:ln w="15875" algn="ctr">
              <a:solidFill>
                <a:srgbClr val="000000"/>
              </a:solidFill>
              <a:miter lim="800000"/>
              <a:headEnd/>
              <a:tailEnd/>
            </a:ln>
          </p:spPr>
          <p:txBody>
            <a:bodyPr lIns="66456" tIns="33228" rIns="66456" bIns="33228"/>
            <a:lstStyle/>
            <a:p>
              <a:pPr algn="ctr"/>
              <a:endParaRPr lang="cs-CZ" sz="1213" b="1" dirty="0">
                <a:latin typeface="Times New Roman" pitchFamily="18" charset="0"/>
              </a:endParaRPr>
            </a:p>
            <a:p>
              <a:pPr algn="ctr"/>
              <a:endParaRPr lang="cs-CZ" sz="1213" b="1" dirty="0">
                <a:latin typeface="Times New Roman" pitchFamily="18" charset="0"/>
              </a:endParaRPr>
            </a:p>
            <a:p>
              <a:pPr algn="ctr"/>
              <a:endParaRPr lang="cs-CZ" sz="1213" b="1" dirty="0">
                <a:latin typeface="Times New Roman" pitchFamily="18" charset="0"/>
              </a:endParaRPr>
            </a:p>
            <a:p>
              <a:pPr algn="ctr"/>
              <a:endParaRPr lang="cs-CZ" sz="1213" b="1" dirty="0">
                <a:latin typeface="Times New Roman" pitchFamily="18" charset="0"/>
              </a:endParaRPr>
            </a:p>
            <a:p>
              <a:pPr algn="ctr"/>
              <a:endParaRPr lang="cs-CZ" sz="1213" b="1" dirty="0">
                <a:latin typeface="Times New Roman" pitchFamily="18" charset="0"/>
              </a:endParaRPr>
            </a:p>
            <a:p>
              <a:pPr algn="ctr"/>
              <a:endParaRPr lang="cs-CZ" sz="1213" b="1" dirty="0">
                <a:latin typeface="Times New Roman" pitchFamily="18" charset="0"/>
              </a:endParaRPr>
            </a:p>
            <a:p>
              <a:pPr algn="ctr"/>
              <a:r>
                <a:rPr lang="cs-CZ" sz="2206" b="1" dirty="0">
                  <a:latin typeface="Times New Roman" pitchFamily="18" charset="0"/>
                </a:rPr>
                <a:t>Lékařské vědy</a:t>
              </a:r>
            </a:p>
            <a:p>
              <a:endParaRPr lang="cs-CZ" sz="2206" dirty="0"/>
            </a:p>
          </p:txBody>
        </p:sp>
        <p:sp>
          <p:nvSpPr>
            <p:cNvPr id="9" name="AutoShape 9">
              <a:extLst>
                <a:ext uri="{FF2B5EF4-FFF2-40B4-BE49-F238E27FC236}">
                  <a16:creationId xmlns:a16="http://schemas.microsoft.com/office/drawing/2014/main" id="{03C6E0E4-495E-469A-85DD-7E623BE0C8F0}"/>
                </a:ext>
              </a:extLst>
            </p:cNvPr>
            <p:cNvSpPr>
              <a:spLocks noChangeArrowheads="1"/>
            </p:cNvSpPr>
            <p:nvPr/>
          </p:nvSpPr>
          <p:spPr bwMode="auto">
            <a:xfrm>
              <a:off x="4209" y="4173"/>
              <a:ext cx="2728" cy="1522"/>
            </a:xfrm>
            <a:prstGeom prst="octagon">
              <a:avLst>
                <a:gd name="adj" fmla="val 36870"/>
              </a:avLst>
            </a:prstGeom>
            <a:solidFill>
              <a:srgbClr val="FFFFFF"/>
            </a:solidFill>
            <a:ln w="15875">
              <a:solidFill>
                <a:srgbClr val="000000"/>
              </a:solidFill>
              <a:miter lim="800000"/>
              <a:headEnd/>
              <a:tailEnd/>
            </a:ln>
          </p:spPr>
          <p:txBody>
            <a:bodyPr lIns="66456" tIns="33228" rIns="66456" bIns="33228"/>
            <a:lstStyle/>
            <a:p>
              <a:pPr algn="ctr"/>
              <a:r>
                <a:rPr lang="cs-CZ" sz="2206" b="1" dirty="0">
                  <a:latin typeface="Times New Roman" pitchFamily="18" charset="0"/>
                </a:rPr>
                <a:t>Geografie zdraví </a:t>
              </a:r>
            </a:p>
            <a:p>
              <a:pPr algn="ctr"/>
              <a:r>
                <a:rPr lang="cs-CZ" sz="2206" b="1" dirty="0">
                  <a:latin typeface="Times New Roman" pitchFamily="18" charset="0"/>
                </a:rPr>
                <a:t>Lékařská geografie</a:t>
              </a:r>
              <a:endParaRPr lang="cs-CZ" sz="2206" b="1" dirty="0"/>
            </a:p>
          </p:txBody>
        </p:sp>
        <p:sp>
          <p:nvSpPr>
            <p:cNvPr id="10" name="Rectangle 10">
              <a:extLst>
                <a:ext uri="{FF2B5EF4-FFF2-40B4-BE49-F238E27FC236}">
                  <a16:creationId xmlns:a16="http://schemas.microsoft.com/office/drawing/2014/main" id="{CC329399-B5EC-42FE-88FD-3B7BF0731CBA}"/>
                </a:ext>
              </a:extLst>
            </p:cNvPr>
            <p:cNvSpPr>
              <a:spLocks noChangeArrowheads="1"/>
            </p:cNvSpPr>
            <p:nvPr/>
          </p:nvSpPr>
          <p:spPr bwMode="auto">
            <a:xfrm>
              <a:off x="6140" y="3506"/>
              <a:ext cx="2880" cy="2593"/>
            </a:xfrm>
            <a:prstGeom prst="rect">
              <a:avLst/>
            </a:prstGeom>
            <a:noFill/>
            <a:ln w="9525" algn="ctr">
              <a:solidFill>
                <a:srgbClr val="000000"/>
              </a:solidFill>
              <a:prstDash val="dash"/>
              <a:miter lim="800000"/>
              <a:headEnd/>
              <a:tailEnd/>
            </a:ln>
          </p:spPr>
          <p:txBody>
            <a:bodyPr lIns="66456" tIns="33228" rIns="66456" bIns="33228"/>
            <a:lstStyle/>
            <a:p>
              <a:endParaRPr lang="cs-CZ" sz="1985"/>
            </a:p>
          </p:txBody>
        </p:sp>
        <p:sp>
          <p:nvSpPr>
            <p:cNvPr id="11" name="Oval 11">
              <a:extLst>
                <a:ext uri="{FF2B5EF4-FFF2-40B4-BE49-F238E27FC236}">
                  <a16:creationId xmlns:a16="http://schemas.microsoft.com/office/drawing/2014/main" id="{3589FC03-3804-4FD2-9389-FD570050EFBB}"/>
                </a:ext>
              </a:extLst>
            </p:cNvPr>
            <p:cNvSpPr>
              <a:spLocks noChangeArrowheads="1"/>
            </p:cNvSpPr>
            <p:nvPr/>
          </p:nvSpPr>
          <p:spPr bwMode="auto">
            <a:xfrm>
              <a:off x="2414" y="3287"/>
              <a:ext cx="2594" cy="1578"/>
            </a:xfrm>
            <a:prstGeom prst="ellipse">
              <a:avLst/>
            </a:prstGeom>
            <a:noFill/>
            <a:ln w="9525">
              <a:solidFill>
                <a:srgbClr val="000000"/>
              </a:solidFill>
              <a:prstDash val="dash"/>
              <a:round/>
              <a:headEnd/>
              <a:tailEnd/>
            </a:ln>
          </p:spPr>
          <p:txBody>
            <a:bodyPr lIns="66456" tIns="33228" rIns="66456" bIns="33228"/>
            <a:lstStyle/>
            <a:p>
              <a:endParaRPr lang="cs-CZ" sz="1985"/>
            </a:p>
          </p:txBody>
        </p:sp>
        <p:sp>
          <p:nvSpPr>
            <p:cNvPr id="12" name="Oval 12">
              <a:extLst>
                <a:ext uri="{FF2B5EF4-FFF2-40B4-BE49-F238E27FC236}">
                  <a16:creationId xmlns:a16="http://schemas.microsoft.com/office/drawing/2014/main" id="{E74F838A-B1F0-4F6C-8E64-474A1BDB4230}"/>
                </a:ext>
              </a:extLst>
            </p:cNvPr>
            <p:cNvSpPr>
              <a:spLocks noChangeArrowheads="1"/>
            </p:cNvSpPr>
            <p:nvPr/>
          </p:nvSpPr>
          <p:spPr bwMode="auto">
            <a:xfrm>
              <a:off x="2414" y="4602"/>
              <a:ext cx="2594" cy="1755"/>
            </a:xfrm>
            <a:prstGeom prst="ellipse">
              <a:avLst/>
            </a:prstGeom>
            <a:noFill/>
            <a:ln w="9525">
              <a:solidFill>
                <a:srgbClr val="000000"/>
              </a:solidFill>
              <a:prstDash val="dash"/>
              <a:round/>
              <a:headEnd/>
              <a:tailEnd/>
            </a:ln>
          </p:spPr>
          <p:txBody>
            <a:bodyPr lIns="66456" tIns="33228" rIns="66456" bIns="33228"/>
            <a:lstStyle/>
            <a:p>
              <a:endParaRPr lang="cs-CZ" sz="1985"/>
            </a:p>
          </p:txBody>
        </p:sp>
      </p:grpSp>
      <p:sp>
        <p:nvSpPr>
          <p:cNvPr id="13" name="TextovéPole 12">
            <a:extLst>
              <a:ext uri="{FF2B5EF4-FFF2-40B4-BE49-F238E27FC236}">
                <a16:creationId xmlns:a16="http://schemas.microsoft.com/office/drawing/2014/main" id="{8ECA0DDF-9991-4BED-9CDB-49EF788960AF}"/>
              </a:ext>
            </a:extLst>
          </p:cNvPr>
          <p:cNvSpPr txBox="1"/>
          <p:nvPr/>
        </p:nvSpPr>
        <p:spPr>
          <a:xfrm>
            <a:off x="7570147" y="6481325"/>
            <a:ext cx="2484488" cy="363818"/>
          </a:xfrm>
          <a:prstGeom prst="rect">
            <a:avLst/>
          </a:prstGeom>
          <a:noFill/>
        </p:spPr>
        <p:txBody>
          <a:bodyPr wrap="square" rtlCol="0">
            <a:spAutoFit/>
          </a:bodyPr>
          <a:lstStyle/>
          <a:p>
            <a:r>
              <a:rPr lang="cs-CZ" sz="1764" dirty="0"/>
              <a:t>Zdroj: </a:t>
            </a:r>
            <a:r>
              <a:rPr lang="cs-CZ" sz="1764" dirty="0" err="1"/>
              <a:t>Preis</a:t>
            </a:r>
            <a:r>
              <a:rPr lang="cs-CZ" sz="1764" dirty="0"/>
              <a:t>, 2008</a:t>
            </a:r>
          </a:p>
        </p:txBody>
      </p:sp>
    </p:spTree>
    <p:extLst>
      <p:ext uri="{BB962C8B-B14F-4D97-AF65-F5344CB8AC3E}">
        <p14:creationId xmlns:p14="http://schemas.microsoft.com/office/powerpoint/2010/main" val="1551395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582171" y="1557978"/>
            <a:ext cx="8973197" cy="2366417"/>
          </a:xfrm>
          <a:prstGeom prst="rect">
            <a:avLst/>
          </a:prstGeom>
          <a:noFill/>
        </p:spPr>
        <p:txBody>
          <a:bodyPr wrap="square" rtlCol="0">
            <a:spAutoFit/>
          </a:bodyPr>
          <a:lstStyle/>
          <a:p>
            <a:r>
              <a:rPr lang="cs-CZ" sz="2757" dirty="0"/>
              <a:t>Lékařská geografie studuje</a:t>
            </a:r>
            <a:r>
              <a:rPr lang="en-US" sz="2757" dirty="0"/>
              <a:t> </a:t>
            </a:r>
            <a:r>
              <a:rPr lang="cs-CZ" sz="2757" dirty="0"/>
              <a:t>tak komplexně, jak je to jen možné, vazby mezi zdravím a nemocí, s cílem rozšířit znalosti o etiologii nemoci a podpořit tak adaptabilní interakce populace, jejího chování a prostředím, v němž populace žije.</a:t>
            </a:r>
          </a:p>
          <a:p>
            <a:pPr algn="r"/>
            <a:endParaRPr lang="cs-CZ" sz="1985" dirty="0"/>
          </a:p>
          <a:p>
            <a:pPr algn="r"/>
            <a:r>
              <a:rPr lang="cs-CZ" sz="1764" dirty="0"/>
              <a:t>Zdroj: </a:t>
            </a:r>
            <a:r>
              <a:rPr lang="cs-CZ" sz="1764" dirty="0" err="1"/>
              <a:t>Earickson</a:t>
            </a:r>
            <a:r>
              <a:rPr lang="cs-CZ" sz="1764" dirty="0"/>
              <a:t>, R.J., </a:t>
            </a:r>
            <a:r>
              <a:rPr lang="cs-CZ" sz="1764" dirty="0" err="1"/>
              <a:t>Greenberg</a:t>
            </a:r>
            <a:r>
              <a:rPr lang="cs-CZ" sz="1764" dirty="0"/>
              <a:t>, M. R., </a:t>
            </a:r>
            <a:r>
              <a:rPr lang="cs-CZ" sz="1764" dirty="0" err="1"/>
              <a:t>Lewis</a:t>
            </a:r>
            <a:r>
              <a:rPr lang="cs-CZ" sz="1764" dirty="0"/>
              <a:t>, N.D. et al. (1989); vlastní překlad</a:t>
            </a:r>
          </a:p>
        </p:txBody>
      </p:sp>
      <p:sp>
        <p:nvSpPr>
          <p:cNvPr id="3" name="TextovéPole 2">
            <a:extLst>
              <a:ext uri="{FF2B5EF4-FFF2-40B4-BE49-F238E27FC236}">
                <a16:creationId xmlns:a16="http://schemas.microsoft.com/office/drawing/2014/main" id="{9B54DAB9-476C-4C41-A61D-B2062BAF86B5}"/>
              </a:ext>
            </a:extLst>
          </p:cNvPr>
          <p:cNvSpPr txBox="1"/>
          <p:nvPr/>
        </p:nvSpPr>
        <p:spPr>
          <a:xfrm>
            <a:off x="740989" y="4734331"/>
            <a:ext cx="8734970" cy="1636666"/>
          </a:xfrm>
          <a:prstGeom prst="rect">
            <a:avLst/>
          </a:prstGeom>
          <a:noFill/>
        </p:spPr>
        <p:txBody>
          <a:bodyPr wrap="square" rtlCol="0">
            <a:spAutoFit/>
          </a:bodyPr>
          <a:lstStyle/>
          <a:p>
            <a:r>
              <a:rPr lang="cs-CZ" sz="2757" dirty="0"/>
              <a:t>Lékařská geografie je styčnou plochou mezi přírodním a kulturním prostředím. Snaží se odpovídat na otázky, co šíření dané nemoci podporuje, a co ji naopak brzdí.</a:t>
            </a:r>
          </a:p>
          <a:p>
            <a:pPr algn="r"/>
            <a:r>
              <a:rPr lang="cs-CZ" sz="1764" dirty="0"/>
              <a:t>Zdroj: </a:t>
            </a:r>
            <a:r>
              <a:rPr lang="cs-CZ" sz="1764" dirty="0" err="1"/>
              <a:t>Meade</a:t>
            </a:r>
            <a:r>
              <a:rPr lang="cs-CZ" sz="1764" dirty="0"/>
              <a:t>, </a:t>
            </a:r>
            <a:r>
              <a:rPr lang="cs-CZ" sz="1764" dirty="0" err="1"/>
              <a:t>Emch</a:t>
            </a:r>
            <a:r>
              <a:rPr lang="cs-CZ" sz="1764" dirty="0"/>
              <a:t>, 2010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820397" y="1160934"/>
            <a:ext cx="9211423" cy="5183791"/>
          </a:xfrm>
          <a:prstGeom prst="rect">
            <a:avLst/>
          </a:prstGeom>
          <a:noFill/>
        </p:spPr>
        <p:txBody>
          <a:bodyPr wrap="square" rtlCol="0">
            <a:spAutoFit/>
          </a:bodyPr>
          <a:lstStyle/>
          <a:p>
            <a:r>
              <a:rPr lang="cs-CZ" sz="2647" dirty="0"/>
              <a:t>Záleží na tom, kde se člověk narodí. Tato skutečnost ovlivní:</a:t>
            </a:r>
          </a:p>
          <a:p>
            <a:endParaRPr lang="cs-CZ" sz="2647" dirty="0">
              <a:solidFill>
                <a:schemeClr val="bg1"/>
              </a:solidFill>
            </a:endParaRPr>
          </a:p>
          <a:p>
            <a:pPr indent="-630250">
              <a:buFontTx/>
              <a:buChar char="-"/>
            </a:pPr>
            <a:r>
              <a:rPr lang="cs-CZ" sz="2647" dirty="0"/>
              <a:t>Jeho zdraví;</a:t>
            </a:r>
          </a:p>
          <a:p>
            <a:pPr indent="-630250">
              <a:buFontTx/>
              <a:buChar char="-"/>
            </a:pPr>
            <a:r>
              <a:rPr lang="cs-CZ" sz="2647" dirty="0"/>
              <a:t>Ekonomický status;</a:t>
            </a:r>
          </a:p>
          <a:p>
            <a:pPr indent="-630250">
              <a:buFontTx/>
              <a:buChar char="-"/>
            </a:pPr>
            <a:r>
              <a:rPr lang="cs-CZ" sz="2647" dirty="0"/>
              <a:t>Společenské postavení;</a:t>
            </a:r>
          </a:p>
          <a:p>
            <a:endParaRPr lang="cs-CZ" sz="3970" b="1" dirty="0">
              <a:solidFill>
                <a:schemeClr val="bg1"/>
              </a:solidFill>
            </a:endParaRPr>
          </a:p>
          <a:p>
            <a:endParaRPr lang="cs-CZ" sz="3970" b="1" dirty="0">
              <a:solidFill>
                <a:schemeClr val="bg1"/>
              </a:solidFill>
            </a:endParaRPr>
          </a:p>
          <a:p>
            <a:endParaRPr lang="cs-CZ" sz="3970" b="1" dirty="0">
              <a:solidFill>
                <a:schemeClr val="bg1"/>
              </a:solidFill>
            </a:endParaRPr>
          </a:p>
          <a:p>
            <a:endParaRPr lang="cs-CZ" sz="3970" dirty="0">
              <a:solidFill>
                <a:schemeClr val="bg1"/>
              </a:solidFill>
            </a:endParaRPr>
          </a:p>
          <a:p>
            <a:endParaRPr lang="cs-CZ" sz="3970" b="1" dirty="0">
              <a:solidFill>
                <a:schemeClr val="bg1"/>
              </a:solidFill>
            </a:endParaRPr>
          </a:p>
        </p:txBody>
      </p:sp>
      <p:sp>
        <p:nvSpPr>
          <p:cNvPr id="2" name="Obdélník 1">
            <a:extLst>
              <a:ext uri="{FF2B5EF4-FFF2-40B4-BE49-F238E27FC236}">
                <a16:creationId xmlns:a16="http://schemas.microsoft.com/office/drawing/2014/main" id="{8CB689A9-51A2-4DA6-88B7-23EE4D61103A}"/>
              </a:ext>
            </a:extLst>
          </p:cNvPr>
          <p:cNvSpPr/>
          <p:nvPr/>
        </p:nvSpPr>
        <p:spPr>
          <a:xfrm>
            <a:off x="393700" y="6829425"/>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837997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4CC38C05-21A0-48CA-AB6E-34768F5C8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05072"/>
            <a:ext cx="10083800" cy="4479938"/>
          </a:xfrm>
          <a:prstGeom prst="rect">
            <a:avLst/>
          </a:prstGeom>
        </p:spPr>
      </p:pic>
      <p:sp>
        <p:nvSpPr>
          <p:cNvPr id="4" name="TextovéPole 3">
            <a:extLst>
              <a:ext uri="{FF2B5EF4-FFF2-40B4-BE49-F238E27FC236}">
                <a16:creationId xmlns:a16="http://schemas.microsoft.com/office/drawing/2014/main" id="{A651DE8A-CBD6-409A-907B-B2CAB27B08CD}"/>
              </a:ext>
            </a:extLst>
          </p:cNvPr>
          <p:cNvSpPr txBox="1"/>
          <p:nvPr/>
        </p:nvSpPr>
        <p:spPr>
          <a:xfrm>
            <a:off x="1376259" y="2317486"/>
            <a:ext cx="794088" cy="397801"/>
          </a:xfrm>
          <a:prstGeom prst="rect">
            <a:avLst/>
          </a:prstGeom>
          <a:noFill/>
        </p:spPr>
        <p:txBody>
          <a:bodyPr wrap="square" rtlCol="0">
            <a:spAutoFit/>
          </a:bodyPr>
          <a:lstStyle/>
          <a:p>
            <a:r>
              <a:rPr lang="cs-CZ" sz="1985" dirty="0"/>
              <a:t>53,1</a:t>
            </a:r>
          </a:p>
        </p:txBody>
      </p:sp>
      <p:sp>
        <p:nvSpPr>
          <p:cNvPr id="5" name="TextovéPole 4">
            <a:extLst>
              <a:ext uri="{FF2B5EF4-FFF2-40B4-BE49-F238E27FC236}">
                <a16:creationId xmlns:a16="http://schemas.microsoft.com/office/drawing/2014/main" id="{D0DAB132-B595-4FC7-8102-2E484A30D1D0}"/>
              </a:ext>
            </a:extLst>
          </p:cNvPr>
          <p:cNvSpPr txBox="1"/>
          <p:nvPr/>
        </p:nvSpPr>
        <p:spPr>
          <a:xfrm>
            <a:off x="3421316" y="1706549"/>
            <a:ext cx="794088" cy="397801"/>
          </a:xfrm>
          <a:prstGeom prst="rect">
            <a:avLst/>
          </a:prstGeom>
          <a:noFill/>
        </p:spPr>
        <p:txBody>
          <a:bodyPr wrap="square" rtlCol="0">
            <a:spAutoFit/>
          </a:bodyPr>
          <a:lstStyle/>
          <a:p>
            <a:r>
              <a:rPr lang="cs-CZ" sz="1985" dirty="0"/>
              <a:t>75,1</a:t>
            </a:r>
          </a:p>
        </p:txBody>
      </p:sp>
      <p:sp>
        <p:nvSpPr>
          <p:cNvPr id="6" name="TextovéPole 5">
            <a:extLst>
              <a:ext uri="{FF2B5EF4-FFF2-40B4-BE49-F238E27FC236}">
                <a16:creationId xmlns:a16="http://schemas.microsoft.com/office/drawing/2014/main" id="{A1F1D749-1E1E-4DF1-AEBA-811D427959E8}"/>
              </a:ext>
            </a:extLst>
          </p:cNvPr>
          <p:cNvSpPr txBox="1"/>
          <p:nvPr/>
        </p:nvSpPr>
        <p:spPr>
          <a:xfrm>
            <a:off x="5187883" y="1299258"/>
            <a:ext cx="714679" cy="397801"/>
          </a:xfrm>
          <a:prstGeom prst="rect">
            <a:avLst/>
          </a:prstGeom>
          <a:noFill/>
        </p:spPr>
        <p:txBody>
          <a:bodyPr wrap="square" rtlCol="0">
            <a:spAutoFit/>
          </a:bodyPr>
          <a:lstStyle/>
          <a:p>
            <a:r>
              <a:rPr lang="cs-CZ" sz="1985" dirty="0"/>
              <a:t>78,9</a:t>
            </a:r>
          </a:p>
        </p:txBody>
      </p:sp>
      <p:sp>
        <p:nvSpPr>
          <p:cNvPr id="7" name="TextovéPole 6">
            <a:extLst>
              <a:ext uri="{FF2B5EF4-FFF2-40B4-BE49-F238E27FC236}">
                <a16:creationId xmlns:a16="http://schemas.microsoft.com/office/drawing/2014/main" id="{31B1FE01-6A35-417E-93F4-AB908EF27CF7}"/>
              </a:ext>
            </a:extLst>
          </p:cNvPr>
          <p:cNvSpPr txBox="1"/>
          <p:nvPr/>
        </p:nvSpPr>
        <p:spPr>
          <a:xfrm>
            <a:off x="6173953" y="1095613"/>
            <a:ext cx="714679" cy="397801"/>
          </a:xfrm>
          <a:prstGeom prst="rect">
            <a:avLst/>
          </a:prstGeom>
          <a:noFill/>
        </p:spPr>
        <p:txBody>
          <a:bodyPr wrap="square" rtlCol="0">
            <a:spAutoFit/>
          </a:bodyPr>
          <a:lstStyle/>
          <a:p>
            <a:r>
              <a:rPr lang="cs-CZ" sz="1985" dirty="0"/>
              <a:t>85,1</a:t>
            </a:r>
          </a:p>
        </p:txBody>
      </p:sp>
      <p:sp>
        <p:nvSpPr>
          <p:cNvPr id="2" name="TextovéPole 1">
            <a:extLst>
              <a:ext uri="{FF2B5EF4-FFF2-40B4-BE49-F238E27FC236}">
                <a16:creationId xmlns:a16="http://schemas.microsoft.com/office/drawing/2014/main" id="{8F99C572-E1FF-4ADB-93BE-3A9012C7167A}"/>
              </a:ext>
            </a:extLst>
          </p:cNvPr>
          <p:cNvSpPr txBox="1"/>
          <p:nvPr/>
        </p:nvSpPr>
        <p:spPr>
          <a:xfrm>
            <a:off x="919939" y="5212090"/>
            <a:ext cx="9074961" cy="2244461"/>
          </a:xfrm>
          <a:prstGeom prst="rect">
            <a:avLst/>
          </a:prstGeom>
          <a:noFill/>
        </p:spPr>
        <p:txBody>
          <a:bodyPr wrap="square" rtlCol="0">
            <a:spAutoFit/>
          </a:bodyPr>
          <a:lstStyle/>
          <a:p>
            <a:r>
              <a:rPr lang="cs-CZ" sz="2000" dirty="0"/>
              <a:t>Pokud se člověk v roce 2021 narodil ve Středoafrické republice, měl v průměru šanci žít o 32 let méně, než ten, kdo se narodil v Japonsku!</a:t>
            </a:r>
          </a:p>
          <a:p>
            <a:endParaRPr lang="cs-CZ" sz="2000" dirty="0"/>
          </a:p>
          <a:p>
            <a:r>
              <a:rPr lang="cs-CZ" sz="2000" dirty="0"/>
              <a:t>Vazba mezi průměrným věkem dožití a hospodářstvím státu.</a:t>
            </a:r>
          </a:p>
          <a:p>
            <a:endParaRPr lang="cs-CZ" sz="2000" dirty="0"/>
          </a:p>
          <a:p>
            <a:endParaRPr lang="cs-CZ" sz="2000" dirty="0"/>
          </a:p>
          <a:p>
            <a:endParaRPr lang="cs-CZ" sz="1985" dirty="0"/>
          </a:p>
        </p:txBody>
      </p:sp>
      <p:sp>
        <p:nvSpPr>
          <p:cNvPr id="8" name="TextovéPole 7">
            <a:extLst>
              <a:ext uri="{FF2B5EF4-FFF2-40B4-BE49-F238E27FC236}">
                <a16:creationId xmlns:a16="http://schemas.microsoft.com/office/drawing/2014/main" id="{C304E1AF-4D6A-41A8-94E6-DF8D0B1B1153}"/>
              </a:ext>
            </a:extLst>
          </p:cNvPr>
          <p:cNvSpPr txBox="1"/>
          <p:nvPr/>
        </p:nvSpPr>
        <p:spPr>
          <a:xfrm>
            <a:off x="8364235" y="3577780"/>
            <a:ext cx="2144038" cy="363818"/>
          </a:xfrm>
          <a:prstGeom prst="rect">
            <a:avLst/>
          </a:prstGeom>
          <a:noFill/>
        </p:spPr>
        <p:txBody>
          <a:bodyPr wrap="square" rtlCol="0">
            <a:spAutoFit/>
          </a:bodyPr>
          <a:lstStyle/>
          <a:p>
            <a:r>
              <a:rPr lang="cs-CZ" sz="1764" dirty="0"/>
              <a:t>Zdroj: </a:t>
            </a:r>
            <a:r>
              <a:rPr lang="cs-CZ" sz="1764" dirty="0" err="1"/>
              <a:t>Gapminder</a:t>
            </a:r>
            <a:endParaRPr lang="cs-CZ" sz="1764" dirty="0"/>
          </a:p>
        </p:txBody>
      </p:sp>
      <p:sp>
        <p:nvSpPr>
          <p:cNvPr id="9" name="Obdélník 8">
            <a:extLst>
              <a:ext uri="{FF2B5EF4-FFF2-40B4-BE49-F238E27FC236}">
                <a16:creationId xmlns:a16="http://schemas.microsoft.com/office/drawing/2014/main" id="{9D64B8E7-077F-411A-A6F9-2C1A75C063C3}"/>
              </a:ext>
            </a:extLst>
          </p:cNvPr>
          <p:cNvSpPr/>
          <p:nvPr/>
        </p:nvSpPr>
        <p:spPr>
          <a:xfrm>
            <a:off x="393700" y="6829425"/>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204395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712FE1-D821-423F-AF00-4F14500E7F14}"/>
              </a:ext>
            </a:extLst>
          </p:cNvPr>
          <p:cNvSpPr>
            <a:spLocks noGrp="1"/>
          </p:cNvSpPr>
          <p:nvPr>
            <p:ph type="title"/>
          </p:nvPr>
        </p:nvSpPr>
        <p:spPr/>
        <p:txBody>
          <a:bodyPr>
            <a:normAutofit fontScale="90000"/>
          </a:bodyPr>
          <a:lstStyle/>
          <a:p>
            <a:r>
              <a:rPr lang="cs-CZ" dirty="0">
                <a:solidFill>
                  <a:schemeClr val="tx1"/>
                </a:solidFill>
              </a:rPr>
              <a:t>Faktory, ovlivňující lidské zdraví a jejich geografický kontext</a:t>
            </a:r>
          </a:p>
        </p:txBody>
      </p:sp>
      <p:sp>
        <p:nvSpPr>
          <p:cNvPr id="3" name="Zástupný symbol pro obsah 2">
            <a:extLst>
              <a:ext uri="{FF2B5EF4-FFF2-40B4-BE49-F238E27FC236}">
                <a16:creationId xmlns:a16="http://schemas.microsoft.com/office/drawing/2014/main" id="{11079B78-2695-4A43-9434-34EF8A993FAC}"/>
              </a:ext>
            </a:extLst>
          </p:cNvPr>
          <p:cNvSpPr>
            <a:spLocks noGrp="1"/>
          </p:cNvSpPr>
          <p:nvPr>
            <p:ph idx="1"/>
          </p:nvPr>
        </p:nvSpPr>
        <p:spPr>
          <a:xfrm>
            <a:off x="230473" y="2790825"/>
            <a:ext cx="10232451" cy="3099246"/>
          </a:xfrm>
        </p:spPr>
        <p:txBody>
          <a:bodyPr/>
          <a:lstStyle/>
          <a:p>
            <a:r>
              <a:rPr lang="cs-CZ" sz="3308" dirty="0"/>
              <a:t>Zdraví je průběžné vlastnictví, které může být měřeno individuální schopností jednotlivce se vypořádat se </a:t>
            </a:r>
            <a:r>
              <a:rPr lang="cs-CZ" sz="3308" b="1" u="sng" dirty="0"/>
              <a:t>širokým spektrem různě silných škodlivých elementů</a:t>
            </a:r>
            <a:r>
              <a:rPr lang="cs-CZ" sz="3308" dirty="0"/>
              <a:t>, které mohou být </a:t>
            </a:r>
            <a:r>
              <a:rPr lang="cs-CZ" sz="3308" u="sng" dirty="0"/>
              <a:t>chemické</a:t>
            </a:r>
            <a:r>
              <a:rPr lang="cs-CZ" sz="3308" dirty="0"/>
              <a:t>, </a:t>
            </a:r>
            <a:r>
              <a:rPr lang="cs-CZ" sz="3308" u="sng" dirty="0"/>
              <a:t>fyzikální</a:t>
            </a:r>
            <a:r>
              <a:rPr lang="cs-CZ" sz="3308" dirty="0"/>
              <a:t>, </a:t>
            </a:r>
            <a:r>
              <a:rPr lang="cs-CZ" sz="3308" u="sng" dirty="0"/>
              <a:t>infekční</a:t>
            </a:r>
            <a:r>
              <a:rPr lang="cs-CZ" sz="3308" dirty="0"/>
              <a:t>, </a:t>
            </a:r>
            <a:r>
              <a:rPr lang="cs-CZ" sz="3308" u="sng" dirty="0"/>
              <a:t>psychologické</a:t>
            </a:r>
            <a:r>
              <a:rPr lang="cs-CZ" sz="3308" dirty="0"/>
              <a:t> a </a:t>
            </a:r>
            <a:r>
              <a:rPr lang="cs-CZ" sz="3308" u="sng" dirty="0"/>
              <a:t>sociální</a:t>
            </a:r>
            <a:r>
              <a:rPr lang="cs-CZ" sz="3308" dirty="0"/>
              <a:t> povahy</a:t>
            </a:r>
            <a:r>
              <a:rPr lang="cs-CZ" sz="3308" dirty="0">
                <a:solidFill>
                  <a:schemeClr val="bg1"/>
                </a:solidFill>
              </a:rPr>
              <a:t>.</a:t>
            </a:r>
            <a:r>
              <a:rPr lang="cs-CZ" dirty="0">
                <a:solidFill>
                  <a:schemeClr val="bg1"/>
                </a:solidFill>
              </a:rPr>
              <a:t>					</a:t>
            </a:r>
          </a:p>
          <a:p>
            <a:r>
              <a:rPr lang="cs-CZ" dirty="0">
                <a:solidFill>
                  <a:schemeClr val="bg1"/>
                </a:solidFill>
              </a:rPr>
              <a:t>		</a:t>
            </a:r>
            <a:r>
              <a:rPr lang="cs-CZ" dirty="0"/>
              <a:t>	</a:t>
            </a:r>
            <a:r>
              <a:rPr lang="cs-CZ" sz="1764" dirty="0"/>
              <a:t>Zdroj: </a:t>
            </a:r>
            <a:r>
              <a:rPr lang="cs-CZ" sz="1764" dirty="0" err="1"/>
              <a:t>J.R.Audy</a:t>
            </a:r>
            <a:r>
              <a:rPr lang="cs-CZ" sz="1764" dirty="0"/>
              <a:t>, 1971 in </a:t>
            </a:r>
            <a:r>
              <a:rPr lang="cs-CZ" sz="1764" dirty="0" err="1"/>
              <a:t>Meade</a:t>
            </a:r>
            <a:r>
              <a:rPr lang="cs-CZ" sz="1764" dirty="0"/>
              <a:t>, </a:t>
            </a:r>
            <a:r>
              <a:rPr lang="cs-CZ" sz="1764" dirty="0" err="1"/>
              <a:t>Emch</a:t>
            </a:r>
            <a:r>
              <a:rPr lang="cs-CZ" sz="1764" dirty="0"/>
              <a:t> 2010, s. 27</a:t>
            </a:r>
          </a:p>
          <a:p>
            <a:endParaRPr lang="cs-CZ" dirty="0"/>
          </a:p>
        </p:txBody>
      </p:sp>
    </p:spTree>
    <p:extLst>
      <p:ext uri="{BB962C8B-B14F-4D97-AF65-F5344CB8AC3E}">
        <p14:creationId xmlns:p14="http://schemas.microsoft.com/office/powerpoint/2010/main" val="4222230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stretch>
            <a:fillRect/>
          </a:stretch>
        </p:blipFill>
        <p:spPr>
          <a:xfrm>
            <a:off x="1459730" y="128619"/>
            <a:ext cx="7773940" cy="6414464"/>
          </a:xfrm>
          <a:prstGeom prst="rect">
            <a:avLst/>
          </a:prstGeom>
        </p:spPr>
      </p:pic>
      <p:sp>
        <p:nvSpPr>
          <p:cNvPr id="3" name="TextovéPole 2"/>
          <p:cNvSpPr txBox="1"/>
          <p:nvPr/>
        </p:nvSpPr>
        <p:spPr>
          <a:xfrm>
            <a:off x="6870700" y="6296025"/>
            <a:ext cx="4288076" cy="397801"/>
          </a:xfrm>
          <a:prstGeom prst="rect">
            <a:avLst/>
          </a:prstGeom>
          <a:noFill/>
        </p:spPr>
        <p:txBody>
          <a:bodyPr wrap="square" rtlCol="0">
            <a:spAutoFit/>
          </a:bodyPr>
          <a:lstStyle/>
          <a:p>
            <a:r>
              <a:rPr lang="cs-CZ" sz="1985" dirty="0"/>
              <a:t>Zdroj: Nováček, 2010</a:t>
            </a:r>
          </a:p>
        </p:txBody>
      </p:sp>
      <p:sp>
        <p:nvSpPr>
          <p:cNvPr id="10" name="TextovéPole 9">
            <a:extLst>
              <a:ext uri="{FF2B5EF4-FFF2-40B4-BE49-F238E27FC236}">
                <a16:creationId xmlns:a16="http://schemas.microsoft.com/office/drawing/2014/main" id="{F70A40D0-94F2-4159-AAD2-5C1A450F5BF6}"/>
              </a:ext>
            </a:extLst>
          </p:cNvPr>
          <p:cNvSpPr txBox="1"/>
          <p:nvPr/>
        </p:nvSpPr>
        <p:spPr>
          <a:xfrm>
            <a:off x="4470465" y="2756928"/>
            <a:ext cx="1829913" cy="1314206"/>
          </a:xfrm>
          <a:prstGeom prst="rect">
            <a:avLst/>
          </a:prstGeom>
          <a:noFill/>
        </p:spPr>
        <p:txBody>
          <a:bodyPr wrap="square" rtlCol="0">
            <a:spAutoFit/>
          </a:bodyPr>
          <a:lstStyle/>
          <a:p>
            <a:r>
              <a:rPr lang="cs-CZ" sz="1985" b="1" dirty="0"/>
              <a:t>Rizika a hazardy, které ovlivňují lidské zdraví</a:t>
            </a:r>
          </a:p>
        </p:txBody>
      </p:sp>
      <p:sp>
        <p:nvSpPr>
          <p:cNvPr id="5" name="Obdélník 4">
            <a:extLst>
              <a:ext uri="{FF2B5EF4-FFF2-40B4-BE49-F238E27FC236}">
                <a16:creationId xmlns:a16="http://schemas.microsoft.com/office/drawing/2014/main" id="{54AB0870-D9DE-4507-8C59-D172707445A1}"/>
              </a:ext>
            </a:extLst>
          </p:cNvPr>
          <p:cNvSpPr/>
          <p:nvPr/>
        </p:nvSpPr>
        <p:spPr>
          <a:xfrm>
            <a:off x="393700" y="6829425"/>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683270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solidFill>
                  <a:schemeClr val="tx1"/>
                </a:solidFill>
              </a:rPr>
              <a:t>Faktory, které ovlivňují lidské zdraví</a:t>
            </a:r>
          </a:p>
        </p:txBody>
      </p:sp>
      <p:sp>
        <p:nvSpPr>
          <p:cNvPr id="3" name="Zástupný symbol pro obsah 2"/>
          <p:cNvSpPr>
            <a:spLocks noGrp="1"/>
          </p:cNvSpPr>
          <p:nvPr>
            <p:ph idx="1"/>
          </p:nvPr>
        </p:nvSpPr>
        <p:spPr>
          <a:xfrm>
            <a:off x="661579" y="1764666"/>
            <a:ext cx="9449650" cy="3331297"/>
          </a:xfrm>
        </p:spPr>
        <p:txBody>
          <a:bodyPr/>
          <a:lstStyle/>
          <a:p>
            <a:r>
              <a:rPr lang="cs-CZ" sz="3308" dirty="0"/>
              <a:t>To, kde žiješ, ovlivňuje:</a:t>
            </a:r>
          </a:p>
          <a:p>
            <a:r>
              <a:rPr lang="cs-CZ" sz="3308" dirty="0"/>
              <a:t>-  Riziko nákazy, </a:t>
            </a:r>
          </a:p>
          <a:p>
            <a:pPr>
              <a:buFontTx/>
              <a:buChar char="-"/>
            </a:pPr>
            <a:r>
              <a:rPr lang="cs-CZ" sz="3308" dirty="0"/>
              <a:t>Přístup k základním zdrojům potravy, pitné vody a zdravotnickým službám</a:t>
            </a:r>
          </a:p>
          <a:p>
            <a:pPr>
              <a:buFontTx/>
              <a:buChar char="-"/>
            </a:pPr>
            <a:r>
              <a:rPr lang="cs-CZ" sz="3308" dirty="0"/>
              <a:t>Typ ubytování</a:t>
            </a:r>
          </a:p>
          <a:p>
            <a:pPr>
              <a:buFontTx/>
              <a:buChar char="-"/>
            </a:pPr>
            <a:r>
              <a:rPr lang="cs-CZ" sz="3308" dirty="0"/>
              <a:t>Koncepty/strategie péče o lidské zdraví</a:t>
            </a:r>
          </a:p>
          <a:p>
            <a:endParaRPr lang="cs-CZ" dirty="0">
              <a:solidFill>
                <a:schemeClr val="bg1"/>
              </a:solidFill>
            </a:endParaRPr>
          </a:p>
        </p:txBody>
      </p:sp>
    </p:spTree>
    <p:extLst>
      <p:ext uri="{BB962C8B-B14F-4D97-AF65-F5344CB8AC3E}">
        <p14:creationId xmlns:p14="http://schemas.microsoft.com/office/powerpoint/2010/main" val="1898979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46" name="Group 154"/>
          <p:cNvGraphicFramePr>
            <a:graphicFrameLocks noGrp="1"/>
          </p:cNvGraphicFramePr>
          <p:nvPr>
            <p:extLst/>
          </p:nvPr>
        </p:nvGraphicFramePr>
        <p:xfrm>
          <a:off x="556895" y="252095"/>
          <a:ext cx="8728817" cy="6444196"/>
        </p:xfrm>
        <a:graphic>
          <a:graphicData uri="http://schemas.openxmlformats.org/drawingml/2006/table">
            <a:tbl>
              <a:tblPr/>
              <a:tblGrid>
                <a:gridCol w="2328132">
                  <a:extLst>
                    <a:ext uri="{9D8B030D-6E8A-4147-A177-3AD203B41FA5}">
                      <a16:colId xmlns:a16="http://schemas.microsoft.com/office/drawing/2014/main" val="20000"/>
                    </a:ext>
                  </a:extLst>
                </a:gridCol>
                <a:gridCol w="1992192">
                  <a:extLst>
                    <a:ext uri="{9D8B030D-6E8A-4147-A177-3AD203B41FA5}">
                      <a16:colId xmlns:a16="http://schemas.microsoft.com/office/drawing/2014/main" val="20001"/>
                    </a:ext>
                  </a:extLst>
                </a:gridCol>
                <a:gridCol w="1893816">
                  <a:extLst>
                    <a:ext uri="{9D8B030D-6E8A-4147-A177-3AD203B41FA5}">
                      <a16:colId xmlns:a16="http://schemas.microsoft.com/office/drawing/2014/main" val="20002"/>
                    </a:ext>
                  </a:extLst>
                </a:gridCol>
                <a:gridCol w="2514677">
                  <a:extLst>
                    <a:ext uri="{9D8B030D-6E8A-4147-A177-3AD203B41FA5}">
                      <a16:colId xmlns:a16="http://schemas.microsoft.com/office/drawing/2014/main" val="20003"/>
                    </a:ext>
                  </a:extLst>
                </a:gridCol>
              </a:tblGrid>
              <a:tr h="737937">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a:ln>
                            <a:noFill/>
                          </a:ln>
                          <a:solidFill>
                            <a:schemeClr val="tx1"/>
                          </a:solidFill>
                          <a:effectLst/>
                          <a:latin typeface="Arial" charset="0"/>
                          <a:ea typeface="Times New Roman" pitchFamily="18" charset="0"/>
                          <a:cs typeface="Arial" charset="0"/>
                        </a:rPr>
                        <a:t>Přírodní faktory</a:t>
                      </a:r>
                      <a:endParaRPr kumimoji="0" lang="cs-CZ" sz="20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cs-CZ"/>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a:ln>
                            <a:noFill/>
                          </a:ln>
                          <a:solidFill>
                            <a:schemeClr val="tx1"/>
                          </a:solidFill>
                          <a:effectLst/>
                          <a:latin typeface="Arial" charset="0"/>
                          <a:ea typeface="Times New Roman" pitchFamily="18" charset="0"/>
                          <a:cs typeface="Arial" charset="0"/>
                        </a:rPr>
                        <a:t>Socioekonomické faktory</a:t>
                      </a:r>
                      <a:endParaRPr kumimoji="0" lang="cs-CZ" sz="20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cs-CZ"/>
                    </a:p>
                  </a:txBody>
                  <a:tcPr/>
                </a:tc>
                <a:extLst>
                  <a:ext uri="{0D108BD9-81ED-4DB2-BD59-A6C34878D82A}">
                    <a16:rowId xmlns:a16="http://schemas.microsoft.com/office/drawing/2014/main" val="10000"/>
                  </a:ext>
                </a:extLst>
              </a:tr>
              <a:tr h="12320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Meteorologické | Klimatické</a:t>
                      </a:r>
                      <a:endParaRPr kumimoji="0" lang="cs-CZ" sz="1300" b="0" i="0" u="none" strike="noStrike" cap="none" normalizeH="0" baseline="0" dirty="0">
                        <a:ln>
                          <a:noFill/>
                        </a:ln>
                        <a:solidFill>
                          <a:schemeClr val="tx1"/>
                        </a:solidFill>
                        <a:effectLst/>
                        <a:latin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kern="1200" cap="none" normalizeH="0" baseline="0" dirty="0">
                          <a:ln>
                            <a:noFill/>
                          </a:ln>
                          <a:solidFill>
                            <a:schemeClr val="tx1"/>
                          </a:solidFill>
                          <a:effectLst/>
                          <a:latin typeface="Arial" charset="0"/>
                          <a:cs typeface="Arial" charset="0"/>
                        </a:rPr>
                        <a:t>Demografické | Etnografické</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50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Geologické; geomorfologické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Vliv průmyslu nebo těžby</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320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Hydrologické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Vliv zemědělství</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320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Biotické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kern="1200" cap="none" normalizeH="0" baseline="0" dirty="0">
                          <a:ln>
                            <a:noFill/>
                          </a:ln>
                          <a:solidFill>
                            <a:schemeClr val="tx1"/>
                          </a:solidFill>
                          <a:effectLst/>
                          <a:latin typeface="Arial" charset="0"/>
                          <a:ea typeface="Times New Roman" pitchFamily="18" charset="0"/>
                          <a:cs typeface="Arial" charset="0"/>
                        </a:rPr>
                        <a:t>Vliv dopravy | migrace</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050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Pedologické</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Výživa</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cs-CZ" sz="15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4373" name="Text Box 155"/>
          <p:cNvSpPr txBox="1">
            <a:spLocks noChangeArrowheads="1"/>
          </p:cNvSpPr>
          <p:nvPr/>
        </p:nvSpPr>
        <p:spPr bwMode="auto">
          <a:xfrm>
            <a:off x="6140788" y="6878369"/>
            <a:ext cx="3877464" cy="363818"/>
          </a:xfrm>
          <a:prstGeom prst="rect">
            <a:avLst/>
          </a:prstGeom>
          <a:noFill/>
          <a:ln w="9525">
            <a:noFill/>
            <a:miter lim="800000"/>
            <a:headEnd/>
            <a:tailEnd/>
          </a:ln>
        </p:spPr>
        <p:txBody>
          <a:bodyPr wrap="square">
            <a:spAutoFit/>
          </a:bodyPr>
          <a:lstStyle/>
          <a:p>
            <a:pPr>
              <a:spcBef>
                <a:spcPct val="50000"/>
              </a:spcBef>
            </a:pPr>
            <a:r>
              <a:rPr lang="cs-CZ" sz="1764" dirty="0"/>
              <a:t>Zdroj: Kočárek (2004); upraveno</a:t>
            </a:r>
          </a:p>
        </p:txBody>
      </p:sp>
      <p:sp>
        <p:nvSpPr>
          <p:cNvPr id="4" name="Obdélník 3">
            <a:extLst>
              <a:ext uri="{FF2B5EF4-FFF2-40B4-BE49-F238E27FC236}">
                <a16:creationId xmlns:a16="http://schemas.microsoft.com/office/drawing/2014/main" id="{8ABFC22A-CBAB-4B2B-8EDA-68D933B5BC41}"/>
              </a:ext>
            </a:extLst>
          </p:cNvPr>
          <p:cNvSpPr/>
          <p:nvPr/>
        </p:nvSpPr>
        <p:spPr>
          <a:xfrm>
            <a:off x="393700" y="6829425"/>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115854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46" name="Group 154"/>
          <p:cNvGraphicFramePr>
            <a:graphicFrameLocks noGrp="1"/>
          </p:cNvGraphicFramePr>
          <p:nvPr>
            <p:extLst>
              <p:ext uri="{D42A27DB-BD31-4B8C-83A1-F6EECF244321}">
                <p14:modId xmlns:p14="http://schemas.microsoft.com/office/powerpoint/2010/main" val="1131630424"/>
              </p:ext>
            </p:extLst>
          </p:nvPr>
        </p:nvGraphicFramePr>
        <p:xfrm>
          <a:off x="556895" y="252096"/>
          <a:ext cx="8728817" cy="6479772"/>
        </p:xfrm>
        <a:graphic>
          <a:graphicData uri="http://schemas.openxmlformats.org/drawingml/2006/table">
            <a:tbl>
              <a:tblPr/>
              <a:tblGrid>
                <a:gridCol w="2328132">
                  <a:extLst>
                    <a:ext uri="{9D8B030D-6E8A-4147-A177-3AD203B41FA5}">
                      <a16:colId xmlns:a16="http://schemas.microsoft.com/office/drawing/2014/main" val="20000"/>
                    </a:ext>
                  </a:extLst>
                </a:gridCol>
                <a:gridCol w="1992192">
                  <a:extLst>
                    <a:ext uri="{9D8B030D-6E8A-4147-A177-3AD203B41FA5}">
                      <a16:colId xmlns:a16="http://schemas.microsoft.com/office/drawing/2014/main" val="20001"/>
                    </a:ext>
                  </a:extLst>
                </a:gridCol>
                <a:gridCol w="1893816">
                  <a:extLst>
                    <a:ext uri="{9D8B030D-6E8A-4147-A177-3AD203B41FA5}">
                      <a16:colId xmlns:a16="http://schemas.microsoft.com/office/drawing/2014/main" val="20002"/>
                    </a:ext>
                  </a:extLst>
                </a:gridCol>
                <a:gridCol w="2514677">
                  <a:extLst>
                    <a:ext uri="{9D8B030D-6E8A-4147-A177-3AD203B41FA5}">
                      <a16:colId xmlns:a16="http://schemas.microsoft.com/office/drawing/2014/main" val="20003"/>
                    </a:ext>
                  </a:extLst>
                </a:gridCol>
              </a:tblGrid>
              <a:tr h="638694">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a:ln>
                            <a:noFill/>
                          </a:ln>
                          <a:solidFill>
                            <a:schemeClr val="tx1"/>
                          </a:solidFill>
                          <a:effectLst/>
                          <a:latin typeface="Arial" charset="0"/>
                          <a:ea typeface="Times New Roman" pitchFamily="18" charset="0"/>
                          <a:cs typeface="Arial" charset="0"/>
                        </a:rPr>
                        <a:t>Přírodní faktory</a:t>
                      </a:r>
                      <a:endParaRPr kumimoji="0" lang="cs-CZ" sz="20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cs-CZ"/>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a:ln>
                            <a:noFill/>
                          </a:ln>
                          <a:solidFill>
                            <a:schemeClr val="tx1"/>
                          </a:solidFill>
                          <a:effectLst/>
                          <a:latin typeface="Arial" charset="0"/>
                          <a:ea typeface="Times New Roman" pitchFamily="18" charset="0"/>
                          <a:cs typeface="Arial" charset="0"/>
                        </a:rPr>
                        <a:t>Socioekonomické faktory</a:t>
                      </a:r>
                      <a:endParaRPr kumimoji="0" lang="cs-CZ" sz="20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cs-CZ"/>
                    </a:p>
                  </a:txBody>
                  <a:tcPr/>
                </a:tc>
                <a:extLst>
                  <a:ext uri="{0D108BD9-81ED-4DB2-BD59-A6C34878D82A}">
                    <a16:rowId xmlns:a16="http://schemas.microsoft.com/office/drawing/2014/main" val="10000"/>
                  </a:ext>
                </a:extLst>
              </a:tr>
              <a:tr h="10663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Meteorologické | Klimatické</a:t>
                      </a:r>
                      <a:endParaRPr kumimoji="0" lang="cs-CZ" sz="1300" b="0" i="0" u="none" strike="noStrike" cap="none" normalizeH="0" baseline="0" dirty="0">
                        <a:ln>
                          <a:noFill/>
                        </a:ln>
                        <a:solidFill>
                          <a:schemeClr val="tx1"/>
                        </a:solidFill>
                        <a:effectLst/>
                        <a:latin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Horké | studené klima; vlhkost; bouře a meteorologické jevy</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kern="1200" cap="none" normalizeH="0" baseline="0" dirty="0">
                          <a:ln>
                            <a:noFill/>
                          </a:ln>
                          <a:solidFill>
                            <a:schemeClr val="tx1"/>
                          </a:solidFill>
                          <a:effectLst/>
                          <a:latin typeface="Arial" charset="0"/>
                          <a:cs typeface="Arial" charset="0"/>
                        </a:rPr>
                        <a:t>Demografické | Etnografické</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Typy sídel; slumy; náboženské a rituální praktiky; společenské konvence</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055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Geologické; geomorfologické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Vulkanická činnost; zemětřesení; sesuvy půdy; tsunami; nadmořská výška</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Vliv průmyslu nebo těžby</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Znečištění životního prostředí toxickými, karcinogenními, alergenními látkami</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63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Hydrologické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Záplavy, povodně; infekční a parazitární choroby</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Vliv zemědělství</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Eutrofizace, acidifikace vodních zdrojů; intenzivní způsob chovu domácích zvířat</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461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Biotické</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rPr>
                        <a:t>Organismy jako pokrm; organismy, produkující toxické látky; nejedovatí živočichové schopni napadnout člověka; bodavý hmyz</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kern="1200" cap="none" normalizeH="0" baseline="0" dirty="0">
                          <a:ln>
                            <a:noFill/>
                          </a:ln>
                          <a:solidFill>
                            <a:schemeClr val="tx1"/>
                          </a:solidFill>
                          <a:effectLst/>
                          <a:latin typeface="Arial" charset="0"/>
                          <a:ea typeface="Times New Roman" pitchFamily="18" charset="0"/>
                          <a:cs typeface="Arial" charset="0"/>
                        </a:rPr>
                        <a:t>Vliv dopravy | migrace</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Migrace, turistika a dopravní dostupnost do medicínsky rizikových oblastí; těžké kovy a </a:t>
                      </a:r>
                      <a:r>
                        <a:rPr kumimoji="0" lang="cs-CZ" sz="1500" b="0" i="0" u="none" strike="noStrike" cap="none" normalizeH="0" baseline="0" dirty="0" err="1">
                          <a:ln>
                            <a:noFill/>
                          </a:ln>
                          <a:solidFill>
                            <a:schemeClr val="tx1"/>
                          </a:solidFill>
                          <a:effectLst/>
                          <a:latin typeface="Arial" charset="0"/>
                          <a:ea typeface="Times New Roman" pitchFamily="18" charset="0"/>
                          <a:cs typeface="Arial" charset="0"/>
                        </a:rPr>
                        <a:t>NOx</a:t>
                      </a: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 v ovzduší </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018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Pedologické</a:t>
                      </a: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rPr>
                        <a:t>Půda a horniny jako podklad pro genezi hub a bakterií</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300" b="1" i="0" u="none" strike="noStrike" cap="none" normalizeH="0" baseline="0" dirty="0">
                          <a:ln>
                            <a:noFill/>
                          </a:ln>
                          <a:solidFill>
                            <a:schemeClr val="tx1"/>
                          </a:solidFill>
                          <a:effectLst/>
                          <a:latin typeface="Arial" charset="0"/>
                          <a:ea typeface="Times New Roman" pitchFamily="18" charset="0"/>
                          <a:cs typeface="Arial" charset="0"/>
                        </a:rPr>
                        <a:t>Výživa</a:t>
                      </a:r>
                      <a:endParaRPr kumimoji="0" lang="cs-CZ"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0838" marR="100838" marT="50419" marB="5041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cs-CZ" sz="1500" b="0" i="0" u="none" strike="noStrike" cap="none" normalizeH="0" baseline="0" dirty="0">
                          <a:ln>
                            <a:noFill/>
                          </a:ln>
                          <a:solidFill>
                            <a:schemeClr val="tx1"/>
                          </a:solidFill>
                          <a:effectLst/>
                          <a:latin typeface="Arial" charset="0"/>
                          <a:ea typeface="Times New Roman" pitchFamily="18" charset="0"/>
                          <a:cs typeface="Arial" charset="0"/>
                        </a:rPr>
                        <a:t>Nedostatečný přísun kalorií nebo naopak „západní“ způsob stravování</a:t>
                      </a:r>
                    </a:p>
                  </a:txBody>
                  <a:tcPr marL="100838" marR="100838" marT="50419" marB="504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4373" name="Text Box 155"/>
          <p:cNvSpPr txBox="1">
            <a:spLocks noChangeArrowheads="1"/>
          </p:cNvSpPr>
          <p:nvPr/>
        </p:nvSpPr>
        <p:spPr bwMode="auto">
          <a:xfrm>
            <a:off x="9300661" y="5210784"/>
            <a:ext cx="969386" cy="1042850"/>
          </a:xfrm>
          <a:prstGeom prst="rect">
            <a:avLst/>
          </a:prstGeom>
          <a:noFill/>
          <a:ln w="9525">
            <a:noFill/>
            <a:miter lim="800000"/>
            <a:headEnd/>
            <a:tailEnd/>
          </a:ln>
        </p:spPr>
        <p:txBody>
          <a:bodyPr wrap="square">
            <a:spAutoFit/>
          </a:bodyPr>
          <a:lstStyle/>
          <a:p>
            <a:pPr>
              <a:spcBef>
                <a:spcPct val="50000"/>
              </a:spcBef>
            </a:pPr>
            <a:r>
              <a:rPr lang="cs-CZ" sz="1544" dirty="0"/>
              <a:t>Zdroj: Kočárek (2004); upraveno</a:t>
            </a:r>
          </a:p>
        </p:txBody>
      </p:sp>
      <p:sp>
        <p:nvSpPr>
          <p:cNvPr id="4" name="Obdélník 3">
            <a:extLst>
              <a:ext uri="{FF2B5EF4-FFF2-40B4-BE49-F238E27FC236}">
                <a16:creationId xmlns:a16="http://schemas.microsoft.com/office/drawing/2014/main" id="{E530CBB1-02C8-43D6-9224-8AF153C55368}"/>
              </a:ext>
            </a:extLst>
          </p:cNvPr>
          <p:cNvSpPr/>
          <p:nvPr/>
        </p:nvSpPr>
        <p:spPr>
          <a:xfrm>
            <a:off x="393700" y="6829425"/>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125848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solidFill>
                  <a:schemeClr val="tx1"/>
                </a:solidFill>
              </a:rPr>
              <a:t>Shrnutí</a:t>
            </a:r>
          </a:p>
        </p:txBody>
      </p:sp>
      <p:sp>
        <p:nvSpPr>
          <p:cNvPr id="3" name="Zástupný symbol pro obsah 2"/>
          <p:cNvSpPr>
            <a:spLocks noGrp="1"/>
          </p:cNvSpPr>
          <p:nvPr>
            <p:ph idx="1"/>
          </p:nvPr>
        </p:nvSpPr>
        <p:spPr>
          <a:xfrm>
            <a:off x="707301" y="2069865"/>
            <a:ext cx="9278797" cy="1661993"/>
          </a:xfrm>
        </p:spPr>
        <p:txBody>
          <a:bodyPr/>
          <a:lstStyle/>
          <a:p>
            <a:r>
              <a:rPr lang="cs-CZ" dirty="0">
                <a:solidFill>
                  <a:schemeClr val="tx1"/>
                </a:solidFill>
              </a:rPr>
              <a:t>GZ: Progresivní disciplína</a:t>
            </a:r>
          </a:p>
          <a:p>
            <a:r>
              <a:rPr lang="cs-CZ" dirty="0">
                <a:solidFill>
                  <a:schemeClr val="tx1"/>
                </a:solidFill>
              </a:rPr>
              <a:t>Široké pole působnosti pro výzkum</a:t>
            </a:r>
          </a:p>
          <a:p>
            <a:r>
              <a:rPr lang="cs-CZ" dirty="0">
                <a:solidFill>
                  <a:schemeClr val="tx1"/>
                </a:solidFill>
              </a:rPr>
              <a:t>„Dotýká se“ lidského zdraví – tedy toho, co si každý člověk nesmírně cení</a:t>
            </a:r>
          </a:p>
          <a:p>
            <a:r>
              <a:rPr lang="cs-CZ" dirty="0">
                <a:solidFill>
                  <a:schemeClr val="tx1"/>
                </a:solidFill>
              </a:rPr>
              <a:t>Může přispět k řešení a strategiím, které podporuje „</a:t>
            </a:r>
            <a:r>
              <a:rPr lang="cs-CZ" dirty="0" err="1">
                <a:solidFill>
                  <a:schemeClr val="tx1"/>
                </a:solidFill>
              </a:rPr>
              <a:t>well-being</a:t>
            </a:r>
            <a:r>
              <a:rPr lang="cs-CZ" dirty="0">
                <a:solidFill>
                  <a:schemeClr val="tx1"/>
                </a:solidFill>
              </a:rPr>
              <a:t>“</a:t>
            </a:r>
          </a:p>
          <a:p>
            <a:endParaRPr lang="cs-CZ" dirty="0"/>
          </a:p>
          <a:p>
            <a:endParaRPr lang="cs-CZ" dirty="0"/>
          </a:p>
        </p:txBody>
      </p:sp>
    </p:spTree>
    <p:extLst>
      <p:ext uri="{BB962C8B-B14F-4D97-AF65-F5344CB8AC3E}">
        <p14:creationId xmlns:p14="http://schemas.microsoft.com/office/powerpoint/2010/main" val="819290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TotalTime>
  <Words>1270</Words>
  <Application>Microsoft Office PowerPoint</Application>
  <PresentationFormat>Vlastní</PresentationFormat>
  <Paragraphs>154</Paragraphs>
  <Slides>18</Slides>
  <Notes>8</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18</vt:i4>
      </vt:variant>
    </vt:vector>
  </HeadingPairs>
  <TitlesOfParts>
    <vt:vector size="22" baseType="lpstr">
      <vt:lpstr>Arial</vt:lpstr>
      <vt:lpstr>Calibri</vt:lpstr>
      <vt:lpstr>Times New Roman</vt:lpstr>
      <vt:lpstr>Office Theme</vt:lpstr>
      <vt:lpstr>Prezentace aplikace PowerPoint</vt:lpstr>
      <vt:lpstr>Od Hippokrata až po 21. století: faktory, které ovlivňují lidské zdraví I. </vt:lpstr>
      <vt:lpstr>GEOGRAFIE | ZDRAVÍ</vt:lpstr>
      <vt:lpstr>Geografie…</vt:lpstr>
      <vt:lpstr>Geography</vt:lpstr>
      <vt:lpstr>GEOGRAFIE | ZDRAVÍ</vt:lpstr>
      <vt:lpstr>Zdraví</vt:lpstr>
      <vt:lpstr>Prezentace aplikace PowerPoint</vt:lpstr>
      <vt:lpstr>GEOGRAFIE | ZDRAVÍ</vt:lpstr>
      <vt:lpstr>Prezentace aplikace PowerPoint</vt:lpstr>
      <vt:lpstr>Prezentace aplikace PowerPoint</vt:lpstr>
      <vt:lpstr>Prezentace aplikace PowerPoint</vt:lpstr>
      <vt:lpstr>Faktory, ovlivňující lidské zdraví a jejich geografický kontext</vt:lpstr>
      <vt:lpstr>Prezentace aplikace PowerPoint</vt:lpstr>
      <vt:lpstr>Faktory, které ovlivňují lidské zdraví</vt:lpstr>
      <vt:lpstr>Prezentace aplikace PowerPoint</vt:lpstr>
      <vt:lpstr>Prezentace aplikace PowerPoint</vt:lpstr>
      <vt:lpstr>Shrnutí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jpreis</cp:lastModifiedBy>
  <cp:revision>12</cp:revision>
  <dcterms:created xsi:type="dcterms:W3CDTF">2017-03-15T11:07:40Z</dcterms:created>
  <dcterms:modified xsi:type="dcterms:W3CDTF">2022-06-24T14:02:55Z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