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90" r:id="rId2"/>
    <p:sldId id="256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9" r:id="rId32"/>
    <p:sldId id="288" r:id="rId33"/>
    <p:sldId id="291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hyperlink" Target="https://cs.wikipedia.org/wiki/Fredegar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30EBBD5-6993-0426-2482-5CCCA3002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03" y="882317"/>
            <a:ext cx="11752056" cy="509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01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4D75CC-6C23-49CB-94B5-98390C0D67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Středověké kroniky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5041215-B359-43F6-AE88-3B226FCEB4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sz="4000" dirty="0"/>
              <a:t>HIPO1_TFPD1</a:t>
            </a:r>
          </a:p>
        </p:txBody>
      </p:sp>
    </p:spTree>
    <p:extLst>
      <p:ext uri="{BB962C8B-B14F-4D97-AF65-F5344CB8AC3E}">
        <p14:creationId xmlns:p14="http://schemas.microsoft.com/office/powerpoint/2010/main" val="1237722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287D32-070B-4E71-83C3-8DF2DD95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777240"/>
          </a:xfrm>
        </p:spPr>
        <p:txBody>
          <a:bodyPr/>
          <a:lstStyle/>
          <a:p>
            <a:r>
              <a:rPr lang="cs-CZ" dirty="0"/>
              <a:t>Středověké anály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85EE769-9E5A-4BE1-AEF5-EFBAACA82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670560"/>
            <a:ext cx="10963039" cy="6187439"/>
          </a:xfrm>
        </p:spPr>
        <p:txBody>
          <a:bodyPr>
            <a:noAutofit/>
          </a:bodyPr>
          <a:lstStyle/>
          <a:p>
            <a:r>
              <a:rPr lang="cs-CZ" sz="2800" b="1" dirty="0" err="1">
                <a:solidFill>
                  <a:srgbClr val="FFFF00"/>
                </a:solidFill>
                <a:effectLst/>
              </a:rPr>
              <a:t>annus</a:t>
            </a:r>
            <a:r>
              <a:rPr lang="cs-CZ" sz="2800" b="1" dirty="0">
                <a:solidFill>
                  <a:srgbClr val="FFFF00"/>
                </a:solidFill>
                <a:effectLst/>
              </a:rPr>
              <a:t> - rok</a:t>
            </a:r>
            <a:endParaRPr lang="cs-CZ" sz="2800" dirty="0">
              <a:solidFill>
                <a:srgbClr val="FFFF00"/>
              </a:solidFill>
              <a:effectLst/>
            </a:endParaRPr>
          </a:p>
          <a:p>
            <a:r>
              <a:rPr lang="cs-CZ" sz="2800" dirty="0">
                <a:effectLst/>
              </a:rPr>
              <a:t>Jsou to zápisy zachycující události po jednotlivých letech</a:t>
            </a:r>
          </a:p>
          <a:p>
            <a:r>
              <a:rPr lang="cs-CZ" sz="2800" dirty="0">
                <a:effectLst/>
              </a:rPr>
              <a:t>psány </a:t>
            </a:r>
            <a:r>
              <a:rPr lang="cs-CZ" sz="2800" b="1" dirty="0">
                <a:effectLst/>
              </a:rPr>
              <a:t>bez větších literárních nároků</a:t>
            </a:r>
          </a:p>
          <a:p>
            <a:r>
              <a:rPr lang="cs-CZ" sz="2800" dirty="0">
                <a:effectLst/>
              </a:rPr>
              <a:t>již ve starověku (asyrské anály </a:t>
            </a:r>
            <a:r>
              <a:rPr lang="cs-CZ" sz="2800" dirty="0" err="1">
                <a:effectLst/>
              </a:rPr>
              <a:t>Limmu</a:t>
            </a:r>
            <a:r>
              <a:rPr lang="cs-CZ" sz="2800" dirty="0">
                <a:effectLst/>
              </a:rPr>
              <a:t>, </a:t>
            </a:r>
            <a:r>
              <a:rPr lang="cs-CZ" sz="2800" b="1" dirty="0">
                <a:effectLst/>
              </a:rPr>
              <a:t>římské anály</a:t>
            </a:r>
            <a:r>
              <a:rPr lang="cs-CZ" sz="2800" dirty="0">
                <a:effectLst/>
              </a:rPr>
              <a:t> apod.)</a:t>
            </a:r>
          </a:p>
          <a:p>
            <a:r>
              <a:rPr lang="cs-CZ" sz="2800" b="1" dirty="0">
                <a:effectLst/>
              </a:rPr>
              <a:t>nedlouho po událostech, které zachycují, tj. </a:t>
            </a:r>
            <a:r>
              <a:rPr lang="cs-CZ" sz="2800" b="1" dirty="0">
                <a:solidFill>
                  <a:srgbClr val="FFFF00"/>
                </a:solidFill>
                <a:effectLst/>
              </a:rPr>
              <a:t>anály diachronické</a:t>
            </a:r>
            <a:r>
              <a:rPr lang="cs-CZ" sz="2800" dirty="0">
                <a:solidFill>
                  <a:srgbClr val="FFFF00"/>
                </a:solidFill>
                <a:effectLst/>
              </a:rPr>
              <a:t>,</a:t>
            </a:r>
          </a:p>
          <a:p>
            <a:r>
              <a:rPr lang="cs-CZ" sz="2800" dirty="0">
                <a:effectLst/>
              </a:rPr>
              <a:t>nebo najednou </a:t>
            </a:r>
            <a:r>
              <a:rPr lang="cs-CZ" sz="2800" b="1" dirty="0">
                <a:effectLst/>
              </a:rPr>
              <a:t>podle starších pramenů, tj. </a:t>
            </a:r>
            <a:r>
              <a:rPr lang="cs-CZ" sz="2800" b="1" dirty="0">
                <a:solidFill>
                  <a:srgbClr val="FFFF00"/>
                </a:solidFill>
                <a:effectLst/>
              </a:rPr>
              <a:t>anály synchronické</a:t>
            </a:r>
          </a:p>
          <a:p>
            <a:r>
              <a:rPr lang="cs-CZ" sz="2800" dirty="0">
                <a:solidFill>
                  <a:srgbClr val="FFFF00"/>
                </a:solidFill>
                <a:effectLst/>
              </a:rPr>
              <a:t>malé anály</a:t>
            </a:r>
            <a:r>
              <a:rPr lang="cs-CZ" sz="2800" dirty="0">
                <a:effectLst/>
              </a:rPr>
              <a:t>, obsahující jeden nebo několik málo stručných, většinou jednovětých zápisů k jednomu roku</a:t>
            </a:r>
          </a:p>
          <a:p>
            <a:r>
              <a:rPr lang="cs-CZ" sz="2800" dirty="0">
                <a:solidFill>
                  <a:srgbClr val="FFFF00"/>
                </a:solidFill>
                <a:effectLst/>
              </a:rPr>
              <a:t>velké anály</a:t>
            </a:r>
            <a:r>
              <a:rPr lang="cs-CZ" sz="2800" dirty="0">
                <a:effectLst/>
              </a:rPr>
              <a:t>, které obsahují podrobný výklad o událostech jednotlivých let (například </a:t>
            </a:r>
            <a:r>
              <a:rPr lang="cs-CZ" sz="2800" b="1" dirty="0">
                <a:effectLst/>
              </a:rPr>
              <a:t>Anály franského království, Anály </a:t>
            </a:r>
            <a:r>
              <a:rPr lang="cs-CZ" sz="2800" b="1" dirty="0" err="1">
                <a:effectLst/>
              </a:rPr>
              <a:t>Herimanna</a:t>
            </a:r>
            <a:r>
              <a:rPr lang="cs-CZ" sz="2800" b="1" dirty="0">
                <a:effectLst/>
              </a:rPr>
              <a:t> z </a:t>
            </a:r>
            <a:r>
              <a:rPr lang="cs-CZ" sz="2800" b="1" dirty="0" err="1">
                <a:effectLst/>
              </a:rPr>
              <a:t>Reichenau</a:t>
            </a:r>
            <a:r>
              <a:rPr lang="cs-CZ" sz="2800" b="1" dirty="0">
                <a:effectLst/>
              </a:rPr>
              <a:t> apod.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473950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EBA9E2-93BF-4919-AF09-59352D0B4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Gesta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2A778E8-1BBF-4EC8-864A-499C6B28B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38247"/>
          </a:xfrm>
        </p:spPr>
        <p:txBody>
          <a:bodyPr>
            <a:noAutofit/>
          </a:bodyPr>
          <a:lstStyle/>
          <a:p>
            <a:r>
              <a:rPr lang="cs-CZ" sz="4000" b="1" dirty="0">
                <a:effectLst/>
              </a:rPr>
              <a:t>Činy panovníků a představitelů církevních i světských institucí</a:t>
            </a:r>
            <a:r>
              <a:rPr lang="cs-CZ" sz="4000" dirty="0">
                <a:effectLst/>
              </a:rPr>
              <a:t> a jejich prostřednictvím líčí dějiny těchto institucí (nejčastěji států, biskupství, klášterů, měst). </a:t>
            </a:r>
          </a:p>
          <a:p>
            <a:r>
              <a:rPr lang="cs-CZ" sz="4000" b="1" dirty="0">
                <a:effectLst/>
              </a:rPr>
              <a:t>Formou gest byly psány také dějiny křížových výprav</a:t>
            </a:r>
            <a:r>
              <a:rPr lang="cs-CZ" sz="4000" dirty="0">
                <a:effectLst/>
              </a:rPr>
              <a:t>.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2419483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3357D5-1D42-4C00-8ECC-D3C744B0D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Středověká kronika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5D9E9F7-4A91-4DA1-8DE5-588972A24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834166"/>
            <a:ext cx="10444879" cy="5023833"/>
          </a:xfrm>
        </p:spPr>
        <p:txBody>
          <a:bodyPr>
            <a:normAutofit/>
          </a:bodyPr>
          <a:lstStyle/>
          <a:p>
            <a:r>
              <a:rPr lang="cs-CZ" sz="2800" dirty="0">
                <a:effectLst/>
              </a:rPr>
              <a:t>řecky</a:t>
            </a:r>
            <a:r>
              <a:rPr lang="cs-CZ" sz="2800" dirty="0">
                <a:solidFill>
                  <a:srgbClr val="FFFF00"/>
                </a:solidFill>
                <a:effectLst/>
              </a:rPr>
              <a:t> </a:t>
            </a:r>
            <a:r>
              <a:rPr lang="cs-CZ" sz="2800" b="1" dirty="0" err="1">
                <a:solidFill>
                  <a:srgbClr val="FFFF00"/>
                </a:solidFill>
                <a:effectLst/>
              </a:rPr>
              <a:t>chronos</a:t>
            </a:r>
            <a:r>
              <a:rPr lang="cs-CZ" sz="2800" b="1" dirty="0">
                <a:solidFill>
                  <a:srgbClr val="FFFF00"/>
                </a:solidFill>
                <a:effectLst/>
              </a:rPr>
              <a:t> – čas</a:t>
            </a:r>
          </a:p>
          <a:p>
            <a:r>
              <a:rPr lang="cs-CZ" sz="2800" b="1" dirty="0">
                <a:effectLst/>
              </a:rPr>
              <a:t>Nejdůležitější narativní pramen</a:t>
            </a:r>
          </a:p>
          <a:p>
            <a:r>
              <a:rPr lang="cs-CZ" sz="2800" dirty="0">
                <a:effectLst/>
              </a:rPr>
              <a:t>Oproti prostým </a:t>
            </a:r>
            <a:r>
              <a:rPr lang="cs-CZ" sz="2800" b="1" dirty="0">
                <a:effectLst/>
              </a:rPr>
              <a:t>análům</a:t>
            </a:r>
            <a:r>
              <a:rPr lang="cs-CZ" sz="2800" dirty="0">
                <a:effectLst/>
              </a:rPr>
              <a:t>, </a:t>
            </a:r>
            <a:r>
              <a:rPr lang="cs-CZ" sz="2800" b="1" dirty="0">
                <a:effectLst/>
              </a:rPr>
              <a:t>letopisům a gestům</a:t>
            </a:r>
            <a:r>
              <a:rPr lang="cs-CZ" sz="2800" dirty="0">
                <a:effectLst/>
              </a:rPr>
              <a:t> je kronika ve své formě </a:t>
            </a:r>
            <a:r>
              <a:rPr lang="cs-CZ" sz="2800" b="1" dirty="0" err="1">
                <a:effectLst/>
              </a:rPr>
              <a:t>složitějšítaké</a:t>
            </a:r>
            <a:r>
              <a:rPr lang="cs-CZ" sz="2800" b="1" dirty="0">
                <a:effectLst/>
              </a:rPr>
              <a:t> bývá označována za „rozvinutější letopis“</a:t>
            </a:r>
          </a:p>
          <a:p>
            <a:r>
              <a:rPr lang="cs-CZ" sz="2800" b="1" dirty="0">
                <a:effectLst/>
              </a:rPr>
              <a:t>Mají silně ideovou roli, bývají tendenční</a:t>
            </a:r>
            <a:r>
              <a:rPr lang="cs-CZ" sz="2800" dirty="0">
                <a:effectLst/>
              </a:rPr>
              <a:t>, založené na augustiniánské filozofii.</a:t>
            </a:r>
          </a:p>
          <a:p>
            <a:r>
              <a:rPr lang="cs-CZ" sz="2800" dirty="0">
                <a:effectLst/>
              </a:rPr>
              <a:t>Psány </a:t>
            </a:r>
            <a:r>
              <a:rPr lang="cs-CZ" sz="2800" b="1" dirty="0">
                <a:effectLst/>
              </a:rPr>
              <a:t>v latině, později i v národních jazycích, anonymní, více osob, různých pokračovatelů, mnohdy na objednávky panovníků.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495432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FD2863-31E8-41F0-B1D5-F77A7D8A7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685800"/>
          </a:xfrm>
        </p:spPr>
        <p:txBody>
          <a:bodyPr/>
          <a:lstStyle/>
          <a:p>
            <a:r>
              <a:rPr lang="cs-CZ" dirty="0"/>
              <a:t>Dělení středověkých kronik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812A80B-A74F-435E-91C0-26609B93B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685800"/>
            <a:ext cx="10719199" cy="6050280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FFFF00"/>
                </a:solidFill>
                <a:effectLst/>
              </a:rPr>
              <a:t>světové, (univerzální, velké) kroniky</a:t>
            </a:r>
            <a:r>
              <a:rPr lang="cs-CZ" sz="3200" dirty="0">
                <a:effectLst/>
              </a:rPr>
              <a:t>: popisující příběh od stvoření světa po současnost (</a:t>
            </a:r>
            <a:r>
              <a:rPr lang="cs-CZ" sz="3200" b="1" dirty="0">
                <a:effectLst/>
              </a:rPr>
              <a:t>přesná osnova – 3 části, Bible, etnická a národní mytologie, kronikářova současnost)</a:t>
            </a:r>
            <a:endParaRPr lang="cs-CZ" sz="3200" dirty="0">
              <a:effectLst/>
            </a:endParaRPr>
          </a:p>
          <a:p>
            <a:r>
              <a:rPr lang="cs-CZ" sz="3200" dirty="0">
                <a:solidFill>
                  <a:srgbClr val="FFFF00"/>
                </a:solidFill>
                <a:effectLst/>
              </a:rPr>
              <a:t>říšské kroniky</a:t>
            </a:r>
            <a:r>
              <a:rPr lang="cs-CZ" sz="3200" dirty="0">
                <a:effectLst/>
              </a:rPr>
              <a:t>: plynulý přechod ze světové kroniky, typ světové kroniky</a:t>
            </a:r>
          </a:p>
          <a:p>
            <a:r>
              <a:rPr lang="cs-CZ" sz="3200" b="1" dirty="0">
                <a:solidFill>
                  <a:srgbClr val="FFFF00"/>
                </a:solidFill>
                <a:effectLst/>
              </a:rPr>
              <a:t>národní kroniky</a:t>
            </a:r>
            <a:r>
              <a:rPr lang="cs-CZ" sz="3200" b="1" dirty="0">
                <a:effectLst/>
              </a:rPr>
              <a:t>:</a:t>
            </a:r>
            <a:r>
              <a:rPr lang="cs-CZ" sz="3200" dirty="0">
                <a:effectLst/>
              </a:rPr>
              <a:t> o počátcích národů, často už </a:t>
            </a:r>
            <a:r>
              <a:rPr lang="cs-CZ" sz="3200" b="1" dirty="0">
                <a:effectLst/>
              </a:rPr>
              <a:t>v národních jazycích</a:t>
            </a:r>
            <a:endParaRPr lang="cs-CZ" sz="3200" dirty="0">
              <a:effectLst/>
            </a:endParaRPr>
          </a:p>
          <a:p>
            <a:r>
              <a:rPr lang="cs-CZ" sz="3200" dirty="0">
                <a:solidFill>
                  <a:srgbClr val="FFFF00"/>
                </a:solidFill>
                <a:effectLst/>
              </a:rPr>
              <a:t>biskupské, klášterní, řádové kroniky</a:t>
            </a:r>
          </a:p>
          <a:p>
            <a:r>
              <a:rPr lang="cs-CZ" sz="3200" dirty="0">
                <a:solidFill>
                  <a:srgbClr val="FFFF00"/>
                </a:solidFill>
                <a:effectLst/>
              </a:rPr>
              <a:t>dále</a:t>
            </a:r>
            <a:r>
              <a:rPr lang="cs-CZ" sz="3200" dirty="0">
                <a:effectLst/>
              </a:rPr>
              <a:t>: dynastické, rodové, zemské kroniky, městské kroniky: zvláště u italských středověkých měst, kroniky válečné a křížových výprav atd.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6318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5748C7-B556-43B2-B002-2F9CE3665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FFFF00"/>
                </a:solidFill>
              </a:rPr>
              <a:t>Svatý </a:t>
            </a:r>
            <a:r>
              <a:rPr lang="cs-CZ" b="1" dirty="0" err="1">
                <a:solidFill>
                  <a:srgbClr val="FFFF00"/>
                </a:solidFill>
              </a:rPr>
              <a:t>Beda</a:t>
            </a: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b="1" dirty="0" err="1">
                <a:solidFill>
                  <a:srgbClr val="FFFF00"/>
                </a:solidFill>
              </a:rPr>
              <a:t>Venerabilis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nebo též </a:t>
            </a:r>
            <a:r>
              <a:rPr lang="cs-CZ" b="1" dirty="0" err="1"/>
              <a:t>Beda</a:t>
            </a:r>
            <a:r>
              <a:rPr lang="cs-CZ" b="1" dirty="0"/>
              <a:t> Ctihodný</a:t>
            </a:r>
            <a:r>
              <a:rPr lang="cs-CZ" dirty="0"/>
              <a:t> (kolem 672, </a:t>
            </a:r>
            <a:r>
              <a:rPr lang="cs-CZ" dirty="0" err="1"/>
              <a:t>Iarrow</a:t>
            </a:r>
            <a:r>
              <a:rPr lang="cs-CZ" dirty="0"/>
              <a:t> – 25. května 735, </a:t>
            </a:r>
            <a:r>
              <a:rPr lang="cs-CZ" dirty="0" err="1"/>
              <a:t>Iarrow</a:t>
            </a:r>
            <a:r>
              <a:rPr lang="cs-CZ" dirty="0"/>
              <a:t>, </a:t>
            </a:r>
            <a:r>
              <a:rPr lang="cs-CZ" dirty="0" err="1"/>
              <a:t>Northumbrie</a:t>
            </a:r>
            <a:r>
              <a:rPr lang="cs-CZ" dirty="0"/>
              <a:t>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F598BA8-153E-45D6-8D17-A7F3E4898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307719" cy="4521127"/>
          </a:xfrm>
        </p:spPr>
        <p:txBody>
          <a:bodyPr/>
          <a:lstStyle/>
          <a:p>
            <a:r>
              <a:rPr lang="cs-CZ" b="1" i="1" dirty="0" err="1">
                <a:solidFill>
                  <a:srgbClr val="FFFF00"/>
                </a:solidFill>
              </a:rPr>
              <a:t>Historia</a:t>
            </a:r>
            <a:r>
              <a:rPr lang="cs-CZ" b="1" i="1" dirty="0">
                <a:solidFill>
                  <a:srgbClr val="FFFF00"/>
                </a:solidFill>
              </a:rPr>
              <a:t> </a:t>
            </a:r>
            <a:r>
              <a:rPr lang="cs-CZ" b="1" i="1" dirty="0" err="1">
                <a:solidFill>
                  <a:srgbClr val="FFFF00"/>
                </a:solidFill>
              </a:rPr>
              <a:t>ecclesiastica</a:t>
            </a:r>
            <a:r>
              <a:rPr lang="cs-CZ" b="1" i="1" dirty="0">
                <a:solidFill>
                  <a:srgbClr val="FFFF00"/>
                </a:solidFill>
              </a:rPr>
              <a:t> </a:t>
            </a:r>
            <a:r>
              <a:rPr lang="cs-CZ" b="1" i="1" dirty="0" err="1">
                <a:solidFill>
                  <a:srgbClr val="FFFF00"/>
                </a:solidFill>
              </a:rPr>
              <a:t>gentis</a:t>
            </a:r>
            <a:r>
              <a:rPr lang="cs-CZ" b="1" i="1" dirty="0">
                <a:solidFill>
                  <a:srgbClr val="FFFF00"/>
                </a:solidFill>
              </a:rPr>
              <a:t> </a:t>
            </a:r>
            <a:r>
              <a:rPr lang="cs-CZ" b="1" i="1" dirty="0" err="1">
                <a:solidFill>
                  <a:srgbClr val="FFFF00"/>
                </a:solidFill>
              </a:rPr>
              <a:t>Anglorum</a:t>
            </a:r>
            <a:r>
              <a:rPr lang="cs-CZ" b="1" i="1" dirty="0">
                <a:solidFill>
                  <a:srgbClr val="FFFF00"/>
                </a:solidFill>
              </a:rPr>
              <a:t> </a:t>
            </a:r>
            <a:r>
              <a:rPr lang="cs-CZ" b="1" i="1" dirty="0"/>
              <a:t>(Církevní dějiny národa </a:t>
            </a:r>
            <a:r>
              <a:rPr lang="cs-CZ" b="1" i="1" dirty="0" err="1"/>
              <a:t>Anglů</a:t>
            </a:r>
            <a:r>
              <a:rPr lang="cs-CZ" b="1" i="1" dirty="0"/>
              <a:t>)</a:t>
            </a:r>
            <a:r>
              <a:rPr lang="cs-CZ" dirty="0"/>
              <a:t> - </a:t>
            </a:r>
            <a:r>
              <a:rPr lang="cs-CZ" b="1" dirty="0"/>
              <a:t>pět knih, pojednává o církevní i politické historii Anglie od doby Caesara až po její vyplenění v roce 731;</a:t>
            </a:r>
            <a:r>
              <a:rPr lang="cs-CZ" dirty="0"/>
              <a:t> </a:t>
            </a:r>
            <a:r>
              <a:rPr lang="cs-CZ" b="1" dirty="0"/>
              <a:t>anno ab </a:t>
            </a:r>
            <a:r>
              <a:rPr lang="cs-CZ" b="1" dirty="0" err="1"/>
              <a:t>incarnatione</a:t>
            </a:r>
            <a:r>
              <a:rPr lang="cs-CZ" b="1" dirty="0"/>
              <a:t> Domini x ante </a:t>
            </a:r>
            <a:r>
              <a:rPr lang="cs-CZ" b="1" dirty="0" err="1"/>
              <a:t>incarnationis</a:t>
            </a:r>
            <a:r>
              <a:rPr lang="cs-CZ" b="1" dirty="0"/>
              <a:t> </a:t>
            </a:r>
            <a:r>
              <a:rPr lang="cs-CZ" b="1" dirty="0" err="1"/>
              <a:t>Dominicae</a:t>
            </a:r>
            <a:r>
              <a:rPr lang="cs-CZ" b="1" dirty="0"/>
              <a:t> </a:t>
            </a:r>
            <a:r>
              <a:rPr lang="cs-CZ" b="1" dirty="0" err="1"/>
              <a:t>tempus</a:t>
            </a:r>
            <a:r>
              <a:rPr lang="cs-CZ" b="1" dirty="0"/>
              <a:t> </a:t>
            </a:r>
          </a:p>
          <a:p>
            <a:r>
              <a:rPr lang="cs-CZ" b="1" dirty="0"/>
              <a:t>nový výpočet stáří světa od stvoření</a:t>
            </a:r>
          </a:p>
          <a:p>
            <a:endParaRPr lang="cs-CZ" b="1" i="1" dirty="0"/>
          </a:p>
          <a:p>
            <a:r>
              <a:rPr lang="cs-CZ" b="1" i="1" dirty="0" err="1"/>
              <a:t>Beda</a:t>
            </a:r>
            <a:r>
              <a:rPr lang="cs-CZ" b="1" i="1" dirty="0"/>
              <a:t> v Norimberské kronice 1463 </a:t>
            </a:r>
            <a:endParaRPr lang="cs-CZ" i="1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2E5EF4D-A06D-400F-B545-AB26D7C10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9720" y="3429000"/>
            <a:ext cx="25400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06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A1C285-44AE-4CAF-B256-FEFCDD441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Matthew Paris</a:t>
            </a:r>
            <a:r>
              <a:rPr lang="cs-CZ" dirty="0"/>
              <a:t> (1200? – 1259)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1B2F157-2DB3-4698-B867-48C79D107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834166"/>
            <a:ext cx="9613861" cy="4810474"/>
          </a:xfrm>
        </p:spPr>
        <p:txBody>
          <a:bodyPr/>
          <a:lstStyle/>
          <a:p>
            <a:r>
              <a:rPr lang="cs-CZ" b="1" dirty="0"/>
              <a:t>klášter svatého </a:t>
            </a:r>
            <a:r>
              <a:rPr lang="cs-CZ" b="1" dirty="0" err="1"/>
              <a:t>Albana</a:t>
            </a:r>
            <a:r>
              <a:rPr lang="cs-CZ" b="1" dirty="0"/>
              <a:t> v </a:t>
            </a:r>
            <a:r>
              <a:rPr lang="cs-CZ" b="1" dirty="0" err="1"/>
              <a:t>Hertfordshire</a:t>
            </a:r>
            <a:r>
              <a:rPr lang="cs-CZ" dirty="0"/>
              <a:t> , studia v Paříži</a:t>
            </a:r>
          </a:p>
          <a:p>
            <a:r>
              <a:rPr lang="cs-CZ" b="1" i="1" dirty="0" err="1"/>
              <a:t>Chronica</a:t>
            </a:r>
            <a:r>
              <a:rPr lang="cs-CZ" b="1" i="1" dirty="0"/>
              <a:t> Majora</a:t>
            </a:r>
            <a:r>
              <a:rPr lang="cs-CZ" dirty="0"/>
              <a:t> (1235–1259)</a:t>
            </a:r>
          </a:p>
          <a:p>
            <a:r>
              <a:rPr lang="cs-CZ" dirty="0"/>
              <a:t>Gesta </a:t>
            </a:r>
            <a:r>
              <a:rPr lang="cs-CZ" dirty="0" err="1"/>
              <a:t>abbatum</a:t>
            </a:r>
            <a:r>
              <a:rPr lang="cs-CZ" dirty="0"/>
              <a:t> </a:t>
            </a:r>
            <a:r>
              <a:rPr lang="cs-CZ" dirty="0" err="1"/>
              <a:t>monasterii</a:t>
            </a:r>
            <a:r>
              <a:rPr lang="cs-CZ" dirty="0"/>
              <a:t> </a:t>
            </a:r>
            <a:r>
              <a:rPr lang="cs-CZ" dirty="0" err="1"/>
              <a:t>Sancti</a:t>
            </a:r>
            <a:r>
              <a:rPr lang="cs-CZ" dirty="0"/>
              <a:t> </a:t>
            </a:r>
            <a:r>
              <a:rPr lang="cs-CZ" dirty="0" err="1"/>
              <a:t>Albani</a:t>
            </a:r>
            <a:r>
              <a:rPr lang="cs-CZ" dirty="0"/>
              <a:t> a </a:t>
            </a:r>
            <a:r>
              <a:rPr lang="cs-CZ" dirty="0" err="1"/>
              <a:t>Historia</a:t>
            </a:r>
            <a:r>
              <a:rPr lang="cs-CZ" dirty="0"/>
              <a:t> </a:t>
            </a:r>
            <a:r>
              <a:rPr lang="cs-CZ" dirty="0" err="1"/>
              <a:t>Anglorum</a:t>
            </a:r>
            <a:r>
              <a:rPr lang="cs-CZ" dirty="0"/>
              <a:t>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DD8E80D-9577-49A4-B6A4-C555FE8D8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0998" y="3200133"/>
            <a:ext cx="4890003" cy="317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98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B8A5F9-FF8C-46E9-8D5A-A4E6928A6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1341120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FFFF00"/>
                </a:solidFill>
              </a:rPr>
              <a:t>Jan ze </a:t>
            </a:r>
            <a:r>
              <a:rPr lang="cs-CZ" b="1" dirty="0" err="1">
                <a:solidFill>
                  <a:srgbClr val="FFFF00"/>
                </a:solidFill>
              </a:rPr>
              <a:t>Salisbury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(anglicky John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Salisbury</a:t>
            </a:r>
            <a:r>
              <a:rPr lang="cs-CZ" dirty="0"/>
              <a:t>, kolem 1115 – 1180, </a:t>
            </a:r>
            <a:r>
              <a:rPr lang="cs-CZ" dirty="0" err="1"/>
              <a:t>Chartres</a:t>
            </a:r>
            <a:r>
              <a:rPr lang="cs-CZ" dirty="0"/>
              <a:t>, Francie)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A9DC15A-97FB-4099-A583-F9B94BB3D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1267839" cy="4521127"/>
          </a:xfrm>
        </p:spPr>
        <p:txBody>
          <a:bodyPr/>
          <a:lstStyle/>
          <a:p>
            <a:r>
              <a:rPr lang="cs-CZ" b="1" dirty="0"/>
              <a:t>V dobovém sporu o univerzálie (viz realismus a nominalismus) zastával středovou pozici Aristotelovu, že univerzálie jsou pojmy pro obecné skutečnosti (realismus)</a:t>
            </a:r>
          </a:p>
          <a:p>
            <a:r>
              <a:rPr lang="cs-CZ" i="1" dirty="0" err="1">
                <a:solidFill>
                  <a:srgbClr val="FFFF00"/>
                </a:solidFill>
              </a:rPr>
              <a:t>Policraticus</a:t>
            </a:r>
            <a:r>
              <a:rPr lang="cs-CZ" dirty="0"/>
              <a:t> (1159) - </a:t>
            </a:r>
            <a:r>
              <a:rPr lang="cs-CZ" b="1" dirty="0"/>
              <a:t>o úloze panovníka, o jeho povinnostech a o lidském štěstí</a:t>
            </a:r>
          </a:p>
          <a:p>
            <a:r>
              <a:rPr lang="cs-CZ" b="1" dirty="0">
                <a:solidFill>
                  <a:srgbClr val="FFFF00"/>
                </a:solidFill>
              </a:rPr>
              <a:t>životopis Anselma z Canterbury </a:t>
            </a:r>
          </a:p>
          <a:p>
            <a:r>
              <a:rPr lang="cs-CZ" b="1" dirty="0">
                <a:solidFill>
                  <a:srgbClr val="FFFF00"/>
                </a:solidFill>
              </a:rPr>
              <a:t>životopis Tomáše </a:t>
            </a:r>
            <a:r>
              <a:rPr lang="cs-CZ" b="1" dirty="0" err="1">
                <a:solidFill>
                  <a:srgbClr val="FFFF00"/>
                </a:solidFill>
              </a:rPr>
              <a:t>Becketa</a:t>
            </a:r>
            <a:r>
              <a:rPr lang="cs-CZ" b="1" dirty="0">
                <a:solidFill>
                  <a:srgbClr val="FFFF00"/>
                </a:solidFill>
              </a:rPr>
              <a:t> (Vita </a:t>
            </a:r>
            <a:r>
              <a:rPr lang="cs-CZ" b="1" dirty="0" err="1">
                <a:solidFill>
                  <a:srgbClr val="FFFF00"/>
                </a:solidFill>
              </a:rPr>
              <a:t>sancti</a:t>
            </a: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b="1" dirty="0" err="1">
                <a:solidFill>
                  <a:srgbClr val="FFFF00"/>
                </a:solidFill>
              </a:rPr>
              <a:t>Thomae</a:t>
            </a:r>
            <a:r>
              <a:rPr lang="cs-CZ" b="1" dirty="0">
                <a:solidFill>
                  <a:srgbClr val="FFFF00"/>
                </a:solidFill>
              </a:rPr>
              <a:t>)</a:t>
            </a:r>
          </a:p>
          <a:p>
            <a:endParaRPr lang="cs-CZ" b="1" dirty="0"/>
          </a:p>
          <a:p>
            <a:r>
              <a:rPr lang="cs-CZ" b="1" dirty="0"/>
              <a:t>Obrázek - </a:t>
            </a:r>
            <a:r>
              <a:rPr lang="nl-NL" b="1" dirty="0"/>
              <a:t>frontispis z P</a:t>
            </a:r>
            <a:r>
              <a:rPr lang="nl-NL" b="1" i="1" dirty="0"/>
              <a:t>olicraticus</a:t>
            </a:r>
            <a:r>
              <a:rPr lang="nl-NL" b="1" dirty="0"/>
              <a:t> ze 16. stol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736845B-1EBC-4D85-BDA9-5C14013CE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0" y="3931920"/>
            <a:ext cx="1795642" cy="268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631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FFA203-C66D-40FD-81A3-15DE9EB31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Vilém z </a:t>
            </a:r>
            <a:r>
              <a:rPr lang="cs-CZ" b="1" dirty="0" err="1"/>
              <a:t>Malmesbury</a:t>
            </a:r>
            <a:r>
              <a:rPr lang="cs-CZ" dirty="0"/>
              <a:t> </a:t>
            </a:r>
            <a:br>
              <a:rPr lang="cs-CZ" dirty="0"/>
            </a:br>
            <a:r>
              <a:rPr lang="cs-CZ" dirty="0"/>
              <a:t>(okolo 1090/1095 – po 1143)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0F3E7B2-4389-44ED-9A94-CA539A1A8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600" i="1" dirty="0"/>
              <a:t>Gesta </a:t>
            </a:r>
            <a:r>
              <a:rPr lang="cs-CZ" sz="3600" i="1" dirty="0" err="1"/>
              <a:t>regum</a:t>
            </a:r>
            <a:r>
              <a:rPr lang="cs-CZ" sz="3600" i="1" dirty="0"/>
              <a:t> </a:t>
            </a:r>
            <a:r>
              <a:rPr lang="cs-CZ" sz="3600" i="1" dirty="0" err="1"/>
              <a:t>Anglorum</a:t>
            </a:r>
            <a:endParaRPr lang="cs-CZ" sz="3600" dirty="0"/>
          </a:p>
          <a:p>
            <a:r>
              <a:rPr lang="cs-CZ" sz="3600" i="1" dirty="0"/>
              <a:t>Gesta </a:t>
            </a:r>
            <a:r>
              <a:rPr lang="cs-CZ" sz="3600" i="1" dirty="0" err="1"/>
              <a:t>pontificum</a:t>
            </a:r>
            <a:r>
              <a:rPr lang="cs-CZ" sz="3600" i="1" dirty="0"/>
              <a:t> </a:t>
            </a:r>
            <a:r>
              <a:rPr lang="cs-CZ" sz="3600" i="1" dirty="0" err="1"/>
              <a:t>Anglorum</a:t>
            </a:r>
            <a:endParaRPr lang="cs-CZ" sz="3600" dirty="0"/>
          </a:p>
          <a:p>
            <a:r>
              <a:rPr lang="cs-CZ" sz="3600" i="1" dirty="0" err="1"/>
              <a:t>Historia</a:t>
            </a:r>
            <a:r>
              <a:rPr lang="cs-CZ" sz="3600" i="1" dirty="0"/>
              <a:t> </a:t>
            </a:r>
            <a:r>
              <a:rPr lang="cs-CZ" sz="3600" i="1" dirty="0" err="1"/>
              <a:t>novella</a:t>
            </a:r>
            <a:endParaRPr lang="cs-CZ" sz="3600" i="1" dirty="0"/>
          </a:p>
          <a:p>
            <a:r>
              <a:rPr lang="cs-CZ" sz="3600" i="1" dirty="0"/>
              <a:t>Obrázek – vitráž z 20. stol.</a:t>
            </a:r>
          </a:p>
          <a:p>
            <a:r>
              <a:rPr lang="cs-CZ" sz="3600" i="1" dirty="0" err="1"/>
              <a:t>malmesburské</a:t>
            </a:r>
            <a:r>
              <a:rPr lang="cs-CZ" sz="3600" i="1" dirty="0"/>
              <a:t> opatství</a:t>
            </a:r>
            <a:endParaRPr lang="cs-CZ" sz="3600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7F2A2F6-E950-46D0-AC86-75B79156E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060" y="0"/>
            <a:ext cx="25362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35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AC38D0-D434-4224-BEA7-268281E7C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err="1"/>
              <a:t>Orderic</a:t>
            </a:r>
            <a:r>
              <a:rPr lang="cs-CZ" b="1" dirty="0"/>
              <a:t> </a:t>
            </a:r>
            <a:r>
              <a:rPr lang="cs-CZ" b="1" dirty="0" err="1"/>
              <a:t>Vitalis</a:t>
            </a:r>
            <a:r>
              <a:rPr lang="cs-CZ" dirty="0"/>
              <a:t> či </a:t>
            </a:r>
            <a:r>
              <a:rPr lang="cs-CZ" dirty="0" err="1"/>
              <a:t>Orderik</a:t>
            </a:r>
            <a:r>
              <a:rPr lang="cs-CZ" dirty="0"/>
              <a:t> </a:t>
            </a:r>
            <a:r>
              <a:rPr lang="cs-CZ" dirty="0" err="1"/>
              <a:t>Vital</a:t>
            </a:r>
            <a:r>
              <a:rPr lang="cs-CZ" dirty="0"/>
              <a:t> 1075 </a:t>
            </a:r>
            <a:r>
              <a:rPr lang="cs-CZ" dirty="0" err="1"/>
              <a:t>Atcham</a:t>
            </a:r>
            <a:r>
              <a:rPr lang="cs-CZ" dirty="0"/>
              <a:t> – 1141 nebo 1143 klášter Saint-</a:t>
            </a:r>
            <a:r>
              <a:rPr lang="cs-CZ" dirty="0" err="1"/>
              <a:t>Évroult</a:t>
            </a:r>
            <a:r>
              <a:rPr lang="cs-CZ" dirty="0"/>
              <a:t> - </a:t>
            </a:r>
            <a:r>
              <a:rPr lang="cs-CZ" b="1" dirty="0"/>
              <a:t>(</a:t>
            </a:r>
            <a:r>
              <a:rPr lang="cs-CZ" b="1" dirty="0" err="1"/>
              <a:t>sant</a:t>
            </a:r>
            <a:r>
              <a:rPr lang="cs-CZ" b="1" dirty="0"/>
              <a:t> </a:t>
            </a:r>
            <a:r>
              <a:rPr lang="cs-CZ" b="1" dirty="0" err="1"/>
              <a:t>evró</a:t>
            </a:r>
            <a:r>
              <a:rPr lang="cs-CZ" b="1" dirty="0"/>
              <a:t>)</a:t>
            </a:r>
            <a:r>
              <a:rPr lang="cs-CZ" dirty="0"/>
              <a:t>.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BB3C816-E40E-4161-808F-7DD06478E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989220"/>
            <a:ext cx="9613861" cy="4868779"/>
          </a:xfrm>
        </p:spPr>
        <p:txBody>
          <a:bodyPr>
            <a:normAutofit/>
          </a:bodyPr>
          <a:lstStyle/>
          <a:p>
            <a:r>
              <a:rPr lang="cs-CZ" sz="3200" b="1" i="1" dirty="0">
                <a:solidFill>
                  <a:srgbClr val="FFFF00"/>
                </a:solidFill>
              </a:rPr>
              <a:t>Církevní dějiny (</a:t>
            </a:r>
            <a:r>
              <a:rPr lang="cs-CZ" sz="3200" b="1" i="1" dirty="0" err="1">
                <a:solidFill>
                  <a:srgbClr val="FFFF00"/>
                </a:solidFill>
              </a:rPr>
              <a:t>Historia</a:t>
            </a:r>
            <a:r>
              <a:rPr lang="cs-CZ" sz="3200" b="1" i="1" dirty="0">
                <a:solidFill>
                  <a:srgbClr val="FFFF00"/>
                </a:solidFill>
              </a:rPr>
              <a:t> </a:t>
            </a:r>
            <a:r>
              <a:rPr lang="cs-CZ" sz="3200" b="1" i="1" dirty="0" err="1">
                <a:solidFill>
                  <a:srgbClr val="FFFF00"/>
                </a:solidFill>
              </a:rPr>
              <a:t>Ecclesiastica</a:t>
            </a:r>
            <a:r>
              <a:rPr lang="cs-CZ" sz="3200" i="1" dirty="0">
                <a:solidFill>
                  <a:srgbClr val="FFFF00"/>
                </a:solidFill>
              </a:rPr>
              <a:t>)</a:t>
            </a:r>
          </a:p>
          <a:p>
            <a:r>
              <a:rPr lang="cs-CZ" b="1" dirty="0"/>
              <a:t>první křížová výprava a dějiny normandských opatství</a:t>
            </a:r>
            <a:endParaRPr lang="cs-CZ" sz="3200" dirty="0">
              <a:solidFill>
                <a:srgbClr val="FFFF00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526C0BD-96F0-48D1-AFC1-8F0330CD5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251" y="3271774"/>
            <a:ext cx="3736658" cy="3086147"/>
          </a:xfrm>
          <a:prstGeom prst="rect">
            <a:avLst/>
          </a:prstGeom>
          <a:ln w="127000">
            <a:solidFill>
              <a:srgbClr val="FFFF00"/>
            </a:solidFill>
          </a:ln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A51CD686-525B-4043-B83B-CAB709CD2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259" y="3222583"/>
            <a:ext cx="2130741" cy="3184531"/>
          </a:xfrm>
          <a:prstGeom prst="rect">
            <a:avLst/>
          </a:prstGeom>
          <a:ln w="1206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73353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979279-1998-419A-9EFB-DFA6D348E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144379"/>
            <a:ext cx="9613861" cy="1689787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FFFF00"/>
                </a:solidFill>
              </a:rPr>
              <a:t>Svatý Řehoř </a:t>
            </a:r>
            <a:r>
              <a:rPr lang="cs-CZ" dirty="0"/>
              <a:t>nebo </a:t>
            </a:r>
            <a:r>
              <a:rPr lang="cs-CZ" b="1" dirty="0" err="1"/>
              <a:t>Gregorius</a:t>
            </a:r>
            <a:r>
              <a:rPr lang="cs-CZ" b="1" dirty="0"/>
              <a:t> </a:t>
            </a:r>
            <a:r>
              <a:rPr lang="cs-CZ" b="1" dirty="0">
                <a:solidFill>
                  <a:srgbClr val="FFFF00"/>
                </a:solidFill>
              </a:rPr>
              <a:t>z </a:t>
            </a:r>
            <a:r>
              <a:rPr lang="cs-CZ" b="1" dirty="0" err="1">
                <a:solidFill>
                  <a:srgbClr val="FFFF00"/>
                </a:solidFill>
              </a:rPr>
              <a:t>Tours</a:t>
            </a:r>
            <a:r>
              <a:rPr lang="cs-CZ" dirty="0"/>
              <a:t>, původním jménem </a:t>
            </a:r>
            <a:r>
              <a:rPr lang="cs-CZ" b="1" dirty="0" err="1"/>
              <a:t>Gregorius</a:t>
            </a:r>
            <a:r>
              <a:rPr lang="cs-CZ" b="1" dirty="0"/>
              <a:t> </a:t>
            </a:r>
            <a:r>
              <a:rPr lang="cs-CZ" b="1" dirty="0" err="1"/>
              <a:t>Florentius</a:t>
            </a:r>
            <a:r>
              <a:rPr lang="cs-CZ" dirty="0"/>
              <a:t> (539 </a:t>
            </a:r>
            <a:r>
              <a:rPr lang="cs-CZ" dirty="0" err="1"/>
              <a:t>Clermont-Ferrand</a:t>
            </a:r>
            <a:r>
              <a:rPr lang="cs-CZ" dirty="0"/>
              <a:t> – 594 </a:t>
            </a:r>
            <a:r>
              <a:rPr lang="cs-CZ" dirty="0" err="1"/>
              <a:t>Tours</a:t>
            </a:r>
            <a:r>
              <a:rPr lang="cs-CZ" dirty="0"/>
              <a:t>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A759EA7-C083-42AE-84C3-24CF15D8A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834166"/>
            <a:ext cx="10966247" cy="4727055"/>
          </a:xfrm>
        </p:spPr>
        <p:txBody>
          <a:bodyPr/>
          <a:lstStyle/>
          <a:p>
            <a:r>
              <a:rPr lang="cs-CZ" b="1" i="1" dirty="0" err="1">
                <a:solidFill>
                  <a:srgbClr val="FFFF00"/>
                </a:solidFill>
              </a:rPr>
              <a:t>Historia</a:t>
            </a:r>
            <a:r>
              <a:rPr lang="cs-CZ" b="1" i="1" dirty="0">
                <a:solidFill>
                  <a:srgbClr val="FFFF00"/>
                </a:solidFill>
              </a:rPr>
              <a:t> </a:t>
            </a:r>
            <a:r>
              <a:rPr lang="cs-CZ" b="1" i="1" dirty="0" err="1">
                <a:solidFill>
                  <a:srgbClr val="FFFF00"/>
                </a:solidFill>
              </a:rPr>
              <a:t>Francorum</a:t>
            </a: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b="1" i="1" dirty="0"/>
              <a:t>(Kronika Franků)</a:t>
            </a:r>
          </a:p>
          <a:p>
            <a:r>
              <a:rPr lang="cs-CZ" b="1" dirty="0"/>
              <a:t>začíná stvořením světa a popisuje dějiny až do roku 591, 10 svazků</a:t>
            </a:r>
          </a:p>
          <a:p>
            <a:r>
              <a:rPr lang="cs-CZ" dirty="0"/>
              <a:t>Pokračovatelé jeho díla se obvykle shrnují pod jménem </a:t>
            </a:r>
            <a:r>
              <a:rPr lang="cs-CZ" dirty="0" err="1">
                <a:hlinkClick r:id="rId2" tooltip="Fredegar"/>
              </a:rPr>
              <a:t>Fredegar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6DAA369-50C8-4CD1-B29C-7C304096F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846" y="3270011"/>
            <a:ext cx="2258912" cy="3291210"/>
          </a:xfrm>
          <a:prstGeom prst="rect">
            <a:avLst/>
          </a:prstGeom>
          <a:ln w="117475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774607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5C7AD8-E818-4F1E-9A72-9FA4B3FC8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err="1">
                <a:solidFill>
                  <a:srgbClr val="FFFF00"/>
                </a:solidFill>
              </a:rPr>
              <a:t>Fredegarova</a:t>
            </a:r>
            <a:r>
              <a:rPr lang="cs-CZ" dirty="0">
                <a:solidFill>
                  <a:srgbClr val="FFFF00"/>
                </a:solidFill>
              </a:rPr>
              <a:t> kronika </a:t>
            </a:r>
            <a:r>
              <a:rPr lang="cs-CZ" dirty="0"/>
              <a:t>čili </a:t>
            </a:r>
            <a:r>
              <a:rPr lang="cs-CZ" b="1" i="1" dirty="0"/>
              <a:t>Kronika takzvaného </a:t>
            </a:r>
            <a:r>
              <a:rPr lang="cs-CZ" b="1" i="1" dirty="0" err="1"/>
              <a:t>Fredegara</a:t>
            </a:r>
            <a:r>
              <a:rPr lang="cs-CZ" b="1" dirty="0"/>
              <a:t> </a:t>
            </a:r>
            <a:r>
              <a:rPr lang="cs-CZ" dirty="0"/>
              <a:t>anebo (hlavně spolu s rozšířením přidaným roku 751) </a:t>
            </a:r>
            <a:r>
              <a:rPr lang="cs-CZ" b="1" i="1" dirty="0" err="1"/>
              <a:t>Historia</a:t>
            </a:r>
            <a:r>
              <a:rPr lang="cs-CZ" b="1" i="1" dirty="0"/>
              <a:t> </a:t>
            </a:r>
            <a:r>
              <a:rPr lang="cs-CZ" b="1" i="1" dirty="0" err="1"/>
              <a:t>Francorum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D8C4A9B-3B75-4086-A1F1-E386FBAE5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1255005" cy="4256432"/>
          </a:xfrm>
        </p:spPr>
        <p:txBody>
          <a:bodyPr/>
          <a:lstStyle/>
          <a:p>
            <a:r>
              <a:rPr lang="cs-CZ" sz="3200" b="1" dirty="0"/>
              <a:t>franská kronika </a:t>
            </a:r>
            <a:r>
              <a:rPr lang="cs-CZ" sz="3200" dirty="0"/>
              <a:t>sepsaná v </a:t>
            </a:r>
            <a:r>
              <a:rPr lang="cs-CZ" sz="3200" b="1" dirty="0"/>
              <a:t>7. století v Burgundsku</a:t>
            </a:r>
          </a:p>
          <a:p>
            <a:r>
              <a:rPr lang="cs-CZ" sz="3200" b="1" dirty="0"/>
              <a:t>Je také </a:t>
            </a:r>
            <a:r>
              <a:rPr lang="cs-CZ" sz="3200" b="1" dirty="0" err="1"/>
              <a:t>najstarším</a:t>
            </a:r>
            <a:r>
              <a:rPr lang="cs-CZ" sz="3200" b="1" dirty="0"/>
              <a:t> důvěryhodným zdrojem informací o Slovanech na území Střední Evropy v období Sámovy říše</a:t>
            </a:r>
          </a:p>
          <a:p>
            <a:r>
              <a:rPr lang="cs-CZ" sz="3200" dirty="0"/>
              <a:t>V devadesáti kapitolách dovádí své líčení po smrt </a:t>
            </a:r>
            <a:r>
              <a:rPr lang="cs-CZ" sz="3200" dirty="0" err="1"/>
              <a:t>Flaochada</a:t>
            </a:r>
            <a:r>
              <a:rPr lang="cs-CZ" sz="3200" dirty="0"/>
              <a:t>, burgundského majordoma v roce 642. Na ně navázali příbuzní krále Pipina Mladšího </a:t>
            </a:r>
            <a:r>
              <a:rPr lang="cs-CZ" sz="3200" dirty="0" err="1"/>
              <a:t>Childebrand</a:t>
            </a:r>
            <a:r>
              <a:rPr lang="cs-CZ" sz="3200" dirty="0"/>
              <a:t> a Nibelung, kteří pokračování dovedli až do roku 768 do nástupu Karla Velikého a </a:t>
            </a:r>
            <a:r>
              <a:rPr lang="cs-CZ" sz="3200" dirty="0" err="1"/>
              <a:t>Karlomana</a:t>
            </a:r>
            <a:endParaRPr lang="cs-CZ" sz="3200" i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5180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FE68CD-86B7-4A6B-81E6-B6FF53050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i="1" dirty="0"/>
              <a:t>Kronika takzvaného </a:t>
            </a:r>
            <a:r>
              <a:rPr lang="cs-CZ" i="1" dirty="0" err="1"/>
              <a:t>Fredegara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358AE5B6-F906-423B-B34C-59BFEF67C4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2197" y="2173973"/>
            <a:ext cx="2928974" cy="4361393"/>
          </a:xfrm>
          <a:ln w="165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76065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27A2E9-362F-4B90-9C15-7663F840D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err="1">
                <a:solidFill>
                  <a:srgbClr val="FFFF00"/>
                </a:solidFill>
              </a:rPr>
              <a:t>Fulcher</a:t>
            </a:r>
            <a:r>
              <a:rPr lang="cs-CZ" b="1" dirty="0">
                <a:solidFill>
                  <a:srgbClr val="FFFF00"/>
                </a:solidFill>
              </a:rPr>
              <a:t> ze </a:t>
            </a:r>
            <a:r>
              <a:rPr lang="cs-CZ" b="1" dirty="0" err="1">
                <a:solidFill>
                  <a:srgbClr val="FFFF00"/>
                </a:solidFill>
              </a:rPr>
              <a:t>Chartres</a:t>
            </a: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b="1" dirty="0"/>
              <a:t>(</a:t>
            </a:r>
            <a:r>
              <a:rPr lang="cs-CZ" b="1" dirty="0" err="1"/>
              <a:t>Fultšér</a:t>
            </a:r>
            <a:r>
              <a:rPr lang="cs-CZ" b="1" dirty="0"/>
              <a:t> ze </a:t>
            </a:r>
            <a:r>
              <a:rPr lang="cs-CZ" b="1" dirty="0" err="1"/>
              <a:t>šart</a:t>
            </a:r>
            <a:r>
              <a:rPr lang="cs-CZ" b="1" dirty="0"/>
              <a:t>)</a:t>
            </a:r>
            <a:r>
              <a:rPr lang="cs-CZ" dirty="0"/>
              <a:t> (latinsky </a:t>
            </a:r>
            <a:r>
              <a:rPr lang="cs-CZ" dirty="0" err="1"/>
              <a:t>Fulcherus</a:t>
            </a:r>
            <a:r>
              <a:rPr lang="cs-CZ" dirty="0"/>
              <a:t> </a:t>
            </a:r>
            <a:r>
              <a:rPr lang="cs-CZ" dirty="0" err="1"/>
              <a:t>Carnotensis</a:t>
            </a:r>
            <a:r>
              <a:rPr lang="cs-CZ" dirty="0"/>
              <a:t>; kolem 1059 </a:t>
            </a:r>
            <a:r>
              <a:rPr lang="cs-CZ" dirty="0" err="1"/>
              <a:t>Chartres</a:t>
            </a:r>
            <a:r>
              <a:rPr lang="cs-CZ" dirty="0"/>
              <a:t> nebo poblíž – kolem 1127)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B203739-3D27-48FC-96EF-3A00F3F1F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200" b="1" i="1" dirty="0" err="1"/>
              <a:t>Historia</a:t>
            </a:r>
            <a:r>
              <a:rPr lang="cs-CZ" sz="3200" b="1" i="1" dirty="0"/>
              <a:t> </a:t>
            </a:r>
            <a:r>
              <a:rPr lang="cs-CZ" sz="3200" b="1" i="1" dirty="0" err="1"/>
              <a:t>Hierosolymitana</a:t>
            </a:r>
            <a:r>
              <a:rPr lang="cs-CZ" sz="3200" b="1" i="1" dirty="0"/>
              <a:t> (</a:t>
            </a:r>
            <a:r>
              <a:rPr lang="cs-CZ" sz="3200" b="1" i="1" dirty="0">
                <a:solidFill>
                  <a:srgbClr val="FFFF00"/>
                </a:solidFill>
              </a:rPr>
              <a:t>Historie Jeruzalémská</a:t>
            </a:r>
            <a:r>
              <a:rPr lang="cs-CZ" sz="3200" b="1" i="1" dirty="0"/>
              <a:t>)</a:t>
            </a:r>
            <a:r>
              <a:rPr lang="cs-CZ" sz="3200" b="1" dirty="0"/>
              <a:t> </a:t>
            </a:r>
          </a:p>
          <a:p>
            <a:r>
              <a:rPr lang="cs-CZ" sz="3200" b="1" dirty="0"/>
              <a:t>cestoval na první křížové výpravě s </a:t>
            </a:r>
            <a:r>
              <a:rPr lang="cs-CZ" sz="3200" b="1" dirty="0" err="1"/>
              <a:t>Balduinem</a:t>
            </a:r>
            <a:r>
              <a:rPr lang="cs-CZ" sz="3200" b="1" dirty="0"/>
              <a:t> z </a:t>
            </a:r>
            <a:r>
              <a:rPr lang="cs-CZ" sz="3200" b="1" dirty="0" err="1"/>
              <a:t>Boulogne</a:t>
            </a:r>
            <a:endParaRPr lang="cs-CZ" sz="3200" b="1" dirty="0"/>
          </a:p>
          <a:p>
            <a:r>
              <a:rPr lang="cs-CZ" sz="3200" b="1" dirty="0"/>
              <a:t>Kronika se nedochovala, ale posloužila </a:t>
            </a:r>
            <a:r>
              <a:rPr lang="cs-CZ" sz="3200" dirty="0"/>
              <a:t>jako podklad pro </a:t>
            </a:r>
            <a:r>
              <a:rPr lang="cs-CZ" sz="3200" dirty="0" err="1"/>
              <a:t>Guiberta</a:t>
            </a:r>
            <a:r>
              <a:rPr lang="cs-CZ" sz="3200" dirty="0"/>
              <a:t> de </a:t>
            </a:r>
            <a:r>
              <a:rPr lang="cs-CZ" sz="3200" dirty="0" err="1"/>
              <a:t>Nogent</a:t>
            </a:r>
            <a:r>
              <a:rPr lang="cs-CZ" sz="3200" dirty="0"/>
              <a:t>, </a:t>
            </a:r>
            <a:r>
              <a:rPr lang="cs-CZ" sz="3200" dirty="0" err="1"/>
              <a:t>Fulcherova</a:t>
            </a:r>
            <a:r>
              <a:rPr lang="cs-CZ" sz="3200" dirty="0"/>
              <a:t> současníka v Evropě.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0416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E13603-CE78-41EF-AFD2-338E0340F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solidFill>
                  <a:srgbClr val="FFFF00"/>
                </a:solidFill>
              </a:rPr>
              <a:t>Rodulfus</a:t>
            </a: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b="1" dirty="0" err="1">
                <a:solidFill>
                  <a:srgbClr val="FFFF00"/>
                </a:solidFill>
              </a:rPr>
              <a:t>Glaber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(také uváděný jako Rudolf nebo Ralph </a:t>
            </a:r>
            <a:r>
              <a:rPr lang="cs-CZ" dirty="0" err="1"/>
              <a:t>Glaber</a:t>
            </a:r>
            <a:r>
              <a:rPr lang="cs-CZ" dirty="0"/>
              <a:t>; 985–1047)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0CC94E-DEB0-44DD-8E0E-834045EB3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b="1" i="1" dirty="0" err="1">
                <a:solidFill>
                  <a:srgbClr val="FFFF00"/>
                </a:solidFill>
              </a:rPr>
              <a:t>Rodulfova</a:t>
            </a:r>
            <a:r>
              <a:rPr lang="cs-CZ" sz="3200" b="1" i="1" dirty="0">
                <a:solidFill>
                  <a:srgbClr val="FFFF00"/>
                </a:solidFill>
              </a:rPr>
              <a:t> kronika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i="1" dirty="0" err="1"/>
              <a:t>Historiarum</a:t>
            </a:r>
            <a:r>
              <a:rPr lang="cs-CZ" sz="3200" i="1" dirty="0"/>
              <a:t> </a:t>
            </a:r>
            <a:r>
              <a:rPr lang="cs-CZ" sz="3200" i="1" dirty="0" err="1"/>
              <a:t>libri</a:t>
            </a:r>
            <a:r>
              <a:rPr lang="cs-CZ" sz="3200" i="1" dirty="0"/>
              <a:t> </a:t>
            </a:r>
            <a:r>
              <a:rPr lang="cs-CZ" sz="3200" i="1" dirty="0" err="1"/>
              <a:t>quinque</a:t>
            </a:r>
            <a:r>
              <a:rPr lang="cs-CZ" sz="3200" i="1" dirty="0"/>
              <a:t> ab anno </a:t>
            </a:r>
            <a:r>
              <a:rPr lang="cs-CZ" sz="3200" i="1" dirty="0" err="1"/>
              <a:t>incarnationis</a:t>
            </a:r>
            <a:r>
              <a:rPr lang="cs-CZ" sz="3200" i="1" dirty="0"/>
              <a:t> DCCCC </a:t>
            </a:r>
            <a:r>
              <a:rPr lang="cs-CZ" sz="3200" i="1" dirty="0" err="1"/>
              <a:t>usque</a:t>
            </a:r>
            <a:r>
              <a:rPr lang="cs-CZ" sz="3200" i="1" dirty="0"/>
              <a:t> ad </a:t>
            </a:r>
            <a:r>
              <a:rPr lang="cs-CZ" sz="3200" i="1" dirty="0" err="1"/>
              <a:t>annum</a:t>
            </a:r>
            <a:r>
              <a:rPr lang="cs-CZ" sz="3200" i="1" dirty="0"/>
              <a:t> MXLIV (Pět knih dějin od roku Páně 900 do roku 1044)</a:t>
            </a:r>
          </a:p>
          <a:p>
            <a:r>
              <a:rPr lang="cs-CZ" sz="3200" i="1" dirty="0"/>
              <a:t>Také napsal legendu </a:t>
            </a:r>
            <a:r>
              <a:rPr lang="cs-CZ" sz="3200" i="1" dirty="0">
                <a:solidFill>
                  <a:srgbClr val="FFFF00"/>
                </a:solidFill>
              </a:rPr>
              <a:t>Život svatého Viléma, opata dijonského</a:t>
            </a:r>
            <a:endParaRPr lang="cs-CZ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407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698603-1F9E-4A46-B500-1D887A337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franské kroniky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7B20483-BC12-4725-9A1B-3D2DED5A9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176222"/>
          </a:xfrm>
        </p:spPr>
        <p:txBody>
          <a:bodyPr>
            <a:noAutofit/>
          </a:bodyPr>
          <a:lstStyle/>
          <a:p>
            <a:r>
              <a:rPr lang="cs-CZ" sz="3200" b="1" dirty="0">
                <a:solidFill>
                  <a:srgbClr val="FFFF00"/>
                </a:solidFill>
              </a:rPr>
              <a:t>Robert Mnich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(kolem 1055 – 23. srpna 1122) </a:t>
            </a:r>
          </a:p>
          <a:p>
            <a:r>
              <a:rPr lang="cs-CZ" sz="3200" b="1" dirty="0" err="1">
                <a:solidFill>
                  <a:srgbClr val="FFFF00"/>
                </a:solidFill>
              </a:rPr>
              <a:t>Geoffroy</a:t>
            </a:r>
            <a:r>
              <a:rPr lang="cs-CZ" sz="3200" b="1" dirty="0">
                <a:solidFill>
                  <a:srgbClr val="FFFF00"/>
                </a:solidFill>
              </a:rPr>
              <a:t> z </a:t>
            </a:r>
            <a:r>
              <a:rPr lang="cs-CZ" sz="3200" b="1" dirty="0" err="1">
                <a:solidFill>
                  <a:srgbClr val="FFFF00"/>
                </a:solidFill>
              </a:rPr>
              <a:t>Villehardouinu</a:t>
            </a:r>
            <a:r>
              <a:rPr lang="cs-CZ" sz="3200" dirty="0"/>
              <a:t> (</a:t>
            </a:r>
            <a:r>
              <a:rPr lang="cs-CZ" sz="3200" dirty="0" err="1"/>
              <a:t>Vilárduán</a:t>
            </a:r>
            <a:r>
              <a:rPr lang="cs-CZ" sz="3200" dirty="0"/>
              <a:t>)(francouzsky </a:t>
            </a:r>
            <a:r>
              <a:rPr lang="cs-CZ" sz="3200" dirty="0" err="1"/>
              <a:t>Geoffroi</a:t>
            </a:r>
            <a:r>
              <a:rPr lang="cs-CZ" sz="3200" dirty="0"/>
              <a:t> de </a:t>
            </a:r>
            <a:r>
              <a:rPr lang="cs-CZ" sz="3200" dirty="0" err="1"/>
              <a:t>Villehardouin</a:t>
            </a:r>
            <a:r>
              <a:rPr lang="cs-CZ" sz="3200" dirty="0"/>
              <a:t>, 1150-64 - 1212?)  a </a:t>
            </a:r>
            <a:r>
              <a:rPr lang="cs-CZ" sz="3200" i="1" dirty="0" err="1"/>
              <a:t>Histoire</a:t>
            </a:r>
            <a:r>
              <a:rPr lang="cs-CZ" sz="3200" i="1" dirty="0"/>
              <a:t> de la </a:t>
            </a:r>
            <a:r>
              <a:rPr lang="cs-CZ" sz="3200" i="1" dirty="0" err="1"/>
              <a:t>Conquête</a:t>
            </a:r>
            <a:r>
              <a:rPr lang="cs-CZ" sz="3200" i="1" dirty="0"/>
              <a:t> de </a:t>
            </a:r>
            <a:r>
              <a:rPr lang="cs-CZ" sz="3200" i="1" dirty="0" err="1"/>
              <a:t>Constantinople</a:t>
            </a:r>
            <a:r>
              <a:rPr lang="cs-CZ" sz="3200" i="1" dirty="0"/>
              <a:t> </a:t>
            </a:r>
            <a:r>
              <a:rPr lang="cs-CZ" sz="3200" b="1" i="1" dirty="0"/>
              <a:t>(Dějiny dobytí Konstantinopole)</a:t>
            </a:r>
            <a:endParaRPr lang="cs-CZ" sz="3200" b="1" dirty="0"/>
          </a:p>
          <a:p>
            <a:r>
              <a:rPr lang="cs-CZ" sz="3200" b="1" dirty="0">
                <a:solidFill>
                  <a:srgbClr val="FFFF00"/>
                </a:solidFill>
              </a:rPr>
              <a:t>Bernard </a:t>
            </a:r>
            <a:r>
              <a:rPr lang="cs-CZ" sz="3200" b="1" dirty="0" err="1">
                <a:solidFill>
                  <a:srgbClr val="FFFF00"/>
                </a:solidFill>
              </a:rPr>
              <a:t>Gui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</a:t>
            </a:r>
            <a:r>
              <a:rPr lang="cs-CZ" sz="3200" dirty="0" err="1"/>
              <a:t>gí</a:t>
            </a:r>
            <a:r>
              <a:rPr lang="cs-CZ" sz="3200" dirty="0"/>
              <a:t>) (1261 nebo 1262 –1331), </a:t>
            </a:r>
            <a:r>
              <a:rPr lang="cs-CZ" b="1" i="1" dirty="0" err="1"/>
              <a:t>Flores</a:t>
            </a:r>
            <a:r>
              <a:rPr lang="cs-CZ" b="1" i="1" dirty="0"/>
              <a:t> </a:t>
            </a:r>
            <a:r>
              <a:rPr lang="cs-CZ" b="1" i="1" dirty="0" err="1"/>
              <a:t>Chronicorum</a:t>
            </a:r>
            <a:r>
              <a:rPr lang="cs-CZ" b="1" i="1" dirty="0"/>
              <a:t> nebo "Výbor z kronik"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970289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4F231A-9B29-47EA-AF36-DD6B99E2D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689811"/>
          </a:xfrm>
        </p:spPr>
        <p:txBody>
          <a:bodyPr/>
          <a:lstStyle/>
          <a:p>
            <a:r>
              <a:rPr lang="cs-CZ" b="1" dirty="0"/>
              <a:t>Německo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0578ED-66F0-4134-8DCA-E5405EA30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689810"/>
            <a:ext cx="11351258" cy="6168189"/>
          </a:xfrm>
        </p:spPr>
        <p:txBody>
          <a:bodyPr>
            <a:normAutofit/>
          </a:bodyPr>
          <a:lstStyle/>
          <a:p>
            <a:r>
              <a:rPr lang="cs-CZ" b="1" dirty="0" err="1">
                <a:solidFill>
                  <a:srgbClr val="FFFF00"/>
                </a:solidFill>
              </a:rPr>
              <a:t>Widukind</a:t>
            </a:r>
            <a:r>
              <a:rPr lang="cs-CZ" b="1" dirty="0">
                <a:solidFill>
                  <a:srgbClr val="FFFF00"/>
                </a:solidFill>
              </a:rPr>
              <a:t> z </a:t>
            </a:r>
            <a:r>
              <a:rPr lang="cs-CZ" b="1" dirty="0" err="1">
                <a:solidFill>
                  <a:srgbClr val="FFFF00"/>
                </a:solidFill>
              </a:rPr>
              <a:t>Corvey</a:t>
            </a: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dirty="0"/>
              <a:t>(asi 925 – 975)</a:t>
            </a:r>
          </a:p>
          <a:p>
            <a:r>
              <a:rPr lang="cs-CZ" dirty="0"/>
              <a:t>V díle Res </a:t>
            </a:r>
            <a:r>
              <a:rPr lang="cs-CZ" dirty="0" err="1"/>
              <a:t>gestae</a:t>
            </a:r>
            <a:r>
              <a:rPr lang="cs-CZ" dirty="0"/>
              <a:t> </a:t>
            </a:r>
            <a:r>
              <a:rPr lang="cs-CZ" dirty="0" err="1"/>
              <a:t>saxonicae</a:t>
            </a:r>
            <a:r>
              <a:rPr lang="cs-CZ" dirty="0"/>
              <a:t> </a:t>
            </a:r>
            <a:r>
              <a:rPr lang="cs-CZ" dirty="0" err="1"/>
              <a:t>sive</a:t>
            </a:r>
            <a:r>
              <a:rPr lang="cs-CZ" dirty="0"/>
              <a:t> </a:t>
            </a:r>
            <a:r>
              <a:rPr lang="cs-CZ" dirty="0" err="1"/>
              <a:t>annalium</a:t>
            </a:r>
            <a:r>
              <a:rPr lang="cs-CZ" dirty="0"/>
              <a:t> </a:t>
            </a:r>
            <a:r>
              <a:rPr lang="cs-CZ" dirty="0" err="1"/>
              <a:t>libri</a:t>
            </a:r>
            <a:r>
              <a:rPr lang="cs-CZ" dirty="0"/>
              <a:t> tres (Tři knihy o činech Sasů)</a:t>
            </a:r>
          </a:p>
          <a:p>
            <a:r>
              <a:rPr lang="cs-CZ" dirty="0"/>
              <a:t>O vládě Jindřicha I. Ptáčníka a Oty I. Velikého</a:t>
            </a:r>
          </a:p>
          <a:p>
            <a:r>
              <a:rPr lang="cs-CZ" b="1" i="1" dirty="0" err="1">
                <a:solidFill>
                  <a:srgbClr val="FFFF00"/>
                </a:solidFill>
              </a:rPr>
              <a:t>Fuldské</a:t>
            </a:r>
            <a:r>
              <a:rPr lang="cs-CZ" b="1" i="1" dirty="0">
                <a:solidFill>
                  <a:srgbClr val="FFFF00"/>
                </a:solidFill>
              </a:rPr>
              <a:t> letopisy</a:t>
            </a:r>
            <a:r>
              <a:rPr lang="cs-CZ" dirty="0">
                <a:solidFill>
                  <a:srgbClr val="FFFF00"/>
                </a:solidFill>
              </a:rPr>
              <a:t>, lat. </a:t>
            </a:r>
            <a:r>
              <a:rPr lang="cs-CZ" i="1" dirty="0" err="1">
                <a:solidFill>
                  <a:srgbClr val="FFFF00"/>
                </a:solidFill>
              </a:rPr>
              <a:t>Annales</a:t>
            </a:r>
            <a:r>
              <a:rPr lang="cs-CZ" i="1" dirty="0">
                <a:solidFill>
                  <a:srgbClr val="FFFF00"/>
                </a:solidFill>
              </a:rPr>
              <a:t> </a:t>
            </a:r>
            <a:r>
              <a:rPr lang="cs-CZ" i="1" dirty="0" err="1">
                <a:solidFill>
                  <a:srgbClr val="FFFF00"/>
                </a:solidFill>
              </a:rPr>
              <a:t>Fuldenses</a:t>
            </a:r>
            <a:endParaRPr lang="cs-CZ" i="1" dirty="0">
              <a:solidFill>
                <a:srgbClr val="FFFF00"/>
              </a:solidFill>
            </a:endParaRPr>
          </a:p>
          <a:p>
            <a:r>
              <a:rPr lang="cs-CZ" dirty="0"/>
              <a:t>dějiny východofranské říše v letech 714 až 882 (s pokračováními až do roku 901)</a:t>
            </a:r>
          </a:p>
          <a:p>
            <a:r>
              <a:rPr lang="cs-CZ" b="1" dirty="0">
                <a:solidFill>
                  <a:srgbClr val="FFFF00"/>
                </a:solidFill>
              </a:rPr>
              <a:t>Dětmar z </a:t>
            </a:r>
            <a:r>
              <a:rPr lang="cs-CZ" b="1" dirty="0" err="1">
                <a:solidFill>
                  <a:srgbClr val="FFFF00"/>
                </a:solidFill>
              </a:rPr>
              <a:t>Merseburku</a:t>
            </a:r>
            <a:r>
              <a:rPr lang="cs-CZ" dirty="0"/>
              <a:t>, též </a:t>
            </a:r>
            <a:r>
              <a:rPr lang="cs-CZ" dirty="0" err="1"/>
              <a:t>Thietmar</a:t>
            </a:r>
            <a:r>
              <a:rPr lang="cs-CZ" dirty="0"/>
              <a:t> Merseburský (25. července 975 – 1. prosince 1018); třetí syn hraběte Siegfrieda z </a:t>
            </a:r>
            <a:r>
              <a:rPr lang="cs-CZ" dirty="0" err="1"/>
              <a:t>Walbecku</a:t>
            </a:r>
            <a:r>
              <a:rPr lang="cs-CZ" dirty="0"/>
              <a:t> a Kunhuty ze </a:t>
            </a:r>
            <a:r>
              <a:rPr lang="cs-CZ" dirty="0" err="1"/>
              <a:t>Stade</a:t>
            </a:r>
            <a:r>
              <a:rPr lang="cs-CZ" dirty="0"/>
              <a:t>; ujal správy rodového kláštera ve </a:t>
            </a:r>
            <a:r>
              <a:rPr lang="cs-CZ" dirty="0" err="1"/>
              <a:t>Walbecku</a:t>
            </a:r>
            <a:r>
              <a:rPr lang="cs-CZ" dirty="0"/>
              <a:t>; Mezi lety 1012 a 1018 diktoval dílo </a:t>
            </a:r>
            <a:r>
              <a:rPr lang="cs-CZ" i="1" dirty="0" err="1"/>
              <a:t>Chronicon</a:t>
            </a:r>
            <a:r>
              <a:rPr lang="cs-CZ" dirty="0"/>
              <a:t> neboli Kroniku, obsahující osm knih, které se zabývají obdobím mezi léty 908 a 1018.</a:t>
            </a:r>
          </a:p>
          <a:p>
            <a:r>
              <a:rPr lang="cs-CZ" b="1" dirty="0">
                <a:solidFill>
                  <a:srgbClr val="FFFF00"/>
                </a:solidFill>
              </a:rPr>
              <a:t>Regino z </a:t>
            </a:r>
            <a:r>
              <a:rPr lang="cs-CZ" b="1" dirty="0" err="1">
                <a:solidFill>
                  <a:srgbClr val="FFFF00"/>
                </a:solidFill>
              </a:rPr>
              <a:t>Prümu</a:t>
            </a: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b="1" dirty="0"/>
              <a:t>(840-915) - Univerzální – světová kronika</a:t>
            </a:r>
          </a:p>
          <a:p>
            <a:r>
              <a:rPr lang="cs-CZ" b="1" dirty="0">
                <a:solidFill>
                  <a:srgbClr val="FFFF00"/>
                </a:solidFill>
              </a:rPr>
              <a:t>Adam Brémský </a:t>
            </a:r>
            <a:r>
              <a:rPr lang="cs-CZ" dirty="0"/>
              <a:t>(před rokem 1050 – 1080/1085) - </a:t>
            </a:r>
            <a:r>
              <a:rPr lang="cs-CZ" i="1" dirty="0"/>
              <a:t>Činy biskupů hamburského kostela (Gesta </a:t>
            </a:r>
            <a:r>
              <a:rPr lang="cs-CZ" i="1" dirty="0" err="1"/>
              <a:t>Hammaburgensis</a:t>
            </a:r>
            <a:r>
              <a:rPr lang="cs-CZ" i="1" dirty="0"/>
              <a:t> </a:t>
            </a:r>
            <a:r>
              <a:rPr lang="cs-CZ" i="1" dirty="0" err="1"/>
              <a:t>Ecclesiae</a:t>
            </a:r>
            <a:r>
              <a:rPr lang="cs-CZ" i="1" dirty="0"/>
              <a:t> </a:t>
            </a:r>
            <a:r>
              <a:rPr lang="cs-CZ" i="1" dirty="0" err="1"/>
              <a:t>pontificum</a:t>
            </a:r>
            <a:r>
              <a:rPr lang="cs-CZ" i="1" dirty="0"/>
              <a:t>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09004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AE8BE0-814A-43C6-89CF-049AE6B78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449179"/>
          </a:xfrm>
        </p:spPr>
        <p:txBody>
          <a:bodyPr>
            <a:normAutofit fontScale="90000"/>
          </a:bodyPr>
          <a:lstStyle/>
          <a:p>
            <a:r>
              <a:rPr lang="cs-CZ" dirty="0"/>
              <a:t>Další kronikáři německého prostoru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368FFA8-B08D-4424-8BB6-BE63F1609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449179"/>
            <a:ext cx="11142711" cy="6609347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FFFF00"/>
                </a:solidFill>
              </a:rPr>
              <a:t>Gottfried z </a:t>
            </a:r>
            <a:r>
              <a:rPr lang="cs-CZ" sz="2800" b="1" dirty="0" err="1">
                <a:solidFill>
                  <a:srgbClr val="FFFF00"/>
                </a:solidFill>
              </a:rPr>
              <a:t>Viterba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r>
              <a:rPr lang="cs-CZ" sz="2800" dirty="0"/>
              <a:t>(kolem 1125 - kolem 1192, německý středověký kronikář; autor </a:t>
            </a:r>
            <a:r>
              <a:rPr lang="cs-CZ" sz="2800" b="1" dirty="0"/>
              <a:t>univerzální světové </a:t>
            </a:r>
            <a:r>
              <a:rPr lang="cs-CZ" sz="2800" dirty="0"/>
              <a:t>kroniky </a:t>
            </a:r>
            <a:r>
              <a:rPr lang="cs-CZ" sz="2800" i="1" dirty="0" err="1"/>
              <a:t>Memoria</a:t>
            </a:r>
            <a:r>
              <a:rPr lang="cs-CZ" sz="2800" i="1" dirty="0"/>
              <a:t> </a:t>
            </a:r>
            <a:r>
              <a:rPr lang="cs-CZ" sz="2800" i="1" dirty="0" err="1"/>
              <a:t>saeculorum</a:t>
            </a:r>
            <a:r>
              <a:rPr lang="cs-CZ" sz="2800" dirty="0"/>
              <a:t> (Paměť věků)</a:t>
            </a:r>
          </a:p>
          <a:p>
            <a:r>
              <a:rPr lang="cs-CZ" sz="2800" b="1" dirty="0">
                <a:solidFill>
                  <a:srgbClr val="FFFF00"/>
                </a:solidFill>
              </a:rPr>
              <a:t>Arnold z Lübecku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r>
              <a:rPr lang="cs-CZ" sz="2800" dirty="0"/>
              <a:t>(?? – 1211 nebo 1214) </a:t>
            </a:r>
          </a:p>
          <a:p>
            <a:r>
              <a:rPr lang="cs-CZ" sz="2800" b="1" i="1" dirty="0" err="1"/>
              <a:t>Chronica</a:t>
            </a:r>
            <a:r>
              <a:rPr lang="cs-CZ" sz="2800" b="1" i="1" dirty="0"/>
              <a:t> </a:t>
            </a:r>
            <a:r>
              <a:rPr lang="cs-CZ" sz="2800" b="1" i="1" dirty="0" err="1"/>
              <a:t>Slavorum</a:t>
            </a:r>
            <a:r>
              <a:rPr lang="cs-CZ" sz="2800" b="1" i="1" dirty="0"/>
              <a:t> (Slovanská kronika)</a:t>
            </a:r>
            <a:r>
              <a:rPr lang="cs-CZ" sz="2800" i="1" dirty="0"/>
              <a:t>,</a:t>
            </a:r>
            <a:r>
              <a:rPr lang="cs-CZ" sz="2800" dirty="0"/>
              <a:t> která pokrývá období od roku 1171 do 1209/10 a volně přeložil do latiny středověkou legendu </a:t>
            </a:r>
            <a:r>
              <a:rPr lang="cs-CZ" sz="2800" i="1" dirty="0" err="1"/>
              <a:t>Gregorius</a:t>
            </a:r>
            <a:r>
              <a:rPr lang="cs-CZ" sz="2800" i="1" dirty="0"/>
              <a:t> od Hartmanna z </a:t>
            </a:r>
            <a:r>
              <a:rPr lang="cs-CZ" sz="2800" i="1" dirty="0" err="1"/>
              <a:t>Aue</a:t>
            </a:r>
            <a:endParaRPr lang="cs-CZ" sz="2800" i="1" dirty="0"/>
          </a:p>
          <a:p>
            <a:r>
              <a:rPr lang="cs-CZ" sz="2800" b="1" dirty="0">
                <a:solidFill>
                  <a:srgbClr val="FFFF00"/>
                </a:solidFill>
              </a:rPr>
              <a:t>Blahoslavený Heřman z </a:t>
            </a:r>
            <a:r>
              <a:rPr lang="cs-CZ" sz="2800" b="1" dirty="0" err="1">
                <a:solidFill>
                  <a:srgbClr val="FFFF00"/>
                </a:solidFill>
              </a:rPr>
              <a:t>Reichenau</a:t>
            </a:r>
            <a:r>
              <a:rPr lang="cs-CZ" sz="2800" dirty="0"/>
              <a:t>, známý též jako </a:t>
            </a:r>
            <a:r>
              <a:rPr lang="cs-CZ" sz="2800" dirty="0" err="1"/>
              <a:t>Hermannus</a:t>
            </a:r>
            <a:r>
              <a:rPr lang="cs-CZ" sz="2800" dirty="0"/>
              <a:t> </a:t>
            </a:r>
            <a:r>
              <a:rPr lang="cs-CZ" sz="2800" dirty="0" err="1"/>
              <a:t>Contractus</a:t>
            </a:r>
            <a:r>
              <a:rPr lang="cs-CZ" sz="2800" dirty="0"/>
              <a:t>, německy Hermann der </a:t>
            </a:r>
            <a:r>
              <a:rPr lang="cs-CZ" sz="2800" dirty="0" err="1"/>
              <a:t>Lahme</a:t>
            </a:r>
            <a:r>
              <a:rPr lang="cs-CZ" sz="2800" dirty="0"/>
              <a:t> (1013 v </a:t>
            </a:r>
            <a:r>
              <a:rPr lang="cs-CZ" sz="2800" dirty="0" err="1"/>
              <a:t>Altshausenu</a:t>
            </a:r>
            <a:r>
              <a:rPr lang="cs-CZ" sz="2800" dirty="0"/>
              <a:t> – 1054 v klášteře </a:t>
            </a:r>
            <a:r>
              <a:rPr lang="cs-CZ" sz="2800" dirty="0" err="1"/>
              <a:t>Reichenau</a:t>
            </a:r>
            <a:r>
              <a:rPr lang="cs-CZ" sz="2800" dirty="0"/>
              <a:t>) - </a:t>
            </a:r>
            <a:r>
              <a:rPr lang="cs-CZ" sz="2800" b="1" i="1" dirty="0" err="1"/>
              <a:t>Chronicon</a:t>
            </a:r>
            <a:r>
              <a:rPr lang="cs-CZ" sz="2800" b="1" i="1" dirty="0"/>
              <a:t>,</a:t>
            </a:r>
            <a:r>
              <a:rPr lang="cs-CZ" sz="2800" dirty="0"/>
              <a:t> analistické </a:t>
            </a:r>
            <a:r>
              <a:rPr lang="cs-CZ" sz="2800" b="1" dirty="0"/>
              <a:t>podání světových dějin od Kristova narození do roku 1054</a:t>
            </a:r>
            <a:r>
              <a:rPr lang="cs-CZ" sz="2800" dirty="0"/>
              <a:t>, v jejímž vedení pokračoval jeho žák Bertold z </a:t>
            </a:r>
            <a:r>
              <a:rPr lang="cs-CZ" sz="2800" dirty="0" err="1"/>
              <a:t>Reichenau</a:t>
            </a:r>
            <a:r>
              <a:rPr lang="cs-CZ" sz="2800" dirty="0"/>
              <a:t>, který ji dovedl do roku 1080; bývají mu připisovány mariánské antifony </a:t>
            </a:r>
            <a:r>
              <a:rPr lang="cs-CZ" dirty="0"/>
              <a:t>(vyňatý verš z Písma svatého, který se zpívá nebo recituje před žalmem</a:t>
            </a:r>
            <a:r>
              <a:rPr lang="cs-CZ" sz="2800" dirty="0"/>
              <a:t>) </a:t>
            </a:r>
            <a:r>
              <a:rPr lang="cs-CZ" sz="2800" i="1" dirty="0" err="1"/>
              <a:t>Salve</a:t>
            </a:r>
            <a:r>
              <a:rPr lang="cs-CZ" sz="2800" i="1" dirty="0"/>
              <a:t> Regina </a:t>
            </a:r>
            <a:r>
              <a:rPr lang="cs-CZ" sz="2800" dirty="0"/>
              <a:t>a</a:t>
            </a:r>
            <a:r>
              <a:rPr lang="cs-CZ" sz="2800" i="1" dirty="0"/>
              <a:t> Alma </a:t>
            </a:r>
            <a:r>
              <a:rPr lang="cs-CZ" sz="2800" i="1" dirty="0" err="1"/>
              <a:t>Redemptoris</a:t>
            </a:r>
            <a:r>
              <a:rPr lang="cs-CZ" sz="2800" i="1" dirty="0"/>
              <a:t> Mater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70834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0415EE-F847-4B7B-85E6-A89F77692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513347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Itálie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31DED2F-7808-437A-8BF9-C03AB13E3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5" y="513346"/>
            <a:ext cx="11502190" cy="6344653"/>
          </a:xfrm>
        </p:spPr>
        <p:txBody>
          <a:bodyPr>
            <a:normAutofit lnSpcReduction="10000"/>
          </a:bodyPr>
          <a:lstStyle/>
          <a:p>
            <a:r>
              <a:rPr lang="cs-CZ" sz="3200" b="1" dirty="0">
                <a:solidFill>
                  <a:srgbClr val="FFFF00"/>
                </a:solidFill>
              </a:rPr>
              <a:t>Paulus </a:t>
            </a:r>
            <a:r>
              <a:rPr lang="cs-CZ" sz="3200" b="1" dirty="0" err="1">
                <a:solidFill>
                  <a:srgbClr val="FFFF00"/>
                </a:solidFill>
              </a:rPr>
              <a:t>Diaconus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(česky </a:t>
            </a:r>
            <a:r>
              <a:rPr lang="cs-CZ" sz="3200" b="1" dirty="0"/>
              <a:t>Pavel jáhen</a:t>
            </a:r>
            <a:r>
              <a:rPr lang="cs-CZ" sz="3200" dirty="0"/>
              <a:t>) (mezi 720-730? </a:t>
            </a:r>
            <a:r>
              <a:rPr lang="cs-CZ" sz="3200" dirty="0" err="1"/>
              <a:t>Friuli</a:t>
            </a:r>
            <a:r>
              <a:rPr lang="cs-CZ" sz="3200" dirty="0"/>
              <a:t> – mezi 797-799? Monte </a:t>
            </a:r>
            <a:r>
              <a:rPr lang="cs-CZ" sz="3200" dirty="0" err="1"/>
              <a:t>Cassino</a:t>
            </a:r>
            <a:r>
              <a:rPr lang="cs-CZ" sz="3200" dirty="0"/>
              <a:t>) - </a:t>
            </a:r>
            <a:r>
              <a:rPr lang="cs-CZ" sz="3200" b="1" i="1" dirty="0"/>
              <a:t>Kronika Langobardů; </a:t>
            </a:r>
            <a:r>
              <a:rPr lang="it-IT" sz="3200" b="1" i="1" dirty="0"/>
              <a:t>Historia Romana</a:t>
            </a:r>
            <a:r>
              <a:rPr lang="cs-CZ" sz="3200" b="1" i="1" dirty="0"/>
              <a:t>;</a:t>
            </a:r>
            <a:endParaRPr lang="it-IT" sz="3200" b="1" i="1" dirty="0"/>
          </a:p>
          <a:p>
            <a:r>
              <a:rPr lang="it-IT" sz="3200" b="1" i="1" dirty="0"/>
              <a:t>Gesta episcoporum Mettensium</a:t>
            </a:r>
            <a:endParaRPr lang="cs-CZ" sz="3200" b="1" i="1" dirty="0"/>
          </a:p>
          <a:p>
            <a:r>
              <a:rPr lang="cs-CZ" sz="3200" b="1" dirty="0" err="1">
                <a:solidFill>
                  <a:srgbClr val="FFFF00"/>
                </a:solidFill>
              </a:rPr>
              <a:t>Liutprand</a:t>
            </a:r>
            <a:r>
              <a:rPr lang="cs-CZ" sz="3200" b="1" dirty="0">
                <a:solidFill>
                  <a:srgbClr val="FFFF00"/>
                </a:solidFill>
              </a:rPr>
              <a:t> z Cremony</a:t>
            </a:r>
            <a:r>
              <a:rPr lang="cs-CZ" sz="3200" b="1" dirty="0"/>
              <a:t>, </a:t>
            </a:r>
            <a:r>
              <a:rPr lang="cs-CZ" sz="3200" dirty="0"/>
              <a:t>lat. </a:t>
            </a:r>
            <a:r>
              <a:rPr lang="cs-CZ" sz="3200" dirty="0" err="1"/>
              <a:t>Liutprandus</a:t>
            </a:r>
            <a:r>
              <a:rPr lang="cs-CZ" sz="3200" dirty="0"/>
              <a:t> </a:t>
            </a:r>
            <a:r>
              <a:rPr lang="cs-CZ" sz="3200" dirty="0" err="1"/>
              <a:t>Cremonensis</a:t>
            </a:r>
            <a:r>
              <a:rPr lang="cs-CZ" sz="3200" dirty="0"/>
              <a:t> (920? – 972) </a:t>
            </a:r>
            <a:r>
              <a:rPr lang="cs-CZ" sz="3200" i="1" dirty="0" err="1"/>
              <a:t>Antapodosis</a:t>
            </a:r>
            <a:r>
              <a:rPr lang="cs-CZ" sz="3200" i="1" dirty="0"/>
              <a:t> aneb Půjčka za oplátku</a:t>
            </a:r>
            <a:r>
              <a:rPr lang="cs-CZ" sz="3200" dirty="0"/>
              <a:t> – současná historie Itálie</a:t>
            </a:r>
          </a:p>
          <a:p>
            <a:r>
              <a:rPr lang="cs-CZ" sz="3200" b="1" i="1" dirty="0" err="1"/>
              <a:t>Historia</a:t>
            </a:r>
            <a:r>
              <a:rPr lang="cs-CZ" sz="3200" b="1" i="1" dirty="0"/>
              <a:t> </a:t>
            </a:r>
            <a:r>
              <a:rPr lang="cs-CZ" sz="3200" b="1" i="1" dirty="0" err="1"/>
              <a:t>Ottonis</a:t>
            </a:r>
            <a:r>
              <a:rPr lang="cs-CZ" sz="3200" b="1" dirty="0"/>
              <a:t> – spis věnovaný oslavě císaře Oty I.</a:t>
            </a:r>
          </a:p>
          <a:p>
            <a:r>
              <a:rPr lang="cs-CZ" sz="3200" b="1" dirty="0" err="1">
                <a:solidFill>
                  <a:srgbClr val="FFFF00"/>
                </a:solidFill>
              </a:rPr>
              <a:t>Salimbene</a:t>
            </a:r>
            <a:r>
              <a:rPr lang="cs-CZ" sz="3200" b="1" dirty="0">
                <a:solidFill>
                  <a:srgbClr val="FFFF00"/>
                </a:solidFill>
              </a:rPr>
              <a:t> z Parmy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(italsky </a:t>
            </a:r>
            <a:r>
              <a:rPr lang="cs-CZ" sz="3200" dirty="0" err="1"/>
              <a:t>Salimbene</a:t>
            </a:r>
            <a:r>
              <a:rPr lang="cs-CZ" sz="3200" dirty="0"/>
              <a:t> de Adam,1221, Parma – 1290)</a:t>
            </a:r>
          </a:p>
          <a:p>
            <a:r>
              <a:rPr lang="cs-CZ" sz="3200" b="1" dirty="0"/>
              <a:t>Univerzální – Světová kronika</a:t>
            </a:r>
          </a:p>
          <a:p>
            <a:r>
              <a:rPr lang="cs-CZ" sz="3200" b="1" dirty="0">
                <a:solidFill>
                  <a:srgbClr val="FFFF00"/>
                </a:solidFill>
              </a:rPr>
              <a:t>Giovanni </a:t>
            </a:r>
            <a:r>
              <a:rPr lang="cs-CZ" sz="3200" b="1" dirty="0" err="1">
                <a:solidFill>
                  <a:srgbClr val="FFFF00"/>
                </a:solidFill>
              </a:rPr>
              <a:t>Villani</a:t>
            </a:r>
            <a:r>
              <a:rPr lang="cs-CZ" sz="3200" b="1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(asi 1280 Florencie – 1348) - </a:t>
            </a:r>
            <a:r>
              <a:rPr lang="cs-CZ" sz="3200" dirty="0" err="1"/>
              <a:t>Nuova</a:t>
            </a:r>
            <a:r>
              <a:rPr lang="cs-CZ" sz="3200" dirty="0"/>
              <a:t> </a:t>
            </a:r>
            <a:r>
              <a:rPr lang="cs-CZ" sz="3200" dirty="0" err="1"/>
              <a:t>Chronica</a:t>
            </a:r>
            <a:r>
              <a:rPr lang="cs-CZ" sz="3200" dirty="0"/>
              <a:t> </a:t>
            </a:r>
          </a:p>
          <a:p>
            <a:endParaRPr lang="it-IT" b="1" i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9168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61B17C-B0C9-4CBD-93CD-D2BA2BBC8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192504"/>
            <a:ext cx="9613861" cy="465222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FFFF00"/>
                </a:solidFill>
              </a:rPr>
              <a:t>Rakousko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20CD1D0-1AB0-4B15-820E-3AC7D7F4B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657726"/>
            <a:ext cx="11335216" cy="6200274"/>
          </a:xfrm>
        </p:spPr>
        <p:txBody>
          <a:bodyPr>
            <a:normAutofit/>
          </a:bodyPr>
          <a:lstStyle/>
          <a:p>
            <a:r>
              <a:rPr lang="cs-CZ" sz="4000" b="1" dirty="0">
                <a:solidFill>
                  <a:srgbClr val="FFFF00"/>
                </a:solidFill>
                <a:effectLst/>
              </a:rPr>
              <a:t>Ota z </a:t>
            </a:r>
            <a:r>
              <a:rPr lang="cs-CZ" sz="4000" b="1" dirty="0" err="1">
                <a:solidFill>
                  <a:srgbClr val="FFFF00"/>
                </a:solidFill>
                <a:effectLst/>
              </a:rPr>
              <a:t>Freisingu</a:t>
            </a:r>
            <a:r>
              <a:rPr lang="cs-CZ" sz="4000" dirty="0">
                <a:effectLst/>
              </a:rPr>
              <a:t>, O. Cist. (1112-1158) - </a:t>
            </a:r>
            <a:r>
              <a:rPr lang="cs-CZ" sz="4000" b="1" dirty="0">
                <a:effectLst/>
              </a:rPr>
              <a:t>Univerzální světová kronika - </a:t>
            </a:r>
            <a:r>
              <a:rPr lang="cs-CZ" sz="4000" i="1" dirty="0" err="1">
                <a:effectLst/>
              </a:rPr>
              <a:t>Chronica</a:t>
            </a:r>
            <a:r>
              <a:rPr lang="cs-CZ" sz="4000" i="1" dirty="0">
                <a:effectLst/>
              </a:rPr>
              <a:t> </a:t>
            </a:r>
            <a:r>
              <a:rPr lang="cs-CZ" sz="4000" i="1" dirty="0" err="1">
                <a:effectLst/>
              </a:rPr>
              <a:t>sive</a:t>
            </a:r>
            <a:r>
              <a:rPr lang="cs-CZ" sz="4000" i="1" dirty="0">
                <a:effectLst/>
              </a:rPr>
              <a:t> </a:t>
            </a:r>
            <a:r>
              <a:rPr lang="cs-CZ" sz="4000" i="1" dirty="0" err="1">
                <a:effectLst/>
              </a:rPr>
              <a:t>Historia</a:t>
            </a:r>
            <a:r>
              <a:rPr lang="cs-CZ" sz="4000" i="1" dirty="0">
                <a:effectLst/>
              </a:rPr>
              <a:t> de </a:t>
            </a:r>
            <a:r>
              <a:rPr lang="cs-CZ" sz="4000" i="1" dirty="0" err="1">
                <a:effectLst/>
              </a:rPr>
              <a:t>duabus</a:t>
            </a:r>
            <a:r>
              <a:rPr lang="cs-CZ" sz="4000" i="1" dirty="0">
                <a:effectLst/>
              </a:rPr>
              <a:t> </a:t>
            </a:r>
            <a:r>
              <a:rPr lang="cs-CZ" sz="4000" i="1" dirty="0" err="1">
                <a:effectLst/>
              </a:rPr>
              <a:t>civitatibus</a:t>
            </a:r>
            <a:r>
              <a:rPr lang="cs-CZ" sz="4000" i="1" dirty="0">
                <a:effectLst/>
              </a:rPr>
              <a:t> (Kronika čili Dějiny dvou obcí); </a:t>
            </a:r>
            <a:r>
              <a:rPr lang="cs-CZ" sz="4000" dirty="0">
                <a:effectLst/>
              </a:rPr>
              <a:t>Gesta </a:t>
            </a:r>
            <a:r>
              <a:rPr lang="cs-CZ" sz="4000" dirty="0" err="1">
                <a:effectLst/>
              </a:rPr>
              <a:t>Friderici</a:t>
            </a:r>
            <a:r>
              <a:rPr lang="cs-CZ" sz="4000" dirty="0">
                <a:effectLst/>
              </a:rPr>
              <a:t> (Činy Fridrichovy); </a:t>
            </a:r>
            <a:r>
              <a:rPr lang="cs-CZ" sz="4000" dirty="0" err="1">
                <a:effectLst/>
              </a:rPr>
              <a:t>poračoval</a:t>
            </a:r>
            <a:r>
              <a:rPr lang="cs-CZ" sz="4000" dirty="0">
                <a:effectLst/>
              </a:rPr>
              <a:t> jeho sekretář </a:t>
            </a:r>
            <a:r>
              <a:rPr lang="cs-CZ" sz="4000" dirty="0" err="1">
                <a:effectLst/>
              </a:rPr>
              <a:t>Rahewin</a:t>
            </a:r>
            <a:endParaRPr lang="cs-CZ" sz="4000" dirty="0">
              <a:effectLst/>
            </a:endParaRPr>
          </a:p>
          <a:p>
            <a:r>
              <a:rPr lang="pl-PL" sz="4000" dirty="0">
                <a:solidFill>
                  <a:srgbClr val="FFFF00"/>
                </a:solidFill>
              </a:rPr>
              <a:t>Jan z Viktringu </a:t>
            </a:r>
            <a:r>
              <a:rPr lang="pl-PL" sz="4000" dirty="0"/>
              <a:t>(* cca 1270 - 1347) </a:t>
            </a:r>
            <a:endParaRPr lang="cs-CZ" sz="4000" dirty="0">
              <a:effectLst/>
            </a:endParaRPr>
          </a:p>
          <a:p>
            <a:r>
              <a:rPr lang="cs-CZ" sz="4000" b="1" dirty="0" err="1">
                <a:solidFill>
                  <a:srgbClr val="FFFF00"/>
                </a:solidFill>
                <a:effectLst/>
              </a:rPr>
              <a:t>Jans</a:t>
            </a:r>
            <a:r>
              <a:rPr lang="cs-CZ" sz="4000" b="1" dirty="0">
                <a:solidFill>
                  <a:srgbClr val="FFFF00"/>
                </a:solidFill>
                <a:effectLst/>
              </a:rPr>
              <a:t> </a:t>
            </a:r>
            <a:r>
              <a:rPr lang="cs-CZ" sz="4000" b="1" dirty="0" err="1">
                <a:solidFill>
                  <a:srgbClr val="FFFF00"/>
                </a:solidFill>
                <a:effectLst/>
              </a:rPr>
              <a:t>Enikel</a:t>
            </a:r>
            <a:r>
              <a:rPr lang="cs-CZ" sz="4000" dirty="0">
                <a:solidFill>
                  <a:srgbClr val="FFFF00"/>
                </a:solidFill>
                <a:effectLst/>
              </a:rPr>
              <a:t> </a:t>
            </a:r>
            <a:r>
              <a:rPr lang="cs-CZ" sz="4000" dirty="0">
                <a:effectLst/>
              </a:rPr>
              <a:t>(† po 1302) - </a:t>
            </a:r>
            <a:r>
              <a:rPr lang="cs-CZ" sz="4000" i="1" dirty="0">
                <a:effectLst/>
              </a:rPr>
              <a:t>Světová kronika (</a:t>
            </a:r>
            <a:r>
              <a:rPr lang="cs-CZ" sz="4000" i="1" dirty="0" err="1">
                <a:effectLst/>
              </a:rPr>
              <a:t>Weltchronik</a:t>
            </a:r>
            <a:r>
              <a:rPr lang="cs-CZ" sz="4000" i="1" dirty="0">
                <a:effectLst/>
              </a:rPr>
              <a:t>) – po 1272; </a:t>
            </a:r>
          </a:p>
          <a:p>
            <a:r>
              <a:rPr lang="cs-CZ" sz="4000" i="1" dirty="0">
                <a:effectLst/>
              </a:rPr>
              <a:t>Kniha o knížatech (</a:t>
            </a:r>
            <a:r>
              <a:rPr lang="cs-CZ" sz="4000" i="1" dirty="0" err="1">
                <a:effectLst/>
              </a:rPr>
              <a:t>Fürstenbuch</a:t>
            </a:r>
            <a:r>
              <a:rPr lang="cs-CZ" sz="4000" i="1" dirty="0">
                <a:effectLst/>
              </a:rPr>
              <a:t>)</a:t>
            </a:r>
            <a:r>
              <a:rPr lang="cs-CZ" sz="4000" dirty="0">
                <a:effectLst/>
              </a:rPr>
              <a:t> se zabývá rakouskými dějinami v rozsahu let 1025–1246.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3622844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B82F11-4940-46B2-A90C-C952B00BF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FF00"/>
                </a:solidFill>
              </a:rPr>
              <a:t>Ota z </a:t>
            </a:r>
            <a:r>
              <a:rPr lang="cs-CZ" b="1" dirty="0" err="1">
                <a:solidFill>
                  <a:srgbClr val="FFFF00"/>
                </a:solidFill>
              </a:rPr>
              <a:t>Freisingu</a:t>
            </a:r>
            <a:r>
              <a:rPr lang="cs-CZ" b="1" dirty="0">
                <a:solidFill>
                  <a:srgbClr val="FFFF00"/>
                </a:solidFill>
              </a:rPr>
              <a:t> - </a:t>
            </a:r>
            <a:r>
              <a:rPr lang="cs-CZ" b="1" dirty="0"/>
              <a:t>k</a:t>
            </a:r>
            <a:r>
              <a:rPr lang="cs-CZ" dirty="0"/>
              <a:t>lášter </a:t>
            </a:r>
            <a:r>
              <a:rPr lang="cs-CZ" dirty="0" err="1"/>
              <a:t>Heiligenkreuz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09DD42F1-2127-42B7-8236-C09D92447B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55" y="1983874"/>
            <a:ext cx="2566782" cy="4790448"/>
          </a:xfrm>
        </p:spPr>
      </p:pic>
    </p:spTree>
    <p:extLst>
      <p:ext uri="{BB962C8B-B14F-4D97-AF65-F5344CB8AC3E}">
        <p14:creationId xmlns:p14="http://schemas.microsoft.com/office/powerpoint/2010/main" val="1742882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2F4701-AD80-45B1-9BE5-ED75CF0B4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850232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Polsko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5D3235B-AAB8-4F60-9655-96084DF2F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850232"/>
            <a:ext cx="11078542" cy="5181600"/>
          </a:xfrm>
        </p:spPr>
        <p:txBody>
          <a:bodyPr>
            <a:noAutofit/>
          </a:bodyPr>
          <a:lstStyle/>
          <a:p>
            <a:r>
              <a:rPr lang="cs-CZ" sz="4000" b="1" dirty="0" err="1">
                <a:solidFill>
                  <a:srgbClr val="FFFF00"/>
                </a:solidFill>
                <a:effectLst/>
              </a:rPr>
              <a:t>Gallus</a:t>
            </a:r>
            <a:r>
              <a:rPr lang="cs-CZ" sz="4000" b="1" dirty="0">
                <a:solidFill>
                  <a:srgbClr val="FFFF00"/>
                </a:solidFill>
                <a:effectLst/>
              </a:rPr>
              <a:t> </a:t>
            </a:r>
            <a:r>
              <a:rPr lang="cs-CZ" sz="4000" b="1" dirty="0" err="1">
                <a:solidFill>
                  <a:srgbClr val="FFFF00"/>
                </a:solidFill>
                <a:effectLst/>
              </a:rPr>
              <a:t>Anonymus</a:t>
            </a:r>
            <a:r>
              <a:rPr lang="cs-CZ" sz="4000" b="1" dirty="0">
                <a:solidFill>
                  <a:srgbClr val="FFFF00"/>
                </a:solidFill>
                <a:effectLst/>
              </a:rPr>
              <a:t> </a:t>
            </a:r>
            <a:r>
              <a:rPr lang="cs-CZ" sz="4000" dirty="0">
                <a:effectLst/>
              </a:rPr>
              <a:t>(lat. "anonymní Francouz")</a:t>
            </a:r>
          </a:p>
          <a:p>
            <a:r>
              <a:rPr lang="cs-CZ" sz="4000" i="1" dirty="0">
                <a:effectLst/>
              </a:rPr>
              <a:t>Gesta </a:t>
            </a:r>
            <a:r>
              <a:rPr lang="cs-CZ" sz="4000" i="1" dirty="0" err="1">
                <a:effectLst/>
              </a:rPr>
              <a:t>principum</a:t>
            </a:r>
            <a:r>
              <a:rPr lang="cs-CZ" sz="4000" i="1" dirty="0">
                <a:effectLst/>
              </a:rPr>
              <a:t> </a:t>
            </a:r>
            <a:r>
              <a:rPr lang="cs-CZ" sz="4000" i="1" dirty="0" err="1">
                <a:effectLst/>
              </a:rPr>
              <a:t>Polonorum</a:t>
            </a:r>
            <a:r>
              <a:rPr lang="cs-CZ" sz="4000" dirty="0">
                <a:effectLst/>
              </a:rPr>
              <a:t> (česky vyšlo jako </a:t>
            </a:r>
            <a:r>
              <a:rPr lang="cs-CZ" sz="4000" i="1" dirty="0">
                <a:effectLst/>
              </a:rPr>
              <a:t>Kronika a činy polských knížat a vládců</a:t>
            </a:r>
            <a:r>
              <a:rPr lang="cs-CZ" sz="4000" dirty="0">
                <a:effectLst/>
              </a:rPr>
              <a:t>)</a:t>
            </a:r>
          </a:p>
          <a:p>
            <a:r>
              <a:rPr lang="cs-CZ" sz="4000" b="1" dirty="0">
                <a:solidFill>
                  <a:srgbClr val="FFFF00"/>
                </a:solidFill>
                <a:effectLst/>
              </a:rPr>
              <a:t>Blahoslavený </a:t>
            </a:r>
            <a:r>
              <a:rPr lang="cs-CZ" sz="4000" b="1" dirty="0" err="1">
                <a:solidFill>
                  <a:srgbClr val="FFFF00"/>
                </a:solidFill>
                <a:effectLst/>
              </a:rPr>
              <a:t>Wincenty</a:t>
            </a:r>
            <a:r>
              <a:rPr lang="cs-CZ" sz="4000" b="1" dirty="0">
                <a:solidFill>
                  <a:srgbClr val="FFFF00"/>
                </a:solidFill>
                <a:effectLst/>
              </a:rPr>
              <a:t> </a:t>
            </a:r>
            <a:r>
              <a:rPr lang="cs-CZ" sz="4000" b="1" dirty="0" err="1">
                <a:solidFill>
                  <a:srgbClr val="FFFF00"/>
                </a:solidFill>
                <a:effectLst/>
              </a:rPr>
              <a:t>Kadłubek</a:t>
            </a:r>
            <a:r>
              <a:rPr lang="cs-CZ" sz="4000" dirty="0">
                <a:effectLst/>
              </a:rPr>
              <a:t>, </a:t>
            </a:r>
            <a:r>
              <a:rPr lang="cs-CZ" sz="4000" dirty="0" err="1">
                <a:effectLst/>
              </a:rPr>
              <a:t>O.Cist</a:t>
            </a:r>
            <a:r>
              <a:rPr lang="cs-CZ" sz="4000" dirty="0">
                <a:effectLst/>
              </a:rPr>
              <a:t>. (1150/1160 – 8. března 1223)</a:t>
            </a:r>
          </a:p>
          <a:p>
            <a:r>
              <a:rPr lang="cs-CZ" sz="4000" i="1" dirty="0" err="1">
                <a:effectLst/>
              </a:rPr>
              <a:t>Historia</a:t>
            </a:r>
            <a:r>
              <a:rPr lang="cs-CZ" sz="4000" i="1" dirty="0">
                <a:effectLst/>
              </a:rPr>
              <a:t> </a:t>
            </a:r>
            <a:r>
              <a:rPr lang="cs-CZ" sz="4000" i="1" dirty="0" err="1">
                <a:effectLst/>
              </a:rPr>
              <a:t>Polonica</a:t>
            </a:r>
            <a:endParaRPr lang="cs-CZ" sz="4000" i="1" dirty="0">
              <a:effectLst/>
            </a:endParaRPr>
          </a:p>
          <a:p>
            <a:r>
              <a:rPr lang="cs-CZ" sz="4000" b="1" dirty="0">
                <a:solidFill>
                  <a:srgbClr val="FFFF00"/>
                </a:solidFill>
                <a:effectLst/>
              </a:rPr>
              <a:t>Jan </a:t>
            </a:r>
            <a:r>
              <a:rPr lang="cs-CZ" sz="4000" b="1" dirty="0" err="1">
                <a:solidFill>
                  <a:srgbClr val="FFFF00"/>
                </a:solidFill>
                <a:effectLst/>
              </a:rPr>
              <a:t>Długosz</a:t>
            </a:r>
            <a:r>
              <a:rPr lang="cs-CZ" sz="4000" b="1" dirty="0">
                <a:solidFill>
                  <a:srgbClr val="FFFF00"/>
                </a:solidFill>
                <a:effectLst/>
              </a:rPr>
              <a:t> </a:t>
            </a:r>
            <a:r>
              <a:rPr lang="cs-CZ" sz="4000" b="1" dirty="0">
                <a:effectLst/>
              </a:rPr>
              <a:t>(1415 – 1480)</a:t>
            </a:r>
          </a:p>
          <a:p>
            <a:r>
              <a:rPr lang="cs-CZ" sz="4000" i="1" dirty="0" err="1">
                <a:effectLst/>
              </a:rPr>
              <a:t>Annales</a:t>
            </a:r>
            <a:r>
              <a:rPr lang="cs-CZ" sz="4000" i="1" dirty="0">
                <a:effectLst/>
              </a:rPr>
              <a:t> </a:t>
            </a:r>
            <a:r>
              <a:rPr lang="cs-CZ" sz="4000" i="1" dirty="0" err="1">
                <a:effectLst/>
              </a:rPr>
              <a:t>seu</a:t>
            </a:r>
            <a:r>
              <a:rPr lang="cs-CZ" sz="4000" i="1" dirty="0">
                <a:effectLst/>
              </a:rPr>
              <a:t> </a:t>
            </a:r>
            <a:r>
              <a:rPr lang="cs-CZ" sz="4000" i="1" dirty="0" err="1">
                <a:effectLst/>
              </a:rPr>
              <a:t>cronici</a:t>
            </a:r>
            <a:r>
              <a:rPr lang="cs-CZ" sz="4000" i="1" dirty="0">
                <a:effectLst/>
              </a:rPr>
              <a:t> </a:t>
            </a:r>
            <a:r>
              <a:rPr lang="cs-CZ" sz="4000" i="1" dirty="0" err="1">
                <a:effectLst/>
              </a:rPr>
              <a:t>incliti</a:t>
            </a:r>
            <a:r>
              <a:rPr lang="cs-CZ" sz="4000" i="1" dirty="0">
                <a:effectLst/>
              </a:rPr>
              <a:t> </a:t>
            </a:r>
            <a:r>
              <a:rPr lang="cs-CZ" sz="4000" i="1" dirty="0" err="1">
                <a:effectLst/>
              </a:rPr>
              <a:t>regni</a:t>
            </a:r>
            <a:r>
              <a:rPr lang="cs-CZ" sz="4000" i="1" dirty="0">
                <a:effectLst/>
              </a:rPr>
              <a:t> </a:t>
            </a:r>
            <a:r>
              <a:rPr lang="cs-CZ" sz="4000" i="1" dirty="0" err="1">
                <a:effectLst/>
              </a:rPr>
              <a:t>Poloniae</a:t>
            </a:r>
            <a:r>
              <a:rPr lang="cs-CZ" sz="4000" i="1" dirty="0">
                <a:effectLst/>
              </a:rPr>
              <a:t> (Anály Jan </a:t>
            </a:r>
            <a:r>
              <a:rPr lang="cs-CZ" sz="4000" i="1" dirty="0" err="1">
                <a:effectLst/>
              </a:rPr>
              <a:t>Długosze</a:t>
            </a:r>
            <a:r>
              <a:rPr lang="cs-CZ" sz="4000" dirty="0">
                <a:effectLst/>
              </a:rPr>
              <a:t>)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808162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201F03-F386-45A0-ADC4-304BEAE33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561474"/>
          </a:xfrm>
        </p:spPr>
        <p:txBody>
          <a:bodyPr>
            <a:normAutofit fontScale="90000"/>
          </a:bodyPr>
          <a:lstStyle/>
          <a:p>
            <a:r>
              <a:rPr lang="cs-CZ" dirty="0"/>
              <a:t>Dánsko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1032186-5D9E-42B3-8587-CE0C17024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63" y="561474"/>
            <a:ext cx="11871158" cy="6047873"/>
          </a:xfrm>
        </p:spPr>
        <p:txBody>
          <a:bodyPr/>
          <a:lstStyle/>
          <a:p>
            <a:r>
              <a:rPr lang="cs-CZ" sz="2800" b="1" dirty="0" err="1">
                <a:solidFill>
                  <a:srgbClr val="FFFF00"/>
                </a:solidFill>
              </a:rPr>
              <a:t>Saxo</a:t>
            </a:r>
            <a:r>
              <a:rPr lang="cs-CZ" sz="2800" b="1" dirty="0">
                <a:solidFill>
                  <a:srgbClr val="FFFF00"/>
                </a:solidFill>
              </a:rPr>
              <a:t> </a:t>
            </a:r>
            <a:r>
              <a:rPr lang="cs-CZ" sz="2800" b="1" dirty="0" err="1">
                <a:solidFill>
                  <a:srgbClr val="FFFF00"/>
                </a:solidFill>
              </a:rPr>
              <a:t>Grammaticus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r>
              <a:rPr lang="cs-CZ" sz="2800" dirty="0"/>
              <a:t>(okolo 1140 – okolo 1220) - od roku 1185 sepisoval na zakázku biskupa </a:t>
            </a:r>
            <a:r>
              <a:rPr lang="cs-CZ" sz="2800" dirty="0" err="1"/>
              <a:t>Absalona</a:t>
            </a:r>
            <a:r>
              <a:rPr lang="cs-CZ" sz="2800" dirty="0"/>
              <a:t> </a:t>
            </a:r>
            <a:r>
              <a:rPr lang="cs-CZ" sz="2800" b="1" dirty="0"/>
              <a:t>16-ti svazkové</a:t>
            </a:r>
            <a:r>
              <a:rPr lang="cs-CZ" sz="2800" dirty="0"/>
              <a:t> dějiny Dánska v latinském jazyce, </a:t>
            </a:r>
            <a:r>
              <a:rPr lang="cs-CZ" sz="2800" b="1" i="1" dirty="0"/>
              <a:t>Gesta </a:t>
            </a:r>
            <a:r>
              <a:rPr lang="cs-CZ" sz="2800" b="1" i="1" dirty="0" err="1"/>
              <a:t>Danorum</a:t>
            </a:r>
            <a:r>
              <a:rPr lang="cs-CZ" sz="2800" b="1" i="1" dirty="0"/>
              <a:t> (Činy Dánů)</a:t>
            </a:r>
          </a:p>
          <a:p>
            <a:endParaRPr lang="cs-CZ" b="1" i="1" dirty="0"/>
          </a:p>
          <a:p>
            <a:endParaRPr lang="cs-CZ" b="1" i="1" dirty="0"/>
          </a:p>
          <a:p>
            <a:endParaRPr lang="cs-CZ" b="1" i="1" dirty="0"/>
          </a:p>
          <a:p>
            <a:endParaRPr lang="cs-CZ" b="1" i="1" dirty="0"/>
          </a:p>
          <a:p>
            <a:endParaRPr lang="cs-CZ" b="1" i="1" dirty="0"/>
          </a:p>
          <a:p>
            <a:r>
              <a:rPr lang="cs-CZ" b="1" i="1" dirty="0" err="1"/>
              <a:t>Saxo</a:t>
            </a:r>
            <a:r>
              <a:rPr lang="cs-CZ" b="1" i="1" dirty="0"/>
              <a:t> </a:t>
            </a:r>
            <a:r>
              <a:rPr lang="cs-CZ" b="1" i="1" dirty="0" err="1"/>
              <a:t>Grammaticus</a:t>
            </a:r>
            <a:r>
              <a:rPr lang="cs-CZ" b="1" i="1" dirty="0"/>
              <a:t> od Louise Moe,</a:t>
            </a:r>
          </a:p>
          <a:p>
            <a:r>
              <a:rPr lang="cs-CZ" b="1" i="1" dirty="0"/>
              <a:t>norského malíře (1857-1945)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D8C24E3-FFB3-4A29-9E42-CD543D84B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8737" y="1991451"/>
            <a:ext cx="3645067" cy="478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61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E4D2F-E293-412A-A43C-76C230AD0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545432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Španělsko a Portugalsko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6D79AB8-D572-49F9-B4E3-52CB12FF8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47" y="802105"/>
            <a:ext cx="11823032" cy="5727032"/>
          </a:xfrm>
        </p:spPr>
        <p:txBody>
          <a:bodyPr/>
          <a:lstStyle/>
          <a:p>
            <a:r>
              <a:rPr lang="cs-CZ" b="1" dirty="0">
                <a:solidFill>
                  <a:srgbClr val="FFFF00"/>
                </a:solidFill>
              </a:rPr>
              <a:t>Paulus </a:t>
            </a:r>
            <a:r>
              <a:rPr lang="cs-CZ" b="1" dirty="0" err="1">
                <a:solidFill>
                  <a:srgbClr val="FFFF00"/>
                </a:solidFill>
              </a:rPr>
              <a:t>Orosius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(asi v roce 375 - někdy po roce 418) </a:t>
            </a:r>
          </a:p>
          <a:p>
            <a:r>
              <a:rPr lang="cs-CZ" b="1" dirty="0"/>
              <a:t>žákem svatého Augustina, úzce spolupracoval též se svatým Jeronýmem</a:t>
            </a:r>
          </a:p>
          <a:p>
            <a:r>
              <a:rPr lang="cs-CZ" b="1" i="1" dirty="0" err="1"/>
              <a:t>Historiarum</a:t>
            </a:r>
            <a:r>
              <a:rPr lang="cs-CZ" b="1" i="1" dirty="0"/>
              <a:t> </a:t>
            </a:r>
            <a:r>
              <a:rPr lang="cs-CZ" b="1" i="1" dirty="0" err="1"/>
              <a:t>Adversum</a:t>
            </a:r>
            <a:r>
              <a:rPr lang="cs-CZ" b="1" i="1" dirty="0"/>
              <a:t> </a:t>
            </a:r>
            <a:r>
              <a:rPr lang="cs-CZ" b="1" i="1" dirty="0" err="1"/>
              <a:t>Paganos</a:t>
            </a:r>
            <a:r>
              <a:rPr lang="cs-CZ" i="1" dirty="0"/>
              <a:t> </a:t>
            </a:r>
            <a:r>
              <a:rPr lang="cs-CZ" i="1" dirty="0" err="1"/>
              <a:t>Libri</a:t>
            </a:r>
            <a:r>
              <a:rPr lang="cs-CZ" i="1" dirty="0"/>
              <a:t> VII </a:t>
            </a:r>
            <a:r>
              <a:rPr lang="cs-CZ" i="1" dirty="0">
                <a:solidFill>
                  <a:srgbClr val="FFFF00"/>
                </a:solidFill>
              </a:rPr>
              <a:t>- </a:t>
            </a:r>
            <a:r>
              <a:rPr lang="cs-CZ" dirty="0">
                <a:solidFill>
                  <a:srgbClr val="FFFF00"/>
                </a:solidFill>
              </a:rPr>
              <a:t>Dějiny proti pohanům v sedmi knihách </a:t>
            </a:r>
            <a:r>
              <a:rPr lang="cs-CZ" dirty="0"/>
              <a:t>, kde se pokusil vyprávět </a:t>
            </a:r>
            <a:r>
              <a:rPr lang="cs-CZ" b="1" dirty="0"/>
              <a:t>dějiny světa od biblického Adama</a:t>
            </a:r>
          </a:p>
          <a:p>
            <a:r>
              <a:rPr lang="cs-CZ" i="1" dirty="0" err="1"/>
              <a:t>Commonitorium</a:t>
            </a:r>
            <a:r>
              <a:rPr lang="cs-CZ" i="1" dirty="0"/>
              <a:t> de </a:t>
            </a:r>
            <a:r>
              <a:rPr lang="cs-CZ" i="1" dirty="0" err="1"/>
              <a:t>errore</a:t>
            </a:r>
            <a:r>
              <a:rPr lang="cs-CZ" i="1" dirty="0"/>
              <a:t> </a:t>
            </a:r>
            <a:r>
              <a:rPr lang="cs-CZ" i="1" dirty="0" err="1"/>
              <a:t>Priscillianistarum</a:t>
            </a:r>
            <a:r>
              <a:rPr lang="cs-CZ" i="1" dirty="0"/>
              <a:t> et </a:t>
            </a:r>
            <a:r>
              <a:rPr lang="cs-CZ" i="1" dirty="0" err="1"/>
              <a:t>Origenistarum</a:t>
            </a:r>
            <a:endParaRPr lang="cs-CZ" i="1" dirty="0"/>
          </a:p>
          <a:p>
            <a:r>
              <a:rPr lang="cs-CZ" i="1" dirty="0"/>
              <a:t>Liber </a:t>
            </a:r>
            <a:r>
              <a:rPr lang="cs-CZ" i="1" dirty="0" err="1"/>
              <a:t>apologeticus</a:t>
            </a:r>
            <a:r>
              <a:rPr lang="cs-CZ" i="1" dirty="0"/>
              <a:t> de </a:t>
            </a:r>
            <a:r>
              <a:rPr lang="cs-CZ" i="1" dirty="0" err="1"/>
              <a:t>arbitrii</a:t>
            </a:r>
            <a:r>
              <a:rPr lang="cs-CZ" i="1" dirty="0"/>
              <a:t> </a:t>
            </a:r>
            <a:r>
              <a:rPr lang="cs-CZ" i="1" dirty="0" err="1"/>
              <a:t>libertate</a:t>
            </a:r>
            <a:endParaRPr lang="cs-CZ" i="1" dirty="0"/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FFFF00"/>
                </a:solidFill>
              </a:rPr>
              <a:t>Svatý Isidor ze Sevilly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(asi 560 </a:t>
            </a:r>
            <a:r>
              <a:rPr lang="cs-CZ" dirty="0" err="1"/>
              <a:t>Cartagena</a:t>
            </a:r>
            <a:r>
              <a:rPr lang="cs-CZ" dirty="0"/>
              <a:t> – 636 Sevilla) byl </a:t>
            </a:r>
            <a:r>
              <a:rPr lang="cs-CZ" b="1" dirty="0"/>
              <a:t>encyklopedický učenec, biskup v Seville</a:t>
            </a:r>
            <a:r>
              <a:rPr lang="cs-CZ" dirty="0"/>
              <a:t>, poslední autor latinské patristiky a jeden z nejvlivnějších autorů raného středověku. </a:t>
            </a:r>
            <a:r>
              <a:rPr lang="cs-CZ" b="1" i="1" dirty="0"/>
              <a:t>(Kronika Vizigótů, univerzální – světová kronika)</a:t>
            </a:r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0383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FA70A4-73D9-4A1F-99CC-2169218D2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921811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Český prostor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070841D-A73D-42B4-A9FB-65C54B422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2" y="609600"/>
            <a:ext cx="11774905" cy="6096000"/>
          </a:xfrm>
        </p:spPr>
        <p:txBody>
          <a:bodyPr/>
          <a:lstStyle/>
          <a:p>
            <a:r>
              <a:rPr lang="cs-CZ" b="1" dirty="0">
                <a:effectLst/>
              </a:rPr>
              <a:t>Kosmas </a:t>
            </a:r>
            <a:r>
              <a:rPr lang="cs-CZ" dirty="0">
                <a:effectLst/>
              </a:rPr>
              <a:t>(asi 1045 – 1125) byl první známý český kronikář, autor </a:t>
            </a:r>
            <a:r>
              <a:rPr lang="cs-CZ" i="1" dirty="0">
                <a:effectLst/>
              </a:rPr>
              <a:t>Kroniky české</a:t>
            </a:r>
            <a:r>
              <a:rPr lang="cs-CZ" dirty="0">
                <a:effectLst/>
              </a:rPr>
              <a:t> (</a:t>
            </a:r>
            <a:r>
              <a:rPr lang="cs-CZ" dirty="0" err="1">
                <a:effectLst/>
              </a:rPr>
              <a:t>Chronica</a:t>
            </a:r>
            <a:r>
              <a:rPr lang="cs-CZ" dirty="0">
                <a:effectLst/>
              </a:rPr>
              <a:t> </a:t>
            </a:r>
            <a:r>
              <a:rPr lang="cs-CZ" dirty="0" err="1">
                <a:effectLst/>
              </a:rPr>
              <a:t>Boemorum</a:t>
            </a:r>
            <a:r>
              <a:rPr lang="cs-CZ" dirty="0">
                <a:effectLst/>
              </a:rPr>
              <a:t>, běžně Kosmova kronika), 1120 až 1125 děkanem pražské kapituly při sv. Vítu</a:t>
            </a:r>
          </a:p>
          <a:p>
            <a:r>
              <a:rPr lang="cs-CZ" dirty="0">
                <a:effectLst/>
              </a:rPr>
              <a:t>Kosmas - vyobrazení lipského rukopisu kroniky: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5ACD7F3-D074-41E5-9DBE-6598EC7CD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902" y="2289930"/>
            <a:ext cx="3109161" cy="4415670"/>
          </a:xfrm>
          <a:prstGeom prst="rect">
            <a:avLst/>
          </a:prstGeom>
          <a:ln w="920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6171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C31FCE-2441-4C08-A0A6-B8DDE8BF0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Pokračovatelé Kosmovi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3AA962D-D154-465E-8D37-92C3E5F07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1620252"/>
            <a:ext cx="11142711" cy="5021179"/>
          </a:xfrm>
        </p:spPr>
        <p:txBody>
          <a:bodyPr>
            <a:normAutofit/>
          </a:bodyPr>
          <a:lstStyle/>
          <a:p>
            <a:r>
              <a:rPr lang="cs-CZ" sz="2800" dirty="0">
                <a:effectLst/>
              </a:rPr>
              <a:t>Tzv. </a:t>
            </a:r>
            <a:r>
              <a:rPr lang="cs-CZ" sz="2800" dirty="0">
                <a:solidFill>
                  <a:srgbClr val="FFFF00"/>
                </a:solidFill>
                <a:effectLst/>
              </a:rPr>
              <a:t>První pokračovatelé </a:t>
            </a:r>
            <a:r>
              <a:rPr lang="cs-CZ" sz="2800" dirty="0">
                <a:effectLst/>
              </a:rPr>
              <a:t>-  </a:t>
            </a:r>
            <a:r>
              <a:rPr lang="cs-CZ" sz="2800" b="1" dirty="0">
                <a:effectLst/>
              </a:rPr>
              <a:t>Kanovník vyšehradský</a:t>
            </a:r>
            <a:r>
              <a:rPr lang="cs-CZ" sz="2800" dirty="0">
                <a:effectLst/>
              </a:rPr>
              <a:t> (období vlády Soběslava I. v letech 1126–1140 a rok 1141) a </a:t>
            </a:r>
            <a:r>
              <a:rPr lang="cs-CZ" sz="2800" b="1" dirty="0">
                <a:effectLst/>
              </a:rPr>
              <a:t>Mnich sázavský  (</a:t>
            </a:r>
            <a:r>
              <a:rPr lang="cs-CZ" sz="2800" dirty="0">
                <a:effectLst/>
              </a:rPr>
              <a:t>1126–1162)</a:t>
            </a:r>
          </a:p>
          <a:p>
            <a:r>
              <a:rPr lang="cs-CZ" sz="2800" b="1" dirty="0">
                <a:solidFill>
                  <a:srgbClr val="FFFF00"/>
                </a:solidFill>
                <a:effectLst/>
              </a:rPr>
              <a:t>Nepřímí</a:t>
            </a:r>
            <a:r>
              <a:rPr lang="cs-CZ" sz="2800" dirty="0">
                <a:solidFill>
                  <a:srgbClr val="FFFF00"/>
                </a:solidFill>
                <a:effectLst/>
              </a:rPr>
              <a:t> pokračovatelé Kosmovi</a:t>
            </a:r>
            <a:r>
              <a:rPr lang="cs-CZ" sz="2800" dirty="0">
                <a:effectLst/>
              </a:rPr>
              <a:t>, </a:t>
            </a:r>
            <a:r>
              <a:rPr lang="cs-CZ" sz="2800" b="1" dirty="0" err="1">
                <a:effectLst/>
              </a:rPr>
              <a:t>Vincentius</a:t>
            </a:r>
            <a:r>
              <a:rPr lang="cs-CZ" sz="2800" b="1" dirty="0">
                <a:effectLst/>
              </a:rPr>
              <a:t> (</a:t>
            </a:r>
            <a:r>
              <a:rPr lang="cs-CZ" sz="2800" dirty="0">
                <a:effectLst/>
              </a:rPr>
              <a:t>(zemřel kolem 1174, byl učený kaplan pražského biskupa Daniela I.) a </a:t>
            </a:r>
            <a:r>
              <a:rPr lang="cs-CZ" sz="2800" b="1" dirty="0" err="1">
                <a:effectLst/>
              </a:rPr>
              <a:t>Jarloch</a:t>
            </a:r>
            <a:r>
              <a:rPr lang="cs-CZ" sz="2800" b="1" dirty="0">
                <a:effectLst/>
              </a:rPr>
              <a:t> (</a:t>
            </a:r>
            <a:r>
              <a:rPr lang="cs-CZ" sz="2800" b="1" dirty="0" err="1">
                <a:effectLst/>
              </a:rPr>
              <a:t>Gerlach</a:t>
            </a:r>
            <a:r>
              <a:rPr lang="cs-CZ" sz="2800" b="1" dirty="0">
                <a:effectLst/>
              </a:rPr>
              <a:t>)</a:t>
            </a:r>
            <a:r>
              <a:rPr lang="cs-CZ" sz="2800" dirty="0">
                <a:effectLst/>
              </a:rPr>
              <a:t> byl opat premonstrátského Milevského kláštera původem z Porýní, zachovaná část končí rokem 1198</a:t>
            </a:r>
          </a:p>
          <a:p>
            <a:r>
              <a:rPr lang="cs-CZ" sz="2800" dirty="0">
                <a:effectLst/>
              </a:rPr>
              <a:t>Tzv. </a:t>
            </a:r>
            <a:r>
              <a:rPr lang="cs-CZ" sz="2800" dirty="0">
                <a:solidFill>
                  <a:srgbClr val="FFFF00"/>
                </a:solidFill>
                <a:effectLst/>
              </a:rPr>
              <a:t>Druzí pokračovatelé Kosmovi </a:t>
            </a:r>
            <a:r>
              <a:rPr lang="cs-CZ" sz="2800" dirty="0">
                <a:effectLst/>
              </a:rPr>
              <a:t>pak popisují období posledních Přemyslovců; </a:t>
            </a:r>
            <a:r>
              <a:rPr lang="cs-CZ" sz="2800" i="1" dirty="0">
                <a:effectLst/>
              </a:rPr>
              <a:t>Druhé pokračování - </a:t>
            </a:r>
            <a:r>
              <a:rPr lang="cs-CZ" sz="2800" dirty="0">
                <a:effectLst/>
              </a:rPr>
              <a:t>text letopisného svodu, který je obsažen v tzv. </a:t>
            </a:r>
            <a:r>
              <a:rPr lang="cs-CZ" sz="2800" i="1" dirty="0">
                <a:effectLst/>
              </a:rPr>
              <a:t>Dražickém kodexu; </a:t>
            </a:r>
            <a:r>
              <a:rPr lang="cs-CZ" sz="2800" dirty="0">
                <a:effectLst/>
              </a:rPr>
              <a:t>před rokem 1343 sepsán pro pražského biskupa </a:t>
            </a:r>
            <a:r>
              <a:rPr lang="cs-CZ" sz="2800" b="1" dirty="0">
                <a:effectLst/>
              </a:rPr>
              <a:t>Jana IV. z Dražic</a:t>
            </a:r>
            <a:endParaRPr lang="cs-CZ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3898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0F72AD-C896-47CA-BF88-EBD088E50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i="1" dirty="0"/>
              <a:t>Zbraslavská kronika</a:t>
            </a:r>
            <a:r>
              <a:rPr lang="cs-CZ" dirty="0"/>
              <a:t> (latinsky </a:t>
            </a:r>
            <a:r>
              <a:rPr lang="cs-CZ" dirty="0" err="1"/>
              <a:t>Chronicon</a:t>
            </a:r>
            <a:r>
              <a:rPr lang="cs-CZ" dirty="0"/>
              <a:t> </a:t>
            </a:r>
            <a:r>
              <a:rPr lang="cs-CZ" dirty="0" err="1"/>
              <a:t>Aulae</a:t>
            </a:r>
            <a:r>
              <a:rPr lang="cs-CZ" dirty="0"/>
              <a:t> </a:t>
            </a:r>
            <a:r>
              <a:rPr lang="cs-CZ" dirty="0" err="1"/>
              <a:t>regiae</a:t>
            </a:r>
            <a:r>
              <a:rPr lang="cs-CZ" dirty="0"/>
              <a:t> </a:t>
            </a:r>
            <a:r>
              <a:rPr lang="en-US" dirty="0"/>
              <a:t>= </a:t>
            </a:r>
            <a:r>
              <a:rPr lang="cs-CZ" dirty="0"/>
              <a:t>Kronika královského paláce)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6FCDEE3-2885-4657-9F4F-C6E7A602E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36872"/>
            <a:ext cx="11511679" cy="4521127"/>
          </a:xfrm>
        </p:spPr>
        <p:txBody>
          <a:bodyPr>
            <a:normAutofit/>
          </a:bodyPr>
          <a:lstStyle/>
          <a:p>
            <a:r>
              <a:rPr lang="cs-CZ" sz="2800" dirty="0">
                <a:effectLst/>
              </a:rPr>
              <a:t>1305–39 v cisterciáckém klášteře na Zbraslavi</a:t>
            </a:r>
          </a:p>
          <a:p>
            <a:r>
              <a:rPr lang="cs-CZ" sz="2800" dirty="0">
                <a:effectLst/>
              </a:rPr>
              <a:t>Autoři: opati </a:t>
            </a:r>
            <a:r>
              <a:rPr lang="cs-CZ" sz="2800" b="1" dirty="0">
                <a:effectLst/>
              </a:rPr>
              <a:t>Ota Durynský a Petr Žitavský</a:t>
            </a:r>
          </a:p>
          <a:p>
            <a:endParaRPr lang="cs-CZ" sz="2800" b="1" dirty="0">
              <a:effectLst/>
            </a:endParaRPr>
          </a:p>
          <a:p>
            <a:r>
              <a:rPr lang="cs-CZ" sz="2800" b="1" i="1" dirty="0">
                <a:effectLst/>
              </a:rPr>
              <a:t>Poslední Přemyslovci </a:t>
            </a:r>
          </a:p>
          <a:p>
            <a:r>
              <a:rPr lang="cs-CZ" sz="2800" b="1" i="1" dirty="0">
                <a:effectLst/>
              </a:rPr>
              <a:t>ve Zbraslavské kronice</a:t>
            </a:r>
          </a:p>
          <a:p>
            <a:r>
              <a:rPr lang="cs-CZ" sz="2800" b="1" i="1" dirty="0">
                <a:effectLst/>
              </a:rPr>
              <a:t>(Jihlavský rukopis):</a:t>
            </a:r>
            <a:endParaRPr lang="cs-CZ" sz="2800" i="1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711F687-FF29-4408-ABD2-C18C47123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001" y="3429000"/>
            <a:ext cx="428625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0017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2DF7D5-350D-42A1-9095-52E647BCD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i="1" dirty="0">
                <a:solidFill>
                  <a:srgbClr val="FFFF00"/>
                </a:solidFill>
              </a:rPr>
              <a:t>Letopisy hradišťsko-opatovické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(latinsky </a:t>
            </a:r>
            <a:r>
              <a:rPr lang="cs-CZ" dirty="0" err="1"/>
              <a:t>Annales</a:t>
            </a:r>
            <a:r>
              <a:rPr lang="cs-CZ" dirty="0"/>
              <a:t> </a:t>
            </a:r>
            <a:r>
              <a:rPr lang="cs-CZ" dirty="0" err="1"/>
              <a:t>Gradicenses-Opatovicenses</a:t>
            </a:r>
            <a:r>
              <a:rPr lang="cs-CZ" dirty="0"/>
              <a:t>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4DE5E76-48F0-412A-8783-0CEB58DC6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effectLst/>
              </a:rPr>
              <a:t>latinsky psané letopisné dílo neznámého mnicha benediktinského kláštera v Opatovicích nad Labem. Obsahuje záznamy o událostech od začátku letopočtu do roku 1163. Přesné datum vzniku Letopisů není známo, ale pravděpodobně byly sepsány nedlouho před rokem 1167.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16231078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F22D1C-880A-41C8-83A9-A07E0BCE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Doba Karla IV.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CA816DF-12FE-4F72-B853-180F94746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414399" cy="4201087"/>
          </a:xfrm>
        </p:spPr>
        <p:txBody>
          <a:bodyPr>
            <a:normAutofit fontScale="92500"/>
          </a:bodyPr>
          <a:lstStyle/>
          <a:p>
            <a:r>
              <a:rPr lang="cs-CZ" sz="3600" dirty="0">
                <a:solidFill>
                  <a:srgbClr val="FFFF00"/>
                </a:solidFill>
              </a:rPr>
              <a:t>František Pražský</a:t>
            </a:r>
          </a:p>
          <a:p>
            <a:r>
              <a:rPr lang="cs-CZ" sz="3600" dirty="0"/>
              <a:t>příslušník pražské kapituly </a:t>
            </a:r>
            <a:r>
              <a:rPr lang="cs-CZ" sz="3600" dirty="0">
                <a:solidFill>
                  <a:srgbClr val="FFFF00"/>
                </a:solidFill>
              </a:rPr>
              <a:t>Beneš Krabice z </a:t>
            </a:r>
            <a:r>
              <a:rPr lang="cs-CZ" sz="3600" dirty="0" err="1">
                <a:solidFill>
                  <a:srgbClr val="FFFF00"/>
                </a:solidFill>
              </a:rPr>
              <a:t>Weitmile</a:t>
            </a:r>
            <a:endParaRPr lang="cs-CZ" sz="3600" dirty="0">
              <a:solidFill>
                <a:srgbClr val="FFFF00"/>
              </a:solidFill>
            </a:endParaRPr>
          </a:p>
          <a:p>
            <a:r>
              <a:rPr lang="cs-CZ" sz="3600" dirty="0"/>
              <a:t>opat </a:t>
            </a:r>
            <a:r>
              <a:rPr lang="cs-CZ" sz="3600" dirty="0" err="1">
                <a:solidFill>
                  <a:srgbClr val="FFFF00"/>
                </a:solidFill>
              </a:rPr>
              <a:t>Neplach</a:t>
            </a:r>
            <a:r>
              <a:rPr lang="cs-CZ" sz="3600" dirty="0"/>
              <a:t> z opatovického kláštera</a:t>
            </a:r>
          </a:p>
          <a:p>
            <a:r>
              <a:rPr lang="cs-CZ" sz="3600" dirty="0"/>
              <a:t>italský cestovatel </a:t>
            </a:r>
            <a:r>
              <a:rPr lang="cs-CZ" sz="3600" dirty="0">
                <a:solidFill>
                  <a:srgbClr val="FFFF00"/>
                </a:solidFill>
              </a:rPr>
              <a:t>Jan </a:t>
            </a:r>
            <a:r>
              <a:rPr lang="cs-CZ" sz="3600" dirty="0" err="1">
                <a:solidFill>
                  <a:srgbClr val="FFFF00"/>
                </a:solidFill>
              </a:rPr>
              <a:t>Marignola</a:t>
            </a:r>
            <a:endParaRPr lang="cs-CZ" sz="3600" dirty="0">
              <a:solidFill>
                <a:srgbClr val="FFFF00"/>
              </a:solidFill>
            </a:endParaRPr>
          </a:p>
          <a:p>
            <a:r>
              <a:rPr lang="cs-CZ" sz="3600" dirty="0"/>
              <a:t>kaplan posledního pražského biskupa Jana z Dražic </a:t>
            </a:r>
            <a:r>
              <a:rPr lang="cs-CZ" sz="3600" dirty="0">
                <a:solidFill>
                  <a:srgbClr val="FFFF00"/>
                </a:solidFill>
              </a:rPr>
              <a:t>František Pražský</a:t>
            </a:r>
          </a:p>
          <a:p>
            <a:r>
              <a:rPr lang="cs-CZ" sz="3600" dirty="0">
                <a:solidFill>
                  <a:srgbClr val="FFFF00"/>
                </a:solidFill>
              </a:rPr>
              <a:t>Přibík </a:t>
            </a:r>
            <a:r>
              <a:rPr lang="cs-CZ" sz="3600" dirty="0" err="1">
                <a:solidFill>
                  <a:srgbClr val="FFFF00"/>
                </a:solidFill>
              </a:rPr>
              <a:t>Pulkava</a:t>
            </a:r>
            <a:r>
              <a:rPr lang="cs-CZ" sz="3600" dirty="0">
                <a:solidFill>
                  <a:srgbClr val="FFFF00"/>
                </a:solidFill>
              </a:rPr>
              <a:t> z Radenína</a:t>
            </a:r>
          </a:p>
        </p:txBody>
      </p:sp>
    </p:spTree>
    <p:extLst>
      <p:ext uri="{BB962C8B-B14F-4D97-AF65-F5344CB8AC3E}">
        <p14:creationId xmlns:p14="http://schemas.microsoft.com/office/powerpoint/2010/main" val="5315267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AD18D2-07F0-4E5E-BB40-D877D7B2B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716280"/>
          </a:xfrm>
        </p:spPr>
        <p:txBody>
          <a:bodyPr/>
          <a:lstStyle/>
          <a:p>
            <a:r>
              <a:rPr lang="cs-CZ" dirty="0">
                <a:solidFill>
                  <a:srgbClr val="FFFF00"/>
                </a:solidFill>
              </a:rPr>
              <a:t>Dalimilova kronika </a:t>
            </a:r>
            <a:r>
              <a:rPr lang="cs-CZ" dirty="0"/>
              <a:t>(končí 1314)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EF004DB-059C-4B9E-A9AC-EF274645E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853440"/>
            <a:ext cx="10764919" cy="5791200"/>
          </a:xfrm>
        </p:spPr>
        <p:txBody>
          <a:bodyPr/>
          <a:lstStyle/>
          <a:p>
            <a:r>
              <a:rPr lang="cs-CZ" i="1" dirty="0"/>
              <a:t>Na Přemysla na praděda</a:t>
            </a:r>
          </a:p>
          <a:p>
            <a:r>
              <a:rPr lang="cs-CZ" i="1" dirty="0"/>
              <a:t>nejdříve však pomyslete,</a:t>
            </a:r>
          </a:p>
          <a:p>
            <a:r>
              <a:rPr lang="cs-CZ" i="1" dirty="0"/>
              <a:t>jenž z oráče na knížete</a:t>
            </a:r>
          </a:p>
          <a:p>
            <a:r>
              <a:rPr lang="cs-CZ" i="1" dirty="0"/>
              <a:t>povýšen byl. </a:t>
            </a:r>
          </a:p>
          <a:p>
            <a:r>
              <a:rPr lang="cs-CZ" i="1" dirty="0"/>
              <a:t>Všichni stejně</a:t>
            </a:r>
          </a:p>
          <a:p>
            <a:r>
              <a:rPr lang="cs-CZ" i="1" dirty="0"/>
              <a:t>počati jsme byli v ženě,</a:t>
            </a:r>
          </a:p>
          <a:p>
            <a:r>
              <a:rPr lang="cs-CZ" i="1" dirty="0"/>
              <a:t>ač pokládán za šlechtice</a:t>
            </a:r>
          </a:p>
          <a:p>
            <a:r>
              <a:rPr lang="cs-CZ" i="1" dirty="0"/>
              <a:t>je ten, kdo má stříbra více.</a:t>
            </a:r>
          </a:p>
          <a:p>
            <a:r>
              <a:rPr lang="cs-CZ" i="1" dirty="0"/>
              <a:t>Chci žít s českou selkou skrovnou</a:t>
            </a:r>
          </a:p>
          <a:p>
            <a:r>
              <a:rPr lang="cs-CZ" i="1" dirty="0"/>
              <a:t>spíše než s Němkou, s císařovnou.</a:t>
            </a:r>
          </a:p>
          <a:p>
            <a:r>
              <a:rPr lang="cs-CZ" i="1" dirty="0"/>
              <a:t>Pouto krve vždy je silné,</a:t>
            </a:r>
          </a:p>
          <a:p>
            <a:r>
              <a:rPr lang="cs-CZ" i="1" dirty="0"/>
              <a:t>Němka k Čechům sotva přilne.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1520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201F15-7755-4236-9869-D4F992A97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Husitské kroniky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717BDB2-4AB4-453C-8A88-3D23EBAFC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/>
              <a:t>Vavřinec z Březové: </a:t>
            </a:r>
            <a:r>
              <a:rPr lang="cs-CZ" sz="4000" i="1" dirty="0"/>
              <a:t>Husitská kronika</a:t>
            </a:r>
            <a:endParaRPr lang="cs-CZ" sz="4000" dirty="0"/>
          </a:p>
          <a:p>
            <a:r>
              <a:rPr lang="cs-CZ" sz="4000" b="1" dirty="0"/>
              <a:t>Mikuláš z Pelhřimova: </a:t>
            </a:r>
            <a:r>
              <a:rPr lang="cs-CZ" sz="4000" i="1" dirty="0"/>
              <a:t>Kronika táborská</a:t>
            </a:r>
            <a:endParaRPr lang="cs-CZ" sz="4000" dirty="0"/>
          </a:p>
          <a:p>
            <a:r>
              <a:rPr lang="cs-CZ" sz="4000" b="1" dirty="0"/>
              <a:t>Eneáš </a:t>
            </a:r>
            <a:r>
              <a:rPr lang="cs-CZ" sz="4000" b="1" dirty="0" err="1"/>
              <a:t>Silvius</a:t>
            </a:r>
            <a:r>
              <a:rPr lang="cs-CZ" sz="4000" b="1" dirty="0"/>
              <a:t> </a:t>
            </a:r>
            <a:r>
              <a:rPr lang="cs-CZ" sz="4000" b="1" dirty="0" err="1"/>
              <a:t>Piccolomini</a:t>
            </a:r>
            <a:r>
              <a:rPr lang="cs-CZ" sz="4000" i="1" dirty="0"/>
              <a:t>: </a:t>
            </a:r>
            <a:r>
              <a:rPr lang="cs-CZ" sz="4000" i="1" dirty="0" err="1"/>
              <a:t>Historia</a:t>
            </a:r>
            <a:r>
              <a:rPr lang="cs-CZ" sz="4000" i="1" dirty="0"/>
              <a:t> </a:t>
            </a:r>
            <a:r>
              <a:rPr lang="cs-CZ" sz="4000" i="1" dirty="0" err="1"/>
              <a:t>Bohemica</a:t>
            </a:r>
            <a:r>
              <a:rPr lang="cs-CZ" sz="4000" i="1" dirty="0"/>
              <a:t>, 1458</a:t>
            </a:r>
            <a:endParaRPr lang="cs-CZ" sz="4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8256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587B3D-1720-6FA2-C9B7-A5B6C753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505F64-DDC5-FC5C-F618-1387F1C9C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dějepisectví, Praha 19972, 20093.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 I - II, Praha 1973 - 1978.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Hanzal Josef, Cesty české historiografie 1945 - 1989, Praha 1999.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Iggers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Georg G., Historiografie ve 20. století, Praha 2002</a:t>
            </a:r>
            <a:endParaRPr lang="cs-CZ" b="0" dirty="0">
              <a:effectLst/>
            </a:endParaRPr>
          </a:p>
          <a:p>
            <a:br>
              <a:rPr lang="cs-CZ"/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07877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935</TotalTime>
  <Words>1933</Words>
  <Application>Microsoft Office PowerPoint</Application>
  <PresentationFormat>Širokoúhlá obrazovka</PresentationFormat>
  <Paragraphs>169</Paragraphs>
  <Slides>33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7" baseType="lpstr">
      <vt:lpstr>Arial</vt:lpstr>
      <vt:lpstr>Times New Roman</vt:lpstr>
      <vt:lpstr>Trebuchet MS</vt:lpstr>
      <vt:lpstr>Berlín</vt:lpstr>
      <vt:lpstr>Prezentace aplikace PowerPoint</vt:lpstr>
      <vt:lpstr>Středověké kroniky</vt:lpstr>
      <vt:lpstr>Středověké anály</vt:lpstr>
      <vt:lpstr>Gesta</vt:lpstr>
      <vt:lpstr>Středověká kronika</vt:lpstr>
      <vt:lpstr>Dělení středověkých kronik</vt:lpstr>
      <vt:lpstr>Svatý Beda Venerabilis nebo též Beda Ctihodný (kolem 672, Iarrow – 25. května 735, Iarrow, Northumbrie)</vt:lpstr>
      <vt:lpstr>Matthew Paris (1200? – 1259) </vt:lpstr>
      <vt:lpstr>Jan ze Salisbury (anglicky John of Salisbury, kolem 1115 – 1180, Chartres, Francie)</vt:lpstr>
      <vt:lpstr>Vilém z Malmesbury  (okolo 1090/1095 – po 1143)</vt:lpstr>
      <vt:lpstr>Orderic Vitalis či Orderik Vital 1075 Atcham – 1141 nebo 1143 klášter Saint-Évroult - (sant evró). </vt:lpstr>
      <vt:lpstr>Svatý Řehoř nebo Gregorius z Tours, původním jménem Gregorius Florentius (539 Clermont-Ferrand – 594 Tours)</vt:lpstr>
      <vt:lpstr>Fredegarova kronika čili Kronika takzvaného Fredegara anebo (hlavně spolu s rozšířením přidaným roku 751) Historia Francorum</vt:lpstr>
      <vt:lpstr>Kronika takzvaného Fredegara</vt:lpstr>
      <vt:lpstr>Fulcher ze Chartres (Fultšér ze šart) (latinsky Fulcherus Carnotensis; kolem 1059 Chartres nebo poblíž – kolem 1127) </vt:lpstr>
      <vt:lpstr>Rodulfus Glaber (také uváděný jako Rudolf nebo Ralph Glaber; 985–1047)</vt:lpstr>
      <vt:lpstr>Další franské kroniky</vt:lpstr>
      <vt:lpstr>Německo</vt:lpstr>
      <vt:lpstr>Další kronikáři německého prostoru</vt:lpstr>
      <vt:lpstr>Itálie</vt:lpstr>
      <vt:lpstr>Rakousko </vt:lpstr>
      <vt:lpstr>Ota z Freisingu - klášter Heiligenkreuz</vt:lpstr>
      <vt:lpstr>Polsko </vt:lpstr>
      <vt:lpstr>Dánsko</vt:lpstr>
      <vt:lpstr>Španělsko a Portugalsko</vt:lpstr>
      <vt:lpstr>Český prostor </vt:lpstr>
      <vt:lpstr>Pokračovatelé Kosmovi</vt:lpstr>
      <vt:lpstr>Zbraslavská kronika (latinsky Chronicon Aulae regiae = Kronika královského paláce) </vt:lpstr>
      <vt:lpstr>Letopisy hradišťsko-opatovické (latinsky Annales Gradicenses-Opatovicenses)</vt:lpstr>
      <vt:lpstr>Doba Karla IV.</vt:lpstr>
      <vt:lpstr>Dalimilova kronika (končí 1314)</vt:lpstr>
      <vt:lpstr>Husitské kroniky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Středověké kroniky</dc:title>
  <dc:creator>Naděžda Morávková</dc:creator>
  <cp:lastModifiedBy>Naděžda Morávková</cp:lastModifiedBy>
  <cp:revision>30</cp:revision>
  <dcterms:created xsi:type="dcterms:W3CDTF">2021-10-29T15:48:49Z</dcterms:created>
  <dcterms:modified xsi:type="dcterms:W3CDTF">2023-02-22T14:08:58Z</dcterms:modified>
</cp:coreProperties>
</file>