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311" r:id="rId4"/>
    <p:sldId id="312" r:id="rId5"/>
    <p:sldId id="313" r:id="rId6"/>
    <p:sldId id="314" r:id="rId7"/>
    <p:sldId id="315" r:id="rId8"/>
    <p:sldId id="317" r:id="rId9"/>
    <p:sldId id="316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08" r:id="rId31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14"/>
          <p:cNvSpPr>
            <a:spLocks noChangeArrowheads="1"/>
          </p:cNvSpPr>
          <p:nvPr/>
        </p:nvSpPr>
        <p:spPr bwMode="white">
          <a:xfrm>
            <a:off x="0" y="7394787"/>
            <a:ext cx="10693400" cy="168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15" tIns="52157" rIns="104315" bIns="52157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cs-CZ" smtClean="0">
              <a:latin typeface="Georgia" pitchFamily="18" charset="0"/>
            </a:endParaRPr>
          </a:p>
        </p:txBody>
      </p:sp>
      <p:sp>
        <p:nvSpPr>
          <p:cNvPr id="5" name="Obdélník 18"/>
          <p:cNvSpPr>
            <a:spLocks noChangeArrowheads="1"/>
          </p:cNvSpPr>
          <p:nvPr/>
        </p:nvSpPr>
        <p:spPr bwMode="white">
          <a:xfrm>
            <a:off x="10515177" y="3501"/>
            <a:ext cx="178223" cy="7562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15" tIns="52157" rIns="104315" bIns="52157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cs-CZ" smtClean="0">
              <a:latin typeface="Georgia" pitchFamily="18" charset="0"/>
            </a:endParaRPr>
          </a:p>
        </p:txBody>
      </p:sp>
      <p:sp>
        <p:nvSpPr>
          <p:cNvPr id="6" name="Obdélník 5"/>
          <p:cNvSpPr>
            <a:spLocks noChangeArrowheads="1"/>
          </p:cNvSpPr>
          <p:nvPr/>
        </p:nvSpPr>
        <p:spPr bwMode="white">
          <a:xfrm>
            <a:off x="0" y="0"/>
            <a:ext cx="178223" cy="7562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15" tIns="52157" rIns="104315" bIns="52157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cs-CZ" smtClean="0">
              <a:latin typeface="Georgia" pitchFamily="18" charset="0"/>
            </a:endParaRPr>
          </a:p>
        </p:txBody>
      </p:sp>
      <p:sp>
        <p:nvSpPr>
          <p:cNvPr id="7" name="Obdélník 15"/>
          <p:cNvSpPr>
            <a:spLocks noChangeArrowheads="1"/>
          </p:cNvSpPr>
          <p:nvPr/>
        </p:nvSpPr>
        <p:spPr bwMode="white">
          <a:xfrm>
            <a:off x="0" y="0"/>
            <a:ext cx="10693400" cy="277304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15" tIns="52157" rIns="104315" bIns="52157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cs-CZ" smtClean="0">
              <a:latin typeface="Georgia" pitchFamily="18" charset="0"/>
            </a:endParaRPr>
          </a:p>
        </p:txBody>
      </p:sp>
      <p:sp>
        <p:nvSpPr>
          <p:cNvPr id="10" name="Obdélník 11"/>
          <p:cNvSpPr>
            <a:spLocks noChangeArrowheads="1"/>
          </p:cNvSpPr>
          <p:nvPr/>
        </p:nvSpPr>
        <p:spPr bwMode="auto">
          <a:xfrm>
            <a:off x="170798" y="7048157"/>
            <a:ext cx="10329527" cy="341379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104315" tIns="52157" rIns="104315" bIns="52157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Přímá spojovací čára 6"/>
          <p:cNvSpPr>
            <a:spLocks noChangeShapeType="1"/>
          </p:cNvSpPr>
          <p:nvPr/>
        </p:nvSpPr>
        <p:spPr bwMode="auto">
          <a:xfrm>
            <a:off x="181937" y="2668005"/>
            <a:ext cx="10329527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104315" tIns="52157" rIns="104315" bIns="52157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Obdélník 9"/>
          <p:cNvSpPr>
            <a:spLocks noChangeArrowheads="1"/>
          </p:cNvSpPr>
          <p:nvPr/>
        </p:nvSpPr>
        <p:spPr bwMode="auto">
          <a:xfrm>
            <a:off x="178224" y="168063"/>
            <a:ext cx="10329527" cy="7219721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104315" tIns="52157" rIns="104315" bIns="52157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Elipsa 12"/>
          <p:cNvSpPr/>
          <p:nvPr/>
        </p:nvSpPr>
        <p:spPr>
          <a:xfrm>
            <a:off x="4990254" y="2331879"/>
            <a:ext cx="712893" cy="672253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Elipsa 13"/>
          <p:cNvSpPr/>
          <p:nvPr/>
        </p:nvSpPr>
        <p:spPr>
          <a:xfrm>
            <a:off x="5101643" y="2436919"/>
            <a:ext cx="490114" cy="463925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604010" y="3109172"/>
            <a:ext cx="7485380" cy="276999"/>
          </a:xfrm>
        </p:spPr>
        <p:txBody>
          <a:bodyPr/>
          <a:lstStyle>
            <a:lvl1pPr marL="0" indent="0" algn="ctr">
              <a:buNone/>
              <a:defRPr sz="1800" b="1" cap="all" spc="285" baseline="0">
                <a:solidFill>
                  <a:schemeClr val="tx2"/>
                </a:solidFill>
              </a:defRPr>
            </a:lvl1pPr>
            <a:lvl2pPr marL="521574" indent="0" algn="ctr">
              <a:buNone/>
            </a:lvl2pPr>
            <a:lvl3pPr marL="1043148" indent="0" algn="ctr">
              <a:buNone/>
            </a:lvl3pPr>
            <a:lvl4pPr marL="1564721" indent="0" algn="ctr">
              <a:buNone/>
            </a:lvl4pPr>
            <a:lvl5pPr marL="2086295" indent="0" algn="ctr">
              <a:buNone/>
            </a:lvl5pPr>
            <a:lvl6pPr marL="2607869" indent="0" algn="ctr">
              <a:buNone/>
            </a:lvl6pPr>
            <a:lvl7pPr marL="3129443" indent="0" algn="ctr">
              <a:buNone/>
            </a:lvl7pPr>
            <a:lvl8pPr marL="3651016" indent="0" algn="ctr">
              <a:buNone/>
            </a:lvl8pPr>
            <a:lvl9pPr marL="417259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802005" y="420159"/>
            <a:ext cx="9089390" cy="1477328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5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08812-9E73-4413-945E-A7970C75CDD7}" type="datetimeFigureOut">
              <a:rPr lang="cs-CZ"/>
              <a:pPr>
                <a:defRPr/>
              </a:pPr>
              <a:t>23.11.2021</a:t>
            </a:fld>
            <a:endParaRPr lang="cs-CZ"/>
          </a:p>
        </p:txBody>
      </p:sp>
      <p:sp>
        <p:nvSpPr>
          <p:cNvPr id="16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7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5079365" y="2424665"/>
            <a:ext cx="534670" cy="276999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05489EC-6EA5-4018-9689-7E06C84AAFD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7832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5048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879364"/>
            <a:ext cx="8902065" cy="1237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5400" b="1" spc="-20" dirty="0" smtClean="0">
                <a:solidFill>
                  <a:srgbClr val="428F9B"/>
                </a:solidFill>
                <a:cs typeface="Calibri"/>
              </a:rPr>
              <a:t>Akutní poškození ledvin v intenzivní péči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774700" y="52292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4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2005" y="2344483"/>
            <a:ext cx="9089390" cy="707886"/>
          </a:xfrm>
        </p:spPr>
        <p:txBody>
          <a:bodyPr/>
          <a:lstStyle/>
          <a:p>
            <a:pPr eaLnBrk="1" hangingPunct="1">
              <a:defRPr/>
            </a:pPr>
            <a:r>
              <a:rPr lang="cs-CZ" sz="4600" dirty="0">
                <a:latin typeface="Calibri" panose="020F0502020204030204" pitchFamily="34" charset="0"/>
              </a:rPr>
              <a:t>Ledviny </a:t>
            </a:r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809625"/>
            <a:ext cx="6919149" cy="492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768" y="962025"/>
            <a:ext cx="4010025" cy="4922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672768" y="6007640"/>
            <a:ext cx="4664336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600" b="0" kern="0" dirty="0" smtClean="0">
                <a:solidFill>
                  <a:schemeClr val="tx1"/>
                </a:solidFill>
                <a:latin typeface="+mj-lt"/>
              </a:rPr>
              <a:t>Zdroj: </a:t>
            </a:r>
            <a:r>
              <a:rPr lang="cs-CZ" altLang="cs-CZ" sz="1600" b="0" kern="0" dirty="0">
                <a:solidFill>
                  <a:schemeClr val="tx1"/>
                </a:solidFill>
                <a:latin typeface="+mj-lt"/>
              </a:rPr>
              <a:t>https://</a:t>
            </a:r>
            <a:r>
              <a:rPr lang="cs-CZ" altLang="cs-CZ" sz="1600" b="0" kern="0" dirty="0" smtClean="0">
                <a:solidFill>
                  <a:schemeClr val="tx1"/>
                </a:solidFill>
                <a:latin typeface="+mj-lt"/>
              </a:rPr>
              <a:t>dspace.cuni.cz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918866" y="5810077"/>
            <a:ext cx="4664336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600" b="0" kern="0" dirty="0" smtClean="0">
                <a:solidFill>
                  <a:schemeClr val="tx1"/>
                </a:solidFill>
                <a:latin typeface="+mj-lt"/>
              </a:rPr>
              <a:t>Zdroj: </a:t>
            </a:r>
            <a:r>
              <a:rPr lang="cs-CZ" altLang="cs-CZ" sz="1600" b="0" kern="0" dirty="0">
                <a:solidFill>
                  <a:schemeClr val="tx1"/>
                </a:solidFill>
                <a:latin typeface="+mj-lt"/>
              </a:rPr>
              <a:t>https://</a:t>
            </a:r>
            <a:r>
              <a:rPr lang="cs-CZ" altLang="cs-CZ" sz="1600" b="0" kern="0" dirty="0" smtClean="0">
                <a:solidFill>
                  <a:schemeClr val="tx1"/>
                </a:solidFill>
                <a:latin typeface="+mj-lt"/>
              </a:rPr>
              <a:t>www.google.com/search?q=ulo%C5%BEen%C3%AD+ledvin</a:t>
            </a:r>
          </a:p>
        </p:txBody>
      </p:sp>
    </p:spTree>
    <p:extLst>
      <p:ext uri="{BB962C8B-B14F-4D97-AF65-F5344CB8AC3E}">
        <p14:creationId xmlns:p14="http://schemas.microsoft.com/office/powerpoint/2010/main" val="2584264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906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Akutní poškození </a:t>
            </a:r>
            <a:r>
              <a:rPr lang="cs-CZ" altLang="cs-CZ" sz="4000" dirty="0" smtClean="0">
                <a:latin typeface="Calibri" pitchFamily="34" charset="0"/>
              </a:rPr>
              <a:t>ledvin - AKI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952625"/>
            <a:ext cx="9278797" cy="4062651"/>
          </a:xfrm>
        </p:spPr>
        <p:txBody>
          <a:bodyPr/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AKI (</a:t>
            </a:r>
            <a:r>
              <a:rPr lang="cs-CZ" altLang="cs-CZ" sz="2400" dirty="0" err="1">
                <a:latin typeface="Calibri" pitchFamily="34" charset="0"/>
              </a:rPr>
              <a:t>Acute</a:t>
            </a:r>
            <a:r>
              <a:rPr lang="cs-CZ" altLang="cs-CZ" sz="2400" dirty="0">
                <a:latin typeface="Calibri" pitchFamily="34" charset="0"/>
              </a:rPr>
              <a:t> </a:t>
            </a:r>
            <a:r>
              <a:rPr lang="cs-CZ" altLang="cs-CZ" sz="2400" dirty="0" err="1">
                <a:latin typeface="Calibri" pitchFamily="34" charset="0"/>
              </a:rPr>
              <a:t>kidney</a:t>
            </a:r>
            <a:r>
              <a:rPr lang="cs-CZ" altLang="cs-CZ" sz="2400" dirty="0">
                <a:latin typeface="Calibri" pitchFamily="34" charset="0"/>
              </a:rPr>
              <a:t> </a:t>
            </a:r>
            <a:r>
              <a:rPr lang="cs-CZ" altLang="cs-CZ" sz="2400" dirty="0" err="1">
                <a:latin typeface="Calibri" pitchFamily="34" charset="0"/>
              </a:rPr>
              <a:t>injury</a:t>
            </a:r>
            <a:r>
              <a:rPr lang="cs-CZ" altLang="cs-CZ" sz="2400" dirty="0">
                <a:latin typeface="Calibri" pitchFamily="34" charset="0"/>
              </a:rPr>
              <a:t>)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Náhlý pokles renálních </a:t>
            </a:r>
            <a:r>
              <a:rPr lang="cs-CZ" altLang="cs-CZ" sz="2400" dirty="0" err="1">
                <a:latin typeface="Calibri" pitchFamily="34" charset="0"/>
              </a:rPr>
              <a:t>fcí</a:t>
            </a:r>
            <a:r>
              <a:rPr lang="cs-CZ" altLang="cs-CZ" sz="2400" dirty="0">
                <a:latin typeface="Calibri" pitchFamily="34" charset="0"/>
              </a:rPr>
              <a:t>, což je vzestup sérového kreatininu o více než 26 µmol/l nebo 1,5 násobný vzestup kreatininu oproti výchozí hodnotě či ↓ diurézy pod 0,5 ml/kg/hod po dobu více než 6 hodin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Akutní renální selhání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Neschopnost zpracovat ½ g B/kg/den → ↑ dusíkatých látek v organismu</a:t>
            </a:r>
          </a:p>
          <a:p>
            <a:pPr eaLnBrk="1" hangingPunct="1"/>
            <a:endParaRPr lang="cs-CZ" altLang="cs-CZ" sz="2400" dirty="0">
              <a:latin typeface="Calibri" pitchFamily="34" charset="0"/>
            </a:endParaRPr>
          </a:p>
          <a:p>
            <a:pPr eaLnBrk="1" hangingPunct="1"/>
            <a:r>
              <a:rPr lang="cs-CZ" altLang="cs-CZ" sz="2400" dirty="0">
                <a:solidFill>
                  <a:srgbClr val="FFC000"/>
                </a:solidFill>
                <a:latin typeface="Calibri" pitchFamily="34" charset="0"/>
              </a:rPr>
              <a:t>Akutní </a:t>
            </a:r>
            <a:r>
              <a:rPr lang="cs-CZ" altLang="cs-CZ" sz="2400" dirty="0">
                <a:latin typeface="Calibri" pitchFamily="34" charset="0"/>
              </a:rPr>
              <a:t>→ poškození/selhání</a:t>
            </a:r>
          </a:p>
          <a:p>
            <a:pPr eaLnBrk="1" hangingPunct="1"/>
            <a:r>
              <a:rPr lang="cs-CZ" altLang="cs-CZ" sz="2400" dirty="0">
                <a:solidFill>
                  <a:srgbClr val="0083AC"/>
                </a:solidFill>
                <a:latin typeface="Calibri" pitchFamily="34" charset="0"/>
              </a:rPr>
              <a:t>Chronické</a:t>
            </a:r>
          </a:p>
          <a:p>
            <a:endParaRPr lang="cs-CZ" sz="24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615" y="4314825"/>
            <a:ext cx="3430799" cy="1638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727700" y="5986263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Zdroj: </a:t>
            </a:r>
            <a:r>
              <a:rPr lang="cs-CZ" altLang="cs-CZ" sz="1800" b="0" kern="0" dirty="0">
                <a:solidFill>
                  <a:schemeClr val="tx1"/>
                </a:solidFill>
                <a:latin typeface="+mj-lt"/>
              </a:rPr>
              <a:t>https://kidneyfoundationguyana.org/</a:t>
            </a:r>
            <a:endParaRPr lang="cs-CZ" altLang="cs-CZ" sz="1800" b="0" kern="0" dirty="0" smtClean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06999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906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Akutní poškození ledvin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952625"/>
            <a:ext cx="9278797" cy="5001369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Čím závažnější poškození ledvin, tím horší prognóza, tím delší pobyt na lůžku IP</a:t>
            </a:r>
          </a:p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Incidence v IP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30 – 70 %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stále stoupající charakter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5 % pac. potřebuje náhradu </a:t>
            </a:r>
            <a:r>
              <a:rPr lang="cs-CZ" altLang="cs-CZ" sz="2000" dirty="0" err="1">
                <a:latin typeface="Calibri" pitchFamily="34" charset="0"/>
              </a:rPr>
              <a:t>fce</a:t>
            </a:r>
            <a:r>
              <a:rPr lang="cs-CZ" altLang="cs-CZ" sz="2000" dirty="0">
                <a:latin typeface="Calibri" pitchFamily="34" charset="0"/>
              </a:rPr>
              <a:t> ledvin</a:t>
            </a:r>
          </a:p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Letalita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50 – 60 %</a:t>
            </a:r>
          </a:p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Typicky součást MODS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příčina sepse (50 %)</a:t>
            </a:r>
          </a:p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 err="1">
                <a:latin typeface="Calibri" pitchFamily="34" charset="0"/>
              </a:rPr>
              <a:t>Nozokomiální</a:t>
            </a:r>
            <a:r>
              <a:rPr lang="cs-CZ" altLang="cs-CZ" sz="2400" dirty="0">
                <a:latin typeface="Calibri" pitchFamily="34" charset="0"/>
              </a:rPr>
              <a:t> AKI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5 – 7 % pac. v IP</a:t>
            </a:r>
          </a:p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Následky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900" dirty="0">
                <a:latin typeface="Calibri" pitchFamily="34" charset="0"/>
              </a:rPr>
              <a:t>3x vyšší riziko přechodu do CHRS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5978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Akutní poškození ledvin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154436"/>
          </a:xfrm>
        </p:spPr>
        <p:txBody>
          <a:bodyPr/>
          <a:lstStyle/>
          <a:p>
            <a:pPr eaLnBrk="1" hangingPunct="1"/>
            <a:r>
              <a:rPr lang="cs-CZ" altLang="cs-CZ" sz="2800" dirty="0">
                <a:solidFill>
                  <a:srgbClr val="0083AC"/>
                </a:solidFill>
                <a:latin typeface="Calibri" pitchFamily="34" charset="0"/>
              </a:rPr>
              <a:t>Okénko do historie…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První popis renální nedostatečnosti publikován v literatuře v roce 1802 Williamem </a:t>
            </a:r>
            <a:r>
              <a:rPr lang="cs-CZ" altLang="cs-CZ" sz="2800" dirty="0" err="1">
                <a:latin typeface="Calibri" pitchFamily="34" charset="0"/>
              </a:rPr>
              <a:t>Heberdenem</a:t>
            </a:r>
            <a:r>
              <a:rPr lang="cs-CZ" altLang="cs-CZ" sz="2800" dirty="0">
                <a:latin typeface="Calibri" pitchFamily="34" charset="0"/>
              </a:rPr>
              <a:t> pod názvem </a:t>
            </a:r>
            <a:r>
              <a:rPr lang="cs-CZ" altLang="cs-CZ" sz="2800" dirty="0" err="1">
                <a:solidFill>
                  <a:srgbClr val="CC0000"/>
                </a:solidFill>
                <a:latin typeface="Calibri" pitchFamily="34" charset="0"/>
              </a:rPr>
              <a:t>ischurie</a:t>
            </a:r>
            <a:r>
              <a:rPr lang="cs-CZ" altLang="cs-CZ" sz="2800" dirty="0">
                <a:solidFill>
                  <a:srgbClr val="CC0000"/>
                </a:solidFill>
                <a:latin typeface="Calibri" pitchFamily="34" charset="0"/>
              </a:rPr>
              <a:t> </a:t>
            </a:r>
            <a:r>
              <a:rPr lang="cs-CZ" altLang="cs-CZ" sz="2800" dirty="0" err="1">
                <a:solidFill>
                  <a:srgbClr val="CC0000"/>
                </a:solidFill>
                <a:latin typeface="Calibri" pitchFamily="34" charset="0"/>
              </a:rPr>
              <a:t>renalis</a:t>
            </a:r>
            <a:endParaRPr lang="cs-CZ" altLang="cs-CZ" sz="2800" dirty="0">
              <a:solidFill>
                <a:srgbClr val="CC0000"/>
              </a:solidFill>
              <a:latin typeface="Calibri" pitchFamily="34" charset="0"/>
            </a:endParaRP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933220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906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AKI - charakteristika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031873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Náhle vzniklé, potenciálně reverzibilní zhoršení renálních funkcí, charakterizované: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poklesem GF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retencí a vzestupem hladin N katabolitů</a:t>
            </a:r>
            <a:r>
              <a:rPr lang="cs-CZ" altLang="cs-CZ" sz="2300" dirty="0">
                <a:latin typeface="Calibri" pitchFamily="34" charset="0"/>
              </a:rPr>
              <a:t> </a:t>
            </a:r>
            <a:endParaRPr lang="cs-CZ" altLang="cs-CZ" dirty="0">
              <a:latin typeface="Calibri" pitchFamily="34" charset="0"/>
            </a:endParaRP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rozvratem ABR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rozvratem elektrolytové rovnováhy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změnami objemu extracelulární tekutiny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sníženou produkcí moče 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Calibri" pitchFamily="34" charset="0"/>
              </a:rPr>
              <a:t>oligurie 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Calibri" pitchFamily="34" charset="0"/>
                <a:cs typeface="Arial" charset="0"/>
              </a:rPr>
              <a:t>anurie </a:t>
            </a:r>
            <a:endParaRPr lang="en-US" altLang="cs-CZ" sz="2200" dirty="0">
              <a:solidFill>
                <a:schemeClr val="accent1"/>
              </a:solidFill>
              <a:latin typeface="Calibri" pitchFamily="34" charset="0"/>
              <a:cs typeface="Arial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5489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906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Klasifikace AKI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952625"/>
            <a:ext cx="9278797" cy="3877985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  <a:latin typeface="Calibri" pitchFamily="34" charset="0"/>
              </a:rPr>
              <a:t>RIFLE</a:t>
            </a:r>
            <a:r>
              <a:rPr lang="cs-CZ" altLang="cs-CZ" sz="2800" dirty="0">
                <a:latin typeface="Calibri" pitchFamily="34" charset="0"/>
              </a:rPr>
              <a:t> 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hlink"/>
                </a:solidFill>
                <a:latin typeface="Calibri" pitchFamily="34" charset="0"/>
              </a:rPr>
              <a:t>AKIN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Tato klasifikace zahrnuje dvě nezávislá kritéria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sérová koncentrace kreatininu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množství vytvořené moči </a:t>
            </a:r>
            <a:endParaRPr lang="cs-CZ" altLang="cs-CZ" sz="2800" dirty="0" smtClean="0">
              <a:solidFill>
                <a:schemeClr val="accent1"/>
              </a:solidFill>
              <a:latin typeface="Calibri" pitchFamily="34" charset="0"/>
            </a:endParaRPr>
          </a:p>
          <a:p>
            <a:pPr lvl="1" eaLnBrk="1" hangingPunct="1"/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Je nutno použít kritérium vedoucí k nejvyšší možné klasifikaci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566664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9"/>
          <p:cNvSpPr>
            <a:spLocks noGrp="1"/>
          </p:cNvSpPr>
          <p:nvPr>
            <p:ph type="title" idx="4294967295"/>
          </p:nvPr>
        </p:nvSpPr>
        <p:spPr>
          <a:xfrm>
            <a:off x="293326" y="1"/>
            <a:ext cx="9980507" cy="538609"/>
          </a:xfrm>
        </p:spPr>
        <p:txBody>
          <a:bodyPr/>
          <a:lstStyle/>
          <a:p>
            <a:pPr eaLnBrk="1" hangingPunct="1"/>
            <a:r>
              <a:rPr lang="cs-CZ" altLang="cs-CZ" smtClean="0"/>
              <a:t> </a:t>
            </a:r>
          </a:p>
        </p:txBody>
      </p:sp>
      <p:graphicFrame>
        <p:nvGraphicFramePr>
          <p:cNvPr id="139441" name="Group 177"/>
          <p:cNvGraphicFramePr>
            <a:graphicFrameLocks noGrp="1"/>
          </p:cNvGraphicFramePr>
          <p:nvPr>
            <p:ph type="tbl" idx="4294967295"/>
          </p:nvPr>
        </p:nvGraphicFramePr>
        <p:xfrm>
          <a:off x="126242" y="127799"/>
          <a:ext cx="10440917" cy="7339189"/>
        </p:xfrm>
        <a:graphic>
          <a:graphicData uri="http://schemas.openxmlformats.org/drawingml/2006/table">
            <a:tbl>
              <a:tblPr/>
              <a:tblGrid>
                <a:gridCol w="2610229"/>
                <a:gridCol w="2762462"/>
                <a:gridCol w="2457997"/>
                <a:gridCol w="2610229"/>
              </a:tblGrid>
              <a:tr h="9993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RIFLE</a:t>
                      </a:r>
                    </a:p>
                  </a:txBody>
                  <a:tcPr marL="106934" marR="106934" marT="50430" marB="504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KREATININ + GF </a:t>
                      </a: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DIURÉZA</a:t>
                      </a: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cs-CZ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AKIN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cs-CZ" altLang="cs-CZ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13717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Riziko (</a:t>
                      </a: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ISK)</a:t>
                      </a:r>
                    </a:p>
                  </a:txBody>
                  <a:tcPr marL="106934" marR="106934" marT="50430" marB="504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Char char=""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S</a:t>
                      </a:r>
                      <a:r>
                        <a:rPr kumimoji="0" lang="cs-CZ" altLang="cs-CZ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- ↑ o 50 %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Char char=""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GF - ↓ o 25 %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 průběhu 1-7 dní </a:t>
                      </a: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Char char=""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Oligurie (0,5 ml/kg/hod) – min. 6 hod.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Char char=""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Diuréza zachována </a:t>
                      </a: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584200" indent="-584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82638" indent="-5080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1050925" indent="-4572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325563" indent="-4572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549400" indent="-4064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006600" indent="-406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463800" indent="-406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921000" indent="-406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378200" indent="-406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584200" marR="0" lvl="0" indent="-584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I. stadium</a:t>
                      </a: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13717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Poškození (</a:t>
                      </a: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njury)</a:t>
                      </a:r>
                    </a:p>
                  </a:txBody>
                  <a:tcPr marL="106934" marR="106934" marT="50430" marB="504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Char char=""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S</a:t>
                      </a:r>
                      <a:r>
                        <a:rPr kumimoji="0" lang="cs-CZ" altLang="cs-CZ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- ↑ o 100 %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Char char=""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GF - ↓ o 50 %</a:t>
                      </a: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Char char=""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Oligurie (0,5 ml/kg/hod) – min. 12 hod.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Char char=""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Diuréza zachována </a:t>
                      </a: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II. stadium</a:t>
                      </a: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1311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Selhání (</a:t>
                      </a: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ailure)</a:t>
                      </a:r>
                    </a:p>
                  </a:txBody>
                  <a:tcPr marL="106934" marR="106934" marT="50430" marB="504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Char char=""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S</a:t>
                      </a:r>
                      <a:r>
                        <a:rPr kumimoji="0" lang="cs-CZ" altLang="cs-CZ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- ↑ o 200 %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Char char=""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GF - ↓ o 75 %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Char char=""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Oligurie (0,5   ml/kg/hod) – déle než 24 hod. či anurie min. 12 h.</a:t>
                      </a: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584200" indent="-5842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82638" indent="-5080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1050925" indent="-4572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325563" indent="-4572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549400" indent="-4064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006600" indent="-406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463800" indent="-406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921000" indent="-406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378200" indent="-406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584200" marR="0" lvl="0" indent="-584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III. stadium</a:t>
                      </a:r>
                    </a:p>
                    <a:p>
                      <a:pPr marL="584200" marR="0" lvl="0" indent="-584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706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Ztráta funkce (</a:t>
                      </a: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L</a:t>
                      </a: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oss)</a:t>
                      </a:r>
                    </a:p>
                  </a:txBody>
                  <a:tcPr marL="106934" marR="106934" marT="50430" marB="504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Char char=""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ASL s afunkcí delší než 4 týdny </a:t>
                      </a: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Char char=""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Anurie či oligurie </a:t>
                      </a: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cs-CZ" alt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15472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Terminální selhání funkce (</a:t>
                      </a:r>
                      <a:r>
                        <a:rPr kumimoji="0" lang="cs-CZ" alt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nd – </a:t>
                      </a:r>
                      <a:r>
                        <a:rPr kumimoji="0" lang="cs-CZ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stage kidney disease)</a:t>
                      </a:r>
                    </a:p>
                  </a:txBody>
                  <a:tcPr marL="106934" marR="106934" marT="50430" marB="504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Char char=""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Afunkce trvající déle než 3 měsíce </a:t>
                      </a: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Char char=""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Anurie či oligurie </a:t>
                      </a: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3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274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2pPr>
                      <a:lvl3pPr marL="593725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868363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2"/>
                          </a:solidFill>
                          <a:latin typeface="Georgia" pitchFamily="18" charset="0"/>
                        </a:defRPr>
                      </a:lvl4pPr>
                      <a:lvl5pPr marL="11430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1600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 sz="16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934" marR="106934" marT="50430" marB="504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6695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90625"/>
            <a:ext cx="9278797" cy="615553"/>
          </a:xfrm>
        </p:spPr>
        <p:txBody>
          <a:bodyPr/>
          <a:lstStyle/>
          <a:p>
            <a:pPr algn="ctr"/>
            <a:r>
              <a:rPr lang="cs-CZ" sz="4000" dirty="0">
                <a:latin typeface="Calibri" panose="020F0502020204030204" pitchFamily="34" charset="0"/>
              </a:rPr>
              <a:t>Multifaktoriální etiologie v IP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952625"/>
            <a:ext cx="9278797" cy="430887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83AC"/>
                </a:solidFill>
                <a:latin typeface="Calibri" pitchFamily="34" charset="0"/>
              </a:rPr>
              <a:t>Hypotenze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Hypovolémie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83AC"/>
                </a:solidFill>
                <a:latin typeface="Calibri" pitchFamily="34" charset="0"/>
              </a:rPr>
              <a:t>Sepse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Šok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83AC"/>
                </a:solidFill>
                <a:latin typeface="Calibri" pitchFamily="34" charset="0"/>
              </a:rPr>
              <a:t>Kontrastní látky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Nefrotoxické</a:t>
            </a:r>
            <a:r>
              <a:rPr lang="cs-CZ" altLang="cs-CZ" sz="2800" dirty="0">
                <a:latin typeface="Calibri" pitchFamily="34" charset="0"/>
              </a:rPr>
              <a:t> léky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83AC"/>
                </a:solidFill>
                <a:latin typeface="Calibri" pitchFamily="34" charset="0"/>
              </a:rPr>
              <a:t>Chirurgické trauma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Komorbidity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83AC"/>
                </a:solidFill>
                <a:latin typeface="Calibri" pitchFamily="34" charset="0"/>
              </a:rPr>
              <a:t>Věk 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913972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Akutní poškození ledvin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952625"/>
            <a:ext cx="9278797" cy="459818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 sz="2800" dirty="0">
                <a:latin typeface="Calibri" pitchFamily="34" charset="0"/>
              </a:rPr>
              <a:t>Z hlediska základní </a:t>
            </a:r>
            <a:r>
              <a:rPr lang="cs-CZ" altLang="cs-CZ" sz="2800" dirty="0">
                <a:solidFill>
                  <a:srgbClr val="0083AC"/>
                </a:solidFill>
                <a:latin typeface="Calibri" pitchFamily="34" charset="0"/>
              </a:rPr>
              <a:t>příčiny</a:t>
            </a:r>
            <a:r>
              <a:rPr lang="cs-CZ" altLang="cs-CZ" sz="2800" dirty="0">
                <a:latin typeface="Calibri" pitchFamily="34" charset="0"/>
              </a:rPr>
              <a:t> jej dělíme na: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chemeClr val="accent1"/>
                </a:solidFill>
                <a:latin typeface="Calibri" pitchFamily="34" charset="0"/>
              </a:rPr>
              <a:t>Prerenální</a:t>
            </a: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↓ cirkulující intravaskulární objem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↓ </a:t>
            </a:r>
            <a:r>
              <a:rPr lang="cs-CZ" altLang="cs-CZ" sz="2000" dirty="0" smtClean="0">
                <a:latin typeface="Calibri" pitchFamily="34" charset="0"/>
              </a:rPr>
              <a:t>srdeční výdej</a:t>
            </a:r>
            <a:endParaRPr lang="cs-CZ" altLang="cs-CZ" sz="2000" dirty="0">
              <a:latin typeface="Calibri" pitchFamily="34" charset="0"/>
            </a:endParaRP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Hypotenze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 err="1">
                <a:latin typeface="Calibri" pitchFamily="34" charset="0"/>
              </a:rPr>
              <a:t>Renovaskulární</a:t>
            </a:r>
            <a:r>
              <a:rPr lang="cs-CZ" altLang="cs-CZ" sz="2000" dirty="0">
                <a:latin typeface="Calibri" pitchFamily="34" charset="0"/>
              </a:rPr>
              <a:t> obstrukce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Renální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Tubulární postižení - </a:t>
            </a:r>
            <a:r>
              <a:rPr lang="cs-CZ" altLang="cs-CZ" sz="2000" dirty="0">
                <a:solidFill>
                  <a:srgbClr val="FFC000"/>
                </a:solidFill>
                <a:latin typeface="Calibri" pitchFamily="34" charset="0"/>
              </a:rPr>
              <a:t>akutní tubulární nekróza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Lékové postižení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Maligní hypertenze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Glomerulární poškození (akutní x </a:t>
            </a:r>
            <a:r>
              <a:rPr lang="cs-CZ" altLang="cs-CZ" sz="2000" dirty="0" err="1">
                <a:latin typeface="Calibri" pitchFamily="34" charset="0"/>
              </a:rPr>
              <a:t>postinfekční</a:t>
            </a:r>
            <a:r>
              <a:rPr lang="cs-CZ" altLang="cs-CZ" sz="2000" dirty="0">
                <a:latin typeface="Calibri" pitchFamily="34" charset="0"/>
              </a:rPr>
              <a:t> glomerulonefritida)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chemeClr val="accent1"/>
                </a:solidFill>
                <a:latin typeface="Calibri" pitchFamily="34" charset="0"/>
              </a:rPr>
              <a:t>Postrenální</a:t>
            </a:r>
            <a:endParaRPr lang="cs-CZ" altLang="cs-CZ" sz="2800" dirty="0">
              <a:solidFill>
                <a:schemeClr val="accent1"/>
              </a:solidFill>
              <a:latin typeface="Calibri" pitchFamily="34" charset="0"/>
            </a:endParaRP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Překážka v </a:t>
            </a:r>
            <a:r>
              <a:rPr lang="cs-CZ" altLang="cs-CZ" sz="2000" dirty="0" err="1">
                <a:latin typeface="Calibri" pitchFamily="34" charset="0"/>
              </a:rPr>
              <a:t>urodynamice</a:t>
            </a:r>
            <a:endParaRPr lang="cs-CZ" altLang="cs-CZ" sz="2000" dirty="0">
              <a:latin typeface="Calibri" pitchFamily="34" charset="0"/>
            </a:endParaRPr>
          </a:p>
          <a:p>
            <a:pPr marL="1200150" lvl="2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konkrementy, ↑ prostata, tumor, koagulum, hematom, …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5164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90625"/>
            <a:ext cx="9278797" cy="615553"/>
          </a:xfrm>
        </p:spPr>
        <p:txBody>
          <a:bodyPr/>
          <a:lstStyle/>
          <a:p>
            <a:pPr algn="ctr"/>
            <a:r>
              <a:rPr lang="cs-CZ" sz="4000" dirty="0" err="1">
                <a:latin typeface="Calibri" panose="020F0502020204030204" pitchFamily="34" charset="0"/>
              </a:rPr>
              <a:t>Prerenální</a:t>
            </a:r>
            <a:r>
              <a:rPr lang="cs-CZ" sz="4000" dirty="0">
                <a:latin typeface="Calibri" panose="020F0502020204030204" pitchFamily="34" charset="0"/>
              </a:rPr>
              <a:t> AKI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473975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Incidence 40 – 70 %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Tzv. funkční poškození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Selhání způsobeno nedostatečným průtokem krve ledvinami a tím poklesem filtračního tlaku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Prevence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Rychlé řešení (terapie) těžké hypotenze, včasná tekutinová resuscitace při hypovolémii, rozvážná indikace </a:t>
            </a:r>
            <a:r>
              <a:rPr lang="cs-CZ" altLang="cs-CZ" sz="2800" dirty="0" err="1">
                <a:latin typeface="Calibri" pitchFamily="34" charset="0"/>
              </a:rPr>
              <a:t>nefrotoxických</a:t>
            </a:r>
            <a:r>
              <a:rPr lang="cs-CZ" altLang="cs-CZ" sz="2800" dirty="0">
                <a:latin typeface="Calibri" pitchFamily="34" charset="0"/>
              </a:rPr>
              <a:t> látek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Terapie</a:t>
            </a:r>
            <a:endParaRPr lang="cs-CZ" altLang="cs-CZ" sz="2800" dirty="0">
              <a:latin typeface="Calibri" pitchFamily="34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obnovení dostatečné </a:t>
            </a:r>
            <a:r>
              <a:rPr lang="cs-CZ" altLang="cs-CZ" sz="2800" dirty="0" err="1">
                <a:latin typeface="Calibri" pitchFamily="34" charset="0"/>
              </a:rPr>
              <a:t>perfuze</a:t>
            </a:r>
            <a:r>
              <a:rPr lang="cs-CZ" altLang="cs-CZ" sz="2800" dirty="0">
                <a:latin typeface="Calibri" pitchFamily="34" charset="0"/>
              </a:rPr>
              <a:t> ledvin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828690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sz="4000" dirty="0">
                <a:latin typeface="Calibri" panose="020F0502020204030204" pitchFamily="34" charset="0"/>
              </a:rPr>
              <a:t>Renální AKI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724025"/>
            <a:ext cx="9278797" cy="5262979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Incidence 10 – 50 %</a:t>
            </a:r>
          </a:p>
          <a:p>
            <a:pPr marL="457200" indent="-4572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83AC"/>
                </a:solidFill>
                <a:latin typeface="Calibri" pitchFamily="34" charset="0"/>
              </a:rPr>
              <a:t>Nefrotický syndrom</a:t>
            </a:r>
          </a:p>
          <a:p>
            <a:pPr marL="457200" indent="-4572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Dg. 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Calibri" pitchFamily="34" charset="0"/>
              </a:rPr>
              <a:t>sérologie </a:t>
            </a:r>
            <a:r>
              <a:rPr lang="cs-CZ" altLang="cs-CZ" sz="2400" dirty="0">
                <a:latin typeface="Calibri" pitchFamily="34" charset="0"/>
              </a:rPr>
              <a:t>(protilátky - ASLO)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toxikologie 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kultivační vyš. moči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biopsie ledviny</a:t>
            </a:r>
          </a:p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Calibri" pitchFamily="34" charset="0"/>
              </a:rPr>
              <a:t>Terapie</a:t>
            </a:r>
            <a:endParaRPr lang="cs-CZ" altLang="cs-CZ" sz="2400" dirty="0">
              <a:latin typeface="Calibri" pitchFamily="34" charset="0"/>
            </a:endParaRP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ATB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plazmaferéza 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solidFill>
                  <a:srgbClr val="FF0000"/>
                </a:solidFill>
                <a:latin typeface="Calibri" pitchFamily="34" charset="0"/>
              </a:rPr>
              <a:t>CVVHD – kontinuální eliminační techniky</a:t>
            </a:r>
            <a:endParaRPr lang="cs-CZ" altLang="cs-CZ" sz="2400" dirty="0">
              <a:solidFill>
                <a:srgbClr val="FF0000"/>
              </a:solidFill>
              <a:latin typeface="Calibri" pitchFamily="34" charset="0"/>
            </a:endParaRP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podpůrná a symptomatická </a:t>
            </a:r>
            <a:r>
              <a:rPr lang="cs-CZ" altLang="cs-CZ" sz="2400" dirty="0" smtClean="0">
                <a:latin typeface="Calibri" pitchFamily="34" charset="0"/>
              </a:rPr>
              <a:t>terapie </a:t>
            </a:r>
            <a:endParaRPr lang="cs-CZ" altLang="cs-CZ" sz="2400" dirty="0">
              <a:latin typeface="Calibri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Prevence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094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sz="4000" dirty="0">
                <a:latin typeface="Calibri" panose="020F0502020204030204" pitchFamily="34" charset="0"/>
              </a:rPr>
              <a:t>Renální AKI – akutní tubulární nekróza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329320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Nejčastější mechanismus AKI u kriticky </a:t>
            </a:r>
            <a:r>
              <a:rPr lang="cs-CZ" altLang="cs-CZ" sz="2800" dirty="0" smtClean="0">
                <a:latin typeface="Calibri" pitchFamily="34" charset="0"/>
              </a:rPr>
              <a:t>nemocných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Strukturální poškození tubulárních buněk</a:t>
            </a:r>
          </a:p>
          <a:p>
            <a:pPr eaLnBrk="1" hangingPunct="1"/>
            <a:r>
              <a:rPr lang="cs-CZ" altLang="cs-CZ" sz="2800" dirty="0">
                <a:solidFill>
                  <a:srgbClr val="0083AC"/>
                </a:solidFill>
                <a:latin typeface="Calibri" pitchFamily="34" charset="0"/>
              </a:rPr>
              <a:t>Příčina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Ischémie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Hypoxické poškození </a:t>
            </a:r>
            <a:r>
              <a:rPr lang="cs-CZ" altLang="cs-CZ" sz="2800" dirty="0" err="1">
                <a:latin typeface="Calibri" pitchFamily="34" charset="0"/>
              </a:rPr>
              <a:t>tubulár</a:t>
            </a:r>
            <a:r>
              <a:rPr lang="cs-CZ" altLang="cs-CZ" sz="2800" dirty="0">
                <a:latin typeface="Calibri" pitchFamily="34" charset="0"/>
              </a:rPr>
              <a:t>. buněk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Toxiny 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…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9358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Fáze AKI z renálních příčin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724025"/>
            <a:ext cx="9278797" cy="5016758"/>
          </a:xfrm>
        </p:spPr>
        <p:txBody>
          <a:bodyPr/>
          <a:lstStyle/>
          <a:p>
            <a:pPr marL="514350" indent="-514350" eaLnBrk="1" hangingPunct="1">
              <a:spcBef>
                <a:spcPct val="0"/>
              </a:spcBef>
              <a:buFont typeface="Wingdings 2" pitchFamily="18" charset="2"/>
              <a:buAutoNum type="arabicPeriod"/>
            </a:pP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Fáze </a:t>
            </a:r>
            <a:r>
              <a:rPr lang="cs-CZ" altLang="cs-CZ" sz="2800" dirty="0" err="1">
                <a:solidFill>
                  <a:schemeClr val="accent1"/>
                </a:solidFill>
                <a:latin typeface="Calibri" pitchFamily="34" charset="0"/>
              </a:rPr>
              <a:t>oligoanurie</a:t>
            </a:r>
            <a:endParaRPr lang="cs-CZ" altLang="cs-CZ" sz="2800" dirty="0">
              <a:solidFill>
                <a:schemeClr val="accent1"/>
              </a:solidFill>
              <a:latin typeface="Calibri" pitchFamily="34" charset="0"/>
            </a:endParaRPr>
          </a:p>
          <a:p>
            <a:pPr marL="974725" lvl="2" indent="-381000" eaLnBrk="1" hangingPunct="1">
              <a:spcBef>
                <a:spcPct val="0"/>
              </a:spcBef>
              <a:buFont typeface="Wingdings 2" pitchFamily="18" charset="2"/>
              <a:buChar char=""/>
            </a:pPr>
            <a:r>
              <a:rPr lang="cs-CZ" altLang="cs-CZ" sz="2800" dirty="0">
                <a:latin typeface="Calibri" pitchFamily="34" charset="0"/>
              </a:rPr>
              <a:t>tzv. fáze časného poškození</a:t>
            </a:r>
          </a:p>
          <a:p>
            <a:pPr marL="974725" lvl="2" indent="-381000" eaLnBrk="1" hangingPunct="1">
              <a:spcBef>
                <a:spcPct val="0"/>
              </a:spcBef>
              <a:buFont typeface="Wingdings 2" pitchFamily="18" charset="2"/>
              <a:buChar char=""/>
            </a:pPr>
            <a:r>
              <a:rPr lang="cs-CZ" altLang="cs-CZ" sz="2800" dirty="0">
                <a:latin typeface="Calibri" pitchFamily="34" charset="0"/>
              </a:rPr>
              <a:t>1 den až 2 týdny</a:t>
            </a:r>
          </a:p>
          <a:p>
            <a:pPr marL="974725" lvl="2" indent="-381000" eaLnBrk="1" hangingPunct="1">
              <a:spcBef>
                <a:spcPct val="0"/>
              </a:spcBef>
              <a:buFont typeface="Wingdings 2" pitchFamily="18" charset="2"/>
              <a:buChar char=""/>
            </a:pPr>
            <a:r>
              <a:rPr lang="cs-CZ" altLang="cs-CZ" sz="2800" dirty="0" err="1">
                <a:latin typeface="Calibri" pitchFamily="34" charset="0"/>
              </a:rPr>
              <a:t>hyperhydratace</a:t>
            </a:r>
            <a:r>
              <a:rPr lang="cs-CZ" altLang="cs-CZ" sz="2800" dirty="0">
                <a:latin typeface="Calibri" pitchFamily="34" charset="0"/>
              </a:rPr>
              <a:t>, </a:t>
            </a:r>
            <a:r>
              <a:rPr lang="cs-CZ" altLang="cs-CZ" sz="2800" dirty="0" err="1">
                <a:latin typeface="Calibri" pitchFamily="34" charset="0"/>
              </a:rPr>
              <a:t>hyperkalémie</a:t>
            </a:r>
            <a:r>
              <a:rPr lang="cs-CZ" altLang="cs-CZ" sz="2800" dirty="0">
                <a:latin typeface="Calibri" pitchFamily="34" charset="0"/>
              </a:rPr>
              <a:t>, acidóza</a:t>
            </a:r>
          </a:p>
          <a:p>
            <a:pPr marL="514350" indent="-514350" eaLnBrk="1" hangingPunct="1">
              <a:spcBef>
                <a:spcPct val="0"/>
              </a:spcBef>
              <a:buFont typeface="Wingdings 2" pitchFamily="18" charset="2"/>
              <a:buAutoNum type="arabicPeriod"/>
            </a:pP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Fáze časné diurézy</a:t>
            </a:r>
          </a:p>
          <a:p>
            <a:pPr marL="974725" lvl="2" indent="-381000" eaLnBrk="1" hangingPunct="1">
              <a:spcBef>
                <a:spcPct val="0"/>
              </a:spcBef>
              <a:buFont typeface="Wingdings 2" pitchFamily="18" charset="2"/>
              <a:buChar char=""/>
            </a:pPr>
            <a:r>
              <a:rPr lang="cs-CZ" altLang="cs-CZ" sz="2800" dirty="0">
                <a:latin typeface="Calibri" pitchFamily="34" charset="0"/>
              </a:rPr>
              <a:t>diuréza přesahující 300 ml/den</a:t>
            </a:r>
          </a:p>
          <a:p>
            <a:pPr marL="974725" lvl="2" indent="-381000" eaLnBrk="1" hangingPunct="1">
              <a:spcBef>
                <a:spcPct val="0"/>
              </a:spcBef>
              <a:buFont typeface="Wingdings 2" pitchFamily="18" charset="2"/>
              <a:buChar char=""/>
            </a:pPr>
            <a:r>
              <a:rPr lang="cs-CZ" altLang="cs-CZ" sz="2800" dirty="0">
                <a:latin typeface="Calibri" pitchFamily="34" charset="0"/>
              </a:rPr>
              <a:t>↑ hladina dusíkatých látek v krvi</a:t>
            </a:r>
          </a:p>
          <a:p>
            <a:pPr marL="974725" lvl="2" indent="-381000" eaLnBrk="1" hangingPunct="1">
              <a:spcBef>
                <a:spcPct val="0"/>
              </a:spcBef>
              <a:buFont typeface="Wingdings 2" pitchFamily="18" charset="2"/>
              <a:buChar char=""/>
            </a:pPr>
            <a:r>
              <a:rPr lang="cs-CZ" altLang="cs-CZ" sz="2800" dirty="0">
                <a:latin typeface="Calibri" pitchFamily="34" charset="0"/>
              </a:rPr>
              <a:t>↓ </a:t>
            </a:r>
            <a:r>
              <a:rPr lang="cs-CZ" altLang="cs-CZ" sz="2800" dirty="0" smtClean="0">
                <a:latin typeface="Calibri" pitchFamily="34" charset="0"/>
              </a:rPr>
              <a:t>glomerulární filtrace</a:t>
            </a:r>
            <a:endParaRPr lang="cs-CZ" altLang="cs-CZ" sz="2800" dirty="0">
              <a:latin typeface="Calibri" pitchFamily="34" charset="0"/>
            </a:endParaRPr>
          </a:p>
          <a:p>
            <a:pPr marL="514350" indent="-514350" eaLnBrk="1" hangingPunct="1">
              <a:spcBef>
                <a:spcPct val="0"/>
              </a:spcBef>
              <a:buFont typeface="Wingdings 2" pitchFamily="18" charset="2"/>
              <a:buAutoNum type="arabicPeriod"/>
            </a:pP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Fáze pozdní diurézy s polyurií</a:t>
            </a:r>
          </a:p>
          <a:p>
            <a:pPr marL="974725" lvl="2" indent="-381000" eaLnBrk="1" hangingPunct="1">
              <a:spcBef>
                <a:spcPct val="0"/>
              </a:spcBef>
              <a:buFont typeface="Wingdings 2" pitchFamily="18" charset="2"/>
              <a:buChar char=""/>
            </a:pPr>
            <a:r>
              <a:rPr lang="cs-CZ" altLang="cs-CZ" sz="2800" dirty="0">
                <a:latin typeface="Calibri" pitchFamily="34" charset="0"/>
              </a:rPr>
              <a:t>dehydratace, </a:t>
            </a:r>
            <a:r>
              <a:rPr lang="cs-CZ" altLang="cs-CZ" sz="2800" dirty="0" err="1">
                <a:latin typeface="Calibri" pitchFamily="34" charset="0"/>
              </a:rPr>
              <a:t>hypokalémie</a:t>
            </a:r>
            <a:endParaRPr lang="cs-CZ" altLang="cs-CZ" sz="2800" dirty="0">
              <a:latin typeface="Calibri" pitchFamily="34" charset="0"/>
            </a:endParaRPr>
          </a:p>
          <a:p>
            <a:pPr marL="514350" indent="-514350" eaLnBrk="1" hangingPunct="1">
              <a:spcBef>
                <a:spcPct val="0"/>
              </a:spcBef>
              <a:buFont typeface="Wingdings 2" pitchFamily="18" charset="2"/>
              <a:buAutoNum type="arabicPeriod"/>
            </a:pP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Fáze reparace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80143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sz="4000" dirty="0" err="1">
                <a:latin typeface="Calibri" panose="020F0502020204030204" pitchFamily="34" charset="0"/>
              </a:rPr>
              <a:t>Postrenální</a:t>
            </a:r>
            <a:r>
              <a:rPr lang="cs-CZ" sz="4000" dirty="0">
                <a:latin typeface="Calibri" panose="020F0502020204030204" pitchFamily="34" charset="0"/>
              </a:rPr>
              <a:t> AKI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724025"/>
            <a:ext cx="9278797" cy="5324535"/>
          </a:xfrm>
        </p:spPr>
        <p:txBody>
          <a:bodyPr/>
          <a:lstStyle/>
          <a:p>
            <a:pPr marL="457200" indent="-4572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Incidence 10 %</a:t>
            </a:r>
          </a:p>
          <a:p>
            <a:pPr marL="457200" indent="-4572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Porucha odtoku moči, která vede k vysokému tlaku ve vývod. moč. cestách → překážka uvnitř moč. cest</a:t>
            </a:r>
          </a:p>
          <a:p>
            <a:pPr marL="457200" indent="-4572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Klinika 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renální kolika, dilatace moč. cest x </a:t>
            </a:r>
            <a:r>
              <a:rPr lang="cs-CZ" altLang="cs-CZ" sz="2000" dirty="0" smtClean="0">
                <a:latin typeface="Calibri" pitchFamily="34" charset="0"/>
              </a:rPr>
              <a:t>moč. měchýře, </a:t>
            </a:r>
            <a:r>
              <a:rPr lang="cs-CZ" altLang="cs-CZ" sz="2000" dirty="0">
                <a:latin typeface="Calibri" pitchFamily="34" charset="0"/>
              </a:rPr>
              <a:t>paradoxní </a:t>
            </a:r>
            <a:r>
              <a:rPr lang="cs-CZ" altLang="cs-CZ" sz="2000" dirty="0" err="1">
                <a:latin typeface="Calibri" pitchFamily="34" charset="0"/>
              </a:rPr>
              <a:t>ischurie</a:t>
            </a:r>
            <a:r>
              <a:rPr lang="cs-CZ" altLang="cs-CZ" sz="2000" dirty="0">
                <a:latin typeface="Calibri" pitchFamily="34" charset="0"/>
              </a:rPr>
              <a:t>, </a:t>
            </a:r>
            <a:r>
              <a:rPr lang="cs-CZ" altLang="cs-CZ" sz="2000" dirty="0" err="1">
                <a:latin typeface="Calibri" pitchFamily="34" charset="0"/>
              </a:rPr>
              <a:t>oligoanurie</a:t>
            </a:r>
            <a:endParaRPr lang="cs-CZ" altLang="cs-CZ" sz="2000" dirty="0">
              <a:latin typeface="Calibri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Dg.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anamnéza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fyzikální vyš. 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 smtClean="0">
                <a:latin typeface="Calibri" pitchFamily="34" charset="0"/>
              </a:rPr>
              <a:t>ultrasonografie</a:t>
            </a:r>
            <a:endParaRPr lang="cs-CZ" altLang="cs-CZ" sz="2000" dirty="0">
              <a:latin typeface="Calibri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Terapie</a:t>
            </a:r>
            <a:endParaRPr lang="cs-CZ" altLang="cs-CZ" sz="2800" dirty="0">
              <a:latin typeface="Calibri" pitchFamily="34" charset="0"/>
            </a:endParaRP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obnovení odtoku moči 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obstrukce pod úrovní </a:t>
            </a:r>
            <a:r>
              <a:rPr lang="cs-CZ" altLang="cs-CZ" sz="2000" dirty="0" smtClean="0">
                <a:latin typeface="Calibri" pitchFamily="34" charset="0"/>
              </a:rPr>
              <a:t>moč. měchýře </a:t>
            </a:r>
            <a:r>
              <a:rPr lang="cs-CZ" altLang="cs-CZ" sz="2000" dirty="0">
                <a:latin typeface="Calibri" pitchFamily="34" charset="0"/>
              </a:rPr>
              <a:t>→ vycévkovat x </a:t>
            </a:r>
            <a:r>
              <a:rPr lang="cs-CZ" altLang="cs-CZ" sz="2000" dirty="0" err="1">
                <a:latin typeface="Calibri" pitchFamily="34" charset="0"/>
              </a:rPr>
              <a:t>epicystostomie</a:t>
            </a:r>
            <a:endParaRPr lang="cs-CZ" altLang="cs-CZ" sz="2000" dirty="0">
              <a:latin typeface="Calibri" pitchFamily="34" charset="0"/>
            </a:endParaRP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Calibri" pitchFamily="34" charset="0"/>
              </a:rPr>
              <a:t>endoskopické urologické metody </a:t>
            </a:r>
          </a:p>
          <a:p>
            <a:pPr marL="800100" lvl="1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 smtClean="0">
                <a:latin typeface="Calibri" pitchFamily="34" charset="0"/>
              </a:rPr>
              <a:t>operace</a:t>
            </a:r>
            <a:endParaRPr lang="cs-CZ" altLang="cs-CZ" sz="2000" dirty="0">
              <a:latin typeface="Calibri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20043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+mj-lt"/>
              </a:rPr>
              <a:t>Diagnostika AKI</a:t>
            </a:r>
            <a:endParaRPr lang="cs-CZ" sz="4000" dirty="0">
              <a:latin typeface="+mj-lt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724025"/>
            <a:ext cx="9278797" cy="4585871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Anamnéza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Fyzikální vyš.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Zhodnocení stavu volémie/hydratace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Klinický obraz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Laboratorní vyš.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Vyšetření krve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Vyšetření moči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Zobrazovací metody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Ultrasonografie 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Biopsie ledviny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9545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Vyšetření funkce ledvin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00225"/>
            <a:ext cx="9278797" cy="4154984"/>
          </a:xfrm>
        </p:spPr>
        <p:txBody>
          <a:bodyPr/>
          <a:lstStyle/>
          <a:p>
            <a:pPr eaLnBrk="1" hangingPunct="1"/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Glomerulární filtrace (GF)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Posuzuje se podle tzv. </a:t>
            </a:r>
            <a:r>
              <a:rPr lang="cs-CZ" altLang="cs-CZ" sz="2800" dirty="0" err="1">
                <a:latin typeface="Calibri" pitchFamily="34" charset="0"/>
              </a:rPr>
              <a:t>clearence</a:t>
            </a:r>
            <a:r>
              <a:rPr lang="cs-CZ" altLang="cs-CZ" sz="2800" dirty="0">
                <a:latin typeface="Calibri" pitchFamily="34" charset="0"/>
              </a:rPr>
              <a:t>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objem plazmy, která se úplně očistí od sledované látky za jednotku času (tj. objem/čas)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V praxi se používá </a:t>
            </a:r>
            <a:r>
              <a:rPr lang="cs-CZ" altLang="cs-CZ" sz="2800" dirty="0" err="1">
                <a:latin typeface="Calibri" pitchFamily="34" charset="0"/>
              </a:rPr>
              <a:t>clearence</a:t>
            </a:r>
            <a:r>
              <a:rPr lang="cs-CZ" altLang="cs-CZ" sz="2800" dirty="0">
                <a:latin typeface="Calibri" pitchFamily="34" charset="0"/>
              </a:rPr>
              <a:t> kreatininu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Užitečná pro odhad renální funkce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Monitorace progrese renální insuficience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Umožňuje předvídat potřebu eliminačních metod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Určuje redukci dávek léčiv (ATB)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7905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Léčba AKI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417037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Léčba život ohrožujících komplikací AKI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Odstranění vyvolávající příčiny AKI</a:t>
            </a:r>
          </a:p>
          <a:p>
            <a:pPr eaLnBrk="1" hangingPunct="1"/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Normalizace intravaskulárního </a:t>
            </a:r>
            <a:r>
              <a:rPr lang="cs-CZ" altLang="cs-CZ" sz="2800" dirty="0" err="1">
                <a:latin typeface="Calibri" pitchFamily="34" charset="0"/>
              </a:rPr>
              <a:t>volumu</a:t>
            </a:r>
            <a:endParaRPr lang="cs-CZ" altLang="cs-CZ" sz="2800" dirty="0">
              <a:latin typeface="Calibri" pitchFamily="34" charset="0"/>
            </a:endParaRP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Calibri" pitchFamily="34" charset="0"/>
              </a:rPr>
              <a:t>Podávání tekutin ???</a:t>
            </a:r>
            <a:r>
              <a:rPr lang="cs-CZ" altLang="cs-CZ" sz="2400" dirty="0">
                <a:latin typeface="Calibri" pitchFamily="34" charset="0"/>
              </a:rPr>
              <a:t>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Calibri" pitchFamily="34" charset="0"/>
              </a:rPr>
              <a:t>Terapie </a:t>
            </a:r>
            <a:r>
              <a:rPr lang="cs-CZ" altLang="cs-CZ" sz="2300" dirty="0" err="1">
                <a:latin typeface="Calibri" pitchFamily="34" charset="0"/>
              </a:rPr>
              <a:t>hyperhydratace</a:t>
            </a:r>
            <a:endParaRPr lang="cs-CZ" altLang="cs-CZ" sz="2300" dirty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Stabilizace </a:t>
            </a:r>
            <a:r>
              <a:rPr lang="cs-CZ" altLang="cs-CZ" sz="2800" dirty="0" err="1">
                <a:latin typeface="Calibri" pitchFamily="34" charset="0"/>
              </a:rPr>
              <a:t>hemodynamických</a:t>
            </a:r>
            <a:r>
              <a:rPr lang="cs-CZ" altLang="cs-CZ" sz="2800" dirty="0">
                <a:latin typeface="Calibri" pitchFamily="34" charset="0"/>
              </a:rPr>
              <a:t> parametrů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Úprava poruch vodního a iontového hospodářství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Výživa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Dialyzační techniky</a:t>
            </a:r>
          </a:p>
        </p:txBody>
      </p:sp>
    </p:spTree>
    <p:extLst>
      <p:ext uri="{BB962C8B-B14F-4D97-AF65-F5344CB8AC3E}">
        <p14:creationId xmlns:p14="http://schemas.microsoft.com/office/powerpoint/2010/main" val="3241768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906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Specifika péče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952625"/>
            <a:ext cx="9278797" cy="372409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Hospitalizace na JIP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Zavedení PMK, CŽK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Sledování bilance tekutin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Pravidelné odběry krve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Sběr moči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Podávání léků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Použití intermitentní hemodialýzy / SLED / CRRT – kontinuální eliminační techniky</a:t>
            </a:r>
            <a:endParaRPr lang="cs-CZ" altLang="cs-CZ" sz="2800" dirty="0">
              <a:latin typeface="Calibri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30194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anose="020F0502020204030204" pitchFamily="34" charset="0"/>
              </a:rPr>
              <a:t>Cíle tekutinové </a:t>
            </a:r>
            <a:r>
              <a:rPr lang="cs-CZ" altLang="cs-CZ" sz="4000" dirty="0" smtClean="0">
                <a:latin typeface="Calibri" panose="020F0502020204030204" pitchFamily="34" charset="0"/>
              </a:rPr>
              <a:t>terapie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3533275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Systolický TK </a:t>
            </a:r>
            <a:r>
              <a:rPr lang="cs-CZ" altLang="cs-CZ" sz="2800" dirty="0">
                <a:latin typeface="Calibri" pitchFamily="34" charset="0"/>
              </a:rPr>
              <a:t>→ nad 90 </a:t>
            </a:r>
            <a:r>
              <a:rPr lang="cs-CZ" altLang="cs-CZ" sz="2800" dirty="0" err="1">
                <a:latin typeface="Calibri" pitchFamily="34" charset="0"/>
              </a:rPr>
              <a:t>mmHg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Střední arteriální TK </a:t>
            </a:r>
            <a:r>
              <a:rPr lang="cs-CZ" altLang="cs-CZ" sz="2800" dirty="0">
                <a:latin typeface="Calibri" pitchFamily="34" charset="0"/>
              </a:rPr>
              <a:t>→ nad 75 </a:t>
            </a:r>
            <a:r>
              <a:rPr lang="cs-CZ" altLang="cs-CZ" sz="2800" dirty="0" err="1">
                <a:latin typeface="Calibri" pitchFamily="34" charset="0"/>
              </a:rPr>
              <a:t>mmHg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Pulz → </a:t>
            </a:r>
            <a:r>
              <a:rPr lang="cs-CZ" altLang="cs-CZ" sz="2800" dirty="0">
                <a:latin typeface="Calibri" pitchFamily="34" charset="0"/>
              </a:rPr>
              <a:t>pod 120/min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SpO</a:t>
            </a:r>
            <a:r>
              <a:rPr lang="cs-CZ" altLang="cs-CZ" sz="2800" baseline="-25000" dirty="0">
                <a:latin typeface="Calibri" pitchFamily="34" charset="0"/>
              </a:rPr>
              <a:t>2</a:t>
            </a:r>
            <a:r>
              <a:rPr lang="cs-CZ" altLang="cs-CZ" sz="2800" dirty="0">
                <a:latin typeface="Calibri" pitchFamily="34" charset="0"/>
              </a:rPr>
              <a:t> → 95 %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Diuréza → 1 ml/kg/hod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Laktát → pod 2,2 </a:t>
            </a:r>
            <a:r>
              <a:rPr lang="cs-CZ" altLang="cs-CZ" sz="2800" dirty="0" err="1">
                <a:latin typeface="Calibri" pitchFamily="34" charset="0"/>
              </a:rPr>
              <a:t>mmol</a:t>
            </a:r>
            <a:r>
              <a:rPr lang="cs-CZ" altLang="cs-CZ" sz="2800" dirty="0">
                <a:latin typeface="Calibri" pitchFamily="34" charset="0"/>
              </a:rPr>
              <a:t>/l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BE → - 2,5 </a:t>
            </a:r>
            <a:r>
              <a:rPr lang="cs-CZ" altLang="cs-CZ" sz="2800" dirty="0" err="1">
                <a:latin typeface="Calibri" pitchFamily="34" charset="0"/>
              </a:rPr>
              <a:t>mmol</a:t>
            </a:r>
            <a:r>
              <a:rPr lang="cs-CZ" altLang="cs-CZ" sz="2800" dirty="0">
                <a:latin typeface="Calibri" pitchFamily="34" charset="0"/>
              </a:rPr>
              <a:t>/l až + 2,5 </a:t>
            </a:r>
            <a:r>
              <a:rPr lang="cs-CZ" altLang="cs-CZ" sz="2800" dirty="0" err="1">
                <a:latin typeface="Calibri" pitchFamily="34" charset="0"/>
              </a:rPr>
              <a:t>mmol</a:t>
            </a:r>
            <a:r>
              <a:rPr lang="cs-CZ" altLang="cs-CZ" sz="2800" dirty="0">
                <a:latin typeface="Calibri" pitchFamily="34" charset="0"/>
              </a:rPr>
              <a:t>/l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Calibri" pitchFamily="34" charset="0"/>
              </a:rPr>
              <a:t>Hemoglobin </a:t>
            </a:r>
            <a:r>
              <a:rPr lang="cs-CZ" altLang="cs-CZ" sz="2800" dirty="0">
                <a:latin typeface="Calibri" pitchFamily="34" charset="0"/>
              </a:rPr>
              <a:t>→ nad 90 g/l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534595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2005" y="2344483"/>
            <a:ext cx="9089390" cy="538609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pic>
        <p:nvPicPr>
          <p:cNvPr id="33795" name="Picture 2" descr="G:\100CANON\IMG_1688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0693400" cy="7562850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880100" y="1238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644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Chronické selhání ledvin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4016484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Dlouhodobý proces, kdy dochází k nevratnému poškození ledvin (k rozvoji uremického syndromu) na podkladě: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  <a:latin typeface="Calibri" pitchFamily="34" charset="0"/>
              </a:rPr>
              <a:t>Difúzní poškození glomerulů při DM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Poškození glomerulů při hypertenzní chorobě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Chronické pyelonefritidy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Chronické glomerulonefritidy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Kongenitální anomálie</a:t>
            </a:r>
          </a:p>
          <a:p>
            <a:pPr lvl="1" eaLnBrk="1" hangingPunct="1">
              <a:lnSpc>
                <a:spcPct val="90000"/>
              </a:lnSpc>
            </a:pPr>
            <a:endParaRPr lang="cs-CZ" altLang="cs-CZ" sz="2800" dirty="0">
              <a:latin typeface="Calibri" pitchFamily="34" charset="0"/>
            </a:endParaRP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chemeClr val="accent2"/>
                </a:solidFill>
                <a:latin typeface="Calibri" pitchFamily="34" charset="0"/>
              </a:rPr>
              <a:t>Perfuze</a:t>
            </a:r>
            <a:r>
              <a:rPr lang="cs-CZ" altLang="cs-CZ" sz="2800" dirty="0">
                <a:solidFill>
                  <a:schemeClr val="accent2"/>
                </a:solidFill>
                <a:latin typeface="Calibri" pitchFamily="34" charset="0"/>
              </a:rPr>
              <a:t> ledvin  –  25 % minutového srdečního výdeje</a:t>
            </a:r>
          </a:p>
          <a:p>
            <a:pPr lvl="1" eaLnBrk="1" hangingPunct="1">
              <a:lnSpc>
                <a:spcPct val="90000"/>
              </a:lnSpc>
            </a:pPr>
            <a:endParaRPr lang="cs-CZ" altLang="cs-CZ" dirty="0">
              <a:solidFill>
                <a:schemeClr val="accent2"/>
              </a:solidFill>
              <a:latin typeface="Arial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60172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Chronické selhání ledvin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2369880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Renální selhání je vždy spojeno s katabolizmem bílkovin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Otoky – dušnost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FF0000"/>
                </a:solidFill>
                <a:latin typeface="Calibri" pitchFamily="34" charset="0"/>
              </a:rPr>
              <a:t>anasarka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Zvýšená incidence zánětlivých komplikací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Úbytek aktivní svalové hmoty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8858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Urémie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724025"/>
            <a:ext cx="9278797" cy="329320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Soubor příznaků konečného stádia selhání ledvin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Projevy: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CNS (únava, spavost, poruchy vědomí až </a:t>
            </a: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uremické kóma</a:t>
            </a:r>
            <a:r>
              <a:rPr lang="cs-CZ" altLang="cs-CZ" sz="2800" dirty="0">
                <a:latin typeface="Calibri" pitchFamily="34" charset="0"/>
              </a:rPr>
              <a:t>)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GIT (zvracení, průjem, nechutenství)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KVS (anémie, </a:t>
            </a:r>
            <a:r>
              <a:rPr lang="cs-CZ" altLang="cs-CZ" sz="2800" dirty="0" err="1">
                <a:latin typeface="Calibri" pitchFamily="34" charset="0"/>
              </a:rPr>
              <a:t>perikarditis</a:t>
            </a:r>
            <a:r>
              <a:rPr lang="cs-CZ" altLang="cs-CZ" sz="2800" dirty="0">
                <a:latin typeface="Calibri" pitchFamily="34" charset="0"/>
              </a:rPr>
              <a:t>)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Poruchy </a:t>
            </a:r>
            <a:r>
              <a:rPr lang="cs-CZ" altLang="cs-CZ" sz="2800" dirty="0" smtClean="0">
                <a:latin typeface="Calibri" pitchFamily="34" charset="0"/>
              </a:rPr>
              <a:t>acidobazické rovnováhy</a:t>
            </a:r>
            <a:endParaRPr lang="cs-CZ" altLang="cs-CZ" sz="2800" dirty="0">
              <a:latin typeface="Calibri" pitchFamily="34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Poruchy imunity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02946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Léčba CHRS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706342"/>
            <a:ext cx="9278797" cy="430887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Léčba on., které CHRS způsobilo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Farmakoterapie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Restrikce příjmu </a:t>
            </a:r>
            <a:r>
              <a:rPr lang="cs-CZ" altLang="cs-CZ" sz="2800" dirty="0" smtClean="0">
                <a:latin typeface="Calibri" pitchFamily="34" charset="0"/>
              </a:rPr>
              <a:t>bílkovin, </a:t>
            </a: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ale !!! při IHD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Vyrovnaná bilance tekutin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Omezený příjem natria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Hemodialyzační léčba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Intermitentní HD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Peritoneální dialýza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Transplantace ledviny</a:t>
            </a:r>
          </a:p>
          <a:p>
            <a:endParaRPr lang="cs-CZ" sz="28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0" y="3248025"/>
            <a:ext cx="2987675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029064" y="5377297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transplantsport.cz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1518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působy léčby - Fresenius Medical Ca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038" y="3400425"/>
            <a:ext cx="4648200" cy="299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Intermitentní </a:t>
            </a:r>
            <a:r>
              <a:rPr lang="cs-CZ" altLang="cs-CZ" sz="4000" dirty="0" smtClean="0">
                <a:latin typeface="Calibri" pitchFamily="34" charset="0"/>
              </a:rPr>
              <a:t>dialýza - </a:t>
            </a:r>
            <a:r>
              <a:rPr lang="cs-CZ" altLang="cs-CZ" sz="4000" dirty="0" err="1" smtClean="0">
                <a:latin typeface="Calibri" pitchFamily="34" charset="0"/>
              </a:rPr>
              <a:t>iHD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00225"/>
            <a:ext cx="9278797" cy="372409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Využití spíše v terapii chronického renálního selhání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V průběhu IHD → velké přesuny iontů a tekutin s možností vzniku závažné hypotenze → proto </a:t>
            </a:r>
            <a:r>
              <a:rPr lang="cs-CZ" altLang="cs-CZ" sz="2800" dirty="0">
                <a:solidFill>
                  <a:srgbClr val="CC0000"/>
                </a:solidFill>
                <a:latin typeface="Calibri" pitchFamily="34" charset="0"/>
              </a:rPr>
              <a:t>nevhodné pro </a:t>
            </a:r>
            <a:r>
              <a:rPr lang="cs-CZ" altLang="cs-CZ" sz="2800" dirty="0" err="1">
                <a:solidFill>
                  <a:srgbClr val="CC0000"/>
                </a:solidFill>
                <a:latin typeface="Calibri" pitchFamily="34" charset="0"/>
              </a:rPr>
              <a:t>hemodynamicky</a:t>
            </a:r>
            <a:r>
              <a:rPr lang="cs-CZ" altLang="cs-CZ" sz="2800" dirty="0">
                <a:solidFill>
                  <a:srgbClr val="CC0000"/>
                </a:solidFill>
                <a:latin typeface="Calibri" pitchFamily="34" charset="0"/>
              </a:rPr>
              <a:t> nestabilní pacienty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Dialyzační roztok proudí proti toku krve a je </a:t>
            </a:r>
            <a:r>
              <a:rPr lang="cs-CZ" altLang="cs-CZ" sz="2800" dirty="0" smtClean="0">
                <a:latin typeface="Calibri" pitchFamily="34" charset="0"/>
              </a:rPr>
              <a:t>                   prosta </a:t>
            </a:r>
            <a:r>
              <a:rPr lang="cs-CZ" altLang="cs-CZ" sz="2800" dirty="0">
                <a:latin typeface="Calibri" pitchFamily="34" charset="0"/>
              </a:rPr>
              <a:t>těch látek, které chceme z krve </a:t>
            </a:r>
            <a:r>
              <a:rPr lang="cs-CZ" altLang="cs-CZ" sz="2800" dirty="0" smtClean="0">
                <a:latin typeface="Calibri" pitchFamily="34" charset="0"/>
              </a:rPr>
              <a:t>                         odstranit </a:t>
            </a:r>
            <a:endParaRPr lang="cs-CZ" altLang="cs-CZ" sz="2800" dirty="0">
              <a:latin typeface="Calibri" pitchFamily="34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urea, kreatinin, K</a:t>
            </a:r>
          </a:p>
          <a:p>
            <a:endParaRPr lang="cs-CZ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184900" y="639508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+mj-lt"/>
              </a:rPr>
              <a:t>freseniusmedicalcare.cz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3813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Intermitentní dialýza - </a:t>
            </a:r>
            <a:r>
              <a:rPr lang="cs-CZ" altLang="cs-CZ" sz="4000" dirty="0" err="1">
                <a:latin typeface="Calibri" pitchFamily="34" charset="0"/>
              </a:rPr>
              <a:t>iHD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372409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Častost a trvání IHD závisí: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zdravotní stav pacienta, zbytková funkce ledvin, stav zavodnění a výživy organismu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Obvykle probíhá 2-3x týdně po dobu 3–5 hodin, dle velikosti a váhy těla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Provádí se v </a:t>
            </a:r>
            <a:r>
              <a:rPr lang="cs-CZ" altLang="cs-CZ" sz="2800" dirty="0" smtClean="0">
                <a:solidFill>
                  <a:srgbClr val="FF0000"/>
                </a:solidFill>
                <a:latin typeface="Calibri" pitchFamily="34" charset="0"/>
              </a:rPr>
              <a:t>dialyzačních střediscích </a:t>
            </a:r>
            <a:r>
              <a:rPr lang="cs-CZ" altLang="cs-CZ" sz="2800" dirty="0" smtClean="0">
                <a:latin typeface="Calibri" pitchFamily="34" charset="0"/>
              </a:rPr>
              <a:t>→ </a:t>
            </a:r>
            <a:r>
              <a:rPr lang="cs-CZ" altLang="cs-CZ" sz="2800" dirty="0">
                <a:latin typeface="Calibri" pitchFamily="34" charset="0"/>
              </a:rPr>
              <a:t>péče je tedy poskytována ambulantně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folHlink"/>
                </a:solidFill>
                <a:latin typeface="Calibri" pitchFamily="34" charset="0"/>
              </a:rPr>
              <a:t>Prázdninová dialýza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19959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Indikace </a:t>
            </a:r>
            <a:r>
              <a:rPr lang="cs-CZ" altLang="cs-CZ" sz="4000" dirty="0" err="1">
                <a:latin typeface="Calibri" pitchFamily="34" charset="0"/>
              </a:rPr>
              <a:t>iHD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372409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Urea v krvi nad </a:t>
            </a: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30 </a:t>
            </a:r>
            <a:r>
              <a:rPr lang="cs-CZ" altLang="cs-CZ" sz="2800" dirty="0" err="1">
                <a:solidFill>
                  <a:schemeClr val="accent1"/>
                </a:solidFill>
                <a:latin typeface="Calibri" pitchFamily="34" charset="0"/>
              </a:rPr>
              <a:t>mmol</a:t>
            </a: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/l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Kreatinin v krvi nad </a:t>
            </a: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500 </a:t>
            </a:r>
            <a:r>
              <a:rPr lang="cs-CZ" altLang="cs-CZ" sz="2800" dirty="0" err="1">
                <a:solidFill>
                  <a:schemeClr val="accent1"/>
                </a:solidFill>
                <a:latin typeface="Calibri" pitchFamily="34" charset="0"/>
              </a:rPr>
              <a:t>umol</a:t>
            </a: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/l</a:t>
            </a:r>
            <a:r>
              <a:rPr lang="cs-CZ" altLang="cs-CZ" sz="2800" dirty="0">
                <a:latin typeface="Calibri" pitchFamily="34" charset="0"/>
              </a:rPr>
              <a:t> 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u diabetiků nad 400 </a:t>
            </a:r>
            <a:r>
              <a:rPr lang="cs-CZ" altLang="cs-CZ" sz="2800" dirty="0" err="1">
                <a:latin typeface="Calibri" pitchFamily="34" charset="0"/>
              </a:rPr>
              <a:t>umol</a:t>
            </a:r>
            <a:r>
              <a:rPr lang="cs-CZ" altLang="cs-CZ" sz="2800" dirty="0">
                <a:latin typeface="Calibri" pitchFamily="34" charset="0"/>
              </a:rPr>
              <a:t>/l </a:t>
            </a:r>
          </a:p>
          <a:p>
            <a:pPr eaLnBrk="1" hangingPunct="1"/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Masivní retence tekutin – </a:t>
            </a: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anasarka</a:t>
            </a:r>
          </a:p>
          <a:p>
            <a:pPr eaLnBrk="1" hangingPunct="1"/>
            <a:endParaRPr lang="cs-CZ" altLang="cs-CZ" sz="2800" dirty="0">
              <a:solidFill>
                <a:schemeClr val="accent1"/>
              </a:solidFill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Klinické známky </a:t>
            </a:r>
            <a:r>
              <a:rPr lang="cs-CZ" altLang="cs-CZ" sz="2800" dirty="0">
                <a:solidFill>
                  <a:schemeClr val="accent1"/>
                </a:solidFill>
                <a:latin typeface="Calibri" pitchFamily="34" charset="0"/>
              </a:rPr>
              <a:t>urémie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Calibri" pitchFamily="34" charset="0"/>
              </a:rPr>
              <a:t>perikarditis</a:t>
            </a:r>
            <a:r>
              <a:rPr lang="cs-CZ" altLang="cs-CZ" sz="2800" dirty="0">
                <a:latin typeface="Calibri" pitchFamily="34" charset="0"/>
              </a:rPr>
              <a:t> </a:t>
            </a:r>
            <a:r>
              <a:rPr lang="cs-CZ" altLang="cs-CZ" sz="2800" dirty="0" err="1">
                <a:latin typeface="Calibri" pitchFamily="34" charset="0"/>
              </a:rPr>
              <a:t>sicca</a:t>
            </a:r>
            <a:r>
              <a:rPr lang="cs-CZ" altLang="cs-CZ" sz="2800" dirty="0">
                <a:latin typeface="Calibri" pitchFamily="34" charset="0"/>
              </a:rPr>
              <a:t>, nauzea, </a:t>
            </a:r>
            <a:r>
              <a:rPr lang="cs-CZ" altLang="cs-CZ" sz="2800" dirty="0" err="1">
                <a:latin typeface="Calibri" pitchFamily="34" charset="0"/>
              </a:rPr>
              <a:t>emesis</a:t>
            </a:r>
            <a:endParaRPr lang="cs-CZ" altLang="cs-CZ" sz="2800" dirty="0">
              <a:latin typeface="Calibri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83924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Calibri" pitchFamily="34" charset="0"/>
              </a:rPr>
              <a:t>Cíle </a:t>
            </a:r>
            <a:r>
              <a:rPr lang="cs-CZ" altLang="cs-CZ" sz="4000" dirty="0" err="1">
                <a:latin typeface="Calibri" pitchFamily="34" charset="0"/>
              </a:rPr>
              <a:t>iHD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00225"/>
            <a:ext cx="9278797" cy="4955203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2"/>
                </a:solidFill>
                <a:latin typeface="Calibri" pitchFamily="34" charset="0"/>
              </a:rPr>
              <a:t>Odstranit z krve: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dusíkaté látky → odpadní produkty bílkovin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ionty (kalium, natrium, fosfor, hořčík)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vodu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některé jedovaté látky (při intoxikacích)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Calibri" pitchFamily="34" charset="0"/>
              </a:rPr>
              <a:t>korekce poruch </a:t>
            </a:r>
            <a:r>
              <a:rPr lang="cs-CZ" altLang="cs-CZ" sz="2400" dirty="0" smtClean="0">
                <a:latin typeface="Calibri" pitchFamily="34" charset="0"/>
              </a:rPr>
              <a:t>acidobazické rovnováhy </a:t>
            </a:r>
            <a:r>
              <a:rPr lang="cs-CZ" altLang="cs-CZ" sz="2400" dirty="0">
                <a:latin typeface="Calibri" pitchFamily="34" charset="0"/>
              </a:rPr>
              <a:t>a vnitřního prostředí </a:t>
            </a:r>
          </a:p>
          <a:p>
            <a:pPr lvl="1" eaLnBrk="1" hangingPunct="1">
              <a:buFont typeface="Wingdings" pitchFamily="2" charset="2"/>
              <a:buNone/>
            </a:pPr>
            <a:endParaRPr lang="cs-CZ" altLang="cs-CZ" sz="2000" dirty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Odstraňování vody = </a:t>
            </a:r>
            <a:r>
              <a:rPr lang="cs-CZ" altLang="cs-CZ" sz="2800" i="1" dirty="0">
                <a:latin typeface="Calibri" pitchFamily="34" charset="0"/>
              </a:rPr>
              <a:t>ultrafiltrace</a:t>
            </a:r>
            <a:r>
              <a:rPr lang="cs-CZ" altLang="cs-CZ" sz="2800" dirty="0">
                <a:latin typeface="Calibri" pitchFamily="34" charset="0"/>
              </a:rPr>
              <a:t>	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Odstraňování látek = </a:t>
            </a:r>
            <a:r>
              <a:rPr lang="cs-CZ" altLang="cs-CZ" sz="2800" i="1" dirty="0" err="1">
                <a:latin typeface="Calibri" pitchFamily="34" charset="0"/>
              </a:rPr>
              <a:t>clearence</a:t>
            </a:r>
            <a:endParaRPr lang="cs-CZ" altLang="cs-CZ" sz="2800" dirty="0">
              <a:latin typeface="Calibri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Calibri" pitchFamily="34" charset="0"/>
              </a:rPr>
              <a:t>Odstraňovány jsou také látky jako glukóza, vitamíny, aminokyseliny → musí být doplňovány </a:t>
            </a:r>
          </a:p>
          <a:p>
            <a:pPr eaLnBrk="1" hangingPunct="1"/>
            <a:endParaRPr lang="cs-CZ" altLang="cs-CZ" sz="2400" dirty="0">
              <a:latin typeface="Arial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35581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69900" y="8858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 smtClean="0">
                <a:latin typeface="Arial" charset="0"/>
                <a:cs typeface="Arial" charset="0"/>
              </a:rPr>
              <a:t>Použité zdroje</a:t>
            </a:r>
            <a:endParaRPr lang="cs-CZ" altLang="cs-CZ" sz="4400" dirty="0">
              <a:latin typeface="Arial" charset="0"/>
              <a:cs typeface="Arial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800225"/>
            <a:ext cx="9624060" cy="484509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latin typeface="+mj-lt"/>
              </a:rPr>
              <a:t>BARTŮNĚK, P. a kol. </a:t>
            </a:r>
            <a:r>
              <a:rPr lang="cs-CZ" sz="2800" i="1" dirty="0">
                <a:latin typeface="+mj-lt"/>
              </a:rPr>
              <a:t>Vybrané kapitoly z intenzivní péče</a:t>
            </a:r>
            <a:r>
              <a:rPr lang="cs-CZ" sz="2800" dirty="0">
                <a:latin typeface="+mj-lt"/>
              </a:rPr>
              <a:t>. 1. vyd. Praha: </a:t>
            </a:r>
            <a:r>
              <a:rPr lang="cs-CZ" sz="2800" dirty="0" err="1">
                <a:latin typeface="+mj-lt"/>
              </a:rPr>
              <a:t>Grada</a:t>
            </a:r>
            <a:r>
              <a:rPr lang="cs-CZ" sz="2800" dirty="0">
                <a:latin typeface="+mj-lt"/>
              </a:rPr>
              <a:t>, 2016. ISBN </a:t>
            </a:r>
            <a:r>
              <a:rPr lang="cs-CZ" sz="2800" dirty="0" smtClean="0">
                <a:latin typeface="+mj-lt"/>
              </a:rPr>
              <a:t>978-80-247-4343-1.</a:t>
            </a:r>
            <a:endParaRPr lang="cs-CZ" sz="2800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latin typeface="+mj-lt"/>
                <a:cs typeface="Arial" panose="020B0604020202020204" pitchFamily="34" charset="0"/>
              </a:rPr>
              <a:t>MALÁSKA, J., STAŠEK, J., a kol. </a:t>
            </a:r>
            <a:r>
              <a:rPr lang="cs-CZ" sz="2800" i="1" dirty="0">
                <a:latin typeface="+mj-lt"/>
                <a:cs typeface="Arial" panose="020B0604020202020204" pitchFamily="34" charset="0"/>
              </a:rPr>
              <a:t>Intenzivní medicína v praxi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. 1. vyd. Praha: </a:t>
            </a:r>
            <a:r>
              <a:rPr lang="cs-CZ" sz="2800" dirty="0" err="1">
                <a:latin typeface="+mj-lt"/>
                <a:cs typeface="Arial" panose="020B0604020202020204" pitchFamily="34" charset="0"/>
              </a:rPr>
              <a:t>Maxdorf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2020. ISBN </a:t>
            </a:r>
            <a:r>
              <a:rPr lang="cs-CZ" sz="2800" dirty="0" smtClean="0">
                <a:latin typeface="+mj-lt"/>
                <a:cs typeface="Arial" panose="020B0604020202020204" pitchFamily="34" charset="0"/>
              </a:rPr>
              <a:t>978-80-7345-675-7.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</a:rPr>
              <a:t>ŠEVČÍK</a:t>
            </a:r>
            <a:r>
              <a:rPr lang="cs-CZ" sz="2800" dirty="0">
                <a:latin typeface="+mj-lt"/>
              </a:rPr>
              <a:t>, P., a kol. </a:t>
            </a:r>
            <a:r>
              <a:rPr lang="cs-CZ" sz="2800" i="1" dirty="0">
                <a:latin typeface="+mj-lt"/>
              </a:rPr>
              <a:t>Intenzivní medicína</a:t>
            </a:r>
            <a:r>
              <a:rPr lang="cs-CZ" sz="2800" dirty="0">
                <a:latin typeface="+mj-lt"/>
              </a:rPr>
              <a:t>. 3. vyd. Praha: </a:t>
            </a:r>
            <a:r>
              <a:rPr lang="cs-CZ" sz="2800" dirty="0" err="1">
                <a:latin typeface="+mj-lt"/>
              </a:rPr>
              <a:t>Galén</a:t>
            </a:r>
            <a:r>
              <a:rPr lang="cs-CZ" sz="2800" dirty="0">
                <a:latin typeface="+mj-lt"/>
              </a:rPr>
              <a:t>, 2014. ISBN </a:t>
            </a:r>
            <a:r>
              <a:rPr lang="cs-CZ" sz="2800" dirty="0" smtClean="0">
                <a:latin typeface="+mj-lt"/>
              </a:rPr>
              <a:t>978-80-7492-066-0.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cap="all" dirty="0" smtClean="0">
                <a:latin typeface="+mj-lt"/>
              </a:rPr>
              <a:t>Zadák</a:t>
            </a:r>
            <a:r>
              <a:rPr lang="cs-CZ" sz="2800" cap="all" dirty="0">
                <a:latin typeface="+mj-lt"/>
              </a:rPr>
              <a:t>, Z., Havel, E. </a:t>
            </a:r>
            <a:r>
              <a:rPr lang="cs-CZ" sz="2800" i="1" dirty="0">
                <a:latin typeface="+mj-lt"/>
              </a:rPr>
              <a:t>Intenzivní medicína na principech vnitřního lékařství</a:t>
            </a:r>
            <a:r>
              <a:rPr lang="cs-CZ" sz="2800" dirty="0">
                <a:latin typeface="+mj-lt"/>
              </a:rPr>
              <a:t>. 2. vyd. Praha: </a:t>
            </a:r>
            <a:r>
              <a:rPr lang="cs-CZ" sz="2800" dirty="0" err="1">
                <a:latin typeface="+mj-lt"/>
              </a:rPr>
              <a:t>Grada</a:t>
            </a:r>
            <a:r>
              <a:rPr lang="cs-CZ" sz="2800" dirty="0">
                <a:latin typeface="+mj-lt"/>
              </a:rPr>
              <a:t>, 2017. ISBN 978-80-271-0282-2.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97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</TotalTime>
  <Words>1168</Words>
  <Application>Microsoft Office PowerPoint</Application>
  <PresentationFormat>Vlastní</PresentationFormat>
  <Paragraphs>281</Paragraphs>
  <Slides>30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1" baseType="lpstr">
      <vt:lpstr>Office Theme</vt:lpstr>
      <vt:lpstr>Prezentace aplikace PowerPoint</vt:lpstr>
      <vt:lpstr>Ledviny </vt:lpstr>
      <vt:lpstr>Akutní poškození ledvin - AKI</vt:lpstr>
      <vt:lpstr>Akutní poškození ledvin</vt:lpstr>
      <vt:lpstr>Akutní poškození ledvin</vt:lpstr>
      <vt:lpstr>AKI - charakteristika</vt:lpstr>
      <vt:lpstr>Klasifikace AKI</vt:lpstr>
      <vt:lpstr> </vt:lpstr>
      <vt:lpstr>Multifaktoriální etiologie v IP</vt:lpstr>
      <vt:lpstr>Akutní poškození ledvin</vt:lpstr>
      <vt:lpstr>Prerenální AKI</vt:lpstr>
      <vt:lpstr>Renální AKI</vt:lpstr>
      <vt:lpstr>Renální AKI – akutní tubulární nekróza</vt:lpstr>
      <vt:lpstr>Fáze AKI z renálních příčin</vt:lpstr>
      <vt:lpstr>Postrenální AKI</vt:lpstr>
      <vt:lpstr>Diagnostika AKI</vt:lpstr>
      <vt:lpstr>Vyšetření funkce ledvin</vt:lpstr>
      <vt:lpstr>Léčba AKI</vt:lpstr>
      <vt:lpstr>Specifika péče</vt:lpstr>
      <vt:lpstr>Cíle tekutinové terapie</vt:lpstr>
      <vt:lpstr>Prezentace aplikace PowerPoint</vt:lpstr>
      <vt:lpstr>Chronické selhání ledvin</vt:lpstr>
      <vt:lpstr>Chronické selhání ledvin</vt:lpstr>
      <vt:lpstr>Urémie</vt:lpstr>
      <vt:lpstr>Léčba CHRS</vt:lpstr>
      <vt:lpstr>Intermitentní dialýza - iHD</vt:lpstr>
      <vt:lpstr>Intermitentní dialýza - iHD</vt:lpstr>
      <vt:lpstr>Indikace iHD</vt:lpstr>
      <vt:lpstr>Cíle iHD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29</cp:revision>
  <dcterms:created xsi:type="dcterms:W3CDTF">2017-03-15T11:07:40Z</dcterms:created>
  <dcterms:modified xsi:type="dcterms:W3CDTF">2021-11-23T13:07:21Z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