
<file path=[Content_Types].xml><?xml version="1.0" encoding="utf-8"?>
<Types xmlns="http://schemas.openxmlformats.org/package/2006/content-types">
  <Default Extension="jpeg" ContentType="image/jpeg"/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98" r:id="rId2"/>
    <p:sldId id="278" r:id="rId3"/>
    <p:sldId id="279" r:id="rId4"/>
    <p:sldId id="314" r:id="rId5"/>
    <p:sldId id="342" r:id="rId6"/>
    <p:sldId id="315" r:id="rId7"/>
    <p:sldId id="297" r:id="rId8"/>
  </p:sldIdLst>
  <p:sldSz cx="10693400" cy="7562850"/>
  <p:notesSz cx="10693400" cy="756285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59" d="100"/>
          <a:sy n="59" d="100"/>
        </p:scale>
        <p:origin x="1578" y="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802005" y="2344483"/>
            <a:ext cx="9089390" cy="158819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604010" y="4235196"/>
            <a:ext cx="7485380" cy="189071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8/9/2022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500" b="1" i="0">
                <a:solidFill>
                  <a:srgbClr val="428F9B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8/9/2022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500" b="1" i="0">
                <a:solidFill>
                  <a:srgbClr val="428F9B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534670" y="1739455"/>
            <a:ext cx="4651629" cy="499148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5507101" y="1739455"/>
            <a:ext cx="4651629" cy="499148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8/9/2022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500" b="1" i="0">
                <a:solidFill>
                  <a:srgbClr val="428F9B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8/9/2022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jp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3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0" y="12"/>
            <a:ext cx="10692002" cy="6479997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k object 17"/>
          <p:cNvSpPr/>
          <p:nvPr/>
        </p:nvSpPr>
        <p:spPr>
          <a:xfrm>
            <a:off x="6684092" y="6750009"/>
            <a:ext cx="1117395" cy="539997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k object 18"/>
          <p:cNvSpPr/>
          <p:nvPr/>
        </p:nvSpPr>
        <p:spPr>
          <a:xfrm>
            <a:off x="3786055" y="6828576"/>
            <a:ext cx="2078671" cy="385982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bk object 19"/>
          <p:cNvSpPr/>
          <p:nvPr/>
        </p:nvSpPr>
        <p:spPr>
          <a:xfrm>
            <a:off x="2890520" y="6750012"/>
            <a:ext cx="810260" cy="540385"/>
          </a:xfrm>
          <a:custGeom>
            <a:avLst/>
            <a:gdLst/>
            <a:ahLst/>
            <a:cxnLst/>
            <a:rect l="l" t="t" r="r" b="b"/>
            <a:pathLst>
              <a:path w="810260" h="540384">
                <a:moveTo>
                  <a:pt x="0" y="0"/>
                </a:moveTo>
                <a:lnTo>
                  <a:pt x="810006" y="0"/>
                </a:lnTo>
                <a:lnTo>
                  <a:pt x="810006" y="540004"/>
                </a:lnTo>
                <a:lnTo>
                  <a:pt x="0" y="540004"/>
                </a:lnTo>
                <a:lnTo>
                  <a:pt x="0" y="0"/>
                </a:lnTo>
                <a:close/>
              </a:path>
            </a:pathLst>
          </a:custGeom>
          <a:solidFill>
            <a:srgbClr val="16419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bk object 20"/>
          <p:cNvSpPr/>
          <p:nvPr/>
        </p:nvSpPr>
        <p:spPr>
          <a:xfrm>
            <a:off x="3266979" y="6810011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26"/>
                </a:moveTo>
                <a:lnTo>
                  <a:pt x="0" y="20726"/>
                </a:lnTo>
                <a:lnTo>
                  <a:pt x="17640" y="33540"/>
                </a:lnTo>
                <a:lnTo>
                  <a:pt x="10909" y="54267"/>
                </a:lnTo>
                <a:lnTo>
                  <a:pt x="28536" y="41452"/>
                </a:lnTo>
                <a:lnTo>
                  <a:pt x="42002" y="41452"/>
                </a:lnTo>
                <a:lnTo>
                  <a:pt x="39433" y="33540"/>
                </a:lnTo>
                <a:lnTo>
                  <a:pt x="57073" y="20726"/>
                </a:lnTo>
                <a:close/>
              </a:path>
              <a:path w="57150" h="54609">
                <a:moveTo>
                  <a:pt x="42002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2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bk object 21"/>
          <p:cNvSpPr/>
          <p:nvPr/>
        </p:nvSpPr>
        <p:spPr>
          <a:xfrm>
            <a:off x="3176979" y="6834127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26"/>
                </a:moveTo>
                <a:lnTo>
                  <a:pt x="0" y="20726"/>
                </a:lnTo>
                <a:lnTo>
                  <a:pt x="17640" y="33528"/>
                </a:lnTo>
                <a:lnTo>
                  <a:pt x="10909" y="54267"/>
                </a:lnTo>
                <a:lnTo>
                  <a:pt x="28536" y="41452"/>
                </a:lnTo>
                <a:lnTo>
                  <a:pt x="42005" y="41452"/>
                </a:lnTo>
                <a:lnTo>
                  <a:pt x="39433" y="33528"/>
                </a:lnTo>
                <a:lnTo>
                  <a:pt x="57073" y="20726"/>
                </a:lnTo>
                <a:close/>
              </a:path>
              <a:path w="57150" h="54609">
                <a:moveTo>
                  <a:pt x="42005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5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bk object 22"/>
          <p:cNvSpPr/>
          <p:nvPr/>
        </p:nvSpPr>
        <p:spPr>
          <a:xfrm>
            <a:off x="3111094" y="6899998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53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2" y="41465"/>
                </a:lnTo>
                <a:lnTo>
                  <a:pt x="39433" y="33553"/>
                </a:lnTo>
                <a:lnTo>
                  <a:pt x="57073" y="20739"/>
                </a:lnTo>
                <a:close/>
              </a:path>
              <a:path w="57150" h="54609">
                <a:moveTo>
                  <a:pt x="42002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2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bk object 23"/>
          <p:cNvSpPr/>
          <p:nvPr/>
        </p:nvSpPr>
        <p:spPr>
          <a:xfrm>
            <a:off x="3086980" y="6990012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61" y="20726"/>
                </a:moveTo>
                <a:lnTo>
                  <a:pt x="0" y="20726"/>
                </a:lnTo>
                <a:lnTo>
                  <a:pt x="17640" y="33528"/>
                </a:lnTo>
                <a:lnTo>
                  <a:pt x="10896" y="54267"/>
                </a:lnTo>
                <a:lnTo>
                  <a:pt x="28536" y="41452"/>
                </a:lnTo>
                <a:lnTo>
                  <a:pt x="42005" y="41452"/>
                </a:lnTo>
                <a:lnTo>
                  <a:pt x="39433" y="33528"/>
                </a:lnTo>
                <a:lnTo>
                  <a:pt x="57061" y="20726"/>
                </a:lnTo>
                <a:close/>
              </a:path>
              <a:path w="57150" h="54609">
                <a:moveTo>
                  <a:pt x="42005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5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bk object 24"/>
          <p:cNvSpPr/>
          <p:nvPr/>
        </p:nvSpPr>
        <p:spPr>
          <a:xfrm>
            <a:off x="3446979" y="6990012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26"/>
                </a:moveTo>
                <a:lnTo>
                  <a:pt x="0" y="20726"/>
                </a:lnTo>
                <a:lnTo>
                  <a:pt x="17640" y="33528"/>
                </a:lnTo>
                <a:lnTo>
                  <a:pt x="10896" y="54267"/>
                </a:lnTo>
                <a:lnTo>
                  <a:pt x="28536" y="41452"/>
                </a:lnTo>
                <a:lnTo>
                  <a:pt x="42005" y="41452"/>
                </a:lnTo>
                <a:lnTo>
                  <a:pt x="39433" y="33528"/>
                </a:lnTo>
                <a:lnTo>
                  <a:pt x="57073" y="20726"/>
                </a:lnTo>
                <a:close/>
              </a:path>
              <a:path w="57150" h="54609">
                <a:moveTo>
                  <a:pt x="42005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5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bk object 25"/>
          <p:cNvSpPr/>
          <p:nvPr/>
        </p:nvSpPr>
        <p:spPr>
          <a:xfrm>
            <a:off x="3422864" y="6899998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61" y="20739"/>
                </a:moveTo>
                <a:lnTo>
                  <a:pt x="0" y="20739"/>
                </a:lnTo>
                <a:lnTo>
                  <a:pt x="17640" y="33553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2" y="41465"/>
                </a:lnTo>
                <a:lnTo>
                  <a:pt x="39433" y="33553"/>
                </a:lnTo>
                <a:lnTo>
                  <a:pt x="57061" y="20739"/>
                </a:lnTo>
                <a:close/>
              </a:path>
              <a:path w="57150" h="54609">
                <a:moveTo>
                  <a:pt x="42002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2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bk object 26"/>
          <p:cNvSpPr/>
          <p:nvPr/>
        </p:nvSpPr>
        <p:spPr>
          <a:xfrm>
            <a:off x="3356979" y="6834127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26"/>
                </a:moveTo>
                <a:lnTo>
                  <a:pt x="0" y="20726"/>
                </a:lnTo>
                <a:lnTo>
                  <a:pt x="17640" y="33528"/>
                </a:lnTo>
                <a:lnTo>
                  <a:pt x="10896" y="54267"/>
                </a:lnTo>
                <a:lnTo>
                  <a:pt x="28536" y="41452"/>
                </a:lnTo>
                <a:lnTo>
                  <a:pt x="42005" y="41452"/>
                </a:lnTo>
                <a:lnTo>
                  <a:pt x="39433" y="33528"/>
                </a:lnTo>
                <a:lnTo>
                  <a:pt x="57073" y="20726"/>
                </a:lnTo>
                <a:close/>
              </a:path>
              <a:path w="57150" h="54609">
                <a:moveTo>
                  <a:pt x="42005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5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bk object 27"/>
          <p:cNvSpPr/>
          <p:nvPr/>
        </p:nvSpPr>
        <p:spPr>
          <a:xfrm>
            <a:off x="3422864" y="7080001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61" y="20739"/>
                </a:moveTo>
                <a:lnTo>
                  <a:pt x="0" y="20739"/>
                </a:lnTo>
                <a:lnTo>
                  <a:pt x="17640" y="33540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5" y="41465"/>
                </a:lnTo>
                <a:lnTo>
                  <a:pt x="39433" y="33540"/>
                </a:lnTo>
                <a:lnTo>
                  <a:pt x="57061" y="20739"/>
                </a:lnTo>
                <a:close/>
              </a:path>
              <a:path w="57150" h="54609">
                <a:moveTo>
                  <a:pt x="42005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5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bk object 28"/>
          <p:cNvSpPr/>
          <p:nvPr/>
        </p:nvSpPr>
        <p:spPr>
          <a:xfrm>
            <a:off x="3356979" y="7145883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53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2" y="41465"/>
                </a:lnTo>
                <a:lnTo>
                  <a:pt x="39433" y="33553"/>
                </a:lnTo>
                <a:lnTo>
                  <a:pt x="57073" y="20739"/>
                </a:lnTo>
                <a:close/>
              </a:path>
              <a:path w="57150" h="54609">
                <a:moveTo>
                  <a:pt x="42002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2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bk object 29"/>
          <p:cNvSpPr/>
          <p:nvPr/>
        </p:nvSpPr>
        <p:spPr>
          <a:xfrm>
            <a:off x="3266979" y="7169999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40"/>
                </a:lnTo>
                <a:lnTo>
                  <a:pt x="10909" y="54279"/>
                </a:lnTo>
                <a:lnTo>
                  <a:pt x="28536" y="41465"/>
                </a:lnTo>
                <a:lnTo>
                  <a:pt x="42005" y="41465"/>
                </a:lnTo>
                <a:lnTo>
                  <a:pt x="39433" y="33540"/>
                </a:lnTo>
                <a:lnTo>
                  <a:pt x="57073" y="20739"/>
                </a:lnTo>
                <a:close/>
              </a:path>
              <a:path w="57150" h="54609">
                <a:moveTo>
                  <a:pt x="42005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5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bk object 30"/>
          <p:cNvSpPr/>
          <p:nvPr/>
        </p:nvSpPr>
        <p:spPr>
          <a:xfrm>
            <a:off x="3176979" y="7145883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53"/>
                </a:lnTo>
                <a:lnTo>
                  <a:pt x="10909" y="54279"/>
                </a:lnTo>
                <a:lnTo>
                  <a:pt x="28536" y="41465"/>
                </a:lnTo>
                <a:lnTo>
                  <a:pt x="42002" y="41465"/>
                </a:lnTo>
                <a:lnTo>
                  <a:pt x="39433" y="33553"/>
                </a:lnTo>
                <a:lnTo>
                  <a:pt x="57073" y="20739"/>
                </a:lnTo>
                <a:close/>
              </a:path>
              <a:path w="57150" h="54609">
                <a:moveTo>
                  <a:pt x="42002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2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bk object 31"/>
          <p:cNvSpPr/>
          <p:nvPr/>
        </p:nvSpPr>
        <p:spPr>
          <a:xfrm>
            <a:off x="3111094" y="7080001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40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5" y="41465"/>
                </a:lnTo>
                <a:lnTo>
                  <a:pt x="39433" y="33540"/>
                </a:lnTo>
                <a:lnTo>
                  <a:pt x="57073" y="20739"/>
                </a:lnTo>
                <a:close/>
              </a:path>
              <a:path w="57150" h="54609">
                <a:moveTo>
                  <a:pt x="42005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5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707301" y="1328879"/>
            <a:ext cx="9278797" cy="5334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500" b="1" i="0">
                <a:solidFill>
                  <a:srgbClr val="428F9B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707301" y="2069865"/>
            <a:ext cx="9278797" cy="18542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635756" y="7033450"/>
            <a:ext cx="3421888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534670" y="7033450"/>
            <a:ext cx="2459482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8/9/2022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7699248" y="7033450"/>
            <a:ext cx="2459482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www.google.cz/search?q=bariatrick%C3%A9+l%C3%BA%C5%BEka&amp;tbm=isch&amp;ved=2ahUKEwjtlo3Zz7T5AhWMGuwKHQ1bDzYQ2-cCegQIABAA&amp;oq=bariatrick%C3%A9+l%C3%BA%C5%BEka&amp;gs_lcp=CgNpbWcQAzoECAAQQzoFCAAQgAQ6BAgjECc6CAgAELEDEIMBOggIABCABBCxAzoLCAAQgAQQsQMQgwE6CggAELEDEIMBEEM6BwgAELEDEEM6BAgAEB46BAgAEBhQng9YtD1gtEBoAHAAeACAAYQDiAGtEZIBCDExLjQuMi4xmAEAoAEBqgELZ3dzLXdpei1pbWfAAQE&amp;sclient=img&amp;ei=kqHvYu2FFYy1sAeNtr2wAw&amp;bih=961&amp;biw=1920" TargetMode="External"/><Relationship Id="rId4" Type="http://schemas.openxmlformats.org/officeDocument/2006/relationships/image" Target="../media/image10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novinky.cz/domaci/clanek/obezni-pacientku-" TargetMode="Externa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398" y="-28576"/>
            <a:ext cx="10692002" cy="647999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3" name="object 3"/>
          <p:cNvSpPr/>
          <p:nvPr/>
        </p:nvSpPr>
        <p:spPr>
          <a:xfrm>
            <a:off x="6684092" y="6750009"/>
            <a:ext cx="1117395" cy="53999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3786055" y="6828576"/>
            <a:ext cx="2078671" cy="385982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2890520" y="6750012"/>
            <a:ext cx="810260" cy="540385"/>
          </a:xfrm>
          <a:custGeom>
            <a:avLst/>
            <a:gdLst/>
            <a:ahLst/>
            <a:cxnLst/>
            <a:rect l="l" t="t" r="r" b="b"/>
            <a:pathLst>
              <a:path w="810260" h="540384">
                <a:moveTo>
                  <a:pt x="0" y="0"/>
                </a:moveTo>
                <a:lnTo>
                  <a:pt x="810006" y="0"/>
                </a:lnTo>
                <a:lnTo>
                  <a:pt x="810006" y="540004"/>
                </a:lnTo>
                <a:lnTo>
                  <a:pt x="0" y="540004"/>
                </a:lnTo>
                <a:lnTo>
                  <a:pt x="0" y="0"/>
                </a:lnTo>
                <a:close/>
              </a:path>
            </a:pathLst>
          </a:custGeom>
          <a:solidFill>
            <a:srgbClr val="16419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3266979" y="6810011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26"/>
                </a:moveTo>
                <a:lnTo>
                  <a:pt x="0" y="20726"/>
                </a:lnTo>
                <a:lnTo>
                  <a:pt x="17640" y="33540"/>
                </a:lnTo>
                <a:lnTo>
                  <a:pt x="10909" y="54267"/>
                </a:lnTo>
                <a:lnTo>
                  <a:pt x="28536" y="41452"/>
                </a:lnTo>
                <a:lnTo>
                  <a:pt x="42002" y="41452"/>
                </a:lnTo>
                <a:lnTo>
                  <a:pt x="39433" y="33540"/>
                </a:lnTo>
                <a:lnTo>
                  <a:pt x="57073" y="20726"/>
                </a:lnTo>
                <a:close/>
              </a:path>
              <a:path w="57150" h="54609">
                <a:moveTo>
                  <a:pt x="42002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2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3176979" y="6834127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26"/>
                </a:moveTo>
                <a:lnTo>
                  <a:pt x="0" y="20726"/>
                </a:lnTo>
                <a:lnTo>
                  <a:pt x="17640" y="33528"/>
                </a:lnTo>
                <a:lnTo>
                  <a:pt x="10909" y="54267"/>
                </a:lnTo>
                <a:lnTo>
                  <a:pt x="28536" y="41452"/>
                </a:lnTo>
                <a:lnTo>
                  <a:pt x="42005" y="41452"/>
                </a:lnTo>
                <a:lnTo>
                  <a:pt x="39433" y="33528"/>
                </a:lnTo>
                <a:lnTo>
                  <a:pt x="57073" y="20726"/>
                </a:lnTo>
                <a:close/>
              </a:path>
              <a:path w="57150" h="54609">
                <a:moveTo>
                  <a:pt x="42005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5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3111094" y="6899998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53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2" y="41465"/>
                </a:lnTo>
                <a:lnTo>
                  <a:pt x="39433" y="33553"/>
                </a:lnTo>
                <a:lnTo>
                  <a:pt x="57073" y="20739"/>
                </a:lnTo>
                <a:close/>
              </a:path>
              <a:path w="57150" h="54609">
                <a:moveTo>
                  <a:pt x="42002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2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3086980" y="6990012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61" y="20726"/>
                </a:moveTo>
                <a:lnTo>
                  <a:pt x="0" y="20726"/>
                </a:lnTo>
                <a:lnTo>
                  <a:pt x="17640" y="33528"/>
                </a:lnTo>
                <a:lnTo>
                  <a:pt x="10896" y="54267"/>
                </a:lnTo>
                <a:lnTo>
                  <a:pt x="28536" y="41452"/>
                </a:lnTo>
                <a:lnTo>
                  <a:pt x="42005" y="41452"/>
                </a:lnTo>
                <a:lnTo>
                  <a:pt x="39433" y="33528"/>
                </a:lnTo>
                <a:lnTo>
                  <a:pt x="57061" y="20726"/>
                </a:lnTo>
                <a:close/>
              </a:path>
              <a:path w="57150" h="54609">
                <a:moveTo>
                  <a:pt x="42005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5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3446979" y="6990012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26"/>
                </a:moveTo>
                <a:lnTo>
                  <a:pt x="0" y="20726"/>
                </a:lnTo>
                <a:lnTo>
                  <a:pt x="17640" y="33528"/>
                </a:lnTo>
                <a:lnTo>
                  <a:pt x="10896" y="54267"/>
                </a:lnTo>
                <a:lnTo>
                  <a:pt x="28536" y="41452"/>
                </a:lnTo>
                <a:lnTo>
                  <a:pt x="42005" y="41452"/>
                </a:lnTo>
                <a:lnTo>
                  <a:pt x="39433" y="33528"/>
                </a:lnTo>
                <a:lnTo>
                  <a:pt x="57073" y="20726"/>
                </a:lnTo>
                <a:close/>
              </a:path>
              <a:path w="57150" h="54609">
                <a:moveTo>
                  <a:pt x="42005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5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3422864" y="6899998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61" y="20739"/>
                </a:moveTo>
                <a:lnTo>
                  <a:pt x="0" y="20739"/>
                </a:lnTo>
                <a:lnTo>
                  <a:pt x="17640" y="33553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2" y="41465"/>
                </a:lnTo>
                <a:lnTo>
                  <a:pt x="39433" y="33553"/>
                </a:lnTo>
                <a:lnTo>
                  <a:pt x="57061" y="20739"/>
                </a:lnTo>
                <a:close/>
              </a:path>
              <a:path w="57150" h="54609">
                <a:moveTo>
                  <a:pt x="42002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2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3356979" y="6834127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26"/>
                </a:moveTo>
                <a:lnTo>
                  <a:pt x="0" y="20726"/>
                </a:lnTo>
                <a:lnTo>
                  <a:pt x="17640" y="33528"/>
                </a:lnTo>
                <a:lnTo>
                  <a:pt x="10896" y="54267"/>
                </a:lnTo>
                <a:lnTo>
                  <a:pt x="28536" y="41452"/>
                </a:lnTo>
                <a:lnTo>
                  <a:pt x="42005" y="41452"/>
                </a:lnTo>
                <a:lnTo>
                  <a:pt x="39433" y="33528"/>
                </a:lnTo>
                <a:lnTo>
                  <a:pt x="57073" y="20726"/>
                </a:lnTo>
                <a:close/>
              </a:path>
              <a:path w="57150" h="54609">
                <a:moveTo>
                  <a:pt x="42005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5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3422864" y="7080001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61" y="20739"/>
                </a:moveTo>
                <a:lnTo>
                  <a:pt x="0" y="20739"/>
                </a:lnTo>
                <a:lnTo>
                  <a:pt x="17640" y="33540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5" y="41465"/>
                </a:lnTo>
                <a:lnTo>
                  <a:pt x="39433" y="33540"/>
                </a:lnTo>
                <a:lnTo>
                  <a:pt x="57061" y="20739"/>
                </a:lnTo>
                <a:close/>
              </a:path>
              <a:path w="57150" h="54609">
                <a:moveTo>
                  <a:pt x="42005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5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3356979" y="7145883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53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2" y="41465"/>
                </a:lnTo>
                <a:lnTo>
                  <a:pt x="39433" y="33553"/>
                </a:lnTo>
                <a:lnTo>
                  <a:pt x="57073" y="20739"/>
                </a:lnTo>
                <a:close/>
              </a:path>
              <a:path w="57150" h="54609">
                <a:moveTo>
                  <a:pt x="42002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2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3266979" y="7169999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40"/>
                </a:lnTo>
                <a:lnTo>
                  <a:pt x="10909" y="54279"/>
                </a:lnTo>
                <a:lnTo>
                  <a:pt x="28536" y="41465"/>
                </a:lnTo>
                <a:lnTo>
                  <a:pt x="42005" y="41465"/>
                </a:lnTo>
                <a:lnTo>
                  <a:pt x="39433" y="33540"/>
                </a:lnTo>
                <a:lnTo>
                  <a:pt x="57073" y="20739"/>
                </a:lnTo>
                <a:close/>
              </a:path>
              <a:path w="57150" h="54609">
                <a:moveTo>
                  <a:pt x="42005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5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3176979" y="7145883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53"/>
                </a:lnTo>
                <a:lnTo>
                  <a:pt x="10909" y="54279"/>
                </a:lnTo>
                <a:lnTo>
                  <a:pt x="28536" y="41465"/>
                </a:lnTo>
                <a:lnTo>
                  <a:pt x="42002" y="41465"/>
                </a:lnTo>
                <a:lnTo>
                  <a:pt x="39433" y="33553"/>
                </a:lnTo>
                <a:lnTo>
                  <a:pt x="57073" y="20739"/>
                </a:lnTo>
                <a:close/>
              </a:path>
              <a:path w="57150" h="54609">
                <a:moveTo>
                  <a:pt x="42002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2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3111094" y="7080001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40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5" y="41465"/>
                </a:lnTo>
                <a:lnTo>
                  <a:pt x="39433" y="33540"/>
                </a:lnTo>
                <a:lnTo>
                  <a:pt x="57073" y="20739"/>
                </a:lnTo>
                <a:close/>
              </a:path>
              <a:path w="57150" h="54609">
                <a:moveTo>
                  <a:pt x="42005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5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 txBox="1"/>
          <p:nvPr/>
        </p:nvSpPr>
        <p:spPr>
          <a:xfrm>
            <a:off x="869113" y="733425"/>
            <a:ext cx="8902065" cy="112248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ts val="4700"/>
              </a:lnSpc>
            </a:pPr>
            <a:r>
              <a:rPr lang="cs-CZ" sz="3200" b="1" spc="-20" dirty="0">
                <a:solidFill>
                  <a:srgbClr val="428F9B"/>
                </a:solidFill>
                <a:cs typeface="Calibri"/>
              </a:rPr>
              <a:t>ESF II projekt Západočeské univerzity v Plzni</a:t>
            </a:r>
          </a:p>
          <a:p>
            <a:pPr algn="ctr">
              <a:lnSpc>
                <a:spcPts val="4700"/>
              </a:lnSpc>
            </a:pPr>
            <a:r>
              <a:rPr lang="cs-CZ" sz="2000" b="1" spc="-20" dirty="0" err="1">
                <a:solidFill>
                  <a:srgbClr val="428F9B"/>
                </a:solidFill>
                <a:cs typeface="Calibri"/>
              </a:rPr>
              <a:t>reg</a:t>
            </a:r>
            <a:r>
              <a:rPr lang="cs-CZ" sz="2000" b="1" spc="-20" dirty="0">
                <a:solidFill>
                  <a:srgbClr val="428F9B"/>
                </a:solidFill>
                <a:cs typeface="Calibri"/>
              </a:rPr>
              <a:t>. č. CZ.02.2.69/0.0/0.0/18_056/0013239</a:t>
            </a:r>
            <a:endParaRPr sz="4000" dirty="0">
              <a:latin typeface="Calibri"/>
              <a:cs typeface="Calibri"/>
            </a:endParaRPr>
          </a:p>
        </p:txBody>
      </p:sp>
      <p:sp>
        <p:nvSpPr>
          <p:cNvPr id="19" name="TextovéPole 18"/>
          <p:cNvSpPr txBox="1"/>
          <p:nvPr/>
        </p:nvSpPr>
        <p:spPr>
          <a:xfrm>
            <a:off x="1350328" y="3705225"/>
            <a:ext cx="7924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4400" b="1" dirty="0"/>
              <a:t>Technické a personální vybavení</a:t>
            </a:r>
          </a:p>
        </p:txBody>
      </p:sp>
      <p:sp>
        <p:nvSpPr>
          <p:cNvPr id="20" name="TextovéPole 19"/>
          <p:cNvSpPr txBox="1"/>
          <p:nvPr/>
        </p:nvSpPr>
        <p:spPr>
          <a:xfrm>
            <a:off x="3407728" y="5381625"/>
            <a:ext cx="3810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2400" dirty="0"/>
              <a:t>Soňa Galušková</a:t>
            </a:r>
          </a:p>
        </p:txBody>
      </p:sp>
    </p:spTree>
  </p:cSld>
  <p:clrMapOvr>
    <a:masterClrMapping/>
  </p:clrMapOvr>
  <p:transition>
    <p:push dir="r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7896B79C-776E-42AB-90A4-6FAFC83EEC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Technické vybavení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665F8918-DF36-4CAB-9C22-BB57691A467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35171" y="2375132"/>
            <a:ext cx="9223058" cy="2868478"/>
          </a:xfrm>
        </p:spPr>
        <p:txBody>
          <a:bodyPr/>
          <a:lstStyle/>
          <a:p>
            <a:pPr marL="342900" indent="-342900">
              <a:buFont typeface="Wingdings" panose="05000000000000000000" pitchFamily="2" charset="2"/>
              <a:buChar char="Ø"/>
            </a:pPr>
            <a:r>
              <a:rPr lang="cs-CZ" sz="2105" dirty="0"/>
              <a:t> zajištění technického vybavení je ekonomicky náročné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cs-CZ" sz="2105" dirty="0"/>
              <a:t> nemocnice nejsou často plně vybavené 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cs-CZ" sz="2105" dirty="0"/>
              <a:t> běžná nemocniční lůžka mají nosnost max. do 250kg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cs-CZ" sz="2105" dirty="0"/>
              <a:t> pro nemocné nad 250kg se vyrábějí </a:t>
            </a:r>
            <a:r>
              <a:rPr lang="cs-CZ" sz="2105" b="1" dirty="0" err="1"/>
              <a:t>bariatrická</a:t>
            </a:r>
            <a:r>
              <a:rPr lang="cs-CZ" sz="2105" b="1" dirty="0"/>
              <a:t> lůžka </a:t>
            </a:r>
            <a:r>
              <a:rPr lang="cs-CZ" sz="2105" dirty="0"/>
              <a:t>s nosností až 500kg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cs-CZ" sz="2105" dirty="0"/>
              <a:t> k těmto lůžkům jsou dostupné </a:t>
            </a:r>
            <a:r>
              <a:rPr lang="cs-CZ" sz="2105" b="1" dirty="0" err="1"/>
              <a:t>bariatrické</a:t>
            </a:r>
            <a:r>
              <a:rPr lang="cs-CZ" sz="2105" b="1" dirty="0"/>
              <a:t> </a:t>
            </a:r>
            <a:r>
              <a:rPr lang="cs-CZ" sz="2105" b="1" dirty="0" err="1"/>
              <a:t>antidekubitární</a:t>
            </a:r>
            <a:r>
              <a:rPr lang="cs-CZ" sz="2105" b="1" dirty="0"/>
              <a:t> matrace 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cs-CZ" sz="2105" b="1" dirty="0">
                <a:solidFill>
                  <a:prstClr val="black"/>
                </a:solidFill>
              </a:rPr>
              <a:t> </a:t>
            </a:r>
            <a:r>
              <a:rPr lang="cs-CZ" sz="2105" dirty="0">
                <a:solidFill>
                  <a:prstClr val="black"/>
                </a:solidFill>
              </a:rPr>
              <a:t>usnadnit manipulaci s nemocným může </a:t>
            </a:r>
            <a:r>
              <a:rPr lang="cs-CZ" sz="2105" b="1" kern="1200" dirty="0">
                <a:solidFill>
                  <a:prstClr val="black"/>
                </a:solidFill>
              </a:rPr>
              <a:t>elektrický zvedák, </a:t>
            </a:r>
            <a:r>
              <a:rPr lang="cs-CZ" sz="2105" dirty="0">
                <a:solidFill>
                  <a:prstClr val="black"/>
                </a:solidFill>
              </a:rPr>
              <a:t>ale i ten má váhové omezení do 250kg</a:t>
            </a:r>
            <a:endParaRPr lang="cs-CZ" sz="2105" kern="1200" dirty="0">
              <a:solidFill>
                <a:prstClr val="black"/>
              </a:solidFill>
            </a:endParaRPr>
          </a:p>
          <a:p>
            <a:endParaRPr lang="cs-CZ" sz="2105" dirty="0"/>
          </a:p>
          <a:p>
            <a:endParaRPr lang="cs-CZ" b="1" dirty="0"/>
          </a:p>
        </p:txBody>
      </p:sp>
      <p:pic>
        <p:nvPicPr>
          <p:cNvPr id="13314" name="Picture 2" descr="https://lh3.googleusercontent.com/NUH44tRoo6_zfqWSwNeSQCOaniI3_p0dc1fFIphXZsaHqSsKRyeNpgzGWrE53kao0IhNt3TAFo8roG8MlS50fl0CMtXM-NEnVlPtq4JAO2-M1lzdyX7lFBHq_HdkGMFOLkOHB6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2848" y="4447924"/>
            <a:ext cx="3473250" cy="26170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8529509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EF80EAFF-0513-46F7-BE32-FA3C4F9E761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35171" y="1123551"/>
            <a:ext cx="9223058" cy="5059534"/>
          </a:xfrm>
        </p:spPr>
        <p:txBody>
          <a:bodyPr>
            <a:normAutofit/>
          </a:bodyPr>
          <a:lstStyle/>
          <a:p>
            <a:endParaRPr lang="cs-CZ" sz="2105" dirty="0"/>
          </a:p>
          <a:p>
            <a:endParaRPr lang="cs-CZ" sz="2105" dirty="0"/>
          </a:p>
          <a:p>
            <a:endParaRPr lang="cs-CZ" sz="2105" b="1" dirty="0"/>
          </a:p>
        </p:txBody>
      </p:sp>
      <p:pic>
        <p:nvPicPr>
          <p:cNvPr id="4" name="Obrázek 3">
            <a:extLst>
              <a:ext uri="{FF2B5EF4-FFF2-40B4-BE49-F238E27FC236}">
                <a16:creationId xmlns:a16="http://schemas.microsoft.com/office/drawing/2014/main" id="{B280EDD6-0AA5-4167-A191-AA8A7660335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15370" y="2799027"/>
            <a:ext cx="3260633" cy="3260633"/>
          </a:xfrm>
          <a:prstGeom prst="rect">
            <a:avLst/>
          </a:prstGeom>
        </p:spPr>
      </p:pic>
      <p:pic>
        <p:nvPicPr>
          <p:cNvPr id="5" name="Obrázek 4">
            <a:extLst>
              <a:ext uri="{FF2B5EF4-FFF2-40B4-BE49-F238E27FC236}">
                <a16:creationId xmlns:a16="http://schemas.microsoft.com/office/drawing/2014/main" id="{13990941-5FEB-4346-B7BF-97BF87C6D73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0907" y="3388736"/>
            <a:ext cx="2983919" cy="2287325"/>
          </a:xfrm>
          <a:prstGeom prst="rect">
            <a:avLst/>
          </a:prstGeom>
        </p:spPr>
      </p:pic>
      <p:pic>
        <p:nvPicPr>
          <p:cNvPr id="6" name="Picture 2">
            <a:extLst>
              <a:ext uri="{FF2B5EF4-FFF2-40B4-BE49-F238E27FC236}">
                <a16:creationId xmlns:a16="http://schemas.microsoft.com/office/drawing/2014/main" id="{2A7D45D3-255D-44C3-9154-F16E8738920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293346" y="1439809"/>
            <a:ext cx="4304428" cy="2883806"/>
          </a:xfrm>
          <a:prstGeom prst="rect">
            <a:avLst/>
          </a:prstGeom>
          <a:noFill/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ovéPole 1">
            <a:extLst>
              <a:ext uri="{FF2B5EF4-FFF2-40B4-BE49-F238E27FC236}">
                <a16:creationId xmlns:a16="http://schemas.microsoft.com/office/drawing/2014/main" id="{C0CB264A-5C2C-17A4-3DFD-124D742C0299}"/>
              </a:ext>
            </a:extLst>
          </p:cNvPr>
          <p:cNvSpPr txBox="1"/>
          <p:nvPr/>
        </p:nvSpPr>
        <p:spPr>
          <a:xfrm>
            <a:off x="622300" y="5915025"/>
            <a:ext cx="2520242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1000" dirty="0"/>
              <a:t>Zdroj: </a:t>
            </a:r>
            <a:r>
              <a:rPr lang="cs-CZ" sz="1000" dirty="0" err="1">
                <a:hlinkClick r:id="rId5"/>
              </a:rPr>
              <a:t>bariatrické</a:t>
            </a:r>
            <a:r>
              <a:rPr lang="cs-CZ" sz="1000" dirty="0">
                <a:hlinkClick r:id="rId5"/>
              </a:rPr>
              <a:t> </a:t>
            </a:r>
            <a:r>
              <a:rPr lang="cs-CZ" sz="1000" dirty="0" err="1">
                <a:hlinkClick r:id="rId5"/>
              </a:rPr>
              <a:t>lúžka</a:t>
            </a:r>
            <a:r>
              <a:rPr lang="cs-CZ" sz="1000" dirty="0">
                <a:hlinkClick r:id="rId5"/>
              </a:rPr>
              <a:t> – Vyhledávání Google</a:t>
            </a:r>
            <a:endParaRPr lang="cs-CZ" sz="1000" dirty="0"/>
          </a:p>
        </p:txBody>
      </p:sp>
    </p:spTree>
    <p:extLst>
      <p:ext uri="{BB962C8B-B14F-4D97-AF65-F5344CB8AC3E}">
        <p14:creationId xmlns:p14="http://schemas.microsoft.com/office/powerpoint/2010/main" val="131622462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Technické vybavení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707301" y="2069865"/>
            <a:ext cx="9278797" cy="3692760"/>
          </a:xfrm>
        </p:spPr>
        <p:txBody>
          <a:bodyPr>
            <a:norm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cs-CZ" dirty="0"/>
              <a:t> ATD matrace, dostatečné rozměry vůči lůžku, nosnost nad 250 kg, šířka 100 – 110 cm, cena 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cs-CZ" dirty="0"/>
              <a:t> Zvedací zařízení VIKING XL , nosnost 3000kg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cs-CZ" dirty="0"/>
              <a:t> Nájezdová váha, vážící křeslo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cs-CZ" dirty="0"/>
              <a:t> Vyšetřovací lehátko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cs-CZ" dirty="0"/>
              <a:t> Sprchové lehátko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cs-CZ" dirty="0"/>
              <a:t> Křeslo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cs-CZ" dirty="0"/>
              <a:t> antidekubitní pomůcky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cs-CZ" dirty="0"/>
              <a:t> manžeta na měření TK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cs-CZ" dirty="0"/>
              <a:t> sanitní vůz pro monstrózně obézní pacienty, transportní nosítka s rozměry 82 cm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cs-CZ" dirty="0"/>
              <a:t> operační stůl, nosnost 350 kg (překladové zařízení, nosnost do 180 kg)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cs-CZ" dirty="0"/>
              <a:t> vaky na zemřelé (standardní vaky do 180 kg), </a:t>
            </a:r>
            <a:r>
              <a:rPr lang="cs-CZ" dirty="0" err="1"/>
              <a:t>spec.prostěradla</a:t>
            </a:r>
            <a:endParaRPr lang="cs-CZ" dirty="0"/>
          </a:p>
          <a:p>
            <a:pPr>
              <a:buFont typeface="Wingdings" panose="05000000000000000000" pitchFamily="2" charset="2"/>
              <a:buChar char="q"/>
            </a:pPr>
            <a:endParaRPr lang="cs-CZ" dirty="0"/>
          </a:p>
          <a:p>
            <a:pPr>
              <a:buFont typeface="Wingdings" panose="05000000000000000000" pitchFamily="2" charset="2"/>
              <a:buChar char="q"/>
            </a:pP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26430964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Přesun pacienta - Brno</a:t>
            </a:r>
          </a:p>
        </p:txBody>
      </p:sp>
      <p:pic>
        <p:nvPicPr>
          <p:cNvPr id="4110" name="Picture 14" descr="Obézní pacientku museli v Brně hasiči vytáhnout oknem - Novinky.cz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9284" y="3117511"/>
            <a:ext cx="5074565" cy="2841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12" name="Picture 16" descr="Bohunice: Obézní pacientku tahali po žebříku oknem ven | Blesk.cz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4473" y="2444791"/>
            <a:ext cx="4435517" cy="24944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ovéPole 2">
            <a:extLst>
              <a:ext uri="{FF2B5EF4-FFF2-40B4-BE49-F238E27FC236}">
                <a16:creationId xmlns:a16="http://schemas.microsoft.com/office/drawing/2014/main" id="{3BE66963-71DC-0089-88B7-AD1FE4CE6874}"/>
              </a:ext>
            </a:extLst>
          </p:cNvPr>
          <p:cNvSpPr txBox="1"/>
          <p:nvPr/>
        </p:nvSpPr>
        <p:spPr>
          <a:xfrm>
            <a:off x="372149" y="4964232"/>
            <a:ext cx="356700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1000" dirty="0"/>
              <a:t>Zdroj: </a:t>
            </a:r>
            <a:r>
              <a:rPr lang="cs-CZ" sz="1000" dirty="0">
                <a:hlinkClick r:id="rId4"/>
              </a:rPr>
              <a:t>https://www.novinky.cz/domaci/clanek/obezni-pacientku-</a:t>
            </a:r>
            <a:endParaRPr lang="cs-CZ" sz="1000" dirty="0"/>
          </a:p>
          <a:p>
            <a:r>
              <a:rPr lang="cs-CZ" sz="1000" dirty="0"/>
              <a:t>museli-v-brne-hasici-vytahnout-oknem-40355303</a:t>
            </a:r>
          </a:p>
        </p:txBody>
      </p:sp>
    </p:spTree>
    <p:extLst>
      <p:ext uri="{BB962C8B-B14F-4D97-AF65-F5344CB8AC3E}">
        <p14:creationId xmlns:p14="http://schemas.microsoft.com/office/powerpoint/2010/main" val="74608655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962406" y="1025282"/>
            <a:ext cx="8822055" cy="538609"/>
          </a:xfrm>
        </p:spPr>
        <p:txBody>
          <a:bodyPr/>
          <a:lstStyle/>
          <a:p>
            <a:r>
              <a:rPr lang="cs-CZ" dirty="0"/>
              <a:t>Personální vybavení pracoviště</a:t>
            </a:r>
          </a:p>
        </p:txBody>
      </p:sp>
      <p:pic>
        <p:nvPicPr>
          <p:cNvPr id="4" name="Zástupný symbol pro obsah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44777" y="2297716"/>
            <a:ext cx="5515100" cy="4136325"/>
          </a:xfrm>
        </p:spPr>
      </p:pic>
      <p:sp>
        <p:nvSpPr>
          <p:cNvPr id="5" name="Šipka dolů 4"/>
          <p:cNvSpPr/>
          <p:nvPr/>
        </p:nvSpPr>
        <p:spPr>
          <a:xfrm>
            <a:off x="3050764" y="1969051"/>
            <a:ext cx="425063" cy="858145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1579"/>
          </a:p>
        </p:txBody>
      </p:sp>
      <p:sp>
        <p:nvSpPr>
          <p:cNvPr id="6" name="Šipka dolů 5"/>
          <p:cNvSpPr/>
          <p:nvPr/>
        </p:nvSpPr>
        <p:spPr>
          <a:xfrm>
            <a:off x="7005749" y="2626381"/>
            <a:ext cx="425063" cy="858145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1579"/>
          </a:p>
        </p:txBody>
      </p:sp>
      <p:sp>
        <p:nvSpPr>
          <p:cNvPr id="7" name="Šipka dolů 6"/>
          <p:cNvSpPr/>
          <p:nvPr/>
        </p:nvSpPr>
        <p:spPr>
          <a:xfrm>
            <a:off x="6576683" y="2626381"/>
            <a:ext cx="425063" cy="858145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1579"/>
          </a:p>
        </p:txBody>
      </p:sp>
      <p:sp>
        <p:nvSpPr>
          <p:cNvPr id="8" name="Šipka dolů 7"/>
          <p:cNvSpPr/>
          <p:nvPr/>
        </p:nvSpPr>
        <p:spPr>
          <a:xfrm>
            <a:off x="5937087" y="2527309"/>
            <a:ext cx="425063" cy="858145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1579"/>
          </a:p>
        </p:txBody>
      </p:sp>
      <p:sp>
        <p:nvSpPr>
          <p:cNvPr id="9" name="Šipka dolů 8"/>
          <p:cNvSpPr/>
          <p:nvPr/>
        </p:nvSpPr>
        <p:spPr>
          <a:xfrm>
            <a:off x="5564185" y="2712005"/>
            <a:ext cx="425063" cy="858145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1579"/>
          </a:p>
        </p:txBody>
      </p:sp>
      <p:sp>
        <p:nvSpPr>
          <p:cNvPr id="10" name="Šipka dolů 9"/>
          <p:cNvSpPr/>
          <p:nvPr/>
        </p:nvSpPr>
        <p:spPr>
          <a:xfrm>
            <a:off x="4632873" y="2527309"/>
            <a:ext cx="425063" cy="858145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1579"/>
          </a:p>
        </p:txBody>
      </p:sp>
      <p:sp>
        <p:nvSpPr>
          <p:cNvPr id="11" name="Šipka dolů 10"/>
          <p:cNvSpPr/>
          <p:nvPr/>
        </p:nvSpPr>
        <p:spPr>
          <a:xfrm>
            <a:off x="3980766" y="2698336"/>
            <a:ext cx="425063" cy="858145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1579"/>
          </a:p>
        </p:txBody>
      </p:sp>
      <p:sp>
        <p:nvSpPr>
          <p:cNvPr id="12" name="Šipka dolů 11"/>
          <p:cNvSpPr/>
          <p:nvPr/>
        </p:nvSpPr>
        <p:spPr>
          <a:xfrm>
            <a:off x="3628633" y="2449278"/>
            <a:ext cx="425063" cy="858145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1579"/>
          </a:p>
        </p:txBody>
      </p:sp>
      <p:sp>
        <p:nvSpPr>
          <p:cNvPr id="13" name="Šipka dolů 12"/>
          <p:cNvSpPr/>
          <p:nvPr/>
        </p:nvSpPr>
        <p:spPr>
          <a:xfrm>
            <a:off x="2400968" y="2599580"/>
            <a:ext cx="425063" cy="858145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1579"/>
          </a:p>
        </p:txBody>
      </p:sp>
      <p:sp>
        <p:nvSpPr>
          <p:cNvPr id="14" name="Šipka dolů 13"/>
          <p:cNvSpPr/>
          <p:nvPr/>
        </p:nvSpPr>
        <p:spPr>
          <a:xfrm>
            <a:off x="2789566" y="2383340"/>
            <a:ext cx="425063" cy="858145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1579"/>
          </a:p>
        </p:txBody>
      </p:sp>
      <p:sp>
        <p:nvSpPr>
          <p:cNvPr id="3" name="TextovéPole 2">
            <a:extLst>
              <a:ext uri="{FF2B5EF4-FFF2-40B4-BE49-F238E27FC236}">
                <a16:creationId xmlns:a16="http://schemas.microsoft.com/office/drawing/2014/main" id="{B57927FA-7023-F466-23EC-669DECD917C3}"/>
              </a:ext>
            </a:extLst>
          </p:cNvPr>
          <p:cNvSpPr txBox="1"/>
          <p:nvPr/>
        </p:nvSpPr>
        <p:spPr>
          <a:xfrm>
            <a:off x="2370235" y="6459895"/>
            <a:ext cx="853119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1000" dirty="0"/>
              <a:t>Zdroj: vlastní</a:t>
            </a:r>
          </a:p>
        </p:txBody>
      </p:sp>
    </p:spTree>
    <p:extLst>
      <p:ext uri="{BB962C8B-B14F-4D97-AF65-F5344CB8AC3E}">
        <p14:creationId xmlns:p14="http://schemas.microsoft.com/office/powerpoint/2010/main" val="220425639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dpis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Konec 1.část</a:t>
            </a:r>
            <a:endParaRPr lang="cs-CZ" dirty="0"/>
          </a:p>
        </p:txBody>
      </p:sp>
    </p:spTree>
  </p:cSld>
  <p:clrMapOvr>
    <a:masterClrMapping/>
  </p:clrMapOvr>
  <p:transition>
    <p:push dir="r"/>
  </p:transition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</TotalTime>
  <Words>218</Words>
  <Application>Microsoft Office PowerPoint</Application>
  <PresentationFormat>Vlastní</PresentationFormat>
  <Paragraphs>31</Paragraphs>
  <Slides>7</Slides>
  <Notes>0</Notes>
  <HiddenSlides>0</HiddenSlides>
  <MMClips>0</MMClips>
  <ScaleCrop>false</ScaleCrop>
  <HeadingPairs>
    <vt:vector size="6" baseType="variant">
      <vt:variant>
        <vt:lpstr>Použitá písma</vt:lpstr>
      </vt:variant>
      <vt:variant>
        <vt:i4>2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7</vt:i4>
      </vt:variant>
    </vt:vector>
  </HeadingPairs>
  <TitlesOfParts>
    <vt:vector size="10" baseType="lpstr">
      <vt:lpstr>Calibri</vt:lpstr>
      <vt:lpstr>Wingdings</vt:lpstr>
      <vt:lpstr>Office Theme</vt:lpstr>
      <vt:lpstr>Prezentace aplikace PowerPoint</vt:lpstr>
      <vt:lpstr>Technické vybavení</vt:lpstr>
      <vt:lpstr>Prezentace aplikace PowerPoint</vt:lpstr>
      <vt:lpstr>Technické vybavení</vt:lpstr>
      <vt:lpstr>Přesun pacienta - Brno</vt:lpstr>
      <vt:lpstr>Personální vybavení pracoviště</vt:lpstr>
      <vt:lpstr>Konec 1.část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Prezentace aplikace PowerPoint</dc:title>
  <dc:creator>Naďa Holická</dc:creator>
  <cp:lastModifiedBy>Mgr. Soňa Galušková</cp:lastModifiedBy>
  <cp:revision>13</cp:revision>
  <dcterms:created xsi:type="dcterms:W3CDTF">2017-03-15T11:07:40Z</dcterms:created>
  <dcterms:modified xsi:type="dcterms:W3CDTF">2022-08-09T08:44:18Z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2017-03-15T00:00:00Z</vt:filetime>
  </property>
  <property fmtid="{D5CDD505-2E9C-101B-9397-08002B2CF9AE}" pid="3" name="Creator">
    <vt:lpwstr>Adobe InDesign CC 2017 (Windows)</vt:lpwstr>
  </property>
  <property fmtid="{D5CDD505-2E9C-101B-9397-08002B2CF9AE}" pid="4" name="LastSaved">
    <vt:filetime>2017-03-15T00:00:00Z</vt:filetime>
  </property>
</Properties>
</file>