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75" r:id="rId3"/>
    <p:sldId id="298" r:id="rId4"/>
    <p:sldId id="374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  <p:sldId id="353" r:id="rId53"/>
    <p:sldId id="354" r:id="rId54"/>
    <p:sldId id="355" r:id="rId55"/>
    <p:sldId id="356" r:id="rId56"/>
    <p:sldId id="357" r:id="rId57"/>
    <p:sldId id="359" r:id="rId58"/>
    <p:sldId id="360" r:id="rId59"/>
    <p:sldId id="361" r:id="rId60"/>
    <p:sldId id="362" r:id="rId61"/>
    <p:sldId id="363" r:id="rId62"/>
    <p:sldId id="364" r:id="rId63"/>
    <p:sldId id="367" r:id="rId64"/>
    <p:sldId id="368" r:id="rId65"/>
    <p:sldId id="369" r:id="rId66"/>
    <p:sldId id="370" r:id="rId67"/>
    <p:sldId id="371" r:id="rId68"/>
    <p:sldId id="372" r:id="rId69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60"/>
  </p:normalViewPr>
  <p:slideViewPr>
    <p:cSldViewPr>
      <p:cViewPr varScale="1">
        <p:scale>
          <a:sx n="92" d="100"/>
          <a:sy n="92" d="100"/>
        </p:scale>
        <p:origin x="10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999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535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50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9337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22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34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790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15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340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749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6538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8371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3605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716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346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5491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631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47563" y="336127"/>
            <a:ext cx="8822055" cy="157909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247563" y="2184823"/>
            <a:ext cx="8822055" cy="453771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B5D53-68B6-427C-AEBC-CC38B5105B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0020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2177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67" y="0"/>
            <a:ext cx="10693399" cy="7562850"/>
          </a:xfrm>
        </p:spPr>
      </p:pic>
      <p:sp>
        <p:nvSpPr>
          <p:cNvPr id="5" name="Obdélník 4"/>
          <p:cNvSpPr/>
          <p:nvPr/>
        </p:nvSpPr>
        <p:spPr>
          <a:xfrm>
            <a:off x="131744" y="6067425"/>
            <a:ext cx="30861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11</a:t>
            </a:r>
          </a:p>
          <a:p>
            <a:pPr algn="ctr"/>
            <a:r>
              <a:rPr lang="cs-CZ" sz="3200" b="1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  <a:endParaRPr lang="cs-CZ" sz="3200" b="1" cap="none" spc="0" dirty="0">
              <a:ln w="0"/>
              <a:effectLst>
                <a:reflection blurRad="6350" stA="53000" endA="300" endPos="35500" dir="5400000" sy="-90000" algn="bl" rotWithShape="0"/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32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CP peněžního </a:t>
            </a: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a </a:t>
            </a: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kapitálového trhu</a:t>
            </a:r>
          </a:p>
          <a:p>
            <a:pPr marL="0" indent="0" algn="ctr">
              <a:buNone/>
            </a:pPr>
            <a:endParaRPr lang="cs-CZ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>
              <a:buNone/>
            </a:pPr>
            <a:r>
              <a:rPr lang="cs-CZ" sz="2400" dirty="0">
                <a:cs typeface="Tahoma" pitchFamily="34" charset="0"/>
              </a:rPr>
              <a:t>Lochmanová, Alena: </a:t>
            </a:r>
            <a:r>
              <a:rPr lang="cs-CZ" sz="2400" i="1" dirty="0">
                <a:cs typeface="Tahoma" pitchFamily="34" charset="0"/>
              </a:rPr>
              <a:t>Bankovnictví. Základy </a:t>
            </a:r>
          </a:p>
          <a:p>
            <a:pPr>
              <a:buNone/>
            </a:pPr>
            <a:r>
              <a:rPr lang="cs-CZ" sz="2400" i="1" dirty="0">
                <a:cs typeface="Tahoma" pitchFamily="34" charset="0"/>
              </a:rPr>
              <a:t>bankovnictví. </a:t>
            </a:r>
            <a:r>
              <a:rPr lang="cs-CZ" sz="2400" dirty="0">
                <a:cs typeface="Tahoma" pitchFamily="34" charset="0"/>
              </a:rPr>
              <a:t>1. vydání. 2018. </a:t>
            </a:r>
          </a:p>
          <a:p>
            <a:pPr>
              <a:buNone/>
            </a:pPr>
            <a:r>
              <a:rPr lang="cs-CZ" sz="2400" dirty="0">
                <a:cs typeface="Tahoma" pitchFamily="34" charset="0"/>
              </a:rPr>
              <a:t>ISBN 978-80-7402-305-7.</a:t>
            </a:r>
          </a:p>
          <a:p>
            <a:pPr marL="457200" indent="-457200">
              <a:buAutoNum type="arabicPeriod"/>
            </a:pPr>
            <a:endParaRPr lang="cs-CZ" sz="2400" dirty="0">
              <a:cs typeface="Tahoma" pitchFamily="34" charset="0"/>
            </a:endParaRPr>
          </a:p>
          <a:p>
            <a:pPr>
              <a:buNone/>
            </a:pPr>
            <a:endParaRPr lang="cs-CZ" sz="2400" dirty="0">
              <a:cs typeface="Tahoma" pitchFamily="34" charset="0"/>
            </a:endParaRPr>
          </a:p>
          <a:p>
            <a:pPr>
              <a:buNone/>
            </a:pPr>
            <a:r>
              <a:rPr lang="cs-CZ" sz="2400" dirty="0" err="1">
                <a:cs typeface="Tahoma" pitchFamily="34" charset="0"/>
              </a:rPr>
              <a:t>Rejnuš</a:t>
            </a:r>
            <a:r>
              <a:rPr lang="cs-CZ" sz="2400" dirty="0">
                <a:cs typeface="Tahoma" pitchFamily="34" charset="0"/>
              </a:rPr>
              <a:t>, Oldřich: </a:t>
            </a:r>
            <a:r>
              <a:rPr lang="cs-CZ" sz="2400" i="1" dirty="0">
                <a:cs typeface="Tahoma" pitchFamily="34" charset="0"/>
              </a:rPr>
              <a:t>Finanční trhy. </a:t>
            </a:r>
            <a:r>
              <a:rPr lang="cs-CZ" sz="2400" dirty="0">
                <a:cs typeface="Tahoma" pitchFamily="34" charset="0"/>
              </a:rPr>
              <a:t>1. vydání. 2016.</a:t>
            </a:r>
          </a:p>
          <a:p>
            <a:pPr>
              <a:buNone/>
            </a:pPr>
            <a:r>
              <a:rPr lang="cs-CZ" sz="2400" dirty="0">
                <a:cs typeface="Tahoma" pitchFamily="34" charset="0"/>
              </a:rPr>
              <a:t>ISBN 978-80-271-9299-1.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276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E5ADFC6D-6779-40A6-99F0-5DA913B46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Peněžní trh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4998D49B-2FA3-4030-89EA-531243E72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Zabezpečuje obchod s aktivy, která se v peněžní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podobě uvolnila na dobu </a:t>
            </a:r>
            <a:r>
              <a:rPr lang="cs-CZ" sz="2647" u="sng" dirty="0"/>
              <a:t>kratší než 1 rok.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Zahrnuje: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/>
              <a:t>Diskontní trh (směnky, šeky)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>
                <a:solidFill>
                  <a:srgbClr val="00B0F0"/>
                </a:solidFill>
              </a:rPr>
              <a:t>Mezibankovní trh (CEB </a:t>
            </a:r>
            <a:r>
              <a:rPr lang="cs-CZ" sz="2647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→ KB, KB → KB)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/>
              <a:t>Trh depozitních certifikátů</a:t>
            </a:r>
          </a:p>
          <a:p>
            <a:pPr eaLnBrk="1" hangingPunct="1">
              <a:buFontTx/>
              <a:buNone/>
              <a:defRPr/>
            </a:pPr>
            <a:endParaRPr lang="cs-CZ" sz="2647" dirty="0"/>
          </a:p>
          <a:p>
            <a:pPr eaLnBrk="1" hangingPunct="1">
              <a:buFontTx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E944432-6095-4664-B24A-520F1F110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4477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1465095F-0DE9-4F79-9CB3-418832AB5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Peněžní trh - charakteristika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8B676855-2C2F-4765-93F4-98772BC39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3088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Velký objem transakcí.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Krátká doba splatnosti.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Nízké riziko.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Nízký výnos.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Vysoká likvidita.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ECE9F71-6B0D-48A8-9F4E-8D90B3045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6986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71B2C052-9A22-4E68-AE89-9B18AD6AA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solidFill>
                  <a:schemeClr val="tx1"/>
                </a:solidFill>
              </a:rPr>
              <a:t>Nástroje peněžního trhu</a:t>
            </a: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574228D2-563D-4738-8A27-453F15152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Krátkodobé úvěry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obchodní úvěry (mezi obchodními partnery)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finanční úvěry (od bank)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647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647" u="sng" dirty="0"/>
              <a:t>Krátkodobé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směnky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šeky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krátkodobé státní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krátkodobé podnikatelské 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 dirty="0"/>
              <a:t>depozitní certifikáty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647" dirty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647" dirty="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F1983FC-2EDF-4E17-90FA-C1291F16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8511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855926EA-94B9-486A-8D72-D93294171E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Členění CP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888BF0AB-A389-4076-98FE-3270F95BB9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CP představuje právní nárok jeho majitele </a:t>
            </a:r>
            <a:r>
              <a:rPr lang="cs-CZ" sz="2647" dirty="0" smtClean="0"/>
              <a:t>vůči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tomu, kdo </a:t>
            </a:r>
            <a:r>
              <a:rPr lang="cs-CZ" sz="2647" dirty="0"/>
              <a:t>je v CP zavázán.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Zárodky CP – již 300 let p. n. l.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Rozvoj CP ve středověku, rozmach v době </a:t>
            </a:r>
            <a:endParaRPr lang="cs-CZ" sz="2647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kapitalismu</a:t>
            </a:r>
            <a:r>
              <a:rPr lang="cs-CZ" sz="2647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Nejstarší CP – směnky a šeky.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Rozvoj finančních derivátů – 20. st.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Historicky nejstarší podoba CP – listinná.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40A5BFB-8B4D-4D73-939B-92BFA400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0806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053472AF-E06B-4CA7-AFD6-94CD94A0FE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Členění CP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F6F58895-124E-416E-9F54-7A251C561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u="sng"/>
              <a:t>Podle typu trhu, na kterém se CP vyskytují </a:t>
            </a:r>
          </a:p>
          <a:p>
            <a:pPr eaLnBrk="1" hangingPunct="1">
              <a:buFontTx/>
              <a:buChar char="•"/>
              <a:defRPr/>
            </a:pPr>
            <a:r>
              <a:rPr lang="cs-CZ" sz="2206"/>
              <a:t>CP peněžního trhu</a:t>
            </a:r>
          </a:p>
          <a:p>
            <a:pPr eaLnBrk="1" hangingPunct="1">
              <a:buFontTx/>
              <a:buChar char="•"/>
              <a:defRPr/>
            </a:pPr>
            <a:r>
              <a:rPr lang="cs-CZ" sz="2206"/>
              <a:t>CP kapitálového trhu</a:t>
            </a:r>
          </a:p>
          <a:p>
            <a:pPr eaLnBrk="1" hangingPunct="1">
              <a:buFontTx/>
              <a:buChar char="•"/>
              <a:defRPr/>
            </a:pPr>
            <a:r>
              <a:rPr lang="cs-CZ" sz="2206"/>
              <a:t>zbožové CP</a:t>
            </a:r>
          </a:p>
          <a:p>
            <a:pPr eaLnBrk="1" hangingPunct="1">
              <a:buFontTx/>
              <a:buChar char="•"/>
              <a:defRPr/>
            </a:pPr>
            <a:endParaRPr lang="cs-CZ" sz="2206"/>
          </a:p>
          <a:p>
            <a:pPr eaLnBrk="1" hangingPunct="1">
              <a:buFontTx/>
              <a:buNone/>
              <a:defRPr/>
            </a:pPr>
            <a:r>
              <a:rPr lang="cs-CZ" sz="2206" u="sng"/>
              <a:t>Podle ztělesněného práva</a:t>
            </a:r>
          </a:p>
          <a:p>
            <a:pPr eaLnBrk="1" hangingPunct="1">
              <a:buFontTx/>
              <a:buChar char="•"/>
              <a:defRPr/>
            </a:pPr>
            <a:r>
              <a:rPr lang="cs-CZ" sz="2206"/>
              <a:t>majetkové CP (spoluúčast na řízení spol., podíl na zisku, podíl</a:t>
            </a:r>
          </a:p>
          <a:p>
            <a:pPr eaLnBrk="1" hangingPunct="1">
              <a:buFontTx/>
              <a:buNone/>
              <a:defRPr/>
            </a:pPr>
            <a:r>
              <a:rPr lang="cs-CZ" sz="2206"/>
              <a:t>                   na likvid. zůstatku, předkupní právo u nových emisí)</a:t>
            </a:r>
          </a:p>
          <a:p>
            <a:pPr eaLnBrk="1" hangingPunct="1">
              <a:buFontTx/>
              <a:buNone/>
              <a:defRPr/>
            </a:pPr>
            <a:endParaRPr lang="cs-CZ" sz="2206"/>
          </a:p>
          <a:p>
            <a:pPr eaLnBrk="1" hangingPunct="1">
              <a:buFontTx/>
              <a:buChar char="•"/>
              <a:defRPr/>
            </a:pPr>
            <a:r>
              <a:rPr lang="cs-CZ" sz="2206"/>
              <a:t>dluhové CP (vrácení zapůjčené částky, předem  </a:t>
            </a:r>
          </a:p>
          <a:p>
            <a:pPr eaLnBrk="1" hangingPunct="1">
              <a:buFontTx/>
              <a:buNone/>
              <a:defRPr/>
            </a:pPr>
            <a:r>
              <a:rPr lang="cs-CZ" sz="2206"/>
              <a:t>                      stanovený úrok)</a:t>
            </a:r>
          </a:p>
          <a:p>
            <a:pPr eaLnBrk="1" hangingPunct="1">
              <a:buFontTx/>
              <a:buNone/>
              <a:defRPr/>
            </a:pPr>
            <a:endParaRPr lang="cs-CZ" sz="2206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C2B07C8-26A0-4166-9815-50EA892A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0228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B28EAD84-90C6-491A-B9AB-3A64786D0F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Členění CP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A85A1F55-346F-41CA-9675-B262C91B0E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sz="2647" u="sng"/>
              <a:t>Podle charakteru důchodu (peněžního příjmu)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s pevným úročením (s fixní úrokovou sazbou)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s proměnlivým úročením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s nulovými platbami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s proměnlivým výnosem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endParaRPr lang="cs-CZ" sz="2647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sz="2647" u="sng"/>
              <a:t>Podle emitenta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emitované státem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CP emitované obcí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bankovní CP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r>
              <a:rPr lang="cs-CZ" sz="2647"/>
              <a:t>korporativní CP</a:t>
            </a:r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endParaRPr lang="cs-CZ" sz="2647"/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endParaRPr lang="cs-CZ" sz="2647"/>
          </a:p>
          <a:p>
            <a:pPr eaLnBrk="1" hangingPunct="1">
              <a:lnSpc>
                <a:spcPct val="80000"/>
              </a:lnSpc>
              <a:buFontTx/>
              <a:buChar char="•"/>
              <a:defRPr/>
            </a:pPr>
            <a:endParaRPr lang="cs-CZ" sz="2647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B0C0A96-C16D-4C93-A1D8-D721537C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27673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544F5C37-3DAE-4A7B-A141-204F9CE60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/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71EC9C91-2D3B-4603-BA76-2FC21B4D6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dirty="0"/>
          </a:p>
        </p:txBody>
      </p:sp>
      <p:pic>
        <p:nvPicPr>
          <p:cNvPr id="12292" name="Picture 5" descr="dluhopis_eu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76" y="200025"/>
            <a:ext cx="4963121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DFEEB8-1732-43EA-9B1F-3F885978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948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B91C428B-103B-48B0-BA0B-E2E987A43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Členění CP</a:t>
            </a:r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CBFCC86B-2E36-459A-BE27-CBC220441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4700" y="2255726"/>
            <a:ext cx="7423299" cy="427963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000" dirty="0"/>
              <a:t>Podle ekonomického významu pro majitele</a:t>
            </a:r>
          </a:p>
          <a:p>
            <a:pPr eaLnBrk="1" hangingPunct="1">
              <a:buFontTx/>
              <a:buChar char="•"/>
              <a:defRPr/>
            </a:pPr>
            <a:r>
              <a:rPr lang="cs-CZ" sz="2000" dirty="0"/>
              <a:t>CP platební a úvěrové (šeky, směnky)</a:t>
            </a:r>
          </a:p>
          <a:p>
            <a:pPr eaLnBrk="1" hangingPunct="1">
              <a:buFontTx/>
              <a:buChar char="•"/>
              <a:defRPr/>
            </a:pPr>
            <a:r>
              <a:rPr lang="cs-CZ" sz="2000" dirty="0"/>
              <a:t>CP depozitní (depozitní certifikáty, podílové listy)</a:t>
            </a:r>
          </a:p>
          <a:p>
            <a:pPr eaLnBrk="1" hangingPunct="1">
              <a:buFontTx/>
              <a:buChar char="•"/>
              <a:defRPr/>
            </a:pPr>
            <a:r>
              <a:rPr lang="cs-CZ" sz="2000" dirty="0"/>
              <a:t>CP spekulační (akcie)</a:t>
            </a:r>
          </a:p>
          <a:p>
            <a:pPr eaLnBrk="1" hangingPunct="1">
              <a:buFontTx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pic>
        <p:nvPicPr>
          <p:cNvPr id="13316" name="Picture 5" descr="sek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552" y="4069637"/>
            <a:ext cx="5251979" cy="24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6231838-063C-4E94-B4F3-A143FB15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15512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48CB1A68-9A11-4400-9160-14AE6A090C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Podoba x forma CP</a:t>
            </a: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51311811-0EC2-4EEF-8198-07EFA14B2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/>
              <a:t>Podoba CP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listinná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imobilizovaná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zaknihovaná</a:t>
            </a:r>
          </a:p>
          <a:p>
            <a:pPr eaLnBrk="1" hangingPunct="1">
              <a:buFontTx/>
              <a:buChar char="•"/>
              <a:defRPr/>
            </a:pPr>
            <a:endParaRPr lang="cs-CZ" sz="2647"/>
          </a:p>
          <a:p>
            <a:pPr eaLnBrk="1" hangingPunct="1">
              <a:buFontTx/>
              <a:buNone/>
              <a:defRPr/>
            </a:pPr>
            <a:r>
              <a:rPr lang="cs-CZ" sz="2647" u="sng"/>
              <a:t>Forma CP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na doručitele (na majitele)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na řad (převod rubopisem = indosamentem)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na jméno</a:t>
            </a:r>
          </a:p>
          <a:p>
            <a:pPr eaLnBrk="1" hangingPunct="1">
              <a:buFontTx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BF5B43C-6276-4C7D-A4BE-8B8B47EB2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3999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1C3690E7-4D07-43A0-8388-1117010FF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Krátkodobé dluhové CP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1D9828CB-694C-47E5-B8F5-AFD459A80F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Jsou obchodovány na peněžních trzích.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/>
              <a:t>Hlavní druhy instrumentů: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u="sng"/>
          </a:p>
          <a:p>
            <a:pPr eaLnBrk="1" hangingPunct="1">
              <a:buFontTx/>
              <a:buChar char="•"/>
              <a:defRPr/>
            </a:pPr>
            <a:r>
              <a:rPr lang="cs-CZ" sz="2647"/>
              <a:t>Vládní pokladniční poukázky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Depozitní certifikáty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Komerční papíry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/>
              <a:t>Směnky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9B40CA7-D9A9-40F2-9815-EFEE6488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730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AC852B56-13DE-4C10-8A95-11191063EF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Směnky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7B7D0EDF-DC6C-429E-B679-0D70C13114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/>
          </a:p>
        </p:txBody>
      </p:sp>
      <p:pic>
        <p:nvPicPr>
          <p:cNvPr id="16388" name="Picture 5" descr="smenka_fialo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979133"/>
            <a:ext cx="8338393" cy="465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270F74-97F0-4FE6-8996-5589485D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8315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D0BB64A6-E2B9-4378-BBE4-1993D8F5A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Směnky</a:t>
            </a:r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6AC4EBA1-4534-4C9B-9FA4-1FF2CA585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Vznik  pravděpodobně ve 12. st. v severní Itálii.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Nejprve jako </a:t>
            </a:r>
            <a:r>
              <a:rPr lang="cs-CZ" sz="2647" u="sng"/>
              <a:t>směnný prostředek,</a:t>
            </a:r>
            <a:r>
              <a:rPr lang="cs-CZ" sz="2647"/>
              <a:t> od pol. 17. st.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/>
              <a:t>prostředek platební,</a:t>
            </a:r>
            <a:r>
              <a:rPr lang="cs-CZ" sz="2647"/>
              <a:t> v 19. st. </a:t>
            </a:r>
            <a:r>
              <a:rPr lang="cs-CZ" sz="2647" u="sng"/>
              <a:t>úvěrový prostředek.</a:t>
            </a:r>
            <a:r>
              <a:rPr lang="cs-CZ" sz="2647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Nejstarší CP.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1541 – Antverpy – peněžní burza – předmětem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obchodu směnky.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ED29D14-E02D-4CAF-B883-48D10DBE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4890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744E7F02-0DD9-43A0-9E17-F589E5BD5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Směnky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DE72153B-1D6D-4285-BA92-69D68599D8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= CP obsahující náležitosti stanovené </a:t>
            </a:r>
            <a:r>
              <a:rPr lang="cs-CZ" sz="2647" u="sng" dirty="0"/>
              <a:t>směnečným a šekovým zákonem.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Představuje bezpodmínečný písemný dlužnický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závazek.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Abstraktní CP. </a:t>
            </a:r>
            <a:r>
              <a:rPr lang="cs-CZ" sz="2647"/>
              <a:t>Dluhový CP.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Směnečný věřitel</a:t>
            </a:r>
            <a:r>
              <a:rPr lang="cs-CZ" sz="2647" dirty="0"/>
              <a:t>, </a:t>
            </a:r>
            <a:r>
              <a:rPr lang="cs-CZ" sz="2647" u="sng" dirty="0"/>
              <a:t>směnečný dlužník.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764B88D-1CE7-486D-BFEA-0B8CF6CF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6244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EAD085C1-CDDA-4F39-A824-6FDEB3CA8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Druhy směnek</a:t>
            </a: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E6C855DD-0741-46B0-8CF2-CC624E6950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Finanční x</a:t>
            </a:r>
            <a:r>
              <a:rPr lang="cs-CZ" sz="3088" dirty="0"/>
              <a:t> </a:t>
            </a:r>
            <a:r>
              <a:rPr lang="cs-CZ" sz="2206" dirty="0"/>
              <a:t>obchodní směnka.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206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u="sng" dirty="0"/>
              <a:t>Vlastní</a:t>
            </a:r>
            <a:r>
              <a:rPr lang="cs-CZ" sz="2206" dirty="0"/>
              <a:t> x </a:t>
            </a:r>
            <a:r>
              <a:rPr lang="cs-CZ" sz="2206" u="sng" dirty="0"/>
              <a:t>cizí směnka.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206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>
                <a:solidFill>
                  <a:srgbClr val="00B0F0"/>
                </a:solidFill>
              </a:rPr>
              <a:t>Vlastní směnka </a:t>
            </a:r>
            <a:r>
              <a:rPr lang="cs-CZ" sz="2206" dirty="0"/>
              <a:t>(</a:t>
            </a:r>
            <a:r>
              <a:rPr lang="cs-CZ" sz="2206" dirty="0" err="1"/>
              <a:t>solo</a:t>
            </a:r>
            <a:r>
              <a:rPr lang="cs-CZ" sz="2206" dirty="0"/>
              <a:t> směnka) = směnka, ve které se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u="sng" dirty="0"/>
              <a:t>výstavce</a:t>
            </a:r>
            <a:r>
              <a:rPr lang="cs-CZ" sz="2206" dirty="0"/>
              <a:t> sám zavazuje zaplatit směnečnou částku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ve prospěch určité osoby – </a:t>
            </a:r>
            <a:r>
              <a:rPr lang="cs-CZ" sz="2206" u="sng" dirty="0"/>
              <a:t>remitenta</a:t>
            </a:r>
            <a:r>
              <a:rPr lang="cs-CZ" sz="2206" dirty="0"/>
              <a:t> či na jeho řad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               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VÝSTAVCE --------------------------------------------- REMITENT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206" dirty="0"/>
              <a:t>(</a:t>
            </a:r>
            <a:r>
              <a:rPr lang="cs-CZ" sz="2206" dirty="0" err="1"/>
              <a:t>sm</a:t>
            </a:r>
            <a:r>
              <a:rPr lang="cs-CZ" sz="2206" dirty="0"/>
              <a:t>. dlužník)                                                   (</a:t>
            </a:r>
            <a:r>
              <a:rPr lang="cs-CZ" sz="2206" dirty="0" err="1"/>
              <a:t>sm</a:t>
            </a:r>
            <a:r>
              <a:rPr lang="cs-CZ" sz="2206" dirty="0"/>
              <a:t>. věřitel)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CC24E11-791F-4E66-A400-5E71B2383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76058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FD984E4F-ADBE-4E75-96CA-40C81BAA4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 dirty="0"/>
              <a:t>Druhy směnek</a:t>
            </a: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8BE95A28-C894-4DBE-9076-C1FD0A3446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Cizí směnka </a:t>
            </a:r>
            <a:r>
              <a:rPr lang="cs-CZ" sz="2647" dirty="0"/>
              <a:t>(trata) = směnka, ve které </a:t>
            </a:r>
            <a:r>
              <a:rPr lang="cs-CZ" sz="2647" u="sng" dirty="0"/>
              <a:t>výstavce</a:t>
            </a:r>
            <a:r>
              <a:rPr lang="cs-CZ" sz="2647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(</a:t>
            </a:r>
            <a:r>
              <a:rPr lang="cs-CZ" sz="2647" u="sng" dirty="0"/>
              <a:t>trasant</a:t>
            </a:r>
            <a:r>
              <a:rPr lang="cs-CZ" sz="2647" dirty="0"/>
              <a:t>) přikazuje </a:t>
            </a:r>
            <a:r>
              <a:rPr lang="cs-CZ" sz="2647" u="sng" dirty="0"/>
              <a:t>dlužníkovi</a:t>
            </a:r>
            <a:r>
              <a:rPr lang="cs-CZ" sz="2647" dirty="0"/>
              <a:t> (</a:t>
            </a:r>
            <a:r>
              <a:rPr lang="cs-CZ" sz="2647" u="sng" dirty="0"/>
              <a:t>trasátovi</a:t>
            </a:r>
            <a:r>
              <a:rPr lang="cs-CZ" sz="2647" dirty="0"/>
              <a:t>) zaplatit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danou částku ve prospěch </a:t>
            </a:r>
            <a:r>
              <a:rPr lang="cs-CZ" sz="2647" u="sng" dirty="0"/>
              <a:t>3. osoby</a:t>
            </a:r>
            <a:r>
              <a:rPr lang="cs-CZ" sz="2647" dirty="0"/>
              <a:t> (</a:t>
            </a:r>
            <a:r>
              <a:rPr lang="cs-CZ" sz="2647" u="sng" dirty="0"/>
              <a:t>remitenta</a:t>
            </a:r>
            <a:r>
              <a:rPr lang="cs-CZ" sz="2647" dirty="0"/>
              <a:t>),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dlužník se stává směnečně zavázaným </a:t>
            </a:r>
            <a:r>
              <a:rPr lang="cs-CZ" sz="2647" b="1" dirty="0"/>
              <a:t>akceptací </a:t>
            </a:r>
            <a:r>
              <a:rPr lang="cs-CZ" sz="2647" b="1" dirty="0" err="1"/>
              <a:t>sm</a:t>
            </a:r>
            <a:r>
              <a:rPr lang="cs-CZ" sz="2647" b="1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VÝSTAVCE ---------------------------------- SMĚNEČNÍK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(trasant)                                                  (trasát) </a:t>
            </a:r>
            <a:endParaRPr lang="en-US" sz="2647" dirty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                           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                               REMITENT  </a:t>
            </a:r>
            <a:endParaRPr lang="en-US" sz="2647" dirty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551759-ED33-48A3-A669-2CF686A4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5876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E677DBA8-77AE-44B0-887D-094F74F08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Náležitosti směnky vlastní</a:t>
            </a:r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BA68E556-AF5F-411A-AF78-9270D1961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Označení, že jde o směnku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Bezpodmínečný slib zaplatit určitou peněžní sumu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Údaj splatnosti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Údaj místa, kde má být placeno.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Jméno toho, komu nebo na jehož řad má být placeno.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Datum a místo vystavení směnky.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Podpis výstavce.</a:t>
            </a:r>
          </a:p>
          <a:p>
            <a:pPr marL="672267" indent="-672267">
              <a:buFont typeface="Wingdings" panose="05000000000000000000" pitchFamily="2" charset="2"/>
              <a:buAutoNum type="arabicPeriod"/>
              <a:defRPr/>
            </a:pPr>
            <a:endParaRPr lang="cs-CZ" sz="2647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0317589-D407-44E0-AF74-7AD1F55E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845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CE8B1C35-FFC0-46CB-B53C-3E2C0B9DD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Náležitosti směnky cizí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B621F2A0-65FD-41DE-AD57-F42A654F77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Označení, že jde o směnku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Bezpodmínečný příkaz zaplatit určitou peněžní sumu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Jméno toho, kdo má platit (směnečníka)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Údaj splatnosti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Údaj místa, kde má být placeno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Jméno toho, komu nebo na jehož řad má být placeno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Datum a místo vystavení směnky.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cs-CZ" sz="2647"/>
              <a:t>Podpis výstavce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C066555-2F37-464F-91CA-62B394973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979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347503DF-78EE-4FED-84B7-B4E436A6A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Údaj splatnosti -vyjádření</a:t>
            </a:r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2071824E-3C65-47AD-8C27-545E258BFF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Směnečný zákon připouští pouze 4 možnosti: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2647" u="sng" dirty="0"/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647" u="sng" dirty="0"/>
              <a:t>na viděnou</a:t>
            </a:r>
            <a:r>
              <a:rPr lang="cs-CZ" sz="2647" dirty="0"/>
              <a:t> (vistasměnka) – splatná kdykoli při předložení během 1 roku ode dne vystavení směnky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647" dirty="0">
                <a:solidFill>
                  <a:srgbClr val="00B0F0"/>
                </a:solidFill>
              </a:rPr>
              <a:t>na určitý den (denní, fixní směnka) 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647" u="sng" dirty="0"/>
              <a:t>na určitý čas po dni vystavení</a:t>
            </a:r>
            <a:r>
              <a:rPr lang="cs-CZ" sz="2647" dirty="0"/>
              <a:t> (tzv. </a:t>
            </a:r>
            <a:r>
              <a:rPr lang="cs-CZ" sz="2647" dirty="0" err="1"/>
              <a:t>datasměnka</a:t>
            </a:r>
            <a:r>
              <a:rPr lang="cs-CZ" sz="2647" dirty="0"/>
              <a:t>) – „Zaplaťte za 3 týdny ode dneška“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647" u="sng" dirty="0"/>
              <a:t>na určitý čas po viděné</a:t>
            </a:r>
            <a:r>
              <a:rPr lang="cs-CZ" sz="2647" dirty="0"/>
              <a:t>, tj. po akceptaci směnky (lhůtní vistasměnka) -  „Zaplaťte za 3 týdny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647" dirty="0"/>
              <a:t>                                      po viděné“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26991E-CFF3-4AB9-9AA2-53CC3D41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001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3AE5B46F-39FC-4776-8BD0-AC2BE884E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Základní směnečné úkony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E28F025A-A2AA-4962-80D7-A7A297FEC7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Přijetí směnky = akceptace.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Směnečné rukojemství – aval.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Indosament.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Prolongace směnky.  Domicil.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Protest směnky (notář).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CC267A4-18F5-4B5A-A657-21EC64924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8013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678B5844-07F4-4AFF-9311-87103F077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Směnky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4C8A74D8-9854-4BD7-975F-76671E013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Eskont směnky</a:t>
            </a:r>
            <a:r>
              <a:rPr lang="cs-CZ" sz="2647" dirty="0"/>
              <a:t>  =</a:t>
            </a:r>
            <a:r>
              <a:rPr lang="cs-CZ" dirty="0"/>
              <a:t> </a:t>
            </a:r>
            <a:r>
              <a:rPr lang="cs-CZ" sz="2647" dirty="0"/>
              <a:t>odkoupení směnky bankou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 před lhůtou splatnosti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Reeskont směnky</a:t>
            </a:r>
            <a:r>
              <a:rPr lang="cs-CZ" sz="2647" dirty="0"/>
              <a:t> = odkoupení již eskontované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  směnky před lhůtou </a:t>
            </a:r>
            <a:endParaRPr lang="cs-CZ" sz="2647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</a:t>
            </a:r>
            <a:r>
              <a:rPr lang="cs-CZ" sz="2647" dirty="0" smtClean="0"/>
              <a:t>                           splatnosti </a:t>
            </a:r>
            <a:r>
              <a:rPr lang="cs-CZ" sz="2647" dirty="0"/>
              <a:t>CEB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C28BB36-B73F-4F83-AF8A-4A16CAFC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798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6B54DCFE-11E1-427C-BCA8-610AB44A9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Pokladniční poukázky</a:t>
            </a:r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BE499154-E510-43A5-8AC5-F1A6AA57DB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= krátkodobé CP emitované buď vládou nebo CEB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Jsou emitovány pro krytí schodku SR.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Doba splatnosti – několik týdnů, max. 12 měsíců.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Nejméně rizikové investice, nízké kurzové riziko,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nízký výnos.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BF28A4C-BECD-493D-82A2-5BAA1B1EB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60000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7FB95AF5-2461-4ABD-8722-64C3F10BE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/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1958A123-4E7A-4A56-B11A-431EDBDFF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/>
          </a:p>
        </p:txBody>
      </p:sp>
      <p:pic>
        <p:nvPicPr>
          <p:cNvPr id="29700" name="Picture 7" descr="010_9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799"/>
            <a:ext cx="10083800" cy="730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69B931-2A90-481C-A530-2B8C6AD6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05432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F79EF7D7-7B7E-4712-BBE1-327D5F04E9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Depozitní certifikáty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5EC91C73-2826-4A0A-A902-D52B3D0719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Mají charakter CP</a:t>
            </a:r>
            <a:r>
              <a:rPr lang="cs-CZ"/>
              <a:t> </a:t>
            </a:r>
            <a:r>
              <a:rPr lang="cs-CZ" sz="2647"/>
              <a:t>s nulovými platbami.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Emitují je banky.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/>
              <a:t>Doba splatnosti zpravidla do 12 měsíců.</a:t>
            </a:r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A5FFF79-67A7-49C3-82F9-6A1D8249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949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F3B36D46-64AF-4769-8383-9EDA59775B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/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6978B719-C306-4561-85C5-BF42D85F6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dirty="0"/>
          </a:p>
        </p:txBody>
      </p:sp>
      <p:pic>
        <p:nvPicPr>
          <p:cNvPr id="31748" name="Picture 5" descr="243_depoz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503" y="428625"/>
            <a:ext cx="4844076" cy="635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FD8782-F107-4CA7-9961-B9951FA9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770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5F37FC85-3EDF-4370-B2B9-5E1A9A9A1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411"/>
              <a:t>Komerční papíry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C29137A2-D9D2-4ED6-B011-B331DF115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= vlastní směnky se splatností do 270 dnů, které jsou emitovány velkými korporacemi</a:t>
            </a:r>
          </a:p>
        </p:txBody>
      </p:sp>
      <p:pic>
        <p:nvPicPr>
          <p:cNvPr id="32772" name="Picture 5" descr="bm%20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183" y="3860205"/>
            <a:ext cx="6564974" cy="292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68DB7-1570-432F-8A7A-AEC0AA324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6645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0BF49C-7403-49F2-9BB0-C862397DE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52FE9DA-957B-4642-A7EE-32949CDA8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cs-CZ" sz="6617" b="1" dirty="0">
              <a:solidFill>
                <a:srgbClr val="FFFF00"/>
              </a:solidFill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6617" b="1" dirty="0">
                <a:solidFill>
                  <a:schemeClr val="tx1"/>
                </a:solidFill>
              </a:rPr>
              <a:t>CP na zboží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2681C35-C190-4760-9414-5662BCCB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3405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3EE038-C393-4417-AF56-4C85C8B22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CP na zboží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87C4D37-59F3-4A03-8BB3-FD976A126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b="1" dirty="0">
                <a:solidFill>
                  <a:srgbClr val="00B0F0"/>
                </a:solidFill>
              </a:rPr>
              <a:t>Náložný list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b="1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</a:t>
            </a:r>
            <a:r>
              <a:rPr lang="cs-CZ" sz="2647" u="sng" dirty="0"/>
              <a:t>listina, s níž je spojeno právo požadovat na dopravci vydání zásilky v souladu s obsahem této listiny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dopravce je povinen zásilku vydat osobě oprávněné podle náložného listu, jestliže mu osoba náložný list předloží</a:t>
            </a:r>
          </a:p>
          <a:p>
            <a:pPr>
              <a:buFontTx/>
              <a:buNone/>
              <a:defRPr/>
            </a:pPr>
            <a:r>
              <a:rPr lang="cs-CZ" sz="2647" dirty="0"/>
              <a:t>= </a:t>
            </a:r>
            <a:r>
              <a:rPr lang="cs-CZ" sz="2647" u="sng" dirty="0"/>
              <a:t>obchodovatelný CP, představující vlastnictví ke zboží, které je v něm uvedeno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72A9934-E2F2-4FDA-B671-8BD4F419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54595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B78352-454E-4A49-8E3F-48A0CDC4F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CP na zboží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62331FB-CE7A-4482-8C90-308DC59B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B7B5C5C-4B23-4FC4-A948-670729AA6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970" b="1" dirty="0">
                <a:solidFill>
                  <a:srgbClr val="00B0F0"/>
                </a:solidFill>
              </a:rPr>
              <a:t>Konosament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>
                <a:effectLst/>
              </a:rPr>
              <a:t>= nejdůležitější doklad v námořní dopravě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>
              <a:effectLst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dirty="0">
                <a:effectLst/>
              </a:rPr>
              <a:t>= potvrzením dopravce o převzetí zboží k přepravě a závazkem je vydat proti vrácení konosamentu příjemci zboží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259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18113D-C82B-4E53-8F25-4AA19DBC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CP na zboží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B09A4CB-AE23-443E-AE4E-741262E68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b="1" dirty="0">
                <a:solidFill>
                  <a:srgbClr val="00B0F0"/>
                </a:solidFill>
              </a:rPr>
              <a:t>Zemědělský skladní list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b="1" dirty="0">
              <a:solidFill>
                <a:srgbClr val="FFFF00"/>
              </a:solidFill>
            </a:endParaRPr>
          </a:p>
          <a:p>
            <a:pPr>
              <a:buFontTx/>
              <a:buChar char="•"/>
              <a:defRPr/>
            </a:pPr>
            <a:r>
              <a:rPr lang="cs-CZ" sz="2647" dirty="0"/>
              <a:t>Představuje vlastnické a zároveň zástavní právo </a:t>
            </a:r>
          </a:p>
          <a:p>
            <a:pPr>
              <a:buFontTx/>
              <a:buNone/>
              <a:defRPr/>
            </a:pPr>
            <a:r>
              <a:rPr lang="cs-CZ" sz="2647" dirty="0"/>
              <a:t>    k uskladněnému zboží.</a:t>
            </a:r>
          </a:p>
          <a:p>
            <a:pPr>
              <a:buFontTx/>
              <a:buChar char="•"/>
              <a:defRPr/>
            </a:pPr>
            <a:r>
              <a:rPr lang="cs-CZ" sz="2647" dirty="0"/>
              <a:t>Provozovatel zem. veřejného skladu</a:t>
            </a:r>
          </a:p>
          <a:p>
            <a:pPr>
              <a:buFontTx/>
              <a:buChar char="•"/>
              <a:defRPr/>
            </a:pPr>
            <a:r>
              <a:rPr lang="cs-CZ" sz="2647" dirty="0"/>
              <a:t>Zem. veřejný sklad</a:t>
            </a:r>
          </a:p>
          <a:p>
            <a:pPr>
              <a:buFontTx/>
              <a:buChar char="•"/>
              <a:defRPr/>
            </a:pPr>
            <a:r>
              <a:rPr lang="cs-CZ" sz="2647" dirty="0"/>
              <a:t>Ukladatel</a:t>
            </a:r>
          </a:p>
          <a:p>
            <a:pPr>
              <a:buFontTx/>
              <a:buChar char="•"/>
              <a:defRPr/>
            </a:pPr>
            <a:r>
              <a:rPr lang="cs-CZ" sz="2647" dirty="0"/>
              <a:t>Oprávněná osoba</a:t>
            </a:r>
          </a:p>
          <a:p>
            <a:pPr>
              <a:buFontTx/>
              <a:buChar char="•"/>
              <a:defRPr/>
            </a:pPr>
            <a:r>
              <a:rPr lang="cs-CZ" sz="2647" dirty="0"/>
              <a:t>Zboží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0BE6CCF-1E5A-4F74-A751-848DCBF4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1202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3529"/>
              <a:t>Cenné papíry a finanční deriváty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3088" b="1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3088" b="1"/>
          </a:p>
        </p:txBody>
      </p:sp>
      <p:pic>
        <p:nvPicPr>
          <p:cNvPr id="6148" name="Picture 7" descr="akcie-a-opce6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952625"/>
            <a:ext cx="8336642" cy="410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50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Dlouhodobé dluhové CP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dluhopisy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</a:t>
            </a:r>
            <a:r>
              <a:rPr lang="cs-CZ" altLang="cs-CZ" sz="2647" u="sng"/>
              <a:t>CP, které vyjadřují dlužnický závazek emitenta vůči vlastníkům dluhopisů</a:t>
            </a:r>
          </a:p>
          <a:p>
            <a:pPr>
              <a:buFontTx/>
              <a:buChar char="-"/>
            </a:pPr>
            <a:r>
              <a:rPr lang="cs-CZ" altLang="cs-CZ" sz="2647"/>
              <a:t>splatnost zpravidla pevně stanovena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None/>
            </a:pPr>
            <a:r>
              <a:rPr lang="cs-CZ" altLang="cs-CZ" sz="2647" u="sng"/>
              <a:t>Členění z hlediska emitenta:</a:t>
            </a:r>
          </a:p>
          <a:p>
            <a:pPr>
              <a:buFontTx/>
              <a:buChar char="•"/>
            </a:pPr>
            <a:r>
              <a:rPr lang="cs-CZ" altLang="cs-CZ" sz="2647"/>
              <a:t>dluhopisy veřejného sektoru (vláda, obce, města)</a:t>
            </a:r>
          </a:p>
          <a:p>
            <a:pPr>
              <a:buFontTx/>
              <a:buChar char="•"/>
            </a:pPr>
            <a:r>
              <a:rPr lang="cs-CZ" altLang="cs-CZ" sz="2647"/>
              <a:t>bankovní dluhopisy</a:t>
            </a:r>
          </a:p>
          <a:p>
            <a:pPr>
              <a:buFontTx/>
              <a:buChar char="•"/>
            </a:pPr>
            <a:r>
              <a:rPr lang="cs-CZ" altLang="cs-CZ" sz="2647"/>
              <a:t>dluhopisy korporací (firem)</a:t>
            </a:r>
          </a:p>
        </p:txBody>
      </p:sp>
    </p:spTree>
    <p:extLst>
      <p:ext uri="{BB962C8B-B14F-4D97-AF65-F5344CB8AC3E}">
        <p14:creationId xmlns:p14="http://schemas.microsoft.com/office/powerpoint/2010/main" val="178491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Náležitosti dluhopisů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Emisní podmínky</a:t>
            </a:r>
            <a:r>
              <a:rPr lang="cs-CZ" altLang="cs-CZ" sz="2647"/>
              <a:t> – vymezují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práva a povinnosti emitenta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a vlastníka dluhopisu.</a:t>
            </a:r>
          </a:p>
        </p:txBody>
      </p:sp>
      <p:pic>
        <p:nvPicPr>
          <p:cNvPr id="8196" name="Picture 5" descr="dluhopis_eu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1571625"/>
            <a:ext cx="3653627" cy="52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99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Dluhopisy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206" u="sng"/>
              <a:t>Výnos dluhopisu – možnosti:</a:t>
            </a:r>
          </a:p>
          <a:p>
            <a:pPr>
              <a:buFontTx/>
              <a:buChar char="•"/>
            </a:pPr>
            <a:r>
              <a:rPr lang="cs-CZ" altLang="cs-CZ" sz="2206"/>
              <a:t>Pevná úroková sazba</a:t>
            </a:r>
          </a:p>
          <a:p>
            <a:pPr>
              <a:buFontTx/>
              <a:buChar char="•"/>
            </a:pPr>
            <a:r>
              <a:rPr lang="cs-CZ" altLang="cs-CZ" sz="2206"/>
              <a:t>Pohyblivá úroková sazba</a:t>
            </a:r>
          </a:p>
          <a:p>
            <a:pPr>
              <a:buFontTx/>
              <a:buChar char="•"/>
            </a:pPr>
            <a:r>
              <a:rPr lang="cs-CZ" altLang="cs-CZ" sz="2206"/>
              <a:t>Rozdíl mezi NH dluhopisu a jeho nižším emisním kurzem</a:t>
            </a:r>
          </a:p>
          <a:p>
            <a:pPr>
              <a:buFontTx/>
              <a:buNone/>
            </a:pPr>
            <a:endParaRPr lang="cs-CZ" altLang="cs-CZ" sz="2206" u="sng"/>
          </a:p>
          <a:p>
            <a:pPr>
              <a:buFontTx/>
              <a:buNone/>
            </a:pPr>
            <a:r>
              <a:rPr lang="cs-CZ" altLang="cs-CZ" sz="2206" u="sng"/>
              <a:t>Doba životnosti</a:t>
            </a:r>
            <a:r>
              <a:rPr lang="cs-CZ" altLang="cs-CZ" sz="2206"/>
              <a:t> = časový interval, ve kterém </a:t>
            </a:r>
          </a:p>
          <a:p>
            <a:pPr>
              <a:buFontTx/>
              <a:buNone/>
            </a:pPr>
            <a:r>
              <a:rPr lang="cs-CZ" altLang="cs-CZ" sz="2206"/>
              <a:t>                        dluhopisy obíhají na kapitálovém trhu</a:t>
            </a:r>
          </a:p>
          <a:p>
            <a:pPr>
              <a:buFontTx/>
              <a:buChar char="•"/>
            </a:pPr>
            <a:r>
              <a:rPr lang="cs-CZ" altLang="cs-CZ" sz="2206"/>
              <a:t>Krátkodobé (životnost do 5 let)</a:t>
            </a:r>
          </a:p>
          <a:p>
            <a:pPr>
              <a:buFontTx/>
              <a:buChar char="•"/>
            </a:pPr>
            <a:r>
              <a:rPr lang="cs-CZ" altLang="cs-CZ" sz="2206"/>
              <a:t>Střednědobé (do 10 let)</a:t>
            </a:r>
          </a:p>
          <a:p>
            <a:pPr>
              <a:buFontTx/>
              <a:buChar char="•"/>
            </a:pPr>
            <a:r>
              <a:rPr lang="cs-CZ" altLang="cs-CZ" sz="2206"/>
              <a:t>Dlouhodobé (nad 10 let)</a:t>
            </a:r>
          </a:p>
          <a:p>
            <a:pPr>
              <a:buFontTx/>
              <a:buChar char="•"/>
            </a:pPr>
            <a:endParaRPr lang="cs-CZ" altLang="cs-CZ" sz="2206"/>
          </a:p>
        </p:txBody>
      </p:sp>
    </p:spTree>
    <p:extLst>
      <p:ext uri="{BB962C8B-B14F-4D97-AF65-F5344CB8AC3E}">
        <p14:creationId xmlns:p14="http://schemas.microsoft.com/office/powerpoint/2010/main" val="40516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Dluhopisy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3088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/>
              <a:t>Splatnost dluhopisu: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 u="sng"/>
          </a:p>
          <a:p>
            <a:pPr>
              <a:buFontTx/>
              <a:buChar char="•"/>
            </a:pPr>
            <a:r>
              <a:rPr lang="cs-CZ" altLang="cs-CZ" sz="3088"/>
              <a:t>jednorázová k určitému datu</a:t>
            </a:r>
          </a:p>
          <a:p>
            <a:pPr>
              <a:buFontTx/>
              <a:buChar char="•"/>
            </a:pPr>
            <a:r>
              <a:rPr lang="cs-CZ" altLang="cs-CZ" sz="3088"/>
              <a:t>ve více splátkách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</p:txBody>
      </p:sp>
    </p:spTree>
    <p:extLst>
      <p:ext uri="{BB962C8B-B14F-4D97-AF65-F5344CB8AC3E}">
        <p14:creationId xmlns:p14="http://schemas.microsoft.com/office/powerpoint/2010/main" val="3110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Zvláštní druhy dluhopisů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mtClean="0">
                <a:effectLst/>
              </a:rPr>
              <a:t>Státní dluhopisy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smtClean="0">
                <a:effectLst/>
              </a:rPr>
              <a:t>Dluhopisy CEB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smtClean="0">
                <a:effectLst/>
              </a:rPr>
              <a:t>Komunální dluhopisy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smtClean="0">
                <a:effectLst/>
              </a:rPr>
              <a:t>Hypoteční zástavní listy</a:t>
            </a:r>
          </a:p>
        </p:txBody>
      </p:sp>
    </p:spTree>
    <p:extLst>
      <p:ext uri="{BB962C8B-B14F-4D97-AF65-F5344CB8AC3E}">
        <p14:creationId xmlns:p14="http://schemas.microsoft.com/office/powerpoint/2010/main" val="28722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Hypoteční zástavní listy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zvláštní druh bankovních dluhopisů – mohou emitovat pouze banky se speciální licencí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Tx/>
              <a:buChar char="-"/>
            </a:pPr>
            <a:r>
              <a:rPr lang="cs-CZ" altLang="cs-CZ" sz="2647"/>
              <a:t>zdroje získané jejich emisí může banka použít pouze k refinancování hypotečních úvěrů (tj. HZL musí být kryty pohledávkami z hypotečních úvěrů)</a:t>
            </a:r>
          </a:p>
          <a:p>
            <a:pPr>
              <a:buFontTx/>
              <a:buChar char="-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79699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Prašivé obligace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dluhopisy, které vydávají společnosti </a:t>
            </a:r>
            <a:r>
              <a:rPr lang="cs-CZ" altLang="cs-CZ" sz="2647" u="sng"/>
              <a:t>s nízkou</a:t>
            </a:r>
            <a:r>
              <a:rPr lang="cs-CZ" altLang="cs-CZ" sz="2647"/>
              <a:t> </a:t>
            </a:r>
            <a:r>
              <a:rPr lang="cs-CZ" altLang="cs-CZ" sz="2647" u="sng"/>
              <a:t>hodnotou ratingu</a:t>
            </a:r>
            <a:r>
              <a:rPr lang="cs-CZ" altLang="cs-CZ" sz="2647"/>
              <a:t> – tu obdržely např. díky zhoršené finanční situaci (vyšší zadluženost, nově vznikající společnost)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vysoce rizikové dluhopisy</a:t>
            </a:r>
          </a:p>
        </p:txBody>
      </p:sp>
    </p:spTree>
    <p:extLst>
      <p:ext uri="{BB962C8B-B14F-4D97-AF65-F5344CB8AC3E}">
        <p14:creationId xmlns:p14="http://schemas.microsoft.com/office/powerpoint/2010/main" val="265671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Cena dluhopisu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endParaRPr lang="cs-CZ" altLang="cs-CZ" sz="3088" dirty="0" smtClean="0"/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088" dirty="0" smtClean="0"/>
              <a:t>Teoretická </a:t>
            </a:r>
            <a:r>
              <a:rPr lang="cs-CZ" altLang="cs-CZ" sz="3088" dirty="0"/>
              <a:t>cena dluhopisu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088" dirty="0"/>
              <a:t>Výnos z dluhopisu 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088" dirty="0"/>
              <a:t>Rendita</a:t>
            </a:r>
          </a:p>
          <a:p>
            <a:pPr algn="ctr">
              <a:buFont typeface="Wingdings" panose="05000000000000000000" pitchFamily="2" charset="2"/>
              <a:buNone/>
            </a:pPr>
            <a:endParaRPr lang="cs-CZ" altLang="cs-CZ" sz="3088" dirty="0"/>
          </a:p>
          <a:p>
            <a:pPr algn="ctr">
              <a:buFont typeface="Wingdings" panose="05000000000000000000" pitchFamily="2" charset="2"/>
              <a:buNone/>
            </a:pPr>
            <a:endParaRPr lang="cs-CZ" altLang="cs-CZ" sz="3088" dirty="0"/>
          </a:p>
        </p:txBody>
      </p:sp>
    </p:spTree>
    <p:extLst>
      <p:ext uri="{BB962C8B-B14F-4D97-AF65-F5344CB8AC3E}">
        <p14:creationId xmlns:p14="http://schemas.microsoft.com/office/powerpoint/2010/main" val="319500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Majetkové CP</a:t>
            </a:r>
            <a:br>
              <a:rPr lang="cs-CZ" altLang="cs-CZ"/>
            </a:br>
            <a:r>
              <a:rPr lang="cs-CZ" altLang="cs-CZ"/>
              <a:t>Podílové listy, akcie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endParaRPr lang="cs-CZ" altLang="cs-CZ" dirty="0" smtClean="0">
              <a:effectLst/>
            </a:endParaRPr>
          </a:p>
        </p:txBody>
      </p:sp>
      <p:pic>
        <p:nvPicPr>
          <p:cNvPr id="15364" name="Picture 7" descr="Podilovy_list_Obchodniho_a_vyrobniho_druzstva_v_Pardubicich_a_okoli_(1945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90" y="2128802"/>
            <a:ext cx="6901101" cy="49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9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Podílové listy (PL)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Zvláštní druh CP, který vydávají investiční společnosti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za účelem vytváření podílových fondů.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Podílový fond není samostatnou právnickou osobou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(otevřený a uzavřený podílový fond).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Majitel (PL) se stává podílníkem PF, vlastní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odpovídající část majetku fondu, </a:t>
            </a:r>
            <a:r>
              <a:rPr lang="cs-CZ" altLang="cs-CZ" sz="2206" u="sng"/>
              <a:t>má právo</a:t>
            </a:r>
            <a:r>
              <a:rPr lang="cs-CZ" altLang="cs-CZ" sz="2206"/>
              <a:t> podílet se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na výnosech PF, má právo na vyplacení svého podílu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při rušení PF, </a:t>
            </a:r>
            <a:r>
              <a:rPr lang="cs-CZ" altLang="cs-CZ" sz="2206" u="sng"/>
              <a:t>nemá právo</a:t>
            </a:r>
            <a:r>
              <a:rPr lang="cs-CZ" altLang="cs-CZ" sz="2206"/>
              <a:t> na rozhodování v investiční spol.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</p:txBody>
      </p:sp>
    </p:spTree>
    <p:extLst>
      <p:ext uri="{BB962C8B-B14F-4D97-AF65-F5344CB8AC3E}">
        <p14:creationId xmlns:p14="http://schemas.microsoft.com/office/powerpoint/2010/main" val="24395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Podílové listy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Podoba - listinné nebo zaknihované.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Forma - na jméno, na majitele.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Mohou je vydávat pouze investiční společnosti.</a:t>
            </a:r>
          </a:p>
        </p:txBody>
      </p:sp>
    </p:spTree>
    <p:extLst>
      <p:ext uri="{BB962C8B-B14F-4D97-AF65-F5344CB8AC3E}">
        <p14:creationId xmlns:p14="http://schemas.microsoft.com/office/powerpoint/2010/main" val="405378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Akcie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cs-CZ" sz="2647" b="1" dirty="0">
                <a:solidFill>
                  <a:srgbClr val="00B0F0"/>
                </a:solidFill>
              </a:rPr>
              <a:t>Vznik akcií</a:t>
            </a:r>
          </a:p>
          <a:p>
            <a:pPr marL="0" indent="0">
              <a:buNone/>
              <a:defRPr/>
            </a:pPr>
            <a:endParaRPr lang="cs-CZ" sz="2647" dirty="0"/>
          </a:p>
          <a:p>
            <a:pPr marL="0" indent="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20. březen 1602 </a:t>
            </a:r>
            <a:r>
              <a:rPr lang="cs-CZ" sz="2647" dirty="0"/>
              <a:t>– v tento den se několik menších obchodních společností na území dnešního Nizozemska a Belgie sdružilo do </a:t>
            </a:r>
            <a:r>
              <a:rPr lang="cs-CZ" sz="2647" dirty="0" err="1">
                <a:solidFill>
                  <a:srgbClr val="00B0F0"/>
                </a:solidFill>
              </a:rPr>
              <a:t>Verenigde</a:t>
            </a:r>
            <a:r>
              <a:rPr lang="cs-CZ" sz="2647" dirty="0">
                <a:solidFill>
                  <a:srgbClr val="00B0F0"/>
                </a:solidFill>
              </a:rPr>
              <a:t> </a:t>
            </a:r>
            <a:r>
              <a:rPr lang="cs-CZ" sz="2647" dirty="0" err="1">
                <a:solidFill>
                  <a:srgbClr val="00B0F0"/>
                </a:solidFill>
              </a:rPr>
              <a:t>Ostindische</a:t>
            </a:r>
            <a:r>
              <a:rPr lang="cs-CZ" sz="2647" dirty="0">
                <a:solidFill>
                  <a:srgbClr val="00B0F0"/>
                </a:solidFill>
              </a:rPr>
              <a:t> </a:t>
            </a:r>
            <a:r>
              <a:rPr lang="cs-CZ" sz="2647" dirty="0" err="1">
                <a:solidFill>
                  <a:srgbClr val="00B0F0"/>
                </a:solidFill>
              </a:rPr>
              <a:t>Compagnie</a:t>
            </a:r>
            <a:r>
              <a:rPr lang="cs-CZ" sz="2647" dirty="0">
                <a:solidFill>
                  <a:srgbClr val="00B0F0"/>
                </a:solidFill>
              </a:rPr>
              <a:t> </a:t>
            </a:r>
            <a:r>
              <a:rPr lang="cs-CZ" sz="2647" dirty="0"/>
              <a:t>= první společnost vykazující veškeré základní charakteristiky moderní a. s. </a:t>
            </a:r>
          </a:p>
          <a:p>
            <a:pPr marL="0" indent="0">
              <a:buNone/>
              <a:defRPr/>
            </a:pPr>
            <a:r>
              <a:rPr lang="cs-CZ" sz="2647" dirty="0"/>
              <a:t>Akcie této spol. byly volně obchodovatelné a její amsterodamská centrála sloužila jako první akciová burza světa.</a:t>
            </a:r>
          </a:p>
        </p:txBody>
      </p:sp>
    </p:spTree>
    <p:extLst>
      <p:ext uri="{BB962C8B-B14F-4D97-AF65-F5344CB8AC3E}">
        <p14:creationId xmlns:p14="http://schemas.microsoft.com/office/powerpoint/2010/main" val="396409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mtClean="0">
                <a:effectLst/>
              </a:rPr>
              <a:t>Akcie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</a:t>
            </a:r>
            <a:r>
              <a:rPr lang="cs-CZ" altLang="cs-CZ" sz="2647" u="sng"/>
              <a:t>CP, který ztělesňuje právo akcionáře na: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cs-CZ" altLang="cs-CZ" sz="2647"/>
              <a:t>podíl na řízení společnosti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cs-CZ" altLang="cs-CZ" sz="2647"/>
              <a:t>podíl na zisku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cs-CZ" altLang="cs-CZ" sz="2647"/>
              <a:t>podíl na likvidačním zůstatku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cs-CZ" altLang="cs-CZ" sz="2647"/>
              <a:t>přednostní právo na upisování nových akcií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647"/>
              <a:t>   </a:t>
            </a:r>
            <a:r>
              <a:rPr lang="cs-CZ" altLang="cs-CZ" sz="2206"/>
              <a:t>(zabezpečuje stávajícím akcionářům, že se při zvýšení ZK jejich podíl na spol. nezmenší a jejich vlastnictví „nerozředí“)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2647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647" u="sng"/>
              <a:t>Podoba</a:t>
            </a:r>
            <a:r>
              <a:rPr lang="cs-CZ" altLang="cs-CZ" sz="2647"/>
              <a:t> – listinná nebo zaknihovaná.</a:t>
            </a:r>
          </a:p>
          <a:p>
            <a:pPr>
              <a:lnSpc>
                <a:spcPct val="80000"/>
              </a:lnSpc>
              <a:buFontTx/>
              <a:buNone/>
            </a:pPr>
            <a:endParaRPr lang="cs-CZ" altLang="cs-CZ" sz="2647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647" u="sng"/>
              <a:t>Forma</a:t>
            </a:r>
            <a:r>
              <a:rPr lang="cs-CZ" altLang="cs-CZ" sz="2647"/>
              <a:t> – na jméno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352758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pic>
        <p:nvPicPr>
          <p:cNvPr id="20484" name="Picture 5" descr="prib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0700" y="0"/>
            <a:ext cx="11251045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87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Emisní kurz akcie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částka, za niž společnost akcie vydává (poprvé nebo při zvyšování ZK)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Nesmí být nižší než jmenovitá hodnota akcie.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Nominální (jmenovitá) hodnota x tržní hodnota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Emisní ážio/disážio</a:t>
            </a:r>
          </a:p>
        </p:txBody>
      </p:sp>
    </p:spTree>
    <p:extLst>
      <p:ext uri="{BB962C8B-B14F-4D97-AF65-F5344CB8AC3E}">
        <p14:creationId xmlns:p14="http://schemas.microsoft.com/office/powerpoint/2010/main" val="301870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Druhy akcií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Kmenové akcie</a:t>
            </a:r>
            <a:r>
              <a:rPr lang="cs-CZ" altLang="cs-CZ" sz="2647"/>
              <a:t> – zaručují svým majitelům pouze tzv.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                        „standardní“ členská práva (viz dříve)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Prioritní (preferenční) akcie</a:t>
            </a:r>
            <a:r>
              <a:rPr lang="cs-CZ" altLang="cs-CZ" sz="2647"/>
              <a:t> – zpravidla jde o akcie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bez hlasovacích práv, které svým držitelům poskytují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některé jiné výhody, např. předem určené dividendy,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přednostní podíl na likvidačním zůstatku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při vypořádávání závazků a.s. při její případné likvidaci</a:t>
            </a:r>
          </a:p>
        </p:txBody>
      </p:sp>
    </p:spTree>
    <p:extLst>
      <p:ext uri="{BB962C8B-B14F-4D97-AF65-F5344CB8AC3E}">
        <p14:creationId xmlns:p14="http://schemas.microsoft.com/office/powerpoint/2010/main" val="21853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Druhy akcií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endParaRPr lang="cs-CZ" altLang="cs-CZ" sz="2647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Zaměstnanecké akcie</a:t>
            </a:r>
            <a:r>
              <a:rPr lang="cs-CZ" altLang="cs-CZ" sz="2647"/>
              <a:t> – pouze pro vlastní zc,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prodávány za výhodnějších podmínek než kmenové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Zatímní listy</a:t>
            </a:r>
            <a:r>
              <a:rPr lang="cs-CZ" altLang="cs-CZ" sz="2647"/>
              <a:t> – CP dočasně nahrazující akcie (obdrží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                     upisovatelé)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96576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Termínové obchody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</a:pPr>
            <a:endParaRPr lang="cs-CZ" altLang="cs-CZ" sz="2647" u="sng" dirty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 dirty="0"/>
              <a:t>Členění obchodů z časového hlediska:</a:t>
            </a:r>
          </a:p>
          <a:p>
            <a:pPr>
              <a:buFontTx/>
              <a:buChar char="•"/>
            </a:pPr>
            <a:r>
              <a:rPr lang="cs-CZ" altLang="cs-CZ" sz="2647" dirty="0">
                <a:solidFill>
                  <a:srgbClr val="00B0F0"/>
                </a:solidFill>
              </a:rPr>
              <a:t>spotové (promptní) obchody </a:t>
            </a:r>
            <a:r>
              <a:rPr lang="cs-CZ" altLang="cs-CZ" sz="2647" dirty="0"/>
              <a:t>– příslušné zboží je zaplaceno a dodáno okamžitě (cca do 3 dnů na BCCP) </a:t>
            </a:r>
          </a:p>
          <a:p>
            <a:pPr>
              <a:buFontTx/>
              <a:buNone/>
            </a:pPr>
            <a:endParaRPr lang="cs-CZ" altLang="cs-CZ" sz="2647" dirty="0"/>
          </a:p>
          <a:p>
            <a:pPr>
              <a:buFontTx/>
              <a:buChar char="•"/>
            </a:pPr>
            <a:r>
              <a:rPr lang="cs-CZ" altLang="cs-CZ" sz="2647" dirty="0">
                <a:solidFill>
                  <a:srgbClr val="00B0F0"/>
                </a:solidFill>
              </a:rPr>
              <a:t>forwardové (budoucí) obchody </a:t>
            </a:r>
            <a:r>
              <a:rPr lang="cs-CZ" altLang="cs-CZ" sz="2647" dirty="0"/>
              <a:t>– uzavřeny okamžitě, ale mezi jejich uzavřením a plněním je předem stanovená lhůta, např. 90denní forward</a:t>
            </a:r>
          </a:p>
          <a:p>
            <a:pPr>
              <a:buFontTx/>
              <a:buNone/>
            </a:pPr>
            <a:endParaRPr lang="cs-CZ" altLang="cs-CZ" sz="2647" dirty="0"/>
          </a:p>
          <a:p>
            <a:pPr>
              <a:buFontTx/>
              <a:buNone/>
            </a:pPr>
            <a:endParaRPr lang="cs-CZ" altLang="cs-CZ" sz="2647" dirty="0"/>
          </a:p>
          <a:p>
            <a:pPr>
              <a:buFontTx/>
              <a:buNone/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31599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Finanční deriváty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odvozené CP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CP, které jsou odvozeny od budoucích obchodů (jejich předmětem nejčastěji CP)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647"/>
              <a:t>Aktivně se s nimi obchoduje, tj. obchodování se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647"/>
              <a:t>smlouvami na budoucí obchody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altLang="cs-CZ" sz="2647"/>
          </a:p>
          <a:p>
            <a:pPr>
              <a:lnSpc>
                <a:spcPct val="90000"/>
              </a:lnSpc>
              <a:buFontTx/>
              <a:buNone/>
            </a:pPr>
            <a:r>
              <a:rPr lang="cs-CZ" altLang="cs-CZ" sz="2647" u="sng"/>
              <a:t>Základní typy: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cs-CZ" altLang="cs-CZ" sz="2647"/>
              <a:t>termínové kontrakty ( futures)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cs-CZ" altLang="cs-CZ" sz="2647"/>
              <a:t>opce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393698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Finanční deriváty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Nástroj řízení tržního rizika.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= zvláštní a specifický druh instrumentů FT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 u="sng"/>
              <a:t>Vznik</a:t>
            </a:r>
            <a:r>
              <a:rPr lang="cs-CZ" altLang="cs-CZ" sz="2206"/>
              <a:t> – USA na konci 80. let 20. st.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 u="sng"/>
              <a:t>Podstata</a:t>
            </a:r>
            <a:r>
              <a:rPr lang="cs-CZ" altLang="cs-CZ" sz="2206"/>
              <a:t> – jejich hodnota odvozena (derivována)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                od ceny určitého aktiva (CP, komodita, měna)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206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 u="sng"/>
              <a:t>Důvod vzniku</a:t>
            </a:r>
            <a:r>
              <a:rPr lang="cs-CZ" altLang="cs-CZ" sz="2206"/>
              <a:t> – praktická potřeba řídit rizika spojená s finančními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206"/>
              <a:t>                       operacemi</a:t>
            </a:r>
          </a:p>
        </p:txBody>
      </p:sp>
    </p:spTree>
    <p:extLst>
      <p:ext uri="{BB962C8B-B14F-4D97-AF65-F5344CB8AC3E}">
        <p14:creationId xmlns:p14="http://schemas.microsoft.com/office/powerpoint/2010/main" val="105964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Forwardový kontrakt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jakýkoli kontrakt vzniklý na základě písemné smlouvy, který obě strany zavazuje k nákupu a prodeji finančního nástroje k určitému datu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    v budoucnosti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lnSpc>
                <a:spcPct val="80000"/>
              </a:lnSpc>
              <a:buFontTx/>
              <a:buChar char="-"/>
            </a:pPr>
            <a:r>
              <a:rPr lang="cs-CZ" altLang="cs-CZ" sz="2647"/>
              <a:t>zakládá povinnost obou stran závazek splnit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cs-CZ" altLang="cs-CZ" sz="2647"/>
          </a:p>
          <a:p>
            <a:pPr>
              <a:lnSpc>
                <a:spcPct val="80000"/>
              </a:lnSpc>
              <a:buFontTx/>
              <a:buNone/>
            </a:pPr>
            <a:r>
              <a:rPr lang="cs-CZ" altLang="cs-CZ" sz="2647"/>
              <a:t>-  forwardová cena, tržní cena forwardu</a:t>
            </a:r>
          </a:p>
        </p:txBody>
      </p:sp>
    </p:spTree>
    <p:extLst>
      <p:ext uri="{BB962C8B-B14F-4D97-AF65-F5344CB8AC3E}">
        <p14:creationId xmlns:p14="http://schemas.microsoft.com/office/powerpoint/2010/main" val="39431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Forwardový kontrakt - příklad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Předmětem forw. kontraktu může být různý typ zboží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– příklady zaměřeny na </a:t>
            </a:r>
            <a:r>
              <a:rPr lang="cs-CZ" altLang="cs-CZ" sz="2647" u="sng"/>
              <a:t>zahraniční měnu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Nejčastější je forw. kontrakt na budoucí nákup nebo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prodej zahraniční měny, kterým si klient může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u banky zajistit platnost určitého měnového kurzu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pro sjednanou peněžní částku a pro sjednaný budoucí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termín, kdy bude provádět nějakou transakci se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zahraniční měnou.</a:t>
            </a:r>
          </a:p>
        </p:txBody>
      </p:sp>
    </p:spTree>
    <p:extLst>
      <p:ext uri="{BB962C8B-B14F-4D97-AF65-F5344CB8AC3E}">
        <p14:creationId xmlns:p14="http://schemas.microsoft.com/office/powerpoint/2010/main" val="277028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Futures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Stejně jako forward – smlouva mezi prodávajícím a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kupujícím, povinnost obou stran.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Odlišnosti od forwardu – pro futures platí:</a:t>
            </a:r>
          </a:p>
          <a:p>
            <a:pPr>
              <a:buFontTx/>
              <a:buChar char="•"/>
            </a:pPr>
            <a:r>
              <a:rPr lang="cs-CZ" altLang="cs-CZ" sz="2647"/>
              <a:t>nulové riziko nesplnění uzavřeného obchodu</a:t>
            </a:r>
          </a:p>
          <a:p>
            <a:pPr>
              <a:buFontTx/>
              <a:buChar char="•"/>
            </a:pPr>
            <a:r>
              <a:rPr lang="cs-CZ" altLang="cs-CZ" sz="2647"/>
              <a:t>obchoduje se s nimi na burzovních trzích</a:t>
            </a:r>
          </a:p>
          <a:p>
            <a:pPr>
              <a:buFontTx/>
              <a:buChar char="•"/>
            </a:pPr>
            <a:r>
              <a:rPr lang="cs-CZ" altLang="cs-CZ" sz="2647"/>
              <a:t>přesná specifikace obchodů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Char char="•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83439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mtClean="0">
                <a:effectLst/>
              </a:rPr>
              <a:t>Opce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 dirty="0"/>
              <a:t>= obchodovatelný odvozený CP (derivát) zakoupený za určitou cenu (tzv. </a:t>
            </a:r>
            <a:r>
              <a:rPr lang="cs-CZ" altLang="cs-CZ" sz="2647" dirty="0">
                <a:solidFill>
                  <a:srgbClr val="00B0F0"/>
                </a:solidFill>
              </a:rPr>
              <a:t>cena opce</a:t>
            </a:r>
            <a:r>
              <a:rPr lang="cs-CZ" altLang="cs-CZ" sz="2647" dirty="0"/>
              <a:t>), jehož majitel má</a:t>
            </a:r>
            <a:r>
              <a:rPr lang="cs-CZ" altLang="cs-CZ" sz="2647" dirty="0">
                <a:solidFill>
                  <a:srgbClr val="00B0F0"/>
                </a:solidFill>
              </a:rPr>
              <a:t> právo </a:t>
            </a:r>
            <a:r>
              <a:rPr lang="cs-CZ" altLang="cs-CZ" sz="2647" dirty="0"/>
              <a:t>(nikoli povinnost) koupit (tzv</a:t>
            </a:r>
            <a:r>
              <a:rPr lang="cs-CZ" altLang="cs-CZ" sz="2647" dirty="0">
                <a:solidFill>
                  <a:srgbClr val="00B0F0"/>
                </a:solidFill>
              </a:rPr>
              <a:t>. kupní opce</a:t>
            </a:r>
            <a:r>
              <a:rPr lang="cs-CZ" altLang="cs-CZ" sz="2647" dirty="0"/>
              <a:t>, call </a:t>
            </a:r>
            <a:r>
              <a:rPr lang="cs-CZ" altLang="cs-CZ" sz="2647" dirty="0" err="1"/>
              <a:t>option</a:t>
            </a:r>
            <a:r>
              <a:rPr lang="cs-CZ" altLang="cs-CZ" sz="2647" dirty="0"/>
              <a:t>) nebo prodat (tzv. </a:t>
            </a:r>
            <a:r>
              <a:rPr lang="cs-CZ" altLang="cs-CZ" sz="2647" dirty="0">
                <a:solidFill>
                  <a:srgbClr val="00B0F0"/>
                </a:solidFill>
              </a:rPr>
              <a:t>prodejní opce</a:t>
            </a:r>
            <a:r>
              <a:rPr lang="cs-CZ" altLang="cs-CZ" sz="2647" dirty="0"/>
              <a:t>, </a:t>
            </a:r>
            <a:r>
              <a:rPr lang="cs-CZ" altLang="cs-CZ" sz="2647" dirty="0" err="1"/>
              <a:t>put</a:t>
            </a:r>
            <a:r>
              <a:rPr lang="cs-CZ" altLang="cs-CZ" sz="2647" dirty="0"/>
              <a:t> </a:t>
            </a:r>
            <a:r>
              <a:rPr lang="cs-CZ" altLang="cs-CZ" sz="2647" dirty="0" err="1"/>
              <a:t>option</a:t>
            </a:r>
            <a:r>
              <a:rPr lang="cs-CZ" altLang="cs-CZ" sz="2647" dirty="0"/>
              <a:t>) jiný CP (nejčastěji akcii) za předem stanovenou cenu (tzv. </a:t>
            </a:r>
            <a:r>
              <a:rPr lang="cs-CZ" altLang="cs-CZ" sz="2647" dirty="0">
                <a:solidFill>
                  <a:srgbClr val="00B0F0"/>
                </a:solidFill>
              </a:rPr>
              <a:t>prováděcí cena</a:t>
            </a:r>
            <a:r>
              <a:rPr lang="cs-CZ" altLang="cs-CZ" sz="2647" dirty="0"/>
              <a:t>) k předem stanovenému termínu (tzv. </a:t>
            </a:r>
            <a:r>
              <a:rPr lang="cs-CZ" altLang="cs-CZ" sz="2647" dirty="0">
                <a:solidFill>
                  <a:srgbClr val="00B0F0"/>
                </a:solidFill>
              </a:rPr>
              <a:t>datum platnosti opce</a:t>
            </a:r>
            <a:r>
              <a:rPr lang="cs-CZ" altLang="cs-CZ" sz="2647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 dirty="0">
              <a:solidFill>
                <a:srgbClr val="00B0F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 dirty="0">
                <a:solidFill>
                  <a:srgbClr val="00B0F0"/>
                </a:solidFill>
              </a:rPr>
              <a:t>Kupce opce </a:t>
            </a:r>
            <a:r>
              <a:rPr lang="cs-CZ" altLang="cs-CZ" sz="2647" dirty="0"/>
              <a:t>(ať kupní nebo prodejní opce) je v tzv.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 dirty="0">
                <a:solidFill>
                  <a:srgbClr val="00B0F0"/>
                </a:solidFill>
              </a:rPr>
              <a:t>volné pozici </a:t>
            </a:r>
            <a:r>
              <a:rPr lang="cs-CZ" altLang="cs-CZ" sz="2647" dirty="0"/>
              <a:t>(long </a:t>
            </a:r>
            <a:r>
              <a:rPr lang="cs-CZ" altLang="cs-CZ" sz="2647" dirty="0" err="1"/>
              <a:t>position</a:t>
            </a:r>
            <a:r>
              <a:rPr lang="cs-CZ" altLang="cs-CZ" sz="2647" dirty="0"/>
              <a:t>) – své právo může, ale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 dirty="0"/>
              <a:t>nemusí uplatnit.</a:t>
            </a:r>
          </a:p>
        </p:txBody>
      </p:sp>
    </p:spTree>
    <p:extLst>
      <p:ext uri="{BB962C8B-B14F-4D97-AF65-F5344CB8AC3E}">
        <p14:creationId xmlns:p14="http://schemas.microsoft.com/office/powerpoint/2010/main" val="264354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Opce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Prodejce opce je naopak</a:t>
            </a:r>
            <a:r>
              <a:rPr lang="cs-CZ" altLang="cs-CZ" smtClean="0">
                <a:effectLst/>
              </a:rPr>
              <a:t> </a:t>
            </a:r>
            <a:r>
              <a:rPr lang="cs-CZ" altLang="cs-CZ" sz="2647"/>
              <a:t>v tzv. těsné pozici (short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position) – je-li opce protější stranou uplatněna, pak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musí dodat (v případě kupní opce) nebo odkoupit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(v případě prodejní opce) příslušný CP za prováděcí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cenu.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Kupce opce musí zaplatit za své právo.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197803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Opce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Opce se vztahují především na:</a:t>
            </a:r>
          </a:p>
          <a:p>
            <a:pPr>
              <a:buFontTx/>
              <a:buChar char="•"/>
            </a:pPr>
            <a:r>
              <a:rPr lang="cs-CZ" altLang="cs-CZ" sz="2647"/>
              <a:t>akcie</a:t>
            </a:r>
          </a:p>
          <a:p>
            <a:pPr>
              <a:buFontTx/>
              <a:buChar char="•"/>
            </a:pPr>
            <a:r>
              <a:rPr lang="cs-CZ" altLang="cs-CZ" sz="2647"/>
              <a:t>indexy CP</a:t>
            </a:r>
          </a:p>
          <a:p>
            <a:pPr>
              <a:buFontTx/>
              <a:buChar char="•"/>
            </a:pPr>
            <a:r>
              <a:rPr lang="cs-CZ" altLang="cs-CZ" sz="2647"/>
              <a:t>měny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Evropská opce</a:t>
            </a:r>
            <a:r>
              <a:rPr lang="cs-CZ" altLang="cs-CZ" sz="2647"/>
              <a:t> – uplatněna jedině v den platnosti opce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Americká opce</a:t>
            </a:r>
            <a:r>
              <a:rPr lang="cs-CZ" altLang="cs-CZ" sz="2647"/>
              <a:t> – uplatněna kdykoli do data platnosti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                        opce</a:t>
            </a:r>
          </a:p>
        </p:txBody>
      </p:sp>
    </p:spTree>
    <p:extLst>
      <p:ext uri="{BB962C8B-B14F-4D97-AF65-F5344CB8AC3E}">
        <p14:creationId xmlns:p14="http://schemas.microsoft.com/office/powerpoint/2010/main" val="63839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cs-CZ" altLang="cs-CZ" sz="3529" dirty="0"/>
              <a:t>Práva a povinnosti vyplývající </a:t>
            </a:r>
            <a:br>
              <a:rPr lang="cs-CZ" altLang="cs-CZ" sz="3529" dirty="0"/>
            </a:br>
            <a:r>
              <a:rPr lang="cs-CZ" altLang="cs-CZ" sz="3529" dirty="0"/>
              <a:t>z opce</a:t>
            </a:r>
          </a:p>
        </p:txBody>
      </p:sp>
      <p:graphicFrame>
        <p:nvGraphicFramePr>
          <p:cNvPr id="66591" name="Group 3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3939926"/>
              </p:ext>
            </p:extLst>
          </p:nvPr>
        </p:nvGraphicFramePr>
        <p:xfrm>
          <a:off x="317500" y="2105025"/>
          <a:ext cx="8345394" cy="3588852"/>
        </p:xfrm>
        <a:graphic>
          <a:graphicData uri="http://schemas.openxmlformats.org/drawingml/2006/table">
            <a:tbl>
              <a:tblPr/>
              <a:tblGrid>
                <a:gridCol w="2799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3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3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7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Majitel/Držitel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Kupní opce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Prodejní opce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Majitel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(kupující opce)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Právo koupit daný finanční  instrument. Povinnost zaplatit prémii.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Právo prodat daný finanční  instrument. Povinnost zaplatit prémii.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25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Držitel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(prodávající opce)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Povinnost prodat daný finanční instrument.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Povinnost koupit daný finanční instrument.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9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Opce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Zisk kupce kupní opce (= ztráta prodejce kupní opce)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206" dirty="0"/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b="1" dirty="0">
                <a:solidFill>
                  <a:srgbClr val="00B0F0"/>
                </a:solidFill>
              </a:rPr>
              <a:t>Z = </a:t>
            </a:r>
            <a:r>
              <a:rPr lang="cs-CZ" altLang="cs-CZ" sz="2206" b="1" dirty="0" err="1">
                <a:solidFill>
                  <a:srgbClr val="00B0F0"/>
                </a:solidFill>
              </a:rPr>
              <a:t>max</a:t>
            </a:r>
            <a:r>
              <a:rPr lang="cs-CZ" altLang="cs-CZ" sz="2206" b="1" dirty="0">
                <a:solidFill>
                  <a:srgbClr val="00B0F0"/>
                </a:solidFill>
              </a:rPr>
              <a:t> (0, S – X) – c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206" b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Zisk kupce prodejní opce (= ztráta prodejce prodejní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opce)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b="1" dirty="0">
                <a:solidFill>
                  <a:srgbClr val="00B0F0"/>
                </a:solidFill>
              </a:rPr>
              <a:t>Z = </a:t>
            </a:r>
            <a:r>
              <a:rPr lang="cs-CZ" altLang="cs-CZ" sz="2206" b="1" dirty="0" err="1">
                <a:solidFill>
                  <a:srgbClr val="00B0F0"/>
                </a:solidFill>
              </a:rPr>
              <a:t>max</a:t>
            </a:r>
            <a:r>
              <a:rPr lang="cs-CZ" altLang="cs-CZ" sz="2206" b="1" dirty="0">
                <a:solidFill>
                  <a:srgbClr val="00B0F0"/>
                </a:solidFill>
              </a:rPr>
              <a:t> (0, X– S) – p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206" b="1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S … cena CP k datu platnosti opce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X … prováděcí cena CP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c … cena kupní opce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206" dirty="0"/>
              <a:t>p … cena prodejní opce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206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206" dirty="0"/>
          </a:p>
        </p:txBody>
      </p:sp>
    </p:spTree>
    <p:extLst>
      <p:ext uri="{BB962C8B-B14F-4D97-AF65-F5344CB8AC3E}">
        <p14:creationId xmlns:p14="http://schemas.microsoft.com/office/powerpoint/2010/main" val="15248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Investiční certifikáty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investiční instrumenty, které se svou formou podobají dlužním úpisům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= zvláštní typ dlužních úpisů, které investor kupuje od emitenta s tím, že mu je v pozdějším termínu prodá zpět – povinnost emitenta odkoupit zpět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Patří mezi</a:t>
            </a:r>
            <a:r>
              <a:rPr lang="cs-CZ" altLang="cs-CZ" smtClean="0">
                <a:effectLst/>
              </a:rPr>
              <a:t> </a:t>
            </a:r>
            <a:r>
              <a:rPr lang="cs-CZ" altLang="cs-CZ" sz="2647"/>
              <a:t>tzv. strukturované produkty.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647"/>
              <a:t>Cena inv. certifikátu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51097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Investiční certifikáty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Podkladové aktivum</a:t>
            </a:r>
            <a:r>
              <a:rPr lang="cs-CZ" altLang="cs-CZ" sz="2647"/>
              <a:t> – jednotlivé akcie, akciové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indexy, akciové koše, dluhopisové indexy, měny,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komodity 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Mají pevnou dobu trvání.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Open end certifikáty (od r. 2000)</a:t>
            </a:r>
          </a:p>
        </p:txBody>
      </p:sp>
    </p:spTree>
    <p:extLst>
      <p:ext uri="{BB962C8B-B14F-4D97-AF65-F5344CB8AC3E}">
        <p14:creationId xmlns:p14="http://schemas.microsoft.com/office/powerpoint/2010/main" val="341169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Rizika  a výhody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</a:pPr>
            <a:endParaRPr lang="cs-CZ" altLang="cs-CZ" sz="2647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Rizika</a:t>
            </a:r>
            <a:r>
              <a:rPr lang="cs-CZ" altLang="cs-CZ" sz="2647"/>
              <a:t> – úvěrové, tržní, měnové, inflační, další rizika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Výhody:</a:t>
            </a:r>
          </a:p>
          <a:p>
            <a:pPr>
              <a:buFontTx/>
              <a:buChar char="•"/>
            </a:pPr>
            <a:r>
              <a:rPr lang="cs-CZ" altLang="cs-CZ" sz="2647"/>
              <a:t>transparentnost</a:t>
            </a:r>
          </a:p>
          <a:p>
            <a:pPr>
              <a:buFontTx/>
              <a:buChar char="•"/>
            </a:pPr>
            <a:r>
              <a:rPr lang="cs-CZ" altLang="cs-CZ" sz="2647"/>
              <a:t>likvidita</a:t>
            </a:r>
          </a:p>
          <a:p>
            <a:pPr>
              <a:buFontTx/>
              <a:buChar char="•"/>
            </a:pPr>
            <a:r>
              <a:rPr lang="cs-CZ" altLang="cs-CZ" sz="2647"/>
              <a:t>přizpůsobivost</a:t>
            </a:r>
          </a:p>
          <a:p>
            <a:pPr>
              <a:buFontTx/>
              <a:buChar char="•"/>
            </a:pPr>
            <a:r>
              <a:rPr lang="cs-CZ" altLang="cs-CZ" sz="2647"/>
              <a:t>příznivé náklady</a:t>
            </a:r>
          </a:p>
          <a:p>
            <a:pPr>
              <a:buFontTx/>
              <a:buChar char="•"/>
            </a:pPr>
            <a:endParaRPr lang="cs-CZ" altLang="cs-CZ" sz="2647"/>
          </a:p>
          <a:p>
            <a:pPr>
              <a:buFontTx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96851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Základní druhy inv. certifikátů</a:t>
            </a:r>
          </a:p>
        </p:txBody>
      </p:sp>
      <p:graphicFrame>
        <p:nvGraphicFramePr>
          <p:cNvPr id="77852" name="Group 2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458027"/>
              </p:ext>
            </p:extLst>
          </p:nvPr>
        </p:nvGraphicFramePr>
        <p:xfrm>
          <a:off x="393700" y="1647825"/>
          <a:ext cx="8319136" cy="4771130"/>
        </p:xfrm>
        <a:graphic>
          <a:graphicData uri="http://schemas.openxmlformats.org/drawingml/2006/table">
            <a:tbl>
              <a:tblPr/>
              <a:tblGrid>
                <a:gridCol w="4159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685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3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Nepákové</a:t>
                      </a: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 certifikáty</a:t>
                      </a:r>
                    </a:p>
                  </a:txBody>
                  <a:tcPr marL="100838" marR="100838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</a:rPr>
                        <a:t>Pákové certifikáty</a:t>
                      </a:r>
                    </a:p>
                  </a:txBody>
                  <a:tcPr marL="100838" marR="100838" marT="50420" marB="504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6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Jejich cena kopíruje cenu podkladového aktiva.</a:t>
                      </a:r>
                    </a:p>
                  </a:txBody>
                  <a:tcPr marL="100838" marR="100838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Jejich zisk (ztráta) je násoben pákovým efektem. Rizikovější.</a:t>
                      </a:r>
                    </a:p>
                  </a:txBody>
                  <a:tcPr marL="100838" marR="100838" marT="50420" marB="504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8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Char char="•"/>
                        <a:tabLst/>
                      </a:pPr>
                      <a:r>
                        <a:rPr kumimoji="0" lang="cs-CZ" sz="3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Indexové certifikáty</a:t>
                      </a:r>
                    </a:p>
                  </a:txBody>
                  <a:tcPr marL="100838" marR="100838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3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00838" marR="100838" marT="50420" marB="504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860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Char char="•"/>
                        <a:tabLst/>
                      </a:pPr>
                      <a:r>
                        <a:rPr kumimoji="0" lang="cs-CZ" sz="3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Garantované certif.</a:t>
                      </a:r>
                    </a:p>
                  </a:txBody>
                  <a:tcPr marL="100838" marR="100838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Char char="•"/>
                        <a:tabLst/>
                      </a:pPr>
                      <a:r>
                        <a:rPr kumimoji="0" lang="cs-CZ" sz="3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Warranty</a:t>
                      </a:r>
                    </a:p>
                  </a:txBody>
                  <a:tcPr marL="100838" marR="100838" marT="50420" marB="504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Char char="•"/>
                        <a:tabLst/>
                      </a:pPr>
                      <a:r>
                        <a:rPr kumimoji="0" lang="cs-CZ" sz="3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Basket certifikáty</a:t>
                      </a:r>
                    </a:p>
                  </a:txBody>
                  <a:tcPr marL="100838" marR="100838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Char char="•"/>
                        <a:tabLst/>
                      </a:pP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cs-CZ" sz="3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Knock-Out</a:t>
                      </a: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certifikáty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3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00838" marR="100838" marT="50420" marB="504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5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Investiční certifikáty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Indexové certifikáty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Basket certifikáty</a:t>
            </a:r>
          </a:p>
          <a:p>
            <a:pPr>
              <a:buFontTx/>
              <a:buChar char="-"/>
            </a:pPr>
            <a:r>
              <a:rPr lang="cs-CZ" altLang="cs-CZ" sz="2647"/>
              <a:t>basket = koš – obsahuje více CP nebo indexů</a:t>
            </a:r>
          </a:p>
          <a:p>
            <a:pPr>
              <a:buFontTx/>
              <a:buChar char="-"/>
            </a:pPr>
            <a:r>
              <a:rPr lang="cs-CZ" altLang="cs-CZ" sz="2647"/>
              <a:t>o složení koše rozhoduje emitent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None/>
            </a:pPr>
            <a:r>
              <a:rPr lang="cs-CZ" altLang="cs-CZ" sz="2647" u="sng"/>
              <a:t>Garantované certifikáty</a:t>
            </a:r>
          </a:p>
          <a:p>
            <a:pPr>
              <a:buFontTx/>
              <a:buChar char="-"/>
            </a:pPr>
            <a:r>
              <a:rPr lang="cs-CZ" altLang="cs-CZ" sz="2647"/>
              <a:t>garantovaná složka + performance složka</a:t>
            </a:r>
          </a:p>
          <a:p>
            <a:pPr>
              <a:buFontTx/>
              <a:buNone/>
            </a:pPr>
            <a:r>
              <a:rPr lang="cs-CZ" altLang="cs-CZ" sz="2647"/>
              <a:t>-  umožňuje investorům ochranu proti kurz. poklesům</a:t>
            </a:r>
          </a:p>
        </p:txBody>
      </p:sp>
    </p:spTree>
    <p:extLst>
      <p:ext uri="{BB962C8B-B14F-4D97-AF65-F5344CB8AC3E}">
        <p14:creationId xmlns:p14="http://schemas.microsoft.com/office/powerpoint/2010/main" val="148393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Investiční certifikáty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Knock-Out certifikáty (KO)</a:t>
            </a:r>
          </a:p>
          <a:p>
            <a:pPr>
              <a:buFontTx/>
              <a:buChar char="-"/>
            </a:pPr>
            <a:r>
              <a:rPr lang="cs-CZ" altLang="cs-CZ" sz="2647"/>
              <a:t>sekuritizované futures</a:t>
            </a:r>
          </a:p>
          <a:p>
            <a:pPr>
              <a:buFontTx/>
              <a:buChar char="-"/>
            </a:pPr>
            <a:r>
              <a:rPr lang="cs-CZ" altLang="cs-CZ" sz="2647"/>
              <a:t>pákový produkt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None/>
            </a:pPr>
            <a:r>
              <a:rPr lang="cs-CZ" altLang="cs-CZ" sz="2647" u="sng"/>
              <a:t>Warranty</a:t>
            </a:r>
          </a:p>
          <a:p>
            <a:pPr>
              <a:buFontTx/>
              <a:buChar char="-"/>
            </a:pPr>
            <a:r>
              <a:rPr lang="cs-CZ" altLang="cs-CZ" sz="2647"/>
              <a:t>sekuritizované opce</a:t>
            </a:r>
          </a:p>
          <a:p>
            <a:pPr>
              <a:buFontTx/>
              <a:buNone/>
            </a:pPr>
            <a:r>
              <a:rPr lang="cs-CZ" altLang="cs-CZ" sz="2647"/>
              <a:t>-  nákupem warrantu inverstor získává právo, nikoliv povinnost na nákup podkladového aktiva</a:t>
            </a:r>
          </a:p>
          <a:p>
            <a:pPr>
              <a:buFontTx/>
              <a:buNone/>
            </a:pPr>
            <a:endParaRPr lang="cs-CZ" altLang="cs-CZ" sz="2647" u="sng"/>
          </a:p>
          <a:p>
            <a:pPr>
              <a:buFontTx/>
              <a:buChar char="-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116926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2432</Words>
  <Application>Microsoft Office PowerPoint</Application>
  <PresentationFormat>Vlastní</PresentationFormat>
  <Paragraphs>527</Paragraphs>
  <Slides>68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68</vt:i4>
      </vt:variant>
    </vt:vector>
  </HeadingPairs>
  <TitlesOfParts>
    <vt:vector size="76" baseType="lpstr">
      <vt:lpstr>Arial</vt:lpstr>
      <vt:lpstr>Calibri</vt:lpstr>
      <vt:lpstr>Tahoma</vt:lpstr>
      <vt:lpstr>Times New Roman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Peněžní trh</vt:lpstr>
      <vt:lpstr>Peněžní trh - charakteristika</vt:lpstr>
      <vt:lpstr>Nástroje peněžního trhu</vt:lpstr>
      <vt:lpstr>Členění CP</vt:lpstr>
      <vt:lpstr>Členění CP</vt:lpstr>
      <vt:lpstr>Členění CP</vt:lpstr>
      <vt:lpstr>Prezentace aplikace PowerPoint</vt:lpstr>
      <vt:lpstr>Členění CP</vt:lpstr>
      <vt:lpstr>Podoba x forma CP</vt:lpstr>
      <vt:lpstr>Krátkodobé dluhové CP</vt:lpstr>
      <vt:lpstr>Směnky</vt:lpstr>
      <vt:lpstr>Směnky</vt:lpstr>
      <vt:lpstr>Směnky</vt:lpstr>
      <vt:lpstr>Druhy směnek</vt:lpstr>
      <vt:lpstr>Druhy směnek</vt:lpstr>
      <vt:lpstr>Náležitosti směnky vlastní</vt:lpstr>
      <vt:lpstr>Náležitosti směnky cizí</vt:lpstr>
      <vt:lpstr>Údaj splatnosti -vyjádření</vt:lpstr>
      <vt:lpstr>Základní směnečné úkony</vt:lpstr>
      <vt:lpstr>Směnky</vt:lpstr>
      <vt:lpstr>Pokladniční poukázky</vt:lpstr>
      <vt:lpstr>Prezentace aplikace PowerPoint</vt:lpstr>
      <vt:lpstr>Depozitní certifikáty</vt:lpstr>
      <vt:lpstr>Prezentace aplikace PowerPoint</vt:lpstr>
      <vt:lpstr>Komerční papíry</vt:lpstr>
      <vt:lpstr>Prezentace aplikace PowerPoint</vt:lpstr>
      <vt:lpstr>CP na zboží</vt:lpstr>
      <vt:lpstr>CP na zboží</vt:lpstr>
      <vt:lpstr>CP na zboží</vt:lpstr>
      <vt:lpstr>Cenné papíry a finanční deriváty</vt:lpstr>
      <vt:lpstr>Dlouhodobé dluhové CP</vt:lpstr>
      <vt:lpstr>Náležitosti dluhopisů</vt:lpstr>
      <vt:lpstr>Dluhopisy</vt:lpstr>
      <vt:lpstr>Dluhopisy</vt:lpstr>
      <vt:lpstr>Zvláštní druhy dluhopisů</vt:lpstr>
      <vt:lpstr>Hypoteční zástavní listy</vt:lpstr>
      <vt:lpstr>Prašivé obligace</vt:lpstr>
      <vt:lpstr>Cena dluhopisu</vt:lpstr>
      <vt:lpstr>Majetkové CP Podílové listy, akcie</vt:lpstr>
      <vt:lpstr>Podílové listy (PL)</vt:lpstr>
      <vt:lpstr>Podílové listy</vt:lpstr>
      <vt:lpstr>Akcie</vt:lpstr>
      <vt:lpstr>Akcie</vt:lpstr>
      <vt:lpstr>Prezentace aplikace PowerPoint</vt:lpstr>
      <vt:lpstr>Emisní kurz akcie</vt:lpstr>
      <vt:lpstr>Druhy akcií</vt:lpstr>
      <vt:lpstr>Druhy akcií</vt:lpstr>
      <vt:lpstr>Termínové obchody</vt:lpstr>
      <vt:lpstr>Finanční deriváty</vt:lpstr>
      <vt:lpstr>Finanční deriváty</vt:lpstr>
      <vt:lpstr>Forwardový kontrakt</vt:lpstr>
      <vt:lpstr>Forwardový kontrakt - příklad</vt:lpstr>
      <vt:lpstr>Futures</vt:lpstr>
      <vt:lpstr>Opce</vt:lpstr>
      <vt:lpstr>Opce</vt:lpstr>
      <vt:lpstr>Opce</vt:lpstr>
      <vt:lpstr>Práva a povinnosti vyplývající  z opce</vt:lpstr>
      <vt:lpstr>Opce</vt:lpstr>
      <vt:lpstr>Investiční certifikáty</vt:lpstr>
      <vt:lpstr>Investiční certifikáty</vt:lpstr>
      <vt:lpstr>Rizika  a výhody</vt:lpstr>
      <vt:lpstr>Základní druhy inv. certifikátů</vt:lpstr>
      <vt:lpstr>Investiční certifikáty</vt:lpstr>
      <vt:lpstr>Investiční certifikáty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2020-05-23T15:00:43Z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