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7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2" d="100"/>
          <a:sy n="52" d="100"/>
        </p:scale>
        <p:origin x="84" y="5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0307-B85C-446A-8EF0-0407D435D787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9ACE-9343-4EBE-B5CA-AEA240A1DC53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00F7B-89C5-4DF7-A309-6263220147D4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95DE-FD64-4606-AE61-EC1136867CC6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0BBD-30FE-4CF1-900A-0C45149F8AF8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5F7F-3E81-4C65-A4D1-CB62D5B9DB91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CC86-1672-4627-AEFE-EC5485C73905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CB01F-D966-4C62-B900-0BE008A90C98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3A0EA-7DC7-4964-BB97-B173EF3B859A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62E7-95FA-4FC4-9EC5-DDBFA8DC7417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987F2-A784-4F72-BB57-0E9EACDE722E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D51E-4B19-444E-85C0-DBD7EB6263F4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5A-4AD5-4D3E-9A0A-689DA3BA976C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0AD15-87AC-45B2-9EE5-8D165AF83CD7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40CCD-F0D6-4CC2-A4C8-2D7D0D875F02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E2CC-454D-4466-AC55-B86DA0A87BAE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B647B1BF-4039-460D-A637-65428CBD720E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F52CC-F3D9-41D4-BCE4-C208E61A3F31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D441FF11-AEF9-9C6C-9D30-28271B159E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947" y="867758"/>
            <a:ext cx="11824281" cy="5130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721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3C01370-0537-4BD0-881A-0D1AE49997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Osvícenská historiografie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8F93123-DA84-4DE2-AC8E-91760E4FDD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HIPO1_TFPD1</a:t>
            </a:r>
          </a:p>
        </p:txBody>
      </p:sp>
    </p:spTree>
    <p:extLst>
      <p:ext uri="{BB962C8B-B14F-4D97-AF65-F5344CB8AC3E}">
        <p14:creationId xmlns:p14="http://schemas.microsoft.com/office/powerpoint/2010/main" val="622428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264A5F6-C552-40A5-9528-593FD9FA1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Zdroje osvícenství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52C3A0A2-DC84-4875-9E43-D3A73F49AC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095500"/>
            <a:ext cx="5129929" cy="3840689"/>
          </a:xfrm>
        </p:spPr>
        <p:txBody>
          <a:bodyPr>
            <a:noAutofit/>
          </a:bodyPr>
          <a:lstStyle/>
          <a:p>
            <a:r>
              <a:rPr lang="cs-CZ" sz="3200" dirty="0"/>
              <a:t>Mnohé myšlenky přicházejícího osvícenství byly anticipovány již v díle neapolského učence </a:t>
            </a:r>
            <a:r>
              <a:rPr lang="cs-CZ" sz="3200" b="1" dirty="0" err="1"/>
              <a:t>Giambattisty</a:t>
            </a:r>
            <a:r>
              <a:rPr lang="cs-CZ" sz="3200" b="1" dirty="0"/>
              <a:t> </a:t>
            </a:r>
            <a:r>
              <a:rPr lang="cs-CZ" sz="3200" b="1" dirty="0" err="1"/>
              <a:t>Vica</a:t>
            </a:r>
            <a:r>
              <a:rPr lang="cs-CZ" sz="3200" dirty="0"/>
              <a:t> (1668–1744) </a:t>
            </a:r>
            <a:r>
              <a:rPr lang="cs-CZ" sz="3200" i="1" dirty="0">
                <a:solidFill>
                  <a:srgbClr val="FFFF00"/>
                </a:solidFill>
              </a:rPr>
              <a:t>Nová věda (</a:t>
            </a:r>
            <a:r>
              <a:rPr lang="cs-CZ" sz="3200" i="1" dirty="0" err="1">
                <a:solidFill>
                  <a:srgbClr val="FFFF00"/>
                </a:solidFill>
              </a:rPr>
              <a:t>Cinque</a:t>
            </a:r>
            <a:r>
              <a:rPr lang="cs-CZ" sz="3200" i="1" dirty="0">
                <a:solidFill>
                  <a:srgbClr val="FFFF00"/>
                </a:solidFill>
              </a:rPr>
              <a:t> </a:t>
            </a:r>
            <a:r>
              <a:rPr lang="cs-CZ" sz="3200" i="1" dirty="0" err="1">
                <a:solidFill>
                  <a:srgbClr val="FFFF00"/>
                </a:solidFill>
              </a:rPr>
              <a:t>libri</a:t>
            </a:r>
            <a:r>
              <a:rPr lang="cs-CZ" sz="3200" i="1" dirty="0">
                <a:solidFill>
                  <a:srgbClr val="FFFF00"/>
                </a:solidFill>
              </a:rPr>
              <a:t> dei </a:t>
            </a:r>
            <a:r>
              <a:rPr lang="cs-CZ" sz="3200" i="1" dirty="0" err="1">
                <a:solidFill>
                  <a:srgbClr val="FFFF00"/>
                </a:solidFill>
              </a:rPr>
              <a:t>principi</a:t>
            </a:r>
            <a:r>
              <a:rPr lang="cs-CZ" sz="3200" i="1" dirty="0">
                <a:solidFill>
                  <a:srgbClr val="FFFF00"/>
                </a:solidFill>
              </a:rPr>
              <a:t> di una </a:t>
            </a:r>
            <a:r>
              <a:rPr lang="cs-CZ" sz="3200" i="1" dirty="0" err="1">
                <a:solidFill>
                  <a:srgbClr val="FFFF00"/>
                </a:solidFill>
              </a:rPr>
              <a:t>scienza</a:t>
            </a:r>
            <a:r>
              <a:rPr lang="cs-CZ" sz="3200" i="1" dirty="0">
                <a:solidFill>
                  <a:srgbClr val="FFFF00"/>
                </a:solidFill>
              </a:rPr>
              <a:t> </a:t>
            </a:r>
            <a:r>
              <a:rPr lang="cs-CZ" sz="3200" i="1" dirty="0" err="1">
                <a:solidFill>
                  <a:srgbClr val="FFFF00"/>
                </a:solidFill>
              </a:rPr>
              <a:t>nuova</a:t>
            </a:r>
            <a:r>
              <a:rPr lang="cs-CZ" sz="3200" i="1" dirty="0"/>
              <a:t>,</a:t>
            </a:r>
            <a:r>
              <a:rPr lang="cs-CZ" sz="3200" dirty="0"/>
              <a:t> 1730)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F3CDEABA-B401-4615-96E0-E1D5AF5200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4454" y="753228"/>
            <a:ext cx="4467225" cy="5987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112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316C88B-CC02-4FB7-8FEF-3FA6C56D7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Zdroje osvícenství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FBC9B45-CDE1-4CFD-80C9-8B9BE4FC92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3600" dirty="0"/>
              <a:t>Myšlení v době osvícenství bylo silně ovlivněno i vědou 17. století. Mezi výchozí zdroje osvícenství patřila vědecká díla </a:t>
            </a:r>
            <a:r>
              <a:rPr lang="cs-CZ" sz="3600" b="1" dirty="0" err="1">
                <a:solidFill>
                  <a:srgbClr val="FFFF00"/>
                </a:solidFill>
              </a:rPr>
              <a:t>Blaise</a:t>
            </a:r>
            <a:r>
              <a:rPr lang="cs-CZ" sz="3600" b="1" dirty="0">
                <a:solidFill>
                  <a:srgbClr val="FFFF00"/>
                </a:solidFill>
              </a:rPr>
              <a:t> Pascala, René Descarta, </a:t>
            </a:r>
            <a:r>
              <a:rPr lang="cs-CZ" sz="3600" b="1" dirty="0" err="1">
                <a:solidFill>
                  <a:srgbClr val="FFFF00"/>
                </a:solidFill>
              </a:rPr>
              <a:t>Barucha</a:t>
            </a:r>
            <a:r>
              <a:rPr lang="cs-CZ" sz="3600" b="1" dirty="0">
                <a:solidFill>
                  <a:srgbClr val="FFFF00"/>
                </a:solidFill>
              </a:rPr>
              <a:t> Spinozy, Pierra </a:t>
            </a:r>
            <a:r>
              <a:rPr lang="cs-CZ" sz="3600" b="1" dirty="0" err="1">
                <a:solidFill>
                  <a:srgbClr val="FFFF00"/>
                </a:solidFill>
              </a:rPr>
              <a:t>Baylea</a:t>
            </a:r>
            <a:r>
              <a:rPr lang="cs-CZ" sz="3600" b="1" dirty="0">
                <a:solidFill>
                  <a:srgbClr val="FFFF00"/>
                </a:solidFill>
              </a:rPr>
              <a:t> [</a:t>
            </a:r>
            <a:r>
              <a:rPr lang="cs-CZ" sz="3600" b="1" dirty="0" err="1">
                <a:solidFill>
                  <a:srgbClr val="FFFF00"/>
                </a:solidFill>
              </a:rPr>
              <a:t>pjér</a:t>
            </a:r>
            <a:r>
              <a:rPr lang="cs-CZ" sz="3600" b="1" dirty="0">
                <a:solidFill>
                  <a:srgbClr val="FFFF00"/>
                </a:solidFill>
              </a:rPr>
              <a:t> </a:t>
            </a:r>
            <a:r>
              <a:rPr lang="cs-CZ" sz="3600" b="1" dirty="0" err="1">
                <a:solidFill>
                  <a:srgbClr val="FFFF00"/>
                </a:solidFill>
              </a:rPr>
              <a:t>belí</a:t>
            </a:r>
            <a:r>
              <a:rPr lang="cs-CZ" sz="3600" b="1" dirty="0">
                <a:solidFill>
                  <a:srgbClr val="FFFF00"/>
                </a:solidFill>
              </a:rPr>
              <a:t>], Galilea Galileie, Francise Bacona </a:t>
            </a:r>
            <a:r>
              <a:rPr lang="cs-CZ" sz="3600" dirty="0">
                <a:solidFill>
                  <a:srgbClr val="FFFF00"/>
                </a:solidFill>
              </a:rPr>
              <a:t>či</a:t>
            </a:r>
            <a:r>
              <a:rPr lang="cs-CZ" sz="3600" b="1" dirty="0">
                <a:solidFill>
                  <a:srgbClr val="FFFF00"/>
                </a:solidFill>
              </a:rPr>
              <a:t> Isaaca Newtona</a:t>
            </a:r>
            <a:r>
              <a:rPr lang="cs-CZ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3216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B95581F-4877-46AC-9C18-DF3CCD4BE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Počátky - Skotsko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EF41377-485C-48B9-A1C5-F2D71D73A0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2019300"/>
            <a:ext cx="12192000" cy="4838700"/>
          </a:xfrm>
        </p:spPr>
        <p:txBody>
          <a:bodyPr>
            <a:normAutofit fontScale="92500"/>
          </a:bodyPr>
          <a:lstStyle/>
          <a:p>
            <a:r>
              <a:rPr lang="cs-CZ" sz="3200" b="1" dirty="0">
                <a:solidFill>
                  <a:srgbClr val="FFFF00"/>
                </a:solidFill>
              </a:rPr>
              <a:t>Předpoklady</a:t>
            </a:r>
          </a:p>
          <a:p>
            <a:r>
              <a:rPr lang="cs-CZ" sz="3200" dirty="0"/>
              <a:t>Náboženská liberalizace, kdy duchovní v čele s Williamem </a:t>
            </a:r>
            <a:r>
              <a:rPr lang="cs-CZ" sz="3200" dirty="0" err="1"/>
              <a:t>Robertsonem</a:t>
            </a:r>
            <a:r>
              <a:rPr lang="cs-CZ" sz="3200" dirty="0"/>
              <a:t> zmírnili přísný presbytarianismus, </a:t>
            </a:r>
            <a:r>
              <a:rPr lang="cs-CZ" sz="3200" b="1" dirty="0"/>
              <a:t>reforma univerzit, která </a:t>
            </a:r>
            <a:r>
              <a:rPr lang="cs-CZ" sz="3200" b="1" dirty="0">
                <a:solidFill>
                  <a:srgbClr val="FFFF00"/>
                </a:solidFill>
              </a:rPr>
              <a:t>pozvedla Glasgow, Edinburgh, Aberdeen a St </a:t>
            </a:r>
            <a:r>
              <a:rPr lang="cs-CZ" sz="3200" b="1" dirty="0" err="1">
                <a:solidFill>
                  <a:srgbClr val="FFFF00"/>
                </a:solidFill>
              </a:rPr>
              <a:t>Andrews</a:t>
            </a:r>
            <a:r>
              <a:rPr lang="cs-CZ" sz="3200" dirty="0">
                <a:solidFill>
                  <a:srgbClr val="FFFF00"/>
                </a:solidFill>
              </a:rPr>
              <a:t> </a:t>
            </a:r>
            <a:r>
              <a:rPr lang="cs-CZ" sz="3200" dirty="0"/>
              <a:t>mezi nejvýznamnější univerzity v </a:t>
            </a:r>
            <a:r>
              <a:rPr lang="cs-CZ" sz="3200" b="1" dirty="0"/>
              <a:t>protestantské</a:t>
            </a:r>
            <a:r>
              <a:rPr lang="cs-CZ" sz="3200" dirty="0"/>
              <a:t> Evropě. </a:t>
            </a:r>
            <a:endParaRPr lang="cs-CZ" sz="3200" b="1" dirty="0"/>
          </a:p>
          <a:p>
            <a:r>
              <a:rPr lang="cs-CZ" sz="3200" b="1" dirty="0">
                <a:solidFill>
                  <a:srgbClr val="FFFF00"/>
                </a:solidFill>
              </a:rPr>
              <a:t>Představitelé</a:t>
            </a:r>
          </a:p>
          <a:p>
            <a:r>
              <a:rPr lang="cs-CZ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David </a:t>
            </a:r>
            <a:r>
              <a:rPr lang="cs-CZ" sz="3600"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Hume</a:t>
            </a:r>
            <a:r>
              <a:rPr lang="cs-CZ" sz="3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cs-CZ" sz="3600" dirty="0"/>
              <a:t>a </a:t>
            </a:r>
            <a:r>
              <a:rPr lang="cs-CZ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Adam Smith</a:t>
            </a:r>
            <a:r>
              <a:rPr lang="cs-CZ" sz="3600" dirty="0"/>
              <a:t>, ale i </a:t>
            </a:r>
            <a:r>
              <a:rPr lang="cs-CZ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Adam </a:t>
            </a:r>
            <a:r>
              <a:rPr lang="cs-CZ" sz="3600"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Ferguson</a:t>
            </a:r>
            <a:r>
              <a:rPr lang="cs-CZ" sz="3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, </a:t>
            </a:r>
            <a:r>
              <a:rPr lang="cs-CZ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Francis </a:t>
            </a:r>
            <a:r>
              <a:rPr lang="cs-CZ" sz="3600"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Hutcheson</a:t>
            </a:r>
            <a:r>
              <a:rPr lang="cs-CZ" sz="3600" b="1" dirty="0"/>
              <a:t> [</a:t>
            </a:r>
            <a:r>
              <a:rPr lang="cs-CZ" sz="3600" b="1" dirty="0" err="1"/>
              <a:t>fransiz</a:t>
            </a:r>
            <a:r>
              <a:rPr lang="cs-CZ" sz="3600" b="1" dirty="0"/>
              <a:t> </a:t>
            </a:r>
            <a:r>
              <a:rPr lang="cs-CZ" sz="3600" b="1" dirty="0" err="1"/>
              <a:t>háčezn</a:t>
            </a:r>
            <a:r>
              <a:rPr lang="cs-CZ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]</a:t>
            </a:r>
            <a:r>
              <a:rPr lang="cs-CZ" sz="3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, </a:t>
            </a:r>
            <a:r>
              <a:rPr lang="cs-CZ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William </a:t>
            </a:r>
            <a:r>
              <a:rPr lang="cs-CZ" sz="3600"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Robertson</a:t>
            </a:r>
            <a:r>
              <a:rPr lang="cs-CZ" sz="3600" dirty="0"/>
              <a:t>, Lord </a:t>
            </a:r>
            <a:r>
              <a:rPr lang="cs-CZ" sz="3600" dirty="0" err="1"/>
              <a:t>Kames</a:t>
            </a:r>
            <a:r>
              <a:rPr lang="cs-CZ" sz="3600" dirty="0"/>
              <a:t>, Thomas </a:t>
            </a:r>
            <a:r>
              <a:rPr lang="cs-CZ" sz="3600" dirty="0" err="1"/>
              <a:t>Reid</a:t>
            </a:r>
            <a:r>
              <a:rPr lang="cs-CZ" sz="3600" dirty="0"/>
              <a:t>, </a:t>
            </a:r>
            <a:r>
              <a:rPr lang="cs-CZ" sz="36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James </a:t>
            </a:r>
            <a:r>
              <a:rPr lang="cs-CZ" sz="3600" b="1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Steuart</a:t>
            </a:r>
            <a:r>
              <a:rPr lang="cs-CZ" sz="3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cs-CZ" sz="3600" dirty="0"/>
              <a:t>či John </a:t>
            </a:r>
            <a:r>
              <a:rPr lang="cs-CZ" sz="3600" dirty="0" err="1"/>
              <a:t>Millar</a:t>
            </a:r>
            <a:r>
              <a:rPr lang="cs-CZ" sz="3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65919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FDC8483-85BE-4190-9A62-24C1CC423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0"/>
            <a:ext cx="9613861" cy="762000"/>
          </a:xfrm>
        </p:spPr>
        <p:txBody>
          <a:bodyPr/>
          <a:lstStyle/>
          <a:p>
            <a:r>
              <a:rPr lang="cs-CZ" b="1" dirty="0"/>
              <a:t>Teorie o vývoji a uspořádání společnosti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0374B8A-2A1A-487A-953A-7C7FAAC023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762000"/>
            <a:ext cx="9613861" cy="6095999"/>
          </a:xfrm>
        </p:spPr>
        <p:txBody>
          <a:bodyPr>
            <a:noAutofit/>
          </a:bodyPr>
          <a:lstStyle/>
          <a:p>
            <a:r>
              <a:rPr lang="cs-CZ" sz="3600" b="1" dirty="0">
                <a:solidFill>
                  <a:srgbClr val="FFFF00"/>
                </a:solidFill>
              </a:rPr>
              <a:t>David </a:t>
            </a:r>
            <a:r>
              <a:rPr lang="cs-CZ" sz="3600" b="1" dirty="0" err="1">
                <a:solidFill>
                  <a:srgbClr val="FFFF00"/>
                </a:solidFill>
              </a:rPr>
              <a:t>Hume</a:t>
            </a:r>
            <a:endParaRPr lang="cs-CZ" sz="3600" b="1" dirty="0">
              <a:solidFill>
                <a:srgbClr val="FFFF00"/>
              </a:solidFill>
            </a:endParaRPr>
          </a:p>
          <a:p>
            <a:r>
              <a:rPr lang="cs-CZ" sz="3600" b="1" i="1" dirty="0"/>
              <a:t>Pojednání o lidské přirozenosti</a:t>
            </a:r>
          </a:p>
          <a:p>
            <a:r>
              <a:rPr lang="cs-CZ" sz="3600" b="1" dirty="0">
                <a:solidFill>
                  <a:srgbClr val="FFFF00"/>
                </a:solidFill>
              </a:rPr>
              <a:t>Adam </a:t>
            </a:r>
            <a:r>
              <a:rPr lang="cs-CZ" sz="3600" b="1" dirty="0" err="1">
                <a:solidFill>
                  <a:srgbClr val="FFFF00"/>
                </a:solidFill>
              </a:rPr>
              <a:t>Ferguson</a:t>
            </a:r>
            <a:endParaRPr lang="cs-CZ" sz="3600" b="1" dirty="0">
              <a:solidFill>
                <a:srgbClr val="FFFF00"/>
              </a:solidFill>
            </a:endParaRPr>
          </a:p>
          <a:p>
            <a:r>
              <a:rPr lang="cs-CZ" sz="3600" b="1" i="1" dirty="0"/>
              <a:t>Pojednání o dějinách občanské společnosti</a:t>
            </a:r>
          </a:p>
          <a:p>
            <a:r>
              <a:rPr lang="cs-CZ" sz="3600" b="1" i="1" dirty="0">
                <a:solidFill>
                  <a:srgbClr val="FFFF00"/>
                </a:solidFill>
              </a:rPr>
              <a:t>John </a:t>
            </a:r>
            <a:r>
              <a:rPr lang="cs-CZ" sz="3600" b="1" i="1" dirty="0" err="1">
                <a:solidFill>
                  <a:srgbClr val="FFFF00"/>
                </a:solidFill>
              </a:rPr>
              <a:t>Millar</a:t>
            </a:r>
            <a:endParaRPr lang="cs-CZ" sz="3600" b="1" i="1" dirty="0">
              <a:solidFill>
                <a:srgbClr val="FFFF00"/>
              </a:solidFill>
            </a:endParaRPr>
          </a:p>
          <a:p>
            <a:r>
              <a:rPr lang="cs-CZ" sz="3600" dirty="0"/>
              <a:t> </a:t>
            </a:r>
            <a:r>
              <a:rPr lang="cs-CZ" sz="3600" b="1" i="1" dirty="0"/>
              <a:t>O původu rozdílů mezi třídami</a:t>
            </a:r>
          </a:p>
          <a:p>
            <a:r>
              <a:rPr lang="cs-CZ" sz="3600" b="1" dirty="0">
                <a:solidFill>
                  <a:srgbClr val="FFFF00"/>
                </a:solidFill>
              </a:rPr>
              <a:t>Adam Smith</a:t>
            </a:r>
          </a:p>
          <a:p>
            <a:r>
              <a:rPr lang="cs-CZ" sz="3600" b="1" i="1" dirty="0"/>
              <a:t>Bohatství společnosti</a:t>
            </a:r>
          </a:p>
          <a:p>
            <a:r>
              <a:rPr lang="cs-CZ" b="1" dirty="0"/>
              <a:t>Fáze vývoje lidstva: lovecká, pastevecká, zemědělská a obchodní</a:t>
            </a:r>
            <a:endParaRPr lang="cs-CZ" sz="3600" b="1" i="1" dirty="0"/>
          </a:p>
        </p:txBody>
      </p:sp>
    </p:spTree>
    <p:extLst>
      <p:ext uri="{BB962C8B-B14F-4D97-AF65-F5344CB8AC3E}">
        <p14:creationId xmlns:p14="http://schemas.microsoft.com/office/powerpoint/2010/main" val="3306402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8AB6B84-3AD8-485B-B9F1-113B60A4B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Morálka společnosti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5767DA28-D7A4-4EFF-8851-54AA44ACB3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3600" b="1" dirty="0">
                <a:solidFill>
                  <a:srgbClr val="FFFF00"/>
                </a:solidFill>
              </a:rPr>
              <a:t>David </a:t>
            </a:r>
            <a:r>
              <a:rPr lang="cs-CZ" sz="3600" b="1" dirty="0" err="1">
                <a:solidFill>
                  <a:srgbClr val="FFFF00"/>
                </a:solidFill>
              </a:rPr>
              <a:t>Hume</a:t>
            </a:r>
            <a:r>
              <a:rPr lang="cs-CZ" sz="3600" b="1" dirty="0">
                <a:solidFill>
                  <a:srgbClr val="FFFF00"/>
                </a:solidFill>
              </a:rPr>
              <a:t> </a:t>
            </a:r>
            <a:r>
              <a:rPr lang="cs-CZ" sz="3600" dirty="0"/>
              <a:t>naprosto </a:t>
            </a:r>
            <a:r>
              <a:rPr lang="cs-CZ" sz="3600" b="1" dirty="0"/>
              <a:t>odmítl tvrzení, že přepych vede k morální zkaženosti</a:t>
            </a:r>
            <a:r>
              <a:rPr lang="cs-CZ" sz="3600" dirty="0"/>
              <a:t>.</a:t>
            </a:r>
          </a:p>
          <a:p>
            <a:r>
              <a:rPr lang="cs-CZ" sz="3600" b="1" dirty="0">
                <a:solidFill>
                  <a:srgbClr val="FFFF00"/>
                </a:solidFill>
              </a:rPr>
              <a:t>Adam Smith </a:t>
            </a:r>
            <a:r>
              <a:rPr lang="cs-CZ" sz="3600" dirty="0"/>
              <a:t>prohlásil, že </a:t>
            </a:r>
            <a:r>
              <a:rPr lang="cs-CZ" sz="3600" b="1" dirty="0"/>
              <a:t>majetek je vhodným měřítkem pro civilizovanou společnost a moderní společenská hierarchie slouží ke zlepšení podmínek pro všechny.</a:t>
            </a:r>
            <a:endParaRPr lang="cs-CZ" sz="3600" dirty="0"/>
          </a:p>
        </p:txBody>
      </p:sp>
    </p:spTree>
    <p:extLst>
      <p:ext uri="{BB962C8B-B14F-4D97-AF65-F5344CB8AC3E}">
        <p14:creationId xmlns:p14="http://schemas.microsoft.com/office/powerpoint/2010/main" val="2840242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0F1F94C-8E7E-41B7-9EC6-801FB90BC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0"/>
            <a:ext cx="9613861" cy="1834166"/>
          </a:xfrm>
        </p:spPr>
        <p:txBody>
          <a:bodyPr>
            <a:normAutofit/>
          </a:bodyPr>
          <a:lstStyle/>
          <a:p>
            <a:r>
              <a:rPr lang="cs-CZ" sz="4000" b="1" dirty="0">
                <a:solidFill>
                  <a:srgbClr val="FFC000"/>
                </a:solidFill>
              </a:rPr>
              <a:t>Založení politické ekonomie a antropologie jako věd</a:t>
            </a:r>
            <a:endParaRPr lang="cs-CZ" sz="4000" dirty="0">
              <a:solidFill>
                <a:srgbClr val="FFC000"/>
              </a:solidFill>
            </a:endParaRP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D8D2228-BB57-42A1-BB0C-86FA427EA5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000250"/>
            <a:ext cx="11149729" cy="4857749"/>
          </a:xfrm>
        </p:spPr>
        <p:txBody>
          <a:bodyPr numCol="2">
            <a:normAutofit/>
          </a:bodyPr>
          <a:lstStyle/>
          <a:p>
            <a:r>
              <a:rPr lang="cs-CZ" sz="4400" b="1" dirty="0">
                <a:solidFill>
                  <a:srgbClr val="FFC000"/>
                </a:solidFill>
              </a:rPr>
              <a:t>Politická ekonomie</a:t>
            </a:r>
          </a:p>
          <a:p>
            <a:r>
              <a:rPr lang="cs-CZ" sz="4400" b="1" dirty="0">
                <a:solidFill>
                  <a:srgbClr val="FFFF00"/>
                </a:solidFill>
              </a:rPr>
              <a:t>Sir James </a:t>
            </a:r>
            <a:r>
              <a:rPr lang="cs-CZ" sz="4400" b="1" dirty="0" err="1">
                <a:solidFill>
                  <a:srgbClr val="FFFF00"/>
                </a:solidFill>
              </a:rPr>
              <a:t>Steuart</a:t>
            </a:r>
            <a:endParaRPr lang="cs-CZ" sz="4400" b="1" dirty="0">
              <a:solidFill>
                <a:srgbClr val="FFFF00"/>
              </a:solidFill>
            </a:endParaRPr>
          </a:p>
          <a:p>
            <a:r>
              <a:rPr lang="cs-CZ" sz="4400" b="1" i="1" dirty="0"/>
              <a:t>Zásady politické ekonomie</a:t>
            </a:r>
          </a:p>
          <a:p>
            <a:r>
              <a:rPr lang="cs-CZ" sz="4400" b="1" i="1" dirty="0">
                <a:solidFill>
                  <a:srgbClr val="FFFF00"/>
                </a:solidFill>
              </a:rPr>
              <a:t>Adam Smith</a:t>
            </a:r>
          </a:p>
          <a:p>
            <a:r>
              <a:rPr lang="cs-CZ" sz="4400" b="1" i="1" dirty="0"/>
              <a:t>Bohatství národů</a:t>
            </a:r>
          </a:p>
          <a:p>
            <a:r>
              <a:rPr lang="cs-CZ" sz="4400" b="1" i="1" dirty="0">
                <a:solidFill>
                  <a:srgbClr val="FFC000"/>
                </a:solidFill>
              </a:rPr>
              <a:t>Antropologie</a:t>
            </a:r>
          </a:p>
          <a:p>
            <a:r>
              <a:rPr lang="cs-CZ" sz="4400" b="1" i="1" dirty="0">
                <a:solidFill>
                  <a:srgbClr val="FFFF00"/>
                </a:solidFill>
              </a:rPr>
              <a:t>William </a:t>
            </a:r>
            <a:r>
              <a:rPr lang="cs-CZ" sz="4400" b="1" i="1" dirty="0" err="1">
                <a:solidFill>
                  <a:srgbClr val="FFFF00"/>
                </a:solidFill>
              </a:rPr>
              <a:t>Ronertson</a:t>
            </a:r>
            <a:endParaRPr lang="cs-CZ" sz="4400" b="1" i="1" dirty="0">
              <a:solidFill>
                <a:srgbClr val="FFFF00"/>
              </a:solidFill>
            </a:endParaRPr>
          </a:p>
          <a:p>
            <a:r>
              <a:rPr lang="cs-CZ" sz="4400" b="1" i="1" dirty="0"/>
              <a:t>Dějiny Ameriky</a:t>
            </a:r>
          </a:p>
          <a:p>
            <a:r>
              <a:rPr lang="cs-CZ" sz="4400" b="1" i="1" dirty="0">
                <a:solidFill>
                  <a:srgbClr val="FFFF00"/>
                </a:solidFill>
              </a:rPr>
              <a:t>James </a:t>
            </a:r>
            <a:r>
              <a:rPr lang="cs-CZ" sz="4400" b="1" i="1" dirty="0" err="1">
                <a:solidFill>
                  <a:srgbClr val="FFFF00"/>
                </a:solidFill>
              </a:rPr>
              <a:t>Mill</a:t>
            </a:r>
            <a:endParaRPr lang="cs-CZ" sz="4400" b="1" i="1" dirty="0">
              <a:solidFill>
                <a:srgbClr val="FFFF00"/>
              </a:solidFill>
            </a:endParaRPr>
          </a:p>
          <a:p>
            <a:r>
              <a:rPr lang="cs-CZ" sz="4400" b="1" i="1" dirty="0"/>
              <a:t>Dějiny Britské Indie</a:t>
            </a:r>
            <a:endParaRPr lang="cs-CZ" sz="4400" b="1" dirty="0"/>
          </a:p>
        </p:txBody>
      </p:sp>
    </p:spTree>
    <p:extLst>
      <p:ext uri="{BB962C8B-B14F-4D97-AF65-F5344CB8AC3E}">
        <p14:creationId xmlns:p14="http://schemas.microsoft.com/office/powerpoint/2010/main" val="17344863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3D4FC8-D96B-4FE1-8582-179E02605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Francie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5221800-373E-457D-81B9-907D426620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1834166"/>
            <a:ext cx="11264029" cy="5023833"/>
          </a:xfrm>
        </p:spPr>
        <p:txBody>
          <a:bodyPr>
            <a:noAutofit/>
          </a:bodyPr>
          <a:lstStyle/>
          <a:p>
            <a:r>
              <a:rPr lang="cs-CZ" sz="3600" dirty="0"/>
              <a:t>Právě ve Francii – živná půda pro nespokojenost intelektuálů. Intelektuálské diskuse, spolky, intelektuální prostředí pro učené dějepisectví a úvahy o politice a společnosti.</a:t>
            </a:r>
          </a:p>
          <a:p>
            <a:r>
              <a:rPr lang="cs-CZ" sz="3600" dirty="0"/>
              <a:t>Zpočátku právnicko-filozofický směr.</a:t>
            </a:r>
          </a:p>
          <a:p>
            <a:r>
              <a:rPr lang="fr-FR" sz="3600" b="1" dirty="0">
                <a:solidFill>
                  <a:srgbClr val="FFFF00"/>
                </a:solidFill>
              </a:rPr>
              <a:t>Charles Louis de Montesquieu </a:t>
            </a:r>
            <a:endParaRPr lang="cs-CZ" sz="3600" b="1" dirty="0">
              <a:solidFill>
                <a:srgbClr val="FFFF00"/>
              </a:solidFill>
            </a:endParaRPr>
          </a:p>
          <a:p>
            <a:r>
              <a:rPr lang="cs-CZ" sz="3600" b="1" i="1" dirty="0"/>
              <a:t>Duch zákonů</a:t>
            </a:r>
          </a:p>
        </p:txBody>
      </p:sp>
    </p:spTree>
    <p:extLst>
      <p:ext uri="{BB962C8B-B14F-4D97-AF65-F5344CB8AC3E}">
        <p14:creationId xmlns:p14="http://schemas.microsoft.com/office/powerpoint/2010/main" val="27966941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10D14BB-86AD-4B8C-BAEA-8EF7B9EF7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Francouzská přední díla osvícenské historiografie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DC43890-8580-4A9B-ACD7-49A20C1CBA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Francouzští osvícenští autoři nepatřili k „čistým“ historikům – širší zaměření.</a:t>
            </a:r>
          </a:p>
          <a:p>
            <a:r>
              <a:rPr lang="cs-CZ" b="1" dirty="0" err="1">
                <a:solidFill>
                  <a:srgbClr val="FFFF00"/>
                </a:solidFill>
              </a:rPr>
              <a:t>Voltaire</a:t>
            </a:r>
            <a:r>
              <a:rPr lang="cs-CZ" dirty="0">
                <a:solidFill>
                  <a:srgbClr val="FFFF00"/>
                </a:solidFill>
              </a:rPr>
              <a:t> </a:t>
            </a:r>
          </a:p>
          <a:p>
            <a:r>
              <a:rPr lang="cs-CZ" b="1" i="1" dirty="0"/>
              <a:t>Století Ludvíka XIV. a Století Ludvíka XV.</a:t>
            </a:r>
          </a:p>
          <a:p>
            <a:r>
              <a:rPr lang="pl-PL" b="1" i="1" dirty="0"/>
              <a:t>Pojednání o mravech a duchu národů</a:t>
            </a:r>
          </a:p>
          <a:p>
            <a:endParaRPr lang="pl-PL" b="1" i="1" dirty="0"/>
          </a:p>
          <a:p>
            <a:r>
              <a:rPr lang="pl-PL" b="1" i="1" dirty="0">
                <a:solidFill>
                  <a:srgbClr val="FFFF00"/>
                </a:solidFill>
              </a:rPr>
              <a:t>de Condorcet</a:t>
            </a:r>
          </a:p>
          <a:p>
            <a:r>
              <a:rPr lang="cs-CZ" i="1" dirty="0"/>
              <a:t>Náčrt historického pokroku lidského ducha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3399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9EFCEDB-8090-4848-BC76-67CA355E0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Další země Evropy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D1A97F2-8032-4AFA-80E3-965C7CAA9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336872"/>
            <a:ext cx="11789923" cy="4521127"/>
          </a:xfrm>
        </p:spPr>
        <p:txBody>
          <a:bodyPr>
            <a:noAutofit/>
          </a:bodyPr>
          <a:lstStyle/>
          <a:p>
            <a:r>
              <a:rPr lang="cs-CZ" sz="3600" dirty="0"/>
              <a:t>Pozornost si zaslouží historické úvahy </a:t>
            </a:r>
            <a:r>
              <a:rPr lang="cs-CZ" sz="3600" b="1" dirty="0">
                <a:solidFill>
                  <a:srgbClr val="FFFF00"/>
                </a:solidFill>
              </a:rPr>
              <a:t>Johanna Wolfganga von Goethe</a:t>
            </a:r>
            <a:r>
              <a:rPr lang="cs-CZ" sz="3600" dirty="0"/>
              <a:t> či </a:t>
            </a:r>
            <a:r>
              <a:rPr lang="cs-CZ" sz="3600" b="1" dirty="0">
                <a:solidFill>
                  <a:srgbClr val="FFFF00"/>
                </a:solidFill>
              </a:rPr>
              <a:t>Friedricha Schillera</a:t>
            </a:r>
            <a:r>
              <a:rPr lang="cs-CZ" sz="3600" dirty="0">
                <a:solidFill>
                  <a:srgbClr val="FFFF00"/>
                </a:solidFill>
              </a:rPr>
              <a:t>, </a:t>
            </a:r>
            <a:r>
              <a:rPr lang="cs-CZ" sz="3600" dirty="0"/>
              <a:t>alespoň jménem by měl být zmíněn </a:t>
            </a:r>
            <a:r>
              <a:rPr lang="cs-CZ" sz="3600" b="1" dirty="0">
                <a:solidFill>
                  <a:srgbClr val="FFFF00"/>
                </a:solidFill>
              </a:rPr>
              <a:t>Edward Gibbon</a:t>
            </a:r>
            <a:r>
              <a:rPr lang="cs-CZ" sz="3600" dirty="0">
                <a:solidFill>
                  <a:srgbClr val="FFFF00"/>
                </a:solidFill>
              </a:rPr>
              <a:t> </a:t>
            </a:r>
            <a:r>
              <a:rPr lang="cs-CZ" sz="3600" dirty="0"/>
              <a:t>v Anglii, v Itálii žijící Němec</a:t>
            </a:r>
            <a:r>
              <a:rPr lang="cs-CZ" sz="3600" b="1" dirty="0"/>
              <a:t> </a:t>
            </a:r>
            <a:r>
              <a:rPr lang="cs-CZ" sz="3600" b="1" dirty="0">
                <a:solidFill>
                  <a:srgbClr val="FFFF00"/>
                </a:solidFill>
              </a:rPr>
              <a:t>Johann Joachim </a:t>
            </a:r>
            <a:r>
              <a:rPr lang="cs-CZ" sz="3600" b="1" dirty="0" err="1">
                <a:solidFill>
                  <a:srgbClr val="FFFF00"/>
                </a:solidFill>
              </a:rPr>
              <a:t>Winckelmann</a:t>
            </a:r>
            <a:r>
              <a:rPr lang="cs-CZ" sz="3600" b="1" dirty="0">
                <a:solidFill>
                  <a:srgbClr val="FFFF00"/>
                </a:solidFill>
              </a:rPr>
              <a:t>, Vasilij </a:t>
            </a:r>
            <a:r>
              <a:rPr lang="cs-CZ" sz="3600" b="1" dirty="0" err="1">
                <a:solidFill>
                  <a:srgbClr val="FFFF00"/>
                </a:solidFill>
              </a:rPr>
              <a:t>Nikitič</a:t>
            </a:r>
            <a:r>
              <a:rPr lang="cs-CZ" sz="3600" b="1" dirty="0">
                <a:solidFill>
                  <a:srgbClr val="FFFF00"/>
                </a:solidFill>
              </a:rPr>
              <a:t> </a:t>
            </a:r>
            <a:r>
              <a:rPr lang="cs-CZ" sz="3600" b="1" dirty="0" err="1">
                <a:solidFill>
                  <a:srgbClr val="FFFF00"/>
                </a:solidFill>
              </a:rPr>
              <a:t>Tatiščev</a:t>
            </a:r>
            <a:r>
              <a:rPr lang="cs-CZ" sz="3600" b="1" dirty="0">
                <a:solidFill>
                  <a:srgbClr val="FFFF00"/>
                </a:solidFill>
              </a:rPr>
              <a:t> </a:t>
            </a:r>
            <a:r>
              <a:rPr lang="cs-CZ" sz="3600" dirty="0"/>
              <a:t>v Rusku</a:t>
            </a:r>
            <a:r>
              <a:rPr lang="cs-CZ" sz="3600" b="1" dirty="0"/>
              <a:t> </a:t>
            </a:r>
            <a:r>
              <a:rPr lang="cs-CZ" sz="3600" dirty="0"/>
              <a:t>nebo</a:t>
            </a:r>
            <a:r>
              <a:rPr lang="cs-CZ" sz="3600" b="1" dirty="0"/>
              <a:t> </a:t>
            </a:r>
            <a:r>
              <a:rPr lang="cs-CZ" sz="3600" b="1" dirty="0" err="1">
                <a:solidFill>
                  <a:srgbClr val="FFFF00"/>
                </a:solidFill>
              </a:rPr>
              <a:t>Gelasius</a:t>
            </a:r>
            <a:r>
              <a:rPr lang="cs-CZ" sz="3600" b="1" dirty="0">
                <a:solidFill>
                  <a:srgbClr val="FFFF00"/>
                </a:solidFill>
              </a:rPr>
              <a:t> </a:t>
            </a:r>
            <a:r>
              <a:rPr lang="cs-CZ" sz="3600" b="1" dirty="0" err="1">
                <a:solidFill>
                  <a:srgbClr val="FFFF00"/>
                </a:solidFill>
              </a:rPr>
              <a:t>Dobner</a:t>
            </a:r>
            <a:r>
              <a:rPr lang="cs-CZ" sz="3600" dirty="0">
                <a:solidFill>
                  <a:srgbClr val="FFFF00"/>
                </a:solidFill>
              </a:rPr>
              <a:t> </a:t>
            </a:r>
            <a:r>
              <a:rPr lang="cs-CZ" sz="3600" dirty="0"/>
              <a:t>a </a:t>
            </a:r>
            <a:r>
              <a:rPr lang="cs-CZ" sz="3600" b="1" dirty="0">
                <a:solidFill>
                  <a:srgbClr val="FFFF00"/>
                </a:solidFill>
              </a:rPr>
              <a:t>Josef Dobrovský</a:t>
            </a:r>
            <a:r>
              <a:rPr lang="cs-CZ" sz="3600" dirty="0">
                <a:solidFill>
                  <a:srgbClr val="FFFF00"/>
                </a:solidFill>
              </a:rPr>
              <a:t> </a:t>
            </a:r>
            <a:r>
              <a:rPr lang="cs-CZ" sz="3600" dirty="0"/>
              <a:t>u nás, ale stejně tak i řada dalších autorů. </a:t>
            </a:r>
          </a:p>
        </p:txBody>
      </p:sp>
    </p:spTree>
    <p:extLst>
      <p:ext uri="{BB962C8B-B14F-4D97-AF65-F5344CB8AC3E}">
        <p14:creationId xmlns:p14="http://schemas.microsoft.com/office/powerpoint/2010/main" val="42022433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7162F6D-4C3C-4A10-821C-C43114063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Osvícenská doba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345BA0C-709B-4464-982D-AE55E6FF4A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4000" b="1" dirty="0"/>
              <a:t>velký rozmach dějepisné produkce, jak </a:t>
            </a:r>
            <a:r>
              <a:rPr lang="cs-CZ" sz="4000" b="1" dirty="0" err="1"/>
              <a:t>kritické-pramenovědné</a:t>
            </a:r>
            <a:r>
              <a:rPr lang="cs-CZ" sz="4000" b="1" dirty="0"/>
              <a:t>, tak </a:t>
            </a:r>
            <a:r>
              <a:rPr lang="cs-CZ" sz="4000" b="1" dirty="0" err="1"/>
              <a:t>syntetické-filosofující</a:t>
            </a:r>
            <a:endParaRPr lang="cs-CZ" sz="4000" b="1" dirty="0"/>
          </a:p>
          <a:p>
            <a:r>
              <a:rPr lang="cs-CZ" sz="4000" b="1" dirty="0"/>
              <a:t>„skrytý Bůh“, Deus </a:t>
            </a:r>
            <a:r>
              <a:rPr lang="cs-CZ" sz="4000" b="1" dirty="0" err="1"/>
              <a:t>absconditus</a:t>
            </a:r>
            <a:endParaRPr lang="cs-CZ" sz="4000" b="1" dirty="0"/>
          </a:p>
          <a:p>
            <a:r>
              <a:rPr lang="cs-CZ" sz="4000" b="1" dirty="0"/>
              <a:t>začátek doby „odkouzlení světa“ (Friedrich Schiller) a modernity</a:t>
            </a:r>
            <a:endParaRPr lang="cs-CZ" sz="4000" dirty="0"/>
          </a:p>
        </p:txBody>
      </p:sp>
    </p:spTree>
    <p:extLst>
      <p:ext uri="{BB962C8B-B14F-4D97-AF65-F5344CB8AC3E}">
        <p14:creationId xmlns:p14="http://schemas.microsoft.com/office/powerpoint/2010/main" val="3617093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5FB7A87-3DA5-4E70-82D5-34210B1CA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David </a:t>
            </a:r>
            <a:r>
              <a:rPr lang="cs-CZ" b="1" dirty="0" err="1"/>
              <a:t>Hume</a:t>
            </a:r>
            <a:r>
              <a:rPr lang="cs-CZ" b="1" dirty="0"/>
              <a:t> </a:t>
            </a:r>
            <a:r>
              <a:rPr lang="cs-CZ" dirty="0"/>
              <a:t>(1711, Edinburgh –1776, Edinburgh) 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E9DE30A4-E514-4C65-8515-3E53A4E5E0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00110" y="2305161"/>
            <a:ext cx="3606920" cy="4375258"/>
          </a:xfrm>
          <a:ln w="76200">
            <a:solidFill>
              <a:schemeClr val="bg2">
                <a:lumMod val="40000"/>
                <a:lumOff val="6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463956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7FD9D36-9092-4F1E-9ED2-D746094E9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Adam Smith </a:t>
            </a:r>
            <a:r>
              <a:rPr lang="cs-CZ" dirty="0"/>
              <a:t>(1723 </a:t>
            </a:r>
            <a:r>
              <a:rPr lang="cs-CZ" dirty="0" err="1"/>
              <a:t>Kirkcaldy</a:t>
            </a:r>
            <a:r>
              <a:rPr lang="cs-CZ" dirty="0"/>
              <a:t>, Skotsko –1790 Edinburgh)</a:t>
            </a:r>
          </a:p>
        </p:txBody>
      </p:sp>
      <p:pic>
        <p:nvPicPr>
          <p:cNvPr id="7" name="Zástupný symbol pro obsah 6">
            <a:extLst>
              <a:ext uri="{FF2B5EF4-FFF2-40B4-BE49-F238E27FC236}">
                <a16:creationId xmlns:a16="http://schemas.microsoft.com/office/drawing/2014/main" id="{FC241414-937B-4628-B2A4-8BADA8E5EC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69761" y="2196029"/>
            <a:ext cx="2964895" cy="4421028"/>
          </a:xfrm>
          <a:ln w="76200">
            <a:solidFill>
              <a:schemeClr val="bg2">
                <a:lumMod val="40000"/>
                <a:lumOff val="6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8251972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DDBCE52-4972-4382-B150-9B9477E06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William </a:t>
            </a:r>
            <a:r>
              <a:rPr lang="cs-CZ" b="1" dirty="0" err="1"/>
              <a:t>Robertson</a:t>
            </a:r>
            <a:r>
              <a:rPr lang="cs-CZ" dirty="0"/>
              <a:t> (1721 – 1793)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BE6AE278-3CCF-47D2-9DEB-C4EFD61487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82182" y="2252990"/>
            <a:ext cx="3330294" cy="4262777"/>
          </a:xfrm>
          <a:ln w="76200">
            <a:solidFill>
              <a:schemeClr val="bg2">
                <a:lumMod val="40000"/>
                <a:lumOff val="6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005218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325FEC4-5B81-4CF0-A82A-54F6686DD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/>
              <a:t>J</a:t>
            </a:r>
            <a:r>
              <a:rPr lang="nn-NO" b="1" dirty="0"/>
              <a:t>ames Mill </a:t>
            </a:r>
            <a:r>
              <a:rPr lang="nn-NO" dirty="0"/>
              <a:t>(1773 – 1836)</a:t>
            </a:r>
            <a:endParaRPr lang="cs-CZ" dirty="0"/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35E335B4-AB61-4E84-A95D-66239A3C24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72554" y="2336800"/>
            <a:ext cx="3150833" cy="4005634"/>
          </a:xfrm>
          <a:ln w="76200">
            <a:solidFill>
              <a:schemeClr val="bg2">
                <a:lumMod val="40000"/>
                <a:lumOff val="6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3184832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B6E82BD-CD55-49AE-8035-8C4EB122B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FFFF00"/>
                </a:solidFill>
              </a:rPr>
              <a:t>Charles Louis </a:t>
            </a:r>
            <a:r>
              <a:rPr lang="fr-FR" b="1" dirty="0"/>
              <a:t>de Secondat, baron de La Brède et </a:t>
            </a:r>
            <a:r>
              <a:rPr lang="fr-FR" b="1" dirty="0">
                <a:solidFill>
                  <a:srgbClr val="FFFF00"/>
                </a:solidFill>
              </a:rPr>
              <a:t>de Montesquieu</a:t>
            </a:r>
            <a:r>
              <a:rPr lang="cs-CZ" b="1" dirty="0">
                <a:solidFill>
                  <a:srgbClr val="FFFF00"/>
                </a:solidFill>
              </a:rPr>
              <a:t> </a:t>
            </a:r>
            <a:r>
              <a:rPr lang="cs-CZ" b="1" dirty="0"/>
              <a:t>(1689-1755)</a:t>
            </a:r>
            <a:endParaRPr lang="cs-CZ" dirty="0"/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991AE03C-5E7B-4F21-AFE8-5A21EB8C8F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02124" y="2336800"/>
            <a:ext cx="2562880" cy="4247060"/>
          </a:xfrm>
          <a:ln w="76200">
            <a:solidFill>
              <a:schemeClr val="bg2">
                <a:lumMod val="40000"/>
                <a:lumOff val="6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074975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530A6C-B99F-467D-BDBC-4A6D9D5E5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Johann Joachim </a:t>
            </a:r>
            <a:r>
              <a:rPr lang="cs-CZ" b="1" dirty="0" err="1"/>
              <a:t>Winckelmann</a:t>
            </a:r>
            <a:r>
              <a:rPr lang="cs-CZ" dirty="0"/>
              <a:t> (1717, </a:t>
            </a:r>
            <a:r>
              <a:rPr lang="cs-CZ" dirty="0" err="1"/>
              <a:t>Stendal</a:t>
            </a:r>
            <a:r>
              <a:rPr lang="cs-CZ" dirty="0"/>
              <a:t> – 1768, Terst)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5B3961C9-F6E7-4FB8-A9D5-EC28CEA4F8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69402" y="2249258"/>
            <a:ext cx="2951243" cy="4185399"/>
          </a:xfrm>
          <a:ln w="76200">
            <a:solidFill>
              <a:schemeClr val="bg2">
                <a:lumMod val="40000"/>
                <a:lumOff val="6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8893059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16D8AEC-3EB8-438C-9CC8-F181ABC29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Edward Gibbon</a:t>
            </a:r>
            <a:r>
              <a:rPr lang="cs-CZ" dirty="0"/>
              <a:t> (1737 v </a:t>
            </a:r>
            <a:r>
              <a:rPr lang="cs-CZ" dirty="0" err="1"/>
              <a:t>Putney</a:t>
            </a:r>
            <a:r>
              <a:rPr lang="cs-CZ" dirty="0"/>
              <a:t> u Londýna –1794, Londýn)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6B743E64-BFD3-4267-8A3D-D965BEAD76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82523" y="2336800"/>
            <a:ext cx="3468864" cy="4146217"/>
          </a:xfrm>
          <a:ln w="76200">
            <a:solidFill>
              <a:schemeClr val="bg2">
                <a:lumMod val="40000"/>
                <a:lumOff val="6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971533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4AB69EE-276B-4305-8050-E856D6E17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 err="1"/>
              <a:t>Voltaire</a:t>
            </a:r>
            <a:r>
              <a:rPr lang="cs-CZ" dirty="0"/>
              <a:t>, vlastním jménem </a:t>
            </a:r>
            <a:r>
              <a:rPr lang="cs-CZ" dirty="0" err="1"/>
              <a:t>François</a:t>
            </a:r>
            <a:r>
              <a:rPr lang="cs-CZ" dirty="0"/>
              <a:t> Marie </a:t>
            </a:r>
            <a:r>
              <a:rPr lang="cs-CZ" dirty="0" err="1"/>
              <a:t>Arouet</a:t>
            </a:r>
            <a:r>
              <a:rPr lang="cs-CZ" dirty="0"/>
              <a:t> (1694, Paříž – 1778, Paříž)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F40405D7-C2A1-4D31-B1CB-58A0912E99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15282" y="2200613"/>
            <a:ext cx="2983186" cy="4420540"/>
          </a:xfrm>
          <a:ln w="76200">
            <a:solidFill>
              <a:schemeClr val="bg2">
                <a:lumMod val="40000"/>
                <a:lumOff val="6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7547715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37187F6-88D4-4A2E-8EF8-47B42DC40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/>
              <a:t>Marie Jean Antoine Nicolas de </a:t>
            </a:r>
            <a:r>
              <a:rPr lang="cs-CZ" b="1" dirty="0" err="1"/>
              <a:t>Caritat</a:t>
            </a:r>
            <a:r>
              <a:rPr lang="cs-CZ" b="1" dirty="0"/>
              <a:t>, </a:t>
            </a:r>
            <a:r>
              <a:rPr lang="cs-CZ" b="1" dirty="0">
                <a:solidFill>
                  <a:srgbClr val="FFFF00"/>
                </a:solidFill>
              </a:rPr>
              <a:t>markýz de </a:t>
            </a:r>
            <a:r>
              <a:rPr lang="cs-CZ" b="1" dirty="0" err="1">
                <a:solidFill>
                  <a:srgbClr val="FFFF00"/>
                </a:solidFill>
              </a:rPr>
              <a:t>Condorcet</a:t>
            </a:r>
            <a:r>
              <a:rPr lang="cs-CZ" b="1" dirty="0"/>
              <a:t> </a:t>
            </a:r>
            <a:r>
              <a:rPr lang="cs-CZ" dirty="0" err="1"/>
              <a:t>Aisne</a:t>
            </a:r>
            <a:r>
              <a:rPr lang="cs-CZ" dirty="0"/>
              <a:t>  (1743, </a:t>
            </a:r>
            <a:r>
              <a:rPr lang="cs-CZ" dirty="0" err="1"/>
              <a:t>Ribemont</a:t>
            </a:r>
            <a:r>
              <a:rPr lang="cs-CZ" dirty="0"/>
              <a:t> - 1794, </a:t>
            </a:r>
            <a:r>
              <a:rPr lang="cs-CZ" dirty="0" err="1"/>
              <a:t>Bourg</a:t>
            </a:r>
            <a:r>
              <a:rPr lang="cs-CZ" dirty="0"/>
              <a:t>-la-</a:t>
            </a:r>
            <a:r>
              <a:rPr lang="cs-CZ" dirty="0" err="1"/>
              <a:t>Reine</a:t>
            </a:r>
            <a:r>
              <a:rPr lang="cs-CZ" dirty="0"/>
              <a:t> u Paříže)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6F9BFF05-3938-4F8C-A787-29DEC5F6C4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6065" y="2336800"/>
            <a:ext cx="3680965" cy="4240700"/>
          </a:xfrm>
          <a:ln w="76200">
            <a:solidFill>
              <a:schemeClr val="bg2">
                <a:lumMod val="40000"/>
                <a:lumOff val="6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35087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1D04CEE-C204-D237-BE22-DCE964010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Literatura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941D26E-43AB-9483-7AE7-DC93F46AA1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cs-CZ" sz="1800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Kutnar</a:t>
            </a:r>
            <a:r>
              <a:rPr lang="cs-CZ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František - Marek Jaroslav, Přehledné dějiny českého a slovenského dějepisectví, Praha 19972, 20093.</a:t>
            </a:r>
            <a:endParaRPr lang="cs-CZ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cs-CZ" sz="1800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Kutnar</a:t>
            </a:r>
            <a:r>
              <a:rPr lang="cs-CZ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František - Marek Jaroslav, Přehledné dějiny českého a slovenského dějepisectví I - II, Praha 1973 - 1978.</a:t>
            </a:r>
            <a:endParaRPr lang="cs-CZ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cs-CZ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Hanzal Josef, Cesty české historiografie 1945 - 1989, Praha 1999.</a:t>
            </a:r>
            <a:endParaRPr lang="cs-CZ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cs-CZ" sz="1800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Iggers</a:t>
            </a:r>
            <a:r>
              <a:rPr lang="cs-CZ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Georg G., Historiografie ve 20. století, Praha 2002</a:t>
            </a:r>
            <a:endParaRPr lang="cs-CZ" b="0" dirty="0">
              <a:effectLst/>
            </a:endParaRPr>
          </a:p>
          <a:p>
            <a:br>
              <a:rPr lang="cs-CZ"/>
            </a:b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22795908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Berlín</Template>
  <TotalTime>326</TotalTime>
  <Words>609</Words>
  <Application>Microsoft Office PowerPoint</Application>
  <PresentationFormat>Širokoúhlá obrazovka</PresentationFormat>
  <Paragraphs>69</Paragraphs>
  <Slides>22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26" baseType="lpstr">
      <vt:lpstr>Arial</vt:lpstr>
      <vt:lpstr>Times New Roman</vt:lpstr>
      <vt:lpstr>Trebuchet MS</vt:lpstr>
      <vt:lpstr>Berlín</vt:lpstr>
      <vt:lpstr>Prezentace aplikace PowerPoint</vt:lpstr>
      <vt:lpstr>Osvícenská historiografie</vt:lpstr>
      <vt:lpstr>Zdroje osvícenství</vt:lpstr>
      <vt:lpstr>Zdroje osvícenství</vt:lpstr>
      <vt:lpstr>Počátky - Skotsko</vt:lpstr>
      <vt:lpstr>Teorie o vývoji a uspořádání společnosti</vt:lpstr>
      <vt:lpstr>Morálka společnosti</vt:lpstr>
      <vt:lpstr>Založení politické ekonomie a antropologie jako věd</vt:lpstr>
      <vt:lpstr>Francie</vt:lpstr>
      <vt:lpstr>Francouzská přední díla osvícenské historiografie</vt:lpstr>
      <vt:lpstr>Další země Evropy</vt:lpstr>
      <vt:lpstr>Osvícenská doba</vt:lpstr>
      <vt:lpstr>David Hume (1711, Edinburgh –1776, Edinburgh) </vt:lpstr>
      <vt:lpstr>Adam Smith (1723 Kirkcaldy, Skotsko –1790 Edinburgh)</vt:lpstr>
      <vt:lpstr>William Robertson (1721 – 1793)</vt:lpstr>
      <vt:lpstr>James Mill (1773 – 1836)</vt:lpstr>
      <vt:lpstr>Charles Louis de Secondat, baron de La Brède et de Montesquieu (1689-1755)</vt:lpstr>
      <vt:lpstr>Johann Joachim Winckelmann (1717, Stendal – 1768, Terst)</vt:lpstr>
      <vt:lpstr>Edward Gibbon (1737 v Putney u Londýna –1794, Londýn)</vt:lpstr>
      <vt:lpstr>Voltaire, vlastním jménem François Marie Arouet (1694, Paříž – 1778, Paříž)</vt:lpstr>
      <vt:lpstr>Marie Jean Antoine Nicolas de Caritat, markýz de Condorcet Aisne  (1743, Ribemont - 1794, Bourg-la-Reine u Paříže)</vt:lpstr>
      <vt:lpstr>Literatura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Osvícenská historiografie</dc:title>
  <dc:creator>Naděžda Morávková</dc:creator>
  <cp:lastModifiedBy>Naděžda Morávková</cp:lastModifiedBy>
  <cp:revision>25</cp:revision>
  <dcterms:created xsi:type="dcterms:W3CDTF">2021-11-15T11:45:00Z</dcterms:created>
  <dcterms:modified xsi:type="dcterms:W3CDTF">2023-02-22T14:15:17Z</dcterms:modified>
</cp:coreProperties>
</file>