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0" r:id="rId3"/>
    <p:sldId id="261" r:id="rId4"/>
    <p:sldId id="273" r:id="rId5"/>
    <p:sldId id="263" r:id="rId6"/>
    <p:sldId id="269" r:id="rId7"/>
    <p:sldId id="265" r:id="rId8"/>
    <p:sldId id="266" r:id="rId9"/>
    <p:sldId id="268" r:id="rId10"/>
    <p:sldId id="270" r:id="rId11"/>
    <p:sldId id="264" r:id="rId12"/>
    <p:sldId id="271" r:id="rId13"/>
    <p:sldId id="274" r:id="rId14"/>
    <p:sldId id="275" r:id="rId15"/>
    <p:sldId id="272" r:id="rId16"/>
    <p:sldId id="262" r:id="rId17"/>
  </p:sldIdLst>
  <p:sldSz cx="10693400" cy="7562850"/>
  <p:notesSz cx="10693400" cy="756285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998" y="58"/>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1F435B6E-E375-4201-A661-EA8AD80812EF}" type="datetimeFigureOut">
              <a:rPr lang="cs-CZ" smtClean="0"/>
              <a:t>11.04.2022</a:t>
            </a:fld>
            <a:endParaRPr lang="cs-CZ"/>
          </a:p>
        </p:txBody>
      </p:sp>
      <p:sp>
        <p:nvSpPr>
          <p:cNvPr id="4" name="Zástupný symbol pro obrázek snímku 3"/>
          <p:cNvSpPr>
            <a:spLocks noGrp="1" noRot="1" noChangeAspect="1"/>
          </p:cNvSpPr>
          <p:nvPr>
            <p:ph type="sldImg" idx="2"/>
          </p:nvPr>
        </p:nvSpPr>
        <p:spPr>
          <a:xfrm>
            <a:off x="3543300" y="946150"/>
            <a:ext cx="3606800" cy="2551113"/>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517A7446-BBCA-4CCB-87A9-71C8780C6997}" type="slidenum">
              <a:rPr lang="cs-CZ" smtClean="0"/>
              <a:t>‹#›</a:t>
            </a:fld>
            <a:endParaRPr lang="cs-CZ"/>
          </a:p>
        </p:txBody>
      </p:sp>
    </p:spTree>
    <p:extLst>
      <p:ext uri="{BB962C8B-B14F-4D97-AF65-F5344CB8AC3E}">
        <p14:creationId xmlns:p14="http://schemas.microsoft.com/office/powerpoint/2010/main" val="4147334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r>
              <a:rPr lang="cs-CZ" dirty="0"/>
              <a:t>Kolejnice se skládá ze třech základních části – hlavy, stojiny a paty. Hlava je horní část </a:t>
            </a:r>
          </a:p>
          <a:p>
            <a:r>
              <a:rPr lang="cs-CZ" dirty="0"/>
              <a:t>kolejnice s plochou, která je v kontaktu s kolem. Spodní část je pata, která umožňuje upevnění </a:t>
            </a:r>
          </a:p>
          <a:p>
            <a:r>
              <a:rPr lang="cs-CZ" dirty="0"/>
              <a:t>k pražci nebo k podkladnici. Její šířka musí být odpovídající danému zatížení tak, aby mu </a:t>
            </a:r>
          </a:p>
          <a:p>
            <a:r>
              <a:rPr lang="cs-CZ" dirty="0"/>
              <a:t>kolejnice byla schopna dostatečně odolávat. Pata i hlava přechází plynule do stojiny, která je </a:t>
            </a:r>
          </a:p>
          <a:p>
            <a:r>
              <a:rPr lang="cs-CZ" dirty="0"/>
              <a:t>spojuje. [1] </a:t>
            </a:r>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5</a:t>
            </a:fld>
            <a:endParaRPr lang="cs-CZ"/>
          </a:p>
        </p:txBody>
      </p:sp>
    </p:spTree>
    <p:extLst>
      <p:ext uri="{BB962C8B-B14F-4D97-AF65-F5344CB8AC3E}">
        <p14:creationId xmlns:p14="http://schemas.microsoft.com/office/powerpoint/2010/main" val="3564059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6</a:t>
            </a:fld>
            <a:endParaRPr lang="cs-CZ"/>
          </a:p>
        </p:txBody>
      </p:sp>
    </p:spTree>
    <p:extLst>
      <p:ext uri="{BB962C8B-B14F-4D97-AF65-F5344CB8AC3E}">
        <p14:creationId xmlns:p14="http://schemas.microsoft.com/office/powerpoint/2010/main" val="248500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r>
              <a:rPr lang="cs-CZ" dirty="0"/>
              <a:t>Tvar styku kola a kolejnice zásadně ovlivňuje charakter, jakým se bude kolejnice </a:t>
            </a:r>
          </a:p>
          <a:p>
            <a:r>
              <a:rPr lang="cs-CZ" dirty="0"/>
              <a:t>opotřebovávat. Jak již už bylo v úvodní kapitole zmíněno, kolo nápravy a hlava kolejnice </a:t>
            </a:r>
          </a:p>
          <a:p>
            <a:r>
              <a:rPr lang="cs-CZ" dirty="0"/>
              <a:t>přichází společně do bezprostředního styku, je však důležité říci, že napětí je sice maximální </a:t>
            </a:r>
          </a:p>
          <a:p>
            <a:r>
              <a:rPr lang="cs-CZ" dirty="0"/>
              <a:t>v hlavě, avšak je zde nerovnoměrně rozloženo. Vlivem zatěžování vzniká v kolejnici zbytkové </a:t>
            </a:r>
          </a:p>
          <a:p>
            <a:r>
              <a:rPr lang="cs-CZ" dirty="0"/>
              <a:t>tlakové napětí od opotřebení a zbytkové napětí způsobené plastickou deformací. To má za </a:t>
            </a:r>
          </a:p>
          <a:p>
            <a:r>
              <a:rPr lang="cs-CZ" dirty="0"/>
              <a:t>následek vytvoření míst s různě velkou deformací, resp. opotřebením a oblastí náchylných </a:t>
            </a:r>
          </a:p>
          <a:p>
            <a:r>
              <a:rPr lang="cs-CZ" dirty="0"/>
              <a:t>k lomu.</a:t>
            </a:r>
          </a:p>
          <a:p>
            <a:r>
              <a:rPr lang="cs-CZ" dirty="0"/>
              <a:t>Typickým příkladem je zdeformování pojížděné hrany kolejnice, ke kterému dochází hlavně </a:t>
            </a:r>
          </a:p>
          <a:p>
            <a:r>
              <a:rPr lang="cs-CZ" dirty="0"/>
              <a:t>v obloucích, kde se situace zhoršuje se zmenšujícím se poloměrem oblouku. Jak je vidět </a:t>
            </a:r>
          </a:p>
          <a:p>
            <a:r>
              <a:rPr lang="cs-CZ" dirty="0"/>
              <a:t>na Obr. 3-3, kolejnice v oblouku je náchylná k řadě poškození – k trhlinám od kontaktní </a:t>
            </a:r>
          </a:p>
          <a:p>
            <a:r>
              <a:rPr lang="cs-CZ" dirty="0"/>
              <a:t>únavy, k opotřebení na bocích hlavy, k ojíždění hrany, a navíc ještě k dalším plastickým </a:t>
            </a:r>
          </a:p>
          <a:p>
            <a:r>
              <a:rPr lang="cs-CZ" dirty="0"/>
              <a:t>deformacím v rozích hlavy kolejnice. Důležitou roli hraje i výška, která ovlivňuje typ </a:t>
            </a:r>
          </a:p>
          <a:p>
            <a:r>
              <a:rPr lang="cs-CZ" dirty="0"/>
              <a:t>degradace. </a:t>
            </a:r>
          </a:p>
          <a:p>
            <a:r>
              <a:rPr lang="cs-CZ" dirty="0"/>
              <a:t>Existuje nepřeberné množství vad a poškození kolejnic, v následujícím výčtu jsou pro </a:t>
            </a:r>
          </a:p>
          <a:p>
            <a:r>
              <a:rPr lang="cs-CZ" dirty="0"/>
              <a:t>představu uvedeny ty nejčastější: </a:t>
            </a:r>
          </a:p>
          <a:p>
            <a:r>
              <a:rPr lang="cs-CZ" dirty="0"/>
              <a:t>▪ Odlupování materiálu z pojížděné hrany (</a:t>
            </a:r>
            <a:r>
              <a:rPr lang="cs-CZ" dirty="0" err="1"/>
              <a:t>shelling</a:t>
            </a:r>
            <a:r>
              <a:rPr lang="cs-CZ" dirty="0"/>
              <a:t>) </a:t>
            </a:r>
          </a:p>
          <a:p>
            <a:r>
              <a:rPr lang="cs-CZ" dirty="0"/>
              <a:t>▪ Šikmé trhliny pojížděné hrany (</a:t>
            </a:r>
            <a:r>
              <a:rPr lang="cs-CZ" dirty="0" err="1"/>
              <a:t>head</a:t>
            </a:r>
            <a:r>
              <a:rPr lang="cs-CZ" dirty="0"/>
              <a:t> </a:t>
            </a:r>
            <a:r>
              <a:rPr lang="cs-CZ" dirty="0" err="1"/>
              <a:t>checking</a:t>
            </a:r>
            <a:r>
              <a:rPr lang="cs-CZ" dirty="0"/>
              <a:t>) </a:t>
            </a:r>
          </a:p>
          <a:p>
            <a:r>
              <a:rPr lang="cs-CZ" dirty="0"/>
              <a:t>▪ Šikmé trhliny pojížděné plochy (</a:t>
            </a:r>
            <a:r>
              <a:rPr lang="cs-CZ" dirty="0" err="1"/>
              <a:t>squats</a:t>
            </a:r>
            <a:r>
              <a:rPr lang="cs-CZ" dirty="0"/>
              <a:t>) </a:t>
            </a:r>
          </a:p>
          <a:p>
            <a:r>
              <a:rPr lang="cs-CZ" dirty="0"/>
              <a:t>▪ Boční opotřebení (ojetí) hlavy kolejnice </a:t>
            </a:r>
          </a:p>
          <a:p>
            <a:r>
              <a:rPr lang="cs-CZ" dirty="0"/>
              <a:t>▪ Lom iniciovaný kontaktně únavovými vadami </a:t>
            </a:r>
          </a:p>
          <a:p>
            <a:r>
              <a:rPr lang="cs-CZ" dirty="0"/>
              <a:t>▪ </a:t>
            </a:r>
            <a:r>
              <a:rPr lang="cs-CZ" dirty="0" err="1"/>
              <a:t>Vlnkovitost</a:t>
            </a:r>
            <a:r>
              <a:rPr lang="cs-CZ" dirty="0"/>
              <a:t> kolejnice </a:t>
            </a:r>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7</a:t>
            </a:fld>
            <a:endParaRPr lang="cs-CZ"/>
          </a:p>
        </p:txBody>
      </p:sp>
    </p:spTree>
    <p:extLst>
      <p:ext uri="{BB962C8B-B14F-4D97-AF65-F5344CB8AC3E}">
        <p14:creationId xmlns:p14="http://schemas.microsoft.com/office/powerpoint/2010/main" val="713271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8</a:t>
            </a:fld>
            <a:endParaRPr lang="cs-CZ"/>
          </a:p>
        </p:txBody>
      </p:sp>
    </p:spTree>
    <p:extLst>
      <p:ext uri="{BB962C8B-B14F-4D97-AF65-F5344CB8AC3E}">
        <p14:creationId xmlns:p14="http://schemas.microsoft.com/office/powerpoint/2010/main" val="315776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9</a:t>
            </a:fld>
            <a:endParaRPr lang="cs-CZ"/>
          </a:p>
        </p:txBody>
      </p:sp>
    </p:spTree>
    <p:extLst>
      <p:ext uri="{BB962C8B-B14F-4D97-AF65-F5344CB8AC3E}">
        <p14:creationId xmlns:p14="http://schemas.microsoft.com/office/powerpoint/2010/main" val="1750188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10</a:t>
            </a:fld>
            <a:endParaRPr lang="cs-CZ"/>
          </a:p>
        </p:txBody>
      </p:sp>
    </p:spTree>
    <p:extLst>
      <p:ext uri="{BB962C8B-B14F-4D97-AF65-F5344CB8AC3E}">
        <p14:creationId xmlns:p14="http://schemas.microsoft.com/office/powerpoint/2010/main" val="2597305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11</a:t>
            </a:fld>
            <a:endParaRPr lang="cs-CZ"/>
          </a:p>
        </p:txBody>
      </p:sp>
    </p:spTree>
    <p:extLst>
      <p:ext uri="{BB962C8B-B14F-4D97-AF65-F5344CB8AC3E}">
        <p14:creationId xmlns:p14="http://schemas.microsoft.com/office/powerpoint/2010/main" val="364608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12</a:t>
            </a:fld>
            <a:endParaRPr lang="cs-CZ"/>
          </a:p>
        </p:txBody>
      </p:sp>
    </p:spTree>
    <p:extLst>
      <p:ext uri="{BB962C8B-B14F-4D97-AF65-F5344CB8AC3E}">
        <p14:creationId xmlns:p14="http://schemas.microsoft.com/office/powerpoint/2010/main" val="409979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13</a:t>
            </a:fld>
            <a:endParaRPr lang="cs-CZ"/>
          </a:p>
        </p:txBody>
      </p:sp>
    </p:spTree>
    <p:extLst>
      <p:ext uri="{BB962C8B-B14F-4D97-AF65-F5344CB8AC3E}">
        <p14:creationId xmlns:p14="http://schemas.microsoft.com/office/powerpoint/2010/main" val="1810956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r>
              <a:rPr lang="cs-CZ" dirty="0"/>
              <a:t>2.3.2 Kalibry [3], [13], [18], [21]  Sigmund – bakalářská práce – Válcování profilů</a:t>
            </a:r>
          </a:p>
          <a:p>
            <a:r>
              <a:rPr lang="cs-CZ" dirty="0"/>
              <a:t>Válcování profilů a tvarových ocelí probíhá buď na spojitých tratích, kde bývají v každé stolici válce s jedním kalibrem, nebo na tratích s jednou stolicí, kde je na každém válci více kalibrů. Kalibrované válce se používají pro získání požadovaného tvaru průřezu a správných rozměrů vývalku. Jejich charakteristickým znakem jsou zářezy, což jsou plochy otvoru ohraničené ve válcovací rovině obrysem válce. Dva odpovídající zářezy v horním a spodním válci tvoří kalibr, kde nastává proces válcování. Nevyužité části pracovního těla válce, pokud jsou jejich průměry větší, než průměr válce v kalibru, se jmenují příruby (nákružky). Kalibry se rozdělují na otevřené a uzavřené, viz obr. 22. Jsou-li zářezy obou válců postaveny proti sobě, jedná se o otevřený kalibr (skříňový). Zasahují-li příruby jednoho válce do zářezů válce druhého, vytváří se zavřený kalibr. Pro rozlišení otevřeného a zavřeného kalibru se uvádí empirická hodnota úhlu </a:t>
            </a:r>
            <a:r>
              <a:rPr lang="el-GR" dirty="0"/>
              <a:t>α</a:t>
            </a:r>
            <a:r>
              <a:rPr lang="cs-CZ" dirty="0"/>
              <a:t>k svírajícího horizontální osu válců se sklonem mezery mezi zářezy znázorněného v detailu na obr. 22. Je-li tento úhel větší než 60°, pak jde o kalibr zavřený a při úhlu menším, než 60° se jedná o otevřený.  </a:t>
            </a:r>
          </a:p>
          <a:p>
            <a:endParaRPr lang="cs-CZ" dirty="0"/>
          </a:p>
          <a:p>
            <a:r>
              <a:rPr lang="cs-CZ" dirty="0"/>
              <a:t>Kalibrací se navrhují tvary zářezů a jejich sestavení do kalibračních řad k zajištění správné výroby. Pro kvalitní proces válcování profilů se musí dbát na mnoho činitelů, z nichž hlavní jsou velikost úběru v jednotlivých průchodech a správné využití teploty válcovaného kovu. Velikost úběru má největší vliv na přesnost rozměrů, protože při nadměrných úběrech v konečných průchodech se válce silně opotřebují, čímž se dosáhnou i nepřesné rozměry tvaru vývalku. Proto se největší úběry volí obvykle pro počáteční průchody, kdy má kov ještě vysokou teplotu. Rovněž je nutné uvážit další důležité činitele, jako délku válcovaného provalku, rychlost válcování a rozdělení úběru na jednotlivé kalibry.  </a:t>
            </a:r>
          </a:p>
          <a:p>
            <a:endParaRPr lang="cs-CZ" dirty="0"/>
          </a:p>
          <a:p>
            <a:r>
              <a:rPr lang="cs-CZ" dirty="0"/>
              <a:t>Z hlediska rozdělení úběru a postupu při procesu válcování se kalibry rozdělují na: </a:t>
            </a:r>
          </a:p>
          <a:p>
            <a:r>
              <a:rPr lang="cs-CZ" dirty="0"/>
              <a:t>a) Předválcovací - předválcovací kalibry jsou určeny pro postupné zmenšování </a:t>
            </a:r>
          </a:p>
          <a:p>
            <a:r>
              <a:rPr lang="cs-CZ" dirty="0"/>
              <a:t>průřezové plochy. Mají za úkol materiál prodloužit před samotným tvarováním </a:t>
            </a:r>
          </a:p>
          <a:p>
            <a:r>
              <a:rPr lang="cs-CZ" dirty="0"/>
              <a:t>provalku. Nejčastěji se používá kalibrační řada skříňových kalibrů, viz obr. 23. </a:t>
            </a:r>
          </a:p>
          <a:p>
            <a:r>
              <a:rPr lang="cs-CZ" dirty="0"/>
              <a:t>b) Přípravné – při válcování jednoduchých průřezů jsou takřka stejné jako </a:t>
            </a:r>
          </a:p>
          <a:p>
            <a:r>
              <a:rPr lang="cs-CZ" dirty="0"/>
              <a:t>předválcovací. Pro profilovou ocel mají však již speciální tvary. Jedná se např. </a:t>
            </a:r>
          </a:p>
          <a:p>
            <a:r>
              <a:rPr lang="cs-CZ" dirty="0"/>
              <a:t>o rozřezávací kalibr pro válcování nosníků, nebo pěchovací kalibr při válcování </a:t>
            </a:r>
          </a:p>
          <a:p>
            <a:r>
              <a:rPr lang="cs-CZ" dirty="0"/>
              <a:t>kolejnic, viz obr. 24. </a:t>
            </a:r>
          </a:p>
          <a:p>
            <a:r>
              <a:rPr lang="cs-CZ" dirty="0"/>
              <a:t>c) </a:t>
            </a:r>
            <a:r>
              <a:rPr lang="cs-CZ" dirty="0" err="1"/>
              <a:t>Předhotovní</a:t>
            </a:r>
            <a:r>
              <a:rPr lang="cs-CZ" dirty="0"/>
              <a:t> – slouží pro válcování oceli v předposledním průchodu. Svými tvary se </a:t>
            </a:r>
          </a:p>
          <a:p>
            <a:r>
              <a:rPr lang="cs-CZ" dirty="0"/>
              <a:t>již blíží konečnému tvaru vývalku. </a:t>
            </a:r>
          </a:p>
          <a:p>
            <a:r>
              <a:rPr lang="cs-CZ" dirty="0"/>
              <a:t>d) </a:t>
            </a:r>
            <a:r>
              <a:rPr lang="cs-CZ" dirty="0" err="1"/>
              <a:t>Hotovní</a:t>
            </a:r>
            <a:r>
              <a:rPr lang="cs-CZ" dirty="0"/>
              <a:t> – v těchto kalibrech se dosahuje konečného tvaru i rozměrů hotového </a:t>
            </a:r>
          </a:p>
          <a:p>
            <a:r>
              <a:rPr lang="cs-CZ" dirty="0"/>
              <a:t>profilu. Při jejich konstrukci je nutné zohlednit tepelnou roztažnost kovu, výrobní </a:t>
            </a:r>
          </a:p>
          <a:p>
            <a:r>
              <a:rPr lang="cs-CZ" dirty="0"/>
              <a:t>tolerance a zaplnění kalibru materiálem, při jejímž nedodržení dochází k přeplnění </a:t>
            </a:r>
          </a:p>
          <a:p>
            <a:r>
              <a:rPr lang="cs-CZ" dirty="0"/>
              <a:t>kalibru, které způsobuje tvorbu výronku, jenž nemusí být v toleranci. Stejně tak </a:t>
            </a:r>
          </a:p>
          <a:p>
            <a:r>
              <a:rPr lang="cs-CZ" dirty="0"/>
              <a:t>nesmí dojít k neúplnému zaplnění dutiny kalibru. </a:t>
            </a:r>
          </a:p>
          <a:p>
            <a:r>
              <a:rPr lang="cs-CZ" dirty="0"/>
              <a:t>V závislosti na velikosti válcovaného profilu se dají zhotovit všechny druhy kalibrů na jednom pracovním válci, kdy se některé kalibry používají ve více průchodech, většinou předválcovací. Tomuto uspořádání se říká kalibrační řada, viz obr. 25. Vhodnou volbou </a:t>
            </a:r>
          </a:p>
          <a:p>
            <a:r>
              <a:rPr lang="cs-CZ" dirty="0"/>
              <a:t>kalibrační řady se získá čistý povrch a minimální vnitřní pnutí vývalku. Dále může v určité míře zamezit vzniku přeložek či trhlin. </a:t>
            </a:r>
          </a:p>
          <a:p>
            <a:endParaRPr lang="cs-CZ" dirty="0"/>
          </a:p>
          <a:p>
            <a:r>
              <a:rPr lang="cs-CZ" dirty="0"/>
              <a:t>Válcováním v kalibrech dochází i k přetváření bočními stěnami, které taktéž vyvolávají třecí síly. Tyto síly v závislosti na tvaru kalibru buď podporují šíření, nebo mu zabraňují. Boční stěny kalibrů nejsou nikdy kolmé na vodorovnou osu, ale mají úkos, který se podle </a:t>
            </a:r>
          </a:p>
          <a:p>
            <a:r>
              <a:rPr lang="cs-CZ" dirty="0"/>
              <a:t>určení kalibru pohybuje od 1-20°. Vhodně zvolený úkos opět zvyšuje životnost kalibru. V průběhu válcování se válce značně opotřebovávají a po určité době provozu je nutné jejich tvar obnovit. To se provádí přesoustružením. V průměru se válce obnovují až 15 krát. </a:t>
            </a:r>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14</a:t>
            </a:fld>
            <a:endParaRPr lang="cs-CZ"/>
          </a:p>
        </p:txBody>
      </p:sp>
    </p:spTree>
    <p:extLst>
      <p:ext uri="{BB962C8B-B14F-4D97-AF65-F5344CB8AC3E}">
        <p14:creationId xmlns:p14="http://schemas.microsoft.com/office/powerpoint/2010/main" val="487950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15</a:t>
            </a:fld>
            <a:endParaRPr lang="cs-CZ"/>
          </a:p>
        </p:txBody>
      </p:sp>
    </p:spTree>
    <p:extLst>
      <p:ext uri="{BB962C8B-B14F-4D97-AF65-F5344CB8AC3E}">
        <p14:creationId xmlns:p14="http://schemas.microsoft.com/office/powerpoint/2010/main" val="991658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Nadpis a obsah">
    <p:spTree>
      <p:nvGrpSpPr>
        <p:cNvPr id="1" name=""/>
        <p:cNvGrpSpPr/>
        <p:nvPr/>
      </p:nvGrpSpPr>
      <p:grpSpPr>
        <a:xfrm>
          <a:off x="0" y="0"/>
          <a:ext cx="0" cy="0"/>
          <a:chOff x="0" y="0"/>
          <a:chExt cx="0" cy="0"/>
        </a:xfrm>
      </p:grpSpPr>
      <p:sp>
        <p:nvSpPr>
          <p:cNvPr id="4" name="Zástupný symbol pro datum 3"/>
          <p:cNvSpPr>
            <a:spLocks noGrp="1"/>
          </p:cNvSpPr>
          <p:nvPr>
            <p:ph type="dt" sz="half" idx="10"/>
          </p:nvPr>
        </p:nvSpPr>
        <p:spPr>
          <a:xfrm>
            <a:off x="534670" y="7033450"/>
            <a:ext cx="2459482" cy="276999"/>
          </a:xfrm>
        </p:spPr>
        <p:txBody>
          <a:bodyPr/>
          <a:lstStyle/>
          <a:p>
            <a:fld id="{EF0333AC-D6D9-4C78-812F-D4568CB08F18}" type="datetimeFigureOut">
              <a:rPr lang="cs-CZ" smtClean="0"/>
              <a:t>11.04.2022</a:t>
            </a:fld>
            <a:endParaRPr lang="cs-CZ"/>
          </a:p>
        </p:txBody>
      </p:sp>
      <p:sp>
        <p:nvSpPr>
          <p:cNvPr id="5" name="Zástupný symbol pro zápatí 4"/>
          <p:cNvSpPr>
            <a:spLocks noGrp="1"/>
          </p:cNvSpPr>
          <p:nvPr>
            <p:ph type="ftr" sz="quarter" idx="11"/>
          </p:nvPr>
        </p:nvSpPr>
        <p:spPr>
          <a:xfrm>
            <a:off x="3635756" y="7033450"/>
            <a:ext cx="3421888" cy="276999"/>
          </a:xfrm>
        </p:spPr>
        <p:txBody>
          <a:bodyPr/>
          <a:lstStyle/>
          <a:p>
            <a:endParaRPr lang="cs-CZ"/>
          </a:p>
        </p:txBody>
      </p:sp>
      <p:sp>
        <p:nvSpPr>
          <p:cNvPr id="6" name="Zástupný symbol pro číslo snímku 5"/>
          <p:cNvSpPr>
            <a:spLocks noGrp="1"/>
          </p:cNvSpPr>
          <p:nvPr>
            <p:ph type="sldNum" sz="quarter" idx="12"/>
          </p:nvPr>
        </p:nvSpPr>
        <p:spPr>
          <a:xfrm>
            <a:off x="7699248" y="7033450"/>
            <a:ext cx="2459482" cy="276999"/>
          </a:xfrm>
        </p:spPr>
        <p:txBody>
          <a:bodyPr/>
          <a:lstStyle/>
          <a:p>
            <a:fld id="{5FE1C862-1467-45AE-8044-4ED517B58EEF}" type="slidenum">
              <a:rPr lang="cs-CZ" smtClean="0"/>
              <a:t>‹#›</a:t>
            </a:fld>
            <a:endParaRPr lang="cs-CZ" dirty="0"/>
          </a:p>
        </p:txBody>
      </p:sp>
      <p:sp>
        <p:nvSpPr>
          <p:cNvPr id="12" name="Zástupný symbol pro obsah 1"/>
          <p:cNvSpPr txBox="1">
            <a:spLocks/>
          </p:cNvSpPr>
          <p:nvPr userDrawn="1"/>
        </p:nvSpPr>
        <p:spPr>
          <a:xfrm>
            <a:off x="1" y="1187096"/>
            <a:ext cx="10693399" cy="5926970"/>
          </a:xfrm>
          <a:prstGeom prst="rect">
            <a:avLst/>
          </a:prstGeom>
        </p:spPr>
        <p:txBody>
          <a:bodyPr vert="horz" lIns="416850" tIns="0" rIns="416850" bIns="0" rtlCol="0">
            <a:normAutofit/>
          </a:bodyPr>
          <a:lstStyle>
            <a:lvl1pPr marL="360000" indent="-360000" algn="l" defTabSz="1008035" rtl="0" eaLnBrk="1" latinLnBrk="0" hangingPunct="1">
              <a:lnSpc>
                <a:spcPct val="90000"/>
              </a:lnSpc>
              <a:spcBef>
                <a:spcPts val="1102"/>
              </a:spcBef>
              <a:buFontTx/>
              <a:buBlip>
                <a:blip r:embed="rId2"/>
              </a:buBlip>
              <a:defRPr sz="2400" kern="1200">
                <a:solidFill>
                  <a:schemeClr val="tx1"/>
                </a:solidFill>
                <a:latin typeface="Arial" panose="020B0604020202020204" pitchFamily="34" charset="0"/>
                <a:ea typeface="+mn-ea"/>
                <a:cs typeface="Arial" panose="020B0604020202020204" pitchFamily="34" charset="0"/>
              </a:defRPr>
            </a:lvl1pPr>
            <a:lvl2pPr marL="720000" indent="-360000" algn="l" defTabSz="1008035" rtl="0" eaLnBrk="1" latinLnBrk="0" hangingPunct="1">
              <a:lnSpc>
                <a:spcPct val="90000"/>
              </a:lnSpc>
              <a:spcBef>
                <a:spcPts val="551"/>
              </a:spcBef>
              <a:buFontTx/>
              <a:buBlip>
                <a:blip r:embed="rId2"/>
              </a:buBlip>
              <a:defRPr sz="2200" kern="1200">
                <a:solidFill>
                  <a:schemeClr val="tx1"/>
                </a:solidFill>
                <a:latin typeface="Arial" panose="020B0604020202020204" pitchFamily="34" charset="0"/>
                <a:ea typeface="+mn-ea"/>
                <a:cs typeface="Arial" panose="020B0604020202020204" pitchFamily="34" charset="0"/>
              </a:defRPr>
            </a:lvl2pPr>
            <a:lvl3pPr marL="1080000" indent="-360000" algn="l" defTabSz="1008035" rtl="0" eaLnBrk="1" latinLnBrk="0" hangingPunct="1">
              <a:lnSpc>
                <a:spcPct val="90000"/>
              </a:lnSpc>
              <a:spcBef>
                <a:spcPts val="551"/>
              </a:spcBef>
              <a:buFontTx/>
              <a:buBlip>
                <a:blip r:embed="rId2"/>
              </a:buBlip>
              <a:defRPr sz="2000" kern="1200">
                <a:solidFill>
                  <a:schemeClr val="tx1"/>
                </a:solidFill>
                <a:latin typeface="Arial" panose="020B0604020202020204" pitchFamily="34" charset="0"/>
                <a:ea typeface="+mn-ea"/>
                <a:cs typeface="Arial" panose="020B0604020202020204" pitchFamily="34" charset="0"/>
              </a:defRPr>
            </a:lvl3pPr>
            <a:lvl4pPr marL="1764060" indent="-252009" algn="l" defTabSz="1008035" rtl="0" eaLnBrk="1" latinLnBrk="0" hangingPunct="1">
              <a:lnSpc>
                <a:spcPct val="90000"/>
              </a:lnSpc>
              <a:spcBef>
                <a:spcPts val="551"/>
              </a:spcBef>
              <a:buFontTx/>
              <a:buBlip>
                <a:blip r:embed="rId3"/>
              </a:buBlip>
              <a:defRPr sz="2000" kern="1200">
                <a:solidFill>
                  <a:schemeClr val="tx1"/>
                </a:solidFill>
                <a:latin typeface="Arial" panose="020B0604020202020204" pitchFamily="34" charset="0"/>
                <a:ea typeface="+mn-ea"/>
                <a:cs typeface="Arial" panose="020B0604020202020204" pitchFamily="34" charset="0"/>
              </a:defRPr>
            </a:lvl4pPr>
            <a:lvl5pPr marL="2268078" indent="-252009" algn="l" defTabSz="1008035" rtl="0" eaLnBrk="1" latinLnBrk="0" hangingPunct="1">
              <a:lnSpc>
                <a:spcPct val="90000"/>
              </a:lnSpc>
              <a:spcBef>
                <a:spcPts val="551"/>
              </a:spcBef>
              <a:buFontTx/>
              <a:buBlip>
                <a:blip r:embed="rId3"/>
              </a:buBlip>
              <a:defRPr sz="2000" kern="1200">
                <a:solidFill>
                  <a:schemeClr val="tx1"/>
                </a:solidFill>
                <a:latin typeface="Arial" panose="020B0604020202020204" pitchFamily="34" charset="0"/>
                <a:ea typeface="+mn-ea"/>
                <a:cs typeface="Arial" panose="020B0604020202020204" pitchFamily="34" charset="0"/>
              </a:defRPr>
            </a:lvl5pPr>
            <a:lvl6pPr marL="2772095" indent="-252009" algn="l" defTabSz="1008035" rtl="0" eaLnBrk="1" latinLnBrk="0" hangingPunct="1">
              <a:lnSpc>
                <a:spcPct val="90000"/>
              </a:lnSpc>
              <a:spcBef>
                <a:spcPts val="551"/>
              </a:spcBef>
              <a:buFont typeface="Arial" panose="020B0604020202020204" pitchFamily="34" charset="0"/>
              <a:buChar char="•"/>
              <a:defRPr sz="2000" kern="1200">
                <a:solidFill>
                  <a:schemeClr val="tx1"/>
                </a:solidFill>
                <a:latin typeface="+mn-lt"/>
                <a:ea typeface="+mn-ea"/>
                <a:cs typeface="+mn-cs"/>
              </a:defRPr>
            </a:lvl6pPr>
            <a:lvl7pPr marL="3276112" indent="-252009" algn="l" defTabSz="1008035" rtl="0" eaLnBrk="1" latinLnBrk="0" hangingPunct="1">
              <a:lnSpc>
                <a:spcPct val="90000"/>
              </a:lnSpc>
              <a:spcBef>
                <a:spcPts val="551"/>
              </a:spcBef>
              <a:buFont typeface="Arial" panose="020B0604020202020204" pitchFamily="34" charset="0"/>
              <a:buChar char="•"/>
              <a:defRPr sz="2000" kern="1200">
                <a:solidFill>
                  <a:schemeClr val="tx1"/>
                </a:solidFill>
                <a:latin typeface="+mn-lt"/>
                <a:ea typeface="+mn-ea"/>
                <a:cs typeface="+mn-cs"/>
              </a:defRPr>
            </a:lvl7pPr>
            <a:lvl8pPr marL="3780130" indent="-252009" algn="l" defTabSz="1008035" rtl="0" eaLnBrk="1" latinLnBrk="0" hangingPunct="1">
              <a:lnSpc>
                <a:spcPct val="90000"/>
              </a:lnSpc>
              <a:spcBef>
                <a:spcPts val="551"/>
              </a:spcBef>
              <a:buFont typeface="Arial" panose="020B0604020202020204" pitchFamily="34" charset="0"/>
              <a:buChar char="•"/>
              <a:defRPr sz="2000" kern="1200">
                <a:solidFill>
                  <a:schemeClr val="tx1"/>
                </a:solidFill>
                <a:latin typeface="+mn-lt"/>
                <a:ea typeface="+mn-ea"/>
                <a:cs typeface="+mn-cs"/>
              </a:defRPr>
            </a:lvl8pPr>
            <a:lvl9pPr marL="4284147" indent="-252009" algn="l" defTabSz="1008035" rtl="0" eaLnBrk="1" latinLnBrk="0" hangingPunct="1">
              <a:lnSpc>
                <a:spcPct val="90000"/>
              </a:lnSpc>
              <a:spcBef>
                <a:spcPts val="551"/>
              </a:spcBef>
              <a:buFont typeface="Arial" panose="020B0604020202020204" pitchFamily="34" charset="0"/>
              <a:buChar char="•"/>
              <a:defRPr sz="2000" kern="1200">
                <a:solidFill>
                  <a:schemeClr val="tx1"/>
                </a:solidFill>
                <a:latin typeface="+mn-lt"/>
                <a:ea typeface="+mn-ea"/>
                <a:cs typeface="+mn-cs"/>
              </a:defRPr>
            </a:lvl9pPr>
          </a:lstStyle>
          <a:p>
            <a:pPr marL="297756" marR="0" lvl="0" indent="-297756" algn="l" defTabSz="833745" rtl="0" eaLnBrk="1" fontAlgn="auto" latinLnBrk="0" hangingPunct="1">
              <a:lnSpc>
                <a:spcPct val="90000"/>
              </a:lnSpc>
              <a:spcBef>
                <a:spcPts val="912"/>
              </a:spcBef>
              <a:spcAft>
                <a:spcPts val="0"/>
              </a:spcAft>
              <a:buClrTx/>
              <a:buSzTx/>
              <a:buFontTx/>
              <a:buBlip>
                <a:blip r:embed="rId2"/>
              </a:buBlip>
              <a:tabLst/>
              <a:defRPr/>
            </a:pPr>
            <a:endParaRPr kumimoji="0" lang="cs-CZ" sz="1985"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4" name="Nadpis 2"/>
          <p:cNvSpPr txBox="1">
            <a:spLocks/>
          </p:cNvSpPr>
          <p:nvPr userDrawn="1"/>
        </p:nvSpPr>
        <p:spPr>
          <a:xfrm>
            <a:off x="351" y="1"/>
            <a:ext cx="10693047" cy="1191000"/>
          </a:xfrm>
          <a:prstGeom prst="rect">
            <a:avLst/>
          </a:prstGeom>
        </p:spPr>
        <p:txBody>
          <a:bodyPr vert="horz" lIns="357300" tIns="0" rIns="357300" bIns="0" rtlCol="0" anchor="ctr">
            <a:normAutofit/>
          </a:bodyPr>
          <a:lstStyle>
            <a:lvl1pPr algn="l" defTabSz="1008035"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833745" rtl="0" eaLnBrk="1" fontAlgn="auto" latinLnBrk="0" hangingPunct="1">
              <a:lnSpc>
                <a:spcPct val="90000"/>
              </a:lnSpc>
              <a:spcBef>
                <a:spcPct val="0"/>
              </a:spcBef>
              <a:spcAft>
                <a:spcPts val="0"/>
              </a:spcAft>
              <a:buClrTx/>
              <a:buSzTx/>
              <a:buFontTx/>
              <a:buNone/>
              <a:tabLst/>
              <a:defRPr/>
            </a:pPr>
            <a:endParaRPr kumimoji="0" lang="cs-CZ" sz="2316" b="0" i="0" u="none" strike="noStrike" kern="1200" cap="none" spc="0" normalizeH="0" baseline="0" noProof="0" dirty="0">
              <a:ln>
                <a:noFill/>
              </a:ln>
              <a:solidFill>
                <a:sysClr val="windowText" lastClr="000000"/>
              </a:solidFill>
              <a:effectLst/>
              <a:uLnTx/>
              <a:uFillTx/>
              <a:latin typeface="Arial" panose="020B0604020202020204" pitchFamily="34" charset="0"/>
              <a:ea typeface="+mj-ea"/>
              <a:cs typeface="Arial" panose="020B0604020202020204" pitchFamily="34" charset="0"/>
            </a:endParaRPr>
          </a:p>
        </p:txBody>
      </p:sp>
      <p:sp>
        <p:nvSpPr>
          <p:cNvPr id="16" name="Title 1"/>
          <p:cNvSpPr>
            <a:spLocks noGrp="1"/>
          </p:cNvSpPr>
          <p:nvPr>
            <p:ph type="title" hasCustomPrompt="1"/>
          </p:nvPr>
        </p:nvSpPr>
        <p:spPr>
          <a:xfrm>
            <a:off x="352" y="1"/>
            <a:ext cx="10693046" cy="356380"/>
          </a:xfrm>
        </p:spPr>
        <p:txBody>
          <a:bodyPr lIns="432000" tIns="0" rIns="432000" bIns="0"/>
          <a:lstStyle>
            <a:lvl1pPr>
              <a:defRPr sz="2316">
                <a:latin typeface="Arial" panose="020B0604020202020204" pitchFamily="34" charset="0"/>
                <a:cs typeface="Arial" panose="020B0604020202020204" pitchFamily="34" charset="0"/>
              </a:defRPr>
            </a:lvl1pPr>
          </a:lstStyle>
          <a:p>
            <a:r>
              <a:rPr lang="cs-CZ" dirty="0"/>
              <a:t>Titulek</a:t>
            </a:r>
            <a:endParaRPr lang="en-US" dirty="0"/>
          </a:p>
        </p:txBody>
      </p:sp>
      <p:sp>
        <p:nvSpPr>
          <p:cNvPr id="17" name="Content Placeholder 2"/>
          <p:cNvSpPr>
            <a:spLocks noGrp="1"/>
          </p:cNvSpPr>
          <p:nvPr>
            <p:ph idx="1" hasCustomPrompt="1"/>
          </p:nvPr>
        </p:nvSpPr>
        <p:spPr>
          <a:xfrm>
            <a:off x="355" y="1542537"/>
            <a:ext cx="10693046" cy="840102"/>
          </a:xfrm>
        </p:spPr>
        <p:txBody>
          <a:bodyPr lIns="504000" tIns="0" rIns="504000" bIns="0"/>
          <a:lstStyle>
            <a:lvl1pPr marL="297756" indent="-297756">
              <a:buFontTx/>
              <a:buBlip>
                <a:blip r:embed="rId2"/>
              </a:buBlip>
              <a:defRPr sz="1985">
                <a:latin typeface="Arial" panose="020B0604020202020204" pitchFamily="34" charset="0"/>
                <a:cs typeface="Arial" panose="020B0604020202020204" pitchFamily="34" charset="0"/>
              </a:defRPr>
            </a:lvl1pPr>
            <a:lvl2pPr marL="595512" indent="-297756">
              <a:buFontTx/>
              <a:buBlip>
                <a:blip r:embed="rId2"/>
              </a:buBlip>
              <a:defRPr sz="1820">
                <a:latin typeface="Arial" panose="020B0604020202020204" pitchFamily="34" charset="0"/>
                <a:cs typeface="Arial" panose="020B0604020202020204" pitchFamily="34" charset="0"/>
              </a:defRPr>
            </a:lvl2pPr>
            <a:lvl3pPr marL="893268" indent="-297756">
              <a:buFontTx/>
              <a:buBlip>
                <a:blip r:embed="rId2"/>
              </a:buBlip>
              <a:defRPr sz="1654">
                <a:latin typeface="Arial" panose="020B0604020202020204" pitchFamily="34" charset="0"/>
                <a:cs typeface="Arial" panose="020B0604020202020204" pitchFamily="34" charset="0"/>
              </a:defRPr>
            </a:lvl3pPr>
            <a:lvl4pPr marL="1459054" indent="-208437">
              <a:buFontTx/>
              <a:buBlip>
                <a:blip r:embed="rId3"/>
              </a:buBlip>
              <a:defRPr>
                <a:latin typeface="Arial" panose="020B0604020202020204" pitchFamily="34" charset="0"/>
                <a:cs typeface="Arial" panose="020B0604020202020204" pitchFamily="34" charset="0"/>
              </a:defRPr>
            </a:lvl4pPr>
            <a:lvl5pPr marL="1875928" indent="-208437">
              <a:buFontTx/>
              <a:buBlip>
                <a:blip r:embed="rId3"/>
              </a:buBlip>
              <a:defRPr>
                <a:latin typeface="Arial" panose="020B0604020202020204" pitchFamily="34" charset="0"/>
                <a:cs typeface="Arial" panose="020B0604020202020204" pitchFamily="34" charset="0"/>
              </a:defRPr>
            </a:lvl5pPr>
          </a:lstStyle>
          <a:p>
            <a:pPr lvl="0"/>
            <a:r>
              <a:rPr lang="cs-CZ" dirty="0"/>
              <a:t>Body prezentace</a:t>
            </a:r>
            <a:endParaRPr lang="en-US" dirty="0"/>
          </a:p>
          <a:p>
            <a:pPr lvl="1"/>
            <a:r>
              <a:rPr lang="cs-CZ" dirty="0"/>
              <a:t>Bod</a:t>
            </a:r>
            <a:endParaRPr lang="en-US" dirty="0"/>
          </a:p>
          <a:p>
            <a:pPr lvl="2"/>
            <a:r>
              <a:rPr lang="cs-CZ" dirty="0"/>
              <a:t>Bod</a:t>
            </a:r>
            <a:endParaRPr lang="en-US" dirty="0"/>
          </a:p>
        </p:txBody>
      </p:sp>
      <p:sp>
        <p:nvSpPr>
          <p:cNvPr id="10" name="TextovéPole 9"/>
          <p:cNvSpPr txBox="1"/>
          <p:nvPr userDrawn="1"/>
        </p:nvSpPr>
        <p:spPr>
          <a:xfrm>
            <a:off x="208621" y="7136535"/>
            <a:ext cx="2339795" cy="219612"/>
          </a:xfrm>
          <a:prstGeom prst="rect">
            <a:avLst/>
          </a:prstGeom>
          <a:noFill/>
        </p:spPr>
        <p:txBody>
          <a:bodyPr wrap="square" rtlCol="0">
            <a:spAutoFit/>
          </a:bodyPr>
          <a:lstStyle/>
          <a:p>
            <a:r>
              <a:rPr lang="cs-CZ" sz="827" cap="all" spc="25" dirty="0">
                <a:solidFill>
                  <a:srgbClr val="3487BB"/>
                </a:solidFill>
                <a:latin typeface="Univers Com 67 Bold Cond" panose="020B0806030502040204" pitchFamily="34" charset="-18"/>
              </a:rPr>
              <a:t>REGIONÁLNÍ technologický institut</a:t>
            </a:r>
          </a:p>
        </p:txBody>
      </p:sp>
      <p:sp>
        <p:nvSpPr>
          <p:cNvPr id="11" name="TextovéPole 10"/>
          <p:cNvSpPr txBox="1"/>
          <p:nvPr userDrawn="1"/>
        </p:nvSpPr>
        <p:spPr>
          <a:xfrm>
            <a:off x="4796398" y="7136535"/>
            <a:ext cx="1667379" cy="219612"/>
          </a:xfrm>
          <a:prstGeom prst="rect">
            <a:avLst/>
          </a:prstGeom>
          <a:noFill/>
        </p:spPr>
        <p:txBody>
          <a:bodyPr wrap="square" rtlCol="0">
            <a:spAutoFit/>
          </a:bodyPr>
          <a:lstStyle/>
          <a:p>
            <a:r>
              <a:rPr lang="cs-CZ" sz="827" spc="42" dirty="0">
                <a:solidFill>
                  <a:srgbClr val="3487BB"/>
                </a:solidFill>
                <a:latin typeface="Univers Com 67 Bold Cond" panose="020B0806030502040204" pitchFamily="34" charset="-18"/>
              </a:rPr>
              <a:t>WWW.RTI.ZCU.CZ</a:t>
            </a:r>
          </a:p>
        </p:txBody>
      </p:sp>
    </p:spTree>
    <p:extLst>
      <p:ext uri="{BB962C8B-B14F-4D97-AF65-F5344CB8AC3E}">
        <p14:creationId xmlns:p14="http://schemas.microsoft.com/office/powerpoint/2010/main" val="2715716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002" cy="6479997"/>
          </a:xfrm>
          <a:prstGeom prst="rect">
            <a:avLst/>
          </a:prstGeom>
          <a:blipFill>
            <a:blip r:embed="rId8" cstate="print"/>
            <a:stretch>
              <a:fillRect/>
            </a:stretch>
          </a:blipFill>
        </p:spPr>
        <p:txBody>
          <a:bodyPr wrap="square" lIns="0" tIns="0" rIns="0" bIns="0" rtlCol="0"/>
          <a:lstStyle/>
          <a:p>
            <a:endParaRPr/>
          </a:p>
        </p:txBody>
      </p:sp>
      <p:sp>
        <p:nvSpPr>
          <p:cNvPr id="17" name="bk object 17"/>
          <p:cNvSpPr/>
          <p:nvPr/>
        </p:nvSpPr>
        <p:spPr>
          <a:xfrm>
            <a:off x="6684092" y="6750009"/>
            <a:ext cx="1117395" cy="539997"/>
          </a:xfrm>
          <a:prstGeom prst="rect">
            <a:avLst/>
          </a:prstGeom>
          <a:blipFill>
            <a:blip r:embed="rId9" cstate="print"/>
            <a:stretch>
              <a:fillRect/>
            </a:stretch>
          </a:blipFill>
        </p:spPr>
        <p:txBody>
          <a:bodyPr wrap="square" lIns="0" tIns="0" rIns="0" bIns="0" rtlCol="0"/>
          <a:lstStyle/>
          <a:p>
            <a:endParaRPr/>
          </a:p>
        </p:txBody>
      </p:sp>
      <p:sp>
        <p:nvSpPr>
          <p:cNvPr id="18" name="bk object 18"/>
          <p:cNvSpPr/>
          <p:nvPr/>
        </p:nvSpPr>
        <p:spPr>
          <a:xfrm>
            <a:off x="3786055" y="6828576"/>
            <a:ext cx="2078671" cy="385982"/>
          </a:xfrm>
          <a:prstGeom prst="rect">
            <a:avLst/>
          </a:prstGeom>
          <a:blipFill>
            <a:blip r:embed="rId10" cstate="print"/>
            <a:stretch>
              <a:fillRect/>
            </a:stretch>
          </a:blipFill>
        </p:spPr>
        <p:txBody>
          <a:bodyPr wrap="square" lIns="0" tIns="0" rIns="0" bIns="0" rtlCol="0"/>
          <a:lstStyle/>
          <a:p>
            <a:endParaRPr/>
          </a:p>
        </p:txBody>
      </p:sp>
      <p:sp>
        <p:nvSpPr>
          <p:cNvPr id="19" name="bk object 19"/>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20" name="bk object 20"/>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1" name="bk object 21"/>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2" name="bk object 22"/>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3" name="bk object 23"/>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4" name="bk object 24"/>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5" name="bk object 25"/>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6" name="bk object 26"/>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7" name="bk object 27"/>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8" name="bk object 28"/>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9" name="bk object 29"/>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0" name="bk object 30"/>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1" name="bk object 31"/>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 name="Holder 2"/>
          <p:cNvSpPr>
            <a:spLocks noGrp="1"/>
          </p:cNvSpPr>
          <p:nvPr>
            <p:ph type="title"/>
          </p:nvPr>
        </p:nvSpPr>
        <p:spPr>
          <a:xfrm>
            <a:off x="707301" y="1328879"/>
            <a:ext cx="9278797" cy="533400"/>
          </a:xfrm>
          <a:prstGeom prst="rect">
            <a:avLst/>
          </a:prstGeom>
        </p:spPr>
        <p:txBody>
          <a:bodyPr wrap="square" lIns="0" tIns="0" rIns="0" bIns="0">
            <a:spAutoFit/>
          </a:bodyPr>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a:xfrm>
            <a:off x="707301" y="2069865"/>
            <a:ext cx="9278797" cy="18542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hyperlink" Target="http://www.sciencedirect.com/"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https://imristeel.com/product/bs-standard-and-en13674-1-uic60-60e1-900a-railway-steel-rail"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692002" cy="6479997"/>
          </a:xfrm>
          <a:prstGeom prst="rect">
            <a:avLst/>
          </a:prstGeom>
          <a:blipFill>
            <a:blip r:embed="rId2" cstate="print"/>
            <a:stretch>
              <a:fillRect/>
            </a:stretch>
          </a:blipFill>
        </p:spPr>
        <p:txBody>
          <a:bodyPr wrap="square" lIns="0" tIns="0" rIns="0" bIns="0" rtlCol="0"/>
          <a:lstStyle/>
          <a:p>
            <a:endParaRPr dirty="0"/>
          </a:p>
        </p:txBody>
      </p:sp>
      <p:sp>
        <p:nvSpPr>
          <p:cNvPr id="3" name="object 3"/>
          <p:cNvSpPr/>
          <p:nvPr/>
        </p:nvSpPr>
        <p:spPr>
          <a:xfrm>
            <a:off x="6684092" y="6750009"/>
            <a:ext cx="1117395" cy="53999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86055" y="6828576"/>
            <a:ext cx="2078671" cy="38598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6" name="object 6"/>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7" name="object 7"/>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8" name="object 8"/>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9" name="object 9"/>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0" name="object 10"/>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1" name="object 11"/>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2" name="object 12"/>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3" name="object 13"/>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4" name="object 14"/>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5" name="object 15"/>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6" name="object 16"/>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7" name="object 17"/>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8" name="object 18"/>
          <p:cNvSpPr txBox="1"/>
          <p:nvPr/>
        </p:nvSpPr>
        <p:spPr>
          <a:xfrm>
            <a:off x="894968" y="3760079"/>
            <a:ext cx="8902065" cy="1122487"/>
          </a:xfrm>
          <a:prstGeom prst="rect">
            <a:avLst/>
          </a:prstGeom>
        </p:spPr>
        <p:txBody>
          <a:bodyPr vert="horz" wrap="square" lIns="0" tIns="0" rIns="0" bIns="0" rtlCol="0">
            <a:spAutoFit/>
          </a:bodyPr>
          <a:lstStyle/>
          <a:p>
            <a:pPr algn="ctr">
              <a:lnSpc>
                <a:spcPts val="4700"/>
              </a:lnSpc>
            </a:pPr>
            <a:r>
              <a:rPr lang="cs-CZ" sz="3200" b="1" spc="-20" dirty="0">
                <a:solidFill>
                  <a:srgbClr val="428F9B"/>
                </a:solidFill>
                <a:cs typeface="Calibri"/>
              </a:rPr>
              <a:t>ESF II projekt Západočeské univerzity v Plzni</a:t>
            </a:r>
          </a:p>
          <a:p>
            <a:pPr algn="ctr">
              <a:lnSpc>
                <a:spcPts val="4700"/>
              </a:lnSpc>
            </a:pPr>
            <a:r>
              <a:rPr lang="cs-CZ" sz="2000" b="1" spc="-20" dirty="0" err="1">
                <a:solidFill>
                  <a:srgbClr val="428F9B"/>
                </a:solidFill>
                <a:cs typeface="Calibri"/>
              </a:rPr>
              <a:t>reg</a:t>
            </a:r>
            <a:r>
              <a:rPr lang="cs-CZ" sz="2000" b="1" spc="-20" dirty="0">
                <a:solidFill>
                  <a:srgbClr val="428F9B"/>
                </a:solidFill>
                <a:cs typeface="Calibri"/>
              </a:rPr>
              <a:t>. č. CZ.02.2.69/0.0/0.0/18_056/0013239</a:t>
            </a:r>
            <a:endParaRPr sz="4000" dirty="0">
              <a:latin typeface="Calibri"/>
              <a:cs typeface="Calibri"/>
            </a:endParaRPr>
          </a:p>
        </p:txBody>
      </p:sp>
      <p:sp>
        <p:nvSpPr>
          <p:cNvPr id="19" name="Title 1">
            <a:extLst>
              <a:ext uri="{FF2B5EF4-FFF2-40B4-BE49-F238E27FC236}">
                <a16:creationId xmlns:a16="http://schemas.microsoft.com/office/drawing/2014/main" id="{07441F84-1B85-4848-8212-E432F36BA82B}"/>
              </a:ext>
            </a:extLst>
          </p:cNvPr>
          <p:cNvSpPr txBox="1">
            <a:spLocks/>
          </p:cNvSpPr>
          <p:nvPr/>
        </p:nvSpPr>
        <p:spPr>
          <a:xfrm>
            <a:off x="304800" y="779675"/>
            <a:ext cx="10083800" cy="1191000"/>
          </a:xfrm>
          <a:prstGeom prst="rect">
            <a:avLst/>
          </a:prstGeom>
          <a:effectLst/>
        </p:spPr>
        <p:txBody>
          <a:bodyPr vert="horz" wrap="square" lIns="595500" tIns="0" rIns="595500" bIns="0" rtlCol="0" anchor="b" anchorCtr="1">
            <a:noAutofit/>
          </a:bodyPr>
          <a:lstStyle>
            <a:lvl1pPr>
              <a:defRPr>
                <a:latin typeface="+mj-lt"/>
                <a:ea typeface="+mj-ea"/>
                <a:cs typeface="+mj-cs"/>
              </a:defRPr>
            </a:lvl1pPr>
          </a:lstStyle>
          <a:p>
            <a:pPr algn="ctr"/>
            <a:br>
              <a:rPr lang="cs-CZ" sz="3970" kern="0" spc="-66" dirty="0">
                <a:solidFill>
                  <a:srgbClr val="3889BA"/>
                </a:solidFill>
                <a:latin typeface="Arial" panose="020B0604020202020204" pitchFamily="34" charset="0"/>
                <a:cs typeface="Arial" panose="020B0604020202020204" pitchFamily="34" charset="0"/>
              </a:rPr>
            </a:br>
            <a:r>
              <a:rPr lang="cs-CZ" sz="3200" b="1" spc="-20" dirty="0">
                <a:solidFill>
                  <a:srgbClr val="428F9B"/>
                </a:solidFill>
                <a:latin typeface="+mn-lt"/>
                <a:ea typeface="+mn-ea"/>
                <a:cs typeface="Calibri"/>
              </a:rPr>
              <a:t>TTSS</a:t>
            </a:r>
            <a:br>
              <a:rPr lang="cs-CZ" sz="3200" b="1" spc="-20" dirty="0">
                <a:solidFill>
                  <a:srgbClr val="428F9B"/>
                </a:solidFill>
                <a:latin typeface="+mn-lt"/>
                <a:ea typeface="+mn-ea"/>
                <a:cs typeface="Calibri"/>
              </a:rPr>
            </a:br>
            <a:r>
              <a:rPr lang="cs-CZ" sz="3200" b="1" spc="-20" dirty="0">
                <a:solidFill>
                  <a:srgbClr val="428F9B"/>
                </a:solidFill>
                <a:latin typeface="+mn-lt"/>
                <a:ea typeface="+mn-ea"/>
                <a:cs typeface="Calibri"/>
              </a:rPr>
              <a:t>Technologie tváření, slévání a svařování</a:t>
            </a:r>
            <a:br>
              <a:rPr lang="cs-CZ" sz="3970" kern="0" spc="-66" dirty="0">
                <a:solidFill>
                  <a:srgbClr val="3889BA"/>
                </a:solidFill>
                <a:latin typeface="Arial" panose="020B0604020202020204" pitchFamily="34" charset="0"/>
                <a:cs typeface="Arial" panose="020B0604020202020204" pitchFamily="34" charset="0"/>
              </a:rPr>
            </a:br>
            <a:endParaRPr lang="cs-CZ" sz="1985" kern="0" spc="-66" dirty="0">
              <a:solidFill>
                <a:srgbClr val="3889BA"/>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98597390-5769-41CA-98A7-9F85B491D63A}"/>
              </a:ext>
            </a:extLst>
          </p:cNvPr>
          <p:cNvSpPr txBox="1">
            <a:spLocks/>
          </p:cNvSpPr>
          <p:nvPr/>
        </p:nvSpPr>
        <p:spPr>
          <a:xfrm>
            <a:off x="285405" y="1905756"/>
            <a:ext cx="10083800" cy="1191000"/>
          </a:xfrm>
          <a:prstGeom prst="rect">
            <a:avLst/>
          </a:prstGeom>
        </p:spPr>
        <p:txBody>
          <a:bodyPr vert="horz" lIns="595500" tIns="0" rIns="595500" bIns="0" rtlCol="0" anchor="t">
            <a:noAutofit/>
          </a:bodyPr>
          <a:lstStyle>
            <a:lvl1pPr algn="ctr" defTabSz="1008035" rtl="0" eaLnBrk="1" latinLnBrk="0" hangingPunct="1">
              <a:lnSpc>
                <a:spcPct val="90000"/>
              </a:lnSpc>
              <a:spcBef>
                <a:spcPct val="0"/>
              </a:spcBef>
              <a:buNone/>
              <a:defRPr sz="6600" kern="1200">
                <a:solidFill>
                  <a:schemeClr val="tx1"/>
                </a:solidFill>
                <a:latin typeface="+mj-lt"/>
                <a:ea typeface="+mj-ea"/>
                <a:cs typeface="+mj-cs"/>
              </a:defRPr>
            </a:lvl1pPr>
          </a:lstStyle>
          <a:p>
            <a:r>
              <a:rPr lang="cs-CZ" sz="2400" spc="-66" dirty="0">
                <a:solidFill>
                  <a:schemeClr val="tx1">
                    <a:lumMod val="75000"/>
                    <a:lumOff val="25000"/>
                  </a:schemeClr>
                </a:solidFill>
                <a:latin typeface="Arial" panose="020B0604020202020204" pitchFamily="34" charset="0"/>
                <a:cs typeface="Arial" panose="020B0604020202020204" pitchFamily="34" charset="0"/>
              </a:rPr>
              <a:t>Ukázka semestrální práce</a:t>
            </a:r>
          </a:p>
          <a:p>
            <a:endParaRPr lang="cs-CZ" sz="2400" spc="-66" dirty="0">
              <a:solidFill>
                <a:schemeClr val="tx1">
                  <a:lumMod val="75000"/>
                  <a:lumOff val="25000"/>
                </a:schemeClr>
              </a:solidFill>
              <a:latin typeface="Arial" panose="020B0604020202020204" pitchFamily="34" charset="0"/>
              <a:cs typeface="Arial" panose="020B0604020202020204" pitchFamily="34" charset="0"/>
            </a:endParaRPr>
          </a:p>
          <a:p>
            <a:r>
              <a:rPr lang="cs-CZ" sz="2400" spc="-66" dirty="0">
                <a:solidFill>
                  <a:schemeClr val="tx1">
                    <a:lumMod val="75000"/>
                    <a:lumOff val="25000"/>
                  </a:schemeClr>
                </a:solidFill>
                <a:latin typeface="Arial" panose="020B0604020202020204" pitchFamily="34" charset="0"/>
                <a:cs typeface="Arial" panose="020B0604020202020204" pitchFamily="34" charset="0"/>
              </a:rPr>
              <a:t>Technologický návrh výroby kolejnice</a:t>
            </a: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352425"/>
            <a:ext cx="10693046" cy="553998"/>
          </a:xfrm>
        </p:spPr>
        <p:txBody>
          <a:bodyPr/>
          <a:lstStyle/>
          <a:p>
            <a:r>
              <a:rPr lang="cs-CZ" sz="3600" b="1" dirty="0"/>
              <a:t>Obsah</a:t>
            </a:r>
          </a:p>
        </p:txBody>
      </p:sp>
      <p:sp>
        <p:nvSpPr>
          <p:cNvPr id="3" name="Zástupný symbol pro obsah 2"/>
          <p:cNvSpPr>
            <a:spLocks noGrp="1"/>
          </p:cNvSpPr>
          <p:nvPr>
            <p:ph idx="1"/>
          </p:nvPr>
        </p:nvSpPr>
        <p:spPr>
          <a:xfrm>
            <a:off x="355" y="1542537"/>
            <a:ext cx="10693046" cy="2924688"/>
          </a:xfrm>
        </p:spPr>
        <p:txBody>
          <a:bodyPr>
            <a:normAutofit/>
          </a:bodyPr>
          <a:lstStyle/>
          <a:p>
            <a:pPr>
              <a:lnSpc>
                <a:spcPct val="150000"/>
              </a:lnSpc>
            </a:pPr>
            <a:r>
              <a:rPr lang="cs-CZ" sz="2400" dirty="0"/>
              <a:t>Popis výrobku</a:t>
            </a:r>
          </a:p>
          <a:p>
            <a:pPr>
              <a:lnSpc>
                <a:spcPct val="150000"/>
              </a:lnSpc>
            </a:pPr>
            <a:r>
              <a:rPr lang="cs-CZ" sz="2400" dirty="0"/>
              <a:t>Navržený materiál</a:t>
            </a:r>
          </a:p>
          <a:p>
            <a:pPr>
              <a:lnSpc>
                <a:spcPct val="150000"/>
              </a:lnSpc>
            </a:pPr>
            <a:r>
              <a:rPr lang="cs-CZ" sz="2400" dirty="0"/>
              <a:t>Navržená technologie tváření a zdůvodnění jejího výběru</a:t>
            </a:r>
          </a:p>
          <a:p>
            <a:pPr>
              <a:lnSpc>
                <a:spcPct val="150000"/>
              </a:lnSpc>
            </a:pPr>
            <a:r>
              <a:rPr lang="cs-CZ" sz="2400" dirty="0"/>
              <a:t>Rešerše na zvolenou technologii tváření</a:t>
            </a:r>
          </a:p>
          <a:p>
            <a:pPr>
              <a:lnSpc>
                <a:spcPct val="150000"/>
              </a:lnSpc>
            </a:pPr>
            <a:r>
              <a:rPr lang="cs-CZ" sz="2400" dirty="0"/>
              <a:t>Závěr</a:t>
            </a:r>
          </a:p>
          <a:p>
            <a:endParaRPr lang="cs-CZ" sz="2400" dirty="0"/>
          </a:p>
          <a:p>
            <a:pPr marL="0" indent="0">
              <a:buNone/>
            </a:pPr>
            <a:endParaRPr lang="cs-CZ" sz="2400" dirty="0"/>
          </a:p>
          <a:p>
            <a:pPr marL="0" indent="0">
              <a:buNone/>
            </a:pPr>
            <a:endParaRPr lang="cs-CZ" sz="2400" dirty="0"/>
          </a:p>
        </p:txBody>
      </p:sp>
    </p:spTree>
    <p:extLst>
      <p:ext uri="{BB962C8B-B14F-4D97-AF65-F5344CB8AC3E}">
        <p14:creationId xmlns:p14="http://schemas.microsoft.com/office/powerpoint/2010/main" val="2671373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11477"/>
            <a:ext cx="10693046" cy="553998"/>
          </a:xfrm>
        </p:spPr>
        <p:txBody>
          <a:bodyPr/>
          <a:lstStyle/>
          <a:p>
            <a:r>
              <a:rPr lang="cs-CZ" sz="3600" b="1" dirty="0"/>
              <a:t>Kolejnice</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307050" y="1294637"/>
            <a:ext cx="10083466" cy="4502945"/>
          </a:xfrm>
        </p:spPr>
        <p:txBody>
          <a:bodyPr>
            <a:normAutofit/>
          </a:bodyPr>
          <a:lstStyle/>
          <a:p>
            <a:r>
              <a:rPr lang="cs-CZ" sz="1654" dirty="0"/>
              <a:t>Různé typy kolejnic podle způsobu použití: </a:t>
            </a:r>
          </a:p>
          <a:p>
            <a:pPr marL="0" indent="0">
              <a:buNone/>
            </a:pPr>
            <a:r>
              <a:rPr lang="cs-CZ" sz="1654" dirty="0"/>
              <a:t>	transportní železniční</a:t>
            </a:r>
          </a:p>
          <a:p>
            <a:pPr marL="0" indent="0">
              <a:buNone/>
            </a:pPr>
            <a:r>
              <a:rPr lang="cs-CZ" sz="1737" dirty="0"/>
              <a:t>	tramvajové</a:t>
            </a:r>
          </a:p>
          <a:p>
            <a:pPr marL="0" indent="0">
              <a:buNone/>
            </a:pPr>
            <a:r>
              <a:rPr lang="cs-CZ" sz="1737" dirty="0"/>
              <a:t>	důlní</a:t>
            </a:r>
          </a:p>
          <a:p>
            <a:pPr marL="0" indent="0">
              <a:buNone/>
            </a:pPr>
            <a:r>
              <a:rPr lang="cs-CZ" sz="1737" dirty="0"/>
              <a:t>	jeřábové</a:t>
            </a:r>
          </a:p>
          <a:p>
            <a:pPr marL="0" indent="0">
              <a:buNone/>
            </a:pPr>
            <a:r>
              <a:rPr lang="cs-CZ" sz="1737" dirty="0"/>
              <a:t>	výhybkové</a:t>
            </a:r>
          </a:p>
          <a:p>
            <a:pPr marL="0" indent="0">
              <a:buNone/>
            </a:pPr>
            <a:endParaRPr lang="cs-CZ" sz="1737" dirty="0"/>
          </a:p>
          <a:p>
            <a:pPr marL="0" indent="0">
              <a:buNone/>
            </a:pPr>
            <a:endParaRPr lang="cs-CZ" sz="1654" b="1" dirty="0"/>
          </a:p>
        </p:txBody>
      </p:sp>
      <p:pic>
        <p:nvPicPr>
          <p:cNvPr id="1026" name="Picture 2" descr="Wuppertal, Germany Schwebebahn - YouTube">
            <a:extLst>
              <a:ext uri="{FF2B5EF4-FFF2-40B4-BE49-F238E27FC236}">
                <a16:creationId xmlns:a16="http://schemas.microsoft.com/office/drawing/2014/main" id="{554D9DA0-D095-4AE0-B6F2-5B91A036C90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85864" y="1062027"/>
            <a:ext cx="3962211" cy="22287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arlovarský kraj si vymohl pendolino, rychlovlak by měl do Varů jezdit od  září - iDNES.cz">
            <a:extLst>
              <a:ext uri="{FF2B5EF4-FFF2-40B4-BE49-F238E27FC236}">
                <a16:creationId xmlns:a16="http://schemas.microsoft.com/office/drawing/2014/main" id="{3CEF22F4-C3E5-4C84-A5DF-49289540F2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2221" y="3416937"/>
            <a:ext cx="2965854" cy="19595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nížení příčení pojezdu jeřábů | TEMEX.cz">
            <a:extLst>
              <a:ext uri="{FF2B5EF4-FFF2-40B4-BE49-F238E27FC236}">
                <a16:creationId xmlns:a16="http://schemas.microsoft.com/office/drawing/2014/main" id="{F3D48E8F-19AC-488B-A6AC-3495FCDDE90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0833" y="2389514"/>
            <a:ext cx="2532807" cy="171668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udy z nudy - Deset šachet, dolů a muzeí, kde se svezete důlním vláčkem">
            <a:extLst>
              <a:ext uri="{FF2B5EF4-FFF2-40B4-BE49-F238E27FC236}">
                <a16:creationId xmlns:a16="http://schemas.microsoft.com/office/drawing/2014/main" id="{3DC00C40-7CED-465D-B146-C0AD7610D25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770" y="4439320"/>
            <a:ext cx="2807921" cy="185818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konstrukce výhybek na Slezském předměstí v Hradci Králové | N+N –  Konstrukce a dopravní stavby Litoměřice, s.r.o.">
            <a:extLst>
              <a:ext uri="{FF2B5EF4-FFF2-40B4-BE49-F238E27FC236}">
                <a16:creationId xmlns:a16="http://schemas.microsoft.com/office/drawing/2014/main" id="{7DB549B9-F59D-406C-A2D9-586DFE5D506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64071" y="4439320"/>
            <a:ext cx="2477577" cy="185818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ramvaj na plzeňskou Košutku jezdí po nově opravené trati: oficiální  informační server města Plzně">
            <a:extLst>
              <a:ext uri="{FF2B5EF4-FFF2-40B4-BE49-F238E27FC236}">
                <a16:creationId xmlns:a16="http://schemas.microsoft.com/office/drawing/2014/main" id="{F5281EB2-2B82-409F-95EE-5ED55F95E0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73755" y="5547379"/>
            <a:ext cx="2174319" cy="1441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291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373" y="243048"/>
            <a:ext cx="10693046" cy="553998"/>
          </a:xfrm>
        </p:spPr>
        <p:txBody>
          <a:bodyPr/>
          <a:lstStyle/>
          <a:p>
            <a:r>
              <a:rPr lang="cs-CZ" sz="3600" b="1" dirty="0"/>
              <a:t>Kolejnice</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302417" y="1341394"/>
            <a:ext cx="10083466" cy="6021800"/>
          </a:xfrm>
        </p:spPr>
        <p:txBody>
          <a:bodyPr>
            <a:normAutofit/>
          </a:bodyPr>
          <a:lstStyle/>
          <a:p>
            <a:pPr marL="0" indent="0">
              <a:buNone/>
            </a:pPr>
            <a:r>
              <a:rPr lang="cs-CZ" sz="1544" dirty="0"/>
              <a:t>- nejčastěji používané jsou železniční kolejnice</a:t>
            </a:r>
          </a:p>
          <a:p>
            <a:pPr marL="0" indent="0">
              <a:buNone/>
            </a:pPr>
            <a:endParaRPr lang="cs-CZ" sz="1544" dirty="0"/>
          </a:p>
          <a:p>
            <a:pPr marL="0" indent="0">
              <a:buNone/>
            </a:pPr>
            <a:endParaRPr lang="cs-CZ" sz="1544" dirty="0"/>
          </a:p>
          <a:p>
            <a:pPr marL="0" indent="0">
              <a:buNone/>
            </a:pPr>
            <a:endParaRPr lang="cs-CZ" sz="1544" dirty="0"/>
          </a:p>
          <a:p>
            <a:pPr marL="0" indent="0">
              <a:buNone/>
            </a:pPr>
            <a:endParaRPr lang="cs-CZ" sz="1544" dirty="0"/>
          </a:p>
          <a:p>
            <a:pPr marL="0" indent="0">
              <a:buNone/>
            </a:pPr>
            <a:endParaRPr lang="cs-CZ" sz="1544" dirty="0"/>
          </a:p>
          <a:p>
            <a:pPr marL="0" indent="0">
              <a:buNone/>
            </a:pPr>
            <a:endParaRPr lang="cs-CZ" sz="1544" dirty="0"/>
          </a:p>
          <a:p>
            <a:pPr marL="0" indent="0">
              <a:buNone/>
            </a:pPr>
            <a:endParaRPr lang="cs-CZ" sz="1544" dirty="0"/>
          </a:p>
          <a:p>
            <a:pPr marL="0" indent="0">
              <a:buNone/>
            </a:pPr>
            <a:endParaRPr lang="cs-CZ" sz="1544" dirty="0"/>
          </a:p>
          <a:p>
            <a:pPr marL="0" indent="0">
              <a:buNone/>
            </a:pPr>
            <a:endParaRPr lang="cs-CZ" sz="1544" dirty="0"/>
          </a:p>
          <a:p>
            <a:pPr marL="0" indent="0">
              <a:buNone/>
            </a:pPr>
            <a:endParaRPr lang="cs-CZ" sz="1544" dirty="0"/>
          </a:p>
          <a:p>
            <a:pPr marL="0" indent="0">
              <a:buNone/>
            </a:pPr>
            <a:endParaRPr lang="cs-CZ" sz="1544" dirty="0"/>
          </a:p>
          <a:p>
            <a:pPr marL="0" indent="0">
              <a:buNone/>
            </a:pPr>
            <a:endParaRPr lang="cs-CZ" sz="1544" dirty="0"/>
          </a:p>
          <a:p>
            <a:r>
              <a:rPr lang="cs-CZ" sz="1654" dirty="0"/>
              <a:t>Železniční kolejnice tvoří společně s pražci jednu ze základních částí železničního svršku, kde spolu dvě kolejnice a pražce tvoří kolej.</a:t>
            </a:r>
          </a:p>
          <a:p>
            <a:r>
              <a:rPr lang="cs-CZ" sz="1654" dirty="0"/>
              <a:t>Jedná se nejvíce namáhanou část – kontakt s železničním kolem, přejímá síly na malých styčných plochách</a:t>
            </a:r>
          </a:p>
          <a:p>
            <a:r>
              <a:rPr lang="cs-CZ" sz="1654" dirty="0"/>
              <a:t>Základní funkce kolejnice jsou: </a:t>
            </a:r>
          </a:p>
          <a:p>
            <a:pPr marL="0" indent="0">
              <a:buNone/>
            </a:pPr>
            <a:r>
              <a:rPr lang="cs-CZ" sz="1654" dirty="0"/>
              <a:t>▪ Vést směr pohybu železničního dvojkolí a vytvářet pro něj hladkou jízdní dráhu </a:t>
            </a:r>
          </a:p>
          <a:p>
            <a:pPr marL="0" indent="0">
              <a:buNone/>
            </a:pPr>
            <a:r>
              <a:rPr lang="cs-CZ" sz="1654" dirty="0"/>
              <a:t>▪ Přenášet kolové síly vzniklé odvalováním dvojkolí a rozkládat je do podpor </a:t>
            </a:r>
          </a:p>
          <a:p>
            <a:pPr marL="0" indent="0">
              <a:buNone/>
            </a:pPr>
            <a:r>
              <a:rPr lang="cs-CZ" sz="1654" dirty="0"/>
              <a:t>▪ Při rozjíždění a brždění přejímat pomocí adheze brzdné a rozjezdové síly </a:t>
            </a:r>
          </a:p>
          <a:p>
            <a:pPr marL="0" indent="0">
              <a:buNone/>
            </a:pPr>
            <a:r>
              <a:rPr lang="cs-CZ" sz="1654" dirty="0"/>
              <a:t>▪ Další funkcí jsou např. zpětné vedení pro napájení na elektrizovaných tratích </a:t>
            </a:r>
            <a:endParaRPr lang="cs-CZ" sz="1654" b="1" dirty="0"/>
          </a:p>
        </p:txBody>
      </p:sp>
      <p:pic>
        <p:nvPicPr>
          <p:cNvPr id="9" name="Obrázek 8">
            <a:extLst>
              <a:ext uri="{FF2B5EF4-FFF2-40B4-BE49-F238E27FC236}">
                <a16:creationId xmlns:a16="http://schemas.microsoft.com/office/drawing/2014/main" id="{90101E8B-A2E5-43CD-819F-8068007596E4}"/>
              </a:ext>
            </a:extLst>
          </p:cNvPr>
          <p:cNvPicPr>
            <a:picLocks noChangeAspect="1"/>
          </p:cNvPicPr>
          <p:nvPr/>
        </p:nvPicPr>
        <p:blipFill>
          <a:blip r:embed="rId2"/>
          <a:stretch>
            <a:fillRect/>
          </a:stretch>
        </p:blipFill>
        <p:spPr>
          <a:xfrm>
            <a:off x="2603500" y="1772831"/>
            <a:ext cx="3379961" cy="2200904"/>
          </a:xfrm>
          <a:prstGeom prst="rect">
            <a:avLst/>
          </a:prstGeom>
        </p:spPr>
      </p:pic>
      <p:sp>
        <p:nvSpPr>
          <p:cNvPr id="10" name="TextovéPole 9">
            <a:extLst>
              <a:ext uri="{FF2B5EF4-FFF2-40B4-BE49-F238E27FC236}">
                <a16:creationId xmlns:a16="http://schemas.microsoft.com/office/drawing/2014/main" id="{A453A143-F82D-4AED-89EC-D9D9719CB008}"/>
              </a:ext>
            </a:extLst>
          </p:cNvPr>
          <p:cNvSpPr txBox="1"/>
          <p:nvPr/>
        </p:nvSpPr>
        <p:spPr>
          <a:xfrm>
            <a:off x="4660900" y="3776145"/>
            <a:ext cx="973343" cy="232371"/>
          </a:xfrm>
          <a:prstGeom prst="rect">
            <a:avLst/>
          </a:prstGeom>
          <a:noFill/>
        </p:spPr>
        <p:txBody>
          <a:bodyPr wrap="none" rtlCol="0">
            <a:spAutoFit/>
          </a:bodyPr>
          <a:lstStyle/>
          <a:p>
            <a:r>
              <a:rPr lang="cs-CZ" sz="910" dirty="0"/>
              <a:t>Železniční svršek</a:t>
            </a:r>
          </a:p>
        </p:txBody>
      </p:sp>
      <p:pic>
        <p:nvPicPr>
          <p:cNvPr id="2050" name="Picture 2" descr="Kolejnice | Třinecké Železárny - Moravia Steel">
            <a:extLst>
              <a:ext uri="{FF2B5EF4-FFF2-40B4-BE49-F238E27FC236}">
                <a16:creationId xmlns:a16="http://schemas.microsoft.com/office/drawing/2014/main" id="{529F2166-FDCE-4C8E-A261-84FC5D057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4364" y="1097189"/>
            <a:ext cx="2932994" cy="2932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2762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344371"/>
            <a:ext cx="10693046" cy="553998"/>
          </a:xfrm>
        </p:spPr>
        <p:txBody>
          <a:bodyPr/>
          <a:lstStyle/>
          <a:p>
            <a:r>
              <a:rPr lang="cs-CZ" sz="3600" b="1" dirty="0"/>
              <a:t>Kolejnice</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0" y="1706158"/>
            <a:ext cx="7557169" cy="5857425"/>
          </a:xfrm>
        </p:spPr>
        <p:txBody>
          <a:bodyPr>
            <a:normAutofit/>
          </a:bodyPr>
          <a:lstStyle/>
          <a:p>
            <a:r>
              <a:rPr lang="cs-CZ" sz="1544" dirty="0"/>
              <a:t>Pro železniční kolej se používá zejména kolejnice širokopatní. </a:t>
            </a:r>
          </a:p>
          <a:p>
            <a:r>
              <a:rPr lang="cs-CZ" sz="1544" dirty="0"/>
              <a:t>Podle použití a provozního zatížení se tento typ kolejnice dále dělí na:</a:t>
            </a:r>
          </a:p>
          <a:p>
            <a:pPr marL="0" indent="0">
              <a:buNone/>
            </a:pPr>
            <a:r>
              <a:rPr lang="cs-CZ" sz="1544" dirty="0"/>
              <a:t>S49 - standardní typ kolejnice, v současné době používané pro méně provozně zatížené tratě, dopravní koleje a manipulační koleje v železničních stanicích, 49,43 kg/</a:t>
            </a:r>
            <a:r>
              <a:rPr lang="cs-CZ" sz="1544" dirty="0" err="1"/>
              <a:t>bm</a:t>
            </a:r>
            <a:r>
              <a:rPr lang="cs-CZ" sz="1544" dirty="0"/>
              <a:t>,</a:t>
            </a:r>
          </a:p>
          <a:p>
            <a:pPr marL="0" indent="0">
              <a:buNone/>
            </a:pPr>
            <a:r>
              <a:rPr lang="cs-CZ" sz="1544" dirty="0"/>
              <a:t>UIC 60 – silně zatížené tratě a tratě projížděné vysokými rychlostmi, 60,34 kg/</a:t>
            </a:r>
            <a:r>
              <a:rPr lang="cs-CZ" sz="1544" dirty="0" err="1"/>
              <a:t>bm</a:t>
            </a:r>
            <a:endParaRPr lang="cs-CZ" sz="1544" dirty="0"/>
          </a:p>
          <a:p>
            <a:pPr marL="0" indent="0">
              <a:buNone/>
            </a:pPr>
            <a:r>
              <a:rPr lang="cs-CZ" sz="1544" dirty="0"/>
              <a:t>R 65 – používáno pro vysoce zatížení trati, 64,98 kg/</a:t>
            </a:r>
            <a:r>
              <a:rPr lang="cs-CZ" sz="1544" dirty="0" err="1"/>
              <a:t>bm</a:t>
            </a:r>
            <a:endParaRPr lang="cs-CZ" sz="1544" dirty="0"/>
          </a:p>
          <a:p>
            <a:pPr marL="0" indent="0">
              <a:buNone/>
            </a:pPr>
            <a:r>
              <a:rPr lang="cs-CZ" sz="1544" dirty="0"/>
              <a:t>T – na regionálních tratích; dnes již dožívají; T – těžký; výška 150 mm; šířka paty 128 mm; šířka hlavy 65,5 mm; tloušťka stojiny 15 mm; 49,99 kg/</a:t>
            </a:r>
            <a:r>
              <a:rPr lang="cs-CZ" sz="1544" dirty="0" err="1"/>
              <a:t>bm</a:t>
            </a:r>
            <a:endParaRPr lang="cs-CZ" sz="1544" dirty="0"/>
          </a:p>
          <a:p>
            <a:pPr marL="0" indent="0">
              <a:buNone/>
            </a:pPr>
            <a:r>
              <a:rPr lang="cs-CZ" sz="1544" dirty="0"/>
              <a:t>A – na regionálních tratích; dnes již vzácně; 44 kg/</a:t>
            </a:r>
            <a:r>
              <a:rPr lang="cs-CZ" sz="1544" dirty="0" err="1"/>
              <a:t>bm</a:t>
            </a:r>
            <a:endParaRPr lang="cs-CZ" sz="1544" dirty="0"/>
          </a:p>
          <a:p>
            <a:pPr marL="0" indent="0">
              <a:buNone/>
            </a:pPr>
            <a:r>
              <a:rPr lang="cs-CZ" sz="1544" dirty="0" err="1"/>
              <a:t>Xa</a:t>
            </a:r>
            <a:r>
              <a:rPr lang="cs-CZ" sz="1544" dirty="0"/>
              <a:t> – na regionálních tratích; dnes již vzácně; 36 kg/</a:t>
            </a:r>
            <a:r>
              <a:rPr lang="cs-CZ" sz="1544" dirty="0" err="1"/>
              <a:t>bm</a:t>
            </a:r>
            <a:endParaRPr lang="cs-CZ" sz="1544" dirty="0"/>
          </a:p>
          <a:p>
            <a:pPr marL="0" indent="0">
              <a:buNone/>
            </a:pPr>
            <a:endParaRPr lang="cs-CZ" sz="1544" dirty="0"/>
          </a:p>
          <a:p>
            <a:pPr marL="0" indent="0">
              <a:buNone/>
            </a:pPr>
            <a:r>
              <a:rPr lang="cs-CZ" sz="1544" dirty="0"/>
              <a:t>První tři typy jsou v současné době používány při obnově                                    a modernizaci tratí ČD.</a:t>
            </a:r>
          </a:p>
          <a:p>
            <a:endParaRPr lang="cs-CZ" sz="1764" b="1" dirty="0"/>
          </a:p>
          <a:p>
            <a:pPr marL="0" indent="0">
              <a:buNone/>
            </a:pPr>
            <a:endParaRPr lang="cs-CZ" sz="1764" b="1" dirty="0"/>
          </a:p>
        </p:txBody>
      </p:sp>
      <p:sp>
        <p:nvSpPr>
          <p:cNvPr id="10" name="TextovéPole 9">
            <a:extLst>
              <a:ext uri="{FF2B5EF4-FFF2-40B4-BE49-F238E27FC236}">
                <a16:creationId xmlns:a16="http://schemas.microsoft.com/office/drawing/2014/main" id="{A453A143-F82D-4AED-89EC-D9D9719CB008}"/>
              </a:ext>
            </a:extLst>
          </p:cNvPr>
          <p:cNvSpPr txBox="1"/>
          <p:nvPr/>
        </p:nvSpPr>
        <p:spPr>
          <a:xfrm>
            <a:off x="7557168" y="3092328"/>
            <a:ext cx="2651688" cy="232371"/>
          </a:xfrm>
          <a:prstGeom prst="rect">
            <a:avLst/>
          </a:prstGeom>
          <a:noFill/>
        </p:spPr>
        <p:txBody>
          <a:bodyPr wrap="none" rtlCol="0">
            <a:spAutoFit/>
          </a:bodyPr>
          <a:lstStyle/>
          <a:p>
            <a:r>
              <a:rPr lang="cs-CZ" sz="910" dirty="0"/>
              <a:t>Pojmenování jednotlivých částí širokopatní kolejnice</a:t>
            </a:r>
          </a:p>
        </p:txBody>
      </p:sp>
      <p:pic>
        <p:nvPicPr>
          <p:cNvPr id="7" name="Obrázek 6">
            <a:extLst>
              <a:ext uri="{FF2B5EF4-FFF2-40B4-BE49-F238E27FC236}">
                <a16:creationId xmlns:a16="http://schemas.microsoft.com/office/drawing/2014/main" id="{5F2060F4-FB0D-43A5-98A9-A2293CE5CB5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7282148" y="132456"/>
            <a:ext cx="3264451" cy="2902202"/>
          </a:xfrm>
          <a:prstGeom prst="rect">
            <a:avLst/>
          </a:prstGeom>
        </p:spPr>
      </p:pic>
      <p:pic>
        <p:nvPicPr>
          <p:cNvPr id="11" name="Obrázek 10">
            <a:extLst>
              <a:ext uri="{FF2B5EF4-FFF2-40B4-BE49-F238E27FC236}">
                <a16:creationId xmlns:a16="http://schemas.microsoft.com/office/drawing/2014/main" id="{12468899-796B-49BB-ACE0-7A39A1DCEC4B}"/>
              </a:ext>
            </a:extLst>
          </p:cNvPr>
          <p:cNvPicPr>
            <a:picLocks noChangeAspect="1"/>
          </p:cNvPicPr>
          <p:nvPr/>
        </p:nvPicPr>
        <p:blipFill>
          <a:blip r:embed="rId5"/>
          <a:stretch>
            <a:fillRect/>
          </a:stretch>
        </p:blipFill>
        <p:spPr>
          <a:xfrm>
            <a:off x="7836157" y="3515983"/>
            <a:ext cx="2062102" cy="1484713"/>
          </a:xfrm>
          <a:prstGeom prst="rect">
            <a:avLst/>
          </a:prstGeom>
        </p:spPr>
      </p:pic>
      <p:pic>
        <p:nvPicPr>
          <p:cNvPr id="12" name="Obrázek 11">
            <a:extLst>
              <a:ext uri="{FF2B5EF4-FFF2-40B4-BE49-F238E27FC236}">
                <a16:creationId xmlns:a16="http://schemas.microsoft.com/office/drawing/2014/main" id="{204B9033-11FD-42AB-952B-B83B38643D3C}"/>
              </a:ext>
            </a:extLst>
          </p:cNvPr>
          <p:cNvPicPr>
            <a:picLocks noChangeAspect="1"/>
          </p:cNvPicPr>
          <p:nvPr/>
        </p:nvPicPr>
        <p:blipFill>
          <a:blip r:embed="rId6"/>
          <a:stretch>
            <a:fillRect/>
          </a:stretch>
        </p:blipFill>
        <p:spPr>
          <a:xfrm>
            <a:off x="6206010" y="5000695"/>
            <a:ext cx="4097692" cy="1640197"/>
          </a:xfrm>
          <a:prstGeom prst="rect">
            <a:avLst/>
          </a:prstGeom>
        </p:spPr>
      </p:pic>
      <p:sp>
        <p:nvSpPr>
          <p:cNvPr id="13" name="Obdélník 12">
            <a:extLst>
              <a:ext uri="{FF2B5EF4-FFF2-40B4-BE49-F238E27FC236}">
                <a16:creationId xmlns:a16="http://schemas.microsoft.com/office/drawing/2014/main" id="{3BC01C49-D25A-4DF9-91B2-9242D51BF607}"/>
              </a:ext>
            </a:extLst>
          </p:cNvPr>
          <p:cNvSpPr/>
          <p:nvPr/>
        </p:nvSpPr>
        <p:spPr>
          <a:xfrm>
            <a:off x="9776739" y="5555946"/>
            <a:ext cx="463311" cy="10424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489"/>
          </a:p>
        </p:txBody>
      </p:sp>
    </p:spTree>
    <p:extLst>
      <p:ext uri="{BB962C8B-B14F-4D97-AF65-F5344CB8AC3E}">
        <p14:creationId xmlns:p14="http://schemas.microsoft.com/office/powerpoint/2010/main" val="1707788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76225"/>
            <a:ext cx="10693046" cy="553998"/>
          </a:xfrm>
        </p:spPr>
        <p:txBody>
          <a:bodyPr/>
          <a:lstStyle/>
          <a:p>
            <a:r>
              <a:rPr lang="cs-CZ" sz="3600" dirty="0">
                <a:solidFill>
                  <a:schemeClr val="accent1"/>
                </a:solidFill>
              </a:rPr>
              <a:t>Postup vyhledávání</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305134" y="1838608"/>
            <a:ext cx="7824901" cy="4502945"/>
          </a:xfrm>
        </p:spPr>
        <p:txBody>
          <a:bodyPr>
            <a:normAutofit/>
          </a:bodyPr>
          <a:lstStyle/>
          <a:p>
            <a:pPr>
              <a:lnSpc>
                <a:spcPct val="150000"/>
              </a:lnSpc>
            </a:pPr>
            <a:r>
              <a:rPr lang="cs-CZ" sz="1654" dirty="0">
                <a:solidFill>
                  <a:schemeClr val="accent1"/>
                </a:solidFill>
              </a:rPr>
              <a:t>Google </a:t>
            </a:r>
            <a:r>
              <a:rPr lang="cs-CZ" sz="1654" dirty="0" err="1">
                <a:solidFill>
                  <a:schemeClr val="accent1"/>
                </a:solidFill>
              </a:rPr>
              <a:t>Scholar</a:t>
            </a:r>
            <a:endParaRPr lang="cs-CZ" sz="1654" dirty="0">
              <a:solidFill>
                <a:schemeClr val="accent1"/>
              </a:solidFill>
            </a:endParaRPr>
          </a:p>
          <a:p>
            <a:pPr>
              <a:lnSpc>
                <a:spcPct val="150000"/>
              </a:lnSpc>
            </a:pPr>
            <a:r>
              <a:rPr lang="cs-CZ" sz="1654" dirty="0" err="1">
                <a:solidFill>
                  <a:schemeClr val="accent1"/>
                </a:solidFill>
              </a:rPr>
              <a:t>ResearchGate</a:t>
            </a:r>
            <a:endParaRPr lang="cs-CZ" sz="1654" dirty="0">
              <a:solidFill>
                <a:schemeClr val="accent1"/>
              </a:solidFill>
            </a:endParaRPr>
          </a:p>
          <a:p>
            <a:pPr>
              <a:lnSpc>
                <a:spcPct val="150000"/>
              </a:lnSpc>
            </a:pPr>
            <a:r>
              <a:rPr lang="cs-CZ" sz="1654" dirty="0">
                <a:solidFill>
                  <a:schemeClr val="accent1"/>
                </a:solidFill>
                <a:hlinkClick r:id="rId3">
                  <a:extLst>
                    <a:ext uri="{A12FA001-AC4F-418D-AE19-62706E023703}">
                      <ahyp:hlinkClr xmlns:ahyp="http://schemas.microsoft.com/office/drawing/2018/hyperlinkcolor" val="tx"/>
                    </a:ext>
                  </a:extLst>
                </a:hlinkClick>
              </a:rPr>
              <a:t>www.sciencedirect.com</a:t>
            </a:r>
            <a:endParaRPr lang="cs-CZ" sz="1654" dirty="0">
              <a:solidFill>
                <a:schemeClr val="accent1"/>
              </a:solidFill>
            </a:endParaRPr>
          </a:p>
          <a:p>
            <a:pPr>
              <a:lnSpc>
                <a:spcPct val="150000"/>
              </a:lnSpc>
            </a:pPr>
            <a:r>
              <a:rPr lang="cs-CZ" sz="1654" dirty="0">
                <a:solidFill>
                  <a:schemeClr val="accent1"/>
                </a:solidFill>
              </a:rPr>
              <a:t>Google </a:t>
            </a:r>
            <a:r>
              <a:rPr lang="cs-CZ" sz="1654" dirty="0">
                <a:solidFill>
                  <a:schemeClr val="accent1"/>
                </a:solidFill>
                <a:sym typeface="Wingdings" panose="05000000000000000000" pitchFamily="2" charset="2"/>
              </a:rPr>
              <a:t></a:t>
            </a:r>
          </a:p>
          <a:p>
            <a:pPr>
              <a:lnSpc>
                <a:spcPct val="150000"/>
              </a:lnSpc>
            </a:pPr>
            <a:r>
              <a:rPr lang="cs-CZ" sz="1654" dirty="0">
                <a:solidFill>
                  <a:schemeClr val="accent1"/>
                </a:solidFill>
                <a:sym typeface="Wingdings" panose="05000000000000000000" pitchFamily="2" charset="2"/>
              </a:rPr>
              <a:t>Absolventské práce (bakalářské, diplomové  z různých univerzit</a:t>
            </a:r>
            <a:endParaRPr lang="cs-CZ" b="1" dirty="0">
              <a:solidFill>
                <a:schemeClr val="accent1"/>
              </a:solidFill>
            </a:endParaRPr>
          </a:p>
          <a:p>
            <a:pPr marL="0" indent="0">
              <a:lnSpc>
                <a:spcPct val="150000"/>
              </a:lnSpc>
              <a:buNone/>
            </a:pPr>
            <a:endParaRPr lang="cs-CZ" b="1" dirty="0">
              <a:solidFill>
                <a:schemeClr val="accent1"/>
              </a:solidFill>
            </a:endParaRPr>
          </a:p>
        </p:txBody>
      </p:sp>
    </p:spTree>
    <p:extLst>
      <p:ext uri="{BB962C8B-B14F-4D97-AF65-F5344CB8AC3E}">
        <p14:creationId xmlns:p14="http://schemas.microsoft.com/office/powerpoint/2010/main" val="453856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79025"/>
            <a:ext cx="10693046" cy="553998"/>
          </a:xfrm>
        </p:spPr>
        <p:txBody>
          <a:bodyPr/>
          <a:lstStyle/>
          <a:p>
            <a:r>
              <a:rPr lang="cs-CZ" sz="3600" b="1" dirty="0"/>
              <a:t>Materiál kolejnic</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305134" y="1892631"/>
            <a:ext cx="6824000" cy="4502945"/>
          </a:xfrm>
        </p:spPr>
        <p:txBody>
          <a:bodyPr>
            <a:normAutofit/>
          </a:bodyPr>
          <a:lstStyle/>
          <a:p>
            <a:pPr marL="0" indent="0">
              <a:buNone/>
            </a:pPr>
            <a:r>
              <a:rPr lang="cs-CZ" sz="1654" dirty="0"/>
              <a:t>Požadavky na materiál kolejnic:</a:t>
            </a:r>
          </a:p>
          <a:p>
            <a:pPr marL="0" indent="0">
              <a:buNone/>
            </a:pPr>
            <a:endParaRPr lang="cs-CZ" sz="1654" dirty="0"/>
          </a:p>
          <a:p>
            <a:pPr marL="0" indent="0">
              <a:lnSpc>
                <a:spcPct val="150000"/>
              </a:lnSpc>
              <a:buNone/>
            </a:pPr>
            <a:r>
              <a:rPr lang="cs-CZ" sz="1654" dirty="0"/>
              <a:t>▪ Otěruvzdornost – odolnost proti ojíždění </a:t>
            </a:r>
          </a:p>
          <a:p>
            <a:pPr marL="0" indent="0">
              <a:lnSpc>
                <a:spcPct val="150000"/>
              </a:lnSpc>
              <a:buNone/>
            </a:pPr>
            <a:r>
              <a:rPr lang="cs-CZ" sz="1654" dirty="0"/>
              <a:t>▪ Odolnost vůči kontaktně-únavovým vadám </a:t>
            </a:r>
          </a:p>
          <a:p>
            <a:pPr marL="0" indent="0">
              <a:lnSpc>
                <a:spcPct val="150000"/>
              </a:lnSpc>
              <a:buNone/>
            </a:pPr>
            <a:r>
              <a:rPr lang="cs-CZ" sz="1654" dirty="0"/>
              <a:t>▪ Odolnost vůči opotřebení </a:t>
            </a:r>
          </a:p>
          <a:p>
            <a:pPr marL="0" indent="0">
              <a:lnSpc>
                <a:spcPct val="150000"/>
              </a:lnSpc>
              <a:buNone/>
            </a:pPr>
            <a:r>
              <a:rPr lang="cs-CZ" sz="1654" dirty="0"/>
              <a:t>▪ Pevnost </a:t>
            </a:r>
          </a:p>
          <a:p>
            <a:pPr marL="0" indent="0">
              <a:lnSpc>
                <a:spcPct val="150000"/>
              </a:lnSpc>
              <a:buNone/>
            </a:pPr>
            <a:r>
              <a:rPr lang="cs-CZ" sz="1654" dirty="0"/>
              <a:t>▪ Tvrdost </a:t>
            </a:r>
          </a:p>
          <a:p>
            <a:pPr marL="0" indent="0">
              <a:lnSpc>
                <a:spcPct val="150000"/>
              </a:lnSpc>
              <a:buNone/>
            </a:pPr>
            <a:r>
              <a:rPr lang="cs-CZ" sz="1654" dirty="0"/>
              <a:t>▪ Houževnatost </a:t>
            </a:r>
          </a:p>
          <a:p>
            <a:pPr marL="0" indent="0">
              <a:lnSpc>
                <a:spcPct val="150000"/>
              </a:lnSpc>
              <a:buNone/>
            </a:pPr>
            <a:r>
              <a:rPr lang="cs-CZ" sz="1654" dirty="0"/>
              <a:t>▪ Dobrá svařitelnost</a:t>
            </a:r>
          </a:p>
        </p:txBody>
      </p:sp>
      <p:pic>
        <p:nvPicPr>
          <p:cNvPr id="4" name="Obrázek 3">
            <a:extLst>
              <a:ext uri="{FF2B5EF4-FFF2-40B4-BE49-F238E27FC236}">
                <a16:creationId xmlns:a16="http://schemas.microsoft.com/office/drawing/2014/main" id="{EE32BC35-D2AD-47A4-8D98-ABD92AA5188D}"/>
              </a:ext>
            </a:extLst>
          </p:cNvPr>
          <p:cNvPicPr>
            <a:picLocks noChangeAspect="1"/>
          </p:cNvPicPr>
          <p:nvPr/>
        </p:nvPicPr>
        <p:blipFill>
          <a:blip r:embed="rId3"/>
          <a:stretch>
            <a:fillRect/>
          </a:stretch>
        </p:blipFill>
        <p:spPr>
          <a:xfrm>
            <a:off x="5483287" y="3720435"/>
            <a:ext cx="4569618" cy="2231235"/>
          </a:xfrm>
          <a:prstGeom prst="rect">
            <a:avLst/>
          </a:prstGeom>
        </p:spPr>
      </p:pic>
      <p:sp>
        <p:nvSpPr>
          <p:cNvPr id="7" name="TextovéPole 6">
            <a:extLst>
              <a:ext uri="{FF2B5EF4-FFF2-40B4-BE49-F238E27FC236}">
                <a16:creationId xmlns:a16="http://schemas.microsoft.com/office/drawing/2014/main" id="{BA7267A0-55B2-4C30-9747-E14B5C9D5EB2}"/>
              </a:ext>
            </a:extLst>
          </p:cNvPr>
          <p:cNvSpPr txBox="1"/>
          <p:nvPr/>
        </p:nvSpPr>
        <p:spPr>
          <a:xfrm>
            <a:off x="3724939" y="5977744"/>
            <a:ext cx="6808391" cy="270523"/>
          </a:xfrm>
          <a:prstGeom prst="rect">
            <a:avLst/>
          </a:prstGeom>
          <a:noFill/>
        </p:spPr>
        <p:txBody>
          <a:bodyPr wrap="square" rtlCol="0">
            <a:spAutoFit/>
          </a:bodyPr>
          <a:lstStyle/>
          <a:p>
            <a:r>
              <a:rPr lang="cs-CZ" sz="1158" dirty="0"/>
              <a:t>Další druhy poškození kolejnice; a) </a:t>
            </a:r>
            <a:r>
              <a:rPr lang="cs-CZ" sz="1158" dirty="0" err="1"/>
              <a:t>vlnkovitost</a:t>
            </a:r>
            <a:r>
              <a:rPr lang="cs-CZ" sz="1158" dirty="0"/>
              <a:t>; b) lom způsobený kontaktní únavou; c) boční opotřebení hlavy</a:t>
            </a:r>
          </a:p>
        </p:txBody>
      </p:sp>
      <p:sp>
        <p:nvSpPr>
          <p:cNvPr id="8" name="Obdélník 7">
            <a:extLst>
              <a:ext uri="{FF2B5EF4-FFF2-40B4-BE49-F238E27FC236}">
                <a16:creationId xmlns:a16="http://schemas.microsoft.com/office/drawing/2014/main" id="{132E5403-BD4B-4344-AA07-10798489F25C}"/>
              </a:ext>
            </a:extLst>
          </p:cNvPr>
          <p:cNvSpPr/>
          <p:nvPr/>
        </p:nvSpPr>
        <p:spPr>
          <a:xfrm>
            <a:off x="5226381" y="2677961"/>
            <a:ext cx="5041900" cy="270523"/>
          </a:xfrm>
          <a:prstGeom prst="rect">
            <a:avLst/>
          </a:prstGeom>
        </p:spPr>
        <p:txBody>
          <a:bodyPr>
            <a:spAutoFit/>
          </a:bodyPr>
          <a:lstStyle/>
          <a:p>
            <a:r>
              <a:rPr lang="cs-CZ" sz="1158" dirty="0"/>
              <a:t>Opotřebení hlavy kolejnice; a) </a:t>
            </a:r>
            <a:r>
              <a:rPr lang="cs-CZ" sz="1158" dirty="0" err="1"/>
              <a:t>shelling</a:t>
            </a:r>
            <a:r>
              <a:rPr lang="cs-CZ" sz="1158" dirty="0"/>
              <a:t>; b) </a:t>
            </a:r>
            <a:r>
              <a:rPr lang="cs-CZ" sz="1158" dirty="0" err="1"/>
              <a:t>head</a:t>
            </a:r>
            <a:r>
              <a:rPr lang="cs-CZ" sz="1158" dirty="0"/>
              <a:t> </a:t>
            </a:r>
            <a:r>
              <a:rPr lang="cs-CZ" sz="1158" dirty="0" err="1"/>
              <a:t>checking</a:t>
            </a:r>
            <a:r>
              <a:rPr lang="cs-CZ" sz="1158" dirty="0"/>
              <a:t>; c) </a:t>
            </a:r>
            <a:r>
              <a:rPr lang="cs-CZ" sz="1158" dirty="0" err="1"/>
              <a:t>squats</a:t>
            </a:r>
            <a:r>
              <a:rPr lang="cs-CZ" sz="1158" dirty="0"/>
              <a:t> </a:t>
            </a:r>
          </a:p>
        </p:txBody>
      </p:sp>
      <p:pic>
        <p:nvPicPr>
          <p:cNvPr id="9" name="Obrázek 8">
            <a:extLst>
              <a:ext uri="{FF2B5EF4-FFF2-40B4-BE49-F238E27FC236}">
                <a16:creationId xmlns:a16="http://schemas.microsoft.com/office/drawing/2014/main" id="{E6FD3398-D1D7-45D7-BC2F-69DF4E6BA3C2}"/>
              </a:ext>
            </a:extLst>
          </p:cNvPr>
          <p:cNvPicPr>
            <a:picLocks noChangeAspect="1"/>
          </p:cNvPicPr>
          <p:nvPr/>
        </p:nvPicPr>
        <p:blipFill>
          <a:blip r:embed="rId4"/>
          <a:stretch>
            <a:fillRect/>
          </a:stretch>
        </p:blipFill>
        <p:spPr>
          <a:xfrm>
            <a:off x="4753248" y="1550317"/>
            <a:ext cx="5635019" cy="1117940"/>
          </a:xfrm>
          <a:prstGeom prst="rect">
            <a:avLst/>
          </a:prstGeom>
        </p:spPr>
      </p:pic>
    </p:spTree>
    <p:extLst>
      <p:ext uri="{BB962C8B-B14F-4D97-AF65-F5344CB8AC3E}">
        <p14:creationId xmlns:p14="http://schemas.microsoft.com/office/powerpoint/2010/main" val="2262624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7542" y="276225"/>
            <a:ext cx="10693046" cy="553998"/>
          </a:xfrm>
        </p:spPr>
        <p:txBody>
          <a:bodyPr/>
          <a:lstStyle/>
          <a:p>
            <a:r>
              <a:rPr lang="cs-CZ" sz="3600" b="1" dirty="0"/>
              <a:t>Materiál kolejnic</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0" y="1266825"/>
            <a:ext cx="10452100" cy="4953000"/>
          </a:xfrm>
        </p:spPr>
        <p:txBody>
          <a:bodyPr>
            <a:normAutofit/>
          </a:bodyPr>
          <a:lstStyle/>
          <a:p>
            <a:pPr>
              <a:buFontTx/>
              <a:buChar char="-"/>
            </a:pPr>
            <a:r>
              <a:rPr lang="cs-CZ" sz="1654" dirty="0"/>
              <a:t>vzhledem k rychlostem a zatížením se zvyšují požadavky na kvalitu, která musí odpovídat vyhlášce UIC 860</a:t>
            </a:r>
          </a:p>
          <a:p>
            <a:pPr marL="0" indent="0">
              <a:buNone/>
            </a:pPr>
            <a:endParaRPr lang="cs-CZ" sz="1654" dirty="0"/>
          </a:p>
          <a:p>
            <a:pPr marL="0" indent="0">
              <a:buNone/>
            </a:pPr>
            <a:r>
              <a:rPr lang="cs-CZ" sz="1654" dirty="0"/>
              <a:t>Kolejnicové oceli lze rozdělit podle struktury:</a:t>
            </a:r>
          </a:p>
          <a:p>
            <a:pPr>
              <a:buFontTx/>
              <a:buChar char="-"/>
            </a:pPr>
            <a:r>
              <a:rPr lang="cs-CZ" sz="1654" dirty="0" err="1"/>
              <a:t>Perlitické</a:t>
            </a:r>
            <a:r>
              <a:rPr lang="cs-CZ" sz="1654" dirty="0"/>
              <a:t> (nejčastěji používané)</a:t>
            </a:r>
          </a:p>
          <a:p>
            <a:pPr>
              <a:buFontTx/>
              <a:buChar char="-"/>
            </a:pPr>
            <a:r>
              <a:rPr lang="cs-CZ" sz="1654" dirty="0" err="1"/>
              <a:t>Bainitické</a:t>
            </a:r>
            <a:r>
              <a:rPr lang="cs-CZ" sz="1654" dirty="0"/>
              <a:t> (pouze v zahraničních zemích)</a:t>
            </a:r>
          </a:p>
          <a:p>
            <a:pPr>
              <a:buFontTx/>
              <a:buChar char="-"/>
            </a:pPr>
            <a:r>
              <a:rPr lang="cs-CZ" sz="1654" dirty="0"/>
              <a:t>Austenitické (použití pro místa s velkou dynamickou zátěží a požadavkem na vysokou odolnost vůči opotřebení)</a:t>
            </a:r>
          </a:p>
          <a:p>
            <a:pPr>
              <a:buFontTx/>
              <a:buChar char="-"/>
            </a:pPr>
            <a:endParaRPr lang="cs-CZ" sz="1654" dirty="0"/>
          </a:p>
          <a:p>
            <a:pPr>
              <a:buFontTx/>
              <a:buChar char="-"/>
            </a:pPr>
            <a:r>
              <a:rPr lang="cs-CZ" sz="1654" dirty="0"/>
              <a:t>využití uhlíku, manganu, niklu, molybdenu a chromu pro zvýšení houževnatosti, pevnosti a odolnosti vůči opotřebení</a:t>
            </a:r>
          </a:p>
          <a:p>
            <a:pPr>
              <a:buFontTx/>
              <a:buChar char="-"/>
            </a:pPr>
            <a:endParaRPr lang="cs-CZ" sz="1654" dirty="0"/>
          </a:p>
          <a:p>
            <a:pPr>
              <a:buFontTx/>
              <a:buChar char="-"/>
            </a:pPr>
            <a:endParaRPr lang="cs-CZ" sz="1654" dirty="0"/>
          </a:p>
          <a:p>
            <a:pPr marL="0" indent="0">
              <a:buNone/>
            </a:pPr>
            <a:r>
              <a:rPr lang="cs-CZ" sz="1654" dirty="0"/>
              <a:t>Na českých tratích se v současnosti vyskytují kolejnice z oceli označené jako R260, která je velmi podobná jako dříve užívaná ocel UIC 900 A.</a:t>
            </a:r>
          </a:p>
          <a:p>
            <a:pPr>
              <a:buFontTx/>
              <a:buChar char="-"/>
            </a:pPr>
            <a:endParaRPr lang="cs-CZ" sz="1654" dirty="0"/>
          </a:p>
          <a:p>
            <a:pPr>
              <a:buFontTx/>
              <a:buChar char="-"/>
            </a:pPr>
            <a:endParaRPr lang="cs-CZ" sz="1654" dirty="0"/>
          </a:p>
        </p:txBody>
      </p:sp>
    </p:spTree>
    <p:extLst>
      <p:ext uri="{BB962C8B-B14F-4D97-AF65-F5344CB8AC3E}">
        <p14:creationId xmlns:p14="http://schemas.microsoft.com/office/powerpoint/2010/main" val="1181249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92013"/>
            <a:ext cx="10693046" cy="553998"/>
          </a:xfrm>
        </p:spPr>
        <p:txBody>
          <a:bodyPr/>
          <a:lstStyle/>
          <a:p>
            <a:r>
              <a:rPr lang="cs-CZ" sz="3600" b="1" dirty="0"/>
              <a:t>Materiál UIC  900A</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264452" y="1529952"/>
            <a:ext cx="9795359" cy="4502945"/>
          </a:xfrm>
        </p:spPr>
        <p:txBody>
          <a:bodyPr>
            <a:normAutofit/>
          </a:bodyPr>
          <a:lstStyle/>
          <a:p>
            <a:pPr>
              <a:buFontTx/>
              <a:buChar char="-"/>
            </a:pPr>
            <a:r>
              <a:rPr lang="cs-CZ" sz="1654" dirty="0"/>
              <a:t>dodávaný stav: válcovaný za tepla</a:t>
            </a:r>
          </a:p>
          <a:p>
            <a:pPr>
              <a:buFontTx/>
              <a:buChar char="-"/>
            </a:pPr>
            <a:r>
              <a:rPr lang="cs-CZ" sz="1654" dirty="0" err="1"/>
              <a:t>perlitická</a:t>
            </a:r>
            <a:r>
              <a:rPr lang="cs-CZ" sz="1654" dirty="0"/>
              <a:t> kolejnice</a:t>
            </a:r>
          </a:p>
          <a:p>
            <a:pPr marL="0" indent="0">
              <a:buNone/>
            </a:pPr>
            <a:endParaRPr lang="cs-CZ" sz="1654" dirty="0"/>
          </a:p>
          <a:p>
            <a:pPr marL="0" indent="0">
              <a:buNone/>
            </a:pPr>
            <a:r>
              <a:rPr lang="cs-CZ" sz="1654" dirty="0"/>
              <a:t>Chemické složení:</a:t>
            </a:r>
          </a:p>
          <a:p>
            <a:pPr marL="0" indent="0">
              <a:buNone/>
            </a:pPr>
            <a:endParaRPr lang="cs-CZ" sz="1654" dirty="0"/>
          </a:p>
          <a:p>
            <a:pPr marL="0" indent="0">
              <a:buNone/>
            </a:pPr>
            <a:endParaRPr lang="cs-CZ" sz="1654" dirty="0"/>
          </a:p>
          <a:p>
            <a:pPr marL="0" indent="0">
              <a:buNone/>
            </a:pPr>
            <a:endParaRPr lang="cs-CZ" sz="1654" dirty="0"/>
          </a:p>
          <a:p>
            <a:pPr marL="0" indent="0">
              <a:buNone/>
            </a:pPr>
            <a:endParaRPr lang="cs-CZ" sz="1654" dirty="0"/>
          </a:p>
          <a:p>
            <a:pPr marL="0" indent="0">
              <a:buNone/>
            </a:pPr>
            <a:endParaRPr lang="cs-CZ" sz="1654" dirty="0"/>
          </a:p>
          <a:p>
            <a:pPr marL="0" indent="0">
              <a:buNone/>
            </a:pPr>
            <a:endParaRPr lang="cs-CZ" sz="1654" dirty="0"/>
          </a:p>
          <a:p>
            <a:pPr marL="0" indent="0">
              <a:buNone/>
            </a:pPr>
            <a:endParaRPr lang="cs-CZ" sz="1654" dirty="0"/>
          </a:p>
          <a:p>
            <a:pPr marL="0" indent="0">
              <a:buNone/>
            </a:pPr>
            <a:endParaRPr lang="cs-CZ" sz="1654" dirty="0"/>
          </a:p>
          <a:p>
            <a:pPr marL="0" indent="0">
              <a:buNone/>
            </a:pPr>
            <a:r>
              <a:rPr lang="cs-CZ" sz="1654" dirty="0"/>
              <a:t>Mechanické vlastnosti:</a:t>
            </a:r>
          </a:p>
        </p:txBody>
      </p:sp>
      <p:pic>
        <p:nvPicPr>
          <p:cNvPr id="3" name="Obrázek 2">
            <a:extLst>
              <a:ext uri="{FF2B5EF4-FFF2-40B4-BE49-F238E27FC236}">
                <a16:creationId xmlns:a16="http://schemas.microsoft.com/office/drawing/2014/main" id="{D5C4184B-6852-465C-BDB3-9FC3F045D4C0}"/>
              </a:ext>
            </a:extLst>
          </p:cNvPr>
          <p:cNvPicPr>
            <a:picLocks noChangeAspect="1"/>
          </p:cNvPicPr>
          <p:nvPr/>
        </p:nvPicPr>
        <p:blipFill>
          <a:blip r:embed="rId3"/>
          <a:stretch>
            <a:fillRect/>
          </a:stretch>
        </p:blipFill>
        <p:spPr>
          <a:xfrm>
            <a:off x="1706751" y="2777471"/>
            <a:ext cx="6775998" cy="1189740"/>
          </a:xfrm>
          <a:prstGeom prst="rect">
            <a:avLst/>
          </a:prstGeom>
        </p:spPr>
      </p:pic>
      <p:pic>
        <p:nvPicPr>
          <p:cNvPr id="4" name="Obrázek 3">
            <a:extLst>
              <a:ext uri="{FF2B5EF4-FFF2-40B4-BE49-F238E27FC236}">
                <a16:creationId xmlns:a16="http://schemas.microsoft.com/office/drawing/2014/main" id="{24707C75-77E8-4FBA-8CB4-CEA119D90576}"/>
              </a:ext>
            </a:extLst>
          </p:cNvPr>
          <p:cNvPicPr>
            <a:picLocks noChangeAspect="1"/>
          </p:cNvPicPr>
          <p:nvPr/>
        </p:nvPicPr>
        <p:blipFill>
          <a:blip r:embed="rId4"/>
          <a:stretch>
            <a:fillRect/>
          </a:stretch>
        </p:blipFill>
        <p:spPr>
          <a:xfrm>
            <a:off x="1805649" y="4956697"/>
            <a:ext cx="6712967" cy="1504902"/>
          </a:xfrm>
          <a:prstGeom prst="rect">
            <a:avLst/>
          </a:prstGeom>
        </p:spPr>
      </p:pic>
      <p:pic>
        <p:nvPicPr>
          <p:cNvPr id="6" name="Obrázek 5">
            <a:extLst>
              <a:ext uri="{FF2B5EF4-FFF2-40B4-BE49-F238E27FC236}">
                <a16:creationId xmlns:a16="http://schemas.microsoft.com/office/drawing/2014/main" id="{E1D963AB-7E7D-496F-85C5-B03F3C604996}"/>
              </a:ext>
            </a:extLst>
          </p:cNvPr>
          <p:cNvPicPr>
            <a:picLocks noChangeAspect="1"/>
          </p:cNvPicPr>
          <p:nvPr/>
        </p:nvPicPr>
        <p:blipFill rotWithShape="1">
          <a:blip r:embed="rId5"/>
          <a:srcRect l="34405" r="33915"/>
          <a:stretch/>
        </p:blipFill>
        <p:spPr>
          <a:xfrm>
            <a:off x="6946900" y="298710"/>
            <a:ext cx="2895600" cy="2137201"/>
          </a:xfrm>
          <a:prstGeom prst="rect">
            <a:avLst/>
          </a:prstGeom>
        </p:spPr>
      </p:pic>
    </p:spTree>
    <p:extLst>
      <p:ext uri="{BB962C8B-B14F-4D97-AF65-F5344CB8AC3E}">
        <p14:creationId xmlns:p14="http://schemas.microsoft.com/office/powerpoint/2010/main" val="1319511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352425"/>
            <a:ext cx="10693046" cy="553998"/>
          </a:xfrm>
        </p:spPr>
        <p:txBody>
          <a:bodyPr/>
          <a:lstStyle/>
          <a:p>
            <a:r>
              <a:rPr lang="cs-CZ" sz="3600" dirty="0">
                <a:solidFill>
                  <a:schemeClr val="accent1"/>
                </a:solidFill>
              </a:rPr>
              <a:t>Postup vyhledávání</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413175" y="1958654"/>
            <a:ext cx="9795359" cy="4502945"/>
          </a:xfrm>
        </p:spPr>
        <p:txBody>
          <a:bodyPr>
            <a:normAutofit/>
          </a:bodyPr>
          <a:lstStyle/>
          <a:p>
            <a:pPr>
              <a:lnSpc>
                <a:spcPct val="150000"/>
              </a:lnSpc>
              <a:buFontTx/>
              <a:buChar char="-"/>
            </a:pPr>
            <a:r>
              <a:rPr lang="cs-CZ" sz="1654" dirty="0">
                <a:solidFill>
                  <a:schemeClr val="accent1"/>
                </a:solidFill>
              </a:rPr>
              <a:t>materiálové listy – možno nalézt pomocí vyhledávání přes Google, pokud bude k dispozici uvést i </a:t>
            </a:r>
            <a:r>
              <a:rPr lang="cs-CZ" sz="1654" b="1" dirty="0">
                <a:solidFill>
                  <a:schemeClr val="accent1"/>
                </a:solidFill>
              </a:rPr>
              <a:t>tepelné zpracování</a:t>
            </a:r>
            <a:r>
              <a:rPr lang="cs-CZ" sz="1654" dirty="0">
                <a:solidFill>
                  <a:schemeClr val="accent1"/>
                </a:solidFill>
              </a:rPr>
              <a:t>, </a:t>
            </a:r>
            <a:r>
              <a:rPr lang="cs-CZ" sz="1654" b="1" dirty="0">
                <a:solidFill>
                  <a:schemeClr val="accent1"/>
                </a:solidFill>
              </a:rPr>
              <a:t>teploty fázových přeměn</a:t>
            </a:r>
            <a:r>
              <a:rPr lang="cs-CZ" sz="1654" dirty="0">
                <a:solidFill>
                  <a:schemeClr val="accent1"/>
                </a:solidFill>
              </a:rPr>
              <a:t>, </a:t>
            </a:r>
            <a:r>
              <a:rPr lang="cs-CZ" sz="1654" b="1" dirty="0">
                <a:solidFill>
                  <a:schemeClr val="accent1"/>
                </a:solidFill>
              </a:rPr>
              <a:t>požadované tepelné zpracování</a:t>
            </a:r>
          </a:p>
          <a:p>
            <a:pPr>
              <a:lnSpc>
                <a:spcPct val="150000"/>
              </a:lnSpc>
              <a:buFontTx/>
              <a:buChar char="-"/>
            </a:pPr>
            <a:r>
              <a:rPr lang="cs-CZ" sz="1654" dirty="0">
                <a:solidFill>
                  <a:schemeClr val="accent1"/>
                </a:solidFill>
              </a:rPr>
              <a:t>zkusit různé označení pro daný materiál (české značení ČSN, evropské EN, německé DIN, americké)</a:t>
            </a:r>
          </a:p>
          <a:p>
            <a:pPr>
              <a:lnSpc>
                <a:spcPct val="150000"/>
              </a:lnSpc>
              <a:buFontTx/>
              <a:buChar char="-"/>
            </a:pPr>
            <a:r>
              <a:rPr lang="cs-CZ" sz="1654" dirty="0">
                <a:solidFill>
                  <a:schemeClr val="accent1"/>
                </a:solidFill>
              </a:rPr>
              <a:t>Informace o chemickém složení, tepelném zpracování i struktuře se dají dohledat v odborných článcích a publikacích, případně kvalifikačních pracích. </a:t>
            </a:r>
          </a:p>
          <a:p>
            <a:pPr marL="0" indent="0">
              <a:lnSpc>
                <a:spcPct val="150000"/>
              </a:lnSpc>
              <a:buNone/>
            </a:pPr>
            <a:endParaRPr lang="cs-CZ" sz="1654" dirty="0">
              <a:solidFill>
                <a:schemeClr val="accent1"/>
              </a:solidFill>
            </a:endParaRPr>
          </a:p>
          <a:p>
            <a:pPr>
              <a:lnSpc>
                <a:spcPct val="150000"/>
              </a:lnSpc>
              <a:buFontTx/>
              <a:buChar char="-"/>
            </a:pPr>
            <a:endParaRPr lang="cs-CZ" sz="1654" dirty="0">
              <a:solidFill>
                <a:schemeClr val="accent1"/>
              </a:solidFill>
            </a:endParaRPr>
          </a:p>
          <a:p>
            <a:pPr>
              <a:lnSpc>
                <a:spcPct val="150000"/>
              </a:lnSpc>
              <a:buFontTx/>
              <a:buChar char="-"/>
            </a:pPr>
            <a:endParaRPr lang="cs-CZ" sz="1654" dirty="0">
              <a:solidFill>
                <a:schemeClr val="accent1"/>
              </a:solidFill>
            </a:endParaRPr>
          </a:p>
        </p:txBody>
      </p:sp>
    </p:spTree>
    <p:extLst>
      <p:ext uri="{BB962C8B-B14F-4D97-AF65-F5344CB8AC3E}">
        <p14:creationId xmlns:p14="http://schemas.microsoft.com/office/powerpoint/2010/main" val="888213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98" y="261628"/>
            <a:ext cx="10693046" cy="553998"/>
          </a:xfrm>
        </p:spPr>
        <p:txBody>
          <a:bodyPr/>
          <a:lstStyle/>
          <a:p>
            <a:r>
              <a:rPr lang="cs-CZ" sz="3600" b="1" dirty="0"/>
              <a:t>Postup výroby kolejnic</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317500" y="1419225"/>
            <a:ext cx="9375199" cy="5086870"/>
          </a:xfrm>
        </p:spPr>
        <p:txBody>
          <a:bodyPr>
            <a:normAutofit/>
          </a:bodyPr>
          <a:lstStyle/>
          <a:p>
            <a:r>
              <a:rPr lang="cs-CZ" sz="1654" dirty="0"/>
              <a:t>Dělení </a:t>
            </a:r>
            <a:r>
              <a:rPr lang="cs-CZ" sz="1654" dirty="0" err="1"/>
              <a:t>předlitků</a:t>
            </a:r>
            <a:r>
              <a:rPr lang="cs-CZ" sz="1654" dirty="0"/>
              <a:t> na požadované délky </a:t>
            </a:r>
            <a:r>
              <a:rPr lang="cs-CZ" sz="1654" dirty="0" err="1"/>
              <a:t>kyslíko</a:t>
            </a:r>
            <a:r>
              <a:rPr lang="cs-CZ" sz="1654" dirty="0"/>
              <a:t>-metanovými hořáky</a:t>
            </a:r>
          </a:p>
          <a:p>
            <a:r>
              <a:rPr lang="cs-CZ" sz="1654" dirty="0"/>
              <a:t>Značení </a:t>
            </a:r>
            <a:r>
              <a:rPr lang="cs-CZ" sz="1654" dirty="0" err="1"/>
              <a:t>předlitků</a:t>
            </a:r>
            <a:endParaRPr lang="cs-CZ" sz="1654" dirty="0"/>
          </a:p>
          <a:p>
            <a:r>
              <a:rPr lang="cs-CZ" sz="1654" dirty="0"/>
              <a:t>Apretace </a:t>
            </a:r>
            <a:r>
              <a:rPr lang="cs-CZ" sz="1654" dirty="0" err="1"/>
              <a:t>kontislitků</a:t>
            </a:r>
            <a:r>
              <a:rPr lang="cs-CZ" sz="1654" dirty="0"/>
              <a:t> před vstupem do pece</a:t>
            </a:r>
          </a:p>
          <a:p>
            <a:r>
              <a:rPr lang="cs-CZ" sz="1654" dirty="0"/>
              <a:t>Nástřik </a:t>
            </a:r>
            <a:r>
              <a:rPr lang="cs-CZ" sz="1654" dirty="0" err="1"/>
              <a:t>kontislitků</a:t>
            </a:r>
            <a:r>
              <a:rPr lang="cs-CZ" sz="1654" dirty="0"/>
              <a:t> pro dosažení nízkého oduhličení povrchu materiálu</a:t>
            </a:r>
          </a:p>
          <a:p>
            <a:r>
              <a:rPr lang="cs-CZ" sz="1654" dirty="0"/>
              <a:t>Evidování a identifikace materiálu – sledování toku materiálu</a:t>
            </a:r>
          </a:p>
          <a:p>
            <a:r>
              <a:rPr lang="cs-CZ" sz="1654" dirty="0"/>
              <a:t>Ohřev </a:t>
            </a:r>
            <a:r>
              <a:rPr lang="cs-CZ" sz="1654" dirty="0" err="1"/>
              <a:t>předlitků</a:t>
            </a:r>
            <a:r>
              <a:rPr lang="cs-CZ" sz="1654" dirty="0"/>
              <a:t> v krokové peci pomocí směsných plynů pro optimální rozdělení teplot v celém průřezu a délce</a:t>
            </a:r>
          </a:p>
          <a:p>
            <a:r>
              <a:rPr lang="cs-CZ" sz="1654" dirty="0"/>
              <a:t>Odstraňování okují vysokotlakými ostřiky</a:t>
            </a:r>
          </a:p>
          <a:p>
            <a:r>
              <a:rPr lang="cs-CZ" sz="1654" dirty="0"/>
              <a:t>Válcování předvalku na stolici duo devíti průchody na požadovaný rozměr pro vratnou trať (</a:t>
            </a:r>
            <a:r>
              <a:rPr lang="cs-CZ" sz="1654" dirty="0" err="1"/>
              <a:t>předválecí</a:t>
            </a:r>
            <a:r>
              <a:rPr lang="cs-CZ" sz="1654" dirty="0"/>
              <a:t> duo)</a:t>
            </a:r>
          </a:p>
          <a:p>
            <a:r>
              <a:rPr lang="cs-CZ" sz="1654" dirty="0"/>
              <a:t>Vratná trať – čtyři válcovací stolice duo uspořádaná v otevřeném pořadí</a:t>
            </a:r>
          </a:p>
          <a:p>
            <a:r>
              <a:rPr lang="cs-CZ" sz="1654" dirty="0"/>
              <a:t>Před vstupem do kalibrů je instalován vysokotlaky ostřik okují, který zajišťuje odstranění sekundárních okují a mazání kalibrů válců.</a:t>
            </a:r>
          </a:p>
          <a:p>
            <a:r>
              <a:rPr lang="cs-CZ" sz="1654" dirty="0"/>
              <a:t>Měření rozměrů za tepla – umístěno za poslední stolicí, kontinuální měření celé délky kolejnice</a:t>
            </a:r>
          </a:p>
          <a:p>
            <a:r>
              <a:rPr lang="cs-CZ" sz="1654" dirty="0"/>
              <a:t>Rovnání kolejnic</a:t>
            </a:r>
          </a:p>
          <a:p>
            <a:pPr marL="0" indent="0">
              <a:buNone/>
            </a:pPr>
            <a:endParaRPr lang="cs-CZ" sz="1654" b="1" dirty="0"/>
          </a:p>
        </p:txBody>
      </p:sp>
    </p:spTree>
    <p:extLst>
      <p:ext uri="{BB962C8B-B14F-4D97-AF65-F5344CB8AC3E}">
        <p14:creationId xmlns:p14="http://schemas.microsoft.com/office/powerpoint/2010/main" val="1198822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352425"/>
            <a:ext cx="10693046" cy="553998"/>
          </a:xfrm>
        </p:spPr>
        <p:txBody>
          <a:bodyPr/>
          <a:lstStyle/>
          <a:p>
            <a:r>
              <a:rPr lang="cs-CZ" sz="3600" b="1" dirty="0"/>
              <a:t>Zvolená tvářecí technologie</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428470" y="1408072"/>
            <a:ext cx="9627174" cy="4502945"/>
          </a:xfrm>
        </p:spPr>
        <p:txBody>
          <a:bodyPr>
            <a:normAutofit/>
          </a:bodyPr>
          <a:lstStyle/>
          <a:p>
            <a:r>
              <a:rPr lang="cs-CZ" sz="2647" b="1" dirty="0"/>
              <a:t>Válcování na vratné trati tvořenou duo válcovací stolicí</a:t>
            </a:r>
          </a:p>
          <a:p>
            <a:pPr marL="0" indent="0">
              <a:buNone/>
            </a:pPr>
            <a:endParaRPr lang="cs-CZ" sz="1654" dirty="0"/>
          </a:p>
          <a:p>
            <a:pPr marL="0" indent="0">
              <a:buNone/>
            </a:pPr>
            <a:endParaRPr lang="cs-CZ" sz="1654" dirty="0"/>
          </a:p>
          <a:p>
            <a:endParaRPr lang="cs-CZ" sz="1654" dirty="0"/>
          </a:p>
          <a:p>
            <a:pPr marL="0" indent="0">
              <a:buNone/>
            </a:pPr>
            <a:endParaRPr lang="cs-CZ" sz="1654" b="1" dirty="0"/>
          </a:p>
        </p:txBody>
      </p:sp>
      <p:sp>
        <p:nvSpPr>
          <p:cNvPr id="4" name="Obdélník 3">
            <a:extLst>
              <a:ext uri="{FF2B5EF4-FFF2-40B4-BE49-F238E27FC236}">
                <a16:creationId xmlns:a16="http://schemas.microsoft.com/office/drawing/2014/main" id="{917A6CCB-F82F-4482-ADB3-2FF91BBED6C0}"/>
              </a:ext>
            </a:extLst>
          </p:cNvPr>
          <p:cNvSpPr/>
          <p:nvPr/>
        </p:nvSpPr>
        <p:spPr>
          <a:xfrm>
            <a:off x="856555" y="2648144"/>
            <a:ext cx="9101044" cy="2638543"/>
          </a:xfrm>
          <a:prstGeom prst="rect">
            <a:avLst/>
          </a:prstGeom>
        </p:spPr>
        <p:txBody>
          <a:bodyPr wrap="square">
            <a:spAutoFit/>
          </a:bodyPr>
          <a:lstStyle/>
          <a:p>
            <a:r>
              <a:rPr lang="cs-CZ" sz="1654" b="1" dirty="0">
                <a:latin typeface="Arial" panose="020B0604020202020204" pitchFamily="34" charset="0"/>
                <a:cs typeface="Arial" panose="020B0604020202020204" pitchFamily="34" charset="0"/>
              </a:rPr>
              <a:t>Zdůvodnění:</a:t>
            </a:r>
          </a:p>
          <a:p>
            <a:pPr marL="236344" indent="-236344">
              <a:lnSpc>
                <a:spcPct val="150000"/>
              </a:lnSpc>
              <a:buFontTx/>
              <a:buChar char="-"/>
            </a:pPr>
            <a:r>
              <a:rPr lang="cs-CZ" sz="1489" dirty="0">
                <a:latin typeface="Arial" panose="020B0604020202020204" pitchFamily="34" charset="0"/>
                <a:cs typeface="Arial" panose="020B0604020202020204" pitchFamily="34" charset="0"/>
              </a:rPr>
              <a:t>Kolejnice představují dlouhý profilovaný výrobek, který požaduje pro dosažení požadovaných vlastností vysoký stupeň </a:t>
            </a:r>
            <a:r>
              <a:rPr lang="cs-CZ" sz="1489" dirty="0" err="1">
                <a:latin typeface="Arial" panose="020B0604020202020204" pitchFamily="34" charset="0"/>
                <a:cs typeface="Arial" panose="020B0604020202020204" pitchFamily="34" charset="0"/>
              </a:rPr>
              <a:t>protváření</a:t>
            </a:r>
            <a:endParaRPr lang="cs-CZ" sz="1489" dirty="0">
              <a:latin typeface="Arial" panose="020B0604020202020204" pitchFamily="34" charset="0"/>
              <a:cs typeface="Arial" panose="020B0604020202020204" pitchFamily="34" charset="0"/>
            </a:endParaRPr>
          </a:p>
          <a:p>
            <a:pPr marL="236344" indent="-236344">
              <a:lnSpc>
                <a:spcPct val="150000"/>
              </a:lnSpc>
              <a:buFontTx/>
              <a:buChar char="-"/>
            </a:pPr>
            <a:r>
              <a:rPr lang="cs-CZ" sz="1489" dirty="0">
                <a:latin typeface="Arial" panose="020B0604020202020204" pitchFamily="34" charset="0"/>
                <a:cs typeface="Arial" panose="020B0604020202020204" pitchFamily="34" charset="0"/>
              </a:rPr>
              <a:t>Válcovaní na vratné trati umožňuje vyválcovat kolejnice o délce až 75 m</a:t>
            </a:r>
          </a:p>
          <a:p>
            <a:pPr marL="236344" indent="-236344">
              <a:lnSpc>
                <a:spcPct val="150000"/>
              </a:lnSpc>
              <a:buFontTx/>
              <a:buChar char="-"/>
            </a:pPr>
            <a:r>
              <a:rPr lang="cs-CZ" sz="1489" dirty="0">
                <a:latin typeface="Arial" panose="020B0604020202020204" pitchFamily="34" charset="0"/>
                <a:cs typeface="Arial" panose="020B0604020202020204" pitchFamily="34" charset="0"/>
              </a:rPr>
              <a:t>Doválcování v kalibrech zajišťuje dosažení předepsaných rozměrů</a:t>
            </a:r>
          </a:p>
          <a:p>
            <a:pPr marL="236344" indent="-236344">
              <a:lnSpc>
                <a:spcPct val="150000"/>
              </a:lnSpc>
              <a:buFontTx/>
              <a:buChar char="-"/>
            </a:pPr>
            <a:r>
              <a:rPr lang="cs-CZ" sz="1489" dirty="0">
                <a:latin typeface="Arial" panose="020B0604020202020204" pitchFamily="34" charset="0"/>
                <a:cs typeface="Arial" panose="020B0604020202020204" pitchFamily="34" charset="0"/>
              </a:rPr>
              <a:t>Při válcování je možné provést odstranění okují</a:t>
            </a:r>
          </a:p>
          <a:p>
            <a:pPr marL="236344" indent="-236344">
              <a:lnSpc>
                <a:spcPct val="150000"/>
              </a:lnSpc>
              <a:buFontTx/>
              <a:buChar char="-"/>
            </a:pPr>
            <a:r>
              <a:rPr lang="cs-CZ" sz="1489" dirty="0">
                <a:latin typeface="Arial" panose="020B0604020202020204" pitchFamily="34" charset="0"/>
                <a:cs typeface="Arial" panose="020B0604020202020204" pitchFamily="34" charset="0"/>
              </a:rPr>
              <a:t>Po válcování jsou dosaženy potřebné vlastnosti bez nutnosti dalšího tepelného zpracování</a:t>
            </a:r>
          </a:p>
          <a:p>
            <a:endParaRPr lang="cs-CZ" sz="1489"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7294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0" y="276170"/>
            <a:ext cx="10693046" cy="553998"/>
          </a:xfrm>
        </p:spPr>
        <p:txBody>
          <a:bodyPr/>
          <a:lstStyle/>
          <a:p>
            <a:r>
              <a:rPr lang="cs-CZ" sz="3600" b="1" dirty="0"/>
              <a:t>Válcování</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88901" y="1426953"/>
            <a:ext cx="6781799" cy="5821966"/>
          </a:xfrm>
        </p:spPr>
        <p:txBody>
          <a:bodyPr>
            <a:normAutofit/>
          </a:bodyPr>
          <a:lstStyle/>
          <a:p>
            <a:r>
              <a:rPr lang="cs-CZ" sz="1544" dirty="0"/>
              <a:t>Technologie objemového tváření se týká tváření, při kterém vzniká trojosá napjatost. Jako polotovar se používá přístřih tyče, sochoru, apod.</a:t>
            </a:r>
          </a:p>
          <a:p>
            <a:r>
              <a:rPr lang="cs-CZ" sz="1544" dirty="0"/>
              <a:t>Kontinuální proces, při kterém se tvářený materiál deformuje mezi otáčejícími se pracovními válci za podmínek převažujícího všestranného tlaku. </a:t>
            </a:r>
          </a:p>
          <a:p>
            <a:r>
              <a:rPr lang="cs-CZ" sz="1544" dirty="0"/>
              <a:t>Výsledkem procesu je vývalek.</a:t>
            </a:r>
          </a:p>
          <a:p>
            <a:r>
              <a:rPr lang="cs-CZ" sz="1544" dirty="0"/>
              <a:t>Podle směru, kterým válcovaný materiál prochází pracovními válci, podle uložení os válců vzhledem k válcovanému materiálu a podle průběhu deformace válcování dělíme na podélné, příčné a kosé.</a:t>
            </a:r>
          </a:p>
          <a:p>
            <a:r>
              <a:rPr lang="cs-CZ" sz="1544" dirty="0"/>
              <a:t>Válcovací stolice je základní  strojní prvek válcovací trati, v němž se uskutečňuje vlastní tváření. Válcovací stolice musí být pevná a tuhá, ale současně natolik jednoduchá, aby umožňovala snadnou a rychlou výměnu válců a dalších opotřebených či poškozených součástí.</a:t>
            </a:r>
          </a:p>
          <a:p>
            <a:r>
              <a:rPr lang="cs-CZ" sz="1544" dirty="0"/>
              <a:t>Podle počtu válců se dělí stolice na dvouválcové, tříválcové, čtyřválcové, víceválcové, univerzální a speciální.</a:t>
            </a:r>
          </a:p>
          <a:p>
            <a:pPr marL="0" indent="0">
              <a:buNone/>
            </a:pPr>
            <a:endParaRPr lang="cs-CZ" sz="1544" b="1" dirty="0"/>
          </a:p>
        </p:txBody>
      </p:sp>
      <p:pic>
        <p:nvPicPr>
          <p:cNvPr id="9" name="Obrázek 8">
            <a:extLst>
              <a:ext uri="{FF2B5EF4-FFF2-40B4-BE49-F238E27FC236}">
                <a16:creationId xmlns:a16="http://schemas.microsoft.com/office/drawing/2014/main" id="{D36A43A1-221E-4D5E-A9C3-831B0FF84F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9020" y="1934986"/>
            <a:ext cx="2835391" cy="2126543"/>
          </a:xfrm>
          <a:prstGeom prst="rect">
            <a:avLst/>
          </a:prstGeom>
        </p:spPr>
      </p:pic>
      <p:pic>
        <p:nvPicPr>
          <p:cNvPr id="11" name="Obrázek 10">
            <a:extLst>
              <a:ext uri="{FF2B5EF4-FFF2-40B4-BE49-F238E27FC236}">
                <a16:creationId xmlns:a16="http://schemas.microsoft.com/office/drawing/2014/main" id="{ADDE9E0A-9C56-43E5-95A0-ADCA775C24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9021" y="4157908"/>
            <a:ext cx="2835391" cy="2126543"/>
          </a:xfrm>
          <a:prstGeom prst="rect">
            <a:avLst/>
          </a:prstGeom>
        </p:spPr>
      </p:pic>
    </p:spTree>
    <p:extLst>
      <p:ext uri="{BB962C8B-B14F-4D97-AF65-F5344CB8AC3E}">
        <p14:creationId xmlns:p14="http://schemas.microsoft.com/office/powerpoint/2010/main" val="1520564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9471" y="106019"/>
            <a:ext cx="10693046" cy="1107996"/>
          </a:xfrm>
        </p:spPr>
        <p:txBody>
          <a:bodyPr/>
          <a:lstStyle/>
          <a:p>
            <a:r>
              <a:rPr lang="cs-CZ" sz="3600" b="1" dirty="0"/>
              <a:t>Válcování na vratné trati tvořenou duo válcovací stolicí</a:t>
            </a:r>
          </a:p>
        </p:txBody>
      </p:sp>
      <p:pic>
        <p:nvPicPr>
          <p:cNvPr id="3" name="Obrázek 2">
            <a:extLst>
              <a:ext uri="{FF2B5EF4-FFF2-40B4-BE49-F238E27FC236}">
                <a16:creationId xmlns:a16="http://schemas.microsoft.com/office/drawing/2014/main" id="{B9A47900-2AA0-4605-8EA9-C43F0F7D793B}"/>
              </a:ext>
            </a:extLst>
          </p:cNvPr>
          <p:cNvPicPr>
            <a:picLocks noChangeAspect="1"/>
          </p:cNvPicPr>
          <p:nvPr/>
        </p:nvPicPr>
        <p:blipFill>
          <a:blip r:embed="rId3"/>
          <a:stretch>
            <a:fillRect/>
          </a:stretch>
        </p:blipFill>
        <p:spPr>
          <a:xfrm>
            <a:off x="7812431" y="1673667"/>
            <a:ext cx="2221022" cy="1275031"/>
          </a:xfrm>
          <a:prstGeom prst="rect">
            <a:avLst/>
          </a:prstGeom>
        </p:spPr>
      </p:pic>
      <p:sp>
        <p:nvSpPr>
          <p:cNvPr id="7" name="TextovéPole 6">
            <a:extLst>
              <a:ext uri="{FF2B5EF4-FFF2-40B4-BE49-F238E27FC236}">
                <a16:creationId xmlns:a16="http://schemas.microsoft.com/office/drawing/2014/main" id="{FF282353-A684-4D3D-A8BD-F8A0088399E3}"/>
              </a:ext>
            </a:extLst>
          </p:cNvPr>
          <p:cNvSpPr txBox="1"/>
          <p:nvPr/>
        </p:nvSpPr>
        <p:spPr>
          <a:xfrm>
            <a:off x="7887360" y="2869008"/>
            <a:ext cx="2220837" cy="448713"/>
          </a:xfrm>
          <a:prstGeom prst="rect">
            <a:avLst/>
          </a:prstGeom>
          <a:noFill/>
        </p:spPr>
        <p:txBody>
          <a:bodyPr wrap="square" rtlCol="0">
            <a:spAutoFit/>
          </a:bodyPr>
          <a:lstStyle/>
          <a:p>
            <a:r>
              <a:rPr lang="cs-CZ" sz="1158" dirty="0"/>
              <a:t>Schéma válcování na vratném duu</a:t>
            </a:r>
          </a:p>
        </p:txBody>
      </p:sp>
      <p:sp>
        <p:nvSpPr>
          <p:cNvPr id="4" name="Obdélník 3">
            <a:extLst>
              <a:ext uri="{FF2B5EF4-FFF2-40B4-BE49-F238E27FC236}">
                <a16:creationId xmlns:a16="http://schemas.microsoft.com/office/drawing/2014/main" id="{917A6CCB-F82F-4482-ADB3-2FF91BBED6C0}"/>
              </a:ext>
            </a:extLst>
          </p:cNvPr>
          <p:cNvSpPr/>
          <p:nvPr/>
        </p:nvSpPr>
        <p:spPr>
          <a:xfrm>
            <a:off x="585203" y="1622614"/>
            <a:ext cx="6728755" cy="4641142"/>
          </a:xfrm>
          <a:prstGeom prst="rect">
            <a:avLst/>
          </a:prstGeom>
        </p:spPr>
        <p:txBody>
          <a:bodyPr wrap="square">
            <a:spAutoFit/>
          </a:bodyPr>
          <a:lstStyle/>
          <a:p>
            <a:r>
              <a:rPr lang="cs-CZ" sz="1764" b="1" dirty="0">
                <a:latin typeface="Arial" panose="020B0604020202020204" pitchFamily="34" charset="0"/>
                <a:cs typeface="Arial" panose="020B0604020202020204" pitchFamily="34" charset="0"/>
              </a:rPr>
              <a:t>Dvouválcové stolice – duo</a:t>
            </a:r>
          </a:p>
          <a:p>
            <a:r>
              <a:rPr lang="cs-CZ" sz="1544" dirty="0">
                <a:latin typeface="Arial" panose="020B0604020202020204" pitchFamily="34" charset="0"/>
                <a:cs typeface="Arial" panose="020B0604020202020204" pitchFamily="34" charset="0"/>
              </a:rPr>
              <a:t>Nejrozšířenější typ válcovací stolice. Mají dva vodorovně uložené válce. Motorem jsou hnány buď oba válce (horní a spodní), nebo pouze jeden válec. Podle směru otáčení válců jsou stolice jednosměrné, nebo vratné – reverzní.</a:t>
            </a:r>
          </a:p>
          <a:p>
            <a:endParaRPr lang="cs-CZ" sz="1544" dirty="0">
              <a:latin typeface="Arial" panose="020B0604020202020204" pitchFamily="34" charset="0"/>
              <a:cs typeface="Arial" panose="020B0604020202020204" pitchFamily="34" charset="0"/>
            </a:endParaRPr>
          </a:p>
          <a:p>
            <a:r>
              <a:rPr lang="cs-CZ" sz="1544" dirty="0">
                <a:latin typeface="Arial" panose="020B0604020202020204" pitchFamily="34" charset="0"/>
                <a:cs typeface="Arial" panose="020B0604020202020204" pitchFamily="34" charset="0"/>
              </a:rPr>
              <a:t>U jednosměrně stolice duo mají oba válce stále stejný směr otáčení. Provalek vchází mezi válce vždy z přední strany stolice a po každém průchodu se musí vracet zpět na přední stranu. </a:t>
            </a:r>
          </a:p>
          <a:p>
            <a:endParaRPr lang="cs-CZ" sz="1544" dirty="0">
              <a:latin typeface="Arial" panose="020B0604020202020204" pitchFamily="34" charset="0"/>
              <a:cs typeface="Arial" panose="020B0604020202020204" pitchFamily="34" charset="0"/>
            </a:endParaRPr>
          </a:p>
          <a:p>
            <a:r>
              <a:rPr lang="cs-CZ" sz="1544" dirty="0">
                <a:latin typeface="Arial" panose="020B0604020202020204" pitchFamily="34" charset="0"/>
                <a:cs typeface="Arial" panose="020B0604020202020204" pitchFamily="34" charset="0"/>
              </a:rPr>
              <a:t>U vratné stolice duo se směr otáčení válců mění po každém průchodu provalku mezi válci. Je velmi rozšířená a používá se pro válcování ingotů na předvalky, pro válcování těžkých profilů a tlustých plechů. </a:t>
            </a:r>
          </a:p>
          <a:p>
            <a:endParaRPr lang="cs-CZ" sz="1544" dirty="0">
              <a:latin typeface="Arial" panose="020B0604020202020204" pitchFamily="34" charset="0"/>
              <a:cs typeface="Arial" panose="020B0604020202020204" pitchFamily="34" charset="0"/>
            </a:endParaRPr>
          </a:p>
          <a:p>
            <a:r>
              <a:rPr lang="cs-CZ" sz="1544" dirty="0">
                <a:latin typeface="Arial" panose="020B0604020202020204" pitchFamily="34" charset="0"/>
                <a:cs typeface="Arial" panose="020B0604020202020204" pitchFamily="34" charset="0"/>
              </a:rPr>
              <a:t>Profily se válcují na profilových tratích. Profilové stolice jsou dua nebo tria osazená tzv. profilovými (kalibrovanými) válci. Kalibry jsou na válcích vypracovány v podobě obvodových drážek.</a:t>
            </a:r>
          </a:p>
          <a:p>
            <a:r>
              <a:rPr lang="cs-CZ" sz="1544" dirty="0">
                <a:latin typeface="Arial" panose="020B0604020202020204" pitchFamily="34" charset="0"/>
                <a:cs typeface="Arial" panose="020B0604020202020204" pitchFamily="34" charset="0"/>
              </a:rPr>
              <a:t>Kalibry mohou být otevřené nebo uzavřené, kdy je jeden válec je vybaven drážkou a druhý do ní zapadá profilovým nákružkem.</a:t>
            </a:r>
          </a:p>
        </p:txBody>
      </p:sp>
      <p:pic>
        <p:nvPicPr>
          <p:cNvPr id="10" name="Obrázek 9">
            <a:extLst>
              <a:ext uri="{FF2B5EF4-FFF2-40B4-BE49-F238E27FC236}">
                <a16:creationId xmlns:a16="http://schemas.microsoft.com/office/drawing/2014/main" id="{251221A3-D476-4979-81FB-C62A12CE5D9C}"/>
              </a:ext>
            </a:extLst>
          </p:cNvPr>
          <p:cNvPicPr>
            <a:picLocks noChangeAspect="1"/>
          </p:cNvPicPr>
          <p:nvPr/>
        </p:nvPicPr>
        <p:blipFill>
          <a:blip r:embed="rId4"/>
          <a:stretch>
            <a:fillRect/>
          </a:stretch>
        </p:blipFill>
        <p:spPr>
          <a:xfrm>
            <a:off x="7973991" y="3123565"/>
            <a:ext cx="2220838" cy="1736507"/>
          </a:xfrm>
          <a:prstGeom prst="rect">
            <a:avLst/>
          </a:prstGeom>
        </p:spPr>
      </p:pic>
      <p:pic>
        <p:nvPicPr>
          <p:cNvPr id="11" name="Obrázek 10">
            <a:extLst>
              <a:ext uri="{FF2B5EF4-FFF2-40B4-BE49-F238E27FC236}">
                <a16:creationId xmlns:a16="http://schemas.microsoft.com/office/drawing/2014/main" id="{8BD785FA-FAC6-4EFB-8A58-0C335B7CE93D}"/>
              </a:ext>
            </a:extLst>
          </p:cNvPr>
          <p:cNvPicPr>
            <a:picLocks noChangeAspect="1"/>
          </p:cNvPicPr>
          <p:nvPr/>
        </p:nvPicPr>
        <p:blipFill>
          <a:blip r:embed="rId5"/>
          <a:stretch>
            <a:fillRect/>
          </a:stretch>
        </p:blipFill>
        <p:spPr>
          <a:xfrm>
            <a:off x="7208276" y="4946432"/>
            <a:ext cx="3108783" cy="1554392"/>
          </a:xfrm>
          <a:prstGeom prst="rect">
            <a:avLst/>
          </a:prstGeom>
        </p:spPr>
      </p:pic>
    </p:spTree>
    <p:extLst>
      <p:ext uri="{BB962C8B-B14F-4D97-AF65-F5344CB8AC3E}">
        <p14:creationId xmlns:p14="http://schemas.microsoft.com/office/powerpoint/2010/main" val="2232879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76225"/>
            <a:ext cx="10693046" cy="553998"/>
          </a:xfrm>
        </p:spPr>
        <p:txBody>
          <a:bodyPr/>
          <a:lstStyle/>
          <a:p>
            <a:r>
              <a:rPr lang="cs-CZ" sz="3600" b="1" dirty="0"/>
              <a:t>Závěr</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305135" y="1312942"/>
            <a:ext cx="10083466" cy="4502945"/>
          </a:xfrm>
        </p:spPr>
        <p:txBody>
          <a:bodyPr>
            <a:normAutofit/>
          </a:bodyPr>
          <a:lstStyle/>
          <a:p>
            <a:pPr>
              <a:lnSpc>
                <a:spcPct val="150000"/>
              </a:lnSpc>
            </a:pPr>
            <a:r>
              <a:rPr lang="cs-CZ" dirty="0"/>
              <a:t>Existují různé typy kolejnic podle jejich použití</a:t>
            </a:r>
          </a:p>
          <a:p>
            <a:pPr>
              <a:lnSpc>
                <a:spcPct val="150000"/>
              </a:lnSpc>
            </a:pPr>
            <a:r>
              <a:rPr lang="cs-CZ" dirty="0"/>
              <a:t>Nejvíce využívané jsou železniční kolejnice</a:t>
            </a:r>
          </a:p>
          <a:p>
            <a:pPr>
              <a:lnSpc>
                <a:spcPct val="150000"/>
              </a:lnSpc>
            </a:pPr>
            <a:r>
              <a:rPr lang="cs-CZ" dirty="0"/>
              <a:t>ČD využívají při modernizaci nejvíce kolejnice typu UIC60 a R65</a:t>
            </a:r>
          </a:p>
          <a:p>
            <a:pPr>
              <a:lnSpc>
                <a:spcPct val="150000"/>
              </a:lnSpc>
            </a:pPr>
            <a:r>
              <a:rPr lang="cs-CZ" dirty="0"/>
              <a:t>Z tohoto důvodu byl zvolen materiál UIC 900A</a:t>
            </a:r>
          </a:p>
          <a:p>
            <a:pPr>
              <a:lnSpc>
                <a:spcPct val="150000"/>
              </a:lnSpc>
            </a:pPr>
            <a:r>
              <a:rPr lang="cs-CZ" dirty="0"/>
              <a:t>Jako technologie tváření bylo navrženo válcování v několika krocích: předválcování, válcování na vratném duu, rovnání.</a:t>
            </a:r>
          </a:p>
          <a:p>
            <a:pPr>
              <a:lnSpc>
                <a:spcPct val="150000"/>
              </a:lnSpc>
            </a:pPr>
            <a:r>
              <a:rPr lang="cs-CZ" dirty="0"/>
              <a:t>Válcováním je možné získat kolejnice o délce až 75 m a jsou získány požadované vlastnosti, zejména tuhost a předepsané rozměry.</a:t>
            </a:r>
          </a:p>
          <a:p>
            <a:pPr marL="0" indent="0">
              <a:lnSpc>
                <a:spcPct val="150000"/>
              </a:lnSpc>
              <a:buNone/>
            </a:pPr>
            <a:endParaRPr lang="cs-CZ" sz="1323" dirty="0"/>
          </a:p>
          <a:p>
            <a:pPr marL="0" indent="0">
              <a:lnSpc>
                <a:spcPct val="150000"/>
              </a:lnSpc>
              <a:buNone/>
            </a:pPr>
            <a:endParaRPr lang="cs-CZ" sz="1323" dirty="0"/>
          </a:p>
          <a:p>
            <a:pPr marL="0" indent="0">
              <a:lnSpc>
                <a:spcPct val="150000"/>
              </a:lnSpc>
              <a:buNone/>
            </a:pPr>
            <a:endParaRPr lang="cs-CZ" sz="1323" dirty="0"/>
          </a:p>
          <a:p>
            <a:pPr>
              <a:lnSpc>
                <a:spcPct val="150000"/>
              </a:lnSpc>
            </a:pPr>
            <a:endParaRPr lang="cs-CZ" sz="1323" dirty="0"/>
          </a:p>
          <a:p>
            <a:pPr marL="0" indent="0">
              <a:lnSpc>
                <a:spcPct val="150000"/>
              </a:lnSpc>
              <a:buNone/>
            </a:pPr>
            <a:endParaRPr lang="cs-CZ" sz="1323" dirty="0"/>
          </a:p>
        </p:txBody>
      </p:sp>
    </p:spTree>
    <p:extLst>
      <p:ext uri="{BB962C8B-B14F-4D97-AF65-F5344CB8AC3E}">
        <p14:creationId xmlns:p14="http://schemas.microsoft.com/office/powerpoint/2010/main" val="4106381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352425"/>
            <a:ext cx="10693046" cy="553998"/>
          </a:xfrm>
        </p:spPr>
        <p:txBody>
          <a:bodyPr/>
          <a:lstStyle/>
          <a:p>
            <a:r>
              <a:rPr lang="cs-CZ" sz="3600" dirty="0"/>
              <a:t>Použitá literatura</a:t>
            </a:r>
          </a:p>
        </p:txBody>
      </p:sp>
      <p:sp>
        <p:nvSpPr>
          <p:cNvPr id="5" name="Zástupný symbol pro obsah 4">
            <a:extLst>
              <a:ext uri="{FF2B5EF4-FFF2-40B4-BE49-F238E27FC236}">
                <a16:creationId xmlns:a16="http://schemas.microsoft.com/office/drawing/2014/main" id="{A83EC73A-2266-4B0B-9429-8BF482F51520}"/>
              </a:ext>
            </a:extLst>
          </p:cNvPr>
          <p:cNvSpPr>
            <a:spLocks noGrp="1"/>
          </p:cNvSpPr>
          <p:nvPr>
            <p:ph idx="1"/>
          </p:nvPr>
        </p:nvSpPr>
        <p:spPr>
          <a:xfrm>
            <a:off x="305135" y="1986266"/>
            <a:ext cx="10083466" cy="4355287"/>
          </a:xfrm>
        </p:spPr>
        <p:txBody>
          <a:bodyPr>
            <a:normAutofit/>
          </a:bodyPr>
          <a:lstStyle/>
          <a:p>
            <a:r>
              <a:rPr lang="cs-CZ" sz="1654" dirty="0"/>
              <a:t>Plášek, O., Zvěřina, P., Svoboda R., Langer, V.: Železniční stavby II, Modul 3, Železniční svršek – kolejnice, Vysoké učení technické v Brně, Fakulta stavební, 2006.</a:t>
            </a:r>
          </a:p>
          <a:p>
            <a:r>
              <a:rPr lang="cs-CZ" sz="1654" dirty="0"/>
              <a:t>Svobodová, A.: Materiály a tvary kolejnic v kolejové dopravě, Bakalářská práce, Vysoké učení technické Brně, 2019, Brno.</a:t>
            </a:r>
          </a:p>
          <a:p>
            <a:r>
              <a:rPr lang="cs-CZ" sz="1654" dirty="0" err="1"/>
              <a:t>Pyszko</a:t>
            </a:r>
            <a:r>
              <a:rPr lang="cs-CZ" sz="1654" dirty="0"/>
              <a:t>, M.: Řezání kolejnic za tepla ve výrobních procesu, Diplomová práce, Technická univerzita Ostrava, 2009, Ostrava.</a:t>
            </a:r>
          </a:p>
          <a:p>
            <a:r>
              <a:rPr lang="cs-CZ" sz="1654" dirty="0">
                <a:hlinkClick r:id="rId2"/>
              </a:rPr>
              <a:t>https://imristeel.com/product/bs-standard-and-en13674-1-uic60-60e1-900a-railway-steel-rail</a:t>
            </a:r>
            <a:r>
              <a:rPr lang="cs-CZ" sz="1654" dirty="0"/>
              <a:t> (datum přístupu: 13. 10. 2021)</a:t>
            </a:r>
          </a:p>
          <a:p>
            <a:r>
              <a:rPr lang="cs-CZ" sz="1654" dirty="0"/>
              <a:t>Fabík R.: Tváření kovů – učební text, Vysoká škola báňská – Technická univerzita Ostrava, 2012, ISBN 978-80-248-2572-4 </a:t>
            </a:r>
          </a:p>
          <a:p>
            <a:r>
              <a:rPr lang="cs-CZ" sz="1654" dirty="0"/>
              <a:t>Benešová, S., Bernášek, V.: Technologie tváření, Západočeská univerzita v Plzni, 2014, ISBN 978-80-261-0449-0</a:t>
            </a:r>
          </a:p>
          <a:p>
            <a:r>
              <a:rPr lang="cs-CZ" sz="1654" dirty="0"/>
              <a:t>Sigmund, L.: Válcování profilů, Bakalářská práce, Vysoké učení technické Brně, 2016, </a:t>
            </a:r>
            <a:r>
              <a:rPr lang="cs-CZ" sz="1654"/>
              <a:t>Brno.</a:t>
            </a:r>
            <a:endParaRPr lang="cs-CZ" sz="1654" dirty="0"/>
          </a:p>
        </p:txBody>
      </p:sp>
    </p:spTree>
    <p:extLst>
      <p:ext uri="{BB962C8B-B14F-4D97-AF65-F5344CB8AC3E}">
        <p14:creationId xmlns:p14="http://schemas.microsoft.com/office/powerpoint/2010/main" val="8338467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TotalTime>
  <Words>2369</Words>
  <Application>Microsoft Office PowerPoint</Application>
  <PresentationFormat>Vlastní</PresentationFormat>
  <Paragraphs>224</Paragraphs>
  <Slides>16</Slides>
  <Notes>11</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16</vt:i4>
      </vt:variant>
    </vt:vector>
  </HeadingPairs>
  <TitlesOfParts>
    <vt:vector size="21" baseType="lpstr">
      <vt:lpstr>Arial</vt:lpstr>
      <vt:lpstr>Calibri</vt:lpstr>
      <vt:lpstr>Univers Com 67 Bold Cond</vt:lpstr>
      <vt:lpstr>Wingdings</vt:lpstr>
      <vt:lpstr>Office Theme</vt:lpstr>
      <vt:lpstr>Prezentace aplikace PowerPoint</vt:lpstr>
      <vt:lpstr>Obsah</vt:lpstr>
      <vt:lpstr>Kolejnice</vt:lpstr>
      <vt:lpstr>Kolejnice</vt:lpstr>
      <vt:lpstr>Kolejnice</vt:lpstr>
      <vt:lpstr>Postup vyhledávání</vt:lpstr>
      <vt:lpstr>Materiál kolejnic</vt:lpstr>
      <vt:lpstr>Materiál kolejnic</vt:lpstr>
      <vt:lpstr>Materiál UIC  900A</vt:lpstr>
      <vt:lpstr>Postup vyhledávání</vt:lpstr>
      <vt:lpstr>Postup výroby kolejnic</vt:lpstr>
      <vt:lpstr>Zvolená tvářecí technologie</vt:lpstr>
      <vt:lpstr>Válcování</vt:lpstr>
      <vt:lpstr>Válcování na vratné trati tvořenou duo válcovací stolicí</vt:lpstr>
      <vt:lpstr>Závěr</vt:lpstr>
      <vt:lpstr>Použitá literatura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Naďa Holická</dc:creator>
  <cp:lastModifiedBy>Hana Jirková</cp:lastModifiedBy>
  <cp:revision>12</cp:revision>
  <dcterms:created xsi:type="dcterms:W3CDTF">2017-03-15T11:07:40Z</dcterms:created>
  <dcterms:modified xsi:type="dcterms:W3CDTF">2022-04-11T19:47:00Z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2017-03-15T00:00:00Z</vt:filetime>
  </property>
  <property fmtid="{D5CDD505-2E9C-101B-9397-08002B2CF9AE}" pid="3" name="Creator">
    <vt:lpwstr>Adobe InDesign CC 2017 (Windows)</vt:lpwstr>
  </property>
  <property fmtid="{D5CDD505-2E9C-101B-9397-08002B2CF9AE}" pid="4" name="LastSaved">
    <vt:filetime>2017-03-15T00:00:00Z</vt:filetime>
  </property>
</Properties>
</file>