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e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2"/>
  </p:notesMasterIdLst>
  <p:sldIdLst>
    <p:sldId id="256" r:id="rId2"/>
    <p:sldId id="298" r:id="rId3"/>
    <p:sldId id="332" r:id="rId4"/>
    <p:sldId id="333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8" r:id="rId20"/>
    <p:sldId id="319" r:id="rId21"/>
    <p:sldId id="320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A357A-256E-4FC7-82C6-61DA0FB81878}" type="datetimeFigureOut">
              <a:rPr lang="cs-CZ" smtClean="0"/>
              <a:t>23.05.2020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C0B6C-0837-4805-88DE-97EC7D0959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1647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smtClean="0"/>
          </a:p>
        </p:txBody>
      </p:sp>
      <p:sp>
        <p:nvSpPr>
          <p:cNvPr id="3789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0D761A4-7C37-4341-BD5F-18E331D498A6}" type="slidenum">
              <a:rPr lang="cs-CZ" altLang="cs-CZ"/>
              <a:pPr/>
              <a:t>21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64031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4238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664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24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4204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1101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1497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928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86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443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3462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95989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042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8685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4106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51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8841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6267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5808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399" cy="7562850"/>
          </a:xfrm>
        </p:spPr>
      </p:pic>
      <p:sp>
        <p:nvSpPr>
          <p:cNvPr id="5" name="Obdélník 4"/>
          <p:cNvSpPr/>
          <p:nvPr/>
        </p:nvSpPr>
        <p:spPr>
          <a:xfrm>
            <a:off x="1993900" y="6372225"/>
            <a:ext cx="308610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 9</a:t>
            </a:r>
          </a:p>
          <a:p>
            <a:pPr algn="ctr"/>
            <a:r>
              <a:rPr lang="cs-CZ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Jana Šturcová</a:t>
            </a:r>
            <a:endParaRPr lang="cs-CZ" sz="3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09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sz="44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cs-CZ" sz="4400" b="1" dirty="0" smtClean="0">
                <a:solidFill>
                  <a:srgbClr val="00B0F0"/>
                </a:solidFill>
              </a:rPr>
              <a:t>Zahraniční platební styk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715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sz="1800" dirty="0" smtClean="0">
              <a:cs typeface="Tahoma" pitchFamily="34" charset="0"/>
            </a:endParaRPr>
          </a:p>
          <a:p>
            <a:pPr>
              <a:buNone/>
            </a:pPr>
            <a:endParaRPr lang="cs-CZ" sz="1800">
              <a:cs typeface="Tahoma" pitchFamily="34" charset="0"/>
            </a:endParaRPr>
          </a:p>
          <a:p>
            <a:pPr>
              <a:buNone/>
            </a:pPr>
            <a:r>
              <a:rPr lang="cs-CZ" sz="1800" smtClean="0">
                <a:cs typeface="Tahoma" pitchFamily="34" charset="0"/>
              </a:rPr>
              <a:t>Lochmanová</a:t>
            </a:r>
            <a:r>
              <a:rPr lang="cs-CZ" sz="1800" dirty="0">
                <a:cs typeface="Tahoma" pitchFamily="34" charset="0"/>
              </a:rPr>
              <a:t>, Alena: </a:t>
            </a:r>
            <a:r>
              <a:rPr lang="cs-CZ" sz="1800" i="1" dirty="0">
                <a:cs typeface="Tahoma" pitchFamily="34" charset="0"/>
              </a:rPr>
              <a:t>Bankovnictví. Základy bankovnictví. </a:t>
            </a:r>
          </a:p>
          <a:p>
            <a:pPr>
              <a:buNone/>
            </a:pPr>
            <a:r>
              <a:rPr lang="cs-CZ" sz="1800" dirty="0">
                <a:cs typeface="Tahoma" pitchFamily="34" charset="0"/>
              </a:rPr>
              <a:t>1. vydání. 2018. ISBN 978-80-7402-305-7.</a:t>
            </a:r>
          </a:p>
          <a:p>
            <a:pPr>
              <a:buNone/>
            </a:pPr>
            <a:endParaRPr lang="cs-CZ" sz="1800" dirty="0">
              <a:cs typeface="Tahoma" pitchFamily="34" charset="0"/>
            </a:endParaRPr>
          </a:p>
          <a:p>
            <a:pPr>
              <a:buNone/>
            </a:pPr>
            <a:r>
              <a:rPr lang="cs-CZ" sz="1800" dirty="0" err="1">
                <a:cs typeface="Tahoma" pitchFamily="34" charset="0"/>
              </a:rPr>
              <a:t>Kantnerová</a:t>
            </a:r>
            <a:r>
              <a:rPr lang="cs-CZ" sz="1800" dirty="0">
                <a:cs typeface="Tahoma" pitchFamily="34" charset="0"/>
              </a:rPr>
              <a:t>, </a:t>
            </a:r>
            <a:r>
              <a:rPr lang="cs-CZ" sz="1800" dirty="0" err="1">
                <a:cs typeface="Tahoma" pitchFamily="34" charset="0"/>
              </a:rPr>
              <a:t>Liběna:</a:t>
            </a:r>
            <a:r>
              <a:rPr lang="cs-CZ" sz="1800" i="1" dirty="0" err="1">
                <a:cs typeface="Tahoma" pitchFamily="34" charset="0"/>
              </a:rPr>
              <a:t>Základy</a:t>
            </a:r>
            <a:r>
              <a:rPr lang="cs-CZ" sz="1800" i="1" dirty="0">
                <a:cs typeface="Tahoma" pitchFamily="34" charset="0"/>
              </a:rPr>
              <a:t> bankovnictví. Teorie a praxe.</a:t>
            </a:r>
          </a:p>
          <a:p>
            <a:pPr>
              <a:buNone/>
            </a:pPr>
            <a:r>
              <a:rPr lang="cs-CZ" sz="1800" dirty="0">
                <a:cs typeface="Tahoma" pitchFamily="34" charset="0"/>
              </a:rPr>
              <a:t>1. vydání. 2016. ISBN 978-80-7400-595-4.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876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mtClean="0">
                <a:effectLst/>
              </a:rPr>
              <a:t>Platební systémy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 u="sng"/>
              <a:t>Platební systémy – členění z hlediska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 u="sng"/>
              <a:t>organizace bezhotovostního platebního styku: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088" u="sng"/>
          </a:p>
          <a:p>
            <a:pPr>
              <a:buFontTx/>
              <a:buChar char="•"/>
            </a:pPr>
            <a:r>
              <a:rPr lang="cs-CZ" altLang="cs-CZ" sz="3088"/>
              <a:t>vnitrobankovní platební systémy</a:t>
            </a:r>
          </a:p>
          <a:p>
            <a:pPr>
              <a:buFontTx/>
              <a:buChar char="•"/>
            </a:pPr>
            <a:r>
              <a:rPr lang="cs-CZ" altLang="cs-CZ" sz="3088"/>
              <a:t>mezibankovní platební systémy</a:t>
            </a:r>
          </a:p>
        </p:txBody>
      </p:sp>
    </p:spTree>
    <p:extLst>
      <p:ext uri="{BB962C8B-B14F-4D97-AF65-F5344CB8AC3E}">
        <p14:creationId xmlns:p14="http://schemas.microsoft.com/office/powerpoint/2010/main" val="116965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/>
              <a:t>Mezibankovní platební systémy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Zúčtování platby mezi 2 bankami:</a:t>
            </a:r>
          </a:p>
          <a:p>
            <a:pPr>
              <a:buFontTx/>
              <a:buChar char="•"/>
            </a:pPr>
            <a:r>
              <a:rPr lang="cs-CZ" altLang="cs-CZ" sz="2647"/>
              <a:t>přímým spojením (korespondentské účty)</a:t>
            </a:r>
          </a:p>
          <a:p>
            <a:pPr>
              <a:buFontTx/>
              <a:buChar char="•"/>
            </a:pPr>
            <a:r>
              <a:rPr lang="cs-CZ" altLang="cs-CZ" sz="2647"/>
              <a:t>zúčtovací (clearingová) banka</a:t>
            </a:r>
          </a:p>
          <a:p>
            <a:pPr>
              <a:buFontTx/>
              <a:buNone/>
            </a:pPr>
            <a:endParaRPr lang="cs-CZ" altLang="cs-CZ" sz="2647"/>
          </a:p>
          <a:p>
            <a:pPr>
              <a:buFontTx/>
              <a:buNone/>
            </a:pPr>
            <a:r>
              <a:rPr lang="cs-CZ" altLang="cs-CZ" sz="2647" u="sng"/>
              <a:t>Korespondentský platební systém</a:t>
            </a:r>
          </a:p>
          <a:p>
            <a:pPr>
              <a:buFontTx/>
              <a:buChar char="•"/>
            </a:pPr>
            <a:r>
              <a:rPr lang="cs-CZ" altLang="cs-CZ" sz="2647" u="sng"/>
              <a:t>Koresp. banka</a:t>
            </a:r>
            <a:r>
              <a:rPr lang="cs-CZ" altLang="cs-CZ" sz="2647"/>
              <a:t> = banka, která pro danou banku vede účet nebo daná banka vede účet pro tuto banku</a:t>
            </a:r>
          </a:p>
          <a:p>
            <a:pPr>
              <a:buFontTx/>
              <a:buChar char="•"/>
            </a:pPr>
            <a:r>
              <a:rPr lang="cs-CZ" altLang="cs-CZ" sz="2647" u="sng"/>
              <a:t>Použití</a:t>
            </a:r>
            <a:r>
              <a:rPr lang="cs-CZ" altLang="cs-CZ" sz="2647"/>
              <a:t> – zejména v zahraničním platebním styku</a:t>
            </a:r>
          </a:p>
          <a:p>
            <a:pPr>
              <a:buFontTx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53896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/>
              <a:t>Clearingový platební systém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Jednotlivé banky zapojené do systému mají otevřený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svůj účet u zúčtovací banky, přes který provádějí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platby se všemi napojenými bankami.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Jednotlivé zúčastněné banky neprovádějí platební styk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mezi sebou navzájem.</a:t>
            </a:r>
          </a:p>
        </p:txBody>
      </p:sp>
    </p:spTree>
    <p:extLst>
      <p:ext uri="{BB962C8B-B14F-4D97-AF65-F5344CB8AC3E}">
        <p14:creationId xmlns:p14="http://schemas.microsoft.com/office/powerpoint/2010/main" val="195345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Clearingový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Podstata </a:t>
            </a:r>
            <a:r>
              <a:rPr lang="cs-CZ" sz="2647" dirty="0"/>
              <a:t>– jednotlivé banky zapojené do systému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mají otevřený </a:t>
            </a:r>
            <a:r>
              <a:rPr lang="cs-CZ" sz="2647" dirty="0"/>
              <a:t>svůj nostro účet u zúčtovací banky,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který provádějí platby se všemi napojenými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bankami</a:t>
            </a:r>
            <a:r>
              <a:rPr lang="cs-CZ" sz="2647" dirty="0"/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Varianty clearingových platebních systémů: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platební systémy založené na netto principu,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platební systémy založené na brutto principu,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platební systémy hybridní.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424966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Netto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Zúčtovací banka provádí vzájemné </a:t>
            </a:r>
            <a:endParaRPr lang="cs-CZ" sz="3088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smtClean="0"/>
              <a:t>zúčtování veškerých </a:t>
            </a:r>
            <a:r>
              <a:rPr lang="cs-CZ" sz="3088" dirty="0"/>
              <a:t>plateb za určité </a:t>
            </a:r>
            <a:endParaRPr lang="cs-CZ" sz="3088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smtClean="0"/>
              <a:t>období</a:t>
            </a:r>
            <a:r>
              <a:rPr lang="cs-CZ" sz="3088" dirty="0"/>
              <a:t>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Pro každou banku je </a:t>
            </a:r>
            <a:r>
              <a:rPr lang="cs-CZ" sz="3088" dirty="0">
                <a:solidFill>
                  <a:srgbClr val="00B0F0"/>
                </a:solidFill>
              </a:rPr>
              <a:t>čistá zúčtovací </a:t>
            </a:r>
            <a:endParaRPr lang="cs-CZ" sz="3088" dirty="0" smtClean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smtClean="0">
                <a:solidFill>
                  <a:srgbClr val="00B0F0"/>
                </a:solidFill>
              </a:rPr>
              <a:t>pozice </a:t>
            </a:r>
            <a:r>
              <a:rPr lang="cs-CZ" sz="3088" dirty="0"/>
              <a:t>– </a:t>
            </a:r>
            <a:r>
              <a:rPr lang="cs-CZ" sz="3088" dirty="0" smtClean="0"/>
              <a:t>buď </a:t>
            </a:r>
            <a:r>
              <a:rPr lang="cs-CZ" sz="3088" dirty="0"/>
              <a:t>kladná (více došlých </a:t>
            </a:r>
            <a:r>
              <a:rPr lang="cs-CZ" sz="3088" dirty="0" smtClean="0"/>
              <a:t>plateb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smtClean="0"/>
              <a:t>než odešlých) nebo </a:t>
            </a:r>
            <a:r>
              <a:rPr lang="cs-CZ" sz="3088" dirty="0"/>
              <a:t>záporná. 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172973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Brutto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/>
              <a:t>Zúčtování se provádí transakce </a:t>
            </a:r>
            <a:r>
              <a:rPr lang="cs-CZ" sz="2400" dirty="0" smtClean="0"/>
              <a:t>po </a:t>
            </a:r>
            <a:r>
              <a:rPr lang="cs-CZ" sz="2400" dirty="0"/>
              <a:t>transakci </a:t>
            </a:r>
            <a:endParaRPr lang="cs-CZ" sz="2400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bez </a:t>
            </a:r>
            <a:r>
              <a:rPr lang="cs-CZ" sz="2400" dirty="0" smtClean="0"/>
              <a:t>vzájemného </a:t>
            </a:r>
            <a:r>
              <a:rPr lang="cs-CZ" sz="2400" dirty="0" smtClean="0"/>
              <a:t>kompenzování </a:t>
            </a:r>
            <a:r>
              <a:rPr lang="cs-CZ" sz="2400" dirty="0"/>
              <a:t>došlých a </a:t>
            </a:r>
            <a:r>
              <a:rPr lang="cs-CZ" sz="2400" dirty="0" smtClean="0"/>
              <a:t>odešlých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plateb</a:t>
            </a:r>
            <a:r>
              <a:rPr lang="cs-CZ" sz="2400" dirty="0"/>
              <a:t>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4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/>
              <a:t>Pokud platba není kryta dostatečným </a:t>
            </a:r>
            <a:r>
              <a:rPr lang="cs-CZ" sz="2400" dirty="0" smtClean="0"/>
              <a:t>objemem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prostředků</a:t>
            </a:r>
            <a:r>
              <a:rPr lang="cs-CZ" sz="2400" dirty="0"/>
              <a:t>, neprovede se.</a:t>
            </a:r>
          </a:p>
          <a:p>
            <a:pPr marL="0" indent="0">
              <a:buNone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531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Hybridní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cs-CZ" dirty="0" smtClean="0"/>
          </a:p>
          <a:p>
            <a:pPr marL="0" indent="0">
              <a:buNone/>
              <a:defRPr/>
            </a:pPr>
            <a:endParaRPr lang="cs-CZ" sz="3200" dirty="0" smtClean="0"/>
          </a:p>
          <a:p>
            <a:pPr marL="0" indent="0">
              <a:buNone/>
              <a:defRPr/>
            </a:pPr>
            <a:r>
              <a:rPr lang="cs-CZ" sz="3200" dirty="0" smtClean="0"/>
              <a:t>Kombinace </a:t>
            </a:r>
            <a:r>
              <a:rPr lang="cs-CZ" sz="3200" dirty="0" smtClean="0"/>
              <a:t>obou předchozích způsobů.</a:t>
            </a:r>
          </a:p>
          <a:p>
            <a:pPr marL="0" indent="0">
              <a:buNone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493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  <a:defRPr/>
            </a:pPr>
            <a:endParaRPr lang="cs-CZ" b="1" dirty="0" smtClean="0"/>
          </a:p>
          <a:p>
            <a:pPr marL="0" indent="0" algn="ctr">
              <a:buNone/>
              <a:defRPr/>
            </a:pPr>
            <a:endParaRPr lang="cs-CZ" b="1" dirty="0"/>
          </a:p>
          <a:p>
            <a:pPr marL="0" indent="0" algn="ctr">
              <a:buNone/>
              <a:defRPr/>
            </a:pPr>
            <a:r>
              <a:rPr lang="cs-CZ" sz="4411" b="1" dirty="0">
                <a:solidFill>
                  <a:srgbClr val="00B0F0"/>
                </a:solidFill>
              </a:rPr>
              <a:t>PLATEBNÍ SYSTÉMY V EU</a:t>
            </a:r>
          </a:p>
          <a:p>
            <a:pPr marL="0" indent="0" algn="ctr">
              <a:buNone/>
              <a:defRPr/>
            </a:pPr>
            <a:endParaRPr lang="cs-CZ" sz="441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8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Platební systémy EU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Zejména v souvislosti se zavedením EURA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začal v Evropě narůstat význam platebních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systémů, přes které probíhá i mezinárodní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platební styk.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Platební styk v EU je prováděn pomocí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několika platebních systémů.  </a:t>
            </a:r>
          </a:p>
          <a:p>
            <a:pPr marL="0" indent="0">
              <a:buNone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636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TARGET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Byl uveden do provozu k 1. 1. 1999.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Provozuje jej ECB.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= decentralizovaný evropský mezibankovní zúčtovací systém, byl vytvořen k podpoře </a:t>
            </a:r>
            <a:r>
              <a:rPr lang="cs-CZ" sz="2647" dirty="0" err="1"/>
              <a:t>eurosystému</a:t>
            </a:r>
            <a:r>
              <a:rPr lang="cs-CZ" sz="2647" dirty="0"/>
              <a:t>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    v oblasti implementace měnové politiky eurozóny a k podpoře hladkého průběhu platebního styku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116114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TARGET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Založen na propojení jednotlivých národních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platebních systémů v členských zemích EHP.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 členy Eurozóny účast v TARGET povinná.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Pro národní platební systémy musí platit následující: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systémy pracující na principu RTGS (brutto </a:t>
            </a:r>
            <a:r>
              <a:rPr lang="cs-CZ" sz="2647" dirty="0" err="1"/>
              <a:t>syst</a:t>
            </a:r>
            <a:r>
              <a:rPr lang="cs-CZ" sz="2647" dirty="0"/>
              <a:t>.)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národní systémy provozovány CEB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musí pracovat v eurech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přímými účastníky mohou být pouze banky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121715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TARGET 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Uveden do provozu počátkem roku 2007.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Důvody: </a:t>
            </a:r>
            <a:r>
              <a:rPr lang="cs-CZ" sz="2647" dirty="0"/>
              <a:t>rozšiřování EU, rostoucí požadavky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   účastníků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Provedené transakce musí být kryté „vlastními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zdroji“, úvěr na jejich provedení není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poskytován.</a:t>
            </a:r>
          </a:p>
          <a:p>
            <a:pPr marL="0" indent="0">
              <a:buNone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977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Další platební systémy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EURO 1 </a:t>
            </a:r>
            <a:r>
              <a:rPr lang="cs-CZ" sz="2647" dirty="0"/>
              <a:t>– soukromoprávní platební systém, určený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 domácí a přeshraniční jednotlivé platby v eurech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mezi bankami v rámci EU (netto princip).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STEP 1 </a:t>
            </a:r>
            <a:r>
              <a:rPr lang="cs-CZ" sz="2647" dirty="0"/>
              <a:t>– soukromý </a:t>
            </a:r>
            <a:r>
              <a:rPr lang="cs-CZ" sz="2647" dirty="0" err="1"/>
              <a:t>euroclearingový</a:t>
            </a:r>
            <a:r>
              <a:rPr lang="cs-CZ" sz="2647" dirty="0"/>
              <a:t> systém, jeho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je zpracovávat zejména obchodní přeshraniční platby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malého objemu.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STEP 2 </a:t>
            </a:r>
            <a:r>
              <a:rPr lang="cs-CZ" sz="2647" dirty="0"/>
              <a:t>– celoevropský automatizovaný zúčtovací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systém, určený pro provádění přeshraničních převodů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a domácích plateb velkého objemu.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309597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Struktura platebního styku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>
              <a:buFontTx/>
              <a:buChar char="•"/>
            </a:pPr>
            <a:r>
              <a:rPr lang="cs-CZ" altLang="cs-CZ" smtClean="0">
                <a:effectLst/>
              </a:rPr>
              <a:t>hotovostní x bezhotovostní</a:t>
            </a:r>
          </a:p>
          <a:p>
            <a:pPr algn="ctr">
              <a:buFontTx/>
              <a:buChar char="•"/>
            </a:pPr>
            <a:endParaRPr lang="cs-CZ" altLang="cs-CZ" smtClean="0">
              <a:effectLst/>
            </a:endParaRPr>
          </a:p>
          <a:p>
            <a:pPr algn="ctr">
              <a:buFontTx/>
              <a:buChar char="•"/>
            </a:pPr>
            <a:r>
              <a:rPr lang="cs-CZ" altLang="cs-CZ" smtClean="0">
                <a:effectLst/>
              </a:rPr>
              <a:t>tuzemský x zahraniční</a:t>
            </a:r>
          </a:p>
          <a:p>
            <a:pPr algn="ctr">
              <a:buFontTx/>
              <a:buChar char="•"/>
            </a:pPr>
            <a:endParaRPr lang="cs-CZ" altLang="cs-CZ" smtClean="0">
              <a:effectLst/>
            </a:endParaRPr>
          </a:p>
          <a:p>
            <a:pPr algn="ctr">
              <a:buFontTx/>
              <a:buChar char="•"/>
            </a:pPr>
            <a:r>
              <a:rPr lang="cs-CZ" altLang="cs-CZ" smtClean="0">
                <a:effectLst/>
              </a:rPr>
              <a:t>retailový </a:t>
            </a:r>
            <a:r>
              <a:rPr lang="cs-CZ" altLang="cs-CZ"/>
              <a:t>(hodně položek v malých množstvích) </a:t>
            </a:r>
            <a:r>
              <a:rPr lang="cs-CZ" altLang="cs-CZ" smtClean="0">
                <a:effectLst/>
              </a:rPr>
              <a:t>x wholesalový </a:t>
            </a:r>
            <a:br>
              <a:rPr lang="cs-CZ" altLang="cs-CZ" smtClean="0">
                <a:effectLst/>
              </a:rPr>
            </a:br>
            <a:r>
              <a:rPr lang="cs-CZ" altLang="cs-CZ"/>
              <a:t>(pro velké finanční objemy, málo položek)</a:t>
            </a:r>
          </a:p>
          <a:p>
            <a:pPr>
              <a:buFontTx/>
              <a:buChar char="•"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7733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 err="1"/>
              <a:t>Přeshraniční</a:t>
            </a:r>
            <a:r>
              <a:rPr lang="cs-CZ" sz="4411" dirty="0"/>
              <a:t> převody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Platební příkaz </a:t>
            </a:r>
            <a:r>
              <a:rPr lang="cs-CZ" sz="2647" dirty="0"/>
              <a:t>(</a:t>
            </a:r>
            <a:r>
              <a:rPr lang="cs-CZ" sz="2647" dirty="0" err="1"/>
              <a:t>Payment</a:t>
            </a:r>
            <a:r>
              <a:rPr lang="cs-CZ" sz="2647" dirty="0"/>
              <a:t> </a:t>
            </a:r>
            <a:r>
              <a:rPr lang="cs-CZ" sz="2647" dirty="0" err="1"/>
              <a:t>Order</a:t>
            </a:r>
            <a:r>
              <a:rPr lang="cs-CZ" sz="2647" dirty="0"/>
              <a:t>) –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nejrozšířenější platební </a:t>
            </a:r>
            <a:r>
              <a:rPr lang="cs-CZ" sz="2647" dirty="0"/>
              <a:t>instrument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v </a:t>
            </a:r>
            <a:r>
              <a:rPr lang="cs-CZ" sz="2647" dirty="0"/>
              <a:t>zahraničním styku.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Náležitosti – viz formulář</a:t>
            </a:r>
          </a:p>
        </p:txBody>
      </p:sp>
    </p:spTree>
    <p:extLst>
      <p:ext uri="{BB962C8B-B14F-4D97-AF65-F5344CB8AC3E}">
        <p14:creationId xmlns:p14="http://schemas.microsoft.com/office/powerpoint/2010/main" val="298608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Přeshraniční převody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</p:txBody>
      </p:sp>
      <p:pic>
        <p:nvPicPr>
          <p:cNvPr id="23556" name="Picture 5" descr="b24_cs_hlp_preshranicni_prevod_EUR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647825"/>
            <a:ext cx="9375801" cy="578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8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Platební karty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</p:txBody>
      </p:sp>
      <p:pic>
        <p:nvPicPr>
          <p:cNvPr id="24580" name="Picture 5" descr="Car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87" y="1818206"/>
            <a:ext cx="7174204" cy="484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3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Dokumentární platby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K jejich provedení nutné předložit určité požadované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dokumenty.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Druhy dokumentů</a:t>
            </a:r>
          </a:p>
          <a:p>
            <a:pPr>
              <a:buFontTx/>
              <a:buChar char="•"/>
            </a:pPr>
            <a:r>
              <a:rPr lang="cs-CZ" altLang="cs-CZ" sz="2647"/>
              <a:t>Dopravní dokumenty</a:t>
            </a:r>
          </a:p>
          <a:p>
            <a:pPr>
              <a:buFontTx/>
              <a:buChar char="•"/>
            </a:pPr>
            <a:r>
              <a:rPr lang="cs-CZ" altLang="cs-CZ" sz="2647"/>
              <a:t>Inkasní dokumenty</a:t>
            </a:r>
          </a:p>
          <a:p>
            <a:pPr>
              <a:buFontTx/>
              <a:buChar char="•"/>
            </a:pPr>
            <a:r>
              <a:rPr lang="cs-CZ" altLang="cs-CZ" sz="2647"/>
              <a:t>Pojišťovací dokumenty</a:t>
            </a:r>
          </a:p>
          <a:p>
            <a:pPr>
              <a:buFontTx/>
              <a:buChar char="•"/>
            </a:pPr>
            <a:r>
              <a:rPr lang="cs-CZ" altLang="cs-CZ" sz="2647"/>
              <a:t>Skladovací dokumenty</a:t>
            </a:r>
          </a:p>
          <a:p>
            <a:pPr>
              <a:buFontTx/>
              <a:buChar char="•"/>
            </a:pPr>
            <a:r>
              <a:rPr lang="cs-CZ" altLang="cs-CZ" sz="2647"/>
              <a:t>Dispoziční dokumenty</a:t>
            </a:r>
          </a:p>
          <a:p>
            <a:pPr>
              <a:buFontTx/>
              <a:buChar char="•"/>
            </a:pPr>
            <a:r>
              <a:rPr lang="cs-CZ" altLang="cs-CZ" sz="2647"/>
              <a:t>Legitimační dokumenty</a:t>
            </a:r>
          </a:p>
          <a:p>
            <a:pPr>
              <a:buFontTx/>
              <a:buNone/>
            </a:pPr>
            <a:endParaRPr lang="cs-CZ" altLang="cs-CZ" sz="2647"/>
          </a:p>
          <a:p>
            <a:pPr>
              <a:buFontTx/>
              <a:buChar char="•"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335847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Dokumentární platby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  <a:p>
            <a:pPr algn="ctr">
              <a:buFont typeface="Wingdings" panose="05000000000000000000" pitchFamily="2" charset="2"/>
              <a:buNone/>
            </a:pPr>
            <a:r>
              <a:rPr lang="cs-CZ" altLang="cs-CZ" sz="3970" b="1"/>
              <a:t>Dokumentární inkaso</a:t>
            </a:r>
          </a:p>
          <a:p>
            <a:pPr algn="ctr">
              <a:buFont typeface="Wingdings" panose="05000000000000000000" pitchFamily="2" charset="2"/>
              <a:buNone/>
            </a:pPr>
            <a:endParaRPr lang="cs-CZ" altLang="cs-CZ" sz="3970" b="1"/>
          </a:p>
          <a:p>
            <a:pPr algn="ctr">
              <a:buFont typeface="Wingdings" panose="05000000000000000000" pitchFamily="2" charset="2"/>
              <a:buNone/>
            </a:pPr>
            <a:r>
              <a:rPr lang="cs-CZ" altLang="cs-CZ" sz="3970" b="1"/>
              <a:t>Dokumentární akreditiv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970" b="1"/>
          </a:p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3590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Dokumentární inkaso - podstata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= platební instrument, v rámci kterého příkazce (prodávající) dává příkaz své bance (vysílající banka), aby pro něj sama či prostřednictvím své </a:t>
            </a:r>
            <a:r>
              <a:rPr lang="cs-CZ" sz="2647" dirty="0" err="1"/>
              <a:t>korespondentské</a:t>
            </a:r>
            <a:r>
              <a:rPr lang="cs-CZ" sz="2647" dirty="0"/>
              <a:t> banky (inkasní banka) inkasovala od kupujícího určitou peněžní částku proti předání stanovených dokumentů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Právní úprava </a:t>
            </a:r>
            <a:r>
              <a:rPr lang="cs-CZ" sz="2647" dirty="0"/>
              <a:t>– obchodní zákoník, zákon o bankách</a:t>
            </a:r>
          </a:p>
        </p:txBody>
      </p:sp>
    </p:spTree>
    <p:extLst>
      <p:ext uri="{BB962C8B-B14F-4D97-AF65-F5344CB8AC3E}">
        <p14:creationId xmlns:p14="http://schemas.microsoft.com/office/powerpoint/2010/main" val="179007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Dokumentární inkaso - průběh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04200" indent="-504200">
              <a:buNone/>
              <a:defRPr/>
            </a:pPr>
            <a:r>
              <a:rPr lang="cs-CZ" sz="3200" dirty="0">
                <a:solidFill>
                  <a:srgbClr val="00B0F0"/>
                </a:solidFill>
              </a:rPr>
              <a:t>1. Sjednání inkasních podmínek</a:t>
            </a:r>
          </a:p>
          <a:p>
            <a:pPr marL="504200" indent="-504200">
              <a:buNone/>
              <a:defRPr/>
            </a:pPr>
            <a:r>
              <a:rPr lang="cs-CZ" sz="3200" dirty="0"/>
              <a:t>     - dohodnuto v platebních podmínkách kontraktu</a:t>
            </a:r>
          </a:p>
          <a:p>
            <a:pPr marL="504200" indent="-504200">
              <a:buNone/>
              <a:defRPr/>
            </a:pPr>
            <a:endParaRPr lang="cs-CZ" sz="3200" dirty="0">
              <a:solidFill>
                <a:srgbClr val="FFFF00"/>
              </a:solidFill>
            </a:endParaRPr>
          </a:p>
          <a:p>
            <a:pPr marL="504200" indent="-504200">
              <a:buNone/>
              <a:defRPr/>
            </a:pPr>
            <a:r>
              <a:rPr lang="cs-CZ" sz="3200" dirty="0">
                <a:solidFill>
                  <a:srgbClr val="00B0F0"/>
                </a:solidFill>
              </a:rPr>
              <a:t>2. Vystavení inkasního příkazu</a:t>
            </a:r>
          </a:p>
          <a:p>
            <a:pPr marL="504200" indent="-504200">
              <a:buNone/>
              <a:defRPr/>
            </a:pPr>
            <a:r>
              <a:rPr lang="cs-CZ" sz="3200" dirty="0"/>
              <a:t>    - prodávající expeduje zboží a současně předává </a:t>
            </a:r>
          </a:p>
          <a:p>
            <a:pPr marL="504200" indent="-504200">
              <a:buNone/>
              <a:defRPr/>
            </a:pPr>
            <a:r>
              <a:rPr lang="cs-CZ" sz="3200" dirty="0"/>
              <a:t>      bance sjednanou dokumentaci, dává jí příkaz </a:t>
            </a:r>
          </a:p>
          <a:p>
            <a:pPr marL="504200" indent="-504200">
              <a:buNone/>
              <a:defRPr/>
            </a:pPr>
            <a:r>
              <a:rPr lang="cs-CZ" sz="3200" dirty="0"/>
              <a:t>      k provedení inkasa</a:t>
            </a:r>
          </a:p>
          <a:p>
            <a:pPr marL="504200" indent="-504200">
              <a:buNone/>
              <a:defRPr/>
            </a:pPr>
            <a:endParaRPr lang="cs-CZ" sz="3200" dirty="0">
              <a:solidFill>
                <a:srgbClr val="00B0F0"/>
              </a:solidFill>
            </a:endParaRPr>
          </a:p>
          <a:p>
            <a:pPr marL="504200" indent="-504200">
              <a:buNone/>
              <a:defRPr/>
            </a:pPr>
            <a:r>
              <a:rPr lang="cs-CZ" sz="3200" dirty="0">
                <a:solidFill>
                  <a:srgbClr val="00B0F0"/>
                </a:solidFill>
              </a:rPr>
              <a:t>3. Předložení dokumentů a zaplacení</a:t>
            </a:r>
          </a:p>
          <a:p>
            <a:pPr marL="504200" indent="-504200">
              <a:buNone/>
              <a:defRPr/>
            </a:pPr>
            <a:endParaRPr lang="cs-CZ" sz="2647" dirty="0"/>
          </a:p>
          <a:p>
            <a:pPr marL="504200" indent="-504200">
              <a:buNone/>
              <a:defRPr/>
            </a:pPr>
            <a:endParaRPr lang="cs-CZ" sz="2647" dirty="0"/>
          </a:p>
          <a:p>
            <a:pPr marL="504200" indent="-504200">
              <a:buNone/>
              <a:defRPr/>
            </a:pPr>
            <a:r>
              <a:rPr lang="cs-CZ" sz="2647" dirty="0"/>
              <a:t>     </a:t>
            </a:r>
          </a:p>
          <a:p>
            <a:pPr marL="504200" indent="-50420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271777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Dokumentární inkaso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</p:txBody>
      </p:sp>
      <p:pic>
        <p:nvPicPr>
          <p:cNvPr id="31748" name="Picture 7" descr="inkaso-sche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985" y="2193578"/>
            <a:ext cx="8159824" cy="452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05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Výhody x nevýhody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Dok. inkaso nezajišťuje dodavateli, že bude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odběratelem zaplacena inkasní částka nebo zboží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převzato.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Výhody spíše z hlediska odběratele – umožňuje mu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platit až po převzetí dokumentů.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Levnější než dok. akreditiv.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323054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Dokumentární akreditiv - podstata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= platební instrument, v rámci kterého se banka na základě žádosti klienta (příkazce, kupujícího, odběratele) a na jeho účet písemně zavazuje zaplatit příjemci akreditivu (beneficientovi, prodávajícímu, dodavateli) stanovenou částku, pokud v určené lhůtě řádně předloží bance požadované dokumenty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Právní úprava </a:t>
            </a:r>
            <a:r>
              <a:rPr lang="cs-CZ" altLang="cs-CZ" sz="2647"/>
              <a:t>– obchodní zákoník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44802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Dokumentární akreditiv - průběh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Účastníci: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příkazce (obvykle kupující, dává příkaz k otevření)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banka otevírající akreditiv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beneficient (obvykle prodávající)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potvrzující (</a:t>
            </a:r>
            <a:r>
              <a:rPr lang="cs-CZ" sz="2647" dirty="0" err="1"/>
              <a:t>avizující</a:t>
            </a:r>
            <a:r>
              <a:rPr lang="cs-CZ" sz="2647" dirty="0"/>
              <a:t>) banka – v místě beneficienta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remboursní banka (v případě, že banka otevírající akr. a banka potvrzující akr. nemají přímé spojení, zajišťuje provedení platby)</a:t>
            </a:r>
          </a:p>
        </p:txBody>
      </p:sp>
    </p:spTree>
    <p:extLst>
      <p:ext uri="{BB962C8B-B14F-4D97-AF65-F5344CB8AC3E}">
        <p14:creationId xmlns:p14="http://schemas.microsoft.com/office/powerpoint/2010/main" val="276908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Dokumentární akreditiv - průběh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4200" indent="-504200"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1. Sjednání podmínek akreditivu</a:t>
            </a:r>
          </a:p>
          <a:p>
            <a:pPr marL="504200" indent="-504200">
              <a:buNone/>
              <a:defRPr/>
            </a:pPr>
            <a:r>
              <a:rPr lang="cs-CZ" sz="2647" dirty="0"/>
              <a:t>     - výsledkem je souhlas kupujícího, prodávajícího </a:t>
            </a:r>
          </a:p>
          <a:p>
            <a:pPr marL="504200" indent="-504200">
              <a:buNone/>
              <a:defRPr/>
            </a:pPr>
            <a:r>
              <a:rPr lang="cs-CZ" sz="2647" dirty="0"/>
              <a:t>       a banky s podmínkami akreditivu</a:t>
            </a:r>
          </a:p>
          <a:p>
            <a:pPr marL="504200" indent="-504200">
              <a:buNone/>
              <a:defRPr/>
            </a:pPr>
            <a:endParaRPr lang="cs-CZ" sz="2647" dirty="0"/>
          </a:p>
          <a:p>
            <a:pPr marL="504200" indent="-504200"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2. Otevření akreditivu</a:t>
            </a:r>
          </a:p>
          <a:p>
            <a:pPr marL="504200" indent="-504200">
              <a:buNone/>
              <a:defRPr/>
            </a:pPr>
            <a:r>
              <a:rPr lang="cs-CZ" sz="2647" dirty="0">
                <a:solidFill>
                  <a:srgbClr val="FF0000"/>
                </a:solidFill>
              </a:rPr>
              <a:t>    </a:t>
            </a:r>
          </a:p>
          <a:p>
            <a:pPr marL="504200" indent="-504200"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3. Převzetí (likvidace) akreditivu</a:t>
            </a:r>
          </a:p>
          <a:p>
            <a:pPr marL="504200" indent="-504200"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 marL="504200" indent="-504200"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 marL="504200" indent="-504200">
              <a:buNone/>
              <a:defRPr/>
            </a:pPr>
            <a:endParaRPr lang="cs-CZ" sz="2647" dirty="0"/>
          </a:p>
          <a:p>
            <a:pPr marL="504200" indent="-50420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25930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886</Words>
  <Application>Microsoft Office PowerPoint</Application>
  <PresentationFormat>Vlastní</PresentationFormat>
  <Paragraphs>193</Paragraphs>
  <Slides>30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7" baseType="lpstr">
      <vt:lpstr>Arial</vt:lpstr>
      <vt:lpstr>Calibri</vt:lpstr>
      <vt:lpstr>Tahoma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Platební systémy</vt:lpstr>
      <vt:lpstr>Mezibankovní platební systémy</vt:lpstr>
      <vt:lpstr>Clearingový platební systém</vt:lpstr>
      <vt:lpstr>Clearingový systém</vt:lpstr>
      <vt:lpstr>Netto princip</vt:lpstr>
      <vt:lpstr>Brutto princip</vt:lpstr>
      <vt:lpstr>Hybridní systém</vt:lpstr>
      <vt:lpstr>Prezentace aplikace PowerPoint</vt:lpstr>
      <vt:lpstr>Platební systémy EU</vt:lpstr>
      <vt:lpstr>TARGET</vt:lpstr>
      <vt:lpstr>TARGET</vt:lpstr>
      <vt:lpstr>TARGET 2</vt:lpstr>
      <vt:lpstr>Další platební systémy</vt:lpstr>
      <vt:lpstr>Struktura platebního styku</vt:lpstr>
      <vt:lpstr>Přeshraniční převody</vt:lpstr>
      <vt:lpstr>Přeshraniční převody</vt:lpstr>
      <vt:lpstr>Platební karty</vt:lpstr>
      <vt:lpstr>Dokumentární platby</vt:lpstr>
      <vt:lpstr>Dokumentární platby</vt:lpstr>
      <vt:lpstr>Dokumentární inkaso - podstata</vt:lpstr>
      <vt:lpstr>Dokumentární inkaso - průběh</vt:lpstr>
      <vt:lpstr>Dokumentární inkaso</vt:lpstr>
      <vt:lpstr>Výhody x nevýhody</vt:lpstr>
      <vt:lpstr>Dokumentární akreditiv - podstata</vt:lpstr>
      <vt:lpstr>Dokumentární akreditiv - průběh</vt:lpstr>
      <vt:lpstr>Dokumentární akreditiv - průběh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14</cp:revision>
  <dcterms:created xsi:type="dcterms:W3CDTF">2017-03-15T11:07:40Z</dcterms:created>
  <dcterms:modified xsi:type="dcterms:W3CDTF">2020-05-23T14:53:20Z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