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1" r:id="rId3"/>
    <p:sldId id="328" r:id="rId4"/>
    <p:sldId id="329" r:id="rId5"/>
    <p:sldId id="330" r:id="rId6"/>
    <p:sldId id="302" r:id="rId7"/>
    <p:sldId id="303" r:id="rId8"/>
    <p:sldId id="304" r:id="rId9"/>
    <p:sldId id="331" r:id="rId10"/>
    <p:sldId id="305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4" r:id="rId26"/>
    <p:sldId id="321" r:id="rId27"/>
    <p:sldId id="325" r:id="rId28"/>
    <p:sldId id="326" r:id="rId29"/>
    <p:sldId id="327" r:id="rId30"/>
    <p:sldId id="322" r:id="rId31"/>
    <p:sldId id="323" r:id="rId32"/>
    <p:sldId id="300" r:id="rId3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4.11.2021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6C816-B13B-4AFE-8C8A-40C5AA68C302}" type="datetimeFigureOut">
              <a:rPr lang="en-US"/>
              <a:pPr>
                <a:defRPr/>
              </a:pPr>
              <a:t>11/4/2021</a:t>
            </a:fld>
            <a:endParaRPr lang="en-US" dirty="0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7D4D0-01FD-40F1-8C7B-2FD7D42381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9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7293"/>
            <a:ext cx="962406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534670" y="2134055"/>
            <a:ext cx="9624060" cy="276999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ABD53-51F9-478F-A973-41C038C7DD05}" type="datetimeFigureOut">
              <a:rPr lang="en-US"/>
              <a:pPr>
                <a:defRPr/>
              </a:pPr>
              <a:t>11/4/2021</a:t>
            </a:fld>
            <a:endParaRPr lang="en-US" dirty="0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12814-0002-482D-BC35-9D8374FD50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5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713172" cy="1260475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D0B61-2FC5-4919-BDD4-F5EAF11C8C54}" type="datetimeFigureOut">
              <a:rPr lang="en-US"/>
              <a:pPr>
                <a:defRPr/>
              </a:pPr>
              <a:t>11/4/2021</a:t>
            </a:fld>
            <a:endParaRPr lang="en-US" dirty="0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74135-9DE1-4810-A044-63F16C16D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07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Zdravotnická záchranná služba v ČR </a:t>
            </a:r>
            <a:endParaRPr lang="cs-CZ" sz="4000" b="1" spc="-20" dirty="0" smtClean="0">
              <a:solidFill>
                <a:srgbClr val="428F9B"/>
              </a:solidFill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>
          <a:xfrm>
            <a:off x="352734" y="1680633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Zákon č. 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374/2011</a:t>
            </a:r>
            <a:r>
              <a:rPr lang="cs-CZ" altLang="cs-CZ" sz="2800" b="1" dirty="0" smtClean="0">
                <a:solidFill>
                  <a:srgbClr val="D60014"/>
                </a:solidFill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Sb., o zdravotnické záchranné službě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Prováděcí vyhláška č. 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240/2012 Sb.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Vyhláška č.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 55/2011 </a:t>
            </a:r>
            <a:r>
              <a:rPr lang="cs-CZ" altLang="cs-CZ" sz="2800" dirty="0" smtClean="0">
                <a:latin typeface="Calibri" pitchFamily="34" charset="0"/>
              </a:rPr>
              <a:t>Sb., o činnosti zdravotnických pracovníků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Vyhláška č.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296/2012 </a:t>
            </a:r>
            <a:r>
              <a:rPr lang="cs-CZ" altLang="cs-CZ" sz="2800" dirty="0" smtClean="0">
                <a:latin typeface="Calibri" pitchFamily="34" charset="0"/>
              </a:rPr>
              <a:t>Sb., o požadavcích na vybavení poskytovatele ZDS, ZZS a PPNP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Vyhláška č.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 99/2012 </a:t>
            </a:r>
            <a:r>
              <a:rPr lang="cs-CZ" altLang="cs-CZ" sz="2800" dirty="0" smtClean="0">
                <a:latin typeface="Calibri" pitchFamily="34" charset="0"/>
              </a:rPr>
              <a:t>Sb., o minimálních personálních požadavcích zdravotnických zařízení </a:t>
            </a:r>
            <a:endParaRPr lang="cs-CZ" altLang="cs-CZ" sz="2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Součást IZS podle zákona č. </a:t>
            </a:r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239/2000 </a:t>
            </a:r>
            <a:r>
              <a:rPr lang="cs-CZ" altLang="cs-CZ" sz="2800" dirty="0" smtClean="0">
                <a:latin typeface="Calibri" pitchFamily="34" charset="0"/>
              </a:rPr>
              <a:t>Sb.,</a:t>
            </a:r>
            <a:r>
              <a:rPr lang="cs-CZ" altLang="cs-CZ" sz="2800" b="1" dirty="0" smtClean="0"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o IZS</a:t>
            </a:r>
          </a:p>
        </p:txBody>
      </p:sp>
    </p:spTree>
    <p:extLst>
      <p:ext uri="{BB962C8B-B14F-4D97-AF65-F5344CB8AC3E}">
        <p14:creationId xmlns:p14="http://schemas.microsoft.com/office/powerpoint/2010/main" val="152570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 idx="4294967295"/>
          </p:nvPr>
        </p:nvSpPr>
        <p:spPr>
          <a:xfrm>
            <a:off x="698500" y="962025"/>
            <a:ext cx="9278797" cy="606664"/>
          </a:xfrm>
        </p:spPr>
        <p:txBody>
          <a:bodyPr lIns="104315" rIns="104315" bIns="52157" anchor="ctr"/>
          <a:lstStyle/>
          <a:p>
            <a:pPr algn="ctr" eaLnBrk="1" hangingPunct="1"/>
            <a:r>
              <a:rPr lang="cs-CZ" altLang="cs-CZ" sz="3600" dirty="0">
                <a:latin typeface="+mj-lt"/>
              </a:rPr>
              <a:t>Přednemocniční neodkladná péče - PNP</a:t>
            </a:r>
            <a:endParaRPr lang="cs-CZ" altLang="cs-CZ" sz="3600" dirty="0" smtClean="0">
              <a:latin typeface="+mj-lt"/>
            </a:endParaRPr>
          </a:p>
        </p:txBody>
      </p:sp>
      <p:sp>
        <p:nvSpPr>
          <p:cNvPr id="11267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800225"/>
            <a:ext cx="9624060" cy="5293757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+mj-lt"/>
              </a:rPr>
              <a:t>Součást oboru </a:t>
            </a:r>
            <a:r>
              <a:rPr lang="cs-CZ" altLang="cs-CZ" sz="2800" dirty="0">
                <a:solidFill>
                  <a:srgbClr val="D60014"/>
                </a:solidFill>
                <a:latin typeface="+mj-lt"/>
              </a:rPr>
              <a:t>URGENTNÍ MEDICÍNA</a:t>
            </a:r>
            <a:endParaRPr lang="cs-CZ" altLang="cs-CZ" sz="2800" dirty="0" smtClean="0">
              <a:solidFill>
                <a:srgbClr val="D60014"/>
              </a:solidFill>
              <a:latin typeface="+mj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Péče</a:t>
            </a:r>
            <a:r>
              <a:rPr lang="cs-CZ" altLang="cs-CZ" sz="2800" dirty="0" smtClean="0">
                <a:latin typeface="+mj-lt"/>
              </a:rPr>
              <a:t> o postižené </a:t>
            </a: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na místě úrazu </a:t>
            </a:r>
            <a:r>
              <a:rPr lang="cs-CZ" altLang="cs-CZ" sz="2800" dirty="0" smtClean="0">
                <a:latin typeface="+mj-lt"/>
              </a:rPr>
              <a:t>nebo </a:t>
            </a: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náhlého on., v průběhu </a:t>
            </a:r>
            <a:r>
              <a:rPr lang="cs-CZ" altLang="cs-CZ" sz="2800" dirty="0" smtClean="0">
                <a:latin typeface="+mj-lt"/>
              </a:rPr>
              <a:t>jejich </a:t>
            </a: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transportu</a:t>
            </a:r>
            <a:r>
              <a:rPr lang="cs-CZ" altLang="cs-CZ" sz="2800" dirty="0" smtClean="0">
                <a:latin typeface="+mj-lt"/>
              </a:rPr>
              <a:t> k dalšímu odbornému ošetření a při jejich </a:t>
            </a: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předání do ZZ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+mj-lt"/>
              </a:rPr>
              <a:t>Poskytuje rychlou pomoc při náhlé poruše zdraví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+mj-lt"/>
              </a:rPr>
              <a:t>Činnost výjezdových skupin ZZS má charakter podobající se činnosti u lůžka intenzivní péče, ale za ztíženějších podmínek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musí být poskytnuta na odborné úrovni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v co nejkratší době</a:t>
            </a:r>
          </a:p>
          <a:p>
            <a:pPr eaLnBrk="1" hangingPunct="1">
              <a:defRPr/>
            </a:pPr>
            <a:endParaRPr lang="cs-CZ" altLang="cs-CZ" sz="2800" dirty="0" smtClean="0">
              <a:solidFill>
                <a:srgbClr val="0070C0"/>
              </a:solidFill>
              <a:latin typeface="+mj-lt"/>
            </a:endParaRPr>
          </a:p>
          <a:p>
            <a:pPr eaLnBrk="1" hangingPunct="1">
              <a:defRPr/>
            </a:pPr>
            <a:endParaRPr lang="cs-CZ" altLang="cs-CZ" sz="2800" dirty="0" smtClean="0">
              <a:latin typeface="+mj-lt"/>
            </a:endParaRPr>
          </a:p>
          <a:p>
            <a:pPr eaLnBrk="1" hangingPunct="1">
              <a:defRPr/>
            </a:pPr>
            <a:endParaRPr lang="cs-CZ" altLang="cs-CZ" dirty="0" smtClean="0"/>
          </a:p>
          <a:p>
            <a:pPr eaLnBrk="1" hangingPunct="1"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7349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+mj-lt"/>
              </a:rPr>
              <a:t>Urgentní medicína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571625"/>
            <a:ext cx="9624060" cy="506115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Lékařský obor, který se zabývá poskytováním, organizováním a vědeckým zkoumáním </a:t>
            </a:r>
            <a:r>
              <a:rPr lang="cs-CZ" altLang="cs-CZ" sz="2800" dirty="0" smtClean="0">
                <a:solidFill>
                  <a:srgbClr val="D60014"/>
                </a:solidFill>
                <a:latin typeface="+mj-lt"/>
              </a:rPr>
              <a:t>neodkladné péče u stavů, které bezprostředně ohrožují život postiženého</a:t>
            </a:r>
            <a:r>
              <a:rPr lang="cs-CZ" altLang="cs-CZ" sz="2800" dirty="0" smtClean="0">
                <a:latin typeface="+mj-lt"/>
              </a:rPr>
              <a:t>, mohou vést v důsledku prohlubování chorobných změn k náhlé smrti</a:t>
            </a:r>
          </a:p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Multidisciplinární obor specializovaný na </a:t>
            </a:r>
            <a:r>
              <a:rPr lang="cs-CZ" altLang="cs-CZ" sz="2800" dirty="0" smtClean="0">
                <a:solidFill>
                  <a:srgbClr val="0070C0"/>
                </a:solidFill>
                <a:latin typeface="+mj-lt"/>
              </a:rPr>
              <a:t>neodkladnou resuscitaci a lékařskou první pomoc</a:t>
            </a:r>
            <a:r>
              <a:rPr lang="cs-CZ" altLang="cs-CZ" sz="2800" dirty="0" smtClean="0">
                <a:latin typeface="+mj-lt"/>
              </a:rPr>
              <a:t>, který se věnuje závažným stavům téměř všech klinických oborů</a:t>
            </a:r>
          </a:p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Zabývá se dg. a léčbou akutních stavů </a:t>
            </a:r>
            <a:r>
              <a:rPr lang="cs-CZ" altLang="cs-CZ" sz="2800" dirty="0" smtClean="0">
                <a:solidFill>
                  <a:srgbClr val="D60014"/>
                </a:solidFill>
                <a:latin typeface="+mj-lt"/>
              </a:rPr>
              <a:t>na místě jejich vzniku, před a během transportu a na pracovištích UP </a:t>
            </a:r>
          </a:p>
        </p:txBody>
      </p:sp>
    </p:spTree>
    <p:extLst>
      <p:ext uri="{BB962C8B-B14F-4D97-AF65-F5344CB8AC3E}">
        <p14:creationId xmlns:p14="http://schemas.microsoft.com/office/powerpoint/2010/main" val="4852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+mj-lt"/>
              </a:rPr>
              <a:t>Urgentní medicína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rgbClr val="D60014"/>
                </a:solidFill>
                <a:latin typeface="+mj-lt"/>
              </a:rPr>
              <a:t>3 základní pilíře UM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PNP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Urgentní nemocniční péče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Připravenost na řešení </a:t>
            </a:r>
            <a:r>
              <a:rPr lang="cs-CZ" altLang="cs-CZ" sz="2800" dirty="0" smtClean="0">
                <a:latin typeface="+mj-lt"/>
              </a:rPr>
              <a:t>mimořádných událostí</a:t>
            </a:r>
            <a:endParaRPr lang="cs-CZ" altLang="cs-CZ" sz="2800" dirty="0" smtClean="0">
              <a:latin typeface="+mj-lt"/>
            </a:endParaRPr>
          </a:p>
          <a:p>
            <a:pPr lvl="1" eaLnBrk="1" hangingPunct="1"/>
            <a:endParaRPr lang="cs-CZ" altLang="cs-CZ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250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293326" y="1558087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defRPr/>
            </a:pPr>
            <a:r>
              <a:rPr lang="cs-CZ" altLang="cs-CZ" sz="2800" dirty="0" smtClean="0">
                <a:solidFill>
                  <a:srgbClr val="D60014"/>
                </a:solidFill>
                <a:latin typeface="Calibri" panose="020F0502020204030204" pitchFamily="34" charset="0"/>
              </a:rPr>
              <a:t>Okénko do statistiky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V roce 2020 bylo na území ČR celkem 596 </a:t>
            </a:r>
            <a:r>
              <a:rPr lang="cs-CZ" altLang="cs-CZ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(597) </a:t>
            </a:r>
            <a:r>
              <a:rPr lang="cs-CZ" altLang="cs-CZ" sz="2800" dirty="0" smtClean="0">
                <a:latin typeface="Calibri" panose="020F0502020204030204" pitchFamily="34" charset="0"/>
              </a:rPr>
              <a:t>výjezdových skupin ZZS rozmístěných na 315 </a:t>
            </a:r>
            <a:r>
              <a:rPr lang="cs-CZ" altLang="cs-CZ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(311) </a:t>
            </a:r>
            <a:r>
              <a:rPr lang="cs-CZ" altLang="cs-CZ" sz="2800" dirty="0" smtClean="0">
                <a:latin typeface="Calibri" panose="020F0502020204030204" pitchFamily="34" charset="0"/>
              </a:rPr>
              <a:t>výjezdových základnách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V roce 2020 bylo provedeno celkem 1 114 129 </a:t>
            </a:r>
            <a:r>
              <a:rPr lang="cs-CZ" altLang="cs-CZ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(1 137 701) </a:t>
            </a:r>
            <a:r>
              <a:rPr lang="cs-CZ" altLang="cs-CZ" sz="2800" dirty="0" smtClean="0">
                <a:latin typeface="Calibri" panose="020F0502020204030204" pitchFamily="34" charset="0"/>
              </a:rPr>
              <a:t>výjezdů posádek ZZS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Největší počet výjezdů ve </a:t>
            </a:r>
            <a:r>
              <a:rPr lang="cs-CZ" altLang="cs-CZ" sz="2800" dirty="0" err="1" smtClean="0">
                <a:latin typeface="Calibri" panose="020F0502020204030204" pitchFamily="34" charset="0"/>
              </a:rPr>
              <a:t>Sčk</a:t>
            </a:r>
            <a:r>
              <a:rPr lang="cs-CZ" altLang="cs-CZ" sz="2800" dirty="0" smtClean="0">
                <a:latin typeface="Calibri" panose="020F0502020204030204" pitchFamily="34" charset="0"/>
              </a:rPr>
              <a:t>, </a:t>
            </a:r>
            <a:r>
              <a:rPr lang="cs-CZ" altLang="cs-CZ" sz="2800" dirty="0" err="1" smtClean="0">
                <a:latin typeface="Calibri" panose="020F0502020204030204" pitchFamily="34" charset="0"/>
              </a:rPr>
              <a:t>Msk</a:t>
            </a:r>
            <a:r>
              <a:rPr lang="cs-CZ" altLang="cs-CZ" sz="2800" dirty="0" smtClean="0">
                <a:latin typeface="Calibri" panose="020F0502020204030204" pitchFamily="34" charset="0"/>
              </a:rPr>
              <a:t> a v Praze</a:t>
            </a:r>
            <a:endParaRPr lang="cs-CZ" altLang="cs-CZ" sz="2800" dirty="0">
              <a:latin typeface="Calibri" panose="020F050202020403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Výjezd ZZS každých 30 s / 3052 každý den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Diagnózy a počty výjezdů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KPR </a:t>
            </a:r>
            <a:r>
              <a:rPr lang="cs-CZ" altLang="cs-CZ" sz="2800" dirty="0">
                <a:latin typeface="Calibri" panose="020F0502020204030204" pitchFamily="34" charset="0"/>
              </a:rPr>
              <a:t>– 8389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(7957)</a:t>
            </a:r>
            <a:r>
              <a:rPr lang="cs-CZ" altLang="cs-CZ" sz="2800" dirty="0">
                <a:latin typeface="Calibri" panose="020F0502020204030204" pitchFamily="34" charset="0"/>
              </a:rPr>
              <a:t>;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cs-CZ" altLang="cs-CZ" sz="2800" dirty="0">
                <a:latin typeface="Calibri" panose="020F0502020204030204" pitchFamily="34" charset="0"/>
              </a:rPr>
              <a:t>DN – 26 418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(30 881)</a:t>
            </a:r>
            <a:r>
              <a:rPr lang="cs-CZ" altLang="cs-CZ" sz="2800" dirty="0">
                <a:latin typeface="Calibri" panose="020F0502020204030204" pitchFamily="34" charset="0"/>
              </a:rPr>
              <a:t>; </a:t>
            </a:r>
            <a:r>
              <a:rPr lang="cs-CZ" altLang="cs-CZ" sz="2800" dirty="0" smtClean="0">
                <a:latin typeface="Calibri" panose="020F0502020204030204" pitchFamily="34" charset="0"/>
              </a:rPr>
              <a:t>AIM </a:t>
            </a:r>
            <a:r>
              <a:rPr lang="cs-CZ" altLang="cs-CZ" sz="2800" dirty="0">
                <a:latin typeface="Calibri" panose="020F0502020204030204" pitchFamily="34" charset="0"/>
              </a:rPr>
              <a:t>– 14 972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(18 123)</a:t>
            </a:r>
            <a:r>
              <a:rPr lang="cs-CZ" altLang="cs-CZ" sz="2800" dirty="0">
                <a:latin typeface="Calibri" panose="020F0502020204030204" pitchFamily="34" charset="0"/>
              </a:rPr>
              <a:t>;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cs-CZ" altLang="cs-CZ" sz="2800" dirty="0">
                <a:latin typeface="Calibri" panose="020F0502020204030204" pitchFamily="34" charset="0"/>
              </a:rPr>
              <a:t>CMP 25 036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(25 838)</a:t>
            </a:r>
            <a:r>
              <a:rPr lang="cs-CZ" altLang="cs-CZ" sz="2800" dirty="0">
                <a:latin typeface="Calibri" panose="020F0502020204030204" pitchFamily="34" charset="0"/>
              </a:rPr>
              <a:t>;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cs-CZ" altLang="cs-CZ" sz="2800" dirty="0" smtClean="0">
                <a:latin typeface="Calibri" panose="020F0502020204030204" pitchFamily="34" charset="0"/>
              </a:rPr>
              <a:t>děti </a:t>
            </a:r>
            <a:r>
              <a:rPr lang="cs-CZ" altLang="cs-CZ" sz="2800" dirty="0">
                <a:latin typeface="Calibri" panose="020F0502020204030204" pitchFamily="34" charset="0"/>
              </a:rPr>
              <a:t>– 69 373 </a:t>
            </a:r>
            <a:r>
              <a:rPr lang="cs-CZ" altLang="cs-CZ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(88 688)</a:t>
            </a:r>
          </a:p>
          <a:p>
            <a:pPr eaLnBrk="1" hangingPunct="1">
              <a:defRPr/>
            </a:pPr>
            <a:endParaRPr lang="cs-CZ" altLang="cs-CZ" dirty="0" smtClean="0">
              <a:solidFill>
                <a:srgbClr val="D6001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9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>
            <a:off x="850900" y="10382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Zdravotnická záchranná služba</a:t>
            </a:r>
            <a:endParaRPr lang="cs-CZ" altLang="cs-CZ" sz="3600" dirty="0"/>
          </a:p>
        </p:txBody>
      </p:sp>
      <p:pic>
        <p:nvPicPr>
          <p:cNvPr id="13317" name="Picture 6" descr="D:\Users\pfeffe\Desktop\ZZS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300" y="1876425"/>
            <a:ext cx="10273833" cy="3811187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108700" y="56864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azzs.cz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52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Zdravotnická záchranná služba</a:t>
            </a:r>
            <a:endParaRPr lang="cs-CZ" altLang="cs-CZ" sz="3600" dirty="0"/>
          </a:p>
        </p:txBody>
      </p:sp>
      <p:pic>
        <p:nvPicPr>
          <p:cNvPr id="16387" name="Picture 2" descr="D:\Users\pfeffe\Desktop\ZZS 4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900" y="1647825"/>
            <a:ext cx="9980507" cy="4329382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880100" y="60674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azzs.cz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3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393700" y="885825"/>
            <a:ext cx="9624060" cy="1107996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+mj-lt"/>
              </a:rPr>
              <a:t>Komora záchranářů zdravotnických záchranných služeb ČR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5361" y="2098679"/>
            <a:ext cx="4208670" cy="396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8" name="Rectangle 6"/>
          <p:cNvSpPr>
            <a:spLocks/>
          </p:cNvSpPr>
          <p:nvPr/>
        </p:nvSpPr>
        <p:spPr bwMode="auto">
          <a:xfrm>
            <a:off x="547666" y="5991225"/>
            <a:ext cx="962406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2157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639763" indent="-246063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indent="-246063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1462088" indent="-20955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700" dirty="0">
                <a:solidFill>
                  <a:srgbClr val="04617B"/>
                </a:solidFill>
                <a:latin typeface="Arial" charset="0"/>
              </a:rPr>
              <a:t>http://www.komorazachranaru.cz/</a:t>
            </a:r>
          </a:p>
        </p:txBody>
      </p:sp>
    </p:spTree>
    <p:extLst>
      <p:ext uri="{BB962C8B-B14F-4D97-AF65-F5344CB8AC3E}">
        <p14:creationId xmlns:p14="http://schemas.microsoft.com/office/powerpoint/2010/main" val="391538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774700" y="8858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Zdravotnická záchranná služba</a:t>
            </a:r>
            <a:endParaRPr lang="cs-CZ" altLang="cs-CZ" sz="3600" dirty="0" smtClean="0"/>
          </a:p>
        </p:txBody>
      </p:sp>
      <p:sp>
        <p:nvSpPr>
          <p:cNvPr id="18435" name="Zástupný symbol pro obsah 2"/>
          <p:cNvSpPr>
            <a:spLocks noGrp="1"/>
          </p:cNvSpPr>
          <p:nvPr>
            <p:ph idx="4294967295"/>
          </p:nvPr>
        </p:nvSpPr>
        <p:spPr>
          <a:xfrm>
            <a:off x="393700" y="1571625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b="1" dirty="0" smtClean="0">
                <a:solidFill>
                  <a:srgbClr val="C00000"/>
                </a:solidFill>
                <a:latin typeface="Calibri" pitchFamily="34" charset="0"/>
              </a:rPr>
              <a:t>Dle zákona č. 374/2011 Sb.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Forma </a:t>
            </a:r>
            <a:r>
              <a:rPr lang="cs-CZ" altLang="cs-CZ" sz="2800" dirty="0" smtClean="0">
                <a:latin typeface="Calibri" pitchFamily="34" charset="0"/>
              </a:rPr>
              <a:t>zdravotní péče, v jejímž rámci 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je na základě tísňové výzvy</a:t>
            </a:r>
            <a:r>
              <a:rPr lang="cs-CZ" altLang="cs-CZ" sz="2800" dirty="0" smtClean="0">
                <a:latin typeface="Calibri" pitchFamily="34" charset="0"/>
              </a:rPr>
              <a:t>, poskytována PNP 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osobám se závažným postižením zdraví </a:t>
            </a:r>
            <a:r>
              <a:rPr lang="cs-CZ" altLang="cs-CZ" sz="2800" dirty="0" smtClean="0">
                <a:latin typeface="Calibri" pitchFamily="34" charset="0"/>
              </a:rPr>
              <a:t>nebo 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v přímém ohrožení života</a:t>
            </a:r>
            <a:r>
              <a:rPr lang="cs-CZ" altLang="cs-CZ" sz="2800" dirty="0" smtClean="0">
                <a:latin typeface="Calibri" pitchFamily="34" charset="0"/>
              </a:rPr>
              <a:t>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… Způsobí bez rychlého poskytnutí odborné PP trvalé chorobné změny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… Mohou vést prohlubováním chorobných změn k náhlé smrti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rgbClr val="002060"/>
              </a:solidFill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2060"/>
                </a:solidFill>
                <a:latin typeface="Calibri" pitchFamily="34" charset="0"/>
              </a:rPr>
              <a:t>Léčba </a:t>
            </a:r>
            <a:r>
              <a:rPr lang="cs-CZ" altLang="cs-CZ" sz="2800" dirty="0">
                <a:solidFill>
                  <a:srgbClr val="002060"/>
                </a:solidFill>
                <a:latin typeface="Calibri" pitchFamily="34" charset="0"/>
              </a:rPr>
              <a:t>poskytovaná ZZS je velmi často </a:t>
            </a:r>
            <a:r>
              <a:rPr lang="cs-CZ" altLang="cs-CZ" sz="2800" dirty="0" smtClean="0">
                <a:solidFill>
                  <a:srgbClr val="002060"/>
                </a:solidFill>
                <a:latin typeface="Calibri" pitchFamily="34" charset="0"/>
              </a:rPr>
              <a:t>a především 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symptomatická</a:t>
            </a:r>
          </a:p>
          <a:p>
            <a:endParaRPr lang="cs-CZ" altLang="cs-CZ" sz="2800" dirty="0" smtClean="0">
              <a:latin typeface="Calibri" pitchFamily="34" charset="0"/>
            </a:endParaRPr>
          </a:p>
          <a:p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8702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774700" y="8858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Vymezení ZZS</a:t>
            </a:r>
            <a:endParaRPr lang="cs-CZ" altLang="cs-CZ" sz="3600" dirty="0" smtClean="0"/>
          </a:p>
        </p:txBody>
      </p:sp>
      <p:sp>
        <p:nvSpPr>
          <p:cNvPr id="18435" name="Zástupný symbol pro obsah 2"/>
          <p:cNvSpPr>
            <a:spLocks noGrp="1"/>
          </p:cNvSpPr>
          <p:nvPr>
            <p:ph idx="4294967295"/>
          </p:nvPr>
        </p:nvSpPr>
        <p:spPr>
          <a:xfrm>
            <a:off x="393700" y="1571625"/>
            <a:ext cx="9980507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b="1" dirty="0" smtClean="0">
                <a:solidFill>
                  <a:srgbClr val="C00000"/>
                </a:solidFill>
                <a:latin typeface="Calibri" pitchFamily="34" charset="0"/>
              </a:rPr>
              <a:t>Dle zákona č. 374/2011 Sb.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Nepřetržitý kvalifikovaný bezodkladný příjem volání…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Vyhodnocování stupně naléhavosti tísňového volání…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Řízení a organizaci PNP na místě události a spolupráci s velitelem zásahu složek IZS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Spolupráce s CPALP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Poskytování instrukcí k zajištění PP…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Vyšetření P a poskytnutí zdravotní péče…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Soustavná zdravotní péče a nepřetržité sledování VF…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…..</a:t>
            </a:r>
          </a:p>
          <a:p>
            <a:endParaRPr lang="cs-CZ" altLang="cs-CZ" sz="2800" dirty="0" smtClean="0">
              <a:latin typeface="Calibri" pitchFamily="34" charset="0"/>
            </a:endParaRPr>
          </a:p>
          <a:p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9624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927100" y="9620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Zdravotnická záchranná služba</a:t>
            </a:r>
            <a:endParaRPr lang="cs-CZ" altLang="cs-CZ" sz="3600" dirty="0" smtClean="0"/>
          </a:p>
        </p:txBody>
      </p:sp>
      <p:sp>
        <p:nvSpPr>
          <p:cNvPr id="21507" name="Zástupný symbol pro obsah 2"/>
          <p:cNvSpPr>
            <a:spLocks noGrp="1"/>
          </p:cNvSpPr>
          <p:nvPr>
            <p:ph idx="4294967295"/>
          </p:nvPr>
        </p:nvSpPr>
        <p:spPr>
          <a:xfrm>
            <a:off x="352734" y="1680633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latin typeface="Calibri" pitchFamily="34" charset="0"/>
              </a:rPr>
              <a:t>Multidisciplinární obor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Dospělí pacienti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Dětští pacienti</a:t>
            </a: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988" y="3384026"/>
            <a:ext cx="4789752" cy="254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75100" y="606742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0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 idx="4294967295"/>
          </p:nvPr>
        </p:nvSpPr>
        <p:spPr>
          <a:xfrm>
            <a:off x="241300" y="917346"/>
            <a:ext cx="10106748" cy="553998"/>
          </a:xfrm>
        </p:spPr>
        <p:txBody>
          <a:bodyPr anchor="ctr"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  <a:endParaRPr lang="cs-CZ" altLang="cs-CZ" sz="3600" dirty="0">
              <a:latin typeface="Arial" charset="0"/>
            </a:endParaRPr>
          </a:p>
        </p:txBody>
      </p:sp>
      <p:sp>
        <p:nvSpPr>
          <p:cNvPr id="22531" name="Zástupný symbol pro obsah 2"/>
          <p:cNvSpPr>
            <a:spLocks noGrp="1"/>
          </p:cNvSpPr>
          <p:nvPr>
            <p:ph idx="4294967295"/>
          </p:nvPr>
        </p:nvSpPr>
        <p:spPr>
          <a:xfrm>
            <a:off x="698500" y="1647825"/>
            <a:ext cx="9278797" cy="5878532"/>
          </a:xfrm>
        </p:spPr>
        <p:txBody>
          <a:bodyPr/>
          <a:lstStyle/>
          <a:p>
            <a:pPr eaLnBrk="1" hangingPunct="1"/>
            <a:r>
              <a:rPr lang="cs-CZ" altLang="cs-CZ" sz="2800" dirty="0" smtClean="0">
                <a:solidFill>
                  <a:srgbClr val="FF0000"/>
                </a:solidFill>
                <a:latin typeface="+mj-lt"/>
              </a:rPr>
              <a:t>Zásady poskytování PNP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Po stabilizaci základních životních funkcí zabezpečí </a:t>
            </a:r>
            <a:r>
              <a:rPr lang="cs-CZ" altLang="cs-CZ" sz="2800" dirty="0" err="1" smtClean="0">
                <a:latin typeface="+mj-lt"/>
              </a:rPr>
              <a:t>VSk</a:t>
            </a:r>
            <a:r>
              <a:rPr lang="cs-CZ" altLang="cs-CZ" sz="2800" dirty="0" smtClean="0">
                <a:latin typeface="+mj-lt"/>
              </a:rPr>
              <a:t> </a:t>
            </a:r>
            <a:r>
              <a:rPr lang="cs-CZ" altLang="cs-CZ" sz="2800" dirty="0" smtClean="0">
                <a:solidFill>
                  <a:srgbClr val="FF0000"/>
                </a:solidFill>
                <a:latin typeface="+mj-lt"/>
              </a:rPr>
              <a:t>vhodný</a:t>
            </a:r>
            <a:r>
              <a:rPr lang="cs-CZ" altLang="cs-CZ" sz="2800" dirty="0" smtClean="0">
                <a:latin typeface="+mj-lt"/>
              </a:rPr>
              <a:t> transport do </a:t>
            </a:r>
            <a:r>
              <a:rPr lang="cs-CZ" altLang="cs-CZ" sz="2800" dirty="0" smtClean="0">
                <a:solidFill>
                  <a:srgbClr val="FF0000"/>
                </a:solidFill>
                <a:latin typeface="+mj-lt"/>
              </a:rPr>
              <a:t>nejbližšího</a:t>
            </a:r>
            <a:r>
              <a:rPr lang="cs-CZ" altLang="cs-CZ" sz="2800" dirty="0" smtClean="0">
                <a:latin typeface="+mj-lt"/>
              </a:rPr>
              <a:t> zdravotnického zařízení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Během transportu průběžně monitorovány základní životní funkce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2060"/>
                </a:solidFill>
                <a:latin typeface="+mj-lt"/>
              </a:rPr>
              <a:t>Odmítnutí </a:t>
            </a:r>
            <a:r>
              <a:rPr lang="cs-CZ" altLang="cs-CZ" sz="2800" dirty="0" err="1" smtClean="0">
                <a:solidFill>
                  <a:srgbClr val="002060"/>
                </a:solidFill>
                <a:latin typeface="+mj-lt"/>
              </a:rPr>
              <a:t>VSk</a:t>
            </a:r>
            <a:r>
              <a:rPr lang="cs-CZ" altLang="cs-CZ" sz="2800" dirty="0" smtClean="0">
                <a:solidFill>
                  <a:srgbClr val="002060"/>
                </a:solidFill>
                <a:latin typeface="+mj-lt"/>
              </a:rPr>
              <a:t> ve ZZ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+mj-lt"/>
              </a:rPr>
              <a:t>Specifika práce v PNP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Limitující faktory léčebného opatření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nedostatek prostoru, vibrace, změny směru jízdy                                    a hluk</a:t>
            </a:r>
          </a:p>
          <a:p>
            <a:pPr eaLnBrk="1" hangingPunct="1"/>
            <a:endParaRPr lang="cs-CZ" altLang="cs-CZ" sz="2800" dirty="0" smtClean="0">
              <a:latin typeface="+mj-lt"/>
            </a:endParaRPr>
          </a:p>
          <a:p>
            <a:pPr eaLnBrk="1" hangingPunct="1"/>
            <a:endParaRPr lang="cs-CZ" altLang="cs-CZ" sz="2800" dirty="0" smtClean="0">
              <a:latin typeface="+mj-lt"/>
            </a:endParaRPr>
          </a:p>
          <a:p>
            <a:pPr eaLnBrk="1" hangingPunct="1"/>
            <a:endParaRPr lang="cs-CZ" altLang="cs-CZ" sz="2800" dirty="0" smtClean="0">
              <a:latin typeface="+mj-lt"/>
            </a:endParaRP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33672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4294967295"/>
          </p:nvPr>
        </p:nvSpPr>
        <p:spPr>
          <a:xfrm>
            <a:off x="774700" y="1647825"/>
            <a:ext cx="9624060" cy="508216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Zřizovatel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Úhrada ZZS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ZZS má povinnosti realizovat PNP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Rozmístění výjezdových základen po kraji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Součinnost s poskytovatelem akutní lůžkové péče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Oprávnění a povinnosti členů </a:t>
            </a:r>
            <a:r>
              <a:rPr lang="cs-CZ" altLang="cs-CZ" sz="2800" dirty="0" smtClean="0">
                <a:latin typeface="Calibri" pitchFamily="34" charset="0"/>
              </a:rPr>
              <a:t>výjezdových skupin</a:t>
            </a:r>
            <a:endParaRPr lang="cs-CZ" altLang="cs-CZ" sz="2800" dirty="0" smtClean="0">
              <a:latin typeface="Calibri" pitchFamily="34" charset="0"/>
            </a:endParaRPr>
          </a:p>
          <a:p>
            <a:pPr eaLnBrk="1" hangingPunct="1"/>
            <a:endParaRPr lang="cs-CZ" altLang="cs-CZ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51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47825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Pilíře ZZS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Ředitelství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Zdravotnické operační středisko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Výjezdové základny s výjezdovými skupinami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Pracoviště krizové připravenosti</a:t>
            </a:r>
            <a:endParaRPr lang="cs-CZ" altLang="cs-CZ" sz="2800" b="1" i="1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Vzdělávací a výcvikové středisko</a:t>
            </a:r>
          </a:p>
        </p:txBody>
      </p:sp>
    </p:spTree>
    <p:extLst>
      <p:ext uri="{BB962C8B-B14F-4D97-AF65-F5344CB8AC3E}">
        <p14:creationId xmlns:p14="http://schemas.microsoft.com/office/powerpoint/2010/main" val="21267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Zdravotnická záchranná služba</a:t>
            </a:r>
          </a:p>
        </p:txBody>
      </p:sp>
      <p:sp>
        <p:nvSpPr>
          <p:cNvPr id="28675" name="TextovéPole 7"/>
          <p:cNvSpPr>
            <a:spLocks noChangeArrowheads="1"/>
          </p:cNvSpPr>
          <p:nvPr>
            <p:ph type="body" idx="4294967295"/>
          </p:nvPr>
        </p:nvSpPr>
        <p:spPr>
          <a:xfrm>
            <a:off x="352734" y="1680633"/>
            <a:ext cx="9980507" cy="5071662"/>
          </a:xfrm>
          <a:prstGeom prst="rect">
            <a:avLst/>
          </a:prstGeom>
          <a:noFill/>
        </p:spPr>
        <p:txBody>
          <a:bodyPr lIns="104315" tIns="52157" rIns="104315" bIns="52157"/>
          <a:lstStyle/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Činnost výjezdových skupin probíhá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v nepřetržitém provozu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Charakter činnosti u lůžka neodkladné péče a rizikové práce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Vyšetření a ošetření výjezdová skupina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neposkytne</a:t>
            </a:r>
            <a:r>
              <a:rPr lang="cs-CZ" altLang="cs-CZ" sz="2800" dirty="0" smtClean="0">
                <a:latin typeface="Calibri" pitchFamily="34" charset="0"/>
              </a:rPr>
              <a:t> v těch případech, kdyby jejich provedení vážně ohrozilo zdraví nebo život členů skupiny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Dostupnost PNP a</a:t>
            </a:r>
            <a:r>
              <a:rPr lang="cs-CZ" altLang="cs-CZ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její poskytnutí do 20 min. od přijetí tísňové výzvy s výjimkou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případů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hodných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zvláštního </a:t>
            </a: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</a:rPr>
              <a:t>zřetele…</a:t>
            </a:r>
            <a:endParaRPr lang="cs-CZ" altLang="cs-CZ" sz="2800" dirty="0" smtClean="0">
              <a:solidFill>
                <a:srgbClr val="D60014"/>
              </a:solidFill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800" dirty="0" smtClean="0">
              <a:solidFill>
                <a:srgbClr val="D6001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5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Personální zajištění VS</a:t>
            </a:r>
          </a:p>
        </p:txBody>
      </p:sp>
      <p:sp>
        <p:nvSpPr>
          <p:cNvPr id="29699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b="1" dirty="0" smtClean="0">
                <a:solidFill>
                  <a:srgbClr val="FF0000"/>
                </a:solidFill>
                <a:latin typeface="Calibri" pitchFamily="34" charset="0"/>
              </a:rPr>
              <a:t>Vyhláška č. 99/2012 Sb., </a:t>
            </a:r>
            <a:r>
              <a:rPr lang="cs-CZ" altLang="cs-CZ" sz="2800" dirty="0" smtClean="0">
                <a:latin typeface="Calibri" pitchFamily="34" charset="0"/>
              </a:rPr>
              <a:t>o požadavcích na minimální personální zabezpečení zdravotních služeb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Lékaři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Specializovaná způsobilost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NLZP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ZDZ pro urgentní medicínu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Řidič vozidla ZZS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Nejméně 12 měsíců v rozsahu 600 hodin</a:t>
            </a:r>
          </a:p>
        </p:txBody>
      </p:sp>
    </p:spTree>
    <p:extLst>
      <p:ext uri="{BB962C8B-B14F-4D97-AF65-F5344CB8AC3E}">
        <p14:creationId xmlns:p14="http://schemas.microsoft.com/office/powerpoint/2010/main" val="17725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850900" y="8858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Kompetence ZDZ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4294967295"/>
          </p:nvPr>
        </p:nvSpPr>
        <p:spPr>
          <a:xfrm>
            <a:off x="317500" y="1495425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b="1" dirty="0">
                <a:solidFill>
                  <a:srgbClr val="FF0000"/>
                </a:solidFill>
                <a:latin typeface="Calibri" pitchFamily="34" charset="0"/>
              </a:rPr>
              <a:t>Vyhláška č. 55/2011 Sb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.</a:t>
            </a:r>
            <a:r>
              <a:rPr lang="cs-CZ" altLang="cs-CZ" sz="2800" dirty="0">
                <a:latin typeface="Calibri" pitchFamily="34" charset="0"/>
              </a:rPr>
              <a:t>, o činnostech </a:t>
            </a:r>
            <a:r>
              <a:rPr lang="cs-CZ" altLang="cs-CZ" sz="2800" dirty="0" err="1">
                <a:latin typeface="Calibri" pitchFamily="34" charset="0"/>
              </a:rPr>
              <a:t>zdr</a:t>
            </a:r>
            <a:r>
              <a:rPr lang="cs-CZ" altLang="cs-CZ" sz="2800" dirty="0">
                <a:latin typeface="Calibri" pitchFamily="34" charset="0"/>
              </a:rPr>
              <a:t>. pracovníků, ve znění pozdějších předpisů (14.12. 2017; 27.9. 2019)</a:t>
            </a:r>
          </a:p>
          <a:p>
            <a:r>
              <a:rPr lang="cs-CZ" altLang="cs-CZ" sz="2800" dirty="0">
                <a:latin typeface="Calibri" pitchFamily="34" charset="0"/>
              </a:rPr>
              <a:t>§ 4, odst. 1, písm. d), f), n), r) </a:t>
            </a:r>
          </a:p>
          <a:p>
            <a:r>
              <a:rPr lang="cs-CZ" altLang="cs-CZ" sz="2800" dirty="0">
                <a:latin typeface="Calibri" pitchFamily="34" charset="0"/>
              </a:rPr>
              <a:t>§ 17</a:t>
            </a:r>
          </a:p>
          <a:p>
            <a:r>
              <a:rPr lang="cs-CZ" altLang="cs-CZ" sz="2800" dirty="0">
                <a:latin typeface="Calibri" pitchFamily="34" charset="0"/>
              </a:rPr>
              <a:t>§ 108</a:t>
            </a:r>
          </a:p>
          <a:p>
            <a:r>
              <a:rPr lang="cs-CZ" altLang="cs-CZ" sz="2800" dirty="0">
                <a:latin typeface="Calibri" pitchFamily="34" charset="0"/>
              </a:rPr>
              <a:t>§ 109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Kompetence bez odborného dohledu a bez indikace lékaře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Zajišťovat péči o tělo zemřelého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Provádět TAPP a poskytovat další rady </a:t>
            </a:r>
            <a:endParaRPr lang="cs-CZ" altLang="cs-CZ" sz="2800" dirty="0" smtClean="0">
              <a:solidFill>
                <a:srgbClr val="0070C0"/>
              </a:solidFill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Kompetence </a:t>
            </a:r>
            <a:r>
              <a:rPr lang="cs-CZ" altLang="cs-CZ" sz="2800" dirty="0">
                <a:latin typeface="Calibri" pitchFamily="34" charset="0"/>
              </a:rPr>
              <a:t>bez odborného dohledu na základě indikace 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Podávat léčivé přípravky, včetně krevních derivátů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Zajišťovat přístroj. ventilaci s parametry určenými L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004803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SPIS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idx="4294967295"/>
          </p:nvPr>
        </p:nvSpPr>
        <p:spPr>
          <a:xfrm>
            <a:off x="317500" y="1800225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3200" dirty="0" smtClean="0">
                <a:solidFill>
                  <a:srgbClr val="C00000"/>
                </a:solidFill>
                <a:latin typeface="Calibri" pitchFamily="34" charset="0"/>
              </a:rPr>
              <a:t>Systém psychosociální intervenční služby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Calibri" pitchFamily="34" charset="0"/>
              </a:rPr>
              <a:t>2 </a:t>
            </a:r>
            <a:r>
              <a:rPr lang="cs-CZ" altLang="cs-CZ" sz="3200" dirty="0">
                <a:latin typeface="Calibri" pitchFamily="34" charset="0"/>
              </a:rPr>
              <a:t>možnosti pomoci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Calibri" pitchFamily="34" charset="0"/>
              </a:rPr>
              <a:t>tým peerů poskytujících kolegiální podporu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Calibri" pitchFamily="34" charset="0"/>
              </a:rPr>
              <a:t>tým interventů poskytujících psychickou PP sekundárně zasaženým</a:t>
            </a:r>
          </a:p>
          <a:p>
            <a:endParaRPr lang="pl-PL" altLang="cs-CZ" sz="3200" dirty="0" smtClean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altLang="cs-CZ" sz="3200" dirty="0" smtClean="0">
                <a:latin typeface="Calibri" pitchFamily="34" charset="0"/>
              </a:rPr>
              <a:t>od </a:t>
            </a:r>
            <a:r>
              <a:rPr lang="pl-PL" altLang="cs-CZ" sz="3200" dirty="0">
                <a:latin typeface="Calibri" pitchFamily="34" charset="0"/>
              </a:rPr>
              <a:t>roku 2020 telefonní linka kolegiální podpory</a:t>
            </a:r>
            <a:endParaRPr lang="cs-CZ" altLang="cs-CZ" sz="3200" dirty="0">
              <a:latin typeface="Calibri" pitchFamily="34" charset="0"/>
            </a:endParaRPr>
          </a:p>
          <a:p>
            <a:endParaRPr lang="cs-CZ" altLang="cs-CZ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48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850900" y="962025"/>
            <a:ext cx="908939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Calibri" pitchFamily="34" charset="0"/>
              </a:rPr>
              <a:t>Inspektor provozu</a:t>
            </a:r>
          </a:p>
        </p:txBody>
      </p:sp>
      <p:sp>
        <p:nvSpPr>
          <p:cNvPr id="32771" name="Zástupný symbol pro obsah 2"/>
          <p:cNvSpPr>
            <a:spLocks noGrp="1"/>
          </p:cNvSpPr>
          <p:nvPr>
            <p:ph idx="4294967295"/>
          </p:nvPr>
        </p:nvSpPr>
        <p:spPr>
          <a:xfrm>
            <a:off x="241300" y="1601560"/>
            <a:ext cx="10273833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kontroluje pořádek a čistotu v prostorách VZ a v sanitních vozidlech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kontroluje </a:t>
            </a:r>
            <a:r>
              <a:rPr lang="cs-CZ" altLang="cs-CZ" sz="2800" dirty="0">
                <a:latin typeface="Calibri" pitchFamily="34" charset="0"/>
              </a:rPr>
              <a:t>stav a čistotu OOPP a dodržování předpisů BOZP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vyjíždí </a:t>
            </a:r>
            <a:r>
              <a:rPr lang="cs-CZ" altLang="cs-CZ" sz="2800" dirty="0">
                <a:latin typeface="Calibri" pitchFamily="34" charset="0"/>
              </a:rPr>
              <a:t>k vážným dopravním nehodám vozidel ZZS, při kterých došlo ke zranění osob nebo ke škodě na majetku organizace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řeší konfliktní situace, které mohou vzniknout mezi posádkou, P nebo třetí osobou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spolupracuje při zjišťování  identifikace a </a:t>
            </a:r>
            <a:r>
              <a:rPr lang="cs-CZ" altLang="cs-CZ" sz="2800" dirty="0" smtClean="0">
                <a:latin typeface="Calibri" pitchFamily="34" charset="0"/>
              </a:rPr>
              <a:t>fakturace </a:t>
            </a:r>
            <a:r>
              <a:rPr lang="cs-CZ" altLang="cs-CZ" sz="2800" dirty="0">
                <a:latin typeface="Calibri" pitchFamily="34" charset="0"/>
              </a:rPr>
              <a:t>klientů – samoplátců</a:t>
            </a:r>
          </a:p>
          <a:p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986548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Výjezdové skupiny ZZS</a:t>
            </a:r>
          </a:p>
        </p:txBody>
      </p:sp>
      <p:graphicFrame>
        <p:nvGraphicFramePr>
          <p:cNvPr id="13340" name="Group 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345781"/>
              </p:ext>
            </p:extLst>
          </p:nvPr>
        </p:nvGraphicFramePr>
        <p:xfrm>
          <a:off x="546100" y="1775169"/>
          <a:ext cx="9624061" cy="3956491"/>
        </p:xfrm>
        <a:graphic>
          <a:graphicData uri="http://schemas.openxmlformats.org/drawingml/2006/table">
            <a:tbl>
              <a:tblPr/>
              <a:tblGrid>
                <a:gridCol w="1171448"/>
                <a:gridCol w="3542189"/>
                <a:gridCol w="4910424"/>
              </a:tblGrid>
              <a:tr h="633738"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Výjezdové skupiny</a:t>
                      </a:r>
                      <a:endParaRPr kumimoji="0" lang="cs-CZ" altLang="cs-CZ" sz="2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9541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RZP</a:t>
                      </a:r>
                    </a:p>
                  </a:txBody>
                  <a:tcPr marL="106934" marR="106934" marT="50419" marB="5041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ychlá 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dravotnická 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omoc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řidič + záchranář / sestra pro IP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7421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RLP</a:t>
                      </a:r>
                    </a:p>
                  </a:txBody>
                  <a:tcPr marL="106934" marR="106934" marT="50419" marB="5041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ychlá 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ékařská 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omoc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RZP + lékař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541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RV</a:t>
                      </a:r>
                    </a:p>
                  </a:txBody>
                  <a:tcPr marL="106934" marR="106934" marT="50419" marB="5041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kumimoji="0" lang="cs-CZ" altLang="cs-CZ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endez-</a:t>
                      </a:r>
                      <a:r>
                        <a:rPr kumimoji="0" lang="cs-CZ" altLang="cs-CZ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  <a:r>
                        <a:rPr kumimoji="0" lang="cs-CZ" altLang="cs-CZ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ous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setkávací systém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řidič (záchranář) + lékař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4031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LVS</a:t>
                      </a:r>
                    </a:p>
                  </a:txBody>
                  <a:tcPr marL="106934" marR="106934" marT="50419" marB="5041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etecká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ýjezdová</a:t>
                      </a:r>
                      <a:r>
                        <a:rPr kumimoji="0" lang="cs-CZ" altLang="cs-C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</a:t>
                      </a:r>
                      <a:r>
                        <a:rPr kumimoji="0" lang="cs-CZ" altLang="cs-C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kupina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cs-CZ" altLang="cs-CZ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Setkávací </a:t>
            </a:r>
            <a:r>
              <a:rPr lang="cs-CZ" altLang="cs-CZ" sz="3600" dirty="0" smtClean="0">
                <a:latin typeface="Calibri" pitchFamily="34" charset="0"/>
              </a:rPr>
              <a:t>sytém – RV systém</a:t>
            </a:r>
            <a:endParaRPr lang="cs-CZ" altLang="cs-CZ" sz="3600" dirty="0">
              <a:latin typeface="Calibri" pitchFamily="34" charset="0"/>
            </a:endParaRP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>
          <a:xfrm>
            <a:off x="547666" y="1796177"/>
            <a:ext cx="9624060" cy="48405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Zkracuje dojezdový čas k P na nejnižší možnou míru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Efektivní využití práce lékaře na ZZS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 P ve vážném zdravotním stavu vyjíždí </a:t>
            </a:r>
            <a:r>
              <a:rPr lang="cs-CZ" altLang="cs-CZ" sz="2800" dirty="0" smtClean="0">
                <a:latin typeface="Calibri" pitchFamily="34" charset="0"/>
              </a:rPr>
              <a:t>výjezdová skupina </a:t>
            </a:r>
            <a:r>
              <a:rPr lang="cs-CZ" altLang="cs-CZ" sz="2800" dirty="0" smtClean="0">
                <a:latin typeface="Calibri" pitchFamily="34" charset="0"/>
              </a:rPr>
              <a:t>RV, a z jiného místa je k němu vyslána </a:t>
            </a:r>
            <a:r>
              <a:rPr lang="cs-CZ" altLang="cs-CZ" sz="2800" dirty="0" smtClean="0">
                <a:latin typeface="Calibri" pitchFamily="34" charset="0"/>
              </a:rPr>
              <a:t>výjezdová skupina </a:t>
            </a:r>
            <a:r>
              <a:rPr lang="cs-CZ" altLang="cs-CZ" sz="2800" dirty="0" smtClean="0">
                <a:latin typeface="Calibri" pitchFamily="34" charset="0"/>
              </a:rPr>
              <a:t>RZP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Setkávají se u P, kde jsou provedeny všechny potřebné zákroky a pokud zdravotní stav nevyžaduje přítomnost lékaře, převáží ho do ZZ </a:t>
            </a:r>
            <a:r>
              <a:rPr lang="cs-CZ" altLang="cs-CZ" sz="2800" dirty="0" smtClean="0">
                <a:latin typeface="Calibri" pitchFamily="34" charset="0"/>
              </a:rPr>
              <a:t>výjezdová skupina </a:t>
            </a:r>
            <a:r>
              <a:rPr lang="cs-CZ" altLang="cs-CZ" sz="2800" dirty="0" smtClean="0">
                <a:latin typeface="Calibri" pitchFamily="34" charset="0"/>
              </a:rPr>
              <a:t>RZP a lékař je uvolněn pro další případ </a:t>
            </a:r>
          </a:p>
        </p:txBody>
      </p:sp>
    </p:spTree>
    <p:extLst>
      <p:ext uri="{BB962C8B-B14F-4D97-AF65-F5344CB8AC3E}">
        <p14:creationId xmlns:p14="http://schemas.microsoft.com/office/powerpoint/2010/main" val="30391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622300" y="8858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Výjezdové skupiny ZZS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352734" y="1680633"/>
            <a:ext cx="9980507" cy="50716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Pozemní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Letecké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Vodní</a:t>
            </a:r>
          </a:p>
          <a:p>
            <a:pPr eaLnBrk="1" hangingPunct="1"/>
            <a:endParaRPr lang="cs-CZ" altLang="cs-CZ" sz="2800" dirty="0" smtClean="0">
              <a:latin typeface="Arial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1571625"/>
            <a:ext cx="6409528" cy="480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489700" y="639636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1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6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Typy výjezdů ZZS</a:t>
            </a:r>
          </a:p>
        </p:txBody>
      </p:sp>
      <p:graphicFrame>
        <p:nvGraphicFramePr>
          <p:cNvPr id="308245" name="Group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9244041"/>
              </p:ext>
            </p:extLst>
          </p:nvPr>
        </p:nvGraphicFramePr>
        <p:xfrm>
          <a:off x="546100" y="1800225"/>
          <a:ext cx="9624060" cy="4392405"/>
        </p:xfrm>
        <a:graphic>
          <a:graphicData uri="http://schemas.openxmlformats.org/drawingml/2006/table">
            <a:tbl>
              <a:tblPr/>
              <a:tblGrid>
                <a:gridCol w="9624060"/>
              </a:tblGrid>
              <a:tr h="11274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Výjezdové skupiny zabezpečují</a:t>
                      </a:r>
                      <a:endParaRPr kumimoji="0" lang="cs-CZ" altLang="cs-CZ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endParaRPr kumimoji="0" lang="cs-CZ" altLang="cs-CZ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8716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cs-CZ" altLang="cs-CZ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Primární výkony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889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cs-CZ" altLang="cs-CZ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Sekundární výkony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0889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cs-CZ" altLang="cs-CZ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 </a:t>
                      </a:r>
                      <a:r>
                        <a:rPr kumimoji="0" lang="cs-CZ" altLang="cs-CZ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Repatriace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0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/>
          </p:cNvSpPr>
          <p:nvPr>
            <p:ph type="title" idx="4294967295"/>
          </p:nvPr>
        </p:nvSpPr>
        <p:spPr>
          <a:xfrm>
            <a:off x="546100" y="809625"/>
            <a:ext cx="962406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+mj-lt"/>
                <a:cs typeface="Arial" charset="0"/>
              </a:rPr>
              <a:t>Zdravotnické transporty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46100" y="1647825"/>
            <a:ext cx="4722918" cy="46535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cs typeface="Arial" charset="0"/>
              </a:rPr>
              <a:t>Primární transport</a:t>
            </a:r>
            <a:r>
              <a:rPr lang="cs-CZ" altLang="cs-CZ" sz="2400" dirty="0">
                <a:latin typeface="+mj-lt"/>
                <a:cs typeface="Arial" charset="0"/>
              </a:rPr>
              <a:t>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Základní podmínka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stabilizace nebo alespoň obnovení spontánního krevního oběhu, zajištění průchodnosti DC a dostatečné ventilace, zastavení </a:t>
            </a:r>
            <a:r>
              <a:rPr lang="cs-CZ" altLang="cs-CZ" sz="2400" dirty="0" smtClean="0">
                <a:latin typeface="+mj-lt"/>
                <a:cs typeface="Arial" charset="0"/>
              </a:rPr>
              <a:t>masivního </a:t>
            </a:r>
            <a:r>
              <a:rPr lang="cs-CZ" altLang="cs-CZ" sz="2400" dirty="0">
                <a:latin typeface="+mj-lt"/>
                <a:cs typeface="Arial" charset="0"/>
              </a:rPr>
              <a:t>krvácení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Nepřetržitý dohled zdravotnického pracovníka </a:t>
            </a:r>
            <a:r>
              <a:rPr lang="cs-CZ" altLang="cs-CZ" sz="2400" dirty="0" smtClean="0">
                <a:latin typeface="+mj-lt"/>
                <a:cs typeface="Arial" charset="0"/>
              </a:rPr>
              <a:t>během </a:t>
            </a:r>
            <a:r>
              <a:rPr lang="cs-CZ" altLang="cs-CZ" sz="2400" dirty="0">
                <a:latin typeface="+mj-lt"/>
                <a:cs typeface="Arial" charset="0"/>
              </a:rPr>
              <a:t>transportu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Během transportu lze jen omezeně poskytovat léčebné výkony, maximum zajistit již před zahájením transportu</a:t>
            </a:r>
          </a:p>
        </p:txBody>
      </p:sp>
      <p:sp>
        <p:nvSpPr>
          <p:cNvPr id="53252" name="Rectangle 5"/>
          <p:cNvSpPr>
            <a:spLocks noGrp="1"/>
          </p:cNvSpPr>
          <p:nvPr>
            <p:ph type="body" sz="half" idx="4294967295"/>
          </p:nvPr>
        </p:nvSpPr>
        <p:spPr>
          <a:xfrm>
            <a:off x="5422900" y="1647825"/>
            <a:ext cx="4722918" cy="397493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cs typeface="Arial" charset="0"/>
              </a:rPr>
              <a:t>Sekundární transport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Přínos transportu musí převyšovat riziko komplikací v průběhu transportu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Odesílající lékař zodpovídá za: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Indikaci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Přípravu P k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Stav pacienta při předání k transportu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  <a:cs typeface="Arial" charset="0"/>
              </a:rPr>
              <a:t>Zdravotnickou dokumentaci s níž je pacient odesílán </a:t>
            </a:r>
          </a:p>
          <a:p>
            <a:pPr>
              <a:lnSpc>
                <a:spcPct val="90000"/>
              </a:lnSpc>
            </a:pPr>
            <a:endParaRPr lang="cs-CZ" altLang="cs-CZ" sz="23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2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 idx="4294967295"/>
          </p:nvPr>
        </p:nvSpPr>
        <p:spPr>
          <a:xfrm>
            <a:off x="546100" y="1145946"/>
            <a:ext cx="9624060" cy="553998"/>
          </a:xfrm>
        </p:spPr>
        <p:txBody>
          <a:bodyPr anchor="ctr"/>
          <a:lstStyle/>
          <a:p>
            <a:pPr algn="ctr" eaLnBrk="1" hangingPunct="1"/>
            <a:r>
              <a:rPr lang="cs-CZ" altLang="cs-CZ" sz="3600" dirty="0">
                <a:latin typeface="Calibri" pitchFamily="34" charset="0"/>
              </a:rPr>
              <a:t>Výjezdová činnost</a:t>
            </a:r>
          </a:p>
        </p:txBody>
      </p:sp>
      <p:sp>
        <p:nvSpPr>
          <p:cNvPr id="24579" name="Zástupný symbol pro obsah 2"/>
          <p:cNvSpPr>
            <a:spLocks noGrp="1"/>
          </p:cNvSpPr>
          <p:nvPr>
            <p:ph idx="4294967295"/>
          </p:nvPr>
        </p:nvSpPr>
        <p:spPr>
          <a:xfrm>
            <a:off x="698500" y="1876425"/>
            <a:ext cx="9278797" cy="4293483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 dirty="0">
                <a:solidFill>
                  <a:srgbClr val="D60014"/>
                </a:solidFill>
                <a:latin typeface="Calibri" panose="020F0502020204030204" pitchFamily="34" charset="0"/>
              </a:rPr>
              <a:t>Marný výjezd</a:t>
            </a:r>
            <a:r>
              <a:rPr lang="cs-CZ" altLang="cs-CZ" sz="2800" dirty="0">
                <a:latin typeface="Calibri" panose="020F0502020204030204" pitchFamily="34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Calibri" panose="020F0502020204030204" pitchFamily="34" charset="0"/>
              </a:rPr>
              <a:t>Z různých důvodů nedojde ke kontaktu posádky ZZS s 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Calibri" panose="020F0502020204030204" pitchFamily="34" charset="0"/>
              </a:rPr>
              <a:t>Příčiny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anose="020F0502020204030204" pitchFamily="34" charset="0"/>
              </a:rPr>
              <a:t>P odejde, špatně ohlášená adresa, k P je vyslán uvolněný bližší vůz</a:t>
            </a:r>
          </a:p>
          <a:p>
            <a:pPr marL="313307" lvl="1">
              <a:defRPr/>
            </a:pPr>
            <a:endParaRPr lang="cs-CZ" altLang="cs-CZ" sz="2800" dirty="0" smtClean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cs-CZ" altLang="cs-CZ" sz="2800" b="1" dirty="0">
                <a:solidFill>
                  <a:srgbClr val="D60014"/>
                </a:solidFill>
                <a:latin typeface="Calibri" panose="020F0502020204030204" pitchFamily="34" charset="0"/>
              </a:rPr>
              <a:t>Zneužití</a:t>
            </a:r>
            <a:r>
              <a:rPr lang="cs-CZ" altLang="cs-CZ" sz="2800" b="1" dirty="0">
                <a:latin typeface="Calibri" panose="020F0502020204030204" pitchFamily="34" charset="0"/>
              </a:rPr>
              <a:t> </a:t>
            </a:r>
            <a:endParaRPr lang="cs-CZ" altLang="cs-CZ" sz="2800" dirty="0">
              <a:latin typeface="Calibri" panose="020F050202020403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Calibri" panose="020F0502020204030204" pitchFamily="34" charset="0"/>
              </a:rPr>
              <a:t>V podstatě marný výjezd, který se ovšem zakládá na úmyslně nepravdivé tísňové výzvě</a:t>
            </a:r>
          </a:p>
          <a:p>
            <a:pPr eaLnBrk="1" hangingPunct="1">
              <a:defRPr/>
            </a:pPr>
            <a:endParaRPr lang="cs-CZ" altLang="cs-CZ" sz="2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6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>
          <a:xfrm>
            <a:off x="469900" y="809625"/>
            <a:ext cx="962406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+mj-lt"/>
                <a:cs typeface="Arial" charset="0"/>
              </a:rPr>
              <a:t>Transportní trauma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47825"/>
            <a:ext cx="9624060" cy="3877985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Sekundární zhoršení tělesných funkcí po primárním inzultu, působením fyzikálních vlivů, které působí přímo i zprostředkovaně na transportovanou osobu a zhoršuji její zdravotní stav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charset="0"/>
              </a:rPr>
              <a:t>prohlubují šok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charset="0"/>
              </a:rPr>
              <a:t>destabilizují cirkulaci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charset="0"/>
              </a:rPr>
              <a:t>ovlivňují krevní tlak ve smyslu jeho prudkého poklesu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charset="0"/>
              </a:rPr>
              <a:t>způsobí zástavu krevního oběhu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Příčiny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+mj-lt"/>
                <a:cs typeface="Arial" charset="0"/>
              </a:rPr>
              <a:t>Překlady – změny polohy těla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+mj-lt"/>
                <a:cs typeface="Arial" charset="0"/>
              </a:rPr>
              <a:t>Bolest a reakce na ni, úzkost, neklid</a:t>
            </a:r>
          </a:p>
        </p:txBody>
      </p:sp>
    </p:spTree>
    <p:extLst>
      <p:ext uri="{BB962C8B-B14F-4D97-AF65-F5344CB8AC3E}">
        <p14:creationId xmlns:p14="http://schemas.microsoft.com/office/powerpoint/2010/main" val="104860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>
          <a:xfrm>
            <a:off x="546100" y="885825"/>
            <a:ext cx="962406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+mj-lt"/>
                <a:cs typeface="Arial" charset="0"/>
              </a:rPr>
              <a:t>Transportní trauma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622300" y="1724025"/>
            <a:ext cx="4722918" cy="416883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  <a:cs typeface="Arial" charset="0"/>
              </a:rPr>
              <a:t>Vlivy </a:t>
            </a:r>
            <a:r>
              <a:rPr lang="cs-CZ" altLang="cs-CZ" sz="2800" b="1" dirty="0" smtClean="0">
                <a:solidFill>
                  <a:schemeClr val="accent2"/>
                </a:solidFill>
                <a:latin typeface="+mj-lt"/>
                <a:cs typeface="Arial" charset="0"/>
              </a:rPr>
              <a:t>transport. </a:t>
            </a:r>
            <a:r>
              <a:rPr lang="cs-CZ" altLang="cs-CZ" sz="2800" b="1" dirty="0">
                <a:solidFill>
                  <a:schemeClr val="accent2"/>
                </a:solidFill>
                <a:latin typeface="+mj-lt"/>
                <a:cs typeface="Arial" charset="0"/>
              </a:rPr>
              <a:t>prostředku: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Změny teploty prostředí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Akcelerace a </a:t>
            </a:r>
            <a:r>
              <a:rPr lang="cs-CZ" altLang="cs-CZ" sz="2800" dirty="0" err="1">
                <a:latin typeface="+mj-lt"/>
                <a:cs typeface="Arial" charset="0"/>
              </a:rPr>
              <a:t>decelerace</a:t>
            </a:r>
            <a:r>
              <a:rPr lang="cs-CZ" altLang="cs-CZ" sz="2800" dirty="0">
                <a:latin typeface="+mj-lt"/>
                <a:cs typeface="Arial" charset="0"/>
              </a:rPr>
              <a:t> 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Odstředivé síly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Výkyvy ve vertikálním směru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Vibrace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Nárazy při špatném odpružení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Změny tlaku</a:t>
            </a:r>
          </a:p>
          <a:p>
            <a:pPr>
              <a:lnSpc>
                <a:spcPct val="90000"/>
              </a:lnSpc>
            </a:pPr>
            <a:endParaRPr lang="cs-CZ" altLang="cs-CZ" sz="2100" dirty="0"/>
          </a:p>
        </p:txBody>
      </p:sp>
      <p:sp>
        <p:nvSpPr>
          <p:cNvPr id="55300" name="Rectangle 4"/>
          <p:cNvSpPr>
            <a:spLocks noGrp="1"/>
          </p:cNvSpPr>
          <p:nvPr>
            <p:ph type="body" sz="half" idx="4294967295"/>
          </p:nvPr>
        </p:nvSpPr>
        <p:spPr>
          <a:xfrm>
            <a:off x="5422900" y="1724025"/>
            <a:ext cx="4722918" cy="465358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  <a:cs typeface="Arial" charset="0"/>
              </a:rPr>
              <a:t>Příčiny: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Jízda na nerovných vozovkách, v horském terénu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Časté a rychlé odbočování ve </a:t>
            </a:r>
            <a:r>
              <a:rPr lang="cs-CZ" altLang="cs-CZ" sz="2800" dirty="0" smtClean="0">
                <a:latin typeface="+mj-lt"/>
                <a:cs typeface="Arial" charset="0"/>
              </a:rPr>
              <a:t>městě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charset="0"/>
              </a:rPr>
              <a:t>Rychlá jízda </a:t>
            </a:r>
            <a:r>
              <a:rPr lang="cs-CZ" altLang="cs-CZ" sz="2800" dirty="0">
                <a:latin typeface="+mj-lt"/>
                <a:cs typeface="Arial" charset="0"/>
              </a:rPr>
              <a:t>do zatáček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Působení vibrací zvyšuje riziko krvácení, uvolňuje vzniklé tromby v ranách, vede ke tření kostních </a:t>
            </a:r>
            <a:r>
              <a:rPr lang="cs-CZ" altLang="cs-CZ" sz="2800" dirty="0" smtClean="0">
                <a:latin typeface="+mj-lt"/>
                <a:cs typeface="Arial" charset="0"/>
              </a:rPr>
              <a:t>úlomků</a:t>
            </a:r>
            <a:endParaRPr lang="cs-CZ" altLang="cs-CZ" sz="2800" dirty="0">
              <a:latin typeface="+mj-lt"/>
              <a:cs typeface="Arial" charset="0"/>
            </a:endParaRPr>
          </a:p>
          <a:p>
            <a:pPr>
              <a:lnSpc>
                <a:spcPct val="90000"/>
              </a:lnSpc>
            </a:pPr>
            <a:endParaRPr lang="cs-CZ" altLang="cs-CZ" sz="2800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480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393700" y="885825"/>
            <a:ext cx="9624060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+mj-lt"/>
                <a:cs typeface="Arial" charset="0"/>
              </a:rPr>
              <a:t>Profylaxe transportního traumatu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622300" y="1724025"/>
            <a:ext cx="9278797" cy="3800399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Plynulá jízda (klidný let)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Tepelně neutrální prostředí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Upevnění těla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Imobilizace zlomenin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Premedikace před transportem, </a:t>
            </a:r>
            <a:r>
              <a:rPr lang="cs-CZ" altLang="cs-CZ" sz="2800" dirty="0" err="1">
                <a:latin typeface="+mj-lt"/>
                <a:cs typeface="Arial" charset="0"/>
              </a:rPr>
              <a:t>analgosedace</a:t>
            </a:r>
            <a:r>
              <a:rPr lang="cs-CZ" altLang="cs-CZ" sz="2800" dirty="0">
                <a:latin typeface="+mj-lt"/>
                <a:cs typeface="Arial" charset="0"/>
              </a:rPr>
              <a:t> během transportu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Překládání s dostatečným počtem osob za jednotného velení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Kontrola stavu invazivních vstupů, obvazů, přístrojů po přeložení na nosítka a během transportu</a:t>
            </a:r>
          </a:p>
          <a:p>
            <a:pPr>
              <a:lnSpc>
                <a:spcPct val="80000"/>
              </a:lnSpc>
              <a:buFont typeface="Georgia" pitchFamily="18" charset="0"/>
              <a:buNone/>
            </a:pPr>
            <a:endParaRPr lang="cs-CZ" altLang="cs-CZ" sz="2800" dirty="0">
              <a:latin typeface="+mj-lt"/>
              <a:cs typeface="Arial" charset="0"/>
            </a:endParaRPr>
          </a:p>
          <a:p>
            <a:pPr>
              <a:lnSpc>
                <a:spcPct val="80000"/>
              </a:lnSpc>
            </a:pPr>
            <a:endParaRPr lang="cs-CZ" altLang="cs-CZ" sz="2800" dirty="0"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4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10708" y="962025"/>
            <a:ext cx="962406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+mj-lt"/>
              </a:rPr>
              <a:t>Vybavení vozů ZZS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4294967295"/>
          </p:nvPr>
        </p:nvSpPr>
        <p:spPr>
          <a:xfrm>
            <a:off x="393700" y="1647825"/>
            <a:ext cx="9935951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Základní povinné vybavení dopravních zdravotnických prostředků přístroji a pomůckami je dáno: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rgbClr val="CC3300"/>
                </a:solidFill>
                <a:latin typeface="+mj-lt"/>
              </a:rPr>
              <a:t>Vyhláška </a:t>
            </a:r>
            <a:r>
              <a:rPr lang="cs-CZ" altLang="cs-CZ" sz="2800" b="1" dirty="0" smtClean="0">
                <a:solidFill>
                  <a:srgbClr val="CC3300"/>
                </a:solidFill>
                <a:latin typeface="+mj-lt"/>
              </a:rPr>
              <a:t>MZ ČR č. 296/2012 Sb. – Příloha č. II</a:t>
            </a:r>
          </a:p>
          <a:p>
            <a:pPr marL="457200" indent="-457200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Snahou pracovišť ZZS je rozšiřovat vybavení přístroji a pomůckami nad rámec vyhlášky pro poskytování co nekvalitnější </a:t>
            </a:r>
            <a:r>
              <a:rPr lang="cs-CZ" altLang="cs-CZ" sz="2800" dirty="0" smtClean="0">
                <a:latin typeface="+mj-lt"/>
              </a:rPr>
              <a:t>péče</a:t>
            </a:r>
          </a:p>
          <a:p>
            <a:pPr marL="457200" indent="-457200" eaLnBrk="1" hangingPunct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Vybavení dle typu vozidla</a:t>
            </a:r>
            <a:endParaRPr lang="cs-CZ" altLang="cs-CZ" sz="2800" dirty="0" smtClean="0">
              <a:latin typeface="+mj-lt"/>
            </a:endParaRPr>
          </a:p>
          <a:p>
            <a:pPr marL="914400" lvl="1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  <a:latin typeface="+mj-lt"/>
              </a:rPr>
              <a:t>RLP</a:t>
            </a:r>
            <a:r>
              <a:rPr lang="cs-CZ" altLang="cs-CZ" sz="2800" dirty="0" smtClean="0">
                <a:latin typeface="+mj-lt"/>
              </a:rPr>
              <a:t>  X   </a:t>
            </a:r>
            <a:r>
              <a:rPr lang="cs-CZ" altLang="cs-CZ" sz="2800" dirty="0" smtClean="0">
                <a:solidFill>
                  <a:schemeClr val="hlink"/>
                </a:solidFill>
                <a:latin typeface="+mj-lt"/>
              </a:rPr>
              <a:t>RZP   </a:t>
            </a:r>
            <a:r>
              <a:rPr lang="cs-CZ" altLang="cs-CZ" sz="2800" dirty="0" smtClean="0">
                <a:latin typeface="+mj-lt"/>
              </a:rPr>
              <a:t>X</a:t>
            </a:r>
            <a:r>
              <a:rPr lang="cs-CZ" altLang="cs-CZ" sz="2800" dirty="0" smtClean="0">
                <a:solidFill>
                  <a:schemeClr val="hlink"/>
                </a:solidFill>
                <a:latin typeface="+mj-lt"/>
              </a:rPr>
              <a:t>   </a:t>
            </a:r>
            <a:r>
              <a:rPr lang="cs-CZ" altLang="cs-CZ" sz="2800" dirty="0" smtClean="0">
                <a:solidFill>
                  <a:srgbClr val="FF0066"/>
                </a:solidFill>
                <a:latin typeface="+mj-lt"/>
              </a:rPr>
              <a:t>RVS </a:t>
            </a:r>
            <a:r>
              <a:rPr lang="cs-CZ" altLang="cs-CZ" sz="2800" dirty="0" smtClean="0">
                <a:solidFill>
                  <a:srgbClr val="FF0066"/>
                </a:solidFill>
                <a:latin typeface="+mj-lt"/>
              </a:rPr>
              <a:t> </a:t>
            </a:r>
            <a:r>
              <a:rPr lang="cs-CZ" altLang="cs-CZ" sz="2800" dirty="0" smtClean="0">
                <a:latin typeface="+mj-lt"/>
              </a:rPr>
              <a:t>X  </a:t>
            </a:r>
            <a:r>
              <a:rPr lang="cs-CZ" altLang="cs-CZ" sz="2800" dirty="0" smtClean="0">
                <a:solidFill>
                  <a:srgbClr val="FF0066"/>
                </a:solidFill>
                <a:latin typeface="+mj-lt"/>
              </a:rPr>
              <a:t> </a:t>
            </a:r>
            <a:r>
              <a:rPr lang="cs-CZ" altLang="cs-CZ" sz="2800" dirty="0" smtClean="0">
                <a:solidFill>
                  <a:srgbClr val="009900"/>
                </a:solidFill>
                <a:latin typeface="+mj-lt"/>
              </a:rPr>
              <a:t>DZS</a:t>
            </a:r>
          </a:p>
          <a:p>
            <a:pPr eaLnBrk="1" hangingPunct="1"/>
            <a:endParaRPr lang="cs-CZ" altLang="cs-CZ" sz="2800" b="1" dirty="0" smtClean="0">
              <a:solidFill>
                <a:srgbClr val="FF006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2379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774700" y="885825"/>
            <a:ext cx="908939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+mj-lt"/>
                <a:cs typeface="Arial" charset="0"/>
              </a:rPr>
              <a:t>Rozdělení vybavení mobilních prostředků ZZS</a:t>
            </a:r>
            <a:r>
              <a:rPr lang="cs-CZ" altLang="cs-CZ" sz="3600" dirty="0">
                <a:latin typeface="+mj-lt"/>
              </a:rPr>
              <a:t>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622300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Technické vybavení vlastních mobilních prostředků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Zdravotnická přístrojová technika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Zdravotnické pomůcky, nástroje a spotřební materiál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Léky a infuzní roztoky</a:t>
            </a:r>
          </a:p>
        </p:txBody>
      </p:sp>
    </p:spTree>
    <p:extLst>
      <p:ext uri="{BB962C8B-B14F-4D97-AF65-F5344CB8AC3E}">
        <p14:creationId xmlns:p14="http://schemas.microsoft.com/office/powerpoint/2010/main" val="3071801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885825"/>
            <a:ext cx="9278797" cy="553998"/>
          </a:xfrm>
        </p:spPr>
        <p:txBody>
          <a:bodyPr/>
          <a:lstStyle/>
          <a:p>
            <a:pPr algn="ctr"/>
            <a:r>
              <a:rPr lang="cs-CZ" altLang="cs-CZ" sz="3600" dirty="0" smtClean="0">
                <a:latin typeface="+mj-lt"/>
              </a:rPr>
              <a:t>Použité zdroje</a:t>
            </a:r>
            <a:endParaRPr lang="cs-CZ" sz="36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495425"/>
            <a:ext cx="9278797" cy="66479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+mj-lt"/>
                <a:cs typeface="Arial" panose="020B0604020202020204" pitchFamily="34" charset="0"/>
              </a:rPr>
              <a:t>Vyhláška </a:t>
            </a:r>
            <a:r>
              <a:rPr lang="cs-CZ" sz="2400" dirty="0" smtClean="0">
                <a:latin typeface="+mj-lt"/>
                <a:cs typeface="Arial" panose="020B0604020202020204" pitchFamily="34" charset="0"/>
              </a:rPr>
              <a:t>č. </a:t>
            </a:r>
            <a:r>
              <a:rPr lang="cs-CZ" sz="2400" dirty="0" smtClean="0">
                <a:latin typeface="+mj-lt"/>
                <a:cs typeface="Arial" panose="020B0604020202020204" pitchFamily="34" charset="0"/>
              </a:rPr>
              <a:t>374/2011 </a:t>
            </a:r>
            <a:r>
              <a:rPr lang="cs-CZ" sz="2400" dirty="0" smtClean="0">
                <a:latin typeface="+mj-lt"/>
                <a:cs typeface="Arial" panose="020B0604020202020204" pitchFamily="34" charset="0"/>
              </a:rPr>
              <a:t>Sb., </a:t>
            </a:r>
            <a:r>
              <a:rPr lang="cs-CZ" altLang="cs-CZ" sz="2400" dirty="0">
                <a:latin typeface="+mj-lt"/>
                <a:cs typeface="Arial" panose="020B0604020202020204" pitchFamily="34" charset="0"/>
              </a:rPr>
              <a:t>o </a:t>
            </a: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zdravotnické záchranné službě, </a:t>
            </a:r>
            <a:r>
              <a:rPr lang="cs-CZ" altLang="cs-CZ" sz="2400" dirty="0">
                <a:latin typeface="+mj-lt"/>
                <a:cs typeface="Arial" panose="020B0604020202020204" pitchFamily="34" charset="0"/>
              </a:rPr>
              <a:t>ve znění pozdějších </a:t>
            </a: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Vyhláška č. 240/2012 Sb., prováděcí předpis k zákonu o záchranné službě, ve znění pozdějších </a:t>
            </a: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Vyhláška MZ ČR č. 296/2012 Sb</a:t>
            </a:r>
            <a:r>
              <a:rPr lang="cs-CZ" altLang="cs-CZ" sz="2400" dirty="0" smtClean="0">
                <a:latin typeface="+mj-lt"/>
              </a:rPr>
              <a:t>., </a:t>
            </a:r>
            <a:r>
              <a:rPr lang="cs-CZ" altLang="cs-CZ" sz="2400" dirty="0">
                <a:latin typeface="+mj-lt"/>
              </a:rPr>
              <a:t>o požadavcích na vybavení poskytovatele ZDS, ZZS a </a:t>
            </a:r>
            <a:r>
              <a:rPr lang="cs-CZ" altLang="cs-CZ" sz="2400" dirty="0" smtClean="0">
                <a:latin typeface="+mj-lt"/>
              </a:rPr>
              <a:t>PPNP, </a:t>
            </a:r>
            <a:r>
              <a:rPr lang="cs-CZ" altLang="cs-CZ" sz="2400" dirty="0" smtClean="0">
                <a:cs typeface="Arial" panose="020B0604020202020204" pitchFamily="34" charset="0"/>
              </a:rPr>
              <a:t>ve </a:t>
            </a:r>
            <a:r>
              <a:rPr lang="cs-CZ" altLang="cs-CZ" sz="2400" dirty="0">
                <a:cs typeface="Arial" panose="020B0604020202020204" pitchFamily="34" charset="0"/>
              </a:rPr>
              <a:t>znění pozdějších předpisů</a:t>
            </a:r>
            <a:endParaRPr lang="cs-CZ" altLang="cs-CZ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Vyhláška č. 55/2011 Sb., o činnosti zdravotnických </a:t>
            </a:r>
            <a:r>
              <a:rPr lang="cs-CZ" altLang="cs-CZ" sz="2400" dirty="0" smtClean="0">
                <a:latin typeface="+mj-lt"/>
              </a:rPr>
              <a:t>pracovníků</a:t>
            </a: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, </a:t>
            </a:r>
            <a:r>
              <a:rPr lang="cs-CZ" altLang="cs-CZ" sz="2400" dirty="0">
                <a:latin typeface="+mj-lt"/>
                <a:cs typeface="Arial" panose="020B0604020202020204" pitchFamily="34" charset="0"/>
              </a:rPr>
              <a:t>ve znění pozdějších </a:t>
            </a:r>
            <a:r>
              <a:rPr lang="cs-CZ" altLang="cs-CZ" sz="2400" dirty="0" smtClean="0">
                <a:latin typeface="+mj-lt"/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Vyhláška č. 99/2012 Sb., o minimálních personálních požadavcích zdravotnických </a:t>
            </a:r>
            <a:r>
              <a:rPr lang="cs-CZ" altLang="cs-CZ" sz="2400" dirty="0" smtClean="0">
                <a:latin typeface="+mj-lt"/>
              </a:rPr>
              <a:t>zařízení</a:t>
            </a:r>
            <a:r>
              <a:rPr lang="cs-CZ" altLang="cs-CZ" sz="2400" dirty="0">
                <a:latin typeface="+mj-lt"/>
                <a:cs typeface="Arial" panose="020B0604020202020204" pitchFamily="34" charset="0"/>
              </a:rPr>
              <a:t>, ve znění pozdějších </a:t>
            </a:r>
            <a:r>
              <a:rPr lang="cs-CZ" altLang="cs-CZ" sz="2400" dirty="0" smtClean="0"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DOBIÁŠ, V. </a:t>
            </a:r>
            <a:r>
              <a:rPr lang="cs-CZ" sz="2400" i="1" dirty="0"/>
              <a:t>Klinická propedeutika v urgentní medicíně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2013. ISBN </a:t>
            </a:r>
            <a:r>
              <a:rPr lang="cs-CZ" sz="2400" dirty="0" smtClean="0"/>
              <a:t>978-80-247-4571-8.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REMEŠ</a:t>
            </a:r>
            <a:r>
              <a:rPr lang="cs-CZ" sz="2400" dirty="0"/>
              <a:t>, R. et al. </a:t>
            </a:r>
            <a:r>
              <a:rPr lang="cs-CZ" sz="2400" i="1" dirty="0"/>
              <a:t>Praktická příručka přednemocniční urgentní medicíny. </a:t>
            </a:r>
            <a:r>
              <a:rPr lang="cs-CZ" sz="2400" dirty="0"/>
              <a:t>1. vyd. Praha: </a:t>
            </a:r>
            <a:r>
              <a:rPr lang="cs-CZ" sz="2400" dirty="0" err="1"/>
              <a:t>Grada</a:t>
            </a:r>
            <a:r>
              <a:rPr lang="cs-CZ" sz="2400" dirty="0" smtClean="0"/>
              <a:t>, 2013</a:t>
            </a:r>
            <a:r>
              <a:rPr lang="cs-CZ" sz="2400" dirty="0"/>
              <a:t>. ISBN 978-80-247-4530-5.</a:t>
            </a:r>
            <a:endParaRPr lang="cs-CZ" altLang="cs-CZ" sz="24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b="1" dirty="0">
              <a:solidFill>
                <a:srgbClr val="FF000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altLang="cs-CZ" sz="2400" dirty="0">
              <a:latin typeface="+mj-lt"/>
              <a:cs typeface="Arial" panose="020B0604020202020204" pitchFamily="34" charset="0"/>
            </a:endParaRPr>
          </a:p>
          <a:p>
            <a:endParaRPr lang="cs-CZ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</TotalTime>
  <Words>1267</Words>
  <Application>Microsoft Office PowerPoint</Application>
  <PresentationFormat>Vlastní</PresentationFormat>
  <Paragraphs>229</Paragraphs>
  <Slides>32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Office Theme</vt:lpstr>
      <vt:lpstr>Prezentace aplikace PowerPoint</vt:lpstr>
      <vt:lpstr>Zdravotnická záchranná služba</vt:lpstr>
      <vt:lpstr>Přednemocniční neodkladná péče - PNP</vt:lpstr>
      <vt:lpstr>Urgentní medicína</vt:lpstr>
      <vt:lpstr>Urgentní medicína</vt:lpstr>
      <vt:lpstr>Zdravotnická záchranná služba</vt:lpstr>
      <vt:lpstr>Zdravotnická záchranná služba</vt:lpstr>
      <vt:lpstr>Zdravotnická záchranná služba</vt:lpstr>
      <vt:lpstr>Komora záchranářů zdravotnických záchranných služeb ČR</vt:lpstr>
      <vt:lpstr>Zdravotnická záchranná služba</vt:lpstr>
      <vt:lpstr>Vymezení ZZS</vt:lpstr>
      <vt:lpstr>Zdravotnická záchranná služba</vt:lpstr>
      <vt:lpstr>Zdravotnická záchranná služba</vt:lpstr>
      <vt:lpstr>Zdravotnická záchranná služba</vt:lpstr>
      <vt:lpstr>Zdravotnická záchranná služba</vt:lpstr>
      <vt:lpstr>Zdravotnická záchranná služba</vt:lpstr>
      <vt:lpstr>Personální zajištění VS</vt:lpstr>
      <vt:lpstr>Kompetence ZDZ</vt:lpstr>
      <vt:lpstr>SPIS</vt:lpstr>
      <vt:lpstr>Inspektor provozu</vt:lpstr>
      <vt:lpstr>Výjezdové skupiny ZZS</vt:lpstr>
      <vt:lpstr>Setkávací sytém – RV systém</vt:lpstr>
      <vt:lpstr>Výjezdové skupiny ZZS</vt:lpstr>
      <vt:lpstr>Typy výjezdů ZZS</vt:lpstr>
      <vt:lpstr>Zdravotnické transporty</vt:lpstr>
      <vt:lpstr>Výjezdová činnost</vt:lpstr>
      <vt:lpstr>Transportní trauma</vt:lpstr>
      <vt:lpstr>Transportní trauma</vt:lpstr>
      <vt:lpstr>Profylaxe transportního traumatu</vt:lpstr>
      <vt:lpstr>Vybavení vozů ZZS</vt:lpstr>
      <vt:lpstr>Rozdělení vybavení mobilních prostředků ZZS 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46</cp:revision>
  <dcterms:created xsi:type="dcterms:W3CDTF">2017-03-15T11:07:40Z</dcterms:created>
  <dcterms:modified xsi:type="dcterms:W3CDTF">2021-11-04T21:32:35Z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