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7.jpg" ContentType="image/jpeg"/>
  <Override PartName="/ppt/media/image8.jpg" ContentType="image/jpeg"/>
  <Override PartName="/ppt/media/image9.jpg" ContentType="image/jpeg"/>
  <Override PartName="/ppt/media/image1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04" r:id="rId3"/>
    <p:sldId id="341" r:id="rId4"/>
    <p:sldId id="342" r:id="rId5"/>
    <p:sldId id="343" r:id="rId6"/>
    <p:sldId id="303" r:id="rId7"/>
    <p:sldId id="299" r:id="rId8"/>
    <p:sldId id="350" r:id="rId9"/>
    <p:sldId id="351" r:id="rId10"/>
    <p:sldId id="349" r:id="rId11"/>
    <p:sldId id="346" r:id="rId12"/>
    <p:sldId id="347" r:id="rId13"/>
    <p:sldId id="348" r:id="rId14"/>
    <p:sldId id="300" r:id="rId15"/>
    <p:sldId id="352" r:id="rId16"/>
    <p:sldId id="353" r:id="rId17"/>
    <p:sldId id="297" r:id="rId1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62406" y="316060"/>
            <a:ext cx="8822055" cy="538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5A132E7E-BC1F-48D8-8F41-24FD8635617D}" type="datetimeFigureOut">
              <a:rPr lang="cs-CZ" smtClean="0"/>
              <a:t>09.08.2022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F2B71F5-F8AB-469D-B8A8-F7CD99DE7F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6198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Monitorace fyziologických funkcí, invazivní vstupy a vyšetřovací metody u obézních pacientů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14128" y="5752683"/>
            <a:ext cx="3803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28B910-6712-4C74-B9B5-E4D0FDC1F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730925"/>
          </a:xfrm>
        </p:spPr>
        <p:txBody>
          <a:bodyPr>
            <a:normAutofit/>
          </a:bodyPr>
          <a:lstStyle/>
          <a:p>
            <a:r>
              <a:rPr lang="cs-CZ" dirty="0"/>
              <a:t>Monitorace fyziologických funkcí u obézních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F4CD68-4453-4867-9587-008D89F6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315013"/>
            <a:ext cx="9223058" cy="387660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monitorování vitálních funkcí je zásadní a důležitá složka ošetřovatelského procesu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hlavním úkolem je posuzování vzhledu, chování a projevu pacienta, sledování vitálních funkcí a znalost jejich hodnot, hodnocení aktuálního stavu a reakce na jakoukoliv změnu, včasné informování lékaře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hodnoty se zaznamenávají do dokumentace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monitorace má i svá negativa ,do kterých patří nepohodlí pacienta, nepřesné měření, chyby při sledování nebo artefakty, vyšší náklady, vyšší míra pozornosti věnovaná spíše technice než pacientovi</a:t>
            </a:r>
          </a:p>
        </p:txBody>
      </p:sp>
    </p:spTree>
    <p:extLst>
      <p:ext uri="{BB962C8B-B14F-4D97-AF65-F5344CB8AC3E}">
        <p14:creationId xmlns:p14="http://schemas.microsoft.com/office/powerpoint/2010/main" val="2960909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Monitorace fyziologických funkcí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44110" y="2559151"/>
            <a:ext cx="3798496" cy="297487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Monitorování oběhu: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cs-CZ" dirty="0"/>
              <a:t>správné přiložení elektrod na </a:t>
            </a:r>
            <a:r>
              <a:rPr lang="cs-CZ" dirty="0" err="1"/>
              <a:t>ekg</a:t>
            </a:r>
            <a:endParaRPr lang="cs-CZ" dirty="0"/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cs-CZ" dirty="0"/>
              <a:t>správná šíře manžety při neinvazivním měření krevního tlaku (obvykle je nepřesné !!!)</a:t>
            </a:r>
          </a:p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cs-CZ" dirty="0"/>
              <a:t>správně zadané tělesné parametry u monitorace </a:t>
            </a:r>
            <a:r>
              <a:rPr lang="cs-CZ" dirty="0" err="1"/>
              <a:t>hemodynamiky</a:t>
            </a:r>
            <a:endParaRPr lang="cs-CZ" dirty="0"/>
          </a:p>
          <a:p>
            <a:pPr fontAlgn="base"/>
            <a:endParaRPr lang="cs-CZ" dirty="0"/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687" y="2794236"/>
            <a:ext cx="1670844" cy="1111111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518" y="914537"/>
            <a:ext cx="1879699" cy="1879699"/>
          </a:xfrm>
          <a:prstGeom prst="rect">
            <a:avLst/>
          </a:prstGeom>
        </p:spPr>
      </p:pic>
      <p:sp>
        <p:nvSpPr>
          <p:cNvPr id="7" name="AutoShape 2" descr="MONITORACE"/>
          <p:cNvSpPr>
            <a:spLocks noChangeAspect="1" noChangeArrowheads="1"/>
          </p:cNvSpPr>
          <p:nvPr/>
        </p:nvSpPr>
        <p:spPr bwMode="auto">
          <a:xfrm>
            <a:off x="136452" y="647201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cs-CZ" sz="1579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250" y="2179573"/>
            <a:ext cx="2163743" cy="1620718"/>
          </a:xfrm>
          <a:prstGeom prst="rect">
            <a:avLst/>
          </a:prstGeom>
        </p:spPr>
      </p:pic>
      <p:pic>
        <p:nvPicPr>
          <p:cNvPr id="3076" name="Picture 4" descr="https://cdn.myshoptet.com/usr/www.zdravotnickydum.cz/user/shop/big/3560_manzeta-pro-rucickove-tonometry-ruzne-velikosti.jpg?601c658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6" t="11206" r="27216" b="13673"/>
          <a:stretch/>
        </p:blipFill>
        <p:spPr bwMode="auto">
          <a:xfrm>
            <a:off x="4626517" y="3682147"/>
            <a:ext cx="2437465" cy="28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3 nejčastější chyby při natáčení a popisu EKG | Já Prakti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025" y="4296810"/>
            <a:ext cx="2873325" cy="191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5864961-401E-53E4-2078-0EBB01C3B4FA}"/>
              </a:ext>
            </a:extLst>
          </p:cNvPr>
          <p:cNvSpPr txBox="1"/>
          <p:nvPr/>
        </p:nvSpPr>
        <p:spPr>
          <a:xfrm>
            <a:off x="7438025" y="6242207"/>
            <a:ext cx="31694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https://is.muni.cz/el/1411/jaro2014/BZPN0231c/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A7E8E52-13DB-300A-E8DC-19A3E5C4F1AB}"/>
              </a:ext>
            </a:extLst>
          </p:cNvPr>
          <p:cNvSpPr txBox="1"/>
          <p:nvPr/>
        </p:nvSpPr>
        <p:spPr>
          <a:xfrm>
            <a:off x="5050774" y="6528479"/>
            <a:ext cx="3169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Zdroj: Manžeta pro ručičkové tonometry různé velikosti </a:t>
            </a:r>
          </a:p>
        </p:txBody>
      </p:sp>
    </p:spTree>
    <p:extLst>
      <p:ext uri="{BB962C8B-B14F-4D97-AF65-F5344CB8AC3E}">
        <p14:creationId xmlns:p14="http://schemas.microsoft.com/office/powerpoint/2010/main" val="2157339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C9BB20-96AD-40AA-8C9C-649778308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855509"/>
          </a:xfrm>
        </p:spPr>
        <p:txBody>
          <a:bodyPr>
            <a:normAutofit fontScale="90000"/>
          </a:bodyPr>
          <a:lstStyle/>
          <a:p>
            <a:r>
              <a:rPr lang="cs-CZ" dirty="0"/>
              <a:t>Specifika odběru biologického materiálu, péče o invazivní vstupy.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92C256-6469-49E0-930E-157CDFD6F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448681"/>
            <a:ext cx="9223058" cy="3185487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často špatný žilní systém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obtížná </a:t>
            </a:r>
            <a:r>
              <a:rPr lang="cs-CZ" dirty="0" err="1"/>
              <a:t>kanylace</a:t>
            </a:r>
            <a:r>
              <a:rPr lang="cs-CZ" dirty="0"/>
              <a:t> cévního vstupu – použití </a:t>
            </a:r>
            <a:r>
              <a:rPr lang="cs-CZ" dirty="0" err="1"/>
              <a:t>utrazvuku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žíly jsou uloženy hlouběji, pod vrstvou podkožního tuku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odběry krve mohou být obtížnější, výsledky bývají zkreslené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zajištění arteriálního katétru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správně zadané tělesné parametry u monitorace </a:t>
            </a:r>
            <a:r>
              <a:rPr lang="cs-CZ" dirty="0" err="1"/>
              <a:t>hemodynamiky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správná a bezpečná fixace katétrů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3207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CD672E-ADFD-4409-95E2-84839EC88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538609"/>
          </a:xfrm>
        </p:spPr>
        <p:txBody>
          <a:bodyPr/>
          <a:lstStyle/>
          <a:p>
            <a:r>
              <a:rPr lang="cs-CZ" dirty="0"/>
              <a:t>Invazivní vstupy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F10FCEC-D92B-43B3-9908-0F735C5EE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1957448"/>
            <a:ext cx="9223058" cy="451124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zavedení periferní kanyly bývá mnohdy nereálné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vhodnější jsou střednědobé a dlouhodobé vstupy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centrální žilní katetr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max. 3 týdny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v. </a:t>
            </a:r>
            <a:r>
              <a:rPr lang="cs-CZ" dirty="0" err="1"/>
              <a:t>jugularis</a:t>
            </a:r>
            <a:r>
              <a:rPr lang="cs-CZ" dirty="0"/>
              <a:t> interna, v. </a:t>
            </a:r>
            <a:r>
              <a:rPr lang="cs-CZ" dirty="0" err="1"/>
              <a:t>subclavia</a:t>
            </a:r>
            <a:r>
              <a:rPr lang="cs-CZ" dirty="0"/>
              <a:t>, v. </a:t>
            </a:r>
            <a:r>
              <a:rPr lang="cs-CZ" dirty="0" err="1"/>
              <a:t>femoralis</a:t>
            </a:r>
            <a:endParaRPr lang="cs-CZ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konstituce pacienta může </a:t>
            </a:r>
            <a:r>
              <a:rPr lang="cs-CZ" dirty="0" err="1"/>
              <a:t>kanylaci</a:t>
            </a:r>
            <a:r>
              <a:rPr lang="cs-CZ" dirty="0"/>
              <a:t> zhoršovat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několikacestný, možno podávat několik léků současně, možnost odebírání krve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zejména v intenzivní péči</a:t>
            </a:r>
          </a:p>
          <a:p>
            <a:pPr>
              <a:buFontTx/>
              <a:buChar char="-"/>
            </a:pPr>
            <a:endParaRPr lang="cs-CZ" sz="2105" dirty="0"/>
          </a:p>
          <a:p>
            <a:endParaRPr lang="cs-CZ" sz="2105" dirty="0"/>
          </a:p>
        </p:txBody>
      </p:sp>
    </p:spTree>
    <p:extLst>
      <p:ext uri="{BB962C8B-B14F-4D97-AF65-F5344CB8AC3E}">
        <p14:creationId xmlns:p14="http://schemas.microsoft.com/office/powerpoint/2010/main" val="233333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A14CC0-54F3-4561-B326-FFCA12335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343025"/>
            <a:ext cx="9223058" cy="4604600"/>
          </a:xfrm>
        </p:spPr>
        <p:txBody>
          <a:bodyPr/>
          <a:lstStyle/>
          <a:p>
            <a:pPr algn="l" defTabSz="802020" rtl="0">
              <a:lnSpc>
                <a:spcPct val="90000"/>
              </a:lnSpc>
              <a:spcBef>
                <a:spcPts val="877"/>
              </a:spcBef>
              <a:defRPr/>
            </a:pPr>
            <a:r>
              <a:rPr lang="cs-CZ" sz="1930" b="1" kern="1200" dirty="0">
                <a:solidFill>
                  <a:prstClr val="black"/>
                </a:solidFill>
                <a:latin typeface="Calibri" panose="020F0502020204030204"/>
              </a:rPr>
              <a:t>PICC/</a:t>
            </a:r>
            <a:r>
              <a:rPr lang="cs-CZ" sz="1930" b="1" kern="1200" dirty="0" err="1">
                <a:solidFill>
                  <a:prstClr val="black"/>
                </a:solidFill>
                <a:latin typeface="Calibri" panose="020F0502020204030204"/>
              </a:rPr>
              <a:t>Midline</a:t>
            </a:r>
            <a:r>
              <a:rPr lang="cs-CZ" sz="1930" b="1" kern="1200" dirty="0">
                <a:solidFill>
                  <a:prstClr val="black"/>
                </a:solidFill>
                <a:latin typeface="Calibri" panose="020F0502020204030204"/>
              </a:rPr>
              <a:t> katétr</a:t>
            </a:r>
          </a:p>
          <a:p>
            <a:pPr marL="342900" indent="-34290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dirty="0">
                <a:solidFill>
                  <a:prstClr val="black"/>
                </a:solidFill>
              </a:rPr>
              <a:t>centrální katetr zavedený periferní cestou, vstup katetru je na paži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kern="1200" dirty="0">
                <a:solidFill>
                  <a:prstClr val="black"/>
                </a:solidFill>
              </a:rPr>
              <a:t> P</a:t>
            </a:r>
            <a:r>
              <a:rPr lang="cs-CZ" dirty="0">
                <a:solidFill>
                  <a:prstClr val="black"/>
                </a:solidFill>
              </a:rPr>
              <a:t>ICC je delší než </a:t>
            </a:r>
            <a:r>
              <a:rPr lang="cs-CZ" dirty="0" err="1">
                <a:solidFill>
                  <a:prstClr val="black"/>
                </a:solidFill>
              </a:rPr>
              <a:t>Midline</a:t>
            </a:r>
            <a:r>
              <a:rPr lang="cs-CZ" dirty="0">
                <a:solidFill>
                  <a:prstClr val="black"/>
                </a:solidFill>
              </a:rPr>
              <a:t>, zavedený je do horní duté žíly ke vstupu do pravé síně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kern="1200" dirty="0">
                <a:solidFill>
                  <a:prstClr val="black"/>
                </a:solidFill>
              </a:rPr>
              <a:t> </a:t>
            </a:r>
            <a:r>
              <a:rPr lang="cs-CZ" kern="1200" dirty="0" err="1">
                <a:solidFill>
                  <a:prstClr val="black"/>
                </a:solidFill>
              </a:rPr>
              <a:t>Midline</a:t>
            </a:r>
            <a:r>
              <a:rPr lang="cs-CZ" kern="1200" dirty="0">
                <a:solidFill>
                  <a:prstClr val="black"/>
                </a:solidFill>
              </a:rPr>
              <a:t> končí v </a:t>
            </a:r>
            <a:r>
              <a:rPr lang="cs-CZ" dirty="0">
                <a:solidFill>
                  <a:prstClr val="black"/>
                </a:solidFill>
              </a:rPr>
              <a:t>žíle na úrovni ramenního kloubu</a:t>
            </a:r>
            <a:endParaRPr lang="cs-CZ" kern="1200" dirty="0">
              <a:solidFill>
                <a:prstClr val="black"/>
              </a:solidFill>
            </a:endParaRP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kern="1200" dirty="0">
                <a:solidFill>
                  <a:prstClr val="black"/>
                </a:solidFill>
              </a:rPr>
              <a:t> -  v. </a:t>
            </a:r>
            <a:r>
              <a:rPr lang="cs-CZ" kern="1200" dirty="0" err="1">
                <a:solidFill>
                  <a:prstClr val="black"/>
                </a:solidFill>
              </a:rPr>
              <a:t>basilica</a:t>
            </a:r>
            <a:r>
              <a:rPr lang="cs-CZ" kern="1200" dirty="0">
                <a:solidFill>
                  <a:prstClr val="black"/>
                </a:solidFill>
              </a:rPr>
              <a:t>, v. </a:t>
            </a:r>
            <a:r>
              <a:rPr lang="cs-CZ" kern="1200" dirty="0" err="1">
                <a:solidFill>
                  <a:prstClr val="black"/>
                </a:solidFill>
              </a:rPr>
              <a:t>cephalica</a:t>
            </a:r>
            <a:r>
              <a:rPr lang="cs-CZ" kern="1200" dirty="0">
                <a:solidFill>
                  <a:prstClr val="black"/>
                </a:solidFill>
              </a:rPr>
              <a:t> nebo v. </a:t>
            </a:r>
            <a:r>
              <a:rPr lang="cs-CZ" kern="1200" dirty="0" err="1">
                <a:solidFill>
                  <a:prstClr val="black"/>
                </a:solidFill>
              </a:rPr>
              <a:t>brachialis</a:t>
            </a:r>
            <a:r>
              <a:rPr lang="cs-CZ" kern="1200" dirty="0">
                <a:solidFill>
                  <a:prstClr val="black"/>
                </a:solidFill>
              </a:rPr>
              <a:t>   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kern="1200" dirty="0">
                <a:solidFill>
                  <a:prstClr val="black"/>
                </a:solidFill>
              </a:rPr>
              <a:t> nízká četnost bakteriálních infekcí, minimální komplikace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kern="1200" dirty="0">
                <a:solidFill>
                  <a:prstClr val="black"/>
                </a:solidFill>
              </a:rPr>
              <a:t> bezpečný i u rizikových pacientů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dirty="0">
                <a:solidFill>
                  <a:prstClr val="black"/>
                </a:solidFill>
              </a:rPr>
              <a:t> lze jej využít v domácí péči</a:t>
            </a:r>
          </a:p>
          <a:p>
            <a:pPr marL="285750" indent="-285750" algn="l" defTabSz="802020" rtl="0">
              <a:lnSpc>
                <a:spcPct val="150000"/>
              </a:lnSpc>
              <a:spcBef>
                <a:spcPts val="877"/>
              </a:spcBef>
              <a:buFont typeface="Wingdings" panose="05000000000000000000" pitchFamily="2" charset="2"/>
              <a:buChar char="Ø"/>
              <a:defRPr/>
            </a:pPr>
            <a:r>
              <a:rPr lang="cs-CZ" dirty="0">
                <a:solidFill>
                  <a:prstClr val="black"/>
                </a:solidFill>
              </a:rPr>
              <a:t> překrytí speciální fólií, převaz 1. den po zavedení a poté a 7dní</a:t>
            </a:r>
            <a:endParaRPr lang="cs-CZ" dirty="0"/>
          </a:p>
        </p:txBody>
      </p:sp>
      <p:pic>
        <p:nvPicPr>
          <p:cNvPr id="1026" name="Picture 2" descr="PICC, Midline, porty a dávkovače | Onkologická a radioterapeutická klinika">
            <a:extLst>
              <a:ext uri="{FF2B5EF4-FFF2-40B4-BE49-F238E27FC236}">
                <a16:creationId xmlns:a16="http://schemas.microsoft.com/office/drawing/2014/main" id="{A75B51CE-6CA9-1247-32A9-BF43187DB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2790825"/>
            <a:ext cx="426720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0FB2A91-827E-357D-CDD5-72F5861078EA}"/>
              </a:ext>
            </a:extLst>
          </p:cNvPr>
          <p:cNvSpPr txBox="1"/>
          <p:nvPr/>
        </p:nvSpPr>
        <p:spPr>
          <a:xfrm>
            <a:off x="6261100" y="4421029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000" dirty="0">
              <a:solidFill>
                <a:schemeClr val="bg1"/>
              </a:solidFill>
            </a:endParaRPr>
          </a:p>
          <a:p>
            <a:endParaRPr lang="cs-CZ" sz="1000" dirty="0">
              <a:solidFill>
                <a:schemeClr val="bg1"/>
              </a:solidFill>
            </a:endParaRPr>
          </a:p>
          <a:p>
            <a:endParaRPr lang="cs-CZ" sz="1000" dirty="0">
              <a:solidFill>
                <a:schemeClr val="bg1"/>
              </a:solidFill>
            </a:endParaRPr>
          </a:p>
          <a:p>
            <a:r>
              <a:rPr lang="cs-CZ" sz="1000" dirty="0">
                <a:solidFill>
                  <a:schemeClr val="bg1"/>
                </a:solidFill>
              </a:rPr>
              <a:t>Zdroj: https://orak.fnplzen.cz/cs/node/2157</a:t>
            </a:r>
          </a:p>
        </p:txBody>
      </p:sp>
    </p:spTree>
    <p:extLst>
      <p:ext uri="{BB962C8B-B14F-4D97-AF65-F5344CB8AC3E}">
        <p14:creationId xmlns:p14="http://schemas.microsoft.com/office/powerpoint/2010/main" val="3217306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5C63CB-F183-4DF6-B191-42310AE0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1" y="1094152"/>
            <a:ext cx="9223058" cy="538609"/>
          </a:xfrm>
        </p:spPr>
        <p:txBody>
          <a:bodyPr/>
          <a:lstStyle/>
          <a:p>
            <a:r>
              <a:rPr lang="cs-CZ" dirty="0"/>
              <a:t>Péče o invazivní vstupy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63F501-5812-4FBF-9F8B-16282FD18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2322877"/>
            <a:ext cx="9387222" cy="386874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přísně aseptický přístup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denní kontrola místa vpichu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převaz katetru dle zvyklostí popř. dle potřeby ( pot, znečištění, sejmutí nemocným)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předcházet zalomení či ucpání katetru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pravidelné proplachy</a:t>
            </a:r>
          </a:p>
        </p:txBody>
      </p:sp>
    </p:spTree>
    <p:extLst>
      <p:ext uri="{BB962C8B-B14F-4D97-AF65-F5344CB8AC3E}">
        <p14:creationId xmlns:p14="http://schemas.microsoft.com/office/powerpoint/2010/main" val="305287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Periférie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t="23667"/>
          <a:stretch/>
        </p:blipFill>
        <p:spPr>
          <a:xfrm>
            <a:off x="117942" y="2228523"/>
            <a:ext cx="4249976" cy="2693236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5" t="23380" r="16011"/>
          <a:stretch/>
        </p:blipFill>
        <p:spPr>
          <a:xfrm>
            <a:off x="4536833" y="1088418"/>
            <a:ext cx="4080790" cy="306645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7" b="25482"/>
          <a:stretch/>
        </p:blipFill>
        <p:spPr>
          <a:xfrm>
            <a:off x="4741265" y="4218014"/>
            <a:ext cx="5557200" cy="2500369"/>
          </a:xfrm>
          <a:prstGeom prst="rect">
            <a:avLst/>
          </a:prstGeom>
        </p:spPr>
      </p:pic>
      <p:pic>
        <p:nvPicPr>
          <p:cNvPr id="11266" name="Picture 2" descr="Adaptovaný KDP: Zavádění a ošetřování periferních žilních vstupů u  novorozenců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5" b="24039"/>
          <a:stretch/>
        </p:blipFill>
        <p:spPr bwMode="auto">
          <a:xfrm rot="16200000">
            <a:off x="1855983" y="4310496"/>
            <a:ext cx="1538248" cy="252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Adaptovaný KDP: Zavádění a ošetřování periferních žilních vstupů u  novorozenců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35"/>
          <a:stretch/>
        </p:blipFill>
        <p:spPr bwMode="auto">
          <a:xfrm rot="16200000">
            <a:off x="8111947" y="2221139"/>
            <a:ext cx="1187568" cy="303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3B27BE-BF9B-2CAF-D001-45715E077E37}"/>
              </a:ext>
            </a:extLst>
          </p:cNvPr>
          <p:cNvSpPr txBox="1"/>
          <p:nvPr/>
        </p:nvSpPr>
        <p:spPr>
          <a:xfrm>
            <a:off x="117942" y="4921759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625D2B6-6EC5-4D6C-35B7-D7E93772AA56}"/>
              </a:ext>
            </a:extLst>
          </p:cNvPr>
          <p:cNvSpPr txBox="1"/>
          <p:nvPr/>
        </p:nvSpPr>
        <p:spPr>
          <a:xfrm>
            <a:off x="1362107" y="6342620"/>
            <a:ext cx="2382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https://nursekey.com/phlebotomy/</a:t>
            </a:r>
          </a:p>
        </p:txBody>
      </p:sp>
    </p:spTree>
    <p:extLst>
      <p:ext uri="{BB962C8B-B14F-4D97-AF65-F5344CB8AC3E}">
        <p14:creationId xmlns:p14="http://schemas.microsoft.com/office/powerpoint/2010/main" val="40827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USG, Světlo – možnosti při </a:t>
            </a:r>
            <a:r>
              <a:rPr lang="cs-CZ" dirty="0" err="1"/>
              <a:t>kanylaci</a:t>
            </a:r>
            <a:r>
              <a:rPr lang="cs-CZ" dirty="0"/>
              <a:t> PŽK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9088" y="3892737"/>
            <a:ext cx="2893722" cy="217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Ultrasonografie versus mezník pro periferní intravenózní kanylace:  randomizovaná kontrolovaná studie - SonoSim"/>
          <p:cNvSpPr>
            <a:spLocks noChangeAspect="1" noChangeArrowheads="1"/>
          </p:cNvSpPr>
          <p:nvPr/>
        </p:nvSpPr>
        <p:spPr bwMode="auto">
          <a:xfrm>
            <a:off x="136452" y="647201"/>
            <a:ext cx="267335" cy="2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0201" tIns="40100" rIns="80201" bIns="40100" numCol="1" anchor="t" anchorCtr="0" compatLnSpc="1">
            <a:prstTxWarp prst="textNoShape">
              <a:avLst/>
            </a:prstTxWarp>
          </a:bodyPr>
          <a:lstStyle/>
          <a:p>
            <a:endParaRPr lang="cs-CZ" sz="1579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4" y="2480132"/>
            <a:ext cx="2005013" cy="2005013"/>
          </a:xfrm>
          <a:prstGeom prst="rect">
            <a:avLst/>
          </a:prstGeom>
        </p:spPr>
      </p:pic>
      <p:pic>
        <p:nvPicPr>
          <p:cNvPr id="1026" name="Picture 2" descr="https://www.zdravotnickydenik.cz/wp-content/uploads/2014/11/zily-sestry-austral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290" y="4154941"/>
            <a:ext cx="2715450" cy="180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Obrázek 1" descr="Zobrazit zdrojový obráze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56" y="2638425"/>
            <a:ext cx="1854637" cy="20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A97AE41-1DA7-3146-609A-1E277B201B3E}"/>
              </a:ext>
            </a:extLst>
          </p:cNvPr>
          <p:cNvSpPr txBox="1"/>
          <p:nvPr/>
        </p:nvSpPr>
        <p:spPr>
          <a:xfrm>
            <a:off x="7466924" y="5987750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9A87B10-1D7F-A33C-D49D-A2003B9AE738}"/>
              </a:ext>
            </a:extLst>
          </p:cNvPr>
          <p:cNvSpPr txBox="1"/>
          <p:nvPr/>
        </p:nvSpPr>
        <p:spPr>
          <a:xfrm>
            <a:off x="2239088" y="6071412"/>
            <a:ext cx="33185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https://www.aimjournal.cz/pdfs/aim/2013/04/07.pdf</a:t>
            </a:r>
          </a:p>
        </p:txBody>
      </p:sp>
    </p:spTree>
    <p:extLst>
      <p:ext uri="{BB962C8B-B14F-4D97-AF65-F5344CB8AC3E}">
        <p14:creationId xmlns:p14="http://schemas.microsoft.com/office/powerpoint/2010/main" val="472630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1025282"/>
            <a:ext cx="8822055" cy="538609"/>
          </a:xfrm>
        </p:spPr>
        <p:txBody>
          <a:bodyPr/>
          <a:lstStyle/>
          <a:p>
            <a:r>
              <a:rPr lang="cs-CZ" dirty="0"/>
              <a:t>Centrální žilní katétr</a:t>
            </a:r>
          </a:p>
        </p:txBody>
      </p:sp>
      <p:pic>
        <p:nvPicPr>
          <p:cNvPr id="9218" name="Picture 2" descr="Možnosti zajištění žilního vstupu – PICC a midline v prax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78" y="1921875"/>
            <a:ext cx="3039440" cy="25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44" b="36208"/>
          <a:stretch/>
        </p:blipFill>
        <p:spPr>
          <a:xfrm>
            <a:off x="3478499" y="3313589"/>
            <a:ext cx="4143693" cy="3263060"/>
          </a:xfrm>
          <a:prstGeom prst="rect">
            <a:avLst/>
          </a:prstGeom>
        </p:spPr>
      </p:pic>
      <p:sp>
        <p:nvSpPr>
          <p:cNvPr id="5" name="Pěticípá hvězda 4"/>
          <p:cNvSpPr/>
          <p:nvPr/>
        </p:nvSpPr>
        <p:spPr>
          <a:xfrm>
            <a:off x="6085802" y="5979076"/>
            <a:ext cx="802005" cy="80200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79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5" r="9918"/>
          <a:stretch/>
        </p:blipFill>
        <p:spPr>
          <a:xfrm>
            <a:off x="6376725" y="1190634"/>
            <a:ext cx="4238046" cy="301742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DB667CC-612C-4C9B-9667-8E178EE2AE06}"/>
              </a:ext>
            </a:extLst>
          </p:cNvPr>
          <p:cNvSpPr txBox="1"/>
          <p:nvPr/>
        </p:nvSpPr>
        <p:spPr>
          <a:xfrm>
            <a:off x="285178" y="4511025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Zdroj. vlastní</a:t>
            </a:r>
          </a:p>
        </p:txBody>
      </p:sp>
    </p:spTree>
    <p:extLst>
      <p:ext uri="{BB962C8B-B14F-4D97-AF65-F5344CB8AC3E}">
        <p14:creationId xmlns:p14="http://schemas.microsoft.com/office/powerpoint/2010/main" val="4038132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lh6.googleusercontent.com/ipZJspbuHeN8oF-7fX1mHBddSeSdq9WnPYKuxJZl7uLvyWZJYMqXodXaXYMisX4sKeQtFC1TYRn7UIXJm3rfmg0e53jWmPsyUDkYGbhBvEG29qksAkdqDTXKQw5XZDqofFxZEO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002" y="1009382"/>
            <a:ext cx="6918167" cy="35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503219" y="2102718"/>
            <a:ext cx="696857" cy="335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79" dirty="0"/>
              <a:t>ECMO</a:t>
            </a:r>
          </a:p>
        </p:txBody>
      </p:sp>
      <p:pic>
        <p:nvPicPr>
          <p:cNvPr id="7172" name="Picture 4" descr="Intenzivní kardiologická péče - II. interní klinika kardiologie a  angiologie 1. LF UK a VF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115" y="2946903"/>
            <a:ext cx="4673100" cy="350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B6FC362-2BD2-27EA-7F8C-00BB4DADB1C2}"/>
              </a:ext>
            </a:extLst>
          </p:cNvPr>
          <p:cNvSpPr txBox="1"/>
          <p:nvPr/>
        </p:nvSpPr>
        <p:spPr>
          <a:xfrm>
            <a:off x="1200076" y="4576205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4187836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lh3.googleusercontent.com/YejzCNWJkmmd1kmpEZ38KMmGdVfX0_-TLhKZRzpitlpsqx1VH2pv_L_hKkQoOkDwXaWOG3jxZ4eytcypeng3dF5H1Jv8neMzA2xPUc6Enb8IMSGfsHKapGNvE2IW_niNA7xW_tWZbR22LqZ-9wr9WMU2Hu0K1j5_efyMgpD4yPJCkBwu0GUUWy3MFuY8UPX-73JDBXSvo_23dfeTi1BfBfLOZ_VT2yCZymLS_-6kieyDu6HNX9zp5D6BjsJF5bAzIPuRQGCBJnRV24yYGxbuCsJ_jeTPttvUGemAagiFPh5Kz2WpjDIeu9BJhKfNosx1JsLIZETC4Xzj7Uihqp-mqs1OrAz9h9YBZfB4m1yd4jwZSuLjNVpchR69Bg1MrF53KZ0smqWM2YRVtPgzVHt1usc_-AS-2vyrmSN8TlNVhPi3UgdbKkUwqEyXVL1dcjNrICh93GqxHPLTz7PTxbEOVembwG27f6DtOFRTC8mtdp6rr23c2s8qQUOeEjC6kl-TkSThTqmWHCWZyEoZswA9NPID9ogri7hoxdMz0QLWcofrj5R-q-VA9DoYTx4rK_oyuf4OECQFzPLpRDlAt-cd3LEMu6-CT8bz7aS9nfpnM5omrjpGIGoxMFWp2B1GchCqIrlz38wn8uwizKMUWm74uMRR3ulFvKzBP7uCRIoyt1wribaa4Qt1PvuDFMVAxRS5YfeSfOS_qa6FuNoL_4JgnX0=w409-h907-no?authuser=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413" y="1431845"/>
            <a:ext cx="2107282" cy="4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lh3.googleusercontent.com/NRkVehORmRdGSlXUIAEYsrWPn0dkKXRCTHeeMReJ0DGZTY28-hES7ThUGxxVSvUacx6ov3f32gPZzY3rjPP7_crX7rTu9ComN4JRveb8-yRDf6HN5hd6A-vSOKsBf7SycgSXEZtTcx-M92JGr1w2uqddb1ByWaJaQuHuz3mClQ_271PX5bGKqB5sRDzBHsacsfZRGRefGOICyIGVAt3k9eSteNJHZOXSXdju4p7vEoV_5cRDe8uDEpetjOAxPx2nJR4rd7bmgpwsxPxgwDn1hj0V0jQ60ftyhqj7hxFc1NyXWmuIEdRj04ABF3z44UgJ56QkG9BOqpymsl2RK0PJLTXMAwq6btGJzt2RUiztUFIrMoKAT5RyoQ9ylYhe3AIkjByPN6YrxZzd1C376wrDIuGT2rPioz9Yvm9D8EN6CQv2V2ukmybJkcdvZjqTi8XgNwabfv8SIrO24hc4_CnqqJLvlPST_5CmxSyRAwePV2IK5aq6LcPl4UfduCKNX-A3gN8Mc4FKmBjbM4Fom6kKYGIF9x9CU1cHGw2T_fBuGB05Sx5sUP6okE5lTtUqpngdtg9fYbVMPpsBj_QqZveU0gNBmClX_NbTqyg83WXTmFLfIqd8C8MxZHTqR-dIHZgk-LZAudB7F83rOZkPiaEqDsBhGPyRzda0OfBKwXifopwe2wUCBCcAu1uH0U5o-ZnrWRP1-u9KomBA4DjiwHRpHYw=w409-h907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151" y="1317670"/>
            <a:ext cx="2210250" cy="490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841320" y="2039816"/>
            <a:ext cx="1571841" cy="335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79" dirty="0"/>
              <a:t>Dialyzační kanyla</a:t>
            </a:r>
          </a:p>
        </p:txBody>
      </p:sp>
      <p:pic>
        <p:nvPicPr>
          <p:cNvPr id="8198" name="Picture 6" descr="https://lh3.googleusercontent.com/5vwE773XjfDaP8RLxQj2zwUh832cP10tJxa1P0maRsVn0P-hHf_SFYAMy19in67R7cYzImQiIHvZmqbp9B3_YlF57YwDxGgXbrT8zPQ3s2Ir_sbZoaK7pN16T_Ry9NLrJPI6ZDP9iGEmbjCuxHOxJkmObVSfVC9Dc_eRGX_u5owApuyQCUAOLmjfYAyZ1a2SaK9D8tmAva7d4D2Jc2IMgiGQVc5arrYMIfBQwWH69-xuJOfsAgbi97cHVUE8Xdi0sCU6ChMVYg0XgHa1B664vJgK1-ek9kzTxU_1EvWyW60hQUYJFEG87xZAgFJWhGzGzwbw3UR5XZ_K0BUgFNPevm11SRN6nGzTt09kscPjX8f0UfVPwIkVDD8EbZjs_TzAGGyKrqZktRuRkkvSyeA72XBFzcMd94soIFdxFqiWg8oXeAS8_LZhDKWp9mBqOiUz-NODttd1uKsuDitcu0DCHJFtEW-C0ufRlJbZPoJsICI5odpVCMKmSn4ZTtOEVYCq9CFD2f8fycfJXFuz3jvOJjyEnjXMChEOgiJrOS8gGh4SKfBklB-IXb19uZ73ch9pFsWXLGaGhF0tDZJiwf-yoF1qF4Qtp7r5B2WWa1m6aajGwXEF-WQR2T9hQjssH3M_fTi7KO8bMJPnP3jVgihBaMbMjZe82fpeou-lp0b4hy4Mi-wXAHT9WE2HMN2Fc_jDoGa9f9AVzPirxtPQmqI2Bsk=w409-h907-no?authuser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856" y="1046238"/>
            <a:ext cx="2399700" cy="532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6CC9458E-0EAD-F7B8-3BFB-72B2645F9A55}"/>
              </a:ext>
            </a:extLst>
          </p:cNvPr>
          <p:cNvSpPr/>
          <p:nvPr/>
        </p:nvSpPr>
        <p:spPr>
          <a:xfrm>
            <a:off x="8623300" y="3933825"/>
            <a:ext cx="1800000" cy="1800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Hvězda: pěticípá 4">
            <a:extLst>
              <a:ext uri="{FF2B5EF4-FFF2-40B4-BE49-F238E27FC236}">
                <a16:creationId xmlns:a16="http://schemas.microsoft.com/office/drawing/2014/main" id="{931A38E0-AEEE-FEEC-C77B-D0A51963DCC8}"/>
              </a:ext>
            </a:extLst>
          </p:cNvPr>
          <p:cNvSpPr/>
          <p:nvPr/>
        </p:nvSpPr>
        <p:spPr>
          <a:xfrm>
            <a:off x="5053819" y="112541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DE5531F-1B5C-5E30-1522-385FE0AD97AF}"/>
              </a:ext>
            </a:extLst>
          </p:cNvPr>
          <p:cNvSpPr txBox="1"/>
          <p:nvPr/>
        </p:nvSpPr>
        <p:spPr>
          <a:xfrm>
            <a:off x="2470413" y="6181335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125992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Arteriální katétr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35462" y="2393233"/>
            <a:ext cx="3528265" cy="352826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605" y="2297716"/>
            <a:ext cx="4578375" cy="3433781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DE00166-963B-9725-00C2-0E24286D6A77}"/>
              </a:ext>
            </a:extLst>
          </p:cNvPr>
          <p:cNvSpPr txBox="1"/>
          <p:nvPr/>
        </p:nvSpPr>
        <p:spPr>
          <a:xfrm>
            <a:off x="1635461" y="5921498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2145159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9BC4F0-7E01-4E32-B0B7-25D71B535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Specifické požadavky při diagnostických vyšetřovacích metodách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CE8860-F9E9-47FC-99FE-09B54D2289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494" y="1800225"/>
            <a:ext cx="3798496" cy="416421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vyšetřování obézních je technicky náročnější a velmi omezené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komplikuje ho zejména tělesná konstituce a váha pacienta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ultrasonografické vyšetření je komplikováno rozložením tělesného tuku, orgány  dutiny břišní jsou prakticky </a:t>
            </a:r>
            <a:r>
              <a:rPr lang="cs-CZ" sz="2105" dirty="0" err="1"/>
              <a:t>nevyšetřitelné</a:t>
            </a:r>
            <a:endParaRPr lang="cs-CZ" sz="2105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vyšetření CT a MR lze provést jen do určité hmotnosti</a:t>
            </a:r>
          </a:p>
          <a:p>
            <a:endParaRPr lang="cs-CZ" dirty="0"/>
          </a:p>
        </p:txBody>
      </p:sp>
      <p:pic>
        <p:nvPicPr>
          <p:cNvPr id="2052" name="Picture 4" descr="Nebolí velmi obézní lidi páteř? Nezávisí na ní vlastně, aby díky největší  tíze na břichu, nepřepadli předkem k zemi? | Odpovědi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706" y="1800225"/>
            <a:ext cx="4294200" cy="392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F2B0762-A91C-FE0E-01FD-AE24EF53B220}"/>
              </a:ext>
            </a:extLst>
          </p:cNvPr>
          <p:cNvSpPr txBox="1"/>
          <p:nvPr/>
        </p:nvSpPr>
        <p:spPr>
          <a:xfrm>
            <a:off x="5507706" y="5762625"/>
            <a:ext cx="43813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https://www.zdravotnickydenik.cz/2018/10/pribyva-pocet-mladych-lidi</a:t>
            </a:r>
          </a:p>
        </p:txBody>
      </p:sp>
    </p:spTree>
    <p:extLst>
      <p:ext uri="{BB962C8B-B14F-4D97-AF65-F5344CB8AC3E}">
        <p14:creationId xmlns:p14="http://schemas.microsoft.com/office/powerpoint/2010/main" val="382222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1025281"/>
            <a:ext cx="8822055" cy="538609"/>
          </a:xfrm>
        </p:spPr>
        <p:txBody>
          <a:bodyPr/>
          <a:lstStyle/>
          <a:p>
            <a:r>
              <a:rPr lang="cs-CZ" dirty="0"/>
              <a:t>MR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02" y="2212389"/>
            <a:ext cx="4704353" cy="352826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434" y="1940211"/>
            <a:ext cx="5241450" cy="3931088"/>
          </a:xfrm>
          <a:prstGeom prst="rect">
            <a:avLst/>
          </a:prstGeom>
        </p:spPr>
      </p:pic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3C53C346-1EE7-D68C-6BA1-7E3C537765B5}"/>
              </a:ext>
            </a:extLst>
          </p:cNvPr>
          <p:cNvSpPr/>
          <p:nvPr/>
        </p:nvSpPr>
        <p:spPr>
          <a:xfrm>
            <a:off x="7861300" y="248602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4EB32BE-828E-FCC6-31A9-05B3D05F3086}"/>
              </a:ext>
            </a:extLst>
          </p:cNvPr>
          <p:cNvSpPr txBox="1"/>
          <p:nvPr/>
        </p:nvSpPr>
        <p:spPr>
          <a:xfrm>
            <a:off x="220902" y="5834350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336187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96" y="2031545"/>
            <a:ext cx="4704353" cy="352826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434" y="1901177"/>
            <a:ext cx="5052000" cy="3789000"/>
          </a:xfrm>
          <a:prstGeom prst="rect">
            <a:avLst/>
          </a:prstGeom>
        </p:spPr>
      </p:pic>
      <p:sp>
        <p:nvSpPr>
          <p:cNvPr id="2" name="Hvězda: pěticípá 1">
            <a:extLst>
              <a:ext uri="{FF2B5EF4-FFF2-40B4-BE49-F238E27FC236}">
                <a16:creationId xmlns:a16="http://schemas.microsoft.com/office/drawing/2014/main" id="{39A39CF0-919B-08D1-682F-90CC02774D98}"/>
              </a:ext>
            </a:extLst>
          </p:cNvPr>
          <p:cNvSpPr/>
          <p:nvPr/>
        </p:nvSpPr>
        <p:spPr>
          <a:xfrm>
            <a:off x="2070100" y="256222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CCA13216-14E3-DB68-DDFE-EECB8A3C95F4}"/>
              </a:ext>
            </a:extLst>
          </p:cNvPr>
          <p:cNvSpPr/>
          <p:nvPr/>
        </p:nvSpPr>
        <p:spPr>
          <a:xfrm>
            <a:off x="6985034" y="256212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FA99AFC-3FAE-E688-A319-B7D6832A3113}"/>
              </a:ext>
            </a:extLst>
          </p:cNvPr>
          <p:cNvSpPr txBox="1"/>
          <p:nvPr/>
        </p:nvSpPr>
        <p:spPr>
          <a:xfrm>
            <a:off x="481296" y="5567066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2464108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Konec 1.část</a:t>
            </a: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553</Words>
  <Application>Microsoft Office PowerPoint</Application>
  <PresentationFormat>Vlastní</PresentationFormat>
  <Paragraphs>76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0" baseType="lpstr">
      <vt:lpstr>Calibri</vt:lpstr>
      <vt:lpstr>Wingdings</vt:lpstr>
      <vt:lpstr>Office Theme</vt:lpstr>
      <vt:lpstr>Prezentace aplikace PowerPoint</vt:lpstr>
      <vt:lpstr>Monitorace fyziologických funkcí u obézních</vt:lpstr>
      <vt:lpstr>Monitorace fyziologických funkcí</vt:lpstr>
      <vt:lpstr>Specifika odběru biologického materiálu, péče o invazivní vstupy.</vt:lpstr>
      <vt:lpstr>Invazivní vstupy</vt:lpstr>
      <vt:lpstr>Prezentace aplikace PowerPoint</vt:lpstr>
      <vt:lpstr>Péče o invazivní vstupy</vt:lpstr>
      <vt:lpstr>Periférie</vt:lpstr>
      <vt:lpstr>USG, Světlo – možnosti při kanylaci PŽK</vt:lpstr>
      <vt:lpstr>Centrální žilní katétr</vt:lpstr>
      <vt:lpstr>Prezentace aplikace PowerPoint</vt:lpstr>
      <vt:lpstr>Prezentace aplikace PowerPoint</vt:lpstr>
      <vt:lpstr>Arteriální katétr</vt:lpstr>
      <vt:lpstr>Specifické požadavky při diagnostických vyšetřovacích metodách</vt:lpstr>
      <vt:lpstr>MR</vt:lpstr>
      <vt:lpstr>Prezentace aplikace PowerPoint</vt:lpstr>
      <vt:lpstr>Konec 1.část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2022-08-09T08:49:41Z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