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307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8" r:id="rId13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277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6425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kcr.cz/doc/cms_library/96-2001-umluva-o-lid-pravech-biomedicine-100419.pdf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5048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879364"/>
            <a:ext cx="8902065" cy="1205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5400" b="1" spc="-20" dirty="0" smtClean="0">
                <a:solidFill>
                  <a:srgbClr val="428F9B"/>
                </a:solidFill>
                <a:cs typeface="Calibri"/>
              </a:rPr>
              <a:t>Etické otázky současné intenzivní péče</a:t>
            </a:r>
            <a:endParaRPr sz="54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774700" y="52292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4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469900" y="962025"/>
            <a:ext cx="9624060" cy="677108"/>
          </a:xfrm>
        </p:spPr>
        <p:txBody>
          <a:bodyPr/>
          <a:lstStyle/>
          <a:p>
            <a:pPr algn="ctr" eaLnBrk="1" hangingPunct="1"/>
            <a:r>
              <a:rPr lang="cs-CZ" altLang="cs-CZ" sz="4400" dirty="0" smtClean="0">
                <a:latin typeface="Arial" charset="0"/>
                <a:cs typeface="Arial" charset="0"/>
              </a:rPr>
              <a:t>Intenzivní péče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body" idx="4294967295"/>
          </p:nvPr>
        </p:nvSpPr>
        <p:spPr>
          <a:xfrm>
            <a:off x="534670" y="213405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Arial" charset="0"/>
                <a:cs typeface="Arial" charset="0"/>
              </a:rPr>
              <a:t>Slouží k překlenutí kritického stavu při </a:t>
            </a:r>
            <a:r>
              <a:rPr lang="cs-CZ" altLang="cs-CZ" sz="2700" dirty="0">
                <a:solidFill>
                  <a:srgbClr val="D60014"/>
                </a:solidFill>
                <a:latin typeface="Arial" charset="0"/>
                <a:cs typeface="Arial" charset="0"/>
              </a:rPr>
              <a:t>REÁLNÉ</a:t>
            </a:r>
            <a:r>
              <a:rPr lang="cs-CZ" altLang="cs-CZ" sz="2700" dirty="0">
                <a:latin typeface="Arial" charset="0"/>
                <a:cs typeface="Arial" charset="0"/>
              </a:rPr>
              <a:t> naději na obnovení orgánových funkcí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Arial" charset="0"/>
                <a:cs typeface="Arial" charset="0"/>
              </a:rPr>
              <a:t>Navrací do života pac. i s rozsáhlým </a:t>
            </a:r>
            <a:r>
              <a:rPr lang="cs-CZ" altLang="cs-CZ" sz="2700" dirty="0">
                <a:solidFill>
                  <a:srgbClr val="FF0000"/>
                </a:solidFill>
                <a:latin typeface="Arial" charset="0"/>
                <a:cs typeface="Arial" charset="0"/>
              </a:rPr>
              <a:t>reverzibilním</a:t>
            </a:r>
            <a:r>
              <a:rPr lang="cs-CZ" altLang="cs-CZ" sz="2700" dirty="0">
                <a:latin typeface="Arial" charset="0"/>
                <a:cs typeface="Arial" charset="0"/>
              </a:rPr>
              <a:t> poškozením → posun vnímání co je a co není reverzibilní → </a:t>
            </a:r>
            <a:r>
              <a:rPr lang="cs-CZ" altLang="cs-CZ" sz="2700" dirty="0">
                <a:solidFill>
                  <a:srgbClr val="D60014"/>
                </a:solidFill>
                <a:latin typeface="Arial" charset="0"/>
                <a:cs typeface="Arial" charset="0"/>
              </a:rPr>
              <a:t>KVALITA</a:t>
            </a:r>
            <a:r>
              <a:rPr lang="cs-CZ" altLang="cs-CZ" sz="2700" dirty="0">
                <a:latin typeface="Arial" charset="0"/>
                <a:cs typeface="Arial" charset="0"/>
              </a:rPr>
              <a:t> následného života pac.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altLang="cs-CZ" sz="2700" dirty="0">
                <a:latin typeface="Arial" charset="0"/>
                <a:cs typeface="Arial" charset="0"/>
              </a:rPr>
              <a:t>	→ ne vždy výsledek léčby odpovídá vynaloženému úsilí → stanovení rozsahu poskytované péče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altLang="cs-CZ" sz="2700" dirty="0">
                <a:latin typeface="Arial" charset="0"/>
              </a:rPr>
              <a:t> </a:t>
            </a:r>
          </a:p>
          <a:p>
            <a:pPr eaLnBrk="1" hangingPunct="1">
              <a:buFont typeface="Wingdings 2" pitchFamily="18" charset="2"/>
              <a:buNone/>
            </a:pPr>
            <a:r>
              <a:rPr lang="cs-CZ" altLang="cs-CZ" sz="2700" dirty="0">
                <a:latin typeface="Arial" charset="0"/>
              </a:rPr>
              <a:t>○ </a:t>
            </a:r>
            <a:r>
              <a:rPr lang="cs-CZ" altLang="cs-CZ" sz="3200" dirty="0">
                <a:solidFill>
                  <a:schemeClr val="tx2"/>
                </a:solidFill>
                <a:latin typeface="Arial" charset="0"/>
                <a:cs typeface="Arial" charset="0"/>
              </a:rPr>
              <a:t>Ekonomické aspekty IP</a:t>
            </a:r>
          </a:p>
          <a:p>
            <a:pPr eaLnBrk="1" hangingPunct="1"/>
            <a:endParaRPr lang="cs-CZ" altLang="cs-CZ" sz="3200" dirty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cs-CZ" altLang="cs-CZ" sz="25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475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46100" y="809625"/>
            <a:ext cx="9624060" cy="677108"/>
          </a:xfrm>
        </p:spPr>
        <p:txBody>
          <a:bodyPr/>
          <a:lstStyle/>
          <a:p>
            <a:pPr algn="ctr"/>
            <a:r>
              <a:rPr lang="cs-CZ" altLang="cs-CZ" sz="4400" dirty="0">
                <a:latin typeface="Arial" charset="0"/>
              </a:rPr>
              <a:t>Specifika IP</a:t>
            </a:r>
          </a:p>
        </p:txBody>
      </p:sp>
      <p:sp>
        <p:nvSpPr>
          <p:cNvPr id="43011" name="Rectangle 1027"/>
          <p:cNvSpPr>
            <a:spLocks noGrp="1" noChangeArrowheads="1"/>
          </p:cNvSpPr>
          <p:nvPr>
            <p:ph idx="4294967295"/>
          </p:nvPr>
        </p:nvSpPr>
        <p:spPr>
          <a:xfrm>
            <a:off x="462268" y="1955488"/>
            <a:ext cx="9768866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Rychle se rozvíjející obor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Dynamický obor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Stále vyšší věk pacientů (senioři)</a:t>
            </a:r>
          </a:p>
          <a:p>
            <a:pPr marL="457200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err="1" smtClean="0">
                <a:latin typeface="Arial" charset="0"/>
              </a:rPr>
              <a:t>Polymorbidita</a:t>
            </a:r>
            <a:r>
              <a:rPr lang="cs-CZ" altLang="cs-CZ" sz="2800" dirty="0" smtClean="0">
                <a:latin typeface="Arial" charset="0"/>
              </a:rPr>
              <a:t> pac.</a:t>
            </a:r>
          </a:p>
          <a:p>
            <a:pPr>
              <a:lnSpc>
                <a:spcPct val="80000"/>
              </a:lnSpc>
              <a:defRPr/>
            </a:pPr>
            <a:endParaRPr lang="cs-CZ" altLang="cs-CZ" sz="2800" dirty="0">
              <a:latin typeface="Arial" charset="0"/>
            </a:endParaRPr>
          </a:p>
          <a:p>
            <a:pPr>
              <a:lnSpc>
                <a:spcPct val="80000"/>
              </a:lnSpc>
              <a:defRPr/>
            </a:pP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</a:rPr>
              <a:t>→ kriticky nemocný je pacient s enormním rizikem smrti</a:t>
            </a:r>
          </a:p>
          <a:p>
            <a:pPr>
              <a:lnSpc>
                <a:spcPct val="80000"/>
              </a:lnSpc>
              <a:defRPr/>
            </a:pPr>
            <a:endParaRPr lang="cs-CZ" altLang="cs-CZ" sz="2800" dirty="0">
              <a:latin typeface="Arial" charset="0"/>
            </a:endParaRPr>
          </a:p>
          <a:p>
            <a:pPr>
              <a:lnSpc>
                <a:spcPct val="80000"/>
              </a:lnSpc>
              <a:defRPr/>
            </a:pPr>
            <a:r>
              <a:rPr lang="cs-CZ" altLang="cs-CZ" sz="2800" dirty="0" smtClean="0">
                <a:solidFill>
                  <a:srgbClr val="0070C0"/>
                </a:solidFill>
                <a:latin typeface="Arial" charset="0"/>
              </a:rPr>
              <a:t>„Post ICU syndrom“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Syndrom po pobytu v IP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Traumatizující zážitek s následky po návratu do běžného života</a:t>
            </a:r>
          </a:p>
        </p:txBody>
      </p:sp>
    </p:spTree>
    <p:extLst>
      <p:ext uri="{BB962C8B-B14F-4D97-AF65-F5344CB8AC3E}">
        <p14:creationId xmlns:p14="http://schemas.microsoft.com/office/powerpoint/2010/main" val="274079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469900" y="962025"/>
            <a:ext cx="9624060" cy="677108"/>
          </a:xfrm>
        </p:spPr>
        <p:txBody>
          <a:bodyPr/>
          <a:lstStyle/>
          <a:p>
            <a:pPr algn="ctr" eaLnBrk="1" hangingPunct="1"/>
            <a:r>
              <a:rPr lang="cs-CZ" altLang="cs-CZ" sz="4400" dirty="0" smtClean="0">
                <a:latin typeface="Arial" charset="0"/>
                <a:cs typeface="Arial" charset="0"/>
              </a:rPr>
              <a:t>Etika 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body" idx="4294967295"/>
          </p:nvPr>
        </p:nvSpPr>
        <p:spPr>
          <a:xfrm>
            <a:off x="534670" y="213405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3200" dirty="0">
                <a:latin typeface="Arial" charset="0"/>
                <a:cs typeface="Arial" charset="0"/>
              </a:rPr>
              <a:t>Filozofická disciplína, která se zabývá teorií mravnosti, je nadřazena morálce</a:t>
            </a:r>
          </a:p>
          <a:p>
            <a:pPr>
              <a:defRPr/>
            </a:pPr>
            <a:endParaRPr lang="cs-CZ" altLang="cs-CZ" sz="32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cs-CZ" altLang="cs-CZ" sz="3200" dirty="0">
                <a:solidFill>
                  <a:schemeClr val="accent1"/>
                </a:solidFill>
                <a:latin typeface="Arial" charset="0"/>
                <a:cs typeface="Arial" charset="0"/>
              </a:rPr>
              <a:t>Bioetika</a:t>
            </a:r>
          </a:p>
          <a:p>
            <a:pPr eaLnBrk="1" hangingPunct="1">
              <a:defRPr/>
            </a:pPr>
            <a:r>
              <a:rPr lang="cs-CZ" altLang="cs-CZ" sz="3200" dirty="0">
                <a:solidFill>
                  <a:srgbClr val="0070C0"/>
                </a:solidFill>
                <a:latin typeface="Arial" charset="0"/>
                <a:cs typeface="Arial" charset="0"/>
              </a:rPr>
              <a:t>Aplikovaná etika - lékařská etika</a:t>
            </a:r>
          </a:p>
          <a:p>
            <a:pPr eaLnBrk="1" hangingPunct="1">
              <a:defRPr/>
            </a:pPr>
            <a:r>
              <a:rPr lang="cs-CZ" altLang="cs-CZ" sz="3200" dirty="0">
                <a:solidFill>
                  <a:srgbClr val="D60014"/>
                </a:solidFill>
                <a:latin typeface="Arial" charset="0"/>
                <a:cs typeface="Arial" charset="0"/>
              </a:rPr>
              <a:t>Morálka </a:t>
            </a:r>
          </a:p>
          <a:p>
            <a:pPr eaLnBrk="1" hangingPunct="1">
              <a:defRPr/>
            </a:pPr>
            <a:r>
              <a:rPr lang="cs-CZ" altLang="cs-CZ" sz="3200" dirty="0">
                <a:solidFill>
                  <a:srgbClr val="CC3300"/>
                </a:solidFill>
                <a:latin typeface="Arial" charset="0"/>
                <a:cs typeface="Arial" charset="0"/>
              </a:rPr>
              <a:t>Svědomí</a:t>
            </a:r>
            <a:r>
              <a:rPr lang="cs-CZ" altLang="cs-CZ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8873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079500" y="1797928"/>
            <a:ext cx="8719947" cy="4366145"/>
          </a:xfrm>
        </p:spPr>
        <p:txBody>
          <a:bodyPr lIns="744896" tIns="0" rIns="744896" rtlCol="0" anchor="t">
            <a:noAutofit/>
          </a:bodyPr>
          <a:lstStyle/>
          <a:p>
            <a:pPr>
              <a:defRPr/>
            </a:pPr>
            <a:r>
              <a:rPr lang="cs-CZ" sz="25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5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500" spc="-83" dirty="0">
                <a:latin typeface="Arial" panose="020B0604020202020204" pitchFamily="34" charset="0"/>
                <a:cs typeface="Arial" panose="020B0604020202020204" pitchFamily="34" charset="0"/>
              </a:rPr>
              <a:t>Deontologie</a:t>
            </a:r>
            <a:br>
              <a:rPr lang="cs-CZ" sz="2500" spc="-83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sz="2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altLang="cs-CZ" sz="2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sz="2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Hippokratova přísaha</a:t>
            </a:r>
            <a:r>
              <a:rPr lang="cs-CZ" altLang="cs-CZ" sz="25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altLang="cs-CZ" sz="25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sz="2500" dirty="0">
                <a:latin typeface="Arial" panose="020B0604020202020204" pitchFamily="34" charset="0"/>
                <a:cs typeface="Arial" panose="020B0604020202020204" pitchFamily="34" charset="0"/>
              </a:rPr>
              <a:t>	400 let př.n.l.</a:t>
            </a:r>
            <a:br>
              <a:rPr lang="cs-CZ" altLang="cs-CZ" sz="2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sz="2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altLang="cs-CZ" sz="2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sz="2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Úmluva o lidských právech a </a:t>
            </a:r>
            <a:br>
              <a:rPr lang="cs-CZ" altLang="cs-CZ" sz="2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sz="2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biomedicíně č. 96/2001 Sb.</a:t>
            </a:r>
            <a:br>
              <a:rPr lang="cs-CZ" altLang="cs-CZ" sz="2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sz="25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s-CZ" altLang="cs-CZ" sz="2300" dirty="0">
                <a:latin typeface="Arial" panose="020B0604020202020204" pitchFamily="34" charset="0"/>
                <a:cs typeface="Arial" panose="020B0604020202020204" pitchFamily="34" charset="0"/>
              </a:rPr>
              <a:t>nejvyšší zdravotnický zákon </a:t>
            </a:r>
            <a:br>
              <a:rPr lang="cs-CZ" altLang="cs-CZ" sz="2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sz="2300" dirty="0">
                <a:latin typeface="Arial" panose="020B0604020202020204" pitchFamily="34" charset="0"/>
                <a:cs typeface="Arial" panose="020B0604020202020204" pitchFamily="34" charset="0"/>
              </a:rPr>
              <a:t>	země</a:t>
            </a:r>
            <a:endParaRPr lang="cs-CZ" sz="2300" spc="-8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599" y="1797928"/>
            <a:ext cx="2829295" cy="3723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733425"/>
            <a:ext cx="9626600" cy="117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56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>
          <a:xfrm>
            <a:off x="546100" y="962025"/>
            <a:ext cx="9624060" cy="677108"/>
          </a:xfrm>
        </p:spPr>
        <p:txBody>
          <a:bodyPr/>
          <a:lstStyle/>
          <a:p>
            <a:pPr algn="ctr" eaLnBrk="1" hangingPunct="1"/>
            <a:r>
              <a:rPr lang="cs-CZ" altLang="cs-CZ" sz="4400" dirty="0" smtClean="0">
                <a:latin typeface="Arial" charset="0"/>
                <a:cs typeface="Arial" charset="0"/>
              </a:rPr>
              <a:t>Etika 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4294967295"/>
          </p:nvPr>
        </p:nvSpPr>
        <p:spPr>
          <a:xfrm>
            <a:off x="534670" y="213405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Jaký je smysl mého jednání?</a:t>
            </a:r>
          </a:p>
          <a:p>
            <a:pPr eaLnBrk="1" hangingPunct="1"/>
            <a:endParaRPr lang="cs-CZ" altLang="cs-CZ" sz="2800" dirty="0" smtClean="0">
              <a:latin typeface="Arial" charset="0"/>
              <a:cs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Co je dobré?</a:t>
            </a:r>
          </a:p>
          <a:p>
            <a:pPr eaLnBrk="1" hangingPunct="1"/>
            <a:endParaRPr lang="cs-CZ" altLang="cs-CZ" sz="2800" dirty="0" smtClean="0">
              <a:latin typeface="Arial" charset="0"/>
              <a:cs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Jak mám jednat – teď – v tuto chvíli?</a:t>
            </a:r>
          </a:p>
          <a:p>
            <a:pPr eaLnBrk="1" hangingPunct="1"/>
            <a:endParaRPr lang="cs-CZ" altLang="cs-CZ" sz="2800" dirty="0" smtClean="0">
              <a:latin typeface="Arial" charset="0"/>
              <a:cs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Co je spravedlnost?</a:t>
            </a:r>
          </a:p>
        </p:txBody>
      </p:sp>
    </p:spTree>
    <p:extLst>
      <p:ext uri="{BB962C8B-B14F-4D97-AF65-F5344CB8AC3E}">
        <p14:creationId xmlns:p14="http://schemas.microsoft.com/office/powerpoint/2010/main" val="1603142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546100" y="1038225"/>
            <a:ext cx="9624060" cy="677108"/>
          </a:xfrm>
        </p:spPr>
        <p:txBody>
          <a:bodyPr/>
          <a:lstStyle/>
          <a:p>
            <a:pPr algn="ctr" eaLnBrk="1" hangingPunct="1"/>
            <a:r>
              <a:rPr lang="cs-CZ" altLang="cs-CZ" sz="4400" dirty="0" smtClean="0">
                <a:latin typeface="Arial" charset="0"/>
                <a:cs typeface="Arial" charset="0"/>
              </a:rPr>
              <a:t>Etika</a:t>
            </a:r>
            <a:r>
              <a:rPr lang="cs-CZ" altLang="cs-CZ" dirty="0" smtClean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 idx="4294967295"/>
          </p:nvPr>
        </p:nvSpPr>
        <p:spPr>
          <a:xfrm>
            <a:off x="534670" y="213405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  <a:cs typeface="Arial" charset="0"/>
              </a:rPr>
              <a:t>2 limity: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Limita medicíny</a:t>
            </a:r>
          </a:p>
          <a:p>
            <a:pPr lvl="1" eaLnBrk="1" hangingPunct="1"/>
            <a:r>
              <a:rPr lang="cs-CZ" altLang="cs-CZ" sz="2800" dirty="0" smtClean="0">
                <a:latin typeface="Arial" charset="0"/>
                <a:cs typeface="Arial" charset="0"/>
              </a:rPr>
              <a:t>- Obrovský </a:t>
            </a:r>
            <a:r>
              <a:rPr lang="cs-CZ" altLang="cs-CZ" sz="2800" dirty="0" smtClean="0">
                <a:latin typeface="Arial" charset="0"/>
                <a:cs typeface="Arial" charset="0"/>
              </a:rPr>
              <a:t>rozvoj medicíny během posledních desetiletí</a:t>
            </a:r>
          </a:p>
          <a:p>
            <a:pPr lvl="1" eaLnBrk="1" hangingPunct="1"/>
            <a:r>
              <a:rPr lang="cs-CZ" altLang="cs-CZ" sz="2800" dirty="0" smtClean="0">
                <a:latin typeface="Arial" charset="0"/>
                <a:cs typeface="Arial" charset="0"/>
              </a:rPr>
              <a:t>- Medicína </a:t>
            </a:r>
            <a:r>
              <a:rPr lang="cs-CZ" altLang="cs-CZ" sz="2800" dirty="0" smtClean="0">
                <a:latin typeface="Arial" charset="0"/>
                <a:cs typeface="Arial" charset="0"/>
              </a:rPr>
              <a:t>zůstává </a:t>
            </a:r>
            <a:r>
              <a:rPr lang="cs-CZ" altLang="cs-CZ" sz="2800" dirty="0" smtClean="0">
                <a:latin typeface="Arial" charset="0"/>
                <a:cs typeface="Arial" charset="0"/>
              </a:rPr>
              <a:t>limitovanou</a:t>
            </a:r>
          </a:p>
          <a:p>
            <a:pPr lvl="1" eaLnBrk="1" hangingPunct="1"/>
            <a:endParaRPr lang="cs-CZ" altLang="cs-CZ" sz="2800" dirty="0" smtClean="0">
              <a:latin typeface="Arial" charset="0"/>
              <a:cs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Limita života</a:t>
            </a:r>
          </a:p>
          <a:p>
            <a:pPr lvl="1" eaLnBrk="1" hangingPunct="1"/>
            <a:r>
              <a:rPr lang="cs-CZ" altLang="cs-CZ" sz="2800" dirty="0" smtClean="0">
                <a:latin typeface="Arial" charset="0"/>
                <a:cs typeface="Arial" charset="0"/>
              </a:rPr>
              <a:t>- Lidský </a:t>
            </a:r>
            <a:r>
              <a:rPr lang="cs-CZ" altLang="cs-CZ" sz="2800" dirty="0" smtClean="0">
                <a:latin typeface="Arial" charset="0"/>
                <a:cs typeface="Arial" charset="0"/>
              </a:rPr>
              <a:t>život, i přes jakékoliv jeho prodlužování pomocí technologií, je limitovaný v čase (smrt jako limita života)</a:t>
            </a:r>
          </a:p>
        </p:txBody>
      </p:sp>
    </p:spTree>
    <p:extLst>
      <p:ext uri="{BB962C8B-B14F-4D97-AF65-F5344CB8AC3E}">
        <p14:creationId xmlns:p14="http://schemas.microsoft.com/office/powerpoint/2010/main" val="1062719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469900" y="733425"/>
            <a:ext cx="9624060" cy="677108"/>
          </a:xfrm>
        </p:spPr>
        <p:txBody>
          <a:bodyPr/>
          <a:lstStyle/>
          <a:p>
            <a:pPr algn="ctr" eaLnBrk="1" hangingPunct="1"/>
            <a:r>
              <a:rPr lang="cs-CZ" altLang="cs-CZ" sz="4400" dirty="0" smtClean="0">
                <a:latin typeface="Arial" charset="0"/>
                <a:cs typeface="Arial" charset="0"/>
              </a:rPr>
              <a:t>Základní etické principy</a:t>
            </a:r>
          </a:p>
        </p:txBody>
      </p:sp>
      <p:sp>
        <p:nvSpPr>
          <p:cNvPr id="11267" name="Rectangle 3"/>
          <p:cNvSpPr>
            <a:spLocks noGrp="1"/>
          </p:cNvSpPr>
          <p:nvPr>
            <p:ph type="body" idx="4294967295"/>
          </p:nvPr>
        </p:nvSpPr>
        <p:spPr>
          <a:xfrm>
            <a:off x="534670" y="1874958"/>
            <a:ext cx="9624060" cy="568789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>
                <a:solidFill>
                  <a:srgbClr val="D60014"/>
                </a:solidFill>
                <a:latin typeface="Arial" charset="0"/>
                <a:cs typeface="Arial" charset="0"/>
              </a:rPr>
              <a:t>Princip </a:t>
            </a:r>
            <a:r>
              <a:rPr lang="cs-CZ" altLang="cs-CZ" sz="2700" dirty="0" err="1">
                <a:solidFill>
                  <a:srgbClr val="D60014"/>
                </a:solidFill>
                <a:latin typeface="Arial" charset="0"/>
                <a:cs typeface="Arial" charset="0"/>
              </a:rPr>
              <a:t>beneficience</a:t>
            </a:r>
            <a:r>
              <a:rPr lang="cs-CZ" altLang="cs-CZ" sz="2700" dirty="0">
                <a:solidFill>
                  <a:srgbClr val="D60014"/>
                </a:solidFill>
                <a:latin typeface="Arial" charset="0"/>
                <a:cs typeface="Arial" charset="0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cs-CZ" altLang="cs-CZ" sz="2500" dirty="0">
                <a:latin typeface="Arial" charset="0"/>
                <a:cs typeface="Arial" charset="0"/>
              </a:rPr>
              <a:t>ochrana života</a:t>
            </a:r>
          </a:p>
          <a:p>
            <a:pPr lvl="1" eaLnBrk="1" hangingPunct="1">
              <a:lnSpc>
                <a:spcPct val="90000"/>
              </a:lnSpc>
            </a:pPr>
            <a:r>
              <a:rPr lang="cs-CZ" altLang="cs-CZ" sz="2500" dirty="0">
                <a:latin typeface="Arial" charset="0"/>
                <a:cs typeface="Arial" charset="0"/>
              </a:rPr>
              <a:t>obnovení zdraví</a:t>
            </a:r>
          </a:p>
          <a:p>
            <a:pPr lvl="1" eaLnBrk="1" hangingPunct="1">
              <a:lnSpc>
                <a:spcPct val="90000"/>
              </a:lnSpc>
            </a:pPr>
            <a:r>
              <a:rPr lang="cs-CZ" altLang="cs-CZ" sz="2500" dirty="0">
                <a:latin typeface="Arial" charset="0"/>
                <a:cs typeface="Arial" charset="0"/>
              </a:rPr>
              <a:t>úleva od bolesti a strádání</a:t>
            </a:r>
          </a:p>
          <a:p>
            <a:pPr lvl="1" eaLnBrk="1" hangingPunct="1">
              <a:lnSpc>
                <a:spcPct val="90000"/>
              </a:lnSpc>
            </a:pPr>
            <a:r>
              <a:rPr lang="cs-CZ" altLang="cs-CZ" sz="2500" dirty="0">
                <a:latin typeface="Arial" charset="0"/>
                <a:cs typeface="Arial" charset="0"/>
              </a:rPr>
              <a:t>obnova či korekce poškozených </a:t>
            </a:r>
            <a:r>
              <a:rPr lang="cs-CZ" altLang="cs-CZ" sz="2500" dirty="0" err="1">
                <a:latin typeface="Arial" charset="0"/>
                <a:cs typeface="Arial" charset="0"/>
              </a:rPr>
              <a:t>fcí</a:t>
            </a:r>
            <a:r>
              <a:rPr lang="cs-CZ" altLang="cs-CZ" sz="2500" dirty="0">
                <a:latin typeface="Arial" charset="0"/>
                <a:cs typeface="Arial" charset="0"/>
              </a:rPr>
              <a:t>.</a:t>
            </a:r>
          </a:p>
          <a:p>
            <a:pPr lvl="1" eaLnBrk="1" hangingPunct="1">
              <a:lnSpc>
                <a:spcPct val="90000"/>
              </a:lnSpc>
            </a:pPr>
            <a:r>
              <a:rPr lang="cs-CZ" altLang="cs-CZ" sz="2500" dirty="0">
                <a:latin typeface="Arial" charset="0"/>
                <a:cs typeface="Arial" charset="0"/>
              </a:rPr>
              <a:t>zlepšení kvality života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>
                <a:solidFill>
                  <a:schemeClr val="accent1"/>
                </a:solidFill>
                <a:latin typeface="Arial" charset="0"/>
                <a:cs typeface="Arial" charset="0"/>
              </a:rPr>
              <a:t>Princip </a:t>
            </a:r>
            <a:r>
              <a:rPr lang="cs-CZ" altLang="cs-CZ" sz="27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nonmaleficience</a:t>
            </a:r>
            <a:endParaRPr lang="cs-CZ" altLang="cs-CZ" sz="2700" dirty="0">
              <a:solidFill>
                <a:schemeClr val="accent1"/>
              </a:solidFill>
              <a:latin typeface="Arial" charset="0"/>
              <a:cs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cs-CZ" altLang="cs-CZ" sz="2500" dirty="0">
                <a:latin typeface="Arial" charset="0"/>
                <a:cs typeface="Arial" charset="0"/>
              </a:rPr>
              <a:t>primum non </a:t>
            </a:r>
            <a:r>
              <a:rPr lang="cs-CZ" altLang="cs-CZ" sz="2500" dirty="0" err="1">
                <a:latin typeface="Arial" charset="0"/>
                <a:cs typeface="Arial" charset="0"/>
              </a:rPr>
              <a:t>nocere</a:t>
            </a:r>
            <a:endParaRPr lang="cs-CZ" altLang="cs-CZ" sz="2500" dirty="0">
              <a:latin typeface="Arial" charset="0"/>
              <a:cs typeface="Arial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>
                <a:solidFill>
                  <a:srgbClr val="D60014"/>
                </a:solidFill>
                <a:latin typeface="Arial" charset="0"/>
                <a:cs typeface="Arial" charset="0"/>
              </a:rPr>
              <a:t>Princip autonomie</a:t>
            </a:r>
            <a:r>
              <a:rPr lang="cs-CZ" altLang="cs-CZ" sz="2700" dirty="0">
                <a:solidFill>
                  <a:schemeClr val="hlink"/>
                </a:solidFill>
                <a:latin typeface="Arial" charset="0"/>
                <a:cs typeface="Arial" charset="0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cs-CZ" altLang="cs-CZ" sz="2500" dirty="0">
                <a:latin typeface="Arial" charset="0"/>
                <a:cs typeface="Arial" charset="0"/>
              </a:rPr>
              <a:t>pac. rozhoduje → </a:t>
            </a:r>
            <a:r>
              <a:rPr lang="cs-CZ" altLang="cs-CZ" sz="2500" dirty="0">
                <a:solidFill>
                  <a:srgbClr val="FF0000"/>
                </a:solidFill>
                <a:latin typeface="Arial" charset="0"/>
                <a:cs typeface="Arial" charset="0"/>
              </a:rPr>
              <a:t>informovaný souhlas </a:t>
            </a:r>
            <a:r>
              <a:rPr lang="cs-CZ" altLang="cs-CZ" sz="2500" dirty="0">
                <a:latin typeface="Arial" charset="0"/>
                <a:cs typeface="Arial" charset="0"/>
              </a:rPr>
              <a:t>→ pravidelné </a:t>
            </a:r>
            <a:r>
              <a:rPr lang="cs-CZ" altLang="cs-CZ" sz="2500" dirty="0" err="1">
                <a:latin typeface="Arial" charset="0"/>
                <a:cs typeface="Arial" charset="0"/>
              </a:rPr>
              <a:t>info</a:t>
            </a:r>
            <a:r>
              <a:rPr lang="cs-CZ" altLang="cs-CZ" sz="2500" dirty="0">
                <a:latin typeface="Arial" charset="0"/>
                <a:cs typeface="Arial" charset="0"/>
              </a:rPr>
              <a:t> o všem → právo odmítnutí léčby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>
                <a:solidFill>
                  <a:schemeClr val="accent1"/>
                </a:solidFill>
                <a:latin typeface="Arial" charset="0"/>
                <a:cs typeface="Arial" charset="0"/>
              </a:rPr>
              <a:t>Princip justice</a:t>
            </a:r>
          </a:p>
        </p:txBody>
      </p:sp>
    </p:spTree>
    <p:extLst>
      <p:ext uri="{BB962C8B-B14F-4D97-AF65-F5344CB8AC3E}">
        <p14:creationId xmlns:p14="http://schemas.microsoft.com/office/powerpoint/2010/main" val="1821630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3"/>
          <p:cNvSpPr>
            <a:spLocks noGrp="1"/>
          </p:cNvSpPr>
          <p:nvPr>
            <p:ph type="title"/>
          </p:nvPr>
        </p:nvSpPr>
        <p:spPr>
          <a:xfrm>
            <a:off x="774700" y="1114425"/>
            <a:ext cx="9089390" cy="677108"/>
          </a:xfrm>
        </p:spPr>
        <p:txBody>
          <a:bodyPr/>
          <a:lstStyle/>
          <a:p>
            <a:pPr algn="ctr"/>
            <a:r>
              <a:rPr lang="cs-CZ" altLang="cs-CZ" sz="4400" dirty="0" smtClean="0">
                <a:latin typeface="Arial" charset="0"/>
                <a:cs typeface="Arial" charset="0"/>
              </a:rPr>
              <a:t>Základní etické principy</a:t>
            </a:r>
            <a:endParaRPr lang="cs-CZ" altLang="cs-CZ" sz="4400" dirty="0" smtClean="0"/>
          </a:p>
        </p:txBody>
      </p:sp>
      <p:sp>
        <p:nvSpPr>
          <p:cNvPr id="12291" name="Zástupný symbol pro obsah 4"/>
          <p:cNvSpPr>
            <a:spLocks noGrp="1"/>
          </p:cNvSpPr>
          <p:nvPr>
            <p:ph idx="4294967295"/>
          </p:nvPr>
        </p:nvSpPr>
        <p:spPr>
          <a:xfrm>
            <a:off x="546100" y="1952625"/>
            <a:ext cx="9624060" cy="381000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3200" dirty="0">
                <a:solidFill>
                  <a:srgbClr val="D60014"/>
                </a:solidFill>
                <a:latin typeface="Arial" charset="0"/>
                <a:cs typeface="Arial" charset="0"/>
              </a:rPr>
              <a:t>Důstojnost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3200" dirty="0">
                <a:solidFill>
                  <a:schemeClr val="accent1"/>
                </a:solidFill>
                <a:latin typeface="Arial" charset="0"/>
                <a:cs typeface="Arial" charset="0"/>
              </a:rPr>
              <a:t>Pravdomluvnost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3200" dirty="0">
                <a:solidFill>
                  <a:srgbClr val="D60014"/>
                </a:solidFill>
                <a:latin typeface="Arial" charset="0"/>
                <a:cs typeface="Arial" charset="0"/>
              </a:rPr>
              <a:t>Důvěryhodnost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3200" dirty="0">
                <a:solidFill>
                  <a:schemeClr val="accent1"/>
                </a:solidFill>
                <a:latin typeface="Arial" charset="0"/>
                <a:cs typeface="Arial" charset="0"/>
              </a:rPr>
              <a:t>Věrnost a poctivost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3200" dirty="0">
                <a:solidFill>
                  <a:srgbClr val="D60014"/>
                </a:solidFill>
                <a:latin typeface="Arial" charset="0"/>
                <a:cs typeface="Arial" charset="0"/>
              </a:rPr>
              <a:t>Mlčenlivost </a:t>
            </a:r>
          </a:p>
          <a:p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3433442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469900" y="809625"/>
            <a:ext cx="9624060" cy="677108"/>
          </a:xfrm>
        </p:spPr>
        <p:txBody>
          <a:bodyPr/>
          <a:lstStyle/>
          <a:p>
            <a:pPr algn="ctr" eaLnBrk="1" hangingPunct="1"/>
            <a:r>
              <a:rPr lang="cs-CZ" altLang="cs-CZ" sz="4400" dirty="0">
                <a:latin typeface="Arial" charset="0"/>
                <a:cs typeface="Arial" charset="0"/>
              </a:rPr>
              <a:t>Etické problémy / dilemata v IP</a:t>
            </a:r>
          </a:p>
        </p:txBody>
      </p:sp>
      <p:sp>
        <p:nvSpPr>
          <p:cNvPr id="13315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80022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D60014"/>
                </a:solidFill>
                <a:latin typeface="Arial" charset="0"/>
              </a:rPr>
              <a:t>Dehumanizace medicíny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Marná léčba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D60014"/>
                </a:solidFill>
                <a:latin typeface="Arial" charset="0"/>
              </a:rPr>
              <a:t>Dříve vyslovená přání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Permanentní vegetativní stav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D60014"/>
                </a:solidFill>
                <a:latin typeface="Arial" charset="0"/>
              </a:rPr>
              <a:t>Nerozšiřování léčby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Redukování léčby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D60014"/>
                </a:solidFill>
                <a:latin typeface="Arial" charset="0"/>
              </a:rPr>
              <a:t>Důstojnost a spolurozhodování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Prodlužování života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D60014"/>
                </a:solidFill>
                <a:latin typeface="Arial" charset="0"/>
              </a:rPr>
              <a:t>Kvalita života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</a:rPr>
              <a:t>DNR/Nezahájení resuscitace</a:t>
            </a:r>
            <a:endParaRPr lang="cs-CZ" altLang="cs-CZ" sz="2800" dirty="0">
              <a:solidFill>
                <a:schemeClr val="accent1"/>
              </a:solidFill>
              <a:latin typeface="Arial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D60014"/>
                </a:solidFill>
                <a:latin typeface="Arial" charset="0"/>
              </a:rPr>
              <a:t>Ekvita </a:t>
            </a:r>
          </a:p>
        </p:txBody>
      </p:sp>
    </p:spTree>
    <p:extLst>
      <p:ext uri="{BB962C8B-B14F-4D97-AF65-F5344CB8AC3E}">
        <p14:creationId xmlns:p14="http://schemas.microsoft.com/office/powerpoint/2010/main" val="2560424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469900" y="885825"/>
            <a:ext cx="9624060" cy="677108"/>
          </a:xfrm>
        </p:spPr>
        <p:txBody>
          <a:bodyPr/>
          <a:lstStyle/>
          <a:p>
            <a:pPr algn="ctr" eaLnBrk="1" hangingPunct="1"/>
            <a:r>
              <a:rPr lang="cs-CZ" altLang="cs-CZ" sz="4400" dirty="0" err="1">
                <a:latin typeface="Arial" charset="0"/>
                <a:cs typeface="Arial" charset="0"/>
              </a:rPr>
              <a:t>Iatrogenní</a:t>
            </a:r>
            <a:r>
              <a:rPr lang="cs-CZ" altLang="cs-CZ" sz="4400" dirty="0">
                <a:latin typeface="Arial" charset="0"/>
                <a:cs typeface="Arial" charset="0"/>
              </a:rPr>
              <a:t> poškození pacienta</a:t>
            </a: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>
          <a:xfrm>
            <a:off x="534670" y="2134055"/>
            <a:ext cx="9624060" cy="484057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36% pac. v IP</a:t>
            </a:r>
          </a:p>
          <a:p>
            <a:pPr eaLnBrk="1" hangingPunct="1"/>
            <a:endParaRPr lang="cs-CZ" altLang="cs-CZ" sz="2800" dirty="0">
              <a:latin typeface="Arial" charset="0"/>
              <a:cs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D60014"/>
                </a:solidFill>
                <a:latin typeface="Arial" charset="0"/>
                <a:cs typeface="Arial" charset="0"/>
              </a:rPr>
              <a:t>Zdroje chyb v IP</a:t>
            </a:r>
          </a:p>
          <a:p>
            <a:pPr lvl="1" eaLnBrk="1" hangingPunct="1"/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Nesprávná nebo nepřesná dg.</a:t>
            </a:r>
          </a:p>
          <a:p>
            <a:pPr lvl="1" eaLnBrk="1" hangingPunct="1"/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Lékařský výkon</a:t>
            </a:r>
          </a:p>
          <a:p>
            <a:pPr lvl="1" eaLnBrk="1" hangingPunct="1"/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Ošetřovatelská péče</a:t>
            </a:r>
          </a:p>
          <a:p>
            <a:pPr lvl="1" eaLnBrk="1" hangingPunct="1"/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Léčba </a:t>
            </a:r>
          </a:p>
          <a:p>
            <a:pPr lvl="1" eaLnBrk="1" hangingPunct="1"/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Laboratorní chyby</a:t>
            </a:r>
          </a:p>
          <a:p>
            <a:pPr lvl="1" eaLnBrk="1" hangingPunct="1"/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Pády pac. a poškození při transportu</a:t>
            </a:r>
          </a:p>
        </p:txBody>
      </p:sp>
    </p:spTree>
    <p:extLst>
      <p:ext uri="{BB962C8B-B14F-4D97-AF65-F5344CB8AC3E}">
        <p14:creationId xmlns:p14="http://schemas.microsoft.com/office/powerpoint/2010/main" val="4230032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469900" y="885825"/>
            <a:ext cx="9624060" cy="677108"/>
          </a:xfrm>
        </p:spPr>
        <p:txBody>
          <a:bodyPr/>
          <a:lstStyle/>
          <a:p>
            <a:pPr algn="ctr" eaLnBrk="1" hangingPunct="1"/>
            <a:r>
              <a:rPr lang="cs-CZ" altLang="cs-CZ" sz="4400" dirty="0" smtClean="0">
                <a:latin typeface="Arial" charset="0"/>
                <a:cs typeface="Arial" charset="0"/>
              </a:rPr>
              <a:t>Použité zdroje</a:t>
            </a:r>
            <a:endParaRPr lang="cs-CZ" altLang="cs-CZ" sz="4400" dirty="0">
              <a:latin typeface="Arial" charset="0"/>
              <a:cs typeface="Arial" charset="0"/>
            </a:endParaRP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800225"/>
            <a:ext cx="9624060" cy="5029758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/>
              <a:t>BARTŮNĚK, P. a kol. </a:t>
            </a:r>
            <a:r>
              <a:rPr lang="cs-CZ" sz="2400" i="1" dirty="0"/>
              <a:t>Vybrané kapitoly z intenzivní péče</a:t>
            </a:r>
            <a:r>
              <a:rPr lang="cs-CZ" sz="2400" dirty="0"/>
              <a:t>. 1. vyd. Praha: </a:t>
            </a:r>
            <a:r>
              <a:rPr lang="cs-CZ" sz="2400" dirty="0" err="1"/>
              <a:t>Grada</a:t>
            </a:r>
            <a:r>
              <a:rPr lang="cs-CZ" sz="2400" dirty="0"/>
              <a:t>, 2016. ISBN </a:t>
            </a:r>
            <a:r>
              <a:rPr lang="cs-CZ" sz="2400" dirty="0" smtClean="0"/>
              <a:t>978-80-247-4343-1.</a:t>
            </a:r>
            <a:endParaRPr lang="cs-CZ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/>
              <a:t>HAŠKOVCOVÁ, H. </a:t>
            </a:r>
            <a:r>
              <a:rPr lang="cs-CZ" sz="2400" i="1" dirty="0"/>
              <a:t>Lékařská etika</a:t>
            </a:r>
            <a:r>
              <a:rPr lang="cs-CZ" sz="2400" dirty="0"/>
              <a:t>. 4. vyd. Praha: </a:t>
            </a:r>
            <a:r>
              <a:rPr lang="cs-CZ" sz="2400" dirty="0" err="1"/>
              <a:t>Galén</a:t>
            </a:r>
            <a:r>
              <a:rPr lang="cs-CZ" sz="2400" dirty="0"/>
              <a:t>, 2015. ISBN 978-80-7492-204-6</a:t>
            </a:r>
            <a:r>
              <a:rPr lang="cs-CZ" sz="24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 smtClean="0"/>
              <a:t>PTÁČEK</a:t>
            </a:r>
            <a:r>
              <a:rPr lang="cs-CZ" sz="2400" dirty="0"/>
              <a:t>, </a:t>
            </a:r>
            <a:r>
              <a:rPr lang="cs-CZ" sz="2400" dirty="0" smtClean="0"/>
              <a:t>R.; </a:t>
            </a:r>
            <a:r>
              <a:rPr lang="cs-CZ" sz="2400" dirty="0"/>
              <a:t>BARTŮNĚK, </a:t>
            </a:r>
            <a:r>
              <a:rPr lang="cs-CZ" sz="2400" dirty="0" smtClean="0"/>
              <a:t>P. </a:t>
            </a:r>
            <a:r>
              <a:rPr lang="cs-CZ" sz="2400" i="1" dirty="0"/>
              <a:t>Etické problémy medicíny na prahu 21. století</a:t>
            </a:r>
            <a:r>
              <a:rPr lang="cs-CZ" sz="2400" dirty="0"/>
              <a:t>. 1. vyd. Praha: </a:t>
            </a:r>
            <a:r>
              <a:rPr lang="cs-CZ" sz="2400" dirty="0" err="1"/>
              <a:t>Grada</a:t>
            </a:r>
            <a:r>
              <a:rPr lang="cs-CZ" sz="2400" dirty="0"/>
              <a:t>, 2014. </a:t>
            </a:r>
            <a:r>
              <a:rPr lang="cs-CZ" sz="2400" dirty="0" smtClean="0"/>
              <a:t>ISBN </a:t>
            </a:r>
            <a:r>
              <a:rPr lang="cs-CZ" sz="2400" dirty="0"/>
              <a:t>978-80-247-5471-0</a:t>
            </a:r>
            <a:r>
              <a:rPr lang="cs-CZ" sz="24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/>
              <a:t>Mezinárodní smlouva č. 96/2001 Sb., Úmluva na ochranu lidských práv a důstojnosti lidské bytosti v souvislosti s aplikací biologie a medicíny (Úmluva o lidských právech a biomedicíně). Dostupné z: </a:t>
            </a:r>
            <a:r>
              <a:rPr lang="cs-CZ" sz="2400" dirty="0">
                <a:hlinkClick r:id="rId2"/>
              </a:rPr>
              <a:t>http://www.lkcr.cz/doc/</a:t>
            </a:r>
            <a:r>
              <a:rPr lang="cs-CZ" sz="2400" dirty="0" err="1">
                <a:hlinkClick r:id="rId2"/>
              </a:rPr>
              <a:t>cms_library</a:t>
            </a:r>
            <a:r>
              <a:rPr lang="cs-CZ" sz="2400" dirty="0">
                <a:hlinkClick r:id="rId2"/>
              </a:rPr>
              <a:t>/96-2001-umluva-o-lid-pravech-biomedicine-100419.pdf</a:t>
            </a:r>
            <a:r>
              <a:rPr lang="cs-CZ" sz="24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975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</TotalTime>
  <Words>322</Words>
  <Application>Microsoft Office PowerPoint</Application>
  <PresentationFormat>Vlastní</PresentationFormat>
  <Paragraphs>90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Office Theme</vt:lpstr>
      <vt:lpstr>Prezentace aplikace PowerPoint</vt:lpstr>
      <vt:lpstr>Intenzivní péče</vt:lpstr>
      <vt:lpstr>Specifika IP</vt:lpstr>
      <vt:lpstr>Etika </vt:lpstr>
      <vt:lpstr> Deontologie  Hippokratova přísaha  400 let př.n.l.  Úmluva o lidských právech a  biomedicíně č. 96/2001 Sb.  nejvyšší zdravotnický zákon   země</vt:lpstr>
      <vt:lpstr>Etika </vt:lpstr>
      <vt:lpstr>Etika </vt:lpstr>
      <vt:lpstr>Základní etické principy</vt:lpstr>
      <vt:lpstr>Základní etické principy</vt:lpstr>
      <vt:lpstr>Etické problémy / dilemata v IP</vt:lpstr>
      <vt:lpstr>Iatrogenní poškození pacienta</vt:lpstr>
      <vt:lpstr>Použité 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Eva PFEFFEROVÁ</cp:lastModifiedBy>
  <cp:revision>16</cp:revision>
  <dcterms:created xsi:type="dcterms:W3CDTF">2017-03-15T11:07:40Z</dcterms:created>
  <dcterms:modified xsi:type="dcterms:W3CDTF">2021-10-17T16:23:44Z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