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72" r:id="rId3"/>
    <p:sldId id="273" r:id="rId4"/>
    <p:sldId id="274" r:id="rId5"/>
    <p:sldId id="281" r:id="rId6"/>
    <p:sldId id="268" r:id="rId7"/>
    <p:sldId id="276" r:id="rId8"/>
    <p:sldId id="275" r:id="rId9"/>
    <p:sldId id="277" r:id="rId10"/>
    <p:sldId id="278" r:id="rId11"/>
    <p:sldId id="279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 autoAdjust="0"/>
    <p:restoredTop sz="94674"/>
  </p:normalViewPr>
  <p:slideViewPr>
    <p:cSldViewPr>
      <p:cViewPr varScale="1">
        <p:scale>
          <a:sx n="124" d="100"/>
          <a:sy n="124" d="100"/>
        </p:scale>
        <p:origin x="183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-714404"/>
            <a:ext cx="9144000" cy="7572404"/>
          </a:xfr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/>
          <a:p>
            <a:pPr algn="ctr"/>
            <a:br>
              <a:rPr lang="cs-CZ" sz="4400" dirty="0">
                <a:latin typeface="Book Antiqua" pitchFamily="18" charset="0"/>
              </a:rPr>
            </a:br>
            <a:br>
              <a:rPr lang="cs-CZ" sz="4400" dirty="0">
                <a:latin typeface="Book Antiqua" pitchFamily="18" charset="0"/>
              </a:rPr>
            </a:br>
            <a:br>
              <a:rPr lang="cs-CZ" sz="4400" dirty="0">
                <a:latin typeface="Book Antiqua" pitchFamily="18" charset="0"/>
              </a:rPr>
            </a:br>
            <a:r>
              <a:rPr lang="cs-CZ" sz="4400" dirty="0">
                <a:latin typeface="Book Antiqua" pitchFamily="18" charset="0"/>
              </a:rPr>
              <a:t>FEHLER  IM UNTERRICHT</a:t>
            </a:r>
            <a:br>
              <a:rPr lang="cs-CZ" sz="4400" dirty="0">
                <a:latin typeface="Book Antiqua" pitchFamily="18" charset="0"/>
              </a:rPr>
            </a:br>
            <a:br>
              <a:rPr lang="cs-CZ" sz="4400" dirty="0">
                <a:latin typeface="Book Antiqua" pitchFamily="18" charset="0"/>
              </a:rPr>
            </a:br>
            <a:endParaRPr lang="cs-CZ" sz="4400" dirty="0">
              <a:latin typeface="Book Antiqua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A3AD34D-83C5-E942-9F25-B73EB3F9E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72644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02767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FEHLERDEFINITIONEN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schreiben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eigene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Definition</a:t>
            </a:r>
            <a:r>
              <a:rPr lang="cs-CZ" sz="2000" dirty="0">
                <a:latin typeface="Book Antiqua" pitchFamily="18" charset="0"/>
              </a:rPr>
              <a:t> 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Begriff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FEHLERDEFINITIONEN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1600" u="sng" dirty="0" err="1">
                <a:latin typeface="Book Antiqua" pitchFamily="18" charset="0"/>
              </a:rPr>
              <a:t>Lesen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Sie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bitte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die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folgenden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Fehlerdefinitionen</a:t>
            </a:r>
            <a:r>
              <a:rPr lang="cs-CZ" sz="1600" u="sng" dirty="0">
                <a:latin typeface="Book Antiqua" pitchFamily="18" charset="0"/>
              </a:rPr>
              <a:t>. </a:t>
            </a:r>
            <a:r>
              <a:rPr lang="cs-CZ" sz="1600" u="sng" dirty="0" err="1">
                <a:latin typeface="Book Antiqua" pitchFamily="18" charset="0"/>
              </a:rPr>
              <a:t>Wählen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sie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aus</a:t>
            </a:r>
            <a:r>
              <a:rPr lang="cs-CZ" sz="1600" u="sng" dirty="0">
                <a:latin typeface="Book Antiqua" pitchFamily="18" charset="0"/>
              </a:rPr>
              <a:t>, </a:t>
            </a:r>
            <a:r>
              <a:rPr lang="cs-CZ" sz="1600" u="sng" dirty="0" err="1">
                <a:latin typeface="Book Antiqua" pitchFamily="18" charset="0"/>
              </a:rPr>
              <a:t>welche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dieser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Definitionen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Sie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mit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Blick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auf</a:t>
            </a:r>
            <a:r>
              <a:rPr lang="cs-CZ" sz="1600" u="sng" dirty="0">
                <a:latin typeface="Book Antiqua" pitchFamily="18" charset="0"/>
              </a:rPr>
              <a:t> den </a:t>
            </a:r>
            <a:r>
              <a:rPr lang="cs-CZ" sz="1600" u="sng" dirty="0" err="1">
                <a:latin typeface="Book Antiqua" pitchFamily="18" charset="0"/>
              </a:rPr>
              <a:t>Fremdsprachenunterricht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für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sinvoll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halten</a:t>
            </a:r>
            <a:r>
              <a:rPr lang="cs-CZ" sz="1600" u="sng" dirty="0">
                <a:latin typeface="Book Antiqua" pitchFamily="18" charset="0"/>
              </a:rPr>
              <a:t>? </a:t>
            </a:r>
            <a:r>
              <a:rPr lang="cs-CZ" sz="1600" u="sng" dirty="0" err="1">
                <a:latin typeface="Book Antiqua" pitchFamily="18" charset="0"/>
              </a:rPr>
              <a:t>Warum</a:t>
            </a:r>
            <a:r>
              <a:rPr lang="cs-CZ" sz="1600" u="sng" dirty="0">
                <a:latin typeface="Book Antiqua" pitchFamily="18" charset="0"/>
              </a:rPr>
              <a:t>?</a:t>
            </a:r>
          </a:p>
          <a:p>
            <a:r>
              <a:rPr lang="de-DE" sz="1600" b="1" dirty="0">
                <a:latin typeface="Book Antiqua" pitchFamily="18" charset="0"/>
              </a:rPr>
              <a:t>A</a:t>
            </a:r>
            <a:r>
              <a:rPr lang="de-DE" sz="1600" dirty="0">
                <a:latin typeface="Book Antiqua" pitchFamily="18" charset="0"/>
              </a:rPr>
              <a:t> Ein Fehler ist eine Abweichung vom Sprachsystem. 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B </a:t>
            </a:r>
            <a:r>
              <a:rPr lang="de-DE" sz="1600" dirty="0">
                <a:latin typeface="Book Antiqua" pitchFamily="18" charset="0"/>
              </a:rPr>
              <a:t>Ein Fehler ist eine Abweichung von der geltenden linguistischen Norm. 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C</a:t>
            </a:r>
            <a:r>
              <a:rPr lang="de-DE" sz="1600" dirty="0">
                <a:latin typeface="Book Antiqua" pitchFamily="18" charset="0"/>
              </a:rPr>
              <a:t> Ein Fehler ist ein Verstoß dagegen, wie man innerhalb einer Sprachgemeinschaft sprich und handelt. 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D</a:t>
            </a:r>
            <a:r>
              <a:rPr lang="de-DE" sz="1600" dirty="0">
                <a:latin typeface="Book Antiqua" pitchFamily="18" charset="0"/>
              </a:rPr>
              <a:t> Ein Fehler ist das, was ein Kommunikationspartner nicht versteht. 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E</a:t>
            </a:r>
            <a:r>
              <a:rPr lang="de-DE" sz="1600" dirty="0">
                <a:latin typeface="Book Antiqua" pitchFamily="18" charset="0"/>
              </a:rPr>
              <a:t> Ein Fehler ist das, was ein Muttersprachler nicht versteht. 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F</a:t>
            </a:r>
            <a:r>
              <a:rPr lang="de-DE" sz="1600" dirty="0">
                <a:latin typeface="Book Antiqua" pitchFamily="18" charset="0"/>
              </a:rPr>
              <a:t> Ein Fehler ist das, was gegen Regeln in Lehrwerken und Grammatiken verstößt. 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G</a:t>
            </a:r>
            <a:r>
              <a:rPr lang="de-DE" sz="1600" dirty="0">
                <a:latin typeface="Book Antiqua" pitchFamily="18" charset="0"/>
              </a:rPr>
              <a:t> Ein Fehler ist das, was ein Lehrer als Fehler bezeichnet. 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H</a:t>
            </a:r>
            <a:r>
              <a:rPr lang="de-DE" sz="1600" dirty="0">
                <a:latin typeface="Book Antiqua" pitchFamily="18" charset="0"/>
              </a:rPr>
              <a:t> Ein Fehler ist das, was ein Muttersprachler in einer bestimmten Situation nicht sagen oder tun würde.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 I </a:t>
            </a:r>
            <a:r>
              <a:rPr lang="de-DE" sz="1600" dirty="0">
                <a:latin typeface="Book Antiqua" pitchFamily="18" charset="0"/>
              </a:rPr>
              <a:t>Ein Fehler ist das, was gegen die Norm im Kopf des Lehrers verstößt.</a:t>
            </a:r>
            <a:endParaRPr lang="cs-CZ" sz="1600" dirty="0">
              <a:latin typeface="Book Antiqua" pitchFamily="18" charset="0"/>
            </a:endParaRPr>
          </a:p>
          <a:p>
            <a:r>
              <a:rPr lang="de-DE" sz="1600" b="1" dirty="0">
                <a:latin typeface="Book Antiqua" pitchFamily="18" charset="0"/>
              </a:rPr>
              <a:t> J </a:t>
            </a:r>
            <a:r>
              <a:rPr lang="de-DE" sz="1600" dirty="0">
                <a:latin typeface="Book Antiqua" pitchFamily="18" charset="0"/>
              </a:rPr>
              <a:t>Fehler sind relativ: Was bei einer Lerngruppe in einer bestimmten Unterrichtsphase als Fehler gilt, wird bei einer anderen in einer anderen Phase toleriert.“ (</a:t>
            </a:r>
            <a:r>
              <a:rPr lang="de-DE" sz="1600" dirty="0" err="1">
                <a:latin typeface="Book Antiqua" pitchFamily="18" charset="0"/>
              </a:rPr>
              <a:t>Kleppin</a:t>
            </a:r>
            <a:r>
              <a:rPr lang="de-DE" sz="1600" dirty="0">
                <a:latin typeface="Book Antiqua" pitchFamily="18" charset="0"/>
              </a:rPr>
              <a:t> 2003: 19 fff.) </a:t>
            </a:r>
            <a:endParaRPr lang="cs-CZ" sz="16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FEHLERDEFINITIONEN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r>
              <a:rPr lang="de-DE" sz="2000" dirty="0">
                <a:latin typeface="Book Antiqua" pitchFamily="18" charset="0"/>
              </a:rPr>
              <a:t>Aus diesen Fehlerdefinitionen hat </a:t>
            </a:r>
            <a:r>
              <a:rPr lang="de-DE" sz="2000" dirty="0" err="1">
                <a:latin typeface="Book Antiqua" pitchFamily="18" charset="0"/>
              </a:rPr>
              <a:t>Kleppin</a:t>
            </a:r>
            <a:r>
              <a:rPr lang="de-DE" sz="2000" dirty="0">
                <a:latin typeface="Book Antiqua" pitchFamily="18" charset="0"/>
              </a:rPr>
              <a:t> fünf Aspekte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de-DE" sz="2000" dirty="0">
                <a:latin typeface="Book Antiqua" pitchFamily="18" charset="0"/>
              </a:rPr>
              <a:t>möglichen Fehlerdefinition destilliert, die ein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de-DE" sz="2000" dirty="0">
                <a:latin typeface="Book Antiqua" pitchFamily="18" charset="0"/>
              </a:rPr>
              <a:t>Fremdsprachenlehrer reflektieren muss</a:t>
            </a:r>
            <a:r>
              <a:rPr lang="cs-CZ" sz="2000" dirty="0">
                <a:latin typeface="Book Antiqua" pitchFamily="18" charset="0"/>
              </a:rPr>
              <a:t> :</a:t>
            </a:r>
            <a:endParaRPr lang="de-DE" sz="2000" dirty="0">
              <a:latin typeface="Book Antiqua" pitchFamily="18" charset="0"/>
            </a:endParaRPr>
          </a:p>
          <a:p>
            <a:pPr>
              <a:buNone/>
            </a:pPr>
            <a:r>
              <a:rPr lang="de-DE" sz="2000" dirty="0">
                <a:latin typeface="Book Antiqua" pitchFamily="18" charset="0"/>
              </a:rPr>
              <a:t> </a:t>
            </a:r>
          </a:p>
          <a:p>
            <a:pPr>
              <a:buNone/>
            </a:pPr>
            <a:r>
              <a:rPr lang="de-DE" sz="2000" dirty="0">
                <a:latin typeface="Book Antiqua" pitchFamily="18" charset="0"/>
              </a:rPr>
              <a:t>1 </a:t>
            </a:r>
            <a:r>
              <a:rPr lang="de-DE" sz="2000" b="1" dirty="0">
                <a:latin typeface="Book Antiqua" pitchFamily="18" charset="0"/>
              </a:rPr>
              <a:t>Korrektheit</a:t>
            </a:r>
            <a:r>
              <a:rPr lang="de-DE" sz="2000" dirty="0">
                <a:latin typeface="Book Antiqua" pitchFamily="18" charset="0"/>
              </a:rPr>
              <a:t> (siehe „Systemfehler“) - Definition A-C </a:t>
            </a:r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r>
              <a:rPr lang="de-DE" sz="2000" dirty="0">
                <a:latin typeface="Book Antiqua" pitchFamily="18" charset="0"/>
              </a:rPr>
              <a:t>2 </a:t>
            </a:r>
            <a:r>
              <a:rPr lang="de-DE" sz="2000" b="1" dirty="0">
                <a:latin typeface="Book Antiqua" pitchFamily="18" charset="0"/>
              </a:rPr>
              <a:t>Verständlichkeit</a:t>
            </a:r>
            <a:r>
              <a:rPr lang="de-DE" sz="2000" dirty="0">
                <a:latin typeface="Book Antiqua" pitchFamily="18" charset="0"/>
              </a:rPr>
              <a:t> - Definitionen D und E  </a:t>
            </a:r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r>
              <a:rPr lang="de-DE" sz="2000" dirty="0">
                <a:latin typeface="Book Antiqua" pitchFamily="18" charset="0"/>
              </a:rPr>
              <a:t>3 </a:t>
            </a:r>
            <a:r>
              <a:rPr lang="de-DE" sz="2000" b="1" dirty="0">
                <a:latin typeface="Book Antiqua" pitchFamily="18" charset="0"/>
              </a:rPr>
              <a:t>Situationsangemessenheit</a:t>
            </a:r>
            <a:r>
              <a:rPr lang="de-DE" sz="2000" dirty="0">
                <a:latin typeface="Book Antiqua" pitchFamily="18" charset="0"/>
              </a:rPr>
              <a:t> (siehe „Normfehler“) - Definition H </a:t>
            </a:r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r>
              <a:rPr lang="de-DE" sz="2000" dirty="0">
                <a:latin typeface="Book Antiqua" pitchFamily="18" charset="0"/>
              </a:rPr>
              <a:t>4</a:t>
            </a:r>
            <a:r>
              <a:rPr lang="de-DE" sz="2000" b="1" dirty="0">
                <a:latin typeface="Book Antiqua" pitchFamily="18" charset="0"/>
              </a:rPr>
              <a:t> Unterrichtsabhängigkeit </a:t>
            </a:r>
            <a:r>
              <a:rPr lang="de-DE" sz="2000" dirty="0">
                <a:latin typeface="Book Antiqua" pitchFamily="18" charset="0"/>
              </a:rPr>
              <a:t>- Definitionen F-I </a:t>
            </a:r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r>
              <a:rPr lang="de-DE" sz="2000" dirty="0">
                <a:latin typeface="Book Antiqua" pitchFamily="18" charset="0"/>
              </a:rPr>
              <a:t>5 </a:t>
            </a:r>
            <a:r>
              <a:rPr lang="de-DE" sz="2000" b="1" dirty="0">
                <a:latin typeface="Book Antiqua" pitchFamily="18" charset="0"/>
              </a:rPr>
              <a:t>Flexibilität und </a:t>
            </a:r>
            <a:r>
              <a:rPr lang="de-DE" sz="2000" b="1" dirty="0" err="1">
                <a:latin typeface="Book Antiqua" pitchFamily="18" charset="0"/>
              </a:rPr>
              <a:t>Lernerbezogenheit</a:t>
            </a:r>
            <a:r>
              <a:rPr lang="de-DE" sz="2000" b="1" dirty="0">
                <a:latin typeface="Book Antiqua" pitchFamily="18" charset="0"/>
              </a:rPr>
              <a:t> </a:t>
            </a:r>
            <a:r>
              <a:rPr lang="de-DE" sz="2000" dirty="0">
                <a:latin typeface="Book Antiqua" pitchFamily="18" charset="0"/>
              </a:rPr>
              <a:t>- Definition J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FEHLERKLASSIFIKATION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Wie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Fehlerklassifikation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aussehen</a:t>
            </a:r>
            <a:r>
              <a:rPr lang="cs-CZ" sz="2000" dirty="0">
                <a:latin typeface="Book Antiqua" pitchFamily="18" charset="0"/>
              </a:rPr>
              <a:t>? </a:t>
            </a:r>
            <a:r>
              <a:rPr lang="cs-CZ" sz="2000" dirty="0" err="1">
                <a:latin typeface="Book Antiqua" pitchFamily="18" charset="0"/>
              </a:rPr>
              <a:t>Bilden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eigene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Fehlerklassifikation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r>
              <a:rPr lang="cs-CZ" sz="2000" dirty="0" err="1">
                <a:latin typeface="Book Antiqua" pitchFamily="18" charset="0"/>
              </a:rPr>
              <a:t>Überlegen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bitte</a:t>
            </a:r>
            <a:r>
              <a:rPr lang="cs-CZ" sz="2000" dirty="0">
                <a:latin typeface="Book Antiqua" pitchFamily="18" charset="0"/>
              </a:rPr>
              <a:t>, ob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wann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solche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Klassifikation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sinnvoll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Welche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Probleme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tauchen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dabei</a:t>
            </a:r>
            <a:r>
              <a:rPr lang="cs-CZ" sz="2000" dirty="0">
                <a:latin typeface="Book Antiqua" pitchFamily="18" charset="0"/>
              </a:rPr>
              <a:t> vor </a:t>
            </a:r>
            <a:r>
              <a:rPr lang="cs-CZ" sz="2000" dirty="0" err="1">
                <a:latin typeface="Book Antiqua" pitchFamily="18" charset="0"/>
              </a:rPr>
              <a:t>allem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auf</a:t>
            </a:r>
            <a:r>
              <a:rPr lang="cs-CZ" sz="2000">
                <a:latin typeface="Book Antiqua" pitchFamily="18" charset="0"/>
              </a:rPr>
              <a:t>?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</a:br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FEHLERKLASSIFIKATION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u="sng" dirty="0">
                <a:latin typeface="Book Antiqua" pitchFamily="18" charset="0"/>
              </a:rPr>
              <a:t>F</a:t>
            </a:r>
            <a:r>
              <a:rPr lang="cs-CZ" sz="2000" u="sng" dirty="0" err="1">
                <a:latin typeface="Book Antiqua" pitchFamily="18" charset="0"/>
              </a:rPr>
              <a:t>ehler</a:t>
            </a:r>
            <a:r>
              <a:rPr lang="de-DE" sz="2000" u="sng" dirty="0">
                <a:latin typeface="Book Antiqua" pitchFamily="18" charset="0"/>
              </a:rPr>
              <a:t> </a:t>
            </a:r>
            <a:r>
              <a:rPr lang="cs-CZ" sz="2000" u="sng" dirty="0">
                <a:latin typeface="Book Antiqua" pitchFamily="18" charset="0"/>
              </a:rPr>
              <a:t>nach </a:t>
            </a:r>
            <a:r>
              <a:rPr lang="cs-CZ" sz="2000" u="sng" dirty="0" err="1">
                <a:latin typeface="Book Antiqua" pitchFamily="18" charset="0"/>
              </a:rPr>
              <a:t>Sprachstand</a:t>
            </a:r>
            <a:r>
              <a:rPr lang="cs-CZ" sz="2000" u="sng" dirty="0">
                <a:latin typeface="Book Antiqua" pitchFamily="18" charset="0"/>
              </a:rPr>
              <a:t> des </a:t>
            </a:r>
            <a:r>
              <a:rPr lang="cs-CZ" sz="2000" u="sng" dirty="0" err="1">
                <a:latin typeface="Book Antiqua" pitchFamily="18" charset="0"/>
              </a:rPr>
              <a:t>Lerners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r>
              <a:rPr lang="cs-CZ" sz="2000" dirty="0">
                <a:latin typeface="Book Antiqua" pitchFamily="18" charset="0"/>
              </a:rPr>
              <a:t>1)…………………</a:t>
            </a:r>
          </a:p>
          <a:p>
            <a:r>
              <a:rPr lang="cs-CZ" sz="2000" dirty="0">
                <a:latin typeface="Book Antiqua" pitchFamily="18" charset="0"/>
              </a:rPr>
              <a:t>2)………………....</a:t>
            </a:r>
          </a:p>
          <a:p>
            <a:r>
              <a:rPr lang="cs-CZ" sz="2000" dirty="0">
                <a:latin typeface="Book Antiqua" pitchFamily="18" charset="0"/>
              </a:rPr>
              <a:t>3)…………………</a:t>
            </a:r>
          </a:p>
          <a:p>
            <a:r>
              <a:rPr lang="cs-CZ" sz="2000" dirty="0">
                <a:latin typeface="Book Antiqua" pitchFamily="18" charset="0"/>
              </a:rPr>
              <a:t>4)………………....</a:t>
            </a:r>
          </a:p>
          <a:p>
            <a:r>
              <a:rPr lang="cs-CZ" sz="2000" dirty="0">
                <a:latin typeface="Book Antiqua" pitchFamily="18" charset="0"/>
              </a:rPr>
              <a:t>5)…………………</a:t>
            </a:r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FEHLERKLASSIFIKATION</a:t>
            </a:r>
            <a:endParaRPr lang="cs-CZ" sz="2000" dirty="0">
              <a:latin typeface="Book Antiqua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sz="2000" u="sng" dirty="0">
                <a:latin typeface="Book Antiqua" pitchFamily="18" charset="0"/>
              </a:rPr>
              <a:t>F</a:t>
            </a:r>
            <a:r>
              <a:rPr lang="cs-CZ" sz="2000" u="sng" dirty="0" err="1">
                <a:latin typeface="Book Antiqua" pitchFamily="18" charset="0"/>
              </a:rPr>
              <a:t>ehler</a:t>
            </a:r>
            <a:r>
              <a:rPr lang="de-DE" sz="2000" u="sng" dirty="0">
                <a:latin typeface="Book Antiqua" pitchFamily="18" charset="0"/>
              </a:rPr>
              <a:t> </a:t>
            </a:r>
            <a:r>
              <a:rPr lang="cs-CZ" sz="2000" u="sng" dirty="0">
                <a:latin typeface="Book Antiqua" pitchFamily="18" charset="0"/>
              </a:rPr>
              <a:t>nach </a:t>
            </a:r>
            <a:r>
              <a:rPr lang="cs-CZ" sz="2000" u="sng" dirty="0" err="1">
                <a:latin typeface="Book Antiqua" pitchFamily="18" charset="0"/>
              </a:rPr>
              <a:t>Sprachstand</a:t>
            </a:r>
            <a:r>
              <a:rPr lang="cs-CZ" sz="2000" u="sng" dirty="0">
                <a:latin typeface="Book Antiqua" pitchFamily="18" charset="0"/>
              </a:rPr>
              <a:t> des </a:t>
            </a:r>
            <a:r>
              <a:rPr lang="cs-CZ" sz="2000" u="sng" dirty="0" err="1">
                <a:latin typeface="Book Antiqua" pitchFamily="18" charset="0"/>
              </a:rPr>
              <a:t>Lerners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pPr>
              <a:buNone/>
            </a:pPr>
            <a:r>
              <a:rPr lang="cs-CZ" sz="2000" dirty="0">
                <a:latin typeface="Book Antiqua" pitchFamily="18" charset="0"/>
              </a:rPr>
              <a:t>    1) </a:t>
            </a:r>
            <a:r>
              <a:rPr lang="de-DE" sz="2000" b="1" dirty="0">
                <a:latin typeface="Book Antiqua" pitchFamily="18" charset="0"/>
              </a:rPr>
              <a:t>Ausrutscher</a:t>
            </a:r>
            <a:r>
              <a:rPr lang="de-DE" sz="2000" dirty="0">
                <a:latin typeface="Book Antiqua" pitchFamily="18" charset="0"/>
              </a:rPr>
              <a:t> (englisch </a:t>
            </a:r>
            <a:r>
              <a:rPr lang="de-DE" sz="2000" dirty="0" err="1">
                <a:latin typeface="Book Antiqua" pitchFamily="18" charset="0"/>
              </a:rPr>
              <a:t>slips</a:t>
            </a:r>
            <a:r>
              <a:rPr lang="de-DE" sz="2000" dirty="0">
                <a:latin typeface="Book Antiqua" pitchFamily="18" charset="0"/>
              </a:rPr>
              <a:t>) </a:t>
            </a:r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r>
              <a:rPr lang="cs-CZ" sz="2000" dirty="0">
                <a:latin typeface="Book Antiqua" pitchFamily="18" charset="0"/>
              </a:rPr>
              <a:t>-    </a:t>
            </a:r>
            <a:r>
              <a:rPr lang="de-DE" sz="1900" dirty="0">
                <a:latin typeface="Book Antiqua" pitchFamily="18" charset="0"/>
              </a:rPr>
              <a:t>werden als die Fehler bezeichnet, die der Lernende selbst erkennt und korrigiert</a:t>
            </a:r>
            <a:endParaRPr lang="cs-CZ" sz="1900" dirty="0">
              <a:latin typeface="Book Antiqua" pitchFamily="18" charset="0"/>
            </a:endParaRPr>
          </a:p>
          <a:p>
            <a:pPr>
              <a:buNone/>
            </a:pPr>
            <a:r>
              <a:rPr lang="cs-CZ" sz="2000" dirty="0">
                <a:latin typeface="Book Antiqua" pitchFamily="18" charset="0"/>
              </a:rPr>
              <a:t>    2) </a:t>
            </a:r>
            <a:r>
              <a:rPr lang="de-DE" sz="2000" b="1" dirty="0">
                <a:latin typeface="Book Antiqua" pitchFamily="18" charset="0"/>
              </a:rPr>
              <a:t>Irrtümer</a:t>
            </a:r>
            <a:r>
              <a:rPr lang="de-DE" sz="2000" dirty="0">
                <a:latin typeface="Book Antiqua" pitchFamily="18" charset="0"/>
              </a:rPr>
              <a:t> (englisch </a:t>
            </a:r>
            <a:r>
              <a:rPr lang="de-DE" sz="2000" dirty="0" err="1">
                <a:latin typeface="Book Antiqua" pitchFamily="18" charset="0"/>
              </a:rPr>
              <a:t>errors</a:t>
            </a:r>
            <a:r>
              <a:rPr lang="de-DE" sz="2000" dirty="0">
                <a:latin typeface="Book Antiqua" pitchFamily="18" charset="0"/>
              </a:rPr>
              <a:t>) </a:t>
            </a:r>
            <a:endParaRPr lang="cs-CZ" sz="2000" dirty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de-DE" sz="1900" dirty="0">
                <a:latin typeface="Book Antiqua" pitchFamily="18" charset="0"/>
              </a:rPr>
              <a:t>soll der Lernende nicht mehr machen, da der entsprechende Unterrichtsstoff schon behandelt wurde. </a:t>
            </a:r>
            <a:endParaRPr lang="cs-CZ" sz="1900" dirty="0">
              <a:latin typeface="Book Antiqua" pitchFamily="18" charset="0"/>
            </a:endParaRPr>
          </a:p>
          <a:p>
            <a:pPr>
              <a:buNone/>
            </a:pPr>
            <a:r>
              <a:rPr lang="cs-CZ" sz="2000" dirty="0">
                <a:latin typeface="Book Antiqua" pitchFamily="18" charset="0"/>
              </a:rPr>
              <a:t>    3) </a:t>
            </a:r>
            <a:r>
              <a:rPr lang="de-DE" sz="2000" b="1" dirty="0">
                <a:latin typeface="Book Antiqua" pitchFamily="18" charset="0"/>
              </a:rPr>
              <a:t>Versuche</a:t>
            </a:r>
            <a:r>
              <a:rPr lang="de-DE" sz="2000" dirty="0">
                <a:latin typeface="Book Antiqua" pitchFamily="18" charset="0"/>
              </a:rPr>
              <a:t> (englisch </a:t>
            </a:r>
            <a:r>
              <a:rPr lang="de-DE" sz="2000" dirty="0" err="1">
                <a:latin typeface="Book Antiqua" pitchFamily="18" charset="0"/>
              </a:rPr>
              <a:t>attempts</a:t>
            </a:r>
            <a:r>
              <a:rPr lang="de-DE" sz="2000" dirty="0">
                <a:latin typeface="Book Antiqua" pitchFamily="18" charset="0"/>
              </a:rPr>
              <a:t>) </a:t>
            </a:r>
            <a:endParaRPr lang="cs-CZ" sz="2000" dirty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de-DE" sz="1900" dirty="0">
                <a:latin typeface="Book Antiqua" pitchFamily="18" charset="0"/>
              </a:rPr>
              <a:t>sind Fehler in Bereichen, die der Lernende noch nicht kennt, weil sie im Unterricht noch nicht behandelt wurden, und die deshalb auch kaum korrekt ausdrücken kann. </a:t>
            </a:r>
            <a:endParaRPr lang="cs-CZ" sz="1900" dirty="0">
              <a:latin typeface="Book Antiqua" pitchFamily="18" charset="0"/>
            </a:endParaRPr>
          </a:p>
          <a:p>
            <a:pPr>
              <a:buFontTx/>
              <a:buChar char="-"/>
            </a:pPr>
            <a:endParaRPr lang="cs-CZ" sz="1900" dirty="0">
              <a:latin typeface="Book Antiqua" pitchFamily="18" charset="0"/>
            </a:endParaRPr>
          </a:p>
          <a:p>
            <a:pPr>
              <a:buNone/>
            </a:pPr>
            <a:r>
              <a:rPr lang="cs-CZ" sz="2000" dirty="0">
                <a:latin typeface="Book Antiqua" pitchFamily="18" charset="0"/>
              </a:rPr>
              <a:t>    4) </a:t>
            </a:r>
            <a:r>
              <a:rPr lang="cs-CZ" sz="2000" b="1" dirty="0" err="1">
                <a:latin typeface="Book Antiqua" pitchFamily="18" charset="0"/>
              </a:rPr>
              <a:t>Performanzfehler</a:t>
            </a:r>
            <a:endParaRPr lang="cs-CZ" sz="2000" b="1" dirty="0">
              <a:latin typeface="Book Antiqua" pitchFamily="18" charset="0"/>
            </a:endParaRPr>
          </a:p>
          <a:p>
            <a:pPr>
              <a:buFontTx/>
              <a:buChar char="-"/>
            </a:pPr>
            <a:r>
              <a:rPr lang="cs-CZ" sz="1900" dirty="0" err="1">
                <a:latin typeface="Book Antiqua" pitchFamily="18" charset="0"/>
              </a:rPr>
              <a:t>das</a:t>
            </a:r>
            <a:r>
              <a:rPr lang="cs-CZ" sz="1900" dirty="0">
                <a:latin typeface="Book Antiqua" pitchFamily="18" charset="0"/>
              </a:rPr>
              <a:t> </a:t>
            </a:r>
            <a:r>
              <a:rPr lang="cs-CZ" sz="1900" dirty="0" err="1">
                <a:latin typeface="Book Antiqua" pitchFamily="18" charset="0"/>
              </a:rPr>
              <a:t>sind</a:t>
            </a:r>
            <a:r>
              <a:rPr lang="cs-CZ" sz="1900" dirty="0">
                <a:latin typeface="Book Antiqua" pitchFamily="18" charset="0"/>
              </a:rPr>
              <a:t> </a:t>
            </a:r>
            <a:r>
              <a:rPr lang="de-DE" sz="1900" dirty="0">
                <a:latin typeface="Book Antiqua" pitchFamily="18" charset="0"/>
              </a:rPr>
              <a:t>Fehler, die der Lernende aus Müdigkeit oder Unaufmerksamkeit macht, obwohl die Regeln und Normen bekannt sind. Diese Fehler erscheinen normalerweise auf dem letzten Niveau im </a:t>
            </a:r>
            <a:r>
              <a:rPr lang="de-DE" sz="1900" dirty="0" err="1">
                <a:latin typeface="Book Antiqua" pitchFamily="18" charset="0"/>
              </a:rPr>
              <a:t>DaF</a:t>
            </a:r>
            <a:r>
              <a:rPr lang="de-DE" sz="1900" dirty="0">
                <a:latin typeface="Book Antiqua" pitchFamily="18" charset="0"/>
              </a:rPr>
              <a:t>-Unterricht.</a:t>
            </a:r>
            <a:endParaRPr lang="cs-CZ" sz="1900" dirty="0">
              <a:latin typeface="Book Antiqua" pitchFamily="18" charset="0"/>
            </a:endParaRPr>
          </a:p>
          <a:p>
            <a:pPr>
              <a:buFontTx/>
              <a:buChar char="-"/>
            </a:pPr>
            <a:endParaRPr lang="cs-CZ" sz="1900" dirty="0">
              <a:latin typeface="Book Antiqua" pitchFamily="18" charset="0"/>
            </a:endParaRPr>
          </a:p>
          <a:p>
            <a:pPr>
              <a:buNone/>
            </a:pPr>
            <a:r>
              <a:rPr lang="cs-CZ" sz="1900" dirty="0">
                <a:latin typeface="Book Antiqua" pitchFamily="18" charset="0"/>
              </a:rPr>
              <a:t>     5) </a:t>
            </a:r>
            <a:r>
              <a:rPr lang="cs-CZ" sz="2100" b="1" dirty="0" err="1">
                <a:latin typeface="Book Antiqua" pitchFamily="18" charset="0"/>
              </a:rPr>
              <a:t>Kompetenzfehler</a:t>
            </a:r>
            <a:endParaRPr lang="cs-CZ" sz="2100" b="1" dirty="0">
              <a:latin typeface="Book Antiqua" pitchFamily="18" charset="0"/>
            </a:endParaRPr>
          </a:p>
          <a:p>
            <a:pPr>
              <a:buNone/>
            </a:pPr>
            <a:r>
              <a:rPr lang="cs-CZ" sz="1800" dirty="0">
                <a:latin typeface="Book Antiqua" pitchFamily="18" charset="0"/>
              </a:rPr>
              <a:t>-      </a:t>
            </a:r>
            <a:r>
              <a:rPr lang="de-DE" sz="1900" dirty="0">
                <a:latin typeface="Book Antiqua" pitchFamily="18" charset="0"/>
              </a:rPr>
              <a:t>können von dem Lernenden im Gegenteil nicht korrigiert werden</a:t>
            </a:r>
            <a:r>
              <a:rPr lang="cs-CZ" sz="1900" dirty="0">
                <a:latin typeface="Book Antiqua" pitchFamily="18" charset="0"/>
              </a:rPr>
              <a:t>, </a:t>
            </a:r>
            <a:r>
              <a:rPr lang="cs-CZ" sz="1900" dirty="0" err="1">
                <a:latin typeface="Book Antiqua" pitchFamily="18" charset="0"/>
              </a:rPr>
              <a:t>die</a:t>
            </a:r>
            <a:r>
              <a:rPr lang="cs-CZ" sz="1900" dirty="0">
                <a:latin typeface="Book Antiqua" pitchFamily="18" charset="0"/>
              </a:rPr>
              <a:t> Struktur </a:t>
            </a:r>
            <a:r>
              <a:rPr lang="cs-CZ" sz="1900" dirty="0" err="1">
                <a:latin typeface="Book Antiqua" pitchFamily="18" charset="0"/>
              </a:rPr>
              <a:t>wird</a:t>
            </a:r>
            <a:r>
              <a:rPr lang="cs-CZ" sz="1900" dirty="0">
                <a:latin typeface="Book Antiqua" pitchFamily="18" charset="0"/>
              </a:rPr>
              <a:t> </a:t>
            </a:r>
            <a:r>
              <a:rPr lang="cs-CZ" sz="1900" dirty="0" err="1">
                <a:latin typeface="Book Antiqua" pitchFamily="18" charset="0"/>
              </a:rPr>
              <a:t>noch</a:t>
            </a:r>
            <a:r>
              <a:rPr lang="cs-CZ" sz="1900" dirty="0">
                <a:latin typeface="Book Antiqua" pitchFamily="18" charset="0"/>
              </a:rPr>
              <a:t> </a:t>
            </a:r>
            <a:r>
              <a:rPr lang="cs-CZ" sz="1900" dirty="0" err="1">
                <a:latin typeface="Book Antiqua" pitchFamily="18" charset="0"/>
              </a:rPr>
              <a:t>nicht</a:t>
            </a:r>
            <a:r>
              <a:rPr lang="cs-CZ" sz="1900" dirty="0">
                <a:latin typeface="Book Antiqua" pitchFamily="18" charset="0"/>
              </a:rPr>
              <a:t> </a:t>
            </a:r>
            <a:r>
              <a:rPr lang="cs-CZ" sz="1900" dirty="0" err="1">
                <a:latin typeface="Book Antiqua" pitchFamily="18" charset="0"/>
              </a:rPr>
              <a:t>gelernt</a:t>
            </a:r>
            <a:endParaRPr lang="cs-CZ" sz="19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FEHLERKLASSIFIKATION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u="sng" dirty="0" err="1">
                <a:latin typeface="Book Antiqua" pitchFamily="18" charset="0"/>
              </a:rPr>
              <a:t>Fehler</a:t>
            </a:r>
            <a:r>
              <a:rPr lang="cs-CZ" sz="2000" u="sng" dirty="0">
                <a:latin typeface="Book Antiqua" pitchFamily="18" charset="0"/>
              </a:rPr>
              <a:t> nach </a:t>
            </a:r>
            <a:r>
              <a:rPr lang="cs-CZ" sz="2000" u="sng" dirty="0" err="1">
                <a:latin typeface="Book Antiqua" pitchFamily="18" charset="0"/>
              </a:rPr>
              <a:t>Sprachebenen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r>
              <a:rPr lang="cs-CZ" sz="2000" dirty="0">
                <a:latin typeface="Book Antiqua" pitchFamily="18" charset="0"/>
              </a:rPr>
              <a:t>1)…………….</a:t>
            </a:r>
          </a:p>
          <a:p>
            <a:r>
              <a:rPr lang="cs-CZ" sz="2000" dirty="0">
                <a:latin typeface="Book Antiqua" pitchFamily="18" charset="0"/>
              </a:rPr>
              <a:t>2)…………….</a:t>
            </a:r>
          </a:p>
          <a:p>
            <a:r>
              <a:rPr lang="cs-CZ" sz="2000" dirty="0">
                <a:latin typeface="Book Antiqua" pitchFamily="18" charset="0"/>
              </a:rPr>
              <a:t>3)…………….</a:t>
            </a:r>
          </a:p>
          <a:p>
            <a:r>
              <a:rPr lang="cs-CZ" sz="2000" dirty="0">
                <a:latin typeface="Book Antiqua" pitchFamily="18" charset="0"/>
              </a:rPr>
              <a:t>4).……………</a:t>
            </a:r>
          </a:p>
          <a:p>
            <a:r>
              <a:rPr lang="cs-CZ" sz="2000" dirty="0">
                <a:latin typeface="Book Antiqua" pitchFamily="18" charset="0"/>
              </a:rPr>
              <a:t>5)…………….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finden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Beispiele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diesen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Fehlern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FEHLERKLASSIFIKATION</a:t>
            </a:r>
            <a:endParaRPr lang="cs-CZ" sz="2000" dirty="0">
              <a:latin typeface="Book Antiqua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u="sng" dirty="0" err="1">
                <a:latin typeface="Book Antiqua" pitchFamily="18" charset="0"/>
              </a:rPr>
              <a:t>Fehler</a:t>
            </a:r>
            <a:r>
              <a:rPr lang="cs-CZ" sz="2000" u="sng" dirty="0">
                <a:latin typeface="Book Antiqua" pitchFamily="18" charset="0"/>
              </a:rPr>
              <a:t> nach </a:t>
            </a:r>
            <a:r>
              <a:rPr lang="cs-CZ" sz="2000" u="sng" dirty="0" err="1">
                <a:latin typeface="Book Antiqua" pitchFamily="18" charset="0"/>
              </a:rPr>
              <a:t>Sprachebenen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r>
              <a:rPr lang="cs-CZ" sz="2000" dirty="0">
                <a:latin typeface="Book Antiqua" pitchFamily="18" charset="0"/>
              </a:rPr>
              <a:t>1) </a:t>
            </a:r>
            <a:r>
              <a:rPr lang="cs-CZ" sz="2000" b="1" dirty="0" err="1">
                <a:latin typeface="Book Antiqua" pitchFamily="18" charset="0"/>
              </a:rPr>
              <a:t>phonetische</a:t>
            </a:r>
            <a:r>
              <a:rPr lang="cs-CZ" sz="2000" b="1" dirty="0">
                <a:latin typeface="Book Antiqua" pitchFamily="18" charset="0"/>
              </a:rPr>
              <a:t>/</a:t>
            </a:r>
            <a:r>
              <a:rPr lang="cs-CZ" sz="2000" b="1" dirty="0" err="1">
                <a:latin typeface="Book Antiqua" pitchFamily="18" charset="0"/>
              </a:rPr>
              <a:t>phonologische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2) </a:t>
            </a:r>
            <a:r>
              <a:rPr lang="cs-CZ" sz="2000" b="1" dirty="0" err="1">
                <a:latin typeface="Book Antiqua" pitchFamily="18" charset="0"/>
              </a:rPr>
              <a:t>morphosyntaktische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3) </a:t>
            </a:r>
            <a:r>
              <a:rPr lang="cs-CZ" sz="2000" b="1" dirty="0" err="1">
                <a:latin typeface="Book Antiqua" pitchFamily="18" charset="0"/>
              </a:rPr>
              <a:t>lexikosemantische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4) </a:t>
            </a:r>
            <a:r>
              <a:rPr lang="cs-CZ" sz="2000" b="1" dirty="0" err="1">
                <a:latin typeface="Book Antiqua" pitchFamily="18" charset="0"/>
              </a:rPr>
              <a:t>pragmatische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5) </a:t>
            </a:r>
            <a:r>
              <a:rPr lang="cs-CZ" sz="2000" b="1" dirty="0" err="1">
                <a:latin typeface="Book Antiqua" pitchFamily="18" charset="0"/>
              </a:rPr>
              <a:t>inhaltliche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FEHLERKLASSIFIKATION</a:t>
            </a:r>
            <a:endParaRPr lang="cs-CZ" sz="2000" dirty="0">
              <a:latin typeface="Book Antiqua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nach </a:t>
            </a:r>
            <a:r>
              <a:rPr lang="cs-CZ" sz="2000" dirty="0" err="1">
                <a:latin typeface="Book Antiqua" pitchFamily="18" charset="0"/>
              </a:rPr>
              <a:t>Bedeutung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Unterricht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r>
              <a:rPr lang="cs-CZ" sz="2000" dirty="0">
                <a:latin typeface="Book Antiqua" pitchFamily="18" charset="0"/>
              </a:rPr>
              <a:t>1)…………….</a:t>
            </a:r>
          </a:p>
          <a:p>
            <a:r>
              <a:rPr lang="cs-CZ" sz="2000" dirty="0">
                <a:latin typeface="Book Antiqua" pitchFamily="18" charset="0"/>
              </a:rPr>
              <a:t>2)…………….</a:t>
            </a:r>
          </a:p>
          <a:p>
            <a:r>
              <a:rPr lang="cs-CZ" sz="2000" dirty="0">
                <a:latin typeface="Book Antiqua" pitchFamily="18" charset="0"/>
              </a:rPr>
              <a:t>3)…………….</a:t>
            </a:r>
          </a:p>
          <a:p>
            <a:r>
              <a:rPr lang="cs-CZ" sz="2000" dirty="0">
                <a:latin typeface="Book Antiqua" pitchFamily="18" charset="0"/>
              </a:rPr>
              <a:t>4)…………….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FEHLERKLASSIFIKATION</a:t>
            </a:r>
            <a:endParaRPr lang="cs-CZ" sz="2000" dirty="0">
              <a:latin typeface="Book Antiqua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u="sng" dirty="0" err="1">
                <a:latin typeface="Book Antiqua" pitchFamily="18" charset="0"/>
              </a:rPr>
              <a:t>Fehler</a:t>
            </a:r>
            <a:r>
              <a:rPr lang="cs-CZ" sz="2000" u="sng" dirty="0">
                <a:latin typeface="Book Antiqua" pitchFamily="18" charset="0"/>
              </a:rPr>
              <a:t> nach </a:t>
            </a:r>
            <a:r>
              <a:rPr lang="cs-CZ" sz="2000" u="sng" dirty="0" err="1">
                <a:latin typeface="Book Antiqua" pitchFamily="18" charset="0"/>
              </a:rPr>
              <a:t>Bedeutung</a:t>
            </a:r>
            <a:r>
              <a:rPr lang="cs-CZ" sz="2000" u="sng" dirty="0">
                <a:latin typeface="Book Antiqua" pitchFamily="18" charset="0"/>
              </a:rPr>
              <a:t> </a:t>
            </a:r>
            <a:r>
              <a:rPr lang="cs-CZ" sz="2000" u="sng" dirty="0" err="1">
                <a:latin typeface="Book Antiqua" pitchFamily="18" charset="0"/>
              </a:rPr>
              <a:t>im</a:t>
            </a:r>
            <a:r>
              <a:rPr lang="cs-CZ" sz="2000" u="sng" dirty="0">
                <a:latin typeface="Book Antiqua" pitchFamily="18" charset="0"/>
              </a:rPr>
              <a:t> </a:t>
            </a:r>
            <a:r>
              <a:rPr lang="cs-CZ" sz="2000" u="sng" dirty="0" err="1">
                <a:latin typeface="Book Antiqua" pitchFamily="18" charset="0"/>
              </a:rPr>
              <a:t>Unterricht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r>
              <a:rPr lang="cs-CZ" sz="2000" dirty="0">
                <a:latin typeface="Book Antiqua" pitchFamily="18" charset="0"/>
              </a:rPr>
              <a:t>1) </a:t>
            </a:r>
            <a:r>
              <a:rPr lang="cs-CZ" sz="2000" b="1" dirty="0" err="1">
                <a:latin typeface="Book Antiqua" pitchFamily="18" charset="0"/>
              </a:rPr>
              <a:t>leichte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2) </a:t>
            </a:r>
            <a:r>
              <a:rPr lang="cs-CZ" sz="2000" b="1" dirty="0" err="1">
                <a:latin typeface="Book Antiqua" pitchFamily="18" charset="0"/>
              </a:rPr>
              <a:t>schwere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3) </a:t>
            </a:r>
            <a:r>
              <a:rPr lang="cs-CZ" sz="2000" b="1" dirty="0" err="1">
                <a:latin typeface="Book Antiqua" pitchFamily="18" charset="0"/>
              </a:rPr>
              <a:t>dumme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4) </a:t>
            </a:r>
            <a:r>
              <a:rPr lang="cs-CZ" sz="2000" b="1" dirty="0" err="1">
                <a:latin typeface="Book Antiqua" pitchFamily="18" charset="0"/>
              </a:rPr>
              <a:t>intellingente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Fehler</a:t>
            </a:r>
            <a:endParaRPr lang="cs-CZ" sz="2000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5039</TotalTime>
  <Words>555</Words>
  <Application>Microsoft Macintosh PowerPoint</Application>
  <PresentationFormat>Předvádění na obrazovce (4:3)</PresentationFormat>
  <Paragraphs>79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Book Antiqua</vt:lpstr>
      <vt:lpstr>Gill Sans MT</vt:lpstr>
      <vt:lpstr>Verdana</vt:lpstr>
      <vt:lpstr>Wingdings 2</vt:lpstr>
      <vt:lpstr>Slunovrat</vt:lpstr>
      <vt:lpstr>   FEHLER  IM UNTERRICHT  </vt:lpstr>
      <vt:lpstr>FEHLERDEFINITIONEN</vt:lpstr>
      <vt:lpstr>FEHLERDEFINITIONEN</vt:lpstr>
      <vt:lpstr>FEHLERDEFINITIONEN</vt:lpstr>
      <vt:lpstr>FEHLERKLASSIFIKATION</vt:lpstr>
      <vt:lpstr> FEHLERKLASSIFIKATION</vt:lpstr>
      <vt:lpstr>FEHLERKLASSIFIKATION</vt:lpstr>
      <vt:lpstr>FEHLERKLASSIFIKATION</vt:lpstr>
      <vt:lpstr>FEHLERKLASSIFIKATION</vt:lpstr>
      <vt:lpstr>FEHLERKLASSIFIKATION</vt:lpstr>
      <vt:lpstr>FEHLERKLASSIFIKATION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asus</dc:creator>
  <cp:lastModifiedBy>Jan Topinka</cp:lastModifiedBy>
  <cp:revision>114</cp:revision>
  <dcterms:created xsi:type="dcterms:W3CDTF">2015-05-17T14:07:32Z</dcterms:created>
  <dcterms:modified xsi:type="dcterms:W3CDTF">2021-05-18T08:43:18Z</dcterms:modified>
</cp:coreProperties>
</file>