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5" r:id="rId5"/>
    <p:sldMasterId id="214748366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y="5143500" cx="9144000"/>
  <p:notesSz cx="6858000" cy="9144000"/>
  <p:embeddedFontLst>
    <p:embeddedFont>
      <p:font typeface="Montserrat"/>
      <p:regular r:id="rId53"/>
      <p:bold r:id="rId54"/>
      <p:italic r:id="rId55"/>
      <p:boldItalic r:id="rId56"/>
    </p:embeddedFont>
    <p:embeddedFont>
      <p:font typeface="Montserrat Medium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5462D48-B2CF-4EB6-A5C4-EDEFC81570FC}">
  <a:tblStyle styleId="{65462D48-B2CF-4EB6-A5C4-EDEFC81570F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D25743B-B935-4413-A8F6-51FE3A4B13B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MontserratMedium-bold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font" Target="fonts/Montserrat-regular.fntdata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3.xml"/><Relationship Id="rId54" Type="http://schemas.openxmlformats.org/officeDocument/2006/relationships/font" Target="fonts/Montserrat-bold.fntdata"/><Relationship Id="rId13" Type="http://schemas.openxmlformats.org/officeDocument/2006/relationships/slide" Target="slides/slide6.xml"/><Relationship Id="rId57" Type="http://schemas.openxmlformats.org/officeDocument/2006/relationships/font" Target="fonts/MontserratMedium-regular.fntdata"/><Relationship Id="rId12" Type="http://schemas.openxmlformats.org/officeDocument/2006/relationships/slide" Target="slides/slide5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8.xml"/><Relationship Id="rId59" Type="http://schemas.openxmlformats.org/officeDocument/2006/relationships/font" Target="fonts/MontserratMedium-italic.fntdata"/><Relationship Id="rId14" Type="http://schemas.openxmlformats.org/officeDocument/2006/relationships/slide" Target="slides/slide7.xml"/><Relationship Id="rId58" Type="http://schemas.openxmlformats.org/officeDocument/2006/relationships/font" Target="fonts/MontserratMedium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26fd3a8b86_0_6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126fd3a8b86_0_6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c8da9e24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c8da9e2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24111c0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24111c0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eafd317e3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eafd317e3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da2094e53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da2094e53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9a356d24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9a356d24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d9e7325c3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d9e7325c3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d9a356d24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d9a356d24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d9a356d24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d9a356d24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d9a356d246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d9a356d246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d9a356d246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d9a356d246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d9a356d246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d9a356d246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d9a356d246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d9a356d246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d9a356d246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d9a356d246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d9e7325c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d9e7325c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d9e7325c31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d9e7325c31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d9e7325c31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d9e7325c31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d9a356d24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d9a356d24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d7aa28836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d7aa28836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d7aa288362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d7aa288362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d9e7325c3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d9e7325c3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d9e7325c31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d9e7325c31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d9e7325c3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d9e7325c3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d9e7325c3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d9e7325c3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d9e7325c31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d9e7325c3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d7a9e2507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d7a9e2507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d7a9e2507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d7a9e2507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d7a9e2507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d7a9e2507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d7a9e2507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d7a9e2507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d7a9e25073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d7a9e25073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d7a9e25073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d7a9e25073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d7a9e2507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d7a9e2507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d7a9e25073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d7a9e25073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d7a9e25073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d7a9e25073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d7a9e25073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d7a9e25073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d7a9e25073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d7a9e25073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d7a9e25073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d7a9e2507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d7a9e25073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d7a9e25073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d7a9e25073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d7a9e25073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d7a9e25073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d7a9e25073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d9d954b7b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d9d954b7b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d9d954b7b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d9d954b7b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d9d954b7b4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d9d954b7b4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d9d954b7b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d9d954b7b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7c8da9e24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7c8da9e24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" name="Google Shape;28;p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" name="Google Shape;34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E1 STD slide">
  <p:cSld name="ITE1 STD slid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/>
        </p:nvSpPr>
        <p:spPr>
          <a:xfrm>
            <a:off x="47625" y="4889897"/>
            <a:ext cx="7908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" sz="10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11</a:t>
            </a:r>
            <a:r>
              <a:rPr b="1" baseline="30000" i="1" lang="cs" sz="10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th</a:t>
            </a:r>
            <a:r>
              <a:rPr b="1" i="1" lang="cs" sz="105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October 2012 		EPFL Visit – Seminar</a:t>
            </a:r>
            <a:endParaRPr b="1" i="1" sz="105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0" y="4958834"/>
            <a:ext cx="9144000" cy="24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1762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Verdana"/>
              <a:buNone/>
            </a:pPr>
            <a:r>
              <a:rPr b="1" i="1" lang="cs" sz="1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  Inovativní technologie v elektrotechnice 1	                       ITE1	</a:t>
            </a:r>
            <a:fld id="{00000000-1234-1234-1234-123412341234}" type="slidenum">
              <a:rPr b="1" i="1" lang="cs" sz="1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r>
              <a:rPr b="1" i="1" lang="cs" sz="10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/xx </a:t>
            </a:r>
            <a:endParaRPr b="1" i="1" sz="10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0" y="0"/>
            <a:ext cx="9144000" cy="50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b="1" i="1" sz="2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❏"/>
              <a:defRPr/>
            </a:lvl9pPr>
          </a:lstStyle>
          <a:p/>
        </p:txBody>
      </p:sp>
      <p:sp>
        <p:nvSpPr>
          <p:cNvPr id="56" name="Google Shape;56;p13"/>
          <p:cNvSpPr txBox="1"/>
          <p:nvPr/>
        </p:nvSpPr>
        <p:spPr>
          <a:xfrm>
            <a:off x="0" y="502946"/>
            <a:ext cx="9144000" cy="34200"/>
          </a:xfrm>
          <a:prstGeom prst="rect">
            <a:avLst/>
          </a:prstGeom>
          <a:solidFill>
            <a:srgbClr val="B7CCE4"/>
          </a:solidFill>
          <a:ln>
            <a:noFill/>
          </a:ln>
        </p:spPr>
        <p:txBody>
          <a:bodyPr anchorCtr="0" anchor="t" bIns="593575" lIns="1187175" spcFirstLastPara="1" rIns="1187175" wrap="square" tIns="59357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394211" y="986230"/>
            <a:ext cx="7886100" cy="20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Calibri"/>
              <a:buChar char="•"/>
              <a:defRPr sz="1800"/>
            </a:lvl1pPr>
            <a:lvl2pPr indent="-309880" lvl="1" marL="91440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Font typeface="Arial"/>
              <a:buChar char="•"/>
              <a:defRPr sz="1600"/>
            </a:lvl2pPr>
            <a:lvl3pPr indent="-309880" lvl="2" marL="137160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❏"/>
              <a:defRPr sz="16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❏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3" type="body"/>
          </p:nvPr>
        </p:nvSpPr>
        <p:spPr>
          <a:xfrm>
            <a:off x="0" y="537236"/>
            <a:ext cx="91440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i="1" sz="20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❏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19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sz="16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4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4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4"/>
    <p:sldLayoutId id="2147483661" r:id="rId5"/>
    <p:sldLayoutId id="2147483662" r:id="rId6"/>
    <p:sldLayoutId id="2147483663" r:id="rId7"/>
    <p:sldLayoutId id="2147483664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9.jpg"/><Relationship Id="rId5" Type="http://schemas.openxmlformats.org/officeDocument/2006/relationships/image" Target="../media/image12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8.gif"/><Relationship Id="rId5" Type="http://schemas.openxmlformats.org/officeDocument/2006/relationships/image" Target="../media/image19.jpg"/><Relationship Id="rId6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8.jpg"/><Relationship Id="rId7" Type="http://schemas.openxmlformats.org/officeDocument/2006/relationships/image" Target="../media/image26.jpg"/><Relationship Id="rId8" Type="http://schemas.openxmlformats.org/officeDocument/2006/relationships/image" Target="../media/image2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39.png"/><Relationship Id="rId6" Type="http://schemas.openxmlformats.org/officeDocument/2006/relationships/image" Target="../media/image4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7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5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8.png"/><Relationship Id="rId4" Type="http://schemas.openxmlformats.org/officeDocument/2006/relationships/image" Target="../media/image64.png"/><Relationship Id="rId5" Type="http://schemas.openxmlformats.org/officeDocument/2006/relationships/image" Target="../media/image5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0.png"/><Relationship Id="rId6" Type="http://schemas.openxmlformats.org/officeDocument/2006/relationships/image" Target="../media/image63.png"/><Relationship Id="rId7" Type="http://schemas.openxmlformats.org/officeDocument/2006/relationships/image" Target="../media/image68.png"/><Relationship Id="rId8" Type="http://schemas.openxmlformats.org/officeDocument/2006/relationships/image" Target="../media/image6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6.jpg"/><Relationship Id="rId4" Type="http://schemas.openxmlformats.org/officeDocument/2006/relationships/image" Target="../media/image67.png"/><Relationship Id="rId5" Type="http://schemas.openxmlformats.org/officeDocument/2006/relationships/image" Target="../media/image70.png"/><Relationship Id="rId6" Type="http://schemas.openxmlformats.org/officeDocument/2006/relationships/image" Target="../media/image69.png"/><Relationship Id="rId7" Type="http://schemas.openxmlformats.org/officeDocument/2006/relationships/image" Target="../media/image71.png"/><Relationship Id="rId8" Type="http://schemas.openxmlformats.org/officeDocument/2006/relationships/image" Target="../media/image7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2.png"/><Relationship Id="rId4" Type="http://schemas.openxmlformats.org/officeDocument/2006/relationships/image" Target="../media/image74.png"/><Relationship Id="rId5" Type="http://schemas.openxmlformats.org/officeDocument/2006/relationships/image" Target="../media/image7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4.png"/><Relationship Id="rId4" Type="http://schemas.openxmlformats.org/officeDocument/2006/relationships/image" Target="../media/image75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7.png"/><Relationship Id="rId4" Type="http://schemas.openxmlformats.org/officeDocument/2006/relationships/image" Target="../media/image86.png"/><Relationship Id="rId5" Type="http://schemas.openxmlformats.org/officeDocument/2006/relationships/image" Target="../media/image82.png"/><Relationship Id="rId6" Type="http://schemas.openxmlformats.org/officeDocument/2006/relationships/image" Target="../media/image85.png"/><Relationship Id="rId7" Type="http://schemas.openxmlformats.org/officeDocument/2006/relationships/image" Target="../media/image8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7.png"/><Relationship Id="rId4" Type="http://schemas.openxmlformats.org/officeDocument/2006/relationships/image" Target="../media/image91.png"/><Relationship Id="rId5" Type="http://schemas.openxmlformats.org/officeDocument/2006/relationships/image" Target="../media/image90.png"/><Relationship Id="rId6" Type="http://schemas.openxmlformats.org/officeDocument/2006/relationships/image" Target="../media/image10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9.png"/><Relationship Id="rId4" Type="http://schemas.openxmlformats.org/officeDocument/2006/relationships/image" Target="../media/image93.png"/><Relationship Id="rId9" Type="http://schemas.openxmlformats.org/officeDocument/2006/relationships/image" Target="../media/image97.png"/><Relationship Id="rId5" Type="http://schemas.openxmlformats.org/officeDocument/2006/relationships/image" Target="../media/image88.png"/><Relationship Id="rId6" Type="http://schemas.openxmlformats.org/officeDocument/2006/relationships/image" Target="../media/image92.png"/><Relationship Id="rId7" Type="http://schemas.openxmlformats.org/officeDocument/2006/relationships/image" Target="../media/image94.png"/><Relationship Id="rId8" Type="http://schemas.openxmlformats.org/officeDocument/2006/relationships/image" Target="../media/image10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5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9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3.png"/><Relationship Id="rId4" Type="http://schemas.openxmlformats.org/officeDocument/2006/relationships/image" Target="../media/image120.png"/><Relationship Id="rId5" Type="http://schemas.openxmlformats.org/officeDocument/2006/relationships/image" Target="../media/image102.png"/><Relationship Id="rId6" Type="http://schemas.openxmlformats.org/officeDocument/2006/relationships/image" Target="../media/image10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6.png"/><Relationship Id="rId4" Type="http://schemas.openxmlformats.org/officeDocument/2006/relationships/image" Target="../media/image10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8.png"/><Relationship Id="rId4" Type="http://schemas.openxmlformats.org/officeDocument/2006/relationships/image" Target="../media/image110.png"/><Relationship Id="rId5" Type="http://schemas.openxmlformats.org/officeDocument/2006/relationships/image" Target="../media/image109.png"/><Relationship Id="rId6" Type="http://schemas.openxmlformats.org/officeDocument/2006/relationships/image" Target="../media/image107.png"/><Relationship Id="rId7" Type="http://schemas.openxmlformats.org/officeDocument/2006/relationships/image" Target="../media/image113.png"/></Relationships>
</file>

<file path=ppt/slides/_rels/slide4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5.png"/><Relationship Id="rId4" Type="http://schemas.openxmlformats.org/officeDocument/2006/relationships/image" Target="../media/image112.png"/><Relationship Id="rId9" Type="http://schemas.openxmlformats.org/officeDocument/2006/relationships/image" Target="../media/image116.png"/><Relationship Id="rId5" Type="http://schemas.openxmlformats.org/officeDocument/2006/relationships/image" Target="../media/image111.png"/><Relationship Id="rId6" Type="http://schemas.openxmlformats.org/officeDocument/2006/relationships/image" Target="../media/image114.png"/><Relationship Id="rId7" Type="http://schemas.openxmlformats.org/officeDocument/2006/relationships/image" Target="../media/image117.png"/><Relationship Id="rId8" Type="http://schemas.openxmlformats.org/officeDocument/2006/relationships/image" Target="../media/image11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hyperlink" Target="mailto:rsoukup@ket.zcu.cz" TargetMode="External"/><Relationship Id="rId4" Type="http://schemas.openxmlformats.org/officeDocument/2006/relationships/hyperlink" Target="mailto:pretl@ket.zcu.cz" TargetMode="External"/><Relationship Id="rId5" Type="http://schemas.openxmlformats.org/officeDocument/2006/relationships/hyperlink" Target="mailto:pretl@ket.zcu.cz" TargetMode="External"/><Relationship Id="rId6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p20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13" name="Google Shape;113;p20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0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0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0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0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0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0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0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0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0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0"/>
              <a:t>PR13</a:t>
            </a:r>
            <a:endParaRPr sz="12000">
              <a:solidFill>
                <a:srgbClr val="1C4587"/>
              </a:solidFill>
            </a:endParaRPr>
          </a:p>
        </p:txBody>
      </p:sp>
      <p:sp>
        <p:nvSpPr>
          <p:cNvPr id="133" name="Google Shape;133;p21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Rekapitulace TFE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800"/>
              <a:t>Radek Soukup, Silvan Pretl, Jan Řeboun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2248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Obsah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11700" y="560525"/>
            <a:ext cx="8520600" cy="47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1. Rekapitulace obsahu předmětu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1.1  PR01  Úvod do flexibilní elektroniky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1.2 PR02  Standardy a testování FPC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1.3 PR03  Materiály pro flexibilní elektroniku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1.4 PR04  Technologie pro flexibilní elektroniku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1.5  PR12   Flexibilní hybridní elektronika (FHE)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1.6  PR05  Strukturální plastová elektronika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1.7  PR06  Laserové a fotonické technologie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1.8  PR07  Smart a e-textilie, lineární vodivé textilie (část 1)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1.9  PR08 Vodivé lineární textilie (část 2) a jejich testování</a:t>
            </a:r>
            <a:endParaRPr/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1.10 PR09 Vodivé stuhy a plošné textilie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1.11  PR10  Vodivé plošné textilie 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cs"/>
              <a:t>1.12  PR11  Kontaktování e-textilií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2. Organizace závěru semestru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idx="1" type="body"/>
          </p:nvPr>
        </p:nvSpPr>
        <p:spPr>
          <a:xfrm>
            <a:off x="311700" y="923875"/>
            <a:ext cx="82368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DPS = deska plošných spojů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PCB = Printed Circuit Board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PWB = Printed Wiring Board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PCB</a:t>
            </a:r>
            <a:r>
              <a:rPr lang="cs" sz="1200">
                <a:solidFill>
                  <a:srgbClr val="4A86E8"/>
                </a:solidFill>
              </a:rPr>
              <a:t>A</a:t>
            </a:r>
            <a:r>
              <a:rPr lang="cs" sz="1200"/>
              <a:t> = Printed Circuit Board </a:t>
            </a:r>
            <a:r>
              <a:rPr lang="cs" sz="1200">
                <a:solidFill>
                  <a:srgbClr val="4A86E8"/>
                </a:solidFill>
              </a:rPr>
              <a:t>Assembly</a:t>
            </a:r>
            <a:endParaRPr sz="1200">
              <a:solidFill>
                <a:srgbClr val="4A86E8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 = Flexible Printed Circuit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FPCB = Flexible Printed Circuit Board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</a:t>
            </a:r>
            <a:r>
              <a:rPr lang="cs" sz="1200">
                <a:solidFill>
                  <a:srgbClr val="4A86E8"/>
                </a:solidFill>
              </a:rPr>
              <a:t>A</a:t>
            </a:r>
            <a:r>
              <a:rPr lang="cs" sz="1200"/>
              <a:t> = Flexible Printed Circuit </a:t>
            </a:r>
            <a:r>
              <a:rPr lang="cs" sz="1200">
                <a:solidFill>
                  <a:srgbClr val="4A86E8"/>
                </a:solidFill>
              </a:rPr>
              <a:t>Assembly</a:t>
            </a:r>
            <a:endParaRPr sz="1200">
              <a:solidFill>
                <a:srgbClr val="4A86E8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THT = Through Hole Technology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SMT = Surface Mount Technology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TAB = Tape Automated Bonding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HDI = High Density Interconnect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FHE = Flexible Hybrid Electronics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ICA, ACA = Isotropic- / Anisotropic Conductive Adhesive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NCA = Non-Conductive Adhesive</a:t>
            </a:r>
            <a:endParaRPr sz="1200"/>
          </a:p>
        </p:txBody>
      </p:sp>
      <p:sp>
        <p:nvSpPr>
          <p:cNvPr id="146" name="Google Shape;146;p2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Důležité </a:t>
            </a:r>
            <a:r>
              <a:rPr lang="cs"/>
              <a:t>pojmy a zkratky:</a:t>
            </a:r>
            <a:endParaRPr/>
          </a:p>
        </p:txBody>
      </p:sp>
      <p:sp>
        <p:nvSpPr>
          <p:cNvPr id="147" name="Google Shape;147;p2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1.1 PR01 Úvod do flexibilní elektroniky</a:t>
            </a:r>
            <a:endParaRPr/>
          </a:p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</a:t>
            </a:r>
            <a:r>
              <a:rPr lang="cs"/>
              <a:t>.1 PR01 Úvod do flexibilní elektroniky</a:t>
            </a:r>
            <a:endParaRPr/>
          </a:p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311700" y="923875"/>
            <a:ext cx="59043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Mechanická pružnost, ohebnost, tvarová přizpůsobitelnost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Nízká hmotnost a tloušťka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Odolnost vůči vibracím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Vyšší spolehlivost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Úspora materiálů i nákladů</a:t>
            </a:r>
            <a:endParaRPr sz="1200"/>
          </a:p>
        </p:txBody>
      </p:sp>
      <p:sp>
        <p:nvSpPr>
          <p:cNvPr id="155" name="Google Shape;155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56" name="Google Shape;156;p2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Hlavní v</a:t>
            </a:r>
            <a:r>
              <a:rPr lang="cs"/>
              <a:t>ýhody flexibilní elektroniky</a:t>
            </a:r>
            <a:endParaRPr/>
          </a:p>
        </p:txBody>
      </p:sp>
      <p:pic>
        <p:nvPicPr>
          <p:cNvPr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14672" r="14919" t="0"/>
          <a:stretch/>
        </p:blipFill>
        <p:spPr>
          <a:xfrm>
            <a:off x="311700" y="3173000"/>
            <a:ext cx="2182250" cy="153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0050" y="3084225"/>
            <a:ext cx="2532400" cy="170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6825" y="1124908"/>
            <a:ext cx="1738825" cy="159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2451" y="2907725"/>
            <a:ext cx="3069099" cy="206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Standardizační organizace</a:t>
            </a:r>
            <a:endParaRPr/>
          </a:p>
        </p:txBody>
      </p:sp>
      <p:sp>
        <p:nvSpPr>
          <p:cNvPr id="166" name="Google Shape;166;p2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1.2 PR02 Standardy a testování FPC</a:t>
            </a:r>
            <a:endParaRPr/>
          </a:p>
        </p:txBody>
      </p:sp>
      <p:sp>
        <p:nvSpPr>
          <p:cNvPr id="167" name="Google Shape;167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781175"/>
            <a:ext cx="1426349" cy="80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5"/>
          <p:cNvSpPr txBox="1"/>
          <p:nvPr/>
        </p:nvSpPr>
        <p:spPr>
          <a:xfrm>
            <a:off x="311700" y="1457275"/>
            <a:ext cx="7633500" cy="16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1957 (USA): Institute of Printed Circuits (IPC)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přední světová organizace zaměřená na standardizaci, vzdělávání a celkový rozvoj odvětví  výroby plošných spojů, pouzdření součástek a montáže elektroniky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globálně respektovaná standardizační autorita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68825"/>
            <a:ext cx="1939801" cy="45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/>
        </p:nvSpPr>
        <p:spPr>
          <a:xfrm>
            <a:off x="311700" y="3362275"/>
            <a:ext cx="7502100" cy="16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1958 (USA): Joint Electron Device Engineering Council (JEDEC)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organizace zaměřená zejména na standardizaci a vzdělávání v oblasti mikroelektroniky a polovodičového průmyslu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společně s IPC tvoří globální komunitu výrobců a dodavatelů v elektronice (součástky, návrh a výroba PCB, montáž, testování, výrobní zařízení, ...)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5914425" y="2553000"/>
            <a:ext cx="3042300" cy="6465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Standardy IPC a JEDEC tvoří základ 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světové výroby elektroniky.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IPC Standards Tree</a:t>
            </a:r>
            <a:endParaRPr/>
          </a:p>
        </p:txBody>
      </p:sp>
      <p:sp>
        <p:nvSpPr>
          <p:cNvPr id="178" name="Google Shape;178;p2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1.2 PR02 </a:t>
            </a:r>
            <a:r>
              <a:rPr lang="cs"/>
              <a:t>Standardy a testování FPC</a:t>
            </a:r>
            <a:endParaRPr/>
          </a:p>
        </p:txBody>
      </p:sp>
      <p:sp>
        <p:nvSpPr>
          <p:cNvPr id="179" name="Google Shape;179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9450" y="414225"/>
            <a:ext cx="3682226" cy="465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/>
          <p:nvPr>
            <p:ph idx="1" type="body"/>
          </p:nvPr>
        </p:nvSpPr>
        <p:spPr>
          <a:xfrm>
            <a:off x="311700" y="923875"/>
            <a:ext cx="40440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 standardy pokrývají všechny aspekty návrhu a výroby PCB / FPC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/>
          <p:nvPr>
            <p:ph idx="2" type="subTitle"/>
          </p:nvPr>
        </p:nvSpPr>
        <p:spPr>
          <a:xfrm>
            <a:off x="235500" y="470750"/>
            <a:ext cx="87384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IPC-FC-2223: Sectional Design Standard for Flexible Printed Boards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1.2 PR02 Standardy a testování FPC</a:t>
            </a:r>
            <a:endParaRPr/>
          </a:p>
        </p:txBody>
      </p:sp>
      <p:sp>
        <p:nvSpPr>
          <p:cNvPr id="188" name="Google Shape;188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89" name="Google Shape;189;p27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Class 1: General Electronics Products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obecná spotřební elektronika, relativně jednoduchá, nízká cena, kratší životnost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dětské hračky, dálkové ovladače, PC periferie, RFID tagy …</a:t>
            </a:r>
            <a:br>
              <a:rPr lang="cs" sz="1200"/>
            </a:b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Class 2: Dedicated Service Electronics Products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specializovanější elektronické produkty s vyšší spolehlivostí a životností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selhání nežádoucí, ale přijatelné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smartphony, notebooky, tablety, domácí spotřebiče, …</a:t>
            </a:r>
            <a:br>
              <a:rPr lang="cs" sz="1200"/>
            </a:b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Class 3: High-Reliability Electronics Products, with little room for error.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vysoce specializované elektronické produkty s vysokou spolehlivostí pro provoz v náročném prostředí pro kritické aplikace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selhání nepřijatelné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lékařská elektronika, letecká, vojenská a dopravní elektronika, průmyslová zařízení, …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>
            <p:ph idx="1" type="body"/>
          </p:nvPr>
        </p:nvSpPr>
        <p:spPr>
          <a:xfrm>
            <a:off x="235500" y="568050"/>
            <a:ext cx="78480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Materiály</a:t>
            </a: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 pro rigidní plošné spoje a jejich vlastnosti (Tg, TCE)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FR4, FR2, CEM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Cu - ED fólie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Prepregy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Materiály pro flexibilních plošné spoje (FPC) a jejich vlastnosti (tepelná odolnost)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PI (Kapton)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PET (Melinex), PEN.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Cu fólie, vlastnosti, vliv na ohebnost FPC 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ED – Electro Deposited – elektroplátovaná.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RA –  Rolled annealed – válcovaná žíhaná.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Lepidla pro spojení substrátů a vodivých fólií.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Materiály krycích vrstev a povlaků FPC (coverlay, overlay).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5" name="Google Shape;195;p2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1.3 PR03 </a:t>
            </a:r>
            <a:r>
              <a:rPr lang="cs"/>
              <a:t>Materiály pro flexibilní elektroniku</a:t>
            </a:r>
            <a:endParaRPr/>
          </a:p>
        </p:txBody>
      </p:sp>
      <p:sp>
        <p:nvSpPr>
          <p:cNvPr id="196" name="Google Shape;196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197" name="Google Shape;197;p28"/>
          <p:cNvPicPr preferRelativeResize="0"/>
          <p:nvPr/>
        </p:nvPicPr>
        <p:blipFill rotWithShape="1">
          <a:blip r:embed="rId3">
            <a:alphaModFix/>
          </a:blip>
          <a:srcRect b="0" l="0" r="67307" t="0"/>
          <a:stretch/>
        </p:blipFill>
        <p:spPr>
          <a:xfrm>
            <a:off x="6453000" y="2321800"/>
            <a:ext cx="1151000" cy="148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 rotWithShape="1">
          <a:blip r:embed="rId4">
            <a:alphaModFix/>
          </a:blip>
          <a:srcRect b="27891" l="0" r="0" t="0"/>
          <a:stretch/>
        </p:blipFill>
        <p:spPr>
          <a:xfrm>
            <a:off x="5660200" y="3903141"/>
            <a:ext cx="3384600" cy="831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8"/>
          <p:cNvPicPr preferRelativeResize="0"/>
          <p:nvPr/>
        </p:nvPicPr>
        <p:blipFill rotWithShape="1">
          <a:blip r:embed="rId3">
            <a:alphaModFix/>
          </a:blip>
          <a:srcRect b="0" l="67307" r="0" t="0"/>
          <a:stretch/>
        </p:blipFill>
        <p:spPr>
          <a:xfrm>
            <a:off x="7775394" y="2321800"/>
            <a:ext cx="1151006" cy="148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6132725" y="4651975"/>
            <a:ext cx="89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coverlay</a:t>
            </a:r>
            <a:endParaRPr/>
          </a:p>
        </p:txBody>
      </p:sp>
      <p:sp>
        <p:nvSpPr>
          <p:cNvPr id="201" name="Google Shape;201;p28"/>
          <p:cNvSpPr txBox="1"/>
          <p:nvPr/>
        </p:nvSpPr>
        <p:spPr>
          <a:xfrm>
            <a:off x="7724400" y="4651975"/>
            <a:ext cx="89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over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/>
          <p:nvPr>
            <p:ph idx="1" type="body"/>
          </p:nvPr>
        </p:nvSpPr>
        <p:spPr>
          <a:xfrm>
            <a:off x="311700" y="594125"/>
            <a:ext cx="8520600" cy="32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Materiály pro tištěné plošné spoje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Materiály substrátů pro </a:t>
            </a:r>
            <a:r>
              <a:rPr lang="cs" sz="1200"/>
              <a:t>tištěné plošné spoje (PI, PET, PEN, papír)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Mikročásticové vodivé tiskové materiály (složení, typy vodivých plniv).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Používané kovy - Ag, Cu (sférické částice, vločky).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Rozměry kovových částic 1ky až 10ky μm.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Perkolační práh.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Pojiva, zahušťovadla, rozpouštědla.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07" name="Google Shape;207;p2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1.3 </a:t>
            </a:r>
            <a:r>
              <a:rPr lang="cs"/>
              <a:t>PR03 </a:t>
            </a:r>
            <a:r>
              <a:rPr lang="cs"/>
              <a:t>Materiály pro flexibilní elektroniku</a:t>
            </a:r>
            <a:endParaRPr/>
          </a:p>
        </p:txBody>
      </p:sp>
      <p:sp>
        <p:nvSpPr>
          <p:cNvPr id="208" name="Google Shape;208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09" name="Google Shape;209;p29"/>
          <p:cNvSpPr/>
          <p:nvPr/>
        </p:nvSpPr>
        <p:spPr>
          <a:xfrm>
            <a:off x="6645250" y="3743829"/>
            <a:ext cx="1980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složení PTF pasty.</a:t>
            </a:r>
            <a:endParaRPr/>
          </a:p>
        </p:txBody>
      </p:sp>
      <p:pic>
        <p:nvPicPr>
          <p:cNvPr id="210" name="Google Shape;21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0300" y="2158927"/>
            <a:ext cx="2335800" cy="174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525" y="2476988"/>
            <a:ext cx="190500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0875" y="2476988"/>
            <a:ext cx="190500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1.3 </a:t>
            </a:r>
            <a:r>
              <a:rPr lang="cs"/>
              <a:t>PR03 </a:t>
            </a:r>
            <a:r>
              <a:rPr lang="cs"/>
              <a:t>Materiály pro flexibilní elektroniku</a:t>
            </a:r>
            <a:endParaRPr/>
          </a:p>
        </p:txBody>
      </p:sp>
      <p:sp>
        <p:nvSpPr>
          <p:cNvPr id="218" name="Google Shape;218;p30"/>
          <p:cNvSpPr txBox="1"/>
          <p:nvPr>
            <p:ph idx="1" type="body"/>
          </p:nvPr>
        </p:nvSpPr>
        <p:spPr>
          <a:xfrm>
            <a:off x="311700" y="619075"/>
            <a:ext cx="5785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Materiály pro tištěné plošné spoje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Nanočásticové vodivé tiskové materiály (složení, typy vodivých plniv).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Používané kovy - Ag, Cu.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Rozměry částic 1ky až 100ky nm, aglomerace.</a:t>
            </a:r>
            <a:endParaRPr sz="1200"/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Perkolační práh.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Sintrování - tepelné, fotonické.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Rezinátové tiskové materiály.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Materiály pro pružné FPC - odlišnosti od ohebných FPC.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19" name="Google Shape;219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descr="Výsledek obrázku pro ag nanoparticles sintering" id="220" name="Google Shape;220;p30"/>
          <p:cNvPicPr preferRelativeResize="0"/>
          <p:nvPr/>
        </p:nvPicPr>
        <p:blipFill rotWithShape="1">
          <a:blip r:embed="rId3">
            <a:alphaModFix/>
          </a:blip>
          <a:srcRect b="10338" l="0" r="0" t="0"/>
          <a:stretch/>
        </p:blipFill>
        <p:spPr>
          <a:xfrm>
            <a:off x="5643025" y="764887"/>
            <a:ext cx="3337150" cy="235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percolation threshold conductive adhesive" id="221" name="Google Shape;221;p30"/>
          <p:cNvPicPr preferRelativeResize="0"/>
          <p:nvPr/>
        </p:nvPicPr>
        <p:blipFill rotWithShape="1">
          <a:blip r:embed="rId4">
            <a:alphaModFix/>
          </a:blip>
          <a:srcRect b="8073" l="0" r="0" t="42820"/>
          <a:stretch/>
        </p:blipFill>
        <p:spPr>
          <a:xfrm>
            <a:off x="6920888" y="3325537"/>
            <a:ext cx="1967875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0"/>
          <p:cNvPicPr preferRelativeResize="0"/>
          <p:nvPr/>
        </p:nvPicPr>
        <p:blipFill rotWithShape="1">
          <a:blip r:embed="rId5">
            <a:alphaModFix/>
          </a:blip>
          <a:srcRect b="53836" l="0" r="50064" t="0"/>
          <a:stretch/>
        </p:blipFill>
        <p:spPr>
          <a:xfrm>
            <a:off x="1773163" y="2155025"/>
            <a:ext cx="3046580" cy="1003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ag sintering" id="223" name="Google Shape;223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95897" y="3249324"/>
            <a:ext cx="1967875" cy="96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hina 2L Flexible PCB on roll - FPCB - printed circuit board" id="228" name="Google Shape;22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1125" y="355338"/>
            <a:ext cx="981700" cy="98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1.4 </a:t>
            </a:r>
            <a:r>
              <a:rPr lang="cs"/>
              <a:t>PR04 </a:t>
            </a:r>
            <a:r>
              <a:rPr lang="cs"/>
              <a:t>Technologie</a:t>
            </a:r>
            <a:r>
              <a:rPr lang="cs"/>
              <a:t> pro flexibilní elektroniku</a:t>
            </a:r>
            <a:endParaRPr/>
          </a:p>
        </p:txBody>
      </p:sp>
      <p:sp>
        <p:nvSpPr>
          <p:cNvPr id="230" name="Google Shape;230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31" name="Google Shape;231;p31"/>
          <p:cNvSpPr txBox="1"/>
          <p:nvPr/>
        </p:nvSpPr>
        <p:spPr>
          <a:xfrm>
            <a:off x="159300" y="618450"/>
            <a:ext cx="47409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ditivní a subtraktivní výrobní procesy.</a:t>
            </a:r>
            <a:endParaRPr>
              <a:solidFill>
                <a:schemeClr val="dk1"/>
              </a:solidFill>
            </a:endParaRPr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Dá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vkové („sheet to sheet“) a průběžné („roll to roll“) výrobními procesy.</a:t>
            </a:r>
            <a:endParaRPr>
              <a:solidFill>
                <a:schemeClr val="dk1"/>
              </a:solidFill>
            </a:endParaRPr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Proces výroby RA a ED Cu fólií.</a:t>
            </a:r>
            <a:endParaRPr>
              <a:solidFill>
                <a:schemeClr val="dk1"/>
              </a:solidFill>
            </a:endParaRPr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Technologie pro </a:t>
            </a: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subtraktivní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výrobu FPC.</a:t>
            </a:r>
            <a:endParaRPr>
              <a:solidFill>
                <a:schemeClr val="dk1"/>
              </a:solidFill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Lepidlový systém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 Laminace mědi na polymerní fólii s pomocí lepidla.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○"/>
            </a:pP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Bezlepidlový systém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Přímé lití polymeru na měděnou fólii.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Naprašování a následné elektrolytické pokovení.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Přímá laminace polymerní fólie a měděné fólie.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Strukturování měděné vrstvy na polymerní fólii.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32" name="Google Shape;23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0475" y="3955950"/>
            <a:ext cx="1499321" cy="100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4931" y="3949475"/>
            <a:ext cx="1499319" cy="101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1"/>
          <p:cNvPicPr preferRelativeResize="0"/>
          <p:nvPr/>
        </p:nvPicPr>
        <p:blipFill rotWithShape="1">
          <a:blip r:embed="rId6">
            <a:alphaModFix/>
          </a:blip>
          <a:srcRect b="2057" l="2356" r="678" t="1361"/>
          <a:stretch/>
        </p:blipFill>
        <p:spPr>
          <a:xfrm>
            <a:off x="4747788" y="1740500"/>
            <a:ext cx="2357862" cy="21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/>
          <p:cNvPicPr preferRelativeResize="0"/>
          <p:nvPr/>
        </p:nvPicPr>
        <p:blipFill rotWithShape="1">
          <a:blip r:embed="rId7">
            <a:alphaModFix/>
          </a:blip>
          <a:srcRect b="4018" l="11978" r="17270" t="7852"/>
          <a:stretch/>
        </p:blipFill>
        <p:spPr>
          <a:xfrm>
            <a:off x="7211825" y="1742688"/>
            <a:ext cx="1885524" cy="2131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RFACE FINISH" id="236" name="Google Shape;236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29225" y="546976"/>
            <a:ext cx="1228376" cy="818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1"/>
          <p:cNvSpPr txBox="1"/>
          <p:nvPr/>
        </p:nvSpPr>
        <p:spPr>
          <a:xfrm>
            <a:off x="5133300" y="1448475"/>
            <a:ext cx="157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Lepidlový systém</a:t>
            </a:r>
            <a:endParaRPr/>
          </a:p>
        </p:txBody>
      </p:sp>
      <p:sp>
        <p:nvSpPr>
          <p:cNvPr id="238" name="Google Shape;238;p31"/>
          <p:cNvSpPr txBox="1"/>
          <p:nvPr/>
        </p:nvSpPr>
        <p:spPr>
          <a:xfrm>
            <a:off x="7020625" y="1448475"/>
            <a:ext cx="188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Bezl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epidlový systém</a:t>
            </a:r>
            <a:endParaRPr/>
          </a:p>
        </p:txBody>
      </p:sp>
      <p:sp>
        <p:nvSpPr>
          <p:cNvPr id="239" name="Google Shape;239;p31"/>
          <p:cNvSpPr txBox="1"/>
          <p:nvPr/>
        </p:nvSpPr>
        <p:spPr>
          <a:xfrm>
            <a:off x="8020750" y="556713"/>
            <a:ext cx="134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„roll to roll“</a:t>
            </a:r>
            <a:endParaRPr/>
          </a:p>
        </p:txBody>
      </p:sp>
      <p:sp>
        <p:nvSpPr>
          <p:cNvPr id="240" name="Google Shape;240;p31"/>
          <p:cNvSpPr txBox="1"/>
          <p:nvPr/>
        </p:nvSpPr>
        <p:spPr>
          <a:xfrm>
            <a:off x="5986350" y="556725"/>
            <a:ext cx="134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„sheet to sheet“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1.4 </a:t>
            </a:r>
            <a:r>
              <a:rPr lang="cs"/>
              <a:t>PR04 </a:t>
            </a:r>
            <a:r>
              <a:rPr lang="cs"/>
              <a:t>Technologie pro flexibilní elektroniku</a:t>
            </a:r>
            <a:endParaRPr/>
          </a:p>
        </p:txBody>
      </p:sp>
      <p:sp>
        <p:nvSpPr>
          <p:cNvPr id="246" name="Google Shape;246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47" name="Google Shape;247;p32"/>
          <p:cNvSpPr txBox="1"/>
          <p:nvPr/>
        </p:nvSpPr>
        <p:spPr>
          <a:xfrm>
            <a:off x="346975" y="618450"/>
            <a:ext cx="87051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Technologie pro aditivní výrobu FPC, tiskové metody:</a:t>
            </a:r>
            <a:endParaRPr b="1">
              <a:solidFill>
                <a:schemeClr val="dk1"/>
              </a:solidFill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Flexotisk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(Flexography) -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tisková místa vystupující nad úroveň míst netisknoucích (“razítko”), flexotisková forma z fotopolymerové vrstvy, pro přenos tiskového materiálu používán Aniloxový (rastrový) válec.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Hlubotisk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(Gravure printing) - tisková místa zasahující pod úroveň míst netisknoucích, výroba válce gravírováním, leptání,, laserem.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Sítotisk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(Screen printing) – plošný, rotační.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Illustrations of the principles behind the four printing techniques; gravure printing, flexographic printing, screen printing, and rotary screen printing." id="248" name="Google Shape;248;p32"/>
          <p:cNvPicPr preferRelativeResize="0"/>
          <p:nvPr/>
        </p:nvPicPr>
        <p:blipFill rotWithShape="1">
          <a:blip r:embed="rId3">
            <a:alphaModFix/>
          </a:blip>
          <a:srcRect b="0" l="0" r="7697" t="55797"/>
          <a:stretch/>
        </p:blipFill>
        <p:spPr>
          <a:xfrm>
            <a:off x="4810074" y="2818219"/>
            <a:ext cx="4242000" cy="202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llustrations of the principles behind the four printing techniques; gravure printing, flexographic printing, screen printing, and rotary screen printing." id="249" name="Google Shape;249;p32"/>
          <p:cNvPicPr preferRelativeResize="0"/>
          <p:nvPr/>
        </p:nvPicPr>
        <p:blipFill rotWithShape="1">
          <a:blip r:embed="rId3">
            <a:alphaModFix/>
          </a:blip>
          <a:srcRect b="44091" l="-340" r="339" t="6300"/>
          <a:stretch/>
        </p:blipFill>
        <p:spPr>
          <a:xfrm>
            <a:off x="574831" y="2818225"/>
            <a:ext cx="4095230" cy="2023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1.4 </a:t>
            </a:r>
            <a:r>
              <a:rPr lang="cs"/>
              <a:t>PR04 </a:t>
            </a:r>
            <a:r>
              <a:rPr lang="cs"/>
              <a:t>Technologie pro flexibilní elektroniku</a:t>
            </a:r>
            <a:endParaRPr/>
          </a:p>
        </p:txBody>
      </p:sp>
      <p:sp>
        <p:nvSpPr>
          <p:cNvPr id="255" name="Google Shape;255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56" name="Google Shape;256;p33"/>
          <p:cNvSpPr txBox="1"/>
          <p:nvPr/>
        </p:nvSpPr>
        <p:spPr>
          <a:xfrm>
            <a:off x="353600" y="687775"/>
            <a:ext cx="4079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Technologie pro digitální výrobu FPC:</a:t>
            </a:r>
            <a:endParaRPr b="1">
              <a:solidFill>
                <a:schemeClr val="dk1"/>
              </a:solidFill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InkJet, Jetting (IJ)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AerosolJet printing (AJ)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Electrohydrodynamic printing (EHD)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1" marL="7810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Dispenzing, direct-write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Schematic illustration of various non-contact printing techniques: (a) inkjet printing, (b) aerosol jet printing, (c) electrohydrodynamic jet printing, and (d) dispensing printing.:" id="257" name="Google Shape;25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7899" y="928699"/>
            <a:ext cx="4445975" cy="310242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3"/>
          <p:cNvSpPr/>
          <p:nvPr/>
        </p:nvSpPr>
        <p:spPr>
          <a:xfrm>
            <a:off x="4488301" y="4110825"/>
            <a:ext cx="43800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(a) inkjet printing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    </a:t>
            </a:r>
            <a:r>
              <a:rPr b="0" i="0" lang="cs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(b) aerosol jet printing</a:t>
            </a:r>
            <a:endParaRPr sz="11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(c) electrohydrodynamic printing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</a:t>
            </a:r>
            <a:r>
              <a:rPr b="0" i="0" lang="cs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(d) dispensing </a:t>
            </a:r>
            <a:endParaRPr sz="1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4"/>
          <p:cNvPicPr preferRelativeResize="0"/>
          <p:nvPr/>
        </p:nvPicPr>
        <p:blipFill rotWithShape="1">
          <a:blip r:embed="rId3">
            <a:alphaModFix/>
          </a:blip>
          <a:srcRect b="12426" l="0" r="0" t="0"/>
          <a:stretch/>
        </p:blipFill>
        <p:spPr>
          <a:xfrm>
            <a:off x="62425" y="3541900"/>
            <a:ext cx="7037948" cy="153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Podstata a výhody FHE</a:t>
            </a:r>
            <a:endParaRPr/>
          </a:p>
        </p:txBody>
      </p:sp>
      <p:sp>
        <p:nvSpPr>
          <p:cNvPr id="265" name="Google Shape;265;p3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1.5 PR12 Flexibilní hybridní elektronika (FHE)</a:t>
            </a:r>
            <a:endParaRPr/>
          </a:p>
        </p:txBody>
      </p:sp>
      <p:sp>
        <p:nvSpPr>
          <p:cNvPr id="266" name="Google Shape;266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67" name="Google Shape;267;p34"/>
          <p:cNvSpPr txBox="1"/>
          <p:nvPr>
            <p:ph idx="1" type="body"/>
          </p:nvPr>
        </p:nvSpPr>
        <p:spPr>
          <a:xfrm>
            <a:off x="311700" y="923875"/>
            <a:ext cx="87423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Kombinace výhod tištěné elektroniky a konvenčních elektronických součástek: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efektivní, aditivní, velkoplošná produkce flexibilních plošných spojů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pokročilá funkcionalita miniaturních integrovaných obvodů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Kromě plošných spojů se s pokračujícím vývojem postupně rozšiřuje paleta dalších tisknutelných prvků: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pasivní komponenty (R, L, C)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plošné antény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zdroje energie: baterie, akumulátory, fotovoltaické prvky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indikační a zobrazovací prvky (OLED, elektrochromní a elektroforetické displeje)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senzory (fyzikální, chemické, bio-chemické)</a:t>
            </a:r>
            <a:endParaRPr sz="1200"/>
          </a:p>
        </p:txBody>
      </p:sp>
      <p:pic>
        <p:nvPicPr>
          <p:cNvPr id="268" name="Google Shape;268;p34"/>
          <p:cNvPicPr preferRelativeResize="0"/>
          <p:nvPr/>
        </p:nvPicPr>
        <p:blipFill rotWithShape="1">
          <a:blip r:embed="rId4">
            <a:alphaModFix/>
          </a:blip>
          <a:srcRect b="0" l="25334" r="33032" t="0"/>
          <a:stretch/>
        </p:blipFill>
        <p:spPr>
          <a:xfrm>
            <a:off x="7172075" y="3448522"/>
            <a:ext cx="1681375" cy="1628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5"/>
          <p:cNvSpPr txBox="1"/>
          <p:nvPr>
            <p:ph idx="2" type="subTitle"/>
          </p:nvPr>
        </p:nvSpPr>
        <p:spPr>
          <a:xfrm>
            <a:off x="235500" y="470750"/>
            <a:ext cx="68121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Montáž komponent na plošné spoje realizované tiskem</a:t>
            </a:r>
            <a:endParaRPr/>
          </a:p>
        </p:txBody>
      </p:sp>
      <p:sp>
        <p:nvSpPr>
          <p:cNvPr id="274" name="Google Shape;274;p3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1.5 PR12 Flexibilní hybridní elektronika (FHE)</a:t>
            </a:r>
            <a:endParaRPr/>
          </a:p>
        </p:txBody>
      </p:sp>
      <p:sp>
        <p:nvSpPr>
          <p:cNvPr id="275" name="Google Shape;275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76" name="Google Shape;276;p35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Vodivé lepení: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ICA: montáž pasivních komponent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ACA, ACF: montáž IC s malou roztečí</a:t>
            </a:r>
            <a:br>
              <a:rPr lang="cs" sz="1200"/>
            </a:br>
            <a:br>
              <a:rPr lang="cs" sz="1200"/>
            </a:b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Nevodivé lepení: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levnější NCA lepidla bez vodivého plniva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přímý mechanický kontakt vodivých ploch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zatím ve vývoji</a:t>
            </a:r>
            <a:br>
              <a:rPr lang="cs" sz="1200"/>
            </a:br>
            <a:br>
              <a:rPr lang="cs" sz="1200"/>
            </a:b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Nízkoteplotní pájení: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pájecí slitiny na bázi Sn + Bi, In (pájecí teploty &lt; 150 °C)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tenzní síly roztavení pájecí slitiny dokáží korigovat nepřesnosti sesazení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problematická pájitelnost tištěných vodivých materiálů</a:t>
            </a:r>
            <a:endParaRPr sz="1200"/>
          </a:p>
        </p:txBody>
      </p:sp>
      <p:pic>
        <p:nvPicPr>
          <p:cNvPr id="277" name="Google Shape;277;p35"/>
          <p:cNvPicPr preferRelativeResize="0"/>
          <p:nvPr/>
        </p:nvPicPr>
        <p:blipFill rotWithShape="1">
          <a:blip r:embed="rId3">
            <a:alphaModFix/>
          </a:blip>
          <a:srcRect b="12897" l="0" r="47028" t="37206"/>
          <a:stretch/>
        </p:blipFill>
        <p:spPr>
          <a:xfrm>
            <a:off x="5265150" y="977625"/>
            <a:ext cx="3813999" cy="1911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5"/>
          <p:cNvSpPr txBox="1"/>
          <p:nvPr/>
        </p:nvSpPr>
        <p:spPr>
          <a:xfrm>
            <a:off x="5124000" y="1269463"/>
            <a:ext cx="51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>
                <a:latin typeface="Montserrat Medium"/>
                <a:ea typeface="Montserrat Medium"/>
                <a:cs typeface="Montserrat Medium"/>
                <a:sym typeface="Montserrat Medium"/>
              </a:rPr>
              <a:t>ICA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9" name="Google Shape;279;p35"/>
          <p:cNvSpPr txBox="1"/>
          <p:nvPr/>
        </p:nvSpPr>
        <p:spPr>
          <a:xfrm>
            <a:off x="5124000" y="2319250"/>
            <a:ext cx="64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r>
              <a:rPr lang="cs">
                <a:latin typeface="Montserrat Medium"/>
                <a:ea typeface="Montserrat Medium"/>
                <a:cs typeface="Montserrat Medium"/>
                <a:sym typeface="Montserrat Medium"/>
              </a:rPr>
              <a:t>CA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0" name="Google Shape;280;p35"/>
          <p:cNvSpPr txBox="1"/>
          <p:nvPr/>
        </p:nvSpPr>
        <p:spPr>
          <a:xfrm>
            <a:off x="5124000" y="3461450"/>
            <a:ext cx="64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>
                <a:latin typeface="Montserrat Medium"/>
                <a:ea typeface="Montserrat Medium"/>
                <a:cs typeface="Montserrat Medium"/>
                <a:sym typeface="Montserrat Medium"/>
              </a:rPr>
              <a:t>N</a:t>
            </a:r>
            <a:r>
              <a:rPr lang="cs">
                <a:latin typeface="Montserrat Medium"/>
                <a:ea typeface="Montserrat Medium"/>
                <a:cs typeface="Montserrat Medium"/>
                <a:sym typeface="Montserrat Medium"/>
              </a:rPr>
              <a:t>CA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81" name="Google Shape;281;p35"/>
          <p:cNvGrpSpPr/>
          <p:nvPr/>
        </p:nvGrpSpPr>
        <p:grpSpPr>
          <a:xfrm>
            <a:off x="5717450" y="2941275"/>
            <a:ext cx="3170350" cy="1236750"/>
            <a:chOff x="5946050" y="3169875"/>
            <a:chExt cx="3170350" cy="1236750"/>
          </a:xfrm>
        </p:grpSpPr>
        <p:pic>
          <p:nvPicPr>
            <p:cNvPr id="282" name="Google Shape;282;p35"/>
            <p:cNvPicPr preferRelativeResize="0"/>
            <p:nvPr/>
          </p:nvPicPr>
          <p:blipFill rotWithShape="1">
            <a:blip r:embed="rId4">
              <a:alphaModFix/>
            </a:blip>
            <a:srcRect b="55333" l="50583" r="0" t="0"/>
            <a:stretch/>
          </p:blipFill>
          <p:spPr>
            <a:xfrm>
              <a:off x="5946050" y="3169875"/>
              <a:ext cx="2102374" cy="1236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35"/>
            <p:cNvSpPr/>
            <p:nvPr/>
          </p:nvSpPr>
          <p:spPr>
            <a:xfrm>
              <a:off x="6026275" y="3173650"/>
              <a:ext cx="510600" cy="182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5"/>
            <p:cNvSpPr txBox="1"/>
            <p:nvPr/>
          </p:nvSpPr>
          <p:spPr>
            <a:xfrm>
              <a:off x="7622400" y="3758950"/>
              <a:ext cx="14940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s" sz="8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Non-Conductive Adhesive </a:t>
              </a:r>
              <a:r>
                <a:rPr lang="cs" sz="800">
                  <a:solidFill>
                    <a:srgbClr val="666666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(NCA)</a:t>
              </a:r>
              <a:endParaRPr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cxnSp>
          <p:nvCxnSpPr>
            <p:cNvPr id="285" name="Google Shape;285;p35"/>
            <p:cNvCxnSpPr>
              <a:endCxn id="284" idx="1"/>
            </p:cNvCxnSpPr>
            <p:nvPr/>
          </p:nvCxnSpPr>
          <p:spPr>
            <a:xfrm flipH="1" rot="10800000">
              <a:off x="7047600" y="3974500"/>
              <a:ext cx="574800" cy="68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36"/>
          <p:cNvGrpSpPr/>
          <p:nvPr/>
        </p:nvGrpSpPr>
        <p:grpSpPr>
          <a:xfrm>
            <a:off x="4376441" y="3095398"/>
            <a:ext cx="4691368" cy="2009838"/>
            <a:chOff x="568775" y="1039650"/>
            <a:chExt cx="5158751" cy="2320026"/>
          </a:xfrm>
        </p:grpSpPr>
        <p:pic>
          <p:nvPicPr>
            <p:cNvPr id="291" name="Google Shape;291;p36"/>
            <p:cNvPicPr preferRelativeResize="0"/>
            <p:nvPr/>
          </p:nvPicPr>
          <p:blipFill rotWithShape="1">
            <a:blip r:embed="rId3">
              <a:alphaModFix/>
            </a:blip>
            <a:srcRect b="4123" l="0" r="77598" t="23281"/>
            <a:stretch/>
          </p:blipFill>
          <p:spPr>
            <a:xfrm>
              <a:off x="568775" y="1039650"/>
              <a:ext cx="1342699" cy="232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36"/>
            <p:cNvPicPr preferRelativeResize="0"/>
            <p:nvPr/>
          </p:nvPicPr>
          <p:blipFill rotWithShape="1">
            <a:blip r:embed="rId3">
              <a:alphaModFix/>
            </a:blip>
            <a:srcRect b="4123" l="52725" r="0" t="23281"/>
            <a:stretch/>
          </p:blipFill>
          <p:spPr>
            <a:xfrm>
              <a:off x="2893999" y="1039650"/>
              <a:ext cx="2833527" cy="232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36"/>
            <p:cNvPicPr preferRelativeResize="0"/>
            <p:nvPr/>
          </p:nvPicPr>
          <p:blipFill rotWithShape="1">
            <a:blip r:embed="rId3">
              <a:alphaModFix/>
            </a:blip>
            <a:srcRect b="4124" l="28150" r="57242" t="33667"/>
            <a:stretch/>
          </p:blipFill>
          <p:spPr>
            <a:xfrm>
              <a:off x="1993800" y="1371600"/>
              <a:ext cx="875498" cy="1988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4" name="Google Shape;294;p3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Flexibilní integrované obvody</a:t>
            </a:r>
            <a:endParaRPr/>
          </a:p>
        </p:txBody>
      </p:sp>
      <p:sp>
        <p:nvSpPr>
          <p:cNvPr id="295" name="Google Shape;295;p3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1.5 PR12 Flexibilní hybridní elektronika (FHE)</a:t>
            </a:r>
            <a:endParaRPr/>
          </a:p>
        </p:txBody>
      </p:sp>
      <p:sp>
        <p:nvSpPr>
          <p:cNvPr id="296" name="Google Shape;296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97" name="Google Shape;297;p36"/>
          <p:cNvSpPr txBox="1"/>
          <p:nvPr>
            <p:ph idx="1" type="body"/>
          </p:nvPr>
        </p:nvSpPr>
        <p:spPr>
          <a:xfrm>
            <a:off x="311700" y="923875"/>
            <a:ext cx="3277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Klíčové pro realizaci skutečně </a:t>
            </a:r>
            <a:r>
              <a:rPr lang="cs" sz="1200">
                <a:solidFill>
                  <a:srgbClr val="4A86E8"/>
                </a:solidFill>
              </a:rPr>
              <a:t>Flexibilní </a:t>
            </a:r>
            <a:r>
              <a:rPr lang="cs" sz="1200"/>
              <a:t>hybridní elektroniky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Základní přístup: snížení tloušťky konvenčních IC &lt; 30 µm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např. zbroušení nosného Si substrátu čipu</a:t>
            </a:r>
            <a:endParaRPr sz="1200"/>
          </a:p>
        </p:txBody>
      </p:sp>
      <p:pic>
        <p:nvPicPr>
          <p:cNvPr id="298" name="Google Shape;298;p36"/>
          <p:cNvPicPr preferRelativeResize="0"/>
          <p:nvPr/>
        </p:nvPicPr>
        <p:blipFill rotWithShape="1">
          <a:blip r:embed="rId4">
            <a:alphaModFix/>
          </a:blip>
          <a:srcRect b="0" l="0" r="0" t="14207"/>
          <a:stretch/>
        </p:blipFill>
        <p:spPr>
          <a:xfrm>
            <a:off x="3950725" y="595800"/>
            <a:ext cx="4957777" cy="2169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p36"/>
          <p:cNvGrpSpPr/>
          <p:nvPr/>
        </p:nvGrpSpPr>
        <p:grpSpPr>
          <a:xfrm>
            <a:off x="190500" y="3484125"/>
            <a:ext cx="3767975" cy="1300526"/>
            <a:chOff x="342900" y="3636525"/>
            <a:chExt cx="3767975" cy="1300526"/>
          </a:xfrm>
        </p:grpSpPr>
        <p:pic>
          <p:nvPicPr>
            <p:cNvPr id="300" name="Google Shape;300;p36"/>
            <p:cNvPicPr preferRelativeResize="0"/>
            <p:nvPr/>
          </p:nvPicPr>
          <p:blipFill rotWithShape="1">
            <a:blip r:embed="rId5">
              <a:alphaModFix/>
            </a:blip>
            <a:srcRect b="33915" l="33143" r="10489" t="31091"/>
            <a:stretch/>
          </p:blipFill>
          <p:spPr>
            <a:xfrm>
              <a:off x="342900" y="3636525"/>
              <a:ext cx="3767975" cy="13005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" name="Google Shape;301;p36"/>
            <p:cNvSpPr txBox="1"/>
            <p:nvPr/>
          </p:nvSpPr>
          <p:spPr>
            <a:xfrm>
              <a:off x="920075" y="4531475"/>
              <a:ext cx="3190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" sz="1200">
                  <a:solidFill>
                    <a:schemeClr val="lt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6 µm		    20 µm	      400 µm</a:t>
              </a:r>
              <a:endParaRPr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7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In-Mold Electronics (IME)</a:t>
            </a:r>
            <a:endParaRPr/>
          </a:p>
        </p:txBody>
      </p:sp>
      <p:sp>
        <p:nvSpPr>
          <p:cNvPr id="307" name="Google Shape;307;p3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1.6 PR05 Strukturální plastová elektronika</a:t>
            </a:r>
            <a:endParaRPr/>
          </a:p>
        </p:txBody>
      </p:sp>
      <p:sp>
        <p:nvSpPr>
          <p:cNvPr id="308" name="Google Shape;308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09" name="Google Shape;309;p37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Přímé zabudování (embedding) elektroniky do konstrukce plastových dílů: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1. Tisk vodivého motivu na fólii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2. SMT montáž komponent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3. Termoformování osazené fólie do 3D tvaru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4. Vstřikolisování plastové taveniny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Výhody: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Snížení tloušťky, objemu i hmotnosti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Zjednodušení celé montáže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Celý systém v 1 kompaktním dílu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Snížení ceny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310" name="Google Shape;310;p37"/>
          <p:cNvPicPr preferRelativeResize="0"/>
          <p:nvPr/>
        </p:nvPicPr>
        <p:blipFill rotWithShape="1">
          <a:blip r:embed="rId3">
            <a:alphaModFix/>
          </a:blip>
          <a:srcRect b="0" l="26553" r="24543" t="0"/>
          <a:stretch/>
        </p:blipFill>
        <p:spPr>
          <a:xfrm>
            <a:off x="5663775" y="1666800"/>
            <a:ext cx="2596775" cy="275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8"/>
          <p:cNvSpPr txBox="1"/>
          <p:nvPr>
            <p:ph idx="2" type="subTitle"/>
          </p:nvPr>
        </p:nvSpPr>
        <p:spPr>
          <a:xfrm>
            <a:off x="235500" y="470750"/>
            <a:ext cx="7914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Funkční tiskové materiály pro IME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1.6 PR05 Strukturální plastová elektronika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18" name="Google Shape;318;p38"/>
          <p:cNvSpPr txBox="1"/>
          <p:nvPr>
            <p:ph idx="1" type="body"/>
          </p:nvPr>
        </p:nvSpPr>
        <p:spPr>
          <a:xfrm>
            <a:off x="311700" y="923875"/>
            <a:ext cx="6171300" cy="42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Nutný optimální poměr: elektrické parametry VS termoformovatelnost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stretchability: min. 20 %, preferováno 60 %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Adheze na běžných nosných fóliích pro IME (PC, PC/ABS, PVC, PP, PET)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Kompatibilita rozpouštědla (substrát, další tiskové vrstvy funkční i grafické)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Typické rozsahy plošného odporu Ag past pro IME: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15-20 mOhms/sq/mil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nízká formovatelnost, rovné spoje a antény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25-35 mOhms/sq/mil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střední formovatelnost, mírné zakřivené motivy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45-55 mOhms/sq/mil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vysoká formovatelnost, výrazně tvarované motivy s ostrými úhly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Dielektrika: typicky velmi dobře formovatelná, výborná adheze, tepelně i UV tvrditelná, možná aditivace (pigmenty, úprava diel. vlastností, ...)</a:t>
            </a:r>
            <a:endParaRPr sz="1200"/>
          </a:p>
        </p:txBody>
      </p:sp>
      <p:pic>
        <p:nvPicPr>
          <p:cNvPr id="319" name="Google Shape;319;p38"/>
          <p:cNvPicPr preferRelativeResize="0"/>
          <p:nvPr/>
        </p:nvPicPr>
        <p:blipFill rotWithShape="1">
          <a:blip r:embed="rId3">
            <a:alphaModFix/>
          </a:blip>
          <a:srcRect b="0" l="0" r="44991" t="0"/>
          <a:stretch/>
        </p:blipFill>
        <p:spPr>
          <a:xfrm>
            <a:off x="6466923" y="1300350"/>
            <a:ext cx="2554225" cy="27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9"/>
          <p:cNvSpPr txBox="1"/>
          <p:nvPr>
            <p:ph idx="2" type="subTitle"/>
          </p:nvPr>
        </p:nvSpPr>
        <p:spPr>
          <a:xfrm>
            <a:off x="235500" y="470750"/>
            <a:ext cx="7914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SMT montáž pro IME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1.6 PR05 Strukturální plastová elektronika</a:t>
            </a:r>
            <a:endParaRPr/>
          </a:p>
        </p:txBody>
      </p:sp>
      <p:sp>
        <p:nvSpPr>
          <p:cNvPr id="326" name="Google Shape;326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27" name="Google Shape;327;p39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Doporučené typy pouzder: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jednoduchý tvar, rovné dno, max. tloušťka 1 mm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vysoká pevnost, dobrá adheze plastové taveniny</a:t>
            </a:r>
            <a:endParaRPr sz="1200"/>
          </a:p>
        </p:txBody>
      </p:sp>
      <p:pic>
        <p:nvPicPr>
          <p:cNvPr id="328" name="Google Shape;32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4014" y="2000770"/>
            <a:ext cx="1620526" cy="1374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962" y="3134025"/>
            <a:ext cx="2687047" cy="1681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3153" y="501976"/>
            <a:ext cx="1933050" cy="177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1831" y="2709313"/>
            <a:ext cx="1886900" cy="2106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9"/>
          <p:cNvSpPr txBox="1"/>
          <p:nvPr/>
        </p:nvSpPr>
        <p:spPr>
          <a:xfrm>
            <a:off x="3880400" y="3366338"/>
            <a:ext cx="13110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SMD 0603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3" name="Google Shape;333;p39"/>
          <p:cNvSpPr txBox="1"/>
          <p:nvPr/>
        </p:nvSpPr>
        <p:spPr>
          <a:xfrm>
            <a:off x="990950" y="4815625"/>
            <a:ext cx="26703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Land-Grid-Array (LGA)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4" name="Google Shape;334;p39"/>
          <p:cNvSpPr txBox="1"/>
          <p:nvPr/>
        </p:nvSpPr>
        <p:spPr>
          <a:xfrm>
            <a:off x="6428075" y="2274275"/>
            <a:ext cx="23832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Quad-Flat-No-Lead (QFN)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5" name="Google Shape;335;p39"/>
          <p:cNvSpPr txBox="1"/>
          <p:nvPr/>
        </p:nvSpPr>
        <p:spPr>
          <a:xfrm>
            <a:off x="4827425" y="4815625"/>
            <a:ext cx="37557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Chip-Scale-Package (CSP) s malým počtem vývodů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0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Laser direct structuring (LDS)</a:t>
            </a:r>
            <a:endParaRPr/>
          </a:p>
        </p:txBody>
      </p:sp>
      <p:sp>
        <p:nvSpPr>
          <p:cNvPr id="341" name="Google Shape;341;p4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1.6 PR05 Strukturální plastová elektronika</a:t>
            </a:r>
            <a:endParaRPr/>
          </a:p>
        </p:txBody>
      </p:sp>
      <p:sp>
        <p:nvSpPr>
          <p:cNvPr id="342" name="Google Shape;342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343" name="Google Shape;3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157" y="3372250"/>
            <a:ext cx="2231757" cy="154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3715" y="3374338"/>
            <a:ext cx="2231757" cy="154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3273" y="3374338"/>
            <a:ext cx="2231757" cy="154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2832" y="3374338"/>
            <a:ext cx="2231757" cy="154364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0"/>
          <p:cNvSpPr txBox="1"/>
          <p:nvPr/>
        </p:nvSpPr>
        <p:spPr>
          <a:xfrm>
            <a:off x="284150" y="4838700"/>
            <a:ext cx="8440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lpkf.com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8" name="Google Shape;348;p40"/>
          <p:cNvSpPr txBox="1"/>
          <p:nvPr/>
        </p:nvSpPr>
        <p:spPr>
          <a:xfrm>
            <a:off x="311700" y="923875"/>
            <a:ext cx="86913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LDS: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patentovaný proces společnosti LPKF (DE) pro aditivní realizaci plošných spojů na povrchu plastových komponent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základní plastový díl s obsahem LDS aditiva (organo-kovový komplex)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selektivní fyzikálně-chemická aktivace povrchu laserovým paprskem - vznik metalických jader (nukleí) Cu nebo Pd z organo-kovového komplexu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chemické Cu pokovení aktivovaného povrchu (typicky 8 - 12 μm/h)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možné dále chemicky pokovovat: Ni, Au, Sn, Ag, Pd/Au ..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○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tepelně odolné polymery (např. LCP, PA 6/6T, PBT/PET) umožňují i následnou 3D SMT montáž s pájením přetavením (Pb-free cca 240 - 260 °C)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1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Laserové řezání PCB / FPC</a:t>
            </a:r>
            <a:endParaRPr/>
          </a:p>
        </p:txBody>
      </p:sp>
      <p:sp>
        <p:nvSpPr>
          <p:cNvPr id="354" name="Google Shape;354;p4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1.7 PR06 </a:t>
            </a:r>
            <a:r>
              <a:rPr lang="cs"/>
              <a:t>Laserové a fotonické technologie</a:t>
            </a:r>
            <a:endParaRPr/>
          </a:p>
        </p:txBody>
      </p:sp>
      <p:sp>
        <p:nvSpPr>
          <p:cNvPr id="355" name="Google Shape;355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56" name="Google Shape;356;p41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Výhody: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Laserová ablace = odpařování materiálu, nevzniká prach jako při obrábění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Bezkontaktní - nedochází k mech. namáhání ani vibracím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Digitální řízení, libovolný tvar řezu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Velmi malá šířka řezu (UV lasery: 1s - 10s μm), vysoká kvalita hran</a:t>
            </a:r>
            <a:endParaRPr sz="1200"/>
          </a:p>
        </p:txBody>
      </p:sp>
      <p:pic>
        <p:nvPicPr>
          <p:cNvPr id="357" name="Google Shape;35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017" y="2632098"/>
            <a:ext cx="2901284" cy="228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2723" y="2816000"/>
            <a:ext cx="2984275" cy="191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2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Technologie Laser Direct Imaging (LDI)</a:t>
            </a:r>
            <a:endParaRPr/>
          </a:p>
        </p:txBody>
      </p:sp>
      <p:sp>
        <p:nvSpPr>
          <p:cNvPr id="364" name="Google Shape;364;p4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1.7 PR06 Laserové a fotonické technologie</a:t>
            </a:r>
            <a:endParaRPr/>
          </a:p>
        </p:txBody>
      </p:sp>
      <p:sp>
        <p:nvSpPr>
          <p:cNvPr id="365" name="Google Shape;365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66" name="Google Shape;366;p42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Náhrada filmové matrice při UV expozici fotorezistů a pájecích masek.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Motiv do fotorezistu přímo vykreslován laserovým paprskem.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Výhody: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Odstranění filmové matrice - přesnost závislá na teplotě, vlhkosti a sesazení na PCB.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Zcela digitální proces - plná flexibilita změny motivu.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Vyšší přesnost motivu.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Potlačení defektů při expozici přes film (podsvícení, škrábance, nečistoty).</a:t>
            </a:r>
            <a:endParaRPr sz="1200"/>
          </a:p>
        </p:txBody>
      </p:sp>
      <p:pic>
        <p:nvPicPr>
          <p:cNvPr id="367" name="Google Shape;36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6900" y="3007825"/>
            <a:ext cx="2559350" cy="190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5387" y="3007798"/>
            <a:ext cx="3352051" cy="190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Technologie Laser‐Induced Forward Transfer (LIFT)</a:t>
            </a:r>
            <a:endParaRPr/>
          </a:p>
        </p:txBody>
      </p:sp>
      <p:sp>
        <p:nvSpPr>
          <p:cNvPr id="374" name="Google Shape;374;p4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1.7 PR06 Laserové a fotonické technologie</a:t>
            </a:r>
            <a:endParaRPr/>
          </a:p>
        </p:txBody>
      </p:sp>
      <p:sp>
        <p:nvSpPr>
          <p:cNvPr id="375" name="Google Shape;375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76" name="Google Shape;376;p43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Bezkontaktní laserový tisk funkčních materiálů.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Funkční materiál nanesen na transparentním nosiči.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 druhé strany selektivní ohřev materiálu laserovým paprskem.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Prudká expanze výparů, uvolnění materiálu z nosiče a přenos na cílový substrát.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Výhody: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bezkontaktní tisk s vysokým rozlišením (&lt; 10 μm)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žádné trysky = žádné ucpávání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tisk materiálů s velmi rozdílnými reologiemi (= deformačními vlastnostmi)</a:t>
            </a:r>
            <a:endParaRPr sz="1200"/>
          </a:p>
        </p:txBody>
      </p:sp>
      <p:pic>
        <p:nvPicPr>
          <p:cNvPr id="377" name="Google Shape;37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5425" y="3583125"/>
            <a:ext cx="4963552" cy="144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200" y="3548225"/>
            <a:ext cx="2632270" cy="14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44"/>
          <p:cNvGrpSpPr/>
          <p:nvPr/>
        </p:nvGrpSpPr>
        <p:grpSpPr>
          <a:xfrm>
            <a:off x="6300963" y="1458800"/>
            <a:ext cx="2085383" cy="1970974"/>
            <a:chOff x="5736475" y="919275"/>
            <a:chExt cx="2967250" cy="3222125"/>
          </a:xfrm>
        </p:grpSpPr>
        <p:pic>
          <p:nvPicPr>
            <p:cNvPr id="384" name="Google Shape;384;p44"/>
            <p:cNvPicPr preferRelativeResize="0"/>
            <p:nvPr/>
          </p:nvPicPr>
          <p:blipFill rotWithShape="1">
            <a:blip r:embed="rId3">
              <a:alphaModFix/>
            </a:blip>
            <a:srcRect b="0" l="0" r="28010" t="0"/>
            <a:stretch/>
          </p:blipFill>
          <p:spPr>
            <a:xfrm>
              <a:off x="5736475" y="1069250"/>
              <a:ext cx="2894400" cy="3072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44"/>
            <p:cNvSpPr/>
            <p:nvPr/>
          </p:nvSpPr>
          <p:spPr>
            <a:xfrm>
              <a:off x="8193125" y="919275"/>
              <a:ext cx="510600" cy="1751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6" name="Google Shape;386;p4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Photonic Sintering</a:t>
            </a:r>
            <a:endParaRPr/>
          </a:p>
        </p:txBody>
      </p:sp>
      <p:sp>
        <p:nvSpPr>
          <p:cNvPr id="387" name="Google Shape;387;p4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1.7 PR06 Laserové a fotonické technologie</a:t>
            </a:r>
            <a:endParaRPr/>
          </a:p>
        </p:txBody>
      </p:sp>
      <p:sp>
        <p:nvSpPr>
          <p:cNvPr id="388" name="Google Shape;388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389" name="Google Shape;38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875" y="1210100"/>
            <a:ext cx="4725398" cy="33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44"/>
          <p:cNvSpPr txBox="1"/>
          <p:nvPr/>
        </p:nvSpPr>
        <p:spPr>
          <a:xfrm>
            <a:off x="3524490" y="888498"/>
            <a:ext cx="455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pulzní ozáření širokospektrálním bílým světlem s vysokou intenzitou (Intense Pulse Light - IPL)</a:t>
            </a:r>
            <a:endParaRPr b="1" sz="12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44"/>
          <p:cNvSpPr txBox="1"/>
          <p:nvPr/>
        </p:nvSpPr>
        <p:spPr>
          <a:xfrm>
            <a:off x="0" y="4815625"/>
            <a:ext cx="91440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novacentrix.com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92" name="Google Shape;392;p44"/>
          <p:cNvCxnSpPr/>
          <p:nvPr/>
        </p:nvCxnSpPr>
        <p:spPr>
          <a:xfrm flipH="1">
            <a:off x="2897204" y="1075229"/>
            <a:ext cx="904500" cy="496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3" name="Google Shape;393;p44"/>
          <p:cNvPicPr preferRelativeResize="0"/>
          <p:nvPr/>
        </p:nvPicPr>
        <p:blipFill rotWithShape="1">
          <a:blip r:embed="rId5">
            <a:alphaModFix/>
          </a:blip>
          <a:srcRect b="0" l="0" r="54166" t="0"/>
          <a:stretch/>
        </p:blipFill>
        <p:spPr>
          <a:xfrm>
            <a:off x="5991175" y="3659900"/>
            <a:ext cx="1578371" cy="12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4"/>
          <p:cNvPicPr preferRelativeResize="0"/>
          <p:nvPr/>
        </p:nvPicPr>
        <p:blipFill rotWithShape="1">
          <a:blip r:embed="rId5">
            <a:alphaModFix/>
          </a:blip>
          <a:srcRect b="0" l="52457" r="0" t="0"/>
          <a:stretch/>
        </p:blipFill>
        <p:spPr>
          <a:xfrm>
            <a:off x="6952322" y="3851913"/>
            <a:ext cx="1637155" cy="121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4"/>
          <p:cNvSpPr txBox="1"/>
          <p:nvPr/>
        </p:nvSpPr>
        <p:spPr>
          <a:xfrm>
            <a:off x="4701650" y="2635025"/>
            <a:ext cx="20853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Ag nanopasta po tisku</a:t>
            </a:r>
            <a:endParaRPr sz="1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6" name="Google Shape;396;p44"/>
          <p:cNvSpPr txBox="1"/>
          <p:nvPr/>
        </p:nvSpPr>
        <p:spPr>
          <a:xfrm>
            <a:off x="5737700" y="3480125"/>
            <a:ext cx="20853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Ag nanopasta po tisku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7" name="Google Shape;397;p44"/>
          <p:cNvSpPr txBox="1"/>
          <p:nvPr/>
        </p:nvSpPr>
        <p:spPr>
          <a:xfrm>
            <a:off x="6952325" y="3883225"/>
            <a:ext cx="16371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 sinteringu</a:t>
            </a:r>
            <a:endParaRPr sz="1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5"/>
          <p:cNvSpPr txBox="1"/>
          <p:nvPr>
            <p:ph type="title"/>
          </p:nvPr>
        </p:nvSpPr>
        <p:spPr>
          <a:xfrm>
            <a:off x="1995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1.8</a:t>
            </a:r>
            <a:r>
              <a:rPr lang="cs"/>
              <a:t> </a:t>
            </a:r>
            <a:r>
              <a:rPr lang="cs"/>
              <a:t>PR07  Nositelná elektronika, smart a e-textilie</a:t>
            </a:r>
            <a:endParaRPr/>
          </a:p>
        </p:txBody>
      </p:sp>
      <p:sp>
        <p:nvSpPr>
          <p:cNvPr id="403" name="Google Shape;403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04" name="Google Shape;404;p45"/>
          <p:cNvSpPr/>
          <p:nvPr/>
        </p:nvSpPr>
        <p:spPr>
          <a:xfrm>
            <a:off x="274550" y="572700"/>
            <a:ext cx="4858200" cy="894600"/>
          </a:xfrm>
          <a:prstGeom prst="roundRect">
            <a:avLst>
              <a:gd fmla="val 16667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cs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 textilie definice (IPC 8991) </a:t>
            </a: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Textilní struktura (vlákno, příze, tkanina nebo hotový výrobek) s trvalými elektrickými a / nebo elektronickými funkcemi.</a:t>
            </a:r>
            <a:endParaRPr/>
          </a:p>
        </p:txBody>
      </p:sp>
      <p:sp>
        <p:nvSpPr>
          <p:cNvPr id="405" name="Google Shape;405;p45"/>
          <p:cNvSpPr/>
          <p:nvPr/>
        </p:nvSpPr>
        <p:spPr>
          <a:xfrm>
            <a:off x="277375" y="1658250"/>
            <a:ext cx="4919700" cy="8088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cs" sz="1200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Smart  textile (CEN)</a:t>
            </a:r>
            <a:r>
              <a:rPr b="1" i="0" lang="cs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textilní výrobky, které mají další funkční vlastnosti, které nejsou obvykle spojeny s tradičními textiliemi</a:t>
            </a:r>
            <a:r>
              <a:rPr b="0" i="0" lang="cs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45"/>
          <p:cNvSpPr/>
          <p:nvPr/>
        </p:nvSpPr>
        <p:spPr>
          <a:xfrm>
            <a:off x="274550" y="2707950"/>
            <a:ext cx="4919700" cy="808800"/>
          </a:xfrm>
          <a:prstGeom prst="roundRect">
            <a:avLst>
              <a:gd fmla="val 16667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cs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Nositelná elektronika (wearables) definice (IPC 8951) </a:t>
            </a: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Plně funkční, hotový elektronický výrobek speciálně navržený pro nošení na těle.</a:t>
            </a:r>
            <a:endParaRPr/>
          </a:p>
        </p:txBody>
      </p:sp>
      <p:sp>
        <p:nvSpPr>
          <p:cNvPr id="407" name="Google Shape;407;p45"/>
          <p:cNvSpPr/>
          <p:nvPr/>
        </p:nvSpPr>
        <p:spPr>
          <a:xfrm>
            <a:off x="277375" y="3671825"/>
            <a:ext cx="4919700" cy="1100100"/>
          </a:xfrm>
          <a:prstGeom prst="roundRect">
            <a:avLst>
              <a:gd fmla="val 8357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E-Textile Wearable (nositelné elektronické textilie) IPC 8991</a:t>
            </a:r>
            <a:r>
              <a:rPr lang="cs"/>
              <a:t> </a:t>
            </a: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Konečný výrobek na bázi textilu s trvale integrovanými elektrickými a / nebo elektronickými funkcemi určený k nošení na těle, s odnímatelnými součástmi nebo bez nich.</a:t>
            </a:r>
            <a:endParaRPr/>
          </a:p>
        </p:txBody>
      </p:sp>
      <p:pic>
        <p:nvPicPr>
          <p:cNvPr id="408" name="Google Shape;40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2049" y="419100"/>
            <a:ext cx="2676525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45"/>
          <p:cNvSpPr txBox="1"/>
          <p:nvPr/>
        </p:nvSpPr>
        <p:spPr>
          <a:xfrm>
            <a:off x="5742041" y="2411026"/>
            <a:ext cx="2500500" cy="53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Vztah mezi nositelnou elektronikou, smart textiliemi a e-textiliemi.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0" name="Google Shape;410;p45"/>
          <p:cNvSpPr txBox="1"/>
          <p:nvPr/>
        </p:nvSpPr>
        <p:spPr>
          <a:xfrm>
            <a:off x="5130150" y="3044450"/>
            <a:ext cx="39003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rPr b="0" i="1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„</a:t>
            </a:r>
            <a:r>
              <a:rPr b="1" lang="c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Standardizace je důležitá:</a:t>
            </a:r>
            <a:r>
              <a:rPr lang="c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stanovuje pravidla hry “pro trhy, které se chtějí rozvíjet a přijímat nové technologie, stanovuje způsoby testování, údržby a recyklace výrobků a zároveň dávají spotřebitelům důvěru, kterou ke koupi těchto produktů potřebují, což vede k jejich silnému a zdravému růstu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r>
              <a:rPr lang="c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Nedostatek standardů zpomaluje průmysl a to je případ pro smart textilie.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24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i="1"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6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8 PR07  Nositelná elektronika, smart a e-textilie</a:t>
            </a:r>
            <a:endParaRPr/>
          </a:p>
        </p:txBody>
      </p:sp>
      <p:sp>
        <p:nvSpPr>
          <p:cNvPr id="416" name="Google Shape;416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417" name="Google Shape;41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7046" y="533750"/>
            <a:ext cx="4146225" cy="216047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6"/>
          <p:cNvSpPr/>
          <p:nvPr/>
        </p:nvSpPr>
        <p:spPr>
          <a:xfrm>
            <a:off x="299775" y="533750"/>
            <a:ext cx="4272300" cy="4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Smart textilie jsou pro účely s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tandardů </a:t>
            </a: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kategorizovány podle funkce a zamýšleného použití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Podle toho jsou stanoveny:</a:t>
            </a:r>
            <a:endParaRPr/>
          </a:p>
          <a:p>
            <a:pPr indent="-266700" lvl="2" marL="71999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Legislativní rámce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71999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Rizika / nebezpečí</a:t>
            </a:r>
            <a:endParaRPr/>
          </a:p>
          <a:p>
            <a:pPr indent="-266700" lvl="2" marL="71999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Trhy</a:t>
            </a:r>
            <a:endParaRPr/>
          </a:p>
          <a:p>
            <a:pPr indent="-266700" lvl="2" marL="71999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Stávající normalizační rámec (technické výbory)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Začínají první kroky pro harmonizaci v e-textiliích prostřednictvím aliancí (např.  Smart textilní aliance).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Probíhá vytváření standardů pro  smart textilie a e-textile předními standardizačními organizacemi: CEN (evropský normalizační orgán), CENELEC, IPC, ASTM, ATTCC, IEC - tím  potvrzen význam smart textilií (vznikají na základě produktů na trhu)</a:t>
            </a:r>
            <a:r>
              <a:rPr lang="c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1" i="0" sz="1200" u="none" cap="none" strike="noStrik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9" name="Google Shape;419;p46"/>
          <p:cNvSpPr/>
          <p:nvPr/>
        </p:nvSpPr>
        <p:spPr>
          <a:xfrm>
            <a:off x="4984350" y="2764625"/>
            <a:ext cx="3834600" cy="2209200"/>
          </a:xfrm>
          <a:prstGeom prst="roundRect">
            <a:avLst>
              <a:gd fmla="val 3911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6"/>
          <p:cNvSpPr/>
          <p:nvPr/>
        </p:nvSpPr>
        <p:spPr>
          <a:xfrm>
            <a:off x="4984351" y="2764625"/>
            <a:ext cx="3834600" cy="23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Současný postup, když neexistují normy</a:t>
            </a:r>
            <a:endParaRPr b="1" i="0" sz="1200" u="none" cap="none" strike="noStrik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Testování / certifikace nezbytné pro zamýšlené použití, s ohledem na produkt jako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Textilní výrobek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Elektronické zařízení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Posouzení rizika / nebezpečí k identifikaci dalších zkoušek specifických pro elektronický textilní výrobek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7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8 PR07  Vodivé lineární textilie</a:t>
            </a:r>
            <a:endParaRPr/>
          </a:p>
        </p:txBody>
      </p:sp>
      <p:sp>
        <p:nvSpPr>
          <p:cNvPr id="426" name="Google Shape;426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graphicFrame>
        <p:nvGraphicFramePr>
          <p:cNvPr id="427" name="Google Shape;427;p47"/>
          <p:cNvGraphicFramePr/>
          <p:nvPr/>
        </p:nvGraphicFramePr>
        <p:xfrm>
          <a:off x="4596294" y="6623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{65462D48-B2CF-4EB6-A5C4-EDEFC81570FC}</a:tableStyleId>
              </a:tblPr>
              <a:tblGrid>
                <a:gridCol w="382900"/>
                <a:gridCol w="863150"/>
                <a:gridCol w="3169425"/>
              </a:tblGrid>
              <a:tr h="12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594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100" u="none" cap="none" strike="noStrik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1</a:t>
                      </a:r>
                      <a:endParaRPr sz="11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Lineární textilie </a:t>
                      </a:r>
                      <a:r>
                        <a:rPr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(délkové) </a:t>
                      </a:r>
                      <a:endParaRPr sz="11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Textilní útvar, jehož jeden rozměr je řádově větší než dva zbývající rozměry, které jsou řádově souměřitelné</a:t>
                      </a:r>
                      <a:r>
                        <a:rPr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(nitě, příze, stuhy).</a:t>
                      </a:r>
                      <a:endParaRPr sz="11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  <a:tr h="42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100" u="none" cap="none" strike="noStrik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</a:t>
                      </a:r>
                      <a:endParaRPr sz="11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Plošné textilie </a:t>
                      </a:r>
                      <a:endParaRPr b="1" sz="11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Jsou  textilní útvary, jejichž tloušťka je řádově menší nežli šířka a délka.</a:t>
                      </a:r>
                      <a:endParaRPr sz="11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</a:tr>
              <a:tr h="594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100" u="none" cap="none" strike="noStrik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</a:t>
                      </a:r>
                      <a:endParaRPr sz="11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3D textilie </a:t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cs" sz="11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Jsou textilní systémy, u nichž jsou základní příze uspořádány ve 3 vzájemně kolmých rovinách.</a:t>
                      </a:r>
                      <a:endParaRPr sz="1100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</a:tbl>
          </a:graphicData>
        </a:graphic>
      </p:graphicFrame>
      <p:sp>
        <p:nvSpPr>
          <p:cNvPr id="428" name="Google Shape;428;p47"/>
          <p:cNvSpPr txBox="1"/>
          <p:nvPr/>
        </p:nvSpPr>
        <p:spPr>
          <a:xfrm>
            <a:off x="141675" y="533750"/>
            <a:ext cx="3908700" cy="32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75724" lvl="0" marL="179999" rtl="0" algn="l">
              <a:spcBef>
                <a:spcPts val="600"/>
              </a:spcBef>
              <a:spcAft>
                <a:spcPts val="0"/>
              </a:spcAft>
              <a:buSzPts val="1350"/>
              <a:buFont typeface="Montserrat Medium"/>
              <a:buChar char="●"/>
            </a:pPr>
            <a:r>
              <a:rPr lang="cs" sz="1350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Filament je souhrnné pojmenování pro</a:t>
            </a:r>
            <a:r>
              <a:rPr lang="cs" sz="135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55724" lvl="4" marL="630000" rtl="0" algn="l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1350"/>
              <a:buChar char="•"/>
            </a:pPr>
            <a:r>
              <a:rPr lang="cs" sz="135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Všechna umělá textilní vlákna (nekonečná vlákna) s výjimkou vláken, které jsou stříhána, řezána nebo trhána na určitou staplovou délku a</a:t>
            </a:r>
            <a:endParaRPr>
              <a:solidFill>
                <a:schemeClr val="dk1"/>
              </a:solidFill>
            </a:endParaRPr>
          </a:p>
          <a:p>
            <a:pPr indent="-355724" lvl="2" marL="630000" rtl="0" algn="l"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1350"/>
              <a:buChar char="•"/>
            </a:pPr>
            <a:r>
              <a:rPr lang="cs" sz="135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Přírodní hedvábí</a:t>
            </a:r>
            <a:endParaRPr sz="135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5724" lvl="0" marL="179999" rtl="0" algn="just">
              <a:spcBef>
                <a:spcPts val="600"/>
              </a:spcBef>
              <a:spcAft>
                <a:spcPts val="0"/>
              </a:spcAft>
              <a:buSzPts val="1350"/>
              <a:buFont typeface="Montserrat Medium"/>
              <a:buChar char="●"/>
            </a:pPr>
            <a:r>
              <a:rPr lang="cs" sz="1350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Stapl</a:t>
            </a:r>
            <a:r>
              <a:rPr lang="cs" sz="1350">
                <a:solidFill>
                  <a:srgbClr val="2021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je průměrná délka všech vláken z jednoho vzorku textilních surovin. Přírodní materiály obsahují vlákna různé délky, u chemických vláken se (zpravidla) stříhá celá partie na jednu stejnou délku.</a:t>
            </a:r>
            <a:endParaRPr sz="135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9" name="Google Shape;429;p47"/>
          <p:cNvPicPr preferRelativeResize="0"/>
          <p:nvPr/>
        </p:nvPicPr>
        <p:blipFill rotWithShape="1">
          <a:blip r:embed="rId3">
            <a:alphaModFix/>
          </a:blip>
          <a:srcRect b="0" l="0" r="58566" t="25947"/>
          <a:stretch/>
        </p:blipFill>
        <p:spPr>
          <a:xfrm>
            <a:off x="398189" y="3819949"/>
            <a:ext cx="1723649" cy="712594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7"/>
          <p:cNvSpPr txBox="1"/>
          <p:nvPr/>
        </p:nvSpPr>
        <p:spPr>
          <a:xfrm>
            <a:off x="616493" y="4569833"/>
            <a:ext cx="1287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" sz="1400" u="none" cap="none" strike="noStrike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Příze  </a:t>
            </a:r>
            <a:endParaRPr b="1" i="0" sz="1400" u="none" cap="none" strike="noStrike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31" name="Google Shape;431;p47"/>
          <p:cNvPicPr preferRelativeResize="0"/>
          <p:nvPr/>
        </p:nvPicPr>
        <p:blipFill rotWithShape="1">
          <a:blip r:embed="rId4">
            <a:alphaModFix/>
          </a:blip>
          <a:srcRect b="0" l="44308" r="0" t="25356"/>
          <a:stretch/>
        </p:blipFill>
        <p:spPr>
          <a:xfrm>
            <a:off x="2251713" y="3819950"/>
            <a:ext cx="1723649" cy="7971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7"/>
          <p:cNvSpPr txBox="1"/>
          <p:nvPr/>
        </p:nvSpPr>
        <p:spPr>
          <a:xfrm>
            <a:off x="2561386" y="4571172"/>
            <a:ext cx="11043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cs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Multifil</a:t>
            </a:r>
            <a:endParaRPr b="1" i="0" sz="1400" u="none" cap="none" strike="noStrike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3" name="Google Shape;433;p47"/>
          <p:cNvSpPr txBox="1"/>
          <p:nvPr/>
        </p:nvSpPr>
        <p:spPr>
          <a:xfrm>
            <a:off x="4596300" y="2699775"/>
            <a:ext cx="24546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82562" lvl="2" marL="182562" rtl="0" algn="l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❏"/>
            </a:pPr>
            <a:r>
              <a:rPr lang="cs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Skaní (anglicky plying) je úprava nitě, při které se spojují a zakrucují dvě nebo více přízí/nití dohromady.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82562" lvl="2" marL="182562" rtl="0" algn="l"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❏"/>
            </a:pPr>
            <a:r>
              <a:rPr lang="cs" sz="13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Skát se mohou staplové příze ze stejného materiálu, jemnosti jak spolu navzájem, tak i s filamenty 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34" name="Google Shape;434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85100" y="2820300"/>
            <a:ext cx="1287000" cy="163957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7"/>
          <p:cNvSpPr txBox="1"/>
          <p:nvPr/>
        </p:nvSpPr>
        <p:spPr>
          <a:xfrm>
            <a:off x="6927150" y="4459875"/>
            <a:ext cx="217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Směry skaní – S a Z zákruty – je viditelný při pohledu na nit.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8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1.9</a:t>
            </a:r>
            <a:r>
              <a:rPr lang="cs"/>
              <a:t> PR08  </a:t>
            </a:r>
            <a:r>
              <a:rPr lang="cs"/>
              <a:t>Vodivé lineární textilie</a:t>
            </a:r>
            <a:endParaRPr/>
          </a:p>
        </p:txBody>
      </p:sp>
      <p:sp>
        <p:nvSpPr>
          <p:cNvPr id="441" name="Google Shape;441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442" name="Google Shape;44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5" y="421025"/>
            <a:ext cx="6424994" cy="316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8"/>
          <p:cNvPicPr preferRelativeResize="0"/>
          <p:nvPr/>
        </p:nvPicPr>
        <p:blipFill rotWithShape="1">
          <a:blip r:embed="rId4">
            <a:alphaModFix/>
          </a:blip>
          <a:srcRect b="0" l="0" r="62938" t="0"/>
          <a:stretch/>
        </p:blipFill>
        <p:spPr>
          <a:xfrm>
            <a:off x="7086900" y="376600"/>
            <a:ext cx="1610999" cy="11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6525" y="3576363"/>
            <a:ext cx="2710825" cy="131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8"/>
          <p:cNvSpPr txBox="1"/>
          <p:nvPr/>
        </p:nvSpPr>
        <p:spPr>
          <a:xfrm>
            <a:off x="7086891" y="4932016"/>
            <a:ext cx="1611000" cy="1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 průvlaku.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6" name="Google Shape;446;p48"/>
          <p:cNvPicPr preferRelativeResize="0"/>
          <p:nvPr/>
        </p:nvPicPr>
        <p:blipFill rotWithShape="1">
          <a:blip r:embed="rId6">
            <a:alphaModFix/>
          </a:blip>
          <a:srcRect b="19730" l="2085" r="0" t="0"/>
          <a:stretch/>
        </p:blipFill>
        <p:spPr>
          <a:xfrm>
            <a:off x="3781825" y="3829988"/>
            <a:ext cx="2451024" cy="89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8"/>
          <p:cNvSpPr txBox="1"/>
          <p:nvPr/>
        </p:nvSpPr>
        <p:spPr>
          <a:xfrm>
            <a:off x="3709325" y="4815625"/>
            <a:ext cx="29001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Tažení drátu přes průvlaky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8" name="Google Shape;448;p48"/>
          <p:cNvPicPr preferRelativeResize="0"/>
          <p:nvPr/>
        </p:nvPicPr>
        <p:blipFill rotWithShape="1">
          <a:blip r:embed="rId4">
            <a:alphaModFix/>
          </a:blip>
          <a:srcRect b="0" l="37063" r="42895" t="0"/>
          <a:stretch/>
        </p:blipFill>
        <p:spPr>
          <a:xfrm>
            <a:off x="7606350" y="1328550"/>
            <a:ext cx="871151" cy="110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8"/>
          <p:cNvPicPr preferRelativeResize="0"/>
          <p:nvPr/>
        </p:nvPicPr>
        <p:blipFill rotWithShape="1">
          <a:blip r:embed="rId4">
            <a:alphaModFix/>
          </a:blip>
          <a:srcRect b="0" l="58034" r="0" t="0"/>
          <a:stretch/>
        </p:blipFill>
        <p:spPr>
          <a:xfrm>
            <a:off x="7179476" y="2430675"/>
            <a:ext cx="1824151" cy="1102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0" name="Google Shape;450;p48"/>
          <p:cNvCxnSpPr/>
          <p:nvPr/>
        </p:nvCxnSpPr>
        <p:spPr>
          <a:xfrm>
            <a:off x="-14250" y="3510163"/>
            <a:ext cx="9172500" cy="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51" name="Google Shape;451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3150" y="3651283"/>
            <a:ext cx="1088601" cy="937751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8"/>
          <p:cNvSpPr txBox="1"/>
          <p:nvPr/>
        </p:nvSpPr>
        <p:spPr>
          <a:xfrm>
            <a:off x="162850" y="4589025"/>
            <a:ext cx="228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Ocelové staplová vlákna v tzv. pramenech (Výrobce Bekaert – Produkt Bekinox).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3" name="Google Shape;453;p48"/>
          <p:cNvPicPr preferRelativeResize="0"/>
          <p:nvPr/>
        </p:nvPicPr>
        <p:blipFill rotWithShape="1">
          <a:blip r:embed="rId8">
            <a:alphaModFix/>
          </a:blip>
          <a:srcRect b="5763" l="0" r="0" t="16038"/>
          <a:stretch/>
        </p:blipFill>
        <p:spPr>
          <a:xfrm>
            <a:off x="2323524" y="3510174"/>
            <a:ext cx="1229953" cy="110215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8"/>
          <p:cNvSpPr txBox="1"/>
          <p:nvPr/>
        </p:nvSpPr>
        <p:spPr>
          <a:xfrm>
            <a:off x="2443152" y="4666125"/>
            <a:ext cx="13437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Nitě Bekinox® VN/HT.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9"/>
          <p:cNvSpPr txBox="1"/>
          <p:nvPr>
            <p:ph type="title"/>
          </p:nvPr>
        </p:nvSpPr>
        <p:spPr>
          <a:xfrm>
            <a:off x="1176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9 PR08  Vodivé lineární textilie</a:t>
            </a:r>
            <a:endParaRPr/>
          </a:p>
        </p:txBody>
      </p:sp>
      <p:sp>
        <p:nvSpPr>
          <p:cNvPr id="460" name="Google Shape;460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61" name="Google Shape;461;p49"/>
          <p:cNvSpPr txBox="1"/>
          <p:nvPr/>
        </p:nvSpPr>
        <p:spPr>
          <a:xfrm>
            <a:off x="6337250" y="4815650"/>
            <a:ext cx="2049600" cy="1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kombinovaných nití</a:t>
            </a: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462" name="Google Shape;462;p49"/>
          <p:cNvCxnSpPr/>
          <p:nvPr/>
        </p:nvCxnSpPr>
        <p:spPr>
          <a:xfrm>
            <a:off x="-14250" y="3510163"/>
            <a:ext cx="9172500" cy="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49"/>
          <p:cNvCxnSpPr/>
          <p:nvPr/>
        </p:nvCxnSpPr>
        <p:spPr>
          <a:xfrm>
            <a:off x="-14250" y="1830188"/>
            <a:ext cx="9172500" cy="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4" name="Google Shape;464;p49"/>
          <p:cNvSpPr txBox="1"/>
          <p:nvPr/>
        </p:nvSpPr>
        <p:spPr>
          <a:xfrm>
            <a:off x="-734625" y="485900"/>
            <a:ext cx="6006600" cy="13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Pokovená (metalizovaná) syntetická vlákna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nejčastěji polyamid a polyester)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Lineární odpory nití relativně vysoké 100 Ω/m  až 1000 Ω/m.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Výhoda: vodivé kolem celého obvodu, nevýhoda: malá odolnost vůči praní max. 20 cyklů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C:\Users\strna\Desktop\coupe-silver-fibre.jpg" id="465" name="Google Shape;46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6927" y="178327"/>
            <a:ext cx="2050450" cy="123067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9"/>
          <p:cNvSpPr txBox="1"/>
          <p:nvPr/>
        </p:nvSpPr>
        <p:spPr>
          <a:xfrm>
            <a:off x="5077050" y="1276100"/>
            <a:ext cx="261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Struktura monofilamentová nitě SilveR.Stat (Ag pokovené PA vlákno)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7" name="Google Shape;467;p49"/>
          <p:cNvPicPr preferRelativeResize="0"/>
          <p:nvPr/>
        </p:nvPicPr>
        <p:blipFill rotWithShape="1">
          <a:blip r:embed="rId4">
            <a:alphaModFix/>
          </a:blip>
          <a:srcRect b="0" l="0" r="0" t="15895"/>
          <a:stretch/>
        </p:blipFill>
        <p:spPr>
          <a:xfrm>
            <a:off x="7779545" y="357397"/>
            <a:ext cx="1229950" cy="872519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49"/>
          <p:cNvSpPr txBox="1"/>
          <p:nvPr/>
        </p:nvSpPr>
        <p:spPr>
          <a:xfrm>
            <a:off x="7514750" y="1253000"/>
            <a:ext cx="184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Nit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Shieldex z monofilamentových metaliz. vláken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9" name="Google Shape;469;p49"/>
          <p:cNvSpPr txBox="1"/>
          <p:nvPr/>
        </p:nvSpPr>
        <p:spPr>
          <a:xfrm>
            <a:off x="-734625" y="1830200"/>
            <a:ext cx="5953200" cy="18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Hybridní vodivé nitě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seskány z textilních filamentní  vláken a metalických mikrodrátků o průměru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Mechanické vlastnosti nití lze rozdělit na ty, které určuje </a:t>
            </a: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a)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textilní část nitě (pevnost 20 -50 cN/tex), tažnost za sucha 10-20 %, jemnost nitě),  </a:t>
            </a:r>
            <a:r>
              <a:rPr b="1" lang="cs" sz="12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b)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metalické filamenty (tuhost – přizpůsobení se textilii, drsnost – vyšší u drátků, nutné používat jehly se speciálním očkem 🢥 snížení tření), odolnost v oděru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70" name="Google Shape;470;p49"/>
          <p:cNvPicPr preferRelativeResize="0"/>
          <p:nvPr/>
        </p:nvPicPr>
        <p:blipFill rotWithShape="1">
          <a:blip r:embed="rId5">
            <a:alphaModFix/>
          </a:blip>
          <a:srcRect b="-1359" l="34281" r="1085" t="1360"/>
          <a:stretch/>
        </p:blipFill>
        <p:spPr>
          <a:xfrm>
            <a:off x="5360725" y="1936600"/>
            <a:ext cx="2049549" cy="87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49"/>
          <p:cNvSpPr txBox="1"/>
          <p:nvPr/>
        </p:nvSpPr>
        <p:spPr>
          <a:xfrm>
            <a:off x="5150152" y="2915513"/>
            <a:ext cx="2293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Hybridní šicí nit seskána z: 1) metalických mikrodrátků a 2) filamentních textilních vláken.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72" name="Google Shape;472;p49"/>
          <p:cNvPicPr preferRelativeResize="0"/>
          <p:nvPr/>
        </p:nvPicPr>
        <p:blipFill rotWithShape="1">
          <a:blip r:embed="rId6">
            <a:alphaModFix/>
          </a:blip>
          <a:srcRect b="0" l="14566" r="23345" t="0"/>
          <a:stretch/>
        </p:blipFill>
        <p:spPr>
          <a:xfrm rot="5400000">
            <a:off x="8023474" y="1742750"/>
            <a:ext cx="825750" cy="13050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9"/>
          <p:cNvSpPr txBox="1"/>
          <p:nvPr/>
        </p:nvSpPr>
        <p:spPr>
          <a:xfrm>
            <a:off x="7614525" y="2835275"/>
            <a:ext cx="154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Hybridní nit se 4 mikrodrátky z mosazi.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74" name="Google Shape;474;p49"/>
          <p:cNvSpPr txBox="1"/>
          <p:nvPr/>
        </p:nvSpPr>
        <p:spPr>
          <a:xfrm>
            <a:off x="-707925" y="3557800"/>
            <a:ext cx="5637000" cy="17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Kombinované nitě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seskány z textilních syntetických filamentních  vláken, metalických mikrodrátků, pokovených přízí nebo filamentů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Pokovené příze nebo filamenty na bázi stříbrem pokovených polyamidových vláken zlepšují kontaktování vláken jelikož jsou po celém obvodu vodivá.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75" name="Google Shape;475;p49"/>
          <p:cNvPicPr preferRelativeResize="0"/>
          <p:nvPr/>
        </p:nvPicPr>
        <p:blipFill rotWithShape="1">
          <a:blip r:embed="rId7">
            <a:alphaModFix/>
          </a:blip>
          <a:srcRect b="0" l="29569" r="25817" t="0"/>
          <a:stretch/>
        </p:blipFill>
        <p:spPr>
          <a:xfrm>
            <a:off x="5271975" y="4173025"/>
            <a:ext cx="2049550" cy="595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49"/>
          <p:cNvPicPr preferRelativeResize="0"/>
          <p:nvPr/>
        </p:nvPicPr>
        <p:blipFill rotWithShape="1">
          <a:blip r:embed="rId7">
            <a:alphaModFix/>
          </a:blip>
          <a:srcRect b="0" l="14920" r="70901" t="0"/>
          <a:stretch/>
        </p:blipFill>
        <p:spPr>
          <a:xfrm>
            <a:off x="5797050" y="3621425"/>
            <a:ext cx="62588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9"/>
          <p:cNvPicPr preferRelativeResize="0"/>
          <p:nvPr/>
        </p:nvPicPr>
        <p:blipFill rotWithShape="1">
          <a:blip r:embed="rId8">
            <a:alphaModFix/>
          </a:blip>
          <a:srcRect b="5446" l="0" r="10730" t="0"/>
          <a:stretch/>
        </p:blipFill>
        <p:spPr>
          <a:xfrm rot="-5400000">
            <a:off x="7817800" y="3525325"/>
            <a:ext cx="973050" cy="137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0"/>
          <p:cNvSpPr txBox="1"/>
          <p:nvPr>
            <p:ph type="title"/>
          </p:nvPr>
        </p:nvSpPr>
        <p:spPr>
          <a:xfrm>
            <a:off x="1176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9 PR08  Vodivé lineární textilie</a:t>
            </a:r>
            <a:endParaRPr/>
          </a:p>
        </p:txBody>
      </p:sp>
      <p:sp>
        <p:nvSpPr>
          <p:cNvPr id="483" name="Google Shape;483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cxnSp>
        <p:nvCxnSpPr>
          <p:cNvPr id="484" name="Google Shape;484;p50"/>
          <p:cNvCxnSpPr/>
          <p:nvPr/>
        </p:nvCxnSpPr>
        <p:spPr>
          <a:xfrm>
            <a:off x="-14250" y="3510163"/>
            <a:ext cx="9172500" cy="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5" name="Google Shape;485;p50"/>
          <p:cNvCxnSpPr/>
          <p:nvPr/>
        </p:nvCxnSpPr>
        <p:spPr>
          <a:xfrm>
            <a:off x="-14250" y="1830188"/>
            <a:ext cx="9172500" cy="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6" name="Google Shape;486;p50"/>
          <p:cNvSpPr txBox="1"/>
          <p:nvPr/>
        </p:nvSpPr>
        <p:spPr>
          <a:xfrm>
            <a:off x="-734625" y="485900"/>
            <a:ext cx="6006600" cy="13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Nevodivá příze opředena kovovými mikrodrátky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d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říve se již používaly pro dekorační účel bavlněné příze opředené kovovými filamenty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Pokovené příze nebo filamenty na bázi stříbrem pokovených polyamidových vláken zlepšují kontaktování vláken jelikož jsou po celém obvodu vodivá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7" name="Google Shape;487;p50"/>
          <p:cNvSpPr txBox="1"/>
          <p:nvPr/>
        </p:nvSpPr>
        <p:spPr>
          <a:xfrm>
            <a:off x="5077050" y="1276100"/>
            <a:ext cx="3917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Snímky vláken Lycra920C/dtex235 s opředením hybridní nití 53A s mikrodrátky izolovanými PUR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8" name="Google Shape;488;p50"/>
          <p:cNvSpPr txBox="1"/>
          <p:nvPr/>
        </p:nvSpPr>
        <p:spPr>
          <a:xfrm>
            <a:off x="-734625" y="1830200"/>
            <a:ext cx="59532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Polymerní vodivé nitě -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většinou se v případě polymerních nití jedná o základní a předaplikační výzkum (neúspěšnější aplikací teploměry) </a:t>
            </a:r>
            <a:endParaRPr sz="13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bázi vodivých polymerů (s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konjugovanou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dvojnou vazbou): PEDOT, PANI, PEDOT:PSS atd.)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2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Dále se rovněž rozvíjejí vodivé nitě na bázi nanotrubic CNT a metalických nanodrátků (nejnižší dosažený lineární odpor 800 Ω/m) – aplikace vyhřívané textilie.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9" name="Google Shape;489;p50"/>
          <p:cNvSpPr txBox="1"/>
          <p:nvPr/>
        </p:nvSpPr>
        <p:spPr>
          <a:xfrm>
            <a:off x="5261798" y="3070350"/>
            <a:ext cx="3917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Schematická zobrazení elektrochromního polymeru v oxidačním a redukčním stavu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90" name="Google Shape;49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7051" y="196275"/>
            <a:ext cx="2846600" cy="116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03550" y="1910889"/>
            <a:ext cx="2545101" cy="11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50"/>
          <p:cNvSpPr txBox="1"/>
          <p:nvPr/>
        </p:nvSpPr>
        <p:spPr>
          <a:xfrm>
            <a:off x="195300" y="35505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3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b="1" lang="cs" sz="13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élková hmotnost nití</a:t>
            </a:r>
            <a:endParaRPr sz="1300"/>
          </a:p>
        </p:txBody>
      </p:sp>
      <p:graphicFrame>
        <p:nvGraphicFramePr>
          <p:cNvPr id="493" name="Google Shape;493;p50"/>
          <p:cNvGraphicFramePr/>
          <p:nvPr/>
        </p:nvGraphicFramePr>
        <p:xfrm>
          <a:off x="622380" y="39757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{4D25743B-B935-4413-A8F6-51FE3A4B13B2}</a:tableStyleId>
              </a:tblPr>
              <a:tblGrid>
                <a:gridCol w="1446375"/>
                <a:gridCol w="690175"/>
                <a:gridCol w="1429475"/>
                <a:gridCol w="1716175"/>
              </a:tblGrid>
              <a:tr h="259150">
                <a:tc gridSpan="4">
                  <a:txBody>
                    <a:bodyPr/>
                    <a:lstStyle/>
                    <a:p>
                      <a:pPr indent="0" lvl="0" marL="876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Systém            Jednotka	    Délka	Hmotnost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0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0BC"/>
                    </a:solidFill>
                  </a:tcPr>
                </a:tc>
                <a:tc hMerge="1"/>
                <a:tc hMerge="1"/>
                <a:tc hMerge="1"/>
              </a:tr>
              <a:tr h="253950">
                <a:tc>
                  <a:txBody>
                    <a:bodyPr/>
                    <a:lstStyle/>
                    <a:p>
                      <a:pPr indent="0" lvl="0" marL="876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Metrický počet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380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-158750" lvl="0" marL="1587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Nm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T cap="flat" cmpd="sng" w="380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0129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m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T cap="flat" cmpd="sng" w="380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79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g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R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0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0D8E8"/>
                    </a:solidFill>
                  </a:tcPr>
                </a:tc>
              </a:tr>
              <a:tr h="328425">
                <a:tc>
                  <a:txBody>
                    <a:bodyPr/>
                    <a:lstStyle/>
                    <a:p>
                      <a:pPr indent="0" lvl="0" marL="876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Ttex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0" i="0"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tex</a:t>
                      </a:r>
                      <a:endParaRPr b="0" i="0" sz="1400" u="none" cap="none" strike="noStrike">
                        <a:solidFill>
                          <a:srgbClr val="001D6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0129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1000 m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797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400" u="none" cap="none" strike="noStrike">
                          <a:solidFill>
                            <a:srgbClr val="001D6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gramů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R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6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494" name="Google Shape;494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0775" y="3625512"/>
            <a:ext cx="2108896" cy="1164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50"/>
          <p:cNvSpPr txBox="1"/>
          <p:nvPr/>
        </p:nvSpPr>
        <p:spPr>
          <a:xfrm>
            <a:off x="5668448" y="4704113"/>
            <a:ext cx="3917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Optické měření průměru nití.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1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1.10</a:t>
            </a:r>
            <a:r>
              <a:rPr lang="cs"/>
              <a:t> PR09  </a:t>
            </a:r>
            <a:r>
              <a:rPr lang="cs"/>
              <a:t>Vodivé stuhy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502" name="Google Shape;502;p51"/>
          <p:cNvSpPr txBox="1"/>
          <p:nvPr/>
        </p:nvSpPr>
        <p:spPr>
          <a:xfrm>
            <a:off x="-734625" y="485900"/>
            <a:ext cx="6006600" cy="4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Vodivé stuhy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značeny textilní tkané nebo pletené stuhy, do kterých jsou integrovány el. vodivé dráhy ve formě lankových drátů, tzv. litz wires  (licnové vodiče – spletené izolované mikrodrátky), vodivých nití.  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Anglicky označeny jako „conductive textile ribbon“, nebo „ nejčastěji „conductive textile tape“, „e-textile cabling“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Speciální stuhy např. z iontové elektroaktiního polymeru (EAP) se používají pro snímání natažení (syntetizovány z většinou s biokompatibilních materiálů polypyrrole (PPy) and poly(3,4-ethylenedioxythiophene) (PEDOT)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6199" lvl="2" marL="1260000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Nepružné stuhy -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jsou v nich nejčastěji zatkány tzv. licnové vodiče (vysokofrekvenční lanka, litz wires - seskané izolované mikrodrátky, většinou z Cu)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6199" lvl="2" marL="1260000" rtl="0" algn="l">
              <a:spcBef>
                <a:spcPts val="500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Montserrat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Licnové vodiče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snižují ztráty střídavého proudu ve vysokofrekvenčních vinutích, mají vyšší účinnost, snižují negativní vliv skin efektu, mají minimální ztráty vířivým proudem, nižší provozní teploty, menší průřez, podstatné snížení hmotnosti.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6199" lvl="2" marL="1260000" rtl="0" algn="l"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 stuhách se používají licnové vodiče s textilním jádrem, to jim zajišťuje dostatečnou mechanickou pevnost v tahu.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3" name="Google Shape;503;p51"/>
          <p:cNvPicPr preferRelativeResize="0"/>
          <p:nvPr/>
        </p:nvPicPr>
        <p:blipFill rotWithShape="1">
          <a:blip r:embed="rId3">
            <a:alphaModFix/>
          </a:blip>
          <a:srcRect b="0" l="0" r="0" t="25071"/>
          <a:stretch/>
        </p:blipFill>
        <p:spPr>
          <a:xfrm rot="5400000">
            <a:off x="5333413" y="564962"/>
            <a:ext cx="1260750" cy="1295526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1"/>
          <p:cNvSpPr txBox="1"/>
          <p:nvPr/>
        </p:nvSpPr>
        <p:spPr>
          <a:xfrm>
            <a:off x="5217650" y="1891700"/>
            <a:ext cx="1618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Čtyřvodičová stuha od společnosti Ohmatex.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5" name="Google Shape;50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0639" y="575875"/>
            <a:ext cx="2106711" cy="12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51"/>
          <p:cNvSpPr txBox="1"/>
          <p:nvPr/>
        </p:nvSpPr>
        <p:spPr>
          <a:xfrm>
            <a:off x="7168650" y="1878750"/>
            <a:ext cx="19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Struktura tzv. licnového vodiče s textilním jádrem</a:t>
            </a: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7" name="Google Shape;507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0650" y="3125082"/>
            <a:ext cx="2106699" cy="1382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51"/>
          <p:cNvPicPr preferRelativeResize="0"/>
          <p:nvPr/>
        </p:nvPicPr>
        <p:blipFill rotWithShape="1">
          <a:blip r:embed="rId6">
            <a:alphaModFix/>
          </a:blip>
          <a:srcRect b="0" l="0" r="62062" t="0"/>
          <a:stretch/>
        </p:blipFill>
        <p:spPr>
          <a:xfrm>
            <a:off x="5394867" y="2852850"/>
            <a:ext cx="1472900" cy="7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51"/>
          <p:cNvPicPr preferRelativeResize="0"/>
          <p:nvPr/>
        </p:nvPicPr>
        <p:blipFill rotWithShape="1">
          <a:blip r:embed="rId7">
            <a:alphaModFix/>
          </a:blip>
          <a:srcRect b="60943" l="0" r="0" t="0"/>
          <a:stretch/>
        </p:blipFill>
        <p:spPr>
          <a:xfrm rot="-5400000">
            <a:off x="5748707" y="3366575"/>
            <a:ext cx="765225" cy="15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51"/>
          <p:cNvSpPr txBox="1"/>
          <p:nvPr/>
        </p:nvSpPr>
        <p:spPr>
          <a:xfrm>
            <a:off x="5271975" y="4637225"/>
            <a:ext cx="19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Běžná  struktura nepružné vodivé stuhy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zatkaná metaliz. do stuhy.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1" name="Google Shape;511;p51"/>
          <p:cNvSpPr txBox="1"/>
          <p:nvPr/>
        </p:nvSpPr>
        <p:spPr>
          <a:xfrm>
            <a:off x="7318448" y="4507350"/>
            <a:ext cx="1451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tkaní nepružné stuhy.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2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10 PR09  Vodivé stuhy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5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518" name="Google Shape;518;p52"/>
          <p:cNvSpPr txBox="1"/>
          <p:nvPr/>
        </p:nvSpPr>
        <p:spPr>
          <a:xfrm>
            <a:off x="-734625" y="485900"/>
            <a:ext cx="6006600" cy="30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Pružné v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odivé stuhy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Většina komerční stuh tkaných stuh mají malou pružnost do 20 % (buď se jedná o stuhy s postříbřenými PA vlákny, a nebo stuhy s licnovými vodiči)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stuhy s pružností nad 50 % se komerčně používají pletené stuhy nebo tkané stuhy s vetkaným vodičem na povrchu ve tvaru meandru . Nelze na ně integrovat SMD součástky.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Pružné vodivé stuhy na bázi hybridních vodivých nití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Stuha ani při natažení o 70 % nezmění svůj el. odpor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Rozteč mezi vodivými dráhami je 2,5 mm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67664" lvl="2" marL="1257300" rtl="0" algn="l"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tyto stuhy je možné osazovat přímo SMD součástky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9" name="Google Shape;519;p52"/>
          <p:cNvSpPr txBox="1"/>
          <p:nvPr/>
        </p:nvSpPr>
        <p:spPr>
          <a:xfrm>
            <a:off x="5427375" y="1458775"/>
            <a:ext cx="344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Tkaná stuha s vetkaným vodičem povrchu ve tvaru meandru.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0" name="Google Shape;520;p52"/>
          <p:cNvSpPr txBox="1"/>
          <p:nvPr/>
        </p:nvSpPr>
        <p:spPr>
          <a:xfrm>
            <a:off x="615275" y="4639425"/>
            <a:ext cx="4329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elektrického propojení  SMD rezistoru s vodivými drahami vetkanými do pružné stuhy pomocí technologie na bázi použití komprese a UV tvrditelného nevodivého lepidla.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1" name="Google Shape;521;p52"/>
          <p:cNvSpPr txBox="1"/>
          <p:nvPr/>
        </p:nvSpPr>
        <p:spPr>
          <a:xfrm>
            <a:off x="5770876" y="4579800"/>
            <a:ext cx="275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ružná vodivá stuha na bázi hybridních nití s osazenými LED</a:t>
            </a: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22" name="Google Shape;52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376" y="3283374"/>
            <a:ext cx="4577100" cy="130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1975" y="632975"/>
            <a:ext cx="1951000" cy="726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52"/>
          <p:cNvPicPr preferRelativeResize="0"/>
          <p:nvPr/>
        </p:nvPicPr>
        <p:blipFill rotWithShape="1">
          <a:blip r:embed="rId5">
            <a:alphaModFix/>
          </a:blip>
          <a:srcRect b="0" l="0" r="28310" t="0"/>
          <a:stretch/>
        </p:blipFill>
        <p:spPr>
          <a:xfrm>
            <a:off x="7318450" y="632975"/>
            <a:ext cx="1818443" cy="72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52"/>
          <p:cNvPicPr preferRelativeResize="0"/>
          <p:nvPr/>
        </p:nvPicPr>
        <p:blipFill rotWithShape="1">
          <a:blip r:embed="rId6">
            <a:alphaModFix/>
          </a:blip>
          <a:srcRect b="0" l="0" r="0" t="64349"/>
          <a:stretch/>
        </p:blipFill>
        <p:spPr>
          <a:xfrm>
            <a:off x="5509350" y="1852370"/>
            <a:ext cx="3363225" cy="51095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52"/>
          <p:cNvSpPr txBox="1"/>
          <p:nvPr/>
        </p:nvSpPr>
        <p:spPr>
          <a:xfrm>
            <a:off x="5427375" y="2448775"/>
            <a:ext cx="344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Pletená vodivá stuha s možností natažení až o 100 %, výrobce Ahmor.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27" name="Google Shape;527;p52"/>
          <p:cNvPicPr preferRelativeResize="0"/>
          <p:nvPr/>
        </p:nvPicPr>
        <p:blipFill rotWithShape="1">
          <a:blip r:embed="rId7">
            <a:alphaModFix/>
          </a:blip>
          <a:srcRect b="0" l="10434" r="0" t="25104"/>
          <a:stretch/>
        </p:blipFill>
        <p:spPr>
          <a:xfrm>
            <a:off x="5845875" y="2934425"/>
            <a:ext cx="2488355" cy="155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3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10 PR09  Plošné textilie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534" name="Google Shape;534;p53"/>
          <p:cNvSpPr txBox="1"/>
          <p:nvPr/>
        </p:nvSpPr>
        <p:spPr>
          <a:xfrm>
            <a:off x="-722250" y="636150"/>
            <a:ext cx="4922700" cy="38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■"/>
            </a:pP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textilie jsou textilie jejich 2 rozměry jsou souměřitelné a jejich tloušťka vůči těmto dvou rozměrům je zanedbatelná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■"/>
            </a:pP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textilie je možné rozdělit na:</a:t>
            </a:r>
            <a:endParaRPr/>
          </a:p>
          <a:p>
            <a:pPr indent="0" lvl="0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 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Tkané</a:t>
            </a:r>
            <a:endParaRPr/>
          </a:p>
          <a:p>
            <a:pPr indent="0" lvl="0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Netkané</a:t>
            </a:r>
            <a:endParaRPr/>
          </a:p>
          <a:p>
            <a:pPr indent="0" lvl="0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c) 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Pletené</a:t>
            </a:r>
            <a:endParaRPr/>
          </a:p>
          <a:p>
            <a:pPr indent="0" lvl="0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■"/>
            </a:pP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e-textilie je možné připravit:</a:t>
            </a:r>
            <a:endParaRPr/>
          </a:p>
          <a:p>
            <a:pPr indent="0" lvl="0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Vyšíváním vodivými nitěmi</a:t>
            </a:r>
            <a:endParaRPr/>
          </a:p>
          <a:p>
            <a:pPr indent="0" lvl="0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Obšíváním vodivých lanek, drátů</a:t>
            </a:r>
            <a:endParaRPr/>
          </a:p>
          <a:p>
            <a:pPr indent="0" lvl="0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c)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Zatkáváním vodivých nití do tkanin</a:t>
            </a:r>
            <a:endParaRPr/>
          </a:p>
          <a:p>
            <a:pPr indent="0" lvl="0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d)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Vpletením vodivých nití do pletenin</a:t>
            </a:r>
            <a:endParaRPr/>
          </a:p>
          <a:p>
            <a:pPr indent="0" lvl="0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e)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Tiskem vodivých past a inkoustů</a:t>
            </a:r>
            <a:endParaRPr/>
          </a:p>
          <a:p>
            <a:pPr indent="0" lvl="0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f)</a:t>
            </a:r>
            <a:r>
              <a:rPr b="0" i="0" lang="cs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Pokovováním netkaných textilií</a:t>
            </a:r>
            <a:endParaRPr/>
          </a:p>
        </p:txBody>
      </p:sp>
      <p:cxnSp>
        <p:nvCxnSpPr>
          <p:cNvPr id="535" name="Google Shape;535;p53"/>
          <p:cNvCxnSpPr/>
          <p:nvPr/>
        </p:nvCxnSpPr>
        <p:spPr>
          <a:xfrm>
            <a:off x="4200450" y="576625"/>
            <a:ext cx="26100" cy="444900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6" name="Google Shape;536;p53"/>
          <p:cNvSpPr txBox="1"/>
          <p:nvPr/>
        </p:nvSpPr>
        <p:spPr>
          <a:xfrm>
            <a:off x="4382700" y="443025"/>
            <a:ext cx="4650600" cy="24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Vyšívané vodivé textilie -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dnes se používají</a:t>
            </a:r>
            <a:r>
              <a:rPr b="1" lang="c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růmyslové automatické stroje (např. Tajima, ZSK) nebo poloprůmyslové stroje (např. Brother, Bernina, Pfaff, Janome)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Funkční výšivka je daleko náročnější na nastavení šití,  motivy se šijí pomaleji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Přetrhnutím nitě docházi dochází ke ztrátě funkce (přerušení obvodu)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Využívají vodivé nitě a příze, ale i vyšívá se i seskanými metalickými filamenty.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37" name="Google Shape;53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5575" y="2644400"/>
            <a:ext cx="1325200" cy="103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5938" y="3698250"/>
            <a:ext cx="950624" cy="1031076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53"/>
          <p:cNvSpPr txBox="1"/>
          <p:nvPr/>
        </p:nvSpPr>
        <p:spPr>
          <a:xfrm>
            <a:off x="4382702" y="4752100"/>
            <a:ext cx="1697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Vyšívací stroj TAJIMA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40" name="Google Shape;540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9799" y="2644399"/>
            <a:ext cx="2752950" cy="1341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53"/>
          <p:cNvPicPr preferRelativeResize="0"/>
          <p:nvPr/>
        </p:nvPicPr>
        <p:blipFill rotWithShape="1">
          <a:blip r:embed="rId6">
            <a:alphaModFix/>
          </a:blip>
          <a:srcRect b="25928" l="0" r="0" t="26249"/>
          <a:stretch/>
        </p:blipFill>
        <p:spPr>
          <a:xfrm>
            <a:off x="6043838" y="3972688"/>
            <a:ext cx="2824875" cy="48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53"/>
          <p:cNvSpPr txBox="1"/>
          <p:nvPr/>
        </p:nvSpPr>
        <p:spPr>
          <a:xfrm>
            <a:off x="6043843" y="4507350"/>
            <a:ext cx="282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utažení stehu závisí výsledná délka horní a spodní šicí nitě. Délka dopředního a zpětného šití není stejná!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4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11 PR10  Vodivé plošné textilie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5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cxnSp>
        <p:nvCxnSpPr>
          <p:cNvPr id="549" name="Google Shape;549;p54"/>
          <p:cNvCxnSpPr/>
          <p:nvPr/>
        </p:nvCxnSpPr>
        <p:spPr>
          <a:xfrm>
            <a:off x="4200450" y="576625"/>
            <a:ext cx="26100" cy="444900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0" name="Google Shape;550;p54"/>
          <p:cNvSpPr txBox="1"/>
          <p:nvPr/>
        </p:nvSpPr>
        <p:spPr>
          <a:xfrm>
            <a:off x="4617352" y="4629150"/>
            <a:ext cx="1697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Schématické zobrazení tkaniny: 1 – osnova, 2- útek.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1" name="Google Shape;551;p54"/>
          <p:cNvSpPr txBox="1"/>
          <p:nvPr/>
        </p:nvSpPr>
        <p:spPr>
          <a:xfrm>
            <a:off x="4382700" y="443025"/>
            <a:ext cx="4650600" cy="29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Zatkávání vodivých nití do tkanin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-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Tkaní (weawing) je technologický postup výroby textilních látek (tkanin), spočívající v opakovaném provazování (křížení) dvou navzájem kolmých soustav nití.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Podélná soustava se nazývá osnova (warp), příčná útek (weft), který pokaždé prochází celou šířkou tkaniny.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Tká se tkalcovském stav, kde se nitě osnovy zvedají tzv. brdem  s listy a nitěnkami (pro každou nit osnovy).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Dostava tkaniny (picks per inch) je odborné označení hustoty vyjádřené počtem nití připadajících na jednotku délky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2" name="Google Shape;552;p54"/>
          <p:cNvSpPr txBox="1"/>
          <p:nvPr/>
        </p:nvSpPr>
        <p:spPr>
          <a:xfrm>
            <a:off x="235500" y="443025"/>
            <a:ext cx="3808800" cy="28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Obšívání vodivých lanek, drátů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-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prům. vyšívací stroje (např. ZSK, TAJIMA) byly upraveny tak, aby pokládali a obšívaly lanka, dráty, trubičky a uhlíková vlákna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obšívání drátů/lanek se technologie nazývá tzv. wire laying, pro obšívání uhlíkových, aramidových vláken (tzv. tailor fiber placement)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Během každého stehu je horní nit protažena základním materiálem a ovinuta kolem drát/vlákna spodní niti.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53" name="Google Shape;55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251" y="2719688"/>
            <a:ext cx="1371750" cy="82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4375" y="2640700"/>
            <a:ext cx="914125" cy="97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250" y="3986370"/>
            <a:ext cx="1371750" cy="82925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54"/>
          <p:cNvSpPr txBox="1"/>
          <p:nvPr/>
        </p:nvSpPr>
        <p:spPr>
          <a:xfrm>
            <a:off x="484275" y="3562025"/>
            <a:ext cx="347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Obšívání vodivých nití, n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áhled SW prostřední  EDOpath pro obšívání lanek 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7" name="Google Shape;557;p54"/>
          <p:cNvSpPr txBox="1"/>
          <p:nvPr/>
        </p:nvSpPr>
        <p:spPr>
          <a:xfrm>
            <a:off x="454150" y="4766125"/>
            <a:ext cx="192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Kontaktování DPS pomocí obšívání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58" name="Google Shape;558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7400" y="3990645"/>
            <a:ext cx="1137897" cy="8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54"/>
          <p:cNvSpPr txBox="1"/>
          <p:nvPr/>
        </p:nvSpPr>
        <p:spPr>
          <a:xfrm>
            <a:off x="2540400" y="4752100"/>
            <a:ext cx="137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bšívání uhlíkových vláken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60" name="Google Shape;560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72000" y="2878301"/>
            <a:ext cx="1606450" cy="175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56999" y="2878300"/>
            <a:ext cx="2641561" cy="97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5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06974" y="3911648"/>
            <a:ext cx="1263007" cy="97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5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11 PR10  Vodivé plošné textilie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5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cxnSp>
        <p:nvCxnSpPr>
          <p:cNvPr id="569" name="Google Shape;569;p55"/>
          <p:cNvCxnSpPr/>
          <p:nvPr/>
        </p:nvCxnSpPr>
        <p:spPr>
          <a:xfrm>
            <a:off x="4200450" y="576625"/>
            <a:ext cx="26100" cy="4449000"/>
          </a:xfrm>
          <a:prstGeom prst="straightConnector1">
            <a:avLst/>
          </a:prstGeom>
          <a:noFill/>
          <a:ln cap="flat" cmpd="sng" w="762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0" name="Google Shape;570;p55"/>
          <p:cNvSpPr txBox="1"/>
          <p:nvPr/>
        </p:nvSpPr>
        <p:spPr>
          <a:xfrm>
            <a:off x="4402199" y="4598400"/>
            <a:ext cx="235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Funkční tisk - vyhřívané elementy od spol. Smart Fabrics Ink.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1" name="Google Shape;571;p55"/>
          <p:cNvSpPr txBox="1"/>
          <p:nvPr/>
        </p:nvSpPr>
        <p:spPr>
          <a:xfrm>
            <a:off x="4382700" y="443025"/>
            <a:ext cx="4650600" cy="3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Tiskem vodivých past na plošné textilie 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Tištěné vodivé motivy musí být realizovány jako tzv. embedded printing, aby odolávaly praní a vlhkosti (základní vrstva (primer) zároveň planarizuje textilní substrát, pak je natištěný vodivý motiv a pak je přetištěn krycí (interface) vrstvou.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Velký rozdíl mezi grafickým a funkčním tiskem. Vodivé dráhy funkčního tisku nesmí být přerušené.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Nevýhoda sítotisku je že se musí vyrobit síta s motivy (pro každou vrstvu).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Společnost DuPont vyvinula systém vysoce odolných, pratelných a pružných past pro přímý  i nepřímý tisk přes TPU fólii přenesenou na textilii termotransferem.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2" name="Google Shape;572;p55"/>
          <p:cNvSpPr txBox="1"/>
          <p:nvPr/>
        </p:nvSpPr>
        <p:spPr>
          <a:xfrm>
            <a:off x="85725" y="443025"/>
            <a:ext cx="4114500" cy="3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Vplétání vodivých nití do pletenin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-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Pletenina (knitted fabric) je plošná textilie vzniklá vytvářením a vzájemným provlékáním oček uspořádaných do sloupků a řádků.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Strukturou pletenin je způsobena značná roztažnost výrobků (až 100 %), dobrá prodyšnost, nemačkavost, ale i náchylnost ke žmolkování.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Pleteniny jsou často využívány ve smart textiliích (vyhřívání, textilní elektrody – HR, EKG, EMG, svalová stimulace, senzorové aplikace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 zátažné pleteniny jsou očka propojeny vedle sebe ve směru řádku, Osnovní pletenina je vyrobena z podélné soustavy nití, osnovy.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3" name="Google Shape;573;p55"/>
          <p:cNvSpPr txBox="1"/>
          <p:nvPr/>
        </p:nvSpPr>
        <p:spPr>
          <a:xfrm>
            <a:off x="141000" y="4629150"/>
            <a:ext cx="192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Plochý pletací stroj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4" name="Google Shape;574;p55"/>
          <p:cNvSpPr txBox="1"/>
          <p:nvPr/>
        </p:nvSpPr>
        <p:spPr>
          <a:xfrm>
            <a:off x="2387538" y="4629150"/>
            <a:ext cx="169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Vyhřívané pletené triko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75" name="Google Shape;57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500" y="3266150"/>
            <a:ext cx="2036224" cy="12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93013" y="3266150"/>
            <a:ext cx="1286150" cy="13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55"/>
          <p:cNvPicPr preferRelativeResize="0"/>
          <p:nvPr/>
        </p:nvPicPr>
        <p:blipFill rotWithShape="1">
          <a:blip r:embed="rId5">
            <a:alphaModFix/>
          </a:blip>
          <a:srcRect b="0" l="17293" r="0" t="0"/>
          <a:stretch/>
        </p:blipFill>
        <p:spPr>
          <a:xfrm>
            <a:off x="4440700" y="3446350"/>
            <a:ext cx="2234100" cy="108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05350" y="3199699"/>
            <a:ext cx="1243311" cy="135097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55"/>
          <p:cNvSpPr txBox="1"/>
          <p:nvPr/>
        </p:nvSpPr>
        <p:spPr>
          <a:xfrm>
            <a:off x="6847749" y="4629150"/>
            <a:ext cx="235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Systém Intexar od společnosti DuPont pro tisk na textilie.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6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11 PR10  Vodivé plošné textilie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5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586" name="Google Shape;586;p56"/>
          <p:cNvSpPr txBox="1"/>
          <p:nvPr/>
        </p:nvSpPr>
        <p:spPr>
          <a:xfrm>
            <a:off x="4241474" y="2626725"/>
            <a:ext cx="235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 vodivá netkaná textilie Meftex od společnosti Bochemie.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7" name="Google Shape;587;p56"/>
          <p:cNvSpPr txBox="1"/>
          <p:nvPr/>
        </p:nvSpPr>
        <p:spPr>
          <a:xfrm>
            <a:off x="417900" y="608425"/>
            <a:ext cx="3332700" cy="47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Pokovováním netkaných textilií -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Netkaná textilie (Non-Wovens)  jsou většinou pokovovány Ag nebo Cu/Ni.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Nejdříve jsou chemicky pokoveny a pak je toto pokovení elektrochemicky zesilováno.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Problematická je u těchto tkanin nízká odolnost vůči pracím cyklům (byť se vyvíjí různé povrchové úpravy, aby se tento stav zlepšil).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Další problém je nerovnoměrnost rozložení vláken, a tím nerovnoměrné rozložení povrchového odporu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Dobré využití pro el. mag. stínění, odraz infračerveného záření, antibakteriální využití – roušky apod. Lze je využít jako elektrody. 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Možnost je využít i jako vyhřívací elementy (vysekávání).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8" name="Google Shape;588;p56"/>
          <p:cNvSpPr txBox="1"/>
          <p:nvPr/>
        </p:nvSpPr>
        <p:spPr>
          <a:xfrm>
            <a:off x="6847749" y="2626725"/>
            <a:ext cx="2358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Ag vodivá netkaná textilie Shieldex® Basel od společnosti Shieldex.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89" name="Google Shape;58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9825" y="708050"/>
            <a:ext cx="2645251" cy="186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56"/>
          <p:cNvPicPr preferRelativeResize="0"/>
          <p:nvPr/>
        </p:nvPicPr>
        <p:blipFill rotWithShape="1">
          <a:blip r:embed="rId4">
            <a:alphaModFix/>
          </a:blip>
          <a:srcRect b="0" l="-1912" r="-29080" t="0"/>
          <a:stretch/>
        </p:blipFill>
        <p:spPr>
          <a:xfrm>
            <a:off x="6804325" y="708050"/>
            <a:ext cx="2904025" cy="18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4326" y="3204888"/>
            <a:ext cx="2249900" cy="1584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98394" y="3247255"/>
            <a:ext cx="2401554" cy="149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57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12 PR11  </a:t>
            </a:r>
            <a:r>
              <a:rPr lang="cs"/>
              <a:t>Kontaktování e-textilií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5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599" name="Google Shape;599;p57"/>
          <p:cNvSpPr txBox="1"/>
          <p:nvPr/>
        </p:nvSpPr>
        <p:spPr>
          <a:xfrm>
            <a:off x="417900" y="608425"/>
            <a:ext cx="3943500" cy="46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0" marL="269999" rtl="0" algn="just">
              <a:spcBef>
                <a:spcPts val="900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Montserrat"/>
              <a:buAutoNum type="arabicPeriod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Nerozebíratelné kontaktování e-textilií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1.1 	Pájení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2.2 Přešívání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2.3 Lepení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4 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Laminování, termokompresní procesy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2.5 Odporové svařování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2.6. Ultrazvukové svařování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 Rozebíratelné kontaktování e-textilií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2.1 Nýtovací druky druky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2.2 Vodivé suché zipy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2.3 Krimpování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900"/>
              </a:spcBef>
              <a:spcAft>
                <a:spcPts val="0"/>
              </a:spcAft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    2.4 Konektory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7160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0" name="Google Shape;600;p57"/>
          <p:cNvSpPr txBox="1"/>
          <p:nvPr/>
        </p:nvSpPr>
        <p:spPr>
          <a:xfrm>
            <a:off x="4572000" y="651625"/>
            <a:ext cx="4364700" cy="3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Kontaktní (přechodový) odpor </a:t>
            </a: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vzniká ve spoji vodičů.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Povrch všech kontaktů je do jisté míry hrubý 🢥  ovlivňují velikost kontaktního odporu, resp. schopnost vést elektrický proud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Kontaktní plochy se dotýkají zlomkem své celkové plochy a elektrický proud tedy prochází jen určitými body (α –oblastmi).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Skin efekt v rámci elektrického kontaktu vytlačuje elektrický střídavý proud ke krajům α-oblastí. Celkový odpor tedy narůstá.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01" name="Google Shape;60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1652" y="3080625"/>
            <a:ext cx="2263525" cy="17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54196" y="3110154"/>
            <a:ext cx="1043075" cy="167595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57"/>
          <p:cNvSpPr txBox="1"/>
          <p:nvPr/>
        </p:nvSpPr>
        <p:spPr>
          <a:xfrm>
            <a:off x="6811145" y="4710318"/>
            <a:ext cx="2329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Ilustrace skin efektu.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8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12 PR11  Kontaktování e-textilií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5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610" name="Google Shape;610;p58"/>
          <p:cNvSpPr txBox="1"/>
          <p:nvPr/>
        </p:nvSpPr>
        <p:spPr>
          <a:xfrm>
            <a:off x="328625" y="533750"/>
            <a:ext cx="3539700" cy="52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U kontaktování e-textilií rozlišujeme 2 typy kontaktů: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  Mezi vodivými textiliemi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 Mezi vodivou textilií a konvenční elektronikou (DPS,  konektory apod.)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Cílem je vytvoření flexibilních, stabilních a dlouhodobých spolehlivých elektrických propojení (&lt; 50 mΩ), s vysokou mechanickou  a chemickou odolností, odolnosti během  údržby (zejména automatickému praní &gt; 50 pracích cyklů).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Cílem je vytvořit technologii kontaktování e-textilií: použitelnou v hromadné výrobě, s krátkým výrobním cyklem, kompatibilní se standardními textilními výrobními procesy.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 kontaktů je nutné pouzdření.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56199" lvl="2" marL="179999" rtl="0" algn="just">
              <a:spcBef>
                <a:spcPts val="500"/>
              </a:spcBef>
              <a:spcAft>
                <a:spcPts val="0"/>
              </a:spcAft>
              <a:buClr>
                <a:srgbClr val="366092"/>
              </a:buClr>
              <a:buSzPts val="1200"/>
              <a:buFont typeface="Noto Sans Symbols"/>
              <a:buChar char="■"/>
            </a:pPr>
            <a:r>
              <a:rPr lang="cs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spolehlivosti a odolnosti el. kontaktu e-textilií závisí úspěšnost výrobku 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just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3716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11" name="Google Shape;611;p58"/>
          <p:cNvSpPr txBox="1"/>
          <p:nvPr/>
        </p:nvSpPr>
        <p:spPr>
          <a:xfrm>
            <a:off x="4231111" y="2178158"/>
            <a:ext cx="2329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Pájení SMD součástky na tkané textilii s vodivými pruhy.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12" name="Google Shape;61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1537" y="654730"/>
            <a:ext cx="1974140" cy="153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8725" y="668413"/>
            <a:ext cx="1974150" cy="1506316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58"/>
          <p:cNvSpPr txBox="1"/>
          <p:nvPr/>
        </p:nvSpPr>
        <p:spPr>
          <a:xfrm>
            <a:off x="6560294" y="1888459"/>
            <a:ext cx="2438100" cy="11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Kontaktování flexibilního DPS chráněného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polyuretanovou </a:t>
            </a: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fólií pomocí přešití vodivou nití.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15" name="Google Shape;615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9313" y="2571741"/>
            <a:ext cx="1830000" cy="10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61531" y="3605294"/>
            <a:ext cx="1606475" cy="6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58"/>
          <p:cNvSpPr/>
          <p:nvPr/>
        </p:nvSpPr>
        <p:spPr>
          <a:xfrm>
            <a:off x="4059050" y="4352550"/>
            <a:ext cx="217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kontaktování</a:t>
            </a: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čipu pomocí technologie tzv. Flip chip bonding pomocí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termokompresního procesu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18" name="Google Shape;618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81950" y="2769691"/>
            <a:ext cx="1974150" cy="1520109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58"/>
          <p:cNvSpPr/>
          <p:nvPr/>
        </p:nvSpPr>
        <p:spPr>
          <a:xfrm>
            <a:off x="8668950" y="3510450"/>
            <a:ext cx="171600" cy="39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58"/>
          <p:cNvSpPr/>
          <p:nvPr/>
        </p:nvSpPr>
        <p:spPr>
          <a:xfrm>
            <a:off x="8668950" y="3427100"/>
            <a:ext cx="171600" cy="39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58"/>
          <p:cNvSpPr/>
          <p:nvPr/>
        </p:nvSpPr>
        <p:spPr>
          <a:xfrm>
            <a:off x="6633700" y="4321263"/>
            <a:ext cx="25791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Technologie termokompresního kontaktování s přesnými 3D vytiště- nými  kavitami z termoplastických materiálů pro SMD součástky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59"/>
          <p:cNvSpPr txBox="1"/>
          <p:nvPr>
            <p:ph type="title"/>
          </p:nvPr>
        </p:nvSpPr>
        <p:spPr>
          <a:xfrm>
            <a:off x="235500" y="-38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</a:t>
            </a:r>
            <a:r>
              <a:rPr lang="cs"/>
              <a:t>12 PR11  Kontaktování e-textilií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5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628" name="Google Shape;628;p59"/>
          <p:cNvSpPr txBox="1"/>
          <p:nvPr/>
        </p:nvSpPr>
        <p:spPr>
          <a:xfrm>
            <a:off x="6133869" y="1691709"/>
            <a:ext cx="2438100" cy="11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vodivého suchého zipu.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9" name="Google Shape;629;p59"/>
          <p:cNvSpPr/>
          <p:nvPr/>
        </p:nvSpPr>
        <p:spPr>
          <a:xfrm>
            <a:off x="3222700" y="3959050"/>
            <a:ext cx="24381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Kontaktování pružné vodivé stuhy se 4 vetkanými vodivými drahami a vetkaných vodivých drah pomocí krimpů CrimpfFlex™ s enkapsulací pomocí UV tvrditelného UV lepidla.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0" name="Google Shape;630;p59"/>
          <p:cNvSpPr/>
          <p:nvPr/>
        </p:nvSpPr>
        <p:spPr>
          <a:xfrm>
            <a:off x="8668950" y="3510450"/>
            <a:ext cx="171600" cy="39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59"/>
          <p:cNvSpPr/>
          <p:nvPr/>
        </p:nvSpPr>
        <p:spPr>
          <a:xfrm>
            <a:off x="8668950" y="3427100"/>
            <a:ext cx="171600" cy="39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59"/>
          <p:cNvSpPr/>
          <p:nvPr/>
        </p:nvSpPr>
        <p:spPr>
          <a:xfrm>
            <a:off x="6133875" y="3959050"/>
            <a:ext cx="24147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Speciální konektory pro e-textilie od společnosti Applycon.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33" name="Google Shape;63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725" y="596275"/>
            <a:ext cx="1322675" cy="1364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59"/>
          <p:cNvSpPr txBox="1"/>
          <p:nvPr/>
        </p:nvSpPr>
        <p:spPr>
          <a:xfrm>
            <a:off x="235500" y="2246350"/>
            <a:ext cx="2057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Odporové svařování mezi vyšitými vodivými motivy a vodivou stuhou pomocí tzv. hot baru.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35" name="Google Shape;635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8098" y="533750"/>
            <a:ext cx="707775" cy="78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47616" y="1321877"/>
            <a:ext cx="548700" cy="727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1114" y="2777874"/>
            <a:ext cx="1606475" cy="1503764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9"/>
          <p:cNvSpPr/>
          <p:nvPr/>
        </p:nvSpPr>
        <p:spPr>
          <a:xfrm>
            <a:off x="277201" y="4419575"/>
            <a:ext cx="1974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Ultrazvukové svařování -</a:t>
            </a: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Sonotroda působí na křížení nití.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39" name="Google Shape;639;p59"/>
          <p:cNvCxnSpPr/>
          <p:nvPr/>
        </p:nvCxnSpPr>
        <p:spPr>
          <a:xfrm>
            <a:off x="2807425" y="533750"/>
            <a:ext cx="0" cy="4427700"/>
          </a:xfrm>
          <a:prstGeom prst="straightConnector1">
            <a:avLst/>
          </a:prstGeom>
          <a:noFill/>
          <a:ln cap="flat" cmpd="sng" w="38100">
            <a:solidFill>
              <a:srgbClr val="CFE2F3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druky" id="640" name="Google Shape;640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73038" y="535021"/>
            <a:ext cx="1964372" cy="1487172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59"/>
          <p:cNvSpPr txBox="1"/>
          <p:nvPr/>
        </p:nvSpPr>
        <p:spPr>
          <a:xfrm>
            <a:off x="3347761" y="2049600"/>
            <a:ext cx="2271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Kontaktování elektronického modulu druky.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42" name="Google Shape;642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35514" y="533701"/>
            <a:ext cx="1964350" cy="1489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59"/>
          <p:cNvPicPr preferRelativeResize="0"/>
          <p:nvPr/>
        </p:nvPicPr>
        <p:blipFill rotWithShape="1">
          <a:blip r:embed="rId9">
            <a:alphaModFix/>
          </a:blip>
          <a:srcRect b="0" l="-5823" r="65852" t="0"/>
          <a:stretch/>
        </p:blipFill>
        <p:spPr>
          <a:xfrm>
            <a:off x="3156163" y="2672750"/>
            <a:ext cx="2307515" cy="11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04175" y="2443212"/>
            <a:ext cx="2227028" cy="148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6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 Organizace závěru semestru</a:t>
            </a:r>
            <a:endParaRPr/>
          </a:p>
        </p:txBody>
      </p:sp>
      <p:sp>
        <p:nvSpPr>
          <p:cNvPr id="650" name="Google Shape;650;p6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1"/>
          <p:cNvSpPr txBox="1"/>
          <p:nvPr>
            <p:ph idx="2" type="subTitle"/>
          </p:nvPr>
        </p:nvSpPr>
        <p:spPr>
          <a:xfrm>
            <a:off x="235500" y="470750"/>
            <a:ext cx="3000600" cy="33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0"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Zkouškové termíny vypsané na portálu od 1.6., vždy 2 termíny po sobě (kapacita: 10 + 11)</a:t>
            </a:r>
            <a:endParaRPr b="0"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0"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Zkoušky formou testu budou probíhat online</a:t>
            </a:r>
            <a:endParaRPr b="0"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b="0"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Při testu musí být zkoušený snímán kamerou</a:t>
            </a:r>
            <a:endParaRPr b="0"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0"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V testu 20 otázek na 30 minut</a:t>
            </a:r>
            <a:endParaRPr b="0"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0"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Celkem lze získat 20 bodů</a:t>
            </a:r>
            <a:endParaRPr b="0"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b="0"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Na závěrečný test jsou 3 pokusy.</a:t>
            </a:r>
            <a:endParaRPr b="0"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6" name="Google Shape;656;p6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 Zkouškové termíny a závěrečný test</a:t>
            </a:r>
            <a:endParaRPr/>
          </a:p>
        </p:txBody>
      </p:sp>
      <p:sp>
        <p:nvSpPr>
          <p:cNvPr id="657" name="Google Shape;657;p6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658" name="Google Shape;65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022" y="809025"/>
            <a:ext cx="4999075" cy="352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2"/>
          <p:cNvSpPr/>
          <p:nvPr/>
        </p:nvSpPr>
        <p:spPr>
          <a:xfrm>
            <a:off x="422600" y="3415675"/>
            <a:ext cx="4913700" cy="1618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6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 Klasifikace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6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666" name="Google Shape;666;p62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Zkouška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62"/>
          <p:cNvSpPr txBox="1"/>
          <p:nvPr>
            <p:ph idx="1" type="body"/>
          </p:nvPr>
        </p:nvSpPr>
        <p:spPr>
          <a:xfrm>
            <a:off x="235500" y="796625"/>
            <a:ext cx="8288100" cy="10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Prokázání znalostí při kombinované zkoušce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Získání min. 70 % bodů z maximálního součtu bodového hodnocení skupinového semestrálního projektu a průběžného testu a kombinované zkoušky, tzn. </a:t>
            </a: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dosažení min. 35 bodů.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68" name="Google Shape;668;p62"/>
          <p:cNvSpPr txBox="1"/>
          <p:nvPr>
            <p:ph idx="2" type="subTitle"/>
          </p:nvPr>
        </p:nvSpPr>
        <p:spPr>
          <a:xfrm>
            <a:off x="141225" y="178530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Výsledné hodnocení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c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62"/>
          <p:cNvSpPr txBox="1"/>
          <p:nvPr>
            <p:ph idx="1" type="body"/>
          </p:nvPr>
        </p:nvSpPr>
        <p:spPr>
          <a:xfrm>
            <a:off x="215100" y="2168775"/>
            <a:ext cx="8713800" cy="10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Výsledná známka bude dána součtem hodnocení práce studenta v průběhu celého semestru: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Průběžný test             	20 %  (max. 10 bodů)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Semestrální projekt  	40 %  (max. 20 bodů)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Závěrečný test  		40 % 	(max. 20 bodů)</a:t>
            </a:r>
            <a:endParaRPr sz="1100">
              <a:solidFill>
                <a:srgbClr val="20202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70" name="Google Shape;670;p62"/>
          <p:cNvSpPr txBox="1"/>
          <p:nvPr>
            <p:ph idx="2" type="subTitle"/>
          </p:nvPr>
        </p:nvSpPr>
        <p:spPr>
          <a:xfrm>
            <a:off x="428400" y="3415675"/>
            <a:ext cx="5808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Klasifikace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c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62"/>
          <p:cNvSpPr txBox="1"/>
          <p:nvPr/>
        </p:nvSpPr>
        <p:spPr>
          <a:xfrm>
            <a:off x="428400" y="3736950"/>
            <a:ext cx="6521700" cy="12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Výborně 		90 - 100 %  	(45 - 50 bodů)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Velmi dobře 	80 - 90 % 	(40 - 45 bodů)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Dobře 		70 - 80 % 	(35 - 40 bodů)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Nevyhověl 		&lt; 70 %    	(&lt; 35 bodů)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72" name="Google Shape;672;p62"/>
          <p:cNvPicPr preferRelativeResize="0"/>
          <p:nvPr/>
        </p:nvPicPr>
        <p:blipFill rotWithShape="1">
          <a:blip r:embed="rId3">
            <a:alphaModFix/>
          </a:blip>
          <a:srcRect b="0" l="0" r="0" t="3688"/>
          <a:stretch/>
        </p:blipFill>
        <p:spPr>
          <a:xfrm>
            <a:off x="6121200" y="3465625"/>
            <a:ext cx="2577825" cy="13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63"/>
          <p:cNvPicPr preferRelativeResize="0"/>
          <p:nvPr/>
        </p:nvPicPr>
        <p:blipFill rotWithShape="1">
          <a:blip r:embed="rId3">
            <a:alphaModFix/>
          </a:blip>
          <a:srcRect b="2008" l="0" r="26530" t="0"/>
          <a:stretch/>
        </p:blipFill>
        <p:spPr>
          <a:xfrm>
            <a:off x="3568513" y="47625"/>
            <a:ext cx="5531026" cy="5040324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6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 </a:t>
            </a:r>
            <a:r>
              <a:rPr lang="cs"/>
              <a:t>Evaluace</a:t>
            </a:r>
            <a:endParaRPr/>
          </a:p>
        </p:txBody>
      </p:sp>
      <p:sp>
        <p:nvSpPr>
          <p:cNvPr id="679" name="Google Shape;679;p6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680" name="Google Shape;680;p63"/>
          <p:cNvSpPr txBox="1"/>
          <p:nvPr/>
        </p:nvSpPr>
        <p:spPr>
          <a:xfrm>
            <a:off x="182150" y="610800"/>
            <a:ext cx="3000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 absolvování předmětu prosím vyplňte evaluaci předmětu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Portálu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ZČU v sekci “hodnocení kvality”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Vaše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zpětná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vazba je důležitá pro další vylepšování předmětu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64"/>
          <p:cNvSpPr txBox="1"/>
          <p:nvPr>
            <p:ph type="title"/>
          </p:nvPr>
        </p:nvSpPr>
        <p:spPr>
          <a:xfrm>
            <a:off x="311700" y="20905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Děkujeme za pozornost</a:t>
            </a:r>
            <a:endParaRPr/>
          </a:p>
        </p:txBody>
      </p:sp>
      <p:sp>
        <p:nvSpPr>
          <p:cNvPr id="686" name="Google Shape;686;p64"/>
          <p:cNvSpPr txBox="1"/>
          <p:nvPr>
            <p:ph idx="1" type="subTitle"/>
          </p:nvPr>
        </p:nvSpPr>
        <p:spPr>
          <a:xfrm>
            <a:off x="2518350" y="3325275"/>
            <a:ext cx="41073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Radek Soukup	</a:t>
            </a:r>
            <a:r>
              <a:rPr lang="cs" u="sng">
                <a:solidFill>
                  <a:schemeClr val="accent5"/>
                </a:solidFill>
              </a:rPr>
              <a:t>rsoukup</a:t>
            </a:r>
            <a:r>
              <a:rPr lang="cs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@fel.zcu.cz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Silvan Pretl		</a:t>
            </a:r>
            <a:r>
              <a:rPr lang="cs" u="sng">
                <a:solidFill>
                  <a:schemeClr val="hlink"/>
                </a:solidFill>
                <a:hlinkClick r:id="rId4"/>
              </a:rPr>
              <a:t>pretl@fel.zcu.cz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Jan Řeboun		</a:t>
            </a:r>
            <a:r>
              <a:rPr lang="cs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jreboun@fel.zcu.cz</a:t>
            </a:r>
            <a:endParaRPr/>
          </a:p>
        </p:txBody>
      </p:sp>
      <p:sp>
        <p:nvSpPr>
          <p:cNvPr id="687" name="Google Shape;687;p6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688" name="Google Shape;688;p64"/>
          <p:cNvPicPr preferRelativeResize="0"/>
          <p:nvPr/>
        </p:nvPicPr>
        <p:blipFill rotWithShape="1">
          <a:blip r:embed="rId6">
            <a:alphaModFix/>
          </a:blip>
          <a:srcRect b="0" l="532" r="789" t="2591"/>
          <a:stretch/>
        </p:blipFill>
        <p:spPr>
          <a:xfrm>
            <a:off x="-23325" y="0"/>
            <a:ext cx="9190650" cy="2025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