
<file path=[Content_Types].xml><?xml version="1.0" encoding="utf-8"?>
<Types xmlns="http://schemas.openxmlformats.org/package/2006/content-types">
  <Default Extension="bin" ContentType="application/vnd.openxmlformats-officedocument.oleObject"/>
  <Default Extension="jpg" ContentType="image/jp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36" r:id="rId3"/>
    <p:sldId id="298" r:id="rId4"/>
    <p:sldId id="1040" r:id="rId5"/>
    <p:sldId id="1041" r:id="rId6"/>
    <p:sldId id="1042" r:id="rId7"/>
    <p:sldId id="1043" r:id="rId8"/>
    <p:sldId id="1045" r:id="rId9"/>
    <p:sldId id="1044" r:id="rId10"/>
    <p:sldId id="1046" r:id="rId11"/>
    <p:sldId id="1047" r:id="rId12"/>
    <p:sldId id="1050" r:id="rId13"/>
    <p:sldId id="1052" r:id="rId14"/>
    <p:sldId id="1051" r:id="rId15"/>
    <p:sldId id="1039" r:id="rId16"/>
    <p:sldId id="1048" r:id="rId17"/>
    <p:sldId id="1049" r:id="rId18"/>
    <p:sldId id="1054" r:id="rId19"/>
    <p:sldId id="1057" r:id="rId20"/>
    <p:sldId id="1056" r:id="rId21"/>
    <p:sldId id="1055" r:id="rId22"/>
    <p:sldId id="1058" r:id="rId23"/>
    <p:sldId id="457" r:id="rId24"/>
    <p:sldId id="458" r:id="rId25"/>
    <p:sldId id="459" r:id="rId26"/>
    <p:sldId id="460" r:id="rId27"/>
    <p:sldId id="461" r:id="rId28"/>
    <p:sldId id="462" r:id="rId29"/>
    <p:sldId id="463" r:id="rId30"/>
    <p:sldId id="466" r:id="rId31"/>
    <p:sldId id="467" r:id="rId32"/>
    <p:sldId id="476" r:id="rId33"/>
    <p:sldId id="499" r:id="rId34"/>
    <p:sldId id="500" r:id="rId35"/>
    <p:sldId id="501" r:id="rId36"/>
    <p:sldId id="502" r:id="rId37"/>
    <p:sldId id="507" r:id="rId38"/>
    <p:sldId id="508" r:id="rId39"/>
    <p:sldId id="510" r:id="rId40"/>
    <p:sldId id="511" r:id="rId41"/>
    <p:sldId id="512" r:id="rId42"/>
    <p:sldId id="513" r:id="rId43"/>
    <p:sldId id="515" r:id="rId44"/>
    <p:sldId id="517" r:id="rId45"/>
    <p:sldId id="522" r:id="rId46"/>
    <p:sldId id="523" r:id="rId47"/>
    <p:sldId id="525" r:id="rId48"/>
    <p:sldId id="548" r:id="rId49"/>
    <p:sldId id="549" r:id="rId50"/>
    <p:sldId id="550" r:id="rId51"/>
    <p:sldId id="551" r:id="rId52"/>
    <p:sldId id="552" r:id="rId53"/>
    <p:sldId id="553" r:id="rId54"/>
    <p:sldId id="566" r:id="rId55"/>
    <p:sldId id="567" r:id="rId56"/>
    <p:sldId id="582" r:id="rId57"/>
    <p:sldId id="586" r:id="rId58"/>
    <p:sldId id="595" r:id="rId59"/>
    <p:sldId id="596" r:id="rId60"/>
    <p:sldId id="597" r:id="rId61"/>
    <p:sldId id="609" r:id="rId62"/>
    <p:sldId id="610" r:id="rId63"/>
    <p:sldId id="611" r:id="rId64"/>
    <p:sldId id="613" r:id="rId65"/>
    <p:sldId id="635" r:id="rId66"/>
    <p:sldId id="636" r:id="rId67"/>
    <p:sldId id="653" r:id="rId68"/>
    <p:sldId id="1059" r:id="rId69"/>
    <p:sldId id="1060" r:id="rId70"/>
    <p:sldId id="1061" r:id="rId71"/>
    <p:sldId id="1062" r:id="rId72"/>
    <p:sldId id="1063" r:id="rId73"/>
    <p:sldId id="1091" r:id="rId74"/>
    <p:sldId id="1092" r:id="rId75"/>
    <p:sldId id="1064" r:id="rId76"/>
    <p:sldId id="1065" r:id="rId77"/>
    <p:sldId id="1066" r:id="rId78"/>
    <p:sldId id="1087" r:id="rId79"/>
    <p:sldId id="1093" r:id="rId80"/>
    <p:sldId id="655" r:id="rId81"/>
    <p:sldId id="1095" r:id="rId82"/>
    <p:sldId id="1096" r:id="rId83"/>
    <p:sldId id="1097" r:id="rId84"/>
    <p:sldId id="1098" r:id="rId85"/>
    <p:sldId id="1099" r:id="rId86"/>
    <p:sldId id="1102" r:id="rId87"/>
    <p:sldId id="1103" r:id="rId88"/>
    <p:sldId id="1105" r:id="rId89"/>
    <p:sldId id="1106" r:id="rId90"/>
    <p:sldId id="1107" r:id="rId91"/>
    <p:sldId id="1108" r:id="rId92"/>
    <p:sldId id="1109" r:id="rId93"/>
    <p:sldId id="1110" r:id="rId94"/>
    <p:sldId id="1111" r:id="rId95"/>
    <p:sldId id="1112" r:id="rId96"/>
    <p:sldId id="1113" r:id="rId97"/>
    <p:sldId id="1114" r:id="rId98"/>
    <p:sldId id="1115" r:id="rId99"/>
    <p:sldId id="1116" r:id="rId100"/>
    <p:sldId id="1117" r:id="rId101"/>
    <p:sldId id="1119" r:id="rId102"/>
    <p:sldId id="1120" r:id="rId103"/>
    <p:sldId id="1125" r:id="rId104"/>
    <p:sldId id="1126" r:id="rId105"/>
    <p:sldId id="1132" r:id="rId106"/>
    <p:sldId id="1133" r:id="rId107"/>
    <p:sldId id="1136" r:id="rId108"/>
    <p:sldId id="1137" r:id="rId109"/>
    <p:sldId id="1140" r:id="rId110"/>
    <p:sldId id="683" r:id="rId111"/>
    <p:sldId id="684" r:id="rId112"/>
    <p:sldId id="685" r:id="rId113"/>
    <p:sldId id="686" r:id="rId114"/>
    <p:sldId id="687" r:id="rId115"/>
    <p:sldId id="688" r:id="rId116"/>
    <p:sldId id="689" r:id="rId117"/>
    <p:sldId id="694" r:id="rId118"/>
    <p:sldId id="697" r:id="rId119"/>
    <p:sldId id="698" r:id="rId120"/>
    <p:sldId id="701" r:id="rId121"/>
    <p:sldId id="704" r:id="rId122"/>
    <p:sldId id="705" r:id="rId123"/>
    <p:sldId id="706" r:id="rId124"/>
    <p:sldId id="707" r:id="rId125"/>
    <p:sldId id="708" r:id="rId126"/>
    <p:sldId id="709" r:id="rId127"/>
    <p:sldId id="710" r:id="rId128"/>
    <p:sldId id="711" r:id="rId129"/>
    <p:sldId id="712" r:id="rId130"/>
    <p:sldId id="713" r:id="rId131"/>
    <p:sldId id="714" r:id="rId132"/>
    <p:sldId id="715" r:id="rId133"/>
    <p:sldId id="716" r:id="rId134"/>
    <p:sldId id="717" r:id="rId135"/>
    <p:sldId id="718" r:id="rId136"/>
    <p:sldId id="719" r:id="rId137"/>
    <p:sldId id="654" r:id="rId138"/>
    <p:sldId id="1159" r:id="rId139"/>
    <p:sldId id="721" r:id="rId140"/>
    <p:sldId id="726" r:id="rId141"/>
    <p:sldId id="727" r:id="rId142"/>
    <p:sldId id="728" r:id="rId143"/>
    <p:sldId id="732" r:id="rId144"/>
    <p:sldId id="733" r:id="rId145"/>
    <p:sldId id="734" r:id="rId146"/>
    <p:sldId id="735" r:id="rId147"/>
    <p:sldId id="736" r:id="rId148"/>
    <p:sldId id="737" r:id="rId149"/>
    <p:sldId id="738" r:id="rId150"/>
    <p:sldId id="739" r:id="rId151"/>
    <p:sldId id="740" r:id="rId152"/>
    <p:sldId id="741" r:id="rId153"/>
    <p:sldId id="742" r:id="rId154"/>
    <p:sldId id="743" r:id="rId155"/>
    <p:sldId id="744" r:id="rId156"/>
    <p:sldId id="745" r:id="rId157"/>
    <p:sldId id="746" r:id="rId158"/>
    <p:sldId id="747" r:id="rId159"/>
    <p:sldId id="748" r:id="rId160"/>
    <p:sldId id="749" r:id="rId161"/>
    <p:sldId id="750" r:id="rId162"/>
    <p:sldId id="751" r:id="rId163"/>
    <p:sldId id="752" r:id="rId164"/>
    <p:sldId id="753" r:id="rId165"/>
    <p:sldId id="754" r:id="rId166"/>
    <p:sldId id="755" r:id="rId167"/>
    <p:sldId id="756" r:id="rId168"/>
    <p:sldId id="757" r:id="rId169"/>
    <p:sldId id="758" r:id="rId170"/>
    <p:sldId id="759" r:id="rId171"/>
    <p:sldId id="760" r:id="rId172"/>
    <p:sldId id="761" r:id="rId173"/>
    <p:sldId id="762" r:id="rId174"/>
    <p:sldId id="763" r:id="rId175"/>
    <p:sldId id="764" r:id="rId176"/>
    <p:sldId id="765" r:id="rId177"/>
    <p:sldId id="766" r:id="rId178"/>
    <p:sldId id="767" r:id="rId179"/>
    <p:sldId id="768" r:id="rId180"/>
    <p:sldId id="769" r:id="rId181"/>
    <p:sldId id="770" r:id="rId182"/>
    <p:sldId id="771" r:id="rId183"/>
    <p:sldId id="772" r:id="rId184"/>
    <p:sldId id="773" r:id="rId185"/>
    <p:sldId id="774" r:id="rId186"/>
    <p:sldId id="775" r:id="rId187"/>
    <p:sldId id="776" r:id="rId188"/>
    <p:sldId id="777" r:id="rId189"/>
    <p:sldId id="778" r:id="rId190"/>
    <p:sldId id="779" r:id="rId191"/>
    <p:sldId id="780" r:id="rId192"/>
    <p:sldId id="781" r:id="rId193"/>
    <p:sldId id="784" r:id="rId194"/>
    <p:sldId id="785" r:id="rId195"/>
    <p:sldId id="786" r:id="rId196"/>
    <p:sldId id="787" r:id="rId197"/>
    <p:sldId id="788" r:id="rId198"/>
    <p:sldId id="789" r:id="rId199"/>
    <p:sldId id="790" r:id="rId200"/>
    <p:sldId id="791" r:id="rId201"/>
    <p:sldId id="792" r:id="rId202"/>
    <p:sldId id="793" r:id="rId203"/>
    <p:sldId id="794" r:id="rId204"/>
    <p:sldId id="795" r:id="rId205"/>
    <p:sldId id="796" r:id="rId206"/>
    <p:sldId id="797" r:id="rId207"/>
    <p:sldId id="799" r:id="rId208"/>
    <p:sldId id="800" r:id="rId209"/>
    <p:sldId id="801" r:id="rId210"/>
    <p:sldId id="802" r:id="rId211"/>
    <p:sldId id="803" r:id="rId212"/>
    <p:sldId id="804" r:id="rId213"/>
    <p:sldId id="805" r:id="rId214"/>
    <p:sldId id="806" r:id="rId215"/>
    <p:sldId id="807" r:id="rId216"/>
    <p:sldId id="808" r:id="rId217"/>
    <p:sldId id="809" r:id="rId218"/>
    <p:sldId id="810" r:id="rId219"/>
    <p:sldId id="811" r:id="rId220"/>
    <p:sldId id="812" r:id="rId221"/>
    <p:sldId id="813" r:id="rId222"/>
    <p:sldId id="814" r:id="rId223"/>
    <p:sldId id="815" r:id="rId224"/>
    <p:sldId id="816" r:id="rId225"/>
    <p:sldId id="817" r:id="rId226"/>
    <p:sldId id="822" r:id="rId227"/>
    <p:sldId id="823" r:id="rId228"/>
    <p:sldId id="825" r:id="rId229"/>
    <p:sldId id="831" r:id="rId230"/>
    <p:sldId id="832" r:id="rId231"/>
    <p:sldId id="833" r:id="rId232"/>
    <p:sldId id="834" r:id="rId233"/>
    <p:sldId id="851" r:id="rId234"/>
    <p:sldId id="853" r:id="rId235"/>
    <p:sldId id="854" r:id="rId236"/>
    <p:sldId id="855" r:id="rId237"/>
    <p:sldId id="856" r:id="rId238"/>
    <p:sldId id="857" r:id="rId239"/>
    <p:sldId id="858" r:id="rId240"/>
    <p:sldId id="859" r:id="rId241"/>
    <p:sldId id="860" r:id="rId242"/>
    <p:sldId id="861" r:id="rId243"/>
    <p:sldId id="862" r:id="rId244"/>
    <p:sldId id="863" r:id="rId245"/>
    <p:sldId id="864" r:id="rId246"/>
    <p:sldId id="865" r:id="rId247"/>
    <p:sldId id="866" r:id="rId248"/>
    <p:sldId id="867" r:id="rId249"/>
    <p:sldId id="868" r:id="rId250"/>
    <p:sldId id="869" r:id="rId251"/>
    <p:sldId id="870" r:id="rId252"/>
    <p:sldId id="871" r:id="rId253"/>
    <p:sldId id="872" r:id="rId254"/>
    <p:sldId id="873" r:id="rId255"/>
    <p:sldId id="874" r:id="rId256"/>
    <p:sldId id="875" r:id="rId257"/>
    <p:sldId id="876" r:id="rId258"/>
    <p:sldId id="877" r:id="rId259"/>
    <p:sldId id="878" r:id="rId260"/>
    <p:sldId id="882" r:id="rId261"/>
    <p:sldId id="884" r:id="rId262"/>
    <p:sldId id="889" r:id="rId263"/>
    <p:sldId id="891" r:id="rId264"/>
    <p:sldId id="892" r:id="rId265"/>
    <p:sldId id="894" r:id="rId266"/>
    <p:sldId id="895" r:id="rId267"/>
    <p:sldId id="896" r:id="rId268"/>
    <p:sldId id="905" r:id="rId269"/>
    <p:sldId id="908" r:id="rId270"/>
    <p:sldId id="909" r:id="rId271"/>
    <p:sldId id="910" r:id="rId272"/>
    <p:sldId id="911" r:id="rId273"/>
    <p:sldId id="929" r:id="rId274"/>
    <p:sldId id="930" r:id="rId275"/>
    <p:sldId id="931" r:id="rId276"/>
    <p:sldId id="934" r:id="rId277"/>
    <p:sldId id="935" r:id="rId278"/>
    <p:sldId id="936" r:id="rId279"/>
    <p:sldId id="937" r:id="rId280"/>
    <p:sldId id="960" r:id="rId281"/>
    <p:sldId id="961" r:id="rId282"/>
    <p:sldId id="975" r:id="rId283"/>
    <p:sldId id="976" r:id="rId284"/>
    <p:sldId id="977" r:id="rId285"/>
    <p:sldId id="978" r:id="rId286"/>
    <p:sldId id="979" r:id="rId287"/>
    <p:sldId id="980" r:id="rId288"/>
    <p:sldId id="981" r:id="rId289"/>
    <p:sldId id="982" r:id="rId290"/>
    <p:sldId id="983" r:id="rId291"/>
    <p:sldId id="984" r:id="rId292"/>
    <p:sldId id="985" r:id="rId293"/>
    <p:sldId id="986" r:id="rId294"/>
    <p:sldId id="987" r:id="rId295"/>
    <p:sldId id="988" r:id="rId296"/>
    <p:sldId id="989" r:id="rId297"/>
    <p:sldId id="990" r:id="rId298"/>
    <p:sldId id="991" r:id="rId299"/>
    <p:sldId id="992" r:id="rId300"/>
    <p:sldId id="993" r:id="rId301"/>
    <p:sldId id="994" r:id="rId302"/>
    <p:sldId id="995" r:id="rId303"/>
    <p:sldId id="996" r:id="rId304"/>
    <p:sldId id="997" r:id="rId305"/>
    <p:sldId id="998" r:id="rId306"/>
    <p:sldId id="999" r:id="rId307"/>
    <p:sldId id="1000" r:id="rId308"/>
    <p:sldId id="1001" r:id="rId309"/>
    <p:sldId id="1002" r:id="rId310"/>
    <p:sldId id="1003" r:id="rId311"/>
    <p:sldId id="1004" r:id="rId312"/>
    <p:sldId id="1005" r:id="rId313"/>
    <p:sldId id="1006" r:id="rId314"/>
    <p:sldId id="1007" r:id="rId315"/>
    <p:sldId id="1008" r:id="rId316"/>
    <p:sldId id="1009" r:id="rId317"/>
    <p:sldId id="1010" r:id="rId318"/>
    <p:sldId id="1011" r:id="rId319"/>
    <p:sldId id="1012" r:id="rId320"/>
    <p:sldId id="1013" r:id="rId321"/>
    <p:sldId id="1014" r:id="rId322"/>
    <p:sldId id="1015" r:id="rId323"/>
    <p:sldId id="1016" r:id="rId324"/>
    <p:sldId id="1017" r:id="rId325"/>
    <p:sldId id="1018" r:id="rId326"/>
    <p:sldId id="1019" r:id="rId327"/>
    <p:sldId id="1020" r:id="rId328"/>
    <p:sldId id="1021" r:id="rId329"/>
    <p:sldId id="1022" r:id="rId330"/>
    <p:sldId id="1023" r:id="rId331"/>
    <p:sldId id="1024" r:id="rId332"/>
    <p:sldId id="1025" r:id="rId333"/>
    <p:sldId id="1026" r:id="rId334"/>
    <p:sldId id="1027" r:id="rId335"/>
    <p:sldId id="1028" r:id="rId336"/>
    <p:sldId id="1029" r:id="rId337"/>
    <p:sldId id="1030" r:id="rId338"/>
    <p:sldId id="1031" r:id="rId339"/>
    <p:sldId id="1032" r:id="rId340"/>
    <p:sldId id="1033" r:id="rId341"/>
    <p:sldId id="1038" r:id="rId342"/>
    <p:sldId id="258" r:id="rId343"/>
    <p:sldId id="259" r:id="rId344"/>
    <p:sldId id="260" r:id="rId345"/>
    <p:sldId id="261" r:id="rId346"/>
    <p:sldId id="262" r:id="rId347"/>
    <p:sldId id="263" r:id="rId348"/>
    <p:sldId id="264" r:id="rId349"/>
    <p:sldId id="265" r:id="rId350"/>
    <p:sldId id="266" r:id="rId351"/>
    <p:sldId id="267" r:id="rId352"/>
    <p:sldId id="268" r:id="rId353"/>
    <p:sldId id="269" r:id="rId354"/>
  </p:sldIdLst>
  <p:sldSz cx="10693400" cy="7562850"/>
  <p:notesSz cx="10693400" cy="756285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p:cViewPr varScale="1">
        <p:scale>
          <a:sx n="95" d="100"/>
          <a:sy n="95" d="100"/>
        </p:scale>
        <p:origin x="1602" y="6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theme" Target="theme/theme1.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presProps" Target="presProps.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viewProps" Target="viewProps.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tableStyles" Target="tableStyles.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173" Type="http://schemas.openxmlformats.org/officeDocument/2006/relationships/slide" Target="slides/slide172.xml"/><Relationship Id="rId229" Type="http://schemas.openxmlformats.org/officeDocument/2006/relationships/slide" Target="slides/slide228.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251" Type="http://schemas.openxmlformats.org/officeDocument/2006/relationships/slide" Target="slides/slide25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80.wmf"/><Relationship Id="rId1" Type="http://schemas.openxmlformats.org/officeDocument/2006/relationships/image" Target="../media/image7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6" y="2344484"/>
            <a:ext cx="9089390" cy="53860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1" y="4235197"/>
            <a:ext cx="748538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707302" y="1328880"/>
            <a:ext cx="9278797" cy="538737"/>
          </a:xfrm>
        </p:spPr>
        <p:txBody>
          <a:bodyPr lIns="0" tIns="0" rIns="0" bIns="0"/>
          <a:lstStyle>
            <a:lvl1pPr>
              <a:defRPr sz="3501" b="1" i="0">
                <a:solidFill>
                  <a:srgbClr val="428F9B"/>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707302" y="1328880"/>
            <a:ext cx="9278797" cy="538737"/>
          </a:xfrm>
        </p:spPr>
        <p:txBody>
          <a:bodyPr lIns="0" tIns="0" rIns="0" bIns="0"/>
          <a:lstStyle>
            <a:lvl1pPr>
              <a:defRPr sz="3501" b="1" i="0">
                <a:solidFill>
                  <a:srgbClr val="428F9B"/>
                </a:solidFill>
                <a:latin typeface="Calibri"/>
                <a:cs typeface="Calibri"/>
              </a:defRPr>
            </a:lvl1pPr>
          </a:lstStyle>
          <a:p>
            <a:endParaRPr/>
          </a:p>
        </p:txBody>
      </p:sp>
      <p:sp>
        <p:nvSpPr>
          <p:cNvPr id="3" name="Holder 3"/>
          <p:cNvSpPr>
            <a:spLocks noGrp="1"/>
          </p:cNvSpPr>
          <p:nvPr>
            <p:ph sz="half" idx="2"/>
          </p:nvPr>
        </p:nvSpPr>
        <p:spPr>
          <a:xfrm>
            <a:off x="534671" y="1739457"/>
            <a:ext cx="465162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2" y="1739457"/>
            <a:ext cx="4651629"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707302" y="1328880"/>
            <a:ext cx="9278797" cy="538737"/>
          </a:xfrm>
        </p:spPr>
        <p:txBody>
          <a:bodyPr lIns="0" tIns="0" rIns="0" bIns="0"/>
          <a:lstStyle>
            <a:lvl1pPr>
              <a:defRPr sz="3501" b="1" i="0">
                <a:solidFill>
                  <a:srgbClr val="428F9B"/>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4/28/2022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4"/>
            <a:ext cx="10692002" cy="6479997"/>
          </a:xfrm>
          <a:prstGeom prst="rect">
            <a:avLst/>
          </a:prstGeom>
          <a:blipFill>
            <a:blip r:embed="rId7" cstate="print"/>
            <a:stretch>
              <a:fillRect/>
            </a:stretch>
          </a:blipFill>
        </p:spPr>
        <p:txBody>
          <a:bodyPr wrap="square" lIns="0" tIns="0" rIns="0" bIns="0" rtlCol="0"/>
          <a:lstStyle/>
          <a:p>
            <a:endParaRPr sz="1800"/>
          </a:p>
        </p:txBody>
      </p:sp>
      <p:sp>
        <p:nvSpPr>
          <p:cNvPr id="17" name="bk object 17"/>
          <p:cNvSpPr/>
          <p:nvPr/>
        </p:nvSpPr>
        <p:spPr>
          <a:xfrm>
            <a:off x="6684092" y="6750011"/>
            <a:ext cx="1117395" cy="539997"/>
          </a:xfrm>
          <a:prstGeom prst="rect">
            <a:avLst/>
          </a:prstGeom>
          <a:blipFill>
            <a:blip r:embed="rId8" cstate="print"/>
            <a:stretch>
              <a:fillRect/>
            </a:stretch>
          </a:blipFill>
        </p:spPr>
        <p:txBody>
          <a:bodyPr wrap="square" lIns="0" tIns="0" rIns="0" bIns="0" rtlCol="0"/>
          <a:lstStyle/>
          <a:p>
            <a:endParaRPr sz="1800"/>
          </a:p>
        </p:txBody>
      </p:sp>
      <p:sp>
        <p:nvSpPr>
          <p:cNvPr id="18" name="bk object 18"/>
          <p:cNvSpPr/>
          <p:nvPr/>
        </p:nvSpPr>
        <p:spPr>
          <a:xfrm>
            <a:off x="3786056" y="6828576"/>
            <a:ext cx="2078671" cy="385982"/>
          </a:xfrm>
          <a:prstGeom prst="rect">
            <a:avLst/>
          </a:prstGeom>
          <a:blipFill>
            <a:blip r:embed="rId9" cstate="print"/>
            <a:stretch>
              <a:fillRect/>
            </a:stretch>
          </a:blipFill>
        </p:spPr>
        <p:txBody>
          <a:bodyPr wrap="square" lIns="0" tIns="0" rIns="0" bIns="0" rtlCol="0"/>
          <a:lstStyle/>
          <a:p>
            <a:endParaRPr sz="1800"/>
          </a:p>
        </p:txBody>
      </p:sp>
      <p:sp>
        <p:nvSpPr>
          <p:cNvPr id="19" name="bk object 19"/>
          <p:cNvSpPr/>
          <p:nvPr/>
        </p:nvSpPr>
        <p:spPr>
          <a:xfrm>
            <a:off x="2890521" y="6750014"/>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sz="1800"/>
          </a:p>
        </p:txBody>
      </p:sp>
      <p:sp>
        <p:nvSpPr>
          <p:cNvPr id="20" name="bk object 20"/>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800"/>
          </a:p>
        </p:txBody>
      </p:sp>
      <p:sp>
        <p:nvSpPr>
          <p:cNvPr id="21" name="bk object 21"/>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800"/>
          </a:p>
        </p:txBody>
      </p:sp>
      <p:sp>
        <p:nvSpPr>
          <p:cNvPr id="22" name="bk object 22"/>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800"/>
          </a:p>
        </p:txBody>
      </p:sp>
      <p:sp>
        <p:nvSpPr>
          <p:cNvPr id="23" name="bk object 23"/>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800"/>
          </a:p>
        </p:txBody>
      </p:sp>
      <p:sp>
        <p:nvSpPr>
          <p:cNvPr id="24" name="bk object 24"/>
          <p:cNvSpPr/>
          <p:nvPr/>
        </p:nvSpPr>
        <p:spPr>
          <a:xfrm>
            <a:off x="3446980"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800"/>
          </a:p>
        </p:txBody>
      </p:sp>
      <p:sp>
        <p:nvSpPr>
          <p:cNvPr id="25" name="bk object 25"/>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800"/>
          </a:p>
        </p:txBody>
      </p:sp>
      <p:sp>
        <p:nvSpPr>
          <p:cNvPr id="26" name="bk object 26"/>
          <p:cNvSpPr/>
          <p:nvPr/>
        </p:nvSpPr>
        <p:spPr>
          <a:xfrm>
            <a:off x="3356980"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800"/>
          </a:p>
        </p:txBody>
      </p:sp>
      <p:sp>
        <p:nvSpPr>
          <p:cNvPr id="27" name="bk object 27"/>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800"/>
          </a:p>
        </p:txBody>
      </p:sp>
      <p:sp>
        <p:nvSpPr>
          <p:cNvPr id="28" name="bk object 28"/>
          <p:cNvSpPr/>
          <p:nvPr/>
        </p:nvSpPr>
        <p:spPr>
          <a:xfrm>
            <a:off x="3356980"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800"/>
          </a:p>
        </p:txBody>
      </p:sp>
      <p:sp>
        <p:nvSpPr>
          <p:cNvPr id="29" name="bk object 29"/>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800"/>
          </a:p>
        </p:txBody>
      </p:sp>
      <p:sp>
        <p:nvSpPr>
          <p:cNvPr id="30" name="bk object 30"/>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800"/>
          </a:p>
        </p:txBody>
      </p:sp>
      <p:sp>
        <p:nvSpPr>
          <p:cNvPr id="31" name="bk object 31"/>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800"/>
          </a:p>
        </p:txBody>
      </p:sp>
      <p:sp>
        <p:nvSpPr>
          <p:cNvPr id="2" name="Holder 2"/>
          <p:cNvSpPr>
            <a:spLocks noGrp="1"/>
          </p:cNvSpPr>
          <p:nvPr>
            <p:ph type="title"/>
          </p:nvPr>
        </p:nvSpPr>
        <p:spPr>
          <a:xfrm>
            <a:off x="707302" y="1328879"/>
            <a:ext cx="9278797" cy="533400"/>
          </a:xfrm>
          <a:prstGeom prst="rect">
            <a:avLst/>
          </a:prstGeom>
        </p:spPr>
        <p:txBody>
          <a:bodyPr wrap="square" lIns="0" tIns="0" rIns="0" bIns="0">
            <a:spAutoFit/>
          </a:bodyPr>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a:xfrm>
            <a:off x="707302" y="2069866"/>
            <a:ext cx="9278797"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635756" y="7033451"/>
            <a:ext cx="3421888"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1"/>
            <a:ext cx="2459482"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4/28/2022</a:t>
            </a:fld>
            <a:endParaRPr lang="en-US"/>
          </a:p>
        </p:txBody>
      </p:sp>
      <p:sp>
        <p:nvSpPr>
          <p:cNvPr id="6" name="Holder 6"/>
          <p:cNvSpPr>
            <a:spLocks noGrp="1"/>
          </p:cNvSpPr>
          <p:nvPr>
            <p:ph type="sldNum" sz="quarter" idx="7"/>
          </p:nvPr>
        </p:nvSpPr>
        <p:spPr>
          <a:xfrm>
            <a:off x="7699248" y="7033451"/>
            <a:ext cx="2459482"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26">
        <a:defRPr>
          <a:latin typeface="+mn-lt"/>
          <a:ea typeface="+mn-ea"/>
          <a:cs typeface="+mn-cs"/>
        </a:defRPr>
      </a:lvl2pPr>
      <a:lvl3pPr marL="914451">
        <a:defRPr>
          <a:latin typeface="+mn-lt"/>
          <a:ea typeface="+mn-ea"/>
          <a:cs typeface="+mn-cs"/>
        </a:defRPr>
      </a:lvl3pPr>
      <a:lvl4pPr marL="1371678">
        <a:defRPr>
          <a:latin typeface="+mn-lt"/>
          <a:ea typeface="+mn-ea"/>
          <a:cs typeface="+mn-cs"/>
        </a:defRPr>
      </a:lvl4pPr>
      <a:lvl5pPr marL="1828903">
        <a:defRPr>
          <a:latin typeface="+mn-lt"/>
          <a:ea typeface="+mn-ea"/>
          <a:cs typeface="+mn-cs"/>
        </a:defRPr>
      </a:lvl5pPr>
      <a:lvl6pPr marL="2286129">
        <a:defRPr>
          <a:latin typeface="+mn-lt"/>
          <a:ea typeface="+mn-ea"/>
          <a:cs typeface="+mn-cs"/>
        </a:defRPr>
      </a:lvl6pPr>
      <a:lvl7pPr marL="2743354">
        <a:defRPr>
          <a:latin typeface="+mn-lt"/>
          <a:ea typeface="+mn-ea"/>
          <a:cs typeface="+mn-cs"/>
        </a:defRPr>
      </a:lvl7pPr>
      <a:lvl8pPr marL="3200581">
        <a:defRPr>
          <a:latin typeface="+mn-lt"/>
          <a:ea typeface="+mn-ea"/>
          <a:cs typeface="+mn-cs"/>
        </a:defRPr>
      </a:lvl8pPr>
      <a:lvl9pPr marL="3657806">
        <a:defRPr>
          <a:latin typeface="+mn-lt"/>
          <a:ea typeface="+mn-ea"/>
          <a:cs typeface="+mn-cs"/>
        </a:defRPr>
      </a:lvl9pPr>
    </p:bodyStyle>
    <p:otherStyle>
      <a:lvl1pPr marL="0">
        <a:defRPr>
          <a:latin typeface="+mn-lt"/>
          <a:ea typeface="+mn-ea"/>
          <a:cs typeface="+mn-cs"/>
        </a:defRPr>
      </a:lvl1pPr>
      <a:lvl2pPr marL="457226">
        <a:defRPr>
          <a:latin typeface="+mn-lt"/>
          <a:ea typeface="+mn-ea"/>
          <a:cs typeface="+mn-cs"/>
        </a:defRPr>
      </a:lvl2pPr>
      <a:lvl3pPr marL="914451">
        <a:defRPr>
          <a:latin typeface="+mn-lt"/>
          <a:ea typeface="+mn-ea"/>
          <a:cs typeface="+mn-cs"/>
        </a:defRPr>
      </a:lvl3pPr>
      <a:lvl4pPr marL="1371678">
        <a:defRPr>
          <a:latin typeface="+mn-lt"/>
          <a:ea typeface="+mn-ea"/>
          <a:cs typeface="+mn-cs"/>
        </a:defRPr>
      </a:lvl4pPr>
      <a:lvl5pPr marL="1828903">
        <a:defRPr>
          <a:latin typeface="+mn-lt"/>
          <a:ea typeface="+mn-ea"/>
          <a:cs typeface="+mn-cs"/>
        </a:defRPr>
      </a:lvl5pPr>
      <a:lvl6pPr marL="2286129">
        <a:defRPr>
          <a:latin typeface="+mn-lt"/>
          <a:ea typeface="+mn-ea"/>
          <a:cs typeface="+mn-cs"/>
        </a:defRPr>
      </a:lvl6pPr>
      <a:lvl7pPr marL="2743354">
        <a:defRPr>
          <a:latin typeface="+mn-lt"/>
          <a:ea typeface="+mn-ea"/>
          <a:cs typeface="+mn-cs"/>
        </a:defRPr>
      </a:lvl7pPr>
      <a:lvl8pPr marL="3200581">
        <a:defRPr>
          <a:latin typeface="+mn-lt"/>
          <a:ea typeface="+mn-ea"/>
          <a:cs typeface="+mn-cs"/>
        </a:defRPr>
      </a:lvl8pPr>
      <a:lvl9pPr marL="3657806">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0.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1.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2.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3.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4.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4.xml"/><Relationship Id="rId4" Type="http://schemas.openxmlformats.org/officeDocument/2006/relationships/image" Target="../media/image2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5" Type="http://schemas.openxmlformats.org/officeDocument/2006/relationships/image" Target="../media/image42.jpg"/><Relationship Id="rId4" Type="http://schemas.openxmlformats.org/officeDocument/2006/relationships/image" Target="../media/image4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4.xml"/><Relationship Id="rId4" Type="http://schemas.openxmlformats.org/officeDocument/2006/relationships/image" Target="../media/image45.jpg"/></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4.xml"/><Relationship Id="rId4" Type="http://schemas.openxmlformats.org/officeDocument/2006/relationships/image" Target="../media/image48.jpg"/></Relationships>
</file>

<file path=ppt/slides/_rels/slide4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4.xml"/><Relationship Id="rId4" Type="http://schemas.openxmlformats.org/officeDocument/2006/relationships/image" Target="../media/image62.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4.xml"/><Relationship Id="rId5" Type="http://schemas.openxmlformats.org/officeDocument/2006/relationships/image" Target="../media/image69.jpg"/><Relationship Id="rId4" Type="http://schemas.openxmlformats.org/officeDocument/2006/relationships/image" Target="../media/image68.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64.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77.w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78.wmf"/></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80.wmf"/><Relationship Id="rId5" Type="http://schemas.openxmlformats.org/officeDocument/2006/relationships/oleObject" Target="../embeddings/oleObject9.bin"/><Relationship Id="rId4" Type="http://schemas.openxmlformats.org/officeDocument/2006/relationships/image" Target="../media/image79.w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5.jpg"/></Relationships>
</file>

<file path=ppt/slides/_rels/slide84.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g"/><Relationship Id="rId1" Type="http://schemas.openxmlformats.org/officeDocument/2006/relationships/slideLayout" Target="../slideLayouts/slideLayout4.xml"/><Relationship Id="rId4" Type="http://schemas.openxmlformats.org/officeDocument/2006/relationships/image" Target="../media/image91.jpg"/></Relationships>
</file>

<file path=ppt/slides/_rels/slide93.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g"/><Relationship Id="rId1" Type="http://schemas.openxmlformats.org/officeDocument/2006/relationships/slideLayout" Target="../slideLayouts/slideLayout2.xml"/><Relationship Id="rId4" Type="http://schemas.openxmlformats.org/officeDocument/2006/relationships/image" Target="../media/image95.jpg"/></Relationships>
</file>

<file path=ppt/slides/_rels/slide95.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98.jpg"/><Relationship Id="rId7" Type="http://schemas.openxmlformats.org/officeDocument/2006/relationships/image" Target="../media/image102.jpg"/><Relationship Id="rId2" Type="http://schemas.openxmlformats.org/officeDocument/2006/relationships/image" Target="../media/image97.jpg"/><Relationship Id="rId1" Type="http://schemas.openxmlformats.org/officeDocument/2006/relationships/slideLayout" Target="../slideLayouts/slideLayout4.xml"/><Relationship Id="rId6" Type="http://schemas.openxmlformats.org/officeDocument/2006/relationships/image" Target="../media/image101.jpg"/><Relationship Id="rId5" Type="http://schemas.openxmlformats.org/officeDocument/2006/relationships/image" Target="../media/image100.jpg"/><Relationship Id="rId4" Type="http://schemas.openxmlformats.org/officeDocument/2006/relationships/image" Target="../media/image99.jpg"/></Relationships>
</file>

<file path=ppt/slides/_rels/slide97.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image" Target="../media/image104.jpg"/><Relationship Id="rId1" Type="http://schemas.openxmlformats.org/officeDocument/2006/relationships/slideLayout" Target="../slideLayouts/slideLayout2.xml"/><Relationship Id="rId4" Type="http://schemas.openxmlformats.org/officeDocument/2006/relationships/image" Target="../media/image106.jpg"/></Relationships>
</file>

<file path=ppt/slides/_rels/slide99.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109.jpg"/><Relationship Id="rId1" Type="http://schemas.openxmlformats.org/officeDocument/2006/relationships/slideLayout" Target="../slideLayouts/slideLayout2.xml"/><Relationship Id="rId4" Type="http://schemas.openxmlformats.org/officeDocument/2006/relationships/image" Target="../media/image111.jpg"/></Relationships>
</file>

<file path=ppt/slides/_rels/slide10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image" Target="../media/image114.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image" Target="../media/image120.png"/><Relationship Id="rId1" Type="http://schemas.openxmlformats.org/officeDocument/2006/relationships/slideLayout" Target="../slideLayouts/slideLayout4.xml"/><Relationship Id="rId4" Type="http://schemas.openxmlformats.org/officeDocument/2006/relationships/image" Target="../media/image122.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image" Target="../media/image114.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jpg"/><Relationship Id="rId1" Type="http://schemas.openxmlformats.org/officeDocument/2006/relationships/slideLayout" Target="../slideLayouts/slideLayout2.xml"/><Relationship Id="rId4" Type="http://schemas.openxmlformats.org/officeDocument/2006/relationships/image" Target="../media/image128.jpg"/></Relationships>
</file>

<file path=ppt/slides/_rels/slide123.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image" Target="../media/image133.jpg"/><Relationship Id="rId1" Type="http://schemas.openxmlformats.org/officeDocument/2006/relationships/slideLayout" Target="../slideLayouts/slideLayout2.xml"/><Relationship Id="rId4" Type="http://schemas.openxmlformats.org/officeDocument/2006/relationships/image" Target="../media/image135.jp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image" Target="../media/image136.jp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image" Target="../media/image140.jpg"/><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image" Target="../media/image142.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 Id="rId5" Type="http://schemas.openxmlformats.org/officeDocument/2006/relationships/image" Target="../media/image147.jpg"/><Relationship Id="rId4" Type="http://schemas.openxmlformats.org/officeDocument/2006/relationships/image" Target="../media/image146.jp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image" Target="../media/image149.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53.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2.xml"/><Relationship Id="rId4" Type="http://schemas.openxmlformats.org/officeDocument/2006/relationships/image" Target="../media/image160.jpg"/></Relationships>
</file>

<file path=ppt/slides/_rels/slide150.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jp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image" Target="../media/image167.png"/><Relationship Id="rId7" Type="http://schemas.openxmlformats.org/officeDocument/2006/relationships/image" Target="../media/image171.png"/><Relationship Id="rId2" Type="http://schemas.openxmlformats.org/officeDocument/2006/relationships/image" Target="../media/image166.jpg"/><Relationship Id="rId1" Type="http://schemas.openxmlformats.org/officeDocument/2006/relationships/slideLayout" Target="../slideLayouts/slideLayout2.xml"/><Relationship Id="rId6" Type="http://schemas.openxmlformats.org/officeDocument/2006/relationships/image" Target="../media/image170.png"/><Relationship Id="rId5" Type="http://schemas.openxmlformats.org/officeDocument/2006/relationships/image" Target="../media/image169.png"/><Relationship Id="rId10" Type="http://schemas.openxmlformats.org/officeDocument/2006/relationships/image" Target="../media/image174.png"/><Relationship Id="rId4" Type="http://schemas.openxmlformats.org/officeDocument/2006/relationships/image" Target="../media/image168.png"/><Relationship Id="rId9" Type="http://schemas.openxmlformats.org/officeDocument/2006/relationships/image" Target="../media/image173.png"/></Relationships>
</file>

<file path=ppt/slides/_rels/slide155.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2" Type="http://schemas.openxmlformats.org/officeDocument/2006/relationships/image" Target="../media/image176.jpg"/><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jpg"/><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2" Type="http://schemas.openxmlformats.org/officeDocument/2006/relationships/image" Target="../media/image179.jp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jpg"/><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3" Type="http://schemas.openxmlformats.org/officeDocument/2006/relationships/image" Target="../media/image183.jpg"/><Relationship Id="rId2" Type="http://schemas.openxmlformats.org/officeDocument/2006/relationships/image" Target="../media/image182.jpg"/><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2.xml"/><Relationship Id="rId4" Type="http://schemas.openxmlformats.org/officeDocument/2006/relationships/image" Target="../media/image186.png"/></Relationships>
</file>

<file path=ppt/slides/_rels/slide162.xml.rels><?xml version="1.0" encoding="UTF-8" standalone="yes"?>
<Relationships xmlns="http://schemas.openxmlformats.org/package/2006/relationships"><Relationship Id="rId3" Type="http://schemas.openxmlformats.org/officeDocument/2006/relationships/image" Target="../media/image188.jpg"/><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92.jpg"/><Relationship Id="rId2" Type="http://schemas.openxmlformats.org/officeDocument/2006/relationships/image" Target="../media/image191.jpg"/><Relationship Id="rId1" Type="http://schemas.openxmlformats.org/officeDocument/2006/relationships/slideLayout" Target="../slideLayouts/slideLayout2.xml"/><Relationship Id="rId5" Type="http://schemas.openxmlformats.org/officeDocument/2006/relationships/image" Target="../media/image194.png"/><Relationship Id="rId4" Type="http://schemas.openxmlformats.org/officeDocument/2006/relationships/image" Target="../media/image193.png"/></Relationships>
</file>

<file path=ppt/slides/_rels/slide165.xml.rels><?xml version="1.0" encoding="UTF-8" standalone="yes"?>
<Relationships xmlns="http://schemas.openxmlformats.org/package/2006/relationships"><Relationship Id="rId3" Type="http://schemas.openxmlformats.org/officeDocument/2006/relationships/image" Target="../media/image196.jpg"/><Relationship Id="rId2" Type="http://schemas.openxmlformats.org/officeDocument/2006/relationships/image" Target="../media/image195.jpg"/><Relationship Id="rId1" Type="http://schemas.openxmlformats.org/officeDocument/2006/relationships/slideLayout" Target="../slideLayouts/slideLayout4.xml"/><Relationship Id="rId6" Type="http://schemas.openxmlformats.org/officeDocument/2006/relationships/image" Target="../media/image199.jpg"/><Relationship Id="rId5" Type="http://schemas.openxmlformats.org/officeDocument/2006/relationships/image" Target="../media/image198.jpg"/><Relationship Id="rId4" Type="http://schemas.openxmlformats.org/officeDocument/2006/relationships/image" Target="../media/image197.jpg"/></Relationships>
</file>

<file path=ppt/slides/_rels/slide166.xml.rels><?xml version="1.0" encoding="UTF-8" standalone="yes"?>
<Relationships xmlns="http://schemas.openxmlformats.org/package/2006/relationships"><Relationship Id="rId2" Type="http://schemas.openxmlformats.org/officeDocument/2006/relationships/image" Target="../media/image200.jpg"/><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4.xml"/><Relationship Id="rId4" Type="http://schemas.openxmlformats.org/officeDocument/2006/relationships/image" Target="../media/image203.png"/></Relationships>
</file>

<file path=ppt/slides/_rels/slide168.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4.jpg"/><Relationship Id="rId1" Type="http://schemas.openxmlformats.org/officeDocument/2006/relationships/slideLayout" Target="../slideLayouts/slideLayout2.xml"/><Relationship Id="rId4" Type="http://schemas.openxmlformats.org/officeDocument/2006/relationships/image" Target="../media/image206.jpg"/></Relationships>
</file>

<file path=ppt/slides/_rels/slide169.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jpg"/><Relationship Id="rId1" Type="http://schemas.openxmlformats.org/officeDocument/2006/relationships/slideLayout" Target="../slideLayouts/slideLayout2.xml"/><Relationship Id="rId5" Type="http://schemas.openxmlformats.org/officeDocument/2006/relationships/image" Target="../media/image210.png"/><Relationship Id="rId4" Type="http://schemas.openxmlformats.org/officeDocument/2006/relationships/image" Target="../media/image209.png"/></Relationships>
</file>

<file path=ppt/slides/_rels/slide170.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jpg"/><Relationship Id="rId1" Type="http://schemas.openxmlformats.org/officeDocument/2006/relationships/slideLayout" Target="../slideLayouts/slideLayout2.xml"/><Relationship Id="rId4" Type="http://schemas.openxmlformats.org/officeDocument/2006/relationships/image" Target="../media/image215.png"/></Relationships>
</file>

<file path=ppt/slides/_rels/slide172.xml.rels><?xml version="1.0" encoding="UTF-8" standalone="yes"?>
<Relationships xmlns="http://schemas.openxmlformats.org/package/2006/relationships"><Relationship Id="rId3" Type="http://schemas.openxmlformats.org/officeDocument/2006/relationships/image" Target="../media/image217.jpg"/><Relationship Id="rId2" Type="http://schemas.openxmlformats.org/officeDocument/2006/relationships/image" Target="../media/image216.jpg"/><Relationship Id="rId1" Type="http://schemas.openxmlformats.org/officeDocument/2006/relationships/slideLayout" Target="../slideLayouts/slideLayout4.xml"/><Relationship Id="rId4" Type="http://schemas.openxmlformats.org/officeDocument/2006/relationships/image" Target="../media/image218.jpg"/></Relationships>
</file>

<file path=ppt/slides/_rels/slide173.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4.xml"/><Relationship Id="rId5" Type="http://schemas.openxmlformats.org/officeDocument/2006/relationships/image" Target="../media/image222.jpg"/><Relationship Id="rId4" Type="http://schemas.openxmlformats.org/officeDocument/2006/relationships/image" Target="../media/image221.png"/></Relationships>
</file>

<file path=ppt/slides/_rels/slide174.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2.xml"/><Relationship Id="rId6" Type="http://schemas.openxmlformats.org/officeDocument/2006/relationships/image" Target="../media/image227.png"/><Relationship Id="rId5" Type="http://schemas.openxmlformats.org/officeDocument/2006/relationships/image" Target="../media/image226.png"/><Relationship Id="rId4" Type="http://schemas.openxmlformats.org/officeDocument/2006/relationships/image" Target="../media/image225.jpg"/></Relationships>
</file>

<file path=ppt/slides/_rels/slide175.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jpg"/><Relationship Id="rId1" Type="http://schemas.openxmlformats.org/officeDocument/2006/relationships/slideLayout" Target="../slideLayouts/slideLayout2.xml"/><Relationship Id="rId4" Type="http://schemas.openxmlformats.org/officeDocument/2006/relationships/image" Target="../media/image230.png"/></Relationships>
</file>

<file path=ppt/slides/_rels/slide176.xml.rels><?xml version="1.0" encoding="UTF-8" standalone="yes"?>
<Relationships xmlns="http://schemas.openxmlformats.org/package/2006/relationships"><Relationship Id="rId2" Type="http://schemas.openxmlformats.org/officeDocument/2006/relationships/image" Target="../media/image231.jpg"/><Relationship Id="rId1" Type="http://schemas.openxmlformats.org/officeDocument/2006/relationships/slideLayout" Target="../slideLayouts/slideLayout4.xml"/></Relationships>
</file>

<file path=ppt/slides/_rels/slide177.xml.rels><?xml version="1.0" encoding="UTF-8" standalone="yes"?>
<Relationships xmlns="http://schemas.openxmlformats.org/package/2006/relationships"><Relationship Id="rId3" Type="http://schemas.openxmlformats.org/officeDocument/2006/relationships/image" Target="../media/image233.jpg"/><Relationship Id="rId2" Type="http://schemas.openxmlformats.org/officeDocument/2006/relationships/image" Target="../media/image232.png"/><Relationship Id="rId1" Type="http://schemas.openxmlformats.org/officeDocument/2006/relationships/slideLayout" Target="../slideLayouts/slideLayout4.xml"/><Relationship Id="rId5" Type="http://schemas.openxmlformats.org/officeDocument/2006/relationships/image" Target="../media/image235.png"/><Relationship Id="rId4" Type="http://schemas.openxmlformats.org/officeDocument/2006/relationships/image" Target="../media/image234.jpg"/></Relationships>
</file>

<file path=ppt/slides/_rels/slide178.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36.jpg"/><Relationship Id="rId1" Type="http://schemas.openxmlformats.org/officeDocument/2006/relationships/slideLayout" Target="../slideLayouts/slideLayout4.xml"/><Relationship Id="rId4" Type="http://schemas.openxmlformats.org/officeDocument/2006/relationships/image" Target="../media/image238.jpg"/></Relationships>
</file>

<file path=ppt/slides/_rels/slide179.xml.rels><?xml version="1.0" encoding="UTF-8" standalone="yes"?>
<Relationships xmlns="http://schemas.openxmlformats.org/package/2006/relationships"><Relationship Id="rId3" Type="http://schemas.openxmlformats.org/officeDocument/2006/relationships/image" Target="../media/image240.jpg"/><Relationship Id="rId2" Type="http://schemas.openxmlformats.org/officeDocument/2006/relationships/image" Target="../media/image239.png"/><Relationship Id="rId1" Type="http://schemas.openxmlformats.org/officeDocument/2006/relationships/slideLayout" Target="../slideLayouts/slideLayout4.xml"/><Relationship Id="rId4" Type="http://schemas.openxmlformats.org/officeDocument/2006/relationships/image" Target="../media/image241.jpg"/></Relationships>
</file>

<file path=ppt/slides/_rels/slide180.xml.rels><?xml version="1.0" encoding="UTF-8" standalone="yes"?>
<Relationships xmlns="http://schemas.openxmlformats.org/package/2006/relationships"><Relationship Id="rId3" Type="http://schemas.openxmlformats.org/officeDocument/2006/relationships/image" Target="../media/image243.jpg"/><Relationship Id="rId2" Type="http://schemas.openxmlformats.org/officeDocument/2006/relationships/image" Target="../media/image242.jpg"/><Relationship Id="rId1" Type="http://schemas.openxmlformats.org/officeDocument/2006/relationships/slideLayout" Target="../slideLayouts/slideLayout4.xml"/><Relationship Id="rId5" Type="http://schemas.openxmlformats.org/officeDocument/2006/relationships/image" Target="../media/image245.jpg"/><Relationship Id="rId4" Type="http://schemas.openxmlformats.org/officeDocument/2006/relationships/image" Target="../media/image244.jpg"/></Relationships>
</file>

<file path=ppt/slides/_rels/slide181.xml.rels><?xml version="1.0" encoding="UTF-8" standalone="yes"?>
<Relationships xmlns="http://schemas.openxmlformats.org/package/2006/relationships"><Relationship Id="rId2" Type="http://schemas.openxmlformats.org/officeDocument/2006/relationships/image" Target="../media/image246.jpg"/><Relationship Id="rId1" Type="http://schemas.openxmlformats.org/officeDocument/2006/relationships/slideLayout" Target="../slideLayouts/slideLayout4.xml"/></Relationships>
</file>

<file path=ppt/slides/_rels/slide182.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image" Target="../media/image247.jp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250.png"/><Relationship Id="rId7" Type="http://schemas.openxmlformats.org/officeDocument/2006/relationships/image" Target="../media/image254.jpg"/><Relationship Id="rId2" Type="http://schemas.openxmlformats.org/officeDocument/2006/relationships/image" Target="../media/image249.png"/><Relationship Id="rId1" Type="http://schemas.openxmlformats.org/officeDocument/2006/relationships/slideLayout" Target="../slideLayouts/slideLayout2.xml"/><Relationship Id="rId6" Type="http://schemas.openxmlformats.org/officeDocument/2006/relationships/image" Target="../media/image253.png"/><Relationship Id="rId5" Type="http://schemas.openxmlformats.org/officeDocument/2006/relationships/image" Target="../media/image252.png"/><Relationship Id="rId4" Type="http://schemas.openxmlformats.org/officeDocument/2006/relationships/image" Target="../media/image251.png"/></Relationships>
</file>

<file path=ppt/slides/_rels/slide184.xml.rels><?xml version="1.0" encoding="UTF-8" standalone="yes"?>
<Relationships xmlns="http://schemas.openxmlformats.org/package/2006/relationships"><Relationship Id="rId3" Type="http://schemas.openxmlformats.org/officeDocument/2006/relationships/image" Target="../media/image256.jpg"/><Relationship Id="rId2" Type="http://schemas.openxmlformats.org/officeDocument/2006/relationships/image" Target="../media/image255.jpg"/><Relationship Id="rId1" Type="http://schemas.openxmlformats.org/officeDocument/2006/relationships/slideLayout" Target="../slideLayouts/slideLayout4.xml"/><Relationship Id="rId5" Type="http://schemas.openxmlformats.org/officeDocument/2006/relationships/image" Target="../media/image258.jpg"/><Relationship Id="rId4" Type="http://schemas.openxmlformats.org/officeDocument/2006/relationships/image" Target="../media/image257.jpg"/></Relationships>
</file>

<file path=ppt/slides/_rels/slide185.xml.rels><?xml version="1.0" encoding="UTF-8" standalone="yes"?>
<Relationships xmlns="http://schemas.openxmlformats.org/package/2006/relationships"><Relationship Id="rId3" Type="http://schemas.openxmlformats.org/officeDocument/2006/relationships/image" Target="../media/image260.jpg"/><Relationship Id="rId2" Type="http://schemas.openxmlformats.org/officeDocument/2006/relationships/image" Target="../media/image259.pn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262.png"/><Relationship Id="rId7" Type="http://schemas.openxmlformats.org/officeDocument/2006/relationships/image" Target="../media/image266.png"/><Relationship Id="rId2" Type="http://schemas.openxmlformats.org/officeDocument/2006/relationships/image" Target="../media/image261.png"/><Relationship Id="rId1" Type="http://schemas.openxmlformats.org/officeDocument/2006/relationships/slideLayout" Target="../slideLayouts/slideLayout2.xml"/><Relationship Id="rId6" Type="http://schemas.openxmlformats.org/officeDocument/2006/relationships/image" Target="../media/image265.png"/><Relationship Id="rId5" Type="http://schemas.openxmlformats.org/officeDocument/2006/relationships/image" Target="../media/image264.png"/><Relationship Id="rId4" Type="http://schemas.openxmlformats.org/officeDocument/2006/relationships/image" Target="../media/image263.jpg"/></Relationships>
</file>

<file path=ppt/slides/_rels/slide187.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image" Target="../media/image267.png"/><Relationship Id="rId1" Type="http://schemas.openxmlformats.org/officeDocument/2006/relationships/slideLayout" Target="../slideLayouts/slideLayout2.xml"/><Relationship Id="rId4" Type="http://schemas.openxmlformats.org/officeDocument/2006/relationships/image" Target="../media/image269.png"/></Relationships>
</file>

<file path=ppt/slides/_rels/slide188.xml.rels><?xml version="1.0" encoding="UTF-8" standalone="yes"?>
<Relationships xmlns="http://schemas.openxmlformats.org/package/2006/relationships"><Relationship Id="rId3" Type="http://schemas.openxmlformats.org/officeDocument/2006/relationships/image" Target="../media/image271.jpg"/><Relationship Id="rId2" Type="http://schemas.openxmlformats.org/officeDocument/2006/relationships/image" Target="../media/image270.jp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273.jpg"/><Relationship Id="rId2" Type="http://schemas.openxmlformats.org/officeDocument/2006/relationships/image" Target="../media/image272.jpg"/><Relationship Id="rId1" Type="http://schemas.openxmlformats.org/officeDocument/2006/relationships/slideLayout" Target="../slideLayouts/slideLayout4.xml"/><Relationship Id="rId5" Type="http://schemas.openxmlformats.org/officeDocument/2006/relationships/image" Target="../media/image275.jpg"/><Relationship Id="rId4" Type="http://schemas.openxmlformats.org/officeDocument/2006/relationships/image" Target="../media/image274.jpg"/></Relationships>
</file>

<file path=ppt/slides/_rels/slide190.xml.rels><?xml version="1.0" encoding="UTF-8" standalone="yes"?>
<Relationships xmlns="http://schemas.openxmlformats.org/package/2006/relationships"><Relationship Id="rId3" Type="http://schemas.openxmlformats.org/officeDocument/2006/relationships/image" Target="../media/image277.jpg"/><Relationship Id="rId2" Type="http://schemas.openxmlformats.org/officeDocument/2006/relationships/image" Target="../media/image276.jpg"/><Relationship Id="rId1" Type="http://schemas.openxmlformats.org/officeDocument/2006/relationships/slideLayout" Target="../slideLayouts/slideLayout4.xml"/></Relationships>
</file>

<file path=ppt/slides/_rels/slide191.xml.rels><?xml version="1.0" encoding="UTF-8" standalone="yes"?>
<Relationships xmlns="http://schemas.openxmlformats.org/package/2006/relationships"><Relationship Id="rId3" Type="http://schemas.openxmlformats.org/officeDocument/2006/relationships/image" Target="../media/image279.jpg"/><Relationship Id="rId2" Type="http://schemas.openxmlformats.org/officeDocument/2006/relationships/image" Target="../media/image278.jpg"/><Relationship Id="rId1" Type="http://schemas.openxmlformats.org/officeDocument/2006/relationships/slideLayout" Target="../slideLayouts/slideLayout2.xml"/><Relationship Id="rId4" Type="http://schemas.openxmlformats.org/officeDocument/2006/relationships/image" Target="../media/image280.jpg"/></Relationships>
</file>

<file path=ppt/slides/_rels/slide192.xml.rels><?xml version="1.0" encoding="UTF-8" standalone="yes"?>
<Relationships xmlns="http://schemas.openxmlformats.org/package/2006/relationships"><Relationship Id="rId3" Type="http://schemas.openxmlformats.org/officeDocument/2006/relationships/image" Target="../media/image282.jpg"/><Relationship Id="rId2" Type="http://schemas.openxmlformats.org/officeDocument/2006/relationships/image" Target="../media/image281.jpg"/><Relationship Id="rId1" Type="http://schemas.openxmlformats.org/officeDocument/2006/relationships/slideLayout" Target="../slideLayouts/slideLayout2.xml"/><Relationship Id="rId6" Type="http://schemas.openxmlformats.org/officeDocument/2006/relationships/image" Target="../media/image285.jpg"/><Relationship Id="rId5" Type="http://schemas.openxmlformats.org/officeDocument/2006/relationships/image" Target="../media/image284.jpg"/><Relationship Id="rId4" Type="http://schemas.openxmlformats.org/officeDocument/2006/relationships/image" Target="../media/image283.jpg"/></Relationships>
</file>

<file path=ppt/slides/_rels/slide193.xml.rels><?xml version="1.0" encoding="UTF-8" standalone="yes"?>
<Relationships xmlns="http://schemas.openxmlformats.org/package/2006/relationships"><Relationship Id="rId3" Type="http://schemas.openxmlformats.org/officeDocument/2006/relationships/image" Target="../media/image287.jpg"/><Relationship Id="rId2" Type="http://schemas.openxmlformats.org/officeDocument/2006/relationships/image" Target="../media/image286.jp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289.jpg"/><Relationship Id="rId2" Type="http://schemas.openxmlformats.org/officeDocument/2006/relationships/image" Target="../media/image288.jp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290.jp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image" Target="../media/image291.png"/><Relationship Id="rId1" Type="http://schemas.openxmlformats.org/officeDocument/2006/relationships/slideLayout" Target="../slideLayouts/slideLayout2.xml"/><Relationship Id="rId6" Type="http://schemas.openxmlformats.org/officeDocument/2006/relationships/image" Target="../media/image295.png"/><Relationship Id="rId5" Type="http://schemas.openxmlformats.org/officeDocument/2006/relationships/image" Target="../media/image294.png"/><Relationship Id="rId4" Type="http://schemas.openxmlformats.org/officeDocument/2006/relationships/image" Target="../media/image293.png"/></Relationships>
</file>

<file path=ppt/slides/_rels/slide197.xml.rels><?xml version="1.0" encoding="UTF-8" standalone="yes"?>
<Relationships xmlns="http://schemas.openxmlformats.org/package/2006/relationships"><Relationship Id="rId2" Type="http://schemas.openxmlformats.org/officeDocument/2006/relationships/image" Target="../media/image296.jpg"/><Relationship Id="rId1" Type="http://schemas.openxmlformats.org/officeDocument/2006/relationships/slideLayout" Target="../slideLayouts/slideLayout4.xml"/></Relationships>
</file>

<file path=ppt/slides/_rels/slide198.xml.rels><?xml version="1.0" encoding="UTF-8" standalone="yes"?>
<Relationships xmlns="http://schemas.openxmlformats.org/package/2006/relationships"><Relationship Id="rId3" Type="http://schemas.openxmlformats.org/officeDocument/2006/relationships/image" Target="../media/image298.png"/><Relationship Id="rId2" Type="http://schemas.openxmlformats.org/officeDocument/2006/relationships/image" Target="../media/image297.png"/><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3" Type="http://schemas.openxmlformats.org/officeDocument/2006/relationships/image" Target="../media/image300.jpg"/><Relationship Id="rId7" Type="http://schemas.openxmlformats.org/officeDocument/2006/relationships/image" Target="../media/image304.jpg"/><Relationship Id="rId2" Type="http://schemas.openxmlformats.org/officeDocument/2006/relationships/image" Target="../media/image299.jpg"/><Relationship Id="rId1" Type="http://schemas.openxmlformats.org/officeDocument/2006/relationships/slideLayout" Target="../slideLayouts/slideLayout2.xml"/><Relationship Id="rId6" Type="http://schemas.openxmlformats.org/officeDocument/2006/relationships/image" Target="../media/image303.jpg"/><Relationship Id="rId5" Type="http://schemas.openxmlformats.org/officeDocument/2006/relationships/image" Target="../media/image302.jpg"/><Relationship Id="rId4" Type="http://schemas.openxmlformats.org/officeDocument/2006/relationships/image" Target="../media/image301.jpg"/></Relationships>
</file>

<file path=ppt/slides/_rels/slide200.xml.rels><?xml version="1.0" encoding="UTF-8" standalone="yes"?>
<Relationships xmlns="http://schemas.openxmlformats.org/package/2006/relationships"><Relationship Id="rId8" Type="http://schemas.openxmlformats.org/officeDocument/2006/relationships/image" Target="../media/image311.png"/><Relationship Id="rId3" Type="http://schemas.openxmlformats.org/officeDocument/2006/relationships/image" Target="../media/image306.jpg"/><Relationship Id="rId7" Type="http://schemas.openxmlformats.org/officeDocument/2006/relationships/image" Target="../media/image310.png"/><Relationship Id="rId2" Type="http://schemas.openxmlformats.org/officeDocument/2006/relationships/image" Target="../media/image305.jpg"/><Relationship Id="rId1" Type="http://schemas.openxmlformats.org/officeDocument/2006/relationships/slideLayout" Target="../slideLayouts/slideLayout2.xml"/><Relationship Id="rId6" Type="http://schemas.openxmlformats.org/officeDocument/2006/relationships/image" Target="../media/image309.png"/><Relationship Id="rId5" Type="http://schemas.openxmlformats.org/officeDocument/2006/relationships/image" Target="../media/image308.png"/><Relationship Id="rId10" Type="http://schemas.openxmlformats.org/officeDocument/2006/relationships/image" Target="../media/image313.png"/><Relationship Id="rId4" Type="http://schemas.openxmlformats.org/officeDocument/2006/relationships/image" Target="../media/image307.jpg"/><Relationship Id="rId9" Type="http://schemas.openxmlformats.org/officeDocument/2006/relationships/image" Target="../media/image312.png"/></Relationships>
</file>

<file path=ppt/slides/_rels/slide201.xml.rels><?xml version="1.0" encoding="UTF-8" standalone="yes"?>
<Relationships xmlns="http://schemas.openxmlformats.org/package/2006/relationships"><Relationship Id="rId8" Type="http://schemas.openxmlformats.org/officeDocument/2006/relationships/image" Target="../media/image320.jpg"/><Relationship Id="rId3" Type="http://schemas.openxmlformats.org/officeDocument/2006/relationships/image" Target="../media/image315.jpg"/><Relationship Id="rId7" Type="http://schemas.openxmlformats.org/officeDocument/2006/relationships/image" Target="../media/image319.jpg"/><Relationship Id="rId2" Type="http://schemas.openxmlformats.org/officeDocument/2006/relationships/image" Target="../media/image314.jpg"/><Relationship Id="rId1" Type="http://schemas.openxmlformats.org/officeDocument/2006/relationships/slideLayout" Target="../slideLayouts/slideLayout2.xml"/><Relationship Id="rId6" Type="http://schemas.openxmlformats.org/officeDocument/2006/relationships/image" Target="../media/image318.png"/><Relationship Id="rId5" Type="http://schemas.openxmlformats.org/officeDocument/2006/relationships/image" Target="../media/image317.jpg"/><Relationship Id="rId4" Type="http://schemas.openxmlformats.org/officeDocument/2006/relationships/image" Target="../media/image316.jpg"/></Relationships>
</file>

<file path=ppt/slides/_rels/slide202.xml.rels><?xml version="1.0" encoding="UTF-8" standalone="yes"?>
<Relationships xmlns="http://schemas.openxmlformats.org/package/2006/relationships"><Relationship Id="rId3" Type="http://schemas.openxmlformats.org/officeDocument/2006/relationships/image" Target="../media/image322.jpg"/><Relationship Id="rId2" Type="http://schemas.openxmlformats.org/officeDocument/2006/relationships/image" Target="../media/image321.jpg"/><Relationship Id="rId1" Type="http://schemas.openxmlformats.org/officeDocument/2006/relationships/slideLayout" Target="../slideLayouts/slideLayout2.xml"/><Relationship Id="rId4" Type="http://schemas.openxmlformats.org/officeDocument/2006/relationships/image" Target="../media/image323.jpg"/></Relationships>
</file>

<file path=ppt/slides/_rels/slide203.xml.rels><?xml version="1.0" encoding="UTF-8" standalone="yes"?>
<Relationships xmlns="http://schemas.openxmlformats.org/package/2006/relationships"><Relationship Id="rId8" Type="http://schemas.openxmlformats.org/officeDocument/2006/relationships/image" Target="../media/image330.jpg"/><Relationship Id="rId3" Type="http://schemas.openxmlformats.org/officeDocument/2006/relationships/image" Target="../media/image325.jpg"/><Relationship Id="rId7" Type="http://schemas.openxmlformats.org/officeDocument/2006/relationships/image" Target="../media/image329.jpg"/><Relationship Id="rId2" Type="http://schemas.openxmlformats.org/officeDocument/2006/relationships/image" Target="../media/image324.jpg"/><Relationship Id="rId1" Type="http://schemas.openxmlformats.org/officeDocument/2006/relationships/slideLayout" Target="../slideLayouts/slideLayout4.xml"/><Relationship Id="rId6" Type="http://schemas.openxmlformats.org/officeDocument/2006/relationships/image" Target="../media/image328.jpg"/><Relationship Id="rId5" Type="http://schemas.openxmlformats.org/officeDocument/2006/relationships/image" Target="../media/image327.jpg"/><Relationship Id="rId4" Type="http://schemas.openxmlformats.org/officeDocument/2006/relationships/image" Target="../media/image326.jpg"/><Relationship Id="rId9" Type="http://schemas.openxmlformats.org/officeDocument/2006/relationships/image" Target="../media/image331.jpg"/></Relationships>
</file>

<file path=ppt/slides/_rels/slide204.xml.rels><?xml version="1.0" encoding="UTF-8" standalone="yes"?>
<Relationships xmlns="http://schemas.openxmlformats.org/package/2006/relationships"><Relationship Id="rId3" Type="http://schemas.openxmlformats.org/officeDocument/2006/relationships/image" Target="../media/image333.jpg"/><Relationship Id="rId2" Type="http://schemas.openxmlformats.org/officeDocument/2006/relationships/image" Target="../media/image332.jpg"/><Relationship Id="rId1" Type="http://schemas.openxmlformats.org/officeDocument/2006/relationships/slideLayout" Target="../slideLayouts/slideLayout4.xml"/></Relationships>
</file>

<file path=ppt/slides/_rels/slide205.xml.rels><?xml version="1.0" encoding="UTF-8" standalone="yes"?>
<Relationships xmlns="http://schemas.openxmlformats.org/package/2006/relationships"><Relationship Id="rId3" Type="http://schemas.openxmlformats.org/officeDocument/2006/relationships/image" Target="../media/image335.jpg"/><Relationship Id="rId2" Type="http://schemas.openxmlformats.org/officeDocument/2006/relationships/image" Target="../media/image334.jpg"/><Relationship Id="rId1" Type="http://schemas.openxmlformats.org/officeDocument/2006/relationships/slideLayout" Target="../slideLayouts/slideLayout4.xml"/></Relationships>
</file>

<file path=ppt/slides/_rels/slide206.xml.rels><?xml version="1.0" encoding="UTF-8" standalone="yes"?>
<Relationships xmlns="http://schemas.openxmlformats.org/package/2006/relationships"><Relationship Id="rId8" Type="http://schemas.openxmlformats.org/officeDocument/2006/relationships/image" Target="../media/image342.jpg"/><Relationship Id="rId3" Type="http://schemas.openxmlformats.org/officeDocument/2006/relationships/image" Target="../media/image337.jpg"/><Relationship Id="rId7" Type="http://schemas.openxmlformats.org/officeDocument/2006/relationships/image" Target="../media/image341.jpg"/><Relationship Id="rId2" Type="http://schemas.openxmlformats.org/officeDocument/2006/relationships/image" Target="../media/image336.jpg"/><Relationship Id="rId1" Type="http://schemas.openxmlformats.org/officeDocument/2006/relationships/slideLayout" Target="../slideLayouts/slideLayout2.xml"/><Relationship Id="rId6" Type="http://schemas.openxmlformats.org/officeDocument/2006/relationships/image" Target="../media/image340.jpg"/><Relationship Id="rId5" Type="http://schemas.openxmlformats.org/officeDocument/2006/relationships/image" Target="../media/image339.jpg"/><Relationship Id="rId4" Type="http://schemas.openxmlformats.org/officeDocument/2006/relationships/image" Target="../media/image338.jpg"/></Relationships>
</file>

<file path=ppt/slides/_rels/slide207.xml.rels><?xml version="1.0" encoding="UTF-8" standalone="yes"?>
<Relationships xmlns="http://schemas.openxmlformats.org/package/2006/relationships"><Relationship Id="rId8" Type="http://schemas.openxmlformats.org/officeDocument/2006/relationships/image" Target="../media/image349.jpg"/><Relationship Id="rId3" Type="http://schemas.openxmlformats.org/officeDocument/2006/relationships/image" Target="../media/image344.png"/><Relationship Id="rId7" Type="http://schemas.openxmlformats.org/officeDocument/2006/relationships/image" Target="../media/image348.png"/><Relationship Id="rId2" Type="http://schemas.openxmlformats.org/officeDocument/2006/relationships/image" Target="../media/image343.jpg"/><Relationship Id="rId1" Type="http://schemas.openxmlformats.org/officeDocument/2006/relationships/slideLayout" Target="../slideLayouts/slideLayout2.xml"/><Relationship Id="rId6" Type="http://schemas.openxmlformats.org/officeDocument/2006/relationships/image" Target="../media/image347.png"/><Relationship Id="rId11" Type="http://schemas.openxmlformats.org/officeDocument/2006/relationships/image" Target="../media/image352.png"/><Relationship Id="rId5" Type="http://schemas.openxmlformats.org/officeDocument/2006/relationships/image" Target="../media/image346.jpg"/><Relationship Id="rId10" Type="http://schemas.openxmlformats.org/officeDocument/2006/relationships/image" Target="../media/image351.png"/><Relationship Id="rId4" Type="http://schemas.openxmlformats.org/officeDocument/2006/relationships/image" Target="../media/image345.jpg"/><Relationship Id="rId9" Type="http://schemas.openxmlformats.org/officeDocument/2006/relationships/image" Target="../media/image350.jp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image" Target="../media/image354.jpg"/><Relationship Id="rId2" Type="http://schemas.openxmlformats.org/officeDocument/2006/relationships/image" Target="../media/image353.jp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355.jp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356.png"/><Relationship Id="rId1" Type="http://schemas.openxmlformats.org/officeDocument/2006/relationships/slideLayout" Target="../slideLayouts/slideLayout4.xml"/></Relationships>
</file>

<file path=ppt/slides/_rels/slide213.xml.rels><?xml version="1.0" encoding="UTF-8" standalone="yes"?>
<Relationships xmlns="http://schemas.openxmlformats.org/package/2006/relationships"><Relationship Id="rId3" Type="http://schemas.openxmlformats.org/officeDocument/2006/relationships/image" Target="../media/image358.png"/><Relationship Id="rId2" Type="http://schemas.openxmlformats.org/officeDocument/2006/relationships/image" Target="../media/image357.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359.jp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360.jp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360.jp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361.jp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362.jp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3" Type="http://schemas.openxmlformats.org/officeDocument/2006/relationships/image" Target="../media/image364.jpg"/><Relationship Id="rId2" Type="http://schemas.openxmlformats.org/officeDocument/2006/relationships/image" Target="../media/image363.jpg"/><Relationship Id="rId1" Type="http://schemas.openxmlformats.org/officeDocument/2006/relationships/slideLayout" Target="../slideLayouts/slideLayout4.xml"/></Relationships>
</file>

<file path=ppt/slides/_rels/slide222.xml.rels><?xml version="1.0" encoding="UTF-8" standalone="yes"?>
<Relationships xmlns="http://schemas.openxmlformats.org/package/2006/relationships"><Relationship Id="rId3" Type="http://schemas.openxmlformats.org/officeDocument/2006/relationships/image" Target="../media/image366.jpg"/><Relationship Id="rId2" Type="http://schemas.openxmlformats.org/officeDocument/2006/relationships/image" Target="../media/image365.jpg"/><Relationship Id="rId1" Type="http://schemas.openxmlformats.org/officeDocument/2006/relationships/slideLayout" Target="../slideLayouts/slideLayout4.xml"/></Relationships>
</file>

<file path=ppt/slides/_rels/slide223.xml.rels><?xml version="1.0" encoding="UTF-8" standalone="yes"?>
<Relationships xmlns="http://schemas.openxmlformats.org/package/2006/relationships"><Relationship Id="rId2" Type="http://schemas.openxmlformats.org/officeDocument/2006/relationships/image" Target="../media/image367.jpg"/><Relationship Id="rId1" Type="http://schemas.openxmlformats.org/officeDocument/2006/relationships/slideLayout" Target="../slideLayouts/slideLayout4.xml"/></Relationships>
</file>

<file path=ppt/slides/_rels/slide224.xml.rels><?xml version="1.0" encoding="UTF-8" standalone="yes"?>
<Relationships xmlns="http://schemas.openxmlformats.org/package/2006/relationships"><Relationship Id="rId2" Type="http://schemas.openxmlformats.org/officeDocument/2006/relationships/image" Target="../media/image368.jp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369.jpg"/><Relationship Id="rId1" Type="http://schemas.openxmlformats.org/officeDocument/2006/relationships/slideLayout" Target="../slideLayouts/slideLayout4.xml"/></Relationships>
</file>

<file path=ppt/slides/_rels/slide226.xml.rels><?xml version="1.0" encoding="UTF-8" standalone="yes"?>
<Relationships xmlns="http://schemas.openxmlformats.org/package/2006/relationships"><Relationship Id="rId2" Type="http://schemas.openxmlformats.org/officeDocument/2006/relationships/image" Target="../media/image370.jp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372.jpg"/><Relationship Id="rId2" Type="http://schemas.openxmlformats.org/officeDocument/2006/relationships/image" Target="../media/image371.jpg"/><Relationship Id="rId1" Type="http://schemas.openxmlformats.org/officeDocument/2006/relationships/slideLayout" Target="../slideLayouts/slideLayout4.xml"/><Relationship Id="rId4" Type="http://schemas.openxmlformats.org/officeDocument/2006/relationships/image" Target="../media/image373.jpg"/></Relationships>
</file>

<file path=ppt/slides/_rels/slide228.xml.rels><?xml version="1.0" encoding="UTF-8" standalone="yes"?>
<Relationships xmlns="http://schemas.openxmlformats.org/package/2006/relationships"><Relationship Id="rId2" Type="http://schemas.openxmlformats.org/officeDocument/2006/relationships/image" Target="../media/image374.jpg"/><Relationship Id="rId1" Type="http://schemas.openxmlformats.org/officeDocument/2006/relationships/slideLayout" Target="../slideLayouts/slideLayout4.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376.jpg"/><Relationship Id="rId2" Type="http://schemas.openxmlformats.org/officeDocument/2006/relationships/image" Target="../media/image375.jpg"/><Relationship Id="rId1" Type="http://schemas.openxmlformats.org/officeDocument/2006/relationships/slideLayout" Target="../slideLayouts/slideLayout4.xml"/><Relationship Id="rId5" Type="http://schemas.openxmlformats.org/officeDocument/2006/relationships/image" Target="../media/image378.jpg"/><Relationship Id="rId4" Type="http://schemas.openxmlformats.org/officeDocument/2006/relationships/image" Target="../media/image377.jpg"/></Relationships>
</file>

<file path=ppt/slides/_rels/slide233.xml.rels><?xml version="1.0" encoding="UTF-8" standalone="yes"?>
<Relationships xmlns="http://schemas.openxmlformats.org/package/2006/relationships"><Relationship Id="rId2" Type="http://schemas.openxmlformats.org/officeDocument/2006/relationships/image" Target="../media/image379.jp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3" Type="http://schemas.openxmlformats.org/officeDocument/2006/relationships/image" Target="../media/image381.jpg"/><Relationship Id="rId2" Type="http://schemas.openxmlformats.org/officeDocument/2006/relationships/image" Target="../media/image380.png"/><Relationship Id="rId1" Type="http://schemas.openxmlformats.org/officeDocument/2006/relationships/slideLayout" Target="../slideLayouts/slideLayout2.xml"/><Relationship Id="rId6" Type="http://schemas.openxmlformats.org/officeDocument/2006/relationships/image" Target="../media/image384.jpg"/><Relationship Id="rId5" Type="http://schemas.openxmlformats.org/officeDocument/2006/relationships/image" Target="../media/image383.jpg"/><Relationship Id="rId4" Type="http://schemas.openxmlformats.org/officeDocument/2006/relationships/image" Target="../media/image382.jpg"/></Relationships>
</file>

<file path=ppt/slides/_rels/slide235.xml.rels><?xml version="1.0" encoding="UTF-8" standalone="yes"?>
<Relationships xmlns="http://schemas.openxmlformats.org/package/2006/relationships"><Relationship Id="rId2" Type="http://schemas.openxmlformats.org/officeDocument/2006/relationships/image" Target="../media/image385.jp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image" Target="../media/image386.pn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387.jp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388.jpg"/><Relationship Id="rId1" Type="http://schemas.openxmlformats.org/officeDocument/2006/relationships/slideLayout" Target="../slideLayouts/slideLayout4.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389.jp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image" Target="../media/image391.jpg"/><Relationship Id="rId2" Type="http://schemas.openxmlformats.org/officeDocument/2006/relationships/image" Target="../media/image390.png"/><Relationship Id="rId1" Type="http://schemas.openxmlformats.org/officeDocument/2006/relationships/slideLayout" Target="../slideLayouts/slideLayout2.xml"/><Relationship Id="rId4" Type="http://schemas.openxmlformats.org/officeDocument/2006/relationships/image" Target="../media/image392.pn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6.xml.rels><?xml version="1.0" encoding="UTF-8" standalone="yes"?>
<Relationships xmlns="http://schemas.openxmlformats.org/package/2006/relationships"><Relationship Id="rId2" Type="http://schemas.openxmlformats.org/officeDocument/2006/relationships/image" Target="../media/image393.jp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image" Target="../media/image394.png"/><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395.jp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3" Type="http://schemas.openxmlformats.org/officeDocument/2006/relationships/image" Target="../media/image397.png"/><Relationship Id="rId2" Type="http://schemas.openxmlformats.org/officeDocument/2006/relationships/image" Target="../media/image396.png"/><Relationship Id="rId1" Type="http://schemas.openxmlformats.org/officeDocument/2006/relationships/slideLayout" Target="../slideLayouts/slideLayout4.xml"/><Relationship Id="rId5" Type="http://schemas.openxmlformats.org/officeDocument/2006/relationships/image" Target="../media/image399.png"/><Relationship Id="rId4" Type="http://schemas.openxmlformats.org/officeDocument/2006/relationships/image" Target="../media/image398.png"/></Relationships>
</file>

<file path=ppt/slides/_rels/slide254.xml.rels><?xml version="1.0" encoding="UTF-8" standalone="yes"?>
<Relationships xmlns="http://schemas.openxmlformats.org/package/2006/relationships"><Relationship Id="rId3" Type="http://schemas.openxmlformats.org/officeDocument/2006/relationships/image" Target="../media/image401.png"/><Relationship Id="rId2" Type="http://schemas.openxmlformats.org/officeDocument/2006/relationships/image" Target="../media/image400.jpg"/><Relationship Id="rId1" Type="http://schemas.openxmlformats.org/officeDocument/2006/relationships/slideLayout" Target="../slideLayouts/slideLayout4.xml"/></Relationships>
</file>

<file path=ppt/slides/_rels/slide255.xml.rels><?xml version="1.0" encoding="UTF-8" standalone="yes"?>
<Relationships xmlns="http://schemas.openxmlformats.org/package/2006/relationships"><Relationship Id="rId3" Type="http://schemas.openxmlformats.org/officeDocument/2006/relationships/image" Target="../media/image403.jpg"/><Relationship Id="rId2" Type="http://schemas.openxmlformats.org/officeDocument/2006/relationships/image" Target="../media/image402.jpg"/><Relationship Id="rId1" Type="http://schemas.openxmlformats.org/officeDocument/2006/relationships/slideLayout" Target="../slideLayouts/slideLayout2.xml"/><Relationship Id="rId4" Type="http://schemas.openxmlformats.org/officeDocument/2006/relationships/image" Target="../media/image404.jpg"/></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3" Type="http://schemas.openxmlformats.org/officeDocument/2006/relationships/image" Target="../media/image406.png"/><Relationship Id="rId2" Type="http://schemas.openxmlformats.org/officeDocument/2006/relationships/image" Target="../media/image405.jp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407.jpg"/><Relationship Id="rId1" Type="http://schemas.openxmlformats.org/officeDocument/2006/relationships/slideLayout" Target="../slideLayouts/slideLayout4.xml"/></Relationships>
</file>

<file path=ppt/slides/_rels/slide260.xml.rels><?xml version="1.0" encoding="UTF-8" standalone="yes"?>
<Relationships xmlns="http://schemas.openxmlformats.org/package/2006/relationships"><Relationship Id="rId2" Type="http://schemas.openxmlformats.org/officeDocument/2006/relationships/image" Target="../media/image408.jp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image" Target="../media/image409.jpg"/><Relationship Id="rId1" Type="http://schemas.openxmlformats.org/officeDocument/2006/relationships/slideLayout" Target="../slideLayouts/slideLayout3.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3" Type="http://schemas.openxmlformats.org/officeDocument/2006/relationships/image" Target="../media/image412.jpg"/><Relationship Id="rId2" Type="http://schemas.openxmlformats.org/officeDocument/2006/relationships/image" Target="../media/image411.jpg"/><Relationship Id="rId1" Type="http://schemas.openxmlformats.org/officeDocument/2006/relationships/slideLayout" Target="../slideLayouts/slideLayout4.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3" Type="http://schemas.openxmlformats.org/officeDocument/2006/relationships/image" Target="../media/image414.jpg"/><Relationship Id="rId2" Type="http://schemas.openxmlformats.org/officeDocument/2006/relationships/image" Target="../media/image413.jpg"/><Relationship Id="rId1" Type="http://schemas.openxmlformats.org/officeDocument/2006/relationships/slideLayout" Target="../slideLayouts/slideLayout4.xml"/><Relationship Id="rId6" Type="http://schemas.openxmlformats.org/officeDocument/2006/relationships/image" Target="../media/image417.jpg"/><Relationship Id="rId5" Type="http://schemas.openxmlformats.org/officeDocument/2006/relationships/image" Target="../media/image416.jpg"/><Relationship Id="rId4" Type="http://schemas.openxmlformats.org/officeDocument/2006/relationships/image" Target="../media/image415.jpg"/></Relationships>
</file>

<file path=ppt/slides/_rels/slide276.xml.rels><?xml version="1.0" encoding="UTF-8" standalone="yes"?>
<Relationships xmlns="http://schemas.openxmlformats.org/package/2006/relationships"><Relationship Id="rId3" Type="http://schemas.openxmlformats.org/officeDocument/2006/relationships/image" Target="../media/image419.jpg"/><Relationship Id="rId2" Type="http://schemas.openxmlformats.org/officeDocument/2006/relationships/image" Target="../media/image418.jp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image" Target="../media/image420.jpg"/><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image" Target="../media/image421.jp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422.jpg"/><Relationship Id="rId1" Type="http://schemas.openxmlformats.org/officeDocument/2006/relationships/slideLayout" Target="../slideLayouts/slideLayout3.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image" Target="../media/image423.jp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3" Type="http://schemas.openxmlformats.org/officeDocument/2006/relationships/image" Target="../media/image425.png"/><Relationship Id="rId2" Type="http://schemas.openxmlformats.org/officeDocument/2006/relationships/image" Target="../media/image424.png"/><Relationship Id="rId1" Type="http://schemas.openxmlformats.org/officeDocument/2006/relationships/slideLayout" Target="../slideLayouts/slideLayout2.xml"/><Relationship Id="rId5" Type="http://schemas.openxmlformats.org/officeDocument/2006/relationships/image" Target="../media/image427.png"/><Relationship Id="rId4" Type="http://schemas.openxmlformats.org/officeDocument/2006/relationships/image" Target="../media/image426.png"/></Relationships>
</file>

<file path=ppt/slides/_rels/slide291.xml.rels><?xml version="1.0" encoding="UTF-8" standalone="yes"?>
<Relationships xmlns="http://schemas.openxmlformats.org/package/2006/relationships"><Relationship Id="rId2" Type="http://schemas.openxmlformats.org/officeDocument/2006/relationships/image" Target="../media/image428.png"/><Relationship Id="rId1" Type="http://schemas.openxmlformats.org/officeDocument/2006/relationships/slideLayout" Target="../slideLayouts/slideLayout5.xml"/></Relationships>
</file>

<file path=ppt/slides/_rels/slide292.xml.rels><?xml version="1.0" encoding="UTF-8" standalone="yes"?>
<Relationships xmlns="http://schemas.openxmlformats.org/package/2006/relationships"><Relationship Id="rId2" Type="http://schemas.openxmlformats.org/officeDocument/2006/relationships/image" Target="../media/image429.jpg"/><Relationship Id="rId1" Type="http://schemas.openxmlformats.org/officeDocument/2006/relationships/slideLayout" Target="../slideLayouts/slideLayout4.xml"/></Relationships>
</file>

<file path=ppt/slides/_rels/slide293.xml.rels><?xml version="1.0" encoding="UTF-8" standalone="yes"?>
<Relationships xmlns="http://schemas.openxmlformats.org/package/2006/relationships"><Relationship Id="rId3" Type="http://schemas.openxmlformats.org/officeDocument/2006/relationships/image" Target="../media/image431.jpg"/><Relationship Id="rId2" Type="http://schemas.openxmlformats.org/officeDocument/2006/relationships/image" Target="../media/image430.jp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image" Target="../media/image432.jpg"/><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image" Target="../media/image433.jpg"/><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2" Type="http://schemas.openxmlformats.org/officeDocument/2006/relationships/image" Target="../media/image434.png"/><Relationship Id="rId1" Type="http://schemas.openxmlformats.org/officeDocument/2006/relationships/slideLayout" Target="../slideLayouts/slideLayout5.xml"/></Relationships>
</file>

<file path=ppt/slides/_rels/slide299.xml.rels><?xml version="1.0" encoding="UTF-8" standalone="yes"?>
<Relationships xmlns="http://schemas.openxmlformats.org/package/2006/relationships"><Relationship Id="rId2" Type="http://schemas.openxmlformats.org/officeDocument/2006/relationships/image" Target="../media/image435.png"/><Relationship Id="rId1" Type="http://schemas.openxmlformats.org/officeDocument/2006/relationships/slideLayout" Target="../slideLayouts/slideLayout5.xml"/></Relationships>
</file>

<file path=ppt/slides/_rels/slide300.xml.rels><?xml version="1.0" encoding="UTF-8" standalone="yes"?>
<Relationships xmlns="http://schemas.openxmlformats.org/package/2006/relationships"><Relationship Id="rId3" Type="http://schemas.openxmlformats.org/officeDocument/2006/relationships/image" Target="../media/image437.jpg"/><Relationship Id="rId2" Type="http://schemas.openxmlformats.org/officeDocument/2006/relationships/image" Target="../media/image436.png"/><Relationship Id="rId1" Type="http://schemas.openxmlformats.org/officeDocument/2006/relationships/slideLayout" Target="../slideLayouts/slideLayout5.xml"/></Relationships>
</file>

<file path=ppt/slides/_rels/slide301.xml.rels><?xml version="1.0" encoding="UTF-8" standalone="yes"?>
<Relationships xmlns="http://schemas.openxmlformats.org/package/2006/relationships"><Relationship Id="rId3" Type="http://schemas.openxmlformats.org/officeDocument/2006/relationships/image" Target="../media/image439.jpg"/><Relationship Id="rId2" Type="http://schemas.openxmlformats.org/officeDocument/2006/relationships/image" Target="../media/image438.jpg"/><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2" Type="http://schemas.openxmlformats.org/officeDocument/2006/relationships/image" Target="../media/image440.jpg"/><Relationship Id="rId1" Type="http://schemas.openxmlformats.org/officeDocument/2006/relationships/slideLayout" Target="../slideLayouts/slideLayout5.xml"/></Relationships>
</file>

<file path=ppt/slides/_rels/slide303.xml.rels><?xml version="1.0" encoding="UTF-8" standalone="yes"?>
<Relationships xmlns="http://schemas.openxmlformats.org/package/2006/relationships"><Relationship Id="rId3" Type="http://schemas.openxmlformats.org/officeDocument/2006/relationships/image" Target="../media/image442.jpg"/><Relationship Id="rId2" Type="http://schemas.openxmlformats.org/officeDocument/2006/relationships/image" Target="../media/image441.png"/><Relationship Id="rId1" Type="http://schemas.openxmlformats.org/officeDocument/2006/relationships/slideLayout" Target="../slideLayouts/slideLayout5.xml"/></Relationships>
</file>

<file path=ppt/slides/_rels/slide304.xml.rels><?xml version="1.0" encoding="UTF-8" standalone="yes"?>
<Relationships xmlns="http://schemas.openxmlformats.org/package/2006/relationships"><Relationship Id="rId3" Type="http://schemas.openxmlformats.org/officeDocument/2006/relationships/image" Target="../media/image444.png"/><Relationship Id="rId2" Type="http://schemas.openxmlformats.org/officeDocument/2006/relationships/image" Target="../media/image443.png"/><Relationship Id="rId1" Type="http://schemas.openxmlformats.org/officeDocument/2006/relationships/slideLayout" Target="../slideLayouts/slideLayout3.xml"/></Relationships>
</file>

<file path=ppt/slides/_rels/slide305.xml.rels><?xml version="1.0" encoding="UTF-8" standalone="yes"?>
<Relationships xmlns="http://schemas.openxmlformats.org/package/2006/relationships"><Relationship Id="rId2" Type="http://schemas.openxmlformats.org/officeDocument/2006/relationships/image" Target="../media/image445.jpg"/><Relationship Id="rId1" Type="http://schemas.openxmlformats.org/officeDocument/2006/relationships/slideLayout" Target="../slideLayouts/slideLayout5.xml"/></Relationships>
</file>

<file path=ppt/slides/_rels/slide306.xml.rels><?xml version="1.0" encoding="UTF-8" standalone="yes"?>
<Relationships xmlns="http://schemas.openxmlformats.org/package/2006/relationships"><Relationship Id="rId2" Type="http://schemas.openxmlformats.org/officeDocument/2006/relationships/image" Target="../media/image446.jpg"/><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3" Type="http://schemas.openxmlformats.org/officeDocument/2006/relationships/image" Target="../media/image448.jpg"/><Relationship Id="rId7" Type="http://schemas.openxmlformats.org/officeDocument/2006/relationships/image" Target="../media/image452.jpg"/><Relationship Id="rId2" Type="http://schemas.openxmlformats.org/officeDocument/2006/relationships/image" Target="../media/image447.jpg"/><Relationship Id="rId1" Type="http://schemas.openxmlformats.org/officeDocument/2006/relationships/slideLayout" Target="../slideLayouts/slideLayout2.xml"/><Relationship Id="rId6" Type="http://schemas.openxmlformats.org/officeDocument/2006/relationships/image" Target="../media/image451.jpg"/><Relationship Id="rId5" Type="http://schemas.openxmlformats.org/officeDocument/2006/relationships/image" Target="../media/image450.jpg"/><Relationship Id="rId4" Type="http://schemas.openxmlformats.org/officeDocument/2006/relationships/image" Target="../media/image449.jpg"/></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2" Type="http://schemas.openxmlformats.org/officeDocument/2006/relationships/image" Target="../media/image453.jpg"/><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2" Type="http://schemas.openxmlformats.org/officeDocument/2006/relationships/image" Target="../media/image454.jpg"/><Relationship Id="rId1" Type="http://schemas.openxmlformats.org/officeDocument/2006/relationships/slideLayout" Target="../slideLayouts/slideLayout5.xml"/></Relationships>
</file>

<file path=ppt/slides/_rels/slide316.xml.rels><?xml version="1.0" encoding="UTF-8" standalone="yes"?>
<Relationships xmlns="http://schemas.openxmlformats.org/package/2006/relationships"><Relationship Id="rId3" Type="http://schemas.openxmlformats.org/officeDocument/2006/relationships/image" Target="../media/image456.png"/><Relationship Id="rId2" Type="http://schemas.openxmlformats.org/officeDocument/2006/relationships/image" Target="../media/image455.png"/><Relationship Id="rId1" Type="http://schemas.openxmlformats.org/officeDocument/2006/relationships/slideLayout" Target="../slideLayouts/slideLayout4.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2" Type="http://schemas.openxmlformats.org/officeDocument/2006/relationships/image" Target="../media/image457.png"/><Relationship Id="rId1" Type="http://schemas.openxmlformats.org/officeDocument/2006/relationships/slideLayout" Target="../slideLayouts/slideLayout4.xml"/></Relationships>
</file>

<file path=ppt/slides/_rels/slide319.xml.rels><?xml version="1.0" encoding="UTF-8" standalone="yes"?>
<Relationships xmlns="http://schemas.openxmlformats.org/package/2006/relationships"><Relationship Id="rId3" Type="http://schemas.openxmlformats.org/officeDocument/2006/relationships/image" Target="../media/image459.jpg"/><Relationship Id="rId2" Type="http://schemas.openxmlformats.org/officeDocument/2006/relationships/image" Target="../media/image458.jpg"/><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3" Type="http://schemas.openxmlformats.org/officeDocument/2006/relationships/image" Target="../media/image461.jpg"/><Relationship Id="rId2" Type="http://schemas.openxmlformats.org/officeDocument/2006/relationships/image" Target="../media/image460.jpg"/><Relationship Id="rId1" Type="http://schemas.openxmlformats.org/officeDocument/2006/relationships/slideLayout" Target="../slideLayouts/slideLayout2.xml"/><Relationship Id="rId5" Type="http://schemas.openxmlformats.org/officeDocument/2006/relationships/image" Target="../media/image463.jpg"/><Relationship Id="rId4" Type="http://schemas.openxmlformats.org/officeDocument/2006/relationships/image" Target="../media/image462.jpg"/></Relationships>
</file>

<file path=ppt/slides/_rels/slide322.xml.rels><?xml version="1.0" encoding="UTF-8" standalone="yes"?>
<Relationships xmlns="http://schemas.openxmlformats.org/package/2006/relationships"><Relationship Id="rId3" Type="http://schemas.openxmlformats.org/officeDocument/2006/relationships/image" Target="../media/image465.jpg"/><Relationship Id="rId2" Type="http://schemas.openxmlformats.org/officeDocument/2006/relationships/image" Target="../media/image464.jpg"/><Relationship Id="rId1" Type="http://schemas.openxmlformats.org/officeDocument/2006/relationships/slideLayout" Target="../slideLayouts/slideLayout2.xml"/><Relationship Id="rId4" Type="http://schemas.openxmlformats.org/officeDocument/2006/relationships/image" Target="../media/image466.jpg"/></Relationships>
</file>

<file path=ppt/slides/_rels/slide323.xml.rels><?xml version="1.0" encoding="UTF-8" standalone="yes"?>
<Relationships xmlns="http://schemas.openxmlformats.org/package/2006/relationships"><Relationship Id="rId3" Type="http://schemas.openxmlformats.org/officeDocument/2006/relationships/image" Target="../media/image468.jpg"/><Relationship Id="rId2" Type="http://schemas.openxmlformats.org/officeDocument/2006/relationships/image" Target="../media/image467.jpg"/><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3" Type="http://schemas.openxmlformats.org/officeDocument/2006/relationships/image" Target="../media/image470.jpg"/><Relationship Id="rId2" Type="http://schemas.openxmlformats.org/officeDocument/2006/relationships/image" Target="../media/image469.jpg"/><Relationship Id="rId1" Type="http://schemas.openxmlformats.org/officeDocument/2006/relationships/slideLayout" Target="../slideLayouts/slideLayout1.xml"/><Relationship Id="rId4" Type="http://schemas.openxmlformats.org/officeDocument/2006/relationships/image" Target="../media/image471.jpg"/></Relationships>
</file>

<file path=ppt/slides/_rels/slide325.xml.rels><?xml version="1.0" encoding="UTF-8" standalone="yes"?>
<Relationships xmlns="http://schemas.openxmlformats.org/package/2006/relationships"><Relationship Id="rId3" Type="http://schemas.openxmlformats.org/officeDocument/2006/relationships/image" Target="../media/image473.jpg"/><Relationship Id="rId2" Type="http://schemas.openxmlformats.org/officeDocument/2006/relationships/image" Target="../media/image472.jpg"/><Relationship Id="rId1" Type="http://schemas.openxmlformats.org/officeDocument/2006/relationships/slideLayout" Target="../slideLayouts/slideLayout5.xml"/></Relationships>
</file>

<file path=ppt/slides/_rels/slide326.xml.rels><?xml version="1.0" encoding="UTF-8" standalone="yes"?>
<Relationships xmlns="http://schemas.openxmlformats.org/package/2006/relationships"><Relationship Id="rId3" Type="http://schemas.openxmlformats.org/officeDocument/2006/relationships/image" Target="../media/image475.png"/><Relationship Id="rId2" Type="http://schemas.openxmlformats.org/officeDocument/2006/relationships/image" Target="../media/image474.jpg"/><Relationship Id="rId1" Type="http://schemas.openxmlformats.org/officeDocument/2006/relationships/slideLayout" Target="../slideLayouts/slideLayout1.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3" Type="http://schemas.openxmlformats.org/officeDocument/2006/relationships/image" Target="../media/image477.jpg"/><Relationship Id="rId2" Type="http://schemas.openxmlformats.org/officeDocument/2006/relationships/image" Target="../media/image476.jpg"/><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3" Type="http://schemas.openxmlformats.org/officeDocument/2006/relationships/image" Target="../media/image479.jpg"/><Relationship Id="rId2" Type="http://schemas.openxmlformats.org/officeDocument/2006/relationships/image" Target="../media/image478.jpg"/><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3" Type="http://schemas.openxmlformats.org/officeDocument/2006/relationships/image" Target="../media/image481.jpg"/><Relationship Id="rId2" Type="http://schemas.openxmlformats.org/officeDocument/2006/relationships/image" Target="../media/image480.jpg"/><Relationship Id="rId1" Type="http://schemas.openxmlformats.org/officeDocument/2006/relationships/slideLayout" Target="../slideLayouts/slideLayout2.xml"/><Relationship Id="rId5" Type="http://schemas.openxmlformats.org/officeDocument/2006/relationships/image" Target="../media/image483.jpg"/><Relationship Id="rId4" Type="http://schemas.openxmlformats.org/officeDocument/2006/relationships/image" Target="../media/image482.jpg"/></Relationships>
</file>

<file path=ppt/slides/_rels/slide331.xml.rels><?xml version="1.0" encoding="UTF-8" standalone="yes"?>
<Relationships xmlns="http://schemas.openxmlformats.org/package/2006/relationships"><Relationship Id="rId3" Type="http://schemas.openxmlformats.org/officeDocument/2006/relationships/image" Target="../media/image485.jpg"/><Relationship Id="rId2" Type="http://schemas.openxmlformats.org/officeDocument/2006/relationships/image" Target="../media/image484.jpg"/><Relationship Id="rId1" Type="http://schemas.openxmlformats.org/officeDocument/2006/relationships/slideLayout" Target="../slideLayouts/slideLayout2.xml"/><Relationship Id="rId6" Type="http://schemas.openxmlformats.org/officeDocument/2006/relationships/image" Target="../media/image488.jpg"/><Relationship Id="rId5" Type="http://schemas.openxmlformats.org/officeDocument/2006/relationships/image" Target="../media/image487.jpg"/><Relationship Id="rId4" Type="http://schemas.openxmlformats.org/officeDocument/2006/relationships/image" Target="../media/image486.jpg"/></Relationships>
</file>

<file path=ppt/slides/_rels/slide332.xml.rels><?xml version="1.0" encoding="UTF-8" standalone="yes"?>
<Relationships xmlns="http://schemas.openxmlformats.org/package/2006/relationships"><Relationship Id="rId3" Type="http://schemas.openxmlformats.org/officeDocument/2006/relationships/image" Target="../media/image490.jpg"/><Relationship Id="rId2" Type="http://schemas.openxmlformats.org/officeDocument/2006/relationships/image" Target="../media/image489.jpg"/><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2" Type="http://schemas.openxmlformats.org/officeDocument/2006/relationships/image" Target="../media/image491.png"/><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2" Type="http://schemas.openxmlformats.org/officeDocument/2006/relationships/image" Target="../media/image492.jpg"/><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2" Type="http://schemas.openxmlformats.org/officeDocument/2006/relationships/image" Target="../media/image493.jpg"/><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2" Type="http://schemas.openxmlformats.org/officeDocument/2006/relationships/image" Target="../media/image494.jpg"/><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2" Type="http://schemas.openxmlformats.org/officeDocument/2006/relationships/image" Target="../media/image495.png"/><Relationship Id="rId1" Type="http://schemas.openxmlformats.org/officeDocument/2006/relationships/slideLayout" Target="../slideLayouts/slideLayout4.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3" Type="http://schemas.openxmlformats.org/officeDocument/2006/relationships/image" Target="../media/image497.png"/><Relationship Id="rId2" Type="http://schemas.openxmlformats.org/officeDocument/2006/relationships/image" Target="../media/image496.png"/><Relationship Id="rId1" Type="http://schemas.openxmlformats.org/officeDocument/2006/relationships/slideLayout" Target="../slideLayouts/slideLayout2.xml"/><Relationship Id="rId5" Type="http://schemas.openxmlformats.org/officeDocument/2006/relationships/image" Target="../media/image499.png"/><Relationship Id="rId4" Type="http://schemas.openxmlformats.org/officeDocument/2006/relationships/image" Target="../media/image498.png"/></Relationships>
</file>

<file path=ppt/slides/_rels/slide347.xml.rels><?xml version="1.0" encoding="UTF-8" standalone="yes"?>
<Relationships xmlns="http://schemas.openxmlformats.org/package/2006/relationships"><Relationship Id="rId3" Type="http://schemas.openxmlformats.org/officeDocument/2006/relationships/image" Target="../media/image501.png"/><Relationship Id="rId2" Type="http://schemas.openxmlformats.org/officeDocument/2006/relationships/image" Target="../media/image500.png"/><Relationship Id="rId1" Type="http://schemas.openxmlformats.org/officeDocument/2006/relationships/slideLayout" Target="../slideLayouts/slideLayout2.xml"/><Relationship Id="rId4" Type="http://schemas.openxmlformats.org/officeDocument/2006/relationships/image" Target="../media/image502.png"/></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8" Type="http://schemas.openxmlformats.org/officeDocument/2006/relationships/image" Target="../media/image509.png"/><Relationship Id="rId13" Type="http://schemas.openxmlformats.org/officeDocument/2006/relationships/image" Target="../media/image514.png"/><Relationship Id="rId3" Type="http://schemas.openxmlformats.org/officeDocument/2006/relationships/image" Target="../media/image504.png"/><Relationship Id="rId7" Type="http://schemas.openxmlformats.org/officeDocument/2006/relationships/image" Target="../media/image508.png"/><Relationship Id="rId12" Type="http://schemas.openxmlformats.org/officeDocument/2006/relationships/image" Target="../media/image513.png"/><Relationship Id="rId2" Type="http://schemas.openxmlformats.org/officeDocument/2006/relationships/image" Target="../media/image503.jpg"/><Relationship Id="rId1" Type="http://schemas.openxmlformats.org/officeDocument/2006/relationships/slideLayout" Target="../slideLayouts/slideLayout2.xml"/><Relationship Id="rId6" Type="http://schemas.openxmlformats.org/officeDocument/2006/relationships/image" Target="../media/image507.png"/><Relationship Id="rId11" Type="http://schemas.openxmlformats.org/officeDocument/2006/relationships/image" Target="../media/image512.png"/><Relationship Id="rId5" Type="http://schemas.openxmlformats.org/officeDocument/2006/relationships/image" Target="../media/image506.png"/><Relationship Id="rId10" Type="http://schemas.openxmlformats.org/officeDocument/2006/relationships/image" Target="../media/image511.png"/><Relationship Id="rId4" Type="http://schemas.openxmlformats.org/officeDocument/2006/relationships/image" Target="../media/image505.png"/><Relationship Id="rId9" Type="http://schemas.openxmlformats.org/officeDocument/2006/relationships/image" Target="../media/image510.png"/></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2" Type="http://schemas.openxmlformats.org/officeDocument/2006/relationships/image" Target="../media/image515.jpg"/><Relationship Id="rId1" Type="http://schemas.openxmlformats.org/officeDocument/2006/relationships/slideLayout" Target="../slideLayouts/slideLayout4.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2" Type="http://schemas.openxmlformats.org/officeDocument/2006/relationships/image" Target="../media/image51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0692002" cy="6479997"/>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684092" y="6750009"/>
            <a:ext cx="1117395" cy="53999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786055" y="6828576"/>
            <a:ext cx="2078671" cy="38598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890520" y="6750012"/>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6" name="object 6"/>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7" name="object 7"/>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8" name="object 8"/>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9" name="object 9"/>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0" name="object 10"/>
          <p:cNvSpPr/>
          <p:nvPr/>
        </p:nvSpPr>
        <p:spPr>
          <a:xfrm>
            <a:off x="3446979"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1" name="object 11"/>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2" name="object 12"/>
          <p:cNvSpPr/>
          <p:nvPr/>
        </p:nvSpPr>
        <p:spPr>
          <a:xfrm>
            <a:off x="3356979"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3" name="object 13"/>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4" name="object 14"/>
          <p:cNvSpPr/>
          <p:nvPr/>
        </p:nvSpPr>
        <p:spPr>
          <a:xfrm>
            <a:off x="3356979"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5" name="object 15"/>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6" name="object 16"/>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7" name="object 17"/>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8" name="object 18"/>
          <p:cNvSpPr txBox="1"/>
          <p:nvPr/>
        </p:nvSpPr>
        <p:spPr>
          <a:xfrm>
            <a:off x="895543" y="2319255"/>
            <a:ext cx="8902065" cy="1122487"/>
          </a:xfrm>
          <a:prstGeom prst="rect">
            <a:avLst/>
          </a:prstGeom>
        </p:spPr>
        <p:txBody>
          <a:bodyPr vert="horz" wrap="square" lIns="0" tIns="0" rIns="0" bIns="0" rtlCol="0">
            <a:spAutoFit/>
          </a:bodyPr>
          <a:lstStyle/>
          <a:p>
            <a:pPr algn="ctr">
              <a:lnSpc>
                <a:spcPts val="4700"/>
              </a:lnSpc>
            </a:pPr>
            <a:r>
              <a:rPr lang="cs-CZ" sz="3200" b="1" spc="-20" dirty="0">
                <a:solidFill>
                  <a:srgbClr val="428F9B"/>
                </a:solidFill>
                <a:cs typeface="Calibri"/>
              </a:rPr>
              <a:t>ESF II projekt Západočeské univerzity v Plzni</a:t>
            </a:r>
          </a:p>
          <a:p>
            <a:pPr algn="ctr">
              <a:lnSpc>
                <a:spcPts val="4700"/>
              </a:lnSpc>
            </a:pPr>
            <a:r>
              <a:rPr lang="cs-CZ" sz="2000" b="1" spc="-20" dirty="0" err="1">
                <a:solidFill>
                  <a:srgbClr val="428F9B"/>
                </a:solidFill>
                <a:cs typeface="Calibri"/>
              </a:rPr>
              <a:t>reg</a:t>
            </a:r>
            <a:r>
              <a:rPr lang="cs-CZ" sz="2000" b="1" spc="-20" dirty="0">
                <a:solidFill>
                  <a:srgbClr val="428F9B"/>
                </a:solidFill>
                <a:cs typeface="Calibri"/>
              </a:rPr>
              <a:t>. č. CZ.02.2.69/0.0/0.0/18_056/0013239</a:t>
            </a:r>
            <a:endParaRPr sz="4000" dirty="0">
              <a:latin typeface="Calibri"/>
              <a:cs typeface="Calibri"/>
            </a:endParaRPr>
          </a:p>
        </p:txBody>
      </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50627" y="2782797"/>
            <a:ext cx="6592146" cy="914828"/>
          </a:xfrm>
          <a:prstGeom prst="rect">
            <a:avLst/>
          </a:prstGeom>
        </p:spPr>
        <p:txBody>
          <a:bodyPr vert="horz" wrap="square" lIns="0" tIns="11139" rIns="0" bIns="0" rtlCol="0">
            <a:spAutoFit/>
          </a:bodyPr>
          <a:lstStyle/>
          <a:p>
            <a:pPr marL="11140" algn="ctr">
              <a:spcBef>
                <a:spcPts val="88"/>
              </a:spcBef>
            </a:pPr>
            <a:r>
              <a:rPr lang="cs-CZ" sz="2894" spc="-44" dirty="0">
                <a:latin typeface="Calibri Light"/>
                <a:cs typeface="Calibri Light"/>
              </a:rPr>
              <a:t>Vybrané kapitoly ze svařování</a:t>
            </a:r>
            <a:endParaRPr lang="cs-CZ" sz="2894" spc="-39" dirty="0">
              <a:latin typeface="Calibri Light"/>
              <a:cs typeface="Calibri Light"/>
            </a:endParaRPr>
          </a:p>
          <a:p>
            <a:pPr marL="11140" algn="ctr">
              <a:spcBef>
                <a:spcPts val="88"/>
              </a:spcBef>
            </a:pPr>
            <a:r>
              <a:rPr lang="cs-CZ" sz="2894" spc="-39" dirty="0">
                <a:latin typeface="Calibri Light"/>
                <a:cs typeface="Calibri Light"/>
              </a:rPr>
              <a:t>- Prezenční i kombinovaná forma -</a:t>
            </a:r>
            <a:endParaRPr sz="2894" dirty="0">
              <a:latin typeface="Calibri Light"/>
              <a:cs typeface="Calibri Light"/>
            </a:endParaRPr>
          </a:p>
        </p:txBody>
      </p:sp>
      <p:sp>
        <p:nvSpPr>
          <p:cNvPr id="3" name="object 3"/>
          <p:cNvSpPr txBox="1"/>
          <p:nvPr/>
        </p:nvSpPr>
        <p:spPr>
          <a:xfrm>
            <a:off x="1841501" y="4090142"/>
            <a:ext cx="8153400" cy="335183"/>
          </a:xfrm>
          <a:prstGeom prst="rect">
            <a:avLst/>
          </a:prstGeom>
        </p:spPr>
        <p:txBody>
          <a:bodyPr vert="horz" wrap="square" lIns="0" tIns="11139" rIns="0" bIns="0" rtlCol="0">
            <a:spAutoFit/>
          </a:bodyPr>
          <a:lstStyle/>
          <a:p>
            <a:pPr marL="11140">
              <a:spcBef>
                <a:spcPts val="88"/>
              </a:spcBef>
            </a:pPr>
            <a:r>
              <a:rPr lang="cs-CZ" sz="2105" b="1" spc="-9" dirty="0">
                <a:latin typeface="Calibri"/>
                <a:cs typeface="Calibri"/>
              </a:rPr>
              <a:t>Podmiňující předmět TTSS/KMM – 2. ročník bakalářského studia</a:t>
            </a:r>
            <a:endParaRPr sz="2105" dirty="0">
              <a:latin typeface="Calibri"/>
              <a:cs typeface="Calibri"/>
            </a:endParaRPr>
          </a:p>
        </p:txBody>
      </p:sp>
      <p:sp>
        <p:nvSpPr>
          <p:cNvPr id="4" name="object 3">
            <a:extLst>
              <a:ext uri="{FF2B5EF4-FFF2-40B4-BE49-F238E27FC236}">
                <a16:creationId xmlns:a16="http://schemas.microsoft.com/office/drawing/2014/main" id="{F7EC1EFB-6AEB-9141-BCFC-766F2CAAB10C}"/>
              </a:ext>
            </a:extLst>
          </p:cNvPr>
          <p:cNvSpPr txBox="1"/>
          <p:nvPr/>
        </p:nvSpPr>
        <p:spPr>
          <a:xfrm>
            <a:off x="3935748" y="5153026"/>
            <a:ext cx="2821904" cy="226691"/>
          </a:xfrm>
          <a:prstGeom prst="rect">
            <a:avLst/>
          </a:prstGeom>
        </p:spPr>
        <p:txBody>
          <a:bodyPr vert="horz" wrap="square" lIns="0" tIns="11139" rIns="0" bIns="0" rtlCol="0">
            <a:spAutoFit/>
          </a:bodyPr>
          <a:lstStyle/>
          <a:p>
            <a:pPr marL="11140" algn="ctr">
              <a:spcBef>
                <a:spcPts val="88"/>
              </a:spcBef>
            </a:pPr>
            <a:r>
              <a:rPr lang="cs-CZ" sz="1400" spc="-9" dirty="0">
                <a:latin typeface="Calibri"/>
                <a:cs typeface="Calibri"/>
              </a:rPr>
              <a:t>Ing. Petra Čejková, IWE.</a:t>
            </a:r>
            <a:endParaRPr sz="1400" dirty="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p:nvPr/>
        </p:nvSpPr>
        <p:spPr>
          <a:xfrm>
            <a:off x="9753461" y="7303809"/>
            <a:ext cx="381644" cy="251771"/>
          </a:xfrm>
          <a:prstGeom prst="rect">
            <a:avLst/>
          </a:prstGeom>
        </p:spPr>
        <p:txBody>
          <a:bodyPr vert="horz" wrap="square" lIns="0" tIns="14005" rIns="0" bIns="0" rtlCol="0">
            <a:spAutoFit/>
          </a:bodyPr>
          <a:lstStyle/>
          <a:p>
            <a:pPr marL="14007">
              <a:spcBef>
                <a:spcPts val="110"/>
              </a:spcBef>
            </a:pPr>
            <a:r>
              <a:rPr sz="1544" spc="-22" dirty="0">
                <a:solidFill>
                  <a:srgbClr val="FFFFFF"/>
                </a:solidFill>
                <a:latin typeface="Times New Roman"/>
                <a:cs typeface="Times New Roman"/>
              </a:rPr>
              <a:t>1/52</a:t>
            </a:r>
            <a:endParaRPr sz="1544">
              <a:latin typeface="Times New Roman"/>
              <a:cs typeface="Times New Roman"/>
            </a:endParaRPr>
          </a:p>
        </p:txBody>
      </p:sp>
      <p:sp>
        <p:nvSpPr>
          <p:cNvPr id="18" name="object 18"/>
          <p:cNvSpPr txBox="1">
            <a:spLocks noGrp="1"/>
          </p:cNvSpPr>
          <p:nvPr>
            <p:ph type="title"/>
          </p:nvPr>
        </p:nvSpPr>
        <p:spPr>
          <a:xfrm>
            <a:off x="241301" y="962025"/>
            <a:ext cx="10083800" cy="7298368"/>
          </a:xfrm>
          <a:prstGeom prst="rect">
            <a:avLst/>
          </a:prstGeom>
          <a:noFill/>
        </p:spPr>
        <p:txBody>
          <a:bodyPr vert="horz" wrap="square" lIns="0" tIns="236688" rIns="0" bIns="0" rtlCol="0">
            <a:spAutoFit/>
          </a:bodyPr>
          <a:lstStyle/>
          <a:p>
            <a:pPr marL="740236">
              <a:spcBef>
                <a:spcPts val="1863"/>
              </a:spcBef>
            </a:pPr>
            <a:r>
              <a:rPr lang="cs-CZ" sz="2867" dirty="0">
                <a:latin typeface="Tahoma"/>
                <a:cs typeface="Tahoma"/>
              </a:rPr>
              <a:t> Hybridní metody svařování Sv. el. Obloukem,  orbitální svařování</a:t>
            </a:r>
            <a:br>
              <a:rPr lang="cs-CZ" sz="2867" dirty="0">
                <a:latin typeface="Tahoma"/>
                <a:cs typeface="Tahoma"/>
              </a:rPr>
            </a:br>
            <a:r>
              <a:rPr lang="cs-CZ" sz="2867" dirty="0">
                <a:latin typeface="Tahoma"/>
                <a:cs typeface="Tahoma"/>
              </a:rPr>
              <a:t> Svařování plazmou </a:t>
            </a:r>
            <a:br>
              <a:rPr lang="cs-CZ" sz="2867" dirty="0">
                <a:latin typeface="Tahoma"/>
                <a:cs typeface="Tahoma"/>
              </a:rPr>
            </a:br>
            <a:r>
              <a:rPr lang="cs-CZ" sz="2867" dirty="0">
                <a:latin typeface="Tahoma"/>
                <a:cs typeface="Tahoma"/>
              </a:rPr>
              <a:t>Svařování laserem</a:t>
            </a:r>
            <a:br>
              <a:rPr lang="cs-CZ" sz="2867" dirty="0">
                <a:latin typeface="Tahoma"/>
                <a:cs typeface="Tahoma"/>
              </a:rPr>
            </a:br>
            <a:r>
              <a:rPr lang="cs-CZ" sz="2867" dirty="0">
                <a:latin typeface="Tahoma"/>
                <a:cs typeface="Tahoma"/>
              </a:rPr>
              <a:t>Svařování </a:t>
            </a:r>
            <a:r>
              <a:rPr lang="cs-CZ" sz="2867" dirty="0" err="1">
                <a:latin typeface="Tahoma"/>
                <a:cs typeface="Tahoma"/>
              </a:rPr>
              <a:t>el.paprskem</a:t>
            </a:r>
            <a:br>
              <a:rPr lang="cs-CZ" sz="2867" dirty="0">
                <a:latin typeface="Tahoma"/>
                <a:cs typeface="Tahoma"/>
              </a:rPr>
            </a:br>
            <a:r>
              <a:rPr lang="cs-CZ" sz="2867" dirty="0">
                <a:latin typeface="Tahoma"/>
                <a:cs typeface="Tahoma"/>
              </a:rPr>
              <a:t>Svařování x pájení</a:t>
            </a:r>
            <a:br>
              <a:rPr lang="cs-CZ" sz="2867" dirty="0">
                <a:latin typeface="Tahoma"/>
                <a:cs typeface="Tahoma"/>
              </a:rPr>
            </a:br>
            <a:r>
              <a:rPr lang="cs-CZ" sz="2867" dirty="0">
                <a:latin typeface="Tahoma"/>
                <a:cs typeface="Tahoma"/>
              </a:rPr>
              <a:t>Svařitelnost</a:t>
            </a:r>
            <a:br>
              <a:rPr lang="cs-CZ" sz="2867" dirty="0">
                <a:latin typeface="Tahoma"/>
                <a:cs typeface="Tahoma"/>
              </a:rPr>
            </a:br>
            <a:r>
              <a:rPr lang="cs-CZ" sz="2867" dirty="0">
                <a:latin typeface="Tahoma"/>
                <a:cs typeface="Tahoma"/>
              </a:rPr>
              <a:t>Svařování </a:t>
            </a:r>
            <a:r>
              <a:rPr lang="cs-CZ" sz="2867" dirty="0" err="1">
                <a:latin typeface="Tahoma"/>
                <a:cs typeface="Tahoma"/>
              </a:rPr>
              <a:t>el.odporem</a:t>
            </a:r>
            <a:br>
              <a:rPr lang="cs-CZ" sz="2867" dirty="0">
                <a:latin typeface="Tahoma"/>
                <a:cs typeface="Tahoma"/>
              </a:rPr>
            </a:br>
            <a:br>
              <a:rPr lang="cs-CZ" sz="2867" dirty="0">
                <a:latin typeface="Tahoma"/>
                <a:cs typeface="Tahoma"/>
              </a:rPr>
            </a:br>
            <a:br>
              <a:rPr lang="cs-CZ" sz="2867" dirty="0">
                <a:latin typeface="Tahoma"/>
                <a:cs typeface="Tahoma"/>
              </a:rPr>
            </a:br>
            <a:br>
              <a:rPr lang="cs-CZ" sz="2867" dirty="0">
                <a:latin typeface="Tahoma"/>
                <a:cs typeface="Tahoma"/>
              </a:rPr>
            </a:br>
            <a:br>
              <a:rPr lang="cs-CZ" sz="2867" dirty="0">
                <a:latin typeface="Tahoma"/>
                <a:cs typeface="Tahoma"/>
              </a:rPr>
            </a:br>
            <a:br>
              <a:rPr lang="cs-CZ" sz="2867" dirty="0">
                <a:latin typeface="Tahoma"/>
                <a:cs typeface="Tahoma"/>
              </a:rPr>
            </a:br>
            <a:br>
              <a:rPr lang="cs-CZ" sz="2867" dirty="0">
                <a:latin typeface="Tahoma"/>
                <a:cs typeface="Tahoma"/>
              </a:rPr>
            </a:br>
            <a:br>
              <a:rPr lang="cs-CZ" sz="2867" dirty="0">
                <a:latin typeface="Tahoma"/>
                <a:cs typeface="Tahoma"/>
              </a:rPr>
            </a:br>
            <a:endParaRPr sz="2867" dirty="0">
              <a:latin typeface="Tahoma"/>
              <a:cs typeface="Tahom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621C684-0692-48D5-968A-9B95966F4599}"/>
              </a:ext>
            </a:extLst>
          </p:cNvPr>
          <p:cNvSpPr>
            <a:spLocks noGrp="1"/>
          </p:cNvSpPr>
          <p:nvPr>
            <p:ph type="title"/>
          </p:nvPr>
        </p:nvSpPr>
        <p:spPr/>
        <p:txBody>
          <a:bodyPr/>
          <a:lstStyle/>
          <a:p>
            <a:r>
              <a:rPr lang="cs-CZ" dirty="0"/>
              <a:t>1. Hybridní metody svařování</a:t>
            </a:r>
          </a:p>
        </p:txBody>
      </p:sp>
      <p:sp>
        <p:nvSpPr>
          <p:cNvPr id="3" name="Zástupný text 2">
            <a:extLst>
              <a:ext uri="{FF2B5EF4-FFF2-40B4-BE49-F238E27FC236}">
                <a16:creationId xmlns:a16="http://schemas.microsoft.com/office/drawing/2014/main" id="{E16D7DCC-0BF7-4A8F-BC21-51E35BA7BE1A}"/>
              </a:ext>
            </a:extLst>
          </p:cNvPr>
          <p:cNvSpPr>
            <a:spLocks noGrp="1"/>
          </p:cNvSpPr>
          <p:nvPr>
            <p:ph type="body" idx="1"/>
          </p:nvPr>
        </p:nvSpPr>
        <p:spPr>
          <a:xfrm>
            <a:off x="707302" y="2069865"/>
            <a:ext cx="9278797" cy="2769989"/>
          </a:xfrm>
        </p:spPr>
        <p:txBody>
          <a:bodyPr/>
          <a:lstStyle/>
          <a:p>
            <a:r>
              <a:rPr lang="cs-CZ" dirty="0"/>
              <a:t>Hybridními metodami svařování se rozumí procesy, ve kterých se kombinují dvě různé svařovací metody s cílem dosáhnout optimální kvality svaru a svařovací rychlosti.</a:t>
            </a:r>
          </a:p>
          <a:p>
            <a:r>
              <a:rPr lang="cs-CZ" dirty="0"/>
              <a:t> Energie je tavné lázni dodávána oběma zdroji současně. </a:t>
            </a:r>
          </a:p>
          <a:p>
            <a:r>
              <a:rPr lang="cs-CZ" dirty="0"/>
              <a:t>Tyto metody využívají výhody použitých dílčích metod a zároveň se potlačují jejich nedostatky, které budou detailněji rozebrány v dalších kapitolách. </a:t>
            </a:r>
          </a:p>
          <a:p>
            <a:r>
              <a:rPr lang="cs-CZ" dirty="0"/>
              <a:t>Hybridní svařování nachází uplatnění především v oblastech, kde je potřeba svařovat velké díly, různé druhy materiálů a kde jsou vysoké požadavky na kvalitu. </a:t>
            </a:r>
          </a:p>
          <a:p>
            <a:r>
              <a:rPr lang="cs-CZ" dirty="0"/>
              <a:t>Mezi ně patří například automobilový, lodní, železniční, energetický a stavební průmysl. Mezi nejčastěji používané kombinace patří laser + elektrický oblouk (MIG, MAG, TIG), plazma + laser, plazma + elektrický oblouk a TIG + MIG. </a:t>
            </a:r>
          </a:p>
        </p:txBody>
      </p:sp>
    </p:spTree>
    <p:extLst>
      <p:ext uri="{BB962C8B-B14F-4D97-AF65-F5344CB8AC3E}">
        <p14:creationId xmlns:p14="http://schemas.microsoft.com/office/powerpoint/2010/main" val="572023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0ED7057-D8BB-4336-80C9-6A5F00EE2361}"/>
              </a:ext>
            </a:extLst>
          </p:cNvPr>
          <p:cNvSpPr>
            <a:spLocks noGrp="1"/>
          </p:cNvSpPr>
          <p:nvPr>
            <p:ph type="title"/>
          </p:nvPr>
        </p:nvSpPr>
        <p:spPr>
          <a:xfrm>
            <a:off x="707301" y="885825"/>
            <a:ext cx="9278797" cy="538655"/>
          </a:xfrm>
        </p:spPr>
        <p:txBody>
          <a:bodyPr/>
          <a:lstStyle/>
          <a:p>
            <a:r>
              <a:rPr lang="cs-CZ" dirty="0"/>
              <a:t>Výhody a nedostatky dílčích metod</a:t>
            </a:r>
          </a:p>
        </p:txBody>
      </p:sp>
      <p:sp>
        <p:nvSpPr>
          <p:cNvPr id="3" name="Zástupný text 2">
            <a:extLst>
              <a:ext uri="{FF2B5EF4-FFF2-40B4-BE49-F238E27FC236}">
                <a16:creationId xmlns:a16="http://schemas.microsoft.com/office/drawing/2014/main" id="{97957515-D01E-4E9E-88C4-C58C95A8BB3C}"/>
              </a:ext>
            </a:extLst>
          </p:cNvPr>
          <p:cNvSpPr>
            <a:spLocks noGrp="1"/>
          </p:cNvSpPr>
          <p:nvPr>
            <p:ph type="body" idx="1"/>
          </p:nvPr>
        </p:nvSpPr>
        <p:spPr>
          <a:xfrm>
            <a:off x="707302" y="1495426"/>
            <a:ext cx="9278797" cy="5262979"/>
          </a:xfrm>
        </p:spPr>
        <p:txBody>
          <a:bodyPr/>
          <a:lstStyle/>
          <a:p>
            <a:pPr marL="285766" indent="-285766">
              <a:buFont typeface="Arial" panose="020B0604020202020204" pitchFamily="34" charset="0"/>
              <a:buChar char="•"/>
            </a:pPr>
            <a:r>
              <a:rPr lang="cs-CZ" dirty="0"/>
              <a:t>Laserové svařování </a:t>
            </a:r>
          </a:p>
          <a:p>
            <a:r>
              <a:rPr lang="cs-CZ" dirty="0"/>
              <a:t>Jednou z hlavních výhod laserového svařování je malé množství vneseného tepla, a tím pádem i malé deformace a malé vnitřní pnutí. Mezi další výhody laserového svařování pak patří možnost svařovat široké spektrum materiálů, vysoká svařovací rychlost a produktivita práce, možnost svařování bez přídavného materiálu, vysoká opakovatelnost a možnost lokálního svařování i na těžko dostupných místech. Mezi nevýhody laserového svařování pak patří především nízká překlenutelnost mezer, vysoké pořizovací náklady na zařízení, nízká účinnost a nedostatečná mobilita. </a:t>
            </a:r>
          </a:p>
          <a:p>
            <a:pPr marL="285766" indent="-285766">
              <a:buFont typeface="Arial" panose="020B0604020202020204" pitchFamily="34" charset="0"/>
              <a:buChar char="•"/>
            </a:pPr>
            <a:r>
              <a:rPr lang="cs-CZ" dirty="0"/>
              <a:t>Svařování elektrickým obloukem </a:t>
            </a:r>
          </a:p>
          <a:p>
            <a:r>
              <a:rPr lang="cs-CZ" dirty="0"/>
              <a:t>Hlavní předností této metody je vysoká účinnost (až 80 %) a snadné přemostění styčné mezery. Také je touto metodou možné svařovat materiály s vysokou odrazivostí povrchu. Výhodou metod MIG/MAG je možnost svařování ve všech polohách a vysoká svařovací rychlost. Výhodou metody TIG pak možnost svářet bez přídavného materiálu a vysoká teplota oblouku. Nevýhodou svařování elektrickým obloukem je porozita svarového kovu, která vede ke snížení houževnatosti, velká TOO a vyšší deformace oproti laserovému svařování. </a:t>
            </a:r>
          </a:p>
          <a:p>
            <a:pPr marL="285766" indent="-285766">
              <a:buFont typeface="Arial" panose="020B0604020202020204" pitchFamily="34" charset="0"/>
              <a:buChar char="•"/>
            </a:pPr>
            <a:r>
              <a:rPr lang="cs-CZ" dirty="0"/>
              <a:t>Svařování plazmou </a:t>
            </a:r>
          </a:p>
          <a:p>
            <a:r>
              <a:rPr lang="cs-CZ" dirty="0"/>
              <a:t>Mezi výhody svařování plazmou patří vysoká účinnost, velký poměr hloubky svaru k jeho šířce a vysoká rychlost svařování. Oproti laserovému svařování má tato technologie také nižší náklady. Naopak nevýhodou této technologie je nižší hustota výkonu ve srovnání s laserem.</a:t>
            </a:r>
          </a:p>
        </p:txBody>
      </p:sp>
    </p:spTree>
    <p:extLst>
      <p:ext uri="{BB962C8B-B14F-4D97-AF65-F5344CB8AC3E}">
        <p14:creationId xmlns:p14="http://schemas.microsoft.com/office/powerpoint/2010/main" val="161553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C84A796-6EA7-4D33-8A4E-231E989E0132}"/>
              </a:ext>
            </a:extLst>
          </p:cNvPr>
          <p:cNvSpPr>
            <a:spLocks noGrp="1"/>
          </p:cNvSpPr>
          <p:nvPr>
            <p:ph type="title"/>
          </p:nvPr>
        </p:nvSpPr>
        <p:spPr/>
        <p:txBody>
          <a:bodyPr/>
          <a:lstStyle/>
          <a:p>
            <a:r>
              <a:rPr lang="cs-CZ" dirty="0"/>
              <a:t>Hybridní metody</a:t>
            </a:r>
          </a:p>
        </p:txBody>
      </p:sp>
      <p:sp>
        <p:nvSpPr>
          <p:cNvPr id="3" name="Zástupný text 2">
            <a:extLst>
              <a:ext uri="{FF2B5EF4-FFF2-40B4-BE49-F238E27FC236}">
                <a16:creationId xmlns:a16="http://schemas.microsoft.com/office/drawing/2014/main" id="{4065067F-B5A2-49D3-8EEF-7A1319558403}"/>
              </a:ext>
            </a:extLst>
          </p:cNvPr>
          <p:cNvSpPr>
            <a:spLocks noGrp="1"/>
          </p:cNvSpPr>
          <p:nvPr>
            <p:ph type="body" idx="1"/>
          </p:nvPr>
        </p:nvSpPr>
        <p:spPr>
          <a:xfrm>
            <a:off x="707302" y="2069866"/>
            <a:ext cx="9278797" cy="4431983"/>
          </a:xfrm>
        </p:spPr>
        <p:txBody>
          <a:bodyPr/>
          <a:lstStyle/>
          <a:p>
            <a:pPr marL="285766" indent="-285766">
              <a:buFont typeface="Arial" panose="020B0604020202020204" pitchFamily="34" charset="0"/>
              <a:buChar char="•"/>
            </a:pPr>
            <a:r>
              <a:rPr lang="cs-CZ" dirty="0"/>
              <a:t>Laser + elektrický oblouk (</a:t>
            </a:r>
            <a:r>
              <a:rPr lang="cs-CZ" dirty="0" err="1"/>
              <a:t>LaserHybrid</a:t>
            </a:r>
            <a:r>
              <a:rPr lang="cs-CZ" dirty="0"/>
              <a:t>)</a:t>
            </a:r>
          </a:p>
          <a:p>
            <a:r>
              <a:rPr lang="cs-CZ" dirty="0"/>
              <a:t>Princip metody Při svařování laserem společně s některou z metod svařování elektrickým obloukem je energie do tavné lázně dodávána oběma zdroji současně. Nejprve postupuje paprsek laseru, který nataví materiál a vytvoří svařovací vrstvu. Za ním následuje zařízení pro obloukové svařování ve vzdálenosti jednoho až několika milimetrů. Dochází k přísunu přídavného materiálu a vlastního svařování klasickou metodou svařování elektrickým obloukem. Tento postup je znázorněn na obrázku.</a:t>
            </a:r>
          </a:p>
          <a:p>
            <a:endParaRPr lang="cs-CZ" dirty="0"/>
          </a:p>
          <a:p>
            <a:endParaRPr lang="cs-CZ" dirty="0"/>
          </a:p>
          <a:p>
            <a:endParaRPr lang="cs-CZ" dirty="0"/>
          </a:p>
          <a:p>
            <a:endParaRPr lang="cs-CZ" dirty="0"/>
          </a:p>
          <a:p>
            <a:endParaRPr lang="cs-CZ" dirty="0"/>
          </a:p>
          <a:p>
            <a:endParaRPr lang="cs-CZ" dirty="0"/>
          </a:p>
          <a:p>
            <a:endParaRPr lang="cs-CZ" dirty="0"/>
          </a:p>
          <a:p>
            <a:endParaRPr lang="cs-CZ" dirty="0"/>
          </a:p>
          <a:p>
            <a:r>
              <a:rPr lang="cs-CZ" dirty="0"/>
              <a:t>Obrázek 1 - Princip svařování laserem společně s elektrickým obloukem </a:t>
            </a:r>
          </a:p>
        </p:txBody>
      </p:sp>
      <p:pic>
        <p:nvPicPr>
          <p:cNvPr id="5" name="Obrázek 4">
            <a:extLst>
              <a:ext uri="{FF2B5EF4-FFF2-40B4-BE49-F238E27FC236}">
                <a16:creationId xmlns:a16="http://schemas.microsoft.com/office/drawing/2014/main" id="{DDBF0C92-D4D8-41D4-82FC-B8602869FB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8300" y="3781426"/>
            <a:ext cx="4163006" cy="2162477"/>
          </a:xfrm>
          <a:prstGeom prst="rect">
            <a:avLst/>
          </a:prstGeom>
        </p:spPr>
      </p:pic>
    </p:spTree>
    <p:extLst>
      <p:ext uri="{BB962C8B-B14F-4D97-AF65-F5344CB8AC3E}">
        <p14:creationId xmlns:p14="http://schemas.microsoft.com/office/powerpoint/2010/main" val="2651119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7603DA2-1FE9-439B-95DD-4D7197316FBB}"/>
              </a:ext>
            </a:extLst>
          </p:cNvPr>
          <p:cNvSpPr>
            <a:spLocks noGrp="1"/>
          </p:cNvSpPr>
          <p:nvPr>
            <p:ph type="title"/>
          </p:nvPr>
        </p:nvSpPr>
        <p:spPr/>
        <p:txBody>
          <a:bodyPr/>
          <a:lstStyle/>
          <a:p>
            <a:r>
              <a:rPr lang="cs-CZ" dirty="0"/>
              <a:t>Výhodou metody </a:t>
            </a:r>
            <a:r>
              <a:rPr lang="cs-CZ" dirty="0" err="1"/>
              <a:t>LaserHybrid</a:t>
            </a:r>
            <a:endParaRPr lang="cs-CZ" dirty="0"/>
          </a:p>
        </p:txBody>
      </p:sp>
      <p:sp>
        <p:nvSpPr>
          <p:cNvPr id="3" name="Zástupný text 2">
            <a:extLst>
              <a:ext uri="{FF2B5EF4-FFF2-40B4-BE49-F238E27FC236}">
                <a16:creationId xmlns:a16="http://schemas.microsoft.com/office/drawing/2014/main" id="{49BB660E-0A85-41CE-AA3A-CC0A2E25036B}"/>
              </a:ext>
            </a:extLst>
          </p:cNvPr>
          <p:cNvSpPr>
            <a:spLocks noGrp="1"/>
          </p:cNvSpPr>
          <p:nvPr>
            <p:ph type="body" idx="1"/>
          </p:nvPr>
        </p:nvSpPr>
        <p:spPr>
          <a:xfrm>
            <a:off x="707302" y="2069865"/>
            <a:ext cx="9278797" cy="2769989"/>
          </a:xfrm>
        </p:spPr>
        <p:txBody>
          <a:bodyPr/>
          <a:lstStyle/>
          <a:p>
            <a:pPr marL="285766" indent="-285766">
              <a:buFont typeface="Arial" panose="020B0604020202020204" pitchFamily="34" charset="0"/>
              <a:buChar char="•"/>
            </a:pPr>
            <a:r>
              <a:rPr lang="cs-CZ" dirty="0"/>
              <a:t>Výhodou metody </a:t>
            </a:r>
            <a:r>
              <a:rPr lang="cs-CZ" dirty="0" err="1"/>
              <a:t>LaserHybrid</a:t>
            </a:r>
            <a:r>
              <a:rPr lang="cs-CZ" dirty="0"/>
              <a:t> je velká přemostitelnost spár, případně i její vyplnění přídavným materiálem, nízký vnos tepla a hluboký průvar. </a:t>
            </a:r>
          </a:p>
          <a:p>
            <a:pPr marL="285766" indent="-285766">
              <a:buFont typeface="Arial" panose="020B0604020202020204" pitchFamily="34" charset="0"/>
              <a:buChar char="•"/>
            </a:pPr>
            <a:r>
              <a:rPr lang="cs-CZ" dirty="0"/>
              <a:t>Rychlost automatizovaného svařování pomocí této metody může být až 8 metrů za minutu, přičemž je dosaženo vysoké kvality svarů. </a:t>
            </a:r>
          </a:p>
          <a:p>
            <a:pPr marL="285766" indent="-285766">
              <a:buFont typeface="Arial" panose="020B0604020202020204" pitchFamily="34" charset="0"/>
              <a:buChar char="•"/>
            </a:pPr>
            <a:r>
              <a:rPr lang="cs-CZ" dirty="0"/>
              <a:t>Oproti samostatnému svařování laserem dochází v případě výroby koutového svaru ke vzniku hlubšího závaru vyšší pevnosti. </a:t>
            </a:r>
          </a:p>
          <a:p>
            <a:pPr marL="285766" indent="-285766">
              <a:buFont typeface="Arial" panose="020B0604020202020204" pitchFamily="34" charset="0"/>
              <a:buChar char="•"/>
            </a:pPr>
            <a:r>
              <a:rPr lang="cs-CZ" dirty="0"/>
              <a:t>Přínosem je také hospodárnost procesu. Přestože je cena laseru vyšší, oproti samostatné metodě MIG je hybridní svařování rychlejší, spotřebuje menší množství plynu a díky nízké potřebě tepla se odtavuje menší množství elektrody. Díky nižšímu vyklenutí a optimalizovanému závaru také dochází k výraznému snížení spotřeby přídavného materiálu.</a:t>
            </a:r>
          </a:p>
        </p:txBody>
      </p:sp>
    </p:spTree>
    <p:extLst>
      <p:ext uri="{BB962C8B-B14F-4D97-AF65-F5344CB8AC3E}">
        <p14:creationId xmlns:p14="http://schemas.microsoft.com/office/powerpoint/2010/main" val="2498359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54D77D-2262-4EE7-BA92-4529F635CDD4}"/>
              </a:ext>
            </a:extLst>
          </p:cNvPr>
          <p:cNvSpPr>
            <a:spLocks noGrp="1"/>
          </p:cNvSpPr>
          <p:nvPr>
            <p:ph type="title"/>
          </p:nvPr>
        </p:nvSpPr>
        <p:spPr>
          <a:xfrm>
            <a:off x="707302" y="1328880"/>
            <a:ext cx="9278797" cy="1077218"/>
          </a:xfrm>
        </p:spPr>
        <p:txBody>
          <a:bodyPr/>
          <a:lstStyle/>
          <a:p>
            <a:r>
              <a:rPr lang="cs-CZ" dirty="0"/>
              <a:t>Laser + elektrický oblouk (</a:t>
            </a:r>
            <a:r>
              <a:rPr lang="cs-CZ" dirty="0" err="1"/>
              <a:t>LaserHybrid</a:t>
            </a:r>
            <a:r>
              <a:rPr lang="cs-CZ" dirty="0"/>
              <a:t>)</a:t>
            </a:r>
            <a:br>
              <a:rPr lang="cs-CZ" dirty="0"/>
            </a:br>
            <a:endParaRPr lang="cs-CZ" dirty="0"/>
          </a:p>
        </p:txBody>
      </p:sp>
      <p:sp>
        <p:nvSpPr>
          <p:cNvPr id="3" name="Zástupný text 2">
            <a:extLst>
              <a:ext uri="{FF2B5EF4-FFF2-40B4-BE49-F238E27FC236}">
                <a16:creationId xmlns:a16="http://schemas.microsoft.com/office/drawing/2014/main" id="{53F96477-8149-4AA1-A5E8-91A6E5C59024}"/>
              </a:ext>
            </a:extLst>
          </p:cNvPr>
          <p:cNvSpPr>
            <a:spLocks noGrp="1"/>
          </p:cNvSpPr>
          <p:nvPr>
            <p:ph type="body" idx="1"/>
          </p:nvPr>
        </p:nvSpPr>
        <p:spPr>
          <a:xfrm>
            <a:off x="707302" y="2069866"/>
            <a:ext cx="9278797" cy="1384995"/>
          </a:xfrm>
        </p:spPr>
        <p:txBody>
          <a:bodyPr/>
          <a:lstStyle/>
          <a:p>
            <a:r>
              <a:rPr lang="cs-CZ" dirty="0"/>
              <a:t>Svařováním tupých svarů pomocí této metody získáváme také dobrou geometrii svaru. Při svařování laserem je povrch svaru </a:t>
            </a:r>
            <a:r>
              <a:rPr lang="cs-CZ" dirty="0" err="1"/>
              <a:t>proláklý</a:t>
            </a:r>
            <a:r>
              <a:rPr lang="cs-CZ" dirty="0"/>
              <a:t>, při svařování elektrickým obloukem bývá svar velmi masivní. Při společném působení těchto metod se vytvoří svar s minimálním převýšením, což je znázorněno na obrázku 2. Na obrázku 3 je pak vidět menší TOO a homogennější struktura svaru dosažená pomocí hybridního svařování ve srovnání s metodou MA</a:t>
            </a:r>
          </a:p>
        </p:txBody>
      </p:sp>
    </p:spTree>
    <p:extLst>
      <p:ext uri="{BB962C8B-B14F-4D97-AF65-F5344CB8AC3E}">
        <p14:creationId xmlns:p14="http://schemas.microsoft.com/office/powerpoint/2010/main" val="2482405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0DBF6BB-6F3A-4905-9A1C-4CE1DF6000FB}"/>
              </a:ext>
            </a:extLst>
          </p:cNvPr>
          <p:cNvSpPr>
            <a:spLocks noGrp="1"/>
          </p:cNvSpPr>
          <p:nvPr>
            <p:ph type="title"/>
          </p:nvPr>
        </p:nvSpPr>
        <p:spPr/>
        <p:txBody>
          <a:bodyPr/>
          <a:lstStyle/>
          <a:p>
            <a:r>
              <a:rPr lang="cs-CZ" dirty="0"/>
              <a:t>Laser + elektrický oblouk</a:t>
            </a:r>
          </a:p>
        </p:txBody>
      </p:sp>
      <p:sp>
        <p:nvSpPr>
          <p:cNvPr id="3" name="Zástupný text 2">
            <a:extLst>
              <a:ext uri="{FF2B5EF4-FFF2-40B4-BE49-F238E27FC236}">
                <a16:creationId xmlns:a16="http://schemas.microsoft.com/office/drawing/2014/main" id="{0BAB298E-9DB3-4F8E-9DE0-E4B846C5C86C}"/>
              </a:ext>
            </a:extLst>
          </p:cNvPr>
          <p:cNvSpPr>
            <a:spLocks noGrp="1"/>
          </p:cNvSpPr>
          <p:nvPr>
            <p:ph type="body" idx="1"/>
          </p:nvPr>
        </p:nvSpPr>
        <p:spPr/>
        <p:txBody>
          <a:bodyPr/>
          <a:lstStyle/>
          <a:p>
            <a:endParaRPr lang="cs-CZ" dirty="0"/>
          </a:p>
        </p:txBody>
      </p:sp>
      <p:pic>
        <p:nvPicPr>
          <p:cNvPr id="5" name="Obrázek 4">
            <a:extLst>
              <a:ext uri="{FF2B5EF4-FFF2-40B4-BE49-F238E27FC236}">
                <a16:creationId xmlns:a16="http://schemas.microsoft.com/office/drawing/2014/main" id="{57B4DDF8-EC71-4C94-98A3-C319B5B20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1100" y="2094044"/>
            <a:ext cx="5401429" cy="4267796"/>
          </a:xfrm>
          <a:prstGeom prst="rect">
            <a:avLst/>
          </a:prstGeom>
        </p:spPr>
      </p:pic>
    </p:spTree>
    <p:extLst>
      <p:ext uri="{BB962C8B-B14F-4D97-AF65-F5344CB8AC3E}">
        <p14:creationId xmlns:p14="http://schemas.microsoft.com/office/powerpoint/2010/main" val="903023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54D77D-2262-4EE7-BA92-4529F635CDD4}"/>
              </a:ext>
            </a:extLst>
          </p:cNvPr>
          <p:cNvSpPr>
            <a:spLocks noGrp="1"/>
          </p:cNvSpPr>
          <p:nvPr>
            <p:ph type="title"/>
          </p:nvPr>
        </p:nvSpPr>
        <p:spPr/>
        <p:txBody>
          <a:bodyPr/>
          <a:lstStyle/>
          <a:p>
            <a:r>
              <a:rPr lang="cs-CZ" dirty="0"/>
              <a:t>Laser + elektrický oblouk</a:t>
            </a:r>
          </a:p>
        </p:txBody>
      </p:sp>
      <p:sp>
        <p:nvSpPr>
          <p:cNvPr id="3" name="Zástupný text 2">
            <a:extLst>
              <a:ext uri="{FF2B5EF4-FFF2-40B4-BE49-F238E27FC236}">
                <a16:creationId xmlns:a16="http://schemas.microsoft.com/office/drawing/2014/main" id="{53F96477-8149-4AA1-A5E8-91A6E5C59024}"/>
              </a:ext>
            </a:extLst>
          </p:cNvPr>
          <p:cNvSpPr>
            <a:spLocks noGrp="1"/>
          </p:cNvSpPr>
          <p:nvPr>
            <p:ph type="body" idx="1"/>
          </p:nvPr>
        </p:nvSpPr>
        <p:spPr>
          <a:xfrm>
            <a:off x="707302" y="2069865"/>
            <a:ext cx="9278797" cy="2215991"/>
          </a:xfrm>
        </p:spPr>
        <p:txBody>
          <a:bodyPr/>
          <a:lstStyle/>
          <a:p>
            <a:r>
              <a:rPr lang="cs-CZ" dirty="0"/>
              <a:t>Použití Svařování pomocí </a:t>
            </a:r>
            <a:r>
              <a:rPr lang="cs-CZ" dirty="0" err="1"/>
              <a:t>LaserHybrid</a:t>
            </a:r>
            <a:r>
              <a:rPr lang="cs-CZ" dirty="0"/>
              <a:t> je vhodné i pro spojování různých materiálů, například hliník + ocel. Tato metoda je vhodná pro aplikace ve spojení s průmyslovými roboty, protože potenciál této metody lze využít pouze při automatizovaných procesech. Tato technologie tak nachází využití v automobilovém průmyslu (technologii využívá např. koncern VW), ve vojenském průmyslu, v elektronické výrobě a ve výrobě zdravotnické techniky. Dalšími příklady použití této technologie je svařování hliníkových slitin pro výrobu vagonů pro kolejovou dopravu nebo spojování lodních konstrukcí. Zajímavou aplikací </a:t>
            </a:r>
            <a:r>
              <a:rPr lang="cs-CZ" dirty="0" err="1"/>
              <a:t>LaserHybridu</a:t>
            </a:r>
            <a:r>
              <a:rPr lang="cs-CZ" dirty="0"/>
              <a:t> je využití ve svařování materiálů pro letecký a kosmický průmysl. Zde se využívá pro svařování hořčíkových, hliníkových i titanových slitin.</a:t>
            </a:r>
          </a:p>
        </p:txBody>
      </p:sp>
    </p:spTree>
    <p:extLst>
      <p:ext uri="{BB962C8B-B14F-4D97-AF65-F5344CB8AC3E}">
        <p14:creationId xmlns:p14="http://schemas.microsoft.com/office/powerpoint/2010/main" val="988472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0DBF6BB-6F3A-4905-9A1C-4CE1DF6000FB}"/>
              </a:ext>
            </a:extLst>
          </p:cNvPr>
          <p:cNvSpPr>
            <a:spLocks noGrp="1"/>
          </p:cNvSpPr>
          <p:nvPr>
            <p:ph type="title"/>
          </p:nvPr>
        </p:nvSpPr>
        <p:spPr/>
        <p:txBody>
          <a:bodyPr/>
          <a:lstStyle/>
          <a:p>
            <a:r>
              <a:rPr lang="cs-CZ" dirty="0"/>
              <a:t>Plazma + laser (PALW)</a:t>
            </a:r>
          </a:p>
        </p:txBody>
      </p:sp>
      <p:sp>
        <p:nvSpPr>
          <p:cNvPr id="3" name="Zástupný text 2">
            <a:extLst>
              <a:ext uri="{FF2B5EF4-FFF2-40B4-BE49-F238E27FC236}">
                <a16:creationId xmlns:a16="http://schemas.microsoft.com/office/drawing/2014/main" id="{0BAB298E-9DB3-4F8E-9DE0-E4B846C5C86C}"/>
              </a:ext>
            </a:extLst>
          </p:cNvPr>
          <p:cNvSpPr>
            <a:spLocks noGrp="1"/>
          </p:cNvSpPr>
          <p:nvPr>
            <p:ph type="body" idx="1"/>
          </p:nvPr>
        </p:nvSpPr>
        <p:spPr>
          <a:xfrm>
            <a:off x="707301" y="2069865"/>
            <a:ext cx="4715599" cy="3046988"/>
          </a:xfrm>
        </p:spPr>
        <p:txBody>
          <a:bodyPr/>
          <a:lstStyle/>
          <a:p>
            <a:r>
              <a:rPr lang="cs-CZ" dirty="0"/>
              <a:t>Tato metoda je kombinací levnějšího plazmového svařování se svařováním laserovým. Plasma zde slouží pouze jako předehřev, ihned po ní následuje laserové svařování. Na obrázku 4 je metoda schematicky znázorněna. Úhel naklonění laserové hlavy je o 10° dozadu od svislice vzhledem ke směru svařování, aby se zabránilo potenciálně destruktivním zpětným odrazům z povrchu. Je možné svařovat bez přídavného materiálu i s ním. Přídavný materiál se využívá zejména u svařování hliníku. </a:t>
            </a:r>
          </a:p>
        </p:txBody>
      </p:sp>
      <p:pic>
        <p:nvPicPr>
          <p:cNvPr id="5" name="Obrázek 4">
            <a:extLst>
              <a:ext uri="{FF2B5EF4-FFF2-40B4-BE49-F238E27FC236}">
                <a16:creationId xmlns:a16="http://schemas.microsoft.com/office/drawing/2014/main" id="{B698180E-6C8C-41A8-A4A1-4B271DC9AC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6300" y="2069865"/>
            <a:ext cx="3705742" cy="2772162"/>
          </a:xfrm>
          <a:prstGeom prst="rect">
            <a:avLst/>
          </a:prstGeom>
        </p:spPr>
      </p:pic>
    </p:spTree>
    <p:extLst>
      <p:ext uri="{BB962C8B-B14F-4D97-AF65-F5344CB8AC3E}">
        <p14:creationId xmlns:p14="http://schemas.microsoft.com/office/powerpoint/2010/main" val="450817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276FCF9-BFCE-43B0-A318-928332948C2A}"/>
              </a:ext>
            </a:extLst>
          </p:cNvPr>
          <p:cNvSpPr>
            <a:spLocks noGrp="1"/>
          </p:cNvSpPr>
          <p:nvPr>
            <p:ph type="title"/>
          </p:nvPr>
        </p:nvSpPr>
        <p:spPr/>
        <p:txBody>
          <a:bodyPr/>
          <a:lstStyle/>
          <a:p>
            <a:r>
              <a:rPr lang="cs-CZ" dirty="0"/>
              <a:t>Výhody PALW</a:t>
            </a:r>
          </a:p>
        </p:txBody>
      </p:sp>
      <p:sp>
        <p:nvSpPr>
          <p:cNvPr id="3" name="Zástupný text 2">
            <a:extLst>
              <a:ext uri="{FF2B5EF4-FFF2-40B4-BE49-F238E27FC236}">
                <a16:creationId xmlns:a16="http://schemas.microsoft.com/office/drawing/2014/main" id="{5805396E-0DCC-43A4-BE35-B267967B71A3}"/>
              </a:ext>
            </a:extLst>
          </p:cNvPr>
          <p:cNvSpPr>
            <a:spLocks noGrp="1"/>
          </p:cNvSpPr>
          <p:nvPr>
            <p:ph type="body" idx="1"/>
          </p:nvPr>
        </p:nvSpPr>
        <p:spPr>
          <a:xfrm>
            <a:off x="707302" y="2069866"/>
            <a:ext cx="9278797" cy="3600986"/>
          </a:xfrm>
        </p:spPr>
        <p:txBody>
          <a:bodyPr/>
          <a:lstStyle/>
          <a:p>
            <a:r>
              <a:rPr lang="cs-CZ" dirty="0"/>
              <a:t>Výhody metody Hlavní výhody metody PALW jsou </a:t>
            </a:r>
          </a:p>
          <a:p>
            <a:pPr marL="285766" indent="-285766">
              <a:buFont typeface="Arial" panose="020B0604020202020204" pitchFamily="34" charset="0"/>
              <a:buChar char="•"/>
            </a:pPr>
            <a:r>
              <a:rPr lang="cs-CZ" dirty="0"/>
              <a:t>vysoký výkon (až o třetinu vyšší než při použití samostatného laseru)</a:t>
            </a:r>
          </a:p>
          <a:p>
            <a:pPr marL="285766" indent="-285766">
              <a:buFont typeface="Arial" panose="020B0604020202020204" pitchFamily="34" charset="0"/>
              <a:buChar char="•"/>
            </a:pPr>
            <a:r>
              <a:rPr lang="cs-CZ" dirty="0"/>
              <a:t>větší šířka svaru a vysoká svařovací rychlost při zachování vysoké penetrace, kvality i přesnosti svaru</a:t>
            </a:r>
          </a:p>
          <a:p>
            <a:pPr marL="285766" indent="-285766">
              <a:buFont typeface="Arial" panose="020B0604020202020204" pitchFamily="34" charset="0"/>
              <a:buChar char="•"/>
            </a:pPr>
            <a:r>
              <a:rPr lang="cs-CZ" dirty="0"/>
              <a:t>účinnost procesu je vysoká, ve srovnání se samostatným laserovým i plazmovým svařováním </a:t>
            </a:r>
          </a:p>
          <a:p>
            <a:pPr marL="285766" indent="-285766">
              <a:buFont typeface="Arial" panose="020B0604020202020204" pitchFamily="34" charset="0"/>
              <a:buChar char="•"/>
            </a:pPr>
            <a:r>
              <a:rPr lang="cs-CZ" dirty="0"/>
              <a:t>pomalejší ochlazování svařované součásti, a tedy i menší nárůst tvrdosti svarového kovu</a:t>
            </a:r>
          </a:p>
          <a:p>
            <a:pPr marL="285766" indent="-285766">
              <a:buFont typeface="Arial" panose="020B0604020202020204" pitchFamily="34" charset="0"/>
              <a:buChar char="•"/>
            </a:pPr>
            <a:r>
              <a:rPr lang="cs-CZ" dirty="0"/>
              <a:t>přínosy má tato metoda i při svařování tenkých plechů</a:t>
            </a:r>
          </a:p>
          <a:p>
            <a:pPr marL="285766" indent="-285766">
              <a:buFont typeface="Arial" panose="020B0604020202020204" pitchFamily="34" charset="0"/>
              <a:buChar char="•"/>
            </a:pPr>
            <a:r>
              <a:rPr lang="cs-CZ" dirty="0"/>
              <a:t>oproti použití samostatného laseru lze rychlost svařování zvýšit až o 50 % a zároveň vzniká velmi kvalitní svar s minimálními vadami. </a:t>
            </a:r>
          </a:p>
          <a:p>
            <a:pPr marL="285766" indent="-285766">
              <a:buFont typeface="Arial" panose="020B0604020202020204" pitchFamily="34" charset="0"/>
              <a:buChar char="•"/>
            </a:pPr>
            <a:r>
              <a:rPr lang="cs-CZ" dirty="0"/>
              <a:t>i ekonomicky – poměrně drahý laserový výkon je částečně (až 50 %) nahrazen levnějším plazmovým výkonem</a:t>
            </a:r>
          </a:p>
          <a:p>
            <a:pPr marL="285766" indent="-285766">
              <a:buFont typeface="Arial" panose="020B0604020202020204" pitchFamily="34" charset="0"/>
              <a:buChar char="•"/>
            </a:pPr>
            <a:r>
              <a:rPr lang="cs-CZ" dirty="0"/>
              <a:t> je možné vyměnit přídavný drát za prášek, jenž je lépe využitelný, nebo přídavný materiál úplně vynechat. </a:t>
            </a:r>
          </a:p>
        </p:txBody>
      </p:sp>
    </p:spTree>
    <p:extLst>
      <p:ext uri="{BB962C8B-B14F-4D97-AF65-F5344CB8AC3E}">
        <p14:creationId xmlns:p14="http://schemas.microsoft.com/office/powerpoint/2010/main" val="555747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B946736-430B-4C5A-8322-CE09F8373100}"/>
              </a:ext>
            </a:extLst>
          </p:cNvPr>
          <p:cNvSpPr>
            <a:spLocks noGrp="1"/>
          </p:cNvSpPr>
          <p:nvPr>
            <p:ph type="title"/>
          </p:nvPr>
        </p:nvSpPr>
        <p:spPr>
          <a:xfrm>
            <a:off x="707302" y="1328880"/>
            <a:ext cx="9516199" cy="538609"/>
          </a:xfrm>
        </p:spPr>
        <p:txBody>
          <a:bodyPr/>
          <a:lstStyle/>
          <a:p>
            <a:r>
              <a:rPr lang="cs-CZ" dirty="0"/>
              <a:t>Porovnání vzhledu výsledných svarů</a:t>
            </a:r>
          </a:p>
        </p:txBody>
      </p:sp>
      <p:sp>
        <p:nvSpPr>
          <p:cNvPr id="3" name="Zástupný text 2">
            <a:extLst>
              <a:ext uri="{FF2B5EF4-FFF2-40B4-BE49-F238E27FC236}">
                <a16:creationId xmlns:a16="http://schemas.microsoft.com/office/drawing/2014/main" id="{5AF51BD8-9E22-4A01-90DC-8635013E473E}"/>
              </a:ext>
            </a:extLst>
          </p:cNvPr>
          <p:cNvSpPr>
            <a:spLocks noGrp="1"/>
          </p:cNvSpPr>
          <p:nvPr>
            <p:ph type="body" idx="1"/>
          </p:nvPr>
        </p:nvSpPr>
        <p:spPr>
          <a:xfrm>
            <a:off x="707301" y="2944706"/>
            <a:ext cx="4488290" cy="1661993"/>
          </a:xfrm>
        </p:spPr>
        <p:txBody>
          <a:bodyPr/>
          <a:lstStyle/>
          <a:p>
            <a:pPr marL="342919" indent="-342919">
              <a:buAutoNum type="alphaLcParenR"/>
            </a:pPr>
            <a:r>
              <a:rPr lang="cs-CZ" dirty="0"/>
              <a:t>Plazma</a:t>
            </a:r>
          </a:p>
          <a:p>
            <a:pPr marL="342919" indent="-342919">
              <a:buAutoNum type="alphaLcParenR"/>
            </a:pPr>
            <a:r>
              <a:rPr lang="cs-CZ" dirty="0"/>
              <a:t>Laser</a:t>
            </a:r>
          </a:p>
          <a:p>
            <a:pPr marL="342919" indent="-342919">
              <a:buAutoNum type="alphaLcParenR"/>
            </a:pPr>
            <a:r>
              <a:rPr lang="cs-CZ" dirty="0"/>
              <a:t>Plazma a laser</a:t>
            </a:r>
          </a:p>
          <a:p>
            <a:pPr marL="342919" indent="-342919">
              <a:buAutoNum type="alphaLcParenR"/>
            </a:pPr>
            <a:endParaRPr lang="cs-CZ" dirty="0"/>
          </a:p>
          <a:p>
            <a:r>
              <a:rPr lang="cs-CZ" dirty="0"/>
              <a:t>Na obrázku je vidět porovnání průřezů svaru je vidět hluboký průvar u metody PALW</a:t>
            </a:r>
          </a:p>
        </p:txBody>
      </p:sp>
      <p:graphicFrame>
        <p:nvGraphicFramePr>
          <p:cNvPr id="4" name="Objekt 3">
            <a:extLst>
              <a:ext uri="{FF2B5EF4-FFF2-40B4-BE49-F238E27FC236}">
                <a16:creationId xmlns:a16="http://schemas.microsoft.com/office/drawing/2014/main" id="{53D7E9E8-9FA9-4C6F-8ABE-8FB6852725BB}"/>
              </a:ext>
            </a:extLst>
          </p:cNvPr>
          <p:cNvGraphicFramePr>
            <a:graphicFrameLocks noChangeAspect="1"/>
          </p:cNvGraphicFramePr>
          <p:nvPr>
            <p:extLst>
              <p:ext uri="{D42A27DB-BD31-4B8C-83A1-F6EECF244321}">
                <p14:modId xmlns:p14="http://schemas.microsoft.com/office/powerpoint/2010/main" val="1416009068"/>
              </p:ext>
            </p:extLst>
          </p:nvPr>
        </p:nvGraphicFramePr>
        <p:xfrm>
          <a:off x="5195592" y="2333625"/>
          <a:ext cx="5019675" cy="3524250"/>
        </p:xfrm>
        <a:graphic>
          <a:graphicData uri="http://schemas.openxmlformats.org/presentationml/2006/ole">
            <mc:AlternateContent xmlns:mc="http://schemas.openxmlformats.org/markup-compatibility/2006">
              <mc:Choice xmlns:v="urn:schemas-microsoft-com:vml" Requires="v">
                <p:oleObj spid="_x0000_s1088" name="Rastrový obrázek" r:id="rId3" imgW="5019840" imgH="3524400" progId="Paint.Picture">
                  <p:embed/>
                </p:oleObj>
              </mc:Choice>
              <mc:Fallback>
                <p:oleObj name="Rastrový obrázek" r:id="rId3" imgW="5019840" imgH="3524400" progId="Paint.Picture">
                  <p:embed/>
                  <p:pic>
                    <p:nvPicPr>
                      <p:cNvPr id="0" name=""/>
                      <p:cNvPicPr/>
                      <p:nvPr/>
                    </p:nvPicPr>
                    <p:blipFill>
                      <a:blip r:embed="rId4"/>
                      <a:stretch>
                        <a:fillRect/>
                      </a:stretch>
                    </p:blipFill>
                    <p:spPr>
                      <a:xfrm>
                        <a:off x="5195592" y="2333625"/>
                        <a:ext cx="5019675" cy="3524250"/>
                      </a:xfrm>
                      <a:prstGeom prst="rect">
                        <a:avLst/>
                      </a:prstGeom>
                    </p:spPr>
                  </p:pic>
                </p:oleObj>
              </mc:Fallback>
            </mc:AlternateContent>
          </a:graphicData>
        </a:graphic>
      </p:graphicFrame>
    </p:spTree>
    <p:extLst>
      <p:ext uri="{BB962C8B-B14F-4D97-AF65-F5344CB8AC3E}">
        <p14:creationId xmlns:p14="http://schemas.microsoft.com/office/powerpoint/2010/main" val="701165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050AA6-6759-4D5C-8EAA-1C35B9000B6E}"/>
              </a:ext>
            </a:extLst>
          </p:cNvPr>
          <p:cNvSpPr>
            <a:spLocks noGrp="1"/>
          </p:cNvSpPr>
          <p:nvPr>
            <p:ph type="title"/>
          </p:nvPr>
        </p:nvSpPr>
        <p:spPr>
          <a:xfrm>
            <a:off x="707302" y="1328880"/>
            <a:ext cx="9278797" cy="1077218"/>
          </a:xfrm>
        </p:spPr>
        <p:txBody>
          <a:bodyPr/>
          <a:lstStyle/>
          <a:p>
            <a:r>
              <a:rPr lang="cs-CZ" dirty="0"/>
              <a:t>Použití</a:t>
            </a:r>
            <a:br>
              <a:rPr lang="cs-CZ" dirty="0"/>
            </a:br>
            <a:endParaRPr lang="cs-CZ" dirty="0"/>
          </a:p>
        </p:txBody>
      </p:sp>
      <p:sp>
        <p:nvSpPr>
          <p:cNvPr id="3" name="Zástupný text 2">
            <a:extLst>
              <a:ext uri="{FF2B5EF4-FFF2-40B4-BE49-F238E27FC236}">
                <a16:creationId xmlns:a16="http://schemas.microsoft.com/office/drawing/2014/main" id="{A0371B1D-0C95-46AF-A4D3-F5AD3C8A9E57}"/>
              </a:ext>
            </a:extLst>
          </p:cNvPr>
          <p:cNvSpPr>
            <a:spLocks noGrp="1"/>
          </p:cNvSpPr>
          <p:nvPr>
            <p:ph type="body" idx="1"/>
          </p:nvPr>
        </p:nvSpPr>
        <p:spPr>
          <a:xfrm>
            <a:off x="707302" y="2069866"/>
            <a:ext cx="8906599" cy="1384995"/>
          </a:xfrm>
        </p:spPr>
        <p:txBody>
          <a:bodyPr/>
          <a:lstStyle/>
          <a:p>
            <a:r>
              <a:rPr lang="cs-CZ" dirty="0"/>
              <a:t>Metodu svařování laserem společně s plazmou lze využít pro velkou škálu materiálů, mezi které patří například ocel a hliník. Mezi aplikace metody PALW patří automobilový průmysl, například se používá pro svařování koutových svarů spojujících lité díly a vytlačované profily na Audi A8. Také se často využívá v případě výroby polotovarů na míru, vzhledem k velkému množství použitelných a materiálů, možnosti hlubokého průvaru a cenové přijatelnosti.</a:t>
            </a:r>
          </a:p>
        </p:txBody>
      </p:sp>
    </p:spTree>
    <p:extLst>
      <p:ext uri="{BB962C8B-B14F-4D97-AF65-F5344CB8AC3E}">
        <p14:creationId xmlns:p14="http://schemas.microsoft.com/office/powerpoint/2010/main" val="3798116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p:nvPr/>
        </p:nvSpPr>
        <p:spPr>
          <a:xfrm>
            <a:off x="9753461" y="7303809"/>
            <a:ext cx="381644" cy="251771"/>
          </a:xfrm>
          <a:prstGeom prst="rect">
            <a:avLst/>
          </a:prstGeom>
        </p:spPr>
        <p:txBody>
          <a:bodyPr vert="horz" wrap="square" lIns="0" tIns="14005" rIns="0" bIns="0" rtlCol="0">
            <a:spAutoFit/>
          </a:bodyPr>
          <a:lstStyle/>
          <a:p>
            <a:pPr marL="14007">
              <a:spcBef>
                <a:spcPts val="110"/>
              </a:spcBef>
            </a:pPr>
            <a:r>
              <a:rPr sz="1544" spc="-22" dirty="0">
                <a:solidFill>
                  <a:srgbClr val="FFFFFF"/>
                </a:solidFill>
                <a:latin typeface="Times New Roman"/>
                <a:cs typeface="Times New Roman"/>
              </a:rPr>
              <a:t>1/52</a:t>
            </a:r>
            <a:endParaRPr sz="1544">
              <a:latin typeface="Times New Roman"/>
              <a:cs typeface="Times New Roman"/>
            </a:endParaRPr>
          </a:p>
        </p:txBody>
      </p:sp>
      <p:sp>
        <p:nvSpPr>
          <p:cNvPr id="18" name="object 18"/>
          <p:cNvSpPr txBox="1">
            <a:spLocks noGrp="1"/>
          </p:cNvSpPr>
          <p:nvPr>
            <p:ph type="title"/>
          </p:nvPr>
        </p:nvSpPr>
        <p:spPr>
          <a:xfrm>
            <a:off x="469900" y="1343025"/>
            <a:ext cx="10083800" cy="777608"/>
          </a:xfrm>
          <a:prstGeom prst="rect">
            <a:avLst/>
          </a:prstGeom>
          <a:noFill/>
        </p:spPr>
        <p:txBody>
          <a:bodyPr vert="horz" wrap="square" lIns="0" tIns="236688" rIns="0" bIns="0" rtlCol="0">
            <a:spAutoFit/>
          </a:bodyPr>
          <a:lstStyle/>
          <a:p>
            <a:pPr marL="740236">
              <a:spcBef>
                <a:spcPts val="1863"/>
              </a:spcBef>
            </a:pPr>
            <a:r>
              <a:rPr lang="cs-CZ" dirty="0"/>
              <a:t>Plazma + MIG</a:t>
            </a:r>
            <a:endParaRPr dirty="0"/>
          </a:p>
        </p:txBody>
      </p:sp>
      <p:sp>
        <p:nvSpPr>
          <p:cNvPr id="5" name="TextovéPole 4">
            <a:extLst>
              <a:ext uri="{FF2B5EF4-FFF2-40B4-BE49-F238E27FC236}">
                <a16:creationId xmlns:a16="http://schemas.microsoft.com/office/drawing/2014/main" id="{38EC0C98-E0D6-46EA-A457-DD45CFFBA863}"/>
              </a:ext>
            </a:extLst>
          </p:cNvPr>
          <p:cNvSpPr txBox="1"/>
          <p:nvPr/>
        </p:nvSpPr>
        <p:spPr>
          <a:xfrm>
            <a:off x="1231901" y="2268810"/>
            <a:ext cx="8763000" cy="2031325"/>
          </a:xfrm>
          <a:prstGeom prst="rect">
            <a:avLst/>
          </a:prstGeom>
          <a:noFill/>
        </p:spPr>
        <p:txBody>
          <a:bodyPr wrap="square">
            <a:spAutoFit/>
          </a:bodyPr>
          <a:lstStyle/>
          <a:p>
            <a:r>
              <a:rPr lang="cs-CZ" dirty="0"/>
              <a:t>Princip metody Hybridní svařování plazmou společně s MIG (PMHW) využívá dva oddělené zdroje svařovacího proudu. Svařovací proces lze definovat jako kombinaci svařování plazmovým obloukem a svařování MIG v rámci jednoho hořáku, kde je otvorem plazmové trysky přiváděn přídavný drát. Oblouk PMHW se skládá z oblouku MIG (vnitřní oblouk) obklopeného plazmovým obloukem (vnější oblouk). [9] Plazmový oblouk také obklopuje drát MIG a svarovou lázeň, čímž předehřívá a dohřívá drát a základní kov. [1] Uspořádání svařovacího systému je znázorněno na obrázku</a:t>
            </a:r>
          </a:p>
        </p:txBody>
      </p:sp>
      <p:graphicFrame>
        <p:nvGraphicFramePr>
          <p:cNvPr id="3" name="Objekt 2">
            <a:extLst>
              <a:ext uri="{FF2B5EF4-FFF2-40B4-BE49-F238E27FC236}">
                <a16:creationId xmlns:a16="http://schemas.microsoft.com/office/drawing/2014/main" id="{419D62E8-8523-4DC1-8E19-C1A5BF69073B}"/>
              </a:ext>
            </a:extLst>
          </p:cNvPr>
          <p:cNvGraphicFramePr>
            <a:graphicFrameLocks noChangeAspect="1"/>
          </p:cNvGraphicFramePr>
          <p:nvPr>
            <p:extLst>
              <p:ext uri="{D42A27DB-BD31-4B8C-83A1-F6EECF244321}">
                <p14:modId xmlns:p14="http://schemas.microsoft.com/office/powerpoint/2010/main" val="3243073002"/>
              </p:ext>
            </p:extLst>
          </p:nvPr>
        </p:nvGraphicFramePr>
        <p:xfrm>
          <a:off x="4883245" y="4316778"/>
          <a:ext cx="4870217" cy="2284047"/>
        </p:xfrm>
        <a:graphic>
          <a:graphicData uri="http://schemas.openxmlformats.org/presentationml/2006/ole">
            <mc:AlternateContent xmlns:mc="http://schemas.openxmlformats.org/markup-compatibility/2006">
              <mc:Choice xmlns:v="urn:schemas-microsoft-com:vml" Requires="v">
                <p:oleObj spid="_x0000_s2110" name="Rastrový obrázek" r:id="rId3" imgW="3838680" imgH="1800360" progId="Paint.Picture">
                  <p:embed/>
                </p:oleObj>
              </mc:Choice>
              <mc:Fallback>
                <p:oleObj name="Rastrový obrázek" r:id="rId3" imgW="3838680" imgH="1800360" progId="Paint.Picture">
                  <p:embed/>
                  <p:pic>
                    <p:nvPicPr>
                      <p:cNvPr id="0" name=""/>
                      <p:cNvPicPr/>
                      <p:nvPr/>
                    </p:nvPicPr>
                    <p:blipFill>
                      <a:blip r:embed="rId4"/>
                      <a:stretch>
                        <a:fillRect/>
                      </a:stretch>
                    </p:blipFill>
                    <p:spPr>
                      <a:xfrm>
                        <a:off x="4883245" y="4316778"/>
                        <a:ext cx="4870217" cy="2284047"/>
                      </a:xfrm>
                      <a:prstGeom prst="rect">
                        <a:avLst/>
                      </a:prstGeom>
                    </p:spPr>
                  </p:pic>
                </p:oleObj>
              </mc:Fallback>
            </mc:AlternateContent>
          </a:graphicData>
        </a:graphic>
      </p:graphicFrame>
      <p:sp>
        <p:nvSpPr>
          <p:cNvPr id="10" name="TextovéPole 9">
            <a:extLst>
              <a:ext uri="{FF2B5EF4-FFF2-40B4-BE49-F238E27FC236}">
                <a16:creationId xmlns:a16="http://schemas.microsoft.com/office/drawing/2014/main" id="{8F53B352-7C98-461D-BEC2-F6969EE206B7}"/>
              </a:ext>
            </a:extLst>
          </p:cNvPr>
          <p:cNvSpPr txBox="1"/>
          <p:nvPr/>
        </p:nvSpPr>
        <p:spPr>
          <a:xfrm>
            <a:off x="1231900" y="4708873"/>
            <a:ext cx="4953000" cy="369332"/>
          </a:xfrm>
          <a:prstGeom prst="rect">
            <a:avLst/>
          </a:prstGeom>
          <a:noFill/>
        </p:spPr>
        <p:txBody>
          <a:bodyPr wrap="square">
            <a:spAutoFit/>
          </a:bodyPr>
          <a:lstStyle/>
          <a:p>
            <a:r>
              <a:rPr lang="cs-CZ" dirty="0"/>
              <a:t>Schéma pro svařování metodou PMHW </a:t>
            </a:r>
          </a:p>
        </p:txBody>
      </p:sp>
    </p:spTree>
    <p:extLst>
      <p:ext uri="{BB962C8B-B14F-4D97-AF65-F5344CB8AC3E}">
        <p14:creationId xmlns:p14="http://schemas.microsoft.com/office/powerpoint/2010/main" val="3460582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54D77D-2262-4EE7-BA92-4529F635CDD4}"/>
              </a:ext>
            </a:extLst>
          </p:cNvPr>
          <p:cNvSpPr>
            <a:spLocks noGrp="1"/>
          </p:cNvSpPr>
          <p:nvPr>
            <p:ph type="title"/>
          </p:nvPr>
        </p:nvSpPr>
        <p:spPr/>
        <p:txBody>
          <a:bodyPr/>
          <a:lstStyle/>
          <a:p>
            <a:r>
              <a:rPr lang="cs-CZ" dirty="0"/>
              <a:t>Výhody metody</a:t>
            </a:r>
          </a:p>
        </p:txBody>
      </p:sp>
      <p:sp>
        <p:nvSpPr>
          <p:cNvPr id="3" name="Zástupný text 2">
            <a:extLst>
              <a:ext uri="{FF2B5EF4-FFF2-40B4-BE49-F238E27FC236}">
                <a16:creationId xmlns:a16="http://schemas.microsoft.com/office/drawing/2014/main" id="{53F96477-8149-4AA1-A5E8-91A6E5C59024}"/>
              </a:ext>
            </a:extLst>
          </p:cNvPr>
          <p:cNvSpPr>
            <a:spLocks noGrp="1"/>
          </p:cNvSpPr>
          <p:nvPr>
            <p:ph type="body" idx="1"/>
          </p:nvPr>
        </p:nvSpPr>
        <p:spPr>
          <a:xfrm>
            <a:off x="707302" y="2069865"/>
            <a:ext cx="8525599" cy="3046988"/>
          </a:xfrm>
        </p:spPr>
        <p:txBody>
          <a:bodyPr/>
          <a:lstStyle/>
          <a:p>
            <a:r>
              <a:rPr lang="cs-CZ" dirty="0"/>
              <a:t>Metoda PMHW se vyznačuje vysokou depoziční rychlostí, vysokou efektivitou a vynikající </a:t>
            </a:r>
            <a:r>
              <a:rPr lang="cs-CZ" dirty="0" err="1"/>
              <a:t>smáčitelností</a:t>
            </a:r>
            <a:r>
              <a:rPr lang="cs-CZ" dirty="0"/>
              <a:t>. S výhodou se využívá pro svařování mědi. Svařování mědi samostatnou metodou MIG je problematické kvůli nižší stabilitě oblouku a vysoké tepelné vodivosti. Kromě toho je svařování heterogenních svarů (například z mědi na uhlíkovou ocel) obtížnější kvůli rozdílu v tepelné vodivosti. Plazmový oblouk účinně předehřívá materiál a také příznivě působí na stabilitu MIG oblouku. Výsledný vzhled svaru je vidět na obrázku 7, kde lze vidět větší hloubku svaru a rovnoměrnější housenky při použití metody PMHW.  Tato metoda také nachází využití při svařování hliníku. Výsledný svar vykazuje nízkou porozitu a také plazmový oblouk fyzikálně čistí </a:t>
            </a:r>
            <a:r>
              <a:rPr lang="cs-CZ" dirty="0" err="1"/>
              <a:t>oxidický</a:t>
            </a:r>
            <a:r>
              <a:rPr lang="cs-CZ" dirty="0"/>
              <a:t> film na hliníkovém povrchu. Většímu rozšíření této metody zabraňuje její vysoká cena, jelikož je potřeba použít dva oddělené zdroje svařovacího proudu.</a:t>
            </a:r>
          </a:p>
        </p:txBody>
      </p:sp>
    </p:spTree>
    <p:extLst>
      <p:ext uri="{BB962C8B-B14F-4D97-AF65-F5344CB8AC3E}">
        <p14:creationId xmlns:p14="http://schemas.microsoft.com/office/powerpoint/2010/main" val="3565099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0DBF6BB-6F3A-4905-9A1C-4CE1DF6000FB}"/>
              </a:ext>
            </a:extLst>
          </p:cNvPr>
          <p:cNvSpPr>
            <a:spLocks noGrp="1"/>
          </p:cNvSpPr>
          <p:nvPr>
            <p:ph type="title"/>
          </p:nvPr>
        </p:nvSpPr>
        <p:spPr/>
        <p:txBody>
          <a:bodyPr/>
          <a:lstStyle/>
          <a:p>
            <a:r>
              <a:rPr lang="cs-CZ" dirty="0"/>
              <a:t>Srovnání hloubky svaru a housenek PLAZMA + TIG</a:t>
            </a:r>
          </a:p>
        </p:txBody>
      </p:sp>
      <p:sp>
        <p:nvSpPr>
          <p:cNvPr id="3" name="Zástupný text 2">
            <a:extLst>
              <a:ext uri="{FF2B5EF4-FFF2-40B4-BE49-F238E27FC236}">
                <a16:creationId xmlns:a16="http://schemas.microsoft.com/office/drawing/2014/main" id="{0BAB298E-9DB3-4F8E-9DE0-E4B846C5C86C}"/>
              </a:ext>
            </a:extLst>
          </p:cNvPr>
          <p:cNvSpPr>
            <a:spLocks noGrp="1"/>
          </p:cNvSpPr>
          <p:nvPr>
            <p:ph type="body" idx="1"/>
          </p:nvPr>
        </p:nvSpPr>
        <p:spPr/>
        <p:txBody>
          <a:bodyPr/>
          <a:lstStyle/>
          <a:p>
            <a:endParaRPr lang="cs-CZ"/>
          </a:p>
        </p:txBody>
      </p:sp>
      <p:graphicFrame>
        <p:nvGraphicFramePr>
          <p:cNvPr id="4" name="Objekt 3">
            <a:extLst>
              <a:ext uri="{FF2B5EF4-FFF2-40B4-BE49-F238E27FC236}">
                <a16:creationId xmlns:a16="http://schemas.microsoft.com/office/drawing/2014/main" id="{C94024F8-3C7F-4D4E-83B8-98CA4214B9B2}"/>
              </a:ext>
            </a:extLst>
          </p:cNvPr>
          <p:cNvGraphicFramePr>
            <a:graphicFrameLocks noChangeAspect="1"/>
          </p:cNvGraphicFramePr>
          <p:nvPr>
            <p:extLst>
              <p:ext uri="{D42A27DB-BD31-4B8C-83A1-F6EECF244321}">
                <p14:modId xmlns:p14="http://schemas.microsoft.com/office/powerpoint/2010/main" val="721824056"/>
              </p:ext>
            </p:extLst>
          </p:nvPr>
        </p:nvGraphicFramePr>
        <p:xfrm>
          <a:off x="2441575" y="2160588"/>
          <a:ext cx="5810250" cy="3238500"/>
        </p:xfrm>
        <a:graphic>
          <a:graphicData uri="http://schemas.openxmlformats.org/presentationml/2006/ole">
            <mc:AlternateContent xmlns:mc="http://schemas.openxmlformats.org/markup-compatibility/2006">
              <mc:Choice xmlns:v="urn:schemas-microsoft-com:vml" Requires="v">
                <p:oleObj spid="_x0000_s3127" name="Rastrový obrázek" r:id="rId3" imgW="5810400" imgH="3238560" progId="Paint.Picture">
                  <p:embed/>
                </p:oleObj>
              </mc:Choice>
              <mc:Fallback>
                <p:oleObj name="Rastrový obrázek" r:id="rId3" imgW="5810400" imgH="3238560" progId="Paint.Picture">
                  <p:embed/>
                  <p:pic>
                    <p:nvPicPr>
                      <p:cNvPr id="0" name=""/>
                      <p:cNvPicPr/>
                      <p:nvPr/>
                    </p:nvPicPr>
                    <p:blipFill>
                      <a:blip r:embed="rId4"/>
                      <a:stretch>
                        <a:fillRect/>
                      </a:stretch>
                    </p:blipFill>
                    <p:spPr>
                      <a:xfrm>
                        <a:off x="2441575" y="2160588"/>
                        <a:ext cx="5810250" cy="3238500"/>
                      </a:xfrm>
                      <a:prstGeom prst="rect">
                        <a:avLst/>
                      </a:prstGeom>
                    </p:spPr>
                  </p:pic>
                </p:oleObj>
              </mc:Fallback>
            </mc:AlternateContent>
          </a:graphicData>
        </a:graphic>
      </p:graphicFrame>
    </p:spTree>
    <p:extLst>
      <p:ext uri="{BB962C8B-B14F-4D97-AF65-F5344CB8AC3E}">
        <p14:creationId xmlns:p14="http://schemas.microsoft.com/office/powerpoint/2010/main" val="2601067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D816E70-E11A-41FE-9E5A-D2B1E44C9FE9}"/>
              </a:ext>
            </a:extLst>
          </p:cNvPr>
          <p:cNvSpPr>
            <a:spLocks noGrp="1"/>
          </p:cNvSpPr>
          <p:nvPr>
            <p:ph type="title"/>
          </p:nvPr>
        </p:nvSpPr>
        <p:spPr/>
        <p:txBody>
          <a:bodyPr/>
          <a:lstStyle/>
          <a:p>
            <a:r>
              <a:rPr lang="cs-CZ" dirty="0"/>
              <a:t>TIG + MIG Princip metody</a:t>
            </a:r>
          </a:p>
        </p:txBody>
      </p:sp>
      <p:sp>
        <p:nvSpPr>
          <p:cNvPr id="3" name="Zástupný text 2">
            <a:extLst>
              <a:ext uri="{FF2B5EF4-FFF2-40B4-BE49-F238E27FC236}">
                <a16:creationId xmlns:a16="http://schemas.microsoft.com/office/drawing/2014/main" id="{74E26FFD-783C-4801-880C-6D05508C293B}"/>
              </a:ext>
            </a:extLst>
          </p:cNvPr>
          <p:cNvSpPr>
            <a:spLocks noGrp="1"/>
          </p:cNvSpPr>
          <p:nvPr>
            <p:ph type="body" idx="1"/>
          </p:nvPr>
        </p:nvSpPr>
        <p:spPr>
          <a:xfrm>
            <a:off x="707302" y="2069866"/>
            <a:ext cx="5477599" cy="3600986"/>
          </a:xfrm>
        </p:spPr>
        <p:txBody>
          <a:bodyPr/>
          <a:lstStyle/>
          <a:p>
            <a:r>
              <a:rPr lang="cs-CZ" dirty="0"/>
              <a:t>Hybridní svařování TIG+MIG má dvě varianty – TIG-MIG a MIG-TIG, určené podle vzájemné polohy elektrody (relativní poloha mezi drátem a wolframovou elektrodou vzhledem ke směru svařování). Když je vedoucím obloukem TIG a za ním následuje MIG, je svařování označováno jako hybridní svařování TIG-MIG, zatímco svařovací proces s opačným pořadím oblouků je nazýván jako MIG-TIG. Tento rozdíl je znázorněn na obrázku . V případě, že je TIG oblouk vedoucí, měl by být proud TIG vyšší než proud MIG, aby byla zajištěna stabilita oblouku. Vedoucí oblouk TIG je efektivnější při zlepšování stability oblouku, zatímco případ, kdy TIG následuje po MIG je vhodnější pro potlačování podříznutí vady. </a:t>
            </a:r>
          </a:p>
        </p:txBody>
      </p:sp>
      <p:graphicFrame>
        <p:nvGraphicFramePr>
          <p:cNvPr id="4" name="Objekt 3">
            <a:extLst>
              <a:ext uri="{FF2B5EF4-FFF2-40B4-BE49-F238E27FC236}">
                <a16:creationId xmlns:a16="http://schemas.microsoft.com/office/drawing/2014/main" id="{96AE77D4-8C74-459B-8C28-5032852E4561}"/>
              </a:ext>
            </a:extLst>
          </p:cNvPr>
          <p:cNvGraphicFramePr>
            <a:graphicFrameLocks noChangeAspect="1"/>
          </p:cNvGraphicFramePr>
          <p:nvPr>
            <p:extLst>
              <p:ext uri="{D42A27DB-BD31-4B8C-83A1-F6EECF244321}">
                <p14:modId xmlns:p14="http://schemas.microsoft.com/office/powerpoint/2010/main" val="1887696427"/>
              </p:ext>
            </p:extLst>
          </p:nvPr>
        </p:nvGraphicFramePr>
        <p:xfrm>
          <a:off x="6198437" y="2409825"/>
          <a:ext cx="4152900" cy="2667000"/>
        </p:xfrm>
        <a:graphic>
          <a:graphicData uri="http://schemas.openxmlformats.org/presentationml/2006/ole">
            <mc:AlternateContent xmlns:mc="http://schemas.openxmlformats.org/markup-compatibility/2006">
              <mc:Choice xmlns:v="urn:schemas-microsoft-com:vml" Requires="v">
                <p:oleObj spid="_x0000_s4150" name="Rastrový obrázek" r:id="rId3" imgW="4152960" imgH="2533680" progId="Paint.Picture">
                  <p:embed/>
                </p:oleObj>
              </mc:Choice>
              <mc:Fallback>
                <p:oleObj name="Rastrový obrázek" r:id="rId3" imgW="4152960" imgH="2533680" progId="Paint.Picture">
                  <p:embed/>
                  <p:pic>
                    <p:nvPicPr>
                      <p:cNvPr id="0" name=""/>
                      <p:cNvPicPr/>
                      <p:nvPr/>
                    </p:nvPicPr>
                    <p:blipFill>
                      <a:blip r:embed="rId4"/>
                      <a:stretch>
                        <a:fillRect/>
                      </a:stretch>
                    </p:blipFill>
                    <p:spPr>
                      <a:xfrm>
                        <a:off x="6198437" y="2409825"/>
                        <a:ext cx="4152900" cy="2667000"/>
                      </a:xfrm>
                      <a:prstGeom prst="rect">
                        <a:avLst/>
                      </a:prstGeom>
                    </p:spPr>
                  </p:pic>
                </p:oleObj>
              </mc:Fallback>
            </mc:AlternateContent>
          </a:graphicData>
        </a:graphic>
      </p:graphicFrame>
    </p:spTree>
    <p:extLst>
      <p:ext uri="{BB962C8B-B14F-4D97-AF65-F5344CB8AC3E}">
        <p14:creationId xmlns:p14="http://schemas.microsoft.com/office/powerpoint/2010/main" val="3047832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866026C-66E5-4311-B10D-DDC508D8628D}"/>
              </a:ext>
            </a:extLst>
          </p:cNvPr>
          <p:cNvSpPr>
            <a:spLocks noGrp="1"/>
          </p:cNvSpPr>
          <p:nvPr>
            <p:ph type="title"/>
          </p:nvPr>
        </p:nvSpPr>
        <p:spPr/>
        <p:txBody>
          <a:bodyPr/>
          <a:lstStyle/>
          <a:p>
            <a:r>
              <a:rPr lang="cs-CZ" dirty="0"/>
              <a:t>Výhody metody TIG</a:t>
            </a:r>
          </a:p>
        </p:txBody>
      </p:sp>
      <p:sp>
        <p:nvSpPr>
          <p:cNvPr id="3" name="Zástupný text 2">
            <a:extLst>
              <a:ext uri="{FF2B5EF4-FFF2-40B4-BE49-F238E27FC236}">
                <a16:creationId xmlns:a16="http://schemas.microsoft.com/office/drawing/2014/main" id="{6F679034-9AF6-4D0B-99E8-BDE729DB187E}"/>
              </a:ext>
            </a:extLst>
          </p:cNvPr>
          <p:cNvSpPr>
            <a:spLocks noGrp="1"/>
          </p:cNvSpPr>
          <p:nvPr>
            <p:ph type="body" idx="1"/>
          </p:nvPr>
        </p:nvSpPr>
        <p:spPr>
          <a:xfrm>
            <a:off x="707302" y="2069865"/>
            <a:ext cx="6087199" cy="1661993"/>
          </a:xfrm>
        </p:spPr>
        <p:txBody>
          <a:bodyPr/>
          <a:lstStyle/>
          <a:p>
            <a:r>
              <a:rPr lang="cs-CZ" dirty="0"/>
              <a:t>stabilizuje oblouk a zvyšuje hloubku průniku. Tato metoda tak kombinuje vysokou kvalitu procesu TIG společně s vysokou účinností metody MIG. V porovnání s konvenčním procesem TIG má hybridní proces kratší dobu svařování, a to o 17-44 %, což potvrzuje významné zlepšení účinnosti. Svar má také lepší vzhled, na povrchu housenek nedochází k oxidaci. </a:t>
            </a:r>
          </a:p>
        </p:txBody>
      </p:sp>
    </p:spTree>
    <p:extLst>
      <p:ext uri="{BB962C8B-B14F-4D97-AF65-F5344CB8AC3E}">
        <p14:creationId xmlns:p14="http://schemas.microsoft.com/office/powerpoint/2010/main" val="1203251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8BE4394-297D-4D84-9FA6-81EC26706461}"/>
              </a:ext>
            </a:extLst>
          </p:cNvPr>
          <p:cNvSpPr>
            <a:spLocks noGrp="1"/>
          </p:cNvSpPr>
          <p:nvPr>
            <p:ph type="title"/>
          </p:nvPr>
        </p:nvSpPr>
        <p:spPr/>
        <p:txBody>
          <a:bodyPr/>
          <a:lstStyle/>
          <a:p>
            <a:r>
              <a:rPr lang="cs-CZ" dirty="0"/>
              <a:t>MIG + TIG</a:t>
            </a:r>
          </a:p>
        </p:txBody>
      </p:sp>
      <p:sp>
        <p:nvSpPr>
          <p:cNvPr id="3" name="Zástupný text 2">
            <a:extLst>
              <a:ext uri="{FF2B5EF4-FFF2-40B4-BE49-F238E27FC236}">
                <a16:creationId xmlns:a16="http://schemas.microsoft.com/office/drawing/2014/main" id="{C5574B13-B59D-4B01-A70B-F8E025A5A36F}"/>
              </a:ext>
            </a:extLst>
          </p:cNvPr>
          <p:cNvSpPr>
            <a:spLocks noGrp="1"/>
          </p:cNvSpPr>
          <p:nvPr>
            <p:ph type="body" idx="1"/>
          </p:nvPr>
        </p:nvSpPr>
        <p:spPr>
          <a:xfrm>
            <a:off x="707301" y="2069866"/>
            <a:ext cx="4106000" cy="1384995"/>
          </a:xfrm>
        </p:spPr>
        <p:txBody>
          <a:bodyPr/>
          <a:lstStyle/>
          <a:p>
            <a:r>
              <a:rPr lang="cs-CZ" dirty="0"/>
              <a:t>Porovnání svařování MIG a TIG-MIG, </a:t>
            </a:r>
          </a:p>
          <a:p>
            <a:r>
              <a:rPr lang="cs-CZ" dirty="0"/>
              <a:t>a – vzhled housenek, </a:t>
            </a:r>
          </a:p>
          <a:p>
            <a:r>
              <a:rPr lang="cs-CZ" dirty="0"/>
              <a:t>b – průřez, </a:t>
            </a:r>
          </a:p>
          <a:p>
            <a:r>
              <a:rPr lang="cs-CZ" dirty="0"/>
              <a:t>c – snímek vysokorychlostní kamery, </a:t>
            </a:r>
          </a:p>
          <a:p>
            <a:r>
              <a:rPr lang="cs-CZ" dirty="0"/>
              <a:t>d – proudově napěťová charakteristika MIG</a:t>
            </a:r>
          </a:p>
        </p:txBody>
      </p:sp>
      <p:graphicFrame>
        <p:nvGraphicFramePr>
          <p:cNvPr id="4" name="Objekt 3">
            <a:extLst>
              <a:ext uri="{FF2B5EF4-FFF2-40B4-BE49-F238E27FC236}">
                <a16:creationId xmlns:a16="http://schemas.microsoft.com/office/drawing/2014/main" id="{00A6255B-21DA-46CA-B57F-5D2DFAEDC7AE}"/>
              </a:ext>
            </a:extLst>
          </p:cNvPr>
          <p:cNvGraphicFramePr>
            <a:graphicFrameLocks noChangeAspect="1"/>
          </p:cNvGraphicFramePr>
          <p:nvPr>
            <p:extLst>
              <p:ext uri="{D42A27DB-BD31-4B8C-83A1-F6EECF244321}">
                <p14:modId xmlns:p14="http://schemas.microsoft.com/office/powerpoint/2010/main" val="1946856001"/>
              </p:ext>
            </p:extLst>
          </p:nvPr>
        </p:nvGraphicFramePr>
        <p:xfrm>
          <a:off x="5880101" y="1419225"/>
          <a:ext cx="4257675" cy="4410075"/>
        </p:xfrm>
        <a:graphic>
          <a:graphicData uri="http://schemas.openxmlformats.org/presentationml/2006/ole">
            <mc:AlternateContent xmlns:mc="http://schemas.openxmlformats.org/markup-compatibility/2006">
              <mc:Choice xmlns:v="urn:schemas-microsoft-com:vml" Requires="v">
                <p:oleObj spid="_x0000_s5172" name="Rastrový obrázek" r:id="rId3" imgW="4257720" imgH="4410000" progId="Paint.Picture">
                  <p:embed/>
                </p:oleObj>
              </mc:Choice>
              <mc:Fallback>
                <p:oleObj name="Rastrový obrázek" r:id="rId3" imgW="4257720" imgH="4410000" progId="Paint.Picture">
                  <p:embed/>
                  <p:pic>
                    <p:nvPicPr>
                      <p:cNvPr id="0" name=""/>
                      <p:cNvPicPr/>
                      <p:nvPr/>
                    </p:nvPicPr>
                    <p:blipFill>
                      <a:blip r:embed="rId4"/>
                      <a:stretch>
                        <a:fillRect/>
                      </a:stretch>
                    </p:blipFill>
                    <p:spPr>
                      <a:xfrm>
                        <a:off x="5880101" y="1419225"/>
                        <a:ext cx="4257675" cy="4410075"/>
                      </a:xfrm>
                      <a:prstGeom prst="rect">
                        <a:avLst/>
                      </a:prstGeom>
                    </p:spPr>
                  </p:pic>
                </p:oleObj>
              </mc:Fallback>
            </mc:AlternateContent>
          </a:graphicData>
        </a:graphic>
      </p:graphicFrame>
    </p:spTree>
    <p:extLst>
      <p:ext uri="{BB962C8B-B14F-4D97-AF65-F5344CB8AC3E}">
        <p14:creationId xmlns:p14="http://schemas.microsoft.com/office/powerpoint/2010/main" val="2487460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719B0-82F9-4ABE-973F-CA085BB25372}"/>
              </a:ext>
            </a:extLst>
          </p:cNvPr>
          <p:cNvSpPr>
            <a:spLocks noGrp="1"/>
          </p:cNvSpPr>
          <p:nvPr>
            <p:ph type="title"/>
          </p:nvPr>
        </p:nvSpPr>
        <p:spPr/>
        <p:txBody>
          <a:bodyPr/>
          <a:lstStyle/>
          <a:p>
            <a:r>
              <a:rPr lang="cs-CZ" dirty="0"/>
              <a:t>Doporučená a použitá literatura:</a:t>
            </a:r>
          </a:p>
        </p:txBody>
      </p:sp>
      <p:sp>
        <p:nvSpPr>
          <p:cNvPr id="3" name="Zástupný text 2">
            <a:extLst>
              <a:ext uri="{FF2B5EF4-FFF2-40B4-BE49-F238E27FC236}">
                <a16:creationId xmlns:a16="http://schemas.microsoft.com/office/drawing/2014/main" id="{13AB2F60-7F73-472E-8FA4-CF44743FE15E}"/>
              </a:ext>
            </a:extLst>
          </p:cNvPr>
          <p:cNvSpPr>
            <a:spLocks noGrp="1"/>
          </p:cNvSpPr>
          <p:nvPr>
            <p:ph type="body" idx="1"/>
          </p:nvPr>
        </p:nvSpPr>
        <p:spPr>
          <a:xfrm>
            <a:off x="707302" y="2069866"/>
            <a:ext cx="9278797" cy="4708981"/>
          </a:xfrm>
        </p:spPr>
        <p:txBody>
          <a:bodyPr/>
          <a:lstStyle/>
          <a:p>
            <a:r>
              <a:rPr lang="cs-CZ" dirty="0"/>
              <a:t>J. TEPLÝ, ANALÝZA SVAŘOVÁNÍ LASERHYBRIDEM, VYSOKÉ UČENÍ TECHNICKÉ V BRNĚ : FAKULTA STROJNÍHO INŽENÝRSTVÍ ÚSTAV STROJÍRENSKÉ TECHNOLOGIE, 2010.</a:t>
            </a:r>
          </a:p>
          <a:p>
            <a:endParaRPr lang="cs-CZ" dirty="0"/>
          </a:p>
          <a:p>
            <a:r>
              <a:rPr lang="cs-CZ" dirty="0"/>
              <a:t>„Svařování - metodou MIG, MAG, TIG,“ KOVORAKO, s.r.o., [Online]. </a:t>
            </a:r>
            <a:r>
              <a:rPr lang="cs-CZ" dirty="0" err="1"/>
              <a:t>Available</a:t>
            </a:r>
            <a:r>
              <a:rPr lang="cs-CZ" dirty="0"/>
              <a:t>: http://www.kovorako.cz/6119/</a:t>
            </a:r>
            <a:r>
              <a:rPr lang="cs-CZ" dirty="0" err="1"/>
              <a:t>svarovani</a:t>
            </a:r>
            <a:r>
              <a:rPr lang="cs-CZ" dirty="0"/>
              <a:t>-metodou-</a:t>
            </a:r>
            <a:r>
              <a:rPr lang="cs-CZ" dirty="0" err="1"/>
              <a:t>mig</a:t>
            </a:r>
            <a:r>
              <a:rPr lang="cs-CZ" dirty="0"/>
              <a:t>-</a:t>
            </a:r>
            <a:r>
              <a:rPr lang="cs-CZ" dirty="0" err="1"/>
              <a:t>mag-tig</a:t>
            </a:r>
            <a:r>
              <a:rPr lang="cs-CZ" dirty="0"/>
              <a:t>/. [Přístup získán 17 10 2021].</a:t>
            </a:r>
          </a:p>
          <a:p>
            <a:endParaRPr lang="cs-CZ" dirty="0"/>
          </a:p>
          <a:p>
            <a:r>
              <a:rPr lang="en-US" dirty="0"/>
              <a:t>Page. C.J. et al., „Plasma augmented laser welding and its applications,“ Science </a:t>
            </a:r>
            <a:r>
              <a:rPr lang="en-US" dirty="0" err="1"/>
              <a:t>Science</a:t>
            </a:r>
            <a:r>
              <a:rPr lang="en-US" dirty="0"/>
              <a:t> and Technology </a:t>
            </a:r>
            <a:r>
              <a:rPr lang="en-US" dirty="0" err="1"/>
              <a:t>Technology</a:t>
            </a:r>
            <a:r>
              <a:rPr lang="en-US" dirty="0"/>
              <a:t> of Welding </a:t>
            </a:r>
            <a:r>
              <a:rPr lang="en-US" dirty="0" err="1"/>
              <a:t>Welding</a:t>
            </a:r>
            <a:r>
              <a:rPr lang="en-US" dirty="0"/>
              <a:t> and Joining </a:t>
            </a:r>
            <a:r>
              <a:rPr lang="en-US" dirty="0" err="1"/>
              <a:t>Joining</a:t>
            </a:r>
            <a:r>
              <a:rPr lang="en-US" dirty="0"/>
              <a:t> , No. 1 Vol. 7 2002.</a:t>
            </a:r>
            <a:endParaRPr lang="cs-CZ" dirty="0"/>
          </a:p>
          <a:p>
            <a:endParaRPr lang="cs-CZ" dirty="0"/>
          </a:p>
          <a:p>
            <a:r>
              <a:rPr lang="cs-CZ" dirty="0" err="1"/>
              <a:t>Korzhyk</a:t>
            </a:r>
            <a:r>
              <a:rPr lang="cs-CZ" dirty="0"/>
              <a:t>, Volodymyr &amp; </a:t>
            </a:r>
            <a:r>
              <a:rPr lang="cs-CZ" dirty="0" err="1"/>
              <a:t>Bushma</a:t>
            </a:r>
            <a:r>
              <a:rPr lang="cs-CZ" dirty="0"/>
              <a:t>, Oleksandr &amp; </a:t>
            </a:r>
            <a:r>
              <a:rPr lang="cs-CZ" dirty="0" err="1"/>
              <a:t>Khaskin</a:t>
            </a:r>
            <a:r>
              <a:rPr lang="cs-CZ" dirty="0"/>
              <a:t>, Vladyslav &amp; </a:t>
            </a:r>
            <a:r>
              <a:rPr lang="cs-CZ" dirty="0" err="1"/>
              <a:t>Chunlin</a:t>
            </a:r>
            <a:r>
              <a:rPr lang="cs-CZ" dirty="0"/>
              <a:t>, </a:t>
            </a:r>
            <a:r>
              <a:rPr lang="cs-CZ" dirty="0" err="1"/>
              <a:t>Dong</a:t>
            </a:r>
            <a:r>
              <a:rPr lang="cs-CZ" dirty="0"/>
              <a:t> &amp; </a:t>
            </a:r>
            <a:r>
              <a:rPr lang="cs-CZ" dirty="0" err="1"/>
              <a:t>Sydorets</a:t>
            </a:r>
            <a:r>
              <a:rPr lang="cs-CZ" dirty="0"/>
              <a:t>, Volodymyr. (2017). </a:t>
            </a:r>
            <a:r>
              <a:rPr lang="cs-CZ" dirty="0" err="1"/>
              <a:t>Analysis</a:t>
            </a:r>
            <a:r>
              <a:rPr lang="cs-CZ" dirty="0"/>
              <a:t> </a:t>
            </a:r>
            <a:r>
              <a:rPr lang="cs-CZ" dirty="0" err="1"/>
              <a:t>of</a:t>
            </a:r>
            <a:r>
              <a:rPr lang="cs-CZ" dirty="0"/>
              <a:t> </a:t>
            </a:r>
            <a:r>
              <a:rPr lang="cs-CZ" dirty="0" err="1"/>
              <a:t>the</a:t>
            </a:r>
            <a:r>
              <a:rPr lang="cs-CZ" dirty="0"/>
              <a:t> </a:t>
            </a:r>
            <a:r>
              <a:rPr lang="cs-CZ" dirty="0" err="1"/>
              <a:t>Current</a:t>
            </a:r>
            <a:r>
              <a:rPr lang="cs-CZ" dirty="0"/>
              <a:t> </a:t>
            </a:r>
            <a:r>
              <a:rPr lang="cs-CZ" dirty="0" err="1"/>
              <a:t>State</a:t>
            </a:r>
            <a:r>
              <a:rPr lang="cs-CZ" dirty="0"/>
              <a:t> </a:t>
            </a:r>
            <a:r>
              <a:rPr lang="cs-CZ" dirty="0" err="1"/>
              <a:t>of</a:t>
            </a:r>
            <a:r>
              <a:rPr lang="cs-CZ" dirty="0"/>
              <a:t> </a:t>
            </a:r>
            <a:r>
              <a:rPr lang="cs-CZ" dirty="0" err="1"/>
              <a:t>the</a:t>
            </a:r>
            <a:r>
              <a:rPr lang="cs-CZ" dirty="0"/>
              <a:t> </a:t>
            </a:r>
            <a:r>
              <a:rPr lang="cs-CZ" dirty="0" err="1"/>
              <a:t>Processes</a:t>
            </a:r>
            <a:r>
              <a:rPr lang="cs-CZ" dirty="0"/>
              <a:t> </a:t>
            </a:r>
            <a:r>
              <a:rPr lang="cs-CZ" dirty="0" err="1"/>
              <a:t>of</a:t>
            </a:r>
            <a:r>
              <a:rPr lang="cs-CZ" dirty="0"/>
              <a:t> Hybrid Laser-Plasma </a:t>
            </a:r>
            <a:r>
              <a:rPr lang="cs-CZ" dirty="0" err="1"/>
              <a:t>Welding</a:t>
            </a:r>
            <a:r>
              <a:rPr lang="cs-CZ" dirty="0"/>
              <a:t>. 10.2991/icmmse-17.2017.14</a:t>
            </a:r>
          </a:p>
          <a:p>
            <a:endParaRPr lang="cs-CZ" dirty="0"/>
          </a:p>
          <a:p>
            <a:r>
              <a:rPr lang="cs-CZ" dirty="0" err="1"/>
              <a:t>Hee-Keun</a:t>
            </a:r>
            <a:r>
              <a:rPr lang="cs-CZ" dirty="0"/>
              <a:t> Lee, Kwang-San </a:t>
            </a:r>
            <a:r>
              <a:rPr lang="cs-CZ" dirty="0" err="1"/>
              <a:t>Chun</a:t>
            </a:r>
            <a:r>
              <a:rPr lang="cs-CZ" dirty="0"/>
              <a:t>, </a:t>
            </a:r>
            <a:r>
              <a:rPr lang="cs-CZ" dirty="0" err="1"/>
              <a:t>Sang-Hyeon</a:t>
            </a:r>
            <a:r>
              <a:rPr lang="cs-CZ" dirty="0"/>
              <a:t> Park, </a:t>
            </a:r>
            <a:r>
              <a:rPr lang="cs-CZ" dirty="0" err="1"/>
              <a:t>Chung-Yun</a:t>
            </a:r>
            <a:r>
              <a:rPr lang="cs-CZ" dirty="0"/>
              <a:t> </a:t>
            </a:r>
            <a:r>
              <a:rPr lang="cs-CZ" dirty="0" err="1"/>
              <a:t>Kang</a:t>
            </a:r>
            <a:r>
              <a:rPr lang="cs-CZ" dirty="0"/>
              <a:t>, </a:t>
            </a:r>
            <a:r>
              <a:rPr lang="cs-CZ" dirty="0" err="1"/>
              <a:t>Control</a:t>
            </a:r>
            <a:r>
              <a:rPr lang="cs-CZ" dirty="0"/>
              <a:t> </a:t>
            </a:r>
            <a:r>
              <a:rPr lang="cs-CZ" dirty="0" err="1"/>
              <a:t>of</a:t>
            </a:r>
            <a:r>
              <a:rPr lang="cs-CZ" dirty="0"/>
              <a:t> </a:t>
            </a:r>
            <a:r>
              <a:rPr lang="cs-CZ" dirty="0" err="1"/>
              <a:t>surface</a:t>
            </a:r>
            <a:r>
              <a:rPr lang="cs-CZ" dirty="0"/>
              <a:t> </a:t>
            </a:r>
            <a:r>
              <a:rPr lang="cs-CZ" dirty="0" err="1"/>
              <a:t>defects</a:t>
            </a:r>
            <a:r>
              <a:rPr lang="cs-CZ" dirty="0"/>
              <a:t> on plasma-MIG hybrid </a:t>
            </a:r>
            <a:r>
              <a:rPr lang="cs-CZ" dirty="0" err="1"/>
              <a:t>welds</a:t>
            </a:r>
            <a:r>
              <a:rPr lang="cs-CZ" dirty="0"/>
              <a:t> in </a:t>
            </a:r>
            <a:r>
              <a:rPr lang="cs-CZ" dirty="0" err="1"/>
              <a:t>cryogenic</a:t>
            </a:r>
            <a:r>
              <a:rPr lang="cs-CZ" dirty="0"/>
              <a:t> </a:t>
            </a:r>
            <a:r>
              <a:rPr lang="cs-CZ" dirty="0" err="1"/>
              <a:t>aluminum</a:t>
            </a:r>
            <a:r>
              <a:rPr lang="cs-CZ" dirty="0"/>
              <a:t> </a:t>
            </a:r>
            <a:r>
              <a:rPr lang="cs-CZ" dirty="0" err="1"/>
              <a:t>alloys</a:t>
            </a:r>
            <a:r>
              <a:rPr lang="cs-CZ" dirty="0"/>
              <a:t>, International </a:t>
            </a:r>
            <a:r>
              <a:rPr lang="cs-CZ" dirty="0" err="1"/>
              <a:t>Journal</a:t>
            </a:r>
            <a:r>
              <a:rPr lang="cs-CZ" dirty="0"/>
              <a:t> </a:t>
            </a:r>
            <a:r>
              <a:rPr lang="cs-CZ" dirty="0" err="1"/>
              <a:t>of</a:t>
            </a:r>
            <a:r>
              <a:rPr lang="cs-CZ" dirty="0"/>
              <a:t> Naval </a:t>
            </a:r>
            <a:r>
              <a:rPr lang="cs-CZ" dirty="0" err="1"/>
              <a:t>Architecture</a:t>
            </a:r>
            <a:r>
              <a:rPr lang="cs-CZ" dirty="0"/>
              <a:t> and </a:t>
            </a:r>
            <a:r>
              <a:rPr lang="cs-CZ" dirty="0" err="1"/>
              <a:t>Ocean</a:t>
            </a:r>
            <a:r>
              <a:rPr lang="cs-CZ" dirty="0"/>
              <a:t> </a:t>
            </a:r>
            <a:r>
              <a:rPr lang="cs-CZ" dirty="0" err="1"/>
              <a:t>Engineering</a:t>
            </a:r>
            <a:r>
              <a:rPr lang="cs-CZ" dirty="0"/>
              <a:t>, </a:t>
            </a:r>
            <a:r>
              <a:rPr lang="cs-CZ" dirty="0" err="1"/>
              <a:t>Volume</a:t>
            </a:r>
            <a:r>
              <a:rPr lang="cs-CZ" dirty="0"/>
              <a:t> 7, </a:t>
            </a:r>
            <a:r>
              <a:rPr lang="cs-CZ" dirty="0" err="1"/>
              <a:t>Issue</a:t>
            </a:r>
            <a:r>
              <a:rPr lang="cs-CZ" dirty="0"/>
              <a:t> 4, 2015, </a:t>
            </a:r>
            <a:r>
              <a:rPr lang="cs-CZ" dirty="0" err="1"/>
              <a:t>Pages</a:t>
            </a:r>
            <a:r>
              <a:rPr lang="cs-CZ" dirty="0"/>
              <a:t> 770-783, ISSN 2092-6782, https://doi.org/10.1515/ijnaoe-2015-0054.</a:t>
            </a:r>
          </a:p>
        </p:txBody>
      </p:sp>
    </p:spTree>
    <p:extLst>
      <p:ext uri="{BB962C8B-B14F-4D97-AF65-F5344CB8AC3E}">
        <p14:creationId xmlns:p14="http://schemas.microsoft.com/office/powerpoint/2010/main" val="41209245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03ADC35-6E35-469F-8DAE-1DB71415903B}"/>
              </a:ext>
            </a:extLst>
          </p:cNvPr>
          <p:cNvSpPr>
            <a:spLocks noGrp="1"/>
          </p:cNvSpPr>
          <p:nvPr>
            <p:ph type="title"/>
          </p:nvPr>
        </p:nvSpPr>
        <p:spPr>
          <a:xfrm>
            <a:off x="707302" y="1328879"/>
            <a:ext cx="9278797" cy="1615827"/>
          </a:xfrm>
        </p:spPr>
        <p:txBody>
          <a:bodyPr/>
          <a:lstStyle/>
          <a:p>
            <a:pPr algn="ctr"/>
            <a:r>
              <a:rPr lang="cs-CZ" dirty="0"/>
              <a:t>	</a:t>
            </a:r>
            <a:br>
              <a:rPr lang="cs-CZ" dirty="0"/>
            </a:br>
            <a:br>
              <a:rPr lang="cs-CZ" dirty="0"/>
            </a:br>
            <a:r>
              <a:rPr lang="cs-CZ" dirty="0"/>
              <a:t>Děkuji za pozornost</a:t>
            </a:r>
          </a:p>
        </p:txBody>
      </p:sp>
      <p:sp>
        <p:nvSpPr>
          <p:cNvPr id="3" name="Zástupný text 2">
            <a:extLst>
              <a:ext uri="{FF2B5EF4-FFF2-40B4-BE49-F238E27FC236}">
                <a16:creationId xmlns:a16="http://schemas.microsoft.com/office/drawing/2014/main" id="{FC0C61E7-EBD6-4868-A177-D791BEDB6370}"/>
              </a:ext>
            </a:extLst>
          </p:cNvPr>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3106237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17"/>
          <p:cNvSpPr txBox="1">
            <a:spLocks noGrp="1"/>
          </p:cNvSpPr>
          <p:nvPr>
            <p:ph type="title"/>
          </p:nvPr>
        </p:nvSpPr>
        <p:spPr>
          <a:xfrm>
            <a:off x="1384300" y="2790825"/>
            <a:ext cx="7924800" cy="1092068"/>
          </a:xfrm>
          <a:prstGeom prst="rect">
            <a:avLst/>
          </a:prstGeom>
        </p:spPr>
        <p:txBody>
          <a:bodyPr vert="horz" wrap="square" lIns="0" tIns="14706" rIns="0" bIns="0" rtlCol="0">
            <a:spAutoFit/>
          </a:bodyPr>
          <a:lstStyle/>
          <a:p>
            <a:pPr marL="11113">
              <a:spcBef>
                <a:spcPts val="116"/>
              </a:spcBef>
              <a:tabLst>
                <a:tab pos="3849905" algn="l"/>
              </a:tabLst>
            </a:pPr>
            <a:r>
              <a:rPr lang="cs-CZ" dirty="0"/>
              <a:t>2. </a:t>
            </a:r>
            <a:r>
              <a:rPr dirty="0" err="1"/>
              <a:t>Svařování</a:t>
            </a:r>
            <a:r>
              <a:rPr spc="-72" dirty="0"/>
              <a:t> </a:t>
            </a:r>
            <a:r>
              <a:rPr lang="cs-CZ" spc="-11" dirty="0"/>
              <a:t>el. obloukem v ochranných atmosférách MIG, MAG, TIG</a:t>
            </a:r>
            <a:endParaRPr spc="-28" dirty="0"/>
          </a:p>
        </p:txBody>
      </p:sp>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4241275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627931" y="1840434"/>
            <a:ext cx="8962678" cy="1186965"/>
          </a:xfrm>
          <a:prstGeom prst="rect">
            <a:avLst/>
          </a:prstGeom>
        </p:spPr>
        <p:txBody>
          <a:bodyPr vert="horz" wrap="square" lIns="0" tIns="14706" rIns="0" bIns="0" rtlCol="0">
            <a:spAutoFit/>
          </a:bodyPr>
          <a:lstStyle/>
          <a:p>
            <a:pPr marL="392178" indent="-378171">
              <a:spcBef>
                <a:spcPts val="116"/>
              </a:spcBef>
              <a:buFont typeface="Wingdings"/>
              <a:buChar char=""/>
              <a:tabLst>
                <a:tab pos="391477" algn="l"/>
                <a:tab pos="392178" algn="l"/>
              </a:tabLst>
            </a:pPr>
            <a:r>
              <a:rPr dirty="0"/>
              <a:t>Jedním z hlavních problémů při svařování je, že kovy reagují s okolní</a:t>
            </a:r>
          </a:p>
          <a:p>
            <a:pPr marL="392178"/>
            <a:r>
              <a:rPr dirty="0"/>
              <a:t>vzdušnou atmosférou rychleji, když stoupá jejich teplota.</a:t>
            </a:r>
          </a:p>
          <a:p>
            <a:pPr marL="392178" marR="594569" indent="-378171">
              <a:spcBef>
                <a:spcPts val="529"/>
              </a:spcBef>
              <a:buFont typeface="Wingdings"/>
              <a:buChar char=""/>
              <a:tabLst>
                <a:tab pos="391477" algn="l"/>
                <a:tab pos="392178" algn="l"/>
              </a:tabLst>
            </a:pPr>
            <a:r>
              <a:rPr dirty="0"/>
              <a:t>Metoda, jak chránit horký kov před atakem atmosféry, je druhým nejdůležitějším rozlišujícím znakem.</a:t>
            </a:r>
          </a:p>
        </p:txBody>
      </p:sp>
      <p:sp>
        <p:nvSpPr>
          <p:cNvPr id="12" name="object 12"/>
          <p:cNvSpPr txBox="1"/>
          <p:nvPr/>
        </p:nvSpPr>
        <p:spPr>
          <a:xfrm>
            <a:off x="627929" y="3319672"/>
            <a:ext cx="2638594" cy="291849"/>
          </a:xfrm>
          <a:prstGeom prst="rect">
            <a:avLst/>
          </a:prstGeom>
        </p:spPr>
        <p:txBody>
          <a:bodyPr vert="horz" wrap="square" lIns="0" tIns="14706" rIns="0" bIns="0" rtlCol="0">
            <a:spAutoFit/>
          </a:bodyPr>
          <a:lstStyle/>
          <a:p>
            <a:pPr marL="392178" indent="-378171">
              <a:spcBef>
                <a:spcPts val="116"/>
              </a:spcBef>
              <a:buFont typeface="Wingdings"/>
              <a:buChar char=""/>
              <a:tabLst>
                <a:tab pos="391477" algn="l"/>
                <a:tab pos="392178" algn="l"/>
              </a:tabLst>
            </a:pPr>
            <a:r>
              <a:rPr dirty="0"/>
              <a:t>Způsoby ochrany:</a:t>
            </a:r>
          </a:p>
        </p:txBody>
      </p:sp>
      <p:sp>
        <p:nvSpPr>
          <p:cNvPr id="13" name="object 13"/>
          <p:cNvSpPr txBox="1"/>
          <p:nvPr/>
        </p:nvSpPr>
        <p:spPr>
          <a:xfrm>
            <a:off x="3653742" y="3252698"/>
            <a:ext cx="5505475" cy="938669"/>
          </a:xfrm>
          <a:prstGeom prst="rect">
            <a:avLst/>
          </a:prstGeom>
        </p:spPr>
        <p:txBody>
          <a:bodyPr vert="horz" wrap="square" lIns="0" tIns="81231" rIns="0" bIns="0" rtlCol="0">
            <a:spAutoFit/>
          </a:bodyPr>
          <a:lstStyle/>
          <a:p>
            <a:pPr marL="392178" indent="-378171">
              <a:spcBef>
                <a:spcPts val="116"/>
              </a:spcBef>
              <a:buFont typeface="Wingdings"/>
              <a:buChar char=""/>
              <a:tabLst>
                <a:tab pos="391477" algn="l"/>
                <a:tab pos="392178" algn="l"/>
              </a:tabLst>
            </a:pPr>
            <a:r>
              <a:rPr dirty="0" err="1"/>
              <a:t>Tavidla</a:t>
            </a:r>
            <a:r>
              <a:rPr dirty="0"/>
              <a:t>, obaly elektrod</a:t>
            </a:r>
          </a:p>
          <a:p>
            <a:pPr marL="392178" indent="-378171">
              <a:spcBef>
                <a:spcPts val="116"/>
              </a:spcBef>
              <a:buFont typeface="Wingdings"/>
              <a:buChar char=""/>
              <a:tabLst>
                <a:tab pos="391477" algn="l"/>
                <a:tab pos="392178" algn="l"/>
              </a:tabLst>
            </a:pPr>
            <a:r>
              <a:rPr dirty="0"/>
              <a:t>Ochranné atmosféry</a:t>
            </a:r>
          </a:p>
          <a:p>
            <a:pPr marL="392178" indent="-378171">
              <a:spcBef>
                <a:spcPts val="116"/>
              </a:spcBef>
              <a:buFont typeface="Wingdings"/>
              <a:buChar char=""/>
              <a:tabLst>
                <a:tab pos="391477" algn="l"/>
                <a:tab pos="392178" algn="l"/>
              </a:tabLst>
            </a:pPr>
            <a:r>
              <a:rPr dirty="0"/>
              <a:t>Speciální (vakuum, keramické kroužky …)</a:t>
            </a:r>
          </a:p>
        </p:txBody>
      </p:sp>
      <p:sp>
        <p:nvSpPr>
          <p:cNvPr id="15" name="object 15"/>
          <p:cNvSpPr txBox="1">
            <a:spLocks noGrp="1"/>
          </p:cNvSpPr>
          <p:nvPr>
            <p:ph type="title"/>
          </p:nvPr>
        </p:nvSpPr>
        <p:spPr>
          <a:xfrm>
            <a:off x="391633" y="796760"/>
            <a:ext cx="4482389" cy="488821"/>
          </a:xfrm>
          <a:prstGeom prst="rect">
            <a:avLst/>
          </a:prstGeom>
        </p:spPr>
        <p:txBody>
          <a:bodyPr vert="horz" wrap="square" lIns="0" tIns="13305" rIns="0" bIns="0" rtlCol="0">
            <a:spAutoFit/>
          </a:bodyPr>
          <a:lstStyle/>
          <a:p>
            <a:pPr marL="14007">
              <a:spcBef>
                <a:spcPts val="105"/>
              </a:spcBef>
            </a:pPr>
            <a:r>
              <a:rPr sz="3089" dirty="0"/>
              <a:t>Ochrana</a:t>
            </a:r>
            <a:r>
              <a:rPr sz="3089" spc="-143" dirty="0"/>
              <a:t> </a:t>
            </a:r>
            <a:r>
              <a:rPr sz="3089" dirty="0"/>
              <a:t>svarové</a:t>
            </a:r>
            <a:r>
              <a:rPr sz="3089" spc="-138" dirty="0"/>
              <a:t> </a:t>
            </a:r>
            <a:r>
              <a:rPr sz="3089" spc="-11" dirty="0"/>
              <a:t>lázně</a:t>
            </a:r>
            <a:endParaRPr sz="3089" dirty="0"/>
          </a:p>
        </p:txBody>
      </p:sp>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6" name="object 16"/>
          <p:cNvSpPr txBox="1"/>
          <p:nvPr/>
        </p:nvSpPr>
        <p:spPr>
          <a:xfrm>
            <a:off x="706919" y="5013413"/>
            <a:ext cx="9202868" cy="1122845"/>
          </a:xfrm>
          <a:prstGeom prst="rect">
            <a:avLst/>
          </a:prstGeom>
        </p:spPr>
        <p:txBody>
          <a:bodyPr vert="horz" wrap="square" lIns="0" tIns="14706" rIns="0" bIns="0" rtlCol="0">
            <a:spAutoFit/>
          </a:bodyPr>
          <a:lstStyle/>
          <a:p>
            <a:pPr marL="14007" marR="5602">
              <a:spcBef>
                <a:spcPts val="116"/>
              </a:spcBef>
              <a:buFont typeface="Wingdings"/>
              <a:buChar char=""/>
              <a:tabLst>
                <a:tab pos="390077" algn="l"/>
                <a:tab pos="390777" algn="l"/>
              </a:tabLst>
            </a:pPr>
            <a:r>
              <a:rPr dirty="0"/>
              <a:t>Při svařování v ochranných atmosférách se ochranný plyn nevyvíjí při hoření oblouku, ale dodává se pod malým tlakem ze zásobníku (z ocelové tlakové lahve nebo z centrálního rozvodu) tak, že plyn elektrodu neustále obtéká a současně překrývá a chrání roztavené svarové plochy a tavnou lázeň před okolní atmosférou.</a:t>
            </a:r>
          </a:p>
        </p:txBody>
      </p:sp>
    </p:spTree>
    <p:extLst>
      <p:ext uri="{BB962C8B-B14F-4D97-AF65-F5344CB8AC3E}">
        <p14:creationId xmlns:p14="http://schemas.microsoft.com/office/powerpoint/2010/main" val="2745687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627930" y="1851217"/>
            <a:ext cx="9175558" cy="2987971"/>
          </a:xfrm>
          <a:prstGeom prst="rect">
            <a:avLst/>
          </a:prstGeom>
        </p:spPr>
        <p:txBody>
          <a:bodyPr vert="horz" wrap="square" lIns="0" tIns="14706" rIns="0" bIns="0" rtlCol="0">
            <a:spAutoFit/>
          </a:bodyPr>
          <a:lstStyle/>
          <a:p>
            <a:pPr marL="469213" indent="-455906">
              <a:spcBef>
                <a:spcPts val="116"/>
              </a:spcBef>
              <a:buFont typeface="Wingdings"/>
              <a:buChar char=""/>
              <a:tabLst>
                <a:tab pos="469213" algn="l"/>
                <a:tab pos="469911" algn="l"/>
              </a:tabLst>
            </a:pPr>
            <a:r>
              <a:rPr dirty="0"/>
              <a:t>Ochrana svarové tavné lázně, elektrody, oblouku a okolí svaru</a:t>
            </a:r>
          </a:p>
          <a:p>
            <a:pPr marL="469213" indent="-455906">
              <a:spcBef>
                <a:spcPts val="1798"/>
              </a:spcBef>
              <a:buFont typeface="Wingdings"/>
              <a:buChar char=""/>
              <a:tabLst>
                <a:tab pos="469213" algn="l"/>
                <a:tab pos="469911" algn="l"/>
              </a:tabLst>
            </a:pPr>
            <a:r>
              <a:rPr dirty="0"/>
              <a:t>Ochrana kořene svaru</a:t>
            </a:r>
          </a:p>
          <a:p>
            <a:pPr marL="469213" indent="-455906">
              <a:spcBef>
                <a:spcPts val="1798"/>
              </a:spcBef>
              <a:buFont typeface="Wingdings"/>
              <a:buChar char=""/>
              <a:tabLst>
                <a:tab pos="469213" algn="l"/>
                <a:tab pos="469911" algn="l"/>
              </a:tabLst>
            </a:pPr>
            <a:r>
              <a:rPr dirty="0"/>
              <a:t>Ovlivňování procesů při zapalování a hoření elektrického oblouku</a:t>
            </a:r>
          </a:p>
          <a:p>
            <a:pPr marL="476216">
              <a:spcBef>
                <a:spcPts val="534"/>
              </a:spcBef>
            </a:pPr>
            <a:r>
              <a:rPr dirty="0"/>
              <a:t>(vytvoření dostatečně ionizovaného prostředí)</a:t>
            </a:r>
          </a:p>
          <a:p>
            <a:pPr marL="469213" marR="5602" indent="-455906">
              <a:lnSpc>
                <a:spcPct val="120000"/>
              </a:lnSpc>
              <a:spcBef>
                <a:spcPts val="1268"/>
              </a:spcBef>
              <a:buFont typeface="Wingdings"/>
              <a:buChar char=""/>
              <a:tabLst>
                <a:tab pos="469213" algn="l"/>
                <a:tab pos="469911" algn="l"/>
                <a:tab pos="1277379" algn="l"/>
              </a:tabLst>
            </a:pPr>
            <a:r>
              <a:rPr dirty="0"/>
              <a:t>Udržování stability hoření oblouku a podpora přenosu svarového kovu (ovlivňování metalurgických dějů při tvoření kapky tekutého kovu na konci	tavící se elektrody)</a:t>
            </a:r>
          </a:p>
          <a:p>
            <a:pPr marL="469213" indent="-455906">
              <a:spcBef>
                <a:spcPts val="1803"/>
              </a:spcBef>
              <a:buFont typeface="Wingdings"/>
              <a:buChar char=""/>
              <a:tabLst>
                <a:tab pos="469213" algn="l"/>
                <a:tab pos="469911" algn="l"/>
              </a:tabLst>
            </a:pPr>
            <a:r>
              <a:rPr dirty="0"/>
              <a:t>Přispívání k přenosu tepelné energie do svaru</a:t>
            </a:r>
          </a:p>
        </p:txBody>
      </p:sp>
      <p:sp>
        <p:nvSpPr>
          <p:cNvPr id="13" name="object 13"/>
          <p:cNvSpPr txBox="1">
            <a:spLocks noGrp="1"/>
          </p:cNvSpPr>
          <p:nvPr>
            <p:ph type="title"/>
          </p:nvPr>
        </p:nvSpPr>
        <p:spPr>
          <a:xfrm>
            <a:off x="391633" y="796760"/>
            <a:ext cx="5443851" cy="488821"/>
          </a:xfrm>
          <a:prstGeom prst="rect">
            <a:avLst/>
          </a:prstGeom>
        </p:spPr>
        <p:txBody>
          <a:bodyPr vert="horz" wrap="square" lIns="0" tIns="13305" rIns="0" bIns="0" rtlCol="0">
            <a:spAutoFit/>
          </a:bodyPr>
          <a:lstStyle/>
          <a:p>
            <a:pPr marL="14007">
              <a:spcBef>
                <a:spcPts val="105"/>
              </a:spcBef>
            </a:pPr>
            <a:r>
              <a:rPr sz="3089" dirty="0"/>
              <a:t>Úloha</a:t>
            </a:r>
            <a:r>
              <a:rPr sz="3089" spc="-105" dirty="0"/>
              <a:t> </a:t>
            </a:r>
            <a:r>
              <a:rPr sz="3089" spc="-11" dirty="0"/>
              <a:t>ochranných</a:t>
            </a:r>
            <a:r>
              <a:rPr sz="3089" spc="-99" dirty="0"/>
              <a:t> </a:t>
            </a:r>
            <a:r>
              <a:rPr sz="3089" spc="-11" dirty="0"/>
              <a:t>atmosfér</a:t>
            </a:r>
            <a:endParaRPr sz="3089"/>
          </a:p>
        </p:txBody>
      </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699430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p:nvPr/>
        </p:nvSpPr>
        <p:spPr>
          <a:xfrm>
            <a:off x="627930" y="1851219"/>
            <a:ext cx="5601411" cy="3218291"/>
          </a:xfrm>
          <a:prstGeom prst="rect">
            <a:avLst/>
          </a:prstGeom>
        </p:spPr>
        <p:txBody>
          <a:bodyPr vert="horz" wrap="square" lIns="0" tIns="14706" rIns="0" bIns="0" rtlCol="0">
            <a:spAutoFit/>
          </a:bodyPr>
          <a:lstStyle/>
          <a:p>
            <a:pPr marL="469213" indent="-455906">
              <a:spcBef>
                <a:spcPts val="116"/>
              </a:spcBef>
              <a:buFont typeface="Wingdings"/>
              <a:buChar char=""/>
              <a:tabLst>
                <a:tab pos="469213" algn="l"/>
                <a:tab pos="469911" algn="l"/>
              </a:tabLst>
            </a:pPr>
            <a:r>
              <a:rPr dirty="0"/>
              <a:t>Ochranné atmosféry mají dále vliv na :</a:t>
            </a:r>
          </a:p>
          <a:p>
            <a:pPr>
              <a:spcBef>
                <a:spcPts val="22"/>
              </a:spcBef>
              <a:buFont typeface="Wingdings"/>
              <a:buChar char=""/>
            </a:pPr>
            <a:endParaRPr dirty="0"/>
          </a:p>
          <a:p>
            <a:pPr marL="392178" indent="-378171">
              <a:buFont typeface="Wingdings"/>
              <a:buChar char=""/>
              <a:tabLst>
                <a:tab pos="391477" algn="l"/>
                <a:tab pos="392178" algn="l"/>
              </a:tabLst>
            </a:pPr>
            <a:r>
              <a:rPr dirty="0"/>
              <a:t>Tekutost a smáčivost svarové tavné lázně</a:t>
            </a:r>
          </a:p>
          <a:p>
            <a:pPr marL="392178" indent="-378171">
              <a:spcBef>
                <a:spcPts val="1803"/>
              </a:spcBef>
              <a:buFont typeface="Wingdings"/>
              <a:buChar char=""/>
              <a:tabLst>
                <a:tab pos="391477" algn="l"/>
                <a:tab pos="392178" algn="l"/>
              </a:tabLst>
            </a:pPr>
            <a:r>
              <a:rPr dirty="0"/>
              <a:t>Vlastnosti svarového kovu</a:t>
            </a:r>
          </a:p>
          <a:p>
            <a:pPr marL="392178" indent="-378171">
              <a:spcBef>
                <a:spcPts val="1798"/>
              </a:spcBef>
              <a:buFont typeface="Wingdings"/>
              <a:buChar char=""/>
              <a:tabLst>
                <a:tab pos="391477" algn="l"/>
                <a:tab pos="392178" algn="l"/>
              </a:tabLst>
            </a:pPr>
            <a:r>
              <a:rPr dirty="0"/>
              <a:t>Odtavovací výkon</a:t>
            </a:r>
          </a:p>
          <a:p>
            <a:pPr marL="392178" indent="-378171">
              <a:spcBef>
                <a:spcPts val="1803"/>
              </a:spcBef>
              <a:buFont typeface="Wingdings"/>
              <a:buChar char=""/>
              <a:tabLst>
                <a:tab pos="391477" algn="l"/>
                <a:tab pos="392178" algn="l"/>
              </a:tabLst>
            </a:pPr>
            <a:r>
              <a:rPr dirty="0"/>
              <a:t>Tvar a rozměry svarové housenky a</a:t>
            </a:r>
          </a:p>
          <a:p>
            <a:pPr marL="392178">
              <a:spcBef>
                <a:spcPts val="529"/>
              </a:spcBef>
            </a:pPr>
            <a:r>
              <a:rPr dirty="0"/>
              <a:t>velikost průvaru</a:t>
            </a:r>
          </a:p>
          <a:p>
            <a:pPr marL="392178" indent="-378171">
              <a:spcBef>
                <a:spcPts val="1803"/>
              </a:spcBef>
              <a:buFont typeface="Wingdings"/>
              <a:buChar char=""/>
              <a:tabLst>
                <a:tab pos="391477" algn="l"/>
                <a:tab pos="392178" algn="l"/>
              </a:tabLst>
            </a:pPr>
            <a:r>
              <a:rPr dirty="0"/>
              <a:t>Množství rozstřiku a rychlost svařování</a:t>
            </a:r>
          </a:p>
        </p:txBody>
      </p:sp>
      <p:sp>
        <p:nvSpPr>
          <p:cNvPr id="14" name="object 14"/>
          <p:cNvSpPr txBox="1">
            <a:spLocks noGrp="1"/>
          </p:cNvSpPr>
          <p:nvPr>
            <p:ph type="title"/>
          </p:nvPr>
        </p:nvSpPr>
        <p:spPr>
          <a:xfrm>
            <a:off x="391633" y="796760"/>
            <a:ext cx="5443851" cy="488821"/>
          </a:xfrm>
          <a:prstGeom prst="rect">
            <a:avLst/>
          </a:prstGeom>
        </p:spPr>
        <p:txBody>
          <a:bodyPr vert="horz" wrap="square" lIns="0" tIns="13305" rIns="0" bIns="0" rtlCol="0">
            <a:spAutoFit/>
          </a:bodyPr>
          <a:lstStyle/>
          <a:p>
            <a:pPr marL="14007">
              <a:spcBef>
                <a:spcPts val="105"/>
              </a:spcBef>
            </a:pPr>
            <a:r>
              <a:rPr sz="3089" dirty="0"/>
              <a:t>Úloha</a:t>
            </a:r>
            <a:r>
              <a:rPr sz="3089" spc="-105" dirty="0"/>
              <a:t> </a:t>
            </a:r>
            <a:r>
              <a:rPr sz="3089" spc="-11" dirty="0"/>
              <a:t>ochranných</a:t>
            </a:r>
            <a:r>
              <a:rPr sz="3089" spc="-99" dirty="0"/>
              <a:t> </a:t>
            </a:r>
            <a:r>
              <a:rPr sz="3089" spc="-11" dirty="0"/>
              <a:t>atmosfér</a:t>
            </a:r>
            <a:endParaRPr sz="3089" dirty="0"/>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5678451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a:spLocks noGrp="1"/>
          </p:cNvSpPr>
          <p:nvPr>
            <p:ph type="title"/>
          </p:nvPr>
        </p:nvSpPr>
        <p:spPr>
          <a:xfrm>
            <a:off x="391632" y="777807"/>
            <a:ext cx="9850612" cy="442668"/>
          </a:xfrm>
          <a:prstGeom prst="rect">
            <a:avLst/>
          </a:prstGeom>
        </p:spPr>
        <p:txBody>
          <a:bodyPr vert="horz" wrap="square" lIns="0" tIns="18207" rIns="0" bIns="0" rtlCol="0">
            <a:spAutoFit/>
          </a:bodyPr>
          <a:lstStyle/>
          <a:p>
            <a:pPr marL="14007">
              <a:spcBef>
                <a:spcPts val="143"/>
              </a:spcBef>
            </a:pPr>
            <a:r>
              <a:rPr sz="2757" i="1" spc="-66" dirty="0">
                <a:latin typeface="Tahoma"/>
                <a:cs typeface="Tahoma"/>
              </a:rPr>
              <a:t>Metody</a:t>
            </a:r>
            <a:r>
              <a:rPr sz="2757" i="1" spc="-132" dirty="0">
                <a:latin typeface="Tahoma"/>
                <a:cs typeface="Tahoma"/>
              </a:rPr>
              <a:t> </a:t>
            </a:r>
            <a:r>
              <a:rPr sz="2757" i="1" spc="-50" dirty="0">
                <a:latin typeface="Tahoma"/>
                <a:cs typeface="Tahoma"/>
              </a:rPr>
              <a:t>svařování</a:t>
            </a:r>
            <a:r>
              <a:rPr sz="2757" i="1" spc="-132" dirty="0">
                <a:latin typeface="Tahoma"/>
                <a:cs typeface="Tahoma"/>
              </a:rPr>
              <a:t> </a:t>
            </a:r>
            <a:r>
              <a:rPr sz="2757" i="1" dirty="0">
                <a:latin typeface="Tahoma"/>
                <a:cs typeface="Tahoma"/>
              </a:rPr>
              <a:t>el.</a:t>
            </a:r>
            <a:r>
              <a:rPr sz="2757" i="1" spc="-126" dirty="0">
                <a:latin typeface="Tahoma"/>
                <a:cs typeface="Tahoma"/>
              </a:rPr>
              <a:t> </a:t>
            </a:r>
            <a:r>
              <a:rPr sz="2757" i="1" spc="-61" dirty="0">
                <a:latin typeface="Tahoma"/>
                <a:cs typeface="Tahoma"/>
              </a:rPr>
              <a:t>obloukem</a:t>
            </a:r>
            <a:r>
              <a:rPr sz="2757" i="1" spc="-105" dirty="0">
                <a:latin typeface="Tahoma"/>
                <a:cs typeface="Tahoma"/>
              </a:rPr>
              <a:t> </a:t>
            </a:r>
            <a:r>
              <a:rPr sz="2757" i="1" dirty="0">
                <a:latin typeface="Tahoma"/>
                <a:cs typeface="Tahoma"/>
              </a:rPr>
              <a:t>v</a:t>
            </a:r>
            <a:r>
              <a:rPr sz="2757" i="1" spc="-121" dirty="0">
                <a:latin typeface="Tahoma"/>
                <a:cs typeface="Tahoma"/>
              </a:rPr>
              <a:t> </a:t>
            </a:r>
            <a:r>
              <a:rPr sz="2757" i="1" spc="-61" dirty="0">
                <a:latin typeface="Tahoma"/>
                <a:cs typeface="Tahoma"/>
              </a:rPr>
              <a:t>ochranných</a:t>
            </a:r>
            <a:r>
              <a:rPr sz="2757" i="1" spc="-99" dirty="0">
                <a:latin typeface="Tahoma"/>
                <a:cs typeface="Tahoma"/>
              </a:rPr>
              <a:t> </a:t>
            </a:r>
            <a:r>
              <a:rPr sz="2757" i="1" spc="-50" dirty="0">
                <a:latin typeface="Tahoma"/>
                <a:cs typeface="Tahoma"/>
              </a:rPr>
              <a:t>atmosférách</a:t>
            </a:r>
            <a:endParaRPr sz="2757" dirty="0">
              <a:latin typeface="Tahoma"/>
              <a:cs typeface="Tahoma"/>
            </a:endParaRPr>
          </a:p>
        </p:txBody>
      </p:sp>
      <p:sp>
        <p:nvSpPr>
          <p:cNvPr id="20" name="object 20"/>
          <p:cNvSpPr txBox="1"/>
          <p:nvPr/>
        </p:nvSpPr>
        <p:spPr>
          <a:xfrm>
            <a:off x="818794" y="1545868"/>
            <a:ext cx="5016691" cy="3783037"/>
          </a:xfrm>
          <a:prstGeom prst="rect">
            <a:avLst/>
          </a:prstGeom>
        </p:spPr>
        <p:txBody>
          <a:bodyPr vert="horz" wrap="square" lIns="0" tIns="81231" rIns="0" bIns="0" rtlCol="0">
            <a:spAutoFit/>
          </a:bodyPr>
          <a:lstStyle/>
          <a:p>
            <a:pPr marL="392178" indent="-378171">
              <a:spcBef>
                <a:spcPts val="640"/>
              </a:spcBef>
              <a:buFont typeface="Wingdings"/>
              <a:buChar char=""/>
              <a:tabLst>
                <a:tab pos="391477" algn="l"/>
                <a:tab pos="392178" algn="l"/>
              </a:tabLst>
            </a:pPr>
            <a:r>
              <a:rPr dirty="0"/>
              <a:t>MAG (Metal active gas)</a:t>
            </a:r>
          </a:p>
          <a:p>
            <a:pPr marL="392178" marR="382373" lvl="1">
              <a:spcBef>
                <a:spcPts val="529"/>
              </a:spcBef>
              <a:buChar char="-"/>
              <a:tabLst>
                <a:tab pos="562355" algn="l"/>
              </a:tabLst>
            </a:pPr>
            <a:r>
              <a:rPr dirty="0"/>
              <a:t>odtavující se elektroda, kde ochranný plyn se aktivně podílí na tvorbě svarového kovu</a:t>
            </a:r>
          </a:p>
          <a:p>
            <a:pPr marL="392178" indent="-378171">
              <a:spcBef>
                <a:spcPts val="1798"/>
              </a:spcBef>
              <a:buFont typeface="Wingdings"/>
              <a:buChar char=""/>
              <a:tabLst>
                <a:tab pos="391477" algn="l"/>
                <a:tab pos="392178" algn="l"/>
              </a:tabLst>
            </a:pPr>
            <a:r>
              <a:rPr dirty="0"/>
              <a:t>MIG (Metal inert gas)</a:t>
            </a:r>
          </a:p>
          <a:p>
            <a:pPr marL="392178" marR="301137" lvl="1">
              <a:spcBef>
                <a:spcPts val="529"/>
              </a:spcBef>
              <a:buChar char="-"/>
              <a:tabLst>
                <a:tab pos="562355" algn="l"/>
              </a:tabLst>
            </a:pPr>
            <a:r>
              <a:rPr dirty="0"/>
              <a:t>odtavující se elektroda, kde ochranný plyn nereaguje při tvorbě svarového kovu</a:t>
            </a:r>
          </a:p>
          <a:p>
            <a:pPr marL="392178" indent="-378171">
              <a:spcBef>
                <a:spcPts val="1803"/>
              </a:spcBef>
              <a:buFont typeface="Wingdings"/>
              <a:buChar char=""/>
              <a:tabLst>
                <a:tab pos="391477" algn="l"/>
                <a:tab pos="392178" algn="l"/>
              </a:tabLst>
            </a:pPr>
            <a:r>
              <a:rPr dirty="0"/>
              <a:t>WIG , TIG (Wolfram inert gas -</a:t>
            </a:r>
          </a:p>
          <a:p>
            <a:pPr marL="392178"/>
            <a:r>
              <a:rPr dirty="0"/>
              <a:t>Tungsten inert gas)</a:t>
            </a:r>
          </a:p>
          <a:p>
            <a:pPr marL="392178" marR="5602" lvl="1">
              <a:spcBef>
                <a:spcPts val="534"/>
              </a:spcBef>
              <a:buChar char="-"/>
              <a:tabLst>
                <a:tab pos="562355" algn="l"/>
              </a:tabLst>
            </a:pPr>
            <a:r>
              <a:rPr dirty="0"/>
              <a:t>Wolframová neodtavující se elektroda, kde ochranný plyn nereaguje při tvorbě svarového kovu.</a:t>
            </a:r>
          </a:p>
        </p:txBody>
      </p:sp>
      <p:pic>
        <p:nvPicPr>
          <p:cNvPr id="21" name="object 21"/>
          <p:cNvPicPr/>
          <p:nvPr/>
        </p:nvPicPr>
        <p:blipFill>
          <a:blip r:embed="rId2" cstate="print"/>
          <a:stretch>
            <a:fillRect/>
          </a:stretch>
        </p:blipFill>
        <p:spPr>
          <a:xfrm>
            <a:off x="7327901" y="2282015"/>
            <a:ext cx="2413389" cy="2207848"/>
          </a:xfrm>
          <a:prstGeom prst="rect">
            <a:avLst/>
          </a:prstGeom>
        </p:spPr>
      </p:pic>
      <p:sp>
        <p:nvSpPr>
          <p:cNvPr id="23" name="object 2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54510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1" y="796004"/>
            <a:ext cx="5698748" cy="421497"/>
          </a:xfrm>
          <a:prstGeom prst="rect">
            <a:avLst/>
          </a:prstGeom>
        </p:spPr>
        <p:txBody>
          <a:bodyPr vert="horz" wrap="square" lIns="0" tIns="14005" rIns="0" bIns="0" rtlCol="0">
            <a:spAutoFit/>
          </a:bodyPr>
          <a:lstStyle/>
          <a:p>
            <a:pPr marL="14007">
              <a:spcBef>
                <a:spcPts val="110"/>
              </a:spcBef>
            </a:pPr>
            <a:r>
              <a:rPr sz="2647" dirty="0"/>
              <a:t>SVAŘOVÁNÍ</a:t>
            </a:r>
            <a:r>
              <a:rPr sz="2647" spc="-55" dirty="0"/>
              <a:t> </a:t>
            </a:r>
            <a:r>
              <a:rPr sz="2647" dirty="0"/>
              <a:t>METODOU</a:t>
            </a:r>
            <a:r>
              <a:rPr sz="2647" spc="-39" dirty="0"/>
              <a:t> </a:t>
            </a:r>
            <a:r>
              <a:rPr sz="2647" spc="-11" dirty="0"/>
              <a:t>MIG/MAG</a:t>
            </a:r>
            <a:endParaRPr sz="2647"/>
          </a:p>
        </p:txBody>
      </p:sp>
      <p:sp>
        <p:nvSpPr>
          <p:cNvPr id="13" name="object 13"/>
          <p:cNvSpPr txBox="1"/>
          <p:nvPr/>
        </p:nvSpPr>
        <p:spPr>
          <a:xfrm>
            <a:off x="684734" y="1828671"/>
            <a:ext cx="9310165" cy="656754"/>
          </a:xfrm>
          <a:prstGeom prst="rect">
            <a:avLst/>
          </a:prstGeom>
        </p:spPr>
        <p:txBody>
          <a:bodyPr vert="horz" wrap="square" lIns="0" tIns="14005" rIns="0" bIns="0" rtlCol="0">
            <a:spAutoFit/>
          </a:bodyPr>
          <a:lstStyle/>
          <a:p>
            <a:pPr marL="14007" marR="5602">
              <a:lnSpc>
                <a:spcPct val="120000"/>
              </a:lnSpc>
              <a:spcBef>
                <a:spcPts val="1274"/>
              </a:spcBef>
              <a:tabLst>
                <a:tab pos="391477" algn="l"/>
                <a:tab pos="392178" algn="l"/>
              </a:tabLst>
            </a:pPr>
            <a:r>
              <a:rPr dirty="0" err="1"/>
              <a:t>Tavné</a:t>
            </a:r>
            <a:r>
              <a:rPr dirty="0"/>
              <a:t> obloukové svařování tavící se kovovou elektrodou, kdy elektrický oblouk a oblast svaru jsou chráněny před okolní atmosférou vrstvou ochranného </a:t>
            </a:r>
            <a:r>
              <a:rPr dirty="0" err="1"/>
              <a:t>plynu</a:t>
            </a:r>
            <a:r>
              <a:rPr dirty="0"/>
              <a:t> </a:t>
            </a:r>
            <a:r>
              <a:rPr dirty="0" err="1"/>
              <a:t>přiváděnéhoz</a:t>
            </a:r>
            <a:r>
              <a:rPr dirty="0"/>
              <a:t> vnějšího zdroje.</a:t>
            </a: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8964380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3" y="796004"/>
            <a:ext cx="7964801" cy="421497"/>
          </a:xfrm>
          <a:prstGeom prst="rect">
            <a:avLst/>
          </a:prstGeom>
        </p:spPr>
        <p:txBody>
          <a:bodyPr vert="horz" wrap="square" lIns="0" tIns="14005" rIns="0" bIns="0" rtlCol="0">
            <a:spAutoFit/>
          </a:bodyPr>
          <a:lstStyle/>
          <a:p>
            <a:pPr marL="14007">
              <a:spcBef>
                <a:spcPts val="110"/>
              </a:spcBef>
            </a:pPr>
            <a:r>
              <a:rPr sz="2647" dirty="0"/>
              <a:t>ZNAČENÍ</a:t>
            </a:r>
            <a:r>
              <a:rPr sz="2647" spc="-44" dirty="0"/>
              <a:t> </a:t>
            </a:r>
            <a:r>
              <a:rPr sz="2647" dirty="0"/>
              <a:t>METODY</a:t>
            </a:r>
            <a:r>
              <a:rPr sz="2647" spc="-22" dirty="0"/>
              <a:t> </a:t>
            </a:r>
            <a:r>
              <a:rPr sz="2647" dirty="0"/>
              <a:t>dle</a:t>
            </a:r>
            <a:r>
              <a:rPr sz="2647" spc="-28" dirty="0"/>
              <a:t> </a:t>
            </a:r>
            <a:r>
              <a:rPr sz="2647" dirty="0"/>
              <a:t>normy</a:t>
            </a:r>
            <a:r>
              <a:rPr sz="2647" spc="-17" dirty="0"/>
              <a:t> </a:t>
            </a:r>
            <a:r>
              <a:rPr sz="2647" dirty="0"/>
              <a:t>ČSN</a:t>
            </a:r>
            <a:r>
              <a:rPr sz="2647" spc="-28" dirty="0"/>
              <a:t> </a:t>
            </a:r>
            <a:r>
              <a:rPr sz="2647" dirty="0"/>
              <a:t>EN</a:t>
            </a:r>
            <a:r>
              <a:rPr sz="2647" spc="-28" dirty="0"/>
              <a:t> </a:t>
            </a:r>
            <a:r>
              <a:rPr sz="2647" dirty="0"/>
              <a:t>ISO</a:t>
            </a:r>
            <a:r>
              <a:rPr sz="2647" spc="-11" dirty="0"/>
              <a:t> </a:t>
            </a:r>
            <a:r>
              <a:rPr sz="2647" spc="-22" dirty="0"/>
              <a:t>4063</a:t>
            </a:r>
            <a:endParaRPr sz="2647" dirty="0"/>
          </a:p>
        </p:txBody>
      </p:sp>
      <p:grpSp>
        <p:nvGrpSpPr>
          <p:cNvPr id="13" name="object 13"/>
          <p:cNvGrpSpPr/>
          <p:nvPr/>
        </p:nvGrpSpPr>
        <p:grpSpPr>
          <a:xfrm>
            <a:off x="725245" y="5778017"/>
            <a:ext cx="1394225" cy="626036"/>
            <a:chOff x="381258" y="5239511"/>
            <a:chExt cx="1264285" cy="567690"/>
          </a:xfrm>
        </p:grpSpPr>
        <p:pic>
          <p:nvPicPr>
            <p:cNvPr id="14" name="object 14"/>
            <p:cNvPicPr/>
            <p:nvPr/>
          </p:nvPicPr>
          <p:blipFill>
            <a:blip r:embed="rId2" cstate="print"/>
            <a:stretch>
              <a:fillRect/>
            </a:stretch>
          </p:blipFill>
          <p:spPr>
            <a:xfrm>
              <a:off x="381258" y="5386807"/>
              <a:ext cx="177008" cy="200300"/>
            </a:xfrm>
            <a:prstGeom prst="rect">
              <a:avLst/>
            </a:prstGeom>
          </p:spPr>
        </p:pic>
        <p:pic>
          <p:nvPicPr>
            <p:cNvPr id="15" name="object 15"/>
            <p:cNvPicPr/>
            <p:nvPr/>
          </p:nvPicPr>
          <p:blipFill>
            <a:blip r:embed="rId3" cstate="print"/>
            <a:stretch>
              <a:fillRect/>
            </a:stretch>
          </p:blipFill>
          <p:spPr>
            <a:xfrm>
              <a:off x="541020" y="5239511"/>
              <a:ext cx="1104138" cy="567690"/>
            </a:xfrm>
            <a:prstGeom prst="rect">
              <a:avLst/>
            </a:prstGeom>
          </p:spPr>
        </p:pic>
      </p:grpSp>
      <p:pic>
        <p:nvPicPr>
          <p:cNvPr id="16" name="object 16"/>
          <p:cNvPicPr/>
          <p:nvPr/>
        </p:nvPicPr>
        <p:blipFill>
          <a:blip r:embed="rId4" cstate="print"/>
          <a:stretch>
            <a:fillRect/>
          </a:stretch>
        </p:blipFill>
        <p:spPr>
          <a:xfrm>
            <a:off x="2368618" y="6181369"/>
            <a:ext cx="2977242" cy="626036"/>
          </a:xfrm>
          <a:prstGeom prst="rect">
            <a:avLst/>
          </a:prstGeom>
        </p:spPr>
      </p:pic>
      <p:sp>
        <p:nvSpPr>
          <p:cNvPr id="17" name="object 17"/>
          <p:cNvSpPr txBox="1"/>
          <p:nvPr/>
        </p:nvSpPr>
        <p:spPr>
          <a:xfrm>
            <a:off x="684735" y="1828012"/>
            <a:ext cx="4931258" cy="3987024"/>
          </a:xfrm>
          <a:prstGeom prst="rect">
            <a:avLst/>
          </a:prstGeom>
        </p:spPr>
        <p:txBody>
          <a:bodyPr vert="horz" wrap="square" lIns="0" tIns="14005" rIns="0" bIns="0" rtlCol="0">
            <a:spAutoFit/>
          </a:bodyPr>
          <a:lstStyle/>
          <a:p>
            <a:pPr marL="392178" marR="673005" indent="-378171">
              <a:lnSpc>
                <a:spcPct val="120000"/>
              </a:lnSpc>
              <a:spcBef>
                <a:spcPts val="110"/>
              </a:spcBef>
              <a:buFont typeface="Wingdings"/>
              <a:buChar char=""/>
              <a:tabLst>
                <a:tab pos="391477" algn="l"/>
                <a:tab pos="392178" algn="l"/>
                <a:tab pos="1245865" algn="l"/>
              </a:tabLst>
            </a:pPr>
            <a:r>
              <a:rPr dirty="0"/>
              <a:t>131 –	Oukové svařování tavící se elektrodou v inertním plynu (MIG – Metal inert gas) - EN</a:t>
            </a:r>
          </a:p>
          <a:p>
            <a:pPr marL="392178" marR="5602" indent="-378171">
              <a:lnSpc>
                <a:spcPct val="120000"/>
              </a:lnSpc>
              <a:spcBef>
                <a:spcPts val="1913"/>
              </a:spcBef>
              <a:buFont typeface="Wingdings"/>
              <a:buChar char=""/>
              <a:tabLst>
                <a:tab pos="391477" algn="l"/>
                <a:tab pos="392178" algn="l"/>
              </a:tabLst>
            </a:pPr>
            <a:r>
              <a:rPr dirty="0"/>
              <a:t>135 – Obloukové svařování tavící se elektrodou v aktivním plynu</a:t>
            </a:r>
          </a:p>
          <a:p>
            <a:pPr marL="392178">
              <a:spcBef>
                <a:spcPts val="529"/>
              </a:spcBef>
            </a:pPr>
            <a:r>
              <a:rPr dirty="0"/>
              <a:t>(MAG – Metal active gas) - EN</a:t>
            </a:r>
          </a:p>
          <a:p>
            <a:pPr>
              <a:spcBef>
                <a:spcPts val="22"/>
              </a:spcBef>
            </a:pPr>
            <a:endParaRPr dirty="0"/>
          </a:p>
          <a:p>
            <a:pPr marL="377471" marR="456607" indent="-377471" algn="r">
              <a:spcBef>
                <a:spcPts val="6"/>
              </a:spcBef>
              <a:buFont typeface="Wingdings"/>
              <a:buChar char=""/>
              <a:tabLst>
                <a:tab pos="377471" algn="l"/>
                <a:tab pos="392178" algn="l"/>
                <a:tab pos="1682163" algn="l"/>
              </a:tabLst>
            </a:pPr>
            <a:r>
              <a:rPr dirty="0"/>
              <a:t>GMAW –	Gas metal arc welding</a:t>
            </a:r>
          </a:p>
          <a:p>
            <a:pPr marL="392178">
              <a:spcBef>
                <a:spcPts val="529"/>
              </a:spcBef>
            </a:pPr>
            <a:r>
              <a:rPr dirty="0"/>
              <a:t>- ASM (platí pro MIG i MAG)</a:t>
            </a:r>
          </a:p>
          <a:p>
            <a:pPr>
              <a:spcBef>
                <a:spcPts val="22"/>
              </a:spcBef>
            </a:pPr>
            <a:endParaRPr dirty="0"/>
          </a:p>
          <a:p>
            <a:pPr marL="392178" indent="-378171">
              <a:buClr>
                <a:srgbClr val="000000"/>
              </a:buClr>
              <a:buFont typeface="Wingdings"/>
              <a:buChar char=""/>
              <a:tabLst>
                <a:tab pos="391477" algn="l"/>
                <a:tab pos="392178" algn="l"/>
              </a:tabLst>
            </a:pPr>
            <a:r>
              <a:rPr dirty="0"/>
              <a:t>FCAW - Flux Cored Arc Welding</a:t>
            </a:r>
            <a:r>
              <a:rPr lang="cs-CZ" dirty="0"/>
              <a:t> </a:t>
            </a:r>
            <a:r>
              <a:rPr dirty="0"/>
              <a:t>- svařování plněnou elektrodou</a:t>
            </a:r>
          </a:p>
        </p:txBody>
      </p:sp>
      <p:pic>
        <p:nvPicPr>
          <p:cNvPr id="18" name="object 18"/>
          <p:cNvPicPr/>
          <p:nvPr/>
        </p:nvPicPr>
        <p:blipFill>
          <a:blip r:embed="rId5" cstate="print"/>
          <a:stretch>
            <a:fillRect/>
          </a:stretch>
        </p:blipFill>
        <p:spPr>
          <a:xfrm>
            <a:off x="5976938" y="1677272"/>
            <a:ext cx="4088980" cy="5255340"/>
          </a:xfrm>
          <a:prstGeom prst="rect">
            <a:avLst/>
          </a:prstGeom>
        </p:spPr>
      </p:pic>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783313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3" y="796004"/>
            <a:ext cx="7002639" cy="421497"/>
          </a:xfrm>
          <a:prstGeom prst="rect">
            <a:avLst/>
          </a:prstGeom>
        </p:spPr>
        <p:txBody>
          <a:bodyPr vert="horz" wrap="square" lIns="0" tIns="14005" rIns="0" bIns="0" rtlCol="0">
            <a:spAutoFit/>
          </a:bodyPr>
          <a:lstStyle/>
          <a:p>
            <a:pPr marL="14007">
              <a:spcBef>
                <a:spcPts val="110"/>
              </a:spcBef>
            </a:pPr>
            <a:r>
              <a:rPr sz="2647" dirty="0"/>
              <a:t>Princip</a:t>
            </a:r>
            <a:r>
              <a:rPr sz="2647" spc="-28" dirty="0"/>
              <a:t> </a:t>
            </a:r>
            <a:r>
              <a:rPr sz="2647" dirty="0"/>
              <a:t>svařování</a:t>
            </a:r>
            <a:r>
              <a:rPr sz="2647" spc="-28" dirty="0"/>
              <a:t> </a:t>
            </a:r>
            <a:r>
              <a:rPr sz="2647" dirty="0"/>
              <a:t>MAG</a:t>
            </a:r>
            <a:r>
              <a:rPr sz="2647" spc="-50" dirty="0"/>
              <a:t> </a:t>
            </a:r>
            <a:r>
              <a:rPr sz="2647" dirty="0"/>
              <a:t>(135)</a:t>
            </a:r>
            <a:r>
              <a:rPr sz="2647" spc="-28" dirty="0"/>
              <a:t> </a:t>
            </a:r>
            <a:r>
              <a:rPr sz="2647" dirty="0"/>
              <a:t>/</a:t>
            </a:r>
            <a:r>
              <a:rPr sz="2647" spc="-17" dirty="0"/>
              <a:t> </a:t>
            </a:r>
            <a:r>
              <a:rPr sz="2647" dirty="0"/>
              <a:t>MIG</a:t>
            </a:r>
            <a:r>
              <a:rPr sz="2647" spc="-33" dirty="0"/>
              <a:t> </a:t>
            </a:r>
            <a:r>
              <a:rPr sz="2647" spc="-11" dirty="0"/>
              <a:t>(131)</a:t>
            </a:r>
            <a:endParaRPr sz="2647"/>
          </a:p>
        </p:txBody>
      </p:sp>
      <p:sp>
        <p:nvSpPr>
          <p:cNvPr id="29" name="object 2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pic>
        <p:nvPicPr>
          <p:cNvPr id="30" name="object 16">
            <a:extLst>
              <a:ext uri="{FF2B5EF4-FFF2-40B4-BE49-F238E27FC236}">
                <a16:creationId xmlns:a16="http://schemas.microsoft.com/office/drawing/2014/main" id="{93947ED3-B34D-0A40-8EE0-C8B5EE85C582}"/>
              </a:ext>
            </a:extLst>
          </p:cNvPr>
          <p:cNvPicPr/>
          <p:nvPr/>
        </p:nvPicPr>
        <p:blipFill>
          <a:blip r:embed="rId2" cstate="print"/>
          <a:stretch>
            <a:fillRect/>
          </a:stretch>
        </p:blipFill>
        <p:spPr>
          <a:xfrm>
            <a:off x="5024610" y="1638378"/>
            <a:ext cx="5398194" cy="4542752"/>
          </a:xfrm>
          <a:prstGeom prst="rect">
            <a:avLst/>
          </a:prstGeom>
        </p:spPr>
      </p:pic>
      <p:sp>
        <p:nvSpPr>
          <p:cNvPr id="31" name="object 25">
            <a:extLst>
              <a:ext uri="{FF2B5EF4-FFF2-40B4-BE49-F238E27FC236}">
                <a16:creationId xmlns:a16="http://schemas.microsoft.com/office/drawing/2014/main" id="{A61E1D75-55F6-1548-B309-5BA46634B109}"/>
              </a:ext>
            </a:extLst>
          </p:cNvPr>
          <p:cNvSpPr/>
          <p:nvPr/>
        </p:nvSpPr>
        <p:spPr>
          <a:xfrm>
            <a:off x="5639014" y="3251226"/>
            <a:ext cx="383745" cy="571414"/>
          </a:xfrm>
          <a:custGeom>
            <a:avLst/>
            <a:gdLst/>
            <a:ahLst/>
            <a:cxnLst/>
            <a:rect l="l" t="t" r="r" b="b"/>
            <a:pathLst>
              <a:path w="347979" h="518160">
                <a:moveTo>
                  <a:pt x="21850" y="0"/>
                </a:moveTo>
                <a:lnTo>
                  <a:pt x="6831" y="45153"/>
                </a:lnTo>
                <a:lnTo>
                  <a:pt x="0" y="94433"/>
                </a:lnTo>
                <a:lnTo>
                  <a:pt x="1312" y="146358"/>
                </a:lnTo>
                <a:lnTo>
                  <a:pt x="10726" y="199448"/>
                </a:lnTo>
                <a:lnTo>
                  <a:pt x="28200" y="252222"/>
                </a:lnTo>
                <a:lnTo>
                  <a:pt x="50921" y="298408"/>
                </a:lnTo>
                <a:lnTo>
                  <a:pt x="78581" y="339727"/>
                </a:lnTo>
                <a:lnTo>
                  <a:pt x="110349" y="375479"/>
                </a:lnTo>
                <a:lnTo>
                  <a:pt x="145394" y="404964"/>
                </a:lnTo>
                <a:lnTo>
                  <a:pt x="182884" y="427481"/>
                </a:lnTo>
                <a:lnTo>
                  <a:pt x="221990" y="442333"/>
                </a:lnTo>
                <a:lnTo>
                  <a:pt x="261880" y="448818"/>
                </a:lnTo>
                <a:lnTo>
                  <a:pt x="271786" y="517906"/>
                </a:lnTo>
                <a:lnTo>
                  <a:pt x="347605" y="405384"/>
                </a:lnTo>
                <a:lnTo>
                  <a:pt x="238004" y="283463"/>
                </a:lnTo>
                <a:lnTo>
                  <a:pt x="247910" y="352551"/>
                </a:lnTo>
                <a:lnTo>
                  <a:pt x="202775" y="341602"/>
                </a:lnTo>
                <a:lnTo>
                  <a:pt x="160391" y="314959"/>
                </a:lnTo>
                <a:lnTo>
                  <a:pt x="123698" y="275078"/>
                </a:lnTo>
                <a:lnTo>
                  <a:pt x="95637" y="224409"/>
                </a:lnTo>
                <a:lnTo>
                  <a:pt x="82194" y="181334"/>
                </a:lnTo>
                <a:lnTo>
                  <a:pt x="76968" y="138318"/>
                </a:lnTo>
                <a:lnTo>
                  <a:pt x="80028" y="97232"/>
                </a:lnTo>
                <a:lnTo>
                  <a:pt x="91446" y="59943"/>
                </a:lnTo>
                <a:lnTo>
                  <a:pt x="21850" y="0"/>
                </a:lnTo>
                <a:close/>
              </a:path>
            </a:pathLst>
          </a:custGeom>
          <a:solidFill>
            <a:srgbClr val="00CCCC"/>
          </a:solidFill>
        </p:spPr>
        <p:txBody>
          <a:bodyPr wrap="square" lIns="0" tIns="0" rIns="0" bIns="0" rtlCol="0"/>
          <a:lstStyle/>
          <a:p>
            <a:endParaRPr sz="1985"/>
          </a:p>
        </p:txBody>
      </p:sp>
      <p:sp>
        <p:nvSpPr>
          <p:cNvPr id="32" name="object 27">
            <a:extLst>
              <a:ext uri="{FF2B5EF4-FFF2-40B4-BE49-F238E27FC236}">
                <a16:creationId xmlns:a16="http://schemas.microsoft.com/office/drawing/2014/main" id="{2C3BF81A-004F-F14D-A553-950C445AA83F}"/>
              </a:ext>
            </a:extLst>
          </p:cNvPr>
          <p:cNvSpPr/>
          <p:nvPr/>
        </p:nvSpPr>
        <p:spPr>
          <a:xfrm>
            <a:off x="6354831" y="3480352"/>
            <a:ext cx="398450" cy="86132"/>
          </a:xfrm>
          <a:custGeom>
            <a:avLst/>
            <a:gdLst/>
            <a:ahLst/>
            <a:cxnLst/>
            <a:rect l="l" t="t" r="r" b="b"/>
            <a:pathLst>
              <a:path w="361314" h="78104">
                <a:moveTo>
                  <a:pt x="231648" y="0"/>
                </a:moveTo>
                <a:lnTo>
                  <a:pt x="231648" y="77724"/>
                </a:lnTo>
                <a:lnTo>
                  <a:pt x="318008" y="51815"/>
                </a:lnTo>
                <a:lnTo>
                  <a:pt x="244601" y="51815"/>
                </a:lnTo>
                <a:lnTo>
                  <a:pt x="244601" y="25907"/>
                </a:lnTo>
                <a:lnTo>
                  <a:pt x="318007" y="25907"/>
                </a:lnTo>
                <a:lnTo>
                  <a:pt x="231648" y="0"/>
                </a:lnTo>
                <a:close/>
              </a:path>
              <a:path w="361314" h="78104">
                <a:moveTo>
                  <a:pt x="231648" y="25907"/>
                </a:moveTo>
                <a:lnTo>
                  <a:pt x="0" y="25907"/>
                </a:lnTo>
                <a:lnTo>
                  <a:pt x="0" y="51815"/>
                </a:lnTo>
                <a:lnTo>
                  <a:pt x="231648" y="51815"/>
                </a:lnTo>
                <a:lnTo>
                  <a:pt x="231648" y="25907"/>
                </a:lnTo>
                <a:close/>
              </a:path>
              <a:path w="361314" h="78104">
                <a:moveTo>
                  <a:pt x="318007" y="25907"/>
                </a:moveTo>
                <a:lnTo>
                  <a:pt x="244601" y="25907"/>
                </a:lnTo>
                <a:lnTo>
                  <a:pt x="244601" y="51815"/>
                </a:lnTo>
                <a:lnTo>
                  <a:pt x="318008" y="51815"/>
                </a:lnTo>
                <a:lnTo>
                  <a:pt x="361188" y="38862"/>
                </a:lnTo>
                <a:lnTo>
                  <a:pt x="318007" y="25907"/>
                </a:lnTo>
                <a:close/>
              </a:path>
            </a:pathLst>
          </a:custGeom>
          <a:solidFill>
            <a:srgbClr val="FF0000"/>
          </a:solidFill>
        </p:spPr>
        <p:txBody>
          <a:bodyPr wrap="square" lIns="0" tIns="0" rIns="0" bIns="0" rtlCol="0"/>
          <a:lstStyle/>
          <a:p>
            <a:endParaRPr sz="1985"/>
          </a:p>
        </p:txBody>
      </p:sp>
      <p:pic>
        <p:nvPicPr>
          <p:cNvPr id="33" name="object 28">
            <a:extLst>
              <a:ext uri="{FF2B5EF4-FFF2-40B4-BE49-F238E27FC236}">
                <a16:creationId xmlns:a16="http://schemas.microsoft.com/office/drawing/2014/main" id="{B0793655-B4D1-7947-A8F0-245B15C29F27}"/>
              </a:ext>
            </a:extLst>
          </p:cNvPr>
          <p:cNvPicPr/>
          <p:nvPr/>
        </p:nvPicPr>
        <p:blipFill>
          <a:blip r:embed="rId3" cstate="print"/>
          <a:stretch>
            <a:fillRect/>
          </a:stretch>
        </p:blipFill>
        <p:spPr>
          <a:xfrm>
            <a:off x="9673242" y="5055104"/>
            <a:ext cx="131089" cy="132770"/>
          </a:xfrm>
          <a:prstGeom prst="rect">
            <a:avLst/>
          </a:prstGeom>
        </p:spPr>
      </p:pic>
      <p:grpSp>
        <p:nvGrpSpPr>
          <p:cNvPr id="35" name="object 13">
            <a:extLst>
              <a:ext uri="{FF2B5EF4-FFF2-40B4-BE49-F238E27FC236}">
                <a16:creationId xmlns:a16="http://schemas.microsoft.com/office/drawing/2014/main" id="{5699FA09-8640-F44B-87D2-01701D9CE7A7}"/>
              </a:ext>
            </a:extLst>
          </p:cNvPr>
          <p:cNvGrpSpPr/>
          <p:nvPr/>
        </p:nvGrpSpPr>
        <p:grpSpPr>
          <a:xfrm>
            <a:off x="551726" y="1638379"/>
            <a:ext cx="5236832" cy="4424400"/>
            <a:chOff x="223912" y="1485682"/>
            <a:chExt cx="4748766" cy="4011956"/>
          </a:xfrm>
        </p:grpSpPr>
        <p:pic>
          <p:nvPicPr>
            <p:cNvPr id="36" name="object 14">
              <a:extLst>
                <a:ext uri="{FF2B5EF4-FFF2-40B4-BE49-F238E27FC236}">
                  <a16:creationId xmlns:a16="http://schemas.microsoft.com/office/drawing/2014/main" id="{CF2EA4F2-0139-2C46-BF24-AAB0EAAFC88B}"/>
                </a:ext>
              </a:extLst>
            </p:cNvPr>
            <p:cNvPicPr/>
            <p:nvPr/>
          </p:nvPicPr>
          <p:blipFill>
            <a:blip r:embed="rId4" cstate="print"/>
            <a:stretch>
              <a:fillRect/>
            </a:stretch>
          </p:blipFill>
          <p:spPr>
            <a:xfrm>
              <a:off x="223912" y="1485682"/>
              <a:ext cx="3939655" cy="4011956"/>
            </a:xfrm>
            <a:prstGeom prst="rect">
              <a:avLst/>
            </a:prstGeom>
          </p:spPr>
        </p:pic>
        <p:sp>
          <p:nvSpPr>
            <p:cNvPr id="37" name="object 18">
              <a:extLst>
                <a:ext uri="{FF2B5EF4-FFF2-40B4-BE49-F238E27FC236}">
                  <a16:creationId xmlns:a16="http://schemas.microsoft.com/office/drawing/2014/main" id="{5F30B9EF-8672-0C48-828D-214E090C2353}"/>
                </a:ext>
              </a:extLst>
            </p:cNvPr>
            <p:cNvSpPr/>
            <p:nvPr/>
          </p:nvSpPr>
          <p:spPr>
            <a:xfrm>
              <a:off x="1874393" y="1711579"/>
              <a:ext cx="114300" cy="776605"/>
            </a:xfrm>
            <a:custGeom>
              <a:avLst/>
              <a:gdLst/>
              <a:ahLst/>
              <a:cxnLst/>
              <a:rect l="l" t="t" r="r" b="b"/>
              <a:pathLst>
                <a:path w="114300" h="776605">
                  <a:moveTo>
                    <a:pt x="0" y="584200"/>
                  </a:moveTo>
                  <a:lnTo>
                    <a:pt x="51181" y="776351"/>
                  </a:lnTo>
                  <a:lnTo>
                    <a:pt x="108349" y="605536"/>
                  </a:lnTo>
                  <a:lnTo>
                    <a:pt x="75564" y="605536"/>
                  </a:lnTo>
                  <a:lnTo>
                    <a:pt x="37464" y="604393"/>
                  </a:lnTo>
                  <a:lnTo>
                    <a:pt x="38064" y="585384"/>
                  </a:lnTo>
                  <a:lnTo>
                    <a:pt x="0" y="584200"/>
                  </a:lnTo>
                  <a:close/>
                </a:path>
                <a:path w="114300" h="776605">
                  <a:moveTo>
                    <a:pt x="38064" y="585384"/>
                  </a:moveTo>
                  <a:lnTo>
                    <a:pt x="37464" y="604393"/>
                  </a:lnTo>
                  <a:lnTo>
                    <a:pt x="75564" y="605536"/>
                  </a:lnTo>
                  <a:lnTo>
                    <a:pt x="76162" y="586569"/>
                  </a:lnTo>
                  <a:lnTo>
                    <a:pt x="38064" y="585384"/>
                  </a:lnTo>
                  <a:close/>
                </a:path>
                <a:path w="114300" h="776605">
                  <a:moveTo>
                    <a:pt x="76162" y="586569"/>
                  </a:moveTo>
                  <a:lnTo>
                    <a:pt x="75564" y="605536"/>
                  </a:lnTo>
                  <a:lnTo>
                    <a:pt x="108349" y="605536"/>
                  </a:lnTo>
                  <a:lnTo>
                    <a:pt x="114300" y="587756"/>
                  </a:lnTo>
                  <a:lnTo>
                    <a:pt x="76162" y="586569"/>
                  </a:lnTo>
                  <a:close/>
                </a:path>
                <a:path w="114300" h="776605">
                  <a:moveTo>
                    <a:pt x="56514" y="0"/>
                  </a:moveTo>
                  <a:lnTo>
                    <a:pt x="38064" y="585384"/>
                  </a:lnTo>
                  <a:lnTo>
                    <a:pt x="76162" y="586569"/>
                  </a:lnTo>
                  <a:lnTo>
                    <a:pt x="94614" y="1270"/>
                  </a:lnTo>
                  <a:lnTo>
                    <a:pt x="56514" y="0"/>
                  </a:lnTo>
                  <a:close/>
                </a:path>
              </a:pathLst>
            </a:custGeom>
            <a:solidFill>
              <a:srgbClr val="FF0000"/>
            </a:solidFill>
          </p:spPr>
          <p:txBody>
            <a:bodyPr wrap="square" lIns="0" tIns="0" rIns="0" bIns="0" rtlCol="0"/>
            <a:lstStyle/>
            <a:p>
              <a:endParaRPr sz="1985"/>
            </a:p>
          </p:txBody>
        </p:sp>
        <p:sp>
          <p:nvSpPr>
            <p:cNvPr id="38" name="object 19">
              <a:extLst>
                <a:ext uri="{FF2B5EF4-FFF2-40B4-BE49-F238E27FC236}">
                  <a16:creationId xmlns:a16="http://schemas.microsoft.com/office/drawing/2014/main" id="{29210953-03F4-1C46-B929-D9B917EB6EE8}"/>
                </a:ext>
              </a:extLst>
            </p:cNvPr>
            <p:cNvSpPr/>
            <p:nvPr/>
          </p:nvSpPr>
          <p:spPr>
            <a:xfrm>
              <a:off x="1450974" y="3808983"/>
              <a:ext cx="383540" cy="609600"/>
            </a:xfrm>
            <a:custGeom>
              <a:avLst/>
              <a:gdLst/>
              <a:ahLst/>
              <a:cxnLst/>
              <a:rect l="l" t="t" r="r" b="b"/>
              <a:pathLst>
                <a:path w="383539" h="609600">
                  <a:moveTo>
                    <a:pt x="353313" y="0"/>
                  </a:moveTo>
                  <a:lnTo>
                    <a:pt x="292100" y="66802"/>
                  </a:lnTo>
                  <a:lnTo>
                    <a:pt x="307046" y="109579"/>
                  </a:lnTo>
                  <a:lnTo>
                    <a:pt x="312991" y="157940"/>
                  </a:lnTo>
                  <a:lnTo>
                    <a:pt x="309887" y="209659"/>
                  </a:lnTo>
                  <a:lnTo>
                    <a:pt x="297688" y="262509"/>
                  </a:lnTo>
                  <a:lnTo>
                    <a:pt x="275997" y="314791"/>
                  </a:lnTo>
                  <a:lnTo>
                    <a:pt x="247480" y="359541"/>
                  </a:lnTo>
                  <a:lnTo>
                    <a:pt x="213820" y="395303"/>
                  </a:lnTo>
                  <a:lnTo>
                    <a:pt x="176699" y="420619"/>
                  </a:lnTo>
                  <a:lnTo>
                    <a:pt x="137800" y="434032"/>
                  </a:lnTo>
                  <a:lnTo>
                    <a:pt x="98806" y="434086"/>
                  </a:lnTo>
                  <a:lnTo>
                    <a:pt x="119125" y="355600"/>
                  </a:lnTo>
                  <a:lnTo>
                    <a:pt x="0" y="466344"/>
                  </a:lnTo>
                  <a:lnTo>
                    <a:pt x="53721" y="609219"/>
                  </a:lnTo>
                  <a:lnTo>
                    <a:pt x="73913" y="530733"/>
                  </a:lnTo>
                  <a:lnTo>
                    <a:pt x="111381" y="532939"/>
                  </a:lnTo>
                  <a:lnTo>
                    <a:pt x="149139" y="526255"/>
                  </a:lnTo>
                  <a:lnTo>
                    <a:pt x="186468" y="511302"/>
                  </a:lnTo>
                  <a:lnTo>
                    <a:pt x="222654" y="488700"/>
                  </a:lnTo>
                  <a:lnTo>
                    <a:pt x="256977" y="459072"/>
                  </a:lnTo>
                  <a:lnTo>
                    <a:pt x="288722" y="423037"/>
                  </a:lnTo>
                  <a:lnTo>
                    <a:pt x="317171" y="381216"/>
                  </a:lnTo>
                  <a:lnTo>
                    <a:pt x="341608" y="334231"/>
                  </a:lnTo>
                  <a:lnTo>
                    <a:pt x="361314" y="282702"/>
                  </a:lnTo>
                  <a:lnTo>
                    <a:pt x="374515" y="231775"/>
                  </a:lnTo>
                  <a:lnTo>
                    <a:pt x="381874" y="181102"/>
                  </a:lnTo>
                  <a:lnTo>
                    <a:pt x="383412" y="131635"/>
                  </a:lnTo>
                  <a:lnTo>
                    <a:pt x="379151" y="84328"/>
                  </a:lnTo>
                  <a:lnTo>
                    <a:pt x="369111" y="40132"/>
                  </a:lnTo>
                  <a:lnTo>
                    <a:pt x="353313" y="0"/>
                  </a:lnTo>
                  <a:close/>
                </a:path>
              </a:pathLst>
            </a:custGeom>
            <a:solidFill>
              <a:srgbClr val="00CCCC"/>
            </a:solidFill>
          </p:spPr>
          <p:txBody>
            <a:bodyPr wrap="square" lIns="0" tIns="0" rIns="0" bIns="0" rtlCol="0"/>
            <a:lstStyle/>
            <a:p>
              <a:endParaRPr sz="1985"/>
            </a:p>
          </p:txBody>
        </p:sp>
        <p:sp>
          <p:nvSpPr>
            <p:cNvPr id="39" name="object 20">
              <a:extLst>
                <a:ext uri="{FF2B5EF4-FFF2-40B4-BE49-F238E27FC236}">
                  <a16:creationId xmlns:a16="http://schemas.microsoft.com/office/drawing/2014/main" id="{BA0D32C6-827D-B846-9233-D61B805DBBB5}"/>
                </a:ext>
              </a:extLst>
            </p:cNvPr>
            <p:cNvSpPr/>
            <p:nvPr/>
          </p:nvSpPr>
          <p:spPr>
            <a:xfrm>
              <a:off x="1450974" y="3808983"/>
              <a:ext cx="383540" cy="609600"/>
            </a:xfrm>
            <a:custGeom>
              <a:avLst/>
              <a:gdLst/>
              <a:ahLst/>
              <a:cxnLst/>
              <a:rect l="l" t="t" r="r" b="b"/>
              <a:pathLst>
                <a:path w="383539" h="609600">
                  <a:moveTo>
                    <a:pt x="98806" y="434086"/>
                  </a:moveTo>
                  <a:lnTo>
                    <a:pt x="137800" y="434032"/>
                  </a:lnTo>
                  <a:lnTo>
                    <a:pt x="176699" y="420619"/>
                  </a:lnTo>
                  <a:lnTo>
                    <a:pt x="213820" y="395303"/>
                  </a:lnTo>
                  <a:lnTo>
                    <a:pt x="247480" y="359541"/>
                  </a:lnTo>
                  <a:lnTo>
                    <a:pt x="275997" y="314791"/>
                  </a:lnTo>
                  <a:lnTo>
                    <a:pt x="297688" y="262509"/>
                  </a:lnTo>
                  <a:lnTo>
                    <a:pt x="309887" y="209659"/>
                  </a:lnTo>
                  <a:lnTo>
                    <a:pt x="312991" y="157940"/>
                  </a:lnTo>
                  <a:lnTo>
                    <a:pt x="307046" y="109579"/>
                  </a:lnTo>
                  <a:lnTo>
                    <a:pt x="292100" y="66802"/>
                  </a:lnTo>
                  <a:lnTo>
                    <a:pt x="353313" y="0"/>
                  </a:lnTo>
                  <a:lnTo>
                    <a:pt x="369111" y="40132"/>
                  </a:lnTo>
                  <a:lnTo>
                    <a:pt x="379151" y="84328"/>
                  </a:lnTo>
                  <a:lnTo>
                    <a:pt x="383412" y="131635"/>
                  </a:lnTo>
                  <a:lnTo>
                    <a:pt x="381874" y="181102"/>
                  </a:lnTo>
                  <a:lnTo>
                    <a:pt x="374515" y="231775"/>
                  </a:lnTo>
                  <a:lnTo>
                    <a:pt x="361314" y="282702"/>
                  </a:lnTo>
                  <a:lnTo>
                    <a:pt x="341608" y="334231"/>
                  </a:lnTo>
                  <a:lnTo>
                    <a:pt x="317171" y="381216"/>
                  </a:lnTo>
                  <a:lnTo>
                    <a:pt x="288722" y="423037"/>
                  </a:lnTo>
                  <a:lnTo>
                    <a:pt x="256977" y="459072"/>
                  </a:lnTo>
                  <a:lnTo>
                    <a:pt x="222654" y="488700"/>
                  </a:lnTo>
                  <a:lnTo>
                    <a:pt x="186468" y="511302"/>
                  </a:lnTo>
                  <a:lnTo>
                    <a:pt x="149139" y="526255"/>
                  </a:lnTo>
                  <a:lnTo>
                    <a:pt x="111381" y="532939"/>
                  </a:lnTo>
                  <a:lnTo>
                    <a:pt x="73913" y="530733"/>
                  </a:lnTo>
                  <a:lnTo>
                    <a:pt x="53721" y="609219"/>
                  </a:lnTo>
                  <a:lnTo>
                    <a:pt x="0" y="466344"/>
                  </a:lnTo>
                  <a:lnTo>
                    <a:pt x="119125" y="355600"/>
                  </a:lnTo>
                  <a:lnTo>
                    <a:pt x="98806" y="434086"/>
                  </a:lnTo>
                  <a:close/>
                </a:path>
              </a:pathLst>
            </a:custGeom>
            <a:ln w="9525">
              <a:solidFill>
                <a:srgbClr val="FFFFFF"/>
              </a:solidFill>
            </a:ln>
          </p:spPr>
          <p:txBody>
            <a:bodyPr wrap="square" lIns="0" tIns="0" rIns="0" bIns="0" rtlCol="0"/>
            <a:lstStyle/>
            <a:p>
              <a:endParaRPr sz="1985"/>
            </a:p>
          </p:txBody>
        </p:sp>
        <p:sp>
          <p:nvSpPr>
            <p:cNvPr id="40" name="object 21">
              <a:extLst>
                <a:ext uri="{FF2B5EF4-FFF2-40B4-BE49-F238E27FC236}">
                  <a16:creationId xmlns:a16="http://schemas.microsoft.com/office/drawing/2014/main" id="{74D76A23-2C26-E54E-8554-3030A061C241}"/>
                </a:ext>
              </a:extLst>
            </p:cNvPr>
            <p:cNvSpPr/>
            <p:nvPr/>
          </p:nvSpPr>
          <p:spPr>
            <a:xfrm>
              <a:off x="2075173" y="3815460"/>
              <a:ext cx="382270" cy="511175"/>
            </a:xfrm>
            <a:custGeom>
              <a:avLst/>
              <a:gdLst/>
              <a:ahLst/>
              <a:cxnLst/>
              <a:rect l="l" t="t" r="r" b="b"/>
              <a:pathLst>
                <a:path w="382269" h="511175">
                  <a:moveTo>
                    <a:pt x="21850" y="0"/>
                  </a:moveTo>
                  <a:lnTo>
                    <a:pt x="6831" y="45202"/>
                  </a:lnTo>
                  <a:lnTo>
                    <a:pt x="0" y="94496"/>
                  </a:lnTo>
                  <a:lnTo>
                    <a:pt x="1312" y="146422"/>
                  </a:lnTo>
                  <a:lnTo>
                    <a:pt x="10726" y="199526"/>
                  </a:lnTo>
                  <a:lnTo>
                    <a:pt x="28200" y="252349"/>
                  </a:lnTo>
                  <a:lnTo>
                    <a:pt x="52491" y="301289"/>
                  </a:lnTo>
                  <a:lnTo>
                    <a:pt x="82109" y="344410"/>
                  </a:lnTo>
                  <a:lnTo>
                    <a:pt x="116034" y="381032"/>
                  </a:lnTo>
                  <a:lnTo>
                    <a:pt x="153247" y="410479"/>
                  </a:lnTo>
                  <a:lnTo>
                    <a:pt x="192728" y="432075"/>
                  </a:lnTo>
                  <a:lnTo>
                    <a:pt x="233457" y="445140"/>
                  </a:lnTo>
                  <a:lnTo>
                    <a:pt x="274416" y="449000"/>
                  </a:lnTo>
                  <a:lnTo>
                    <a:pt x="314585" y="442975"/>
                  </a:lnTo>
                  <a:lnTo>
                    <a:pt x="337699" y="510666"/>
                  </a:lnTo>
                  <a:lnTo>
                    <a:pt x="382022" y="378078"/>
                  </a:lnTo>
                  <a:lnTo>
                    <a:pt x="262896" y="291972"/>
                  </a:lnTo>
                  <a:lnTo>
                    <a:pt x="286010" y="359663"/>
                  </a:lnTo>
                  <a:lnTo>
                    <a:pt x="248844" y="363648"/>
                  </a:lnTo>
                  <a:lnTo>
                    <a:pt x="211108" y="355764"/>
                  </a:lnTo>
                  <a:lnTo>
                    <a:pt x="174472" y="337121"/>
                  </a:lnTo>
                  <a:lnTo>
                    <a:pt x="140609" y="308826"/>
                  </a:lnTo>
                  <a:lnTo>
                    <a:pt x="111191" y="271986"/>
                  </a:lnTo>
                  <a:lnTo>
                    <a:pt x="87890" y="227711"/>
                  </a:lnTo>
                  <a:lnTo>
                    <a:pt x="73658" y="181941"/>
                  </a:lnTo>
                  <a:lnTo>
                    <a:pt x="68141" y="136255"/>
                  </a:lnTo>
                  <a:lnTo>
                    <a:pt x="71388" y="92640"/>
                  </a:lnTo>
                  <a:lnTo>
                    <a:pt x="83445" y="53086"/>
                  </a:lnTo>
                  <a:lnTo>
                    <a:pt x="21850" y="0"/>
                  </a:lnTo>
                  <a:close/>
                </a:path>
              </a:pathLst>
            </a:custGeom>
            <a:solidFill>
              <a:srgbClr val="00CCCC"/>
            </a:solidFill>
          </p:spPr>
          <p:txBody>
            <a:bodyPr wrap="square" lIns="0" tIns="0" rIns="0" bIns="0" rtlCol="0"/>
            <a:lstStyle/>
            <a:p>
              <a:endParaRPr sz="1985"/>
            </a:p>
          </p:txBody>
        </p:sp>
        <p:sp>
          <p:nvSpPr>
            <p:cNvPr id="41" name="object 22">
              <a:extLst>
                <a:ext uri="{FF2B5EF4-FFF2-40B4-BE49-F238E27FC236}">
                  <a16:creationId xmlns:a16="http://schemas.microsoft.com/office/drawing/2014/main" id="{67BAC9D1-6EC4-C74A-8E78-6120F005F8B4}"/>
                </a:ext>
              </a:extLst>
            </p:cNvPr>
            <p:cNvSpPr/>
            <p:nvPr/>
          </p:nvSpPr>
          <p:spPr>
            <a:xfrm>
              <a:off x="2075173" y="3815460"/>
              <a:ext cx="382270" cy="511175"/>
            </a:xfrm>
            <a:custGeom>
              <a:avLst/>
              <a:gdLst/>
              <a:ahLst/>
              <a:cxnLst/>
              <a:rect l="l" t="t" r="r" b="b"/>
              <a:pathLst>
                <a:path w="382269" h="511175">
                  <a:moveTo>
                    <a:pt x="286010" y="359663"/>
                  </a:moveTo>
                  <a:lnTo>
                    <a:pt x="211108" y="355764"/>
                  </a:lnTo>
                  <a:lnTo>
                    <a:pt x="174472" y="337121"/>
                  </a:lnTo>
                  <a:lnTo>
                    <a:pt x="140609" y="308826"/>
                  </a:lnTo>
                  <a:lnTo>
                    <a:pt x="111191" y="271986"/>
                  </a:lnTo>
                  <a:lnTo>
                    <a:pt x="87890" y="227711"/>
                  </a:lnTo>
                  <a:lnTo>
                    <a:pt x="73658" y="181941"/>
                  </a:lnTo>
                  <a:lnTo>
                    <a:pt x="68141" y="136255"/>
                  </a:lnTo>
                  <a:lnTo>
                    <a:pt x="71388" y="92640"/>
                  </a:lnTo>
                  <a:lnTo>
                    <a:pt x="83445" y="53086"/>
                  </a:lnTo>
                  <a:lnTo>
                    <a:pt x="21850" y="0"/>
                  </a:lnTo>
                  <a:lnTo>
                    <a:pt x="6831" y="45202"/>
                  </a:lnTo>
                  <a:lnTo>
                    <a:pt x="0" y="94496"/>
                  </a:lnTo>
                  <a:lnTo>
                    <a:pt x="1312" y="146422"/>
                  </a:lnTo>
                  <a:lnTo>
                    <a:pt x="10726" y="199526"/>
                  </a:lnTo>
                  <a:lnTo>
                    <a:pt x="28200" y="252349"/>
                  </a:lnTo>
                  <a:lnTo>
                    <a:pt x="52491" y="301289"/>
                  </a:lnTo>
                  <a:lnTo>
                    <a:pt x="82109" y="344410"/>
                  </a:lnTo>
                  <a:lnTo>
                    <a:pt x="116034" y="381032"/>
                  </a:lnTo>
                  <a:lnTo>
                    <a:pt x="153247" y="410479"/>
                  </a:lnTo>
                  <a:lnTo>
                    <a:pt x="192728" y="432075"/>
                  </a:lnTo>
                  <a:lnTo>
                    <a:pt x="233457" y="445140"/>
                  </a:lnTo>
                  <a:lnTo>
                    <a:pt x="274416" y="449000"/>
                  </a:lnTo>
                  <a:lnTo>
                    <a:pt x="314585" y="442975"/>
                  </a:lnTo>
                  <a:lnTo>
                    <a:pt x="337699" y="510666"/>
                  </a:lnTo>
                  <a:lnTo>
                    <a:pt x="382022" y="378078"/>
                  </a:lnTo>
                  <a:lnTo>
                    <a:pt x="262896" y="291972"/>
                  </a:lnTo>
                  <a:lnTo>
                    <a:pt x="286010" y="359663"/>
                  </a:lnTo>
                  <a:close/>
                </a:path>
              </a:pathLst>
            </a:custGeom>
            <a:ln w="9524">
              <a:solidFill>
                <a:srgbClr val="FFFFFF"/>
              </a:solidFill>
            </a:ln>
          </p:spPr>
          <p:txBody>
            <a:bodyPr wrap="square" lIns="0" tIns="0" rIns="0" bIns="0" rtlCol="0"/>
            <a:lstStyle/>
            <a:p>
              <a:endParaRPr sz="1985"/>
            </a:p>
          </p:txBody>
        </p:sp>
        <p:sp>
          <p:nvSpPr>
            <p:cNvPr id="42" name="object 23">
              <a:extLst>
                <a:ext uri="{FF2B5EF4-FFF2-40B4-BE49-F238E27FC236}">
                  <a16:creationId xmlns:a16="http://schemas.microsoft.com/office/drawing/2014/main" id="{ED02945C-9DD2-AC4A-84FA-FF264AA6DC6E}"/>
                </a:ext>
              </a:extLst>
            </p:cNvPr>
            <p:cNvSpPr/>
            <p:nvPr/>
          </p:nvSpPr>
          <p:spPr>
            <a:xfrm>
              <a:off x="1758696" y="4155948"/>
              <a:ext cx="361315" cy="247015"/>
            </a:xfrm>
            <a:custGeom>
              <a:avLst/>
              <a:gdLst/>
              <a:ahLst/>
              <a:cxnLst/>
              <a:rect l="l" t="t" r="r" b="b"/>
              <a:pathLst>
                <a:path w="361314" h="247014">
                  <a:moveTo>
                    <a:pt x="180594" y="0"/>
                  </a:moveTo>
                  <a:lnTo>
                    <a:pt x="123529" y="6291"/>
                  </a:lnTo>
                  <a:lnTo>
                    <a:pt x="73956" y="23810"/>
                  </a:lnTo>
                  <a:lnTo>
                    <a:pt x="34856" y="50529"/>
                  </a:lnTo>
                  <a:lnTo>
                    <a:pt x="9211" y="84417"/>
                  </a:lnTo>
                  <a:lnTo>
                    <a:pt x="0" y="123443"/>
                  </a:lnTo>
                  <a:lnTo>
                    <a:pt x="9211" y="162470"/>
                  </a:lnTo>
                  <a:lnTo>
                    <a:pt x="34856" y="196358"/>
                  </a:lnTo>
                  <a:lnTo>
                    <a:pt x="73956" y="223077"/>
                  </a:lnTo>
                  <a:lnTo>
                    <a:pt x="123529" y="240596"/>
                  </a:lnTo>
                  <a:lnTo>
                    <a:pt x="180594" y="246887"/>
                  </a:lnTo>
                  <a:lnTo>
                    <a:pt x="237658" y="240596"/>
                  </a:lnTo>
                  <a:lnTo>
                    <a:pt x="287231" y="223077"/>
                  </a:lnTo>
                  <a:lnTo>
                    <a:pt x="326331" y="196358"/>
                  </a:lnTo>
                  <a:lnTo>
                    <a:pt x="351976" y="162470"/>
                  </a:lnTo>
                  <a:lnTo>
                    <a:pt x="361188" y="123443"/>
                  </a:lnTo>
                  <a:lnTo>
                    <a:pt x="351976" y="84417"/>
                  </a:lnTo>
                  <a:lnTo>
                    <a:pt x="326331" y="50529"/>
                  </a:lnTo>
                  <a:lnTo>
                    <a:pt x="287231" y="23810"/>
                  </a:lnTo>
                  <a:lnTo>
                    <a:pt x="237658" y="6291"/>
                  </a:lnTo>
                  <a:lnTo>
                    <a:pt x="180594" y="0"/>
                  </a:lnTo>
                  <a:close/>
                </a:path>
              </a:pathLst>
            </a:custGeom>
            <a:solidFill>
              <a:srgbClr val="FF0000">
                <a:alpha val="41175"/>
              </a:srgbClr>
            </a:solidFill>
          </p:spPr>
          <p:txBody>
            <a:bodyPr wrap="square" lIns="0" tIns="0" rIns="0" bIns="0" rtlCol="0"/>
            <a:lstStyle/>
            <a:p>
              <a:endParaRPr sz="1985"/>
            </a:p>
          </p:txBody>
        </p:sp>
        <p:sp>
          <p:nvSpPr>
            <p:cNvPr id="43" name="object 24">
              <a:extLst>
                <a:ext uri="{FF2B5EF4-FFF2-40B4-BE49-F238E27FC236}">
                  <a16:creationId xmlns:a16="http://schemas.microsoft.com/office/drawing/2014/main" id="{1E7F7F6B-87D1-7C48-A608-7CCA849EC104}"/>
                </a:ext>
              </a:extLst>
            </p:cNvPr>
            <p:cNvSpPr/>
            <p:nvPr/>
          </p:nvSpPr>
          <p:spPr>
            <a:xfrm>
              <a:off x="1758696" y="4155948"/>
              <a:ext cx="361315" cy="247015"/>
            </a:xfrm>
            <a:custGeom>
              <a:avLst/>
              <a:gdLst/>
              <a:ahLst/>
              <a:cxnLst/>
              <a:rect l="l" t="t" r="r" b="b"/>
              <a:pathLst>
                <a:path w="361314" h="247014">
                  <a:moveTo>
                    <a:pt x="0" y="123443"/>
                  </a:moveTo>
                  <a:lnTo>
                    <a:pt x="9211" y="84417"/>
                  </a:lnTo>
                  <a:lnTo>
                    <a:pt x="34856" y="50529"/>
                  </a:lnTo>
                  <a:lnTo>
                    <a:pt x="73956" y="23810"/>
                  </a:lnTo>
                  <a:lnTo>
                    <a:pt x="123529" y="6291"/>
                  </a:lnTo>
                  <a:lnTo>
                    <a:pt x="180594" y="0"/>
                  </a:lnTo>
                  <a:lnTo>
                    <a:pt x="237658" y="6291"/>
                  </a:lnTo>
                  <a:lnTo>
                    <a:pt x="287231" y="23810"/>
                  </a:lnTo>
                  <a:lnTo>
                    <a:pt x="326331" y="50529"/>
                  </a:lnTo>
                  <a:lnTo>
                    <a:pt x="351976" y="84417"/>
                  </a:lnTo>
                  <a:lnTo>
                    <a:pt x="361188" y="123443"/>
                  </a:lnTo>
                  <a:lnTo>
                    <a:pt x="351976" y="162470"/>
                  </a:lnTo>
                  <a:lnTo>
                    <a:pt x="326331" y="196358"/>
                  </a:lnTo>
                  <a:lnTo>
                    <a:pt x="287231" y="223077"/>
                  </a:lnTo>
                  <a:lnTo>
                    <a:pt x="237658" y="240596"/>
                  </a:lnTo>
                  <a:lnTo>
                    <a:pt x="180594" y="246887"/>
                  </a:lnTo>
                  <a:lnTo>
                    <a:pt x="123529" y="240596"/>
                  </a:lnTo>
                  <a:lnTo>
                    <a:pt x="73956" y="223077"/>
                  </a:lnTo>
                  <a:lnTo>
                    <a:pt x="34856" y="196358"/>
                  </a:lnTo>
                  <a:lnTo>
                    <a:pt x="9211" y="162470"/>
                  </a:lnTo>
                  <a:lnTo>
                    <a:pt x="0" y="123443"/>
                  </a:lnTo>
                  <a:close/>
                </a:path>
              </a:pathLst>
            </a:custGeom>
            <a:ln w="12192">
              <a:solidFill>
                <a:srgbClr val="FF0000"/>
              </a:solidFill>
            </a:ln>
          </p:spPr>
          <p:txBody>
            <a:bodyPr wrap="square" lIns="0" tIns="0" rIns="0" bIns="0" rtlCol="0"/>
            <a:lstStyle/>
            <a:p>
              <a:endParaRPr sz="1985"/>
            </a:p>
          </p:txBody>
        </p:sp>
        <p:sp>
          <p:nvSpPr>
            <p:cNvPr id="44" name="object 26">
              <a:extLst>
                <a:ext uri="{FF2B5EF4-FFF2-40B4-BE49-F238E27FC236}">
                  <a16:creationId xmlns:a16="http://schemas.microsoft.com/office/drawing/2014/main" id="{95BAE061-703B-6E44-A080-E8C8DE5637CB}"/>
                </a:ext>
              </a:extLst>
            </p:cNvPr>
            <p:cNvSpPr/>
            <p:nvPr/>
          </p:nvSpPr>
          <p:spPr>
            <a:xfrm>
              <a:off x="4624698" y="3795776"/>
              <a:ext cx="347980" cy="518159"/>
            </a:xfrm>
            <a:custGeom>
              <a:avLst/>
              <a:gdLst/>
              <a:ahLst/>
              <a:cxnLst/>
              <a:rect l="l" t="t" r="r" b="b"/>
              <a:pathLst>
                <a:path w="347979" h="518160">
                  <a:moveTo>
                    <a:pt x="247910" y="352551"/>
                  </a:moveTo>
                  <a:lnTo>
                    <a:pt x="202775" y="341602"/>
                  </a:lnTo>
                  <a:lnTo>
                    <a:pt x="160391" y="314959"/>
                  </a:lnTo>
                  <a:lnTo>
                    <a:pt x="123698" y="275078"/>
                  </a:lnTo>
                  <a:lnTo>
                    <a:pt x="95637" y="224409"/>
                  </a:lnTo>
                  <a:lnTo>
                    <a:pt x="82194" y="181334"/>
                  </a:lnTo>
                  <a:lnTo>
                    <a:pt x="76968" y="138318"/>
                  </a:lnTo>
                  <a:lnTo>
                    <a:pt x="80028" y="97232"/>
                  </a:lnTo>
                  <a:lnTo>
                    <a:pt x="91446" y="59943"/>
                  </a:lnTo>
                  <a:lnTo>
                    <a:pt x="21850" y="0"/>
                  </a:lnTo>
                  <a:lnTo>
                    <a:pt x="6831" y="45153"/>
                  </a:lnTo>
                  <a:lnTo>
                    <a:pt x="0" y="94433"/>
                  </a:lnTo>
                  <a:lnTo>
                    <a:pt x="1312" y="146358"/>
                  </a:lnTo>
                  <a:lnTo>
                    <a:pt x="10726" y="199448"/>
                  </a:lnTo>
                  <a:lnTo>
                    <a:pt x="28200" y="252222"/>
                  </a:lnTo>
                  <a:lnTo>
                    <a:pt x="50921" y="298408"/>
                  </a:lnTo>
                  <a:lnTo>
                    <a:pt x="78581" y="339727"/>
                  </a:lnTo>
                  <a:lnTo>
                    <a:pt x="110349" y="375479"/>
                  </a:lnTo>
                  <a:lnTo>
                    <a:pt x="145394" y="404964"/>
                  </a:lnTo>
                  <a:lnTo>
                    <a:pt x="182884" y="427481"/>
                  </a:lnTo>
                  <a:lnTo>
                    <a:pt x="221990" y="442333"/>
                  </a:lnTo>
                  <a:lnTo>
                    <a:pt x="261880" y="448818"/>
                  </a:lnTo>
                  <a:lnTo>
                    <a:pt x="271786" y="517906"/>
                  </a:lnTo>
                  <a:lnTo>
                    <a:pt x="347605" y="405384"/>
                  </a:lnTo>
                  <a:lnTo>
                    <a:pt x="238004" y="283463"/>
                  </a:lnTo>
                  <a:lnTo>
                    <a:pt x="247910" y="352551"/>
                  </a:lnTo>
                </a:path>
              </a:pathLst>
            </a:custGeom>
            <a:ln w="9525">
              <a:solidFill>
                <a:srgbClr val="FFFFFF"/>
              </a:solidFill>
            </a:ln>
          </p:spPr>
          <p:txBody>
            <a:bodyPr wrap="square" lIns="0" tIns="0" rIns="0" bIns="0" rtlCol="0"/>
            <a:lstStyle/>
            <a:p>
              <a:endParaRPr sz="1985"/>
            </a:p>
          </p:txBody>
        </p:sp>
      </p:grpSp>
    </p:spTree>
    <p:extLst>
      <p:ext uri="{BB962C8B-B14F-4D97-AF65-F5344CB8AC3E}">
        <p14:creationId xmlns:p14="http://schemas.microsoft.com/office/powerpoint/2010/main" val="4801458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3" y="777807"/>
            <a:ext cx="4551715" cy="442668"/>
          </a:xfrm>
          <a:prstGeom prst="rect">
            <a:avLst/>
          </a:prstGeom>
        </p:spPr>
        <p:txBody>
          <a:bodyPr vert="horz" wrap="square" lIns="0" tIns="18207" rIns="0" bIns="0" rtlCol="0">
            <a:spAutoFit/>
          </a:bodyPr>
          <a:lstStyle/>
          <a:p>
            <a:pPr marL="14007">
              <a:spcBef>
                <a:spcPts val="143"/>
              </a:spcBef>
            </a:pPr>
            <a:r>
              <a:rPr sz="2757" i="1" spc="-39" dirty="0">
                <a:latin typeface="Tahoma"/>
                <a:cs typeface="Tahoma"/>
              </a:rPr>
              <a:t>Řez</a:t>
            </a:r>
            <a:r>
              <a:rPr sz="2757" i="1" spc="-165" dirty="0">
                <a:latin typeface="Tahoma"/>
                <a:cs typeface="Tahoma"/>
              </a:rPr>
              <a:t> </a:t>
            </a:r>
            <a:r>
              <a:rPr sz="2757" i="1" spc="-55" dirty="0">
                <a:latin typeface="Tahoma"/>
                <a:cs typeface="Tahoma"/>
              </a:rPr>
              <a:t>koncovou</a:t>
            </a:r>
            <a:r>
              <a:rPr sz="2757" i="1" spc="-138" dirty="0">
                <a:latin typeface="Tahoma"/>
                <a:cs typeface="Tahoma"/>
              </a:rPr>
              <a:t> </a:t>
            </a:r>
            <a:r>
              <a:rPr sz="2757" i="1" spc="-33" dirty="0">
                <a:latin typeface="Tahoma"/>
                <a:cs typeface="Tahoma"/>
              </a:rPr>
              <a:t>částí</a:t>
            </a:r>
            <a:r>
              <a:rPr sz="2757" i="1" spc="-149" dirty="0">
                <a:latin typeface="Tahoma"/>
                <a:cs typeface="Tahoma"/>
              </a:rPr>
              <a:t> </a:t>
            </a:r>
            <a:r>
              <a:rPr sz="2757" i="1" spc="-50" dirty="0">
                <a:latin typeface="Tahoma"/>
                <a:cs typeface="Tahoma"/>
              </a:rPr>
              <a:t>hořáku</a:t>
            </a:r>
            <a:endParaRPr sz="2757" dirty="0">
              <a:latin typeface="Tahoma"/>
              <a:cs typeface="Tahoma"/>
            </a:endParaRPr>
          </a:p>
        </p:txBody>
      </p:sp>
      <p:pic>
        <p:nvPicPr>
          <p:cNvPr id="13" name="object 13"/>
          <p:cNvPicPr/>
          <p:nvPr/>
        </p:nvPicPr>
        <p:blipFill>
          <a:blip r:embed="rId2" cstate="print"/>
          <a:stretch>
            <a:fillRect/>
          </a:stretch>
        </p:blipFill>
        <p:spPr>
          <a:xfrm>
            <a:off x="1059404" y="2031887"/>
            <a:ext cx="5082235" cy="4608297"/>
          </a:xfrm>
          <a:prstGeom prst="rect">
            <a:avLst/>
          </a:prstGeom>
        </p:spPr>
      </p:pic>
      <p:sp>
        <p:nvSpPr>
          <p:cNvPr id="14" name="object 14"/>
          <p:cNvSpPr txBox="1"/>
          <p:nvPr/>
        </p:nvSpPr>
        <p:spPr>
          <a:xfrm>
            <a:off x="6471185" y="2021914"/>
            <a:ext cx="3295116" cy="3127815"/>
          </a:xfrm>
          <a:prstGeom prst="rect">
            <a:avLst/>
          </a:prstGeom>
        </p:spPr>
        <p:txBody>
          <a:bodyPr vert="horz" wrap="square" lIns="0" tIns="14005" rIns="0" bIns="0" rtlCol="0">
            <a:spAutoFit/>
          </a:bodyPr>
          <a:lstStyle/>
          <a:p>
            <a:pPr marL="14007" marR="301837" algn="just">
              <a:lnSpc>
                <a:spcPct val="140000"/>
              </a:lnSpc>
              <a:spcBef>
                <a:spcPts val="110"/>
              </a:spcBef>
            </a:pPr>
            <a:r>
              <a:rPr sz="2000" dirty="0">
                <a:solidFill>
                  <a:srgbClr val="090C0E"/>
                </a:solidFill>
                <a:latin typeface="+mj-lt"/>
                <a:cs typeface="Arial"/>
              </a:rPr>
              <a:t>1</a:t>
            </a:r>
            <a:r>
              <a:rPr sz="2000" spc="-6" dirty="0">
                <a:solidFill>
                  <a:srgbClr val="090C0E"/>
                </a:solidFill>
                <a:latin typeface="+mj-lt"/>
                <a:cs typeface="Arial"/>
              </a:rPr>
              <a:t> </a:t>
            </a:r>
            <a:r>
              <a:rPr sz="2000" dirty="0">
                <a:solidFill>
                  <a:srgbClr val="090C0E"/>
                </a:solidFill>
                <a:latin typeface="+mj-lt"/>
                <a:cs typeface="Arial"/>
              </a:rPr>
              <a:t>–</a:t>
            </a:r>
            <a:r>
              <a:rPr sz="2000" spc="-17" dirty="0">
                <a:solidFill>
                  <a:srgbClr val="090C0E"/>
                </a:solidFill>
                <a:latin typeface="+mj-lt"/>
                <a:cs typeface="Arial"/>
              </a:rPr>
              <a:t> </a:t>
            </a:r>
            <a:r>
              <a:rPr sz="2000" dirty="0">
                <a:solidFill>
                  <a:srgbClr val="090C0E"/>
                </a:solidFill>
                <a:latin typeface="+mj-lt"/>
                <a:cs typeface="Arial"/>
              </a:rPr>
              <a:t>Svařovací</a:t>
            </a:r>
            <a:r>
              <a:rPr sz="2000" spc="-44" dirty="0">
                <a:solidFill>
                  <a:srgbClr val="090C0E"/>
                </a:solidFill>
                <a:latin typeface="+mj-lt"/>
                <a:cs typeface="Arial"/>
              </a:rPr>
              <a:t> </a:t>
            </a:r>
            <a:r>
              <a:rPr sz="2000" spc="-22" dirty="0">
                <a:solidFill>
                  <a:srgbClr val="090C0E"/>
                </a:solidFill>
                <a:latin typeface="+mj-lt"/>
                <a:cs typeface="Arial"/>
              </a:rPr>
              <a:t>hořák </a:t>
            </a:r>
            <a:r>
              <a:rPr sz="2000" dirty="0">
                <a:solidFill>
                  <a:srgbClr val="090C0E"/>
                </a:solidFill>
                <a:latin typeface="+mj-lt"/>
                <a:cs typeface="Arial"/>
              </a:rPr>
              <a:t>2</a:t>
            </a:r>
            <a:r>
              <a:rPr sz="2000" spc="-17" dirty="0">
                <a:solidFill>
                  <a:srgbClr val="090C0E"/>
                </a:solidFill>
                <a:latin typeface="+mj-lt"/>
                <a:cs typeface="Arial"/>
              </a:rPr>
              <a:t> </a:t>
            </a:r>
            <a:r>
              <a:rPr sz="2000" dirty="0">
                <a:solidFill>
                  <a:srgbClr val="090C0E"/>
                </a:solidFill>
                <a:latin typeface="+mj-lt"/>
                <a:cs typeface="Arial"/>
              </a:rPr>
              <a:t>–</a:t>
            </a:r>
            <a:r>
              <a:rPr sz="2000" spc="-22" dirty="0">
                <a:solidFill>
                  <a:srgbClr val="090C0E"/>
                </a:solidFill>
                <a:latin typeface="+mj-lt"/>
                <a:cs typeface="Arial"/>
              </a:rPr>
              <a:t> </a:t>
            </a:r>
            <a:r>
              <a:rPr sz="2000" dirty="0">
                <a:solidFill>
                  <a:srgbClr val="090C0E"/>
                </a:solidFill>
                <a:latin typeface="+mj-lt"/>
                <a:cs typeface="Arial"/>
              </a:rPr>
              <a:t>Ochranná</a:t>
            </a:r>
            <a:r>
              <a:rPr sz="2000" spc="-61" dirty="0">
                <a:solidFill>
                  <a:srgbClr val="090C0E"/>
                </a:solidFill>
                <a:latin typeface="+mj-lt"/>
                <a:cs typeface="Arial"/>
              </a:rPr>
              <a:t> </a:t>
            </a:r>
            <a:r>
              <a:rPr sz="2000" spc="-11" dirty="0">
                <a:solidFill>
                  <a:srgbClr val="090C0E"/>
                </a:solidFill>
                <a:latin typeface="+mj-lt"/>
                <a:cs typeface="Arial"/>
              </a:rPr>
              <a:t>vložka </a:t>
            </a:r>
            <a:r>
              <a:rPr sz="2000" dirty="0">
                <a:solidFill>
                  <a:srgbClr val="090C0E"/>
                </a:solidFill>
                <a:latin typeface="+mj-lt"/>
                <a:cs typeface="Arial"/>
              </a:rPr>
              <a:t>3</a:t>
            </a:r>
            <a:r>
              <a:rPr sz="2000" spc="-11" dirty="0">
                <a:solidFill>
                  <a:srgbClr val="090C0E"/>
                </a:solidFill>
                <a:latin typeface="+mj-lt"/>
                <a:cs typeface="Arial"/>
              </a:rPr>
              <a:t> </a:t>
            </a:r>
            <a:r>
              <a:rPr sz="2000" dirty="0">
                <a:solidFill>
                  <a:srgbClr val="090C0E"/>
                </a:solidFill>
                <a:latin typeface="+mj-lt"/>
                <a:cs typeface="Arial"/>
              </a:rPr>
              <a:t>–</a:t>
            </a:r>
            <a:r>
              <a:rPr sz="2000" spc="-17" dirty="0">
                <a:solidFill>
                  <a:srgbClr val="090C0E"/>
                </a:solidFill>
                <a:latin typeface="+mj-lt"/>
                <a:cs typeface="Arial"/>
              </a:rPr>
              <a:t> </a:t>
            </a:r>
            <a:r>
              <a:rPr sz="2000" dirty="0">
                <a:solidFill>
                  <a:srgbClr val="090C0E"/>
                </a:solidFill>
                <a:latin typeface="+mj-lt"/>
                <a:cs typeface="Arial"/>
              </a:rPr>
              <a:t>Dýza</a:t>
            </a:r>
            <a:r>
              <a:rPr sz="2000" spc="-28" dirty="0">
                <a:solidFill>
                  <a:srgbClr val="090C0E"/>
                </a:solidFill>
                <a:latin typeface="+mj-lt"/>
                <a:cs typeface="Arial"/>
              </a:rPr>
              <a:t> </a:t>
            </a:r>
            <a:r>
              <a:rPr sz="2000" dirty="0">
                <a:solidFill>
                  <a:srgbClr val="090C0E"/>
                </a:solidFill>
                <a:latin typeface="+mj-lt"/>
                <a:cs typeface="Arial"/>
              </a:rPr>
              <a:t>pro</a:t>
            </a:r>
            <a:r>
              <a:rPr sz="2000" spc="-22" dirty="0">
                <a:solidFill>
                  <a:srgbClr val="090C0E"/>
                </a:solidFill>
                <a:latin typeface="+mj-lt"/>
                <a:cs typeface="Arial"/>
              </a:rPr>
              <a:t> </a:t>
            </a:r>
            <a:r>
              <a:rPr sz="2000" spc="-11" dirty="0">
                <a:solidFill>
                  <a:srgbClr val="090C0E"/>
                </a:solidFill>
                <a:latin typeface="+mj-lt"/>
                <a:cs typeface="Arial"/>
              </a:rPr>
              <a:t>přívod</a:t>
            </a:r>
            <a:endParaRPr sz="2000" dirty="0">
              <a:latin typeface="+mj-lt"/>
              <a:cs typeface="Arial"/>
            </a:endParaRPr>
          </a:p>
          <a:p>
            <a:pPr marL="476216" algn="just"/>
            <a:r>
              <a:rPr sz="2000" dirty="0">
                <a:solidFill>
                  <a:srgbClr val="090C0E"/>
                </a:solidFill>
                <a:latin typeface="+mj-lt"/>
                <a:cs typeface="Arial"/>
              </a:rPr>
              <a:t>ochranného</a:t>
            </a:r>
            <a:r>
              <a:rPr sz="2000" spc="-77" dirty="0">
                <a:solidFill>
                  <a:srgbClr val="090C0E"/>
                </a:solidFill>
                <a:latin typeface="+mj-lt"/>
                <a:cs typeface="Arial"/>
              </a:rPr>
              <a:t> </a:t>
            </a:r>
            <a:r>
              <a:rPr sz="2000" spc="-11" dirty="0">
                <a:solidFill>
                  <a:srgbClr val="090C0E"/>
                </a:solidFill>
                <a:latin typeface="+mj-lt"/>
                <a:cs typeface="Arial"/>
              </a:rPr>
              <a:t>plynu</a:t>
            </a:r>
            <a:endParaRPr sz="2000" dirty="0">
              <a:latin typeface="+mj-lt"/>
              <a:cs typeface="Arial"/>
            </a:endParaRPr>
          </a:p>
          <a:p>
            <a:pPr marL="247912" marR="5602" indent="-247912">
              <a:spcBef>
                <a:spcPts val="1059"/>
              </a:spcBef>
              <a:buAutoNum type="arabicPlain" startAt="4"/>
              <a:tabLst>
                <a:tab pos="247912" algn="l"/>
              </a:tabLst>
            </a:pPr>
            <a:r>
              <a:rPr sz="2000" dirty="0">
                <a:solidFill>
                  <a:srgbClr val="090C0E"/>
                </a:solidFill>
                <a:latin typeface="+mj-lt"/>
                <a:cs typeface="Arial"/>
              </a:rPr>
              <a:t>–</a:t>
            </a:r>
            <a:r>
              <a:rPr sz="2000" spc="-28" dirty="0">
                <a:solidFill>
                  <a:srgbClr val="090C0E"/>
                </a:solidFill>
                <a:latin typeface="+mj-lt"/>
                <a:cs typeface="Arial"/>
              </a:rPr>
              <a:t> </a:t>
            </a:r>
            <a:r>
              <a:rPr sz="2000" dirty="0">
                <a:solidFill>
                  <a:srgbClr val="090C0E"/>
                </a:solidFill>
                <a:latin typeface="+mj-lt"/>
                <a:cs typeface="Arial"/>
              </a:rPr>
              <a:t>Kontaktní</a:t>
            </a:r>
            <a:r>
              <a:rPr sz="2000" spc="-44" dirty="0">
                <a:solidFill>
                  <a:srgbClr val="090C0E"/>
                </a:solidFill>
                <a:latin typeface="+mj-lt"/>
                <a:cs typeface="Arial"/>
              </a:rPr>
              <a:t> </a:t>
            </a:r>
            <a:r>
              <a:rPr sz="2000" spc="-11" dirty="0">
                <a:solidFill>
                  <a:srgbClr val="090C0E"/>
                </a:solidFill>
                <a:latin typeface="+mj-lt"/>
                <a:cs typeface="Arial"/>
              </a:rPr>
              <a:t>špička </a:t>
            </a:r>
            <a:r>
              <a:rPr sz="2000" dirty="0">
                <a:solidFill>
                  <a:srgbClr val="090C0E"/>
                </a:solidFill>
                <a:latin typeface="+mj-lt"/>
                <a:cs typeface="Arial"/>
              </a:rPr>
              <a:t>zajišťující</a:t>
            </a:r>
            <a:r>
              <a:rPr sz="2000" spc="-44" dirty="0">
                <a:solidFill>
                  <a:srgbClr val="090C0E"/>
                </a:solidFill>
                <a:latin typeface="+mj-lt"/>
                <a:cs typeface="Arial"/>
              </a:rPr>
              <a:t> </a:t>
            </a:r>
            <a:r>
              <a:rPr sz="2000" dirty="0">
                <a:solidFill>
                  <a:srgbClr val="090C0E"/>
                </a:solidFill>
                <a:latin typeface="+mj-lt"/>
                <a:cs typeface="Arial"/>
              </a:rPr>
              <a:t>přívod</a:t>
            </a:r>
            <a:r>
              <a:rPr sz="2000" spc="-55" dirty="0">
                <a:solidFill>
                  <a:srgbClr val="090C0E"/>
                </a:solidFill>
                <a:latin typeface="+mj-lt"/>
                <a:cs typeface="Arial"/>
              </a:rPr>
              <a:t> </a:t>
            </a:r>
            <a:r>
              <a:rPr sz="2000" spc="-28" dirty="0">
                <a:solidFill>
                  <a:srgbClr val="090C0E"/>
                </a:solidFill>
                <a:latin typeface="+mj-lt"/>
                <a:cs typeface="Arial"/>
              </a:rPr>
              <a:t>el. </a:t>
            </a:r>
            <a:r>
              <a:rPr sz="2000" spc="-11" dirty="0">
                <a:solidFill>
                  <a:srgbClr val="090C0E"/>
                </a:solidFill>
                <a:latin typeface="+mj-lt"/>
                <a:cs typeface="Arial"/>
              </a:rPr>
              <a:t>proudu</a:t>
            </a:r>
            <a:endParaRPr sz="2000" dirty="0">
              <a:latin typeface="+mj-lt"/>
              <a:cs typeface="Arial"/>
            </a:endParaRPr>
          </a:p>
          <a:p>
            <a:pPr marL="247912" marR="598071" indent="-247912">
              <a:spcBef>
                <a:spcPts val="1059"/>
              </a:spcBef>
              <a:buAutoNum type="arabicPlain" startAt="4"/>
              <a:tabLst>
                <a:tab pos="247912" algn="l"/>
              </a:tabLst>
            </a:pPr>
            <a:r>
              <a:rPr sz="2000" dirty="0">
                <a:solidFill>
                  <a:srgbClr val="090C0E"/>
                </a:solidFill>
                <a:latin typeface="+mj-lt"/>
                <a:cs typeface="Arial"/>
              </a:rPr>
              <a:t>–</a:t>
            </a:r>
            <a:r>
              <a:rPr sz="2000" spc="-17" dirty="0">
                <a:solidFill>
                  <a:srgbClr val="090C0E"/>
                </a:solidFill>
                <a:latin typeface="+mj-lt"/>
                <a:cs typeface="Arial"/>
              </a:rPr>
              <a:t> </a:t>
            </a:r>
            <a:r>
              <a:rPr sz="2000" dirty="0">
                <a:solidFill>
                  <a:srgbClr val="090C0E"/>
                </a:solidFill>
                <a:latin typeface="+mj-lt"/>
                <a:cs typeface="Arial"/>
              </a:rPr>
              <a:t>Svařovací</a:t>
            </a:r>
            <a:r>
              <a:rPr sz="2000" spc="-44" dirty="0">
                <a:solidFill>
                  <a:srgbClr val="090C0E"/>
                </a:solidFill>
                <a:latin typeface="+mj-lt"/>
                <a:cs typeface="Arial"/>
              </a:rPr>
              <a:t> </a:t>
            </a:r>
            <a:r>
              <a:rPr sz="2000" spc="-22" dirty="0">
                <a:solidFill>
                  <a:srgbClr val="090C0E"/>
                </a:solidFill>
                <a:latin typeface="+mj-lt"/>
                <a:cs typeface="Arial"/>
              </a:rPr>
              <a:t>drát </a:t>
            </a:r>
            <a:r>
              <a:rPr sz="2000" spc="-11" dirty="0">
                <a:solidFill>
                  <a:srgbClr val="090C0E"/>
                </a:solidFill>
                <a:latin typeface="+mj-lt"/>
                <a:cs typeface="Arial"/>
              </a:rPr>
              <a:t>(elektroda)</a:t>
            </a:r>
            <a:endParaRPr sz="2000" dirty="0">
              <a:latin typeface="+mj-lt"/>
              <a:cs typeface="Arial"/>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48315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3" y="777807"/>
            <a:ext cx="3366869" cy="442668"/>
          </a:xfrm>
          <a:prstGeom prst="rect">
            <a:avLst/>
          </a:prstGeom>
        </p:spPr>
        <p:txBody>
          <a:bodyPr vert="horz" wrap="square" lIns="0" tIns="18207" rIns="0" bIns="0" rtlCol="0">
            <a:spAutoFit/>
          </a:bodyPr>
          <a:lstStyle/>
          <a:p>
            <a:pPr marL="14007">
              <a:spcBef>
                <a:spcPts val="143"/>
              </a:spcBef>
            </a:pPr>
            <a:r>
              <a:rPr sz="2757" i="1" spc="-72" dirty="0">
                <a:latin typeface="Tahoma"/>
                <a:cs typeface="Tahoma"/>
              </a:rPr>
              <a:t>SVAŘOVACÍ</a:t>
            </a:r>
            <a:r>
              <a:rPr sz="2757" i="1" spc="-105" dirty="0">
                <a:latin typeface="Tahoma"/>
                <a:cs typeface="Tahoma"/>
              </a:rPr>
              <a:t> </a:t>
            </a:r>
            <a:r>
              <a:rPr sz="2757" i="1" spc="-66" dirty="0">
                <a:latin typeface="Tahoma"/>
                <a:cs typeface="Tahoma"/>
              </a:rPr>
              <a:t>HOŘÁK</a:t>
            </a:r>
            <a:endParaRPr sz="2757">
              <a:latin typeface="Tahoma"/>
              <a:cs typeface="Tahoma"/>
            </a:endParaRPr>
          </a:p>
        </p:txBody>
      </p:sp>
      <p:grpSp>
        <p:nvGrpSpPr>
          <p:cNvPr id="13" name="object 13"/>
          <p:cNvGrpSpPr/>
          <p:nvPr/>
        </p:nvGrpSpPr>
        <p:grpSpPr>
          <a:xfrm>
            <a:off x="304800" y="1636937"/>
            <a:ext cx="9926241" cy="5356318"/>
            <a:chOff x="0" y="1484375"/>
            <a:chExt cx="9001125" cy="4857115"/>
          </a:xfrm>
        </p:grpSpPr>
        <p:pic>
          <p:nvPicPr>
            <p:cNvPr id="14" name="object 14"/>
            <p:cNvPicPr/>
            <p:nvPr/>
          </p:nvPicPr>
          <p:blipFill>
            <a:blip r:embed="rId2" cstate="print"/>
            <a:stretch>
              <a:fillRect/>
            </a:stretch>
          </p:blipFill>
          <p:spPr>
            <a:xfrm>
              <a:off x="1871472" y="1484375"/>
              <a:ext cx="7129272" cy="4856988"/>
            </a:xfrm>
            <a:prstGeom prst="rect">
              <a:avLst/>
            </a:prstGeom>
          </p:spPr>
        </p:pic>
        <p:pic>
          <p:nvPicPr>
            <p:cNvPr id="15" name="object 15"/>
            <p:cNvPicPr/>
            <p:nvPr/>
          </p:nvPicPr>
          <p:blipFill>
            <a:blip r:embed="rId3" cstate="print"/>
            <a:stretch>
              <a:fillRect/>
            </a:stretch>
          </p:blipFill>
          <p:spPr>
            <a:xfrm>
              <a:off x="0" y="1485899"/>
              <a:ext cx="2267712" cy="2302764"/>
            </a:xfrm>
            <a:prstGeom prst="rect">
              <a:avLst/>
            </a:prstGeom>
          </p:spPr>
        </p:pic>
      </p:grpSp>
      <p:pic>
        <p:nvPicPr>
          <p:cNvPr id="16" name="object 16"/>
          <p:cNvPicPr/>
          <p:nvPr/>
        </p:nvPicPr>
        <p:blipFill>
          <a:blip r:embed="rId4" cstate="print"/>
          <a:stretch>
            <a:fillRect/>
          </a:stretch>
        </p:blipFill>
        <p:spPr>
          <a:xfrm>
            <a:off x="304800" y="5041901"/>
            <a:ext cx="1805000" cy="2016760"/>
          </a:xfrm>
          <a:prstGeom prst="rect">
            <a:avLst/>
          </a:prstGeom>
        </p:spPr>
      </p:pic>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3945376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txBox="1">
            <a:spLocks noGrp="1"/>
          </p:cNvSpPr>
          <p:nvPr>
            <p:ph type="title"/>
          </p:nvPr>
        </p:nvSpPr>
        <p:spPr>
          <a:xfrm>
            <a:off x="391632" y="796760"/>
            <a:ext cx="4361242" cy="488821"/>
          </a:xfrm>
          <a:prstGeom prst="rect">
            <a:avLst/>
          </a:prstGeom>
        </p:spPr>
        <p:txBody>
          <a:bodyPr vert="horz" wrap="square" lIns="0" tIns="13305" rIns="0" bIns="0" rtlCol="0">
            <a:spAutoFit/>
          </a:bodyPr>
          <a:lstStyle/>
          <a:p>
            <a:pPr marL="14007">
              <a:spcBef>
                <a:spcPts val="105"/>
              </a:spcBef>
            </a:pPr>
            <a:r>
              <a:rPr sz="3089" dirty="0"/>
              <a:t>OXID</a:t>
            </a:r>
            <a:r>
              <a:rPr sz="3089" spc="-94" dirty="0"/>
              <a:t> </a:t>
            </a:r>
            <a:r>
              <a:rPr sz="3089" dirty="0"/>
              <a:t>UHLIČITÝ</a:t>
            </a:r>
            <a:r>
              <a:rPr sz="3089" spc="-88" dirty="0"/>
              <a:t> </a:t>
            </a:r>
            <a:r>
              <a:rPr sz="3089" dirty="0"/>
              <a:t>–</a:t>
            </a:r>
            <a:r>
              <a:rPr sz="3089" spc="-77" dirty="0"/>
              <a:t> </a:t>
            </a:r>
            <a:r>
              <a:rPr sz="3089" spc="-28" dirty="0"/>
              <a:t>CO</a:t>
            </a:r>
            <a:r>
              <a:rPr sz="1985" spc="-28" dirty="0"/>
              <a:t>2</a:t>
            </a:r>
            <a:endParaRPr sz="1985"/>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7" name="object 17"/>
          <p:cNvSpPr txBox="1"/>
          <p:nvPr/>
        </p:nvSpPr>
        <p:spPr>
          <a:xfrm>
            <a:off x="698500" y="1419226"/>
            <a:ext cx="8972481" cy="5203962"/>
          </a:xfrm>
          <a:prstGeom prst="rect">
            <a:avLst/>
          </a:prstGeom>
        </p:spPr>
        <p:txBody>
          <a:bodyPr vert="horz" wrap="square" lIns="0" tIns="14706" rIns="0" bIns="0" rtlCol="0">
            <a:spAutoFit/>
          </a:bodyPr>
          <a:lstStyle/>
          <a:p>
            <a:pPr marL="42019">
              <a:spcBef>
                <a:spcPts val="116"/>
              </a:spcBef>
            </a:pPr>
            <a:r>
              <a:rPr sz="2206" i="1" dirty="0">
                <a:latin typeface="Arial"/>
                <a:cs typeface="Arial"/>
              </a:rPr>
              <a:t>je</a:t>
            </a:r>
            <a:r>
              <a:rPr sz="2206" i="1" spc="-11" dirty="0">
                <a:latin typeface="Arial"/>
                <a:cs typeface="Arial"/>
              </a:rPr>
              <a:t> </a:t>
            </a:r>
            <a:r>
              <a:rPr sz="2206" i="1" dirty="0">
                <a:latin typeface="Arial"/>
                <a:cs typeface="Arial"/>
              </a:rPr>
              <a:t>silně</a:t>
            </a:r>
            <a:r>
              <a:rPr sz="2206" i="1" spc="-6" dirty="0">
                <a:latin typeface="Arial"/>
                <a:cs typeface="Arial"/>
              </a:rPr>
              <a:t> </a:t>
            </a:r>
            <a:r>
              <a:rPr sz="2206" i="1" dirty="0">
                <a:latin typeface="Arial"/>
                <a:cs typeface="Arial"/>
              </a:rPr>
              <a:t>oxidační</a:t>
            </a:r>
            <a:r>
              <a:rPr sz="2206" i="1" spc="-55" dirty="0">
                <a:latin typeface="Arial"/>
                <a:cs typeface="Arial"/>
              </a:rPr>
              <a:t> </a:t>
            </a:r>
            <a:r>
              <a:rPr sz="2206" i="1" dirty="0">
                <a:latin typeface="Arial"/>
                <a:cs typeface="Arial"/>
              </a:rPr>
              <a:t>plyn</a:t>
            </a:r>
            <a:r>
              <a:rPr sz="2206" i="1" spc="-11"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řadí</a:t>
            </a:r>
            <a:r>
              <a:rPr sz="2206" i="1" spc="-44"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mezi</a:t>
            </a:r>
            <a:r>
              <a:rPr sz="2206" i="1" spc="-6" dirty="0">
                <a:latin typeface="Arial"/>
                <a:cs typeface="Arial"/>
              </a:rPr>
              <a:t> </a:t>
            </a:r>
            <a:r>
              <a:rPr sz="2206" i="1" dirty="0">
                <a:latin typeface="Arial"/>
                <a:cs typeface="Arial"/>
              </a:rPr>
              <a:t>tzv.</a:t>
            </a:r>
            <a:r>
              <a:rPr sz="2206" i="1" spc="-44" dirty="0">
                <a:latin typeface="Arial"/>
                <a:cs typeface="Arial"/>
              </a:rPr>
              <a:t> </a:t>
            </a:r>
            <a:r>
              <a:rPr sz="2206" i="1" dirty="0">
                <a:latin typeface="Arial"/>
                <a:cs typeface="Arial"/>
              </a:rPr>
              <a:t>aktivní</a:t>
            </a:r>
            <a:r>
              <a:rPr sz="2206" i="1" spc="-39" dirty="0">
                <a:latin typeface="Arial"/>
                <a:cs typeface="Arial"/>
              </a:rPr>
              <a:t> </a:t>
            </a:r>
            <a:r>
              <a:rPr sz="2206" i="1" spc="-11" dirty="0">
                <a:latin typeface="Arial"/>
                <a:cs typeface="Arial"/>
              </a:rPr>
              <a:t>plyny</a:t>
            </a:r>
            <a:endParaRPr sz="2206" dirty="0">
              <a:latin typeface="Arial"/>
              <a:cs typeface="Arial"/>
            </a:endParaRPr>
          </a:p>
          <a:p>
            <a:pPr marL="42019">
              <a:spcBef>
                <a:spcPts val="1798"/>
              </a:spcBef>
            </a:pPr>
            <a:r>
              <a:rPr sz="2206" b="1" i="1" spc="-11" dirty="0">
                <a:latin typeface="Arial"/>
                <a:cs typeface="Arial"/>
              </a:rPr>
              <a:t>Charakteristika:</a:t>
            </a:r>
            <a:endParaRPr sz="2206" dirty="0">
              <a:latin typeface="Arial"/>
              <a:cs typeface="Arial"/>
            </a:endParaRPr>
          </a:p>
          <a:p>
            <a:pPr marL="420191" indent="-378171">
              <a:spcBef>
                <a:spcPts val="1798"/>
              </a:spcBef>
              <a:buFont typeface="Wingdings"/>
              <a:buChar char=""/>
              <a:tabLst>
                <a:tab pos="419491" algn="l"/>
                <a:tab pos="420191" algn="l"/>
              </a:tabLst>
            </a:pPr>
            <a:r>
              <a:rPr sz="2206" i="1" dirty="0">
                <a:latin typeface="Arial"/>
                <a:cs typeface="Arial"/>
              </a:rPr>
              <a:t>nehořlavý,</a:t>
            </a:r>
            <a:r>
              <a:rPr sz="2206" i="1" spc="-61" dirty="0">
                <a:latin typeface="Arial"/>
                <a:cs typeface="Arial"/>
              </a:rPr>
              <a:t> </a:t>
            </a:r>
            <a:r>
              <a:rPr sz="2206" i="1" dirty="0">
                <a:latin typeface="Arial"/>
                <a:cs typeface="Arial"/>
              </a:rPr>
              <a:t>nejedovatý</a:t>
            </a:r>
            <a:r>
              <a:rPr sz="2206" i="1" spc="-61" dirty="0">
                <a:latin typeface="Arial"/>
                <a:cs typeface="Arial"/>
              </a:rPr>
              <a:t> </a:t>
            </a:r>
            <a:r>
              <a:rPr sz="2206" i="1" dirty="0">
                <a:latin typeface="Arial"/>
                <a:cs typeface="Arial"/>
              </a:rPr>
              <a:t>a</a:t>
            </a:r>
            <a:r>
              <a:rPr sz="2206" i="1" spc="-39" dirty="0">
                <a:latin typeface="Arial"/>
                <a:cs typeface="Arial"/>
              </a:rPr>
              <a:t> </a:t>
            </a:r>
            <a:r>
              <a:rPr sz="2206" i="1" dirty="0">
                <a:latin typeface="Arial"/>
                <a:cs typeface="Arial"/>
              </a:rPr>
              <a:t>bezbarvý</a:t>
            </a:r>
            <a:r>
              <a:rPr sz="2206" i="1" spc="-72" dirty="0">
                <a:latin typeface="Arial"/>
                <a:cs typeface="Arial"/>
              </a:rPr>
              <a:t> </a:t>
            </a:r>
            <a:r>
              <a:rPr sz="2206" i="1" dirty="0">
                <a:latin typeface="Arial"/>
                <a:cs typeface="Arial"/>
              </a:rPr>
              <a:t>plyn,</a:t>
            </a:r>
            <a:r>
              <a:rPr sz="2206" i="1" spc="-39" dirty="0">
                <a:latin typeface="Arial"/>
                <a:cs typeface="Arial"/>
              </a:rPr>
              <a:t> </a:t>
            </a:r>
            <a:r>
              <a:rPr sz="2206" i="1" dirty="0">
                <a:latin typeface="Arial"/>
                <a:cs typeface="Arial"/>
              </a:rPr>
              <a:t>specifické</a:t>
            </a:r>
            <a:r>
              <a:rPr sz="2206" i="1" spc="-66" dirty="0">
                <a:latin typeface="Arial"/>
                <a:cs typeface="Arial"/>
              </a:rPr>
              <a:t> </a:t>
            </a:r>
            <a:r>
              <a:rPr sz="2206" i="1" dirty="0">
                <a:latin typeface="Arial"/>
                <a:cs typeface="Arial"/>
              </a:rPr>
              <a:t>kyselé</a:t>
            </a:r>
            <a:r>
              <a:rPr sz="2206" i="1" spc="-44" dirty="0">
                <a:latin typeface="Arial"/>
                <a:cs typeface="Arial"/>
              </a:rPr>
              <a:t> </a:t>
            </a:r>
            <a:r>
              <a:rPr sz="2206" i="1" dirty="0">
                <a:latin typeface="Arial"/>
                <a:cs typeface="Arial"/>
              </a:rPr>
              <a:t>chuti,</a:t>
            </a:r>
            <a:r>
              <a:rPr sz="2206" i="1" spc="-39" dirty="0">
                <a:latin typeface="Arial"/>
                <a:cs typeface="Arial"/>
              </a:rPr>
              <a:t> </a:t>
            </a:r>
            <a:r>
              <a:rPr sz="2206" i="1" spc="-11" dirty="0">
                <a:latin typeface="Arial"/>
                <a:cs typeface="Arial"/>
              </a:rPr>
              <a:t>jehož</a:t>
            </a:r>
            <a:endParaRPr sz="2206" dirty="0">
              <a:latin typeface="Arial"/>
              <a:cs typeface="Arial"/>
            </a:endParaRPr>
          </a:p>
          <a:p>
            <a:pPr marL="420191">
              <a:spcBef>
                <a:spcPts val="6"/>
              </a:spcBef>
            </a:pPr>
            <a:r>
              <a:rPr sz="2206" i="1" dirty="0">
                <a:latin typeface="Arial"/>
                <a:cs typeface="Arial"/>
              </a:rPr>
              <a:t>bod</a:t>
            </a:r>
            <a:r>
              <a:rPr sz="2206" i="1" spc="-28" dirty="0">
                <a:latin typeface="Arial"/>
                <a:cs typeface="Arial"/>
              </a:rPr>
              <a:t> </a:t>
            </a:r>
            <a:r>
              <a:rPr sz="2206" i="1" dirty="0">
                <a:latin typeface="Arial"/>
                <a:cs typeface="Arial"/>
              </a:rPr>
              <a:t>varu</a:t>
            </a:r>
            <a:r>
              <a:rPr sz="2206" i="1" spc="-33" dirty="0">
                <a:latin typeface="Arial"/>
                <a:cs typeface="Arial"/>
              </a:rPr>
              <a:t> </a:t>
            </a:r>
            <a:r>
              <a:rPr sz="2206" i="1" dirty="0">
                <a:latin typeface="Arial"/>
                <a:cs typeface="Arial"/>
              </a:rPr>
              <a:t>je –78,5</a:t>
            </a:r>
            <a:r>
              <a:rPr sz="2206" i="1" spc="-39" dirty="0">
                <a:latin typeface="Arial"/>
                <a:cs typeface="Arial"/>
              </a:rPr>
              <a:t> </a:t>
            </a:r>
            <a:r>
              <a:rPr sz="2206" i="1" spc="-28" dirty="0">
                <a:latin typeface="Arial"/>
                <a:cs typeface="Arial"/>
              </a:rPr>
              <a:t>ºC.</a:t>
            </a:r>
            <a:endParaRPr sz="2206" dirty="0">
              <a:latin typeface="Arial"/>
              <a:cs typeface="Arial"/>
            </a:endParaRPr>
          </a:p>
          <a:p>
            <a:pPr marL="420191" marR="369068" indent="-378171">
              <a:spcBef>
                <a:spcPts val="529"/>
              </a:spcBef>
              <a:buFont typeface="Wingdings"/>
              <a:buChar char=""/>
              <a:tabLst>
                <a:tab pos="419491" algn="l"/>
                <a:tab pos="420191" algn="l"/>
              </a:tabLst>
            </a:pPr>
            <a:r>
              <a:rPr sz="2206" i="1" dirty="0">
                <a:latin typeface="Arial"/>
                <a:cs typeface="Arial"/>
              </a:rPr>
              <a:t>V</a:t>
            </a:r>
            <a:r>
              <a:rPr sz="2206" i="1" spc="-17" dirty="0">
                <a:latin typeface="Arial"/>
                <a:cs typeface="Arial"/>
              </a:rPr>
              <a:t> </a:t>
            </a:r>
            <a:r>
              <a:rPr sz="2206" i="1" dirty="0">
                <a:latin typeface="Arial"/>
                <a:cs typeface="Arial"/>
              </a:rPr>
              <a:t>tuhém</a:t>
            </a:r>
            <a:r>
              <a:rPr sz="2206" i="1" spc="-17" dirty="0">
                <a:latin typeface="Arial"/>
                <a:cs typeface="Arial"/>
              </a:rPr>
              <a:t> </a:t>
            </a:r>
            <a:r>
              <a:rPr sz="2206" i="1" dirty="0">
                <a:latin typeface="Arial"/>
                <a:cs typeface="Arial"/>
              </a:rPr>
              <a:t>stavu</a:t>
            </a:r>
            <a:r>
              <a:rPr sz="2206" i="1" spc="-44" dirty="0">
                <a:latin typeface="Arial"/>
                <a:cs typeface="Arial"/>
              </a:rPr>
              <a:t> </a:t>
            </a:r>
            <a:r>
              <a:rPr sz="2206" i="1" dirty="0">
                <a:latin typeface="Arial"/>
                <a:cs typeface="Arial"/>
              </a:rPr>
              <a:t>je bílý</a:t>
            </a:r>
            <a:r>
              <a:rPr sz="2206" i="1" spc="-6"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tvrdý</a:t>
            </a:r>
            <a:r>
              <a:rPr sz="2206" i="1" spc="-39" dirty="0">
                <a:latin typeface="Arial"/>
                <a:cs typeface="Arial"/>
              </a:rPr>
              <a:t> </a:t>
            </a:r>
            <a:r>
              <a:rPr sz="2206" i="1" dirty="0">
                <a:latin typeface="Arial"/>
                <a:cs typeface="Arial"/>
              </a:rPr>
              <a:t>(používá</a:t>
            </a:r>
            <a:r>
              <a:rPr sz="2206" i="1" spc="-50" dirty="0">
                <a:latin typeface="Arial"/>
                <a:cs typeface="Arial"/>
              </a:rPr>
              <a:t> </a:t>
            </a:r>
            <a:r>
              <a:rPr sz="2206" i="1" dirty="0">
                <a:latin typeface="Arial"/>
                <a:cs typeface="Arial"/>
              </a:rPr>
              <a:t>se</a:t>
            </a:r>
            <a:r>
              <a:rPr sz="2206" i="1" spc="-17" dirty="0">
                <a:latin typeface="Arial"/>
                <a:cs typeface="Arial"/>
              </a:rPr>
              <a:t> </a:t>
            </a:r>
            <a:r>
              <a:rPr sz="2206" i="1" dirty="0">
                <a:latin typeface="Arial"/>
                <a:cs typeface="Arial"/>
              </a:rPr>
              <a:t>pro</a:t>
            </a:r>
            <a:r>
              <a:rPr sz="2206" i="1" spc="-39" dirty="0">
                <a:latin typeface="Arial"/>
                <a:cs typeface="Arial"/>
              </a:rPr>
              <a:t> </a:t>
            </a:r>
            <a:r>
              <a:rPr sz="2206" i="1" dirty="0">
                <a:latin typeface="Arial"/>
                <a:cs typeface="Arial"/>
              </a:rPr>
              <a:t>výrobu</a:t>
            </a:r>
            <a:r>
              <a:rPr sz="2206" i="1" spc="-44" dirty="0">
                <a:latin typeface="Arial"/>
                <a:cs typeface="Arial"/>
              </a:rPr>
              <a:t> </a:t>
            </a:r>
            <a:r>
              <a:rPr sz="2206" i="1" dirty="0">
                <a:latin typeface="Arial"/>
                <a:cs typeface="Arial"/>
              </a:rPr>
              <a:t>suchého</a:t>
            </a:r>
            <a:r>
              <a:rPr sz="2206" i="1" spc="-44" dirty="0">
                <a:latin typeface="Arial"/>
                <a:cs typeface="Arial"/>
              </a:rPr>
              <a:t> </a:t>
            </a:r>
            <a:r>
              <a:rPr sz="2206" i="1" spc="-22" dirty="0">
                <a:latin typeface="Arial"/>
                <a:cs typeface="Arial"/>
              </a:rPr>
              <a:t>ledu </a:t>
            </a:r>
            <a:r>
              <a:rPr sz="2206" i="1" dirty="0">
                <a:latin typeface="Arial"/>
                <a:cs typeface="Arial"/>
              </a:rPr>
              <a:t>např.</a:t>
            </a:r>
            <a:r>
              <a:rPr sz="2206" i="1" spc="-61" dirty="0">
                <a:latin typeface="Arial"/>
                <a:cs typeface="Arial"/>
              </a:rPr>
              <a:t> </a:t>
            </a:r>
            <a:r>
              <a:rPr sz="2206" i="1" dirty="0">
                <a:latin typeface="Arial"/>
                <a:cs typeface="Arial"/>
              </a:rPr>
              <a:t>na</a:t>
            </a:r>
            <a:r>
              <a:rPr sz="2206" i="1" spc="-22" dirty="0">
                <a:latin typeface="Arial"/>
                <a:cs typeface="Arial"/>
              </a:rPr>
              <a:t> </a:t>
            </a:r>
            <a:r>
              <a:rPr sz="2206" i="1" spc="-11" dirty="0">
                <a:latin typeface="Arial"/>
                <a:cs typeface="Arial"/>
              </a:rPr>
              <a:t>tryskání).</a:t>
            </a:r>
            <a:endParaRPr sz="2206" dirty="0">
              <a:latin typeface="Arial"/>
              <a:cs typeface="Arial"/>
            </a:endParaRPr>
          </a:p>
          <a:p>
            <a:pPr marL="420191" indent="-378171">
              <a:spcBef>
                <a:spcPts val="529"/>
              </a:spcBef>
              <a:buFont typeface="Wingdings"/>
              <a:buChar char=""/>
              <a:tabLst>
                <a:tab pos="419491" algn="l"/>
                <a:tab pos="420191" algn="l"/>
              </a:tabLst>
            </a:pPr>
            <a:r>
              <a:rPr sz="2206" i="1" dirty="0">
                <a:latin typeface="Arial"/>
                <a:cs typeface="Arial"/>
              </a:rPr>
              <a:t>Při</a:t>
            </a:r>
            <a:r>
              <a:rPr sz="2206" i="1" spc="-28" dirty="0">
                <a:latin typeface="Arial"/>
                <a:cs typeface="Arial"/>
              </a:rPr>
              <a:t> </a:t>
            </a:r>
            <a:r>
              <a:rPr sz="2206" i="1" dirty="0">
                <a:latin typeface="Arial"/>
                <a:cs typeface="Arial"/>
              </a:rPr>
              <a:t>pokojové</a:t>
            </a:r>
            <a:r>
              <a:rPr sz="2206" i="1" spc="-50" dirty="0">
                <a:latin typeface="Arial"/>
                <a:cs typeface="Arial"/>
              </a:rPr>
              <a:t> </a:t>
            </a:r>
            <a:r>
              <a:rPr sz="2206" i="1" dirty="0">
                <a:latin typeface="Arial"/>
                <a:cs typeface="Arial"/>
              </a:rPr>
              <a:t>teplotě</a:t>
            </a:r>
            <a:r>
              <a:rPr sz="2206" i="1" spc="-55"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prudce</a:t>
            </a:r>
            <a:r>
              <a:rPr sz="2206" i="1" spc="-66" dirty="0">
                <a:latin typeface="Arial"/>
                <a:cs typeface="Arial"/>
              </a:rPr>
              <a:t> </a:t>
            </a:r>
            <a:r>
              <a:rPr sz="2206" i="1" dirty="0">
                <a:latin typeface="Arial"/>
                <a:cs typeface="Arial"/>
              </a:rPr>
              <a:t>odpařuje</a:t>
            </a:r>
            <a:r>
              <a:rPr sz="2206" i="1" spc="-50"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vyvíjí</a:t>
            </a:r>
            <a:r>
              <a:rPr sz="2206" i="1" spc="-55"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plynný</a:t>
            </a:r>
            <a:r>
              <a:rPr sz="2206" i="1" spc="-39" dirty="0">
                <a:latin typeface="Arial"/>
                <a:cs typeface="Arial"/>
              </a:rPr>
              <a:t> </a:t>
            </a:r>
            <a:r>
              <a:rPr sz="2206" i="1" spc="-22" dirty="0">
                <a:latin typeface="Arial"/>
                <a:cs typeface="Arial"/>
              </a:rPr>
              <a:t>CO</a:t>
            </a:r>
            <a:r>
              <a:rPr sz="2150" i="1" spc="-33" baseline="-21367" dirty="0">
                <a:latin typeface="Arial"/>
                <a:cs typeface="Arial"/>
              </a:rPr>
              <a:t>2</a:t>
            </a:r>
            <a:r>
              <a:rPr sz="2206" i="1" spc="-22" dirty="0">
                <a:latin typeface="Arial"/>
                <a:cs typeface="Arial"/>
              </a:rPr>
              <a:t>.</a:t>
            </a:r>
            <a:endParaRPr sz="2206" dirty="0">
              <a:latin typeface="Arial"/>
              <a:cs typeface="Arial"/>
            </a:endParaRPr>
          </a:p>
          <a:p>
            <a:pPr marL="420191" indent="-378171">
              <a:spcBef>
                <a:spcPts val="529"/>
              </a:spcBef>
              <a:buFont typeface="Wingdings"/>
              <a:buChar char=""/>
              <a:tabLst>
                <a:tab pos="419491" algn="l"/>
                <a:tab pos="420191" algn="l"/>
              </a:tabLst>
            </a:pPr>
            <a:r>
              <a:rPr sz="2206" i="1" dirty="0">
                <a:latin typeface="Arial"/>
                <a:cs typeface="Arial"/>
              </a:rPr>
              <a:t>Není</a:t>
            </a:r>
            <a:r>
              <a:rPr sz="2206" i="1" spc="-33" dirty="0">
                <a:latin typeface="Arial"/>
                <a:cs typeface="Arial"/>
              </a:rPr>
              <a:t> </a:t>
            </a:r>
            <a:r>
              <a:rPr sz="2206" i="1" dirty="0">
                <a:latin typeface="Arial"/>
                <a:cs typeface="Arial"/>
              </a:rPr>
              <a:t>jedovatý,</a:t>
            </a:r>
            <a:r>
              <a:rPr sz="2206" i="1" spc="-55" dirty="0">
                <a:latin typeface="Arial"/>
                <a:cs typeface="Arial"/>
              </a:rPr>
              <a:t> </a:t>
            </a:r>
            <a:r>
              <a:rPr sz="2206" i="1" dirty="0">
                <a:latin typeface="Arial"/>
                <a:cs typeface="Arial"/>
              </a:rPr>
              <a:t>avšak</a:t>
            </a:r>
            <a:r>
              <a:rPr sz="2206" i="1" spc="-33" dirty="0">
                <a:latin typeface="Arial"/>
                <a:cs typeface="Arial"/>
              </a:rPr>
              <a:t> </a:t>
            </a:r>
            <a:r>
              <a:rPr sz="2206" i="1" dirty="0">
                <a:latin typeface="Arial"/>
                <a:cs typeface="Arial"/>
              </a:rPr>
              <a:t>při</a:t>
            </a:r>
            <a:r>
              <a:rPr sz="2206" i="1" spc="-28" dirty="0">
                <a:latin typeface="Arial"/>
                <a:cs typeface="Arial"/>
              </a:rPr>
              <a:t> </a:t>
            </a:r>
            <a:r>
              <a:rPr sz="2206" i="1" dirty="0">
                <a:latin typeface="Arial"/>
                <a:cs typeface="Arial"/>
              </a:rPr>
              <a:t>vyšší</a:t>
            </a:r>
            <a:r>
              <a:rPr sz="2206" i="1" spc="-61" dirty="0">
                <a:latin typeface="Arial"/>
                <a:cs typeface="Arial"/>
              </a:rPr>
              <a:t> </a:t>
            </a:r>
            <a:r>
              <a:rPr sz="2206" i="1" dirty="0">
                <a:latin typeface="Arial"/>
                <a:cs typeface="Arial"/>
              </a:rPr>
              <a:t>koncentraci</a:t>
            </a:r>
            <a:r>
              <a:rPr sz="2206" i="1" spc="-55" dirty="0">
                <a:latin typeface="Arial"/>
                <a:cs typeface="Arial"/>
              </a:rPr>
              <a:t> </a:t>
            </a:r>
            <a:r>
              <a:rPr sz="2206" i="1" dirty="0">
                <a:latin typeface="Arial"/>
                <a:cs typeface="Arial"/>
              </a:rPr>
              <a:t>ve</a:t>
            </a:r>
            <a:r>
              <a:rPr sz="2206" i="1" spc="-22" dirty="0">
                <a:latin typeface="Arial"/>
                <a:cs typeface="Arial"/>
              </a:rPr>
              <a:t> </a:t>
            </a:r>
            <a:r>
              <a:rPr sz="2206" i="1" dirty="0">
                <a:latin typeface="Arial"/>
                <a:cs typeface="Arial"/>
              </a:rPr>
              <a:t>vzduchu</a:t>
            </a:r>
            <a:r>
              <a:rPr sz="2206" i="1" spc="-61" dirty="0">
                <a:latin typeface="Arial"/>
                <a:cs typeface="Arial"/>
              </a:rPr>
              <a:t> </a:t>
            </a:r>
            <a:r>
              <a:rPr sz="2206" i="1" dirty="0">
                <a:latin typeface="Arial"/>
                <a:cs typeface="Arial"/>
              </a:rPr>
              <a:t>brání</a:t>
            </a:r>
            <a:r>
              <a:rPr sz="2206" i="1" spc="-39" dirty="0">
                <a:latin typeface="Arial"/>
                <a:cs typeface="Arial"/>
              </a:rPr>
              <a:t> </a:t>
            </a:r>
            <a:r>
              <a:rPr sz="2206" i="1" spc="-11" dirty="0">
                <a:latin typeface="Arial"/>
                <a:cs typeface="Arial"/>
              </a:rPr>
              <a:t>dýchání</a:t>
            </a:r>
            <a:endParaRPr sz="2206" dirty="0">
              <a:latin typeface="Arial"/>
              <a:cs typeface="Arial"/>
            </a:endParaRPr>
          </a:p>
          <a:p>
            <a:pPr marL="420191"/>
            <a:r>
              <a:rPr sz="2206" b="1" i="1" dirty="0">
                <a:latin typeface="Arial"/>
                <a:cs typeface="Arial"/>
              </a:rPr>
              <a:t>(15</a:t>
            </a:r>
            <a:r>
              <a:rPr sz="2206" b="1" i="1" spc="-33" dirty="0">
                <a:latin typeface="Arial"/>
                <a:cs typeface="Arial"/>
              </a:rPr>
              <a:t> </a:t>
            </a:r>
            <a:r>
              <a:rPr sz="2206" b="1" i="1" dirty="0">
                <a:latin typeface="Arial"/>
                <a:cs typeface="Arial"/>
              </a:rPr>
              <a:t>%</a:t>
            </a:r>
            <a:r>
              <a:rPr sz="2206" b="1" i="1" spc="-17" dirty="0">
                <a:latin typeface="Arial"/>
                <a:cs typeface="Arial"/>
              </a:rPr>
              <a:t> </a:t>
            </a:r>
            <a:r>
              <a:rPr sz="2206" b="1" i="1" spc="-55" dirty="0">
                <a:latin typeface="Arial"/>
                <a:cs typeface="Arial"/>
              </a:rPr>
              <a:t>)</a:t>
            </a:r>
            <a:endParaRPr sz="2206" dirty="0">
              <a:latin typeface="Arial"/>
              <a:cs typeface="Arial"/>
            </a:endParaRPr>
          </a:p>
          <a:p>
            <a:pPr marL="42019">
              <a:spcBef>
                <a:spcPts val="1803"/>
              </a:spcBef>
            </a:pPr>
            <a:r>
              <a:rPr sz="2206" b="1" i="1" spc="-11" dirty="0">
                <a:latin typeface="Arial"/>
                <a:cs typeface="Arial"/>
              </a:rPr>
              <a:t>Výroba:</a:t>
            </a:r>
            <a:endParaRPr sz="2206" dirty="0">
              <a:latin typeface="Arial"/>
              <a:cs typeface="Arial"/>
            </a:endParaRPr>
          </a:p>
          <a:p>
            <a:pPr marL="420191" marR="453806" indent="-378171">
              <a:spcBef>
                <a:spcPts val="1798"/>
              </a:spcBef>
              <a:buFont typeface="Wingdings"/>
              <a:buChar char=""/>
              <a:tabLst>
                <a:tab pos="419491" algn="l"/>
                <a:tab pos="420191" algn="l"/>
              </a:tabLst>
            </a:pPr>
            <a:r>
              <a:rPr sz="2206" i="1" dirty="0">
                <a:latin typeface="Arial"/>
                <a:cs typeface="Arial"/>
              </a:rPr>
              <a:t>Zpravidla</a:t>
            </a:r>
            <a:r>
              <a:rPr sz="2206" i="1" spc="-39" dirty="0">
                <a:latin typeface="Arial"/>
                <a:cs typeface="Arial"/>
              </a:rPr>
              <a:t> </a:t>
            </a:r>
            <a:r>
              <a:rPr sz="2206" i="1" dirty="0">
                <a:latin typeface="Arial"/>
                <a:cs typeface="Arial"/>
              </a:rPr>
              <a:t>založena</a:t>
            </a:r>
            <a:r>
              <a:rPr sz="2206" i="1" spc="-28" dirty="0">
                <a:latin typeface="Arial"/>
                <a:cs typeface="Arial"/>
              </a:rPr>
              <a:t> </a:t>
            </a:r>
            <a:r>
              <a:rPr sz="2206" i="1" dirty="0">
                <a:latin typeface="Arial"/>
                <a:cs typeface="Arial"/>
              </a:rPr>
              <a:t>na</a:t>
            </a:r>
            <a:r>
              <a:rPr sz="2206" i="1" spc="-17" dirty="0">
                <a:latin typeface="Arial"/>
                <a:cs typeface="Arial"/>
              </a:rPr>
              <a:t> </a:t>
            </a:r>
            <a:r>
              <a:rPr sz="2206" i="1" dirty="0">
                <a:latin typeface="Arial"/>
                <a:cs typeface="Arial"/>
              </a:rPr>
              <a:t>separaci</a:t>
            </a:r>
            <a:r>
              <a:rPr sz="2206" i="1" spc="-50"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vyčištění</a:t>
            </a:r>
            <a:r>
              <a:rPr sz="2206" i="1" spc="-66" dirty="0">
                <a:latin typeface="Arial"/>
                <a:cs typeface="Arial"/>
              </a:rPr>
              <a:t> </a:t>
            </a:r>
            <a:r>
              <a:rPr sz="2206" i="1" dirty="0">
                <a:latin typeface="Arial"/>
                <a:cs typeface="Arial"/>
              </a:rPr>
              <a:t>CO</a:t>
            </a:r>
            <a:r>
              <a:rPr sz="1103" i="1" dirty="0">
                <a:latin typeface="Arial"/>
                <a:cs typeface="Arial"/>
              </a:rPr>
              <a:t>2</a:t>
            </a:r>
            <a:r>
              <a:rPr sz="1103" i="1" spc="280" dirty="0">
                <a:latin typeface="Arial"/>
                <a:cs typeface="Arial"/>
              </a:rPr>
              <a:t> </a:t>
            </a:r>
            <a:r>
              <a:rPr sz="2206" i="1" dirty="0">
                <a:latin typeface="Arial"/>
                <a:cs typeface="Arial"/>
              </a:rPr>
              <a:t>z</a:t>
            </a:r>
            <a:r>
              <a:rPr sz="2206" i="1" spc="-17" dirty="0">
                <a:latin typeface="Arial"/>
                <a:cs typeface="Arial"/>
              </a:rPr>
              <a:t> </a:t>
            </a:r>
            <a:r>
              <a:rPr sz="2206" i="1" dirty="0">
                <a:latin typeface="Arial"/>
                <a:cs typeface="Arial"/>
              </a:rPr>
              <a:t>průmyslových</a:t>
            </a:r>
            <a:r>
              <a:rPr sz="2206" i="1" spc="-50" dirty="0">
                <a:latin typeface="Arial"/>
                <a:cs typeface="Arial"/>
              </a:rPr>
              <a:t> </a:t>
            </a:r>
            <a:r>
              <a:rPr sz="2206" i="1" spc="-55" dirty="0">
                <a:latin typeface="Arial"/>
                <a:cs typeface="Arial"/>
              </a:rPr>
              <a:t>a </a:t>
            </a:r>
            <a:r>
              <a:rPr sz="2206" i="1" dirty="0">
                <a:latin typeface="Arial"/>
                <a:cs typeface="Arial"/>
              </a:rPr>
              <a:t>přírodních</a:t>
            </a:r>
            <a:r>
              <a:rPr sz="2206" i="1" spc="-61" dirty="0">
                <a:latin typeface="Arial"/>
                <a:cs typeface="Arial"/>
              </a:rPr>
              <a:t> </a:t>
            </a:r>
            <a:r>
              <a:rPr sz="2206" i="1" spc="-11" dirty="0">
                <a:latin typeface="Arial"/>
                <a:cs typeface="Arial"/>
              </a:rPr>
              <a:t>zdrojů</a:t>
            </a:r>
            <a:endParaRPr sz="2206" dirty="0">
              <a:latin typeface="Arial"/>
              <a:cs typeface="Arial"/>
            </a:endParaRPr>
          </a:p>
        </p:txBody>
      </p:sp>
    </p:spTree>
    <p:extLst>
      <p:ext uri="{BB962C8B-B14F-4D97-AF65-F5344CB8AC3E}">
        <p14:creationId xmlns:p14="http://schemas.microsoft.com/office/powerpoint/2010/main" val="1509395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txBox="1">
            <a:spLocks noGrp="1"/>
          </p:cNvSpPr>
          <p:nvPr>
            <p:ph type="title"/>
          </p:nvPr>
        </p:nvSpPr>
        <p:spPr>
          <a:xfrm>
            <a:off x="391632" y="796760"/>
            <a:ext cx="4361242" cy="488821"/>
          </a:xfrm>
          <a:prstGeom prst="rect">
            <a:avLst/>
          </a:prstGeom>
        </p:spPr>
        <p:txBody>
          <a:bodyPr vert="horz" wrap="square" lIns="0" tIns="13305" rIns="0" bIns="0" rtlCol="0">
            <a:spAutoFit/>
          </a:bodyPr>
          <a:lstStyle/>
          <a:p>
            <a:pPr marL="14007">
              <a:spcBef>
                <a:spcPts val="105"/>
              </a:spcBef>
            </a:pPr>
            <a:r>
              <a:rPr sz="3089" dirty="0"/>
              <a:t>OXID</a:t>
            </a:r>
            <a:r>
              <a:rPr sz="3089" spc="-94" dirty="0"/>
              <a:t> </a:t>
            </a:r>
            <a:r>
              <a:rPr sz="3089" dirty="0"/>
              <a:t>UHLIČITÝ</a:t>
            </a:r>
            <a:r>
              <a:rPr sz="3089" spc="-88" dirty="0"/>
              <a:t> </a:t>
            </a:r>
            <a:r>
              <a:rPr sz="3089" dirty="0"/>
              <a:t>–</a:t>
            </a:r>
            <a:r>
              <a:rPr sz="3089" spc="-77" dirty="0"/>
              <a:t> </a:t>
            </a:r>
            <a:r>
              <a:rPr sz="3089" spc="-28" dirty="0"/>
              <a:t>CO</a:t>
            </a:r>
            <a:r>
              <a:rPr sz="1985" spc="-28" dirty="0"/>
              <a:t>2</a:t>
            </a:r>
            <a:endParaRPr sz="1985"/>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7" name="object 17"/>
          <p:cNvSpPr txBox="1"/>
          <p:nvPr/>
        </p:nvSpPr>
        <p:spPr>
          <a:xfrm>
            <a:off x="650898" y="1886484"/>
            <a:ext cx="8994890" cy="4628718"/>
          </a:xfrm>
          <a:prstGeom prst="rect">
            <a:avLst/>
          </a:prstGeom>
        </p:spPr>
        <p:txBody>
          <a:bodyPr vert="horz" wrap="square" lIns="0" tIns="81231" rIns="0" bIns="0" rtlCol="0">
            <a:spAutoFit/>
          </a:bodyPr>
          <a:lstStyle/>
          <a:p>
            <a:pPr marL="448203" indent="-378171">
              <a:spcBef>
                <a:spcPts val="640"/>
              </a:spcBef>
              <a:buFont typeface="Wingdings"/>
              <a:buChar char=""/>
              <a:tabLst>
                <a:tab pos="447503" algn="l"/>
                <a:tab pos="448203" algn="l"/>
              </a:tabLst>
            </a:pPr>
            <a:r>
              <a:rPr sz="2206" i="1" dirty="0">
                <a:latin typeface="Arial"/>
                <a:cs typeface="Arial"/>
              </a:rPr>
              <a:t>Tlakem</a:t>
            </a:r>
            <a:r>
              <a:rPr sz="2206" i="1" spc="-39" dirty="0">
                <a:latin typeface="Arial"/>
                <a:cs typeface="Arial"/>
              </a:rPr>
              <a:t> </a:t>
            </a:r>
            <a:r>
              <a:rPr sz="2206" i="1" dirty="0">
                <a:latin typeface="Arial"/>
                <a:cs typeface="Arial"/>
              </a:rPr>
              <a:t>ho</a:t>
            </a:r>
            <a:r>
              <a:rPr sz="2206" i="1" spc="-33"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možné</a:t>
            </a:r>
            <a:r>
              <a:rPr sz="2206" i="1" spc="-28" dirty="0">
                <a:latin typeface="Arial"/>
                <a:cs typeface="Arial"/>
              </a:rPr>
              <a:t> </a:t>
            </a:r>
            <a:r>
              <a:rPr sz="2206" i="1" dirty="0">
                <a:latin typeface="Arial"/>
                <a:cs typeface="Arial"/>
              </a:rPr>
              <a:t>zkapalnit</a:t>
            </a:r>
            <a:r>
              <a:rPr sz="2206" i="1" spc="-50" dirty="0">
                <a:latin typeface="Arial"/>
                <a:cs typeface="Arial"/>
              </a:rPr>
              <a:t> </a:t>
            </a:r>
            <a:r>
              <a:rPr sz="2206" i="1" dirty="0">
                <a:latin typeface="Arial"/>
                <a:cs typeface="Arial"/>
              </a:rPr>
              <a:t>(např.</a:t>
            </a:r>
            <a:r>
              <a:rPr sz="2206" i="1" spc="-61" dirty="0">
                <a:latin typeface="Arial"/>
                <a:cs typeface="Arial"/>
              </a:rPr>
              <a:t> </a:t>
            </a:r>
            <a:r>
              <a:rPr sz="2206" i="1" dirty="0">
                <a:latin typeface="Arial"/>
                <a:cs typeface="Arial"/>
              </a:rPr>
              <a:t>při</a:t>
            </a:r>
            <a:r>
              <a:rPr sz="2206" i="1" spc="-28" dirty="0">
                <a:latin typeface="Arial"/>
                <a:cs typeface="Arial"/>
              </a:rPr>
              <a:t> </a:t>
            </a:r>
            <a:r>
              <a:rPr sz="2206" i="1" dirty="0">
                <a:latin typeface="Arial"/>
                <a:cs typeface="Arial"/>
              </a:rPr>
              <a:t>0</a:t>
            </a:r>
            <a:r>
              <a:rPr sz="2206" i="1" spc="-11" dirty="0">
                <a:latin typeface="Arial"/>
                <a:cs typeface="Arial"/>
              </a:rPr>
              <a:t> </a:t>
            </a:r>
            <a:r>
              <a:rPr sz="2206" i="1" dirty="0">
                <a:latin typeface="Arial"/>
                <a:cs typeface="Arial"/>
              </a:rPr>
              <a:t>ºC</a:t>
            </a:r>
            <a:r>
              <a:rPr sz="2206" i="1" spc="-22" dirty="0">
                <a:latin typeface="Arial"/>
                <a:cs typeface="Arial"/>
              </a:rPr>
              <a:t> </a:t>
            </a:r>
            <a:r>
              <a:rPr sz="2206" i="1" dirty="0">
                <a:latin typeface="Arial"/>
                <a:cs typeface="Arial"/>
              </a:rPr>
              <a:t>tlakem</a:t>
            </a:r>
            <a:r>
              <a:rPr sz="2206" i="1" spc="-22" dirty="0">
                <a:latin typeface="Arial"/>
                <a:cs typeface="Arial"/>
              </a:rPr>
              <a:t> </a:t>
            </a:r>
            <a:r>
              <a:rPr sz="2206" i="1" dirty="0">
                <a:latin typeface="Arial"/>
                <a:cs typeface="Arial"/>
              </a:rPr>
              <a:t>3,6</a:t>
            </a:r>
            <a:r>
              <a:rPr sz="2206" i="1" spc="6" dirty="0">
                <a:latin typeface="Arial"/>
                <a:cs typeface="Arial"/>
              </a:rPr>
              <a:t> </a:t>
            </a:r>
            <a:r>
              <a:rPr sz="2206" i="1" spc="-11" dirty="0">
                <a:latin typeface="Arial"/>
                <a:cs typeface="Arial"/>
              </a:rPr>
              <a:t>MPa).</a:t>
            </a:r>
            <a:endParaRPr sz="2206">
              <a:latin typeface="Arial"/>
              <a:cs typeface="Arial"/>
            </a:endParaRPr>
          </a:p>
          <a:p>
            <a:pPr marL="448203" marR="689113" indent="-378171">
              <a:spcBef>
                <a:spcPts val="529"/>
              </a:spcBef>
              <a:buFont typeface="Wingdings"/>
              <a:buChar char=""/>
              <a:tabLst>
                <a:tab pos="447503" algn="l"/>
                <a:tab pos="448203" algn="l"/>
              </a:tabLst>
            </a:pPr>
            <a:r>
              <a:rPr sz="2206" i="1" dirty="0">
                <a:latin typeface="Arial"/>
                <a:cs typeface="Arial"/>
              </a:rPr>
              <a:t>Až</a:t>
            </a:r>
            <a:r>
              <a:rPr sz="2206" i="1" spc="-6" dirty="0">
                <a:latin typeface="Arial"/>
                <a:cs typeface="Arial"/>
              </a:rPr>
              <a:t> </a:t>
            </a:r>
            <a:r>
              <a:rPr sz="2206" i="1" dirty="0">
                <a:latin typeface="Arial"/>
                <a:cs typeface="Arial"/>
              </a:rPr>
              <a:t>do</a:t>
            </a:r>
            <a:r>
              <a:rPr sz="2206" i="1" spc="-22" dirty="0">
                <a:latin typeface="Arial"/>
                <a:cs typeface="Arial"/>
              </a:rPr>
              <a:t> </a:t>
            </a:r>
            <a:r>
              <a:rPr sz="2206" i="1" dirty="0">
                <a:latin typeface="Arial"/>
                <a:cs typeface="Arial"/>
              </a:rPr>
              <a:t>teploty</a:t>
            </a:r>
            <a:r>
              <a:rPr sz="2206" i="1" spc="-39" dirty="0">
                <a:latin typeface="Arial"/>
                <a:cs typeface="Arial"/>
              </a:rPr>
              <a:t> </a:t>
            </a:r>
            <a:r>
              <a:rPr sz="2206" i="1" dirty="0">
                <a:latin typeface="Arial"/>
                <a:cs typeface="Arial"/>
              </a:rPr>
              <a:t>700</a:t>
            </a:r>
            <a:r>
              <a:rPr sz="2206" i="1" spc="-17" dirty="0">
                <a:latin typeface="Arial"/>
                <a:cs typeface="Arial"/>
              </a:rPr>
              <a:t> </a:t>
            </a:r>
            <a:r>
              <a:rPr sz="2206" i="1" dirty="0">
                <a:latin typeface="Arial"/>
                <a:cs typeface="Arial"/>
              </a:rPr>
              <a:t>ºC</a:t>
            </a:r>
            <a:r>
              <a:rPr sz="2206" i="1" spc="-22" dirty="0">
                <a:latin typeface="Arial"/>
                <a:cs typeface="Arial"/>
              </a:rPr>
              <a:t> </a:t>
            </a:r>
            <a:r>
              <a:rPr sz="2206" i="1" dirty="0">
                <a:latin typeface="Arial"/>
                <a:cs typeface="Arial"/>
              </a:rPr>
              <a:t>je CO</a:t>
            </a:r>
            <a:r>
              <a:rPr sz="2150" i="1" baseline="-21367" dirty="0">
                <a:latin typeface="Arial"/>
                <a:cs typeface="Arial"/>
              </a:rPr>
              <a:t>2</a:t>
            </a:r>
            <a:r>
              <a:rPr sz="2150" i="1" spc="-8" baseline="-21367" dirty="0">
                <a:latin typeface="Arial"/>
                <a:cs typeface="Arial"/>
              </a:rPr>
              <a:t> </a:t>
            </a:r>
            <a:r>
              <a:rPr sz="2206" i="1" dirty="0">
                <a:latin typeface="Arial"/>
                <a:cs typeface="Arial"/>
              </a:rPr>
              <a:t>stabilní</a:t>
            </a:r>
            <a:r>
              <a:rPr sz="2206" i="1" spc="-22"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chová</a:t>
            </a:r>
            <a:r>
              <a:rPr sz="2206" i="1" spc="-39"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jako</a:t>
            </a:r>
            <a:r>
              <a:rPr sz="2206" i="1" spc="-22" dirty="0">
                <a:latin typeface="Arial"/>
                <a:cs typeface="Arial"/>
              </a:rPr>
              <a:t> </a:t>
            </a:r>
            <a:r>
              <a:rPr sz="2206" i="1" dirty="0">
                <a:latin typeface="Arial"/>
                <a:cs typeface="Arial"/>
              </a:rPr>
              <a:t>inertní</a:t>
            </a:r>
            <a:r>
              <a:rPr sz="2206" i="1" spc="-33" dirty="0">
                <a:latin typeface="Arial"/>
                <a:cs typeface="Arial"/>
              </a:rPr>
              <a:t> </a:t>
            </a:r>
            <a:r>
              <a:rPr sz="2206" i="1" spc="-22" dirty="0">
                <a:latin typeface="Arial"/>
                <a:cs typeface="Arial"/>
              </a:rPr>
              <a:t>plyn </a:t>
            </a:r>
            <a:r>
              <a:rPr sz="2206" i="1" dirty="0">
                <a:latin typeface="Arial"/>
                <a:cs typeface="Arial"/>
              </a:rPr>
              <a:t>(chemicky</a:t>
            </a:r>
            <a:r>
              <a:rPr sz="2206" i="1" spc="-66" dirty="0">
                <a:latin typeface="Arial"/>
                <a:cs typeface="Arial"/>
              </a:rPr>
              <a:t> </a:t>
            </a:r>
            <a:r>
              <a:rPr sz="2206" i="1" spc="-11" dirty="0">
                <a:latin typeface="Arial"/>
                <a:cs typeface="Arial"/>
              </a:rPr>
              <a:t>netečný).</a:t>
            </a:r>
            <a:endParaRPr sz="2206">
              <a:latin typeface="Arial"/>
              <a:cs typeface="Arial"/>
            </a:endParaRPr>
          </a:p>
          <a:p>
            <a:pPr marL="448203" marR="47621" indent="-378171">
              <a:spcBef>
                <a:spcPts val="529"/>
              </a:spcBef>
              <a:buFont typeface="Wingdings"/>
              <a:buChar char=""/>
              <a:tabLst>
                <a:tab pos="447503" algn="l"/>
                <a:tab pos="448203" algn="l"/>
              </a:tabLst>
            </a:pPr>
            <a:r>
              <a:rPr sz="2206" i="1" dirty="0">
                <a:latin typeface="Arial"/>
                <a:cs typeface="Arial"/>
              </a:rPr>
              <a:t>Při</a:t>
            </a:r>
            <a:r>
              <a:rPr sz="2206" i="1" spc="-17" dirty="0">
                <a:latin typeface="Arial"/>
                <a:cs typeface="Arial"/>
              </a:rPr>
              <a:t> </a:t>
            </a:r>
            <a:r>
              <a:rPr sz="2206" i="1" dirty="0">
                <a:latin typeface="Arial"/>
                <a:cs typeface="Arial"/>
              </a:rPr>
              <a:t>vyšších</a:t>
            </a:r>
            <a:r>
              <a:rPr sz="2206" i="1" spc="-55" dirty="0">
                <a:latin typeface="Arial"/>
                <a:cs typeface="Arial"/>
              </a:rPr>
              <a:t> </a:t>
            </a:r>
            <a:r>
              <a:rPr sz="2206" i="1" dirty="0">
                <a:latin typeface="Arial"/>
                <a:cs typeface="Arial"/>
              </a:rPr>
              <a:t>teplotách</a:t>
            </a:r>
            <a:r>
              <a:rPr sz="2206" i="1" spc="-28"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však</a:t>
            </a:r>
            <a:r>
              <a:rPr sz="2206" i="1" spc="-39" dirty="0">
                <a:latin typeface="Arial"/>
                <a:cs typeface="Arial"/>
              </a:rPr>
              <a:t> </a:t>
            </a:r>
            <a:r>
              <a:rPr sz="2206" i="1" dirty="0">
                <a:latin typeface="Arial"/>
                <a:cs typeface="Arial"/>
              </a:rPr>
              <a:t>rozpadá</a:t>
            </a:r>
            <a:r>
              <a:rPr sz="2206" i="1" spc="-50" dirty="0">
                <a:latin typeface="Arial"/>
                <a:cs typeface="Arial"/>
              </a:rPr>
              <a:t> </a:t>
            </a:r>
            <a:r>
              <a:rPr sz="2206" i="1" dirty="0">
                <a:latin typeface="Arial"/>
                <a:cs typeface="Arial"/>
              </a:rPr>
              <a:t>na oxid</a:t>
            </a:r>
            <a:r>
              <a:rPr sz="2206" i="1" spc="-28" dirty="0">
                <a:latin typeface="Arial"/>
                <a:cs typeface="Arial"/>
              </a:rPr>
              <a:t> </a:t>
            </a:r>
            <a:r>
              <a:rPr sz="2206" i="1" dirty="0">
                <a:latin typeface="Arial"/>
                <a:cs typeface="Arial"/>
              </a:rPr>
              <a:t>uhelnatý</a:t>
            </a:r>
            <a:r>
              <a:rPr sz="2206" i="1" spc="-33" dirty="0">
                <a:latin typeface="Arial"/>
                <a:cs typeface="Arial"/>
              </a:rPr>
              <a:t> </a:t>
            </a:r>
            <a:r>
              <a:rPr sz="2206" i="1" dirty="0">
                <a:latin typeface="Arial"/>
                <a:cs typeface="Arial"/>
              </a:rPr>
              <a:t>(CO)</a:t>
            </a:r>
            <a:r>
              <a:rPr sz="2206" i="1" spc="-44" dirty="0">
                <a:latin typeface="Arial"/>
                <a:cs typeface="Arial"/>
              </a:rPr>
              <a:t> </a:t>
            </a:r>
            <a:r>
              <a:rPr sz="2206" i="1" dirty="0">
                <a:latin typeface="Arial"/>
                <a:cs typeface="Arial"/>
              </a:rPr>
              <a:t>a</a:t>
            </a:r>
            <a:r>
              <a:rPr sz="2206" i="1" spc="-22" dirty="0">
                <a:latin typeface="Arial"/>
                <a:cs typeface="Arial"/>
              </a:rPr>
              <a:t> </a:t>
            </a:r>
            <a:r>
              <a:rPr sz="2206" i="1" spc="-11" dirty="0">
                <a:latin typeface="Arial"/>
                <a:cs typeface="Arial"/>
              </a:rPr>
              <a:t>kyslík </a:t>
            </a:r>
            <a:r>
              <a:rPr sz="2206" i="1" dirty="0">
                <a:latin typeface="Arial"/>
                <a:cs typeface="Arial"/>
              </a:rPr>
              <a:t>(O),</a:t>
            </a:r>
            <a:r>
              <a:rPr sz="2206" i="1" spc="-55" dirty="0">
                <a:latin typeface="Arial"/>
                <a:cs typeface="Arial"/>
              </a:rPr>
              <a:t> </a:t>
            </a:r>
            <a:r>
              <a:rPr sz="2206" i="1" dirty="0">
                <a:latin typeface="Arial"/>
                <a:cs typeface="Arial"/>
              </a:rPr>
              <a:t>takže</a:t>
            </a:r>
            <a:r>
              <a:rPr sz="2206" i="1" spc="-33" dirty="0">
                <a:latin typeface="Arial"/>
                <a:cs typeface="Arial"/>
              </a:rPr>
              <a:t> </a:t>
            </a:r>
            <a:r>
              <a:rPr sz="2206" i="1" dirty="0">
                <a:latin typeface="Arial"/>
                <a:cs typeface="Arial"/>
              </a:rPr>
              <a:t>působí</a:t>
            </a:r>
            <a:r>
              <a:rPr sz="2206" i="1" spc="-33" dirty="0">
                <a:latin typeface="Arial"/>
                <a:cs typeface="Arial"/>
              </a:rPr>
              <a:t> </a:t>
            </a:r>
            <a:r>
              <a:rPr sz="2206" i="1" spc="-11" dirty="0">
                <a:latin typeface="Arial"/>
                <a:cs typeface="Arial"/>
              </a:rPr>
              <a:t>oxidačně</a:t>
            </a:r>
            <a:endParaRPr sz="2206">
              <a:latin typeface="Arial"/>
              <a:cs typeface="Arial"/>
            </a:endParaRPr>
          </a:p>
          <a:p>
            <a:pPr marL="448203">
              <a:spcBef>
                <a:spcPts val="529"/>
              </a:spcBef>
            </a:pPr>
            <a:r>
              <a:rPr sz="2206" i="1" dirty="0">
                <a:latin typeface="Arial"/>
                <a:cs typeface="Arial"/>
              </a:rPr>
              <a:t>(dá</a:t>
            </a:r>
            <a:r>
              <a:rPr sz="2206" i="1" spc="-33"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říci,</a:t>
            </a:r>
            <a:r>
              <a:rPr sz="2206" i="1" spc="-22" dirty="0">
                <a:latin typeface="Arial"/>
                <a:cs typeface="Arial"/>
              </a:rPr>
              <a:t> </a:t>
            </a:r>
            <a:r>
              <a:rPr sz="2206" i="1" dirty="0">
                <a:latin typeface="Arial"/>
                <a:cs typeface="Arial"/>
              </a:rPr>
              <a:t>že</a:t>
            </a:r>
            <a:r>
              <a:rPr sz="2206" i="1" spc="-17" dirty="0">
                <a:latin typeface="Arial"/>
                <a:cs typeface="Arial"/>
              </a:rPr>
              <a:t> </a:t>
            </a:r>
            <a:r>
              <a:rPr sz="2206" i="1" dirty="0">
                <a:latin typeface="Arial"/>
                <a:cs typeface="Arial"/>
              </a:rPr>
              <a:t>10</a:t>
            </a:r>
            <a:r>
              <a:rPr sz="2206" i="1" spc="-17" dirty="0">
                <a:latin typeface="Arial"/>
                <a:cs typeface="Arial"/>
              </a:rPr>
              <a:t> </a:t>
            </a:r>
            <a:r>
              <a:rPr sz="2206" i="1" dirty="0">
                <a:latin typeface="Arial"/>
                <a:cs typeface="Arial"/>
              </a:rPr>
              <a:t>%</a:t>
            </a:r>
            <a:r>
              <a:rPr sz="2206" i="1" spc="-11" dirty="0">
                <a:latin typeface="Arial"/>
                <a:cs typeface="Arial"/>
              </a:rPr>
              <a:t> </a:t>
            </a:r>
            <a:r>
              <a:rPr sz="2206" i="1" dirty="0">
                <a:latin typeface="Arial"/>
                <a:cs typeface="Arial"/>
              </a:rPr>
              <a:t>CO</a:t>
            </a:r>
            <a:r>
              <a:rPr sz="2150" i="1" baseline="-21367" dirty="0">
                <a:latin typeface="Arial"/>
                <a:cs typeface="Arial"/>
              </a:rPr>
              <a:t>2</a:t>
            </a:r>
            <a:r>
              <a:rPr sz="2150" i="1" spc="280" baseline="-21367" dirty="0">
                <a:latin typeface="Arial"/>
                <a:cs typeface="Arial"/>
              </a:rPr>
              <a:t> </a:t>
            </a:r>
            <a:r>
              <a:rPr sz="2206" i="1" dirty="0">
                <a:latin typeface="Arial"/>
                <a:cs typeface="Arial"/>
              </a:rPr>
              <a:t>má potom</a:t>
            </a:r>
            <a:r>
              <a:rPr sz="2206" i="1" spc="-33" dirty="0">
                <a:latin typeface="Arial"/>
                <a:cs typeface="Arial"/>
              </a:rPr>
              <a:t> </a:t>
            </a:r>
            <a:r>
              <a:rPr sz="2206" i="1" dirty="0">
                <a:latin typeface="Arial"/>
                <a:cs typeface="Arial"/>
              </a:rPr>
              <a:t>stejný</a:t>
            </a:r>
            <a:r>
              <a:rPr sz="2206" i="1" spc="-11" dirty="0">
                <a:latin typeface="Arial"/>
                <a:cs typeface="Arial"/>
              </a:rPr>
              <a:t> </a:t>
            </a:r>
            <a:r>
              <a:rPr sz="2206" i="1" dirty="0">
                <a:latin typeface="Arial"/>
                <a:cs typeface="Arial"/>
              </a:rPr>
              <a:t>účinek</a:t>
            </a:r>
            <a:r>
              <a:rPr sz="2206" i="1" spc="-28" dirty="0">
                <a:latin typeface="Arial"/>
                <a:cs typeface="Arial"/>
              </a:rPr>
              <a:t> </a:t>
            </a:r>
            <a:r>
              <a:rPr sz="2206" i="1" dirty="0">
                <a:latin typeface="Arial"/>
                <a:cs typeface="Arial"/>
              </a:rPr>
              <a:t>asi</a:t>
            </a:r>
            <a:r>
              <a:rPr sz="2206" i="1" spc="-22" dirty="0">
                <a:latin typeface="Arial"/>
                <a:cs typeface="Arial"/>
              </a:rPr>
              <a:t> </a:t>
            </a:r>
            <a:r>
              <a:rPr sz="2206" i="1" dirty="0">
                <a:latin typeface="Arial"/>
                <a:cs typeface="Arial"/>
              </a:rPr>
              <a:t>jako</a:t>
            </a:r>
            <a:r>
              <a:rPr sz="2206" i="1" spc="-17" dirty="0">
                <a:latin typeface="Arial"/>
                <a:cs typeface="Arial"/>
              </a:rPr>
              <a:t> </a:t>
            </a:r>
            <a:r>
              <a:rPr sz="2206" i="1" dirty="0">
                <a:latin typeface="Arial"/>
                <a:cs typeface="Arial"/>
              </a:rPr>
              <a:t>1% </a:t>
            </a:r>
            <a:r>
              <a:rPr sz="2206" i="1" spc="-22" dirty="0">
                <a:latin typeface="Arial"/>
                <a:cs typeface="Arial"/>
              </a:rPr>
              <a:t>O</a:t>
            </a:r>
            <a:r>
              <a:rPr sz="2150" i="1" spc="-33" baseline="-21367" dirty="0">
                <a:latin typeface="Arial"/>
                <a:cs typeface="Arial"/>
              </a:rPr>
              <a:t>2</a:t>
            </a:r>
            <a:r>
              <a:rPr sz="2206" i="1" spc="-22" dirty="0">
                <a:latin typeface="Arial"/>
                <a:cs typeface="Arial"/>
              </a:rPr>
              <a:t>).</a:t>
            </a:r>
            <a:endParaRPr sz="2206">
              <a:latin typeface="Arial"/>
              <a:cs typeface="Arial"/>
            </a:endParaRPr>
          </a:p>
          <a:p>
            <a:pPr>
              <a:spcBef>
                <a:spcPts val="28"/>
              </a:spcBef>
            </a:pPr>
            <a:endParaRPr sz="3198">
              <a:latin typeface="Arial"/>
              <a:cs typeface="Arial"/>
            </a:endParaRPr>
          </a:p>
          <a:p>
            <a:pPr marL="448203" marR="350159" indent="-378171">
              <a:spcBef>
                <a:spcPts val="6"/>
              </a:spcBef>
              <a:buFont typeface="Wingdings"/>
              <a:buChar char=""/>
              <a:tabLst>
                <a:tab pos="447503" algn="l"/>
                <a:tab pos="448203" algn="l"/>
              </a:tabLst>
            </a:pPr>
            <a:r>
              <a:rPr sz="2206" i="1" dirty="0">
                <a:latin typeface="Arial"/>
                <a:cs typeface="Arial"/>
              </a:rPr>
              <a:t>Pro</a:t>
            </a:r>
            <a:r>
              <a:rPr sz="2206" i="1" spc="-22" dirty="0">
                <a:latin typeface="Arial"/>
                <a:cs typeface="Arial"/>
              </a:rPr>
              <a:t> </a:t>
            </a:r>
            <a:r>
              <a:rPr sz="2206" i="1" dirty="0">
                <a:latin typeface="Arial"/>
                <a:cs typeface="Arial"/>
              </a:rPr>
              <a:t>svařování</a:t>
            </a:r>
            <a:r>
              <a:rPr sz="2206" i="1" spc="-55" dirty="0">
                <a:latin typeface="Arial"/>
                <a:cs typeface="Arial"/>
              </a:rPr>
              <a:t> </a:t>
            </a:r>
            <a:r>
              <a:rPr sz="2206" i="1" dirty="0">
                <a:latin typeface="Arial"/>
                <a:cs typeface="Arial"/>
              </a:rPr>
              <a:t>se</a:t>
            </a:r>
            <a:r>
              <a:rPr sz="2206" i="1" spc="-17" dirty="0">
                <a:latin typeface="Arial"/>
                <a:cs typeface="Arial"/>
              </a:rPr>
              <a:t> </a:t>
            </a:r>
            <a:r>
              <a:rPr sz="2206" i="1" dirty="0">
                <a:latin typeface="Arial"/>
                <a:cs typeface="Arial"/>
              </a:rPr>
              <a:t>používá</a:t>
            </a:r>
            <a:r>
              <a:rPr sz="2206" i="1" spc="-50" dirty="0">
                <a:latin typeface="Arial"/>
                <a:cs typeface="Arial"/>
              </a:rPr>
              <a:t> </a:t>
            </a:r>
            <a:r>
              <a:rPr sz="2206" i="1" dirty="0">
                <a:latin typeface="Arial"/>
                <a:cs typeface="Arial"/>
              </a:rPr>
              <a:t>CO</a:t>
            </a:r>
            <a:r>
              <a:rPr sz="2150" i="1" baseline="-21367" dirty="0">
                <a:latin typeface="Arial"/>
                <a:cs typeface="Arial"/>
              </a:rPr>
              <a:t>2</a:t>
            </a:r>
            <a:r>
              <a:rPr sz="2150" i="1" spc="272" baseline="-21367" dirty="0">
                <a:latin typeface="Arial"/>
                <a:cs typeface="Arial"/>
              </a:rPr>
              <a:t> </a:t>
            </a:r>
            <a:r>
              <a:rPr sz="2206" i="1" dirty="0">
                <a:latin typeface="Arial"/>
                <a:cs typeface="Arial"/>
              </a:rPr>
              <a:t>s</a:t>
            </a:r>
            <a:r>
              <a:rPr sz="2206" i="1" spc="-11" dirty="0">
                <a:latin typeface="Arial"/>
                <a:cs typeface="Arial"/>
              </a:rPr>
              <a:t> </a:t>
            </a:r>
            <a:r>
              <a:rPr sz="2206" i="1" dirty="0">
                <a:latin typeface="Arial"/>
                <a:cs typeface="Arial"/>
              </a:rPr>
              <a:t>čistotou</a:t>
            </a:r>
            <a:r>
              <a:rPr sz="2206" i="1" spc="-39" dirty="0">
                <a:latin typeface="Arial"/>
                <a:cs typeface="Arial"/>
              </a:rPr>
              <a:t> </a:t>
            </a:r>
            <a:r>
              <a:rPr sz="2206" i="1" dirty="0">
                <a:latin typeface="Arial"/>
                <a:cs typeface="Arial"/>
              </a:rPr>
              <a:t>min.</a:t>
            </a:r>
            <a:r>
              <a:rPr sz="2206" i="1" spc="-6" dirty="0">
                <a:latin typeface="Arial"/>
                <a:cs typeface="Arial"/>
              </a:rPr>
              <a:t> </a:t>
            </a:r>
            <a:r>
              <a:rPr sz="2206" i="1" dirty="0">
                <a:latin typeface="Arial"/>
                <a:cs typeface="Arial"/>
              </a:rPr>
              <a:t>99,5</a:t>
            </a:r>
            <a:r>
              <a:rPr sz="2206" i="1" spc="-33"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Zbytek</a:t>
            </a:r>
            <a:r>
              <a:rPr sz="2206" i="1" spc="-33" dirty="0">
                <a:latin typeface="Arial"/>
                <a:cs typeface="Arial"/>
              </a:rPr>
              <a:t> </a:t>
            </a:r>
            <a:r>
              <a:rPr sz="2206" i="1" spc="-11" dirty="0">
                <a:latin typeface="Arial"/>
                <a:cs typeface="Arial"/>
              </a:rPr>
              <a:t>tvoří </a:t>
            </a:r>
            <a:r>
              <a:rPr sz="2206" i="1" dirty="0">
                <a:latin typeface="Arial"/>
                <a:cs typeface="Arial"/>
              </a:rPr>
              <a:t>nečistoty</a:t>
            </a:r>
            <a:r>
              <a:rPr sz="2206" i="1" spc="-66"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vlhkost,</a:t>
            </a:r>
            <a:r>
              <a:rPr sz="2206" i="1" spc="-66" dirty="0">
                <a:latin typeface="Arial"/>
                <a:cs typeface="Arial"/>
              </a:rPr>
              <a:t> </a:t>
            </a:r>
            <a:r>
              <a:rPr sz="2206" i="1" dirty="0">
                <a:latin typeface="Arial"/>
                <a:cs typeface="Arial"/>
              </a:rPr>
              <a:t>která</a:t>
            </a:r>
            <a:r>
              <a:rPr sz="2206" i="1" spc="-44" dirty="0">
                <a:latin typeface="Arial"/>
                <a:cs typeface="Arial"/>
              </a:rPr>
              <a:t> </a:t>
            </a:r>
            <a:r>
              <a:rPr sz="2206" i="1" dirty="0">
                <a:latin typeface="Arial"/>
                <a:cs typeface="Arial"/>
              </a:rPr>
              <a:t>nesmí</a:t>
            </a:r>
            <a:r>
              <a:rPr sz="2206" i="1" spc="-28" dirty="0">
                <a:latin typeface="Arial"/>
                <a:cs typeface="Arial"/>
              </a:rPr>
              <a:t> </a:t>
            </a:r>
            <a:r>
              <a:rPr sz="2206" i="1" dirty="0">
                <a:latin typeface="Arial"/>
                <a:cs typeface="Arial"/>
              </a:rPr>
              <a:t>být</a:t>
            </a:r>
            <a:r>
              <a:rPr sz="2206" i="1" spc="-44" dirty="0">
                <a:latin typeface="Arial"/>
                <a:cs typeface="Arial"/>
              </a:rPr>
              <a:t> </a:t>
            </a:r>
            <a:r>
              <a:rPr sz="2206" i="1" dirty="0">
                <a:latin typeface="Arial"/>
                <a:cs typeface="Arial"/>
              </a:rPr>
              <a:t>větší</a:t>
            </a:r>
            <a:r>
              <a:rPr sz="2206" i="1" spc="-50" dirty="0">
                <a:latin typeface="Arial"/>
                <a:cs typeface="Arial"/>
              </a:rPr>
              <a:t> </a:t>
            </a:r>
            <a:r>
              <a:rPr sz="2206" i="1" dirty="0">
                <a:latin typeface="Arial"/>
                <a:cs typeface="Arial"/>
              </a:rPr>
              <a:t>než</a:t>
            </a:r>
            <a:r>
              <a:rPr sz="2206" i="1" spc="-17" dirty="0">
                <a:latin typeface="Arial"/>
                <a:cs typeface="Arial"/>
              </a:rPr>
              <a:t> </a:t>
            </a:r>
            <a:r>
              <a:rPr sz="2206" i="1" dirty="0">
                <a:latin typeface="Arial"/>
                <a:cs typeface="Arial"/>
              </a:rPr>
              <a:t>0,04</a:t>
            </a:r>
            <a:r>
              <a:rPr sz="2206" i="1" spc="-28" dirty="0">
                <a:latin typeface="Arial"/>
                <a:cs typeface="Arial"/>
              </a:rPr>
              <a:t> %.</a:t>
            </a:r>
            <a:endParaRPr sz="2206">
              <a:latin typeface="Arial"/>
              <a:cs typeface="Arial"/>
            </a:endParaRPr>
          </a:p>
          <a:p>
            <a:pPr marL="448203" indent="-378171">
              <a:spcBef>
                <a:spcPts val="529"/>
              </a:spcBef>
              <a:buFont typeface="Wingdings"/>
              <a:buChar char=""/>
              <a:tabLst>
                <a:tab pos="447503" algn="l"/>
                <a:tab pos="448203" algn="l"/>
              </a:tabLst>
            </a:pPr>
            <a:r>
              <a:rPr sz="2206" i="1" dirty="0">
                <a:latin typeface="Arial"/>
                <a:cs typeface="Arial"/>
              </a:rPr>
              <a:t>V</a:t>
            </a:r>
            <a:r>
              <a:rPr sz="2206" i="1" spc="-28" dirty="0">
                <a:latin typeface="Arial"/>
                <a:cs typeface="Arial"/>
              </a:rPr>
              <a:t> </a:t>
            </a:r>
            <a:r>
              <a:rPr sz="2206" i="1" dirty="0">
                <a:latin typeface="Arial"/>
                <a:cs typeface="Arial"/>
              </a:rPr>
              <a:t>tlakových</a:t>
            </a:r>
            <a:r>
              <a:rPr sz="2206" i="1" spc="-50" dirty="0">
                <a:latin typeface="Arial"/>
                <a:cs typeface="Arial"/>
              </a:rPr>
              <a:t> </a:t>
            </a:r>
            <a:r>
              <a:rPr sz="2206" i="1" dirty="0">
                <a:latin typeface="Arial"/>
                <a:cs typeface="Arial"/>
              </a:rPr>
              <a:t>lahvích</a:t>
            </a:r>
            <a:r>
              <a:rPr sz="2206" i="1" spc="-28" dirty="0">
                <a:latin typeface="Arial"/>
                <a:cs typeface="Arial"/>
              </a:rPr>
              <a:t> </a:t>
            </a:r>
            <a:r>
              <a:rPr sz="2206" i="1" dirty="0">
                <a:latin typeface="Arial"/>
                <a:cs typeface="Arial"/>
              </a:rPr>
              <a:t>(obvykle</a:t>
            </a:r>
            <a:r>
              <a:rPr sz="2206" i="1" spc="-50" dirty="0">
                <a:latin typeface="Arial"/>
                <a:cs typeface="Arial"/>
              </a:rPr>
              <a:t> </a:t>
            </a:r>
            <a:r>
              <a:rPr sz="2206" i="1" dirty="0">
                <a:latin typeface="Arial"/>
                <a:cs typeface="Arial"/>
              </a:rPr>
              <a:t>o</a:t>
            </a:r>
            <a:r>
              <a:rPr sz="2206" i="1" spc="-28" dirty="0">
                <a:latin typeface="Arial"/>
                <a:cs typeface="Arial"/>
              </a:rPr>
              <a:t> </a:t>
            </a:r>
            <a:r>
              <a:rPr sz="2206" i="1" dirty="0">
                <a:latin typeface="Arial"/>
                <a:cs typeface="Arial"/>
              </a:rPr>
              <a:t>obsahu</a:t>
            </a:r>
            <a:r>
              <a:rPr sz="2206" i="1" spc="-28" dirty="0">
                <a:latin typeface="Arial"/>
                <a:cs typeface="Arial"/>
              </a:rPr>
              <a:t> </a:t>
            </a:r>
            <a:r>
              <a:rPr sz="2206" i="1" dirty="0">
                <a:latin typeface="Arial"/>
                <a:cs typeface="Arial"/>
              </a:rPr>
              <a:t>20</a:t>
            </a:r>
            <a:r>
              <a:rPr sz="2206" i="1" spc="-22"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40</a:t>
            </a:r>
            <a:r>
              <a:rPr sz="2206" i="1" spc="-22" dirty="0">
                <a:latin typeface="Arial"/>
                <a:cs typeface="Arial"/>
              </a:rPr>
              <a:t> </a:t>
            </a:r>
            <a:r>
              <a:rPr sz="2206" i="1" dirty="0">
                <a:latin typeface="Arial"/>
                <a:cs typeface="Arial"/>
              </a:rPr>
              <a:t>l)</a:t>
            </a:r>
            <a:r>
              <a:rPr sz="2206" i="1" spc="-22"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plyn </a:t>
            </a:r>
            <a:r>
              <a:rPr sz="2206" i="1" spc="-11" dirty="0">
                <a:latin typeface="Arial"/>
                <a:cs typeface="Arial"/>
              </a:rPr>
              <a:t>uchováván</a:t>
            </a:r>
            <a:endParaRPr sz="2206">
              <a:latin typeface="Arial"/>
              <a:cs typeface="Arial"/>
            </a:endParaRPr>
          </a:p>
          <a:p>
            <a:pPr marL="448203"/>
            <a:r>
              <a:rPr sz="2206" i="1" dirty="0">
                <a:latin typeface="Arial"/>
                <a:cs typeface="Arial"/>
              </a:rPr>
              <a:t>v</a:t>
            </a:r>
            <a:r>
              <a:rPr sz="2206" i="1" spc="-28" dirty="0">
                <a:latin typeface="Arial"/>
                <a:cs typeface="Arial"/>
              </a:rPr>
              <a:t> </a:t>
            </a:r>
            <a:r>
              <a:rPr sz="2206" i="1" dirty="0">
                <a:latin typeface="Arial"/>
                <a:cs typeface="Arial"/>
              </a:rPr>
              <a:t>kapalném</a:t>
            </a:r>
            <a:r>
              <a:rPr sz="2206" i="1" spc="-50" dirty="0">
                <a:latin typeface="Arial"/>
                <a:cs typeface="Arial"/>
              </a:rPr>
              <a:t> </a:t>
            </a:r>
            <a:r>
              <a:rPr sz="2206" i="1" dirty="0">
                <a:latin typeface="Arial"/>
                <a:cs typeface="Arial"/>
              </a:rPr>
              <a:t>stavu</a:t>
            </a:r>
            <a:r>
              <a:rPr sz="2206" i="1" spc="-33" dirty="0">
                <a:latin typeface="Arial"/>
                <a:cs typeface="Arial"/>
              </a:rPr>
              <a:t> </a:t>
            </a:r>
            <a:r>
              <a:rPr sz="2206" i="1" dirty="0">
                <a:latin typeface="Arial"/>
                <a:cs typeface="Arial"/>
              </a:rPr>
              <a:t>pod</a:t>
            </a:r>
            <a:r>
              <a:rPr sz="2206" i="1" spc="-28" dirty="0">
                <a:latin typeface="Arial"/>
                <a:cs typeface="Arial"/>
              </a:rPr>
              <a:t> </a:t>
            </a:r>
            <a:r>
              <a:rPr sz="2206" i="1" dirty="0">
                <a:latin typeface="Arial"/>
                <a:cs typeface="Arial"/>
              </a:rPr>
              <a:t>tlakem</a:t>
            </a:r>
            <a:r>
              <a:rPr sz="2206" i="1" spc="-44" dirty="0">
                <a:latin typeface="Arial"/>
                <a:cs typeface="Arial"/>
              </a:rPr>
              <a:t> </a:t>
            </a:r>
            <a:r>
              <a:rPr sz="2206" i="1" dirty="0">
                <a:latin typeface="Arial"/>
                <a:cs typeface="Arial"/>
              </a:rPr>
              <a:t>5</a:t>
            </a:r>
            <a:r>
              <a:rPr sz="2206" i="1" spc="-6" dirty="0">
                <a:latin typeface="Arial"/>
                <a:cs typeface="Arial"/>
              </a:rPr>
              <a:t> </a:t>
            </a:r>
            <a:r>
              <a:rPr sz="2206" i="1" spc="-22" dirty="0">
                <a:latin typeface="Arial"/>
                <a:cs typeface="Arial"/>
              </a:rPr>
              <a:t>MPa.</a:t>
            </a:r>
            <a:endParaRPr sz="2206">
              <a:latin typeface="Arial"/>
              <a:cs typeface="Arial"/>
            </a:endParaRPr>
          </a:p>
          <a:p>
            <a:pPr marL="448203">
              <a:spcBef>
                <a:spcPts val="529"/>
              </a:spcBef>
              <a:tabLst>
                <a:tab pos="4359477" algn="l"/>
                <a:tab pos="4683723" algn="l"/>
              </a:tabLst>
            </a:pPr>
            <a:r>
              <a:rPr sz="2206" i="1" dirty="0">
                <a:latin typeface="Arial"/>
                <a:cs typeface="Arial"/>
              </a:rPr>
              <a:t>(Litr</a:t>
            </a:r>
            <a:r>
              <a:rPr sz="2206" i="1" spc="-50" dirty="0">
                <a:latin typeface="Arial"/>
                <a:cs typeface="Arial"/>
              </a:rPr>
              <a:t> </a:t>
            </a:r>
            <a:r>
              <a:rPr sz="2206" i="1" dirty="0">
                <a:latin typeface="Arial"/>
                <a:cs typeface="Arial"/>
              </a:rPr>
              <a:t>kapalného</a:t>
            </a:r>
            <a:r>
              <a:rPr sz="2206" i="1" spc="-44" dirty="0">
                <a:latin typeface="Arial"/>
                <a:cs typeface="Arial"/>
              </a:rPr>
              <a:t> </a:t>
            </a:r>
            <a:r>
              <a:rPr sz="2206" i="1" dirty="0">
                <a:latin typeface="Arial"/>
                <a:cs typeface="Arial"/>
              </a:rPr>
              <a:t>plynu,</a:t>
            </a:r>
            <a:r>
              <a:rPr sz="2206" i="1" spc="-33" dirty="0">
                <a:latin typeface="Arial"/>
                <a:cs typeface="Arial"/>
              </a:rPr>
              <a:t> </a:t>
            </a:r>
            <a:r>
              <a:rPr sz="2206" i="1" dirty="0">
                <a:latin typeface="Arial"/>
                <a:cs typeface="Arial"/>
              </a:rPr>
              <a:t>při</a:t>
            </a:r>
            <a:r>
              <a:rPr sz="2206" i="1" spc="-33" dirty="0">
                <a:latin typeface="Arial"/>
                <a:cs typeface="Arial"/>
              </a:rPr>
              <a:t> </a:t>
            </a:r>
            <a:r>
              <a:rPr sz="2206" i="1" dirty="0">
                <a:latin typeface="Arial"/>
                <a:cs typeface="Arial"/>
              </a:rPr>
              <a:t>0</a:t>
            </a:r>
            <a:r>
              <a:rPr sz="2206" i="1" spc="-33" dirty="0">
                <a:latin typeface="Arial"/>
                <a:cs typeface="Arial"/>
              </a:rPr>
              <a:t> </a:t>
            </a:r>
            <a:r>
              <a:rPr sz="2206" i="1" spc="-39" dirty="0">
                <a:latin typeface="Arial"/>
                <a:cs typeface="Arial"/>
              </a:rPr>
              <a:t>ºC</a:t>
            </a:r>
            <a:r>
              <a:rPr sz="2206" i="1" dirty="0">
                <a:latin typeface="Arial"/>
                <a:cs typeface="Arial"/>
              </a:rPr>
              <a:t>	</a:t>
            </a:r>
            <a:r>
              <a:rPr sz="2206" i="1" spc="-55" dirty="0">
                <a:latin typeface="Arial"/>
                <a:cs typeface="Arial"/>
              </a:rPr>
              <a:t>-</a:t>
            </a:r>
            <a:r>
              <a:rPr sz="2206" i="1" dirty="0">
                <a:latin typeface="Arial"/>
                <a:cs typeface="Arial"/>
              </a:rPr>
              <a:t>	dává</a:t>
            </a:r>
            <a:r>
              <a:rPr sz="2206" i="1" spc="-44" dirty="0">
                <a:latin typeface="Arial"/>
                <a:cs typeface="Arial"/>
              </a:rPr>
              <a:t> </a:t>
            </a:r>
            <a:r>
              <a:rPr sz="2206" i="1" dirty="0">
                <a:latin typeface="Arial"/>
                <a:cs typeface="Arial"/>
              </a:rPr>
              <a:t>asi</a:t>
            </a:r>
            <a:r>
              <a:rPr sz="2206" i="1" spc="-28" dirty="0">
                <a:latin typeface="Arial"/>
                <a:cs typeface="Arial"/>
              </a:rPr>
              <a:t> </a:t>
            </a:r>
            <a:r>
              <a:rPr sz="2206" i="1" dirty="0">
                <a:latin typeface="Arial"/>
                <a:cs typeface="Arial"/>
              </a:rPr>
              <a:t>504,5</a:t>
            </a:r>
            <a:r>
              <a:rPr sz="2206" i="1" spc="-28" dirty="0">
                <a:latin typeface="Arial"/>
                <a:cs typeface="Arial"/>
              </a:rPr>
              <a:t> </a:t>
            </a:r>
            <a:r>
              <a:rPr sz="2206" i="1" dirty="0">
                <a:latin typeface="Arial"/>
                <a:cs typeface="Arial"/>
              </a:rPr>
              <a:t>l</a:t>
            </a:r>
            <a:r>
              <a:rPr sz="2206" i="1" spc="-6" dirty="0">
                <a:latin typeface="Arial"/>
                <a:cs typeface="Arial"/>
              </a:rPr>
              <a:t> </a:t>
            </a:r>
            <a:r>
              <a:rPr sz="2206" i="1" spc="-11" dirty="0">
                <a:latin typeface="Arial"/>
                <a:cs typeface="Arial"/>
              </a:rPr>
              <a:t>plynu).</a:t>
            </a:r>
            <a:endParaRPr sz="2206">
              <a:latin typeface="Arial"/>
              <a:cs typeface="Arial"/>
            </a:endParaRPr>
          </a:p>
        </p:txBody>
      </p:sp>
    </p:spTree>
    <p:extLst>
      <p:ext uri="{BB962C8B-B14F-4D97-AF65-F5344CB8AC3E}">
        <p14:creationId xmlns:p14="http://schemas.microsoft.com/office/powerpoint/2010/main" val="9146467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txBox="1">
            <a:spLocks noGrp="1"/>
          </p:cNvSpPr>
          <p:nvPr>
            <p:ph type="title"/>
          </p:nvPr>
        </p:nvSpPr>
        <p:spPr>
          <a:xfrm>
            <a:off x="391632" y="796760"/>
            <a:ext cx="4361242" cy="488821"/>
          </a:xfrm>
          <a:prstGeom prst="rect">
            <a:avLst/>
          </a:prstGeom>
        </p:spPr>
        <p:txBody>
          <a:bodyPr vert="horz" wrap="square" lIns="0" tIns="13305" rIns="0" bIns="0" rtlCol="0">
            <a:spAutoFit/>
          </a:bodyPr>
          <a:lstStyle/>
          <a:p>
            <a:pPr marL="14007">
              <a:spcBef>
                <a:spcPts val="105"/>
              </a:spcBef>
            </a:pPr>
            <a:r>
              <a:rPr sz="3089" dirty="0"/>
              <a:t>OXID</a:t>
            </a:r>
            <a:r>
              <a:rPr sz="3089" spc="-94" dirty="0"/>
              <a:t> </a:t>
            </a:r>
            <a:r>
              <a:rPr sz="3089" dirty="0"/>
              <a:t>UHLIČITÝ</a:t>
            </a:r>
            <a:r>
              <a:rPr sz="3089" spc="-88" dirty="0"/>
              <a:t> </a:t>
            </a:r>
            <a:r>
              <a:rPr sz="3089" dirty="0"/>
              <a:t>–</a:t>
            </a:r>
            <a:r>
              <a:rPr sz="3089" spc="-77" dirty="0"/>
              <a:t> </a:t>
            </a:r>
            <a:r>
              <a:rPr sz="3089" spc="-28" dirty="0"/>
              <a:t>CO</a:t>
            </a:r>
            <a:r>
              <a:rPr sz="1985" spc="-28" dirty="0"/>
              <a:t>2</a:t>
            </a:r>
            <a:endParaRPr sz="1985"/>
          </a:p>
        </p:txBody>
      </p:sp>
      <p:sp>
        <p:nvSpPr>
          <p:cNvPr id="17" name="object 17"/>
          <p:cNvSpPr txBox="1"/>
          <p:nvPr/>
        </p:nvSpPr>
        <p:spPr>
          <a:xfrm>
            <a:off x="622300" y="1354465"/>
            <a:ext cx="9193064" cy="2858705"/>
          </a:xfrm>
          <a:prstGeom prst="rect">
            <a:avLst/>
          </a:prstGeom>
        </p:spPr>
        <p:txBody>
          <a:bodyPr vert="horz" wrap="square" lIns="0" tIns="14706" rIns="0" bIns="0" rtlCol="0">
            <a:spAutoFit/>
          </a:bodyPr>
          <a:lstStyle/>
          <a:p>
            <a:pPr marL="420191" marR="214997" indent="-378171">
              <a:spcBef>
                <a:spcPts val="116"/>
              </a:spcBef>
              <a:buFont typeface="Wingdings"/>
              <a:buChar char=""/>
              <a:tabLst>
                <a:tab pos="419491" algn="l"/>
                <a:tab pos="420191" algn="l"/>
              </a:tabLst>
            </a:pPr>
            <a:r>
              <a:rPr sz="2206" i="1" dirty="0">
                <a:latin typeface="Arial"/>
                <a:cs typeface="Arial"/>
              </a:rPr>
              <a:t>CO</a:t>
            </a:r>
            <a:r>
              <a:rPr sz="2150" i="1" baseline="-21367" dirty="0">
                <a:latin typeface="Arial"/>
                <a:cs typeface="Arial"/>
              </a:rPr>
              <a:t>2</a:t>
            </a:r>
            <a:r>
              <a:rPr sz="2150" i="1" spc="-17" baseline="-21367"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odebírá</a:t>
            </a:r>
            <a:r>
              <a:rPr sz="2206" i="1" spc="-55" dirty="0">
                <a:latin typeface="Arial"/>
                <a:cs typeface="Arial"/>
              </a:rPr>
              <a:t> </a:t>
            </a:r>
            <a:r>
              <a:rPr sz="2206" i="1" dirty="0">
                <a:latin typeface="Arial"/>
                <a:cs typeface="Arial"/>
              </a:rPr>
              <a:t>z</a:t>
            </a:r>
            <a:r>
              <a:rPr sz="2206" i="1" spc="-22" dirty="0">
                <a:latin typeface="Arial"/>
                <a:cs typeface="Arial"/>
              </a:rPr>
              <a:t> </a:t>
            </a:r>
            <a:r>
              <a:rPr sz="2206" i="1" dirty="0">
                <a:latin typeface="Arial"/>
                <a:cs typeface="Arial"/>
              </a:rPr>
              <a:t>lahve</a:t>
            </a:r>
            <a:r>
              <a:rPr sz="2206" i="1" spc="-33" dirty="0">
                <a:latin typeface="Arial"/>
                <a:cs typeface="Arial"/>
              </a:rPr>
              <a:t> </a:t>
            </a:r>
            <a:r>
              <a:rPr sz="2206" i="1" dirty="0">
                <a:latin typeface="Arial"/>
                <a:cs typeface="Arial"/>
              </a:rPr>
              <a:t>pomocí</a:t>
            </a:r>
            <a:r>
              <a:rPr sz="2206" i="1" spc="-28" dirty="0">
                <a:latin typeface="Arial"/>
                <a:cs typeface="Arial"/>
              </a:rPr>
              <a:t> </a:t>
            </a:r>
            <a:r>
              <a:rPr sz="2206" i="1" dirty="0">
                <a:latin typeface="Arial"/>
                <a:cs typeface="Arial"/>
              </a:rPr>
              <a:t>jednostupňového</a:t>
            </a:r>
            <a:r>
              <a:rPr sz="2206" i="1" spc="-72" dirty="0">
                <a:latin typeface="Arial"/>
                <a:cs typeface="Arial"/>
              </a:rPr>
              <a:t> </a:t>
            </a:r>
            <a:r>
              <a:rPr sz="2206" i="1" dirty="0">
                <a:latin typeface="Arial"/>
                <a:cs typeface="Arial"/>
              </a:rPr>
              <a:t>redukčního</a:t>
            </a:r>
            <a:r>
              <a:rPr sz="2206" i="1" spc="-72" dirty="0">
                <a:latin typeface="Arial"/>
                <a:cs typeface="Arial"/>
              </a:rPr>
              <a:t> </a:t>
            </a:r>
            <a:r>
              <a:rPr sz="2206" i="1" spc="-11" dirty="0">
                <a:latin typeface="Arial"/>
                <a:cs typeface="Arial"/>
              </a:rPr>
              <a:t>ventilu, </a:t>
            </a:r>
            <a:r>
              <a:rPr sz="2206" i="1" dirty="0">
                <a:latin typeface="Arial"/>
                <a:cs typeface="Arial"/>
              </a:rPr>
              <a:t>přičemž</a:t>
            </a:r>
            <a:r>
              <a:rPr sz="2206" i="1" spc="-39" dirty="0">
                <a:latin typeface="Arial"/>
                <a:cs typeface="Arial"/>
              </a:rPr>
              <a:t> </a:t>
            </a:r>
            <a:r>
              <a:rPr sz="2206" i="1" dirty="0">
                <a:latin typeface="Arial"/>
                <a:cs typeface="Arial"/>
              </a:rPr>
              <a:t>kapalný</a:t>
            </a:r>
            <a:r>
              <a:rPr sz="2206" i="1" spc="-39" dirty="0">
                <a:latin typeface="Arial"/>
                <a:cs typeface="Arial"/>
              </a:rPr>
              <a:t> </a:t>
            </a:r>
            <a:r>
              <a:rPr sz="2206" i="1" dirty="0">
                <a:latin typeface="Arial"/>
                <a:cs typeface="Arial"/>
              </a:rPr>
              <a:t>CO</a:t>
            </a:r>
            <a:r>
              <a:rPr sz="2150" i="1" baseline="-21367" dirty="0">
                <a:latin typeface="Arial"/>
                <a:cs typeface="Arial"/>
              </a:rPr>
              <a:t>2</a:t>
            </a:r>
            <a:r>
              <a:rPr sz="2150" i="1" spc="265" baseline="-21367" dirty="0">
                <a:latin typeface="Arial"/>
                <a:cs typeface="Arial"/>
              </a:rPr>
              <a:t> </a:t>
            </a:r>
            <a:r>
              <a:rPr sz="2206" i="1" dirty="0">
                <a:latin typeface="Arial"/>
                <a:cs typeface="Arial"/>
              </a:rPr>
              <a:t>mění</a:t>
            </a:r>
            <a:r>
              <a:rPr sz="2206" i="1" spc="-17" dirty="0">
                <a:latin typeface="Arial"/>
                <a:cs typeface="Arial"/>
              </a:rPr>
              <a:t> </a:t>
            </a:r>
            <a:r>
              <a:rPr sz="2206" i="1" dirty="0">
                <a:latin typeface="Arial"/>
                <a:cs typeface="Arial"/>
              </a:rPr>
              <a:t>skupenství</a:t>
            </a:r>
            <a:r>
              <a:rPr sz="2206" i="1" spc="-72"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přechází</a:t>
            </a:r>
            <a:r>
              <a:rPr sz="2206" i="1" spc="-55"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plynného</a:t>
            </a:r>
            <a:r>
              <a:rPr sz="2206" i="1" spc="-44" dirty="0">
                <a:latin typeface="Arial"/>
                <a:cs typeface="Arial"/>
              </a:rPr>
              <a:t> </a:t>
            </a:r>
            <a:r>
              <a:rPr sz="2206" i="1" spc="-11" dirty="0">
                <a:latin typeface="Arial"/>
                <a:cs typeface="Arial"/>
              </a:rPr>
              <a:t>stavu.</a:t>
            </a:r>
            <a:endParaRPr sz="2206">
              <a:latin typeface="Arial"/>
              <a:cs typeface="Arial"/>
            </a:endParaRPr>
          </a:p>
          <a:p>
            <a:pPr marL="420191" marR="33615" lvl="1" indent="6304">
              <a:spcBef>
                <a:spcPts val="529"/>
              </a:spcBef>
              <a:buChar char="-"/>
              <a:tabLst>
                <a:tab pos="596671" algn="l"/>
                <a:tab pos="6016427" algn="l"/>
              </a:tabLst>
            </a:pPr>
            <a:r>
              <a:rPr sz="2206" i="1" dirty="0">
                <a:latin typeface="Arial"/>
                <a:cs typeface="Arial"/>
              </a:rPr>
              <a:t>Při</a:t>
            </a:r>
            <a:r>
              <a:rPr sz="2206" i="1" spc="-33" dirty="0">
                <a:latin typeface="Arial"/>
                <a:cs typeface="Arial"/>
              </a:rPr>
              <a:t> </a:t>
            </a:r>
            <a:r>
              <a:rPr sz="2206" i="1" dirty="0">
                <a:latin typeface="Arial"/>
                <a:cs typeface="Arial"/>
              </a:rPr>
              <a:t>odpařování</a:t>
            </a:r>
            <a:r>
              <a:rPr sz="2206" i="1" spc="-83"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expanzi</a:t>
            </a:r>
            <a:r>
              <a:rPr sz="2206" i="1" spc="-55" dirty="0">
                <a:latin typeface="Arial"/>
                <a:cs typeface="Arial"/>
              </a:rPr>
              <a:t> </a:t>
            </a:r>
            <a:r>
              <a:rPr sz="2206" i="1" dirty="0">
                <a:latin typeface="Arial"/>
                <a:cs typeface="Arial"/>
              </a:rPr>
              <a:t>plynu</a:t>
            </a:r>
            <a:r>
              <a:rPr sz="2206" i="1" spc="-33" dirty="0">
                <a:latin typeface="Arial"/>
                <a:cs typeface="Arial"/>
              </a:rPr>
              <a:t> </a:t>
            </a:r>
            <a:r>
              <a:rPr sz="2206" i="1" dirty="0">
                <a:latin typeface="Arial"/>
                <a:cs typeface="Arial"/>
              </a:rPr>
              <a:t>se</a:t>
            </a:r>
            <a:r>
              <a:rPr sz="2206" i="1" spc="-44" dirty="0">
                <a:latin typeface="Arial"/>
                <a:cs typeface="Arial"/>
              </a:rPr>
              <a:t> </a:t>
            </a:r>
            <a:r>
              <a:rPr sz="2206" i="1" dirty="0">
                <a:latin typeface="Arial"/>
                <a:cs typeface="Arial"/>
              </a:rPr>
              <a:t>odebírá</a:t>
            </a:r>
            <a:r>
              <a:rPr sz="2206" i="1" spc="-50" dirty="0">
                <a:latin typeface="Arial"/>
                <a:cs typeface="Arial"/>
              </a:rPr>
              <a:t> </a:t>
            </a:r>
            <a:r>
              <a:rPr sz="2206" i="1" dirty="0">
                <a:latin typeface="Arial"/>
                <a:cs typeface="Arial"/>
              </a:rPr>
              <a:t>z</a:t>
            </a:r>
            <a:r>
              <a:rPr sz="2206" i="1" spc="-11" dirty="0">
                <a:latin typeface="Arial"/>
                <a:cs typeface="Arial"/>
              </a:rPr>
              <a:t> </a:t>
            </a:r>
            <a:r>
              <a:rPr sz="2206" i="1" dirty="0">
                <a:latin typeface="Arial"/>
                <a:cs typeface="Arial"/>
              </a:rPr>
              <a:t>okolí</a:t>
            </a:r>
            <a:r>
              <a:rPr sz="2206" i="1" spc="-39" dirty="0">
                <a:latin typeface="Arial"/>
                <a:cs typeface="Arial"/>
              </a:rPr>
              <a:t> </a:t>
            </a:r>
            <a:r>
              <a:rPr sz="2206" i="1" dirty="0">
                <a:latin typeface="Arial"/>
                <a:cs typeface="Arial"/>
              </a:rPr>
              <a:t>teplo,</a:t>
            </a:r>
            <a:r>
              <a:rPr sz="2206" i="1" spc="-44" dirty="0">
                <a:latin typeface="Arial"/>
                <a:cs typeface="Arial"/>
              </a:rPr>
              <a:t> </a:t>
            </a:r>
            <a:r>
              <a:rPr sz="2206" i="1" dirty="0">
                <a:latin typeface="Arial"/>
                <a:cs typeface="Arial"/>
              </a:rPr>
              <a:t>což</a:t>
            </a:r>
            <a:r>
              <a:rPr sz="2206" i="1" spc="-39" dirty="0">
                <a:latin typeface="Arial"/>
                <a:cs typeface="Arial"/>
              </a:rPr>
              <a:t> </a:t>
            </a:r>
            <a:r>
              <a:rPr sz="2206" i="1" dirty="0">
                <a:latin typeface="Arial"/>
                <a:cs typeface="Arial"/>
              </a:rPr>
              <a:t>může</a:t>
            </a:r>
            <a:r>
              <a:rPr sz="2206" i="1" spc="-33" dirty="0">
                <a:latin typeface="Arial"/>
                <a:cs typeface="Arial"/>
              </a:rPr>
              <a:t> </a:t>
            </a:r>
            <a:r>
              <a:rPr sz="2206" i="1" spc="-28" dirty="0">
                <a:latin typeface="Arial"/>
                <a:cs typeface="Arial"/>
              </a:rPr>
              <a:t>při </a:t>
            </a:r>
            <a:r>
              <a:rPr sz="2206" i="1" dirty="0">
                <a:latin typeface="Arial"/>
                <a:cs typeface="Arial"/>
              </a:rPr>
              <a:t>intenzivním</a:t>
            </a:r>
            <a:r>
              <a:rPr sz="2206" i="1" spc="-55" dirty="0">
                <a:latin typeface="Arial"/>
                <a:cs typeface="Arial"/>
              </a:rPr>
              <a:t> </a:t>
            </a:r>
            <a:r>
              <a:rPr sz="2206" i="1" dirty="0">
                <a:latin typeface="Arial"/>
                <a:cs typeface="Arial"/>
              </a:rPr>
              <a:t>odběru</a:t>
            </a:r>
            <a:r>
              <a:rPr sz="2206" i="1" spc="-61" dirty="0">
                <a:latin typeface="Arial"/>
                <a:cs typeface="Arial"/>
              </a:rPr>
              <a:t> </a:t>
            </a:r>
            <a:r>
              <a:rPr sz="2206" i="1" dirty="0">
                <a:latin typeface="Arial"/>
                <a:cs typeface="Arial"/>
              </a:rPr>
              <a:t>způsobit</a:t>
            </a:r>
            <a:r>
              <a:rPr sz="2206" i="1" spc="-55" dirty="0">
                <a:latin typeface="Arial"/>
                <a:cs typeface="Arial"/>
              </a:rPr>
              <a:t> </a:t>
            </a:r>
            <a:r>
              <a:rPr sz="2206" i="1" dirty="0">
                <a:latin typeface="Arial"/>
                <a:cs typeface="Arial"/>
              </a:rPr>
              <a:t>snížení</a:t>
            </a:r>
            <a:r>
              <a:rPr sz="2206" i="1" spc="-55" dirty="0">
                <a:latin typeface="Arial"/>
                <a:cs typeface="Arial"/>
              </a:rPr>
              <a:t> </a:t>
            </a:r>
            <a:r>
              <a:rPr sz="2206" i="1" spc="-11" dirty="0">
                <a:latin typeface="Arial"/>
                <a:cs typeface="Arial"/>
              </a:rPr>
              <a:t>teploty,</a:t>
            </a:r>
            <a:r>
              <a:rPr sz="2206" i="1" dirty="0">
                <a:latin typeface="Arial"/>
                <a:cs typeface="Arial"/>
              </a:rPr>
              <a:t>	které</a:t>
            </a:r>
            <a:r>
              <a:rPr sz="2206" i="1" spc="-39" dirty="0">
                <a:latin typeface="Arial"/>
                <a:cs typeface="Arial"/>
              </a:rPr>
              <a:t> </a:t>
            </a:r>
            <a:r>
              <a:rPr sz="2206" i="1" dirty="0">
                <a:latin typeface="Arial"/>
                <a:cs typeface="Arial"/>
              </a:rPr>
              <a:t>vede</a:t>
            </a:r>
            <a:r>
              <a:rPr sz="2206" i="1" spc="-33" dirty="0">
                <a:latin typeface="Arial"/>
                <a:cs typeface="Arial"/>
              </a:rPr>
              <a:t> </a:t>
            </a:r>
            <a:r>
              <a:rPr sz="2206" i="1" dirty="0">
                <a:latin typeface="Arial"/>
                <a:cs typeface="Arial"/>
              </a:rPr>
              <a:t>k</a:t>
            </a:r>
            <a:r>
              <a:rPr sz="2206" i="1" spc="11" dirty="0">
                <a:latin typeface="Arial"/>
                <a:cs typeface="Arial"/>
              </a:rPr>
              <a:t> </a:t>
            </a:r>
            <a:r>
              <a:rPr sz="2206" i="1" spc="-11" dirty="0">
                <a:latin typeface="Arial"/>
                <a:cs typeface="Arial"/>
              </a:rPr>
              <a:t>možnému </a:t>
            </a:r>
            <a:r>
              <a:rPr sz="2206" i="1" dirty="0">
                <a:latin typeface="Arial"/>
                <a:cs typeface="Arial"/>
              </a:rPr>
              <a:t>zamrzání</a:t>
            </a:r>
            <a:r>
              <a:rPr sz="2206" i="1" spc="-66" dirty="0">
                <a:latin typeface="Arial"/>
                <a:cs typeface="Arial"/>
              </a:rPr>
              <a:t> </a:t>
            </a:r>
            <a:r>
              <a:rPr sz="2206" i="1" spc="-11" dirty="0">
                <a:latin typeface="Arial"/>
                <a:cs typeface="Arial"/>
              </a:rPr>
              <a:t>ventilů.</a:t>
            </a:r>
            <a:endParaRPr sz="2206">
              <a:latin typeface="Arial"/>
              <a:cs typeface="Arial"/>
            </a:endParaRPr>
          </a:p>
          <a:p>
            <a:pPr marL="420191" marR="950330" lvl="1">
              <a:spcBef>
                <a:spcPts val="529"/>
              </a:spcBef>
              <a:buChar char="-"/>
              <a:tabLst>
                <a:tab pos="590367" algn="l"/>
              </a:tabLst>
            </a:pPr>
            <a:r>
              <a:rPr sz="2206" i="1" dirty="0">
                <a:latin typeface="Arial"/>
                <a:cs typeface="Arial"/>
              </a:rPr>
              <a:t>Proto</a:t>
            </a:r>
            <a:r>
              <a:rPr sz="2206" i="1" spc="-28" dirty="0">
                <a:latin typeface="Arial"/>
                <a:cs typeface="Arial"/>
              </a:rPr>
              <a:t> </a:t>
            </a:r>
            <a:r>
              <a:rPr sz="2206" i="1" dirty="0">
                <a:latin typeface="Arial"/>
                <a:cs typeface="Arial"/>
              </a:rPr>
              <a:t>se</a:t>
            </a:r>
            <a:r>
              <a:rPr sz="2206" i="1" spc="-17"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redukční</a:t>
            </a:r>
            <a:r>
              <a:rPr sz="2206" i="1" spc="-66" dirty="0">
                <a:latin typeface="Arial"/>
                <a:cs typeface="Arial"/>
              </a:rPr>
              <a:t> </a:t>
            </a:r>
            <a:r>
              <a:rPr sz="2206" i="1" dirty="0">
                <a:latin typeface="Arial"/>
                <a:cs typeface="Arial"/>
              </a:rPr>
              <a:t>ventily</a:t>
            </a:r>
            <a:r>
              <a:rPr sz="2206" i="1" spc="-22"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CO</a:t>
            </a:r>
            <a:r>
              <a:rPr sz="2150" i="1" baseline="-21367" dirty="0">
                <a:latin typeface="Arial"/>
                <a:cs typeface="Arial"/>
              </a:rPr>
              <a:t>2</a:t>
            </a:r>
            <a:r>
              <a:rPr sz="2150" i="1" spc="298" baseline="-21367" dirty="0">
                <a:latin typeface="Arial"/>
                <a:cs typeface="Arial"/>
              </a:rPr>
              <a:t> </a:t>
            </a:r>
            <a:r>
              <a:rPr sz="2206" i="1" dirty="0">
                <a:latin typeface="Arial"/>
                <a:cs typeface="Arial"/>
              </a:rPr>
              <a:t>používají</a:t>
            </a:r>
            <a:r>
              <a:rPr sz="2206" i="1" spc="-50" dirty="0">
                <a:latin typeface="Arial"/>
                <a:cs typeface="Arial"/>
              </a:rPr>
              <a:t> </a:t>
            </a:r>
            <a:r>
              <a:rPr sz="2206" i="1" dirty="0">
                <a:latin typeface="Arial"/>
                <a:cs typeface="Arial"/>
              </a:rPr>
              <a:t>proti</a:t>
            </a:r>
            <a:r>
              <a:rPr sz="2206" i="1" spc="-33" dirty="0">
                <a:latin typeface="Arial"/>
                <a:cs typeface="Arial"/>
              </a:rPr>
              <a:t> </a:t>
            </a:r>
            <a:r>
              <a:rPr sz="2206" i="1" spc="-11" dirty="0">
                <a:latin typeface="Arial"/>
                <a:cs typeface="Arial"/>
              </a:rPr>
              <a:t>zamrzání </a:t>
            </a:r>
            <a:r>
              <a:rPr sz="2206" i="1" dirty="0">
                <a:latin typeface="Arial"/>
                <a:cs typeface="Arial"/>
              </a:rPr>
              <a:t>elektrické</a:t>
            </a:r>
            <a:r>
              <a:rPr sz="2206" i="1" spc="-72" dirty="0">
                <a:latin typeface="Arial"/>
                <a:cs typeface="Arial"/>
              </a:rPr>
              <a:t> </a:t>
            </a:r>
            <a:r>
              <a:rPr sz="2206" i="1" dirty="0">
                <a:latin typeface="Arial"/>
                <a:cs typeface="Arial"/>
              </a:rPr>
              <a:t>ohřívače</a:t>
            </a:r>
            <a:r>
              <a:rPr sz="2206" i="1" spc="-77" dirty="0">
                <a:latin typeface="Arial"/>
                <a:cs typeface="Arial"/>
              </a:rPr>
              <a:t> </a:t>
            </a:r>
            <a:r>
              <a:rPr sz="2206" i="1" dirty="0">
                <a:latin typeface="Arial"/>
                <a:cs typeface="Arial"/>
              </a:rPr>
              <a:t>jako</a:t>
            </a:r>
            <a:r>
              <a:rPr sz="2206" i="1" spc="-39" dirty="0">
                <a:latin typeface="Arial"/>
                <a:cs typeface="Arial"/>
              </a:rPr>
              <a:t> </a:t>
            </a:r>
            <a:r>
              <a:rPr sz="2206" i="1" dirty="0">
                <a:latin typeface="Arial"/>
                <a:cs typeface="Arial"/>
              </a:rPr>
              <a:t>jejich</a:t>
            </a:r>
            <a:r>
              <a:rPr sz="2206" i="1" spc="-17" dirty="0">
                <a:latin typeface="Arial"/>
                <a:cs typeface="Arial"/>
              </a:rPr>
              <a:t> </a:t>
            </a:r>
            <a:r>
              <a:rPr sz="2206" i="1" dirty="0">
                <a:latin typeface="Arial"/>
                <a:cs typeface="Arial"/>
              </a:rPr>
              <a:t>součást</a:t>
            </a:r>
            <a:r>
              <a:rPr sz="2206" i="1" spc="-77"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jsou</a:t>
            </a:r>
            <a:r>
              <a:rPr sz="2206" i="1" spc="-28" dirty="0">
                <a:latin typeface="Arial"/>
                <a:cs typeface="Arial"/>
              </a:rPr>
              <a:t> </a:t>
            </a:r>
            <a:r>
              <a:rPr sz="2206" i="1" dirty="0">
                <a:latin typeface="Arial"/>
                <a:cs typeface="Arial"/>
              </a:rPr>
              <a:t>připojené</a:t>
            </a:r>
            <a:r>
              <a:rPr sz="2206" i="1" spc="-50" dirty="0">
                <a:latin typeface="Arial"/>
                <a:cs typeface="Arial"/>
              </a:rPr>
              <a:t> </a:t>
            </a:r>
            <a:r>
              <a:rPr sz="2206" i="1" dirty="0">
                <a:latin typeface="Arial"/>
                <a:cs typeface="Arial"/>
              </a:rPr>
              <a:t>na</a:t>
            </a:r>
            <a:r>
              <a:rPr sz="2206" i="1" spc="-17" dirty="0">
                <a:latin typeface="Arial"/>
                <a:cs typeface="Arial"/>
              </a:rPr>
              <a:t> </a:t>
            </a:r>
            <a:r>
              <a:rPr sz="2206" i="1" spc="-22" dirty="0">
                <a:latin typeface="Arial"/>
                <a:cs typeface="Arial"/>
              </a:rPr>
              <a:t>zdroj </a:t>
            </a:r>
            <a:r>
              <a:rPr sz="2206" i="1" dirty="0">
                <a:latin typeface="Arial"/>
                <a:cs typeface="Arial"/>
              </a:rPr>
              <a:t>svařovacího</a:t>
            </a:r>
            <a:r>
              <a:rPr sz="2206" i="1" spc="-77" dirty="0">
                <a:latin typeface="Arial"/>
                <a:cs typeface="Arial"/>
              </a:rPr>
              <a:t> </a:t>
            </a:r>
            <a:r>
              <a:rPr sz="2206" i="1" spc="-11" dirty="0">
                <a:latin typeface="Arial"/>
                <a:cs typeface="Arial"/>
              </a:rPr>
              <a:t>proudu.</a:t>
            </a:r>
            <a:endParaRPr sz="2206">
              <a:latin typeface="Arial"/>
              <a:cs typeface="Arial"/>
            </a:endParaRPr>
          </a:p>
        </p:txBody>
      </p:sp>
      <p:sp>
        <p:nvSpPr>
          <p:cNvPr id="18" name="object 18"/>
          <p:cNvSpPr txBox="1"/>
          <p:nvPr/>
        </p:nvSpPr>
        <p:spPr>
          <a:xfrm>
            <a:off x="622300" y="6262530"/>
            <a:ext cx="9091526" cy="693753"/>
          </a:xfrm>
          <a:prstGeom prst="rect">
            <a:avLst/>
          </a:prstGeom>
        </p:spPr>
        <p:txBody>
          <a:bodyPr vert="horz" wrap="square" lIns="0" tIns="14706" rIns="0" bIns="0" rtlCol="0">
            <a:spAutoFit/>
          </a:bodyPr>
          <a:lstStyle/>
          <a:p>
            <a:pPr marL="420191" indent="-378171">
              <a:spcBef>
                <a:spcPts val="116"/>
              </a:spcBef>
              <a:buFont typeface="Wingdings"/>
              <a:buChar char=""/>
              <a:tabLst>
                <a:tab pos="419491" algn="l"/>
                <a:tab pos="420191" algn="l"/>
              </a:tabLst>
            </a:pPr>
            <a:r>
              <a:rPr sz="2206" i="1" dirty="0">
                <a:latin typeface="Arial"/>
                <a:cs typeface="Arial"/>
              </a:rPr>
              <a:t>Velkou</a:t>
            </a:r>
            <a:r>
              <a:rPr sz="2206" i="1" spc="-39" dirty="0">
                <a:latin typeface="Arial"/>
                <a:cs typeface="Arial"/>
              </a:rPr>
              <a:t> </a:t>
            </a:r>
            <a:r>
              <a:rPr sz="2206" i="1" dirty="0">
                <a:latin typeface="Arial"/>
                <a:cs typeface="Arial"/>
              </a:rPr>
              <a:t>předností</a:t>
            </a:r>
            <a:r>
              <a:rPr sz="2206" i="1" spc="-72" dirty="0">
                <a:latin typeface="Arial"/>
                <a:cs typeface="Arial"/>
              </a:rPr>
              <a:t> </a:t>
            </a:r>
            <a:r>
              <a:rPr sz="2206" i="1" dirty="0">
                <a:latin typeface="Arial"/>
                <a:cs typeface="Arial"/>
              </a:rPr>
              <a:t>CO</a:t>
            </a:r>
            <a:r>
              <a:rPr sz="2150" i="1" baseline="-21367" dirty="0">
                <a:latin typeface="Arial"/>
                <a:cs typeface="Arial"/>
              </a:rPr>
              <a:t>2</a:t>
            </a:r>
            <a:r>
              <a:rPr sz="2150" i="1" spc="248" baseline="-21367" dirty="0">
                <a:latin typeface="Arial"/>
                <a:cs typeface="Arial"/>
              </a:rPr>
              <a:t> </a:t>
            </a:r>
            <a:r>
              <a:rPr sz="2206" i="1" dirty="0">
                <a:latin typeface="Arial"/>
                <a:cs typeface="Arial"/>
              </a:rPr>
              <a:t>jako</a:t>
            </a:r>
            <a:r>
              <a:rPr sz="2206" i="1" spc="-33" dirty="0">
                <a:latin typeface="Arial"/>
                <a:cs typeface="Arial"/>
              </a:rPr>
              <a:t> </a:t>
            </a:r>
            <a:r>
              <a:rPr sz="2206" i="1" dirty="0">
                <a:latin typeface="Arial"/>
                <a:cs typeface="Arial"/>
              </a:rPr>
              <a:t>ochranného</a:t>
            </a:r>
            <a:r>
              <a:rPr sz="2206" i="1" spc="-83" dirty="0">
                <a:latin typeface="Arial"/>
                <a:cs typeface="Arial"/>
              </a:rPr>
              <a:t> </a:t>
            </a:r>
            <a:r>
              <a:rPr sz="2206" i="1" dirty="0">
                <a:latin typeface="Arial"/>
                <a:cs typeface="Arial"/>
              </a:rPr>
              <a:t>plynu</a:t>
            </a:r>
            <a:r>
              <a:rPr sz="2206" i="1" spc="-33" dirty="0">
                <a:latin typeface="Arial"/>
                <a:cs typeface="Arial"/>
              </a:rPr>
              <a:t> </a:t>
            </a:r>
            <a:r>
              <a:rPr sz="2206" i="1" dirty="0">
                <a:latin typeface="Arial"/>
                <a:cs typeface="Arial"/>
              </a:rPr>
              <a:t>je</a:t>
            </a:r>
            <a:r>
              <a:rPr sz="2206" i="1" spc="-22" dirty="0">
                <a:latin typeface="Arial"/>
                <a:cs typeface="Arial"/>
              </a:rPr>
              <a:t> </a:t>
            </a:r>
            <a:r>
              <a:rPr sz="2206" i="1" dirty="0">
                <a:latin typeface="Arial"/>
                <a:cs typeface="Arial"/>
              </a:rPr>
              <a:t>především</a:t>
            </a:r>
            <a:r>
              <a:rPr sz="2206" i="1" spc="-83" dirty="0">
                <a:latin typeface="Arial"/>
                <a:cs typeface="Arial"/>
              </a:rPr>
              <a:t> </a:t>
            </a:r>
            <a:r>
              <a:rPr sz="2206" i="1" dirty="0">
                <a:latin typeface="Arial"/>
                <a:cs typeface="Arial"/>
              </a:rPr>
              <a:t>jeho</a:t>
            </a:r>
            <a:r>
              <a:rPr sz="2206" i="1" spc="-44" dirty="0">
                <a:latin typeface="Arial"/>
                <a:cs typeface="Arial"/>
              </a:rPr>
              <a:t> </a:t>
            </a:r>
            <a:r>
              <a:rPr sz="2206" i="1" spc="-11" dirty="0">
                <a:latin typeface="Arial"/>
                <a:cs typeface="Arial"/>
              </a:rPr>
              <a:t>nízká</a:t>
            </a:r>
            <a:endParaRPr sz="2206" dirty="0">
              <a:latin typeface="Arial"/>
              <a:cs typeface="Arial"/>
            </a:endParaRPr>
          </a:p>
          <a:p>
            <a:pPr marL="420191"/>
            <a:r>
              <a:rPr sz="2206" i="1" spc="-11" dirty="0">
                <a:latin typeface="Arial"/>
                <a:cs typeface="Arial"/>
              </a:rPr>
              <a:t>cena.</a:t>
            </a:r>
            <a:endParaRPr sz="2206" dirty="0">
              <a:latin typeface="Arial"/>
              <a:cs typeface="Arial"/>
            </a:endParaRPr>
          </a:p>
        </p:txBody>
      </p:sp>
      <p:pic>
        <p:nvPicPr>
          <p:cNvPr id="19" name="object 19"/>
          <p:cNvPicPr/>
          <p:nvPr/>
        </p:nvPicPr>
        <p:blipFill>
          <a:blip r:embed="rId2" cstate="print"/>
          <a:stretch>
            <a:fillRect/>
          </a:stretch>
        </p:blipFill>
        <p:spPr>
          <a:xfrm>
            <a:off x="4369103" y="4003984"/>
            <a:ext cx="2811700" cy="2109195"/>
          </a:xfrm>
          <a:prstGeom prst="rect">
            <a:avLst/>
          </a:prstGeom>
        </p:spPr>
      </p:pic>
      <p:pic>
        <p:nvPicPr>
          <p:cNvPr id="20" name="object 20"/>
          <p:cNvPicPr/>
          <p:nvPr/>
        </p:nvPicPr>
        <p:blipFill>
          <a:blip r:embed="rId3" cstate="print"/>
          <a:stretch>
            <a:fillRect/>
          </a:stretch>
        </p:blipFill>
        <p:spPr>
          <a:xfrm>
            <a:off x="7574073" y="4027511"/>
            <a:ext cx="2048691" cy="2072221"/>
          </a:xfrm>
          <a:prstGeom prst="rect">
            <a:avLst/>
          </a:prstGeom>
        </p:spPr>
      </p:pic>
      <p:sp>
        <p:nvSpPr>
          <p:cNvPr id="21" name="object 21"/>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6594939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txBox="1">
            <a:spLocks noGrp="1"/>
          </p:cNvSpPr>
          <p:nvPr>
            <p:ph type="title"/>
          </p:nvPr>
        </p:nvSpPr>
        <p:spPr>
          <a:xfrm>
            <a:off x="391632" y="796760"/>
            <a:ext cx="4361242" cy="488821"/>
          </a:xfrm>
          <a:prstGeom prst="rect">
            <a:avLst/>
          </a:prstGeom>
        </p:spPr>
        <p:txBody>
          <a:bodyPr vert="horz" wrap="square" lIns="0" tIns="13305" rIns="0" bIns="0" rtlCol="0">
            <a:spAutoFit/>
          </a:bodyPr>
          <a:lstStyle/>
          <a:p>
            <a:pPr marL="14007">
              <a:spcBef>
                <a:spcPts val="105"/>
              </a:spcBef>
            </a:pPr>
            <a:r>
              <a:rPr sz="3089" dirty="0"/>
              <a:t>OXID</a:t>
            </a:r>
            <a:r>
              <a:rPr sz="3089" spc="-94" dirty="0"/>
              <a:t> </a:t>
            </a:r>
            <a:r>
              <a:rPr sz="3089" dirty="0"/>
              <a:t>UHLIČITÝ</a:t>
            </a:r>
            <a:r>
              <a:rPr sz="3089" spc="-88" dirty="0"/>
              <a:t> </a:t>
            </a:r>
            <a:r>
              <a:rPr sz="3089" dirty="0"/>
              <a:t>–</a:t>
            </a:r>
            <a:r>
              <a:rPr sz="3089" spc="-77" dirty="0"/>
              <a:t> </a:t>
            </a:r>
            <a:r>
              <a:rPr sz="3089" spc="-28" dirty="0"/>
              <a:t>CO</a:t>
            </a:r>
            <a:r>
              <a:rPr sz="1985" spc="-28" dirty="0"/>
              <a:t>2</a:t>
            </a:r>
            <a:endParaRPr sz="1985"/>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7" name="object 17"/>
          <p:cNvSpPr txBox="1"/>
          <p:nvPr/>
        </p:nvSpPr>
        <p:spPr>
          <a:xfrm>
            <a:off x="664905" y="1751360"/>
            <a:ext cx="9307207" cy="4385790"/>
          </a:xfrm>
          <a:prstGeom prst="rect">
            <a:avLst/>
          </a:prstGeom>
        </p:spPr>
        <p:txBody>
          <a:bodyPr vert="horz" wrap="square" lIns="0" tIns="14706" rIns="0" bIns="0" rtlCol="0">
            <a:spAutoFit/>
          </a:bodyPr>
          <a:lstStyle/>
          <a:p>
            <a:pPr marL="56025">
              <a:spcBef>
                <a:spcPts val="116"/>
              </a:spcBef>
            </a:pPr>
            <a:r>
              <a:rPr sz="2206" b="1" i="1" spc="-11" dirty="0">
                <a:latin typeface="Arial"/>
                <a:cs typeface="Arial"/>
              </a:rPr>
              <a:t>Vlastnosti:</a:t>
            </a:r>
            <a:endParaRPr sz="2206">
              <a:latin typeface="Arial"/>
              <a:cs typeface="Arial"/>
            </a:endParaRPr>
          </a:p>
          <a:p>
            <a:pPr>
              <a:spcBef>
                <a:spcPts val="22"/>
              </a:spcBef>
            </a:pPr>
            <a:endParaRPr sz="2095">
              <a:latin typeface="Arial"/>
              <a:cs typeface="Arial"/>
            </a:endParaRPr>
          </a:p>
          <a:p>
            <a:pPr marL="434196" indent="-378171">
              <a:buFont typeface="Wingdings"/>
              <a:buChar char=""/>
              <a:tabLst>
                <a:tab pos="433496" algn="l"/>
                <a:tab pos="434196" algn="l"/>
              </a:tabLst>
            </a:pPr>
            <a:r>
              <a:rPr sz="2206" i="1" dirty="0">
                <a:latin typeface="Arial"/>
                <a:cs typeface="Arial"/>
              </a:rPr>
              <a:t>Hůře</a:t>
            </a:r>
            <a:r>
              <a:rPr sz="2206" i="1" spc="-44" dirty="0">
                <a:latin typeface="Arial"/>
                <a:cs typeface="Arial"/>
              </a:rPr>
              <a:t> </a:t>
            </a:r>
            <a:r>
              <a:rPr sz="2206" i="1" dirty="0">
                <a:latin typeface="Arial"/>
                <a:cs typeface="Arial"/>
              </a:rPr>
              <a:t>ionizuje</a:t>
            </a:r>
            <a:r>
              <a:rPr sz="2206" i="1" spc="-6"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(i</a:t>
            </a:r>
            <a:r>
              <a:rPr sz="2206" i="1" spc="-17" dirty="0">
                <a:latin typeface="Arial"/>
                <a:cs typeface="Arial"/>
              </a:rPr>
              <a:t> </a:t>
            </a:r>
            <a:r>
              <a:rPr sz="2206" i="1" dirty="0">
                <a:latin typeface="Arial"/>
                <a:cs typeface="Arial"/>
              </a:rPr>
              <a:t>přes</a:t>
            </a:r>
            <a:r>
              <a:rPr sz="2206" i="1" spc="-39" dirty="0">
                <a:latin typeface="Arial"/>
                <a:cs typeface="Arial"/>
              </a:rPr>
              <a:t> </a:t>
            </a:r>
            <a:r>
              <a:rPr sz="2206" i="1" dirty="0">
                <a:latin typeface="Arial"/>
                <a:cs typeface="Arial"/>
              </a:rPr>
              <a:t>nízký</a:t>
            </a:r>
            <a:r>
              <a:rPr sz="2206" i="1" spc="-55" dirty="0">
                <a:latin typeface="Arial"/>
                <a:cs typeface="Arial"/>
              </a:rPr>
              <a:t> </a:t>
            </a:r>
            <a:r>
              <a:rPr sz="2206" i="1" dirty="0">
                <a:latin typeface="Arial"/>
                <a:cs typeface="Arial"/>
              </a:rPr>
              <a:t>ionizační</a:t>
            </a:r>
            <a:r>
              <a:rPr sz="2206" i="1" spc="-50" dirty="0">
                <a:latin typeface="Arial"/>
                <a:cs typeface="Arial"/>
              </a:rPr>
              <a:t> </a:t>
            </a:r>
            <a:r>
              <a:rPr sz="2206" i="1" dirty="0">
                <a:latin typeface="Arial"/>
                <a:cs typeface="Arial"/>
              </a:rPr>
              <a:t>potenciál</a:t>
            </a:r>
            <a:r>
              <a:rPr sz="2206" i="1" spc="-39" dirty="0">
                <a:latin typeface="Arial"/>
                <a:cs typeface="Arial"/>
              </a:rPr>
              <a:t> </a:t>
            </a:r>
            <a:r>
              <a:rPr sz="2206" i="1" dirty="0">
                <a:latin typeface="Arial"/>
                <a:cs typeface="Arial"/>
              </a:rPr>
              <a:t>14,4</a:t>
            </a:r>
            <a:r>
              <a:rPr sz="2206" i="1" spc="-6" dirty="0">
                <a:latin typeface="Arial"/>
                <a:cs typeface="Arial"/>
              </a:rPr>
              <a:t> </a:t>
            </a:r>
            <a:r>
              <a:rPr sz="2206" i="1" spc="-28" dirty="0">
                <a:latin typeface="Arial"/>
                <a:cs typeface="Arial"/>
              </a:rPr>
              <a:t>eV)</a:t>
            </a:r>
            <a:endParaRPr sz="2206">
              <a:latin typeface="Arial"/>
              <a:cs typeface="Arial"/>
            </a:endParaRPr>
          </a:p>
          <a:p>
            <a:pPr marL="434196">
              <a:spcBef>
                <a:spcPts val="529"/>
              </a:spcBef>
            </a:pPr>
            <a:r>
              <a:rPr sz="2206" i="1" dirty="0">
                <a:latin typeface="Arial"/>
                <a:cs typeface="Arial"/>
              </a:rPr>
              <a:t>=</a:t>
            </a:r>
            <a:r>
              <a:rPr sz="2206" i="1" spc="-22" dirty="0">
                <a:latin typeface="Arial"/>
                <a:cs typeface="Arial"/>
              </a:rPr>
              <a:t> </a:t>
            </a:r>
            <a:r>
              <a:rPr sz="2206" i="1" dirty="0">
                <a:latin typeface="Arial"/>
                <a:cs typeface="Arial"/>
              </a:rPr>
              <a:t>nutné</a:t>
            </a:r>
            <a:r>
              <a:rPr sz="2206" i="1" spc="-44" dirty="0">
                <a:latin typeface="Arial"/>
                <a:cs typeface="Arial"/>
              </a:rPr>
              <a:t> </a:t>
            </a:r>
            <a:r>
              <a:rPr sz="2206" i="1" dirty="0">
                <a:latin typeface="Arial"/>
                <a:cs typeface="Arial"/>
              </a:rPr>
              <a:t>vyšší</a:t>
            </a:r>
            <a:r>
              <a:rPr sz="2206" i="1" spc="-55" dirty="0">
                <a:latin typeface="Arial"/>
                <a:cs typeface="Arial"/>
              </a:rPr>
              <a:t> </a:t>
            </a:r>
            <a:r>
              <a:rPr sz="2206" i="1" spc="-11" dirty="0">
                <a:latin typeface="Arial"/>
                <a:cs typeface="Arial"/>
              </a:rPr>
              <a:t>napětí</a:t>
            </a:r>
            <a:endParaRPr sz="2206">
              <a:latin typeface="Arial"/>
              <a:cs typeface="Arial"/>
            </a:endParaRPr>
          </a:p>
          <a:p>
            <a:pPr marL="434196" indent="-378171">
              <a:spcBef>
                <a:spcPts val="1803"/>
              </a:spcBef>
              <a:buFont typeface="Wingdings"/>
              <a:buChar char=""/>
              <a:tabLst>
                <a:tab pos="433496" algn="l"/>
                <a:tab pos="434196" algn="l"/>
              </a:tabLst>
            </a:pPr>
            <a:r>
              <a:rPr sz="2206" i="1" dirty="0">
                <a:latin typeface="Arial"/>
                <a:cs typeface="Arial"/>
              </a:rPr>
              <a:t>Dobře</a:t>
            </a:r>
            <a:r>
              <a:rPr sz="2206" i="1" spc="-39" dirty="0">
                <a:latin typeface="Arial"/>
                <a:cs typeface="Arial"/>
              </a:rPr>
              <a:t> </a:t>
            </a:r>
            <a:r>
              <a:rPr sz="2206" i="1" dirty="0">
                <a:latin typeface="Arial"/>
                <a:cs typeface="Arial"/>
              </a:rPr>
              <a:t>vede</a:t>
            </a:r>
            <a:r>
              <a:rPr sz="2206" i="1" spc="-39" dirty="0">
                <a:latin typeface="Arial"/>
                <a:cs typeface="Arial"/>
              </a:rPr>
              <a:t> </a:t>
            </a:r>
            <a:r>
              <a:rPr sz="2206" i="1" dirty="0">
                <a:latin typeface="Arial"/>
                <a:cs typeface="Arial"/>
              </a:rPr>
              <a:t>teplo </a:t>
            </a:r>
            <a:r>
              <a:rPr sz="2206" i="1" spc="-55" dirty="0">
                <a:latin typeface="Arial"/>
                <a:cs typeface="Arial"/>
              </a:rPr>
              <a:t>–</a:t>
            </a:r>
            <a:endParaRPr sz="2206">
              <a:latin typeface="Arial"/>
              <a:cs typeface="Arial"/>
            </a:endParaRPr>
          </a:p>
          <a:p>
            <a:pPr marL="434196" marR="47621">
              <a:spcBef>
                <a:spcPts val="529"/>
              </a:spcBef>
              <a:tabLst>
                <a:tab pos="5494691" algn="l"/>
              </a:tabLst>
            </a:pPr>
            <a:r>
              <a:rPr sz="2206" i="1" dirty="0">
                <a:latin typeface="Arial"/>
                <a:cs typeface="Arial"/>
              </a:rPr>
              <a:t>=</a:t>
            </a:r>
            <a:r>
              <a:rPr sz="2206" i="1" spc="-33" dirty="0">
                <a:latin typeface="Arial"/>
                <a:cs typeface="Arial"/>
              </a:rPr>
              <a:t> </a:t>
            </a:r>
            <a:r>
              <a:rPr sz="2206" i="1" dirty="0">
                <a:latin typeface="Arial"/>
                <a:cs typeface="Arial"/>
              </a:rPr>
              <a:t>vysoký</a:t>
            </a:r>
            <a:r>
              <a:rPr sz="2206" i="1" spc="-55" dirty="0">
                <a:latin typeface="Arial"/>
                <a:cs typeface="Arial"/>
              </a:rPr>
              <a:t> </a:t>
            </a:r>
            <a:r>
              <a:rPr sz="2206" i="1" dirty="0">
                <a:latin typeface="Arial"/>
                <a:cs typeface="Arial"/>
              </a:rPr>
              <a:t>přenos</a:t>
            </a:r>
            <a:r>
              <a:rPr sz="2206" i="1" spc="-39" dirty="0">
                <a:latin typeface="Arial"/>
                <a:cs typeface="Arial"/>
              </a:rPr>
              <a:t> </a:t>
            </a:r>
            <a:r>
              <a:rPr sz="2206" i="1" dirty="0">
                <a:latin typeface="Arial"/>
                <a:cs typeface="Arial"/>
              </a:rPr>
              <a:t>tepla</a:t>
            </a:r>
            <a:r>
              <a:rPr sz="2206" i="1" spc="-28" dirty="0">
                <a:latin typeface="Arial"/>
                <a:cs typeface="Arial"/>
              </a:rPr>
              <a:t> </a:t>
            </a:r>
            <a:r>
              <a:rPr sz="2206" i="1" dirty="0">
                <a:latin typeface="Arial"/>
                <a:cs typeface="Arial"/>
              </a:rPr>
              <a:t>do</a:t>
            </a:r>
            <a:r>
              <a:rPr sz="2206" i="1" spc="-6" dirty="0">
                <a:latin typeface="Arial"/>
                <a:cs typeface="Arial"/>
              </a:rPr>
              <a:t> </a:t>
            </a:r>
            <a:r>
              <a:rPr sz="2206" i="1" dirty="0">
                <a:latin typeface="Arial"/>
                <a:cs typeface="Arial"/>
              </a:rPr>
              <a:t>svarové</a:t>
            </a:r>
            <a:r>
              <a:rPr sz="2206" i="1" spc="-50" dirty="0">
                <a:latin typeface="Arial"/>
                <a:cs typeface="Arial"/>
              </a:rPr>
              <a:t> </a:t>
            </a:r>
            <a:r>
              <a:rPr sz="2206" i="1" spc="-11" dirty="0">
                <a:latin typeface="Arial"/>
                <a:cs typeface="Arial"/>
              </a:rPr>
              <a:t>lázně</a:t>
            </a:r>
            <a:r>
              <a:rPr sz="2206" i="1" dirty="0">
                <a:latin typeface="Arial"/>
                <a:cs typeface="Arial"/>
              </a:rPr>
              <a:t>	+</a:t>
            </a:r>
            <a:r>
              <a:rPr sz="2206" i="1" spc="-44" dirty="0">
                <a:latin typeface="Arial"/>
                <a:cs typeface="Arial"/>
              </a:rPr>
              <a:t> </a:t>
            </a:r>
            <a:r>
              <a:rPr sz="2206" i="1" dirty="0">
                <a:latin typeface="Arial"/>
                <a:cs typeface="Arial"/>
              </a:rPr>
              <a:t>teplo</a:t>
            </a:r>
            <a:r>
              <a:rPr sz="2206" i="1" spc="-22" dirty="0">
                <a:latin typeface="Arial"/>
                <a:cs typeface="Arial"/>
              </a:rPr>
              <a:t> </a:t>
            </a:r>
            <a:r>
              <a:rPr sz="2206" i="1" dirty="0">
                <a:latin typeface="Arial"/>
                <a:cs typeface="Arial"/>
              </a:rPr>
              <a:t>získané</a:t>
            </a:r>
            <a:r>
              <a:rPr sz="2206" i="1" spc="-44" dirty="0">
                <a:latin typeface="Arial"/>
                <a:cs typeface="Arial"/>
              </a:rPr>
              <a:t> </a:t>
            </a:r>
            <a:r>
              <a:rPr sz="2206" i="1" spc="-11" dirty="0">
                <a:latin typeface="Arial"/>
                <a:cs typeface="Arial"/>
              </a:rPr>
              <a:t>exotermickými </a:t>
            </a:r>
            <a:r>
              <a:rPr sz="2206" i="1" dirty="0">
                <a:latin typeface="Arial"/>
                <a:cs typeface="Arial"/>
              </a:rPr>
              <a:t>oxidačními</a:t>
            </a:r>
            <a:r>
              <a:rPr sz="2206" i="1" spc="-44" dirty="0">
                <a:latin typeface="Arial"/>
                <a:cs typeface="Arial"/>
              </a:rPr>
              <a:t> </a:t>
            </a:r>
            <a:r>
              <a:rPr sz="2206" i="1" dirty="0">
                <a:latin typeface="Arial"/>
                <a:cs typeface="Arial"/>
              </a:rPr>
              <a:t>reakcemi</a:t>
            </a:r>
            <a:r>
              <a:rPr sz="2206" i="1" spc="-55" dirty="0">
                <a:latin typeface="Arial"/>
                <a:cs typeface="Arial"/>
              </a:rPr>
              <a:t> </a:t>
            </a:r>
            <a:r>
              <a:rPr sz="2206" i="1" dirty="0">
                <a:latin typeface="Arial"/>
                <a:cs typeface="Arial"/>
              </a:rPr>
              <a:t>zajišťuje</a:t>
            </a:r>
            <a:r>
              <a:rPr sz="2206" i="1" spc="-39" dirty="0">
                <a:latin typeface="Arial"/>
                <a:cs typeface="Arial"/>
              </a:rPr>
              <a:t> </a:t>
            </a:r>
            <a:r>
              <a:rPr sz="2206" i="1" dirty="0">
                <a:latin typeface="Arial"/>
                <a:cs typeface="Arial"/>
              </a:rPr>
              <a:t>velmi</a:t>
            </a:r>
            <a:r>
              <a:rPr sz="2206" i="1" spc="-22" dirty="0">
                <a:latin typeface="Arial"/>
                <a:cs typeface="Arial"/>
              </a:rPr>
              <a:t> </a:t>
            </a:r>
            <a:r>
              <a:rPr sz="2206" i="1" dirty="0">
                <a:latin typeface="Arial"/>
                <a:cs typeface="Arial"/>
              </a:rPr>
              <a:t>dobré</a:t>
            </a:r>
            <a:r>
              <a:rPr sz="2206" i="1" spc="-66" dirty="0">
                <a:latin typeface="Arial"/>
                <a:cs typeface="Arial"/>
              </a:rPr>
              <a:t> </a:t>
            </a:r>
            <a:r>
              <a:rPr sz="2206" i="1" dirty="0">
                <a:latin typeface="Arial"/>
                <a:cs typeface="Arial"/>
              </a:rPr>
              <a:t>natavení</a:t>
            </a:r>
            <a:r>
              <a:rPr sz="2206" i="1" spc="-55" dirty="0">
                <a:latin typeface="Arial"/>
                <a:cs typeface="Arial"/>
              </a:rPr>
              <a:t> </a:t>
            </a:r>
            <a:r>
              <a:rPr sz="2206" i="1" dirty="0">
                <a:latin typeface="Arial"/>
                <a:cs typeface="Arial"/>
              </a:rPr>
              <a:t>svarových</a:t>
            </a:r>
            <a:r>
              <a:rPr sz="2206" i="1" spc="-66" dirty="0">
                <a:latin typeface="Arial"/>
                <a:cs typeface="Arial"/>
              </a:rPr>
              <a:t> </a:t>
            </a:r>
            <a:r>
              <a:rPr sz="2206" i="1" spc="-11" dirty="0">
                <a:latin typeface="Arial"/>
                <a:cs typeface="Arial"/>
              </a:rPr>
              <a:t>hran, </a:t>
            </a:r>
            <a:r>
              <a:rPr sz="2206" i="1" dirty="0">
                <a:latin typeface="Arial"/>
                <a:cs typeface="Arial"/>
              </a:rPr>
              <a:t>hluboký</a:t>
            </a:r>
            <a:r>
              <a:rPr sz="2206" i="1" spc="-39" dirty="0">
                <a:latin typeface="Arial"/>
                <a:cs typeface="Arial"/>
              </a:rPr>
              <a:t> </a:t>
            </a:r>
            <a:r>
              <a:rPr sz="2206" i="1" dirty="0">
                <a:latin typeface="Arial"/>
                <a:cs typeface="Arial"/>
              </a:rPr>
              <a:t>průvar</a:t>
            </a:r>
            <a:r>
              <a:rPr sz="2206" i="1" spc="-55" dirty="0">
                <a:latin typeface="Arial"/>
                <a:cs typeface="Arial"/>
              </a:rPr>
              <a:t> </a:t>
            </a:r>
            <a:r>
              <a:rPr sz="2206" i="1" dirty="0">
                <a:latin typeface="Arial"/>
                <a:cs typeface="Arial"/>
              </a:rPr>
              <a:t>s</a:t>
            </a:r>
            <a:r>
              <a:rPr sz="2206" i="1" spc="-6" dirty="0">
                <a:latin typeface="Arial"/>
                <a:cs typeface="Arial"/>
              </a:rPr>
              <a:t> </a:t>
            </a:r>
            <a:r>
              <a:rPr sz="2206" i="1" dirty="0">
                <a:latin typeface="Arial"/>
                <a:cs typeface="Arial"/>
              </a:rPr>
              <a:t>oválným</a:t>
            </a:r>
            <a:r>
              <a:rPr sz="2206" i="1" spc="-66" dirty="0">
                <a:latin typeface="Arial"/>
                <a:cs typeface="Arial"/>
              </a:rPr>
              <a:t> </a:t>
            </a:r>
            <a:r>
              <a:rPr sz="2206" i="1" dirty="0">
                <a:latin typeface="Arial"/>
                <a:cs typeface="Arial"/>
              </a:rPr>
              <a:t>profilem</a:t>
            </a:r>
            <a:r>
              <a:rPr sz="2206" i="1" spc="-28" dirty="0">
                <a:latin typeface="Arial"/>
                <a:cs typeface="Arial"/>
              </a:rPr>
              <a:t> </a:t>
            </a:r>
            <a:r>
              <a:rPr sz="2206" i="1" dirty="0">
                <a:latin typeface="Arial"/>
                <a:cs typeface="Arial"/>
              </a:rPr>
              <a:t>svarové</a:t>
            </a:r>
            <a:r>
              <a:rPr sz="2206" i="1" spc="-72" dirty="0">
                <a:latin typeface="Arial"/>
                <a:cs typeface="Arial"/>
              </a:rPr>
              <a:t> </a:t>
            </a:r>
            <a:r>
              <a:rPr sz="2206" i="1" dirty="0">
                <a:latin typeface="Arial"/>
                <a:cs typeface="Arial"/>
              </a:rPr>
              <a:t>housenky</a:t>
            </a:r>
            <a:r>
              <a:rPr sz="2206" i="1" spc="-66" dirty="0">
                <a:latin typeface="Arial"/>
                <a:cs typeface="Arial"/>
              </a:rPr>
              <a:t> </a:t>
            </a:r>
            <a:r>
              <a:rPr sz="2206" i="1" dirty="0">
                <a:latin typeface="Arial"/>
                <a:cs typeface="Arial"/>
              </a:rPr>
              <a:t>a</a:t>
            </a:r>
            <a:r>
              <a:rPr sz="2206" i="1" spc="-11" dirty="0">
                <a:latin typeface="Arial"/>
                <a:cs typeface="Arial"/>
              </a:rPr>
              <a:t> dobré </a:t>
            </a:r>
            <a:r>
              <a:rPr sz="2206" i="1" dirty="0">
                <a:latin typeface="Arial"/>
                <a:cs typeface="Arial"/>
              </a:rPr>
              <a:t>odplynění</a:t>
            </a:r>
            <a:r>
              <a:rPr sz="2206" i="1" spc="-55" dirty="0">
                <a:latin typeface="Arial"/>
                <a:cs typeface="Arial"/>
              </a:rPr>
              <a:t> </a:t>
            </a:r>
            <a:r>
              <a:rPr sz="2206" i="1" dirty="0">
                <a:latin typeface="Arial"/>
                <a:cs typeface="Arial"/>
              </a:rPr>
              <a:t>svarové</a:t>
            </a:r>
            <a:r>
              <a:rPr sz="2206" i="1" spc="-66" dirty="0">
                <a:latin typeface="Arial"/>
                <a:cs typeface="Arial"/>
              </a:rPr>
              <a:t> </a:t>
            </a:r>
            <a:r>
              <a:rPr sz="2206" i="1" spc="-22" dirty="0">
                <a:latin typeface="Arial"/>
                <a:cs typeface="Arial"/>
              </a:rPr>
              <a:t>lázně</a:t>
            </a:r>
            <a:endParaRPr sz="2206">
              <a:latin typeface="Arial"/>
              <a:cs typeface="Arial"/>
            </a:endParaRPr>
          </a:p>
          <a:p>
            <a:pPr marL="434196" indent="-378171">
              <a:spcBef>
                <a:spcPts val="1803"/>
              </a:spcBef>
              <a:buFont typeface="Wingdings"/>
              <a:buChar char=""/>
              <a:tabLst>
                <a:tab pos="433496" algn="l"/>
                <a:tab pos="434196" algn="l"/>
              </a:tabLst>
            </a:pPr>
            <a:r>
              <a:rPr sz="2206" i="1" dirty="0">
                <a:latin typeface="Arial"/>
                <a:cs typeface="Arial"/>
              </a:rPr>
              <a:t>Těžší</a:t>
            </a:r>
            <a:r>
              <a:rPr sz="2206" i="1" spc="-44" dirty="0">
                <a:latin typeface="Arial"/>
                <a:cs typeface="Arial"/>
              </a:rPr>
              <a:t> </a:t>
            </a:r>
            <a:r>
              <a:rPr sz="2206" i="1" dirty="0">
                <a:latin typeface="Arial"/>
                <a:cs typeface="Arial"/>
              </a:rPr>
              <a:t>než</a:t>
            </a:r>
            <a:r>
              <a:rPr sz="2206" i="1" spc="-17" dirty="0">
                <a:latin typeface="Arial"/>
                <a:cs typeface="Arial"/>
              </a:rPr>
              <a:t> </a:t>
            </a:r>
            <a:r>
              <a:rPr sz="2206" i="1" dirty="0">
                <a:latin typeface="Arial"/>
                <a:cs typeface="Arial"/>
              </a:rPr>
              <a:t>vzduch</a:t>
            </a:r>
            <a:r>
              <a:rPr sz="2206" i="1" spc="-39"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(asi</a:t>
            </a:r>
            <a:r>
              <a:rPr sz="2206" i="1" spc="-22" dirty="0">
                <a:latin typeface="Arial"/>
                <a:cs typeface="Arial"/>
              </a:rPr>
              <a:t> </a:t>
            </a:r>
            <a:r>
              <a:rPr sz="2206" i="1" dirty="0">
                <a:latin typeface="Arial"/>
                <a:cs typeface="Arial"/>
              </a:rPr>
              <a:t>1,5</a:t>
            </a:r>
            <a:r>
              <a:rPr sz="2206" i="1" spc="-28" dirty="0">
                <a:latin typeface="Arial"/>
                <a:cs typeface="Arial"/>
              </a:rPr>
              <a:t> </a:t>
            </a:r>
            <a:r>
              <a:rPr sz="2206" i="1" dirty="0">
                <a:latin typeface="Arial"/>
                <a:cs typeface="Arial"/>
              </a:rPr>
              <a:t>x</a:t>
            </a:r>
            <a:r>
              <a:rPr sz="2206" i="1" spc="-28"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měrná</a:t>
            </a:r>
            <a:r>
              <a:rPr sz="2206" i="1" spc="-39" dirty="0">
                <a:latin typeface="Arial"/>
                <a:cs typeface="Arial"/>
              </a:rPr>
              <a:t> </a:t>
            </a:r>
            <a:r>
              <a:rPr sz="2206" i="1" dirty="0">
                <a:latin typeface="Arial"/>
                <a:cs typeface="Arial"/>
              </a:rPr>
              <a:t>hmotnost</a:t>
            </a:r>
            <a:r>
              <a:rPr sz="2206" i="1" spc="-33"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1,976</a:t>
            </a:r>
            <a:r>
              <a:rPr sz="2206" i="1" spc="-33" dirty="0">
                <a:latin typeface="Arial"/>
                <a:cs typeface="Arial"/>
              </a:rPr>
              <a:t> </a:t>
            </a:r>
            <a:r>
              <a:rPr sz="2206" i="1" dirty="0">
                <a:latin typeface="Arial"/>
                <a:cs typeface="Arial"/>
              </a:rPr>
              <a:t>kg/m</a:t>
            </a:r>
            <a:r>
              <a:rPr sz="2150" i="1" baseline="25641" dirty="0">
                <a:latin typeface="Arial"/>
                <a:cs typeface="Arial"/>
              </a:rPr>
              <a:t>3</a:t>
            </a:r>
            <a:r>
              <a:rPr sz="2150" i="1" spc="280" baseline="25641" dirty="0">
                <a:latin typeface="Arial"/>
                <a:cs typeface="Arial"/>
              </a:rPr>
              <a:t> </a:t>
            </a:r>
            <a:r>
              <a:rPr sz="2206" i="1" spc="-55" dirty="0">
                <a:latin typeface="Arial"/>
                <a:cs typeface="Arial"/>
              </a:rPr>
              <a:t>)</a:t>
            </a:r>
            <a:endParaRPr sz="2206">
              <a:latin typeface="Arial"/>
              <a:cs typeface="Arial"/>
            </a:endParaRPr>
          </a:p>
          <a:p>
            <a:pPr marL="434196">
              <a:spcBef>
                <a:spcPts val="529"/>
              </a:spcBef>
            </a:pPr>
            <a:r>
              <a:rPr sz="2206" i="1" dirty="0">
                <a:latin typeface="Arial"/>
                <a:cs typeface="Arial"/>
              </a:rPr>
              <a:t>=</a:t>
            </a:r>
            <a:r>
              <a:rPr sz="2206" i="1" spc="-39" dirty="0">
                <a:latin typeface="Arial"/>
                <a:cs typeface="Arial"/>
              </a:rPr>
              <a:t> </a:t>
            </a:r>
            <a:r>
              <a:rPr sz="2206" i="1" dirty="0">
                <a:latin typeface="Arial"/>
                <a:cs typeface="Arial"/>
              </a:rPr>
              <a:t>dobrá</a:t>
            </a:r>
            <a:r>
              <a:rPr sz="2206" i="1" spc="-50" dirty="0">
                <a:latin typeface="Arial"/>
                <a:cs typeface="Arial"/>
              </a:rPr>
              <a:t> </a:t>
            </a:r>
            <a:r>
              <a:rPr sz="2206" i="1" dirty="0">
                <a:latin typeface="Arial"/>
                <a:cs typeface="Arial"/>
              </a:rPr>
              <a:t>ochrana</a:t>
            </a:r>
            <a:r>
              <a:rPr sz="2206" i="1" spc="-66" dirty="0">
                <a:latin typeface="Arial"/>
                <a:cs typeface="Arial"/>
              </a:rPr>
              <a:t> </a:t>
            </a:r>
            <a:r>
              <a:rPr sz="2206" i="1" dirty="0">
                <a:latin typeface="Arial"/>
                <a:cs typeface="Arial"/>
              </a:rPr>
              <a:t>lázně</a:t>
            </a:r>
            <a:r>
              <a:rPr sz="2206" i="1" spc="-50" dirty="0">
                <a:latin typeface="Arial"/>
                <a:cs typeface="Arial"/>
              </a:rPr>
              <a:t> </a:t>
            </a:r>
            <a:r>
              <a:rPr sz="2206" i="1" dirty="0">
                <a:latin typeface="Arial"/>
                <a:cs typeface="Arial"/>
              </a:rPr>
              <a:t>(především</a:t>
            </a:r>
            <a:r>
              <a:rPr sz="2206" i="1" spc="-94" dirty="0">
                <a:latin typeface="Arial"/>
                <a:cs typeface="Arial"/>
              </a:rPr>
              <a:t> </a:t>
            </a:r>
            <a:r>
              <a:rPr sz="2206" i="1" dirty="0">
                <a:latin typeface="Arial"/>
                <a:cs typeface="Arial"/>
              </a:rPr>
              <a:t>v</a:t>
            </a:r>
            <a:r>
              <a:rPr sz="2206" i="1" spc="-22" dirty="0">
                <a:latin typeface="Arial"/>
                <a:cs typeface="Arial"/>
              </a:rPr>
              <a:t> </a:t>
            </a:r>
            <a:r>
              <a:rPr sz="2206" i="1" dirty="0">
                <a:latin typeface="Arial"/>
                <a:cs typeface="Arial"/>
              </a:rPr>
              <a:t>běžných</a:t>
            </a:r>
            <a:r>
              <a:rPr sz="2206" i="1" spc="-72" dirty="0">
                <a:latin typeface="Arial"/>
                <a:cs typeface="Arial"/>
              </a:rPr>
              <a:t> </a:t>
            </a:r>
            <a:r>
              <a:rPr sz="2206" i="1" dirty="0">
                <a:latin typeface="Arial"/>
                <a:cs typeface="Arial"/>
              </a:rPr>
              <a:t>polohách</a:t>
            </a:r>
            <a:r>
              <a:rPr sz="2206" i="1" spc="-50" dirty="0">
                <a:latin typeface="Arial"/>
                <a:cs typeface="Arial"/>
              </a:rPr>
              <a:t> </a:t>
            </a:r>
            <a:r>
              <a:rPr sz="2206" i="1" dirty="0">
                <a:latin typeface="Arial"/>
                <a:cs typeface="Arial"/>
              </a:rPr>
              <a:t>PA,PB,</a:t>
            </a:r>
            <a:r>
              <a:rPr sz="2206" i="1" spc="-11" dirty="0">
                <a:latin typeface="Arial"/>
                <a:cs typeface="Arial"/>
              </a:rPr>
              <a:t> </a:t>
            </a:r>
            <a:r>
              <a:rPr sz="2206" i="1" spc="-28" dirty="0">
                <a:latin typeface="Arial"/>
                <a:cs typeface="Arial"/>
              </a:rPr>
              <a:t>PC)</a:t>
            </a:r>
            <a:endParaRPr sz="2206">
              <a:latin typeface="Arial"/>
              <a:cs typeface="Arial"/>
            </a:endParaRPr>
          </a:p>
        </p:txBody>
      </p:sp>
    </p:spTree>
    <p:extLst>
      <p:ext uri="{BB962C8B-B14F-4D97-AF65-F5344CB8AC3E}">
        <p14:creationId xmlns:p14="http://schemas.microsoft.com/office/powerpoint/2010/main" val="26755652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ject 11"/>
          <p:cNvPicPr/>
          <p:nvPr/>
        </p:nvPicPr>
        <p:blipFill>
          <a:blip r:embed="rId2" cstate="print"/>
          <a:stretch>
            <a:fillRect/>
          </a:stretch>
        </p:blipFill>
        <p:spPr>
          <a:xfrm>
            <a:off x="304800" y="682337"/>
            <a:ext cx="3770500" cy="760487"/>
          </a:xfrm>
          <a:prstGeom prst="rect">
            <a:avLst/>
          </a:prstGeom>
        </p:spPr>
      </p:pic>
      <p:sp>
        <p:nvSpPr>
          <p:cNvPr id="12" name="object 12"/>
          <p:cNvSpPr txBox="1">
            <a:spLocks noGrp="1"/>
          </p:cNvSpPr>
          <p:nvPr>
            <p:ph type="title"/>
          </p:nvPr>
        </p:nvSpPr>
        <p:spPr>
          <a:xfrm>
            <a:off x="391632" y="777807"/>
            <a:ext cx="3448800" cy="442668"/>
          </a:xfrm>
          <a:prstGeom prst="rect">
            <a:avLst/>
          </a:prstGeom>
        </p:spPr>
        <p:txBody>
          <a:bodyPr vert="horz" wrap="square" lIns="0" tIns="18207" rIns="0" bIns="0" rtlCol="0">
            <a:spAutoFit/>
          </a:bodyPr>
          <a:lstStyle/>
          <a:p>
            <a:pPr marL="14007">
              <a:spcBef>
                <a:spcPts val="143"/>
              </a:spcBef>
            </a:pPr>
            <a:r>
              <a:rPr sz="2757" i="1" spc="-61" dirty="0">
                <a:latin typeface="Tahoma"/>
                <a:cs typeface="Tahoma"/>
              </a:rPr>
              <a:t>Metalurgické</a:t>
            </a:r>
            <a:r>
              <a:rPr sz="2757" i="1" spc="-105" dirty="0">
                <a:latin typeface="Tahoma"/>
                <a:cs typeface="Tahoma"/>
              </a:rPr>
              <a:t> </a:t>
            </a:r>
            <a:r>
              <a:rPr sz="2757" i="1" spc="-44" dirty="0">
                <a:latin typeface="Tahoma"/>
                <a:cs typeface="Tahoma"/>
              </a:rPr>
              <a:t>reakce</a:t>
            </a:r>
            <a:endParaRPr sz="2757">
              <a:latin typeface="Tahoma"/>
              <a:cs typeface="Tahoma"/>
            </a:endParaRPr>
          </a:p>
        </p:txBody>
      </p:sp>
      <p:sp>
        <p:nvSpPr>
          <p:cNvPr id="13" name="object 13"/>
          <p:cNvSpPr txBox="1"/>
          <p:nvPr/>
        </p:nvSpPr>
        <p:spPr>
          <a:xfrm>
            <a:off x="771904" y="1681732"/>
            <a:ext cx="5308000" cy="5013694"/>
          </a:xfrm>
          <a:prstGeom prst="rect">
            <a:avLst/>
          </a:prstGeom>
        </p:spPr>
        <p:txBody>
          <a:bodyPr vert="horz" wrap="square" lIns="0" tIns="156859" rIns="0" bIns="0" rtlCol="0">
            <a:spAutoFit/>
          </a:bodyPr>
          <a:lstStyle/>
          <a:p>
            <a:pPr marL="70032">
              <a:spcBef>
                <a:spcPts val="1235"/>
              </a:spcBef>
            </a:pPr>
            <a:r>
              <a:rPr sz="2647" b="1" dirty="0">
                <a:latin typeface="Arial"/>
                <a:cs typeface="Arial"/>
              </a:rPr>
              <a:t>Reakce</a:t>
            </a:r>
            <a:r>
              <a:rPr sz="2647" b="1" spc="-6" dirty="0">
                <a:latin typeface="Arial"/>
                <a:cs typeface="Arial"/>
              </a:rPr>
              <a:t> </a:t>
            </a:r>
            <a:r>
              <a:rPr sz="2647" b="1" dirty="0">
                <a:latin typeface="Arial"/>
                <a:cs typeface="Arial"/>
              </a:rPr>
              <a:t>plynu</a:t>
            </a:r>
            <a:r>
              <a:rPr sz="2647" b="1" spc="-17" dirty="0">
                <a:latin typeface="Arial"/>
                <a:cs typeface="Arial"/>
              </a:rPr>
              <a:t> </a:t>
            </a:r>
            <a:r>
              <a:rPr sz="2647" b="1" dirty="0">
                <a:latin typeface="Arial"/>
                <a:cs typeface="Arial"/>
              </a:rPr>
              <a:t>s</a:t>
            </a:r>
            <a:r>
              <a:rPr sz="2647" b="1" spc="-33" dirty="0">
                <a:latin typeface="Arial"/>
                <a:cs typeface="Arial"/>
              </a:rPr>
              <a:t> </a:t>
            </a:r>
            <a:r>
              <a:rPr sz="2647" b="1" dirty="0">
                <a:latin typeface="Arial"/>
                <a:cs typeface="Arial"/>
              </a:rPr>
              <a:t>el.</a:t>
            </a:r>
            <a:r>
              <a:rPr sz="2647" b="1" spc="-17" dirty="0">
                <a:latin typeface="Arial"/>
                <a:cs typeface="Arial"/>
              </a:rPr>
              <a:t> </a:t>
            </a:r>
            <a:r>
              <a:rPr sz="2647" b="1" spc="-11" dirty="0">
                <a:latin typeface="Arial"/>
                <a:cs typeface="Arial"/>
              </a:rPr>
              <a:t>obloukem:</a:t>
            </a:r>
            <a:endParaRPr sz="2647">
              <a:latin typeface="Arial"/>
              <a:cs typeface="Arial"/>
            </a:endParaRPr>
          </a:p>
          <a:p>
            <a:pPr marL="70032">
              <a:spcBef>
                <a:spcPts val="1213"/>
              </a:spcBef>
            </a:pPr>
            <a:r>
              <a:rPr sz="2647" i="1" dirty="0">
                <a:latin typeface="Arial"/>
                <a:cs typeface="Arial"/>
              </a:rPr>
              <a:t>CO</a:t>
            </a:r>
            <a:r>
              <a:rPr sz="2647" i="1" baseline="-20833" dirty="0">
                <a:latin typeface="Arial"/>
                <a:cs typeface="Arial"/>
              </a:rPr>
              <a:t>2</a:t>
            </a:r>
            <a:r>
              <a:rPr sz="2647" i="1" spc="305" baseline="-20833" dirty="0">
                <a:latin typeface="Arial"/>
                <a:cs typeface="Arial"/>
              </a:rPr>
              <a:t> </a:t>
            </a:r>
            <a:r>
              <a:rPr sz="2757" i="1" dirty="0">
                <a:latin typeface="Symbol"/>
                <a:cs typeface="Symbol"/>
              </a:rPr>
              <a:t></a:t>
            </a:r>
            <a:r>
              <a:rPr sz="2757" dirty="0">
                <a:latin typeface="Times New Roman"/>
                <a:cs typeface="Times New Roman"/>
              </a:rPr>
              <a:t> </a:t>
            </a:r>
            <a:r>
              <a:rPr sz="2647" i="1" dirty="0">
                <a:latin typeface="Arial"/>
                <a:cs typeface="Arial"/>
              </a:rPr>
              <a:t>CO</a:t>
            </a:r>
            <a:r>
              <a:rPr sz="2647" i="1" spc="-39" dirty="0">
                <a:latin typeface="Arial"/>
                <a:cs typeface="Arial"/>
              </a:rPr>
              <a:t> </a:t>
            </a:r>
            <a:r>
              <a:rPr sz="2647" i="1" dirty="0">
                <a:latin typeface="Arial"/>
                <a:cs typeface="Arial"/>
              </a:rPr>
              <a:t>+</a:t>
            </a:r>
            <a:r>
              <a:rPr sz="2647" i="1" spc="-39" dirty="0">
                <a:latin typeface="Arial"/>
                <a:cs typeface="Arial"/>
              </a:rPr>
              <a:t> </a:t>
            </a:r>
            <a:r>
              <a:rPr sz="2647" i="1" spc="-55" dirty="0">
                <a:latin typeface="Arial"/>
                <a:cs typeface="Arial"/>
              </a:rPr>
              <a:t>O</a:t>
            </a:r>
            <a:endParaRPr sz="2647">
              <a:latin typeface="Arial"/>
              <a:cs typeface="Arial"/>
            </a:endParaRPr>
          </a:p>
          <a:p>
            <a:pPr marL="70032">
              <a:spcBef>
                <a:spcPts val="3155"/>
              </a:spcBef>
            </a:pPr>
            <a:r>
              <a:rPr sz="2647" b="1" dirty="0">
                <a:latin typeface="Arial"/>
                <a:cs typeface="Arial"/>
              </a:rPr>
              <a:t>Reakce v</a:t>
            </a:r>
            <a:r>
              <a:rPr sz="2647" b="1" spc="-11" dirty="0">
                <a:latin typeface="Arial"/>
                <a:cs typeface="Arial"/>
              </a:rPr>
              <a:t> </a:t>
            </a:r>
            <a:r>
              <a:rPr sz="2647" b="1" dirty="0">
                <a:latin typeface="Arial"/>
                <a:cs typeface="Arial"/>
              </a:rPr>
              <a:t>tavné</a:t>
            </a:r>
            <a:r>
              <a:rPr sz="2647" b="1" spc="-17" dirty="0">
                <a:latin typeface="Arial"/>
                <a:cs typeface="Arial"/>
              </a:rPr>
              <a:t> </a:t>
            </a:r>
            <a:r>
              <a:rPr sz="2647" b="1" spc="-11" dirty="0">
                <a:latin typeface="Arial"/>
                <a:cs typeface="Arial"/>
              </a:rPr>
              <a:t>lázni:</a:t>
            </a:r>
            <a:endParaRPr sz="2647">
              <a:latin typeface="Arial"/>
              <a:cs typeface="Arial"/>
            </a:endParaRPr>
          </a:p>
          <a:p>
            <a:pPr marL="70032" marR="61628">
              <a:spcBef>
                <a:spcPts val="1329"/>
              </a:spcBef>
            </a:pPr>
            <a:r>
              <a:rPr sz="2647" dirty="0">
                <a:latin typeface="Arial"/>
                <a:cs typeface="Arial"/>
              </a:rPr>
              <a:t>Fe+O</a:t>
            </a:r>
            <a:r>
              <a:rPr sz="2647" spc="-33" dirty="0">
                <a:latin typeface="Arial"/>
                <a:cs typeface="Arial"/>
              </a:rPr>
              <a:t> </a:t>
            </a:r>
            <a:r>
              <a:rPr sz="2647" dirty="0">
                <a:latin typeface="Symbol"/>
                <a:cs typeface="Symbol"/>
              </a:rPr>
              <a:t></a:t>
            </a:r>
            <a:r>
              <a:rPr sz="2647" spc="55" dirty="0">
                <a:latin typeface="Times New Roman"/>
                <a:cs typeface="Times New Roman"/>
              </a:rPr>
              <a:t> </a:t>
            </a:r>
            <a:r>
              <a:rPr sz="2647" dirty="0">
                <a:latin typeface="Arial"/>
                <a:cs typeface="Arial"/>
              </a:rPr>
              <a:t>FeO</a:t>
            </a:r>
            <a:r>
              <a:rPr sz="2647" spc="-11" dirty="0">
                <a:latin typeface="Arial"/>
                <a:cs typeface="Arial"/>
              </a:rPr>
              <a:t> </a:t>
            </a:r>
            <a:r>
              <a:rPr sz="2647" dirty="0">
                <a:latin typeface="Arial"/>
                <a:cs typeface="Arial"/>
              </a:rPr>
              <a:t>+</a:t>
            </a:r>
            <a:r>
              <a:rPr sz="2647" spc="-6" dirty="0">
                <a:latin typeface="Arial"/>
                <a:cs typeface="Arial"/>
              </a:rPr>
              <a:t> </a:t>
            </a:r>
            <a:r>
              <a:rPr sz="2647" dirty="0">
                <a:latin typeface="Arial"/>
                <a:cs typeface="Arial"/>
              </a:rPr>
              <a:t>Q</a:t>
            </a:r>
            <a:r>
              <a:rPr sz="2647" spc="-17" dirty="0">
                <a:latin typeface="Arial"/>
                <a:cs typeface="Arial"/>
              </a:rPr>
              <a:t> </a:t>
            </a:r>
            <a:r>
              <a:rPr sz="2647" dirty="0">
                <a:latin typeface="Arial"/>
                <a:cs typeface="Arial"/>
              </a:rPr>
              <a:t>(uvolněné</a:t>
            </a:r>
            <a:r>
              <a:rPr sz="2647" spc="22" dirty="0">
                <a:latin typeface="Arial"/>
                <a:cs typeface="Arial"/>
              </a:rPr>
              <a:t> </a:t>
            </a:r>
            <a:r>
              <a:rPr sz="2647" spc="-11" dirty="0">
                <a:latin typeface="Arial"/>
                <a:cs typeface="Arial"/>
              </a:rPr>
              <a:t>teplo) </a:t>
            </a:r>
            <a:r>
              <a:rPr sz="2647" dirty="0">
                <a:latin typeface="Arial"/>
                <a:cs typeface="Arial"/>
              </a:rPr>
              <a:t>C+FeO</a:t>
            </a:r>
            <a:r>
              <a:rPr sz="2647" spc="-22" dirty="0">
                <a:latin typeface="Arial"/>
                <a:cs typeface="Arial"/>
              </a:rPr>
              <a:t> </a:t>
            </a:r>
            <a:r>
              <a:rPr sz="2647" dirty="0">
                <a:latin typeface="Symbol"/>
                <a:cs typeface="Symbol"/>
              </a:rPr>
              <a:t></a:t>
            </a:r>
            <a:r>
              <a:rPr sz="2647" spc="55" dirty="0">
                <a:latin typeface="Times New Roman"/>
                <a:cs typeface="Times New Roman"/>
              </a:rPr>
              <a:t> </a:t>
            </a:r>
            <a:r>
              <a:rPr sz="2647" dirty="0">
                <a:latin typeface="Arial"/>
                <a:cs typeface="Arial"/>
              </a:rPr>
              <a:t>Fe+CO</a:t>
            </a:r>
            <a:r>
              <a:rPr sz="2647" spc="6" dirty="0">
                <a:latin typeface="Arial"/>
                <a:cs typeface="Arial"/>
              </a:rPr>
              <a:t> </a:t>
            </a:r>
            <a:r>
              <a:rPr sz="2647" spc="-11" dirty="0">
                <a:latin typeface="Arial"/>
                <a:cs typeface="Arial"/>
              </a:rPr>
              <a:t>(pórovitost)</a:t>
            </a:r>
            <a:endParaRPr sz="2647">
              <a:latin typeface="Arial"/>
              <a:cs typeface="Arial"/>
            </a:endParaRPr>
          </a:p>
          <a:p>
            <a:pPr>
              <a:spcBef>
                <a:spcPts val="6"/>
              </a:spcBef>
            </a:pPr>
            <a:endParaRPr sz="2757">
              <a:latin typeface="Arial"/>
              <a:cs typeface="Arial"/>
            </a:endParaRPr>
          </a:p>
          <a:p>
            <a:pPr marL="70032"/>
            <a:r>
              <a:rPr sz="2647" b="1" dirty="0">
                <a:latin typeface="Arial"/>
                <a:cs typeface="Arial"/>
              </a:rPr>
              <a:t>Legování</a:t>
            </a:r>
            <a:r>
              <a:rPr sz="2647" b="1" spc="-33" dirty="0">
                <a:latin typeface="Arial"/>
                <a:cs typeface="Arial"/>
              </a:rPr>
              <a:t> </a:t>
            </a:r>
            <a:r>
              <a:rPr sz="2647" b="1" dirty="0">
                <a:latin typeface="Arial"/>
                <a:cs typeface="Arial"/>
              </a:rPr>
              <a:t>Mn,</a:t>
            </a:r>
            <a:r>
              <a:rPr sz="2647" b="1" spc="-33" dirty="0">
                <a:latin typeface="Arial"/>
                <a:cs typeface="Arial"/>
              </a:rPr>
              <a:t> </a:t>
            </a:r>
            <a:r>
              <a:rPr sz="2647" b="1" spc="-28" dirty="0">
                <a:latin typeface="Arial"/>
                <a:cs typeface="Arial"/>
              </a:rPr>
              <a:t>Si</a:t>
            </a:r>
            <a:endParaRPr sz="2647">
              <a:latin typeface="Arial"/>
              <a:cs typeface="Arial"/>
            </a:endParaRPr>
          </a:p>
          <a:p>
            <a:pPr>
              <a:spcBef>
                <a:spcPts val="6"/>
              </a:spcBef>
            </a:pPr>
            <a:endParaRPr sz="2757">
              <a:latin typeface="Arial"/>
              <a:cs typeface="Arial"/>
            </a:endParaRPr>
          </a:p>
          <a:p>
            <a:pPr marL="70032" marR="1710175"/>
            <a:r>
              <a:rPr sz="2647" dirty="0">
                <a:latin typeface="Arial"/>
                <a:cs typeface="Arial"/>
              </a:rPr>
              <a:t>FeO</a:t>
            </a:r>
            <a:r>
              <a:rPr sz="2647" spc="-11" dirty="0">
                <a:latin typeface="Arial"/>
                <a:cs typeface="Arial"/>
              </a:rPr>
              <a:t> </a:t>
            </a:r>
            <a:r>
              <a:rPr sz="2647" dirty="0">
                <a:latin typeface="Arial"/>
                <a:cs typeface="Arial"/>
              </a:rPr>
              <a:t>+</a:t>
            </a:r>
            <a:r>
              <a:rPr sz="2647" spc="-6" dirty="0">
                <a:latin typeface="Arial"/>
                <a:cs typeface="Arial"/>
              </a:rPr>
              <a:t> </a:t>
            </a:r>
            <a:r>
              <a:rPr sz="2647" dirty="0">
                <a:latin typeface="Arial"/>
                <a:cs typeface="Arial"/>
              </a:rPr>
              <a:t>Mn</a:t>
            </a:r>
            <a:r>
              <a:rPr sz="2647" spc="-11" dirty="0">
                <a:latin typeface="Arial"/>
                <a:cs typeface="Arial"/>
              </a:rPr>
              <a:t> </a:t>
            </a:r>
            <a:r>
              <a:rPr sz="2647" dirty="0">
                <a:latin typeface="Arial"/>
                <a:cs typeface="Arial"/>
              </a:rPr>
              <a:t>=</a:t>
            </a:r>
            <a:r>
              <a:rPr sz="2647" spc="-11" dirty="0">
                <a:latin typeface="Arial"/>
                <a:cs typeface="Arial"/>
              </a:rPr>
              <a:t> </a:t>
            </a:r>
            <a:r>
              <a:rPr sz="2647" dirty="0">
                <a:latin typeface="Arial"/>
                <a:cs typeface="Arial"/>
              </a:rPr>
              <a:t>MnO</a:t>
            </a:r>
            <a:r>
              <a:rPr sz="2647" spc="-17" dirty="0">
                <a:latin typeface="Arial"/>
                <a:cs typeface="Arial"/>
              </a:rPr>
              <a:t> </a:t>
            </a:r>
            <a:r>
              <a:rPr sz="2647" dirty="0">
                <a:latin typeface="Arial"/>
                <a:cs typeface="Arial"/>
              </a:rPr>
              <a:t>+</a:t>
            </a:r>
            <a:r>
              <a:rPr sz="2647" spc="-6" dirty="0">
                <a:latin typeface="Arial"/>
                <a:cs typeface="Arial"/>
              </a:rPr>
              <a:t> </a:t>
            </a:r>
            <a:r>
              <a:rPr sz="2647" spc="-28" dirty="0">
                <a:latin typeface="Arial"/>
                <a:cs typeface="Arial"/>
              </a:rPr>
              <a:t>Fe </a:t>
            </a:r>
            <a:r>
              <a:rPr sz="2647" dirty="0">
                <a:latin typeface="Arial"/>
                <a:cs typeface="Arial"/>
              </a:rPr>
              <a:t>2FeO</a:t>
            </a:r>
            <a:r>
              <a:rPr sz="2647" spc="-11" dirty="0">
                <a:latin typeface="Arial"/>
                <a:cs typeface="Arial"/>
              </a:rPr>
              <a:t> </a:t>
            </a:r>
            <a:r>
              <a:rPr sz="2647" dirty="0">
                <a:latin typeface="Arial"/>
                <a:cs typeface="Arial"/>
              </a:rPr>
              <a:t>+</a:t>
            </a:r>
            <a:r>
              <a:rPr sz="2647" spc="-17" dirty="0">
                <a:latin typeface="Arial"/>
                <a:cs typeface="Arial"/>
              </a:rPr>
              <a:t> </a:t>
            </a:r>
            <a:r>
              <a:rPr sz="2647" dirty="0">
                <a:latin typeface="Arial"/>
                <a:cs typeface="Arial"/>
              </a:rPr>
              <a:t>Si</a:t>
            </a:r>
            <a:r>
              <a:rPr sz="2647" spc="-22" dirty="0">
                <a:latin typeface="Arial"/>
                <a:cs typeface="Arial"/>
              </a:rPr>
              <a:t> </a:t>
            </a:r>
            <a:r>
              <a:rPr sz="2647" dirty="0">
                <a:latin typeface="Arial"/>
                <a:cs typeface="Arial"/>
              </a:rPr>
              <a:t>= SiO</a:t>
            </a:r>
            <a:r>
              <a:rPr sz="2647" baseline="-20833" dirty="0">
                <a:latin typeface="Arial"/>
                <a:cs typeface="Arial"/>
              </a:rPr>
              <a:t>2</a:t>
            </a:r>
            <a:r>
              <a:rPr sz="2647" spc="8" baseline="-20833" dirty="0">
                <a:latin typeface="Arial"/>
                <a:cs typeface="Arial"/>
              </a:rPr>
              <a:t> </a:t>
            </a:r>
            <a:r>
              <a:rPr sz="2647" dirty="0">
                <a:latin typeface="Arial"/>
                <a:cs typeface="Arial"/>
              </a:rPr>
              <a:t>+</a:t>
            </a:r>
            <a:r>
              <a:rPr sz="2647" spc="-6" dirty="0">
                <a:latin typeface="Arial"/>
                <a:cs typeface="Arial"/>
              </a:rPr>
              <a:t> </a:t>
            </a:r>
            <a:r>
              <a:rPr sz="2647" spc="-28" dirty="0">
                <a:latin typeface="Arial"/>
                <a:cs typeface="Arial"/>
              </a:rPr>
              <a:t>2Fe</a:t>
            </a:r>
            <a:endParaRPr sz="2647">
              <a:latin typeface="Arial"/>
              <a:cs typeface="Arial"/>
            </a:endParaRPr>
          </a:p>
        </p:txBody>
      </p:sp>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pic>
        <p:nvPicPr>
          <p:cNvPr id="18" name="object 15">
            <a:extLst>
              <a:ext uri="{FF2B5EF4-FFF2-40B4-BE49-F238E27FC236}">
                <a16:creationId xmlns:a16="http://schemas.microsoft.com/office/drawing/2014/main" id="{15229420-22B3-FA47-A0CB-AB1EA69AD090}"/>
              </a:ext>
            </a:extLst>
          </p:cNvPr>
          <p:cNvPicPr/>
          <p:nvPr/>
        </p:nvPicPr>
        <p:blipFill>
          <a:blip r:embed="rId3" cstate="print"/>
          <a:stretch>
            <a:fillRect/>
          </a:stretch>
        </p:blipFill>
        <p:spPr>
          <a:xfrm>
            <a:off x="6870701" y="1418260"/>
            <a:ext cx="2912537" cy="5159544"/>
          </a:xfrm>
          <a:prstGeom prst="rect">
            <a:avLst/>
          </a:prstGeom>
        </p:spPr>
      </p:pic>
    </p:spTree>
    <p:extLst>
      <p:ext uri="{BB962C8B-B14F-4D97-AF65-F5344CB8AC3E}">
        <p14:creationId xmlns:p14="http://schemas.microsoft.com/office/powerpoint/2010/main" val="18018896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2" y="777807"/>
            <a:ext cx="3448800" cy="442668"/>
          </a:xfrm>
          <a:prstGeom prst="rect">
            <a:avLst/>
          </a:prstGeom>
        </p:spPr>
        <p:txBody>
          <a:bodyPr vert="horz" wrap="square" lIns="0" tIns="18207" rIns="0" bIns="0" rtlCol="0">
            <a:spAutoFit/>
          </a:bodyPr>
          <a:lstStyle/>
          <a:p>
            <a:pPr marL="14007">
              <a:spcBef>
                <a:spcPts val="143"/>
              </a:spcBef>
            </a:pPr>
            <a:r>
              <a:rPr sz="2757" i="1" spc="-61" dirty="0">
                <a:latin typeface="Tahoma"/>
                <a:cs typeface="Tahoma"/>
              </a:rPr>
              <a:t>Metalurgické</a:t>
            </a:r>
            <a:r>
              <a:rPr sz="2757" i="1" spc="-105" dirty="0">
                <a:latin typeface="Tahoma"/>
                <a:cs typeface="Tahoma"/>
              </a:rPr>
              <a:t> </a:t>
            </a:r>
            <a:r>
              <a:rPr sz="2757" i="1" spc="-44" dirty="0">
                <a:latin typeface="Tahoma"/>
                <a:cs typeface="Tahoma"/>
              </a:rPr>
              <a:t>reakce</a:t>
            </a:r>
            <a:endParaRPr sz="2757">
              <a:latin typeface="Tahoma"/>
              <a:cs typeface="Tahoma"/>
            </a:endParaRPr>
          </a:p>
        </p:txBody>
      </p:sp>
      <p:pic>
        <p:nvPicPr>
          <p:cNvPr id="13" name="object 13"/>
          <p:cNvPicPr/>
          <p:nvPr/>
        </p:nvPicPr>
        <p:blipFill>
          <a:blip r:embed="rId2" cstate="print"/>
          <a:stretch>
            <a:fillRect/>
          </a:stretch>
        </p:blipFill>
        <p:spPr>
          <a:xfrm>
            <a:off x="395554" y="2021802"/>
            <a:ext cx="5875494" cy="4776360"/>
          </a:xfrm>
          <a:prstGeom prst="rect">
            <a:avLst/>
          </a:prstGeom>
        </p:spPr>
      </p:pic>
      <p:pic>
        <p:nvPicPr>
          <p:cNvPr id="14" name="object 14"/>
          <p:cNvPicPr/>
          <p:nvPr/>
        </p:nvPicPr>
        <p:blipFill>
          <a:blip r:embed="rId3" cstate="print"/>
          <a:stretch>
            <a:fillRect/>
          </a:stretch>
        </p:blipFill>
        <p:spPr>
          <a:xfrm>
            <a:off x="6457599" y="2783129"/>
            <a:ext cx="3931000" cy="3255386"/>
          </a:xfrm>
          <a:prstGeom prst="rect">
            <a:avLst/>
          </a:prstGeom>
        </p:spPr>
      </p:pic>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8059937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ject 11"/>
          <p:cNvPicPr/>
          <p:nvPr/>
        </p:nvPicPr>
        <p:blipFill>
          <a:blip r:embed="rId2" cstate="print"/>
          <a:stretch>
            <a:fillRect/>
          </a:stretch>
        </p:blipFill>
        <p:spPr>
          <a:xfrm>
            <a:off x="304800" y="682337"/>
            <a:ext cx="7471255" cy="760487"/>
          </a:xfrm>
          <a:prstGeom prst="rect">
            <a:avLst/>
          </a:prstGeom>
        </p:spPr>
      </p:pic>
      <p:sp>
        <p:nvSpPr>
          <p:cNvPr id="12" name="object 12"/>
          <p:cNvSpPr txBox="1">
            <a:spLocks noGrp="1"/>
          </p:cNvSpPr>
          <p:nvPr>
            <p:ph type="title"/>
          </p:nvPr>
        </p:nvSpPr>
        <p:spPr>
          <a:xfrm>
            <a:off x="391633" y="777807"/>
            <a:ext cx="7151095" cy="442668"/>
          </a:xfrm>
          <a:prstGeom prst="rect">
            <a:avLst/>
          </a:prstGeom>
        </p:spPr>
        <p:txBody>
          <a:bodyPr vert="horz" wrap="square" lIns="0" tIns="18207" rIns="0" bIns="0" rtlCol="0">
            <a:spAutoFit/>
          </a:bodyPr>
          <a:lstStyle/>
          <a:p>
            <a:pPr marL="14007">
              <a:spcBef>
                <a:spcPts val="143"/>
              </a:spcBef>
            </a:pPr>
            <a:r>
              <a:rPr sz="2757" i="1" spc="-22" dirty="0">
                <a:latin typeface="Tahoma"/>
                <a:cs typeface="Tahoma"/>
              </a:rPr>
              <a:t>Vliv</a:t>
            </a:r>
            <a:r>
              <a:rPr sz="2757" i="1" spc="-121" dirty="0">
                <a:latin typeface="Tahoma"/>
                <a:cs typeface="Tahoma"/>
              </a:rPr>
              <a:t> </a:t>
            </a:r>
            <a:r>
              <a:rPr sz="2757" i="1" spc="-61" dirty="0">
                <a:latin typeface="Tahoma"/>
                <a:cs typeface="Tahoma"/>
              </a:rPr>
              <a:t>správné</a:t>
            </a:r>
            <a:r>
              <a:rPr sz="2757" i="1" spc="-138" dirty="0">
                <a:latin typeface="Tahoma"/>
                <a:cs typeface="Tahoma"/>
              </a:rPr>
              <a:t> </a:t>
            </a:r>
            <a:r>
              <a:rPr sz="2757" i="1" spc="-44" dirty="0">
                <a:latin typeface="Tahoma"/>
                <a:cs typeface="Tahoma"/>
              </a:rPr>
              <a:t>volby</a:t>
            </a:r>
            <a:r>
              <a:rPr sz="2757" i="1" spc="-110" dirty="0">
                <a:latin typeface="Tahoma"/>
                <a:cs typeface="Tahoma"/>
              </a:rPr>
              <a:t> </a:t>
            </a:r>
            <a:r>
              <a:rPr sz="2757" i="1" spc="-33" dirty="0">
                <a:latin typeface="Tahoma"/>
                <a:cs typeface="Tahoma"/>
              </a:rPr>
              <a:t>PM</a:t>
            </a:r>
            <a:r>
              <a:rPr sz="2757" i="1" spc="-132" dirty="0">
                <a:latin typeface="Tahoma"/>
                <a:cs typeface="Tahoma"/>
              </a:rPr>
              <a:t> </a:t>
            </a:r>
            <a:r>
              <a:rPr sz="2757" i="1" dirty="0">
                <a:latin typeface="Tahoma"/>
                <a:cs typeface="Tahoma"/>
              </a:rPr>
              <a:t>a</a:t>
            </a:r>
            <a:r>
              <a:rPr sz="2757" i="1" spc="-116" dirty="0">
                <a:latin typeface="Tahoma"/>
                <a:cs typeface="Tahoma"/>
              </a:rPr>
              <a:t> </a:t>
            </a:r>
            <a:r>
              <a:rPr sz="2757" i="1" spc="-61" dirty="0">
                <a:latin typeface="Tahoma"/>
                <a:cs typeface="Tahoma"/>
              </a:rPr>
              <a:t>ochranného</a:t>
            </a:r>
            <a:r>
              <a:rPr sz="2757" i="1" spc="-110" dirty="0">
                <a:latin typeface="Tahoma"/>
                <a:cs typeface="Tahoma"/>
              </a:rPr>
              <a:t> </a:t>
            </a:r>
            <a:r>
              <a:rPr sz="2757" i="1" spc="-39" dirty="0">
                <a:latin typeface="Tahoma"/>
                <a:cs typeface="Tahoma"/>
              </a:rPr>
              <a:t>plynu</a:t>
            </a:r>
            <a:endParaRPr sz="2757">
              <a:latin typeface="Tahoma"/>
              <a:cs typeface="Tahoma"/>
            </a:endParaRPr>
          </a:p>
        </p:txBody>
      </p:sp>
      <p:pic>
        <p:nvPicPr>
          <p:cNvPr id="13" name="object 13"/>
          <p:cNvPicPr/>
          <p:nvPr/>
        </p:nvPicPr>
        <p:blipFill>
          <a:blip r:embed="rId3" cstate="print"/>
          <a:stretch>
            <a:fillRect/>
          </a:stretch>
        </p:blipFill>
        <p:spPr>
          <a:xfrm>
            <a:off x="503114" y="2883966"/>
            <a:ext cx="5240215" cy="1611726"/>
          </a:xfrm>
          <a:prstGeom prst="rect">
            <a:avLst/>
          </a:prstGeom>
        </p:spPr>
      </p:pic>
      <p:pic>
        <p:nvPicPr>
          <p:cNvPr id="14" name="object 14"/>
          <p:cNvPicPr/>
          <p:nvPr/>
        </p:nvPicPr>
        <p:blipFill>
          <a:blip r:embed="rId4" cstate="print"/>
          <a:stretch>
            <a:fillRect/>
          </a:stretch>
        </p:blipFill>
        <p:spPr>
          <a:xfrm>
            <a:off x="503114" y="5290634"/>
            <a:ext cx="5240215" cy="1510889"/>
          </a:xfrm>
          <a:prstGeom prst="rect">
            <a:avLst/>
          </a:prstGeom>
        </p:spPr>
      </p:pic>
      <p:sp>
        <p:nvSpPr>
          <p:cNvPr id="15" name="object 15"/>
          <p:cNvSpPr txBox="1"/>
          <p:nvPr/>
        </p:nvSpPr>
        <p:spPr>
          <a:xfrm>
            <a:off x="6141640" y="3146144"/>
            <a:ext cx="3413786" cy="459617"/>
          </a:xfrm>
          <a:prstGeom prst="rect">
            <a:avLst/>
          </a:prstGeom>
          <a:solidFill>
            <a:srgbClr val="0066FF"/>
          </a:solidFill>
        </p:spPr>
        <p:txBody>
          <a:bodyPr vert="horz" wrap="square" lIns="0" tIns="152658" rIns="0" bIns="0" rtlCol="0">
            <a:spAutoFit/>
          </a:bodyPr>
          <a:lstStyle/>
          <a:p>
            <a:pPr marL="198891">
              <a:spcBef>
                <a:spcPts val="1202"/>
              </a:spcBef>
            </a:pPr>
            <a:r>
              <a:rPr sz="1985" b="1" dirty="0">
                <a:solidFill>
                  <a:srgbClr val="FFFFFF"/>
                </a:solidFill>
                <a:latin typeface="Arial"/>
                <a:cs typeface="Arial"/>
              </a:rPr>
              <a:t>100%CO</a:t>
            </a:r>
            <a:r>
              <a:rPr sz="1985" b="1" baseline="-20833" dirty="0">
                <a:solidFill>
                  <a:srgbClr val="FFFFFF"/>
                </a:solidFill>
                <a:latin typeface="Arial"/>
                <a:cs typeface="Arial"/>
              </a:rPr>
              <a:t>2</a:t>
            </a:r>
            <a:r>
              <a:rPr sz="1985" b="1" spc="239" baseline="-20833" dirty="0">
                <a:solidFill>
                  <a:srgbClr val="FFFFFF"/>
                </a:solidFill>
                <a:latin typeface="Arial"/>
                <a:cs typeface="Arial"/>
              </a:rPr>
              <a:t> </a:t>
            </a:r>
            <a:r>
              <a:rPr sz="1985" b="1" dirty="0">
                <a:solidFill>
                  <a:srgbClr val="FFFFFF"/>
                </a:solidFill>
                <a:latin typeface="Arial"/>
                <a:cs typeface="Arial"/>
              </a:rPr>
              <a:t>drát</a:t>
            </a:r>
            <a:r>
              <a:rPr sz="1985" b="1" spc="-33" dirty="0">
                <a:solidFill>
                  <a:srgbClr val="FFFFFF"/>
                </a:solidFill>
                <a:latin typeface="Arial"/>
                <a:cs typeface="Arial"/>
              </a:rPr>
              <a:t> </a:t>
            </a:r>
            <a:r>
              <a:rPr sz="1985" b="1" spc="-22" dirty="0">
                <a:solidFill>
                  <a:srgbClr val="FFFFFF"/>
                </a:solidFill>
                <a:latin typeface="Arial"/>
                <a:cs typeface="Arial"/>
              </a:rPr>
              <a:t>G3Si1</a:t>
            </a:r>
            <a:endParaRPr sz="1985">
              <a:latin typeface="Arial"/>
              <a:cs typeface="Arial"/>
            </a:endParaRPr>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6" name="object 16"/>
          <p:cNvSpPr txBox="1"/>
          <p:nvPr/>
        </p:nvSpPr>
        <p:spPr>
          <a:xfrm>
            <a:off x="6141640" y="5529283"/>
            <a:ext cx="3812237" cy="459617"/>
          </a:xfrm>
          <a:prstGeom prst="rect">
            <a:avLst/>
          </a:prstGeom>
          <a:solidFill>
            <a:srgbClr val="0066FF"/>
          </a:solidFill>
        </p:spPr>
        <p:txBody>
          <a:bodyPr vert="horz" wrap="square" lIns="0" tIns="152658" rIns="0" bIns="0" rtlCol="0">
            <a:spAutoFit/>
          </a:bodyPr>
          <a:lstStyle/>
          <a:p>
            <a:pPr marL="198891">
              <a:spcBef>
                <a:spcPts val="1202"/>
              </a:spcBef>
            </a:pPr>
            <a:r>
              <a:rPr sz="1985" b="1" dirty="0">
                <a:solidFill>
                  <a:srgbClr val="FFFFFF"/>
                </a:solidFill>
                <a:latin typeface="Arial"/>
                <a:cs typeface="Arial"/>
              </a:rPr>
              <a:t>82%</a:t>
            </a:r>
            <a:r>
              <a:rPr sz="1985" b="1" spc="-121" dirty="0">
                <a:solidFill>
                  <a:srgbClr val="FFFFFF"/>
                </a:solidFill>
                <a:latin typeface="Arial"/>
                <a:cs typeface="Arial"/>
              </a:rPr>
              <a:t> </a:t>
            </a:r>
            <a:r>
              <a:rPr sz="1985" b="1" dirty="0">
                <a:solidFill>
                  <a:srgbClr val="FFFFFF"/>
                </a:solidFill>
                <a:latin typeface="Arial"/>
                <a:cs typeface="Arial"/>
              </a:rPr>
              <a:t>Ar+18%</a:t>
            </a:r>
            <a:r>
              <a:rPr sz="1985" b="1" spc="-17" dirty="0">
                <a:solidFill>
                  <a:srgbClr val="FFFFFF"/>
                </a:solidFill>
                <a:latin typeface="Arial"/>
                <a:cs typeface="Arial"/>
              </a:rPr>
              <a:t> </a:t>
            </a:r>
            <a:r>
              <a:rPr sz="1985" b="1" dirty="0">
                <a:solidFill>
                  <a:srgbClr val="FFFFFF"/>
                </a:solidFill>
                <a:latin typeface="Arial"/>
                <a:cs typeface="Arial"/>
              </a:rPr>
              <a:t>CO</a:t>
            </a:r>
            <a:r>
              <a:rPr sz="1985" b="1" baseline="-20833" dirty="0">
                <a:solidFill>
                  <a:srgbClr val="FFFFFF"/>
                </a:solidFill>
                <a:latin typeface="Arial"/>
                <a:cs typeface="Arial"/>
              </a:rPr>
              <a:t>2</a:t>
            </a:r>
            <a:r>
              <a:rPr sz="1985" b="1" spc="190" baseline="-20833" dirty="0">
                <a:solidFill>
                  <a:srgbClr val="FFFFFF"/>
                </a:solidFill>
                <a:latin typeface="Arial"/>
                <a:cs typeface="Arial"/>
              </a:rPr>
              <a:t> </a:t>
            </a:r>
            <a:r>
              <a:rPr sz="1985" b="1" dirty="0">
                <a:solidFill>
                  <a:srgbClr val="FFFFFF"/>
                </a:solidFill>
                <a:latin typeface="Arial"/>
                <a:cs typeface="Arial"/>
              </a:rPr>
              <a:t>drát</a:t>
            </a:r>
            <a:r>
              <a:rPr sz="1985" b="1" spc="-61" dirty="0">
                <a:solidFill>
                  <a:srgbClr val="FFFFFF"/>
                </a:solidFill>
                <a:latin typeface="Arial"/>
                <a:cs typeface="Arial"/>
              </a:rPr>
              <a:t> </a:t>
            </a:r>
            <a:r>
              <a:rPr sz="1985" b="1" spc="-22" dirty="0">
                <a:solidFill>
                  <a:srgbClr val="FFFFFF"/>
                </a:solidFill>
                <a:latin typeface="Arial"/>
                <a:cs typeface="Arial"/>
              </a:rPr>
              <a:t>G3Si1</a:t>
            </a:r>
            <a:endParaRPr sz="1985">
              <a:latin typeface="Arial"/>
              <a:cs typeface="Arial"/>
            </a:endParaRPr>
          </a:p>
        </p:txBody>
      </p:sp>
      <p:sp>
        <p:nvSpPr>
          <p:cNvPr id="17" name="object 17"/>
          <p:cNvSpPr txBox="1"/>
          <p:nvPr/>
        </p:nvSpPr>
        <p:spPr>
          <a:xfrm>
            <a:off x="978733" y="1956256"/>
            <a:ext cx="2142808" cy="425633"/>
          </a:xfrm>
          <a:prstGeom prst="rect">
            <a:avLst/>
          </a:prstGeom>
          <a:solidFill>
            <a:srgbClr val="0066FF"/>
          </a:solidFill>
          <a:ln w="12191">
            <a:solidFill>
              <a:srgbClr val="000080"/>
            </a:solidFill>
          </a:ln>
        </p:spPr>
        <p:txBody>
          <a:bodyPr vert="horz" wrap="square" lIns="0" tIns="152658" rIns="0" bIns="0" rtlCol="0">
            <a:spAutoFit/>
          </a:bodyPr>
          <a:lstStyle/>
          <a:p>
            <a:pPr marL="198190">
              <a:spcBef>
                <a:spcPts val="1202"/>
              </a:spcBef>
            </a:pPr>
            <a:r>
              <a:rPr sz="1764" b="1" spc="-11" dirty="0">
                <a:solidFill>
                  <a:srgbClr val="FFFFFF"/>
                </a:solidFill>
                <a:latin typeface="Arial"/>
                <a:cs typeface="Arial"/>
              </a:rPr>
              <a:t>Nelegovaná</a:t>
            </a:r>
            <a:r>
              <a:rPr sz="1764" b="1" spc="-99" dirty="0">
                <a:solidFill>
                  <a:srgbClr val="FFFFFF"/>
                </a:solidFill>
                <a:latin typeface="Arial"/>
                <a:cs typeface="Arial"/>
              </a:rPr>
              <a:t> </a:t>
            </a:r>
            <a:r>
              <a:rPr sz="1544" b="1" spc="-22" dirty="0">
                <a:solidFill>
                  <a:srgbClr val="FFFFFF"/>
                </a:solidFill>
                <a:latin typeface="Arial"/>
                <a:cs typeface="Arial"/>
              </a:rPr>
              <a:t>ocel</a:t>
            </a:r>
            <a:endParaRPr sz="1544">
              <a:latin typeface="Arial"/>
              <a:cs typeface="Arial"/>
            </a:endParaRPr>
          </a:p>
        </p:txBody>
      </p:sp>
    </p:spTree>
    <p:extLst>
      <p:ext uri="{BB962C8B-B14F-4D97-AF65-F5344CB8AC3E}">
        <p14:creationId xmlns:p14="http://schemas.microsoft.com/office/powerpoint/2010/main" val="17465998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2" y="796760"/>
            <a:ext cx="3083962" cy="488821"/>
          </a:xfrm>
          <a:prstGeom prst="rect">
            <a:avLst/>
          </a:prstGeom>
        </p:spPr>
        <p:txBody>
          <a:bodyPr vert="horz" wrap="square" lIns="0" tIns="13305" rIns="0" bIns="0" rtlCol="0">
            <a:spAutoFit/>
          </a:bodyPr>
          <a:lstStyle/>
          <a:p>
            <a:pPr marL="14007">
              <a:spcBef>
                <a:spcPts val="105"/>
              </a:spcBef>
            </a:pPr>
            <a:r>
              <a:rPr sz="3089" dirty="0"/>
              <a:t>SMĚSNÉ</a:t>
            </a:r>
            <a:r>
              <a:rPr sz="3089" spc="-126" dirty="0"/>
              <a:t> </a:t>
            </a:r>
            <a:r>
              <a:rPr sz="3089" spc="-11" dirty="0"/>
              <a:t>PLYNY</a:t>
            </a:r>
            <a:endParaRPr sz="3089"/>
          </a:p>
        </p:txBody>
      </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3" name="object 13"/>
          <p:cNvSpPr txBox="1"/>
          <p:nvPr/>
        </p:nvSpPr>
        <p:spPr>
          <a:xfrm>
            <a:off x="706920" y="1537612"/>
            <a:ext cx="9132140" cy="5172029"/>
          </a:xfrm>
          <a:prstGeom prst="rect">
            <a:avLst/>
          </a:prstGeom>
        </p:spPr>
        <p:txBody>
          <a:bodyPr vert="horz" wrap="square" lIns="0" tIns="14005" rIns="0" bIns="0" rtlCol="0">
            <a:spAutoFit/>
          </a:bodyPr>
          <a:lstStyle/>
          <a:p>
            <a:pPr marL="392178" marR="5602" indent="-378171" algn="just">
              <a:lnSpc>
                <a:spcPct val="120000"/>
              </a:lnSpc>
              <a:spcBef>
                <a:spcPts val="110"/>
              </a:spcBef>
              <a:buFont typeface="Wingdings"/>
              <a:buChar char=""/>
              <a:tabLst>
                <a:tab pos="392178" algn="l"/>
              </a:tabLst>
            </a:pPr>
            <a:r>
              <a:rPr sz="2206" i="1" dirty="0">
                <a:latin typeface="Arial"/>
                <a:cs typeface="Arial"/>
              </a:rPr>
              <a:t>Jednokomponentní</a:t>
            </a:r>
            <a:r>
              <a:rPr sz="2206" i="1" spc="-88" dirty="0">
                <a:latin typeface="Arial"/>
                <a:cs typeface="Arial"/>
              </a:rPr>
              <a:t> </a:t>
            </a:r>
            <a:r>
              <a:rPr sz="2206" i="1" dirty="0">
                <a:latin typeface="Arial"/>
                <a:cs typeface="Arial"/>
              </a:rPr>
              <a:t>ochranné</a:t>
            </a:r>
            <a:r>
              <a:rPr sz="2206" i="1" spc="-77" dirty="0">
                <a:latin typeface="Arial"/>
                <a:cs typeface="Arial"/>
              </a:rPr>
              <a:t> </a:t>
            </a:r>
            <a:r>
              <a:rPr sz="2206" i="1" dirty="0">
                <a:latin typeface="Arial"/>
                <a:cs typeface="Arial"/>
              </a:rPr>
              <a:t>plyny</a:t>
            </a:r>
            <a:r>
              <a:rPr sz="2206" i="1" spc="-44" dirty="0">
                <a:latin typeface="Arial"/>
                <a:cs typeface="Arial"/>
              </a:rPr>
              <a:t> </a:t>
            </a:r>
            <a:r>
              <a:rPr sz="2206" i="1" dirty="0">
                <a:latin typeface="Arial"/>
                <a:cs typeface="Arial"/>
              </a:rPr>
              <a:t>nezaručují</a:t>
            </a:r>
            <a:r>
              <a:rPr sz="2206" i="1" spc="-77" dirty="0">
                <a:latin typeface="Arial"/>
                <a:cs typeface="Arial"/>
              </a:rPr>
              <a:t> </a:t>
            </a:r>
            <a:r>
              <a:rPr sz="2206" i="1" dirty="0">
                <a:latin typeface="Arial"/>
                <a:cs typeface="Arial"/>
              </a:rPr>
              <a:t>při</a:t>
            </a:r>
            <a:r>
              <a:rPr sz="2206" i="1" spc="-44" dirty="0">
                <a:latin typeface="Arial"/>
                <a:cs typeface="Arial"/>
              </a:rPr>
              <a:t> </a:t>
            </a:r>
            <a:r>
              <a:rPr sz="2206" i="1" dirty="0">
                <a:latin typeface="Arial"/>
                <a:cs typeface="Arial"/>
              </a:rPr>
              <a:t>svařování</a:t>
            </a:r>
            <a:r>
              <a:rPr sz="2206" i="1" spc="-72" dirty="0">
                <a:latin typeface="Arial"/>
                <a:cs typeface="Arial"/>
              </a:rPr>
              <a:t> </a:t>
            </a:r>
            <a:r>
              <a:rPr sz="2206" i="1" spc="-11" dirty="0">
                <a:latin typeface="Arial"/>
                <a:cs typeface="Arial"/>
              </a:rPr>
              <a:t>některých </a:t>
            </a:r>
            <a:r>
              <a:rPr sz="2206" i="1" dirty="0">
                <a:latin typeface="Arial"/>
                <a:cs typeface="Arial"/>
              </a:rPr>
              <a:t>kovů</a:t>
            </a:r>
            <a:r>
              <a:rPr sz="2206" i="1" spc="-50"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slitin požadovaný</a:t>
            </a:r>
            <a:r>
              <a:rPr sz="2206" i="1" spc="-66" dirty="0">
                <a:latin typeface="Arial"/>
                <a:cs typeface="Arial"/>
              </a:rPr>
              <a:t> </a:t>
            </a:r>
            <a:r>
              <a:rPr sz="2206" i="1" dirty="0">
                <a:latin typeface="Arial"/>
                <a:cs typeface="Arial"/>
              </a:rPr>
              <a:t>stabilní</a:t>
            </a:r>
            <a:r>
              <a:rPr sz="2206" i="1" spc="-28" dirty="0">
                <a:latin typeface="Arial"/>
                <a:cs typeface="Arial"/>
              </a:rPr>
              <a:t> </a:t>
            </a:r>
            <a:r>
              <a:rPr sz="2206" i="1" dirty="0">
                <a:latin typeface="Arial"/>
                <a:cs typeface="Arial"/>
              </a:rPr>
              <a:t>svařovací</a:t>
            </a:r>
            <a:r>
              <a:rPr sz="2206" i="1" spc="-72" dirty="0">
                <a:latin typeface="Arial"/>
                <a:cs typeface="Arial"/>
              </a:rPr>
              <a:t> </a:t>
            </a:r>
            <a:r>
              <a:rPr sz="2206" i="1" dirty="0">
                <a:latin typeface="Arial"/>
                <a:cs typeface="Arial"/>
              </a:rPr>
              <a:t>proces</a:t>
            </a:r>
            <a:r>
              <a:rPr sz="2206" i="1" spc="-44"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pravidelný</a:t>
            </a:r>
            <a:r>
              <a:rPr sz="2206" i="1" spc="-44" dirty="0">
                <a:latin typeface="Arial"/>
                <a:cs typeface="Arial"/>
              </a:rPr>
              <a:t> </a:t>
            </a:r>
            <a:r>
              <a:rPr sz="2206" i="1" spc="-11" dirty="0">
                <a:latin typeface="Arial"/>
                <a:cs typeface="Arial"/>
              </a:rPr>
              <a:t>přenos </a:t>
            </a:r>
            <a:r>
              <a:rPr sz="2206" i="1" dirty="0">
                <a:latin typeface="Arial"/>
                <a:cs typeface="Arial"/>
              </a:rPr>
              <a:t>kovu</a:t>
            </a:r>
            <a:r>
              <a:rPr sz="2206" i="1" spc="-50" dirty="0">
                <a:latin typeface="Arial"/>
                <a:cs typeface="Arial"/>
              </a:rPr>
              <a:t> </a:t>
            </a:r>
            <a:r>
              <a:rPr sz="2206" i="1" dirty="0">
                <a:latin typeface="Arial"/>
                <a:cs typeface="Arial"/>
              </a:rPr>
              <a:t>v</a:t>
            </a:r>
            <a:r>
              <a:rPr sz="2206" i="1" spc="-22" dirty="0">
                <a:latin typeface="Arial"/>
                <a:cs typeface="Arial"/>
              </a:rPr>
              <a:t> </a:t>
            </a:r>
            <a:r>
              <a:rPr sz="2206" i="1" dirty="0">
                <a:latin typeface="Arial"/>
                <a:cs typeface="Arial"/>
              </a:rPr>
              <a:t>elektrickém</a:t>
            </a:r>
            <a:r>
              <a:rPr sz="2206" i="1" spc="-61" dirty="0">
                <a:latin typeface="Arial"/>
                <a:cs typeface="Arial"/>
              </a:rPr>
              <a:t> </a:t>
            </a:r>
            <a:r>
              <a:rPr sz="2206" i="1" spc="-11" dirty="0">
                <a:latin typeface="Arial"/>
                <a:cs typeface="Arial"/>
              </a:rPr>
              <a:t>oblouku</a:t>
            </a:r>
            <a:endParaRPr sz="2206">
              <a:latin typeface="Arial"/>
              <a:cs typeface="Arial"/>
            </a:endParaRPr>
          </a:p>
          <a:p>
            <a:pPr marL="392178" indent="-378171" algn="just">
              <a:spcBef>
                <a:spcPts val="529"/>
              </a:spcBef>
              <a:buFont typeface="Wingdings"/>
              <a:buChar char=""/>
              <a:tabLst>
                <a:tab pos="392178" algn="l"/>
              </a:tabLst>
            </a:pPr>
            <a:r>
              <a:rPr sz="2206" i="1" dirty="0">
                <a:latin typeface="Arial"/>
                <a:cs typeface="Arial"/>
              </a:rPr>
              <a:t>Proto</a:t>
            </a:r>
            <a:r>
              <a:rPr sz="2206" i="1" spc="-33"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v</a:t>
            </a:r>
            <a:r>
              <a:rPr sz="2206" i="1" spc="-17" dirty="0">
                <a:latin typeface="Arial"/>
                <a:cs typeface="Arial"/>
              </a:rPr>
              <a:t> </a:t>
            </a:r>
            <a:r>
              <a:rPr sz="2206" i="1" dirty="0">
                <a:latin typeface="Arial"/>
                <a:cs typeface="Arial"/>
              </a:rPr>
              <a:t>dnešní</a:t>
            </a:r>
            <a:r>
              <a:rPr sz="2206" i="1" spc="-50" dirty="0">
                <a:latin typeface="Arial"/>
                <a:cs typeface="Arial"/>
              </a:rPr>
              <a:t> </a:t>
            </a:r>
            <a:r>
              <a:rPr sz="2206" i="1" dirty="0">
                <a:latin typeface="Arial"/>
                <a:cs typeface="Arial"/>
              </a:rPr>
              <a:t>době</a:t>
            </a:r>
            <a:r>
              <a:rPr sz="2206" i="1" spc="-33" dirty="0">
                <a:latin typeface="Arial"/>
                <a:cs typeface="Arial"/>
              </a:rPr>
              <a:t> </a:t>
            </a:r>
            <a:r>
              <a:rPr sz="2206" i="1" dirty="0">
                <a:latin typeface="Arial"/>
                <a:cs typeface="Arial"/>
              </a:rPr>
              <a:t>často</a:t>
            </a:r>
            <a:r>
              <a:rPr sz="2206" i="1" spc="-39" dirty="0">
                <a:latin typeface="Arial"/>
                <a:cs typeface="Arial"/>
              </a:rPr>
              <a:t> </a:t>
            </a:r>
            <a:r>
              <a:rPr sz="2206" i="1" dirty="0">
                <a:latin typeface="Arial"/>
                <a:cs typeface="Arial"/>
              </a:rPr>
              <a:t>nahrazují</a:t>
            </a:r>
            <a:r>
              <a:rPr sz="2206" i="1" spc="-61" dirty="0">
                <a:latin typeface="Arial"/>
                <a:cs typeface="Arial"/>
              </a:rPr>
              <a:t> </a:t>
            </a:r>
            <a:r>
              <a:rPr sz="2206" i="1" dirty="0">
                <a:latin typeface="Arial"/>
                <a:cs typeface="Arial"/>
              </a:rPr>
              <a:t>směsmi</a:t>
            </a:r>
            <a:r>
              <a:rPr sz="2206" i="1" spc="-11" dirty="0">
                <a:latin typeface="Arial"/>
                <a:cs typeface="Arial"/>
              </a:rPr>
              <a:t> </a:t>
            </a:r>
            <a:r>
              <a:rPr sz="2206" i="1" dirty="0">
                <a:latin typeface="Arial"/>
                <a:cs typeface="Arial"/>
              </a:rPr>
              <a:t>plynů</a:t>
            </a:r>
            <a:r>
              <a:rPr sz="2206" i="1" spc="6" dirty="0">
                <a:latin typeface="Arial"/>
                <a:cs typeface="Arial"/>
              </a:rPr>
              <a:t> </a:t>
            </a:r>
            <a:r>
              <a:rPr sz="2206" b="1" i="1" dirty="0">
                <a:latin typeface="Arial"/>
                <a:cs typeface="Arial"/>
              </a:rPr>
              <a:t>na</a:t>
            </a:r>
            <a:r>
              <a:rPr sz="2206" b="1" i="1" spc="-6" dirty="0">
                <a:latin typeface="Arial"/>
                <a:cs typeface="Arial"/>
              </a:rPr>
              <a:t> </a:t>
            </a:r>
            <a:r>
              <a:rPr sz="2206" b="1" i="1" dirty="0">
                <a:latin typeface="Arial"/>
                <a:cs typeface="Arial"/>
              </a:rPr>
              <a:t>bázi</a:t>
            </a:r>
            <a:r>
              <a:rPr sz="2206" b="1" i="1" spc="-44" dirty="0">
                <a:latin typeface="Arial"/>
                <a:cs typeface="Arial"/>
              </a:rPr>
              <a:t> </a:t>
            </a:r>
            <a:r>
              <a:rPr sz="2206" b="1" i="1" spc="-11" dirty="0">
                <a:latin typeface="Arial"/>
                <a:cs typeface="Arial"/>
              </a:rPr>
              <a:t>argonu</a:t>
            </a:r>
            <a:endParaRPr sz="2206">
              <a:latin typeface="Arial"/>
              <a:cs typeface="Arial"/>
            </a:endParaRPr>
          </a:p>
          <a:p>
            <a:pPr marL="392178" marR="96643" indent="-378171">
              <a:spcBef>
                <a:spcPts val="1798"/>
              </a:spcBef>
              <a:buFont typeface="Wingdings"/>
              <a:buChar char=""/>
              <a:tabLst>
                <a:tab pos="391477" algn="l"/>
                <a:tab pos="392178" algn="l"/>
                <a:tab pos="2226309" algn="l"/>
              </a:tabLst>
            </a:pPr>
            <a:r>
              <a:rPr sz="2206" i="1" dirty="0">
                <a:latin typeface="Arial"/>
                <a:cs typeface="Arial"/>
              </a:rPr>
              <a:t>Do</a:t>
            </a:r>
            <a:r>
              <a:rPr sz="2206" i="1" spc="-44" dirty="0">
                <a:latin typeface="Arial"/>
                <a:cs typeface="Arial"/>
              </a:rPr>
              <a:t> </a:t>
            </a:r>
            <a:r>
              <a:rPr sz="2206" i="1" dirty="0">
                <a:latin typeface="Arial"/>
                <a:cs typeface="Arial"/>
              </a:rPr>
              <a:t>argonu</a:t>
            </a:r>
            <a:r>
              <a:rPr sz="2206" i="1" spc="-33" dirty="0">
                <a:latin typeface="Arial"/>
                <a:cs typeface="Arial"/>
              </a:rPr>
              <a:t> </a:t>
            </a:r>
            <a:r>
              <a:rPr sz="2206" i="1" spc="-28" dirty="0">
                <a:latin typeface="Arial"/>
                <a:cs typeface="Arial"/>
              </a:rPr>
              <a:t>se</a:t>
            </a:r>
            <a:r>
              <a:rPr sz="2206" i="1" dirty="0">
                <a:latin typeface="Arial"/>
                <a:cs typeface="Arial"/>
              </a:rPr>
              <a:t>	v</a:t>
            </a:r>
            <a:r>
              <a:rPr sz="2206" i="1" spc="-17" dirty="0">
                <a:latin typeface="Arial"/>
                <a:cs typeface="Arial"/>
              </a:rPr>
              <a:t> </a:t>
            </a:r>
            <a:r>
              <a:rPr sz="2206" i="1" dirty="0">
                <a:latin typeface="Arial"/>
                <a:cs typeface="Arial"/>
              </a:rPr>
              <a:t>zájmu</a:t>
            </a:r>
            <a:r>
              <a:rPr sz="2206" i="1" spc="-33" dirty="0">
                <a:latin typeface="Arial"/>
                <a:cs typeface="Arial"/>
              </a:rPr>
              <a:t> </a:t>
            </a:r>
            <a:r>
              <a:rPr sz="2206" i="1" dirty="0">
                <a:latin typeface="Arial"/>
                <a:cs typeface="Arial"/>
              </a:rPr>
              <a:t>zvýšení</a:t>
            </a:r>
            <a:r>
              <a:rPr sz="2206" i="1" spc="-55" dirty="0">
                <a:latin typeface="Arial"/>
                <a:cs typeface="Arial"/>
              </a:rPr>
              <a:t> </a:t>
            </a:r>
            <a:r>
              <a:rPr sz="2206" i="1" dirty="0">
                <a:latin typeface="Arial"/>
                <a:cs typeface="Arial"/>
              </a:rPr>
              <a:t>stability</a:t>
            </a:r>
            <a:r>
              <a:rPr sz="2206" i="1" spc="-28" dirty="0">
                <a:latin typeface="Arial"/>
                <a:cs typeface="Arial"/>
              </a:rPr>
              <a:t> </a:t>
            </a:r>
            <a:r>
              <a:rPr sz="2206" i="1" dirty="0">
                <a:latin typeface="Arial"/>
                <a:cs typeface="Arial"/>
              </a:rPr>
              <a:t>oblouku</a:t>
            </a:r>
            <a:r>
              <a:rPr sz="2206" i="1" spc="-39" dirty="0">
                <a:latin typeface="Arial"/>
                <a:cs typeface="Arial"/>
              </a:rPr>
              <a:t> </a:t>
            </a:r>
            <a:r>
              <a:rPr sz="2206" i="1" dirty="0">
                <a:latin typeface="Arial"/>
                <a:cs typeface="Arial"/>
              </a:rPr>
              <a:t>přidávají</a:t>
            </a:r>
            <a:r>
              <a:rPr sz="2206" i="1" spc="-44" dirty="0">
                <a:latin typeface="Arial"/>
                <a:cs typeface="Arial"/>
              </a:rPr>
              <a:t> </a:t>
            </a:r>
            <a:r>
              <a:rPr sz="2206" i="1" spc="-11" dirty="0">
                <a:latin typeface="Arial"/>
                <a:cs typeface="Arial"/>
              </a:rPr>
              <a:t>zejména </a:t>
            </a:r>
            <a:r>
              <a:rPr sz="2206" i="1" dirty="0">
                <a:latin typeface="Arial"/>
                <a:cs typeface="Arial"/>
              </a:rPr>
              <a:t>plyny</a:t>
            </a:r>
            <a:r>
              <a:rPr sz="2206" i="1" spc="-44" dirty="0">
                <a:latin typeface="Arial"/>
                <a:cs typeface="Arial"/>
              </a:rPr>
              <a:t> </a:t>
            </a:r>
            <a:r>
              <a:rPr sz="2206" i="1" dirty="0">
                <a:latin typeface="Arial"/>
                <a:cs typeface="Arial"/>
              </a:rPr>
              <a:t>s</a:t>
            </a:r>
            <a:r>
              <a:rPr sz="2206" i="1" spc="-11" dirty="0">
                <a:latin typeface="Arial"/>
                <a:cs typeface="Arial"/>
              </a:rPr>
              <a:t> </a:t>
            </a:r>
            <a:r>
              <a:rPr sz="2206" i="1" dirty="0">
                <a:latin typeface="Arial"/>
                <a:cs typeface="Arial"/>
              </a:rPr>
              <a:t>oxidačním</a:t>
            </a:r>
            <a:r>
              <a:rPr sz="2206" i="1" spc="-72" dirty="0">
                <a:latin typeface="Arial"/>
                <a:cs typeface="Arial"/>
              </a:rPr>
              <a:t> </a:t>
            </a:r>
            <a:r>
              <a:rPr sz="2206" i="1" dirty="0">
                <a:latin typeface="Arial"/>
                <a:cs typeface="Arial"/>
              </a:rPr>
              <a:t>účinkem</a:t>
            </a:r>
            <a:r>
              <a:rPr sz="2206" i="1" spc="-61" dirty="0">
                <a:latin typeface="Arial"/>
                <a:cs typeface="Arial"/>
              </a:rPr>
              <a:t> </a:t>
            </a:r>
            <a:r>
              <a:rPr sz="2206" i="1" dirty="0">
                <a:latin typeface="Arial"/>
                <a:cs typeface="Arial"/>
              </a:rPr>
              <a:t>(aktivní</a:t>
            </a:r>
            <a:r>
              <a:rPr sz="2206" i="1" spc="-33" dirty="0">
                <a:latin typeface="Arial"/>
                <a:cs typeface="Arial"/>
              </a:rPr>
              <a:t> </a:t>
            </a:r>
            <a:r>
              <a:rPr sz="2206" i="1" dirty="0">
                <a:latin typeface="Arial"/>
                <a:cs typeface="Arial"/>
              </a:rPr>
              <a:t>–</a:t>
            </a:r>
            <a:r>
              <a:rPr sz="2206" i="1" spc="-39" dirty="0">
                <a:latin typeface="Arial"/>
                <a:cs typeface="Arial"/>
              </a:rPr>
              <a:t> </a:t>
            </a:r>
            <a:r>
              <a:rPr sz="2206" i="1" dirty="0">
                <a:latin typeface="Arial"/>
                <a:cs typeface="Arial"/>
              </a:rPr>
              <a:t>CO</a:t>
            </a:r>
            <a:r>
              <a:rPr sz="1544" i="1" dirty="0">
                <a:latin typeface="Arial"/>
                <a:cs typeface="Arial"/>
              </a:rPr>
              <a:t>2</a:t>
            </a:r>
            <a:r>
              <a:rPr sz="2206" i="1" dirty="0">
                <a:latin typeface="Arial"/>
                <a:cs typeface="Arial"/>
              </a:rPr>
              <a:t>,</a:t>
            </a:r>
            <a:r>
              <a:rPr sz="2206" i="1" spc="-39" dirty="0">
                <a:latin typeface="Arial"/>
                <a:cs typeface="Arial"/>
              </a:rPr>
              <a:t> </a:t>
            </a:r>
            <a:r>
              <a:rPr sz="2206" i="1" dirty="0">
                <a:latin typeface="Arial"/>
                <a:cs typeface="Arial"/>
              </a:rPr>
              <a:t>O</a:t>
            </a:r>
            <a:r>
              <a:rPr sz="1544" i="1" dirty="0">
                <a:latin typeface="Arial"/>
                <a:cs typeface="Arial"/>
              </a:rPr>
              <a:t>2</a:t>
            </a:r>
            <a:r>
              <a:rPr sz="2206" i="1" dirty="0">
                <a:latin typeface="Arial"/>
                <a:cs typeface="Arial"/>
              </a:rPr>
              <a:t>),</a:t>
            </a:r>
            <a:r>
              <a:rPr sz="2206" i="1" spc="-61" dirty="0">
                <a:latin typeface="Arial"/>
                <a:cs typeface="Arial"/>
              </a:rPr>
              <a:t> </a:t>
            </a:r>
            <a:r>
              <a:rPr sz="2206" i="1" dirty="0">
                <a:latin typeface="Arial"/>
                <a:cs typeface="Arial"/>
              </a:rPr>
              <a:t>nebo</a:t>
            </a:r>
            <a:r>
              <a:rPr sz="2206" i="1" spc="-33" dirty="0">
                <a:latin typeface="Arial"/>
                <a:cs typeface="Arial"/>
              </a:rPr>
              <a:t> </a:t>
            </a:r>
            <a:r>
              <a:rPr sz="2206" i="1" dirty="0">
                <a:latin typeface="Arial"/>
                <a:cs typeface="Arial"/>
              </a:rPr>
              <a:t>helium</a:t>
            </a:r>
            <a:r>
              <a:rPr sz="2206" i="1" spc="-28" dirty="0">
                <a:latin typeface="Arial"/>
                <a:cs typeface="Arial"/>
              </a:rPr>
              <a:t> </a:t>
            </a:r>
            <a:r>
              <a:rPr sz="2206" i="1" dirty="0">
                <a:latin typeface="Arial"/>
                <a:cs typeface="Arial"/>
              </a:rPr>
              <a:t>z</a:t>
            </a:r>
            <a:r>
              <a:rPr sz="2206" i="1" spc="-17" dirty="0">
                <a:latin typeface="Arial"/>
                <a:cs typeface="Arial"/>
              </a:rPr>
              <a:t> </a:t>
            </a:r>
            <a:r>
              <a:rPr sz="2206" i="1" spc="-11" dirty="0">
                <a:latin typeface="Arial"/>
                <a:cs typeface="Arial"/>
              </a:rPr>
              <a:t>důvodů </a:t>
            </a:r>
            <a:r>
              <a:rPr sz="2206" i="1" dirty="0">
                <a:latin typeface="Arial"/>
                <a:cs typeface="Arial"/>
              </a:rPr>
              <a:t>zvýšení</a:t>
            </a:r>
            <a:r>
              <a:rPr sz="2206" i="1" spc="-61" dirty="0">
                <a:latin typeface="Arial"/>
                <a:cs typeface="Arial"/>
              </a:rPr>
              <a:t> </a:t>
            </a:r>
            <a:r>
              <a:rPr sz="2206" i="1" dirty="0">
                <a:latin typeface="Arial"/>
                <a:cs typeface="Arial"/>
              </a:rPr>
              <a:t>tepelného</a:t>
            </a:r>
            <a:r>
              <a:rPr sz="2206" i="1" spc="-6" dirty="0">
                <a:latin typeface="Arial"/>
                <a:cs typeface="Arial"/>
              </a:rPr>
              <a:t> </a:t>
            </a:r>
            <a:r>
              <a:rPr sz="2206" i="1" spc="-11" dirty="0">
                <a:latin typeface="Arial"/>
                <a:cs typeface="Arial"/>
              </a:rPr>
              <a:t>výkonu.</a:t>
            </a:r>
            <a:endParaRPr sz="2206">
              <a:latin typeface="Arial"/>
              <a:cs typeface="Arial"/>
            </a:endParaRPr>
          </a:p>
          <a:p>
            <a:pPr marL="14007">
              <a:spcBef>
                <a:spcPts val="1803"/>
              </a:spcBef>
            </a:pPr>
            <a:r>
              <a:rPr sz="2206" b="1" i="1" dirty="0">
                <a:latin typeface="Arial"/>
                <a:cs typeface="Arial"/>
              </a:rPr>
              <a:t>Výhody</a:t>
            </a:r>
            <a:r>
              <a:rPr sz="2206" b="1" i="1" spc="-28" dirty="0">
                <a:latin typeface="Arial"/>
                <a:cs typeface="Arial"/>
              </a:rPr>
              <a:t> </a:t>
            </a:r>
            <a:r>
              <a:rPr sz="2206" b="1" i="1" dirty="0">
                <a:latin typeface="Arial"/>
                <a:cs typeface="Arial"/>
              </a:rPr>
              <a:t>použití</a:t>
            </a:r>
            <a:r>
              <a:rPr sz="2206" b="1" i="1" spc="-44" dirty="0">
                <a:latin typeface="Arial"/>
                <a:cs typeface="Arial"/>
              </a:rPr>
              <a:t> </a:t>
            </a:r>
            <a:r>
              <a:rPr sz="2206" b="1" i="1" dirty="0">
                <a:latin typeface="Arial"/>
                <a:cs typeface="Arial"/>
              </a:rPr>
              <a:t>směsných</a:t>
            </a:r>
            <a:r>
              <a:rPr sz="2206" b="1" i="1" spc="-28" dirty="0">
                <a:latin typeface="Arial"/>
                <a:cs typeface="Arial"/>
              </a:rPr>
              <a:t> </a:t>
            </a:r>
            <a:r>
              <a:rPr sz="2206" b="1" i="1" spc="-11" dirty="0">
                <a:latin typeface="Arial"/>
                <a:cs typeface="Arial"/>
              </a:rPr>
              <a:t>plynů</a:t>
            </a:r>
            <a:endParaRPr sz="2206">
              <a:latin typeface="Arial"/>
              <a:cs typeface="Arial"/>
            </a:endParaRPr>
          </a:p>
          <a:p>
            <a:pPr marL="834078" lvl="1" indent="-316544">
              <a:spcBef>
                <a:spcPts val="1781"/>
              </a:spcBef>
              <a:buFont typeface="Wingdings"/>
              <a:buChar char=""/>
              <a:tabLst>
                <a:tab pos="834778" algn="l"/>
              </a:tabLst>
            </a:pPr>
            <a:r>
              <a:rPr sz="2095" i="1" dirty="0">
                <a:latin typeface="Arial"/>
                <a:cs typeface="Arial"/>
              </a:rPr>
              <a:t>Zvýšení</a:t>
            </a:r>
            <a:r>
              <a:rPr sz="2095" i="1" spc="-72" dirty="0">
                <a:latin typeface="Arial"/>
                <a:cs typeface="Arial"/>
              </a:rPr>
              <a:t> </a:t>
            </a:r>
            <a:r>
              <a:rPr sz="2095" i="1" dirty="0">
                <a:latin typeface="Arial"/>
                <a:cs typeface="Arial"/>
              </a:rPr>
              <a:t>stability</a:t>
            </a:r>
            <a:r>
              <a:rPr sz="2095" i="1" spc="-72" dirty="0">
                <a:latin typeface="Arial"/>
                <a:cs typeface="Arial"/>
              </a:rPr>
              <a:t> </a:t>
            </a:r>
            <a:r>
              <a:rPr sz="2095" i="1" dirty="0">
                <a:latin typeface="Arial"/>
                <a:cs typeface="Arial"/>
              </a:rPr>
              <a:t>procesu</a:t>
            </a:r>
            <a:r>
              <a:rPr sz="2095" i="1" spc="-55" dirty="0">
                <a:latin typeface="Arial"/>
                <a:cs typeface="Arial"/>
              </a:rPr>
              <a:t> </a:t>
            </a:r>
            <a:r>
              <a:rPr sz="2095" i="1" spc="-11" dirty="0">
                <a:latin typeface="Arial"/>
                <a:cs typeface="Arial"/>
              </a:rPr>
              <a:t>svařování</a:t>
            </a:r>
            <a:endParaRPr sz="2095">
              <a:latin typeface="Arial"/>
              <a:cs typeface="Arial"/>
            </a:endParaRPr>
          </a:p>
          <a:p>
            <a:pPr marL="834078" lvl="1" indent="-316544">
              <a:spcBef>
                <a:spcPts val="502"/>
              </a:spcBef>
              <a:buFont typeface="Wingdings"/>
              <a:buChar char=""/>
              <a:tabLst>
                <a:tab pos="834778" algn="l"/>
              </a:tabLst>
            </a:pPr>
            <a:r>
              <a:rPr sz="2095" i="1" dirty="0">
                <a:latin typeface="Arial"/>
                <a:cs typeface="Arial"/>
              </a:rPr>
              <a:t>Snížení</a:t>
            </a:r>
            <a:r>
              <a:rPr sz="2095" i="1" spc="-66" dirty="0">
                <a:latin typeface="Arial"/>
                <a:cs typeface="Arial"/>
              </a:rPr>
              <a:t> </a:t>
            </a:r>
            <a:r>
              <a:rPr sz="2095" i="1" dirty="0">
                <a:latin typeface="Arial"/>
                <a:cs typeface="Arial"/>
              </a:rPr>
              <a:t>rozstřiku</a:t>
            </a:r>
            <a:r>
              <a:rPr sz="2095" i="1" spc="-50" dirty="0">
                <a:latin typeface="Arial"/>
                <a:cs typeface="Arial"/>
              </a:rPr>
              <a:t> </a:t>
            </a:r>
            <a:r>
              <a:rPr sz="2095" i="1" dirty="0">
                <a:latin typeface="Arial"/>
                <a:cs typeface="Arial"/>
              </a:rPr>
              <a:t>tekutého</a:t>
            </a:r>
            <a:r>
              <a:rPr sz="2095" i="1" spc="-50" dirty="0">
                <a:latin typeface="Arial"/>
                <a:cs typeface="Arial"/>
              </a:rPr>
              <a:t> </a:t>
            </a:r>
            <a:r>
              <a:rPr sz="2095" i="1" spc="-22" dirty="0">
                <a:latin typeface="Arial"/>
                <a:cs typeface="Arial"/>
              </a:rPr>
              <a:t>kovu</a:t>
            </a:r>
            <a:endParaRPr sz="2095">
              <a:latin typeface="Arial"/>
              <a:cs typeface="Arial"/>
            </a:endParaRPr>
          </a:p>
          <a:p>
            <a:pPr marL="834078" lvl="1" indent="-316544">
              <a:spcBef>
                <a:spcPts val="506"/>
              </a:spcBef>
              <a:buFont typeface="Wingdings"/>
              <a:buChar char=""/>
              <a:tabLst>
                <a:tab pos="834778" algn="l"/>
              </a:tabLst>
            </a:pPr>
            <a:r>
              <a:rPr sz="2095" i="1" dirty="0">
                <a:latin typeface="Arial"/>
                <a:cs typeface="Arial"/>
              </a:rPr>
              <a:t>Zlepšení</a:t>
            </a:r>
            <a:r>
              <a:rPr sz="2095" i="1" spc="-77" dirty="0">
                <a:latin typeface="Arial"/>
                <a:cs typeface="Arial"/>
              </a:rPr>
              <a:t> </a:t>
            </a:r>
            <a:r>
              <a:rPr sz="2095" i="1" dirty="0">
                <a:latin typeface="Arial"/>
                <a:cs typeface="Arial"/>
              </a:rPr>
              <a:t>formování</a:t>
            </a:r>
            <a:r>
              <a:rPr sz="2095" i="1" spc="-55" dirty="0">
                <a:latin typeface="Arial"/>
                <a:cs typeface="Arial"/>
              </a:rPr>
              <a:t> </a:t>
            </a:r>
            <a:r>
              <a:rPr sz="2095" i="1" dirty="0">
                <a:latin typeface="Arial"/>
                <a:cs typeface="Arial"/>
              </a:rPr>
              <a:t>svarové</a:t>
            </a:r>
            <a:r>
              <a:rPr sz="2095" i="1" spc="-77" dirty="0">
                <a:latin typeface="Arial"/>
                <a:cs typeface="Arial"/>
              </a:rPr>
              <a:t> </a:t>
            </a:r>
            <a:r>
              <a:rPr sz="2095" i="1" spc="-11" dirty="0">
                <a:latin typeface="Arial"/>
                <a:cs typeface="Arial"/>
              </a:rPr>
              <a:t>housenky</a:t>
            </a:r>
            <a:endParaRPr sz="2095">
              <a:latin typeface="Arial"/>
              <a:cs typeface="Arial"/>
            </a:endParaRPr>
          </a:p>
          <a:p>
            <a:pPr marL="834078" lvl="1" indent="-316544">
              <a:spcBef>
                <a:spcPts val="502"/>
              </a:spcBef>
              <a:buFont typeface="Wingdings"/>
              <a:buChar char=""/>
              <a:tabLst>
                <a:tab pos="834778" algn="l"/>
              </a:tabLst>
            </a:pPr>
            <a:r>
              <a:rPr sz="2095" i="1" dirty="0">
                <a:latin typeface="Arial"/>
                <a:cs typeface="Arial"/>
              </a:rPr>
              <a:t>Zvýšení</a:t>
            </a:r>
            <a:r>
              <a:rPr sz="2095" i="1" spc="-105" dirty="0">
                <a:latin typeface="Arial"/>
                <a:cs typeface="Arial"/>
              </a:rPr>
              <a:t> </a:t>
            </a:r>
            <a:r>
              <a:rPr sz="2095" i="1" dirty="0">
                <a:latin typeface="Arial"/>
                <a:cs typeface="Arial"/>
              </a:rPr>
              <a:t>produktivity</a:t>
            </a:r>
            <a:r>
              <a:rPr sz="2095" i="1" spc="-83" dirty="0">
                <a:latin typeface="Arial"/>
                <a:cs typeface="Arial"/>
              </a:rPr>
              <a:t> </a:t>
            </a:r>
            <a:r>
              <a:rPr sz="2095" i="1" spc="-11" dirty="0">
                <a:latin typeface="Arial"/>
                <a:cs typeface="Arial"/>
              </a:rPr>
              <a:t>svařování</a:t>
            </a:r>
            <a:endParaRPr sz="2095">
              <a:latin typeface="Arial"/>
              <a:cs typeface="Arial"/>
            </a:endParaRPr>
          </a:p>
        </p:txBody>
      </p:sp>
    </p:spTree>
    <p:extLst>
      <p:ext uri="{BB962C8B-B14F-4D97-AF65-F5344CB8AC3E}">
        <p14:creationId xmlns:p14="http://schemas.microsoft.com/office/powerpoint/2010/main" val="48530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3" y="796760"/>
            <a:ext cx="7184007" cy="488821"/>
          </a:xfrm>
          <a:prstGeom prst="rect">
            <a:avLst/>
          </a:prstGeom>
        </p:spPr>
        <p:txBody>
          <a:bodyPr vert="horz" wrap="square" lIns="0" tIns="13305" rIns="0" bIns="0" rtlCol="0">
            <a:spAutoFit/>
          </a:bodyPr>
          <a:lstStyle/>
          <a:p>
            <a:pPr marL="14007">
              <a:spcBef>
                <a:spcPts val="105"/>
              </a:spcBef>
            </a:pPr>
            <a:r>
              <a:rPr sz="3089" dirty="0"/>
              <a:t>Příměsi</a:t>
            </a:r>
            <a:r>
              <a:rPr sz="3089" spc="-105" dirty="0"/>
              <a:t> </a:t>
            </a:r>
            <a:r>
              <a:rPr sz="3089" dirty="0"/>
              <a:t>směsných</a:t>
            </a:r>
            <a:r>
              <a:rPr sz="3089" spc="-116" dirty="0"/>
              <a:t> </a:t>
            </a:r>
            <a:r>
              <a:rPr sz="3089" dirty="0"/>
              <a:t>a</a:t>
            </a:r>
            <a:r>
              <a:rPr sz="3089" spc="-132" dirty="0"/>
              <a:t> </a:t>
            </a:r>
            <a:r>
              <a:rPr sz="3089" dirty="0"/>
              <a:t>formacích</a:t>
            </a:r>
            <a:r>
              <a:rPr sz="3089" spc="-110" dirty="0"/>
              <a:t> </a:t>
            </a:r>
            <a:r>
              <a:rPr sz="3089" spc="-22" dirty="0"/>
              <a:t>plynů</a:t>
            </a:r>
            <a:endParaRPr sz="3089"/>
          </a:p>
        </p:txBody>
      </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3" name="object 13"/>
          <p:cNvSpPr txBox="1"/>
          <p:nvPr/>
        </p:nvSpPr>
        <p:spPr>
          <a:xfrm>
            <a:off x="706919" y="1604163"/>
            <a:ext cx="8775006" cy="4270887"/>
          </a:xfrm>
          <a:prstGeom prst="rect">
            <a:avLst/>
          </a:prstGeom>
        </p:spPr>
        <p:txBody>
          <a:bodyPr vert="horz" wrap="square" lIns="0" tIns="14706" rIns="0" bIns="0" rtlCol="0">
            <a:spAutoFit/>
          </a:bodyPr>
          <a:lstStyle/>
          <a:p>
            <a:pPr marL="14007">
              <a:spcBef>
                <a:spcPts val="116"/>
              </a:spcBef>
            </a:pPr>
            <a:r>
              <a:rPr sz="2206" b="1" dirty="0">
                <a:latin typeface="Arial"/>
                <a:cs typeface="Arial"/>
              </a:rPr>
              <a:t>KYSLÍK</a:t>
            </a:r>
            <a:r>
              <a:rPr sz="2206" b="1" spc="-22" dirty="0">
                <a:latin typeface="Arial"/>
                <a:cs typeface="Arial"/>
              </a:rPr>
              <a:t> </a:t>
            </a:r>
            <a:r>
              <a:rPr sz="2206" b="1" dirty="0">
                <a:latin typeface="Arial"/>
                <a:cs typeface="Arial"/>
              </a:rPr>
              <a:t>–</a:t>
            </a:r>
            <a:r>
              <a:rPr sz="2206" b="1" spc="-22" dirty="0">
                <a:latin typeface="Arial"/>
                <a:cs typeface="Arial"/>
              </a:rPr>
              <a:t> </a:t>
            </a:r>
            <a:r>
              <a:rPr sz="2206" b="1" spc="-28" dirty="0">
                <a:latin typeface="Arial"/>
                <a:cs typeface="Arial"/>
              </a:rPr>
              <a:t>O</a:t>
            </a:r>
            <a:r>
              <a:rPr sz="1764" b="1" spc="-28" dirty="0">
                <a:latin typeface="Arial"/>
                <a:cs typeface="Arial"/>
              </a:rPr>
              <a:t>2</a:t>
            </a:r>
            <a:endParaRPr sz="1764">
              <a:latin typeface="Arial"/>
              <a:cs typeface="Arial"/>
            </a:endParaRPr>
          </a:p>
          <a:p>
            <a:pPr marL="392178" indent="-378171">
              <a:spcBef>
                <a:spcPts val="1798"/>
              </a:spcBef>
              <a:buFont typeface="Wingdings"/>
              <a:buChar char=""/>
              <a:tabLst>
                <a:tab pos="391477" algn="l"/>
                <a:tab pos="392178" algn="l"/>
              </a:tabLst>
            </a:pPr>
            <a:r>
              <a:rPr sz="2206" i="1" dirty="0">
                <a:latin typeface="Arial"/>
                <a:cs typeface="Arial"/>
              </a:rPr>
              <a:t>Oxidační</a:t>
            </a:r>
            <a:r>
              <a:rPr sz="2206" i="1" spc="-77" dirty="0">
                <a:latin typeface="Arial"/>
                <a:cs typeface="Arial"/>
              </a:rPr>
              <a:t> </a:t>
            </a:r>
            <a:r>
              <a:rPr sz="2206" i="1" spc="-22" dirty="0">
                <a:latin typeface="Arial"/>
                <a:cs typeface="Arial"/>
              </a:rPr>
              <a:t>plyn</a:t>
            </a:r>
            <a:endParaRPr sz="2206">
              <a:latin typeface="Arial"/>
              <a:cs typeface="Arial"/>
            </a:endParaRPr>
          </a:p>
          <a:p>
            <a:pPr marL="321446" marR="1434951" indent="-308140">
              <a:lnSpc>
                <a:spcPct val="120000"/>
              </a:lnSpc>
              <a:buFont typeface="Wingdings"/>
              <a:buChar char=""/>
              <a:tabLst>
                <a:tab pos="391477" algn="l"/>
                <a:tab pos="392178" algn="l"/>
              </a:tabLst>
            </a:pPr>
            <a:r>
              <a:rPr sz="1985" dirty="0"/>
              <a:t>	</a:t>
            </a:r>
            <a:r>
              <a:rPr sz="2206" i="1" dirty="0">
                <a:latin typeface="Arial"/>
                <a:cs typeface="Arial"/>
              </a:rPr>
              <a:t>Používá</a:t>
            </a:r>
            <a:r>
              <a:rPr sz="2206" i="1" spc="-50"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pouze</a:t>
            </a:r>
            <a:r>
              <a:rPr sz="2206" i="1" spc="-44" dirty="0">
                <a:latin typeface="Arial"/>
                <a:cs typeface="Arial"/>
              </a:rPr>
              <a:t> </a:t>
            </a:r>
            <a:r>
              <a:rPr sz="2206" i="1" dirty="0">
                <a:latin typeface="Arial"/>
                <a:cs typeface="Arial"/>
              </a:rPr>
              <a:t>jako</a:t>
            </a:r>
            <a:r>
              <a:rPr sz="2206" i="1" spc="-17" dirty="0">
                <a:latin typeface="Arial"/>
                <a:cs typeface="Arial"/>
              </a:rPr>
              <a:t> </a:t>
            </a:r>
            <a:r>
              <a:rPr sz="2206" i="1" dirty="0">
                <a:latin typeface="Arial"/>
                <a:cs typeface="Arial"/>
              </a:rPr>
              <a:t>příměs,</a:t>
            </a:r>
            <a:r>
              <a:rPr sz="2206" i="1" spc="-50" dirty="0">
                <a:latin typeface="Arial"/>
                <a:cs typeface="Arial"/>
              </a:rPr>
              <a:t> </a:t>
            </a:r>
            <a:r>
              <a:rPr sz="2206" i="1" dirty="0">
                <a:latin typeface="Arial"/>
                <a:cs typeface="Arial"/>
              </a:rPr>
              <a:t>má</a:t>
            </a:r>
            <a:r>
              <a:rPr sz="2206" i="1" spc="-11" dirty="0">
                <a:latin typeface="Arial"/>
                <a:cs typeface="Arial"/>
              </a:rPr>
              <a:t> </a:t>
            </a:r>
            <a:r>
              <a:rPr sz="2206" i="1" dirty="0">
                <a:latin typeface="Arial"/>
                <a:cs typeface="Arial"/>
              </a:rPr>
              <a:t>silný</a:t>
            </a:r>
            <a:r>
              <a:rPr sz="2206" i="1" spc="-22" dirty="0">
                <a:latin typeface="Arial"/>
                <a:cs typeface="Arial"/>
              </a:rPr>
              <a:t> </a:t>
            </a:r>
            <a:r>
              <a:rPr sz="2206" i="1" dirty="0">
                <a:latin typeface="Arial"/>
                <a:cs typeface="Arial"/>
              </a:rPr>
              <a:t>oxidační</a:t>
            </a:r>
            <a:r>
              <a:rPr sz="2206" i="1" spc="-44" dirty="0">
                <a:latin typeface="Arial"/>
                <a:cs typeface="Arial"/>
              </a:rPr>
              <a:t> </a:t>
            </a:r>
            <a:r>
              <a:rPr sz="2206" i="1" spc="-11" dirty="0">
                <a:latin typeface="Arial"/>
                <a:cs typeface="Arial"/>
              </a:rPr>
              <a:t>účinek </a:t>
            </a:r>
            <a:r>
              <a:rPr sz="2206" i="1" dirty="0">
                <a:latin typeface="Arial"/>
                <a:cs typeface="Arial"/>
              </a:rPr>
              <a:t>(vyšší</a:t>
            </a:r>
            <a:r>
              <a:rPr sz="2206" i="1" spc="-44" dirty="0">
                <a:latin typeface="Arial"/>
                <a:cs typeface="Arial"/>
              </a:rPr>
              <a:t> </a:t>
            </a:r>
            <a:r>
              <a:rPr sz="2206" i="1" dirty="0">
                <a:latin typeface="Arial"/>
                <a:cs typeface="Arial"/>
              </a:rPr>
              <a:t>než</a:t>
            </a:r>
            <a:r>
              <a:rPr sz="2206" i="1" spc="-22" dirty="0">
                <a:latin typeface="Arial"/>
                <a:cs typeface="Arial"/>
              </a:rPr>
              <a:t> CO</a:t>
            </a:r>
            <a:r>
              <a:rPr sz="1764" i="1" spc="-22" dirty="0">
                <a:latin typeface="Arial"/>
                <a:cs typeface="Arial"/>
              </a:rPr>
              <a:t>2</a:t>
            </a:r>
            <a:r>
              <a:rPr sz="2206" i="1" spc="-22" dirty="0">
                <a:latin typeface="Arial"/>
                <a:cs typeface="Arial"/>
              </a:rPr>
              <a:t>)</a:t>
            </a:r>
            <a:endParaRPr sz="2206">
              <a:latin typeface="Arial"/>
              <a:cs typeface="Arial"/>
            </a:endParaRPr>
          </a:p>
          <a:p>
            <a:pPr marL="392178" indent="-378171">
              <a:spcBef>
                <a:spcPts val="1803"/>
              </a:spcBef>
              <a:buFont typeface="Wingdings"/>
              <a:buChar char=""/>
              <a:tabLst>
                <a:tab pos="391477" algn="l"/>
                <a:tab pos="392178" algn="l"/>
              </a:tabLst>
            </a:pPr>
            <a:r>
              <a:rPr sz="2206" i="1" dirty="0">
                <a:latin typeface="Arial"/>
                <a:cs typeface="Arial"/>
              </a:rPr>
              <a:t>Slabě </a:t>
            </a:r>
            <a:r>
              <a:rPr sz="2206" i="1" spc="-11" dirty="0">
                <a:latin typeface="Arial"/>
                <a:cs typeface="Arial"/>
              </a:rPr>
              <a:t>ionizuje</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Dobře</a:t>
            </a:r>
            <a:r>
              <a:rPr sz="2206" i="1" spc="-39" dirty="0">
                <a:latin typeface="Arial"/>
                <a:cs typeface="Arial"/>
              </a:rPr>
              <a:t> </a:t>
            </a:r>
            <a:r>
              <a:rPr sz="2206" i="1" dirty="0">
                <a:latin typeface="Arial"/>
                <a:cs typeface="Arial"/>
              </a:rPr>
              <a:t>vede</a:t>
            </a:r>
            <a:r>
              <a:rPr sz="2206" i="1" spc="-39" dirty="0">
                <a:latin typeface="Arial"/>
                <a:cs typeface="Arial"/>
              </a:rPr>
              <a:t> </a:t>
            </a:r>
            <a:r>
              <a:rPr sz="2206" i="1" spc="-11" dirty="0">
                <a:latin typeface="Arial"/>
                <a:cs typeface="Arial"/>
              </a:rPr>
              <a:t>teplo</a:t>
            </a:r>
            <a:endParaRPr sz="2206">
              <a:latin typeface="Arial"/>
              <a:cs typeface="Arial"/>
            </a:endParaRPr>
          </a:p>
          <a:p>
            <a:pPr marL="392178" marR="707321">
              <a:lnSpc>
                <a:spcPct val="120000"/>
              </a:lnSpc>
            </a:pPr>
            <a:r>
              <a:rPr sz="2206" i="1" dirty="0">
                <a:latin typeface="Arial"/>
                <a:cs typeface="Arial"/>
              </a:rPr>
              <a:t>–</a:t>
            </a:r>
            <a:r>
              <a:rPr sz="2206" i="1" spc="-17" dirty="0">
                <a:latin typeface="Arial"/>
                <a:cs typeface="Arial"/>
              </a:rPr>
              <a:t> </a:t>
            </a:r>
            <a:r>
              <a:rPr sz="2206" i="1" dirty="0">
                <a:latin typeface="Arial"/>
                <a:cs typeface="Arial"/>
              </a:rPr>
              <a:t>vyšší</a:t>
            </a:r>
            <a:r>
              <a:rPr sz="2206" i="1" spc="-55" dirty="0">
                <a:latin typeface="Arial"/>
                <a:cs typeface="Arial"/>
              </a:rPr>
              <a:t> </a:t>
            </a:r>
            <a:r>
              <a:rPr sz="2206" i="1" dirty="0">
                <a:latin typeface="Arial"/>
                <a:cs typeface="Arial"/>
              </a:rPr>
              <a:t>teplota</a:t>
            </a:r>
            <a:r>
              <a:rPr sz="2206" i="1" spc="-44" dirty="0">
                <a:latin typeface="Arial"/>
                <a:cs typeface="Arial"/>
              </a:rPr>
              <a:t> </a:t>
            </a:r>
            <a:r>
              <a:rPr sz="2206" i="1" dirty="0">
                <a:latin typeface="Arial"/>
                <a:cs typeface="Arial"/>
              </a:rPr>
              <a:t>lázně,</a:t>
            </a:r>
            <a:r>
              <a:rPr sz="2206" i="1" spc="-28" dirty="0">
                <a:latin typeface="Arial"/>
                <a:cs typeface="Arial"/>
              </a:rPr>
              <a:t> </a:t>
            </a:r>
            <a:r>
              <a:rPr sz="2206" i="1" dirty="0">
                <a:latin typeface="Arial"/>
                <a:cs typeface="Arial"/>
              </a:rPr>
              <a:t>snižuje</a:t>
            </a:r>
            <a:r>
              <a:rPr sz="2206" i="1" spc="-28" dirty="0">
                <a:latin typeface="Arial"/>
                <a:cs typeface="Arial"/>
              </a:rPr>
              <a:t> </a:t>
            </a:r>
            <a:r>
              <a:rPr sz="2206" i="1" dirty="0">
                <a:latin typeface="Arial"/>
                <a:cs typeface="Arial"/>
              </a:rPr>
              <a:t>povrchové</a:t>
            </a:r>
            <a:r>
              <a:rPr sz="2206" i="1" spc="-55" dirty="0">
                <a:latin typeface="Arial"/>
                <a:cs typeface="Arial"/>
              </a:rPr>
              <a:t> </a:t>
            </a:r>
            <a:r>
              <a:rPr sz="2206" i="1" dirty="0">
                <a:latin typeface="Arial"/>
                <a:cs typeface="Arial"/>
              </a:rPr>
              <a:t>napětí</a:t>
            </a:r>
            <a:r>
              <a:rPr sz="2206" i="1" spc="-39" dirty="0">
                <a:latin typeface="Arial"/>
                <a:cs typeface="Arial"/>
              </a:rPr>
              <a:t> </a:t>
            </a:r>
            <a:r>
              <a:rPr sz="2206" i="1" dirty="0">
                <a:latin typeface="Arial"/>
                <a:cs typeface="Arial"/>
              </a:rPr>
              <a:t>svarové</a:t>
            </a:r>
            <a:r>
              <a:rPr sz="2206" i="1" spc="-50" dirty="0">
                <a:latin typeface="Arial"/>
                <a:cs typeface="Arial"/>
              </a:rPr>
              <a:t> </a:t>
            </a:r>
            <a:r>
              <a:rPr sz="2206" i="1" spc="-11" dirty="0">
                <a:latin typeface="Arial"/>
                <a:cs typeface="Arial"/>
              </a:rPr>
              <a:t>lázně, </a:t>
            </a:r>
            <a:r>
              <a:rPr sz="2206" i="1" dirty="0">
                <a:latin typeface="Arial"/>
                <a:cs typeface="Arial"/>
              </a:rPr>
              <a:t>zlepšuje</a:t>
            </a:r>
            <a:r>
              <a:rPr sz="2206" i="1" spc="-50" dirty="0">
                <a:latin typeface="Arial"/>
                <a:cs typeface="Arial"/>
              </a:rPr>
              <a:t> </a:t>
            </a:r>
            <a:r>
              <a:rPr sz="2206" i="1" dirty="0">
                <a:latin typeface="Arial"/>
                <a:cs typeface="Arial"/>
              </a:rPr>
              <a:t>přechod</a:t>
            </a:r>
            <a:r>
              <a:rPr sz="2206" i="1" spc="-55" dirty="0">
                <a:latin typeface="Arial"/>
                <a:cs typeface="Arial"/>
              </a:rPr>
              <a:t> </a:t>
            </a:r>
            <a:r>
              <a:rPr sz="2206" i="1" dirty="0">
                <a:latin typeface="Arial"/>
                <a:cs typeface="Arial"/>
              </a:rPr>
              <a:t>do</a:t>
            </a:r>
            <a:r>
              <a:rPr sz="2206" i="1" spc="-17" dirty="0">
                <a:latin typeface="Arial"/>
                <a:cs typeface="Arial"/>
              </a:rPr>
              <a:t> </a:t>
            </a:r>
            <a:r>
              <a:rPr sz="2206" i="1" dirty="0">
                <a:latin typeface="Arial"/>
                <a:cs typeface="Arial"/>
              </a:rPr>
              <a:t>základního</a:t>
            </a:r>
            <a:r>
              <a:rPr sz="2206" i="1" spc="-55" dirty="0">
                <a:latin typeface="Arial"/>
                <a:cs typeface="Arial"/>
              </a:rPr>
              <a:t> </a:t>
            </a:r>
            <a:r>
              <a:rPr sz="2206" i="1" spc="-11" dirty="0">
                <a:latin typeface="Arial"/>
                <a:cs typeface="Arial"/>
              </a:rPr>
              <a:t>materiálu</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Vyšší</a:t>
            </a:r>
            <a:r>
              <a:rPr sz="2206" i="1" spc="-55" dirty="0">
                <a:latin typeface="Arial"/>
                <a:cs typeface="Arial"/>
              </a:rPr>
              <a:t> </a:t>
            </a:r>
            <a:r>
              <a:rPr sz="2206" i="1" dirty="0">
                <a:latin typeface="Arial"/>
                <a:cs typeface="Arial"/>
              </a:rPr>
              <a:t>náchylnost</a:t>
            </a:r>
            <a:r>
              <a:rPr sz="2206" i="1" spc="-66" dirty="0">
                <a:latin typeface="Arial"/>
                <a:cs typeface="Arial"/>
              </a:rPr>
              <a:t> </a:t>
            </a:r>
            <a:r>
              <a:rPr sz="2206" i="1" dirty="0">
                <a:latin typeface="Arial"/>
                <a:cs typeface="Arial"/>
              </a:rPr>
              <a:t>ke</a:t>
            </a:r>
            <a:r>
              <a:rPr sz="2206" i="1" spc="-22" dirty="0">
                <a:latin typeface="Arial"/>
                <a:cs typeface="Arial"/>
              </a:rPr>
              <a:t> </a:t>
            </a:r>
            <a:r>
              <a:rPr sz="2206" i="1" dirty="0">
                <a:latin typeface="Arial"/>
                <a:cs typeface="Arial"/>
              </a:rPr>
              <a:t>vzniku</a:t>
            </a:r>
            <a:r>
              <a:rPr sz="2206" i="1" spc="-50" dirty="0">
                <a:latin typeface="Arial"/>
                <a:cs typeface="Arial"/>
              </a:rPr>
              <a:t> </a:t>
            </a:r>
            <a:r>
              <a:rPr sz="2206" i="1" dirty="0">
                <a:latin typeface="Arial"/>
                <a:cs typeface="Arial"/>
              </a:rPr>
              <a:t>vad</a:t>
            </a:r>
            <a:r>
              <a:rPr sz="2206" i="1" spc="-22" dirty="0">
                <a:latin typeface="Arial"/>
                <a:cs typeface="Arial"/>
              </a:rPr>
              <a:t> </a:t>
            </a:r>
            <a:r>
              <a:rPr sz="2206" i="1" dirty="0">
                <a:latin typeface="Arial"/>
                <a:cs typeface="Arial"/>
              </a:rPr>
              <a:t>při</a:t>
            </a:r>
            <a:r>
              <a:rPr sz="2206" i="1" spc="-28" dirty="0">
                <a:latin typeface="Arial"/>
                <a:cs typeface="Arial"/>
              </a:rPr>
              <a:t> </a:t>
            </a:r>
            <a:r>
              <a:rPr sz="2206" i="1" dirty="0">
                <a:latin typeface="Arial"/>
                <a:cs typeface="Arial"/>
              </a:rPr>
              <a:t>zvyšování</a:t>
            </a:r>
            <a:r>
              <a:rPr sz="2206" i="1" spc="-55" dirty="0">
                <a:latin typeface="Arial"/>
                <a:cs typeface="Arial"/>
              </a:rPr>
              <a:t> </a:t>
            </a:r>
            <a:r>
              <a:rPr sz="2206" i="1" dirty="0">
                <a:latin typeface="Arial"/>
                <a:cs typeface="Arial"/>
              </a:rPr>
              <a:t>jeho</a:t>
            </a:r>
            <a:r>
              <a:rPr sz="2206" i="1" spc="-33" dirty="0">
                <a:latin typeface="Arial"/>
                <a:cs typeface="Arial"/>
              </a:rPr>
              <a:t> </a:t>
            </a:r>
            <a:r>
              <a:rPr sz="2206" i="1" dirty="0">
                <a:latin typeface="Arial"/>
                <a:cs typeface="Arial"/>
              </a:rPr>
              <a:t>obsahu</a:t>
            </a:r>
            <a:r>
              <a:rPr sz="2206" i="1" spc="-44" dirty="0">
                <a:latin typeface="Arial"/>
                <a:cs typeface="Arial"/>
              </a:rPr>
              <a:t> </a:t>
            </a:r>
            <a:r>
              <a:rPr sz="2206" i="1" dirty="0">
                <a:latin typeface="Arial"/>
                <a:cs typeface="Arial"/>
              </a:rPr>
              <a:t>ve</a:t>
            </a:r>
            <a:r>
              <a:rPr sz="2206" i="1" spc="-17" dirty="0">
                <a:latin typeface="Arial"/>
                <a:cs typeface="Arial"/>
              </a:rPr>
              <a:t> </a:t>
            </a:r>
            <a:r>
              <a:rPr sz="2206" i="1" spc="-11" dirty="0">
                <a:latin typeface="Arial"/>
                <a:cs typeface="Arial"/>
              </a:rPr>
              <a:t>směsi</a:t>
            </a:r>
            <a:endParaRPr sz="2206">
              <a:latin typeface="Arial"/>
              <a:cs typeface="Arial"/>
            </a:endParaRPr>
          </a:p>
          <a:p>
            <a:pPr marL="392178">
              <a:spcBef>
                <a:spcPts val="6"/>
              </a:spcBef>
            </a:pPr>
            <a:r>
              <a:rPr sz="2206" b="1" i="1" dirty="0">
                <a:latin typeface="Arial"/>
                <a:cs typeface="Arial"/>
              </a:rPr>
              <a:t>(max.</a:t>
            </a:r>
            <a:r>
              <a:rPr sz="2206" b="1" i="1" spc="-39" dirty="0">
                <a:latin typeface="Arial"/>
                <a:cs typeface="Arial"/>
              </a:rPr>
              <a:t> </a:t>
            </a:r>
            <a:r>
              <a:rPr sz="2206" b="1" i="1" dirty="0">
                <a:latin typeface="Arial"/>
                <a:cs typeface="Arial"/>
              </a:rPr>
              <a:t>5 </a:t>
            </a:r>
            <a:r>
              <a:rPr sz="2206" b="1" i="1" spc="-28" dirty="0">
                <a:latin typeface="Arial"/>
                <a:cs typeface="Arial"/>
              </a:rPr>
              <a:t>%)</a:t>
            </a:r>
            <a:endParaRPr sz="2206">
              <a:latin typeface="Arial"/>
              <a:cs typeface="Arial"/>
            </a:endParaRPr>
          </a:p>
        </p:txBody>
      </p:sp>
    </p:spTree>
    <p:extLst>
      <p:ext uri="{BB962C8B-B14F-4D97-AF65-F5344CB8AC3E}">
        <p14:creationId xmlns:p14="http://schemas.microsoft.com/office/powerpoint/2010/main" val="19510310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3700" y="657225"/>
            <a:ext cx="7184007" cy="488821"/>
          </a:xfrm>
          <a:prstGeom prst="rect">
            <a:avLst/>
          </a:prstGeom>
        </p:spPr>
        <p:txBody>
          <a:bodyPr vert="horz" wrap="square" lIns="0" tIns="13305" rIns="0" bIns="0" rtlCol="0">
            <a:spAutoFit/>
          </a:bodyPr>
          <a:lstStyle/>
          <a:p>
            <a:pPr marL="14007">
              <a:spcBef>
                <a:spcPts val="105"/>
              </a:spcBef>
            </a:pPr>
            <a:r>
              <a:rPr sz="3089" dirty="0"/>
              <a:t>Příměsi</a:t>
            </a:r>
            <a:r>
              <a:rPr sz="3089" spc="-105" dirty="0"/>
              <a:t> </a:t>
            </a:r>
            <a:r>
              <a:rPr sz="3089" dirty="0"/>
              <a:t>směsných</a:t>
            </a:r>
            <a:r>
              <a:rPr sz="3089" spc="-116" dirty="0"/>
              <a:t> </a:t>
            </a:r>
            <a:r>
              <a:rPr sz="3089" dirty="0"/>
              <a:t>a</a:t>
            </a:r>
            <a:r>
              <a:rPr sz="3089" spc="-132" dirty="0"/>
              <a:t> </a:t>
            </a:r>
            <a:r>
              <a:rPr sz="3089" dirty="0"/>
              <a:t>formacích</a:t>
            </a:r>
            <a:r>
              <a:rPr sz="3089" spc="-110" dirty="0"/>
              <a:t> </a:t>
            </a:r>
            <a:r>
              <a:rPr sz="3089" spc="-22" dirty="0"/>
              <a:t>plynů</a:t>
            </a:r>
            <a:endParaRPr sz="3089"/>
          </a:p>
        </p:txBody>
      </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3" name="object 13"/>
          <p:cNvSpPr txBox="1"/>
          <p:nvPr/>
        </p:nvSpPr>
        <p:spPr>
          <a:xfrm>
            <a:off x="624368" y="1160960"/>
            <a:ext cx="9160852" cy="5636237"/>
          </a:xfrm>
          <a:prstGeom prst="rect">
            <a:avLst/>
          </a:prstGeom>
        </p:spPr>
        <p:txBody>
          <a:bodyPr vert="horz" wrap="square" lIns="0" tIns="81231" rIns="0" bIns="0" rtlCol="0">
            <a:spAutoFit/>
          </a:bodyPr>
          <a:lstStyle/>
          <a:p>
            <a:pPr marL="14007">
              <a:spcBef>
                <a:spcPts val="640"/>
              </a:spcBef>
            </a:pPr>
            <a:r>
              <a:rPr sz="2206" b="1" dirty="0">
                <a:latin typeface="Arial"/>
                <a:cs typeface="Arial"/>
              </a:rPr>
              <a:t>DUSÍK</a:t>
            </a:r>
            <a:r>
              <a:rPr sz="2206" b="1" spc="-11" dirty="0">
                <a:latin typeface="Arial"/>
                <a:cs typeface="Arial"/>
              </a:rPr>
              <a:t> </a:t>
            </a:r>
            <a:r>
              <a:rPr sz="2206" b="1" dirty="0">
                <a:latin typeface="Arial"/>
                <a:cs typeface="Arial"/>
              </a:rPr>
              <a:t>–</a:t>
            </a:r>
            <a:r>
              <a:rPr sz="2206" b="1" spc="-17" dirty="0">
                <a:latin typeface="Arial"/>
                <a:cs typeface="Arial"/>
              </a:rPr>
              <a:t> </a:t>
            </a:r>
            <a:r>
              <a:rPr sz="2206" b="1" spc="-28" dirty="0">
                <a:latin typeface="Arial"/>
                <a:cs typeface="Arial"/>
              </a:rPr>
              <a:t>N</a:t>
            </a:r>
            <a:r>
              <a:rPr sz="1764" b="1" spc="-28" dirty="0">
                <a:latin typeface="Arial"/>
                <a:cs typeface="Arial"/>
              </a:rPr>
              <a:t>2</a:t>
            </a:r>
            <a:endParaRPr sz="1764" dirty="0">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Nereagující</a:t>
            </a:r>
            <a:r>
              <a:rPr sz="2206" i="1" spc="-83" dirty="0">
                <a:latin typeface="Arial"/>
                <a:cs typeface="Arial"/>
              </a:rPr>
              <a:t> </a:t>
            </a:r>
            <a:r>
              <a:rPr sz="2206" i="1" spc="-22" dirty="0">
                <a:latin typeface="Arial"/>
                <a:cs typeface="Arial"/>
              </a:rPr>
              <a:t>plyn</a:t>
            </a:r>
            <a:endParaRPr sz="2206" dirty="0">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Nosný</a:t>
            </a:r>
            <a:r>
              <a:rPr sz="2206" i="1" spc="-50" dirty="0">
                <a:latin typeface="Arial"/>
                <a:cs typeface="Arial"/>
              </a:rPr>
              <a:t> </a:t>
            </a:r>
            <a:r>
              <a:rPr sz="2206" i="1" dirty="0">
                <a:latin typeface="Arial"/>
                <a:cs typeface="Arial"/>
              </a:rPr>
              <a:t>plyn</a:t>
            </a:r>
            <a:r>
              <a:rPr sz="2206" i="1" spc="-44" dirty="0">
                <a:latin typeface="Arial"/>
                <a:cs typeface="Arial"/>
              </a:rPr>
              <a:t> </a:t>
            </a:r>
            <a:r>
              <a:rPr sz="2206" i="1" dirty="0">
                <a:latin typeface="Arial"/>
                <a:cs typeface="Arial"/>
              </a:rPr>
              <a:t>formovacích</a:t>
            </a:r>
            <a:r>
              <a:rPr sz="2206" i="1" spc="-66" dirty="0">
                <a:latin typeface="Arial"/>
                <a:cs typeface="Arial"/>
              </a:rPr>
              <a:t> </a:t>
            </a:r>
            <a:r>
              <a:rPr sz="2206" i="1" dirty="0">
                <a:latin typeface="Arial"/>
                <a:cs typeface="Arial"/>
              </a:rPr>
              <a:t>směsí,</a:t>
            </a:r>
            <a:r>
              <a:rPr sz="2206" i="1" spc="-61" dirty="0">
                <a:latin typeface="Arial"/>
                <a:cs typeface="Arial"/>
              </a:rPr>
              <a:t> </a:t>
            </a:r>
            <a:r>
              <a:rPr sz="2206" i="1" dirty="0">
                <a:latin typeface="Arial"/>
                <a:cs typeface="Arial"/>
              </a:rPr>
              <a:t>příp.</a:t>
            </a:r>
            <a:r>
              <a:rPr sz="2206" i="1" spc="-61" dirty="0">
                <a:latin typeface="Arial"/>
                <a:cs typeface="Arial"/>
              </a:rPr>
              <a:t> </a:t>
            </a:r>
            <a:r>
              <a:rPr sz="2206" i="1" dirty="0">
                <a:latin typeface="Arial"/>
                <a:cs typeface="Arial"/>
              </a:rPr>
              <a:t>příměs</a:t>
            </a:r>
            <a:r>
              <a:rPr sz="2206" i="1" spc="-39" dirty="0">
                <a:latin typeface="Arial"/>
                <a:cs typeface="Arial"/>
              </a:rPr>
              <a:t> </a:t>
            </a:r>
            <a:r>
              <a:rPr sz="2206" i="1" dirty="0">
                <a:latin typeface="Arial"/>
                <a:cs typeface="Arial"/>
              </a:rPr>
              <a:t>pro</a:t>
            </a:r>
            <a:r>
              <a:rPr sz="2206" i="1" spc="-50" dirty="0">
                <a:latin typeface="Arial"/>
                <a:cs typeface="Arial"/>
              </a:rPr>
              <a:t> </a:t>
            </a:r>
            <a:r>
              <a:rPr sz="2206" i="1" dirty="0">
                <a:latin typeface="Arial"/>
                <a:cs typeface="Arial"/>
              </a:rPr>
              <a:t>speciální</a:t>
            </a:r>
            <a:r>
              <a:rPr sz="2206" i="1" spc="-66" dirty="0">
                <a:latin typeface="Arial"/>
                <a:cs typeface="Arial"/>
              </a:rPr>
              <a:t> </a:t>
            </a:r>
            <a:r>
              <a:rPr sz="2206" i="1" dirty="0">
                <a:latin typeface="Arial"/>
                <a:cs typeface="Arial"/>
              </a:rPr>
              <a:t>účely</a:t>
            </a:r>
            <a:r>
              <a:rPr sz="2206" i="1" spc="-33" dirty="0">
                <a:latin typeface="Arial"/>
                <a:cs typeface="Arial"/>
              </a:rPr>
              <a:t> </a:t>
            </a:r>
            <a:r>
              <a:rPr sz="2206" i="1" dirty="0">
                <a:latin typeface="Arial"/>
                <a:cs typeface="Arial"/>
              </a:rPr>
              <a:t>(</a:t>
            </a:r>
            <a:r>
              <a:rPr sz="2206" i="1" spc="-39" dirty="0">
                <a:latin typeface="Arial"/>
                <a:cs typeface="Arial"/>
              </a:rPr>
              <a:t> </a:t>
            </a:r>
            <a:r>
              <a:rPr sz="2206" i="1" spc="-11" dirty="0">
                <a:latin typeface="Arial"/>
                <a:cs typeface="Arial"/>
              </a:rPr>
              <a:t>např.</a:t>
            </a:r>
            <a:endParaRPr sz="2206" dirty="0">
              <a:latin typeface="Arial"/>
              <a:cs typeface="Arial"/>
            </a:endParaRPr>
          </a:p>
          <a:p>
            <a:pPr marL="392178"/>
            <a:r>
              <a:rPr sz="2206" i="1" spc="-11" dirty="0">
                <a:latin typeface="Arial"/>
                <a:cs typeface="Arial"/>
              </a:rPr>
              <a:t>duplex)</a:t>
            </a:r>
            <a:endParaRPr sz="2206" dirty="0">
              <a:latin typeface="Arial"/>
              <a:cs typeface="Arial"/>
            </a:endParaRPr>
          </a:p>
          <a:p>
            <a:pPr marL="392178" indent="-378171">
              <a:spcBef>
                <a:spcPts val="1798"/>
              </a:spcBef>
              <a:buFont typeface="Wingdings"/>
              <a:buChar char=""/>
              <a:tabLst>
                <a:tab pos="391477" algn="l"/>
                <a:tab pos="392178" algn="l"/>
              </a:tabLst>
            </a:pPr>
            <a:r>
              <a:rPr sz="2206" i="1" dirty="0">
                <a:latin typeface="Arial"/>
                <a:cs typeface="Arial"/>
              </a:rPr>
              <a:t>Riziko</a:t>
            </a:r>
            <a:r>
              <a:rPr sz="2206" i="1" spc="-28" dirty="0">
                <a:latin typeface="Arial"/>
                <a:cs typeface="Arial"/>
              </a:rPr>
              <a:t> </a:t>
            </a:r>
            <a:r>
              <a:rPr sz="2206" i="1" dirty="0">
                <a:latin typeface="Arial"/>
                <a:cs typeface="Arial"/>
              </a:rPr>
              <a:t>vzniku</a:t>
            </a:r>
            <a:r>
              <a:rPr sz="2206" i="1" spc="-39" dirty="0">
                <a:latin typeface="Arial"/>
                <a:cs typeface="Arial"/>
              </a:rPr>
              <a:t> </a:t>
            </a:r>
            <a:r>
              <a:rPr sz="2206" i="1" spc="-11" dirty="0">
                <a:latin typeface="Arial"/>
                <a:cs typeface="Arial"/>
              </a:rPr>
              <a:t>nitridů</a:t>
            </a:r>
            <a:endParaRPr sz="2206" dirty="0">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Mírně</a:t>
            </a:r>
            <a:r>
              <a:rPr sz="2206" i="1" spc="-55" dirty="0">
                <a:latin typeface="Arial"/>
                <a:cs typeface="Arial"/>
              </a:rPr>
              <a:t> </a:t>
            </a:r>
            <a:r>
              <a:rPr sz="2206" i="1" dirty="0">
                <a:latin typeface="Arial"/>
                <a:cs typeface="Arial"/>
              </a:rPr>
              <a:t>lehčí</a:t>
            </a:r>
            <a:r>
              <a:rPr sz="2206" i="1" spc="-39" dirty="0">
                <a:latin typeface="Arial"/>
                <a:cs typeface="Arial"/>
              </a:rPr>
              <a:t> </a:t>
            </a:r>
            <a:r>
              <a:rPr sz="2206" i="1" dirty="0">
                <a:latin typeface="Arial"/>
                <a:cs typeface="Arial"/>
              </a:rPr>
              <a:t>než</a:t>
            </a:r>
            <a:r>
              <a:rPr sz="2206" i="1" spc="-39" dirty="0">
                <a:latin typeface="Arial"/>
                <a:cs typeface="Arial"/>
              </a:rPr>
              <a:t> </a:t>
            </a:r>
            <a:r>
              <a:rPr sz="2206" i="1" spc="-11" dirty="0">
                <a:latin typeface="Arial"/>
                <a:cs typeface="Arial"/>
              </a:rPr>
              <a:t>vzduch</a:t>
            </a:r>
            <a:endParaRPr sz="2206" dirty="0">
              <a:latin typeface="Arial"/>
              <a:cs typeface="Arial"/>
            </a:endParaRPr>
          </a:p>
          <a:p>
            <a:pPr marL="14007">
              <a:spcBef>
                <a:spcPts val="1803"/>
              </a:spcBef>
            </a:pPr>
            <a:r>
              <a:rPr sz="2206" b="1" dirty="0">
                <a:latin typeface="Arial"/>
                <a:cs typeface="Arial"/>
              </a:rPr>
              <a:t>VODÍK</a:t>
            </a:r>
            <a:r>
              <a:rPr sz="2206" b="1" spc="-17" dirty="0">
                <a:latin typeface="Arial"/>
                <a:cs typeface="Arial"/>
              </a:rPr>
              <a:t> </a:t>
            </a:r>
            <a:r>
              <a:rPr sz="2206" b="1" dirty="0">
                <a:latin typeface="Arial"/>
                <a:cs typeface="Arial"/>
              </a:rPr>
              <a:t>–</a:t>
            </a:r>
            <a:r>
              <a:rPr sz="2206" b="1" spc="-17" dirty="0">
                <a:latin typeface="Arial"/>
                <a:cs typeface="Arial"/>
              </a:rPr>
              <a:t> </a:t>
            </a:r>
            <a:r>
              <a:rPr sz="2206" b="1" spc="-28" dirty="0">
                <a:latin typeface="Arial"/>
                <a:cs typeface="Arial"/>
              </a:rPr>
              <a:t>H</a:t>
            </a:r>
            <a:r>
              <a:rPr sz="1764" b="1" spc="-28" dirty="0">
                <a:latin typeface="Arial"/>
                <a:cs typeface="Arial"/>
              </a:rPr>
              <a:t>2</a:t>
            </a:r>
            <a:endParaRPr sz="1764" dirty="0">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Redukční</a:t>
            </a:r>
            <a:r>
              <a:rPr sz="2206" i="1" spc="-66" dirty="0">
                <a:latin typeface="Arial"/>
                <a:cs typeface="Arial"/>
              </a:rPr>
              <a:t> </a:t>
            </a:r>
            <a:r>
              <a:rPr sz="2206" i="1" spc="-22" dirty="0">
                <a:latin typeface="Arial"/>
                <a:cs typeface="Arial"/>
              </a:rPr>
              <a:t>plyn</a:t>
            </a:r>
            <a:endParaRPr sz="2206" dirty="0">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Používá</a:t>
            </a:r>
            <a:r>
              <a:rPr sz="2206" i="1" spc="-55" dirty="0">
                <a:latin typeface="Arial"/>
                <a:cs typeface="Arial"/>
              </a:rPr>
              <a:t> </a:t>
            </a:r>
            <a:r>
              <a:rPr sz="2206" i="1" dirty="0">
                <a:latin typeface="Arial"/>
                <a:cs typeface="Arial"/>
              </a:rPr>
              <a:t>se</a:t>
            </a:r>
            <a:r>
              <a:rPr sz="2206" i="1" spc="-33" dirty="0">
                <a:latin typeface="Arial"/>
                <a:cs typeface="Arial"/>
              </a:rPr>
              <a:t> </a:t>
            </a:r>
            <a:r>
              <a:rPr sz="2206" i="1" dirty="0">
                <a:latin typeface="Arial"/>
                <a:cs typeface="Arial"/>
              </a:rPr>
              <a:t>pouze</a:t>
            </a:r>
            <a:r>
              <a:rPr sz="2206" i="1" spc="-50" dirty="0">
                <a:latin typeface="Arial"/>
                <a:cs typeface="Arial"/>
              </a:rPr>
              <a:t> </a:t>
            </a:r>
            <a:r>
              <a:rPr sz="2206" i="1" dirty="0">
                <a:latin typeface="Arial"/>
                <a:cs typeface="Arial"/>
              </a:rPr>
              <a:t>jako</a:t>
            </a:r>
            <a:r>
              <a:rPr sz="2206" i="1" spc="-22" dirty="0">
                <a:latin typeface="Arial"/>
                <a:cs typeface="Arial"/>
              </a:rPr>
              <a:t> </a:t>
            </a:r>
            <a:r>
              <a:rPr sz="2206" b="1" i="1" dirty="0">
                <a:latin typeface="Arial"/>
                <a:cs typeface="Arial"/>
              </a:rPr>
              <a:t>příměs</a:t>
            </a:r>
            <a:r>
              <a:rPr sz="2206" b="1" i="1" spc="-44" dirty="0">
                <a:latin typeface="Arial"/>
                <a:cs typeface="Arial"/>
              </a:rPr>
              <a:t> </a:t>
            </a:r>
            <a:r>
              <a:rPr sz="2206" i="1" dirty="0">
                <a:latin typeface="Arial"/>
                <a:cs typeface="Arial"/>
              </a:rPr>
              <a:t>(do</a:t>
            </a:r>
            <a:r>
              <a:rPr sz="2206" i="1" spc="-44" dirty="0">
                <a:latin typeface="Arial"/>
                <a:cs typeface="Arial"/>
              </a:rPr>
              <a:t> </a:t>
            </a:r>
            <a:r>
              <a:rPr sz="2206" i="1" dirty="0">
                <a:latin typeface="Arial"/>
                <a:cs typeface="Arial"/>
              </a:rPr>
              <a:t>směsných</a:t>
            </a:r>
            <a:r>
              <a:rPr sz="2206" i="1" spc="-55" dirty="0">
                <a:latin typeface="Arial"/>
                <a:cs typeface="Arial"/>
              </a:rPr>
              <a:t> </a:t>
            </a:r>
            <a:r>
              <a:rPr sz="2206" i="1" dirty="0">
                <a:latin typeface="Arial"/>
                <a:cs typeface="Arial"/>
              </a:rPr>
              <a:t>a</a:t>
            </a:r>
            <a:r>
              <a:rPr sz="2206" i="1" spc="-39" dirty="0">
                <a:latin typeface="Arial"/>
                <a:cs typeface="Arial"/>
              </a:rPr>
              <a:t> </a:t>
            </a:r>
            <a:r>
              <a:rPr sz="2206" i="1" dirty="0">
                <a:latin typeface="Arial"/>
                <a:cs typeface="Arial"/>
              </a:rPr>
              <a:t>formovacích</a:t>
            </a:r>
            <a:r>
              <a:rPr sz="2206" i="1" spc="-72" dirty="0">
                <a:latin typeface="Arial"/>
                <a:cs typeface="Arial"/>
              </a:rPr>
              <a:t> </a:t>
            </a:r>
            <a:r>
              <a:rPr sz="2206" i="1" spc="-11" dirty="0">
                <a:latin typeface="Arial"/>
                <a:cs typeface="Arial"/>
              </a:rPr>
              <a:t>plynů)</a:t>
            </a:r>
            <a:endParaRPr sz="2206" dirty="0">
              <a:latin typeface="Arial"/>
              <a:cs typeface="Arial"/>
            </a:endParaRPr>
          </a:p>
          <a:p>
            <a:pPr marL="392178" marR="904110" indent="-378171">
              <a:spcBef>
                <a:spcPts val="1803"/>
              </a:spcBef>
              <a:buFont typeface="Wingdings"/>
              <a:buChar char=""/>
              <a:tabLst>
                <a:tab pos="391477" algn="l"/>
                <a:tab pos="392178" algn="l"/>
              </a:tabLst>
            </a:pPr>
            <a:r>
              <a:rPr sz="2206" i="1" dirty="0">
                <a:latin typeface="Arial"/>
                <a:cs typeface="Arial"/>
              </a:rPr>
              <a:t>Dobře</a:t>
            </a:r>
            <a:r>
              <a:rPr sz="2206" i="1" spc="-50" dirty="0">
                <a:latin typeface="Arial"/>
                <a:cs typeface="Arial"/>
              </a:rPr>
              <a:t> </a:t>
            </a:r>
            <a:r>
              <a:rPr sz="2206" i="1" dirty="0">
                <a:latin typeface="Arial"/>
                <a:cs typeface="Arial"/>
              </a:rPr>
              <a:t>vede</a:t>
            </a:r>
            <a:r>
              <a:rPr sz="2206" i="1" spc="-33" dirty="0">
                <a:latin typeface="Arial"/>
                <a:cs typeface="Arial"/>
              </a:rPr>
              <a:t> </a:t>
            </a:r>
            <a:r>
              <a:rPr sz="2206" i="1" dirty="0">
                <a:latin typeface="Arial"/>
                <a:cs typeface="Arial"/>
              </a:rPr>
              <a:t>teplo</a:t>
            </a:r>
            <a:r>
              <a:rPr sz="2206" i="1" spc="-6"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vyšší</a:t>
            </a:r>
            <a:r>
              <a:rPr sz="2206" i="1" spc="-50" dirty="0">
                <a:latin typeface="Arial"/>
                <a:cs typeface="Arial"/>
              </a:rPr>
              <a:t> </a:t>
            </a:r>
            <a:r>
              <a:rPr sz="2206" i="1" dirty="0">
                <a:latin typeface="Arial"/>
                <a:cs typeface="Arial"/>
              </a:rPr>
              <a:t>teplota</a:t>
            </a:r>
            <a:r>
              <a:rPr sz="2206" i="1" spc="-28" dirty="0">
                <a:latin typeface="Arial"/>
                <a:cs typeface="Arial"/>
              </a:rPr>
              <a:t> </a:t>
            </a:r>
            <a:r>
              <a:rPr sz="2206" i="1" dirty="0">
                <a:latin typeface="Arial"/>
                <a:cs typeface="Arial"/>
              </a:rPr>
              <a:t>lázně,širší</a:t>
            </a:r>
            <a:r>
              <a:rPr sz="2206" i="1" spc="-44" dirty="0">
                <a:latin typeface="Arial"/>
                <a:cs typeface="Arial"/>
              </a:rPr>
              <a:t> </a:t>
            </a:r>
            <a:r>
              <a:rPr sz="2206" i="1" dirty="0">
                <a:latin typeface="Arial"/>
                <a:cs typeface="Arial"/>
              </a:rPr>
              <a:t>závar,vyšší</a:t>
            </a:r>
            <a:r>
              <a:rPr sz="2206" i="1" spc="-61" dirty="0">
                <a:latin typeface="Arial"/>
                <a:cs typeface="Arial"/>
              </a:rPr>
              <a:t> </a:t>
            </a:r>
            <a:r>
              <a:rPr sz="2206" i="1" spc="-11" dirty="0">
                <a:latin typeface="Arial"/>
                <a:cs typeface="Arial"/>
              </a:rPr>
              <a:t>rychlost svařování</a:t>
            </a:r>
            <a:endParaRPr sz="2206" dirty="0">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Riziko</a:t>
            </a:r>
            <a:r>
              <a:rPr sz="2206" i="1" spc="-39" dirty="0">
                <a:latin typeface="Arial"/>
                <a:cs typeface="Arial"/>
              </a:rPr>
              <a:t> </a:t>
            </a:r>
            <a:r>
              <a:rPr sz="2206" i="1" dirty="0">
                <a:latin typeface="Arial"/>
                <a:cs typeface="Arial"/>
              </a:rPr>
              <a:t>vodíkového</a:t>
            </a:r>
            <a:r>
              <a:rPr sz="2206" i="1" spc="-66" dirty="0">
                <a:latin typeface="Arial"/>
                <a:cs typeface="Arial"/>
              </a:rPr>
              <a:t> </a:t>
            </a:r>
            <a:r>
              <a:rPr sz="2206" i="1" dirty="0">
                <a:latin typeface="Arial"/>
                <a:cs typeface="Arial"/>
              </a:rPr>
              <a:t>praskání</a:t>
            </a:r>
            <a:r>
              <a:rPr sz="2206" i="1" spc="-83" dirty="0">
                <a:latin typeface="Arial"/>
                <a:cs typeface="Arial"/>
              </a:rPr>
              <a:t> </a:t>
            </a:r>
            <a:r>
              <a:rPr sz="2206" i="1" dirty="0">
                <a:latin typeface="Arial"/>
                <a:cs typeface="Arial"/>
              </a:rPr>
              <a:t>u</a:t>
            </a:r>
            <a:r>
              <a:rPr sz="2206" i="1" spc="-17" dirty="0">
                <a:latin typeface="Arial"/>
                <a:cs typeface="Arial"/>
              </a:rPr>
              <a:t> </a:t>
            </a:r>
            <a:r>
              <a:rPr sz="2206" i="1" dirty="0">
                <a:latin typeface="Arial"/>
                <a:cs typeface="Arial"/>
              </a:rPr>
              <a:t>citlivých</a:t>
            </a:r>
            <a:r>
              <a:rPr sz="2206" i="1" spc="-50" dirty="0">
                <a:latin typeface="Arial"/>
                <a:cs typeface="Arial"/>
              </a:rPr>
              <a:t> </a:t>
            </a:r>
            <a:r>
              <a:rPr sz="2206" i="1" dirty="0">
                <a:latin typeface="Arial"/>
                <a:cs typeface="Arial"/>
              </a:rPr>
              <a:t>materiálů</a:t>
            </a:r>
            <a:r>
              <a:rPr sz="2206" i="1" spc="-39" dirty="0">
                <a:latin typeface="Arial"/>
                <a:cs typeface="Arial"/>
              </a:rPr>
              <a:t> </a:t>
            </a:r>
            <a:r>
              <a:rPr sz="2206" i="1" dirty="0">
                <a:latin typeface="Arial"/>
                <a:cs typeface="Arial"/>
              </a:rPr>
              <a:t>(max.</a:t>
            </a:r>
            <a:r>
              <a:rPr sz="2206" i="1" spc="-44" dirty="0">
                <a:latin typeface="Arial"/>
                <a:cs typeface="Arial"/>
              </a:rPr>
              <a:t> </a:t>
            </a:r>
            <a:r>
              <a:rPr sz="2206" i="1" dirty="0">
                <a:latin typeface="Arial"/>
                <a:cs typeface="Arial"/>
              </a:rPr>
              <a:t>obsah</a:t>
            </a:r>
            <a:r>
              <a:rPr sz="2206" i="1" spc="-50" dirty="0">
                <a:latin typeface="Arial"/>
                <a:cs typeface="Arial"/>
              </a:rPr>
              <a:t> </a:t>
            </a:r>
            <a:r>
              <a:rPr sz="2206" i="1" dirty="0">
                <a:latin typeface="Arial"/>
                <a:cs typeface="Arial"/>
              </a:rPr>
              <a:t>do</a:t>
            </a:r>
            <a:r>
              <a:rPr sz="2206" i="1" spc="-39" dirty="0">
                <a:latin typeface="Arial"/>
                <a:cs typeface="Arial"/>
              </a:rPr>
              <a:t> </a:t>
            </a:r>
            <a:r>
              <a:rPr sz="2206" i="1" dirty="0">
                <a:latin typeface="Arial"/>
                <a:cs typeface="Arial"/>
              </a:rPr>
              <a:t>10</a:t>
            </a:r>
            <a:r>
              <a:rPr sz="2206" i="1" spc="-33" dirty="0">
                <a:latin typeface="Arial"/>
                <a:cs typeface="Arial"/>
              </a:rPr>
              <a:t> </a:t>
            </a:r>
            <a:r>
              <a:rPr sz="2206" i="1" spc="-28" dirty="0">
                <a:latin typeface="Arial"/>
                <a:cs typeface="Arial"/>
              </a:rPr>
              <a:t>%)</a:t>
            </a:r>
            <a:endParaRPr sz="2206" dirty="0">
              <a:latin typeface="Arial"/>
              <a:cs typeface="Arial"/>
            </a:endParaRPr>
          </a:p>
          <a:p>
            <a:pPr marL="392178" indent="-378171">
              <a:spcBef>
                <a:spcPts val="534"/>
              </a:spcBef>
              <a:buFont typeface="Wingdings"/>
              <a:buChar char=""/>
              <a:tabLst>
                <a:tab pos="391477" algn="l"/>
                <a:tab pos="392178" algn="l"/>
              </a:tabLst>
            </a:pPr>
            <a:r>
              <a:rPr sz="2206" i="1" dirty="0">
                <a:latin typeface="Arial"/>
                <a:cs typeface="Arial"/>
              </a:rPr>
              <a:t>Lehčí</a:t>
            </a:r>
            <a:r>
              <a:rPr sz="2206" i="1" spc="-50" dirty="0">
                <a:latin typeface="Arial"/>
                <a:cs typeface="Arial"/>
              </a:rPr>
              <a:t> </a:t>
            </a:r>
            <a:r>
              <a:rPr sz="2206" i="1" dirty="0">
                <a:latin typeface="Arial"/>
                <a:cs typeface="Arial"/>
              </a:rPr>
              <a:t>než</a:t>
            </a:r>
            <a:r>
              <a:rPr sz="2206" i="1" spc="-22" dirty="0">
                <a:latin typeface="Arial"/>
                <a:cs typeface="Arial"/>
              </a:rPr>
              <a:t> </a:t>
            </a:r>
            <a:r>
              <a:rPr sz="2206" i="1" spc="-11" dirty="0">
                <a:latin typeface="Arial"/>
                <a:cs typeface="Arial"/>
              </a:rPr>
              <a:t>vzduch</a:t>
            </a:r>
            <a:endParaRPr sz="2206" dirty="0">
              <a:latin typeface="Arial"/>
              <a:cs typeface="Arial"/>
            </a:endParaRPr>
          </a:p>
        </p:txBody>
      </p:sp>
    </p:spTree>
    <p:extLst>
      <p:ext uri="{BB962C8B-B14F-4D97-AF65-F5344CB8AC3E}">
        <p14:creationId xmlns:p14="http://schemas.microsoft.com/office/powerpoint/2010/main" val="18163570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3" y="796760"/>
            <a:ext cx="6880793" cy="488821"/>
          </a:xfrm>
          <a:prstGeom prst="rect">
            <a:avLst/>
          </a:prstGeom>
        </p:spPr>
        <p:txBody>
          <a:bodyPr vert="horz" wrap="square" lIns="0" tIns="13305" rIns="0" bIns="0" rtlCol="0">
            <a:spAutoFit/>
          </a:bodyPr>
          <a:lstStyle/>
          <a:p>
            <a:pPr marL="14007">
              <a:spcBef>
                <a:spcPts val="105"/>
              </a:spcBef>
            </a:pPr>
            <a:r>
              <a:rPr sz="3089" dirty="0"/>
              <a:t>Vlastnosti</a:t>
            </a:r>
            <a:r>
              <a:rPr sz="3089" spc="-165" dirty="0"/>
              <a:t> </a:t>
            </a:r>
            <a:r>
              <a:rPr sz="3089" dirty="0"/>
              <a:t>jednotlivých</a:t>
            </a:r>
            <a:r>
              <a:rPr sz="3089" spc="-154" dirty="0"/>
              <a:t> </a:t>
            </a:r>
            <a:r>
              <a:rPr sz="3089" spc="-11" dirty="0"/>
              <a:t>komponent</a:t>
            </a:r>
            <a:endParaRPr sz="3089"/>
          </a:p>
        </p:txBody>
      </p:sp>
      <p:sp>
        <p:nvSpPr>
          <p:cNvPr id="13" name="object 13"/>
          <p:cNvSpPr txBox="1"/>
          <p:nvPr/>
        </p:nvSpPr>
        <p:spPr>
          <a:xfrm>
            <a:off x="706920" y="1604165"/>
            <a:ext cx="3978199" cy="354302"/>
          </a:xfrm>
          <a:prstGeom prst="rect">
            <a:avLst/>
          </a:prstGeom>
        </p:spPr>
        <p:txBody>
          <a:bodyPr vert="horz" wrap="square" lIns="0" tIns="14706" rIns="0" bIns="0" rtlCol="0">
            <a:spAutoFit/>
          </a:bodyPr>
          <a:lstStyle/>
          <a:p>
            <a:pPr marL="14007">
              <a:spcBef>
                <a:spcPts val="116"/>
              </a:spcBef>
            </a:pPr>
            <a:r>
              <a:rPr sz="2206" b="1" i="1" dirty="0">
                <a:latin typeface="Arial"/>
                <a:cs typeface="Arial"/>
              </a:rPr>
              <a:t>Ionizační</a:t>
            </a:r>
            <a:r>
              <a:rPr sz="2206" b="1" i="1" spc="-66" dirty="0">
                <a:latin typeface="Arial"/>
                <a:cs typeface="Arial"/>
              </a:rPr>
              <a:t> </a:t>
            </a:r>
            <a:r>
              <a:rPr sz="2206" b="1" i="1" dirty="0">
                <a:latin typeface="Arial"/>
                <a:cs typeface="Arial"/>
              </a:rPr>
              <a:t>a</a:t>
            </a:r>
            <a:r>
              <a:rPr sz="2206" b="1" i="1" spc="-22" dirty="0">
                <a:latin typeface="Arial"/>
                <a:cs typeface="Arial"/>
              </a:rPr>
              <a:t> </a:t>
            </a:r>
            <a:r>
              <a:rPr sz="2206" b="1" i="1" dirty="0">
                <a:latin typeface="Arial"/>
                <a:cs typeface="Arial"/>
              </a:rPr>
              <a:t>disociační</a:t>
            </a:r>
            <a:r>
              <a:rPr sz="2206" b="1" i="1" spc="-61" dirty="0">
                <a:latin typeface="Arial"/>
                <a:cs typeface="Arial"/>
              </a:rPr>
              <a:t> </a:t>
            </a:r>
            <a:r>
              <a:rPr sz="2206" b="1" i="1" spc="-11" dirty="0">
                <a:latin typeface="Arial"/>
                <a:cs typeface="Arial"/>
              </a:rPr>
              <a:t>energie</a:t>
            </a:r>
            <a:endParaRPr sz="2206">
              <a:latin typeface="Arial"/>
              <a:cs typeface="Arial"/>
            </a:endParaRPr>
          </a:p>
        </p:txBody>
      </p:sp>
      <p:grpSp>
        <p:nvGrpSpPr>
          <p:cNvPr id="14" name="object 14"/>
          <p:cNvGrpSpPr/>
          <p:nvPr/>
        </p:nvGrpSpPr>
        <p:grpSpPr>
          <a:xfrm>
            <a:off x="619079" y="2240398"/>
            <a:ext cx="5074112" cy="4865434"/>
            <a:chOff x="284988" y="2031595"/>
            <a:chExt cx="4601210" cy="4411980"/>
          </a:xfrm>
        </p:grpSpPr>
        <p:pic>
          <p:nvPicPr>
            <p:cNvPr id="15" name="object 15"/>
            <p:cNvPicPr/>
            <p:nvPr/>
          </p:nvPicPr>
          <p:blipFill>
            <a:blip r:embed="rId2" cstate="print"/>
            <a:stretch>
              <a:fillRect/>
            </a:stretch>
          </p:blipFill>
          <p:spPr>
            <a:xfrm>
              <a:off x="428244" y="2031595"/>
              <a:ext cx="4430267" cy="3918100"/>
            </a:xfrm>
            <a:prstGeom prst="rect">
              <a:avLst/>
            </a:prstGeom>
          </p:spPr>
        </p:pic>
        <p:pic>
          <p:nvPicPr>
            <p:cNvPr id="16" name="object 16"/>
            <p:cNvPicPr/>
            <p:nvPr/>
          </p:nvPicPr>
          <p:blipFill>
            <a:blip r:embed="rId3" cstate="print"/>
            <a:stretch>
              <a:fillRect/>
            </a:stretch>
          </p:blipFill>
          <p:spPr>
            <a:xfrm>
              <a:off x="284988" y="5858255"/>
              <a:ext cx="4600956" cy="585216"/>
            </a:xfrm>
            <a:prstGeom prst="rect">
              <a:avLst/>
            </a:prstGeom>
          </p:spPr>
        </p:pic>
      </p:grpSp>
      <p:sp>
        <p:nvSpPr>
          <p:cNvPr id="17" name="object 17"/>
          <p:cNvSpPr txBox="1"/>
          <p:nvPr/>
        </p:nvSpPr>
        <p:spPr>
          <a:xfrm>
            <a:off x="6195840" y="5787485"/>
            <a:ext cx="3653976" cy="625078"/>
          </a:xfrm>
          <a:prstGeom prst="rect">
            <a:avLst/>
          </a:prstGeom>
        </p:spPr>
        <p:txBody>
          <a:bodyPr vert="horz" wrap="square" lIns="0" tIns="14005" rIns="0" bIns="0" rtlCol="0">
            <a:spAutoFit/>
          </a:bodyPr>
          <a:lstStyle/>
          <a:p>
            <a:pPr marL="14007">
              <a:spcBef>
                <a:spcPts val="110"/>
              </a:spcBef>
            </a:pPr>
            <a:r>
              <a:rPr sz="1985" i="1" dirty="0">
                <a:latin typeface="Arial"/>
                <a:cs typeface="Arial"/>
              </a:rPr>
              <a:t>Disociace</a:t>
            </a:r>
            <a:r>
              <a:rPr sz="1985" i="1" spc="-33" dirty="0">
                <a:latin typeface="Arial"/>
                <a:cs typeface="Arial"/>
              </a:rPr>
              <a:t> </a:t>
            </a:r>
            <a:r>
              <a:rPr sz="1985" i="1" dirty="0">
                <a:latin typeface="Arial"/>
                <a:cs typeface="Arial"/>
              </a:rPr>
              <a:t>oxidu</a:t>
            </a:r>
            <a:r>
              <a:rPr sz="1985" i="1" spc="-33" dirty="0">
                <a:latin typeface="Arial"/>
                <a:cs typeface="Arial"/>
              </a:rPr>
              <a:t> </a:t>
            </a:r>
            <a:r>
              <a:rPr sz="1985" i="1" dirty="0">
                <a:latin typeface="Arial"/>
                <a:cs typeface="Arial"/>
              </a:rPr>
              <a:t>uhličitého</a:t>
            </a:r>
            <a:r>
              <a:rPr sz="1985" i="1" spc="-22" dirty="0">
                <a:latin typeface="Arial"/>
                <a:cs typeface="Arial"/>
              </a:rPr>
              <a:t> </a:t>
            </a:r>
            <a:r>
              <a:rPr sz="1985" i="1" spc="-11" dirty="0">
                <a:latin typeface="Arial"/>
                <a:cs typeface="Arial"/>
              </a:rPr>
              <a:t>(CO</a:t>
            </a:r>
            <a:r>
              <a:rPr sz="1544" i="1" spc="-11" dirty="0">
                <a:latin typeface="Arial"/>
                <a:cs typeface="Arial"/>
              </a:rPr>
              <a:t>2</a:t>
            </a:r>
            <a:r>
              <a:rPr sz="1985" i="1" spc="-11" dirty="0">
                <a:latin typeface="Arial"/>
                <a:cs typeface="Arial"/>
              </a:rPr>
              <a:t>)</a:t>
            </a:r>
            <a:endParaRPr sz="1985">
              <a:latin typeface="Arial"/>
              <a:cs typeface="Arial"/>
            </a:endParaRPr>
          </a:p>
          <a:p>
            <a:pPr marL="14007">
              <a:spcBef>
                <a:spcPts val="6"/>
              </a:spcBef>
            </a:pPr>
            <a:r>
              <a:rPr sz="1985" i="1" dirty="0">
                <a:latin typeface="Arial"/>
                <a:cs typeface="Arial"/>
              </a:rPr>
              <a:t>v</a:t>
            </a:r>
            <a:r>
              <a:rPr sz="1985" i="1" spc="-33" dirty="0">
                <a:latin typeface="Arial"/>
                <a:cs typeface="Arial"/>
              </a:rPr>
              <a:t> </a:t>
            </a:r>
            <a:r>
              <a:rPr sz="1985" i="1" dirty="0">
                <a:latin typeface="Arial"/>
                <a:cs typeface="Arial"/>
              </a:rPr>
              <a:t>závislosti</a:t>
            </a:r>
            <a:r>
              <a:rPr sz="1985" i="1" spc="39" dirty="0">
                <a:latin typeface="Arial"/>
                <a:cs typeface="Arial"/>
              </a:rPr>
              <a:t> </a:t>
            </a:r>
            <a:r>
              <a:rPr sz="1985" i="1" dirty="0">
                <a:latin typeface="Arial"/>
                <a:cs typeface="Arial"/>
              </a:rPr>
              <a:t>na</a:t>
            </a:r>
            <a:r>
              <a:rPr sz="1985" i="1" spc="-39" dirty="0">
                <a:latin typeface="Arial"/>
                <a:cs typeface="Arial"/>
              </a:rPr>
              <a:t> </a:t>
            </a:r>
            <a:r>
              <a:rPr sz="1985" i="1" spc="-11" dirty="0">
                <a:latin typeface="Arial"/>
                <a:cs typeface="Arial"/>
              </a:rPr>
              <a:t>teplotě</a:t>
            </a:r>
            <a:endParaRPr sz="1985">
              <a:latin typeface="Arial"/>
              <a:cs typeface="Arial"/>
            </a:endParaRPr>
          </a:p>
        </p:txBody>
      </p:sp>
      <p:pic>
        <p:nvPicPr>
          <p:cNvPr id="18" name="object 18"/>
          <p:cNvPicPr/>
          <p:nvPr/>
        </p:nvPicPr>
        <p:blipFill>
          <a:blip r:embed="rId4" cstate="print"/>
          <a:stretch>
            <a:fillRect/>
          </a:stretch>
        </p:blipFill>
        <p:spPr>
          <a:xfrm>
            <a:off x="6055928" y="2127681"/>
            <a:ext cx="3692351" cy="3072198"/>
          </a:xfrm>
          <a:prstGeom prst="rect">
            <a:avLst/>
          </a:prstGeom>
        </p:spPr>
      </p:pic>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5041063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3" y="796760"/>
            <a:ext cx="6880793" cy="488821"/>
          </a:xfrm>
          <a:prstGeom prst="rect">
            <a:avLst/>
          </a:prstGeom>
        </p:spPr>
        <p:txBody>
          <a:bodyPr vert="horz" wrap="square" lIns="0" tIns="13305" rIns="0" bIns="0" rtlCol="0">
            <a:spAutoFit/>
          </a:bodyPr>
          <a:lstStyle/>
          <a:p>
            <a:pPr marL="14007">
              <a:spcBef>
                <a:spcPts val="105"/>
              </a:spcBef>
            </a:pPr>
            <a:r>
              <a:rPr sz="3089" dirty="0"/>
              <a:t>Vlastnosti</a:t>
            </a:r>
            <a:r>
              <a:rPr sz="3089" spc="-165" dirty="0"/>
              <a:t> </a:t>
            </a:r>
            <a:r>
              <a:rPr sz="3089" dirty="0"/>
              <a:t>jednotlivých</a:t>
            </a:r>
            <a:r>
              <a:rPr sz="3089" spc="-154" dirty="0"/>
              <a:t> </a:t>
            </a:r>
            <a:r>
              <a:rPr sz="3089" spc="-11" dirty="0"/>
              <a:t>komponent</a:t>
            </a:r>
            <a:endParaRPr sz="3089"/>
          </a:p>
        </p:txBody>
      </p:sp>
      <p:sp>
        <p:nvSpPr>
          <p:cNvPr id="13" name="object 13"/>
          <p:cNvSpPr txBox="1"/>
          <p:nvPr/>
        </p:nvSpPr>
        <p:spPr>
          <a:xfrm>
            <a:off x="706921" y="1537612"/>
            <a:ext cx="8927664" cy="3176974"/>
          </a:xfrm>
          <a:prstGeom prst="rect">
            <a:avLst/>
          </a:prstGeom>
        </p:spPr>
        <p:txBody>
          <a:bodyPr vert="horz" wrap="square" lIns="0" tIns="81231" rIns="0" bIns="0" rtlCol="0">
            <a:spAutoFit/>
          </a:bodyPr>
          <a:lstStyle/>
          <a:p>
            <a:pPr marL="392178" indent="-378171">
              <a:spcBef>
                <a:spcPts val="640"/>
              </a:spcBef>
              <a:buFont typeface="Wingdings"/>
              <a:buChar char=""/>
              <a:tabLst>
                <a:tab pos="391477" algn="l"/>
                <a:tab pos="392178" algn="l"/>
              </a:tabLst>
            </a:pPr>
            <a:r>
              <a:rPr sz="2206" b="1" i="1" dirty="0">
                <a:latin typeface="Arial"/>
                <a:cs typeface="Arial"/>
              </a:rPr>
              <a:t>Tepelný</a:t>
            </a:r>
            <a:r>
              <a:rPr sz="2206" b="1" i="1" spc="-33" dirty="0">
                <a:latin typeface="Arial"/>
                <a:cs typeface="Arial"/>
              </a:rPr>
              <a:t> </a:t>
            </a:r>
            <a:r>
              <a:rPr sz="2206" b="1" i="1" dirty="0">
                <a:latin typeface="Arial"/>
                <a:cs typeface="Arial"/>
              </a:rPr>
              <a:t>výkon</a:t>
            </a:r>
            <a:r>
              <a:rPr sz="2206" b="1" i="1" spc="-28" dirty="0">
                <a:latin typeface="Arial"/>
                <a:cs typeface="Arial"/>
              </a:rPr>
              <a:t> </a:t>
            </a:r>
            <a:r>
              <a:rPr sz="2206" b="1" i="1" spc="-11" dirty="0">
                <a:latin typeface="Arial"/>
                <a:cs typeface="Arial"/>
              </a:rPr>
              <a:t>oblouku</a:t>
            </a:r>
            <a:endParaRPr sz="2206">
              <a:latin typeface="Arial"/>
              <a:cs typeface="Arial"/>
            </a:endParaRPr>
          </a:p>
          <a:p>
            <a:pPr marL="392178">
              <a:spcBef>
                <a:spcPts val="529"/>
              </a:spcBef>
            </a:pPr>
            <a:r>
              <a:rPr sz="2206" i="1" dirty="0">
                <a:latin typeface="Arial"/>
                <a:cs typeface="Arial"/>
              </a:rPr>
              <a:t>-</a:t>
            </a:r>
            <a:r>
              <a:rPr sz="2206" i="1" spc="-28" dirty="0">
                <a:latin typeface="Arial"/>
                <a:cs typeface="Arial"/>
              </a:rPr>
              <a:t> </a:t>
            </a:r>
            <a:r>
              <a:rPr sz="2206" i="1" dirty="0">
                <a:latin typeface="Arial"/>
                <a:cs typeface="Arial"/>
              </a:rPr>
              <a:t>roste</a:t>
            </a:r>
            <a:r>
              <a:rPr sz="2206" i="1" spc="-39"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zvětšujícím</a:t>
            </a:r>
            <a:r>
              <a:rPr sz="2206" i="1" spc="-66"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napětím</a:t>
            </a:r>
            <a:r>
              <a:rPr sz="2206" i="1" spc="-61" dirty="0">
                <a:latin typeface="Arial"/>
                <a:cs typeface="Arial"/>
              </a:rPr>
              <a:t> </a:t>
            </a:r>
            <a:r>
              <a:rPr sz="2206" i="1" dirty="0">
                <a:latin typeface="Arial"/>
                <a:cs typeface="Arial"/>
              </a:rPr>
              <a:t>na</a:t>
            </a:r>
            <a:r>
              <a:rPr sz="2206" i="1" spc="-6" dirty="0">
                <a:latin typeface="Arial"/>
                <a:cs typeface="Arial"/>
              </a:rPr>
              <a:t> </a:t>
            </a:r>
            <a:r>
              <a:rPr sz="2206" i="1" spc="-11" dirty="0">
                <a:latin typeface="Arial"/>
                <a:cs typeface="Arial"/>
              </a:rPr>
              <a:t>oblouku.</a:t>
            </a:r>
            <a:endParaRPr sz="2206">
              <a:latin typeface="Arial"/>
              <a:cs typeface="Arial"/>
            </a:endParaRPr>
          </a:p>
          <a:p>
            <a:pPr marL="392178">
              <a:spcBef>
                <a:spcPts val="529"/>
              </a:spcBef>
            </a:pPr>
            <a:r>
              <a:rPr sz="2206" i="1" dirty="0">
                <a:latin typeface="Arial"/>
                <a:cs typeface="Arial"/>
              </a:rPr>
              <a:t>(Přísady</a:t>
            </a:r>
            <a:r>
              <a:rPr sz="2206" i="1" spc="-61" dirty="0">
                <a:latin typeface="Arial"/>
                <a:cs typeface="Arial"/>
              </a:rPr>
              <a:t> </a:t>
            </a:r>
            <a:r>
              <a:rPr sz="2206" i="1" dirty="0">
                <a:latin typeface="Arial"/>
                <a:cs typeface="Arial"/>
              </a:rPr>
              <a:t>helia</a:t>
            </a:r>
            <a:r>
              <a:rPr sz="2206" i="1" spc="-22"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vodíku</a:t>
            </a:r>
            <a:r>
              <a:rPr sz="2206" i="1" spc="-39"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argonových</a:t>
            </a:r>
            <a:r>
              <a:rPr sz="2206" i="1" spc="-72" dirty="0">
                <a:latin typeface="Arial"/>
                <a:cs typeface="Arial"/>
              </a:rPr>
              <a:t> </a:t>
            </a:r>
            <a:r>
              <a:rPr sz="2206" i="1" dirty="0">
                <a:latin typeface="Arial"/>
                <a:cs typeface="Arial"/>
              </a:rPr>
              <a:t>směsí</a:t>
            </a:r>
            <a:r>
              <a:rPr sz="2206" i="1" spc="-33" dirty="0">
                <a:latin typeface="Arial"/>
                <a:cs typeface="Arial"/>
              </a:rPr>
              <a:t> </a:t>
            </a:r>
            <a:r>
              <a:rPr sz="2206" i="1" dirty="0">
                <a:latin typeface="Arial"/>
                <a:cs typeface="Arial"/>
              </a:rPr>
              <a:t>výrazně</a:t>
            </a:r>
            <a:r>
              <a:rPr sz="2206" i="1" spc="-61" dirty="0">
                <a:latin typeface="Arial"/>
                <a:cs typeface="Arial"/>
              </a:rPr>
              <a:t> </a:t>
            </a:r>
            <a:r>
              <a:rPr sz="2206" i="1" dirty="0">
                <a:latin typeface="Arial"/>
                <a:cs typeface="Arial"/>
              </a:rPr>
              <a:t>zvětšují</a:t>
            </a:r>
            <a:r>
              <a:rPr sz="2206" i="1" spc="-66" dirty="0">
                <a:latin typeface="Arial"/>
                <a:cs typeface="Arial"/>
              </a:rPr>
              <a:t> </a:t>
            </a:r>
            <a:r>
              <a:rPr sz="2206" i="1" spc="-11" dirty="0">
                <a:latin typeface="Arial"/>
                <a:cs typeface="Arial"/>
              </a:rPr>
              <a:t>napětí</a:t>
            </a:r>
            <a:endParaRPr sz="2206">
              <a:latin typeface="Arial"/>
              <a:cs typeface="Arial"/>
            </a:endParaRPr>
          </a:p>
          <a:p>
            <a:pPr marL="392178"/>
            <a:r>
              <a:rPr sz="2206" i="1" dirty="0">
                <a:latin typeface="Arial"/>
                <a:cs typeface="Arial"/>
              </a:rPr>
              <a:t>na</a:t>
            </a:r>
            <a:r>
              <a:rPr sz="2206" i="1" spc="-39" dirty="0">
                <a:latin typeface="Arial"/>
                <a:cs typeface="Arial"/>
              </a:rPr>
              <a:t> </a:t>
            </a:r>
            <a:r>
              <a:rPr sz="2206" i="1" dirty="0">
                <a:latin typeface="Arial"/>
                <a:cs typeface="Arial"/>
              </a:rPr>
              <a:t>oblouku</a:t>
            </a:r>
            <a:r>
              <a:rPr sz="2206" i="1" spc="-33"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tím</a:t>
            </a:r>
            <a:r>
              <a:rPr sz="2206" i="1" spc="-28" dirty="0">
                <a:latin typeface="Arial"/>
                <a:cs typeface="Arial"/>
              </a:rPr>
              <a:t> </a:t>
            </a:r>
            <a:r>
              <a:rPr sz="2206" i="1" dirty="0">
                <a:latin typeface="Arial"/>
                <a:cs typeface="Arial"/>
              </a:rPr>
              <a:t>i</a:t>
            </a:r>
            <a:r>
              <a:rPr sz="2206" i="1" spc="-28" dirty="0">
                <a:latin typeface="Arial"/>
                <a:cs typeface="Arial"/>
              </a:rPr>
              <a:t> </a:t>
            </a:r>
            <a:r>
              <a:rPr sz="2206" i="1" dirty="0">
                <a:latin typeface="Arial"/>
                <a:cs typeface="Arial"/>
              </a:rPr>
              <a:t>jeho</a:t>
            </a:r>
            <a:r>
              <a:rPr sz="2206" i="1" spc="-6" dirty="0">
                <a:latin typeface="Arial"/>
                <a:cs typeface="Arial"/>
              </a:rPr>
              <a:t> </a:t>
            </a:r>
            <a:r>
              <a:rPr sz="2206" i="1" dirty="0">
                <a:latin typeface="Arial"/>
                <a:cs typeface="Arial"/>
              </a:rPr>
              <a:t>tepelný</a:t>
            </a:r>
            <a:r>
              <a:rPr sz="2206" i="1" spc="-33" dirty="0">
                <a:latin typeface="Arial"/>
                <a:cs typeface="Arial"/>
              </a:rPr>
              <a:t> </a:t>
            </a:r>
            <a:r>
              <a:rPr sz="2206" i="1" spc="-11" dirty="0">
                <a:latin typeface="Arial"/>
                <a:cs typeface="Arial"/>
              </a:rPr>
              <a:t>výkon)</a:t>
            </a:r>
            <a:endParaRPr sz="2206">
              <a:latin typeface="Arial"/>
              <a:cs typeface="Arial"/>
            </a:endParaRPr>
          </a:p>
          <a:p>
            <a:pPr>
              <a:spcBef>
                <a:spcPts val="6"/>
              </a:spcBef>
            </a:pPr>
            <a:endParaRPr sz="2757">
              <a:latin typeface="Arial"/>
              <a:cs typeface="Arial"/>
            </a:endParaRPr>
          </a:p>
          <a:p>
            <a:pPr marL="392178" marR="4233419" indent="-378171">
              <a:lnSpc>
                <a:spcPct val="120000"/>
              </a:lnSpc>
              <a:buFont typeface="Wingdings"/>
              <a:buChar char=""/>
              <a:tabLst>
                <a:tab pos="391477" algn="l"/>
                <a:tab pos="392178" algn="l"/>
              </a:tabLst>
            </a:pPr>
            <a:r>
              <a:rPr sz="2206" i="1" dirty="0">
                <a:latin typeface="Arial"/>
                <a:cs typeface="Arial"/>
              </a:rPr>
              <a:t>Použitá</a:t>
            </a:r>
            <a:r>
              <a:rPr sz="2206" i="1" spc="-50" dirty="0">
                <a:latin typeface="Arial"/>
                <a:cs typeface="Arial"/>
              </a:rPr>
              <a:t> </a:t>
            </a:r>
            <a:r>
              <a:rPr sz="2206" i="1" dirty="0">
                <a:latin typeface="Arial"/>
                <a:cs typeface="Arial"/>
              </a:rPr>
              <a:t>ochranná</a:t>
            </a:r>
            <a:r>
              <a:rPr sz="2206" i="1" spc="-55" dirty="0">
                <a:latin typeface="Arial"/>
                <a:cs typeface="Arial"/>
              </a:rPr>
              <a:t> </a:t>
            </a:r>
            <a:r>
              <a:rPr sz="2206" i="1" dirty="0">
                <a:latin typeface="Arial"/>
                <a:cs typeface="Arial"/>
              </a:rPr>
              <a:t>atmosféra</a:t>
            </a:r>
            <a:r>
              <a:rPr sz="2206" i="1" spc="-61" dirty="0">
                <a:latin typeface="Arial"/>
                <a:cs typeface="Arial"/>
              </a:rPr>
              <a:t> </a:t>
            </a:r>
            <a:r>
              <a:rPr sz="2206" i="1" spc="-28" dirty="0">
                <a:latin typeface="Arial"/>
                <a:cs typeface="Arial"/>
              </a:rPr>
              <a:t>má </a:t>
            </a:r>
            <a:r>
              <a:rPr sz="2206" i="1" dirty="0">
                <a:latin typeface="Arial"/>
                <a:cs typeface="Arial"/>
              </a:rPr>
              <a:t>velký</a:t>
            </a:r>
            <a:r>
              <a:rPr sz="2206" i="1" spc="-39" dirty="0">
                <a:latin typeface="Arial"/>
                <a:cs typeface="Arial"/>
              </a:rPr>
              <a:t> </a:t>
            </a:r>
            <a:r>
              <a:rPr sz="2206" i="1" dirty="0">
                <a:latin typeface="Arial"/>
                <a:cs typeface="Arial"/>
              </a:rPr>
              <a:t>vliv na</a:t>
            </a:r>
            <a:r>
              <a:rPr sz="2206" i="1" spc="-28" dirty="0">
                <a:latin typeface="Arial"/>
                <a:cs typeface="Arial"/>
              </a:rPr>
              <a:t> </a:t>
            </a:r>
            <a:r>
              <a:rPr sz="2206" i="1" dirty="0">
                <a:latin typeface="Arial"/>
                <a:cs typeface="Arial"/>
              </a:rPr>
              <a:t>tvar</a:t>
            </a:r>
            <a:r>
              <a:rPr sz="2206" i="1" spc="-33"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rozměr</a:t>
            </a:r>
            <a:r>
              <a:rPr sz="2206" i="1" spc="-28" dirty="0">
                <a:latin typeface="Arial"/>
                <a:cs typeface="Arial"/>
              </a:rPr>
              <a:t> </a:t>
            </a:r>
            <a:r>
              <a:rPr sz="2206" i="1" spc="-11" dirty="0">
                <a:latin typeface="Arial"/>
                <a:cs typeface="Arial"/>
              </a:rPr>
              <a:t>svarové housenky</a:t>
            </a:r>
            <a:endParaRPr sz="2206">
              <a:latin typeface="Arial"/>
              <a:cs typeface="Arial"/>
            </a:endParaRPr>
          </a:p>
        </p:txBody>
      </p:sp>
      <p:pic>
        <p:nvPicPr>
          <p:cNvPr id="14" name="object 14"/>
          <p:cNvPicPr/>
          <p:nvPr/>
        </p:nvPicPr>
        <p:blipFill>
          <a:blip r:embed="rId2" cstate="print"/>
          <a:stretch>
            <a:fillRect/>
          </a:stretch>
        </p:blipFill>
        <p:spPr>
          <a:xfrm>
            <a:off x="5850891" y="3445298"/>
            <a:ext cx="4223430" cy="3566304"/>
          </a:xfrm>
          <a:prstGeom prst="rect">
            <a:avLst/>
          </a:prstGeom>
        </p:spPr>
      </p:pic>
      <p:pic>
        <p:nvPicPr>
          <p:cNvPr id="15" name="object 15"/>
          <p:cNvPicPr/>
          <p:nvPr/>
        </p:nvPicPr>
        <p:blipFill>
          <a:blip r:embed="rId3" cstate="print"/>
          <a:stretch>
            <a:fillRect/>
          </a:stretch>
        </p:blipFill>
        <p:spPr>
          <a:xfrm>
            <a:off x="1192611" y="4983572"/>
            <a:ext cx="1344507" cy="847039"/>
          </a:xfrm>
          <a:prstGeom prst="rect">
            <a:avLst/>
          </a:prstGeom>
        </p:spPr>
      </p:pic>
      <p:pic>
        <p:nvPicPr>
          <p:cNvPr id="16" name="object 16"/>
          <p:cNvPicPr/>
          <p:nvPr/>
        </p:nvPicPr>
        <p:blipFill>
          <a:blip r:embed="rId4" cstate="print"/>
          <a:stretch>
            <a:fillRect/>
          </a:stretch>
        </p:blipFill>
        <p:spPr>
          <a:xfrm>
            <a:off x="1163703" y="5988097"/>
            <a:ext cx="1368727" cy="1028344"/>
          </a:xfrm>
          <a:prstGeom prst="rect">
            <a:avLst/>
          </a:prstGeom>
        </p:spPr>
      </p:pic>
      <p:pic>
        <p:nvPicPr>
          <p:cNvPr id="17" name="object 17"/>
          <p:cNvPicPr/>
          <p:nvPr/>
        </p:nvPicPr>
        <p:blipFill>
          <a:blip r:embed="rId5" cstate="print"/>
          <a:stretch>
            <a:fillRect/>
          </a:stretch>
        </p:blipFill>
        <p:spPr>
          <a:xfrm>
            <a:off x="3069156" y="6039562"/>
            <a:ext cx="1435331" cy="1106491"/>
          </a:xfrm>
          <a:prstGeom prst="rect">
            <a:avLst/>
          </a:prstGeom>
        </p:spPr>
      </p:pic>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7072889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2" y="796004"/>
            <a:ext cx="5513878" cy="421497"/>
          </a:xfrm>
          <a:prstGeom prst="rect">
            <a:avLst/>
          </a:prstGeom>
        </p:spPr>
        <p:txBody>
          <a:bodyPr vert="horz" wrap="square" lIns="0" tIns="14005" rIns="0" bIns="0" rtlCol="0">
            <a:spAutoFit/>
          </a:bodyPr>
          <a:lstStyle/>
          <a:p>
            <a:pPr marL="14007">
              <a:spcBef>
                <a:spcPts val="110"/>
              </a:spcBef>
              <a:tabLst>
                <a:tab pos="3809727" algn="l"/>
              </a:tabLst>
            </a:pPr>
            <a:r>
              <a:rPr sz="2647" dirty="0"/>
              <a:t>VÝHODY</a:t>
            </a:r>
            <a:r>
              <a:rPr sz="2647" spc="-17" dirty="0"/>
              <a:t> </a:t>
            </a:r>
            <a:r>
              <a:rPr sz="2647" spc="-11" dirty="0"/>
              <a:t>SVAŘOVÁNÍ</a:t>
            </a:r>
            <a:r>
              <a:rPr sz="2647" dirty="0"/>
              <a:t>	</a:t>
            </a:r>
            <a:r>
              <a:rPr sz="2647" spc="-11" dirty="0"/>
              <a:t>MIG/MAG</a:t>
            </a:r>
            <a:endParaRPr sz="2647"/>
          </a:p>
        </p:txBody>
      </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3" name="object 13"/>
          <p:cNvSpPr txBox="1"/>
          <p:nvPr/>
        </p:nvSpPr>
        <p:spPr>
          <a:xfrm>
            <a:off x="785573" y="1997995"/>
            <a:ext cx="9060714" cy="4511465"/>
          </a:xfrm>
          <a:prstGeom prst="rect">
            <a:avLst/>
          </a:prstGeom>
        </p:spPr>
        <p:txBody>
          <a:bodyPr vert="horz" wrap="square" lIns="0" tIns="14706" rIns="0" bIns="0" rtlCol="0">
            <a:spAutoFit/>
          </a:bodyPr>
          <a:lstStyle/>
          <a:p>
            <a:pPr marL="14007" marR="184884">
              <a:spcBef>
                <a:spcPts val="116"/>
              </a:spcBef>
              <a:buFont typeface="Wingdings"/>
              <a:buChar char=""/>
              <a:tabLst>
                <a:tab pos="313742" algn="l"/>
              </a:tabLst>
            </a:pPr>
            <a:r>
              <a:rPr sz="2206" i="1" dirty="0">
                <a:latin typeface="Arial"/>
                <a:cs typeface="Arial"/>
              </a:rPr>
              <a:t>Neobalený</a:t>
            </a:r>
            <a:r>
              <a:rPr sz="2206" i="1" spc="-55" dirty="0">
                <a:latin typeface="Arial"/>
                <a:cs typeface="Arial"/>
              </a:rPr>
              <a:t> </a:t>
            </a:r>
            <a:r>
              <a:rPr sz="2206" i="1" dirty="0">
                <a:latin typeface="Arial"/>
                <a:cs typeface="Arial"/>
              </a:rPr>
              <a:t>svařovací</a:t>
            </a:r>
            <a:r>
              <a:rPr sz="2206" i="1" spc="-66" dirty="0">
                <a:latin typeface="Arial"/>
                <a:cs typeface="Arial"/>
              </a:rPr>
              <a:t> </a:t>
            </a:r>
            <a:r>
              <a:rPr sz="2206" i="1" dirty="0">
                <a:latin typeface="Arial"/>
                <a:cs typeface="Arial"/>
              </a:rPr>
              <a:t>drát</a:t>
            </a:r>
            <a:r>
              <a:rPr sz="2206" i="1" spc="-55"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možné</a:t>
            </a:r>
            <a:r>
              <a:rPr sz="2206" i="1" spc="-28" dirty="0">
                <a:latin typeface="Arial"/>
                <a:cs typeface="Arial"/>
              </a:rPr>
              <a:t> </a:t>
            </a:r>
            <a:r>
              <a:rPr sz="2206" i="1" dirty="0">
                <a:latin typeface="Arial"/>
                <a:cs typeface="Arial"/>
              </a:rPr>
              <a:t>navinout</a:t>
            </a:r>
            <a:r>
              <a:rPr sz="2206" i="1" spc="-50" dirty="0">
                <a:latin typeface="Arial"/>
                <a:cs typeface="Arial"/>
              </a:rPr>
              <a:t> </a:t>
            </a:r>
            <a:r>
              <a:rPr sz="2206" i="1" dirty="0">
                <a:latin typeface="Arial"/>
                <a:cs typeface="Arial"/>
              </a:rPr>
              <a:t>na</a:t>
            </a:r>
            <a:r>
              <a:rPr sz="2206" i="1" spc="-33" dirty="0">
                <a:latin typeface="Arial"/>
                <a:cs typeface="Arial"/>
              </a:rPr>
              <a:t> </a:t>
            </a:r>
            <a:r>
              <a:rPr sz="2206" i="1" dirty="0">
                <a:latin typeface="Arial"/>
                <a:cs typeface="Arial"/>
              </a:rPr>
              <a:t>cívky</a:t>
            </a:r>
            <a:r>
              <a:rPr sz="2206" i="1" spc="-55"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plynule</a:t>
            </a:r>
            <a:r>
              <a:rPr sz="2206" i="1" spc="-33" dirty="0">
                <a:latin typeface="Arial"/>
                <a:cs typeface="Arial"/>
              </a:rPr>
              <a:t> </a:t>
            </a:r>
            <a:r>
              <a:rPr sz="2206" i="1" spc="-28" dirty="0">
                <a:latin typeface="Arial"/>
                <a:cs typeface="Arial"/>
              </a:rPr>
              <a:t>ho </a:t>
            </a:r>
            <a:r>
              <a:rPr sz="2206" i="1" dirty="0">
                <a:latin typeface="Arial"/>
                <a:cs typeface="Arial"/>
              </a:rPr>
              <a:t>dodávat</a:t>
            </a:r>
            <a:r>
              <a:rPr sz="2206" i="1" spc="-50"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svarové</a:t>
            </a:r>
            <a:r>
              <a:rPr sz="2206" i="1" spc="-61" dirty="0">
                <a:latin typeface="Arial"/>
                <a:cs typeface="Arial"/>
              </a:rPr>
              <a:t> </a:t>
            </a:r>
            <a:r>
              <a:rPr sz="2206" i="1" dirty="0">
                <a:latin typeface="Arial"/>
                <a:cs typeface="Arial"/>
              </a:rPr>
              <a:t>lázně</a:t>
            </a:r>
            <a:r>
              <a:rPr sz="2206" i="1" spc="-28" dirty="0">
                <a:latin typeface="Arial"/>
                <a:cs typeface="Arial"/>
              </a:rPr>
              <a:t> </a:t>
            </a:r>
            <a:r>
              <a:rPr sz="2206" i="1" dirty="0">
                <a:latin typeface="Arial"/>
                <a:cs typeface="Arial"/>
              </a:rPr>
              <a:t>bez</a:t>
            </a:r>
            <a:r>
              <a:rPr sz="2206" i="1" spc="-39" dirty="0">
                <a:latin typeface="Arial"/>
                <a:cs typeface="Arial"/>
              </a:rPr>
              <a:t> </a:t>
            </a:r>
            <a:r>
              <a:rPr sz="2206" i="1" dirty="0">
                <a:latin typeface="Arial"/>
                <a:cs typeface="Arial"/>
              </a:rPr>
              <a:t>časté</a:t>
            </a:r>
            <a:r>
              <a:rPr sz="2206" i="1" spc="-39"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nepohodlné</a:t>
            </a:r>
            <a:r>
              <a:rPr sz="2206" i="1" spc="-55" dirty="0">
                <a:latin typeface="Arial"/>
                <a:cs typeface="Arial"/>
              </a:rPr>
              <a:t> </a:t>
            </a:r>
            <a:r>
              <a:rPr sz="2206" i="1" dirty="0">
                <a:latin typeface="Arial"/>
                <a:cs typeface="Arial"/>
              </a:rPr>
              <a:t>výměny</a:t>
            </a:r>
            <a:r>
              <a:rPr sz="2206" i="1" spc="-33" dirty="0">
                <a:latin typeface="Arial"/>
                <a:cs typeface="Arial"/>
              </a:rPr>
              <a:t> </a:t>
            </a:r>
            <a:r>
              <a:rPr sz="2206" i="1" spc="-11" dirty="0">
                <a:latin typeface="Arial"/>
                <a:cs typeface="Arial"/>
              </a:rPr>
              <a:t>svařovacích </a:t>
            </a:r>
            <a:r>
              <a:rPr sz="2206" i="1" dirty="0">
                <a:latin typeface="Arial"/>
                <a:cs typeface="Arial"/>
              </a:rPr>
              <a:t>elektrod</a:t>
            </a:r>
            <a:r>
              <a:rPr sz="2206" i="1" spc="-50" dirty="0">
                <a:latin typeface="Arial"/>
                <a:cs typeface="Arial"/>
              </a:rPr>
              <a:t> </a:t>
            </a:r>
            <a:r>
              <a:rPr sz="2206" i="1" dirty="0">
                <a:latin typeface="Arial"/>
                <a:cs typeface="Arial"/>
              </a:rPr>
              <a:t>(</a:t>
            </a:r>
            <a:r>
              <a:rPr sz="2206" i="1" spc="-39" dirty="0">
                <a:latin typeface="Arial"/>
                <a:cs typeface="Arial"/>
              </a:rPr>
              <a:t> </a:t>
            </a:r>
            <a:r>
              <a:rPr sz="2206" i="1" dirty="0">
                <a:latin typeface="Arial"/>
                <a:cs typeface="Arial"/>
              </a:rPr>
              <a:t>poloautomatický</a:t>
            </a:r>
            <a:r>
              <a:rPr sz="2206" i="1" spc="-55" dirty="0">
                <a:latin typeface="Arial"/>
                <a:cs typeface="Arial"/>
              </a:rPr>
              <a:t> </a:t>
            </a:r>
            <a:r>
              <a:rPr sz="2206" i="1" dirty="0">
                <a:latin typeface="Arial"/>
                <a:cs typeface="Arial"/>
              </a:rPr>
              <a:t>způsob</a:t>
            </a:r>
            <a:r>
              <a:rPr sz="2206" i="1" spc="-66" dirty="0">
                <a:latin typeface="Arial"/>
                <a:cs typeface="Arial"/>
              </a:rPr>
              <a:t> </a:t>
            </a:r>
            <a:r>
              <a:rPr sz="2206" i="1" dirty="0">
                <a:latin typeface="Arial"/>
                <a:cs typeface="Arial"/>
              </a:rPr>
              <a:t>svařování</a:t>
            </a:r>
            <a:r>
              <a:rPr sz="2206" i="1" spc="-66" dirty="0">
                <a:latin typeface="Arial"/>
                <a:cs typeface="Arial"/>
              </a:rPr>
              <a:t> </a:t>
            </a:r>
            <a:r>
              <a:rPr sz="2206" i="1" spc="-55" dirty="0">
                <a:latin typeface="Arial"/>
                <a:cs typeface="Arial"/>
              </a:rPr>
              <a:t>)</a:t>
            </a:r>
            <a:endParaRPr sz="2206">
              <a:latin typeface="Arial"/>
              <a:cs typeface="Arial"/>
            </a:endParaRPr>
          </a:p>
          <a:p>
            <a:pPr marL="14007" marR="5602">
              <a:spcBef>
                <a:spcPts val="1059"/>
              </a:spcBef>
              <a:buFont typeface="Wingdings"/>
              <a:buChar char=""/>
              <a:tabLst>
                <a:tab pos="313742" algn="l"/>
              </a:tabLst>
            </a:pPr>
            <a:r>
              <a:rPr sz="2206" i="1" dirty="0">
                <a:latin typeface="Arial"/>
                <a:cs typeface="Arial"/>
              </a:rPr>
              <a:t>Svařovací</a:t>
            </a:r>
            <a:r>
              <a:rPr sz="2206" i="1" spc="-77" dirty="0">
                <a:latin typeface="Arial"/>
                <a:cs typeface="Arial"/>
              </a:rPr>
              <a:t> </a:t>
            </a:r>
            <a:r>
              <a:rPr sz="2206" i="1" dirty="0">
                <a:latin typeface="Arial"/>
                <a:cs typeface="Arial"/>
              </a:rPr>
              <a:t>proud</a:t>
            </a:r>
            <a:r>
              <a:rPr sz="2206" i="1" spc="-33" dirty="0">
                <a:latin typeface="Arial"/>
                <a:cs typeface="Arial"/>
              </a:rPr>
              <a:t> </a:t>
            </a:r>
            <a:r>
              <a:rPr sz="2206" i="1" dirty="0">
                <a:latin typeface="Arial"/>
                <a:cs typeface="Arial"/>
              </a:rPr>
              <a:t>je</a:t>
            </a:r>
            <a:r>
              <a:rPr sz="2206" i="1" spc="-11" dirty="0">
                <a:latin typeface="Arial"/>
                <a:cs typeface="Arial"/>
              </a:rPr>
              <a:t> </a:t>
            </a:r>
            <a:r>
              <a:rPr sz="2206" i="1" dirty="0">
                <a:latin typeface="Arial"/>
                <a:cs typeface="Arial"/>
              </a:rPr>
              <a:t>možné</a:t>
            </a:r>
            <a:r>
              <a:rPr sz="2206" i="1" spc="-28" dirty="0">
                <a:latin typeface="Arial"/>
                <a:cs typeface="Arial"/>
              </a:rPr>
              <a:t> </a:t>
            </a:r>
            <a:r>
              <a:rPr sz="2206" i="1" dirty="0">
                <a:latin typeface="Arial"/>
                <a:cs typeface="Arial"/>
              </a:rPr>
              <a:t>dodávat</a:t>
            </a:r>
            <a:r>
              <a:rPr sz="2206" i="1" spc="-44"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drát</a:t>
            </a:r>
            <a:r>
              <a:rPr sz="2206" i="1" spc="-44" dirty="0">
                <a:latin typeface="Arial"/>
                <a:cs typeface="Arial"/>
              </a:rPr>
              <a:t> </a:t>
            </a:r>
            <a:r>
              <a:rPr sz="2206" i="1" dirty="0">
                <a:latin typeface="Arial"/>
                <a:cs typeface="Arial"/>
              </a:rPr>
              <a:t>až</a:t>
            </a:r>
            <a:r>
              <a:rPr sz="2206" i="1" spc="-28" dirty="0">
                <a:latin typeface="Arial"/>
                <a:cs typeface="Arial"/>
              </a:rPr>
              <a:t> </a:t>
            </a:r>
            <a:r>
              <a:rPr sz="2206" i="1" dirty="0">
                <a:latin typeface="Arial"/>
                <a:cs typeface="Arial"/>
              </a:rPr>
              <a:t>do</a:t>
            </a:r>
            <a:r>
              <a:rPr sz="2206" i="1" spc="-22" dirty="0">
                <a:latin typeface="Arial"/>
                <a:cs typeface="Arial"/>
              </a:rPr>
              <a:t> </a:t>
            </a:r>
            <a:r>
              <a:rPr sz="2206" i="1" dirty="0">
                <a:latin typeface="Arial"/>
                <a:cs typeface="Arial"/>
              </a:rPr>
              <a:t>těsné</a:t>
            </a:r>
            <a:r>
              <a:rPr sz="2206" i="1" spc="-39" dirty="0">
                <a:latin typeface="Arial"/>
                <a:cs typeface="Arial"/>
              </a:rPr>
              <a:t> </a:t>
            </a:r>
            <a:r>
              <a:rPr sz="2206" i="1" dirty="0">
                <a:latin typeface="Arial"/>
                <a:cs typeface="Arial"/>
              </a:rPr>
              <a:t>blízkosti</a:t>
            </a:r>
            <a:r>
              <a:rPr sz="2206" i="1" spc="-44" dirty="0">
                <a:latin typeface="Arial"/>
                <a:cs typeface="Arial"/>
              </a:rPr>
              <a:t> </a:t>
            </a:r>
            <a:r>
              <a:rPr sz="2206" i="1" spc="-22" dirty="0">
                <a:latin typeface="Arial"/>
                <a:cs typeface="Arial"/>
              </a:rPr>
              <a:t>jeho </a:t>
            </a:r>
            <a:r>
              <a:rPr sz="2206" i="1" dirty="0">
                <a:latin typeface="Arial"/>
                <a:cs typeface="Arial"/>
              </a:rPr>
              <a:t>odtavovacího</a:t>
            </a:r>
            <a:r>
              <a:rPr sz="2206" i="1" spc="-83" dirty="0">
                <a:latin typeface="Arial"/>
                <a:cs typeface="Arial"/>
              </a:rPr>
              <a:t> </a:t>
            </a:r>
            <a:r>
              <a:rPr sz="2206" i="1" dirty="0">
                <a:latin typeface="Arial"/>
                <a:cs typeface="Arial"/>
              </a:rPr>
              <a:t>konce</a:t>
            </a:r>
            <a:r>
              <a:rPr sz="2206" i="1" spc="-55" dirty="0">
                <a:latin typeface="Arial"/>
                <a:cs typeface="Arial"/>
              </a:rPr>
              <a:t> </a:t>
            </a:r>
            <a:r>
              <a:rPr sz="2206" i="1" dirty="0">
                <a:latin typeface="Arial"/>
                <a:cs typeface="Arial"/>
              </a:rPr>
              <a:t>pomocí</a:t>
            </a:r>
            <a:r>
              <a:rPr sz="2206" i="1" spc="-44" dirty="0">
                <a:latin typeface="Arial"/>
                <a:cs typeface="Arial"/>
              </a:rPr>
              <a:t> </a:t>
            </a:r>
            <a:r>
              <a:rPr sz="2206" i="1" dirty="0">
                <a:latin typeface="Arial"/>
                <a:cs typeface="Arial"/>
              </a:rPr>
              <a:t>třecích</a:t>
            </a:r>
            <a:r>
              <a:rPr sz="2206" i="1" spc="-72" dirty="0">
                <a:latin typeface="Arial"/>
                <a:cs typeface="Arial"/>
              </a:rPr>
              <a:t> </a:t>
            </a:r>
            <a:r>
              <a:rPr sz="2206" i="1" dirty="0">
                <a:latin typeface="Arial"/>
                <a:cs typeface="Arial"/>
              </a:rPr>
              <a:t>kontaktů</a:t>
            </a:r>
            <a:r>
              <a:rPr sz="2206" i="1" spc="-66" dirty="0">
                <a:latin typeface="Arial"/>
                <a:cs typeface="Arial"/>
              </a:rPr>
              <a:t> </a:t>
            </a:r>
            <a:r>
              <a:rPr sz="2206" i="1" dirty="0">
                <a:latin typeface="Arial"/>
                <a:cs typeface="Arial"/>
              </a:rPr>
              <a:t>(kontaktních</a:t>
            </a:r>
            <a:r>
              <a:rPr sz="2206" i="1" spc="-66" dirty="0">
                <a:latin typeface="Arial"/>
                <a:cs typeface="Arial"/>
              </a:rPr>
              <a:t> </a:t>
            </a:r>
            <a:r>
              <a:rPr sz="2206" i="1" dirty="0">
                <a:latin typeface="Arial"/>
                <a:cs typeface="Arial"/>
              </a:rPr>
              <a:t>špiček</a:t>
            </a:r>
            <a:r>
              <a:rPr sz="2206" i="1" spc="-61" dirty="0">
                <a:latin typeface="Arial"/>
                <a:cs typeface="Arial"/>
              </a:rPr>
              <a:t> </a:t>
            </a:r>
            <a:r>
              <a:rPr sz="2206" i="1" spc="-11" dirty="0">
                <a:latin typeface="Arial"/>
                <a:cs typeface="Arial"/>
              </a:rPr>
              <a:t>hořáku)</a:t>
            </a:r>
            <a:endParaRPr sz="2206">
              <a:latin typeface="Arial"/>
              <a:cs typeface="Arial"/>
            </a:endParaRPr>
          </a:p>
          <a:p>
            <a:pPr marL="14007"/>
            <a:r>
              <a:rPr sz="2206" i="1" dirty="0">
                <a:latin typeface="Arial"/>
                <a:cs typeface="Arial"/>
              </a:rPr>
              <a:t>-</a:t>
            </a:r>
            <a:r>
              <a:rPr sz="2206" i="1" spc="-28" dirty="0">
                <a:latin typeface="Arial"/>
                <a:cs typeface="Arial"/>
              </a:rPr>
              <a:t> </a:t>
            </a:r>
            <a:r>
              <a:rPr sz="2206" i="1" dirty="0">
                <a:latin typeface="Arial"/>
                <a:cs typeface="Arial"/>
              </a:rPr>
              <a:t>Protože</a:t>
            </a:r>
            <a:r>
              <a:rPr sz="2206" i="1" spc="-39" dirty="0">
                <a:latin typeface="Arial"/>
                <a:cs typeface="Arial"/>
              </a:rPr>
              <a:t> </a:t>
            </a:r>
            <a:r>
              <a:rPr sz="2206" i="1" dirty="0">
                <a:latin typeface="Arial"/>
                <a:cs typeface="Arial"/>
              </a:rPr>
              <a:t>proudem</a:t>
            </a:r>
            <a:r>
              <a:rPr sz="2206" i="1" spc="-61" dirty="0">
                <a:latin typeface="Arial"/>
                <a:cs typeface="Arial"/>
              </a:rPr>
              <a:t> </a:t>
            </a:r>
            <a:r>
              <a:rPr sz="2206" i="1" dirty="0">
                <a:latin typeface="Arial"/>
                <a:cs typeface="Arial"/>
              </a:rPr>
              <a:t>zatížená</a:t>
            </a:r>
            <a:r>
              <a:rPr sz="2206" i="1" spc="-55" dirty="0">
                <a:latin typeface="Arial"/>
                <a:cs typeface="Arial"/>
              </a:rPr>
              <a:t> </a:t>
            </a:r>
            <a:r>
              <a:rPr sz="2206" i="1" dirty="0">
                <a:latin typeface="Arial"/>
                <a:cs typeface="Arial"/>
              </a:rPr>
              <a:t>část</a:t>
            </a:r>
            <a:r>
              <a:rPr sz="2206" i="1" spc="-50" dirty="0">
                <a:latin typeface="Arial"/>
                <a:cs typeface="Arial"/>
              </a:rPr>
              <a:t> </a:t>
            </a:r>
            <a:r>
              <a:rPr sz="2206" i="1" dirty="0">
                <a:latin typeface="Arial"/>
                <a:cs typeface="Arial"/>
              </a:rPr>
              <a:t>drátu</a:t>
            </a:r>
            <a:r>
              <a:rPr sz="2206" i="1" spc="-44"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krátká</a:t>
            </a:r>
            <a:r>
              <a:rPr sz="2206" i="1" spc="-61"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bez</a:t>
            </a:r>
            <a:r>
              <a:rPr sz="2206" i="1" spc="-44" dirty="0">
                <a:latin typeface="Arial"/>
                <a:cs typeface="Arial"/>
              </a:rPr>
              <a:t> </a:t>
            </a:r>
            <a:r>
              <a:rPr sz="2206" i="1" dirty="0">
                <a:latin typeface="Arial"/>
                <a:cs typeface="Arial"/>
              </a:rPr>
              <a:t>obalu,</a:t>
            </a:r>
            <a:r>
              <a:rPr sz="2206" i="1" spc="-39" dirty="0">
                <a:latin typeface="Arial"/>
                <a:cs typeface="Arial"/>
              </a:rPr>
              <a:t> </a:t>
            </a:r>
            <a:r>
              <a:rPr sz="2206" i="1" dirty="0">
                <a:latin typeface="Arial"/>
                <a:cs typeface="Arial"/>
              </a:rPr>
              <a:t>je</a:t>
            </a:r>
            <a:r>
              <a:rPr sz="2206" i="1" spc="-11" dirty="0">
                <a:latin typeface="Arial"/>
                <a:cs typeface="Arial"/>
              </a:rPr>
              <a:t> možné</a:t>
            </a:r>
            <a:endParaRPr sz="2206">
              <a:latin typeface="Arial"/>
              <a:cs typeface="Arial"/>
            </a:endParaRPr>
          </a:p>
          <a:p>
            <a:pPr marL="14007"/>
            <a:r>
              <a:rPr sz="2206" i="1" dirty="0">
                <a:latin typeface="Arial"/>
                <a:cs typeface="Arial"/>
              </a:rPr>
              <a:t>dosáhnout</a:t>
            </a:r>
            <a:r>
              <a:rPr sz="2206" i="1" spc="-77" dirty="0">
                <a:latin typeface="Arial"/>
                <a:cs typeface="Arial"/>
              </a:rPr>
              <a:t> </a:t>
            </a:r>
            <a:r>
              <a:rPr sz="2206" i="1" dirty="0">
                <a:latin typeface="Arial"/>
                <a:cs typeface="Arial"/>
              </a:rPr>
              <a:t>na</a:t>
            </a:r>
            <a:r>
              <a:rPr sz="2206" i="1" spc="-33" dirty="0">
                <a:latin typeface="Arial"/>
                <a:cs typeface="Arial"/>
              </a:rPr>
              <a:t> </a:t>
            </a:r>
            <a:r>
              <a:rPr sz="2206" i="1" dirty="0">
                <a:latin typeface="Arial"/>
                <a:cs typeface="Arial"/>
              </a:rPr>
              <a:t>1</a:t>
            </a:r>
            <a:r>
              <a:rPr sz="2206" i="1" spc="-17" dirty="0">
                <a:latin typeface="Arial"/>
                <a:cs typeface="Arial"/>
              </a:rPr>
              <a:t> </a:t>
            </a:r>
            <a:r>
              <a:rPr sz="2206" i="1" dirty="0">
                <a:latin typeface="Arial"/>
                <a:cs typeface="Arial"/>
              </a:rPr>
              <a:t>mm2</a:t>
            </a:r>
            <a:r>
              <a:rPr sz="2206" i="1" spc="-11" dirty="0">
                <a:latin typeface="Arial"/>
                <a:cs typeface="Arial"/>
              </a:rPr>
              <a:t> </a:t>
            </a:r>
            <a:r>
              <a:rPr sz="2206" i="1" dirty="0">
                <a:latin typeface="Arial"/>
                <a:cs typeface="Arial"/>
              </a:rPr>
              <a:t>průřezu</a:t>
            </a:r>
            <a:r>
              <a:rPr sz="2206" i="1" spc="-61" dirty="0">
                <a:latin typeface="Arial"/>
                <a:cs typeface="Arial"/>
              </a:rPr>
              <a:t> </a:t>
            </a:r>
            <a:r>
              <a:rPr sz="2206" i="1" dirty="0">
                <a:latin typeface="Arial"/>
                <a:cs typeface="Arial"/>
              </a:rPr>
              <a:t>drátu</a:t>
            </a:r>
            <a:r>
              <a:rPr sz="2206" i="1" spc="-50" dirty="0">
                <a:latin typeface="Arial"/>
                <a:cs typeface="Arial"/>
              </a:rPr>
              <a:t> </a:t>
            </a:r>
            <a:r>
              <a:rPr sz="2206" i="1" dirty="0">
                <a:latin typeface="Arial"/>
                <a:cs typeface="Arial"/>
              </a:rPr>
              <a:t>mnohem</a:t>
            </a:r>
            <a:r>
              <a:rPr sz="2206" i="1" spc="-28" dirty="0">
                <a:latin typeface="Arial"/>
                <a:cs typeface="Arial"/>
              </a:rPr>
              <a:t> </a:t>
            </a:r>
            <a:r>
              <a:rPr sz="2206" i="1" dirty="0">
                <a:latin typeface="Arial"/>
                <a:cs typeface="Arial"/>
              </a:rPr>
              <a:t>větší</a:t>
            </a:r>
            <a:r>
              <a:rPr sz="2206" i="1" spc="-66" dirty="0">
                <a:latin typeface="Arial"/>
                <a:cs typeface="Arial"/>
              </a:rPr>
              <a:t> </a:t>
            </a:r>
            <a:r>
              <a:rPr sz="2206" i="1" dirty="0">
                <a:latin typeface="Arial"/>
                <a:cs typeface="Arial"/>
              </a:rPr>
              <a:t>proudovou</a:t>
            </a:r>
            <a:r>
              <a:rPr sz="2206" i="1" spc="-55" dirty="0">
                <a:latin typeface="Arial"/>
                <a:cs typeface="Arial"/>
              </a:rPr>
              <a:t> </a:t>
            </a:r>
            <a:r>
              <a:rPr sz="2206" i="1" spc="-11" dirty="0">
                <a:latin typeface="Arial"/>
                <a:cs typeface="Arial"/>
              </a:rPr>
              <a:t>hustotu</a:t>
            </a:r>
            <a:endParaRPr sz="2206">
              <a:latin typeface="Arial"/>
              <a:cs typeface="Arial"/>
            </a:endParaRPr>
          </a:p>
          <a:p>
            <a:pPr marL="14007" marR="500727">
              <a:spcBef>
                <a:spcPts val="1059"/>
              </a:spcBef>
              <a:buFont typeface="Wingdings"/>
              <a:buChar char=""/>
              <a:tabLst>
                <a:tab pos="313742" algn="l"/>
              </a:tabLst>
            </a:pPr>
            <a:r>
              <a:rPr sz="2206" i="1" dirty="0">
                <a:latin typeface="Arial"/>
                <a:cs typeface="Arial"/>
              </a:rPr>
              <a:t>Možnost</a:t>
            </a:r>
            <a:r>
              <a:rPr sz="2206" i="1" spc="-66" dirty="0">
                <a:latin typeface="Arial"/>
                <a:cs typeface="Arial"/>
              </a:rPr>
              <a:t> </a:t>
            </a:r>
            <a:r>
              <a:rPr sz="2206" i="1" dirty="0">
                <a:latin typeface="Arial"/>
                <a:cs typeface="Arial"/>
              </a:rPr>
              <a:t>použití</a:t>
            </a:r>
            <a:r>
              <a:rPr sz="2206" i="1" spc="-66" dirty="0">
                <a:latin typeface="Arial"/>
                <a:cs typeface="Arial"/>
              </a:rPr>
              <a:t> </a:t>
            </a:r>
            <a:r>
              <a:rPr sz="2206" i="1" dirty="0">
                <a:latin typeface="Arial"/>
                <a:cs typeface="Arial"/>
              </a:rPr>
              <a:t>velkého</a:t>
            </a:r>
            <a:r>
              <a:rPr sz="2206" i="1" spc="-50" dirty="0">
                <a:latin typeface="Arial"/>
                <a:cs typeface="Arial"/>
              </a:rPr>
              <a:t> </a:t>
            </a:r>
            <a:r>
              <a:rPr sz="2206" i="1" dirty="0">
                <a:latin typeface="Arial"/>
                <a:cs typeface="Arial"/>
              </a:rPr>
              <a:t>rozsahu</a:t>
            </a:r>
            <a:r>
              <a:rPr sz="2206" i="1" spc="-61" dirty="0">
                <a:latin typeface="Arial"/>
                <a:cs typeface="Arial"/>
              </a:rPr>
              <a:t> </a:t>
            </a:r>
            <a:r>
              <a:rPr sz="2206" i="1" dirty="0">
                <a:latin typeface="Arial"/>
                <a:cs typeface="Arial"/>
              </a:rPr>
              <a:t>svařovacích</a:t>
            </a:r>
            <a:r>
              <a:rPr sz="2206" i="1" spc="-77" dirty="0">
                <a:latin typeface="Arial"/>
                <a:cs typeface="Arial"/>
              </a:rPr>
              <a:t> </a:t>
            </a:r>
            <a:r>
              <a:rPr sz="2206" i="1" dirty="0">
                <a:latin typeface="Arial"/>
                <a:cs typeface="Arial"/>
              </a:rPr>
              <a:t>parametrů</a:t>
            </a:r>
            <a:r>
              <a:rPr sz="2206" i="1" spc="-61" dirty="0">
                <a:latin typeface="Arial"/>
                <a:cs typeface="Arial"/>
              </a:rPr>
              <a:t> </a:t>
            </a:r>
            <a:r>
              <a:rPr sz="2206" i="1" dirty="0">
                <a:latin typeface="Arial"/>
                <a:cs typeface="Arial"/>
              </a:rPr>
              <a:t>pro</a:t>
            </a:r>
            <a:r>
              <a:rPr sz="2206" i="1" spc="-33" dirty="0">
                <a:latin typeface="Arial"/>
                <a:cs typeface="Arial"/>
              </a:rPr>
              <a:t> </a:t>
            </a:r>
            <a:r>
              <a:rPr sz="2206" i="1" spc="-11" dirty="0">
                <a:latin typeface="Arial"/>
                <a:cs typeface="Arial"/>
              </a:rPr>
              <a:t>jednu </a:t>
            </a:r>
            <a:r>
              <a:rPr sz="2206" i="1" dirty="0">
                <a:latin typeface="Arial"/>
                <a:cs typeface="Arial"/>
              </a:rPr>
              <a:t>tloušťku</a:t>
            </a:r>
            <a:r>
              <a:rPr sz="2206" i="1" spc="-50" dirty="0">
                <a:latin typeface="Arial"/>
                <a:cs typeface="Arial"/>
              </a:rPr>
              <a:t> </a:t>
            </a:r>
            <a:r>
              <a:rPr sz="2206" i="1" dirty="0">
                <a:latin typeface="Arial"/>
                <a:cs typeface="Arial"/>
              </a:rPr>
              <a:t>svařovacího</a:t>
            </a:r>
            <a:r>
              <a:rPr sz="2206" i="1" spc="-66" dirty="0">
                <a:latin typeface="Arial"/>
                <a:cs typeface="Arial"/>
              </a:rPr>
              <a:t> </a:t>
            </a:r>
            <a:r>
              <a:rPr sz="2206" i="1" dirty="0">
                <a:latin typeface="Arial"/>
                <a:cs typeface="Arial"/>
              </a:rPr>
              <a:t>drátu</a:t>
            </a:r>
            <a:r>
              <a:rPr sz="2206" i="1" spc="-44" dirty="0">
                <a:latin typeface="Arial"/>
                <a:cs typeface="Arial"/>
              </a:rPr>
              <a:t> </a:t>
            </a:r>
            <a:r>
              <a:rPr sz="2206" i="1" spc="-11" dirty="0">
                <a:latin typeface="Arial"/>
                <a:cs typeface="Arial"/>
              </a:rPr>
              <a:t>(elektrody)</a:t>
            </a:r>
            <a:endParaRPr sz="2206">
              <a:latin typeface="Arial"/>
              <a:cs typeface="Arial"/>
            </a:endParaRPr>
          </a:p>
          <a:p>
            <a:pPr marL="14007" marR="243710">
              <a:spcBef>
                <a:spcPts val="1064"/>
              </a:spcBef>
              <a:buFont typeface="Wingdings"/>
              <a:buChar char=""/>
              <a:tabLst>
                <a:tab pos="313742" algn="l"/>
              </a:tabLst>
            </a:pPr>
            <a:r>
              <a:rPr sz="2206" i="1" dirty="0">
                <a:latin typeface="Arial"/>
                <a:cs typeface="Arial"/>
              </a:rPr>
              <a:t>Mechanizace</a:t>
            </a:r>
            <a:r>
              <a:rPr sz="2206" i="1" spc="-77" dirty="0">
                <a:latin typeface="Arial"/>
                <a:cs typeface="Arial"/>
              </a:rPr>
              <a:t> </a:t>
            </a:r>
            <a:r>
              <a:rPr sz="2206" i="1" dirty="0">
                <a:latin typeface="Arial"/>
                <a:cs typeface="Arial"/>
              </a:rPr>
              <a:t>svařovacího</a:t>
            </a:r>
            <a:r>
              <a:rPr sz="2206" i="1" spc="-61" dirty="0">
                <a:latin typeface="Arial"/>
                <a:cs typeface="Arial"/>
              </a:rPr>
              <a:t> </a:t>
            </a:r>
            <a:r>
              <a:rPr sz="2206" i="1" dirty="0">
                <a:latin typeface="Arial"/>
                <a:cs typeface="Arial"/>
              </a:rPr>
              <a:t>procesu</a:t>
            </a:r>
            <a:r>
              <a:rPr sz="2206" i="1" spc="-77" dirty="0">
                <a:latin typeface="Arial"/>
                <a:cs typeface="Arial"/>
              </a:rPr>
              <a:t> </a:t>
            </a:r>
            <a:r>
              <a:rPr sz="2206" i="1" dirty="0">
                <a:latin typeface="Arial"/>
                <a:cs typeface="Arial"/>
              </a:rPr>
              <a:t>je</a:t>
            </a:r>
            <a:r>
              <a:rPr sz="2206" i="1" spc="-22" dirty="0">
                <a:latin typeface="Arial"/>
                <a:cs typeface="Arial"/>
              </a:rPr>
              <a:t> </a:t>
            </a:r>
            <a:r>
              <a:rPr sz="2206" i="1" dirty="0">
                <a:latin typeface="Arial"/>
                <a:cs typeface="Arial"/>
              </a:rPr>
              <a:t>značně</a:t>
            </a:r>
            <a:r>
              <a:rPr sz="2206" i="1" spc="-50" dirty="0">
                <a:latin typeface="Arial"/>
                <a:cs typeface="Arial"/>
              </a:rPr>
              <a:t> </a:t>
            </a:r>
            <a:r>
              <a:rPr sz="2206" i="1" dirty="0">
                <a:latin typeface="Arial"/>
                <a:cs typeface="Arial"/>
              </a:rPr>
              <a:t>zjednodušená,</a:t>
            </a:r>
            <a:r>
              <a:rPr sz="2206" i="1" spc="-61" dirty="0">
                <a:latin typeface="Arial"/>
                <a:cs typeface="Arial"/>
              </a:rPr>
              <a:t> </a:t>
            </a:r>
            <a:r>
              <a:rPr sz="2206" i="1" spc="-11" dirty="0">
                <a:latin typeface="Arial"/>
                <a:cs typeface="Arial"/>
              </a:rPr>
              <a:t>protože </a:t>
            </a:r>
            <a:r>
              <a:rPr sz="2206" i="1" dirty="0">
                <a:latin typeface="Arial"/>
                <a:cs typeface="Arial"/>
              </a:rPr>
              <a:t>zde</a:t>
            </a:r>
            <a:r>
              <a:rPr sz="2206" i="1" spc="-50" dirty="0">
                <a:latin typeface="Arial"/>
                <a:cs typeface="Arial"/>
              </a:rPr>
              <a:t> </a:t>
            </a:r>
            <a:r>
              <a:rPr sz="2206" i="1" dirty="0">
                <a:latin typeface="Arial"/>
                <a:cs typeface="Arial"/>
              </a:rPr>
              <a:t>není</a:t>
            </a:r>
            <a:r>
              <a:rPr sz="2206" i="1" spc="-55" dirty="0">
                <a:latin typeface="Arial"/>
                <a:cs typeface="Arial"/>
              </a:rPr>
              <a:t> </a:t>
            </a:r>
            <a:r>
              <a:rPr sz="2206" i="1" dirty="0">
                <a:latin typeface="Arial"/>
                <a:cs typeface="Arial"/>
              </a:rPr>
              <a:t>obal</a:t>
            </a:r>
            <a:r>
              <a:rPr sz="2206" i="1" spc="-22" dirty="0">
                <a:latin typeface="Arial"/>
                <a:cs typeface="Arial"/>
              </a:rPr>
              <a:t> </a:t>
            </a:r>
            <a:r>
              <a:rPr sz="2206" i="1" dirty="0">
                <a:latin typeface="Arial"/>
                <a:cs typeface="Arial"/>
              </a:rPr>
              <a:t>přídavného</a:t>
            </a:r>
            <a:r>
              <a:rPr sz="2206" i="1" spc="-66" dirty="0">
                <a:latin typeface="Arial"/>
                <a:cs typeface="Arial"/>
              </a:rPr>
              <a:t> </a:t>
            </a:r>
            <a:r>
              <a:rPr sz="2206" i="1" dirty="0">
                <a:latin typeface="Arial"/>
                <a:cs typeface="Arial"/>
              </a:rPr>
              <a:t>materiálu,</a:t>
            </a:r>
            <a:r>
              <a:rPr sz="2206" i="1" spc="-50" dirty="0">
                <a:latin typeface="Arial"/>
                <a:cs typeface="Arial"/>
              </a:rPr>
              <a:t> </a:t>
            </a:r>
            <a:r>
              <a:rPr sz="2206" i="1" dirty="0">
                <a:latin typeface="Arial"/>
                <a:cs typeface="Arial"/>
              </a:rPr>
              <a:t>bránící</a:t>
            </a:r>
            <a:r>
              <a:rPr sz="2206" i="1" spc="-72" dirty="0">
                <a:latin typeface="Arial"/>
                <a:cs typeface="Arial"/>
              </a:rPr>
              <a:t> </a:t>
            </a:r>
            <a:r>
              <a:rPr sz="2206" i="1" dirty="0">
                <a:latin typeface="Arial"/>
                <a:cs typeface="Arial"/>
              </a:rPr>
              <a:t>manipulaci</a:t>
            </a:r>
            <a:r>
              <a:rPr sz="2206" i="1" spc="-22"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také</a:t>
            </a:r>
            <a:r>
              <a:rPr sz="2206" i="1" spc="-50" dirty="0">
                <a:latin typeface="Arial"/>
                <a:cs typeface="Arial"/>
              </a:rPr>
              <a:t> </a:t>
            </a:r>
            <a:r>
              <a:rPr sz="2206" i="1" spc="-22" dirty="0">
                <a:latin typeface="Arial"/>
                <a:cs typeface="Arial"/>
              </a:rPr>
              <a:t>díky </a:t>
            </a:r>
            <a:r>
              <a:rPr sz="2206" i="1" dirty="0">
                <a:latin typeface="Arial"/>
                <a:cs typeface="Arial"/>
              </a:rPr>
              <a:t>způsobu</a:t>
            </a:r>
            <a:r>
              <a:rPr sz="2206" i="1" spc="-61" dirty="0">
                <a:latin typeface="Arial"/>
                <a:cs typeface="Arial"/>
              </a:rPr>
              <a:t> </a:t>
            </a:r>
            <a:r>
              <a:rPr sz="2206" i="1" dirty="0">
                <a:latin typeface="Arial"/>
                <a:cs typeface="Arial"/>
              </a:rPr>
              <a:t>zapalování</a:t>
            </a:r>
            <a:r>
              <a:rPr sz="2206" i="1" spc="-66" dirty="0">
                <a:latin typeface="Arial"/>
                <a:cs typeface="Arial"/>
              </a:rPr>
              <a:t> </a:t>
            </a:r>
            <a:r>
              <a:rPr sz="2206" i="1" dirty="0">
                <a:latin typeface="Arial"/>
                <a:cs typeface="Arial"/>
              </a:rPr>
              <a:t>elektrického</a:t>
            </a:r>
            <a:r>
              <a:rPr sz="2206" i="1" spc="-55" dirty="0">
                <a:latin typeface="Arial"/>
                <a:cs typeface="Arial"/>
              </a:rPr>
              <a:t> </a:t>
            </a:r>
            <a:r>
              <a:rPr sz="2206" i="1" spc="-11" dirty="0">
                <a:latin typeface="Arial"/>
                <a:cs typeface="Arial"/>
              </a:rPr>
              <a:t>oblouku</a:t>
            </a:r>
            <a:endParaRPr sz="2206">
              <a:latin typeface="Arial"/>
              <a:cs typeface="Arial"/>
            </a:endParaRPr>
          </a:p>
        </p:txBody>
      </p:sp>
    </p:spTree>
    <p:extLst>
      <p:ext uri="{BB962C8B-B14F-4D97-AF65-F5344CB8AC3E}">
        <p14:creationId xmlns:p14="http://schemas.microsoft.com/office/powerpoint/2010/main" val="3147567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1" y="796004"/>
            <a:ext cx="4085340" cy="421497"/>
          </a:xfrm>
          <a:prstGeom prst="rect">
            <a:avLst/>
          </a:prstGeom>
        </p:spPr>
        <p:txBody>
          <a:bodyPr vert="horz" wrap="square" lIns="0" tIns="14005" rIns="0" bIns="0" rtlCol="0">
            <a:spAutoFit/>
          </a:bodyPr>
          <a:lstStyle/>
          <a:p>
            <a:pPr marL="14007">
              <a:spcBef>
                <a:spcPts val="110"/>
              </a:spcBef>
            </a:pPr>
            <a:r>
              <a:rPr sz="2647" dirty="0"/>
              <a:t>Ukázky</a:t>
            </a:r>
            <a:r>
              <a:rPr sz="2647" spc="-6" dirty="0"/>
              <a:t> </a:t>
            </a:r>
            <a:r>
              <a:rPr sz="2647" dirty="0"/>
              <a:t>svarových</a:t>
            </a:r>
            <a:r>
              <a:rPr sz="2647" spc="-17" dirty="0"/>
              <a:t> </a:t>
            </a:r>
            <a:r>
              <a:rPr sz="2647" spc="-11" dirty="0"/>
              <a:t>spojů</a:t>
            </a:r>
            <a:endParaRPr sz="2647"/>
          </a:p>
        </p:txBody>
      </p:sp>
      <p:pic>
        <p:nvPicPr>
          <p:cNvPr id="13" name="object 13"/>
          <p:cNvPicPr/>
          <p:nvPr/>
        </p:nvPicPr>
        <p:blipFill>
          <a:blip r:embed="rId2" cstate="print"/>
          <a:stretch>
            <a:fillRect/>
          </a:stretch>
        </p:blipFill>
        <p:spPr>
          <a:xfrm>
            <a:off x="593868" y="1685676"/>
            <a:ext cx="5504074" cy="4129315"/>
          </a:xfrm>
          <a:prstGeom prst="rect">
            <a:avLst/>
          </a:prstGeom>
        </p:spPr>
      </p:pic>
      <p:pic>
        <p:nvPicPr>
          <p:cNvPr id="14" name="object 14"/>
          <p:cNvPicPr/>
          <p:nvPr/>
        </p:nvPicPr>
        <p:blipFill>
          <a:blip r:embed="rId3" cstate="print"/>
          <a:stretch>
            <a:fillRect/>
          </a:stretch>
        </p:blipFill>
        <p:spPr>
          <a:xfrm>
            <a:off x="7251700" y="822775"/>
            <a:ext cx="2362970" cy="3151188"/>
          </a:xfrm>
          <a:prstGeom prst="rect">
            <a:avLst/>
          </a:prstGeom>
        </p:spPr>
      </p:pic>
      <p:pic>
        <p:nvPicPr>
          <p:cNvPr id="15" name="object 15"/>
          <p:cNvPicPr/>
          <p:nvPr/>
        </p:nvPicPr>
        <p:blipFill>
          <a:blip r:embed="rId4" cstate="print"/>
          <a:stretch>
            <a:fillRect/>
          </a:stretch>
        </p:blipFill>
        <p:spPr>
          <a:xfrm>
            <a:off x="6485332" y="4081523"/>
            <a:ext cx="3151186" cy="2364651"/>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4864485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3" y="780188"/>
            <a:ext cx="4504097" cy="442668"/>
          </a:xfrm>
          <a:prstGeom prst="rect">
            <a:avLst/>
          </a:prstGeom>
        </p:spPr>
        <p:txBody>
          <a:bodyPr vert="horz" wrap="square" lIns="0" tIns="18207" rIns="0" bIns="0" rtlCol="0">
            <a:spAutoFit/>
          </a:bodyPr>
          <a:lstStyle/>
          <a:p>
            <a:pPr marL="14007">
              <a:spcBef>
                <a:spcPts val="143"/>
              </a:spcBef>
            </a:pPr>
            <a:r>
              <a:rPr sz="2757" i="1" spc="-61" dirty="0">
                <a:latin typeface="Tahoma"/>
                <a:cs typeface="Tahoma"/>
              </a:rPr>
              <a:t>Automatizace</a:t>
            </a:r>
            <a:r>
              <a:rPr sz="2757" i="1" spc="-105" dirty="0">
                <a:latin typeface="Tahoma"/>
                <a:cs typeface="Tahoma"/>
              </a:rPr>
              <a:t> </a:t>
            </a:r>
            <a:r>
              <a:rPr sz="2757" i="1" dirty="0">
                <a:latin typeface="Tahoma"/>
                <a:cs typeface="Tahoma"/>
              </a:rPr>
              <a:t>a</a:t>
            </a:r>
            <a:r>
              <a:rPr sz="2757" i="1" spc="-99" dirty="0">
                <a:latin typeface="Tahoma"/>
                <a:cs typeface="Tahoma"/>
              </a:rPr>
              <a:t> </a:t>
            </a:r>
            <a:r>
              <a:rPr sz="2757" i="1" spc="-55" dirty="0">
                <a:latin typeface="Tahoma"/>
                <a:cs typeface="Tahoma"/>
              </a:rPr>
              <a:t>robotizace</a:t>
            </a:r>
            <a:endParaRPr sz="2757">
              <a:latin typeface="Tahoma"/>
              <a:cs typeface="Tahoma"/>
            </a:endParaRPr>
          </a:p>
        </p:txBody>
      </p:sp>
      <p:pic>
        <p:nvPicPr>
          <p:cNvPr id="13" name="object 13"/>
          <p:cNvPicPr/>
          <p:nvPr/>
        </p:nvPicPr>
        <p:blipFill>
          <a:blip r:embed="rId2" cstate="print"/>
          <a:stretch>
            <a:fillRect/>
          </a:stretch>
        </p:blipFill>
        <p:spPr>
          <a:xfrm>
            <a:off x="503114" y="1562989"/>
            <a:ext cx="3890666" cy="2774725"/>
          </a:xfrm>
          <a:prstGeom prst="rect">
            <a:avLst/>
          </a:prstGeom>
        </p:spPr>
      </p:pic>
      <p:pic>
        <p:nvPicPr>
          <p:cNvPr id="14" name="object 14"/>
          <p:cNvPicPr/>
          <p:nvPr/>
        </p:nvPicPr>
        <p:blipFill>
          <a:blip r:embed="rId3" cstate="print"/>
          <a:stretch>
            <a:fillRect/>
          </a:stretch>
        </p:blipFill>
        <p:spPr>
          <a:xfrm>
            <a:off x="4654280" y="2273896"/>
            <a:ext cx="5536006" cy="4127635"/>
          </a:xfrm>
          <a:prstGeom prst="rect">
            <a:avLst/>
          </a:prstGeom>
        </p:spPr>
      </p:pic>
      <p:pic>
        <p:nvPicPr>
          <p:cNvPr id="15" name="object 15"/>
          <p:cNvPicPr/>
          <p:nvPr/>
        </p:nvPicPr>
        <p:blipFill>
          <a:blip r:embed="rId4" cstate="print"/>
          <a:stretch>
            <a:fillRect/>
          </a:stretch>
        </p:blipFill>
        <p:spPr>
          <a:xfrm>
            <a:off x="1079571" y="5051984"/>
            <a:ext cx="2599940" cy="1672230"/>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40565965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1" y="796004"/>
            <a:ext cx="1899116" cy="421497"/>
          </a:xfrm>
          <a:prstGeom prst="rect">
            <a:avLst/>
          </a:prstGeom>
        </p:spPr>
        <p:txBody>
          <a:bodyPr vert="horz" wrap="square" lIns="0" tIns="14005" rIns="0" bIns="0" rtlCol="0">
            <a:spAutoFit/>
          </a:bodyPr>
          <a:lstStyle/>
          <a:p>
            <a:pPr marL="14007">
              <a:spcBef>
                <a:spcPts val="110"/>
              </a:spcBef>
            </a:pPr>
            <a:r>
              <a:rPr sz="2647" dirty="0"/>
              <a:t>MIG</a:t>
            </a:r>
            <a:r>
              <a:rPr sz="2647" spc="-28" dirty="0"/>
              <a:t> </a:t>
            </a:r>
            <a:r>
              <a:rPr lang="cs-CZ" sz="2647" spc="-11" dirty="0"/>
              <a:t>p</a:t>
            </a:r>
            <a:r>
              <a:rPr sz="2647" spc="-11" dirty="0" err="1"/>
              <a:t>ájení</a:t>
            </a:r>
            <a:endParaRPr sz="2647" dirty="0"/>
          </a:p>
        </p:txBody>
      </p:sp>
      <p:sp>
        <p:nvSpPr>
          <p:cNvPr id="13" name="object 13"/>
          <p:cNvSpPr txBox="1"/>
          <p:nvPr/>
        </p:nvSpPr>
        <p:spPr>
          <a:xfrm>
            <a:off x="600442" y="1343026"/>
            <a:ext cx="3383675" cy="4105200"/>
          </a:xfrm>
          <a:prstGeom prst="rect">
            <a:avLst/>
          </a:prstGeom>
        </p:spPr>
        <p:txBody>
          <a:bodyPr vert="horz" wrap="square" lIns="0" tIns="14706" rIns="0" bIns="0" rtlCol="0">
            <a:spAutoFit/>
          </a:bodyPr>
          <a:lstStyle/>
          <a:p>
            <a:pPr marL="237407" indent="-224102">
              <a:spcBef>
                <a:spcPts val="116"/>
              </a:spcBef>
              <a:buSzPct val="95000"/>
              <a:buFont typeface="Wingdings"/>
              <a:buChar char=""/>
              <a:tabLst>
                <a:tab pos="238109" algn="l"/>
              </a:tabLst>
            </a:pPr>
            <a:r>
              <a:rPr sz="2206" i="1" dirty="0">
                <a:latin typeface="Arial"/>
                <a:cs typeface="Arial"/>
              </a:rPr>
              <a:t>Přeplátované</a:t>
            </a:r>
            <a:r>
              <a:rPr sz="2206" i="1" spc="-61" dirty="0">
                <a:latin typeface="Arial"/>
                <a:cs typeface="Arial"/>
              </a:rPr>
              <a:t> </a:t>
            </a:r>
            <a:r>
              <a:rPr sz="2206" i="1" spc="-11" dirty="0">
                <a:latin typeface="Arial"/>
                <a:cs typeface="Arial"/>
              </a:rPr>
              <a:t>spoje</a:t>
            </a:r>
            <a:endParaRPr sz="2206" dirty="0">
              <a:latin typeface="Arial"/>
              <a:cs typeface="Arial"/>
            </a:endParaRPr>
          </a:p>
          <a:p>
            <a:pPr marL="237407" indent="-224102">
              <a:buSzPct val="95000"/>
              <a:buFont typeface="Wingdings"/>
              <a:buChar char=""/>
              <a:tabLst>
                <a:tab pos="238109" algn="l"/>
              </a:tabLst>
            </a:pPr>
            <a:r>
              <a:rPr sz="2206" i="1" spc="-22" dirty="0">
                <a:latin typeface="Arial"/>
                <a:cs typeface="Arial"/>
              </a:rPr>
              <a:t>Toušťka</a:t>
            </a:r>
            <a:r>
              <a:rPr sz="2206" i="1" spc="-44" dirty="0">
                <a:latin typeface="Arial"/>
                <a:cs typeface="Arial"/>
              </a:rPr>
              <a:t> </a:t>
            </a:r>
            <a:r>
              <a:rPr sz="2206" i="1" dirty="0">
                <a:latin typeface="Arial"/>
                <a:cs typeface="Arial"/>
              </a:rPr>
              <a:t>do</a:t>
            </a:r>
            <a:r>
              <a:rPr sz="2206" i="1" spc="-33" dirty="0">
                <a:latin typeface="Arial"/>
                <a:cs typeface="Arial"/>
              </a:rPr>
              <a:t> </a:t>
            </a:r>
            <a:r>
              <a:rPr sz="2206" i="1" dirty="0">
                <a:latin typeface="Arial"/>
                <a:cs typeface="Arial"/>
              </a:rPr>
              <a:t>3</a:t>
            </a:r>
            <a:r>
              <a:rPr sz="2206" i="1" spc="-17" dirty="0">
                <a:latin typeface="Arial"/>
                <a:cs typeface="Arial"/>
              </a:rPr>
              <a:t> </a:t>
            </a:r>
            <a:r>
              <a:rPr sz="2206" i="1" spc="-28" dirty="0">
                <a:latin typeface="Arial"/>
                <a:cs typeface="Arial"/>
              </a:rPr>
              <a:t>mm</a:t>
            </a:r>
            <a:endParaRPr sz="2206" dirty="0">
              <a:latin typeface="Arial"/>
              <a:cs typeface="Arial"/>
            </a:endParaRPr>
          </a:p>
          <a:p>
            <a:pPr marL="237407" indent="-224102">
              <a:buSzPct val="95000"/>
              <a:buFont typeface="Wingdings"/>
              <a:buChar char=""/>
              <a:tabLst>
                <a:tab pos="238109" algn="l"/>
              </a:tabLst>
            </a:pPr>
            <a:r>
              <a:rPr sz="2206" i="1" dirty="0">
                <a:latin typeface="Arial"/>
                <a:cs typeface="Arial"/>
              </a:rPr>
              <a:t>Impulsní</a:t>
            </a:r>
            <a:r>
              <a:rPr sz="2206" i="1" spc="-77" dirty="0">
                <a:latin typeface="Arial"/>
                <a:cs typeface="Arial"/>
              </a:rPr>
              <a:t> </a:t>
            </a:r>
            <a:r>
              <a:rPr sz="2206" i="1" spc="-11" dirty="0">
                <a:latin typeface="Arial"/>
                <a:cs typeface="Arial"/>
              </a:rPr>
              <a:t>proud</a:t>
            </a:r>
            <a:endParaRPr sz="2206" dirty="0">
              <a:latin typeface="Arial"/>
              <a:cs typeface="Arial"/>
            </a:endParaRPr>
          </a:p>
          <a:p>
            <a:pPr marL="243710"/>
            <a:r>
              <a:rPr sz="2206" i="1" dirty="0">
                <a:latin typeface="Arial"/>
                <a:cs typeface="Arial"/>
              </a:rPr>
              <a:t>(s</a:t>
            </a:r>
            <a:r>
              <a:rPr sz="2206" i="1" spc="-17" dirty="0">
                <a:latin typeface="Arial"/>
                <a:cs typeface="Arial"/>
              </a:rPr>
              <a:t> </a:t>
            </a:r>
            <a:r>
              <a:rPr sz="2206" i="1" dirty="0">
                <a:latin typeface="Arial"/>
                <a:cs typeface="Arial"/>
              </a:rPr>
              <a:t>nízkým</a:t>
            </a:r>
            <a:r>
              <a:rPr sz="2206" i="1" spc="-44" dirty="0">
                <a:latin typeface="Arial"/>
                <a:cs typeface="Arial"/>
              </a:rPr>
              <a:t> </a:t>
            </a:r>
            <a:r>
              <a:rPr sz="2206" i="1" dirty="0">
                <a:latin typeface="Arial"/>
                <a:cs typeface="Arial"/>
              </a:rPr>
              <a:t>zákl.</a:t>
            </a:r>
            <a:r>
              <a:rPr sz="2206" i="1" spc="-33" dirty="0">
                <a:latin typeface="Arial"/>
                <a:cs typeface="Arial"/>
              </a:rPr>
              <a:t> </a:t>
            </a:r>
            <a:r>
              <a:rPr sz="2206" i="1" spc="-11" dirty="0">
                <a:latin typeface="Arial"/>
                <a:cs typeface="Arial"/>
              </a:rPr>
              <a:t>proudem)</a:t>
            </a:r>
            <a:endParaRPr sz="2206" dirty="0">
              <a:latin typeface="Arial"/>
              <a:cs typeface="Arial"/>
            </a:endParaRPr>
          </a:p>
          <a:p>
            <a:pPr marL="243710"/>
            <a:r>
              <a:rPr sz="2206" i="1" dirty="0">
                <a:latin typeface="Arial"/>
                <a:cs typeface="Arial"/>
              </a:rPr>
              <a:t>–</a:t>
            </a:r>
            <a:r>
              <a:rPr sz="2206" i="1" spc="-17" dirty="0">
                <a:latin typeface="Arial"/>
                <a:cs typeface="Arial"/>
              </a:rPr>
              <a:t> </a:t>
            </a:r>
            <a:r>
              <a:rPr sz="2206" i="1" dirty="0">
                <a:latin typeface="Arial"/>
                <a:cs typeface="Arial"/>
              </a:rPr>
              <a:t>krátký</a:t>
            </a:r>
            <a:r>
              <a:rPr sz="2206" i="1" spc="-39" dirty="0">
                <a:latin typeface="Arial"/>
                <a:cs typeface="Arial"/>
              </a:rPr>
              <a:t> </a:t>
            </a:r>
            <a:r>
              <a:rPr sz="2206" i="1" spc="-11" dirty="0">
                <a:latin typeface="Arial"/>
                <a:cs typeface="Arial"/>
              </a:rPr>
              <a:t>oblouk</a:t>
            </a:r>
            <a:endParaRPr sz="2206" dirty="0">
              <a:latin typeface="Arial"/>
              <a:cs typeface="Arial"/>
            </a:endParaRPr>
          </a:p>
          <a:p>
            <a:pPr>
              <a:spcBef>
                <a:spcPts val="44"/>
              </a:spcBef>
            </a:pPr>
            <a:endParaRPr sz="2261" dirty="0">
              <a:latin typeface="Arial"/>
              <a:cs typeface="Arial"/>
            </a:endParaRPr>
          </a:p>
          <a:p>
            <a:pPr marL="14007" marR="32915">
              <a:spcBef>
                <a:spcPts val="6"/>
              </a:spcBef>
            </a:pPr>
            <a:r>
              <a:rPr sz="2206" b="1" i="1" dirty="0">
                <a:latin typeface="Arial"/>
                <a:cs typeface="Arial"/>
              </a:rPr>
              <a:t>CuSi3</a:t>
            </a:r>
            <a:r>
              <a:rPr sz="2206" b="1" i="1" spc="-17" dirty="0">
                <a:latin typeface="Arial"/>
                <a:cs typeface="Arial"/>
              </a:rPr>
              <a:t> </a:t>
            </a:r>
            <a:r>
              <a:rPr sz="2206" i="1" dirty="0">
                <a:latin typeface="Arial"/>
                <a:cs typeface="Arial"/>
              </a:rPr>
              <a:t>–OK</a:t>
            </a:r>
            <a:r>
              <a:rPr sz="2206" i="1" spc="-116" dirty="0">
                <a:latin typeface="Arial"/>
                <a:cs typeface="Arial"/>
              </a:rPr>
              <a:t> </a:t>
            </a:r>
            <a:r>
              <a:rPr sz="2206" i="1" dirty="0">
                <a:latin typeface="Arial"/>
                <a:cs typeface="Arial"/>
              </a:rPr>
              <a:t>Autrod</a:t>
            </a:r>
            <a:r>
              <a:rPr sz="2206" i="1" spc="-44" dirty="0">
                <a:latin typeface="Arial"/>
                <a:cs typeface="Arial"/>
              </a:rPr>
              <a:t> </a:t>
            </a:r>
            <a:r>
              <a:rPr sz="2206" i="1" spc="-11" dirty="0">
                <a:latin typeface="Arial"/>
                <a:cs typeface="Arial"/>
              </a:rPr>
              <a:t>19.30 </a:t>
            </a:r>
            <a:r>
              <a:rPr sz="2206" i="1" dirty="0">
                <a:latin typeface="Arial"/>
                <a:cs typeface="Arial"/>
              </a:rPr>
              <a:t>Argon,</a:t>
            </a:r>
            <a:r>
              <a:rPr sz="2206" i="1" spc="-33" dirty="0">
                <a:latin typeface="Arial"/>
                <a:cs typeface="Arial"/>
              </a:rPr>
              <a:t> </a:t>
            </a:r>
            <a:r>
              <a:rPr sz="2206" i="1" dirty="0">
                <a:latin typeface="Arial"/>
                <a:cs typeface="Arial"/>
              </a:rPr>
              <a:t>CRONIGON</a:t>
            </a:r>
            <a:r>
              <a:rPr sz="2206" i="1" spc="-39" dirty="0">
                <a:latin typeface="Arial"/>
                <a:cs typeface="Arial"/>
              </a:rPr>
              <a:t> </a:t>
            </a:r>
            <a:r>
              <a:rPr sz="2206" i="1" dirty="0">
                <a:latin typeface="Arial"/>
                <a:cs typeface="Arial"/>
              </a:rPr>
              <a:t>2 a</a:t>
            </a:r>
            <a:r>
              <a:rPr sz="2206" i="1" spc="-17" dirty="0">
                <a:latin typeface="Arial"/>
                <a:cs typeface="Arial"/>
              </a:rPr>
              <a:t> </a:t>
            </a:r>
            <a:r>
              <a:rPr sz="2206" i="1" spc="-28" dirty="0">
                <a:latin typeface="Arial"/>
                <a:cs typeface="Arial"/>
              </a:rPr>
              <a:t>S1 </a:t>
            </a:r>
            <a:r>
              <a:rPr sz="2206" i="1" dirty="0">
                <a:latin typeface="Arial"/>
                <a:cs typeface="Arial"/>
              </a:rPr>
              <a:t>(Ar</a:t>
            </a:r>
            <a:r>
              <a:rPr sz="2206" i="1" spc="-17"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CO2,</a:t>
            </a:r>
            <a:r>
              <a:rPr sz="2206" i="1" spc="-22" dirty="0">
                <a:latin typeface="Arial"/>
                <a:cs typeface="Arial"/>
              </a:rPr>
              <a:t> </a:t>
            </a:r>
            <a:r>
              <a:rPr sz="2206" i="1" spc="-28" dirty="0">
                <a:latin typeface="Arial"/>
                <a:cs typeface="Arial"/>
              </a:rPr>
              <a:t>O2)</a:t>
            </a:r>
            <a:endParaRPr sz="2206" dirty="0">
              <a:latin typeface="Arial"/>
              <a:cs typeface="Arial"/>
            </a:endParaRPr>
          </a:p>
          <a:p>
            <a:pPr>
              <a:spcBef>
                <a:spcPts val="44"/>
              </a:spcBef>
            </a:pPr>
            <a:endParaRPr sz="2261" dirty="0">
              <a:latin typeface="Arial"/>
              <a:cs typeface="Arial"/>
            </a:endParaRPr>
          </a:p>
          <a:p>
            <a:pPr marL="14007">
              <a:spcBef>
                <a:spcPts val="6"/>
              </a:spcBef>
            </a:pPr>
            <a:r>
              <a:rPr sz="2206" b="1" i="1" dirty="0">
                <a:latin typeface="Arial"/>
                <a:cs typeface="Arial"/>
              </a:rPr>
              <a:t>CuAl</a:t>
            </a:r>
            <a:r>
              <a:rPr sz="2206" b="1" i="1" spc="-44" dirty="0">
                <a:latin typeface="Arial"/>
                <a:cs typeface="Arial"/>
              </a:rPr>
              <a:t> </a:t>
            </a:r>
            <a:r>
              <a:rPr sz="2206" b="1" i="1" dirty="0">
                <a:latin typeface="Arial"/>
                <a:cs typeface="Arial"/>
              </a:rPr>
              <a:t>8</a:t>
            </a:r>
            <a:r>
              <a:rPr sz="2206" b="1" i="1" spc="-11"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OK</a:t>
            </a:r>
            <a:r>
              <a:rPr sz="2206" i="1" spc="-94" dirty="0">
                <a:latin typeface="Arial"/>
                <a:cs typeface="Arial"/>
              </a:rPr>
              <a:t> </a:t>
            </a:r>
            <a:r>
              <a:rPr sz="2206" i="1" dirty="0">
                <a:latin typeface="Arial"/>
                <a:cs typeface="Arial"/>
              </a:rPr>
              <a:t>Autrod</a:t>
            </a:r>
            <a:r>
              <a:rPr sz="2206" i="1" spc="-39" dirty="0">
                <a:latin typeface="Arial"/>
                <a:cs typeface="Arial"/>
              </a:rPr>
              <a:t> </a:t>
            </a:r>
            <a:r>
              <a:rPr sz="2206" i="1" spc="-11" dirty="0">
                <a:latin typeface="Arial"/>
                <a:cs typeface="Arial"/>
              </a:rPr>
              <a:t>19.40</a:t>
            </a:r>
            <a:endParaRPr sz="2206" dirty="0">
              <a:latin typeface="Arial"/>
              <a:cs typeface="Arial"/>
            </a:endParaRPr>
          </a:p>
          <a:p>
            <a:pPr marL="14007">
              <a:tabLst>
                <a:tab pos="916016" algn="l"/>
              </a:tabLst>
            </a:pPr>
            <a:r>
              <a:rPr sz="2206" i="1" spc="-11" dirty="0">
                <a:latin typeface="Arial"/>
                <a:cs typeface="Arial"/>
              </a:rPr>
              <a:t>Argon</a:t>
            </a:r>
            <a:r>
              <a:rPr sz="2206" i="1" dirty="0">
                <a:latin typeface="Arial"/>
                <a:cs typeface="Arial"/>
              </a:rPr>
              <a:t>	</a:t>
            </a:r>
            <a:r>
              <a:rPr sz="2206" i="1" spc="-11" dirty="0">
                <a:latin typeface="Arial"/>
                <a:cs typeface="Arial"/>
              </a:rPr>
              <a:t>(Ar+He)</a:t>
            </a:r>
            <a:endParaRPr sz="2206" dirty="0">
              <a:latin typeface="Arial"/>
              <a:cs typeface="Arial"/>
            </a:endParaRPr>
          </a:p>
        </p:txBody>
      </p:sp>
      <p:pic>
        <p:nvPicPr>
          <p:cNvPr id="14" name="object 14"/>
          <p:cNvPicPr/>
          <p:nvPr/>
        </p:nvPicPr>
        <p:blipFill>
          <a:blip r:embed="rId2" cstate="print"/>
          <a:stretch>
            <a:fillRect/>
          </a:stretch>
        </p:blipFill>
        <p:spPr>
          <a:xfrm>
            <a:off x="4508500" y="1029655"/>
            <a:ext cx="5593148" cy="5278869"/>
          </a:xfrm>
          <a:prstGeom prst="rect">
            <a:avLst/>
          </a:prstGeom>
        </p:spPr>
      </p:pic>
      <p:pic>
        <p:nvPicPr>
          <p:cNvPr id="15" name="object 15"/>
          <p:cNvPicPr/>
          <p:nvPr/>
        </p:nvPicPr>
        <p:blipFill>
          <a:blip r:embed="rId3" cstate="print"/>
          <a:stretch>
            <a:fillRect/>
          </a:stretch>
        </p:blipFill>
        <p:spPr>
          <a:xfrm>
            <a:off x="863648" y="5433043"/>
            <a:ext cx="3151188" cy="1183166"/>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6085964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3" y="796004"/>
            <a:ext cx="8489999" cy="421497"/>
          </a:xfrm>
          <a:prstGeom prst="rect">
            <a:avLst/>
          </a:prstGeom>
        </p:spPr>
        <p:txBody>
          <a:bodyPr vert="horz" wrap="square" lIns="0" tIns="14005" rIns="0" bIns="0" rtlCol="0">
            <a:spAutoFit/>
          </a:bodyPr>
          <a:lstStyle/>
          <a:p>
            <a:pPr marL="14007">
              <a:spcBef>
                <a:spcPts val="110"/>
              </a:spcBef>
            </a:pPr>
            <a:r>
              <a:rPr sz="2647" dirty="0"/>
              <a:t>Svařování</a:t>
            </a:r>
            <a:r>
              <a:rPr sz="2647" spc="-50" dirty="0"/>
              <a:t> </a:t>
            </a:r>
            <a:r>
              <a:rPr sz="2647" dirty="0"/>
              <a:t>plněnou</a:t>
            </a:r>
            <a:r>
              <a:rPr sz="2647" spc="-11" dirty="0"/>
              <a:t> </a:t>
            </a:r>
            <a:r>
              <a:rPr sz="2647" dirty="0"/>
              <a:t>elektrodou</a:t>
            </a:r>
            <a:r>
              <a:rPr sz="2647" spc="-22" dirty="0"/>
              <a:t> </a:t>
            </a:r>
            <a:r>
              <a:rPr sz="2647" dirty="0"/>
              <a:t>s</a:t>
            </a:r>
            <a:r>
              <a:rPr sz="2647" spc="-22" dirty="0"/>
              <a:t> </a:t>
            </a:r>
            <a:r>
              <a:rPr sz="2647" dirty="0"/>
              <a:t>vlastní</a:t>
            </a:r>
            <a:r>
              <a:rPr sz="2647" spc="-33" dirty="0"/>
              <a:t> </a:t>
            </a:r>
            <a:r>
              <a:rPr sz="2647" spc="-11" dirty="0"/>
              <a:t>ochrannou</a:t>
            </a:r>
            <a:endParaRPr sz="2647"/>
          </a:p>
        </p:txBody>
      </p:sp>
      <p:grpSp>
        <p:nvGrpSpPr>
          <p:cNvPr id="13" name="object 13"/>
          <p:cNvGrpSpPr/>
          <p:nvPr/>
        </p:nvGrpSpPr>
        <p:grpSpPr>
          <a:xfrm>
            <a:off x="556896" y="3245304"/>
            <a:ext cx="1365515" cy="1432740"/>
            <a:chOff x="228600" y="2942844"/>
            <a:chExt cx="1238250" cy="1299210"/>
          </a:xfrm>
        </p:grpSpPr>
        <p:pic>
          <p:nvPicPr>
            <p:cNvPr id="14" name="object 14"/>
            <p:cNvPicPr/>
            <p:nvPr/>
          </p:nvPicPr>
          <p:blipFill>
            <a:blip r:embed="rId2" cstate="print"/>
            <a:stretch>
              <a:fillRect/>
            </a:stretch>
          </p:blipFill>
          <p:spPr>
            <a:xfrm>
              <a:off x="388315" y="3152894"/>
              <a:ext cx="86702" cy="86741"/>
            </a:xfrm>
            <a:prstGeom prst="rect">
              <a:avLst/>
            </a:prstGeom>
          </p:spPr>
        </p:pic>
        <p:pic>
          <p:nvPicPr>
            <p:cNvPr id="15" name="object 15"/>
            <p:cNvPicPr/>
            <p:nvPr/>
          </p:nvPicPr>
          <p:blipFill>
            <a:blip r:embed="rId3" cstate="print"/>
            <a:stretch>
              <a:fillRect/>
            </a:stretch>
          </p:blipFill>
          <p:spPr>
            <a:xfrm>
              <a:off x="376428" y="2942844"/>
              <a:ext cx="605790" cy="567689"/>
            </a:xfrm>
            <a:prstGeom prst="rect">
              <a:avLst/>
            </a:prstGeom>
          </p:spPr>
        </p:pic>
        <p:pic>
          <p:nvPicPr>
            <p:cNvPr id="16" name="object 16"/>
            <p:cNvPicPr/>
            <p:nvPr/>
          </p:nvPicPr>
          <p:blipFill>
            <a:blip r:embed="rId4" cstate="print"/>
            <a:stretch>
              <a:fillRect/>
            </a:stretch>
          </p:blipFill>
          <p:spPr>
            <a:xfrm>
              <a:off x="643127" y="2942844"/>
              <a:ext cx="745997" cy="567689"/>
            </a:xfrm>
            <a:prstGeom prst="rect">
              <a:avLst/>
            </a:prstGeom>
          </p:spPr>
        </p:pic>
        <p:pic>
          <p:nvPicPr>
            <p:cNvPr id="17" name="object 17"/>
            <p:cNvPicPr/>
            <p:nvPr/>
          </p:nvPicPr>
          <p:blipFill>
            <a:blip r:embed="rId5" cstate="print"/>
            <a:stretch>
              <a:fillRect/>
            </a:stretch>
          </p:blipFill>
          <p:spPr>
            <a:xfrm>
              <a:off x="228600" y="3270516"/>
              <a:ext cx="406133" cy="529577"/>
            </a:xfrm>
            <a:prstGeom prst="rect">
              <a:avLst/>
            </a:prstGeom>
          </p:spPr>
        </p:pic>
        <p:pic>
          <p:nvPicPr>
            <p:cNvPr id="18" name="object 18"/>
            <p:cNvPicPr/>
            <p:nvPr/>
          </p:nvPicPr>
          <p:blipFill>
            <a:blip r:embed="rId6" cstate="print"/>
            <a:stretch>
              <a:fillRect/>
            </a:stretch>
          </p:blipFill>
          <p:spPr>
            <a:xfrm>
              <a:off x="446531" y="3247644"/>
              <a:ext cx="945641" cy="567690"/>
            </a:xfrm>
            <a:prstGeom prst="rect">
              <a:avLst/>
            </a:prstGeom>
          </p:spPr>
        </p:pic>
        <p:pic>
          <p:nvPicPr>
            <p:cNvPr id="19" name="object 19"/>
            <p:cNvPicPr/>
            <p:nvPr/>
          </p:nvPicPr>
          <p:blipFill>
            <a:blip r:embed="rId5" cstate="print"/>
            <a:stretch>
              <a:fillRect/>
            </a:stretch>
          </p:blipFill>
          <p:spPr>
            <a:xfrm>
              <a:off x="228600" y="3697236"/>
              <a:ext cx="406133" cy="529577"/>
            </a:xfrm>
            <a:prstGeom prst="rect">
              <a:avLst/>
            </a:prstGeom>
          </p:spPr>
        </p:pic>
        <p:pic>
          <p:nvPicPr>
            <p:cNvPr id="20" name="object 20"/>
            <p:cNvPicPr/>
            <p:nvPr/>
          </p:nvPicPr>
          <p:blipFill>
            <a:blip r:embed="rId7" cstate="print"/>
            <a:stretch>
              <a:fillRect/>
            </a:stretch>
          </p:blipFill>
          <p:spPr>
            <a:xfrm>
              <a:off x="376428" y="3674363"/>
              <a:ext cx="1090422" cy="567690"/>
            </a:xfrm>
            <a:prstGeom prst="rect">
              <a:avLst/>
            </a:prstGeom>
          </p:spPr>
        </p:pic>
      </p:grpSp>
      <p:sp>
        <p:nvSpPr>
          <p:cNvPr id="21" name="object 21"/>
          <p:cNvSpPr txBox="1"/>
          <p:nvPr/>
        </p:nvSpPr>
        <p:spPr>
          <a:xfrm>
            <a:off x="706919" y="1702903"/>
            <a:ext cx="8785510" cy="4850917"/>
          </a:xfrm>
          <a:prstGeom prst="rect">
            <a:avLst/>
          </a:prstGeom>
        </p:spPr>
        <p:txBody>
          <a:bodyPr vert="horz" wrap="square" lIns="0" tIns="14706" rIns="0" bIns="0" rtlCol="0">
            <a:spAutoFit/>
          </a:bodyPr>
          <a:lstStyle/>
          <a:p>
            <a:pPr marL="14007" marR="5602">
              <a:spcBef>
                <a:spcPts val="116"/>
              </a:spcBef>
              <a:buFont typeface="Wingdings"/>
              <a:buChar char=""/>
              <a:tabLst>
                <a:tab pos="313742" algn="l"/>
              </a:tabLst>
            </a:pPr>
            <a:r>
              <a:rPr sz="2206" i="1" dirty="0">
                <a:solidFill>
                  <a:srgbClr val="090C0E"/>
                </a:solidFill>
                <a:latin typeface="Arial"/>
                <a:cs typeface="Arial"/>
              </a:rPr>
              <a:t>Jedná</a:t>
            </a:r>
            <a:r>
              <a:rPr sz="2206" i="1" spc="-44" dirty="0">
                <a:solidFill>
                  <a:srgbClr val="090C0E"/>
                </a:solidFill>
                <a:latin typeface="Arial"/>
                <a:cs typeface="Arial"/>
              </a:rPr>
              <a:t> </a:t>
            </a:r>
            <a:r>
              <a:rPr sz="2206" i="1" dirty="0">
                <a:solidFill>
                  <a:srgbClr val="090C0E"/>
                </a:solidFill>
                <a:latin typeface="Arial"/>
                <a:cs typeface="Arial"/>
              </a:rPr>
              <a:t>se</a:t>
            </a:r>
            <a:r>
              <a:rPr sz="2206" i="1" spc="-33" dirty="0">
                <a:solidFill>
                  <a:srgbClr val="090C0E"/>
                </a:solidFill>
                <a:latin typeface="Arial"/>
                <a:cs typeface="Arial"/>
              </a:rPr>
              <a:t> </a:t>
            </a:r>
            <a:r>
              <a:rPr sz="2206" i="1" dirty="0">
                <a:solidFill>
                  <a:srgbClr val="090C0E"/>
                </a:solidFill>
                <a:latin typeface="Arial"/>
                <a:cs typeface="Arial"/>
              </a:rPr>
              <a:t>o</a:t>
            </a:r>
            <a:r>
              <a:rPr sz="2206" i="1" spc="-39" dirty="0">
                <a:solidFill>
                  <a:srgbClr val="090C0E"/>
                </a:solidFill>
                <a:latin typeface="Arial"/>
                <a:cs typeface="Arial"/>
              </a:rPr>
              <a:t> </a:t>
            </a:r>
            <a:r>
              <a:rPr sz="2206" i="1" dirty="0">
                <a:solidFill>
                  <a:srgbClr val="090C0E"/>
                </a:solidFill>
                <a:latin typeface="Arial"/>
                <a:cs typeface="Arial"/>
              </a:rPr>
              <a:t>svařování</a:t>
            </a:r>
            <a:r>
              <a:rPr sz="2206" i="1" spc="-66" dirty="0">
                <a:solidFill>
                  <a:srgbClr val="090C0E"/>
                </a:solidFill>
                <a:latin typeface="Arial"/>
                <a:cs typeface="Arial"/>
              </a:rPr>
              <a:t> </a:t>
            </a:r>
            <a:r>
              <a:rPr sz="2206" i="1" dirty="0">
                <a:solidFill>
                  <a:srgbClr val="090C0E"/>
                </a:solidFill>
                <a:latin typeface="Arial"/>
                <a:cs typeface="Arial"/>
              </a:rPr>
              <a:t>plněným</a:t>
            </a:r>
            <a:r>
              <a:rPr sz="2206" i="1" spc="-44" dirty="0">
                <a:solidFill>
                  <a:srgbClr val="090C0E"/>
                </a:solidFill>
                <a:latin typeface="Arial"/>
                <a:cs typeface="Arial"/>
              </a:rPr>
              <a:t> </a:t>
            </a:r>
            <a:r>
              <a:rPr sz="2206" i="1" dirty="0">
                <a:solidFill>
                  <a:srgbClr val="090C0E"/>
                </a:solidFill>
                <a:latin typeface="Arial"/>
                <a:cs typeface="Arial"/>
              </a:rPr>
              <a:t>(trubičkovým)</a:t>
            </a:r>
            <a:r>
              <a:rPr sz="2206" i="1" spc="-55" dirty="0">
                <a:solidFill>
                  <a:srgbClr val="090C0E"/>
                </a:solidFill>
                <a:latin typeface="Arial"/>
                <a:cs typeface="Arial"/>
              </a:rPr>
              <a:t> </a:t>
            </a:r>
            <a:r>
              <a:rPr sz="2206" i="1" dirty="0">
                <a:solidFill>
                  <a:srgbClr val="090C0E"/>
                </a:solidFill>
                <a:latin typeface="Arial"/>
                <a:cs typeface="Arial"/>
              </a:rPr>
              <a:t>drátem,</a:t>
            </a:r>
            <a:r>
              <a:rPr sz="2206" i="1" spc="-55" dirty="0">
                <a:solidFill>
                  <a:srgbClr val="090C0E"/>
                </a:solidFill>
                <a:latin typeface="Arial"/>
                <a:cs typeface="Arial"/>
              </a:rPr>
              <a:t> </a:t>
            </a:r>
            <a:r>
              <a:rPr sz="2206" i="1" dirty="0">
                <a:solidFill>
                  <a:srgbClr val="090C0E"/>
                </a:solidFill>
                <a:latin typeface="Arial"/>
                <a:cs typeface="Arial"/>
              </a:rPr>
              <a:t>ale</a:t>
            </a:r>
            <a:r>
              <a:rPr sz="2206" i="1" spc="-17" dirty="0">
                <a:solidFill>
                  <a:srgbClr val="090C0E"/>
                </a:solidFill>
                <a:latin typeface="Arial"/>
                <a:cs typeface="Arial"/>
              </a:rPr>
              <a:t> </a:t>
            </a:r>
            <a:r>
              <a:rPr sz="2206" i="1" dirty="0">
                <a:solidFill>
                  <a:srgbClr val="090C0E"/>
                </a:solidFill>
                <a:latin typeface="Arial"/>
                <a:cs typeface="Arial"/>
              </a:rPr>
              <a:t>bez</a:t>
            </a:r>
            <a:r>
              <a:rPr sz="2206" i="1" spc="-28" dirty="0">
                <a:solidFill>
                  <a:srgbClr val="090C0E"/>
                </a:solidFill>
                <a:latin typeface="Arial"/>
                <a:cs typeface="Arial"/>
              </a:rPr>
              <a:t> </a:t>
            </a:r>
            <a:r>
              <a:rPr sz="2206" i="1" spc="-11" dirty="0">
                <a:solidFill>
                  <a:srgbClr val="090C0E"/>
                </a:solidFill>
                <a:latin typeface="Arial"/>
                <a:cs typeface="Arial"/>
              </a:rPr>
              <a:t>použití </a:t>
            </a:r>
            <a:r>
              <a:rPr sz="2206" i="1" dirty="0">
                <a:solidFill>
                  <a:srgbClr val="090C0E"/>
                </a:solidFill>
                <a:latin typeface="Arial"/>
                <a:cs typeface="Arial"/>
              </a:rPr>
              <a:t>ochranného</a:t>
            </a:r>
            <a:r>
              <a:rPr sz="2206" i="1" spc="-88" dirty="0">
                <a:solidFill>
                  <a:srgbClr val="090C0E"/>
                </a:solidFill>
                <a:latin typeface="Arial"/>
                <a:cs typeface="Arial"/>
              </a:rPr>
              <a:t> </a:t>
            </a:r>
            <a:r>
              <a:rPr sz="2206" i="1" spc="-11" dirty="0">
                <a:solidFill>
                  <a:srgbClr val="090C0E"/>
                </a:solidFill>
                <a:latin typeface="Arial"/>
                <a:cs typeface="Arial"/>
              </a:rPr>
              <a:t>plynu.</a:t>
            </a:r>
            <a:endParaRPr sz="2206" dirty="0">
              <a:latin typeface="Arial"/>
              <a:cs typeface="Arial"/>
            </a:endParaRPr>
          </a:p>
          <a:p>
            <a:pPr marL="313042" indent="-299736">
              <a:spcBef>
                <a:spcPts val="1059"/>
              </a:spcBef>
              <a:buFont typeface="Wingdings"/>
              <a:buChar char=""/>
              <a:tabLst>
                <a:tab pos="313742" algn="l"/>
              </a:tabLst>
            </a:pPr>
            <a:r>
              <a:rPr sz="2206" i="1" spc="-28" dirty="0">
                <a:solidFill>
                  <a:srgbClr val="090C0E"/>
                </a:solidFill>
                <a:latin typeface="Arial"/>
                <a:cs typeface="Arial"/>
              </a:rPr>
              <a:t>Tato</a:t>
            </a:r>
            <a:r>
              <a:rPr sz="2206" i="1" spc="-50" dirty="0">
                <a:solidFill>
                  <a:srgbClr val="090C0E"/>
                </a:solidFill>
                <a:latin typeface="Arial"/>
                <a:cs typeface="Arial"/>
              </a:rPr>
              <a:t> </a:t>
            </a:r>
            <a:r>
              <a:rPr sz="2206" i="1" dirty="0">
                <a:solidFill>
                  <a:srgbClr val="090C0E"/>
                </a:solidFill>
                <a:latin typeface="Arial"/>
                <a:cs typeface="Arial"/>
              </a:rPr>
              <a:t>metoda</a:t>
            </a:r>
            <a:r>
              <a:rPr sz="2206" i="1" spc="-44" dirty="0">
                <a:solidFill>
                  <a:srgbClr val="090C0E"/>
                </a:solidFill>
                <a:latin typeface="Arial"/>
                <a:cs typeface="Arial"/>
              </a:rPr>
              <a:t> </a:t>
            </a:r>
            <a:r>
              <a:rPr sz="2206" i="1" dirty="0">
                <a:solidFill>
                  <a:srgbClr val="090C0E"/>
                </a:solidFill>
                <a:latin typeface="Arial"/>
                <a:cs typeface="Arial"/>
              </a:rPr>
              <a:t>je</a:t>
            </a:r>
            <a:r>
              <a:rPr sz="2206" i="1" spc="-28" dirty="0">
                <a:solidFill>
                  <a:srgbClr val="090C0E"/>
                </a:solidFill>
                <a:latin typeface="Arial"/>
                <a:cs typeface="Arial"/>
              </a:rPr>
              <a:t> </a:t>
            </a:r>
            <a:r>
              <a:rPr sz="2206" i="1" dirty="0">
                <a:solidFill>
                  <a:srgbClr val="090C0E"/>
                </a:solidFill>
                <a:latin typeface="Arial"/>
                <a:cs typeface="Arial"/>
              </a:rPr>
              <a:t>podle</a:t>
            </a:r>
            <a:r>
              <a:rPr sz="2206" i="1" spc="-44" dirty="0">
                <a:solidFill>
                  <a:srgbClr val="090C0E"/>
                </a:solidFill>
                <a:latin typeface="Arial"/>
                <a:cs typeface="Arial"/>
              </a:rPr>
              <a:t> </a:t>
            </a:r>
            <a:r>
              <a:rPr sz="2206" i="1" dirty="0">
                <a:solidFill>
                  <a:srgbClr val="090C0E"/>
                </a:solidFill>
                <a:latin typeface="Arial"/>
                <a:cs typeface="Arial"/>
              </a:rPr>
              <a:t>normy</a:t>
            </a:r>
            <a:r>
              <a:rPr sz="2206" i="1" spc="-50" dirty="0">
                <a:solidFill>
                  <a:srgbClr val="090C0E"/>
                </a:solidFill>
                <a:latin typeface="Arial"/>
                <a:cs typeface="Arial"/>
              </a:rPr>
              <a:t> </a:t>
            </a:r>
            <a:r>
              <a:rPr sz="2206" i="1" dirty="0">
                <a:solidFill>
                  <a:srgbClr val="090C0E"/>
                </a:solidFill>
                <a:latin typeface="Arial"/>
                <a:cs typeface="Arial"/>
              </a:rPr>
              <a:t>ČSN</a:t>
            </a:r>
            <a:r>
              <a:rPr sz="2206" i="1" spc="-28" dirty="0">
                <a:solidFill>
                  <a:srgbClr val="090C0E"/>
                </a:solidFill>
                <a:latin typeface="Arial"/>
                <a:cs typeface="Arial"/>
              </a:rPr>
              <a:t> </a:t>
            </a:r>
            <a:r>
              <a:rPr sz="2206" i="1" dirty="0">
                <a:solidFill>
                  <a:srgbClr val="090C0E"/>
                </a:solidFill>
                <a:latin typeface="Arial"/>
                <a:cs typeface="Arial"/>
              </a:rPr>
              <a:t>EN</a:t>
            </a:r>
            <a:r>
              <a:rPr sz="2206" i="1" spc="-28" dirty="0">
                <a:solidFill>
                  <a:srgbClr val="090C0E"/>
                </a:solidFill>
                <a:latin typeface="Arial"/>
                <a:cs typeface="Arial"/>
              </a:rPr>
              <a:t> </a:t>
            </a:r>
            <a:r>
              <a:rPr sz="2206" i="1" dirty="0">
                <a:solidFill>
                  <a:srgbClr val="090C0E"/>
                </a:solidFill>
                <a:latin typeface="Arial"/>
                <a:cs typeface="Arial"/>
              </a:rPr>
              <a:t>ISO</a:t>
            </a:r>
            <a:r>
              <a:rPr sz="2206" i="1" spc="-33" dirty="0">
                <a:solidFill>
                  <a:srgbClr val="090C0E"/>
                </a:solidFill>
                <a:latin typeface="Arial"/>
                <a:cs typeface="Arial"/>
              </a:rPr>
              <a:t> </a:t>
            </a:r>
            <a:r>
              <a:rPr sz="2206" i="1" dirty="0">
                <a:solidFill>
                  <a:srgbClr val="090C0E"/>
                </a:solidFill>
                <a:latin typeface="Arial"/>
                <a:cs typeface="Arial"/>
              </a:rPr>
              <a:t>4063</a:t>
            </a:r>
            <a:r>
              <a:rPr sz="2206" i="1" spc="-50" dirty="0">
                <a:solidFill>
                  <a:srgbClr val="090C0E"/>
                </a:solidFill>
                <a:latin typeface="Arial"/>
                <a:cs typeface="Arial"/>
              </a:rPr>
              <a:t> </a:t>
            </a:r>
            <a:r>
              <a:rPr sz="2206" i="1" dirty="0">
                <a:solidFill>
                  <a:srgbClr val="090C0E"/>
                </a:solidFill>
                <a:latin typeface="Arial"/>
                <a:cs typeface="Arial"/>
              </a:rPr>
              <a:t>označována</a:t>
            </a:r>
            <a:r>
              <a:rPr sz="2206" i="1" spc="-77" dirty="0">
                <a:solidFill>
                  <a:srgbClr val="090C0E"/>
                </a:solidFill>
                <a:latin typeface="Arial"/>
                <a:cs typeface="Arial"/>
              </a:rPr>
              <a:t> </a:t>
            </a:r>
            <a:r>
              <a:rPr sz="2206" i="1" spc="-22" dirty="0">
                <a:solidFill>
                  <a:srgbClr val="090C0E"/>
                </a:solidFill>
                <a:latin typeface="Arial"/>
                <a:cs typeface="Arial"/>
              </a:rPr>
              <a:t>jako</a:t>
            </a:r>
            <a:endParaRPr sz="2206" dirty="0">
              <a:latin typeface="Arial"/>
              <a:cs typeface="Arial"/>
            </a:endParaRPr>
          </a:p>
          <a:p>
            <a:pPr marL="14007"/>
            <a:r>
              <a:rPr sz="2206" i="1" spc="-11" dirty="0">
                <a:solidFill>
                  <a:srgbClr val="090C0E"/>
                </a:solidFill>
                <a:latin typeface="Arial"/>
                <a:cs typeface="Arial"/>
              </a:rPr>
              <a:t>metoda:</a:t>
            </a:r>
            <a:endParaRPr sz="2206" dirty="0">
              <a:latin typeface="Arial"/>
              <a:cs typeface="Arial"/>
            </a:endParaRPr>
          </a:p>
          <a:p>
            <a:pPr marL="188386" indent="-175080">
              <a:spcBef>
                <a:spcPts val="1059"/>
              </a:spcBef>
              <a:buFont typeface="Arial"/>
              <a:buChar char="•"/>
              <a:tabLst>
                <a:tab pos="189086" algn="l"/>
              </a:tabLst>
            </a:pPr>
            <a:r>
              <a:rPr sz="2206" i="1" dirty="0">
                <a:solidFill>
                  <a:srgbClr val="090C0E"/>
                </a:solidFill>
                <a:latin typeface="Arial"/>
                <a:cs typeface="Arial"/>
              </a:rPr>
              <a:t>č.</a:t>
            </a:r>
            <a:r>
              <a:rPr sz="2206" i="1" spc="-39" dirty="0">
                <a:solidFill>
                  <a:srgbClr val="090C0E"/>
                </a:solidFill>
                <a:latin typeface="Arial"/>
                <a:cs typeface="Arial"/>
              </a:rPr>
              <a:t> </a:t>
            </a:r>
            <a:r>
              <a:rPr sz="2206" b="1" i="1" spc="-22" dirty="0">
                <a:solidFill>
                  <a:srgbClr val="090C0E"/>
                </a:solidFill>
                <a:latin typeface="Arial"/>
                <a:cs typeface="Arial"/>
              </a:rPr>
              <a:t>114</a:t>
            </a:r>
            <a:r>
              <a:rPr sz="2206" b="1" i="1" spc="-50" dirty="0">
                <a:solidFill>
                  <a:srgbClr val="090C0E"/>
                </a:solidFill>
                <a:latin typeface="Arial"/>
                <a:cs typeface="Arial"/>
              </a:rPr>
              <a:t> </a:t>
            </a:r>
            <a:r>
              <a:rPr sz="2206" i="1" dirty="0">
                <a:solidFill>
                  <a:srgbClr val="090C0E"/>
                </a:solidFill>
                <a:latin typeface="Arial"/>
                <a:cs typeface="Arial"/>
              </a:rPr>
              <a:t>nebo</a:t>
            </a:r>
            <a:r>
              <a:rPr sz="2206" i="1" spc="-39" dirty="0">
                <a:solidFill>
                  <a:srgbClr val="090C0E"/>
                </a:solidFill>
                <a:latin typeface="Arial"/>
                <a:cs typeface="Arial"/>
              </a:rPr>
              <a:t> </a:t>
            </a:r>
            <a:r>
              <a:rPr sz="2206" i="1" dirty="0">
                <a:solidFill>
                  <a:srgbClr val="090C0E"/>
                </a:solidFill>
                <a:latin typeface="Arial"/>
                <a:cs typeface="Arial"/>
              </a:rPr>
              <a:t>často</a:t>
            </a:r>
            <a:r>
              <a:rPr sz="2206" i="1" spc="-50" dirty="0">
                <a:solidFill>
                  <a:srgbClr val="090C0E"/>
                </a:solidFill>
                <a:latin typeface="Arial"/>
                <a:cs typeface="Arial"/>
              </a:rPr>
              <a:t> </a:t>
            </a:r>
            <a:r>
              <a:rPr sz="2206" i="1" dirty="0">
                <a:solidFill>
                  <a:srgbClr val="090C0E"/>
                </a:solidFill>
                <a:latin typeface="Arial"/>
                <a:cs typeface="Arial"/>
              </a:rPr>
              <a:t>také</a:t>
            </a:r>
            <a:r>
              <a:rPr sz="2206" i="1" spc="-44" dirty="0">
                <a:solidFill>
                  <a:srgbClr val="090C0E"/>
                </a:solidFill>
                <a:latin typeface="Arial"/>
                <a:cs typeface="Arial"/>
              </a:rPr>
              <a:t> </a:t>
            </a:r>
            <a:r>
              <a:rPr sz="2206" i="1" spc="-11" dirty="0">
                <a:solidFill>
                  <a:srgbClr val="090C0E"/>
                </a:solidFill>
                <a:latin typeface="Arial"/>
                <a:cs typeface="Arial"/>
              </a:rPr>
              <a:t>zkratkou</a:t>
            </a:r>
            <a:endParaRPr sz="2206" dirty="0">
              <a:latin typeface="Arial"/>
              <a:cs typeface="Arial"/>
            </a:endParaRPr>
          </a:p>
          <a:p>
            <a:pPr marL="266121" indent="-252114">
              <a:buFont typeface="Arial"/>
              <a:buChar char="•"/>
              <a:tabLst>
                <a:tab pos="265420" algn="l"/>
                <a:tab pos="266121" algn="l"/>
              </a:tabLst>
            </a:pPr>
            <a:r>
              <a:rPr sz="2206" b="1" i="1" dirty="0">
                <a:solidFill>
                  <a:srgbClr val="090C0E"/>
                </a:solidFill>
                <a:latin typeface="Arial"/>
                <a:cs typeface="Arial"/>
              </a:rPr>
              <a:t>MOG</a:t>
            </a:r>
            <a:r>
              <a:rPr sz="2206" b="1" i="1" spc="-55" dirty="0">
                <a:solidFill>
                  <a:srgbClr val="090C0E"/>
                </a:solidFill>
                <a:latin typeface="Arial"/>
                <a:cs typeface="Arial"/>
              </a:rPr>
              <a:t> </a:t>
            </a:r>
            <a:r>
              <a:rPr sz="2206" i="1" dirty="0">
                <a:solidFill>
                  <a:srgbClr val="090C0E"/>
                </a:solidFill>
                <a:latin typeface="Arial"/>
                <a:cs typeface="Arial"/>
              </a:rPr>
              <a:t>(metal</a:t>
            </a:r>
            <a:r>
              <a:rPr sz="2206" i="1" spc="-33" dirty="0">
                <a:solidFill>
                  <a:srgbClr val="090C0E"/>
                </a:solidFill>
                <a:latin typeface="Arial"/>
                <a:cs typeface="Arial"/>
              </a:rPr>
              <a:t> </a:t>
            </a:r>
            <a:r>
              <a:rPr sz="2206" i="1" dirty="0">
                <a:solidFill>
                  <a:srgbClr val="090C0E"/>
                </a:solidFill>
                <a:latin typeface="Arial"/>
                <a:cs typeface="Arial"/>
              </a:rPr>
              <a:t>ohne</a:t>
            </a:r>
            <a:r>
              <a:rPr sz="2206" i="1" spc="-39" dirty="0">
                <a:solidFill>
                  <a:srgbClr val="090C0E"/>
                </a:solidFill>
                <a:latin typeface="Arial"/>
                <a:cs typeface="Arial"/>
              </a:rPr>
              <a:t> </a:t>
            </a:r>
            <a:r>
              <a:rPr sz="2206" i="1" spc="-22" dirty="0">
                <a:solidFill>
                  <a:srgbClr val="090C0E"/>
                </a:solidFill>
                <a:latin typeface="Arial"/>
                <a:cs typeface="Arial"/>
              </a:rPr>
              <a:t>gas).</a:t>
            </a:r>
            <a:endParaRPr sz="2206" dirty="0">
              <a:latin typeface="Arial"/>
              <a:cs typeface="Arial"/>
            </a:endParaRPr>
          </a:p>
          <a:p>
            <a:pPr marL="188386" indent="-175080">
              <a:spcBef>
                <a:spcPts val="1059"/>
              </a:spcBef>
              <a:buFont typeface="Arial"/>
              <a:buChar char="•"/>
              <a:tabLst>
                <a:tab pos="189086" algn="l"/>
              </a:tabLst>
            </a:pPr>
            <a:r>
              <a:rPr sz="2206" b="1" i="1" dirty="0">
                <a:solidFill>
                  <a:srgbClr val="090C0E"/>
                </a:solidFill>
                <a:latin typeface="Arial"/>
                <a:cs typeface="Arial"/>
              </a:rPr>
              <a:t>FCAW</a:t>
            </a:r>
            <a:r>
              <a:rPr sz="2206" b="1" i="1" spc="-66" dirty="0">
                <a:solidFill>
                  <a:srgbClr val="090C0E"/>
                </a:solidFill>
                <a:latin typeface="Arial"/>
                <a:cs typeface="Arial"/>
              </a:rPr>
              <a:t> </a:t>
            </a:r>
            <a:r>
              <a:rPr sz="2206" i="1" dirty="0">
                <a:solidFill>
                  <a:srgbClr val="090C0E"/>
                </a:solidFill>
                <a:latin typeface="Arial"/>
                <a:cs typeface="Arial"/>
              </a:rPr>
              <a:t>(Flux</a:t>
            </a:r>
            <a:r>
              <a:rPr sz="2206" i="1" spc="-44" dirty="0">
                <a:solidFill>
                  <a:srgbClr val="090C0E"/>
                </a:solidFill>
                <a:latin typeface="Arial"/>
                <a:cs typeface="Arial"/>
              </a:rPr>
              <a:t> </a:t>
            </a:r>
            <a:r>
              <a:rPr sz="2206" i="1" dirty="0">
                <a:solidFill>
                  <a:srgbClr val="090C0E"/>
                </a:solidFill>
                <a:latin typeface="Arial"/>
                <a:cs typeface="Arial"/>
              </a:rPr>
              <a:t>Cored</a:t>
            </a:r>
            <a:r>
              <a:rPr sz="2206" i="1" spc="-138" dirty="0">
                <a:solidFill>
                  <a:srgbClr val="090C0E"/>
                </a:solidFill>
                <a:latin typeface="Arial"/>
                <a:cs typeface="Arial"/>
              </a:rPr>
              <a:t> </a:t>
            </a:r>
            <a:r>
              <a:rPr sz="2206" i="1" dirty="0">
                <a:solidFill>
                  <a:srgbClr val="090C0E"/>
                </a:solidFill>
                <a:latin typeface="Arial"/>
                <a:cs typeface="Arial"/>
              </a:rPr>
              <a:t>Arc</a:t>
            </a:r>
            <a:r>
              <a:rPr sz="2206" i="1" spc="-39" dirty="0">
                <a:solidFill>
                  <a:srgbClr val="090C0E"/>
                </a:solidFill>
                <a:latin typeface="Arial"/>
                <a:cs typeface="Arial"/>
              </a:rPr>
              <a:t> </a:t>
            </a:r>
            <a:r>
              <a:rPr sz="2206" i="1" dirty="0">
                <a:solidFill>
                  <a:srgbClr val="090C0E"/>
                </a:solidFill>
                <a:latin typeface="Arial"/>
                <a:cs typeface="Arial"/>
              </a:rPr>
              <a:t>Welding),</a:t>
            </a:r>
            <a:r>
              <a:rPr sz="2206" i="1" spc="-61" dirty="0">
                <a:solidFill>
                  <a:srgbClr val="090C0E"/>
                </a:solidFill>
                <a:latin typeface="Arial"/>
                <a:cs typeface="Arial"/>
              </a:rPr>
              <a:t> </a:t>
            </a:r>
            <a:r>
              <a:rPr sz="2206" i="1" dirty="0">
                <a:solidFill>
                  <a:srgbClr val="090C0E"/>
                </a:solidFill>
                <a:latin typeface="Arial"/>
                <a:cs typeface="Arial"/>
              </a:rPr>
              <a:t>ale</a:t>
            </a:r>
            <a:r>
              <a:rPr sz="2206" i="1" spc="-39" dirty="0">
                <a:solidFill>
                  <a:srgbClr val="090C0E"/>
                </a:solidFill>
                <a:latin typeface="Arial"/>
                <a:cs typeface="Arial"/>
              </a:rPr>
              <a:t> </a:t>
            </a:r>
            <a:r>
              <a:rPr sz="2206" i="1" dirty="0">
                <a:solidFill>
                  <a:srgbClr val="090C0E"/>
                </a:solidFill>
                <a:latin typeface="Arial"/>
                <a:cs typeface="Arial"/>
              </a:rPr>
              <a:t>např.</a:t>
            </a:r>
            <a:r>
              <a:rPr sz="2206" i="1" spc="-61" dirty="0">
                <a:solidFill>
                  <a:srgbClr val="090C0E"/>
                </a:solidFill>
                <a:latin typeface="Arial"/>
                <a:cs typeface="Arial"/>
              </a:rPr>
              <a:t> </a:t>
            </a:r>
            <a:r>
              <a:rPr sz="2206" i="1" spc="-33" dirty="0">
                <a:solidFill>
                  <a:srgbClr val="090C0E"/>
                </a:solidFill>
                <a:latin typeface="Arial"/>
                <a:cs typeface="Arial"/>
              </a:rPr>
              <a:t>fy.</a:t>
            </a:r>
            <a:r>
              <a:rPr sz="2206" i="1" spc="-66" dirty="0">
                <a:solidFill>
                  <a:srgbClr val="090C0E"/>
                </a:solidFill>
                <a:latin typeface="Arial"/>
                <a:cs typeface="Arial"/>
              </a:rPr>
              <a:t> </a:t>
            </a:r>
            <a:r>
              <a:rPr sz="2206" i="1" dirty="0">
                <a:solidFill>
                  <a:srgbClr val="090C0E"/>
                </a:solidFill>
                <a:latin typeface="Arial"/>
                <a:cs typeface="Arial"/>
              </a:rPr>
              <a:t>LE</a:t>
            </a:r>
            <a:r>
              <a:rPr sz="2206" i="1" spc="-50" dirty="0">
                <a:solidFill>
                  <a:srgbClr val="090C0E"/>
                </a:solidFill>
                <a:latin typeface="Arial"/>
                <a:cs typeface="Arial"/>
              </a:rPr>
              <a:t> </a:t>
            </a:r>
            <a:r>
              <a:rPr sz="2206" i="1" dirty="0">
                <a:solidFill>
                  <a:srgbClr val="090C0E"/>
                </a:solidFill>
                <a:latin typeface="Arial"/>
                <a:cs typeface="Arial"/>
              </a:rPr>
              <a:t>ji</a:t>
            </a:r>
            <a:r>
              <a:rPr sz="2206" i="1" spc="-28" dirty="0">
                <a:solidFill>
                  <a:srgbClr val="090C0E"/>
                </a:solidFill>
                <a:latin typeface="Arial"/>
                <a:cs typeface="Arial"/>
              </a:rPr>
              <a:t> </a:t>
            </a:r>
            <a:r>
              <a:rPr sz="2206" i="1" dirty="0">
                <a:solidFill>
                  <a:srgbClr val="090C0E"/>
                </a:solidFill>
                <a:latin typeface="Arial"/>
                <a:cs typeface="Arial"/>
              </a:rPr>
              <a:t>označuje</a:t>
            </a:r>
            <a:r>
              <a:rPr sz="2206" i="1" spc="-77" dirty="0">
                <a:solidFill>
                  <a:srgbClr val="090C0E"/>
                </a:solidFill>
                <a:latin typeface="Arial"/>
                <a:cs typeface="Arial"/>
              </a:rPr>
              <a:t> </a:t>
            </a:r>
            <a:r>
              <a:rPr sz="2206" i="1" spc="-28" dirty="0">
                <a:solidFill>
                  <a:srgbClr val="090C0E"/>
                </a:solidFill>
                <a:latin typeface="Arial"/>
                <a:cs typeface="Arial"/>
              </a:rPr>
              <a:t>pod</a:t>
            </a:r>
            <a:endParaRPr sz="2206" dirty="0">
              <a:latin typeface="Arial"/>
              <a:cs typeface="Arial"/>
            </a:endParaRPr>
          </a:p>
          <a:p>
            <a:pPr marL="14007"/>
            <a:r>
              <a:rPr sz="2206" i="1" dirty="0">
                <a:solidFill>
                  <a:srgbClr val="090C0E"/>
                </a:solidFill>
                <a:latin typeface="Arial"/>
                <a:cs typeface="Arial"/>
              </a:rPr>
              <a:t>obch.</a:t>
            </a:r>
            <a:r>
              <a:rPr sz="2206" i="1" spc="-44" dirty="0">
                <a:solidFill>
                  <a:srgbClr val="090C0E"/>
                </a:solidFill>
                <a:latin typeface="Arial"/>
                <a:cs typeface="Arial"/>
              </a:rPr>
              <a:t> </a:t>
            </a:r>
            <a:r>
              <a:rPr sz="2206" i="1" dirty="0" err="1">
                <a:solidFill>
                  <a:srgbClr val="090C0E"/>
                </a:solidFill>
                <a:latin typeface="Arial"/>
                <a:cs typeface="Arial"/>
              </a:rPr>
              <a:t>názvem</a:t>
            </a:r>
            <a:r>
              <a:rPr sz="2206" i="1" spc="-44" dirty="0">
                <a:solidFill>
                  <a:srgbClr val="090C0E"/>
                </a:solidFill>
                <a:latin typeface="Arial"/>
                <a:cs typeface="Arial"/>
              </a:rPr>
              <a:t> </a:t>
            </a:r>
            <a:r>
              <a:rPr sz="2206" b="1" i="1" spc="-11" dirty="0" err="1">
                <a:solidFill>
                  <a:srgbClr val="090C0E"/>
                </a:solidFill>
                <a:latin typeface="Arial"/>
                <a:cs typeface="Arial"/>
              </a:rPr>
              <a:t>Innerschield</a:t>
            </a:r>
            <a:endParaRPr sz="2261" dirty="0">
              <a:latin typeface="Arial"/>
              <a:cs typeface="Arial"/>
            </a:endParaRPr>
          </a:p>
          <a:p>
            <a:pPr marL="14007"/>
            <a:r>
              <a:rPr sz="2206" b="1" i="1" dirty="0">
                <a:solidFill>
                  <a:srgbClr val="090C0E"/>
                </a:solidFill>
                <a:latin typeface="Arial"/>
                <a:cs typeface="Arial"/>
              </a:rPr>
              <a:t>+</a:t>
            </a:r>
            <a:endParaRPr sz="2261" dirty="0">
              <a:latin typeface="Arial"/>
              <a:cs typeface="Arial"/>
            </a:endParaRPr>
          </a:p>
          <a:p>
            <a:pPr marL="14007" marR="876797"/>
            <a:r>
              <a:rPr sz="2206" b="1" i="1" dirty="0">
                <a:latin typeface="Arial"/>
                <a:cs typeface="Arial"/>
              </a:rPr>
              <a:t>136</a:t>
            </a:r>
            <a:r>
              <a:rPr sz="2206" b="1" i="1" spc="-28" dirty="0">
                <a:latin typeface="Arial"/>
                <a:cs typeface="Arial"/>
              </a:rPr>
              <a:t> </a:t>
            </a:r>
            <a:r>
              <a:rPr sz="2206" b="1" i="1" dirty="0">
                <a:latin typeface="Arial"/>
                <a:cs typeface="Arial"/>
              </a:rPr>
              <a:t>-</a:t>
            </a:r>
            <a:r>
              <a:rPr sz="2206" b="1" i="1" spc="-22" dirty="0">
                <a:latin typeface="Arial"/>
                <a:cs typeface="Arial"/>
              </a:rPr>
              <a:t> </a:t>
            </a:r>
            <a:r>
              <a:rPr sz="2206" i="1" dirty="0">
                <a:latin typeface="Arial"/>
                <a:cs typeface="Arial"/>
              </a:rPr>
              <a:t>Obloukové</a:t>
            </a:r>
            <a:r>
              <a:rPr sz="2206" i="1" spc="-50" dirty="0">
                <a:latin typeface="Arial"/>
                <a:cs typeface="Arial"/>
              </a:rPr>
              <a:t> </a:t>
            </a:r>
            <a:r>
              <a:rPr sz="2206" i="1" dirty="0">
                <a:latin typeface="Arial"/>
                <a:cs typeface="Arial"/>
              </a:rPr>
              <a:t>svařování</a:t>
            </a:r>
            <a:r>
              <a:rPr sz="2206" i="1" spc="-66" dirty="0">
                <a:latin typeface="Arial"/>
                <a:cs typeface="Arial"/>
              </a:rPr>
              <a:t> </a:t>
            </a:r>
            <a:r>
              <a:rPr sz="2206" i="1" dirty="0">
                <a:latin typeface="Arial"/>
                <a:cs typeface="Arial"/>
              </a:rPr>
              <a:t>plněnou</a:t>
            </a:r>
            <a:r>
              <a:rPr sz="2206" i="1" spc="-22" dirty="0">
                <a:latin typeface="Arial"/>
                <a:cs typeface="Arial"/>
              </a:rPr>
              <a:t> </a:t>
            </a:r>
            <a:r>
              <a:rPr sz="2206" i="1" dirty="0">
                <a:latin typeface="Arial"/>
                <a:cs typeface="Arial"/>
              </a:rPr>
              <a:t>elektrodou</a:t>
            </a:r>
            <a:r>
              <a:rPr sz="2206" i="1" spc="-50"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aktivním</a:t>
            </a:r>
            <a:r>
              <a:rPr sz="2206" i="1" spc="-39" dirty="0">
                <a:latin typeface="Arial"/>
                <a:cs typeface="Arial"/>
              </a:rPr>
              <a:t> </a:t>
            </a:r>
            <a:r>
              <a:rPr sz="2206" i="1" spc="-11" dirty="0">
                <a:latin typeface="Arial"/>
                <a:cs typeface="Arial"/>
              </a:rPr>
              <a:t>plynu </a:t>
            </a:r>
            <a:r>
              <a:rPr sz="2206" i="1" dirty="0">
                <a:latin typeface="Arial"/>
                <a:cs typeface="Arial"/>
              </a:rPr>
              <a:t>(MAG,</a:t>
            </a:r>
            <a:r>
              <a:rPr sz="2206" i="1" spc="-39" dirty="0">
                <a:latin typeface="Arial"/>
                <a:cs typeface="Arial"/>
              </a:rPr>
              <a:t> </a:t>
            </a:r>
            <a:r>
              <a:rPr sz="2206" i="1" spc="-11" dirty="0">
                <a:latin typeface="Arial"/>
                <a:cs typeface="Arial"/>
              </a:rPr>
              <a:t>FCAW)</a:t>
            </a:r>
            <a:endParaRPr sz="2206" dirty="0">
              <a:latin typeface="Arial"/>
              <a:cs typeface="Arial"/>
            </a:endParaRPr>
          </a:p>
          <a:p>
            <a:pPr marL="14007" marR="327749">
              <a:tabLst>
                <a:tab pos="805366" algn="l"/>
              </a:tabLst>
            </a:pPr>
            <a:r>
              <a:rPr sz="2206" b="1" i="1" dirty="0">
                <a:solidFill>
                  <a:srgbClr val="090C0E"/>
                </a:solidFill>
                <a:latin typeface="Arial"/>
                <a:cs typeface="Arial"/>
              </a:rPr>
              <a:t>138</a:t>
            </a:r>
            <a:r>
              <a:rPr sz="2206" b="1" i="1" spc="-17" dirty="0">
                <a:solidFill>
                  <a:srgbClr val="090C0E"/>
                </a:solidFill>
                <a:latin typeface="Arial"/>
                <a:cs typeface="Arial"/>
              </a:rPr>
              <a:t> </a:t>
            </a:r>
            <a:r>
              <a:rPr sz="2206" b="1" i="1" spc="-55" dirty="0">
                <a:solidFill>
                  <a:srgbClr val="090C0E"/>
                </a:solidFill>
                <a:latin typeface="Arial"/>
                <a:cs typeface="Arial"/>
              </a:rPr>
              <a:t>-</a:t>
            </a:r>
            <a:r>
              <a:rPr sz="2206" b="1" i="1" dirty="0">
                <a:solidFill>
                  <a:srgbClr val="090C0E"/>
                </a:solidFill>
                <a:latin typeface="Arial"/>
                <a:cs typeface="Arial"/>
              </a:rPr>
              <a:t>	</a:t>
            </a:r>
            <a:r>
              <a:rPr sz="2206" i="1" dirty="0">
                <a:solidFill>
                  <a:srgbClr val="090C0E"/>
                </a:solidFill>
                <a:latin typeface="Arial"/>
                <a:cs typeface="Arial"/>
              </a:rPr>
              <a:t>Obloukové</a:t>
            </a:r>
            <a:r>
              <a:rPr sz="2206" i="1" spc="-61" dirty="0">
                <a:solidFill>
                  <a:srgbClr val="090C0E"/>
                </a:solidFill>
                <a:latin typeface="Arial"/>
                <a:cs typeface="Arial"/>
              </a:rPr>
              <a:t> </a:t>
            </a:r>
            <a:r>
              <a:rPr sz="2206" i="1" dirty="0">
                <a:solidFill>
                  <a:srgbClr val="090C0E"/>
                </a:solidFill>
                <a:latin typeface="Arial"/>
                <a:cs typeface="Arial"/>
              </a:rPr>
              <a:t>svařování</a:t>
            </a:r>
            <a:r>
              <a:rPr sz="2206" i="1" spc="-72" dirty="0">
                <a:solidFill>
                  <a:srgbClr val="090C0E"/>
                </a:solidFill>
                <a:latin typeface="Arial"/>
                <a:cs typeface="Arial"/>
              </a:rPr>
              <a:t> </a:t>
            </a:r>
            <a:r>
              <a:rPr sz="2206" i="1" dirty="0">
                <a:solidFill>
                  <a:srgbClr val="090C0E"/>
                </a:solidFill>
                <a:latin typeface="Arial"/>
                <a:cs typeface="Arial"/>
              </a:rPr>
              <a:t>plněnou elektrodou</a:t>
            </a:r>
            <a:r>
              <a:rPr sz="2206" i="1" spc="-44" dirty="0">
                <a:solidFill>
                  <a:srgbClr val="090C0E"/>
                </a:solidFill>
                <a:latin typeface="Arial"/>
                <a:cs typeface="Arial"/>
              </a:rPr>
              <a:t> </a:t>
            </a:r>
            <a:r>
              <a:rPr sz="2206" i="1" dirty="0">
                <a:solidFill>
                  <a:srgbClr val="090C0E"/>
                </a:solidFill>
                <a:latin typeface="Arial"/>
                <a:cs typeface="Arial"/>
              </a:rPr>
              <a:t>s</a:t>
            </a:r>
            <a:r>
              <a:rPr sz="2206" i="1" spc="-22" dirty="0">
                <a:solidFill>
                  <a:srgbClr val="090C0E"/>
                </a:solidFill>
                <a:latin typeface="Arial"/>
                <a:cs typeface="Arial"/>
              </a:rPr>
              <a:t> </a:t>
            </a:r>
            <a:r>
              <a:rPr sz="2206" i="1" dirty="0">
                <a:solidFill>
                  <a:srgbClr val="090C0E"/>
                </a:solidFill>
                <a:latin typeface="Arial"/>
                <a:cs typeface="Arial"/>
              </a:rPr>
              <a:t>kovovým</a:t>
            </a:r>
            <a:r>
              <a:rPr sz="2206" i="1" spc="-61" dirty="0">
                <a:solidFill>
                  <a:srgbClr val="090C0E"/>
                </a:solidFill>
                <a:latin typeface="Arial"/>
                <a:cs typeface="Arial"/>
              </a:rPr>
              <a:t> </a:t>
            </a:r>
            <a:r>
              <a:rPr sz="2206" i="1" spc="-11" dirty="0">
                <a:solidFill>
                  <a:srgbClr val="090C0E"/>
                </a:solidFill>
                <a:latin typeface="Arial"/>
                <a:cs typeface="Arial"/>
              </a:rPr>
              <a:t>práškem </a:t>
            </a:r>
            <a:r>
              <a:rPr sz="2206" i="1" dirty="0">
                <a:solidFill>
                  <a:srgbClr val="090C0E"/>
                </a:solidFill>
                <a:latin typeface="Arial"/>
                <a:cs typeface="Arial"/>
              </a:rPr>
              <a:t>aktivním</a:t>
            </a:r>
            <a:r>
              <a:rPr sz="2206" i="1" spc="-39" dirty="0">
                <a:solidFill>
                  <a:srgbClr val="090C0E"/>
                </a:solidFill>
                <a:latin typeface="Arial"/>
                <a:cs typeface="Arial"/>
              </a:rPr>
              <a:t> </a:t>
            </a:r>
            <a:r>
              <a:rPr sz="2206" i="1" spc="-11" dirty="0">
                <a:solidFill>
                  <a:srgbClr val="090C0E"/>
                </a:solidFill>
                <a:latin typeface="Arial"/>
                <a:cs typeface="Arial"/>
              </a:rPr>
              <a:t>plynu</a:t>
            </a:r>
            <a:endParaRPr sz="2206" dirty="0">
              <a:latin typeface="Arial"/>
              <a:cs typeface="Arial"/>
            </a:endParaRPr>
          </a:p>
        </p:txBody>
      </p:sp>
      <p:sp>
        <p:nvSpPr>
          <p:cNvPr id="22" name="object 2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232450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2" y="796004"/>
            <a:ext cx="9145446" cy="421497"/>
          </a:xfrm>
          <a:prstGeom prst="rect">
            <a:avLst/>
          </a:prstGeom>
        </p:spPr>
        <p:txBody>
          <a:bodyPr vert="horz" wrap="square" lIns="0" tIns="14005" rIns="0" bIns="0" rtlCol="0">
            <a:spAutoFit/>
          </a:bodyPr>
          <a:lstStyle/>
          <a:p>
            <a:pPr marL="14007">
              <a:spcBef>
                <a:spcPts val="110"/>
              </a:spcBef>
            </a:pPr>
            <a:r>
              <a:rPr sz="2647" dirty="0"/>
              <a:t>Svařování</a:t>
            </a:r>
            <a:r>
              <a:rPr sz="2647" spc="-55" dirty="0"/>
              <a:t> </a:t>
            </a:r>
            <a:r>
              <a:rPr sz="2647" dirty="0"/>
              <a:t>trubičkovou elektrodou</a:t>
            </a:r>
            <a:r>
              <a:rPr sz="2647" spc="-22" dirty="0"/>
              <a:t> </a:t>
            </a:r>
            <a:r>
              <a:rPr sz="2647" dirty="0"/>
              <a:t>s</a:t>
            </a:r>
            <a:r>
              <a:rPr sz="2647" spc="-33" dirty="0"/>
              <a:t> </a:t>
            </a:r>
            <a:r>
              <a:rPr sz="2647" dirty="0"/>
              <a:t>vlastní</a:t>
            </a:r>
            <a:r>
              <a:rPr sz="2647" spc="-22" dirty="0"/>
              <a:t> </a:t>
            </a:r>
            <a:r>
              <a:rPr sz="2647" spc="-11" dirty="0"/>
              <a:t>ochrannou</a:t>
            </a:r>
            <a:endParaRPr sz="2647"/>
          </a:p>
        </p:txBody>
      </p:sp>
      <p:pic>
        <p:nvPicPr>
          <p:cNvPr id="13" name="object 13"/>
          <p:cNvPicPr/>
          <p:nvPr/>
        </p:nvPicPr>
        <p:blipFill>
          <a:blip r:embed="rId2" cstate="print"/>
          <a:stretch>
            <a:fillRect/>
          </a:stretch>
        </p:blipFill>
        <p:spPr>
          <a:xfrm>
            <a:off x="1852663" y="1161317"/>
            <a:ext cx="7226723" cy="6093976"/>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0051029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1" y="796004"/>
            <a:ext cx="2572770" cy="421497"/>
          </a:xfrm>
          <a:prstGeom prst="rect">
            <a:avLst/>
          </a:prstGeom>
        </p:spPr>
        <p:txBody>
          <a:bodyPr vert="horz" wrap="square" lIns="0" tIns="14005" rIns="0" bIns="0" rtlCol="0">
            <a:spAutoFit/>
          </a:bodyPr>
          <a:lstStyle/>
          <a:p>
            <a:pPr marL="14007">
              <a:spcBef>
                <a:spcPts val="110"/>
              </a:spcBef>
            </a:pPr>
            <a:r>
              <a:rPr sz="2647" dirty="0"/>
              <a:t>MOG</a:t>
            </a:r>
            <a:r>
              <a:rPr sz="2647" spc="-22" dirty="0"/>
              <a:t> </a:t>
            </a:r>
            <a:r>
              <a:rPr sz="2647" spc="-11" dirty="0"/>
              <a:t>svařování</a:t>
            </a:r>
            <a:endParaRPr sz="2647"/>
          </a:p>
        </p:txBody>
      </p:sp>
      <p:sp>
        <p:nvSpPr>
          <p:cNvPr id="13" name="object 13"/>
          <p:cNvSpPr txBox="1"/>
          <p:nvPr/>
        </p:nvSpPr>
        <p:spPr>
          <a:xfrm>
            <a:off x="698501" y="1414512"/>
            <a:ext cx="8995589" cy="3012593"/>
          </a:xfrm>
          <a:prstGeom prst="rect">
            <a:avLst/>
          </a:prstGeom>
        </p:spPr>
        <p:txBody>
          <a:bodyPr vert="horz" wrap="square" lIns="0" tIns="14706" rIns="0" bIns="0" rtlCol="0">
            <a:spAutoFit/>
          </a:bodyPr>
          <a:lstStyle/>
          <a:p>
            <a:pPr marL="14007" marR="282928">
              <a:spcBef>
                <a:spcPts val="116"/>
              </a:spcBef>
              <a:buFont typeface="Wingdings"/>
              <a:buChar char=""/>
              <a:tabLst>
                <a:tab pos="313742" algn="l"/>
              </a:tabLst>
            </a:pPr>
            <a:r>
              <a:rPr sz="2206" i="1" dirty="0">
                <a:solidFill>
                  <a:srgbClr val="090C0E"/>
                </a:solidFill>
                <a:latin typeface="Arial"/>
                <a:cs typeface="Arial"/>
              </a:rPr>
              <a:t>Proces</a:t>
            </a:r>
            <a:r>
              <a:rPr sz="2206" i="1" spc="-50" dirty="0">
                <a:solidFill>
                  <a:srgbClr val="090C0E"/>
                </a:solidFill>
                <a:latin typeface="Arial"/>
                <a:cs typeface="Arial"/>
              </a:rPr>
              <a:t> </a:t>
            </a:r>
            <a:r>
              <a:rPr sz="2206" i="1" dirty="0">
                <a:solidFill>
                  <a:srgbClr val="090C0E"/>
                </a:solidFill>
                <a:latin typeface="Arial"/>
                <a:cs typeface="Arial"/>
              </a:rPr>
              <a:t>svařování</a:t>
            </a:r>
            <a:r>
              <a:rPr sz="2206" i="1" spc="-55" dirty="0">
                <a:solidFill>
                  <a:srgbClr val="090C0E"/>
                </a:solidFill>
                <a:latin typeface="Arial"/>
                <a:cs typeface="Arial"/>
              </a:rPr>
              <a:t> </a:t>
            </a:r>
            <a:r>
              <a:rPr sz="2206" i="1" dirty="0">
                <a:solidFill>
                  <a:srgbClr val="090C0E"/>
                </a:solidFill>
                <a:latin typeface="Arial"/>
                <a:cs typeface="Arial"/>
              </a:rPr>
              <a:t>v</a:t>
            </a:r>
            <a:r>
              <a:rPr sz="2206" i="1" spc="-6" dirty="0">
                <a:solidFill>
                  <a:srgbClr val="090C0E"/>
                </a:solidFill>
                <a:latin typeface="Arial"/>
                <a:cs typeface="Arial"/>
              </a:rPr>
              <a:t> </a:t>
            </a:r>
            <a:r>
              <a:rPr sz="2206" i="1" dirty="0">
                <a:solidFill>
                  <a:srgbClr val="090C0E"/>
                </a:solidFill>
                <a:latin typeface="Arial"/>
                <a:cs typeface="Arial"/>
              </a:rPr>
              <a:t>sobě</a:t>
            </a:r>
            <a:r>
              <a:rPr sz="2206" i="1" spc="-28" dirty="0">
                <a:solidFill>
                  <a:srgbClr val="090C0E"/>
                </a:solidFill>
                <a:latin typeface="Arial"/>
                <a:cs typeface="Arial"/>
              </a:rPr>
              <a:t> </a:t>
            </a:r>
            <a:r>
              <a:rPr sz="2206" i="1" dirty="0">
                <a:solidFill>
                  <a:srgbClr val="090C0E"/>
                </a:solidFill>
                <a:latin typeface="Arial"/>
                <a:cs typeface="Arial"/>
              </a:rPr>
              <a:t>slučuje</a:t>
            </a:r>
            <a:r>
              <a:rPr sz="2206" i="1" spc="-39" dirty="0">
                <a:solidFill>
                  <a:srgbClr val="090C0E"/>
                </a:solidFill>
                <a:latin typeface="Arial"/>
                <a:cs typeface="Arial"/>
              </a:rPr>
              <a:t> </a:t>
            </a:r>
            <a:r>
              <a:rPr sz="2206" i="1" dirty="0">
                <a:solidFill>
                  <a:srgbClr val="090C0E"/>
                </a:solidFill>
                <a:latin typeface="Arial"/>
                <a:cs typeface="Arial"/>
              </a:rPr>
              <a:t>principy</a:t>
            </a:r>
            <a:r>
              <a:rPr sz="2206" i="1" spc="-33" dirty="0">
                <a:solidFill>
                  <a:srgbClr val="090C0E"/>
                </a:solidFill>
                <a:latin typeface="Arial"/>
                <a:cs typeface="Arial"/>
              </a:rPr>
              <a:t> </a:t>
            </a:r>
            <a:r>
              <a:rPr sz="2206" i="1" dirty="0">
                <a:solidFill>
                  <a:srgbClr val="090C0E"/>
                </a:solidFill>
                <a:latin typeface="Arial"/>
                <a:cs typeface="Arial"/>
              </a:rPr>
              <a:t>svařování</a:t>
            </a:r>
            <a:r>
              <a:rPr sz="2206" i="1" spc="-55" dirty="0">
                <a:solidFill>
                  <a:srgbClr val="090C0E"/>
                </a:solidFill>
                <a:latin typeface="Arial"/>
                <a:cs typeface="Arial"/>
              </a:rPr>
              <a:t> </a:t>
            </a:r>
            <a:r>
              <a:rPr sz="2206" i="1" dirty="0">
                <a:solidFill>
                  <a:srgbClr val="090C0E"/>
                </a:solidFill>
                <a:latin typeface="Arial"/>
                <a:cs typeface="Arial"/>
              </a:rPr>
              <a:t>MMA</a:t>
            </a:r>
            <a:r>
              <a:rPr sz="2206" i="1" spc="-116" dirty="0">
                <a:solidFill>
                  <a:srgbClr val="090C0E"/>
                </a:solidFill>
                <a:latin typeface="Arial"/>
                <a:cs typeface="Arial"/>
              </a:rPr>
              <a:t> </a:t>
            </a:r>
            <a:r>
              <a:rPr sz="2206" i="1" spc="-11" dirty="0">
                <a:solidFill>
                  <a:srgbClr val="090C0E"/>
                </a:solidFill>
                <a:latin typeface="Arial"/>
                <a:cs typeface="Arial"/>
              </a:rPr>
              <a:t>(obalenou </a:t>
            </a:r>
            <a:r>
              <a:rPr sz="2206" i="1" dirty="0">
                <a:solidFill>
                  <a:srgbClr val="090C0E"/>
                </a:solidFill>
                <a:latin typeface="Arial"/>
                <a:cs typeface="Arial"/>
              </a:rPr>
              <a:t>elektrodou)</a:t>
            </a:r>
            <a:r>
              <a:rPr sz="2206" i="1" spc="-77" dirty="0">
                <a:solidFill>
                  <a:srgbClr val="090C0E"/>
                </a:solidFill>
                <a:latin typeface="Arial"/>
                <a:cs typeface="Arial"/>
              </a:rPr>
              <a:t> </a:t>
            </a:r>
            <a:r>
              <a:rPr sz="2206" i="1" dirty="0">
                <a:solidFill>
                  <a:srgbClr val="090C0E"/>
                </a:solidFill>
                <a:latin typeface="Arial"/>
                <a:cs typeface="Arial"/>
              </a:rPr>
              <a:t>a</a:t>
            </a:r>
            <a:r>
              <a:rPr sz="2206" i="1" spc="-17" dirty="0">
                <a:solidFill>
                  <a:srgbClr val="090C0E"/>
                </a:solidFill>
                <a:latin typeface="Arial"/>
                <a:cs typeface="Arial"/>
              </a:rPr>
              <a:t> </a:t>
            </a:r>
            <a:r>
              <a:rPr sz="2206" i="1" dirty="0">
                <a:solidFill>
                  <a:srgbClr val="090C0E"/>
                </a:solidFill>
                <a:latin typeface="Arial"/>
                <a:cs typeface="Arial"/>
              </a:rPr>
              <a:t>metody</a:t>
            </a:r>
            <a:r>
              <a:rPr sz="2206" i="1" spc="-44" dirty="0">
                <a:solidFill>
                  <a:srgbClr val="090C0E"/>
                </a:solidFill>
                <a:latin typeface="Arial"/>
                <a:cs typeface="Arial"/>
              </a:rPr>
              <a:t> </a:t>
            </a:r>
            <a:r>
              <a:rPr sz="2206" i="1" spc="-11" dirty="0">
                <a:solidFill>
                  <a:srgbClr val="090C0E"/>
                </a:solidFill>
                <a:latin typeface="Arial"/>
                <a:cs typeface="Arial"/>
              </a:rPr>
              <a:t>MIG/MAG</a:t>
            </a:r>
            <a:endParaRPr sz="2206" dirty="0">
              <a:latin typeface="Arial"/>
              <a:cs typeface="Arial"/>
            </a:endParaRPr>
          </a:p>
          <a:p>
            <a:pPr marL="14007" marR="5602">
              <a:spcBef>
                <a:spcPts val="1059"/>
              </a:spcBef>
              <a:buFont typeface="Wingdings"/>
              <a:buChar char=""/>
              <a:tabLst>
                <a:tab pos="313742" algn="l"/>
              </a:tabLst>
            </a:pPr>
            <a:r>
              <a:rPr sz="2206" i="1" dirty="0">
                <a:solidFill>
                  <a:srgbClr val="090C0E"/>
                </a:solidFill>
                <a:latin typeface="Arial"/>
                <a:cs typeface="Arial"/>
              </a:rPr>
              <a:t>Za</a:t>
            </a:r>
            <a:r>
              <a:rPr sz="2206" i="1" spc="-39" dirty="0">
                <a:solidFill>
                  <a:srgbClr val="090C0E"/>
                </a:solidFill>
                <a:latin typeface="Arial"/>
                <a:cs typeface="Arial"/>
              </a:rPr>
              <a:t> </a:t>
            </a:r>
            <a:r>
              <a:rPr sz="2206" i="1" dirty="0">
                <a:solidFill>
                  <a:srgbClr val="090C0E"/>
                </a:solidFill>
                <a:latin typeface="Arial"/>
                <a:cs typeface="Arial"/>
              </a:rPr>
              <a:t>strany</a:t>
            </a:r>
            <a:r>
              <a:rPr sz="2206" i="1" spc="-55" dirty="0">
                <a:solidFill>
                  <a:srgbClr val="090C0E"/>
                </a:solidFill>
                <a:latin typeface="Arial"/>
                <a:cs typeface="Arial"/>
              </a:rPr>
              <a:t> </a:t>
            </a:r>
            <a:r>
              <a:rPr sz="2206" i="1" dirty="0">
                <a:solidFill>
                  <a:srgbClr val="090C0E"/>
                </a:solidFill>
                <a:latin typeface="Arial"/>
                <a:cs typeface="Arial"/>
              </a:rPr>
              <a:t>metody</a:t>
            </a:r>
            <a:r>
              <a:rPr sz="2206" i="1" spc="-39" dirty="0">
                <a:solidFill>
                  <a:srgbClr val="090C0E"/>
                </a:solidFill>
                <a:latin typeface="Arial"/>
                <a:cs typeface="Arial"/>
              </a:rPr>
              <a:t> </a:t>
            </a:r>
            <a:r>
              <a:rPr sz="2206" i="1" dirty="0">
                <a:solidFill>
                  <a:srgbClr val="090C0E"/>
                </a:solidFill>
                <a:latin typeface="Arial"/>
                <a:cs typeface="Arial"/>
              </a:rPr>
              <a:t>MMA</a:t>
            </a:r>
            <a:r>
              <a:rPr sz="2206" i="1" spc="-126" dirty="0">
                <a:solidFill>
                  <a:srgbClr val="090C0E"/>
                </a:solidFill>
                <a:latin typeface="Arial"/>
                <a:cs typeface="Arial"/>
              </a:rPr>
              <a:t> </a:t>
            </a:r>
            <a:r>
              <a:rPr sz="2206" i="1" dirty="0">
                <a:solidFill>
                  <a:srgbClr val="090C0E"/>
                </a:solidFill>
                <a:latin typeface="Arial"/>
                <a:cs typeface="Arial"/>
              </a:rPr>
              <a:t>je</a:t>
            </a:r>
            <a:r>
              <a:rPr sz="2206" i="1" spc="-17" dirty="0">
                <a:solidFill>
                  <a:srgbClr val="090C0E"/>
                </a:solidFill>
                <a:latin typeface="Arial"/>
                <a:cs typeface="Arial"/>
              </a:rPr>
              <a:t> </a:t>
            </a:r>
            <a:r>
              <a:rPr sz="2206" i="1" dirty="0">
                <a:solidFill>
                  <a:srgbClr val="090C0E"/>
                </a:solidFill>
                <a:latin typeface="Arial"/>
                <a:cs typeface="Arial"/>
              </a:rPr>
              <a:t>to</a:t>
            </a:r>
            <a:r>
              <a:rPr sz="2206" i="1" spc="-22" dirty="0">
                <a:solidFill>
                  <a:srgbClr val="090C0E"/>
                </a:solidFill>
                <a:latin typeface="Arial"/>
                <a:cs typeface="Arial"/>
              </a:rPr>
              <a:t> </a:t>
            </a:r>
            <a:r>
              <a:rPr sz="2206" i="1" dirty="0">
                <a:solidFill>
                  <a:srgbClr val="090C0E"/>
                </a:solidFill>
                <a:latin typeface="Arial"/>
                <a:cs typeface="Arial"/>
              </a:rPr>
              <a:t>operativnost,</a:t>
            </a:r>
            <a:r>
              <a:rPr sz="2206" i="1" spc="-77" dirty="0">
                <a:solidFill>
                  <a:srgbClr val="090C0E"/>
                </a:solidFill>
                <a:latin typeface="Arial"/>
                <a:cs typeface="Arial"/>
              </a:rPr>
              <a:t> </a:t>
            </a:r>
            <a:r>
              <a:rPr sz="2206" i="1" dirty="0">
                <a:solidFill>
                  <a:srgbClr val="090C0E"/>
                </a:solidFill>
                <a:latin typeface="Arial"/>
                <a:cs typeface="Arial"/>
              </a:rPr>
              <a:t>mobilita</a:t>
            </a:r>
            <a:r>
              <a:rPr sz="2206" i="1" spc="-22" dirty="0">
                <a:solidFill>
                  <a:srgbClr val="090C0E"/>
                </a:solidFill>
                <a:latin typeface="Arial"/>
                <a:cs typeface="Arial"/>
              </a:rPr>
              <a:t> </a:t>
            </a:r>
            <a:r>
              <a:rPr sz="2206" i="1" dirty="0">
                <a:solidFill>
                  <a:srgbClr val="090C0E"/>
                </a:solidFill>
                <a:latin typeface="Arial"/>
                <a:cs typeface="Arial"/>
              </a:rPr>
              <a:t>a</a:t>
            </a:r>
            <a:r>
              <a:rPr sz="2206" i="1" spc="-33" dirty="0">
                <a:solidFill>
                  <a:srgbClr val="090C0E"/>
                </a:solidFill>
                <a:latin typeface="Arial"/>
                <a:cs typeface="Arial"/>
              </a:rPr>
              <a:t> </a:t>
            </a:r>
            <a:r>
              <a:rPr sz="2206" i="1" dirty="0">
                <a:solidFill>
                  <a:srgbClr val="090C0E"/>
                </a:solidFill>
                <a:latin typeface="Arial"/>
                <a:cs typeface="Arial"/>
              </a:rPr>
              <a:t>odolnost</a:t>
            </a:r>
            <a:r>
              <a:rPr sz="2206" i="1" spc="-55" dirty="0">
                <a:solidFill>
                  <a:srgbClr val="090C0E"/>
                </a:solidFill>
                <a:latin typeface="Arial"/>
                <a:cs typeface="Arial"/>
              </a:rPr>
              <a:t> </a:t>
            </a:r>
            <a:r>
              <a:rPr sz="2206" i="1" spc="-11" dirty="0">
                <a:solidFill>
                  <a:srgbClr val="090C0E"/>
                </a:solidFill>
                <a:latin typeface="Arial"/>
                <a:cs typeface="Arial"/>
              </a:rPr>
              <a:t>proti </a:t>
            </a:r>
            <a:r>
              <a:rPr sz="2206" i="1" dirty="0">
                <a:solidFill>
                  <a:srgbClr val="090C0E"/>
                </a:solidFill>
                <a:latin typeface="Arial"/>
                <a:cs typeface="Arial"/>
              </a:rPr>
              <a:t>povětrnostním</a:t>
            </a:r>
            <a:r>
              <a:rPr sz="2206" i="1" spc="-94" dirty="0">
                <a:solidFill>
                  <a:srgbClr val="090C0E"/>
                </a:solidFill>
                <a:latin typeface="Arial"/>
                <a:cs typeface="Arial"/>
              </a:rPr>
              <a:t> </a:t>
            </a:r>
            <a:r>
              <a:rPr sz="2206" i="1" dirty="0">
                <a:solidFill>
                  <a:srgbClr val="090C0E"/>
                </a:solidFill>
                <a:latin typeface="Arial"/>
                <a:cs typeface="Arial"/>
              </a:rPr>
              <a:t>podmínkám</a:t>
            </a:r>
            <a:r>
              <a:rPr sz="2206" i="1" spc="-61" dirty="0">
                <a:solidFill>
                  <a:srgbClr val="090C0E"/>
                </a:solidFill>
                <a:latin typeface="Arial"/>
                <a:cs typeface="Arial"/>
              </a:rPr>
              <a:t> </a:t>
            </a:r>
            <a:r>
              <a:rPr sz="2206" i="1" dirty="0">
                <a:solidFill>
                  <a:srgbClr val="090C0E"/>
                </a:solidFill>
                <a:latin typeface="Arial"/>
                <a:cs typeface="Arial"/>
              </a:rPr>
              <a:t>+</a:t>
            </a:r>
            <a:r>
              <a:rPr sz="2206" i="1" spc="-50" dirty="0">
                <a:solidFill>
                  <a:srgbClr val="090C0E"/>
                </a:solidFill>
                <a:latin typeface="Arial"/>
                <a:cs typeface="Arial"/>
              </a:rPr>
              <a:t> </a:t>
            </a:r>
            <a:r>
              <a:rPr sz="2206" i="1" dirty="0">
                <a:solidFill>
                  <a:srgbClr val="090C0E"/>
                </a:solidFill>
                <a:latin typeface="Arial"/>
                <a:cs typeface="Arial"/>
              </a:rPr>
              <a:t>ochrana</a:t>
            </a:r>
            <a:r>
              <a:rPr sz="2206" i="1" spc="-66" dirty="0">
                <a:solidFill>
                  <a:srgbClr val="090C0E"/>
                </a:solidFill>
                <a:latin typeface="Arial"/>
                <a:cs typeface="Arial"/>
              </a:rPr>
              <a:t> </a:t>
            </a:r>
            <a:r>
              <a:rPr sz="2206" i="1" dirty="0">
                <a:solidFill>
                  <a:srgbClr val="090C0E"/>
                </a:solidFill>
                <a:latin typeface="Arial"/>
                <a:cs typeface="Arial"/>
              </a:rPr>
              <a:t>svarové</a:t>
            </a:r>
            <a:r>
              <a:rPr sz="2206" i="1" spc="-88" dirty="0">
                <a:solidFill>
                  <a:srgbClr val="090C0E"/>
                </a:solidFill>
                <a:latin typeface="Arial"/>
                <a:cs typeface="Arial"/>
              </a:rPr>
              <a:t> </a:t>
            </a:r>
            <a:r>
              <a:rPr sz="2206" i="1" dirty="0">
                <a:solidFill>
                  <a:srgbClr val="090C0E"/>
                </a:solidFill>
                <a:latin typeface="Arial"/>
                <a:cs typeface="Arial"/>
              </a:rPr>
              <a:t>lázně</a:t>
            </a:r>
            <a:r>
              <a:rPr sz="2206" i="1" spc="-39" dirty="0">
                <a:solidFill>
                  <a:srgbClr val="090C0E"/>
                </a:solidFill>
                <a:latin typeface="Arial"/>
                <a:cs typeface="Arial"/>
              </a:rPr>
              <a:t> </a:t>
            </a:r>
            <a:r>
              <a:rPr sz="2206" i="1" dirty="0">
                <a:solidFill>
                  <a:srgbClr val="090C0E"/>
                </a:solidFill>
                <a:latin typeface="Arial"/>
                <a:cs typeface="Arial"/>
              </a:rPr>
              <a:t>pomocí</a:t>
            </a:r>
            <a:r>
              <a:rPr sz="2206" i="1" spc="-44" dirty="0">
                <a:solidFill>
                  <a:srgbClr val="090C0E"/>
                </a:solidFill>
                <a:latin typeface="Arial"/>
                <a:cs typeface="Arial"/>
              </a:rPr>
              <a:t> </a:t>
            </a:r>
            <a:r>
              <a:rPr sz="2206" i="1" spc="-11" dirty="0">
                <a:solidFill>
                  <a:srgbClr val="090C0E"/>
                </a:solidFill>
                <a:latin typeface="Arial"/>
                <a:cs typeface="Arial"/>
              </a:rPr>
              <a:t>vznikajících </a:t>
            </a:r>
            <a:r>
              <a:rPr sz="2206" i="1" dirty="0">
                <a:solidFill>
                  <a:srgbClr val="090C0E"/>
                </a:solidFill>
                <a:latin typeface="Arial"/>
                <a:cs typeface="Arial"/>
              </a:rPr>
              <a:t>plynů</a:t>
            </a:r>
            <a:r>
              <a:rPr sz="2206" i="1" spc="-22" dirty="0">
                <a:solidFill>
                  <a:srgbClr val="090C0E"/>
                </a:solidFill>
                <a:latin typeface="Arial"/>
                <a:cs typeface="Arial"/>
              </a:rPr>
              <a:t> </a:t>
            </a:r>
            <a:r>
              <a:rPr sz="2206" i="1" dirty="0">
                <a:solidFill>
                  <a:srgbClr val="090C0E"/>
                </a:solidFill>
                <a:latin typeface="Arial"/>
                <a:cs typeface="Arial"/>
              </a:rPr>
              <a:t>a</a:t>
            </a:r>
            <a:r>
              <a:rPr sz="2206" i="1" spc="-28" dirty="0">
                <a:solidFill>
                  <a:srgbClr val="090C0E"/>
                </a:solidFill>
                <a:latin typeface="Arial"/>
                <a:cs typeface="Arial"/>
              </a:rPr>
              <a:t> </a:t>
            </a:r>
            <a:r>
              <a:rPr sz="2206" i="1" dirty="0">
                <a:solidFill>
                  <a:srgbClr val="090C0E"/>
                </a:solidFill>
                <a:latin typeface="Arial"/>
                <a:cs typeface="Arial"/>
              </a:rPr>
              <a:t>strusky</a:t>
            </a:r>
            <a:r>
              <a:rPr sz="2206" i="1" spc="-61" dirty="0">
                <a:solidFill>
                  <a:srgbClr val="090C0E"/>
                </a:solidFill>
                <a:latin typeface="Arial"/>
                <a:cs typeface="Arial"/>
              </a:rPr>
              <a:t> </a:t>
            </a:r>
            <a:r>
              <a:rPr sz="2206" i="1" dirty="0">
                <a:solidFill>
                  <a:srgbClr val="090C0E"/>
                </a:solidFill>
                <a:latin typeface="Arial"/>
                <a:cs typeface="Arial"/>
              </a:rPr>
              <a:t>z</a:t>
            </a:r>
            <a:r>
              <a:rPr sz="2206" i="1" spc="-6" dirty="0">
                <a:solidFill>
                  <a:srgbClr val="090C0E"/>
                </a:solidFill>
                <a:latin typeface="Arial"/>
                <a:cs typeface="Arial"/>
              </a:rPr>
              <a:t> </a:t>
            </a:r>
            <a:r>
              <a:rPr sz="2206" i="1" dirty="0">
                <a:solidFill>
                  <a:srgbClr val="090C0E"/>
                </a:solidFill>
                <a:latin typeface="Arial"/>
                <a:cs typeface="Arial"/>
              </a:rPr>
              <a:t>obalů</a:t>
            </a:r>
            <a:r>
              <a:rPr sz="2206" i="1" spc="6" dirty="0">
                <a:solidFill>
                  <a:srgbClr val="090C0E"/>
                </a:solidFill>
                <a:latin typeface="Arial"/>
                <a:cs typeface="Arial"/>
              </a:rPr>
              <a:t> </a:t>
            </a:r>
            <a:r>
              <a:rPr sz="2206" i="1" spc="-11" dirty="0">
                <a:solidFill>
                  <a:srgbClr val="090C0E"/>
                </a:solidFill>
                <a:latin typeface="Arial"/>
                <a:cs typeface="Arial"/>
              </a:rPr>
              <a:t>elektrod</a:t>
            </a:r>
            <a:endParaRPr sz="2206" dirty="0">
              <a:latin typeface="Arial"/>
              <a:cs typeface="Arial"/>
            </a:endParaRPr>
          </a:p>
          <a:p>
            <a:pPr marL="14007" marR="1037870">
              <a:spcBef>
                <a:spcPts val="1059"/>
              </a:spcBef>
              <a:buFont typeface="Wingdings"/>
              <a:buChar char=""/>
              <a:tabLst>
                <a:tab pos="313742" algn="l"/>
              </a:tabLst>
            </a:pPr>
            <a:r>
              <a:rPr sz="2206" i="1" dirty="0">
                <a:solidFill>
                  <a:srgbClr val="090C0E"/>
                </a:solidFill>
                <a:latin typeface="Arial"/>
                <a:cs typeface="Arial"/>
              </a:rPr>
              <a:t>Na</a:t>
            </a:r>
            <a:r>
              <a:rPr sz="2206" i="1" spc="-28" dirty="0">
                <a:solidFill>
                  <a:srgbClr val="090C0E"/>
                </a:solidFill>
                <a:latin typeface="Arial"/>
                <a:cs typeface="Arial"/>
              </a:rPr>
              <a:t> </a:t>
            </a:r>
            <a:r>
              <a:rPr sz="2206" i="1" dirty="0">
                <a:solidFill>
                  <a:srgbClr val="090C0E"/>
                </a:solidFill>
                <a:latin typeface="Arial"/>
                <a:cs typeface="Arial"/>
              </a:rPr>
              <a:t>straně</a:t>
            </a:r>
            <a:r>
              <a:rPr sz="2206" i="1" spc="-39" dirty="0">
                <a:solidFill>
                  <a:srgbClr val="090C0E"/>
                </a:solidFill>
                <a:latin typeface="Arial"/>
                <a:cs typeface="Arial"/>
              </a:rPr>
              <a:t> </a:t>
            </a:r>
            <a:r>
              <a:rPr sz="2206" i="1" dirty="0">
                <a:solidFill>
                  <a:srgbClr val="090C0E"/>
                </a:solidFill>
                <a:latin typeface="Arial"/>
                <a:cs typeface="Arial"/>
              </a:rPr>
              <a:t>MIG/MAG</a:t>
            </a:r>
            <a:r>
              <a:rPr sz="2206" i="1" spc="-50" dirty="0">
                <a:solidFill>
                  <a:srgbClr val="090C0E"/>
                </a:solidFill>
                <a:latin typeface="Arial"/>
                <a:cs typeface="Arial"/>
              </a:rPr>
              <a:t> </a:t>
            </a:r>
            <a:r>
              <a:rPr sz="2206" i="1" dirty="0">
                <a:solidFill>
                  <a:srgbClr val="090C0E"/>
                </a:solidFill>
                <a:latin typeface="Arial"/>
                <a:cs typeface="Arial"/>
              </a:rPr>
              <a:t>vysoká</a:t>
            </a:r>
            <a:r>
              <a:rPr sz="2206" i="1" spc="-50" dirty="0">
                <a:solidFill>
                  <a:srgbClr val="090C0E"/>
                </a:solidFill>
                <a:latin typeface="Arial"/>
                <a:cs typeface="Arial"/>
              </a:rPr>
              <a:t> </a:t>
            </a:r>
            <a:r>
              <a:rPr sz="2206" i="1" dirty="0">
                <a:solidFill>
                  <a:srgbClr val="090C0E"/>
                </a:solidFill>
                <a:latin typeface="Arial"/>
                <a:cs typeface="Arial"/>
              </a:rPr>
              <a:t>produktivita</a:t>
            </a:r>
            <a:r>
              <a:rPr sz="2206" i="1" spc="-72" dirty="0">
                <a:solidFill>
                  <a:srgbClr val="090C0E"/>
                </a:solidFill>
                <a:latin typeface="Arial"/>
                <a:cs typeface="Arial"/>
              </a:rPr>
              <a:t> </a:t>
            </a:r>
            <a:r>
              <a:rPr sz="2206" i="1" dirty="0">
                <a:solidFill>
                  <a:srgbClr val="090C0E"/>
                </a:solidFill>
                <a:latin typeface="Arial"/>
                <a:cs typeface="Arial"/>
              </a:rPr>
              <a:t>práce</a:t>
            </a:r>
            <a:r>
              <a:rPr sz="2206" i="1" spc="-39" dirty="0">
                <a:solidFill>
                  <a:srgbClr val="090C0E"/>
                </a:solidFill>
                <a:latin typeface="Arial"/>
                <a:cs typeface="Arial"/>
              </a:rPr>
              <a:t> </a:t>
            </a:r>
            <a:r>
              <a:rPr sz="2206" i="1" dirty="0">
                <a:solidFill>
                  <a:srgbClr val="090C0E"/>
                </a:solidFill>
                <a:latin typeface="Arial"/>
                <a:cs typeface="Arial"/>
              </a:rPr>
              <a:t>daná</a:t>
            </a:r>
            <a:r>
              <a:rPr sz="2206" i="1" spc="-22" dirty="0">
                <a:solidFill>
                  <a:srgbClr val="090C0E"/>
                </a:solidFill>
                <a:latin typeface="Arial"/>
                <a:cs typeface="Arial"/>
              </a:rPr>
              <a:t> </a:t>
            </a:r>
            <a:r>
              <a:rPr sz="2206" i="1" spc="-11" dirty="0">
                <a:solidFill>
                  <a:srgbClr val="090C0E"/>
                </a:solidFill>
                <a:latin typeface="Arial"/>
                <a:cs typeface="Arial"/>
              </a:rPr>
              <a:t>vysokým </a:t>
            </a:r>
            <a:r>
              <a:rPr sz="2206" i="1" dirty="0">
                <a:solidFill>
                  <a:srgbClr val="090C0E"/>
                </a:solidFill>
                <a:latin typeface="Arial"/>
                <a:cs typeface="Arial"/>
              </a:rPr>
              <a:t>výkonem</a:t>
            </a:r>
            <a:r>
              <a:rPr sz="2206" i="1" spc="-77" dirty="0">
                <a:solidFill>
                  <a:srgbClr val="090C0E"/>
                </a:solidFill>
                <a:latin typeface="Arial"/>
                <a:cs typeface="Arial"/>
              </a:rPr>
              <a:t> </a:t>
            </a:r>
            <a:r>
              <a:rPr sz="2206" i="1" dirty="0">
                <a:solidFill>
                  <a:srgbClr val="090C0E"/>
                </a:solidFill>
                <a:latin typeface="Arial"/>
                <a:cs typeface="Arial"/>
              </a:rPr>
              <a:t>odtavení,</a:t>
            </a:r>
            <a:r>
              <a:rPr sz="2206" i="1" spc="-55" dirty="0">
                <a:solidFill>
                  <a:srgbClr val="090C0E"/>
                </a:solidFill>
                <a:latin typeface="Arial"/>
                <a:cs typeface="Arial"/>
              </a:rPr>
              <a:t> </a:t>
            </a:r>
            <a:r>
              <a:rPr sz="2206" i="1" dirty="0">
                <a:solidFill>
                  <a:srgbClr val="090C0E"/>
                </a:solidFill>
                <a:latin typeface="Arial"/>
                <a:cs typeface="Arial"/>
              </a:rPr>
              <a:t>snadná</a:t>
            </a:r>
            <a:r>
              <a:rPr sz="2206" i="1" spc="-55" dirty="0">
                <a:solidFill>
                  <a:srgbClr val="090C0E"/>
                </a:solidFill>
                <a:latin typeface="Arial"/>
                <a:cs typeface="Arial"/>
              </a:rPr>
              <a:t> </a:t>
            </a:r>
            <a:r>
              <a:rPr sz="2206" i="1" dirty="0">
                <a:solidFill>
                  <a:srgbClr val="090C0E"/>
                </a:solidFill>
                <a:latin typeface="Arial"/>
                <a:cs typeface="Arial"/>
              </a:rPr>
              <a:t>mechanizace</a:t>
            </a:r>
            <a:r>
              <a:rPr sz="2206" i="1" spc="-50" dirty="0">
                <a:solidFill>
                  <a:srgbClr val="090C0E"/>
                </a:solidFill>
                <a:latin typeface="Arial"/>
                <a:cs typeface="Arial"/>
              </a:rPr>
              <a:t> </a:t>
            </a:r>
            <a:r>
              <a:rPr sz="2206" i="1" dirty="0">
                <a:solidFill>
                  <a:srgbClr val="090C0E"/>
                </a:solidFill>
                <a:latin typeface="Arial"/>
                <a:cs typeface="Arial"/>
              </a:rPr>
              <a:t>svařování</a:t>
            </a:r>
            <a:r>
              <a:rPr sz="2206" i="1" spc="-77" dirty="0">
                <a:solidFill>
                  <a:srgbClr val="090C0E"/>
                </a:solidFill>
                <a:latin typeface="Arial"/>
                <a:cs typeface="Arial"/>
              </a:rPr>
              <a:t> </a:t>
            </a:r>
            <a:r>
              <a:rPr sz="2206" i="1" dirty="0">
                <a:solidFill>
                  <a:srgbClr val="090C0E"/>
                </a:solidFill>
                <a:latin typeface="Arial"/>
                <a:cs typeface="Arial"/>
              </a:rPr>
              <a:t>s</a:t>
            </a:r>
            <a:r>
              <a:rPr sz="2206" i="1" spc="11" dirty="0">
                <a:solidFill>
                  <a:srgbClr val="090C0E"/>
                </a:solidFill>
                <a:latin typeface="Arial"/>
                <a:cs typeface="Arial"/>
              </a:rPr>
              <a:t> </a:t>
            </a:r>
            <a:r>
              <a:rPr sz="2206" i="1" spc="-11" dirty="0">
                <a:solidFill>
                  <a:srgbClr val="090C0E"/>
                </a:solidFill>
                <a:latin typeface="Arial"/>
                <a:cs typeface="Arial"/>
              </a:rPr>
              <a:t>plynulým </a:t>
            </a:r>
            <a:r>
              <a:rPr sz="2206" i="1" dirty="0">
                <a:solidFill>
                  <a:srgbClr val="090C0E"/>
                </a:solidFill>
                <a:latin typeface="Arial"/>
                <a:cs typeface="Arial"/>
              </a:rPr>
              <a:t>podáváním</a:t>
            </a:r>
            <a:r>
              <a:rPr sz="2206" i="1" spc="-83" dirty="0">
                <a:solidFill>
                  <a:srgbClr val="090C0E"/>
                </a:solidFill>
                <a:latin typeface="Arial"/>
                <a:cs typeface="Arial"/>
              </a:rPr>
              <a:t> </a:t>
            </a:r>
            <a:r>
              <a:rPr sz="2206" i="1" dirty="0">
                <a:solidFill>
                  <a:srgbClr val="090C0E"/>
                </a:solidFill>
                <a:latin typeface="Arial"/>
                <a:cs typeface="Arial"/>
              </a:rPr>
              <a:t>drátu</a:t>
            </a:r>
            <a:r>
              <a:rPr sz="2206" i="1" spc="-55" dirty="0">
                <a:solidFill>
                  <a:srgbClr val="090C0E"/>
                </a:solidFill>
                <a:latin typeface="Arial"/>
                <a:cs typeface="Arial"/>
              </a:rPr>
              <a:t> </a:t>
            </a:r>
            <a:r>
              <a:rPr sz="2206" i="1" dirty="0">
                <a:solidFill>
                  <a:srgbClr val="090C0E"/>
                </a:solidFill>
                <a:latin typeface="Arial"/>
                <a:cs typeface="Arial"/>
              </a:rPr>
              <a:t>do</a:t>
            </a:r>
            <a:r>
              <a:rPr sz="2206" i="1" spc="-44" dirty="0">
                <a:solidFill>
                  <a:srgbClr val="090C0E"/>
                </a:solidFill>
                <a:latin typeface="Arial"/>
                <a:cs typeface="Arial"/>
              </a:rPr>
              <a:t> </a:t>
            </a:r>
            <a:r>
              <a:rPr sz="2206" i="1" dirty="0">
                <a:solidFill>
                  <a:srgbClr val="090C0E"/>
                </a:solidFill>
                <a:latin typeface="Arial"/>
                <a:cs typeface="Arial"/>
              </a:rPr>
              <a:t>místa</a:t>
            </a:r>
            <a:r>
              <a:rPr sz="2206" i="1" spc="-44" dirty="0">
                <a:solidFill>
                  <a:srgbClr val="090C0E"/>
                </a:solidFill>
                <a:latin typeface="Arial"/>
                <a:cs typeface="Arial"/>
              </a:rPr>
              <a:t> </a:t>
            </a:r>
            <a:r>
              <a:rPr sz="2206" i="1" spc="-11" dirty="0">
                <a:solidFill>
                  <a:srgbClr val="090C0E"/>
                </a:solidFill>
                <a:latin typeface="Arial"/>
                <a:cs typeface="Arial"/>
              </a:rPr>
              <a:t>svaru.</a:t>
            </a:r>
            <a:endParaRPr sz="2206" dirty="0">
              <a:latin typeface="Arial"/>
              <a:cs typeface="Arial"/>
            </a:endParaRPr>
          </a:p>
        </p:txBody>
      </p:sp>
      <p:pic>
        <p:nvPicPr>
          <p:cNvPr id="14" name="object 14"/>
          <p:cNvPicPr/>
          <p:nvPr/>
        </p:nvPicPr>
        <p:blipFill>
          <a:blip r:embed="rId2" cstate="print"/>
          <a:stretch>
            <a:fillRect/>
          </a:stretch>
        </p:blipFill>
        <p:spPr>
          <a:xfrm>
            <a:off x="1684680" y="4434672"/>
            <a:ext cx="2625777" cy="2015282"/>
          </a:xfrm>
          <a:prstGeom prst="rect">
            <a:avLst/>
          </a:prstGeom>
        </p:spPr>
      </p:pic>
      <p:pic>
        <p:nvPicPr>
          <p:cNvPr id="15" name="object 15"/>
          <p:cNvPicPr/>
          <p:nvPr/>
        </p:nvPicPr>
        <p:blipFill>
          <a:blip r:embed="rId3" cstate="print"/>
          <a:stretch>
            <a:fillRect/>
          </a:stretch>
        </p:blipFill>
        <p:spPr>
          <a:xfrm>
            <a:off x="6337301" y="4120394"/>
            <a:ext cx="2781447" cy="2510866"/>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0513147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ject 11"/>
          <p:cNvPicPr/>
          <p:nvPr/>
        </p:nvPicPr>
        <p:blipFill>
          <a:blip r:embed="rId2" cstate="print"/>
          <a:stretch>
            <a:fillRect/>
          </a:stretch>
        </p:blipFill>
        <p:spPr>
          <a:xfrm>
            <a:off x="381633" y="1727584"/>
            <a:ext cx="3494037" cy="3494037"/>
          </a:xfrm>
          <a:prstGeom prst="rect">
            <a:avLst/>
          </a:prstGeom>
        </p:spPr>
      </p:pic>
      <p:grpSp>
        <p:nvGrpSpPr>
          <p:cNvPr id="12" name="object 12"/>
          <p:cNvGrpSpPr/>
          <p:nvPr/>
        </p:nvGrpSpPr>
        <p:grpSpPr>
          <a:xfrm>
            <a:off x="3975101" y="1736405"/>
            <a:ext cx="6487519" cy="3492356"/>
            <a:chOff x="3532632" y="1484375"/>
            <a:chExt cx="5882889" cy="3166872"/>
          </a:xfrm>
        </p:grpSpPr>
        <p:pic>
          <p:nvPicPr>
            <p:cNvPr id="13" name="object 13"/>
            <p:cNvPicPr/>
            <p:nvPr/>
          </p:nvPicPr>
          <p:blipFill>
            <a:blip r:embed="rId3" cstate="print"/>
            <a:stretch>
              <a:fillRect/>
            </a:stretch>
          </p:blipFill>
          <p:spPr>
            <a:xfrm>
              <a:off x="3532632" y="1484375"/>
              <a:ext cx="2823972" cy="3166872"/>
            </a:xfrm>
            <a:prstGeom prst="rect">
              <a:avLst/>
            </a:prstGeom>
          </p:spPr>
        </p:pic>
        <p:pic>
          <p:nvPicPr>
            <p:cNvPr id="14" name="object 14"/>
            <p:cNvPicPr/>
            <p:nvPr/>
          </p:nvPicPr>
          <p:blipFill>
            <a:blip r:embed="rId4" cstate="print"/>
            <a:stretch>
              <a:fillRect/>
            </a:stretch>
          </p:blipFill>
          <p:spPr>
            <a:xfrm>
              <a:off x="6446769" y="1706879"/>
              <a:ext cx="2968752" cy="2721864"/>
            </a:xfrm>
            <a:prstGeom prst="rect">
              <a:avLst/>
            </a:prstGeom>
          </p:spPr>
        </p:pic>
      </p:grpSp>
      <p:sp>
        <p:nvSpPr>
          <p:cNvPr id="16" name="object 16"/>
          <p:cNvSpPr txBox="1">
            <a:spLocks noGrp="1"/>
          </p:cNvSpPr>
          <p:nvPr>
            <p:ph type="title"/>
          </p:nvPr>
        </p:nvSpPr>
        <p:spPr>
          <a:xfrm>
            <a:off x="391633" y="796004"/>
            <a:ext cx="5112627" cy="421497"/>
          </a:xfrm>
          <a:prstGeom prst="rect">
            <a:avLst/>
          </a:prstGeom>
        </p:spPr>
        <p:txBody>
          <a:bodyPr vert="horz" wrap="square" lIns="0" tIns="14005" rIns="0" bIns="0" rtlCol="0">
            <a:spAutoFit/>
          </a:bodyPr>
          <a:lstStyle/>
          <a:p>
            <a:pPr marL="14007">
              <a:spcBef>
                <a:spcPts val="110"/>
              </a:spcBef>
            </a:pPr>
            <a:r>
              <a:rPr sz="2647" dirty="0"/>
              <a:t>Typy</a:t>
            </a:r>
            <a:r>
              <a:rPr sz="2647" spc="-28" dirty="0"/>
              <a:t> </a:t>
            </a:r>
            <a:r>
              <a:rPr sz="2647" dirty="0"/>
              <a:t>náplní</a:t>
            </a:r>
            <a:r>
              <a:rPr sz="2647" spc="-50" dirty="0"/>
              <a:t> </a:t>
            </a:r>
            <a:r>
              <a:rPr sz="2647" dirty="0"/>
              <a:t>plněných</a:t>
            </a:r>
            <a:r>
              <a:rPr sz="2647" spc="-22" dirty="0"/>
              <a:t> </a:t>
            </a:r>
            <a:r>
              <a:rPr sz="2647" spc="-11" dirty="0"/>
              <a:t>elektrod</a:t>
            </a:r>
            <a:endParaRPr sz="2647"/>
          </a:p>
        </p:txBody>
      </p:sp>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735285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668938" y="1712986"/>
            <a:ext cx="9419950" cy="4647868"/>
          </a:xfrm>
          <a:prstGeom prst="rect">
            <a:avLst/>
          </a:prstGeom>
        </p:spPr>
        <p:txBody>
          <a:bodyPr vert="horz" wrap="square" lIns="0" tIns="47618" rIns="0" bIns="0" rtlCol="0">
            <a:spAutoFit/>
          </a:bodyPr>
          <a:lstStyle/>
          <a:p>
            <a:pPr marL="14007" marR="5602">
              <a:lnSpc>
                <a:spcPct val="90000"/>
              </a:lnSpc>
              <a:spcBef>
                <a:spcPts val="375"/>
              </a:spcBef>
              <a:tabLst>
                <a:tab pos="2035823" algn="l"/>
              </a:tabLst>
            </a:pPr>
            <a:r>
              <a:rPr sz="2206" b="1" i="1" dirty="0">
                <a:latin typeface="Arial"/>
                <a:cs typeface="Arial"/>
              </a:rPr>
              <a:t>Bazická</a:t>
            </a:r>
            <a:r>
              <a:rPr sz="2206" b="1" i="1" spc="-39" dirty="0">
                <a:latin typeface="Arial"/>
                <a:cs typeface="Arial"/>
              </a:rPr>
              <a:t> </a:t>
            </a:r>
            <a:r>
              <a:rPr sz="2206" b="1" i="1" dirty="0">
                <a:latin typeface="Arial"/>
                <a:cs typeface="Arial"/>
              </a:rPr>
              <a:t>–</a:t>
            </a:r>
            <a:r>
              <a:rPr sz="2206" b="1" i="1" spc="-28" dirty="0">
                <a:latin typeface="Arial"/>
                <a:cs typeface="Arial"/>
              </a:rPr>
              <a:t> </a:t>
            </a:r>
            <a:r>
              <a:rPr sz="2206" i="1" dirty="0">
                <a:latin typeface="Arial"/>
                <a:cs typeface="Arial"/>
              </a:rPr>
              <a:t>svarový</a:t>
            </a:r>
            <a:r>
              <a:rPr sz="2206" i="1" spc="-66" dirty="0">
                <a:latin typeface="Arial"/>
                <a:cs typeface="Arial"/>
              </a:rPr>
              <a:t> </a:t>
            </a:r>
            <a:r>
              <a:rPr sz="2206" i="1" dirty="0">
                <a:latin typeface="Arial"/>
                <a:cs typeface="Arial"/>
              </a:rPr>
              <a:t>kov</a:t>
            </a:r>
            <a:r>
              <a:rPr sz="2206" i="1" spc="-39" dirty="0">
                <a:latin typeface="Arial"/>
                <a:cs typeface="Arial"/>
              </a:rPr>
              <a:t> </a:t>
            </a:r>
            <a:r>
              <a:rPr sz="2206" i="1" dirty="0">
                <a:latin typeface="Arial"/>
                <a:cs typeface="Arial"/>
              </a:rPr>
              <a:t>je</a:t>
            </a:r>
            <a:r>
              <a:rPr sz="2206" i="1" spc="-11" dirty="0">
                <a:latin typeface="Arial"/>
                <a:cs typeface="Arial"/>
              </a:rPr>
              <a:t> </a:t>
            </a:r>
            <a:r>
              <a:rPr sz="2206" i="1" dirty="0">
                <a:latin typeface="Arial"/>
                <a:cs typeface="Arial"/>
              </a:rPr>
              <a:t>pokryt</a:t>
            </a:r>
            <a:r>
              <a:rPr sz="2206" i="1" spc="-55" dirty="0">
                <a:latin typeface="Arial"/>
                <a:cs typeface="Arial"/>
              </a:rPr>
              <a:t> </a:t>
            </a:r>
            <a:r>
              <a:rPr sz="2206" i="1" dirty="0">
                <a:latin typeface="Arial"/>
                <a:cs typeface="Arial"/>
              </a:rPr>
              <a:t>vrstvou</a:t>
            </a:r>
            <a:r>
              <a:rPr sz="2206" i="1" spc="-55" dirty="0">
                <a:latin typeface="Arial"/>
                <a:cs typeface="Arial"/>
              </a:rPr>
              <a:t> </a:t>
            </a:r>
            <a:r>
              <a:rPr sz="2206" i="1" spc="-11" dirty="0">
                <a:latin typeface="Arial"/>
                <a:cs typeface="Arial"/>
              </a:rPr>
              <a:t>strusky,</a:t>
            </a:r>
            <a:r>
              <a:rPr sz="2206" i="1" spc="-61" dirty="0">
                <a:latin typeface="Arial"/>
                <a:cs typeface="Arial"/>
              </a:rPr>
              <a:t> </a:t>
            </a:r>
            <a:r>
              <a:rPr sz="2206" i="1" dirty="0">
                <a:latin typeface="Arial"/>
                <a:cs typeface="Arial"/>
              </a:rPr>
              <a:t>která</a:t>
            </a:r>
            <a:r>
              <a:rPr sz="2206" i="1" spc="-44" dirty="0">
                <a:latin typeface="Arial"/>
                <a:cs typeface="Arial"/>
              </a:rPr>
              <a:t> </a:t>
            </a:r>
            <a:r>
              <a:rPr sz="2206" i="1" dirty="0">
                <a:latin typeface="Arial"/>
                <a:cs typeface="Arial"/>
              </a:rPr>
              <a:t>obsahuje</a:t>
            </a:r>
            <a:r>
              <a:rPr sz="2206" i="1" spc="-50" dirty="0">
                <a:latin typeface="Arial"/>
                <a:cs typeface="Arial"/>
              </a:rPr>
              <a:t> </a:t>
            </a:r>
            <a:r>
              <a:rPr sz="2206" i="1" spc="-11" dirty="0">
                <a:latin typeface="Arial"/>
                <a:cs typeface="Arial"/>
              </a:rPr>
              <a:t>vápenec, </a:t>
            </a:r>
            <a:r>
              <a:rPr sz="2206" i="1" dirty="0">
                <a:latin typeface="Arial"/>
                <a:cs typeface="Arial"/>
              </a:rPr>
              <a:t>fluoridy</a:t>
            </a:r>
            <a:r>
              <a:rPr sz="2206" i="1" spc="-28" dirty="0">
                <a:latin typeface="Arial"/>
                <a:cs typeface="Arial"/>
              </a:rPr>
              <a:t> </a:t>
            </a:r>
            <a:r>
              <a:rPr sz="2206" i="1" dirty="0">
                <a:latin typeface="Arial"/>
                <a:cs typeface="Arial"/>
              </a:rPr>
              <a:t>a </a:t>
            </a:r>
            <a:r>
              <a:rPr sz="2206" i="1" spc="-11" dirty="0">
                <a:latin typeface="Arial"/>
                <a:cs typeface="Arial"/>
              </a:rPr>
              <a:t>oxidy</a:t>
            </a:r>
            <a:r>
              <a:rPr sz="2206" i="1" dirty="0">
                <a:latin typeface="Arial"/>
                <a:cs typeface="Arial"/>
              </a:rPr>
              <a:t>	hliníku</a:t>
            </a:r>
            <a:r>
              <a:rPr sz="2206" i="1" spc="-39"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alkalických</a:t>
            </a:r>
            <a:r>
              <a:rPr sz="2206" i="1" spc="-50" dirty="0">
                <a:latin typeface="Arial"/>
                <a:cs typeface="Arial"/>
              </a:rPr>
              <a:t> </a:t>
            </a:r>
            <a:r>
              <a:rPr sz="2206" i="1" dirty="0">
                <a:latin typeface="Arial"/>
                <a:cs typeface="Arial"/>
              </a:rPr>
              <a:t>zemin.</a:t>
            </a:r>
            <a:r>
              <a:rPr sz="2206" i="1" spc="-44" dirty="0">
                <a:latin typeface="Arial"/>
                <a:cs typeface="Arial"/>
              </a:rPr>
              <a:t> </a:t>
            </a:r>
            <a:r>
              <a:rPr sz="2206" i="1" dirty="0">
                <a:latin typeface="Arial"/>
                <a:cs typeface="Arial"/>
              </a:rPr>
              <a:t>Bazické</a:t>
            </a:r>
            <a:r>
              <a:rPr sz="2206" i="1" spc="-33" dirty="0">
                <a:latin typeface="Arial"/>
                <a:cs typeface="Arial"/>
              </a:rPr>
              <a:t> </a:t>
            </a:r>
            <a:r>
              <a:rPr sz="2206" i="1" dirty="0">
                <a:latin typeface="Arial"/>
                <a:cs typeface="Arial"/>
              </a:rPr>
              <a:t>náplně</a:t>
            </a:r>
            <a:r>
              <a:rPr sz="2206" i="1" spc="-50" dirty="0">
                <a:latin typeface="Arial"/>
                <a:cs typeface="Arial"/>
              </a:rPr>
              <a:t> </a:t>
            </a:r>
            <a:r>
              <a:rPr sz="2206" i="1" dirty="0">
                <a:latin typeface="Arial"/>
                <a:cs typeface="Arial"/>
              </a:rPr>
              <a:t>mají</a:t>
            </a:r>
            <a:r>
              <a:rPr sz="2206" i="1" spc="-17" dirty="0">
                <a:latin typeface="Arial"/>
                <a:cs typeface="Arial"/>
              </a:rPr>
              <a:t> </a:t>
            </a:r>
            <a:r>
              <a:rPr sz="2206" i="1" spc="-11" dirty="0">
                <a:latin typeface="Arial"/>
                <a:cs typeface="Arial"/>
              </a:rPr>
              <a:t>dobré </a:t>
            </a:r>
            <a:r>
              <a:rPr sz="2206" i="1" dirty="0">
                <a:latin typeface="Arial"/>
                <a:cs typeface="Arial"/>
              </a:rPr>
              <a:t>rafinační</a:t>
            </a:r>
            <a:r>
              <a:rPr sz="2206" i="1" spc="-66" dirty="0">
                <a:latin typeface="Arial"/>
                <a:cs typeface="Arial"/>
              </a:rPr>
              <a:t> </a:t>
            </a:r>
            <a:r>
              <a:rPr sz="2206" i="1" dirty="0">
                <a:latin typeface="Arial"/>
                <a:cs typeface="Arial"/>
              </a:rPr>
              <a:t>účinky</a:t>
            </a:r>
            <a:r>
              <a:rPr sz="2206" i="1" spc="-39" dirty="0">
                <a:latin typeface="Arial"/>
                <a:cs typeface="Arial"/>
              </a:rPr>
              <a:t> </a:t>
            </a:r>
            <a:r>
              <a:rPr sz="2206" i="1" dirty="0">
                <a:latin typeface="Arial"/>
                <a:cs typeface="Arial"/>
              </a:rPr>
              <a:t>na</a:t>
            </a:r>
            <a:r>
              <a:rPr sz="2206" i="1" spc="-33" dirty="0">
                <a:latin typeface="Arial"/>
                <a:cs typeface="Arial"/>
              </a:rPr>
              <a:t> </a:t>
            </a:r>
            <a:r>
              <a:rPr sz="2206" i="1" dirty="0">
                <a:latin typeface="Arial"/>
                <a:cs typeface="Arial"/>
              </a:rPr>
              <a:t>svarový</a:t>
            </a:r>
            <a:r>
              <a:rPr sz="2206" i="1" spc="-61" dirty="0">
                <a:latin typeface="Arial"/>
                <a:cs typeface="Arial"/>
              </a:rPr>
              <a:t> </a:t>
            </a:r>
            <a:r>
              <a:rPr sz="2206" i="1" spc="-22" dirty="0">
                <a:latin typeface="Arial"/>
                <a:cs typeface="Arial"/>
              </a:rPr>
              <a:t>kov,</a:t>
            </a:r>
            <a:r>
              <a:rPr sz="2206" i="1" spc="-50" dirty="0">
                <a:latin typeface="Arial"/>
                <a:cs typeface="Arial"/>
              </a:rPr>
              <a:t> </a:t>
            </a:r>
            <a:r>
              <a:rPr sz="2206" i="1" dirty="0">
                <a:latin typeface="Arial"/>
                <a:cs typeface="Arial"/>
              </a:rPr>
              <a:t>což</a:t>
            </a:r>
            <a:r>
              <a:rPr sz="2206" i="1" spc="-39" dirty="0">
                <a:latin typeface="Arial"/>
                <a:cs typeface="Arial"/>
              </a:rPr>
              <a:t> </a:t>
            </a:r>
            <a:r>
              <a:rPr sz="2206" i="1" dirty="0">
                <a:latin typeface="Arial"/>
                <a:cs typeface="Arial"/>
              </a:rPr>
              <a:t>příznivě</a:t>
            </a:r>
            <a:r>
              <a:rPr sz="2206" i="1" spc="-55" dirty="0">
                <a:latin typeface="Arial"/>
                <a:cs typeface="Arial"/>
              </a:rPr>
              <a:t> </a:t>
            </a:r>
            <a:r>
              <a:rPr sz="2206" i="1" dirty="0">
                <a:latin typeface="Arial"/>
                <a:cs typeface="Arial"/>
              </a:rPr>
              <a:t>ovlivňuje</a:t>
            </a:r>
            <a:r>
              <a:rPr sz="2206" i="1" spc="-33" dirty="0">
                <a:latin typeface="Arial"/>
                <a:cs typeface="Arial"/>
              </a:rPr>
              <a:t> </a:t>
            </a:r>
            <a:r>
              <a:rPr sz="2206" i="1" spc="-11" dirty="0">
                <a:latin typeface="Arial"/>
                <a:cs typeface="Arial"/>
              </a:rPr>
              <a:t>vrubovou </a:t>
            </a:r>
            <a:r>
              <a:rPr sz="2206" i="1" dirty="0">
                <a:latin typeface="Arial"/>
                <a:cs typeface="Arial"/>
              </a:rPr>
              <a:t>houževnatost</a:t>
            </a:r>
            <a:r>
              <a:rPr sz="2206" i="1" spc="-72"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odolnost</a:t>
            </a:r>
            <a:r>
              <a:rPr sz="2206" i="1" spc="-50" dirty="0">
                <a:latin typeface="Arial"/>
                <a:cs typeface="Arial"/>
              </a:rPr>
              <a:t> </a:t>
            </a:r>
            <a:r>
              <a:rPr sz="2206" i="1" dirty="0">
                <a:latin typeface="Arial"/>
                <a:cs typeface="Arial"/>
              </a:rPr>
              <a:t>proti</a:t>
            </a:r>
            <a:r>
              <a:rPr sz="2206" i="1" spc="-39" dirty="0">
                <a:latin typeface="Arial"/>
                <a:cs typeface="Arial"/>
              </a:rPr>
              <a:t> </a:t>
            </a:r>
            <a:r>
              <a:rPr sz="2206" i="1" dirty="0">
                <a:latin typeface="Arial"/>
                <a:cs typeface="Arial"/>
              </a:rPr>
              <a:t>trhlinám</a:t>
            </a:r>
            <a:r>
              <a:rPr sz="2206" i="1" spc="-39" dirty="0">
                <a:latin typeface="Arial"/>
                <a:cs typeface="Arial"/>
              </a:rPr>
              <a:t> </a:t>
            </a:r>
            <a:r>
              <a:rPr sz="2206" i="1" dirty="0">
                <a:latin typeface="Arial"/>
                <a:cs typeface="Arial"/>
              </a:rPr>
              <a:t>při</a:t>
            </a:r>
            <a:r>
              <a:rPr sz="2206" i="1" spc="-11" dirty="0">
                <a:latin typeface="Arial"/>
                <a:cs typeface="Arial"/>
              </a:rPr>
              <a:t> </a:t>
            </a:r>
            <a:r>
              <a:rPr sz="2206" i="1" dirty="0">
                <a:latin typeface="Arial"/>
                <a:cs typeface="Arial"/>
              </a:rPr>
              <a:t>nízkých</a:t>
            </a:r>
            <a:r>
              <a:rPr sz="2206" i="1" spc="-72" dirty="0">
                <a:latin typeface="Arial"/>
                <a:cs typeface="Arial"/>
              </a:rPr>
              <a:t> </a:t>
            </a:r>
            <a:r>
              <a:rPr sz="2206" i="1" dirty="0">
                <a:latin typeface="Arial"/>
                <a:cs typeface="Arial"/>
              </a:rPr>
              <a:t>teplotách.</a:t>
            </a:r>
            <a:r>
              <a:rPr sz="2206" i="1" spc="-44" dirty="0">
                <a:latin typeface="Arial"/>
                <a:cs typeface="Arial"/>
              </a:rPr>
              <a:t> </a:t>
            </a:r>
            <a:r>
              <a:rPr sz="2206" i="1" dirty="0">
                <a:latin typeface="Arial"/>
                <a:cs typeface="Arial"/>
              </a:rPr>
              <a:t>Struska</a:t>
            </a:r>
            <a:r>
              <a:rPr sz="2206" i="1" spc="-55" dirty="0">
                <a:latin typeface="Arial"/>
                <a:cs typeface="Arial"/>
              </a:rPr>
              <a:t> </a:t>
            </a:r>
            <a:r>
              <a:rPr sz="2206" i="1" dirty="0">
                <a:latin typeface="Arial"/>
                <a:cs typeface="Arial"/>
              </a:rPr>
              <a:t>je</a:t>
            </a:r>
            <a:r>
              <a:rPr sz="2206" i="1" spc="-6" dirty="0">
                <a:latin typeface="Arial"/>
                <a:cs typeface="Arial"/>
              </a:rPr>
              <a:t> </a:t>
            </a:r>
            <a:r>
              <a:rPr sz="2206" i="1" spc="-22" dirty="0">
                <a:latin typeface="Arial"/>
                <a:cs typeface="Arial"/>
              </a:rPr>
              <a:t>hůře </a:t>
            </a:r>
            <a:r>
              <a:rPr sz="2206" i="1" spc="-11" dirty="0">
                <a:latin typeface="Arial"/>
                <a:cs typeface="Arial"/>
              </a:rPr>
              <a:t>odstranitelná.</a:t>
            </a:r>
            <a:endParaRPr sz="2206">
              <a:latin typeface="Arial"/>
              <a:cs typeface="Arial"/>
            </a:endParaRPr>
          </a:p>
          <a:p>
            <a:pPr>
              <a:spcBef>
                <a:spcPts val="39"/>
              </a:spcBef>
            </a:pPr>
            <a:endParaRPr sz="2040">
              <a:latin typeface="Arial"/>
              <a:cs typeface="Arial"/>
            </a:endParaRPr>
          </a:p>
          <a:p>
            <a:pPr marL="14007" marR="293433">
              <a:lnSpc>
                <a:spcPct val="90000"/>
              </a:lnSpc>
              <a:tabLst>
                <a:tab pos="3418950" algn="l"/>
                <a:tab pos="3975702" algn="l"/>
              </a:tabLst>
            </a:pPr>
            <a:r>
              <a:rPr sz="2206" b="1" i="1" dirty="0">
                <a:latin typeface="Arial"/>
                <a:cs typeface="Arial"/>
              </a:rPr>
              <a:t>Rutilová</a:t>
            </a:r>
            <a:r>
              <a:rPr sz="2206" b="1" i="1" spc="-55" dirty="0">
                <a:latin typeface="Arial"/>
                <a:cs typeface="Arial"/>
              </a:rPr>
              <a:t> </a:t>
            </a:r>
            <a:r>
              <a:rPr sz="2206" b="1" i="1" dirty="0">
                <a:latin typeface="Arial"/>
                <a:cs typeface="Arial"/>
              </a:rPr>
              <a:t>-</a:t>
            </a:r>
            <a:r>
              <a:rPr sz="2206" b="1" i="1" spc="-28" dirty="0">
                <a:latin typeface="Arial"/>
                <a:cs typeface="Arial"/>
              </a:rPr>
              <a:t> </a:t>
            </a:r>
            <a:r>
              <a:rPr sz="2206" i="1" dirty="0">
                <a:latin typeface="Arial"/>
                <a:cs typeface="Arial"/>
              </a:rPr>
              <a:t>svarový</a:t>
            </a:r>
            <a:r>
              <a:rPr sz="2206" i="1" spc="-66" dirty="0">
                <a:latin typeface="Arial"/>
                <a:cs typeface="Arial"/>
              </a:rPr>
              <a:t> </a:t>
            </a:r>
            <a:r>
              <a:rPr sz="2206" i="1" dirty="0">
                <a:latin typeface="Arial"/>
                <a:cs typeface="Arial"/>
              </a:rPr>
              <a:t>kov</a:t>
            </a:r>
            <a:r>
              <a:rPr sz="2206" i="1" spc="-39" dirty="0">
                <a:latin typeface="Arial"/>
                <a:cs typeface="Arial"/>
              </a:rPr>
              <a:t> </a:t>
            </a:r>
            <a:r>
              <a:rPr sz="2206" i="1" dirty="0">
                <a:latin typeface="Arial"/>
                <a:cs typeface="Arial"/>
              </a:rPr>
              <a:t>je</a:t>
            </a:r>
            <a:r>
              <a:rPr sz="2206" i="1" spc="-11" dirty="0">
                <a:latin typeface="Arial"/>
                <a:cs typeface="Arial"/>
              </a:rPr>
              <a:t> </a:t>
            </a:r>
            <a:r>
              <a:rPr sz="2206" i="1" dirty="0">
                <a:latin typeface="Arial"/>
                <a:cs typeface="Arial"/>
              </a:rPr>
              <a:t>pokryt</a:t>
            </a:r>
            <a:r>
              <a:rPr sz="2206" i="1" spc="-55" dirty="0">
                <a:latin typeface="Arial"/>
                <a:cs typeface="Arial"/>
              </a:rPr>
              <a:t> </a:t>
            </a:r>
            <a:r>
              <a:rPr sz="2206" i="1" dirty="0">
                <a:latin typeface="Arial"/>
                <a:cs typeface="Arial"/>
              </a:rPr>
              <a:t>vrstvou</a:t>
            </a:r>
            <a:r>
              <a:rPr sz="2206" i="1" spc="-66" dirty="0">
                <a:latin typeface="Arial"/>
                <a:cs typeface="Arial"/>
              </a:rPr>
              <a:t> </a:t>
            </a:r>
            <a:r>
              <a:rPr sz="2206" i="1" spc="-11" dirty="0">
                <a:latin typeface="Arial"/>
                <a:cs typeface="Arial"/>
              </a:rPr>
              <a:t>strusky,</a:t>
            </a:r>
            <a:r>
              <a:rPr sz="2206" i="1" spc="-55" dirty="0">
                <a:latin typeface="Arial"/>
                <a:cs typeface="Arial"/>
              </a:rPr>
              <a:t> </a:t>
            </a:r>
            <a:r>
              <a:rPr sz="2206" i="1" dirty="0">
                <a:latin typeface="Arial"/>
                <a:cs typeface="Arial"/>
              </a:rPr>
              <a:t>která</a:t>
            </a:r>
            <a:r>
              <a:rPr sz="2206" i="1" spc="-55" dirty="0">
                <a:latin typeface="Arial"/>
                <a:cs typeface="Arial"/>
              </a:rPr>
              <a:t> </a:t>
            </a:r>
            <a:r>
              <a:rPr sz="2206" i="1" dirty="0">
                <a:latin typeface="Arial"/>
                <a:cs typeface="Arial"/>
              </a:rPr>
              <a:t>obsahuje</a:t>
            </a:r>
            <a:r>
              <a:rPr sz="2206" i="1" spc="-39" dirty="0">
                <a:latin typeface="Arial"/>
                <a:cs typeface="Arial"/>
              </a:rPr>
              <a:t> </a:t>
            </a:r>
            <a:r>
              <a:rPr sz="2206" i="1" spc="-11" dirty="0">
                <a:latin typeface="Arial"/>
                <a:cs typeface="Arial"/>
              </a:rPr>
              <a:t>převážně </a:t>
            </a:r>
            <a:r>
              <a:rPr sz="2206" i="1" dirty="0">
                <a:latin typeface="Arial"/>
                <a:cs typeface="Arial"/>
              </a:rPr>
              <a:t>oxid</a:t>
            </a:r>
            <a:r>
              <a:rPr sz="2206" i="1" spc="-33" dirty="0">
                <a:latin typeface="Arial"/>
                <a:cs typeface="Arial"/>
              </a:rPr>
              <a:t> </a:t>
            </a:r>
            <a:r>
              <a:rPr sz="2206" i="1" dirty="0">
                <a:latin typeface="Arial"/>
                <a:cs typeface="Arial"/>
              </a:rPr>
              <a:t>titaničitý.</a:t>
            </a:r>
            <a:r>
              <a:rPr sz="2206" i="1" spc="-50" dirty="0">
                <a:latin typeface="Arial"/>
                <a:cs typeface="Arial"/>
              </a:rPr>
              <a:t> </a:t>
            </a:r>
            <a:r>
              <a:rPr sz="2206" i="1" spc="-39" dirty="0">
                <a:latin typeface="Arial"/>
                <a:cs typeface="Arial"/>
              </a:rPr>
              <a:t>Tato </a:t>
            </a:r>
            <a:r>
              <a:rPr sz="2206" i="1" dirty="0">
                <a:latin typeface="Arial"/>
                <a:cs typeface="Arial"/>
              </a:rPr>
              <a:t>struska</a:t>
            </a:r>
            <a:r>
              <a:rPr sz="2206" i="1" spc="-66" dirty="0">
                <a:latin typeface="Arial"/>
                <a:cs typeface="Arial"/>
              </a:rPr>
              <a:t> </a:t>
            </a:r>
            <a:r>
              <a:rPr sz="2206" i="1" dirty="0">
                <a:latin typeface="Arial"/>
                <a:cs typeface="Arial"/>
              </a:rPr>
              <a:t>je</a:t>
            </a:r>
            <a:r>
              <a:rPr sz="2206" i="1" spc="-28" dirty="0">
                <a:latin typeface="Arial"/>
                <a:cs typeface="Arial"/>
              </a:rPr>
              <a:t> </a:t>
            </a:r>
            <a:r>
              <a:rPr sz="2206" i="1" spc="-22" dirty="0">
                <a:latin typeface="Arial"/>
                <a:cs typeface="Arial"/>
              </a:rPr>
              <a:t>tzv.</a:t>
            </a:r>
            <a:r>
              <a:rPr sz="2206" i="1" spc="-61" dirty="0">
                <a:latin typeface="Arial"/>
                <a:cs typeface="Arial"/>
              </a:rPr>
              <a:t> </a:t>
            </a:r>
            <a:r>
              <a:rPr sz="2206" i="1" dirty="0">
                <a:latin typeface="Arial"/>
                <a:cs typeface="Arial"/>
              </a:rPr>
              <a:t>rychle</a:t>
            </a:r>
            <a:r>
              <a:rPr sz="2206" i="1" spc="-61" dirty="0">
                <a:latin typeface="Arial"/>
                <a:cs typeface="Arial"/>
              </a:rPr>
              <a:t> </a:t>
            </a:r>
            <a:r>
              <a:rPr sz="2206" i="1" dirty="0">
                <a:latin typeface="Arial"/>
                <a:cs typeface="Arial"/>
              </a:rPr>
              <a:t>tuhnoucí</a:t>
            </a:r>
            <a:r>
              <a:rPr sz="2206" i="1" spc="-55" dirty="0">
                <a:latin typeface="Arial"/>
                <a:cs typeface="Arial"/>
              </a:rPr>
              <a:t> </a:t>
            </a:r>
            <a:r>
              <a:rPr sz="2206" i="1" dirty="0">
                <a:latin typeface="Arial"/>
                <a:cs typeface="Arial"/>
              </a:rPr>
              <a:t>a</a:t>
            </a:r>
            <a:r>
              <a:rPr sz="2206" i="1" spc="-44" dirty="0">
                <a:latin typeface="Arial"/>
                <a:cs typeface="Arial"/>
              </a:rPr>
              <a:t> </a:t>
            </a:r>
            <a:r>
              <a:rPr sz="2206" i="1" dirty="0">
                <a:latin typeface="Arial"/>
                <a:cs typeface="Arial"/>
              </a:rPr>
              <a:t>je</a:t>
            </a:r>
            <a:r>
              <a:rPr sz="2206" i="1" spc="-28" dirty="0">
                <a:latin typeface="Arial"/>
                <a:cs typeface="Arial"/>
              </a:rPr>
              <a:t> </a:t>
            </a:r>
            <a:r>
              <a:rPr sz="2206" i="1" dirty="0">
                <a:latin typeface="Arial"/>
                <a:cs typeface="Arial"/>
              </a:rPr>
              <a:t>určena</a:t>
            </a:r>
            <a:r>
              <a:rPr sz="2206" i="1" spc="-50" dirty="0">
                <a:latin typeface="Arial"/>
                <a:cs typeface="Arial"/>
              </a:rPr>
              <a:t> </a:t>
            </a:r>
            <a:r>
              <a:rPr sz="2206" i="1" dirty="0">
                <a:latin typeface="Arial"/>
                <a:cs typeface="Arial"/>
              </a:rPr>
              <a:t>hlavně</a:t>
            </a:r>
            <a:r>
              <a:rPr sz="2206" i="1" spc="-44" dirty="0">
                <a:latin typeface="Arial"/>
                <a:cs typeface="Arial"/>
              </a:rPr>
              <a:t> </a:t>
            </a:r>
            <a:r>
              <a:rPr sz="2206" i="1" spc="-28" dirty="0">
                <a:latin typeface="Arial"/>
                <a:cs typeface="Arial"/>
              </a:rPr>
              <a:t>pro </a:t>
            </a:r>
            <a:r>
              <a:rPr sz="2206" i="1" dirty="0">
                <a:latin typeface="Arial"/>
                <a:cs typeface="Arial"/>
              </a:rPr>
              <a:t>svařování</a:t>
            </a:r>
            <a:r>
              <a:rPr sz="2206" i="1" spc="-77" dirty="0">
                <a:latin typeface="Arial"/>
                <a:cs typeface="Arial"/>
              </a:rPr>
              <a:t> </a:t>
            </a:r>
            <a:r>
              <a:rPr sz="2206" i="1" dirty="0">
                <a:latin typeface="Arial"/>
                <a:cs typeface="Arial"/>
              </a:rPr>
              <a:t>v</a:t>
            </a:r>
            <a:r>
              <a:rPr sz="2206" i="1" spc="-22" dirty="0">
                <a:latin typeface="Arial"/>
                <a:cs typeface="Arial"/>
              </a:rPr>
              <a:t> </a:t>
            </a:r>
            <a:r>
              <a:rPr sz="2206" i="1" dirty="0">
                <a:latin typeface="Arial"/>
                <a:cs typeface="Arial"/>
              </a:rPr>
              <a:t>polohách,</a:t>
            </a:r>
            <a:r>
              <a:rPr sz="2206" i="1" spc="-50" dirty="0">
                <a:latin typeface="Arial"/>
                <a:cs typeface="Arial"/>
              </a:rPr>
              <a:t> </a:t>
            </a:r>
            <a:r>
              <a:rPr sz="2206" i="1" spc="-28" dirty="0">
                <a:latin typeface="Arial"/>
                <a:cs typeface="Arial"/>
              </a:rPr>
              <a:t>kde</a:t>
            </a:r>
            <a:r>
              <a:rPr sz="2206" i="1" dirty="0">
                <a:latin typeface="Arial"/>
                <a:cs typeface="Arial"/>
              </a:rPr>
              <a:t>	pomáhá</a:t>
            </a:r>
            <a:r>
              <a:rPr sz="2206" i="1" spc="-39" dirty="0">
                <a:latin typeface="Arial"/>
                <a:cs typeface="Arial"/>
              </a:rPr>
              <a:t> </a:t>
            </a:r>
            <a:r>
              <a:rPr sz="2206" i="1" dirty="0">
                <a:latin typeface="Arial"/>
                <a:cs typeface="Arial"/>
              </a:rPr>
              <a:t>formovat</a:t>
            </a:r>
            <a:r>
              <a:rPr sz="2206" i="1" spc="-50" dirty="0">
                <a:latin typeface="Arial"/>
                <a:cs typeface="Arial"/>
              </a:rPr>
              <a:t> </a:t>
            </a:r>
            <a:r>
              <a:rPr sz="2206" i="1" dirty="0">
                <a:latin typeface="Arial"/>
                <a:cs typeface="Arial"/>
              </a:rPr>
              <a:t>svar</a:t>
            </a:r>
            <a:r>
              <a:rPr sz="2206" i="1" spc="-55"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výrazně</a:t>
            </a:r>
            <a:r>
              <a:rPr sz="2206" i="1" spc="-55" dirty="0">
                <a:latin typeface="Arial"/>
                <a:cs typeface="Arial"/>
              </a:rPr>
              <a:t> </a:t>
            </a:r>
            <a:r>
              <a:rPr sz="2206" i="1" spc="-11" dirty="0">
                <a:latin typeface="Arial"/>
                <a:cs typeface="Arial"/>
              </a:rPr>
              <a:t>zvyšuje </a:t>
            </a:r>
            <a:r>
              <a:rPr sz="2206" i="1" dirty="0">
                <a:latin typeface="Arial"/>
                <a:cs typeface="Arial"/>
              </a:rPr>
              <a:t>rychlost</a:t>
            </a:r>
            <a:r>
              <a:rPr sz="2206" i="1" spc="-55" dirty="0">
                <a:latin typeface="Arial"/>
                <a:cs typeface="Arial"/>
              </a:rPr>
              <a:t> </a:t>
            </a:r>
            <a:r>
              <a:rPr sz="2206" i="1" dirty="0">
                <a:latin typeface="Arial"/>
                <a:cs typeface="Arial"/>
              </a:rPr>
              <a:t>svařování</a:t>
            </a:r>
            <a:r>
              <a:rPr sz="2206" i="1" spc="-61" dirty="0">
                <a:latin typeface="Arial"/>
                <a:cs typeface="Arial"/>
              </a:rPr>
              <a:t> </a:t>
            </a:r>
            <a:r>
              <a:rPr sz="2206" i="1" dirty="0">
                <a:latin typeface="Arial"/>
                <a:cs typeface="Arial"/>
              </a:rPr>
              <a:t>v </a:t>
            </a:r>
            <a:r>
              <a:rPr sz="2206" i="1" spc="-11" dirty="0">
                <a:latin typeface="Arial"/>
                <a:cs typeface="Arial"/>
              </a:rPr>
              <a:t>pozicích.</a:t>
            </a:r>
            <a:r>
              <a:rPr sz="2206" i="1" dirty="0">
                <a:latin typeface="Arial"/>
                <a:cs typeface="Arial"/>
              </a:rPr>
              <a:t>	Struska</a:t>
            </a:r>
            <a:r>
              <a:rPr sz="2206" i="1" spc="-33"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snadno</a:t>
            </a:r>
            <a:r>
              <a:rPr sz="2206" i="1" spc="-44" dirty="0">
                <a:latin typeface="Arial"/>
                <a:cs typeface="Arial"/>
              </a:rPr>
              <a:t> </a:t>
            </a:r>
            <a:r>
              <a:rPr sz="2206" i="1" spc="-11" dirty="0">
                <a:latin typeface="Arial"/>
                <a:cs typeface="Arial"/>
              </a:rPr>
              <a:t>odstranitelná.</a:t>
            </a:r>
            <a:endParaRPr sz="2206">
              <a:latin typeface="Arial"/>
              <a:cs typeface="Arial"/>
            </a:endParaRPr>
          </a:p>
          <a:p>
            <a:pPr>
              <a:spcBef>
                <a:spcPts val="33"/>
              </a:spcBef>
            </a:pPr>
            <a:endParaRPr sz="2040">
              <a:latin typeface="Arial"/>
              <a:cs typeface="Arial"/>
            </a:endParaRPr>
          </a:p>
          <a:p>
            <a:pPr marL="14007" marR="93142">
              <a:lnSpc>
                <a:spcPct val="90000"/>
              </a:lnSpc>
              <a:spcBef>
                <a:spcPts val="6"/>
              </a:spcBef>
              <a:tabLst>
                <a:tab pos="1429347" algn="l"/>
                <a:tab pos="2654904" algn="l"/>
                <a:tab pos="3152129" algn="l"/>
                <a:tab pos="3493884" algn="l"/>
              </a:tabLst>
            </a:pPr>
            <a:r>
              <a:rPr sz="2206" b="1" i="1" dirty="0">
                <a:latin typeface="Arial"/>
                <a:cs typeface="Arial"/>
              </a:rPr>
              <a:t>Kovová</a:t>
            </a:r>
            <a:r>
              <a:rPr sz="2206" b="1" i="1" spc="-22" dirty="0">
                <a:latin typeface="Arial"/>
                <a:cs typeface="Arial"/>
              </a:rPr>
              <a:t> </a:t>
            </a:r>
            <a:r>
              <a:rPr sz="2206" b="1" i="1" spc="-55" dirty="0">
                <a:latin typeface="Arial"/>
                <a:cs typeface="Arial"/>
              </a:rPr>
              <a:t>-</a:t>
            </a:r>
            <a:r>
              <a:rPr sz="2206" b="1" i="1" dirty="0">
                <a:latin typeface="Arial"/>
                <a:cs typeface="Arial"/>
              </a:rPr>
              <a:t>	</a:t>
            </a:r>
            <a:r>
              <a:rPr sz="2206" i="1" dirty="0">
                <a:latin typeface="Arial"/>
                <a:cs typeface="Arial"/>
              </a:rPr>
              <a:t>svarový</a:t>
            </a:r>
            <a:r>
              <a:rPr sz="2206" i="1" spc="-88" dirty="0">
                <a:latin typeface="Arial"/>
                <a:cs typeface="Arial"/>
              </a:rPr>
              <a:t> </a:t>
            </a:r>
            <a:r>
              <a:rPr sz="2206" i="1" dirty="0">
                <a:latin typeface="Arial"/>
                <a:cs typeface="Arial"/>
              </a:rPr>
              <a:t>kov</a:t>
            </a:r>
            <a:r>
              <a:rPr sz="2206" i="1" spc="-28"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bez</a:t>
            </a:r>
            <a:r>
              <a:rPr sz="2206" i="1" spc="-39" dirty="0">
                <a:latin typeface="Arial"/>
                <a:cs typeface="Arial"/>
              </a:rPr>
              <a:t> </a:t>
            </a:r>
            <a:r>
              <a:rPr sz="2206" i="1" spc="-11" dirty="0">
                <a:latin typeface="Arial"/>
                <a:cs typeface="Arial"/>
              </a:rPr>
              <a:t>strusky,</a:t>
            </a:r>
            <a:r>
              <a:rPr sz="2206" i="1" spc="-66" dirty="0">
                <a:latin typeface="Arial"/>
                <a:cs typeface="Arial"/>
              </a:rPr>
              <a:t> </a:t>
            </a:r>
            <a:r>
              <a:rPr sz="2206" i="1" dirty="0">
                <a:latin typeface="Arial"/>
                <a:cs typeface="Arial"/>
              </a:rPr>
              <a:t>trubička</a:t>
            </a:r>
            <a:r>
              <a:rPr sz="2206" i="1" spc="-50"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plněna</a:t>
            </a:r>
            <a:r>
              <a:rPr sz="2206" i="1" spc="-28" dirty="0">
                <a:latin typeface="Arial"/>
                <a:cs typeface="Arial"/>
              </a:rPr>
              <a:t> </a:t>
            </a:r>
            <a:r>
              <a:rPr sz="2206" i="1" spc="-11" dirty="0">
                <a:latin typeface="Arial"/>
                <a:cs typeface="Arial"/>
              </a:rPr>
              <a:t>kovovým </a:t>
            </a:r>
            <a:r>
              <a:rPr sz="2206" i="1" dirty="0">
                <a:latin typeface="Arial"/>
                <a:cs typeface="Arial"/>
              </a:rPr>
              <a:t>práškem,</a:t>
            </a:r>
            <a:r>
              <a:rPr sz="2206" i="1" spc="-77" dirty="0">
                <a:latin typeface="Arial"/>
                <a:cs typeface="Arial"/>
              </a:rPr>
              <a:t> </a:t>
            </a:r>
            <a:r>
              <a:rPr sz="2206" i="1" spc="-11" dirty="0">
                <a:latin typeface="Arial"/>
                <a:cs typeface="Arial"/>
              </a:rPr>
              <a:t>legujícími</a:t>
            </a:r>
            <a:r>
              <a:rPr sz="2206" i="1" dirty="0">
                <a:latin typeface="Arial"/>
                <a:cs typeface="Arial"/>
              </a:rPr>
              <a:t>	přísadami</a:t>
            </a:r>
            <a:r>
              <a:rPr sz="2206" i="1" spc="-72"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prvky</a:t>
            </a:r>
            <a:r>
              <a:rPr sz="2206" i="1" spc="-83" dirty="0">
                <a:latin typeface="Arial"/>
                <a:cs typeface="Arial"/>
              </a:rPr>
              <a:t> </a:t>
            </a:r>
            <a:r>
              <a:rPr sz="2206" i="1" dirty="0">
                <a:latin typeface="Arial"/>
                <a:cs typeface="Arial"/>
              </a:rPr>
              <a:t>stabilizují</a:t>
            </a:r>
            <a:r>
              <a:rPr sz="2206" i="1" spc="-39" dirty="0">
                <a:latin typeface="Arial"/>
                <a:cs typeface="Arial"/>
              </a:rPr>
              <a:t> </a:t>
            </a:r>
            <a:r>
              <a:rPr sz="2206" i="1" dirty="0">
                <a:latin typeface="Arial"/>
                <a:cs typeface="Arial"/>
              </a:rPr>
              <a:t>hoření</a:t>
            </a:r>
            <a:r>
              <a:rPr sz="2206" i="1" spc="-83" dirty="0">
                <a:latin typeface="Arial"/>
                <a:cs typeface="Arial"/>
              </a:rPr>
              <a:t> </a:t>
            </a:r>
            <a:r>
              <a:rPr sz="2206" i="1" dirty="0">
                <a:latin typeface="Arial"/>
                <a:cs typeface="Arial"/>
              </a:rPr>
              <a:t>oblouku.</a:t>
            </a:r>
            <a:r>
              <a:rPr sz="2206" i="1" spc="-66" dirty="0">
                <a:latin typeface="Arial"/>
                <a:cs typeface="Arial"/>
              </a:rPr>
              <a:t> </a:t>
            </a:r>
            <a:r>
              <a:rPr sz="2206" i="1" spc="-28" dirty="0">
                <a:latin typeface="Arial"/>
                <a:cs typeface="Arial"/>
              </a:rPr>
              <a:t>Tento</a:t>
            </a:r>
            <a:r>
              <a:rPr sz="2206" i="1" spc="-55" dirty="0">
                <a:latin typeface="Arial"/>
                <a:cs typeface="Arial"/>
              </a:rPr>
              <a:t> </a:t>
            </a:r>
            <a:r>
              <a:rPr sz="2206" i="1" spc="-28" dirty="0">
                <a:latin typeface="Arial"/>
                <a:cs typeface="Arial"/>
              </a:rPr>
              <a:t>typ </a:t>
            </a:r>
            <a:r>
              <a:rPr sz="2206" i="1" dirty="0">
                <a:latin typeface="Arial"/>
                <a:cs typeface="Arial"/>
              </a:rPr>
              <a:t>má vysokou</a:t>
            </a:r>
            <a:r>
              <a:rPr sz="2206" i="1" spc="-55" dirty="0">
                <a:latin typeface="Arial"/>
                <a:cs typeface="Arial"/>
              </a:rPr>
              <a:t> </a:t>
            </a:r>
            <a:r>
              <a:rPr sz="2206" i="1" dirty="0">
                <a:latin typeface="Arial"/>
                <a:cs typeface="Arial"/>
              </a:rPr>
              <a:t>výtěžnost</a:t>
            </a:r>
            <a:r>
              <a:rPr sz="2206" i="1" spc="-55" dirty="0">
                <a:latin typeface="Arial"/>
                <a:cs typeface="Arial"/>
              </a:rPr>
              <a:t> a</a:t>
            </a:r>
            <a:r>
              <a:rPr sz="2206" i="1" dirty="0">
                <a:latin typeface="Arial"/>
                <a:cs typeface="Arial"/>
              </a:rPr>
              <a:t>	výsledný</a:t>
            </a:r>
            <a:r>
              <a:rPr sz="2206" i="1" spc="-50" dirty="0">
                <a:latin typeface="Arial"/>
                <a:cs typeface="Arial"/>
              </a:rPr>
              <a:t> </a:t>
            </a:r>
            <a:r>
              <a:rPr sz="2206" i="1" dirty="0">
                <a:latin typeface="Arial"/>
                <a:cs typeface="Arial"/>
              </a:rPr>
              <a:t>svár</a:t>
            </a:r>
            <a:r>
              <a:rPr sz="2206" i="1" spc="-44" dirty="0">
                <a:latin typeface="Arial"/>
                <a:cs typeface="Arial"/>
              </a:rPr>
              <a:t> </a:t>
            </a:r>
            <a:r>
              <a:rPr sz="2206" i="1" dirty="0">
                <a:latin typeface="Arial"/>
                <a:cs typeface="Arial"/>
              </a:rPr>
              <a:t>je bez</a:t>
            </a:r>
            <a:r>
              <a:rPr sz="2206" i="1" spc="-17" dirty="0">
                <a:latin typeface="Arial"/>
                <a:cs typeface="Arial"/>
              </a:rPr>
              <a:t> </a:t>
            </a:r>
            <a:r>
              <a:rPr sz="2206" i="1" dirty="0">
                <a:latin typeface="Arial"/>
                <a:cs typeface="Arial"/>
              </a:rPr>
              <a:t>strusky</a:t>
            </a:r>
            <a:r>
              <a:rPr sz="2206" i="1" spc="-55" dirty="0">
                <a:latin typeface="Arial"/>
                <a:cs typeface="Arial"/>
              </a:rPr>
              <a:t> </a:t>
            </a:r>
            <a:r>
              <a:rPr sz="2206" i="1" dirty="0">
                <a:latin typeface="Arial"/>
                <a:cs typeface="Arial"/>
              </a:rPr>
              <a:t>a rozstřiku.</a:t>
            </a:r>
            <a:r>
              <a:rPr sz="2206" i="1" spc="-50" dirty="0">
                <a:latin typeface="Arial"/>
                <a:cs typeface="Arial"/>
              </a:rPr>
              <a:t> </a:t>
            </a:r>
            <a:r>
              <a:rPr sz="2206" i="1" spc="-11" dirty="0">
                <a:latin typeface="Arial"/>
                <a:cs typeface="Arial"/>
              </a:rPr>
              <a:t>Moderní </a:t>
            </a:r>
            <a:r>
              <a:rPr sz="2206" i="1" dirty="0">
                <a:latin typeface="Arial"/>
                <a:cs typeface="Arial"/>
              </a:rPr>
              <a:t>typy</a:t>
            </a:r>
            <a:r>
              <a:rPr sz="2206" i="1" spc="-28" dirty="0">
                <a:latin typeface="Arial"/>
                <a:cs typeface="Arial"/>
              </a:rPr>
              <a:t> </a:t>
            </a:r>
            <a:r>
              <a:rPr sz="2206" i="1" dirty="0">
                <a:latin typeface="Arial"/>
                <a:cs typeface="Arial"/>
              </a:rPr>
              <a:t>těchto</a:t>
            </a:r>
            <a:r>
              <a:rPr sz="2206" i="1" spc="-33" dirty="0">
                <a:latin typeface="Arial"/>
                <a:cs typeface="Arial"/>
              </a:rPr>
              <a:t> </a:t>
            </a:r>
            <a:r>
              <a:rPr sz="2206" i="1" dirty="0">
                <a:latin typeface="Arial"/>
                <a:cs typeface="Arial"/>
              </a:rPr>
              <a:t>trubiček</a:t>
            </a:r>
            <a:r>
              <a:rPr sz="2206" i="1" spc="-39" dirty="0">
                <a:latin typeface="Arial"/>
                <a:cs typeface="Arial"/>
              </a:rPr>
              <a:t> </a:t>
            </a:r>
            <a:r>
              <a:rPr sz="2206" i="1" spc="-11" dirty="0">
                <a:latin typeface="Arial"/>
                <a:cs typeface="Arial"/>
              </a:rPr>
              <a:t>určeny</a:t>
            </a:r>
            <a:r>
              <a:rPr sz="2206" i="1" dirty="0">
                <a:latin typeface="Arial"/>
                <a:cs typeface="Arial"/>
              </a:rPr>
              <a:t>	do</a:t>
            </a:r>
            <a:r>
              <a:rPr sz="2206" i="1" spc="-28" dirty="0">
                <a:latin typeface="Arial"/>
                <a:cs typeface="Arial"/>
              </a:rPr>
              <a:t> </a:t>
            </a:r>
            <a:r>
              <a:rPr sz="2206" i="1" dirty="0">
                <a:latin typeface="Arial"/>
                <a:cs typeface="Arial"/>
              </a:rPr>
              <a:t>všech</a:t>
            </a:r>
            <a:r>
              <a:rPr sz="2206" i="1" spc="-50" dirty="0">
                <a:latin typeface="Arial"/>
                <a:cs typeface="Arial"/>
              </a:rPr>
              <a:t> </a:t>
            </a:r>
            <a:r>
              <a:rPr sz="2206" i="1" dirty="0">
                <a:latin typeface="Arial"/>
                <a:cs typeface="Arial"/>
              </a:rPr>
              <a:t>poloh </a:t>
            </a:r>
            <a:r>
              <a:rPr sz="2206" i="1" spc="-11" dirty="0">
                <a:latin typeface="Arial"/>
                <a:cs typeface="Arial"/>
              </a:rPr>
              <a:t>svařování</a:t>
            </a:r>
            <a:endParaRPr sz="2206">
              <a:latin typeface="Arial"/>
              <a:cs typeface="Arial"/>
            </a:endParaRPr>
          </a:p>
        </p:txBody>
      </p:sp>
      <p:sp>
        <p:nvSpPr>
          <p:cNvPr id="13" name="object 13"/>
          <p:cNvSpPr txBox="1">
            <a:spLocks noGrp="1"/>
          </p:cNvSpPr>
          <p:nvPr>
            <p:ph type="title"/>
          </p:nvPr>
        </p:nvSpPr>
        <p:spPr>
          <a:xfrm>
            <a:off x="391632" y="796004"/>
            <a:ext cx="1979646" cy="421497"/>
          </a:xfrm>
          <a:prstGeom prst="rect">
            <a:avLst/>
          </a:prstGeom>
        </p:spPr>
        <p:txBody>
          <a:bodyPr vert="horz" wrap="square" lIns="0" tIns="14005" rIns="0" bIns="0" rtlCol="0">
            <a:spAutoFit/>
          </a:bodyPr>
          <a:lstStyle/>
          <a:p>
            <a:pPr marL="14007">
              <a:spcBef>
                <a:spcPts val="110"/>
              </a:spcBef>
            </a:pPr>
            <a:r>
              <a:rPr sz="2647" dirty="0"/>
              <a:t>Typy</a:t>
            </a:r>
            <a:r>
              <a:rPr sz="2647" spc="-6" dirty="0"/>
              <a:t> </a:t>
            </a:r>
            <a:r>
              <a:rPr sz="2647" spc="-11" dirty="0"/>
              <a:t>náplní</a:t>
            </a:r>
            <a:endParaRPr sz="2647"/>
          </a:p>
        </p:txBody>
      </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1090525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2" y="796004"/>
            <a:ext cx="8841268" cy="421497"/>
          </a:xfrm>
          <a:prstGeom prst="rect">
            <a:avLst/>
          </a:prstGeom>
        </p:spPr>
        <p:txBody>
          <a:bodyPr vert="horz" wrap="square" lIns="0" tIns="14005" rIns="0" bIns="0" rtlCol="0">
            <a:spAutoFit/>
          </a:bodyPr>
          <a:lstStyle/>
          <a:p>
            <a:pPr marL="14007">
              <a:spcBef>
                <a:spcPts val="110"/>
              </a:spcBef>
            </a:pPr>
            <a:r>
              <a:rPr lang="cs-CZ" sz="2647" dirty="0">
                <a:latin typeface="Tahoma"/>
                <a:cs typeface="Tahoma"/>
              </a:rPr>
              <a:t>TIG SVAŘOVÁNÍ PRINCIP METODY</a:t>
            </a:r>
            <a:endParaRPr sz="2647" dirty="0">
              <a:latin typeface="Tahoma"/>
              <a:cs typeface="Tahoma"/>
            </a:endParaRPr>
          </a:p>
        </p:txBody>
      </p:sp>
      <p:grpSp>
        <p:nvGrpSpPr>
          <p:cNvPr id="13" name="object 13"/>
          <p:cNvGrpSpPr>
            <a:grpSpLocks noChangeAspect="1"/>
          </p:cNvGrpSpPr>
          <p:nvPr/>
        </p:nvGrpSpPr>
        <p:grpSpPr>
          <a:xfrm>
            <a:off x="1960224" y="1480638"/>
            <a:ext cx="6663077" cy="5145211"/>
            <a:chOff x="1501139" y="1342644"/>
            <a:chExt cx="6536690" cy="5047615"/>
          </a:xfrm>
        </p:grpSpPr>
        <p:pic>
          <p:nvPicPr>
            <p:cNvPr id="14" name="object 14"/>
            <p:cNvPicPr/>
            <p:nvPr/>
          </p:nvPicPr>
          <p:blipFill>
            <a:blip r:embed="rId2" cstate="print"/>
            <a:stretch>
              <a:fillRect/>
            </a:stretch>
          </p:blipFill>
          <p:spPr>
            <a:xfrm>
              <a:off x="1510283" y="1351788"/>
              <a:ext cx="6518148" cy="5029200"/>
            </a:xfrm>
            <a:prstGeom prst="rect">
              <a:avLst/>
            </a:prstGeom>
          </p:spPr>
        </p:pic>
        <p:sp>
          <p:nvSpPr>
            <p:cNvPr id="15" name="object 15"/>
            <p:cNvSpPr/>
            <p:nvPr/>
          </p:nvSpPr>
          <p:spPr>
            <a:xfrm>
              <a:off x="1505711" y="1347216"/>
              <a:ext cx="6527800" cy="5038725"/>
            </a:xfrm>
            <a:custGeom>
              <a:avLst/>
              <a:gdLst/>
              <a:ahLst/>
              <a:cxnLst/>
              <a:rect l="l" t="t" r="r" b="b"/>
              <a:pathLst>
                <a:path w="6527800" h="5038725">
                  <a:moveTo>
                    <a:pt x="0" y="5038344"/>
                  </a:moveTo>
                  <a:lnTo>
                    <a:pt x="6527292" y="5038344"/>
                  </a:lnTo>
                  <a:lnTo>
                    <a:pt x="6527292" y="0"/>
                  </a:lnTo>
                  <a:lnTo>
                    <a:pt x="0" y="0"/>
                  </a:lnTo>
                  <a:lnTo>
                    <a:pt x="0" y="5038344"/>
                  </a:lnTo>
                  <a:close/>
                </a:path>
              </a:pathLst>
            </a:custGeom>
            <a:ln w="9144">
              <a:solidFill>
                <a:srgbClr val="FFFFFF"/>
              </a:solidFill>
            </a:ln>
          </p:spPr>
          <p:txBody>
            <a:bodyPr wrap="square" lIns="0" tIns="0" rIns="0" bIns="0" rtlCol="0"/>
            <a:lstStyle/>
            <a:p>
              <a:endParaRPr sz="1985"/>
            </a:p>
          </p:txBody>
        </p:sp>
      </p:grpSp>
    </p:spTree>
    <p:extLst>
      <p:ext uri="{BB962C8B-B14F-4D97-AF65-F5344CB8AC3E}">
        <p14:creationId xmlns:p14="http://schemas.microsoft.com/office/powerpoint/2010/main" val="30234832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3" y="796004"/>
            <a:ext cx="5756869" cy="421497"/>
          </a:xfrm>
          <a:prstGeom prst="rect">
            <a:avLst/>
          </a:prstGeom>
        </p:spPr>
        <p:txBody>
          <a:bodyPr vert="horz" wrap="square" lIns="0" tIns="14005" rIns="0" bIns="0" rtlCol="0">
            <a:spAutoFit/>
          </a:bodyPr>
          <a:lstStyle/>
          <a:p>
            <a:pPr marL="14007">
              <a:spcBef>
                <a:spcPts val="110"/>
              </a:spcBef>
              <a:tabLst>
                <a:tab pos="4795074" algn="l"/>
              </a:tabLst>
            </a:pPr>
            <a:r>
              <a:rPr sz="2647" dirty="0">
                <a:latin typeface="Tahoma"/>
                <a:cs typeface="Tahoma"/>
              </a:rPr>
              <a:t>Princip</a:t>
            </a:r>
            <a:r>
              <a:rPr sz="2647" spc="-22" dirty="0">
                <a:latin typeface="Tahoma"/>
                <a:cs typeface="Tahoma"/>
              </a:rPr>
              <a:t> </a:t>
            </a:r>
            <a:r>
              <a:rPr sz="2647" dirty="0">
                <a:latin typeface="Tahoma"/>
                <a:cs typeface="Tahoma"/>
              </a:rPr>
              <a:t>svařování</a:t>
            </a:r>
            <a:r>
              <a:rPr sz="2647" spc="-33" dirty="0">
                <a:latin typeface="Tahoma"/>
                <a:cs typeface="Tahoma"/>
              </a:rPr>
              <a:t> </a:t>
            </a:r>
            <a:r>
              <a:rPr sz="2647" dirty="0">
                <a:latin typeface="Tahoma"/>
                <a:cs typeface="Tahoma"/>
              </a:rPr>
              <a:t>TIG,</a:t>
            </a:r>
            <a:r>
              <a:rPr sz="2647" spc="-22" dirty="0">
                <a:latin typeface="Tahoma"/>
                <a:cs typeface="Tahoma"/>
              </a:rPr>
              <a:t> </a:t>
            </a:r>
            <a:r>
              <a:rPr sz="2647" spc="-28" dirty="0">
                <a:latin typeface="Tahoma"/>
                <a:cs typeface="Tahoma"/>
              </a:rPr>
              <a:t>WIG</a:t>
            </a:r>
            <a:r>
              <a:rPr sz="2647" dirty="0">
                <a:latin typeface="Tahoma"/>
                <a:cs typeface="Tahoma"/>
              </a:rPr>
              <a:t>	</a:t>
            </a:r>
            <a:r>
              <a:rPr sz="2647" spc="-11" dirty="0">
                <a:latin typeface="Tahoma"/>
                <a:cs typeface="Tahoma"/>
              </a:rPr>
              <a:t>(141)</a:t>
            </a:r>
            <a:endParaRPr sz="2647">
              <a:latin typeface="Tahoma"/>
              <a:cs typeface="Tahoma"/>
            </a:endParaRPr>
          </a:p>
        </p:txBody>
      </p:sp>
      <p:sp>
        <p:nvSpPr>
          <p:cNvPr id="13" name="object 13"/>
          <p:cNvSpPr txBox="1"/>
          <p:nvPr/>
        </p:nvSpPr>
        <p:spPr>
          <a:xfrm>
            <a:off x="889100" y="1"/>
            <a:ext cx="2536356" cy="217724"/>
          </a:xfrm>
          <a:prstGeom prst="rect">
            <a:avLst/>
          </a:prstGeom>
        </p:spPr>
        <p:txBody>
          <a:bodyPr vert="horz" wrap="square" lIns="0" tIns="14005" rIns="0" bIns="0" rtlCol="0">
            <a:spAutoFit/>
          </a:bodyPr>
          <a:lstStyle/>
          <a:p>
            <a:pPr marL="14007">
              <a:spcBef>
                <a:spcPts val="110"/>
              </a:spcBef>
            </a:pPr>
            <a:r>
              <a:rPr sz="1323" dirty="0">
                <a:solidFill>
                  <a:srgbClr val="FFFFFF"/>
                </a:solidFill>
                <a:latin typeface="Times New Roman"/>
                <a:cs typeface="Times New Roman"/>
              </a:rPr>
              <a:t>jeho</a:t>
            </a:r>
            <a:r>
              <a:rPr sz="1323" spc="-11" dirty="0">
                <a:solidFill>
                  <a:srgbClr val="FFFFFF"/>
                </a:solidFill>
                <a:latin typeface="Times New Roman"/>
                <a:cs typeface="Times New Roman"/>
              </a:rPr>
              <a:t> </a:t>
            </a:r>
            <a:r>
              <a:rPr sz="1323" dirty="0">
                <a:solidFill>
                  <a:srgbClr val="FFFFFF"/>
                </a:solidFill>
                <a:latin typeface="Times New Roman"/>
                <a:cs typeface="Times New Roman"/>
              </a:rPr>
              <a:t>podávání</a:t>
            </a:r>
            <a:r>
              <a:rPr sz="1323" spc="22" dirty="0">
                <a:solidFill>
                  <a:srgbClr val="FFFFFF"/>
                </a:solidFill>
                <a:latin typeface="Times New Roman"/>
                <a:cs typeface="Times New Roman"/>
              </a:rPr>
              <a:t> </a:t>
            </a:r>
            <a:r>
              <a:rPr sz="1323" dirty="0">
                <a:solidFill>
                  <a:srgbClr val="FFFFFF"/>
                </a:solidFill>
                <a:latin typeface="Times New Roman"/>
                <a:cs typeface="Times New Roman"/>
              </a:rPr>
              <a:t>dle</a:t>
            </a:r>
            <a:r>
              <a:rPr sz="1323" spc="6" dirty="0">
                <a:solidFill>
                  <a:srgbClr val="FFFFFF"/>
                </a:solidFill>
                <a:latin typeface="Times New Roman"/>
                <a:cs typeface="Times New Roman"/>
              </a:rPr>
              <a:t> </a:t>
            </a:r>
            <a:r>
              <a:rPr sz="1323" dirty="0">
                <a:solidFill>
                  <a:srgbClr val="FFFFFF"/>
                </a:solidFill>
                <a:latin typeface="Times New Roman"/>
                <a:cs typeface="Times New Roman"/>
              </a:rPr>
              <a:t>postupu</a:t>
            </a:r>
            <a:r>
              <a:rPr sz="1323" spc="-17" dirty="0">
                <a:solidFill>
                  <a:srgbClr val="FFFFFF"/>
                </a:solidFill>
                <a:latin typeface="Times New Roman"/>
                <a:cs typeface="Times New Roman"/>
              </a:rPr>
              <a:t> </a:t>
            </a:r>
            <a:r>
              <a:rPr sz="1323" spc="-11" dirty="0">
                <a:solidFill>
                  <a:srgbClr val="FFFFFF"/>
                </a:solidFill>
                <a:latin typeface="Times New Roman"/>
                <a:cs typeface="Times New Roman"/>
              </a:rPr>
              <a:t>svařování.</a:t>
            </a:r>
            <a:endParaRPr sz="1323">
              <a:latin typeface="Times New Roman"/>
              <a:cs typeface="Times New Roman"/>
            </a:endParaRPr>
          </a:p>
        </p:txBody>
      </p:sp>
      <p:pic>
        <p:nvPicPr>
          <p:cNvPr id="14" name="object 14"/>
          <p:cNvPicPr/>
          <p:nvPr/>
        </p:nvPicPr>
        <p:blipFill>
          <a:blip r:embed="rId2" cstate="print"/>
          <a:stretch>
            <a:fillRect/>
          </a:stretch>
        </p:blipFill>
        <p:spPr>
          <a:xfrm>
            <a:off x="304801" y="1418455"/>
            <a:ext cx="10083800" cy="4769637"/>
          </a:xfrm>
          <a:prstGeom prst="rect">
            <a:avLst/>
          </a:prstGeom>
        </p:spPr>
      </p:pic>
    </p:spTree>
    <p:extLst>
      <p:ext uri="{BB962C8B-B14F-4D97-AF65-F5344CB8AC3E}">
        <p14:creationId xmlns:p14="http://schemas.microsoft.com/office/powerpoint/2010/main" val="32312285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2" y="777808"/>
            <a:ext cx="6021868" cy="557122"/>
          </a:xfrm>
          <a:prstGeom prst="rect">
            <a:avLst/>
          </a:prstGeom>
        </p:spPr>
        <p:txBody>
          <a:bodyPr vert="horz" wrap="square" lIns="0" tIns="18207" rIns="0" bIns="0" rtlCol="0">
            <a:spAutoFit/>
          </a:bodyPr>
          <a:lstStyle/>
          <a:p>
            <a:pPr marL="14007">
              <a:spcBef>
                <a:spcPts val="143"/>
              </a:spcBef>
              <a:tabLst>
                <a:tab pos="1698270" algn="l"/>
              </a:tabLst>
            </a:pPr>
            <a:r>
              <a:rPr spc="-11" dirty="0"/>
              <a:t>Broušení</a:t>
            </a:r>
            <a:r>
              <a:rPr dirty="0"/>
              <a:t>	</a:t>
            </a:r>
            <a:r>
              <a:rPr spc="-61" dirty="0"/>
              <a:t>wolframových</a:t>
            </a:r>
            <a:r>
              <a:rPr spc="-126" dirty="0"/>
              <a:t> </a:t>
            </a:r>
            <a:r>
              <a:rPr spc="-50" dirty="0"/>
              <a:t>elektrod</a:t>
            </a:r>
          </a:p>
        </p:txBody>
      </p:sp>
      <p:pic>
        <p:nvPicPr>
          <p:cNvPr id="13" name="object 13"/>
          <p:cNvPicPr>
            <a:picLocks noChangeAspect="1"/>
          </p:cNvPicPr>
          <p:nvPr/>
        </p:nvPicPr>
        <p:blipFill>
          <a:blip r:embed="rId2" cstate="print"/>
          <a:stretch>
            <a:fillRect/>
          </a:stretch>
        </p:blipFill>
        <p:spPr>
          <a:xfrm>
            <a:off x="1077892" y="1478956"/>
            <a:ext cx="7621608" cy="5076623"/>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6855970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txBox="1">
            <a:spLocks noGrp="1"/>
          </p:cNvSpPr>
          <p:nvPr>
            <p:ph type="title"/>
          </p:nvPr>
        </p:nvSpPr>
        <p:spPr>
          <a:xfrm>
            <a:off x="391632" y="777808"/>
            <a:ext cx="8536468" cy="556994"/>
          </a:xfrm>
          <a:prstGeom prst="rect">
            <a:avLst/>
          </a:prstGeom>
        </p:spPr>
        <p:txBody>
          <a:bodyPr vert="horz" wrap="square" lIns="0" tIns="18207" rIns="0" bIns="0" rtlCol="0">
            <a:spAutoFit/>
          </a:bodyPr>
          <a:lstStyle/>
          <a:p>
            <a:pPr marL="14007">
              <a:spcBef>
                <a:spcPts val="143"/>
              </a:spcBef>
            </a:pPr>
            <a:r>
              <a:rPr spc="-72" dirty="0"/>
              <a:t>PŘÍDAVNÉ</a:t>
            </a:r>
            <a:r>
              <a:rPr spc="-105" dirty="0"/>
              <a:t> </a:t>
            </a:r>
            <a:r>
              <a:rPr spc="-77" dirty="0"/>
              <a:t>MATERIÁLY</a:t>
            </a:r>
            <a:r>
              <a:rPr spc="-94" dirty="0"/>
              <a:t> </a:t>
            </a:r>
            <a:r>
              <a:rPr dirty="0"/>
              <a:t>–</a:t>
            </a:r>
            <a:r>
              <a:rPr spc="-99" dirty="0"/>
              <a:t> </a:t>
            </a:r>
            <a:r>
              <a:rPr spc="-44" dirty="0"/>
              <a:t>plné</a:t>
            </a:r>
            <a:r>
              <a:rPr spc="-110" dirty="0"/>
              <a:t> </a:t>
            </a:r>
            <a:r>
              <a:rPr spc="-50" dirty="0"/>
              <a:t>dráty,</a:t>
            </a:r>
            <a:r>
              <a:rPr spc="-105" dirty="0"/>
              <a:t> </a:t>
            </a:r>
            <a:r>
              <a:rPr spc="-39" dirty="0"/>
              <a:t>trubičky</a:t>
            </a:r>
          </a:p>
        </p:txBody>
      </p:sp>
      <p:pic>
        <p:nvPicPr>
          <p:cNvPr id="16" name="object 16"/>
          <p:cNvPicPr/>
          <p:nvPr/>
        </p:nvPicPr>
        <p:blipFill>
          <a:blip r:embed="rId2" cstate="print"/>
          <a:stretch>
            <a:fillRect/>
          </a:stretch>
        </p:blipFill>
        <p:spPr>
          <a:xfrm>
            <a:off x="578948" y="4553674"/>
            <a:ext cx="2583133" cy="1890713"/>
          </a:xfrm>
          <a:prstGeom prst="rect">
            <a:avLst/>
          </a:prstGeom>
        </p:spPr>
      </p:pic>
      <p:pic>
        <p:nvPicPr>
          <p:cNvPr id="17" name="object 17"/>
          <p:cNvPicPr/>
          <p:nvPr/>
        </p:nvPicPr>
        <p:blipFill>
          <a:blip r:embed="rId3" cstate="print"/>
          <a:stretch>
            <a:fillRect/>
          </a:stretch>
        </p:blipFill>
        <p:spPr>
          <a:xfrm>
            <a:off x="3321739" y="4632664"/>
            <a:ext cx="3245303" cy="1734414"/>
          </a:xfrm>
          <a:prstGeom prst="rect">
            <a:avLst/>
          </a:prstGeom>
        </p:spPr>
      </p:pic>
      <p:pic>
        <p:nvPicPr>
          <p:cNvPr id="18" name="object 18"/>
          <p:cNvPicPr/>
          <p:nvPr/>
        </p:nvPicPr>
        <p:blipFill>
          <a:blip r:embed="rId4" cstate="print"/>
          <a:stretch>
            <a:fillRect/>
          </a:stretch>
        </p:blipFill>
        <p:spPr>
          <a:xfrm>
            <a:off x="578947" y="1797435"/>
            <a:ext cx="4729302" cy="2191546"/>
          </a:xfrm>
          <a:prstGeom prst="rect">
            <a:avLst/>
          </a:prstGeom>
        </p:spPr>
      </p:pic>
      <p:pic>
        <p:nvPicPr>
          <p:cNvPr id="19" name="object 19"/>
          <p:cNvPicPr/>
          <p:nvPr/>
        </p:nvPicPr>
        <p:blipFill>
          <a:blip r:embed="rId5" cstate="print"/>
          <a:stretch>
            <a:fillRect/>
          </a:stretch>
        </p:blipFill>
        <p:spPr>
          <a:xfrm>
            <a:off x="6718300" y="1876426"/>
            <a:ext cx="3315888" cy="4253683"/>
          </a:xfrm>
          <a:prstGeom prst="rect">
            <a:avLst/>
          </a:prstGeom>
        </p:spPr>
      </p:pic>
    </p:spTree>
    <p:extLst>
      <p:ext uri="{BB962C8B-B14F-4D97-AF65-F5344CB8AC3E}">
        <p14:creationId xmlns:p14="http://schemas.microsoft.com/office/powerpoint/2010/main" val="5433964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txBox="1">
            <a:spLocks noGrp="1"/>
          </p:cNvSpPr>
          <p:nvPr>
            <p:ph type="title"/>
          </p:nvPr>
        </p:nvSpPr>
        <p:spPr>
          <a:xfrm>
            <a:off x="391632" y="796760"/>
            <a:ext cx="2318574" cy="488821"/>
          </a:xfrm>
          <a:prstGeom prst="rect">
            <a:avLst/>
          </a:prstGeom>
        </p:spPr>
        <p:txBody>
          <a:bodyPr vert="horz" wrap="square" lIns="0" tIns="13305" rIns="0" bIns="0" rtlCol="0">
            <a:spAutoFit/>
          </a:bodyPr>
          <a:lstStyle/>
          <a:p>
            <a:pPr marL="14007">
              <a:spcBef>
                <a:spcPts val="105"/>
              </a:spcBef>
            </a:pPr>
            <a:r>
              <a:rPr sz="3089" dirty="0">
                <a:latin typeface="Tahoma"/>
                <a:cs typeface="Tahoma"/>
              </a:rPr>
              <a:t>ARGON</a:t>
            </a:r>
            <a:r>
              <a:rPr sz="3089" spc="-61" dirty="0">
                <a:latin typeface="Tahoma"/>
                <a:cs typeface="Tahoma"/>
              </a:rPr>
              <a:t> </a:t>
            </a:r>
            <a:r>
              <a:rPr sz="3089" dirty="0">
                <a:latin typeface="Tahoma"/>
                <a:cs typeface="Tahoma"/>
              </a:rPr>
              <a:t>-</a:t>
            </a:r>
            <a:r>
              <a:rPr sz="3089" spc="-55" dirty="0">
                <a:latin typeface="Tahoma"/>
                <a:cs typeface="Tahoma"/>
              </a:rPr>
              <a:t> </a:t>
            </a:r>
            <a:r>
              <a:rPr sz="3089" spc="-28" dirty="0">
                <a:latin typeface="Tahoma"/>
                <a:cs typeface="Tahoma"/>
              </a:rPr>
              <a:t>Ar</a:t>
            </a:r>
            <a:endParaRPr sz="3089">
              <a:latin typeface="Tahoma"/>
              <a:cs typeface="Tahoma"/>
            </a:endParaRPr>
          </a:p>
        </p:txBody>
      </p:sp>
      <p:sp>
        <p:nvSpPr>
          <p:cNvPr id="16" name="object 16"/>
          <p:cNvSpPr txBox="1"/>
          <p:nvPr/>
        </p:nvSpPr>
        <p:spPr>
          <a:xfrm>
            <a:off x="664904" y="1751359"/>
            <a:ext cx="9005394" cy="4680742"/>
          </a:xfrm>
          <a:prstGeom prst="rect">
            <a:avLst/>
          </a:prstGeom>
        </p:spPr>
        <p:txBody>
          <a:bodyPr vert="horz" wrap="square" lIns="0" tIns="14706" rIns="0" bIns="0" rtlCol="0">
            <a:spAutoFit/>
          </a:bodyPr>
          <a:lstStyle/>
          <a:p>
            <a:pPr marL="56025">
              <a:spcBef>
                <a:spcPts val="116"/>
              </a:spcBef>
            </a:pPr>
            <a:r>
              <a:rPr sz="2206" b="1" i="1" spc="-11" dirty="0">
                <a:latin typeface="Arial"/>
                <a:cs typeface="Arial"/>
              </a:rPr>
              <a:t>Vlastnosti:</a:t>
            </a:r>
            <a:endParaRPr sz="2206">
              <a:latin typeface="Arial"/>
              <a:cs typeface="Arial"/>
            </a:endParaRPr>
          </a:p>
          <a:p>
            <a:pPr>
              <a:spcBef>
                <a:spcPts val="22"/>
              </a:spcBef>
            </a:pPr>
            <a:endParaRPr sz="2095">
              <a:latin typeface="Arial"/>
              <a:cs typeface="Arial"/>
            </a:endParaRPr>
          </a:p>
          <a:p>
            <a:pPr marL="434196" indent="-378171">
              <a:buFont typeface="Wingdings"/>
              <a:buChar char=""/>
              <a:tabLst>
                <a:tab pos="433496" algn="l"/>
                <a:tab pos="434196" algn="l"/>
              </a:tabLst>
            </a:pPr>
            <a:r>
              <a:rPr sz="2206" i="1" dirty="0">
                <a:latin typeface="Arial"/>
                <a:cs typeface="Arial"/>
              </a:rPr>
              <a:t>Dobře</a:t>
            </a:r>
            <a:r>
              <a:rPr sz="2206" i="1" spc="-50" dirty="0">
                <a:latin typeface="Arial"/>
                <a:cs typeface="Arial"/>
              </a:rPr>
              <a:t> </a:t>
            </a:r>
            <a:r>
              <a:rPr sz="2206" i="1" dirty="0">
                <a:latin typeface="Arial"/>
                <a:cs typeface="Arial"/>
              </a:rPr>
              <a:t>ionizuje</a:t>
            </a:r>
            <a:r>
              <a:rPr sz="2206" i="1" spc="-6"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(nízký</a:t>
            </a:r>
            <a:r>
              <a:rPr sz="2206" i="1" spc="-55" dirty="0">
                <a:latin typeface="Arial"/>
                <a:cs typeface="Arial"/>
              </a:rPr>
              <a:t> </a:t>
            </a:r>
            <a:r>
              <a:rPr sz="2206" i="1" dirty="0">
                <a:latin typeface="Arial"/>
                <a:cs typeface="Arial"/>
              </a:rPr>
              <a:t>ionizační</a:t>
            </a:r>
            <a:r>
              <a:rPr sz="2206" i="1" spc="-55" dirty="0">
                <a:latin typeface="Arial"/>
                <a:cs typeface="Arial"/>
              </a:rPr>
              <a:t> </a:t>
            </a:r>
            <a:r>
              <a:rPr sz="2206" i="1" dirty="0">
                <a:latin typeface="Arial"/>
                <a:cs typeface="Arial"/>
              </a:rPr>
              <a:t>potenciál</a:t>
            </a:r>
            <a:r>
              <a:rPr sz="2206" i="1" spc="-50" dirty="0">
                <a:latin typeface="Arial"/>
                <a:cs typeface="Arial"/>
              </a:rPr>
              <a:t> </a:t>
            </a:r>
            <a:r>
              <a:rPr sz="2206" i="1" dirty="0">
                <a:latin typeface="Arial"/>
                <a:cs typeface="Arial"/>
              </a:rPr>
              <a:t>15,8</a:t>
            </a:r>
            <a:r>
              <a:rPr sz="2206" i="1" spc="-6" dirty="0">
                <a:latin typeface="Arial"/>
                <a:cs typeface="Arial"/>
              </a:rPr>
              <a:t> </a:t>
            </a:r>
            <a:r>
              <a:rPr sz="2206" i="1" spc="-28" dirty="0">
                <a:latin typeface="Arial"/>
                <a:cs typeface="Arial"/>
              </a:rPr>
              <a:t>eV)</a:t>
            </a:r>
            <a:endParaRPr sz="2206">
              <a:latin typeface="Arial"/>
              <a:cs typeface="Arial"/>
            </a:endParaRPr>
          </a:p>
          <a:p>
            <a:pPr marL="434196">
              <a:spcBef>
                <a:spcPts val="529"/>
              </a:spcBef>
            </a:pPr>
            <a:r>
              <a:rPr sz="2206" i="1" dirty="0">
                <a:latin typeface="Arial"/>
                <a:cs typeface="Arial"/>
              </a:rPr>
              <a:t>=</a:t>
            </a:r>
            <a:r>
              <a:rPr sz="2206" i="1" spc="-39" dirty="0">
                <a:latin typeface="Arial"/>
                <a:cs typeface="Arial"/>
              </a:rPr>
              <a:t> </a:t>
            </a:r>
            <a:r>
              <a:rPr sz="2206" i="1" dirty="0">
                <a:latin typeface="Arial"/>
                <a:cs typeface="Arial"/>
              </a:rPr>
              <a:t>možnost</a:t>
            </a:r>
            <a:r>
              <a:rPr sz="2206" i="1" spc="-50" dirty="0">
                <a:latin typeface="Arial"/>
                <a:cs typeface="Arial"/>
              </a:rPr>
              <a:t> </a:t>
            </a:r>
            <a:r>
              <a:rPr sz="2206" i="1" dirty="0">
                <a:latin typeface="Arial"/>
                <a:cs typeface="Arial"/>
              </a:rPr>
              <a:t>vysokého</a:t>
            </a:r>
            <a:r>
              <a:rPr sz="2206" i="1" spc="-66" dirty="0">
                <a:latin typeface="Arial"/>
                <a:cs typeface="Arial"/>
              </a:rPr>
              <a:t> </a:t>
            </a:r>
            <a:r>
              <a:rPr sz="2206" i="1" dirty="0">
                <a:latin typeface="Arial"/>
                <a:cs typeface="Arial"/>
              </a:rPr>
              <a:t>proudového</a:t>
            </a:r>
            <a:r>
              <a:rPr sz="2206" i="1" spc="-66" dirty="0">
                <a:latin typeface="Arial"/>
                <a:cs typeface="Arial"/>
              </a:rPr>
              <a:t> </a:t>
            </a:r>
            <a:r>
              <a:rPr sz="2206" i="1" dirty="0">
                <a:latin typeface="Arial"/>
                <a:cs typeface="Arial"/>
              </a:rPr>
              <a:t>zatížení,</a:t>
            </a:r>
            <a:r>
              <a:rPr sz="2206" i="1" spc="-72" dirty="0">
                <a:latin typeface="Arial"/>
                <a:cs typeface="Arial"/>
              </a:rPr>
              <a:t> </a:t>
            </a:r>
            <a:r>
              <a:rPr sz="2206" i="1" dirty="0">
                <a:latin typeface="Arial"/>
                <a:cs typeface="Arial"/>
              </a:rPr>
              <a:t>dobře</a:t>
            </a:r>
            <a:r>
              <a:rPr sz="2206" i="1" spc="-50" dirty="0">
                <a:latin typeface="Arial"/>
                <a:cs typeface="Arial"/>
              </a:rPr>
              <a:t> </a:t>
            </a:r>
            <a:r>
              <a:rPr sz="2206" i="1" dirty="0">
                <a:latin typeface="Arial"/>
                <a:cs typeface="Arial"/>
              </a:rPr>
              <a:t>zapaluje</a:t>
            </a:r>
            <a:r>
              <a:rPr sz="2206" i="1" spc="-55" dirty="0">
                <a:latin typeface="Arial"/>
                <a:cs typeface="Arial"/>
              </a:rPr>
              <a:t> </a:t>
            </a:r>
            <a:r>
              <a:rPr sz="2206" i="1" dirty="0">
                <a:latin typeface="Arial"/>
                <a:cs typeface="Arial"/>
              </a:rPr>
              <a:t>el.</a:t>
            </a:r>
            <a:r>
              <a:rPr sz="2206" i="1" spc="-22" dirty="0">
                <a:latin typeface="Arial"/>
                <a:cs typeface="Arial"/>
              </a:rPr>
              <a:t> </a:t>
            </a:r>
            <a:r>
              <a:rPr sz="2206" i="1" spc="-11" dirty="0">
                <a:latin typeface="Arial"/>
                <a:cs typeface="Arial"/>
              </a:rPr>
              <a:t>oblouk,</a:t>
            </a:r>
            <a:endParaRPr sz="2206">
              <a:latin typeface="Arial"/>
              <a:cs typeface="Arial"/>
            </a:endParaRPr>
          </a:p>
          <a:p>
            <a:pPr marL="434196">
              <a:spcBef>
                <a:spcPts val="6"/>
              </a:spcBef>
            </a:pPr>
            <a:r>
              <a:rPr sz="2206" i="1" dirty="0">
                <a:latin typeface="Arial"/>
                <a:cs typeface="Arial"/>
              </a:rPr>
              <a:t>vyšší</a:t>
            </a:r>
            <a:r>
              <a:rPr sz="2206" i="1" spc="-61" dirty="0">
                <a:latin typeface="Arial"/>
                <a:cs typeface="Arial"/>
              </a:rPr>
              <a:t> </a:t>
            </a:r>
            <a:r>
              <a:rPr sz="2206" i="1" dirty="0">
                <a:latin typeface="Arial"/>
                <a:cs typeface="Arial"/>
              </a:rPr>
              <a:t>intenzita</a:t>
            </a:r>
            <a:r>
              <a:rPr sz="2206" i="1" spc="-28" dirty="0">
                <a:latin typeface="Arial"/>
                <a:cs typeface="Arial"/>
              </a:rPr>
              <a:t> </a:t>
            </a:r>
            <a:r>
              <a:rPr sz="2206" i="1" dirty="0">
                <a:latin typeface="Arial"/>
                <a:cs typeface="Arial"/>
              </a:rPr>
              <a:t>záření</a:t>
            </a:r>
            <a:r>
              <a:rPr sz="2206" i="1" spc="-61" dirty="0">
                <a:latin typeface="Arial"/>
                <a:cs typeface="Arial"/>
              </a:rPr>
              <a:t> </a:t>
            </a:r>
            <a:r>
              <a:rPr sz="2206" i="1" dirty="0">
                <a:latin typeface="Arial"/>
                <a:cs typeface="Arial"/>
              </a:rPr>
              <a:t>el.</a:t>
            </a:r>
            <a:r>
              <a:rPr sz="2206" i="1" spc="-17" dirty="0">
                <a:latin typeface="Arial"/>
                <a:cs typeface="Arial"/>
              </a:rPr>
              <a:t> </a:t>
            </a:r>
            <a:r>
              <a:rPr sz="2206" i="1" spc="-11" dirty="0">
                <a:latin typeface="Arial"/>
                <a:cs typeface="Arial"/>
              </a:rPr>
              <a:t>oblouku</a:t>
            </a:r>
            <a:endParaRPr sz="2206">
              <a:latin typeface="Arial"/>
              <a:cs typeface="Arial"/>
            </a:endParaRPr>
          </a:p>
          <a:p>
            <a:pPr marL="434196" indent="-378171">
              <a:spcBef>
                <a:spcPts val="1798"/>
              </a:spcBef>
              <a:buFont typeface="Wingdings"/>
              <a:buChar char=""/>
              <a:tabLst>
                <a:tab pos="433496" algn="l"/>
                <a:tab pos="434196" algn="l"/>
              </a:tabLst>
            </a:pPr>
            <a:r>
              <a:rPr sz="2206" i="1" dirty="0">
                <a:latin typeface="Arial"/>
                <a:cs typeface="Arial"/>
              </a:rPr>
              <a:t>Hůře</a:t>
            </a:r>
            <a:r>
              <a:rPr sz="2206" i="1" spc="-50" dirty="0">
                <a:latin typeface="Arial"/>
                <a:cs typeface="Arial"/>
              </a:rPr>
              <a:t> </a:t>
            </a:r>
            <a:r>
              <a:rPr sz="2206" i="1" dirty="0">
                <a:latin typeface="Arial"/>
                <a:cs typeface="Arial"/>
              </a:rPr>
              <a:t>vede</a:t>
            </a:r>
            <a:r>
              <a:rPr sz="2206" i="1" spc="-28" dirty="0">
                <a:latin typeface="Arial"/>
                <a:cs typeface="Arial"/>
              </a:rPr>
              <a:t> </a:t>
            </a:r>
            <a:r>
              <a:rPr sz="2206" i="1" dirty="0">
                <a:latin typeface="Arial"/>
                <a:cs typeface="Arial"/>
              </a:rPr>
              <a:t>teplo</a:t>
            </a:r>
            <a:r>
              <a:rPr sz="2206" i="1" spc="-22"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(malá</a:t>
            </a:r>
            <a:r>
              <a:rPr sz="2206" i="1" spc="-11" dirty="0">
                <a:latin typeface="Arial"/>
                <a:cs typeface="Arial"/>
              </a:rPr>
              <a:t> </a:t>
            </a:r>
            <a:r>
              <a:rPr sz="2206" i="1" dirty="0">
                <a:latin typeface="Arial"/>
                <a:cs typeface="Arial"/>
              </a:rPr>
              <a:t>tepelná</a:t>
            </a:r>
            <a:r>
              <a:rPr sz="2206" i="1" spc="-28" dirty="0">
                <a:latin typeface="Arial"/>
                <a:cs typeface="Arial"/>
              </a:rPr>
              <a:t> </a:t>
            </a:r>
            <a:r>
              <a:rPr sz="2206" i="1" spc="-11" dirty="0">
                <a:latin typeface="Arial"/>
                <a:cs typeface="Arial"/>
              </a:rPr>
              <a:t>vodivost)</a:t>
            </a:r>
            <a:endParaRPr sz="2206">
              <a:latin typeface="Arial"/>
              <a:cs typeface="Arial"/>
            </a:endParaRPr>
          </a:p>
          <a:p>
            <a:pPr marL="434196">
              <a:spcBef>
                <a:spcPts val="529"/>
              </a:spcBef>
            </a:pPr>
            <a:r>
              <a:rPr sz="2206" i="1" dirty="0">
                <a:latin typeface="Arial"/>
                <a:cs typeface="Arial"/>
              </a:rPr>
              <a:t>=</a:t>
            </a:r>
            <a:r>
              <a:rPr sz="2206" i="1" spc="-28" dirty="0">
                <a:latin typeface="Arial"/>
                <a:cs typeface="Arial"/>
              </a:rPr>
              <a:t> </a:t>
            </a:r>
            <a:r>
              <a:rPr sz="2206" i="1" dirty="0">
                <a:latin typeface="Arial"/>
                <a:cs typeface="Arial"/>
              </a:rPr>
              <a:t>široký</a:t>
            </a:r>
            <a:r>
              <a:rPr sz="2206" i="1" spc="-39" dirty="0">
                <a:latin typeface="Arial"/>
                <a:cs typeface="Arial"/>
              </a:rPr>
              <a:t> </a:t>
            </a:r>
            <a:r>
              <a:rPr sz="2206" i="1" dirty="0">
                <a:latin typeface="Arial"/>
                <a:cs typeface="Arial"/>
              </a:rPr>
              <a:t>závar</a:t>
            </a:r>
            <a:r>
              <a:rPr sz="2206" i="1" spc="-39" dirty="0">
                <a:latin typeface="Arial"/>
                <a:cs typeface="Arial"/>
              </a:rPr>
              <a:t> </a:t>
            </a:r>
            <a:r>
              <a:rPr sz="2206" i="1" dirty="0">
                <a:latin typeface="Arial"/>
                <a:cs typeface="Arial"/>
              </a:rPr>
              <a:t>na</a:t>
            </a:r>
            <a:r>
              <a:rPr sz="2206" i="1" spc="-17" dirty="0">
                <a:latin typeface="Arial"/>
                <a:cs typeface="Arial"/>
              </a:rPr>
              <a:t> </a:t>
            </a:r>
            <a:r>
              <a:rPr sz="2206" i="1" dirty="0">
                <a:latin typeface="Arial"/>
                <a:cs typeface="Arial"/>
              </a:rPr>
              <a:t>povrchu,</a:t>
            </a:r>
            <a:r>
              <a:rPr sz="2206" i="1" spc="-50" dirty="0">
                <a:latin typeface="Arial"/>
                <a:cs typeface="Arial"/>
              </a:rPr>
              <a:t> </a:t>
            </a:r>
            <a:r>
              <a:rPr sz="2206" i="1" dirty="0">
                <a:latin typeface="Arial"/>
                <a:cs typeface="Arial"/>
              </a:rPr>
              <a:t>úzký</a:t>
            </a:r>
            <a:r>
              <a:rPr sz="2206" i="1" spc="-39" dirty="0">
                <a:latin typeface="Arial"/>
                <a:cs typeface="Arial"/>
              </a:rPr>
              <a:t> </a:t>
            </a:r>
            <a:r>
              <a:rPr sz="2206" i="1" dirty="0">
                <a:latin typeface="Arial"/>
                <a:cs typeface="Arial"/>
              </a:rPr>
              <a:t>v</a:t>
            </a:r>
            <a:r>
              <a:rPr sz="2206" i="1" spc="-17" dirty="0">
                <a:latin typeface="Arial"/>
                <a:cs typeface="Arial"/>
              </a:rPr>
              <a:t> </a:t>
            </a:r>
            <a:r>
              <a:rPr sz="2206" i="1" spc="-11" dirty="0">
                <a:latin typeface="Arial"/>
                <a:cs typeface="Arial"/>
              </a:rPr>
              <a:t>kořeni</a:t>
            </a:r>
            <a:endParaRPr sz="2206">
              <a:latin typeface="Arial"/>
              <a:cs typeface="Arial"/>
            </a:endParaRPr>
          </a:p>
          <a:p>
            <a:pPr marL="434196" indent="-378171">
              <a:spcBef>
                <a:spcPts val="1803"/>
              </a:spcBef>
              <a:buFont typeface="Wingdings"/>
              <a:buChar char=""/>
              <a:tabLst>
                <a:tab pos="433496" algn="l"/>
                <a:tab pos="434196" algn="l"/>
                <a:tab pos="4365780" algn="l"/>
              </a:tabLst>
            </a:pPr>
            <a:r>
              <a:rPr sz="2206" dirty="0">
                <a:latin typeface="Arial"/>
                <a:cs typeface="Arial"/>
              </a:rPr>
              <a:t>Těžší</a:t>
            </a:r>
            <a:r>
              <a:rPr sz="2206" spc="-33" dirty="0">
                <a:latin typeface="Arial"/>
                <a:cs typeface="Arial"/>
              </a:rPr>
              <a:t> </a:t>
            </a:r>
            <a:r>
              <a:rPr sz="2206" dirty="0">
                <a:latin typeface="Arial"/>
                <a:cs typeface="Arial"/>
              </a:rPr>
              <a:t>než</a:t>
            </a:r>
            <a:r>
              <a:rPr sz="2206" spc="-11" dirty="0">
                <a:latin typeface="Arial"/>
                <a:cs typeface="Arial"/>
              </a:rPr>
              <a:t> </a:t>
            </a:r>
            <a:r>
              <a:rPr sz="2206" dirty="0">
                <a:latin typeface="Arial"/>
                <a:cs typeface="Arial"/>
              </a:rPr>
              <a:t>vzduch</a:t>
            </a:r>
            <a:r>
              <a:rPr sz="2206" spc="-22" dirty="0">
                <a:latin typeface="Arial"/>
                <a:cs typeface="Arial"/>
              </a:rPr>
              <a:t> </a:t>
            </a:r>
            <a:r>
              <a:rPr sz="2206" dirty="0">
                <a:latin typeface="Arial"/>
                <a:cs typeface="Arial"/>
              </a:rPr>
              <a:t>–</a:t>
            </a:r>
            <a:r>
              <a:rPr sz="2206" spc="-17" dirty="0">
                <a:latin typeface="Arial"/>
                <a:cs typeface="Arial"/>
              </a:rPr>
              <a:t> </a:t>
            </a:r>
            <a:r>
              <a:rPr sz="2206" dirty="0">
                <a:latin typeface="Arial"/>
                <a:cs typeface="Arial"/>
              </a:rPr>
              <a:t>(cca</a:t>
            </a:r>
            <a:r>
              <a:rPr sz="2206" spc="-28" dirty="0">
                <a:latin typeface="Arial"/>
                <a:cs typeface="Arial"/>
              </a:rPr>
              <a:t> </a:t>
            </a:r>
            <a:r>
              <a:rPr sz="2206" dirty="0">
                <a:latin typeface="Arial"/>
                <a:cs typeface="Arial"/>
              </a:rPr>
              <a:t>1,4x</a:t>
            </a:r>
            <a:r>
              <a:rPr sz="2206" spc="-22" dirty="0">
                <a:latin typeface="Arial"/>
                <a:cs typeface="Arial"/>
              </a:rPr>
              <a:t> </a:t>
            </a:r>
            <a:r>
              <a:rPr sz="2206" spc="-55" dirty="0">
                <a:latin typeface="Arial"/>
                <a:cs typeface="Arial"/>
              </a:rPr>
              <a:t>,</a:t>
            </a:r>
            <a:r>
              <a:rPr sz="2206" dirty="0">
                <a:latin typeface="Arial"/>
                <a:cs typeface="Arial"/>
              </a:rPr>
              <a:t>	měrná</a:t>
            </a:r>
            <a:r>
              <a:rPr sz="2206" spc="-50" dirty="0">
                <a:latin typeface="Arial"/>
                <a:cs typeface="Arial"/>
              </a:rPr>
              <a:t> </a:t>
            </a:r>
            <a:r>
              <a:rPr sz="2206" dirty="0">
                <a:latin typeface="Arial"/>
                <a:cs typeface="Arial"/>
              </a:rPr>
              <a:t>hmotnost</a:t>
            </a:r>
            <a:r>
              <a:rPr sz="2206" spc="-55" dirty="0">
                <a:latin typeface="Arial"/>
                <a:cs typeface="Arial"/>
              </a:rPr>
              <a:t> </a:t>
            </a:r>
            <a:r>
              <a:rPr sz="2206" dirty="0">
                <a:latin typeface="Arial"/>
                <a:cs typeface="Arial"/>
              </a:rPr>
              <a:t>je</a:t>
            </a:r>
            <a:r>
              <a:rPr sz="2206" spc="-6" dirty="0">
                <a:latin typeface="Arial"/>
                <a:cs typeface="Arial"/>
              </a:rPr>
              <a:t> </a:t>
            </a:r>
            <a:r>
              <a:rPr sz="2206" dirty="0">
                <a:latin typeface="Arial"/>
                <a:cs typeface="Arial"/>
              </a:rPr>
              <a:t>1,784</a:t>
            </a:r>
            <a:r>
              <a:rPr sz="2206" spc="-39" dirty="0">
                <a:latin typeface="Arial"/>
                <a:cs typeface="Arial"/>
              </a:rPr>
              <a:t> </a:t>
            </a:r>
            <a:r>
              <a:rPr sz="2206" dirty="0">
                <a:latin typeface="Arial"/>
                <a:cs typeface="Arial"/>
              </a:rPr>
              <a:t>kg/m</a:t>
            </a:r>
            <a:r>
              <a:rPr sz="2150" baseline="25641" dirty="0">
                <a:latin typeface="Arial"/>
                <a:cs typeface="Arial"/>
              </a:rPr>
              <a:t>3</a:t>
            </a:r>
            <a:r>
              <a:rPr sz="2150" spc="272" baseline="25641" dirty="0">
                <a:latin typeface="Arial"/>
                <a:cs typeface="Arial"/>
              </a:rPr>
              <a:t> </a:t>
            </a:r>
            <a:r>
              <a:rPr sz="2206" spc="-55" dirty="0">
                <a:latin typeface="Arial"/>
                <a:cs typeface="Arial"/>
              </a:rPr>
              <a:t>)</a:t>
            </a:r>
            <a:endParaRPr sz="2206">
              <a:latin typeface="Arial"/>
              <a:cs typeface="Arial"/>
            </a:endParaRPr>
          </a:p>
          <a:p>
            <a:pPr marL="434196">
              <a:spcBef>
                <a:spcPts val="529"/>
              </a:spcBef>
            </a:pPr>
            <a:r>
              <a:rPr sz="2206" dirty="0">
                <a:latin typeface="Arial"/>
                <a:cs typeface="Arial"/>
              </a:rPr>
              <a:t>=</a:t>
            </a:r>
            <a:r>
              <a:rPr sz="2206" spc="-28" dirty="0">
                <a:latin typeface="Arial"/>
                <a:cs typeface="Arial"/>
              </a:rPr>
              <a:t> </a:t>
            </a:r>
            <a:r>
              <a:rPr sz="2206" i="1" dirty="0">
                <a:latin typeface="Arial"/>
                <a:cs typeface="Arial"/>
              </a:rPr>
              <a:t>dobrá</a:t>
            </a:r>
            <a:r>
              <a:rPr sz="2206" i="1" spc="-44" dirty="0">
                <a:latin typeface="Arial"/>
                <a:cs typeface="Arial"/>
              </a:rPr>
              <a:t> </a:t>
            </a:r>
            <a:r>
              <a:rPr sz="2206" i="1" dirty="0">
                <a:latin typeface="Arial"/>
                <a:cs typeface="Arial"/>
              </a:rPr>
              <a:t>ochrana</a:t>
            </a:r>
            <a:r>
              <a:rPr sz="2206" i="1" spc="-55" dirty="0">
                <a:latin typeface="Arial"/>
                <a:cs typeface="Arial"/>
              </a:rPr>
              <a:t> </a:t>
            </a:r>
            <a:r>
              <a:rPr sz="2206" i="1" dirty="0">
                <a:latin typeface="Arial"/>
                <a:cs typeface="Arial"/>
              </a:rPr>
              <a:t>svarové</a:t>
            </a:r>
            <a:r>
              <a:rPr sz="2206" i="1" spc="-55" dirty="0">
                <a:latin typeface="Arial"/>
                <a:cs typeface="Arial"/>
              </a:rPr>
              <a:t> </a:t>
            </a:r>
            <a:r>
              <a:rPr sz="2206" i="1" dirty="0">
                <a:latin typeface="Arial"/>
                <a:cs typeface="Arial"/>
              </a:rPr>
              <a:t>lázně</a:t>
            </a:r>
            <a:r>
              <a:rPr sz="2206" i="1" spc="-44" dirty="0">
                <a:latin typeface="Arial"/>
                <a:cs typeface="Arial"/>
              </a:rPr>
              <a:t> </a:t>
            </a:r>
            <a:r>
              <a:rPr sz="2206" i="1" dirty="0">
                <a:latin typeface="Arial"/>
                <a:cs typeface="Arial"/>
              </a:rPr>
              <a:t>(především</a:t>
            </a:r>
            <a:r>
              <a:rPr sz="2206" i="1" spc="-61"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poloze</a:t>
            </a:r>
            <a:r>
              <a:rPr sz="2206" i="1" spc="-44" dirty="0">
                <a:latin typeface="Arial"/>
                <a:cs typeface="Arial"/>
              </a:rPr>
              <a:t> </a:t>
            </a:r>
            <a:r>
              <a:rPr sz="2206" i="1" spc="-28" dirty="0">
                <a:latin typeface="Arial"/>
                <a:cs typeface="Arial"/>
              </a:rPr>
              <a:t>PA)</a:t>
            </a:r>
            <a:endParaRPr sz="2206">
              <a:latin typeface="Arial"/>
              <a:cs typeface="Arial"/>
            </a:endParaRPr>
          </a:p>
          <a:p>
            <a:pPr marL="434196">
              <a:spcBef>
                <a:spcPts val="529"/>
              </a:spcBef>
              <a:tabLst>
                <a:tab pos="680708" algn="l"/>
              </a:tabLst>
            </a:pPr>
            <a:r>
              <a:rPr sz="2206" i="1" spc="-55" dirty="0">
                <a:latin typeface="Arial"/>
                <a:cs typeface="Arial"/>
              </a:rPr>
              <a:t>-</a:t>
            </a:r>
            <a:r>
              <a:rPr sz="2206" i="1" dirty="0">
                <a:latin typeface="Arial"/>
                <a:cs typeface="Arial"/>
              </a:rPr>
              <a:t>	malá</a:t>
            </a:r>
            <a:r>
              <a:rPr sz="2206" i="1" spc="-28" dirty="0">
                <a:latin typeface="Arial"/>
                <a:cs typeface="Arial"/>
              </a:rPr>
              <a:t> </a:t>
            </a:r>
            <a:r>
              <a:rPr sz="2206" i="1" dirty="0">
                <a:latin typeface="Arial"/>
                <a:cs typeface="Arial"/>
              </a:rPr>
              <a:t>citlivost</a:t>
            </a:r>
            <a:r>
              <a:rPr sz="2206" i="1" spc="-33"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proudění</a:t>
            </a:r>
            <a:r>
              <a:rPr sz="2206" i="1" spc="-61" dirty="0">
                <a:latin typeface="Arial"/>
                <a:cs typeface="Arial"/>
              </a:rPr>
              <a:t> </a:t>
            </a:r>
            <a:r>
              <a:rPr sz="2206" i="1" spc="-11" dirty="0">
                <a:latin typeface="Arial"/>
                <a:cs typeface="Arial"/>
              </a:rPr>
              <a:t>vzduchu</a:t>
            </a:r>
            <a:endParaRPr sz="2206">
              <a:latin typeface="Arial"/>
              <a:cs typeface="Arial"/>
            </a:endParaRPr>
          </a:p>
          <a:p>
            <a:pPr marL="434196" indent="-378171">
              <a:spcBef>
                <a:spcPts val="1803"/>
              </a:spcBef>
              <a:buFont typeface="Wingdings"/>
              <a:buChar char=""/>
              <a:tabLst>
                <a:tab pos="433496" algn="l"/>
                <a:tab pos="434196" algn="l"/>
              </a:tabLst>
            </a:pPr>
            <a:r>
              <a:rPr sz="2206" i="1" dirty="0">
                <a:latin typeface="Arial"/>
                <a:cs typeface="Arial"/>
              </a:rPr>
              <a:t>Tvoří</a:t>
            </a:r>
            <a:r>
              <a:rPr sz="2206" i="1" spc="-50" dirty="0">
                <a:latin typeface="Arial"/>
                <a:cs typeface="Arial"/>
              </a:rPr>
              <a:t> </a:t>
            </a:r>
            <a:r>
              <a:rPr sz="2206" i="1" dirty="0">
                <a:latin typeface="Arial"/>
                <a:cs typeface="Arial"/>
              </a:rPr>
              <a:t>základ</a:t>
            </a:r>
            <a:r>
              <a:rPr sz="2206" i="1" spc="-39" dirty="0">
                <a:latin typeface="Arial"/>
                <a:cs typeface="Arial"/>
              </a:rPr>
              <a:t> </a:t>
            </a:r>
            <a:r>
              <a:rPr sz="2206" i="1" dirty="0">
                <a:latin typeface="Arial"/>
                <a:cs typeface="Arial"/>
              </a:rPr>
              <a:t>směsných</a:t>
            </a:r>
            <a:r>
              <a:rPr sz="2206" i="1" spc="-44" dirty="0">
                <a:latin typeface="Arial"/>
                <a:cs typeface="Arial"/>
              </a:rPr>
              <a:t> </a:t>
            </a:r>
            <a:r>
              <a:rPr sz="2206" i="1" dirty="0">
                <a:latin typeface="Arial"/>
                <a:cs typeface="Arial"/>
              </a:rPr>
              <a:t>plynů</a:t>
            </a:r>
            <a:r>
              <a:rPr sz="2206" i="1" spc="-22" dirty="0">
                <a:latin typeface="Arial"/>
                <a:cs typeface="Arial"/>
              </a:rPr>
              <a:t> </a:t>
            </a:r>
            <a:r>
              <a:rPr sz="2206" i="1" dirty="0">
                <a:latin typeface="Arial"/>
                <a:cs typeface="Arial"/>
              </a:rPr>
              <a:t>pro</a:t>
            </a:r>
            <a:r>
              <a:rPr sz="2206" i="1" spc="-33" dirty="0">
                <a:latin typeface="Arial"/>
                <a:cs typeface="Arial"/>
              </a:rPr>
              <a:t> </a:t>
            </a:r>
            <a:r>
              <a:rPr sz="2206" i="1" spc="-11" dirty="0">
                <a:latin typeface="Arial"/>
                <a:cs typeface="Arial"/>
              </a:rPr>
              <a:t>svařování</a:t>
            </a:r>
            <a:endParaRPr sz="2206">
              <a:latin typeface="Arial"/>
              <a:cs typeface="Arial"/>
            </a:endParaRPr>
          </a:p>
        </p:txBody>
      </p:sp>
    </p:spTree>
    <p:extLst>
      <p:ext uri="{BB962C8B-B14F-4D97-AF65-F5344CB8AC3E}">
        <p14:creationId xmlns:p14="http://schemas.microsoft.com/office/powerpoint/2010/main" val="2902318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5" name="object 15"/>
          <p:cNvSpPr txBox="1">
            <a:spLocks noGrp="1"/>
          </p:cNvSpPr>
          <p:nvPr>
            <p:ph type="title"/>
          </p:nvPr>
        </p:nvSpPr>
        <p:spPr>
          <a:xfrm>
            <a:off x="391632" y="796760"/>
            <a:ext cx="2553162" cy="488821"/>
          </a:xfrm>
          <a:prstGeom prst="rect">
            <a:avLst/>
          </a:prstGeom>
        </p:spPr>
        <p:txBody>
          <a:bodyPr vert="horz" wrap="square" lIns="0" tIns="13305" rIns="0" bIns="0" rtlCol="0">
            <a:spAutoFit/>
          </a:bodyPr>
          <a:lstStyle/>
          <a:p>
            <a:pPr marL="14007">
              <a:spcBef>
                <a:spcPts val="105"/>
              </a:spcBef>
            </a:pPr>
            <a:r>
              <a:rPr sz="3089" dirty="0">
                <a:latin typeface="Tahoma"/>
                <a:cs typeface="Tahoma"/>
              </a:rPr>
              <a:t>HELIUM</a:t>
            </a:r>
            <a:r>
              <a:rPr sz="3089" spc="-72" dirty="0">
                <a:latin typeface="Tahoma"/>
                <a:cs typeface="Tahoma"/>
              </a:rPr>
              <a:t> </a:t>
            </a:r>
            <a:r>
              <a:rPr sz="3089" dirty="0">
                <a:latin typeface="Tahoma"/>
                <a:cs typeface="Tahoma"/>
              </a:rPr>
              <a:t>-</a:t>
            </a:r>
            <a:r>
              <a:rPr sz="3089" spc="-83" dirty="0">
                <a:latin typeface="Tahoma"/>
                <a:cs typeface="Tahoma"/>
              </a:rPr>
              <a:t> </a:t>
            </a:r>
            <a:r>
              <a:rPr sz="3089" spc="-28" dirty="0">
                <a:latin typeface="Tahoma"/>
                <a:cs typeface="Tahoma"/>
              </a:rPr>
              <a:t>He</a:t>
            </a:r>
            <a:endParaRPr sz="3089">
              <a:latin typeface="Tahoma"/>
              <a:cs typeface="Tahoma"/>
            </a:endParaRPr>
          </a:p>
        </p:txBody>
      </p:sp>
      <p:sp>
        <p:nvSpPr>
          <p:cNvPr id="16" name="object 16"/>
          <p:cNvSpPr txBox="1"/>
          <p:nvPr/>
        </p:nvSpPr>
        <p:spPr>
          <a:xfrm>
            <a:off x="745266" y="1555237"/>
            <a:ext cx="9202868" cy="5106693"/>
          </a:xfrm>
          <a:prstGeom prst="rect">
            <a:avLst/>
          </a:prstGeom>
        </p:spPr>
        <p:txBody>
          <a:bodyPr vert="horz" wrap="square" lIns="0" tIns="14706" rIns="0" bIns="0" rtlCol="0">
            <a:spAutoFit/>
          </a:bodyPr>
          <a:lstStyle/>
          <a:p>
            <a:pPr marL="14007">
              <a:spcBef>
                <a:spcPts val="116"/>
              </a:spcBef>
            </a:pPr>
            <a:r>
              <a:rPr sz="2206" i="1" dirty="0">
                <a:latin typeface="Arial"/>
                <a:cs typeface="Arial"/>
              </a:rPr>
              <a:t>je</a:t>
            </a:r>
            <a:r>
              <a:rPr sz="2206" i="1" spc="-28" dirty="0">
                <a:latin typeface="Arial"/>
                <a:cs typeface="Arial"/>
              </a:rPr>
              <a:t> </a:t>
            </a:r>
            <a:r>
              <a:rPr sz="2206" i="1" dirty="0">
                <a:latin typeface="Arial"/>
                <a:cs typeface="Arial"/>
              </a:rPr>
              <a:t>inertní</a:t>
            </a:r>
            <a:r>
              <a:rPr sz="2206" i="1" spc="-50" dirty="0">
                <a:latin typeface="Arial"/>
                <a:cs typeface="Arial"/>
              </a:rPr>
              <a:t> </a:t>
            </a:r>
            <a:r>
              <a:rPr sz="2206" i="1" dirty="0">
                <a:latin typeface="Arial"/>
                <a:cs typeface="Arial"/>
              </a:rPr>
              <a:t>(netečný)</a:t>
            </a:r>
            <a:r>
              <a:rPr sz="2206" i="1" spc="-44"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nevytváří</a:t>
            </a:r>
            <a:r>
              <a:rPr sz="2206" i="1" spc="-72" dirty="0">
                <a:latin typeface="Arial"/>
                <a:cs typeface="Arial"/>
              </a:rPr>
              <a:t> </a:t>
            </a:r>
            <a:r>
              <a:rPr sz="2206" i="1" dirty="0">
                <a:latin typeface="Arial"/>
                <a:cs typeface="Arial"/>
              </a:rPr>
              <a:t>s</a:t>
            </a:r>
            <a:r>
              <a:rPr sz="2206" i="1" spc="-17" dirty="0">
                <a:latin typeface="Arial"/>
                <a:cs typeface="Arial"/>
              </a:rPr>
              <a:t> </a:t>
            </a:r>
            <a:r>
              <a:rPr sz="2206" i="1" dirty="0">
                <a:latin typeface="Arial"/>
                <a:cs typeface="Arial"/>
              </a:rPr>
              <a:t>žádným</a:t>
            </a:r>
            <a:r>
              <a:rPr sz="2206" i="1" spc="-61" dirty="0">
                <a:latin typeface="Arial"/>
                <a:cs typeface="Arial"/>
              </a:rPr>
              <a:t> </a:t>
            </a:r>
            <a:r>
              <a:rPr sz="2206" i="1" dirty="0">
                <a:latin typeface="Arial"/>
                <a:cs typeface="Arial"/>
              </a:rPr>
              <a:t>prvkem</a:t>
            </a:r>
            <a:r>
              <a:rPr sz="2206" i="1" spc="-55" dirty="0">
                <a:latin typeface="Arial"/>
                <a:cs typeface="Arial"/>
              </a:rPr>
              <a:t> </a:t>
            </a:r>
            <a:r>
              <a:rPr sz="2206" i="1" dirty="0">
                <a:latin typeface="Arial"/>
                <a:cs typeface="Arial"/>
              </a:rPr>
              <a:t>chemické</a:t>
            </a:r>
            <a:r>
              <a:rPr sz="2206" i="1" spc="-44" dirty="0">
                <a:latin typeface="Arial"/>
                <a:cs typeface="Arial"/>
              </a:rPr>
              <a:t> </a:t>
            </a:r>
            <a:r>
              <a:rPr sz="2206" i="1" spc="-11" dirty="0">
                <a:latin typeface="Arial"/>
                <a:cs typeface="Arial"/>
              </a:rPr>
              <a:t>sloučeniny</a:t>
            </a:r>
            <a:endParaRPr sz="2206" dirty="0">
              <a:latin typeface="Arial"/>
              <a:cs typeface="Arial"/>
            </a:endParaRPr>
          </a:p>
          <a:p>
            <a:pPr marL="14007">
              <a:spcBef>
                <a:spcPts val="1798"/>
              </a:spcBef>
            </a:pPr>
            <a:r>
              <a:rPr sz="2206" b="1" i="1" spc="-11" dirty="0">
                <a:latin typeface="Arial"/>
                <a:cs typeface="Arial"/>
              </a:rPr>
              <a:t>Charakteristika:</a:t>
            </a:r>
            <a:endParaRPr sz="2206" dirty="0">
              <a:latin typeface="Arial"/>
              <a:cs typeface="Arial"/>
            </a:endParaRPr>
          </a:p>
          <a:p>
            <a:pPr marL="14007">
              <a:spcBef>
                <a:spcPts val="1798"/>
              </a:spcBef>
            </a:pPr>
            <a:r>
              <a:rPr sz="2206" i="1" dirty="0">
                <a:latin typeface="Arial"/>
                <a:cs typeface="Arial"/>
              </a:rPr>
              <a:t>jednoatomový</a:t>
            </a:r>
            <a:r>
              <a:rPr sz="2206" i="1" spc="-66" dirty="0">
                <a:latin typeface="Arial"/>
                <a:cs typeface="Arial"/>
              </a:rPr>
              <a:t> </a:t>
            </a:r>
            <a:r>
              <a:rPr sz="2206" i="1" dirty="0">
                <a:latin typeface="Arial"/>
                <a:cs typeface="Arial"/>
              </a:rPr>
              <a:t>inertní</a:t>
            </a:r>
            <a:r>
              <a:rPr sz="2206" i="1" spc="-55" dirty="0">
                <a:latin typeface="Arial"/>
                <a:cs typeface="Arial"/>
              </a:rPr>
              <a:t> </a:t>
            </a:r>
            <a:r>
              <a:rPr sz="2206" i="1" dirty="0">
                <a:latin typeface="Arial"/>
                <a:cs typeface="Arial"/>
              </a:rPr>
              <a:t>plyn,</a:t>
            </a:r>
            <a:r>
              <a:rPr sz="2206" i="1" spc="-50" dirty="0">
                <a:latin typeface="Arial"/>
                <a:cs typeface="Arial"/>
              </a:rPr>
              <a:t> </a:t>
            </a:r>
            <a:r>
              <a:rPr sz="2206" i="1" dirty="0">
                <a:latin typeface="Arial"/>
                <a:cs typeface="Arial"/>
              </a:rPr>
              <a:t>bez</a:t>
            </a:r>
            <a:r>
              <a:rPr sz="2206" i="1" spc="-55" dirty="0">
                <a:latin typeface="Arial"/>
                <a:cs typeface="Arial"/>
              </a:rPr>
              <a:t> </a:t>
            </a:r>
            <a:r>
              <a:rPr sz="2206" i="1" dirty="0">
                <a:latin typeface="Arial"/>
                <a:cs typeface="Arial"/>
              </a:rPr>
              <a:t>barvy</a:t>
            </a:r>
            <a:r>
              <a:rPr sz="2206" i="1" spc="-61" dirty="0">
                <a:latin typeface="Arial"/>
                <a:cs typeface="Arial"/>
              </a:rPr>
              <a:t> </a:t>
            </a:r>
            <a:r>
              <a:rPr sz="2206" i="1" dirty="0">
                <a:latin typeface="Arial"/>
                <a:cs typeface="Arial"/>
              </a:rPr>
              <a:t>a</a:t>
            </a:r>
            <a:r>
              <a:rPr sz="2206" i="1" spc="-28" dirty="0">
                <a:latin typeface="Arial"/>
                <a:cs typeface="Arial"/>
              </a:rPr>
              <a:t> </a:t>
            </a:r>
            <a:r>
              <a:rPr sz="2206" i="1" spc="-11" dirty="0">
                <a:latin typeface="Arial"/>
                <a:cs typeface="Arial"/>
              </a:rPr>
              <a:t>zápachu</a:t>
            </a:r>
            <a:endParaRPr sz="2206" dirty="0">
              <a:latin typeface="Arial"/>
              <a:cs typeface="Arial"/>
            </a:endParaRPr>
          </a:p>
          <a:p>
            <a:pPr marL="14007">
              <a:spcBef>
                <a:spcPts val="1803"/>
              </a:spcBef>
            </a:pPr>
            <a:r>
              <a:rPr sz="2206" b="1" i="1" spc="-11" dirty="0">
                <a:latin typeface="Arial"/>
                <a:cs typeface="Arial"/>
              </a:rPr>
              <a:t>Výroba:</a:t>
            </a:r>
            <a:endParaRPr sz="2206" dirty="0">
              <a:latin typeface="Arial"/>
              <a:cs typeface="Arial"/>
            </a:endParaRPr>
          </a:p>
          <a:p>
            <a:pPr marL="14007" marR="5602">
              <a:lnSpc>
                <a:spcPct val="120100"/>
              </a:lnSpc>
              <a:spcBef>
                <a:spcPts val="1268"/>
              </a:spcBef>
              <a:tabLst>
                <a:tab pos="4722941" algn="l"/>
              </a:tabLst>
            </a:pPr>
            <a:r>
              <a:rPr sz="2206" i="1" dirty="0">
                <a:latin typeface="Arial"/>
                <a:cs typeface="Arial"/>
              </a:rPr>
              <a:t>Vyrábí</a:t>
            </a:r>
            <a:r>
              <a:rPr sz="2206" i="1" spc="-50"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separací</a:t>
            </a:r>
            <a:r>
              <a:rPr sz="2206" i="1" spc="-72" dirty="0">
                <a:latin typeface="Arial"/>
                <a:cs typeface="Arial"/>
              </a:rPr>
              <a:t> </a:t>
            </a:r>
            <a:r>
              <a:rPr sz="2206" i="1" dirty="0">
                <a:latin typeface="Arial"/>
                <a:cs typeface="Arial"/>
              </a:rPr>
              <a:t>z</a:t>
            </a:r>
            <a:r>
              <a:rPr sz="2206" i="1" spc="11" dirty="0">
                <a:latin typeface="Arial"/>
                <a:cs typeface="Arial"/>
              </a:rPr>
              <a:t> </a:t>
            </a:r>
            <a:r>
              <a:rPr sz="2206" i="1" dirty="0">
                <a:latin typeface="Arial"/>
                <a:cs typeface="Arial"/>
              </a:rPr>
              <a:t>některých</a:t>
            </a:r>
            <a:r>
              <a:rPr sz="2206" i="1" spc="-61" dirty="0">
                <a:latin typeface="Arial"/>
                <a:cs typeface="Arial"/>
              </a:rPr>
              <a:t> </a:t>
            </a:r>
            <a:r>
              <a:rPr sz="2206" i="1" dirty="0">
                <a:latin typeface="Arial"/>
                <a:cs typeface="Arial"/>
              </a:rPr>
              <a:t>druhů</a:t>
            </a:r>
            <a:r>
              <a:rPr sz="2206" i="1" spc="-39" dirty="0">
                <a:latin typeface="Arial"/>
                <a:cs typeface="Arial"/>
              </a:rPr>
              <a:t> </a:t>
            </a:r>
            <a:r>
              <a:rPr sz="2206" i="1" dirty="0">
                <a:latin typeface="Arial"/>
                <a:cs typeface="Arial"/>
              </a:rPr>
              <a:t>zemního</a:t>
            </a:r>
            <a:r>
              <a:rPr sz="2206" i="1" spc="-39" dirty="0">
                <a:latin typeface="Arial"/>
                <a:cs typeface="Arial"/>
              </a:rPr>
              <a:t> </a:t>
            </a:r>
            <a:r>
              <a:rPr sz="2206" i="1" dirty="0">
                <a:latin typeface="Arial"/>
                <a:cs typeface="Arial"/>
              </a:rPr>
              <a:t>plynu,</a:t>
            </a:r>
            <a:r>
              <a:rPr sz="2206" i="1" spc="-28" dirty="0">
                <a:latin typeface="Arial"/>
                <a:cs typeface="Arial"/>
              </a:rPr>
              <a:t> </a:t>
            </a:r>
            <a:r>
              <a:rPr sz="2206" i="1" dirty="0">
                <a:latin typeface="Arial"/>
                <a:cs typeface="Arial"/>
              </a:rPr>
              <a:t>kde</a:t>
            </a:r>
            <a:r>
              <a:rPr sz="2206" i="1" spc="-28"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He</a:t>
            </a:r>
            <a:r>
              <a:rPr sz="2206" i="1" spc="-22" dirty="0">
                <a:latin typeface="Arial"/>
                <a:cs typeface="Arial"/>
              </a:rPr>
              <a:t> </a:t>
            </a:r>
            <a:r>
              <a:rPr sz="2206" i="1" spc="-11" dirty="0">
                <a:latin typeface="Arial"/>
                <a:cs typeface="Arial"/>
              </a:rPr>
              <a:t>vyskytuje </a:t>
            </a:r>
            <a:r>
              <a:rPr sz="2206" i="1" dirty="0">
                <a:latin typeface="Arial"/>
                <a:cs typeface="Arial"/>
              </a:rPr>
              <a:t>v</a:t>
            </a:r>
            <a:r>
              <a:rPr sz="2206" i="1" spc="-22" dirty="0">
                <a:latin typeface="Arial"/>
                <a:cs typeface="Arial"/>
              </a:rPr>
              <a:t> </a:t>
            </a:r>
            <a:r>
              <a:rPr sz="2206" i="1" dirty="0">
                <a:latin typeface="Arial"/>
                <a:cs typeface="Arial"/>
              </a:rPr>
              <a:t>množství</a:t>
            </a:r>
            <a:r>
              <a:rPr sz="2206" i="1" spc="-44" dirty="0">
                <a:latin typeface="Arial"/>
                <a:cs typeface="Arial"/>
              </a:rPr>
              <a:t> </a:t>
            </a:r>
            <a:r>
              <a:rPr sz="2206" i="1" dirty="0">
                <a:latin typeface="Arial"/>
                <a:cs typeface="Arial"/>
              </a:rPr>
              <a:t>kolem</a:t>
            </a:r>
            <a:r>
              <a:rPr sz="2206" i="1" spc="-39" dirty="0">
                <a:latin typeface="Arial"/>
                <a:cs typeface="Arial"/>
              </a:rPr>
              <a:t> </a:t>
            </a:r>
            <a:r>
              <a:rPr sz="2206" i="1" dirty="0">
                <a:latin typeface="Arial"/>
                <a:cs typeface="Arial"/>
              </a:rPr>
              <a:t>1%.</a:t>
            </a:r>
            <a:r>
              <a:rPr sz="2206" i="1" spc="-11" dirty="0">
                <a:latin typeface="Arial"/>
                <a:cs typeface="Arial"/>
              </a:rPr>
              <a:t> </a:t>
            </a:r>
            <a:r>
              <a:rPr sz="2206" i="1" dirty="0">
                <a:latin typeface="Arial"/>
                <a:cs typeface="Arial"/>
              </a:rPr>
              <a:t>Ve</a:t>
            </a:r>
            <a:r>
              <a:rPr sz="2206" i="1" spc="-17" dirty="0">
                <a:latin typeface="Arial"/>
                <a:cs typeface="Arial"/>
              </a:rPr>
              <a:t> </a:t>
            </a:r>
            <a:r>
              <a:rPr sz="2206" i="1" dirty="0">
                <a:latin typeface="Arial"/>
                <a:cs typeface="Arial"/>
              </a:rPr>
              <a:t>vzduchu</a:t>
            </a:r>
            <a:r>
              <a:rPr sz="2206" i="1" spc="-61" dirty="0">
                <a:latin typeface="Arial"/>
                <a:cs typeface="Arial"/>
              </a:rPr>
              <a:t> </a:t>
            </a:r>
            <a:r>
              <a:rPr sz="2206" i="1" spc="-28" dirty="0">
                <a:latin typeface="Arial"/>
                <a:cs typeface="Arial"/>
              </a:rPr>
              <a:t>je</a:t>
            </a:r>
            <a:r>
              <a:rPr sz="2206" i="1" dirty="0">
                <a:latin typeface="Arial"/>
                <a:cs typeface="Arial"/>
              </a:rPr>
              <a:t>	helium</a:t>
            </a:r>
            <a:r>
              <a:rPr sz="2206" i="1" spc="-22" dirty="0">
                <a:latin typeface="Arial"/>
                <a:cs typeface="Arial"/>
              </a:rPr>
              <a:t> </a:t>
            </a:r>
            <a:r>
              <a:rPr sz="2206" i="1" dirty="0">
                <a:latin typeface="Arial"/>
                <a:cs typeface="Arial"/>
              </a:rPr>
              <a:t>obsaženo</a:t>
            </a:r>
            <a:r>
              <a:rPr sz="2206" i="1" spc="-72" dirty="0">
                <a:latin typeface="Arial"/>
                <a:cs typeface="Arial"/>
              </a:rPr>
              <a:t> </a:t>
            </a:r>
            <a:r>
              <a:rPr sz="2206" i="1" dirty="0">
                <a:latin typeface="Arial"/>
                <a:cs typeface="Arial"/>
              </a:rPr>
              <a:t>ve</a:t>
            </a:r>
            <a:r>
              <a:rPr sz="2206" i="1" spc="-33" dirty="0">
                <a:latin typeface="Arial"/>
                <a:cs typeface="Arial"/>
              </a:rPr>
              <a:t> </a:t>
            </a:r>
            <a:r>
              <a:rPr sz="2206" i="1" dirty="0">
                <a:latin typeface="Arial"/>
                <a:cs typeface="Arial"/>
              </a:rPr>
              <a:t>velmi</a:t>
            </a:r>
            <a:r>
              <a:rPr sz="2206" i="1" spc="-11" dirty="0">
                <a:latin typeface="Arial"/>
                <a:cs typeface="Arial"/>
              </a:rPr>
              <a:t> malém množství</a:t>
            </a:r>
            <a:endParaRPr sz="2206" dirty="0">
              <a:latin typeface="Arial"/>
              <a:cs typeface="Arial"/>
            </a:endParaRPr>
          </a:p>
          <a:p>
            <a:pPr marL="392178" indent="-378171">
              <a:spcBef>
                <a:spcPts val="1798"/>
              </a:spcBef>
              <a:buFont typeface="Wingdings"/>
              <a:buChar char=""/>
              <a:tabLst>
                <a:tab pos="391477" algn="l"/>
                <a:tab pos="392178" algn="l"/>
              </a:tabLst>
            </a:pPr>
            <a:r>
              <a:rPr sz="2206" i="1" dirty="0">
                <a:latin typeface="Arial"/>
                <a:cs typeface="Arial"/>
              </a:rPr>
              <a:t>Helium</a:t>
            </a:r>
            <a:r>
              <a:rPr sz="2206" i="1" spc="-28" dirty="0">
                <a:latin typeface="Arial"/>
                <a:cs typeface="Arial"/>
              </a:rPr>
              <a:t> </a:t>
            </a:r>
            <a:r>
              <a:rPr sz="2206" i="1" dirty="0">
                <a:latin typeface="Arial"/>
                <a:cs typeface="Arial"/>
              </a:rPr>
              <a:t>se</a:t>
            </a:r>
            <a:r>
              <a:rPr sz="2206" i="1" spc="-39" dirty="0">
                <a:latin typeface="Arial"/>
                <a:cs typeface="Arial"/>
              </a:rPr>
              <a:t> </a:t>
            </a:r>
            <a:r>
              <a:rPr sz="2206" i="1" dirty="0">
                <a:latin typeface="Arial"/>
                <a:cs typeface="Arial"/>
              </a:rPr>
              <a:t>vyrábí</a:t>
            </a:r>
            <a:r>
              <a:rPr sz="2206" i="1" spc="-61" dirty="0">
                <a:latin typeface="Arial"/>
                <a:cs typeface="Arial"/>
              </a:rPr>
              <a:t> </a:t>
            </a:r>
            <a:r>
              <a:rPr sz="2206" i="1" dirty="0">
                <a:latin typeface="Arial"/>
                <a:cs typeface="Arial"/>
              </a:rPr>
              <a:t>s</a:t>
            </a:r>
            <a:r>
              <a:rPr sz="2206" i="1" spc="-17" dirty="0">
                <a:latin typeface="Arial"/>
                <a:cs typeface="Arial"/>
              </a:rPr>
              <a:t> </a:t>
            </a:r>
            <a:r>
              <a:rPr sz="2206" i="1" dirty="0">
                <a:latin typeface="Arial"/>
                <a:cs typeface="Arial"/>
              </a:rPr>
              <a:t>vysokou</a:t>
            </a:r>
            <a:r>
              <a:rPr sz="2206" i="1" spc="-55" dirty="0">
                <a:latin typeface="Arial"/>
                <a:cs typeface="Arial"/>
              </a:rPr>
              <a:t> </a:t>
            </a:r>
            <a:r>
              <a:rPr sz="2206" i="1" dirty="0">
                <a:latin typeface="Arial"/>
                <a:cs typeface="Arial"/>
              </a:rPr>
              <a:t>čistotou</a:t>
            </a:r>
            <a:r>
              <a:rPr sz="2206" i="1" spc="-44" dirty="0">
                <a:latin typeface="Arial"/>
                <a:cs typeface="Arial"/>
              </a:rPr>
              <a:t> </a:t>
            </a:r>
            <a:r>
              <a:rPr sz="2206" i="1" dirty="0">
                <a:latin typeface="Arial"/>
                <a:cs typeface="Arial"/>
              </a:rPr>
              <a:t>(min</a:t>
            </a:r>
            <a:r>
              <a:rPr sz="2206" i="1" spc="-11" dirty="0">
                <a:latin typeface="Arial"/>
                <a:cs typeface="Arial"/>
              </a:rPr>
              <a:t> </a:t>
            </a:r>
            <a:r>
              <a:rPr sz="2206" i="1" dirty="0">
                <a:latin typeface="Arial"/>
                <a:cs typeface="Arial"/>
              </a:rPr>
              <a:t>4.6)</a:t>
            </a:r>
            <a:r>
              <a:rPr sz="2206" i="1" spc="-44" dirty="0">
                <a:latin typeface="Arial"/>
                <a:cs typeface="Arial"/>
              </a:rPr>
              <a:t> </a:t>
            </a:r>
            <a:r>
              <a:rPr sz="2206" i="1" dirty="0">
                <a:latin typeface="Arial"/>
                <a:cs typeface="Arial"/>
              </a:rPr>
              <a:t>s</a:t>
            </a:r>
            <a:r>
              <a:rPr sz="2206" i="1" spc="11" dirty="0">
                <a:latin typeface="Arial"/>
                <a:cs typeface="Arial"/>
              </a:rPr>
              <a:t> </a:t>
            </a:r>
            <a:r>
              <a:rPr sz="2206" i="1" dirty="0">
                <a:latin typeface="Arial"/>
                <a:cs typeface="Arial"/>
              </a:rPr>
              <a:t>limitovaným</a:t>
            </a:r>
            <a:r>
              <a:rPr sz="2206" i="1" spc="-28" dirty="0">
                <a:latin typeface="Arial"/>
                <a:cs typeface="Arial"/>
              </a:rPr>
              <a:t> </a:t>
            </a:r>
            <a:r>
              <a:rPr sz="2206" i="1" spc="-11" dirty="0">
                <a:latin typeface="Arial"/>
                <a:cs typeface="Arial"/>
              </a:rPr>
              <a:t>obsahem</a:t>
            </a:r>
            <a:endParaRPr sz="2206" dirty="0">
              <a:latin typeface="Arial"/>
              <a:cs typeface="Arial"/>
            </a:endParaRPr>
          </a:p>
          <a:p>
            <a:pPr marL="392178"/>
            <a:r>
              <a:rPr sz="2206" i="1" dirty="0">
                <a:latin typeface="Arial"/>
                <a:cs typeface="Arial"/>
              </a:rPr>
              <a:t>nečistot</a:t>
            </a:r>
            <a:r>
              <a:rPr sz="2206" i="1" spc="-55" dirty="0">
                <a:latin typeface="Arial"/>
                <a:cs typeface="Arial"/>
              </a:rPr>
              <a:t> </a:t>
            </a:r>
            <a:r>
              <a:rPr sz="2206" i="1" dirty="0">
                <a:latin typeface="Arial"/>
                <a:cs typeface="Arial"/>
              </a:rPr>
              <a:t>(kyslíku,</a:t>
            </a:r>
            <a:r>
              <a:rPr sz="2206" i="1" spc="-66" dirty="0">
                <a:latin typeface="Arial"/>
                <a:cs typeface="Arial"/>
              </a:rPr>
              <a:t> </a:t>
            </a:r>
            <a:r>
              <a:rPr sz="2206" i="1" dirty="0">
                <a:latin typeface="Arial"/>
                <a:cs typeface="Arial"/>
              </a:rPr>
              <a:t>dusíku</a:t>
            </a:r>
            <a:r>
              <a:rPr sz="2206" i="1" spc="-33"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vodní</a:t>
            </a:r>
            <a:r>
              <a:rPr sz="2206" i="1" spc="-50" dirty="0">
                <a:latin typeface="Arial"/>
                <a:cs typeface="Arial"/>
              </a:rPr>
              <a:t> </a:t>
            </a:r>
            <a:r>
              <a:rPr sz="2206" i="1" dirty="0">
                <a:latin typeface="Arial"/>
                <a:cs typeface="Arial"/>
              </a:rPr>
              <a:t>páry</a:t>
            </a:r>
            <a:r>
              <a:rPr sz="2206" i="1" spc="-39" dirty="0">
                <a:latin typeface="Arial"/>
                <a:cs typeface="Arial"/>
              </a:rPr>
              <a:t> </a:t>
            </a:r>
            <a:r>
              <a:rPr sz="2206" i="1" dirty="0">
                <a:latin typeface="Arial"/>
                <a:cs typeface="Arial"/>
              </a:rPr>
              <a:t>od</a:t>
            </a:r>
            <a:r>
              <a:rPr sz="2206" i="1" spc="-22" dirty="0">
                <a:latin typeface="Arial"/>
                <a:cs typeface="Arial"/>
              </a:rPr>
              <a:t> </a:t>
            </a:r>
            <a:r>
              <a:rPr sz="2206" i="1" dirty="0">
                <a:latin typeface="Arial"/>
                <a:cs typeface="Arial"/>
              </a:rPr>
              <a:t>5</a:t>
            </a:r>
            <a:r>
              <a:rPr sz="2206" i="1" spc="-11" dirty="0">
                <a:latin typeface="Arial"/>
                <a:cs typeface="Arial"/>
              </a:rPr>
              <a:t> </a:t>
            </a:r>
            <a:r>
              <a:rPr sz="2206" i="1" dirty="0">
                <a:latin typeface="Arial"/>
                <a:cs typeface="Arial"/>
              </a:rPr>
              <a:t>do</a:t>
            </a:r>
            <a:r>
              <a:rPr sz="2206" i="1" spc="-39" dirty="0">
                <a:latin typeface="Arial"/>
                <a:cs typeface="Arial"/>
              </a:rPr>
              <a:t> </a:t>
            </a:r>
            <a:r>
              <a:rPr sz="2206" i="1" dirty="0">
                <a:latin typeface="Arial"/>
                <a:cs typeface="Arial"/>
              </a:rPr>
              <a:t>20 </a:t>
            </a:r>
            <a:r>
              <a:rPr sz="2206" i="1" spc="-11" dirty="0">
                <a:latin typeface="Arial"/>
                <a:cs typeface="Arial"/>
              </a:rPr>
              <a:t>ppm).</a:t>
            </a:r>
            <a:endParaRPr sz="2206" dirty="0">
              <a:latin typeface="Arial"/>
              <a:cs typeface="Arial"/>
            </a:endParaRPr>
          </a:p>
          <a:p>
            <a:pPr marL="392178" marR="289231" indent="-378171">
              <a:spcBef>
                <a:spcPts val="534"/>
              </a:spcBef>
              <a:buFont typeface="Wingdings"/>
              <a:buChar char=""/>
              <a:tabLst>
                <a:tab pos="391477" algn="l"/>
                <a:tab pos="392178" algn="l"/>
              </a:tabLst>
            </a:pPr>
            <a:r>
              <a:rPr sz="2206" i="1" dirty="0">
                <a:latin typeface="Arial"/>
                <a:cs typeface="Arial"/>
              </a:rPr>
              <a:t>Pro</a:t>
            </a:r>
            <a:r>
              <a:rPr sz="2206" i="1" spc="-28" dirty="0">
                <a:latin typeface="Arial"/>
                <a:cs typeface="Arial"/>
              </a:rPr>
              <a:t> </a:t>
            </a:r>
            <a:r>
              <a:rPr sz="2206" i="1" dirty="0">
                <a:latin typeface="Arial"/>
                <a:cs typeface="Arial"/>
              </a:rPr>
              <a:t>účely</a:t>
            </a:r>
            <a:r>
              <a:rPr sz="2206" i="1" spc="-22" dirty="0">
                <a:latin typeface="Arial"/>
                <a:cs typeface="Arial"/>
              </a:rPr>
              <a:t> </a:t>
            </a:r>
            <a:r>
              <a:rPr sz="2206" i="1" dirty="0">
                <a:latin typeface="Arial"/>
                <a:cs typeface="Arial"/>
              </a:rPr>
              <a:t>svařování</a:t>
            </a:r>
            <a:r>
              <a:rPr sz="2206" i="1" spc="-72"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helium</a:t>
            </a:r>
            <a:r>
              <a:rPr sz="2206" i="1" spc="-11" dirty="0">
                <a:latin typeface="Arial"/>
                <a:cs typeface="Arial"/>
              </a:rPr>
              <a:t> </a:t>
            </a:r>
            <a:r>
              <a:rPr sz="2206" i="1" dirty="0">
                <a:latin typeface="Arial"/>
                <a:cs typeface="Arial"/>
              </a:rPr>
              <a:t>dodává</a:t>
            </a:r>
            <a:r>
              <a:rPr sz="2206" i="1" spc="-44"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tlakových</a:t>
            </a:r>
            <a:r>
              <a:rPr sz="2206" i="1" spc="-66" dirty="0">
                <a:latin typeface="Arial"/>
                <a:cs typeface="Arial"/>
              </a:rPr>
              <a:t> </a:t>
            </a:r>
            <a:r>
              <a:rPr sz="2206" i="1" dirty="0">
                <a:latin typeface="Arial"/>
                <a:cs typeface="Arial"/>
              </a:rPr>
              <a:t>lahvích</a:t>
            </a:r>
            <a:r>
              <a:rPr sz="2206" i="1" spc="-33" dirty="0">
                <a:latin typeface="Arial"/>
                <a:cs typeface="Arial"/>
              </a:rPr>
              <a:t> </a:t>
            </a:r>
            <a:r>
              <a:rPr sz="2206" i="1" dirty="0">
                <a:latin typeface="Arial"/>
                <a:cs typeface="Arial"/>
              </a:rPr>
              <a:t>v</a:t>
            </a:r>
            <a:r>
              <a:rPr sz="2206" i="1" spc="-11" dirty="0">
                <a:latin typeface="Arial"/>
                <a:cs typeface="Arial"/>
              </a:rPr>
              <a:t> plynném </a:t>
            </a:r>
            <a:r>
              <a:rPr sz="2206" i="1" dirty="0">
                <a:latin typeface="Arial"/>
                <a:cs typeface="Arial"/>
              </a:rPr>
              <a:t>stavu,</a:t>
            </a:r>
            <a:r>
              <a:rPr sz="2206" i="1" spc="-50" dirty="0">
                <a:latin typeface="Arial"/>
                <a:cs typeface="Arial"/>
              </a:rPr>
              <a:t> </a:t>
            </a:r>
            <a:r>
              <a:rPr sz="2206" i="1" dirty="0">
                <a:latin typeface="Arial"/>
                <a:cs typeface="Arial"/>
              </a:rPr>
              <a:t>obdobně</a:t>
            </a:r>
            <a:r>
              <a:rPr sz="2206" i="1" spc="-55" dirty="0">
                <a:latin typeface="Arial"/>
                <a:cs typeface="Arial"/>
              </a:rPr>
              <a:t> </a:t>
            </a:r>
            <a:r>
              <a:rPr sz="2206" i="1" dirty="0">
                <a:latin typeface="Arial"/>
                <a:cs typeface="Arial"/>
              </a:rPr>
              <a:t>jako</a:t>
            </a:r>
            <a:r>
              <a:rPr sz="2206" i="1" spc="-33" dirty="0">
                <a:latin typeface="Arial"/>
                <a:cs typeface="Arial"/>
              </a:rPr>
              <a:t> </a:t>
            </a:r>
            <a:r>
              <a:rPr sz="2206" i="1" dirty="0">
                <a:latin typeface="Arial"/>
                <a:cs typeface="Arial"/>
              </a:rPr>
              <a:t>argon</a:t>
            </a:r>
            <a:r>
              <a:rPr sz="2206" i="1" spc="-39" dirty="0">
                <a:latin typeface="Arial"/>
                <a:cs typeface="Arial"/>
              </a:rPr>
              <a:t> </a:t>
            </a:r>
            <a:r>
              <a:rPr sz="2206" i="1" dirty="0">
                <a:latin typeface="Arial"/>
                <a:cs typeface="Arial"/>
              </a:rPr>
              <a:t>(plnící</a:t>
            </a:r>
            <a:r>
              <a:rPr sz="2206" i="1" spc="-50" dirty="0">
                <a:latin typeface="Arial"/>
                <a:cs typeface="Arial"/>
              </a:rPr>
              <a:t> </a:t>
            </a:r>
            <a:r>
              <a:rPr sz="2206" i="1" dirty="0">
                <a:latin typeface="Arial"/>
                <a:cs typeface="Arial"/>
              </a:rPr>
              <a:t>tlak</a:t>
            </a:r>
            <a:r>
              <a:rPr sz="2206" i="1" spc="-11" dirty="0">
                <a:latin typeface="Arial"/>
                <a:cs typeface="Arial"/>
              </a:rPr>
              <a:t> </a:t>
            </a:r>
            <a:r>
              <a:rPr sz="2206" i="1" dirty="0">
                <a:latin typeface="Arial"/>
                <a:cs typeface="Arial"/>
              </a:rPr>
              <a:t>20</a:t>
            </a:r>
            <a:r>
              <a:rPr sz="2206" i="1" spc="-6" dirty="0">
                <a:latin typeface="Arial"/>
                <a:cs typeface="Arial"/>
              </a:rPr>
              <a:t> </a:t>
            </a:r>
            <a:r>
              <a:rPr sz="2206" i="1" spc="-22" dirty="0">
                <a:latin typeface="Arial"/>
                <a:cs typeface="Arial"/>
              </a:rPr>
              <a:t>MPa)</a:t>
            </a:r>
            <a:endParaRPr sz="2206" dirty="0">
              <a:latin typeface="Arial"/>
              <a:cs typeface="Arial"/>
            </a:endParaRPr>
          </a:p>
        </p:txBody>
      </p:sp>
      <p:grpSp>
        <p:nvGrpSpPr>
          <p:cNvPr id="17" name="object 17"/>
          <p:cNvGrpSpPr/>
          <p:nvPr/>
        </p:nvGrpSpPr>
        <p:grpSpPr>
          <a:xfrm>
            <a:off x="8571835" y="704184"/>
            <a:ext cx="596625" cy="605028"/>
            <a:chOff x="7496556" y="638555"/>
            <a:chExt cx="541020" cy="548640"/>
          </a:xfrm>
        </p:grpSpPr>
        <p:pic>
          <p:nvPicPr>
            <p:cNvPr id="18" name="object 18"/>
            <p:cNvPicPr/>
            <p:nvPr/>
          </p:nvPicPr>
          <p:blipFill>
            <a:blip r:embed="rId2" cstate="print"/>
            <a:stretch>
              <a:fillRect/>
            </a:stretch>
          </p:blipFill>
          <p:spPr>
            <a:xfrm>
              <a:off x="7501128" y="643127"/>
              <a:ext cx="531876" cy="539496"/>
            </a:xfrm>
            <a:prstGeom prst="rect">
              <a:avLst/>
            </a:prstGeom>
          </p:spPr>
        </p:pic>
        <p:sp>
          <p:nvSpPr>
            <p:cNvPr id="19" name="object 19"/>
            <p:cNvSpPr/>
            <p:nvPr/>
          </p:nvSpPr>
          <p:spPr>
            <a:xfrm>
              <a:off x="7501128" y="643127"/>
              <a:ext cx="532130" cy="539750"/>
            </a:xfrm>
            <a:custGeom>
              <a:avLst/>
              <a:gdLst/>
              <a:ahLst/>
              <a:cxnLst/>
              <a:rect l="l" t="t" r="r" b="b"/>
              <a:pathLst>
                <a:path w="532129" h="539750">
                  <a:moveTo>
                    <a:pt x="0" y="269748"/>
                  </a:moveTo>
                  <a:lnTo>
                    <a:pt x="4286" y="221262"/>
                  </a:lnTo>
                  <a:lnTo>
                    <a:pt x="16644" y="175626"/>
                  </a:lnTo>
                  <a:lnTo>
                    <a:pt x="36322" y="133603"/>
                  </a:lnTo>
                  <a:lnTo>
                    <a:pt x="62565" y="95955"/>
                  </a:lnTo>
                  <a:lnTo>
                    <a:pt x="94622" y="63443"/>
                  </a:lnTo>
                  <a:lnTo>
                    <a:pt x="131741" y="36829"/>
                  </a:lnTo>
                  <a:lnTo>
                    <a:pt x="173168" y="16876"/>
                  </a:lnTo>
                  <a:lnTo>
                    <a:pt x="218151" y="4346"/>
                  </a:lnTo>
                  <a:lnTo>
                    <a:pt x="265938" y="0"/>
                  </a:lnTo>
                  <a:lnTo>
                    <a:pt x="313724" y="4346"/>
                  </a:lnTo>
                  <a:lnTo>
                    <a:pt x="358707" y="16876"/>
                  </a:lnTo>
                  <a:lnTo>
                    <a:pt x="400134" y="36830"/>
                  </a:lnTo>
                  <a:lnTo>
                    <a:pt x="437253" y="63443"/>
                  </a:lnTo>
                  <a:lnTo>
                    <a:pt x="469310" y="95955"/>
                  </a:lnTo>
                  <a:lnTo>
                    <a:pt x="495553" y="133604"/>
                  </a:lnTo>
                  <a:lnTo>
                    <a:pt x="515231" y="175626"/>
                  </a:lnTo>
                  <a:lnTo>
                    <a:pt x="527589" y="221262"/>
                  </a:lnTo>
                  <a:lnTo>
                    <a:pt x="531876" y="269748"/>
                  </a:lnTo>
                  <a:lnTo>
                    <a:pt x="527589" y="318233"/>
                  </a:lnTo>
                  <a:lnTo>
                    <a:pt x="515231" y="363869"/>
                  </a:lnTo>
                  <a:lnTo>
                    <a:pt x="495553" y="405892"/>
                  </a:lnTo>
                  <a:lnTo>
                    <a:pt x="469310" y="443540"/>
                  </a:lnTo>
                  <a:lnTo>
                    <a:pt x="437253" y="476052"/>
                  </a:lnTo>
                  <a:lnTo>
                    <a:pt x="400134" y="502666"/>
                  </a:lnTo>
                  <a:lnTo>
                    <a:pt x="358707" y="522619"/>
                  </a:lnTo>
                  <a:lnTo>
                    <a:pt x="313724" y="535149"/>
                  </a:lnTo>
                  <a:lnTo>
                    <a:pt x="265938" y="539496"/>
                  </a:lnTo>
                  <a:lnTo>
                    <a:pt x="218151" y="535149"/>
                  </a:lnTo>
                  <a:lnTo>
                    <a:pt x="173168" y="522619"/>
                  </a:lnTo>
                  <a:lnTo>
                    <a:pt x="131741" y="502665"/>
                  </a:lnTo>
                  <a:lnTo>
                    <a:pt x="94622" y="476052"/>
                  </a:lnTo>
                  <a:lnTo>
                    <a:pt x="62565" y="443540"/>
                  </a:lnTo>
                  <a:lnTo>
                    <a:pt x="36321" y="405891"/>
                  </a:lnTo>
                  <a:lnTo>
                    <a:pt x="16644" y="363869"/>
                  </a:lnTo>
                  <a:lnTo>
                    <a:pt x="4286" y="318233"/>
                  </a:lnTo>
                  <a:lnTo>
                    <a:pt x="0" y="269748"/>
                  </a:lnTo>
                  <a:close/>
                </a:path>
              </a:pathLst>
            </a:custGeom>
            <a:ln w="9144">
              <a:solidFill>
                <a:srgbClr val="000000"/>
              </a:solidFill>
            </a:ln>
          </p:spPr>
          <p:txBody>
            <a:bodyPr wrap="square" lIns="0" tIns="0" rIns="0" bIns="0" rtlCol="0"/>
            <a:lstStyle/>
            <a:p>
              <a:endParaRPr sz="1985"/>
            </a:p>
          </p:txBody>
        </p:sp>
      </p:grpSp>
      <p:sp>
        <p:nvSpPr>
          <p:cNvPr id="20" name="object 20"/>
          <p:cNvSpPr txBox="1"/>
          <p:nvPr/>
        </p:nvSpPr>
        <p:spPr>
          <a:xfrm>
            <a:off x="8706006" y="787937"/>
            <a:ext cx="388646" cy="354302"/>
          </a:xfrm>
          <a:prstGeom prst="rect">
            <a:avLst/>
          </a:prstGeom>
        </p:spPr>
        <p:txBody>
          <a:bodyPr vert="horz" wrap="square" lIns="0" tIns="14706" rIns="0" bIns="0" rtlCol="0">
            <a:spAutoFit/>
          </a:bodyPr>
          <a:lstStyle/>
          <a:p>
            <a:pPr marL="14007">
              <a:spcBef>
                <a:spcPts val="116"/>
              </a:spcBef>
            </a:pPr>
            <a:r>
              <a:rPr sz="2206" spc="-28" dirty="0">
                <a:solidFill>
                  <a:srgbClr val="FFFFFF"/>
                </a:solidFill>
                <a:latin typeface="Arial"/>
                <a:cs typeface="Arial"/>
              </a:rPr>
              <a:t>He</a:t>
            </a:r>
            <a:endParaRPr sz="2206">
              <a:latin typeface="Arial"/>
              <a:cs typeface="Arial"/>
            </a:endParaRPr>
          </a:p>
        </p:txBody>
      </p:sp>
      <p:sp>
        <p:nvSpPr>
          <p:cNvPr id="21" name="object 21"/>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1023408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5" name="object 15"/>
          <p:cNvSpPr txBox="1">
            <a:spLocks noGrp="1"/>
          </p:cNvSpPr>
          <p:nvPr>
            <p:ph type="title"/>
          </p:nvPr>
        </p:nvSpPr>
        <p:spPr>
          <a:xfrm>
            <a:off x="391632" y="796760"/>
            <a:ext cx="2553162" cy="488821"/>
          </a:xfrm>
          <a:prstGeom prst="rect">
            <a:avLst/>
          </a:prstGeom>
        </p:spPr>
        <p:txBody>
          <a:bodyPr vert="horz" wrap="square" lIns="0" tIns="13305" rIns="0" bIns="0" rtlCol="0">
            <a:spAutoFit/>
          </a:bodyPr>
          <a:lstStyle/>
          <a:p>
            <a:pPr marL="14007">
              <a:spcBef>
                <a:spcPts val="105"/>
              </a:spcBef>
            </a:pPr>
            <a:r>
              <a:rPr sz="3089" dirty="0">
                <a:latin typeface="Tahoma"/>
                <a:cs typeface="Tahoma"/>
              </a:rPr>
              <a:t>HELIUM</a:t>
            </a:r>
            <a:r>
              <a:rPr sz="3089" spc="-72" dirty="0">
                <a:latin typeface="Tahoma"/>
                <a:cs typeface="Tahoma"/>
              </a:rPr>
              <a:t> </a:t>
            </a:r>
            <a:r>
              <a:rPr sz="3089" dirty="0">
                <a:latin typeface="Tahoma"/>
                <a:cs typeface="Tahoma"/>
              </a:rPr>
              <a:t>-</a:t>
            </a:r>
            <a:r>
              <a:rPr sz="3089" spc="-83" dirty="0">
                <a:latin typeface="Tahoma"/>
                <a:cs typeface="Tahoma"/>
              </a:rPr>
              <a:t> </a:t>
            </a:r>
            <a:r>
              <a:rPr sz="3089" spc="-28" dirty="0">
                <a:latin typeface="Tahoma"/>
                <a:cs typeface="Tahoma"/>
              </a:rPr>
              <a:t>He</a:t>
            </a:r>
            <a:endParaRPr sz="3089">
              <a:latin typeface="Tahoma"/>
              <a:cs typeface="Tahoma"/>
            </a:endParaRPr>
          </a:p>
        </p:txBody>
      </p:sp>
      <p:sp>
        <p:nvSpPr>
          <p:cNvPr id="16" name="object 16"/>
          <p:cNvSpPr txBox="1"/>
          <p:nvPr/>
        </p:nvSpPr>
        <p:spPr>
          <a:xfrm>
            <a:off x="693447" y="1288900"/>
            <a:ext cx="9306507" cy="5295526"/>
          </a:xfrm>
          <a:prstGeom prst="rect">
            <a:avLst/>
          </a:prstGeom>
        </p:spPr>
        <p:txBody>
          <a:bodyPr vert="horz" wrap="square" lIns="0" tIns="14706" rIns="0" bIns="0" rtlCol="0">
            <a:spAutoFit/>
          </a:bodyPr>
          <a:lstStyle/>
          <a:p>
            <a:pPr marL="56025">
              <a:spcBef>
                <a:spcPts val="116"/>
              </a:spcBef>
            </a:pPr>
            <a:r>
              <a:rPr sz="2206" b="1" i="1" spc="-11" dirty="0">
                <a:latin typeface="Arial"/>
                <a:cs typeface="Arial"/>
              </a:rPr>
              <a:t>Vlastnosti:</a:t>
            </a:r>
            <a:endParaRPr sz="2206" dirty="0">
              <a:latin typeface="Arial"/>
              <a:cs typeface="Arial"/>
            </a:endParaRPr>
          </a:p>
          <a:p>
            <a:pPr>
              <a:spcBef>
                <a:spcPts val="22"/>
              </a:spcBef>
            </a:pPr>
            <a:endParaRPr sz="2095" dirty="0">
              <a:latin typeface="Arial"/>
              <a:cs typeface="Arial"/>
            </a:endParaRPr>
          </a:p>
          <a:p>
            <a:pPr marL="434196" indent="-378171">
              <a:buFont typeface="Wingdings"/>
              <a:buChar char=""/>
              <a:tabLst>
                <a:tab pos="433496" algn="l"/>
                <a:tab pos="434196" algn="l"/>
              </a:tabLst>
            </a:pPr>
            <a:r>
              <a:rPr sz="2206" i="1" dirty="0">
                <a:latin typeface="Arial"/>
                <a:cs typeface="Arial"/>
              </a:rPr>
              <a:t>Hůře</a:t>
            </a:r>
            <a:r>
              <a:rPr sz="2206" i="1" spc="-44" dirty="0">
                <a:latin typeface="Arial"/>
                <a:cs typeface="Arial"/>
              </a:rPr>
              <a:t> </a:t>
            </a:r>
            <a:r>
              <a:rPr sz="2206" i="1" dirty="0">
                <a:latin typeface="Arial"/>
                <a:cs typeface="Arial"/>
              </a:rPr>
              <a:t>ionizuje –</a:t>
            </a:r>
            <a:r>
              <a:rPr sz="2206" i="1" spc="-28" dirty="0">
                <a:latin typeface="Arial"/>
                <a:cs typeface="Arial"/>
              </a:rPr>
              <a:t> </a:t>
            </a:r>
            <a:r>
              <a:rPr sz="2206" i="1" dirty="0">
                <a:latin typeface="Arial"/>
                <a:cs typeface="Arial"/>
              </a:rPr>
              <a:t>(vyšší</a:t>
            </a:r>
            <a:r>
              <a:rPr sz="2206" i="1" spc="-61" dirty="0">
                <a:latin typeface="Arial"/>
                <a:cs typeface="Arial"/>
              </a:rPr>
              <a:t> </a:t>
            </a:r>
            <a:r>
              <a:rPr sz="2206" i="1" dirty="0">
                <a:latin typeface="Arial"/>
                <a:cs typeface="Arial"/>
              </a:rPr>
              <a:t>ionizační</a:t>
            </a:r>
            <a:r>
              <a:rPr sz="2206" i="1" spc="-50" dirty="0">
                <a:latin typeface="Arial"/>
                <a:cs typeface="Arial"/>
              </a:rPr>
              <a:t> </a:t>
            </a:r>
            <a:r>
              <a:rPr sz="2206" i="1" dirty="0">
                <a:latin typeface="Arial"/>
                <a:cs typeface="Arial"/>
              </a:rPr>
              <a:t>potenciál</a:t>
            </a:r>
            <a:r>
              <a:rPr sz="2206" i="1" spc="-44" dirty="0">
                <a:latin typeface="Arial"/>
                <a:cs typeface="Arial"/>
              </a:rPr>
              <a:t> </a:t>
            </a:r>
            <a:r>
              <a:rPr sz="2206" i="1" dirty="0">
                <a:latin typeface="Arial"/>
                <a:cs typeface="Arial"/>
              </a:rPr>
              <a:t>24,6</a:t>
            </a:r>
            <a:r>
              <a:rPr sz="2206" i="1" spc="-11" dirty="0">
                <a:latin typeface="Arial"/>
                <a:cs typeface="Arial"/>
              </a:rPr>
              <a:t> </a:t>
            </a:r>
            <a:r>
              <a:rPr sz="2206" i="1" spc="-28" dirty="0">
                <a:latin typeface="Arial"/>
                <a:cs typeface="Arial"/>
              </a:rPr>
              <a:t>eV)</a:t>
            </a:r>
            <a:endParaRPr sz="2206" dirty="0">
              <a:latin typeface="Arial"/>
              <a:cs typeface="Arial"/>
            </a:endParaRPr>
          </a:p>
          <a:p>
            <a:pPr marL="434196">
              <a:spcBef>
                <a:spcPts val="529"/>
              </a:spcBef>
            </a:pPr>
            <a:r>
              <a:rPr sz="2206" i="1" dirty="0">
                <a:latin typeface="Arial"/>
                <a:cs typeface="Arial"/>
              </a:rPr>
              <a:t>=</a:t>
            </a:r>
            <a:r>
              <a:rPr sz="2206" i="1" spc="-39" dirty="0">
                <a:latin typeface="Arial"/>
                <a:cs typeface="Arial"/>
              </a:rPr>
              <a:t> </a:t>
            </a:r>
            <a:r>
              <a:rPr sz="2206" i="1" dirty="0">
                <a:latin typeface="Arial"/>
                <a:cs typeface="Arial"/>
              </a:rPr>
              <a:t>horší</a:t>
            </a:r>
            <a:r>
              <a:rPr sz="2206" i="1" spc="-72" dirty="0">
                <a:latin typeface="Arial"/>
                <a:cs typeface="Arial"/>
              </a:rPr>
              <a:t> </a:t>
            </a:r>
            <a:r>
              <a:rPr sz="2206" i="1" dirty="0">
                <a:latin typeface="Arial"/>
                <a:cs typeface="Arial"/>
              </a:rPr>
              <a:t>zapalování</a:t>
            </a:r>
            <a:r>
              <a:rPr sz="2206" i="1" spc="-72" dirty="0">
                <a:latin typeface="Arial"/>
                <a:cs typeface="Arial"/>
              </a:rPr>
              <a:t> </a:t>
            </a:r>
            <a:r>
              <a:rPr sz="2206" i="1" dirty="0">
                <a:latin typeface="Arial"/>
                <a:cs typeface="Arial"/>
              </a:rPr>
              <a:t>oblouku,</a:t>
            </a:r>
            <a:r>
              <a:rPr sz="2206" i="1" spc="-50" dirty="0">
                <a:latin typeface="Arial"/>
                <a:cs typeface="Arial"/>
              </a:rPr>
              <a:t> </a:t>
            </a:r>
            <a:r>
              <a:rPr sz="2206" i="1" dirty="0">
                <a:latin typeface="Arial"/>
                <a:cs typeface="Arial"/>
              </a:rPr>
              <a:t>nutné</a:t>
            </a:r>
            <a:r>
              <a:rPr sz="2206" i="1" spc="-44" dirty="0">
                <a:latin typeface="Arial"/>
                <a:cs typeface="Arial"/>
              </a:rPr>
              <a:t> </a:t>
            </a:r>
            <a:r>
              <a:rPr sz="2206" i="1" dirty="0">
                <a:latin typeface="Arial"/>
                <a:cs typeface="Arial"/>
              </a:rPr>
              <a:t>vyšší</a:t>
            </a:r>
            <a:r>
              <a:rPr sz="2206" i="1" spc="-77" dirty="0">
                <a:latin typeface="Arial"/>
                <a:cs typeface="Arial"/>
              </a:rPr>
              <a:t> </a:t>
            </a:r>
            <a:r>
              <a:rPr sz="2206" i="1" dirty="0">
                <a:latin typeface="Arial"/>
                <a:cs typeface="Arial"/>
              </a:rPr>
              <a:t>napětí</a:t>
            </a:r>
            <a:r>
              <a:rPr sz="2206" i="1" spc="-61"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oblouku,</a:t>
            </a:r>
            <a:r>
              <a:rPr sz="2206" i="1" spc="-55" dirty="0">
                <a:latin typeface="Arial"/>
                <a:cs typeface="Arial"/>
              </a:rPr>
              <a:t> </a:t>
            </a:r>
            <a:r>
              <a:rPr sz="2206" i="1" dirty="0">
                <a:latin typeface="Arial"/>
                <a:cs typeface="Arial"/>
              </a:rPr>
              <a:t>oblouk</a:t>
            </a:r>
            <a:r>
              <a:rPr sz="2206" i="1" spc="-44" dirty="0">
                <a:latin typeface="Arial"/>
                <a:cs typeface="Arial"/>
              </a:rPr>
              <a:t> </a:t>
            </a:r>
            <a:r>
              <a:rPr sz="2206" i="1" spc="-28" dirty="0">
                <a:latin typeface="Arial"/>
                <a:cs typeface="Arial"/>
              </a:rPr>
              <a:t>je</a:t>
            </a:r>
            <a:endParaRPr sz="2206" dirty="0">
              <a:latin typeface="Arial"/>
              <a:cs typeface="Arial"/>
            </a:endParaRPr>
          </a:p>
          <a:p>
            <a:pPr marL="434196">
              <a:spcBef>
                <a:spcPts val="6"/>
              </a:spcBef>
            </a:pPr>
            <a:r>
              <a:rPr sz="2206" i="1" dirty="0">
                <a:latin typeface="Arial"/>
                <a:cs typeface="Arial"/>
              </a:rPr>
              <a:t>nestabilní</a:t>
            </a:r>
            <a:r>
              <a:rPr sz="2206" i="1" spc="-44" dirty="0">
                <a:latin typeface="Arial"/>
                <a:cs typeface="Arial"/>
              </a:rPr>
              <a:t> </a:t>
            </a:r>
            <a:r>
              <a:rPr sz="2206" i="1" dirty="0">
                <a:latin typeface="Arial"/>
                <a:cs typeface="Arial"/>
              </a:rPr>
              <a:t>při</a:t>
            </a:r>
            <a:r>
              <a:rPr sz="2206" i="1" spc="-6" dirty="0">
                <a:latin typeface="Arial"/>
                <a:cs typeface="Arial"/>
              </a:rPr>
              <a:t> </a:t>
            </a:r>
            <a:r>
              <a:rPr sz="2206" i="1" dirty="0">
                <a:latin typeface="Arial"/>
                <a:cs typeface="Arial"/>
              </a:rPr>
              <a:t>větší</a:t>
            </a:r>
            <a:r>
              <a:rPr sz="2206" i="1" spc="-39" dirty="0">
                <a:latin typeface="Arial"/>
                <a:cs typeface="Arial"/>
              </a:rPr>
              <a:t> </a:t>
            </a:r>
            <a:r>
              <a:rPr sz="2206" i="1" spc="-11" dirty="0">
                <a:latin typeface="Arial"/>
                <a:cs typeface="Arial"/>
              </a:rPr>
              <a:t>délce</a:t>
            </a:r>
            <a:endParaRPr sz="2206" dirty="0">
              <a:latin typeface="Arial"/>
              <a:cs typeface="Arial"/>
            </a:endParaRPr>
          </a:p>
          <a:p>
            <a:pPr marL="434196" indent="-378171">
              <a:spcBef>
                <a:spcPts val="1798"/>
              </a:spcBef>
              <a:buFont typeface="Wingdings"/>
              <a:buChar char=""/>
              <a:tabLst>
                <a:tab pos="433496" algn="l"/>
                <a:tab pos="434196" algn="l"/>
              </a:tabLst>
            </a:pPr>
            <a:r>
              <a:rPr sz="2206" i="1" dirty="0">
                <a:latin typeface="Arial"/>
                <a:cs typeface="Arial"/>
              </a:rPr>
              <a:t>Dobře</a:t>
            </a:r>
            <a:r>
              <a:rPr sz="2206" i="1" spc="-50" dirty="0">
                <a:latin typeface="Arial"/>
                <a:cs typeface="Arial"/>
              </a:rPr>
              <a:t> </a:t>
            </a:r>
            <a:r>
              <a:rPr sz="2206" i="1" dirty="0">
                <a:latin typeface="Arial"/>
                <a:cs typeface="Arial"/>
              </a:rPr>
              <a:t>vede</a:t>
            </a:r>
            <a:r>
              <a:rPr sz="2206" i="1" spc="-33" dirty="0">
                <a:latin typeface="Arial"/>
                <a:cs typeface="Arial"/>
              </a:rPr>
              <a:t> </a:t>
            </a:r>
            <a:r>
              <a:rPr sz="2206" i="1" dirty="0">
                <a:latin typeface="Arial"/>
                <a:cs typeface="Arial"/>
              </a:rPr>
              <a:t>teplo</a:t>
            </a:r>
            <a:r>
              <a:rPr sz="2206" i="1" spc="-6"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(velká</a:t>
            </a:r>
            <a:r>
              <a:rPr sz="2206" i="1" spc="-33" dirty="0">
                <a:latin typeface="Arial"/>
                <a:cs typeface="Arial"/>
              </a:rPr>
              <a:t> </a:t>
            </a:r>
            <a:r>
              <a:rPr sz="2206" i="1" dirty="0">
                <a:latin typeface="Arial"/>
                <a:cs typeface="Arial"/>
              </a:rPr>
              <a:t>tepelná</a:t>
            </a:r>
            <a:r>
              <a:rPr sz="2206" i="1" spc="-28" dirty="0">
                <a:latin typeface="Arial"/>
                <a:cs typeface="Arial"/>
              </a:rPr>
              <a:t> </a:t>
            </a:r>
            <a:r>
              <a:rPr sz="2206" i="1" spc="-11" dirty="0">
                <a:latin typeface="Arial"/>
                <a:cs typeface="Arial"/>
              </a:rPr>
              <a:t>vodivost)</a:t>
            </a:r>
            <a:endParaRPr sz="2206" dirty="0">
              <a:latin typeface="Arial"/>
              <a:cs typeface="Arial"/>
            </a:endParaRPr>
          </a:p>
          <a:p>
            <a:pPr marL="434196" marR="1175132">
              <a:spcBef>
                <a:spcPts val="529"/>
              </a:spcBef>
            </a:pPr>
            <a:r>
              <a:rPr sz="2206" i="1" dirty="0">
                <a:latin typeface="Arial"/>
                <a:cs typeface="Arial"/>
              </a:rPr>
              <a:t>=</a:t>
            </a:r>
            <a:r>
              <a:rPr sz="2206" i="1" spc="-17" dirty="0">
                <a:latin typeface="Arial"/>
                <a:cs typeface="Arial"/>
              </a:rPr>
              <a:t> </a:t>
            </a:r>
            <a:r>
              <a:rPr sz="2206" i="1" dirty="0">
                <a:latin typeface="Arial"/>
                <a:cs typeface="Arial"/>
              </a:rPr>
              <a:t>vyšší</a:t>
            </a:r>
            <a:r>
              <a:rPr sz="2206" i="1" spc="-44" dirty="0">
                <a:latin typeface="Arial"/>
                <a:cs typeface="Arial"/>
              </a:rPr>
              <a:t> </a:t>
            </a:r>
            <a:r>
              <a:rPr sz="2206" i="1" dirty="0">
                <a:latin typeface="Arial"/>
                <a:cs typeface="Arial"/>
              </a:rPr>
              <a:t>teplota</a:t>
            </a:r>
            <a:r>
              <a:rPr sz="2206" i="1" spc="-22" dirty="0">
                <a:latin typeface="Arial"/>
                <a:cs typeface="Arial"/>
              </a:rPr>
              <a:t> </a:t>
            </a:r>
            <a:r>
              <a:rPr sz="2206" i="1" dirty="0">
                <a:latin typeface="Arial"/>
                <a:cs typeface="Arial"/>
              </a:rPr>
              <a:t>lázně,širší</a:t>
            </a:r>
            <a:r>
              <a:rPr sz="2206" i="1" spc="-55" dirty="0">
                <a:latin typeface="Arial"/>
                <a:cs typeface="Arial"/>
              </a:rPr>
              <a:t> </a:t>
            </a:r>
            <a:r>
              <a:rPr sz="2206" i="1" dirty="0">
                <a:latin typeface="Arial"/>
                <a:cs typeface="Arial"/>
              </a:rPr>
              <a:t>závar,</a:t>
            </a:r>
            <a:r>
              <a:rPr sz="2206" i="1" spc="-50" dirty="0">
                <a:latin typeface="Arial"/>
                <a:cs typeface="Arial"/>
              </a:rPr>
              <a:t> </a:t>
            </a:r>
            <a:r>
              <a:rPr sz="2206" i="1" dirty="0">
                <a:latin typeface="Arial"/>
                <a:cs typeface="Arial"/>
              </a:rPr>
              <a:t>vyšší</a:t>
            </a:r>
            <a:r>
              <a:rPr sz="2206" i="1" spc="-44" dirty="0">
                <a:latin typeface="Arial"/>
                <a:cs typeface="Arial"/>
              </a:rPr>
              <a:t> </a:t>
            </a:r>
            <a:r>
              <a:rPr sz="2206" i="1" dirty="0">
                <a:latin typeface="Arial"/>
                <a:cs typeface="Arial"/>
              </a:rPr>
              <a:t>rychlost</a:t>
            </a:r>
            <a:r>
              <a:rPr sz="2206" i="1" spc="-44" dirty="0">
                <a:latin typeface="Arial"/>
                <a:cs typeface="Arial"/>
              </a:rPr>
              <a:t> </a:t>
            </a:r>
            <a:r>
              <a:rPr sz="2206" i="1" spc="-11" dirty="0">
                <a:latin typeface="Arial"/>
                <a:cs typeface="Arial"/>
              </a:rPr>
              <a:t>svařování,lepší </a:t>
            </a:r>
            <a:r>
              <a:rPr sz="2206" i="1" dirty="0">
                <a:latin typeface="Arial"/>
                <a:cs typeface="Arial"/>
              </a:rPr>
              <a:t>odplynění</a:t>
            </a:r>
            <a:r>
              <a:rPr sz="2206" i="1" spc="-77" dirty="0">
                <a:latin typeface="Arial"/>
                <a:cs typeface="Arial"/>
              </a:rPr>
              <a:t> </a:t>
            </a:r>
            <a:r>
              <a:rPr sz="2206" i="1" spc="-11" dirty="0">
                <a:latin typeface="Arial"/>
                <a:cs typeface="Arial"/>
              </a:rPr>
              <a:t>lázně</a:t>
            </a:r>
            <a:endParaRPr sz="2206" dirty="0">
              <a:latin typeface="Arial"/>
              <a:cs typeface="Arial"/>
            </a:endParaRPr>
          </a:p>
          <a:p>
            <a:pPr marL="434196" marR="47621" indent="-378171">
              <a:spcBef>
                <a:spcPts val="1803"/>
              </a:spcBef>
              <a:buFont typeface="Wingdings"/>
              <a:buChar char=""/>
              <a:tabLst>
                <a:tab pos="433496" algn="l"/>
                <a:tab pos="434196" algn="l"/>
              </a:tabLst>
            </a:pPr>
            <a:r>
              <a:rPr sz="2206" i="1" dirty="0">
                <a:latin typeface="Arial"/>
                <a:cs typeface="Arial"/>
              </a:rPr>
              <a:t>Lehčí</a:t>
            </a:r>
            <a:r>
              <a:rPr sz="2206" i="1" spc="-55" dirty="0">
                <a:latin typeface="Arial"/>
                <a:cs typeface="Arial"/>
              </a:rPr>
              <a:t> </a:t>
            </a:r>
            <a:r>
              <a:rPr sz="2206" i="1" dirty="0">
                <a:latin typeface="Arial"/>
                <a:cs typeface="Arial"/>
              </a:rPr>
              <a:t>než</a:t>
            </a:r>
            <a:r>
              <a:rPr sz="2206" i="1" spc="-17" dirty="0">
                <a:latin typeface="Arial"/>
                <a:cs typeface="Arial"/>
              </a:rPr>
              <a:t> </a:t>
            </a:r>
            <a:r>
              <a:rPr sz="2206" i="1" dirty="0">
                <a:latin typeface="Arial"/>
                <a:cs typeface="Arial"/>
              </a:rPr>
              <a:t>vzduch</a:t>
            </a:r>
            <a:r>
              <a:rPr sz="2206" i="1" spc="-39"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(cca</a:t>
            </a:r>
            <a:r>
              <a:rPr sz="2206" i="1" spc="-33" dirty="0">
                <a:latin typeface="Arial"/>
                <a:cs typeface="Arial"/>
              </a:rPr>
              <a:t> </a:t>
            </a:r>
            <a:r>
              <a:rPr sz="2206" i="1" dirty="0">
                <a:latin typeface="Arial"/>
                <a:cs typeface="Arial"/>
              </a:rPr>
              <a:t>7x</a:t>
            </a:r>
            <a:r>
              <a:rPr sz="2206" i="1" spc="-22" dirty="0">
                <a:latin typeface="Arial"/>
                <a:cs typeface="Arial"/>
              </a:rPr>
              <a:t> </a:t>
            </a:r>
            <a:r>
              <a:rPr sz="2206" i="1" dirty="0">
                <a:latin typeface="Arial"/>
                <a:cs typeface="Arial"/>
              </a:rPr>
              <a:t>lehčí</a:t>
            </a:r>
            <a:r>
              <a:rPr sz="2206" i="1" spc="-44" dirty="0">
                <a:latin typeface="Arial"/>
                <a:cs typeface="Arial"/>
              </a:rPr>
              <a:t> </a:t>
            </a:r>
            <a:r>
              <a:rPr sz="2206" i="1" dirty="0">
                <a:latin typeface="Arial"/>
                <a:cs typeface="Arial"/>
              </a:rPr>
              <a:t>než</a:t>
            </a:r>
            <a:r>
              <a:rPr sz="2206" i="1" spc="-17" dirty="0">
                <a:latin typeface="Arial"/>
                <a:cs typeface="Arial"/>
              </a:rPr>
              <a:t> </a:t>
            </a:r>
            <a:r>
              <a:rPr sz="2206" i="1" dirty="0">
                <a:latin typeface="Arial"/>
                <a:cs typeface="Arial"/>
              </a:rPr>
              <a:t>vzduch</a:t>
            </a:r>
            <a:r>
              <a:rPr sz="2206" i="1" spc="-50"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asi</a:t>
            </a:r>
            <a:r>
              <a:rPr sz="2206" i="1" spc="-22" dirty="0">
                <a:latin typeface="Arial"/>
                <a:cs typeface="Arial"/>
              </a:rPr>
              <a:t> </a:t>
            </a:r>
            <a:r>
              <a:rPr sz="2206" i="1" dirty="0">
                <a:latin typeface="Arial"/>
                <a:cs typeface="Arial"/>
              </a:rPr>
              <a:t>10x</a:t>
            </a:r>
            <a:r>
              <a:rPr sz="2206" i="1" spc="-33" dirty="0">
                <a:latin typeface="Arial"/>
                <a:cs typeface="Arial"/>
              </a:rPr>
              <a:t> </a:t>
            </a:r>
            <a:r>
              <a:rPr sz="2206" i="1" dirty="0">
                <a:latin typeface="Arial"/>
                <a:cs typeface="Arial"/>
              </a:rPr>
              <a:t>lehčí</a:t>
            </a:r>
            <a:r>
              <a:rPr sz="2206" i="1" spc="-28" dirty="0">
                <a:latin typeface="Arial"/>
                <a:cs typeface="Arial"/>
              </a:rPr>
              <a:t> </a:t>
            </a:r>
            <a:r>
              <a:rPr sz="2206" i="1" dirty="0">
                <a:latin typeface="Arial"/>
                <a:cs typeface="Arial"/>
              </a:rPr>
              <a:t>než</a:t>
            </a:r>
            <a:r>
              <a:rPr sz="2206" i="1" spc="-17" dirty="0">
                <a:latin typeface="Arial"/>
                <a:cs typeface="Arial"/>
              </a:rPr>
              <a:t> </a:t>
            </a:r>
            <a:r>
              <a:rPr sz="2206" i="1" spc="-11" dirty="0">
                <a:latin typeface="Arial"/>
                <a:cs typeface="Arial"/>
              </a:rPr>
              <a:t>argon, </a:t>
            </a:r>
            <a:r>
              <a:rPr sz="2206" i="1" dirty="0">
                <a:latin typeface="Arial"/>
                <a:cs typeface="Arial"/>
              </a:rPr>
              <a:t>měrná</a:t>
            </a:r>
            <a:r>
              <a:rPr sz="2206" i="1" spc="-39" dirty="0">
                <a:latin typeface="Arial"/>
                <a:cs typeface="Arial"/>
              </a:rPr>
              <a:t> </a:t>
            </a:r>
            <a:r>
              <a:rPr sz="2206" i="1" dirty="0">
                <a:latin typeface="Arial"/>
                <a:cs typeface="Arial"/>
              </a:rPr>
              <a:t>hmotnost</a:t>
            </a:r>
            <a:r>
              <a:rPr sz="2206" i="1" spc="-55" dirty="0">
                <a:latin typeface="Arial"/>
                <a:cs typeface="Arial"/>
              </a:rPr>
              <a:t> </a:t>
            </a:r>
            <a:r>
              <a:rPr sz="2206" i="1" dirty="0">
                <a:latin typeface="Arial"/>
                <a:cs typeface="Arial"/>
              </a:rPr>
              <a:t>je</a:t>
            </a:r>
            <a:r>
              <a:rPr sz="2206" i="1" spc="-22" dirty="0">
                <a:latin typeface="Arial"/>
                <a:cs typeface="Arial"/>
              </a:rPr>
              <a:t> </a:t>
            </a:r>
            <a:r>
              <a:rPr sz="2206" i="1" dirty="0">
                <a:latin typeface="Arial"/>
                <a:cs typeface="Arial"/>
              </a:rPr>
              <a:t>0,178</a:t>
            </a:r>
            <a:r>
              <a:rPr sz="2206" i="1" spc="-44" dirty="0">
                <a:latin typeface="Arial"/>
                <a:cs typeface="Arial"/>
              </a:rPr>
              <a:t> </a:t>
            </a:r>
            <a:r>
              <a:rPr sz="2206" i="1" dirty="0">
                <a:latin typeface="Arial"/>
                <a:cs typeface="Arial"/>
              </a:rPr>
              <a:t>kg/m</a:t>
            </a:r>
            <a:r>
              <a:rPr sz="2150" i="1" baseline="25641" dirty="0">
                <a:latin typeface="Arial"/>
                <a:cs typeface="Arial"/>
              </a:rPr>
              <a:t>3</a:t>
            </a:r>
            <a:r>
              <a:rPr sz="2150" i="1" spc="-8" baseline="25641" dirty="0">
                <a:latin typeface="Arial"/>
                <a:cs typeface="Arial"/>
              </a:rPr>
              <a:t> </a:t>
            </a:r>
            <a:r>
              <a:rPr sz="2206" i="1" spc="-55" dirty="0">
                <a:latin typeface="Arial"/>
                <a:cs typeface="Arial"/>
              </a:rPr>
              <a:t>)</a:t>
            </a:r>
            <a:endParaRPr sz="2206" dirty="0">
              <a:latin typeface="Arial"/>
              <a:cs typeface="Arial"/>
            </a:endParaRPr>
          </a:p>
          <a:p>
            <a:pPr marL="434196">
              <a:spcBef>
                <a:spcPts val="529"/>
              </a:spcBef>
            </a:pPr>
            <a:r>
              <a:rPr sz="2206" i="1" dirty="0">
                <a:latin typeface="Arial"/>
                <a:cs typeface="Arial"/>
              </a:rPr>
              <a:t>=</a:t>
            </a:r>
            <a:r>
              <a:rPr sz="2206" i="1" spc="-39" dirty="0">
                <a:latin typeface="Arial"/>
                <a:cs typeface="Arial"/>
              </a:rPr>
              <a:t> </a:t>
            </a:r>
            <a:r>
              <a:rPr sz="2206" i="1" dirty="0">
                <a:latin typeface="Arial"/>
                <a:cs typeface="Arial"/>
              </a:rPr>
              <a:t>snižuje</a:t>
            </a:r>
            <a:r>
              <a:rPr sz="2206" i="1" spc="-50" dirty="0">
                <a:latin typeface="Arial"/>
                <a:cs typeface="Arial"/>
              </a:rPr>
              <a:t> </a:t>
            </a:r>
            <a:r>
              <a:rPr sz="2206" i="1" dirty="0">
                <a:latin typeface="Arial"/>
                <a:cs typeface="Arial"/>
              </a:rPr>
              <a:t>efektivitu</a:t>
            </a:r>
            <a:r>
              <a:rPr sz="2206" i="1" spc="-50" dirty="0">
                <a:latin typeface="Arial"/>
                <a:cs typeface="Arial"/>
              </a:rPr>
              <a:t> </a:t>
            </a:r>
            <a:r>
              <a:rPr sz="2206" i="1" dirty="0">
                <a:latin typeface="Arial"/>
                <a:cs typeface="Arial"/>
              </a:rPr>
              <a:t>plynové</a:t>
            </a:r>
            <a:r>
              <a:rPr sz="2206" i="1" spc="-55" dirty="0">
                <a:latin typeface="Arial"/>
                <a:cs typeface="Arial"/>
              </a:rPr>
              <a:t> </a:t>
            </a:r>
            <a:r>
              <a:rPr sz="2206" i="1" dirty="0">
                <a:latin typeface="Arial"/>
                <a:cs typeface="Arial"/>
              </a:rPr>
              <a:t>ochrany,</a:t>
            </a:r>
            <a:r>
              <a:rPr sz="2206" i="1" spc="-66" dirty="0">
                <a:latin typeface="Arial"/>
                <a:cs typeface="Arial"/>
              </a:rPr>
              <a:t> </a:t>
            </a:r>
            <a:r>
              <a:rPr sz="2206" i="1" dirty="0">
                <a:latin typeface="Arial"/>
                <a:cs typeface="Arial"/>
              </a:rPr>
              <a:t>nutný</a:t>
            </a:r>
            <a:r>
              <a:rPr sz="2206" i="1" spc="-50" dirty="0">
                <a:latin typeface="Arial"/>
                <a:cs typeface="Arial"/>
              </a:rPr>
              <a:t> </a:t>
            </a:r>
            <a:r>
              <a:rPr sz="2206" i="1" dirty="0">
                <a:latin typeface="Arial"/>
                <a:cs typeface="Arial"/>
              </a:rPr>
              <a:t>větší</a:t>
            </a:r>
            <a:r>
              <a:rPr sz="2206" i="1" spc="-50" dirty="0">
                <a:latin typeface="Arial"/>
                <a:cs typeface="Arial"/>
              </a:rPr>
              <a:t> </a:t>
            </a:r>
            <a:r>
              <a:rPr sz="2206" i="1" dirty="0">
                <a:latin typeface="Arial"/>
                <a:cs typeface="Arial"/>
              </a:rPr>
              <a:t>průtok</a:t>
            </a:r>
            <a:r>
              <a:rPr sz="2206" i="1" spc="-61" dirty="0">
                <a:latin typeface="Arial"/>
                <a:cs typeface="Arial"/>
              </a:rPr>
              <a:t> </a:t>
            </a:r>
            <a:r>
              <a:rPr sz="2206" i="1" spc="-11" dirty="0">
                <a:latin typeface="Arial"/>
                <a:cs typeface="Arial"/>
              </a:rPr>
              <a:t>plynu</a:t>
            </a:r>
            <a:endParaRPr sz="2206" dirty="0">
              <a:latin typeface="Arial"/>
              <a:cs typeface="Arial"/>
            </a:endParaRPr>
          </a:p>
          <a:p>
            <a:pPr marL="434196" marR="306038" indent="-378171">
              <a:spcBef>
                <a:spcPts val="1803"/>
              </a:spcBef>
              <a:buFont typeface="Wingdings"/>
              <a:buChar char=""/>
              <a:tabLst>
                <a:tab pos="433496" algn="l"/>
                <a:tab pos="434196" algn="l"/>
              </a:tabLst>
            </a:pPr>
            <a:r>
              <a:rPr sz="2206" i="1" dirty="0">
                <a:latin typeface="Arial"/>
                <a:cs typeface="Arial"/>
              </a:rPr>
              <a:t>Nepoužívá</a:t>
            </a:r>
            <a:r>
              <a:rPr sz="2206" i="1" spc="-66"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v</a:t>
            </a:r>
            <a:r>
              <a:rPr sz="2206" i="1" spc="-17" dirty="0">
                <a:latin typeface="Arial"/>
                <a:cs typeface="Arial"/>
              </a:rPr>
              <a:t> </a:t>
            </a:r>
            <a:r>
              <a:rPr sz="2206" i="1" dirty="0">
                <a:latin typeface="Arial"/>
                <a:cs typeface="Arial"/>
              </a:rPr>
              <a:t>takové</a:t>
            </a:r>
            <a:r>
              <a:rPr sz="2206" i="1" spc="-50" dirty="0">
                <a:latin typeface="Arial"/>
                <a:cs typeface="Arial"/>
              </a:rPr>
              <a:t> </a:t>
            </a:r>
            <a:r>
              <a:rPr sz="2206" i="1" dirty="0">
                <a:latin typeface="Arial"/>
                <a:cs typeface="Arial"/>
              </a:rPr>
              <a:t>míře</a:t>
            </a:r>
            <a:r>
              <a:rPr sz="2206" i="1" spc="-28" dirty="0">
                <a:latin typeface="Arial"/>
                <a:cs typeface="Arial"/>
              </a:rPr>
              <a:t> </a:t>
            </a:r>
            <a:r>
              <a:rPr sz="2206" i="1" dirty="0">
                <a:latin typeface="Arial"/>
                <a:cs typeface="Arial"/>
              </a:rPr>
              <a:t>jako</a:t>
            </a:r>
            <a:r>
              <a:rPr sz="2206" i="1" spc="-28" dirty="0">
                <a:latin typeface="Arial"/>
                <a:cs typeface="Arial"/>
              </a:rPr>
              <a:t> </a:t>
            </a:r>
            <a:r>
              <a:rPr sz="2206" i="1" dirty="0">
                <a:latin typeface="Arial"/>
                <a:cs typeface="Arial"/>
              </a:rPr>
              <a:t>samostatný</a:t>
            </a:r>
            <a:r>
              <a:rPr sz="2206" i="1" spc="-44" dirty="0">
                <a:latin typeface="Arial"/>
                <a:cs typeface="Arial"/>
              </a:rPr>
              <a:t> </a:t>
            </a:r>
            <a:r>
              <a:rPr sz="2206" i="1" dirty="0">
                <a:latin typeface="Arial"/>
                <a:cs typeface="Arial"/>
              </a:rPr>
              <a:t>plyn</a:t>
            </a:r>
            <a:r>
              <a:rPr sz="2206" i="1" spc="-33" dirty="0">
                <a:latin typeface="Arial"/>
                <a:cs typeface="Arial"/>
              </a:rPr>
              <a:t> </a:t>
            </a:r>
            <a:r>
              <a:rPr sz="2206" i="1" dirty="0">
                <a:latin typeface="Arial"/>
                <a:cs typeface="Arial"/>
              </a:rPr>
              <a:t>pro</a:t>
            </a:r>
            <a:r>
              <a:rPr sz="2206" i="1" spc="-28" dirty="0">
                <a:latin typeface="Arial"/>
                <a:cs typeface="Arial"/>
              </a:rPr>
              <a:t> </a:t>
            </a:r>
            <a:r>
              <a:rPr sz="2206" i="1" dirty="0">
                <a:latin typeface="Arial"/>
                <a:cs typeface="Arial"/>
              </a:rPr>
              <a:t>ruční</a:t>
            </a:r>
            <a:r>
              <a:rPr sz="2206" i="1" spc="-55" dirty="0">
                <a:latin typeface="Arial"/>
                <a:cs typeface="Arial"/>
              </a:rPr>
              <a:t> a </a:t>
            </a:r>
            <a:r>
              <a:rPr sz="2206" i="1" dirty="0">
                <a:latin typeface="Arial"/>
                <a:cs typeface="Arial"/>
              </a:rPr>
              <a:t>poloautomatické</a:t>
            </a:r>
            <a:r>
              <a:rPr sz="2206" i="1" spc="-66" dirty="0">
                <a:latin typeface="Arial"/>
                <a:cs typeface="Arial"/>
              </a:rPr>
              <a:t> </a:t>
            </a:r>
            <a:r>
              <a:rPr sz="2206" i="1" dirty="0">
                <a:latin typeface="Arial"/>
                <a:cs typeface="Arial"/>
              </a:rPr>
              <a:t>procesy</a:t>
            </a:r>
            <a:r>
              <a:rPr sz="2206" i="1" spc="-55" dirty="0">
                <a:latin typeface="Arial"/>
                <a:cs typeface="Arial"/>
              </a:rPr>
              <a:t> </a:t>
            </a:r>
            <a:r>
              <a:rPr sz="2206" i="1" dirty="0">
                <a:latin typeface="Arial"/>
                <a:cs typeface="Arial"/>
              </a:rPr>
              <a:t>svařování,</a:t>
            </a:r>
            <a:r>
              <a:rPr sz="2206" i="1" spc="-66" dirty="0">
                <a:latin typeface="Arial"/>
                <a:cs typeface="Arial"/>
              </a:rPr>
              <a:t> </a:t>
            </a:r>
            <a:r>
              <a:rPr sz="2206" i="1" dirty="0">
                <a:latin typeface="Arial"/>
                <a:cs typeface="Arial"/>
              </a:rPr>
              <a:t>ale</a:t>
            </a:r>
            <a:r>
              <a:rPr sz="2206" i="1" spc="-17" dirty="0">
                <a:latin typeface="Arial"/>
                <a:cs typeface="Arial"/>
              </a:rPr>
              <a:t> </a:t>
            </a:r>
            <a:r>
              <a:rPr sz="2206" i="1" dirty="0">
                <a:latin typeface="Arial"/>
                <a:cs typeface="Arial"/>
              </a:rPr>
              <a:t>spíše</a:t>
            </a:r>
            <a:r>
              <a:rPr sz="2206" i="1" spc="-50" dirty="0">
                <a:latin typeface="Arial"/>
                <a:cs typeface="Arial"/>
              </a:rPr>
              <a:t> </a:t>
            </a:r>
            <a:r>
              <a:rPr sz="2206" i="1" dirty="0">
                <a:latin typeface="Arial"/>
                <a:cs typeface="Arial"/>
              </a:rPr>
              <a:t>ve</a:t>
            </a:r>
            <a:r>
              <a:rPr sz="2206" i="1" spc="-44" dirty="0">
                <a:latin typeface="Arial"/>
                <a:cs typeface="Arial"/>
              </a:rPr>
              <a:t> </a:t>
            </a:r>
            <a:r>
              <a:rPr sz="2206" i="1" dirty="0">
                <a:latin typeface="Arial"/>
                <a:cs typeface="Arial"/>
              </a:rPr>
              <a:t>směsích</a:t>
            </a:r>
            <a:r>
              <a:rPr sz="2206" i="1" spc="-44" dirty="0">
                <a:latin typeface="Arial"/>
                <a:cs typeface="Arial"/>
              </a:rPr>
              <a:t> </a:t>
            </a:r>
            <a:r>
              <a:rPr sz="2206" i="1" dirty="0">
                <a:latin typeface="Arial"/>
                <a:cs typeface="Arial"/>
              </a:rPr>
              <a:t>s</a:t>
            </a:r>
            <a:r>
              <a:rPr sz="2206" i="1" spc="11" dirty="0">
                <a:latin typeface="Arial"/>
                <a:cs typeface="Arial"/>
              </a:rPr>
              <a:t> </a:t>
            </a:r>
            <a:r>
              <a:rPr sz="2206" i="1" spc="-11" dirty="0">
                <a:latin typeface="Arial"/>
                <a:cs typeface="Arial"/>
              </a:rPr>
              <a:t>argonem</a:t>
            </a:r>
            <a:endParaRPr sz="2206" dirty="0">
              <a:latin typeface="Arial"/>
              <a:cs typeface="Arial"/>
            </a:endParaRPr>
          </a:p>
        </p:txBody>
      </p:sp>
    </p:spTree>
    <p:extLst>
      <p:ext uri="{BB962C8B-B14F-4D97-AF65-F5344CB8AC3E}">
        <p14:creationId xmlns:p14="http://schemas.microsoft.com/office/powerpoint/2010/main" val="33432260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96004"/>
            <a:ext cx="5605612" cy="421497"/>
          </a:xfrm>
          <a:prstGeom prst="rect">
            <a:avLst/>
          </a:prstGeom>
        </p:spPr>
        <p:txBody>
          <a:bodyPr vert="horz" wrap="square" lIns="0" tIns="14005" rIns="0" bIns="0" rtlCol="0">
            <a:spAutoFit/>
          </a:bodyPr>
          <a:lstStyle/>
          <a:p>
            <a:pPr marL="14007">
              <a:spcBef>
                <a:spcPts val="110"/>
              </a:spcBef>
              <a:tabLst>
                <a:tab pos="3809727" algn="l"/>
              </a:tabLst>
            </a:pPr>
            <a:r>
              <a:rPr sz="2647" dirty="0">
                <a:latin typeface="Tahoma"/>
                <a:cs typeface="Tahoma"/>
              </a:rPr>
              <a:t>VÝHODY</a:t>
            </a:r>
            <a:r>
              <a:rPr sz="2647" spc="-17" dirty="0">
                <a:latin typeface="Tahoma"/>
                <a:cs typeface="Tahoma"/>
              </a:rPr>
              <a:t> </a:t>
            </a:r>
            <a:r>
              <a:rPr sz="2647" spc="-11" dirty="0">
                <a:latin typeface="Tahoma"/>
                <a:cs typeface="Tahoma"/>
              </a:rPr>
              <a:t>SVAŘOVÁNÍ</a:t>
            </a:r>
            <a:r>
              <a:rPr sz="2647" dirty="0">
                <a:latin typeface="Tahoma"/>
                <a:cs typeface="Tahoma"/>
              </a:rPr>
              <a:t>	TIG</a:t>
            </a:r>
            <a:r>
              <a:rPr sz="2647" spc="-33" dirty="0">
                <a:latin typeface="Tahoma"/>
                <a:cs typeface="Tahoma"/>
              </a:rPr>
              <a:t> </a:t>
            </a:r>
            <a:r>
              <a:rPr sz="2647" spc="-11" dirty="0">
                <a:latin typeface="Tahoma"/>
                <a:cs typeface="Tahoma"/>
              </a:rPr>
              <a:t>(WIG)</a:t>
            </a:r>
            <a:endParaRPr sz="2647">
              <a:latin typeface="Tahoma"/>
              <a:cs typeface="Tahoma"/>
            </a:endParaRPr>
          </a:p>
        </p:txBody>
      </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3" name="object 13"/>
          <p:cNvSpPr txBox="1"/>
          <p:nvPr/>
        </p:nvSpPr>
        <p:spPr>
          <a:xfrm>
            <a:off x="749118" y="1625338"/>
            <a:ext cx="9195164" cy="5141509"/>
          </a:xfrm>
          <a:prstGeom prst="rect">
            <a:avLst/>
          </a:prstGeom>
        </p:spPr>
        <p:txBody>
          <a:bodyPr vert="horz" wrap="square" lIns="0" tIns="14706" rIns="0" bIns="0" rtlCol="0">
            <a:spAutoFit/>
          </a:bodyPr>
          <a:lstStyle/>
          <a:p>
            <a:pPr marL="14007" marR="380273">
              <a:spcBef>
                <a:spcPts val="116"/>
              </a:spcBef>
              <a:buFont typeface="Wingdings"/>
              <a:buChar char=""/>
              <a:tabLst>
                <a:tab pos="390077" algn="l"/>
                <a:tab pos="390777" algn="l"/>
              </a:tabLst>
            </a:pPr>
            <a:r>
              <a:rPr sz="2206" i="1" dirty="0">
                <a:latin typeface="Arial"/>
                <a:cs typeface="Arial"/>
              </a:rPr>
              <a:t>Pravidelné</a:t>
            </a:r>
            <a:r>
              <a:rPr sz="2206" i="1" spc="-39" dirty="0">
                <a:latin typeface="Arial"/>
                <a:cs typeface="Arial"/>
              </a:rPr>
              <a:t> </a:t>
            </a:r>
            <a:r>
              <a:rPr sz="2206" i="1" dirty="0">
                <a:latin typeface="Arial"/>
                <a:cs typeface="Arial"/>
              </a:rPr>
              <a:t>formování</a:t>
            </a:r>
            <a:r>
              <a:rPr sz="2206" i="1" spc="-50" dirty="0">
                <a:latin typeface="Arial"/>
                <a:cs typeface="Arial"/>
              </a:rPr>
              <a:t> </a:t>
            </a:r>
            <a:r>
              <a:rPr sz="2206" i="1" dirty="0">
                <a:latin typeface="Arial"/>
                <a:cs typeface="Arial"/>
              </a:rPr>
              <a:t>kořene</a:t>
            </a:r>
            <a:r>
              <a:rPr sz="2206" i="1" spc="-39" dirty="0">
                <a:latin typeface="Arial"/>
                <a:cs typeface="Arial"/>
              </a:rPr>
              <a:t> </a:t>
            </a:r>
            <a:r>
              <a:rPr sz="2206" i="1" dirty="0">
                <a:latin typeface="Arial"/>
                <a:cs typeface="Arial"/>
              </a:rPr>
              <a:t>i</a:t>
            </a:r>
            <a:r>
              <a:rPr sz="2206" i="1" spc="-11" dirty="0">
                <a:latin typeface="Arial"/>
                <a:cs typeface="Arial"/>
              </a:rPr>
              <a:t> </a:t>
            </a:r>
            <a:r>
              <a:rPr sz="2206" i="1" dirty="0">
                <a:latin typeface="Arial"/>
                <a:cs typeface="Arial"/>
              </a:rPr>
              <a:t>povrchu</a:t>
            </a:r>
            <a:r>
              <a:rPr sz="2206" i="1" spc="-50" dirty="0">
                <a:latin typeface="Arial"/>
                <a:cs typeface="Arial"/>
              </a:rPr>
              <a:t> </a:t>
            </a:r>
            <a:r>
              <a:rPr sz="2206" i="1" dirty="0">
                <a:latin typeface="Arial"/>
                <a:cs typeface="Arial"/>
              </a:rPr>
              <a:t>svaru,</a:t>
            </a:r>
            <a:r>
              <a:rPr sz="2206" i="1" spc="-55" dirty="0">
                <a:latin typeface="Arial"/>
                <a:cs typeface="Arial"/>
              </a:rPr>
              <a:t> </a:t>
            </a:r>
            <a:r>
              <a:rPr sz="2206" i="1" dirty="0">
                <a:latin typeface="Arial"/>
                <a:cs typeface="Arial"/>
              </a:rPr>
              <a:t>vysoká</a:t>
            </a:r>
            <a:r>
              <a:rPr sz="2206" i="1" spc="-50" dirty="0">
                <a:latin typeface="Arial"/>
                <a:cs typeface="Arial"/>
              </a:rPr>
              <a:t> </a:t>
            </a:r>
            <a:r>
              <a:rPr sz="2206" i="1" spc="-11" dirty="0">
                <a:latin typeface="Arial"/>
                <a:cs typeface="Arial"/>
              </a:rPr>
              <a:t>celistvost, </a:t>
            </a:r>
            <a:r>
              <a:rPr sz="2206" i="1" dirty="0">
                <a:latin typeface="Arial"/>
                <a:cs typeface="Arial"/>
              </a:rPr>
              <a:t>příznivé</a:t>
            </a:r>
            <a:r>
              <a:rPr sz="2206" i="1" spc="-55" dirty="0">
                <a:latin typeface="Arial"/>
                <a:cs typeface="Arial"/>
              </a:rPr>
              <a:t> </a:t>
            </a:r>
            <a:r>
              <a:rPr sz="2206" i="1" dirty="0">
                <a:latin typeface="Arial"/>
                <a:cs typeface="Arial"/>
              </a:rPr>
              <a:t>mechanické</a:t>
            </a:r>
            <a:r>
              <a:rPr sz="2206" i="1" spc="-44"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fyzikálně-chemické</a:t>
            </a:r>
            <a:r>
              <a:rPr sz="2206" i="1" spc="-72" dirty="0">
                <a:latin typeface="Arial"/>
                <a:cs typeface="Arial"/>
              </a:rPr>
              <a:t> </a:t>
            </a:r>
            <a:r>
              <a:rPr sz="2206" i="1" dirty="0">
                <a:latin typeface="Arial"/>
                <a:cs typeface="Arial"/>
              </a:rPr>
              <a:t>vlastnosti</a:t>
            </a:r>
            <a:r>
              <a:rPr sz="2206" i="1" spc="-50" dirty="0">
                <a:latin typeface="Arial"/>
                <a:cs typeface="Arial"/>
              </a:rPr>
              <a:t> </a:t>
            </a:r>
            <a:r>
              <a:rPr sz="2206" i="1" dirty="0">
                <a:latin typeface="Arial"/>
                <a:cs typeface="Arial"/>
              </a:rPr>
              <a:t>vytvořených</a:t>
            </a:r>
            <a:r>
              <a:rPr sz="2206" i="1" spc="-61" dirty="0">
                <a:latin typeface="Arial"/>
                <a:cs typeface="Arial"/>
              </a:rPr>
              <a:t> </a:t>
            </a:r>
            <a:r>
              <a:rPr sz="2206" i="1" spc="-11" dirty="0">
                <a:latin typeface="Arial"/>
                <a:cs typeface="Arial"/>
              </a:rPr>
              <a:t>spojů</a:t>
            </a:r>
            <a:endParaRPr sz="2206" dirty="0">
              <a:latin typeface="Arial"/>
              <a:cs typeface="Arial"/>
            </a:endParaRPr>
          </a:p>
          <a:p>
            <a:pPr marL="14007" marR="583365">
              <a:spcBef>
                <a:spcPts val="1059"/>
              </a:spcBef>
              <a:buFont typeface="Wingdings"/>
              <a:buChar char=""/>
              <a:tabLst>
                <a:tab pos="390077" algn="l"/>
                <a:tab pos="390777" algn="l"/>
                <a:tab pos="4741150" algn="l"/>
              </a:tabLst>
            </a:pPr>
            <a:r>
              <a:rPr sz="2206" i="1" dirty="0">
                <a:latin typeface="Arial"/>
                <a:cs typeface="Arial"/>
              </a:rPr>
              <a:t>Nedochází</a:t>
            </a:r>
            <a:r>
              <a:rPr sz="2206" i="1" spc="-83" dirty="0">
                <a:latin typeface="Arial"/>
                <a:cs typeface="Arial"/>
              </a:rPr>
              <a:t> </a:t>
            </a:r>
            <a:r>
              <a:rPr sz="2206" i="1" dirty="0">
                <a:latin typeface="Arial"/>
                <a:cs typeface="Arial"/>
              </a:rPr>
              <a:t>k</a:t>
            </a:r>
            <a:r>
              <a:rPr sz="2206" i="1" spc="6" dirty="0">
                <a:latin typeface="Arial"/>
                <a:cs typeface="Arial"/>
              </a:rPr>
              <a:t> </a:t>
            </a:r>
            <a:r>
              <a:rPr sz="2206" i="1" dirty="0">
                <a:latin typeface="Arial"/>
                <a:cs typeface="Arial"/>
              </a:rPr>
              <a:t>oxidaci</a:t>
            </a:r>
            <a:r>
              <a:rPr sz="2206" i="1" spc="-39"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propalu</a:t>
            </a:r>
            <a:r>
              <a:rPr sz="2206" i="1" spc="-28" dirty="0">
                <a:latin typeface="Arial"/>
                <a:cs typeface="Arial"/>
              </a:rPr>
              <a:t> </a:t>
            </a:r>
            <a:r>
              <a:rPr sz="2206" i="1" dirty="0">
                <a:latin typeface="Arial"/>
                <a:cs typeface="Arial"/>
              </a:rPr>
              <a:t>prvků</a:t>
            </a:r>
            <a:r>
              <a:rPr sz="2206" i="1" spc="-44" dirty="0">
                <a:latin typeface="Arial"/>
                <a:cs typeface="Arial"/>
              </a:rPr>
              <a:t> </a:t>
            </a:r>
            <a:r>
              <a:rPr sz="2206" i="1" dirty="0">
                <a:latin typeface="Arial"/>
                <a:cs typeface="Arial"/>
              </a:rPr>
              <a:t>v</a:t>
            </a:r>
            <a:r>
              <a:rPr sz="2206" i="1" spc="-22" dirty="0">
                <a:latin typeface="Arial"/>
                <a:cs typeface="Arial"/>
              </a:rPr>
              <a:t> </a:t>
            </a:r>
            <a:r>
              <a:rPr sz="2206" i="1" dirty="0">
                <a:latin typeface="Arial"/>
                <a:cs typeface="Arial"/>
              </a:rPr>
              <a:t>kovu,</a:t>
            </a:r>
            <a:r>
              <a:rPr sz="2206" i="1" spc="-44" dirty="0">
                <a:latin typeface="Arial"/>
                <a:cs typeface="Arial"/>
              </a:rPr>
              <a:t> </a:t>
            </a:r>
            <a:r>
              <a:rPr sz="2206" i="1" dirty="0">
                <a:latin typeface="Arial"/>
                <a:cs typeface="Arial"/>
              </a:rPr>
              <a:t>tím</a:t>
            </a:r>
            <a:r>
              <a:rPr sz="2206" i="1" spc="-22" dirty="0">
                <a:latin typeface="Arial"/>
                <a:cs typeface="Arial"/>
              </a:rPr>
              <a:t> </a:t>
            </a:r>
            <a:r>
              <a:rPr sz="2206" i="1" dirty="0">
                <a:latin typeface="Arial"/>
                <a:cs typeface="Arial"/>
              </a:rPr>
              <a:t>docílíme</a:t>
            </a:r>
            <a:r>
              <a:rPr sz="2206" i="1" spc="-28" dirty="0">
                <a:latin typeface="Arial"/>
                <a:cs typeface="Arial"/>
              </a:rPr>
              <a:t> </a:t>
            </a:r>
            <a:r>
              <a:rPr sz="2206" i="1" spc="-11" dirty="0">
                <a:latin typeface="Arial"/>
                <a:cs typeface="Arial"/>
              </a:rPr>
              <a:t>stejného </a:t>
            </a:r>
            <a:r>
              <a:rPr sz="2206" i="1" dirty="0">
                <a:latin typeface="Arial"/>
                <a:cs typeface="Arial"/>
              </a:rPr>
              <a:t>chemického</a:t>
            </a:r>
            <a:r>
              <a:rPr sz="2206" i="1" spc="-72" dirty="0">
                <a:latin typeface="Arial"/>
                <a:cs typeface="Arial"/>
              </a:rPr>
              <a:t> </a:t>
            </a:r>
            <a:r>
              <a:rPr sz="2206" i="1" dirty="0">
                <a:latin typeface="Arial"/>
                <a:cs typeface="Arial"/>
              </a:rPr>
              <a:t>složení</a:t>
            </a:r>
            <a:r>
              <a:rPr sz="2206" i="1" spc="-55" dirty="0">
                <a:latin typeface="Arial"/>
                <a:cs typeface="Arial"/>
              </a:rPr>
              <a:t> </a:t>
            </a:r>
            <a:r>
              <a:rPr sz="2206" i="1" dirty="0">
                <a:latin typeface="Arial"/>
                <a:cs typeface="Arial"/>
              </a:rPr>
              <a:t>svarového</a:t>
            </a:r>
            <a:r>
              <a:rPr sz="2206" i="1" spc="-55" dirty="0">
                <a:latin typeface="Arial"/>
                <a:cs typeface="Arial"/>
              </a:rPr>
              <a:t> </a:t>
            </a:r>
            <a:r>
              <a:rPr sz="2206" i="1" spc="-11" dirty="0">
                <a:latin typeface="Arial"/>
                <a:cs typeface="Arial"/>
              </a:rPr>
              <a:t>kovu,</a:t>
            </a:r>
            <a:r>
              <a:rPr sz="2206" i="1" dirty="0">
                <a:latin typeface="Arial"/>
                <a:cs typeface="Arial"/>
              </a:rPr>
              <a:t>	jako</a:t>
            </a:r>
            <a:r>
              <a:rPr sz="2206" i="1" spc="-39" dirty="0">
                <a:latin typeface="Arial"/>
                <a:cs typeface="Arial"/>
              </a:rPr>
              <a:t> </a:t>
            </a:r>
            <a:r>
              <a:rPr sz="2206" i="1" dirty="0">
                <a:latin typeface="Arial"/>
                <a:cs typeface="Arial"/>
              </a:rPr>
              <a:t>má</a:t>
            </a:r>
            <a:r>
              <a:rPr sz="2206" i="1" spc="-17" dirty="0">
                <a:latin typeface="Arial"/>
                <a:cs typeface="Arial"/>
              </a:rPr>
              <a:t> </a:t>
            </a:r>
            <a:r>
              <a:rPr sz="2206" i="1" dirty="0">
                <a:latin typeface="Arial"/>
                <a:cs typeface="Arial"/>
              </a:rPr>
              <a:t>základní</a:t>
            </a:r>
            <a:r>
              <a:rPr sz="2206" i="1" spc="-61" dirty="0">
                <a:latin typeface="Arial"/>
                <a:cs typeface="Arial"/>
              </a:rPr>
              <a:t> </a:t>
            </a:r>
            <a:r>
              <a:rPr sz="2206" i="1" spc="-11" dirty="0">
                <a:latin typeface="Arial"/>
                <a:cs typeface="Arial"/>
              </a:rPr>
              <a:t>materiál</a:t>
            </a:r>
            <a:endParaRPr sz="2206" dirty="0">
              <a:latin typeface="Arial"/>
              <a:cs typeface="Arial"/>
            </a:endParaRPr>
          </a:p>
          <a:p>
            <a:pPr marL="14007" marR="392178">
              <a:spcBef>
                <a:spcPts val="1059"/>
              </a:spcBef>
              <a:buFont typeface="Wingdings"/>
              <a:buChar char=""/>
              <a:tabLst>
                <a:tab pos="390077" algn="l"/>
                <a:tab pos="390777" algn="l"/>
              </a:tabLst>
            </a:pPr>
            <a:r>
              <a:rPr sz="2206" i="1" dirty="0">
                <a:latin typeface="Arial"/>
                <a:cs typeface="Arial"/>
              </a:rPr>
              <a:t>Svarová</a:t>
            </a:r>
            <a:r>
              <a:rPr sz="2206" i="1" spc="-72" dirty="0">
                <a:latin typeface="Arial"/>
                <a:cs typeface="Arial"/>
              </a:rPr>
              <a:t> </a:t>
            </a:r>
            <a:r>
              <a:rPr sz="2206" i="1" dirty="0">
                <a:latin typeface="Arial"/>
                <a:cs typeface="Arial"/>
              </a:rPr>
              <a:t>lázeň</a:t>
            </a:r>
            <a:r>
              <a:rPr sz="2206" i="1" spc="-28" dirty="0">
                <a:latin typeface="Arial"/>
                <a:cs typeface="Arial"/>
              </a:rPr>
              <a:t> </a:t>
            </a:r>
            <a:r>
              <a:rPr sz="2206" i="1" dirty="0">
                <a:latin typeface="Arial"/>
                <a:cs typeface="Arial"/>
              </a:rPr>
              <a:t>je</a:t>
            </a:r>
            <a:r>
              <a:rPr sz="2206" i="1" spc="-11" dirty="0">
                <a:latin typeface="Arial"/>
                <a:cs typeface="Arial"/>
              </a:rPr>
              <a:t> </a:t>
            </a:r>
            <a:r>
              <a:rPr sz="2206" i="1" dirty="0">
                <a:latin typeface="Arial"/>
                <a:cs typeface="Arial"/>
              </a:rPr>
              <a:t>dokonale</a:t>
            </a:r>
            <a:r>
              <a:rPr sz="2206" i="1" spc="-44" dirty="0">
                <a:latin typeface="Arial"/>
                <a:cs typeface="Arial"/>
              </a:rPr>
              <a:t> </a:t>
            </a:r>
            <a:r>
              <a:rPr sz="2206" i="1" dirty="0">
                <a:latin typeface="Arial"/>
                <a:cs typeface="Arial"/>
              </a:rPr>
              <a:t>chráněna</a:t>
            </a:r>
            <a:r>
              <a:rPr sz="2206" i="1" spc="-66" dirty="0">
                <a:latin typeface="Arial"/>
                <a:cs typeface="Arial"/>
              </a:rPr>
              <a:t> </a:t>
            </a:r>
            <a:r>
              <a:rPr sz="2206" i="1" dirty="0">
                <a:latin typeface="Arial"/>
                <a:cs typeface="Arial"/>
              </a:rPr>
              <a:t>ochranným</a:t>
            </a:r>
            <a:r>
              <a:rPr sz="2206" i="1" spc="-72" dirty="0">
                <a:latin typeface="Arial"/>
                <a:cs typeface="Arial"/>
              </a:rPr>
              <a:t> </a:t>
            </a:r>
            <a:r>
              <a:rPr sz="2206" i="1" dirty="0">
                <a:latin typeface="Arial"/>
                <a:cs typeface="Arial"/>
              </a:rPr>
              <a:t>plynem</a:t>
            </a:r>
            <a:r>
              <a:rPr sz="2206" i="1" spc="-44" dirty="0">
                <a:latin typeface="Arial"/>
                <a:cs typeface="Arial"/>
              </a:rPr>
              <a:t> </a:t>
            </a:r>
            <a:r>
              <a:rPr sz="2206" i="1" dirty="0">
                <a:latin typeface="Arial"/>
                <a:cs typeface="Arial"/>
              </a:rPr>
              <a:t>od</a:t>
            </a:r>
            <a:r>
              <a:rPr sz="2206" i="1" spc="-11" dirty="0">
                <a:latin typeface="Arial"/>
                <a:cs typeface="Arial"/>
              </a:rPr>
              <a:t> účinků </a:t>
            </a:r>
            <a:r>
              <a:rPr sz="2206" i="1" dirty="0">
                <a:latin typeface="Arial"/>
                <a:cs typeface="Arial"/>
              </a:rPr>
              <a:t>okolní</a:t>
            </a:r>
            <a:r>
              <a:rPr sz="2206" i="1" spc="-61" dirty="0">
                <a:latin typeface="Arial"/>
                <a:cs typeface="Arial"/>
              </a:rPr>
              <a:t> </a:t>
            </a:r>
            <a:r>
              <a:rPr sz="2206" i="1" spc="-11" dirty="0">
                <a:latin typeface="Arial"/>
                <a:cs typeface="Arial"/>
              </a:rPr>
              <a:t>atmosféry,</a:t>
            </a:r>
            <a:r>
              <a:rPr sz="2206" i="1" spc="-77" dirty="0">
                <a:latin typeface="Arial"/>
                <a:cs typeface="Arial"/>
              </a:rPr>
              <a:t> </a:t>
            </a:r>
            <a:r>
              <a:rPr sz="2206" i="1" dirty="0">
                <a:latin typeface="Arial"/>
                <a:cs typeface="Arial"/>
              </a:rPr>
              <a:t>svarové</a:t>
            </a:r>
            <a:r>
              <a:rPr sz="2206" i="1" spc="-83" dirty="0">
                <a:latin typeface="Arial"/>
                <a:cs typeface="Arial"/>
              </a:rPr>
              <a:t> </a:t>
            </a:r>
            <a:r>
              <a:rPr sz="2206" i="1" dirty="0">
                <a:latin typeface="Arial"/>
                <a:cs typeface="Arial"/>
              </a:rPr>
              <a:t>spoje</a:t>
            </a:r>
            <a:r>
              <a:rPr sz="2206" i="1" spc="-44" dirty="0">
                <a:latin typeface="Arial"/>
                <a:cs typeface="Arial"/>
              </a:rPr>
              <a:t> </a:t>
            </a:r>
            <a:r>
              <a:rPr sz="2206" i="1" dirty="0">
                <a:latin typeface="Arial"/>
                <a:cs typeface="Arial"/>
              </a:rPr>
              <a:t>jsou</a:t>
            </a:r>
            <a:r>
              <a:rPr sz="2206" i="1" spc="-50" dirty="0">
                <a:latin typeface="Arial"/>
                <a:cs typeface="Arial"/>
              </a:rPr>
              <a:t> </a:t>
            </a:r>
            <a:r>
              <a:rPr sz="2206" i="1" dirty="0">
                <a:latin typeface="Arial"/>
                <a:cs typeface="Arial"/>
              </a:rPr>
              <a:t>pevnější,</a:t>
            </a:r>
            <a:r>
              <a:rPr sz="2206" i="1" spc="-72" dirty="0">
                <a:latin typeface="Arial"/>
                <a:cs typeface="Arial"/>
              </a:rPr>
              <a:t> </a:t>
            </a:r>
            <a:r>
              <a:rPr sz="2206" i="1" dirty="0">
                <a:latin typeface="Arial"/>
                <a:cs typeface="Arial"/>
              </a:rPr>
              <a:t>houževnatější</a:t>
            </a:r>
            <a:r>
              <a:rPr sz="2206" i="1" spc="-72" dirty="0">
                <a:latin typeface="Arial"/>
                <a:cs typeface="Arial"/>
              </a:rPr>
              <a:t> </a:t>
            </a:r>
            <a:r>
              <a:rPr sz="2206" i="1" spc="-55" dirty="0">
                <a:latin typeface="Arial"/>
                <a:cs typeface="Arial"/>
              </a:rPr>
              <a:t>a </a:t>
            </a:r>
            <a:r>
              <a:rPr sz="2206" i="1" dirty="0">
                <a:latin typeface="Arial"/>
                <a:cs typeface="Arial"/>
              </a:rPr>
              <a:t>korozivzdornější</a:t>
            </a:r>
            <a:r>
              <a:rPr sz="2206" i="1" spc="-77" dirty="0">
                <a:latin typeface="Arial"/>
                <a:cs typeface="Arial"/>
              </a:rPr>
              <a:t> </a:t>
            </a:r>
            <a:r>
              <a:rPr sz="2206" i="1" dirty="0">
                <a:latin typeface="Arial"/>
                <a:cs typeface="Arial"/>
              </a:rPr>
              <a:t>než</a:t>
            </a:r>
            <a:r>
              <a:rPr sz="2206" i="1" spc="-39" dirty="0">
                <a:latin typeface="Arial"/>
                <a:cs typeface="Arial"/>
              </a:rPr>
              <a:t> </a:t>
            </a:r>
            <a:r>
              <a:rPr sz="2206" i="1" dirty="0">
                <a:latin typeface="Arial"/>
                <a:cs typeface="Arial"/>
              </a:rPr>
              <a:t>svarové</a:t>
            </a:r>
            <a:r>
              <a:rPr sz="2206" i="1" spc="-66" dirty="0">
                <a:latin typeface="Arial"/>
                <a:cs typeface="Arial"/>
              </a:rPr>
              <a:t> </a:t>
            </a:r>
            <a:r>
              <a:rPr sz="2206" i="1" dirty="0">
                <a:latin typeface="Arial"/>
                <a:cs typeface="Arial"/>
              </a:rPr>
              <a:t>spoje</a:t>
            </a:r>
            <a:r>
              <a:rPr sz="2206" i="1" spc="-39" dirty="0">
                <a:latin typeface="Arial"/>
                <a:cs typeface="Arial"/>
              </a:rPr>
              <a:t> </a:t>
            </a:r>
            <a:r>
              <a:rPr sz="2206" i="1" dirty="0">
                <a:latin typeface="Arial"/>
                <a:cs typeface="Arial"/>
              </a:rPr>
              <a:t>svařované</a:t>
            </a:r>
            <a:r>
              <a:rPr sz="2206" i="1" spc="-77" dirty="0">
                <a:latin typeface="Arial"/>
                <a:cs typeface="Arial"/>
              </a:rPr>
              <a:t> </a:t>
            </a:r>
            <a:r>
              <a:rPr sz="2206" i="1" dirty="0">
                <a:latin typeface="Arial"/>
                <a:cs typeface="Arial"/>
              </a:rPr>
              <a:t>většinou</a:t>
            </a:r>
            <a:r>
              <a:rPr sz="2206" i="1" spc="-50" dirty="0">
                <a:latin typeface="Arial"/>
                <a:cs typeface="Arial"/>
              </a:rPr>
              <a:t> </a:t>
            </a:r>
            <a:r>
              <a:rPr sz="2206" i="1" dirty="0">
                <a:latin typeface="Arial"/>
                <a:cs typeface="Arial"/>
              </a:rPr>
              <a:t>jiných</a:t>
            </a:r>
            <a:r>
              <a:rPr sz="2206" i="1" spc="-39" dirty="0">
                <a:latin typeface="Arial"/>
                <a:cs typeface="Arial"/>
              </a:rPr>
              <a:t> </a:t>
            </a:r>
            <a:r>
              <a:rPr sz="2206" i="1" spc="-11" dirty="0">
                <a:latin typeface="Arial"/>
                <a:cs typeface="Arial"/>
              </a:rPr>
              <a:t>způsobů</a:t>
            </a:r>
            <a:endParaRPr sz="2206" dirty="0">
              <a:latin typeface="Arial"/>
              <a:cs typeface="Arial"/>
            </a:endParaRPr>
          </a:p>
          <a:p>
            <a:pPr marL="390077" indent="-376771">
              <a:spcBef>
                <a:spcPts val="1064"/>
              </a:spcBef>
              <a:buFont typeface="Wingdings"/>
              <a:buChar char=""/>
              <a:tabLst>
                <a:tab pos="390077" algn="l"/>
                <a:tab pos="390777" algn="l"/>
              </a:tabLst>
            </a:pPr>
            <a:r>
              <a:rPr sz="2206" i="1" dirty="0">
                <a:latin typeface="Arial"/>
                <a:cs typeface="Arial"/>
              </a:rPr>
              <a:t>Svarová</a:t>
            </a:r>
            <a:r>
              <a:rPr sz="2206" i="1" spc="-72" dirty="0">
                <a:latin typeface="Arial"/>
                <a:cs typeface="Arial"/>
              </a:rPr>
              <a:t> </a:t>
            </a:r>
            <a:r>
              <a:rPr sz="2206" i="1" dirty="0">
                <a:latin typeface="Arial"/>
                <a:cs typeface="Arial"/>
              </a:rPr>
              <a:t>lázeň</a:t>
            </a:r>
            <a:r>
              <a:rPr sz="2206" i="1" spc="-33" dirty="0">
                <a:latin typeface="Arial"/>
                <a:cs typeface="Arial"/>
              </a:rPr>
              <a:t> </a:t>
            </a:r>
            <a:r>
              <a:rPr sz="2206" i="1" dirty="0">
                <a:latin typeface="Arial"/>
                <a:cs typeface="Arial"/>
              </a:rPr>
              <a:t>je</a:t>
            </a:r>
            <a:r>
              <a:rPr sz="2206" i="1" spc="-11" dirty="0">
                <a:latin typeface="Arial"/>
                <a:cs typeface="Arial"/>
              </a:rPr>
              <a:t> </a:t>
            </a:r>
            <a:r>
              <a:rPr sz="2206" i="1" dirty="0">
                <a:latin typeface="Arial"/>
                <a:cs typeface="Arial"/>
              </a:rPr>
              <a:t>dobře</a:t>
            </a:r>
            <a:r>
              <a:rPr sz="2206" i="1" spc="-44" dirty="0">
                <a:latin typeface="Arial"/>
                <a:cs typeface="Arial"/>
              </a:rPr>
              <a:t> </a:t>
            </a:r>
            <a:r>
              <a:rPr sz="2206" i="1" dirty="0">
                <a:latin typeface="Arial"/>
                <a:cs typeface="Arial"/>
              </a:rPr>
              <a:t>viditelná</a:t>
            </a:r>
            <a:r>
              <a:rPr sz="2206" i="1" spc="-39"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poměrně</a:t>
            </a:r>
            <a:r>
              <a:rPr sz="2206" i="1" spc="-50" dirty="0">
                <a:latin typeface="Arial"/>
                <a:cs typeface="Arial"/>
              </a:rPr>
              <a:t> </a:t>
            </a:r>
            <a:r>
              <a:rPr sz="2206" i="1" dirty="0">
                <a:latin typeface="Arial"/>
                <a:cs typeface="Arial"/>
              </a:rPr>
              <a:t>dobře</a:t>
            </a:r>
            <a:r>
              <a:rPr sz="2206" i="1" spc="-44" dirty="0">
                <a:latin typeface="Arial"/>
                <a:cs typeface="Arial"/>
              </a:rPr>
              <a:t> </a:t>
            </a:r>
            <a:r>
              <a:rPr sz="2206" i="1" spc="-11" dirty="0">
                <a:latin typeface="Arial"/>
                <a:cs typeface="Arial"/>
              </a:rPr>
              <a:t>ovladatelná</a:t>
            </a:r>
            <a:endParaRPr sz="2206" dirty="0">
              <a:latin typeface="Arial"/>
              <a:cs typeface="Arial"/>
            </a:endParaRPr>
          </a:p>
          <a:p>
            <a:pPr marL="14007" marR="1375424">
              <a:spcBef>
                <a:spcPts val="1059"/>
              </a:spcBef>
              <a:buFont typeface="Wingdings"/>
              <a:buChar char=""/>
              <a:tabLst>
                <a:tab pos="390077" algn="l"/>
                <a:tab pos="390777" algn="l"/>
              </a:tabLst>
            </a:pPr>
            <a:r>
              <a:rPr sz="2206" i="1" dirty="0">
                <a:latin typeface="Arial"/>
                <a:cs typeface="Arial"/>
              </a:rPr>
              <a:t>Svařovat</a:t>
            </a:r>
            <a:r>
              <a:rPr sz="2206" i="1" spc="-66" dirty="0">
                <a:latin typeface="Arial"/>
                <a:cs typeface="Arial"/>
              </a:rPr>
              <a:t> </a:t>
            </a:r>
            <a:r>
              <a:rPr sz="2206" i="1" dirty="0">
                <a:latin typeface="Arial"/>
                <a:cs typeface="Arial"/>
              </a:rPr>
              <a:t>lze</a:t>
            </a:r>
            <a:r>
              <a:rPr sz="2206" i="1" spc="-22" dirty="0">
                <a:latin typeface="Arial"/>
                <a:cs typeface="Arial"/>
              </a:rPr>
              <a:t> </a:t>
            </a:r>
            <a:r>
              <a:rPr sz="2206" i="1" dirty="0">
                <a:latin typeface="Arial"/>
                <a:cs typeface="Arial"/>
              </a:rPr>
              <a:t>ve</a:t>
            </a:r>
            <a:r>
              <a:rPr sz="2206" i="1" spc="-22" dirty="0">
                <a:latin typeface="Arial"/>
                <a:cs typeface="Arial"/>
              </a:rPr>
              <a:t> </a:t>
            </a:r>
            <a:r>
              <a:rPr sz="2206" i="1" dirty="0">
                <a:latin typeface="Arial"/>
                <a:cs typeface="Arial"/>
              </a:rPr>
              <a:t>všech</a:t>
            </a:r>
            <a:r>
              <a:rPr sz="2206" i="1" spc="-44" dirty="0">
                <a:latin typeface="Arial"/>
                <a:cs typeface="Arial"/>
              </a:rPr>
              <a:t> </a:t>
            </a:r>
            <a:r>
              <a:rPr sz="2206" i="1" dirty="0">
                <a:latin typeface="Arial"/>
                <a:cs typeface="Arial"/>
              </a:rPr>
              <a:t>polohách</a:t>
            </a:r>
            <a:r>
              <a:rPr sz="2206" i="1" spc="-39"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povrch</a:t>
            </a:r>
            <a:r>
              <a:rPr sz="2206" i="1" spc="-50" dirty="0">
                <a:latin typeface="Arial"/>
                <a:cs typeface="Arial"/>
              </a:rPr>
              <a:t> </a:t>
            </a:r>
            <a:r>
              <a:rPr sz="2206" i="1" dirty="0">
                <a:latin typeface="Arial"/>
                <a:cs typeface="Arial"/>
              </a:rPr>
              <a:t>svarové</a:t>
            </a:r>
            <a:r>
              <a:rPr sz="2206" i="1" spc="-50" dirty="0">
                <a:latin typeface="Arial"/>
                <a:cs typeface="Arial"/>
              </a:rPr>
              <a:t> </a:t>
            </a:r>
            <a:r>
              <a:rPr sz="2206" i="1" spc="-11" dirty="0">
                <a:latin typeface="Arial"/>
                <a:cs typeface="Arial"/>
              </a:rPr>
              <a:t>housenky </a:t>
            </a:r>
            <a:r>
              <a:rPr sz="2206" i="1" dirty="0">
                <a:latin typeface="Arial"/>
                <a:cs typeface="Arial"/>
              </a:rPr>
              <a:t>nepotřebuje</a:t>
            </a:r>
            <a:r>
              <a:rPr sz="2206" i="1" spc="-50" dirty="0">
                <a:latin typeface="Arial"/>
                <a:cs typeface="Arial"/>
              </a:rPr>
              <a:t> </a:t>
            </a:r>
            <a:r>
              <a:rPr sz="2206" i="1" dirty="0">
                <a:latin typeface="Arial"/>
                <a:cs typeface="Arial"/>
              </a:rPr>
              <a:t>další</a:t>
            </a:r>
            <a:r>
              <a:rPr sz="2206" i="1" spc="-33" dirty="0">
                <a:latin typeface="Arial"/>
                <a:cs typeface="Arial"/>
              </a:rPr>
              <a:t> </a:t>
            </a:r>
            <a:r>
              <a:rPr sz="2206" i="1" spc="-11" dirty="0">
                <a:latin typeface="Arial"/>
                <a:cs typeface="Arial"/>
              </a:rPr>
              <a:t>opracování</a:t>
            </a:r>
            <a:endParaRPr sz="2206" dirty="0">
              <a:latin typeface="Arial"/>
              <a:cs typeface="Arial"/>
            </a:endParaRPr>
          </a:p>
          <a:p>
            <a:pPr marL="237407" indent="-224102">
              <a:spcBef>
                <a:spcPts val="1059"/>
              </a:spcBef>
              <a:buFont typeface="Wingdings"/>
              <a:buChar char=""/>
              <a:tabLst>
                <a:tab pos="238109" algn="l"/>
              </a:tabLst>
            </a:pPr>
            <a:r>
              <a:rPr sz="2206" i="1" dirty="0">
                <a:latin typeface="Arial"/>
                <a:cs typeface="Arial"/>
              </a:rPr>
              <a:t>-</a:t>
            </a:r>
            <a:r>
              <a:rPr sz="2206" i="1" spc="-39" dirty="0">
                <a:latin typeface="Arial"/>
                <a:cs typeface="Arial"/>
              </a:rPr>
              <a:t> </a:t>
            </a:r>
            <a:r>
              <a:rPr sz="2206" i="1" dirty="0">
                <a:latin typeface="Arial"/>
                <a:cs typeface="Arial"/>
              </a:rPr>
              <a:t>Snadná</a:t>
            </a:r>
            <a:r>
              <a:rPr sz="2206" i="1" spc="-33" dirty="0">
                <a:latin typeface="Arial"/>
                <a:cs typeface="Arial"/>
              </a:rPr>
              <a:t> </a:t>
            </a:r>
            <a:r>
              <a:rPr sz="2206" i="1" dirty="0">
                <a:latin typeface="Arial"/>
                <a:cs typeface="Arial"/>
              </a:rPr>
              <a:t>automatizace,</a:t>
            </a:r>
            <a:r>
              <a:rPr sz="2206" i="1" spc="-66" dirty="0">
                <a:latin typeface="Arial"/>
                <a:cs typeface="Arial"/>
              </a:rPr>
              <a:t> </a:t>
            </a:r>
            <a:r>
              <a:rPr sz="2206" i="1" dirty="0">
                <a:latin typeface="Arial"/>
                <a:cs typeface="Arial"/>
              </a:rPr>
              <a:t>mechanizace</a:t>
            </a:r>
            <a:r>
              <a:rPr sz="2206" i="1" spc="-61"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robotizace</a:t>
            </a:r>
            <a:r>
              <a:rPr sz="2206" i="1" spc="-77" dirty="0">
                <a:latin typeface="Arial"/>
                <a:cs typeface="Arial"/>
              </a:rPr>
              <a:t> </a:t>
            </a:r>
            <a:r>
              <a:rPr sz="2206" i="1" dirty="0">
                <a:latin typeface="Arial"/>
                <a:cs typeface="Arial"/>
              </a:rPr>
              <a:t>svařovacího</a:t>
            </a:r>
            <a:r>
              <a:rPr sz="2206" i="1" spc="-72" dirty="0">
                <a:latin typeface="Arial"/>
                <a:cs typeface="Arial"/>
              </a:rPr>
              <a:t> </a:t>
            </a:r>
            <a:r>
              <a:rPr sz="2206" i="1" spc="-11" dirty="0">
                <a:latin typeface="Arial"/>
                <a:cs typeface="Arial"/>
              </a:rPr>
              <a:t>procesu</a:t>
            </a:r>
            <a:endParaRPr sz="2206" dirty="0">
              <a:latin typeface="Arial"/>
              <a:cs typeface="Arial"/>
            </a:endParaRPr>
          </a:p>
          <a:p>
            <a:pPr>
              <a:spcBef>
                <a:spcPts val="44"/>
              </a:spcBef>
            </a:pPr>
            <a:endParaRPr sz="2261" dirty="0">
              <a:latin typeface="Arial"/>
              <a:cs typeface="Arial"/>
            </a:endParaRPr>
          </a:p>
          <a:p>
            <a:pPr marL="14007">
              <a:spcBef>
                <a:spcPts val="6"/>
              </a:spcBef>
            </a:pPr>
            <a:r>
              <a:rPr sz="2206" b="1" i="1" dirty="0">
                <a:latin typeface="Arial"/>
                <a:cs typeface="Arial"/>
              </a:rPr>
              <a:t>Nevýhoda:</a:t>
            </a:r>
            <a:r>
              <a:rPr sz="2206" b="1" i="1" spc="-39"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nižší</a:t>
            </a:r>
            <a:r>
              <a:rPr sz="2206" i="1" spc="-28" dirty="0">
                <a:latin typeface="Arial"/>
                <a:cs typeface="Arial"/>
              </a:rPr>
              <a:t> </a:t>
            </a:r>
            <a:r>
              <a:rPr sz="2206" i="1" dirty="0">
                <a:latin typeface="Arial"/>
                <a:cs typeface="Arial"/>
              </a:rPr>
              <a:t>produktivita</a:t>
            </a:r>
            <a:r>
              <a:rPr sz="2206" i="1" spc="-72" dirty="0">
                <a:latin typeface="Arial"/>
                <a:cs typeface="Arial"/>
              </a:rPr>
              <a:t> </a:t>
            </a:r>
            <a:r>
              <a:rPr sz="2206" i="1" dirty="0">
                <a:latin typeface="Arial"/>
                <a:cs typeface="Arial"/>
              </a:rPr>
              <a:t>(obvykle</a:t>
            </a:r>
            <a:r>
              <a:rPr sz="2206" i="1" spc="-55" dirty="0">
                <a:latin typeface="Arial"/>
                <a:cs typeface="Arial"/>
              </a:rPr>
              <a:t> </a:t>
            </a:r>
            <a:r>
              <a:rPr sz="2206" i="1" dirty="0">
                <a:latin typeface="Arial"/>
                <a:cs typeface="Arial"/>
              </a:rPr>
              <a:t>ruční</a:t>
            </a:r>
            <a:r>
              <a:rPr sz="2206" i="1" spc="-44" dirty="0">
                <a:latin typeface="Arial"/>
                <a:cs typeface="Arial"/>
              </a:rPr>
              <a:t> </a:t>
            </a:r>
            <a:r>
              <a:rPr sz="2206" i="1" dirty="0">
                <a:latin typeface="Arial"/>
                <a:cs typeface="Arial"/>
              </a:rPr>
              <a:t>způsob</a:t>
            </a:r>
            <a:r>
              <a:rPr sz="2206" i="1" spc="-50" dirty="0">
                <a:latin typeface="Arial"/>
                <a:cs typeface="Arial"/>
              </a:rPr>
              <a:t> </a:t>
            </a:r>
            <a:r>
              <a:rPr sz="2206" i="1" spc="-11" dirty="0">
                <a:latin typeface="Arial"/>
                <a:cs typeface="Arial"/>
              </a:rPr>
              <a:t>svařování)</a:t>
            </a:r>
            <a:endParaRPr sz="2206" dirty="0">
              <a:latin typeface="Arial"/>
              <a:cs typeface="Arial"/>
            </a:endParaRPr>
          </a:p>
        </p:txBody>
      </p:sp>
    </p:spTree>
    <p:extLst>
      <p:ext uri="{BB962C8B-B14F-4D97-AF65-F5344CB8AC3E}">
        <p14:creationId xmlns:p14="http://schemas.microsoft.com/office/powerpoint/2010/main" val="28074887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7808"/>
            <a:ext cx="5259868" cy="556994"/>
          </a:xfrm>
          <a:prstGeom prst="rect">
            <a:avLst/>
          </a:prstGeom>
        </p:spPr>
        <p:txBody>
          <a:bodyPr vert="horz" wrap="square" lIns="0" tIns="18207" rIns="0" bIns="0" rtlCol="0">
            <a:spAutoFit/>
          </a:bodyPr>
          <a:lstStyle/>
          <a:p>
            <a:pPr marL="14007">
              <a:spcBef>
                <a:spcPts val="143"/>
              </a:spcBef>
            </a:pPr>
            <a:r>
              <a:rPr spc="-39" dirty="0"/>
              <a:t>Části</a:t>
            </a:r>
            <a:r>
              <a:rPr spc="-121" dirty="0"/>
              <a:t> </a:t>
            </a:r>
            <a:r>
              <a:rPr spc="-55" dirty="0"/>
              <a:t>elektrického</a:t>
            </a:r>
            <a:r>
              <a:rPr spc="-116" dirty="0"/>
              <a:t> </a:t>
            </a:r>
            <a:r>
              <a:rPr spc="-55" dirty="0"/>
              <a:t>oblouku</a:t>
            </a:r>
          </a:p>
        </p:txBody>
      </p:sp>
      <p:pic>
        <p:nvPicPr>
          <p:cNvPr id="13" name="object 13"/>
          <p:cNvPicPr>
            <a:picLocks noChangeAspect="1"/>
          </p:cNvPicPr>
          <p:nvPr/>
        </p:nvPicPr>
        <p:blipFill>
          <a:blip r:embed="rId2" cstate="print"/>
          <a:stretch>
            <a:fillRect/>
          </a:stretch>
        </p:blipFill>
        <p:spPr>
          <a:xfrm>
            <a:off x="1466117" y="1527697"/>
            <a:ext cx="7233384" cy="5166483"/>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7598405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7808"/>
            <a:ext cx="4955068" cy="556994"/>
          </a:xfrm>
          <a:prstGeom prst="rect">
            <a:avLst/>
          </a:prstGeom>
        </p:spPr>
        <p:txBody>
          <a:bodyPr vert="horz" wrap="square" lIns="0" tIns="18207" rIns="0" bIns="0" rtlCol="0">
            <a:spAutoFit/>
          </a:bodyPr>
          <a:lstStyle/>
          <a:p>
            <a:pPr marL="14007">
              <a:spcBef>
                <a:spcPts val="143"/>
              </a:spcBef>
            </a:pPr>
            <a:r>
              <a:rPr spc="-50" dirty="0"/>
              <a:t>Úbytek</a:t>
            </a:r>
            <a:r>
              <a:rPr spc="-154" dirty="0"/>
              <a:t> </a:t>
            </a:r>
            <a:r>
              <a:rPr spc="-44" dirty="0"/>
              <a:t>napětí</a:t>
            </a:r>
            <a:r>
              <a:rPr spc="-154" dirty="0"/>
              <a:t> </a:t>
            </a:r>
            <a:r>
              <a:rPr dirty="0"/>
              <a:t>na</a:t>
            </a:r>
            <a:r>
              <a:rPr spc="-154" dirty="0"/>
              <a:t> </a:t>
            </a:r>
            <a:r>
              <a:rPr spc="-61" dirty="0"/>
              <a:t>oblouku</a:t>
            </a:r>
          </a:p>
        </p:txBody>
      </p:sp>
      <p:grpSp>
        <p:nvGrpSpPr>
          <p:cNvPr id="13" name="object 13"/>
          <p:cNvGrpSpPr/>
          <p:nvPr/>
        </p:nvGrpSpPr>
        <p:grpSpPr>
          <a:xfrm>
            <a:off x="1172006" y="1890712"/>
            <a:ext cx="8613246" cy="4616839"/>
            <a:chOff x="786383" y="1714499"/>
            <a:chExt cx="7810500" cy="4186554"/>
          </a:xfrm>
        </p:grpSpPr>
        <p:pic>
          <p:nvPicPr>
            <p:cNvPr id="14" name="object 14"/>
            <p:cNvPicPr/>
            <p:nvPr/>
          </p:nvPicPr>
          <p:blipFill>
            <a:blip r:embed="rId2" cstate="print"/>
            <a:stretch>
              <a:fillRect/>
            </a:stretch>
          </p:blipFill>
          <p:spPr>
            <a:xfrm>
              <a:off x="786383" y="1714499"/>
              <a:ext cx="7810500" cy="4186428"/>
            </a:xfrm>
            <a:prstGeom prst="rect">
              <a:avLst/>
            </a:prstGeom>
          </p:spPr>
        </p:pic>
        <p:pic>
          <p:nvPicPr>
            <p:cNvPr id="15" name="object 15"/>
            <p:cNvPicPr/>
            <p:nvPr/>
          </p:nvPicPr>
          <p:blipFill>
            <a:blip r:embed="rId3" cstate="print"/>
            <a:stretch>
              <a:fillRect/>
            </a:stretch>
          </p:blipFill>
          <p:spPr>
            <a:xfrm>
              <a:off x="2302763" y="1933955"/>
              <a:ext cx="181356" cy="205740"/>
            </a:xfrm>
            <a:prstGeom prst="rect">
              <a:avLst/>
            </a:prstGeom>
          </p:spPr>
        </p:pic>
        <p:pic>
          <p:nvPicPr>
            <p:cNvPr id="16" name="object 16"/>
            <p:cNvPicPr/>
            <p:nvPr/>
          </p:nvPicPr>
          <p:blipFill>
            <a:blip r:embed="rId4" cstate="print"/>
            <a:stretch>
              <a:fillRect/>
            </a:stretch>
          </p:blipFill>
          <p:spPr>
            <a:xfrm>
              <a:off x="1559051" y="5410199"/>
              <a:ext cx="179832" cy="205740"/>
            </a:xfrm>
            <a:prstGeom prst="rect">
              <a:avLst/>
            </a:prstGeom>
          </p:spPr>
        </p:pic>
      </p:grpSp>
      <p:sp>
        <p:nvSpPr>
          <p:cNvPr id="17" name="object 17"/>
          <p:cNvSpPr txBox="1"/>
          <p:nvPr/>
        </p:nvSpPr>
        <p:spPr>
          <a:xfrm>
            <a:off x="2891716" y="2086086"/>
            <a:ext cx="88233" cy="252479"/>
          </a:xfrm>
          <a:prstGeom prst="rect">
            <a:avLst/>
          </a:prstGeom>
        </p:spPr>
        <p:txBody>
          <a:bodyPr vert="horz" wrap="square" lIns="0" tIns="14706" rIns="0" bIns="0" rtlCol="0">
            <a:spAutoFit/>
          </a:bodyPr>
          <a:lstStyle/>
          <a:p>
            <a:pPr marL="14007">
              <a:spcBef>
                <a:spcPts val="116"/>
              </a:spcBef>
            </a:pPr>
            <a:r>
              <a:rPr sz="1544" dirty="0">
                <a:latin typeface="Calibri"/>
                <a:cs typeface="Calibri"/>
              </a:rPr>
              <a:t>-</a:t>
            </a:r>
            <a:endParaRPr sz="1544">
              <a:latin typeface="Calibri"/>
              <a:cs typeface="Calibri"/>
            </a:endParaRPr>
          </a:p>
        </p:txBody>
      </p:sp>
      <p:sp>
        <p:nvSpPr>
          <p:cNvPr id="18" name="object 18"/>
          <p:cNvSpPr txBox="1"/>
          <p:nvPr/>
        </p:nvSpPr>
        <p:spPr>
          <a:xfrm>
            <a:off x="2050138" y="5959638"/>
            <a:ext cx="126748" cy="252479"/>
          </a:xfrm>
          <a:prstGeom prst="rect">
            <a:avLst/>
          </a:prstGeom>
        </p:spPr>
        <p:txBody>
          <a:bodyPr vert="horz" wrap="square" lIns="0" tIns="14706" rIns="0" bIns="0" rtlCol="0">
            <a:spAutoFit/>
          </a:bodyPr>
          <a:lstStyle/>
          <a:p>
            <a:pPr marL="14007">
              <a:spcBef>
                <a:spcPts val="116"/>
              </a:spcBef>
            </a:pPr>
            <a:r>
              <a:rPr sz="1544" dirty="0">
                <a:latin typeface="Calibri"/>
                <a:cs typeface="Calibri"/>
              </a:rPr>
              <a:t>+</a:t>
            </a:r>
            <a:endParaRPr sz="1544">
              <a:latin typeface="Calibri"/>
              <a:cs typeface="Calibri"/>
            </a:endParaRPr>
          </a:p>
        </p:txBody>
      </p:sp>
      <p:sp>
        <p:nvSpPr>
          <p:cNvPr id="19" name="object 19"/>
          <p:cNvSpPr txBox="1"/>
          <p:nvPr/>
        </p:nvSpPr>
        <p:spPr>
          <a:xfrm>
            <a:off x="4586493" y="4858431"/>
            <a:ext cx="1267478" cy="251771"/>
          </a:xfrm>
          <a:prstGeom prst="rect">
            <a:avLst/>
          </a:prstGeom>
        </p:spPr>
        <p:txBody>
          <a:bodyPr vert="horz" wrap="square" lIns="0" tIns="14005" rIns="0" bIns="0" rtlCol="0">
            <a:spAutoFit/>
          </a:bodyPr>
          <a:lstStyle/>
          <a:p>
            <a:pPr marL="14007">
              <a:spcBef>
                <a:spcPts val="110"/>
              </a:spcBef>
            </a:pPr>
            <a:r>
              <a:rPr sz="1544" dirty="0">
                <a:latin typeface="Calibri"/>
                <a:cs typeface="Calibri"/>
              </a:rPr>
              <a:t>Anodová</a:t>
            </a:r>
            <a:r>
              <a:rPr sz="1544" spc="-33" dirty="0">
                <a:latin typeface="Calibri"/>
                <a:cs typeface="Calibri"/>
              </a:rPr>
              <a:t> </a:t>
            </a:r>
            <a:r>
              <a:rPr sz="1544" spc="-11" dirty="0">
                <a:latin typeface="Calibri"/>
                <a:cs typeface="Calibri"/>
              </a:rPr>
              <a:t>oblast</a:t>
            </a:r>
            <a:endParaRPr sz="1544">
              <a:latin typeface="Calibri"/>
              <a:cs typeface="Calibri"/>
            </a:endParaRPr>
          </a:p>
        </p:txBody>
      </p:sp>
      <p:sp>
        <p:nvSpPr>
          <p:cNvPr id="20" name="object 20"/>
          <p:cNvSpPr txBox="1"/>
          <p:nvPr/>
        </p:nvSpPr>
        <p:spPr>
          <a:xfrm>
            <a:off x="4226838" y="3244744"/>
            <a:ext cx="1305292" cy="252479"/>
          </a:xfrm>
          <a:prstGeom prst="rect">
            <a:avLst/>
          </a:prstGeom>
        </p:spPr>
        <p:txBody>
          <a:bodyPr vert="horz" wrap="square" lIns="0" tIns="14706" rIns="0" bIns="0" rtlCol="0">
            <a:spAutoFit/>
          </a:bodyPr>
          <a:lstStyle/>
          <a:p>
            <a:pPr marL="14007">
              <a:spcBef>
                <a:spcPts val="116"/>
              </a:spcBef>
            </a:pPr>
            <a:r>
              <a:rPr sz="1544" spc="-11" dirty="0">
                <a:latin typeface="Calibri"/>
                <a:cs typeface="Calibri"/>
              </a:rPr>
              <a:t>Katodová</a:t>
            </a:r>
            <a:r>
              <a:rPr sz="1544" spc="-22" dirty="0">
                <a:latin typeface="Calibri"/>
                <a:cs typeface="Calibri"/>
              </a:rPr>
              <a:t> </a:t>
            </a:r>
            <a:r>
              <a:rPr sz="1544" spc="-11" dirty="0">
                <a:latin typeface="Calibri"/>
                <a:cs typeface="Calibri"/>
              </a:rPr>
              <a:t>oblast</a:t>
            </a:r>
            <a:endParaRPr sz="1544">
              <a:latin typeface="Calibri"/>
              <a:cs typeface="Calibri"/>
            </a:endParaRPr>
          </a:p>
        </p:txBody>
      </p:sp>
      <p:sp>
        <p:nvSpPr>
          <p:cNvPr id="21" name="object 21"/>
          <p:cNvSpPr/>
          <p:nvPr/>
        </p:nvSpPr>
        <p:spPr>
          <a:xfrm>
            <a:off x="4331597" y="3863777"/>
            <a:ext cx="993674" cy="738078"/>
          </a:xfrm>
          <a:custGeom>
            <a:avLst/>
            <a:gdLst/>
            <a:ahLst/>
            <a:cxnLst/>
            <a:rect l="l" t="t" r="r" b="b"/>
            <a:pathLst>
              <a:path w="901064" h="669289">
                <a:moveTo>
                  <a:pt x="900684" y="0"/>
                </a:moveTo>
                <a:lnTo>
                  <a:pt x="0" y="0"/>
                </a:lnTo>
                <a:lnTo>
                  <a:pt x="0" y="669036"/>
                </a:lnTo>
                <a:lnTo>
                  <a:pt x="900684" y="669036"/>
                </a:lnTo>
                <a:lnTo>
                  <a:pt x="900684" y="0"/>
                </a:lnTo>
                <a:close/>
              </a:path>
            </a:pathLst>
          </a:custGeom>
          <a:solidFill>
            <a:srgbClr val="FFFFFF"/>
          </a:solidFill>
        </p:spPr>
        <p:txBody>
          <a:bodyPr wrap="square" lIns="0" tIns="0" rIns="0" bIns="0" rtlCol="0"/>
          <a:lstStyle/>
          <a:p>
            <a:endParaRPr sz="1985"/>
          </a:p>
        </p:txBody>
      </p:sp>
      <p:sp>
        <p:nvSpPr>
          <p:cNvPr id="22" name="object 22"/>
          <p:cNvSpPr txBox="1"/>
          <p:nvPr/>
        </p:nvSpPr>
        <p:spPr>
          <a:xfrm>
            <a:off x="4520249" y="3898508"/>
            <a:ext cx="677855" cy="490108"/>
          </a:xfrm>
          <a:prstGeom prst="rect">
            <a:avLst/>
          </a:prstGeom>
        </p:spPr>
        <p:txBody>
          <a:bodyPr vert="horz" wrap="square" lIns="0" tIns="14706" rIns="0" bIns="0" rtlCol="0">
            <a:spAutoFit/>
          </a:bodyPr>
          <a:lstStyle/>
          <a:p>
            <a:pPr marL="14007" marR="5602" indent="11205">
              <a:spcBef>
                <a:spcPts val="116"/>
              </a:spcBef>
            </a:pPr>
            <a:r>
              <a:rPr sz="1544" spc="-11" dirty="0">
                <a:latin typeface="Calibri"/>
                <a:cs typeface="Calibri"/>
              </a:rPr>
              <a:t>Sloupec oblouku</a:t>
            </a:r>
            <a:endParaRPr sz="1544">
              <a:latin typeface="Calibri"/>
              <a:cs typeface="Calibri"/>
            </a:endParaRPr>
          </a:p>
        </p:txBody>
      </p:sp>
      <p:sp>
        <p:nvSpPr>
          <p:cNvPr id="23" name="object 23"/>
          <p:cNvSpPr/>
          <p:nvPr/>
        </p:nvSpPr>
        <p:spPr>
          <a:xfrm>
            <a:off x="1929974" y="2678930"/>
            <a:ext cx="966364" cy="805303"/>
          </a:xfrm>
          <a:custGeom>
            <a:avLst/>
            <a:gdLst/>
            <a:ahLst/>
            <a:cxnLst/>
            <a:rect l="l" t="t" r="r" b="b"/>
            <a:pathLst>
              <a:path w="876300" h="730250">
                <a:moveTo>
                  <a:pt x="876300" y="0"/>
                </a:moveTo>
                <a:lnTo>
                  <a:pt x="0" y="0"/>
                </a:lnTo>
                <a:lnTo>
                  <a:pt x="0" y="729996"/>
                </a:lnTo>
                <a:lnTo>
                  <a:pt x="876300" y="729996"/>
                </a:lnTo>
                <a:lnTo>
                  <a:pt x="876300" y="0"/>
                </a:lnTo>
                <a:close/>
              </a:path>
            </a:pathLst>
          </a:custGeom>
          <a:solidFill>
            <a:srgbClr val="FFFFFF"/>
          </a:solidFill>
        </p:spPr>
        <p:txBody>
          <a:bodyPr wrap="square" lIns="0" tIns="0" rIns="0" bIns="0" rtlCol="0"/>
          <a:lstStyle/>
          <a:p>
            <a:endParaRPr sz="1985"/>
          </a:p>
        </p:txBody>
      </p:sp>
      <p:sp>
        <p:nvSpPr>
          <p:cNvPr id="24" name="object 24"/>
          <p:cNvSpPr txBox="1"/>
          <p:nvPr/>
        </p:nvSpPr>
        <p:spPr>
          <a:xfrm>
            <a:off x="1929974" y="2678930"/>
            <a:ext cx="966364" cy="524755"/>
          </a:xfrm>
          <a:prstGeom prst="rect">
            <a:avLst/>
          </a:prstGeom>
        </p:spPr>
        <p:txBody>
          <a:bodyPr vert="horz" wrap="square" lIns="0" tIns="49018" rIns="0" bIns="0" rtlCol="0">
            <a:spAutoFit/>
          </a:bodyPr>
          <a:lstStyle/>
          <a:p>
            <a:pPr marL="133061">
              <a:spcBef>
                <a:spcPts val="386"/>
              </a:spcBef>
            </a:pPr>
            <a:r>
              <a:rPr sz="1544" spc="-11" dirty="0">
                <a:latin typeface="Calibri"/>
                <a:cs typeface="Calibri"/>
              </a:rPr>
              <a:t>Elektroda</a:t>
            </a:r>
            <a:endParaRPr sz="1544">
              <a:latin typeface="Calibri"/>
              <a:cs typeface="Calibri"/>
            </a:endParaRPr>
          </a:p>
          <a:p>
            <a:pPr marL="182082"/>
            <a:r>
              <a:rPr sz="1544" spc="-11" dirty="0">
                <a:latin typeface="Calibri"/>
                <a:cs typeface="Calibri"/>
              </a:rPr>
              <a:t>(katoda)</a:t>
            </a:r>
            <a:endParaRPr sz="1544">
              <a:latin typeface="Calibri"/>
              <a:cs typeface="Calibri"/>
            </a:endParaRPr>
          </a:p>
        </p:txBody>
      </p:sp>
      <p:sp>
        <p:nvSpPr>
          <p:cNvPr id="25" name="object 25"/>
          <p:cNvSpPr txBox="1"/>
          <p:nvPr/>
        </p:nvSpPr>
        <p:spPr>
          <a:xfrm>
            <a:off x="1705188" y="4152986"/>
            <a:ext cx="692561" cy="726322"/>
          </a:xfrm>
          <a:prstGeom prst="rect">
            <a:avLst/>
          </a:prstGeom>
        </p:spPr>
        <p:txBody>
          <a:bodyPr vert="horz" wrap="square" lIns="0" tIns="13305" rIns="0" bIns="0" rtlCol="0">
            <a:spAutoFit/>
          </a:bodyPr>
          <a:lstStyle/>
          <a:p>
            <a:pPr marL="14007" marR="5602" algn="just">
              <a:lnSpc>
                <a:spcPct val="100400"/>
              </a:lnSpc>
              <a:spcBef>
                <a:spcPts val="105"/>
              </a:spcBef>
            </a:pPr>
            <a:r>
              <a:rPr sz="1544" spc="-11" dirty="0">
                <a:latin typeface="Calibri"/>
                <a:cs typeface="Calibri"/>
              </a:rPr>
              <a:t>Základní materiál (anoda)</a:t>
            </a:r>
            <a:endParaRPr sz="1544">
              <a:latin typeface="Calibri"/>
              <a:cs typeface="Calibri"/>
            </a:endParaRPr>
          </a:p>
        </p:txBody>
      </p:sp>
      <p:sp>
        <p:nvSpPr>
          <p:cNvPr id="26" name="object 26"/>
          <p:cNvSpPr txBox="1"/>
          <p:nvPr/>
        </p:nvSpPr>
        <p:spPr>
          <a:xfrm>
            <a:off x="1170327" y="3483952"/>
            <a:ext cx="1196751" cy="230832"/>
          </a:xfrm>
          <a:prstGeom prst="rect">
            <a:avLst/>
          </a:prstGeom>
          <a:solidFill>
            <a:srgbClr val="FFFFFF"/>
          </a:solidFill>
        </p:spPr>
        <p:txBody>
          <a:bodyPr vert="horz" wrap="square" lIns="0" tIns="0" rIns="0" bIns="0" rtlCol="0">
            <a:spAutoFit/>
          </a:bodyPr>
          <a:lstStyle/>
          <a:p>
            <a:pPr marL="111350">
              <a:lnSpc>
                <a:spcPts val="1787"/>
              </a:lnSpc>
            </a:pPr>
            <a:r>
              <a:rPr sz="1544" dirty="0">
                <a:latin typeface="Calibri"/>
                <a:cs typeface="Calibri"/>
              </a:rPr>
              <a:t>Zdroj</a:t>
            </a:r>
            <a:r>
              <a:rPr sz="1544" spc="-72" dirty="0">
                <a:latin typeface="Calibri"/>
                <a:cs typeface="Calibri"/>
              </a:rPr>
              <a:t> </a:t>
            </a:r>
            <a:r>
              <a:rPr sz="1544" spc="-11" dirty="0">
                <a:latin typeface="Calibri"/>
                <a:cs typeface="Calibri"/>
              </a:rPr>
              <a:t>proudu</a:t>
            </a:r>
            <a:endParaRPr sz="1544">
              <a:latin typeface="Calibri"/>
              <a:cs typeface="Calibri"/>
            </a:endParaRPr>
          </a:p>
        </p:txBody>
      </p:sp>
      <p:sp>
        <p:nvSpPr>
          <p:cNvPr id="27" name="object 27"/>
          <p:cNvSpPr/>
          <p:nvPr/>
        </p:nvSpPr>
        <p:spPr>
          <a:xfrm>
            <a:off x="2427440" y="2783130"/>
            <a:ext cx="2089586" cy="2620387"/>
          </a:xfrm>
          <a:custGeom>
            <a:avLst/>
            <a:gdLst/>
            <a:ahLst/>
            <a:cxnLst/>
            <a:rect l="l" t="t" r="r" b="b"/>
            <a:pathLst>
              <a:path w="1894839" h="2376170">
                <a:moveTo>
                  <a:pt x="347471" y="0"/>
                </a:moveTo>
                <a:lnTo>
                  <a:pt x="790956" y="141731"/>
                </a:lnTo>
              </a:path>
              <a:path w="1894839" h="2376170">
                <a:moveTo>
                  <a:pt x="0" y="1685543"/>
                </a:moveTo>
                <a:lnTo>
                  <a:pt x="246887" y="2375916"/>
                </a:lnTo>
              </a:path>
              <a:path w="1894839" h="2376170">
                <a:moveTo>
                  <a:pt x="1616964" y="1403603"/>
                </a:moveTo>
                <a:lnTo>
                  <a:pt x="1894332" y="1298447"/>
                </a:lnTo>
              </a:path>
            </a:pathLst>
          </a:custGeom>
          <a:ln w="6096">
            <a:solidFill>
              <a:srgbClr val="000000"/>
            </a:solidFill>
          </a:ln>
        </p:spPr>
        <p:txBody>
          <a:bodyPr wrap="square" lIns="0" tIns="0" rIns="0" bIns="0" rtlCol="0"/>
          <a:lstStyle/>
          <a:p>
            <a:endParaRPr sz="1985"/>
          </a:p>
        </p:txBody>
      </p:sp>
    </p:spTree>
    <p:extLst>
      <p:ext uri="{BB962C8B-B14F-4D97-AF65-F5344CB8AC3E}">
        <p14:creationId xmlns:p14="http://schemas.microsoft.com/office/powerpoint/2010/main" val="34347275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2" y="777808"/>
            <a:ext cx="5640868" cy="556994"/>
          </a:xfrm>
          <a:prstGeom prst="rect">
            <a:avLst/>
          </a:prstGeom>
        </p:spPr>
        <p:txBody>
          <a:bodyPr vert="horz" wrap="square" lIns="0" tIns="18207" rIns="0" bIns="0" rtlCol="0">
            <a:spAutoFit/>
          </a:bodyPr>
          <a:lstStyle/>
          <a:p>
            <a:pPr marL="14007">
              <a:spcBef>
                <a:spcPts val="143"/>
              </a:spcBef>
            </a:pPr>
            <a:r>
              <a:rPr spc="-22" dirty="0"/>
              <a:t>Vliv</a:t>
            </a:r>
            <a:r>
              <a:rPr spc="-165" dirty="0"/>
              <a:t> </a:t>
            </a:r>
            <a:r>
              <a:rPr spc="-44" dirty="0"/>
              <a:t>polarity</a:t>
            </a:r>
            <a:r>
              <a:rPr spc="-149" dirty="0"/>
              <a:t> </a:t>
            </a:r>
            <a:r>
              <a:rPr dirty="0"/>
              <a:t>na</a:t>
            </a:r>
            <a:r>
              <a:rPr spc="-171" dirty="0"/>
              <a:t> </a:t>
            </a:r>
            <a:r>
              <a:rPr spc="-44" dirty="0"/>
              <a:t>rozložení</a:t>
            </a:r>
            <a:r>
              <a:rPr spc="-149" dirty="0"/>
              <a:t> </a:t>
            </a:r>
            <a:r>
              <a:rPr spc="-33" dirty="0"/>
              <a:t>tepla</a:t>
            </a:r>
          </a:p>
        </p:txBody>
      </p:sp>
      <p:pic>
        <p:nvPicPr>
          <p:cNvPr id="13" name="object 13"/>
          <p:cNvPicPr/>
          <p:nvPr/>
        </p:nvPicPr>
        <p:blipFill>
          <a:blip r:embed="rId2" cstate="print"/>
          <a:stretch>
            <a:fillRect/>
          </a:stretch>
        </p:blipFill>
        <p:spPr>
          <a:xfrm>
            <a:off x="304801" y="1949535"/>
            <a:ext cx="10083800" cy="4530987"/>
          </a:xfrm>
          <a:prstGeom prst="rect">
            <a:avLst/>
          </a:prstGeom>
        </p:spPr>
      </p:pic>
    </p:spTree>
    <p:extLst>
      <p:ext uri="{BB962C8B-B14F-4D97-AF65-F5344CB8AC3E}">
        <p14:creationId xmlns:p14="http://schemas.microsoft.com/office/powerpoint/2010/main" val="12871809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title"/>
          </p:nvPr>
        </p:nvSpPr>
        <p:spPr>
          <a:xfrm>
            <a:off x="391632" y="777808"/>
            <a:ext cx="6555268" cy="556994"/>
          </a:xfrm>
          <a:prstGeom prst="rect">
            <a:avLst/>
          </a:prstGeom>
        </p:spPr>
        <p:txBody>
          <a:bodyPr vert="horz" wrap="square" lIns="0" tIns="18207" rIns="0" bIns="0" rtlCol="0">
            <a:spAutoFit/>
          </a:bodyPr>
          <a:lstStyle/>
          <a:p>
            <a:pPr marL="14007">
              <a:spcBef>
                <a:spcPts val="143"/>
              </a:spcBef>
              <a:tabLst>
                <a:tab pos="1883152" algn="l"/>
                <a:tab pos="2699024" algn="l"/>
              </a:tabLst>
            </a:pPr>
            <a:r>
              <a:rPr spc="-11" dirty="0"/>
              <a:t>Svařování</a:t>
            </a:r>
            <a:r>
              <a:rPr dirty="0"/>
              <a:t>	</a:t>
            </a:r>
            <a:r>
              <a:rPr spc="-28" dirty="0"/>
              <a:t>TIG</a:t>
            </a:r>
            <a:r>
              <a:rPr dirty="0"/>
              <a:t>	</a:t>
            </a:r>
            <a:r>
              <a:rPr spc="-66" dirty="0"/>
              <a:t>„horkým</a:t>
            </a:r>
            <a:r>
              <a:rPr spc="-77" dirty="0"/>
              <a:t> </a:t>
            </a:r>
            <a:r>
              <a:rPr spc="-55" dirty="0"/>
              <a:t>drátem“</a:t>
            </a:r>
          </a:p>
        </p:txBody>
      </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3" name="object 13"/>
          <p:cNvSpPr txBox="1"/>
          <p:nvPr/>
        </p:nvSpPr>
        <p:spPr>
          <a:xfrm>
            <a:off x="785574" y="1840434"/>
            <a:ext cx="8877245" cy="3757284"/>
          </a:xfrm>
          <a:prstGeom prst="rect">
            <a:avLst/>
          </a:prstGeom>
        </p:spPr>
        <p:txBody>
          <a:bodyPr vert="horz" wrap="square" lIns="0" tIns="14706" rIns="0" bIns="0" rtlCol="0">
            <a:spAutoFit/>
          </a:bodyPr>
          <a:lstStyle/>
          <a:p>
            <a:pPr marL="390077" indent="-376771">
              <a:spcBef>
                <a:spcPts val="116"/>
              </a:spcBef>
              <a:buFont typeface="Wingdings"/>
              <a:buChar char=""/>
              <a:tabLst>
                <a:tab pos="390077" algn="l"/>
                <a:tab pos="390777" algn="l"/>
              </a:tabLst>
            </a:pPr>
            <a:r>
              <a:rPr sz="2206" i="1" dirty="0">
                <a:latin typeface="Arial"/>
                <a:cs typeface="Arial"/>
              </a:rPr>
              <a:t>Přiváděný</a:t>
            </a:r>
            <a:r>
              <a:rPr sz="2206" i="1" spc="-55" dirty="0">
                <a:latin typeface="Arial"/>
                <a:cs typeface="Arial"/>
              </a:rPr>
              <a:t> </a:t>
            </a:r>
            <a:r>
              <a:rPr sz="2206" i="1" dirty="0">
                <a:latin typeface="Arial"/>
                <a:cs typeface="Arial"/>
              </a:rPr>
              <a:t>přídavný</a:t>
            </a:r>
            <a:r>
              <a:rPr sz="2206" i="1" spc="-55" dirty="0">
                <a:latin typeface="Arial"/>
                <a:cs typeface="Arial"/>
              </a:rPr>
              <a:t> </a:t>
            </a:r>
            <a:r>
              <a:rPr sz="2206" i="1" dirty="0">
                <a:latin typeface="Arial"/>
                <a:cs typeface="Arial"/>
              </a:rPr>
              <a:t>svařovací</a:t>
            </a:r>
            <a:r>
              <a:rPr sz="2206" i="1" spc="-66" dirty="0">
                <a:latin typeface="Arial"/>
                <a:cs typeface="Arial"/>
              </a:rPr>
              <a:t> </a:t>
            </a:r>
            <a:r>
              <a:rPr sz="2206" i="1" dirty="0">
                <a:latin typeface="Arial"/>
                <a:cs typeface="Arial"/>
              </a:rPr>
              <a:t>drát</a:t>
            </a:r>
            <a:r>
              <a:rPr sz="2206" i="1" spc="-55" dirty="0">
                <a:latin typeface="Arial"/>
                <a:cs typeface="Arial"/>
              </a:rPr>
              <a:t> </a:t>
            </a:r>
            <a:r>
              <a:rPr sz="2206" i="1" dirty="0">
                <a:latin typeface="Arial"/>
                <a:cs typeface="Arial"/>
              </a:rPr>
              <a:t>je</a:t>
            </a:r>
            <a:r>
              <a:rPr sz="2206" i="1" spc="-22" dirty="0">
                <a:latin typeface="Arial"/>
                <a:cs typeface="Arial"/>
              </a:rPr>
              <a:t> </a:t>
            </a:r>
            <a:r>
              <a:rPr sz="2206" i="1" dirty="0">
                <a:latin typeface="Arial"/>
                <a:cs typeface="Arial"/>
              </a:rPr>
              <a:t>předehříván</a:t>
            </a:r>
            <a:r>
              <a:rPr sz="2206" i="1" spc="-61" dirty="0">
                <a:latin typeface="Arial"/>
                <a:cs typeface="Arial"/>
              </a:rPr>
              <a:t> </a:t>
            </a:r>
            <a:r>
              <a:rPr sz="2206" i="1" dirty="0">
                <a:latin typeface="Arial"/>
                <a:cs typeface="Arial"/>
              </a:rPr>
              <a:t>odporovým</a:t>
            </a:r>
            <a:r>
              <a:rPr sz="2206" i="1" spc="-72" dirty="0">
                <a:latin typeface="Arial"/>
                <a:cs typeface="Arial"/>
              </a:rPr>
              <a:t> </a:t>
            </a:r>
            <a:r>
              <a:rPr sz="2206" i="1" spc="-11" dirty="0">
                <a:latin typeface="Arial"/>
                <a:cs typeface="Arial"/>
              </a:rPr>
              <a:t>teplem</a:t>
            </a:r>
            <a:endParaRPr sz="2206">
              <a:latin typeface="Arial"/>
              <a:cs typeface="Arial"/>
            </a:endParaRPr>
          </a:p>
          <a:p>
            <a:pPr marL="14007"/>
            <a:r>
              <a:rPr sz="2206" i="1" dirty="0">
                <a:latin typeface="Arial"/>
                <a:cs typeface="Arial"/>
              </a:rPr>
              <a:t>při</a:t>
            </a:r>
            <a:r>
              <a:rPr sz="2206" i="1" spc="-61" dirty="0">
                <a:latin typeface="Arial"/>
                <a:cs typeface="Arial"/>
              </a:rPr>
              <a:t> </a:t>
            </a:r>
            <a:r>
              <a:rPr sz="2206" i="1" dirty="0">
                <a:latin typeface="Arial"/>
                <a:cs typeface="Arial"/>
              </a:rPr>
              <a:t>průchodu</a:t>
            </a:r>
            <a:r>
              <a:rPr sz="2206" i="1" spc="-72" dirty="0">
                <a:latin typeface="Arial"/>
                <a:cs typeface="Arial"/>
              </a:rPr>
              <a:t> </a:t>
            </a:r>
            <a:r>
              <a:rPr sz="2206" i="1" dirty="0">
                <a:latin typeface="Arial"/>
                <a:cs typeface="Arial"/>
              </a:rPr>
              <a:t>proudu</a:t>
            </a:r>
            <a:r>
              <a:rPr sz="2206" i="1" spc="-77" dirty="0">
                <a:latin typeface="Arial"/>
                <a:cs typeface="Arial"/>
              </a:rPr>
              <a:t> </a:t>
            </a:r>
            <a:r>
              <a:rPr sz="2206" i="1" dirty="0">
                <a:latin typeface="Arial"/>
                <a:cs typeface="Arial"/>
              </a:rPr>
              <a:t>napájeného</a:t>
            </a:r>
            <a:r>
              <a:rPr sz="2206" i="1" spc="-61" dirty="0">
                <a:latin typeface="Arial"/>
                <a:cs typeface="Arial"/>
              </a:rPr>
              <a:t> </a:t>
            </a:r>
            <a:r>
              <a:rPr sz="2206" i="1" dirty="0">
                <a:latin typeface="Arial"/>
                <a:cs typeface="Arial"/>
              </a:rPr>
              <a:t>zvláštním</a:t>
            </a:r>
            <a:r>
              <a:rPr sz="2206" i="1" spc="-77" dirty="0">
                <a:latin typeface="Arial"/>
                <a:cs typeface="Arial"/>
              </a:rPr>
              <a:t> </a:t>
            </a:r>
            <a:r>
              <a:rPr sz="2206" i="1" spc="-11" dirty="0">
                <a:latin typeface="Arial"/>
                <a:cs typeface="Arial"/>
              </a:rPr>
              <a:t>zdrojem.</a:t>
            </a:r>
            <a:endParaRPr sz="2206">
              <a:latin typeface="Arial"/>
              <a:cs typeface="Arial"/>
            </a:endParaRPr>
          </a:p>
          <a:p>
            <a:pPr>
              <a:spcBef>
                <a:spcPts val="44"/>
              </a:spcBef>
            </a:pPr>
            <a:endParaRPr sz="2261">
              <a:latin typeface="Arial"/>
              <a:cs typeface="Arial"/>
            </a:endParaRPr>
          </a:p>
          <a:p>
            <a:pPr marL="390077" indent="-376771">
              <a:buFont typeface="Wingdings"/>
              <a:buChar char=""/>
              <a:tabLst>
                <a:tab pos="390077" algn="l"/>
                <a:tab pos="390777" algn="l"/>
              </a:tabLst>
            </a:pPr>
            <a:r>
              <a:rPr sz="2206" i="1" dirty="0">
                <a:latin typeface="Arial"/>
                <a:cs typeface="Arial"/>
              </a:rPr>
              <a:t>až</a:t>
            </a:r>
            <a:r>
              <a:rPr sz="2206" i="1" spc="-17" dirty="0">
                <a:latin typeface="Arial"/>
                <a:cs typeface="Arial"/>
              </a:rPr>
              <a:t> </a:t>
            </a:r>
            <a:r>
              <a:rPr sz="2206" i="1" dirty="0">
                <a:latin typeface="Arial"/>
                <a:cs typeface="Arial"/>
              </a:rPr>
              <a:t>4x</a:t>
            </a:r>
            <a:r>
              <a:rPr sz="2206" i="1" spc="-22" dirty="0">
                <a:latin typeface="Arial"/>
                <a:cs typeface="Arial"/>
              </a:rPr>
              <a:t> </a:t>
            </a:r>
            <a:r>
              <a:rPr sz="2206" i="1" dirty="0">
                <a:latin typeface="Arial"/>
                <a:cs typeface="Arial"/>
              </a:rPr>
              <a:t>větší</a:t>
            </a:r>
            <a:r>
              <a:rPr sz="2206" i="1" spc="-39" dirty="0">
                <a:latin typeface="Arial"/>
                <a:cs typeface="Arial"/>
              </a:rPr>
              <a:t> </a:t>
            </a:r>
            <a:r>
              <a:rPr sz="2206" i="1" dirty="0">
                <a:latin typeface="Arial"/>
                <a:cs typeface="Arial"/>
              </a:rPr>
              <a:t>výkon</a:t>
            </a:r>
            <a:r>
              <a:rPr sz="2206" i="1" spc="-28" dirty="0">
                <a:latin typeface="Arial"/>
                <a:cs typeface="Arial"/>
              </a:rPr>
              <a:t> </a:t>
            </a:r>
            <a:r>
              <a:rPr sz="2206" i="1" spc="-11" dirty="0">
                <a:latin typeface="Arial"/>
                <a:cs typeface="Arial"/>
              </a:rPr>
              <a:t>navaření,</a:t>
            </a:r>
            <a:endParaRPr sz="2206">
              <a:latin typeface="Arial"/>
              <a:cs typeface="Arial"/>
            </a:endParaRPr>
          </a:p>
          <a:p>
            <a:pPr marL="390077" indent="-376771">
              <a:buFont typeface="Wingdings"/>
              <a:buChar char=""/>
              <a:tabLst>
                <a:tab pos="390077" algn="l"/>
                <a:tab pos="390777" algn="l"/>
              </a:tabLst>
            </a:pPr>
            <a:r>
              <a:rPr sz="2206" i="1" dirty="0">
                <a:latin typeface="Arial"/>
                <a:cs typeface="Arial"/>
              </a:rPr>
              <a:t>nižší</a:t>
            </a:r>
            <a:r>
              <a:rPr sz="2206" i="1" spc="-50" dirty="0">
                <a:latin typeface="Arial"/>
                <a:cs typeface="Arial"/>
              </a:rPr>
              <a:t> </a:t>
            </a:r>
            <a:r>
              <a:rPr sz="2206" i="1" dirty="0">
                <a:latin typeface="Arial"/>
                <a:cs typeface="Arial"/>
              </a:rPr>
              <a:t>nebezpečí</a:t>
            </a:r>
            <a:r>
              <a:rPr sz="2206" i="1" spc="-55" dirty="0">
                <a:latin typeface="Arial"/>
                <a:cs typeface="Arial"/>
              </a:rPr>
              <a:t> </a:t>
            </a:r>
            <a:r>
              <a:rPr sz="2206" i="1" dirty="0">
                <a:latin typeface="Arial"/>
                <a:cs typeface="Arial"/>
              </a:rPr>
              <a:t>vzniku</a:t>
            </a:r>
            <a:r>
              <a:rPr sz="2206" i="1" spc="-39" dirty="0">
                <a:latin typeface="Arial"/>
                <a:cs typeface="Arial"/>
              </a:rPr>
              <a:t> </a:t>
            </a:r>
            <a:r>
              <a:rPr sz="2206" i="1" dirty="0">
                <a:latin typeface="Arial"/>
                <a:cs typeface="Arial"/>
              </a:rPr>
              <a:t>pórů</a:t>
            </a:r>
            <a:r>
              <a:rPr sz="2206" i="1" spc="-39" dirty="0">
                <a:latin typeface="Arial"/>
                <a:cs typeface="Arial"/>
              </a:rPr>
              <a:t> </a:t>
            </a:r>
            <a:r>
              <a:rPr sz="2206" i="1" dirty="0">
                <a:latin typeface="Arial"/>
                <a:cs typeface="Arial"/>
              </a:rPr>
              <a:t>ve</a:t>
            </a:r>
            <a:r>
              <a:rPr sz="2206" i="1" spc="-17" dirty="0">
                <a:latin typeface="Arial"/>
                <a:cs typeface="Arial"/>
              </a:rPr>
              <a:t> </a:t>
            </a:r>
            <a:r>
              <a:rPr sz="2206" i="1" spc="-11" dirty="0">
                <a:latin typeface="Arial"/>
                <a:cs typeface="Arial"/>
              </a:rPr>
              <a:t>svaru,</a:t>
            </a:r>
            <a:endParaRPr sz="2206">
              <a:latin typeface="Arial"/>
              <a:cs typeface="Arial"/>
            </a:endParaRPr>
          </a:p>
          <a:p>
            <a:pPr marL="390077" indent="-376771">
              <a:buFont typeface="Wingdings"/>
              <a:buChar char=""/>
              <a:tabLst>
                <a:tab pos="390077" algn="l"/>
                <a:tab pos="390777" algn="l"/>
              </a:tabLst>
            </a:pPr>
            <a:r>
              <a:rPr sz="2206" i="1" dirty="0">
                <a:latin typeface="Arial"/>
                <a:cs typeface="Arial"/>
              </a:rPr>
              <a:t>menší</a:t>
            </a:r>
            <a:r>
              <a:rPr sz="2206" i="1" spc="-39" dirty="0">
                <a:latin typeface="Arial"/>
                <a:cs typeface="Arial"/>
              </a:rPr>
              <a:t> </a:t>
            </a:r>
            <a:r>
              <a:rPr sz="2206" i="1" dirty="0">
                <a:latin typeface="Arial"/>
                <a:cs typeface="Arial"/>
              </a:rPr>
              <a:t>riziko</a:t>
            </a:r>
            <a:r>
              <a:rPr sz="2206" i="1" spc="-44" dirty="0">
                <a:latin typeface="Arial"/>
                <a:cs typeface="Arial"/>
              </a:rPr>
              <a:t> </a:t>
            </a:r>
            <a:r>
              <a:rPr sz="2206" i="1" dirty="0">
                <a:latin typeface="Arial"/>
                <a:cs typeface="Arial"/>
              </a:rPr>
              <a:t>vzniku</a:t>
            </a:r>
            <a:r>
              <a:rPr sz="2206" i="1" spc="-39" dirty="0">
                <a:latin typeface="Arial"/>
                <a:cs typeface="Arial"/>
              </a:rPr>
              <a:t> </a:t>
            </a:r>
            <a:r>
              <a:rPr sz="2206" i="1" dirty="0">
                <a:latin typeface="Arial"/>
                <a:cs typeface="Arial"/>
              </a:rPr>
              <a:t>studených</a:t>
            </a:r>
            <a:r>
              <a:rPr sz="2206" i="1" spc="-55" dirty="0">
                <a:latin typeface="Arial"/>
                <a:cs typeface="Arial"/>
              </a:rPr>
              <a:t> </a:t>
            </a:r>
            <a:r>
              <a:rPr sz="2206" i="1" spc="-11" dirty="0">
                <a:latin typeface="Arial"/>
                <a:cs typeface="Arial"/>
              </a:rPr>
              <a:t>spojů,</a:t>
            </a:r>
            <a:endParaRPr sz="2206">
              <a:latin typeface="Arial"/>
              <a:cs typeface="Arial"/>
            </a:endParaRPr>
          </a:p>
          <a:p>
            <a:pPr marL="243710" marR="3780313" indent="-230404">
              <a:spcBef>
                <a:spcPts val="6"/>
              </a:spcBef>
              <a:buFont typeface="Wingdings"/>
              <a:buChar char=""/>
              <a:tabLst>
                <a:tab pos="390077" algn="l"/>
                <a:tab pos="390777" algn="l"/>
              </a:tabLst>
            </a:pPr>
            <a:r>
              <a:rPr sz="2206" i="1" dirty="0">
                <a:latin typeface="Arial"/>
                <a:cs typeface="Arial"/>
              </a:rPr>
              <a:t>lepší</a:t>
            </a:r>
            <a:r>
              <a:rPr sz="2206" i="1" spc="-55" dirty="0">
                <a:latin typeface="Arial"/>
                <a:cs typeface="Arial"/>
              </a:rPr>
              <a:t> </a:t>
            </a:r>
            <a:r>
              <a:rPr sz="2206" i="1" dirty="0">
                <a:latin typeface="Arial"/>
                <a:cs typeface="Arial"/>
              </a:rPr>
              <a:t>přenos</a:t>
            </a:r>
            <a:r>
              <a:rPr sz="2206" i="1" spc="-50" dirty="0">
                <a:latin typeface="Arial"/>
                <a:cs typeface="Arial"/>
              </a:rPr>
              <a:t> </a:t>
            </a:r>
            <a:r>
              <a:rPr sz="2206" i="1" dirty="0">
                <a:latin typeface="Arial"/>
                <a:cs typeface="Arial"/>
              </a:rPr>
              <a:t>legujících</a:t>
            </a:r>
            <a:r>
              <a:rPr sz="2206" i="1" spc="-44" dirty="0">
                <a:latin typeface="Arial"/>
                <a:cs typeface="Arial"/>
              </a:rPr>
              <a:t> </a:t>
            </a:r>
            <a:r>
              <a:rPr sz="2206" i="1" dirty="0">
                <a:latin typeface="Arial"/>
                <a:cs typeface="Arial"/>
              </a:rPr>
              <a:t>prvků</a:t>
            </a:r>
            <a:r>
              <a:rPr sz="2206" i="1" spc="-61" dirty="0">
                <a:latin typeface="Arial"/>
                <a:cs typeface="Arial"/>
              </a:rPr>
              <a:t> </a:t>
            </a:r>
            <a:r>
              <a:rPr sz="2206" i="1" dirty="0">
                <a:latin typeface="Arial"/>
                <a:cs typeface="Arial"/>
              </a:rPr>
              <a:t>do</a:t>
            </a:r>
            <a:r>
              <a:rPr sz="2206" i="1" spc="-33" dirty="0">
                <a:latin typeface="Arial"/>
                <a:cs typeface="Arial"/>
              </a:rPr>
              <a:t> </a:t>
            </a:r>
            <a:r>
              <a:rPr sz="2206" i="1" spc="-11" dirty="0">
                <a:latin typeface="Arial"/>
                <a:cs typeface="Arial"/>
              </a:rPr>
              <a:t>svaru </a:t>
            </a:r>
            <a:r>
              <a:rPr sz="2206" i="1" dirty="0">
                <a:latin typeface="Arial"/>
                <a:cs typeface="Arial"/>
              </a:rPr>
              <a:t>(tavící</a:t>
            </a:r>
            <a:r>
              <a:rPr sz="2206" i="1" spc="-61"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drát</a:t>
            </a:r>
            <a:r>
              <a:rPr sz="2206" i="1" spc="-28" dirty="0">
                <a:latin typeface="Arial"/>
                <a:cs typeface="Arial"/>
              </a:rPr>
              <a:t> </a:t>
            </a:r>
            <a:r>
              <a:rPr sz="2206" i="1" dirty="0">
                <a:latin typeface="Arial"/>
                <a:cs typeface="Arial"/>
              </a:rPr>
              <a:t>neprochází</a:t>
            </a:r>
            <a:r>
              <a:rPr sz="2206" i="1" spc="-66" dirty="0">
                <a:latin typeface="Arial"/>
                <a:cs typeface="Arial"/>
              </a:rPr>
              <a:t> </a:t>
            </a:r>
            <a:r>
              <a:rPr sz="2206" i="1" spc="-11" dirty="0">
                <a:latin typeface="Arial"/>
                <a:cs typeface="Arial"/>
              </a:rPr>
              <a:t>obloukem),</a:t>
            </a:r>
            <a:endParaRPr sz="2206">
              <a:latin typeface="Arial"/>
              <a:cs typeface="Arial"/>
            </a:endParaRPr>
          </a:p>
          <a:p>
            <a:pPr marL="390077" indent="-376771">
              <a:buFont typeface="Wingdings"/>
              <a:buChar char=""/>
              <a:tabLst>
                <a:tab pos="390077" algn="l"/>
                <a:tab pos="390777" algn="l"/>
              </a:tabLst>
            </a:pPr>
            <a:r>
              <a:rPr sz="2206" i="1" dirty="0">
                <a:latin typeface="Arial"/>
                <a:cs typeface="Arial"/>
              </a:rPr>
              <a:t>minimální</a:t>
            </a:r>
            <a:r>
              <a:rPr sz="2206" i="1" spc="-28" dirty="0">
                <a:latin typeface="Arial"/>
                <a:cs typeface="Arial"/>
              </a:rPr>
              <a:t> </a:t>
            </a:r>
            <a:r>
              <a:rPr sz="2206" i="1" dirty="0">
                <a:latin typeface="Arial"/>
                <a:cs typeface="Arial"/>
              </a:rPr>
              <a:t>ochlazení</a:t>
            </a:r>
            <a:r>
              <a:rPr sz="2206" i="1" spc="-77" dirty="0">
                <a:latin typeface="Arial"/>
                <a:cs typeface="Arial"/>
              </a:rPr>
              <a:t> </a:t>
            </a:r>
            <a:r>
              <a:rPr sz="2206" i="1" dirty="0">
                <a:latin typeface="Arial"/>
                <a:cs typeface="Arial"/>
              </a:rPr>
              <a:t>tavné</a:t>
            </a:r>
            <a:r>
              <a:rPr sz="2206" i="1" spc="-44" dirty="0">
                <a:latin typeface="Arial"/>
                <a:cs typeface="Arial"/>
              </a:rPr>
              <a:t> </a:t>
            </a:r>
            <a:r>
              <a:rPr sz="2206" i="1" dirty="0">
                <a:latin typeface="Arial"/>
                <a:cs typeface="Arial"/>
              </a:rPr>
              <a:t>lázně</a:t>
            </a:r>
            <a:r>
              <a:rPr sz="2206" i="1" spc="-55" dirty="0">
                <a:latin typeface="Arial"/>
                <a:cs typeface="Arial"/>
              </a:rPr>
              <a:t> </a:t>
            </a:r>
            <a:r>
              <a:rPr sz="2206" i="1" dirty="0">
                <a:latin typeface="Arial"/>
                <a:cs typeface="Arial"/>
              </a:rPr>
              <a:t>přivedením</a:t>
            </a:r>
            <a:r>
              <a:rPr sz="2206" i="1" spc="-77" dirty="0">
                <a:latin typeface="Arial"/>
                <a:cs typeface="Arial"/>
              </a:rPr>
              <a:t> </a:t>
            </a:r>
            <a:r>
              <a:rPr sz="2206" i="1" dirty="0">
                <a:latin typeface="Arial"/>
                <a:cs typeface="Arial"/>
              </a:rPr>
              <a:t>přídavného</a:t>
            </a:r>
            <a:r>
              <a:rPr sz="2206" i="1" spc="-77" dirty="0">
                <a:latin typeface="Arial"/>
                <a:cs typeface="Arial"/>
              </a:rPr>
              <a:t> </a:t>
            </a:r>
            <a:r>
              <a:rPr sz="2206" i="1" spc="-11" dirty="0">
                <a:latin typeface="Arial"/>
                <a:cs typeface="Arial"/>
              </a:rPr>
              <a:t>materiálu,</a:t>
            </a:r>
            <a:endParaRPr sz="2206">
              <a:latin typeface="Arial"/>
              <a:cs typeface="Arial"/>
            </a:endParaRPr>
          </a:p>
          <a:p>
            <a:pPr marL="390077" indent="-376771">
              <a:buFont typeface="Wingdings"/>
              <a:buChar char=""/>
              <a:tabLst>
                <a:tab pos="390077" algn="l"/>
                <a:tab pos="390777" algn="l"/>
              </a:tabLst>
            </a:pPr>
            <a:r>
              <a:rPr sz="2206" i="1" dirty="0">
                <a:latin typeface="Arial"/>
                <a:cs typeface="Arial"/>
              </a:rPr>
              <a:t>vyšší</a:t>
            </a:r>
            <a:r>
              <a:rPr sz="2206" i="1" spc="-72" dirty="0">
                <a:latin typeface="Arial"/>
                <a:cs typeface="Arial"/>
              </a:rPr>
              <a:t> </a:t>
            </a:r>
            <a:r>
              <a:rPr sz="2206" i="1" dirty="0">
                <a:latin typeface="Arial"/>
                <a:cs typeface="Arial"/>
              </a:rPr>
              <a:t>svařovací</a:t>
            </a:r>
            <a:r>
              <a:rPr sz="2206" i="1" spc="-66" dirty="0">
                <a:latin typeface="Arial"/>
                <a:cs typeface="Arial"/>
              </a:rPr>
              <a:t> </a:t>
            </a:r>
            <a:r>
              <a:rPr sz="2206" i="1" spc="-11" dirty="0">
                <a:latin typeface="Arial"/>
                <a:cs typeface="Arial"/>
              </a:rPr>
              <a:t>rychlost</a:t>
            </a:r>
            <a:endParaRPr sz="2206">
              <a:latin typeface="Arial"/>
              <a:cs typeface="Arial"/>
            </a:endParaRPr>
          </a:p>
          <a:p>
            <a:pPr marL="390077" indent="-376771">
              <a:buFont typeface="Wingdings"/>
              <a:buChar char=""/>
              <a:tabLst>
                <a:tab pos="390077" algn="l"/>
                <a:tab pos="390777" algn="l"/>
              </a:tabLst>
            </a:pPr>
            <a:r>
              <a:rPr sz="2206" i="1" dirty="0">
                <a:latin typeface="Arial"/>
                <a:cs typeface="Arial"/>
              </a:rPr>
              <a:t>snížení</a:t>
            </a:r>
            <a:r>
              <a:rPr sz="2206" i="1" spc="-55" dirty="0">
                <a:latin typeface="Arial"/>
                <a:cs typeface="Arial"/>
              </a:rPr>
              <a:t> </a:t>
            </a:r>
            <a:r>
              <a:rPr sz="2206" i="1" dirty="0">
                <a:latin typeface="Arial"/>
                <a:cs typeface="Arial"/>
              </a:rPr>
              <a:t>tepelného</a:t>
            </a:r>
            <a:r>
              <a:rPr sz="2206" i="1" spc="-39" dirty="0">
                <a:latin typeface="Arial"/>
                <a:cs typeface="Arial"/>
              </a:rPr>
              <a:t> </a:t>
            </a:r>
            <a:r>
              <a:rPr sz="2206" i="1" dirty="0">
                <a:latin typeface="Arial"/>
                <a:cs typeface="Arial"/>
              </a:rPr>
              <a:t>ovlivnění</a:t>
            </a:r>
            <a:r>
              <a:rPr sz="2206" i="1" spc="-44" dirty="0">
                <a:latin typeface="Arial"/>
                <a:cs typeface="Arial"/>
              </a:rPr>
              <a:t> </a:t>
            </a:r>
            <a:r>
              <a:rPr sz="2206" i="1" dirty="0">
                <a:latin typeface="Arial"/>
                <a:cs typeface="Arial"/>
              </a:rPr>
              <a:t>základního</a:t>
            </a:r>
            <a:r>
              <a:rPr sz="2206" i="1" spc="-50" dirty="0">
                <a:latin typeface="Arial"/>
                <a:cs typeface="Arial"/>
              </a:rPr>
              <a:t> </a:t>
            </a:r>
            <a:r>
              <a:rPr sz="2206" i="1" spc="-11" dirty="0">
                <a:latin typeface="Arial"/>
                <a:cs typeface="Arial"/>
              </a:rPr>
              <a:t>materiálu</a:t>
            </a:r>
            <a:endParaRPr sz="2206">
              <a:latin typeface="Arial"/>
              <a:cs typeface="Arial"/>
            </a:endParaRPr>
          </a:p>
        </p:txBody>
      </p:sp>
    </p:spTree>
    <p:extLst>
      <p:ext uri="{BB962C8B-B14F-4D97-AF65-F5344CB8AC3E}">
        <p14:creationId xmlns:p14="http://schemas.microsoft.com/office/powerpoint/2010/main" val="3874832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7808"/>
            <a:ext cx="5945668" cy="556994"/>
          </a:xfrm>
          <a:prstGeom prst="rect">
            <a:avLst/>
          </a:prstGeom>
        </p:spPr>
        <p:txBody>
          <a:bodyPr vert="horz" wrap="square" lIns="0" tIns="18207" rIns="0" bIns="0" rtlCol="0">
            <a:spAutoFit/>
          </a:bodyPr>
          <a:lstStyle/>
          <a:p>
            <a:pPr marL="14007">
              <a:spcBef>
                <a:spcPts val="143"/>
              </a:spcBef>
            </a:pPr>
            <a:r>
              <a:rPr spc="-55" dirty="0"/>
              <a:t>Svařování</a:t>
            </a:r>
            <a:r>
              <a:rPr spc="-149" dirty="0"/>
              <a:t> </a:t>
            </a:r>
            <a:r>
              <a:rPr spc="-33" dirty="0"/>
              <a:t>TIG</a:t>
            </a:r>
            <a:r>
              <a:rPr spc="-171" dirty="0"/>
              <a:t> </a:t>
            </a:r>
            <a:r>
              <a:rPr dirty="0"/>
              <a:t>do</a:t>
            </a:r>
            <a:r>
              <a:rPr spc="-143" dirty="0"/>
              <a:t> </a:t>
            </a:r>
            <a:r>
              <a:rPr spc="-55" dirty="0"/>
              <a:t>úzkého</a:t>
            </a:r>
            <a:r>
              <a:rPr spc="-143" dirty="0"/>
              <a:t> </a:t>
            </a:r>
            <a:r>
              <a:rPr spc="-39" dirty="0"/>
              <a:t>úkosu</a:t>
            </a:r>
          </a:p>
        </p:txBody>
      </p:sp>
      <p:sp>
        <p:nvSpPr>
          <p:cNvPr id="13" name="object 13"/>
          <p:cNvSpPr txBox="1"/>
          <p:nvPr/>
        </p:nvSpPr>
        <p:spPr>
          <a:xfrm>
            <a:off x="706920" y="1840435"/>
            <a:ext cx="9061415" cy="4816933"/>
          </a:xfrm>
          <a:prstGeom prst="rect">
            <a:avLst/>
          </a:prstGeom>
        </p:spPr>
        <p:txBody>
          <a:bodyPr vert="horz" wrap="square" lIns="0" tIns="14706" rIns="0" bIns="0" rtlCol="0">
            <a:spAutoFit/>
          </a:bodyPr>
          <a:lstStyle/>
          <a:p>
            <a:pPr marL="313042" indent="-299736">
              <a:spcBef>
                <a:spcPts val="116"/>
              </a:spcBef>
              <a:buFont typeface="Wingdings"/>
              <a:buChar char=""/>
              <a:tabLst>
                <a:tab pos="313742" algn="l"/>
              </a:tabLst>
            </a:pPr>
            <a:r>
              <a:rPr sz="2206" i="1" dirty="0">
                <a:latin typeface="Arial"/>
                <a:cs typeface="Arial"/>
              </a:rPr>
              <a:t>Nazýváno</a:t>
            </a:r>
            <a:r>
              <a:rPr sz="2206" i="1" spc="-72" dirty="0">
                <a:latin typeface="Arial"/>
                <a:cs typeface="Arial"/>
              </a:rPr>
              <a:t> </a:t>
            </a:r>
            <a:r>
              <a:rPr sz="2206" i="1" dirty="0">
                <a:latin typeface="Arial"/>
                <a:cs typeface="Arial"/>
              </a:rPr>
              <a:t>též</a:t>
            </a:r>
            <a:r>
              <a:rPr sz="2206" i="1" spc="-33" dirty="0">
                <a:latin typeface="Arial"/>
                <a:cs typeface="Arial"/>
              </a:rPr>
              <a:t> </a:t>
            </a:r>
            <a:r>
              <a:rPr sz="2206" i="1" dirty="0">
                <a:latin typeface="Arial"/>
                <a:cs typeface="Arial"/>
              </a:rPr>
              <a:t>svařování</a:t>
            </a:r>
            <a:r>
              <a:rPr sz="2206" i="1" spc="-61" dirty="0">
                <a:latin typeface="Arial"/>
                <a:cs typeface="Arial"/>
              </a:rPr>
              <a:t> </a:t>
            </a:r>
            <a:r>
              <a:rPr sz="2206" i="1" dirty="0">
                <a:latin typeface="Arial"/>
                <a:cs typeface="Arial"/>
              </a:rPr>
              <a:t>do</a:t>
            </a:r>
            <a:r>
              <a:rPr sz="2206" i="1" spc="-17" dirty="0">
                <a:latin typeface="Arial"/>
                <a:cs typeface="Arial"/>
              </a:rPr>
              <a:t> </a:t>
            </a:r>
            <a:r>
              <a:rPr sz="2206" b="1" i="1" dirty="0">
                <a:latin typeface="Arial"/>
                <a:cs typeface="Arial"/>
              </a:rPr>
              <a:t>„úzké</a:t>
            </a:r>
            <a:r>
              <a:rPr sz="2206" b="1" i="1" spc="-44" dirty="0">
                <a:latin typeface="Arial"/>
                <a:cs typeface="Arial"/>
              </a:rPr>
              <a:t> </a:t>
            </a:r>
            <a:r>
              <a:rPr sz="2206" b="1" i="1" dirty="0">
                <a:latin typeface="Arial"/>
                <a:cs typeface="Arial"/>
              </a:rPr>
              <a:t>mezery“</a:t>
            </a:r>
            <a:r>
              <a:rPr sz="2206" b="1" i="1" spc="-50" dirty="0">
                <a:latin typeface="Arial"/>
                <a:cs typeface="Arial"/>
              </a:rPr>
              <a:t> </a:t>
            </a:r>
            <a:r>
              <a:rPr sz="2206" i="1" dirty="0">
                <a:latin typeface="Arial"/>
                <a:cs typeface="Arial"/>
              </a:rPr>
              <a:t>neboli</a:t>
            </a:r>
            <a:r>
              <a:rPr sz="2206" i="1" spc="-17" dirty="0">
                <a:latin typeface="Arial"/>
                <a:cs typeface="Arial"/>
              </a:rPr>
              <a:t> </a:t>
            </a:r>
            <a:r>
              <a:rPr sz="1985" b="1" i="1" dirty="0">
                <a:latin typeface="Arial"/>
                <a:cs typeface="Arial"/>
              </a:rPr>
              <a:t>NARROW</a:t>
            </a:r>
            <a:r>
              <a:rPr sz="1985" b="1" i="1" spc="-11" dirty="0">
                <a:latin typeface="Arial"/>
                <a:cs typeface="Arial"/>
              </a:rPr>
              <a:t> </a:t>
            </a:r>
            <a:r>
              <a:rPr sz="1985" b="1" i="1" spc="-28" dirty="0">
                <a:latin typeface="Arial"/>
                <a:cs typeface="Arial"/>
              </a:rPr>
              <a:t>GAP</a:t>
            </a:r>
            <a:endParaRPr sz="1985">
              <a:latin typeface="Arial"/>
              <a:cs typeface="Arial"/>
            </a:endParaRPr>
          </a:p>
          <a:p>
            <a:pPr marL="14007">
              <a:spcBef>
                <a:spcPts val="6"/>
              </a:spcBef>
            </a:pPr>
            <a:r>
              <a:rPr sz="1985" b="1" i="1" spc="-11" dirty="0">
                <a:latin typeface="Arial"/>
                <a:cs typeface="Arial"/>
              </a:rPr>
              <a:t>WELDING</a:t>
            </a:r>
            <a:endParaRPr sz="1985">
              <a:latin typeface="Arial"/>
              <a:cs typeface="Arial"/>
            </a:endParaRPr>
          </a:p>
          <a:p>
            <a:pPr marL="14007" marR="5602">
              <a:spcBef>
                <a:spcPts val="1053"/>
              </a:spcBef>
              <a:buFont typeface="Wingdings"/>
              <a:buChar char=""/>
              <a:tabLst>
                <a:tab pos="313742" algn="l"/>
              </a:tabLst>
            </a:pPr>
            <a:r>
              <a:rPr sz="2206" i="1" dirty="0">
                <a:latin typeface="Arial"/>
                <a:cs typeface="Arial"/>
              </a:rPr>
              <a:t>Svařování</a:t>
            </a:r>
            <a:r>
              <a:rPr sz="2206" i="1" spc="-61"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úzké</a:t>
            </a:r>
            <a:r>
              <a:rPr sz="2206" i="1" spc="-39" dirty="0">
                <a:latin typeface="Arial"/>
                <a:cs typeface="Arial"/>
              </a:rPr>
              <a:t> </a:t>
            </a:r>
            <a:r>
              <a:rPr sz="2206" i="1" dirty="0">
                <a:latin typeface="Arial"/>
                <a:cs typeface="Arial"/>
              </a:rPr>
              <a:t>mezery</a:t>
            </a:r>
            <a:r>
              <a:rPr sz="2206" i="1" spc="-39"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v</a:t>
            </a:r>
            <a:r>
              <a:rPr sz="2206" i="1" spc="-6" dirty="0">
                <a:latin typeface="Arial"/>
                <a:cs typeface="Arial"/>
              </a:rPr>
              <a:t> </a:t>
            </a:r>
            <a:r>
              <a:rPr sz="2206" i="1" dirty="0">
                <a:latin typeface="Arial"/>
                <a:cs typeface="Arial"/>
              </a:rPr>
              <a:t>podstatě</a:t>
            </a:r>
            <a:r>
              <a:rPr sz="2206" i="1" spc="-55" dirty="0">
                <a:latin typeface="Arial"/>
                <a:cs typeface="Arial"/>
              </a:rPr>
              <a:t> </a:t>
            </a:r>
            <a:r>
              <a:rPr sz="2206" i="1" dirty="0">
                <a:latin typeface="Arial"/>
                <a:cs typeface="Arial"/>
              </a:rPr>
              <a:t>mnohovrstvé</a:t>
            </a:r>
            <a:r>
              <a:rPr sz="2206" i="1" spc="-72" dirty="0">
                <a:latin typeface="Arial"/>
                <a:cs typeface="Arial"/>
              </a:rPr>
              <a:t> </a:t>
            </a:r>
            <a:r>
              <a:rPr sz="2206" i="1" dirty="0">
                <a:latin typeface="Arial"/>
                <a:cs typeface="Arial"/>
              </a:rPr>
              <a:t>svařování</a:t>
            </a:r>
            <a:r>
              <a:rPr sz="2206" i="1" spc="-55" dirty="0">
                <a:latin typeface="Arial"/>
                <a:cs typeface="Arial"/>
              </a:rPr>
              <a:t> </a:t>
            </a:r>
            <a:r>
              <a:rPr sz="2206" i="1" spc="-28" dirty="0">
                <a:latin typeface="Arial"/>
                <a:cs typeface="Arial"/>
              </a:rPr>
              <a:t>se </a:t>
            </a:r>
            <a:r>
              <a:rPr sz="2206" i="1" dirty="0">
                <a:latin typeface="Arial"/>
                <a:cs typeface="Arial"/>
              </a:rPr>
              <a:t>specifickým</a:t>
            </a:r>
            <a:r>
              <a:rPr sz="2206" i="1" spc="-77" dirty="0">
                <a:latin typeface="Arial"/>
                <a:cs typeface="Arial"/>
              </a:rPr>
              <a:t> </a:t>
            </a:r>
            <a:r>
              <a:rPr sz="2206" i="1" dirty="0">
                <a:latin typeface="Arial"/>
                <a:cs typeface="Arial"/>
              </a:rPr>
              <a:t>svarovým</a:t>
            </a:r>
            <a:r>
              <a:rPr sz="2206" i="1" spc="-61" dirty="0">
                <a:latin typeface="Arial"/>
                <a:cs typeface="Arial"/>
              </a:rPr>
              <a:t> </a:t>
            </a:r>
            <a:r>
              <a:rPr sz="2206" i="1" dirty="0">
                <a:latin typeface="Arial"/>
                <a:cs typeface="Arial"/>
              </a:rPr>
              <a:t>úkosem,</a:t>
            </a:r>
            <a:r>
              <a:rPr sz="2206" i="1" spc="-44" dirty="0">
                <a:latin typeface="Arial"/>
                <a:cs typeface="Arial"/>
              </a:rPr>
              <a:t> </a:t>
            </a:r>
            <a:r>
              <a:rPr sz="2206" i="1" dirty="0">
                <a:latin typeface="Arial"/>
                <a:cs typeface="Arial"/>
              </a:rPr>
              <a:t>jehož</a:t>
            </a:r>
            <a:r>
              <a:rPr sz="2206" i="1" spc="-33" dirty="0">
                <a:latin typeface="Arial"/>
                <a:cs typeface="Arial"/>
              </a:rPr>
              <a:t> </a:t>
            </a:r>
            <a:r>
              <a:rPr sz="2206" i="1" dirty="0">
                <a:latin typeface="Arial"/>
                <a:cs typeface="Arial"/>
              </a:rPr>
              <a:t>tvar</a:t>
            </a:r>
            <a:r>
              <a:rPr sz="2206" i="1" spc="-33"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zvolen</a:t>
            </a:r>
            <a:r>
              <a:rPr sz="2206" i="1" spc="-22" dirty="0">
                <a:latin typeface="Arial"/>
                <a:cs typeface="Arial"/>
              </a:rPr>
              <a:t> </a:t>
            </a:r>
            <a:r>
              <a:rPr sz="2206" i="1" dirty="0">
                <a:latin typeface="Arial"/>
                <a:cs typeface="Arial"/>
              </a:rPr>
              <a:t>tak,</a:t>
            </a:r>
            <a:r>
              <a:rPr sz="2206" i="1" spc="-39" dirty="0">
                <a:latin typeface="Arial"/>
                <a:cs typeface="Arial"/>
              </a:rPr>
              <a:t> </a:t>
            </a:r>
            <a:r>
              <a:rPr sz="2206" i="1" dirty="0">
                <a:latin typeface="Arial"/>
                <a:cs typeface="Arial"/>
              </a:rPr>
              <a:t>aby</a:t>
            </a:r>
            <a:r>
              <a:rPr sz="2206" i="1" spc="-17" dirty="0">
                <a:latin typeface="Arial"/>
                <a:cs typeface="Arial"/>
              </a:rPr>
              <a:t> </a:t>
            </a:r>
            <a:r>
              <a:rPr sz="2206" i="1" dirty="0">
                <a:latin typeface="Arial"/>
                <a:cs typeface="Arial"/>
              </a:rPr>
              <a:t>každá</a:t>
            </a:r>
            <a:r>
              <a:rPr sz="2206" i="1" spc="-50" dirty="0">
                <a:latin typeface="Arial"/>
                <a:cs typeface="Arial"/>
              </a:rPr>
              <a:t> </a:t>
            </a:r>
            <a:r>
              <a:rPr sz="2206" i="1" spc="-11" dirty="0">
                <a:latin typeface="Arial"/>
                <a:cs typeface="Arial"/>
              </a:rPr>
              <a:t>vrstva </a:t>
            </a:r>
            <a:r>
              <a:rPr sz="2206" i="1" dirty="0">
                <a:latin typeface="Arial"/>
                <a:cs typeface="Arial"/>
              </a:rPr>
              <a:t>byla</a:t>
            </a:r>
            <a:r>
              <a:rPr sz="2206" i="1" spc="-39" dirty="0">
                <a:latin typeface="Arial"/>
                <a:cs typeface="Arial"/>
              </a:rPr>
              <a:t> </a:t>
            </a:r>
            <a:r>
              <a:rPr sz="2206" i="1" dirty="0">
                <a:latin typeface="Arial"/>
                <a:cs typeface="Arial"/>
              </a:rPr>
              <a:t>složena</a:t>
            </a:r>
            <a:r>
              <a:rPr sz="2206" i="1" spc="-39" dirty="0">
                <a:latin typeface="Arial"/>
                <a:cs typeface="Arial"/>
              </a:rPr>
              <a:t> </a:t>
            </a:r>
            <a:r>
              <a:rPr sz="2206" i="1" dirty="0">
                <a:latin typeface="Arial"/>
                <a:cs typeface="Arial"/>
              </a:rPr>
              <a:t>max.</a:t>
            </a:r>
            <a:r>
              <a:rPr sz="2206" i="1" spc="-28" dirty="0">
                <a:latin typeface="Arial"/>
                <a:cs typeface="Arial"/>
              </a:rPr>
              <a:t> </a:t>
            </a:r>
            <a:r>
              <a:rPr sz="2206" i="1" dirty="0">
                <a:latin typeface="Arial"/>
                <a:cs typeface="Arial"/>
              </a:rPr>
              <a:t>ze</a:t>
            </a:r>
            <a:r>
              <a:rPr sz="2206" i="1" spc="-28" dirty="0">
                <a:latin typeface="Arial"/>
                <a:cs typeface="Arial"/>
              </a:rPr>
              <a:t> </a:t>
            </a:r>
            <a:r>
              <a:rPr sz="2206" i="1" dirty="0">
                <a:latin typeface="Arial"/>
                <a:cs typeface="Arial"/>
              </a:rPr>
              <a:t>dvou</a:t>
            </a:r>
            <a:r>
              <a:rPr sz="2206" i="1" spc="-33" dirty="0">
                <a:latin typeface="Arial"/>
                <a:cs typeface="Arial"/>
              </a:rPr>
              <a:t> </a:t>
            </a:r>
            <a:r>
              <a:rPr sz="2206" i="1" spc="-11" dirty="0">
                <a:latin typeface="Arial"/>
                <a:cs typeface="Arial"/>
              </a:rPr>
              <a:t>housenek.</a:t>
            </a:r>
            <a:endParaRPr sz="2206">
              <a:latin typeface="Arial"/>
              <a:cs typeface="Arial"/>
            </a:endParaRPr>
          </a:p>
          <a:p>
            <a:pPr marL="14007" marR="14707">
              <a:spcBef>
                <a:spcPts val="1059"/>
              </a:spcBef>
              <a:buFont typeface="Wingdings"/>
              <a:buChar char=""/>
              <a:tabLst>
                <a:tab pos="313742" algn="l"/>
              </a:tabLst>
            </a:pPr>
            <a:r>
              <a:rPr sz="2206" i="1" dirty="0">
                <a:latin typeface="Arial"/>
                <a:cs typeface="Arial"/>
              </a:rPr>
              <a:t>S</a:t>
            </a:r>
            <a:r>
              <a:rPr sz="2206" i="1" spc="-11" dirty="0">
                <a:latin typeface="Arial"/>
                <a:cs typeface="Arial"/>
              </a:rPr>
              <a:t> </a:t>
            </a:r>
            <a:r>
              <a:rPr sz="2206" i="1" dirty="0">
                <a:latin typeface="Arial"/>
                <a:cs typeface="Arial"/>
              </a:rPr>
              <a:t>výjimkou</a:t>
            </a:r>
            <a:r>
              <a:rPr sz="2206" i="1" spc="-22" dirty="0">
                <a:latin typeface="Arial"/>
                <a:cs typeface="Arial"/>
              </a:rPr>
              <a:t> </a:t>
            </a:r>
            <a:r>
              <a:rPr sz="2206" i="1" dirty="0">
                <a:latin typeface="Arial"/>
                <a:cs typeface="Arial"/>
              </a:rPr>
              <a:t>kořenové</a:t>
            </a:r>
            <a:r>
              <a:rPr sz="2206" i="1" spc="-61" dirty="0">
                <a:latin typeface="Arial"/>
                <a:cs typeface="Arial"/>
              </a:rPr>
              <a:t> </a:t>
            </a:r>
            <a:r>
              <a:rPr sz="2206" i="1" dirty="0">
                <a:latin typeface="Arial"/>
                <a:cs typeface="Arial"/>
              </a:rPr>
              <a:t>části</a:t>
            </a:r>
            <a:r>
              <a:rPr sz="2206" i="1" spc="-22"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krycí</a:t>
            </a:r>
            <a:r>
              <a:rPr sz="2206" i="1" spc="-50" dirty="0">
                <a:latin typeface="Arial"/>
                <a:cs typeface="Arial"/>
              </a:rPr>
              <a:t> </a:t>
            </a:r>
            <a:r>
              <a:rPr sz="2206" i="1" dirty="0">
                <a:latin typeface="Arial"/>
                <a:cs typeface="Arial"/>
              </a:rPr>
              <a:t>vrstvy</a:t>
            </a:r>
            <a:r>
              <a:rPr sz="2206" i="1" spc="-55" dirty="0">
                <a:latin typeface="Arial"/>
                <a:cs typeface="Arial"/>
              </a:rPr>
              <a:t> </a:t>
            </a:r>
            <a:r>
              <a:rPr sz="2206" i="1" dirty="0">
                <a:latin typeface="Arial"/>
                <a:cs typeface="Arial"/>
              </a:rPr>
              <a:t>jsou</a:t>
            </a:r>
            <a:r>
              <a:rPr sz="2206" i="1" spc="-22" dirty="0">
                <a:latin typeface="Arial"/>
                <a:cs typeface="Arial"/>
              </a:rPr>
              <a:t> </a:t>
            </a:r>
            <a:r>
              <a:rPr sz="2206" i="1" dirty="0">
                <a:latin typeface="Arial"/>
                <a:cs typeface="Arial"/>
              </a:rPr>
              <a:t>obvykle</a:t>
            </a:r>
            <a:r>
              <a:rPr sz="2206" i="1" spc="-33" dirty="0">
                <a:latin typeface="Arial"/>
                <a:cs typeface="Arial"/>
              </a:rPr>
              <a:t> </a:t>
            </a:r>
            <a:r>
              <a:rPr sz="2206" i="1" dirty="0">
                <a:latin typeface="Arial"/>
                <a:cs typeface="Arial"/>
              </a:rPr>
              <a:t>všechny</a:t>
            </a:r>
            <a:r>
              <a:rPr sz="2206" i="1" spc="-50" dirty="0">
                <a:latin typeface="Arial"/>
                <a:cs typeface="Arial"/>
              </a:rPr>
              <a:t> </a:t>
            </a:r>
            <a:r>
              <a:rPr sz="2206" i="1" spc="-11" dirty="0">
                <a:latin typeface="Arial"/>
                <a:cs typeface="Arial"/>
              </a:rPr>
              <a:t>svarové </a:t>
            </a:r>
            <a:r>
              <a:rPr sz="2206" i="1" dirty="0">
                <a:latin typeface="Arial"/>
                <a:cs typeface="Arial"/>
              </a:rPr>
              <a:t>housenky</a:t>
            </a:r>
            <a:r>
              <a:rPr sz="2206" i="1" spc="-72" dirty="0">
                <a:latin typeface="Arial"/>
                <a:cs typeface="Arial"/>
              </a:rPr>
              <a:t> </a:t>
            </a:r>
            <a:r>
              <a:rPr sz="2206" i="1" dirty="0">
                <a:latin typeface="Arial"/>
                <a:cs typeface="Arial"/>
              </a:rPr>
              <a:t>po</a:t>
            </a:r>
            <a:r>
              <a:rPr sz="2206" i="1" spc="-6" dirty="0">
                <a:latin typeface="Arial"/>
                <a:cs typeface="Arial"/>
              </a:rPr>
              <a:t> </a:t>
            </a:r>
            <a:r>
              <a:rPr sz="2206" i="1" dirty="0">
                <a:latin typeface="Arial"/>
                <a:cs typeface="Arial"/>
              </a:rPr>
              <a:t>celé</a:t>
            </a:r>
            <a:r>
              <a:rPr sz="2206" i="1" spc="-33" dirty="0">
                <a:latin typeface="Arial"/>
                <a:cs typeface="Arial"/>
              </a:rPr>
              <a:t> </a:t>
            </a:r>
            <a:r>
              <a:rPr sz="2206" i="1" dirty="0">
                <a:latin typeface="Arial"/>
                <a:cs typeface="Arial"/>
              </a:rPr>
              <a:t>tloušťce</a:t>
            </a:r>
            <a:r>
              <a:rPr sz="2206" i="1" spc="-39" dirty="0">
                <a:latin typeface="Arial"/>
                <a:cs typeface="Arial"/>
              </a:rPr>
              <a:t> </a:t>
            </a:r>
            <a:r>
              <a:rPr sz="2206" i="1" dirty="0">
                <a:latin typeface="Arial"/>
                <a:cs typeface="Arial"/>
              </a:rPr>
              <a:t>svaru</a:t>
            </a:r>
            <a:r>
              <a:rPr sz="2206" i="1" spc="-44" dirty="0">
                <a:latin typeface="Arial"/>
                <a:cs typeface="Arial"/>
              </a:rPr>
              <a:t> </a:t>
            </a:r>
            <a:r>
              <a:rPr sz="2206" i="1" dirty="0">
                <a:latin typeface="Arial"/>
                <a:cs typeface="Arial"/>
              </a:rPr>
              <a:t>pokládány</a:t>
            </a:r>
            <a:r>
              <a:rPr sz="2206" i="1" spc="-44" dirty="0">
                <a:latin typeface="Arial"/>
                <a:cs typeface="Arial"/>
              </a:rPr>
              <a:t> </a:t>
            </a:r>
            <a:r>
              <a:rPr sz="2206" i="1" dirty="0">
                <a:latin typeface="Arial"/>
                <a:cs typeface="Arial"/>
              </a:rPr>
              <a:t>při</a:t>
            </a:r>
            <a:r>
              <a:rPr sz="2206" i="1" spc="-11" dirty="0">
                <a:latin typeface="Arial"/>
                <a:cs typeface="Arial"/>
              </a:rPr>
              <a:t> </a:t>
            </a:r>
            <a:r>
              <a:rPr sz="2206" i="1" dirty="0">
                <a:latin typeface="Arial"/>
                <a:cs typeface="Arial"/>
              </a:rPr>
              <a:t>stejných</a:t>
            </a:r>
            <a:r>
              <a:rPr sz="2206" i="1" spc="-44" dirty="0">
                <a:latin typeface="Arial"/>
                <a:cs typeface="Arial"/>
              </a:rPr>
              <a:t> </a:t>
            </a:r>
            <a:r>
              <a:rPr sz="2206" i="1" spc="-11" dirty="0">
                <a:latin typeface="Arial"/>
                <a:cs typeface="Arial"/>
              </a:rPr>
              <a:t>parametrech svařování.</a:t>
            </a:r>
            <a:endParaRPr sz="2206">
              <a:latin typeface="Arial"/>
              <a:cs typeface="Arial"/>
            </a:endParaRPr>
          </a:p>
          <a:p>
            <a:pPr marL="14007" marR="3858749">
              <a:spcBef>
                <a:spcPts val="1059"/>
              </a:spcBef>
              <a:buFont typeface="Wingdings"/>
              <a:buChar char=""/>
              <a:tabLst>
                <a:tab pos="313742" algn="l"/>
              </a:tabLst>
            </a:pPr>
            <a:r>
              <a:rPr sz="2206" i="1" dirty="0">
                <a:latin typeface="Arial"/>
                <a:cs typeface="Arial"/>
              </a:rPr>
              <a:t>Velmi</a:t>
            </a:r>
            <a:r>
              <a:rPr sz="2206" i="1" spc="-44" dirty="0">
                <a:latin typeface="Arial"/>
                <a:cs typeface="Arial"/>
              </a:rPr>
              <a:t> </a:t>
            </a:r>
            <a:r>
              <a:rPr sz="2206" i="1" dirty="0">
                <a:latin typeface="Arial"/>
                <a:cs typeface="Arial"/>
              </a:rPr>
              <a:t>důležitá</a:t>
            </a:r>
            <a:r>
              <a:rPr sz="2206" i="1" spc="-55" dirty="0">
                <a:latin typeface="Arial"/>
                <a:cs typeface="Arial"/>
              </a:rPr>
              <a:t> </a:t>
            </a:r>
            <a:r>
              <a:rPr sz="2206" i="1" dirty="0">
                <a:latin typeface="Arial"/>
                <a:cs typeface="Arial"/>
              </a:rPr>
              <a:t>je</a:t>
            </a:r>
            <a:r>
              <a:rPr sz="2206" i="1" spc="-39" dirty="0">
                <a:latin typeface="Arial"/>
                <a:cs typeface="Arial"/>
              </a:rPr>
              <a:t> </a:t>
            </a:r>
            <a:r>
              <a:rPr sz="2206" i="1" dirty="0">
                <a:latin typeface="Arial"/>
                <a:cs typeface="Arial"/>
              </a:rPr>
              <a:t>i</a:t>
            </a:r>
            <a:r>
              <a:rPr sz="2206" i="1" spc="-39" dirty="0">
                <a:latin typeface="Arial"/>
                <a:cs typeface="Arial"/>
              </a:rPr>
              <a:t> </a:t>
            </a:r>
            <a:r>
              <a:rPr sz="2206" i="1" dirty="0">
                <a:latin typeface="Arial"/>
                <a:cs typeface="Arial"/>
              </a:rPr>
              <a:t>konstrukce</a:t>
            </a:r>
            <a:r>
              <a:rPr sz="2206" i="1" spc="-94" dirty="0">
                <a:latin typeface="Arial"/>
                <a:cs typeface="Arial"/>
              </a:rPr>
              <a:t> </a:t>
            </a:r>
            <a:r>
              <a:rPr sz="2206" i="1" spc="-11" dirty="0">
                <a:latin typeface="Arial"/>
                <a:cs typeface="Arial"/>
              </a:rPr>
              <a:t>svařovací </a:t>
            </a:r>
            <a:r>
              <a:rPr sz="2206" i="1" dirty="0">
                <a:latin typeface="Arial"/>
                <a:cs typeface="Arial"/>
              </a:rPr>
              <a:t>hubice,</a:t>
            </a:r>
            <a:r>
              <a:rPr sz="2206" i="1" spc="-50" dirty="0">
                <a:latin typeface="Arial"/>
                <a:cs typeface="Arial"/>
              </a:rPr>
              <a:t> </a:t>
            </a:r>
            <a:r>
              <a:rPr sz="2206" i="1" dirty="0">
                <a:latin typeface="Arial"/>
                <a:cs typeface="Arial"/>
              </a:rPr>
              <a:t>která</a:t>
            </a:r>
            <a:r>
              <a:rPr sz="2206" i="1" spc="-44" dirty="0">
                <a:latin typeface="Arial"/>
                <a:cs typeface="Arial"/>
              </a:rPr>
              <a:t> </a:t>
            </a:r>
            <a:r>
              <a:rPr sz="2206" i="1" dirty="0">
                <a:latin typeface="Arial"/>
                <a:cs typeface="Arial"/>
              </a:rPr>
              <a:t>musí</a:t>
            </a:r>
            <a:r>
              <a:rPr sz="2206" i="1" spc="-39" dirty="0">
                <a:latin typeface="Arial"/>
                <a:cs typeface="Arial"/>
              </a:rPr>
              <a:t> </a:t>
            </a:r>
            <a:r>
              <a:rPr sz="2206" i="1" dirty="0">
                <a:latin typeface="Arial"/>
                <a:cs typeface="Arial"/>
              </a:rPr>
              <a:t>zabezpečit</a:t>
            </a:r>
            <a:r>
              <a:rPr sz="2206" i="1" spc="-61" dirty="0">
                <a:latin typeface="Arial"/>
                <a:cs typeface="Arial"/>
              </a:rPr>
              <a:t> </a:t>
            </a:r>
            <a:r>
              <a:rPr sz="2206" i="1" spc="-11" dirty="0">
                <a:latin typeface="Arial"/>
                <a:cs typeface="Arial"/>
              </a:rPr>
              <a:t>dobré </a:t>
            </a:r>
            <a:r>
              <a:rPr sz="2206" i="1" dirty="0">
                <a:latin typeface="Arial"/>
                <a:cs typeface="Arial"/>
              </a:rPr>
              <a:t>vedení</a:t>
            </a:r>
            <a:r>
              <a:rPr sz="2206" i="1" spc="-61" dirty="0">
                <a:latin typeface="Arial"/>
                <a:cs typeface="Arial"/>
              </a:rPr>
              <a:t> </a:t>
            </a:r>
            <a:r>
              <a:rPr sz="2206" i="1" dirty="0">
                <a:latin typeface="Arial"/>
                <a:cs typeface="Arial"/>
              </a:rPr>
              <a:t>svařovacího</a:t>
            </a:r>
            <a:r>
              <a:rPr sz="2206" i="1" spc="-61" dirty="0">
                <a:latin typeface="Arial"/>
                <a:cs typeface="Arial"/>
              </a:rPr>
              <a:t> </a:t>
            </a:r>
            <a:r>
              <a:rPr sz="2206" i="1" dirty="0">
                <a:latin typeface="Arial"/>
                <a:cs typeface="Arial"/>
              </a:rPr>
              <a:t>drátu</a:t>
            </a:r>
            <a:r>
              <a:rPr sz="2206" i="1" spc="-50" dirty="0">
                <a:latin typeface="Arial"/>
                <a:cs typeface="Arial"/>
              </a:rPr>
              <a:t> </a:t>
            </a:r>
            <a:r>
              <a:rPr sz="2206" i="1" dirty="0">
                <a:latin typeface="Arial"/>
                <a:cs typeface="Arial"/>
              </a:rPr>
              <a:t>v</a:t>
            </a:r>
            <a:r>
              <a:rPr sz="2206" i="1" spc="-11" dirty="0">
                <a:latin typeface="Arial"/>
                <a:cs typeface="Arial"/>
              </a:rPr>
              <a:t> blízkosti </a:t>
            </a:r>
            <a:r>
              <a:rPr sz="2206" i="1" dirty="0">
                <a:latin typeface="Arial"/>
                <a:cs typeface="Arial"/>
              </a:rPr>
              <a:t>svarové</a:t>
            </a:r>
            <a:r>
              <a:rPr sz="2206" i="1" spc="-77" dirty="0">
                <a:latin typeface="Arial"/>
                <a:cs typeface="Arial"/>
              </a:rPr>
              <a:t> </a:t>
            </a:r>
            <a:r>
              <a:rPr sz="2206" i="1" dirty="0">
                <a:latin typeface="Arial"/>
                <a:cs typeface="Arial"/>
              </a:rPr>
              <a:t>hrany</a:t>
            </a:r>
            <a:r>
              <a:rPr sz="2206" i="1" spc="-39"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musí</a:t>
            </a:r>
            <a:r>
              <a:rPr sz="2206" i="1" spc="-39" dirty="0">
                <a:latin typeface="Arial"/>
                <a:cs typeface="Arial"/>
              </a:rPr>
              <a:t> </a:t>
            </a:r>
            <a:r>
              <a:rPr sz="2206" i="1" dirty="0">
                <a:latin typeface="Arial"/>
                <a:cs typeface="Arial"/>
              </a:rPr>
              <a:t>mít</a:t>
            </a:r>
            <a:r>
              <a:rPr sz="2206" i="1" spc="-17" dirty="0">
                <a:latin typeface="Arial"/>
                <a:cs typeface="Arial"/>
              </a:rPr>
              <a:t> </a:t>
            </a:r>
            <a:r>
              <a:rPr sz="2206" i="1" dirty="0">
                <a:latin typeface="Arial"/>
                <a:cs typeface="Arial"/>
              </a:rPr>
              <a:t>malou</a:t>
            </a:r>
            <a:r>
              <a:rPr sz="2206" i="1" spc="-11" dirty="0">
                <a:latin typeface="Arial"/>
                <a:cs typeface="Arial"/>
              </a:rPr>
              <a:t> tloušťku </a:t>
            </a:r>
            <a:r>
              <a:rPr sz="2206" i="1" dirty="0">
                <a:latin typeface="Arial"/>
                <a:cs typeface="Arial"/>
              </a:rPr>
              <a:t>vzhledem</a:t>
            </a:r>
            <a:r>
              <a:rPr sz="2206" i="1" spc="-50" dirty="0">
                <a:latin typeface="Arial"/>
                <a:cs typeface="Arial"/>
              </a:rPr>
              <a:t> </a:t>
            </a:r>
            <a:r>
              <a:rPr sz="2206" i="1" dirty="0">
                <a:latin typeface="Arial"/>
                <a:cs typeface="Arial"/>
              </a:rPr>
              <a:t>k</a:t>
            </a:r>
            <a:r>
              <a:rPr sz="2206" i="1" spc="6" dirty="0">
                <a:latin typeface="Arial"/>
                <a:cs typeface="Arial"/>
              </a:rPr>
              <a:t> </a:t>
            </a:r>
            <a:r>
              <a:rPr sz="2206" i="1" dirty="0">
                <a:latin typeface="Arial"/>
                <a:cs typeface="Arial"/>
              </a:rPr>
              <a:t>úzké</a:t>
            </a:r>
            <a:r>
              <a:rPr sz="2206" i="1" spc="-39" dirty="0">
                <a:latin typeface="Arial"/>
                <a:cs typeface="Arial"/>
              </a:rPr>
              <a:t> </a:t>
            </a:r>
            <a:r>
              <a:rPr sz="2206" i="1" spc="-11" dirty="0">
                <a:latin typeface="Arial"/>
                <a:cs typeface="Arial"/>
              </a:rPr>
              <a:t>mezeře.</a:t>
            </a:r>
            <a:endParaRPr sz="2206">
              <a:latin typeface="Arial"/>
              <a:cs typeface="Arial"/>
            </a:endParaRPr>
          </a:p>
        </p:txBody>
      </p:sp>
      <p:pic>
        <p:nvPicPr>
          <p:cNvPr id="14" name="object 14"/>
          <p:cNvPicPr/>
          <p:nvPr/>
        </p:nvPicPr>
        <p:blipFill>
          <a:blip r:embed="rId2" cstate="print"/>
          <a:stretch>
            <a:fillRect/>
          </a:stretch>
        </p:blipFill>
        <p:spPr>
          <a:xfrm>
            <a:off x="6116430" y="4490653"/>
            <a:ext cx="4035200" cy="2257091"/>
          </a:xfrm>
          <a:prstGeom prst="rect">
            <a:avLst/>
          </a:prstGeom>
        </p:spPr>
      </p:pic>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2262274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3608995" y="3629025"/>
            <a:ext cx="3475410" cy="488821"/>
          </a:xfrm>
          <a:prstGeom prst="rect">
            <a:avLst/>
          </a:prstGeom>
        </p:spPr>
        <p:txBody>
          <a:bodyPr vert="horz" wrap="square" lIns="0" tIns="13305" rIns="0" bIns="0" rtlCol="0">
            <a:spAutoFit/>
          </a:bodyPr>
          <a:lstStyle/>
          <a:p>
            <a:pPr marL="14007">
              <a:spcBef>
                <a:spcPts val="105"/>
              </a:spcBef>
            </a:pPr>
            <a:r>
              <a:rPr sz="3089" i="1" dirty="0">
                <a:latin typeface="Arial"/>
                <a:cs typeface="Arial"/>
              </a:rPr>
              <a:t>Děkuji</a:t>
            </a:r>
            <a:r>
              <a:rPr sz="3089" i="1" spc="-55" dirty="0">
                <a:latin typeface="Arial"/>
                <a:cs typeface="Arial"/>
              </a:rPr>
              <a:t> </a:t>
            </a:r>
            <a:r>
              <a:rPr sz="3089" i="1" dirty="0">
                <a:latin typeface="Arial"/>
                <a:cs typeface="Arial"/>
              </a:rPr>
              <a:t>za</a:t>
            </a:r>
            <a:r>
              <a:rPr sz="3089" i="1" spc="-66" dirty="0">
                <a:latin typeface="Arial"/>
                <a:cs typeface="Arial"/>
              </a:rPr>
              <a:t> </a:t>
            </a:r>
            <a:r>
              <a:rPr sz="3089" i="1" spc="-11" dirty="0">
                <a:latin typeface="Arial"/>
                <a:cs typeface="Arial"/>
              </a:rPr>
              <a:t>pozornost</a:t>
            </a:r>
            <a:endParaRPr sz="3089" dirty="0">
              <a:latin typeface="Arial"/>
              <a:cs typeface="Arial"/>
            </a:endParaRPr>
          </a:p>
        </p:txBody>
      </p:sp>
    </p:spTree>
    <p:extLst>
      <p:ext uri="{BB962C8B-B14F-4D97-AF65-F5344CB8AC3E}">
        <p14:creationId xmlns:p14="http://schemas.microsoft.com/office/powerpoint/2010/main" val="191482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DE4B0A-596E-42D0-9BA6-963B28E3CA70}"/>
              </a:ext>
            </a:extLst>
          </p:cNvPr>
          <p:cNvSpPr>
            <a:spLocks noGrp="1"/>
          </p:cNvSpPr>
          <p:nvPr>
            <p:ph type="title"/>
          </p:nvPr>
        </p:nvSpPr>
        <p:spPr/>
        <p:txBody>
          <a:bodyPr/>
          <a:lstStyle/>
          <a:p>
            <a:r>
              <a:rPr lang="cs-CZ" dirty="0"/>
              <a:t>2. Orbitální svařování el. obloukem </a:t>
            </a:r>
          </a:p>
        </p:txBody>
      </p:sp>
      <p:sp>
        <p:nvSpPr>
          <p:cNvPr id="3" name="Zástupný text 2">
            <a:extLst>
              <a:ext uri="{FF2B5EF4-FFF2-40B4-BE49-F238E27FC236}">
                <a16:creationId xmlns:a16="http://schemas.microsoft.com/office/drawing/2014/main" id="{95C38CEE-9508-412D-9783-6B19645C90C3}"/>
              </a:ext>
            </a:extLst>
          </p:cNvPr>
          <p:cNvSpPr>
            <a:spLocks noGrp="1"/>
          </p:cNvSpPr>
          <p:nvPr>
            <p:ph type="body" idx="1"/>
          </p:nvPr>
        </p:nvSpPr>
        <p:spPr>
          <a:xfrm>
            <a:off x="707302" y="2069864"/>
            <a:ext cx="9278797" cy="2215991"/>
          </a:xfrm>
        </p:spPr>
        <p:txBody>
          <a:bodyPr/>
          <a:lstStyle/>
          <a:p>
            <a:r>
              <a:rPr lang="cs-CZ" dirty="0"/>
              <a:t>Jedná se o specializovanou oblast svařování, která se používá převážně na svařování trubek a potrubí. Orbitální svařování se používá převážně v chemickém, farmaceutickém, leteckém, energetickém (ropovody, plynovody), jaderném a potravinářském průmyslu, kde jsou kladeny vysoké požadavky na kvalitu svarů. Jde především o perfektní provaření svaru, vytvoření kvalitního kořene svaru a vytvoření vizuálně estetické housenky. Je ale velmi obtížné dosáhnout vysokých kvalit svarů při různých svařovacích polohách. Jedná se hlavně o polohy PE (vodorovná nad hlavou) a PD (vodorovná šikmo nad hlavou). Kvůli problému s nekonstantní kvalitou svarových spojů se ruční svařování začalo postupně nahrazovat automatizovaným orbitálním svařováním.</a:t>
            </a:r>
          </a:p>
        </p:txBody>
      </p:sp>
    </p:spTree>
    <p:extLst>
      <p:ext uri="{BB962C8B-B14F-4D97-AF65-F5344CB8AC3E}">
        <p14:creationId xmlns:p14="http://schemas.microsoft.com/office/powerpoint/2010/main" val="40766983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B81B57C-B385-4356-BB80-73DAE740EDD5}"/>
              </a:ext>
            </a:extLst>
          </p:cNvPr>
          <p:cNvSpPr>
            <a:spLocks noGrp="1"/>
          </p:cNvSpPr>
          <p:nvPr>
            <p:ph type="title"/>
          </p:nvPr>
        </p:nvSpPr>
        <p:spPr/>
        <p:txBody>
          <a:bodyPr/>
          <a:lstStyle/>
          <a:p>
            <a:r>
              <a:rPr lang="cs-CZ" dirty="0"/>
              <a:t>Historie orbitálního svařování</a:t>
            </a:r>
          </a:p>
        </p:txBody>
      </p:sp>
      <p:sp>
        <p:nvSpPr>
          <p:cNvPr id="3" name="Zástupný text 2">
            <a:extLst>
              <a:ext uri="{FF2B5EF4-FFF2-40B4-BE49-F238E27FC236}">
                <a16:creationId xmlns:a16="http://schemas.microsoft.com/office/drawing/2014/main" id="{7D929657-D93A-4C83-AFB6-83BE4CC311D6}"/>
              </a:ext>
            </a:extLst>
          </p:cNvPr>
          <p:cNvSpPr>
            <a:spLocks noGrp="1"/>
          </p:cNvSpPr>
          <p:nvPr>
            <p:ph type="body" idx="1"/>
          </p:nvPr>
        </p:nvSpPr>
        <p:spPr>
          <a:xfrm>
            <a:off x="707302" y="2069866"/>
            <a:ext cx="9278797" cy="2215991"/>
          </a:xfrm>
        </p:spPr>
        <p:txBody>
          <a:bodyPr/>
          <a:lstStyle/>
          <a:p>
            <a:r>
              <a:rPr lang="cs-CZ" dirty="0"/>
              <a:t>Orbitální svařování bylo vyvinuto v 60. letech 20. století americkou firmou </a:t>
            </a:r>
            <a:r>
              <a:rPr lang="cs-CZ" dirty="0" err="1"/>
              <a:t>Northrop</a:t>
            </a:r>
            <a:r>
              <a:rPr lang="cs-CZ" dirty="0"/>
              <a:t> Aircraft Inc. pro potřeby kosmického a leteckého průmyslu. Výzkum a vývoj vedl p. Vladimir H. </a:t>
            </a:r>
            <a:r>
              <a:rPr lang="cs-CZ" dirty="0" err="1"/>
              <a:t>Pavlecka</a:t>
            </a:r>
            <a:r>
              <a:rPr lang="cs-CZ" dirty="0"/>
              <a:t> (český rodák z Roudnice nad Labem), jeho spolupracovníkem byl Ing. </a:t>
            </a:r>
            <a:r>
              <a:rPr lang="cs-CZ" dirty="0" err="1"/>
              <a:t>Russ</a:t>
            </a:r>
            <a:r>
              <a:rPr lang="cs-CZ" dirty="0"/>
              <a:t> </a:t>
            </a:r>
            <a:r>
              <a:rPr lang="cs-CZ" dirty="0" err="1"/>
              <a:t>Meredith</a:t>
            </a:r>
            <a:r>
              <a:rPr lang="cs-CZ" dirty="0"/>
              <a:t>. Tento systém svařování trubek a potrubí se využíval zejména k výrobě komponent s vysokou odolností, jako jsou hydraulické systémy. Velmi rychle se také uchytil v jaderném průmyslu. Původně se používalo speciálně upraveného TIG hořáku, který byl umístěn na orbitálním nosiči. Nosič se pohyboval po speciálním ozubeném hřebeni. Tento způsob se u moderních otevřených svařovacích hlav využívá dodnes.</a:t>
            </a:r>
          </a:p>
        </p:txBody>
      </p:sp>
    </p:spTree>
    <p:extLst>
      <p:ext uri="{BB962C8B-B14F-4D97-AF65-F5344CB8AC3E}">
        <p14:creationId xmlns:p14="http://schemas.microsoft.com/office/powerpoint/2010/main" val="22262162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DE4B0A-596E-42D0-9BA6-963B28E3CA70}"/>
              </a:ext>
            </a:extLst>
          </p:cNvPr>
          <p:cNvSpPr>
            <a:spLocks noGrp="1"/>
          </p:cNvSpPr>
          <p:nvPr>
            <p:ph type="title"/>
          </p:nvPr>
        </p:nvSpPr>
        <p:spPr/>
        <p:txBody>
          <a:bodyPr/>
          <a:lstStyle/>
          <a:p>
            <a:r>
              <a:rPr lang="cs-CZ" dirty="0"/>
              <a:t>Princip orbitálního svařování</a:t>
            </a:r>
          </a:p>
        </p:txBody>
      </p:sp>
      <p:sp>
        <p:nvSpPr>
          <p:cNvPr id="3" name="Zástupný text 2">
            <a:extLst>
              <a:ext uri="{FF2B5EF4-FFF2-40B4-BE49-F238E27FC236}">
                <a16:creationId xmlns:a16="http://schemas.microsoft.com/office/drawing/2014/main" id="{95C38CEE-9508-412D-9783-6B19645C90C3}"/>
              </a:ext>
            </a:extLst>
          </p:cNvPr>
          <p:cNvSpPr>
            <a:spLocks noGrp="1"/>
          </p:cNvSpPr>
          <p:nvPr>
            <p:ph type="body" idx="1"/>
          </p:nvPr>
        </p:nvSpPr>
        <p:spPr>
          <a:xfrm>
            <a:off x="707302" y="2069866"/>
            <a:ext cx="9278797" cy="1107996"/>
          </a:xfrm>
        </p:spPr>
        <p:txBody>
          <a:bodyPr/>
          <a:lstStyle/>
          <a:p>
            <a:r>
              <a:rPr lang="cs-CZ" dirty="0"/>
              <a:t>Orbitální svařování je tedy automatické svařování trubek a potrubí řízené počítačem. </a:t>
            </a:r>
            <a:r>
              <a:rPr lang="cs-CZ" dirty="0" err="1"/>
              <a:t>Orbitalová</a:t>
            </a:r>
            <a:r>
              <a:rPr lang="cs-CZ" dirty="0"/>
              <a:t> hlava se upevní pomocí upínacích kleštin ke vnější straně svařované trubky. Následně </a:t>
            </a:r>
            <a:r>
              <a:rPr lang="cs-CZ" dirty="0" err="1"/>
              <a:t>orbitalová</a:t>
            </a:r>
            <a:r>
              <a:rPr lang="cs-CZ" dirty="0"/>
              <a:t> hlava vykoná kruhový pohyb kolem osy svařované trubky a vytvoří svar. Kruhový pohyb se pohybuje v rozmezí 365°-375° kvůli zaručení provaření začátku a konce svaru.</a:t>
            </a:r>
          </a:p>
        </p:txBody>
      </p:sp>
      <p:graphicFrame>
        <p:nvGraphicFramePr>
          <p:cNvPr id="4" name="Objekt 3">
            <a:extLst>
              <a:ext uri="{FF2B5EF4-FFF2-40B4-BE49-F238E27FC236}">
                <a16:creationId xmlns:a16="http://schemas.microsoft.com/office/drawing/2014/main" id="{ADD98EA4-6C14-4806-8419-79E06048DC79}"/>
              </a:ext>
            </a:extLst>
          </p:cNvPr>
          <p:cNvGraphicFramePr>
            <a:graphicFrameLocks noChangeAspect="1"/>
          </p:cNvGraphicFramePr>
          <p:nvPr>
            <p:extLst>
              <p:ext uri="{D42A27DB-BD31-4B8C-83A1-F6EECF244321}">
                <p14:modId xmlns:p14="http://schemas.microsoft.com/office/powerpoint/2010/main" val="1538542300"/>
              </p:ext>
            </p:extLst>
          </p:nvPr>
        </p:nvGraphicFramePr>
        <p:xfrm>
          <a:off x="851667" y="3552826"/>
          <a:ext cx="4476750" cy="2371725"/>
        </p:xfrm>
        <a:graphic>
          <a:graphicData uri="http://schemas.openxmlformats.org/presentationml/2006/ole">
            <mc:AlternateContent xmlns:mc="http://schemas.openxmlformats.org/markup-compatibility/2006">
              <mc:Choice xmlns:v="urn:schemas-microsoft-com:vml" Requires="v">
                <p:oleObj spid="_x0000_s6188" name="Rastrový obrázek" r:id="rId3" imgW="4476600" imgH="2371680" progId="Paint.Picture">
                  <p:embed/>
                </p:oleObj>
              </mc:Choice>
              <mc:Fallback>
                <p:oleObj name="Rastrový obrázek" r:id="rId3" imgW="4476600" imgH="2371680" progId="Paint.Picture">
                  <p:embed/>
                  <p:pic>
                    <p:nvPicPr>
                      <p:cNvPr id="0" name=""/>
                      <p:cNvPicPr/>
                      <p:nvPr/>
                    </p:nvPicPr>
                    <p:blipFill>
                      <a:blip r:embed="rId4"/>
                      <a:stretch>
                        <a:fillRect/>
                      </a:stretch>
                    </p:blipFill>
                    <p:spPr>
                      <a:xfrm>
                        <a:off x="851667" y="3552826"/>
                        <a:ext cx="4476750" cy="2371725"/>
                      </a:xfrm>
                      <a:prstGeom prst="rect">
                        <a:avLst/>
                      </a:prstGeom>
                    </p:spPr>
                  </p:pic>
                </p:oleObj>
              </mc:Fallback>
            </mc:AlternateContent>
          </a:graphicData>
        </a:graphic>
      </p:graphicFrame>
    </p:spTree>
    <p:extLst>
      <p:ext uri="{BB962C8B-B14F-4D97-AF65-F5344CB8AC3E}">
        <p14:creationId xmlns:p14="http://schemas.microsoft.com/office/powerpoint/2010/main" val="42561953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B81B57C-B385-4356-BB80-73DAE740EDD5}"/>
              </a:ext>
            </a:extLst>
          </p:cNvPr>
          <p:cNvSpPr>
            <a:spLocks noGrp="1"/>
          </p:cNvSpPr>
          <p:nvPr>
            <p:ph type="title"/>
          </p:nvPr>
        </p:nvSpPr>
        <p:spPr>
          <a:xfrm>
            <a:off x="707302" y="1328879"/>
            <a:ext cx="9278797" cy="1615827"/>
          </a:xfrm>
        </p:spPr>
        <p:txBody>
          <a:bodyPr/>
          <a:lstStyle/>
          <a:p>
            <a:r>
              <a:rPr lang="cs-CZ" dirty="0"/>
              <a:t>Druhy svařovacích technologií pro orbitální svařování</a:t>
            </a:r>
            <a:br>
              <a:rPr lang="cs-CZ" dirty="0"/>
            </a:br>
            <a:endParaRPr lang="cs-CZ" dirty="0"/>
          </a:p>
        </p:txBody>
      </p:sp>
      <p:sp>
        <p:nvSpPr>
          <p:cNvPr id="3" name="Zástupný text 2">
            <a:extLst>
              <a:ext uri="{FF2B5EF4-FFF2-40B4-BE49-F238E27FC236}">
                <a16:creationId xmlns:a16="http://schemas.microsoft.com/office/drawing/2014/main" id="{7D929657-D93A-4C83-AFB6-83BE4CC311D6}"/>
              </a:ext>
            </a:extLst>
          </p:cNvPr>
          <p:cNvSpPr>
            <a:spLocks noGrp="1"/>
          </p:cNvSpPr>
          <p:nvPr>
            <p:ph type="body" idx="1"/>
          </p:nvPr>
        </p:nvSpPr>
        <p:spPr>
          <a:xfrm>
            <a:off x="1231900" y="2790826"/>
            <a:ext cx="8077200" cy="1938992"/>
          </a:xfrm>
        </p:spPr>
        <p:txBody>
          <a:bodyPr/>
          <a:lstStyle/>
          <a:p>
            <a:r>
              <a:rPr lang="cs-CZ" dirty="0"/>
              <a:t>U orbitálního svařování se dají použít různé metody svařování. Nejčastěji je to metoda WIG/TIG. Dále se používá metoda MIG/MAG a laserové svařování. Lze svařovat s přídavným materiálem i bez přídavného materiálu. Pomocí orbitálního svařování je možné svařovat velké množství kovů: nejtvrdší, tepelně a korozně odolné oceli, nelegované a nízkolegované uhlíkové oceli, slitiny niklu, jakož i titan, měď, hliník a všechny jejich slitiny. Lze svařovat tenkostěnné i tlustostěnné trubky, záleží na použité svařovací hlavě.</a:t>
            </a:r>
          </a:p>
        </p:txBody>
      </p:sp>
    </p:spTree>
    <p:extLst>
      <p:ext uri="{BB962C8B-B14F-4D97-AF65-F5344CB8AC3E}">
        <p14:creationId xmlns:p14="http://schemas.microsoft.com/office/powerpoint/2010/main" val="8054013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DE4B0A-596E-42D0-9BA6-963B28E3CA70}"/>
              </a:ext>
            </a:extLst>
          </p:cNvPr>
          <p:cNvSpPr>
            <a:spLocks noGrp="1"/>
          </p:cNvSpPr>
          <p:nvPr>
            <p:ph type="title"/>
          </p:nvPr>
        </p:nvSpPr>
        <p:spPr/>
        <p:txBody>
          <a:bodyPr/>
          <a:lstStyle/>
          <a:p>
            <a:r>
              <a:rPr lang="cs-CZ" dirty="0"/>
              <a:t>Systém orbitálního svařování</a:t>
            </a:r>
          </a:p>
        </p:txBody>
      </p:sp>
      <p:sp>
        <p:nvSpPr>
          <p:cNvPr id="3" name="Zástupný text 2">
            <a:extLst>
              <a:ext uri="{FF2B5EF4-FFF2-40B4-BE49-F238E27FC236}">
                <a16:creationId xmlns:a16="http://schemas.microsoft.com/office/drawing/2014/main" id="{95C38CEE-9508-412D-9783-6B19645C90C3}"/>
              </a:ext>
            </a:extLst>
          </p:cNvPr>
          <p:cNvSpPr>
            <a:spLocks noGrp="1"/>
          </p:cNvSpPr>
          <p:nvPr>
            <p:ph type="body" idx="1"/>
          </p:nvPr>
        </p:nvSpPr>
        <p:spPr>
          <a:xfrm>
            <a:off x="707302" y="2069866"/>
            <a:ext cx="9278797" cy="1384995"/>
          </a:xfrm>
        </p:spPr>
        <p:txBody>
          <a:bodyPr/>
          <a:lstStyle/>
          <a:p>
            <a:r>
              <a:rPr lang="cs-CZ" dirty="0"/>
              <a:t>Systém každého orbitálního svařování je složen z těchto hlavních částí: </a:t>
            </a:r>
          </a:p>
          <a:p>
            <a:r>
              <a:rPr lang="cs-CZ" dirty="0"/>
              <a:t>• zdroj energie a regulátor </a:t>
            </a:r>
          </a:p>
          <a:p>
            <a:r>
              <a:rPr lang="cs-CZ" dirty="0"/>
              <a:t>• řídící počítač </a:t>
            </a:r>
          </a:p>
          <a:p>
            <a:r>
              <a:rPr lang="cs-CZ" dirty="0"/>
              <a:t>• svařovací hlava s upínacím zařízením </a:t>
            </a:r>
          </a:p>
          <a:p>
            <a:r>
              <a:rPr lang="cs-CZ" dirty="0"/>
              <a:t>• případně mechanismus podávání drátu</a:t>
            </a:r>
          </a:p>
        </p:txBody>
      </p:sp>
      <p:sp>
        <p:nvSpPr>
          <p:cNvPr id="9" name="TextovéPole 8">
            <a:extLst>
              <a:ext uri="{FF2B5EF4-FFF2-40B4-BE49-F238E27FC236}">
                <a16:creationId xmlns:a16="http://schemas.microsoft.com/office/drawing/2014/main" id="{00EBF228-70A4-4334-8DD6-17D1BBE2162B}"/>
              </a:ext>
            </a:extLst>
          </p:cNvPr>
          <p:cNvSpPr txBox="1"/>
          <p:nvPr/>
        </p:nvSpPr>
        <p:spPr>
          <a:xfrm>
            <a:off x="927100" y="3691649"/>
            <a:ext cx="8077200" cy="2585323"/>
          </a:xfrm>
          <a:prstGeom prst="rect">
            <a:avLst/>
          </a:prstGeom>
          <a:noFill/>
        </p:spPr>
        <p:txBody>
          <a:bodyPr wrap="square">
            <a:spAutoFit/>
          </a:bodyPr>
          <a:lstStyle/>
          <a:p>
            <a:r>
              <a:rPr lang="cs-CZ" dirty="0"/>
              <a:t>Kvalitu svaru ovlivňuje:</a:t>
            </a:r>
          </a:p>
          <a:p>
            <a:pPr marL="285766" indent="-285766">
              <a:buFont typeface="Arial" panose="020B0604020202020204" pitchFamily="34" charset="0"/>
              <a:buChar char="•"/>
            </a:pPr>
            <a:r>
              <a:rPr lang="cs-CZ" dirty="0"/>
              <a:t>délka elektrického oblouku </a:t>
            </a:r>
          </a:p>
          <a:p>
            <a:pPr marL="285766" indent="-285766">
              <a:buFont typeface="Arial" panose="020B0604020202020204" pitchFamily="34" charset="0"/>
              <a:buChar char="•"/>
            </a:pPr>
            <a:r>
              <a:rPr lang="cs-CZ" dirty="0"/>
              <a:t>velikost a pulzní frekvence svařovacího proudu</a:t>
            </a:r>
          </a:p>
          <a:p>
            <a:pPr marL="285766" indent="-285766">
              <a:buFont typeface="Arial" panose="020B0604020202020204" pitchFamily="34" charset="0"/>
              <a:buChar char="•"/>
            </a:pPr>
            <a:r>
              <a:rPr lang="cs-CZ" dirty="0"/>
              <a:t>rychlost svařování </a:t>
            </a:r>
          </a:p>
          <a:p>
            <a:pPr marL="285766" indent="-285766">
              <a:buFont typeface="Arial" panose="020B0604020202020204" pitchFamily="34" charset="0"/>
              <a:buChar char="•"/>
            </a:pPr>
            <a:r>
              <a:rPr lang="cs-CZ" dirty="0"/>
              <a:t>ochranný plyn </a:t>
            </a:r>
          </a:p>
          <a:p>
            <a:pPr marL="285766" indent="-285766">
              <a:buFont typeface="Arial" panose="020B0604020202020204" pitchFamily="34" charset="0"/>
              <a:buChar char="•"/>
            </a:pPr>
            <a:r>
              <a:rPr lang="cs-CZ" dirty="0"/>
              <a:t> základní materiál a přídavný materiál (je-li použit) </a:t>
            </a:r>
          </a:p>
          <a:p>
            <a:pPr marL="285766" indent="-285766">
              <a:buFont typeface="Arial" panose="020B0604020202020204" pitchFamily="34" charset="0"/>
              <a:buChar char="•"/>
            </a:pPr>
            <a:r>
              <a:rPr lang="cs-CZ" dirty="0"/>
              <a:t> rozměry svařovaných trubek </a:t>
            </a:r>
          </a:p>
          <a:p>
            <a:pPr marL="285766" indent="-285766">
              <a:buFont typeface="Arial" panose="020B0604020202020204" pitchFamily="34" charset="0"/>
              <a:buChar char="•"/>
            </a:pPr>
            <a:r>
              <a:rPr lang="cs-CZ" dirty="0"/>
              <a:t> příprava stykových ploch </a:t>
            </a:r>
          </a:p>
          <a:p>
            <a:pPr marL="285766" indent="-285766">
              <a:buFont typeface="Arial" panose="020B0604020202020204" pitchFamily="34" charset="0"/>
              <a:buChar char="•"/>
            </a:pPr>
            <a:r>
              <a:rPr lang="cs-CZ" dirty="0"/>
              <a:t> vědomosti a zkušenosti svářeče/operátora</a:t>
            </a:r>
          </a:p>
        </p:txBody>
      </p:sp>
    </p:spTree>
    <p:extLst>
      <p:ext uri="{BB962C8B-B14F-4D97-AF65-F5344CB8AC3E}">
        <p14:creationId xmlns:p14="http://schemas.microsoft.com/office/powerpoint/2010/main" val="9294398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9AD316D-4177-4AE0-A077-9EB8F5416C8A}"/>
              </a:ext>
            </a:extLst>
          </p:cNvPr>
          <p:cNvSpPr>
            <a:spLocks noGrp="1"/>
          </p:cNvSpPr>
          <p:nvPr>
            <p:ph type="title"/>
          </p:nvPr>
        </p:nvSpPr>
        <p:spPr/>
        <p:txBody>
          <a:bodyPr/>
          <a:lstStyle/>
          <a:p>
            <a:r>
              <a:rPr lang="cs-CZ" dirty="0"/>
              <a:t>Výhody metody</a:t>
            </a:r>
          </a:p>
        </p:txBody>
      </p:sp>
      <p:sp>
        <p:nvSpPr>
          <p:cNvPr id="3" name="Zástupný text 2">
            <a:extLst>
              <a:ext uri="{FF2B5EF4-FFF2-40B4-BE49-F238E27FC236}">
                <a16:creationId xmlns:a16="http://schemas.microsoft.com/office/drawing/2014/main" id="{33BC9A7C-79B8-4B36-A569-C968F58C7A3B}"/>
              </a:ext>
            </a:extLst>
          </p:cNvPr>
          <p:cNvSpPr>
            <a:spLocks noGrp="1"/>
          </p:cNvSpPr>
          <p:nvPr>
            <p:ph type="body" idx="1"/>
          </p:nvPr>
        </p:nvSpPr>
        <p:spPr>
          <a:xfrm>
            <a:off x="707302" y="2069865"/>
            <a:ext cx="9278797" cy="2492990"/>
          </a:xfrm>
        </p:spPr>
        <p:txBody>
          <a:bodyPr/>
          <a:lstStyle/>
          <a:p>
            <a:pPr marL="285766" indent="-285766">
              <a:buFont typeface="Arial" panose="020B0604020202020204" pitchFamily="34" charset="0"/>
              <a:buChar char="•"/>
            </a:pPr>
            <a:r>
              <a:rPr lang="cs-CZ" dirty="0"/>
              <a:t>rychlá a přesná metoda</a:t>
            </a:r>
          </a:p>
          <a:p>
            <a:pPr marL="285766" indent="-285766">
              <a:buFont typeface="Arial" panose="020B0604020202020204" pitchFamily="34" charset="0"/>
              <a:buChar char="•"/>
            </a:pPr>
            <a:r>
              <a:rPr lang="cs-CZ" dirty="0"/>
              <a:t> konstantní délka elektrického oblouku </a:t>
            </a:r>
          </a:p>
          <a:p>
            <a:pPr marL="285766" indent="-285766">
              <a:buFont typeface="Arial" panose="020B0604020202020204" pitchFamily="34" charset="0"/>
              <a:buChar char="•"/>
            </a:pPr>
            <a:r>
              <a:rPr lang="cs-CZ" dirty="0"/>
              <a:t>konstantní rychlost posuvu </a:t>
            </a:r>
          </a:p>
          <a:p>
            <a:pPr marL="285766" indent="-285766">
              <a:buFont typeface="Arial" panose="020B0604020202020204" pitchFamily="34" charset="0"/>
              <a:buChar char="•"/>
            </a:pPr>
            <a:r>
              <a:rPr lang="cs-CZ" dirty="0"/>
              <a:t>přesné vedení svařovací hubice </a:t>
            </a:r>
          </a:p>
          <a:p>
            <a:pPr marL="285766" indent="-285766">
              <a:buFont typeface="Arial" panose="020B0604020202020204" pitchFamily="34" charset="0"/>
              <a:buChar char="•"/>
            </a:pPr>
            <a:r>
              <a:rPr lang="cs-CZ" dirty="0"/>
              <a:t>malé deformace a malá TOO </a:t>
            </a:r>
          </a:p>
          <a:p>
            <a:pPr marL="285766" indent="-285766">
              <a:buFont typeface="Arial" panose="020B0604020202020204" pitchFamily="34" charset="0"/>
              <a:buChar char="•"/>
            </a:pPr>
            <a:r>
              <a:rPr lang="cs-CZ" dirty="0"/>
              <a:t>opakovatelnost – vyšší produktivita při sériové výrobě </a:t>
            </a:r>
          </a:p>
          <a:p>
            <a:pPr marL="285766" indent="-285766">
              <a:buFont typeface="Arial" panose="020B0604020202020204" pitchFamily="34" charset="0"/>
              <a:buChar char="•"/>
            </a:pPr>
            <a:r>
              <a:rPr lang="cs-CZ" dirty="0"/>
              <a:t>estetika svaru </a:t>
            </a:r>
          </a:p>
          <a:p>
            <a:pPr marL="285766" indent="-285766">
              <a:buFont typeface="Arial" panose="020B0604020202020204" pitchFamily="34" charset="0"/>
              <a:buChar char="•"/>
            </a:pPr>
            <a:r>
              <a:rPr lang="cs-CZ" dirty="0"/>
              <a:t>netřeba manuálně zručných svářečů </a:t>
            </a:r>
          </a:p>
          <a:p>
            <a:pPr marL="285766" indent="-285766">
              <a:buFont typeface="Arial" panose="020B0604020202020204" pitchFamily="34" charset="0"/>
              <a:buChar char="•"/>
            </a:pPr>
            <a:r>
              <a:rPr lang="cs-CZ" dirty="0"/>
              <a:t>jeden svářeč/operátor může obsluhovat více svářeček najednou </a:t>
            </a:r>
          </a:p>
        </p:txBody>
      </p:sp>
    </p:spTree>
    <p:extLst>
      <p:ext uri="{BB962C8B-B14F-4D97-AF65-F5344CB8AC3E}">
        <p14:creationId xmlns:p14="http://schemas.microsoft.com/office/powerpoint/2010/main" val="32178170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80A18EE-4B2B-439D-8601-A6DDA4660324}"/>
              </a:ext>
            </a:extLst>
          </p:cNvPr>
          <p:cNvSpPr>
            <a:spLocks noGrp="1"/>
          </p:cNvSpPr>
          <p:nvPr>
            <p:ph type="title"/>
          </p:nvPr>
        </p:nvSpPr>
        <p:spPr/>
        <p:txBody>
          <a:bodyPr/>
          <a:lstStyle/>
          <a:p>
            <a:r>
              <a:rPr lang="cs-CZ" dirty="0"/>
              <a:t>Nevýhody metody</a:t>
            </a:r>
          </a:p>
        </p:txBody>
      </p:sp>
      <p:sp>
        <p:nvSpPr>
          <p:cNvPr id="3" name="Zástupný text 2">
            <a:extLst>
              <a:ext uri="{FF2B5EF4-FFF2-40B4-BE49-F238E27FC236}">
                <a16:creationId xmlns:a16="http://schemas.microsoft.com/office/drawing/2014/main" id="{9593A8BD-0CC4-4EAE-BBF8-45A8E8E17761}"/>
              </a:ext>
            </a:extLst>
          </p:cNvPr>
          <p:cNvSpPr>
            <a:spLocks noGrp="1"/>
          </p:cNvSpPr>
          <p:nvPr>
            <p:ph type="body" idx="1"/>
          </p:nvPr>
        </p:nvSpPr>
        <p:spPr>
          <a:xfrm>
            <a:off x="707302" y="2069866"/>
            <a:ext cx="9278797" cy="1384995"/>
          </a:xfrm>
        </p:spPr>
        <p:txBody>
          <a:bodyPr/>
          <a:lstStyle/>
          <a:p>
            <a:pPr marL="285766" indent="-285766">
              <a:buFont typeface="Arial" panose="020B0604020202020204" pitchFamily="34" charset="0"/>
              <a:buChar char="•"/>
            </a:pPr>
            <a:r>
              <a:rPr lang="cs-CZ" dirty="0"/>
              <a:t>drahé pořizovací náklady </a:t>
            </a:r>
          </a:p>
          <a:p>
            <a:pPr marL="285766" indent="-285766">
              <a:buFont typeface="Arial" panose="020B0604020202020204" pitchFamily="34" charset="0"/>
              <a:buChar char="•"/>
            </a:pPr>
            <a:r>
              <a:rPr lang="cs-CZ" dirty="0"/>
              <a:t>nutná údržba </a:t>
            </a:r>
          </a:p>
          <a:p>
            <a:pPr marL="285766" indent="-285766">
              <a:buFont typeface="Arial" panose="020B0604020202020204" pitchFamily="34" charset="0"/>
              <a:buChar char="•"/>
            </a:pPr>
            <a:r>
              <a:rPr lang="cs-CZ" dirty="0"/>
              <a:t> složitost zařízení </a:t>
            </a:r>
          </a:p>
          <a:p>
            <a:pPr marL="285766" indent="-285766">
              <a:buFont typeface="Arial" panose="020B0604020202020204" pitchFamily="34" charset="0"/>
              <a:buChar char="•"/>
            </a:pPr>
            <a:r>
              <a:rPr lang="cs-CZ" dirty="0"/>
              <a:t> nutnost přesně obrobených stykových ploch </a:t>
            </a:r>
          </a:p>
          <a:p>
            <a:pPr marL="285766" indent="-285766">
              <a:buFont typeface="Arial" panose="020B0604020202020204" pitchFamily="34" charset="0"/>
              <a:buChar char="•"/>
            </a:pPr>
            <a:r>
              <a:rPr lang="cs-CZ" dirty="0"/>
              <a:t> potřeba kvalifikované obsluhy / operátora</a:t>
            </a:r>
          </a:p>
        </p:txBody>
      </p:sp>
    </p:spTree>
    <p:extLst>
      <p:ext uri="{BB962C8B-B14F-4D97-AF65-F5344CB8AC3E}">
        <p14:creationId xmlns:p14="http://schemas.microsoft.com/office/powerpoint/2010/main" val="630833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B81B57C-B385-4356-BB80-73DAE740EDD5}"/>
              </a:ext>
            </a:extLst>
          </p:cNvPr>
          <p:cNvSpPr>
            <a:spLocks noGrp="1"/>
          </p:cNvSpPr>
          <p:nvPr>
            <p:ph type="title"/>
          </p:nvPr>
        </p:nvSpPr>
        <p:spPr/>
        <p:txBody>
          <a:bodyPr/>
          <a:lstStyle/>
          <a:p>
            <a:r>
              <a:rPr lang="cs-CZ" dirty="0"/>
              <a:t>Svařovací hlavy</a:t>
            </a:r>
          </a:p>
        </p:txBody>
      </p:sp>
      <p:sp>
        <p:nvSpPr>
          <p:cNvPr id="3" name="Zástupný text 2">
            <a:extLst>
              <a:ext uri="{FF2B5EF4-FFF2-40B4-BE49-F238E27FC236}">
                <a16:creationId xmlns:a16="http://schemas.microsoft.com/office/drawing/2014/main" id="{7D929657-D93A-4C83-AFB6-83BE4CC311D6}"/>
              </a:ext>
            </a:extLst>
          </p:cNvPr>
          <p:cNvSpPr>
            <a:spLocks noGrp="1"/>
          </p:cNvSpPr>
          <p:nvPr>
            <p:ph type="body" idx="1"/>
          </p:nvPr>
        </p:nvSpPr>
        <p:spPr>
          <a:xfrm>
            <a:off x="707302" y="2069865"/>
            <a:ext cx="9278797" cy="4139723"/>
          </a:xfrm>
        </p:spPr>
        <p:txBody>
          <a:bodyPr/>
          <a:lstStyle/>
          <a:p>
            <a:r>
              <a:rPr lang="cs-CZ" dirty="0"/>
              <a:t>Nejdůležitější částí orbitálního svařování jsou svařovací hlavy. V současné době se používají dva základní způsoby orbitálního svařování pro výrobu svarů typu trubka - trubka. Prvním je otevřená svařovací hlava a druhým je uzavřená svařovací hlava. Dále existuje speciální typ svařovací hlavy pro výrobu svarů typu trubka – trubkovnice.</a:t>
            </a:r>
          </a:p>
          <a:p>
            <a:endParaRPr lang="cs-CZ" dirty="0"/>
          </a:p>
          <a:p>
            <a:r>
              <a:rPr lang="cs-CZ" sz="3501" b="1" dirty="0">
                <a:solidFill>
                  <a:srgbClr val="428F9B"/>
                </a:solidFill>
                <a:latin typeface="Calibri"/>
                <a:ea typeface="+mj-ea"/>
                <a:cs typeface="Calibri"/>
              </a:rPr>
              <a:t>Uzavřené svařovací hlavy</a:t>
            </a:r>
          </a:p>
          <a:p>
            <a:r>
              <a:rPr lang="cs-CZ" dirty="0"/>
              <a:t>Jejich konstrukce je tvořena uzavřenou svařovací komoru, ve které je inertní atmosféra. Při svařování se elektroda otáčí o 360° kolem osy svařovaných trubek. Pohyb je zajištěn pomocí elektromotoru a soustavě převodů uvnitř tělesa svařovací hlavy. Hlava se před samotným svařováním upne na vnější průměry svařovaných trubek. Aby nedocházelo k přehřívání, jsou uvnitř hlavy umístěny kanálky, kterými proudí chladicí kapalina. Průměry svařovaných trubek se běžně pohybují od 3 mm do 170 mm. Avšak je zapotřebí mít k dispozici upínací kazety s konkrétním průměrem, které dodává výrobce. Tento způsob svařování se používá hlavně na svařování tenkostěnných nerezových trubek. Používá se k tomu nejčastěji metoda TIG/WIG.</a:t>
            </a:r>
          </a:p>
        </p:txBody>
      </p:sp>
    </p:spTree>
    <p:extLst>
      <p:ext uri="{BB962C8B-B14F-4D97-AF65-F5344CB8AC3E}">
        <p14:creationId xmlns:p14="http://schemas.microsoft.com/office/powerpoint/2010/main" val="10982107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DE4B0A-596E-42D0-9BA6-963B28E3CA70}"/>
              </a:ext>
            </a:extLst>
          </p:cNvPr>
          <p:cNvSpPr>
            <a:spLocks noGrp="1"/>
          </p:cNvSpPr>
          <p:nvPr>
            <p:ph type="title"/>
          </p:nvPr>
        </p:nvSpPr>
        <p:spPr/>
        <p:txBody>
          <a:bodyPr/>
          <a:lstStyle/>
          <a:p>
            <a:r>
              <a:rPr lang="cs-CZ" dirty="0"/>
              <a:t>Otevřené svařovací hlavy </a:t>
            </a:r>
          </a:p>
        </p:txBody>
      </p:sp>
      <p:sp>
        <p:nvSpPr>
          <p:cNvPr id="3" name="Zástupný text 2">
            <a:extLst>
              <a:ext uri="{FF2B5EF4-FFF2-40B4-BE49-F238E27FC236}">
                <a16:creationId xmlns:a16="http://schemas.microsoft.com/office/drawing/2014/main" id="{95C38CEE-9508-412D-9783-6B19645C90C3}"/>
              </a:ext>
            </a:extLst>
          </p:cNvPr>
          <p:cNvSpPr>
            <a:spLocks noGrp="1"/>
          </p:cNvSpPr>
          <p:nvPr>
            <p:ph type="body" idx="1"/>
          </p:nvPr>
        </p:nvSpPr>
        <p:spPr>
          <a:xfrm>
            <a:off x="707302" y="2069866"/>
            <a:ext cx="9278797" cy="2769989"/>
          </a:xfrm>
        </p:spPr>
        <p:txBody>
          <a:bodyPr/>
          <a:lstStyle/>
          <a:p>
            <a:r>
              <a:rPr lang="cs-CZ" dirty="0"/>
              <a:t>Jejich konstrukce je jednodušší než v případě uzavřených svařovacích hlav. Skládá se z upínacích excentrických kleštin, které lze snadno, přesně a pevně upnout na vnější průměr svařované trubky. Na kleštích je připevněn pohyblivý support, který pomocí elektromotoru vykonává rotační pohyb kolem osy svařované trubky. Na supportu je připevněna svařovací hlava s podavačem drátu. Hlava je také chlazena z důvodu přehřátí. Tento způsob je vhodný na svařování trubek velkých průměrů (obecně nad 170 mm) a větších tlouštěk stěn. U tohoto způsobu svařování se dají použít různé metody. Nejčastěji se jedná o TIG/WIG, dále MIG/MAG a vhodná je také na laserové svařování. U moderních svařovacích systémů má elektroda k dispozici 4 stupně volnosti .Při snaze vyrobit co nejkvalitnější svar u tlustých trubek je to nezbytné. Pro přesné ovládání všech pohybů je zapotřebí výkonný počítač a připravený program</a:t>
            </a:r>
          </a:p>
        </p:txBody>
      </p:sp>
    </p:spTree>
    <p:extLst>
      <p:ext uri="{BB962C8B-B14F-4D97-AF65-F5344CB8AC3E}">
        <p14:creationId xmlns:p14="http://schemas.microsoft.com/office/powerpoint/2010/main" val="11999152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B81B57C-B385-4356-BB80-73DAE740EDD5}"/>
              </a:ext>
            </a:extLst>
          </p:cNvPr>
          <p:cNvSpPr>
            <a:spLocks noGrp="1"/>
          </p:cNvSpPr>
          <p:nvPr>
            <p:ph type="title"/>
          </p:nvPr>
        </p:nvSpPr>
        <p:spPr/>
        <p:txBody>
          <a:bodyPr/>
          <a:lstStyle/>
          <a:p>
            <a:r>
              <a:rPr lang="cs-CZ" dirty="0"/>
              <a:t>zavřená svařovací orbitální hlava</a:t>
            </a:r>
          </a:p>
        </p:txBody>
      </p:sp>
      <p:sp>
        <p:nvSpPr>
          <p:cNvPr id="3" name="Zástupný text 2">
            <a:extLst>
              <a:ext uri="{FF2B5EF4-FFF2-40B4-BE49-F238E27FC236}">
                <a16:creationId xmlns:a16="http://schemas.microsoft.com/office/drawing/2014/main" id="{7D929657-D93A-4C83-AFB6-83BE4CC311D6}"/>
              </a:ext>
            </a:extLst>
          </p:cNvPr>
          <p:cNvSpPr>
            <a:spLocks noGrp="1"/>
          </p:cNvSpPr>
          <p:nvPr>
            <p:ph type="body" idx="1"/>
          </p:nvPr>
        </p:nvSpPr>
        <p:spPr>
          <a:xfrm>
            <a:off x="707302" y="2069866"/>
            <a:ext cx="9278797" cy="553998"/>
          </a:xfrm>
        </p:spPr>
        <p:txBody>
          <a:bodyPr/>
          <a:lstStyle/>
          <a:p>
            <a:r>
              <a:rPr lang="cs-CZ" dirty="0"/>
              <a:t>zavřená svařovací orbitální hlava s el. zdrojem a řídícím PC / různé průměry uzavřených svařovacích orbitálních hlav</a:t>
            </a:r>
          </a:p>
        </p:txBody>
      </p:sp>
      <p:graphicFrame>
        <p:nvGraphicFramePr>
          <p:cNvPr id="4" name="Objekt 3">
            <a:extLst>
              <a:ext uri="{FF2B5EF4-FFF2-40B4-BE49-F238E27FC236}">
                <a16:creationId xmlns:a16="http://schemas.microsoft.com/office/drawing/2014/main" id="{D9BD09D0-D19C-4A0E-A747-818A2677757B}"/>
              </a:ext>
            </a:extLst>
          </p:cNvPr>
          <p:cNvGraphicFramePr>
            <a:graphicFrameLocks noChangeAspect="1"/>
          </p:cNvGraphicFramePr>
          <p:nvPr>
            <p:extLst>
              <p:ext uri="{D42A27DB-BD31-4B8C-83A1-F6EECF244321}">
                <p14:modId xmlns:p14="http://schemas.microsoft.com/office/powerpoint/2010/main" val="611428799"/>
              </p:ext>
            </p:extLst>
          </p:nvPr>
        </p:nvGraphicFramePr>
        <p:xfrm>
          <a:off x="1155700" y="3171825"/>
          <a:ext cx="8023746" cy="2635250"/>
        </p:xfrm>
        <a:graphic>
          <a:graphicData uri="http://schemas.openxmlformats.org/presentationml/2006/ole">
            <mc:AlternateContent xmlns:mc="http://schemas.openxmlformats.org/markup-compatibility/2006">
              <mc:Choice xmlns:v="urn:schemas-microsoft-com:vml" Requires="v">
                <p:oleObj spid="_x0000_s7206" name="Rastrový obrázek" r:id="rId3" imgW="5829480" imgH="1914480" progId="Paint.Picture">
                  <p:embed/>
                </p:oleObj>
              </mc:Choice>
              <mc:Fallback>
                <p:oleObj name="Rastrový obrázek" r:id="rId3" imgW="5829480" imgH="1914480" progId="Paint.Picture">
                  <p:embed/>
                  <p:pic>
                    <p:nvPicPr>
                      <p:cNvPr id="0" name=""/>
                      <p:cNvPicPr/>
                      <p:nvPr/>
                    </p:nvPicPr>
                    <p:blipFill>
                      <a:blip r:embed="rId4"/>
                      <a:stretch>
                        <a:fillRect/>
                      </a:stretch>
                    </p:blipFill>
                    <p:spPr>
                      <a:xfrm>
                        <a:off x="1155700" y="3171825"/>
                        <a:ext cx="8023746" cy="2635250"/>
                      </a:xfrm>
                      <a:prstGeom prst="rect">
                        <a:avLst/>
                      </a:prstGeom>
                    </p:spPr>
                  </p:pic>
                </p:oleObj>
              </mc:Fallback>
            </mc:AlternateContent>
          </a:graphicData>
        </a:graphic>
      </p:graphicFrame>
    </p:spTree>
    <p:extLst>
      <p:ext uri="{BB962C8B-B14F-4D97-AF65-F5344CB8AC3E}">
        <p14:creationId xmlns:p14="http://schemas.microsoft.com/office/powerpoint/2010/main" val="34278543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DE4B0A-596E-42D0-9BA6-963B28E3CA70}"/>
              </a:ext>
            </a:extLst>
          </p:cNvPr>
          <p:cNvSpPr>
            <a:spLocks noGrp="1"/>
          </p:cNvSpPr>
          <p:nvPr>
            <p:ph type="title"/>
          </p:nvPr>
        </p:nvSpPr>
        <p:spPr/>
        <p:txBody>
          <a:bodyPr/>
          <a:lstStyle/>
          <a:p>
            <a:r>
              <a:rPr lang="cs-CZ" dirty="0"/>
              <a:t>Otevřené svařovací hlavy</a:t>
            </a:r>
          </a:p>
        </p:txBody>
      </p:sp>
      <p:sp>
        <p:nvSpPr>
          <p:cNvPr id="3" name="Zástupný text 2">
            <a:extLst>
              <a:ext uri="{FF2B5EF4-FFF2-40B4-BE49-F238E27FC236}">
                <a16:creationId xmlns:a16="http://schemas.microsoft.com/office/drawing/2014/main" id="{95C38CEE-9508-412D-9783-6B19645C90C3}"/>
              </a:ext>
            </a:extLst>
          </p:cNvPr>
          <p:cNvSpPr>
            <a:spLocks noGrp="1"/>
          </p:cNvSpPr>
          <p:nvPr>
            <p:ph type="body" idx="1"/>
          </p:nvPr>
        </p:nvSpPr>
        <p:spPr/>
        <p:txBody>
          <a:bodyPr/>
          <a:lstStyle/>
          <a:p>
            <a:endParaRPr lang="cs-CZ" dirty="0"/>
          </a:p>
        </p:txBody>
      </p:sp>
      <p:graphicFrame>
        <p:nvGraphicFramePr>
          <p:cNvPr id="4" name="Objekt 3">
            <a:extLst>
              <a:ext uri="{FF2B5EF4-FFF2-40B4-BE49-F238E27FC236}">
                <a16:creationId xmlns:a16="http://schemas.microsoft.com/office/drawing/2014/main" id="{E44D6923-CCAD-45ED-ADEF-BF11B4EB2F92}"/>
              </a:ext>
            </a:extLst>
          </p:cNvPr>
          <p:cNvGraphicFramePr>
            <a:graphicFrameLocks noChangeAspect="1"/>
          </p:cNvGraphicFramePr>
          <p:nvPr>
            <p:extLst>
              <p:ext uri="{D42A27DB-BD31-4B8C-83A1-F6EECF244321}">
                <p14:modId xmlns:p14="http://schemas.microsoft.com/office/powerpoint/2010/main" val="673657745"/>
              </p:ext>
            </p:extLst>
          </p:nvPr>
        </p:nvGraphicFramePr>
        <p:xfrm>
          <a:off x="5338466" y="2506277"/>
          <a:ext cx="4351013" cy="3228975"/>
        </p:xfrm>
        <a:graphic>
          <a:graphicData uri="http://schemas.openxmlformats.org/presentationml/2006/ole">
            <mc:AlternateContent xmlns:mc="http://schemas.openxmlformats.org/markup-compatibility/2006">
              <mc:Choice xmlns:v="urn:schemas-microsoft-com:vml" Requires="v">
                <p:oleObj spid="_x0000_s8264" name="Rastrový obrázek" r:id="rId3" imgW="3324240" imgH="2467080" progId="Paint.Picture">
                  <p:embed/>
                </p:oleObj>
              </mc:Choice>
              <mc:Fallback>
                <p:oleObj name="Rastrový obrázek" r:id="rId3" imgW="3324240" imgH="2467080" progId="Paint.Picture">
                  <p:embed/>
                  <p:pic>
                    <p:nvPicPr>
                      <p:cNvPr id="0" name=""/>
                      <p:cNvPicPr/>
                      <p:nvPr/>
                    </p:nvPicPr>
                    <p:blipFill>
                      <a:blip r:embed="rId4"/>
                      <a:stretch>
                        <a:fillRect/>
                      </a:stretch>
                    </p:blipFill>
                    <p:spPr>
                      <a:xfrm>
                        <a:off x="5338466" y="2506277"/>
                        <a:ext cx="4351013" cy="3228975"/>
                      </a:xfrm>
                      <a:prstGeom prst="rect">
                        <a:avLst/>
                      </a:prstGeom>
                    </p:spPr>
                  </p:pic>
                </p:oleObj>
              </mc:Fallback>
            </mc:AlternateContent>
          </a:graphicData>
        </a:graphic>
      </p:graphicFrame>
      <p:graphicFrame>
        <p:nvGraphicFramePr>
          <p:cNvPr id="5" name="Objekt 4">
            <a:extLst>
              <a:ext uri="{FF2B5EF4-FFF2-40B4-BE49-F238E27FC236}">
                <a16:creationId xmlns:a16="http://schemas.microsoft.com/office/drawing/2014/main" id="{C5EFDE50-1FB2-4793-84BD-42EA1EF56BCE}"/>
              </a:ext>
            </a:extLst>
          </p:cNvPr>
          <p:cNvGraphicFramePr>
            <a:graphicFrameLocks noChangeAspect="1"/>
          </p:cNvGraphicFramePr>
          <p:nvPr>
            <p:extLst>
              <p:ext uri="{D42A27DB-BD31-4B8C-83A1-F6EECF244321}">
                <p14:modId xmlns:p14="http://schemas.microsoft.com/office/powerpoint/2010/main" val="3169895229"/>
              </p:ext>
            </p:extLst>
          </p:nvPr>
        </p:nvGraphicFramePr>
        <p:xfrm>
          <a:off x="745122" y="2112879"/>
          <a:ext cx="3695700" cy="3622373"/>
        </p:xfrm>
        <a:graphic>
          <a:graphicData uri="http://schemas.openxmlformats.org/presentationml/2006/ole">
            <mc:AlternateContent xmlns:mc="http://schemas.openxmlformats.org/markup-compatibility/2006">
              <mc:Choice xmlns:v="urn:schemas-microsoft-com:vml" Requires="v">
                <p:oleObj spid="_x0000_s8265" name="Rastrový obrázek" r:id="rId5" imgW="2400480" imgH="2352600" progId="Paint.Picture">
                  <p:embed/>
                </p:oleObj>
              </mc:Choice>
              <mc:Fallback>
                <p:oleObj name="Rastrový obrázek" r:id="rId5" imgW="2400480" imgH="2352600" progId="Paint.Picture">
                  <p:embed/>
                  <p:pic>
                    <p:nvPicPr>
                      <p:cNvPr id="0" name=""/>
                      <p:cNvPicPr/>
                      <p:nvPr/>
                    </p:nvPicPr>
                    <p:blipFill>
                      <a:blip r:embed="rId6"/>
                      <a:stretch>
                        <a:fillRect/>
                      </a:stretch>
                    </p:blipFill>
                    <p:spPr>
                      <a:xfrm>
                        <a:off x="745122" y="2112879"/>
                        <a:ext cx="3695700" cy="3622373"/>
                      </a:xfrm>
                      <a:prstGeom prst="rect">
                        <a:avLst/>
                      </a:prstGeom>
                    </p:spPr>
                  </p:pic>
                </p:oleObj>
              </mc:Fallback>
            </mc:AlternateContent>
          </a:graphicData>
        </a:graphic>
      </p:graphicFrame>
    </p:spTree>
    <p:extLst>
      <p:ext uri="{BB962C8B-B14F-4D97-AF65-F5344CB8AC3E}">
        <p14:creationId xmlns:p14="http://schemas.microsoft.com/office/powerpoint/2010/main" val="42037846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03ADC35-6E35-469F-8DAE-1DB71415903B}"/>
              </a:ext>
            </a:extLst>
          </p:cNvPr>
          <p:cNvSpPr>
            <a:spLocks noGrp="1"/>
          </p:cNvSpPr>
          <p:nvPr>
            <p:ph type="title"/>
          </p:nvPr>
        </p:nvSpPr>
        <p:spPr>
          <a:xfrm>
            <a:off x="707302" y="1328879"/>
            <a:ext cx="9278797" cy="1615827"/>
          </a:xfrm>
        </p:spPr>
        <p:txBody>
          <a:bodyPr/>
          <a:lstStyle/>
          <a:p>
            <a:pPr algn="ctr"/>
            <a:r>
              <a:rPr lang="cs-CZ" dirty="0"/>
              <a:t>	</a:t>
            </a:r>
            <a:br>
              <a:rPr lang="cs-CZ" dirty="0"/>
            </a:br>
            <a:br>
              <a:rPr lang="cs-CZ" dirty="0"/>
            </a:br>
            <a:r>
              <a:rPr lang="cs-CZ" dirty="0"/>
              <a:t>Děkuji za pozornost</a:t>
            </a:r>
          </a:p>
        </p:txBody>
      </p:sp>
      <p:sp>
        <p:nvSpPr>
          <p:cNvPr id="3" name="Zástupný text 2">
            <a:extLst>
              <a:ext uri="{FF2B5EF4-FFF2-40B4-BE49-F238E27FC236}">
                <a16:creationId xmlns:a16="http://schemas.microsoft.com/office/drawing/2014/main" id="{FC0C61E7-EBD6-4868-A177-D791BEDB6370}"/>
              </a:ext>
            </a:extLst>
          </p:cNvPr>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32549481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txBox="1">
            <a:spLocks noGrp="1"/>
          </p:cNvSpPr>
          <p:nvPr>
            <p:ph type="title"/>
          </p:nvPr>
        </p:nvSpPr>
        <p:spPr>
          <a:xfrm>
            <a:off x="304801" y="2333625"/>
            <a:ext cx="10083800" cy="760114"/>
          </a:xfrm>
          <a:prstGeom prst="rect">
            <a:avLst/>
          </a:prstGeom>
          <a:noFill/>
        </p:spPr>
        <p:txBody>
          <a:bodyPr vert="horz" wrap="square" lIns="0" tIns="315819" rIns="0" bIns="0" rtlCol="0">
            <a:spAutoFit/>
          </a:bodyPr>
          <a:lstStyle/>
          <a:p>
            <a:pPr marL="81237" algn="ctr">
              <a:spcBef>
                <a:spcPts val="2487"/>
              </a:spcBef>
            </a:pPr>
            <a:r>
              <a:rPr sz="2867" dirty="0">
                <a:latin typeface="Tahoma"/>
                <a:cs typeface="Tahoma"/>
              </a:rPr>
              <a:t>PLAZMOVÉ</a:t>
            </a:r>
            <a:r>
              <a:rPr sz="2867" spc="-55" dirty="0">
                <a:latin typeface="Tahoma"/>
                <a:cs typeface="Tahoma"/>
              </a:rPr>
              <a:t> </a:t>
            </a:r>
            <a:r>
              <a:rPr sz="2867" spc="-11" dirty="0">
                <a:latin typeface="Tahoma"/>
                <a:cs typeface="Tahoma"/>
              </a:rPr>
              <a:t>SVAŘOVÁNÍ</a:t>
            </a:r>
            <a:endParaRPr sz="2867" dirty="0">
              <a:latin typeface="Tahoma"/>
              <a:cs typeface="Tahoma"/>
            </a:endParaRPr>
          </a:p>
        </p:txBody>
      </p:sp>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9309615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1179514" y="1674496"/>
            <a:ext cx="8406668" cy="4353594"/>
          </a:xfrm>
          <a:prstGeom prst="rect">
            <a:avLst/>
          </a:prstGeom>
        </p:spPr>
        <p:txBody>
          <a:bodyPr vert="horz" wrap="square" lIns="0" tIns="188371" rIns="0" bIns="0" rtlCol="0">
            <a:spAutoFit/>
          </a:bodyPr>
          <a:lstStyle/>
          <a:p>
            <a:pPr marL="14007">
              <a:spcBef>
                <a:spcPts val="1483"/>
              </a:spcBef>
            </a:pPr>
            <a:r>
              <a:rPr sz="3089" b="1" i="1" spc="-11" dirty="0">
                <a:latin typeface="Arial"/>
                <a:cs typeface="Arial"/>
              </a:rPr>
              <a:t>Definice</a:t>
            </a:r>
            <a:endParaRPr sz="3089">
              <a:latin typeface="Arial"/>
              <a:cs typeface="Arial"/>
            </a:endParaRPr>
          </a:p>
          <a:p>
            <a:pPr marL="392178" marR="945428">
              <a:lnSpc>
                <a:spcPct val="103299"/>
              </a:lnSpc>
              <a:spcBef>
                <a:spcPts val="1075"/>
              </a:spcBef>
            </a:pPr>
            <a:r>
              <a:rPr sz="2647" b="1" i="1" dirty="0">
                <a:latin typeface="Arial"/>
                <a:cs typeface="Arial"/>
              </a:rPr>
              <a:t>Elektrický</a:t>
            </a:r>
            <a:r>
              <a:rPr sz="2647" b="1" i="1" spc="-22" dirty="0">
                <a:latin typeface="Arial"/>
                <a:cs typeface="Arial"/>
              </a:rPr>
              <a:t> </a:t>
            </a:r>
            <a:r>
              <a:rPr sz="2647" b="1" i="1" dirty="0">
                <a:latin typeface="Arial"/>
                <a:cs typeface="Arial"/>
              </a:rPr>
              <a:t>oblouk</a:t>
            </a:r>
            <a:r>
              <a:rPr sz="2647" b="1" i="1" spc="-33" dirty="0">
                <a:latin typeface="Arial"/>
                <a:cs typeface="Arial"/>
              </a:rPr>
              <a:t> </a:t>
            </a:r>
            <a:r>
              <a:rPr sz="2647" i="1" dirty="0">
                <a:latin typeface="Arial"/>
                <a:cs typeface="Arial"/>
              </a:rPr>
              <a:t>(využitelný</a:t>
            </a:r>
            <a:r>
              <a:rPr sz="2647" i="1" spc="-6" dirty="0">
                <a:latin typeface="Arial"/>
                <a:cs typeface="Arial"/>
              </a:rPr>
              <a:t> </a:t>
            </a:r>
            <a:r>
              <a:rPr sz="2647" i="1" dirty="0">
                <a:latin typeface="Arial"/>
                <a:cs typeface="Arial"/>
              </a:rPr>
              <a:t>pro</a:t>
            </a:r>
            <a:r>
              <a:rPr sz="2647" i="1" spc="-17" dirty="0">
                <a:latin typeface="Arial"/>
                <a:cs typeface="Arial"/>
              </a:rPr>
              <a:t> </a:t>
            </a:r>
            <a:r>
              <a:rPr sz="2647" i="1" dirty="0">
                <a:latin typeface="Arial"/>
                <a:cs typeface="Arial"/>
              </a:rPr>
              <a:t>svařování)</a:t>
            </a:r>
            <a:r>
              <a:rPr sz="2647" i="1" spc="-6" dirty="0">
                <a:latin typeface="Arial"/>
                <a:cs typeface="Arial"/>
              </a:rPr>
              <a:t> </a:t>
            </a:r>
            <a:r>
              <a:rPr sz="2647" i="1" spc="-28" dirty="0">
                <a:latin typeface="Arial"/>
                <a:cs typeface="Arial"/>
              </a:rPr>
              <a:t>je </a:t>
            </a:r>
            <a:r>
              <a:rPr sz="2647" i="1" dirty="0">
                <a:latin typeface="Arial"/>
                <a:cs typeface="Arial"/>
              </a:rPr>
              <a:t>nízkonapěťový</a:t>
            </a:r>
            <a:r>
              <a:rPr sz="2647" i="1" spc="-61" dirty="0">
                <a:latin typeface="Arial"/>
                <a:cs typeface="Arial"/>
              </a:rPr>
              <a:t> </a:t>
            </a:r>
            <a:r>
              <a:rPr sz="2647" i="1" dirty="0">
                <a:latin typeface="Arial"/>
                <a:cs typeface="Arial"/>
              </a:rPr>
              <a:t>elektrický</a:t>
            </a:r>
            <a:r>
              <a:rPr sz="2647" i="1" spc="-44" dirty="0">
                <a:latin typeface="Arial"/>
                <a:cs typeface="Arial"/>
              </a:rPr>
              <a:t> </a:t>
            </a:r>
            <a:r>
              <a:rPr sz="2647" i="1" dirty="0">
                <a:latin typeface="Arial"/>
                <a:cs typeface="Arial"/>
              </a:rPr>
              <a:t>vysokotlaký</a:t>
            </a:r>
            <a:r>
              <a:rPr sz="2647" i="1" spc="-39" dirty="0">
                <a:latin typeface="Arial"/>
                <a:cs typeface="Arial"/>
              </a:rPr>
              <a:t> </a:t>
            </a:r>
            <a:r>
              <a:rPr sz="2647" i="1" spc="-11" dirty="0">
                <a:latin typeface="Arial"/>
                <a:cs typeface="Arial"/>
              </a:rPr>
              <a:t>výboj,</a:t>
            </a:r>
            <a:endParaRPr sz="2647">
              <a:latin typeface="Arial"/>
              <a:cs typeface="Arial"/>
            </a:endParaRPr>
          </a:p>
          <a:p>
            <a:pPr marL="392178" marR="627485">
              <a:spcBef>
                <a:spcPts val="640"/>
              </a:spcBef>
            </a:pPr>
            <a:r>
              <a:rPr sz="2647" i="1" dirty="0">
                <a:latin typeface="Arial"/>
                <a:cs typeface="Arial"/>
              </a:rPr>
              <a:t>který</a:t>
            </a:r>
            <a:r>
              <a:rPr sz="2647" i="1" spc="-33" dirty="0">
                <a:latin typeface="Arial"/>
                <a:cs typeface="Arial"/>
              </a:rPr>
              <a:t> </a:t>
            </a:r>
            <a:r>
              <a:rPr sz="2647" i="1" dirty="0">
                <a:latin typeface="Arial"/>
                <a:cs typeface="Arial"/>
              </a:rPr>
              <a:t>vzniká</a:t>
            </a:r>
            <a:r>
              <a:rPr sz="2647" i="1" spc="-33" dirty="0">
                <a:latin typeface="Arial"/>
                <a:cs typeface="Arial"/>
              </a:rPr>
              <a:t> </a:t>
            </a:r>
            <a:r>
              <a:rPr sz="2647" i="1" dirty="0">
                <a:latin typeface="Arial"/>
                <a:cs typeface="Arial"/>
              </a:rPr>
              <a:t>obvykle mezi</a:t>
            </a:r>
            <a:r>
              <a:rPr sz="2647" i="1" spc="-6" dirty="0">
                <a:latin typeface="Arial"/>
                <a:cs typeface="Arial"/>
              </a:rPr>
              <a:t> </a:t>
            </a:r>
            <a:r>
              <a:rPr sz="2647" i="1" dirty="0">
                <a:latin typeface="Arial"/>
                <a:cs typeface="Arial"/>
              </a:rPr>
              <a:t>elektrodou a</a:t>
            </a:r>
            <a:r>
              <a:rPr sz="2647" i="1" spc="-28" dirty="0">
                <a:latin typeface="Arial"/>
                <a:cs typeface="Arial"/>
              </a:rPr>
              <a:t> </a:t>
            </a:r>
            <a:r>
              <a:rPr sz="2647" i="1" spc="-11" dirty="0">
                <a:latin typeface="Arial"/>
                <a:cs typeface="Arial"/>
              </a:rPr>
              <a:t>základním </a:t>
            </a:r>
            <a:r>
              <a:rPr sz="2647" i="1" dirty="0">
                <a:latin typeface="Arial"/>
                <a:cs typeface="Arial"/>
              </a:rPr>
              <a:t>materiálem</a:t>
            </a:r>
            <a:r>
              <a:rPr sz="2647" i="1" spc="-17" dirty="0">
                <a:latin typeface="Arial"/>
                <a:cs typeface="Arial"/>
              </a:rPr>
              <a:t> </a:t>
            </a:r>
            <a:r>
              <a:rPr sz="2647" i="1" dirty="0">
                <a:latin typeface="Arial"/>
                <a:cs typeface="Arial"/>
              </a:rPr>
              <a:t>v</a:t>
            </a:r>
            <a:r>
              <a:rPr sz="2647" i="1" spc="-44" dirty="0">
                <a:latin typeface="Arial"/>
                <a:cs typeface="Arial"/>
              </a:rPr>
              <a:t> </a:t>
            </a:r>
            <a:r>
              <a:rPr sz="2647" i="1" dirty="0">
                <a:latin typeface="Arial"/>
                <a:cs typeface="Arial"/>
              </a:rPr>
              <a:t>prostředí</a:t>
            </a:r>
            <a:r>
              <a:rPr sz="2647" i="1" spc="-44" dirty="0">
                <a:latin typeface="Arial"/>
                <a:cs typeface="Arial"/>
              </a:rPr>
              <a:t> </a:t>
            </a:r>
            <a:r>
              <a:rPr sz="2647" i="1" dirty="0">
                <a:latin typeface="Arial"/>
                <a:cs typeface="Arial"/>
              </a:rPr>
              <a:t>ionizovaného</a:t>
            </a:r>
            <a:r>
              <a:rPr sz="2647" i="1" spc="11" dirty="0">
                <a:latin typeface="Arial"/>
                <a:cs typeface="Arial"/>
              </a:rPr>
              <a:t> </a:t>
            </a:r>
            <a:r>
              <a:rPr sz="2647" i="1" spc="-11" dirty="0">
                <a:latin typeface="Arial"/>
                <a:cs typeface="Arial"/>
              </a:rPr>
              <a:t>plynu.</a:t>
            </a:r>
            <a:endParaRPr sz="2647">
              <a:latin typeface="Arial"/>
              <a:cs typeface="Arial"/>
            </a:endParaRPr>
          </a:p>
          <a:p>
            <a:pPr>
              <a:spcBef>
                <a:spcPts val="11"/>
              </a:spcBef>
            </a:pPr>
            <a:endParaRPr sz="3860">
              <a:latin typeface="Arial"/>
              <a:cs typeface="Arial"/>
            </a:endParaRPr>
          </a:p>
          <a:p>
            <a:pPr marL="392178" marR="5602"/>
            <a:r>
              <a:rPr sz="2647" i="1" dirty="0">
                <a:latin typeface="Arial"/>
                <a:cs typeface="Arial"/>
              </a:rPr>
              <a:t>Stabilně</a:t>
            </a:r>
            <a:r>
              <a:rPr sz="2647" i="1" spc="-17" dirty="0">
                <a:latin typeface="Arial"/>
                <a:cs typeface="Arial"/>
              </a:rPr>
              <a:t> </a:t>
            </a:r>
            <a:r>
              <a:rPr sz="2647" i="1" dirty="0">
                <a:latin typeface="Arial"/>
                <a:cs typeface="Arial"/>
              </a:rPr>
              <a:t>hoří</a:t>
            </a:r>
            <a:r>
              <a:rPr sz="2647" i="1" spc="-39" dirty="0">
                <a:latin typeface="Arial"/>
                <a:cs typeface="Arial"/>
              </a:rPr>
              <a:t> </a:t>
            </a:r>
            <a:r>
              <a:rPr sz="2647" i="1" dirty="0">
                <a:latin typeface="Arial"/>
                <a:cs typeface="Arial"/>
              </a:rPr>
              <a:t>za</a:t>
            </a:r>
            <a:r>
              <a:rPr sz="2647" i="1" spc="-33" dirty="0">
                <a:latin typeface="Arial"/>
                <a:cs typeface="Arial"/>
              </a:rPr>
              <a:t> </a:t>
            </a:r>
            <a:r>
              <a:rPr sz="2647" i="1" dirty="0">
                <a:latin typeface="Arial"/>
                <a:cs typeface="Arial"/>
              </a:rPr>
              <a:t>předpokladu napětí</a:t>
            </a:r>
            <a:r>
              <a:rPr sz="2647" i="1" spc="-33" dirty="0">
                <a:latin typeface="Arial"/>
                <a:cs typeface="Arial"/>
              </a:rPr>
              <a:t> </a:t>
            </a:r>
            <a:r>
              <a:rPr sz="2647" i="1" dirty="0">
                <a:latin typeface="Arial"/>
                <a:cs typeface="Arial"/>
              </a:rPr>
              <a:t>dostatečného</a:t>
            </a:r>
            <a:r>
              <a:rPr sz="2647" i="1" spc="-22" dirty="0">
                <a:latin typeface="Arial"/>
                <a:cs typeface="Arial"/>
              </a:rPr>
              <a:t> </a:t>
            </a:r>
            <a:r>
              <a:rPr sz="2647" i="1" spc="-28" dirty="0">
                <a:latin typeface="Arial"/>
                <a:cs typeface="Arial"/>
              </a:rPr>
              <a:t>pro </a:t>
            </a:r>
            <a:r>
              <a:rPr sz="2647" i="1" dirty="0">
                <a:latin typeface="Arial"/>
                <a:cs typeface="Arial"/>
              </a:rPr>
              <a:t>ionizaci</a:t>
            </a:r>
            <a:r>
              <a:rPr sz="2647" i="1" spc="-6" dirty="0">
                <a:latin typeface="Arial"/>
                <a:cs typeface="Arial"/>
              </a:rPr>
              <a:t> </a:t>
            </a:r>
            <a:r>
              <a:rPr sz="2647" i="1" dirty="0">
                <a:latin typeface="Arial"/>
                <a:cs typeface="Arial"/>
              </a:rPr>
              <a:t>daného</a:t>
            </a:r>
            <a:r>
              <a:rPr sz="2647" i="1" spc="-11" dirty="0">
                <a:latin typeface="Arial"/>
                <a:cs typeface="Arial"/>
              </a:rPr>
              <a:t> </a:t>
            </a:r>
            <a:r>
              <a:rPr sz="2647" i="1" dirty="0">
                <a:latin typeface="Arial"/>
                <a:cs typeface="Arial"/>
              </a:rPr>
              <a:t>prostředí</a:t>
            </a:r>
            <a:r>
              <a:rPr sz="2647" i="1" spc="-33" dirty="0">
                <a:latin typeface="Arial"/>
                <a:cs typeface="Arial"/>
              </a:rPr>
              <a:t> </a:t>
            </a:r>
            <a:r>
              <a:rPr sz="2647" i="1" dirty="0">
                <a:latin typeface="Arial"/>
                <a:cs typeface="Arial"/>
              </a:rPr>
              <a:t>a</a:t>
            </a:r>
            <a:r>
              <a:rPr sz="2647" i="1" spc="-39" dirty="0">
                <a:latin typeface="Arial"/>
                <a:cs typeface="Arial"/>
              </a:rPr>
              <a:t> </a:t>
            </a:r>
            <a:r>
              <a:rPr sz="2647" i="1" dirty="0">
                <a:latin typeface="Arial"/>
                <a:cs typeface="Arial"/>
              </a:rPr>
              <a:t>proudu</a:t>
            </a:r>
            <a:r>
              <a:rPr sz="2647" i="1" spc="-6" dirty="0">
                <a:latin typeface="Arial"/>
                <a:cs typeface="Arial"/>
              </a:rPr>
              <a:t> </a:t>
            </a:r>
            <a:r>
              <a:rPr sz="2647" i="1" spc="-11" dirty="0">
                <a:latin typeface="Arial"/>
                <a:cs typeface="Arial"/>
              </a:rPr>
              <a:t>udržujícího </a:t>
            </a:r>
            <a:r>
              <a:rPr sz="2647" i="1" dirty="0">
                <a:latin typeface="Arial"/>
                <a:cs typeface="Arial"/>
              </a:rPr>
              <a:t>plazma v</a:t>
            </a:r>
            <a:r>
              <a:rPr sz="2647" i="1" spc="-33" dirty="0">
                <a:latin typeface="Arial"/>
                <a:cs typeface="Arial"/>
              </a:rPr>
              <a:t> </a:t>
            </a:r>
            <a:r>
              <a:rPr sz="2647" i="1" dirty="0">
                <a:latin typeface="Arial"/>
                <a:cs typeface="Arial"/>
              </a:rPr>
              <a:t>oblouku</a:t>
            </a:r>
            <a:r>
              <a:rPr sz="2647" i="1" spc="11" dirty="0">
                <a:latin typeface="Arial"/>
                <a:cs typeface="Arial"/>
              </a:rPr>
              <a:t> </a:t>
            </a:r>
            <a:r>
              <a:rPr sz="2647" i="1" dirty="0">
                <a:latin typeface="Arial"/>
                <a:cs typeface="Arial"/>
              </a:rPr>
              <a:t>v</a:t>
            </a:r>
            <a:r>
              <a:rPr sz="2647" i="1" spc="-33" dirty="0">
                <a:latin typeface="Arial"/>
                <a:cs typeface="Arial"/>
              </a:rPr>
              <a:t> </a:t>
            </a:r>
            <a:r>
              <a:rPr sz="2647" i="1" dirty="0">
                <a:latin typeface="Arial"/>
                <a:cs typeface="Arial"/>
              </a:rPr>
              <a:t>ionizovaném</a:t>
            </a:r>
            <a:r>
              <a:rPr sz="2647" i="1" spc="11" dirty="0">
                <a:latin typeface="Arial"/>
                <a:cs typeface="Arial"/>
              </a:rPr>
              <a:t> </a:t>
            </a:r>
            <a:r>
              <a:rPr sz="2647" i="1" spc="-11" dirty="0">
                <a:latin typeface="Arial"/>
                <a:cs typeface="Arial"/>
              </a:rPr>
              <a:t>stavu.</a:t>
            </a:r>
            <a:endParaRPr sz="2647">
              <a:latin typeface="Arial"/>
              <a:cs typeface="Arial"/>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a:spLocks noGrp="1"/>
          </p:cNvSpPr>
          <p:nvPr>
            <p:ph type="title"/>
          </p:nvPr>
        </p:nvSpPr>
        <p:spPr>
          <a:xfrm>
            <a:off x="391633" y="775581"/>
            <a:ext cx="4291917" cy="552044"/>
          </a:xfrm>
          <a:prstGeom prst="rect">
            <a:avLst/>
          </a:prstGeom>
        </p:spPr>
        <p:txBody>
          <a:bodyPr vert="horz" wrap="square" lIns="0" tIns="13305" rIns="0" bIns="0" rtlCol="0">
            <a:spAutoFit/>
          </a:bodyPr>
          <a:lstStyle/>
          <a:p>
            <a:pPr marL="14007">
              <a:spcBef>
                <a:spcPts val="105"/>
              </a:spcBef>
            </a:pPr>
            <a:r>
              <a:rPr spc="-126" dirty="0"/>
              <a:t>ELEKTRICKÝ</a:t>
            </a:r>
            <a:r>
              <a:rPr spc="-28" dirty="0"/>
              <a:t> </a:t>
            </a:r>
            <a:r>
              <a:rPr spc="-88" dirty="0"/>
              <a:t>OBLOUK</a:t>
            </a:r>
          </a:p>
        </p:txBody>
      </p:sp>
    </p:spTree>
    <p:extLst>
      <p:ext uri="{BB962C8B-B14F-4D97-AF65-F5344CB8AC3E}">
        <p14:creationId xmlns:p14="http://schemas.microsoft.com/office/powerpoint/2010/main" val="733119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3" y="775581"/>
            <a:ext cx="1450247" cy="552044"/>
          </a:xfrm>
          <a:prstGeom prst="rect">
            <a:avLst/>
          </a:prstGeom>
        </p:spPr>
        <p:txBody>
          <a:bodyPr vert="horz" wrap="square" lIns="0" tIns="13305" rIns="0" bIns="0" rtlCol="0">
            <a:spAutoFit/>
          </a:bodyPr>
          <a:lstStyle/>
          <a:p>
            <a:pPr marL="14007">
              <a:spcBef>
                <a:spcPts val="105"/>
              </a:spcBef>
            </a:pPr>
            <a:r>
              <a:rPr spc="-105" dirty="0"/>
              <a:t>Plazma</a:t>
            </a:r>
          </a:p>
        </p:txBody>
      </p:sp>
      <p:sp>
        <p:nvSpPr>
          <p:cNvPr id="11" name="object 11"/>
          <p:cNvSpPr txBox="1"/>
          <p:nvPr/>
        </p:nvSpPr>
        <p:spPr>
          <a:xfrm>
            <a:off x="668939" y="1743657"/>
            <a:ext cx="8472493" cy="828273"/>
          </a:xfrm>
          <a:prstGeom prst="rect">
            <a:avLst/>
          </a:prstGeom>
        </p:spPr>
        <p:txBody>
          <a:bodyPr vert="horz" wrap="square" lIns="0" tIns="13305" rIns="0" bIns="0" rtlCol="0">
            <a:spAutoFit/>
          </a:bodyPr>
          <a:lstStyle/>
          <a:p>
            <a:pPr marL="14007">
              <a:spcBef>
                <a:spcPts val="105"/>
              </a:spcBef>
              <a:tabLst>
                <a:tab pos="460809" algn="l"/>
              </a:tabLst>
            </a:pPr>
            <a:r>
              <a:rPr sz="3089" i="1" spc="-55" dirty="0">
                <a:latin typeface="Arial"/>
                <a:cs typeface="Arial"/>
              </a:rPr>
              <a:t>=</a:t>
            </a:r>
            <a:r>
              <a:rPr sz="3089" i="1" dirty="0">
                <a:latin typeface="Arial"/>
                <a:cs typeface="Arial"/>
              </a:rPr>
              <a:t>	</a:t>
            </a:r>
            <a:r>
              <a:rPr sz="2206" i="1" dirty="0">
                <a:latin typeface="Arial"/>
                <a:cs typeface="Arial"/>
              </a:rPr>
              <a:t>fyzikální</a:t>
            </a:r>
            <a:r>
              <a:rPr sz="2206" i="1" spc="-61" dirty="0">
                <a:latin typeface="Arial"/>
                <a:cs typeface="Arial"/>
              </a:rPr>
              <a:t> </a:t>
            </a:r>
            <a:r>
              <a:rPr sz="2206" i="1" dirty="0">
                <a:latin typeface="Arial"/>
                <a:cs typeface="Arial"/>
              </a:rPr>
              <a:t>pojem</a:t>
            </a:r>
            <a:r>
              <a:rPr sz="2206" i="1" spc="-22" dirty="0">
                <a:latin typeface="Arial"/>
                <a:cs typeface="Arial"/>
              </a:rPr>
              <a:t> </a:t>
            </a:r>
            <a:r>
              <a:rPr sz="2206" i="1" dirty="0">
                <a:latin typeface="Arial"/>
                <a:cs typeface="Arial"/>
              </a:rPr>
              <a:t>zavedený</a:t>
            </a:r>
            <a:r>
              <a:rPr sz="2206" i="1" spc="-66"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roce</a:t>
            </a:r>
            <a:r>
              <a:rPr sz="2206" i="1" spc="-33" dirty="0">
                <a:latin typeface="Arial"/>
                <a:cs typeface="Arial"/>
              </a:rPr>
              <a:t> </a:t>
            </a:r>
            <a:r>
              <a:rPr sz="2206" i="1" dirty="0">
                <a:latin typeface="Arial"/>
                <a:cs typeface="Arial"/>
              </a:rPr>
              <a:t>1923</a:t>
            </a:r>
            <a:r>
              <a:rPr sz="2206" i="1" spc="-28" dirty="0">
                <a:latin typeface="Arial"/>
                <a:cs typeface="Arial"/>
              </a:rPr>
              <a:t> </a:t>
            </a:r>
            <a:r>
              <a:rPr sz="2206" i="1" dirty="0">
                <a:latin typeface="Arial"/>
                <a:cs typeface="Arial"/>
              </a:rPr>
              <a:t>(I.</a:t>
            </a:r>
            <a:r>
              <a:rPr sz="2206" i="1" spc="-22" dirty="0">
                <a:latin typeface="Arial"/>
                <a:cs typeface="Arial"/>
              </a:rPr>
              <a:t> </a:t>
            </a:r>
            <a:r>
              <a:rPr sz="2206" i="1" dirty="0">
                <a:latin typeface="Arial"/>
                <a:cs typeface="Arial"/>
              </a:rPr>
              <a:t>Langmuir)</a:t>
            </a:r>
            <a:r>
              <a:rPr sz="2206" i="1" spc="-39" dirty="0">
                <a:latin typeface="Arial"/>
                <a:cs typeface="Arial"/>
              </a:rPr>
              <a:t> </a:t>
            </a:r>
            <a:r>
              <a:rPr sz="2206" i="1" dirty="0">
                <a:latin typeface="Arial"/>
                <a:cs typeface="Arial"/>
              </a:rPr>
              <a:t>pro</a:t>
            </a:r>
            <a:r>
              <a:rPr sz="2206" i="1" spc="-28" dirty="0">
                <a:latin typeface="Arial"/>
                <a:cs typeface="Arial"/>
              </a:rPr>
              <a:t> </a:t>
            </a:r>
            <a:r>
              <a:rPr sz="2206" i="1" spc="-11" dirty="0">
                <a:latin typeface="Arial"/>
                <a:cs typeface="Arial"/>
              </a:rPr>
              <a:t>speciální</a:t>
            </a:r>
            <a:endParaRPr sz="2206">
              <a:latin typeface="Arial"/>
              <a:cs typeface="Arial"/>
            </a:endParaRPr>
          </a:p>
          <a:p>
            <a:pPr marL="392178">
              <a:spcBef>
                <a:spcPts val="22"/>
              </a:spcBef>
            </a:pPr>
            <a:r>
              <a:rPr sz="2206" i="1" dirty="0">
                <a:latin typeface="Arial"/>
                <a:cs typeface="Arial"/>
              </a:rPr>
              <a:t>stav</a:t>
            </a:r>
            <a:r>
              <a:rPr sz="2206" i="1" spc="-44" dirty="0">
                <a:latin typeface="Arial"/>
                <a:cs typeface="Arial"/>
              </a:rPr>
              <a:t> </a:t>
            </a:r>
            <a:r>
              <a:rPr sz="2206" i="1" dirty="0">
                <a:latin typeface="Arial"/>
                <a:cs typeface="Arial"/>
              </a:rPr>
              <a:t>plynů,</a:t>
            </a:r>
            <a:r>
              <a:rPr sz="2206" i="1" spc="-33" dirty="0">
                <a:latin typeface="Arial"/>
                <a:cs typeface="Arial"/>
              </a:rPr>
              <a:t> </a:t>
            </a:r>
            <a:r>
              <a:rPr sz="2206" i="1" dirty="0">
                <a:latin typeface="Arial"/>
                <a:cs typeface="Arial"/>
              </a:rPr>
              <a:t>někdy</a:t>
            </a:r>
            <a:r>
              <a:rPr sz="2206" i="1" spc="-50" dirty="0">
                <a:latin typeface="Arial"/>
                <a:cs typeface="Arial"/>
              </a:rPr>
              <a:t> </a:t>
            </a:r>
            <a:r>
              <a:rPr sz="2206" i="1" dirty="0">
                <a:latin typeface="Arial"/>
                <a:cs typeface="Arial"/>
              </a:rPr>
              <a:t>označovaný</a:t>
            </a:r>
            <a:r>
              <a:rPr sz="2206" i="1" spc="-61" dirty="0">
                <a:latin typeface="Arial"/>
                <a:cs typeface="Arial"/>
              </a:rPr>
              <a:t> </a:t>
            </a:r>
            <a:r>
              <a:rPr sz="2206" i="1" dirty="0">
                <a:latin typeface="Arial"/>
                <a:cs typeface="Arial"/>
              </a:rPr>
              <a:t>jako</a:t>
            </a:r>
            <a:r>
              <a:rPr sz="2206" i="1" spc="-33" dirty="0">
                <a:latin typeface="Arial"/>
                <a:cs typeface="Arial"/>
              </a:rPr>
              <a:t> </a:t>
            </a:r>
            <a:r>
              <a:rPr sz="2206" i="1" dirty="0">
                <a:latin typeface="Arial"/>
                <a:cs typeface="Arial"/>
              </a:rPr>
              <a:t>čtvrtý</a:t>
            </a:r>
            <a:r>
              <a:rPr sz="2206" i="1" spc="-50" dirty="0">
                <a:latin typeface="Arial"/>
                <a:cs typeface="Arial"/>
              </a:rPr>
              <a:t> </a:t>
            </a:r>
            <a:r>
              <a:rPr sz="2206" i="1" dirty="0">
                <a:latin typeface="Arial"/>
                <a:cs typeface="Arial"/>
              </a:rPr>
              <a:t>stav</a:t>
            </a:r>
            <a:r>
              <a:rPr sz="2206" i="1" spc="-39" dirty="0">
                <a:latin typeface="Arial"/>
                <a:cs typeface="Arial"/>
              </a:rPr>
              <a:t> </a:t>
            </a:r>
            <a:r>
              <a:rPr sz="2206" i="1" spc="-11" dirty="0">
                <a:latin typeface="Arial"/>
                <a:cs typeface="Arial"/>
              </a:rPr>
              <a:t>hmoty</a:t>
            </a:r>
            <a:r>
              <a:rPr sz="2206" spc="-11" dirty="0">
                <a:latin typeface="Arial"/>
                <a:cs typeface="Arial"/>
              </a:rPr>
              <a:t>.</a:t>
            </a:r>
            <a:endParaRPr sz="2206">
              <a:latin typeface="Arial"/>
              <a:cs typeface="Arial"/>
            </a:endParaRPr>
          </a:p>
        </p:txBody>
      </p:sp>
      <p:grpSp>
        <p:nvGrpSpPr>
          <p:cNvPr id="12" name="object 12"/>
          <p:cNvGrpSpPr/>
          <p:nvPr/>
        </p:nvGrpSpPr>
        <p:grpSpPr>
          <a:xfrm>
            <a:off x="741766" y="2670526"/>
            <a:ext cx="9327515" cy="4373148"/>
            <a:chOff x="396240" y="2421635"/>
            <a:chExt cx="8458200" cy="3965575"/>
          </a:xfrm>
        </p:grpSpPr>
        <p:pic>
          <p:nvPicPr>
            <p:cNvPr id="13" name="object 13"/>
            <p:cNvPicPr/>
            <p:nvPr/>
          </p:nvPicPr>
          <p:blipFill>
            <a:blip r:embed="rId2" cstate="print"/>
            <a:stretch>
              <a:fillRect/>
            </a:stretch>
          </p:blipFill>
          <p:spPr>
            <a:xfrm>
              <a:off x="396240" y="2421635"/>
              <a:ext cx="6335268" cy="3965448"/>
            </a:xfrm>
            <a:prstGeom prst="rect">
              <a:avLst/>
            </a:prstGeom>
          </p:spPr>
        </p:pic>
        <p:pic>
          <p:nvPicPr>
            <p:cNvPr id="14" name="object 14"/>
            <p:cNvPicPr/>
            <p:nvPr/>
          </p:nvPicPr>
          <p:blipFill>
            <a:blip r:embed="rId3" cstate="print"/>
            <a:stretch>
              <a:fillRect/>
            </a:stretch>
          </p:blipFill>
          <p:spPr>
            <a:xfrm>
              <a:off x="6659880" y="2421635"/>
              <a:ext cx="2194560" cy="3671316"/>
            </a:xfrm>
            <a:prstGeom prst="rect">
              <a:avLst/>
            </a:prstGeom>
          </p:spPr>
        </p:pic>
      </p:gr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3262851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10"/>
          <p:cNvPicPr/>
          <p:nvPr/>
        </p:nvPicPr>
        <p:blipFill>
          <a:blip r:embed="rId2" cstate="print"/>
          <a:stretch>
            <a:fillRect/>
          </a:stretch>
        </p:blipFill>
        <p:spPr>
          <a:xfrm>
            <a:off x="792184" y="3564624"/>
            <a:ext cx="2688173" cy="868047"/>
          </a:xfrm>
          <a:prstGeom prst="rect">
            <a:avLst/>
          </a:prstGeom>
        </p:spPr>
      </p:pic>
      <p:sp>
        <p:nvSpPr>
          <p:cNvPr id="11" name="object 11"/>
          <p:cNvSpPr txBox="1"/>
          <p:nvPr/>
        </p:nvSpPr>
        <p:spPr>
          <a:xfrm>
            <a:off x="1021871" y="1502898"/>
            <a:ext cx="7720409" cy="2688559"/>
          </a:xfrm>
          <a:prstGeom prst="rect">
            <a:avLst/>
          </a:prstGeom>
        </p:spPr>
        <p:txBody>
          <a:bodyPr vert="horz" wrap="square" lIns="0" tIns="177167" rIns="0" bIns="0" rtlCol="0">
            <a:spAutoFit/>
          </a:bodyPr>
          <a:lstStyle/>
          <a:p>
            <a:pPr marL="14007">
              <a:spcBef>
                <a:spcPts val="1395"/>
              </a:spcBef>
            </a:pPr>
            <a:r>
              <a:rPr sz="2647" b="1" i="1" spc="-11" dirty="0">
                <a:latin typeface="Arial"/>
                <a:cs typeface="Arial"/>
              </a:rPr>
              <a:t>Definice:</a:t>
            </a:r>
            <a:endParaRPr sz="2647">
              <a:latin typeface="Arial"/>
              <a:cs typeface="Arial"/>
            </a:endParaRPr>
          </a:p>
          <a:p>
            <a:pPr marL="392178">
              <a:spcBef>
                <a:spcPts val="1075"/>
              </a:spcBef>
            </a:pPr>
            <a:r>
              <a:rPr sz="2206" i="1" dirty="0">
                <a:latin typeface="Arial"/>
                <a:cs typeface="Arial"/>
              </a:rPr>
              <a:t>Plazma</a:t>
            </a:r>
            <a:r>
              <a:rPr sz="2206" i="1" spc="-22" dirty="0">
                <a:latin typeface="Arial"/>
                <a:cs typeface="Arial"/>
              </a:rPr>
              <a:t> </a:t>
            </a:r>
            <a:r>
              <a:rPr sz="2206" i="1" dirty="0">
                <a:latin typeface="Arial"/>
                <a:cs typeface="Arial"/>
              </a:rPr>
              <a:t>je</a:t>
            </a:r>
            <a:r>
              <a:rPr sz="2206" i="1" spc="-39" dirty="0">
                <a:latin typeface="Arial"/>
                <a:cs typeface="Arial"/>
              </a:rPr>
              <a:t> </a:t>
            </a:r>
            <a:r>
              <a:rPr sz="2206" i="1" dirty="0">
                <a:latin typeface="Arial"/>
                <a:cs typeface="Arial"/>
              </a:rPr>
              <a:t>kvazineutrální</a:t>
            </a:r>
            <a:r>
              <a:rPr sz="2206" i="1" spc="-66" dirty="0">
                <a:latin typeface="Arial"/>
                <a:cs typeface="Arial"/>
              </a:rPr>
              <a:t> </a:t>
            </a:r>
            <a:r>
              <a:rPr sz="2206" i="1" dirty="0">
                <a:latin typeface="Arial"/>
                <a:cs typeface="Arial"/>
              </a:rPr>
              <a:t>plyn</a:t>
            </a:r>
            <a:r>
              <a:rPr sz="2206" i="1" spc="-39" dirty="0">
                <a:latin typeface="Arial"/>
                <a:cs typeface="Arial"/>
              </a:rPr>
              <a:t> </a:t>
            </a:r>
            <a:r>
              <a:rPr sz="2206" i="1" dirty="0">
                <a:latin typeface="Arial"/>
                <a:cs typeface="Arial"/>
              </a:rPr>
              <a:t>nabitých</a:t>
            </a:r>
            <a:r>
              <a:rPr sz="2206" i="1" spc="-55" dirty="0">
                <a:latin typeface="Arial"/>
                <a:cs typeface="Arial"/>
              </a:rPr>
              <a:t> </a:t>
            </a:r>
            <a:r>
              <a:rPr sz="2206" i="1" dirty="0">
                <a:latin typeface="Arial"/>
                <a:cs typeface="Arial"/>
              </a:rPr>
              <a:t>a</a:t>
            </a:r>
            <a:r>
              <a:rPr sz="2206" i="1" spc="-44" dirty="0">
                <a:latin typeface="Arial"/>
                <a:cs typeface="Arial"/>
              </a:rPr>
              <a:t> </a:t>
            </a:r>
            <a:r>
              <a:rPr sz="2206" i="1" dirty="0">
                <a:latin typeface="Arial"/>
                <a:cs typeface="Arial"/>
              </a:rPr>
              <a:t>neutrálních</a:t>
            </a:r>
            <a:r>
              <a:rPr sz="2206" i="1" spc="-61" dirty="0">
                <a:latin typeface="Arial"/>
                <a:cs typeface="Arial"/>
              </a:rPr>
              <a:t> </a:t>
            </a:r>
            <a:r>
              <a:rPr sz="2206" i="1" spc="-11" dirty="0">
                <a:latin typeface="Arial"/>
                <a:cs typeface="Arial"/>
              </a:rPr>
              <a:t>částic,</a:t>
            </a:r>
            <a:endParaRPr sz="2206">
              <a:latin typeface="Arial"/>
              <a:cs typeface="Arial"/>
            </a:endParaRPr>
          </a:p>
          <a:p>
            <a:pPr marL="392178">
              <a:spcBef>
                <a:spcPts val="94"/>
              </a:spcBef>
            </a:pPr>
            <a:r>
              <a:rPr sz="2206" i="1" dirty="0">
                <a:latin typeface="Arial"/>
                <a:cs typeface="Arial"/>
              </a:rPr>
              <a:t>který</a:t>
            </a:r>
            <a:r>
              <a:rPr sz="2206" i="1" spc="-44" dirty="0">
                <a:latin typeface="Arial"/>
                <a:cs typeface="Arial"/>
              </a:rPr>
              <a:t> </a:t>
            </a:r>
            <a:r>
              <a:rPr sz="2206" i="1" dirty="0">
                <a:latin typeface="Arial"/>
                <a:cs typeface="Arial"/>
              </a:rPr>
              <a:t>vykazuje</a:t>
            </a:r>
            <a:r>
              <a:rPr sz="2206" i="1" spc="-44" dirty="0">
                <a:latin typeface="Arial"/>
                <a:cs typeface="Arial"/>
              </a:rPr>
              <a:t> </a:t>
            </a:r>
            <a:r>
              <a:rPr sz="2206" i="1" dirty="0">
                <a:latin typeface="Arial"/>
                <a:cs typeface="Arial"/>
              </a:rPr>
              <a:t>kolektivní</a:t>
            </a:r>
            <a:r>
              <a:rPr sz="2206" i="1" spc="-39" dirty="0">
                <a:latin typeface="Arial"/>
                <a:cs typeface="Arial"/>
              </a:rPr>
              <a:t> </a:t>
            </a:r>
            <a:r>
              <a:rPr sz="2206" i="1" spc="-11" dirty="0">
                <a:latin typeface="Arial"/>
                <a:cs typeface="Arial"/>
              </a:rPr>
              <a:t>chování</a:t>
            </a:r>
            <a:endParaRPr sz="2206">
              <a:latin typeface="Arial"/>
              <a:cs typeface="Arial"/>
            </a:endParaRPr>
          </a:p>
          <a:p>
            <a:pPr>
              <a:lnSpc>
                <a:spcPct val="100000"/>
              </a:lnSpc>
            </a:pPr>
            <a:endParaRPr sz="1930">
              <a:latin typeface="Arial"/>
              <a:cs typeface="Arial"/>
            </a:endParaRPr>
          </a:p>
          <a:p>
            <a:pPr marL="14007"/>
            <a:r>
              <a:rPr sz="2647" b="1" i="1" dirty="0">
                <a:latin typeface="Arial"/>
                <a:cs typeface="Arial"/>
              </a:rPr>
              <a:t>Termodynamické </a:t>
            </a:r>
            <a:r>
              <a:rPr sz="2647" b="1" i="1" spc="-11" dirty="0">
                <a:latin typeface="Arial"/>
                <a:cs typeface="Arial"/>
              </a:rPr>
              <a:t>děje:</a:t>
            </a:r>
            <a:endParaRPr sz="2647">
              <a:latin typeface="Arial"/>
              <a:cs typeface="Arial"/>
            </a:endParaRPr>
          </a:p>
          <a:p>
            <a:pPr marL="14007">
              <a:spcBef>
                <a:spcPts val="722"/>
              </a:spcBef>
            </a:pPr>
            <a:r>
              <a:rPr sz="3089" b="1" i="1" spc="-11" dirty="0">
                <a:latin typeface="Arial"/>
                <a:cs typeface="Arial"/>
              </a:rPr>
              <a:t>DISOCIACE</a:t>
            </a:r>
            <a:endParaRPr sz="3089">
              <a:latin typeface="Arial"/>
              <a:cs typeface="Arial"/>
            </a:endParaRPr>
          </a:p>
        </p:txBody>
      </p:sp>
      <p:sp>
        <p:nvSpPr>
          <p:cNvPr id="12" name="object 12"/>
          <p:cNvSpPr txBox="1"/>
          <p:nvPr/>
        </p:nvSpPr>
        <p:spPr>
          <a:xfrm>
            <a:off x="1262762" y="5188899"/>
            <a:ext cx="7915083" cy="1643562"/>
          </a:xfrm>
          <a:prstGeom prst="rect">
            <a:avLst/>
          </a:prstGeom>
        </p:spPr>
        <p:txBody>
          <a:bodyPr vert="horz" wrap="square" lIns="0" tIns="14005" rIns="0" bIns="0" rtlCol="0">
            <a:spAutoFit/>
          </a:bodyPr>
          <a:lstStyle/>
          <a:p>
            <a:pPr marL="41319" marR="33615" indent="-2801" algn="ctr">
              <a:spcBef>
                <a:spcPts val="110"/>
              </a:spcBef>
            </a:pPr>
            <a:r>
              <a:rPr sz="2647" b="1" i="1" dirty="0">
                <a:latin typeface="Arial"/>
                <a:cs typeface="Arial"/>
              </a:rPr>
              <a:t>Disociace</a:t>
            </a:r>
            <a:r>
              <a:rPr sz="2647" b="1" i="1" spc="-28" dirty="0">
                <a:latin typeface="Arial"/>
                <a:cs typeface="Arial"/>
              </a:rPr>
              <a:t> </a:t>
            </a:r>
            <a:r>
              <a:rPr sz="2647" i="1" dirty="0">
                <a:latin typeface="Arial"/>
                <a:cs typeface="Arial"/>
              </a:rPr>
              <a:t>je</a:t>
            </a:r>
            <a:r>
              <a:rPr sz="2647" i="1" spc="-28" dirty="0">
                <a:latin typeface="Arial"/>
                <a:cs typeface="Arial"/>
              </a:rPr>
              <a:t> </a:t>
            </a:r>
            <a:r>
              <a:rPr sz="2647" i="1" dirty="0">
                <a:latin typeface="Arial"/>
                <a:cs typeface="Arial"/>
              </a:rPr>
              <a:t>děj,</a:t>
            </a:r>
            <a:r>
              <a:rPr sz="2647" i="1" spc="-17" dirty="0">
                <a:latin typeface="Arial"/>
                <a:cs typeface="Arial"/>
              </a:rPr>
              <a:t> </a:t>
            </a:r>
            <a:r>
              <a:rPr sz="2647" i="1" dirty="0">
                <a:latin typeface="Arial"/>
                <a:cs typeface="Arial"/>
              </a:rPr>
              <a:t>při</a:t>
            </a:r>
            <a:r>
              <a:rPr sz="2647" i="1" spc="-17" dirty="0">
                <a:latin typeface="Arial"/>
                <a:cs typeface="Arial"/>
              </a:rPr>
              <a:t> </a:t>
            </a:r>
            <a:r>
              <a:rPr sz="2647" i="1" dirty="0">
                <a:latin typeface="Arial"/>
                <a:cs typeface="Arial"/>
              </a:rPr>
              <a:t>kterém</a:t>
            </a:r>
            <a:r>
              <a:rPr sz="2647" i="1" spc="-28" dirty="0">
                <a:latin typeface="Arial"/>
                <a:cs typeface="Arial"/>
              </a:rPr>
              <a:t> </a:t>
            </a:r>
            <a:r>
              <a:rPr sz="2647" i="1" dirty="0">
                <a:latin typeface="Arial"/>
                <a:cs typeface="Arial"/>
              </a:rPr>
              <a:t>se</a:t>
            </a:r>
            <a:r>
              <a:rPr sz="2647" i="1" spc="-22" dirty="0">
                <a:latin typeface="Arial"/>
                <a:cs typeface="Arial"/>
              </a:rPr>
              <a:t> </a:t>
            </a:r>
            <a:r>
              <a:rPr sz="2647" i="1" dirty="0">
                <a:latin typeface="Arial"/>
                <a:cs typeface="Arial"/>
              </a:rPr>
              <a:t>molekuly,</a:t>
            </a:r>
            <a:r>
              <a:rPr sz="2647" i="1" spc="22" dirty="0">
                <a:latin typeface="Arial"/>
                <a:cs typeface="Arial"/>
              </a:rPr>
              <a:t> </a:t>
            </a:r>
            <a:r>
              <a:rPr sz="2647" i="1" dirty="0">
                <a:latin typeface="Arial"/>
                <a:cs typeface="Arial"/>
              </a:rPr>
              <a:t>které</a:t>
            </a:r>
            <a:r>
              <a:rPr sz="2647" i="1" spc="-28" dirty="0">
                <a:latin typeface="Arial"/>
                <a:cs typeface="Arial"/>
              </a:rPr>
              <a:t> při </a:t>
            </a:r>
            <a:r>
              <a:rPr sz="2647" i="1" dirty="0">
                <a:latin typeface="Arial"/>
                <a:cs typeface="Arial"/>
              </a:rPr>
              <a:t>normální</a:t>
            </a:r>
            <a:r>
              <a:rPr sz="2647" i="1" spc="-6" dirty="0">
                <a:latin typeface="Arial"/>
                <a:cs typeface="Arial"/>
              </a:rPr>
              <a:t> </a:t>
            </a:r>
            <a:r>
              <a:rPr sz="2647" i="1" dirty="0">
                <a:latin typeface="Arial"/>
                <a:cs typeface="Arial"/>
              </a:rPr>
              <a:t>teplotě</a:t>
            </a:r>
            <a:r>
              <a:rPr sz="2647" i="1" spc="-22" dirty="0">
                <a:latin typeface="Arial"/>
                <a:cs typeface="Arial"/>
              </a:rPr>
              <a:t> </a:t>
            </a:r>
            <a:r>
              <a:rPr sz="2647" i="1" dirty="0">
                <a:latin typeface="Arial"/>
                <a:cs typeface="Arial"/>
              </a:rPr>
              <a:t>jsou</a:t>
            </a:r>
            <a:r>
              <a:rPr sz="2647" i="1" spc="-22" dirty="0">
                <a:latin typeface="Arial"/>
                <a:cs typeface="Arial"/>
              </a:rPr>
              <a:t> </a:t>
            </a:r>
            <a:r>
              <a:rPr sz="2647" i="1" dirty="0">
                <a:latin typeface="Arial"/>
                <a:cs typeface="Arial"/>
              </a:rPr>
              <a:t>dvouatomové</a:t>
            </a:r>
            <a:r>
              <a:rPr sz="2647" i="1" spc="6" dirty="0">
                <a:latin typeface="Arial"/>
                <a:cs typeface="Arial"/>
              </a:rPr>
              <a:t> </a:t>
            </a:r>
            <a:r>
              <a:rPr sz="2647" i="1" dirty="0">
                <a:latin typeface="Arial"/>
                <a:cs typeface="Arial"/>
              </a:rPr>
              <a:t>(např,</a:t>
            </a:r>
            <a:r>
              <a:rPr sz="2647" i="1" spc="-33" dirty="0">
                <a:latin typeface="Arial"/>
                <a:cs typeface="Arial"/>
              </a:rPr>
              <a:t> </a:t>
            </a:r>
            <a:r>
              <a:rPr sz="2647" i="1" dirty="0">
                <a:latin typeface="Arial"/>
                <a:cs typeface="Arial"/>
              </a:rPr>
              <a:t>0</a:t>
            </a:r>
            <a:r>
              <a:rPr sz="2647" i="1" baseline="-20833" dirty="0">
                <a:latin typeface="Arial"/>
                <a:cs typeface="Arial"/>
              </a:rPr>
              <a:t>2</a:t>
            </a:r>
            <a:r>
              <a:rPr sz="2647" i="1" dirty="0">
                <a:latin typeface="Arial"/>
                <a:cs typeface="Arial"/>
              </a:rPr>
              <a:t>,</a:t>
            </a:r>
            <a:r>
              <a:rPr sz="2647" i="1" spc="-33" dirty="0">
                <a:latin typeface="Arial"/>
                <a:cs typeface="Arial"/>
              </a:rPr>
              <a:t> </a:t>
            </a:r>
            <a:r>
              <a:rPr sz="2647" i="1" dirty="0">
                <a:latin typeface="Arial"/>
                <a:cs typeface="Arial"/>
              </a:rPr>
              <a:t>H</a:t>
            </a:r>
            <a:r>
              <a:rPr sz="2647" i="1" baseline="-20833" dirty="0">
                <a:latin typeface="Arial"/>
                <a:cs typeface="Arial"/>
              </a:rPr>
              <a:t>2</a:t>
            </a:r>
            <a:r>
              <a:rPr sz="2647" i="1" dirty="0">
                <a:latin typeface="Arial"/>
                <a:cs typeface="Arial"/>
              </a:rPr>
              <a:t>,</a:t>
            </a:r>
            <a:r>
              <a:rPr sz="2647" i="1" spc="-28" dirty="0">
                <a:latin typeface="Arial"/>
                <a:cs typeface="Arial"/>
              </a:rPr>
              <a:t> N</a:t>
            </a:r>
            <a:r>
              <a:rPr sz="2647" i="1" spc="-41" baseline="-20833" dirty="0">
                <a:latin typeface="Arial"/>
                <a:cs typeface="Arial"/>
              </a:rPr>
              <a:t>2</a:t>
            </a:r>
            <a:r>
              <a:rPr sz="2647" i="1" spc="-28" dirty="0">
                <a:latin typeface="Arial"/>
                <a:cs typeface="Arial"/>
              </a:rPr>
              <a:t>) </a:t>
            </a:r>
            <a:r>
              <a:rPr sz="2647" i="1" dirty="0">
                <a:latin typeface="Arial"/>
                <a:cs typeface="Arial"/>
              </a:rPr>
              <a:t>nebo</a:t>
            </a:r>
            <a:r>
              <a:rPr sz="2647" i="1" spc="-61" dirty="0">
                <a:latin typeface="Arial"/>
                <a:cs typeface="Arial"/>
              </a:rPr>
              <a:t> </a:t>
            </a:r>
            <a:r>
              <a:rPr sz="2647" i="1" dirty="0">
                <a:latin typeface="Arial"/>
                <a:cs typeface="Arial"/>
              </a:rPr>
              <a:t>jsou</a:t>
            </a:r>
            <a:r>
              <a:rPr sz="2647" i="1" spc="-61" dirty="0">
                <a:latin typeface="Arial"/>
                <a:cs typeface="Arial"/>
              </a:rPr>
              <a:t> </a:t>
            </a:r>
            <a:r>
              <a:rPr sz="2647" i="1" dirty="0">
                <a:latin typeface="Arial"/>
                <a:cs typeface="Arial"/>
              </a:rPr>
              <a:t>ještě</a:t>
            </a:r>
            <a:r>
              <a:rPr sz="2647" i="1" spc="-72" dirty="0">
                <a:latin typeface="Arial"/>
                <a:cs typeface="Arial"/>
              </a:rPr>
              <a:t> </a:t>
            </a:r>
            <a:r>
              <a:rPr sz="2647" i="1" dirty="0">
                <a:latin typeface="Arial"/>
                <a:cs typeface="Arial"/>
              </a:rPr>
              <a:t>složitější</a:t>
            </a:r>
            <a:r>
              <a:rPr sz="2647" i="1" spc="-50" dirty="0">
                <a:latin typeface="Arial"/>
                <a:cs typeface="Arial"/>
              </a:rPr>
              <a:t> </a:t>
            </a:r>
            <a:r>
              <a:rPr sz="2647" i="1" dirty="0">
                <a:latin typeface="Arial"/>
                <a:cs typeface="Arial"/>
              </a:rPr>
              <a:t>(např.</a:t>
            </a:r>
            <a:r>
              <a:rPr sz="2647" i="1" spc="-72" dirty="0">
                <a:latin typeface="Arial"/>
                <a:cs typeface="Arial"/>
              </a:rPr>
              <a:t> </a:t>
            </a:r>
            <a:r>
              <a:rPr sz="2647" i="1" dirty="0">
                <a:latin typeface="Arial"/>
                <a:cs typeface="Arial"/>
              </a:rPr>
              <a:t>CO</a:t>
            </a:r>
            <a:r>
              <a:rPr sz="2647" i="1" baseline="-20833" dirty="0">
                <a:latin typeface="Arial"/>
                <a:cs typeface="Arial"/>
              </a:rPr>
              <a:t>2</a:t>
            </a:r>
            <a:r>
              <a:rPr sz="2647" i="1" spc="-49" baseline="-20833" dirty="0">
                <a:latin typeface="Arial"/>
                <a:cs typeface="Arial"/>
              </a:rPr>
              <a:t> </a:t>
            </a:r>
            <a:r>
              <a:rPr sz="2647" i="1" dirty="0">
                <a:latin typeface="Arial"/>
                <a:cs typeface="Arial"/>
              </a:rPr>
              <a:t>),</a:t>
            </a:r>
            <a:r>
              <a:rPr sz="2647" i="1" spc="-77" dirty="0">
                <a:latin typeface="Arial"/>
                <a:cs typeface="Arial"/>
              </a:rPr>
              <a:t> </a:t>
            </a:r>
            <a:r>
              <a:rPr sz="2647" i="1" dirty="0">
                <a:latin typeface="Arial"/>
                <a:cs typeface="Arial"/>
              </a:rPr>
              <a:t>rozpadají</a:t>
            </a:r>
            <a:r>
              <a:rPr sz="2647" i="1" spc="-44" dirty="0">
                <a:latin typeface="Arial"/>
                <a:cs typeface="Arial"/>
              </a:rPr>
              <a:t> </a:t>
            </a:r>
            <a:r>
              <a:rPr sz="2647" i="1" spc="-28" dirty="0">
                <a:latin typeface="Arial"/>
                <a:cs typeface="Arial"/>
              </a:rPr>
              <a:t>na </a:t>
            </a:r>
            <a:r>
              <a:rPr sz="2647" i="1" dirty="0">
                <a:latin typeface="Arial"/>
                <a:cs typeface="Arial"/>
              </a:rPr>
              <a:t>jednotlivé</a:t>
            </a:r>
            <a:r>
              <a:rPr sz="2647" i="1" spc="-6" dirty="0">
                <a:latin typeface="Arial"/>
                <a:cs typeface="Arial"/>
              </a:rPr>
              <a:t> </a:t>
            </a:r>
            <a:r>
              <a:rPr sz="2647" i="1" spc="-11" dirty="0">
                <a:latin typeface="Arial"/>
                <a:cs typeface="Arial"/>
              </a:rPr>
              <a:t>atomy.</a:t>
            </a:r>
            <a:endParaRPr sz="2647">
              <a:latin typeface="Arial"/>
              <a:cs typeface="Arial"/>
            </a:endParaRPr>
          </a:p>
        </p:txBody>
      </p:sp>
      <p:sp>
        <p:nvSpPr>
          <p:cNvPr id="13" name="object 13"/>
          <p:cNvSpPr txBox="1">
            <a:spLocks noGrp="1"/>
          </p:cNvSpPr>
          <p:nvPr>
            <p:ph type="title"/>
          </p:nvPr>
        </p:nvSpPr>
        <p:spPr>
          <a:xfrm>
            <a:off x="391633" y="775581"/>
            <a:ext cx="1450247" cy="552044"/>
          </a:xfrm>
          <a:prstGeom prst="rect">
            <a:avLst/>
          </a:prstGeom>
        </p:spPr>
        <p:txBody>
          <a:bodyPr vert="horz" wrap="square" lIns="0" tIns="13305" rIns="0" bIns="0" rtlCol="0">
            <a:spAutoFit/>
          </a:bodyPr>
          <a:lstStyle/>
          <a:p>
            <a:pPr marL="14007">
              <a:spcBef>
                <a:spcPts val="105"/>
              </a:spcBef>
            </a:pPr>
            <a:r>
              <a:rPr spc="-105" dirty="0"/>
              <a:t>Plazma</a:t>
            </a:r>
          </a:p>
        </p:txBody>
      </p:sp>
      <p:pic>
        <p:nvPicPr>
          <p:cNvPr id="14" name="object 14"/>
          <p:cNvPicPr/>
          <p:nvPr/>
        </p:nvPicPr>
        <p:blipFill>
          <a:blip r:embed="rId3" cstate="print"/>
          <a:stretch>
            <a:fillRect/>
          </a:stretch>
        </p:blipFill>
        <p:spPr>
          <a:xfrm>
            <a:off x="4076140" y="3939405"/>
            <a:ext cx="1774749" cy="1089050"/>
          </a:xfrm>
          <a:prstGeom prst="rect">
            <a:avLst/>
          </a:prstGeom>
        </p:spPr>
      </p:pic>
      <p:sp>
        <p:nvSpPr>
          <p:cNvPr id="15" name="object 15"/>
          <p:cNvSpPr/>
          <p:nvPr/>
        </p:nvSpPr>
        <p:spPr>
          <a:xfrm>
            <a:off x="6053968" y="4426789"/>
            <a:ext cx="873929" cy="114143"/>
          </a:xfrm>
          <a:custGeom>
            <a:avLst/>
            <a:gdLst/>
            <a:ahLst/>
            <a:cxnLst/>
            <a:rect l="l" t="t" r="r" b="b"/>
            <a:pathLst>
              <a:path w="792479" h="103504">
                <a:moveTo>
                  <a:pt x="703707" y="0"/>
                </a:moveTo>
                <a:lnTo>
                  <a:pt x="699770" y="1015"/>
                </a:lnTo>
                <a:lnTo>
                  <a:pt x="696213" y="7111"/>
                </a:lnTo>
                <a:lnTo>
                  <a:pt x="697229" y="10921"/>
                </a:lnTo>
                <a:lnTo>
                  <a:pt x="756112" y="45419"/>
                </a:lnTo>
                <a:lnTo>
                  <a:pt x="779652" y="45465"/>
                </a:lnTo>
                <a:lnTo>
                  <a:pt x="779526" y="58165"/>
                </a:lnTo>
                <a:lnTo>
                  <a:pt x="756047" y="58165"/>
                </a:lnTo>
                <a:lnTo>
                  <a:pt x="697102" y="92455"/>
                </a:lnTo>
                <a:lnTo>
                  <a:pt x="696087" y="96265"/>
                </a:lnTo>
                <a:lnTo>
                  <a:pt x="697864" y="99313"/>
                </a:lnTo>
                <a:lnTo>
                  <a:pt x="699515" y="102361"/>
                </a:lnTo>
                <a:lnTo>
                  <a:pt x="703452" y="103377"/>
                </a:lnTo>
                <a:lnTo>
                  <a:pt x="781293" y="58165"/>
                </a:lnTo>
                <a:lnTo>
                  <a:pt x="779526" y="58165"/>
                </a:lnTo>
                <a:lnTo>
                  <a:pt x="781372" y="58120"/>
                </a:lnTo>
                <a:lnTo>
                  <a:pt x="792226" y="51815"/>
                </a:lnTo>
                <a:lnTo>
                  <a:pt x="703707" y="0"/>
                </a:lnTo>
                <a:close/>
              </a:path>
              <a:path w="792479" h="103504">
                <a:moveTo>
                  <a:pt x="766996" y="51796"/>
                </a:moveTo>
                <a:lnTo>
                  <a:pt x="756126" y="58120"/>
                </a:lnTo>
                <a:lnTo>
                  <a:pt x="779526" y="58165"/>
                </a:lnTo>
                <a:lnTo>
                  <a:pt x="779534" y="57276"/>
                </a:lnTo>
                <a:lnTo>
                  <a:pt x="776351" y="57276"/>
                </a:lnTo>
                <a:lnTo>
                  <a:pt x="766996" y="51796"/>
                </a:lnTo>
                <a:close/>
              </a:path>
              <a:path w="792479" h="103504">
                <a:moveTo>
                  <a:pt x="0" y="43941"/>
                </a:moveTo>
                <a:lnTo>
                  <a:pt x="0" y="56641"/>
                </a:lnTo>
                <a:lnTo>
                  <a:pt x="756126" y="58120"/>
                </a:lnTo>
                <a:lnTo>
                  <a:pt x="766996" y="51796"/>
                </a:lnTo>
                <a:lnTo>
                  <a:pt x="756112" y="45419"/>
                </a:lnTo>
                <a:lnTo>
                  <a:pt x="0" y="43941"/>
                </a:lnTo>
                <a:close/>
              </a:path>
              <a:path w="792479" h="103504">
                <a:moveTo>
                  <a:pt x="776351" y="46354"/>
                </a:moveTo>
                <a:lnTo>
                  <a:pt x="766996" y="51796"/>
                </a:lnTo>
                <a:lnTo>
                  <a:pt x="776351" y="57276"/>
                </a:lnTo>
                <a:lnTo>
                  <a:pt x="776351" y="46354"/>
                </a:lnTo>
                <a:close/>
              </a:path>
              <a:path w="792479" h="103504">
                <a:moveTo>
                  <a:pt x="779644" y="46354"/>
                </a:moveTo>
                <a:lnTo>
                  <a:pt x="776351" y="46354"/>
                </a:lnTo>
                <a:lnTo>
                  <a:pt x="776351" y="57276"/>
                </a:lnTo>
                <a:lnTo>
                  <a:pt x="779534" y="57276"/>
                </a:lnTo>
                <a:lnTo>
                  <a:pt x="779644" y="46354"/>
                </a:lnTo>
                <a:close/>
              </a:path>
              <a:path w="792479" h="103504">
                <a:moveTo>
                  <a:pt x="756112" y="45419"/>
                </a:moveTo>
                <a:lnTo>
                  <a:pt x="766996" y="51796"/>
                </a:lnTo>
                <a:lnTo>
                  <a:pt x="776351" y="46354"/>
                </a:lnTo>
                <a:lnTo>
                  <a:pt x="779644" y="46354"/>
                </a:lnTo>
                <a:lnTo>
                  <a:pt x="779652" y="45465"/>
                </a:lnTo>
                <a:lnTo>
                  <a:pt x="756112" y="45419"/>
                </a:lnTo>
                <a:close/>
              </a:path>
            </a:pathLst>
          </a:custGeom>
          <a:solidFill>
            <a:srgbClr val="000000"/>
          </a:solidFill>
        </p:spPr>
        <p:txBody>
          <a:bodyPr wrap="square" lIns="0" tIns="0" rIns="0" bIns="0" rtlCol="0"/>
          <a:lstStyle/>
          <a:p>
            <a:endParaRPr sz="1985"/>
          </a:p>
        </p:txBody>
      </p:sp>
      <p:pic>
        <p:nvPicPr>
          <p:cNvPr id="16" name="object 16"/>
          <p:cNvPicPr/>
          <p:nvPr/>
        </p:nvPicPr>
        <p:blipFill>
          <a:blip r:embed="rId4" cstate="print"/>
          <a:stretch>
            <a:fillRect/>
          </a:stretch>
        </p:blipFill>
        <p:spPr>
          <a:xfrm>
            <a:off x="7252539" y="3944446"/>
            <a:ext cx="2520949" cy="1210056"/>
          </a:xfrm>
          <a:prstGeom prst="rect">
            <a:avLst/>
          </a:prstGeom>
        </p:spPr>
      </p:pic>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9775104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1021871" y="2057515"/>
            <a:ext cx="8401066" cy="2117765"/>
          </a:xfrm>
          <a:prstGeom prst="rect">
            <a:avLst/>
          </a:prstGeom>
        </p:spPr>
        <p:txBody>
          <a:bodyPr vert="horz" wrap="square" lIns="0" tIns="52520" rIns="0" bIns="0" rtlCol="0">
            <a:spAutoFit/>
          </a:bodyPr>
          <a:lstStyle/>
          <a:p>
            <a:pPr marL="392178" marR="5602" indent="-378171" algn="just">
              <a:lnSpc>
                <a:spcPts val="2382"/>
              </a:lnSpc>
              <a:spcBef>
                <a:spcPts val="414"/>
              </a:spcBef>
              <a:buFont typeface="Wingdings"/>
              <a:buChar char=""/>
              <a:tabLst>
                <a:tab pos="392178" algn="l"/>
              </a:tabLst>
            </a:pPr>
            <a:r>
              <a:rPr sz="2206" i="1" dirty="0">
                <a:latin typeface="Arial"/>
                <a:cs typeface="Arial"/>
              </a:rPr>
              <a:t>Přidáním</a:t>
            </a:r>
            <a:r>
              <a:rPr sz="2206" i="1" spc="88" dirty="0">
                <a:latin typeface="Arial"/>
                <a:cs typeface="Arial"/>
              </a:rPr>
              <a:t> </a:t>
            </a:r>
            <a:r>
              <a:rPr sz="2206" i="1" dirty="0">
                <a:latin typeface="Arial"/>
                <a:cs typeface="Arial"/>
              </a:rPr>
              <a:t>energie</a:t>
            </a:r>
            <a:r>
              <a:rPr sz="2206" i="1" spc="110" dirty="0">
                <a:latin typeface="Arial"/>
                <a:cs typeface="Arial"/>
              </a:rPr>
              <a:t> </a:t>
            </a:r>
            <a:r>
              <a:rPr sz="2206" i="1" dirty="0">
                <a:latin typeface="Arial"/>
                <a:cs typeface="Arial"/>
              </a:rPr>
              <a:t>(mechanické,</a:t>
            </a:r>
            <a:r>
              <a:rPr sz="2206" i="1" spc="105" dirty="0">
                <a:latin typeface="Arial"/>
                <a:cs typeface="Arial"/>
              </a:rPr>
              <a:t> </a:t>
            </a:r>
            <a:r>
              <a:rPr sz="2206" i="1" dirty="0">
                <a:latin typeface="Arial"/>
                <a:cs typeface="Arial"/>
              </a:rPr>
              <a:t>nebo</a:t>
            </a:r>
            <a:r>
              <a:rPr sz="2206" i="1" spc="116" dirty="0">
                <a:latin typeface="Arial"/>
                <a:cs typeface="Arial"/>
              </a:rPr>
              <a:t> </a:t>
            </a:r>
            <a:r>
              <a:rPr sz="2206" i="1" dirty="0">
                <a:latin typeface="Arial"/>
                <a:cs typeface="Arial"/>
              </a:rPr>
              <a:t>tepelné)</a:t>
            </a:r>
            <a:r>
              <a:rPr sz="2206" i="1" spc="121" dirty="0">
                <a:latin typeface="Arial"/>
                <a:cs typeface="Arial"/>
              </a:rPr>
              <a:t> </a:t>
            </a:r>
            <a:r>
              <a:rPr sz="2206" i="1" dirty="0">
                <a:latin typeface="Arial"/>
                <a:cs typeface="Arial"/>
              </a:rPr>
              <a:t>do</a:t>
            </a:r>
            <a:r>
              <a:rPr sz="2206" i="1" spc="121" dirty="0">
                <a:latin typeface="Arial"/>
                <a:cs typeface="Arial"/>
              </a:rPr>
              <a:t> </a:t>
            </a:r>
            <a:r>
              <a:rPr sz="2206" i="1" dirty="0">
                <a:latin typeface="Arial"/>
                <a:cs typeface="Arial"/>
              </a:rPr>
              <a:t>plynů</a:t>
            </a:r>
            <a:r>
              <a:rPr sz="2206" i="1" spc="121" dirty="0">
                <a:latin typeface="Arial"/>
                <a:cs typeface="Arial"/>
              </a:rPr>
              <a:t> </a:t>
            </a:r>
            <a:r>
              <a:rPr sz="2206" i="1" spc="-11" dirty="0">
                <a:latin typeface="Arial"/>
                <a:cs typeface="Arial"/>
              </a:rPr>
              <a:t>dochází </a:t>
            </a:r>
            <a:r>
              <a:rPr sz="2206" i="1" dirty="0">
                <a:latin typeface="Arial"/>
                <a:cs typeface="Arial"/>
              </a:rPr>
              <a:t>k</a:t>
            </a:r>
            <a:r>
              <a:rPr sz="2206" i="1" spc="-28" dirty="0">
                <a:latin typeface="Arial"/>
                <a:cs typeface="Arial"/>
              </a:rPr>
              <a:t> </a:t>
            </a:r>
            <a:r>
              <a:rPr sz="2206" i="1" dirty="0">
                <a:latin typeface="Arial"/>
                <a:cs typeface="Arial"/>
              </a:rPr>
              <a:t>jejich</a:t>
            </a:r>
            <a:r>
              <a:rPr sz="2206" i="1" spc="-11" dirty="0">
                <a:latin typeface="Arial"/>
                <a:cs typeface="Arial"/>
              </a:rPr>
              <a:t> ionizaci.</a:t>
            </a:r>
            <a:endParaRPr sz="2206">
              <a:latin typeface="Arial"/>
              <a:cs typeface="Arial"/>
            </a:endParaRPr>
          </a:p>
          <a:p>
            <a:pPr marL="392178" marR="6304" indent="-378171" algn="just">
              <a:lnSpc>
                <a:spcPct val="90500"/>
              </a:lnSpc>
              <a:spcBef>
                <a:spcPts val="667"/>
              </a:spcBef>
              <a:buFont typeface="Wingdings"/>
              <a:buChar char=""/>
              <a:tabLst>
                <a:tab pos="392178" algn="l"/>
              </a:tabLst>
            </a:pPr>
            <a:r>
              <a:rPr sz="3089" b="1" i="1" spc="-11" dirty="0">
                <a:latin typeface="Arial"/>
                <a:cs typeface="Arial"/>
              </a:rPr>
              <a:t>IONIZACE</a:t>
            </a:r>
            <a:r>
              <a:rPr sz="3089" b="1" i="1" spc="-171" dirty="0">
                <a:latin typeface="Arial"/>
                <a:cs typeface="Arial"/>
              </a:rPr>
              <a:t> </a:t>
            </a:r>
            <a:r>
              <a:rPr sz="2206" i="1" dirty="0">
                <a:latin typeface="Arial"/>
                <a:cs typeface="Arial"/>
              </a:rPr>
              <a:t>je</a:t>
            </a:r>
            <a:r>
              <a:rPr sz="2206" i="1" spc="94" dirty="0">
                <a:latin typeface="Arial"/>
                <a:cs typeface="Arial"/>
              </a:rPr>
              <a:t> </a:t>
            </a:r>
            <a:r>
              <a:rPr sz="2206" i="1" dirty="0">
                <a:latin typeface="Arial"/>
                <a:cs typeface="Arial"/>
              </a:rPr>
              <a:t>uvolnění</a:t>
            </a:r>
            <a:r>
              <a:rPr sz="2206" i="1" spc="88" dirty="0">
                <a:latin typeface="Arial"/>
                <a:cs typeface="Arial"/>
              </a:rPr>
              <a:t> </a:t>
            </a:r>
            <a:r>
              <a:rPr sz="2206" i="1" dirty="0">
                <a:latin typeface="Arial"/>
                <a:cs typeface="Arial"/>
              </a:rPr>
              <a:t>elektronů</a:t>
            </a:r>
            <a:r>
              <a:rPr sz="2206" i="1" spc="83" dirty="0">
                <a:latin typeface="Arial"/>
                <a:cs typeface="Arial"/>
              </a:rPr>
              <a:t> </a:t>
            </a:r>
            <a:r>
              <a:rPr sz="2206" i="1" dirty="0">
                <a:latin typeface="Arial"/>
                <a:cs typeface="Arial"/>
              </a:rPr>
              <a:t>z</a:t>
            </a:r>
            <a:r>
              <a:rPr sz="2206" i="1" spc="77" dirty="0">
                <a:latin typeface="Arial"/>
                <a:cs typeface="Arial"/>
              </a:rPr>
              <a:t> </a:t>
            </a:r>
            <a:r>
              <a:rPr sz="2206" i="1" dirty="0">
                <a:latin typeface="Arial"/>
                <a:cs typeface="Arial"/>
              </a:rPr>
              <a:t>valenčních</a:t>
            </a:r>
            <a:r>
              <a:rPr sz="2206" i="1" spc="88" dirty="0">
                <a:latin typeface="Arial"/>
                <a:cs typeface="Arial"/>
              </a:rPr>
              <a:t> </a:t>
            </a:r>
            <a:r>
              <a:rPr sz="2206" i="1" dirty="0">
                <a:latin typeface="Arial"/>
                <a:cs typeface="Arial"/>
              </a:rPr>
              <a:t>orbitů</a:t>
            </a:r>
            <a:r>
              <a:rPr sz="2206" i="1" spc="99" dirty="0">
                <a:latin typeface="Arial"/>
                <a:cs typeface="Arial"/>
              </a:rPr>
              <a:t> </a:t>
            </a:r>
            <a:r>
              <a:rPr sz="2206" i="1" spc="-11" dirty="0">
                <a:latin typeface="Arial"/>
                <a:cs typeface="Arial"/>
              </a:rPr>
              <a:t>atomů. </a:t>
            </a:r>
            <a:r>
              <a:rPr sz="2206" i="1" dirty="0">
                <a:latin typeface="Arial"/>
                <a:cs typeface="Arial"/>
              </a:rPr>
              <a:t>Uvolněné</a:t>
            </a:r>
            <a:r>
              <a:rPr sz="2206" i="1" spc="138" dirty="0">
                <a:latin typeface="Arial"/>
                <a:cs typeface="Arial"/>
              </a:rPr>
              <a:t>  </a:t>
            </a:r>
            <a:r>
              <a:rPr sz="2206" i="1" dirty="0">
                <a:latin typeface="Arial"/>
                <a:cs typeface="Arial"/>
              </a:rPr>
              <a:t>elektrony</a:t>
            </a:r>
            <a:r>
              <a:rPr sz="2206" i="1" spc="149" dirty="0">
                <a:latin typeface="Arial"/>
                <a:cs typeface="Arial"/>
              </a:rPr>
              <a:t>  </a:t>
            </a:r>
            <a:r>
              <a:rPr sz="2206" i="1" dirty="0">
                <a:latin typeface="Arial"/>
                <a:cs typeface="Arial"/>
              </a:rPr>
              <a:t>mají</a:t>
            </a:r>
            <a:r>
              <a:rPr sz="2206" i="1" spc="149" dirty="0">
                <a:latin typeface="Arial"/>
                <a:cs typeface="Arial"/>
              </a:rPr>
              <a:t>  </a:t>
            </a:r>
            <a:r>
              <a:rPr sz="2206" i="1" dirty="0">
                <a:latin typeface="Arial"/>
                <a:cs typeface="Arial"/>
              </a:rPr>
              <a:t>záporný</a:t>
            </a:r>
            <a:r>
              <a:rPr sz="2206" i="1" spc="149" dirty="0">
                <a:latin typeface="Arial"/>
                <a:cs typeface="Arial"/>
              </a:rPr>
              <a:t>  </a:t>
            </a:r>
            <a:r>
              <a:rPr sz="2206" i="1" dirty="0">
                <a:latin typeface="Arial"/>
                <a:cs typeface="Arial"/>
              </a:rPr>
              <a:t>náboj</a:t>
            </a:r>
            <a:r>
              <a:rPr sz="2206" i="1" spc="149" dirty="0">
                <a:latin typeface="Arial"/>
                <a:cs typeface="Arial"/>
              </a:rPr>
              <a:t>  </a:t>
            </a:r>
            <a:r>
              <a:rPr sz="2206" i="1" dirty="0">
                <a:latin typeface="Arial"/>
                <a:cs typeface="Arial"/>
              </a:rPr>
              <a:t>a</a:t>
            </a:r>
            <a:r>
              <a:rPr sz="2206" i="1" spc="149" dirty="0">
                <a:latin typeface="Arial"/>
                <a:cs typeface="Arial"/>
              </a:rPr>
              <a:t>  </a:t>
            </a:r>
            <a:r>
              <a:rPr sz="2206" i="1" dirty="0">
                <a:latin typeface="Arial"/>
                <a:cs typeface="Arial"/>
              </a:rPr>
              <a:t>vedou</a:t>
            </a:r>
            <a:r>
              <a:rPr sz="2206" i="1" spc="143" dirty="0">
                <a:latin typeface="Arial"/>
                <a:cs typeface="Arial"/>
              </a:rPr>
              <a:t>  </a:t>
            </a:r>
            <a:r>
              <a:rPr sz="2206" i="1" spc="-11" dirty="0">
                <a:latin typeface="Arial"/>
                <a:cs typeface="Arial"/>
              </a:rPr>
              <a:t>elektrický </a:t>
            </a:r>
            <a:r>
              <a:rPr sz="2206" i="1" dirty="0">
                <a:latin typeface="Arial"/>
                <a:cs typeface="Arial"/>
              </a:rPr>
              <a:t>proud,</a:t>
            </a:r>
            <a:r>
              <a:rPr sz="2206" i="1" spc="221" dirty="0">
                <a:latin typeface="Arial"/>
                <a:cs typeface="Arial"/>
              </a:rPr>
              <a:t> </a:t>
            </a:r>
            <a:r>
              <a:rPr sz="2206" i="1" dirty="0">
                <a:latin typeface="Arial"/>
                <a:cs typeface="Arial"/>
              </a:rPr>
              <a:t>ionizovaná</a:t>
            </a:r>
            <a:r>
              <a:rPr sz="2206" i="1" spc="243" dirty="0">
                <a:latin typeface="Arial"/>
                <a:cs typeface="Arial"/>
              </a:rPr>
              <a:t> </a:t>
            </a:r>
            <a:r>
              <a:rPr sz="2206" i="1" dirty="0">
                <a:latin typeface="Arial"/>
                <a:cs typeface="Arial"/>
              </a:rPr>
              <a:t>jádra</a:t>
            </a:r>
            <a:r>
              <a:rPr sz="2206" i="1" spc="221" dirty="0">
                <a:latin typeface="Arial"/>
                <a:cs typeface="Arial"/>
              </a:rPr>
              <a:t> </a:t>
            </a:r>
            <a:r>
              <a:rPr sz="2206" i="1" dirty="0">
                <a:latin typeface="Arial"/>
                <a:cs typeface="Arial"/>
              </a:rPr>
              <a:t>atomů</a:t>
            </a:r>
            <a:r>
              <a:rPr sz="2206" i="1" spc="237" dirty="0">
                <a:latin typeface="Arial"/>
                <a:cs typeface="Arial"/>
              </a:rPr>
              <a:t> </a:t>
            </a:r>
            <a:r>
              <a:rPr sz="2206" i="1" dirty="0">
                <a:latin typeface="Arial"/>
                <a:cs typeface="Arial"/>
              </a:rPr>
              <a:t>–</a:t>
            </a:r>
            <a:r>
              <a:rPr sz="2206" i="1" spc="232" dirty="0">
                <a:latin typeface="Arial"/>
                <a:cs typeface="Arial"/>
              </a:rPr>
              <a:t> </a:t>
            </a:r>
            <a:r>
              <a:rPr sz="2206" i="1" dirty="0">
                <a:latin typeface="Arial"/>
                <a:cs typeface="Arial"/>
              </a:rPr>
              <a:t>ionty</a:t>
            </a:r>
            <a:r>
              <a:rPr sz="2206" i="1" spc="243" dirty="0">
                <a:latin typeface="Arial"/>
                <a:cs typeface="Arial"/>
              </a:rPr>
              <a:t> </a:t>
            </a:r>
            <a:r>
              <a:rPr sz="2206" i="1" dirty="0">
                <a:latin typeface="Arial"/>
                <a:cs typeface="Arial"/>
              </a:rPr>
              <a:t>se</a:t>
            </a:r>
            <a:r>
              <a:rPr sz="2206" i="1" spc="232" dirty="0">
                <a:latin typeface="Arial"/>
                <a:cs typeface="Arial"/>
              </a:rPr>
              <a:t> </a:t>
            </a:r>
            <a:r>
              <a:rPr sz="2206" i="1" dirty="0">
                <a:latin typeface="Arial"/>
                <a:cs typeface="Arial"/>
              </a:rPr>
              <a:t>zbývajícími</a:t>
            </a:r>
            <a:r>
              <a:rPr sz="2206" i="1" spc="243" dirty="0">
                <a:latin typeface="Arial"/>
                <a:cs typeface="Arial"/>
              </a:rPr>
              <a:t> </a:t>
            </a:r>
            <a:r>
              <a:rPr sz="2206" i="1" spc="-11" dirty="0">
                <a:latin typeface="Arial"/>
                <a:cs typeface="Arial"/>
              </a:rPr>
              <a:t>elektrony </a:t>
            </a:r>
            <a:r>
              <a:rPr sz="2206" i="1" dirty="0">
                <a:latin typeface="Arial"/>
                <a:cs typeface="Arial"/>
              </a:rPr>
              <a:t>mají</a:t>
            </a:r>
            <a:r>
              <a:rPr sz="2206" i="1" spc="-28" dirty="0">
                <a:latin typeface="Arial"/>
                <a:cs typeface="Arial"/>
              </a:rPr>
              <a:t> </a:t>
            </a:r>
            <a:r>
              <a:rPr sz="2206" i="1" dirty="0">
                <a:latin typeface="Arial"/>
                <a:cs typeface="Arial"/>
              </a:rPr>
              <a:t>kladný</a:t>
            </a:r>
            <a:r>
              <a:rPr sz="2206" i="1" spc="-22" dirty="0">
                <a:latin typeface="Arial"/>
                <a:cs typeface="Arial"/>
              </a:rPr>
              <a:t> </a:t>
            </a:r>
            <a:r>
              <a:rPr sz="2206" i="1" spc="-11" dirty="0">
                <a:latin typeface="Arial"/>
                <a:cs typeface="Arial"/>
              </a:rPr>
              <a:t>náboj.</a:t>
            </a:r>
            <a:endParaRPr sz="2206">
              <a:latin typeface="Arial"/>
              <a:cs typeface="Arial"/>
            </a:endParaRPr>
          </a:p>
        </p:txBody>
      </p:sp>
      <p:sp>
        <p:nvSpPr>
          <p:cNvPr id="11" name="object 11"/>
          <p:cNvSpPr txBox="1"/>
          <p:nvPr/>
        </p:nvSpPr>
        <p:spPr>
          <a:xfrm>
            <a:off x="1021870" y="5634267"/>
            <a:ext cx="8396863" cy="656051"/>
          </a:xfrm>
          <a:prstGeom prst="rect">
            <a:avLst/>
          </a:prstGeom>
        </p:spPr>
        <p:txBody>
          <a:bodyPr vert="horz" wrap="square" lIns="0" tIns="14706" rIns="0" bIns="0" rtlCol="0">
            <a:spAutoFit/>
          </a:bodyPr>
          <a:lstStyle/>
          <a:p>
            <a:pPr marL="392178" indent="-378171">
              <a:lnSpc>
                <a:spcPts val="2514"/>
              </a:lnSpc>
              <a:spcBef>
                <a:spcPts val="116"/>
              </a:spcBef>
              <a:buFont typeface="Wingdings"/>
              <a:buChar char=""/>
              <a:tabLst>
                <a:tab pos="391477" algn="l"/>
                <a:tab pos="392178" algn="l"/>
              </a:tabLst>
            </a:pPr>
            <a:r>
              <a:rPr sz="2206" i="1" u="sng" dirty="0">
                <a:uFill>
                  <a:solidFill>
                    <a:srgbClr val="000000"/>
                  </a:solidFill>
                </a:uFill>
                <a:latin typeface="Arial"/>
                <a:cs typeface="Arial"/>
              </a:rPr>
              <a:t>Ionizovaný</a:t>
            </a:r>
            <a:r>
              <a:rPr sz="2206" i="1" u="sng" spc="11" dirty="0">
                <a:uFill>
                  <a:solidFill>
                    <a:srgbClr val="000000"/>
                  </a:solidFill>
                </a:uFill>
                <a:latin typeface="Arial"/>
                <a:cs typeface="Arial"/>
              </a:rPr>
              <a:t> </a:t>
            </a:r>
            <a:r>
              <a:rPr sz="2206" i="1" u="sng" dirty="0">
                <a:uFill>
                  <a:solidFill>
                    <a:srgbClr val="000000"/>
                  </a:solidFill>
                </a:uFill>
                <a:latin typeface="Arial"/>
                <a:cs typeface="Arial"/>
              </a:rPr>
              <a:t>plyn</a:t>
            </a:r>
            <a:r>
              <a:rPr sz="2206" i="1" u="sng" spc="44" dirty="0">
                <a:uFill>
                  <a:solidFill>
                    <a:srgbClr val="000000"/>
                  </a:solidFill>
                </a:uFill>
                <a:latin typeface="Arial"/>
                <a:cs typeface="Arial"/>
              </a:rPr>
              <a:t> </a:t>
            </a:r>
            <a:r>
              <a:rPr sz="2206" i="1" u="sng" dirty="0">
                <a:uFill>
                  <a:solidFill>
                    <a:srgbClr val="000000"/>
                  </a:solidFill>
                </a:uFill>
                <a:latin typeface="Arial"/>
                <a:cs typeface="Arial"/>
              </a:rPr>
              <a:t>–</a:t>
            </a:r>
            <a:r>
              <a:rPr sz="2206" i="1" u="sng" spc="28" dirty="0">
                <a:uFill>
                  <a:solidFill>
                    <a:srgbClr val="000000"/>
                  </a:solidFill>
                </a:uFill>
                <a:latin typeface="Arial"/>
                <a:cs typeface="Arial"/>
              </a:rPr>
              <a:t> </a:t>
            </a:r>
            <a:r>
              <a:rPr sz="2206" i="1" u="sng" dirty="0">
                <a:uFill>
                  <a:solidFill>
                    <a:srgbClr val="000000"/>
                  </a:solidFill>
                </a:uFill>
                <a:latin typeface="Arial"/>
                <a:cs typeface="Arial"/>
              </a:rPr>
              <a:t>plazma</a:t>
            </a:r>
            <a:r>
              <a:rPr sz="2206" i="1" spc="39" dirty="0">
                <a:latin typeface="Arial"/>
                <a:cs typeface="Arial"/>
              </a:rPr>
              <a:t> </a:t>
            </a:r>
            <a:r>
              <a:rPr sz="2206" i="1" dirty="0">
                <a:latin typeface="Arial"/>
                <a:cs typeface="Arial"/>
              </a:rPr>
              <a:t>je</a:t>
            </a:r>
            <a:r>
              <a:rPr sz="2206" i="1" spc="44" dirty="0">
                <a:latin typeface="Arial"/>
                <a:cs typeface="Arial"/>
              </a:rPr>
              <a:t> </a:t>
            </a:r>
            <a:r>
              <a:rPr sz="2206" i="1" dirty="0">
                <a:latin typeface="Arial"/>
                <a:cs typeface="Arial"/>
              </a:rPr>
              <a:t>tedy</a:t>
            </a:r>
            <a:r>
              <a:rPr sz="2206" i="1" spc="44" dirty="0">
                <a:latin typeface="Arial"/>
                <a:cs typeface="Arial"/>
              </a:rPr>
              <a:t> </a:t>
            </a:r>
            <a:r>
              <a:rPr sz="2206" i="1" dirty="0">
                <a:latin typeface="Arial"/>
                <a:cs typeface="Arial"/>
              </a:rPr>
              <a:t>elektricky</a:t>
            </a:r>
            <a:r>
              <a:rPr sz="2206" i="1" spc="28" dirty="0">
                <a:latin typeface="Arial"/>
                <a:cs typeface="Arial"/>
              </a:rPr>
              <a:t> </a:t>
            </a:r>
            <a:r>
              <a:rPr sz="2206" i="1" dirty="0">
                <a:latin typeface="Arial"/>
                <a:cs typeface="Arial"/>
              </a:rPr>
              <a:t>vodivá,</a:t>
            </a:r>
            <a:r>
              <a:rPr sz="2206" i="1" spc="33" dirty="0">
                <a:latin typeface="Arial"/>
                <a:cs typeface="Arial"/>
              </a:rPr>
              <a:t> </a:t>
            </a:r>
            <a:r>
              <a:rPr sz="2206" i="1" dirty="0">
                <a:latin typeface="Arial"/>
                <a:cs typeface="Arial"/>
              </a:rPr>
              <a:t>ale</a:t>
            </a:r>
            <a:r>
              <a:rPr sz="2206" i="1" spc="39" dirty="0">
                <a:latin typeface="Arial"/>
                <a:cs typeface="Arial"/>
              </a:rPr>
              <a:t> </a:t>
            </a:r>
            <a:r>
              <a:rPr sz="2206" i="1" dirty="0">
                <a:latin typeface="Arial"/>
                <a:cs typeface="Arial"/>
              </a:rPr>
              <a:t>chová</a:t>
            </a:r>
            <a:r>
              <a:rPr sz="2206" i="1" spc="44" dirty="0">
                <a:latin typeface="Arial"/>
                <a:cs typeface="Arial"/>
              </a:rPr>
              <a:t> </a:t>
            </a:r>
            <a:r>
              <a:rPr sz="2206" i="1" spc="-28" dirty="0">
                <a:latin typeface="Arial"/>
                <a:cs typeface="Arial"/>
              </a:rPr>
              <a:t>se</a:t>
            </a:r>
            <a:endParaRPr sz="2206">
              <a:latin typeface="Arial"/>
              <a:cs typeface="Arial"/>
            </a:endParaRPr>
          </a:p>
          <a:p>
            <a:pPr marL="392178">
              <a:lnSpc>
                <a:spcPts val="2514"/>
              </a:lnSpc>
            </a:pPr>
            <a:r>
              <a:rPr sz="2206" i="1" dirty="0">
                <a:latin typeface="Arial"/>
                <a:cs typeface="Arial"/>
              </a:rPr>
              <a:t>elektricky</a:t>
            </a:r>
            <a:r>
              <a:rPr sz="2206" i="1" spc="-33" dirty="0">
                <a:latin typeface="Arial"/>
                <a:cs typeface="Arial"/>
              </a:rPr>
              <a:t> </a:t>
            </a:r>
            <a:r>
              <a:rPr sz="2206" i="1" spc="-11" dirty="0">
                <a:latin typeface="Arial"/>
                <a:cs typeface="Arial"/>
              </a:rPr>
              <a:t>neutrálně</a:t>
            </a:r>
            <a:endParaRPr sz="2206">
              <a:latin typeface="Arial"/>
              <a:cs typeface="Arial"/>
            </a:endParaRPr>
          </a:p>
        </p:txBody>
      </p:sp>
      <p:sp>
        <p:nvSpPr>
          <p:cNvPr id="12" name="object 12"/>
          <p:cNvSpPr txBox="1">
            <a:spLocks noGrp="1"/>
          </p:cNvSpPr>
          <p:nvPr>
            <p:ph type="title"/>
          </p:nvPr>
        </p:nvSpPr>
        <p:spPr>
          <a:xfrm>
            <a:off x="391633" y="775580"/>
            <a:ext cx="1450247" cy="552090"/>
          </a:xfrm>
          <a:prstGeom prst="rect">
            <a:avLst/>
          </a:prstGeom>
        </p:spPr>
        <p:txBody>
          <a:bodyPr vert="horz" wrap="square" lIns="0" tIns="13305" rIns="0" bIns="0" rtlCol="0">
            <a:spAutoFit/>
          </a:bodyPr>
          <a:lstStyle/>
          <a:p>
            <a:pPr marL="14007">
              <a:spcBef>
                <a:spcPts val="105"/>
              </a:spcBef>
            </a:pPr>
            <a:r>
              <a:rPr spc="-105" dirty="0"/>
              <a:t>Plazma</a:t>
            </a:r>
          </a:p>
        </p:txBody>
      </p:sp>
      <p:pic>
        <p:nvPicPr>
          <p:cNvPr id="13" name="object 13"/>
          <p:cNvPicPr/>
          <p:nvPr/>
        </p:nvPicPr>
        <p:blipFill>
          <a:blip r:embed="rId2" cstate="print"/>
          <a:stretch>
            <a:fillRect/>
          </a:stretch>
        </p:blipFill>
        <p:spPr>
          <a:xfrm>
            <a:off x="5267709" y="4031839"/>
            <a:ext cx="3626806" cy="1337784"/>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8045502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3" y="775580"/>
            <a:ext cx="1450247" cy="552090"/>
          </a:xfrm>
          <a:prstGeom prst="rect">
            <a:avLst/>
          </a:prstGeom>
        </p:spPr>
        <p:txBody>
          <a:bodyPr vert="horz" wrap="square" lIns="0" tIns="13305" rIns="0" bIns="0" rtlCol="0">
            <a:spAutoFit/>
          </a:bodyPr>
          <a:lstStyle/>
          <a:p>
            <a:pPr marL="14007">
              <a:spcBef>
                <a:spcPts val="105"/>
              </a:spcBef>
            </a:pPr>
            <a:r>
              <a:rPr spc="-105" dirty="0"/>
              <a:t>Plazma</a:t>
            </a: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831399" y="1403449"/>
            <a:ext cx="9030602" cy="5383820"/>
          </a:xfrm>
          <a:prstGeom prst="rect">
            <a:avLst/>
          </a:prstGeom>
        </p:spPr>
        <p:txBody>
          <a:bodyPr vert="horz" wrap="square" lIns="0" tIns="14706" rIns="0" bIns="0" rtlCol="0">
            <a:spAutoFit/>
          </a:bodyPr>
          <a:lstStyle/>
          <a:p>
            <a:pPr marL="14007">
              <a:spcBef>
                <a:spcPts val="116"/>
              </a:spcBef>
            </a:pPr>
            <a:r>
              <a:rPr sz="2206" b="1" i="1" dirty="0">
                <a:latin typeface="Arial"/>
                <a:cs typeface="Arial"/>
              </a:rPr>
              <a:t>Plazma</a:t>
            </a:r>
            <a:r>
              <a:rPr sz="2206" b="1" i="1" spc="-39" dirty="0">
                <a:latin typeface="Arial"/>
                <a:cs typeface="Arial"/>
              </a:rPr>
              <a:t> </a:t>
            </a:r>
            <a:r>
              <a:rPr sz="2206" i="1" dirty="0">
                <a:latin typeface="Arial"/>
                <a:cs typeface="Arial"/>
              </a:rPr>
              <a:t>je</a:t>
            </a:r>
            <a:r>
              <a:rPr sz="2206" i="1" spc="-22" dirty="0">
                <a:latin typeface="Arial"/>
                <a:cs typeface="Arial"/>
              </a:rPr>
              <a:t> </a:t>
            </a:r>
            <a:r>
              <a:rPr sz="2206" i="1" dirty="0">
                <a:latin typeface="Arial"/>
                <a:cs typeface="Arial"/>
              </a:rPr>
              <a:t>4.</a:t>
            </a:r>
            <a:r>
              <a:rPr sz="2206" i="1" spc="-44" dirty="0">
                <a:latin typeface="Arial"/>
                <a:cs typeface="Arial"/>
              </a:rPr>
              <a:t> </a:t>
            </a:r>
            <a:r>
              <a:rPr sz="2206" i="1" dirty="0">
                <a:latin typeface="Arial"/>
                <a:cs typeface="Arial"/>
              </a:rPr>
              <a:t>skupenství</a:t>
            </a:r>
            <a:r>
              <a:rPr sz="2206" i="1" spc="-55" dirty="0">
                <a:latin typeface="Arial"/>
                <a:cs typeface="Arial"/>
              </a:rPr>
              <a:t> </a:t>
            </a:r>
            <a:r>
              <a:rPr sz="2206" i="1" spc="-11" dirty="0">
                <a:latin typeface="Arial"/>
                <a:cs typeface="Arial"/>
              </a:rPr>
              <a:t>látky.</a:t>
            </a:r>
            <a:endParaRPr sz="2206" dirty="0">
              <a:latin typeface="Arial"/>
              <a:cs typeface="Arial"/>
            </a:endParaRPr>
          </a:p>
          <a:p>
            <a:pPr>
              <a:spcBef>
                <a:spcPts val="50"/>
              </a:spcBef>
            </a:pPr>
            <a:endParaRPr sz="2261" dirty="0">
              <a:latin typeface="Arial"/>
              <a:cs typeface="Arial"/>
            </a:endParaRPr>
          </a:p>
          <a:p>
            <a:pPr marL="14007" marR="5602">
              <a:buFont typeface="Wingdings"/>
              <a:buChar char=""/>
              <a:tabLst>
                <a:tab pos="390077" algn="l"/>
                <a:tab pos="391477" algn="l"/>
                <a:tab pos="2516941" algn="l"/>
              </a:tabLst>
            </a:pPr>
            <a:r>
              <a:rPr sz="2206" i="1" dirty="0">
                <a:latin typeface="Arial"/>
                <a:cs typeface="Arial"/>
              </a:rPr>
              <a:t>Je</a:t>
            </a:r>
            <a:r>
              <a:rPr sz="2206" i="1" spc="-17" dirty="0">
                <a:latin typeface="Arial"/>
                <a:cs typeface="Arial"/>
              </a:rPr>
              <a:t> </a:t>
            </a:r>
            <a:r>
              <a:rPr sz="2206" i="1" dirty="0">
                <a:latin typeface="Arial"/>
                <a:cs typeface="Arial"/>
              </a:rPr>
              <a:t>to</a:t>
            </a:r>
            <a:r>
              <a:rPr sz="2206" i="1" spc="-22" dirty="0">
                <a:latin typeface="Arial"/>
                <a:cs typeface="Arial"/>
              </a:rPr>
              <a:t> </a:t>
            </a:r>
            <a:r>
              <a:rPr sz="2206" i="1" dirty="0">
                <a:latin typeface="Arial"/>
                <a:cs typeface="Arial"/>
              </a:rPr>
              <a:t>v</a:t>
            </a:r>
            <a:r>
              <a:rPr sz="2206" i="1" spc="-11" dirty="0">
                <a:latin typeface="Arial"/>
                <a:cs typeface="Arial"/>
              </a:rPr>
              <a:t> podstatě</a:t>
            </a:r>
            <a:r>
              <a:rPr sz="2206" i="1" dirty="0">
                <a:latin typeface="Arial"/>
                <a:cs typeface="Arial"/>
              </a:rPr>
              <a:t>	koncentrovaný</a:t>
            </a:r>
            <a:r>
              <a:rPr sz="2206" i="1" spc="-83" dirty="0">
                <a:latin typeface="Arial"/>
                <a:cs typeface="Arial"/>
              </a:rPr>
              <a:t> </a:t>
            </a:r>
            <a:r>
              <a:rPr sz="2206" i="1" dirty="0">
                <a:latin typeface="Arial"/>
                <a:cs typeface="Arial"/>
              </a:rPr>
              <a:t>(zúžený)</a:t>
            </a:r>
            <a:r>
              <a:rPr sz="2206" i="1" spc="-66" dirty="0">
                <a:latin typeface="Arial"/>
                <a:cs typeface="Arial"/>
              </a:rPr>
              <a:t> </a:t>
            </a:r>
            <a:r>
              <a:rPr sz="2206" i="1" dirty="0">
                <a:latin typeface="Arial"/>
                <a:cs typeface="Arial"/>
              </a:rPr>
              <a:t>elektrický</a:t>
            </a:r>
            <a:r>
              <a:rPr sz="2206" i="1" spc="-44" dirty="0">
                <a:latin typeface="Arial"/>
                <a:cs typeface="Arial"/>
              </a:rPr>
              <a:t> </a:t>
            </a:r>
            <a:r>
              <a:rPr sz="2206" i="1" dirty="0">
                <a:latin typeface="Arial"/>
                <a:cs typeface="Arial"/>
              </a:rPr>
              <a:t>oblouk,</a:t>
            </a:r>
            <a:r>
              <a:rPr sz="2206" i="1" spc="-39" dirty="0">
                <a:latin typeface="Arial"/>
                <a:cs typeface="Arial"/>
              </a:rPr>
              <a:t> </a:t>
            </a:r>
            <a:r>
              <a:rPr sz="2206" i="1" dirty="0">
                <a:latin typeface="Arial"/>
                <a:cs typeface="Arial"/>
              </a:rPr>
              <a:t>který</a:t>
            </a:r>
            <a:r>
              <a:rPr sz="2206" i="1" spc="-50" dirty="0">
                <a:latin typeface="Arial"/>
                <a:cs typeface="Arial"/>
              </a:rPr>
              <a:t> </a:t>
            </a:r>
            <a:r>
              <a:rPr sz="2206" i="1" spc="-28" dirty="0">
                <a:latin typeface="Arial"/>
                <a:cs typeface="Arial"/>
              </a:rPr>
              <a:t>je </a:t>
            </a:r>
            <a:r>
              <a:rPr sz="2206" i="1" dirty="0">
                <a:latin typeface="Arial"/>
                <a:cs typeface="Arial"/>
              </a:rPr>
              <a:t>složený</a:t>
            </a:r>
            <a:r>
              <a:rPr sz="2206" i="1" spc="-61" dirty="0">
                <a:latin typeface="Arial"/>
                <a:cs typeface="Arial"/>
              </a:rPr>
              <a:t> </a:t>
            </a:r>
            <a:r>
              <a:rPr sz="2206" i="1" dirty="0">
                <a:latin typeface="Arial"/>
                <a:cs typeface="Arial"/>
              </a:rPr>
              <a:t>z</a:t>
            </a:r>
            <a:r>
              <a:rPr sz="2206" i="1" spc="-11" dirty="0">
                <a:latin typeface="Arial"/>
                <a:cs typeface="Arial"/>
              </a:rPr>
              <a:t> </a:t>
            </a:r>
            <a:r>
              <a:rPr sz="2206" i="1" dirty="0">
                <a:latin typeface="Arial"/>
                <a:cs typeface="Arial"/>
              </a:rPr>
              <a:t>elektronů,</a:t>
            </a:r>
            <a:r>
              <a:rPr sz="2206" i="1" spc="-66" dirty="0">
                <a:latin typeface="Arial"/>
                <a:cs typeface="Arial"/>
              </a:rPr>
              <a:t> </a:t>
            </a:r>
            <a:r>
              <a:rPr sz="2206" i="1" dirty="0">
                <a:latin typeface="Arial"/>
                <a:cs typeface="Arial"/>
              </a:rPr>
              <a:t>iontů</a:t>
            </a:r>
            <a:r>
              <a:rPr sz="2206" i="1" spc="-33"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neutrálních</a:t>
            </a:r>
            <a:r>
              <a:rPr sz="2206" i="1" spc="-61" dirty="0">
                <a:latin typeface="Arial"/>
                <a:cs typeface="Arial"/>
              </a:rPr>
              <a:t> </a:t>
            </a:r>
            <a:r>
              <a:rPr sz="2206" i="1" dirty="0">
                <a:latin typeface="Arial"/>
                <a:cs typeface="Arial"/>
              </a:rPr>
              <a:t>částic.</a:t>
            </a:r>
            <a:r>
              <a:rPr sz="2206" i="1" spc="-50" dirty="0">
                <a:latin typeface="Arial"/>
                <a:cs typeface="Arial"/>
              </a:rPr>
              <a:t> </a:t>
            </a:r>
            <a:r>
              <a:rPr sz="2206" i="1" spc="-22" dirty="0">
                <a:latin typeface="Arial"/>
                <a:cs typeface="Arial"/>
              </a:rPr>
              <a:t>Tyto</a:t>
            </a:r>
            <a:r>
              <a:rPr sz="2206" i="1" spc="-44" dirty="0">
                <a:latin typeface="Arial"/>
                <a:cs typeface="Arial"/>
              </a:rPr>
              <a:t> </a:t>
            </a:r>
            <a:r>
              <a:rPr sz="2206" i="1" dirty="0">
                <a:latin typeface="Arial"/>
                <a:cs typeface="Arial"/>
              </a:rPr>
              <a:t>částice</a:t>
            </a:r>
            <a:r>
              <a:rPr sz="2206" i="1" spc="-33" dirty="0">
                <a:latin typeface="Arial"/>
                <a:cs typeface="Arial"/>
              </a:rPr>
              <a:t> </a:t>
            </a:r>
            <a:r>
              <a:rPr sz="2206" i="1" dirty="0">
                <a:latin typeface="Arial"/>
                <a:cs typeface="Arial"/>
              </a:rPr>
              <a:t>v</a:t>
            </a:r>
            <a:r>
              <a:rPr sz="2206" i="1" spc="-22" dirty="0">
                <a:latin typeface="Arial"/>
                <a:cs typeface="Arial"/>
              </a:rPr>
              <a:t> </a:t>
            </a:r>
            <a:r>
              <a:rPr sz="2206" i="1" spc="-11" dirty="0">
                <a:latin typeface="Arial"/>
                <a:cs typeface="Arial"/>
              </a:rPr>
              <a:t>plazmovém </a:t>
            </a:r>
            <a:r>
              <a:rPr sz="2206" i="1" dirty="0">
                <a:latin typeface="Arial"/>
                <a:cs typeface="Arial"/>
              </a:rPr>
              <a:t>oblouku</a:t>
            </a:r>
            <a:r>
              <a:rPr sz="2206" i="1" spc="-50" dirty="0">
                <a:latin typeface="Arial"/>
                <a:cs typeface="Arial"/>
              </a:rPr>
              <a:t> </a:t>
            </a:r>
            <a:r>
              <a:rPr sz="2206" i="1" dirty="0">
                <a:latin typeface="Arial"/>
                <a:cs typeface="Arial"/>
              </a:rPr>
              <a:t>mají</a:t>
            </a:r>
            <a:r>
              <a:rPr sz="2206" i="1" spc="-22" dirty="0">
                <a:latin typeface="Arial"/>
                <a:cs typeface="Arial"/>
              </a:rPr>
              <a:t> </a:t>
            </a:r>
            <a:r>
              <a:rPr sz="2206" i="1" dirty="0">
                <a:latin typeface="Arial"/>
                <a:cs typeface="Arial"/>
              </a:rPr>
              <a:t>rozdílné</a:t>
            </a:r>
            <a:r>
              <a:rPr sz="2206" i="1" spc="-66" dirty="0">
                <a:latin typeface="Arial"/>
                <a:cs typeface="Arial"/>
              </a:rPr>
              <a:t> </a:t>
            </a:r>
            <a:r>
              <a:rPr sz="2206" i="1" dirty="0">
                <a:latin typeface="Arial"/>
                <a:cs typeface="Arial"/>
              </a:rPr>
              <a:t>náboje.</a:t>
            </a:r>
            <a:r>
              <a:rPr sz="2206" i="1" spc="-39" dirty="0">
                <a:latin typeface="Arial"/>
                <a:cs typeface="Arial"/>
              </a:rPr>
              <a:t> </a:t>
            </a:r>
            <a:r>
              <a:rPr sz="2206" i="1" dirty="0">
                <a:latin typeface="Arial"/>
                <a:cs typeface="Arial"/>
              </a:rPr>
              <a:t>Jako</a:t>
            </a:r>
            <a:r>
              <a:rPr sz="2206" i="1" spc="-50" dirty="0">
                <a:latin typeface="Arial"/>
                <a:cs typeface="Arial"/>
              </a:rPr>
              <a:t> </a:t>
            </a:r>
            <a:r>
              <a:rPr sz="2206" i="1" dirty="0">
                <a:latin typeface="Arial"/>
                <a:cs typeface="Arial"/>
              </a:rPr>
              <a:t>celek</a:t>
            </a:r>
            <a:r>
              <a:rPr sz="2206" i="1" spc="-44" dirty="0">
                <a:latin typeface="Arial"/>
                <a:cs typeface="Arial"/>
              </a:rPr>
              <a:t> </a:t>
            </a:r>
            <a:r>
              <a:rPr sz="2206" i="1" dirty="0">
                <a:latin typeface="Arial"/>
                <a:cs typeface="Arial"/>
              </a:rPr>
              <a:t>je</a:t>
            </a:r>
            <a:r>
              <a:rPr sz="2206" i="1" spc="-22" dirty="0">
                <a:latin typeface="Arial"/>
                <a:cs typeface="Arial"/>
              </a:rPr>
              <a:t> </a:t>
            </a:r>
            <a:r>
              <a:rPr sz="2206" i="1" dirty="0">
                <a:latin typeface="Arial"/>
                <a:cs typeface="Arial"/>
              </a:rPr>
              <a:t>plazma</a:t>
            </a:r>
            <a:r>
              <a:rPr sz="2206" i="1" spc="-22" dirty="0">
                <a:latin typeface="Arial"/>
                <a:cs typeface="Arial"/>
              </a:rPr>
              <a:t> </a:t>
            </a:r>
            <a:r>
              <a:rPr sz="2206" i="1" dirty="0">
                <a:latin typeface="Arial"/>
                <a:cs typeface="Arial"/>
              </a:rPr>
              <a:t>v</a:t>
            </a:r>
            <a:r>
              <a:rPr sz="2206" i="1" spc="-39" dirty="0">
                <a:latin typeface="Arial"/>
                <a:cs typeface="Arial"/>
              </a:rPr>
              <a:t> </a:t>
            </a:r>
            <a:r>
              <a:rPr sz="2206" i="1" dirty="0">
                <a:latin typeface="Arial"/>
                <a:cs typeface="Arial"/>
              </a:rPr>
              <a:t>ustáleném</a:t>
            </a:r>
            <a:r>
              <a:rPr sz="2206" i="1" spc="-66" dirty="0">
                <a:latin typeface="Arial"/>
                <a:cs typeface="Arial"/>
              </a:rPr>
              <a:t> </a:t>
            </a:r>
            <a:r>
              <a:rPr sz="2206" i="1" spc="-11" dirty="0">
                <a:latin typeface="Arial"/>
                <a:cs typeface="Arial"/>
              </a:rPr>
              <a:t>stavu </a:t>
            </a:r>
            <a:r>
              <a:rPr sz="2206" i="1" dirty="0">
                <a:latin typeface="Arial"/>
                <a:cs typeface="Arial"/>
              </a:rPr>
              <a:t>elektricky</a:t>
            </a:r>
            <a:r>
              <a:rPr sz="2206" i="1" spc="-39" dirty="0">
                <a:latin typeface="Arial"/>
                <a:cs typeface="Arial"/>
              </a:rPr>
              <a:t> </a:t>
            </a:r>
            <a:r>
              <a:rPr sz="2206" i="1" spc="-11" dirty="0">
                <a:latin typeface="Arial"/>
                <a:cs typeface="Arial"/>
              </a:rPr>
              <a:t>neutrální.</a:t>
            </a:r>
            <a:endParaRPr sz="2206" dirty="0">
              <a:latin typeface="Arial"/>
              <a:cs typeface="Arial"/>
            </a:endParaRPr>
          </a:p>
          <a:p>
            <a:pPr marL="14007">
              <a:spcBef>
                <a:spcPts val="1323"/>
              </a:spcBef>
            </a:pPr>
            <a:r>
              <a:rPr sz="2647" b="1" i="1" spc="-11" dirty="0">
                <a:latin typeface="Arial"/>
                <a:cs typeface="Arial"/>
              </a:rPr>
              <a:t>Vlastnosti:</a:t>
            </a:r>
            <a:endParaRPr sz="2647" dirty="0">
              <a:latin typeface="Arial"/>
              <a:cs typeface="Arial"/>
            </a:endParaRPr>
          </a:p>
          <a:p>
            <a:pPr marL="183484" indent="-170177">
              <a:spcBef>
                <a:spcPts val="6"/>
              </a:spcBef>
              <a:buChar char="-"/>
              <a:tabLst>
                <a:tab pos="184184" algn="l"/>
              </a:tabLst>
            </a:pPr>
            <a:r>
              <a:rPr sz="2206" i="1" dirty="0">
                <a:latin typeface="Arial"/>
                <a:cs typeface="Arial"/>
              </a:rPr>
              <a:t>Elektrická</a:t>
            </a:r>
            <a:r>
              <a:rPr sz="2206" i="1" spc="-17" dirty="0">
                <a:latin typeface="Arial"/>
                <a:cs typeface="Arial"/>
              </a:rPr>
              <a:t> </a:t>
            </a:r>
            <a:r>
              <a:rPr sz="2206" i="1" spc="-11" dirty="0">
                <a:latin typeface="Arial"/>
                <a:cs typeface="Arial"/>
              </a:rPr>
              <a:t>vodivost</a:t>
            </a:r>
            <a:endParaRPr sz="2206" dirty="0">
              <a:latin typeface="Arial"/>
              <a:cs typeface="Arial"/>
            </a:endParaRPr>
          </a:p>
          <a:p>
            <a:pPr marL="183484" indent="-170177">
              <a:buChar char="-"/>
              <a:tabLst>
                <a:tab pos="184184" algn="l"/>
              </a:tabLst>
            </a:pPr>
            <a:r>
              <a:rPr sz="2206" i="1" dirty="0">
                <a:latin typeface="Arial"/>
                <a:cs typeface="Arial"/>
              </a:rPr>
              <a:t>Velká</a:t>
            </a:r>
            <a:r>
              <a:rPr sz="2206" i="1" spc="-66" dirty="0">
                <a:latin typeface="Arial"/>
                <a:cs typeface="Arial"/>
              </a:rPr>
              <a:t> </a:t>
            </a:r>
            <a:r>
              <a:rPr sz="2206" i="1" dirty="0">
                <a:latin typeface="Arial"/>
                <a:cs typeface="Arial"/>
              </a:rPr>
              <a:t>tepelná</a:t>
            </a:r>
            <a:r>
              <a:rPr sz="2206" i="1" spc="-61" dirty="0">
                <a:latin typeface="Arial"/>
                <a:cs typeface="Arial"/>
              </a:rPr>
              <a:t> </a:t>
            </a:r>
            <a:r>
              <a:rPr sz="2206" i="1" spc="-11" dirty="0">
                <a:latin typeface="Arial"/>
                <a:cs typeface="Arial"/>
              </a:rPr>
              <a:t>kapacita</a:t>
            </a:r>
            <a:endParaRPr sz="2206" dirty="0">
              <a:latin typeface="Arial"/>
              <a:cs typeface="Arial"/>
            </a:endParaRPr>
          </a:p>
          <a:p>
            <a:pPr marL="183484" indent="-170177">
              <a:buChar char="-"/>
              <a:tabLst>
                <a:tab pos="184184" algn="l"/>
              </a:tabLst>
            </a:pPr>
            <a:r>
              <a:rPr sz="2206" i="1" dirty="0">
                <a:latin typeface="Arial"/>
                <a:cs typeface="Arial"/>
              </a:rPr>
              <a:t>Podléhání</a:t>
            </a:r>
            <a:r>
              <a:rPr sz="2206" i="1" spc="-28" dirty="0">
                <a:latin typeface="Arial"/>
                <a:cs typeface="Arial"/>
              </a:rPr>
              <a:t> </a:t>
            </a:r>
            <a:r>
              <a:rPr sz="2206" i="1" dirty="0">
                <a:latin typeface="Arial"/>
                <a:cs typeface="Arial"/>
              </a:rPr>
              <a:t>vlivu</a:t>
            </a:r>
            <a:r>
              <a:rPr sz="2206" i="1" spc="-17" dirty="0">
                <a:latin typeface="Arial"/>
                <a:cs typeface="Arial"/>
              </a:rPr>
              <a:t> </a:t>
            </a:r>
            <a:r>
              <a:rPr sz="2206" i="1" dirty="0">
                <a:latin typeface="Arial"/>
                <a:cs typeface="Arial"/>
              </a:rPr>
              <a:t>účinků</a:t>
            </a:r>
            <a:r>
              <a:rPr sz="2206" i="1" spc="-28" dirty="0">
                <a:latin typeface="Arial"/>
                <a:cs typeface="Arial"/>
              </a:rPr>
              <a:t> </a:t>
            </a:r>
            <a:r>
              <a:rPr sz="2206" i="1" dirty="0">
                <a:latin typeface="Arial"/>
                <a:cs typeface="Arial"/>
              </a:rPr>
              <a:t>elektrického</a:t>
            </a:r>
            <a:r>
              <a:rPr sz="2206" i="1" spc="-50"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magnetického</a:t>
            </a:r>
            <a:r>
              <a:rPr sz="2206" i="1" spc="-28" dirty="0">
                <a:latin typeface="Arial"/>
                <a:cs typeface="Arial"/>
              </a:rPr>
              <a:t> </a:t>
            </a:r>
            <a:r>
              <a:rPr sz="2206" i="1" spc="-22" dirty="0">
                <a:latin typeface="Arial"/>
                <a:cs typeface="Arial"/>
              </a:rPr>
              <a:t>pole</a:t>
            </a:r>
            <a:endParaRPr sz="2206" dirty="0">
              <a:latin typeface="Arial"/>
              <a:cs typeface="Arial"/>
            </a:endParaRPr>
          </a:p>
          <a:p>
            <a:pPr marL="14007"/>
            <a:r>
              <a:rPr sz="2206" i="1" dirty="0">
                <a:latin typeface="Arial"/>
                <a:cs typeface="Arial"/>
              </a:rPr>
              <a:t>-…</a:t>
            </a:r>
            <a:r>
              <a:rPr sz="2206" i="1" spc="-22"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mechanickým</a:t>
            </a:r>
            <a:r>
              <a:rPr sz="2206" i="1" spc="-44" dirty="0">
                <a:latin typeface="Arial"/>
                <a:cs typeface="Arial"/>
              </a:rPr>
              <a:t> </a:t>
            </a:r>
            <a:r>
              <a:rPr sz="2206" i="1" spc="-11" dirty="0">
                <a:latin typeface="Arial"/>
                <a:cs typeface="Arial"/>
              </a:rPr>
              <a:t>účinkům</a:t>
            </a:r>
            <a:endParaRPr sz="2206" dirty="0">
              <a:latin typeface="Arial"/>
              <a:cs typeface="Arial"/>
            </a:endParaRPr>
          </a:p>
          <a:p>
            <a:pPr>
              <a:spcBef>
                <a:spcPts val="50"/>
              </a:spcBef>
            </a:pPr>
            <a:endParaRPr sz="2261" dirty="0">
              <a:latin typeface="Arial"/>
              <a:cs typeface="Arial"/>
            </a:endParaRPr>
          </a:p>
          <a:p>
            <a:pPr marL="14007"/>
            <a:r>
              <a:rPr sz="2206" i="1" dirty="0">
                <a:latin typeface="Arial"/>
                <a:cs typeface="Arial"/>
              </a:rPr>
              <a:t>Může</a:t>
            </a:r>
            <a:r>
              <a:rPr sz="2206" i="1" spc="-44" dirty="0">
                <a:latin typeface="Arial"/>
                <a:cs typeface="Arial"/>
              </a:rPr>
              <a:t> </a:t>
            </a:r>
            <a:r>
              <a:rPr sz="2206" i="1" dirty="0">
                <a:latin typeface="Arial"/>
                <a:cs typeface="Arial"/>
              </a:rPr>
              <a:t>být</a:t>
            </a:r>
            <a:r>
              <a:rPr sz="2206" i="1" spc="-28" dirty="0">
                <a:latin typeface="Arial"/>
                <a:cs typeface="Arial"/>
              </a:rPr>
              <a:t> </a:t>
            </a:r>
            <a:r>
              <a:rPr sz="2206" i="1" dirty="0">
                <a:latin typeface="Arial"/>
                <a:cs typeface="Arial"/>
              </a:rPr>
              <a:t>částečně</a:t>
            </a:r>
            <a:r>
              <a:rPr sz="2206" i="1" spc="-50" dirty="0">
                <a:latin typeface="Arial"/>
                <a:cs typeface="Arial"/>
              </a:rPr>
              <a:t> </a:t>
            </a:r>
            <a:r>
              <a:rPr sz="2206" i="1" dirty="0">
                <a:latin typeface="Arial"/>
                <a:cs typeface="Arial"/>
              </a:rPr>
              <a:t>nebo</a:t>
            </a:r>
            <a:r>
              <a:rPr sz="2206" i="1" spc="-22" dirty="0">
                <a:latin typeface="Arial"/>
                <a:cs typeface="Arial"/>
              </a:rPr>
              <a:t> </a:t>
            </a:r>
            <a:r>
              <a:rPr sz="2206" i="1" dirty="0">
                <a:latin typeface="Arial"/>
                <a:cs typeface="Arial"/>
              </a:rPr>
              <a:t>úplně</a:t>
            </a:r>
            <a:r>
              <a:rPr sz="2206" i="1" spc="-11" dirty="0">
                <a:latin typeface="Arial"/>
                <a:cs typeface="Arial"/>
              </a:rPr>
              <a:t> ionizovaná.</a:t>
            </a:r>
            <a:endParaRPr sz="2206" dirty="0">
              <a:latin typeface="Arial"/>
              <a:cs typeface="Arial"/>
            </a:endParaRPr>
          </a:p>
          <a:p>
            <a:pPr marL="390777" indent="-377471">
              <a:buFont typeface="Wingdings"/>
              <a:buChar char=""/>
              <a:tabLst>
                <a:tab pos="390077" algn="l"/>
                <a:tab pos="391477" algn="l"/>
              </a:tabLst>
            </a:pPr>
            <a:r>
              <a:rPr sz="2206" i="1" dirty="0">
                <a:latin typeface="Arial"/>
                <a:cs typeface="Arial"/>
              </a:rPr>
              <a:t>Částečně</a:t>
            </a:r>
            <a:r>
              <a:rPr sz="2206" i="1" spc="-50" dirty="0">
                <a:latin typeface="Arial"/>
                <a:cs typeface="Arial"/>
              </a:rPr>
              <a:t> </a:t>
            </a:r>
            <a:r>
              <a:rPr sz="2206" i="1" dirty="0">
                <a:latin typeface="Arial"/>
                <a:cs typeface="Arial"/>
              </a:rPr>
              <a:t>ionizovaná:</a:t>
            </a:r>
            <a:r>
              <a:rPr sz="2206" i="1" spc="-55" dirty="0">
                <a:latin typeface="Arial"/>
                <a:cs typeface="Arial"/>
              </a:rPr>
              <a:t> </a:t>
            </a:r>
            <a:r>
              <a:rPr sz="2206" i="1" dirty="0">
                <a:latin typeface="Arial"/>
                <a:cs typeface="Arial"/>
              </a:rPr>
              <a:t>5000</a:t>
            </a:r>
            <a:r>
              <a:rPr sz="2206" i="1" spc="-11"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15</a:t>
            </a:r>
            <a:r>
              <a:rPr sz="2206" i="1" spc="-11" dirty="0">
                <a:latin typeface="Arial"/>
                <a:cs typeface="Arial"/>
              </a:rPr>
              <a:t> </a:t>
            </a:r>
            <a:r>
              <a:rPr sz="2206" i="1" dirty="0">
                <a:latin typeface="Arial"/>
                <a:cs typeface="Arial"/>
              </a:rPr>
              <a:t>000</a:t>
            </a:r>
            <a:r>
              <a:rPr sz="2206" i="1" spc="-22" dirty="0">
                <a:latin typeface="Arial"/>
                <a:cs typeface="Arial"/>
              </a:rPr>
              <a:t> </a:t>
            </a:r>
            <a:r>
              <a:rPr sz="2206" i="1" spc="-28" dirty="0">
                <a:latin typeface="Arial"/>
                <a:cs typeface="Arial"/>
              </a:rPr>
              <a:t>K,</a:t>
            </a:r>
            <a:endParaRPr sz="2206" dirty="0">
              <a:latin typeface="Arial"/>
              <a:cs typeface="Arial"/>
            </a:endParaRPr>
          </a:p>
          <a:p>
            <a:pPr marL="390777" indent="-377471">
              <a:buFont typeface="Wingdings"/>
              <a:buChar char=""/>
              <a:tabLst>
                <a:tab pos="390077" algn="l"/>
                <a:tab pos="391477" algn="l"/>
              </a:tabLst>
            </a:pPr>
            <a:r>
              <a:rPr sz="2206" i="1" dirty="0">
                <a:latin typeface="Arial"/>
                <a:cs typeface="Arial"/>
              </a:rPr>
              <a:t>Úplně</a:t>
            </a:r>
            <a:r>
              <a:rPr sz="2206" i="1" spc="-33" dirty="0">
                <a:latin typeface="Arial"/>
                <a:cs typeface="Arial"/>
              </a:rPr>
              <a:t> </a:t>
            </a:r>
            <a:r>
              <a:rPr sz="2206" i="1" dirty="0">
                <a:latin typeface="Arial"/>
                <a:cs typeface="Arial"/>
              </a:rPr>
              <a:t>ionizovaná:</a:t>
            </a:r>
            <a:r>
              <a:rPr sz="2206" i="1" spc="-44" dirty="0">
                <a:latin typeface="Arial"/>
                <a:cs typeface="Arial"/>
              </a:rPr>
              <a:t> </a:t>
            </a:r>
            <a:r>
              <a:rPr sz="2206" i="1" dirty="0">
                <a:latin typeface="Arial"/>
                <a:cs typeface="Arial"/>
              </a:rPr>
              <a:t>až</a:t>
            </a:r>
            <a:r>
              <a:rPr sz="2206" i="1" spc="-44" dirty="0">
                <a:latin typeface="Arial"/>
                <a:cs typeface="Arial"/>
              </a:rPr>
              <a:t> </a:t>
            </a:r>
            <a:r>
              <a:rPr sz="2206" i="1" dirty="0">
                <a:latin typeface="Arial"/>
                <a:cs typeface="Arial"/>
              </a:rPr>
              <a:t>100</a:t>
            </a:r>
            <a:r>
              <a:rPr sz="2206" i="1" spc="-11" dirty="0">
                <a:latin typeface="Arial"/>
                <a:cs typeface="Arial"/>
              </a:rPr>
              <a:t> </a:t>
            </a:r>
            <a:r>
              <a:rPr sz="2206" i="1" dirty="0">
                <a:latin typeface="Arial"/>
                <a:cs typeface="Arial"/>
              </a:rPr>
              <a:t>000</a:t>
            </a:r>
            <a:r>
              <a:rPr sz="2206" i="1" spc="-28" dirty="0">
                <a:latin typeface="Arial"/>
                <a:cs typeface="Arial"/>
              </a:rPr>
              <a:t> K.</a:t>
            </a:r>
            <a:endParaRPr sz="2206" dirty="0">
              <a:latin typeface="Arial"/>
              <a:cs typeface="Arial"/>
            </a:endParaRPr>
          </a:p>
        </p:txBody>
      </p:sp>
    </p:spTree>
    <p:extLst>
      <p:ext uri="{BB962C8B-B14F-4D97-AF65-F5344CB8AC3E}">
        <p14:creationId xmlns:p14="http://schemas.microsoft.com/office/powerpoint/2010/main" val="24752091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1021872" y="1761724"/>
            <a:ext cx="8584535" cy="4298392"/>
          </a:xfrm>
          <a:prstGeom prst="rect">
            <a:avLst/>
          </a:prstGeom>
        </p:spPr>
        <p:txBody>
          <a:bodyPr vert="horz" wrap="square" lIns="0" tIns="14005" rIns="0" bIns="0" rtlCol="0">
            <a:spAutoFit/>
          </a:bodyPr>
          <a:lstStyle/>
          <a:p>
            <a:pPr marL="392178">
              <a:spcBef>
                <a:spcPts val="110"/>
              </a:spcBef>
            </a:pPr>
            <a:r>
              <a:rPr sz="2647" b="1" i="1" spc="-11" dirty="0">
                <a:latin typeface="Arial"/>
                <a:cs typeface="Arial"/>
              </a:rPr>
              <a:t>Plazma</a:t>
            </a:r>
            <a:endParaRPr sz="2647">
              <a:latin typeface="Arial"/>
              <a:cs typeface="Arial"/>
            </a:endParaRPr>
          </a:p>
          <a:p>
            <a:pPr marL="392178" indent="-378171">
              <a:spcBef>
                <a:spcPts val="2117"/>
              </a:spcBef>
              <a:buFont typeface="Wingdings"/>
              <a:buChar char=""/>
              <a:tabLst>
                <a:tab pos="391477" algn="l"/>
                <a:tab pos="392178" algn="l"/>
              </a:tabLst>
            </a:pPr>
            <a:r>
              <a:rPr sz="2206" i="1" dirty="0">
                <a:latin typeface="Arial"/>
                <a:cs typeface="Arial"/>
              </a:rPr>
              <a:t>jedná</a:t>
            </a:r>
            <a:r>
              <a:rPr sz="2206" i="1" spc="-33"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o určitou</a:t>
            </a:r>
            <a:r>
              <a:rPr sz="2206" i="1" spc="-50" dirty="0">
                <a:latin typeface="Arial"/>
                <a:cs typeface="Arial"/>
              </a:rPr>
              <a:t> </a:t>
            </a:r>
            <a:r>
              <a:rPr sz="2206" i="1" dirty="0">
                <a:latin typeface="Arial"/>
                <a:cs typeface="Arial"/>
              </a:rPr>
              <a:t>formu</a:t>
            </a:r>
            <a:r>
              <a:rPr sz="2206" i="1" spc="-17" dirty="0">
                <a:latin typeface="Arial"/>
                <a:cs typeface="Arial"/>
              </a:rPr>
              <a:t> </a:t>
            </a:r>
            <a:r>
              <a:rPr sz="2206" i="1" dirty="0">
                <a:latin typeface="Arial"/>
                <a:cs typeface="Arial"/>
              </a:rPr>
              <a:t>disociovaného</a:t>
            </a:r>
            <a:r>
              <a:rPr sz="2206" i="1" spc="-44"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vysoce</a:t>
            </a:r>
            <a:r>
              <a:rPr sz="2206" i="1" spc="-44" dirty="0">
                <a:latin typeface="Arial"/>
                <a:cs typeface="Arial"/>
              </a:rPr>
              <a:t> </a:t>
            </a:r>
            <a:r>
              <a:rPr sz="2206" i="1" spc="-11" dirty="0">
                <a:latin typeface="Arial"/>
                <a:cs typeface="Arial"/>
              </a:rPr>
              <a:t>ionizovaného</a:t>
            </a:r>
            <a:endParaRPr sz="2206">
              <a:latin typeface="Arial"/>
              <a:cs typeface="Arial"/>
            </a:endParaRPr>
          </a:p>
          <a:p>
            <a:pPr marL="392178"/>
            <a:r>
              <a:rPr sz="2206" i="1" dirty="0">
                <a:latin typeface="Arial"/>
                <a:cs typeface="Arial"/>
              </a:rPr>
              <a:t>plynu,</a:t>
            </a:r>
            <a:r>
              <a:rPr sz="2206" i="1" spc="-50" dirty="0">
                <a:latin typeface="Arial"/>
                <a:cs typeface="Arial"/>
              </a:rPr>
              <a:t> </a:t>
            </a:r>
            <a:r>
              <a:rPr sz="2206" i="1" dirty="0">
                <a:latin typeface="Arial"/>
                <a:cs typeface="Arial"/>
              </a:rPr>
              <a:t>která</a:t>
            </a:r>
            <a:r>
              <a:rPr sz="2206" i="1" spc="-55" dirty="0">
                <a:latin typeface="Arial"/>
                <a:cs typeface="Arial"/>
              </a:rPr>
              <a:t> </a:t>
            </a:r>
            <a:r>
              <a:rPr sz="2206" i="1" dirty="0">
                <a:latin typeface="Arial"/>
                <a:cs typeface="Arial"/>
              </a:rPr>
              <a:t>umožňuje</a:t>
            </a:r>
            <a:r>
              <a:rPr sz="2206" i="1" spc="-33" dirty="0">
                <a:latin typeface="Arial"/>
                <a:cs typeface="Arial"/>
              </a:rPr>
              <a:t> </a:t>
            </a:r>
            <a:r>
              <a:rPr sz="2206" i="1" dirty="0">
                <a:latin typeface="Arial"/>
                <a:cs typeface="Arial"/>
              </a:rPr>
              <a:t>svými</a:t>
            </a:r>
            <a:r>
              <a:rPr sz="2206" i="1" spc="-33" dirty="0">
                <a:latin typeface="Arial"/>
                <a:cs typeface="Arial"/>
              </a:rPr>
              <a:t> </a:t>
            </a:r>
            <a:r>
              <a:rPr sz="2206" i="1" dirty="0">
                <a:latin typeface="Arial"/>
                <a:cs typeface="Arial"/>
              </a:rPr>
              <a:t>vlastnostmi</a:t>
            </a:r>
            <a:r>
              <a:rPr sz="2206" i="1" spc="-55" dirty="0">
                <a:latin typeface="Arial"/>
                <a:cs typeface="Arial"/>
              </a:rPr>
              <a:t> </a:t>
            </a:r>
            <a:r>
              <a:rPr sz="2206" i="1" dirty="0">
                <a:latin typeface="Arial"/>
                <a:cs typeface="Arial"/>
              </a:rPr>
              <a:t>hoření</a:t>
            </a:r>
            <a:r>
              <a:rPr sz="2206" i="1" spc="-44" dirty="0">
                <a:latin typeface="Arial"/>
                <a:cs typeface="Arial"/>
              </a:rPr>
              <a:t> </a:t>
            </a:r>
            <a:r>
              <a:rPr sz="2206" i="1" dirty="0">
                <a:latin typeface="Arial"/>
                <a:cs typeface="Arial"/>
              </a:rPr>
              <a:t>el.</a:t>
            </a:r>
            <a:r>
              <a:rPr sz="2206" i="1" spc="-22" dirty="0">
                <a:latin typeface="Arial"/>
                <a:cs typeface="Arial"/>
              </a:rPr>
              <a:t> </a:t>
            </a:r>
            <a:r>
              <a:rPr sz="2206" i="1" spc="-11" dirty="0">
                <a:latin typeface="Arial"/>
                <a:cs typeface="Arial"/>
              </a:rPr>
              <a:t>oblouku</a:t>
            </a:r>
            <a:endParaRPr sz="2206">
              <a:latin typeface="Arial"/>
              <a:cs typeface="Arial"/>
            </a:endParaRPr>
          </a:p>
          <a:p>
            <a:pPr marL="392178" marR="320045" indent="-378171">
              <a:spcBef>
                <a:spcPts val="534"/>
              </a:spcBef>
              <a:buFont typeface="Wingdings"/>
              <a:buChar char=""/>
              <a:tabLst>
                <a:tab pos="391477" algn="l"/>
                <a:tab pos="392178" algn="l"/>
              </a:tabLst>
            </a:pPr>
            <a:r>
              <a:rPr sz="2206" i="1" dirty="0">
                <a:latin typeface="Arial"/>
                <a:cs typeface="Arial"/>
              </a:rPr>
              <a:t>Když</a:t>
            </a:r>
            <a:r>
              <a:rPr sz="2206" i="1" spc="-33" dirty="0">
                <a:latin typeface="Arial"/>
                <a:cs typeface="Arial"/>
              </a:rPr>
              <a:t> </a:t>
            </a:r>
            <a:r>
              <a:rPr sz="2206" i="1" dirty="0">
                <a:latin typeface="Arial"/>
                <a:cs typeface="Arial"/>
              </a:rPr>
              <a:t>plazma</a:t>
            </a:r>
            <a:r>
              <a:rPr sz="2206" i="1" spc="-17" dirty="0">
                <a:latin typeface="Arial"/>
                <a:cs typeface="Arial"/>
              </a:rPr>
              <a:t> </a:t>
            </a:r>
            <a:r>
              <a:rPr sz="2206" i="1" dirty="0">
                <a:latin typeface="Arial"/>
                <a:cs typeface="Arial"/>
              </a:rPr>
              <a:t>vzniká</a:t>
            </a:r>
            <a:r>
              <a:rPr sz="2206" i="1" spc="-28"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udržuje</a:t>
            </a:r>
            <a:r>
              <a:rPr sz="2206" i="1" spc="-28" dirty="0">
                <a:latin typeface="Arial"/>
                <a:cs typeface="Arial"/>
              </a:rPr>
              <a:t> </a:t>
            </a:r>
            <a:r>
              <a:rPr sz="2206" i="1" dirty="0">
                <a:latin typeface="Arial"/>
                <a:cs typeface="Arial"/>
              </a:rPr>
              <a:t>se</a:t>
            </a:r>
            <a:r>
              <a:rPr sz="2206" i="1" spc="-17" dirty="0">
                <a:latin typeface="Arial"/>
                <a:cs typeface="Arial"/>
              </a:rPr>
              <a:t> </a:t>
            </a:r>
            <a:r>
              <a:rPr sz="2206" i="1" dirty="0">
                <a:latin typeface="Arial"/>
                <a:cs typeface="Arial"/>
              </a:rPr>
              <a:t>tím,</a:t>
            </a:r>
            <a:r>
              <a:rPr sz="2206" i="1" spc="-11" dirty="0">
                <a:latin typeface="Arial"/>
                <a:cs typeface="Arial"/>
              </a:rPr>
              <a:t> </a:t>
            </a:r>
            <a:r>
              <a:rPr sz="2206" i="1" dirty="0">
                <a:latin typeface="Arial"/>
                <a:cs typeface="Arial"/>
              </a:rPr>
              <a:t>že</a:t>
            </a:r>
            <a:r>
              <a:rPr sz="2206" i="1" spc="-17" dirty="0">
                <a:latin typeface="Arial"/>
                <a:cs typeface="Arial"/>
              </a:rPr>
              <a:t> </a:t>
            </a:r>
            <a:r>
              <a:rPr sz="2206" i="1" dirty="0">
                <a:latin typeface="Arial"/>
                <a:cs typeface="Arial"/>
              </a:rPr>
              <a:t>se</a:t>
            </a:r>
            <a:r>
              <a:rPr sz="2206" i="1" spc="-17" dirty="0">
                <a:latin typeface="Arial"/>
                <a:cs typeface="Arial"/>
              </a:rPr>
              <a:t> </a:t>
            </a:r>
            <a:r>
              <a:rPr sz="2206" i="1" dirty="0">
                <a:latin typeface="Arial"/>
                <a:cs typeface="Arial"/>
              </a:rPr>
              <a:t>přivádí</a:t>
            </a:r>
            <a:r>
              <a:rPr sz="2206" i="1" spc="-50" dirty="0">
                <a:latin typeface="Arial"/>
                <a:cs typeface="Arial"/>
              </a:rPr>
              <a:t> </a:t>
            </a:r>
            <a:r>
              <a:rPr sz="2206" i="1" spc="-11" dirty="0">
                <a:latin typeface="Arial"/>
                <a:cs typeface="Arial"/>
              </a:rPr>
              <a:t>elektrická </a:t>
            </a:r>
            <a:r>
              <a:rPr sz="2206" i="1" dirty="0">
                <a:latin typeface="Arial"/>
                <a:cs typeface="Arial"/>
              </a:rPr>
              <a:t>energie,</a:t>
            </a:r>
            <a:r>
              <a:rPr sz="2206" i="1" spc="-44" dirty="0">
                <a:latin typeface="Arial"/>
                <a:cs typeface="Arial"/>
              </a:rPr>
              <a:t> </a:t>
            </a:r>
            <a:r>
              <a:rPr sz="2206" i="1" dirty="0">
                <a:latin typeface="Arial"/>
                <a:cs typeface="Arial"/>
              </a:rPr>
              <a:t>má vzniklý</a:t>
            </a:r>
            <a:r>
              <a:rPr sz="2206" i="1" spc="-33" dirty="0">
                <a:latin typeface="Arial"/>
                <a:cs typeface="Arial"/>
              </a:rPr>
              <a:t> </a:t>
            </a:r>
            <a:r>
              <a:rPr sz="2206" i="1" dirty="0">
                <a:latin typeface="Arial"/>
                <a:cs typeface="Arial"/>
              </a:rPr>
              <a:t>plazmový</a:t>
            </a:r>
            <a:r>
              <a:rPr sz="2206" i="1" spc="-28" dirty="0">
                <a:latin typeface="Arial"/>
                <a:cs typeface="Arial"/>
              </a:rPr>
              <a:t> </a:t>
            </a:r>
            <a:r>
              <a:rPr sz="2206" i="1" dirty="0">
                <a:latin typeface="Arial"/>
                <a:cs typeface="Arial"/>
              </a:rPr>
              <a:t>útvar</a:t>
            </a:r>
            <a:r>
              <a:rPr sz="2206" i="1" spc="-28" dirty="0">
                <a:latin typeface="Arial"/>
                <a:cs typeface="Arial"/>
              </a:rPr>
              <a:t> </a:t>
            </a:r>
            <a:r>
              <a:rPr sz="2206" i="1" dirty="0">
                <a:latin typeface="Arial"/>
                <a:cs typeface="Arial"/>
              </a:rPr>
              <a:t>název</a:t>
            </a:r>
            <a:r>
              <a:rPr sz="2206" i="1" spc="-44" dirty="0">
                <a:latin typeface="Arial"/>
                <a:cs typeface="Arial"/>
              </a:rPr>
              <a:t> </a:t>
            </a:r>
            <a:r>
              <a:rPr sz="2206" i="1" dirty="0">
                <a:latin typeface="Arial"/>
                <a:cs typeface="Arial"/>
              </a:rPr>
              <a:t>elektrický</a:t>
            </a:r>
            <a:r>
              <a:rPr sz="2206" i="1" spc="-39" dirty="0">
                <a:latin typeface="Arial"/>
                <a:cs typeface="Arial"/>
              </a:rPr>
              <a:t> </a:t>
            </a:r>
            <a:r>
              <a:rPr sz="2206" i="1" dirty="0">
                <a:latin typeface="Arial"/>
                <a:cs typeface="Arial"/>
              </a:rPr>
              <a:t>výboj</a:t>
            </a:r>
            <a:r>
              <a:rPr sz="2206" i="1" spc="-33" dirty="0">
                <a:latin typeface="Arial"/>
                <a:cs typeface="Arial"/>
              </a:rPr>
              <a:t> </a:t>
            </a:r>
            <a:r>
              <a:rPr sz="2206" i="1" spc="-22" dirty="0">
                <a:latin typeface="Arial"/>
                <a:cs typeface="Arial"/>
              </a:rPr>
              <a:t>nebo </a:t>
            </a:r>
            <a:r>
              <a:rPr sz="2206" i="1" dirty="0">
                <a:latin typeface="Arial"/>
                <a:cs typeface="Arial"/>
              </a:rPr>
              <a:t>elektrická</a:t>
            </a:r>
            <a:r>
              <a:rPr sz="2206" i="1" spc="-33" dirty="0">
                <a:latin typeface="Arial"/>
                <a:cs typeface="Arial"/>
              </a:rPr>
              <a:t> </a:t>
            </a:r>
            <a:r>
              <a:rPr sz="2206" i="1" spc="-11" dirty="0">
                <a:latin typeface="Arial"/>
                <a:cs typeface="Arial"/>
              </a:rPr>
              <a:t>plazma.</a:t>
            </a:r>
            <a:endParaRPr sz="2206">
              <a:latin typeface="Arial"/>
              <a:cs typeface="Arial"/>
            </a:endParaRPr>
          </a:p>
          <a:p>
            <a:pPr marL="392178" marR="246512" indent="-378171">
              <a:spcBef>
                <a:spcPts val="529"/>
              </a:spcBef>
              <a:buFont typeface="Wingdings"/>
              <a:buChar char=""/>
              <a:tabLst>
                <a:tab pos="391477" algn="l"/>
                <a:tab pos="392178" algn="l"/>
              </a:tabLst>
            </a:pPr>
            <a:r>
              <a:rPr sz="2206" i="1" dirty="0">
                <a:latin typeface="Arial"/>
                <a:cs typeface="Arial"/>
              </a:rPr>
              <a:t>V</a:t>
            </a:r>
            <a:r>
              <a:rPr sz="2206" i="1" spc="-33" dirty="0">
                <a:latin typeface="Arial"/>
                <a:cs typeface="Arial"/>
              </a:rPr>
              <a:t> </a:t>
            </a:r>
            <a:r>
              <a:rPr sz="2206" i="1" dirty="0">
                <a:latin typeface="Arial"/>
                <a:cs typeface="Arial"/>
              </a:rPr>
              <a:t>elektrickém</a:t>
            </a:r>
            <a:r>
              <a:rPr sz="2206" i="1" spc="-61" dirty="0">
                <a:latin typeface="Arial"/>
                <a:cs typeface="Arial"/>
              </a:rPr>
              <a:t> </a:t>
            </a:r>
            <a:r>
              <a:rPr sz="2206" i="1" dirty="0">
                <a:latin typeface="Arial"/>
                <a:cs typeface="Arial"/>
              </a:rPr>
              <a:t>výboji</a:t>
            </a:r>
            <a:r>
              <a:rPr sz="2206" i="1" spc="-28" dirty="0">
                <a:latin typeface="Arial"/>
                <a:cs typeface="Arial"/>
              </a:rPr>
              <a:t> </a:t>
            </a:r>
            <a:r>
              <a:rPr sz="2206" i="1" dirty="0">
                <a:latin typeface="Arial"/>
                <a:cs typeface="Arial"/>
              </a:rPr>
              <a:t>slouží</a:t>
            </a:r>
            <a:r>
              <a:rPr sz="2206" i="1" spc="-50" dirty="0">
                <a:latin typeface="Arial"/>
                <a:cs typeface="Arial"/>
              </a:rPr>
              <a:t> </a:t>
            </a:r>
            <a:r>
              <a:rPr sz="2206" i="1" dirty="0">
                <a:latin typeface="Arial"/>
                <a:cs typeface="Arial"/>
              </a:rPr>
              <a:t>plazma</a:t>
            </a:r>
            <a:r>
              <a:rPr sz="2206" i="1" spc="-33" dirty="0">
                <a:latin typeface="Arial"/>
                <a:cs typeface="Arial"/>
              </a:rPr>
              <a:t> </a:t>
            </a:r>
            <a:r>
              <a:rPr sz="2206" i="1" dirty="0">
                <a:latin typeface="Arial"/>
                <a:cs typeface="Arial"/>
              </a:rPr>
              <a:t>k</a:t>
            </a:r>
            <a:r>
              <a:rPr sz="2206" i="1" spc="11" dirty="0">
                <a:latin typeface="Arial"/>
                <a:cs typeface="Arial"/>
              </a:rPr>
              <a:t> </a:t>
            </a:r>
            <a:r>
              <a:rPr sz="2206" i="1" dirty="0">
                <a:latin typeface="Arial"/>
                <a:cs typeface="Arial"/>
              </a:rPr>
              <a:t>tomu,</a:t>
            </a:r>
            <a:r>
              <a:rPr sz="2206" i="1" spc="-28" dirty="0">
                <a:latin typeface="Arial"/>
                <a:cs typeface="Arial"/>
              </a:rPr>
              <a:t> </a:t>
            </a:r>
            <a:r>
              <a:rPr sz="2206" i="1" dirty="0">
                <a:latin typeface="Arial"/>
                <a:cs typeface="Arial"/>
              </a:rPr>
              <a:t>aby</a:t>
            </a:r>
            <a:r>
              <a:rPr sz="2206" i="1" spc="-22" dirty="0">
                <a:latin typeface="Arial"/>
                <a:cs typeface="Arial"/>
              </a:rPr>
              <a:t> </a:t>
            </a:r>
            <a:r>
              <a:rPr sz="2206" i="1" dirty="0">
                <a:latin typeface="Arial"/>
                <a:cs typeface="Arial"/>
              </a:rPr>
              <a:t>vytvořila</a:t>
            </a:r>
            <a:r>
              <a:rPr sz="2206" i="1" spc="-39" dirty="0">
                <a:latin typeface="Arial"/>
                <a:cs typeface="Arial"/>
              </a:rPr>
              <a:t> </a:t>
            </a:r>
            <a:r>
              <a:rPr sz="2206" i="1" spc="-11" dirty="0">
                <a:latin typeface="Arial"/>
                <a:cs typeface="Arial"/>
              </a:rPr>
              <a:t>vodivou </a:t>
            </a:r>
            <a:r>
              <a:rPr sz="2206" i="1" dirty="0">
                <a:latin typeface="Arial"/>
                <a:cs typeface="Arial"/>
              </a:rPr>
              <a:t>dráhu</a:t>
            </a:r>
            <a:r>
              <a:rPr sz="2206" i="1" spc="-50" dirty="0">
                <a:latin typeface="Arial"/>
                <a:cs typeface="Arial"/>
              </a:rPr>
              <a:t> </a:t>
            </a:r>
            <a:r>
              <a:rPr sz="2206" i="1" dirty="0">
                <a:latin typeface="Arial"/>
                <a:cs typeface="Arial"/>
              </a:rPr>
              <a:t>v</a:t>
            </a:r>
            <a:r>
              <a:rPr sz="2206" i="1" spc="-22" dirty="0">
                <a:latin typeface="Arial"/>
                <a:cs typeface="Arial"/>
              </a:rPr>
              <a:t> </a:t>
            </a:r>
            <a:r>
              <a:rPr sz="2206" i="1" dirty="0">
                <a:latin typeface="Arial"/>
                <a:cs typeface="Arial"/>
              </a:rPr>
              <a:t>prostředí,</a:t>
            </a:r>
            <a:r>
              <a:rPr sz="2206" i="1" spc="-66" dirty="0">
                <a:latin typeface="Arial"/>
                <a:cs typeface="Arial"/>
              </a:rPr>
              <a:t> </a:t>
            </a:r>
            <a:r>
              <a:rPr sz="2206" i="1" dirty="0">
                <a:latin typeface="Arial"/>
                <a:cs typeface="Arial"/>
              </a:rPr>
              <a:t>které</a:t>
            </a:r>
            <a:r>
              <a:rPr sz="2206" i="1" spc="-39" dirty="0">
                <a:latin typeface="Arial"/>
                <a:cs typeface="Arial"/>
              </a:rPr>
              <a:t> </a:t>
            </a:r>
            <a:r>
              <a:rPr sz="2206" i="1" dirty="0">
                <a:latin typeface="Arial"/>
                <a:cs typeface="Arial"/>
              </a:rPr>
              <a:t>původně</a:t>
            </a:r>
            <a:r>
              <a:rPr sz="2206" i="1" spc="-44" dirty="0">
                <a:latin typeface="Arial"/>
                <a:cs typeface="Arial"/>
              </a:rPr>
              <a:t> </a:t>
            </a:r>
            <a:r>
              <a:rPr sz="2206" i="1" dirty="0">
                <a:latin typeface="Arial"/>
                <a:cs typeface="Arial"/>
              </a:rPr>
              <a:t>vodivé</a:t>
            </a:r>
            <a:r>
              <a:rPr sz="2206" i="1" spc="-39" dirty="0">
                <a:latin typeface="Arial"/>
                <a:cs typeface="Arial"/>
              </a:rPr>
              <a:t> </a:t>
            </a:r>
            <a:r>
              <a:rPr sz="2206" i="1" spc="-11" dirty="0">
                <a:latin typeface="Arial"/>
                <a:cs typeface="Arial"/>
              </a:rPr>
              <a:t>nebylo.</a:t>
            </a:r>
            <a:endParaRPr sz="2206">
              <a:latin typeface="Arial"/>
              <a:cs typeface="Arial"/>
            </a:endParaRPr>
          </a:p>
          <a:p>
            <a:pPr>
              <a:spcBef>
                <a:spcPts val="6"/>
              </a:spcBef>
            </a:pPr>
            <a:endParaRPr sz="2757">
              <a:latin typeface="Arial"/>
              <a:cs typeface="Arial"/>
            </a:endParaRPr>
          </a:p>
          <a:p>
            <a:pPr marL="14007">
              <a:spcBef>
                <a:spcPts val="6"/>
              </a:spcBef>
            </a:pPr>
            <a:r>
              <a:rPr sz="2206" i="1" dirty="0">
                <a:latin typeface="Arial"/>
                <a:cs typeface="Arial"/>
              </a:rPr>
              <a:t>Plazma</a:t>
            </a:r>
            <a:r>
              <a:rPr sz="2206" i="1" spc="-44" dirty="0">
                <a:latin typeface="Arial"/>
                <a:cs typeface="Arial"/>
              </a:rPr>
              <a:t> </a:t>
            </a:r>
            <a:r>
              <a:rPr sz="2206" i="1" dirty="0">
                <a:latin typeface="Arial"/>
                <a:cs typeface="Arial"/>
              </a:rPr>
              <a:t>„při</a:t>
            </a:r>
            <a:r>
              <a:rPr sz="2206" i="1" spc="17" dirty="0">
                <a:latin typeface="Arial"/>
                <a:cs typeface="Arial"/>
              </a:rPr>
              <a:t> </a:t>
            </a:r>
            <a:r>
              <a:rPr sz="2206" i="1" dirty="0">
                <a:latin typeface="Arial"/>
                <a:cs typeface="Arial"/>
              </a:rPr>
              <a:t>svařování“</a:t>
            </a:r>
            <a:r>
              <a:rPr sz="2206" i="1" spc="-94" dirty="0">
                <a:latin typeface="Arial"/>
                <a:cs typeface="Arial"/>
              </a:rPr>
              <a:t> </a:t>
            </a:r>
            <a:r>
              <a:rPr sz="2206" i="1" dirty="0">
                <a:latin typeface="Arial"/>
                <a:cs typeface="Arial"/>
              </a:rPr>
              <a:t>vzniká</a:t>
            </a:r>
            <a:r>
              <a:rPr sz="2206" i="1" spc="-66" dirty="0">
                <a:latin typeface="Arial"/>
                <a:cs typeface="Arial"/>
              </a:rPr>
              <a:t> </a:t>
            </a:r>
            <a:r>
              <a:rPr sz="2206" i="1" dirty="0">
                <a:latin typeface="Arial"/>
                <a:cs typeface="Arial"/>
              </a:rPr>
              <a:t>v</a:t>
            </a:r>
            <a:r>
              <a:rPr sz="2206" i="1" spc="-39" dirty="0">
                <a:latin typeface="Arial"/>
                <a:cs typeface="Arial"/>
              </a:rPr>
              <a:t> </a:t>
            </a:r>
            <a:r>
              <a:rPr sz="2206" i="1" dirty="0">
                <a:latin typeface="Arial"/>
                <a:cs typeface="Arial"/>
              </a:rPr>
              <a:t>plazmovém</a:t>
            </a:r>
            <a:r>
              <a:rPr sz="2206" i="1" spc="-72" dirty="0">
                <a:latin typeface="Arial"/>
                <a:cs typeface="Arial"/>
              </a:rPr>
              <a:t> </a:t>
            </a:r>
            <a:r>
              <a:rPr sz="2206" i="1" dirty="0">
                <a:latin typeface="Arial"/>
                <a:cs typeface="Arial"/>
              </a:rPr>
              <a:t>hořáku</a:t>
            </a:r>
            <a:r>
              <a:rPr sz="2206" i="1" spc="-72" dirty="0">
                <a:latin typeface="Arial"/>
                <a:cs typeface="Arial"/>
              </a:rPr>
              <a:t> </a:t>
            </a:r>
            <a:r>
              <a:rPr sz="2206" i="1" dirty="0">
                <a:latin typeface="Arial"/>
                <a:cs typeface="Arial"/>
              </a:rPr>
              <a:t>průchodem</a:t>
            </a:r>
            <a:r>
              <a:rPr sz="2206" i="1" spc="-83" dirty="0">
                <a:latin typeface="Arial"/>
                <a:cs typeface="Arial"/>
              </a:rPr>
              <a:t> </a:t>
            </a:r>
            <a:r>
              <a:rPr sz="2206" i="1" spc="-11" dirty="0">
                <a:latin typeface="Arial"/>
                <a:cs typeface="Arial"/>
              </a:rPr>
              <a:t>plynu</a:t>
            </a:r>
            <a:endParaRPr sz="2206">
              <a:latin typeface="Arial"/>
              <a:cs typeface="Arial"/>
            </a:endParaRPr>
          </a:p>
          <a:p>
            <a:pPr marL="14007"/>
            <a:r>
              <a:rPr sz="2206" i="1" dirty="0">
                <a:latin typeface="Arial"/>
                <a:cs typeface="Arial"/>
              </a:rPr>
              <a:t>stabilizovaným</a:t>
            </a:r>
            <a:r>
              <a:rPr sz="2206" i="1" spc="-55" dirty="0">
                <a:latin typeface="Arial"/>
                <a:cs typeface="Arial"/>
              </a:rPr>
              <a:t> </a:t>
            </a:r>
            <a:r>
              <a:rPr sz="2206" i="1" dirty="0">
                <a:latin typeface="Arial"/>
                <a:cs typeface="Arial"/>
              </a:rPr>
              <a:t>elektrickým</a:t>
            </a:r>
            <a:r>
              <a:rPr sz="2206" i="1" spc="-39" dirty="0">
                <a:latin typeface="Arial"/>
                <a:cs typeface="Arial"/>
              </a:rPr>
              <a:t> </a:t>
            </a:r>
            <a:r>
              <a:rPr sz="2206" i="1" spc="-11" dirty="0">
                <a:latin typeface="Arial"/>
                <a:cs typeface="Arial"/>
              </a:rPr>
              <a:t>obloukem</a:t>
            </a:r>
            <a:endParaRPr sz="2206">
              <a:latin typeface="Arial"/>
              <a:cs typeface="Arial"/>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a:spLocks noGrp="1"/>
          </p:cNvSpPr>
          <p:nvPr>
            <p:ph type="title"/>
          </p:nvPr>
        </p:nvSpPr>
        <p:spPr>
          <a:xfrm>
            <a:off x="391633" y="775580"/>
            <a:ext cx="5712053" cy="552090"/>
          </a:xfrm>
          <a:prstGeom prst="rect">
            <a:avLst/>
          </a:prstGeom>
        </p:spPr>
        <p:txBody>
          <a:bodyPr vert="horz" wrap="square" lIns="0" tIns="13305" rIns="0" bIns="0" rtlCol="0">
            <a:spAutoFit/>
          </a:bodyPr>
          <a:lstStyle/>
          <a:p>
            <a:pPr marL="14007">
              <a:spcBef>
                <a:spcPts val="105"/>
              </a:spcBef>
            </a:pPr>
            <a:r>
              <a:rPr spc="-105" dirty="0"/>
              <a:t>Plazma</a:t>
            </a:r>
            <a:r>
              <a:rPr spc="-132" dirty="0"/>
              <a:t> </a:t>
            </a:r>
            <a:r>
              <a:rPr spc="-94" dirty="0"/>
              <a:t>elektrického</a:t>
            </a:r>
            <a:r>
              <a:rPr spc="-116" dirty="0"/>
              <a:t> </a:t>
            </a:r>
            <a:r>
              <a:rPr spc="-61" dirty="0"/>
              <a:t>oblouku</a:t>
            </a:r>
          </a:p>
        </p:txBody>
      </p:sp>
    </p:spTree>
    <p:extLst>
      <p:ext uri="{BB962C8B-B14F-4D97-AF65-F5344CB8AC3E}">
        <p14:creationId xmlns:p14="http://schemas.microsoft.com/office/powerpoint/2010/main" val="9225150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720197" y="1363218"/>
            <a:ext cx="4387854" cy="5234420"/>
          </a:xfrm>
          <a:prstGeom prst="rect">
            <a:avLst/>
          </a:prstGeom>
        </p:spPr>
        <p:txBody>
          <a:bodyPr vert="horz" wrap="square" lIns="0" tIns="14706" rIns="0" bIns="0" rtlCol="0">
            <a:spAutoFit/>
          </a:bodyPr>
          <a:lstStyle/>
          <a:p>
            <a:pPr marL="14007">
              <a:spcBef>
                <a:spcPts val="116"/>
              </a:spcBef>
            </a:pPr>
            <a:r>
              <a:rPr sz="2206" b="1" i="1" dirty="0">
                <a:latin typeface="Arial"/>
                <a:cs typeface="Arial"/>
              </a:rPr>
              <a:t>Plazmové</a:t>
            </a:r>
            <a:r>
              <a:rPr sz="2206" b="1" i="1" spc="-50" dirty="0">
                <a:latin typeface="Arial"/>
                <a:cs typeface="Arial"/>
              </a:rPr>
              <a:t> </a:t>
            </a:r>
            <a:r>
              <a:rPr sz="2206" b="1" i="1" dirty="0">
                <a:latin typeface="Arial"/>
                <a:cs typeface="Arial"/>
              </a:rPr>
              <a:t>svařování</a:t>
            </a:r>
            <a:r>
              <a:rPr sz="2206" b="1" i="1" spc="-61" dirty="0">
                <a:latin typeface="Arial"/>
                <a:cs typeface="Arial"/>
              </a:rPr>
              <a:t> </a:t>
            </a:r>
            <a:r>
              <a:rPr sz="2206" b="1" i="1" dirty="0">
                <a:latin typeface="Arial"/>
                <a:cs typeface="Arial"/>
              </a:rPr>
              <a:t>–</a:t>
            </a:r>
            <a:r>
              <a:rPr sz="2206" b="1" i="1" spc="-44" dirty="0">
                <a:latin typeface="Arial"/>
                <a:cs typeface="Arial"/>
              </a:rPr>
              <a:t> </a:t>
            </a:r>
            <a:r>
              <a:rPr sz="2206" b="1" i="1" spc="-11" dirty="0">
                <a:latin typeface="Arial"/>
                <a:cs typeface="Arial"/>
              </a:rPr>
              <a:t>značení:</a:t>
            </a:r>
            <a:endParaRPr sz="2206" dirty="0">
              <a:latin typeface="Arial"/>
              <a:cs typeface="Arial"/>
            </a:endParaRPr>
          </a:p>
          <a:p>
            <a:pPr marL="14007">
              <a:spcBef>
                <a:spcPts val="1803"/>
              </a:spcBef>
            </a:pPr>
            <a:r>
              <a:rPr sz="2206" i="1" dirty="0">
                <a:latin typeface="Arial"/>
                <a:cs typeface="Arial"/>
              </a:rPr>
              <a:t>Dle</a:t>
            </a:r>
            <a:r>
              <a:rPr sz="2206" i="1" spc="-22" dirty="0">
                <a:latin typeface="Arial"/>
                <a:cs typeface="Arial"/>
              </a:rPr>
              <a:t> </a:t>
            </a:r>
            <a:r>
              <a:rPr sz="2206" i="1" dirty="0">
                <a:latin typeface="Arial"/>
                <a:cs typeface="Arial"/>
              </a:rPr>
              <a:t>ČSN</a:t>
            </a:r>
            <a:r>
              <a:rPr sz="2206" i="1" spc="-11" dirty="0">
                <a:latin typeface="Arial"/>
                <a:cs typeface="Arial"/>
              </a:rPr>
              <a:t> </a:t>
            </a:r>
            <a:r>
              <a:rPr sz="2206" i="1" dirty="0">
                <a:latin typeface="Arial"/>
                <a:cs typeface="Arial"/>
              </a:rPr>
              <a:t>EN</a:t>
            </a:r>
            <a:r>
              <a:rPr sz="2206" i="1" spc="-11" dirty="0">
                <a:latin typeface="Arial"/>
                <a:cs typeface="Arial"/>
              </a:rPr>
              <a:t> </a:t>
            </a:r>
            <a:r>
              <a:rPr sz="2206" i="1" dirty="0">
                <a:latin typeface="Arial"/>
                <a:cs typeface="Arial"/>
              </a:rPr>
              <a:t>ISO</a:t>
            </a:r>
            <a:r>
              <a:rPr sz="2206" i="1" spc="-22" dirty="0">
                <a:latin typeface="Arial"/>
                <a:cs typeface="Arial"/>
              </a:rPr>
              <a:t> </a:t>
            </a:r>
            <a:r>
              <a:rPr sz="2206" i="1" spc="-11" dirty="0">
                <a:latin typeface="Arial"/>
                <a:cs typeface="Arial"/>
              </a:rPr>
              <a:t>4063:</a:t>
            </a:r>
            <a:endParaRPr sz="2206" dirty="0">
              <a:latin typeface="Arial"/>
              <a:cs typeface="Arial"/>
            </a:endParaRPr>
          </a:p>
          <a:p>
            <a:pPr marL="392178" indent="-378171">
              <a:spcBef>
                <a:spcPts val="529"/>
              </a:spcBef>
              <a:buFont typeface="Arial"/>
              <a:buChar char="-"/>
              <a:tabLst>
                <a:tab pos="391477" algn="l"/>
                <a:tab pos="392178" algn="l"/>
              </a:tabLst>
            </a:pPr>
            <a:r>
              <a:rPr sz="2206" i="1" dirty="0">
                <a:latin typeface="Arial"/>
                <a:cs typeface="Arial"/>
              </a:rPr>
              <a:t>Metoda</a:t>
            </a:r>
            <a:r>
              <a:rPr sz="2206" i="1" spc="-33" dirty="0">
                <a:latin typeface="Arial"/>
                <a:cs typeface="Arial"/>
              </a:rPr>
              <a:t> </a:t>
            </a:r>
            <a:r>
              <a:rPr sz="2206" i="1" dirty="0">
                <a:latin typeface="Arial"/>
                <a:cs typeface="Arial"/>
              </a:rPr>
              <a:t>č.</a:t>
            </a:r>
            <a:r>
              <a:rPr sz="2206" i="1" spc="-17" dirty="0">
                <a:latin typeface="Arial"/>
                <a:cs typeface="Arial"/>
              </a:rPr>
              <a:t> </a:t>
            </a:r>
            <a:r>
              <a:rPr sz="2206" b="1" i="1" spc="-28" dirty="0">
                <a:latin typeface="Arial"/>
                <a:cs typeface="Arial"/>
              </a:rPr>
              <a:t>15</a:t>
            </a:r>
            <a:endParaRPr sz="2206" dirty="0">
              <a:latin typeface="Arial"/>
              <a:cs typeface="Arial"/>
            </a:endParaRPr>
          </a:p>
          <a:p>
            <a:pPr marL="14007">
              <a:spcBef>
                <a:spcPts val="1803"/>
              </a:spcBef>
            </a:pPr>
            <a:r>
              <a:rPr sz="2206" b="1" i="1" spc="-28" dirty="0">
                <a:latin typeface="Arial"/>
                <a:cs typeface="Arial"/>
              </a:rPr>
              <a:t>PAW</a:t>
            </a:r>
            <a:endParaRPr sz="2206" dirty="0">
              <a:latin typeface="Arial"/>
              <a:cs typeface="Arial"/>
            </a:endParaRPr>
          </a:p>
          <a:p>
            <a:pPr marL="392178" indent="-378171">
              <a:spcBef>
                <a:spcPts val="529"/>
              </a:spcBef>
              <a:buFont typeface="Arial"/>
              <a:buChar char="-"/>
              <a:tabLst>
                <a:tab pos="391477" algn="l"/>
                <a:tab pos="392178" algn="l"/>
              </a:tabLst>
            </a:pPr>
            <a:r>
              <a:rPr sz="2206" i="1" dirty="0">
                <a:latin typeface="Arial"/>
                <a:cs typeface="Arial"/>
              </a:rPr>
              <a:t>Plasma</a:t>
            </a:r>
            <a:r>
              <a:rPr sz="2206" i="1" spc="-22" dirty="0">
                <a:latin typeface="Arial"/>
                <a:cs typeface="Arial"/>
              </a:rPr>
              <a:t> </a:t>
            </a:r>
            <a:r>
              <a:rPr sz="2206" i="1" dirty="0">
                <a:latin typeface="Arial"/>
                <a:cs typeface="Arial"/>
              </a:rPr>
              <a:t>Arc</a:t>
            </a:r>
            <a:r>
              <a:rPr sz="2206" i="1" spc="-17" dirty="0">
                <a:latin typeface="Arial"/>
                <a:cs typeface="Arial"/>
              </a:rPr>
              <a:t> </a:t>
            </a:r>
            <a:r>
              <a:rPr sz="2206" i="1" spc="-11" dirty="0">
                <a:latin typeface="Arial"/>
                <a:cs typeface="Arial"/>
              </a:rPr>
              <a:t>Welding</a:t>
            </a:r>
            <a:endParaRPr sz="2206" dirty="0">
              <a:latin typeface="Arial"/>
              <a:cs typeface="Arial"/>
            </a:endParaRPr>
          </a:p>
          <a:p>
            <a:pPr>
              <a:spcBef>
                <a:spcPts val="28"/>
              </a:spcBef>
              <a:buFont typeface="Arial"/>
              <a:buChar char="-"/>
            </a:pPr>
            <a:endParaRPr sz="3198" dirty="0">
              <a:latin typeface="Arial"/>
              <a:cs typeface="Arial"/>
            </a:endParaRPr>
          </a:p>
          <a:p>
            <a:pPr marL="392178" marR="5602" indent="-378171">
              <a:buFont typeface="Arial"/>
              <a:buChar char="-"/>
              <a:tabLst>
                <a:tab pos="391477" algn="l"/>
                <a:tab pos="392178" algn="l"/>
              </a:tabLst>
            </a:pPr>
            <a:r>
              <a:rPr sz="2206" b="1" i="1" dirty="0">
                <a:latin typeface="Arial"/>
                <a:cs typeface="Arial"/>
              </a:rPr>
              <a:t>Plazmové</a:t>
            </a:r>
            <a:r>
              <a:rPr sz="2206" b="1" i="1" spc="-66" dirty="0">
                <a:latin typeface="Arial"/>
                <a:cs typeface="Arial"/>
              </a:rPr>
              <a:t> </a:t>
            </a:r>
            <a:r>
              <a:rPr sz="2206" b="1" i="1" dirty="0">
                <a:latin typeface="Arial"/>
                <a:cs typeface="Arial"/>
              </a:rPr>
              <a:t>svařování</a:t>
            </a:r>
            <a:r>
              <a:rPr sz="2206" b="1" i="1" spc="-66" dirty="0">
                <a:latin typeface="Arial"/>
                <a:cs typeface="Arial"/>
              </a:rPr>
              <a:t> </a:t>
            </a:r>
            <a:r>
              <a:rPr sz="2206" i="1" dirty="0">
                <a:latin typeface="Arial"/>
                <a:cs typeface="Arial"/>
              </a:rPr>
              <a:t>patří</a:t>
            </a:r>
            <a:r>
              <a:rPr sz="2206" i="1" spc="-66" dirty="0">
                <a:latin typeface="Arial"/>
                <a:cs typeface="Arial"/>
              </a:rPr>
              <a:t> </a:t>
            </a:r>
            <a:r>
              <a:rPr sz="2206" i="1" spc="-22" dirty="0">
                <a:latin typeface="Arial"/>
                <a:cs typeface="Arial"/>
              </a:rPr>
              <a:t>mezi </a:t>
            </a:r>
            <a:r>
              <a:rPr sz="2206" i="1" dirty="0">
                <a:latin typeface="Arial"/>
                <a:cs typeface="Arial"/>
              </a:rPr>
              <a:t>moderní,</a:t>
            </a:r>
            <a:r>
              <a:rPr sz="2206" i="1" spc="-55" dirty="0">
                <a:latin typeface="Arial"/>
                <a:cs typeface="Arial"/>
              </a:rPr>
              <a:t> </a:t>
            </a:r>
            <a:r>
              <a:rPr sz="2206" i="1" dirty="0">
                <a:latin typeface="Arial"/>
                <a:cs typeface="Arial"/>
              </a:rPr>
              <a:t>vysoce</a:t>
            </a:r>
            <a:r>
              <a:rPr sz="2206" i="1" spc="-50" dirty="0">
                <a:latin typeface="Arial"/>
                <a:cs typeface="Arial"/>
              </a:rPr>
              <a:t> </a:t>
            </a:r>
            <a:r>
              <a:rPr sz="2206" i="1" spc="-11" dirty="0">
                <a:latin typeface="Arial"/>
                <a:cs typeface="Arial"/>
              </a:rPr>
              <a:t>produktivní </a:t>
            </a:r>
            <a:r>
              <a:rPr sz="2206" i="1" dirty="0">
                <a:latin typeface="Arial"/>
                <a:cs typeface="Arial"/>
              </a:rPr>
              <a:t>metody</a:t>
            </a:r>
            <a:r>
              <a:rPr sz="2206" i="1" spc="-61" dirty="0">
                <a:latin typeface="Arial"/>
                <a:cs typeface="Arial"/>
              </a:rPr>
              <a:t> </a:t>
            </a:r>
            <a:r>
              <a:rPr sz="2206" i="1" dirty="0">
                <a:latin typeface="Arial"/>
                <a:cs typeface="Arial"/>
              </a:rPr>
              <a:t>obloukového</a:t>
            </a:r>
            <a:r>
              <a:rPr sz="2206" i="1" spc="-77" dirty="0">
                <a:latin typeface="Arial"/>
                <a:cs typeface="Arial"/>
              </a:rPr>
              <a:t> </a:t>
            </a:r>
            <a:r>
              <a:rPr sz="2206" i="1" spc="-11" dirty="0">
                <a:latin typeface="Arial"/>
                <a:cs typeface="Arial"/>
              </a:rPr>
              <a:t>svařování </a:t>
            </a:r>
            <a:r>
              <a:rPr sz="2206" i="1" dirty="0">
                <a:latin typeface="Arial"/>
                <a:cs typeface="Arial"/>
              </a:rPr>
              <a:t>v</a:t>
            </a:r>
            <a:r>
              <a:rPr sz="2206" i="1" spc="-33" dirty="0">
                <a:latin typeface="Arial"/>
                <a:cs typeface="Arial"/>
              </a:rPr>
              <a:t> </a:t>
            </a:r>
            <a:r>
              <a:rPr sz="2206" i="1" dirty="0">
                <a:latin typeface="Arial"/>
                <a:cs typeface="Arial"/>
              </a:rPr>
              <a:t>ochranné</a:t>
            </a:r>
            <a:r>
              <a:rPr sz="2206" i="1" spc="-44" dirty="0">
                <a:latin typeface="Arial"/>
                <a:cs typeface="Arial"/>
              </a:rPr>
              <a:t> </a:t>
            </a:r>
            <a:r>
              <a:rPr sz="2206" i="1" spc="-11" dirty="0">
                <a:latin typeface="Arial"/>
                <a:cs typeface="Arial"/>
              </a:rPr>
              <a:t>atmosféře.</a:t>
            </a:r>
            <a:endParaRPr sz="2206" dirty="0">
              <a:latin typeface="Arial"/>
              <a:cs typeface="Arial"/>
            </a:endParaRPr>
          </a:p>
          <a:p>
            <a:pPr marL="392178" marR="346658" indent="-378171">
              <a:spcBef>
                <a:spcPts val="529"/>
              </a:spcBef>
              <a:buFont typeface="Arial"/>
              <a:buChar char="-"/>
              <a:tabLst>
                <a:tab pos="391477" algn="l"/>
                <a:tab pos="392178" algn="l"/>
                <a:tab pos="3051283" algn="l"/>
              </a:tabLst>
            </a:pPr>
            <a:r>
              <a:rPr sz="2206" i="1" dirty="0">
                <a:latin typeface="Arial"/>
                <a:cs typeface="Arial"/>
              </a:rPr>
              <a:t>Je</a:t>
            </a:r>
            <a:r>
              <a:rPr sz="2206" i="1" spc="-11" dirty="0">
                <a:latin typeface="Arial"/>
                <a:cs typeface="Arial"/>
              </a:rPr>
              <a:t> charakterizováno</a:t>
            </a:r>
            <a:r>
              <a:rPr sz="2206" i="1" dirty="0">
                <a:latin typeface="Arial"/>
                <a:cs typeface="Arial"/>
              </a:rPr>
              <a:t>	</a:t>
            </a:r>
            <a:r>
              <a:rPr sz="2206" i="1" spc="-22" dirty="0">
                <a:latin typeface="Arial"/>
                <a:cs typeface="Arial"/>
              </a:rPr>
              <a:t>velmi </a:t>
            </a:r>
            <a:r>
              <a:rPr sz="2206" i="1" dirty="0">
                <a:latin typeface="Arial"/>
                <a:cs typeface="Arial"/>
              </a:rPr>
              <a:t>vysokou</a:t>
            </a:r>
            <a:r>
              <a:rPr sz="2206" i="1" spc="-72" dirty="0">
                <a:latin typeface="Arial"/>
                <a:cs typeface="Arial"/>
              </a:rPr>
              <a:t> </a:t>
            </a:r>
            <a:r>
              <a:rPr sz="2206" i="1" dirty="0">
                <a:latin typeface="Arial"/>
                <a:cs typeface="Arial"/>
              </a:rPr>
              <a:t>koncetrací</a:t>
            </a:r>
            <a:r>
              <a:rPr sz="2206" i="1" spc="-55" dirty="0">
                <a:latin typeface="Arial"/>
                <a:cs typeface="Arial"/>
              </a:rPr>
              <a:t> </a:t>
            </a:r>
            <a:r>
              <a:rPr sz="2206" i="1" dirty="0">
                <a:latin typeface="Arial"/>
                <a:cs typeface="Arial"/>
              </a:rPr>
              <a:t>energie</a:t>
            </a:r>
            <a:r>
              <a:rPr sz="2206" i="1" spc="-39" dirty="0">
                <a:latin typeface="Arial"/>
                <a:cs typeface="Arial"/>
              </a:rPr>
              <a:t> </a:t>
            </a:r>
            <a:r>
              <a:rPr sz="2206" i="1" spc="-55" dirty="0">
                <a:latin typeface="Arial"/>
                <a:cs typeface="Arial"/>
              </a:rPr>
              <a:t>a </a:t>
            </a:r>
            <a:r>
              <a:rPr sz="2206" i="1" dirty="0">
                <a:latin typeface="Arial"/>
                <a:cs typeface="Arial"/>
              </a:rPr>
              <a:t>vysokou</a:t>
            </a:r>
            <a:r>
              <a:rPr sz="2206" i="1" spc="-55" dirty="0">
                <a:latin typeface="Arial"/>
                <a:cs typeface="Arial"/>
              </a:rPr>
              <a:t> </a:t>
            </a:r>
            <a:r>
              <a:rPr sz="2206" i="1" dirty="0">
                <a:latin typeface="Arial"/>
                <a:cs typeface="Arial"/>
              </a:rPr>
              <a:t>pracovní</a:t>
            </a:r>
            <a:r>
              <a:rPr sz="2206" i="1" spc="-44" dirty="0">
                <a:latin typeface="Arial"/>
                <a:cs typeface="Arial"/>
              </a:rPr>
              <a:t> </a:t>
            </a:r>
            <a:r>
              <a:rPr sz="2206" i="1" spc="-11" dirty="0">
                <a:latin typeface="Arial"/>
                <a:cs typeface="Arial"/>
              </a:rPr>
              <a:t>teplotou</a:t>
            </a:r>
            <a:endParaRPr sz="2206" dirty="0">
              <a:latin typeface="Arial"/>
              <a:cs typeface="Arial"/>
            </a:endParaRPr>
          </a:p>
        </p:txBody>
      </p:sp>
      <p:sp>
        <p:nvSpPr>
          <p:cNvPr id="11" name="object 11"/>
          <p:cNvSpPr txBox="1">
            <a:spLocks noGrp="1"/>
          </p:cNvSpPr>
          <p:nvPr>
            <p:ph type="title"/>
          </p:nvPr>
        </p:nvSpPr>
        <p:spPr>
          <a:xfrm>
            <a:off x="391632" y="775581"/>
            <a:ext cx="3941084" cy="552044"/>
          </a:xfrm>
          <a:prstGeom prst="rect">
            <a:avLst/>
          </a:prstGeom>
        </p:spPr>
        <p:txBody>
          <a:bodyPr vert="horz" wrap="square" lIns="0" tIns="13305" rIns="0" bIns="0" rtlCol="0">
            <a:spAutoFit/>
          </a:bodyPr>
          <a:lstStyle/>
          <a:p>
            <a:pPr marL="14007">
              <a:spcBef>
                <a:spcPts val="105"/>
              </a:spcBef>
            </a:pPr>
            <a:r>
              <a:rPr spc="-110" dirty="0"/>
              <a:t>Plazmové</a:t>
            </a:r>
            <a:r>
              <a:rPr spc="-94" dirty="0"/>
              <a:t> </a:t>
            </a:r>
            <a:r>
              <a:rPr spc="-77" dirty="0"/>
              <a:t>svařování</a:t>
            </a:r>
          </a:p>
        </p:txBody>
      </p:sp>
      <p:pic>
        <p:nvPicPr>
          <p:cNvPr id="12" name="object 12"/>
          <p:cNvPicPr/>
          <p:nvPr/>
        </p:nvPicPr>
        <p:blipFill>
          <a:blip r:embed="rId2" cstate="print"/>
          <a:stretch>
            <a:fillRect/>
          </a:stretch>
        </p:blipFill>
        <p:spPr>
          <a:xfrm>
            <a:off x="5598051" y="1206166"/>
            <a:ext cx="4176374" cy="5391472"/>
          </a:xfrm>
          <a:prstGeom prst="rect">
            <a:avLst/>
          </a:prstGeom>
        </p:spPr>
      </p:pic>
    </p:spTree>
    <p:extLst>
      <p:ext uri="{BB962C8B-B14F-4D97-AF65-F5344CB8AC3E}">
        <p14:creationId xmlns:p14="http://schemas.microsoft.com/office/powerpoint/2010/main" val="20050363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769775" y="1991270"/>
            <a:ext cx="8609044" cy="4606681"/>
          </a:xfrm>
          <a:prstGeom prst="rect">
            <a:avLst/>
          </a:prstGeom>
        </p:spPr>
        <p:txBody>
          <a:bodyPr vert="horz" wrap="square" lIns="0" tIns="14005" rIns="0" bIns="0" rtlCol="0">
            <a:spAutoFit/>
          </a:bodyPr>
          <a:lstStyle/>
          <a:p>
            <a:pPr marL="14007" marR="548349">
              <a:spcBef>
                <a:spcPts val="110"/>
              </a:spcBef>
              <a:tabLst>
                <a:tab pos="7396052" algn="l"/>
              </a:tabLst>
            </a:pPr>
            <a:r>
              <a:rPr sz="2647" b="1" i="1" dirty="0">
                <a:latin typeface="Arial"/>
                <a:cs typeface="Arial"/>
              </a:rPr>
              <a:t>Plazmové</a:t>
            </a:r>
            <a:r>
              <a:rPr sz="2647" b="1" i="1" spc="-28" dirty="0">
                <a:latin typeface="Arial"/>
                <a:cs typeface="Arial"/>
              </a:rPr>
              <a:t> </a:t>
            </a:r>
            <a:r>
              <a:rPr sz="2647" b="1" i="1" dirty="0">
                <a:latin typeface="Arial"/>
                <a:cs typeface="Arial"/>
              </a:rPr>
              <a:t>svařování</a:t>
            </a:r>
            <a:r>
              <a:rPr sz="2647" b="1" i="1" spc="6" dirty="0">
                <a:latin typeface="Arial"/>
                <a:cs typeface="Arial"/>
              </a:rPr>
              <a:t> </a:t>
            </a:r>
            <a:r>
              <a:rPr sz="2647" i="1" dirty="0">
                <a:latin typeface="Arial"/>
                <a:cs typeface="Arial"/>
              </a:rPr>
              <a:t>využívá</a:t>
            </a:r>
            <a:r>
              <a:rPr sz="2647" i="1" spc="-22" dirty="0">
                <a:latin typeface="Arial"/>
                <a:cs typeface="Arial"/>
              </a:rPr>
              <a:t> </a:t>
            </a:r>
            <a:r>
              <a:rPr sz="2647" i="1" dirty="0">
                <a:latin typeface="Arial"/>
                <a:cs typeface="Arial"/>
              </a:rPr>
              <a:t>koncentrace</a:t>
            </a:r>
            <a:r>
              <a:rPr sz="2647" i="1" spc="-11" dirty="0">
                <a:latin typeface="Arial"/>
                <a:cs typeface="Arial"/>
              </a:rPr>
              <a:t> tepla</a:t>
            </a:r>
            <a:r>
              <a:rPr sz="2647" i="1" dirty="0">
                <a:latin typeface="Arial"/>
                <a:cs typeface="Arial"/>
              </a:rPr>
              <a:t>	</a:t>
            </a:r>
            <a:r>
              <a:rPr sz="2647" i="1" spc="-55" dirty="0">
                <a:latin typeface="Arial"/>
                <a:cs typeface="Arial"/>
              </a:rPr>
              <a:t>a </a:t>
            </a:r>
            <a:r>
              <a:rPr sz="2647" i="1" dirty="0">
                <a:latin typeface="Arial"/>
                <a:cs typeface="Arial"/>
              </a:rPr>
              <a:t>dynamického</a:t>
            </a:r>
            <a:r>
              <a:rPr sz="2647" i="1" spc="6" dirty="0">
                <a:latin typeface="Arial"/>
                <a:cs typeface="Arial"/>
              </a:rPr>
              <a:t> </a:t>
            </a:r>
            <a:r>
              <a:rPr sz="2647" i="1" dirty="0">
                <a:latin typeface="Arial"/>
                <a:cs typeface="Arial"/>
              </a:rPr>
              <a:t>účinku</a:t>
            </a:r>
            <a:r>
              <a:rPr sz="2647" i="1" spc="-11" dirty="0">
                <a:latin typeface="Arial"/>
                <a:cs typeface="Arial"/>
              </a:rPr>
              <a:t> </a:t>
            </a:r>
            <a:r>
              <a:rPr sz="2647" i="1" dirty="0">
                <a:latin typeface="Arial"/>
                <a:cs typeface="Arial"/>
              </a:rPr>
              <a:t>plazmy, což</a:t>
            </a:r>
            <a:r>
              <a:rPr sz="2647" i="1" spc="-39" dirty="0">
                <a:latin typeface="Arial"/>
                <a:cs typeface="Arial"/>
              </a:rPr>
              <a:t> </a:t>
            </a:r>
            <a:r>
              <a:rPr sz="2647" i="1" dirty="0">
                <a:latin typeface="Arial"/>
                <a:cs typeface="Arial"/>
              </a:rPr>
              <a:t>je</a:t>
            </a:r>
            <a:r>
              <a:rPr sz="2647" i="1" spc="-28" dirty="0">
                <a:latin typeface="Arial"/>
                <a:cs typeface="Arial"/>
              </a:rPr>
              <a:t> </a:t>
            </a:r>
            <a:r>
              <a:rPr sz="2647" i="1" dirty="0">
                <a:latin typeface="Arial"/>
                <a:cs typeface="Arial"/>
              </a:rPr>
              <a:t>výsledkem</a:t>
            </a:r>
            <a:r>
              <a:rPr sz="2647" i="1" spc="-11" dirty="0">
                <a:latin typeface="Arial"/>
                <a:cs typeface="Arial"/>
              </a:rPr>
              <a:t> zúžení </a:t>
            </a:r>
            <a:r>
              <a:rPr sz="2647" i="1" dirty="0">
                <a:latin typeface="Arial"/>
                <a:cs typeface="Arial"/>
              </a:rPr>
              <a:t>(fokusace)</a:t>
            </a:r>
            <a:r>
              <a:rPr sz="2647" i="1" spc="-39" dirty="0">
                <a:latin typeface="Arial"/>
                <a:cs typeface="Arial"/>
              </a:rPr>
              <a:t> </a:t>
            </a:r>
            <a:r>
              <a:rPr sz="2647" i="1" dirty="0">
                <a:latin typeface="Arial"/>
                <a:cs typeface="Arial"/>
              </a:rPr>
              <a:t>elektrického</a:t>
            </a:r>
            <a:r>
              <a:rPr sz="2647" i="1" spc="-11" dirty="0">
                <a:latin typeface="Arial"/>
                <a:cs typeface="Arial"/>
              </a:rPr>
              <a:t> </a:t>
            </a:r>
            <a:r>
              <a:rPr sz="2647" i="1" dirty="0">
                <a:latin typeface="Arial"/>
                <a:cs typeface="Arial"/>
              </a:rPr>
              <a:t>oblouku,</a:t>
            </a:r>
            <a:r>
              <a:rPr sz="2647" i="1" spc="-6" dirty="0">
                <a:latin typeface="Arial"/>
                <a:cs typeface="Arial"/>
              </a:rPr>
              <a:t> </a:t>
            </a:r>
            <a:r>
              <a:rPr sz="2647" i="1" dirty="0">
                <a:latin typeface="Arial"/>
                <a:cs typeface="Arial"/>
              </a:rPr>
              <a:t>který</a:t>
            </a:r>
            <a:r>
              <a:rPr sz="2647" i="1" spc="-44" dirty="0">
                <a:latin typeface="Arial"/>
                <a:cs typeface="Arial"/>
              </a:rPr>
              <a:t> </a:t>
            </a:r>
            <a:r>
              <a:rPr sz="2647" i="1" dirty="0">
                <a:latin typeface="Arial"/>
                <a:cs typeface="Arial"/>
              </a:rPr>
              <a:t>vzniká</a:t>
            </a:r>
            <a:r>
              <a:rPr sz="2647" i="1" spc="-22" dirty="0">
                <a:latin typeface="Arial"/>
                <a:cs typeface="Arial"/>
              </a:rPr>
              <a:t> mezi </a:t>
            </a:r>
            <a:r>
              <a:rPr sz="2647" i="1" dirty="0">
                <a:latin typeface="Arial"/>
                <a:cs typeface="Arial"/>
              </a:rPr>
              <a:t>wolframovou</a:t>
            </a:r>
            <a:r>
              <a:rPr sz="2647" i="1" spc="-17" dirty="0">
                <a:latin typeface="Arial"/>
                <a:cs typeface="Arial"/>
              </a:rPr>
              <a:t> </a:t>
            </a:r>
            <a:r>
              <a:rPr sz="2647" i="1" dirty="0">
                <a:latin typeface="Arial"/>
                <a:cs typeface="Arial"/>
              </a:rPr>
              <a:t>elektrodou</a:t>
            </a:r>
            <a:r>
              <a:rPr sz="2647" i="1" spc="-44" dirty="0">
                <a:latin typeface="Arial"/>
                <a:cs typeface="Arial"/>
              </a:rPr>
              <a:t> </a:t>
            </a:r>
            <a:r>
              <a:rPr sz="2647" i="1" dirty="0">
                <a:latin typeface="Arial"/>
                <a:cs typeface="Arial"/>
              </a:rPr>
              <a:t>a</a:t>
            </a:r>
            <a:r>
              <a:rPr sz="2647" i="1" spc="-44" dirty="0">
                <a:latin typeface="Arial"/>
                <a:cs typeface="Arial"/>
              </a:rPr>
              <a:t> </a:t>
            </a:r>
            <a:r>
              <a:rPr sz="2647" i="1" spc="-11" dirty="0">
                <a:latin typeface="Arial"/>
                <a:cs typeface="Arial"/>
              </a:rPr>
              <a:t>svařencem.</a:t>
            </a:r>
            <a:endParaRPr sz="2647">
              <a:latin typeface="Arial"/>
              <a:cs typeface="Arial"/>
            </a:endParaRPr>
          </a:p>
          <a:p>
            <a:pPr marL="99445">
              <a:spcBef>
                <a:spcPts val="1588"/>
              </a:spcBef>
            </a:pPr>
            <a:r>
              <a:rPr sz="2647" b="1" i="1" dirty="0">
                <a:latin typeface="Arial"/>
                <a:cs typeface="Arial"/>
              </a:rPr>
              <a:t>Stabilizace</a:t>
            </a:r>
            <a:r>
              <a:rPr sz="2647" b="1" i="1" spc="-33" dirty="0">
                <a:latin typeface="Arial"/>
                <a:cs typeface="Arial"/>
              </a:rPr>
              <a:t> </a:t>
            </a:r>
            <a:r>
              <a:rPr sz="2647" b="1" i="1" dirty="0">
                <a:latin typeface="Arial"/>
                <a:cs typeface="Arial"/>
              </a:rPr>
              <a:t>elektrického</a:t>
            </a:r>
            <a:r>
              <a:rPr sz="2647" b="1" i="1" spc="-17" dirty="0">
                <a:latin typeface="Arial"/>
                <a:cs typeface="Arial"/>
              </a:rPr>
              <a:t> </a:t>
            </a:r>
            <a:r>
              <a:rPr sz="2647" b="1" i="1" spc="-11" dirty="0">
                <a:latin typeface="Arial"/>
                <a:cs typeface="Arial"/>
              </a:rPr>
              <a:t>oblouku</a:t>
            </a:r>
            <a:endParaRPr sz="2647">
              <a:latin typeface="Arial"/>
              <a:cs typeface="Arial"/>
            </a:endParaRPr>
          </a:p>
          <a:p>
            <a:pPr marL="14007" marR="5602">
              <a:lnSpc>
                <a:spcPts val="2856"/>
              </a:lnSpc>
              <a:spcBef>
                <a:spcPts val="684"/>
              </a:spcBef>
            </a:pPr>
            <a:r>
              <a:rPr sz="2647" i="1" dirty="0">
                <a:latin typeface="Arial"/>
                <a:cs typeface="Arial"/>
              </a:rPr>
              <a:t>Stabilizovaný</a:t>
            </a:r>
            <a:r>
              <a:rPr sz="2647" i="1" spc="11" dirty="0">
                <a:latin typeface="Arial"/>
                <a:cs typeface="Arial"/>
              </a:rPr>
              <a:t> </a:t>
            </a:r>
            <a:r>
              <a:rPr sz="2647" i="1" dirty="0">
                <a:latin typeface="Arial"/>
                <a:cs typeface="Arial"/>
              </a:rPr>
              <a:t>oblouk</a:t>
            </a:r>
            <a:r>
              <a:rPr sz="2647" i="1" spc="11" dirty="0">
                <a:latin typeface="Arial"/>
                <a:cs typeface="Arial"/>
              </a:rPr>
              <a:t> </a:t>
            </a:r>
            <a:r>
              <a:rPr sz="2647" i="1" dirty="0">
                <a:latin typeface="Arial"/>
                <a:cs typeface="Arial"/>
              </a:rPr>
              <a:t>je</a:t>
            </a:r>
            <a:r>
              <a:rPr sz="2647" i="1" spc="-17" dirty="0">
                <a:latin typeface="Arial"/>
                <a:cs typeface="Arial"/>
              </a:rPr>
              <a:t> </a:t>
            </a:r>
            <a:r>
              <a:rPr sz="2647" i="1" dirty="0">
                <a:latin typeface="Arial"/>
                <a:cs typeface="Arial"/>
              </a:rPr>
              <a:t>koncentrovaný</a:t>
            </a:r>
            <a:r>
              <a:rPr sz="2647" i="1" spc="-11" dirty="0">
                <a:latin typeface="Arial"/>
                <a:cs typeface="Arial"/>
              </a:rPr>
              <a:t> </a:t>
            </a:r>
            <a:r>
              <a:rPr sz="2647" i="1" dirty="0">
                <a:latin typeface="Arial"/>
                <a:cs typeface="Arial"/>
              </a:rPr>
              <a:t>(zúžený)</a:t>
            </a:r>
            <a:r>
              <a:rPr sz="2647" i="1" spc="-11" dirty="0">
                <a:latin typeface="Arial"/>
                <a:cs typeface="Arial"/>
              </a:rPr>
              <a:t> elektrický </a:t>
            </a:r>
            <a:r>
              <a:rPr sz="2647" i="1" dirty="0">
                <a:latin typeface="Arial"/>
                <a:cs typeface="Arial"/>
              </a:rPr>
              <a:t>oblouk</a:t>
            </a:r>
            <a:r>
              <a:rPr sz="2647" i="1" spc="-6" dirty="0">
                <a:latin typeface="Arial"/>
                <a:cs typeface="Arial"/>
              </a:rPr>
              <a:t> </a:t>
            </a:r>
            <a:r>
              <a:rPr sz="2647" i="1" dirty="0">
                <a:latin typeface="Arial"/>
                <a:cs typeface="Arial"/>
              </a:rPr>
              <a:t>využívaný</a:t>
            </a:r>
            <a:r>
              <a:rPr sz="2647" i="1" spc="-22" dirty="0">
                <a:latin typeface="Arial"/>
                <a:cs typeface="Arial"/>
              </a:rPr>
              <a:t> </a:t>
            </a:r>
            <a:r>
              <a:rPr sz="2647" i="1" dirty="0">
                <a:latin typeface="Arial"/>
                <a:cs typeface="Arial"/>
              </a:rPr>
              <a:t>v</a:t>
            </a:r>
            <a:r>
              <a:rPr sz="2647" i="1" spc="-39" dirty="0">
                <a:latin typeface="Arial"/>
                <a:cs typeface="Arial"/>
              </a:rPr>
              <a:t> </a:t>
            </a:r>
            <a:r>
              <a:rPr sz="2647" i="1" dirty="0">
                <a:latin typeface="Arial"/>
                <a:cs typeface="Arial"/>
              </a:rPr>
              <a:t>technické</a:t>
            </a:r>
            <a:r>
              <a:rPr sz="2647" i="1" spc="-17" dirty="0">
                <a:latin typeface="Arial"/>
                <a:cs typeface="Arial"/>
              </a:rPr>
              <a:t> </a:t>
            </a:r>
            <a:r>
              <a:rPr sz="2647" i="1" dirty="0">
                <a:latin typeface="Arial"/>
                <a:cs typeface="Arial"/>
              </a:rPr>
              <a:t>praxi</a:t>
            </a:r>
            <a:r>
              <a:rPr sz="2647" i="1" spc="-33" dirty="0">
                <a:latin typeface="Arial"/>
                <a:cs typeface="Arial"/>
              </a:rPr>
              <a:t> </a:t>
            </a:r>
            <a:r>
              <a:rPr sz="2647" i="1" dirty="0">
                <a:latin typeface="Arial"/>
                <a:cs typeface="Arial"/>
              </a:rPr>
              <a:t>a</a:t>
            </a:r>
            <a:r>
              <a:rPr sz="2647" i="1" spc="-11" dirty="0">
                <a:latin typeface="Arial"/>
                <a:cs typeface="Arial"/>
              </a:rPr>
              <a:t> </a:t>
            </a:r>
            <a:r>
              <a:rPr sz="2647" i="1" dirty="0">
                <a:latin typeface="Arial"/>
                <a:cs typeface="Arial"/>
              </a:rPr>
              <a:t>dosahuje</a:t>
            </a:r>
            <a:r>
              <a:rPr sz="2647" i="1" spc="22" dirty="0">
                <a:latin typeface="Arial"/>
                <a:cs typeface="Arial"/>
              </a:rPr>
              <a:t> </a:t>
            </a:r>
            <a:r>
              <a:rPr sz="2647" i="1" spc="-28" dirty="0">
                <a:latin typeface="Arial"/>
                <a:cs typeface="Arial"/>
              </a:rPr>
              <a:t>se:</a:t>
            </a:r>
            <a:endParaRPr sz="2647">
              <a:latin typeface="Arial"/>
              <a:cs typeface="Arial"/>
            </a:endParaRPr>
          </a:p>
          <a:p>
            <a:pPr marL="455906" indent="-316544">
              <a:spcBef>
                <a:spcPts val="1731"/>
              </a:spcBef>
              <a:buFont typeface="Wingdings"/>
              <a:buChar char=""/>
              <a:tabLst>
                <a:tab pos="456607" algn="l"/>
              </a:tabLst>
            </a:pPr>
            <a:r>
              <a:rPr sz="2647" i="1" dirty="0">
                <a:latin typeface="Arial"/>
                <a:cs typeface="Arial"/>
              </a:rPr>
              <a:t>Tvarem</a:t>
            </a:r>
            <a:r>
              <a:rPr sz="2647" i="1" spc="-55" dirty="0">
                <a:latin typeface="Arial"/>
                <a:cs typeface="Arial"/>
              </a:rPr>
              <a:t> </a:t>
            </a:r>
            <a:r>
              <a:rPr sz="2647" i="1" dirty="0">
                <a:latin typeface="Arial"/>
                <a:cs typeface="Arial"/>
              </a:rPr>
              <a:t>dýzy</a:t>
            </a:r>
            <a:r>
              <a:rPr sz="2647" i="1" spc="-39" dirty="0">
                <a:latin typeface="Arial"/>
                <a:cs typeface="Arial"/>
              </a:rPr>
              <a:t> </a:t>
            </a:r>
            <a:r>
              <a:rPr sz="2647" i="1" dirty="0">
                <a:latin typeface="Arial"/>
                <a:cs typeface="Arial"/>
              </a:rPr>
              <a:t>plazmového</a:t>
            </a:r>
            <a:r>
              <a:rPr sz="2647" i="1" spc="22" dirty="0">
                <a:latin typeface="Arial"/>
                <a:cs typeface="Arial"/>
              </a:rPr>
              <a:t> </a:t>
            </a:r>
            <a:r>
              <a:rPr sz="2647" i="1" spc="-11" dirty="0">
                <a:latin typeface="Arial"/>
                <a:cs typeface="Arial"/>
              </a:rPr>
              <a:t>hořáku,</a:t>
            </a:r>
            <a:endParaRPr sz="2647">
              <a:latin typeface="Arial"/>
              <a:cs typeface="Arial"/>
            </a:endParaRPr>
          </a:p>
          <a:p>
            <a:pPr marL="455906" indent="-316544">
              <a:spcBef>
                <a:spcPts val="320"/>
              </a:spcBef>
              <a:buFont typeface="Wingdings"/>
              <a:buChar char=""/>
              <a:tabLst>
                <a:tab pos="456607" algn="l"/>
              </a:tabLst>
            </a:pPr>
            <a:r>
              <a:rPr sz="2647" i="1" dirty="0">
                <a:latin typeface="Arial"/>
                <a:cs typeface="Arial"/>
              </a:rPr>
              <a:t>Proudícím</a:t>
            </a:r>
            <a:r>
              <a:rPr sz="2647" i="1" spc="-6" dirty="0">
                <a:latin typeface="Arial"/>
                <a:cs typeface="Arial"/>
              </a:rPr>
              <a:t> </a:t>
            </a:r>
            <a:r>
              <a:rPr sz="2647" i="1" spc="-11" dirty="0">
                <a:latin typeface="Arial"/>
                <a:cs typeface="Arial"/>
              </a:rPr>
              <a:t>plynem,</a:t>
            </a:r>
            <a:endParaRPr sz="2647">
              <a:latin typeface="Arial"/>
              <a:cs typeface="Arial"/>
            </a:endParaRPr>
          </a:p>
          <a:p>
            <a:pPr marL="455906" indent="-316544">
              <a:spcBef>
                <a:spcPts val="320"/>
              </a:spcBef>
              <a:buFont typeface="Wingdings"/>
              <a:buChar char=""/>
              <a:tabLst>
                <a:tab pos="456607" algn="l"/>
              </a:tabLst>
            </a:pPr>
            <a:r>
              <a:rPr sz="2647" i="1" spc="-11" dirty="0">
                <a:latin typeface="Arial"/>
                <a:cs typeface="Arial"/>
              </a:rPr>
              <a:t>Vodou.</a:t>
            </a:r>
            <a:endParaRPr sz="2647">
              <a:latin typeface="Arial"/>
              <a:cs typeface="Arial"/>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a:spLocks noGrp="1"/>
          </p:cNvSpPr>
          <p:nvPr>
            <p:ph type="title"/>
          </p:nvPr>
        </p:nvSpPr>
        <p:spPr>
          <a:xfrm>
            <a:off x="391633" y="775581"/>
            <a:ext cx="5712053" cy="552044"/>
          </a:xfrm>
          <a:prstGeom prst="rect">
            <a:avLst/>
          </a:prstGeom>
        </p:spPr>
        <p:txBody>
          <a:bodyPr vert="horz" wrap="square" lIns="0" tIns="13305" rIns="0" bIns="0" rtlCol="0">
            <a:spAutoFit/>
          </a:bodyPr>
          <a:lstStyle/>
          <a:p>
            <a:pPr marL="14007">
              <a:spcBef>
                <a:spcPts val="105"/>
              </a:spcBef>
            </a:pPr>
            <a:r>
              <a:rPr spc="-105" dirty="0"/>
              <a:t>Plazma</a:t>
            </a:r>
            <a:r>
              <a:rPr spc="-132" dirty="0"/>
              <a:t> </a:t>
            </a:r>
            <a:r>
              <a:rPr spc="-94" dirty="0"/>
              <a:t>elektrického</a:t>
            </a:r>
            <a:r>
              <a:rPr spc="-116" dirty="0"/>
              <a:t> </a:t>
            </a:r>
            <a:r>
              <a:rPr spc="-61" dirty="0"/>
              <a:t>oblouku</a:t>
            </a:r>
          </a:p>
        </p:txBody>
      </p:sp>
    </p:spTree>
    <p:extLst>
      <p:ext uri="{BB962C8B-B14F-4D97-AF65-F5344CB8AC3E}">
        <p14:creationId xmlns:p14="http://schemas.microsoft.com/office/powerpoint/2010/main" val="40172253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741765" y="1721753"/>
            <a:ext cx="9331717" cy="3464574"/>
          </a:xfrm>
          <a:prstGeom prst="rect">
            <a:avLst/>
          </a:prstGeom>
        </p:spPr>
        <p:txBody>
          <a:bodyPr vert="horz" wrap="square" lIns="0" tIns="14005" rIns="0" bIns="0" rtlCol="0">
            <a:spAutoFit/>
          </a:bodyPr>
          <a:lstStyle/>
          <a:p>
            <a:pPr marL="42019" marR="33615" indent="85439">
              <a:spcBef>
                <a:spcPts val="110"/>
              </a:spcBef>
            </a:pPr>
            <a:r>
              <a:rPr sz="2647" b="1" i="1" dirty="0">
                <a:latin typeface="Arial"/>
                <a:cs typeface="Arial"/>
              </a:rPr>
              <a:t>Plazmový</a:t>
            </a:r>
            <a:r>
              <a:rPr sz="2647" b="1" i="1" spc="-33" dirty="0">
                <a:latin typeface="Arial"/>
                <a:cs typeface="Arial"/>
              </a:rPr>
              <a:t> </a:t>
            </a:r>
            <a:r>
              <a:rPr sz="2647" b="1" i="1" dirty="0">
                <a:latin typeface="Arial"/>
                <a:cs typeface="Arial"/>
              </a:rPr>
              <a:t>plyn</a:t>
            </a:r>
            <a:r>
              <a:rPr sz="2647" i="1" dirty="0">
                <a:latin typeface="Arial"/>
                <a:cs typeface="Arial"/>
              </a:rPr>
              <a:t>,</a:t>
            </a:r>
            <a:r>
              <a:rPr sz="2647" i="1" spc="-28" dirty="0">
                <a:latin typeface="Arial"/>
                <a:cs typeface="Arial"/>
              </a:rPr>
              <a:t> </a:t>
            </a:r>
            <a:r>
              <a:rPr sz="2647" i="1" dirty="0">
                <a:latin typeface="Arial"/>
                <a:cs typeface="Arial"/>
              </a:rPr>
              <a:t>který</a:t>
            </a:r>
            <a:r>
              <a:rPr sz="2647" i="1" spc="-11" dirty="0">
                <a:latin typeface="Arial"/>
                <a:cs typeface="Arial"/>
              </a:rPr>
              <a:t> </a:t>
            </a:r>
            <a:r>
              <a:rPr sz="2647" i="1" dirty="0">
                <a:latin typeface="Arial"/>
                <a:cs typeface="Arial"/>
              </a:rPr>
              <a:t>proudí</a:t>
            </a:r>
            <a:r>
              <a:rPr sz="2647" i="1" spc="-11" dirty="0">
                <a:latin typeface="Arial"/>
                <a:cs typeface="Arial"/>
              </a:rPr>
              <a:t> </a:t>
            </a:r>
            <a:r>
              <a:rPr sz="2647" i="1" dirty="0">
                <a:latin typeface="Arial"/>
                <a:cs typeface="Arial"/>
              </a:rPr>
              <a:t>okolo</a:t>
            </a:r>
            <a:r>
              <a:rPr sz="2647" i="1" spc="17" dirty="0">
                <a:latin typeface="Arial"/>
                <a:cs typeface="Arial"/>
              </a:rPr>
              <a:t> </a:t>
            </a:r>
            <a:r>
              <a:rPr sz="2647" i="1" dirty="0">
                <a:latin typeface="Arial"/>
                <a:cs typeface="Arial"/>
              </a:rPr>
              <a:t>elektrody ,</a:t>
            </a:r>
            <a:r>
              <a:rPr sz="2647" i="1" spc="-28" dirty="0">
                <a:latin typeface="Arial"/>
                <a:cs typeface="Arial"/>
              </a:rPr>
              <a:t> </a:t>
            </a:r>
            <a:r>
              <a:rPr sz="2647" i="1" dirty="0">
                <a:latin typeface="Arial"/>
                <a:cs typeface="Arial"/>
              </a:rPr>
              <a:t>se</a:t>
            </a:r>
            <a:r>
              <a:rPr sz="2647" i="1" spc="-11" dirty="0">
                <a:latin typeface="Arial"/>
                <a:cs typeface="Arial"/>
              </a:rPr>
              <a:t> </a:t>
            </a:r>
            <a:r>
              <a:rPr sz="2647" i="1" dirty="0">
                <a:latin typeface="Arial"/>
                <a:cs typeface="Arial"/>
              </a:rPr>
              <a:t>vlivem</a:t>
            </a:r>
            <a:r>
              <a:rPr sz="2647" i="1" spc="11" dirty="0">
                <a:latin typeface="Arial"/>
                <a:cs typeface="Arial"/>
              </a:rPr>
              <a:t> </a:t>
            </a:r>
            <a:r>
              <a:rPr sz="2647" i="1" spc="-11" dirty="0">
                <a:latin typeface="Arial"/>
                <a:cs typeface="Arial"/>
              </a:rPr>
              <a:t>tepla </a:t>
            </a:r>
            <a:r>
              <a:rPr sz="2647" i="1" dirty="0">
                <a:latin typeface="Arial"/>
                <a:cs typeface="Arial"/>
              </a:rPr>
              <a:t>oblouku prudce</a:t>
            </a:r>
            <a:r>
              <a:rPr sz="2647" i="1" spc="-6" dirty="0">
                <a:latin typeface="Arial"/>
                <a:cs typeface="Arial"/>
              </a:rPr>
              <a:t> </a:t>
            </a:r>
            <a:r>
              <a:rPr sz="2647" i="1" dirty="0">
                <a:latin typeface="Arial"/>
                <a:cs typeface="Arial"/>
              </a:rPr>
              <a:t>roztahuje</a:t>
            </a:r>
            <a:r>
              <a:rPr sz="2647" i="1" spc="-11" dirty="0">
                <a:latin typeface="Arial"/>
                <a:cs typeface="Arial"/>
              </a:rPr>
              <a:t> </a:t>
            </a:r>
            <a:r>
              <a:rPr sz="2647" i="1" dirty="0">
                <a:latin typeface="Arial"/>
                <a:cs typeface="Arial"/>
              </a:rPr>
              <a:t>,</a:t>
            </a:r>
            <a:r>
              <a:rPr sz="2647" i="1" spc="-11" dirty="0">
                <a:latin typeface="Arial"/>
                <a:cs typeface="Arial"/>
              </a:rPr>
              <a:t> </a:t>
            </a:r>
            <a:r>
              <a:rPr sz="2647" i="1" dirty="0">
                <a:latin typeface="Arial"/>
                <a:cs typeface="Arial"/>
              </a:rPr>
              <a:t>a</a:t>
            </a:r>
            <a:r>
              <a:rPr sz="2647" i="1" spc="-33" dirty="0">
                <a:latin typeface="Arial"/>
                <a:cs typeface="Arial"/>
              </a:rPr>
              <a:t> </a:t>
            </a:r>
            <a:r>
              <a:rPr sz="2647" i="1" dirty="0">
                <a:latin typeface="Arial"/>
                <a:cs typeface="Arial"/>
              </a:rPr>
              <a:t>proudí</a:t>
            </a:r>
            <a:r>
              <a:rPr sz="2647" i="1" spc="-17" dirty="0">
                <a:latin typeface="Arial"/>
                <a:cs typeface="Arial"/>
              </a:rPr>
              <a:t> </a:t>
            </a:r>
            <a:r>
              <a:rPr sz="2647" i="1" dirty="0">
                <a:latin typeface="Arial"/>
                <a:cs typeface="Arial"/>
              </a:rPr>
              <a:t>otvorem</a:t>
            </a:r>
            <a:r>
              <a:rPr sz="2647" i="1" spc="-22" dirty="0">
                <a:latin typeface="Arial"/>
                <a:cs typeface="Arial"/>
              </a:rPr>
              <a:t> </a:t>
            </a:r>
            <a:r>
              <a:rPr sz="2647" i="1" dirty="0">
                <a:latin typeface="Arial"/>
                <a:cs typeface="Arial"/>
              </a:rPr>
              <a:t>v</a:t>
            </a:r>
            <a:r>
              <a:rPr sz="2647" i="1" spc="-11" dirty="0">
                <a:latin typeface="Arial"/>
                <a:cs typeface="Arial"/>
              </a:rPr>
              <a:t> </a:t>
            </a:r>
            <a:r>
              <a:rPr sz="2647" i="1" dirty="0">
                <a:latin typeface="Arial"/>
                <a:cs typeface="Arial"/>
              </a:rPr>
              <a:t>trysce</a:t>
            </a:r>
            <a:r>
              <a:rPr sz="2647" i="1" spc="-33" dirty="0">
                <a:latin typeface="Arial"/>
                <a:cs typeface="Arial"/>
              </a:rPr>
              <a:t> </a:t>
            </a:r>
            <a:r>
              <a:rPr sz="2647" i="1" spc="-11" dirty="0">
                <a:latin typeface="Arial"/>
                <a:cs typeface="Arial"/>
              </a:rPr>
              <a:t>velmi </a:t>
            </a:r>
            <a:r>
              <a:rPr sz="2647" i="1" dirty="0">
                <a:latin typeface="Arial"/>
                <a:cs typeface="Arial"/>
              </a:rPr>
              <a:t>vysokou</a:t>
            </a:r>
            <a:r>
              <a:rPr sz="2647" i="1" spc="-6" dirty="0">
                <a:latin typeface="Arial"/>
                <a:cs typeface="Arial"/>
              </a:rPr>
              <a:t> </a:t>
            </a:r>
            <a:r>
              <a:rPr sz="2647" i="1" dirty="0">
                <a:latin typeface="Arial"/>
                <a:cs typeface="Arial"/>
              </a:rPr>
              <a:t>rychlostí.</a:t>
            </a:r>
            <a:r>
              <a:rPr sz="2647" i="1" spc="-17" dirty="0">
                <a:latin typeface="Arial"/>
                <a:cs typeface="Arial"/>
              </a:rPr>
              <a:t> </a:t>
            </a:r>
            <a:r>
              <a:rPr sz="2647" i="1" spc="-22" dirty="0">
                <a:latin typeface="Arial"/>
                <a:cs typeface="Arial"/>
              </a:rPr>
              <a:t>(Ar)</a:t>
            </a:r>
            <a:endParaRPr sz="2647">
              <a:latin typeface="Arial"/>
              <a:cs typeface="Arial"/>
            </a:endParaRPr>
          </a:p>
          <a:p>
            <a:pPr marL="42019">
              <a:spcBef>
                <a:spcPts val="1908"/>
              </a:spcBef>
            </a:pPr>
            <a:r>
              <a:rPr sz="2647" b="1" i="1" dirty="0">
                <a:latin typeface="Arial"/>
                <a:cs typeface="Arial"/>
              </a:rPr>
              <a:t>Sekundární</a:t>
            </a:r>
            <a:r>
              <a:rPr sz="2647" b="1" i="1" spc="-28" dirty="0">
                <a:latin typeface="Arial"/>
                <a:cs typeface="Arial"/>
              </a:rPr>
              <a:t> </a:t>
            </a:r>
            <a:r>
              <a:rPr sz="2647" b="1" i="1" dirty="0">
                <a:latin typeface="Arial"/>
                <a:cs typeface="Arial"/>
              </a:rPr>
              <a:t>(ochranný)</a:t>
            </a:r>
            <a:r>
              <a:rPr sz="2647" b="1" i="1" spc="-28" dirty="0">
                <a:latin typeface="Arial"/>
                <a:cs typeface="Arial"/>
              </a:rPr>
              <a:t> </a:t>
            </a:r>
            <a:r>
              <a:rPr sz="2647" b="1" i="1" dirty="0">
                <a:latin typeface="Arial"/>
                <a:cs typeface="Arial"/>
              </a:rPr>
              <a:t>plyn</a:t>
            </a:r>
            <a:r>
              <a:rPr sz="2647" b="1" i="1" spc="-28" dirty="0">
                <a:latin typeface="Arial"/>
                <a:cs typeface="Arial"/>
              </a:rPr>
              <a:t> </a:t>
            </a:r>
            <a:r>
              <a:rPr sz="2647" i="1" dirty="0">
                <a:latin typeface="Arial"/>
                <a:cs typeface="Arial"/>
              </a:rPr>
              <a:t>se</a:t>
            </a:r>
            <a:r>
              <a:rPr sz="2647" i="1" spc="-17" dirty="0">
                <a:latin typeface="Arial"/>
                <a:cs typeface="Arial"/>
              </a:rPr>
              <a:t> </a:t>
            </a:r>
            <a:r>
              <a:rPr sz="2647" i="1" dirty="0">
                <a:latin typeface="Arial"/>
                <a:cs typeface="Arial"/>
              </a:rPr>
              <a:t>využívá</a:t>
            </a:r>
            <a:r>
              <a:rPr sz="2647" i="1" spc="-28" dirty="0">
                <a:latin typeface="Arial"/>
                <a:cs typeface="Arial"/>
              </a:rPr>
              <a:t> </a:t>
            </a:r>
            <a:r>
              <a:rPr sz="2647" i="1" dirty="0">
                <a:latin typeface="Arial"/>
                <a:cs typeface="Arial"/>
              </a:rPr>
              <a:t>k</a:t>
            </a:r>
            <a:r>
              <a:rPr sz="2647" i="1" spc="-17" dirty="0">
                <a:latin typeface="Arial"/>
                <a:cs typeface="Arial"/>
              </a:rPr>
              <a:t> </a:t>
            </a:r>
            <a:r>
              <a:rPr sz="2647" i="1" dirty="0">
                <a:latin typeface="Arial"/>
                <a:cs typeface="Arial"/>
              </a:rPr>
              <a:t>vlastní</a:t>
            </a:r>
            <a:r>
              <a:rPr sz="2647" i="1" spc="-11" dirty="0">
                <a:latin typeface="Arial"/>
                <a:cs typeface="Arial"/>
              </a:rPr>
              <a:t> ochraně</a:t>
            </a:r>
            <a:endParaRPr sz="2647">
              <a:latin typeface="Arial"/>
              <a:cs typeface="Arial"/>
            </a:endParaRPr>
          </a:p>
          <a:p>
            <a:pPr marL="42019">
              <a:spcBef>
                <a:spcPts val="6"/>
              </a:spcBef>
            </a:pPr>
            <a:r>
              <a:rPr sz="2647" i="1" dirty="0">
                <a:latin typeface="Arial"/>
                <a:cs typeface="Arial"/>
              </a:rPr>
              <a:t>tavné</a:t>
            </a:r>
            <a:r>
              <a:rPr sz="2647" i="1" spc="-11" dirty="0">
                <a:latin typeface="Arial"/>
                <a:cs typeface="Arial"/>
              </a:rPr>
              <a:t> </a:t>
            </a:r>
            <a:r>
              <a:rPr sz="2647" i="1" dirty="0">
                <a:latin typeface="Arial"/>
                <a:cs typeface="Arial"/>
              </a:rPr>
              <a:t>lázně</a:t>
            </a:r>
            <a:r>
              <a:rPr sz="2647" i="1" spc="-6" dirty="0">
                <a:latin typeface="Arial"/>
                <a:cs typeface="Arial"/>
              </a:rPr>
              <a:t> </a:t>
            </a:r>
            <a:r>
              <a:rPr sz="2647" i="1" dirty="0">
                <a:latin typeface="Arial"/>
                <a:cs typeface="Arial"/>
              </a:rPr>
              <a:t>(Ar,</a:t>
            </a:r>
            <a:r>
              <a:rPr sz="2647" i="1" spc="-17" dirty="0">
                <a:latin typeface="Arial"/>
                <a:cs typeface="Arial"/>
              </a:rPr>
              <a:t> </a:t>
            </a:r>
            <a:r>
              <a:rPr sz="2647" i="1" spc="-11" dirty="0">
                <a:latin typeface="Arial"/>
                <a:cs typeface="Arial"/>
              </a:rPr>
              <a:t>Ar+H</a:t>
            </a:r>
            <a:r>
              <a:rPr sz="1985" i="1" spc="-11" dirty="0">
                <a:latin typeface="Arial"/>
                <a:cs typeface="Arial"/>
              </a:rPr>
              <a:t>2</a:t>
            </a:r>
            <a:r>
              <a:rPr sz="2647" i="1" spc="-11" dirty="0">
                <a:latin typeface="Arial"/>
                <a:cs typeface="Arial"/>
              </a:rPr>
              <a:t>)</a:t>
            </a:r>
            <a:endParaRPr sz="2647">
              <a:latin typeface="Arial"/>
              <a:cs typeface="Arial"/>
            </a:endParaRPr>
          </a:p>
          <a:p>
            <a:pPr marL="127458">
              <a:spcBef>
                <a:spcPts val="2221"/>
              </a:spcBef>
            </a:pPr>
            <a:r>
              <a:rPr sz="2647" i="1" dirty="0">
                <a:latin typeface="Arial"/>
                <a:cs typeface="Arial"/>
              </a:rPr>
              <a:t>Spotřeba</a:t>
            </a:r>
            <a:r>
              <a:rPr sz="2647" i="1" spc="-39" dirty="0">
                <a:latin typeface="Arial"/>
                <a:cs typeface="Arial"/>
              </a:rPr>
              <a:t> </a:t>
            </a:r>
            <a:r>
              <a:rPr sz="2647" i="1" spc="-11" dirty="0">
                <a:latin typeface="Arial"/>
                <a:cs typeface="Arial"/>
              </a:rPr>
              <a:t>plynů:</a:t>
            </a:r>
            <a:endParaRPr sz="2647">
              <a:latin typeface="Arial"/>
              <a:cs typeface="Arial"/>
            </a:endParaRPr>
          </a:p>
          <a:p>
            <a:pPr marL="672305">
              <a:spcBef>
                <a:spcPts val="1081"/>
              </a:spcBef>
              <a:tabLst>
                <a:tab pos="3853147" algn="l"/>
              </a:tabLst>
            </a:pPr>
            <a:r>
              <a:rPr sz="2206" i="1" dirty="0">
                <a:latin typeface="Arial"/>
                <a:cs typeface="Arial"/>
              </a:rPr>
              <a:t>Plazmový</a:t>
            </a:r>
            <a:r>
              <a:rPr sz="2206" i="1" spc="-39" dirty="0">
                <a:latin typeface="Arial"/>
                <a:cs typeface="Arial"/>
              </a:rPr>
              <a:t> </a:t>
            </a:r>
            <a:r>
              <a:rPr sz="2206" i="1" dirty="0">
                <a:latin typeface="Arial"/>
                <a:cs typeface="Arial"/>
              </a:rPr>
              <a:t>plyn:</a:t>
            </a:r>
            <a:r>
              <a:rPr sz="2206" i="1" spc="414" dirty="0">
                <a:latin typeface="Arial"/>
                <a:cs typeface="Arial"/>
              </a:rPr>
              <a:t> </a:t>
            </a:r>
            <a:r>
              <a:rPr sz="2206" i="1" dirty="0">
                <a:latin typeface="Arial"/>
                <a:cs typeface="Arial"/>
              </a:rPr>
              <a:t>0,5</a:t>
            </a:r>
            <a:r>
              <a:rPr sz="2206" i="1" spc="-28" dirty="0">
                <a:latin typeface="Arial"/>
                <a:cs typeface="Arial"/>
              </a:rPr>
              <a:t> </a:t>
            </a:r>
            <a:r>
              <a:rPr sz="2206" i="1" dirty="0">
                <a:latin typeface="Arial"/>
                <a:cs typeface="Arial"/>
              </a:rPr>
              <a:t>–</a:t>
            </a:r>
            <a:r>
              <a:rPr sz="2206" i="1" spc="-11" dirty="0">
                <a:latin typeface="Arial"/>
                <a:cs typeface="Arial"/>
              </a:rPr>
              <a:t> </a:t>
            </a:r>
            <a:r>
              <a:rPr sz="2206" i="1" spc="-55" dirty="0">
                <a:latin typeface="Arial"/>
                <a:cs typeface="Arial"/>
              </a:rPr>
              <a:t>7</a:t>
            </a:r>
            <a:r>
              <a:rPr sz="2206" i="1" dirty="0">
                <a:latin typeface="Arial"/>
                <a:cs typeface="Arial"/>
              </a:rPr>
              <a:t>	</a:t>
            </a:r>
            <a:r>
              <a:rPr sz="2206" i="1" spc="-11" dirty="0">
                <a:latin typeface="Arial"/>
                <a:cs typeface="Arial"/>
              </a:rPr>
              <a:t>l.min</a:t>
            </a:r>
            <a:r>
              <a:rPr sz="2150" i="1" spc="-17" baseline="25641" dirty="0">
                <a:latin typeface="Arial"/>
                <a:cs typeface="Arial"/>
              </a:rPr>
              <a:t>-</a:t>
            </a:r>
            <a:r>
              <a:rPr sz="2150" i="1" spc="-83" baseline="25641" dirty="0">
                <a:latin typeface="Arial"/>
                <a:cs typeface="Arial"/>
              </a:rPr>
              <a:t>1</a:t>
            </a:r>
            <a:endParaRPr sz="2150" baseline="25641">
              <a:latin typeface="Arial"/>
              <a:cs typeface="Arial"/>
            </a:endParaRPr>
          </a:p>
        </p:txBody>
      </p:sp>
      <p:sp>
        <p:nvSpPr>
          <p:cNvPr id="11" name="object 11"/>
          <p:cNvSpPr txBox="1"/>
          <p:nvPr/>
        </p:nvSpPr>
        <p:spPr>
          <a:xfrm>
            <a:off x="1386904" y="5152235"/>
            <a:ext cx="2214935" cy="825048"/>
          </a:xfrm>
          <a:prstGeom prst="rect">
            <a:avLst/>
          </a:prstGeom>
        </p:spPr>
        <p:txBody>
          <a:bodyPr vert="horz" wrap="square" lIns="0" tIns="81231" rIns="0" bIns="0" rtlCol="0">
            <a:spAutoFit/>
          </a:bodyPr>
          <a:lstStyle/>
          <a:p>
            <a:pPr marL="27312">
              <a:spcBef>
                <a:spcPts val="640"/>
              </a:spcBef>
            </a:pPr>
            <a:r>
              <a:rPr sz="2206" i="1" dirty="0">
                <a:latin typeface="Arial"/>
                <a:cs typeface="Arial"/>
              </a:rPr>
              <a:t>Fokusační</a:t>
            </a:r>
            <a:r>
              <a:rPr sz="2206" i="1" spc="-22" dirty="0">
                <a:latin typeface="Arial"/>
                <a:cs typeface="Arial"/>
              </a:rPr>
              <a:t> </a:t>
            </a:r>
            <a:r>
              <a:rPr sz="2206" i="1" spc="-11" dirty="0">
                <a:latin typeface="Arial"/>
                <a:cs typeface="Arial"/>
              </a:rPr>
              <a:t>plyn:</a:t>
            </a:r>
            <a:r>
              <a:rPr sz="2206" i="1" spc="-171" dirty="0">
                <a:latin typeface="Arial"/>
                <a:cs typeface="Arial"/>
              </a:rPr>
              <a:t> </a:t>
            </a:r>
            <a:r>
              <a:rPr sz="2206" i="1" spc="-55" dirty="0">
                <a:latin typeface="Arial"/>
                <a:cs typeface="Arial"/>
              </a:rPr>
              <a:t>3</a:t>
            </a:r>
            <a:endParaRPr sz="2206">
              <a:latin typeface="Arial"/>
              <a:cs typeface="Arial"/>
            </a:endParaRPr>
          </a:p>
          <a:p>
            <a:pPr marL="14007">
              <a:spcBef>
                <a:spcPts val="529"/>
              </a:spcBef>
              <a:tabLst>
                <a:tab pos="2044226" algn="l"/>
              </a:tabLst>
            </a:pPr>
            <a:r>
              <a:rPr sz="2206" i="1" dirty="0">
                <a:latin typeface="Arial"/>
                <a:cs typeface="Arial"/>
              </a:rPr>
              <a:t>Ochranný</a:t>
            </a:r>
            <a:r>
              <a:rPr sz="2206" i="1" spc="-83" dirty="0">
                <a:latin typeface="Arial"/>
                <a:cs typeface="Arial"/>
              </a:rPr>
              <a:t> </a:t>
            </a:r>
            <a:r>
              <a:rPr sz="2206" i="1" spc="-11" dirty="0">
                <a:latin typeface="Arial"/>
                <a:cs typeface="Arial"/>
              </a:rPr>
              <a:t>plyn:</a:t>
            </a:r>
            <a:r>
              <a:rPr sz="2206" i="1" dirty="0">
                <a:latin typeface="Arial"/>
                <a:cs typeface="Arial"/>
              </a:rPr>
              <a:t>	</a:t>
            </a:r>
            <a:r>
              <a:rPr sz="2206" i="1" spc="-55" dirty="0">
                <a:latin typeface="Arial"/>
                <a:cs typeface="Arial"/>
              </a:rPr>
              <a:t>2</a:t>
            </a:r>
            <a:endParaRPr sz="2206">
              <a:latin typeface="Arial"/>
              <a:cs typeface="Arial"/>
            </a:endParaRPr>
          </a:p>
        </p:txBody>
      </p:sp>
      <p:sp>
        <p:nvSpPr>
          <p:cNvPr id="12" name="object 12"/>
          <p:cNvSpPr txBox="1"/>
          <p:nvPr/>
        </p:nvSpPr>
        <p:spPr>
          <a:xfrm>
            <a:off x="3853316" y="5152235"/>
            <a:ext cx="1539180" cy="825048"/>
          </a:xfrm>
          <a:prstGeom prst="rect">
            <a:avLst/>
          </a:prstGeom>
        </p:spPr>
        <p:txBody>
          <a:bodyPr vert="horz" wrap="square" lIns="0" tIns="81231" rIns="0" bIns="0" rtlCol="0">
            <a:spAutoFit/>
          </a:bodyPr>
          <a:lstStyle/>
          <a:p>
            <a:pPr marL="42019">
              <a:spcBef>
                <a:spcPts val="640"/>
              </a:spcBef>
              <a:tabLst>
                <a:tab pos="741636" algn="l"/>
              </a:tabLst>
            </a:pPr>
            <a:r>
              <a:rPr sz="2206" i="1" dirty="0">
                <a:latin typeface="Arial"/>
                <a:cs typeface="Arial"/>
              </a:rPr>
              <a:t>–</a:t>
            </a:r>
            <a:r>
              <a:rPr sz="2206" i="1" spc="-6" dirty="0">
                <a:latin typeface="Arial"/>
                <a:cs typeface="Arial"/>
              </a:rPr>
              <a:t> </a:t>
            </a:r>
            <a:r>
              <a:rPr sz="2206" i="1" spc="-28" dirty="0">
                <a:latin typeface="Arial"/>
                <a:cs typeface="Arial"/>
              </a:rPr>
              <a:t>12</a:t>
            </a:r>
            <a:r>
              <a:rPr sz="2206" i="1" dirty="0">
                <a:latin typeface="Arial"/>
                <a:cs typeface="Arial"/>
              </a:rPr>
              <a:t>	</a:t>
            </a:r>
            <a:r>
              <a:rPr sz="2206" i="1" spc="-11" dirty="0">
                <a:latin typeface="Arial"/>
                <a:cs typeface="Arial"/>
              </a:rPr>
              <a:t>l.min</a:t>
            </a:r>
            <a:r>
              <a:rPr sz="2150" i="1" spc="-17" baseline="25641" dirty="0">
                <a:latin typeface="Arial"/>
                <a:cs typeface="Arial"/>
              </a:rPr>
              <a:t>-</a:t>
            </a:r>
            <a:r>
              <a:rPr sz="2150" i="1" spc="-83" baseline="25641" dirty="0">
                <a:latin typeface="Arial"/>
                <a:cs typeface="Arial"/>
              </a:rPr>
              <a:t>1</a:t>
            </a:r>
            <a:endParaRPr sz="2150" baseline="25641">
              <a:latin typeface="Arial"/>
              <a:cs typeface="Arial"/>
            </a:endParaRPr>
          </a:p>
          <a:p>
            <a:pPr marL="42019">
              <a:spcBef>
                <a:spcPts val="529"/>
              </a:spcBef>
              <a:tabLst>
                <a:tab pos="741636" algn="l"/>
              </a:tabLst>
            </a:pPr>
            <a:r>
              <a:rPr sz="2206" i="1" dirty="0">
                <a:latin typeface="Arial"/>
                <a:cs typeface="Arial"/>
              </a:rPr>
              <a:t>–</a:t>
            </a:r>
            <a:r>
              <a:rPr sz="2206" i="1" spc="-6" dirty="0">
                <a:latin typeface="Arial"/>
                <a:cs typeface="Arial"/>
              </a:rPr>
              <a:t> </a:t>
            </a:r>
            <a:r>
              <a:rPr sz="2206" i="1" spc="-28" dirty="0">
                <a:latin typeface="Arial"/>
                <a:cs typeface="Arial"/>
              </a:rPr>
              <a:t>16</a:t>
            </a:r>
            <a:r>
              <a:rPr sz="2206" i="1" dirty="0">
                <a:latin typeface="Arial"/>
                <a:cs typeface="Arial"/>
              </a:rPr>
              <a:t>	</a:t>
            </a:r>
            <a:r>
              <a:rPr sz="2206" i="1" spc="-11" dirty="0">
                <a:latin typeface="Arial"/>
                <a:cs typeface="Arial"/>
              </a:rPr>
              <a:t>l.min</a:t>
            </a:r>
            <a:r>
              <a:rPr sz="2150" i="1" spc="-17" baseline="25641" dirty="0">
                <a:latin typeface="Arial"/>
                <a:cs typeface="Arial"/>
              </a:rPr>
              <a:t>-</a:t>
            </a:r>
            <a:r>
              <a:rPr sz="2150" i="1" spc="-83" baseline="25641" dirty="0">
                <a:latin typeface="Arial"/>
                <a:cs typeface="Arial"/>
              </a:rPr>
              <a:t>1</a:t>
            </a:r>
            <a:endParaRPr sz="2150" baseline="25641">
              <a:latin typeface="Arial"/>
              <a:cs typeface="Arial"/>
            </a:endParaRPr>
          </a:p>
        </p:txBody>
      </p:sp>
      <p:sp>
        <p:nvSpPr>
          <p:cNvPr id="13" name="object 13"/>
          <p:cNvSpPr txBox="1">
            <a:spLocks noGrp="1"/>
          </p:cNvSpPr>
          <p:nvPr>
            <p:ph type="title"/>
          </p:nvPr>
        </p:nvSpPr>
        <p:spPr>
          <a:xfrm>
            <a:off x="391633" y="775581"/>
            <a:ext cx="5712053" cy="552044"/>
          </a:xfrm>
          <a:prstGeom prst="rect">
            <a:avLst/>
          </a:prstGeom>
        </p:spPr>
        <p:txBody>
          <a:bodyPr vert="horz" wrap="square" lIns="0" tIns="13305" rIns="0" bIns="0" rtlCol="0">
            <a:spAutoFit/>
          </a:bodyPr>
          <a:lstStyle/>
          <a:p>
            <a:pPr marL="14007">
              <a:spcBef>
                <a:spcPts val="105"/>
              </a:spcBef>
            </a:pPr>
            <a:r>
              <a:rPr spc="-105" dirty="0"/>
              <a:t>Plazma</a:t>
            </a:r>
            <a:r>
              <a:rPr spc="-132" dirty="0"/>
              <a:t> </a:t>
            </a:r>
            <a:r>
              <a:rPr spc="-94" dirty="0"/>
              <a:t>elektrického</a:t>
            </a:r>
            <a:r>
              <a:rPr spc="-116" dirty="0"/>
              <a:t> </a:t>
            </a:r>
            <a:r>
              <a:rPr spc="-61" dirty="0"/>
              <a:t>oblouku</a:t>
            </a:r>
          </a:p>
        </p:txBody>
      </p:sp>
      <p:pic>
        <p:nvPicPr>
          <p:cNvPr id="14" name="object 14"/>
          <p:cNvPicPr/>
          <p:nvPr/>
        </p:nvPicPr>
        <p:blipFill>
          <a:blip r:embed="rId2" cstate="print"/>
          <a:stretch>
            <a:fillRect/>
          </a:stretch>
        </p:blipFill>
        <p:spPr>
          <a:xfrm>
            <a:off x="6934899" y="3625134"/>
            <a:ext cx="2993362" cy="3571054"/>
          </a:xfrm>
          <a:prstGeom prst="rect">
            <a:avLst/>
          </a:prstGeom>
        </p:spPr>
      </p:pic>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6275073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2" y="775581"/>
            <a:ext cx="5000584" cy="552044"/>
          </a:xfrm>
          <a:prstGeom prst="rect">
            <a:avLst/>
          </a:prstGeom>
        </p:spPr>
        <p:txBody>
          <a:bodyPr vert="horz" wrap="square" lIns="0" tIns="13305" rIns="0" bIns="0" rtlCol="0">
            <a:spAutoFit/>
          </a:bodyPr>
          <a:lstStyle/>
          <a:p>
            <a:pPr marL="14007">
              <a:spcBef>
                <a:spcPts val="105"/>
              </a:spcBef>
            </a:pPr>
            <a:r>
              <a:rPr spc="-110" dirty="0"/>
              <a:t>Druhy</a:t>
            </a:r>
            <a:r>
              <a:rPr spc="-72" dirty="0"/>
              <a:t> </a:t>
            </a:r>
            <a:r>
              <a:rPr spc="-116" dirty="0"/>
              <a:t>používaných</a:t>
            </a:r>
            <a:r>
              <a:rPr spc="-66" dirty="0"/>
              <a:t> </a:t>
            </a:r>
            <a:r>
              <a:rPr spc="-33" dirty="0"/>
              <a:t>plynů</a:t>
            </a:r>
          </a:p>
        </p:txBody>
      </p:sp>
      <p:pic>
        <p:nvPicPr>
          <p:cNvPr id="11" name="object 11"/>
          <p:cNvPicPr/>
          <p:nvPr/>
        </p:nvPicPr>
        <p:blipFill>
          <a:blip r:embed="rId2" cstate="print"/>
          <a:stretch>
            <a:fillRect/>
          </a:stretch>
        </p:blipFill>
        <p:spPr>
          <a:xfrm>
            <a:off x="661095" y="1636936"/>
            <a:ext cx="9211551" cy="5349456"/>
          </a:xfrm>
          <a:prstGeom prst="rect">
            <a:avLst/>
          </a:prstGeom>
        </p:spPr>
      </p:pic>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237345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2" y="775581"/>
            <a:ext cx="5000584" cy="552044"/>
          </a:xfrm>
          <a:prstGeom prst="rect">
            <a:avLst/>
          </a:prstGeom>
        </p:spPr>
        <p:txBody>
          <a:bodyPr vert="horz" wrap="square" lIns="0" tIns="13305" rIns="0" bIns="0" rtlCol="0">
            <a:spAutoFit/>
          </a:bodyPr>
          <a:lstStyle/>
          <a:p>
            <a:pPr marL="14007">
              <a:spcBef>
                <a:spcPts val="105"/>
              </a:spcBef>
            </a:pPr>
            <a:r>
              <a:rPr spc="-110" dirty="0"/>
              <a:t>Druhy</a:t>
            </a:r>
            <a:r>
              <a:rPr spc="-72" dirty="0"/>
              <a:t> </a:t>
            </a:r>
            <a:r>
              <a:rPr spc="-116" dirty="0"/>
              <a:t>používaných</a:t>
            </a:r>
            <a:r>
              <a:rPr spc="-66" dirty="0"/>
              <a:t> </a:t>
            </a:r>
            <a:r>
              <a:rPr spc="-33" dirty="0"/>
              <a:t>plynů</a:t>
            </a:r>
          </a:p>
        </p:txBody>
      </p:sp>
      <p:grpSp>
        <p:nvGrpSpPr>
          <p:cNvPr id="11" name="object 11"/>
          <p:cNvGrpSpPr/>
          <p:nvPr/>
        </p:nvGrpSpPr>
        <p:grpSpPr>
          <a:xfrm>
            <a:off x="661095" y="1636937"/>
            <a:ext cx="9590114" cy="5400435"/>
            <a:chOff x="323088" y="1484375"/>
            <a:chExt cx="8696325" cy="4897120"/>
          </a:xfrm>
        </p:grpSpPr>
        <p:pic>
          <p:nvPicPr>
            <p:cNvPr id="12" name="object 12"/>
            <p:cNvPicPr/>
            <p:nvPr/>
          </p:nvPicPr>
          <p:blipFill>
            <a:blip r:embed="rId2" cstate="print"/>
            <a:stretch>
              <a:fillRect/>
            </a:stretch>
          </p:blipFill>
          <p:spPr>
            <a:xfrm>
              <a:off x="323088" y="1484375"/>
              <a:ext cx="8353044" cy="4850892"/>
            </a:xfrm>
            <a:prstGeom prst="rect">
              <a:avLst/>
            </a:prstGeom>
          </p:spPr>
        </p:pic>
        <p:pic>
          <p:nvPicPr>
            <p:cNvPr id="13" name="object 13"/>
            <p:cNvPicPr/>
            <p:nvPr/>
          </p:nvPicPr>
          <p:blipFill>
            <a:blip r:embed="rId3" cstate="print"/>
            <a:stretch>
              <a:fillRect/>
            </a:stretch>
          </p:blipFill>
          <p:spPr>
            <a:xfrm>
              <a:off x="323088" y="1484375"/>
              <a:ext cx="8695944" cy="4896612"/>
            </a:xfrm>
            <a:prstGeom prst="rect">
              <a:avLst/>
            </a:prstGeom>
          </p:spPr>
        </p:pic>
      </p:gr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36540719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2" y="775581"/>
            <a:ext cx="5000584" cy="552044"/>
          </a:xfrm>
          <a:prstGeom prst="rect">
            <a:avLst/>
          </a:prstGeom>
        </p:spPr>
        <p:txBody>
          <a:bodyPr vert="horz" wrap="square" lIns="0" tIns="13305" rIns="0" bIns="0" rtlCol="0">
            <a:spAutoFit/>
          </a:bodyPr>
          <a:lstStyle/>
          <a:p>
            <a:pPr marL="14007">
              <a:spcBef>
                <a:spcPts val="105"/>
              </a:spcBef>
            </a:pPr>
            <a:r>
              <a:rPr spc="-110" dirty="0"/>
              <a:t>Druhy</a:t>
            </a:r>
            <a:r>
              <a:rPr spc="-72" dirty="0"/>
              <a:t> </a:t>
            </a:r>
            <a:r>
              <a:rPr spc="-116" dirty="0"/>
              <a:t>používaných</a:t>
            </a:r>
            <a:r>
              <a:rPr spc="-66" dirty="0"/>
              <a:t> </a:t>
            </a:r>
            <a:r>
              <a:rPr spc="-33" dirty="0"/>
              <a:t>plynů</a:t>
            </a:r>
          </a:p>
        </p:txBody>
      </p:sp>
      <p:grpSp>
        <p:nvGrpSpPr>
          <p:cNvPr id="11" name="object 11"/>
          <p:cNvGrpSpPr/>
          <p:nvPr/>
        </p:nvGrpSpPr>
        <p:grpSpPr>
          <a:xfrm>
            <a:off x="661096" y="1636937"/>
            <a:ext cx="9598517" cy="5400435"/>
            <a:chOff x="323088" y="1484375"/>
            <a:chExt cx="8703945" cy="4897120"/>
          </a:xfrm>
        </p:grpSpPr>
        <p:pic>
          <p:nvPicPr>
            <p:cNvPr id="12" name="object 12"/>
            <p:cNvPicPr/>
            <p:nvPr/>
          </p:nvPicPr>
          <p:blipFill>
            <a:blip r:embed="rId2" cstate="print"/>
            <a:stretch>
              <a:fillRect/>
            </a:stretch>
          </p:blipFill>
          <p:spPr>
            <a:xfrm>
              <a:off x="323088" y="1484375"/>
              <a:ext cx="8353044" cy="4850892"/>
            </a:xfrm>
            <a:prstGeom prst="rect">
              <a:avLst/>
            </a:prstGeom>
          </p:spPr>
        </p:pic>
        <p:pic>
          <p:nvPicPr>
            <p:cNvPr id="13" name="object 13"/>
            <p:cNvPicPr/>
            <p:nvPr/>
          </p:nvPicPr>
          <p:blipFill>
            <a:blip r:embed="rId3" cstate="print"/>
            <a:stretch>
              <a:fillRect/>
            </a:stretch>
          </p:blipFill>
          <p:spPr>
            <a:xfrm>
              <a:off x="323088" y="1484375"/>
              <a:ext cx="8695944" cy="4896612"/>
            </a:xfrm>
            <a:prstGeom prst="rect">
              <a:avLst/>
            </a:prstGeom>
          </p:spPr>
        </p:pic>
        <p:pic>
          <p:nvPicPr>
            <p:cNvPr id="14" name="object 14"/>
            <p:cNvPicPr/>
            <p:nvPr/>
          </p:nvPicPr>
          <p:blipFill>
            <a:blip r:embed="rId4" cstate="print"/>
            <a:stretch>
              <a:fillRect/>
            </a:stretch>
          </p:blipFill>
          <p:spPr>
            <a:xfrm>
              <a:off x="323088" y="1484375"/>
              <a:ext cx="8703564" cy="4824984"/>
            </a:xfrm>
            <a:prstGeom prst="rect">
              <a:avLst/>
            </a:prstGeom>
          </p:spPr>
        </p:pic>
      </p:gr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8640466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5581"/>
            <a:ext cx="7401789" cy="552044"/>
          </a:xfrm>
          <a:prstGeom prst="rect">
            <a:avLst/>
          </a:prstGeom>
        </p:spPr>
        <p:txBody>
          <a:bodyPr vert="horz" wrap="square" lIns="0" tIns="13305" rIns="0" bIns="0" rtlCol="0">
            <a:spAutoFit/>
          </a:bodyPr>
          <a:lstStyle/>
          <a:p>
            <a:pPr marL="14007">
              <a:spcBef>
                <a:spcPts val="105"/>
              </a:spcBef>
            </a:pPr>
            <a:r>
              <a:rPr spc="-110" dirty="0"/>
              <a:t>Druhy</a:t>
            </a:r>
            <a:r>
              <a:rPr spc="-72" dirty="0"/>
              <a:t> </a:t>
            </a:r>
            <a:r>
              <a:rPr spc="-116" dirty="0"/>
              <a:t>používaných</a:t>
            </a:r>
            <a:r>
              <a:rPr spc="-72" dirty="0"/>
              <a:t> </a:t>
            </a:r>
            <a:r>
              <a:rPr spc="-116" dirty="0"/>
              <a:t>ochranných</a:t>
            </a:r>
            <a:r>
              <a:rPr spc="-66" dirty="0"/>
              <a:t> </a:t>
            </a:r>
            <a:r>
              <a:rPr spc="-11" dirty="0"/>
              <a:t>plynů</a:t>
            </a:r>
          </a:p>
        </p:txBody>
      </p:sp>
      <p:pic>
        <p:nvPicPr>
          <p:cNvPr id="11" name="object 11"/>
          <p:cNvPicPr/>
          <p:nvPr/>
        </p:nvPicPr>
        <p:blipFill>
          <a:blip r:embed="rId2" cstate="print"/>
          <a:stretch>
            <a:fillRect/>
          </a:stretch>
        </p:blipFill>
        <p:spPr>
          <a:xfrm>
            <a:off x="1138396" y="1557947"/>
            <a:ext cx="8258631" cy="5532645"/>
          </a:xfrm>
          <a:prstGeom prst="rect">
            <a:avLst/>
          </a:prstGeom>
        </p:spPr>
      </p:pic>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79641883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769775" y="1679200"/>
            <a:ext cx="9097127" cy="1163792"/>
          </a:xfrm>
          <a:prstGeom prst="rect">
            <a:avLst/>
          </a:prstGeom>
        </p:spPr>
        <p:txBody>
          <a:bodyPr vert="horz" wrap="square" lIns="0" tIns="80530" rIns="0" bIns="0" rtlCol="0">
            <a:spAutoFit/>
          </a:bodyPr>
          <a:lstStyle/>
          <a:p>
            <a:pPr marL="14007">
              <a:spcBef>
                <a:spcPts val="634"/>
              </a:spcBef>
            </a:pPr>
            <a:r>
              <a:rPr sz="2206" i="1" dirty="0">
                <a:latin typeface="Arial"/>
                <a:cs typeface="Arial"/>
              </a:rPr>
              <a:t>Svařování</a:t>
            </a:r>
            <a:r>
              <a:rPr sz="2206" i="1" spc="-66" dirty="0">
                <a:latin typeface="Arial"/>
                <a:cs typeface="Arial"/>
              </a:rPr>
              <a:t> </a:t>
            </a:r>
            <a:r>
              <a:rPr sz="2206" i="1" dirty="0">
                <a:latin typeface="Arial"/>
                <a:cs typeface="Arial"/>
              </a:rPr>
              <a:t>plazmou</a:t>
            </a:r>
            <a:r>
              <a:rPr sz="2206" i="1" spc="-22"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vyvinulo</a:t>
            </a:r>
            <a:r>
              <a:rPr sz="2206" i="1" spc="-39" dirty="0">
                <a:latin typeface="Arial"/>
                <a:cs typeface="Arial"/>
              </a:rPr>
              <a:t> </a:t>
            </a:r>
            <a:r>
              <a:rPr sz="2206" i="1" dirty="0">
                <a:latin typeface="Arial"/>
                <a:cs typeface="Arial"/>
              </a:rPr>
              <a:t>z</a:t>
            </a:r>
            <a:r>
              <a:rPr sz="2206" i="1" spc="-22" dirty="0">
                <a:latin typeface="Arial"/>
                <a:cs typeface="Arial"/>
              </a:rPr>
              <a:t> </a:t>
            </a:r>
            <a:r>
              <a:rPr sz="2206" i="1" dirty="0">
                <a:latin typeface="Arial"/>
                <a:cs typeface="Arial"/>
              </a:rPr>
              <a:t>metody</a:t>
            </a:r>
            <a:r>
              <a:rPr sz="2206" i="1" spc="-22" dirty="0">
                <a:latin typeface="Arial"/>
                <a:cs typeface="Arial"/>
              </a:rPr>
              <a:t> </a:t>
            </a:r>
            <a:r>
              <a:rPr sz="2206" i="1" dirty="0">
                <a:latin typeface="Arial"/>
                <a:cs typeface="Arial"/>
              </a:rPr>
              <a:t>TIG</a:t>
            </a:r>
            <a:r>
              <a:rPr sz="2206" i="1" spc="-44" dirty="0">
                <a:latin typeface="Arial"/>
                <a:cs typeface="Arial"/>
              </a:rPr>
              <a:t> </a:t>
            </a:r>
            <a:r>
              <a:rPr sz="2206" i="1" spc="-11" dirty="0">
                <a:latin typeface="Arial"/>
                <a:cs typeface="Arial"/>
              </a:rPr>
              <a:t>(WIG)</a:t>
            </a:r>
            <a:endParaRPr sz="2206">
              <a:latin typeface="Arial"/>
              <a:cs typeface="Arial"/>
            </a:endParaRPr>
          </a:p>
          <a:p>
            <a:pPr marL="14007">
              <a:spcBef>
                <a:spcPts val="529"/>
              </a:spcBef>
              <a:tabLst>
                <a:tab pos="349459" algn="l"/>
                <a:tab pos="1355114" algn="l"/>
                <a:tab pos="2017615" algn="l"/>
                <a:tab pos="2787263" algn="l"/>
                <a:tab pos="3944188" algn="l"/>
                <a:tab pos="4419704" algn="l"/>
                <a:tab pos="5907178" algn="l"/>
                <a:tab pos="6241930" algn="l"/>
                <a:tab pos="7697890" algn="l"/>
              </a:tabLst>
            </a:pPr>
            <a:r>
              <a:rPr sz="2206" i="1" spc="-55" dirty="0">
                <a:latin typeface="Arial"/>
                <a:cs typeface="Arial"/>
              </a:rPr>
              <a:t>–</a:t>
            </a:r>
            <a:r>
              <a:rPr sz="2206" i="1" dirty="0">
                <a:latin typeface="Arial"/>
                <a:cs typeface="Arial"/>
              </a:rPr>
              <a:t>	</a:t>
            </a:r>
            <a:r>
              <a:rPr sz="2206" i="1" spc="-11" dirty="0">
                <a:latin typeface="Arial"/>
                <a:cs typeface="Arial"/>
              </a:rPr>
              <a:t>oblouk</a:t>
            </a:r>
            <a:r>
              <a:rPr sz="2206" i="1" dirty="0">
                <a:latin typeface="Arial"/>
                <a:cs typeface="Arial"/>
              </a:rPr>
              <a:t>	</a:t>
            </a:r>
            <a:r>
              <a:rPr sz="2206" i="1" spc="-22" dirty="0">
                <a:latin typeface="Arial"/>
                <a:cs typeface="Arial"/>
              </a:rPr>
              <a:t>hoří</a:t>
            </a:r>
            <a:r>
              <a:rPr sz="2206" i="1" dirty="0">
                <a:latin typeface="Arial"/>
                <a:cs typeface="Arial"/>
              </a:rPr>
              <a:t>	</a:t>
            </a:r>
            <a:r>
              <a:rPr sz="2206" i="1" spc="-22" dirty="0">
                <a:latin typeface="Arial"/>
                <a:cs typeface="Arial"/>
              </a:rPr>
              <a:t>mezi</a:t>
            </a:r>
            <a:r>
              <a:rPr sz="2206" i="1" dirty="0">
                <a:latin typeface="Arial"/>
                <a:cs typeface="Arial"/>
              </a:rPr>
              <a:t>	</a:t>
            </a:r>
            <a:r>
              <a:rPr sz="2206" i="1" spc="-11" dirty="0">
                <a:latin typeface="Arial"/>
                <a:cs typeface="Arial"/>
              </a:rPr>
              <a:t>netavící</a:t>
            </a:r>
            <a:r>
              <a:rPr sz="2206" i="1" dirty="0">
                <a:latin typeface="Arial"/>
                <a:cs typeface="Arial"/>
              </a:rPr>
              <a:t>	</a:t>
            </a:r>
            <a:r>
              <a:rPr sz="2206" i="1" spc="-28" dirty="0">
                <a:latin typeface="Arial"/>
                <a:cs typeface="Arial"/>
              </a:rPr>
              <a:t>se</a:t>
            </a:r>
            <a:r>
              <a:rPr sz="2206" i="1" dirty="0">
                <a:latin typeface="Arial"/>
                <a:cs typeface="Arial"/>
              </a:rPr>
              <a:t>	</a:t>
            </a:r>
            <a:r>
              <a:rPr sz="2206" i="1" spc="-11" dirty="0">
                <a:latin typeface="Arial"/>
                <a:cs typeface="Arial"/>
              </a:rPr>
              <a:t>elektrodou</a:t>
            </a:r>
            <a:r>
              <a:rPr sz="2206" i="1" dirty="0">
                <a:latin typeface="Arial"/>
                <a:cs typeface="Arial"/>
              </a:rPr>
              <a:t>	</a:t>
            </a:r>
            <a:r>
              <a:rPr sz="2206" i="1" spc="-55" dirty="0">
                <a:latin typeface="Arial"/>
                <a:cs typeface="Arial"/>
              </a:rPr>
              <a:t>a</a:t>
            </a:r>
            <a:r>
              <a:rPr sz="2206" i="1" dirty="0">
                <a:latin typeface="Arial"/>
                <a:cs typeface="Arial"/>
              </a:rPr>
              <a:t>	</a:t>
            </a:r>
            <a:r>
              <a:rPr sz="2206" i="1" spc="-11" dirty="0">
                <a:latin typeface="Arial"/>
                <a:cs typeface="Arial"/>
              </a:rPr>
              <a:t>základním</a:t>
            </a:r>
            <a:r>
              <a:rPr sz="2206" i="1" dirty="0">
                <a:latin typeface="Arial"/>
                <a:cs typeface="Arial"/>
              </a:rPr>
              <a:t>	</a:t>
            </a:r>
            <a:r>
              <a:rPr sz="2206" i="1" spc="-11" dirty="0">
                <a:latin typeface="Arial"/>
                <a:cs typeface="Arial"/>
              </a:rPr>
              <a:t>materiálem</a:t>
            </a:r>
            <a:endParaRPr sz="2206">
              <a:latin typeface="Arial"/>
              <a:cs typeface="Arial"/>
            </a:endParaRPr>
          </a:p>
          <a:p>
            <a:pPr marL="14007"/>
            <a:r>
              <a:rPr sz="2206" i="1" dirty="0">
                <a:latin typeface="Arial"/>
                <a:cs typeface="Arial"/>
              </a:rPr>
              <a:t>nejčastěji</a:t>
            </a:r>
            <a:r>
              <a:rPr sz="2206" i="1" spc="-55"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ochranné</a:t>
            </a:r>
            <a:r>
              <a:rPr sz="2206" i="1" spc="-66" dirty="0">
                <a:latin typeface="Arial"/>
                <a:cs typeface="Arial"/>
              </a:rPr>
              <a:t> </a:t>
            </a:r>
            <a:r>
              <a:rPr sz="2206" i="1" dirty="0">
                <a:latin typeface="Arial"/>
                <a:cs typeface="Arial"/>
              </a:rPr>
              <a:t>atmosféře</a:t>
            </a:r>
            <a:r>
              <a:rPr sz="2206" i="1" spc="-44" dirty="0">
                <a:latin typeface="Arial"/>
                <a:cs typeface="Arial"/>
              </a:rPr>
              <a:t> </a:t>
            </a:r>
            <a:r>
              <a:rPr sz="2206" i="1" dirty="0">
                <a:latin typeface="Arial"/>
                <a:cs typeface="Arial"/>
              </a:rPr>
              <a:t>inertního</a:t>
            </a:r>
            <a:r>
              <a:rPr sz="2206" i="1" spc="-44" dirty="0">
                <a:latin typeface="Arial"/>
                <a:cs typeface="Arial"/>
              </a:rPr>
              <a:t> </a:t>
            </a:r>
            <a:r>
              <a:rPr sz="2206" i="1" spc="-11" dirty="0">
                <a:latin typeface="Arial"/>
                <a:cs typeface="Arial"/>
              </a:rPr>
              <a:t>plynu.</a:t>
            </a:r>
            <a:endParaRPr sz="2206">
              <a:latin typeface="Arial"/>
              <a:cs typeface="Arial"/>
            </a:endParaRPr>
          </a:p>
        </p:txBody>
      </p:sp>
      <p:sp>
        <p:nvSpPr>
          <p:cNvPr id="11" name="object 11"/>
          <p:cNvSpPr txBox="1">
            <a:spLocks noGrp="1"/>
          </p:cNvSpPr>
          <p:nvPr>
            <p:ph type="title"/>
          </p:nvPr>
        </p:nvSpPr>
        <p:spPr>
          <a:xfrm>
            <a:off x="391632" y="775581"/>
            <a:ext cx="7382182" cy="552044"/>
          </a:xfrm>
          <a:prstGeom prst="rect">
            <a:avLst/>
          </a:prstGeom>
        </p:spPr>
        <p:txBody>
          <a:bodyPr vert="horz" wrap="square" lIns="0" tIns="13305" rIns="0" bIns="0" rtlCol="0">
            <a:spAutoFit/>
          </a:bodyPr>
          <a:lstStyle/>
          <a:p>
            <a:pPr marL="14007">
              <a:spcBef>
                <a:spcPts val="105"/>
              </a:spcBef>
            </a:pPr>
            <a:r>
              <a:rPr spc="-110" dirty="0"/>
              <a:t>Plazmové</a:t>
            </a:r>
            <a:r>
              <a:rPr spc="-94" dirty="0"/>
              <a:t> </a:t>
            </a:r>
            <a:r>
              <a:rPr spc="-99" dirty="0"/>
              <a:t>svařování </a:t>
            </a:r>
            <a:r>
              <a:rPr dirty="0"/>
              <a:t>–</a:t>
            </a:r>
            <a:r>
              <a:rPr spc="-116" dirty="0"/>
              <a:t> </a:t>
            </a:r>
            <a:r>
              <a:rPr spc="-94" dirty="0"/>
              <a:t>princip</a:t>
            </a:r>
            <a:r>
              <a:rPr spc="-121" dirty="0"/>
              <a:t> </a:t>
            </a:r>
            <a:r>
              <a:rPr spc="-33" dirty="0"/>
              <a:t>metody</a:t>
            </a:r>
          </a:p>
        </p:txBody>
      </p:sp>
      <p:grpSp>
        <p:nvGrpSpPr>
          <p:cNvPr id="12" name="object 12"/>
          <p:cNvGrpSpPr/>
          <p:nvPr/>
        </p:nvGrpSpPr>
        <p:grpSpPr>
          <a:xfrm>
            <a:off x="424127" y="3146146"/>
            <a:ext cx="9859015" cy="2620387"/>
            <a:chOff x="108204" y="2852927"/>
            <a:chExt cx="8940165" cy="2376170"/>
          </a:xfrm>
        </p:grpSpPr>
        <p:pic>
          <p:nvPicPr>
            <p:cNvPr id="13" name="object 13"/>
            <p:cNvPicPr/>
            <p:nvPr/>
          </p:nvPicPr>
          <p:blipFill>
            <a:blip r:embed="rId2" cstate="print"/>
            <a:stretch>
              <a:fillRect/>
            </a:stretch>
          </p:blipFill>
          <p:spPr>
            <a:xfrm>
              <a:off x="108204" y="2924555"/>
              <a:ext cx="2950464" cy="2304288"/>
            </a:xfrm>
            <a:prstGeom prst="rect">
              <a:avLst/>
            </a:prstGeom>
          </p:spPr>
        </p:pic>
        <p:pic>
          <p:nvPicPr>
            <p:cNvPr id="14" name="object 14"/>
            <p:cNvPicPr/>
            <p:nvPr/>
          </p:nvPicPr>
          <p:blipFill>
            <a:blip r:embed="rId3" cstate="print"/>
            <a:stretch>
              <a:fillRect/>
            </a:stretch>
          </p:blipFill>
          <p:spPr>
            <a:xfrm>
              <a:off x="3060192" y="2904743"/>
              <a:ext cx="3243072" cy="2324099"/>
            </a:xfrm>
            <a:prstGeom prst="rect">
              <a:avLst/>
            </a:prstGeom>
          </p:spPr>
        </p:pic>
        <p:pic>
          <p:nvPicPr>
            <p:cNvPr id="15" name="object 15"/>
            <p:cNvPicPr/>
            <p:nvPr/>
          </p:nvPicPr>
          <p:blipFill>
            <a:blip r:embed="rId4" cstate="print"/>
            <a:stretch>
              <a:fillRect/>
            </a:stretch>
          </p:blipFill>
          <p:spPr>
            <a:xfrm>
              <a:off x="6155436" y="2852927"/>
              <a:ext cx="2892552" cy="2375916"/>
            </a:xfrm>
            <a:prstGeom prst="rect">
              <a:avLst/>
            </a:prstGeom>
          </p:spPr>
        </p:pic>
      </p:grpSp>
      <p:sp>
        <p:nvSpPr>
          <p:cNvPr id="16" name="object 16"/>
          <p:cNvSpPr txBox="1"/>
          <p:nvPr/>
        </p:nvSpPr>
        <p:spPr>
          <a:xfrm>
            <a:off x="4178799" y="6193246"/>
            <a:ext cx="647744" cy="353594"/>
          </a:xfrm>
          <a:prstGeom prst="rect">
            <a:avLst/>
          </a:prstGeom>
        </p:spPr>
        <p:txBody>
          <a:bodyPr vert="horz" wrap="square" lIns="0" tIns="14005" rIns="0" bIns="0" rtlCol="0">
            <a:spAutoFit/>
          </a:bodyPr>
          <a:lstStyle/>
          <a:p>
            <a:pPr marL="14007">
              <a:spcBef>
                <a:spcPts val="110"/>
              </a:spcBef>
            </a:pPr>
            <a:r>
              <a:rPr sz="2206" b="1" i="1" spc="-77" dirty="0">
                <a:latin typeface="Arial"/>
                <a:cs typeface="Arial"/>
              </a:rPr>
              <a:t>PAW</a:t>
            </a:r>
            <a:endParaRPr sz="2206">
              <a:latin typeface="Arial"/>
              <a:cs typeface="Arial"/>
            </a:endParaRPr>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7" name="object 17"/>
          <p:cNvSpPr txBox="1"/>
          <p:nvPr/>
        </p:nvSpPr>
        <p:spPr>
          <a:xfrm>
            <a:off x="6151864" y="6193246"/>
            <a:ext cx="496487" cy="353594"/>
          </a:xfrm>
          <a:prstGeom prst="rect">
            <a:avLst/>
          </a:prstGeom>
        </p:spPr>
        <p:txBody>
          <a:bodyPr vert="horz" wrap="square" lIns="0" tIns="14005" rIns="0" bIns="0" rtlCol="0">
            <a:spAutoFit/>
          </a:bodyPr>
          <a:lstStyle/>
          <a:p>
            <a:pPr marL="14007">
              <a:spcBef>
                <a:spcPts val="110"/>
              </a:spcBef>
            </a:pPr>
            <a:r>
              <a:rPr sz="2206" b="1" i="1" spc="-28" dirty="0">
                <a:latin typeface="Arial"/>
                <a:cs typeface="Arial"/>
              </a:rPr>
              <a:t>TIG</a:t>
            </a:r>
            <a:endParaRPr sz="2206">
              <a:latin typeface="Arial"/>
              <a:cs typeface="Arial"/>
            </a:endParaRPr>
          </a:p>
        </p:txBody>
      </p:sp>
    </p:spTree>
    <p:extLst>
      <p:ext uri="{BB962C8B-B14F-4D97-AF65-F5344CB8AC3E}">
        <p14:creationId xmlns:p14="http://schemas.microsoft.com/office/powerpoint/2010/main" val="15858043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5581"/>
            <a:ext cx="7726011" cy="552044"/>
          </a:xfrm>
          <a:prstGeom prst="rect">
            <a:avLst/>
          </a:prstGeom>
        </p:spPr>
        <p:txBody>
          <a:bodyPr vert="horz" wrap="square" lIns="0" tIns="13305" rIns="0" bIns="0" rtlCol="0">
            <a:spAutoFit/>
          </a:bodyPr>
          <a:lstStyle/>
          <a:p>
            <a:pPr marL="14007">
              <a:spcBef>
                <a:spcPts val="105"/>
              </a:spcBef>
            </a:pPr>
            <a:r>
              <a:rPr spc="-110" dirty="0"/>
              <a:t>Porovnání</a:t>
            </a:r>
            <a:r>
              <a:rPr spc="-121" dirty="0"/>
              <a:t> </a:t>
            </a:r>
            <a:r>
              <a:rPr spc="-94" dirty="0"/>
              <a:t>TIG</a:t>
            </a:r>
            <a:r>
              <a:rPr spc="-121" dirty="0"/>
              <a:t> </a:t>
            </a:r>
            <a:r>
              <a:rPr dirty="0"/>
              <a:t>a</a:t>
            </a:r>
            <a:r>
              <a:rPr spc="-121" dirty="0"/>
              <a:t> </a:t>
            </a:r>
            <a:r>
              <a:rPr spc="-116" dirty="0"/>
              <a:t>Plazmového</a:t>
            </a:r>
            <a:r>
              <a:rPr spc="-77" dirty="0"/>
              <a:t> </a:t>
            </a:r>
            <a:r>
              <a:rPr spc="-50" dirty="0"/>
              <a:t>svařování</a:t>
            </a:r>
          </a:p>
        </p:txBody>
      </p:sp>
      <p:pic>
        <p:nvPicPr>
          <p:cNvPr id="11" name="object 11"/>
          <p:cNvPicPr>
            <a:picLocks noChangeAspect="1"/>
          </p:cNvPicPr>
          <p:nvPr/>
        </p:nvPicPr>
        <p:blipFill>
          <a:blip r:embed="rId2" cstate="print"/>
          <a:stretch>
            <a:fillRect/>
          </a:stretch>
        </p:blipFill>
        <p:spPr>
          <a:xfrm>
            <a:off x="1536701" y="1403291"/>
            <a:ext cx="6949418" cy="4272701"/>
          </a:xfrm>
          <a:prstGeom prst="rect">
            <a:avLst/>
          </a:prstGeom>
        </p:spPr>
      </p:pic>
      <p:sp>
        <p:nvSpPr>
          <p:cNvPr id="12" name="object 12"/>
          <p:cNvSpPr txBox="1"/>
          <p:nvPr/>
        </p:nvSpPr>
        <p:spPr>
          <a:xfrm>
            <a:off x="2642835" y="5242882"/>
            <a:ext cx="674354" cy="384707"/>
          </a:xfrm>
          <a:prstGeom prst="rect">
            <a:avLst/>
          </a:prstGeom>
          <a:solidFill>
            <a:srgbClr val="FFFFFF"/>
          </a:solidFill>
        </p:spPr>
        <p:txBody>
          <a:bodyPr vert="horz" wrap="square" lIns="0" tIns="44817" rIns="0" bIns="0" rtlCol="0">
            <a:spAutoFit/>
          </a:bodyPr>
          <a:lstStyle/>
          <a:p>
            <a:pPr marL="101546">
              <a:spcBef>
                <a:spcPts val="353"/>
              </a:spcBef>
            </a:pPr>
            <a:r>
              <a:rPr sz="2206" b="1" i="1" spc="-28" dirty="0">
                <a:latin typeface="Arial"/>
                <a:cs typeface="Arial"/>
              </a:rPr>
              <a:t>TIG</a:t>
            </a:r>
            <a:endParaRPr sz="2206" dirty="0">
              <a:latin typeface="Arial"/>
              <a:cs typeface="Arial"/>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3" name="object 13"/>
          <p:cNvSpPr txBox="1"/>
          <p:nvPr/>
        </p:nvSpPr>
        <p:spPr>
          <a:xfrm>
            <a:off x="6278405" y="5292700"/>
            <a:ext cx="829112" cy="383292"/>
          </a:xfrm>
          <a:prstGeom prst="rect">
            <a:avLst/>
          </a:prstGeom>
          <a:solidFill>
            <a:srgbClr val="FFFFFF"/>
          </a:solidFill>
        </p:spPr>
        <p:txBody>
          <a:bodyPr vert="horz" wrap="square" lIns="0" tIns="43416" rIns="0" bIns="0" rtlCol="0">
            <a:spAutoFit/>
          </a:bodyPr>
          <a:lstStyle/>
          <a:p>
            <a:pPr marL="101546">
              <a:spcBef>
                <a:spcPts val="342"/>
              </a:spcBef>
            </a:pPr>
            <a:r>
              <a:rPr sz="2206" b="1" i="1" spc="-28" dirty="0">
                <a:latin typeface="Arial"/>
                <a:cs typeface="Arial"/>
              </a:rPr>
              <a:t>PAW</a:t>
            </a:r>
            <a:endParaRPr sz="2206" dirty="0">
              <a:latin typeface="Arial"/>
              <a:cs typeface="Arial"/>
            </a:endParaRPr>
          </a:p>
        </p:txBody>
      </p:sp>
      <p:sp>
        <p:nvSpPr>
          <p:cNvPr id="14" name="object 14"/>
          <p:cNvSpPr txBox="1"/>
          <p:nvPr/>
        </p:nvSpPr>
        <p:spPr>
          <a:xfrm>
            <a:off x="774701" y="5751658"/>
            <a:ext cx="8682572" cy="807333"/>
          </a:xfrm>
          <a:prstGeom prst="rect">
            <a:avLst/>
          </a:prstGeom>
        </p:spPr>
        <p:txBody>
          <a:bodyPr vert="horz" wrap="square" lIns="0" tIns="74228" rIns="0" bIns="0" rtlCol="0">
            <a:spAutoFit/>
          </a:bodyPr>
          <a:lstStyle/>
          <a:p>
            <a:pPr marL="14007" marR="5602">
              <a:lnSpc>
                <a:spcPct val="80000"/>
              </a:lnSpc>
              <a:spcBef>
                <a:spcPts val="584"/>
              </a:spcBef>
            </a:pPr>
            <a:r>
              <a:rPr sz="1985" b="1" i="1" dirty="0">
                <a:latin typeface="Arial"/>
                <a:cs typeface="Arial"/>
              </a:rPr>
              <a:t>1-</a:t>
            </a:r>
            <a:r>
              <a:rPr sz="1985" b="1" i="1" spc="-77" dirty="0">
                <a:latin typeface="Arial"/>
                <a:cs typeface="Arial"/>
              </a:rPr>
              <a:t> </a:t>
            </a:r>
            <a:r>
              <a:rPr sz="1985" i="1" dirty="0">
                <a:latin typeface="Arial"/>
                <a:cs typeface="Arial"/>
              </a:rPr>
              <a:t>těleso</a:t>
            </a:r>
            <a:r>
              <a:rPr sz="1985" i="1" spc="-77" dirty="0">
                <a:latin typeface="Arial"/>
                <a:cs typeface="Arial"/>
              </a:rPr>
              <a:t> </a:t>
            </a:r>
            <a:r>
              <a:rPr sz="1985" i="1" dirty="0">
                <a:latin typeface="Arial"/>
                <a:cs typeface="Arial"/>
              </a:rPr>
              <a:t>hořáku,</a:t>
            </a:r>
            <a:r>
              <a:rPr sz="1985" i="1" spc="-66" dirty="0">
                <a:latin typeface="Arial"/>
                <a:cs typeface="Arial"/>
              </a:rPr>
              <a:t> </a:t>
            </a:r>
            <a:r>
              <a:rPr sz="1985" b="1" i="1" dirty="0">
                <a:latin typeface="Arial"/>
                <a:cs typeface="Arial"/>
              </a:rPr>
              <a:t>2</a:t>
            </a:r>
            <a:r>
              <a:rPr sz="1985" i="1" dirty="0">
                <a:latin typeface="Arial"/>
                <a:cs typeface="Arial"/>
              </a:rPr>
              <a:t>-</a:t>
            </a:r>
            <a:r>
              <a:rPr sz="1985" i="1" spc="-77" dirty="0">
                <a:latin typeface="Arial"/>
                <a:cs typeface="Arial"/>
              </a:rPr>
              <a:t> </a:t>
            </a:r>
            <a:r>
              <a:rPr sz="1985" i="1" dirty="0">
                <a:latin typeface="Arial"/>
                <a:cs typeface="Arial"/>
              </a:rPr>
              <a:t>centrovaná</a:t>
            </a:r>
            <a:r>
              <a:rPr sz="1985" i="1" spc="-61" dirty="0">
                <a:latin typeface="Arial"/>
                <a:cs typeface="Arial"/>
              </a:rPr>
              <a:t> </a:t>
            </a:r>
            <a:r>
              <a:rPr sz="1985" i="1" spc="-11" dirty="0">
                <a:latin typeface="Arial"/>
                <a:cs typeface="Arial"/>
              </a:rPr>
              <a:t>wolframová</a:t>
            </a:r>
            <a:r>
              <a:rPr sz="1985" i="1" spc="-83" dirty="0">
                <a:latin typeface="Arial"/>
                <a:cs typeface="Arial"/>
              </a:rPr>
              <a:t> </a:t>
            </a:r>
            <a:r>
              <a:rPr sz="1985" i="1" dirty="0">
                <a:latin typeface="Arial"/>
                <a:cs typeface="Arial"/>
              </a:rPr>
              <a:t>elektroda,</a:t>
            </a:r>
            <a:r>
              <a:rPr sz="1985" i="1" spc="-61" dirty="0">
                <a:latin typeface="Arial"/>
                <a:cs typeface="Arial"/>
              </a:rPr>
              <a:t> </a:t>
            </a:r>
            <a:r>
              <a:rPr sz="1985" b="1" i="1" dirty="0">
                <a:latin typeface="Arial"/>
                <a:cs typeface="Arial"/>
              </a:rPr>
              <a:t>3-</a:t>
            </a:r>
            <a:r>
              <a:rPr sz="1985" b="1" i="1" spc="-77" dirty="0">
                <a:latin typeface="Arial"/>
                <a:cs typeface="Arial"/>
              </a:rPr>
              <a:t> </a:t>
            </a:r>
            <a:r>
              <a:rPr sz="1985" i="1" dirty="0">
                <a:latin typeface="Arial"/>
                <a:cs typeface="Arial"/>
              </a:rPr>
              <a:t>keramická</a:t>
            </a:r>
            <a:r>
              <a:rPr sz="1985" i="1" spc="-61" dirty="0">
                <a:latin typeface="Arial"/>
                <a:cs typeface="Arial"/>
              </a:rPr>
              <a:t> </a:t>
            </a:r>
            <a:r>
              <a:rPr sz="1985" i="1" spc="-11" dirty="0">
                <a:latin typeface="Arial"/>
                <a:cs typeface="Arial"/>
              </a:rPr>
              <a:t>ochranná </a:t>
            </a:r>
            <a:r>
              <a:rPr sz="1985" i="1" dirty="0">
                <a:latin typeface="Arial"/>
                <a:cs typeface="Arial"/>
              </a:rPr>
              <a:t>hubice,</a:t>
            </a:r>
            <a:r>
              <a:rPr sz="1985" i="1" spc="-55" dirty="0">
                <a:latin typeface="Arial"/>
                <a:cs typeface="Arial"/>
              </a:rPr>
              <a:t> </a:t>
            </a:r>
            <a:r>
              <a:rPr sz="1985" b="1" i="1" dirty="0">
                <a:latin typeface="Arial"/>
                <a:cs typeface="Arial"/>
              </a:rPr>
              <a:t>4-</a:t>
            </a:r>
            <a:r>
              <a:rPr sz="1985" b="1" i="1" spc="-72" dirty="0">
                <a:latin typeface="Arial"/>
                <a:cs typeface="Arial"/>
              </a:rPr>
              <a:t> </a:t>
            </a:r>
            <a:r>
              <a:rPr sz="1985" i="1" dirty="0">
                <a:latin typeface="Arial"/>
                <a:cs typeface="Arial"/>
              </a:rPr>
              <a:t>zúžená</a:t>
            </a:r>
            <a:r>
              <a:rPr sz="1985" i="1" spc="-11" dirty="0">
                <a:latin typeface="Arial"/>
                <a:cs typeface="Arial"/>
              </a:rPr>
              <a:t> </a:t>
            </a:r>
            <a:r>
              <a:rPr sz="1985" i="1" dirty="0">
                <a:latin typeface="Arial"/>
                <a:cs typeface="Arial"/>
              </a:rPr>
              <a:t>tryska,</a:t>
            </a:r>
            <a:r>
              <a:rPr sz="1985" i="1" spc="-72" dirty="0">
                <a:latin typeface="Arial"/>
                <a:cs typeface="Arial"/>
              </a:rPr>
              <a:t> </a:t>
            </a:r>
            <a:r>
              <a:rPr sz="1985" b="1" i="1" dirty="0">
                <a:latin typeface="Arial"/>
                <a:cs typeface="Arial"/>
              </a:rPr>
              <a:t>5-</a:t>
            </a:r>
            <a:r>
              <a:rPr sz="1985" b="1" i="1" spc="-66" dirty="0">
                <a:latin typeface="Arial"/>
                <a:cs typeface="Arial"/>
              </a:rPr>
              <a:t> </a:t>
            </a:r>
            <a:r>
              <a:rPr sz="1985" i="1" dirty="0">
                <a:latin typeface="Arial"/>
                <a:cs typeface="Arial"/>
              </a:rPr>
              <a:t>ochranný</a:t>
            </a:r>
            <a:r>
              <a:rPr sz="1985" i="1" spc="-50" dirty="0">
                <a:latin typeface="Arial"/>
                <a:cs typeface="Arial"/>
              </a:rPr>
              <a:t> </a:t>
            </a:r>
            <a:r>
              <a:rPr sz="1985" i="1" dirty="0">
                <a:latin typeface="Arial"/>
                <a:cs typeface="Arial"/>
              </a:rPr>
              <a:t>plyn,</a:t>
            </a:r>
            <a:r>
              <a:rPr sz="1985" i="1" spc="-66" dirty="0">
                <a:latin typeface="Arial"/>
                <a:cs typeface="Arial"/>
              </a:rPr>
              <a:t> </a:t>
            </a:r>
            <a:r>
              <a:rPr sz="1985" b="1" i="1" dirty="0">
                <a:latin typeface="Arial"/>
                <a:cs typeface="Arial"/>
              </a:rPr>
              <a:t>6-</a:t>
            </a:r>
            <a:r>
              <a:rPr sz="1985" b="1" i="1" spc="-72" dirty="0">
                <a:latin typeface="Arial"/>
                <a:cs typeface="Arial"/>
              </a:rPr>
              <a:t> </a:t>
            </a:r>
            <a:r>
              <a:rPr sz="1985" i="1" spc="-11" dirty="0">
                <a:latin typeface="Arial"/>
                <a:cs typeface="Arial"/>
              </a:rPr>
              <a:t>koncentrovaný</a:t>
            </a:r>
            <a:endParaRPr sz="1985" dirty="0">
              <a:latin typeface="Arial"/>
              <a:cs typeface="Arial"/>
            </a:endParaRPr>
          </a:p>
          <a:p>
            <a:pPr marL="14007">
              <a:lnSpc>
                <a:spcPts val="1908"/>
              </a:lnSpc>
            </a:pPr>
            <a:r>
              <a:rPr sz="1985" i="1" dirty="0">
                <a:latin typeface="Arial"/>
                <a:cs typeface="Arial"/>
              </a:rPr>
              <a:t>plazmový</a:t>
            </a:r>
            <a:r>
              <a:rPr sz="1985" i="1" spc="-33" dirty="0">
                <a:latin typeface="Arial"/>
                <a:cs typeface="Arial"/>
              </a:rPr>
              <a:t> </a:t>
            </a:r>
            <a:r>
              <a:rPr sz="1985" i="1" dirty="0">
                <a:latin typeface="Arial"/>
                <a:cs typeface="Arial"/>
              </a:rPr>
              <a:t>oblouk,</a:t>
            </a:r>
            <a:r>
              <a:rPr sz="1985" i="1" spc="-72" dirty="0">
                <a:latin typeface="Arial"/>
                <a:cs typeface="Arial"/>
              </a:rPr>
              <a:t> </a:t>
            </a:r>
            <a:r>
              <a:rPr sz="1985" b="1" i="1" dirty="0">
                <a:latin typeface="Arial"/>
                <a:cs typeface="Arial"/>
              </a:rPr>
              <a:t>7-</a:t>
            </a:r>
            <a:r>
              <a:rPr sz="1985" b="1" i="1" spc="-88" dirty="0">
                <a:latin typeface="Arial"/>
                <a:cs typeface="Arial"/>
              </a:rPr>
              <a:t> </a:t>
            </a:r>
            <a:r>
              <a:rPr sz="1985" i="1" dirty="0">
                <a:latin typeface="Arial"/>
                <a:cs typeface="Arial"/>
              </a:rPr>
              <a:t>elektrický</a:t>
            </a:r>
            <a:r>
              <a:rPr sz="1985" i="1" spc="-77" dirty="0">
                <a:latin typeface="Arial"/>
                <a:cs typeface="Arial"/>
              </a:rPr>
              <a:t> </a:t>
            </a:r>
            <a:r>
              <a:rPr sz="1985" i="1" dirty="0">
                <a:latin typeface="Arial"/>
                <a:cs typeface="Arial"/>
              </a:rPr>
              <a:t>oblouk,</a:t>
            </a:r>
            <a:r>
              <a:rPr sz="1985" i="1" spc="-72" dirty="0">
                <a:latin typeface="Arial"/>
                <a:cs typeface="Arial"/>
              </a:rPr>
              <a:t> </a:t>
            </a:r>
            <a:r>
              <a:rPr sz="1985" b="1" i="1" dirty="0">
                <a:latin typeface="Arial"/>
                <a:cs typeface="Arial"/>
              </a:rPr>
              <a:t>8-</a:t>
            </a:r>
            <a:r>
              <a:rPr sz="1985" b="1" i="1" spc="-88" dirty="0">
                <a:latin typeface="Arial"/>
                <a:cs typeface="Arial"/>
              </a:rPr>
              <a:t> </a:t>
            </a:r>
            <a:r>
              <a:rPr sz="1985" i="1" dirty="0">
                <a:latin typeface="Arial"/>
                <a:cs typeface="Arial"/>
              </a:rPr>
              <a:t>plazmový</a:t>
            </a:r>
            <a:r>
              <a:rPr sz="1985" i="1" spc="-39" dirty="0">
                <a:latin typeface="Arial"/>
                <a:cs typeface="Arial"/>
              </a:rPr>
              <a:t> </a:t>
            </a:r>
            <a:r>
              <a:rPr sz="1985" i="1" dirty="0">
                <a:latin typeface="Arial"/>
                <a:cs typeface="Arial"/>
              </a:rPr>
              <a:t>oblouk</a:t>
            </a:r>
            <a:r>
              <a:rPr sz="1985" i="1" spc="-77" dirty="0">
                <a:latin typeface="Arial"/>
                <a:cs typeface="Arial"/>
              </a:rPr>
              <a:t> </a:t>
            </a:r>
            <a:r>
              <a:rPr sz="1985" i="1" spc="-11" dirty="0">
                <a:latin typeface="Arial"/>
                <a:cs typeface="Arial"/>
              </a:rPr>
              <a:t>(sloupec)</a:t>
            </a:r>
            <a:endParaRPr sz="1985" dirty="0">
              <a:latin typeface="Arial"/>
              <a:cs typeface="Arial"/>
            </a:endParaRPr>
          </a:p>
        </p:txBody>
      </p:sp>
    </p:spTree>
    <p:extLst>
      <p:ext uri="{BB962C8B-B14F-4D97-AF65-F5344CB8AC3E}">
        <p14:creationId xmlns:p14="http://schemas.microsoft.com/office/powerpoint/2010/main" val="23547068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2" y="775582"/>
            <a:ext cx="7530638" cy="552090"/>
          </a:xfrm>
          <a:prstGeom prst="rect">
            <a:avLst/>
          </a:prstGeom>
        </p:spPr>
        <p:txBody>
          <a:bodyPr vert="horz" wrap="square" lIns="0" tIns="13305" rIns="0" bIns="0" rtlCol="0">
            <a:spAutoFit/>
          </a:bodyPr>
          <a:lstStyle/>
          <a:p>
            <a:pPr marL="14007">
              <a:spcBef>
                <a:spcPts val="105"/>
              </a:spcBef>
              <a:tabLst>
                <a:tab pos="4162687" algn="l"/>
              </a:tabLst>
            </a:pPr>
            <a:r>
              <a:rPr spc="-110" dirty="0"/>
              <a:t>Plazmové</a:t>
            </a:r>
            <a:r>
              <a:rPr spc="-94" dirty="0"/>
              <a:t> </a:t>
            </a:r>
            <a:r>
              <a:rPr spc="-11" dirty="0"/>
              <a:t>svařování</a:t>
            </a:r>
            <a:r>
              <a:rPr dirty="0"/>
              <a:t>	-</a:t>
            </a:r>
            <a:r>
              <a:rPr spc="-99" dirty="0"/>
              <a:t> </a:t>
            </a:r>
            <a:r>
              <a:rPr spc="-94" dirty="0"/>
              <a:t>rozložení</a:t>
            </a:r>
            <a:r>
              <a:rPr spc="-105" dirty="0"/>
              <a:t> </a:t>
            </a:r>
            <a:r>
              <a:rPr spc="-55" dirty="0"/>
              <a:t>teplot</a:t>
            </a:r>
          </a:p>
        </p:txBody>
      </p:sp>
      <p:pic>
        <p:nvPicPr>
          <p:cNvPr id="11" name="object 11"/>
          <p:cNvPicPr>
            <a:picLocks noChangeAspect="1"/>
          </p:cNvPicPr>
          <p:nvPr/>
        </p:nvPicPr>
        <p:blipFill>
          <a:blip r:embed="rId2" cstate="print"/>
          <a:stretch>
            <a:fillRect/>
          </a:stretch>
        </p:blipFill>
        <p:spPr>
          <a:xfrm>
            <a:off x="3673393" y="1778879"/>
            <a:ext cx="3000372" cy="2032264"/>
          </a:xfrm>
          <a:prstGeom prst="rect">
            <a:avLst/>
          </a:prstGeom>
        </p:spPr>
      </p:pic>
      <p:pic>
        <p:nvPicPr>
          <p:cNvPr id="12" name="object 12"/>
          <p:cNvPicPr>
            <a:picLocks noChangeAspect="1"/>
          </p:cNvPicPr>
          <p:nvPr/>
        </p:nvPicPr>
        <p:blipFill>
          <a:blip r:embed="rId3" cstate="print"/>
          <a:stretch>
            <a:fillRect/>
          </a:stretch>
        </p:blipFill>
        <p:spPr>
          <a:xfrm>
            <a:off x="7155666" y="1419225"/>
            <a:ext cx="2843341" cy="2858586"/>
          </a:xfrm>
          <a:prstGeom prst="rect">
            <a:avLst/>
          </a:prstGeom>
        </p:spPr>
      </p:pic>
      <p:pic>
        <p:nvPicPr>
          <p:cNvPr id="13" name="object 13"/>
          <p:cNvPicPr>
            <a:picLocks noChangeAspect="1"/>
          </p:cNvPicPr>
          <p:nvPr/>
        </p:nvPicPr>
        <p:blipFill>
          <a:blip r:embed="rId4" cstate="print"/>
          <a:stretch>
            <a:fillRect/>
          </a:stretch>
        </p:blipFill>
        <p:spPr>
          <a:xfrm>
            <a:off x="364228" y="3666231"/>
            <a:ext cx="2847914" cy="2893651"/>
          </a:xfrm>
          <a:prstGeom prst="rect">
            <a:avLst/>
          </a:prstGeom>
        </p:spPr>
      </p:pic>
      <p:pic>
        <p:nvPicPr>
          <p:cNvPr id="14" name="object 14"/>
          <p:cNvPicPr>
            <a:picLocks noChangeAspect="1"/>
          </p:cNvPicPr>
          <p:nvPr/>
        </p:nvPicPr>
        <p:blipFill>
          <a:blip r:embed="rId5" cstate="print"/>
          <a:stretch>
            <a:fillRect/>
          </a:stretch>
        </p:blipFill>
        <p:spPr>
          <a:xfrm>
            <a:off x="3673393" y="4335123"/>
            <a:ext cx="3000372" cy="2052084"/>
          </a:xfrm>
          <a:prstGeom prst="rect">
            <a:avLst/>
          </a:prstGeom>
        </p:spPr>
      </p:pic>
      <p:pic>
        <p:nvPicPr>
          <p:cNvPr id="15" name="object 15"/>
          <p:cNvPicPr>
            <a:picLocks noChangeAspect="1"/>
          </p:cNvPicPr>
          <p:nvPr/>
        </p:nvPicPr>
        <p:blipFill>
          <a:blip r:embed="rId6" cstate="print"/>
          <a:stretch>
            <a:fillRect/>
          </a:stretch>
        </p:blipFill>
        <p:spPr>
          <a:xfrm>
            <a:off x="959171" y="1562077"/>
            <a:ext cx="1731922" cy="1657218"/>
          </a:xfrm>
          <a:prstGeom prst="rect">
            <a:avLst/>
          </a:prstGeom>
        </p:spPr>
      </p:pic>
      <p:pic>
        <p:nvPicPr>
          <p:cNvPr id="16" name="object 16"/>
          <p:cNvPicPr>
            <a:picLocks noChangeAspect="1"/>
          </p:cNvPicPr>
          <p:nvPr/>
        </p:nvPicPr>
        <p:blipFill>
          <a:blip r:embed="rId7" cstate="print"/>
          <a:stretch>
            <a:fillRect/>
          </a:stretch>
        </p:blipFill>
        <p:spPr>
          <a:xfrm>
            <a:off x="7789265" y="4817465"/>
            <a:ext cx="1728873" cy="1768512"/>
          </a:xfrm>
          <a:prstGeom prst="rect">
            <a:avLst/>
          </a:prstGeom>
        </p:spPr>
      </p:pic>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4013550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1047415" y="1781948"/>
            <a:ext cx="8396863" cy="1825919"/>
          </a:xfrm>
          <a:prstGeom prst="rect">
            <a:avLst/>
          </a:prstGeom>
        </p:spPr>
        <p:txBody>
          <a:bodyPr vert="horz" wrap="square" lIns="0" tIns="38515" rIns="0" bIns="0" rtlCol="0">
            <a:spAutoFit/>
          </a:bodyPr>
          <a:lstStyle/>
          <a:p>
            <a:pPr marL="14007">
              <a:spcBef>
                <a:spcPts val="303"/>
              </a:spcBef>
            </a:pPr>
            <a:r>
              <a:rPr sz="2206" b="1" i="1" dirty="0">
                <a:latin typeface="Arial"/>
                <a:cs typeface="Arial"/>
              </a:rPr>
              <a:t>Teplota</a:t>
            </a:r>
            <a:r>
              <a:rPr sz="2206" b="1" i="1" spc="-28" dirty="0">
                <a:latin typeface="Arial"/>
                <a:cs typeface="Arial"/>
              </a:rPr>
              <a:t> </a:t>
            </a:r>
            <a:r>
              <a:rPr sz="2206" b="1" i="1" dirty="0">
                <a:latin typeface="Arial"/>
                <a:cs typeface="Arial"/>
              </a:rPr>
              <a:t>plazmy</a:t>
            </a:r>
            <a:r>
              <a:rPr sz="2206" b="1" i="1" spc="-39" dirty="0">
                <a:latin typeface="Arial"/>
                <a:cs typeface="Arial"/>
              </a:rPr>
              <a:t> </a:t>
            </a:r>
            <a:r>
              <a:rPr sz="2206" i="1" dirty="0">
                <a:latin typeface="Arial"/>
                <a:cs typeface="Arial"/>
              </a:rPr>
              <a:t>bude</a:t>
            </a:r>
            <a:r>
              <a:rPr sz="2206" i="1" spc="-28" dirty="0">
                <a:latin typeface="Arial"/>
                <a:cs typeface="Arial"/>
              </a:rPr>
              <a:t> </a:t>
            </a:r>
            <a:r>
              <a:rPr sz="2206" i="1" dirty="0">
                <a:latin typeface="Arial"/>
                <a:cs typeface="Arial"/>
              </a:rPr>
              <a:t>do</a:t>
            </a:r>
            <a:r>
              <a:rPr sz="2206" i="1" spc="-22" dirty="0">
                <a:latin typeface="Arial"/>
                <a:cs typeface="Arial"/>
              </a:rPr>
              <a:t> </a:t>
            </a:r>
            <a:r>
              <a:rPr sz="2206" i="1" dirty="0">
                <a:latin typeface="Arial"/>
                <a:cs typeface="Arial"/>
              </a:rPr>
              <a:t>značné</a:t>
            </a:r>
            <a:r>
              <a:rPr sz="2206" i="1" spc="-39" dirty="0">
                <a:latin typeface="Arial"/>
                <a:cs typeface="Arial"/>
              </a:rPr>
              <a:t> </a:t>
            </a:r>
            <a:r>
              <a:rPr sz="2206" i="1" dirty="0">
                <a:latin typeface="Arial"/>
                <a:cs typeface="Arial"/>
              </a:rPr>
              <a:t>míry</a:t>
            </a:r>
            <a:r>
              <a:rPr sz="2206" i="1" spc="-22" dirty="0">
                <a:latin typeface="Arial"/>
                <a:cs typeface="Arial"/>
              </a:rPr>
              <a:t> </a:t>
            </a:r>
            <a:r>
              <a:rPr sz="2206" i="1" dirty="0">
                <a:latin typeface="Arial"/>
                <a:cs typeface="Arial"/>
              </a:rPr>
              <a:t>záviset</a:t>
            </a:r>
            <a:r>
              <a:rPr sz="2206" i="1" spc="-39"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tom,</a:t>
            </a:r>
            <a:r>
              <a:rPr sz="2206" i="1" spc="-22" dirty="0">
                <a:latin typeface="Arial"/>
                <a:cs typeface="Arial"/>
              </a:rPr>
              <a:t> </a:t>
            </a:r>
            <a:r>
              <a:rPr sz="2206" i="1" dirty="0">
                <a:latin typeface="Arial"/>
                <a:cs typeface="Arial"/>
              </a:rPr>
              <a:t>jaké</a:t>
            </a:r>
            <a:r>
              <a:rPr sz="2206" i="1" spc="-22" dirty="0">
                <a:latin typeface="Arial"/>
                <a:cs typeface="Arial"/>
              </a:rPr>
              <a:t> </a:t>
            </a:r>
            <a:r>
              <a:rPr sz="2206" i="1" dirty="0">
                <a:latin typeface="Arial"/>
                <a:cs typeface="Arial"/>
              </a:rPr>
              <a:t>plyny</a:t>
            </a:r>
            <a:r>
              <a:rPr sz="2206" i="1" spc="-22" dirty="0">
                <a:latin typeface="Arial"/>
                <a:cs typeface="Arial"/>
              </a:rPr>
              <a:t> </a:t>
            </a:r>
            <a:r>
              <a:rPr sz="2206" i="1" spc="-28" dirty="0">
                <a:latin typeface="Arial"/>
                <a:cs typeface="Arial"/>
              </a:rPr>
              <a:t>se</a:t>
            </a:r>
            <a:endParaRPr sz="2206">
              <a:latin typeface="Arial"/>
              <a:cs typeface="Arial"/>
            </a:endParaRPr>
          </a:p>
          <a:p>
            <a:pPr marL="14007">
              <a:spcBef>
                <a:spcPts val="199"/>
              </a:spcBef>
            </a:pPr>
            <a:r>
              <a:rPr sz="2206" i="1" dirty="0">
                <a:latin typeface="Arial"/>
                <a:cs typeface="Arial"/>
              </a:rPr>
              <a:t>budou</a:t>
            </a:r>
            <a:r>
              <a:rPr sz="2206" i="1" spc="-66" dirty="0">
                <a:latin typeface="Arial"/>
                <a:cs typeface="Arial"/>
              </a:rPr>
              <a:t> </a:t>
            </a:r>
            <a:r>
              <a:rPr sz="2206" i="1" dirty="0">
                <a:latin typeface="Arial"/>
                <a:cs typeface="Arial"/>
              </a:rPr>
              <a:t>uvádět</a:t>
            </a:r>
            <a:r>
              <a:rPr sz="2206" i="1" spc="-61" dirty="0">
                <a:latin typeface="Arial"/>
                <a:cs typeface="Arial"/>
              </a:rPr>
              <a:t> </a:t>
            </a:r>
            <a:r>
              <a:rPr sz="2206" i="1" dirty="0">
                <a:latin typeface="Arial"/>
                <a:cs typeface="Arial"/>
              </a:rPr>
              <a:t>do</a:t>
            </a:r>
            <a:r>
              <a:rPr sz="2206" i="1" spc="-39" dirty="0">
                <a:latin typeface="Arial"/>
                <a:cs typeface="Arial"/>
              </a:rPr>
              <a:t> </a:t>
            </a:r>
            <a:r>
              <a:rPr sz="2206" i="1" dirty="0">
                <a:latin typeface="Arial"/>
                <a:cs typeface="Arial"/>
              </a:rPr>
              <a:t>plazmatického</a:t>
            </a:r>
            <a:r>
              <a:rPr sz="2206" i="1" spc="-44" dirty="0">
                <a:latin typeface="Arial"/>
                <a:cs typeface="Arial"/>
              </a:rPr>
              <a:t> </a:t>
            </a:r>
            <a:r>
              <a:rPr sz="2206" i="1" spc="-11" dirty="0">
                <a:latin typeface="Arial"/>
                <a:cs typeface="Arial"/>
              </a:rPr>
              <a:t>stavu.</a:t>
            </a:r>
            <a:endParaRPr sz="2206">
              <a:latin typeface="Arial"/>
              <a:cs typeface="Arial"/>
            </a:endParaRPr>
          </a:p>
          <a:p>
            <a:pPr marL="14007" marR="200991">
              <a:spcBef>
                <a:spcPts val="529"/>
              </a:spcBef>
            </a:pPr>
            <a:r>
              <a:rPr sz="2206" i="1" dirty="0">
                <a:latin typeface="Arial"/>
                <a:cs typeface="Arial"/>
              </a:rPr>
              <a:t>Jednotlivé</a:t>
            </a:r>
            <a:r>
              <a:rPr sz="2206" i="1" spc="-44" dirty="0">
                <a:latin typeface="Arial"/>
                <a:cs typeface="Arial"/>
              </a:rPr>
              <a:t> </a:t>
            </a:r>
            <a:r>
              <a:rPr sz="2206" i="1" dirty="0">
                <a:latin typeface="Arial"/>
                <a:cs typeface="Arial"/>
              </a:rPr>
              <a:t>plyny</a:t>
            </a:r>
            <a:r>
              <a:rPr sz="2206" i="1" spc="-22" dirty="0">
                <a:latin typeface="Arial"/>
                <a:cs typeface="Arial"/>
              </a:rPr>
              <a:t> </a:t>
            </a:r>
            <a:r>
              <a:rPr sz="2206" i="1" dirty="0">
                <a:latin typeface="Arial"/>
                <a:cs typeface="Arial"/>
              </a:rPr>
              <a:t>mají</a:t>
            </a:r>
            <a:r>
              <a:rPr sz="2206" i="1" spc="-11" dirty="0">
                <a:latin typeface="Arial"/>
                <a:cs typeface="Arial"/>
              </a:rPr>
              <a:t> </a:t>
            </a:r>
            <a:r>
              <a:rPr sz="2206" i="1" dirty="0">
                <a:latin typeface="Arial"/>
                <a:cs typeface="Arial"/>
              </a:rPr>
              <a:t>různé</a:t>
            </a:r>
            <a:r>
              <a:rPr sz="2206" i="1" spc="-50" dirty="0">
                <a:latin typeface="Arial"/>
                <a:cs typeface="Arial"/>
              </a:rPr>
              <a:t> </a:t>
            </a:r>
            <a:r>
              <a:rPr sz="2206" i="1" dirty="0">
                <a:latin typeface="Arial"/>
                <a:cs typeface="Arial"/>
              </a:rPr>
              <a:t>fyzikální</a:t>
            </a:r>
            <a:r>
              <a:rPr sz="2206" i="1" spc="-44" dirty="0">
                <a:latin typeface="Arial"/>
                <a:cs typeface="Arial"/>
              </a:rPr>
              <a:t> </a:t>
            </a:r>
            <a:r>
              <a:rPr sz="2206" i="1" dirty="0">
                <a:latin typeface="Arial"/>
                <a:cs typeface="Arial"/>
              </a:rPr>
              <a:t>vlastnosti,</a:t>
            </a:r>
            <a:r>
              <a:rPr sz="2206" i="1" spc="-55" dirty="0">
                <a:latin typeface="Arial"/>
                <a:cs typeface="Arial"/>
              </a:rPr>
              <a:t> </a:t>
            </a:r>
            <a:r>
              <a:rPr sz="2206" i="1" dirty="0">
                <a:latin typeface="Arial"/>
                <a:cs typeface="Arial"/>
              </a:rPr>
              <a:t>včetně</a:t>
            </a:r>
            <a:r>
              <a:rPr sz="2206" i="1" spc="-55" dirty="0">
                <a:latin typeface="Arial"/>
                <a:cs typeface="Arial"/>
              </a:rPr>
              <a:t> </a:t>
            </a:r>
            <a:r>
              <a:rPr sz="2206" i="1" spc="-11" dirty="0">
                <a:latin typeface="Arial"/>
                <a:cs typeface="Arial"/>
              </a:rPr>
              <a:t>ionizačních </a:t>
            </a:r>
            <a:r>
              <a:rPr sz="2206" i="1" dirty="0">
                <a:latin typeface="Arial"/>
                <a:cs typeface="Arial"/>
              </a:rPr>
              <a:t>potenciálů</a:t>
            </a:r>
            <a:r>
              <a:rPr sz="2206" i="1" spc="-50"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koncentrovaný</a:t>
            </a:r>
            <a:r>
              <a:rPr sz="2206" i="1" spc="-72" dirty="0">
                <a:latin typeface="Arial"/>
                <a:cs typeface="Arial"/>
              </a:rPr>
              <a:t> </a:t>
            </a:r>
            <a:r>
              <a:rPr sz="2206" i="1" dirty="0">
                <a:latin typeface="Arial"/>
                <a:cs typeface="Arial"/>
              </a:rPr>
              <a:t>elektrický</a:t>
            </a:r>
            <a:r>
              <a:rPr sz="2206" i="1" spc="-50" dirty="0">
                <a:latin typeface="Arial"/>
                <a:cs typeface="Arial"/>
              </a:rPr>
              <a:t> </a:t>
            </a:r>
            <a:r>
              <a:rPr sz="2206" i="1" dirty="0">
                <a:latin typeface="Arial"/>
                <a:cs typeface="Arial"/>
              </a:rPr>
              <a:t>oblouk</a:t>
            </a:r>
            <a:r>
              <a:rPr sz="2206" i="1" spc="-39" dirty="0">
                <a:latin typeface="Arial"/>
                <a:cs typeface="Arial"/>
              </a:rPr>
              <a:t> </a:t>
            </a:r>
            <a:r>
              <a:rPr sz="2206" i="1" dirty="0">
                <a:latin typeface="Arial"/>
                <a:cs typeface="Arial"/>
              </a:rPr>
              <a:t>má</a:t>
            </a:r>
            <a:r>
              <a:rPr sz="2206" i="1" spc="-22" dirty="0">
                <a:latin typeface="Arial"/>
                <a:cs typeface="Arial"/>
              </a:rPr>
              <a:t> </a:t>
            </a:r>
            <a:r>
              <a:rPr sz="2206" i="1" dirty="0">
                <a:latin typeface="Arial"/>
                <a:cs typeface="Arial"/>
              </a:rPr>
              <a:t>vzhledem</a:t>
            </a:r>
            <a:r>
              <a:rPr sz="2206" i="1" spc="-44" dirty="0">
                <a:latin typeface="Arial"/>
                <a:cs typeface="Arial"/>
              </a:rPr>
              <a:t> </a:t>
            </a:r>
            <a:r>
              <a:rPr sz="2206" i="1" spc="-55" dirty="0">
                <a:latin typeface="Arial"/>
                <a:cs typeface="Arial"/>
              </a:rPr>
              <a:t>k </a:t>
            </a:r>
            <a:r>
              <a:rPr sz="2206" i="1" dirty="0">
                <a:latin typeface="Arial"/>
                <a:cs typeface="Arial"/>
              </a:rPr>
              <a:t>použitému</a:t>
            </a:r>
            <a:r>
              <a:rPr sz="2206" i="1" spc="-50" dirty="0">
                <a:latin typeface="Arial"/>
                <a:cs typeface="Arial"/>
              </a:rPr>
              <a:t> </a:t>
            </a:r>
            <a:r>
              <a:rPr sz="2206" i="1" dirty="0">
                <a:latin typeface="Arial"/>
                <a:cs typeface="Arial"/>
              </a:rPr>
              <a:t>plynu</a:t>
            </a:r>
            <a:r>
              <a:rPr sz="2206" i="1" spc="-39" dirty="0">
                <a:latin typeface="Arial"/>
                <a:cs typeface="Arial"/>
              </a:rPr>
              <a:t> </a:t>
            </a:r>
            <a:r>
              <a:rPr sz="2206" i="1" dirty="0">
                <a:latin typeface="Arial"/>
                <a:cs typeface="Arial"/>
              </a:rPr>
              <a:t>tyto</a:t>
            </a:r>
            <a:r>
              <a:rPr sz="2206" i="1" spc="-39" dirty="0">
                <a:latin typeface="Arial"/>
                <a:cs typeface="Arial"/>
              </a:rPr>
              <a:t> </a:t>
            </a:r>
            <a:r>
              <a:rPr sz="2206" i="1" dirty="0">
                <a:latin typeface="Arial"/>
                <a:cs typeface="Arial"/>
              </a:rPr>
              <a:t>teploty</a:t>
            </a:r>
            <a:r>
              <a:rPr sz="2206" i="1" spc="-44" dirty="0">
                <a:latin typeface="Arial"/>
                <a:cs typeface="Arial"/>
              </a:rPr>
              <a:t> </a:t>
            </a:r>
            <a:r>
              <a:rPr sz="2206" i="1" spc="-55" dirty="0">
                <a:latin typeface="Arial"/>
                <a:cs typeface="Arial"/>
              </a:rPr>
              <a:t>:</a:t>
            </a:r>
            <a:endParaRPr sz="2206">
              <a:latin typeface="Arial"/>
              <a:cs typeface="Arial"/>
            </a:endParaRPr>
          </a:p>
        </p:txBody>
      </p:sp>
      <p:sp>
        <p:nvSpPr>
          <p:cNvPr id="11" name="object 11"/>
          <p:cNvSpPr txBox="1"/>
          <p:nvPr/>
        </p:nvSpPr>
        <p:spPr>
          <a:xfrm>
            <a:off x="1677652" y="3983914"/>
            <a:ext cx="1029388" cy="1228620"/>
          </a:xfrm>
          <a:prstGeom prst="rect">
            <a:avLst/>
          </a:prstGeom>
        </p:spPr>
        <p:txBody>
          <a:bodyPr vert="horz" wrap="square" lIns="0" tIns="81231" rIns="0" bIns="0" rtlCol="0">
            <a:spAutoFit/>
          </a:bodyPr>
          <a:lstStyle/>
          <a:p>
            <a:pPr marL="265420" indent="-252114">
              <a:spcBef>
                <a:spcPts val="640"/>
              </a:spcBef>
              <a:buFont typeface="Wingdings"/>
              <a:buChar char=""/>
              <a:tabLst>
                <a:tab pos="266121" algn="l"/>
              </a:tabLst>
            </a:pPr>
            <a:r>
              <a:rPr sz="2206" spc="-11" dirty="0">
                <a:latin typeface="Arial"/>
                <a:cs typeface="Arial"/>
              </a:rPr>
              <a:t>Vodík</a:t>
            </a:r>
            <a:endParaRPr sz="2206">
              <a:latin typeface="Arial"/>
              <a:cs typeface="Arial"/>
            </a:endParaRPr>
          </a:p>
          <a:p>
            <a:pPr marL="265420" indent="-252114">
              <a:spcBef>
                <a:spcPts val="529"/>
              </a:spcBef>
              <a:buFont typeface="Wingdings"/>
              <a:buChar char=""/>
              <a:tabLst>
                <a:tab pos="266121" algn="l"/>
              </a:tabLst>
            </a:pPr>
            <a:r>
              <a:rPr sz="2206" spc="-11" dirty="0">
                <a:latin typeface="Arial"/>
                <a:cs typeface="Arial"/>
              </a:rPr>
              <a:t>Dusík</a:t>
            </a:r>
            <a:endParaRPr sz="2206">
              <a:latin typeface="Arial"/>
              <a:cs typeface="Arial"/>
            </a:endParaRPr>
          </a:p>
          <a:p>
            <a:pPr marL="265420" indent="-252114">
              <a:spcBef>
                <a:spcPts val="529"/>
              </a:spcBef>
              <a:buFont typeface="Wingdings"/>
              <a:buChar char=""/>
              <a:tabLst>
                <a:tab pos="266121" algn="l"/>
              </a:tabLst>
            </a:pPr>
            <a:r>
              <a:rPr sz="2206" spc="-11" dirty="0">
                <a:latin typeface="Arial"/>
                <a:cs typeface="Arial"/>
              </a:rPr>
              <a:t>Argon</a:t>
            </a:r>
            <a:endParaRPr sz="2206">
              <a:latin typeface="Arial"/>
              <a:cs typeface="Arial"/>
            </a:endParaRPr>
          </a:p>
        </p:txBody>
      </p:sp>
      <p:sp>
        <p:nvSpPr>
          <p:cNvPr id="12" name="object 12"/>
          <p:cNvSpPr txBox="1"/>
          <p:nvPr/>
        </p:nvSpPr>
        <p:spPr>
          <a:xfrm>
            <a:off x="1677654" y="5260804"/>
            <a:ext cx="1324899" cy="353594"/>
          </a:xfrm>
          <a:prstGeom prst="rect">
            <a:avLst/>
          </a:prstGeom>
        </p:spPr>
        <p:txBody>
          <a:bodyPr vert="horz" wrap="square" lIns="0" tIns="14005" rIns="0" bIns="0" rtlCol="0">
            <a:spAutoFit/>
          </a:bodyPr>
          <a:lstStyle/>
          <a:p>
            <a:pPr marL="265420" indent="-252114">
              <a:spcBef>
                <a:spcPts val="110"/>
              </a:spcBef>
              <a:buFont typeface="Wingdings"/>
              <a:buChar char=""/>
              <a:tabLst>
                <a:tab pos="266121" algn="l"/>
              </a:tabLst>
            </a:pPr>
            <a:r>
              <a:rPr sz="2206" dirty="0">
                <a:latin typeface="Arial"/>
                <a:cs typeface="Arial"/>
              </a:rPr>
              <a:t>Hélium</a:t>
            </a:r>
            <a:r>
              <a:rPr sz="2206" spc="-28" dirty="0">
                <a:latin typeface="Arial"/>
                <a:cs typeface="Arial"/>
              </a:rPr>
              <a:t> </a:t>
            </a:r>
            <a:r>
              <a:rPr sz="2206" spc="-55" dirty="0">
                <a:latin typeface="Arial"/>
                <a:cs typeface="Arial"/>
              </a:rPr>
              <a:t>-</a:t>
            </a:r>
            <a:endParaRPr sz="2206">
              <a:latin typeface="Arial"/>
              <a:cs typeface="Arial"/>
            </a:endParaRPr>
          </a:p>
        </p:txBody>
      </p:sp>
      <p:sp>
        <p:nvSpPr>
          <p:cNvPr id="13" name="object 13"/>
          <p:cNvSpPr txBox="1"/>
          <p:nvPr/>
        </p:nvSpPr>
        <p:spPr>
          <a:xfrm>
            <a:off x="2877570" y="3983914"/>
            <a:ext cx="1861301" cy="1632192"/>
          </a:xfrm>
          <a:prstGeom prst="rect">
            <a:avLst/>
          </a:prstGeom>
        </p:spPr>
        <p:txBody>
          <a:bodyPr vert="horz" wrap="square" lIns="0" tIns="81231" rIns="0" bIns="0" rtlCol="0">
            <a:spAutoFit/>
          </a:bodyPr>
          <a:lstStyle/>
          <a:p>
            <a:pPr marR="84038" algn="r">
              <a:spcBef>
                <a:spcPts val="640"/>
              </a:spcBef>
              <a:tabLst>
                <a:tab pos="322846" algn="l"/>
                <a:tab pos="788557" algn="l"/>
              </a:tabLst>
            </a:pPr>
            <a:r>
              <a:rPr sz="2206" spc="-55" dirty="0">
                <a:latin typeface="Arial"/>
                <a:cs typeface="Arial"/>
              </a:rPr>
              <a:t>-</a:t>
            </a:r>
            <a:r>
              <a:rPr sz="2206" dirty="0">
                <a:latin typeface="Arial"/>
                <a:cs typeface="Arial"/>
              </a:rPr>
              <a:t>	</a:t>
            </a:r>
            <a:r>
              <a:rPr sz="2206" spc="-28" dirty="0">
                <a:latin typeface="Arial"/>
                <a:cs typeface="Arial"/>
              </a:rPr>
              <a:t>do</a:t>
            </a:r>
            <a:r>
              <a:rPr sz="2206" dirty="0">
                <a:latin typeface="Arial"/>
                <a:cs typeface="Arial"/>
              </a:rPr>
              <a:t>	8</a:t>
            </a:r>
            <a:r>
              <a:rPr sz="2206" spc="-11" dirty="0">
                <a:latin typeface="Arial"/>
                <a:cs typeface="Arial"/>
              </a:rPr>
              <a:t> </a:t>
            </a:r>
            <a:r>
              <a:rPr sz="2206" dirty="0">
                <a:latin typeface="Arial"/>
                <a:cs typeface="Arial"/>
              </a:rPr>
              <a:t>000</a:t>
            </a:r>
            <a:r>
              <a:rPr sz="2206" spc="-17" dirty="0">
                <a:latin typeface="Arial"/>
                <a:cs typeface="Arial"/>
              </a:rPr>
              <a:t> </a:t>
            </a:r>
            <a:r>
              <a:rPr sz="2206" spc="-55" dirty="0">
                <a:latin typeface="Arial"/>
                <a:cs typeface="Arial"/>
              </a:rPr>
              <a:t>K</a:t>
            </a:r>
            <a:endParaRPr sz="2206">
              <a:latin typeface="Arial"/>
              <a:cs typeface="Arial"/>
            </a:endParaRPr>
          </a:p>
          <a:p>
            <a:pPr marR="10505" algn="r">
              <a:spcBef>
                <a:spcPts val="529"/>
              </a:spcBef>
              <a:tabLst>
                <a:tab pos="786457" algn="l"/>
              </a:tabLst>
            </a:pPr>
            <a:r>
              <a:rPr sz="2206" spc="-55" dirty="0">
                <a:latin typeface="Arial"/>
                <a:cs typeface="Arial"/>
              </a:rPr>
              <a:t>-</a:t>
            </a:r>
            <a:r>
              <a:rPr sz="2206" dirty="0">
                <a:latin typeface="Arial"/>
                <a:cs typeface="Arial"/>
              </a:rPr>
              <a:t>	7 000</a:t>
            </a:r>
            <a:r>
              <a:rPr sz="2206" spc="-17" dirty="0">
                <a:latin typeface="Arial"/>
                <a:cs typeface="Arial"/>
              </a:rPr>
              <a:t> </a:t>
            </a:r>
            <a:r>
              <a:rPr sz="2206" spc="-55" dirty="0">
                <a:latin typeface="Arial"/>
                <a:cs typeface="Arial"/>
              </a:rPr>
              <a:t>K</a:t>
            </a:r>
            <a:endParaRPr sz="2206">
              <a:latin typeface="Arial"/>
              <a:cs typeface="Arial"/>
            </a:endParaRPr>
          </a:p>
          <a:p>
            <a:pPr marR="53924" algn="r">
              <a:spcBef>
                <a:spcPts val="529"/>
              </a:spcBef>
              <a:tabLst>
                <a:tab pos="631687" algn="l"/>
              </a:tabLst>
            </a:pPr>
            <a:r>
              <a:rPr sz="2206" spc="-55" dirty="0">
                <a:latin typeface="Arial"/>
                <a:cs typeface="Arial"/>
              </a:rPr>
              <a:t>-</a:t>
            </a:r>
            <a:r>
              <a:rPr sz="2206" dirty="0">
                <a:latin typeface="Arial"/>
                <a:cs typeface="Arial"/>
              </a:rPr>
              <a:t>	15</a:t>
            </a:r>
            <a:r>
              <a:rPr sz="2206" spc="-11" dirty="0">
                <a:latin typeface="Arial"/>
                <a:cs typeface="Arial"/>
              </a:rPr>
              <a:t> </a:t>
            </a:r>
            <a:r>
              <a:rPr sz="2206" dirty="0">
                <a:latin typeface="Arial"/>
                <a:cs typeface="Arial"/>
              </a:rPr>
              <a:t>000</a:t>
            </a:r>
            <a:r>
              <a:rPr sz="2206" spc="-22" dirty="0">
                <a:latin typeface="Arial"/>
                <a:cs typeface="Arial"/>
              </a:rPr>
              <a:t> </a:t>
            </a:r>
            <a:r>
              <a:rPr sz="2206" spc="-55" dirty="0">
                <a:latin typeface="Arial"/>
                <a:cs typeface="Arial"/>
              </a:rPr>
              <a:t>K</a:t>
            </a:r>
            <a:endParaRPr sz="2206">
              <a:latin typeface="Arial"/>
              <a:cs typeface="Arial"/>
            </a:endParaRPr>
          </a:p>
          <a:p>
            <a:pPr marR="5602" algn="r">
              <a:spcBef>
                <a:spcPts val="529"/>
              </a:spcBef>
            </a:pPr>
            <a:r>
              <a:rPr sz="2206" dirty="0">
                <a:latin typeface="Arial"/>
                <a:cs typeface="Arial"/>
              </a:rPr>
              <a:t>20 000</a:t>
            </a:r>
            <a:r>
              <a:rPr sz="2206" spc="-17" dirty="0">
                <a:latin typeface="Arial"/>
                <a:cs typeface="Arial"/>
              </a:rPr>
              <a:t> </a:t>
            </a:r>
            <a:r>
              <a:rPr sz="2206" spc="-55" dirty="0">
                <a:latin typeface="Arial"/>
                <a:cs typeface="Arial"/>
              </a:rPr>
              <a:t>K</a:t>
            </a:r>
            <a:endParaRPr sz="2206">
              <a:latin typeface="Arial"/>
              <a:cs typeface="Arial"/>
            </a:endParaRPr>
          </a:p>
        </p:txBody>
      </p:sp>
      <p:sp>
        <p:nvSpPr>
          <p:cNvPr id="14" name="object 14"/>
          <p:cNvSpPr txBox="1">
            <a:spLocks noGrp="1"/>
          </p:cNvSpPr>
          <p:nvPr>
            <p:ph type="title"/>
          </p:nvPr>
        </p:nvSpPr>
        <p:spPr>
          <a:xfrm>
            <a:off x="391633" y="775581"/>
            <a:ext cx="5682641" cy="552044"/>
          </a:xfrm>
          <a:prstGeom prst="rect">
            <a:avLst/>
          </a:prstGeom>
        </p:spPr>
        <p:txBody>
          <a:bodyPr vert="horz" wrap="square" lIns="0" tIns="13305" rIns="0" bIns="0" rtlCol="0">
            <a:spAutoFit/>
          </a:bodyPr>
          <a:lstStyle/>
          <a:p>
            <a:pPr marL="14007">
              <a:spcBef>
                <a:spcPts val="105"/>
              </a:spcBef>
            </a:pPr>
            <a:r>
              <a:rPr spc="-99" dirty="0"/>
              <a:t>Teploty</a:t>
            </a:r>
            <a:r>
              <a:rPr spc="-77" dirty="0"/>
              <a:t> </a:t>
            </a:r>
            <a:r>
              <a:rPr spc="-121" dirty="0"/>
              <a:t>plazmového</a:t>
            </a:r>
            <a:r>
              <a:rPr spc="-66" dirty="0"/>
              <a:t> </a:t>
            </a:r>
            <a:r>
              <a:rPr spc="-55" dirty="0"/>
              <a:t>oblouku</a:t>
            </a:r>
          </a:p>
        </p:txBody>
      </p:sp>
      <p:pic>
        <p:nvPicPr>
          <p:cNvPr id="15" name="object 15"/>
          <p:cNvPicPr/>
          <p:nvPr/>
        </p:nvPicPr>
        <p:blipFill>
          <a:blip r:embed="rId2" cstate="print"/>
          <a:stretch>
            <a:fillRect/>
          </a:stretch>
        </p:blipFill>
        <p:spPr>
          <a:xfrm>
            <a:off x="6139959" y="3463786"/>
            <a:ext cx="3206648" cy="3573026"/>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8312144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769776" y="1745338"/>
            <a:ext cx="8678370" cy="1942942"/>
          </a:xfrm>
          <a:prstGeom prst="rect">
            <a:avLst/>
          </a:prstGeom>
        </p:spPr>
        <p:txBody>
          <a:bodyPr vert="horz" wrap="square" lIns="0" tIns="14706" rIns="0" bIns="0" rtlCol="0">
            <a:spAutoFit/>
          </a:bodyPr>
          <a:lstStyle/>
          <a:p>
            <a:pPr marL="14007">
              <a:spcBef>
                <a:spcPts val="116"/>
              </a:spcBef>
            </a:pPr>
            <a:r>
              <a:rPr sz="2206" i="1" dirty="0">
                <a:latin typeface="Arial"/>
                <a:cs typeface="Arial"/>
              </a:rPr>
              <a:t>Koncentrované</a:t>
            </a:r>
            <a:r>
              <a:rPr sz="2206" i="1" spc="-77" dirty="0">
                <a:latin typeface="Arial"/>
                <a:cs typeface="Arial"/>
              </a:rPr>
              <a:t> </a:t>
            </a:r>
            <a:r>
              <a:rPr sz="2206" i="1" dirty="0">
                <a:latin typeface="Arial"/>
                <a:cs typeface="Arial"/>
              </a:rPr>
              <a:t>teplo</a:t>
            </a:r>
            <a:r>
              <a:rPr sz="2206" i="1" spc="-39" dirty="0">
                <a:latin typeface="Arial"/>
                <a:cs typeface="Arial"/>
              </a:rPr>
              <a:t> </a:t>
            </a:r>
            <a:r>
              <a:rPr sz="2206" i="1" dirty="0">
                <a:latin typeface="Arial"/>
                <a:cs typeface="Arial"/>
              </a:rPr>
              <a:t>zaručuje</a:t>
            </a:r>
            <a:r>
              <a:rPr sz="2206" i="1" spc="-61" dirty="0">
                <a:latin typeface="Arial"/>
                <a:cs typeface="Arial"/>
              </a:rPr>
              <a:t> </a:t>
            </a:r>
            <a:r>
              <a:rPr sz="2206" i="1" dirty="0">
                <a:latin typeface="Arial"/>
                <a:cs typeface="Arial"/>
              </a:rPr>
              <a:t>hluboké</a:t>
            </a:r>
            <a:r>
              <a:rPr sz="2206" i="1" spc="-44" dirty="0">
                <a:latin typeface="Arial"/>
                <a:cs typeface="Arial"/>
              </a:rPr>
              <a:t> </a:t>
            </a:r>
            <a:r>
              <a:rPr sz="2206" i="1" dirty="0">
                <a:latin typeface="Arial"/>
                <a:cs typeface="Arial"/>
              </a:rPr>
              <a:t>natavení</a:t>
            </a:r>
            <a:r>
              <a:rPr sz="2206" i="1" spc="-50" dirty="0">
                <a:latin typeface="Arial"/>
                <a:cs typeface="Arial"/>
              </a:rPr>
              <a:t> </a:t>
            </a:r>
            <a:r>
              <a:rPr sz="2206" i="1" dirty="0">
                <a:latin typeface="Arial"/>
                <a:cs typeface="Arial"/>
              </a:rPr>
              <a:t>základního</a:t>
            </a:r>
            <a:r>
              <a:rPr sz="2206" i="1" spc="-61" dirty="0">
                <a:latin typeface="Arial"/>
                <a:cs typeface="Arial"/>
              </a:rPr>
              <a:t> </a:t>
            </a:r>
            <a:r>
              <a:rPr sz="2206" i="1" spc="-11" dirty="0">
                <a:latin typeface="Arial"/>
                <a:cs typeface="Arial"/>
              </a:rPr>
              <a:t>materiálu,</a:t>
            </a:r>
            <a:endParaRPr sz="2206">
              <a:latin typeface="Arial"/>
              <a:cs typeface="Arial"/>
            </a:endParaRPr>
          </a:p>
          <a:p>
            <a:pPr marL="14007"/>
            <a:r>
              <a:rPr sz="2206" i="1" dirty="0">
                <a:latin typeface="Arial"/>
                <a:cs typeface="Arial"/>
              </a:rPr>
              <a:t>dobré</a:t>
            </a:r>
            <a:r>
              <a:rPr sz="2206" i="1" spc="-66" dirty="0">
                <a:latin typeface="Arial"/>
                <a:cs typeface="Arial"/>
              </a:rPr>
              <a:t> </a:t>
            </a:r>
            <a:r>
              <a:rPr sz="2206" i="1" dirty="0">
                <a:latin typeface="Arial"/>
                <a:cs typeface="Arial"/>
              </a:rPr>
              <a:t>formování</a:t>
            </a:r>
            <a:r>
              <a:rPr sz="2206" i="1" spc="-77" dirty="0">
                <a:latin typeface="Arial"/>
                <a:cs typeface="Arial"/>
              </a:rPr>
              <a:t> </a:t>
            </a:r>
            <a:r>
              <a:rPr sz="2206" i="1" dirty="0">
                <a:latin typeface="Arial"/>
                <a:cs typeface="Arial"/>
              </a:rPr>
              <a:t>kořene</a:t>
            </a:r>
            <a:r>
              <a:rPr sz="2206" i="1" spc="-55" dirty="0">
                <a:latin typeface="Arial"/>
                <a:cs typeface="Arial"/>
              </a:rPr>
              <a:t> </a:t>
            </a:r>
            <a:r>
              <a:rPr sz="2206" i="1" dirty="0">
                <a:latin typeface="Arial"/>
                <a:cs typeface="Arial"/>
              </a:rPr>
              <a:t>a</a:t>
            </a:r>
            <a:r>
              <a:rPr sz="2206" i="1" spc="-50" dirty="0">
                <a:latin typeface="Arial"/>
                <a:cs typeface="Arial"/>
              </a:rPr>
              <a:t> </a:t>
            </a:r>
            <a:r>
              <a:rPr sz="2206" i="1" dirty="0">
                <a:latin typeface="Arial"/>
                <a:cs typeface="Arial"/>
              </a:rPr>
              <a:t>charakteristický</a:t>
            </a:r>
            <a:r>
              <a:rPr sz="2206" i="1" spc="-77" dirty="0">
                <a:latin typeface="Arial"/>
                <a:cs typeface="Arial"/>
              </a:rPr>
              <a:t> </a:t>
            </a:r>
            <a:r>
              <a:rPr sz="2206" i="1" dirty="0">
                <a:latin typeface="Arial"/>
                <a:cs typeface="Arial"/>
              </a:rPr>
              <a:t>průřez</a:t>
            </a:r>
            <a:r>
              <a:rPr sz="2206" i="1" spc="-61" dirty="0">
                <a:latin typeface="Arial"/>
                <a:cs typeface="Arial"/>
              </a:rPr>
              <a:t> </a:t>
            </a:r>
            <a:r>
              <a:rPr sz="2206" i="1" spc="-11" dirty="0">
                <a:latin typeface="Arial"/>
                <a:cs typeface="Arial"/>
              </a:rPr>
              <a:t>svaru.</a:t>
            </a:r>
            <a:endParaRPr sz="2206">
              <a:latin typeface="Arial"/>
              <a:cs typeface="Arial"/>
            </a:endParaRPr>
          </a:p>
          <a:p>
            <a:pPr marL="14007" marR="53924">
              <a:spcBef>
                <a:spcPts val="1798"/>
              </a:spcBef>
            </a:pPr>
            <a:r>
              <a:rPr sz="2206" i="1" dirty="0">
                <a:latin typeface="Arial"/>
                <a:cs typeface="Arial"/>
              </a:rPr>
              <a:t>Je</a:t>
            </a:r>
            <a:r>
              <a:rPr sz="2206" i="1" spc="-28" dirty="0">
                <a:latin typeface="Arial"/>
                <a:cs typeface="Arial"/>
              </a:rPr>
              <a:t> </a:t>
            </a:r>
            <a:r>
              <a:rPr sz="2206" i="1" dirty="0">
                <a:latin typeface="Arial"/>
                <a:cs typeface="Arial"/>
              </a:rPr>
              <a:t>to</a:t>
            </a:r>
            <a:r>
              <a:rPr sz="2206" i="1" spc="-33" dirty="0">
                <a:latin typeface="Arial"/>
                <a:cs typeface="Arial"/>
              </a:rPr>
              <a:t> </a:t>
            </a:r>
            <a:r>
              <a:rPr sz="2206" i="1" dirty="0">
                <a:latin typeface="Arial"/>
                <a:cs typeface="Arial"/>
              </a:rPr>
              <a:t>vysoko</a:t>
            </a:r>
            <a:r>
              <a:rPr sz="2206" i="1" spc="-44" dirty="0">
                <a:latin typeface="Arial"/>
                <a:cs typeface="Arial"/>
              </a:rPr>
              <a:t> </a:t>
            </a:r>
            <a:r>
              <a:rPr sz="2206" i="1" dirty="0">
                <a:latin typeface="Arial"/>
                <a:cs typeface="Arial"/>
              </a:rPr>
              <a:t>stabilní</a:t>
            </a:r>
            <a:r>
              <a:rPr sz="2206" i="1" spc="-22" dirty="0">
                <a:latin typeface="Arial"/>
                <a:cs typeface="Arial"/>
              </a:rPr>
              <a:t> </a:t>
            </a:r>
            <a:r>
              <a:rPr sz="2206" i="1" dirty="0">
                <a:latin typeface="Arial"/>
                <a:cs typeface="Arial"/>
              </a:rPr>
              <a:t>svařovací</a:t>
            </a:r>
            <a:r>
              <a:rPr sz="2206" i="1" spc="-50" dirty="0">
                <a:latin typeface="Arial"/>
                <a:cs typeface="Arial"/>
              </a:rPr>
              <a:t> </a:t>
            </a:r>
            <a:r>
              <a:rPr sz="2206" i="1" dirty="0">
                <a:latin typeface="Arial"/>
                <a:cs typeface="Arial"/>
              </a:rPr>
              <a:t>proces,</a:t>
            </a:r>
            <a:r>
              <a:rPr sz="2206" i="1" spc="-55" dirty="0">
                <a:latin typeface="Arial"/>
                <a:cs typeface="Arial"/>
              </a:rPr>
              <a:t> </a:t>
            </a:r>
            <a:r>
              <a:rPr sz="2206" i="1" dirty="0">
                <a:latin typeface="Arial"/>
                <a:cs typeface="Arial"/>
              </a:rPr>
              <a:t>má</a:t>
            </a:r>
            <a:r>
              <a:rPr sz="2206" i="1" spc="-11" dirty="0">
                <a:latin typeface="Arial"/>
                <a:cs typeface="Arial"/>
              </a:rPr>
              <a:t> </a:t>
            </a:r>
            <a:r>
              <a:rPr sz="2206" i="1" dirty="0">
                <a:latin typeface="Arial"/>
                <a:cs typeface="Arial"/>
              </a:rPr>
              <a:t>charakteristické</a:t>
            </a:r>
            <a:r>
              <a:rPr sz="2206" i="1" spc="-28" dirty="0">
                <a:latin typeface="Arial"/>
                <a:cs typeface="Arial"/>
              </a:rPr>
              <a:t> </a:t>
            </a:r>
            <a:r>
              <a:rPr sz="2206" i="1" spc="-11" dirty="0">
                <a:latin typeface="Arial"/>
                <a:cs typeface="Arial"/>
              </a:rPr>
              <a:t>formování </a:t>
            </a:r>
            <a:r>
              <a:rPr sz="2206" i="1" dirty="0">
                <a:latin typeface="Arial"/>
                <a:cs typeface="Arial"/>
              </a:rPr>
              <a:t>svaru</a:t>
            </a:r>
            <a:r>
              <a:rPr sz="2206" i="1" spc="-50" dirty="0">
                <a:latin typeface="Arial"/>
                <a:cs typeface="Arial"/>
              </a:rPr>
              <a:t> </a:t>
            </a:r>
            <a:r>
              <a:rPr sz="2206" i="1" dirty="0">
                <a:latin typeface="Arial"/>
                <a:cs typeface="Arial"/>
              </a:rPr>
              <a:t>(průvar</a:t>
            </a:r>
            <a:r>
              <a:rPr sz="2206" i="1" spc="-61" dirty="0">
                <a:latin typeface="Arial"/>
                <a:cs typeface="Arial"/>
              </a:rPr>
              <a:t> </a:t>
            </a:r>
            <a:r>
              <a:rPr sz="2206" i="1" dirty="0">
                <a:latin typeface="Arial"/>
                <a:cs typeface="Arial"/>
              </a:rPr>
              <a:t>má</a:t>
            </a:r>
            <a:r>
              <a:rPr sz="2206" i="1" spc="-6" dirty="0">
                <a:latin typeface="Arial"/>
                <a:cs typeface="Arial"/>
              </a:rPr>
              <a:t> </a:t>
            </a:r>
            <a:r>
              <a:rPr sz="2206" i="1" dirty="0">
                <a:latin typeface="Arial"/>
                <a:cs typeface="Arial"/>
              </a:rPr>
              <a:t>tvar</a:t>
            </a:r>
            <a:r>
              <a:rPr sz="2206" i="1" spc="-39" dirty="0">
                <a:latin typeface="Arial"/>
                <a:cs typeface="Arial"/>
              </a:rPr>
              <a:t> </a:t>
            </a:r>
            <a:r>
              <a:rPr sz="2206" i="1" dirty="0">
                <a:latin typeface="Arial"/>
                <a:cs typeface="Arial"/>
              </a:rPr>
              <a:t>vínového</a:t>
            </a:r>
            <a:r>
              <a:rPr sz="2206" i="1" spc="-55" dirty="0">
                <a:latin typeface="Arial"/>
                <a:cs typeface="Arial"/>
              </a:rPr>
              <a:t> </a:t>
            </a:r>
            <a:r>
              <a:rPr sz="2206" i="1" dirty="0">
                <a:latin typeface="Arial"/>
                <a:cs typeface="Arial"/>
              </a:rPr>
              <a:t>poháru),</a:t>
            </a:r>
            <a:r>
              <a:rPr sz="2206" i="1" spc="-39" dirty="0">
                <a:latin typeface="Arial"/>
                <a:cs typeface="Arial"/>
              </a:rPr>
              <a:t> </a:t>
            </a:r>
            <a:r>
              <a:rPr sz="2206" i="1" dirty="0">
                <a:latin typeface="Arial"/>
                <a:cs typeface="Arial"/>
              </a:rPr>
              <a:t>především</a:t>
            </a:r>
            <a:r>
              <a:rPr sz="2206" i="1" spc="-66" dirty="0">
                <a:latin typeface="Arial"/>
                <a:cs typeface="Arial"/>
              </a:rPr>
              <a:t> </a:t>
            </a:r>
            <a:r>
              <a:rPr sz="2206" i="1" dirty="0">
                <a:latin typeface="Arial"/>
                <a:cs typeface="Arial"/>
              </a:rPr>
              <a:t>kořene,</a:t>
            </a:r>
            <a:r>
              <a:rPr sz="2206" i="1" spc="-44" dirty="0">
                <a:latin typeface="Arial"/>
                <a:cs typeface="Arial"/>
              </a:rPr>
              <a:t> </a:t>
            </a:r>
            <a:r>
              <a:rPr sz="2206" i="1" spc="-28" dirty="0">
                <a:latin typeface="Arial"/>
                <a:cs typeface="Arial"/>
              </a:rPr>
              <a:t>což </a:t>
            </a:r>
            <a:r>
              <a:rPr sz="2206" i="1" dirty="0">
                <a:latin typeface="Arial"/>
                <a:cs typeface="Arial"/>
              </a:rPr>
              <a:t>umožňuje</a:t>
            </a:r>
            <a:r>
              <a:rPr sz="2206" i="1" spc="-22" dirty="0">
                <a:latin typeface="Arial"/>
                <a:cs typeface="Arial"/>
              </a:rPr>
              <a:t> </a:t>
            </a:r>
            <a:r>
              <a:rPr sz="2206" i="1" dirty="0">
                <a:latin typeface="Arial"/>
                <a:cs typeface="Arial"/>
              </a:rPr>
              <a:t>svařování</a:t>
            </a:r>
            <a:r>
              <a:rPr sz="2206" i="1" spc="-66" dirty="0">
                <a:latin typeface="Arial"/>
                <a:cs typeface="Arial"/>
              </a:rPr>
              <a:t> </a:t>
            </a:r>
            <a:r>
              <a:rPr sz="2206" i="1" dirty="0">
                <a:latin typeface="Arial"/>
                <a:cs typeface="Arial"/>
              </a:rPr>
              <a:t>bez</a:t>
            </a:r>
            <a:r>
              <a:rPr sz="2206" i="1" spc="-17" dirty="0">
                <a:latin typeface="Arial"/>
                <a:cs typeface="Arial"/>
              </a:rPr>
              <a:t> </a:t>
            </a:r>
            <a:r>
              <a:rPr sz="2206" i="1" dirty="0">
                <a:latin typeface="Arial"/>
                <a:cs typeface="Arial"/>
              </a:rPr>
              <a:t>podložení</a:t>
            </a:r>
            <a:r>
              <a:rPr sz="2206" i="1" spc="-39" dirty="0">
                <a:latin typeface="Arial"/>
                <a:cs typeface="Arial"/>
              </a:rPr>
              <a:t> </a:t>
            </a:r>
            <a:r>
              <a:rPr sz="2206" i="1" dirty="0">
                <a:latin typeface="Arial"/>
                <a:cs typeface="Arial"/>
              </a:rPr>
              <a:t>kořene</a:t>
            </a:r>
            <a:r>
              <a:rPr sz="2206" i="1" spc="-44" dirty="0">
                <a:latin typeface="Arial"/>
                <a:cs typeface="Arial"/>
              </a:rPr>
              <a:t> </a:t>
            </a:r>
            <a:r>
              <a:rPr sz="2206" i="1" dirty="0">
                <a:latin typeface="Arial"/>
                <a:cs typeface="Arial"/>
              </a:rPr>
              <a:t>až</a:t>
            </a:r>
            <a:r>
              <a:rPr sz="2206" i="1" spc="-28" dirty="0">
                <a:latin typeface="Arial"/>
                <a:cs typeface="Arial"/>
              </a:rPr>
              <a:t> </a:t>
            </a:r>
            <a:r>
              <a:rPr sz="2206" i="1" dirty="0">
                <a:latin typeface="Arial"/>
                <a:cs typeface="Arial"/>
              </a:rPr>
              <a:t>do</a:t>
            </a:r>
            <a:r>
              <a:rPr sz="2206" i="1" spc="-22" dirty="0">
                <a:latin typeface="Arial"/>
                <a:cs typeface="Arial"/>
              </a:rPr>
              <a:t> </a:t>
            </a:r>
            <a:r>
              <a:rPr sz="2206" i="1" dirty="0">
                <a:latin typeface="Arial"/>
                <a:cs typeface="Arial"/>
              </a:rPr>
              <a:t>tlouštěk</a:t>
            </a:r>
            <a:r>
              <a:rPr sz="2206" i="1" spc="-33" dirty="0">
                <a:latin typeface="Arial"/>
                <a:cs typeface="Arial"/>
              </a:rPr>
              <a:t> </a:t>
            </a:r>
            <a:r>
              <a:rPr sz="2206" i="1" dirty="0">
                <a:latin typeface="Arial"/>
                <a:cs typeface="Arial"/>
              </a:rPr>
              <a:t>cca</a:t>
            </a:r>
            <a:r>
              <a:rPr sz="2206" i="1" spc="-44" dirty="0">
                <a:latin typeface="Arial"/>
                <a:cs typeface="Arial"/>
              </a:rPr>
              <a:t> </a:t>
            </a:r>
            <a:r>
              <a:rPr sz="2206" i="1" dirty="0">
                <a:latin typeface="Arial"/>
                <a:cs typeface="Arial"/>
              </a:rPr>
              <a:t>10</a:t>
            </a:r>
            <a:r>
              <a:rPr sz="2206" i="1" spc="-22" dirty="0">
                <a:latin typeface="Arial"/>
                <a:cs typeface="Arial"/>
              </a:rPr>
              <a:t> </a:t>
            </a:r>
            <a:r>
              <a:rPr sz="2206" i="1" spc="-28" dirty="0">
                <a:latin typeface="Arial"/>
                <a:cs typeface="Arial"/>
              </a:rPr>
              <a:t>mm</a:t>
            </a:r>
            <a:endParaRPr sz="2206">
              <a:latin typeface="Arial"/>
              <a:cs typeface="Arial"/>
            </a:endParaRPr>
          </a:p>
        </p:txBody>
      </p:sp>
      <p:sp>
        <p:nvSpPr>
          <p:cNvPr id="11" name="object 11"/>
          <p:cNvSpPr txBox="1">
            <a:spLocks noGrp="1"/>
          </p:cNvSpPr>
          <p:nvPr>
            <p:ph type="title"/>
          </p:nvPr>
        </p:nvSpPr>
        <p:spPr>
          <a:xfrm>
            <a:off x="391632" y="775581"/>
            <a:ext cx="6900400" cy="552044"/>
          </a:xfrm>
          <a:prstGeom prst="rect">
            <a:avLst/>
          </a:prstGeom>
        </p:spPr>
        <p:txBody>
          <a:bodyPr vert="horz" wrap="square" lIns="0" tIns="13305" rIns="0" bIns="0" rtlCol="0">
            <a:spAutoFit/>
          </a:bodyPr>
          <a:lstStyle/>
          <a:p>
            <a:pPr marL="14007">
              <a:spcBef>
                <a:spcPts val="105"/>
              </a:spcBef>
            </a:pPr>
            <a:r>
              <a:rPr spc="-110" dirty="0"/>
              <a:t>Plazmové</a:t>
            </a:r>
            <a:r>
              <a:rPr spc="-99" dirty="0"/>
              <a:t> svařování </a:t>
            </a:r>
            <a:r>
              <a:rPr dirty="0"/>
              <a:t>–</a:t>
            </a:r>
            <a:r>
              <a:rPr spc="-121" dirty="0"/>
              <a:t> </a:t>
            </a:r>
            <a:r>
              <a:rPr spc="-99" dirty="0"/>
              <a:t>průřez</a:t>
            </a:r>
            <a:r>
              <a:rPr spc="-132" dirty="0"/>
              <a:t> </a:t>
            </a:r>
            <a:r>
              <a:rPr spc="-11" dirty="0"/>
              <a:t>svaru</a:t>
            </a:r>
          </a:p>
        </p:txBody>
      </p:sp>
      <p:grpSp>
        <p:nvGrpSpPr>
          <p:cNvPr id="12" name="object 12"/>
          <p:cNvGrpSpPr/>
          <p:nvPr/>
        </p:nvGrpSpPr>
        <p:grpSpPr>
          <a:xfrm>
            <a:off x="416364" y="3943164"/>
            <a:ext cx="9617902" cy="2758735"/>
            <a:chOff x="31316" y="3590311"/>
            <a:chExt cx="8721523" cy="2501624"/>
          </a:xfrm>
        </p:grpSpPr>
        <p:sp>
          <p:nvSpPr>
            <p:cNvPr id="13" name="object 13"/>
            <p:cNvSpPr/>
            <p:nvPr/>
          </p:nvSpPr>
          <p:spPr>
            <a:xfrm>
              <a:off x="5579364" y="3788663"/>
              <a:ext cx="2232660" cy="2016760"/>
            </a:xfrm>
            <a:custGeom>
              <a:avLst/>
              <a:gdLst/>
              <a:ahLst/>
              <a:cxnLst/>
              <a:rect l="l" t="t" r="r" b="b"/>
              <a:pathLst>
                <a:path w="2232659" h="2016760">
                  <a:moveTo>
                    <a:pt x="2232660" y="359664"/>
                  </a:moveTo>
                  <a:lnTo>
                    <a:pt x="2089404" y="359664"/>
                  </a:lnTo>
                  <a:lnTo>
                    <a:pt x="2089404" y="0"/>
                  </a:lnTo>
                  <a:lnTo>
                    <a:pt x="0" y="0"/>
                  </a:lnTo>
                  <a:lnTo>
                    <a:pt x="0" y="585216"/>
                  </a:lnTo>
                  <a:lnTo>
                    <a:pt x="144780" y="585216"/>
                  </a:lnTo>
                  <a:lnTo>
                    <a:pt x="144780" y="935736"/>
                  </a:lnTo>
                  <a:lnTo>
                    <a:pt x="0" y="935736"/>
                  </a:lnTo>
                  <a:lnTo>
                    <a:pt x="0" y="1520952"/>
                  </a:lnTo>
                  <a:lnTo>
                    <a:pt x="144780" y="1520952"/>
                  </a:lnTo>
                  <a:lnTo>
                    <a:pt x="144780" y="2016252"/>
                  </a:lnTo>
                  <a:lnTo>
                    <a:pt x="2232660" y="2016252"/>
                  </a:lnTo>
                  <a:lnTo>
                    <a:pt x="2232660" y="1432560"/>
                  </a:lnTo>
                  <a:lnTo>
                    <a:pt x="2089404" y="1432560"/>
                  </a:lnTo>
                  <a:lnTo>
                    <a:pt x="2089404" y="944880"/>
                  </a:lnTo>
                  <a:lnTo>
                    <a:pt x="2232660" y="944880"/>
                  </a:lnTo>
                  <a:lnTo>
                    <a:pt x="2232660" y="359664"/>
                  </a:lnTo>
                  <a:close/>
                </a:path>
              </a:pathLst>
            </a:custGeom>
            <a:solidFill>
              <a:srgbClr val="FFFFFF"/>
            </a:solidFill>
          </p:spPr>
          <p:txBody>
            <a:bodyPr wrap="square" lIns="0" tIns="0" rIns="0" bIns="0" rtlCol="0"/>
            <a:lstStyle/>
            <a:p>
              <a:endParaRPr sz="1985"/>
            </a:p>
          </p:txBody>
        </p:sp>
        <p:pic>
          <p:nvPicPr>
            <p:cNvPr id="14" name="object 14"/>
            <p:cNvPicPr>
              <a:picLocks noChangeAspect="1"/>
            </p:cNvPicPr>
            <p:nvPr/>
          </p:nvPicPr>
          <p:blipFill>
            <a:blip r:embed="rId2" cstate="print"/>
            <a:stretch>
              <a:fillRect/>
            </a:stretch>
          </p:blipFill>
          <p:spPr>
            <a:xfrm>
              <a:off x="6085331" y="3645408"/>
              <a:ext cx="2409224" cy="2209261"/>
            </a:xfrm>
            <a:prstGeom prst="rect">
              <a:avLst/>
            </a:prstGeom>
          </p:spPr>
        </p:pic>
        <p:sp>
          <p:nvSpPr>
            <p:cNvPr id="15" name="object 15"/>
            <p:cNvSpPr/>
            <p:nvPr/>
          </p:nvSpPr>
          <p:spPr>
            <a:xfrm>
              <a:off x="6080759" y="3640835"/>
              <a:ext cx="2672080" cy="2451100"/>
            </a:xfrm>
            <a:custGeom>
              <a:avLst/>
              <a:gdLst/>
              <a:ahLst/>
              <a:cxnLst/>
              <a:rect l="l" t="t" r="r" b="b"/>
              <a:pathLst>
                <a:path w="2672079" h="2451100">
                  <a:moveTo>
                    <a:pt x="0" y="2450591"/>
                  </a:moveTo>
                  <a:lnTo>
                    <a:pt x="2671572" y="2450591"/>
                  </a:lnTo>
                  <a:lnTo>
                    <a:pt x="2671572" y="0"/>
                  </a:lnTo>
                  <a:lnTo>
                    <a:pt x="0" y="0"/>
                  </a:lnTo>
                  <a:lnTo>
                    <a:pt x="0" y="2450591"/>
                  </a:lnTo>
                  <a:close/>
                </a:path>
              </a:pathLst>
            </a:custGeom>
            <a:ln w="9144">
              <a:solidFill>
                <a:srgbClr val="7E7E00"/>
              </a:solidFill>
            </a:ln>
          </p:spPr>
          <p:txBody>
            <a:bodyPr wrap="square" lIns="0" tIns="0" rIns="0" bIns="0" rtlCol="0"/>
            <a:lstStyle/>
            <a:p>
              <a:endParaRPr sz="1985"/>
            </a:p>
          </p:txBody>
        </p:sp>
        <p:pic>
          <p:nvPicPr>
            <p:cNvPr id="16" name="object 16"/>
            <p:cNvPicPr>
              <a:picLocks noChangeAspect="1"/>
            </p:cNvPicPr>
            <p:nvPr/>
          </p:nvPicPr>
          <p:blipFill>
            <a:blip r:embed="rId3" cstate="print"/>
            <a:stretch>
              <a:fillRect/>
            </a:stretch>
          </p:blipFill>
          <p:spPr>
            <a:xfrm>
              <a:off x="2240904" y="3590311"/>
              <a:ext cx="3778636" cy="2501623"/>
            </a:xfrm>
            <a:prstGeom prst="rect">
              <a:avLst/>
            </a:prstGeom>
          </p:spPr>
        </p:pic>
        <p:pic>
          <p:nvPicPr>
            <p:cNvPr id="17" name="object 17"/>
            <p:cNvPicPr>
              <a:picLocks noChangeAspect="1"/>
            </p:cNvPicPr>
            <p:nvPr/>
          </p:nvPicPr>
          <p:blipFill>
            <a:blip r:embed="rId4" cstate="print"/>
            <a:stretch>
              <a:fillRect/>
            </a:stretch>
          </p:blipFill>
          <p:spPr>
            <a:xfrm>
              <a:off x="31316" y="4146124"/>
              <a:ext cx="2075492" cy="1301837"/>
            </a:xfrm>
            <a:prstGeom prst="rect">
              <a:avLst/>
            </a:prstGeom>
          </p:spPr>
        </p:pic>
      </p:gr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9712520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5581"/>
            <a:ext cx="7726011" cy="552044"/>
          </a:xfrm>
          <a:prstGeom prst="rect">
            <a:avLst/>
          </a:prstGeom>
        </p:spPr>
        <p:txBody>
          <a:bodyPr vert="horz" wrap="square" lIns="0" tIns="13305" rIns="0" bIns="0" rtlCol="0">
            <a:spAutoFit/>
          </a:bodyPr>
          <a:lstStyle/>
          <a:p>
            <a:pPr marL="14007">
              <a:spcBef>
                <a:spcPts val="105"/>
              </a:spcBef>
            </a:pPr>
            <a:r>
              <a:rPr spc="-110" dirty="0"/>
              <a:t>Porovnání</a:t>
            </a:r>
            <a:r>
              <a:rPr spc="-121" dirty="0"/>
              <a:t> </a:t>
            </a:r>
            <a:r>
              <a:rPr spc="-94" dirty="0"/>
              <a:t>TIG</a:t>
            </a:r>
            <a:r>
              <a:rPr spc="-121" dirty="0"/>
              <a:t> </a:t>
            </a:r>
            <a:r>
              <a:rPr dirty="0"/>
              <a:t>a</a:t>
            </a:r>
            <a:r>
              <a:rPr spc="-121" dirty="0"/>
              <a:t> </a:t>
            </a:r>
            <a:r>
              <a:rPr spc="-116" dirty="0"/>
              <a:t>Plazmového</a:t>
            </a:r>
            <a:r>
              <a:rPr spc="-77" dirty="0"/>
              <a:t> </a:t>
            </a:r>
            <a:r>
              <a:rPr spc="-50" dirty="0"/>
              <a:t>svařování</a:t>
            </a:r>
          </a:p>
        </p:txBody>
      </p:sp>
      <p:pic>
        <p:nvPicPr>
          <p:cNvPr id="11" name="object 11"/>
          <p:cNvPicPr/>
          <p:nvPr/>
        </p:nvPicPr>
        <p:blipFill>
          <a:blip r:embed="rId2" cstate="print"/>
          <a:stretch>
            <a:fillRect/>
          </a:stretch>
        </p:blipFill>
        <p:spPr>
          <a:xfrm>
            <a:off x="434150" y="1679200"/>
            <a:ext cx="4053686" cy="4894004"/>
          </a:xfrm>
          <a:prstGeom prst="rect">
            <a:avLst/>
          </a:prstGeom>
        </p:spPr>
      </p:pic>
      <p:sp>
        <p:nvSpPr>
          <p:cNvPr id="12" name="object 12"/>
          <p:cNvSpPr txBox="1"/>
          <p:nvPr/>
        </p:nvSpPr>
        <p:spPr>
          <a:xfrm>
            <a:off x="4737101" y="1679201"/>
            <a:ext cx="5791200" cy="4675266"/>
          </a:xfrm>
          <a:prstGeom prst="rect">
            <a:avLst/>
          </a:prstGeom>
        </p:spPr>
        <p:txBody>
          <a:bodyPr vert="horz" wrap="square" lIns="0" tIns="80530" rIns="0" bIns="0" rtlCol="0">
            <a:spAutoFit/>
          </a:bodyPr>
          <a:lstStyle/>
          <a:p>
            <a:pPr marL="392178" indent="-378871">
              <a:spcBef>
                <a:spcPts val="634"/>
              </a:spcBef>
              <a:buFont typeface="Arial"/>
              <a:buChar char="-"/>
              <a:tabLst>
                <a:tab pos="392178" algn="l"/>
                <a:tab pos="392878" algn="l"/>
              </a:tabLst>
            </a:pPr>
            <a:r>
              <a:rPr sz="2206" i="1" dirty="0">
                <a:latin typeface="Arial"/>
                <a:cs typeface="Arial"/>
              </a:rPr>
              <a:t>Vyšší</a:t>
            </a:r>
            <a:r>
              <a:rPr sz="2206" i="1" spc="-33" dirty="0">
                <a:latin typeface="Arial"/>
                <a:cs typeface="Arial"/>
              </a:rPr>
              <a:t> </a:t>
            </a:r>
            <a:r>
              <a:rPr sz="2206" i="1" dirty="0">
                <a:latin typeface="Arial"/>
                <a:cs typeface="Arial"/>
              </a:rPr>
              <a:t>teplota</a:t>
            </a:r>
            <a:r>
              <a:rPr sz="2206" i="1" spc="-22" dirty="0">
                <a:latin typeface="Arial"/>
                <a:cs typeface="Arial"/>
              </a:rPr>
              <a:t> </a:t>
            </a:r>
            <a:r>
              <a:rPr sz="2206" i="1" spc="-11" dirty="0">
                <a:latin typeface="Arial"/>
                <a:cs typeface="Arial"/>
              </a:rPr>
              <a:t>oblouku</a:t>
            </a:r>
            <a:endParaRPr sz="2206" dirty="0">
              <a:latin typeface="Arial"/>
              <a:cs typeface="Arial"/>
            </a:endParaRPr>
          </a:p>
          <a:p>
            <a:pPr marL="392178" indent="-378871">
              <a:spcBef>
                <a:spcPts val="529"/>
              </a:spcBef>
              <a:buFont typeface="Arial"/>
              <a:buChar char="-"/>
              <a:tabLst>
                <a:tab pos="392178" algn="l"/>
                <a:tab pos="392878" algn="l"/>
              </a:tabLst>
            </a:pPr>
            <a:r>
              <a:rPr sz="2206" i="1" dirty="0">
                <a:latin typeface="Arial"/>
                <a:cs typeface="Arial"/>
              </a:rPr>
              <a:t>Vyšší</a:t>
            </a:r>
            <a:r>
              <a:rPr sz="2206" i="1" spc="-61" dirty="0">
                <a:latin typeface="Arial"/>
                <a:cs typeface="Arial"/>
              </a:rPr>
              <a:t> </a:t>
            </a:r>
            <a:r>
              <a:rPr sz="2206" i="1" dirty="0">
                <a:latin typeface="Arial"/>
                <a:cs typeface="Arial"/>
              </a:rPr>
              <a:t>svařovací</a:t>
            </a:r>
            <a:r>
              <a:rPr sz="2206" i="1" spc="-66" dirty="0">
                <a:latin typeface="Arial"/>
                <a:cs typeface="Arial"/>
              </a:rPr>
              <a:t> </a:t>
            </a:r>
            <a:r>
              <a:rPr sz="2206" i="1" spc="-11" dirty="0">
                <a:latin typeface="Arial"/>
                <a:cs typeface="Arial"/>
              </a:rPr>
              <a:t>rychlost</a:t>
            </a:r>
            <a:endParaRPr sz="2206" dirty="0">
              <a:latin typeface="Arial"/>
              <a:cs typeface="Arial"/>
            </a:endParaRPr>
          </a:p>
          <a:p>
            <a:pPr marL="392178" indent="-378871">
              <a:spcBef>
                <a:spcPts val="529"/>
              </a:spcBef>
              <a:buFont typeface="Arial"/>
              <a:buChar char="-"/>
              <a:tabLst>
                <a:tab pos="392178" algn="l"/>
                <a:tab pos="392878" algn="l"/>
              </a:tabLst>
            </a:pPr>
            <a:r>
              <a:rPr sz="2206" i="1" dirty="0">
                <a:latin typeface="Arial"/>
                <a:cs typeface="Arial"/>
              </a:rPr>
              <a:t>Zmenšení</a:t>
            </a:r>
            <a:r>
              <a:rPr sz="2206" i="1" spc="-55" dirty="0">
                <a:latin typeface="Arial"/>
                <a:cs typeface="Arial"/>
              </a:rPr>
              <a:t> </a:t>
            </a:r>
            <a:r>
              <a:rPr sz="2206" i="1" dirty="0">
                <a:latin typeface="Arial"/>
                <a:cs typeface="Arial"/>
              </a:rPr>
              <a:t>TOO</a:t>
            </a:r>
            <a:r>
              <a:rPr sz="2206" i="1" spc="-33" dirty="0">
                <a:latin typeface="Arial"/>
                <a:cs typeface="Arial"/>
              </a:rPr>
              <a:t> </a:t>
            </a:r>
            <a:r>
              <a:rPr sz="2206" i="1" dirty="0">
                <a:latin typeface="Arial"/>
                <a:cs typeface="Arial"/>
              </a:rPr>
              <a:t>(keyhole</a:t>
            </a:r>
            <a:r>
              <a:rPr sz="2206" i="1" spc="-44" dirty="0">
                <a:latin typeface="Arial"/>
                <a:cs typeface="Arial"/>
              </a:rPr>
              <a:t> </a:t>
            </a:r>
            <a:r>
              <a:rPr sz="2206" i="1" spc="-11" dirty="0">
                <a:latin typeface="Arial"/>
                <a:cs typeface="Arial"/>
              </a:rPr>
              <a:t>welding)</a:t>
            </a:r>
            <a:endParaRPr sz="2206" dirty="0">
              <a:latin typeface="Arial"/>
              <a:cs typeface="Arial"/>
            </a:endParaRPr>
          </a:p>
          <a:p>
            <a:pPr marL="392178" marR="6304" indent="-378871">
              <a:spcBef>
                <a:spcPts val="529"/>
              </a:spcBef>
              <a:buFont typeface="Arial"/>
              <a:buChar char="-"/>
              <a:tabLst>
                <a:tab pos="392178" algn="l"/>
                <a:tab pos="392878" algn="l"/>
              </a:tabLst>
            </a:pPr>
            <a:r>
              <a:rPr sz="2206" i="1" dirty="0">
                <a:latin typeface="Arial"/>
                <a:cs typeface="Arial"/>
              </a:rPr>
              <a:t>Minimální</a:t>
            </a:r>
            <a:r>
              <a:rPr sz="2206" i="1" spc="126" dirty="0">
                <a:latin typeface="Arial"/>
                <a:cs typeface="Arial"/>
              </a:rPr>
              <a:t> </a:t>
            </a:r>
            <a:r>
              <a:rPr sz="2206" i="1" dirty="0">
                <a:latin typeface="Arial"/>
                <a:cs typeface="Arial"/>
              </a:rPr>
              <a:t>deformace</a:t>
            </a:r>
            <a:r>
              <a:rPr sz="2206" i="1" spc="138" dirty="0">
                <a:latin typeface="Arial"/>
                <a:cs typeface="Arial"/>
              </a:rPr>
              <a:t> </a:t>
            </a:r>
            <a:r>
              <a:rPr sz="2206" i="1" dirty="0">
                <a:latin typeface="Arial"/>
                <a:cs typeface="Arial"/>
              </a:rPr>
              <a:t>(nízké</a:t>
            </a:r>
            <a:r>
              <a:rPr sz="2206" i="1" spc="132" dirty="0">
                <a:latin typeface="Arial"/>
                <a:cs typeface="Arial"/>
              </a:rPr>
              <a:t> </a:t>
            </a:r>
            <a:r>
              <a:rPr sz="2206" i="1" spc="-11" dirty="0">
                <a:latin typeface="Arial"/>
                <a:cs typeface="Arial"/>
              </a:rPr>
              <a:t>tepelné zatížení)</a:t>
            </a:r>
            <a:endParaRPr sz="2206" dirty="0">
              <a:latin typeface="Arial"/>
              <a:cs typeface="Arial"/>
            </a:endParaRPr>
          </a:p>
          <a:p>
            <a:pPr marL="392178" indent="-378871">
              <a:spcBef>
                <a:spcPts val="534"/>
              </a:spcBef>
              <a:buFont typeface="Arial"/>
              <a:buChar char="-"/>
              <a:tabLst>
                <a:tab pos="392178" algn="l"/>
                <a:tab pos="392878" algn="l"/>
              </a:tabLst>
            </a:pPr>
            <a:r>
              <a:rPr sz="2206" i="1" dirty="0">
                <a:latin typeface="Arial"/>
                <a:cs typeface="Arial"/>
              </a:rPr>
              <a:t>Velice</a:t>
            </a:r>
            <a:r>
              <a:rPr sz="2206" i="1" spc="-17" dirty="0">
                <a:latin typeface="Arial"/>
                <a:cs typeface="Arial"/>
              </a:rPr>
              <a:t> </a:t>
            </a:r>
            <a:r>
              <a:rPr sz="2206" i="1" dirty="0">
                <a:latin typeface="Arial"/>
                <a:cs typeface="Arial"/>
              </a:rPr>
              <a:t>pohledné</a:t>
            </a:r>
            <a:r>
              <a:rPr sz="2206" i="1" spc="-33" dirty="0">
                <a:latin typeface="Arial"/>
                <a:cs typeface="Arial"/>
              </a:rPr>
              <a:t> </a:t>
            </a:r>
            <a:r>
              <a:rPr sz="2206" i="1" dirty="0">
                <a:latin typeface="Arial"/>
                <a:cs typeface="Arial"/>
              </a:rPr>
              <a:t>svarové</a:t>
            </a:r>
            <a:r>
              <a:rPr sz="2206" i="1" spc="-44" dirty="0">
                <a:latin typeface="Arial"/>
                <a:cs typeface="Arial"/>
              </a:rPr>
              <a:t> </a:t>
            </a:r>
            <a:r>
              <a:rPr sz="2206" i="1" spc="-22" dirty="0">
                <a:latin typeface="Arial"/>
                <a:cs typeface="Arial"/>
              </a:rPr>
              <a:t>spoje</a:t>
            </a:r>
            <a:endParaRPr sz="2206" dirty="0">
              <a:latin typeface="Arial"/>
              <a:cs typeface="Arial"/>
            </a:endParaRPr>
          </a:p>
          <a:p>
            <a:pPr marL="399180" marR="5602" indent="-385175">
              <a:lnSpc>
                <a:spcPct val="120000"/>
              </a:lnSpc>
              <a:buFont typeface="Arial"/>
              <a:buChar char="-"/>
              <a:tabLst>
                <a:tab pos="392178" algn="l"/>
                <a:tab pos="392878" algn="l"/>
              </a:tabLst>
            </a:pPr>
            <a:r>
              <a:rPr sz="2206" i="1" dirty="0">
                <a:latin typeface="Arial"/>
                <a:cs typeface="Arial"/>
              </a:rPr>
              <a:t>Odpadají</a:t>
            </a:r>
            <a:r>
              <a:rPr sz="2206" i="1" spc="-55" dirty="0">
                <a:latin typeface="Arial"/>
                <a:cs typeface="Arial"/>
              </a:rPr>
              <a:t> </a:t>
            </a:r>
            <a:r>
              <a:rPr sz="2206" i="1" dirty="0">
                <a:latin typeface="Arial"/>
                <a:cs typeface="Arial"/>
              </a:rPr>
              <a:t>náklady</a:t>
            </a:r>
            <a:r>
              <a:rPr sz="2206" i="1" spc="-28"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přípravu</a:t>
            </a:r>
            <a:r>
              <a:rPr sz="2206" i="1" spc="-61" dirty="0">
                <a:latin typeface="Arial"/>
                <a:cs typeface="Arial"/>
              </a:rPr>
              <a:t> </a:t>
            </a:r>
            <a:r>
              <a:rPr sz="2206" i="1" spc="-11" dirty="0" err="1">
                <a:latin typeface="Arial"/>
                <a:cs typeface="Arial"/>
              </a:rPr>
              <a:t>svaru</a:t>
            </a:r>
            <a:r>
              <a:rPr sz="2206" i="1" spc="-11" dirty="0">
                <a:latin typeface="Arial"/>
                <a:cs typeface="Arial"/>
              </a:rPr>
              <a:t> </a:t>
            </a:r>
            <a:endParaRPr lang="cs-CZ" sz="2206" i="1" spc="-11" dirty="0">
              <a:latin typeface="Arial"/>
              <a:cs typeface="Arial"/>
            </a:endParaRPr>
          </a:p>
          <a:p>
            <a:pPr marL="399180" marR="5602" indent="-385175">
              <a:lnSpc>
                <a:spcPct val="120000"/>
              </a:lnSpc>
              <a:buFont typeface="Arial"/>
              <a:buChar char="-"/>
              <a:tabLst>
                <a:tab pos="392178" algn="l"/>
                <a:tab pos="392878" algn="l"/>
              </a:tabLst>
            </a:pPr>
            <a:r>
              <a:rPr sz="2206" i="1" dirty="0">
                <a:latin typeface="Arial"/>
                <a:cs typeface="Arial"/>
              </a:rPr>
              <a:t>(tupý</a:t>
            </a:r>
            <a:r>
              <a:rPr sz="2206" i="1" spc="347" dirty="0">
                <a:latin typeface="Arial"/>
                <a:cs typeface="Arial"/>
              </a:rPr>
              <a:t> </a:t>
            </a:r>
            <a:r>
              <a:rPr sz="2206" i="1" dirty="0">
                <a:latin typeface="Arial"/>
                <a:cs typeface="Arial"/>
              </a:rPr>
              <a:t>svar</a:t>
            </a:r>
            <a:r>
              <a:rPr sz="2206" i="1" spc="336" dirty="0">
                <a:latin typeface="Arial"/>
                <a:cs typeface="Arial"/>
              </a:rPr>
              <a:t> </a:t>
            </a:r>
            <a:r>
              <a:rPr sz="2206" i="1" dirty="0">
                <a:latin typeface="Arial"/>
                <a:cs typeface="Arial"/>
              </a:rPr>
              <a:t>bez</a:t>
            </a:r>
            <a:r>
              <a:rPr sz="2206" i="1" spc="353" dirty="0">
                <a:latin typeface="Arial"/>
                <a:cs typeface="Arial"/>
              </a:rPr>
              <a:t> </a:t>
            </a:r>
            <a:r>
              <a:rPr sz="2206" i="1" dirty="0">
                <a:latin typeface="Arial"/>
                <a:cs typeface="Arial"/>
              </a:rPr>
              <a:t>úkosu</a:t>
            </a:r>
            <a:r>
              <a:rPr sz="2206" i="1" spc="336" dirty="0">
                <a:latin typeface="Arial"/>
                <a:cs typeface="Arial"/>
              </a:rPr>
              <a:t> </a:t>
            </a:r>
            <a:r>
              <a:rPr sz="2206" i="1" dirty="0">
                <a:latin typeface="Arial"/>
                <a:cs typeface="Arial"/>
              </a:rPr>
              <a:t>až</a:t>
            </a:r>
            <a:r>
              <a:rPr sz="2206" i="1" spc="353" dirty="0">
                <a:latin typeface="Arial"/>
                <a:cs typeface="Arial"/>
              </a:rPr>
              <a:t> </a:t>
            </a:r>
            <a:r>
              <a:rPr sz="2206" i="1" dirty="0">
                <a:latin typeface="Arial"/>
                <a:cs typeface="Arial"/>
              </a:rPr>
              <a:t>do</a:t>
            </a:r>
            <a:r>
              <a:rPr sz="2206" i="1" spc="347" dirty="0">
                <a:latin typeface="Arial"/>
                <a:cs typeface="Arial"/>
              </a:rPr>
              <a:t> </a:t>
            </a:r>
            <a:r>
              <a:rPr sz="2206" i="1" dirty="0">
                <a:latin typeface="Arial"/>
                <a:cs typeface="Arial"/>
              </a:rPr>
              <a:t>t</a:t>
            </a:r>
            <a:r>
              <a:rPr sz="2206" i="1" spc="325" dirty="0">
                <a:latin typeface="Arial"/>
                <a:cs typeface="Arial"/>
              </a:rPr>
              <a:t> </a:t>
            </a:r>
            <a:r>
              <a:rPr sz="2206" i="1" dirty="0">
                <a:latin typeface="Arial"/>
                <a:cs typeface="Arial"/>
              </a:rPr>
              <a:t>=</a:t>
            </a:r>
            <a:r>
              <a:rPr sz="2206" i="1" spc="358" dirty="0">
                <a:latin typeface="Arial"/>
                <a:cs typeface="Arial"/>
              </a:rPr>
              <a:t> </a:t>
            </a:r>
            <a:r>
              <a:rPr sz="2206" i="1" spc="-28" dirty="0">
                <a:latin typeface="Arial"/>
                <a:cs typeface="Arial"/>
              </a:rPr>
              <a:t>10</a:t>
            </a:r>
            <a:r>
              <a:rPr lang="cs-CZ" sz="2206" dirty="0">
                <a:latin typeface="Arial"/>
                <a:cs typeface="Arial"/>
              </a:rPr>
              <a:t> </a:t>
            </a:r>
            <a:r>
              <a:rPr sz="2206" i="1" spc="-28" dirty="0">
                <a:latin typeface="Arial"/>
                <a:cs typeface="Arial"/>
              </a:rPr>
              <a:t>mm)</a:t>
            </a:r>
            <a:endParaRPr sz="2206" dirty="0">
              <a:latin typeface="Arial"/>
              <a:cs typeface="Arial"/>
            </a:endParaRPr>
          </a:p>
          <a:p>
            <a:pPr marL="392178" marR="106448" indent="-378871">
              <a:spcBef>
                <a:spcPts val="529"/>
              </a:spcBef>
              <a:buFont typeface="Arial"/>
              <a:buChar char="-"/>
              <a:tabLst>
                <a:tab pos="392178" algn="l"/>
                <a:tab pos="392878" algn="l"/>
              </a:tabLst>
            </a:pPr>
            <a:r>
              <a:rPr sz="2206" i="1" dirty="0">
                <a:latin typeface="Arial"/>
                <a:cs typeface="Arial"/>
              </a:rPr>
              <a:t>Použitím</a:t>
            </a:r>
            <a:r>
              <a:rPr sz="2206" i="1" spc="-33" dirty="0">
                <a:latin typeface="Arial"/>
                <a:cs typeface="Arial"/>
              </a:rPr>
              <a:t> </a:t>
            </a:r>
            <a:r>
              <a:rPr sz="2206" i="1" dirty="0">
                <a:latin typeface="Arial"/>
                <a:cs typeface="Arial"/>
              </a:rPr>
              <a:t>PM</a:t>
            </a:r>
            <a:r>
              <a:rPr sz="2206" i="1" spc="-22" dirty="0">
                <a:latin typeface="Arial"/>
                <a:cs typeface="Arial"/>
              </a:rPr>
              <a:t> </a:t>
            </a:r>
            <a:r>
              <a:rPr sz="2206" i="1" dirty="0">
                <a:latin typeface="Arial"/>
                <a:cs typeface="Arial"/>
              </a:rPr>
              <a:t>lze</a:t>
            </a:r>
            <a:r>
              <a:rPr sz="2206" i="1" spc="-33" dirty="0">
                <a:latin typeface="Arial"/>
                <a:cs typeface="Arial"/>
              </a:rPr>
              <a:t> </a:t>
            </a:r>
            <a:r>
              <a:rPr sz="2206" i="1" dirty="0">
                <a:latin typeface="Arial"/>
                <a:cs typeface="Arial"/>
              </a:rPr>
              <a:t>překlenout</a:t>
            </a:r>
            <a:r>
              <a:rPr sz="2206" i="1" spc="-61" dirty="0">
                <a:latin typeface="Arial"/>
                <a:cs typeface="Arial"/>
              </a:rPr>
              <a:t> </a:t>
            </a:r>
            <a:r>
              <a:rPr sz="2206" i="1" spc="-11" dirty="0">
                <a:latin typeface="Arial"/>
                <a:cs typeface="Arial"/>
              </a:rPr>
              <a:t>mezery </a:t>
            </a:r>
            <a:r>
              <a:rPr sz="2206" i="1" dirty="0">
                <a:latin typeface="Arial"/>
                <a:cs typeface="Arial"/>
              </a:rPr>
              <a:t>(dosáhnout</a:t>
            </a:r>
            <a:r>
              <a:rPr sz="2206" i="1" spc="-88" dirty="0">
                <a:latin typeface="Arial"/>
                <a:cs typeface="Arial"/>
              </a:rPr>
              <a:t> </a:t>
            </a:r>
            <a:r>
              <a:rPr sz="2206" i="1" spc="-11" dirty="0">
                <a:latin typeface="Arial"/>
                <a:cs typeface="Arial"/>
              </a:rPr>
              <a:t>požadovaného </a:t>
            </a:r>
            <a:r>
              <a:rPr sz="2206" i="1" dirty="0">
                <a:latin typeface="Arial"/>
                <a:cs typeface="Arial"/>
              </a:rPr>
              <a:t>převýšení)</a:t>
            </a:r>
            <a:r>
              <a:rPr sz="2206" i="1" spc="-66"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menší</a:t>
            </a:r>
            <a:r>
              <a:rPr sz="2206" i="1" spc="-44" dirty="0">
                <a:latin typeface="Arial"/>
                <a:cs typeface="Arial"/>
              </a:rPr>
              <a:t> </a:t>
            </a:r>
            <a:r>
              <a:rPr sz="2206" i="1" dirty="0">
                <a:latin typeface="Arial"/>
                <a:cs typeface="Arial"/>
              </a:rPr>
              <a:t>spotřeba</a:t>
            </a:r>
            <a:r>
              <a:rPr sz="2206" i="1" spc="-55" dirty="0">
                <a:latin typeface="Arial"/>
                <a:cs typeface="Arial"/>
              </a:rPr>
              <a:t> </a:t>
            </a:r>
            <a:r>
              <a:rPr sz="2206" i="1" spc="-28" dirty="0">
                <a:latin typeface="Arial"/>
                <a:cs typeface="Arial"/>
              </a:rPr>
              <a:t>PM</a:t>
            </a:r>
            <a:endParaRPr sz="2206" dirty="0">
              <a:latin typeface="Arial"/>
              <a:cs typeface="Arial"/>
            </a:endParaRPr>
          </a:p>
          <a:p>
            <a:pPr marL="392178" indent="-378871">
              <a:spcBef>
                <a:spcPts val="529"/>
              </a:spcBef>
              <a:buFont typeface="Arial"/>
              <a:buChar char="-"/>
              <a:tabLst>
                <a:tab pos="392178" algn="l"/>
                <a:tab pos="392878" algn="l"/>
              </a:tabLst>
            </a:pPr>
            <a:r>
              <a:rPr sz="2206" i="1" dirty="0">
                <a:latin typeface="Arial"/>
                <a:cs typeface="Arial"/>
              </a:rPr>
              <a:t>Vysoká</a:t>
            </a:r>
            <a:r>
              <a:rPr sz="2206" i="1" spc="-61" dirty="0">
                <a:latin typeface="Arial"/>
                <a:cs typeface="Arial"/>
              </a:rPr>
              <a:t> </a:t>
            </a:r>
            <a:r>
              <a:rPr sz="2206" i="1" dirty="0">
                <a:latin typeface="Arial"/>
                <a:cs typeface="Arial"/>
              </a:rPr>
              <a:t>životnost</a:t>
            </a:r>
            <a:r>
              <a:rPr sz="2206" i="1" spc="-77" dirty="0">
                <a:latin typeface="Arial"/>
                <a:cs typeface="Arial"/>
              </a:rPr>
              <a:t> </a:t>
            </a:r>
            <a:r>
              <a:rPr sz="2206" i="1" dirty="0">
                <a:latin typeface="Arial"/>
                <a:cs typeface="Arial"/>
              </a:rPr>
              <a:t>elektrody</a:t>
            </a:r>
            <a:r>
              <a:rPr sz="2206" i="1" spc="-66" dirty="0">
                <a:latin typeface="Arial"/>
                <a:cs typeface="Arial"/>
              </a:rPr>
              <a:t> </a:t>
            </a:r>
            <a:r>
              <a:rPr sz="2206" i="1" spc="-11" dirty="0">
                <a:latin typeface="Arial"/>
                <a:cs typeface="Arial"/>
              </a:rPr>
              <a:t>(</a:t>
            </a:r>
            <a:r>
              <a:rPr sz="2206" i="1" spc="-11" dirty="0" err="1">
                <a:latin typeface="Arial"/>
                <a:cs typeface="Arial"/>
              </a:rPr>
              <a:t>pilotní</a:t>
            </a:r>
            <a:r>
              <a:rPr lang="cs-CZ" sz="2206" dirty="0">
                <a:latin typeface="Arial"/>
                <a:cs typeface="Arial"/>
              </a:rPr>
              <a:t> </a:t>
            </a:r>
            <a:r>
              <a:rPr sz="2206" i="1" spc="-11" dirty="0" err="1">
                <a:latin typeface="Arial"/>
                <a:cs typeface="Arial"/>
              </a:rPr>
              <a:t>oblouk</a:t>
            </a:r>
            <a:r>
              <a:rPr sz="2206" i="1" spc="-11" dirty="0">
                <a:latin typeface="Arial"/>
                <a:cs typeface="Arial"/>
              </a:rPr>
              <a:t>)</a:t>
            </a:r>
            <a:endParaRPr sz="2206" dirty="0">
              <a:latin typeface="Arial"/>
              <a:cs typeface="Arial"/>
            </a:endParaRPr>
          </a:p>
        </p:txBody>
      </p:sp>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1825445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5581"/>
            <a:ext cx="5589506" cy="552044"/>
          </a:xfrm>
          <a:prstGeom prst="rect">
            <a:avLst/>
          </a:prstGeom>
        </p:spPr>
        <p:txBody>
          <a:bodyPr vert="horz" wrap="square" lIns="0" tIns="13305" rIns="0" bIns="0" rtlCol="0">
            <a:spAutoFit/>
          </a:bodyPr>
          <a:lstStyle/>
          <a:p>
            <a:pPr marL="14007">
              <a:spcBef>
                <a:spcPts val="105"/>
              </a:spcBef>
            </a:pPr>
            <a:r>
              <a:rPr spc="-121" dirty="0"/>
              <a:t>Schéma</a:t>
            </a:r>
            <a:r>
              <a:rPr spc="-88" dirty="0"/>
              <a:t> </a:t>
            </a:r>
            <a:r>
              <a:rPr spc="-116" dirty="0"/>
              <a:t>plazmové</a:t>
            </a:r>
            <a:r>
              <a:rPr spc="-88" dirty="0"/>
              <a:t> </a:t>
            </a:r>
            <a:r>
              <a:rPr spc="-66" dirty="0"/>
              <a:t>svařování</a:t>
            </a:r>
          </a:p>
        </p:txBody>
      </p:sp>
      <p:pic>
        <p:nvPicPr>
          <p:cNvPr id="11" name="object 11"/>
          <p:cNvPicPr/>
          <p:nvPr/>
        </p:nvPicPr>
        <p:blipFill>
          <a:blip r:embed="rId2" cstate="print"/>
          <a:stretch>
            <a:fillRect/>
          </a:stretch>
        </p:blipFill>
        <p:spPr>
          <a:xfrm>
            <a:off x="1614014" y="1717607"/>
            <a:ext cx="7672090" cy="5080555"/>
          </a:xfrm>
          <a:prstGeom prst="rect">
            <a:avLst/>
          </a:prstGeom>
        </p:spPr>
      </p:pic>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0595814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769775" y="1745338"/>
            <a:ext cx="9097828" cy="2384537"/>
          </a:xfrm>
          <a:prstGeom prst="rect">
            <a:avLst/>
          </a:prstGeom>
        </p:spPr>
        <p:txBody>
          <a:bodyPr vert="horz" wrap="square" lIns="0" tIns="14706" rIns="0" bIns="0" rtlCol="0">
            <a:spAutoFit/>
          </a:bodyPr>
          <a:lstStyle/>
          <a:p>
            <a:pPr marL="14007" marR="5602" algn="just">
              <a:spcBef>
                <a:spcPts val="116"/>
              </a:spcBef>
            </a:pPr>
            <a:r>
              <a:rPr sz="2206" i="1" dirty="0">
                <a:latin typeface="Arial"/>
                <a:cs typeface="Arial"/>
              </a:rPr>
              <a:t>Na</a:t>
            </a:r>
            <a:r>
              <a:rPr sz="2206" i="1" spc="596" dirty="0">
                <a:latin typeface="Arial"/>
                <a:cs typeface="Arial"/>
              </a:rPr>
              <a:t> </a:t>
            </a:r>
            <a:r>
              <a:rPr sz="2206" i="1" dirty="0">
                <a:latin typeface="Arial"/>
                <a:cs typeface="Arial"/>
              </a:rPr>
              <a:t>rozdíl</a:t>
            </a:r>
            <a:r>
              <a:rPr sz="2206" i="1" spc="590" dirty="0">
                <a:latin typeface="Arial"/>
                <a:cs typeface="Arial"/>
              </a:rPr>
              <a:t> </a:t>
            </a:r>
            <a:r>
              <a:rPr sz="2206" i="1" dirty="0">
                <a:latin typeface="Arial"/>
                <a:cs typeface="Arial"/>
              </a:rPr>
              <a:t>od</a:t>
            </a:r>
            <a:r>
              <a:rPr sz="2206" i="1" spc="584" dirty="0">
                <a:latin typeface="Arial"/>
                <a:cs typeface="Arial"/>
              </a:rPr>
              <a:t> </a:t>
            </a:r>
            <a:r>
              <a:rPr sz="2206" i="1" dirty="0">
                <a:latin typeface="Arial"/>
                <a:cs typeface="Arial"/>
              </a:rPr>
              <a:t>svařování</a:t>
            </a:r>
            <a:r>
              <a:rPr sz="2206" i="1" spc="579" dirty="0">
                <a:latin typeface="Arial"/>
                <a:cs typeface="Arial"/>
              </a:rPr>
              <a:t> </a:t>
            </a:r>
            <a:r>
              <a:rPr sz="2206" i="1" dirty="0">
                <a:latin typeface="Arial"/>
                <a:cs typeface="Arial"/>
              </a:rPr>
              <a:t>metodou</a:t>
            </a:r>
            <a:r>
              <a:rPr sz="2206" i="1" spc="601" dirty="0">
                <a:latin typeface="Arial"/>
                <a:cs typeface="Arial"/>
              </a:rPr>
              <a:t> </a:t>
            </a:r>
            <a:r>
              <a:rPr sz="2206" i="1" dirty="0">
                <a:latin typeface="Arial"/>
                <a:cs typeface="Arial"/>
              </a:rPr>
              <a:t>TIG</a:t>
            </a:r>
            <a:r>
              <a:rPr sz="2206" i="1" spc="584" dirty="0">
                <a:latin typeface="Arial"/>
                <a:cs typeface="Arial"/>
              </a:rPr>
              <a:t> </a:t>
            </a:r>
            <a:r>
              <a:rPr sz="2206" i="1" dirty="0">
                <a:latin typeface="Arial"/>
                <a:cs typeface="Arial"/>
              </a:rPr>
              <a:t>se</a:t>
            </a:r>
            <a:r>
              <a:rPr sz="2206" i="1" spc="601" dirty="0">
                <a:latin typeface="Arial"/>
                <a:cs typeface="Arial"/>
              </a:rPr>
              <a:t> </a:t>
            </a:r>
            <a:r>
              <a:rPr sz="2206" i="1" dirty="0">
                <a:latin typeface="Arial"/>
                <a:cs typeface="Arial"/>
              </a:rPr>
              <a:t>používá</a:t>
            </a:r>
            <a:r>
              <a:rPr sz="2206" i="1" spc="596" dirty="0">
                <a:latin typeface="Arial"/>
                <a:cs typeface="Arial"/>
              </a:rPr>
              <a:t> </a:t>
            </a:r>
            <a:r>
              <a:rPr sz="2206" i="1" dirty="0">
                <a:latin typeface="Arial"/>
                <a:cs typeface="Arial"/>
              </a:rPr>
              <a:t>hořák</a:t>
            </a:r>
            <a:r>
              <a:rPr sz="2206" i="1" spc="590" dirty="0">
                <a:latin typeface="Arial"/>
                <a:cs typeface="Arial"/>
              </a:rPr>
              <a:t> </a:t>
            </a:r>
            <a:r>
              <a:rPr sz="2206" i="1" dirty="0">
                <a:latin typeface="Arial"/>
                <a:cs typeface="Arial"/>
              </a:rPr>
              <a:t>s</a:t>
            </a:r>
            <a:r>
              <a:rPr sz="2206" i="1" spc="607" dirty="0">
                <a:latin typeface="Arial"/>
                <a:cs typeface="Arial"/>
              </a:rPr>
              <a:t> </a:t>
            </a:r>
            <a:r>
              <a:rPr sz="2206" i="1" spc="-11" dirty="0">
                <a:latin typeface="Arial"/>
                <a:cs typeface="Arial"/>
              </a:rPr>
              <a:t>intenzivně </a:t>
            </a:r>
            <a:r>
              <a:rPr sz="2206" i="1" dirty="0">
                <a:latin typeface="Arial"/>
                <a:cs typeface="Arial"/>
              </a:rPr>
              <a:t>chlazenou</a:t>
            </a:r>
            <a:r>
              <a:rPr sz="2206" i="1" spc="629" dirty="0">
                <a:latin typeface="Arial"/>
                <a:cs typeface="Arial"/>
              </a:rPr>
              <a:t> </a:t>
            </a:r>
            <a:r>
              <a:rPr sz="2206" i="1" dirty="0">
                <a:latin typeface="Arial"/>
                <a:cs typeface="Arial"/>
              </a:rPr>
              <a:t>výstupní</a:t>
            </a:r>
            <a:r>
              <a:rPr sz="2206" i="1" spc="629" dirty="0">
                <a:latin typeface="Arial"/>
                <a:cs typeface="Arial"/>
              </a:rPr>
              <a:t> </a:t>
            </a:r>
            <a:r>
              <a:rPr sz="2206" i="1" dirty="0">
                <a:latin typeface="Arial"/>
                <a:cs typeface="Arial"/>
              </a:rPr>
              <a:t>hubicí</a:t>
            </a:r>
            <a:r>
              <a:rPr sz="2206" i="1" spc="634" dirty="0">
                <a:latin typeface="Arial"/>
                <a:cs typeface="Arial"/>
              </a:rPr>
              <a:t> </a:t>
            </a:r>
            <a:r>
              <a:rPr sz="2206" i="1" dirty="0">
                <a:latin typeface="Arial"/>
                <a:cs typeface="Arial"/>
              </a:rPr>
              <a:t>menšího</a:t>
            </a:r>
            <a:r>
              <a:rPr sz="2206" i="1" spc="607" dirty="0">
                <a:latin typeface="Arial"/>
                <a:cs typeface="Arial"/>
              </a:rPr>
              <a:t> </a:t>
            </a:r>
            <a:r>
              <a:rPr sz="2206" i="1" dirty="0">
                <a:latin typeface="Arial"/>
                <a:cs typeface="Arial"/>
              </a:rPr>
              <a:t>průměru</a:t>
            </a:r>
            <a:r>
              <a:rPr sz="2206" i="1" spc="629" dirty="0">
                <a:latin typeface="Arial"/>
                <a:cs typeface="Arial"/>
              </a:rPr>
              <a:t> </a:t>
            </a:r>
            <a:r>
              <a:rPr sz="2206" i="1" dirty="0">
                <a:latin typeface="Arial"/>
                <a:cs typeface="Arial"/>
              </a:rPr>
              <a:t>a</a:t>
            </a:r>
            <a:r>
              <a:rPr sz="2206" i="1" spc="629" dirty="0">
                <a:latin typeface="Arial"/>
                <a:cs typeface="Arial"/>
              </a:rPr>
              <a:t> </a:t>
            </a:r>
            <a:r>
              <a:rPr sz="2206" i="1" dirty="0">
                <a:latin typeface="Arial"/>
                <a:cs typeface="Arial"/>
              </a:rPr>
              <a:t>tryskou,</a:t>
            </a:r>
            <a:r>
              <a:rPr sz="2206" i="1" spc="618" dirty="0">
                <a:latin typeface="Arial"/>
                <a:cs typeface="Arial"/>
              </a:rPr>
              <a:t> </a:t>
            </a:r>
            <a:r>
              <a:rPr sz="2206" i="1" dirty="0">
                <a:latin typeface="Arial"/>
                <a:cs typeface="Arial"/>
              </a:rPr>
              <a:t>která</a:t>
            </a:r>
            <a:r>
              <a:rPr sz="2206" i="1" spc="618" dirty="0">
                <a:latin typeface="Arial"/>
                <a:cs typeface="Arial"/>
              </a:rPr>
              <a:t> </a:t>
            </a:r>
            <a:r>
              <a:rPr sz="2206" i="1" spc="-11" dirty="0">
                <a:latin typeface="Arial"/>
                <a:cs typeface="Arial"/>
              </a:rPr>
              <a:t>oblouk </a:t>
            </a:r>
            <a:r>
              <a:rPr sz="2206" i="1" dirty="0">
                <a:latin typeface="Arial"/>
                <a:cs typeface="Arial"/>
              </a:rPr>
              <a:t>zužuje</a:t>
            </a:r>
            <a:r>
              <a:rPr sz="2206" i="1" spc="-50"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poměrně</a:t>
            </a:r>
            <a:r>
              <a:rPr sz="2206" i="1" spc="-22" dirty="0">
                <a:latin typeface="Arial"/>
                <a:cs typeface="Arial"/>
              </a:rPr>
              <a:t> </a:t>
            </a:r>
            <a:r>
              <a:rPr sz="2206" i="1" dirty="0">
                <a:latin typeface="Arial"/>
                <a:cs typeface="Arial"/>
              </a:rPr>
              <a:t>malou</a:t>
            </a:r>
            <a:r>
              <a:rPr sz="2206" i="1" spc="-17" dirty="0">
                <a:latin typeface="Arial"/>
                <a:cs typeface="Arial"/>
              </a:rPr>
              <a:t> </a:t>
            </a:r>
            <a:r>
              <a:rPr sz="2206" i="1" dirty="0">
                <a:latin typeface="Arial"/>
                <a:cs typeface="Arial"/>
              </a:rPr>
              <a:t>plochu</a:t>
            </a:r>
            <a:r>
              <a:rPr sz="2206" i="1" spc="-39" dirty="0">
                <a:latin typeface="Arial"/>
                <a:cs typeface="Arial"/>
              </a:rPr>
              <a:t> </a:t>
            </a:r>
            <a:r>
              <a:rPr sz="2206" i="1" dirty="0">
                <a:latin typeface="Arial"/>
                <a:cs typeface="Arial"/>
              </a:rPr>
              <a:t>svařence</a:t>
            </a:r>
            <a:r>
              <a:rPr sz="2206" i="1" spc="-44"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tzn.</a:t>
            </a:r>
            <a:r>
              <a:rPr sz="2206" i="1" spc="-39" dirty="0">
                <a:latin typeface="Arial"/>
                <a:cs typeface="Arial"/>
              </a:rPr>
              <a:t> </a:t>
            </a:r>
            <a:r>
              <a:rPr sz="2206" i="1" dirty="0">
                <a:latin typeface="Arial"/>
                <a:cs typeface="Arial"/>
              </a:rPr>
              <a:t>fokusace</a:t>
            </a:r>
            <a:r>
              <a:rPr sz="2206" i="1" spc="-55" dirty="0">
                <a:latin typeface="Arial"/>
                <a:cs typeface="Arial"/>
              </a:rPr>
              <a:t> </a:t>
            </a:r>
            <a:r>
              <a:rPr sz="2206" i="1" dirty="0">
                <a:latin typeface="Arial"/>
                <a:cs typeface="Arial"/>
              </a:rPr>
              <a:t>el.</a:t>
            </a:r>
            <a:r>
              <a:rPr sz="2206" i="1" spc="-17" dirty="0">
                <a:latin typeface="Arial"/>
                <a:cs typeface="Arial"/>
              </a:rPr>
              <a:t> </a:t>
            </a:r>
            <a:r>
              <a:rPr sz="2206" i="1" spc="-11" dirty="0">
                <a:latin typeface="Arial"/>
                <a:cs typeface="Arial"/>
              </a:rPr>
              <a:t>oblouku.</a:t>
            </a:r>
            <a:endParaRPr sz="2206">
              <a:latin typeface="Arial"/>
              <a:cs typeface="Arial"/>
            </a:endParaRPr>
          </a:p>
          <a:p>
            <a:pPr marL="14007" marR="5082905">
              <a:lnSpc>
                <a:spcPct val="120000"/>
              </a:lnSpc>
              <a:spcBef>
                <a:spcPts val="1268"/>
              </a:spcBef>
            </a:pPr>
            <a:r>
              <a:rPr sz="2206" i="1" dirty="0">
                <a:latin typeface="Arial"/>
                <a:cs typeface="Arial"/>
              </a:rPr>
              <a:t>Na</a:t>
            </a:r>
            <a:r>
              <a:rPr sz="2206" i="1" spc="-28" dirty="0">
                <a:latin typeface="Arial"/>
                <a:cs typeface="Arial"/>
              </a:rPr>
              <a:t> </a:t>
            </a:r>
            <a:r>
              <a:rPr sz="2206" i="1" dirty="0">
                <a:latin typeface="Arial"/>
                <a:cs typeface="Arial"/>
              </a:rPr>
              <a:t>zvýšení</a:t>
            </a:r>
            <a:r>
              <a:rPr sz="2206" i="1" spc="-55" dirty="0">
                <a:latin typeface="Arial"/>
                <a:cs typeface="Arial"/>
              </a:rPr>
              <a:t> </a:t>
            </a:r>
            <a:r>
              <a:rPr sz="2206" i="1" dirty="0">
                <a:latin typeface="Arial"/>
                <a:cs typeface="Arial"/>
              </a:rPr>
              <a:t>hustoty</a:t>
            </a:r>
            <a:r>
              <a:rPr sz="2206" i="1" spc="-50" dirty="0">
                <a:latin typeface="Arial"/>
                <a:cs typeface="Arial"/>
              </a:rPr>
              <a:t> </a:t>
            </a:r>
            <a:r>
              <a:rPr sz="2206" i="1" dirty="0">
                <a:latin typeface="Arial"/>
                <a:cs typeface="Arial"/>
              </a:rPr>
              <a:t>energie</a:t>
            </a:r>
            <a:r>
              <a:rPr sz="2206" i="1" spc="-39" dirty="0">
                <a:latin typeface="Arial"/>
                <a:cs typeface="Arial"/>
              </a:rPr>
              <a:t> </a:t>
            </a:r>
            <a:r>
              <a:rPr sz="2206" i="1" spc="-28" dirty="0">
                <a:latin typeface="Arial"/>
                <a:cs typeface="Arial"/>
              </a:rPr>
              <a:t>se </a:t>
            </a:r>
            <a:r>
              <a:rPr sz="2206" i="1" dirty="0">
                <a:latin typeface="Arial"/>
                <a:cs typeface="Arial"/>
              </a:rPr>
              <a:t>dále</a:t>
            </a:r>
            <a:r>
              <a:rPr sz="2206" i="1" spc="-28" dirty="0">
                <a:latin typeface="Arial"/>
                <a:cs typeface="Arial"/>
              </a:rPr>
              <a:t> </a:t>
            </a:r>
            <a:r>
              <a:rPr sz="2206" i="1" dirty="0">
                <a:latin typeface="Arial"/>
                <a:cs typeface="Arial"/>
              </a:rPr>
              <a:t>podílí</a:t>
            </a:r>
            <a:r>
              <a:rPr sz="2206" i="1" spc="-50" dirty="0">
                <a:latin typeface="Arial"/>
                <a:cs typeface="Arial"/>
              </a:rPr>
              <a:t> </a:t>
            </a:r>
            <a:r>
              <a:rPr sz="2206" i="1" dirty="0">
                <a:latin typeface="Arial"/>
                <a:cs typeface="Arial"/>
              </a:rPr>
              <a:t>ochranný</a:t>
            </a:r>
            <a:r>
              <a:rPr sz="2206" i="1" spc="-66" dirty="0">
                <a:latin typeface="Arial"/>
                <a:cs typeface="Arial"/>
              </a:rPr>
              <a:t> </a:t>
            </a:r>
            <a:r>
              <a:rPr sz="2206" i="1" spc="-11" dirty="0">
                <a:latin typeface="Arial"/>
                <a:cs typeface="Arial"/>
              </a:rPr>
              <a:t>(fokusační) </a:t>
            </a:r>
            <a:r>
              <a:rPr sz="2206" i="1" dirty="0">
                <a:latin typeface="Arial"/>
                <a:cs typeface="Arial"/>
              </a:rPr>
              <a:t>plyn</a:t>
            </a:r>
            <a:r>
              <a:rPr sz="2206" i="1" spc="-39" dirty="0">
                <a:latin typeface="Arial"/>
                <a:cs typeface="Arial"/>
              </a:rPr>
              <a:t> </a:t>
            </a:r>
            <a:r>
              <a:rPr sz="2206" i="1" dirty="0">
                <a:latin typeface="Arial"/>
                <a:cs typeface="Arial"/>
              </a:rPr>
              <a:t>(Ar</a:t>
            </a:r>
            <a:r>
              <a:rPr sz="2206" i="1" spc="-22" dirty="0">
                <a:latin typeface="Arial"/>
                <a:cs typeface="Arial"/>
              </a:rPr>
              <a:t> </a:t>
            </a:r>
            <a:r>
              <a:rPr sz="2206" i="1" dirty="0">
                <a:latin typeface="Arial"/>
                <a:cs typeface="Arial"/>
              </a:rPr>
              <a:t>nebo</a:t>
            </a:r>
            <a:r>
              <a:rPr sz="2206" i="1" spc="-33" dirty="0">
                <a:latin typeface="Arial"/>
                <a:cs typeface="Arial"/>
              </a:rPr>
              <a:t> </a:t>
            </a:r>
            <a:r>
              <a:rPr sz="2206" i="1" dirty="0">
                <a:latin typeface="Arial"/>
                <a:cs typeface="Arial"/>
              </a:rPr>
              <a:t>Ar</a:t>
            </a:r>
            <a:r>
              <a:rPr sz="2206" i="1" spc="-6" dirty="0">
                <a:latin typeface="Arial"/>
                <a:cs typeface="Arial"/>
              </a:rPr>
              <a:t> </a:t>
            </a:r>
            <a:r>
              <a:rPr sz="2206" i="1" dirty="0">
                <a:latin typeface="Arial"/>
                <a:cs typeface="Arial"/>
              </a:rPr>
              <a:t>+</a:t>
            </a:r>
            <a:r>
              <a:rPr sz="2206" i="1" spc="-22" dirty="0">
                <a:latin typeface="Arial"/>
                <a:cs typeface="Arial"/>
              </a:rPr>
              <a:t> </a:t>
            </a:r>
            <a:r>
              <a:rPr sz="2206" i="1" spc="-28" dirty="0">
                <a:latin typeface="Arial"/>
                <a:cs typeface="Arial"/>
              </a:rPr>
              <a:t>H2)</a:t>
            </a:r>
            <a:endParaRPr sz="2206">
              <a:latin typeface="Arial"/>
              <a:cs typeface="Arial"/>
            </a:endParaRPr>
          </a:p>
        </p:txBody>
      </p:sp>
      <p:sp>
        <p:nvSpPr>
          <p:cNvPr id="11" name="object 11"/>
          <p:cNvSpPr txBox="1">
            <a:spLocks noGrp="1"/>
          </p:cNvSpPr>
          <p:nvPr>
            <p:ph type="title"/>
          </p:nvPr>
        </p:nvSpPr>
        <p:spPr>
          <a:xfrm>
            <a:off x="391632" y="775581"/>
            <a:ext cx="7382182" cy="552044"/>
          </a:xfrm>
          <a:prstGeom prst="rect">
            <a:avLst/>
          </a:prstGeom>
        </p:spPr>
        <p:txBody>
          <a:bodyPr vert="horz" wrap="square" lIns="0" tIns="13305" rIns="0" bIns="0" rtlCol="0">
            <a:spAutoFit/>
          </a:bodyPr>
          <a:lstStyle/>
          <a:p>
            <a:pPr marL="14007">
              <a:spcBef>
                <a:spcPts val="105"/>
              </a:spcBef>
            </a:pPr>
            <a:r>
              <a:rPr spc="-110" dirty="0"/>
              <a:t>Plazmové</a:t>
            </a:r>
            <a:r>
              <a:rPr spc="-94" dirty="0"/>
              <a:t> </a:t>
            </a:r>
            <a:r>
              <a:rPr spc="-99" dirty="0"/>
              <a:t>svařování </a:t>
            </a:r>
            <a:r>
              <a:rPr dirty="0"/>
              <a:t>–</a:t>
            </a:r>
            <a:r>
              <a:rPr spc="-116" dirty="0"/>
              <a:t> </a:t>
            </a:r>
            <a:r>
              <a:rPr spc="-94" dirty="0"/>
              <a:t>princip</a:t>
            </a:r>
            <a:r>
              <a:rPr spc="-121" dirty="0"/>
              <a:t> </a:t>
            </a:r>
            <a:r>
              <a:rPr spc="-33" dirty="0"/>
              <a:t>metody</a:t>
            </a:r>
          </a:p>
        </p:txBody>
      </p:sp>
      <p:pic>
        <p:nvPicPr>
          <p:cNvPr id="12" name="object 12"/>
          <p:cNvPicPr/>
          <p:nvPr/>
        </p:nvPicPr>
        <p:blipFill>
          <a:blip r:embed="rId2" cstate="print"/>
          <a:stretch>
            <a:fillRect/>
          </a:stretch>
        </p:blipFill>
        <p:spPr>
          <a:xfrm>
            <a:off x="792183" y="4337715"/>
            <a:ext cx="3840247" cy="1746178"/>
          </a:xfrm>
          <a:prstGeom prst="rect">
            <a:avLst/>
          </a:prstGeom>
        </p:spPr>
      </p:pic>
      <p:pic>
        <p:nvPicPr>
          <p:cNvPr id="13" name="object 13"/>
          <p:cNvPicPr/>
          <p:nvPr/>
        </p:nvPicPr>
        <p:blipFill>
          <a:blip r:embed="rId3" cstate="print"/>
          <a:stretch>
            <a:fillRect/>
          </a:stretch>
        </p:blipFill>
        <p:spPr>
          <a:xfrm>
            <a:off x="8602087" y="2828506"/>
            <a:ext cx="1430219" cy="4062091"/>
          </a:xfrm>
          <a:prstGeom prst="rect">
            <a:avLst/>
          </a:prstGeom>
        </p:spPr>
      </p:pic>
      <p:sp>
        <p:nvSpPr>
          <p:cNvPr id="14" name="object 14"/>
          <p:cNvSpPr txBox="1"/>
          <p:nvPr/>
        </p:nvSpPr>
        <p:spPr>
          <a:xfrm>
            <a:off x="827926" y="6352234"/>
            <a:ext cx="6642003" cy="693046"/>
          </a:xfrm>
          <a:prstGeom prst="rect">
            <a:avLst/>
          </a:prstGeom>
        </p:spPr>
        <p:txBody>
          <a:bodyPr vert="horz" wrap="square" lIns="0" tIns="14005" rIns="0" bIns="0" rtlCol="0">
            <a:spAutoFit/>
          </a:bodyPr>
          <a:lstStyle/>
          <a:p>
            <a:pPr marL="14007" marR="5602">
              <a:spcBef>
                <a:spcPts val="110"/>
              </a:spcBef>
            </a:pPr>
            <a:r>
              <a:rPr sz="2206" i="1" dirty="0">
                <a:latin typeface="Arial"/>
                <a:cs typeface="Arial"/>
              </a:rPr>
              <a:t>Používá</a:t>
            </a:r>
            <a:r>
              <a:rPr sz="2206" i="1" spc="-44"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hořák</a:t>
            </a:r>
            <a:r>
              <a:rPr sz="2206" i="1" spc="-44" dirty="0">
                <a:latin typeface="Arial"/>
                <a:cs typeface="Arial"/>
              </a:rPr>
              <a:t> </a:t>
            </a:r>
            <a:r>
              <a:rPr sz="2206" i="1" dirty="0">
                <a:latin typeface="Arial"/>
                <a:cs typeface="Arial"/>
              </a:rPr>
              <a:t>s</a:t>
            </a:r>
            <a:r>
              <a:rPr sz="2206" i="1" spc="-17" dirty="0">
                <a:latin typeface="Arial"/>
                <a:cs typeface="Arial"/>
              </a:rPr>
              <a:t> </a:t>
            </a:r>
            <a:r>
              <a:rPr sz="2206" i="1" dirty="0">
                <a:latin typeface="Arial"/>
                <a:cs typeface="Arial"/>
              </a:rPr>
              <a:t>dýzou</a:t>
            </a:r>
            <a:r>
              <a:rPr sz="2206" i="1" spc="-44" dirty="0">
                <a:latin typeface="Arial"/>
                <a:cs typeface="Arial"/>
              </a:rPr>
              <a:t> </a:t>
            </a:r>
            <a:r>
              <a:rPr sz="2206" i="1" dirty="0">
                <a:latin typeface="Arial"/>
                <a:cs typeface="Arial"/>
              </a:rPr>
              <a:t>malého</a:t>
            </a:r>
            <a:r>
              <a:rPr sz="2206" i="1" spc="-6" dirty="0">
                <a:latin typeface="Arial"/>
                <a:cs typeface="Arial"/>
              </a:rPr>
              <a:t> </a:t>
            </a:r>
            <a:r>
              <a:rPr sz="2206" i="1" dirty="0">
                <a:latin typeface="Arial"/>
                <a:cs typeface="Arial"/>
              </a:rPr>
              <a:t>průměru</a:t>
            </a:r>
            <a:r>
              <a:rPr sz="2206" i="1" spc="-44" dirty="0">
                <a:latin typeface="Arial"/>
                <a:cs typeface="Arial"/>
              </a:rPr>
              <a:t> </a:t>
            </a:r>
            <a:r>
              <a:rPr sz="2206" i="1" dirty="0">
                <a:latin typeface="Arial"/>
                <a:cs typeface="Arial"/>
              </a:rPr>
              <a:t>na</a:t>
            </a:r>
            <a:r>
              <a:rPr sz="2206" i="1" spc="-6" dirty="0">
                <a:latin typeface="Arial"/>
                <a:cs typeface="Arial"/>
              </a:rPr>
              <a:t> </a:t>
            </a:r>
            <a:r>
              <a:rPr sz="2206" i="1" spc="-11" dirty="0">
                <a:latin typeface="Arial"/>
                <a:cs typeface="Arial"/>
              </a:rPr>
              <a:t>zúžení oblouku</a:t>
            </a:r>
            <a:endParaRPr sz="2206">
              <a:latin typeface="Arial"/>
              <a:cs typeface="Arial"/>
            </a:endParaRPr>
          </a:p>
        </p:txBody>
      </p:sp>
      <p:pic>
        <p:nvPicPr>
          <p:cNvPr id="15" name="object 15"/>
          <p:cNvPicPr/>
          <p:nvPr/>
        </p:nvPicPr>
        <p:blipFill>
          <a:blip r:embed="rId4" cstate="print"/>
          <a:stretch>
            <a:fillRect/>
          </a:stretch>
        </p:blipFill>
        <p:spPr>
          <a:xfrm>
            <a:off x="6060971" y="2907496"/>
            <a:ext cx="2132723" cy="3373030"/>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09312258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2" y="775581"/>
            <a:ext cx="6671414" cy="552044"/>
          </a:xfrm>
          <a:prstGeom prst="rect">
            <a:avLst/>
          </a:prstGeom>
        </p:spPr>
        <p:txBody>
          <a:bodyPr vert="horz" wrap="square" lIns="0" tIns="13305" rIns="0" bIns="0" rtlCol="0">
            <a:spAutoFit/>
          </a:bodyPr>
          <a:lstStyle/>
          <a:p>
            <a:pPr marL="14007">
              <a:spcBef>
                <a:spcPts val="105"/>
              </a:spcBef>
            </a:pPr>
            <a:r>
              <a:rPr spc="-110" dirty="0"/>
              <a:t>Plazmové</a:t>
            </a:r>
            <a:r>
              <a:rPr spc="-105" dirty="0"/>
              <a:t> </a:t>
            </a:r>
            <a:r>
              <a:rPr spc="-99" dirty="0"/>
              <a:t>svařování</a:t>
            </a:r>
            <a:r>
              <a:rPr spc="-105" dirty="0"/>
              <a:t> </a:t>
            </a:r>
            <a:r>
              <a:rPr dirty="0"/>
              <a:t>–</a:t>
            </a:r>
            <a:r>
              <a:rPr spc="-126" dirty="0"/>
              <a:t> </a:t>
            </a:r>
            <a:r>
              <a:rPr spc="-83" dirty="0"/>
              <a:t>ruční</a:t>
            </a:r>
            <a:r>
              <a:rPr spc="-138" dirty="0"/>
              <a:t> </a:t>
            </a:r>
            <a:r>
              <a:rPr spc="-22" dirty="0"/>
              <a:t>hořák</a:t>
            </a:r>
          </a:p>
        </p:txBody>
      </p:sp>
      <p:sp>
        <p:nvSpPr>
          <p:cNvPr id="11" name="object 11"/>
          <p:cNvSpPr txBox="1"/>
          <p:nvPr/>
        </p:nvSpPr>
        <p:spPr>
          <a:xfrm>
            <a:off x="661764" y="2028826"/>
            <a:ext cx="4277912" cy="4427724"/>
          </a:xfrm>
          <a:prstGeom prst="rect">
            <a:avLst/>
          </a:prstGeom>
        </p:spPr>
        <p:txBody>
          <a:bodyPr vert="horz" wrap="square" lIns="0" tIns="14706" rIns="0" bIns="0" rtlCol="0">
            <a:spAutoFit/>
          </a:bodyPr>
          <a:lstStyle/>
          <a:p>
            <a:pPr marL="14007" marR="1939178">
              <a:spcBef>
                <a:spcPts val="116"/>
              </a:spcBef>
              <a:tabLst>
                <a:tab pos="556752" algn="l"/>
              </a:tabLst>
            </a:pPr>
            <a:r>
              <a:rPr sz="2206" i="1" dirty="0">
                <a:latin typeface="Arial"/>
                <a:cs typeface="Arial"/>
              </a:rPr>
              <a:t>1 </a:t>
            </a:r>
            <a:r>
              <a:rPr sz="2206" i="1" spc="-55" dirty="0">
                <a:latin typeface="Arial"/>
                <a:cs typeface="Arial"/>
              </a:rPr>
              <a:t>–</a:t>
            </a:r>
            <a:r>
              <a:rPr sz="2206" i="1" dirty="0">
                <a:latin typeface="Arial"/>
                <a:cs typeface="Arial"/>
              </a:rPr>
              <a:t>	Kryt</a:t>
            </a:r>
            <a:r>
              <a:rPr sz="2206" i="1" spc="-17" dirty="0">
                <a:latin typeface="Arial"/>
                <a:cs typeface="Arial"/>
              </a:rPr>
              <a:t> </a:t>
            </a:r>
            <a:r>
              <a:rPr sz="2206" i="1" spc="-22" dirty="0">
                <a:latin typeface="Arial"/>
                <a:cs typeface="Arial"/>
              </a:rPr>
              <a:t>elektrody, </a:t>
            </a:r>
            <a:r>
              <a:rPr sz="2206" i="1" dirty="0">
                <a:latin typeface="Arial"/>
                <a:cs typeface="Arial"/>
              </a:rPr>
              <a:t>2 </a:t>
            </a:r>
            <a:r>
              <a:rPr sz="2206" i="1" spc="-55" dirty="0">
                <a:latin typeface="Arial"/>
                <a:cs typeface="Arial"/>
              </a:rPr>
              <a:t>–</a:t>
            </a:r>
            <a:r>
              <a:rPr sz="2206" i="1" dirty="0">
                <a:latin typeface="Arial"/>
                <a:cs typeface="Arial"/>
              </a:rPr>
              <a:t>	O-</a:t>
            </a:r>
            <a:r>
              <a:rPr sz="2206" i="1" spc="-11" dirty="0">
                <a:latin typeface="Arial"/>
                <a:cs typeface="Arial"/>
              </a:rPr>
              <a:t>kroužek,</a:t>
            </a:r>
            <a:endParaRPr sz="2206" dirty="0">
              <a:latin typeface="Arial"/>
              <a:cs typeface="Arial"/>
            </a:endParaRPr>
          </a:p>
          <a:p>
            <a:pPr marL="247912" indent="-234606">
              <a:buAutoNum type="arabicPlain" startAt="3"/>
              <a:tabLst>
                <a:tab pos="248613" algn="l"/>
                <a:tab pos="556752" algn="l"/>
              </a:tabLst>
            </a:pPr>
            <a:r>
              <a:rPr sz="2206" i="1" spc="-55" dirty="0">
                <a:latin typeface="Arial"/>
                <a:cs typeface="Arial"/>
              </a:rPr>
              <a:t>–</a:t>
            </a:r>
            <a:r>
              <a:rPr sz="2206" i="1" dirty="0">
                <a:latin typeface="Arial"/>
                <a:cs typeface="Arial"/>
              </a:rPr>
              <a:t>	</a:t>
            </a:r>
            <a:r>
              <a:rPr sz="2206" i="1" spc="-11" dirty="0">
                <a:latin typeface="Arial"/>
                <a:cs typeface="Arial"/>
              </a:rPr>
              <a:t>Kleština,</a:t>
            </a:r>
            <a:endParaRPr sz="2206" dirty="0">
              <a:latin typeface="Arial"/>
              <a:cs typeface="Arial"/>
            </a:endParaRPr>
          </a:p>
          <a:p>
            <a:pPr marL="247912" indent="-234606">
              <a:buAutoNum type="arabicPlain" startAt="3"/>
              <a:tabLst>
                <a:tab pos="248613" algn="l"/>
                <a:tab pos="556752" algn="l"/>
              </a:tabLst>
            </a:pPr>
            <a:r>
              <a:rPr sz="2206" i="1" spc="-55" dirty="0">
                <a:latin typeface="Arial"/>
                <a:cs typeface="Arial"/>
              </a:rPr>
              <a:t>–</a:t>
            </a:r>
            <a:r>
              <a:rPr sz="2206" i="1" dirty="0">
                <a:latin typeface="Arial"/>
                <a:cs typeface="Arial"/>
              </a:rPr>
              <a:t>	Kleštinové</a:t>
            </a:r>
            <a:r>
              <a:rPr sz="2206" i="1" spc="-72" dirty="0">
                <a:latin typeface="Arial"/>
                <a:cs typeface="Arial"/>
              </a:rPr>
              <a:t> </a:t>
            </a:r>
            <a:r>
              <a:rPr sz="2206" i="1" spc="-11" dirty="0">
                <a:latin typeface="Arial"/>
                <a:cs typeface="Arial"/>
              </a:rPr>
              <a:t>pouzdro,</a:t>
            </a:r>
            <a:endParaRPr sz="2206" dirty="0">
              <a:latin typeface="Arial"/>
              <a:cs typeface="Arial"/>
            </a:endParaRPr>
          </a:p>
          <a:p>
            <a:pPr marL="247912" indent="-234606">
              <a:buAutoNum type="arabicPlain" startAt="3"/>
              <a:tabLst>
                <a:tab pos="248613" algn="l"/>
                <a:tab pos="556752" algn="l"/>
              </a:tabLst>
            </a:pPr>
            <a:r>
              <a:rPr sz="2206" i="1" spc="-55" dirty="0">
                <a:latin typeface="Arial"/>
                <a:cs typeface="Arial"/>
              </a:rPr>
              <a:t>–</a:t>
            </a:r>
            <a:r>
              <a:rPr sz="2206" i="1" dirty="0">
                <a:latin typeface="Arial"/>
                <a:cs typeface="Arial"/>
              </a:rPr>
              <a:t>	O-</a:t>
            </a:r>
            <a:r>
              <a:rPr sz="2206" i="1" spc="-11" dirty="0">
                <a:latin typeface="Arial"/>
                <a:cs typeface="Arial"/>
              </a:rPr>
              <a:t>kroužek,</a:t>
            </a:r>
            <a:endParaRPr sz="2206" dirty="0">
              <a:latin typeface="Arial"/>
              <a:cs typeface="Arial"/>
            </a:endParaRPr>
          </a:p>
          <a:p>
            <a:pPr marL="247912" indent="-234606">
              <a:buAutoNum type="arabicPlain" startAt="3"/>
              <a:tabLst>
                <a:tab pos="248613" algn="l"/>
                <a:tab pos="556752" algn="l"/>
              </a:tabLst>
            </a:pPr>
            <a:r>
              <a:rPr sz="2206" i="1" spc="-55" dirty="0">
                <a:latin typeface="Arial"/>
                <a:cs typeface="Arial"/>
              </a:rPr>
              <a:t>–</a:t>
            </a:r>
            <a:r>
              <a:rPr sz="2206" i="1" dirty="0">
                <a:latin typeface="Arial"/>
                <a:cs typeface="Arial"/>
              </a:rPr>
              <a:t>	</a:t>
            </a:r>
            <a:r>
              <a:rPr sz="2206" i="1" spc="-11" dirty="0">
                <a:latin typeface="Arial"/>
                <a:cs typeface="Arial"/>
              </a:rPr>
              <a:t>Pružina,</a:t>
            </a:r>
            <a:endParaRPr sz="2206" dirty="0">
              <a:latin typeface="Arial"/>
              <a:cs typeface="Arial"/>
            </a:endParaRPr>
          </a:p>
          <a:p>
            <a:pPr marL="247912" indent="-234606">
              <a:buAutoNum type="arabicPlain" startAt="3"/>
              <a:tabLst>
                <a:tab pos="248613" algn="l"/>
              </a:tabLst>
            </a:pPr>
            <a:r>
              <a:rPr sz="2206" i="1" dirty="0">
                <a:latin typeface="Arial"/>
                <a:cs typeface="Arial"/>
              </a:rPr>
              <a:t>–</a:t>
            </a:r>
            <a:r>
              <a:rPr sz="2206" i="1" spc="-72" dirty="0">
                <a:latin typeface="Arial"/>
                <a:cs typeface="Arial"/>
              </a:rPr>
              <a:t> </a:t>
            </a:r>
            <a:r>
              <a:rPr sz="2206" i="1" dirty="0">
                <a:latin typeface="Arial"/>
                <a:cs typeface="Arial"/>
              </a:rPr>
              <a:t>Vedení</a:t>
            </a:r>
            <a:r>
              <a:rPr sz="2206" i="1" spc="-66" dirty="0">
                <a:latin typeface="Arial"/>
                <a:cs typeface="Arial"/>
              </a:rPr>
              <a:t> </a:t>
            </a:r>
            <a:r>
              <a:rPr sz="2206" i="1" spc="-11" dirty="0">
                <a:latin typeface="Arial"/>
                <a:cs typeface="Arial"/>
              </a:rPr>
              <a:t>elektrody,</a:t>
            </a:r>
            <a:endParaRPr sz="2206" dirty="0">
              <a:latin typeface="Arial"/>
              <a:cs typeface="Arial"/>
            </a:endParaRPr>
          </a:p>
          <a:p>
            <a:pPr marL="247912" indent="-234606">
              <a:buAutoNum type="arabicPlain" startAt="3"/>
              <a:tabLst>
                <a:tab pos="248613" algn="l"/>
              </a:tabLst>
            </a:pPr>
            <a:r>
              <a:rPr sz="2206" i="1" dirty="0">
                <a:latin typeface="Arial"/>
                <a:cs typeface="Arial"/>
              </a:rPr>
              <a:t>–</a:t>
            </a:r>
            <a:r>
              <a:rPr sz="2206" i="1" spc="-33" dirty="0">
                <a:latin typeface="Arial"/>
                <a:cs typeface="Arial"/>
              </a:rPr>
              <a:t> </a:t>
            </a:r>
            <a:r>
              <a:rPr sz="2206" i="1" spc="-11" dirty="0">
                <a:latin typeface="Arial"/>
                <a:cs typeface="Arial"/>
              </a:rPr>
              <a:t>Elektroda,</a:t>
            </a:r>
            <a:endParaRPr sz="2206" dirty="0">
              <a:latin typeface="Arial"/>
              <a:cs typeface="Arial"/>
            </a:endParaRPr>
          </a:p>
          <a:p>
            <a:pPr marL="247912" indent="-234606">
              <a:spcBef>
                <a:spcPts val="6"/>
              </a:spcBef>
              <a:buAutoNum type="arabicPlain" startAt="3"/>
              <a:tabLst>
                <a:tab pos="248613" algn="l"/>
              </a:tabLst>
            </a:pPr>
            <a:r>
              <a:rPr sz="2206" i="1" dirty="0">
                <a:latin typeface="Arial"/>
                <a:cs typeface="Arial"/>
              </a:rPr>
              <a:t>–</a:t>
            </a:r>
            <a:r>
              <a:rPr sz="2206" i="1" spc="-17" dirty="0">
                <a:latin typeface="Arial"/>
                <a:cs typeface="Arial"/>
              </a:rPr>
              <a:t> </a:t>
            </a:r>
            <a:r>
              <a:rPr sz="2206" i="1" dirty="0">
                <a:latin typeface="Arial"/>
                <a:cs typeface="Arial"/>
              </a:rPr>
              <a:t>Tělo </a:t>
            </a:r>
            <a:r>
              <a:rPr sz="2206" i="1" spc="-11" dirty="0">
                <a:latin typeface="Arial"/>
                <a:cs typeface="Arial"/>
              </a:rPr>
              <a:t>hořáku,</a:t>
            </a:r>
            <a:endParaRPr sz="2206" dirty="0">
              <a:latin typeface="Arial"/>
              <a:cs typeface="Arial"/>
            </a:endParaRPr>
          </a:p>
          <a:p>
            <a:pPr marL="14007" marR="100846">
              <a:buAutoNum type="arabicPlain" startAt="3"/>
              <a:tabLst>
                <a:tab pos="402682" algn="l"/>
                <a:tab pos="712923" algn="l"/>
              </a:tabLst>
            </a:pPr>
            <a:r>
              <a:rPr sz="2206" i="1" spc="-55" dirty="0">
                <a:latin typeface="Arial"/>
                <a:cs typeface="Arial"/>
              </a:rPr>
              <a:t>–</a:t>
            </a:r>
            <a:r>
              <a:rPr sz="2206" i="1" dirty="0">
                <a:latin typeface="Arial"/>
                <a:cs typeface="Arial"/>
              </a:rPr>
              <a:t>	Středící</a:t>
            </a:r>
            <a:r>
              <a:rPr sz="2206" i="1" spc="-83" dirty="0">
                <a:latin typeface="Arial"/>
                <a:cs typeface="Arial"/>
              </a:rPr>
              <a:t> </a:t>
            </a:r>
            <a:r>
              <a:rPr sz="2206" i="1" dirty="0">
                <a:latin typeface="Arial"/>
                <a:cs typeface="Arial"/>
              </a:rPr>
              <a:t>keramická</a:t>
            </a:r>
            <a:r>
              <a:rPr sz="2206" i="1" spc="-55" dirty="0">
                <a:latin typeface="Arial"/>
                <a:cs typeface="Arial"/>
              </a:rPr>
              <a:t> </a:t>
            </a:r>
            <a:r>
              <a:rPr sz="2206" i="1" spc="-11" dirty="0">
                <a:latin typeface="Arial"/>
                <a:cs typeface="Arial"/>
              </a:rPr>
              <a:t>trubička, </a:t>
            </a:r>
            <a:r>
              <a:rPr sz="2206" i="1" spc="-33" dirty="0">
                <a:latin typeface="Arial"/>
                <a:cs typeface="Arial"/>
              </a:rPr>
              <a:t>11</a:t>
            </a:r>
            <a:r>
              <a:rPr sz="2206" i="1" spc="-66" dirty="0">
                <a:latin typeface="Arial"/>
                <a:cs typeface="Arial"/>
              </a:rPr>
              <a:t> </a:t>
            </a:r>
            <a:r>
              <a:rPr sz="2206" i="1" dirty="0">
                <a:latin typeface="Arial"/>
                <a:cs typeface="Arial"/>
              </a:rPr>
              <a:t>–</a:t>
            </a:r>
            <a:r>
              <a:rPr sz="2206" i="1" spc="-61" dirty="0">
                <a:latin typeface="Arial"/>
                <a:cs typeface="Arial"/>
              </a:rPr>
              <a:t> </a:t>
            </a:r>
            <a:r>
              <a:rPr sz="2206" i="1" spc="-11" dirty="0">
                <a:latin typeface="Arial"/>
                <a:cs typeface="Arial"/>
              </a:rPr>
              <a:t>Tryska,</a:t>
            </a:r>
            <a:endParaRPr sz="2206" dirty="0">
              <a:latin typeface="Arial"/>
              <a:cs typeface="Arial"/>
            </a:endParaRPr>
          </a:p>
          <a:p>
            <a:pPr marL="401982" indent="-388676">
              <a:buAutoNum type="arabicPlain" startAt="12"/>
              <a:tabLst>
                <a:tab pos="402682" algn="l"/>
                <a:tab pos="712923" algn="l"/>
              </a:tabLst>
            </a:pPr>
            <a:r>
              <a:rPr sz="2206" i="1" spc="-55" dirty="0">
                <a:latin typeface="Arial"/>
                <a:cs typeface="Arial"/>
              </a:rPr>
              <a:t>–</a:t>
            </a:r>
            <a:r>
              <a:rPr sz="2206" i="1" dirty="0">
                <a:latin typeface="Arial"/>
                <a:cs typeface="Arial"/>
              </a:rPr>
              <a:t>	Keramická</a:t>
            </a:r>
            <a:r>
              <a:rPr sz="2206" i="1" spc="-77" dirty="0">
                <a:latin typeface="Arial"/>
                <a:cs typeface="Arial"/>
              </a:rPr>
              <a:t> </a:t>
            </a:r>
            <a:r>
              <a:rPr sz="2206" i="1" dirty="0">
                <a:latin typeface="Arial"/>
                <a:cs typeface="Arial"/>
              </a:rPr>
              <a:t>ochranná</a:t>
            </a:r>
            <a:r>
              <a:rPr sz="2206" i="1" spc="-77" dirty="0">
                <a:latin typeface="Arial"/>
                <a:cs typeface="Arial"/>
              </a:rPr>
              <a:t> </a:t>
            </a:r>
            <a:r>
              <a:rPr sz="2206" i="1" spc="-11" dirty="0">
                <a:latin typeface="Arial"/>
                <a:cs typeface="Arial"/>
              </a:rPr>
              <a:t>hubice,</a:t>
            </a:r>
            <a:endParaRPr sz="2206" dirty="0">
              <a:latin typeface="Arial"/>
              <a:cs typeface="Arial"/>
            </a:endParaRPr>
          </a:p>
          <a:p>
            <a:pPr marL="401982" indent="-388676">
              <a:buAutoNum type="arabicPlain" startAt="12"/>
              <a:tabLst>
                <a:tab pos="402682" algn="l"/>
                <a:tab pos="712923" algn="l"/>
              </a:tabLst>
            </a:pPr>
            <a:r>
              <a:rPr sz="2206" i="1" spc="-55" dirty="0">
                <a:latin typeface="Arial"/>
                <a:cs typeface="Arial"/>
              </a:rPr>
              <a:t>–</a:t>
            </a:r>
            <a:r>
              <a:rPr sz="2206" i="1" dirty="0">
                <a:latin typeface="Arial"/>
                <a:cs typeface="Arial"/>
              </a:rPr>
              <a:t>	Nastavovací</a:t>
            </a:r>
            <a:r>
              <a:rPr sz="2206" i="1" spc="-77" dirty="0">
                <a:latin typeface="Arial"/>
                <a:cs typeface="Arial"/>
              </a:rPr>
              <a:t> </a:t>
            </a:r>
            <a:r>
              <a:rPr sz="2206" i="1" spc="-11" dirty="0">
                <a:latin typeface="Arial"/>
                <a:cs typeface="Arial"/>
              </a:rPr>
              <a:t>nástroj</a:t>
            </a:r>
            <a:endParaRPr sz="2206" dirty="0">
              <a:latin typeface="Arial"/>
              <a:cs typeface="Arial"/>
            </a:endParaRPr>
          </a:p>
        </p:txBody>
      </p:sp>
      <p:pic>
        <p:nvPicPr>
          <p:cNvPr id="12" name="object 12"/>
          <p:cNvPicPr/>
          <p:nvPr/>
        </p:nvPicPr>
        <p:blipFill>
          <a:blip r:embed="rId2" cstate="print"/>
          <a:stretch>
            <a:fillRect/>
          </a:stretch>
        </p:blipFill>
        <p:spPr>
          <a:xfrm>
            <a:off x="3361872" y="1741135"/>
            <a:ext cx="3147825" cy="1405009"/>
          </a:xfrm>
          <a:prstGeom prst="rect">
            <a:avLst/>
          </a:prstGeom>
        </p:spPr>
      </p:pic>
      <p:pic>
        <p:nvPicPr>
          <p:cNvPr id="13" name="object 13"/>
          <p:cNvPicPr/>
          <p:nvPr/>
        </p:nvPicPr>
        <p:blipFill>
          <a:blip r:embed="rId3" cstate="print"/>
          <a:stretch>
            <a:fillRect/>
          </a:stretch>
        </p:blipFill>
        <p:spPr>
          <a:xfrm>
            <a:off x="6870701" y="884013"/>
            <a:ext cx="3339417" cy="5794824"/>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97458976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769776" y="1679201"/>
            <a:ext cx="8720386" cy="5042803"/>
          </a:xfrm>
          <a:prstGeom prst="rect">
            <a:avLst/>
          </a:prstGeom>
        </p:spPr>
        <p:txBody>
          <a:bodyPr vert="horz" wrap="square" lIns="0" tIns="80530" rIns="0" bIns="0" rtlCol="0">
            <a:spAutoFit/>
          </a:bodyPr>
          <a:lstStyle/>
          <a:p>
            <a:pPr marL="322846" indent="-309540">
              <a:spcBef>
                <a:spcPts val="634"/>
              </a:spcBef>
              <a:buFont typeface="Arial"/>
              <a:buAutoNum type="arabicPeriod"/>
              <a:tabLst>
                <a:tab pos="323546" algn="l"/>
              </a:tabLst>
            </a:pPr>
            <a:r>
              <a:rPr sz="2206" b="1" i="1" dirty="0">
                <a:latin typeface="Arial"/>
                <a:cs typeface="Arial"/>
              </a:rPr>
              <a:t>Mikroplazmové</a:t>
            </a:r>
            <a:r>
              <a:rPr sz="2206" b="1" i="1" spc="-44" dirty="0">
                <a:latin typeface="Arial"/>
                <a:cs typeface="Arial"/>
              </a:rPr>
              <a:t> </a:t>
            </a:r>
            <a:r>
              <a:rPr sz="2206" i="1" dirty="0">
                <a:latin typeface="Arial"/>
                <a:cs typeface="Arial"/>
              </a:rPr>
              <a:t>svařování</a:t>
            </a:r>
            <a:r>
              <a:rPr sz="2206" i="1" spc="-61"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svařovacím</a:t>
            </a:r>
            <a:r>
              <a:rPr sz="2206" i="1" spc="-55" dirty="0">
                <a:latin typeface="Arial"/>
                <a:cs typeface="Arial"/>
              </a:rPr>
              <a:t> </a:t>
            </a:r>
            <a:r>
              <a:rPr sz="2206" i="1" dirty="0">
                <a:latin typeface="Arial"/>
                <a:cs typeface="Arial"/>
              </a:rPr>
              <a:t>proudem</a:t>
            </a:r>
            <a:r>
              <a:rPr sz="2206" i="1" spc="-50" dirty="0">
                <a:latin typeface="Arial"/>
                <a:cs typeface="Arial"/>
              </a:rPr>
              <a:t> </a:t>
            </a:r>
            <a:r>
              <a:rPr sz="2206" i="1" dirty="0">
                <a:latin typeface="Arial"/>
                <a:cs typeface="Arial"/>
              </a:rPr>
              <a:t>0,1</a:t>
            </a:r>
            <a:r>
              <a:rPr sz="2206" i="1" spc="-39"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20</a:t>
            </a:r>
            <a:r>
              <a:rPr sz="2206" i="1" spc="-11" dirty="0">
                <a:latin typeface="Arial"/>
                <a:cs typeface="Arial"/>
              </a:rPr>
              <a:t> </a:t>
            </a:r>
            <a:r>
              <a:rPr sz="2206" i="1" spc="-28" dirty="0">
                <a:latin typeface="Arial"/>
                <a:cs typeface="Arial"/>
              </a:rPr>
              <a:t>A.</a:t>
            </a:r>
            <a:endParaRPr sz="2206">
              <a:latin typeface="Arial"/>
              <a:cs typeface="Arial"/>
            </a:endParaRPr>
          </a:p>
          <a:p>
            <a:pPr marL="644292">
              <a:spcBef>
                <a:spcPts val="529"/>
              </a:spcBef>
              <a:tabLst>
                <a:tab pos="4984160" algn="l"/>
              </a:tabLst>
            </a:pPr>
            <a:r>
              <a:rPr sz="2206" i="1" dirty="0">
                <a:latin typeface="Arial"/>
                <a:cs typeface="Arial"/>
              </a:rPr>
              <a:t>(tloušťka</a:t>
            </a:r>
            <a:r>
              <a:rPr sz="2206" i="1" spc="-50" dirty="0">
                <a:latin typeface="Arial"/>
                <a:cs typeface="Arial"/>
              </a:rPr>
              <a:t> </a:t>
            </a:r>
            <a:r>
              <a:rPr sz="2206" i="1" dirty="0">
                <a:latin typeface="Arial"/>
                <a:cs typeface="Arial"/>
              </a:rPr>
              <a:t>materiálu</a:t>
            </a:r>
            <a:r>
              <a:rPr sz="2206" i="1" spc="-44" dirty="0">
                <a:latin typeface="Arial"/>
                <a:cs typeface="Arial"/>
              </a:rPr>
              <a:t> </a:t>
            </a:r>
            <a:r>
              <a:rPr sz="2206" i="1" dirty="0">
                <a:latin typeface="Arial"/>
                <a:cs typeface="Arial"/>
              </a:rPr>
              <a:t>od</a:t>
            </a:r>
            <a:r>
              <a:rPr sz="2206" i="1" spc="-39" dirty="0">
                <a:latin typeface="Arial"/>
                <a:cs typeface="Arial"/>
              </a:rPr>
              <a:t> </a:t>
            </a:r>
            <a:r>
              <a:rPr sz="2206" i="1" dirty="0">
                <a:latin typeface="Arial"/>
                <a:cs typeface="Arial"/>
              </a:rPr>
              <a:t>0,01</a:t>
            </a:r>
            <a:r>
              <a:rPr sz="2206" i="1" spc="-44" dirty="0">
                <a:latin typeface="Arial"/>
                <a:cs typeface="Arial"/>
              </a:rPr>
              <a:t> </a:t>
            </a:r>
            <a:r>
              <a:rPr sz="2206" i="1" spc="-28" dirty="0">
                <a:latin typeface="Arial"/>
                <a:cs typeface="Arial"/>
              </a:rPr>
              <a:t>mm)</a:t>
            </a:r>
            <a:r>
              <a:rPr sz="2206" i="1" dirty="0">
                <a:latin typeface="Arial"/>
                <a:cs typeface="Arial"/>
              </a:rPr>
              <a:t>	</a:t>
            </a:r>
            <a:r>
              <a:rPr sz="2206" i="1" spc="-11" dirty="0">
                <a:latin typeface="Arial"/>
                <a:cs typeface="Arial"/>
              </a:rPr>
              <a:t>MIKRO</a:t>
            </a:r>
            <a:endParaRPr sz="2206">
              <a:latin typeface="Arial"/>
              <a:cs typeface="Arial"/>
            </a:endParaRPr>
          </a:p>
          <a:p>
            <a:pPr marL="323546" marR="5602" indent="-323546">
              <a:lnSpc>
                <a:spcPct val="120000"/>
              </a:lnSpc>
              <a:spcBef>
                <a:spcPts val="2117"/>
              </a:spcBef>
              <a:buFont typeface="Arial"/>
              <a:buAutoNum type="arabicPeriod" startAt="2"/>
              <a:tabLst>
                <a:tab pos="323546" algn="l"/>
                <a:tab pos="5683776" algn="l"/>
              </a:tabLst>
            </a:pPr>
            <a:r>
              <a:rPr sz="2206" b="1" i="1" dirty="0">
                <a:latin typeface="Arial"/>
                <a:cs typeface="Arial"/>
              </a:rPr>
              <a:t>Středněplazmové</a:t>
            </a:r>
            <a:r>
              <a:rPr sz="2206" b="1" i="1" spc="-44" dirty="0">
                <a:latin typeface="Arial"/>
                <a:cs typeface="Arial"/>
              </a:rPr>
              <a:t> </a:t>
            </a:r>
            <a:r>
              <a:rPr sz="2206" i="1" dirty="0">
                <a:latin typeface="Arial"/>
                <a:cs typeface="Arial"/>
              </a:rPr>
              <a:t>svařování</a:t>
            </a:r>
            <a:r>
              <a:rPr sz="2206" i="1" spc="-55"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svařovacím</a:t>
            </a:r>
            <a:r>
              <a:rPr sz="2206" i="1" spc="-66" dirty="0">
                <a:latin typeface="Arial"/>
                <a:cs typeface="Arial"/>
              </a:rPr>
              <a:t> </a:t>
            </a:r>
            <a:r>
              <a:rPr sz="2206" i="1" dirty="0">
                <a:latin typeface="Arial"/>
                <a:cs typeface="Arial"/>
              </a:rPr>
              <a:t>proudem</a:t>
            </a:r>
            <a:r>
              <a:rPr sz="2206" i="1" spc="-55" dirty="0">
                <a:latin typeface="Arial"/>
                <a:cs typeface="Arial"/>
              </a:rPr>
              <a:t> </a:t>
            </a:r>
            <a:r>
              <a:rPr sz="2206" i="1" dirty="0">
                <a:latin typeface="Arial"/>
                <a:cs typeface="Arial"/>
              </a:rPr>
              <a:t>20</a:t>
            </a:r>
            <a:r>
              <a:rPr sz="2206" i="1" spc="6"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100</a:t>
            </a:r>
            <a:r>
              <a:rPr sz="2206" i="1" spc="-17" dirty="0">
                <a:latin typeface="Arial"/>
                <a:cs typeface="Arial"/>
              </a:rPr>
              <a:t> </a:t>
            </a:r>
            <a:r>
              <a:rPr sz="2206" i="1" spc="-28" dirty="0">
                <a:latin typeface="Arial"/>
                <a:cs typeface="Arial"/>
              </a:rPr>
              <a:t>A. </a:t>
            </a:r>
            <a:r>
              <a:rPr sz="2206" i="1" dirty="0">
                <a:latin typeface="Arial"/>
                <a:cs typeface="Arial"/>
              </a:rPr>
              <a:t>(tloušťka</a:t>
            </a:r>
            <a:r>
              <a:rPr sz="2206" i="1" spc="-39" dirty="0">
                <a:latin typeface="Arial"/>
                <a:cs typeface="Arial"/>
              </a:rPr>
              <a:t> </a:t>
            </a:r>
            <a:r>
              <a:rPr sz="2206" i="1" dirty="0">
                <a:latin typeface="Arial"/>
                <a:cs typeface="Arial"/>
              </a:rPr>
              <a:t>materiálu</a:t>
            </a:r>
            <a:r>
              <a:rPr sz="2206" i="1" spc="-28" dirty="0">
                <a:latin typeface="Arial"/>
                <a:cs typeface="Arial"/>
              </a:rPr>
              <a:t> </a:t>
            </a:r>
            <a:r>
              <a:rPr sz="2206" i="1" dirty="0">
                <a:latin typeface="Arial"/>
                <a:cs typeface="Arial"/>
              </a:rPr>
              <a:t>od</a:t>
            </a:r>
            <a:r>
              <a:rPr sz="2206" i="1" spc="-28" dirty="0">
                <a:latin typeface="Arial"/>
                <a:cs typeface="Arial"/>
              </a:rPr>
              <a:t> </a:t>
            </a:r>
            <a:r>
              <a:rPr sz="2206" i="1" dirty="0">
                <a:latin typeface="Arial"/>
                <a:cs typeface="Arial"/>
              </a:rPr>
              <a:t>0,6</a:t>
            </a:r>
            <a:r>
              <a:rPr sz="2206" i="1" spc="-17"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3</a:t>
            </a:r>
            <a:r>
              <a:rPr sz="2206" i="1" spc="-22" dirty="0">
                <a:latin typeface="Arial"/>
                <a:cs typeface="Arial"/>
              </a:rPr>
              <a:t> </a:t>
            </a:r>
            <a:r>
              <a:rPr sz="2206" i="1" spc="-28" dirty="0">
                <a:latin typeface="Arial"/>
                <a:cs typeface="Arial"/>
              </a:rPr>
              <a:t>mm)</a:t>
            </a:r>
            <a:r>
              <a:rPr sz="2206" i="1" dirty="0">
                <a:latin typeface="Arial"/>
                <a:cs typeface="Arial"/>
              </a:rPr>
              <a:t>	</a:t>
            </a:r>
            <a:r>
              <a:rPr sz="2206" i="1" spc="-22" dirty="0">
                <a:latin typeface="Arial"/>
                <a:cs typeface="Arial"/>
              </a:rPr>
              <a:t>SOFT</a:t>
            </a:r>
            <a:endParaRPr sz="2206">
              <a:latin typeface="Arial"/>
              <a:cs typeface="Arial"/>
            </a:endParaRPr>
          </a:p>
          <a:p>
            <a:pPr>
              <a:spcBef>
                <a:spcPts val="50"/>
              </a:spcBef>
              <a:buAutoNum type="arabicPeriod" startAt="2"/>
            </a:pPr>
            <a:endParaRPr sz="2261">
              <a:latin typeface="Arial"/>
              <a:cs typeface="Arial"/>
            </a:endParaRPr>
          </a:p>
          <a:p>
            <a:pPr marL="14007" marR="418089">
              <a:buFont typeface="Arial"/>
              <a:buAutoNum type="arabicPeriod" startAt="2"/>
              <a:tabLst>
                <a:tab pos="323546" algn="l"/>
              </a:tabLst>
            </a:pPr>
            <a:r>
              <a:rPr sz="2206" b="1" i="1" dirty="0">
                <a:latin typeface="Arial"/>
                <a:cs typeface="Arial"/>
              </a:rPr>
              <a:t>Svařování</a:t>
            </a:r>
            <a:r>
              <a:rPr sz="2206" b="1" i="1" spc="-44" dirty="0">
                <a:latin typeface="Arial"/>
                <a:cs typeface="Arial"/>
              </a:rPr>
              <a:t> </a:t>
            </a:r>
            <a:r>
              <a:rPr sz="2206" b="1" i="1" dirty="0">
                <a:latin typeface="Arial"/>
                <a:cs typeface="Arial"/>
              </a:rPr>
              <a:t>průvarové</a:t>
            </a:r>
            <a:r>
              <a:rPr sz="2206" b="1" i="1" spc="-33" dirty="0">
                <a:latin typeface="Arial"/>
                <a:cs typeface="Arial"/>
              </a:rPr>
              <a:t> </a:t>
            </a:r>
            <a:r>
              <a:rPr sz="2206" b="1" i="1" dirty="0">
                <a:latin typeface="Arial"/>
                <a:cs typeface="Arial"/>
              </a:rPr>
              <a:t>-</a:t>
            </a:r>
            <a:r>
              <a:rPr sz="2206" b="1" i="1" spc="-28" dirty="0">
                <a:latin typeface="Arial"/>
                <a:cs typeface="Arial"/>
              </a:rPr>
              <a:t> </a:t>
            </a:r>
            <a:r>
              <a:rPr sz="2206" b="1" i="1" dirty="0">
                <a:latin typeface="Arial"/>
                <a:cs typeface="Arial"/>
              </a:rPr>
              <a:t>klíčovou</a:t>
            </a:r>
            <a:r>
              <a:rPr sz="2206" b="1" i="1" spc="-22" dirty="0">
                <a:latin typeface="Arial"/>
                <a:cs typeface="Arial"/>
              </a:rPr>
              <a:t> </a:t>
            </a:r>
            <a:r>
              <a:rPr sz="2206" b="1" i="1" dirty="0">
                <a:latin typeface="Arial"/>
                <a:cs typeface="Arial"/>
              </a:rPr>
              <a:t>dírkou</a:t>
            </a:r>
            <a:r>
              <a:rPr sz="2206" b="1" i="1" spc="-33" dirty="0">
                <a:latin typeface="Arial"/>
                <a:cs typeface="Arial"/>
              </a:rPr>
              <a:t> </a:t>
            </a:r>
            <a:r>
              <a:rPr sz="2206" i="1" dirty="0">
                <a:latin typeface="Arial"/>
                <a:cs typeface="Arial"/>
              </a:rPr>
              <a:t>(keyhole</a:t>
            </a:r>
            <a:r>
              <a:rPr sz="2206" i="1" spc="-44" dirty="0">
                <a:latin typeface="Arial"/>
                <a:cs typeface="Arial"/>
              </a:rPr>
              <a:t> </a:t>
            </a:r>
            <a:r>
              <a:rPr sz="2206" i="1" dirty="0">
                <a:latin typeface="Arial"/>
                <a:cs typeface="Arial"/>
              </a:rPr>
              <a:t>welding),</a:t>
            </a:r>
            <a:r>
              <a:rPr sz="2206" i="1" spc="-28" dirty="0">
                <a:latin typeface="Arial"/>
                <a:cs typeface="Arial"/>
              </a:rPr>
              <a:t> nad </a:t>
            </a:r>
            <a:r>
              <a:rPr sz="2206" i="1" dirty="0">
                <a:latin typeface="Arial"/>
                <a:cs typeface="Arial"/>
              </a:rPr>
              <a:t>100</a:t>
            </a:r>
            <a:r>
              <a:rPr sz="2206" i="1" spc="-39"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kde</a:t>
            </a:r>
            <a:r>
              <a:rPr sz="2206" i="1" spc="-22" dirty="0">
                <a:latin typeface="Arial"/>
                <a:cs typeface="Arial"/>
              </a:rPr>
              <a:t> </a:t>
            </a:r>
            <a:r>
              <a:rPr sz="2206" i="1" dirty="0">
                <a:latin typeface="Arial"/>
                <a:cs typeface="Arial"/>
              </a:rPr>
              <a:t>plazmový</a:t>
            </a:r>
            <a:r>
              <a:rPr sz="2206" i="1" spc="-39" dirty="0">
                <a:latin typeface="Arial"/>
                <a:cs typeface="Arial"/>
              </a:rPr>
              <a:t> </a:t>
            </a:r>
            <a:r>
              <a:rPr sz="2206" i="1" dirty="0">
                <a:latin typeface="Arial"/>
                <a:cs typeface="Arial"/>
              </a:rPr>
              <a:t>oblouk</a:t>
            </a:r>
            <a:r>
              <a:rPr sz="2206" i="1" spc="-33" dirty="0">
                <a:latin typeface="Arial"/>
                <a:cs typeface="Arial"/>
              </a:rPr>
              <a:t> </a:t>
            </a:r>
            <a:r>
              <a:rPr sz="2206" i="1" dirty="0">
                <a:latin typeface="Arial"/>
                <a:cs typeface="Arial"/>
              </a:rPr>
              <a:t>proniká</a:t>
            </a:r>
            <a:r>
              <a:rPr sz="2206" i="1" spc="-39" dirty="0">
                <a:latin typeface="Arial"/>
                <a:cs typeface="Arial"/>
              </a:rPr>
              <a:t> </a:t>
            </a:r>
            <a:r>
              <a:rPr sz="2206" i="1" dirty="0">
                <a:latin typeface="Arial"/>
                <a:cs typeface="Arial"/>
              </a:rPr>
              <a:t>tloušťkou</a:t>
            </a:r>
            <a:r>
              <a:rPr sz="2206" i="1" spc="-44" dirty="0">
                <a:latin typeface="Arial"/>
                <a:cs typeface="Arial"/>
              </a:rPr>
              <a:t> </a:t>
            </a:r>
            <a:r>
              <a:rPr sz="2206" i="1" dirty="0">
                <a:latin typeface="Arial"/>
                <a:cs typeface="Arial"/>
              </a:rPr>
              <a:t>stěny</a:t>
            </a:r>
            <a:r>
              <a:rPr sz="2206" i="1" spc="-33"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při</a:t>
            </a:r>
            <a:r>
              <a:rPr sz="2206" i="1" spc="-28" dirty="0">
                <a:latin typeface="Arial"/>
                <a:cs typeface="Arial"/>
              </a:rPr>
              <a:t> </a:t>
            </a:r>
            <a:r>
              <a:rPr sz="2206" i="1" spc="-11" dirty="0">
                <a:latin typeface="Arial"/>
                <a:cs typeface="Arial"/>
              </a:rPr>
              <a:t>posuvu </a:t>
            </a:r>
            <a:r>
              <a:rPr sz="2206" i="1" dirty="0">
                <a:latin typeface="Arial"/>
                <a:cs typeface="Arial"/>
              </a:rPr>
              <a:t>svařovací</a:t>
            </a:r>
            <a:r>
              <a:rPr sz="2206" i="1" spc="-72" dirty="0">
                <a:latin typeface="Arial"/>
                <a:cs typeface="Arial"/>
              </a:rPr>
              <a:t> </a:t>
            </a:r>
            <a:r>
              <a:rPr sz="2206" i="1" dirty="0">
                <a:latin typeface="Arial"/>
                <a:cs typeface="Arial"/>
              </a:rPr>
              <a:t>trubice</a:t>
            </a:r>
            <a:r>
              <a:rPr sz="2206" i="1" spc="-39" dirty="0">
                <a:latin typeface="Arial"/>
                <a:cs typeface="Arial"/>
              </a:rPr>
              <a:t> </a:t>
            </a:r>
            <a:r>
              <a:rPr sz="2206" i="1" dirty="0">
                <a:latin typeface="Arial"/>
                <a:cs typeface="Arial"/>
              </a:rPr>
              <a:t>dochází</a:t>
            </a:r>
            <a:r>
              <a:rPr sz="2206" i="1" spc="-61" dirty="0">
                <a:latin typeface="Arial"/>
                <a:cs typeface="Arial"/>
              </a:rPr>
              <a:t> </a:t>
            </a:r>
            <a:r>
              <a:rPr sz="2206" i="1" dirty="0">
                <a:latin typeface="Arial"/>
                <a:cs typeface="Arial"/>
              </a:rPr>
              <a:t>vlivem</a:t>
            </a:r>
            <a:r>
              <a:rPr sz="2206" i="1" spc="-22" dirty="0">
                <a:latin typeface="Arial"/>
                <a:cs typeface="Arial"/>
              </a:rPr>
              <a:t> </a:t>
            </a:r>
            <a:r>
              <a:rPr sz="2206" i="1" dirty="0">
                <a:latin typeface="Arial"/>
                <a:cs typeface="Arial"/>
              </a:rPr>
              <a:t>povrchového</a:t>
            </a:r>
            <a:r>
              <a:rPr sz="2206" i="1" spc="-72" dirty="0">
                <a:latin typeface="Arial"/>
                <a:cs typeface="Arial"/>
              </a:rPr>
              <a:t> </a:t>
            </a:r>
            <a:r>
              <a:rPr sz="2206" i="1" dirty="0">
                <a:latin typeface="Arial"/>
                <a:cs typeface="Arial"/>
              </a:rPr>
              <a:t>napětí</a:t>
            </a:r>
            <a:r>
              <a:rPr sz="2206" i="1" spc="-50" dirty="0">
                <a:latin typeface="Arial"/>
                <a:cs typeface="Arial"/>
              </a:rPr>
              <a:t> </a:t>
            </a:r>
            <a:r>
              <a:rPr sz="2206" i="1" dirty="0">
                <a:latin typeface="Arial"/>
                <a:cs typeface="Arial"/>
              </a:rPr>
              <a:t>ke</a:t>
            </a:r>
            <a:r>
              <a:rPr sz="2206" i="1" spc="-22" dirty="0">
                <a:latin typeface="Arial"/>
                <a:cs typeface="Arial"/>
              </a:rPr>
              <a:t> </a:t>
            </a:r>
            <a:r>
              <a:rPr sz="2206" i="1" spc="-11" dirty="0">
                <a:latin typeface="Arial"/>
                <a:cs typeface="Arial"/>
              </a:rPr>
              <a:t>slévání </a:t>
            </a:r>
            <a:r>
              <a:rPr sz="2206" i="1" dirty="0">
                <a:latin typeface="Arial"/>
                <a:cs typeface="Arial"/>
              </a:rPr>
              <a:t>roztaveného</a:t>
            </a:r>
            <a:r>
              <a:rPr sz="2206" i="1" spc="-66" dirty="0">
                <a:latin typeface="Arial"/>
                <a:cs typeface="Arial"/>
              </a:rPr>
              <a:t> </a:t>
            </a:r>
            <a:r>
              <a:rPr sz="2206" i="1" dirty="0">
                <a:latin typeface="Arial"/>
                <a:cs typeface="Arial"/>
              </a:rPr>
              <a:t>kovu</a:t>
            </a:r>
            <a:r>
              <a:rPr sz="2206" i="1" spc="-33" dirty="0">
                <a:latin typeface="Arial"/>
                <a:cs typeface="Arial"/>
              </a:rPr>
              <a:t> </a:t>
            </a:r>
            <a:r>
              <a:rPr sz="2206" i="1" dirty="0">
                <a:latin typeface="Arial"/>
                <a:cs typeface="Arial"/>
              </a:rPr>
              <a:t>v</a:t>
            </a:r>
            <a:r>
              <a:rPr sz="2206" i="1" spc="-6" dirty="0">
                <a:latin typeface="Arial"/>
                <a:cs typeface="Arial"/>
              </a:rPr>
              <a:t> </a:t>
            </a:r>
            <a:r>
              <a:rPr sz="2206" i="1" dirty="0">
                <a:latin typeface="Arial"/>
                <a:cs typeface="Arial"/>
              </a:rPr>
              <a:t>místě</a:t>
            </a:r>
            <a:r>
              <a:rPr sz="2206" i="1" spc="-22" dirty="0">
                <a:latin typeface="Arial"/>
                <a:cs typeface="Arial"/>
              </a:rPr>
              <a:t> </a:t>
            </a:r>
            <a:r>
              <a:rPr sz="2206" i="1" dirty="0">
                <a:latin typeface="Arial"/>
                <a:cs typeface="Arial"/>
              </a:rPr>
              <a:t>za</a:t>
            </a:r>
            <a:r>
              <a:rPr sz="2206" i="1" spc="-22" dirty="0">
                <a:latin typeface="Arial"/>
                <a:cs typeface="Arial"/>
              </a:rPr>
              <a:t> </a:t>
            </a:r>
            <a:r>
              <a:rPr sz="2206" i="1" dirty="0">
                <a:latin typeface="Arial"/>
                <a:cs typeface="Arial"/>
              </a:rPr>
              <a:t>"klíčovou</a:t>
            </a:r>
            <a:r>
              <a:rPr sz="2206" i="1" spc="-39" dirty="0">
                <a:latin typeface="Arial"/>
                <a:cs typeface="Arial"/>
              </a:rPr>
              <a:t> </a:t>
            </a:r>
            <a:r>
              <a:rPr sz="2206" i="1" spc="-11" dirty="0">
                <a:latin typeface="Arial"/>
                <a:cs typeface="Arial"/>
              </a:rPr>
              <a:t>dírkou".</a:t>
            </a:r>
            <a:endParaRPr sz="2206">
              <a:latin typeface="Arial"/>
              <a:cs typeface="Arial"/>
            </a:endParaRPr>
          </a:p>
          <a:p>
            <a:pPr marL="644292">
              <a:spcBef>
                <a:spcPts val="534"/>
              </a:spcBef>
            </a:pPr>
            <a:r>
              <a:rPr sz="2206" i="1" dirty="0">
                <a:latin typeface="Arial"/>
                <a:cs typeface="Arial"/>
              </a:rPr>
              <a:t>(tloušťka</a:t>
            </a:r>
            <a:r>
              <a:rPr sz="2206" i="1" spc="-39" dirty="0">
                <a:latin typeface="Arial"/>
                <a:cs typeface="Arial"/>
              </a:rPr>
              <a:t> </a:t>
            </a:r>
            <a:r>
              <a:rPr sz="2206" i="1" dirty="0">
                <a:latin typeface="Arial"/>
                <a:cs typeface="Arial"/>
              </a:rPr>
              <a:t>materiálu</a:t>
            </a:r>
            <a:r>
              <a:rPr sz="2206" i="1" spc="-28" dirty="0">
                <a:latin typeface="Arial"/>
                <a:cs typeface="Arial"/>
              </a:rPr>
              <a:t> </a:t>
            </a:r>
            <a:r>
              <a:rPr sz="2206" i="1" dirty="0">
                <a:latin typeface="Arial"/>
                <a:cs typeface="Arial"/>
              </a:rPr>
              <a:t>od</a:t>
            </a:r>
            <a:r>
              <a:rPr sz="2206" i="1" spc="-28" dirty="0">
                <a:latin typeface="Arial"/>
                <a:cs typeface="Arial"/>
              </a:rPr>
              <a:t> </a:t>
            </a:r>
            <a:r>
              <a:rPr sz="2206" i="1" dirty="0">
                <a:latin typeface="Arial"/>
                <a:cs typeface="Arial"/>
              </a:rPr>
              <a:t>3</a:t>
            </a:r>
            <a:r>
              <a:rPr sz="2206" i="1" spc="-17"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10</a:t>
            </a:r>
            <a:r>
              <a:rPr sz="2206" i="1" spc="-28" dirty="0">
                <a:latin typeface="Arial"/>
                <a:cs typeface="Arial"/>
              </a:rPr>
              <a:t> mm)</a:t>
            </a:r>
            <a:endParaRPr sz="2206">
              <a:latin typeface="Arial"/>
              <a:cs typeface="Arial"/>
            </a:endParaRPr>
          </a:p>
          <a:p>
            <a:pPr marL="322846" indent="-309540">
              <a:spcBef>
                <a:spcPts val="2117"/>
              </a:spcBef>
              <a:buFont typeface="Arial"/>
              <a:buAutoNum type="arabicPeriod" startAt="4"/>
              <a:tabLst>
                <a:tab pos="323546" algn="l"/>
              </a:tabLst>
            </a:pPr>
            <a:r>
              <a:rPr sz="2206" b="1" i="1" dirty="0">
                <a:latin typeface="Arial"/>
                <a:cs typeface="Arial"/>
              </a:rPr>
              <a:t>Pájení</a:t>
            </a:r>
            <a:r>
              <a:rPr sz="2206" b="1" i="1" spc="-33" dirty="0">
                <a:latin typeface="Arial"/>
                <a:cs typeface="Arial"/>
              </a:rPr>
              <a:t> </a:t>
            </a:r>
            <a:r>
              <a:rPr sz="2206" b="1" i="1" spc="-11" dirty="0">
                <a:latin typeface="Arial"/>
                <a:cs typeface="Arial"/>
              </a:rPr>
              <a:t>plazmou</a:t>
            </a:r>
            <a:endParaRPr sz="2206">
              <a:latin typeface="Arial"/>
              <a:cs typeface="Arial"/>
            </a:endParaRPr>
          </a:p>
          <a:p>
            <a:pPr marL="644292">
              <a:spcBef>
                <a:spcPts val="529"/>
              </a:spcBef>
            </a:pPr>
            <a:r>
              <a:rPr sz="2206" i="1" dirty="0">
                <a:latin typeface="Arial"/>
                <a:cs typeface="Arial"/>
              </a:rPr>
              <a:t>(použití</a:t>
            </a:r>
            <a:r>
              <a:rPr sz="2206" i="1" spc="-66" dirty="0">
                <a:latin typeface="Arial"/>
                <a:cs typeface="Arial"/>
              </a:rPr>
              <a:t> </a:t>
            </a:r>
            <a:r>
              <a:rPr sz="2206" i="1" dirty="0">
                <a:latin typeface="Arial"/>
                <a:cs typeface="Arial"/>
              </a:rPr>
              <a:t>při</a:t>
            </a:r>
            <a:r>
              <a:rPr sz="2206" i="1" spc="-50" dirty="0">
                <a:latin typeface="Arial"/>
                <a:cs typeface="Arial"/>
              </a:rPr>
              <a:t> </a:t>
            </a:r>
            <a:r>
              <a:rPr sz="2206" i="1" dirty="0">
                <a:latin typeface="Arial"/>
                <a:cs typeface="Arial"/>
              </a:rPr>
              <a:t>pájení</a:t>
            </a:r>
            <a:r>
              <a:rPr sz="2206" i="1" spc="-55" dirty="0">
                <a:latin typeface="Arial"/>
                <a:cs typeface="Arial"/>
              </a:rPr>
              <a:t> </a:t>
            </a:r>
            <a:r>
              <a:rPr sz="2206" i="1" dirty="0">
                <a:latin typeface="Arial"/>
                <a:cs typeface="Arial"/>
              </a:rPr>
              <a:t>pozinkovaných</a:t>
            </a:r>
            <a:r>
              <a:rPr sz="2206" i="1" spc="-72" dirty="0">
                <a:latin typeface="Arial"/>
                <a:cs typeface="Arial"/>
              </a:rPr>
              <a:t> </a:t>
            </a:r>
            <a:r>
              <a:rPr sz="2206" i="1" spc="-11" dirty="0">
                <a:latin typeface="Arial"/>
                <a:cs typeface="Arial"/>
              </a:rPr>
              <a:t>plechů)</a:t>
            </a:r>
            <a:endParaRPr sz="2206">
              <a:latin typeface="Arial"/>
              <a:cs typeface="Arial"/>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a:spLocks noGrp="1"/>
          </p:cNvSpPr>
          <p:nvPr>
            <p:ph type="title"/>
          </p:nvPr>
        </p:nvSpPr>
        <p:spPr>
          <a:xfrm>
            <a:off x="391632" y="775581"/>
            <a:ext cx="6198736" cy="552044"/>
          </a:xfrm>
          <a:prstGeom prst="rect">
            <a:avLst/>
          </a:prstGeom>
        </p:spPr>
        <p:txBody>
          <a:bodyPr vert="horz" wrap="square" lIns="0" tIns="13305" rIns="0" bIns="0" rtlCol="0">
            <a:spAutoFit/>
          </a:bodyPr>
          <a:lstStyle/>
          <a:p>
            <a:pPr marL="14007">
              <a:spcBef>
                <a:spcPts val="105"/>
              </a:spcBef>
            </a:pPr>
            <a:r>
              <a:rPr spc="-110" dirty="0"/>
              <a:t>Způsoby</a:t>
            </a:r>
            <a:r>
              <a:rPr spc="-94" dirty="0"/>
              <a:t> </a:t>
            </a:r>
            <a:r>
              <a:rPr spc="-116" dirty="0"/>
              <a:t>plazmového</a:t>
            </a:r>
            <a:r>
              <a:rPr spc="-44" dirty="0"/>
              <a:t> </a:t>
            </a:r>
            <a:r>
              <a:rPr spc="-61" dirty="0"/>
              <a:t>svařování</a:t>
            </a:r>
          </a:p>
        </p:txBody>
      </p:sp>
    </p:spTree>
    <p:extLst>
      <p:ext uri="{BB962C8B-B14F-4D97-AF65-F5344CB8AC3E}">
        <p14:creationId xmlns:p14="http://schemas.microsoft.com/office/powerpoint/2010/main" val="36695814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769777" y="1679201"/>
            <a:ext cx="8552323" cy="2426830"/>
          </a:xfrm>
          <a:prstGeom prst="rect">
            <a:avLst/>
          </a:prstGeom>
        </p:spPr>
        <p:txBody>
          <a:bodyPr vert="horz" wrap="square" lIns="0" tIns="80530" rIns="0" bIns="0" rtlCol="0">
            <a:spAutoFit/>
          </a:bodyPr>
          <a:lstStyle/>
          <a:p>
            <a:pPr marL="183484" indent="-170177">
              <a:spcBef>
                <a:spcPts val="634"/>
              </a:spcBef>
              <a:buChar char="-"/>
              <a:tabLst>
                <a:tab pos="184184" algn="l"/>
              </a:tabLst>
            </a:pPr>
            <a:r>
              <a:rPr sz="2206" i="1" dirty="0">
                <a:latin typeface="Arial"/>
                <a:cs typeface="Arial"/>
              </a:rPr>
              <a:t>Pilotní</a:t>
            </a:r>
            <a:r>
              <a:rPr sz="2206" i="1" spc="-33" dirty="0">
                <a:latin typeface="Arial"/>
                <a:cs typeface="Arial"/>
              </a:rPr>
              <a:t> </a:t>
            </a:r>
            <a:r>
              <a:rPr sz="2206" i="1" dirty="0">
                <a:latin typeface="Arial"/>
                <a:cs typeface="Arial"/>
              </a:rPr>
              <a:t>oblouk</a:t>
            </a:r>
            <a:r>
              <a:rPr sz="2206" i="1" spc="-44" dirty="0">
                <a:latin typeface="Arial"/>
                <a:cs typeface="Arial"/>
              </a:rPr>
              <a:t> </a:t>
            </a:r>
            <a:r>
              <a:rPr sz="2206" i="1" dirty="0">
                <a:latin typeface="Arial"/>
                <a:cs typeface="Arial"/>
              </a:rPr>
              <a:t>zajišťuje</a:t>
            </a:r>
            <a:r>
              <a:rPr sz="2206" i="1" spc="-39" dirty="0">
                <a:latin typeface="Arial"/>
                <a:cs typeface="Arial"/>
              </a:rPr>
              <a:t> </a:t>
            </a:r>
            <a:r>
              <a:rPr sz="2206" i="1" dirty="0">
                <a:latin typeface="Arial"/>
                <a:cs typeface="Arial"/>
              </a:rPr>
              <a:t>spolehlivé</a:t>
            </a:r>
            <a:r>
              <a:rPr sz="2206" i="1" spc="-50" dirty="0">
                <a:latin typeface="Arial"/>
                <a:cs typeface="Arial"/>
              </a:rPr>
              <a:t> </a:t>
            </a:r>
            <a:r>
              <a:rPr sz="2206" i="1" dirty="0">
                <a:latin typeface="Arial"/>
                <a:cs typeface="Arial"/>
              </a:rPr>
              <a:t>zapálení</a:t>
            </a:r>
            <a:r>
              <a:rPr sz="2206" i="1" spc="-61" dirty="0">
                <a:latin typeface="Arial"/>
                <a:cs typeface="Arial"/>
              </a:rPr>
              <a:t> </a:t>
            </a:r>
            <a:r>
              <a:rPr sz="2206" i="1" dirty="0">
                <a:latin typeface="Arial"/>
                <a:cs typeface="Arial"/>
              </a:rPr>
              <a:t>hlavního</a:t>
            </a:r>
            <a:r>
              <a:rPr sz="2206" i="1" spc="-55" dirty="0">
                <a:latin typeface="Arial"/>
                <a:cs typeface="Arial"/>
              </a:rPr>
              <a:t> </a:t>
            </a:r>
            <a:r>
              <a:rPr sz="2206" i="1" spc="-11" dirty="0">
                <a:latin typeface="Arial"/>
                <a:cs typeface="Arial"/>
              </a:rPr>
              <a:t>oblouku</a:t>
            </a:r>
            <a:endParaRPr sz="2206">
              <a:latin typeface="Arial"/>
              <a:cs typeface="Arial"/>
            </a:endParaRPr>
          </a:p>
          <a:p>
            <a:pPr marL="190486" indent="-170177">
              <a:spcBef>
                <a:spcPts val="529"/>
              </a:spcBef>
              <a:buChar char="-"/>
              <a:tabLst>
                <a:tab pos="190486" algn="l"/>
                <a:tab pos="3767007" algn="l"/>
              </a:tabLst>
            </a:pPr>
            <a:r>
              <a:rPr sz="2206" i="1" dirty="0">
                <a:latin typeface="Arial"/>
                <a:cs typeface="Arial"/>
              </a:rPr>
              <a:t>Oblouk</a:t>
            </a:r>
            <a:r>
              <a:rPr sz="2206" i="1" spc="-44"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stabilní</a:t>
            </a:r>
            <a:r>
              <a:rPr sz="2206" i="1" spc="-28" dirty="0">
                <a:latin typeface="Arial"/>
                <a:cs typeface="Arial"/>
              </a:rPr>
              <a:t> </a:t>
            </a:r>
            <a:r>
              <a:rPr sz="2206" i="1" dirty="0">
                <a:latin typeface="Arial"/>
                <a:cs typeface="Arial"/>
              </a:rPr>
              <a:t>od</a:t>
            </a:r>
            <a:r>
              <a:rPr sz="2206" i="1" spc="-28" dirty="0">
                <a:latin typeface="Arial"/>
                <a:cs typeface="Arial"/>
              </a:rPr>
              <a:t> </a:t>
            </a:r>
            <a:r>
              <a:rPr sz="2206" i="1" dirty="0">
                <a:latin typeface="Arial"/>
                <a:cs typeface="Arial"/>
              </a:rPr>
              <a:t>0,05</a:t>
            </a:r>
            <a:r>
              <a:rPr sz="2206" i="1" spc="-28" dirty="0">
                <a:latin typeface="Arial"/>
                <a:cs typeface="Arial"/>
              </a:rPr>
              <a:t> </a:t>
            </a:r>
            <a:r>
              <a:rPr sz="2206" i="1" spc="-55" dirty="0">
                <a:latin typeface="Arial"/>
                <a:cs typeface="Arial"/>
              </a:rPr>
              <a:t>A</a:t>
            </a:r>
            <a:r>
              <a:rPr sz="2206" i="1" dirty="0">
                <a:latin typeface="Arial"/>
                <a:cs typeface="Arial"/>
              </a:rPr>
              <a:t>	(intenzita</a:t>
            </a:r>
            <a:r>
              <a:rPr sz="2206" i="1" spc="-44" dirty="0">
                <a:latin typeface="Arial"/>
                <a:cs typeface="Arial"/>
              </a:rPr>
              <a:t> </a:t>
            </a:r>
            <a:r>
              <a:rPr sz="2206" i="1" dirty="0">
                <a:latin typeface="Arial"/>
                <a:cs typeface="Arial"/>
              </a:rPr>
              <a:t>až</a:t>
            </a:r>
            <a:r>
              <a:rPr sz="2206" i="1" spc="-22" dirty="0">
                <a:latin typeface="Arial"/>
                <a:cs typeface="Arial"/>
              </a:rPr>
              <a:t> </a:t>
            </a:r>
            <a:r>
              <a:rPr sz="2206" i="1" dirty="0">
                <a:latin typeface="Arial"/>
                <a:cs typeface="Arial"/>
              </a:rPr>
              <a:t>do</a:t>
            </a:r>
            <a:r>
              <a:rPr sz="2206" i="1" spc="-22" dirty="0">
                <a:latin typeface="Arial"/>
                <a:cs typeface="Arial"/>
              </a:rPr>
              <a:t> </a:t>
            </a:r>
            <a:r>
              <a:rPr sz="2206" i="1" dirty="0">
                <a:latin typeface="Arial"/>
                <a:cs typeface="Arial"/>
              </a:rPr>
              <a:t>25 </a:t>
            </a:r>
            <a:r>
              <a:rPr sz="2206" i="1" spc="-28" dirty="0">
                <a:latin typeface="Arial"/>
                <a:cs typeface="Arial"/>
              </a:rPr>
              <a:t>A)</a:t>
            </a:r>
            <a:endParaRPr sz="2206">
              <a:latin typeface="Arial"/>
              <a:cs typeface="Arial"/>
            </a:endParaRPr>
          </a:p>
          <a:p>
            <a:pPr marL="190486" indent="-170177">
              <a:spcBef>
                <a:spcPts val="529"/>
              </a:spcBef>
              <a:buChar char="-"/>
              <a:tabLst>
                <a:tab pos="190486" algn="l"/>
              </a:tabLst>
            </a:pPr>
            <a:r>
              <a:rPr sz="2206" i="1" dirty="0">
                <a:latin typeface="Arial"/>
                <a:cs typeface="Arial"/>
              </a:rPr>
              <a:t>Není</a:t>
            </a:r>
            <a:r>
              <a:rPr sz="2206" i="1" spc="-39" dirty="0">
                <a:latin typeface="Arial"/>
                <a:cs typeface="Arial"/>
              </a:rPr>
              <a:t> </a:t>
            </a:r>
            <a:r>
              <a:rPr sz="2206" i="1" dirty="0">
                <a:latin typeface="Arial"/>
                <a:cs typeface="Arial"/>
              </a:rPr>
              <a:t>možné</a:t>
            </a:r>
            <a:r>
              <a:rPr sz="2206" i="1" spc="-28" dirty="0">
                <a:latin typeface="Arial"/>
                <a:cs typeface="Arial"/>
              </a:rPr>
              <a:t> </a:t>
            </a:r>
            <a:r>
              <a:rPr sz="2206" i="1" dirty="0">
                <a:latin typeface="Arial"/>
                <a:cs typeface="Arial"/>
              </a:rPr>
              <a:t>ponoření</a:t>
            </a:r>
            <a:r>
              <a:rPr sz="2206" i="1" spc="-55" dirty="0">
                <a:latin typeface="Arial"/>
                <a:cs typeface="Arial"/>
              </a:rPr>
              <a:t> </a:t>
            </a:r>
            <a:r>
              <a:rPr sz="2206" i="1" dirty="0">
                <a:latin typeface="Arial"/>
                <a:cs typeface="Arial"/>
              </a:rPr>
              <a:t>elektrody</a:t>
            </a:r>
            <a:r>
              <a:rPr sz="2206" i="1" spc="-50"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tavné</a:t>
            </a:r>
            <a:r>
              <a:rPr sz="2206" i="1" spc="-39" dirty="0">
                <a:latin typeface="Arial"/>
                <a:cs typeface="Arial"/>
              </a:rPr>
              <a:t> </a:t>
            </a:r>
            <a:r>
              <a:rPr sz="2206" i="1" spc="-11" dirty="0">
                <a:latin typeface="Arial"/>
                <a:cs typeface="Arial"/>
              </a:rPr>
              <a:t>lázně</a:t>
            </a:r>
            <a:endParaRPr sz="2206">
              <a:latin typeface="Arial"/>
              <a:cs typeface="Arial"/>
            </a:endParaRPr>
          </a:p>
          <a:p>
            <a:pPr marL="190486" indent="-170177">
              <a:spcBef>
                <a:spcPts val="529"/>
              </a:spcBef>
              <a:buChar char="-"/>
              <a:tabLst>
                <a:tab pos="190486" algn="l"/>
              </a:tabLst>
            </a:pPr>
            <a:r>
              <a:rPr sz="2206" i="1" dirty="0">
                <a:latin typeface="Arial"/>
                <a:cs typeface="Arial"/>
              </a:rPr>
              <a:t>Tloušťka</a:t>
            </a:r>
            <a:r>
              <a:rPr sz="2206" i="1" spc="-28" dirty="0">
                <a:latin typeface="Arial"/>
                <a:cs typeface="Arial"/>
              </a:rPr>
              <a:t> </a:t>
            </a:r>
            <a:r>
              <a:rPr sz="2206" i="1" dirty="0">
                <a:latin typeface="Arial"/>
                <a:cs typeface="Arial"/>
              </a:rPr>
              <a:t>materiálu</a:t>
            </a:r>
            <a:r>
              <a:rPr sz="2206" i="1" spc="-28" dirty="0">
                <a:latin typeface="Arial"/>
                <a:cs typeface="Arial"/>
              </a:rPr>
              <a:t> </a:t>
            </a:r>
            <a:r>
              <a:rPr sz="2206" i="1" dirty="0">
                <a:latin typeface="Arial"/>
                <a:cs typeface="Arial"/>
              </a:rPr>
              <a:t>od</a:t>
            </a:r>
            <a:r>
              <a:rPr sz="2206" i="1" spc="-28" dirty="0">
                <a:latin typeface="Arial"/>
                <a:cs typeface="Arial"/>
              </a:rPr>
              <a:t> </a:t>
            </a:r>
            <a:r>
              <a:rPr sz="2206" i="1" dirty="0">
                <a:latin typeface="Arial"/>
                <a:cs typeface="Arial"/>
              </a:rPr>
              <a:t>0,01</a:t>
            </a:r>
            <a:r>
              <a:rPr sz="2206" i="1" spc="-33" dirty="0">
                <a:latin typeface="Arial"/>
                <a:cs typeface="Arial"/>
              </a:rPr>
              <a:t> </a:t>
            </a:r>
            <a:r>
              <a:rPr sz="2206" i="1" dirty="0">
                <a:latin typeface="Arial"/>
                <a:cs typeface="Arial"/>
              </a:rPr>
              <a:t>mm</a:t>
            </a:r>
            <a:r>
              <a:rPr sz="2206" i="1" spc="-22"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cca</a:t>
            </a:r>
            <a:r>
              <a:rPr sz="2206" i="1" spc="-44" dirty="0">
                <a:latin typeface="Arial"/>
                <a:cs typeface="Arial"/>
              </a:rPr>
              <a:t> </a:t>
            </a:r>
            <a:r>
              <a:rPr sz="2206" i="1" dirty="0">
                <a:latin typeface="Arial"/>
                <a:cs typeface="Arial"/>
              </a:rPr>
              <a:t>2</a:t>
            </a:r>
            <a:r>
              <a:rPr sz="2206" i="1" spc="-6" dirty="0">
                <a:latin typeface="Arial"/>
                <a:cs typeface="Arial"/>
              </a:rPr>
              <a:t> </a:t>
            </a:r>
            <a:r>
              <a:rPr sz="2206" i="1" spc="-28" dirty="0">
                <a:latin typeface="Arial"/>
                <a:cs typeface="Arial"/>
              </a:rPr>
              <a:t>mm</a:t>
            </a:r>
            <a:endParaRPr sz="2206">
              <a:latin typeface="Arial"/>
              <a:cs typeface="Arial"/>
            </a:endParaRPr>
          </a:p>
          <a:p>
            <a:pPr marL="175080" marR="5602" indent="-154770">
              <a:lnSpc>
                <a:spcPts val="3176"/>
              </a:lnSpc>
              <a:spcBef>
                <a:spcPts val="116"/>
              </a:spcBef>
              <a:buChar char="-"/>
              <a:tabLst>
                <a:tab pos="190486" algn="l"/>
              </a:tabLst>
            </a:pPr>
            <a:r>
              <a:rPr sz="2206" i="1" dirty="0">
                <a:latin typeface="Arial"/>
                <a:cs typeface="Arial"/>
              </a:rPr>
              <a:t>Použití</a:t>
            </a:r>
            <a:r>
              <a:rPr sz="2206" i="1" spc="-44"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lékařská</a:t>
            </a:r>
            <a:r>
              <a:rPr sz="2206" i="1" spc="-61" dirty="0">
                <a:latin typeface="Arial"/>
                <a:cs typeface="Arial"/>
              </a:rPr>
              <a:t> </a:t>
            </a:r>
            <a:r>
              <a:rPr sz="2206" i="1" dirty="0">
                <a:latin typeface="Arial"/>
                <a:cs typeface="Arial"/>
              </a:rPr>
              <a:t>technika,</a:t>
            </a:r>
            <a:r>
              <a:rPr sz="2206" i="1" spc="-61" dirty="0">
                <a:latin typeface="Arial"/>
                <a:cs typeface="Arial"/>
              </a:rPr>
              <a:t> </a:t>
            </a:r>
            <a:r>
              <a:rPr sz="2206" i="1" dirty="0">
                <a:latin typeface="Arial"/>
                <a:cs typeface="Arial"/>
              </a:rPr>
              <a:t>měřící</a:t>
            </a:r>
            <a:r>
              <a:rPr sz="2206" i="1" spc="-39" dirty="0">
                <a:latin typeface="Arial"/>
                <a:cs typeface="Arial"/>
              </a:rPr>
              <a:t> </a:t>
            </a:r>
            <a:r>
              <a:rPr sz="2206" i="1" dirty="0">
                <a:latin typeface="Arial"/>
                <a:cs typeface="Arial"/>
              </a:rPr>
              <a:t>přístroje,</a:t>
            </a:r>
            <a:r>
              <a:rPr sz="2206" i="1" spc="-66" dirty="0">
                <a:latin typeface="Arial"/>
                <a:cs typeface="Arial"/>
              </a:rPr>
              <a:t> </a:t>
            </a:r>
            <a:r>
              <a:rPr sz="2206" i="1" dirty="0">
                <a:latin typeface="Arial"/>
                <a:cs typeface="Arial"/>
              </a:rPr>
              <a:t>elektrotechnika,</a:t>
            </a:r>
            <a:r>
              <a:rPr sz="2206" i="1" spc="-61" dirty="0">
                <a:latin typeface="Arial"/>
                <a:cs typeface="Arial"/>
              </a:rPr>
              <a:t> </a:t>
            </a:r>
            <a:r>
              <a:rPr sz="2206" i="1" spc="-11" dirty="0">
                <a:latin typeface="Arial"/>
                <a:cs typeface="Arial"/>
              </a:rPr>
              <a:t>letecká </a:t>
            </a:r>
            <a:r>
              <a:rPr sz="2206" i="1" dirty="0">
                <a:latin typeface="Arial"/>
                <a:cs typeface="Arial"/>
              </a:rPr>
              <a:t>technika,</a:t>
            </a:r>
            <a:r>
              <a:rPr sz="2206" i="1" spc="-72" dirty="0">
                <a:latin typeface="Arial"/>
                <a:cs typeface="Arial"/>
              </a:rPr>
              <a:t> </a:t>
            </a:r>
            <a:r>
              <a:rPr sz="2206" i="1" dirty="0">
                <a:latin typeface="Arial"/>
                <a:cs typeface="Arial"/>
              </a:rPr>
              <a:t>kosmický</a:t>
            </a:r>
            <a:r>
              <a:rPr sz="2206" i="1" spc="-50" dirty="0">
                <a:latin typeface="Arial"/>
                <a:cs typeface="Arial"/>
              </a:rPr>
              <a:t> </a:t>
            </a:r>
            <a:r>
              <a:rPr sz="2206" i="1" dirty="0">
                <a:latin typeface="Arial"/>
                <a:cs typeface="Arial"/>
              </a:rPr>
              <a:t>průmysl,</a:t>
            </a:r>
            <a:r>
              <a:rPr sz="2206" i="1" spc="-61" dirty="0">
                <a:latin typeface="Arial"/>
                <a:cs typeface="Arial"/>
              </a:rPr>
              <a:t> </a:t>
            </a:r>
            <a:r>
              <a:rPr sz="2206" i="1" dirty="0">
                <a:latin typeface="Arial"/>
                <a:cs typeface="Arial"/>
              </a:rPr>
              <a:t>chemický</a:t>
            </a:r>
            <a:r>
              <a:rPr sz="2206" i="1" spc="-61"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potravinářský</a:t>
            </a:r>
            <a:r>
              <a:rPr sz="2206" i="1" spc="-83" dirty="0">
                <a:latin typeface="Arial"/>
                <a:cs typeface="Arial"/>
              </a:rPr>
              <a:t> </a:t>
            </a:r>
            <a:r>
              <a:rPr sz="2206" i="1" dirty="0">
                <a:latin typeface="Arial"/>
                <a:cs typeface="Arial"/>
              </a:rPr>
              <a:t>průmysl</a:t>
            </a:r>
            <a:r>
              <a:rPr sz="2206" i="1" spc="-50" dirty="0">
                <a:latin typeface="Arial"/>
                <a:cs typeface="Arial"/>
              </a:rPr>
              <a:t> </a:t>
            </a:r>
            <a:r>
              <a:rPr sz="2206" i="1" spc="-55" dirty="0">
                <a:latin typeface="Arial"/>
                <a:cs typeface="Arial"/>
              </a:rPr>
              <a:t>…</a:t>
            </a:r>
            <a:endParaRPr sz="2206">
              <a:latin typeface="Arial"/>
              <a:cs typeface="Arial"/>
            </a:endParaRPr>
          </a:p>
        </p:txBody>
      </p:sp>
      <p:sp>
        <p:nvSpPr>
          <p:cNvPr id="11" name="object 11"/>
          <p:cNvSpPr txBox="1">
            <a:spLocks noGrp="1"/>
          </p:cNvSpPr>
          <p:nvPr>
            <p:ph type="title"/>
          </p:nvPr>
        </p:nvSpPr>
        <p:spPr>
          <a:xfrm>
            <a:off x="391633" y="775581"/>
            <a:ext cx="4907449" cy="552044"/>
          </a:xfrm>
          <a:prstGeom prst="rect">
            <a:avLst/>
          </a:prstGeom>
        </p:spPr>
        <p:txBody>
          <a:bodyPr vert="horz" wrap="square" lIns="0" tIns="13305" rIns="0" bIns="0" rtlCol="0">
            <a:spAutoFit/>
          </a:bodyPr>
          <a:lstStyle/>
          <a:p>
            <a:pPr marL="14007">
              <a:spcBef>
                <a:spcPts val="105"/>
              </a:spcBef>
            </a:pPr>
            <a:r>
              <a:rPr spc="-105" dirty="0"/>
              <a:t>Svařování</a:t>
            </a:r>
            <a:r>
              <a:rPr spc="-88" dirty="0"/>
              <a:t> </a:t>
            </a:r>
            <a:r>
              <a:rPr spc="-94" dirty="0"/>
              <a:t>mikroplazmou</a:t>
            </a:r>
          </a:p>
        </p:txBody>
      </p:sp>
      <p:grpSp>
        <p:nvGrpSpPr>
          <p:cNvPr id="12" name="object 12"/>
          <p:cNvGrpSpPr/>
          <p:nvPr/>
        </p:nvGrpSpPr>
        <p:grpSpPr>
          <a:xfrm>
            <a:off x="1377044" y="4257043"/>
            <a:ext cx="9011696" cy="3055952"/>
            <a:chOff x="972311" y="3860291"/>
            <a:chExt cx="8171815" cy="2771140"/>
          </a:xfrm>
        </p:grpSpPr>
        <p:pic>
          <p:nvPicPr>
            <p:cNvPr id="13" name="object 13"/>
            <p:cNvPicPr/>
            <p:nvPr/>
          </p:nvPicPr>
          <p:blipFill>
            <a:blip r:embed="rId2" cstate="print"/>
            <a:stretch>
              <a:fillRect/>
            </a:stretch>
          </p:blipFill>
          <p:spPr>
            <a:xfrm>
              <a:off x="1778507" y="3860291"/>
              <a:ext cx="7365492" cy="1537716"/>
            </a:xfrm>
            <a:prstGeom prst="rect">
              <a:avLst/>
            </a:prstGeom>
          </p:spPr>
        </p:pic>
        <p:pic>
          <p:nvPicPr>
            <p:cNvPr id="14" name="object 14"/>
            <p:cNvPicPr/>
            <p:nvPr/>
          </p:nvPicPr>
          <p:blipFill>
            <a:blip r:embed="rId3" cstate="print"/>
            <a:stretch>
              <a:fillRect/>
            </a:stretch>
          </p:blipFill>
          <p:spPr>
            <a:xfrm>
              <a:off x="972311" y="5263895"/>
              <a:ext cx="4677156" cy="1367028"/>
            </a:xfrm>
            <a:prstGeom prst="rect">
              <a:avLst/>
            </a:prstGeom>
          </p:spPr>
        </p:pic>
      </p:gr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9570430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769776" y="1679200"/>
            <a:ext cx="8944471" cy="4068049"/>
          </a:xfrm>
          <a:prstGeom prst="rect">
            <a:avLst/>
          </a:prstGeom>
        </p:spPr>
        <p:txBody>
          <a:bodyPr vert="horz" wrap="square" lIns="0" tIns="80530" rIns="0" bIns="0" rtlCol="0">
            <a:spAutoFit/>
          </a:bodyPr>
          <a:lstStyle/>
          <a:p>
            <a:pPr marL="183484" indent="-170177">
              <a:spcBef>
                <a:spcPts val="634"/>
              </a:spcBef>
              <a:buChar char="-"/>
              <a:tabLst>
                <a:tab pos="184184" algn="l"/>
              </a:tabLst>
            </a:pPr>
            <a:r>
              <a:rPr sz="2206" i="1" dirty="0">
                <a:latin typeface="Arial"/>
                <a:cs typeface="Arial"/>
              </a:rPr>
              <a:t>Pilotní</a:t>
            </a:r>
            <a:r>
              <a:rPr sz="2206" i="1" spc="-33" dirty="0">
                <a:latin typeface="Arial"/>
                <a:cs typeface="Arial"/>
              </a:rPr>
              <a:t> </a:t>
            </a:r>
            <a:r>
              <a:rPr sz="2206" i="1" dirty="0">
                <a:latin typeface="Arial"/>
                <a:cs typeface="Arial"/>
              </a:rPr>
              <a:t>oblouk</a:t>
            </a:r>
            <a:r>
              <a:rPr sz="2206" i="1" spc="-44" dirty="0">
                <a:latin typeface="Arial"/>
                <a:cs typeface="Arial"/>
              </a:rPr>
              <a:t> </a:t>
            </a:r>
            <a:r>
              <a:rPr sz="2206" i="1" dirty="0">
                <a:latin typeface="Arial"/>
                <a:cs typeface="Arial"/>
              </a:rPr>
              <a:t>zajišťuje</a:t>
            </a:r>
            <a:r>
              <a:rPr sz="2206" i="1" spc="-39" dirty="0">
                <a:latin typeface="Arial"/>
                <a:cs typeface="Arial"/>
              </a:rPr>
              <a:t> </a:t>
            </a:r>
            <a:r>
              <a:rPr sz="2206" i="1" dirty="0">
                <a:latin typeface="Arial"/>
                <a:cs typeface="Arial"/>
              </a:rPr>
              <a:t>spolehlivé</a:t>
            </a:r>
            <a:r>
              <a:rPr sz="2206" i="1" spc="-50" dirty="0">
                <a:latin typeface="Arial"/>
                <a:cs typeface="Arial"/>
              </a:rPr>
              <a:t> </a:t>
            </a:r>
            <a:r>
              <a:rPr sz="2206" i="1" dirty="0">
                <a:latin typeface="Arial"/>
                <a:cs typeface="Arial"/>
              </a:rPr>
              <a:t>zapálení</a:t>
            </a:r>
            <a:r>
              <a:rPr sz="2206" i="1" spc="-61" dirty="0">
                <a:latin typeface="Arial"/>
                <a:cs typeface="Arial"/>
              </a:rPr>
              <a:t> </a:t>
            </a:r>
            <a:r>
              <a:rPr sz="2206" i="1" dirty="0">
                <a:latin typeface="Arial"/>
                <a:cs typeface="Arial"/>
              </a:rPr>
              <a:t>hlavního</a:t>
            </a:r>
            <a:r>
              <a:rPr sz="2206" i="1" spc="-55" dirty="0">
                <a:latin typeface="Arial"/>
                <a:cs typeface="Arial"/>
              </a:rPr>
              <a:t> </a:t>
            </a:r>
            <a:r>
              <a:rPr sz="2206" i="1" spc="-11" dirty="0">
                <a:latin typeface="Arial"/>
                <a:cs typeface="Arial"/>
              </a:rPr>
              <a:t>oblouku</a:t>
            </a:r>
            <a:endParaRPr sz="2206">
              <a:latin typeface="Arial"/>
              <a:cs typeface="Arial"/>
            </a:endParaRPr>
          </a:p>
          <a:p>
            <a:pPr marL="190486" indent="-170177">
              <a:spcBef>
                <a:spcPts val="529"/>
              </a:spcBef>
              <a:buChar char="-"/>
              <a:tabLst>
                <a:tab pos="190486" algn="l"/>
              </a:tabLst>
            </a:pPr>
            <a:r>
              <a:rPr sz="2206" i="1" dirty="0">
                <a:latin typeface="Arial"/>
                <a:cs typeface="Arial"/>
              </a:rPr>
              <a:t>Vysoká</a:t>
            </a:r>
            <a:r>
              <a:rPr sz="2206" i="1" spc="-44" dirty="0">
                <a:latin typeface="Arial"/>
                <a:cs typeface="Arial"/>
              </a:rPr>
              <a:t> </a:t>
            </a:r>
            <a:r>
              <a:rPr sz="2206" i="1" dirty="0">
                <a:latin typeface="Arial"/>
                <a:cs typeface="Arial"/>
              </a:rPr>
              <a:t>kvalita</a:t>
            </a:r>
            <a:r>
              <a:rPr sz="2206" i="1" spc="-33" dirty="0">
                <a:latin typeface="Arial"/>
                <a:cs typeface="Arial"/>
              </a:rPr>
              <a:t> </a:t>
            </a:r>
            <a:r>
              <a:rPr sz="2206" i="1" dirty="0">
                <a:latin typeface="Arial"/>
                <a:cs typeface="Arial"/>
              </a:rPr>
              <a:t>svaru</a:t>
            </a:r>
            <a:r>
              <a:rPr sz="2206" i="1" spc="-50"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výborný</a:t>
            </a:r>
            <a:r>
              <a:rPr sz="2206" i="1" spc="-50" dirty="0">
                <a:latin typeface="Arial"/>
                <a:cs typeface="Arial"/>
              </a:rPr>
              <a:t> </a:t>
            </a:r>
            <a:r>
              <a:rPr sz="2206" i="1" spc="-11" dirty="0">
                <a:latin typeface="Arial"/>
                <a:cs typeface="Arial"/>
              </a:rPr>
              <a:t>vzhled</a:t>
            </a:r>
            <a:endParaRPr sz="2206">
              <a:latin typeface="Arial"/>
              <a:cs typeface="Arial"/>
            </a:endParaRPr>
          </a:p>
          <a:p>
            <a:pPr marL="190486" indent="-170177">
              <a:spcBef>
                <a:spcPts val="529"/>
              </a:spcBef>
              <a:buChar char="-"/>
              <a:tabLst>
                <a:tab pos="190486" algn="l"/>
              </a:tabLst>
            </a:pPr>
            <a:r>
              <a:rPr sz="2206" i="1" dirty="0">
                <a:latin typeface="Arial"/>
                <a:cs typeface="Arial"/>
              </a:rPr>
              <a:t>Tloušťka</a:t>
            </a:r>
            <a:r>
              <a:rPr sz="2206" i="1" spc="-28" dirty="0">
                <a:latin typeface="Arial"/>
                <a:cs typeface="Arial"/>
              </a:rPr>
              <a:t> </a:t>
            </a:r>
            <a:r>
              <a:rPr sz="2206" i="1" dirty="0">
                <a:latin typeface="Arial"/>
                <a:cs typeface="Arial"/>
              </a:rPr>
              <a:t>materiálu</a:t>
            </a:r>
            <a:r>
              <a:rPr sz="2206" i="1" spc="-28" dirty="0">
                <a:latin typeface="Arial"/>
                <a:cs typeface="Arial"/>
              </a:rPr>
              <a:t> </a:t>
            </a:r>
            <a:r>
              <a:rPr sz="2206" i="1" dirty="0">
                <a:latin typeface="Arial"/>
                <a:cs typeface="Arial"/>
              </a:rPr>
              <a:t>od</a:t>
            </a:r>
            <a:r>
              <a:rPr sz="2206" i="1" spc="-28" dirty="0">
                <a:latin typeface="Arial"/>
                <a:cs typeface="Arial"/>
              </a:rPr>
              <a:t> </a:t>
            </a:r>
            <a:r>
              <a:rPr sz="2206" i="1" dirty="0">
                <a:latin typeface="Arial"/>
                <a:cs typeface="Arial"/>
              </a:rPr>
              <a:t>3</a:t>
            </a:r>
            <a:r>
              <a:rPr sz="2206" i="1" spc="-17"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10</a:t>
            </a:r>
            <a:r>
              <a:rPr sz="2206" i="1" spc="-28" dirty="0">
                <a:latin typeface="Arial"/>
                <a:cs typeface="Arial"/>
              </a:rPr>
              <a:t> mm</a:t>
            </a:r>
            <a:endParaRPr sz="2206">
              <a:latin typeface="Arial"/>
              <a:cs typeface="Arial"/>
            </a:endParaRPr>
          </a:p>
          <a:p>
            <a:pPr marL="175080" marR="5602" indent="-154770">
              <a:lnSpc>
                <a:spcPct val="120000"/>
              </a:lnSpc>
              <a:buChar char="-"/>
              <a:tabLst>
                <a:tab pos="190486" algn="l"/>
              </a:tabLst>
            </a:pPr>
            <a:r>
              <a:rPr sz="2206" i="1" dirty="0">
                <a:latin typeface="Arial"/>
                <a:cs typeface="Arial"/>
              </a:rPr>
              <a:t>Vysoká</a:t>
            </a:r>
            <a:r>
              <a:rPr sz="2206" i="1" spc="-44" dirty="0">
                <a:latin typeface="Arial"/>
                <a:cs typeface="Arial"/>
              </a:rPr>
              <a:t> </a:t>
            </a:r>
            <a:r>
              <a:rPr sz="2206" i="1" dirty="0">
                <a:latin typeface="Arial"/>
                <a:cs typeface="Arial"/>
              </a:rPr>
              <a:t>energetická</a:t>
            </a:r>
            <a:r>
              <a:rPr sz="2206" i="1" spc="-72" dirty="0">
                <a:latin typeface="Arial"/>
                <a:cs typeface="Arial"/>
              </a:rPr>
              <a:t> </a:t>
            </a:r>
            <a:r>
              <a:rPr sz="2206" i="1" dirty="0">
                <a:latin typeface="Arial"/>
                <a:cs typeface="Arial"/>
              </a:rPr>
              <a:t>hustota</a:t>
            </a:r>
            <a:r>
              <a:rPr sz="2206" i="1" spc="-44"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povrchu</a:t>
            </a:r>
            <a:r>
              <a:rPr sz="2206" i="1" spc="-50" dirty="0">
                <a:latin typeface="Arial"/>
                <a:cs typeface="Arial"/>
              </a:rPr>
              <a:t> </a:t>
            </a:r>
            <a:r>
              <a:rPr sz="2206" i="1" dirty="0">
                <a:latin typeface="Arial"/>
                <a:cs typeface="Arial"/>
              </a:rPr>
              <a:t>způsobuje</a:t>
            </a:r>
            <a:r>
              <a:rPr sz="2206" i="1" spc="-55" dirty="0">
                <a:latin typeface="Arial"/>
                <a:cs typeface="Arial"/>
              </a:rPr>
              <a:t> </a:t>
            </a:r>
            <a:r>
              <a:rPr sz="2206" i="1" dirty="0">
                <a:latin typeface="Arial"/>
                <a:cs typeface="Arial"/>
              </a:rPr>
              <a:t>užší</a:t>
            </a:r>
            <a:r>
              <a:rPr sz="2206" i="1" spc="-44" dirty="0">
                <a:latin typeface="Arial"/>
                <a:cs typeface="Arial"/>
              </a:rPr>
              <a:t> </a:t>
            </a:r>
            <a:r>
              <a:rPr sz="2206" i="1" dirty="0">
                <a:latin typeface="Arial"/>
                <a:cs typeface="Arial"/>
              </a:rPr>
              <a:t>tavnou</a:t>
            </a:r>
            <a:r>
              <a:rPr sz="2206" i="1" spc="-44" dirty="0">
                <a:latin typeface="Arial"/>
                <a:cs typeface="Arial"/>
              </a:rPr>
              <a:t> </a:t>
            </a:r>
            <a:r>
              <a:rPr sz="2206" i="1" dirty="0">
                <a:latin typeface="Arial"/>
                <a:cs typeface="Arial"/>
              </a:rPr>
              <a:t>lázeň</a:t>
            </a:r>
            <a:r>
              <a:rPr sz="2206" i="1" spc="-22" dirty="0">
                <a:latin typeface="Arial"/>
                <a:cs typeface="Arial"/>
              </a:rPr>
              <a:t> </a:t>
            </a:r>
            <a:r>
              <a:rPr sz="2206" i="1" spc="-55" dirty="0">
                <a:latin typeface="Arial"/>
                <a:cs typeface="Arial"/>
              </a:rPr>
              <a:t>a </a:t>
            </a:r>
            <a:r>
              <a:rPr sz="2206" i="1" dirty="0">
                <a:latin typeface="Arial"/>
                <a:cs typeface="Arial"/>
              </a:rPr>
              <a:t>TOO</a:t>
            </a:r>
            <a:r>
              <a:rPr sz="2206" i="1" spc="-55" dirty="0">
                <a:latin typeface="Arial"/>
                <a:cs typeface="Arial"/>
              </a:rPr>
              <a:t> </a:t>
            </a:r>
            <a:r>
              <a:rPr sz="2206" i="1" dirty="0">
                <a:latin typeface="Arial"/>
                <a:cs typeface="Arial"/>
              </a:rPr>
              <a:t>(jsou</a:t>
            </a:r>
            <a:r>
              <a:rPr sz="2206" i="1" spc="-44" dirty="0">
                <a:latin typeface="Arial"/>
                <a:cs typeface="Arial"/>
              </a:rPr>
              <a:t> </a:t>
            </a:r>
            <a:r>
              <a:rPr sz="2206" i="1" dirty="0">
                <a:latin typeface="Arial"/>
                <a:cs typeface="Arial"/>
              </a:rPr>
              <a:t>potřeba</a:t>
            </a:r>
            <a:r>
              <a:rPr sz="2206" i="1" spc="-44" dirty="0">
                <a:latin typeface="Arial"/>
                <a:cs typeface="Arial"/>
              </a:rPr>
              <a:t> </a:t>
            </a:r>
            <a:r>
              <a:rPr sz="2206" i="1" dirty="0">
                <a:latin typeface="Arial"/>
                <a:cs typeface="Arial"/>
              </a:rPr>
              <a:t>vodou</a:t>
            </a:r>
            <a:r>
              <a:rPr sz="2206" i="1" spc="-39" dirty="0">
                <a:latin typeface="Arial"/>
                <a:cs typeface="Arial"/>
              </a:rPr>
              <a:t> </a:t>
            </a:r>
            <a:r>
              <a:rPr sz="2206" i="1" dirty="0">
                <a:latin typeface="Arial"/>
                <a:cs typeface="Arial"/>
              </a:rPr>
              <a:t>chlazené</a:t>
            </a:r>
            <a:r>
              <a:rPr sz="2206" i="1" spc="-50" dirty="0">
                <a:latin typeface="Arial"/>
                <a:cs typeface="Arial"/>
              </a:rPr>
              <a:t> </a:t>
            </a:r>
            <a:r>
              <a:rPr sz="2206" i="1" spc="-11" dirty="0">
                <a:latin typeface="Arial"/>
                <a:cs typeface="Arial"/>
              </a:rPr>
              <a:t>hořáky)</a:t>
            </a:r>
            <a:endParaRPr sz="2206">
              <a:latin typeface="Arial"/>
              <a:cs typeface="Arial"/>
            </a:endParaRPr>
          </a:p>
          <a:p>
            <a:pPr marL="190486" marR="715024" indent="-190486">
              <a:lnSpc>
                <a:spcPct val="120000"/>
              </a:lnSpc>
              <a:spcBef>
                <a:spcPts val="6"/>
              </a:spcBef>
              <a:buChar char="-"/>
              <a:tabLst>
                <a:tab pos="190486" algn="l"/>
              </a:tabLst>
            </a:pPr>
            <a:r>
              <a:rPr sz="2206" i="1" dirty="0">
                <a:latin typeface="Arial"/>
                <a:cs typeface="Arial"/>
              </a:rPr>
              <a:t>Tloušťky</a:t>
            </a:r>
            <a:r>
              <a:rPr sz="2206" i="1" spc="-33" dirty="0">
                <a:latin typeface="Arial"/>
                <a:cs typeface="Arial"/>
              </a:rPr>
              <a:t> </a:t>
            </a:r>
            <a:r>
              <a:rPr sz="2206" i="1" dirty="0">
                <a:latin typeface="Arial"/>
                <a:cs typeface="Arial"/>
              </a:rPr>
              <a:t>do</a:t>
            </a:r>
            <a:r>
              <a:rPr sz="2206" i="1" spc="-6" dirty="0">
                <a:latin typeface="Arial"/>
                <a:cs typeface="Arial"/>
              </a:rPr>
              <a:t> </a:t>
            </a:r>
            <a:r>
              <a:rPr sz="2206" i="1" dirty="0">
                <a:latin typeface="Arial"/>
                <a:cs typeface="Arial"/>
              </a:rPr>
              <a:t>10</a:t>
            </a:r>
            <a:r>
              <a:rPr sz="2206" i="1" spc="-28" dirty="0">
                <a:latin typeface="Arial"/>
                <a:cs typeface="Arial"/>
              </a:rPr>
              <a:t> </a:t>
            </a:r>
            <a:r>
              <a:rPr sz="2206" i="1" dirty="0">
                <a:latin typeface="Arial"/>
                <a:cs typeface="Arial"/>
              </a:rPr>
              <a:t>mm</a:t>
            </a:r>
            <a:r>
              <a:rPr sz="2206" i="1" spc="-17" dirty="0">
                <a:latin typeface="Arial"/>
                <a:cs typeface="Arial"/>
              </a:rPr>
              <a:t> </a:t>
            </a:r>
            <a:r>
              <a:rPr sz="2206" i="1" dirty="0">
                <a:latin typeface="Arial"/>
                <a:cs typeface="Arial"/>
              </a:rPr>
              <a:t>(CrNi)</a:t>
            </a:r>
            <a:r>
              <a:rPr sz="2206" i="1" spc="-44" dirty="0">
                <a:latin typeface="Arial"/>
                <a:cs typeface="Arial"/>
              </a:rPr>
              <a:t> </a:t>
            </a:r>
            <a:r>
              <a:rPr sz="2206" i="1" dirty="0">
                <a:latin typeface="Arial"/>
                <a:cs typeface="Arial"/>
              </a:rPr>
              <a:t>lze svařovat</a:t>
            </a:r>
            <a:r>
              <a:rPr sz="2206" i="1" spc="-61" dirty="0">
                <a:latin typeface="Arial"/>
                <a:cs typeface="Arial"/>
              </a:rPr>
              <a:t> </a:t>
            </a:r>
            <a:r>
              <a:rPr sz="2206" i="1" dirty="0">
                <a:latin typeface="Arial"/>
                <a:cs typeface="Arial"/>
              </a:rPr>
              <a:t>jednovrstvým</a:t>
            </a:r>
            <a:r>
              <a:rPr sz="2206" i="1" spc="-66" dirty="0">
                <a:latin typeface="Arial"/>
                <a:cs typeface="Arial"/>
              </a:rPr>
              <a:t> </a:t>
            </a:r>
            <a:r>
              <a:rPr sz="2206" i="1" dirty="0">
                <a:latin typeface="Arial"/>
                <a:cs typeface="Arial"/>
              </a:rPr>
              <a:t>svarem</a:t>
            </a:r>
            <a:r>
              <a:rPr sz="2206" i="1" spc="-50" dirty="0">
                <a:latin typeface="Arial"/>
                <a:cs typeface="Arial"/>
              </a:rPr>
              <a:t> </a:t>
            </a:r>
            <a:r>
              <a:rPr sz="2206" i="1" spc="-28" dirty="0">
                <a:latin typeface="Arial"/>
                <a:cs typeface="Arial"/>
              </a:rPr>
              <a:t>bez </a:t>
            </a:r>
            <a:r>
              <a:rPr sz="2206" i="1" dirty="0">
                <a:latin typeface="Arial"/>
                <a:cs typeface="Arial"/>
              </a:rPr>
              <a:t>náročné</a:t>
            </a:r>
            <a:r>
              <a:rPr sz="2206" i="1" spc="-55" dirty="0">
                <a:latin typeface="Arial"/>
                <a:cs typeface="Arial"/>
              </a:rPr>
              <a:t> </a:t>
            </a:r>
            <a:r>
              <a:rPr sz="2206" i="1" dirty="0">
                <a:latin typeface="Arial"/>
                <a:cs typeface="Arial"/>
              </a:rPr>
              <a:t>přípravy</a:t>
            </a:r>
            <a:r>
              <a:rPr sz="2206" i="1" spc="-61" dirty="0">
                <a:latin typeface="Arial"/>
                <a:cs typeface="Arial"/>
              </a:rPr>
              <a:t> </a:t>
            </a:r>
            <a:r>
              <a:rPr sz="2206" i="1" dirty="0">
                <a:latin typeface="Arial"/>
                <a:cs typeface="Arial"/>
              </a:rPr>
              <a:t>svarových</a:t>
            </a:r>
            <a:r>
              <a:rPr sz="2206" i="1" spc="-72" dirty="0">
                <a:latin typeface="Arial"/>
                <a:cs typeface="Arial"/>
              </a:rPr>
              <a:t> </a:t>
            </a:r>
            <a:r>
              <a:rPr sz="2206" i="1" dirty="0">
                <a:latin typeface="Arial"/>
                <a:cs typeface="Arial"/>
              </a:rPr>
              <a:t>ploch</a:t>
            </a:r>
            <a:r>
              <a:rPr sz="2206" i="1" spc="-28" dirty="0">
                <a:latin typeface="Arial"/>
                <a:cs typeface="Arial"/>
              </a:rPr>
              <a:t> </a:t>
            </a:r>
            <a:r>
              <a:rPr sz="2206" i="1" dirty="0">
                <a:latin typeface="Arial"/>
                <a:cs typeface="Arial"/>
              </a:rPr>
              <a:t>(s</a:t>
            </a:r>
            <a:r>
              <a:rPr sz="2206" i="1" spc="-39" dirty="0">
                <a:latin typeface="Arial"/>
                <a:cs typeface="Arial"/>
              </a:rPr>
              <a:t> </a:t>
            </a:r>
            <a:r>
              <a:rPr sz="2206" i="1" dirty="0">
                <a:latin typeface="Arial"/>
                <a:cs typeface="Arial"/>
              </a:rPr>
              <a:t>dobrým</a:t>
            </a:r>
            <a:r>
              <a:rPr sz="2206" i="1" spc="-33" dirty="0">
                <a:latin typeface="Arial"/>
                <a:cs typeface="Arial"/>
              </a:rPr>
              <a:t> </a:t>
            </a:r>
            <a:r>
              <a:rPr sz="2206" i="1" dirty="0">
                <a:latin typeface="Arial"/>
                <a:cs typeface="Arial"/>
              </a:rPr>
              <a:t>průvarem</a:t>
            </a:r>
            <a:r>
              <a:rPr sz="2206" i="1" spc="-72" dirty="0">
                <a:latin typeface="Arial"/>
                <a:cs typeface="Arial"/>
              </a:rPr>
              <a:t> </a:t>
            </a:r>
            <a:r>
              <a:rPr sz="2206" i="1" spc="-11" dirty="0">
                <a:latin typeface="Arial"/>
                <a:cs typeface="Arial"/>
              </a:rPr>
              <a:t>kořene)</a:t>
            </a:r>
            <a:endParaRPr sz="2206">
              <a:latin typeface="Arial"/>
              <a:cs typeface="Arial"/>
            </a:endParaRPr>
          </a:p>
          <a:p>
            <a:pPr marL="190486" indent="-170177">
              <a:spcBef>
                <a:spcPts val="529"/>
              </a:spcBef>
              <a:buChar char="-"/>
              <a:tabLst>
                <a:tab pos="190486" algn="l"/>
              </a:tabLst>
            </a:pPr>
            <a:r>
              <a:rPr sz="2206" i="1" dirty="0">
                <a:latin typeface="Arial"/>
                <a:cs typeface="Arial"/>
              </a:rPr>
              <a:t>Množství</a:t>
            </a:r>
            <a:r>
              <a:rPr sz="2206" i="1" spc="-61" dirty="0">
                <a:latin typeface="Arial"/>
                <a:cs typeface="Arial"/>
              </a:rPr>
              <a:t> </a:t>
            </a:r>
            <a:r>
              <a:rPr sz="2206" i="1" dirty="0">
                <a:latin typeface="Arial"/>
                <a:cs typeface="Arial"/>
              </a:rPr>
              <a:t>plazmového</a:t>
            </a:r>
            <a:r>
              <a:rPr sz="2206" i="1" spc="-55" dirty="0">
                <a:latin typeface="Arial"/>
                <a:cs typeface="Arial"/>
              </a:rPr>
              <a:t> </a:t>
            </a:r>
            <a:r>
              <a:rPr sz="2206" i="1" dirty="0">
                <a:latin typeface="Arial"/>
                <a:cs typeface="Arial"/>
              </a:rPr>
              <a:t>plynu</a:t>
            </a:r>
            <a:r>
              <a:rPr sz="2206" i="1" spc="-28" dirty="0">
                <a:latin typeface="Arial"/>
                <a:cs typeface="Arial"/>
              </a:rPr>
              <a:t> </a:t>
            </a:r>
            <a:r>
              <a:rPr sz="2206" i="1" dirty="0">
                <a:latin typeface="Arial"/>
                <a:cs typeface="Arial"/>
              </a:rPr>
              <a:t>(od</a:t>
            </a:r>
            <a:r>
              <a:rPr sz="2206" i="1" spc="-33" dirty="0">
                <a:latin typeface="Arial"/>
                <a:cs typeface="Arial"/>
              </a:rPr>
              <a:t> </a:t>
            </a:r>
            <a:r>
              <a:rPr sz="2206" i="1" dirty="0">
                <a:latin typeface="Arial"/>
                <a:cs typeface="Arial"/>
              </a:rPr>
              <a:t>0,6</a:t>
            </a:r>
            <a:r>
              <a:rPr sz="2206" i="1" spc="-33"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10</a:t>
            </a:r>
            <a:r>
              <a:rPr sz="2206" i="1" spc="-22" dirty="0">
                <a:latin typeface="Arial"/>
                <a:cs typeface="Arial"/>
              </a:rPr>
              <a:t> </a:t>
            </a:r>
            <a:r>
              <a:rPr sz="2206" i="1" spc="-11" dirty="0">
                <a:latin typeface="Arial"/>
                <a:cs typeface="Arial"/>
              </a:rPr>
              <a:t>l/min)</a:t>
            </a:r>
            <a:endParaRPr sz="2206">
              <a:latin typeface="Arial"/>
              <a:cs typeface="Arial"/>
            </a:endParaRPr>
          </a:p>
          <a:p>
            <a:pPr marL="190486" indent="-170177">
              <a:spcBef>
                <a:spcPts val="529"/>
              </a:spcBef>
              <a:buChar char="-"/>
              <a:tabLst>
                <a:tab pos="190486" algn="l"/>
              </a:tabLst>
            </a:pPr>
            <a:r>
              <a:rPr sz="2206" i="1" dirty="0">
                <a:latin typeface="Arial"/>
                <a:cs typeface="Arial"/>
              </a:rPr>
              <a:t>Použití:</a:t>
            </a:r>
            <a:r>
              <a:rPr sz="2206" i="1" spc="-44" dirty="0">
                <a:latin typeface="Arial"/>
                <a:cs typeface="Arial"/>
              </a:rPr>
              <a:t> </a:t>
            </a:r>
            <a:r>
              <a:rPr sz="2206" i="1" dirty="0">
                <a:latin typeface="Arial"/>
                <a:cs typeface="Arial"/>
              </a:rPr>
              <a:t>rozvody</a:t>
            </a:r>
            <a:r>
              <a:rPr sz="2206" i="1" spc="-61"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distribuční</a:t>
            </a:r>
            <a:r>
              <a:rPr sz="2206" i="1" spc="-61" dirty="0">
                <a:latin typeface="Arial"/>
                <a:cs typeface="Arial"/>
              </a:rPr>
              <a:t> </a:t>
            </a:r>
            <a:r>
              <a:rPr sz="2206" i="1" dirty="0">
                <a:latin typeface="Arial"/>
                <a:cs typeface="Arial"/>
              </a:rPr>
              <a:t>systémy</a:t>
            </a:r>
            <a:r>
              <a:rPr sz="2206" i="1" spc="-55" dirty="0">
                <a:latin typeface="Arial"/>
                <a:cs typeface="Arial"/>
              </a:rPr>
              <a:t> </a:t>
            </a:r>
            <a:r>
              <a:rPr sz="2206" i="1" dirty="0">
                <a:latin typeface="Arial"/>
                <a:cs typeface="Arial"/>
              </a:rPr>
              <a:t>kapalin,</a:t>
            </a:r>
            <a:r>
              <a:rPr sz="2206" i="1" spc="-39" dirty="0">
                <a:latin typeface="Arial"/>
                <a:cs typeface="Arial"/>
              </a:rPr>
              <a:t> </a:t>
            </a:r>
            <a:r>
              <a:rPr sz="2206" i="1" dirty="0">
                <a:latin typeface="Arial"/>
                <a:cs typeface="Arial"/>
              </a:rPr>
              <a:t>nádrže</a:t>
            </a:r>
            <a:r>
              <a:rPr sz="2206" i="1" spc="-66" dirty="0">
                <a:latin typeface="Arial"/>
                <a:cs typeface="Arial"/>
              </a:rPr>
              <a:t> </a:t>
            </a:r>
            <a:r>
              <a:rPr sz="2206" i="1" dirty="0">
                <a:latin typeface="Arial"/>
                <a:cs typeface="Arial"/>
              </a:rPr>
              <a:t>a</a:t>
            </a:r>
            <a:r>
              <a:rPr sz="2206" i="1" spc="-11" dirty="0">
                <a:latin typeface="Arial"/>
                <a:cs typeface="Arial"/>
              </a:rPr>
              <a:t> jejich</a:t>
            </a:r>
            <a:endParaRPr sz="2206">
              <a:latin typeface="Arial"/>
              <a:cs typeface="Arial"/>
            </a:endParaRPr>
          </a:p>
          <a:p>
            <a:pPr marL="175080">
              <a:spcBef>
                <a:spcPts val="529"/>
              </a:spcBef>
            </a:pPr>
            <a:r>
              <a:rPr sz="2206" i="1" dirty="0">
                <a:latin typeface="Arial"/>
                <a:cs typeface="Arial"/>
              </a:rPr>
              <a:t>příslušenství</a:t>
            </a:r>
            <a:r>
              <a:rPr sz="2206" i="1" spc="-88" dirty="0">
                <a:latin typeface="Arial"/>
                <a:cs typeface="Arial"/>
              </a:rPr>
              <a:t> </a:t>
            </a:r>
            <a:r>
              <a:rPr sz="2206" i="1" spc="-11" dirty="0">
                <a:latin typeface="Arial"/>
                <a:cs typeface="Arial"/>
              </a:rPr>
              <a:t>(CrNi)</a:t>
            </a:r>
            <a:endParaRPr sz="2206">
              <a:latin typeface="Arial"/>
              <a:cs typeface="Arial"/>
            </a:endParaRPr>
          </a:p>
        </p:txBody>
      </p:sp>
      <p:sp>
        <p:nvSpPr>
          <p:cNvPr id="11" name="object 11"/>
          <p:cNvSpPr txBox="1">
            <a:spLocks noGrp="1"/>
          </p:cNvSpPr>
          <p:nvPr>
            <p:ph type="title"/>
          </p:nvPr>
        </p:nvSpPr>
        <p:spPr>
          <a:xfrm>
            <a:off x="391631" y="775581"/>
            <a:ext cx="7715508" cy="552044"/>
          </a:xfrm>
          <a:prstGeom prst="rect">
            <a:avLst/>
          </a:prstGeom>
        </p:spPr>
        <p:txBody>
          <a:bodyPr vert="horz" wrap="square" lIns="0" tIns="13305" rIns="0" bIns="0" rtlCol="0">
            <a:spAutoFit/>
          </a:bodyPr>
          <a:lstStyle/>
          <a:p>
            <a:pPr marL="14007">
              <a:spcBef>
                <a:spcPts val="105"/>
              </a:spcBef>
            </a:pPr>
            <a:r>
              <a:rPr spc="-105" dirty="0"/>
              <a:t>Svařování</a:t>
            </a:r>
            <a:r>
              <a:rPr spc="-88" dirty="0"/>
              <a:t> </a:t>
            </a:r>
            <a:r>
              <a:rPr spc="-110" dirty="0"/>
              <a:t>průvarové</a:t>
            </a:r>
            <a:r>
              <a:rPr spc="-77" dirty="0"/>
              <a:t> </a:t>
            </a:r>
            <a:r>
              <a:rPr dirty="0"/>
              <a:t>-</a:t>
            </a:r>
            <a:r>
              <a:rPr spc="-121" dirty="0"/>
              <a:t> </a:t>
            </a:r>
            <a:r>
              <a:rPr spc="-99" dirty="0"/>
              <a:t>keyhole</a:t>
            </a:r>
            <a:r>
              <a:rPr spc="-88" dirty="0"/>
              <a:t> </a:t>
            </a:r>
            <a:r>
              <a:rPr spc="-33" dirty="0"/>
              <a:t>welding</a:t>
            </a:r>
          </a:p>
        </p:txBody>
      </p:sp>
    </p:spTree>
    <p:extLst>
      <p:ext uri="{BB962C8B-B14F-4D97-AF65-F5344CB8AC3E}">
        <p14:creationId xmlns:p14="http://schemas.microsoft.com/office/powerpoint/2010/main" val="134874694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7036"/>
            <a:ext cx="9343621" cy="480166"/>
          </a:xfrm>
          <a:prstGeom prst="rect">
            <a:avLst/>
          </a:prstGeom>
        </p:spPr>
        <p:txBody>
          <a:bodyPr vert="horz" wrap="square" lIns="0" tIns="13305" rIns="0" bIns="0" rtlCol="0">
            <a:spAutoFit/>
          </a:bodyPr>
          <a:lstStyle/>
          <a:p>
            <a:pPr marL="14007">
              <a:spcBef>
                <a:spcPts val="105"/>
              </a:spcBef>
            </a:pPr>
            <a:r>
              <a:rPr sz="3033" spc="-110" dirty="0"/>
              <a:t>Svařování</a:t>
            </a:r>
            <a:r>
              <a:rPr sz="3033" spc="-55" dirty="0"/>
              <a:t> </a:t>
            </a:r>
            <a:r>
              <a:rPr sz="3033" spc="-116" dirty="0"/>
              <a:t>metodou</a:t>
            </a:r>
            <a:r>
              <a:rPr sz="3033" spc="-61" dirty="0"/>
              <a:t> </a:t>
            </a:r>
            <a:r>
              <a:rPr sz="3033" spc="-110" dirty="0"/>
              <a:t>průchozího</a:t>
            </a:r>
            <a:r>
              <a:rPr sz="3033" spc="-66" dirty="0"/>
              <a:t> </a:t>
            </a:r>
            <a:r>
              <a:rPr sz="3033" spc="-99" dirty="0"/>
              <a:t>paprsku-</a:t>
            </a:r>
            <a:r>
              <a:rPr sz="3033" spc="-72" dirty="0"/>
              <a:t> </a:t>
            </a:r>
            <a:r>
              <a:rPr sz="3033" spc="-33" dirty="0"/>
              <a:t>keyholing</a:t>
            </a:r>
            <a:endParaRPr sz="3033"/>
          </a:p>
        </p:txBody>
      </p:sp>
      <p:pic>
        <p:nvPicPr>
          <p:cNvPr id="11" name="object 11"/>
          <p:cNvPicPr/>
          <p:nvPr/>
        </p:nvPicPr>
        <p:blipFill>
          <a:blip r:embed="rId2" cstate="print"/>
          <a:stretch>
            <a:fillRect/>
          </a:stretch>
        </p:blipFill>
        <p:spPr>
          <a:xfrm>
            <a:off x="1059405" y="1419226"/>
            <a:ext cx="8574591" cy="5233492"/>
          </a:xfrm>
          <a:prstGeom prst="rect">
            <a:avLst/>
          </a:prstGeom>
        </p:spPr>
      </p:pic>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99542683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1146550" y="1327626"/>
            <a:ext cx="7946595" cy="5199516"/>
          </a:xfrm>
          <a:prstGeom prst="rect">
            <a:avLst/>
          </a:prstGeom>
        </p:spPr>
        <p:txBody>
          <a:bodyPr vert="horz" wrap="square" lIns="0" tIns="81931" rIns="0" bIns="0" rtlCol="0">
            <a:spAutoFit/>
          </a:bodyPr>
          <a:lstStyle/>
          <a:p>
            <a:pPr marL="14007">
              <a:spcBef>
                <a:spcPts val="645"/>
              </a:spcBef>
            </a:pPr>
            <a:r>
              <a:rPr sz="2000" b="1" i="1" dirty="0">
                <a:latin typeface="Arial"/>
                <a:cs typeface="Arial"/>
              </a:rPr>
              <a:t>Základní</a:t>
            </a:r>
            <a:r>
              <a:rPr sz="2000" b="1" i="1" spc="-28" dirty="0">
                <a:latin typeface="Arial"/>
                <a:cs typeface="Arial"/>
              </a:rPr>
              <a:t> </a:t>
            </a:r>
            <a:r>
              <a:rPr sz="2000" b="1" i="1" dirty="0">
                <a:latin typeface="Arial"/>
                <a:cs typeface="Arial"/>
              </a:rPr>
              <a:t>parametry</a:t>
            </a:r>
            <a:r>
              <a:rPr sz="2000" b="1" i="1" spc="-44" dirty="0">
                <a:latin typeface="Arial"/>
                <a:cs typeface="Arial"/>
              </a:rPr>
              <a:t> </a:t>
            </a:r>
            <a:r>
              <a:rPr sz="2000" b="1" i="1" spc="-11" dirty="0">
                <a:latin typeface="Arial"/>
                <a:cs typeface="Arial"/>
              </a:rPr>
              <a:t>svařování:</a:t>
            </a:r>
            <a:endParaRPr sz="2000" dirty="0">
              <a:latin typeface="Arial"/>
              <a:cs typeface="Arial"/>
            </a:endParaRPr>
          </a:p>
          <a:p>
            <a:pPr marL="14007">
              <a:spcBef>
                <a:spcPts val="529"/>
              </a:spcBef>
              <a:tabLst>
                <a:tab pos="2364272" algn="l"/>
              </a:tabLst>
            </a:pPr>
            <a:r>
              <a:rPr sz="2000" b="1" i="1" dirty="0">
                <a:latin typeface="Arial"/>
                <a:cs typeface="Arial"/>
              </a:rPr>
              <a:t>Svařovací</a:t>
            </a:r>
            <a:r>
              <a:rPr sz="2000" b="1" i="1" spc="-50" dirty="0">
                <a:latin typeface="Arial"/>
                <a:cs typeface="Arial"/>
              </a:rPr>
              <a:t> </a:t>
            </a:r>
            <a:r>
              <a:rPr sz="2000" b="1" i="1" spc="-11" dirty="0">
                <a:latin typeface="Arial"/>
                <a:cs typeface="Arial"/>
              </a:rPr>
              <a:t>proud</a:t>
            </a:r>
            <a:r>
              <a:rPr sz="2000" b="1" i="1" dirty="0">
                <a:latin typeface="Arial"/>
                <a:cs typeface="Arial"/>
              </a:rPr>
              <a:t>	</a:t>
            </a:r>
            <a:r>
              <a:rPr sz="2000" i="1" dirty="0">
                <a:latin typeface="Arial"/>
                <a:cs typeface="Arial"/>
              </a:rPr>
              <a:t>(Svařovací</a:t>
            </a:r>
            <a:r>
              <a:rPr sz="2000" i="1" spc="-61" dirty="0">
                <a:latin typeface="Arial"/>
                <a:cs typeface="Arial"/>
              </a:rPr>
              <a:t> </a:t>
            </a:r>
            <a:r>
              <a:rPr sz="2000" i="1" spc="-11" dirty="0">
                <a:latin typeface="Arial"/>
                <a:cs typeface="Arial"/>
              </a:rPr>
              <a:t>napětí)</a:t>
            </a:r>
            <a:endParaRPr sz="2000" dirty="0">
              <a:latin typeface="Arial"/>
              <a:cs typeface="Arial"/>
            </a:endParaRPr>
          </a:p>
          <a:p>
            <a:pPr marL="392178" indent="-378871">
              <a:spcBef>
                <a:spcPts val="529"/>
              </a:spcBef>
              <a:buFont typeface="Arial"/>
              <a:buChar char="-"/>
              <a:tabLst>
                <a:tab pos="392178" algn="l"/>
                <a:tab pos="392878" algn="l"/>
              </a:tabLst>
            </a:pPr>
            <a:r>
              <a:rPr sz="2000" i="1" dirty="0">
                <a:latin typeface="Arial"/>
                <a:cs typeface="Arial"/>
              </a:rPr>
              <a:t>ovlivňuje</a:t>
            </a:r>
            <a:r>
              <a:rPr sz="2000" i="1" spc="-39" dirty="0">
                <a:latin typeface="Arial"/>
                <a:cs typeface="Arial"/>
              </a:rPr>
              <a:t> </a:t>
            </a:r>
            <a:r>
              <a:rPr sz="2000" i="1" dirty="0">
                <a:latin typeface="Arial"/>
                <a:cs typeface="Arial"/>
              </a:rPr>
              <a:t>vlastnosti</a:t>
            </a:r>
            <a:r>
              <a:rPr sz="2000" i="1" spc="-72" dirty="0">
                <a:latin typeface="Arial"/>
                <a:cs typeface="Arial"/>
              </a:rPr>
              <a:t> </a:t>
            </a:r>
            <a:r>
              <a:rPr sz="2000" i="1" dirty="0">
                <a:latin typeface="Arial"/>
                <a:cs typeface="Arial"/>
              </a:rPr>
              <a:t>svarů</a:t>
            </a:r>
            <a:r>
              <a:rPr sz="2000" i="1" spc="-44" dirty="0">
                <a:latin typeface="Arial"/>
                <a:cs typeface="Arial"/>
              </a:rPr>
              <a:t> </a:t>
            </a:r>
            <a:r>
              <a:rPr sz="2000" i="1" dirty="0">
                <a:latin typeface="Arial"/>
                <a:cs typeface="Arial"/>
              </a:rPr>
              <a:t>prostřednictvím</a:t>
            </a:r>
            <a:r>
              <a:rPr sz="2000" i="1" spc="-77" dirty="0">
                <a:latin typeface="Arial"/>
                <a:cs typeface="Arial"/>
              </a:rPr>
              <a:t> </a:t>
            </a:r>
            <a:r>
              <a:rPr sz="2000" i="1" dirty="0">
                <a:latin typeface="Arial"/>
                <a:cs typeface="Arial"/>
              </a:rPr>
              <a:t>výstupního</a:t>
            </a:r>
            <a:r>
              <a:rPr sz="2000" i="1" spc="-55" dirty="0">
                <a:latin typeface="Arial"/>
                <a:cs typeface="Arial"/>
              </a:rPr>
              <a:t> </a:t>
            </a:r>
            <a:r>
              <a:rPr sz="2000" i="1" spc="-22" dirty="0">
                <a:latin typeface="Arial"/>
                <a:cs typeface="Arial"/>
              </a:rPr>
              <a:t>tlaku</a:t>
            </a:r>
            <a:endParaRPr sz="2000" dirty="0">
              <a:latin typeface="Arial"/>
              <a:cs typeface="Arial"/>
            </a:endParaRPr>
          </a:p>
          <a:p>
            <a:pPr marL="392178"/>
            <a:r>
              <a:rPr sz="2000" i="1" dirty="0">
                <a:latin typeface="Arial"/>
                <a:cs typeface="Arial"/>
              </a:rPr>
              <a:t>plazmy</a:t>
            </a:r>
            <a:r>
              <a:rPr sz="2000" i="1" spc="-33" dirty="0">
                <a:latin typeface="Arial"/>
                <a:cs typeface="Arial"/>
              </a:rPr>
              <a:t> </a:t>
            </a:r>
            <a:r>
              <a:rPr sz="2000" i="1" dirty="0">
                <a:latin typeface="Arial"/>
                <a:cs typeface="Arial"/>
              </a:rPr>
              <a:t>a</a:t>
            </a:r>
            <a:r>
              <a:rPr sz="2000" i="1" spc="-39" dirty="0">
                <a:latin typeface="Arial"/>
                <a:cs typeface="Arial"/>
              </a:rPr>
              <a:t> </a:t>
            </a:r>
            <a:r>
              <a:rPr sz="2000" i="1" spc="-11" dirty="0">
                <a:latin typeface="Arial"/>
                <a:cs typeface="Arial"/>
              </a:rPr>
              <a:t>teploty</a:t>
            </a:r>
            <a:endParaRPr sz="2000" dirty="0">
              <a:latin typeface="Arial"/>
              <a:cs typeface="Arial"/>
            </a:endParaRPr>
          </a:p>
          <a:p>
            <a:pPr marL="14007">
              <a:spcBef>
                <a:spcPts val="534"/>
              </a:spcBef>
            </a:pPr>
            <a:r>
              <a:rPr sz="2000" b="1" i="1" dirty="0">
                <a:latin typeface="Arial"/>
                <a:cs typeface="Arial"/>
              </a:rPr>
              <a:t>Rychlost</a:t>
            </a:r>
            <a:r>
              <a:rPr sz="2000" b="1" i="1" spc="-33" dirty="0">
                <a:latin typeface="Arial"/>
                <a:cs typeface="Arial"/>
              </a:rPr>
              <a:t> </a:t>
            </a:r>
            <a:r>
              <a:rPr sz="2000" b="1" i="1" dirty="0">
                <a:latin typeface="Arial"/>
                <a:cs typeface="Arial"/>
              </a:rPr>
              <a:t>toku</a:t>
            </a:r>
            <a:r>
              <a:rPr sz="2000" b="1" i="1" spc="-17" dirty="0">
                <a:latin typeface="Arial"/>
                <a:cs typeface="Arial"/>
              </a:rPr>
              <a:t> </a:t>
            </a:r>
            <a:r>
              <a:rPr sz="2000" b="1" i="1" dirty="0">
                <a:latin typeface="Arial"/>
                <a:cs typeface="Arial"/>
              </a:rPr>
              <a:t>plazmového</a:t>
            </a:r>
            <a:r>
              <a:rPr sz="2000" b="1" i="1" spc="-28" dirty="0">
                <a:latin typeface="Arial"/>
                <a:cs typeface="Arial"/>
              </a:rPr>
              <a:t> </a:t>
            </a:r>
            <a:r>
              <a:rPr sz="2000" b="1" i="1" spc="-11" dirty="0">
                <a:latin typeface="Arial"/>
                <a:cs typeface="Arial"/>
              </a:rPr>
              <a:t>plynu</a:t>
            </a:r>
            <a:endParaRPr sz="2000" dirty="0">
              <a:latin typeface="Arial"/>
              <a:cs typeface="Arial"/>
            </a:endParaRPr>
          </a:p>
          <a:p>
            <a:pPr marL="392178" marR="156871" indent="-378871">
              <a:spcBef>
                <a:spcPts val="529"/>
              </a:spcBef>
              <a:buFont typeface="Arial"/>
              <a:buChar char="-"/>
              <a:tabLst>
                <a:tab pos="392178" algn="l"/>
                <a:tab pos="392878" algn="l"/>
              </a:tabLst>
            </a:pPr>
            <a:r>
              <a:rPr sz="2000" i="1" dirty="0">
                <a:latin typeface="Arial"/>
                <a:cs typeface="Arial"/>
              </a:rPr>
              <a:t>souvisí</a:t>
            </a:r>
            <a:r>
              <a:rPr sz="2000" i="1" spc="-44" dirty="0">
                <a:latin typeface="Arial"/>
                <a:cs typeface="Arial"/>
              </a:rPr>
              <a:t> </a:t>
            </a:r>
            <a:r>
              <a:rPr sz="2000" i="1" dirty="0">
                <a:latin typeface="Arial"/>
                <a:cs typeface="Arial"/>
              </a:rPr>
              <a:t>s</a:t>
            </a:r>
            <a:r>
              <a:rPr sz="2000" i="1" spc="-22" dirty="0">
                <a:latin typeface="Arial"/>
                <a:cs typeface="Arial"/>
              </a:rPr>
              <a:t> </a:t>
            </a:r>
            <a:r>
              <a:rPr sz="2000" i="1" dirty="0">
                <a:latin typeface="Arial"/>
                <a:cs typeface="Arial"/>
              </a:rPr>
              <a:t>kinetickou</a:t>
            </a:r>
            <a:r>
              <a:rPr sz="2000" i="1" spc="-50" dirty="0">
                <a:latin typeface="Arial"/>
                <a:cs typeface="Arial"/>
              </a:rPr>
              <a:t> </a:t>
            </a:r>
            <a:r>
              <a:rPr sz="2000" i="1" dirty="0">
                <a:latin typeface="Arial"/>
                <a:cs typeface="Arial"/>
              </a:rPr>
              <a:t>energií</a:t>
            </a:r>
            <a:r>
              <a:rPr sz="2000" i="1" spc="-50" dirty="0">
                <a:latin typeface="Arial"/>
                <a:cs typeface="Arial"/>
              </a:rPr>
              <a:t> </a:t>
            </a:r>
            <a:r>
              <a:rPr sz="2000" i="1" dirty="0">
                <a:latin typeface="Arial"/>
                <a:cs typeface="Arial"/>
              </a:rPr>
              <a:t>oblouku</a:t>
            </a:r>
            <a:r>
              <a:rPr sz="2000" i="1" spc="-22" dirty="0">
                <a:latin typeface="Arial"/>
                <a:cs typeface="Arial"/>
              </a:rPr>
              <a:t> </a:t>
            </a:r>
            <a:r>
              <a:rPr sz="2000" i="1" dirty="0">
                <a:latin typeface="Arial"/>
                <a:cs typeface="Arial"/>
              </a:rPr>
              <a:t>a</a:t>
            </a:r>
            <a:r>
              <a:rPr sz="2000" i="1" spc="-28" dirty="0">
                <a:latin typeface="Arial"/>
                <a:cs typeface="Arial"/>
              </a:rPr>
              <a:t> </a:t>
            </a:r>
            <a:r>
              <a:rPr sz="2000" i="1" dirty="0">
                <a:latin typeface="Arial"/>
                <a:cs typeface="Arial"/>
              </a:rPr>
              <a:t>týká</a:t>
            </a:r>
            <a:r>
              <a:rPr sz="2000" i="1" spc="-39" dirty="0">
                <a:latin typeface="Arial"/>
                <a:cs typeface="Arial"/>
              </a:rPr>
              <a:t> </a:t>
            </a:r>
            <a:r>
              <a:rPr sz="2000" i="1" dirty="0">
                <a:latin typeface="Arial"/>
                <a:cs typeface="Arial"/>
              </a:rPr>
              <a:t>se</a:t>
            </a:r>
            <a:r>
              <a:rPr sz="2000" i="1" spc="-28" dirty="0">
                <a:latin typeface="Arial"/>
                <a:cs typeface="Arial"/>
              </a:rPr>
              <a:t> </a:t>
            </a:r>
            <a:r>
              <a:rPr sz="2000" i="1" dirty="0">
                <a:latin typeface="Arial"/>
                <a:cs typeface="Arial"/>
              </a:rPr>
              <a:t>tedy</a:t>
            </a:r>
            <a:r>
              <a:rPr sz="2000" i="1" spc="-17" dirty="0">
                <a:latin typeface="Arial"/>
                <a:cs typeface="Arial"/>
              </a:rPr>
              <a:t> </a:t>
            </a:r>
            <a:r>
              <a:rPr sz="2000" i="1" dirty="0">
                <a:latin typeface="Arial"/>
                <a:cs typeface="Arial"/>
              </a:rPr>
              <a:t>i</a:t>
            </a:r>
            <a:r>
              <a:rPr sz="2000" i="1" spc="-6" dirty="0">
                <a:latin typeface="Arial"/>
                <a:cs typeface="Arial"/>
              </a:rPr>
              <a:t> </a:t>
            </a:r>
            <a:r>
              <a:rPr sz="2000" i="1" spc="-11" dirty="0">
                <a:latin typeface="Arial"/>
                <a:cs typeface="Arial"/>
              </a:rPr>
              <a:t>hloubky penetrace</a:t>
            </a:r>
            <a:endParaRPr sz="2000" dirty="0">
              <a:latin typeface="Arial"/>
              <a:cs typeface="Arial"/>
            </a:endParaRPr>
          </a:p>
          <a:p>
            <a:pPr marL="14007">
              <a:spcBef>
                <a:spcPts val="529"/>
              </a:spcBef>
            </a:pPr>
            <a:r>
              <a:rPr sz="2000" b="1" i="1" dirty="0">
                <a:latin typeface="Arial"/>
                <a:cs typeface="Arial"/>
              </a:rPr>
              <a:t>Rychlost</a:t>
            </a:r>
            <a:r>
              <a:rPr sz="2000" b="1" i="1" spc="-55" dirty="0">
                <a:latin typeface="Arial"/>
                <a:cs typeface="Arial"/>
              </a:rPr>
              <a:t> </a:t>
            </a:r>
            <a:r>
              <a:rPr sz="2000" b="1" i="1" spc="-11" dirty="0">
                <a:latin typeface="Arial"/>
                <a:cs typeface="Arial"/>
              </a:rPr>
              <a:t>svařování</a:t>
            </a:r>
            <a:endParaRPr sz="2000" dirty="0">
              <a:latin typeface="Arial"/>
              <a:cs typeface="Arial"/>
            </a:endParaRPr>
          </a:p>
          <a:p>
            <a:pPr marL="392178" indent="-378871">
              <a:spcBef>
                <a:spcPts val="529"/>
              </a:spcBef>
              <a:buFont typeface="Arial"/>
              <a:buChar char="-"/>
              <a:tabLst>
                <a:tab pos="392178" algn="l"/>
                <a:tab pos="392878" algn="l"/>
              </a:tabLst>
            </a:pPr>
            <a:r>
              <a:rPr sz="2000" i="1" dirty="0">
                <a:latin typeface="Arial"/>
                <a:cs typeface="Arial"/>
              </a:rPr>
              <a:t>Rozpětí</a:t>
            </a:r>
            <a:r>
              <a:rPr sz="2000" i="1" spc="-72" dirty="0">
                <a:latin typeface="Arial"/>
                <a:cs typeface="Arial"/>
              </a:rPr>
              <a:t> </a:t>
            </a:r>
            <a:r>
              <a:rPr sz="2000" i="1" dirty="0">
                <a:latin typeface="Arial"/>
                <a:cs typeface="Arial"/>
              </a:rPr>
              <a:t>by</a:t>
            </a:r>
            <a:r>
              <a:rPr sz="2000" i="1" spc="-33" dirty="0">
                <a:latin typeface="Arial"/>
                <a:cs typeface="Arial"/>
              </a:rPr>
              <a:t> </a:t>
            </a:r>
            <a:r>
              <a:rPr sz="2000" i="1" dirty="0">
                <a:latin typeface="Arial"/>
                <a:cs typeface="Arial"/>
              </a:rPr>
              <a:t>nemělo</a:t>
            </a:r>
            <a:r>
              <a:rPr sz="2000" i="1" spc="-28" dirty="0">
                <a:latin typeface="Arial"/>
                <a:cs typeface="Arial"/>
              </a:rPr>
              <a:t> </a:t>
            </a:r>
            <a:r>
              <a:rPr sz="2000" i="1" dirty="0">
                <a:latin typeface="Arial"/>
                <a:cs typeface="Arial"/>
              </a:rPr>
              <a:t>přesáhnout</a:t>
            </a:r>
            <a:r>
              <a:rPr sz="2000" i="1" spc="-66" dirty="0">
                <a:latin typeface="Arial"/>
                <a:cs typeface="Arial"/>
              </a:rPr>
              <a:t> </a:t>
            </a:r>
            <a:r>
              <a:rPr sz="2000" i="1" dirty="0">
                <a:latin typeface="Arial"/>
                <a:cs typeface="Arial"/>
              </a:rPr>
              <a:t>20</a:t>
            </a:r>
            <a:r>
              <a:rPr sz="2000" i="1" spc="-33" dirty="0">
                <a:latin typeface="Arial"/>
                <a:cs typeface="Arial"/>
              </a:rPr>
              <a:t> </a:t>
            </a:r>
            <a:r>
              <a:rPr sz="2000" i="1" dirty="0">
                <a:latin typeface="Arial"/>
                <a:cs typeface="Arial"/>
              </a:rPr>
              <a:t>až</a:t>
            </a:r>
            <a:r>
              <a:rPr sz="2000" i="1" spc="-28" dirty="0">
                <a:latin typeface="Arial"/>
                <a:cs typeface="Arial"/>
              </a:rPr>
              <a:t> </a:t>
            </a:r>
            <a:r>
              <a:rPr sz="2000" i="1" dirty="0">
                <a:latin typeface="Arial"/>
                <a:cs typeface="Arial"/>
              </a:rPr>
              <a:t>30</a:t>
            </a:r>
            <a:r>
              <a:rPr sz="2000" i="1" spc="-33" dirty="0">
                <a:latin typeface="Arial"/>
                <a:cs typeface="Arial"/>
              </a:rPr>
              <a:t> </a:t>
            </a:r>
            <a:r>
              <a:rPr sz="2000" i="1" dirty="0">
                <a:latin typeface="Arial"/>
                <a:cs typeface="Arial"/>
              </a:rPr>
              <a:t>cm/min</a:t>
            </a:r>
            <a:r>
              <a:rPr sz="2000" i="1" spc="11" dirty="0">
                <a:latin typeface="Arial"/>
                <a:cs typeface="Arial"/>
              </a:rPr>
              <a:t> </a:t>
            </a:r>
            <a:r>
              <a:rPr sz="2000" i="1" dirty="0">
                <a:latin typeface="Arial"/>
                <a:cs typeface="Arial"/>
              </a:rPr>
              <a:t>-</a:t>
            </a:r>
            <a:r>
              <a:rPr sz="2000" i="1" spc="-28" dirty="0">
                <a:latin typeface="Arial"/>
                <a:cs typeface="Arial"/>
              </a:rPr>
              <a:t> </a:t>
            </a:r>
            <a:r>
              <a:rPr sz="2000" i="1" spc="-11" dirty="0">
                <a:latin typeface="Arial"/>
                <a:cs typeface="Arial"/>
              </a:rPr>
              <a:t>konstantní</a:t>
            </a:r>
            <a:endParaRPr sz="2000" dirty="0">
              <a:latin typeface="Arial"/>
              <a:cs typeface="Arial"/>
            </a:endParaRPr>
          </a:p>
          <a:p>
            <a:pPr marL="392178" indent="-378871">
              <a:spcBef>
                <a:spcPts val="1803"/>
              </a:spcBef>
              <a:buFont typeface="Arial"/>
              <a:buChar char="-"/>
              <a:tabLst>
                <a:tab pos="392178" algn="l"/>
                <a:tab pos="392878" algn="l"/>
              </a:tabLst>
            </a:pPr>
            <a:r>
              <a:rPr sz="2000" i="1" dirty="0">
                <a:latin typeface="Arial"/>
                <a:cs typeface="Arial"/>
              </a:rPr>
              <a:t>Složení</a:t>
            </a:r>
            <a:r>
              <a:rPr sz="2000" i="1" spc="-33" dirty="0">
                <a:latin typeface="Arial"/>
                <a:cs typeface="Arial"/>
              </a:rPr>
              <a:t> </a:t>
            </a:r>
            <a:r>
              <a:rPr sz="2000" i="1" dirty="0">
                <a:latin typeface="Arial"/>
                <a:cs typeface="Arial"/>
              </a:rPr>
              <a:t>plazmy</a:t>
            </a:r>
            <a:r>
              <a:rPr sz="2000" i="1" spc="-33" dirty="0">
                <a:latin typeface="Arial"/>
                <a:cs typeface="Arial"/>
              </a:rPr>
              <a:t> </a:t>
            </a:r>
            <a:r>
              <a:rPr sz="2000" i="1" dirty="0">
                <a:latin typeface="Arial"/>
                <a:cs typeface="Arial"/>
              </a:rPr>
              <a:t>a</a:t>
            </a:r>
            <a:r>
              <a:rPr sz="2000" i="1" spc="-11" dirty="0">
                <a:latin typeface="Arial"/>
                <a:cs typeface="Arial"/>
              </a:rPr>
              <a:t> </a:t>
            </a:r>
            <a:r>
              <a:rPr sz="2000" i="1" dirty="0">
                <a:latin typeface="Arial"/>
                <a:cs typeface="Arial"/>
              </a:rPr>
              <a:t>ochranných</a:t>
            </a:r>
            <a:r>
              <a:rPr sz="2000" i="1" spc="-61" dirty="0">
                <a:latin typeface="Arial"/>
                <a:cs typeface="Arial"/>
              </a:rPr>
              <a:t> </a:t>
            </a:r>
            <a:r>
              <a:rPr sz="2000" i="1" dirty="0">
                <a:latin typeface="Arial"/>
                <a:cs typeface="Arial"/>
              </a:rPr>
              <a:t>plynů</a:t>
            </a:r>
            <a:r>
              <a:rPr sz="2000" i="1" spc="-33" dirty="0">
                <a:latin typeface="Arial"/>
                <a:cs typeface="Arial"/>
              </a:rPr>
              <a:t> </a:t>
            </a:r>
            <a:r>
              <a:rPr sz="2000" i="1" dirty="0">
                <a:latin typeface="Arial"/>
                <a:cs typeface="Arial"/>
              </a:rPr>
              <a:t>(+</a:t>
            </a:r>
            <a:r>
              <a:rPr sz="2000" i="1" spc="-39" dirty="0">
                <a:latin typeface="Arial"/>
                <a:cs typeface="Arial"/>
              </a:rPr>
              <a:t> </a:t>
            </a:r>
            <a:r>
              <a:rPr sz="2000" i="1" dirty="0">
                <a:latin typeface="Arial"/>
                <a:cs typeface="Arial"/>
              </a:rPr>
              <a:t>průtoky)</a:t>
            </a:r>
            <a:r>
              <a:rPr sz="2000" i="1" spc="-39" dirty="0">
                <a:latin typeface="Arial"/>
                <a:cs typeface="Arial"/>
              </a:rPr>
              <a:t> </a:t>
            </a:r>
            <a:r>
              <a:rPr sz="2000" i="1" dirty="0">
                <a:latin typeface="Arial"/>
                <a:cs typeface="Arial"/>
              </a:rPr>
              <a:t>-</a:t>
            </a:r>
            <a:r>
              <a:rPr sz="2000" i="1" spc="-11" dirty="0">
                <a:latin typeface="Arial"/>
                <a:cs typeface="Arial"/>
              </a:rPr>
              <a:t> stálé</a:t>
            </a:r>
            <a:endParaRPr sz="2000" dirty="0">
              <a:latin typeface="Arial"/>
              <a:cs typeface="Arial"/>
            </a:endParaRPr>
          </a:p>
          <a:p>
            <a:pPr marL="392178" indent="-378871">
              <a:spcBef>
                <a:spcPts val="529"/>
              </a:spcBef>
              <a:buFont typeface="Arial"/>
              <a:buChar char="-"/>
              <a:tabLst>
                <a:tab pos="392178" algn="l"/>
                <a:tab pos="392878" algn="l"/>
              </a:tabLst>
            </a:pPr>
            <a:r>
              <a:rPr sz="2000" i="1" dirty="0">
                <a:latin typeface="Arial"/>
                <a:cs typeface="Arial"/>
              </a:rPr>
              <a:t>Rychlost</a:t>
            </a:r>
            <a:r>
              <a:rPr sz="2000" i="1" spc="-72" dirty="0">
                <a:latin typeface="Arial"/>
                <a:cs typeface="Arial"/>
              </a:rPr>
              <a:t> </a:t>
            </a:r>
            <a:r>
              <a:rPr sz="2000" i="1" dirty="0">
                <a:latin typeface="Arial"/>
                <a:cs typeface="Arial"/>
              </a:rPr>
              <a:t>posuvu</a:t>
            </a:r>
            <a:r>
              <a:rPr sz="2000" i="1" spc="-50" dirty="0">
                <a:latin typeface="Arial"/>
                <a:cs typeface="Arial"/>
              </a:rPr>
              <a:t> </a:t>
            </a:r>
            <a:r>
              <a:rPr sz="2000" i="1" dirty="0">
                <a:latin typeface="Arial"/>
                <a:cs typeface="Arial"/>
              </a:rPr>
              <a:t>svařovacího</a:t>
            </a:r>
            <a:r>
              <a:rPr sz="2000" i="1" spc="-61" dirty="0">
                <a:latin typeface="Arial"/>
                <a:cs typeface="Arial"/>
              </a:rPr>
              <a:t> </a:t>
            </a:r>
            <a:r>
              <a:rPr sz="2000" i="1" spc="-11" dirty="0">
                <a:latin typeface="Arial"/>
                <a:cs typeface="Arial"/>
              </a:rPr>
              <a:t>drátu</a:t>
            </a:r>
            <a:endParaRPr sz="2000" dirty="0">
              <a:latin typeface="Arial"/>
              <a:cs typeface="Arial"/>
            </a:endParaRPr>
          </a:p>
          <a:p>
            <a:pPr marL="392178" marR="5602" indent="-378871">
              <a:spcBef>
                <a:spcPts val="529"/>
              </a:spcBef>
              <a:buFont typeface="Arial"/>
              <a:buChar char="-"/>
              <a:tabLst>
                <a:tab pos="392178" algn="l"/>
                <a:tab pos="392878" algn="l"/>
              </a:tabLst>
            </a:pPr>
            <a:r>
              <a:rPr sz="2000" i="1" dirty="0">
                <a:latin typeface="Arial"/>
                <a:cs typeface="Arial"/>
              </a:rPr>
              <a:t>Nastavení</a:t>
            </a:r>
            <a:r>
              <a:rPr sz="2000" i="1" spc="-66" dirty="0">
                <a:latin typeface="Arial"/>
                <a:cs typeface="Arial"/>
              </a:rPr>
              <a:t> </a:t>
            </a:r>
            <a:r>
              <a:rPr sz="2000" i="1" dirty="0">
                <a:latin typeface="Arial"/>
                <a:cs typeface="Arial"/>
              </a:rPr>
              <a:t>hořáku</a:t>
            </a:r>
            <a:r>
              <a:rPr sz="2000" i="1" spc="-61" dirty="0">
                <a:latin typeface="Arial"/>
                <a:cs typeface="Arial"/>
              </a:rPr>
              <a:t> </a:t>
            </a:r>
            <a:r>
              <a:rPr sz="2000" i="1" dirty="0">
                <a:latin typeface="Arial"/>
                <a:cs typeface="Arial"/>
              </a:rPr>
              <a:t>a</a:t>
            </a:r>
            <a:r>
              <a:rPr sz="2000" i="1" spc="-17" dirty="0">
                <a:latin typeface="Arial"/>
                <a:cs typeface="Arial"/>
              </a:rPr>
              <a:t> </a:t>
            </a:r>
            <a:r>
              <a:rPr sz="2000" i="1" dirty="0">
                <a:latin typeface="Arial"/>
                <a:cs typeface="Arial"/>
              </a:rPr>
              <a:t>typ</a:t>
            </a:r>
            <a:r>
              <a:rPr sz="2000" i="1" spc="-39" dirty="0">
                <a:latin typeface="Arial"/>
                <a:cs typeface="Arial"/>
              </a:rPr>
              <a:t> </a:t>
            </a:r>
            <a:r>
              <a:rPr sz="2000" i="1" dirty="0">
                <a:latin typeface="Arial"/>
                <a:cs typeface="Arial"/>
              </a:rPr>
              <a:t>wolframové</a:t>
            </a:r>
            <a:r>
              <a:rPr sz="2000" i="1" spc="-50" dirty="0">
                <a:latin typeface="Arial"/>
                <a:cs typeface="Arial"/>
              </a:rPr>
              <a:t> </a:t>
            </a:r>
            <a:r>
              <a:rPr sz="2000" i="1" dirty="0">
                <a:latin typeface="Arial"/>
                <a:cs typeface="Arial"/>
              </a:rPr>
              <a:t>elektrody</a:t>
            </a:r>
            <a:r>
              <a:rPr sz="2000" i="1" spc="-55" dirty="0">
                <a:latin typeface="Arial"/>
                <a:cs typeface="Arial"/>
              </a:rPr>
              <a:t> </a:t>
            </a:r>
            <a:r>
              <a:rPr sz="2000" i="1" dirty="0">
                <a:latin typeface="Arial"/>
                <a:cs typeface="Arial"/>
              </a:rPr>
              <a:t>(průměr</a:t>
            </a:r>
            <a:r>
              <a:rPr sz="2000" i="1" spc="-55" dirty="0">
                <a:latin typeface="Arial"/>
                <a:cs typeface="Arial"/>
              </a:rPr>
              <a:t> </a:t>
            </a:r>
            <a:r>
              <a:rPr sz="2000" i="1" spc="-11" dirty="0">
                <a:latin typeface="Arial"/>
                <a:cs typeface="Arial"/>
              </a:rPr>
              <a:t>trysky, </a:t>
            </a:r>
            <a:r>
              <a:rPr sz="2000" i="1" dirty="0">
                <a:latin typeface="Arial"/>
                <a:cs typeface="Arial"/>
              </a:rPr>
              <a:t>vzdálenost</a:t>
            </a:r>
            <a:r>
              <a:rPr sz="2000" i="1" spc="-61" dirty="0">
                <a:latin typeface="Arial"/>
                <a:cs typeface="Arial"/>
              </a:rPr>
              <a:t> </a:t>
            </a:r>
            <a:r>
              <a:rPr sz="2000" i="1" spc="-11" dirty="0">
                <a:latin typeface="Arial"/>
                <a:cs typeface="Arial"/>
              </a:rPr>
              <a:t>hořáku)</a:t>
            </a:r>
            <a:endParaRPr sz="2000" dirty="0">
              <a:latin typeface="Arial"/>
              <a:cs typeface="Arial"/>
            </a:endParaRPr>
          </a:p>
          <a:p>
            <a:pPr marL="392178" indent="-378871">
              <a:spcBef>
                <a:spcPts val="529"/>
              </a:spcBef>
              <a:buFont typeface="Arial"/>
              <a:buChar char="-"/>
              <a:tabLst>
                <a:tab pos="392178" algn="l"/>
                <a:tab pos="392878" algn="l"/>
              </a:tabLst>
            </a:pPr>
            <a:r>
              <a:rPr sz="2000" i="1" dirty="0">
                <a:latin typeface="Arial"/>
                <a:cs typeface="Arial"/>
              </a:rPr>
              <a:t>Příprava</a:t>
            </a:r>
            <a:r>
              <a:rPr sz="2000" i="1" spc="-50" dirty="0">
                <a:latin typeface="Arial"/>
                <a:cs typeface="Arial"/>
              </a:rPr>
              <a:t> </a:t>
            </a:r>
            <a:r>
              <a:rPr sz="2000" i="1" dirty="0">
                <a:latin typeface="Arial"/>
                <a:cs typeface="Arial"/>
              </a:rPr>
              <a:t>základního</a:t>
            </a:r>
            <a:r>
              <a:rPr sz="2000" i="1" spc="-50" dirty="0">
                <a:latin typeface="Arial"/>
                <a:cs typeface="Arial"/>
              </a:rPr>
              <a:t> </a:t>
            </a:r>
            <a:r>
              <a:rPr sz="2000" i="1" spc="-11" dirty="0">
                <a:latin typeface="Arial"/>
                <a:cs typeface="Arial"/>
              </a:rPr>
              <a:t>materiálu</a:t>
            </a:r>
            <a:endParaRPr sz="2000" dirty="0">
              <a:latin typeface="Arial"/>
              <a:cs typeface="Arial"/>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a:spLocks noGrp="1"/>
          </p:cNvSpPr>
          <p:nvPr>
            <p:ph type="title"/>
          </p:nvPr>
        </p:nvSpPr>
        <p:spPr>
          <a:xfrm>
            <a:off x="391633" y="775581"/>
            <a:ext cx="4109147" cy="552044"/>
          </a:xfrm>
          <a:prstGeom prst="rect">
            <a:avLst/>
          </a:prstGeom>
        </p:spPr>
        <p:txBody>
          <a:bodyPr vert="horz" wrap="square" lIns="0" tIns="13305" rIns="0" bIns="0" rtlCol="0">
            <a:spAutoFit/>
          </a:bodyPr>
          <a:lstStyle/>
          <a:p>
            <a:pPr marL="14007">
              <a:spcBef>
                <a:spcPts val="105"/>
              </a:spcBef>
            </a:pPr>
            <a:r>
              <a:rPr spc="-116" dirty="0"/>
              <a:t>Parametry</a:t>
            </a:r>
            <a:r>
              <a:rPr spc="-44" dirty="0"/>
              <a:t> </a:t>
            </a:r>
            <a:r>
              <a:rPr spc="-77" dirty="0"/>
              <a:t>svařování</a:t>
            </a:r>
          </a:p>
        </p:txBody>
      </p:sp>
    </p:spTree>
    <p:extLst>
      <p:ext uri="{BB962C8B-B14F-4D97-AF65-F5344CB8AC3E}">
        <p14:creationId xmlns:p14="http://schemas.microsoft.com/office/powerpoint/2010/main" val="19228461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827925" y="1679201"/>
            <a:ext cx="8539718" cy="4795940"/>
          </a:xfrm>
          <a:prstGeom prst="rect">
            <a:avLst/>
          </a:prstGeom>
        </p:spPr>
        <p:txBody>
          <a:bodyPr vert="horz" wrap="square" lIns="0" tIns="80530" rIns="0" bIns="0" rtlCol="0">
            <a:spAutoFit/>
          </a:bodyPr>
          <a:lstStyle/>
          <a:p>
            <a:pPr marL="392178" indent="-378171">
              <a:spcBef>
                <a:spcPts val="634"/>
              </a:spcBef>
              <a:buFont typeface="Wingdings"/>
              <a:buChar char=""/>
              <a:tabLst>
                <a:tab pos="391477" algn="l"/>
                <a:tab pos="392178" algn="l"/>
              </a:tabLst>
            </a:pPr>
            <a:r>
              <a:rPr sz="2206" i="1" dirty="0">
                <a:latin typeface="Arial"/>
                <a:cs typeface="Arial"/>
              </a:rPr>
              <a:t>vyšší</a:t>
            </a:r>
            <a:r>
              <a:rPr sz="2206" i="1" spc="-66" dirty="0">
                <a:latin typeface="Arial"/>
                <a:cs typeface="Arial"/>
              </a:rPr>
              <a:t> </a:t>
            </a:r>
            <a:r>
              <a:rPr sz="2206" i="1" dirty="0">
                <a:latin typeface="Arial"/>
                <a:cs typeface="Arial"/>
              </a:rPr>
              <a:t>rychlost</a:t>
            </a:r>
            <a:r>
              <a:rPr sz="2206" i="1" spc="-55" dirty="0">
                <a:latin typeface="Arial"/>
                <a:cs typeface="Arial"/>
              </a:rPr>
              <a:t> </a:t>
            </a:r>
            <a:r>
              <a:rPr sz="2206" i="1" dirty="0">
                <a:latin typeface="Arial"/>
                <a:cs typeface="Arial"/>
              </a:rPr>
              <a:t>svařování</a:t>
            </a:r>
            <a:r>
              <a:rPr sz="2206" i="1" spc="-55"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možnost</a:t>
            </a:r>
            <a:r>
              <a:rPr sz="2206" i="1" spc="-39" dirty="0">
                <a:latin typeface="Arial"/>
                <a:cs typeface="Arial"/>
              </a:rPr>
              <a:t> </a:t>
            </a:r>
            <a:r>
              <a:rPr sz="2206" i="1" spc="-11" dirty="0">
                <a:latin typeface="Arial"/>
                <a:cs typeface="Arial"/>
              </a:rPr>
              <a:t>mechanizace</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menší</a:t>
            </a:r>
            <a:r>
              <a:rPr sz="2206" i="1" spc="-44" dirty="0">
                <a:latin typeface="Arial"/>
                <a:cs typeface="Arial"/>
              </a:rPr>
              <a:t> </a:t>
            </a:r>
            <a:r>
              <a:rPr sz="2206" i="1" dirty="0">
                <a:latin typeface="Arial"/>
                <a:cs typeface="Arial"/>
              </a:rPr>
              <a:t>tepelně</a:t>
            </a:r>
            <a:r>
              <a:rPr sz="2206" i="1" spc="-44" dirty="0">
                <a:latin typeface="Arial"/>
                <a:cs typeface="Arial"/>
              </a:rPr>
              <a:t> </a:t>
            </a:r>
            <a:r>
              <a:rPr sz="2206" i="1" dirty="0">
                <a:latin typeface="Arial"/>
                <a:cs typeface="Arial"/>
              </a:rPr>
              <a:t>ovlivněná</a:t>
            </a:r>
            <a:r>
              <a:rPr sz="2206" i="1" spc="-55" dirty="0">
                <a:latin typeface="Arial"/>
                <a:cs typeface="Arial"/>
              </a:rPr>
              <a:t> </a:t>
            </a:r>
            <a:r>
              <a:rPr sz="2206" i="1" dirty="0">
                <a:latin typeface="Arial"/>
                <a:cs typeface="Arial"/>
              </a:rPr>
              <a:t>oblast,</a:t>
            </a:r>
            <a:r>
              <a:rPr sz="2206" i="1" spc="-55"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tím</a:t>
            </a:r>
            <a:r>
              <a:rPr sz="2206" i="1" spc="-44" dirty="0">
                <a:latin typeface="Arial"/>
                <a:cs typeface="Arial"/>
              </a:rPr>
              <a:t> </a:t>
            </a:r>
            <a:r>
              <a:rPr sz="2206" i="1" dirty="0">
                <a:latin typeface="Arial"/>
                <a:cs typeface="Arial"/>
              </a:rPr>
              <a:t>i</a:t>
            </a:r>
            <a:r>
              <a:rPr sz="2206" i="1" spc="-33" dirty="0">
                <a:latin typeface="Arial"/>
                <a:cs typeface="Arial"/>
              </a:rPr>
              <a:t> </a:t>
            </a:r>
            <a:r>
              <a:rPr sz="2206" i="1" dirty="0">
                <a:latin typeface="Arial"/>
                <a:cs typeface="Arial"/>
              </a:rPr>
              <a:t>menší</a:t>
            </a:r>
            <a:r>
              <a:rPr sz="2206" i="1" spc="-39" dirty="0">
                <a:latin typeface="Arial"/>
                <a:cs typeface="Arial"/>
              </a:rPr>
              <a:t> </a:t>
            </a:r>
            <a:r>
              <a:rPr sz="2206" i="1" spc="-11" dirty="0">
                <a:latin typeface="Arial"/>
                <a:cs typeface="Arial"/>
              </a:rPr>
              <a:t>deformace,</a:t>
            </a:r>
            <a:endParaRPr sz="2206">
              <a:latin typeface="Arial"/>
              <a:cs typeface="Arial"/>
            </a:endParaRPr>
          </a:p>
          <a:p>
            <a:pPr marL="392178" marR="694014" indent="-378171">
              <a:spcBef>
                <a:spcPts val="529"/>
              </a:spcBef>
              <a:buFont typeface="Wingdings"/>
              <a:buChar char=""/>
              <a:tabLst>
                <a:tab pos="391477" algn="l"/>
                <a:tab pos="392178" algn="l"/>
              </a:tabLst>
            </a:pPr>
            <a:r>
              <a:rPr sz="2206" i="1" dirty="0">
                <a:latin typeface="Arial"/>
                <a:cs typeface="Arial"/>
              </a:rPr>
              <a:t>menší</a:t>
            </a:r>
            <a:r>
              <a:rPr sz="2206" i="1" spc="-39" dirty="0">
                <a:latin typeface="Arial"/>
                <a:cs typeface="Arial"/>
              </a:rPr>
              <a:t> </a:t>
            </a:r>
            <a:r>
              <a:rPr sz="2206" i="1" dirty="0">
                <a:latin typeface="Arial"/>
                <a:cs typeface="Arial"/>
              </a:rPr>
              <a:t>převýšení</a:t>
            </a:r>
            <a:r>
              <a:rPr sz="2206" i="1" spc="-61" dirty="0">
                <a:latin typeface="Arial"/>
                <a:cs typeface="Arial"/>
              </a:rPr>
              <a:t> </a:t>
            </a:r>
            <a:r>
              <a:rPr sz="2206" i="1" dirty="0">
                <a:latin typeface="Arial"/>
                <a:cs typeface="Arial"/>
              </a:rPr>
              <a:t>svaru,</a:t>
            </a:r>
            <a:r>
              <a:rPr sz="2206" i="1" spc="-61" dirty="0">
                <a:latin typeface="Arial"/>
                <a:cs typeface="Arial"/>
              </a:rPr>
              <a:t> </a:t>
            </a:r>
            <a:r>
              <a:rPr sz="2206" i="1" dirty="0">
                <a:latin typeface="Arial"/>
                <a:cs typeface="Arial"/>
              </a:rPr>
              <a:t>a</a:t>
            </a:r>
            <a:r>
              <a:rPr sz="2206" i="1" spc="-39" dirty="0">
                <a:latin typeface="Arial"/>
                <a:cs typeface="Arial"/>
              </a:rPr>
              <a:t> </a:t>
            </a:r>
            <a:r>
              <a:rPr sz="2206" i="1" dirty="0">
                <a:latin typeface="Arial"/>
                <a:cs typeface="Arial"/>
              </a:rPr>
              <a:t>tím</a:t>
            </a:r>
            <a:r>
              <a:rPr sz="2206" i="1" spc="-28" dirty="0">
                <a:latin typeface="Arial"/>
                <a:cs typeface="Arial"/>
              </a:rPr>
              <a:t> </a:t>
            </a:r>
            <a:r>
              <a:rPr sz="2206" i="1" dirty="0">
                <a:latin typeface="Arial"/>
                <a:cs typeface="Arial"/>
              </a:rPr>
              <a:t>i</a:t>
            </a:r>
            <a:r>
              <a:rPr sz="2206" i="1" spc="-17" dirty="0">
                <a:latin typeface="Arial"/>
                <a:cs typeface="Arial"/>
              </a:rPr>
              <a:t> </a:t>
            </a:r>
            <a:r>
              <a:rPr sz="2206" i="1" dirty="0">
                <a:latin typeface="Arial"/>
                <a:cs typeface="Arial"/>
              </a:rPr>
              <a:t>snížení</a:t>
            </a:r>
            <a:r>
              <a:rPr sz="2206" i="1" spc="-61" dirty="0">
                <a:latin typeface="Arial"/>
                <a:cs typeface="Arial"/>
              </a:rPr>
              <a:t> </a:t>
            </a:r>
            <a:r>
              <a:rPr sz="2206" i="1" dirty="0">
                <a:latin typeface="Arial"/>
                <a:cs typeface="Arial"/>
              </a:rPr>
              <a:t>pracnosti</a:t>
            </a:r>
            <a:r>
              <a:rPr sz="2206" i="1" spc="-44" dirty="0">
                <a:latin typeface="Arial"/>
                <a:cs typeface="Arial"/>
              </a:rPr>
              <a:t> </a:t>
            </a:r>
            <a:r>
              <a:rPr sz="2206" i="1" spc="-11" dirty="0">
                <a:latin typeface="Arial"/>
                <a:cs typeface="Arial"/>
              </a:rPr>
              <a:t>následného </a:t>
            </a:r>
            <a:r>
              <a:rPr sz="2206" i="1" dirty="0">
                <a:latin typeface="Arial"/>
                <a:cs typeface="Arial"/>
              </a:rPr>
              <a:t>opracování</a:t>
            </a:r>
            <a:r>
              <a:rPr sz="2206" i="1" spc="-77" dirty="0">
                <a:latin typeface="Arial"/>
                <a:cs typeface="Arial"/>
              </a:rPr>
              <a:t> </a:t>
            </a:r>
            <a:r>
              <a:rPr sz="2206" i="1" spc="-11" dirty="0">
                <a:latin typeface="Arial"/>
                <a:cs typeface="Arial"/>
              </a:rPr>
              <a:t>svaru,</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zachování</a:t>
            </a:r>
            <a:r>
              <a:rPr sz="2206" i="1" spc="-72" dirty="0">
                <a:latin typeface="Arial"/>
                <a:cs typeface="Arial"/>
              </a:rPr>
              <a:t> </a:t>
            </a:r>
            <a:r>
              <a:rPr sz="2206" i="1" dirty="0">
                <a:latin typeface="Arial"/>
                <a:cs typeface="Arial"/>
              </a:rPr>
              <a:t>příznivých</a:t>
            </a:r>
            <a:r>
              <a:rPr sz="2206" i="1" spc="-72" dirty="0">
                <a:latin typeface="Arial"/>
                <a:cs typeface="Arial"/>
              </a:rPr>
              <a:t> </a:t>
            </a:r>
            <a:r>
              <a:rPr sz="2206" i="1" dirty="0">
                <a:latin typeface="Arial"/>
                <a:cs typeface="Arial"/>
              </a:rPr>
              <a:t>mechanických</a:t>
            </a:r>
            <a:r>
              <a:rPr sz="2206" i="1" spc="-55" dirty="0">
                <a:latin typeface="Arial"/>
                <a:cs typeface="Arial"/>
              </a:rPr>
              <a:t> </a:t>
            </a:r>
            <a:r>
              <a:rPr sz="2206" i="1" dirty="0">
                <a:latin typeface="Arial"/>
                <a:cs typeface="Arial"/>
              </a:rPr>
              <a:t>hodnot</a:t>
            </a:r>
            <a:r>
              <a:rPr sz="2206" i="1" spc="-50" dirty="0">
                <a:latin typeface="Arial"/>
                <a:cs typeface="Arial"/>
              </a:rPr>
              <a:t> </a:t>
            </a:r>
            <a:r>
              <a:rPr sz="2206" i="1" dirty="0">
                <a:latin typeface="Arial"/>
                <a:cs typeface="Arial"/>
              </a:rPr>
              <a:t>základního</a:t>
            </a:r>
            <a:r>
              <a:rPr sz="2206" i="1" spc="-50" dirty="0">
                <a:latin typeface="Arial"/>
                <a:cs typeface="Arial"/>
              </a:rPr>
              <a:t> </a:t>
            </a:r>
            <a:r>
              <a:rPr sz="2206" i="1" spc="-11" dirty="0">
                <a:latin typeface="Arial"/>
                <a:cs typeface="Arial"/>
              </a:rPr>
              <a:t>materiálu,</a:t>
            </a:r>
            <a:endParaRPr sz="2206">
              <a:latin typeface="Arial"/>
              <a:cs typeface="Arial"/>
            </a:endParaRPr>
          </a:p>
          <a:p>
            <a:pPr marL="392178" indent="-378171">
              <a:spcBef>
                <a:spcPts val="534"/>
              </a:spcBef>
              <a:buFont typeface="Wingdings"/>
              <a:buChar char=""/>
              <a:tabLst>
                <a:tab pos="391477" algn="l"/>
                <a:tab pos="392178" algn="l"/>
              </a:tabLst>
            </a:pPr>
            <a:r>
              <a:rPr sz="2206" i="1" dirty="0">
                <a:latin typeface="Arial"/>
                <a:cs typeface="Arial"/>
              </a:rPr>
              <a:t>vynikající</a:t>
            </a:r>
            <a:r>
              <a:rPr sz="2206" i="1" spc="-72" dirty="0">
                <a:latin typeface="Arial"/>
                <a:cs typeface="Arial"/>
              </a:rPr>
              <a:t> </a:t>
            </a:r>
            <a:r>
              <a:rPr sz="2206" i="1" dirty="0">
                <a:latin typeface="Arial"/>
                <a:cs typeface="Arial"/>
              </a:rPr>
              <a:t>vzhled</a:t>
            </a:r>
            <a:r>
              <a:rPr sz="2206" i="1" spc="-33" dirty="0">
                <a:latin typeface="Arial"/>
                <a:cs typeface="Arial"/>
              </a:rPr>
              <a:t> </a:t>
            </a:r>
            <a:r>
              <a:rPr sz="2206" i="1" dirty="0">
                <a:latin typeface="Arial"/>
                <a:cs typeface="Arial"/>
              </a:rPr>
              <a:t>svaru</a:t>
            </a:r>
            <a:r>
              <a:rPr sz="2206" i="1" spc="-44" dirty="0">
                <a:latin typeface="Arial"/>
                <a:cs typeface="Arial"/>
              </a:rPr>
              <a:t> </a:t>
            </a:r>
            <a:r>
              <a:rPr sz="2206" i="1" dirty="0">
                <a:latin typeface="Arial"/>
                <a:cs typeface="Arial"/>
              </a:rPr>
              <a:t>při</a:t>
            </a:r>
            <a:r>
              <a:rPr sz="2206" i="1" spc="-28" dirty="0">
                <a:latin typeface="Arial"/>
                <a:cs typeface="Arial"/>
              </a:rPr>
              <a:t> </a:t>
            </a:r>
            <a:r>
              <a:rPr sz="2206" i="1" dirty="0">
                <a:latin typeface="Arial"/>
                <a:cs typeface="Arial"/>
              </a:rPr>
              <a:t>snadné</a:t>
            </a:r>
            <a:r>
              <a:rPr sz="2206" i="1" spc="-44" dirty="0">
                <a:latin typeface="Arial"/>
                <a:cs typeface="Arial"/>
              </a:rPr>
              <a:t> </a:t>
            </a:r>
            <a:r>
              <a:rPr sz="2206" i="1" spc="-11" dirty="0">
                <a:latin typeface="Arial"/>
                <a:cs typeface="Arial"/>
              </a:rPr>
              <a:t>reprodukovatelnosti,</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vynikající</a:t>
            </a:r>
            <a:r>
              <a:rPr sz="2206" i="1" spc="-66" dirty="0">
                <a:latin typeface="Arial"/>
                <a:cs typeface="Arial"/>
              </a:rPr>
              <a:t> </a:t>
            </a:r>
            <a:r>
              <a:rPr sz="2206" i="1" dirty="0">
                <a:latin typeface="Arial"/>
                <a:cs typeface="Arial"/>
              </a:rPr>
              <a:t>kvalitu</a:t>
            </a:r>
            <a:r>
              <a:rPr sz="2206" i="1" spc="-28" dirty="0">
                <a:latin typeface="Arial"/>
                <a:cs typeface="Arial"/>
              </a:rPr>
              <a:t> </a:t>
            </a:r>
            <a:r>
              <a:rPr sz="2206" i="1" dirty="0">
                <a:latin typeface="Arial"/>
                <a:cs typeface="Arial"/>
              </a:rPr>
              <a:t>svaru</a:t>
            </a:r>
            <a:r>
              <a:rPr sz="2206" i="1" spc="-50" dirty="0">
                <a:latin typeface="Arial"/>
                <a:cs typeface="Arial"/>
              </a:rPr>
              <a:t> </a:t>
            </a:r>
            <a:r>
              <a:rPr sz="2206" i="1" dirty="0">
                <a:latin typeface="Arial"/>
                <a:cs typeface="Arial"/>
              </a:rPr>
              <a:t>(vysoká</a:t>
            </a:r>
            <a:r>
              <a:rPr sz="2206" i="1" spc="-55" dirty="0">
                <a:latin typeface="Arial"/>
                <a:cs typeface="Arial"/>
              </a:rPr>
              <a:t> </a:t>
            </a:r>
            <a:r>
              <a:rPr sz="2206" i="1" dirty="0">
                <a:latin typeface="Arial"/>
                <a:cs typeface="Arial"/>
              </a:rPr>
              <a:t>čistota</a:t>
            </a:r>
            <a:r>
              <a:rPr sz="2206" i="1" spc="-39" dirty="0">
                <a:latin typeface="Arial"/>
                <a:cs typeface="Arial"/>
              </a:rPr>
              <a:t> </a:t>
            </a:r>
            <a:r>
              <a:rPr sz="2206" i="1" dirty="0">
                <a:latin typeface="Arial"/>
                <a:cs typeface="Arial"/>
              </a:rPr>
              <a:t>bez</a:t>
            </a:r>
            <a:r>
              <a:rPr sz="2206" i="1" spc="-17" dirty="0">
                <a:latin typeface="Arial"/>
                <a:cs typeface="Arial"/>
              </a:rPr>
              <a:t> </a:t>
            </a:r>
            <a:r>
              <a:rPr sz="2206" i="1" dirty="0">
                <a:latin typeface="Arial"/>
                <a:cs typeface="Arial"/>
              </a:rPr>
              <a:t>pórů</a:t>
            </a:r>
            <a:r>
              <a:rPr sz="2206" i="1" spc="-39" dirty="0">
                <a:latin typeface="Arial"/>
                <a:cs typeface="Arial"/>
              </a:rPr>
              <a:t> </a:t>
            </a:r>
            <a:r>
              <a:rPr sz="2206" i="1" dirty="0">
                <a:latin typeface="Arial"/>
                <a:cs typeface="Arial"/>
              </a:rPr>
              <a:t>a</a:t>
            </a:r>
            <a:r>
              <a:rPr sz="2206" i="1" spc="-22" dirty="0">
                <a:latin typeface="Arial"/>
                <a:cs typeface="Arial"/>
              </a:rPr>
              <a:t> </a:t>
            </a:r>
            <a:r>
              <a:rPr sz="2206" i="1" spc="-11" dirty="0">
                <a:latin typeface="Arial"/>
                <a:cs typeface="Arial"/>
              </a:rPr>
              <a:t>bublin),</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velmi</a:t>
            </a:r>
            <a:r>
              <a:rPr sz="2206" i="1" spc="-17" dirty="0">
                <a:latin typeface="Arial"/>
                <a:cs typeface="Arial"/>
              </a:rPr>
              <a:t> </a:t>
            </a:r>
            <a:r>
              <a:rPr sz="2206" i="1" dirty="0">
                <a:latin typeface="Arial"/>
                <a:cs typeface="Arial"/>
              </a:rPr>
              <a:t>dobrý</a:t>
            </a:r>
            <a:r>
              <a:rPr sz="2206" i="1" spc="-39" dirty="0">
                <a:latin typeface="Arial"/>
                <a:cs typeface="Arial"/>
              </a:rPr>
              <a:t> </a:t>
            </a:r>
            <a:r>
              <a:rPr sz="2206" i="1" dirty="0">
                <a:latin typeface="Arial"/>
                <a:cs typeface="Arial"/>
              </a:rPr>
              <a:t>průvar</a:t>
            </a:r>
            <a:r>
              <a:rPr sz="2206" i="1" spc="-55" dirty="0">
                <a:latin typeface="Arial"/>
                <a:cs typeface="Arial"/>
              </a:rPr>
              <a:t> </a:t>
            </a:r>
            <a:r>
              <a:rPr sz="2206" i="1" dirty="0">
                <a:latin typeface="Arial"/>
                <a:cs typeface="Arial"/>
              </a:rPr>
              <a:t>i</a:t>
            </a:r>
            <a:r>
              <a:rPr sz="2206" i="1" spc="-11" dirty="0">
                <a:latin typeface="Arial"/>
                <a:cs typeface="Arial"/>
              </a:rPr>
              <a:t> </a:t>
            </a:r>
            <a:r>
              <a:rPr sz="2206" i="1" dirty="0">
                <a:latin typeface="Arial"/>
                <a:cs typeface="Arial"/>
              </a:rPr>
              <a:t>tvar</a:t>
            </a:r>
            <a:r>
              <a:rPr sz="2206" i="1" spc="-39" dirty="0">
                <a:latin typeface="Arial"/>
                <a:cs typeface="Arial"/>
              </a:rPr>
              <a:t> </a:t>
            </a:r>
            <a:r>
              <a:rPr sz="2206" i="1" spc="-11" dirty="0">
                <a:latin typeface="Arial"/>
                <a:cs typeface="Arial"/>
              </a:rPr>
              <a:t>svaru,</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snížení</a:t>
            </a:r>
            <a:r>
              <a:rPr sz="2206" i="1" spc="-72" dirty="0">
                <a:latin typeface="Arial"/>
                <a:cs typeface="Arial"/>
              </a:rPr>
              <a:t> </a:t>
            </a:r>
            <a:r>
              <a:rPr sz="2206" i="1" dirty="0">
                <a:latin typeface="Arial"/>
                <a:cs typeface="Arial"/>
              </a:rPr>
              <a:t>pracnosti</a:t>
            </a:r>
            <a:r>
              <a:rPr sz="2206" i="1" spc="-72" dirty="0">
                <a:latin typeface="Arial"/>
                <a:cs typeface="Arial"/>
              </a:rPr>
              <a:t> </a:t>
            </a:r>
            <a:r>
              <a:rPr sz="2206" i="1" dirty="0">
                <a:latin typeface="Arial"/>
                <a:cs typeface="Arial"/>
              </a:rPr>
              <a:t>přípravy</a:t>
            </a:r>
            <a:r>
              <a:rPr sz="2206" i="1" spc="-72" dirty="0">
                <a:latin typeface="Arial"/>
                <a:cs typeface="Arial"/>
              </a:rPr>
              <a:t> </a:t>
            </a:r>
            <a:r>
              <a:rPr sz="2206" i="1" dirty="0">
                <a:latin typeface="Arial"/>
                <a:cs typeface="Arial"/>
              </a:rPr>
              <a:t>svarových</a:t>
            </a:r>
            <a:r>
              <a:rPr sz="2206" i="1" spc="-72" dirty="0">
                <a:latin typeface="Arial"/>
                <a:cs typeface="Arial"/>
              </a:rPr>
              <a:t> </a:t>
            </a:r>
            <a:r>
              <a:rPr sz="2206" i="1" spc="-11" dirty="0">
                <a:latin typeface="Arial"/>
                <a:cs typeface="Arial"/>
              </a:rPr>
              <a:t>ploch,</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do</a:t>
            </a:r>
            <a:r>
              <a:rPr sz="2206" i="1" spc="-39" dirty="0">
                <a:latin typeface="Arial"/>
                <a:cs typeface="Arial"/>
              </a:rPr>
              <a:t> </a:t>
            </a:r>
            <a:r>
              <a:rPr sz="2206" i="1" dirty="0">
                <a:latin typeface="Arial"/>
                <a:cs typeface="Arial"/>
              </a:rPr>
              <a:t>tloušťky</a:t>
            </a:r>
            <a:r>
              <a:rPr sz="2206" i="1" spc="-39" dirty="0">
                <a:latin typeface="Arial"/>
                <a:cs typeface="Arial"/>
              </a:rPr>
              <a:t> </a:t>
            </a:r>
            <a:r>
              <a:rPr sz="2206" i="1" dirty="0">
                <a:latin typeface="Arial"/>
                <a:cs typeface="Arial"/>
              </a:rPr>
              <a:t>8</a:t>
            </a:r>
            <a:r>
              <a:rPr sz="2206" i="1" spc="-6" dirty="0">
                <a:latin typeface="Arial"/>
                <a:cs typeface="Arial"/>
              </a:rPr>
              <a:t> </a:t>
            </a:r>
            <a:r>
              <a:rPr sz="2206" i="1" dirty="0">
                <a:latin typeface="Arial"/>
                <a:cs typeface="Arial"/>
              </a:rPr>
              <a:t>mm</a:t>
            </a:r>
            <a:r>
              <a:rPr sz="2206" i="1" spc="-22" dirty="0">
                <a:latin typeface="Arial"/>
                <a:cs typeface="Arial"/>
              </a:rPr>
              <a:t> </a:t>
            </a:r>
            <a:r>
              <a:rPr sz="2206" i="1" dirty="0">
                <a:latin typeface="Arial"/>
                <a:cs typeface="Arial"/>
              </a:rPr>
              <a:t>není</a:t>
            </a:r>
            <a:r>
              <a:rPr sz="2206" i="1" spc="-44" dirty="0">
                <a:latin typeface="Arial"/>
                <a:cs typeface="Arial"/>
              </a:rPr>
              <a:t> </a:t>
            </a:r>
            <a:r>
              <a:rPr sz="2206" i="1" dirty="0">
                <a:latin typeface="Arial"/>
                <a:cs typeface="Arial"/>
              </a:rPr>
              <a:t>nutné</a:t>
            </a:r>
            <a:r>
              <a:rPr sz="2206" i="1" spc="-28" dirty="0">
                <a:latin typeface="Arial"/>
                <a:cs typeface="Arial"/>
              </a:rPr>
              <a:t> </a:t>
            </a:r>
            <a:r>
              <a:rPr sz="2206" i="1" dirty="0">
                <a:latin typeface="Arial"/>
                <a:cs typeface="Arial"/>
              </a:rPr>
              <a:t>svarové</a:t>
            </a:r>
            <a:r>
              <a:rPr sz="2206" i="1" spc="-72" dirty="0">
                <a:latin typeface="Arial"/>
                <a:cs typeface="Arial"/>
              </a:rPr>
              <a:t> </a:t>
            </a:r>
            <a:r>
              <a:rPr sz="2206" i="1" dirty="0">
                <a:latin typeface="Arial"/>
                <a:cs typeface="Arial"/>
              </a:rPr>
              <a:t>plochy </a:t>
            </a:r>
            <a:r>
              <a:rPr sz="2206" i="1" spc="-11" dirty="0">
                <a:latin typeface="Arial"/>
                <a:cs typeface="Arial"/>
              </a:rPr>
              <a:t>úkosovat,</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lze</a:t>
            </a:r>
            <a:r>
              <a:rPr sz="2206" i="1" spc="-44" dirty="0">
                <a:latin typeface="Arial"/>
                <a:cs typeface="Arial"/>
              </a:rPr>
              <a:t> </a:t>
            </a:r>
            <a:r>
              <a:rPr sz="2206" i="1" dirty="0">
                <a:latin typeface="Arial"/>
                <a:cs typeface="Arial"/>
              </a:rPr>
              <a:t>svařovat</a:t>
            </a:r>
            <a:r>
              <a:rPr sz="2206" i="1" spc="-77" dirty="0">
                <a:latin typeface="Arial"/>
                <a:cs typeface="Arial"/>
              </a:rPr>
              <a:t> </a:t>
            </a:r>
            <a:r>
              <a:rPr sz="2206" i="1" dirty="0">
                <a:latin typeface="Arial"/>
                <a:cs typeface="Arial"/>
              </a:rPr>
              <a:t>jedním</a:t>
            </a:r>
            <a:r>
              <a:rPr sz="2206" i="1" spc="-28" dirty="0">
                <a:latin typeface="Arial"/>
                <a:cs typeface="Arial"/>
              </a:rPr>
              <a:t> </a:t>
            </a:r>
            <a:r>
              <a:rPr sz="2206" i="1" dirty="0">
                <a:latin typeface="Arial"/>
                <a:cs typeface="Arial"/>
              </a:rPr>
              <a:t>průchodem</a:t>
            </a:r>
            <a:r>
              <a:rPr sz="2206" i="1" spc="-72"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pouze</a:t>
            </a:r>
            <a:r>
              <a:rPr sz="2206" i="1" spc="-44" dirty="0">
                <a:latin typeface="Arial"/>
                <a:cs typeface="Arial"/>
              </a:rPr>
              <a:t> </a:t>
            </a:r>
            <a:r>
              <a:rPr sz="2206" i="1" dirty="0">
                <a:latin typeface="Arial"/>
                <a:cs typeface="Arial"/>
              </a:rPr>
              <a:t>z</a:t>
            </a:r>
            <a:r>
              <a:rPr sz="2206" i="1" spc="-28" dirty="0">
                <a:latin typeface="Arial"/>
                <a:cs typeface="Arial"/>
              </a:rPr>
              <a:t> </a:t>
            </a:r>
            <a:r>
              <a:rPr sz="2206" i="1" dirty="0">
                <a:latin typeface="Arial"/>
                <a:cs typeface="Arial"/>
              </a:rPr>
              <a:t>jedné</a:t>
            </a:r>
            <a:r>
              <a:rPr sz="2206" i="1" spc="-28" dirty="0">
                <a:latin typeface="Arial"/>
                <a:cs typeface="Arial"/>
              </a:rPr>
              <a:t> </a:t>
            </a:r>
            <a:r>
              <a:rPr sz="2206" i="1" spc="-11" dirty="0">
                <a:latin typeface="Arial"/>
                <a:cs typeface="Arial"/>
              </a:rPr>
              <a:t>strany,</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úspora</a:t>
            </a:r>
            <a:r>
              <a:rPr sz="2206" i="1" spc="-61" dirty="0">
                <a:latin typeface="Arial"/>
                <a:cs typeface="Arial"/>
              </a:rPr>
              <a:t> </a:t>
            </a:r>
            <a:r>
              <a:rPr sz="2206" i="1" dirty="0">
                <a:latin typeface="Arial"/>
                <a:cs typeface="Arial"/>
              </a:rPr>
              <a:t>přídavného</a:t>
            </a:r>
            <a:r>
              <a:rPr sz="2206" i="1" spc="-61" dirty="0">
                <a:latin typeface="Arial"/>
                <a:cs typeface="Arial"/>
              </a:rPr>
              <a:t> </a:t>
            </a:r>
            <a:r>
              <a:rPr sz="2206" i="1" spc="-11" dirty="0">
                <a:latin typeface="Arial"/>
                <a:cs typeface="Arial"/>
              </a:rPr>
              <a:t>materiálu</a:t>
            </a:r>
            <a:endParaRPr sz="2206">
              <a:latin typeface="Arial"/>
              <a:cs typeface="Arial"/>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a:spLocks noGrp="1"/>
          </p:cNvSpPr>
          <p:nvPr>
            <p:ph type="title"/>
          </p:nvPr>
        </p:nvSpPr>
        <p:spPr>
          <a:xfrm>
            <a:off x="391633" y="775581"/>
            <a:ext cx="5993559" cy="552044"/>
          </a:xfrm>
          <a:prstGeom prst="rect">
            <a:avLst/>
          </a:prstGeom>
        </p:spPr>
        <p:txBody>
          <a:bodyPr vert="horz" wrap="square" lIns="0" tIns="13305" rIns="0" bIns="0" rtlCol="0">
            <a:spAutoFit/>
          </a:bodyPr>
          <a:lstStyle/>
          <a:p>
            <a:pPr marL="14007">
              <a:spcBef>
                <a:spcPts val="105"/>
              </a:spcBef>
            </a:pPr>
            <a:r>
              <a:rPr spc="-110" dirty="0"/>
              <a:t>Výhody</a:t>
            </a:r>
            <a:r>
              <a:rPr spc="-99" dirty="0"/>
              <a:t> </a:t>
            </a:r>
            <a:r>
              <a:rPr spc="-116" dirty="0"/>
              <a:t>plazmového</a:t>
            </a:r>
            <a:r>
              <a:rPr spc="-50" dirty="0"/>
              <a:t> </a:t>
            </a:r>
            <a:r>
              <a:rPr spc="-66" dirty="0"/>
              <a:t>svařování</a:t>
            </a:r>
          </a:p>
        </p:txBody>
      </p:sp>
    </p:spTree>
    <p:extLst>
      <p:ext uri="{BB962C8B-B14F-4D97-AF65-F5344CB8AC3E}">
        <p14:creationId xmlns:p14="http://schemas.microsoft.com/office/powerpoint/2010/main" val="21376367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827926" y="1745338"/>
            <a:ext cx="8091549" cy="4320452"/>
          </a:xfrm>
          <a:prstGeom prst="rect">
            <a:avLst/>
          </a:prstGeom>
        </p:spPr>
        <p:txBody>
          <a:bodyPr vert="horz" wrap="square" lIns="0" tIns="14706" rIns="0" bIns="0" rtlCol="0">
            <a:spAutoFit/>
          </a:bodyPr>
          <a:lstStyle/>
          <a:p>
            <a:pPr marL="392178" indent="-378171">
              <a:spcBef>
                <a:spcPts val="116"/>
              </a:spcBef>
              <a:buFont typeface="Wingdings"/>
              <a:buChar char=""/>
              <a:tabLst>
                <a:tab pos="391477" algn="l"/>
                <a:tab pos="392178" algn="l"/>
              </a:tabLst>
            </a:pPr>
            <a:r>
              <a:rPr sz="2206" i="1" dirty="0">
                <a:latin typeface="Arial"/>
                <a:cs typeface="Arial"/>
              </a:rPr>
              <a:t>vysoká</a:t>
            </a:r>
            <a:r>
              <a:rPr sz="2206" i="1" spc="-55" dirty="0">
                <a:latin typeface="Arial"/>
                <a:cs typeface="Arial"/>
              </a:rPr>
              <a:t> </a:t>
            </a:r>
            <a:r>
              <a:rPr sz="2206" i="1" dirty="0">
                <a:latin typeface="Arial"/>
                <a:cs typeface="Arial"/>
              </a:rPr>
              <a:t>kvalita</a:t>
            </a:r>
            <a:r>
              <a:rPr sz="2206" i="1" spc="-55"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produktivita</a:t>
            </a:r>
            <a:r>
              <a:rPr sz="2206" i="1" spc="-61" dirty="0">
                <a:latin typeface="Arial"/>
                <a:cs typeface="Arial"/>
              </a:rPr>
              <a:t> </a:t>
            </a:r>
            <a:r>
              <a:rPr sz="2206" i="1" dirty="0">
                <a:latin typeface="Arial"/>
                <a:cs typeface="Arial"/>
              </a:rPr>
              <a:t>procesu</a:t>
            </a:r>
            <a:r>
              <a:rPr sz="2206" i="1" spc="-77" dirty="0">
                <a:latin typeface="Arial"/>
                <a:cs typeface="Arial"/>
              </a:rPr>
              <a:t> </a:t>
            </a:r>
            <a:r>
              <a:rPr sz="2206" i="1" dirty="0">
                <a:latin typeface="Arial"/>
                <a:cs typeface="Arial"/>
              </a:rPr>
              <a:t>při</a:t>
            </a:r>
            <a:r>
              <a:rPr sz="2206" i="1" spc="-17" dirty="0">
                <a:latin typeface="Arial"/>
                <a:cs typeface="Arial"/>
              </a:rPr>
              <a:t> </a:t>
            </a:r>
            <a:r>
              <a:rPr sz="2206" i="1" dirty="0">
                <a:latin typeface="Arial"/>
                <a:cs typeface="Arial"/>
              </a:rPr>
              <a:t>minimálním</a:t>
            </a:r>
            <a:r>
              <a:rPr sz="2206" i="1" spc="-11" dirty="0">
                <a:latin typeface="Arial"/>
                <a:cs typeface="Arial"/>
              </a:rPr>
              <a:t> tepelném</a:t>
            </a:r>
            <a:endParaRPr sz="2206">
              <a:latin typeface="Arial"/>
              <a:cs typeface="Arial"/>
            </a:endParaRPr>
          </a:p>
          <a:p>
            <a:pPr marL="392178"/>
            <a:r>
              <a:rPr sz="2206" i="1" dirty="0">
                <a:latin typeface="Arial"/>
                <a:cs typeface="Arial"/>
              </a:rPr>
              <a:t>ovlivnění</a:t>
            </a:r>
            <a:r>
              <a:rPr sz="2206" i="1" spc="-72" dirty="0">
                <a:latin typeface="Arial"/>
                <a:cs typeface="Arial"/>
              </a:rPr>
              <a:t> </a:t>
            </a:r>
            <a:r>
              <a:rPr sz="2206" i="1" dirty="0">
                <a:latin typeface="Arial"/>
                <a:cs typeface="Arial"/>
              </a:rPr>
              <a:t>základního</a:t>
            </a:r>
            <a:r>
              <a:rPr sz="2206" i="1" spc="-77" dirty="0">
                <a:latin typeface="Arial"/>
                <a:cs typeface="Arial"/>
              </a:rPr>
              <a:t> </a:t>
            </a:r>
            <a:r>
              <a:rPr sz="2206" i="1" spc="-11" dirty="0">
                <a:latin typeface="Arial"/>
                <a:cs typeface="Arial"/>
              </a:rPr>
              <a:t>materiálu</a:t>
            </a:r>
            <a:endParaRPr sz="2206">
              <a:latin typeface="Arial"/>
              <a:cs typeface="Arial"/>
            </a:endParaRPr>
          </a:p>
          <a:p>
            <a:pPr>
              <a:spcBef>
                <a:spcPts val="28"/>
              </a:spcBef>
            </a:pPr>
            <a:endParaRPr sz="3198">
              <a:latin typeface="Arial"/>
              <a:cs typeface="Arial"/>
            </a:endParaRPr>
          </a:p>
          <a:p>
            <a:pPr marL="392178" indent="-378171">
              <a:buFont typeface="Wingdings"/>
              <a:buChar char=""/>
              <a:tabLst>
                <a:tab pos="391477" algn="l"/>
                <a:tab pos="392178" algn="l"/>
              </a:tabLst>
            </a:pPr>
            <a:r>
              <a:rPr sz="2206" i="1" dirty="0">
                <a:latin typeface="Arial"/>
                <a:cs typeface="Arial"/>
              </a:rPr>
              <a:t>jaderný</a:t>
            </a:r>
            <a:r>
              <a:rPr sz="2206" i="1" spc="-50" dirty="0">
                <a:latin typeface="Arial"/>
                <a:cs typeface="Arial"/>
              </a:rPr>
              <a:t> </a:t>
            </a:r>
            <a:r>
              <a:rPr sz="2206" i="1" spc="-11" dirty="0">
                <a:latin typeface="Arial"/>
                <a:cs typeface="Arial"/>
              </a:rPr>
              <a:t>průmysl,</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chemický</a:t>
            </a:r>
            <a:r>
              <a:rPr sz="2206" i="1" spc="-50" dirty="0">
                <a:latin typeface="Arial"/>
                <a:cs typeface="Arial"/>
              </a:rPr>
              <a:t> </a:t>
            </a:r>
            <a:r>
              <a:rPr sz="2206" i="1" spc="-11" dirty="0">
                <a:latin typeface="Arial"/>
                <a:cs typeface="Arial"/>
              </a:rPr>
              <a:t>průmysl,</a:t>
            </a:r>
            <a:endParaRPr sz="2206">
              <a:latin typeface="Arial"/>
              <a:cs typeface="Arial"/>
            </a:endParaRPr>
          </a:p>
          <a:p>
            <a:pPr marL="392178" indent="-378171">
              <a:spcBef>
                <a:spcPts val="529"/>
              </a:spcBef>
              <a:buFont typeface="Wingdings"/>
              <a:buChar char=""/>
              <a:tabLst>
                <a:tab pos="391477" algn="l"/>
                <a:tab pos="392178" algn="l"/>
              </a:tabLst>
            </a:pPr>
            <a:r>
              <a:rPr sz="2206" i="1" spc="-11" dirty="0">
                <a:latin typeface="Arial"/>
                <a:cs typeface="Arial"/>
              </a:rPr>
              <a:t>potravinářství,</a:t>
            </a:r>
            <a:endParaRPr sz="2206">
              <a:latin typeface="Arial"/>
              <a:cs typeface="Arial"/>
            </a:endParaRPr>
          </a:p>
          <a:p>
            <a:pPr marL="392178" indent="-378171">
              <a:spcBef>
                <a:spcPts val="529"/>
              </a:spcBef>
              <a:buFont typeface="Wingdings"/>
              <a:buChar char=""/>
              <a:tabLst>
                <a:tab pos="391477" algn="l"/>
                <a:tab pos="392178" algn="l"/>
              </a:tabLst>
            </a:pPr>
            <a:r>
              <a:rPr sz="2206" i="1" spc="-11" dirty="0">
                <a:latin typeface="Arial"/>
                <a:cs typeface="Arial"/>
              </a:rPr>
              <a:t>elektronika,</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výroba</a:t>
            </a:r>
            <a:r>
              <a:rPr sz="2206" i="1" spc="-50" dirty="0">
                <a:latin typeface="Arial"/>
                <a:cs typeface="Arial"/>
              </a:rPr>
              <a:t> </a:t>
            </a:r>
            <a:r>
              <a:rPr sz="2206" i="1" spc="-11" dirty="0">
                <a:latin typeface="Arial"/>
                <a:cs typeface="Arial"/>
              </a:rPr>
              <a:t>lodí,</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letecký</a:t>
            </a:r>
            <a:r>
              <a:rPr sz="2206" i="1" spc="-55" dirty="0">
                <a:latin typeface="Arial"/>
                <a:cs typeface="Arial"/>
              </a:rPr>
              <a:t> </a:t>
            </a:r>
            <a:r>
              <a:rPr sz="2206" i="1" spc="-11" dirty="0">
                <a:latin typeface="Arial"/>
                <a:cs typeface="Arial"/>
              </a:rPr>
              <a:t>průmysl</a:t>
            </a:r>
            <a:endParaRPr sz="2206">
              <a:latin typeface="Arial"/>
              <a:cs typeface="Arial"/>
            </a:endParaRPr>
          </a:p>
          <a:p>
            <a:pPr marL="391477" marR="6038837" indent="-391477">
              <a:lnSpc>
                <a:spcPct val="120000"/>
              </a:lnSpc>
              <a:spcBef>
                <a:spcPts val="6"/>
              </a:spcBef>
              <a:buFont typeface="Wingdings"/>
              <a:buChar char=""/>
              <a:tabLst>
                <a:tab pos="391477" algn="l"/>
                <a:tab pos="392178" algn="l"/>
              </a:tabLst>
            </a:pPr>
            <a:r>
              <a:rPr sz="2206" i="1" spc="-11" dirty="0">
                <a:latin typeface="Arial"/>
                <a:cs typeface="Arial"/>
              </a:rPr>
              <a:t>automobilový průmysl.</a:t>
            </a:r>
            <a:endParaRPr sz="2206">
              <a:latin typeface="Arial"/>
              <a:cs typeface="Arial"/>
            </a:endParaRPr>
          </a:p>
        </p:txBody>
      </p:sp>
      <p:sp>
        <p:nvSpPr>
          <p:cNvPr id="11" name="object 11"/>
          <p:cNvSpPr txBox="1">
            <a:spLocks noGrp="1"/>
          </p:cNvSpPr>
          <p:nvPr>
            <p:ph type="title"/>
          </p:nvPr>
        </p:nvSpPr>
        <p:spPr>
          <a:xfrm>
            <a:off x="391632" y="775581"/>
            <a:ext cx="7381481" cy="552044"/>
          </a:xfrm>
          <a:prstGeom prst="rect">
            <a:avLst/>
          </a:prstGeom>
        </p:spPr>
        <p:txBody>
          <a:bodyPr vert="horz" wrap="square" lIns="0" tIns="13305" rIns="0" bIns="0" rtlCol="0">
            <a:spAutoFit/>
          </a:bodyPr>
          <a:lstStyle/>
          <a:p>
            <a:pPr marL="14007">
              <a:spcBef>
                <a:spcPts val="105"/>
              </a:spcBef>
            </a:pPr>
            <a:r>
              <a:rPr spc="-88" dirty="0"/>
              <a:t>Oblasti</a:t>
            </a:r>
            <a:r>
              <a:rPr spc="-83" dirty="0"/>
              <a:t> </a:t>
            </a:r>
            <a:r>
              <a:rPr spc="-88" dirty="0"/>
              <a:t>použití</a:t>
            </a:r>
            <a:r>
              <a:rPr spc="-94" dirty="0"/>
              <a:t> </a:t>
            </a:r>
            <a:r>
              <a:rPr spc="-121" dirty="0"/>
              <a:t>plazmového</a:t>
            </a:r>
            <a:r>
              <a:rPr spc="-83" dirty="0"/>
              <a:t> </a:t>
            </a:r>
            <a:r>
              <a:rPr spc="-50" dirty="0"/>
              <a:t>svařování</a:t>
            </a:r>
          </a:p>
        </p:txBody>
      </p:sp>
      <p:pic>
        <p:nvPicPr>
          <p:cNvPr id="12" name="object 12"/>
          <p:cNvPicPr/>
          <p:nvPr/>
        </p:nvPicPr>
        <p:blipFill>
          <a:blip r:embed="rId2" cstate="print"/>
          <a:stretch>
            <a:fillRect/>
          </a:stretch>
        </p:blipFill>
        <p:spPr>
          <a:xfrm>
            <a:off x="3594100" y="2512101"/>
            <a:ext cx="6788078" cy="3971337"/>
          </a:xfrm>
          <a:prstGeom prst="rect">
            <a:avLst/>
          </a:prstGeom>
        </p:spPr>
      </p:pic>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42286181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1765301" y="1463476"/>
            <a:ext cx="7353470" cy="693753"/>
          </a:xfrm>
          <a:prstGeom prst="rect">
            <a:avLst/>
          </a:prstGeom>
        </p:spPr>
        <p:txBody>
          <a:bodyPr vert="horz" wrap="square" lIns="0" tIns="14706" rIns="0" bIns="0" rtlCol="0">
            <a:spAutoFit/>
          </a:bodyPr>
          <a:lstStyle/>
          <a:p>
            <a:pPr algn="ctr">
              <a:spcBef>
                <a:spcPts val="116"/>
              </a:spcBef>
              <a:tabLst>
                <a:tab pos="5363731" algn="l"/>
              </a:tabLst>
            </a:pPr>
            <a:r>
              <a:rPr sz="2206" i="1" dirty="0">
                <a:latin typeface="Arial"/>
                <a:cs typeface="Arial"/>
              </a:rPr>
              <a:t>Plazmový</a:t>
            </a:r>
            <a:r>
              <a:rPr sz="2206" i="1" spc="-50" dirty="0">
                <a:latin typeface="Arial"/>
                <a:cs typeface="Arial"/>
              </a:rPr>
              <a:t> </a:t>
            </a:r>
            <a:r>
              <a:rPr sz="2206" i="1" dirty="0">
                <a:latin typeface="Arial"/>
                <a:cs typeface="Arial"/>
              </a:rPr>
              <a:t>oblouk</a:t>
            </a:r>
            <a:r>
              <a:rPr sz="2206" i="1" spc="-44" dirty="0">
                <a:latin typeface="Arial"/>
                <a:cs typeface="Arial"/>
              </a:rPr>
              <a:t> </a:t>
            </a:r>
            <a:r>
              <a:rPr sz="2206" i="1" dirty="0">
                <a:latin typeface="Arial"/>
                <a:cs typeface="Arial"/>
              </a:rPr>
              <a:t>může</a:t>
            </a:r>
            <a:r>
              <a:rPr sz="2206" i="1" spc="-39" dirty="0">
                <a:latin typeface="Arial"/>
                <a:cs typeface="Arial"/>
              </a:rPr>
              <a:t> </a:t>
            </a:r>
            <a:r>
              <a:rPr sz="2206" i="1" dirty="0">
                <a:latin typeface="Arial"/>
                <a:cs typeface="Arial"/>
              </a:rPr>
              <a:t>hořet</a:t>
            </a:r>
            <a:r>
              <a:rPr sz="2206" i="1" spc="-50" dirty="0">
                <a:latin typeface="Arial"/>
                <a:cs typeface="Arial"/>
              </a:rPr>
              <a:t> </a:t>
            </a:r>
            <a:r>
              <a:rPr sz="2206" i="1" spc="-11" dirty="0">
                <a:latin typeface="Arial"/>
                <a:cs typeface="Arial"/>
              </a:rPr>
              <a:t>přeneseným</a:t>
            </a:r>
            <a:r>
              <a:rPr sz="2206" i="1" dirty="0">
                <a:latin typeface="Arial"/>
                <a:cs typeface="Arial"/>
              </a:rPr>
              <a:t>	(závislým)</a:t>
            </a:r>
            <a:r>
              <a:rPr sz="2206" i="1" spc="-44" dirty="0">
                <a:latin typeface="Arial"/>
                <a:cs typeface="Arial"/>
              </a:rPr>
              <a:t> </a:t>
            </a:r>
            <a:r>
              <a:rPr sz="2206" i="1" spc="-22" dirty="0">
                <a:latin typeface="Arial"/>
                <a:cs typeface="Arial"/>
              </a:rPr>
              <a:t>nebo</a:t>
            </a:r>
            <a:endParaRPr sz="2206" dirty="0">
              <a:latin typeface="Arial"/>
              <a:cs typeface="Arial"/>
            </a:endParaRPr>
          </a:p>
          <a:p>
            <a:pPr marL="383073" algn="ctr"/>
            <a:r>
              <a:rPr sz="2206" i="1" dirty="0">
                <a:latin typeface="Arial"/>
                <a:cs typeface="Arial"/>
              </a:rPr>
              <a:t>nepřeneseným</a:t>
            </a:r>
            <a:r>
              <a:rPr sz="2206" i="1" spc="-110" dirty="0">
                <a:latin typeface="Arial"/>
                <a:cs typeface="Arial"/>
              </a:rPr>
              <a:t> </a:t>
            </a:r>
            <a:r>
              <a:rPr sz="2206" i="1" dirty="0">
                <a:latin typeface="Arial"/>
                <a:cs typeface="Arial"/>
              </a:rPr>
              <a:t>(nezávislým)</a:t>
            </a:r>
            <a:r>
              <a:rPr sz="2206" i="1" spc="-99" dirty="0">
                <a:latin typeface="Arial"/>
                <a:cs typeface="Arial"/>
              </a:rPr>
              <a:t> </a:t>
            </a:r>
            <a:r>
              <a:rPr sz="2206" i="1" spc="-11" dirty="0">
                <a:latin typeface="Arial"/>
                <a:cs typeface="Arial"/>
              </a:rPr>
              <a:t>způsobem</a:t>
            </a:r>
            <a:endParaRPr sz="2206" dirty="0">
              <a:latin typeface="Arial"/>
              <a:cs typeface="Arial"/>
            </a:endParaRPr>
          </a:p>
        </p:txBody>
      </p:sp>
      <p:sp>
        <p:nvSpPr>
          <p:cNvPr id="11" name="object 11"/>
          <p:cNvSpPr txBox="1"/>
          <p:nvPr/>
        </p:nvSpPr>
        <p:spPr>
          <a:xfrm>
            <a:off x="863232" y="5763306"/>
            <a:ext cx="7050957" cy="693046"/>
          </a:xfrm>
          <a:prstGeom prst="rect">
            <a:avLst/>
          </a:prstGeom>
        </p:spPr>
        <p:txBody>
          <a:bodyPr vert="horz" wrap="square" lIns="0" tIns="14005" rIns="0" bIns="0" rtlCol="0">
            <a:spAutoFit/>
          </a:bodyPr>
          <a:lstStyle/>
          <a:p>
            <a:pPr marL="392178" indent="-378171">
              <a:spcBef>
                <a:spcPts val="110"/>
              </a:spcBef>
              <a:buFont typeface="Wingdings"/>
              <a:buChar char=""/>
              <a:tabLst>
                <a:tab pos="391477" algn="l"/>
                <a:tab pos="392178" algn="l"/>
                <a:tab pos="2649302" algn="l"/>
              </a:tabLst>
            </a:pPr>
            <a:r>
              <a:rPr sz="2206" i="1" dirty="0">
                <a:latin typeface="Arial"/>
                <a:cs typeface="Arial"/>
              </a:rPr>
              <a:t>Závislé</a:t>
            </a:r>
            <a:r>
              <a:rPr sz="2206" i="1" spc="-28" dirty="0">
                <a:latin typeface="Arial"/>
                <a:cs typeface="Arial"/>
              </a:rPr>
              <a:t> </a:t>
            </a:r>
            <a:r>
              <a:rPr sz="2206" i="1" spc="-11" dirty="0">
                <a:latin typeface="Arial"/>
                <a:cs typeface="Arial"/>
              </a:rPr>
              <a:t>zapojení:</a:t>
            </a:r>
            <a:r>
              <a:rPr sz="2206" i="1" dirty="0">
                <a:latin typeface="Arial"/>
                <a:cs typeface="Arial"/>
              </a:rPr>
              <a:t>	pro</a:t>
            </a:r>
            <a:r>
              <a:rPr sz="2206" i="1" spc="-44" dirty="0">
                <a:latin typeface="Arial"/>
                <a:cs typeface="Arial"/>
              </a:rPr>
              <a:t> </a:t>
            </a:r>
            <a:r>
              <a:rPr sz="2206" i="1" dirty="0">
                <a:latin typeface="Arial"/>
                <a:cs typeface="Arial"/>
              </a:rPr>
              <a:t>elektricky</a:t>
            </a:r>
            <a:r>
              <a:rPr sz="2206" i="1" spc="-44" dirty="0">
                <a:latin typeface="Arial"/>
                <a:cs typeface="Arial"/>
              </a:rPr>
              <a:t> </a:t>
            </a:r>
            <a:r>
              <a:rPr sz="2206" i="1" dirty="0">
                <a:latin typeface="Arial"/>
                <a:cs typeface="Arial"/>
              </a:rPr>
              <a:t>vodivé</a:t>
            </a:r>
            <a:r>
              <a:rPr sz="2206" i="1" spc="-39" dirty="0">
                <a:latin typeface="Arial"/>
                <a:cs typeface="Arial"/>
              </a:rPr>
              <a:t> </a:t>
            </a:r>
            <a:r>
              <a:rPr sz="2206" i="1" spc="-11" dirty="0">
                <a:latin typeface="Arial"/>
                <a:cs typeface="Arial"/>
              </a:rPr>
              <a:t>materiály,</a:t>
            </a:r>
            <a:endParaRPr sz="2206" dirty="0">
              <a:latin typeface="Arial"/>
              <a:cs typeface="Arial"/>
            </a:endParaRPr>
          </a:p>
          <a:p>
            <a:pPr marL="392178" indent="-378171">
              <a:buFont typeface="Wingdings"/>
              <a:buChar char=""/>
              <a:tabLst>
                <a:tab pos="391477" algn="l"/>
                <a:tab pos="392178" algn="l"/>
                <a:tab pos="2977050" algn="l"/>
              </a:tabLst>
            </a:pPr>
            <a:r>
              <a:rPr sz="2206" i="1" dirty="0">
                <a:latin typeface="Arial"/>
                <a:cs typeface="Arial"/>
              </a:rPr>
              <a:t>Nezávislé</a:t>
            </a:r>
            <a:r>
              <a:rPr sz="2206" i="1" spc="-28" dirty="0">
                <a:latin typeface="Arial"/>
                <a:cs typeface="Arial"/>
              </a:rPr>
              <a:t> </a:t>
            </a:r>
            <a:r>
              <a:rPr sz="2206" i="1" spc="-11" dirty="0">
                <a:latin typeface="Arial"/>
                <a:cs typeface="Arial"/>
              </a:rPr>
              <a:t>zapojení:</a:t>
            </a:r>
            <a:r>
              <a:rPr sz="2206" i="1" dirty="0">
                <a:latin typeface="Arial"/>
                <a:cs typeface="Arial"/>
              </a:rPr>
              <a:t>	pro</a:t>
            </a:r>
            <a:r>
              <a:rPr sz="2206" i="1" spc="-39" dirty="0">
                <a:latin typeface="Arial"/>
                <a:cs typeface="Arial"/>
              </a:rPr>
              <a:t> </a:t>
            </a:r>
            <a:r>
              <a:rPr sz="2206" i="1" dirty="0">
                <a:latin typeface="Arial"/>
                <a:cs typeface="Arial"/>
              </a:rPr>
              <a:t>elektricky</a:t>
            </a:r>
            <a:r>
              <a:rPr sz="2206" i="1" spc="-50" dirty="0">
                <a:latin typeface="Arial"/>
                <a:cs typeface="Arial"/>
              </a:rPr>
              <a:t> </a:t>
            </a:r>
            <a:r>
              <a:rPr sz="2206" i="1" dirty="0">
                <a:latin typeface="Arial"/>
                <a:cs typeface="Arial"/>
              </a:rPr>
              <a:t>nevodivé</a:t>
            </a:r>
            <a:r>
              <a:rPr sz="2206" i="1" spc="-50" dirty="0">
                <a:latin typeface="Arial"/>
                <a:cs typeface="Arial"/>
              </a:rPr>
              <a:t> </a:t>
            </a:r>
            <a:r>
              <a:rPr sz="2206" i="1" spc="-11" dirty="0">
                <a:latin typeface="Arial"/>
                <a:cs typeface="Arial"/>
              </a:rPr>
              <a:t>materiály</a:t>
            </a:r>
            <a:endParaRPr sz="2206" dirty="0">
              <a:latin typeface="Arial"/>
              <a:cs typeface="Arial"/>
            </a:endParaRPr>
          </a:p>
        </p:txBody>
      </p:sp>
      <p:sp>
        <p:nvSpPr>
          <p:cNvPr id="12" name="object 12"/>
          <p:cNvSpPr txBox="1">
            <a:spLocks noGrp="1"/>
          </p:cNvSpPr>
          <p:nvPr>
            <p:ph type="title"/>
          </p:nvPr>
        </p:nvSpPr>
        <p:spPr>
          <a:xfrm>
            <a:off x="391632" y="775581"/>
            <a:ext cx="7420696" cy="552044"/>
          </a:xfrm>
          <a:prstGeom prst="rect">
            <a:avLst/>
          </a:prstGeom>
        </p:spPr>
        <p:txBody>
          <a:bodyPr vert="horz" wrap="square" lIns="0" tIns="13305" rIns="0" bIns="0" rtlCol="0">
            <a:spAutoFit/>
          </a:bodyPr>
          <a:lstStyle/>
          <a:p>
            <a:pPr marL="14007">
              <a:spcBef>
                <a:spcPts val="105"/>
              </a:spcBef>
            </a:pPr>
            <a:r>
              <a:rPr spc="-110" dirty="0"/>
              <a:t>Způsoby</a:t>
            </a:r>
            <a:r>
              <a:rPr spc="-105" dirty="0"/>
              <a:t> </a:t>
            </a:r>
            <a:r>
              <a:rPr spc="-88" dirty="0"/>
              <a:t>zapojení</a:t>
            </a:r>
            <a:r>
              <a:rPr spc="-94" dirty="0"/>
              <a:t> </a:t>
            </a:r>
            <a:r>
              <a:rPr spc="-121" dirty="0"/>
              <a:t>plazmových</a:t>
            </a:r>
            <a:r>
              <a:rPr spc="-77" dirty="0"/>
              <a:t> </a:t>
            </a:r>
            <a:r>
              <a:rPr spc="-28" dirty="0"/>
              <a:t>hořáků</a:t>
            </a:r>
          </a:p>
        </p:txBody>
      </p:sp>
      <p:pic>
        <p:nvPicPr>
          <p:cNvPr id="13" name="object 13"/>
          <p:cNvPicPr/>
          <p:nvPr/>
        </p:nvPicPr>
        <p:blipFill>
          <a:blip r:embed="rId2" cstate="print"/>
          <a:stretch>
            <a:fillRect/>
          </a:stretch>
        </p:blipFill>
        <p:spPr>
          <a:xfrm>
            <a:off x="827926" y="2293079"/>
            <a:ext cx="8732571" cy="3334377"/>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1836278" y="5664154"/>
            <a:ext cx="6006163" cy="1032497"/>
          </a:xfrm>
          <a:prstGeom prst="rect">
            <a:avLst/>
          </a:prstGeom>
        </p:spPr>
        <p:txBody>
          <a:bodyPr vert="horz" wrap="square" lIns="0" tIns="14005" rIns="0" bIns="0" rtlCol="0">
            <a:spAutoFit/>
          </a:bodyPr>
          <a:lstStyle/>
          <a:p>
            <a:pPr marL="1022464" marR="5602" indent="-1009158">
              <a:spcBef>
                <a:spcPts val="110"/>
              </a:spcBef>
            </a:pPr>
            <a:r>
              <a:rPr sz="2206" i="1" dirty="0">
                <a:latin typeface="Arial"/>
                <a:cs typeface="Arial"/>
              </a:rPr>
              <a:t>A,</a:t>
            </a:r>
            <a:r>
              <a:rPr sz="2206" i="1" spc="-22" dirty="0">
                <a:latin typeface="Arial"/>
                <a:cs typeface="Arial"/>
              </a:rPr>
              <a:t> </a:t>
            </a:r>
            <a:r>
              <a:rPr sz="2206" i="1" dirty="0">
                <a:latin typeface="Arial"/>
                <a:cs typeface="Arial"/>
              </a:rPr>
              <a:t>B</a:t>
            </a:r>
            <a:r>
              <a:rPr sz="2206" i="1" spc="-22"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nezávislý</a:t>
            </a:r>
            <a:r>
              <a:rPr sz="2206" i="1" spc="-39" dirty="0">
                <a:latin typeface="Arial"/>
                <a:cs typeface="Arial"/>
              </a:rPr>
              <a:t> </a:t>
            </a:r>
            <a:r>
              <a:rPr sz="2206" i="1" dirty="0">
                <a:latin typeface="Arial"/>
                <a:cs typeface="Arial"/>
              </a:rPr>
              <a:t>(nepřenesený)</a:t>
            </a:r>
            <a:r>
              <a:rPr sz="2206" i="1" spc="-66" dirty="0">
                <a:latin typeface="Arial"/>
                <a:cs typeface="Arial"/>
              </a:rPr>
              <a:t> </a:t>
            </a:r>
            <a:r>
              <a:rPr sz="2206" i="1" dirty="0">
                <a:latin typeface="Arial"/>
                <a:cs typeface="Arial"/>
              </a:rPr>
              <a:t>plazmový</a:t>
            </a:r>
            <a:r>
              <a:rPr sz="2206" i="1" spc="-22" dirty="0">
                <a:latin typeface="Arial"/>
                <a:cs typeface="Arial"/>
              </a:rPr>
              <a:t> </a:t>
            </a:r>
            <a:r>
              <a:rPr sz="2206" i="1" spc="-11" dirty="0">
                <a:latin typeface="Arial"/>
                <a:cs typeface="Arial"/>
              </a:rPr>
              <a:t>oblouk </a:t>
            </a:r>
            <a:r>
              <a:rPr sz="2206" i="1" dirty="0">
                <a:latin typeface="Arial"/>
                <a:cs typeface="Arial"/>
              </a:rPr>
              <a:t>A</a:t>
            </a:r>
            <a:r>
              <a:rPr sz="2206" i="1" spc="-17" dirty="0">
                <a:latin typeface="Arial"/>
                <a:cs typeface="Arial"/>
              </a:rPr>
              <a:t> </a:t>
            </a:r>
            <a:r>
              <a:rPr sz="2206" i="1" dirty="0">
                <a:latin typeface="Arial"/>
                <a:cs typeface="Arial"/>
              </a:rPr>
              <a:t>=</a:t>
            </a:r>
            <a:r>
              <a:rPr sz="2206" i="1" spc="-11" dirty="0">
                <a:latin typeface="Arial"/>
                <a:cs typeface="Arial"/>
              </a:rPr>
              <a:t> </a:t>
            </a:r>
            <a:r>
              <a:rPr sz="2206" i="1" dirty="0">
                <a:latin typeface="Arial"/>
                <a:cs typeface="Arial"/>
              </a:rPr>
              <a:t>foukaný</a:t>
            </a:r>
            <a:r>
              <a:rPr sz="2206" i="1" spc="-33" dirty="0">
                <a:latin typeface="Arial"/>
                <a:cs typeface="Arial"/>
              </a:rPr>
              <a:t> </a:t>
            </a:r>
            <a:r>
              <a:rPr sz="2206" i="1" spc="-11" dirty="0">
                <a:latin typeface="Arial"/>
                <a:cs typeface="Arial"/>
              </a:rPr>
              <a:t>oblouk</a:t>
            </a:r>
            <a:endParaRPr sz="2206">
              <a:latin typeface="Arial"/>
              <a:cs typeface="Arial"/>
            </a:endParaRPr>
          </a:p>
          <a:p>
            <a:pPr marL="14007">
              <a:spcBef>
                <a:spcPts val="6"/>
              </a:spcBef>
            </a:pPr>
            <a:r>
              <a:rPr sz="2206" i="1" dirty="0">
                <a:latin typeface="Arial"/>
                <a:cs typeface="Arial"/>
              </a:rPr>
              <a:t>C)</a:t>
            </a:r>
            <a:r>
              <a:rPr sz="2206" i="1" spc="-44" dirty="0">
                <a:latin typeface="Arial"/>
                <a:cs typeface="Arial"/>
              </a:rPr>
              <a:t> </a:t>
            </a:r>
            <a:r>
              <a:rPr sz="2206" i="1" dirty="0">
                <a:latin typeface="Arial"/>
                <a:cs typeface="Arial"/>
              </a:rPr>
              <a:t>Závislý</a:t>
            </a:r>
            <a:r>
              <a:rPr sz="2206" i="1" spc="-50" dirty="0">
                <a:latin typeface="Arial"/>
                <a:cs typeface="Arial"/>
              </a:rPr>
              <a:t> </a:t>
            </a:r>
            <a:r>
              <a:rPr sz="2206" i="1" dirty="0">
                <a:latin typeface="Arial"/>
                <a:cs typeface="Arial"/>
              </a:rPr>
              <a:t>(přenesený)</a:t>
            </a:r>
            <a:r>
              <a:rPr sz="2206" i="1" spc="-77" dirty="0">
                <a:latin typeface="Arial"/>
                <a:cs typeface="Arial"/>
              </a:rPr>
              <a:t> </a:t>
            </a:r>
            <a:r>
              <a:rPr sz="2206" i="1" dirty="0">
                <a:latin typeface="Arial"/>
                <a:cs typeface="Arial"/>
              </a:rPr>
              <a:t>plazmový</a:t>
            </a:r>
            <a:r>
              <a:rPr sz="2206" i="1" spc="-44" dirty="0">
                <a:latin typeface="Arial"/>
                <a:cs typeface="Arial"/>
              </a:rPr>
              <a:t> </a:t>
            </a:r>
            <a:r>
              <a:rPr sz="2206" i="1" spc="-11" dirty="0">
                <a:latin typeface="Arial"/>
                <a:cs typeface="Arial"/>
              </a:rPr>
              <a:t>oblouk</a:t>
            </a:r>
            <a:endParaRPr sz="2206">
              <a:latin typeface="Arial"/>
              <a:cs typeface="Arial"/>
            </a:endParaRPr>
          </a:p>
        </p:txBody>
      </p:sp>
      <p:sp>
        <p:nvSpPr>
          <p:cNvPr id="11" name="object 11"/>
          <p:cNvSpPr txBox="1">
            <a:spLocks noGrp="1"/>
          </p:cNvSpPr>
          <p:nvPr>
            <p:ph type="title"/>
          </p:nvPr>
        </p:nvSpPr>
        <p:spPr>
          <a:xfrm>
            <a:off x="391632" y="775580"/>
            <a:ext cx="5110526" cy="552090"/>
          </a:xfrm>
          <a:prstGeom prst="rect">
            <a:avLst/>
          </a:prstGeom>
        </p:spPr>
        <p:txBody>
          <a:bodyPr vert="horz" wrap="square" lIns="0" tIns="13305" rIns="0" bIns="0" rtlCol="0">
            <a:spAutoFit/>
          </a:bodyPr>
          <a:lstStyle/>
          <a:p>
            <a:pPr marL="14007">
              <a:spcBef>
                <a:spcPts val="105"/>
              </a:spcBef>
            </a:pPr>
            <a:r>
              <a:rPr spc="-99" dirty="0"/>
              <a:t>Typy</a:t>
            </a:r>
            <a:r>
              <a:rPr spc="-88" dirty="0"/>
              <a:t> </a:t>
            </a:r>
            <a:r>
              <a:rPr spc="-121" dirty="0"/>
              <a:t>plazmových</a:t>
            </a:r>
            <a:r>
              <a:rPr spc="-66" dirty="0"/>
              <a:t> </a:t>
            </a:r>
            <a:r>
              <a:rPr spc="-61" dirty="0"/>
              <a:t>oblouků</a:t>
            </a:r>
          </a:p>
        </p:txBody>
      </p:sp>
      <p:pic>
        <p:nvPicPr>
          <p:cNvPr id="12" name="object 12"/>
          <p:cNvPicPr/>
          <p:nvPr/>
        </p:nvPicPr>
        <p:blipFill>
          <a:blip r:embed="rId2" cstate="print"/>
          <a:stretch>
            <a:fillRect/>
          </a:stretch>
        </p:blipFill>
        <p:spPr>
          <a:xfrm>
            <a:off x="1815689" y="1636937"/>
            <a:ext cx="7263697" cy="3966295"/>
          </a:xfrm>
          <a:prstGeom prst="rect">
            <a:avLst/>
          </a:prstGeom>
        </p:spPr>
      </p:pic>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5580"/>
            <a:ext cx="5589506" cy="552090"/>
          </a:xfrm>
          <a:prstGeom prst="rect">
            <a:avLst/>
          </a:prstGeom>
        </p:spPr>
        <p:txBody>
          <a:bodyPr vert="horz" wrap="square" lIns="0" tIns="13305" rIns="0" bIns="0" rtlCol="0">
            <a:spAutoFit/>
          </a:bodyPr>
          <a:lstStyle/>
          <a:p>
            <a:pPr marL="14007">
              <a:spcBef>
                <a:spcPts val="105"/>
              </a:spcBef>
            </a:pPr>
            <a:r>
              <a:rPr spc="-121" dirty="0"/>
              <a:t>Schéma</a:t>
            </a:r>
            <a:r>
              <a:rPr spc="-88" dirty="0"/>
              <a:t> </a:t>
            </a:r>
            <a:r>
              <a:rPr spc="-116" dirty="0"/>
              <a:t>plazmové</a:t>
            </a:r>
            <a:r>
              <a:rPr spc="-88" dirty="0"/>
              <a:t> </a:t>
            </a:r>
            <a:r>
              <a:rPr spc="-66" dirty="0"/>
              <a:t>svařování</a:t>
            </a:r>
          </a:p>
        </p:txBody>
      </p:sp>
      <p:grpSp>
        <p:nvGrpSpPr>
          <p:cNvPr id="11" name="object 11"/>
          <p:cNvGrpSpPr/>
          <p:nvPr/>
        </p:nvGrpSpPr>
        <p:grpSpPr>
          <a:xfrm>
            <a:off x="978735" y="1478957"/>
            <a:ext cx="5003385" cy="5602111"/>
            <a:chOff x="611123" y="1341119"/>
            <a:chExt cx="4537075" cy="5080000"/>
          </a:xfrm>
        </p:grpSpPr>
        <p:sp>
          <p:nvSpPr>
            <p:cNvPr id="12" name="object 12"/>
            <p:cNvSpPr/>
            <p:nvPr/>
          </p:nvSpPr>
          <p:spPr>
            <a:xfrm>
              <a:off x="1331975" y="4500371"/>
              <a:ext cx="792480" cy="585470"/>
            </a:xfrm>
            <a:custGeom>
              <a:avLst/>
              <a:gdLst/>
              <a:ahLst/>
              <a:cxnLst/>
              <a:rect l="l" t="t" r="r" b="b"/>
              <a:pathLst>
                <a:path w="792480" h="585470">
                  <a:moveTo>
                    <a:pt x="792480" y="0"/>
                  </a:moveTo>
                  <a:lnTo>
                    <a:pt x="0" y="0"/>
                  </a:lnTo>
                  <a:lnTo>
                    <a:pt x="0" y="585215"/>
                  </a:lnTo>
                  <a:lnTo>
                    <a:pt x="792480" y="585215"/>
                  </a:lnTo>
                  <a:lnTo>
                    <a:pt x="792480" y="0"/>
                  </a:lnTo>
                  <a:close/>
                </a:path>
              </a:pathLst>
            </a:custGeom>
            <a:solidFill>
              <a:srgbClr val="FFFFFF"/>
            </a:solidFill>
          </p:spPr>
          <p:txBody>
            <a:bodyPr wrap="square" lIns="0" tIns="0" rIns="0" bIns="0" rtlCol="0"/>
            <a:lstStyle/>
            <a:p>
              <a:endParaRPr sz="1985"/>
            </a:p>
          </p:txBody>
        </p:sp>
        <p:pic>
          <p:nvPicPr>
            <p:cNvPr id="13" name="object 13"/>
            <p:cNvPicPr/>
            <p:nvPr/>
          </p:nvPicPr>
          <p:blipFill>
            <a:blip r:embed="rId2" cstate="print"/>
            <a:stretch>
              <a:fillRect/>
            </a:stretch>
          </p:blipFill>
          <p:spPr>
            <a:xfrm>
              <a:off x="611123" y="1341119"/>
              <a:ext cx="4536948" cy="5079492"/>
            </a:xfrm>
            <a:prstGeom prst="rect">
              <a:avLst/>
            </a:prstGeom>
          </p:spPr>
        </p:pic>
      </p:grpSp>
      <p:pic>
        <p:nvPicPr>
          <p:cNvPr id="14" name="object 14"/>
          <p:cNvPicPr/>
          <p:nvPr/>
        </p:nvPicPr>
        <p:blipFill>
          <a:blip r:embed="rId3" cstate="print"/>
          <a:stretch>
            <a:fillRect/>
          </a:stretch>
        </p:blipFill>
        <p:spPr>
          <a:xfrm>
            <a:off x="6934898" y="1636937"/>
            <a:ext cx="2490699" cy="1986509"/>
          </a:xfrm>
          <a:prstGeom prst="rect">
            <a:avLst/>
          </a:prstGeom>
        </p:spPr>
      </p:pic>
      <p:pic>
        <p:nvPicPr>
          <p:cNvPr id="15" name="object 15"/>
          <p:cNvPicPr/>
          <p:nvPr/>
        </p:nvPicPr>
        <p:blipFill>
          <a:blip r:embed="rId4" cstate="print"/>
          <a:stretch>
            <a:fillRect/>
          </a:stretch>
        </p:blipFill>
        <p:spPr>
          <a:xfrm>
            <a:off x="7013889" y="4178056"/>
            <a:ext cx="2433556" cy="1826848"/>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769776" y="1679201"/>
            <a:ext cx="8720386" cy="5042803"/>
          </a:xfrm>
          <a:prstGeom prst="rect">
            <a:avLst/>
          </a:prstGeom>
        </p:spPr>
        <p:txBody>
          <a:bodyPr vert="horz" wrap="square" lIns="0" tIns="80530" rIns="0" bIns="0" rtlCol="0">
            <a:spAutoFit/>
          </a:bodyPr>
          <a:lstStyle/>
          <a:p>
            <a:pPr marL="322846" indent="-309540">
              <a:spcBef>
                <a:spcPts val="634"/>
              </a:spcBef>
              <a:buFont typeface="Arial"/>
              <a:buAutoNum type="arabicPeriod"/>
              <a:tabLst>
                <a:tab pos="323546" algn="l"/>
              </a:tabLst>
            </a:pPr>
            <a:r>
              <a:rPr sz="2206" b="1" i="1" dirty="0">
                <a:latin typeface="Arial"/>
                <a:cs typeface="Arial"/>
              </a:rPr>
              <a:t>Mikroplazmové</a:t>
            </a:r>
            <a:r>
              <a:rPr sz="2206" b="1" i="1" spc="-44" dirty="0">
                <a:latin typeface="Arial"/>
                <a:cs typeface="Arial"/>
              </a:rPr>
              <a:t> </a:t>
            </a:r>
            <a:r>
              <a:rPr sz="2206" i="1" dirty="0">
                <a:latin typeface="Arial"/>
                <a:cs typeface="Arial"/>
              </a:rPr>
              <a:t>svařování</a:t>
            </a:r>
            <a:r>
              <a:rPr sz="2206" i="1" spc="-61"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svařovacím</a:t>
            </a:r>
            <a:r>
              <a:rPr sz="2206" i="1" spc="-55" dirty="0">
                <a:latin typeface="Arial"/>
                <a:cs typeface="Arial"/>
              </a:rPr>
              <a:t> </a:t>
            </a:r>
            <a:r>
              <a:rPr sz="2206" i="1" dirty="0">
                <a:latin typeface="Arial"/>
                <a:cs typeface="Arial"/>
              </a:rPr>
              <a:t>proudem</a:t>
            </a:r>
            <a:r>
              <a:rPr sz="2206" i="1" spc="-50" dirty="0">
                <a:latin typeface="Arial"/>
                <a:cs typeface="Arial"/>
              </a:rPr>
              <a:t> </a:t>
            </a:r>
            <a:r>
              <a:rPr sz="2206" i="1" dirty="0">
                <a:latin typeface="Arial"/>
                <a:cs typeface="Arial"/>
              </a:rPr>
              <a:t>0,1</a:t>
            </a:r>
            <a:r>
              <a:rPr sz="2206" i="1" spc="-39"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20</a:t>
            </a:r>
            <a:r>
              <a:rPr sz="2206" i="1" spc="-11" dirty="0">
                <a:latin typeface="Arial"/>
                <a:cs typeface="Arial"/>
              </a:rPr>
              <a:t> </a:t>
            </a:r>
            <a:r>
              <a:rPr sz="2206" i="1" spc="-28" dirty="0">
                <a:latin typeface="Arial"/>
                <a:cs typeface="Arial"/>
              </a:rPr>
              <a:t>A.</a:t>
            </a:r>
            <a:endParaRPr sz="2206">
              <a:latin typeface="Arial"/>
              <a:cs typeface="Arial"/>
            </a:endParaRPr>
          </a:p>
          <a:p>
            <a:pPr marL="644292">
              <a:spcBef>
                <a:spcPts val="529"/>
              </a:spcBef>
              <a:tabLst>
                <a:tab pos="4984160" algn="l"/>
              </a:tabLst>
            </a:pPr>
            <a:r>
              <a:rPr sz="2206" i="1" dirty="0">
                <a:latin typeface="Arial"/>
                <a:cs typeface="Arial"/>
              </a:rPr>
              <a:t>(tloušťka</a:t>
            </a:r>
            <a:r>
              <a:rPr sz="2206" i="1" spc="-50" dirty="0">
                <a:latin typeface="Arial"/>
                <a:cs typeface="Arial"/>
              </a:rPr>
              <a:t> </a:t>
            </a:r>
            <a:r>
              <a:rPr sz="2206" i="1" dirty="0">
                <a:latin typeface="Arial"/>
                <a:cs typeface="Arial"/>
              </a:rPr>
              <a:t>materiálu</a:t>
            </a:r>
            <a:r>
              <a:rPr sz="2206" i="1" spc="-44" dirty="0">
                <a:latin typeface="Arial"/>
                <a:cs typeface="Arial"/>
              </a:rPr>
              <a:t> </a:t>
            </a:r>
            <a:r>
              <a:rPr sz="2206" i="1" dirty="0">
                <a:latin typeface="Arial"/>
                <a:cs typeface="Arial"/>
              </a:rPr>
              <a:t>od</a:t>
            </a:r>
            <a:r>
              <a:rPr sz="2206" i="1" spc="-39" dirty="0">
                <a:latin typeface="Arial"/>
                <a:cs typeface="Arial"/>
              </a:rPr>
              <a:t> </a:t>
            </a:r>
            <a:r>
              <a:rPr sz="2206" i="1" dirty="0">
                <a:latin typeface="Arial"/>
                <a:cs typeface="Arial"/>
              </a:rPr>
              <a:t>0,01</a:t>
            </a:r>
            <a:r>
              <a:rPr sz="2206" i="1" spc="-44" dirty="0">
                <a:latin typeface="Arial"/>
                <a:cs typeface="Arial"/>
              </a:rPr>
              <a:t> </a:t>
            </a:r>
            <a:r>
              <a:rPr sz="2206" i="1" spc="-28" dirty="0">
                <a:latin typeface="Arial"/>
                <a:cs typeface="Arial"/>
              </a:rPr>
              <a:t>mm)</a:t>
            </a:r>
            <a:r>
              <a:rPr sz="2206" i="1" dirty="0">
                <a:latin typeface="Arial"/>
                <a:cs typeface="Arial"/>
              </a:rPr>
              <a:t>	</a:t>
            </a:r>
            <a:r>
              <a:rPr sz="2206" i="1" spc="-11" dirty="0">
                <a:latin typeface="Arial"/>
                <a:cs typeface="Arial"/>
              </a:rPr>
              <a:t>MIKRO</a:t>
            </a:r>
            <a:endParaRPr sz="2206">
              <a:latin typeface="Arial"/>
              <a:cs typeface="Arial"/>
            </a:endParaRPr>
          </a:p>
          <a:p>
            <a:pPr marL="323546" marR="5602" indent="-323546">
              <a:lnSpc>
                <a:spcPct val="120000"/>
              </a:lnSpc>
              <a:spcBef>
                <a:spcPts val="2117"/>
              </a:spcBef>
              <a:buFont typeface="Arial"/>
              <a:buAutoNum type="arabicPeriod" startAt="2"/>
              <a:tabLst>
                <a:tab pos="323546" algn="l"/>
                <a:tab pos="5683776" algn="l"/>
              </a:tabLst>
            </a:pPr>
            <a:r>
              <a:rPr sz="2206" b="1" i="1" dirty="0">
                <a:latin typeface="Arial"/>
                <a:cs typeface="Arial"/>
              </a:rPr>
              <a:t>Středněplazmové</a:t>
            </a:r>
            <a:r>
              <a:rPr sz="2206" b="1" i="1" spc="-44" dirty="0">
                <a:latin typeface="Arial"/>
                <a:cs typeface="Arial"/>
              </a:rPr>
              <a:t> </a:t>
            </a:r>
            <a:r>
              <a:rPr sz="2206" i="1" dirty="0">
                <a:latin typeface="Arial"/>
                <a:cs typeface="Arial"/>
              </a:rPr>
              <a:t>svařování</a:t>
            </a:r>
            <a:r>
              <a:rPr sz="2206" i="1" spc="-55"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svařovacím</a:t>
            </a:r>
            <a:r>
              <a:rPr sz="2206" i="1" spc="-66" dirty="0">
                <a:latin typeface="Arial"/>
                <a:cs typeface="Arial"/>
              </a:rPr>
              <a:t> </a:t>
            </a:r>
            <a:r>
              <a:rPr sz="2206" i="1" dirty="0">
                <a:latin typeface="Arial"/>
                <a:cs typeface="Arial"/>
              </a:rPr>
              <a:t>proudem</a:t>
            </a:r>
            <a:r>
              <a:rPr sz="2206" i="1" spc="-55" dirty="0">
                <a:latin typeface="Arial"/>
                <a:cs typeface="Arial"/>
              </a:rPr>
              <a:t> </a:t>
            </a:r>
            <a:r>
              <a:rPr sz="2206" i="1" dirty="0">
                <a:latin typeface="Arial"/>
                <a:cs typeface="Arial"/>
              </a:rPr>
              <a:t>20</a:t>
            </a:r>
            <a:r>
              <a:rPr sz="2206" i="1" spc="6"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100</a:t>
            </a:r>
            <a:r>
              <a:rPr sz="2206" i="1" spc="-17" dirty="0">
                <a:latin typeface="Arial"/>
                <a:cs typeface="Arial"/>
              </a:rPr>
              <a:t> </a:t>
            </a:r>
            <a:r>
              <a:rPr sz="2206" i="1" spc="-28" dirty="0">
                <a:latin typeface="Arial"/>
                <a:cs typeface="Arial"/>
              </a:rPr>
              <a:t>A. </a:t>
            </a:r>
            <a:r>
              <a:rPr sz="2206" i="1" dirty="0">
                <a:latin typeface="Arial"/>
                <a:cs typeface="Arial"/>
              </a:rPr>
              <a:t>(tloušťka</a:t>
            </a:r>
            <a:r>
              <a:rPr sz="2206" i="1" spc="-39" dirty="0">
                <a:latin typeface="Arial"/>
                <a:cs typeface="Arial"/>
              </a:rPr>
              <a:t> </a:t>
            </a:r>
            <a:r>
              <a:rPr sz="2206" i="1" dirty="0">
                <a:latin typeface="Arial"/>
                <a:cs typeface="Arial"/>
              </a:rPr>
              <a:t>materiálu</a:t>
            </a:r>
            <a:r>
              <a:rPr sz="2206" i="1" spc="-28" dirty="0">
                <a:latin typeface="Arial"/>
                <a:cs typeface="Arial"/>
              </a:rPr>
              <a:t> </a:t>
            </a:r>
            <a:r>
              <a:rPr sz="2206" i="1" dirty="0">
                <a:latin typeface="Arial"/>
                <a:cs typeface="Arial"/>
              </a:rPr>
              <a:t>od</a:t>
            </a:r>
            <a:r>
              <a:rPr sz="2206" i="1" spc="-28" dirty="0">
                <a:latin typeface="Arial"/>
                <a:cs typeface="Arial"/>
              </a:rPr>
              <a:t> </a:t>
            </a:r>
            <a:r>
              <a:rPr sz="2206" i="1" dirty="0">
                <a:latin typeface="Arial"/>
                <a:cs typeface="Arial"/>
              </a:rPr>
              <a:t>0,6</a:t>
            </a:r>
            <a:r>
              <a:rPr sz="2206" i="1" spc="-17"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3</a:t>
            </a:r>
            <a:r>
              <a:rPr sz="2206" i="1" spc="-22" dirty="0">
                <a:latin typeface="Arial"/>
                <a:cs typeface="Arial"/>
              </a:rPr>
              <a:t> </a:t>
            </a:r>
            <a:r>
              <a:rPr sz="2206" i="1" spc="-28" dirty="0">
                <a:latin typeface="Arial"/>
                <a:cs typeface="Arial"/>
              </a:rPr>
              <a:t>mm)</a:t>
            </a:r>
            <a:r>
              <a:rPr sz="2206" i="1" dirty="0">
                <a:latin typeface="Arial"/>
                <a:cs typeface="Arial"/>
              </a:rPr>
              <a:t>	</a:t>
            </a:r>
            <a:r>
              <a:rPr sz="2206" i="1" spc="-22" dirty="0">
                <a:latin typeface="Arial"/>
                <a:cs typeface="Arial"/>
              </a:rPr>
              <a:t>SOFT</a:t>
            </a:r>
            <a:endParaRPr sz="2206">
              <a:latin typeface="Arial"/>
              <a:cs typeface="Arial"/>
            </a:endParaRPr>
          </a:p>
          <a:p>
            <a:pPr>
              <a:spcBef>
                <a:spcPts val="50"/>
              </a:spcBef>
              <a:buAutoNum type="arabicPeriod" startAt="2"/>
            </a:pPr>
            <a:endParaRPr sz="2261">
              <a:latin typeface="Arial"/>
              <a:cs typeface="Arial"/>
            </a:endParaRPr>
          </a:p>
          <a:p>
            <a:pPr marL="14007" marR="418089">
              <a:buFont typeface="Arial"/>
              <a:buAutoNum type="arabicPeriod" startAt="2"/>
              <a:tabLst>
                <a:tab pos="323546" algn="l"/>
              </a:tabLst>
            </a:pPr>
            <a:r>
              <a:rPr sz="2206" b="1" i="1" dirty="0">
                <a:latin typeface="Arial"/>
                <a:cs typeface="Arial"/>
              </a:rPr>
              <a:t>Svařování</a:t>
            </a:r>
            <a:r>
              <a:rPr sz="2206" b="1" i="1" spc="-44" dirty="0">
                <a:latin typeface="Arial"/>
                <a:cs typeface="Arial"/>
              </a:rPr>
              <a:t> </a:t>
            </a:r>
            <a:r>
              <a:rPr sz="2206" b="1" i="1" dirty="0">
                <a:latin typeface="Arial"/>
                <a:cs typeface="Arial"/>
              </a:rPr>
              <a:t>průvarové</a:t>
            </a:r>
            <a:r>
              <a:rPr sz="2206" b="1" i="1" spc="-33" dirty="0">
                <a:latin typeface="Arial"/>
                <a:cs typeface="Arial"/>
              </a:rPr>
              <a:t> </a:t>
            </a:r>
            <a:r>
              <a:rPr sz="2206" b="1" i="1" dirty="0">
                <a:latin typeface="Arial"/>
                <a:cs typeface="Arial"/>
              </a:rPr>
              <a:t>-</a:t>
            </a:r>
            <a:r>
              <a:rPr sz="2206" b="1" i="1" spc="-28" dirty="0">
                <a:latin typeface="Arial"/>
                <a:cs typeface="Arial"/>
              </a:rPr>
              <a:t> </a:t>
            </a:r>
            <a:r>
              <a:rPr sz="2206" b="1" i="1" dirty="0">
                <a:latin typeface="Arial"/>
                <a:cs typeface="Arial"/>
              </a:rPr>
              <a:t>klíčovou</a:t>
            </a:r>
            <a:r>
              <a:rPr sz="2206" b="1" i="1" spc="-22" dirty="0">
                <a:latin typeface="Arial"/>
                <a:cs typeface="Arial"/>
              </a:rPr>
              <a:t> </a:t>
            </a:r>
            <a:r>
              <a:rPr sz="2206" b="1" i="1" dirty="0">
                <a:latin typeface="Arial"/>
                <a:cs typeface="Arial"/>
              </a:rPr>
              <a:t>dírkou</a:t>
            </a:r>
            <a:r>
              <a:rPr sz="2206" b="1" i="1" spc="-33" dirty="0">
                <a:latin typeface="Arial"/>
                <a:cs typeface="Arial"/>
              </a:rPr>
              <a:t> </a:t>
            </a:r>
            <a:r>
              <a:rPr sz="2206" i="1" dirty="0">
                <a:latin typeface="Arial"/>
                <a:cs typeface="Arial"/>
              </a:rPr>
              <a:t>(keyhole</a:t>
            </a:r>
            <a:r>
              <a:rPr sz="2206" i="1" spc="-44" dirty="0">
                <a:latin typeface="Arial"/>
                <a:cs typeface="Arial"/>
              </a:rPr>
              <a:t> </a:t>
            </a:r>
            <a:r>
              <a:rPr sz="2206" i="1" dirty="0">
                <a:latin typeface="Arial"/>
                <a:cs typeface="Arial"/>
              </a:rPr>
              <a:t>welding),</a:t>
            </a:r>
            <a:r>
              <a:rPr sz="2206" i="1" spc="-28" dirty="0">
                <a:latin typeface="Arial"/>
                <a:cs typeface="Arial"/>
              </a:rPr>
              <a:t> nad </a:t>
            </a:r>
            <a:r>
              <a:rPr sz="2206" i="1" dirty="0">
                <a:latin typeface="Arial"/>
                <a:cs typeface="Arial"/>
              </a:rPr>
              <a:t>100</a:t>
            </a:r>
            <a:r>
              <a:rPr sz="2206" i="1" spc="-39"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kde</a:t>
            </a:r>
            <a:r>
              <a:rPr sz="2206" i="1" spc="-22" dirty="0">
                <a:latin typeface="Arial"/>
                <a:cs typeface="Arial"/>
              </a:rPr>
              <a:t> </a:t>
            </a:r>
            <a:r>
              <a:rPr sz="2206" i="1" dirty="0">
                <a:latin typeface="Arial"/>
                <a:cs typeface="Arial"/>
              </a:rPr>
              <a:t>plazmový</a:t>
            </a:r>
            <a:r>
              <a:rPr sz="2206" i="1" spc="-39" dirty="0">
                <a:latin typeface="Arial"/>
                <a:cs typeface="Arial"/>
              </a:rPr>
              <a:t> </a:t>
            </a:r>
            <a:r>
              <a:rPr sz="2206" i="1" dirty="0">
                <a:latin typeface="Arial"/>
                <a:cs typeface="Arial"/>
              </a:rPr>
              <a:t>oblouk</a:t>
            </a:r>
            <a:r>
              <a:rPr sz="2206" i="1" spc="-33" dirty="0">
                <a:latin typeface="Arial"/>
                <a:cs typeface="Arial"/>
              </a:rPr>
              <a:t> </a:t>
            </a:r>
            <a:r>
              <a:rPr sz="2206" i="1" dirty="0">
                <a:latin typeface="Arial"/>
                <a:cs typeface="Arial"/>
              </a:rPr>
              <a:t>proniká</a:t>
            </a:r>
            <a:r>
              <a:rPr sz="2206" i="1" spc="-39" dirty="0">
                <a:latin typeface="Arial"/>
                <a:cs typeface="Arial"/>
              </a:rPr>
              <a:t> </a:t>
            </a:r>
            <a:r>
              <a:rPr sz="2206" i="1" dirty="0">
                <a:latin typeface="Arial"/>
                <a:cs typeface="Arial"/>
              </a:rPr>
              <a:t>tloušťkou</a:t>
            </a:r>
            <a:r>
              <a:rPr sz="2206" i="1" spc="-44" dirty="0">
                <a:latin typeface="Arial"/>
                <a:cs typeface="Arial"/>
              </a:rPr>
              <a:t> </a:t>
            </a:r>
            <a:r>
              <a:rPr sz="2206" i="1" dirty="0">
                <a:latin typeface="Arial"/>
                <a:cs typeface="Arial"/>
              </a:rPr>
              <a:t>stěny</a:t>
            </a:r>
            <a:r>
              <a:rPr sz="2206" i="1" spc="-33"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při</a:t>
            </a:r>
            <a:r>
              <a:rPr sz="2206" i="1" spc="-28" dirty="0">
                <a:latin typeface="Arial"/>
                <a:cs typeface="Arial"/>
              </a:rPr>
              <a:t> </a:t>
            </a:r>
            <a:r>
              <a:rPr sz="2206" i="1" spc="-11" dirty="0">
                <a:latin typeface="Arial"/>
                <a:cs typeface="Arial"/>
              </a:rPr>
              <a:t>posuvu </a:t>
            </a:r>
            <a:r>
              <a:rPr sz="2206" i="1" dirty="0">
                <a:latin typeface="Arial"/>
                <a:cs typeface="Arial"/>
              </a:rPr>
              <a:t>svařovací</a:t>
            </a:r>
            <a:r>
              <a:rPr sz="2206" i="1" spc="-72" dirty="0">
                <a:latin typeface="Arial"/>
                <a:cs typeface="Arial"/>
              </a:rPr>
              <a:t> </a:t>
            </a:r>
            <a:r>
              <a:rPr sz="2206" i="1" dirty="0">
                <a:latin typeface="Arial"/>
                <a:cs typeface="Arial"/>
              </a:rPr>
              <a:t>trubice</a:t>
            </a:r>
            <a:r>
              <a:rPr sz="2206" i="1" spc="-39" dirty="0">
                <a:latin typeface="Arial"/>
                <a:cs typeface="Arial"/>
              </a:rPr>
              <a:t> </a:t>
            </a:r>
            <a:r>
              <a:rPr sz="2206" i="1" dirty="0">
                <a:latin typeface="Arial"/>
                <a:cs typeface="Arial"/>
              </a:rPr>
              <a:t>dochází</a:t>
            </a:r>
            <a:r>
              <a:rPr sz="2206" i="1" spc="-61" dirty="0">
                <a:latin typeface="Arial"/>
                <a:cs typeface="Arial"/>
              </a:rPr>
              <a:t> </a:t>
            </a:r>
            <a:r>
              <a:rPr sz="2206" i="1" dirty="0">
                <a:latin typeface="Arial"/>
                <a:cs typeface="Arial"/>
              </a:rPr>
              <a:t>vlivem</a:t>
            </a:r>
            <a:r>
              <a:rPr sz="2206" i="1" spc="-22" dirty="0">
                <a:latin typeface="Arial"/>
                <a:cs typeface="Arial"/>
              </a:rPr>
              <a:t> </a:t>
            </a:r>
            <a:r>
              <a:rPr sz="2206" i="1" dirty="0">
                <a:latin typeface="Arial"/>
                <a:cs typeface="Arial"/>
              </a:rPr>
              <a:t>povrchového</a:t>
            </a:r>
            <a:r>
              <a:rPr sz="2206" i="1" spc="-72" dirty="0">
                <a:latin typeface="Arial"/>
                <a:cs typeface="Arial"/>
              </a:rPr>
              <a:t> </a:t>
            </a:r>
            <a:r>
              <a:rPr sz="2206" i="1" dirty="0">
                <a:latin typeface="Arial"/>
                <a:cs typeface="Arial"/>
              </a:rPr>
              <a:t>napětí</a:t>
            </a:r>
            <a:r>
              <a:rPr sz="2206" i="1" spc="-50" dirty="0">
                <a:latin typeface="Arial"/>
                <a:cs typeface="Arial"/>
              </a:rPr>
              <a:t> </a:t>
            </a:r>
            <a:r>
              <a:rPr sz="2206" i="1" dirty="0">
                <a:latin typeface="Arial"/>
                <a:cs typeface="Arial"/>
              </a:rPr>
              <a:t>ke</a:t>
            </a:r>
            <a:r>
              <a:rPr sz="2206" i="1" spc="-22" dirty="0">
                <a:latin typeface="Arial"/>
                <a:cs typeface="Arial"/>
              </a:rPr>
              <a:t> </a:t>
            </a:r>
            <a:r>
              <a:rPr sz="2206" i="1" spc="-11" dirty="0">
                <a:latin typeface="Arial"/>
                <a:cs typeface="Arial"/>
              </a:rPr>
              <a:t>slévání </a:t>
            </a:r>
            <a:r>
              <a:rPr sz="2206" i="1" dirty="0">
                <a:latin typeface="Arial"/>
                <a:cs typeface="Arial"/>
              </a:rPr>
              <a:t>roztaveného</a:t>
            </a:r>
            <a:r>
              <a:rPr sz="2206" i="1" spc="-66" dirty="0">
                <a:latin typeface="Arial"/>
                <a:cs typeface="Arial"/>
              </a:rPr>
              <a:t> </a:t>
            </a:r>
            <a:r>
              <a:rPr sz="2206" i="1" dirty="0">
                <a:latin typeface="Arial"/>
                <a:cs typeface="Arial"/>
              </a:rPr>
              <a:t>kovu</a:t>
            </a:r>
            <a:r>
              <a:rPr sz="2206" i="1" spc="-33" dirty="0">
                <a:latin typeface="Arial"/>
                <a:cs typeface="Arial"/>
              </a:rPr>
              <a:t> </a:t>
            </a:r>
            <a:r>
              <a:rPr sz="2206" i="1" dirty="0">
                <a:latin typeface="Arial"/>
                <a:cs typeface="Arial"/>
              </a:rPr>
              <a:t>v</a:t>
            </a:r>
            <a:r>
              <a:rPr sz="2206" i="1" spc="-6" dirty="0">
                <a:latin typeface="Arial"/>
                <a:cs typeface="Arial"/>
              </a:rPr>
              <a:t> </a:t>
            </a:r>
            <a:r>
              <a:rPr sz="2206" i="1" dirty="0">
                <a:latin typeface="Arial"/>
                <a:cs typeface="Arial"/>
              </a:rPr>
              <a:t>místě</a:t>
            </a:r>
            <a:r>
              <a:rPr sz="2206" i="1" spc="-22" dirty="0">
                <a:latin typeface="Arial"/>
                <a:cs typeface="Arial"/>
              </a:rPr>
              <a:t> </a:t>
            </a:r>
            <a:r>
              <a:rPr sz="2206" i="1" dirty="0">
                <a:latin typeface="Arial"/>
                <a:cs typeface="Arial"/>
              </a:rPr>
              <a:t>za</a:t>
            </a:r>
            <a:r>
              <a:rPr sz="2206" i="1" spc="-22" dirty="0">
                <a:latin typeface="Arial"/>
                <a:cs typeface="Arial"/>
              </a:rPr>
              <a:t> </a:t>
            </a:r>
            <a:r>
              <a:rPr sz="2206" i="1" dirty="0">
                <a:latin typeface="Arial"/>
                <a:cs typeface="Arial"/>
              </a:rPr>
              <a:t>"klíčovou</a:t>
            </a:r>
            <a:r>
              <a:rPr sz="2206" i="1" spc="-39" dirty="0">
                <a:latin typeface="Arial"/>
                <a:cs typeface="Arial"/>
              </a:rPr>
              <a:t> </a:t>
            </a:r>
            <a:r>
              <a:rPr sz="2206" i="1" spc="-11" dirty="0">
                <a:latin typeface="Arial"/>
                <a:cs typeface="Arial"/>
              </a:rPr>
              <a:t>dírkou".</a:t>
            </a:r>
            <a:endParaRPr sz="2206">
              <a:latin typeface="Arial"/>
              <a:cs typeface="Arial"/>
            </a:endParaRPr>
          </a:p>
          <a:p>
            <a:pPr marL="644292">
              <a:spcBef>
                <a:spcPts val="534"/>
              </a:spcBef>
            </a:pPr>
            <a:r>
              <a:rPr sz="2206" i="1" dirty="0">
                <a:latin typeface="Arial"/>
                <a:cs typeface="Arial"/>
              </a:rPr>
              <a:t>(tloušťka</a:t>
            </a:r>
            <a:r>
              <a:rPr sz="2206" i="1" spc="-39" dirty="0">
                <a:latin typeface="Arial"/>
                <a:cs typeface="Arial"/>
              </a:rPr>
              <a:t> </a:t>
            </a:r>
            <a:r>
              <a:rPr sz="2206" i="1" dirty="0">
                <a:latin typeface="Arial"/>
                <a:cs typeface="Arial"/>
              </a:rPr>
              <a:t>materiálu</a:t>
            </a:r>
            <a:r>
              <a:rPr sz="2206" i="1" spc="-28" dirty="0">
                <a:latin typeface="Arial"/>
                <a:cs typeface="Arial"/>
              </a:rPr>
              <a:t> </a:t>
            </a:r>
            <a:r>
              <a:rPr sz="2206" i="1" dirty="0">
                <a:latin typeface="Arial"/>
                <a:cs typeface="Arial"/>
              </a:rPr>
              <a:t>od</a:t>
            </a:r>
            <a:r>
              <a:rPr sz="2206" i="1" spc="-28" dirty="0">
                <a:latin typeface="Arial"/>
                <a:cs typeface="Arial"/>
              </a:rPr>
              <a:t> </a:t>
            </a:r>
            <a:r>
              <a:rPr sz="2206" i="1" dirty="0">
                <a:latin typeface="Arial"/>
                <a:cs typeface="Arial"/>
              </a:rPr>
              <a:t>3</a:t>
            </a:r>
            <a:r>
              <a:rPr sz="2206" i="1" spc="-17"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10</a:t>
            </a:r>
            <a:r>
              <a:rPr sz="2206" i="1" spc="-28" dirty="0">
                <a:latin typeface="Arial"/>
                <a:cs typeface="Arial"/>
              </a:rPr>
              <a:t> mm)</a:t>
            </a:r>
            <a:endParaRPr sz="2206">
              <a:latin typeface="Arial"/>
              <a:cs typeface="Arial"/>
            </a:endParaRPr>
          </a:p>
          <a:p>
            <a:pPr marL="322846" indent="-309540">
              <a:spcBef>
                <a:spcPts val="2117"/>
              </a:spcBef>
              <a:buFont typeface="Arial"/>
              <a:buAutoNum type="arabicPeriod" startAt="4"/>
              <a:tabLst>
                <a:tab pos="323546" algn="l"/>
              </a:tabLst>
            </a:pPr>
            <a:r>
              <a:rPr sz="2206" b="1" i="1" dirty="0">
                <a:latin typeface="Arial"/>
                <a:cs typeface="Arial"/>
              </a:rPr>
              <a:t>Pájení</a:t>
            </a:r>
            <a:r>
              <a:rPr sz="2206" b="1" i="1" spc="-33" dirty="0">
                <a:latin typeface="Arial"/>
                <a:cs typeface="Arial"/>
              </a:rPr>
              <a:t> </a:t>
            </a:r>
            <a:r>
              <a:rPr sz="2206" b="1" i="1" spc="-11" dirty="0">
                <a:latin typeface="Arial"/>
                <a:cs typeface="Arial"/>
              </a:rPr>
              <a:t>plazmou</a:t>
            </a:r>
            <a:endParaRPr sz="2206">
              <a:latin typeface="Arial"/>
              <a:cs typeface="Arial"/>
            </a:endParaRPr>
          </a:p>
          <a:p>
            <a:pPr marL="644292">
              <a:spcBef>
                <a:spcPts val="529"/>
              </a:spcBef>
            </a:pPr>
            <a:r>
              <a:rPr sz="2206" i="1" dirty="0">
                <a:latin typeface="Arial"/>
                <a:cs typeface="Arial"/>
              </a:rPr>
              <a:t>(použití</a:t>
            </a:r>
            <a:r>
              <a:rPr sz="2206" i="1" spc="-66" dirty="0">
                <a:latin typeface="Arial"/>
                <a:cs typeface="Arial"/>
              </a:rPr>
              <a:t> </a:t>
            </a:r>
            <a:r>
              <a:rPr sz="2206" i="1" dirty="0">
                <a:latin typeface="Arial"/>
                <a:cs typeface="Arial"/>
              </a:rPr>
              <a:t>při</a:t>
            </a:r>
            <a:r>
              <a:rPr sz="2206" i="1" spc="-50" dirty="0">
                <a:latin typeface="Arial"/>
                <a:cs typeface="Arial"/>
              </a:rPr>
              <a:t> </a:t>
            </a:r>
            <a:r>
              <a:rPr sz="2206" i="1" dirty="0">
                <a:latin typeface="Arial"/>
                <a:cs typeface="Arial"/>
              </a:rPr>
              <a:t>pájení</a:t>
            </a:r>
            <a:r>
              <a:rPr sz="2206" i="1" spc="-55" dirty="0">
                <a:latin typeface="Arial"/>
                <a:cs typeface="Arial"/>
              </a:rPr>
              <a:t> </a:t>
            </a:r>
            <a:r>
              <a:rPr sz="2206" i="1" dirty="0">
                <a:latin typeface="Arial"/>
                <a:cs typeface="Arial"/>
              </a:rPr>
              <a:t>pozinkovaných</a:t>
            </a:r>
            <a:r>
              <a:rPr sz="2206" i="1" spc="-72" dirty="0">
                <a:latin typeface="Arial"/>
                <a:cs typeface="Arial"/>
              </a:rPr>
              <a:t> </a:t>
            </a:r>
            <a:r>
              <a:rPr sz="2206" i="1" spc="-11" dirty="0">
                <a:latin typeface="Arial"/>
                <a:cs typeface="Arial"/>
              </a:rPr>
              <a:t>plechů)</a:t>
            </a:r>
            <a:endParaRPr sz="2206">
              <a:latin typeface="Arial"/>
              <a:cs typeface="Arial"/>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a:spLocks noGrp="1"/>
          </p:cNvSpPr>
          <p:nvPr>
            <p:ph type="title"/>
          </p:nvPr>
        </p:nvSpPr>
        <p:spPr>
          <a:xfrm>
            <a:off x="391632" y="775580"/>
            <a:ext cx="6198736" cy="552090"/>
          </a:xfrm>
          <a:prstGeom prst="rect">
            <a:avLst/>
          </a:prstGeom>
        </p:spPr>
        <p:txBody>
          <a:bodyPr vert="horz" wrap="square" lIns="0" tIns="13305" rIns="0" bIns="0" rtlCol="0">
            <a:spAutoFit/>
          </a:bodyPr>
          <a:lstStyle/>
          <a:p>
            <a:pPr marL="14007">
              <a:spcBef>
                <a:spcPts val="105"/>
              </a:spcBef>
            </a:pPr>
            <a:r>
              <a:rPr spc="-110" dirty="0"/>
              <a:t>Způsoby</a:t>
            </a:r>
            <a:r>
              <a:rPr spc="-94" dirty="0"/>
              <a:t> </a:t>
            </a:r>
            <a:r>
              <a:rPr spc="-116" dirty="0"/>
              <a:t>plazmového</a:t>
            </a:r>
            <a:r>
              <a:rPr spc="-44" dirty="0"/>
              <a:t> </a:t>
            </a:r>
            <a:r>
              <a:rPr spc="-61" dirty="0"/>
              <a:t>svařování</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769777" y="1679201"/>
            <a:ext cx="8552323" cy="2426830"/>
          </a:xfrm>
          <a:prstGeom prst="rect">
            <a:avLst/>
          </a:prstGeom>
        </p:spPr>
        <p:txBody>
          <a:bodyPr vert="horz" wrap="square" lIns="0" tIns="80530" rIns="0" bIns="0" rtlCol="0">
            <a:spAutoFit/>
          </a:bodyPr>
          <a:lstStyle/>
          <a:p>
            <a:pPr marL="183484" indent="-170177">
              <a:spcBef>
                <a:spcPts val="634"/>
              </a:spcBef>
              <a:buChar char="-"/>
              <a:tabLst>
                <a:tab pos="184184" algn="l"/>
              </a:tabLst>
            </a:pPr>
            <a:r>
              <a:rPr sz="2206" i="1" dirty="0">
                <a:latin typeface="Arial"/>
                <a:cs typeface="Arial"/>
              </a:rPr>
              <a:t>Pilotní</a:t>
            </a:r>
            <a:r>
              <a:rPr sz="2206" i="1" spc="-33" dirty="0">
                <a:latin typeface="Arial"/>
                <a:cs typeface="Arial"/>
              </a:rPr>
              <a:t> </a:t>
            </a:r>
            <a:r>
              <a:rPr sz="2206" i="1" dirty="0">
                <a:latin typeface="Arial"/>
                <a:cs typeface="Arial"/>
              </a:rPr>
              <a:t>oblouk</a:t>
            </a:r>
            <a:r>
              <a:rPr sz="2206" i="1" spc="-44" dirty="0">
                <a:latin typeface="Arial"/>
                <a:cs typeface="Arial"/>
              </a:rPr>
              <a:t> </a:t>
            </a:r>
            <a:r>
              <a:rPr sz="2206" i="1" dirty="0">
                <a:latin typeface="Arial"/>
                <a:cs typeface="Arial"/>
              </a:rPr>
              <a:t>zajišťuje</a:t>
            </a:r>
            <a:r>
              <a:rPr sz="2206" i="1" spc="-39" dirty="0">
                <a:latin typeface="Arial"/>
                <a:cs typeface="Arial"/>
              </a:rPr>
              <a:t> </a:t>
            </a:r>
            <a:r>
              <a:rPr sz="2206" i="1" dirty="0">
                <a:latin typeface="Arial"/>
                <a:cs typeface="Arial"/>
              </a:rPr>
              <a:t>spolehlivé</a:t>
            </a:r>
            <a:r>
              <a:rPr sz="2206" i="1" spc="-50" dirty="0">
                <a:latin typeface="Arial"/>
                <a:cs typeface="Arial"/>
              </a:rPr>
              <a:t> </a:t>
            </a:r>
            <a:r>
              <a:rPr sz="2206" i="1" dirty="0">
                <a:latin typeface="Arial"/>
                <a:cs typeface="Arial"/>
              </a:rPr>
              <a:t>zapálení</a:t>
            </a:r>
            <a:r>
              <a:rPr sz="2206" i="1" spc="-61" dirty="0">
                <a:latin typeface="Arial"/>
                <a:cs typeface="Arial"/>
              </a:rPr>
              <a:t> </a:t>
            </a:r>
            <a:r>
              <a:rPr sz="2206" i="1" dirty="0">
                <a:latin typeface="Arial"/>
                <a:cs typeface="Arial"/>
              </a:rPr>
              <a:t>hlavního</a:t>
            </a:r>
            <a:r>
              <a:rPr sz="2206" i="1" spc="-55" dirty="0">
                <a:latin typeface="Arial"/>
                <a:cs typeface="Arial"/>
              </a:rPr>
              <a:t> </a:t>
            </a:r>
            <a:r>
              <a:rPr sz="2206" i="1" spc="-11" dirty="0">
                <a:latin typeface="Arial"/>
                <a:cs typeface="Arial"/>
              </a:rPr>
              <a:t>oblouku</a:t>
            </a:r>
            <a:endParaRPr sz="2206">
              <a:latin typeface="Arial"/>
              <a:cs typeface="Arial"/>
            </a:endParaRPr>
          </a:p>
          <a:p>
            <a:pPr marL="190486" indent="-170177">
              <a:spcBef>
                <a:spcPts val="529"/>
              </a:spcBef>
              <a:buChar char="-"/>
              <a:tabLst>
                <a:tab pos="190486" algn="l"/>
                <a:tab pos="3767007" algn="l"/>
              </a:tabLst>
            </a:pPr>
            <a:r>
              <a:rPr sz="2206" i="1" dirty="0">
                <a:latin typeface="Arial"/>
                <a:cs typeface="Arial"/>
              </a:rPr>
              <a:t>Oblouk</a:t>
            </a:r>
            <a:r>
              <a:rPr sz="2206" i="1" spc="-44"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stabilní</a:t>
            </a:r>
            <a:r>
              <a:rPr sz="2206" i="1" spc="-28" dirty="0">
                <a:latin typeface="Arial"/>
                <a:cs typeface="Arial"/>
              </a:rPr>
              <a:t> </a:t>
            </a:r>
            <a:r>
              <a:rPr sz="2206" i="1" dirty="0">
                <a:latin typeface="Arial"/>
                <a:cs typeface="Arial"/>
              </a:rPr>
              <a:t>od</a:t>
            </a:r>
            <a:r>
              <a:rPr sz="2206" i="1" spc="-28" dirty="0">
                <a:latin typeface="Arial"/>
                <a:cs typeface="Arial"/>
              </a:rPr>
              <a:t> </a:t>
            </a:r>
            <a:r>
              <a:rPr sz="2206" i="1" dirty="0">
                <a:latin typeface="Arial"/>
                <a:cs typeface="Arial"/>
              </a:rPr>
              <a:t>0,05</a:t>
            </a:r>
            <a:r>
              <a:rPr sz="2206" i="1" spc="-28" dirty="0">
                <a:latin typeface="Arial"/>
                <a:cs typeface="Arial"/>
              </a:rPr>
              <a:t> </a:t>
            </a:r>
            <a:r>
              <a:rPr sz="2206" i="1" spc="-55" dirty="0">
                <a:latin typeface="Arial"/>
                <a:cs typeface="Arial"/>
              </a:rPr>
              <a:t>A</a:t>
            </a:r>
            <a:r>
              <a:rPr sz="2206" i="1" dirty="0">
                <a:latin typeface="Arial"/>
                <a:cs typeface="Arial"/>
              </a:rPr>
              <a:t>	(intenzita</a:t>
            </a:r>
            <a:r>
              <a:rPr sz="2206" i="1" spc="-44" dirty="0">
                <a:latin typeface="Arial"/>
                <a:cs typeface="Arial"/>
              </a:rPr>
              <a:t> </a:t>
            </a:r>
            <a:r>
              <a:rPr sz="2206" i="1" dirty="0">
                <a:latin typeface="Arial"/>
                <a:cs typeface="Arial"/>
              </a:rPr>
              <a:t>až</a:t>
            </a:r>
            <a:r>
              <a:rPr sz="2206" i="1" spc="-22" dirty="0">
                <a:latin typeface="Arial"/>
                <a:cs typeface="Arial"/>
              </a:rPr>
              <a:t> </a:t>
            </a:r>
            <a:r>
              <a:rPr sz="2206" i="1" dirty="0">
                <a:latin typeface="Arial"/>
                <a:cs typeface="Arial"/>
              </a:rPr>
              <a:t>do</a:t>
            </a:r>
            <a:r>
              <a:rPr sz="2206" i="1" spc="-22" dirty="0">
                <a:latin typeface="Arial"/>
                <a:cs typeface="Arial"/>
              </a:rPr>
              <a:t> </a:t>
            </a:r>
            <a:r>
              <a:rPr sz="2206" i="1" dirty="0">
                <a:latin typeface="Arial"/>
                <a:cs typeface="Arial"/>
              </a:rPr>
              <a:t>25 </a:t>
            </a:r>
            <a:r>
              <a:rPr sz="2206" i="1" spc="-28" dirty="0">
                <a:latin typeface="Arial"/>
                <a:cs typeface="Arial"/>
              </a:rPr>
              <a:t>A)</a:t>
            </a:r>
            <a:endParaRPr sz="2206">
              <a:latin typeface="Arial"/>
              <a:cs typeface="Arial"/>
            </a:endParaRPr>
          </a:p>
          <a:p>
            <a:pPr marL="190486" indent="-170177">
              <a:spcBef>
                <a:spcPts val="529"/>
              </a:spcBef>
              <a:buChar char="-"/>
              <a:tabLst>
                <a:tab pos="190486" algn="l"/>
              </a:tabLst>
            </a:pPr>
            <a:r>
              <a:rPr sz="2206" i="1" dirty="0">
                <a:latin typeface="Arial"/>
                <a:cs typeface="Arial"/>
              </a:rPr>
              <a:t>Není</a:t>
            </a:r>
            <a:r>
              <a:rPr sz="2206" i="1" spc="-39" dirty="0">
                <a:latin typeface="Arial"/>
                <a:cs typeface="Arial"/>
              </a:rPr>
              <a:t> </a:t>
            </a:r>
            <a:r>
              <a:rPr sz="2206" i="1" dirty="0">
                <a:latin typeface="Arial"/>
                <a:cs typeface="Arial"/>
              </a:rPr>
              <a:t>možné</a:t>
            </a:r>
            <a:r>
              <a:rPr sz="2206" i="1" spc="-28" dirty="0">
                <a:latin typeface="Arial"/>
                <a:cs typeface="Arial"/>
              </a:rPr>
              <a:t> </a:t>
            </a:r>
            <a:r>
              <a:rPr sz="2206" i="1" dirty="0">
                <a:latin typeface="Arial"/>
                <a:cs typeface="Arial"/>
              </a:rPr>
              <a:t>ponoření</a:t>
            </a:r>
            <a:r>
              <a:rPr sz="2206" i="1" spc="-55" dirty="0">
                <a:latin typeface="Arial"/>
                <a:cs typeface="Arial"/>
              </a:rPr>
              <a:t> </a:t>
            </a:r>
            <a:r>
              <a:rPr sz="2206" i="1" dirty="0">
                <a:latin typeface="Arial"/>
                <a:cs typeface="Arial"/>
              </a:rPr>
              <a:t>elektrody</a:t>
            </a:r>
            <a:r>
              <a:rPr sz="2206" i="1" spc="-50"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tavné</a:t>
            </a:r>
            <a:r>
              <a:rPr sz="2206" i="1" spc="-39" dirty="0">
                <a:latin typeface="Arial"/>
                <a:cs typeface="Arial"/>
              </a:rPr>
              <a:t> </a:t>
            </a:r>
            <a:r>
              <a:rPr sz="2206" i="1" spc="-11" dirty="0">
                <a:latin typeface="Arial"/>
                <a:cs typeface="Arial"/>
              </a:rPr>
              <a:t>lázně</a:t>
            </a:r>
            <a:endParaRPr sz="2206">
              <a:latin typeface="Arial"/>
              <a:cs typeface="Arial"/>
            </a:endParaRPr>
          </a:p>
          <a:p>
            <a:pPr marL="190486" indent="-170177">
              <a:spcBef>
                <a:spcPts val="529"/>
              </a:spcBef>
              <a:buChar char="-"/>
              <a:tabLst>
                <a:tab pos="190486" algn="l"/>
              </a:tabLst>
            </a:pPr>
            <a:r>
              <a:rPr sz="2206" i="1" dirty="0">
                <a:latin typeface="Arial"/>
                <a:cs typeface="Arial"/>
              </a:rPr>
              <a:t>Tloušťka</a:t>
            </a:r>
            <a:r>
              <a:rPr sz="2206" i="1" spc="-28" dirty="0">
                <a:latin typeface="Arial"/>
                <a:cs typeface="Arial"/>
              </a:rPr>
              <a:t> </a:t>
            </a:r>
            <a:r>
              <a:rPr sz="2206" i="1" dirty="0">
                <a:latin typeface="Arial"/>
                <a:cs typeface="Arial"/>
              </a:rPr>
              <a:t>materiálu</a:t>
            </a:r>
            <a:r>
              <a:rPr sz="2206" i="1" spc="-28" dirty="0">
                <a:latin typeface="Arial"/>
                <a:cs typeface="Arial"/>
              </a:rPr>
              <a:t> </a:t>
            </a:r>
            <a:r>
              <a:rPr sz="2206" i="1" dirty="0">
                <a:latin typeface="Arial"/>
                <a:cs typeface="Arial"/>
              </a:rPr>
              <a:t>od</a:t>
            </a:r>
            <a:r>
              <a:rPr sz="2206" i="1" spc="-28" dirty="0">
                <a:latin typeface="Arial"/>
                <a:cs typeface="Arial"/>
              </a:rPr>
              <a:t> </a:t>
            </a:r>
            <a:r>
              <a:rPr sz="2206" i="1" dirty="0">
                <a:latin typeface="Arial"/>
                <a:cs typeface="Arial"/>
              </a:rPr>
              <a:t>0,01</a:t>
            </a:r>
            <a:r>
              <a:rPr sz="2206" i="1" spc="-33" dirty="0">
                <a:latin typeface="Arial"/>
                <a:cs typeface="Arial"/>
              </a:rPr>
              <a:t> </a:t>
            </a:r>
            <a:r>
              <a:rPr sz="2206" i="1" dirty="0">
                <a:latin typeface="Arial"/>
                <a:cs typeface="Arial"/>
              </a:rPr>
              <a:t>mm</a:t>
            </a:r>
            <a:r>
              <a:rPr sz="2206" i="1" spc="-22"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cca</a:t>
            </a:r>
            <a:r>
              <a:rPr sz="2206" i="1" spc="-44" dirty="0">
                <a:latin typeface="Arial"/>
                <a:cs typeface="Arial"/>
              </a:rPr>
              <a:t> </a:t>
            </a:r>
            <a:r>
              <a:rPr sz="2206" i="1" dirty="0">
                <a:latin typeface="Arial"/>
                <a:cs typeface="Arial"/>
              </a:rPr>
              <a:t>2</a:t>
            </a:r>
            <a:r>
              <a:rPr sz="2206" i="1" spc="-6" dirty="0">
                <a:latin typeface="Arial"/>
                <a:cs typeface="Arial"/>
              </a:rPr>
              <a:t> </a:t>
            </a:r>
            <a:r>
              <a:rPr sz="2206" i="1" spc="-28" dirty="0">
                <a:latin typeface="Arial"/>
                <a:cs typeface="Arial"/>
              </a:rPr>
              <a:t>mm</a:t>
            </a:r>
            <a:endParaRPr sz="2206">
              <a:latin typeface="Arial"/>
              <a:cs typeface="Arial"/>
            </a:endParaRPr>
          </a:p>
          <a:p>
            <a:pPr marL="175080" marR="5602" indent="-154770">
              <a:lnSpc>
                <a:spcPts val="3176"/>
              </a:lnSpc>
              <a:spcBef>
                <a:spcPts val="116"/>
              </a:spcBef>
              <a:buChar char="-"/>
              <a:tabLst>
                <a:tab pos="190486" algn="l"/>
              </a:tabLst>
            </a:pPr>
            <a:r>
              <a:rPr sz="2206" i="1" dirty="0">
                <a:latin typeface="Arial"/>
                <a:cs typeface="Arial"/>
              </a:rPr>
              <a:t>Použití</a:t>
            </a:r>
            <a:r>
              <a:rPr sz="2206" i="1" spc="-44"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lékařská</a:t>
            </a:r>
            <a:r>
              <a:rPr sz="2206" i="1" spc="-61" dirty="0">
                <a:latin typeface="Arial"/>
                <a:cs typeface="Arial"/>
              </a:rPr>
              <a:t> </a:t>
            </a:r>
            <a:r>
              <a:rPr sz="2206" i="1" dirty="0">
                <a:latin typeface="Arial"/>
                <a:cs typeface="Arial"/>
              </a:rPr>
              <a:t>technika,</a:t>
            </a:r>
            <a:r>
              <a:rPr sz="2206" i="1" spc="-61" dirty="0">
                <a:latin typeface="Arial"/>
                <a:cs typeface="Arial"/>
              </a:rPr>
              <a:t> </a:t>
            </a:r>
            <a:r>
              <a:rPr sz="2206" i="1" dirty="0">
                <a:latin typeface="Arial"/>
                <a:cs typeface="Arial"/>
              </a:rPr>
              <a:t>měřící</a:t>
            </a:r>
            <a:r>
              <a:rPr sz="2206" i="1" spc="-39" dirty="0">
                <a:latin typeface="Arial"/>
                <a:cs typeface="Arial"/>
              </a:rPr>
              <a:t> </a:t>
            </a:r>
            <a:r>
              <a:rPr sz="2206" i="1" dirty="0">
                <a:latin typeface="Arial"/>
                <a:cs typeface="Arial"/>
              </a:rPr>
              <a:t>přístroje,</a:t>
            </a:r>
            <a:r>
              <a:rPr sz="2206" i="1" spc="-66" dirty="0">
                <a:latin typeface="Arial"/>
                <a:cs typeface="Arial"/>
              </a:rPr>
              <a:t> </a:t>
            </a:r>
            <a:r>
              <a:rPr sz="2206" i="1" dirty="0">
                <a:latin typeface="Arial"/>
                <a:cs typeface="Arial"/>
              </a:rPr>
              <a:t>elektrotechnika,</a:t>
            </a:r>
            <a:r>
              <a:rPr sz="2206" i="1" spc="-61" dirty="0">
                <a:latin typeface="Arial"/>
                <a:cs typeface="Arial"/>
              </a:rPr>
              <a:t> </a:t>
            </a:r>
            <a:r>
              <a:rPr sz="2206" i="1" spc="-11" dirty="0">
                <a:latin typeface="Arial"/>
                <a:cs typeface="Arial"/>
              </a:rPr>
              <a:t>letecká </a:t>
            </a:r>
            <a:r>
              <a:rPr sz="2206" i="1" dirty="0">
                <a:latin typeface="Arial"/>
                <a:cs typeface="Arial"/>
              </a:rPr>
              <a:t>technika,</a:t>
            </a:r>
            <a:r>
              <a:rPr sz="2206" i="1" spc="-72" dirty="0">
                <a:latin typeface="Arial"/>
                <a:cs typeface="Arial"/>
              </a:rPr>
              <a:t> </a:t>
            </a:r>
            <a:r>
              <a:rPr sz="2206" i="1" dirty="0">
                <a:latin typeface="Arial"/>
                <a:cs typeface="Arial"/>
              </a:rPr>
              <a:t>kosmický</a:t>
            </a:r>
            <a:r>
              <a:rPr sz="2206" i="1" spc="-50" dirty="0">
                <a:latin typeface="Arial"/>
                <a:cs typeface="Arial"/>
              </a:rPr>
              <a:t> </a:t>
            </a:r>
            <a:r>
              <a:rPr sz="2206" i="1" dirty="0">
                <a:latin typeface="Arial"/>
                <a:cs typeface="Arial"/>
              </a:rPr>
              <a:t>průmysl,</a:t>
            </a:r>
            <a:r>
              <a:rPr sz="2206" i="1" spc="-61" dirty="0">
                <a:latin typeface="Arial"/>
                <a:cs typeface="Arial"/>
              </a:rPr>
              <a:t> </a:t>
            </a:r>
            <a:r>
              <a:rPr sz="2206" i="1" dirty="0">
                <a:latin typeface="Arial"/>
                <a:cs typeface="Arial"/>
              </a:rPr>
              <a:t>chemický</a:t>
            </a:r>
            <a:r>
              <a:rPr sz="2206" i="1" spc="-61"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potravinářský</a:t>
            </a:r>
            <a:r>
              <a:rPr sz="2206" i="1" spc="-83" dirty="0">
                <a:latin typeface="Arial"/>
                <a:cs typeface="Arial"/>
              </a:rPr>
              <a:t> </a:t>
            </a:r>
            <a:r>
              <a:rPr sz="2206" i="1" dirty="0">
                <a:latin typeface="Arial"/>
                <a:cs typeface="Arial"/>
              </a:rPr>
              <a:t>průmysl</a:t>
            </a:r>
            <a:r>
              <a:rPr sz="2206" i="1" spc="-50" dirty="0">
                <a:latin typeface="Arial"/>
                <a:cs typeface="Arial"/>
              </a:rPr>
              <a:t> </a:t>
            </a:r>
            <a:r>
              <a:rPr sz="2206" i="1" spc="-55" dirty="0">
                <a:latin typeface="Arial"/>
                <a:cs typeface="Arial"/>
              </a:rPr>
              <a:t>…</a:t>
            </a:r>
            <a:endParaRPr sz="2206">
              <a:latin typeface="Arial"/>
              <a:cs typeface="Arial"/>
            </a:endParaRPr>
          </a:p>
        </p:txBody>
      </p:sp>
      <p:sp>
        <p:nvSpPr>
          <p:cNvPr id="11" name="object 11"/>
          <p:cNvSpPr txBox="1">
            <a:spLocks noGrp="1"/>
          </p:cNvSpPr>
          <p:nvPr>
            <p:ph type="title"/>
          </p:nvPr>
        </p:nvSpPr>
        <p:spPr>
          <a:xfrm>
            <a:off x="391633" y="775580"/>
            <a:ext cx="4907449" cy="552090"/>
          </a:xfrm>
          <a:prstGeom prst="rect">
            <a:avLst/>
          </a:prstGeom>
        </p:spPr>
        <p:txBody>
          <a:bodyPr vert="horz" wrap="square" lIns="0" tIns="13305" rIns="0" bIns="0" rtlCol="0">
            <a:spAutoFit/>
          </a:bodyPr>
          <a:lstStyle/>
          <a:p>
            <a:pPr marL="14007">
              <a:spcBef>
                <a:spcPts val="105"/>
              </a:spcBef>
            </a:pPr>
            <a:r>
              <a:rPr spc="-105" dirty="0"/>
              <a:t>Svařování</a:t>
            </a:r>
            <a:r>
              <a:rPr spc="-88" dirty="0"/>
              <a:t> </a:t>
            </a:r>
            <a:r>
              <a:rPr spc="-94" dirty="0"/>
              <a:t>mikroplazmou</a:t>
            </a:r>
          </a:p>
        </p:txBody>
      </p:sp>
      <p:grpSp>
        <p:nvGrpSpPr>
          <p:cNvPr id="12" name="object 12"/>
          <p:cNvGrpSpPr/>
          <p:nvPr/>
        </p:nvGrpSpPr>
        <p:grpSpPr>
          <a:xfrm>
            <a:off x="1377044" y="4257043"/>
            <a:ext cx="9011696" cy="3055952"/>
            <a:chOff x="972311" y="3860291"/>
            <a:chExt cx="8171815" cy="2771140"/>
          </a:xfrm>
        </p:grpSpPr>
        <p:pic>
          <p:nvPicPr>
            <p:cNvPr id="13" name="object 13"/>
            <p:cNvPicPr/>
            <p:nvPr/>
          </p:nvPicPr>
          <p:blipFill>
            <a:blip r:embed="rId2" cstate="print"/>
            <a:stretch>
              <a:fillRect/>
            </a:stretch>
          </p:blipFill>
          <p:spPr>
            <a:xfrm>
              <a:off x="1778507" y="3860291"/>
              <a:ext cx="7365492" cy="1537716"/>
            </a:xfrm>
            <a:prstGeom prst="rect">
              <a:avLst/>
            </a:prstGeom>
          </p:spPr>
        </p:pic>
        <p:pic>
          <p:nvPicPr>
            <p:cNvPr id="14" name="object 14"/>
            <p:cNvPicPr/>
            <p:nvPr/>
          </p:nvPicPr>
          <p:blipFill>
            <a:blip r:embed="rId3" cstate="print"/>
            <a:stretch>
              <a:fillRect/>
            </a:stretch>
          </p:blipFill>
          <p:spPr>
            <a:xfrm>
              <a:off x="972311" y="5263895"/>
              <a:ext cx="4677156" cy="1367028"/>
            </a:xfrm>
            <a:prstGeom prst="rect">
              <a:avLst/>
            </a:prstGeom>
          </p:spPr>
        </p:pic>
      </p:gr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5580"/>
            <a:ext cx="8679071" cy="552090"/>
          </a:xfrm>
          <a:prstGeom prst="rect">
            <a:avLst/>
          </a:prstGeom>
        </p:spPr>
        <p:txBody>
          <a:bodyPr vert="horz" wrap="square" lIns="0" tIns="13305" rIns="0" bIns="0" rtlCol="0">
            <a:spAutoFit/>
          </a:bodyPr>
          <a:lstStyle/>
          <a:p>
            <a:pPr marL="14007">
              <a:spcBef>
                <a:spcPts val="105"/>
              </a:spcBef>
            </a:pPr>
            <a:r>
              <a:rPr spc="-99" dirty="0"/>
              <a:t>Upnutí</a:t>
            </a:r>
            <a:r>
              <a:rPr spc="-143" dirty="0"/>
              <a:t> </a:t>
            </a:r>
            <a:r>
              <a:rPr spc="-88" dirty="0"/>
              <a:t>součástí</a:t>
            </a:r>
            <a:r>
              <a:rPr spc="-149" dirty="0"/>
              <a:t> </a:t>
            </a:r>
            <a:r>
              <a:rPr spc="-44" dirty="0"/>
              <a:t>při</a:t>
            </a:r>
            <a:r>
              <a:rPr spc="-132" dirty="0"/>
              <a:t> </a:t>
            </a:r>
            <a:r>
              <a:rPr spc="-99" dirty="0"/>
              <a:t>svařování</a:t>
            </a:r>
            <a:r>
              <a:rPr spc="-105" dirty="0"/>
              <a:t> </a:t>
            </a:r>
            <a:r>
              <a:rPr spc="-72" dirty="0"/>
              <a:t>mikroplazmou</a:t>
            </a:r>
          </a:p>
        </p:txBody>
      </p:sp>
      <p:pic>
        <p:nvPicPr>
          <p:cNvPr id="12" name="object 12"/>
          <p:cNvPicPr/>
          <p:nvPr/>
        </p:nvPicPr>
        <p:blipFill>
          <a:blip r:embed="rId2" cstate="print"/>
          <a:stretch>
            <a:fillRect/>
          </a:stretch>
        </p:blipFill>
        <p:spPr>
          <a:xfrm>
            <a:off x="2070100" y="1386523"/>
            <a:ext cx="6860345" cy="4789805"/>
          </a:xfrm>
          <a:prstGeom prst="rect">
            <a:avLst/>
          </a:prstGeom>
        </p:spPr>
      </p:pic>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0" name="object 10"/>
          <p:cNvSpPr txBox="1"/>
          <p:nvPr/>
        </p:nvSpPr>
        <p:spPr>
          <a:xfrm>
            <a:off x="806220" y="5945692"/>
            <a:ext cx="8293225" cy="680425"/>
          </a:xfrm>
          <a:prstGeom prst="rect">
            <a:avLst/>
          </a:prstGeom>
        </p:spPr>
        <p:txBody>
          <a:bodyPr vert="horz" wrap="square" lIns="0" tIns="43416" rIns="0" bIns="0" rtlCol="0">
            <a:spAutoFit/>
          </a:bodyPr>
          <a:lstStyle/>
          <a:p>
            <a:pPr marL="14007">
              <a:spcBef>
                <a:spcPts val="342"/>
              </a:spcBef>
            </a:pPr>
            <a:r>
              <a:rPr sz="1985" b="1" i="1" dirty="0">
                <a:latin typeface="Arial"/>
                <a:cs typeface="Arial"/>
              </a:rPr>
              <a:t>1-</a:t>
            </a:r>
            <a:r>
              <a:rPr sz="1985" b="1" i="1" spc="-83" dirty="0">
                <a:latin typeface="Arial"/>
                <a:cs typeface="Arial"/>
              </a:rPr>
              <a:t> </a:t>
            </a:r>
            <a:r>
              <a:rPr sz="1985" i="1" dirty="0">
                <a:latin typeface="Arial"/>
                <a:cs typeface="Arial"/>
              </a:rPr>
              <a:t>upínací</a:t>
            </a:r>
            <a:r>
              <a:rPr sz="1985" i="1" spc="-72" dirty="0">
                <a:latin typeface="Arial"/>
                <a:cs typeface="Arial"/>
              </a:rPr>
              <a:t> </a:t>
            </a:r>
            <a:r>
              <a:rPr sz="1985" i="1" dirty="0">
                <a:latin typeface="Arial"/>
                <a:cs typeface="Arial"/>
              </a:rPr>
              <a:t>prvky,</a:t>
            </a:r>
            <a:r>
              <a:rPr sz="1985" i="1" spc="-72" dirty="0">
                <a:latin typeface="Arial"/>
                <a:cs typeface="Arial"/>
              </a:rPr>
              <a:t> </a:t>
            </a:r>
            <a:r>
              <a:rPr sz="1985" b="1" i="1" dirty="0">
                <a:latin typeface="Arial"/>
                <a:cs typeface="Arial"/>
              </a:rPr>
              <a:t>2-</a:t>
            </a:r>
            <a:r>
              <a:rPr sz="1985" b="1" i="1" spc="-77" dirty="0">
                <a:latin typeface="Arial"/>
                <a:cs typeface="Arial"/>
              </a:rPr>
              <a:t> </a:t>
            </a:r>
            <a:r>
              <a:rPr sz="1985" i="1" dirty="0">
                <a:latin typeface="Arial"/>
                <a:cs typeface="Arial"/>
              </a:rPr>
              <a:t>příložka,</a:t>
            </a:r>
            <a:r>
              <a:rPr sz="1985" i="1" spc="-22" dirty="0">
                <a:latin typeface="Arial"/>
                <a:cs typeface="Arial"/>
              </a:rPr>
              <a:t> </a:t>
            </a:r>
            <a:r>
              <a:rPr sz="1985" b="1" i="1" dirty="0">
                <a:latin typeface="Arial"/>
                <a:cs typeface="Arial"/>
              </a:rPr>
              <a:t>3-</a:t>
            </a:r>
            <a:r>
              <a:rPr sz="1985" b="1" i="1" spc="-77" dirty="0">
                <a:latin typeface="Arial"/>
                <a:cs typeface="Arial"/>
              </a:rPr>
              <a:t> </a:t>
            </a:r>
            <a:r>
              <a:rPr sz="1985" i="1" dirty="0">
                <a:latin typeface="Arial"/>
                <a:cs typeface="Arial"/>
              </a:rPr>
              <a:t>svařovaný</a:t>
            </a:r>
            <a:r>
              <a:rPr sz="1985" i="1" spc="-72" dirty="0">
                <a:latin typeface="Arial"/>
                <a:cs typeface="Arial"/>
              </a:rPr>
              <a:t> </a:t>
            </a:r>
            <a:r>
              <a:rPr sz="1985" i="1" spc="-11" dirty="0">
                <a:latin typeface="Arial"/>
                <a:cs typeface="Arial"/>
              </a:rPr>
              <a:t>materiál,</a:t>
            </a:r>
            <a:endParaRPr sz="1985" dirty="0">
              <a:latin typeface="Arial"/>
              <a:cs typeface="Arial"/>
            </a:endParaRPr>
          </a:p>
          <a:p>
            <a:pPr marL="14007">
              <a:spcBef>
                <a:spcPts val="242"/>
              </a:spcBef>
            </a:pPr>
            <a:r>
              <a:rPr sz="1985" b="1" i="1" dirty="0">
                <a:latin typeface="Arial"/>
                <a:cs typeface="Arial"/>
              </a:rPr>
              <a:t>4-</a:t>
            </a:r>
            <a:r>
              <a:rPr sz="1985" b="1" i="1" spc="-55" dirty="0">
                <a:latin typeface="Arial"/>
                <a:cs typeface="Arial"/>
              </a:rPr>
              <a:t> </a:t>
            </a:r>
            <a:r>
              <a:rPr sz="1985" i="1" dirty="0">
                <a:latin typeface="Arial"/>
                <a:cs typeface="Arial"/>
              </a:rPr>
              <a:t>Cu</a:t>
            </a:r>
            <a:r>
              <a:rPr sz="1985" i="1" spc="-44" dirty="0">
                <a:latin typeface="Arial"/>
                <a:cs typeface="Arial"/>
              </a:rPr>
              <a:t> </a:t>
            </a:r>
            <a:r>
              <a:rPr sz="1985" i="1" dirty="0">
                <a:latin typeface="Arial"/>
                <a:cs typeface="Arial"/>
              </a:rPr>
              <a:t>příložka,</a:t>
            </a:r>
            <a:r>
              <a:rPr sz="1985" i="1" spc="28" dirty="0">
                <a:latin typeface="Arial"/>
                <a:cs typeface="Arial"/>
              </a:rPr>
              <a:t> </a:t>
            </a:r>
            <a:r>
              <a:rPr sz="1985" b="1" i="1" dirty="0">
                <a:latin typeface="Arial"/>
                <a:cs typeface="Arial"/>
              </a:rPr>
              <a:t>5-</a:t>
            </a:r>
            <a:r>
              <a:rPr sz="1985" b="1" i="1" spc="-39" dirty="0">
                <a:latin typeface="Arial"/>
                <a:cs typeface="Arial"/>
              </a:rPr>
              <a:t> </a:t>
            </a:r>
            <a:r>
              <a:rPr sz="1985" i="1" dirty="0">
                <a:latin typeface="Arial"/>
                <a:cs typeface="Arial"/>
              </a:rPr>
              <a:t>drážka na</a:t>
            </a:r>
            <a:r>
              <a:rPr sz="1985" i="1" spc="-28" dirty="0">
                <a:latin typeface="Arial"/>
                <a:cs typeface="Arial"/>
              </a:rPr>
              <a:t> </a:t>
            </a:r>
            <a:r>
              <a:rPr sz="1985" i="1" dirty="0">
                <a:latin typeface="Arial"/>
                <a:cs typeface="Arial"/>
              </a:rPr>
              <a:t>přívod</a:t>
            </a:r>
            <a:r>
              <a:rPr sz="1985" i="1" spc="-50" dirty="0">
                <a:latin typeface="Arial"/>
                <a:cs typeface="Arial"/>
              </a:rPr>
              <a:t> </a:t>
            </a:r>
            <a:r>
              <a:rPr sz="1985" i="1" dirty="0">
                <a:latin typeface="Arial"/>
                <a:cs typeface="Arial"/>
              </a:rPr>
              <a:t>ochranného</a:t>
            </a:r>
            <a:r>
              <a:rPr sz="1985" i="1" spc="-22" dirty="0">
                <a:latin typeface="Arial"/>
                <a:cs typeface="Arial"/>
              </a:rPr>
              <a:t> </a:t>
            </a:r>
            <a:r>
              <a:rPr sz="1985" i="1" dirty="0">
                <a:latin typeface="Arial"/>
                <a:cs typeface="Arial"/>
              </a:rPr>
              <a:t>plynu,</a:t>
            </a:r>
            <a:r>
              <a:rPr sz="1985" i="1" spc="-22" dirty="0">
                <a:latin typeface="Arial"/>
                <a:cs typeface="Arial"/>
              </a:rPr>
              <a:t> </a:t>
            </a:r>
            <a:r>
              <a:rPr sz="1985" b="1" i="1" dirty="0">
                <a:latin typeface="Arial"/>
                <a:cs typeface="Arial"/>
              </a:rPr>
              <a:t>6-</a:t>
            </a:r>
            <a:r>
              <a:rPr sz="1985" b="1" i="1" spc="-39" dirty="0">
                <a:latin typeface="Arial"/>
                <a:cs typeface="Arial"/>
              </a:rPr>
              <a:t> </a:t>
            </a:r>
            <a:r>
              <a:rPr sz="1985" i="1" dirty="0">
                <a:latin typeface="Arial"/>
                <a:cs typeface="Arial"/>
              </a:rPr>
              <a:t>základová</a:t>
            </a:r>
            <a:r>
              <a:rPr sz="1985" i="1" spc="17" dirty="0">
                <a:latin typeface="Arial"/>
                <a:cs typeface="Arial"/>
              </a:rPr>
              <a:t> </a:t>
            </a:r>
            <a:r>
              <a:rPr sz="1985" i="1" spc="-11" dirty="0">
                <a:latin typeface="Arial"/>
                <a:cs typeface="Arial"/>
              </a:rPr>
              <a:t>deska</a:t>
            </a:r>
            <a:endParaRPr sz="1985" dirty="0">
              <a:latin typeface="Arial"/>
              <a:cs typeface="Arial"/>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391633" y="1496319"/>
            <a:ext cx="9831867" cy="693753"/>
          </a:xfrm>
          <a:prstGeom prst="rect">
            <a:avLst/>
          </a:prstGeom>
        </p:spPr>
        <p:txBody>
          <a:bodyPr vert="horz" wrap="square" lIns="0" tIns="14706" rIns="0" bIns="0" rtlCol="0">
            <a:spAutoFit/>
          </a:bodyPr>
          <a:lstStyle/>
          <a:p>
            <a:pPr algn="ctr">
              <a:spcBef>
                <a:spcPts val="116"/>
              </a:spcBef>
            </a:pPr>
            <a:r>
              <a:rPr sz="2206" b="1" i="1" dirty="0">
                <a:latin typeface="Arial"/>
                <a:cs typeface="Arial"/>
              </a:rPr>
              <a:t>Mikroplazmové</a:t>
            </a:r>
            <a:r>
              <a:rPr sz="2206" b="1" i="1" spc="-72" dirty="0">
                <a:latin typeface="Arial"/>
                <a:cs typeface="Arial"/>
              </a:rPr>
              <a:t> </a:t>
            </a:r>
            <a:r>
              <a:rPr sz="2206" b="1" i="1" dirty="0">
                <a:latin typeface="Arial"/>
                <a:cs typeface="Arial"/>
              </a:rPr>
              <a:t>svařování</a:t>
            </a:r>
            <a:r>
              <a:rPr sz="2206" b="1" i="1" spc="-55" dirty="0">
                <a:latin typeface="Arial"/>
                <a:cs typeface="Arial"/>
              </a:rPr>
              <a:t> </a:t>
            </a:r>
            <a:r>
              <a:rPr sz="2206" b="1" i="1" dirty="0">
                <a:latin typeface="Arial"/>
                <a:cs typeface="Arial"/>
              </a:rPr>
              <a:t>(pulzní</a:t>
            </a:r>
            <a:r>
              <a:rPr sz="2206" b="1" i="1" spc="-61" dirty="0">
                <a:latin typeface="Arial"/>
                <a:cs typeface="Arial"/>
              </a:rPr>
              <a:t> </a:t>
            </a:r>
            <a:r>
              <a:rPr sz="2206" b="1" i="1" dirty="0">
                <a:latin typeface="Arial"/>
                <a:cs typeface="Arial"/>
              </a:rPr>
              <a:t>a</a:t>
            </a:r>
            <a:r>
              <a:rPr sz="2206" b="1" i="1" spc="-33" dirty="0">
                <a:latin typeface="Arial"/>
                <a:cs typeface="Arial"/>
              </a:rPr>
              <a:t> </a:t>
            </a:r>
            <a:r>
              <a:rPr sz="2206" b="1" i="1" dirty="0">
                <a:latin typeface="Arial"/>
                <a:cs typeface="Arial"/>
              </a:rPr>
              <a:t>kontinuální)</a:t>
            </a:r>
            <a:r>
              <a:rPr sz="2206" b="1" i="1" spc="-61" dirty="0">
                <a:latin typeface="Arial"/>
                <a:cs typeface="Arial"/>
              </a:rPr>
              <a:t> </a:t>
            </a:r>
            <a:r>
              <a:rPr sz="2206" b="1" i="1" dirty="0">
                <a:latin typeface="Arial"/>
                <a:cs typeface="Arial"/>
              </a:rPr>
              <a:t>sa</a:t>
            </a:r>
            <a:r>
              <a:rPr sz="2206" b="1" i="1" spc="-22" dirty="0">
                <a:latin typeface="Arial"/>
                <a:cs typeface="Arial"/>
              </a:rPr>
              <a:t> </a:t>
            </a:r>
            <a:r>
              <a:rPr sz="2206" b="1" i="1" spc="-11" dirty="0">
                <a:latin typeface="Arial"/>
                <a:cs typeface="Arial"/>
              </a:rPr>
              <a:t>používá</a:t>
            </a:r>
            <a:endParaRPr sz="2206" dirty="0">
              <a:latin typeface="Arial"/>
              <a:cs typeface="Arial"/>
            </a:endParaRPr>
          </a:p>
          <a:p>
            <a:pPr marL="378171" algn="ctr"/>
            <a:r>
              <a:rPr sz="2206" b="1" i="1" dirty="0">
                <a:latin typeface="Arial"/>
                <a:cs typeface="Arial"/>
              </a:rPr>
              <a:t>především</a:t>
            </a:r>
            <a:r>
              <a:rPr sz="2206" b="1" i="1" spc="-72" dirty="0">
                <a:latin typeface="Arial"/>
                <a:cs typeface="Arial"/>
              </a:rPr>
              <a:t> </a:t>
            </a:r>
            <a:r>
              <a:rPr sz="2206" b="1" i="1" dirty="0">
                <a:latin typeface="Arial"/>
                <a:cs typeface="Arial"/>
              </a:rPr>
              <a:t>na</a:t>
            </a:r>
            <a:r>
              <a:rPr sz="2206" b="1" i="1" spc="-28" dirty="0">
                <a:latin typeface="Arial"/>
                <a:cs typeface="Arial"/>
              </a:rPr>
              <a:t> </a:t>
            </a:r>
            <a:r>
              <a:rPr sz="2206" b="1" i="1" dirty="0">
                <a:latin typeface="Arial"/>
                <a:cs typeface="Arial"/>
              </a:rPr>
              <a:t>svařování</a:t>
            </a:r>
            <a:r>
              <a:rPr sz="2206" b="1" i="1" spc="-50" dirty="0">
                <a:latin typeface="Arial"/>
                <a:cs typeface="Arial"/>
              </a:rPr>
              <a:t> </a:t>
            </a:r>
            <a:r>
              <a:rPr sz="2206" b="1" i="1" dirty="0">
                <a:latin typeface="Arial"/>
                <a:cs typeface="Arial"/>
              </a:rPr>
              <a:t>tenkých</a:t>
            </a:r>
            <a:r>
              <a:rPr sz="2206" b="1" i="1" spc="-44" dirty="0">
                <a:latin typeface="Arial"/>
                <a:cs typeface="Arial"/>
              </a:rPr>
              <a:t> </a:t>
            </a:r>
            <a:r>
              <a:rPr sz="2206" b="1" i="1" spc="-11" dirty="0">
                <a:latin typeface="Arial"/>
                <a:cs typeface="Arial"/>
              </a:rPr>
              <a:t>plechů</a:t>
            </a:r>
            <a:endParaRPr sz="2206" dirty="0">
              <a:latin typeface="Arial"/>
              <a:cs typeface="Arial"/>
            </a:endParaRPr>
          </a:p>
        </p:txBody>
      </p:sp>
      <p:sp>
        <p:nvSpPr>
          <p:cNvPr id="11" name="object 11"/>
          <p:cNvSpPr txBox="1"/>
          <p:nvPr/>
        </p:nvSpPr>
        <p:spPr>
          <a:xfrm>
            <a:off x="241301" y="5741541"/>
            <a:ext cx="10287000" cy="598546"/>
          </a:xfrm>
          <a:prstGeom prst="rect">
            <a:avLst/>
          </a:prstGeom>
        </p:spPr>
        <p:txBody>
          <a:bodyPr vert="horz" wrap="square" lIns="0" tIns="44117" rIns="0" bIns="0" rtlCol="0">
            <a:spAutoFit/>
          </a:bodyPr>
          <a:lstStyle/>
          <a:p>
            <a:pPr marL="14007">
              <a:spcBef>
                <a:spcPts val="347"/>
              </a:spcBef>
            </a:pPr>
            <a:r>
              <a:rPr b="1" i="1" dirty="0">
                <a:latin typeface="Arial"/>
                <a:cs typeface="Arial"/>
              </a:rPr>
              <a:t>1-</a:t>
            </a:r>
            <a:r>
              <a:rPr b="1" i="1" spc="-88" dirty="0">
                <a:latin typeface="Arial"/>
                <a:cs typeface="Arial"/>
              </a:rPr>
              <a:t> </a:t>
            </a:r>
            <a:r>
              <a:rPr i="1" dirty="0">
                <a:latin typeface="Arial"/>
                <a:cs typeface="Arial"/>
              </a:rPr>
              <a:t>zdroj</a:t>
            </a:r>
            <a:r>
              <a:rPr i="1" spc="-28" dirty="0">
                <a:latin typeface="Arial"/>
                <a:cs typeface="Arial"/>
              </a:rPr>
              <a:t> </a:t>
            </a:r>
            <a:r>
              <a:rPr i="1" spc="-11" dirty="0">
                <a:latin typeface="Arial"/>
                <a:cs typeface="Arial"/>
              </a:rPr>
              <a:t>nepřeneseného</a:t>
            </a:r>
            <a:r>
              <a:rPr i="1" spc="-55" dirty="0">
                <a:latin typeface="Arial"/>
                <a:cs typeface="Arial"/>
              </a:rPr>
              <a:t> </a:t>
            </a:r>
            <a:r>
              <a:rPr i="1" dirty="0">
                <a:latin typeface="Arial"/>
                <a:cs typeface="Arial"/>
              </a:rPr>
              <a:t>oblouku,</a:t>
            </a:r>
            <a:r>
              <a:rPr i="1" spc="-66" dirty="0">
                <a:latin typeface="Arial"/>
                <a:cs typeface="Arial"/>
              </a:rPr>
              <a:t> </a:t>
            </a:r>
            <a:r>
              <a:rPr b="1" i="1" dirty="0">
                <a:latin typeface="Arial"/>
                <a:cs typeface="Arial"/>
              </a:rPr>
              <a:t>2-</a:t>
            </a:r>
            <a:r>
              <a:rPr b="1" i="1" spc="-83" dirty="0">
                <a:latin typeface="Arial"/>
                <a:cs typeface="Arial"/>
              </a:rPr>
              <a:t> </a:t>
            </a:r>
            <a:r>
              <a:rPr i="1" dirty="0">
                <a:latin typeface="Arial"/>
                <a:cs typeface="Arial"/>
              </a:rPr>
              <a:t>ionizátor,</a:t>
            </a:r>
            <a:r>
              <a:rPr i="1" spc="-33" dirty="0">
                <a:latin typeface="Arial"/>
                <a:cs typeface="Arial"/>
              </a:rPr>
              <a:t> </a:t>
            </a:r>
            <a:r>
              <a:rPr b="1" i="1" dirty="0">
                <a:latin typeface="Arial"/>
                <a:cs typeface="Arial"/>
              </a:rPr>
              <a:t>3-</a:t>
            </a:r>
            <a:r>
              <a:rPr b="1" i="1" spc="-83" dirty="0">
                <a:latin typeface="Arial"/>
                <a:cs typeface="Arial"/>
              </a:rPr>
              <a:t> </a:t>
            </a:r>
            <a:r>
              <a:rPr i="1" dirty="0">
                <a:latin typeface="Arial"/>
                <a:cs typeface="Arial"/>
              </a:rPr>
              <a:t>zdroj</a:t>
            </a:r>
            <a:r>
              <a:rPr i="1" spc="-33" dirty="0">
                <a:latin typeface="Arial"/>
                <a:cs typeface="Arial"/>
              </a:rPr>
              <a:t> </a:t>
            </a:r>
            <a:r>
              <a:rPr i="1" spc="-11" dirty="0">
                <a:latin typeface="Arial"/>
                <a:cs typeface="Arial"/>
              </a:rPr>
              <a:t>přeneseného</a:t>
            </a:r>
            <a:r>
              <a:rPr i="1" spc="-50" dirty="0">
                <a:latin typeface="Arial"/>
                <a:cs typeface="Arial"/>
              </a:rPr>
              <a:t> </a:t>
            </a:r>
            <a:r>
              <a:rPr i="1" spc="-11" dirty="0" err="1">
                <a:latin typeface="Arial"/>
                <a:cs typeface="Arial"/>
              </a:rPr>
              <a:t>oblouku</a:t>
            </a:r>
            <a:r>
              <a:rPr i="1" spc="-11" dirty="0">
                <a:latin typeface="Arial"/>
                <a:cs typeface="Arial"/>
              </a:rPr>
              <a:t>,</a:t>
            </a:r>
            <a:r>
              <a:rPr lang="cs-CZ" spc="-11" dirty="0">
                <a:latin typeface="Arial"/>
                <a:cs typeface="Arial"/>
              </a:rPr>
              <a:t> </a:t>
            </a:r>
            <a:r>
              <a:rPr b="1" i="1" dirty="0">
                <a:latin typeface="Arial"/>
                <a:cs typeface="Arial"/>
              </a:rPr>
              <a:t>4</a:t>
            </a:r>
            <a:r>
              <a:rPr b="1" i="1" spc="-44" dirty="0">
                <a:latin typeface="Arial"/>
                <a:cs typeface="Arial"/>
              </a:rPr>
              <a:t> </a:t>
            </a:r>
            <a:r>
              <a:rPr b="1" i="1" dirty="0">
                <a:latin typeface="Arial"/>
                <a:cs typeface="Arial"/>
              </a:rPr>
              <a:t>-</a:t>
            </a:r>
            <a:r>
              <a:rPr b="1" i="1" spc="-33" dirty="0">
                <a:latin typeface="Arial"/>
                <a:cs typeface="Arial"/>
              </a:rPr>
              <a:t> </a:t>
            </a:r>
            <a:r>
              <a:rPr i="1" dirty="0">
                <a:latin typeface="Arial"/>
                <a:cs typeface="Arial"/>
              </a:rPr>
              <a:t>netavící</a:t>
            </a:r>
            <a:r>
              <a:rPr i="1" spc="-39" dirty="0">
                <a:latin typeface="Arial"/>
                <a:cs typeface="Arial"/>
              </a:rPr>
              <a:t> </a:t>
            </a:r>
            <a:r>
              <a:rPr i="1" dirty="0">
                <a:latin typeface="Arial"/>
                <a:cs typeface="Arial"/>
              </a:rPr>
              <a:t>se</a:t>
            </a:r>
            <a:r>
              <a:rPr i="1" spc="-39" dirty="0">
                <a:latin typeface="Arial"/>
                <a:cs typeface="Arial"/>
              </a:rPr>
              <a:t> </a:t>
            </a:r>
            <a:r>
              <a:rPr i="1" dirty="0">
                <a:latin typeface="Arial"/>
                <a:cs typeface="Arial"/>
              </a:rPr>
              <a:t>elektroda,</a:t>
            </a:r>
            <a:r>
              <a:rPr i="1" spc="-17" dirty="0">
                <a:latin typeface="Arial"/>
                <a:cs typeface="Arial"/>
              </a:rPr>
              <a:t> </a:t>
            </a:r>
            <a:r>
              <a:rPr b="1" i="1" dirty="0">
                <a:latin typeface="Arial"/>
                <a:cs typeface="Arial"/>
              </a:rPr>
              <a:t>5</a:t>
            </a:r>
            <a:r>
              <a:rPr b="1" i="1" spc="-39" dirty="0">
                <a:latin typeface="Arial"/>
                <a:cs typeface="Arial"/>
              </a:rPr>
              <a:t> </a:t>
            </a:r>
            <a:r>
              <a:rPr b="1" i="1" dirty="0">
                <a:latin typeface="Arial"/>
                <a:cs typeface="Arial"/>
              </a:rPr>
              <a:t>-</a:t>
            </a:r>
            <a:r>
              <a:rPr b="1" i="1" spc="-33" dirty="0">
                <a:latin typeface="Arial"/>
                <a:cs typeface="Arial"/>
              </a:rPr>
              <a:t> </a:t>
            </a:r>
            <a:r>
              <a:rPr i="1" dirty="0">
                <a:latin typeface="Arial"/>
                <a:cs typeface="Arial"/>
              </a:rPr>
              <a:t>plazmový</a:t>
            </a:r>
            <a:r>
              <a:rPr i="1" spc="28" dirty="0">
                <a:latin typeface="Arial"/>
                <a:cs typeface="Arial"/>
              </a:rPr>
              <a:t> </a:t>
            </a:r>
            <a:r>
              <a:rPr i="1" dirty="0">
                <a:latin typeface="Arial"/>
                <a:cs typeface="Arial"/>
              </a:rPr>
              <a:t>plyn,</a:t>
            </a:r>
            <a:r>
              <a:rPr i="1" spc="-33" dirty="0">
                <a:latin typeface="Arial"/>
                <a:cs typeface="Arial"/>
              </a:rPr>
              <a:t> </a:t>
            </a:r>
            <a:r>
              <a:rPr b="1" i="1" dirty="0">
                <a:latin typeface="Arial"/>
                <a:cs typeface="Arial"/>
              </a:rPr>
              <a:t>6-</a:t>
            </a:r>
            <a:r>
              <a:rPr b="1" i="1" spc="-33" dirty="0">
                <a:latin typeface="Arial"/>
                <a:cs typeface="Arial"/>
              </a:rPr>
              <a:t> </a:t>
            </a:r>
            <a:r>
              <a:rPr i="1" dirty="0">
                <a:latin typeface="Arial"/>
                <a:cs typeface="Arial"/>
              </a:rPr>
              <a:t>ochranný</a:t>
            </a:r>
            <a:r>
              <a:rPr i="1" spc="-17" dirty="0">
                <a:latin typeface="Arial"/>
                <a:cs typeface="Arial"/>
              </a:rPr>
              <a:t> </a:t>
            </a:r>
            <a:r>
              <a:rPr i="1" dirty="0">
                <a:latin typeface="Arial"/>
                <a:cs typeface="Arial"/>
              </a:rPr>
              <a:t>plyn,</a:t>
            </a:r>
            <a:r>
              <a:rPr i="1" spc="-39" dirty="0">
                <a:latin typeface="Arial"/>
                <a:cs typeface="Arial"/>
              </a:rPr>
              <a:t> </a:t>
            </a:r>
            <a:r>
              <a:rPr b="1" i="1" dirty="0">
                <a:latin typeface="Arial"/>
                <a:cs typeface="Arial"/>
              </a:rPr>
              <a:t>7-</a:t>
            </a:r>
            <a:r>
              <a:rPr b="1" i="1" spc="-33" dirty="0">
                <a:latin typeface="Arial"/>
                <a:cs typeface="Arial"/>
              </a:rPr>
              <a:t> </a:t>
            </a:r>
            <a:r>
              <a:rPr i="1" spc="-11" dirty="0" err="1">
                <a:latin typeface="Arial"/>
                <a:cs typeface="Arial"/>
              </a:rPr>
              <a:t>dýza</a:t>
            </a:r>
            <a:r>
              <a:rPr i="1" spc="-11" dirty="0">
                <a:latin typeface="Arial"/>
                <a:cs typeface="Arial"/>
              </a:rPr>
              <a:t>,</a:t>
            </a:r>
            <a:r>
              <a:rPr lang="cs-CZ" spc="-11" dirty="0">
                <a:latin typeface="Arial"/>
                <a:cs typeface="Arial"/>
              </a:rPr>
              <a:t> </a:t>
            </a:r>
            <a:r>
              <a:rPr b="1" i="1" dirty="0">
                <a:latin typeface="Arial"/>
                <a:cs typeface="Arial"/>
              </a:rPr>
              <a:t>8</a:t>
            </a:r>
            <a:r>
              <a:rPr b="1" i="1" spc="-33" dirty="0">
                <a:latin typeface="Arial"/>
                <a:cs typeface="Arial"/>
              </a:rPr>
              <a:t> </a:t>
            </a:r>
            <a:r>
              <a:rPr b="1" i="1" dirty="0">
                <a:latin typeface="Arial"/>
                <a:cs typeface="Arial"/>
              </a:rPr>
              <a:t>-</a:t>
            </a:r>
            <a:r>
              <a:rPr b="1" i="1" spc="-11" dirty="0">
                <a:latin typeface="Arial"/>
                <a:cs typeface="Arial"/>
              </a:rPr>
              <a:t> </a:t>
            </a:r>
            <a:r>
              <a:rPr i="1" dirty="0">
                <a:latin typeface="Arial"/>
                <a:cs typeface="Arial"/>
              </a:rPr>
              <a:t>ochranný</a:t>
            </a:r>
            <a:r>
              <a:rPr i="1" spc="-6" dirty="0">
                <a:latin typeface="Arial"/>
                <a:cs typeface="Arial"/>
              </a:rPr>
              <a:t> </a:t>
            </a:r>
            <a:r>
              <a:rPr i="1" dirty="0">
                <a:latin typeface="Arial"/>
                <a:cs typeface="Arial"/>
              </a:rPr>
              <a:t>kryt,</a:t>
            </a:r>
            <a:r>
              <a:rPr i="1" spc="-11" dirty="0">
                <a:latin typeface="Arial"/>
                <a:cs typeface="Arial"/>
              </a:rPr>
              <a:t> </a:t>
            </a:r>
            <a:r>
              <a:rPr b="1" i="1" dirty="0">
                <a:latin typeface="Arial"/>
                <a:cs typeface="Arial"/>
              </a:rPr>
              <a:t>9</a:t>
            </a:r>
            <a:r>
              <a:rPr b="1" i="1" spc="-17" dirty="0">
                <a:latin typeface="Arial"/>
                <a:cs typeface="Arial"/>
              </a:rPr>
              <a:t> </a:t>
            </a:r>
            <a:r>
              <a:rPr b="1" i="1" dirty="0">
                <a:latin typeface="Arial"/>
                <a:cs typeface="Arial"/>
              </a:rPr>
              <a:t>-</a:t>
            </a:r>
            <a:r>
              <a:rPr b="1" i="1" spc="-11" dirty="0">
                <a:latin typeface="Arial"/>
                <a:cs typeface="Arial"/>
              </a:rPr>
              <a:t> </a:t>
            </a:r>
            <a:r>
              <a:rPr i="1" dirty="0">
                <a:latin typeface="Arial"/>
                <a:cs typeface="Arial"/>
              </a:rPr>
              <a:t>svařovaný</a:t>
            </a:r>
            <a:r>
              <a:rPr i="1" spc="6" dirty="0">
                <a:latin typeface="Arial"/>
                <a:cs typeface="Arial"/>
              </a:rPr>
              <a:t> </a:t>
            </a:r>
            <a:r>
              <a:rPr i="1" spc="-11" dirty="0">
                <a:latin typeface="Arial"/>
                <a:cs typeface="Arial"/>
              </a:rPr>
              <a:t>materiál</a:t>
            </a:r>
            <a:endParaRPr dirty="0">
              <a:latin typeface="Arial"/>
              <a:cs typeface="Arial"/>
            </a:endParaRPr>
          </a:p>
        </p:txBody>
      </p:sp>
      <p:sp>
        <p:nvSpPr>
          <p:cNvPr id="12" name="object 12"/>
          <p:cNvSpPr txBox="1">
            <a:spLocks noGrp="1"/>
          </p:cNvSpPr>
          <p:nvPr>
            <p:ph type="title"/>
          </p:nvPr>
        </p:nvSpPr>
        <p:spPr>
          <a:xfrm>
            <a:off x="391633" y="775580"/>
            <a:ext cx="9162953" cy="552090"/>
          </a:xfrm>
          <a:prstGeom prst="rect">
            <a:avLst/>
          </a:prstGeom>
        </p:spPr>
        <p:txBody>
          <a:bodyPr vert="horz" wrap="square" lIns="0" tIns="13305" rIns="0" bIns="0" rtlCol="0">
            <a:spAutoFit/>
          </a:bodyPr>
          <a:lstStyle/>
          <a:p>
            <a:pPr marL="14007">
              <a:spcBef>
                <a:spcPts val="105"/>
              </a:spcBef>
            </a:pPr>
            <a:r>
              <a:rPr spc="-121" dirty="0"/>
              <a:t>Schéma</a:t>
            </a:r>
            <a:r>
              <a:rPr spc="-83" dirty="0"/>
              <a:t> </a:t>
            </a:r>
            <a:r>
              <a:rPr spc="-99" dirty="0"/>
              <a:t>svařování</a:t>
            </a:r>
            <a:r>
              <a:rPr spc="-55" dirty="0"/>
              <a:t> </a:t>
            </a:r>
            <a:r>
              <a:rPr spc="-121" dirty="0"/>
              <a:t>mikroplazmovým</a:t>
            </a:r>
            <a:r>
              <a:rPr spc="-33" dirty="0"/>
              <a:t> </a:t>
            </a:r>
            <a:r>
              <a:rPr spc="-44" dirty="0"/>
              <a:t>obloukem</a:t>
            </a:r>
          </a:p>
        </p:txBody>
      </p:sp>
      <p:pic>
        <p:nvPicPr>
          <p:cNvPr id="13" name="object 13"/>
          <p:cNvPicPr/>
          <p:nvPr/>
        </p:nvPicPr>
        <p:blipFill>
          <a:blip r:embed="rId2" cstate="print"/>
          <a:stretch>
            <a:fillRect/>
          </a:stretch>
        </p:blipFill>
        <p:spPr>
          <a:xfrm>
            <a:off x="2487943" y="2197591"/>
            <a:ext cx="5717515" cy="3596554"/>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7036"/>
            <a:ext cx="9343621" cy="480166"/>
          </a:xfrm>
          <a:prstGeom prst="rect">
            <a:avLst/>
          </a:prstGeom>
        </p:spPr>
        <p:txBody>
          <a:bodyPr vert="horz" wrap="square" lIns="0" tIns="13305" rIns="0" bIns="0" rtlCol="0">
            <a:spAutoFit/>
          </a:bodyPr>
          <a:lstStyle/>
          <a:p>
            <a:pPr marL="14007">
              <a:spcBef>
                <a:spcPts val="105"/>
              </a:spcBef>
            </a:pPr>
            <a:r>
              <a:rPr sz="3033" spc="-110" dirty="0"/>
              <a:t>Svařování</a:t>
            </a:r>
            <a:r>
              <a:rPr sz="3033" spc="-55" dirty="0"/>
              <a:t> </a:t>
            </a:r>
            <a:r>
              <a:rPr sz="3033" spc="-116" dirty="0"/>
              <a:t>metodou</a:t>
            </a:r>
            <a:r>
              <a:rPr sz="3033" spc="-61" dirty="0"/>
              <a:t> </a:t>
            </a:r>
            <a:r>
              <a:rPr sz="3033" spc="-110" dirty="0"/>
              <a:t>průchozího</a:t>
            </a:r>
            <a:r>
              <a:rPr sz="3033" spc="-66" dirty="0"/>
              <a:t> </a:t>
            </a:r>
            <a:r>
              <a:rPr sz="3033" spc="-99" dirty="0"/>
              <a:t>paprsku-</a:t>
            </a:r>
            <a:r>
              <a:rPr sz="3033" spc="-72" dirty="0"/>
              <a:t> </a:t>
            </a:r>
            <a:r>
              <a:rPr sz="3033" spc="-33" dirty="0"/>
              <a:t>keyholing</a:t>
            </a:r>
            <a:endParaRPr sz="3033"/>
          </a:p>
        </p:txBody>
      </p:sp>
      <p:pic>
        <p:nvPicPr>
          <p:cNvPr id="11" name="object 11"/>
          <p:cNvPicPr/>
          <p:nvPr/>
        </p:nvPicPr>
        <p:blipFill>
          <a:blip r:embed="rId2" cstate="print"/>
          <a:stretch>
            <a:fillRect/>
          </a:stretch>
        </p:blipFill>
        <p:spPr>
          <a:xfrm>
            <a:off x="1059405" y="1419226"/>
            <a:ext cx="8574591" cy="5233492"/>
          </a:xfrm>
          <a:prstGeom prst="rect">
            <a:avLst/>
          </a:prstGeom>
        </p:spPr>
      </p:pic>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1146550" y="1327626"/>
            <a:ext cx="7946595" cy="5199516"/>
          </a:xfrm>
          <a:prstGeom prst="rect">
            <a:avLst/>
          </a:prstGeom>
        </p:spPr>
        <p:txBody>
          <a:bodyPr vert="horz" wrap="square" lIns="0" tIns="81931" rIns="0" bIns="0" rtlCol="0">
            <a:spAutoFit/>
          </a:bodyPr>
          <a:lstStyle/>
          <a:p>
            <a:pPr marL="14007">
              <a:spcBef>
                <a:spcPts val="645"/>
              </a:spcBef>
            </a:pPr>
            <a:r>
              <a:rPr sz="2000" b="1" i="1" dirty="0">
                <a:latin typeface="Arial"/>
                <a:cs typeface="Arial"/>
              </a:rPr>
              <a:t>Základní</a:t>
            </a:r>
            <a:r>
              <a:rPr sz="2000" b="1" i="1" spc="-28" dirty="0">
                <a:latin typeface="Arial"/>
                <a:cs typeface="Arial"/>
              </a:rPr>
              <a:t> </a:t>
            </a:r>
            <a:r>
              <a:rPr sz="2000" b="1" i="1" dirty="0">
                <a:latin typeface="Arial"/>
                <a:cs typeface="Arial"/>
              </a:rPr>
              <a:t>parametry</a:t>
            </a:r>
            <a:r>
              <a:rPr sz="2000" b="1" i="1" spc="-44" dirty="0">
                <a:latin typeface="Arial"/>
                <a:cs typeface="Arial"/>
              </a:rPr>
              <a:t> </a:t>
            </a:r>
            <a:r>
              <a:rPr sz="2000" b="1" i="1" spc="-11" dirty="0">
                <a:latin typeface="Arial"/>
                <a:cs typeface="Arial"/>
              </a:rPr>
              <a:t>svařování:</a:t>
            </a:r>
            <a:endParaRPr sz="2000" dirty="0">
              <a:latin typeface="Arial"/>
              <a:cs typeface="Arial"/>
            </a:endParaRPr>
          </a:p>
          <a:p>
            <a:pPr marL="14007">
              <a:spcBef>
                <a:spcPts val="529"/>
              </a:spcBef>
              <a:tabLst>
                <a:tab pos="2364272" algn="l"/>
              </a:tabLst>
            </a:pPr>
            <a:r>
              <a:rPr sz="2000" b="1" i="1" dirty="0">
                <a:latin typeface="Arial"/>
                <a:cs typeface="Arial"/>
              </a:rPr>
              <a:t>Svařovací</a:t>
            </a:r>
            <a:r>
              <a:rPr sz="2000" b="1" i="1" spc="-50" dirty="0">
                <a:latin typeface="Arial"/>
                <a:cs typeface="Arial"/>
              </a:rPr>
              <a:t> </a:t>
            </a:r>
            <a:r>
              <a:rPr sz="2000" b="1" i="1" spc="-11" dirty="0">
                <a:latin typeface="Arial"/>
                <a:cs typeface="Arial"/>
              </a:rPr>
              <a:t>proud</a:t>
            </a:r>
            <a:r>
              <a:rPr sz="2000" b="1" i="1" dirty="0">
                <a:latin typeface="Arial"/>
                <a:cs typeface="Arial"/>
              </a:rPr>
              <a:t>	</a:t>
            </a:r>
            <a:r>
              <a:rPr sz="2000" i="1" dirty="0">
                <a:latin typeface="Arial"/>
                <a:cs typeface="Arial"/>
              </a:rPr>
              <a:t>(Svařovací</a:t>
            </a:r>
            <a:r>
              <a:rPr sz="2000" i="1" spc="-61" dirty="0">
                <a:latin typeface="Arial"/>
                <a:cs typeface="Arial"/>
              </a:rPr>
              <a:t> </a:t>
            </a:r>
            <a:r>
              <a:rPr sz="2000" i="1" spc="-11" dirty="0">
                <a:latin typeface="Arial"/>
                <a:cs typeface="Arial"/>
              </a:rPr>
              <a:t>napětí)</a:t>
            </a:r>
            <a:endParaRPr sz="2000" dirty="0">
              <a:latin typeface="Arial"/>
              <a:cs typeface="Arial"/>
            </a:endParaRPr>
          </a:p>
          <a:p>
            <a:pPr marL="392178" indent="-378871">
              <a:spcBef>
                <a:spcPts val="529"/>
              </a:spcBef>
              <a:buFont typeface="Arial"/>
              <a:buChar char="-"/>
              <a:tabLst>
                <a:tab pos="392178" algn="l"/>
                <a:tab pos="392878" algn="l"/>
              </a:tabLst>
            </a:pPr>
            <a:r>
              <a:rPr sz="2000" i="1" dirty="0">
                <a:latin typeface="Arial"/>
                <a:cs typeface="Arial"/>
              </a:rPr>
              <a:t>ovlivňuje</a:t>
            </a:r>
            <a:r>
              <a:rPr sz="2000" i="1" spc="-39" dirty="0">
                <a:latin typeface="Arial"/>
                <a:cs typeface="Arial"/>
              </a:rPr>
              <a:t> </a:t>
            </a:r>
            <a:r>
              <a:rPr sz="2000" i="1" dirty="0">
                <a:latin typeface="Arial"/>
                <a:cs typeface="Arial"/>
              </a:rPr>
              <a:t>vlastnosti</a:t>
            </a:r>
            <a:r>
              <a:rPr sz="2000" i="1" spc="-72" dirty="0">
                <a:latin typeface="Arial"/>
                <a:cs typeface="Arial"/>
              </a:rPr>
              <a:t> </a:t>
            </a:r>
            <a:r>
              <a:rPr sz="2000" i="1" dirty="0">
                <a:latin typeface="Arial"/>
                <a:cs typeface="Arial"/>
              </a:rPr>
              <a:t>svarů</a:t>
            </a:r>
            <a:r>
              <a:rPr sz="2000" i="1" spc="-44" dirty="0">
                <a:latin typeface="Arial"/>
                <a:cs typeface="Arial"/>
              </a:rPr>
              <a:t> </a:t>
            </a:r>
            <a:r>
              <a:rPr sz="2000" i="1" dirty="0">
                <a:latin typeface="Arial"/>
                <a:cs typeface="Arial"/>
              </a:rPr>
              <a:t>prostřednictvím</a:t>
            </a:r>
            <a:r>
              <a:rPr sz="2000" i="1" spc="-77" dirty="0">
                <a:latin typeface="Arial"/>
                <a:cs typeface="Arial"/>
              </a:rPr>
              <a:t> </a:t>
            </a:r>
            <a:r>
              <a:rPr sz="2000" i="1" dirty="0">
                <a:latin typeface="Arial"/>
                <a:cs typeface="Arial"/>
              </a:rPr>
              <a:t>výstupního</a:t>
            </a:r>
            <a:r>
              <a:rPr sz="2000" i="1" spc="-55" dirty="0">
                <a:latin typeface="Arial"/>
                <a:cs typeface="Arial"/>
              </a:rPr>
              <a:t> </a:t>
            </a:r>
            <a:r>
              <a:rPr sz="2000" i="1" spc="-22" dirty="0">
                <a:latin typeface="Arial"/>
                <a:cs typeface="Arial"/>
              </a:rPr>
              <a:t>tlaku</a:t>
            </a:r>
            <a:endParaRPr sz="2000" dirty="0">
              <a:latin typeface="Arial"/>
              <a:cs typeface="Arial"/>
            </a:endParaRPr>
          </a:p>
          <a:p>
            <a:pPr marL="392178"/>
            <a:r>
              <a:rPr sz="2000" i="1" dirty="0">
                <a:latin typeface="Arial"/>
                <a:cs typeface="Arial"/>
              </a:rPr>
              <a:t>plazmy</a:t>
            </a:r>
            <a:r>
              <a:rPr sz="2000" i="1" spc="-33" dirty="0">
                <a:latin typeface="Arial"/>
                <a:cs typeface="Arial"/>
              </a:rPr>
              <a:t> </a:t>
            </a:r>
            <a:r>
              <a:rPr sz="2000" i="1" dirty="0">
                <a:latin typeface="Arial"/>
                <a:cs typeface="Arial"/>
              </a:rPr>
              <a:t>a</a:t>
            </a:r>
            <a:r>
              <a:rPr sz="2000" i="1" spc="-39" dirty="0">
                <a:latin typeface="Arial"/>
                <a:cs typeface="Arial"/>
              </a:rPr>
              <a:t> </a:t>
            </a:r>
            <a:r>
              <a:rPr sz="2000" i="1" spc="-11" dirty="0">
                <a:latin typeface="Arial"/>
                <a:cs typeface="Arial"/>
              </a:rPr>
              <a:t>teploty</a:t>
            </a:r>
            <a:endParaRPr sz="2000" dirty="0">
              <a:latin typeface="Arial"/>
              <a:cs typeface="Arial"/>
            </a:endParaRPr>
          </a:p>
          <a:p>
            <a:pPr marL="14007">
              <a:spcBef>
                <a:spcPts val="534"/>
              </a:spcBef>
            </a:pPr>
            <a:r>
              <a:rPr sz="2000" b="1" i="1" dirty="0">
                <a:latin typeface="Arial"/>
                <a:cs typeface="Arial"/>
              </a:rPr>
              <a:t>Rychlost</a:t>
            </a:r>
            <a:r>
              <a:rPr sz="2000" b="1" i="1" spc="-33" dirty="0">
                <a:latin typeface="Arial"/>
                <a:cs typeface="Arial"/>
              </a:rPr>
              <a:t> </a:t>
            </a:r>
            <a:r>
              <a:rPr sz="2000" b="1" i="1" dirty="0">
                <a:latin typeface="Arial"/>
                <a:cs typeface="Arial"/>
              </a:rPr>
              <a:t>toku</a:t>
            </a:r>
            <a:r>
              <a:rPr sz="2000" b="1" i="1" spc="-17" dirty="0">
                <a:latin typeface="Arial"/>
                <a:cs typeface="Arial"/>
              </a:rPr>
              <a:t> </a:t>
            </a:r>
            <a:r>
              <a:rPr sz="2000" b="1" i="1" dirty="0">
                <a:latin typeface="Arial"/>
                <a:cs typeface="Arial"/>
              </a:rPr>
              <a:t>plazmového</a:t>
            </a:r>
            <a:r>
              <a:rPr sz="2000" b="1" i="1" spc="-28" dirty="0">
                <a:latin typeface="Arial"/>
                <a:cs typeface="Arial"/>
              </a:rPr>
              <a:t> </a:t>
            </a:r>
            <a:r>
              <a:rPr sz="2000" b="1" i="1" spc="-11" dirty="0">
                <a:latin typeface="Arial"/>
                <a:cs typeface="Arial"/>
              </a:rPr>
              <a:t>plynu</a:t>
            </a:r>
            <a:endParaRPr sz="2000" dirty="0">
              <a:latin typeface="Arial"/>
              <a:cs typeface="Arial"/>
            </a:endParaRPr>
          </a:p>
          <a:p>
            <a:pPr marL="392178" marR="156871" indent="-378871">
              <a:spcBef>
                <a:spcPts val="529"/>
              </a:spcBef>
              <a:buFont typeface="Arial"/>
              <a:buChar char="-"/>
              <a:tabLst>
                <a:tab pos="392178" algn="l"/>
                <a:tab pos="392878" algn="l"/>
              </a:tabLst>
            </a:pPr>
            <a:r>
              <a:rPr sz="2000" i="1" dirty="0">
                <a:latin typeface="Arial"/>
                <a:cs typeface="Arial"/>
              </a:rPr>
              <a:t>souvisí</a:t>
            </a:r>
            <a:r>
              <a:rPr sz="2000" i="1" spc="-44" dirty="0">
                <a:latin typeface="Arial"/>
                <a:cs typeface="Arial"/>
              </a:rPr>
              <a:t> </a:t>
            </a:r>
            <a:r>
              <a:rPr sz="2000" i="1" dirty="0">
                <a:latin typeface="Arial"/>
                <a:cs typeface="Arial"/>
              </a:rPr>
              <a:t>s</a:t>
            </a:r>
            <a:r>
              <a:rPr sz="2000" i="1" spc="-22" dirty="0">
                <a:latin typeface="Arial"/>
                <a:cs typeface="Arial"/>
              </a:rPr>
              <a:t> </a:t>
            </a:r>
            <a:r>
              <a:rPr sz="2000" i="1" dirty="0">
                <a:latin typeface="Arial"/>
                <a:cs typeface="Arial"/>
              </a:rPr>
              <a:t>kinetickou</a:t>
            </a:r>
            <a:r>
              <a:rPr sz="2000" i="1" spc="-50" dirty="0">
                <a:latin typeface="Arial"/>
                <a:cs typeface="Arial"/>
              </a:rPr>
              <a:t> </a:t>
            </a:r>
            <a:r>
              <a:rPr sz="2000" i="1" dirty="0">
                <a:latin typeface="Arial"/>
                <a:cs typeface="Arial"/>
              </a:rPr>
              <a:t>energií</a:t>
            </a:r>
            <a:r>
              <a:rPr sz="2000" i="1" spc="-50" dirty="0">
                <a:latin typeface="Arial"/>
                <a:cs typeface="Arial"/>
              </a:rPr>
              <a:t> </a:t>
            </a:r>
            <a:r>
              <a:rPr sz="2000" i="1" dirty="0">
                <a:latin typeface="Arial"/>
                <a:cs typeface="Arial"/>
              </a:rPr>
              <a:t>oblouku</a:t>
            </a:r>
            <a:r>
              <a:rPr sz="2000" i="1" spc="-22" dirty="0">
                <a:latin typeface="Arial"/>
                <a:cs typeface="Arial"/>
              </a:rPr>
              <a:t> </a:t>
            </a:r>
            <a:r>
              <a:rPr sz="2000" i="1" dirty="0">
                <a:latin typeface="Arial"/>
                <a:cs typeface="Arial"/>
              </a:rPr>
              <a:t>a</a:t>
            </a:r>
            <a:r>
              <a:rPr sz="2000" i="1" spc="-28" dirty="0">
                <a:latin typeface="Arial"/>
                <a:cs typeface="Arial"/>
              </a:rPr>
              <a:t> </a:t>
            </a:r>
            <a:r>
              <a:rPr sz="2000" i="1" dirty="0">
                <a:latin typeface="Arial"/>
                <a:cs typeface="Arial"/>
              </a:rPr>
              <a:t>týká</a:t>
            </a:r>
            <a:r>
              <a:rPr sz="2000" i="1" spc="-39" dirty="0">
                <a:latin typeface="Arial"/>
                <a:cs typeface="Arial"/>
              </a:rPr>
              <a:t> </a:t>
            </a:r>
            <a:r>
              <a:rPr sz="2000" i="1" dirty="0">
                <a:latin typeface="Arial"/>
                <a:cs typeface="Arial"/>
              </a:rPr>
              <a:t>se</a:t>
            </a:r>
            <a:r>
              <a:rPr sz="2000" i="1" spc="-28" dirty="0">
                <a:latin typeface="Arial"/>
                <a:cs typeface="Arial"/>
              </a:rPr>
              <a:t> </a:t>
            </a:r>
            <a:r>
              <a:rPr sz="2000" i="1" dirty="0">
                <a:latin typeface="Arial"/>
                <a:cs typeface="Arial"/>
              </a:rPr>
              <a:t>tedy</a:t>
            </a:r>
            <a:r>
              <a:rPr sz="2000" i="1" spc="-17" dirty="0">
                <a:latin typeface="Arial"/>
                <a:cs typeface="Arial"/>
              </a:rPr>
              <a:t> </a:t>
            </a:r>
            <a:r>
              <a:rPr sz="2000" i="1" dirty="0">
                <a:latin typeface="Arial"/>
                <a:cs typeface="Arial"/>
              </a:rPr>
              <a:t>i</a:t>
            </a:r>
            <a:r>
              <a:rPr sz="2000" i="1" spc="-6" dirty="0">
                <a:latin typeface="Arial"/>
                <a:cs typeface="Arial"/>
              </a:rPr>
              <a:t> </a:t>
            </a:r>
            <a:r>
              <a:rPr sz="2000" i="1" spc="-11" dirty="0">
                <a:latin typeface="Arial"/>
                <a:cs typeface="Arial"/>
              </a:rPr>
              <a:t>hloubky penetrace</a:t>
            </a:r>
            <a:endParaRPr sz="2000" dirty="0">
              <a:latin typeface="Arial"/>
              <a:cs typeface="Arial"/>
            </a:endParaRPr>
          </a:p>
          <a:p>
            <a:pPr marL="14007">
              <a:spcBef>
                <a:spcPts val="529"/>
              </a:spcBef>
            </a:pPr>
            <a:r>
              <a:rPr sz="2000" b="1" i="1" dirty="0">
                <a:latin typeface="Arial"/>
                <a:cs typeface="Arial"/>
              </a:rPr>
              <a:t>Rychlost</a:t>
            </a:r>
            <a:r>
              <a:rPr sz="2000" b="1" i="1" spc="-55" dirty="0">
                <a:latin typeface="Arial"/>
                <a:cs typeface="Arial"/>
              </a:rPr>
              <a:t> </a:t>
            </a:r>
            <a:r>
              <a:rPr sz="2000" b="1" i="1" spc="-11" dirty="0">
                <a:latin typeface="Arial"/>
                <a:cs typeface="Arial"/>
              </a:rPr>
              <a:t>svařování</a:t>
            </a:r>
            <a:endParaRPr sz="2000" dirty="0">
              <a:latin typeface="Arial"/>
              <a:cs typeface="Arial"/>
            </a:endParaRPr>
          </a:p>
          <a:p>
            <a:pPr marL="392178" indent="-378871">
              <a:spcBef>
                <a:spcPts val="529"/>
              </a:spcBef>
              <a:buFont typeface="Arial"/>
              <a:buChar char="-"/>
              <a:tabLst>
                <a:tab pos="392178" algn="l"/>
                <a:tab pos="392878" algn="l"/>
              </a:tabLst>
            </a:pPr>
            <a:r>
              <a:rPr sz="2000" i="1" dirty="0">
                <a:latin typeface="Arial"/>
                <a:cs typeface="Arial"/>
              </a:rPr>
              <a:t>Rozpětí</a:t>
            </a:r>
            <a:r>
              <a:rPr sz="2000" i="1" spc="-72" dirty="0">
                <a:latin typeface="Arial"/>
                <a:cs typeface="Arial"/>
              </a:rPr>
              <a:t> </a:t>
            </a:r>
            <a:r>
              <a:rPr sz="2000" i="1" dirty="0">
                <a:latin typeface="Arial"/>
                <a:cs typeface="Arial"/>
              </a:rPr>
              <a:t>by</a:t>
            </a:r>
            <a:r>
              <a:rPr sz="2000" i="1" spc="-33" dirty="0">
                <a:latin typeface="Arial"/>
                <a:cs typeface="Arial"/>
              </a:rPr>
              <a:t> </a:t>
            </a:r>
            <a:r>
              <a:rPr sz="2000" i="1" dirty="0">
                <a:latin typeface="Arial"/>
                <a:cs typeface="Arial"/>
              </a:rPr>
              <a:t>nemělo</a:t>
            </a:r>
            <a:r>
              <a:rPr sz="2000" i="1" spc="-28" dirty="0">
                <a:latin typeface="Arial"/>
                <a:cs typeface="Arial"/>
              </a:rPr>
              <a:t> </a:t>
            </a:r>
            <a:r>
              <a:rPr sz="2000" i="1" dirty="0">
                <a:latin typeface="Arial"/>
                <a:cs typeface="Arial"/>
              </a:rPr>
              <a:t>přesáhnout</a:t>
            </a:r>
            <a:r>
              <a:rPr sz="2000" i="1" spc="-66" dirty="0">
                <a:latin typeface="Arial"/>
                <a:cs typeface="Arial"/>
              </a:rPr>
              <a:t> </a:t>
            </a:r>
            <a:r>
              <a:rPr sz="2000" i="1" dirty="0">
                <a:latin typeface="Arial"/>
                <a:cs typeface="Arial"/>
              </a:rPr>
              <a:t>20</a:t>
            </a:r>
            <a:r>
              <a:rPr sz="2000" i="1" spc="-33" dirty="0">
                <a:latin typeface="Arial"/>
                <a:cs typeface="Arial"/>
              </a:rPr>
              <a:t> </a:t>
            </a:r>
            <a:r>
              <a:rPr sz="2000" i="1" dirty="0">
                <a:latin typeface="Arial"/>
                <a:cs typeface="Arial"/>
              </a:rPr>
              <a:t>až</a:t>
            </a:r>
            <a:r>
              <a:rPr sz="2000" i="1" spc="-28" dirty="0">
                <a:latin typeface="Arial"/>
                <a:cs typeface="Arial"/>
              </a:rPr>
              <a:t> </a:t>
            </a:r>
            <a:r>
              <a:rPr sz="2000" i="1" dirty="0">
                <a:latin typeface="Arial"/>
                <a:cs typeface="Arial"/>
              </a:rPr>
              <a:t>30</a:t>
            </a:r>
            <a:r>
              <a:rPr sz="2000" i="1" spc="-33" dirty="0">
                <a:latin typeface="Arial"/>
                <a:cs typeface="Arial"/>
              </a:rPr>
              <a:t> </a:t>
            </a:r>
            <a:r>
              <a:rPr sz="2000" i="1" dirty="0">
                <a:latin typeface="Arial"/>
                <a:cs typeface="Arial"/>
              </a:rPr>
              <a:t>cm/min</a:t>
            </a:r>
            <a:r>
              <a:rPr sz="2000" i="1" spc="11" dirty="0">
                <a:latin typeface="Arial"/>
                <a:cs typeface="Arial"/>
              </a:rPr>
              <a:t> </a:t>
            </a:r>
            <a:r>
              <a:rPr sz="2000" i="1" dirty="0">
                <a:latin typeface="Arial"/>
                <a:cs typeface="Arial"/>
              </a:rPr>
              <a:t>-</a:t>
            </a:r>
            <a:r>
              <a:rPr sz="2000" i="1" spc="-28" dirty="0">
                <a:latin typeface="Arial"/>
                <a:cs typeface="Arial"/>
              </a:rPr>
              <a:t> </a:t>
            </a:r>
            <a:r>
              <a:rPr sz="2000" i="1" spc="-11" dirty="0">
                <a:latin typeface="Arial"/>
                <a:cs typeface="Arial"/>
              </a:rPr>
              <a:t>konstantní</a:t>
            </a:r>
            <a:endParaRPr sz="2000" dirty="0">
              <a:latin typeface="Arial"/>
              <a:cs typeface="Arial"/>
            </a:endParaRPr>
          </a:p>
          <a:p>
            <a:pPr marL="392178" indent="-378871">
              <a:spcBef>
                <a:spcPts val="1803"/>
              </a:spcBef>
              <a:buFont typeface="Arial"/>
              <a:buChar char="-"/>
              <a:tabLst>
                <a:tab pos="392178" algn="l"/>
                <a:tab pos="392878" algn="l"/>
              </a:tabLst>
            </a:pPr>
            <a:r>
              <a:rPr sz="2000" i="1" dirty="0">
                <a:latin typeface="Arial"/>
                <a:cs typeface="Arial"/>
              </a:rPr>
              <a:t>Složení</a:t>
            </a:r>
            <a:r>
              <a:rPr sz="2000" i="1" spc="-33" dirty="0">
                <a:latin typeface="Arial"/>
                <a:cs typeface="Arial"/>
              </a:rPr>
              <a:t> </a:t>
            </a:r>
            <a:r>
              <a:rPr sz="2000" i="1" dirty="0">
                <a:latin typeface="Arial"/>
                <a:cs typeface="Arial"/>
              </a:rPr>
              <a:t>plazmy</a:t>
            </a:r>
            <a:r>
              <a:rPr sz="2000" i="1" spc="-33" dirty="0">
                <a:latin typeface="Arial"/>
                <a:cs typeface="Arial"/>
              </a:rPr>
              <a:t> </a:t>
            </a:r>
            <a:r>
              <a:rPr sz="2000" i="1" dirty="0">
                <a:latin typeface="Arial"/>
                <a:cs typeface="Arial"/>
              </a:rPr>
              <a:t>a</a:t>
            </a:r>
            <a:r>
              <a:rPr sz="2000" i="1" spc="-11" dirty="0">
                <a:latin typeface="Arial"/>
                <a:cs typeface="Arial"/>
              </a:rPr>
              <a:t> </a:t>
            </a:r>
            <a:r>
              <a:rPr sz="2000" i="1" dirty="0">
                <a:latin typeface="Arial"/>
                <a:cs typeface="Arial"/>
              </a:rPr>
              <a:t>ochranných</a:t>
            </a:r>
            <a:r>
              <a:rPr sz="2000" i="1" spc="-61" dirty="0">
                <a:latin typeface="Arial"/>
                <a:cs typeface="Arial"/>
              </a:rPr>
              <a:t> </a:t>
            </a:r>
            <a:r>
              <a:rPr sz="2000" i="1" dirty="0">
                <a:latin typeface="Arial"/>
                <a:cs typeface="Arial"/>
              </a:rPr>
              <a:t>plynů</a:t>
            </a:r>
            <a:r>
              <a:rPr sz="2000" i="1" spc="-33" dirty="0">
                <a:latin typeface="Arial"/>
                <a:cs typeface="Arial"/>
              </a:rPr>
              <a:t> </a:t>
            </a:r>
            <a:r>
              <a:rPr sz="2000" i="1" dirty="0">
                <a:latin typeface="Arial"/>
                <a:cs typeface="Arial"/>
              </a:rPr>
              <a:t>(+</a:t>
            </a:r>
            <a:r>
              <a:rPr sz="2000" i="1" spc="-39" dirty="0">
                <a:latin typeface="Arial"/>
                <a:cs typeface="Arial"/>
              </a:rPr>
              <a:t> </a:t>
            </a:r>
            <a:r>
              <a:rPr sz="2000" i="1" dirty="0">
                <a:latin typeface="Arial"/>
                <a:cs typeface="Arial"/>
              </a:rPr>
              <a:t>průtoky)</a:t>
            </a:r>
            <a:r>
              <a:rPr sz="2000" i="1" spc="-39" dirty="0">
                <a:latin typeface="Arial"/>
                <a:cs typeface="Arial"/>
              </a:rPr>
              <a:t> </a:t>
            </a:r>
            <a:r>
              <a:rPr sz="2000" i="1" dirty="0">
                <a:latin typeface="Arial"/>
                <a:cs typeface="Arial"/>
              </a:rPr>
              <a:t>-</a:t>
            </a:r>
            <a:r>
              <a:rPr sz="2000" i="1" spc="-11" dirty="0">
                <a:latin typeface="Arial"/>
                <a:cs typeface="Arial"/>
              </a:rPr>
              <a:t> stálé</a:t>
            </a:r>
            <a:endParaRPr sz="2000" dirty="0">
              <a:latin typeface="Arial"/>
              <a:cs typeface="Arial"/>
            </a:endParaRPr>
          </a:p>
          <a:p>
            <a:pPr marL="392178" indent="-378871">
              <a:spcBef>
                <a:spcPts val="529"/>
              </a:spcBef>
              <a:buFont typeface="Arial"/>
              <a:buChar char="-"/>
              <a:tabLst>
                <a:tab pos="392178" algn="l"/>
                <a:tab pos="392878" algn="l"/>
              </a:tabLst>
            </a:pPr>
            <a:r>
              <a:rPr sz="2000" i="1" dirty="0">
                <a:latin typeface="Arial"/>
                <a:cs typeface="Arial"/>
              </a:rPr>
              <a:t>Rychlost</a:t>
            </a:r>
            <a:r>
              <a:rPr sz="2000" i="1" spc="-72" dirty="0">
                <a:latin typeface="Arial"/>
                <a:cs typeface="Arial"/>
              </a:rPr>
              <a:t> </a:t>
            </a:r>
            <a:r>
              <a:rPr sz="2000" i="1" dirty="0">
                <a:latin typeface="Arial"/>
                <a:cs typeface="Arial"/>
              </a:rPr>
              <a:t>posuvu</a:t>
            </a:r>
            <a:r>
              <a:rPr sz="2000" i="1" spc="-50" dirty="0">
                <a:latin typeface="Arial"/>
                <a:cs typeface="Arial"/>
              </a:rPr>
              <a:t> </a:t>
            </a:r>
            <a:r>
              <a:rPr sz="2000" i="1" dirty="0">
                <a:latin typeface="Arial"/>
                <a:cs typeface="Arial"/>
              </a:rPr>
              <a:t>svařovacího</a:t>
            </a:r>
            <a:r>
              <a:rPr sz="2000" i="1" spc="-61" dirty="0">
                <a:latin typeface="Arial"/>
                <a:cs typeface="Arial"/>
              </a:rPr>
              <a:t> </a:t>
            </a:r>
            <a:r>
              <a:rPr sz="2000" i="1" spc="-11" dirty="0">
                <a:latin typeface="Arial"/>
                <a:cs typeface="Arial"/>
              </a:rPr>
              <a:t>drátu</a:t>
            </a:r>
            <a:endParaRPr sz="2000" dirty="0">
              <a:latin typeface="Arial"/>
              <a:cs typeface="Arial"/>
            </a:endParaRPr>
          </a:p>
          <a:p>
            <a:pPr marL="392178" marR="5602" indent="-378871">
              <a:spcBef>
                <a:spcPts val="529"/>
              </a:spcBef>
              <a:buFont typeface="Arial"/>
              <a:buChar char="-"/>
              <a:tabLst>
                <a:tab pos="392178" algn="l"/>
                <a:tab pos="392878" algn="l"/>
              </a:tabLst>
            </a:pPr>
            <a:r>
              <a:rPr sz="2000" i="1" dirty="0">
                <a:latin typeface="Arial"/>
                <a:cs typeface="Arial"/>
              </a:rPr>
              <a:t>Nastavení</a:t>
            </a:r>
            <a:r>
              <a:rPr sz="2000" i="1" spc="-66" dirty="0">
                <a:latin typeface="Arial"/>
                <a:cs typeface="Arial"/>
              </a:rPr>
              <a:t> </a:t>
            </a:r>
            <a:r>
              <a:rPr sz="2000" i="1" dirty="0">
                <a:latin typeface="Arial"/>
                <a:cs typeface="Arial"/>
              </a:rPr>
              <a:t>hořáku</a:t>
            </a:r>
            <a:r>
              <a:rPr sz="2000" i="1" spc="-61" dirty="0">
                <a:latin typeface="Arial"/>
                <a:cs typeface="Arial"/>
              </a:rPr>
              <a:t> </a:t>
            </a:r>
            <a:r>
              <a:rPr sz="2000" i="1" dirty="0">
                <a:latin typeface="Arial"/>
                <a:cs typeface="Arial"/>
              </a:rPr>
              <a:t>a</a:t>
            </a:r>
            <a:r>
              <a:rPr sz="2000" i="1" spc="-17" dirty="0">
                <a:latin typeface="Arial"/>
                <a:cs typeface="Arial"/>
              </a:rPr>
              <a:t> </a:t>
            </a:r>
            <a:r>
              <a:rPr sz="2000" i="1" dirty="0">
                <a:latin typeface="Arial"/>
                <a:cs typeface="Arial"/>
              </a:rPr>
              <a:t>typ</a:t>
            </a:r>
            <a:r>
              <a:rPr sz="2000" i="1" spc="-39" dirty="0">
                <a:latin typeface="Arial"/>
                <a:cs typeface="Arial"/>
              </a:rPr>
              <a:t> </a:t>
            </a:r>
            <a:r>
              <a:rPr sz="2000" i="1" dirty="0">
                <a:latin typeface="Arial"/>
                <a:cs typeface="Arial"/>
              </a:rPr>
              <a:t>wolframové</a:t>
            </a:r>
            <a:r>
              <a:rPr sz="2000" i="1" spc="-50" dirty="0">
                <a:latin typeface="Arial"/>
                <a:cs typeface="Arial"/>
              </a:rPr>
              <a:t> </a:t>
            </a:r>
            <a:r>
              <a:rPr sz="2000" i="1" dirty="0">
                <a:latin typeface="Arial"/>
                <a:cs typeface="Arial"/>
              </a:rPr>
              <a:t>elektrody</a:t>
            </a:r>
            <a:r>
              <a:rPr sz="2000" i="1" spc="-55" dirty="0">
                <a:latin typeface="Arial"/>
                <a:cs typeface="Arial"/>
              </a:rPr>
              <a:t> </a:t>
            </a:r>
            <a:r>
              <a:rPr sz="2000" i="1" dirty="0">
                <a:latin typeface="Arial"/>
                <a:cs typeface="Arial"/>
              </a:rPr>
              <a:t>(průměr</a:t>
            </a:r>
            <a:r>
              <a:rPr sz="2000" i="1" spc="-55" dirty="0">
                <a:latin typeface="Arial"/>
                <a:cs typeface="Arial"/>
              </a:rPr>
              <a:t> </a:t>
            </a:r>
            <a:r>
              <a:rPr sz="2000" i="1" spc="-11" dirty="0">
                <a:latin typeface="Arial"/>
                <a:cs typeface="Arial"/>
              </a:rPr>
              <a:t>trysky, </a:t>
            </a:r>
            <a:r>
              <a:rPr sz="2000" i="1" dirty="0">
                <a:latin typeface="Arial"/>
                <a:cs typeface="Arial"/>
              </a:rPr>
              <a:t>vzdálenost</a:t>
            </a:r>
            <a:r>
              <a:rPr sz="2000" i="1" spc="-61" dirty="0">
                <a:latin typeface="Arial"/>
                <a:cs typeface="Arial"/>
              </a:rPr>
              <a:t> </a:t>
            </a:r>
            <a:r>
              <a:rPr sz="2000" i="1" spc="-11" dirty="0">
                <a:latin typeface="Arial"/>
                <a:cs typeface="Arial"/>
              </a:rPr>
              <a:t>hořáku)</a:t>
            </a:r>
            <a:endParaRPr sz="2000" dirty="0">
              <a:latin typeface="Arial"/>
              <a:cs typeface="Arial"/>
            </a:endParaRPr>
          </a:p>
          <a:p>
            <a:pPr marL="392178" indent="-378871">
              <a:spcBef>
                <a:spcPts val="529"/>
              </a:spcBef>
              <a:buFont typeface="Arial"/>
              <a:buChar char="-"/>
              <a:tabLst>
                <a:tab pos="392178" algn="l"/>
                <a:tab pos="392878" algn="l"/>
              </a:tabLst>
            </a:pPr>
            <a:r>
              <a:rPr sz="2000" i="1" dirty="0">
                <a:latin typeface="Arial"/>
                <a:cs typeface="Arial"/>
              </a:rPr>
              <a:t>Příprava</a:t>
            </a:r>
            <a:r>
              <a:rPr sz="2000" i="1" spc="-50" dirty="0">
                <a:latin typeface="Arial"/>
                <a:cs typeface="Arial"/>
              </a:rPr>
              <a:t> </a:t>
            </a:r>
            <a:r>
              <a:rPr sz="2000" i="1" dirty="0">
                <a:latin typeface="Arial"/>
                <a:cs typeface="Arial"/>
              </a:rPr>
              <a:t>základního</a:t>
            </a:r>
            <a:r>
              <a:rPr sz="2000" i="1" spc="-50" dirty="0">
                <a:latin typeface="Arial"/>
                <a:cs typeface="Arial"/>
              </a:rPr>
              <a:t> </a:t>
            </a:r>
            <a:r>
              <a:rPr sz="2000" i="1" spc="-11" dirty="0">
                <a:latin typeface="Arial"/>
                <a:cs typeface="Arial"/>
              </a:rPr>
              <a:t>materiálu</a:t>
            </a:r>
            <a:endParaRPr sz="2000" dirty="0">
              <a:latin typeface="Arial"/>
              <a:cs typeface="Arial"/>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a:spLocks noGrp="1"/>
          </p:cNvSpPr>
          <p:nvPr>
            <p:ph type="title"/>
          </p:nvPr>
        </p:nvSpPr>
        <p:spPr>
          <a:xfrm>
            <a:off x="391633" y="775581"/>
            <a:ext cx="4109147" cy="552044"/>
          </a:xfrm>
          <a:prstGeom prst="rect">
            <a:avLst/>
          </a:prstGeom>
        </p:spPr>
        <p:txBody>
          <a:bodyPr vert="horz" wrap="square" lIns="0" tIns="13305" rIns="0" bIns="0" rtlCol="0">
            <a:spAutoFit/>
          </a:bodyPr>
          <a:lstStyle/>
          <a:p>
            <a:pPr marL="14007">
              <a:spcBef>
                <a:spcPts val="105"/>
              </a:spcBef>
            </a:pPr>
            <a:r>
              <a:rPr spc="-116" dirty="0"/>
              <a:t>Parametry</a:t>
            </a:r>
            <a:r>
              <a:rPr spc="-44" dirty="0"/>
              <a:t> </a:t>
            </a:r>
            <a:r>
              <a:rPr spc="-77" dirty="0"/>
              <a:t>svařování</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827925" y="1679201"/>
            <a:ext cx="8539718" cy="4795940"/>
          </a:xfrm>
          <a:prstGeom prst="rect">
            <a:avLst/>
          </a:prstGeom>
        </p:spPr>
        <p:txBody>
          <a:bodyPr vert="horz" wrap="square" lIns="0" tIns="80530" rIns="0" bIns="0" rtlCol="0">
            <a:spAutoFit/>
          </a:bodyPr>
          <a:lstStyle/>
          <a:p>
            <a:pPr marL="392178" indent="-378171">
              <a:spcBef>
                <a:spcPts val="634"/>
              </a:spcBef>
              <a:buFont typeface="Wingdings"/>
              <a:buChar char=""/>
              <a:tabLst>
                <a:tab pos="391477" algn="l"/>
                <a:tab pos="392178" algn="l"/>
              </a:tabLst>
            </a:pPr>
            <a:r>
              <a:rPr sz="2206" i="1" dirty="0">
                <a:latin typeface="Arial"/>
                <a:cs typeface="Arial"/>
              </a:rPr>
              <a:t>vyšší</a:t>
            </a:r>
            <a:r>
              <a:rPr sz="2206" i="1" spc="-66" dirty="0">
                <a:latin typeface="Arial"/>
                <a:cs typeface="Arial"/>
              </a:rPr>
              <a:t> </a:t>
            </a:r>
            <a:r>
              <a:rPr sz="2206" i="1" dirty="0">
                <a:latin typeface="Arial"/>
                <a:cs typeface="Arial"/>
              </a:rPr>
              <a:t>rychlost</a:t>
            </a:r>
            <a:r>
              <a:rPr sz="2206" i="1" spc="-55" dirty="0">
                <a:latin typeface="Arial"/>
                <a:cs typeface="Arial"/>
              </a:rPr>
              <a:t> </a:t>
            </a:r>
            <a:r>
              <a:rPr sz="2206" i="1" dirty="0">
                <a:latin typeface="Arial"/>
                <a:cs typeface="Arial"/>
              </a:rPr>
              <a:t>svařování</a:t>
            </a:r>
            <a:r>
              <a:rPr sz="2206" i="1" spc="-55"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možnost</a:t>
            </a:r>
            <a:r>
              <a:rPr sz="2206" i="1" spc="-39" dirty="0">
                <a:latin typeface="Arial"/>
                <a:cs typeface="Arial"/>
              </a:rPr>
              <a:t> </a:t>
            </a:r>
            <a:r>
              <a:rPr sz="2206" i="1" spc="-11" dirty="0">
                <a:latin typeface="Arial"/>
                <a:cs typeface="Arial"/>
              </a:rPr>
              <a:t>mechanizace</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menší</a:t>
            </a:r>
            <a:r>
              <a:rPr sz="2206" i="1" spc="-44" dirty="0">
                <a:latin typeface="Arial"/>
                <a:cs typeface="Arial"/>
              </a:rPr>
              <a:t> </a:t>
            </a:r>
            <a:r>
              <a:rPr sz="2206" i="1" dirty="0">
                <a:latin typeface="Arial"/>
                <a:cs typeface="Arial"/>
              </a:rPr>
              <a:t>tepelně</a:t>
            </a:r>
            <a:r>
              <a:rPr sz="2206" i="1" spc="-44" dirty="0">
                <a:latin typeface="Arial"/>
                <a:cs typeface="Arial"/>
              </a:rPr>
              <a:t> </a:t>
            </a:r>
            <a:r>
              <a:rPr sz="2206" i="1" dirty="0">
                <a:latin typeface="Arial"/>
                <a:cs typeface="Arial"/>
              </a:rPr>
              <a:t>ovlivněná</a:t>
            </a:r>
            <a:r>
              <a:rPr sz="2206" i="1" spc="-55" dirty="0">
                <a:latin typeface="Arial"/>
                <a:cs typeface="Arial"/>
              </a:rPr>
              <a:t> </a:t>
            </a:r>
            <a:r>
              <a:rPr sz="2206" i="1" dirty="0">
                <a:latin typeface="Arial"/>
                <a:cs typeface="Arial"/>
              </a:rPr>
              <a:t>oblast,</a:t>
            </a:r>
            <a:r>
              <a:rPr sz="2206" i="1" spc="-55"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tím</a:t>
            </a:r>
            <a:r>
              <a:rPr sz="2206" i="1" spc="-44" dirty="0">
                <a:latin typeface="Arial"/>
                <a:cs typeface="Arial"/>
              </a:rPr>
              <a:t> </a:t>
            </a:r>
            <a:r>
              <a:rPr sz="2206" i="1" dirty="0">
                <a:latin typeface="Arial"/>
                <a:cs typeface="Arial"/>
              </a:rPr>
              <a:t>i</a:t>
            </a:r>
            <a:r>
              <a:rPr sz="2206" i="1" spc="-33" dirty="0">
                <a:latin typeface="Arial"/>
                <a:cs typeface="Arial"/>
              </a:rPr>
              <a:t> </a:t>
            </a:r>
            <a:r>
              <a:rPr sz="2206" i="1" dirty="0">
                <a:latin typeface="Arial"/>
                <a:cs typeface="Arial"/>
              </a:rPr>
              <a:t>menší</a:t>
            </a:r>
            <a:r>
              <a:rPr sz="2206" i="1" spc="-39" dirty="0">
                <a:latin typeface="Arial"/>
                <a:cs typeface="Arial"/>
              </a:rPr>
              <a:t> </a:t>
            </a:r>
            <a:r>
              <a:rPr sz="2206" i="1" spc="-11" dirty="0">
                <a:latin typeface="Arial"/>
                <a:cs typeface="Arial"/>
              </a:rPr>
              <a:t>deformace,</a:t>
            </a:r>
            <a:endParaRPr sz="2206">
              <a:latin typeface="Arial"/>
              <a:cs typeface="Arial"/>
            </a:endParaRPr>
          </a:p>
          <a:p>
            <a:pPr marL="392178" marR="694014" indent="-378171">
              <a:spcBef>
                <a:spcPts val="529"/>
              </a:spcBef>
              <a:buFont typeface="Wingdings"/>
              <a:buChar char=""/>
              <a:tabLst>
                <a:tab pos="391477" algn="l"/>
                <a:tab pos="392178" algn="l"/>
              </a:tabLst>
            </a:pPr>
            <a:r>
              <a:rPr sz="2206" i="1" dirty="0">
                <a:latin typeface="Arial"/>
                <a:cs typeface="Arial"/>
              </a:rPr>
              <a:t>menší</a:t>
            </a:r>
            <a:r>
              <a:rPr sz="2206" i="1" spc="-39" dirty="0">
                <a:latin typeface="Arial"/>
                <a:cs typeface="Arial"/>
              </a:rPr>
              <a:t> </a:t>
            </a:r>
            <a:r>
              <a:rPr sz="2206" i="1" dirty="0">
                <a:latin typeface="Arial"/>
                <a:cs typeface="Arial"/>
              </a:rPr>
              <a:t>převýšení</a:t>
            </a:r>
            <a:r>
              <a:rPr sz="2206" i="1" spc="-61" dirty="0">
                <a:latin typeface="Arial"/>
                <a:cs typeface="Arial"/>
              </a:rPr>
              <a:t> </a:t>
            </a:r>
            <a:r>
              <a:rPr sz="2206" i="1" dirty="0">
                <a:latin typeface="Arial"/>
                <a:cs typeface="Arial"/>
              </a:rPr>
              <a:t>svaru,</a:t>
            </a:r>
            <a:r>
              <a:rPr sz="2206" i="1" spc="-61" dirty="0">
                <a:latin typeface="Arial"/>
                <a:cs typeface="Arial"/>
              </a:rPr>
              <a:t> </a:t>
            </a:r>
            <a:r>
              <a:rPr sz="2206" i="1" dirty="0">
                <a:latin typeface="Arial"/>
                <a:cs typeface="Arial"/>
              </a:rPr>
              <a:t>a</a:t>
            </a:r>
            <a:r>
              <a:rPr sz="2206" i="1" spc="-39" dirty="0">
                <a:latin typeface="Arial"/>
                <a:cs typeface="Arial"/>
              </a:rPr>
              <a:t> </a:t>
            </a:r>
            <a:r>
              <a:rPr sz="2206" i="1" dirty="0">
                <a:latin typeface="Arial"/>
                <a:cs typeface="Arial"/>
              </a:rPr>
              <a:t>tím</a:t>
            </a:r>
            <a:r>
              <a:rPr sz="2206" i="1" spc="-28" dirty="0">
                <a:latin typeface="Arial"/>
                <a:cs typeface="Arial"/>
              </a:rPr>
              <a:t> </a:t>
            </a:r>
            <a:r>
              <a:rPr sz="2206" i="1" dirty="0">
                <a:latin typeface="Arial"/>
                <a:cs typeface="Arial"/>
              </a:rPr>
              <a:t>i</a:t>
            </a:r>
            <a:r>
              <a:rPr sz="2206" i="1" spc="-17" dirty="0">
                <a:latin typeface="Arial"/>
                <a:cs typeface="Arial"/>
              </a:rPr>
              <a:t> </a:t>
            </a:r>
            <a:r>
              <a:rPr sz="2206" i="1" dirty="0">
                <a:latin typeface="Arial"/>
                <a:cs typeface="Arial"/>
              </a:rPr>
              <a:t>snížení</a:t>
            </a:r>
            <a:r>
              <a:rPr sz="2206" i="1" spc="-61" dirty="0">
                <a:latin typeface="Arial"/>
                <a:cs typeface="Arial"/>
              </a:rPr>
              <a:t> </a:t>
            </a:r>
            <a:r>
              <a:rPr sz="2206" i="1" dirty="0">
                <a:latin typeface="Arial"/>
                <a:cs typeface="Arial"/>
              </a:rPr>
              <a:t>pracnosti</a:t>
            </a:r>
            <a:r>
              <a:rPr sz="2206" i="1" spc="-44" dirty="0">
                <a:latin typeface="Arial"/>
                <a:cs typeface="Arial"/>
              </a:rPr>
              <a:t> </a:t>
            </a:r>
            <a:r>
              <a:rPr sz="2206" i="1" spc="-11" dirty="0">
                <a:latin typeface="Arial"/>
                <a:cs typeface="Arial"/>
              </a:rPr>
              <a:t>následného </a:t>
            </a:r>
            <a:r>
              <a:rPr sz="2206" i="1" dirty="0">
                <a:latin typeface="Arial"/>
                <a:cs typeface="Arial"/>
              </a:rPr>
              <a:t>opracování</a:t>
            </a:r>
            <a:r>
              <a:rPr sz="2206" i="1" spc="-77" dirty="0">
                <a:latin typeface="Arial"/>
                <a:cs typeface="Arial"/>
              </a:rPr>
              <a:t> </a:t>
            </a:r>
            <a:r>
              <a:rPr sz="2206" i="1" spc="-11" dirty="0">
                <a:latin typeface="Arial"/>
                <a:cs typeface="Arial"/>
              </a:rPr>
              <a:t>svaru,</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zachování</a:t>
            </a:r>
            <a:r>
              <a:rPr sz="2206" i="1" spc="-72" dirty="0">
                <a:latin typeface="Arial"/>
                <a:cs typeface="Arial"/>
              </a:rPr>
              <a:t> </a:t>
            </a:r>
            <a:r>
              <a:rPr sz="2206" i="1" dirty="0">
                <a:latin typeface="Arial"/>
                <a:cs typeface="Arial"/>
              </a:rPr>
              <a:t>příznivých</a:t>
            </a:r>
            <a:r>
              <a:rPr sz="2206" i="1" spc="-72" dirty="0">
                <a:latin typeface="Arial"/>
                <a:cs typeface="Arial"/>
              </a:rPr>
              <a:t> </a:t>
            </a:r>
            <a:r>
              <a:rPr sz="2206" i="1" dirty="0">
                <a:latin typeface="Arial"/>
                <a:cs typeface="Arial"/>
              </a:rPr>
              <a:t>mechanických</a:t>
            </a:r>
            <a:r>
              <a:rPr sz="2206" i="1" spc="-55" dirty="0">
                <a:latin typeface="Arial"/>
                <a:cs typeface="Arial"/>
              </a:rPr>
              <a:t> </a:t>
            </a:r>
            <a:r>
              <a:rPr sz="2206" i="1" dirty="0">
                <a:latin typeface="Arial"/>
                <a:cs typeface="Arial"/>
              </a:rPr>
              <a:t>hodnot</a:t>
            </a:r>
            <a:r>
              <a:rPr sz="2206" i="1" spc="-50" dirty="0">
                <a:latin typeface="Arial"/>
                <a:cs typeface="Arial"/>
              </a:rPr>
              <a:t> </a:t>
            </a:r>
            <a:r>
              <a:rPr sz="2206" i="1" dirty="0">
                <a:latin typeface="Arial"/>
                <a:cs typeface="Arial"/>
              </a:rPr>
              <a:t>základního</a:t>
            </a:r>
            <a:r>
              <a:rPr sz="2206" i="1" spc="-50" dirty="0">
                <a:latin typeface="Arial"/>
                <a:cs typeface="Arial"/>
              </a:rPr>
              <a:t> </a:t>
            </a:r>
            <a:r>
              <a:rPr sz="2206" i="1" spc="-11" dirty="0">
                <a:latin typeface="Arial"/>
                <a:cs typeface="Arial"/>
              </a:rPr>
              <a:t>materiálu,</a:t>
            </a:r>
            <a:endParaRPr sz="2206">
              <a:latin typeface="Arial"/>
              <a:cs typeface="Arial"/>
            </a:endParaRPr>
          </a:p>
          <a:p>
            <a:pPr marL="392178" indent="-378171">
              <a:spcBef>
                <a:spcPts val="534"/>
              </a:spcBef>
              <a:buFont typeface="Wingdings"/>
              <a:buChar char=""/>
              <a:tabLst>
                <a:tab pos="391477" algn="l"/>
                <a:tab pos="392178" algn="l"/>
              </a:tabLst>
            </a:pPr>
            <a:r>
              <a:rPr sz="2206" i="1" dirty="0">
                <a:latin typeface="Arial"/>
                <a:cs typeface="Arial"/>
              </a:rPr>
              <a:t>vynikající</a:t>
            </a:r>
            <a:r>
              <a:rPr sz="2206" i="1" spc="-72" dirty="0">
                <a:latin typeface="Arial"/>
                <a:cs typeface="Arial"/>
              </a:rPr>
              <a:t> </a:t>
            </a:r>
            <a:r>
              <a:rPr sz="2206" i="1" dirty="0">
                <a:latin typeface="Arial"/>
                <a:cs typeface="Arial"/>
              </a:rPr>
              <a:t>vzhled</a:t>
            </a:r>
            <a:r>
              <a:rPr sz="2206" i="1" spc="-33" dirty="0">
                <a:latin typeface="Arial"/>
                <a:cs typeface="Arial"/>
              </a:rPr>
              <a:t> </a:t>
            </a:r>
            <a:r>
              <a:rPr sz="2206" i="1" dirty="0">
                <a:latin typeface="Arial"/>
                <a:cs typeface="Arial"/>
              </a:rPr>
              <a:t>svaru</a:t>
            </a:r>
            <a:r>
              <a:rPr sz="2206" i="1" spc="-44" dirty="0">
                <a:latin typeface="Arial"/>
                <a:cs typeface="Arial"/>
              </a:rPr>
              <a:t> </a:t>
            </a:r>
            <a:r>
              <a:rPr sz="2206" i="1" dirty="0">
                <a:latin typeface="Arial"/>
                <a:cs typeface="Arial"/>
              </a:rPr>
              <a:t>při</a:t>
            </a:r>
            <a:r>
              <a:rPr sz="2206" i="1" spc="-28" dirty="0">
                <a:latin typeface="Arial"/>
                <a:cs typeface="Arial"/>
              </a:rPr>
              <a:t> </a:t>
            </a:r>
            <a:r>
              <a:rPr sz="2206" i="1" dirty="0">
                <a:latin typeface="Arial"/>
                <a:cs typeface="Arial"/>
              </a:rPr>
              <a:t>snadné</a:t>
            </a:r>
            <a:r>
              <a:rPr sz="2206" i="1" spc="-44" dirty="0">
                <a:latin typeface="Arial"/>
                <a:cs typeface="Arial"/>
              </a:rPr>
              <a:t> </a:t>
            </a:r>
            <a:r>
              <a:rPr sz="2206" i="1" spc="-11" dirty="0">
                <a:latin typeface="Arial"/>
                <a:cs typeface="Arial"/>
              </a:rPr>
              <a:t>reprodukovatelnosti,</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vynikající</a:t>
            </a:r>
            <a:r>
              <a:rPr sz="2206" i="1" spc="-66" dirty="0">
                <a:latin typeface="Arial"/>
                <a:cs typeface="Arial"/>
              </a:rPr>
              <a:t> </a:t>
            </a:r>
            <a:r>
              <a:rPr sz="2206" i="1" dirty="0">
                <a:latin typeface="Arial"/>
                <a:cs typeface="Arial"/>
              </a:rPr>
              <a:t>kvalitu</a:t>
            </a:r>
            <a:r>
              <a:rPr sz="2206" i="1" spc="-28" dirty="0">
                <a:latin typeface="Arial"/>
                <a:cs typeface="Arial"/>
              </a:rPr>
              <a:t> </a:t>
            </a:r>
            <a:r>
              <a:rPr sz="2206" i="1" dirty="0">
                <a:latin typeface="Arial"/>
                <a:cs typeface="Arial"/>
              </a:rPr>
              <a:t>svaru</a:t>
            </a:r>
            <a:r>
              <a:rPr sz="2206" i="1" spc="-50" dirty="0">
                <a:latin typeface="Arial"/>
                <a:cs typeface="Arial"/>
              </a:rPr>
              <a:t> </a:t>
            </a:r>
            <a:r>
              <a:rPr sz="2206" i="1" dirty="0">
                <a:latin typeface="Arial"/>
                <a:cs typeface="Arial"/>
              </a:rPr>
              <a:t>(vysoká</a:t>
            </a:r>
            <a:r>
              <a:rPr sz="2206" i="1" spc="-55" dirty="0">
                <a:latin typeface="Arial"/>
                <a:cs typeface="Arial"/>
              </a:rPr>
              <a:t> </a:t>
            </a:r>
            <a:r>
              <a:rPr sz="2206" i="1" dirty="0">
                <a:latin typeface="Arial"/>
                <a:cs typeface="Arial"/>
              </a:rPr>
              <a:t>čistota</a:t>
            </a:r>
            <a:r>
              <a:rPr sz="2206" i="1" spc="-39" dirty="0">
                <a:latin typeface="Arial"/>
                <a:cs typeface="Arial"/>
              </a:rPr>
              <a:t> </a:t>
            </a:r>
            <a:r>
              <a:rPr sz="2206" i="1" dirty="0">
                <a:latin typeface="Arial"/>
                <a:cs typeface="Arial"/>
              </a:rPr>
              <a:t>bez</a:t>
            </a:r>
            <a:r>
              <a:rPr sz="2206" i="1" spc="-17" dirty="0">
                <a:latin typeface="Arial"/>
                <a:cs typeface="Arial"/>
              </a:rPr>
              <a:t> </a:t>
            </a:r>
            <a:r>
              <a:rPr sz="2206" i="1" dirty="0">
                <a:latin typeface="Arial"/>
                <a:cs typeface="Arial"/>
              </a:rPr>
              <a:t>pórů</a:t>
            </a:r>
            <a:r>
              <a:rPr sz="2206" i="1" spc="-39" dirty="0">
                <a:latin typeface="Arial"/>
                <a:cs typeface="Arial"/>
              </a:rPr>
              <a:t> </a:t>
            </a:r>
            <a:r>
              <a:rPr sz="2206" i="1" dirty="0">
                <a:latin typeface="Arial"/>
                <a:cs typeface="Arial"/>
              </a:rPr>
              <a:t>a</a:t>
            </a:r>
            <a:r>
              <a:rPr sz="2206" i="1" spc="-22" dirty="0">
                <a:latin typeface="Arial"/>
                <a:cs typeface="Arial"/>
              </a:rPr>
              <a:t> </a:t>
            </a:r>
            <a:r>
              <a:rPr sz="2206" i="1" spc="-11" dirty="0">
                <a:latin typeface="Arial"/>
                <a:cs typeface="Arial"/>
              </a:rPr>
              <a:t>bublin),</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velmi</a:t>
            </a:r>
            <a:r>
              <a:rPr sz="2206" i="1" spc="-17" dirty="0">
                <a:latin typeface="Arial"/>
                <a:cs typeface="Arial"/>
              </a:rPr>
              <a:t> </a:t>
            </a:r>
            <a:r>
              <a:rPr sz="2206" i="1" dirty="0">
                <a:latin typeface="Arial"/>
                <a:cs typeface="Arial"/>
              </a:rPr>
              <a:t>dobrý</a:t>
            </a:r>
            <a:r>
              <a:rPr sz="2206" i="1" spc="-39" dirty="0">
                <a:latin typeface="Arial"/>
                <a:cs typeface="Arial"/>
              </a:rPr>
              <a:t> </a:t>
            </a:r>
            <a:r>
              <a:rPr sz="2206" i="1" dirty="0">
                <a:latin typeface="Arial"/>
                <a:cs typeface="Arial"/>
              </a:rPr>
              <a:t>průvar</a:t>
            </a:r>
            <a:r>
              <a:rPr sz="2206" i="1" spc="-55" dirty="0">
                <a:latin typeface="Arial"/>
                <a:cs typeface="Arial"/>
              </a:rPr>
              <a:t> </a:t>
            </a:r>
            <a:r>
              <a:rPr sz="2206" i="1" dirty="0">
                <a:latin typeface="Arial"/>
                <a:cs typeface="Arial"/>
              </a:rPr>
              <a:t>i</a:t>
            </a:r>
            <a:r>
              <a:rPr sz="2206" i="1" spc="-11" dirty="0">
                <a:latin typeface="Arial"/>
                <a:cs typeface="Arial"/>
              </a:rPr>
              <a:t> </a:t>
            </a:r>
            <a:r>
              <a:rPr sz="2206" i="1" dirty="0">
                <a:latin typeface="Arial"/>
                <a:cs typeface="Arial"/>
              </a:rPr>
              <a:t>tvar</a:t>
            </a:r>
            <a:r>
              <a:rPr sz="2206" i="1" spc="-39" dirty="0">
                <a:latin typeface="Arial"/>
                <a:cs typeface="Arial"/>
              </a:rPr>
              <a:t> </a:t>
            </a:r>
            <a:r>
              <a:rPr sz="2206" i="1" spc="-11" dirty="0">
                <a:latin typeface="Arial"/>
                <a:cs typeface="Arial"/>
              </a:rPr>
              <a:t>svaru,</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snížení</a:t>
            </a:r>
            <a:r>
              <a:rPr sz="2206" i="1" spc="-72" dirty="0">
                <a:latin typeface="Arial"/>
                <a:cs typeface="Arial"/>
              </a:rPr>
              <a:t> </a:t>
            </a:r>
            <a:r>
              <a:rPr sz="2206" i="1" dirty="0">
                <a:latin typeface="Arial"/>
                <a:cs typeface="Arial"/>
              </a:rPr>
              <a:t>pracnosti</a:t>
            </a:r>
            <a:r>
              <a:rPr sz="2206" i="1" spc="-72" dirty="0">
                <a:latin typeface="Arial"/>
                <a:cs typeface="Arial"/>
              </a:rPr>
              <a:t> </a:t>
            </a:r>
            <a:r>
              <a:rPr sz="2206" i="1" dirty="0">
                <a:latin typeface="Arial"/>
                <a:cs typeface="Arial"/>
              </a:rPr>
              <a:t>přípravy</a:t>
            </a:r>
            <a:r>
              <a:rPr sz="2206" i="1" spc="-72" dirty="0">
                <a:latin typeface="Arial"/>
                <a:cs typeface="Arial"/>
              </a:rPr>
              <a:t> </a:t>
            </a:r>
            <a:r>
              <a:rPr sz="2206" i="1" dirty="0">
                <a:latin typeface="Arial"/>
                <a:cs typeface="Arial"/>
              </a:rPr>
              <a:t>svarových</a:t>
            </a:r>
            <a:r>
              <a:rPr sz="2206" i="1" spc="-72" dirty="0">
                <a:latin typeface="Arial"/>
                <a:cs typeface="Arial"/>
              </a:rPr>
              <a:t> </a:t>
            </a:r>
            <a:r>
              <a:rPr sz="2206" i="1" spc="-11" dirty="0">
                <a:latin typeface="Arial"/>
                <a:cs typeface="Arial"/>
              </a:rPr>
              <a:t>ploch,</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do</a:t>
            </a:r>
            <a:r>
              <a:rPr sz="2206" i="1" spc="-39" dirty="0">
                <a:latin typeface="Arial"/>
                <a:cs typeface="Arial"/>
              </a:rPr>
              <a:t> </a:t>
            </a:r>
            <a:r>
              <a:rPr sz="2206" i="1" dirty="0">
                <a:latin typeface="Arial"/>
                <a:cs typeface="Arial"/>
              </a:rPr>
              <a:t>tloušťky</a:t>
            </a:r>
            <a:r>
              <a:rPr sz="2206" i="1" spc="-39" dirty="0">
                <a:latin typeface="Arial"/>
                <a:cs typeface="Arial"/>
              </a:rPr>
              <a:t> </a:t>
            </a:r>
            <a:r>
              <a:rPr sz="2206" i="1" dirty="0">
                <a:latin typeface="Arial"/>
                <a:cs typeface="Arial"/>
              </a:rPr>
              <a:t>8</a:t>
            </a:r>
            <a:r>
              <a:rPr sz="2206" i="1" spc="-6" dirty="0">
                <a:latin typeface="Arial"/>
                <a:cs typeface="Arial"/>
              </a:rPr>
              <a:t> </a:t>
            </a:r>
            <a:r>
              <a:rPr sz="2206" i="1" dirty="0">
                <a:latin typeface="Arial"/>
                <a:cs typeface="Arial"/>
              </a:rPr>
              <a:t>mm</a:t>
            </a:r>
            <a:r>
              <a:rPr sz="2206" i="1" spc="-22" dirty="0">
                <a:latin typeface="Arial"/>
                <a:cs typeface="Arial"/>
              </a:rPr>
              <a:t> </a:t>
            </a:r>
            <a:r>
              <a:rPr sz="2206" i="1" dirty="0">
                <a:latin typeface="Arial"/>
                <a:cs typeface="Arial"/>
              </a:rPr>
              <a:t>není</a:t>
            </a:r>
            <a:r>
              <a:rPr sz="2206" i="1" spc="-44" dirty="0">
                <a:latin typeface="Arial"/>
                <a:cs typeface="Arial"/>
              </a:rPr>
              <a:t> </a:t>
            </a:r>
            <a:r>
              <a:rPr sz="2206" i="1" dirty="0">
                <a:latin typeface="Arial"/>
                <a:cs typeface="Arial"/>
              </a:rPr>
              <a:t>nutné</a:t>
            </a:r>
            <a:r>
              <a:rPr sz="2206" i="1" spc="-28" dirty="0">
                <a:latin typeface="Arial"/>
                <a:cs typeface="Arial"/>
              </a:rPr>
              <a:t> </a:t>
            </a:r>
            <a:r>
              <a:rPr sz="2206" i="1" dirty="0">
                <a:latin typeface="Arial"/>
                <a:cs typeface="Arial"/>
              </a:rPr>
              <a:t>svarové</a:t>
            </a:r>
            <a:r>
              <a:rPr sz="2206" i="1" spc="-72" dirty="0">
                <a:latin typeface="Arial"/>
                <a:cs typeface="Arial"/>
              </a:rPr>
              <a:t> </a:t>
            </a:r>
            <a:r>
              <a:rPr sz="2206" i="1" dirty="0">
                <a:latin typeface="Arial"/>
                <a:cs typeface="Arial"/>
              </a:rPr>
              <a:t>plochy </a:t>
            </a:r>
            <a:r>
              <a:rPr sz="2206" i="1" spc="-11" dirty="0">
                <a:latin typeface="Arial"/>
                <a:cs typeface="Arial"/>
              </a:rPr>
              <a:t>úkosovat,</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lze</a:t>
            </a:r>
            <a:r>
              <a:rPr sz="2206" i="1" spc="-44" dirty="0">
                <a:latin typeface="Arial"/>
                <a:cs typeface="Arial"/>
              </a:rPr>
              <a:t> </a:t>
            </a:r>
            <a:r>
              <a:rPr sz="2206" i="1" dirty="0">
                <a:latin typeface="Arial"/>
                <a:cs typeface="Arial"/>
              </a:rPr>
              <a:t>svařovat</a:t>
            </a:r>
            <a:r>
              <a:rPr sz="2206" i="1" spc="-77" dirty="0">
                <a:latin typeface="Arial"/>
                <a:cs typeface="Arial"/>
              </a:rPr>
              <a:t> </a:t>
            </a:r>
            <a:r>
              <a:rPr sz="2206" i="1" dirty="0">
                <a:latin typeface="Arial"/>
                <a:cs typeface="Arial"/>
              </a:rPr>
              <a:t>jedním</a:t>
            </a:r>
            <a:r>
              <a:rPr sz="2206" i="1" spc="-28" dirty="0">
                <a:latin typeface="Arial"/>
                <a:cs typeface="Arial"/>
              </a:rPr>
              <a:t> </a:t>
            </a:r>
            <a:r>
              <a:rPr sz="2206" i="1" dirty="0">
                <a:latin typeface="Arial"/>
                <a:cs typeface="Arial"/>
              </a:rPr>
              <a:t>průchodem</a:t>
            </a:r>
            <a:r>
              <a:rPr sz="2206" i="1" spc="-72"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pouze</a:t>
            </a:r>
            <a:r>
              <a:rPr sz="2206" i="1" spc="-44" dirty="0">
                <a:latin typeface="Arial"/>
                <a:cs typeface="Arial"/>
              </a:rPr>
              <a:t> </a:t>
            </a:r>
            <a:r>
              <a:rPr sz="2206" i="1" dirty="0">
                <a:latin typeface="Arial"/>
                <a:cs typeface="Arial"/>
              </a:rPr>
              <a:t>z</a:t>
            </a:r>
            <a:r>
              <a:rPr sz="2206" i="1" spc="-28" dirty="0">
                <a:latin typeface="Arial"/>
                <a:cs typeface="Arial"/>
              </a:rPr>
              <a:t> </a:t>
            </a:r>
            <a:r>
              <a:rPr sz="2206" i="1" dirty="0">
                <a:latin typeface="Arial"/>
                <a:cs typeface="Arial"/>
              </a:rPr>
              <a:t>jedné</a:t>
            </a:r>
            <a:r>
              <a:rPr sz="2206" i="1" spc="-28" dirty="0">
                <a:latin typeface="Arial"/>
                <a:cs typeface="Arial"/>
              </a:rPr>
              <a:t> </a:t>
            </a:r>
            <a:r>
              <a:rPr sz="2206" i="1" spc="-11" dirty="0">
                <a:latin typeface="Arial"/>
                <a:cs typeface="Arial"/>
              </a:rPr>
              <a:t>strany,</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úspora</a:t>
            </a:r>
            <a:r>
              <a:rPr sz="2206" i="1" spc="-61" dirty="0">
                <a:latin typeface="Arial"/>
                <a:cs typeface="Arial"/>
              </a:rPr>
              <a:t> </a:t>
            </a:r>
            <a:r>
              <a:rPr sz="2206" i="1" dirty="0">
                <a:latin typeface="Arial"/>
                <a:cs typeface="Arial"/>
              </a:rPr>
              <a:t>přídavného</a:t>
            </a:r>
            <a:r>
              <a:rPr sz="2206" i="1" spc="-61" dirty="0">
                <a:latin typeface="Arial"/>
                <a:cs typeface="Arial"/>
              </a:rPr>
              <a:t> </a:t>
            </a:r>
            <a:r>
              <a:rPr sz="2206" i="1" spc="-11" dirty="0">
                <a:latin typeface="Arial"/>
                <a:cs typeface="Arial"/>
              </a:rPr>
              <a:t>materiálu</a:t>
            </a:r>
            <a:endParaRPr sz="2206">
              <a:latin typeface="Arial"/>
              <a:cs typeface="Arial"/>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a:spLocks noGrp="1"/>
          </p:cNvSpPr>
          <p:nvPr>
            <p:ph type="title"/>
          </p:nvPr>
        </p:nvSpPr>
        <p:spPr>
          <a:xfrm>
            <a:off x="391633" y="775580"/>
            <a:ext cx="5993559" cy="552090"/>
          </a:xfrm>
          <a:prstGeom prst="rect">
            <a:avLst/>
          </a:prstGeom>
        </p:spPr>
        <p:txBody>
          <a:bodyPr vert="horz" wrap="square" lIns="0" tIns="13305" rIns="0" bIns="0" rtlCol="0">
            <a:spAutoFit/>
          </a:bodyPr>
          <a:lstStyle/>
          <a:p>
            <a:pPr marL="14007">
              <a:spcBef>
                <a:spcPts val="105"/>
              </a:spcBef>
            </a:pPr>
            <a:r>
              <a:rPr spc="-110" dirty="0"/>
              <a:t>Výhody</a:t>
            </a:r>
            <a:r>
              <a:rPr spc="-99" dirty="0"/>
              <a:t> </a:t>
            </a:r>
            <a:r>
              <a:rPr spc="-116" dirty="0"/>
              <a:t>plazmového</a:t>
            </a:r>
            <a:r>
              <a:rPr spc="-50" dirty="0"/>
              <a:t> </a:t>
            </a:r>
            <a:r>
              <a:rPr spc="-66" dirty="0"/>
              <a:t>svařování</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827926" y="1745338"/>
            <a:ext cx="8091549" cy="4320452"/>
          </a:xfrm>
          <a:prstGeom prst="rect">
            <a:avLst/>
          </a:prstGeom>
        </p:spPr>
        <p:txBody>
          <a:bodyPr vert="horz" wrap="square" lIns="0" tIns="14706" rIns="0" bIns="0" rtlCol="0">
            <a:spAutoFit/>
          </a:bodyPr>
          <a:lstStyle/>
          <a:p>
            <a:pPr marL="392178" indent="-378171">
              <a:spcBef>
                <a:spcPts val="116"/>
              </a:spcBef>
              <a:buFont typeface="Wingdings"/>
              <a:buChar char=""/>
              <a:tabLst>
                <a:tab pos="391477" algn="l"/>
                <a:tab pos="392178" algn="l"/>
              </a:tabLst>
            </a:pPr>
            <a:r>
              <a:rPr sz="2206" i="1" dirty="0">
                <a:latin typeface="Arial"/>
                <a:cs typeface="Arial"/>
              </a:rPr>
              <a:t>vysoká</a:t>
            </a:r>
            <a:r>
              <a:rPr sz="2206" i="1" spc="-55" dirty="0">
                <a:latin typeface="Arial"/>
                <a:cs typeface="Arial"/>
              </a:rPr>
              <a:t> </a:t>
            </a:r>
            <a:r>
              <a:rPr sz="2206" i="1" dirty="0">
                <a:latin typeface="Arial"/>
                <a:cs typeface="Arial"/>
              </a:rPr>
              <a:t>kvalita</a:t>
            </a:r>
            <a:r>
              <a:rPr sz="2206" i="1" spc="-55"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produktivita</a:t>
            </a:r>
            <a:r>
              <a:rPr sz="2206" i="1" spc="-61" dirty="0">
                <a:latin typeface="Arial"/>
                <a:cs typeface="Arial"/>
              </a:rPr>
              <a:t> </a:t>
            </a:r>
            <a:r>
              <a:rPr sz="2206" i="1" dirty="0">
                <a:latin typeface="Arial"/>
                <a:cs typeface="Arial"/>
              </a:rPr>
              <a:t>procesu</a:t>
            </a:r>
            <a:r>
              <a:rPr sz="2206" i="1" spc="-77" dirty="0">
                <a:latin typeface="Arial"/>
                <a:cs typeface="Arial"/>
              </a:rPr>
              <a:t> </a:t>
            </a:r>
            <a:r>
              <a:rPr sz="2206" i="1" dirty="0">
                <a:latin typeface="Arial"/>
                <a:cs typeface="Arial"/>
              </a:rPr>
              <a:t>při</a:t>
            </a:r>
            <a:r>
              <a:rPr sz="2206" i="1" spc="-17" dirty="0">
                <a:latin typeface="Arial"/>
                <a:cs typeface="Arial"/>
              </a:rPr>
              <a:t> </a:t>
            </a:r>
            <a:r>
              <a:rPr sz="2206" i="1" dirty="0">
                <a:latin typeface="Arial"/>
                <a:cs typeface="Arial"/>
              </a:rPr>
              <a:t>minimálním</a:t>
            </a:r>
            <a:r>
              <a:rPr sz="2206" i="1" spc="-11" dirty="0">
                <a:latin typeface="Arial"/>
                <a:cs typeface="Arial"/>
              </a:rPr>
              <a:t> tepelném</a:t>
            </a:r>
            <a:endParaRPr sz="2206">
              <a:latin typeface="Arial"/>
              <a:cs typeface="Arial"/>
            </a:endParaRPr>
          </a:p>
          <a:p>
            <a:pPr marL="392178"/>
            <a:r>
              <a:rPr sz="2206" i="1" dirty="0">
                <a:latin typeface="Arial"/>
                <a:cs typeface="Arial"/>
              </a:rPr>
              <a:t>ovlivnění</a:t>
            </a:r>
            <a:r>
              <a:rPr sz="2206" i="1" spc="-72" dirty="0">
                <a:latin typeface="Arial"/>
                <a:cs typeface="Arial"/>
              </a:rPr>
              <a:t> </a:t>
            </a:r>
            <a:r>
              <a:rPr sz="2206" i="1" dirty="0">
                <a:latin typeface="Arial"/>
                <a:cs typeface="Arial"/>
              </a:rPr>
              <a:t>základního</a:t>
            </a:r>
            <a:r>
              <a:rPr sz="2206" i="1" spc="-77" dirty="0">
                <a:latin typeface="Arial"/>
                <a:cs typeface="Arial"/>
              </a:rPr>
              <a:t> </a:t>
            </a:r>
            <a:r>
              <a:rPr sz="2206" i="1" spc="-11" dirty="0">
                <a:latin typeface="Arial"/>
                <a:cs typeface="Arial"/>
              </a:rPr>
              <a:t>materiálu</a:t>
            </a:r>
            <a:endParaRPr sz="2206">
              <a:latin typeface="Arial"/>
              <a:cs typeface="Arial"/>
            </a:endParaRPr>
          </a:p>
          <a:p>
            <a:pPr>
              <a:spcBef>
                <a:spcPts val="28"/>
              </a:spcBef>
            </a:pPr>
            <a:endParaRPr sz="3198">
              <a:latin typeface="Arial"/>
              <a:cs typeface="Arial"/>
            </a:endParaRPr>
          </a:p>
          <a:p>
            <a:pPr marL="392178" indent="-378171">
              <a:buFont typeface="Wingdings"/>
              <a:buChar char=""/>
              <a:tabLst>
                <a:tab pos="391477" algn="l"/>
                <a:tab pos="392178" algn="l"/>
              </a:tabLst>
            </a:pPr>
            <a:r>
              <a:rPr sz="2206" i="1" dirty="0">
                <a:latin typeface="Arial"/>
                <a:cs typeface="Arial"/>
              </a:rPr>
              <a:t>jaderný</a:t>
            </a:r>
            <a:r>
              <a:rPr sz="2206" i="1" spc="-50" dirty="0">
                <a:latin typeface="Arial"/>
                <a:cs typeface="Arial"/>
              </a:rPr>
              <a:t> </a:t>
            </a:r>
            <a:r>
              <a:rPr sz="2206" i="1" spc="-11" dirty="0">
                <a:latin typeface="Arial"/>
                <a:cs typeface="Arial"/>
              </a:rPr>
              <a:t>průmysl,</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chemický</a:t>
            </a:r>
            <a:r>
              <a:rPr sz="2206" i="1" spc="-50" dirty="0">
                <a:latin typeface="Arial"/>
                <a:cs typeface="Arial"/>
              </a:rPr>
              <a:t> </a:t>
            </a:r>
            <a:r>
              <a:rPr sz="2206" i="1" spc="-11" dirty="0">
                <a:latin typeface="Arial"/>
                <a:cs typeface="Arial"/>
              </a:rPr>
              <a:t>průmysl,</a:t>
            </a:r>
            <a:endParaRPr sz="2206">
              <a:latin typeface="Arial"/>
              <a:cs typeface="Arial"/>
            </a:endParaRPr>
          </a:p>
          <a:p>
            <a:pPr marL="392178" indent="-378171">
              <a:spcBef>
                <a:spcPts val="529"/>
              </a:spcBef>
              <a:buFont typeface="Wingdings"/>
              <a:buChar char=""/>
              <a:tabLst>
                <a:tab pos="391477" algn="l"/>
                <a:tab pos="392178" algn="l"/>
              </a:tabLst>
            </a:pPr>
            <a:r>
              <a:rPr sz="2206" i="1" spc="-11" dirty="0">
                <a:latin typeface="Arial"/>
                <a:cs typeface="Arial"/>
              </a:rPr>
              <a:t>potravinářství,</a:t>
            </a:r>
            <a:endParaRPr sz="2206">
              <a:latin typeface="Arial"/>
              <a:cs typeface="Arial"/>
            </a:endParaRPr>
          </a:p>
          <a:p>
            <a:pPr marL="392178" indent="-378171">
              <a:spcBef>
                <a:spcPts val="529"/>
              </a:spcBef>
              <a:buFont typeface="Wingdings"/>
              <a:buChar char=""/>
              <a:tabLst>
                <a:tab pos="391477" algn="l"/>
                <a:tab pos="392178" algn="l"/>
              </a:tabLst>
            </a:pPr>
            <a:r>
              <a:rPr sz="2206" i="1" spc="-11" dirty="0">
                <a:latin typeface="Arial"/>
                <a:cs typeface="Arial"/>
              </a:rPr>
              <a:t>elektronika,</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výroba</a:t>
            </a:r>
            <a:r>
              <a:rPr sz="2206" i="1" spc="-50" dirty="0">
                <a:latin typeface="Arial"/>
                <a:cs typeface="Arial"/>
              </a:rPr>
              <a:t> </a:t>
            </a:r>
            <a:r>
              <a:rPr sz="2206" i="1" spc="-11" dirty="0">
                <a:latin typeface="Arial"/>
                <a:cs typeface="Arial"/>
              </a:rPr>
              <a:t>lodí,</a:t>
            </a:r>
            <a:endParaRPr sz="2206">
              <a:latin typeface="Arial"/>
              <a:cs typeface="Arial"/>
            </a:endParaRPr>
          </a:p>
          <a:p>
            <a:pPr marL="392178" indent="-378171">
              <a:spcBef>
                <a:spcPts val="529"/>
              </a:spcBef>
              <a:buFont typeface="Wingdings"/>
              <a:buChar char=""/>
              <a:tabLst>
                <a:tab pos="391477" algn="l"/>
                <a:tab pos="392178" algn="l"/>
              </a:tabLst>
            </a:pPr>
            <a:r>
              <a:rPr sz="2206" i="1" dirty="0">
                <a:latin typeface="Arial"/>
                <a:cs typeface="Arial"/>
              </a:rPr>
              <a:t>letecký</a:t>
            </a:r>
            <a:r>
              <a:rPr sz="2206" i="1" spc="-55" dirty="0">
                <a:latin typeface="Arial"/>
                <a:cs typeface="Arial"/>
              </a:rPr>
              <a:t> </a:t>
            </a:r>
            <a:r>
              <a:rPr sz="2206" i="1" spc="-11" dirty="0">
                <a:latin typeface="Arial"/>
                <a:cs typeface="Arial"/>
              </a:rPr>
              <a:t>průmysl</a:t>
            </a:r>
            <a:endParaRPr sz="2206">
              <a:latin typeface="Arial"/>
              <a:cs typeface="Arial"/>
            </a:endParaRPr>
          </a:p>
          <a:p>
            <a:pPr marL="391477" marR="6038837" indent="-391477">
              <a:lnSpc>
                <a:spcPct val="120000"/>
              </a:lnSpc>
              <a:spcBef>
                <a:spcPts val="6"/>
              </a:spcBef>
              <a:buFont typeface="Wingdings"/>
              <a:buChar char=""/>
              <a:tabLst>
                <a:tab pos="391477" algn="l"/>
                <a:tab pos="392178" algn="l"/>
              </a:tabLst>
            </a:pPr>
            <a:r>
              <a:rPr sz="2206" i="1" spc="-11" dirty="0">
                <a:latin typeface="Arial"/>
                <a:cs typeface="Arial"/>
              </a:rPr>
              <a:t>automobilový průmysl.</a:t>
            </a:r>
            <a:endParaRPr sz="2206">
              <a:latin typeface="Arial"/>
              <a:cs typeface="Arial"/>
            </a:endParaRPr>
          </a:p>
        </p:txBody>
      </p:sp>
      <p:sp>
        <p:nvSpPr>
          <p:cNvPr id="11" name="object 11"/>
          <p:cNvSpPr txBox="1">
            <a:spLocks noGrp="1"/>
          </p:cNvSpPr>
          <p:nvPr>
            <p:ph type="title"/>
          </p:nvPr>
        </p:nvSpPr>
        <p:spPr>
          <a:xfrm>
            <a:off x="391632" y="775581"/>
            <a:ext cx="7381481" cy="552044"/>
          </a:xfrm>
          <a:prstGeom prst="rect">
            <a:avLst/>
          </a:prstGeom>
        </p:spPr>
        <p:txBody>
          <a:bodyPr vert="horz" wrap="square" lIns="0" tIns="13305" rIns="0" bIns="0" rtlCol="0">
            <a:spAutoFit/>
          </a:bodyPr>
          <a:lstStyle/>
          <a:p>
            <a:pPr marL="14007">
              <a:spcBef>
                <a:spcPts val="105"/>
              </a:spcBef>
            </a:pPr>
            <a:r>
              <a:rPr spc="-88" dirty="0"/>
              <a:t>Oblasti</a:t>
            </a:r>
            <a:r>
              <a:rPr spc="-83" dirty="0"/>
              <a:t> </a:t>
            </a:r>
            <a:r>
              <a:rPr spc="-88" dirty="0"/>
              <a:t>použití</a:t>
            </a:r>
            <a:r>
              <a:rPr spc="-94" dirty="0"/>
              <a:t> </a:t>
            </a:r>
            <a:r>
              <a:rPr spc="-121" dirty="0"/>
              <a:t>plazmového</a:t>
            </a:r>
            <a:r>
              <a:rPr spc="-83" dirty="0"/>
              <a:t> </a:t>
            </a:r>
            <a:r>
              <a:rPr spc="-50" dirty="0"/>
              <a:t>svařování</a:t>
            </a:r>
          </a:p>
        </p:txBody>
      </p:sp>
      <p:pic>
        <p:nvPicPr>
          <p:cNvPr id="12" name="object 12"/>
          <p:cNvPicPr/>
          <p:nvPr/>
        </p:nvPicPr>
        <p:blipFill>
          <a:blip r:embed="rId2" cstate="print"/>
          <a:stretch>
            <a:fillRect/>
          </a:stretch>
        </p:blipFill>
        <p:spPr>
          <a:xfrm>
            <a:off x="3594100" y="2512101"/>
            <a:ext cx="6788078" cy="3971337"/>
          </a:xfrm>
          <a:prstGeom prst="rect">
            <a:avLst/>
          </a:prstGeom>
        </p:spPr>
      </p:pic>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2" y="775581"/>
            <a:ext cx="3248524" cy="552044"/>
          </a:xfrm>
          <a:prstGeom prst="rect">
            <a:avLst/>
          </a:prstGeom>
        </p:spPr>
        <p:txBody>
          <a:bodyPr vert="horz" wrap="square" lIns="0" tIns="13305" rIns="0" bIns="0" rtlCol="0">
            <a:spAutoFit/>
          </a:bodyPr>
          <a:lstStyle/>
          <a:p>
            <a:pPr marL="14007">
              <a:spcBef>
                <a:spcPts val="105"/>
              </a:spcBef>
            </a:pPr>
            <a:r>
              <a:rPr spc="-110" dirty="0"/>
              <a:t>Plazmové</a:t>
            </a:r>
            <a:r>
              <a:rPr spc="-94" dirty="0"/>
              <a:t> </a:t>
            </a:r>
            <a:r>
              <a:rPr spc="-66" dirty="0"/>
              <a:t>řezání</a:t>
            </a:r>
          </a:p>
        </p:txBody>
      </p:sp>
      <p:sp>
        <p:nvSpPr>
          <p:cNvPr id="11" name="object 11"/>
          <p:cNvSpPr txBox="1"/>
          <p:nvPr/>
        </p:nvSpPr>
        <p:spPr>
          <a:xfrm>
            <a:off x="748599" y="1824273"/>
            <a:ext cx="4943863" cy="4565198"/>
          </a:xfrm>
          <a:prstGeom prst="rect">
            <a:avLst/>
          </a:prstGeom>
        </p:spPr>
        <p:txBody>
          <a:bodyPr vert="horz" wrap="square" lIns="0" tIns="14706" rIns="0" bIns="0" rtlCol="0">
            <a:spAutoFit/>
          </a:bodyPr>
          <a:lstStyle/>
          <a:p>
            <a:pPr marL="93142">
              <a:spcBef>
                <a:spcPts val="116"/>
              </a:spcBef>
            </a:pPr>
            <a:r>
              <a:rPr sz="2206" b="1" i="1" dirty="0">
                <a:latin typeface="Arial"/>
                <a:cs typeface="Arial"/>
              </a:rPr>
              <a:t>Plazmové</a:t>
            </a:r>
            <a:r>
              <a:rPr sz="2206" b="1" i="1" spc="-44" dirty="0">
                <a:latin typeface="Arial"/>
                <a:cs typeface="Arial"/>
              </a:rPr>
              <a:t> </a:t>
            </a:r>
            <a:r>
              <a:rPr sz="2206" b="1" i="1" dirty="0">
                <a:latin typeface="Arial"/>
                <a:cs typeface="Arial"/>
              </a:rPr>
              <a:t>řezání</a:t>
            </a:r>
            <a:r>
              <a:rPr sz="2206" b="1" i="1" spc="-44" dirty="0">
                <a:latin typeface="Arial"/>
                <a:cs typeface="Arial"/>
              </a:rPr>
              <a:t> </a:t>
            </a:r>
            <a:r>
              <a:rPr sz="2206" b="1" i="1" dirty="0">
                <a:latin typeface="Arial"/>
                <a:cs typeface="Arial"/>
              </a:rPr>
              <a:t>–</a:t>
            </a:r>
            <a:r>
              <a:rPr sz="2206" b="1" i="1" spc="-39" dirty="0">
                <a:latin typeface="Arial"/>
                <a:cs typeface="Arial"/>
              </a:rPr>
              <a:t> </a:t>
            </a:r>
            <a:r>
              <a:rPr sz="2206" b="1" i="1" spc="-11" dirty="0">
                <a:latin typeface="Arial"/>
                <a:cs typeface="Arial"/>
              </a:rPr>
              <a:t>značení:</a:t>
            </a:r>
            <a:endParaRPr sz="2206">
              <a:latin typeface="Arial"/>
              <a:cs typeface="Arial"/>
            </a:endParaRPr>
          </a:p>
          <a:p>
            <a:pPr marL="93142">
              <a:spcBef>
                <a:spcPts val="1803"/>
              </a:spcBef>
            </a:pPr>
            <a:r>
              <a:rPr sz="2206" i="1" dirty="0">
                <a:latin typeface="Arial"/>
                <a:cs typeface="Arial"/>
              </a:rPr>
              <a:t>Dle</a:t>
            </a:r>
            <a:r>
              <a:rPr sz="2206" i="1" spc="-22" dirty="0">
                <a:latin typeface="Arial"/>
                <a:cs typeface="Arial"/>
              </a:rPr>
              <a:t> </a:t>
            </a:r>
            <a:r>
              <a:rPr sz="2206" i="1" dirty="0">
                <a:latin typeface="Arial"/>
                <a:cs typeface="Arial"/>
              </a:rPr>
              <a:t>ČSN</a:t>
            </a:r>
            <a:r>
              <a:rPr sz="2206" i="1" spc="-11" dirty="0">
                <a:latin typeface="Arial"/>
                <a:cs typeface="Arial"/>
              </a:rPr>
              <a:t> </a:t>
            </a:r>
            <a:r>
              <a:rPr sz="2206" i="1" dirty="0">
                <a:latin typeface="Arial"/>
                <a:cs typeface="Arial"/>
              </a:rPr>
              <a:t>EN</a:t>
            </a:r>
            <a:r>
              <a:rPr sz="2206" i="1" spc="-11" dirty="0">
                <a:latin typeface="Arial"/>
                <a:cs typeface="Arial"/>
              </a:rPr>
              <a:t> </a:t>
            </a:r>
            <a:r>
              <a:rPr sz="2206" i="1" dirty="0">
                <a:latin typeface="Arial"/>
                <a:cs typeface="Arial"/>
              </a:rPr>
              <a:t>ISO</a:t>
            </a:r>
            <a:r>
              <a:rPr sz="2206" i="1" spc="-22" dirty="0">
                <a:latin typeface="Arial"/>
                <a:cs typeface="Arial"/>
              </a:rPr>
              <a:t> </a:t>
            </a:r>
            <a:r>
              <a:rPr sz="2206" i="1" spc="-11" dirty="0">
                <a:latin typeface="Arial"/>
                <a:cs typeface="Arial"/>
              </a:rPr>
              <a:t>4063:</a:t>
            </a:r>
            <a:endParaRPr sz="2206">
              <a:latin typeface="Arial"/>
              <a:cs typeface="Arial"/>
            </a:endParaRPr>
          </a:p>
          <a:p>
            <a:pPr marL="93142">
              <a:spcBef>
                <a:spcPts val="529"/>
              </a:spcBef>
              <a:tabLst>
                <a:tab pos="471313" algn="l"/>
              </a:tabLst>
            </a:pPr>
            <a:r>
              <a:rPr sz="2206" spc="-55" dirty="0">
                <a:latin typeface="Arial"/>
                <a:cs typeface="Arial"/>
              </a:rPr>
              <a:t>-</a:t>
            </a:r>
            <a:r>
              <a:rPr sz="2206" dirty="0">
                <a:latin typeface="Arial"/>
                <a:cs typeface="Arial"/>
              </a:rPr>
              <a:t>	</a:t>
            </a:r>
            <a:r>
              <a:rPr sz="2206" i="1" dirty="0">
                <a:latin typeface="Arial"/>
                <a:cs typeface="Arial"/>
              </a:rPr>
              <a:t>Metoda</a:t>
            </a:r>
            <a:r>
              <a:rPr sz="2206" i="1" spc="-44" dirty="0">
                <a:latin typeface="Arial"/>
                <a:cs typeface="Arial"/>
              </a:rPr>
              <a:t> </a:t>
            </a:r>
            <a:r>
              <a:rPr sz="2206" i="1" dirty="0">
                <a:latin typeface="Arial"/>
                <a:cs typeface="Arial"/>
              </a:rPr>
              <a:t>č.</a:t>
            </a:r>
            <a:r>
              <a:rPr sz="2206" i="1" spc="-17" dirty="0">
                <a:latin typeface="Arial"/>
                <a:cs typeface="Arial"/>
              </a:rPr>
              <a:t> </a:t>
            </a:r>
            <a:r>
              <a:rPr sz="2206" b="1" i="1" spc="-28" dirty="0">
                <a:latin typeface="Arial"/>
                <a:cs typeface="Arial"/>
              </a:rPr>
              <a:t>83</a:t>
            </a:r>
            <a:endParaRPr sz="2206">
              <a:latin typeface="Arial"/>
              <a:cs typeface="Arial"/>
            </a:endParaRPr>
          </a:p>
          <a:p>
            <a:pPr marL="93142">
              <a:spcBef>
                <a:spcPts val="1803"/>
              </a:spcBef>
              <a:tabLst>
                <a:tab pos="841081" algn="l"/>
              </a:tabLst>
            </a:pPr>
            <a:r>
              <a:rPr sz="2206" b="1" i="1" spc="-28" dirty="0">
                <a:latin typeface="Arial"/>
                <a:cs typeface="Arial"/>
              </a:rPr>
              <a:t>PAC</a:t>
            </a:r>
            <a:r>
              <a:rPr sz="2206" b="1" i="1" dirty="0">
                <a:latin typeface="Arial"/>
                <a:cs typeface="Arial"/>
              </a:rPr>
              <a:t>	-</a:t>
            </a:r>
            <a:r>
              <a:rPr sz="2206" b="1" i="1" spc="-22" dirty="0">
                <a:latin typeface="Arial"/>
                <a:cs typeface="Arial"/>
              </a:rPr>
              <a:t> </a:t>
            </a:r>
            <a:r>
              <a:rPr sz="2206" i="1" dirty="0">
                <a:latin typeface="Arial"/>
                <a:cs typeface="Arial"/>
              </a:rPr>
              <a:t>Plasma</a:t>
            </a:r>
            <a:r>
              <a:rPr sz="2206" i="1" spc="-6" dirty="0">
                <a:latin typeface="Arial"/>
                <a:cs typeface="Arial"/>
              </a:rPr>
              <a:t> </a:t>
            </a:r>
            <a:r>
              <a:rPr sz="2206" i="1" dirty="0">
                <a:latin typeface="Arial"/>
                <a:cs typeface="Arial"/>
              </a:rPr>
              <a:t>Arc</a:t>
            </a:r>
            <a:r>
              <a:rPr sz="2206" i="1" spc="-17" dirty="0">
                <a:latin typeface="Arial"/>
                <a:cs typeface="Arial"/>
              </a:rPr>
              <a:t> </a:t>
            </a:r>
            <a:r>
              <a:rPr sz="2206" i="1" spc="-11" dirty="0">
                <a:latin typeface="Arial"/>
                <a:cs typeface="Arial"/>
              </a:rPr>
              <a:t>cutting</a:t>
            </a:r>
            <a:endParaRPr sz="2206">
              <a:latin typeface="Arial"/>
              <a:cs typeface="Arial"/>
            </a:endParaRPr>
          </a:p>
          <a:p>
            <a:pPr marL="14007">
              <a:spcBef>
                <a:spcPts val="2166"/>
              </a:spcBef>
            </a:pPr>
            <a:r>
              <a:rPr sz="2206" spc="-11" dirty="0">
                <a:latin typeface="Arial"/>
                <a:cs typeface="Arial"/>
              </a:rPr>
              <a:t>-</a:t>
            </a:r>
            <a:r>
              <a:rPr sz="2206" i="1" spc="-22" dirty="0">
                <a:latin typeface="Arial"/>
                <a:cs typeface="Arial"/>
              </a:rPr>
              <a:t>Termický</a:t>
            </a:r>
            <a:r>
              <a:rPr sz="2206" i="1" spc="-66" dirty="0">
                <a:latin typeface="Arial"/>
                <a:cs typeface="Arial"/>
              </a:rPr>
              <a:t> </a:t>
            </a:r>
            <a:r>
              <a:rPr sz="2206" i="1" dirty="0">
                <a:latin typeface="Arial"/>
                <a:cs typeface="Arial"/>
              </a:rPr>
              <a:t>proces</a:t>
            </a:r>
            <a:r>
              <a:rPr sz="2206" i="1" spc="-72" dirty="0">
                <a:latin typeface="Arial"/>
                <a:cs typeface="Arial"/>
              </a:rPr>
              <a:t> </a:t>
            </a:r>
            <a:r>
              <a:rPr sz="2206" i="1" spc="-11" dirty="0">
                <a:latin typeface="Arial"/>
                <a:cs typeface="Arial"/>
              </a:rPr>
              <a:t>řezání</a:t>
            </a:r>
            <a:endParaRPr sz="2206">
              <a:latin typeface="Arial"/>
              <a:cs typeface="Arial"/>
            </a:endParaRPr>
          </a:p>
          <a:p>
            <a:pPr>
              <a:spcBef>
                <a:spcPts val="44"/>
              </a:spcBef>
            </a:pPr>
            <a:endParaRPr sz="2261">
              <a:latin typeface="Arial"/>
              <a:cs typeface="Arial"/>
            </a:endParaRPr>
          </a:p>
          <a:p>
            <a:pPr marL="14007" marR="5602"/>
            <a:r>
              <a:rPr sz="2206" i="1" dirty="0">
                <a:latin typeface="Arial"/>
                <a:cs typeface="Arial"/>
              </a:rPr>
              <a:t>Má-</a:t>
            </a:r>
            <a:r>
              <a:rPr sz="2206" i="1" spc="-50" dirty="0">
                <a:latin typeface="Arial"/>
                <a:cs typeface="Arial"/>
              </a:rPr>
              <a:t> </a:t>
            </a:r>
            <a:r>
              <a:rPr sz="2206" i="1" dirty="0">
                <a:latin typeface="Arial"/>
                <a:cs typeface="Arial"/>
              </a:rPr>
              <a:t>li</a:t>
            </a:r>
            <a:r>
              <a:rPr sz="2206" i="1" spc="-17" dirty="0">
                <a:latin typeface="Arial"/>
                <a:cs typeface="Arial"/>
              </a:rPr>
              <a:t> </a:t>
            </a:r>
            <a:r>
              <a:rPr sz="2206" i="1" dirty="0">
                <a:latin typeface="Arial"/>
                <a:cs typeface="Arial"/>
              </a:rPr>
              <a:t>plasmový</a:t>
            </a:r>
            <a:r>
              <a:rPr sz="2206" i="1" spc="-39" dirty="0">
                <a:latin typeface="Arial"/>
                <a:cs typeface="Arial"/>
              </a:rPr>
              <a:t> </a:t>
            </a:r>
            <a:r>
              <a:rPr sz="2206" i="1" dirty="0">
                <a:latin typeface="Arial"/>
                <a:cs typeface="Arial"/>
              </a:rPr>
              <a:t>oblouk</a:t>
            </a:r>
            <a:r>
              <a:rPr sz="2206" i="1" spc="-28" dirty="0">
                <a:latin typeface="Arial"/>
                <a:cs typeface="Arial"/>
              </a:rPr>
              <a:t> </a:t>
            </a:r>
            <a:r>
              <a:rPr sz="2206" i="1" dirty="0">
                <a:latin typeface="Arial"/>
                <a:cs typeface="Arial"/>
              </a:rPr>
              <a:t>větší</a:t>
            </a:r>
            <a:r>
              <a:rPr sz="2206" i="1" spc="-44" dirty="0">
                <a:latin typeface="Arial"/>
                <a:cs typeface="Arial"/>
              </a:rPr>
              <a:t> </a:t>
            </a:r>
            <a:r>
              <a:rPr sz="2206" i="1" spc="-11" dirty="0">
                <a:latin typeface="Arial"/>
                <a:cs typeface="Arial"/>
              </a:rPr>
              <a:t>výstupní </a:t>
            </a:r>
            <a:r>
              <a:rPr sz="2206" i="1" dirty="0">
                <a:latin typeface="Arial"/>
                <a:cs typeface="Arial"/>
              </a:rPr>
              <a:t>rychlost</a:t>
            </a:r>
            <a:r>
              <a:rPr sz="2206" i="1" spc="-72" dirty="0">
                <a:latin typeface="Arial"/>
                <a:cs typeface="Arial"/>
              </a:rPr>
              <a:t> </a:t>
            </a:r>
            <a:r>
              <a:rPr sz="2206" i="1" dirty="0">
                <a:latin typeface="Arial"/>
                <a:cs typeface="Arial"/>
              </a:rPr>
              <a:t>vlivem</a:t>
            </a:r>
            <a:r>
              <a:rPr sz="2206" i="1" spc="-22" dirty="0">
                <a:latin typeface="Arial"/>
                <a:cs typeface="Arial"/>
              </a:rPr>
              <a:t> </a:t>
            </a:r>
            <a:r>
              <a:rPr sz="2206" i="1" dirty="0">
                <a:latin typeface="Arial"/>
                <a:cs typeface="Arial"/>
              </a:rPr>
              <a:t>většího</a:t>
            </a:r>
            <a:r>
              <a:rPr sz="2206" i="1" spc="-50" dirty="0">
                <a:latin typeface="Arial"/>
                <a:cs typeface="Arial"/>
              </a:rPr>
              <a:t> </a:t>
            </a:r>
            <a:r>
              <a:rPr sz="2206" i="1" dirty="0">
                <a:latin typeface="Arial"/>
                <a:cs typeface="Arial"/>
              </a:rPr>
              <a:t>tlaku</a:t>
            </a:r>
            <a:r>
              <a:rPr sz="2206" i="1" spc="-22" dirty="0">
                <a:latin typeface="Arial"/>
                <a:cs typeface="Arial"/>
              </a:rPr>
              <a:t> </a:t>
            </a:r>
            <a:r>
              <a:rPr sz="2206" i="1" dirty="0">
                <a:latin typeface="Arial"/>
                <a:cs typeface="Arial"/>
              </a:rPr>
              <a:t>a</a:t>
            </a:r>
            <a:r>
              <a:rPr sz="2206" i="1" spc="-28" dirty="0">
                <a:latin typeface="Arial"/>
                <a:cs typeface="Arial"/>
              </a:rPr>
              <a:t> </a:t>
            </a:r>
            <a:r>
              <a:rPr sz="2206" i="1" spc="-11" dirty="0">
                <a:latin typeface="Arial"/>
                <a:cs typeface="Arial"/>
              </a:rPr>
              <a:t>množství </a:t>
            </a:r>
            <a:r>
              <a:rPr sz="2206" i="1" dirty="0">
                <a:latin typeface="Arial"/>
                <a:cs typeface="Arial"/>
              </a:rPr>
              <a:t>přiváděného</a:t>
            </a:r>
            <a:r>
              <a:rPr sz="2206" i="1" spc="-72" dirty="0">
                <a:latin typeface="Arial"/>
                <a:cs typeface="Arial"/>
              </a:rPr>
              <a:t> </a:t>
            </a:r>
            <a:r>
              <a:rPr sz="2206" i="1" dirty="0">
                <a:latin typeface="Arial"/>
                <a:cs typeface="Arial"/>
              </a:rPr>
              <a:t>plynu</a:t>
            </a:r>
            <a:r>
              <a:rPr sz="2206" i="1" spc="-50" dirty="0">
                <a:latin typeface="Arial"/>
                <a:cs typeface="Arial"/>
              </a:rPr>
              <a:t> </a:t>
            </a:r>
            <a:r>
              <a:rPr sz="2206" i="1" dirty="0">
                <a:latin typeface="Arial"/>
                <a:cs typeface="Arial"/>
              </a:rPr>
              <a:t>do</a:t>
            </a:r>
            <a:r>
              <a:rPr sz="2206" i="1" spc="-17" dirty="0">
                <a:latin typeface="Arial"/>
                <a:cs typeface="Arial"/>
              </a:rPr>
              <a:t> </a:t>
            </a:r>
            <a:r>
              <a:rPr sz="2206" i="1" dirty="0">
                <a:latin typeface="Arial"/>
                <a:cs typeface="Arial"/>
              </a:rPr>
              <a:t>hořáku</a:t>
            </a:r>
            <a:r>
              <a:rPr sz="2206" i="1" spc="-61" dirty="0">
                <a:latin typeface="Arial"/>
                <a:cs typeface="Arial"/>
              </a:rPr>
              <a:t> </a:t>
            </a:r>
            <a:r>
              <a:rPr sz="2206" i="1" dirty="0">
                <a:latin typeface="Arial"/>
                <a:cs typeface="Arial"/>
              </a:rPr>
              <a:t>má</a:t>
            </a:r>
            <a:r>
              <a:rPr sz="2206" i="1" spc="-17" dirty="0">
                <a:latin typeface="Arial"/>
                <a:cs typeface="Arial"/>
              </a:rPr>
              <a:t> </a:t>
            </a:r>
            <a:r>
              <a:rPr sz="2206" i="1" spc="-11" dirty="0">
                <a:latin typeface="Arial"/>
                <a:cs typeface="Arial"/>
              </a:rPr>
              <a:t>větší </a:t>
            </a:r>
            <a:r>
              <a:rPr sz="2206" i="1" dirty="0">
                <a:latin typeface="Arial"/>
                <a:cs typeface="Arial"/>
              </a:rPr>
              <a:t>dynamický</a:t>
            </a:r>
            <a:r>
              <a:rPr sz="2206" i="1" spc="-55" dirty="0">
                <a:latin typeface="Arial"/>
                <a:cs typeface="Arial"/>
              </a:rPr>
              <a:t> </a:t>
            </a:r>
            <a:r>
              <a:rPr sz="2206" i="1" dirty="0">
                <a:latin typeface="Arial"/>
                <a:cs typeface="Arial"/>
              </a:rPr>
              <a:t>účinek,</a:t>
            </a:r>
            <a:r>
              <a:rPr sz="2206" i="1" spc="-50" dirty="0">
                <a:latin typeface="Arial"/>
                <a:cs typeface="Arial"/>
              </a:rPr>
              <a:t> </a:t>
            </a:r>
            <a:r>
              <a:rPr sz="2206" i="1" dirty="0">
                <a:latin typeface="Arial"/>
                <a:cs typeface="Arial"/>
              </a:rPr>
              <a:t>dochází</a:t>
            </a:r>
            <a:r>
              <a:rPr sz="2206" i="1" spc="-66" dirty="0">
                <a:latin typeface="Arial"/>
                <a:cs typeface="Arial"/>
              </a:rPr>
              <a:t> </a:t>
            </a:r>
            <a:r>
              <a:rPr sz="2206" i="1" dirty="0">
                <a:latin typeface="Arial"/>
                <a:cs typeface="Arial"/>
              </a:rPr>
              <a:t>k</a:t>
            </a:r>
            <a:r>
              <a:rPr sz="2206" i="1" spc="-11" dirty="0">
                <a:latin typeface="Arial"/>
                <a:cs typeface="Arial"/>
              </a:rPr>
              <a:t> řezání materiálu</a:t>
            </a:r>
            <a:endParaRPr sz="2206">
              <a:latin typeface="Arial"/>
              <a:cs typeface="Arial"/>
            </a:endParaRPr>
          </a:p>
        </p:txBody>
      </p:sp>
      <p:pic>
        <p:nvPicPr>
          <p:cNvPr id="12" name="object 12"/>
          <p:cNvPicPr/>
          <p:nvPr/>
        </p:nvPicPr>
        <p:blipFill>
          <a:blip r:embed="rId2" cstate="print"/>
          <a:stretch>
            <a:fillRect/>
          </a:stretch>
        </p:blipFill>
        <p:spPr>
          <a:xfrm>
            <a:off x="6299619" y="1478957"/>
            <a:ext cx="3573026" cy="5682221"/>
          </a:xfrm>
          <a:prstGeom prst="rect">
            <a:avLst/>
          </a:prstGeom>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4788168" y="1743658"/>
            <a:ext cx="4983078" cy="4759428"/>
          </a:xfrm>
          <a:prstGeom prst="rect">
            <a:avLst/>
          </a:prstGeom>
        </p:spPr>
        <p:txBody>
          <a:bodyPr vert="horz" wrap="square" lIns="0" tIns="94536" rIns="0" bIns="0" rtlCol="0">
            <a:spAutoFit/>
          </a:bodyPr>
          <a:lstStyle/>
          <a:p>
            <a:pPr marL="219200" marR="5602" indent="-219200" algn="just">
              <a:lnSpc>
                <a:spcPct val="80000"/>
              </a:lnSpc>
              <a:spcBef>
                <a:spcPts val="744"/>
              </a:spcBef>
              <a:buChar char="-"/>
              <a:tabLst>
                <a:tab pos="219200" algn="l"/>
              </a:tabLst>
            </a:pPr>
            <a:r>
              <a:rPr sz="2647" i="1" dirty="0">
                <a:latin typeface="Arial"/>
                <a:cs typeface="Arial"/>
              </a:rPr>
              <a:t>Fokusovaný</a:t>
            </a:r>
            <a:r>
              <a:rPr sz="2647" i="1" spc="-165" dirty="0">
                <a:latin typeface="Arial"/>
                <a:cs typeface="Arial"/>
              </a:rPr>
              <a:t> </a:t>
            </a:r>
            <a:r>
              <a:rPr sz="2647" i="1" dirty="0">
                <a:latin typeface="Arial"/>
                <a:cs typeface="Arial"/>
              </a:rPr>
              <a:t>plasmový</a:t>
            </a:r>
            <a:r>
              <a:rPr sz="2647" i="1" spc="-126" dirty="0">
                <a:latin typeface="Arial"/>
                <a:cs typeface="Arial"/>
              </a:rPr>
              <a:t> </a:t>
            </a:r>
            <a:r>
              <a:rPr sz="2647" i="1" spc="-11" dirty="0">
                <a:latin typeface="Arial"/>
                <a:cs typeface="Arial"/>
              </a:rPr>
              <a:t>paprsek, </a:t>
            </a:r>
            <a:r>
              <a:rPr sz="2647" i="1" dirty="0">
                <a:latin typeface="Arial"/>
                <a:cs typeface="Arial"/>
              </a:rPr>
              <a:t>zahřívá</a:t>
            </a:r>
            <a:r>
              <a:rPr sz="2647" i="1" spc="-110" dirty="0">
                <a:latin typeface="Arial"/>
                <a:cs typeface="Arial"/>
              </a:rPr>
              <a:t> </a:t>
            </a:r>
            <a:r>
              <a:rPr sz="2647" i="1" dirty="0">
                <a:latin typeface="Arial"/>
                <a:cs typeface="Arial"/>
              </a:rPr>
              <a:t>malou</a:t>
            </a:r>
            <a:r>
              <a:rPr sz="2647" i="1" spc="-66" dirty="0">
                <a:latin typeface="Arial"/>
                <a:cs typeface="Arial"/>
              </a:rPr>
              <a:t> </a:t>
            </a:r>
            <a:r>
              <a:rPr sz="2647" i="1" dirty="0">
                <a:latin typeface="Arial"/>
                <a:cs typeface="Arial"/>
              </a:rPr>
              <a:t>oblast</a:t>
            </a:r>
            <a:r>
              <a:rPr sz="2647" i="1" spc="-110" dirty="0">
                <a:latin typeface="Arial"/>
                <a:cs typeface="Arial"/>
              </a:rPr>
              <a:t> </a:t>
            </a:r>
            <a:r>
              <a:rPr sz="2647" i="1" spc="-11" dirty="0">
                <a:latin typeface="Arial"/>
                <a:cs typeface="Arial"/>
              </a:rPr>
              <a:t>děleného materiálu</a:t>
            </a:r>
            <a:endParaRPr sz="2647">
              <a:latin typeface="Arial"/>
              <a:cs typeface="Arial"/>
            </a:endParaRPr>
          </a:p>
          <a:p>
            <a:pPr marL="219200" marR="39918" indent="-219200">
              <a:lnSpc>
                <a:spcPct val="80000"/>
              </a:lnSpc>
              <a:spcBef>
                <a:spcPts val="1114"/>
              </a:spcBef>
              <a:buChar char="-"/>
              <a:tabLst>
                <a:tab pos="219200" algn="l"/>
              </a:tabLst>
            </a:pPr>
            <a:r>
              <a:rPr sz="2647" i="1" dirty="0">
                <a:latin typeface="Arial"/>
                <a:cs typeface="Arial"/>
              </a:rPr>
              <a:t>Teplota</a:t>
            </a:r>
            <a:r>
              <a:rPr sz="2647" i="1" spc="-17" dirty="0">
                <a:latin typeface="Arial"/>
                <a:cs typeface="Arial"/>
              </a:rPr>
              <a:t> </a:t>
            </a:r>
            <a:r>
              <a:rPr sz="2647" i="1" dirty="0">
                <a:latin typeface="Arial"/>
                <a:cs typeface="Arial"/>
              </a:rPr>
              <a:t>paprsku</a:t>
            </a:r>
            <a:r>
              <a:rPr sz="2647" i="1" spc="-17" dirty="0">
                <a:latin typeface="Arial"/>
                <a:cs typeface="Arial"/>
              </a:rPr>
              <a:t> </a:t>
            </a:r>
            <a:r>
              <a:rPr sz="2647" i="1" dirty="0">
                <a:latin typeface="Arial"/>
                <a:cs typeface="Arial"/>
              </a:rPr>
              <a:t>a</a:t>
            </a:r>
            <a:r>
              <a:rPr sz="2647" i="1" spc="-39" dirty="0">
                <a:latin typeface="Arial"/>
                <a:cs typeface="Arial"/>
              </a:rPr>
              <a:t> </a:t>
            </a:r>
            <a:r>
              <a:rPr sz="2647" i="1" dirty="0">
                <a:latin typeface="Arial"/>
                <a:cs typeface="Arial"/>
              </a:rPr>
              <a:t>tepelný</a:t>
            </a:r>
            <a:r>
              <a:rPr sz="2647" i="1" spc="-11" dirty="0">
                <a:latin typeface="Arial"/>
                <a:cs typeface="Arial"/>
              </a:rPr>
              <a:t> </a:t>
            </a:r>
            <a:r>
              <a:rPr sz="2647" i="1" spc="-28" dirty="0">
                <a:latin typeface="Arial"/>
                <a:cs typeface="Arial"/>
              </a:rPr>
              <a:t>tok </a:t>
            </a:r>
            <a:r>
              <a:rPr sz="2647" i="1" dirty="0">
                <a:latin typeface="Arial"/>
                <a:cs typeface="Arial"/>
              </a:rPr>
              <a:t>jsou</a:t>
            </a:r>
            <a:r>
              <a:rPr sz="2647" i="1" spc="-6" dirty="0">
                <a:latin typeface="Arial"/>
                <a:cs typeface="Arial"/>
              </a:rPr>
              <a:t> </a:t>
            </a:r>
            <a:r>
              <a:rPr sz="2647" i="1" dirty="0">
                <a:latin typeface="Arial"/>
                <a:cs typeface="Arial"/>
              </a:rPr>
              <a:t>natolik</a:t>
            </a:r>
            <a:r>
              <a:rPr sz="2647" i="1" spc="-6" dirty="0">
                <a:latin typeface="Arial"/>
                <a:cs typeface="Arial"/>
              </a:rPr>
              <a:t> </a:t>
            </a:r>
            <a:r>
              <a:rPr sz="2647" i="1" dirty="0">
                <a:latin typeface="Arial"/>
                <a:cs typeface="Arial"/>
              </a:rPr>
              <a:t>vysoké</a:t>
            </a:r>
            <a:r>
              <a:rPr sz="2647" i="1" spc="-11" dirty="0">
                <a:latin typeface="Arial"/>
                <a:cs typeface="Arial"/>
              </a:rPr>
              <a:t> </a:t>
            </a:r>
            <a:r>
              <a:rPr sz="2647" i="1" dirty="0">
                <a:latin typeface="Arial"/>
                <a:cs typeface="Arial"/>
              </a:rPr>
              <a:t>že</a:t>
            </a:r>
            <a:r>
              <a:rPr sz="2647" i="1" spc="-11" dirty="0">
                <a:latin typeface="Arial"/>
                <a:cs typeface="Arial"/>
              </a:rPr>
              <a:t> </a:t>
            </a:r>
            <a:r>
              <a:rPr sz="2647" i="1" dirty="0">
                <a:latin typeface="Arial"/>
                <a:cs typeface="Arial"/>
              </a:rPr>
              <a:t>k</a:t>
            </a:r>
            <a:r>
              <a:rPr sz="2647" i="1" spc="-11" dirty="0">
                <a:latin typeface="Arial"/>
                <a:cs typeface="Arial"/>
              </a:rPr>
              <a:t> tavení </a:t>
            </a:r>
            <a:r>
              <a:rPr sz="2647" i="1" dirty="0">
                <a:latin typeface="Arial"/>
                <a:cs typeface="Arial"/>
              </a:rPr>
              <a:t>materiálu</a:t>
            </a:r>
            <a:r>
              <a:rPr sz="2647" i="1" spc="-28" dirty="0">
                <a:latin typeface="Arial"/>
                <a:cs typeface="Arial"/>
              </a:rPr>
              <a:t> </a:t>
            </a:r>
            <a:r>
              <a:rPr sz="2647" i="1" dirty="0">
                <a:latin typeface="Arial"/>
                <a:cs typeface="Arial"/>
              </a:rPr>
              <a:t>dochází</a:t>
            </a:r>
            <a:r>
              <a:rPr sz="2647" i="1" spc="-44" dirty="0">
                <a:latin typeface="Arial"/>
                <a:cs typeface="Arial"/>
              </a:rPr>
              <a:t> </a:t>
            </a:r>
            <a:r>
              <a:rPr sz="2647" i="1" spc="-11" dirty="0">
                <a:latin typeface="Arial"/>
                <a:cs typeface="Arial"/>
              </a:rPr>
              <a:t>řádově</a:t>
            </a:r>
            <a:endParaRPr sz="2647">
              <a:latin typeface="Arial"/>
              <a:cs typeface="Arial"/>
            </a:endParaRPr>
          </a:p>
          <a:p>
            <a:pPr marL="392178">
              <a:lnSpc>
                <a:spcPts val="2542"/>
              </a:lnSpc>
            </a:pPr>
            <a:r>
              <a:rPr sz="2647" i="1" dirty="0">
                <a:latin typeface="Arial"/>
                <a:cs typeface="Arial"/>
              </a:rPr>
              <a:t>v</a:t>
            </a:r>
            <a:r>
              <a:rPr sz="2647" i="1" spc="-11" dirty="0">
                <a:latin typeface="Arial"/>
                <a:cs typeface="Arial"/>
              </a:rPr>
              <a:t> </a:t>
            </a:r>
            <a:r>
              <a:rPr sz="2647" i="1" spc="-22" dirty="0">
                <a:latin typeface="Arial"/>
                <a:cs typeface="Arial"/>
              </a:rPr>
              <a:t>[ms]</a:t>
            </a:r>
            <a:endParaRPr sz="2647">
              <a:latin typeface="Arial"/>
              <a:cs typeface="Arial"/>
            </a:endParaRPr>
          </a:p>
          <a:p>
            <a:pPr marL="219200" marR="509131" indent="-219200">
              <a:lnSpc>
                <a:spcPct val="80000"/>
              </a:lnSpc>
              <a:spcBef>
                <a:spcPts val="1108"/>
              </a:spcBef>
              <a:buChar char="-"/>
              <a:tabLst>
                <a:tab pos="219200" algn="l"/>
              </a:tabLst>
            </a:pPr>
            <a:r>
              <a:rPr sz="2647" i="1" dirty="0">
                <a:latin typeface="Arial"/>
                <a:cs typeface="Arial"/>
              </a:rPr>
              <a:t>Směs</a:t>
            </a:r>
            <a:r>
              <a:rPr sz="2647" i="1" spc="-6" dirty="0">
                <a:latin typeface="Arial"/>
                <a:cs typeface="Arial"/>
              </a:rPr>
              <a:t> </a:t>
            </a:r>
            <a:r>
              <a:rPr sz="2647" i="1" dirty="0">
                <a:latin typeface="Arial"/>
                <a:cs typeface="Arial"/>
              </a:rPr>
              <a:t>plynů</a:t>
            </a:r>
            <a:r>
              <a:rPr sz="2647" i="1" spc="-22" dirty="0">
                <a:latin typeface="Arial"/>
                <a:cs typeface="Arial"/>
              </a:rPr>
              <a:t> </a:t>
            </a:r>
            <a:r>
              <a:rPr sz="2647" i="1" dirty="0">
                <a:latin typeface="Arial"/>
                <a:cs typeface="Arial"/>
              </a:rPr>
              <a:t>společně</a:t>
            </a:r>
            <a:r>
              <a:rPr sz="2647" i="1" spc="-6" dirty="0">
                <a:latin typeface="Arial"/>
                <a:cs typeface="Arial"/>
              </a:rPr>
              <a:t> </a:t>
            </a:r>
            <a:r>
              <a:rPr sz="2647" i="1" spc="-55" dirty="0">
                <a:latin typeface="Arial"/>
                <a:cs typeface="Arial"/>
              </a:rPr>
              <a:t>s </a:t>
            </a:r>
            <a:r>
              <a:rPr sz="2647" i="1" dirty="0">
                <a:latin typeface="Arial"/>
                <a:cs typeface="Arial"/>
              </a:rPr>
              <a:t>termodynamickým</a:t>
            </a:r>
            <a:r>
              <a:rPr sz="2647" i="1" spc="-39" dirty="0">
                <a:latin typeface="Arial"/>
                <a:cs typeface="Arial"/>
              </a:rPr>
              <a:t> </a:t>
            </a:r>
            <a:r>
              <a:rPr sz="2647" i="1" spc="-11" dirty="0">
                <a:latin typeface="Arial"/>
                <a:cs typeface="Arial"/>
              </a:rPr>
              <a:t>účinkem </a:t>
            </a:r>
            <a:r>
              <a:rPr sz="2647" i="1" dirty="0">
                <a:latin typeface="Arial"/>
                <a:cs typeface="Arial"/>
              </a:rPr>
              <a:t>plasmy</a:t>
            </a:r>
            <a:r>
              <a:rPr sz="2647" i="1" spc="-28" dirty="0">
                <a:latin typeface="Arial"/>
                <a:cs typeface="Arial"/>
              </a:rPr>
              <a:t> </a:t>
            </a:r>
            <a:r>
              <a:rPr sz="2647" i="1" dirty="0">
                <a:latin typeface="Arial"/>
                <a:cs typeface="Arial"/>
              </a:rPr>
              <a:t>odfukuje</a:t>
            </a:r>
            <a:r>
              <a:rPr sz="2647" i="1" spc="-33" dirty="0">
                <a:latin typeface="Arial"/>
                <a:cs typeface="Arial"/>
              </a:rPr>
              <a:t> </a:t>
            </a:r>
            <a:r>
              <a:rPr sz="2647" i="1" spc="-11" dirty="0">
                <a:latin typeface="Arial"/>
                <a:cs typeface="Arial"/>
              </a:rPr>
              <a:t>taveninu</a:t>
            </a:r>
            <a:endParaRPr sz="2647">
              <a:latin typeface="Arial"/>
              <a:cs typeface="Arial"/>
            </a:endParaRPr>
          </a:p>
          <a:p>
            <a:pPr marL="392178">
              <a:lnSpc>
                <a:spcPts val="2542"/>
              </a:lnSpc>
            </a:pPr>
            <a:r>
              <a:rPr sz="2647" i="1" dirty="0">
                <a:latin typeface="Arial"/>
                <a:cs typeface="Arial"/>
              </a:rPr>
              <a:t>z</a:t>
            </a:r>
            <a:r>
              <a:rPr sz="2647" i="1" spc="-11" dirty="0">
                <a:latin typeface="Arial"/>
                <a:cs typeface="Arial"/>
              </a:rPr>
              <a:t> </a:t>
            </a:r>
            <a:r>
              <a:rPr sz="2647" i="1" dirty="0">
                <a:latin typeface="Arial"/>
                <a:cs typeface="Arial"/>
              </a:rPr>
              <a:t>řezné </a:t>
            </a:r>
            <a:r>
              <a:rPr sz="2647" i="1" spc="-11" dirty="0">
                <a:latin typeface="Arial"/>
                <a:cs typeface="Arial"/>
              </a:rPr>
              <a:t>spáry.</a:t>
            </a:r>
            <a:endParaRPr sz="2647">
              <a:latin typeface="Arial"/>
              <a:cs typeface="Arial"/>
            </a:endParaRPr>
          </a:p>
          <a:p>
            <a:pPr marL="218500" indent="-205193">
              <a:lnSpc>
                <a:spcPts val="2862"/>
              </a:lnSpc>
              <a:spcBef>
                <a:spcPts val="479"/>
              </a:spcBef>
              <a:buChar char="-"/>
              <a:tabLst>
                <a:tab pos="219200" algn="l"/>
              </a:tabLst>
            </a:pPr>
            <a:r>
              <a:rPr sz="2647" i="1" dirty="0">
                <a:latin typeface="Arial"/>
                <a:cs typeface="Arial"/>
              </a:rPr>
              <a:t>Vzniklá</a:t>
            </a:r>
            <a:r>
              <a:rPr sz="2647" i="1" spc="6" dirty="0">
                <a:latin typeface="Arial"/>
                <a:cs typeface="Arial"/>
              </a:rPr>
              <a:t> </a:t>
            </a:r>
            <a:r>
              <a:rPr sz="2647" i="1" dirty="0">
                <a:latin typeface="Arial"/>
                <a:cs typeface="Arial"/>
              </a:rPr>
              <a:t>řezná</a:t>
            </a:r>
            <a:r>
              <a:rPr sz="2647" i="1" spc="-17" dirty="0">
                <a:latin typeface="Arial"/>
                <a:cs typeface="Arial"/>
              </a:rPr>
              <a:t> </a:t>
            </a:r>
            <a:r>
              <a:rPr sz="2647" i="1" dirty="0">
                <a:latin typeface="Arial"/>
                <a:cs typeface="Arial"/>
              </a:rPr>
              <a:t>spára </a:t>
            </a:r>
            <a:r>
              <a:rPr sz="2647" i="1" spc="-22" dirty="0">
                <a:latin typeface="Arial"/>
                <a:cs typeface="Arial"/>
              </a:rPr>
              <a:t>dělí</a:t>
            </a:r>
            <a:endParaRPr sz="2647">
              <a:latin typeface="Arial"/>
              <a:cs typeface="Arial"/>
            </a:endParaRPr>
          </a:p>
          <a:p>
            <a:pPr marL="392178">
              <a:lnSpc>
                <a:spcPts val="2862"/>
              </a:lnSpc>
            </a:pPr>
            <a:r>
              <a:rPr sz="2647" i="1" spc="-11" dirty="0">
                <a:latin typeface="Arial"/>
                <a:cs typeface="Arial"/>
              </a:rPr>
              <a:t>materiál</a:t>
            </a:r>
            <a:endParaRPr sz="2647">
              <a:latin typeface="Arial"/>
              <a:cs typeface="Arial"/>
            </a:endParaRPr>
          </a:p>
        </p:txBody>
      </p:sp>
      <p:sp>
        <p:nvSpPr>
          <p:cNvPr id="11" name="object 11"/>
          <p:cNvSpPr txBox="1">
            <a:spLocks noGrp="1"/>
          </p:cNvSpPr>
          <p:nvPr>
            <p:ph type="title"/>
          </p:nvPr>
        </p:nvSpPr>
        <p:spPr>
          <a:xfrm>
            <a:off x="391633" y="775581"/>
            <a:ext cx="6387107" cy="552044"/>
          </a:xfrm>
          <a:prstGeom prst="rect">
            <a:avLst/>
          </a:prstGeom>
        </p:spPr>
        <p:txBody>
          <a:bodyPr vert="horz" wrap="square" lIns="0" tIns="13305" rIns="0" bIns="0" rtlCol="0">
            <a:spAutoFit/>
          </a:bodyPr>
          <a:lstStyle/>
          <a:p>
            <a:pPr marL="14007">
              <a:spcBef>
                <a:spcPts val="105"/>
              </a:spcBef>
            </a:pPr>
            <a:r>
              <a:rPr spc="-110" dirty="0"/>
              <a:t>Plazmové</a:t>
            </a:r>
            <a:r>
              <a:rPr spc="-105" dirty="0"/>
              <a:t> </a:t>
            </a:r>
            <a:r>
              <a:rPr spc="-88" dirty="0"/>
              <a:t>řezání</a:t>
            </a:r>
            <a:r>
              <a:rPr spc="-126" dirty="0"/>
              <a:t> </a:t>
            </a:r>
            <a:r>
              <a:rPr dirty="0"/>
              <a:t>–</a:t>
            </a:r>
            <a:r>
              <a:rPr spc="-126" dirty="0"/>
              <a:t> </a:t>
            </a:r>
            <a:r>
              <a:rPr spc="-88" dirty="0"/>
              <a:t>popis</a:t>
            </a:r>
            <a:r>
              <a:rPr spc="-143" dirty="0"/>
              <a:t> </a:t>
            </a:r>
            <a:r>
              <a:rPr spc="-50" dirty="0"/>
              <a:t>metody</a:t>
            </a:r>
          </a:p>
        </p:txBody>
      </p:sp>
      <p:grpSp>
        <p:nvGrpSpPr>
          <p:cNvPr id="12" name="object 12"/>
          <p:cNvGrpSpPr/>
          <p:nvPr/>
        </p:nvGrpSpPr>
        <p:grpSpPr>
          <a:xfrm>
            <a:off x="304800" y="1875587"/>
            <a:ext cx="4352840" cy="3156790"/>
            <a:chOff x="0" y="1700783"/>
            <a:chExt cx="3947160" cy="2862580"/>
          </a:xfrm>
        </p:grpSpPr>
        <p:pic>
          <p:nvPicPr>
            <p:cNvPr id="13" name="object 13"/>
            <p:cNvPicPr/>
            <p:nvPr/>
          </p:nvPicPr>
          <p:blipFill>
            <a:blip r:embed="rId2" cstate="print"/>
            <a:stretch>
              <a:fillRect/>
            </a:stretch>
          </p:blipFill>
          <p:spPr>
            <a:xfrm>
              <a:off x="0" y="1700783"/>
              <a:ext cx="3947160" cy="2862072"/>
            </a:xfrm>
            <a:prstGeom prst="rect">
              <a:avLst/>
            </a:prstGeom>
          </p:spPr>
        </p:pic>
        <p:sp>
          <p:nvSpPr>
            <p:cNvPr id="14" name="object 14"/>
            <p:cNvSpPr/>
            <p:nvPr/>
          </p:nvSpPr>
          <p:spPr>
            <a:xfrm>
              <a:off x="803732" y="2651505"/>
              <a:ext cx="901065" cy="483870"/>
            </a:xfrm>
            <a:custGeom>
              <a:avLst/>
              <a:gdLst/>
              <a:ahLst/>
              <a:cxnLst/>
              <a:rect l="l" t="t" r="r" b="b"/>
              <a:pathLst>
                <a:path w="901064" h="483869">
                  <a:moveTo>
                    <a:pt x="580821" y="0"/>
                  </a:moveTo>
                  <a:lnTo>
                    <a:pt x="611936" y="92583"/>
                  </a:lnTo>
                  <a:lnTo>
                    <a:pt x="0" y="298450"/>
                  </a:lnTo>
                  <a:lnTo>
                    <a:pt x="62242" y="483489"/>
                  </a:lnTo>
                  <a:lnTo>
                    <a:pt x="674166" y="277622"/>
                  </a:lnTo>
                  <a:lnTo>
                    <a:pt x="705408" y="370205"/>
                  </a:lnTo>
                  <a:lnTo>
                    <a:pt x="900734" y="98425"/>
                  </a:lnTo>
                  <a:lnTo>
                    <a:pt x="580821" y="0"/>
                  </a:lnTo>
                  <a:close/>
                </a:path>
              </a:pathLst>
            </a:custGeom>
            <a:solidFill>
              <a:srgbClr val="003399"/>
            </a:solidFill>
          </p:spPr>
          <p:txBody>
            <a:bodyPr wrap="square" lIns="0" tIns="0" rIns="0" bIns="0" rtlCol="0"/>
            <a:lstStyle/>
            <a:p>
              <a:endParaRPr sz="1985"/>
            </a:p>
          </p:txBody>
        </p:sp>
        <p:pic>
          <p:nvPicPr>
            <p:cNvPr id="15" name="object 15"/>
            <p:cNvPicPr/>
            <p:nvPr/>
          </p:nvPicPr>
          <p:blipFill>
            <a:blip r:embed="rId3" cstate="print"/>
            <a:stretch>
              <a:fillRect/>
            </a:stretch>
          </p:blipFill>
          <p:spPr>
            <a:xfrm>
              <a:off x="642683" y="2960750"/>
              <a:ext cx="191084" cy="228346"/>
            </a:xfrm>
            <a:prstGeom prst="rect">
              <a:avLst/>
            </a:prstGeom>
          </p:spPr>
        </p:pic>
      </p:grpSp>
      <p:sp>
        <p:nvSpPr>
          <p:cNvPr id="16" name="object 16"/>
          <p:cNvSpPr txBox="1"/>
          <p:nvPr/>
        </p:nvSpPr>
        <p:spPr>
          <a:xfrm>
            <a:off x="430960" y="4447041"/>
            <a:ext cx="622535" cy="556404"/>
          </a:xfrm>
          <a:prstGeom prst="rect">
            <a:avLst/>
          </a:prstGeom>
        </p:spPr>
        <p:txBody>
          <a:bodyPr vert="horz" wrap="square" lIns="0" tIns="13305" rIns="0" bIns="0" rtlCol="0">
            <a:spAutoFit/>
          </a:bodyPr>
          <a:lstStyle/>
          <a:p>
            <a:pPr marL="14007">
              <a:spcBef>
                <a:spcPts val="105"/>
              </a:spcBef>
            </a:pPr>
            <a:r>
              <a:rPr sz="1764" b="1" spc="-11" dirty="0">
                <a:latin typeface="Times New Roman"/>
                <a:cs typeface="Times New Roman"/>
              </a:rPr>
              <a:t>Řezná</a:t>
            </a:r>
            <a:endParaRPr sz="1764">
              <a:latin typeface="Times New Roman"/>
              <a:cs typeface="Times New Roman"/>
            </a:endParaRPr>
          </a:p>
          <a:p>
            <a:pPr marL="14007">
              <a:spcBef>
                <a:spcPts val="6"/>
              </a:spcBef>
            </a:pPr>
            <a:r>
              <a:rPr sz="1764" b="1" spc="-11" dirty="0">
                <a:latin typeface="Times New Roman"/>
                <a:cs typeface="Times New Roman"/>
              </a:rPr>
              <a:t>spára</a:t>
            </a:r>
            <a:endParaRPr sz="1764">
              <a:latin typeface="Times New Roman"/>
              <a:cs typeface="Times New Roman"/>
            </a:endParaRPr>
          </a:p>
        </p:txBody>
      </p:sp>
      <p:sp>
        <p:nvSpPr>
          <p:cNvPr id="17" name="object 17"/>
          <p:cNvSpPr txBox="1"/>
          <p:nvPr/>
        </p:nvSpPr>
        <p:spPr>
          <a:xfrm>
            <a:off x="668938" y="1985247"/>
            <a:ext cx="1588899" cy="556404"/>
          </a:xfrm>
          <a:prstGeom prst="rect">
            <a:avLst/>
          </a:prstGeom>
        </p:spPr>
        <p:txBody>
          <a:bodyPr vert="horz" wrap="square" lIns="0" tIns="13305" rIns="0" bIns="0" rtlCol="0">
            <a:spAutoFit/>
          </a:bodyPr>
          <a:lstStyle/>
          <a:p>
            <a:pPr marL="14007" marR="5602">
              <a:spcBef>
                <a:spcPts val="105"/>
              </a:spcBef>
            </a:pPr>
            <a:r>
              <a:rPr sz="1764" b="1" dirty="0">
                <a:latin typeface="Times New Roman"/>
                <a:cs typeface="Times New Roman"/>
              </a:rPr>
              <a:t>Plazmová</a:t>
            </a:r>
            <a:r>
              <a:rPr sz="1764" b="1" spc="-66" dirty="0">
                <a:latin typeface="Times New Roman"/>
                <a:cs typeface="Times New Roman"/>
              </a:rPr>
              <a:t> </a:t>
            </a:r>
            <a:r>
              <a:rPr sz="1764" b="1" spc="-11" dirty="0">
                <a:latin typeface="Times New Roman"/>
                <a:cs typeface="Times New Roman"/>
              </a:rPr>
              <a:t>řezací hubice</a:t>
            </a:r>
            <a:endParaRPr sz="1764">
              <a:latin typeface="Times New Roman"/>
              <a:cs typeface="Times New Roman"/>
            </a:endParaRPr>
          </a:p>
        </p:txBody>
      </p:sp>
      <p:pic>
        <p:nvPicPr>
          <p:cNvPr id="18" name="object 18"/>
          <p:cNvPicPr/>
          <p:nvPr/>
        </p:nvPicPr>
        <p:blipFill>
          <a:blip r:embed="rId4" cstate="print"/>
          <a:stretch>
            <a:fillRect/>
          </a:stretch>
        </p:blipFill>
        <p:spPr>
          <a:xfrm>
            <a:off x="2487943" y="4892325"/>
            <a:ext cx="1890713" cy="2168017"/>
          </a:xfrm>
          <a:prstGeom prst="rect">
            <a:avLst/>
          </a:prstGeom>
        </p:spPr>
      </p:pic>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895824" y="1703547"/>
            <a:ext cx="7817746" cy="4606746"/>
          </a:xfrm>
          <a:prstGeom prst="rect">
            <a:avLst/>
          </a:prstGeom>
        </p:spPr>
        <p:txBody>
          <a:bodyPr vert="horz" wrap="square" lIns="0" tIns="14005" rIns="0" bIns="0" rtlCol="0">
            <a:spAutoFit/>
          </a:bodyPr>
          <a:lstStyle/>
          <a:p>
            <a:pPr marL="14007">
              <a:spcBef>
                <a:spcPts val="110"/>
              </a:spcBef>
            </a:pPr>
            <a:r>
              <a:rPr sz="2647" dirty="0">
                <a:latin typeface="Arial"/>
                <a:cs typeface="Arial"/>
              </a:rPr>
              <a:t>Tento</a:t>
            </a:r>
            <a:r>
              <a:rPr sz="2647" spc="-33" dirty="0">
                <a:latin typeface="Arial"/>
                <a:cs typeface="Arial"/>
              </a:rPr>
              <a:t> </a:t>
            </a:r>
            <a:r>
              <a:rPr sz="2647" dirty="0">
                <a:latin typeface="Arial"/>
                <a:cs typeface="Arial"/>
              </a:rPr>
              <a:t>proces</a:t>
            </a:r>
            <a:r>
              <a:rPr sz="2647" spc="-11" dirty="0">
                <a:latin typeface="Arial"/>
                <a:cs typeface="Arial"/>
              </a:rPr>
              <a:t> </a:t>
            </a:r>
            <a:r>
              <a:rPr sz="2647" dirty="0">
                <a:latin typeface="Arial"/>
                <a:cs typeface="Arial"/>
              </a:rPr>
              <a:t>souvisí</a:t>
            </a:r>
            <a:r>
              <a:rPr sz="2647" spc="-17" dirty="0">
                <a:latin typeface="Arial"/>
                <a:cs typeface="Arial"/>
              </a:rPr>
              <a:t> </a:t>
            </a:r>
            <a:r>
              <a:rPr sz="2647" dirty="0">
                <a:latin typeface="Arial"/>
                <a:cs typeface="Arial"/>
              </a:rPr>
              <a:t>s</a:t>
            </a:r>
            <a:r>
              <a:rPr sz="2647" spc="-28" dirty="0">
                <a:latin typeface="Arial"/>
                <a:cs typeface="Arial"/>
              </a:rPr>
              <a:t> </a:t>
            </a:r>
            <a:r>
              <a:rPr sz="2647" dirty="0">
                <a:latin typeface="Arial"/>
                <a:cs typeface="Arial"/>
              </a:rPr>
              <a:t>fyzikálními</a:t>
            </a:r>
            <a:r>
              <a:rPr sz="2647" spc="-6" dirty="0">
                <a:latin typeface="Arial"/>
                <a:cs typeface="Arial"/>
              </a:rPr>
              <a:t> </a:t>
            </a:r>
            <a:r>
              <a:rPr sz="2647" dirty="0">
                <a:latin typeface="Arial"/>
                <a:cs typeface="Arial"/>
              </a:rPr>
              <a:t>vlastnostmi</a:t>
            </a:r>
            <a:r>
              <a:rPr sz="2647" spc="-17" dirty="0">
                <a:latin typeface="Arial"/>
                <a:cs typeface="Arial"/>
              </a:rPr>
              <a:t> </a:t>
            </a:r>
            <a:r>
              <a:rPr sz="2647" spc="-11" dirty="0">
                <a:latin typeface="Arial"/>
                <a:cs typeface="Arial"/>
              </a:rPr>
              <a:t>plynu:</a:t>
            </a:r>
            <a:endParaRPr sz="2647">
              <a:latin typeface="Arial"/>
              <a:cs typeface="Arial"/>
            </a:endParaRPr>
          </a:p>
          <a:p>
            <a:pPr>
              <a:spcBef>
                <a:spcPts val="11"/>
              </a:spcBef>
            </a:pPr>
            <a:endParaRPr sz="2757">
              <a:latin typeface="Arial"/>
              <a:cs typeface="Arial"/>
            </a:endParaRPr>
          </a:p>
          <a:p>
            <a:pPr marL="834078" indent="-316544">
              <a:spcBef>
                <a:spcPts val="6"/>
              </a:spcBef>
              <a:buChar char="–"/>
              <a:tabLst>
                <a:tab pos="834078" algn="l"/>
                <a:tab pos="834778" algn="l"/>
              </a:tabLst>
            </a:pPr>
            <a:r>
              <a:rPr sz="2206" dirty="0">
                <a:latin typeface="Arial"/>
                <a:cs typeface="Arial"/>
              </a:rPr>
              <a:t>Tepelná</a:t>
            </a:r>
            <a:r>
              <a:rPr sz="2206" spc="-17" dirty="0">
                <a:latin typeface="Arial"/>
                <a:cs typeface="Arial"/>
              </a:rPr>
              <a:t> </a:t>
            </a:r>
            <a:r>
              <a:rPr sz="2206" spc="-11" dirty="0">
                <a:latin typeface="Arial"/>
                <a:cs typeface="Arial"/>
              </a:rPr>
              <a:t>vodivost</a:t>
            </a:r>
            <a:endParaRPr sz="2206">
              <a:latin typeface="Arial"/>
              <a:cs typeface="Arial"/>
            </a:endParaRPr>
          </a:p>
          <a:p>
            <a:pPr marL="834078" indent="-316544">
              <a:spcBef>
                <a:spcPts val="265"/>
              </a:spcBef>
              <a:buChar char="–"/>
              <a:tabLst>
                <a:tab pos="834078" algn="l"/>
                <a:tab pos="834778" algn="l"/>
              </a:tabLst>
            </a:pPr>
            <a:r>
              <a:rPr sz="2206" dirty="0">
                <a:latin typeface="Arial"/>
                <a:cs typeface="Arial"/>
              </a:rPr>
              <a:t>Tepelná</a:t>
            </a:r>
            <a:r>
              <a:rPr sz="2206" spc="-28" dirty="0">
                <a:latin typeface="Arial"/>
                <a:cs typeface="Arial"/>
              </a:rPr>
              <a:t> </a:t>
            </a:r>
            <a:r>
              <a:rPr sz="2206" spc="-11" dirty="0">
                <a:latin typeface="Arial"/>
                <a:cs typeface="Arial"/>
              </a:rPr>
              <a:t>kapacita</a:t>
            </a:r>
            <a:endParaRPr sz="2206">
              <a:latin typeface="Arial"/>
              <a:cs typeface="Arial"/>
            </a:endParaRPr>
          </a:p>
          <a:p>
            <a:pPr marL="834078" indent="-316544">
              <a:spcBef>
                <a:spcPts val="265"/>
              </a:spcBef>
              <a:buChar char="–"/>
              <a:tabLst>
                <a:tab pos="834078" algn="l"/>
                <a:tab pos="834778" algn="l"/>
              </a:tabLst>
            </a:pPr>
            <a:r>
              <a:rPr sz="2206" dirty="0">
                <a:latin typeface="Arial"/>
                <a:cs typeface="Arial"/>
              </a:rPr>
              <a:t>Ionizační</a:t>
            </a:r>
            <a:r>
              <a:rPr sz="2206" spc="-61" dirty="0">
                <a:latin typeface="Arial"/>
                <a:cs typeface="Arial"/>
              </a:rPr>
              <a:t> </a:t>
            </a:r>
            <a:r>
              <a:rPr sz="2206" spc="-11" dirty="0">
                <a:latin typeface="Arial"/>
                <a:cs typeface="Arial"/>
              </a:rPr>
              <a:t>energie</a:t>
            </a:r>
            <a:endParaRPr sz="2206">
              <a:latin typeface="Arial"/>
              <a:cs typeface="Arial"/>
            </a:endParaRPr>
          </a:p>
          <a:p>
            <a:pPr marL="834078" indent="-316544">
              <a:spcBef>
                <a:spcPts val="265"/>
              </a:spcBef>
              <a:buChar char="–"/>
              <a:tabLst>
                <a:tab pos="834078" algn="l"/>
                <a:tab pos="834778" algn="l"/>
              </a:tabLst>
            </a:pPr>
            <a:r>
              <a:rPr sz="2206" dirty="0">
                <a:latin typeface="Arial"/>
                <a:cs typeface="Arial"/>
              </a:rPr>
              <a:t>Energie</a:t>
            </a:r>
            <a:r>
              <a:rPr sz="2206" spc="-39" dirty="0">
                <a:latin typeface="Arial"/>
                <a:cs typeface="Arial"/>
              </a:rPr>
              <a:t> </a:t>
            </a:r>
            <a:r>
              <a:rPr sz="2206" dirty="0">
                <a:latin typeface="Arial"/>
                <a:cs typeface="Arial"/>
              </a:rPr>
              <a:t>tepelné</a:t>
            </a:r>
            <a:r>
              <a:rPr sz="2206" spc="-22" dirty="0">
                <a:latin typeface="Arial"/>
                <a:cs typeface="Arial"/>
              </a:rPr>
              <a:t> </a:t>
            </a:r>
            <a:r>
              <a:rPr sz="2206" dirty="0">
                <a:latin typeface="Arial"/>
                <a:cs typeface="Arial"/>
              </a:rPr>
              <a:t>disociace</a:t>
            </a:r>
            <a:r>
              <a:rPr sz="2206" spc="-44" dirty="0">
                <a:latin typeface="Arial"/>
                <a:cs typeface="Arial"/>
              </a:rPr>
              <a:t> </a:t>
            </a:r>
            <a:r>
              <a:rPr sz="2206" spc="-11" dirty="0">
                <a:latin typeface="Arial"/>
                <a:cs typeface="Arial"/>
              </a:rPr>
              <a:t>molekul</a:t>
            </a:r>
            <a:endParaRPr sz="2206">
              <a:latin typeface="Arial"/>
              <a:cs typeface="Arial"/>
            </a:endParaRPr>
          </a:p>
          <a:p>
            <a:pPr>
              <a:lnSpc>
                <a:spcPct val="100000"/>
              </a:lnSpc>
            </a:pPr>
            <a:endParaRPr sz="2426">
              <a:latin typeface="Arial"/>
              <a:cs typeface="Arial"/>
            </a:endParaRPr>
          </a:p>
          <a:p>
            <a:pPr>
              <a:spcBef>
                <a:spcPts val="6"/>
              </a:spcBef>
            </a:pPr>
            <a:endParaRPr sz="2867">
              <a:latin typeface="Arial"/>
              <a:cs typeface="Arial"/>
            </a:endParaRPr>
          </a:p>
          <a:p>
            <a:pPr marL="834078" indent="-316544">
              <a:buChar char="-"/>
              <a:tabLst>
                <a:tab pos="834078" algn="l"/>
                <a:tab pos="834778" algn="l"/>
              </a:tabLst>
            </a:pPr>
            <a:r>
              <a:rPr sz="2206" dirty="0">
                <a:latin typeface="Arial"/>
                <a:cs typeface="Arial"/>
              </a:rPr>
              <a:t>Plynová</a:t>
            </a:r>
            <a:r>
              <a:rPr sz="2206" spc="-33" dirty="0">
                <a:latin typeface="Arial"/>
                <a:cs typeface="Arial"/>
              </a:rPr>
              <a:t> </a:t>
            </a:r>
            <a:r>
              <a:rPr sz="2206" spc="-11" dirty="0">
                <a:latin typeface="Arial"/>
                <a:cs typeface="Arial"/>
              </a:rPr>
              <a:t>plazma</a:t>
            </a:r>
            <a:endParaRPr sz="2206">
              <a:latin typeface="Arial"/>
              <a:cs typeface="Arial"/>
            </a:endParaRPr>
          </a:p>
          <a:p>
            <a:pPr marL="834078" indent="-316544">
              <a:spcBef>
                <a:spcPts val="265"/>
              </a:spcBef>
              <a:buChar char="-"/>
              <a:tabLst>
                <a:tab pos="834078" algn="l"/>
                <a:tab pos="834778" algn="l"/>
              </a:tabLst>
            </a:pPr>
            <a:r>
              <a:rPr sz="2206" dirty="0">
                <a:latin typeface="Arial"/>
                <a:cs typeface="Arial"/>
              </a:rPr>
              <a:t>Vzduchová</a:t>
            </a:r>
            <a:r>
              <a:rPr sz="2206" spc="-55" dirty="0">
                <a:latin typeface="Arial"/>
                <a:cs typeface="Arial"/>
              </a:rPr>
              <a:t> </a:t>
            </a:r>
            <a:r>
              <a:rPr sz="2206" spc="-11" dirty="0">
                <a:latin typeface="Arial"/>
                <a:cs typeface="Arial"/>
              </a:rPr>
              <a:t>plazma</a:t>
            </a:r>
            <a:endParaRPr sz="2206">
              <a:latin typeface="Arial"/>
              <a:cs typeface="Arial"/>
            </a:endParaRPr>
          </a:p>
          <a:p>
            <a:pPr marL="834078" indent="-316544">
              <a:spcBef>
                <a:spcPts val="265"/>
              </a:spcBef>
              <a:buChar char="-"/>
              <a:tabLst>
                <a:tab pos="834078" algn="l"/>
                <a:tab pos="834778" algn="l"/>
              </a:tabLst>
            </a:pPr>
            <a:r>
              <a:rPr sz="2206" dirty="0">
                <a:latin typeface="Arial"/>
                <a:cs typeface="Arial"/>
              </a:rPr>
              <a:t>Kyslíková</a:t>
            </a:r>
            <a:r>
              <a:rPr sz="2206" spc="-33" dirty="0">
                <a:latin typeface="Arial"/>
                <a:cs typeface="Arial"/>
              </a:rPr>
              <a:t> </a:t>
            </a:r>
            <a:r>
              <a:rPr sz="2206" spc="-11" dirty="0">
                <a:latin typeface="Arial"/>
                <a:cs typeface="Arial"/>
              </a:rPr>
              <a:t>plazma</a:t>
            </a:r>
            <a:endParaRPr sz="2206">
              <a:latin typeface="Arial"/>
              <a:cs typeface="Arial"/>
            </a:endParaRPr>
          </a:p>
          <a:p>
            <a:pPr marL="834078" indent="-316544">
              <a:spcBef>
                <a:spcPts val="265"/>
              </a:spcBef>
              <a:buChar char="-"/>
              <a:tabLst>
                <a:tab pos="834078" algn="l"/>
                <a:tab pos="834778" algn="l"/>
              </a:tabLst>
            </a:pPr>
            <a:r>
              <a:rPr sz="2206" dirty="0">
                <a:latin typeface="Arial"/>
                <a:cs typeface="Arial"/>
              </a:rPr>
              <a:t>Dusíková</a:t>
            </a:r>
            <a:r>
              <a:rPr sz="2206" spc="-50" dirty="0">
                <a:latin typeface="Arial"/>
                <a:cs typeface="Arial"/>
              </a:rPr>
              <a:t> </a:t>
            </a:r>
            <a:r>
              <a:rPr sz="2206" spc="-11" dirty="0">
                <a:latin typeface="Arial"/>
                <a:cs typeface="Arial"/>
              </a:rPr>
              <a:t>plazma</a:t>
            </a:r>
            <a:endParaRPr sz="2206">
              <a:latin typeface="Arial"/>
              <a:cs typeface="Arial"/>
            </a:endParaRPr>
          </a:p>
        </p:txBody>
      </p:sp>
      <p:pic>
        <p:nvPicPr>
          <p:cNvPr id="11" name="object 11"/>
          <p:cNvPicPr/>
          <p:nvPr/>
        </p:nvPicPr>
        <p:blipFill>
          <a:blip r:embed="rId2" cstate="print"/>
          <a:stretch>
            <a:fillRect/>
          </a:stretch>
        </p:blipFill>
        <p:spPr>
          <a:xfrm>
            <a:off x="7092877" y="2206671"/>
            <a:ext cx="2541118" cy="4899046"/>
          </a:xfrm>
          <a:prstGeom prst="rect">
            <a:avLst/>
          </a:prstGeom>
        </p:spPr>
      </p:pic>
      <p:sp>
        <p:nvSpPr>
          <p:cNvPr id="12" name="object 12"/>
          <p:cNvSpPr txBox="1">
            <a:spLocks noGrp="1"/>
          </p:cNvSpPr>
          <p:nvPr>
            <p:ph type="title"/>
          </p:nvPr>
        </p:nvSpPr>
        <p:spPr>
          <a:xfrm>
            <a:off x="391632" y="775580"/>
            <a:ext cx="4490092" cy="552090"/>
          </a:xfrm>
          <a:prstGeom prst="rect">
            <a:avLst/>
          </a:prstGeom>
        </p:spPr>
        <p:txBody>
          <a:bodyPr vert="horz" wrap="square" lIns="0" tIns="13305" rIns="0" bIns="0" rtlCol="0">
            <a:spAutoFit/>
          </a:bodyPr>
          <a:lstStyle/>
          <a:p>
            <a:pPr marL="14007">
              <a:spcBef>
                <a:spcPts val="105"/>
              </a:spcBef>
            </a:pPr>
            <a:r>
              <a:rPr spc="-110" dirty="0"/>
              <a:t>Druhy </a:t>
            </a:r>
            <a:r>
              <a:rPr spc="-94" dirty="0"/>
              <a:t>řezacích </a:t>
            </a:r>
            <a:r>
              <a:rPr spc="-66" dirty="0"/>
              <a:t>plazem</a:t>
            </a:r>
          </a:p>
        </p:txBody>
      </p:sp>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909479" y="1495426"/>
            <a:ext cx="8874444" cy="5130885"/>
          </a:xfrm>
          <a:prstGeom prst="rect">
            <a:avLst/>
          </a:prstGeom>
        </p:spPr>
        <p:txBody>
          <a:bodyPr vert="horz" wrap="square" lIns="0" tIns="47618" rIns="0" bIns="0" rtlCol="0">
            <a:spAutoFit/>
          </a:bodyPr>
          <a:lstStyle/>
          <a:p>
            <a:pPr marL="392178" marR="290631" indent="-378871">
              <a:lnSpc>
                <a:spcPct val="90100"/>
              </a:lnSpc>
              <a:spcBef>
                <a:spcPts val="375"/>
              </a:spcBef>
            </a:pPr>
            <a:r>
              <a:rPr sz="2206" b="1" i="1" dirty="0">
                <a:latin typeface="Arial"/>
                <a:cs typeface="Arial"/>
              </a:rPr>
              <a:t>Plynová</a:t>
            </a:r>
            <a:r>
              <a:rPr sz="2206" b="1" i="1" spc="-39" dirty="0">
                <a:latin typeface="Arial"/>
                <a:cs typeface="Arial"/>
              </a:rPr>
              <a:t> </a:t>
            </a:r>
            <a:r>
              <a:rPr sz="2206" b="1" i="1" dirty="0">
                <a:latin typeface="Arial"/>
                <a:cs typeface="Arial"/>
              </a:rPr>
              <a:t>plazma</a:t>
            </a:r>
            <a:r>
              <a:rPr sz="2206" b="1" i="1" spc="-39"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stabilizovaná</a:t>
            </a:r>
            <a:r>
              <a:rPr sz="2206" i="1" spc="-61" dirty="0">
                <a:latin typeface="Arial"/>
                <a:cs typeface="Arial"/>
              </a:rPr>
              <a:t> </a:t>
            </a:r>
            <a:r>
              <a:rPr sz="2206" i="1" dirty="0">
                <a:latin typeface="Arial"/>
                <a:cs typeface="Arial"/>
              </a:rPr>
              <a:t>směsí</a:t>
            </a:r>
            <a:r>
              <a:rPr sz="2206" i="1" spc="-33" dirty="0">
                <a:latin typeface="Arial"/>
                <a:cs typeface="Arial"/>
              </a:rPr>
              <a:t> </a:t>
            </a:r>
            <a:r>
              <a:rPr sz="2206" i="1" dirty="0">
                <a:latin typeface="Arial"/>
                <a:cs typeface="Arial"/>
              </a:rPr>
              <a:t>Ar</a:t>
            </a:r>
            <a:r>
              <a:rPr sz="2206" i="1" spc="-33"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H2</a:t>
            </a:r>
            <a:r>
              <a:rPr sz="2206" i="1" spc="-28"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elektroda</a:t>
            </a:r>
            <a:r>
              <a:rPr sz="2206" i="1" spc="-55" dirty="0">
                <a:latin typeface="Arial"/>
                <a:cs typeface="Arial"/>
              </a:rPr>
              <a:t> </a:t>
            </a:r>
            <a:r>
              <a:rPr sz="2206" i="1" spc="-28" dirty="0">
                <a:latin typeface="Arial"/>
                <a:cs typeface="Arial"/>
              </a:rPr>
              <a:t>je </a:t>
            </a:r>
            <a:r>
              <a:rPr sz="2206" i="1" dirty="0">
                <a:latin typeface="Arial"/>
                <a:cs typeface="Arial"/>
              </a:rPr>
              <a:t>wolframová</a:t>
            </a:r>
            <a:r>
              <a:rPr sz="2206" i="1" spc="-50"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používá</a:t>
            </a:r>
            <a:r>
              <a:rPr sz="2206" i="1" spc="-44"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především</a:t>
            </a:r>
            <a:r>
              <a:rPr sz="2206" i="1" spc="-77" dirty="0">
                <a:latin typeface="Arial"/>
                <a:cs typeface="Arial"/>
              </a:rPr>
              <a:t> </a:t>
            </a:r>
            <a:r>
              <a:rPr sz="2206" i="1" dirty="0">
                <a:latin typeface="Arial"/>
                <a:cs typeface="Arial"/>
              </a:rPr>
              <a:t>pro</a:t>
            </a:r>
            <a:r>
              <a:rPr sz="2206" i="1" spc="-33" dirty="0">
                <a:latin typeface="Arial"/>
                <a:cs typeface="Arial"/>
              </a:rPr>
              <a:t> </a:t>
            </a:r>
            <a:r>
              <a:rPr sz="2206" i="1" dirty="0">
                <a:latin typeface="Arial"/>
                <a:cs typeface="Arial"/>
              </a:rPr>
              <a:t>řezání</a:t>
            </a:r>
            <a:r>
              <a:rPr sz="2206" i="1" spc="-61" dirty="0">
                <a:latin typeface="Arial"/>
                <a:cs typeface="Arial"/>
              </a:rPr>
              <a:t> </a:t>
            </a:r>
            <a:r>
              <a:rPr sz="2206" i="1" spc="-11" dirty="0">
                <a:latin typeface="Arial"/>
                <a:cs typeface="Arial"/>
              </a:rPr>
              <a:t>vysokolegovaných </a:t>
            </a:r>
            <a:r>
              <a:rPr sz="2206" i="1" dirty="0">
                <a:latin typeface="Arial"/>
                <a:cs typeface="Arial"/>
              </a:rPr>
              <a:t>ocelí,</a:t>
            </a:r>
            <a:r>
              <a:rPr sz="2206" i="1" spc="-66" dirty="0">
                <a:latin typeface="Arial"/>
                <a:cs typeface="Arial"/>
              </a:rPr>
              <a:t> </a:t>
            </a:r>
            <a:r>
              <a:rPr sz="2206" i="1" dirty="0">
                <a:latin typeface="Arial"/>
                <a:cs typeface="Arial"/>
              </a:rPr>
              <a:t>niklu,</a:t>
            </a:r>
            <a:r>
              <a:rPr sz="2206" i="1" spc="-50" dirty="0">
                <a:latin typeface="Arial"/>
                <a:cs typeface="Arial"/>
              </a:rPr>
              <a:t> </a:t>
            </a:r>
            <a:r>
              <a:rPr sz="2206" i="1" dirty="0">
                <a:latin typeface="Arial"/>
                <a:cs typeface="Arial"/>
              </a:rPr>
              <a:t>molybdenu,</a:t>
            </a:r>
            <a:r>
              <a:rPr sz="2206" i="1" spc="-55" dirty="0">
                <a:latin typeface="Arial"/>
                <a:cs typeface="Arial"/>
              </a:rPr>
              <a:t> </a:t>
            </a:r>
            <a:r>
              <a:rPr sz="2206" i="1" dirty="0">
                <a:latin typeface="Arial"/>
                <a:cs typeface="Arial"/>
              </a:rPr>
              <a:t>mědi</a:t>
            </a:r>
            <a:r>
              <a:rPr sz="2206" i="1" spc="-17" dirty="0">
                <a:latin typeface="Arial"/>
                <a:cs typeface="Arial"/>
              </a:rPr>
              <a:t> </a:t>
            </a:r>
            <a:r>
              <a:rPr sz="2206" i="1" dirty="0">
                <a:latin typeface="Arial"/>
                <a:cs typeface="Arial"/>
              </a:rPr>
              <a:t>a</a:t>
            </a:r>
            <a:r>
              <a:rPr sz="2206" i="1" spc="-44" dirty="0">
                <a:latin typeface="Arial"/>
                <a:cs typeface="Arial"/>
              </a:rPr>
              <a:t> </a:t>
            </a:r>
            <a:r>
              <a:rPr sz="2206" i="1" dirty="0">
                <a:latin typeface="Arial"/>
                <a:cs typeface="Arial"/>
              </a:rPr>
              <a:t>dalších</a:t>
            </a:r>
            <a:r>
              <a:rPr sz="2206" i="1" spc="-44" dirty="0">
                <a:latin typeface="Arial"/>
                <a:cs typeface="Arial"/>
              </a:rPr>
              <a:t> </a:t>
            </a:r>
            <a:r>
              <a:rPr sz="2206" i="1" spc="-11" dirty="0">
                <a:latin typeface="Arial"/>
                <a:cs typeface="Arial"/>
              </a:rPr>
              <a:t>kovů.</a:t>
            </a:r>
            <a:endParaRPr sz="2206" dirty="0">
              <a:latin typeface="Arial"/>
              <a:cs typeface="Arial"/>
            </a:endParaRPr>
          </a:p>
          <a:p>
            <a:pPr marL="392178" marR="288531" indent="-378871">
              <a:lnSpc>
                <a:spcPct val="90000"/>
              </a:lnSpc>
              <a:spcBef>
                <a:spcPts val="529"/>
              </a:spcBef>
            </a:pPr>
            <a:r>
              <a:rPr sz="2206" b="1" i="1" dirty="0">
                <a:latin typeface="Arial"/>
                <a:cs typeface="Arial"/>
              </a:rPr>
              <a:t>Vzduchová</a:t>
            </a:r>
            <a:r>
              <a:rPr sz="2206" b="1" i="1" spc="-28" dirty="0">
                <a:latin typeface="Arial"/>
                <a:cs typeface="Arial"/>
              </a:rPr>
              <a:t> </a:t>
            </a:r>
            <a:r>
              <a:rPr sz="2206" b="1" i="1" dirty="0">
                <a:latin typeface="Arial"/>
                <a:cs typeface="Arial"/>
              </a:rPr>
              <a:t>plazma</a:t>
            </a:r>
            <a:r>
              <a:rPr sz="2206" b="1" i="1" spc="-28"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současnosti</a:t>
            </a:r>
            <a:r>
              <a:rPr sz="2206" i="1" spc="-44" dirty="0">
                <a:latin typeface="Arial"/>
                <a:cs typeface="Arial"/>
              </a:rPr>
              <a:t> </a:t>
            </a:r>
            <a:r>
              <a:rPr sz="2206" i="1" dirty="0">
                <a:latin typeface="Arial"/>
                <a:cs typeface="Arial"/>
              </a:rPr>
              <a:t>velmi</a:t>
            </a:r>
            <a:r>
              <a:rPr sz="2206" i="1" spc="-6" dirty="0">
                <a:latin typeface="Arial"/>
                <a:cs typeface="Arial"/>
              </a:rPr>
              <a:t> </a:t>
            </a:r>
            <a:r>
              <a:rPr sz="2206" i="1" dirty="0">
                <a:latin typeface="Arial"/>
                <a:cs typeface="Arial"/>
              </a:rPr>
              <a:t>rozšířená</a:t>
            </a:r>
            <a:r>
              <a:rPr sz="2206" i="1" spc="-61"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její</a:t>
            </a:r>
            <a:r>
              <a:rPr sz="2206" i="1" spc="-11" dirty="0">
                <a:latin typeface="Arial"/>
                <a:cs typeface="Arial"/>
              </a:rPr>
              <a:t> </a:t>
            </a:r>
            <a:r>
              <a:rPr sz="2206" i="1" dirty="0">
                <a:latin typeface="Arial"/>
                <a:cs typeface="Arial"/>
              </a:rPr>
              <a:t>provoz</a:t>
            </a:r>
            <a:r>
              <a:rPr sz="2206" i="1" spc="-61" dirty="0">
                <a:latin typeface="Arial"/>
                <a:cs typeface="Arial"/>
              </a:rPr>
              <a:t> </a:t>
            </a:r>
            <a:r>
              <a:rPr sz="2206" i="1" spc="-28" dirty="0">
                <a:latin typeface="Arial"/>
                <a:cs typeface="Arial"/>
              </a:rPr>
              <a:t>je </a:t>
            </a:r>
            <a:r>
              <a:rPr sz="2206" i="1" dirty="0">
                <a:latin typeface="Arial"/>
                <a:cs typeface="Arial"/>
              </a:rPr>
              <a:t>ekonomicky</a:t>
            </a:r>
            <a:r>
              <a:rPr sz="2206" i="1" spc="-50" dirty="0">
                <a:latin typeface="Arial"/>
                <a:cs typeface="Arial"/>
              </a:rPr>
              <a:t> </a:t>
            </a:r>
            <a:r>
              <a:rPr sz="2206" i="1" dirty="0">
                <a:latin typeface="Arial"/>
                <a:cs typeface="Arial"/>
              </a:rPr>
              <a:t>velmi</a:t>
            </a:r>
            <a:r>
              <a:rPr sz="2206" i="1" spc="-6" dirty="0">
                <a:latin typeface="Arial"/>
                <a:cs typeface="Arial"/>
              </a:rPr>
              <a:t> </a:t>
            </a:r>
            <a:r>
              <a:rPr sz="2206" i="1" dirty="0">
                <a:latin typeface="Arial"/>
                <a:cs typeface="Arial"/>
              </a:rPr>
              <a:t>výhodný</a:t>
            </a:r>
            <a:r>
              <a:rPr sz="2206" i="1" spc="-50" dirty="0">
                <a:latin typeface="Arial"/>
                <a:cs typeface="Arial"/>
              </a:rPr>
              <a:t> </a:t>
            </a:r>
            <a:r>
              <a:rPr sz="2206" i="1" dirty="0">
                <a:latin typeface="Arial"/>
                <a:cs typeface="Arial"/>
              </a:rPr>
              <a:t>do</a:t>
            </a:r>
            <a:r>
              <a:rPr sz="2206" i="1" spc="-22" dirty="0">
                <a:latin typeface="Arial"/>
                <a:cs typeface="Arial"/>
              </a:rPr>
              <a:t> </a:t>
            </a:r>
            <a:r>
              <a:rPr sz="2206" i="1" dirty="0">
                <a:latin typeface="Arial"/>
                <a:cs typeface="Arial"/>
              </a:rPr>
              <a:t>tloušťky</a:t>
            </a:r>
            <a:r>
              <a:rPr sz="2206" i="1" spc="-33" dirty="0">
                <a:latin typeface="Arial"/>
                <a:cs typeface="Arial"/>
              </a:rPr>
              <a:t> </a:t>
            </a:r>
            <a:r>
              <a:rPr sz="2206" i="1" dirty="0">
                <a:latin typeface="Arial"/>
                <a:cs typeface="Arial"/>
              </a:rPr>
              <a:t>cca</a:t>
            </a:r>
            <a:r>
              <a:rPr sz="2206" i="1" spc="-33" dirty="0">
                <a:latin typeface="Arial"/>
                <a:cs typeface="Arial"/>
              </a:rPr>
              <a:t> </a:t>
            </a:r>
            <a:r>
              <a:rPr sz="2206" i="1" dirty="0">
                <a:latin typeface="Arial"/>
                <a:cs typeface="Arial"/>
              </a:rPr>
              <a:t>40</a:t>
            </a:r>
            <a:r>
              <a:rPr sz="2206" i="1" spc="-22" dirty="0">
                <a:latin typeface="Arial"/>
                <a:cs typeface="Arial"/>
              </a:rPr>
              <a:t> </a:t>
            </a:r>
            <a:r>
              <a:rPr sz="2206" i="1" dirty="0">
                <a:latin typeface="Arial"/>
                <a:cs typeface="Arial"/>
              </a:rPr>
              <a:t>mm</a:t>
            </a:r>
            <a:r>
              <a:rPr sz="2206" i="1" spc="-22"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řezání</a:t>
            </a:r>
            <a:r>
              <a:rPr sz="2206" i="1" spc="-55" dirty="0">
                <a:latin typeface="Arial"/>
                <a:cs typeface="Arial"/>
              </a:rPr>
              <a:t> </a:t>
            </a:r>
            <a:r>
              <a:rPr sz="2206" i="1" spc="-11" dirty="0">
                <a:latin typeface="Arial"/>
                <a:cs typeface="Arial"/>
              </a:rPr>
              <a:t>oceli. </a:t>
            </a:r>
            <a:r>
              <a:rPr sz="2206" i="1" dirty="0">
                <a:latin typeface="Arial"/>
                <a:cs typeface="Arial"/>
              </a:rPr>
              <a:t>Ke</a:t>
            </a:r>
            <a:r>
              <a:rPr sz="2206" i="1" spc="-17" dirty="0">
                <a:latin typeface="Arial"/>
                <a:cs typeface="Arial"/>
              </a:rPr>
              <a:t> </a:t>
            </a:r>
            <a:r>
              <a:rPr sz="2206" i="1" dirty="0">
                <a:latin typeface="Arial"/>
                <a:cs typeface="Arial"/>
              </a:rPr>
              <a:t>stabilizaci</a:t>
            </a:r>
            <a:r>
              <a:rPr sz="2206" i="1" spc="-22"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používá</a:t>
            </a:r>
            <a:r>
              <a:rPr sz="2206" i="1" spc="-44" dirty="0">
                <a:latin typeface="Arial"/>
                <a:cs typeface="Arial"/>
              </a:rPr>
              <a:t> </a:t>
            </a:r>
            <a:r>
              <a:rPr sz="2206" i="1" dirty="0">
                <a:latin typeface="Arial"/>
                <a:cs typeface="Arial"/>
              </a:rPr>
              <a:t>stlačený</a:t>
            </a:r>
            <a:r>
              <a:rPr sz="2206" i="1" spc="-39" dirty="0">
                <a:latin typeface="Arial"/>
                <a:cs typeface="Arial"/>
              </a:rPr>
              <a:t> </a:t>
            </a:r>
            <a:r>
              <a:rPr sz="2206" i="1" dirty="0">
                <a:latin typeface="Arial"/>
                <a:cs typeface="Arial"/>
              </a:rPr>
              <a:t>vzduch</a:t>
            </a:r>
            <a:r>
              <a:rPr sz="2206" i="1" spc="-50" dirty="0">
                <a:latin typeface="Arial"/>
                <a:cs typeface="Arial"/>
              </a:rPr>
              <a:t> </a:t>
            </a:r>
            <a:r>
              <a:rPr sz="2206" i="1" dirty="0">
                <a:latin typeface="Arial"/>
                <a:cs typeface="Arial"/>
              </a:rPr>
              <a:t>(0,4</a:t>
            </a:r>
            <a:r>
              <a:rPr sz="2206" i="1" spc="-33" dirty="0">
                <a:latin typeface="Arial"/>
                <a:cs typeface="Arial"/>
              </a:rPr>
              <a:t> </a:t>
            </a:r>
            <a:r>
              <a:rPr sz="2206" i="1" dirty="0">
                <a:latin typeface="Arial"/>
                <a:cs typeface="Arial"/>
              </a:rPr>
              <a:t>až</a:t>
            </a:r>
            <a:r>
              <a:rPr sz="2206" i="1" spc="-22" dirty="0">
                <a:latin typeface="Arial"/>
                <a:cs typeface="Arial"/>
              </a:rPr>
              <a:t> </a:t>
            </a:r>
            <a:r>
              <a:rPr sz="2206" i="1" dirty="0">
                <a:latin typeface="Arial"/>
                <a:cs typeface="Arial"/>
              </a:rPr>
              <a:t>0,8</a:t>
            </a:r>
            <a:r>
              <a:rPr sz="2206" i="1" spc="-22" dirty="0">
                <a:latin typeface="Arial"/>
                <a:cs typeface="Arial"/>
              </a:rPr>
              <a:t> </a:t>
            </a:r>
            <a:r>
              <a:rPr sz="2206" i="1" dirty="0">
                <a:latin typeface="Arial"/>
                <a:cs typeface="Arial"/>
              </a:rPr>
              <a:t>MPa)</a:t>
            </a:r>
            <a:r>
              <a:rPr sz="2206" i="1" spc="-17" dirty="0">
                <a:latin typeface="Arial"/>
                <a:cs typeface="Arial"/>
              </a:rPr>
              <a:t> </a:t>
            </a:r>
            <a:r>
              <a:rPr sz="2206" i="1" spc="-55" dirty="0">
                <a:latin typeface="Arial"/>
                <a:cs typeface="Arial"/>
              </a:rPr>
              <a:t>o </a:t>
            </a:r>
            <a:r>
              <a:rPr sz="2206" i="1" dirty="0">
                <a:latin typeface="Arial"/>
                <a:cs typeface="Arial"/>
              </a:rPr>
              <a:t>vysokém</a:t>
            </a:r>
            <a:r>
              <a:rPr sz="2206" i="1" spc="-61" dirty="0">
                <a:latin typeface="Arial"/>
                <a:cs typeface="Arial"/>
              </a:rPr>
              <a:t> </a:t>
            </a:r>
            <a:r>
              <a:rPr sz="2206" i="1" dirty="0">
                <a:latin typeface="Arial"/>
                <a:cs typeface="Arial"/>
              </a:rPr>
              <a:t>průtočném</a:t>
            </a:r>
            <a:r>
              <a:rPr sz="2206" i="1" spc="-61" dirty="0">
                <a:latin typeface="Arial"/>
                <a:cs typeface="Arial"/>
              </a:rPr>
              <a:t> </a:t>
            </a:r>
            <a:r>
              <a:rPr sz="2206" i="1" dirty="0">
                <a:latin typeface="Arial"/>
                <a:cs typeface="Arial"/>
              </a:rPr>
              <a:t>množství</a:t>
            </a:r>
            <a:r>
              <a:rPr sz="2206" i="1" spc="-39" dirty="0">
                <a:latin typeface="Arial"/>
                <a:cs typeface="Arial"/>
              </a:rPr>
              <a:t> </a:t>
            </a:r>
            <a:r>
              <a:rPr sz="2206" i="1" dirty="0">
                <a:latin typeface="Arial"/>
                <a:cs typeface="Arial"/>
              </a:rPr>
              <a:t>až</a:t>
            </a:r>
            <a:r>
              <a:rPr sz="2206" i="1" spc="-17" dirty="0">
                <a:latin typeface="Arial"/>
                <a:cs typeface="Arial"/>
              </a:rPr>
              <a:t> </a:t>
            </a:r>
            <a:r>
              <a:rPr sz="2206" i="1" dirty="0">
                <a:latin typeface="Arial"/>
                <a:cs typeface="Arial"/>
              </a:rPr>
              <a:t>130</a:t>
            </a:r>
            <a:r>
              <a:rPr sz="2206" i="1" spc="-11" dirty="0">
                <a:latin typeface="Arial"/>
                <a:cs typeface="Arial"/>
              </a:rPr>
              <a:t> l.min-</a:t>
            </a:r>
            <a:r>
              <a:rPr sz="2206" i="1" spc="-28" dirty="0">
                <a:latin typeface="Arial"/>
                <a:cs typeface="Arial"/>
              </a:rPr>
              <a:t>1.</a:t>
            </a:r>
            <a:endParaRPr sz="2206" dirty="0">
              <a:latin typeface="Arial"/>
              <a:cs typeface="Arial"/>
            </a:endParaRPr>
          </a:p>
          <a:p>
            <a:pPr marL="392178" marR="32214" indent="-378871">
              <a:lnSpc>
                <a:spcPct val="80000"/>
              </a:lnSpc>
              <a:spcBef>
                <a:spcPts val="529"/>
              </a:spcBef>
              <a:tabLst>
                <a:tab pos="3282388" algn="l"/>
                <a:tab pos="4698430" algn="l"/>
              </a:tabLst>
            </a:pPr>
            <a:r>
              <a:rPr sz="2206" b="1" i="1" dirty="0">
                <a:latin typeface="Arial"/>
                <a:cs typeface="Arial"/>
              </a:rPr>
              <a:t>Kyslíková</a:t>
            </a:r>
            <a:r>
              <a:rPr sz="2206" b="1" i="1" spc="-55" dirty="0">
                <a:latin typeface="Arial"/>
                <a:cs typeface="Arial"/>
              </a:rPr>
              <a:t> </a:t>
            </a:r>
            <a:r>
              <a:rPr sz="2206" b="1" i="1" dirty="0">
                <a:latin typeface="Arial"/>
                <a:cs typeface="Arial"/>
              </a:rPr>
              <a:t>plazma</a:t>
            </a:r>
            <a:r>
              <a:rPr sz="2206" b="1" i="1" spc="-44"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velmi</a:t>
            </a:r>
            <a:r>
              <a:rPr sz="2206" i="1" spc="-11" dirty="0">
                <a:latin typeface="Arial"/>
                <a:cs typeface="Arial"/>
              </a:rPr>
              <a:t> podobná</a:t>
            </a:r>
            <a:r>
              <a:rPr sz="2206" i="1" dirty="0">
                <a:latin typeface="Arial"/>
                <a:cs typeface="Arial"/>
              </a:rPr>
              <a:t>	vzduchové</a:t>
            </a:r>
            <a:r>
              <a:rPr sz="2206" i="1" spc="-55" dirty="0">
                <a:latin typeface="Arial"/>
                <a:cs typeface="Arial"/>
              </a:rPr>
              <a:t> </a:t>
            </a:r>
            <a:r>
              <a:rPr sz="2206" i="1" dirty="0">
                <a:latin typeface="Arial"/>
                <a:cs typeface="Arial"/>
              </a:rPr>
              <a:t>má</a:t>
            </a:r>
            <a:r>
              <a:rPr sz="2206" i="1" spc="-6" dirty="0">
                <a:latin typeface="Arial"/>
                <a:cs typeface="Arial"/>
              </a:rPr>
              <a:t> </a:t>
            </a:r>
            <a:r>
              <a:rPr sz="2206" i="1" dirty="0">
                <a:latin typeface="Arial"/>
                <a:cs typeface="Arial"/>
              </a:rPr>
              <a:t>však</a:t>
            </a:r>
            <a:r>
              <a:rPr sz="2206" i="1" spc="-33" dirty="0">
                <a:latin typeface="Arial"/>
                <a:cs typeface="Arial"/>
              </a:rPr>
              <a:t> </a:t>
            </a:r>
            <a:r>
              <a:rPr sz="2206" i="1" dirty="0">
                <a:latin typeface="Arial"/>
                <a:cs typeface="Arial"/>
              </a:rPr>
              <a:t>vyšší</a:t>
            </a:r>
            <a:r>
              <a:rPr sz="2206" i="1" spc="-50" dirty="0">
                <a:latin typeface="Arial"/>
                <a:cs typeface="Arial"/>
              </a:rPr>
              <a:t> </a:t>
            </a:r>
            <a:r>
              <a:rPr sz="2206" i="1" spc="-11" dirty="0">
                <a:latin typeface="Arial"/>
                <a:cs typeface="Arial"/>
              </a:rPr>
              <a:t>entalpii </a:t>
            </a:r>
            <a:r>
              <a:rPr sz="2206" i="1" dirty="0">
                <a:latin typeface="Arial"/>
                <a:cs typeface="Arial"/>
              </a:rPr>
              <a:t>a</a:t>
            </a:r>
            <a:r>
              <a:rPr sz="2206" i="1" spc="-17" dirty="0">
                <a:latin typeface="Arial"/>
                <a:cs typeface="Arial"/>
              </a:rPr>
              <a:t> </a:t>
            </a:r>
            <a:r>
              <a:rPr sz="2206" i="1" dirty="0">
                <a:latin typeface="Arial"/>
                <a:cs typeface="Arial"/>
              </a:rPr>
              <a:t>hustotu.</a:t>
            </a:r>
            <a:r>
              <a:rPr sz="2206" i="1" spc="-55" dirty="0">
                <a:latin typeface="Arial"/>
                <a:cs typeface="Arial"/>
              </a:rPr>
              <a:t> </a:t>
            </a:r>
            <a:r>
              <a:rPr sz="2206" i="1" dirty="0">
                <a:latin typeface="Arial"/>
                <a:cs typeface="Arial"/>
              </a:rPr>
              <a:t>Kyslík</a:t>
            </a:r>
            <a:r>
              <a:rPr sz="2206" i="1" spc="-33" dirty="0">
                <a:latin typeface="Arial"/>
                <a:cs typeface="Arial"/>
              </a:rPr>
              <a:t> </a:t>
            </a:r>
            <a:r>
              <a:rPr sz="2206" i="1" spc="-22" dirty="0">
                <a:latin typeface="Arial"/>
                <a:cs typeface="Arial"/>
              </a:rPr>
              <a:t>dává</a:t>
            </a:r>
            <a:r>
              <a:rPr sz="2206" i="1" dirty="0">
                <a:latin typeface="Arial"/>
                <a:cs typeface="Arial"/>
              </a:rPr>
              <a:t>	vysokou</a:t>
            </a:r>
            <a:r>
              <a:rPr sz="2206" i="1" spc="-61" dirty="0">
                <a:latin typeface="Arial"/>
                <a:cs typeface="Arial"/>
              </a:rPr>
              <a:t> </a:t>
            </a:r>
            <a:r>
              <a:rPr sz="2206" i="1" dirty="0">
                <a:latin typeface="Arial"/>
                <a:cs typeface="Arial"/>
              </a:rPr>
              <a:t>rychlost</a:t>
            </a:r>
            <a:r>
              <a:rPr sz="2206" i="1" spc="-44" dirty="0">
                <a:latin typeface="Arial"/>
                <a:cs typeface="Arial"/>
              </a:rPr>
              <a:t> </a:t>
            </a:r>
            <a:r>
              <a:rPr sz="2206" i="1" dirty="0">
                <a:latin typeface="Arial"/>
                <a:cs typeface="Arial"/>
              </a:rPr>
              <a:t>řezání,</a:t>
            </a:r>
            <a:r>
              <a:rPr sz="2206" i="1" spc="-55" dirty="0">
                <a:latin typeface="Arial"/>
                <a:cs typeface="Arial"/>
              </a:rPr>
              <a:t> </a:t>
            </a:r>
            <a:r>
              <a:rPr sz="2206" i="1" dirty="0">
                <a:latin typeface="Arial"/>
                <a:cs typeface="Arial"/>
              </a:rPr>
              <a:t>čisté</a:t>
            </a:r>
            <a:r>
              <a:rPr sz="2206" i="1" spc="-17" dirty="0">
                <a:latin typeface="Arial"/>
                <a:cs typeface="Arial"/>
              </a:rPr>
              <a:t> </a:t>
            </a:r>
            <a:r>
              <a:rPr sz="2206" i="1" dirty="0">
                <a:latin typeface="Arial"/>
                <a:cs typeface="Arial"/>
              </a:rPr>
              <a:t>řezy</a:t>
            </a:r>
            <a:r>
              <a:rPr sz="2206" i="1" spc="-33" dirty="0">
                <a:latin typeface="Arial"/>
                <a:cs typeface="Arial"/>
              </a:rPr>
              <a:t> </a:t>
            </a:r>
            <a:r>
              <a:rPr sz="2206" i="1" spc="-28" dirty="0">
                <a:latin typeface="Arial"/>
                <a:cs typeface="Arial"/>
              </a:rPr>
              <a:t>bez </a:t>
            </a:r>
            <a:r>
              <a:rPr sz="2206" i="1" dirty="0">
                <a:latin typeface="Arial"/>
                <a:cs typeface="Arial"/>
              </a:rPr>
              <a:t>ulpívajících</a:t>
            </a:r>
            <a:r>
              <a:rPr sz="2206" i="1" spc="-72" dirty="0">
                <a:latin typeface="Arial"/>
                <a:cs typeface="Arial"/>
              </a:rPr>
              <a:t> </a:t>
            </a:r>
            <a:r>
              <a:rPr sz="2206" i="1" dirty="0">
                <a:latin typeface="Arial"/>
                <a:cs typeface="Arial"/>
              </a:rPr>
              <a:t>oxidů</a:t>
            </a:r>
            <a:r>
              <a:rPr sz="2206" i="1" spc="-33"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zvýšení</a:t>
            </a:r>
            <a:r>
              <a:rPr sz="2206" i="1" spc="-66" dirty="0">
                <a:latin typeface="Arial"/>
                <a:cs typeface="Arial"/>
              </a:rPr>
              <a:t> </a:t>
            </a:r>
            <a:r>
              <a:rPr sz="2206" i="1" dirty="0">
                <a:latin typeface="Arial"/>
                <a:cs typeface="Arial"/>
              </a:rPr>
              <a:t>kvality</a:t>
            </a:r>
            <a:r>
              <a:rPr sz="2206" i="1" spc="-44" dirty="0">
                <a:latin typeface="Arial"/>
                <a:cs typeface="Arial"/>
              </a:rPr>
              <a:t> </a:t>
            </a:r>
            <a:r>
              <a:rPr sz="2206" i="1" dirty="0">
                <a:latin typeface="Arial"/>
                <a:cs typeface="Arial"/>
              </a:rPr>
              <a:t>řezu</a:t>
            </a:r>
            <a:r>
              <a:rPr sz="2206" i="1" spc="-50" dirty="0">
                <a:latin typeface="Arial"/>
                <a:cs typeface="Arial"/>
              </a:rPr>
              <a:t> </a:t>
            </a:r>
            <a:r>
              <a:rPr sz="2206" i="1" dirty="0">
                <a:latin typeface="Arial"/>
                <a:cs typeface="Arial"/>
              </a:rPr>
              <a:t>s</a:t>
            </a:r>
            <a:r>
              <a:rPr sz="2206" i="1" spc="-22" dirty="0">
                <a:latin typeface="Arial"/>
                <a:cs typeface="Arial"/>
              </a:rPr>
              <a:t> </a:t>
            </a:r>
            <a:r>
              <a:rPr sz="2206" i="1" dirty="0">
                <a:latin typeface="Arial"/>
                <a:cs typeface="Arial"/>
              </a:rPr>
              <a:t>malým</a:t>
            </a:r>
            <a:r>
              <a:rPr sz="2206" i="1" spc="-28" dirty="0">
                <a:latin typeface="Arial"/>
                <a:cs typeface="Arial"/>
              </a:rPr>
              <a:t> </a:t>
            </a:r>
            <a:r>
              <a:rPr sz="2206" i="1" dirty="0">
                <a:latin typeface="Arial"/>
                <a:cs typeface="Arial"/>
              </a:rPr>
              <a:t>deviačním</a:t>
            </a:r>
            <a:r>
              <a:rPr sz="2206" i="1" spc="-66" dirty="0">
                <a:latin typeface="Arial"/>
                <a:cs typeface="Arial"/>
              </a:rPr>
              <a:t> </a:t>
            </a:r>
            <a:r>
              <a:rPr sz="2206" i="1" dirty="0">
                <a:latin typeface="Arial"/>
                <a:cs typeface="Arial"/>
              </a:rPr>
              <a:t>úhlem</a:t>
            </a:r>
            <a:r>
              <a:rPr sz="2206" i="1" spc="-33" dirty="0">
                <a:latin typeface="Arial"/>
                <a:cs typeface="Arial"/>
              </a:rPr>
              <a:t> </a:t>
            </a:r>
            <a:r>
              <a:rPr sz="2206" i="1" spc="-55" dirty="0">
                <a:latin typeface="Arial"/>
                <a:cs typeface="Arial"/>
              </a:rPr>
              <a:t>a </a:t>
            </a:r>
            <a:r>
              <a:rPr sz="2206" i="1" dirty="0">
                <a:latin typeface="Arial"/>
                <a:cs typeface="Arial"/>
              </a:rPr>
              <a:t>jemnou</a:t>
            </a:r>
            <a:r>
              <a:rPr sz="2206" i="1" spc="-28" dirty="0">
                <a:latin typeface="Arial"/>
                <a:cs typeface="Arial"/>
              </a:rPr>
              <a:t> </a:t>
            </a:r>
            <a:r>
              <a:rPr sz="2206" i="1" dirty="0">
                <a:latin typeface="Arial"/>
                <a:cs typeface="Arial"/>
              </a:rPr>
              <a:t>strukturou</a:t>
            </a:r>
            <a:r>
              <a:rPr sz="2206" i="1" spc="-77" dirty="0">
                <a:latin typeface="Arial"/>
                <a:cs typeface="Arial"/>
              </a:rPr>
              <a:t> </a:t>
            </a:r>
            <a:r>
              <a:rPr sz="2206" i="1" spc="-11" dirty="0">
                <a:latin typeface="Arial"/>
                <a:cs typeface="Arial"/>
              </a:rPr>
              <a:t>povrchu.</a:t>
            </a:r>
            <a:endParaRPr sz="2206" dirty="0">
              <a:latin typeface="Arial"/>
              <a:cs typeface="Arial"/>
            </a:endParaRPr>
          </a:p>
          <a:p>
            <a:pPr marL="392178" marR="214997" indent="-378871">
              <a:lnSpc>
                <a:spcPct val="80000"/>
              </a:lnSpc>
              <a:spcBef>
                <a:spcPts val="529"/>
              </a:spcBef>
              <a:tabLst>
                <a:tab pos="7628558" algn="l"/>
              </a:tabLst>
            </a:pPr>
            <a:r>
              <a:rPr sz="2206" b="1" i="1" dirty="0">
                <a:latin typeface="Arial"/>
                <a:cs typeface="Arial"/>
              </a:rPr>
              <a:t>Dusíková</a:t>
            </a:r>
            <a:r>
              <a:rPr sz="2206" b="1" i="1" spc="-44" dirty="0">
                <a:latin typeface="Arial"/>
                <a:cs typeface="Arial"/>
              </a:rPr>
              <a:t> </a:t>
            </a:r>
            <a:r>
              <a:rPr sz="2206" b="1" i="1" dirty="0">
                <a:latin typeface="Arial"/>
                <a:cs typeface="Arial"/>
              </a:rPr>
              <a:t>plazma</a:t>
            </a:r>
            <a:r>
              <a:rPr sz="2206" b="1" i="1" spc="-28" dirty="0">
                <a:latin typeface="Arial"/>
                <a:cs typeface="Arial"/>
              </a:rPr>
              <a:t> </a:t>
            </a:r>
            <a:r>
              <a:rPr sz="2206" i="1" dirty="0">
                <a:latin typeface="Arial"/>
                <a:cs typeface="Arial"/>
              </a:rPr>
              <a:t>kombinovaná</a:t>
            </a:r>
            <a:r>
              <a:rPr sz="2206" i="1" spc="-50" dirty="0">
                <a:latin typeface="Arial"/>
                <a:cs typeface="Arial"/>
              </a:rPr>
              <a:t> </a:t>
            </a:r>
            <a:r>
              <a:rPr sz="2206" i="1" dirty="0">
                <a:latin typeface="Arial"/>
                <a:cs typeface="Arial"/>
              </a:rPr>
              <a:t>s</a:t>
            </a:r>
            <a:r>
              <a:rPr sz="2206" i="1" spc="-22" dirty="0">
                <a:latin typeface="Arial"/>
                <a:cs typeface="Arial"/>
              </a:rPr>
              <a:t> </a:t>
            </a:r>
            <a:r>
              <a:rPr sz="2206" i="1" dirty="0">
                <a:latin typeface="Arial"/>
                <a:cs typeface="Arial"/>
              </a:rPr>
              <a:t>injekčním</a:t>
            </a:r>
            <a:r>
              <a:rPr sz="2206" i="1" spc="-44" dirty="0">
                <a:latin typeface="Arial"/>
                <a:cs typeface="Arial"/>
              </a:rPr>
              <a:t> </a:t>
            </a:r>
            <a:r>
              <a:rPr sz="2206" i="1" dirty="0">
                <a:latin typeface="Arial"/>
                <a:cs typeface="Arial"/>
              </a:rPr>
              <a:t>přívodem</a:t>
            </a:r>
            <a:r>
              <a:rPr sz="2206" i="1" spc="-66" dirty="0">
                <a:latin typeface="Arial"/>
                <a:cs typeface="Arial"/>
              </a:rPr>
              <a:t> </a:t>
            </a:r>
            <a:r>
              <a:rPr sz="2206" i="1" dirty="0">
                <a:latin typeface="Arial"/>
                <a:cs typeface="Arial"/>
              </a:rPr>
              <a:t>vody</a:t>
            </a:r>
            <a:r>
              <a:rPr sz="2206" i="1" spc="-33" dirty="0">
                <a:latin typeface="Arial"/>
                <a:cs typeface="Arial"/>
              </a:rPr>
              <a:t> </a:t>
            </a:r>
            <a:r>
              <a:rPr sz="2206" i="1" dirty="0">
                <a:latin typeface="Arial"/>
                <a:cs typeface="Arial"/>
              </a:rPr>
              <a:t>je</a:t>
            </a:r>
            <a:r>
              <a:rPr sz="2206" i="1" spc="-6" dirty="0">
                <a:latin typeface="Arial"/>
                <a:cs typeface="Arial"/>
              </a:rPr>
              <a:t> </a:t>
            </a:r>
            <a:r>
              <a:rPr sz="2206" i="1" spc="-11" dirty="0">
                <a:latin typeface="Arial"/>
                <a:cs typeface="Arial"/>
              </a:rPr>
              <a:t>určena </a:t>
            </a:r>
            <a:r>
              <a:rPr sz="2206" i="1" dirty="0">
                <a:latin typeface="Arial"/>
                <a:cs typeface="Arial"/>
              </a:rPr>
              <a:t>především</a:t>
            </a:r>
            <a:r>
              <a:rPr sz="2206" i="1" spc="-77" dirty="0">
                <a:latin typeface="Arial"/>
                <a:cs typeface="Arial"/>
              </a:rPr>
              <a:t> </a:t>
            </a:r>
            <a:r>
              <a:rPr sz="2206" i="1" dirty="0">
                <a:latin typeface="Arial"/>
                <a:cs typeface="Arial"/>
              </a:rPr>
              <a:t>pro</a:t>
            </a:r>
            <a:r>
              <a:rPr sz="2206" i="1" spc="-39" dirty="0">
                <a:latin typeface="Arial"/>
                <a:cs typeface="Arial"/>
              </a:rPr>
              <a:t> </a:t>
            </a:r>
            <a:r>
              <a:rPr sz="2206" i="1" dirty="0">
                <a:latin typeface="Arial"/>
                <a:cs typeface="Arial"/>
              </a:rPr>
              <a:t>řezání</a:t>
            </a:r>
            <a:r>
              <a:rPr sz="2206" i="1" spc="-44" dirty="0">
                <a:latin typeface="Arial"/>
                <a:cs typeface="Arial"/>
              </a:rPr>
              <a:t> </a:t>
            </a:r>
            <a:r>
              <a:rPr sz="2206" i="1" dirty="0">
                <a:latin typeface="Arial"/>
                <a:cs typeface="Arial"/>
              </a:rPr>
              <a:t>velkých</a:t>
            </a:r>
            <a:r>
              <a:rPr sz="2206" i="1" spc="-44" dirty="0">
                <a:latin typeface="Arial"/>
                <a:cs typeface="Arial"/>
              </a:rPr>
              <a:t> </a:t>
            </a:r>
            <a:r>
              <a:rPr sz="2206" i="1" dirty="0">
                <a:latin typeface="Arial"/>
                <a:cs typeface="Arial"/>
              </a:rPr>
              <a:t>tloušťek</a:t>
            </a:r>
            <a:r>
              <a:rPr sz="2206" i="1" spc="-28" dirty="0">
                <a:latin typeface="Arial"/>
                <a:cs typeface="Arial"/>
              </a:rPr>
              <a:t> </a:t>
            </a:r>
            <a:r>
              <a:rPr sz="2206" i="1" spc="-11" dirty="0">
                <a:latin typeface="Arial"/>
                <a:cs typeface="Arial"/>
              </a:rPr>
              <a:t>vysokolegovaných</a:t>
            </a:r>
            <a:r>
              <a:rPr sz="2206" i="1" dirty="0">
                <a:latin typeface="Arial"/>
                <a:cs typeface="Arial"/>
              </a:rPr>
              <a:t>	</a:t>
            </a:r>
            <a:r>
              <a:rPr sz="2206" i="1" spc="-11" dirty="0">
                <a:latin typeface="Arial"/>
                <a:cs typeface="Arial"/>
              </a:rPr>
              <a:t>ocelí.</a:t>
            </a:r>
            <a:endParaRPr sz="2206" dirty="0">
              <a:latin typeface="Arial"/>
              <a:cs typeface="Arial"/>
            </a:endParaRPr>
          </a:p>
          <a:p>
            <a:pPr marL="392178" marR="5602">
              <a:lnSpc>
                <a:spcPct val="80000"/>
              </a:lnSpc>
            </a:pPr>
            <a:r>
              <a:rPr sz="2206" i="1" dirty="0">
                <a:latin typeface="Arial"/>
                <a:cs typeface="Arial"/>
              </a:rPr>
              <a:t>Konstrukčním</a:t>
            </a:r>
            <a:r>
              <a:rPr sz="2206" i="1" spc="-77" dirty="0">
                <a:latin typeface="Arial"/>
                <a:cs typeface="Arial"/>
              </a:rPr>
              <a:t> </a:t>
            </a:r>
            <a:r>
              <a:rPr sz="2206" i="1" dirty="0">
                <a:latin typeface="Arial"/>
                <a:cs typeface="Arial"/>
              </a:rPr>
              <a:t>uspořádáním</a:t>
            </a:r>
            <a:r>
              <a:rPr sz="2206" i="1" spc="-77" dirty="0">
                <a:latin typeface="Arial"/>
                <a:cs typeface="Arial"/>
              </a:rPr>
              <a:t> </a:t>
            </a:r>
            <a:r>
              <a:rPr sz="2206" i="1" dirty="0">
                <a:latin typeface="Arial"/>
                <a:cs typeface="Arial"/>
              </a:rPr>
              <a:t>hořáku</a:t>
            </a:r>
            <a:r>
              <a:rPr sz="2206" i="1" spc="-55"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k</a:t>
            </a:r>
            <a:r>
              <a:rPr sz="2206" i="1" spc="11" dirty="0">
                <a:latin typeface="Arial"/>
                <a:cs typeface="Arial"/>
              </a:rPr>
              <a:t> </a:t>
            </a:r>
            <a:r>
              <a:rPr sz="2206" i="1" dirty="0">
                <a:latin typeface="Arial"/>
                <a:cs typeface="Arial"/>
              </a:rPr>
              <a:t>okrajovým</a:t>
            </a:r>
            <a:r>
              <a:rPr sz="2206" i="1" spc="-61" dirty="0">
                <a:latin typeface="Arial"/>
                <a:cs typeface="Arial"/>
              </a:rPr>
              <a:t> </a:t>
            </a:r>
            <a:r>
              <a:rPr sz="2206" i="1" spc="-11" dirty="0">
                <a:latin typeface="Arial"/>
                <a:cs typeface="Arial"/>
              </a:rPr>
              <a:t>vrstvám </a:t>
            </a:r>
            <a:r>
              <a:rPr sz="2206" i="1" dirty="0">
                <a:latin typeface="Arial"/>
                <a:cs typeface="Arial"/>
              </a:rPr>
              <a:t>plazmového</a:t>
            </a:r>
            <a:r>
              <a:rPr sz="2206" i="1" spc="-50" dirty="0">
                <a:latin typeface="Arial"/>
                <a:cs typeface="Arial"/>
              </a:rPr>
              <a:t> </a:t>
            </a:r>
            <a:r>
              <a:rPr sz="2206" i="1" dirty="0">
                <a:latin typeface="Arial"/>
                <a:cs typeface="Arial"/>
              </a:rPr>
              <a:t>paprsku</a:t>
            </a:r>
            <a:r>
              <a:rPr sz="2206" i="1" spc="-72" dirty="0">
                <a:latin typeface="Arial"/>
                <a:cs typeface="Arial"/>
              </a:rPr>
              <a:t> </a:t>
            </a:r>
            <a:r>
              <a:rPr sz="2206" i="1" dirty="0">
                <a:latin typeface="Arial"/>
                <a:cs typeface="Arial"/>
              </a:rPr>
              <a:t>tangenciálně</a:t>
            </a:r>
            <a:r>
              <a:rPr sz="2206" i="1" spc="-50" dirty="0">
                <a:latin typeface="Arial"/>
                <a:cs typeface="Arial"/>
              </a:rPr>
              <a:t> </a:t>
            </a:r>
            <a:r>
              <a:rPr sz="2206" i="1" dirty="0">
                <a:latin typeface="Arial"/>
                <a:cs typeface="Arial"/>
              </a:rPr>
              <a:t>přivádí</a:t>
            </a:r>
            <a:r>
              <a:rPr sz="2206" i="1" spc="-55" dirty="0">
                <a:latin typeface="Arial"/>
                <a:cs typeface="Arial"/>
              </a:rPr>
              <a:t> </a:t>
            </a:r>
            <a:r>
              <a:rPr sz="2206" i="1" dirty="0">
                <a:latin typeface="Arial"/>
                <a:cs typeface="Arial"/>
              </a:rPr>
              <a:t>voda</a:t>
            </a:r>
            <a:r>
              <a:rPr sz="2206" i="1" spc="-44" dirty="0">
                <a:latin typeface="Arial"/>
                <a:cs typeface="Arial"/>
              </a:rPr>
              <a:t> </a:t>
            </a:r>
            <a:r>
              <a:rPr sz="2206" i="1" dirty="0">
                <a:latin typeface="Arial"/>
                <a:cs typeface="Arial"/>
              </a:rPr>
              <a:t>(někdy</a:t>
            </a:r>
            <a:r>
              <a:rPr sz="2206" i="1" spc="-55" dirty="0">
                <a:latin typeface="Arial"/>
                <a:cs typeface="Arial"/>
              </a:rPr>
              <a:t> </a:t>
            </a:r>
            <a:r>
              <a:rPr sz="2206" i="1" dirty="0">
                <a:latin typeface="Arial"/>
                <a:cs typeface="Arial"/>
              </a:rPr>
              <a:t>oxid</a:t>
            </a:r>
            <a:r>
              <a:rPr sz="2206" i="1" spc="-28" dirty="0">
                <a:latin typeface="Arial"/>
                <a:cs typeface="Arial"/>
              </a:rPr>
              <a:t> </a:t>
            </a:r>
            <a:r>
              <a:rPr sz="2206" i="1" spc="-11" dirty="0">
                <a:latin typeface="Arial"/>
                <a:cs typeface="Arial"/>
              </a:rPr>
              <a:t>uhličitý). </a:t>
            </a:r>
            <a:r>
              <a:rPr sz="2206" i="1" dirty="0">
                <a:latin typeface="Arial"/>
                <a:cs typeface="Arial"/>
              </a:rPr>
              <a:t>Vytváří</a:t>
            </a:r>
            <a:r>
              <a:rPr sz="2206" i="1" spc="-44" dirty="0">
                <a:latin typeface="Arial"/>
                <a:cs typeface="Arial"/>
              </a:rPr>
              <a:t> </a:t>
            </a:r>
            <a:r>
              <a:rPr sz="2206" i="1" dirty="0">
                <a:latin typeface="Arial"/>
                <a:cs typeface="Arial"/>
              </a:rPr>
              <a:t>se</a:t>
            </a:r>
            <a:r>
              <a:rPr sz="2206" i="1" spc="-33" dirty="0">
                <a:latin typeface="Arial"/>
                <a:cs typeface="Arial"/>
              </a:rPr>
              <a:t> </a:t>
            </a:r>
            <a:r>
              <a:rPr sz="2206" i="1" dirty="0">
                <a:latin typeface="Arial"/>
                <a:cs typeface="Arial"/>
              </a:rPr>
              <a:t>vodní</a:t>
            </a:r>
            <a:r>
              <a:rPr sz="2206" i="1" spc="-28" dirty="0">
                <a:latin typeface="Arial"/>
                <a:cs typeface="Arial"/>
              </a:rPr>
              <a:t> </a:t>
            </a:r>
            <a:r>
              <a:rPr sz="2206" i="1" dirty="0">
                <a:latin typeface="Arial"/>
                <a:cs typeface="Arial"/>
              </a:rPr>
              <a:t>vír,</a:t>
            </a:r>
            <a:r>
              <a:rPr sz="2206" i="1" spc="-39" dirty="0">
                <a:latin typeface="Arial"/>
                <a:cs typeface="Arial"/>
              </a:rPr>
              <a:t> </a:t>
            </a:r>
            <a:r>
              <a:rPr sz="2206" i="1" dirty="0">
                <a:latin typeface="Arial"/>
                <a:cs typeface="Arial"/>
              </a:rPr>
              <a:t>který</a:t>
            </a:r>
            <a:r>
              <a:rPr sz="2206" i="1" spc="-39" dirty="0">
                <a:latin typeface="Arial"/>
                <a:cs typeface="Arial"/>
              </a:rPr>
              <a:t> </a:t>
            </a:r>
            <a:r>
              <a:rPr sz="2206" i="1" dirty="0">
                <a:latin typeface="Arial"/>
                <a:cs typeface="Arial"/>
              </a:rPr>
              <a:t>ochlazuje</a:t>
            </a:r>
            <a:r>
              <a:rPr sz="2206" i="1" spc="-39" dirty="0">
                <a:latin typeface="Arial"/>
                <a:cs typeface="Arial"/>
              </a:rPr>
              <a:t> </a:t>
            </a:r>
            <a:r>
              <a:rPr sz="2206" i="1" dirty="0">
                <a:latin typeface="Arial"/>
                <a:cs typeface="Arial"/>
              </a:rPr>
              <a:t>vnější</a:t>
            </a:r>
            <a:r>
              <a:rPr sz="2206" i="1" spc="-44" dirty="0">
                <a:latin typeface="Arial"/>
                <a:cs typeface="Arial"/>
              </a:rPr>
              <a:t> </a:t>
            </a:r>
            <a:r>
              <a:rPr sz="2206" i="1" dirty="0">
                <a:latin typeface="Arial"/>
                <a:cs typeface="Arial"/>
              </a:rPr>
              <a:t>vrstvy</a:t>
            </a:r>
            <a:r>
              <a:rPr sz="2206" i="1" spc="-61" dirty="0">
                <a:latin typeface="Arial"/>
                <a:cs typeface="Arial"/>
              </a:rPr>
              <a:t> </a:t>
            </a:r>
            <a:r>
              <a:rPr sz="2206" i="1" dirty="0">
                <a:latin typeface="Arial"/>
                <a:cs typeface="Arial"/>
              </a:rPr>
              <a:t>plazmy</a:t>
            </a:r>
            <a:r>
              <a:rPr sz="2206" i="1" spc="-22" dirty="0">
                <a:latin typeface="Arial"/>
                <a:cs typeface="Arial"/>
              </a:rPr>
              <a:t> </a:t>
            </a:r>
            <a:r>
              <a:rPr sz="2206" i="1" dirty="0">
                <a:latin typeface="Arial"/>
                <a:cs typeface="Arial"/>
              </a:rPr>
              <a:t>a </a:t>
            </a:r>
            <a:r>
              <a:rPr sz="2206" i="1" spc="-11" dirty="0">
                <a:latin typeface="Arial"/>
                <a:cs typeface="Arial"/>
              </a:rPr>
              <a:t>dochází</a:t>
            </a:r>
            <a:endParaRPr sz="2206" dirty="0">
              <a:latin typeface="Arial"/>
              <a:cs typeface="Arial"/>
            </a:endParaRPr>
          </a:p>
          <a:p>
            <a:pPr marL="392178">
              <a:lnSpc>
                <a:spcPts val="2448"/>
              </a:lnSpc>
            </a:pPr>
            <a:r>
              <a:rPr sz="2206" i="1" dirty="0">
                <a:latin typeface="Arial"/>
                <a:cs typeface="Arial"/>
              </a:rPr>
              <a:t>k</a:t>
            </a:r>
            <a:r>
              <a:rPr sz="2206" i="1" spc="-22" dirty="0">
                <a:latin typeface="Arial"/>
                <a:cs typeface="Arial"/>
              </a:rPr>
              <a:t> </a:t>
            </a:r>
            <a:r>
              <a:rPr sz="2206" i="1" dirty="0">
                <a:latin typeface="Arial"/>
                <a:cs typeface="Arial"/>
              </a:rPr>
              <a:t>disociaci</a:t>
            </a:r>
            <a:r>
              <a:rPr sz="2206" i="1" spc="-28" dirty="0">
                <a:latin typeface="Arial"/>
                <a:cs typeface="Arial"/>
              </a:rPr>
              <a:t> </a:t>
            </a:r>
            <a:r>
              <a:rPr sz="2206" i="1" dirty="0">
                <a:latin typeface="Arial"/>
                <a:cs typeface="Arial"/>
              </a:rPr>
              <a:t>vody,</a:t>
            </a:r>
            <a:r>
              <a:rPr sz="2206" i="1" spc="-61" dirty="0">
                <a:latin typeface="Arial"/>
                <a:cs typeface="Arial"/>
              </a:rPr>
              <a:t> </a:t>
            </a:r>
            <a:r>
              <a:rPr sz="2206" i="1" dirty="0">
                <a:latin typeface="Arial"/>
                <a:cs typeface="Arial"/>
              </a:rPr>
              <a:t>čímž</a:t>
            </a:r>
            <a:r>
              <a:rPr sz="2206" i="1" spc="-22"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dosahuje</a:t>
            </a:r>
            <a:r>
              <a:rPr sz="2206" i="1" spc="-33" dirty="0">
                <a:latin typeface="Arial"/>
                <a:cs typeface="Arial"/>
              </a:rPr>
              <a:t> </a:t>
            </a:r>
            <a:r>
              <a:rPr sz="2206" i="1" dirty="0">
                <a:latin typeface="Arial"/>
                <a:cs typeface="Arial"/>
              </a:rPr>
              <a:t>jejího</a:t>
            </a:r>
            <a:r>
              <a:rPr sz="2206" i="1" spc="-17" dirty="0">
                <a:latin typeface="Arial"/>
                <a:cs typeface="Arial"/>
              </a:rPr>
              <a:t> </a:t>
            </a:r>
            <a:r>
              <a:rPr sz="2206" i="1" dirty="0">
                <a:latin typeface="Arial"/>
                <a:cs typeface="Arial"/>
              </a:rPr>
              <a:t>zúžení</a:t>
            </a:r>
            <a:r>
              <a:rPr sz="2206" i="1" spc="-61"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zvýšení</a:t>
            </a:r>
            <a:r>
              <a:rPr sz="2206" i="1" spc="-66" dirty="0">
                <a:latin typeface="Arial"/>
                <a:cs typeface="Arial"/>
              </a:rPr>
              <a:t> </a:t>
            </a:r>
            <a:r>
              <a:rPr sz="2206" i="1" spc="-11" dirty="0">
                <a:latin typeface="Arial"/>
                <a:cs typeface="Arial"/>
              </a:rPr>
              <a:t>teploty.</a:t>
            </a:r>
            <a:endParaRPr sz="2206" dirty="0">
              <a:latin typeface="Arial"/>
              <a:cs typeface="Arial"/>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a:spLocks noGrp="1"/>
          </p:cNvSpPr>
          <p:nvPr>
            <p:ph type="title"/>
          </p:nvPr>
        </p:nvSpPr>
        <p:spPr>
          <a:xfrm>
            <a:off x="391632" y="775580"/>
            <a:ext cx="4490092" cy="552090"/>
          </a:xfrm>
          <a:prstGeom prst="rect">
            <a:avLst/>
          </a:prstGeom>
        </p:spPr>
        <p:txBody>
          <a:bodyPr vert="horz" wrap="square" lIns="0" tIns="13305" rIns="0" bIns="0" rtlCol="0">
            <a:spAutoFit/>
          </a:bodyPr>
          <a:lstStyle/>
          <a:p>
            <a:pPr marL="14007">
              <a:spcBef>
                <a:spcPts val="105"/>
              </a:spcBef>
            </a:pPr>
            <a:r>
              <a:rPr spc="-110" dirty="0"/>
              <a:t>Druhy </a:t>
            </a:r>
            <a:r>
              <a:rPr spc="-94" dirty="0"/>
              <a:t>řezacích </a:t>
            </a:r>
            <a:r>
              <a:rPr spc="-66" dirty="0"/>
              <a:t>plazem</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0" name="object 10"/>
          <p:cNvPicPr/>
          <p:nvPr/>
        </p:nvPicPr>
        <p:blipFill>
          <a:blip r:embed="rId2" cstate="print"/>
          <a:stretch>
            <a:fillRect/>
          </a:stretch>
        </p:blipFill>
        <p:spPr>
          <a:xfrm>
            <a:off x="304801" y="1478956"/>
            <a:ext cx="10083800" cy="5078874"/>
          </a:xfrm>
          <a:prstGeom prst="rect">
            <a:avLst/>
          </a:prstGeom>
        </p:spPr>
      </p:pic>
      <p:sp>
        <p:nvSpPr>
          <p:cNvPr id="11" name="object 11"/>
          <p:cNvSpPr txBox="1">
            <a:spLocks noGrp="1"/>
          </p:cNvSpPr>
          <p:nvPr>
            <p:ph type="title"/>
          </p:nvPr>
        </p:nvSpPr>
        <p:spPr>
          <a:xfrm>
            <a:off x="391632" y="775580"/>
            <a:ext cx="2721926" cy="552090"/>
          </a:xfrm>
          <a:prstGeom prst="rect">
            <a:avLst/>
          </a:prstGeom>
        </p:spPr>
        <p:txBody>
          <a:bodyPr vert="horz" wrap="square" lIns="0" tIns="13305" rIns="0" bIns="0" rtlCol="0">
            <a:spAutoFit/>
          </a:bodyPr>
          <a:lstStyle/>
          <a:p>
            <a:pPr marL="14007">
              <a:spcBef>
                <a:spcPts val="105"/>
              </a:spcBef>
            </a:pPr>
            <a:r>
              <a:rPr spc="-94" dirty="0"/>
              <a:t>Princip</a:t>
            </a:r>
            <a:r>
              <a:rPr spc="-99" dirty="0"/>
              <a:t> </a:t>
            </a:r>
            <a:r>
              <a:rPr spc="-66" dirty="0"/>
              <a:t>řezání</a:t>
            </a: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2" y="775580"/>
            <a:ext cx="2721926" cy="552090"/>
          </a:xfrm>
          <a:prstGeom prst="rect">
            <a:avLst/>
          </a:prstGeom>
        </p:spPr>
        <p:txBody>
          <a:bodyPr vert="horz" wrap="square" lIns="0" tIns="13305" rIns="0" bIns="0" rtlCol="0">
            <a:spAutoFit/>
          </a:bodyPr>
          <a:lstStyle/>
          <a:p>
            <a:pPr marL="14007">
              <a:spcBef>
                <a:spcPts val="105"/>
              </a:spcBef>
            </a:pPr>
            <a:r>
              <a:rPr spc="-94" dirty="0"/>
              <a:t>Princip</a:t>
            </a:r>
            <a:r>
              <a:rPr spc="-99" dirty="0"/>
              <a:t> </a:t>
            </a:r>
            <a:r>
              <a:rPr spc="-66" dirty="0"/>
              <a:t>řezání</a:t>
            </a:r>
          </a:p>
        </p:txBody>
      </p:sp>
      <p:pic>
        <p:nvPicPr>
          <p:cNvPr id="11" name="object 11"/>
          <p:cNvPicPr>
            <a:picLocks noChangeAspect="1"/>
          </p:cNvPicPr>
          <p:nvPr/>
        </p:nvPicPr>
        <p:blipFill>
          <a:blip r:embed="rId2" cstate="print"/>
          <a:stretch>
            <a:fillRect/>
          </a:stretch>
        </p:blipFill>
        <p:spPr>
          <a:xfrm>
            <a:off x="1916666" y="1363218"/>
            <a:ext cx="6860068" cy="5142348"/>
          </a:xfrm>
          <a:prstGeom prst="rect">
            <a:avLst/>
          </a:prstGeom>
        </p:spPr>
      </p:pic>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895823" y="717434"/>
            <a:ext cx="3414487" cy="557947"/>
          </a:xfrm>
          <a:prstGeom prst="rect">
            <a:avLst/>
          </a:prstGeom>
        </p:spPr>
        <p:txBody>
          <a:bodyPr vert="horz" wrap="square" lIns="0" tIns="14706" rIns="0" bIns="0" rtlCol="0">
            <a:spAutoFit/>
          </a:bodyPr>
          <a:lstStyle/>
          <a:p>
            <a:pPr marL="14007">
              <a:spcBef>
                <a:spcPts val="116"/>
              </a:spcBef>
            </a:pPr>
            <a:r>
              <a:rPr sz="3529" b="1" i="1" dirty="0">
                <a:solidFill>
                  <a:srgbClr val="FF0000"/>
                </a:solidFill>
                <a:latin typeface="Arial"/>
                <a:cs typeface="Arial"/>
              </a:rPr>
              <a:t>Řezání</a:t>
            </a:r>
            <a:r>
              <a:rPr sz="3529" b="1" i="1" spc="-72" dirty="0">
                <a:solidFill>
                  <a:srgbClr val="FF0000"/>
                </a:solidFill>
                <a:latin typeface="Arial"/>
                <a:cs typeface="Arial"/>
              </a:rPr>
              <a:t> </a:t>
            </a:r>
            <a:r>
              <a:rPr sz="3529" b="1" i="1" spc="-11" dirty="0">
                <a:solidFill>
                  <a:srgbClr val="FF0000"/>
                </a:solidFill>
                <a:latin typeface="Arial"/>
                <a:cs typeface="Arial"/>
              </a:rPr>
              <a:t>plazmou</a:t>
            </a:r>
            <a:endParaRPr sz="3529">
              <a:latin typeface="Arial"/>
              <a:cs typeface="Arial"/>
            </a:endParaRPr>
          </a:p>
        </p:txBody>
      </p:sp>
      <p:sp>
        <p:nvSpPr>
          <p:cNvPr id="11" name="object 11"/>
          <p:cNvSpPr txBox="1"/>
          <p:nvPr/>
        </p:nvSpPr>
        <p:spPr>
          <a:xfrm>
            <a:off x="895824" y="1798700"/>
            <a:ext cx="7683996" cy="354302"/>
          </a:xfrm>
          <a:prstGeom prst="rect">
            <a:avLst/>
          </a:prstGeom>
        </p:spPr>
        <p:txBody>
          <a:bodyPr vert="horz" wrap="square" lIns="0" tIns="14706" rIns="0" bIns="0" rtlCol="0">
            <a:spAutoFit/>
          </a:bodyPr>
          <a:lstStyle/>
          <a:p>
            <a:pPr marL="14007">
              <a:spcBef>
                <a:spcPts val="116"/>
              </a:spcBef>
              <a:tabLst>
                <a:tab pos="7264394" algn="l"/>
              </a:tabLst>
            </a:pPr>
            <a:r>
              <a:rPr sz="2206" b="1" i="1" dirty="0">
                <a:solidFill>
                  <a:srgbClr val="FF0000"/>
                </a:solidFill>
                <a:latin typeface="Arial"/>
                <a:cs typeface="Arial"/>
              </a:rPr>
              <a:t>Popis</a:t>
            </a:r>
            <a:r>
              <a:rPr sz="2206" b="1" i="1" spc="-11" dirty="0">
                <a:solidFill>
                  <a:srgbClr val="FF0000"/>
                </a:solidFill>
                <a:latin typeface="Arial"/>
                <a:cs typeface="Arial"/>
              </a:rPr>
              <a:t> </a:t>
            </a:r>
            <a:r>
              <a:rPr sz="2206" b="1" i="1" dirty="0">
                <a:solidFill>
                  <a:srgbClr val="FF0000"/>
                </a:solidFill>
                <a:latin typeface="Arial"/>
                <a:cs typeface="Arial"/>
              </a:rPr>
              <a:t>moderní</a:t>
            </a:r>
            <a:r>
              <a:rPr sz="2206" b="1" i="1" spc="-28" dirty="0">
                <a:solidFill>
                  <a:srgbClr val="FF0000"/>
                </a:solidFill>
                <a:latin typeface="Arial"/>
                <a:cs typeface="Arial"/>
              </a:rPr>
              <a:t> </a:t>
            </a:r>
            <a:r>
              <a:rPr sz="2206" b="1" i="1" dirty="0">
                <a:solidFill>
                  <a:srgbClr val="FF0000"/>
                </a:solidFill>
                <a:latin typeface="Arial"/>
                <a:cs typeface="Arial"/>
              </a:rPr>
              <a:t>plazmy</a:t>
            </a:r>
            <a:r>
              <a:rPr sz="2206" b="1" i="1" spc="-28" dirty="0">
                <a:solidFill>
                  <a:srgbClr val="FF0000"/>
                </a:solidFill>
                <a:latin typeface="Arial"/>
                <a:cs typeface="Arial"/>
              </a:rPr>
              <a:t> </a:t>
            </a:r>
            <a:r>
              <a:rPr sz="2206" b="1" i="1" dirty="0">
                <a:solidFill>
                  <a:srgbClr val="FF0000"/>
                </a:solidFill>
                <a:latin typeface="Arial"/>
                <a:cs typeface="Arial"/>
              </a:rPr>
              <a:t>s</a:t>
            </a:r>
            <a:r>
              <a:rPr sz="2206" b="1" i="1" spc="-28" dirty="0">
                <a:solidFill>
                  <a:srgbClr val="FF0000"/>
                </a:solidFill>
                <a:latin typeface="Arial"/>
                <a:cs typeface="Arial"/>
              </a:rPr>
              <a:t> </a:t>
            </a:r>
            <a:r>
              <a:rPr sz="2206" b="1" i="1" dirty="0">
                <a:solidFill>
                  <a:srgbClr val="FF0000"/>
                </a:solidFill>
                <a:latin typeface="Arial"/>
                <a:cs typeface="Arial"/>
              </a:rPr>
              <a:t>vysokou</a:t>
            </a:r>
            <a:r>
              <a:rPr sz="2206" b="1" i="1" spc="-22" dirty="0">
                <a:solidFill>
                  <a:srgbClr val="FF0000"/>
                </a:solidFill>
                <a:latin typeface="Arial"/>
                <a:cs typeface="Arial"/>
              </a:rPr>
              <a:t> </a:t>
            </a:r>
            <a:r>
              <a:rPr sz="2206" b="1" i="1" dirty="0">
                <a:solidFill>
                  <a:srgbClr val="FF0000"/>
                </a:solidFill>
                <a:latin typeface="Arial"/>
                <a:cs typeface="Arial"/>
              </a:rPr>
              <a:t>hustotou</a:t>
            </a:r>
            <a:r>
              <a:rPr sz="2206" b="1" i="1" spc="-39" dirty="0">
                <a:solidFill>
                  <a:srgbClr val="FF0000"/>
                </a:solidFill>
                <a:latin typeface="Arial"/>
                <a:cs typeface="Arial"/>
              </a:rPr>
              <a:t> </a:t>
            </a:r>
            <a:r>
              <a:rPr sz="2206" b="1" i="1" spc="-11" dirty="0">
                <a:solidFill>
                  <a:srgbClr val="FF0000"/>
                </a:solidFill>
                <a:latin typeface="Arial"/>
                <a:cs typeface="Arial"/>
              </a:rPr>
              <a:t>oblouku</a:t>
            </a:r>
            <a:r>
              <a:rPr sz="2206" b="1" i="1" dirty="0">
                <a:solidFill>
                  <a:srgbClr val="FF0000"/>
                </a:solidFill>
                <a:latin typeface="Arial"/>
                <a:cs typeface="Arial"/>
              </a:rPr>
              <a:t>	</a:t>
            </a:r>
            <a:r>
              <a:rPr sz="2206" b="1" i="1" spc="-28" dirty="0">
                <a:solidFill>
                  <a:srgbClr val="FF0000"/>
                </a:solidFill>
                <a:latin typeface="Arial"/>
                <a:cs typeface="Arial"/>
              </a:rPr>
              <a:t>HD</a:t>
            </a:r>
            <a:endParaRPr sz="2206">
              <a:latin typeface="Arial"/>
              <a:cs typeface="Arial"/>
            </a:endParaRPr>
          </a:p>
        </p:txBody>
      </p:sp>
      <p:pic>
        <p:nvPicPr>
          <p:cNvPr id="12" name="object 12"/>
          <p:cNvPicPr/>
          <p:nvPr/>
        </p:nvPicPr>
        <p:blipFill>
          <a:blip r:embed="rId2" cstate="print"/>
          <a:stretch>
            <a:fillRect/>
          </a:stretch>
        </p:blipFill>
        <p:spPr>
          <a:xfrm>
            <a:off x="304801" y="2294064"/>
            <a:ext cx="10083800" cy="4378050"/>
          </a:xfrm>
          <a:prstGeom prst="rect">
            <a:avLst/>
          </a:prstGeom>
        </p:spPr>
      </p:pic>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537848" y="1599376"/>
            <a:ext cx="5259682" cy="2035764"/>
          </a:xfrm>
          <a:prstGeom prst="rect">
            <a:avLst/>
          </a:prstGeom>
        </p:spPr>
        <p:txBody>
          <a:bodyPr vert="horz" wrap="square" lIns="0" tIns="81231" rIns="0" bIns="0" rtlCol="0">
            <a:spAutoFit/>
          </a:bodyPr>
          <a:lstStyle/>
          <a:p>
            <a:pPr marL="329850" indent="-316544">
              <a:spcBef>
                <a:spcPts val="640"/>
              </a:spcBef>
              <a:buFont typeface="Arial"/>
              <a:buChar char="–"/>
              <a:tabLst>
                <a:tab pos="329850" algn="l"/>
                <a:tab pos="330550" algn="l"/>
              </a:tabLst>
            </a:pPr>
            <a:r>
              <a:rPr sz="2206" i="1" dirty="0">
                <a:latin typeface="Arial"/>
                <a:cs typeface="Arial"/>
              </a:rPr>
              <a:t>Robustní</a:t>
            </a:r>
            <a:r>
              <a:rPr sz="2206" i="1" spc="-61" dirty="0">
                <a:latin typeface="Arial"/>
                <a:cs typeface="Arial"/>
              </a:rPr>
              <a:t> </a:t>
            </a:r>
            <a:r>
              <a:rPr sz="2206" i="1" dirty="0">
                <a:latin typeface="Arial"/>
                <a:cs typeface="Arial"/>
              </a:rPr>
              <a:t>hořák</a:t>
            </a:r>
            <a:r>
              <a:rPr sz="2206" i="1" spc="-33" dirty="0">
                <a:latin typeface="Arial"/>
                <a:cs typeface="Arial"/>
              </a:rPr>
              <a:t> </a:t>
            </a:r>
            <a:r>
              <a:rPr sz="2206" i="1" dirty="0">
                <a:latin typeface="Arial"/>
                <a:cs typeface="Arial"/>
              </a:rPr>
              <a:t>pro</a:t>
            </a:r>
            <a:r>
              <a:rPr sz="2206" i="1" spc="-33" dirty="0">
                <a:latin typeface="Arial"/>
                <a:cs typeface="Arial"/>
              </a:rPr>
              <a:t> </a:t>
            </a:r>
            <a:r>
              <a:rPr sz="2206" i="1" dirty="0">
                <a:latin typeface="Arial"/>
                <a:cs typeface="Arial"/>
              </a:rPr>
              <a:t>rozsah</a:t>
            </a:r>
            <a:r>
              <a:rPr sz="2206" i="1" spc="-50" dirty="0">
                <a:latin typeface="Arial"/>
                <a:cs typeface="Arial"/>
              </a:rPr>
              <a:t> </a:t>
            </a:r>
            <a:r>
              <a:rPr sz="2206" i="1" dirty="0">
                <a:latin typeface="Arial"/>
                <a:cs typeface="Arial"/>
              </a:rPr>
              <a:t>25</a:t>
            </a:r>
            <a:r>
              <a:rPr sz="2206" i="1" spc="22"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600</a:t>
            </a:r>
            <a:r>
              <a:rPr sz="2206" i="1" spc="-17" dirty="0">
                <a:latin typeface="Arial"/>
                <a:cs typeface="Arial"/>
              </a:rPr>
              <a:t> </a:t>
            </a:r>
            <a:r>
              <a:rPr sz="2206" i="1" spc="-55" dirty="0">
                <a:latin typeface="Arial"/>
                <a:cs typeface="Arial"/>
              </a:rPr>
              <a:t>A</a:t>
            </a:r>
            <a:endParaRPr sz="2206">
              <a:latin typeface="Arial"/>
              <a:cs typeface="Arial"/>
            </a:endParaRPr>
          </a:p>
          <a:p>
            <a:pPr marL="329850" indent="-316544">
              <a:spcBef>
                <a:spcPts val="529"/>
              </a:spcBef>
              <a:buFont typeface="Arial"/>
              <a:buChar char="–"/>
              <a:tabLst>
                <a:tab pos="329850" algn="l"/>
                <a:tab pos="330550" algn="l"/>
              </a:tabLst>
            </a:pPr>
            <a:r>
              <a:rPr sz="2206" i="1" dirty="0">
                <a:latin typeface="Arial"/>
                <a:cs typeface="Arial"/>
              </a:rPr>
              <a:t>Robustní</a:t>
            </a:r>
            <a:r>
              <a:rPr sz="2206" i="1" spc="-72" dirty="0">
                <a:latin typeface="Arial"/>
                <a:cs typeface="Arial"/>
              </a:rPr>
              <a:t> </a:t>
            </a:r>
            <a:r>
              <a:rPr sz="2206" i="1" dirty="0">
                <a:latin typeface="Arial"/>
                <a:cs typeface="Arial"/>
              </a:rPr>
              <a:t>spotřební</a:t>
            </a:r>
            <a:r>
              <a:rPr sz="2206" i="1" spc="-66" dirty="0">
                <a:latin typeface="Arial"/>
                <a:cs typeface="Arial"/>
              </a:rPr>
              <a:t> </a:t>
            </a:r>
            <a:r>
              <a:rPr sz="2206" i="1" spc="-22" dirty="0">
                <a:latin typeface="Arial"/>
                <a:cs typeface="Arial"/>
              </a:rPr>
              <a:t>díly</a:t>
            </a:r>
            <a:endParaRPr sz="2206">
              <a:latin typeface="Arial"/>
              <a:cs typeface="Arial"/>
            </a:endParaRPr>
          </a:p>
          <a:p>
            <a:pPr marL="329850" indent="-316544">
              <a:spcBef>
                <a:spcPts val="529"/>
              </a:spcBef>
              <a:buFont typeface="Arial"/>
              <a:buChar char="–"/>
              <a:tabLst>
                <a:tab pos="329850" algn="l"/>
                <a:tab pos="330550" algn="l"/>
              </a:tabLst>
            </a:pPr>
            <a:r>
              <a:rPr sz="2206" i="1" dirty="0">
                <a:latin typeface="Arial"/>
                <a:cs typeface="Arial"/>
              </a:rPr>
              <a:t>Vysoký</a:t>
            </a:r>
            <a:r>
              <a:rPr sz="2206" i="1" spc="-61" dirty="0">
                <a:latin typeface="Arial"/>
                <a:cs typeface="Arial"/>
              </a:rPr>
              <a:t> </a:t>
            </a:r>
            <a:r>
              <a:rPr sz="2206" i="1" dirty="0">
                <a:latin typeface="Arial"/>
                <a:cs typeface="Arial"/>
              </a:rPr>
              <a:t>výkon,</a:t>
            </a:r>
            <a:r>
              <a:rPr sz="2206" i="1" spc="-55" dirty="0">
                <a:latin typeface="Arial"/>
                <a:cs typeface="Arial"/>
              </a:rPr>
              <a:t> </a:t>
            </a:r>
            <a:r>
              <a:rPr sz="2206" i="1" dirty="0">
                <a:latin typeface="Arial"/>
                <a:cs typeface="Arial"/>
              </a:rPr>
              <a:t>možnost</a:t>
            </a:r>
            <a:r>
              <a:rPr sz="2206" i="1" spc="-44" dirty="0">
                <a:latin typeface="Arial"/>
                <a:cs typeface="Arial"/>
              </a:rPr>
              <a:t> </a:t>
            </a:r>
            <a:r>
              <a:rPr sz="2206" i="1" dirty="0">
                <a:latin typeface="Arial"/>
                <a:cs typeface="Arial"/>
              </a:rPr>
              <a:t>řezat</a:t>
            </a:r>
            <a:r>
              <a:rPr sz="2206" i="1" spc="-50" dirty="0">
                <a:latin typeface="Arial"/>
                <a:cs typeface="Arial"/>
              </a:rPr>
              <a:t> </a:t>
            </a:r>
            <a:r>
              <a:rPr sz="2206" i="1" dirty="0">
                <a:latin typeface="Arial"/>
                <a:cs typeface="Arial"/>
              </a:rPr>
              <a:t>v</a:t>
            </a:r>
            <a:r>
              <a:rPr sz="2206" i="1" spc="-17" dirty="0">
                <a:latin typeface="Arial"/>
                <a:cs typeface="Arial"/>
              </a:rPr>
              <a:t> </a:t>
            </a:r>
            <a:r>
              <a:rPr sz="2206" i="1" spc="-11" dirty="0">
                <a:latin typeface="Arial"/>
                <a:cs typeface="Arial"/>
              </a:rPr>
              <a:t>rozsahu</a:t>
            </a:r>
            <a:endParaRPr sz="2206">
              <a:latin typeface="Arial"/>
              <a:cs typeface="Arial"/>
            </a:endParaRPr>
          </a:p>
          <a:p>
            <a:pPr marL="399180">
              <a:spcBef>
                <a:spcPts val="529"/>
              </a:spcBef>
            </a:pPr>
            <a:r>
              <a:rPr sz="2206" i="1" dirty="0">
                <a:latin typeface="Arial"/>
                <a:cs typeface="Arial"/>
              </a:rPr>
              <a:t>tlouštěk</a:t>
            </a:r>
            <a:r>
              <a:rPr sz="2206" i="1" spc="-28" dirty="0">
                <a:latin typeface="Arial"/>
                <a:cs typeface="Arial"/>
              </a:rPr>
              <a:t> </a:t>
            </a:r>
            <a:r>
              <a:rPr sz="2206" i="1" dirty="0">
                <a:latin typeface="Arial"/>
                <a:cs typeface="Arial"/>
              </a:rPr>
              <a:t>2</a:t>
            </a:r>
            <a:r>
              <a:rPr sz="2206" i="1" spc="-17" dirty="0">
                <a:latin typeface="Arial"/>
                <a:cs typeface="Arial"/>
              </a:rPr>
              <a:t> </a:t>
            </a:r>
            <a:r>
              <a:rPr sz="2206" i="1" dirty="0">
                <a:latin typeface="Arial"/>
                <a:cs typeface="Arial"/>
              </a:rPr>
              <a:t>–</a:t>
            </a:r>
            <a:r>
              <a:rPr sz="2206" i="1" spc="-6" dirty="0">
                <a:latin typeface="Arial"/>
                <a:cs typeface="Arial"/>
              </a:rPr>
              <a:t> </a:t>
            </a:r>
            <a:r>
              <a:rPr sz="2206" i="1" dirty="0">
                <a:latin typeface="Arial"/>
                <a:cs typeface="Arial"/>
              </a:rPr>
              <a:t>150</a:t>
            </a:r>
            <a:r>
              <a:rPr sz="2206" i="1" spc="-17" dirty="0">
                <a:latin typeface="Arial"/>
                <a:cs typeface="Arial"/>
              </a:rPr>
              <a:t> </a:t>
            </a:r>
            <a:r>
              <a:rPr sz="2206" i="1" spc="-28" dirty="0">
                <a:latin typeface="Arial"/>
                <a:cs typeface="Arial"/>
              </a:rPr>
              <a:t>mm</a:t>
            </a:r>
            <a:endParaRPr sz="2206">
              <a:latin typeface="Arial"/>
              <a:cs typeface="Arial"/>
            </a:endParaRPr>
          </a:p>
          <a:p>
            <a:pPr marL="329850" indent="-316544">
              <a:spcBef>
                <a:spcPts val="529"/>
              </a:spcBef>
              <a:buFont typeface="Arial"/>
              <a:buChar char="–"/>
              <a:tabLst>
                <a:tab pos="329850" algn="l"/>
                <a:tab pos="330550" algn="l"/>
              </a:tabLst>
            </a:pPr>
            <a:r>
              <a:rPr sz="2206" i="1" dirty="0">
                <a:latin typeface="Arial"/>
                <a:cs typeface="Arial"/>
              </a:rPr>
              <a:t>Vhodný</a:t>
            </a:r>
            <a:r>
              <a:rPr sz="2206" i="1" spc="-33" dirty="0">
                <a:latin typeface="Arial"/>
                <a:cs typeface="Arial"/>
              </a:rPr>
              <a:t> </a:t>
            </a:r>
            <a:r>
              <a:rPr sz="2206" i="1" dirty="0">
                <a:latin typeface="Arial"/>
                <a:cs typeface="Arial"/>
              </a:rPr>
              <a:t>pro</a:t>
            </a:r>
            <a:r>
              <a:rPr sz="2206" i="1" spc="-28" dirty="0">
                <a:latin typeface="Arial"/>
                <a:cs typeface="Arial"/>
              </a:rPr>
              <a:t> </a:t>
            </a:r>
            <a:r>
              <a:rPr sz="2206" i="1" dirty="0">
                <a:latin typeface="Arial"/>
                <a:cs typeface="Arial"/>
              </a:rPr>
              <a:t>kolmé</a:t>
            </a:r>
            <a:r>
              <a:rPr sz="2206" i="1" spc="-6" dirty="0">
                <a:latin typeface="Arial"/>
                <a:cs typeface="Arial"/>
              </a:rPr>
              <a:t> </a:t>
            </a:r>
            <a:r>
              <a:rPr sz="2206" i="1" dirty="0">
                <a:latin typeface="Arial"/>
                <a:cs typeface="Arial"/>
              </a:rPr>
              <a:t>i</a:t>
            </a:r>
            <a:r>
              <a:rPr sz="2206" i="1" spc="-17" dirty="0">
                <a:latin typeface="Arial"/>
                <a:cs typeface="Arial"/>
              </a:rPr>
              <a:t> </a:t>
            </a:r>
            <a:r>
              <a:rPr sz="2206" i="1" dirty="0">
                <a:latin typeface="Arial"/>
                <a:cs typeface="Arial"/>
              </a:rPr>
              <a:t>úkosové</a:t>
            </a:r>
            <a:r>
              <a:rPr sz="2206" i="1" spc="-44" dirty="0">
                <a:latin typeface="Arial"/>
                <a:cs typeface="Arial"/>
              </a:rPr>
              <a:t> </a:t>
            </a:r>
            <a:r>
              <a:rPr sz="2206" i="1" spc="-11" dirty="0">
                <a:latin typeface="Arial"/>
                <a:cs typeface="Arial"/>
              </a:rPr>
              <a:t>řezání</a:t>
            </a:r>
            <a:endParaRPr sz="2206">
              <a:latin typeface="Arial"/>
              <a:cs typeface="Arial"/>
            </a:endParaRPr>
          </a:p>
        </p:txBody>
      </p:sp>
      <p:sp>
        <p:nvSpPr>
          <p:cNvPr id="11" name="object 11"/>
          <p:cNvSpPr txBox="1">
            <a:spLocks noGrp="1"/>
          </p:cNvSpPr>
          <p:nvPr>
            <p:ph type="title"/>
          </p:nvPr>
        </p:nvSpPr>
        <p:spPr>
          <a:xfrm>
            <a:off x="391633" y="775580"/>
            <a:ext cx="2783549" cy="552090"/>
          </a:xfrm>
          <a:prstGeom prst="rect">
            <a:avLst/>
          </a:prstGeom>
        </p:spPr>
        <p:txBody>
          <a:bodyPr vert="horz" wrap="square" lIns="0" tIns="13305" rIns="0" bIns="0" rtlCol="0">
            <a:spAutoFit/>
          </a:bodyPr>
          <a:lstStyle/>
          <a:p>
            <a:pPr marL="14007">
              <a:spcBef>
                <a:spcPts val="105"/>
              </a:spcBef>
            </a:pPr>
            <a:r>
              <a:rPr spc="-99" dirty="0"/>
              <a:t>Řezací</a:t>
            </a:r>
            <a:r>
              <a:rPr spc="-105" dirty="0"/>
              <a:t> </a:t>
            </a:r>
            <a:r>
              <a:rPr spc="-83" dirty="0"/>
              <a:t>hořáky</a:t>
            </a:r>
          </a:p>
        </p:txBody>
      </p:sp>
      <p:pic>
        <p:nvPicPr>
          <p:cNvPr id="12" name="object 12"/>
          <p:cNvPicPr/>
          <p:nvPr/>
        </p:nvPicPr>
        <p:blipFill>
          <a:blip r:embed="rId2" cstate="print"/>
          <a:stretch>
            <a:fillRect/>
          </a:stretch>
        </p:blipFill>
        <p:spPr>
          <a:xfrm>
            <a:off x="5981979" y="1717607"/>
            <a:ext cx="2779768" cy="2156253"/>
          </a:xfrm>
          <a:prstGeom prst="rect">
            <a:avLst/>
          </a:prstGeom>
        </p:spPr>
      </p:pic>
      <p:grpSp>
        <p:nvGrpSpPr>
          <p:cNvPr id="13" name="object 13"/>
          <p:cNvGrpSpPr/>
          <p:nvPr/>
        </p:nvGrpSpPr>
        <p:grpSpPr>
          <a:xfrm>
            <a:off x="304801" y="1478958"/>
            <a:ext cx="10083800" cy="5766673"/>
            <a:chOff x="0" y="1341119"/>
            <a:chExt cx="9144000" cy="5229225"/>
          </a:xfrm>
        </p:grpSpPr>
        <p:pic>
          <p:nvPicPr>
            <p:cNvPr id="14" name="object 14"/>
            <p:cNvPicPr/>
            <p:nvPr/>
          </p:nvPicPr>
          <p:blipFill>
            <a:blip r:embed="rId3" cstate="print"/>
            <a:stretch>
              <a:fillRect/>
            </a:stretch>
          </p:blipFill>
          <p:spPr>
            <a:xfrm>
              <a:off x="7956804" y="1341119"/>
              <a:ext cx="1187195" cy="2860547"/>
            </a:xfrm>
            <a:prstGeom prst="rect">
              <a:avLst/>
            </a:prstGeom>
          </p:spPr>
        </p:pic>
        <p:pic>
          <p:nvPicPr>
            <p:cNvPr id="15" name="object 15"/>
            <p:cNvPicPr/>
            <p:nvPr/>
          </p:nvPicPr>
          <p:blipFill>
            <a:blip r:embed="rId4" cstate="print"/>
            <a:stretch>
              <a:fillRect/>
            </a:stretch>
          </p:blipFill>
          <p:spPr>
            <a:xfrm>
              <a:off x="0" y="3788663"/>
              <a:ext cx="9144000" cy="2781300"/>
            </a:xfrm>
            <a:prstGeom prst="rect">
              <a:avLst/>
            </a:prstGeom>
          </p:spPr>
        </p:pic>
      </p:gr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668938" y="1598703"/>
            <a:ext cx="6943116" cy="693753"/>
          </a:xfrm>
          <a:prstGeom prst="rect">
            <a:avLst/>
          </a:prstGeom>
        </p:spPr>
        <p:txBody>
          <a:bodyPr vert="horz" wrap="square" lIns="0" tIns="14706" rIns="0" bIns="0" rtlCol="0">
            <a:spAutoFit/>
          </a:bodyPr>
          <a:lstStyle/>
          <a:p>
            <a:pPr marL="14007">
              <a:spcBef>
                <a:spcPts val="116"/>
              </a:spcBef>
            </a:pPr>
            <a:r>
              <a:rPr sz="2206" b="1" i="1" dirty="0">
                <a:latin typeface="Arial"/>
                <a:cs typeface="Arial"/>
              </a:rPr>
              <a:t>Řezatelné</a:t>
            </a:r>
            <a:r>
              <a:rPr sz="2206" b="1" i="1" spc="-44" dirty="0">
                <a:latin typeface="Arial"/>
                <a:cs typeface="Arial"/>
              </a:rPr>
              <a:t> </a:t>
            </a:r>
            <a:r>
              <a:rPr sz="2206" b="1" i="1" spc="-11" dirty="0">
                <a:latin typeface="Arial"/>
                <a:cs typeface="Arial"/>
              </a:rPr>
              <a:t>materiály</a:t>
            </a:r>
            <a:endParaRPr sz="2206">
              <a:latin typeface="Arial"/>
              <a:cs typeface="Arial"/>
            </a:endParaRPr>
          </a:p>
          <a:p>
            <a:pPr marL="518235"/>
            <a:r>
              <a:rPr sz="2206" i="1" dirty="0">
                <a:latin typeface="Arial"/>
                <a:cs typeface="Arial"/>
              </a:rPr>
              <a:t>Konstrukční</a:t>
            </a:r>
            <a:r>
              <a:rPr sz="2206" i="1" spc="-72" dirty="0">
                <a:latin typeface="Arial"/>
                <a:cs typeface="Arial"/>
              </a:rPr>
              <a:t> </a:t>
            </a:r>
            <a:r>
              <a:rPr sz="2206" i="1" dirty="0">
                <a:latin typeface="Arial"/>
                <a:cs typeface="Arial"/>
              </a:rPr>
              <a:t>oceli,</a:t>
            </a:r>
            <a:r>
              <a:rPr sz="2206" i="1" spc="-50" dirty="0">
                <a:latin typeface="Arial"/>
                <a:cs typeface="Arial"/>
              </a:rPr>
              <a:t> </a:t>
            </a:r>
            <a:r>
              <a:rPr sz="2206" i="1" dirty="0">
                <a:latin typeface="Arial"/>
                <a:cs typeface="Arial"/>
              </a:rPr>
              <a:t>Vysokolegované</a:t>
            </a:r>
            <a:r>
              <a:rPr sz="2206" i="1" spc="-77" dirty="0">
                <a:latin typeface="Arial"/>
                <a:cs typeface="Arial"/>
              </a:rPr>
              <a:t> </a:t>
            </a:r>
            <a:r>
              <a:rPr sz="2206" i="1" dirty="0">
                <a:latin typeface="Arial"/>
                <a:cs typeface="Arial"/>
              </a:rPr>
              <a:t>materiály,</a:t>
            </a:r>
            <a:r>
              <a:rPr sz="2206" i="1" spc="-44" dirty="0">
                <a:latin typeface="Arial"/>
                <a:cs typeface="Arial"/>
              </a:rPr>
              <a:t> </a:t>
            </a:r>
            <a:r>
              <a:rPr sz="2206" i="1" spc="-11" dirty="0">
                <a:latin typeface="Arial"/>
                <a:cs typeface="Arial"/>
              </a:rPr>
              <a:t>Hliník</a:t>
            </a:r>
            <a:endParaRPr sz="2206">
              <a:latin typeface="Arial"/>
              <a:cs typeface="Arial"/>
            </a:endParaRPr>
          </a:p>
        </p:txBody>
      </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graphicFrame>
        <p:nvGraphicFramePr>
          <p:cNvPr id="11" name="object 11"/>
          <p:cNvGraphicFramePr>
            <a:graphicFrameLocks noGrp="1"/>
          </p:cNvGraphicFramePr>
          <p:nvPr/>
        </p:nvGraphicFramePr>
        <p:xfrm>
          <a:off x="647930" y="2479307"/>
          <a:ext cx="6585981" cy="2840271"/>
        </p:xfrm>
        <a:graphic>
          <a:graphicData uri="http://schemas.openxmlformats.org/drawingml/2006/table">
            <a:tbl>
              <a:tblPr firstRow="1" bandRow="1">
                <a:tableStyleId>{2D5ABB26-0587-4C30-8999-92F81FD0307C}</a:tableStyleId>
              </a:tblPr>
              <a:tblGrid>
                <a:gridCol w="2564366">
                  <a:extLst>
                    <a:ext uri="{9D8B030D-6E8A-4147-A177-3AD203B41FA5}">
                      <a16:colId xmlns:a16="http://schemas.microsoft.com/office/drawing/2014/main" val="20000"/>
                    </a:ext>
                  </a:extLst>
                </a:gridCol>
                <a:gridCol w="1161038">
                  <a:extLst>
                    <a:ext uri="{9D8B030D-6E8A-4147-A177-3AD203B41FA5}">
                      <a16:colId xmlns:a16="http://schemas.microsoft.com/office/drawing/2014/main" val="20001"/>
                    </a:ext>
                  </a:extLst>
                </a:gridCol>
                <a:gridCol w="968464">
                  <a:extLst>
                    <a:ext uri="{9D8B030D-6E8A-4147-A177-3AD203B41FA5}">
                      <a16:colId xmlns:a16="http://schemas.microsoft.com/office/drawing/2014/main" val="20002"/>
                    </a:ext>
                  </a:extLst>
                </a:gridCol>
                <a:gridCol w="1892113">
                  <a:extLst>
                    <a:ext uri="{9D8B030D-6E8A-4147-A177-3AD203B41FA5}">
                      <a16:colId xmlns:a16="http://schemas.microsoft.com/office/drawing/2014/main" val="20003"/>
                    </a:ext>
                  </a:extLst>
                </a:gridCol>
              </a:tblGrid>
              <a:tr h="324922">
                <a:tc>
                  <a:txBody>
                    <a:bodyPr/>
                    <a:lstStyle/>
                    <a:p>
                      <a:pPr marL="31750">
                        <a:lnSpc>
                          <a:spcPts val="2215"/>
                        </a:lnSpc>
                      </a:pPr>
                      <a:r>
                        <a:rPr sz="2200" b="1" i="1" dirty="0">
                          <a:latin typeface="Arial"/>
                          <a:cs typeface="Arial"/>
                        </a:rPr>
                        <a:t>Max</a:t>
                      </a:r>
                      <a:r>
                        <a:rPr sz="2200" b="1" i="1" spc="-25" dirty="0">
                          <a:latin typeface="Arial"/>
                          <a:cs typeface="Arial"/>
                        </a:rPr>
                        <a:t> </a:t>
                      </a:r>
                      <a:r>
                        <a:rPr sz="2200" b="1" i="1" spc="-10" dirty="0">
                          <a:latin typeface="Arial"/>
                          <a:cs typeface="Arial"/>
                        </a:rPr>
                        <a:t>tloušťky</a:t>
                      </a:r>
                      <a:endParaRPr sz="2200">
                        <a:latin typeface="Arial"/>
                        <a:cs typeface="Arial"/>
                      </a:endParaRPr>
                    </a:p>
                  </a:txBody>
                  <a:tcPr marL="0" marR="0" marT="0" marB="0"/>
                </a:tc>
                <a:tc gridSpan="2">
                  <a:txBody>
                    <a:bodyPr/>
                    <a:lstStyle/>
                    <a:p>
                      <a:pPr marL="449580">
                        <a:lnSpc>
                          <a:spcPts val="2215"/>
                        </a:lnSpc>
                      </a:pPr>
                      <a:r>
                        <a:rPr sz="2200" i="1" spc="-10" dirty="0">
                          <a:latin typeface="Arial"/>
                          <a:cs typeface="Arial"/>
                        </a:rPr>
                        <a:t>standartní</a:t>
                      </a:r>
                      <a:endParaRPr sz="2200">
                        <a:latin typeface="Arial"/>
                        <a:cs typeface="Arial"/>
                      </a:endParaRPr>
                    </a:p>
                  </a:txBody>
                  <a:tcPr marL="0" marR="0" marT="0" marB="0"/>
                </a:tc>
                <a:tc hMerge="1">
                  <a:txBody>
                    <a:bodyPr/>
                    <a:lstStyle/>
                    <a:p>
                      <a:endParaRPr/>
                    </a:p>
                  </a:txBody>
                  <a:tcPr marL="0" marR="0" marT="0" marB="0"/>
                </a:tc>
                <a:tc>
                  <a:txBody>
                    <a:bodyPr/>
                    <a:lstStyle/>
                    <a:p>
                      <a:pPr marL="347345">
                        <a:lnSpc>
                          <a:spcPts val="2215"/>
                        </a:lnSpc>
                      </a:pPr>
                      <a:r>
                        <a:rPr sz="2200" i="1" spc="-25" dirty="0">
                          <a:latin typeface="Arial"/>
                          <a:cs typeface="Arial"/>
                        </a:rPr>
                        <a:t>HD</a:t>
                      </a:r>
                      <a:endParaRPr sz="2200">
                        <a:latin typeface="Arial"/>
                        <a:cs typeface="Arial"/>
                      </a:endParaRPr>
                    </a:p>
                  </a:txBody>
                  <a:tcPr marL="0" marR="0" marT="0" marB="0"/>
                </a:tc>
                <a:extLst>
                  <a:ext uri="{0D108BD9-81ED-4DB2-BD59-A6C34878D82A}">
                    <a16:rowId xmlns:a16="http://schemas.microsoft.com/office/drawing/2014/main" val="10000"/>
                  </a:ext>
                </a:extLst>
              </a:tr>
              <a:tr h="336127">
                <a:tc>
                  <a:txBody>
                    <a:bodyPr/>
                    <a:lstStyle/>
                    <a:p>
                      <a:pPr marL="488950">
                        <a:lnSpc>
                          <a:spcPts val="2295"/>
                        </a:lnSpc>
                      </a:pPr>
                      <a:r>
                        <a:rPr sz="2200" i="1" dirty="0">
                          <a:latin typeface="Arial"/>
                          <a:cs typeface="Arial"/>
                        </a:rPr>
                        <a:t>Dělící</a:t>
                      </a:r>
                      <a:r>
                        <a:rPr sz="2200" i="1" spc="-45" dirty="0">
                          <a:latin typeface="Arial"/>
                          <a:cs typeface="Arial"/>
                        </a:rPr>
                        <a:t> </a:t>
                      </a:r>
                      <a:r>
                        <a:rPr sz="2200" i="1" spc="-20" dirty="0">
                          <a:latin typeface="Arial"/>
                          <a:cs typeface="Arial"/>
                        </a:rPr>
                        <a:t>řezy</a:t>
                      </a:r>
                      <a:endParaRPr sz="2200">
                        <a:latin typeface="Arial"/>
                        <a:cs typeface="Arial"/>
                      </a:endParaRPr>
                    </a:p>
                  </a:txBody>
                  <a:tcPr marL="0" marR="0" marT="0" marB="0"/>
                </a:tc>
                <a:tc gridSpan="2">
                  <a:txBody>
                    <a:bodyPr/>
                    <a:lstStyle/>
                    <a:p>
                      <a:pPr marL="449580">
                        <a:lnSpc>
                          <a:spcPts val="2295"/>
                        </a:lnSpc>
                      </a:pPr>
                      <a:r>
                        <a:rPr sz="2200" i="1" dirty="0">
                          <a:latin typeface="Arial"/>
                          <a:cs typeface="Arial"/>
                        </a:rPr>
                        <a:t>80</a:t>
                      </a:r>
                      <a:r>
                        <a:rPr sz="2200" i="1" spc="-15" dirty="0">
                          <a:latin typeface="Arial"/>
                          <a:cs typeface="Arial"/>
                        </a:rPr>
                        <a:t> </a:t>
                      </a:r>
                      <a:r>
                        <a:rPr sz="2200" i="1" spc="-25" dirty="0">
                          <a:latin typeface="Arial"/>
                          <a:cs typeface="Arial"/>
                        </a:rPr>
                        <a:t>mm</a:t>
                      </a:r>
                      <a:endParaRPr sz="2200">
                        <a:latin typeface="Arial"/>
                        <a:cs typeface="Arial"/>
                      </a:endParaRPr>
                    </a:p>
                  </a:txBody>
                  <a:tcPr marL="0" marR="0" marT="0" marB="0"/>
                </a:tc>
                <a:tc hMerge="1">
                  <a:txBody>
                    <a:bodyPr/>
                    <a:lstStyle/>
                    <a:p>
                      <a:endParaRPr/>
                    </a:p>
                  </a:txBody>
                  <a:tcPr marL="0" marR="0" marT="0" marB="0"/>
                </a:tc>
                <a:tc>
                  <a:txBody>
                    <a:bodyPr/>
                    <a:lstStyle/>
                    <a:p>
                      <a:pPr marL="347345">
                        <a:lnSpc>
                          <a:spcPts val="2295"/>
                        </a:lnSpc>
                      </a:pPr>
                      <a:r>
                        <a:rPr sz="2200" i="1" dirty="0">
                          <a:latin typeface="Arial"/>
                          <a:cs typeface="Arial"/>
                        </a:rPr>
                        <a:t>150</a:t>
                      </a:r>
                      <a:r>
                        <a:rPr sz="2200" i="1" spc="-15" dirty="0">
                          <a:latin typeface="Arial"/>
                          <a:cs typeface="Arial"/>
                        </a:rPr>
                        <a:t> </a:t>
                      </a:r>
                      <a:r>
                        <a:rPr sz="2200" i="1" spc="-25" dirty="0">
                          <a:latin typeface="Arial"/>
                          <a:cs typeface="Arial"/>
                        </a:rPr>
                        <a:t>mm</a:t>
                      </a:r>
                      <a:endParaRPr sz="2200">
                        <a:latin typeface="Arial"/>
                        <a:cs typeface="Arial"/>
                      </a:endParaRPr>
                    </a:p>
                  </a:txBody>
                  <a:tcPr marL="0" marR="0" marT="0" marB="0"/>
                </a:tc>
                <a:extLst>
                  <a:ext uri="{0D108BD9-81ED-4DB2-BD59-A6C34878D82A}">
                    <a16:rowId xmlns:a16="http://schemas.microsoft.com/office/drawing/2014/main" val="10001"/>
                  </a:ext>
                </a:extLst>
              </a:tr>
              <a:tr h="324222">
                <a:tc>
                  <a:txBody>
                    <a:bodyPr/>
                    <a:lstStyle/>
                    <a:p>
                      <a:pPr marL="488950">
                        <a:lnSpc>
                          <a:spcPts val="2220"/>
                        </a:lnSpc>
                      </a:pPr>
                      <a:r>
                        <a:rPr sz="2200" i="1" dirty="0">
                          <a:latin typeface="Arial"/>
                          <a:cs typeface="Arial"/>
                        </a:rPr>
                        <a:t>Kvalitní</a:t>
                      </a:r>
                      <a:r>
                        <a:rPr sz="2200" i="1" spc="-20" dirty="0">
                          <a:latin typeface="Arial"/>
                          <a:cs typeface="Arial"/>
                        </a:rPr>
                        <a:t> řezy</a:t>
                      </a:r>
                      <a:endParaRPr sz="2200">
                        <a:latin typeface="Arial"/>
                        <a:cs typeface="Arial"/>
                      </a:endParaRPr>
                    </a:p>
                  </a:txBody>
                  <a:tcPr marL="0" marR="0" marT="0" marB="0"/>
                </a:tc>
                <a:tc gridSpan="2">
                  <a:txBody>
                    <a:bodyPr/>
                    <a:lstStyle/>
                    <a:p>
                      <a:pPr marL="449580">
                        <a:lnSpc>
                          <a:spcPts val="2220"/>
                        </a:lnSpc>
                      </a:pPr>
                      <a:r>
                        <a:rPr sz="2200" i="1" dirty="0">
                          <a:latin typeface="Arial"/>
                          <a:cs typeface="Arial"/>
                        </a:rPr>
                        <a:t>50</a:t>
                      </a:r>
                      <a:r>
                        <a:rPr sz="2200" i="1" spc="-15" dirty="0">
                          <a:latin typeface="Arial"/>
                          <a:cs typeface="Arial"/>
                        </a:rPr>
                        <a:t> </a:t>
                      </a:r>
                      <a:r>
                        <a:rPr sz="2200" i="1" spc="-25" dirty="0">
                          <a:latin typeface="Arial"/>
                          <a:cs typeface="Arial"/>
                        </a:rPr>
                        <a:t>mm</a:t>
                      </a:r>
                      <a:endParaRPr sz="2200">
                        <a:latin typeface="Arial"/>
                        <a:cs typeface="Arial"/>
                      </a:endParaRPr>
                    </a:p>
                  </a:txBody>
                  <a:tcPr marL="0" marR="0" marT="0" marB="0"/>
                </a:tc>
                <a:tc hMerge="1">
                  <a:txBody>
                    <a:bodyPr/>
                    <a:lstStyle/>
                    <a:p>
                      <a:endParaRPr/>
                    </a:p>
                  </a:txBody>
                  <a:tcPr marL="0" marR="0" marT="0" marB="0"/>
                </a:tc>
                <a:tc>
                  <a:txBody>
                    <a:bodyPr/>
                    <a:lstStyle/>
                    <a:p>
                      <a:pPr marL="347345">
                        <a:lnSpc>
                          <a:spcPts val="2220"/>
                        </a:lnSpc>
                      </a:pPr>
                      <a:r>
                        <a:rPr sz="2200" i="1" dirty="0">
                          <a:latin typeface="Arial"/>
                          <a:cs typeface="Arial"/>
                        </a:rPr>
                        <a:t>120</a:t>
                      </a:r>
                      <a:r>
                        <a:rPr sz="2200" i="1" spc="-15" dirty="0">
                          <a:latin typeface="Arial"/>
                          <a:cs typeface="Arial"/>
                        </a:rPr>
                        <a:t> </a:t>
                      </a:r>
                      <a:r>
                        <a:rPr sz="2200" i="1" spc="-25" dirty="0">
                          <a:latin typeface="Arial"/>
                          <a:cs typeface="Arial"/>
                        </a:rPr>
                        <a:t>mm</a:t>
                      </a:r>
                      <a:endParaRPr sz="2200">
                        <a:latin typeface="Arial"/>
                        <a:cs typeface="Arial"/>
                      </a:endParaRPr>
                    </a:p>
                  </a:txBody>
                  <a:tcPr marL="0" marR="0" marT="0" marB="0"/>
                </a:tc>
                <a:extLst>
                  <a:ext uri="{0D108BD9-81ED-4DB2-BD59-A6C34878D82A}">
                    <a16:rowId xmlns:a16="http://schemas.microsoft.com/office/drawing/2014/main" val="10002"/>
                  </a:ext>
                </a:extLst>
              </a:tr>
              <a:tr h="862024">
                <a:tc gridSpan="2">
                  <a:txBody>
                    <a:bodyPr/>
                    <a:lstStyle/>
                    <a:p>
                      <a:pPr marR="271780" algn="ctr">
                        <a:lnSpc>
                          <a:spcPct val="100000"/>
                        </a:lnSpc>
                        <a:spcBef>
                          <a:spcPts val="1175"/>
                        </a:spcBef>
                      </a:pPr>
                      <a:r>
                        <a:rPr sz="2200" b="1" i="1" dirty="0">
                          <a:latin typeface="Arial"/>
                          <a:cs typeface="Arial"/>
                        </a:rPr>
                        <a:t>Rychlost</a:t>
                      </a:r>
                      <a:r>
                        <a:rPr sz="2200" b="1" i="1" spc="-45" dirty="0">
                          <a:latin typeface="Arial"/>
                          <a:cs typeface="Arial"/>
                        </a:rPr>
                        <a:t> </a:t>
                      </a:r>
                      <a:r>
                        <a:rPr sz="2200" b="1" i="1" dirty="0">
                          <a:latin typeface="Arial"/>
                          <a:cs typeface="Arial"/>
                        </a:rPr>
                        <a:t>řezání</a:t>
                      </a:r>
                      <a:r>
                        <a:rPr sz="2200" b="1" i="1" spc="-35" dirty="0">
                          <a:latin typeface="Arial"/>
                          <a:cs typeface="Arial"/>
                        </a:rPr>
                        <a:t> </a:t>
                      </a:r>
                      <a:r>
                        <a:rPr sz="2200" b="1" i="1" dirty="0">
                          <a:latin typeface="Arial"/>
                          <a:cs typeface="Arial"/>
                        </a:rPr>
                        <a:t>–</a:t>
                      </a:r>
                      <a:r>
                        <a:rPr sz="2200" b="1" i="1" spc="-15" dirty="0">
                          <a:latin typeface="Arial"/>
                          <a:cs typeface="Arial"/>
                        </a:rPr>
                        <a:t> </a:t>
                      </a:r>
                      <a:r>
                        <a:rPr sz="2200" b="1" i="1" spc="-10" dirty="0">
                          <a:latin typeface="Arial"/>
                          <a:cs typeface="Arial"/>
                        </a:rPr>
                        <a:t>plasmy</a:t>
                      </a:r>
                      <a:endParaRPr sz="2200">
                        <a:latin typeface="Arial"/>
                        <a:cs typeface="Arial"/>
                      </a:endParaRPr>
                    </a:p>
                    <a:p>
                      <a:pPr marR="237490" algn="ctr">
                        <a:lnSpc>
                          <a:spcPct val="100000"/>
                        </a:lnSpc>
                      </a:pPr>
                      <a:r>
                        <a:rPr sz="2200" i="1" dirty="0">
                          <a:latin typeface="Arial"/>
                          <a:cs typeface="Arial"/>
                        </a:rPr>
                        <a:t>Tlouštka</a:t>
                      </a:r>
                      <a:r>
                        <a:rPr sz="2200" i="1" spc="-45" dirty="0">
                          <a:latin typeface="Arial"/>
                          <a:cs typeface="Arial"/>
                        </a:rPr>
                        <a:t> </a:t>
                      </a:r>
                      <a:r>
                        <a:rPr sz="2200" i="1" dirty="0">
                          <a:latin typeface="Arial"/>
                          <a:cs typeface="Arial"/>
                        </a:rPr>
                        <a:t>mat.</a:t>
                      </a:r>
                      <a:r>
                        <a:rPr sz="2200" i="1" spc="-30" dirty="0">
                          <a:latin typeface="Arial"/>
                          <a:cs typeface="Arial"/>
                        </a:rPr>
                        <a:t> </a:t>
                      </a:r>
                      <a:r>
                        <a:rPr sz="2200" i="1" spc="-20" dirty="0">
                          <a:latin typeface="Arial"/>
                          <a:cs typeface="Arial"/>
                        </a:rPr>
                        <a:t>[mm]</a:t>
                      </a:r>
                      <a:endParaRPr sz="2200">
                        <a:latin typeface="Arial"/>
                        <a:cs typeface="Arial"/>
                      </a:endParaRPr>
                    </a:p>
                  </a:txBody>
                  <a:tcPr marL="0" marR="0" marT="164562" marB="0"/>
                </a:tc>
                <a:tc hMerge="1">
                  <a:txBody>
                    <a:bodyPr/>
                    <a:lstStyle/>
                    <a:p>
                      <a:endParaRPr/>
                    </a:p>
                  </a:txBody>
                  <a:tcPr marL="0" marR="0" marT="0" marB="0"/>
                </a:tc>
                <a:tc gridSpan="2">
                  <a:txBody>
                    <a:bodyPr/>
                    <a:lstStyle/>
                    <a:p>
                      <a:pPr>
                        <a:lnSpc>
                          <a:spcPct val="100000"/>
                        </a:lnSpc>
                        <a:spcBef>
                          <a:spcPts val="10"/>
                        </a:spcBef>
                      </a:pPr>
                      <a:endParaRPr sz="3400">
                        <a:latin typeface="Times New Roman"/>
                        <a:cs typeface="Times New Roman"/>
                      </a:endParaRPr>
                    </a:p>
                    <a:p>
                      <a:pPr marL="311150">
                        <a:lnSpc>
                          <a:spcPct val="100000"/>
                        </a:lnSpc>
                      </a:pPr>
                      <a:r>
                        <a:rPr sz="2200" i="1" dirty="0">
                          <a:latin typeface="Arial"/>
                          <a:cs typeface="Arial"/>
                        </a:rPr>
                        <a:t>Rychlost</a:t>
                      </a:r>
                      <a:r>
                        <a:rPr sz="2200" i="1" spc="-30" dirty="0">
                          <a:latin typeface="Arial"/>
                          <a:cs typeface="Arial"/>
                        </a:rPr>
                        <a:t> </a:t>
                      </a:r>
                      <a:r>
                        <a:rPr sz="2200" i="1" spc="-10" dirty="0">
                          <a:latin typeface="Arial"/>
                          <a:cs typeface="Arial"/>
                        </a:rPr>
                        <a:t>[mm·min</a:t>
                      </a:r>
                      <a:r>
                        <a:rPr sz="2200" i="1" spc="-15" baseline="25641" dirty="0">
                          <a:latin typeface="Arial"/>
                          <a:cs typeface="Arial"/>
                        </a:rPr>
                        <a:t>-</a:t>
                      </a:r>
                      <a:r>
                        <a:rPr sz="2200" i="1" spc="-37" baseline="25641" dirty="0">
                          <a:latin typeface="Arial"/>
                          <a:cs typeface="Arial"/>
                        </a:rPr>
                        <a:t>1</a:t>
                      </a:r>
                      <a:r>
                        <a:rPr sz="2200" i="1" spc="-25" dirty="0">
                          <a:latin typeface="Arial"/>
                          <a:cs typeface="Arial"/>
                        </a:rPr>
                        <a:t>]</a:t>
                      </a:r>
                      <a:endParaRPr sz="2200">
                        <a:latin typeface="Arial"/>
                        <a:cs typeface="Arial"/>
                      </a:endParaRPr>
                    </a:p>
                  </a:txBody>
                  <a:tcPr marL="0" marR="0" marT="1401" marB="0"/>
                </a:tc>
                <a:tc hMerge="1">
                  <a:txBody>
                    <a:bodyPr/>
                    <a:lstStyle/>
                    <a:p>
                      <a:endParaRPr/>
                    </a:p>
                  </a:txBody>
                  <a:tcPr marL="0" marR="0" marT="0" marB="0"/>
                </a:tc>
                <a:extLst>
                  <a:ext uri="{0D108BD9-81ED-4DB2-BD59-A6C34878D82A}">
                    <a16:rowId xmlns:a16="http://schemas.microsoft.com/office/drawing/2014/main" val="10003"/>
                  </a:ext>
                </a:extLst>
              </a:tr>
              <a:tr h="336127">
                <a:tc gridSpan="2">
                  <a:txBody>
                    <a:bodyPr/>
                    <a:lstStyle/>
                    <a:p>
                      <a:pPr marL="484505" algn="ctr">
                        <a:lnSpc>
                          <a:spcPts val="2295"/>
                        </a:lnSpc>
                      </a:pPr>
                      <a:r>
                        <a:rPr sz="2200" i="1" dirty="0">
                          <a:latin typeface="Arial"/>
                          <a:cs typeface="Arial"/>
                        </a:rPr>
                        <a:t>5</a:t>
                      </a:r>
                      <a:endParaRPr sz="2200">
                        <a:latin typeface="Arial"/>
                        <a:cs typeface="Arial"/>
                      </a:endParaRPr>
                    </a:p>
                  </a:txBody>
                  <a:tcPr marL="0" marR="0" marT="0" marB="0"/>
                </a:tc>
                <a:tc hMerge="1">
                  <a:txBody>
                    <a:bodyPr/>
                    <a:lstStyle/>
                    <a:p>
                      <a:endParaRPr/>
                    </a:p>
                  </a:txBody>
                  <a:tcPr marL="0" marR="0" marT="0" marB="0"/>
                </a:tc>
                <a:tc gridSpan="2">
                  <a:txBody>
                    <a:bodyPr/>
                    <a:lstStyle/>
                    <a:p>
                      <a:pPr marL="1226185">
                        <a:lnSpc>
                          <a:spcPts val="2295"/>
                        </a:lnSpc>
                      </a:pPr>
                      <a:r>
                        <a:rPr sz="2200" i="1" spc="-20" dirty="0">
                          <a:latin typeface="Arial"/>
                          <a:cs typeface="Arial"/>
                        </a:rPr>
                        <a:t>7000</a:t>
                      </a:r>
                      <a:endParaRPr sz="2200">
                        <a:latin typeface="Arial"/>
                        <a:cs typeface="Arial"/>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336127">
                <a:tc gridSpan="2">
                  <a:txBody>
                    <a:bodyPr/>
                    <a:lstStyle/>
                    <a:p>
                      <a:pPr marL="626745" algn="ctr">
                        <a:lnSpc>
                          <a:spcPts val="2295"/>
                        </a:lnSpc>
                      </a:pPr>
                      <a:r>
                        <a:rPr sz="2200" i="1" spc="-25" dirty="0">
                          <a:latin typeface="Arial"/>
                          <a:cs typeface="Arial"/>
                        </a:rPr>
                        <a:t>20</a:t>
                      </a:r>
                      <a:endParaRPr sz="2200">
                        <a:latin typeface="Arial"/>
                        <a:cs typeface="Arial"/>
                      </a:endParaRPr>
                    </a:p>
                  </a:txBody>
                  <a:tcPr marL="0" marR="0" marT="0" marB="0"/>
                </a:tc>
                <a:tc hMerge="1">
                  <a:txBody>
                    <a:bodyPr/>
                    <a:lstStyle/>
                    <a:p>
                      <a:endParaRPr/>
                    </a:p>
                  </a:txBody>
                  <a:tcPr marL="0" marR="0" marT="0" marB="0"/>
                </a:tc>
                <a:tc gridSpan="2">
                  <a:txBody>
                    <a:bodyPr/>
                    <a:lstStyle/>
                    <a:p>
                      <a:pPr marL="1226185">
                        <a:lnSpc>
                          <a:spcPts val="2295"/>
                        </a:lnSpc>
                      </a:pPr>
                      <a:r>
                        <a:rPr sz="2200" i="1" spc="-20" dirty="0">
                          <a:latin typeface="Arial"/>
                          <a:cs typeface="Arial"/>
                        </a:rPr>
                        <a:t>2000</a:t>
                      </a:r>
                      <a:endParaRPr sz="2200">
                        <a:latin typeface="Arial"/>
                        <a:cs typeface="Arial"/>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r h="324222">
                <a:tc gridSpan="2">
                  <a:txBody>
                    <a:bodyPr/>
                    <a:lstStyle/>
                    <a:p>
                      <a:pPr marL="626745" algn="ctr">
                        <a:lnSpc>
                          <a:spcPts val="2220"/>
                        </a:lnSpc>
                      </a:pPr>
                      <a:r>
                        <a:rPr sz="2200" i="1" spc="-25" dirty="0">
                          <a:latin typeface="Arial"/>
                          <a:cs typeface="Arial"/>
                        </a:rPr>
                        <a:t>50</a:t>
                      </a:r>
                      <a:endParaRPr sz="2200">
                        <a:latin typeface="Arial"/>
                        <a:cs typeface="Arial"/>
                      </a:endParaRPr>
                    </a:p>
                  </a:txBody>
                  <a:tcPr marL="0" marR="0" marT="0" marB="0"/>
                </a:tc>
                <a:tc hMerge="1">
                  <a:txBody>
                    <a:bodyPr/>
                    <a:lstStyle/>
                    <a:p>
                      <a:endParaRPr/>
                    </a:p>
                  </a:txBody>
                  <a:tcPr marL="0" marR="0" marT="0" marB="0"/>
                </a:tc>
                <a:tc gridSpan="2">
                  <a:txBody>
                    <a:bodyPr/>
                    <a:lstStyle/>
                    <a:p>
                      <a:pPr marL="563880" algn="ctr">
                        <a:lnSpc>
                          <a:spcPts val="2220"/>
                        </a:lnSpc>
                      </a:pPr>
                      <a:r>
                        <a:rPr sz="2200" i="1" spc="-25" dirty="0">
                          <a:latin typeface="Arial"/>
                          <a:cs typeface="Arial"/>
                        </a:rPr>
                        <a:t>400</a:t>
                      </a:r>
                      <a:endParaRPr sz="2200">
                        <a:latin typeface="Arial"/>
                        <a:cs typeface="Arial"/>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bl>
          </a:graphicData>
        </a:graphic>
      </p:graphicFrame>
      <p:sp>
        <p:nvSpPr>
          <p:cNvPr id="12" name="object 12"/>
          <p:cNvSpPr txBox="1"/>
          <p:nvPr/>
        </p:nvSpPr>
        <p:spPr>
          <a:xfrm>
            <a:off x="668938" y="5465140"/>
            <a:ext cx="7363974" cy="1308599"/>
          </a:xfrm>
          <a:prstGeom prst="rect">
            <a:avLst/>
          </a:prstGeom>
        </p:spPr>
        <p:txBody>
          <a:bodyPr vert="horz" wrap="square" lIns="0" tIns="14005" rIns="0" bIns="0" rtlCol="0">
            <a:spAutoFit/>
          </a:bodyPr>
          <a:lstStyle/>
          <a:p>
            <a:pPr marL="14007">
              <a:lnSpc>
                <a:spcPts val="2382"/>
              </a:lnSpc>
              <a:spcBef>
                <a:spcPts val="110"/>
              </a:spcBef>
            </a:pPr>
            <a:r>
              <a:rPr sz="2206" b="1" i="1" dirty="0">
                <a:latin typeface="Arial"/>
                <a:cs typeface="Arial"/>
              </a:rPr>
              <a:t>Rychlost</a:t>
            </a:r>
            <a:r>
              <a:rPr sz="2206" b="1" i="1" spc="-50" dirty="0">
                <a:latin typeface="Arial"/>
                <a:cs typeface="Arial"/>
              </a:rPr>
              <a:t> </a:t>
            </a:r>
            <a:r>
              <a:rPr sz="2206" b="1" i="1" dirty="0">
                <a:latin typeface="Arial"/>
                <a:cs typeface="Arial"/>
              </a:rPr>
              <a:t>řezání</a:t>
            </a:r>
            <a:r>
              <a:rPr sz="2206" b="1" i="1" spc="-33" dirty="0">
                <a:latin typeface="Arial"/>
                <a:cs typeface="Arial"/>
              </a:rPr>
              <a:t> </a:t>
            </a:r>
            <a:r>
              <a:rPr sz="2206" b="1" i="1" dirty="0">
                <a:latin typeface="Arial"/>
                <a:cs typeface="Arial"/>
              </a:rPr>
              <a:t>–</a:t>
            </a:r>
            <a:r>
              <a:rPr sz="2206" b="1" i="1" spc="-11" dirty="0">
                <a:latin typeface="Arial"/>
                <a:cs typeface="Arial"/>
              </a:rPr>
              <a:t> </a:t>
            </a:r>
            <a:r>
              <a:rPr sz="2206" b="1" i="1" dirty="0">
                <a:latin typeface="Arial"/>
                <a:cs typeface="Arial"/>
              </a:rPr>
              <a:t>plasma</a:t>
            </a:r>
            <a:r>
              <a:rPr sz="2206" b="1" i="1" spc="-50" dirty="0">
                <a:latin typeface="Arial"/>
                <a:cs typeface="Arial"/>
              </a:rPr>
              <a:t> </a:t>
            </a:r>
            <a:r>
              <a:rPr sz="2206" b="1" i="1" dirty="0">
                <a:latin typeface="Arial"/>
                <a:cs typeface="Arial"/>
              </a:rPr>
              <a:t>s</a:t>
            </a:r>
            <a:r>
              <a:rPr sz="2206" b="1" i="1" spc="-11" dirty="0">
                <a:latin typeface="Arial"/>
                <a:cs typeface="Arial"/>
              </a:rPr>
              <a:t> </a:t>
            </a:r>
            <a:r>
              <a:rPr sz="2206" b="1" i="1" dirty="0">
                <a:latin typeface="Arial"/>
                <a:cs typeface="Arial"/>
              </a:rPr>
              <a:t>vysokou</a:t>
            </a:r>
            <a:r>
              <a:rPr sz="2206" b="1" i="1" spc="-28" dirty="0">
                <a:latin typeface="Arial"/>
                <a:cs typeface="Arial"/>
              </a:rPr>
              <a:t> </a:t>
            </a:r>
            <a:r>
              <a:rPr sz="2206" b="1" i="1" dirty="0">
                <a:latin typeface="Arial"/>
                <a:cs typeface="Arial"/>
              </a:rPr>
              <a:t>hustotou</a:t>
            </a:r>
            <a:r>
              <a:rPr sz="2206" b="1" i="1" spc="-44" dirty="0">
                <a:latin typeface="Arial"/>
                <a:cs typeface="Arial"/>
              </a:rPr>
              <a:t> </a:t>
            </a:r>
            <a:r>
              <a:rPr sz="2206" b="1" i="1" spc="-11" dirty="0">
                <a:latin typeface="Arial"/>
                <a:cs typeface="Arial"/>
              </a:rPr>
              <a:t>oblouku</a:t>
            </a:r>
            <a:endParaRPr sz="2206">
              <a:latin typeface="Arial"/>
              <a:cs typeface="Arial"/>
            </a:endParaRPr>
          </a:p>
          <a:p>
            <a:pPr marL="392178">
              <a:lnSpc>
                <a:spcPts val="2382"/>
              </a:lnSpc>
            </a:pPr>
            <a:r>
              <a:rPr sz="2206" i="1" dirty="0">
                <a:latin typeface="Arial"/>
                <a:cs typeface="Arial"/>
              </a:rPr>
              <a:t>(High</a:t>
            </a:r>
            <a:r>
              <a:rPr sz="2206" i="1" spc="-22" dirty="0">
                <a:latin typeface="Arial"/>
                <a:cs typeface="Arial"/>
              </a:rPr>
              <a:t> </a:t>
            </a:r>
            <a:r>
              <a:rPr sz="2206" i="1" dirty="0">
                <a:latin typeface="Arial"/>
                <a:cs typeface="Arial"/>
              </a:rPr>
              <a:t>Definition</a:t>
            </a:r>
            <a:r>
              <a:rPr sz="2206" i="1" spc="-17" dirty="0">
                <a:latin typeface="Arial"/>
                <a:cs typeface="Arial"/>
              </a:rPr>
              <a:t> </a:t>
            </a:r>
            <a:r>
              <a:rPr sz="2206" i="1" dirty="0">
                <a:latin typeface="Arial"/>
                <a:cs typeface="Arial"/>
              </a:rPr>
              <a:t>-</a:t>
            </a:r>
            <a:r>
              <a:rPr sz="2206" i="1" spc="-6" dirty="0">
                <a:latin typeface="Arial"/>
                <a:cs typeface="Arial"/>
              </a:rPr>
              <a:t> </a:t>
            </a:r>
            <a:r>
              <a:rPr sz="2206" i="1" dirty="0">
                <a:latin typeface="Arial"/>
                <a:cs typeface="Arial"/>
              </a:rPr>
              <a:t>Hypertherm,</a:t>
            </a:r>
            <a:r>
              <a:rPr sz="2206" i="1" spc="-55" dirty="0">
                <a:latin typeface="Arial"/>
                <a:cs typeface="Arial"/>
              </a:rPr>
              <a:t> </a:t>
            </a:r>
            <a:r>
              <a:rPr sz="2206" i="1" dirty="0">
                <a:latin typeface="Arial"/>
                <a:cs typeface="Arial"/>
              </a:rPr>
              <a:t>Hi-Focus</a:t>
            </a:r>
            <a:r>
              <a:rPr sz="2206" i="1" spc="-28"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Kjellberg</a:t>
            </a:r>
            <a:r>
              <a:rPr sz="2206" i="1" spc="-22" dirty="0">
                <a:latin typeface="Arial"/>
                <a:cs typeface="Arial"/>
              </a:rPr>
              <a:t> </a:t>
            </a:r>
            <a:r>
              <a:rPr sz="2206" i="1" spc="-11" dirty="0">
                <a:latin typeface="Arial"/>
                <a:cs typeface="Arial"/>
              </a:rPr>
              <a:t>atd..)</a:t>
            </a:r>
            <a:endParaRPr sz="2206">
              <a:latin typeface="Arial"/>
              <a:cs typeface="Arial"/>
            </a:endParaRPr>
          </a:p>
          <a:p>
            <a:pPr marL="518235">
              <a:spcBef>
                <a:spcPts val="6"/>
              </a:spcBef>
            </a:pPr>
            <a:r>
              <a:rPr sz="2206" i="1" dirty="0">
                <a:latin typeface="Arial"/>
                <a:cs typeface="Arial"/>
              </a:rPr>
              <a:t>0,5</a:t>
            </a:r>
            <a:r>
              <a:rPr sz="2206" i="1" spc="-28" dirty="0">
                <a:latin typeface="Arial"/>
                <a:cs typeface="Arial"/>
              </a:rPr>
              <a:t> </a:t>
            </a:r>
            <a:r>
              <a:rPr sz="2206" i="1" dirty="0">
                <a:latin typeface="Arial"/>
                <a:cs typeface="Arial"/>
              </a:rPr>
              <a:t>–</a:t>
            </a:r>
            <a:r>
              <a:rPr sz="2206" i="1" spc="-6" dirty="0">
                <a:latin typeface="Arial"/>
                <a:cs typeface="Arial"/>
              </a:rPr>
              <a:t> </a:t>
            </a:r>
            <a:r>
              <a:rPr sz="2206" i="1" dirty="0">
                <a:latin typeface="Arial"/>
                <a:cs typeface="Arial"/>
              </a:rPr>
              <a:t>8,0</a:t>
            </a:r>
            <a:r>
              <a:rPr sz="2206" i="1" spc="-28" dirty="0">
                <a:latin typeface="Arial"/>
                <a:cs typeface="Arial"/>
              </a:rPr>
              <a:t> </a:t>
            </a:r>
            <a:r>
              <a:rPr sz="2206" i="1" dirty="0">
                <a:latin typeface="Arial"/>
                <a:cs typeface="Arial"/>
              </a:rPr>
              <a:t>mm</a:t>
            </a:r>
            <a:r>
              <a:rPr sz="2206" i="1" spc="-11" dirty="0">
                <a:latin typeface="Arial"/>
                <a:cs typeface="Arial"/>
              </a:rPr>
              <a:t> </a:t>
            </a:r>
            <a:r>
              <a:rPr sz="2206" i="1" dirty="0">
                <a:latin typeface="Arial"/>
                <a:cs typeface="Arial"/>
              </a:rPr>
              <a:t>(20</a:t>
            </a:r>
            <a:r>
              <a:rPr sz="2206" i="1" spc="-28" dirty="0">
                <a:latin typeface="Arial"/>
                <a:cs typeface="Arial"/>
              </a:rPr>
              <a:t> </a:t>
            </a:r>
            <a:r>
              <a:rPr sz="2206" i="1" dirty="0">
                <a:latin typeface="Arial"/>
                <a:cs typeface="Arial"/>
              </a:rPr>
              <a:t>–</a:t>
            </a:r>
            <a:r>
              <a:rPr sz="2206" i="1" spc="-6" dirty="0">
                <a:latin typeface="Arial"/>
                <a:cs typeface="Arial"/>
              </a:rPr>
              <a:t> </a:t>
            </a:r>
            <a:r>
              <a:rPr sz="2206" i="1" spc="-22" dirty="0">
                <a:latin typeface="Arial"/>
                <a:cs typeface="Arial"/>
              </a:rPr>
              <a:t>50A)</a:t>
            </a:r>
            <a:endParaRPr sz="2206">
              <a:latin typeface="Arial"/>
              <a:cs typeface="Arial"/>
            </a:endParaRPr>
          </a:p>
          <a:p>
            <a:pPr marL="518235"/>
            <a:r>
              <a:rPr sz="2206" i="1" dirty="0">
                <a:latin typeface="Arial"/>
                <a:cs typeface="Arial"/>
              </a:rPr>
              <a:t>4</a:t>
            </a:r>
            <a:r>
              <a:rPr sz="2206" i="1" spc="-11"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10</a:t>
            </a:r>
            <a:r>
              <a:rPr sz="2206" i="1" spc="-22" dirty="0">
                <a:latin typeface="Arial"/>
                <a:cs typeface="Arial"/>
              </a:rPr>
              <a:t> </a:t>
            </a:r>
            <a:r>
              <a:rPr sz="2206" i="1" dirty="0">
                <a:latin typeface="Arial"/>
                <a:cs typeface="Arial"/>
              </a:rPr>
              <a:t>mm</a:t>
            </a:r>
            <a:r>
              <a:rPr sz="2206" i="1" spc="-11" dirty="0">
                <a:latin typeface="Arial"/>
                <a:cs typeface="Arial"/>
              </a:rPr>
              <a:t> </a:t>
            </a:r>
            <a:r>
              <a:rPr sz="2206" i="1" dirty="0">
                <a:latin typeface="Arial"/>
                <a:cs typeface="Arial"/>
              </a:rPr>
              <a:t>(50</a:t>
            </a:r>
            <a:r>
              <a:rPr sz="2206" i="1" spc="-11" dirty="0">
                <a:latin typeface="Arial"/>
                <a:cs typeface="Arial"/>
              </a:rPr>
              <a:t> </a:t>
            </a:r>
            <a:r>
              <a:rPr sz="2206" i="1" dirty="0">
                <a:latin typeface="Arial"/>
                <a:cs typeface="Arial"/>
              </a:rPr>
              <a:t>–</a:t>
            </a:r>
            <a:r>
              <a:rPr sz="2206" i="1" spc="-17" dirty="0">
                <a:latin typeface="Arial"/>
                <a:cs typeface="Arial"/>
              </a:rPr>
              <a:t> </a:t>
            </a:r>
            <a:r>
              <a:rPr sz="2206" i="1" spc="-11" dirty="0">
                <a:latin typeface="Arial"/>
                <a:cs typeface="Arial"/>
              </a:rPr>
              <a:t>100A)</a:t>
            </a:r>
            <a:endParaRPr sz="2206">
              <a:latin typeface="Arial"/>
              <a:cs typeface="Arial"/>
            </a:endParaRPr>
          </a:p>
        </p:txBody>
      </p:sp>
      <p:sp>
        <p:nvSpPr>
          <p:cNvPr id="13" name="object 13"/>
          <p:cNvSpPr txBox="1">
            <a:spLocks noGrp="1"/>
          </p:cNvSpPr>
          <p:nvPr>
            <p:ph type="title"/>
          </p:nvPr>
        </p:nvSpPr>
        <p:spPr>
          <a:xfrm>
            <a:off x="391632" y="775581"/>
            <a:ext cx="9578910" cy="552090"/>
          </a:xfrm>
          <a:prstGeom prst="rect">
            <a:avLst/>
          </a:prstGeom>
        </p:spPr>
        <p:txBody>
          <a:bodyPr vert="horz" wrap="square" lIns="0" tIns="13305" rIns="0" bIns="0" rtlCol="0">
            <a:spAutoFit/>
          </a:bodyPr>
          <a:lstStyle/>
          <a:p>
            <a:pPr marL="14007">
              <a:spcBef>
                <a:spcPts val="105"/>
              </a:spcBef>
            </a:pPr>
            <a:r>
              <a:rPr spc="-116" dirty="0"/>
              <a:t>Technologické</a:t>
            </a:r>
            <a:r>
              <a:rPr spc="-99" dirty="0"/>
              <a:t> </a:t>
            </a:r>
            <a:r>
              <a:rPr spc="-105" dirty="0"/>
              <a:t>možnosti</a:t>
            </a:r>
            <a:r>
              <a:rPr spc="-94" dirty="0"/>
              <a:t> </a:t>
            </a:r>
            <a:r>
              <a:rPr dirty="0"/>
              <a:t>a</a:t>
            </a:r>
            <a:r>
              <a:rPr spc="-116" dirty="0"/>
              <a:t> </a:t>
            </a:r>
            <a:r>
              <a:rPr spc="-110" dirty="0"/>
              <a:t>omezení</a:t>
            </a:r>
            <a:r>
              <a:rPr spc="-72" dirty="0"/>
              <a:t> </a:t>
            </a:r>
            <a:r>
              <a:rPr sz="2757" spc="-39" dirty="0"/>
              <a:t>řezání</a:t>
            </a:r>
            <a:r>
              <a:rPr sz="2757" spc="-105" dirty="0"/>
              <a:t> </a:t>
            </a:r>
            <a:r>
              <a:rPr sz="2757" spc="-11" dirty="0"/>
              <a:t>plazmou</a:t>
            </a:r>
            <a:endParaRPr sz="2757"/>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626923" y="1665927"/>
            <a:ext cx="8585235" cy="1840349"/>
          </a:xfrm>
          <a:prstGeom prst="rect">
            <a:avLst/>
          </a:prstGeom>
        </p:spPr>
        <p:txBody>
          <a:bodyPr vert="horz" wrap="square" lIns="0" tIns="14706" rIns="0" bIns="0" rtlCol="0">
            <a:spAutoFit/>
          </a:bodyPr>
          <a:lstStyle/>
          <a:p>
            <a:pPr marL="434196" marR="582664" indent="-378871">
              <a:spcBef>
                <a:spcPts val="116"/>
              </a:spcBef>
              <a:buFont typeface="Arial"/>
              <a:buChar char="•"/>
              <a:tabLst>
                <a:tab pos="434196" algn="l"/>
                <a:tab pos="434898" algn="l"/>
              </a:tabLst>
            </a:pPr>
            <a:r>
              <a:rPr sz="2206" i="1" dirty="0">
                <a:latin typeface="Arial"/>
                <a:cs typeface="Arial"/>
              </a:rPr>
              <a:t>Vysoká</a:t>
            </a:r>
            <a:r>
              <a:rPr sz="2206" i="1" spc="-50" dirty="0">
                <a:latin typeface="Arial"/>
                <a:cs typeface="Arial"/>
              </a:rPr>
              <a:t> </a:t>
            </a:r>
            <a:r>
              <a:rPr sz="2206" i="1" dirty="0">
                <a:latin typeface="Arial"/>
                <a:cs typeface="Arial"/>
              </a:rPr>
              <a:t>teplota</a:t>
            </a:r>
            <a:r>
              <a:rPr sz="2206" i="1" spc="-33" dirty="0">
                <a:latin typeface="Arial"/>
                <a:cs typeface="Arial"/>
              </a:rPr>
              <a:t> </a:t>
            </a:r>
            <a:r>
              <a:rPr sz="2206" i="1" dirty="0">
                <a:latin typeface="Arial"/>
                <a:cs typeface="Arial"/>
              </a:rPr>
              <a:t>umožnuje</a:t>
            </a:r>
            <a:r>
              <a:rPr sz="2206" i="1" spc="-39" dirty="0">
                <a:latin typeface="Arial"/>
                <a:cs typeface="Arial"/>
              </a:rPr>
              <a:t> </a:t>
            </a:r>
            <a:r>
              <a:rPr sz="2206" i="1" dirty="0">
                <a:latin typeface="Arial"/>
                <a:cs typeface="Arial"/>
              </a:rPr>
              <a:t>řezat</a:t>
            </a:r>
            <a:r>
              <a:rPr sz="2206" i="1" spc="-55" dirty="0">
                <a:latin typeface="Arial"/>
                <a:cs typeface="Arial"/>
              </a:rPr>
              <a:t> </a:t>
            </a:r>
            <a:r>
              <a:rPr sz="2206" i="1" dirty="0">
                <a:latin typeface="Arial"/>
                <a:cs typeface="Arial"/>
              </a:rPr>
              <a:t>všechny</a:t>
            </a:r>
            <a:r>
              <a:rPr sz="2206" i="1" spc="-61" dirty="0">
                <a:latin typeface="Arial"/>
                <a:cs typeface="Arial"/>
              </a:rPr>
              <a:t> </a:t>
            </a:r>
            <a:r>
              <a:rPr sz="2206" i="1" dirty="0">
                <a:latin typeface="Arial"/>
                <a:cs typeface="Arial"/>
              </a:rPr>
              <a:t>vodivé</a:t>
            </a:r>
            <a:r>
              <a:rPr sz="2206" i="1" spc="-44" dirty="0">
                <a:latin typeface="Arial"/>
                <a:cs typeface="Arial"/>
              </a:rPr>
              <a:t> </a:t>
            </a:r>
            <a:r>
              <a:rPr sz="2206" i="1" dirty="0">
                <a:latin typeface="Arial"/>
                <a:cs typeface="Arial"/>
              </a:rPr>
              <a:t>materiály</a:t>
            </a:r>
            <a:r>
              <a:rPr sz="2206" i="1" spc="-22" dirty="0">
                <a:latin typeface="Arial"/>
                <a:cs typeface="Arial"/>
              </a:rPr>
              <a:t> </a:t>
            </a:r>
            <a:r>
              <a:rPr sz="2206" i="1" spc="-28" dirty="0">
                <a:latin typeface="Arial"/>
                <a:cs typeface="Arial"/>
              </a:rPr>
              <a:t>bez </a:t>
            </a:r>
            <a:r>
              <a:rPr sz="2206" i="1" dirty="0">
                <a:latin typeface="Arial"/>
                <a:cs typeface="Arial"/>
              </a:rPr>
              <a:t>ohledu</a:t>
            </a:r>
            <a:r>
              <a:rPr sz="2206" i="1" spc="-50"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jejich řezatelnost</a:t>
            </a:r>
            <a:r>
              <a:rPr sz="2206" i="1" spc="-55" dirty="0">
                <a:latin typeface="Arial"/>
                <a:cs typeface="Arial"/>
              </a:rPr>
              <a:t> </a:t>
            </a:r>
            <a:r>
              <a:rPr sz="2206" i="1" spc="-11" dirty="0">
                <a:latin typeface="Arial"/>
                <a:cs typeface="Arial"/>
              </a:rPr>
              <a:t>kyslíkem</a:t>
            </a:r>
            <a:endParaRPr sz="2206">
              <a:latin typeface="Arial"/>
              <a:cs typeface="Arial"/>
            </a:endParaRPr>
          </a:p>
          <a:p>
            <a:pPr marL="434196" indent="-378871">
              <a:spcBef>
                <a:spcPts val="529"/>
              </a:spcBef>
              <a:buFont typeface="Arial"/>
              <a:buChar char="•"/>
              <a:tabLst>
                <a:tab pos="434196" algn="l"/>
                <a:tab pos="434898" algn="l"/>
              </a:tabLst>
            </a:pPr>
            <a:r>
              <a:rPr sz="2206" i="1" dirty="0">
                <a:latin typeface="Arial"/>
                <a:cs typeface="Arial"/>
              </a:rPr>
              <a:t>Výstupní</a:t>
            </a:r>
            <a:r>
              <a:rPr sz="2206" i="1" spc="-50" dirty="0">
                <a:latin typeface="Arial"/>
                <a:cs typeface="Arial"/>
              </a:rPr>
              <a:t> </a:t>
            </a:r>
            <a:r>
              <a:rPr sz="2206" i="1" dirty="0">
                <a:latin typeface="Arial"/>
                <a:cs typeface="Arial"/>
              </a:rPr>
              <a:t>rychlost</a:t>
            </a:r>
            <a:r>
              <a:rPr sz="2206" i="1" spc="-61" dirty="0">
                <a:latin typeface="Arial"/>
                <a:cs typeface="Arial"/>
              </a:rPr>
              <a:t> </a:t>
            </a:r>
            <a:r>
              <a:rPr sz="2206" i="1" dirty="0">
                <a:latin typeface="Arial"/>
                <a:cs typeface="Arial"/>
              </a:rPr>
              <a:t>plasmy</a:t>
            </a:r>
            <a:r>
              <a:rPr sz="2206" i="1" spc="-11" dirty="0">
                <a:latin typeface="Arial"/>
                <a:cs typeface="Arial"/>
              </a:rPr>
              <a:t> </a:t>
            </a:r>
            <a:r>
              <a:rPr sz="2206" i="1" dirty="0">
                <a:latin typeface="Arial"/>
                <a:cs typeface="Arial"/>
              </a:rPr>
              <a:t>1500</a:t>
            </a:r>
            <a:r>
              <a:rPr sz="2206" i="1" spc="-28" dirty="0">
                <a:latin typeface="Arial"/>
                <a:cs typeface="Arial"/>
              </a:rPr>
              <a:t> </a:t>
            </a:r>
            <a:r>
              <a:rPr sz="2206" i="1" dirty="0">
                <a:latin typeface="Arial"/>
                <a:cs typeface="Arial"/>
              </a:rPr>
              <a:t>–</a:t>
            </a:r>
            <a:r>
              <a:rPr sz="2206" i="1" spc="-6" dirty="0">
                <a:latin typeface="Arial"/>
                <a:cs typeface="Arial"/>
              </a:rPr>
              <a:t> </a:t>
            </a:r>
            <a:r>
              <a:rPr sz="2206" i="1" dirty="0">
                <a:latin typeface="Arial"/>
                <a:cs typeface="Arial"/>
              </a:rPr>
              <a:t>2300</a:t>
            </a:r>
            <a:r>
              <a:rPr sz="2206" i="1" spc="-39" dirty="0">
                <a:latin typeface="Arial"/>
                <a:cs typeface="Arial"/>
              </a:rPr>
              <a:t> </a:t>
            </a:r>
            <a:r>
              <a:rPr sz="2206" i="1" spc="-11" dirty="0">
                <a:latin typeface="Arial"/>
                <a:cs typeface="Arial"/>
              </a:rPr>
              <a:t>m·s</a:t>
            </a:r>
            <a:r>
              <a:rPr sz="2150" i="1" spc="-17" baseline="25641" dirty="0">
                <a:latin typeface="Arial"/>
                <a:cs typeface="Arial"/>
              </a:rPr>
              <a:t>-</a:t>
            </a:r>
            <a:r>
              <a:rPr sz="2150" i="1" spc="-83" baseline="25641" dirty="0">
                <a:latin typeface="Arial"/>
                <a:cs typeface="Arial"/>
              </a:rPr>
              <a:t>1</a:t>
            </a:r>
            <a:endParaRPr sz="2150" baseline="25641">
              <a:latin typeface="Arial"/>
              <a:cs typeface="Arial"/>
            </a:endParaRPr>
          </a:p>
          <a:p>
            <a:pPr marL="434196" marR="61628" indent="-378871">
              <a:spcBef>
                <a:spcPts val="529"/>
              </a:spcBef>
              <a:buFont typeface="Arial"/>
              <a:buChar char="•"/>
              <a:tabLst>
                <a:tab pos="434196" algn="l"/>
                <a:tab pos="434898" algn="l"/>
              </a:tabLst>
            </a:pPr>
            <a:r>
              <a:rPr sz="2206" i="1" dirty="0">
                <a:latin typeface="Arial"/>
                <a:cs typeface="Arial"/>
              </a:rPr>
              <a:t>Řezací</a:t>
            </a:r>
            <a:r>
              <a:rPr sz="2206" i="1" spc="-44" dirty="0">
                <a:latin typeface="Arial"/>
                <a:cs typeface="Arial"/>
              </a:rPr>
              <a:t> </a:t>
            </a:r>
            <a:r>
              <a:rPr sz="2206" i="1" dirty="0">
                <a:latin typeface="Arial"/>
                <a:cs typeface="Arial"/>
              </a:rPr>
              <a:t>rychlost</a:t>
            </a:r>
            <a:r>
              <a:rPr sz="2206" i="1" spc="-72"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až</a:t>
            </a:r>
            <a:r>
              <a:rPr sz="2206" i="1" spc="-28" dirty="0">
                <a:latin typeface="Arial"/>
                <a:cs typeface="Arial"/>
              </a:rPr>
              <a:t> </a:t>
            </a:r>
            <a:r>
              <a:rPr sz="2206" i="1" dirty="0">
                <a:latin typeface="Arial"/>
                <a:cs typeface="Arial"/>
              </a:rPr>
              <a:t>10x</a:t>
            </a:r>
            <a:r>
              <a:rPr sz="2206" i="1" spc="-17" dirty="0">
                <a:latin typeface="Arial"/>
                <a:cs typeface="Arial"/>
              </a:rPr>
              <a:t> </a:t>
            </a:r>
            <a:r>
              <a:rPr sz="2206" i="1" dirty="0">
                <a:latin typeface="Arial"/>
                <a:cs typeface="Arial"/>
              </a:rPr>
              <a:t>vyšší</a:t>
            </a:r>
            <a:r>
              <a:rPr sz="2206" i="1" spc="-55" dirty="0">
                <a:latin typeface="Arial"/>
                <a:cs typeface="Arial"/>
              </a:rPr>
              <a:t> </a:t>
            </a:r>
            <a:r>
              <a:rPr sz="2206" i="1" dirty="0">
                <a:latin typeface="Arial"/>
                <a:cs typeface="Arial"/>
              </a:rPr>
              <a:t>u</a:t>
            </a:r>
            <a:r>
              <a:rPr sz="2206" i="1" spc="-28" dirty="0">
                <a:latin typeface="Arial"/>
                <a:cs typeface="Arial"/>
              </a:rPr>
              <a:t> </a:t>
            </a:r>
            <a:r>
              <a:rPr sz="2206" i="1" dirty="0">
                <a:latin typeface="Arial"/>
                <a:cs typeface="Arial"/>
              </a:rPr>
              <a:t>tenkých</a:t>
            </a:r>
            <a:r>
              <a:rPr sz="2206" i="1" spc="-50" dirty="0">
                <a:latin typeface="Arial"/>
                <a:cs typeface="Arial"/>
              </a:rPr>
              <a:t> </a:t>
            </a:r>
            <a:r>
              <a:rPr sz="2206" i="1" dirty="0">
                <a:latin typeface="Arial"/>
                <a:cs typeface="Arial"/>
              </a:rPr>
              <a:t>materiálů</a:t>
            </a:r>
            <a:r>
              <a:rPr sz="2206" i="1" spc="-22" dirty="0">
                <a:latin typeface="Arial"/>
                <a:cs typeface="Arial"/>
              </a:rPr>
              <a:t> </a:t>
            </a:r>
            <a:r>
              <a:rPr sz="2206" i="1" dirty="0">
                <a:latin typeface="Arial"/>
                <a:cs typeface="Arial"/>
              </a:rPr>
              <a:t>v</a:t>
            </a:r>
            <a:r>
              <a:rPr sz="2206" i="1" spc="-6" dirty="0">
                <a:latin typeface="Arial"/>
                <a:cs typeface="Arial"/>
              </a:rPr>
              <a:t> </a:t>
            </a:r>
            <a:r>
              <a:rPr sz="2206" i="1" dirty="0">
                <a:latin typeface="Arial"/>
                <a:cs typeface="Arial"/>
              </a:rPr>
              <a:t>porovnání</a:t>
            </a:r>
            <a:r>
              <a:rPr sz="2206" i="1" spc="-55" dirty="0">
                <a:latin typeface="Arial"/>
                <a:cs typeface="Arial"/>
              </a:rPr>
              <a:t> s </a:t>
            </a:r>
            <a:r>
              <a:rPr sz="2206" i="1" dirty="0">
                <a:latin typeface="Arial"/>
                <a:cs typeface="Arial"/>
              </a:rPr>
              <a:t>kyslíkem,</a:t>
            </a:r>
            <a:r>
              <a:rPr sz="2206" i="1" spc="-44" dirty="0">
                <a:latin typeface="Arial"/>
                <a:cs typeface="Arial"/>
              </a:rPr>
              <a:t> </a:t>
            </a:r>
            <a:r>
              <a:rPr sz="2206" i="1" dirty="0">
                <a:latin typeface="Arial"/>
                <a:cs typeface="Arial"/>
              </a:rPr>
              <a:t>k</a:t>
            </a:r>
            <a:r>
              <a:rPr sz="2206" i="1" spc="-17" dirty="0">
                <a:latin typeface="Arial"/>
                <a:cs typeface="Arial"/>
              </a:rPr>
              <a:t> </a:t>
            </a:r>
            <a:r>
              <a:rPr sz="2206" i="1" dirty="0">
                <a:latin typeface="Arial"/>
                <a:cs typeface="Arial"/>
              </a:rPr>
              <a:t>vyrovnání</a:t>
            </a:r>
            <a:r>
              <a:rPr sz="2206" i="1" spc="-72" dirty="0">
                <a:latin typeface="Arial"/>
                <a:cs typeface="Arial"/>
              </a:rPr>
              <a:t> </a:t>
            </a:r>
            <a:r>
              <a:rPr sz="2206" i="1" dirty="0">
                <a:latin typeface="Arial"/>
                <a:cs typeface="Arial"/>
              </a:rPr>
              <a:t>rychlostí</a:t>
            </a:r>
            <a:r>
              <a:rPr sz="2206" i="1" spc="-61" dirty="0">
                <a:latin typeface="Arial"/>
                <a:cs typeface="Arial"/>
              </a:rPr>
              <a:t> </a:t>
            </a:r>
            <a:r>
              <a:rPr sz="2206" i="1" dirty="0">
                <a:latin typeface="Arial"/>
                <a:cs typeface="Arial"/>
              </a:rPr>
              <a:t>ale</a:t>
            </a:r>
            <a:r>
              <a:rPr sz="2206" i="1" spc="-6" dirty="0">
                <a:latin typeface="Arial"/>
                <a:cs typeface="Arial"/>
              </a:rPr>
              <a:t> </a:t>
            </a:r>
            <a:r>
              <a:rPr sz="2206" i="1" dirty="0">
                <a:latin typeface="Arial"/>
                <a:cs typeface="Arial"/>
              </a:rPr>
              <a:t>dochází</a:t>
            </a:r>
            <a:r>
              <a:rPr sz="2206" i="1" spc="-50" dirty="0">
                <a:latin typeface="Arial"/>
                <a:cs typeface="Arial"/>
              </a:rPr>
              <a:t> </a:t>
            </a:r>
            <a:r>
              <a:rPr sz="2206" i="1" dirty="0">
                <a:latin typeface="Arial"/>
                <a:cs typeface="Arial"/>
              </a:rPr>
              <a:t>při tl.</a:t>
            </a:r>
            <a:r>
              <a:rPr sz="2206" i="1" spc="-11" dirty="0">
                <a:latin typeface="Arial"/>
                <a:cs typeface="Arial"/>
              </a:rPr>
              <a:t> </a:t>
            </a:r>
            <a:r>
              <a:rPr sz="2206" i="1" dirty="0">
                <a:latin typeface="Arial"/>
                <a:cs typeface="Arial"/>
              </a:rPr>
              <a:t>40</a:t>
            </a:r>
            <a:r>
              <a:rPr sz="2206" i="1" spc="-6"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50</a:t>
            </a:r>
            <a:r>
              <a:rPr sz="2206" i="1" spc="-17" dirty="0">
                <a:latin typeface="Arial"/>
                <a:cs typeface="Arial"/>
              </a:rPr>
              <a:t> </a:t>
            </a:r>
            <a:r>
              <a:rPr sz="2206" i="1" spc="-28" dirty="0">
                <a:latin typeface="Arial"/>
                <a:cs typeface="Arial"/>
              </a:rPr>
              <a:t>mm.</a:t>
            </a:r>
            <a:endParaRPr sz="2206">
              <a:latin typeface="Arial"/>
              <a:cs typeface="Arial"/>
            </a:endParaRPr>
          </a:p>
        </p:txBody>
      </p:sp>
      <p:sp>
        <p:nvSpPr>
          <p:cNvPr id="11" name="object 11"/>
          <p:cNvSpPr txBox="1">
            <a:spLocks noGrp="1"/>
          </p:cNvSpPr>
          <p:nvPr>
            <p:ph type="title"/>
          </p:nvPr>
        </p:nvSpPr>
        <p:spPr>
          <a:xfrm>
            <a:off x="391632" y="775581"/>
            <a:ext cx="9578910" cy="552090"/>
          </a:xfrm>
          <a:prstGeom prst="rect">
            <a:avLst/>
          </a:prstGeom>
        </p:spPr>
        <p:txBody>
          <a:bodyPr vert="horz" wrap="square" lIns="0" tIns="13305" rIns="0" bIns="0" rtlCol="0">
            <a:spAutoFit/>
          </a:bodyPr>
          <a:lstStyle/>
          <a:p>
            <a:pPr marL="14007">
              <a:spcBef>
                <a:spcPts val="105"/>
              </a:spcBef>
            </a:pPr>
            <a:r>
              <a:rPr spc="-116" dirty="0"/>
              <a:t>Technologické</a:t>
            </a:r>
            <a:r>
              <a:rPr spc="-99" dirty="0"/>
              <a:t> </a:t>
            </a:r>
            <a:r>
              <a:rPr spc="-105" dirty="0"/>
              <a:t>možnosti</a:t>
            </a:r>
            <a:r>
              <a:rPr spc="-94" dirty="0"/>
              <a:t> </a:t>
            </a:r>
            <a:r>
              <a:rPr dirty="0"/>
              <a:t>a</a:t>
            </a:r>
            <a:r>
              <a:rPr spc="-116" dirty="0"/>
              <a:t> </a:t>
            </a:r>
            <a:r>
              <a:rPr spc="-110" dirty="0"/>
              <a:t>omezení</a:t>
            </a:r>
            <a:r>
              <a:rPr spc="-72" dirty="0"/>
              <a:t> </a:t>
            </a:r>
            <a:r>
              <a:rPr sz="2757" spc="-39" dirty="0"/>
              <a:t>řezání</a:t>
            </a:r>
            <a:r>
              <a:rPr sz="2757" spc="-105" dirty="0"/>
              <a:t> </a:t>
            </a:r>
            <a:r>
              <a:rPr sz="2757" spc="-11" dirty="0"/>
              <a:t>plazmou</a:t>
            </a:r>
            <a:endParaRPr sz="2757"/>
          </a:p>
        </p:txBody>
      </p:sp>
      <p:pic>
        <p:nvPicPr>
          <p:cNvPr id="12" name="object 12"/>
          <p:cNvPicPr/>
          <p:nvPr/>
        </p:nvPicPr>
        <p:blipFill>
          <a:blip r:embed="rId2" cstate="print"/>
          <a:stretch>
            <a:fillRect/>
          </a:stretch>
        </p:blipFill>
        <p:spPr>
          <a:xfrm>
            <a:off x="780418" y="3702435"/>
            <a:ext cx="2912538" cy="3359586"/>
          </a:xfrm>
          <a:prstGeom prst="rect">
            <a:avLst/>
          </a:prstGeom>
        </p:spPr>
      </p:pic>
      <p:pic>
        <p:nvPicPr>
          <p:cNvPr id="13" name="object 13"/>
          <p:cNvPicPr/>
          <p:nvPr/>
        </p:nvPicPr>
        <p:blipFill>
          <a:blip r:embed="rId3" cstate="print"/>
          <a:stretch>
            <a:fillRect/>
          </a:stretch>
        </p:blipFill>
        <p:spPr>
          <a:xfrm>
            <a:off x="4314791" y="3524288"/>
            <a:ext cx="5697347" cy="3591513"/>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0" name="object 10"/>
          <p:cNvPicPr/>
          <p:nvPr/>
        </p:nvPicPr>
        <p:blipFill>
          <a:blip r:embed="rId2" cstate="print"/>
          <a:stretch>
            <a:fillRect/>
          </a:stretch>
        </p:blipFill>
        <p:spPr>
          <a:xfrm>
            <a:off x="582103" y="1636936"/>
            <a:ext cx="6670434" cy="5003245"/>
          </a:xfrm>
          <a:prstGeom prst="rect">
            <a:avLst/>
          </a:prstGeom>
        </p:spPr>
      </p:pic>
      <p:sp>
        <p:nvSpPr>
          <p:cNvPr id="11" name="object 11"/>
          <p:cNvSpPr txBox="1"/>
          <p:nvPr/>
        </p:nvSpPr>
        <p:spPr>
          <a:xfrm>
            <a:off x="7594548" y="2892202"/>
            <a:ext cx="1877407" cy="1119060"/>
          </a:xfrm>
          <a:prstGeom prst="rect">
            <a:avLst/>
          </a:prstGeom>
        </p:spPr>
        <p:txBody>
          <a:bodyPr vert="horz" wrap="square" lIns="0" tIns="14005" rIns="0" bIns="0" rtlCol="0">
            <a:spAutoFit/>
          </a:bodyPr>
          <a:lstStyle/>
          <a:p>
            <a:pPr marL="14007" marR="5602">
              <a:lnSpc>
                <a:spcPct val="120000"/>
              </a:lnSpc>
              <a:spcBef>
                <a:spcPts val="110"/>
              </a:spcBef>
            </a:pPr>
            <a:r>
              <a:rPr sz="1544" dirty="0">
                <a:latin typeface="Arial"/>
                <a:cs typeface="Arial"/>
              </a:rPr>
              <a:t>20</a:t>
            </a:r>
            <a:r>
              <a:rPr sz="1544" spc="-55" dirty="0">
                <a:latin typeface="Arial"/>
                <a:cs typeface="Arial"/>
              </a:rPr>
              <a:t> </a:t>
            </a:r>
            <a:r>
              <a:rPr sz="1544" dirty="0">
                <a:latin typeface="Arial"/>
                <a:cs typeface="Arial"/>
              </a:rPr>
              <a:t>mm</a:t>
            </a:r>
            <a:r>
              <a:rPr sz="1544" spc="-33" dirty="0">
                <a:latin typeface="Arial"/>
                <a:cs typeface="Arial"/>
              </a:rPr>
              <a:t> </a:t>
            </a:r>
            <a:r>
              <a:rPr sz="1544" dirty="0">
                <a:latin typeface="Arial"/>
                <a:cs typeface="Arial"/>
              </a:rPr>
              <a:t>uhlíková</a:t>
            </a:r>
            <a:r>
              <a:rPr sz="1544" spc="-39" dirty="0">
                <a:latin typeface="Arial"/>
                <a:cs typeface="Arial"/>
              </a:rPr>
              <a:t> </a:t>
            </a:r>
            <a:r>
              <a:rPr sz="1544" spc="-22" dirty="0">
                <a:latin typeface="Arial"/>
                <a:cs typeface="Arial"/>
              </a:rPr>
              <a:t>ocel, </a:t>
            </a:r>
            <a:r>
              <a:rPr sz="1544" dirty="0">
                <a:latin typeface="Arial"/>
                <a:cs typeface="Arial"/>
              </a:rPr>
              <a:t>200</a:t>
            </a:r>
            <a:r>
              <a:rPr sz="1544" spc="-28" dirty="0">
                <a:latin typeface="Arial"/>
                <a:cs typeface="Arial"/>
              </a:rPr>
              <a:t> </a:t>
            </a:r>
            <a:r>
              <a:rPr sz="1544" dirty="0">
                <a:latin typeface="Arial"/>
                <a:cs typeface="Arial"/>
              </a:rPr>
              <a:t>A</a:t>
            </a:r>
            <a:r>
              <a:rPr sz="1544" spc="-22" dirty="0">
                <a:latin typeface="Arial"/>
                <a:cs typeface="Arial"/>
              </a:rPr>
              <a:t> </a:t>
            </a:r>
            <a:r>
              <a:rPr sz="1544" dirty="0">
                <a:latin typeface="Arial"/>
                <a:cs typeface="Arial"/>
              </a:rPr>
              <a:t>řezací</a:t>
            </a:r>
            <a:r>
              <a:rPr sz="1544" spc="-33" dirty="0">
                <a:latin typeface="Arial"/>
                <a:cs typeface="Arial"/>
              </a:rPr>
              <a:t> </a:t>
            </a:r>
            <a:r>
              <a:rPr sz="1544" spc="-11" dirty="0">
                <a:latin typeface="Arial"/>
                <a:cs typeface="Arial"/>
              </a:rPr>
              <a:t>produ,</a:t>
            </a:r>
            <a:endParaRPr sz="1544">
              <a:latin typeface="Arial"/>
              <a:cs typeface="Arial"/>
            </a:endParaRPr>
          </a:p>
          <a:p>
            <a:pPr>
              <a:lnSpc>
                <a:spcPct val="100000"/>
              </a:lnSpc>
            </a:pPr>
            <a:endParaRPr sz="1930">
              <a:latin typeface="Arial"/>
              <a:cs typeface="Arial"/>
            </a:endParaRPr>
          </a:p>
          <a:p>
            <a:pPr marL="14007"/>
            <a:r>
              <a:rPr sz="1544" dirty="0">
                <a:latin typeface="Arial"/>
                <a:cs typeface="Arial"/>
              </a:rPr>
              <a:t>ESAB m3</a:t>
            </a:r>
            <a:r>
              <a:rPr sz="1544" spc="-11" dirty="0">
                <a:latin typeface="Arial"/>
                <a:cs typeface="Arial"/>
              </a:rPr>
              <a:t> plazma</a:t>
            </a:r>
            <a:endParaRPr sz="1544">
              <a:latin typeface="Arial"/>
              <a:cs typeface="Arial"/>
            </a:endParaRPr>
          </a:p>
        </p:txBody>
      </p:sp>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2" name="object 12"/>
          <p:cNvSpPr txBox="1">
            <a:spLocks noGrp="1"/>
          </p:cNvSpPr>
          <p:nvPr>
            <p:ph type="title"/>
          </p:nvPr>
        </p:nvSpPr>
        <p:spPr>
          <a:xfrm>
            <a:off x="391632" y="775580"/>
            <a:ext cx="2372494" cy="552090"/>
          </a:xfrm>
          <a:prstGeom prst="rect">
            <a:avLst/>
          </a:prstGeom>
        </p:spPr>
        <p:txBody>
          <a:bodyPr vert="horz" wrap="square" lIns="0" tIns="13305" rIns="0" bIns="0" rtlCol="0">
            <a:spAutoFit/>
          </a:bodyPr>
          <a:lstStyle/>
          <a:p>
            <a:pPr marL="14007">
              <a:spcBef>
                <a:spcPts val="105"/>
              </a:spcBef>
            </a:pPr>
            <a:r>
              <a:rPr spc="-88" dirty="0"/>
              <a:t>Kvalita</a:t>
            </a:r>
            <a:r>
              <a:rPr spc="-116" dirty="0"/>
              <a:t> </a:t>
            </a:r>
            <a:r>
              <a:rPr spc="-61" dirty="0"/>
              <a:t>řezu</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0" name="object 10"/>
          <p:cNvPicPr/>
          <p:nvPr/>
        </p:nvPicPr>
        <p:blipFill>
          <a:blip r:embed="rId2" cstate="print"/>
          <a:stretch>
            <a:fillRect/>
          </a:stretch>
        </p:blipFill>
        <p:spPr>
          <a:xfrm>
            <a:off x="503114" y="843678"/>
            <a:ext cx="9514065" cy="6352794"/>
          </a:xfrm>
          <a:prstGeom prst="rect">
            <a:avLst/>
          </a:prstGeom>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0" name="object 10"/>
          <p:cNvGrpSpPr/>
          <p:nvPr/>
        </p:nvGrpSpPr>
        <p:grpSpPr>
          <a:xfrm>
            <a:off x="661095" y="1636937"/>
            <a:ext cx="9608321" cy="5453655"/>
            <a:chOff x="323088" y="1484375"/>
            <a:chExt cx="8712835" cy="4945380"/>
          </a:xfrm>
        </p:grpSpPr>
        <p:pic>
          <p:nvPicPr>
            <p:cNvPr id="11" name="object 11"/>
            <p:cNvPicPr/>
            <p:nvPr/>
          </p:nvPicPr>
          <p:blipFill>
            <a:blip r:embed="rId2" cstate="print"/>
            <a:stretch>
              <a:fillRect/>
            </a:stretch>
          </p:blipFill>
          <p:spPr>
            <a:xfrm>
              <a:off x="4736591" y="2924555"/>
              <a:ext cx="4299203" cy="3505200"/>
            </a:xfrm>
            <a:prstGeom prst="rect">
              <a:avLst/>
            </a:prstGeom>
          </p:spPr>
        </p:pic>
        <p:pic>
          <p:nvPicPr>
            <p:cNvPr id="12" name="object 12"/>
            <p:cNvPicPr/>
            <p:nvPr/>
          </p:nvPicPr>
          <p:blipFill>
            <a:blip r:embed="rId3" cstate="print"/>
            <a:stretch>
              <a:fillRect/>
            </a:stretch>
          </p:blipFill>
          <p:spPr>
            <a:xfrm>
              <a:off x="323088" y="1484375"/>
              <a:ext cx="4392168" cy="3150108"/>
            </a:xfrm>
            <a:prstGeom prst="rect">
              <a:avLst/>
            </a:prstGeom>
          </p:spPr>
        </p:pic>
      </p:gr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2" y="775580"/>
            <a:ext cx="8989288" cy="552090"/>
          </a:xfrm>
          <a:prstGeom prst="rect">
            <a:avLst/>
          </a:prstGeom>
        </p:spPr>
        <p:txBody>
          <a:bodyPr vert="horz" wrap="square" lIns="0" tIns="13305" rIns="0" bIns="0" rtlCol="0">
            <a:spAutoFit/>
          </a:bodyPr>
          <a:lstStyle/>
          <a:p>
            <a:pPr marL="14007">
              <a:spcBef>
                <a:spcPts val="105"/>
              </a:spcBef>
            </a:pPr>
            <a:r>
              <a:rPr spc="-99" dirty="0"/>
              <a:t>Nový</a:t>
            </a:r>
            <a:r>
              <a:rPr spc="-143" dirty="0"/>
              <a:t> </a:t>
            </a:r>
            <a:r>
              <a:rPr spc="-99" dirty="0"/>
              <a:t>proces</a:t>
            </a:r>
            <a:r>
              <a:rPr spc="-138" dirty="0"/>
              <a:t> </a:t>
            </a:r>
            <a:r>
              <a:rPr spc="-83" dirty="0"/>
              <a:t>stabilizace</a:t>
            </a:r>
            <a:r>
              <a:rPr spc="-110" dirty="0"/>
              <a:t> </a:t>
            </a:r>
            <a:r>
              <a:rPr spc="-105" dirty="0"/>
              <a:t>plazmy </a:t>
            </a:r>
            <a:r>
              <a:rPr dirty="0"/>
              <a:t>–</a:t>
            </a:r>
            <a:r>
              <a:rPr spc="-132" dirty="0"/>
              <a:t> </a:t>
            </a:r>
            <a:r>
              <a:rPr spc="-94" dirty="0"/>
              <a:t>vodní</a:t>
            </a:r>
            <a:r>
              <a:rPr spc="-143" dirty="0"/>
              <a:t> </a:t>
            </a:r>
            <a:r>
              <a:rPr spc="-11" dirty="0"/>
              <a:t>parou</a:t>
            </a:r>
          </a:p>
        </p:txBody>
      </p:sp>
      <p:grpSp>
        <p:nvGrpSpPr>
          <p:cNvPr id="11" name="object 11"/>
          <p:cNvGrpSpPr/>
          <p:nvPr/>
        </p:nvGrpSpPr>
        <p:grpSpPr>
          <a:xfrm>
            <a:off x="343455" y="1636936"/>
            <a:ext cx="9926241" cy="5593708"/>
            <a:chOff x="35051" y="1484375"/>
            <a:chExt cx="9001125" cy="5072380"/>
          </a:xfrm>
        </p:grpSpPr>
        <p:pic>
          <p:nvPicPr>
            <p:cNvPr id="12" name="object 12"/>
            <p:cNvPicPr/>
            <p:nvPr/>
          </p:nvPicPr>
          <p:blipFill>
            <a:blip r:embed="rId2" cstate="print"/>
            <a:stretch>
              <a:fillRect/>
            </a:stretch>
          </p:blipFill>
          <p:spPr>
            <a:xfrm>
              <a:off x="2202179" y="1484375"/>
              <a:ext cx="6833616" cy="3576828"/>
            </a:xfrm>
            <a:prstGeom prst="rect">
              <a:avLst/>
            </a:prstGeom>
          </p:spPr>
        </p:pic>
        <p:pic>
          <p:nvPicPr>
            <p:cNvPr id="13" name="object 13"/>
            <p:cNvPicPr/>
            <p:nvPr/>
          </p:nvPicPr>
          <p:blipFill>
            <a:blip r:embed="rId3" cstate="print"/>
            <a:stretch>
              <a:fillRect/>
            </a:stretch>
          </p:blipFill>
          <p:spPr>
            <a:xfrm>
              <a:off x="35051" y="3860291"/>
              <a:ext cx="3753612" cy="2695956"/>
            </a:xfrm>
            <a:prstGeom prst="rect">
              <a:avLst/>
            </a:prstGeom>
          </p:spPr>
        </p:pic>
      </p:grpSp>
      <p:sp>
        <p:nvSpPr>
          <p:cNvPr id="14" name="object 14"/>
          <p:cNvSpPr txBox="1"/>
          <p:nvPr/>
        </p:nvSpPr>
        <p:spPr>
          <a:xfrm>
            <a:off x="6069793" y="2936907"/>
            <a:ext cx="693962" cy="354302"/>
          </a:xfrm>
          <a:prstGeom prst="rect">
            <a:avLst/>
          </a:prstGeom>
        </p:spPr>
        <p:txBody>
          <a:bodyPr vert="horz" wrap="square" lIns="0" tIns="14706" rIns="0" bIns="0" rtlCol="0">
            <a:spAutoFit/>
          </a:bodyPr>
          <a:lstStyle/>
          <a:p>
            <a:pPr marL="14007">
              <a:spcBef>
                <a:spcPts val="116"/>
              </a:spcBef>
            </a:pPr>
            <a:r>
              <a:rPr sz="2206" b="1" spc="-33" dirty="0">
                <a:solidFill>
                  <a:srgbClr val="FFFFFF"/>
                </a:solidFill>
                <a:latin typeface="Arial"/>
                <a:cs typeface="Arial"/>
              </a:rPr>
              <a:t>Voda</a:t>
            </a:r>
            <a:endParaRPr sz="2206">
              <a:latin typeface="Arial"/>
              <a:cs typeface="Arial"/>
            </a:endParaRPr>
          </a:p>
        </p:txBody>
      </p:sp>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5" name="object 15"/>
          <p:cNvSpPr txBox="1"/>
          <p:nvPr/>
        </p:nvSpPr>
        <p:spPr>
          <a:xfrm>
            <a:off x="6864031" y="3810418"/>
            <a:ext cx="637240" cy="354302"/>
          </a:xfrm>
          <a:prstGeom prst="rect">
            <a:avLst/>
          </a:prstGeom>
        </p:spPr>
        <p:txBody>
          <a:bodyPr vert="horz" wrap="square" lIns="0" tIns="14706" rIns="0" bIns="0" rtlCol="0">
            <a:spAutoFit/>
          </a:bodyPr>
          <a:lstStyle/>
          <a:p>
            <a:pPr marL="14007">
              <a:spcBef>
                <a:spcPts val="116"/>
              </a:spcBef>
            </a:pPr>
            <a:r>
              <a:rPr sz="2206" b="1" spc="-22" dirty="0">
                <a:latin typeface="Arial"/>
                <a:cs typeface="Arial"/>
              </a:rPr>
              <a:t>Pára</a:t>
            </a:r>
            <a:endParaRPr sz="2206">
              <a:latin typeface="Arial"/>
              <a:cs typeface="Arial"/>
            </a:endParaRPr>
          </a:p>
        </p:txBody>
      </p:sp>
      <p:sp>
        <p:nvSpPr>
          <p:cNvPr id="16" name="object 16"/>
          <p:cNvSpPr txBox="1"/>
          <p:nvPr/>
        </p:nvSpPr>
        <p:spPr>
          <a:xfrm>
            <a:off x="7499313" y="4763755"/>
            <a:ext cx="995075" cy="353594"/>
          </a:xfrm>
          <a:prstGeom prst="rect">
            <a:avLst/>
          </a:prstGeom>
        </p:spPr>
        <p:txBody>
          <a:bodyPr vert="horz" wrap="square" lIns="0" tIns="14005" rIns="0" bIns="0" rtlCol="0">
            <a:spAutoFit/>
          </a:bodyPr>
          <a:lstStyle/>
          <a:p>
            <a:pPr marL="14007">
              <a:spcBef>
                <a:spcPts val="110"/>
              </a:spcBef>
            </a:pPr>
            <a:r>
              <a:rPr sz="2206" b="1" spc="-11" dirty="0">
                <a:solidFill>
                  <a:srgbClr val="FFFFFF"/>
                </a:solidFill>
                <a:latin typeface="Arial"/>
                <a:cs typeface="Arial"/>
              </a:rPr>
              <a:t>Plazma</a:t>
            </a:r>
            <a:endParaRPr sz="2206">
              <a:latin typeface="Arial"/>
              <a:cs typeface="Aria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2" y="775580"/>
            <a:ext cx="5301698" cy="552090"/>
          </a:xfrm>
          <a:prstGeom prst="rect">
            <a:avLst/>
          </a:prstGeom>
        </p:spPr>
        <p:txBody>
          <a:bodyPr vert="horz" wrap="square" lIns="0" tIns="13305" rIns="0" bIns="0" rtlCol="0">
            <a:spAutoFit/>
          </a:bodyPr>
          <a:lstStyle/>
          <a:p>
            <a:pPr marL="14007">
              <a:spcBef>
                <a:spcPts val="105"/>
              </a:spcBef>
            </a:pPr>
            <a:r>
              <a:rPr spc="-110" dirty="0"/>
              <a:t>Výhody</a:t>
            </a:r>
            <a:r>
              <a:rPr spc="-99" dirty="0"/>
              <a:t> </a:t>
            </a:r>
            <a:r>
              <a:rPr spc="-116" dirty="0"/>
              <a:t>plazmového</a:t>
            </a:r>
            <a:r>
              <a:rPr spc="-50" dirty="0"/>
              <a:t> </a:t>
            </a:r>
            <a:r>
              <a:rPr spc="-44" dirty="0"/>
              <a:t>řezání</a:t>
            </a: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748599" y="1656266"/>
            <a:ext cx="8717585" cy="3113593"/>
          </a:xfrm>
          <a:prstGeom prst="rect">
            <a:avLst/>
          </a:prstGeom>
        </p:spPr>
        <p:txBody>
          <a:bodyPr vert="horz" wrap="square" lIns="0" tIns="94536" rIns="0" bIns="0" rtlCol="0">
            <a:spAutoFit/>
          </a:bodyPr>
          <a:lstStyle/>
          <a:p>
            <a:pPr marL="219200" marR="278726" indent="-219200">
              <a:lnSpc>
                <a:spcPct val="80000"/>
              </a:lnSpc>
              <a:spcBef>
                <a:spcPts val="744"/>
              </a:spcBef>
              <a:buFont typeface="Arial"/>
              <a:buChar char="-"/>
              <a:tabLst>
                <a:tab pos="219200" algn="l"/>
              </a:tabLst>
            </a:pPr>
            <a:r>
              <a:rPr sz="2647" i="1" dirty="0">
                <a:latin typeface="Arial"/>
                <a:cs typeface="Arial"/>
              </a:rPr>
              <a:t>Vyšší</a:t>
            </a:r>
            <a:r>
              <a:rPr sz="2647" i="1" spc="-88" dirty="0">
                <a:latin typeface="Arial"/>
                <a:cs typeface="Arial"/>
              </a:rPr>
              <a:t> </a:t>
            </a:r>
            <a:r>
              <a:rPr sz="2647" i="1" dirty="0">
                <a:latin typeface="Arial"/>
                <a:cs typeface="Arial"/>
              </a:rPr>
              <a:t>rychlost</a:t>
            </a:r>
            <a:r>
              <a:rPr sz="2647" i="1" spc="-83" dirty="0">
                <a:latin typeface="Arial"/>
                <a:cs typeface="Arial"/>
              </a:rPr>
              <a:t> </a:t>
            </a:r>
            <a:r>
              <a:rPr sz="2647" i="1" dirty="0">
                <a:latin typeface="Arial"/>
                <a:cs typeface="Arial"/>
              </a:rPr>
              <a:t>řezání</a:t>
            </a:r>
            <a:r>
              <a:rPr sz="2647" i="1" spc="-94" dirty="0">
                <a:latin typeface="Arial"/>
                <a:cs typeface="Arial"/>
              </a:rPr>
              <a:t> </a:t>
            </a:r>
            <a:r>
              <a:rPr sz="2647" i="1" dirty="0">
                <a:latin typeface="Arial"/>
                <a:cs typeface="Arial"/>
              </a:rPr>
              <a:t>než</a:t>
            </a:r>
            <a:r>
              <a:rPr sz="2647" i="1" spc="-88" dirty="0">
                <a:latin typeface="Arial"/>
                <a:cs typeface="Arial"/>
              </a:rPr>
              <a:t> </a:t>
            </a:r>
            <a:r>
              <a:rPr sz="2647" i="1" dirty="0">
                <a:latin typeface="Arial"/>
                <a:cs typeface="Arial"/>
              </a:rPr>
              <a:t>u</a:t>
            </a:r>
            <a:r>
              <a:rPr sz="2647" i="1" spc="-88" dirty="0">
                <a:latin typeface="Arial"/>
                <a:cs typeface="Arial"/>
              </a:rPr>
              <a:t> </a:t>
            </a:r>
            <a:r>
              <a:rPr sz="2647" i="1" dirty="0">
                <a:latin typeface="Arial"/>
                <a:cs typeface="Arial"/>
              </a:rPr>
              <a:t>řezání</a:t>
            </a:r>
            <a:r>
              <a:rPr sz="2647" i="1" spc="-83" dirty="0">
                <a:latin typeface="Arial"/>
                <a:cs typeface="Arial"/>
              </a:rPr>
              <a:t> </a:t>
            </a:r>
            <a:r>
              <a:rPr sz="2647" i="1" dirty="0">
                <a:latin typeface="Arial"/>
                <a:cs typeface="Arial"/>
              </a:rPr>
              <a:t>kyslíkem</a:t>
            </a:r>
            <a:r>
              <a:rPr sz="2647" i="1" spc="-94" dirty="0">
                <a:latin typeface="Arial"/>
                <a:cs typeface="Arial"/>
              </a:rPr>
              <a:t> </a:t>
            </a:r>
            <a:r>
              <a:rPr sz="2647" i="1" dirty="0">
                <a:latin typeface="Arial"/>
                <a:cs typeface="Arial"/>
              </a:rPr>
              <a:t>pro</a:t>
            </a:r>
            <a:r>
              <a:rPr sz="2647" i="1" spc="-88" dirty="0">
                <a:latin typeface="Arial"/>
                <a:cs typeface="Arial"/>
              </a:rPr>
              <a:t> </a:t>
            </a:r>
            <a:r>
              <a:rPr sz="2647" i="1" dirty="0">
                <a:latin typeface="Arial"/>
                <a:cs typeface="Arial"/>
              </a:rPr>
              <a:t>tenké</a:t>
            </a:r>
            <a:r>
              <a:rPr sz="2647" i="1" spc="-94" dirty="0">
                <a:latin typeface="Arial"/>
                <a:cs typeface="Arial"/>
              </a:rPr>
              <a:t> </a:t>
            </a:r>
            <a:r>
              <a:rPr sz="2647" i="1" spc="-55" dirty="0">
                <a:latin typeface="Arial"/>
                <a:cs typeface="Arial"/>
              </a:rPr>
              <a:t>a </a:t>
            </a:r>
            <a:r>
              <a:rPr sz="2647" i="1" dirty="0">
                <a:latin typeface="Arial"/>
                <a:cs typeface="Arial"/>
              </a:rPr>
              <a:t>střední</a:t>
            </a:r>
            <a:r>
              <a:rPr sz="2647" i="1" spc="-132" dirty="0">
                <a:latin typeface="Arial"/>
                <a:cs typeface="Arial"/>
              </a:rPr>
              <a:t> </a:t>
            </a:r>
            <a:r>
              <a:rPr sz="2647" i="1" spc="-11" dirty="0">
                <a:latin typeface="Arial"/>
                <a:cs typeface="Arial"/>
              </a:rPr>
              <a:t>tloušťky</a:t>
            </a:r>
            <a:endParaRPr sz="2647">
              <a:latin typeface="Arial"/>
              <a:cs typeface="Arial"/>
            </a:endParaRPr>
          </a:p>
          <a:p>
            <a:pPr marL="200291" marR="534342" indent="-186984">
              <a:lnSpc>
                <a:spcPts val="2537"/>
              </a:lnSpc>
              <a:spcBef>
                <a:spcPts val="827"/>
              </a:spcBef>
              <a:buFont typeface="Arial"/>
              <a:buChar char="-"/>
              <a:tabLst>
                <a:tab pos="219200" algn="l"/>
              </a:tabLst>
            </a:pPr>
            <a:r>
              <a:rPr sz="2647" i="1" dirty="0">
                <a:latin typeface="Arial"/>
                <a:cs typeface="Arial"/>
              </a:rPr>
              <a:t>Snížení</a:t>
            </a:r>
            <a:r>
              <a:rPr sz="2647" i="1" spc="-99" dirty="0">
                <a:latin typeface="Arial"/>
                <a:cs typeface="Arial"/>
              </a:rPr>
              <a:t> </a:t>
            </a:r>
            <a:r>
              <a:rPr sz="2647" i="1" dirty="0">
                <a:latin typeface="Arial"/>
                <a:cs typeface="Arial"/>
              </a:rPr>
              <a:t>vneseného</a:t>
            </a:r>
            <a:r>
              <a:rPr sz="2647" i="1" spc="-83" dirty="0">
                <a:latin typeface="Arial"/>
                <a:cs typeface="Arial"/>
              </a:rPr>
              <a:t> </a:t>
            </a:r>
            <a:r>
              <a:rPr sz="2647" i="1" dirty="0">
                <a:latin typeface="Arial"/>
                <a:cs typeface="Arial"/>
              </a:rPr>
              <a:t>tepla</a:t>
            </a:r>
            <a:r>
              <a:rPr sz="2647" i="1" spc="-94" dirty="0">
                <a:latin typeface="Arial"/>
                <a:cs typeface="Arial"/>
              </a:rPr>
              <a:t> </a:t>
            </a:r>
            <a:r>
              <a:rPr sz="2647" i="1" dirty="0">
                <a:latin typeface="Arial"/>
                <a:cs typeface="Arial"/>
              </a:rPr>
              <a:t>do</a:t>
            </a:r>
            <a:r>
              <a:rPr sz="2647" i="1" spc="-105" dirty="0">
                <a:latin typeface="Arial"/>
                <a:cs typeface="Arial"/>
              </a:rPr>
              <a:t> </a:t>
            </a:r>
            <a:r>
              <a:rPr sz="2647" i="1" dirty="0">
                <a:latin typeface="Arial"/>
                <a:cs typeface="Arial"/>
              </a:rPr>
              <a:t>materiálu</a:t>
            </a:r>
            <a:r>
              <a:rPr sz="2647" i="1" spc="-66" dirty="0">
                <a:latin typeface="Arial"/>
                <a:cs typeface="Arial"/>
              </a:rPr>
              <a:t> </a:t>
            </a:r>
            <a:r>
              <a:rPr sz="2647" i="1" dirty="0">
                <a:latin typeface="Arial"/>
                <a:cs typeface="Arial"/>
              </a:rPr>
              <a:t>-</a:t>
            </a:r>
            <a:r>
              <a:rPr sz="2647" i="1" spc="-105" dirty="0">
                <a:latin typeface="Arial"/>
                <a:cs typeface="Arial"/>
              </a:rPr>
              <a:t> </a:t>
            </a:r>
            <a:r>
              <a:rPr sz="2647" i="1" dirty="0">
                <a:latin typeface="Arial"/>
                <a:cs typeface="Arial"/>
              </a:rPr>
              <a:t>menší</a:t>
            </a:r>
            <a:r>
              <a:rPr sz="2647" i="1" spc="-94" dirty="0">
                <a:latin typeface="Arial"/>
                <a:cs typeface="Arial"/>
              </a:rPr>
              <a:t> </a:t>
            </a:r>
            <a:r>
              <a:rPr sz="2647" i="1" dirty="0">
                <a:latin typeface="Arial"/>
                <a:cs typeface="Arial"/>
              </a:rPr>
              <a:t>TOO</a:t>
            </a:r>
            <a:r>
              <a:rPr sz="2647" i="1" spc="-110" dirty="0">
                <a:latin typeface="Arial"/>
                <a:cs typeface="Arial"/>
              </a:rPr>
              <a:t> </a:t>
            </a:r>
            <a:r>
              <a:rPr sz="2647" i="1" spc="-55" dirty="0">
                <a:latin typeface="Arial"/>
                <a:cs typeface="Arial"/>
              </a:rPr>
              <a:t>a </a:t>
            </a:r>
            <a:r>
              <a:rPr sz="2647" i="1" spc="-11" dirty="0">
                <a:latin typeface="Arial"/>
                <a:cs typeface="Arial"/>
              </a:rPr>
              <a:t>deformace</a:t>
            </a:r>
            <a:endParaRPr sz="2647">
              <a:latin typeface="Arial"/>
              <a:cs typeface="Arial"/>
            </a:endParaRPr>
          </a:p>
          <a:p>
            <a:pPr marL="200291" marR="5602" indent="-186984">
              <a:lnSpc>
                <a:spcPts val="2537"/>
              </a:lnSpc>
              <a:spcBef>
                <a:spcPts val="860"/>
              </a:spcBef>
              <a:buFont typeface="Arial"/>
              <a:buChar char="-"/>
              <a:tabLst>
                <a:tab pos="219200" algn="l"/>
              </a:tabLst>
            </a:pPr>
            <a:r>
              <a:rPr sz="2647" i="1" dirty="0">
                <a:latin typeface="Arial"/>
                <a:cs typeface="Arial"/>
              </a:rPr>
              <a:t>Možnost</a:t>
            </a:r>
            <a:r>
              <a:rPr sz="2647" i="1" spc="-110" dirty="0">
                <a:latin typeface="Arial"/>
                <a:cs typeface="Arial"/>
              </a:rPr>
              <a:t> </a:t>
            </a:r>
            <a:r>
              <a:rPr sz="2647" i="1" dirty="0">
                <a:latin typeface="Arial"/>
                <a:cs typeface="Arial"/>
              </a:rPr>
              <a:t>řezání</a:t>
            </a:r>
            <a:r>
              <a:rPr sz="2647" i="1" spc="-110" dirty="0">
                <a:latin typeface="Arial"/>
                <a:cs typeface="Arial"/>
              </a:rPr>
              <a:t> </a:t>
            </a:r>
            <a:r>
              <a:rPr sz="2647" i="1" dirty="0">
                <a:latin typeface="Arial"/>
                <a:cs typeface="Arial"/>
              </a:rPr>
              <a:t>všech</a:t>
            </a:r>
            <a:r>
              <a:rPr sz="2647" i="1" spc="-121" dirty="0">
                <a:latin typeface="Arial"/>
                <a:cs typeface="Arial"/>
              </a:rPr>
              <a:t> </a:t>
            </a:r>
            <a:r>
              <a:rPr sz="2647" i="1" dirty="0">
                <a:latin typeface="Arial"/>
                <a:cs typeface="Arial"/>
              </a:rPr>
              <a:t>kovových</a:t>
            </a:r>
            <a:r>
              <a:rPr sz="2647" i="1" spc="-99" dirty="0">
                <a:latin typeface="Arial"/>
                <a:cs typeface="Arial"/>
              </a:rPr>
              <a:t> </a:t>
            </a:r>
            <a:r>
              <a:rPr sz="2647" i="1" dirty="0">
                <a:latin typeface="Arial"/>
                <a:cs typeface="Arial"/>
              </a:rPr>
              <a:t>materiálů</a:t>
            </a:r>
            <a:r>
              <a:rPr sz="2647" i="1" spc="-88" dirty="0">
                <a:latin typeface="Arial"/>
                <a:cs typeface="Arial"/>
              </a:rPr>
              <a:t> </a:t>
            </a:r>
            <a:r>
              <a:rPr sz="2647" i="1" spc="-11" dirty="0">
                <a:latin typeface="Arial"/>
                <a:cs typeface="Arial"/>
              </a:rPr>
              <a:t>především vysokolegovaných</a:t>
            </a:r>
            <a:r>
              <a:rPr sz="2647" i="1" spc="-66" dirty="0">
                <a:latin typeface="Arial"/>
                <a:cs typeface="Arial"/>
              </a:rPr>
              <a:t> </a:t>
            </a:r>
            <a:r>
              <a:rPr sz="2647" i="1" dirty="0">
                <a:latin typeface="Arial"/>
                <a:cs typeface="Arial"/>
              </a:rPr>
              <a:t>ocelí,</a:t>
            </a:r>
            <a:r>
              <a:rPr sz="2647" i="1" spc="-83" dirty="0">
                <a:latin typeface="Arial"/>
                <a:cs typeface="Arial"/>
              </a:rPr>
              <a:t> </a:t>
            </a:r>
            <a:r>
              <a:rPr sz="2647" i="1" dirty="0">
                <a:latin typeface="Arial"/>
                <a:cs typeface="Arial"/>
              </a:rPr>
              <a:t>hliníku,</a:t>
            </a:r>
            <a:r>
              <a:rPr sz="2647" i="1" spc="-77" dirty="0">
                <a:latin typeface="Arial"/>
                <a:cs typeface="Arial"/>
              </a:rPr>
              <a:t> </a:t>
            </a:r>
            <a:r>
              <a:rPr sz="2647" i="1" dirty="0">
                <a:latin typeface="Arial"/>
                <a:cs typeface="Arial"/>
              </a:rPr>
              <a:t>niklu,</a:t>
            </a:r>
            <a:r>
              <a:rPr sz="2647" i="1" spc="-72" dirty="0">
                <a:latin typeface="Arial"/>
                <a:cs typeface="Arial"/>
              </a:rPr>
              <a:t> </a:t>
            </a:r>
            <a:r>
              <a:rPr sz="2647" i="1" dirty="0">
                <a:latin typeface="Arial"/>
                <a:cs typeface="Arial"/>
              </a:rPr>
              <a:t>mědi,</a:t>
            </a:r>
            <a:r>
              <a:rPr sz="2647" i="1" spc="-66" dirty="0">
                <a:latin typeface="Arial"/>
                <a:cs typeface="Arial"/>
              </a:rPr>
              <a:t> </a:t>
            </a:r>
            <a:r>
              <a:rPr sz="2647" i="1" dirty="0">
                <a:latin typeface="Arial"/>
                <a:cs typeface="Arial"/>
              </a:rPr>
              <a:t>a</a:t>
            </a:r>
            <a:r>
              <a:rPr sz="2647" i="1" spc="-99" dirty="0">
                <a:latin typeface="Arial"/>
                <a:cs typeface="Arial"/>
              </a:rPr>
              <a:t> </a:t>
            </a:r>
            <a:r>
              <a:rPr sz="2647" i="1" dirty="0">
                <a:latin typeface="Arial"/>
                <a:cs typeface="Arial"/>
              </a:rPr>
              <a:t>jejich</a:t>
            </a:r>
            <a:r>
              <a:rPr sz="2647" i="1" spc="-55" dirty="0">
                <a:latin typeface="Arial"/>
                <a:cs typeface="Arial"/>
              </a:rPr>
              <a:t> </a:t>
            </a:r>
            <a:r>
              <a:rPr sz="2647" i="1" spc="-11" dirty="0">
                <a:latin typeface="Arial"/>
                <a:cs typeface="Arial"/>
              </a:rPr>
              <a:t>slitin</a:t>
            </a:r>
            <a:endParaRPr sz="2647">
              <a:latin typeface="Arial"/>
              <a:cs typeface="Arial"/>
            </a:endParaRPr>
          </a:p>
          <a:p>
            <a:pPr marL="218500" indent="-205193">
              <a:spcBef>
                <a:spcPts val="237"/>
              </a:spcBef>
              <a:buFont typeface="Arial"/>
              <a:buChar char="-"/>
              <a:tabLst>
                <a:tab pos="219200" algn="l"/>
              </a:tabLst>
            </a:pPr>
            <a:r>
              <a:rPr sz="2647" i="1" dirty="0">
                <a:latin typeface="Arial"/>
                <a:cs typeface="Arial"/>
              </a:rPr>
              <a:t>Snadná</a:t>
            </a:r>
            <a:r>
              <a:rPr sz="2647" i="1" spc="-72" dirty="0">
                <a:latin typeface="Arial"/>
                <a:cs typeface="Arial"/>
              </a:rPr>
              <a:t> </a:t>
            </a:r>
            <a:r>
              <a:rPr sz="2647" i="1" spc="-11" dirty="0">
                <a:latin typeface="Arial"/>
                <a:cs typeface="Arial"/>
              </a:rPr>
              <a:t>automatizace</a:t>
            </a:r>
            <a:r>
              <a:rPr sz="2647" i="1" spc="-55" dirty="0">
                <a:latin typeface="Arial"/>
                <a:cs typeface="Arial"/>
              </a:rPr>
              <a:t> </a:t>
            </a:r>
            <a:r>
              <a:rPr sz="2647" i="1" dirty="0">
                <a:latin typeface="Arial"/>
                <a:cs typeface="Arial"/>
              </a:rPr>
              <a:t>a</a:t>
            </a:r>
            <a:r>
              <a:rPr sz="2647" i="1" spc="-94" dirty="0">
                <a:latin typeface="Arial"/>
                <a:cs typeface="Arial"/>
              </a:rPr>
              <a:t> </a:t>
            </a:r>
            <a:r>
              <a:rPr sz="2647" i="1" spc="-11" dirty="0">
                <a:latin typeface="Arial"/>
                <a:cs typeface="Arial"/>
              </a:rPr>
              <a:t>mechanizace</a:t>
            </a:r>
            <a:endParaRPr sz="2647">
              <a:latin typeface="Arial"/>
              <a:cs typeface="Arial"/>
            </a:endParaRPr>
          </a:p>
          <a:p>
            <a:pPr marL="218500" indent="-205193">
              <a:spcBef>
                <a:spcPts val="215"/>
              </a:spcBef>
              <a:buFont typeface="Arial"/>
              <a:buChar char="-"/>
              <a:tabLst>
                <a:tab pos="219200" algn="l"/>
              </a:tabLst>
            </a:pPr>
            <a:r>
              <a:rPr sz="2647" i="1" dirty="0">
                <a:latin typeface="Arial"/>
                <a:cs typeface="Arial"/>
              </a:rPr>
              <a:t>Minimální</a:t>
            </a:r>
            <a:r>
              <a:rPr sz="2647" i="1" spc="-72" dirty="0">
                <a:latin typeface="Arial"/>
                <a:cs typeface="Arial"/>
              </a:rPr>
              <a:t> </a:t>
            </a:r>
            <a:r>
              <a:rPr sz="2647" i="1" dirty="0">
                <a:latin typeface="Arial"/>
                <a:cs typeface="Arial"/>
              </a:rPr>
              <a:t>vliv</a:t>
            </a:r>
            <a:r>
              <a:rPr sz="2647" i="1" spc="-99" dirty="0">
                <a:latin typeface="Arial"/>
                <a:cs typeface="Arial"/>
              </a:rPr>
              <a:t> </a:t>
            </a:r>
            <a:r>
              <a:rPr sz="2647" i="1" dirty="0">
                <a:latin typeface="Arial"/>
                <a:cs typeface="Arial"/>
              </a:rPr>
              <a:t>kvality</a:t>
            </a:r>
            <a:r>
              <a:rPr sz="2647" i="1" spc="-110" dirty="0">
                <a:latin typeface="Arial"/>
                <a:cs typeface="Arial"/>
              </a:rPr>
              <a:t> </a:t>
            </a:r>
            <a:r>
              <a:rPr sz="2647" i="1" dirty="0">
                <a:latin typeface="Arial"/>
                <a:cs typeface="Arial"/>
              </a:rPr>
              <a:t>povrchu</a:t>
            </a:r>
            <a:r>
              <a:rPr sz="2647" i="1" spc="-110" dirty="0">
                <a:latin typeface="Arial"/>
                <a:cs typeface="Arial"/>
              </a:rPr>
              <a:t> </a:t>
            </a:r>
            <a:r>
              <a:rPr sz="2647" i="1" dirty="0">
                <a:latin typeface="Arial"/>
                <a:cs typeface="Arial"/>
              </a:rPr>
              <a:t>řezaných</a:t>
            </a:r>
            <a:r>
              <a:rPr sz="2647" i="1" spc="-116" dirty="0">
                <a:latin typeface="Arial"/>
                <a:cs typeface="Arial"/>
              </a:rPr>
              <a:t> </a:t>
            </a:r>
            <a:r>
              <a:rPr sz="2647" i="1" spc="-11" dirty="0">
                <a:latin typeface="Arial"/>
                <a:cs typeface="Arial"/>
              </a:rPr>
              <a:t>materiálů</a:t>
            </a:r>
            <a:endParaRPr sz="2647">
              <a:latin typeface="Arial"/>
              <a:cs typeface="Aria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5580"/>
            <a:ext cx="5798885" cy="552090"/>
          </a:xfrm>
          <a:prstGeom prst="rect">
            <a:avLst/>
          </a:prstGeom>
        </p:spPr>
        <p:txBody>
          <a:bodyPr vert="horz" wrap="square" lIns="0" tIns="13305" rIns="0" bIns="0" rtlCol="0">
            <a:spAutoFit/>
          </a:bodyPr>
          <a:lstStyle/>
          <a:p>
            <a:pPr marL="14007">
              <a:spcBef>
                <a:spcPts val="105"/>
              </a:spcBef>
            </a:pPr>
            <a:r>
              <a:rPr spc="-116" dirty="0"/>
              <a:t>Nevýhody</a:t>
            </a:r>
            <a:r>
              <a:rPr spc="-61" dirty="0"/>
              <a:t> </a:t>
            </a:r>
            <a:r>
              <a:rPr spc="-121" dirty="0"/>
              <a:t>plazmového</a:t>
            </a:r>
            <a:r>
              <a:rPr spc="-44" dirty="0"/>
              <a:t> </a:t>
            </a:r>
            <a:r>
              <a:rPr spc="-33" dirty="0"/>
              <a:t>řezání</a:t>
            </a: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748598" y="1629376"/>
            <a:ext cx="8712902" cy="3046386"/>
          </a:xfrm>
          <a:prstGeom prst="rect">
            <a:avLst/>
          </a:prstGeom>
        </p:spPr>
        <p:txBody>
          <a:bodyPr vert="horz" wrap="square" lIns="0" tIns="40615" rIns="0" bIns="0" rtlCol="0">
            <a:spAutoFit/>
          </a:bodyPr>
          <a:lstStyle/>
          <a:p>
            <a:pPr marL="14007">
              <a:spcBef>
                <a:spcPts val="320"/>
              </a:spcBef>
            </a:pPr>
            <a:r>
              <a:rPr sz="2647" spc="-11" dirty="0">
                <a:latin typeface="Arial"/>
                <a:cs typeface="Arial"/>
              </a:rPr>
              <a:t>-</a:t>
            </a:r>
            <a:r>
              <a:rPr lang="cs-CZ" sz="2647" spc="-11" dirty="0">
                <a:latin typeface="Arial"/>
                <a:cs typeface="Arial"/>
              </a:rPr>
              <a:t> </a:t>
            </a:r>
            <a:r>
              <a:rPr sz="2647" i="1" dirty="0" err="1">
                <a:latin typeface="Arial"/>
                <a:cs typeface="Arial"/>
              </a:rPr>
              <a:t>Úhel</a:t>
            </a:r>
            <a:r>
              <a:rPr sz="2647" i="1" spc="-55" dirty="0">
                <a:latin typeface="Arial"/>
                <a:cs typeface="Arial"/>
              </a:rPr>
              <a:t> </a:t>
            </a:r>
            <a:r>
              <a:rPr sz="2647" i="1" dirty="0">
                <a:latin typeface="Arial"/>
                <a:cs typeface="Arial"/>
              </a:rPr>
              <a:t>řezné</a:t>
            </a:r>
            <a:r>
              <a:rPr sz="2647" i="1" spc="-66" dirty="0">
                <a:latin typeface="Arial"/>
                <a:cs typeface="Arial"/>
              </a:rPr>
              <a:t> </a:t>
            </a:r>
            <a:r>
              <a:rPr sz="2647" i="1" dirty="0">
                <a:latin typeface="Arial"/>
                <a:cs typeface="Arial"/>
              </a:rPr>
              <a:t>hrany</a:t>
            </a:r>
            <a:r>
              <a:rPr sz="2647" i="1" spc="-72" dirty="0">
                <a:latin typeface="Arial"/>
                <a:cs typeface="Arial"/>
              </a:rPr>
              <a:t> </a:t>
            </a:r>
            <a:r>
              <a:rPr sz="2647" i="1" dirty="0">
                <a:latin typeface="Arial"/>
                <a:cs typeface="Arial"/>
              </a:rPr>
              <a:t>je</a:t>
            </a:r>
            <a:r>
              <a:rPr sz="2647" i="1" spc="-55" dirty="0">
                <a:latin typeface="Arial"/>
                <a:cs typeface="Arial"/>
              </a:rPr>
              <a:t> </a:t>
            </a:r>
            <a:r>
              <a:rPr sz="2647" i="1" dirty="0">
                <a:latin typeface="Arial"/>
                <a:cs typeface="Arial"/>
              </a:rPr>
              <a:t>větší</a:t>
            </a:r>
            <a:r>
              <a:rPr sz="2647" i="1" spc="-83" dirty="0">
                <a:latin typeface="Arial"/>
                <a:cs typeface="Arial"/>
              </a:rPr>
              <a:t> </a:t>
            </a:r>
            <a:r>
              <a:rPr sz="2647" i="1" dirty="0">
                <a:latin typeface="Arial"/>
                <a:cs typeface="Arial"/>
              </a:rPr>
              <a:t>než</a:t>
            </a:r>
            <a:r>
              <a:rPr sz="2647" i="1" spc="-72" dirty="0">
                <a:latin typeface="Arial"/>
                <a:cs typeface="Arial"/>
              </a:rPr>
              <a:t> </a:t>
            </a:r>
            <a:r>
              <a:rPr sz="2647" i="1" dirty="0">
                <a:latin typeface="Arial"/>
                <a:cs typeface="Arial"/>
              </a:rPr>
              <a:t>u</a:t>
            </a:r>
            <a:r>
              <a:rPr sz="2647" i="1" spc="-72" dirty="0">
                <a:latin typeface="Arial"/>
                <a:cs typeface="Arial"/>
              </a:rPr>
              <a:t> </a:t>
            </a:r>
            <a:r>
              <a:rPr sz="2647" i="1" dirty="0">
                <a:latin typeface="Arial"/>
                <a:cs typeface="Arial"/>
              </a:rPr>
              <a:t>řezání</a:t>
            </a:r>
            <a:r>
              <a:rPr sz="2647" i="1" spc="-77" dirty="0">
                <a:latin typeface="Arial"/>
                <a:cs typeface="Arial"/>
              </a:rPr>
              <a:t> </a:t>
            </a:r>
            <a:r>
              <a:rPr sz="2647" i="1" spc="-11" dirty="0">
                <a:latin typeface="Arial"/>
                <a:cs typeface="Arial"/>
              </a:rPr>
              <a:t>kyslíkem</a:t>
            </a:r>
            <a:endParaRPr sz="2647" dirty="0">
              <a:latin typeface="Arial"/>
              <a:cs typeface="Arial"/>
            </a:endParaRPr>
          </a:p>
          <a:p>
            <a:pPr marL="14007">
              <a:spcBef>
                <a:spcPts val="215"/>
              </a:spcBef>
            </a:pPr>
            <a:r>
              <a:rPr sz="2647" spc="-11" dirty="0">
                <a:latin typeface="Arial"/>
                <a:cs typeface="Arial"/>
              </a:rPr>
              <a:t>-</a:t>
            </a:r>
            <a:r>
              <a:rPr lang="cs-CZ" sz="2647" spc="-11" dirty="0">
                <a:latin typeface="Arial"/>
                <a:cs typeface="Arial"/>
              </a:rPr>
              <a:t> </a:t>
            </a:r>
            <a:r>
              <a:rPr sz="2647" i="1" dirty="0" err="1">
                <a:latin typeface="Arial"/>
                <a:cs typeface="Arial"/>
              </a:rPr>
              <a:t>Horní</a:t>
            </a:r>
            <a:r>
              <a:rPr sz="2647" i="1" spc="-77" dirty="0">
                <a:latin typeface="Arial"/>
                <a:cs typeface="Arial"/>
              </a:rPr>
              <a:t> </a:t>
            </a:r>
            <a:r>
              <a:rPr sz="2647" i="1" dirty="0">
                <a:latin typeface="Arial"/>
                <a:cs typeface="Arial"/>
              </a:rPr>
              <a:t>hrana</a:t>
            </a:r>
            <a:r>
              <a:rPr sz="2647" i="1" spc="-83" dirty="0">
                <a:latin typeface="Arial"/>
                <a:cs typeface="Arial"/>
              </a:rPr>
              <a:t> </a:t>
            </a:r>
            <a:r>
              <a:rPr sz="2647" i="1" dirty="0">
                <a:latin typeface="Arial"/>
                <a:cs typeface="Arial"/>
              </a:rPr>
              <a:t>plechu</a:t>
            </a:r>
            <a:r>
              <a:rPr sz="2647" i="1" spc="-77" dirty="0">
                <a:latin typeface="Arial"/>
                <a:cs typeface="Arial"/>
              </a:rPr>
              <a:t> </a:t>
            </a:r>
            <a:r>
              <a:rPr sz="2647" i="1" dirty="0">
                <a:latin typeface="Arial"/>
                <a:cs typeface="Arial"/>
              </a:rPr>
              <a:t>je</a:t>
            </a:r>
            <a:r>
              <a:rPr sz="2647" i="1" spc="-83" dirty="0">
                <a:latin typeface="Arial"/>
                <a:cs typeface="Arial"/>
              </a:rPr>
              <a:t> </a:t>
            </a:r>
            <a:r>
              <a:rPr sz="2647" i="1" dirty="0">
                <a:latin typeface="Arial"/>
                <a:cs typeface="Arial"/>
              </a:rPr>
              <a:t>oblejší</a:t>
            </a:r>
            <a:r>
              <a:rPr sz="2647" i="1" spc="-72" dirty="0">
                <a:latin typeface="Arial"/>
                <a:cs typeface="Arial"/>
              </a:rPr>
              <a:t> </a:t>
            </a:r>
            <a:r>
              <a:rPr sz="2647" i="1" dirty="0">
                <a:latin typeface="Arial"/>
                <a:cs typeface="Arial"/>
              </a:rPr>
              <a:t>než</a:t>
            </a:r>
            <a:r>
              <a:rPr sz="2647" i="1" spc="-88" dirty="0">
                <a:latin typeface="Arial"/>
                <a:cs typeface="Arial"/>
              </a:rPr>
              <a:t> </a:t>
            </a:r>
            <a:r>
              <a:rPr sz="2647" i="1" dirty="0">
                <a:latin typeface="Arial"/>
                <a:cs typeface="Arial"/>
              </a:rPr>
              <a:t>u</a:t>
            </a:r>
            <a:r>
              <a:rPr sz="2647" i="1" spc="-88" dirty="0">
                <a:latin typeface="Arial"/>
                <a:cs typeface="Arial"/>
              </a:rPr>
              <a:t> </a:t>
            </a:r>
            <a:r>
              <a:rPr sz="2647" i="1" dirty="0">
                <a:latin typeface="Arial"/>
                <a:cs typeface="Arial"/>
              </a:rPr>
              <a:t>kyslíkového</a:t>
            </a:r>
            <a:r>
              <a:rPr sz="2647" i="1" spc="-83" dirty="0">
                <a:latin typeface="Arial"/>
                <a:cs typeface="Arial"/>
              </a:rPr>
              <a:t> </a:t>
            </a:r>
            <a:r>
              <a:rPr sz="2647" i="1" spc="-11" dirty="0">
                <a:latin typeface="Arial"/>
                <a:cs typeface="Arial"/>
              </a:rPr>
              <a:t>řezání</a:t>
            </a:r>
            <a:endParaRPr sz="2647" dirty="0">
              <a:latin typeface="Arial"/>
              <a:cs typeface="Arial"/>
            </a:endParaRPr>
          </a:p>
          <a:p>
            <a:pPr marL="218500" indent="-205193">
              <a:spcBef>
                <a:spcPts val="210"/>
              </a:spcBef>
              <a:buChar char="-"/>
              <a:tabLst>
                <a:tab pos="219200" algn="l"/>
              </a:tabLst>
            </a:pPr>
            <a:r>
              <a:rPr sz="2647" i="1" spc="-11" dirty="0">
                <a:latin typeface="Arial"/>
                <a:cs typeface="Arial"/>
              </a:rPr>
              <a:t>Velký</a:t>
            </a:r>
            <a:r>
              <a:rPr sz="2647" i="1" spc="-88" dirty="0">
                <a:latin typeface="Arial"/>
                <a:cs typeface="Arial"/>
              </a:rPr>
              <a:t> </a:t>
            </a:r>
            <a:r>
              <a:rPr sz="2647" i="1" dirty="0">
                <a:latin typeface="Arial"/>
                <a:cs typeface="Arial"/>
              </a:rPr>
              <a:t>vývin</a:t>
            </a:r>
            <a:r>
              <a:rPr sz="2647" i="1" spc="-72" dirty="0">
                <a:latin typeface="Arial"/>
                <a:cs typeface="Arial"/>
              </a:rPr>
              <a:t> </a:t>
            </a:r>
            <a:r>
              <a:rPr sz="2647" i="1" dirty="0">
                <a:latin typeface="Arial"/>
                <a:cs typeface="Arial"/>
              </a:rPr>
              <a:t>dýmů,</a:t>
            </a:r>
            <a:r>
              <a:rPr sz="2647" i="1" spc="-72" dirty="0">
                <a:latin typeface="Arial"/>
                <a:cs typeface="Arial"/>
              </a:rPr>
              <a:t> </a:t>
            </a:r>
            <a:r>
              <a:rPr sz="2647" i="1" dirty="0">
                <a:latin typeface="Arial"/>
                <a:cs typeface="Arial"/>
              </a:rPr>
              <a:t>par</a:t>
            </a:r>
            <a:r>
              <a:rPr sz="2647" i="1" spc="-88" dirty="0">
                <a:latin typeface="Arial"/>
                <a:cs typeface="Arial"/>
              </a:rPr>
              <a:t> </a:t>
            </a:r>
            <a:r>
              <a:rPr sz="2647" i="1" dirty="0">
                <a:latin typeface="Arial"/>
                <a:cs typeface="Arial"/>
              </a:rPr>
              <a:t>kovů,</a:t>
            </a:r>
            <a:r>
              <a:rPr sz="2647" i="1" spc="-83" dirty="0">
                <a:latin typeface="Arial"/>
                <a:cs typeface="Arial"/>
              </a:rPr>
              <a:t> </a:t>
            </a:r>
            <a:r>
              <a:rPr sz="2647" i="1" dirty="0">
                <a:latin typeface="Arial"/>
                <a:cs typeface="Arial"/>
              </a:rPr>
              <a:t>ozónu</a:t>
            </a:r>
            <a:r>
              <a:rPr sz="2647" i="1" spc="-72" dirty="0">
                <a:latin typeface="Arial"/>
                <a:cs typeface="Arial"/>
              </a:rPr>
              <a:t> </a:t>
            </a:r>
            <a:r>
              <a:rPr sz="2647" i="1" dirty="0">
                <a:latin typeface="Arial"/>
                <a:cs typeface="Arial"/>
              </a:rPr>
              <a:t>a</a:t>
            </a:r>
            <a:r>
              <a:rPr sz="2647" i="1" spc="-88" dirty="0">
                <a:latin typeface="Arial"/>
                <a:cs typeface="Arial"/>
              </a:rPr>
              <a:t> </a:t>
            </a:r>
            <a:r>
              <a:rPr sz="2647" i="1" dirty="0">
                <a:latin typeface="Arial"/>
                <a:cs typeface="Arial"/>
              </a:rPr>
              <a:t>oxidů</a:t>
            </a:r>
            <a:r>
              <a:rPr sz="2647" i="1" spc="-88" dirty="0">
                <a:latin typeface="Arial"/>
                <a:cs typeface="Arial"/>
              </a:rPr>
              <a:t> </a:t>
            </a:r>
            <a:r>
              <a:rPr sz="2647" i="1" spc="-11" dirty="0">
                <a:latin typeface="Arial"/>
                <a:cs typeface="Arial"/>
              </a:rPr>
              <a:t>dusíku</a:t>
            </a:r>
            <a:endParaRPr sz="2647" dirty="0">
              <a:latin typeface="Arial"/>
              <a:cs typeface="Arial"/>
            </a:endParaRPr>
          </a:p>
          <a:p>
            <a:pPr marL="218500" indent="-205193">
              <a:spcBef>
                <a:spcPts val="210"/>
              </a:spcBef>
              <a:buChar char="-"/>
              <a:tabLst>
                <a:tab pos="219200" algn="l"/>
              </a:tabLst>
            </a:pPr>
            <a:r>
              <a:rPr sz="2647" i="1" dirty="0">
                <a:latin typeface="Arial"/>
                <a:cs typeface="Arial"/>
              </a:rPr>
              <a:t>Vysoká</a:t>
            </a:r>
            <a:r>
              <a:rPr sz="2647" i="1" spc="-33" dirty="0">
                <a:latin typeface="Arial"/>
                <a:cs typeface="Arial"/>
              </a:rPr>
              <a:t> </a:t>
            </a:r>
            <a:r>
              <a:rPr sz="2647" i="1" dirty="0">
                <a:latin typeface="Arial"/>
                <a:cs typeface="Arial"/>
              </a:rPr>
              <a:t>hladina</a:t>
            </a:r>
            <a:r>
              <a:rPr sz="2647" i="1" spc="6" dirty="0">
                <a:latin typeface="Arial"/>
                <a:cs typeface="Arial"/>
              </a:rPr>
              <a:t> </a:t>
            </a:r>
            <a:r>
              <a:rPr sz="2647" i="1" dirty="0">
                <a:latin typeface="Arial"/>
                <a:cs typeface="Arial"/>
              </a:rPr>
              <a:t>hluku</a:t>
            </a:r>
            <a:r>
              <a:rPr sz="2647" i="1" spc="-22" dirty="0">
                <a:latin typeface="Arial"/>
                <a:cs typeface="Arial"/>
              </a:rPr>
              <a:t> </a:t>
            </a:r>
            <a:r>
              <a:rPr sz="2647" i="1" dirty="0">
                <a:latin typeface="Arial"/>
                <a:cs typeface="Arial"/>
              </a:rPr>
              <a:t>od</a:t>
            </a:r>
            <a:r>
              <a:rPr sz="2647" i="1" spc="-39" dirty="0">
                <a:latin typeface="Arial"/>
                <a:cs typeface="Arial"/>
              </a:rPr>
              <a:t> </a:t>
            </a:r>
            <a:r>
              <a:rPr sz="2647" i="1" dirty="0">
                <a:latin typeface="Arial"/>
                <a:cs typeface="Arial"/>
              </a:rPr>
              <a:t>80</a:t>
            </a:r>
            <a:r>
              <a:rPr sz="2647" i="1" spc="-28" dirty="0">
                <a:latin typeface="Arial"/>
                <a:cs typeface="Arial"/>
              </a:rPr>
              <a:t> </a:t>
            </a:r>
            <a:r>
              <a:rPr sz="2647" i="1" dirty="0">
                <a:latin typeface="Arial"/>
                <a:cs typeface="Arial"/>
              </a:rPr>
              <a:t>do</a:t>
            </a:r>
            <a:r>
              <a:rPr sz="2647" i="1" spc="-22" dirty="0">
                <a:latin typeface="Arial"/>
                <a:cs typeface="Arial"/>
              </a:rPr>
              <a:t> </a:t>
            </a:r>
            <a:r>
              <a:rPr sz="2647" i="1" dirty="0">
                <a:latin typeface="Arial"/>
                <a:cs typeface="Arial"/>
              </a:rPr>
              <a:t>100</a:t>
            </a:r>
            <a:r>
              <a:rPr sz="2647" i="1" spc="-22" dirty="0">
                <a:latin typeface="Arial"/>
                <a:cs typeface="Arial"/>
              </a:rPr>
              <a:t> </a:t>
            </a:r>
            <a:r>
              <a:rPr sz="2647" i="1" spc="-28" dirty="0">
                <a:latin typeface="Arial"/>
                <a:cs typeface="Arial"/>
              </a:rPr>
              <a:t>dB</a:t>
            </a:r>
            <a:endParaRPr sz="2647" dirty="0">
              <a:latin typeface="Arial"/>
              <a:cs typeface="Arial"/>
            </a:endParaRPr>
          </a:p>
          <a:p>
            <a:pPr marL="218500" indent="-205193">
              <a:spcBef>
                <a:spcPts val="215"/>
              </a:spcBef>
              <a:buChar char="-"/>
              <a:tabLst>
                <a:tab pos="219200" algn="l"/>
              </a:tabLst>
            </a:pPr>
            <a:r>
              <a:rPr sz="2647" i="1" dirty="0">
                <a:latin typeface="Arial"/>
                <a:cs typeface="Arial"/>
              </a:rPr>
              <a:t>Intenzivní</a:t>
            </a:r>
            <a:r>
              <a:rPr sz="2647" i="1" spc="-99" dirty="0">
                <a:latin typeface="Arial"/>
                <a:cs typeface="Arial"/>
              </a:rPr>
              <a:t> </a:t>
            </a:r>
            <a:r>
              <a:rPr sz="2647" i="1" dirty="0">
                <a:latin typeface="Arial"/>
                <a:cs typeface="Arial"/>
              </a:rPr>
              <a:t>UV</a:t>
            </a:r>
            <a:r>
              <a:rPr sz="2647" i="1" spc="-88" dirty="0">
                <a:latin typeface="Arial"/>
                <a:cs typeface="Arial"/>
              </a:rPr>
              <a:t> </a:t>
            </a:r>
            <a:r>
              <a:rPr sz="2647" i="1" spc="-11" dirty="0">
                <a:latin typeface="Arial"/>
                <a:cs typeface="Arial"/>
              </a:rPr>
              <a:t>záření</a:t>
            </a:r>
            <a:endParaRPr sz="2647" dirty="0">
              <a:latin typeface="Arial"/>
              <a:cs typeface="Arial"/>
            </a:endParaRPr>
          </a:p>
          <a:p>
            <a:pPr marL="218500" indent="-205193">
              <a:spcBef>
                <a:spcPts val="210"/>
              </a:spcBef>
              <a:buChar char="-"/>
              <a:tabLst>
                <a:tab pos="219200" algn="l"/>
              </a:tabLst>
            </a:pPr>
            <a:r>
              <a:rPr sz="2647" i="1" dirty="0">
                <a:latin typeface="Arial"/>
                <a:cs typeface="Arial"/>
              </a:rPr>
              <a:t>Vysoké</a:t>
            </a:r>
            <a:r>
              <a:rPr sz="2647" i="1" spc="-160" dirty="0">
                <a:latin typeface="Arial"/>
                <a:cs typeface="Arial"/>
              </a:rPr>
              <a:t> </a:t>
            </a:r>
            <a:r>
              <a:rPr sz="2647" i="1" dirty="0">
                <a:latin typeface="Arial"/>
                <a:cs typeface="Arial"/>
              </a:rPr>
              <a:t>pořizovací</a:t>
            </a:r>
            <a:r>
              <a:rPr sz="2647" i="1" spc="-160" dirty="0">
                <a:latin typeface="Arial"/>
                <a:cs typeface="Arial"/>
              </a:rPr>
              <a:t> </a:t>
            </a:r>
            <a:r>
              <a:rPr sz="2647" i="1" spc="-11" dirty="0">
                <a:latin typeface="Arial"/>
                <a:cs typeface="Arial"/>
              </a:rPr>
              <a:t>náklady</a:t>
            </a:r>
            <a:endParaRPr sz="2647" dirty="0">
              <a:latin typeface="Arial"/>
              <a:cs typeface="Arial"/>
            </a:endParaRPr>
          </a:p>
          <a:p>
            <a:pPr marL="218500" indent="-205193">
              <a:spcBef>
                <a:spcPts val="215"/>
              </a:spcBef>
              <a:buChar char="-"/>
              <a:tabLst>
                <a:tab pos="219200" algn="l"/>
              </a:tabLst>
            </a:pPr>
            <a:r>
              <a:rPr sz="2647" i="1" dirty="0">
                <a:latin typeface="Arial"/>
                <a:cs typeface="Arial"/>
              </a:rPr>
              <a:t>Obtížné</a:t>
            </a:r>
            <a:r>
              <a:rPr sz="2647" i="1" spc="-50" dirty="0">
                <a:latin typeface="Arial"/>
                <a:cs typeface="Arial"/>
              </a:rPr>
              <a:t> </a:t>
            </a:r>
            <a:r>
              <a:rPr sz="2647" i="1" dirty="0">
                <a:latin typeface="Arial"/>
                <a:cs typeface="Arial"/>
              </a:rPr>
              <a:t>propalování</a:t>
            </a:r>
            <a:r>
              <a:rPr sz="2647" i="1" spc="11" dirty="0">
                <a:latin typeface="Arial"/>
                <a:cs typeface="Arial"/>
              </a:rPr>
              <a:t> </a:t>
            </a:r>
            <a:r>
              <a:rPr sz="2647" i="1" dirty="0">
                <a:latin typeface="Arial"/>
                <a:cs typeface="Arial"/>
              </a:rPr>
              <a:t>otvorů</a:t>
            </a:r>
            <a:r>
              <a:rPr sz="2647" i="1" spc="-17" dirty="0">
                <a:latin typeface="Arial"/>
                <a:cs typeface="Arial"/>
              </a:rPr>
              <a:t> </a:t>
            </a:r>
            <a:r>
              <a:rPr sz="2647" i="1" dirty="0">
                <a:latin typeface="Arial"/>
                <a:cs typeface="Arial"/>
              </a:rPr>
              <a:t>u</a:t>
            </a:r>
            <a:r>
              <a:rPr sz="2647" i="1" spc="-33" dirty="0">
                <a:latin typeface="Arial"/>
                <a:cs typeface="Arial"/>
              </a:rPr>
              <a:t> </a:t>
            </a:r>
            <a:r>
              <a:rPr sz="2647" i="1" dirty="0">
                <a:latin typeface="Arial"/>
                <a:cs typeface="Arial"/>
              </a:rPr>
              <a:t>tloušťek</a:t>
            </a:r>
            <a:r>
              <a:rPr sz="2647" i="1" spc="-6" dirty="0">
                <a:latin typeface="Arial"/>
                <a:cs typeface="Arial"/>
              </a:rPr>
              <a:t> </a:t>
            </a:r>
            <a:r>
              <a:rPr sz="2647" i="1" dirty="0">
                <a:latin typeface="Arial"/>
                <a:cs typeface="Arial"/>
              </a:rPr>
              <a:t>nad</a:t>
            </a:r>
            <a:r>
              <a:rPr sz="2647" i="1" spc="-17" dirty="0">
                <a:latin typeface="Arial"/>
                <a:cs typeface="Arial"/>
              </a:rPr>
              <a:t> </a:t>
            </a:r>
            <a:r>
              <a:rPr sz="2647" i="1" dirty="0">
                <a:latin typeface="Arial"/>
                <a:cs typeface="Arial"/>
              </a:rPr>
              <a:t>15</a:t>
            </a:r>
            <a:r>
              <a:rPr sz="2647" i="1" spc="-17" dirty="0">
                <a:latin typeface="Arial"/>
                <a:cs typeface="Arial"/>
              </a:rPr>
              <a:t> </a:t>
            </a:r>
            <a:r>
              <a:rPr sz="2647" i="1" spc="-28" dirty="0">
                <a:latin typeface="Arial"/>
                <a:cs typeface="Arial"/>
              </a:rPr>
              <a:t>mm</a:t>
            </a:r>
            <a:endParaRPr sz="2647" dirty="0">
              <a:latin typeface="Arial"/>
              <a:cs typeface="Aria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3608995" y="3629025"/>
            <a:ext cx="3475410" cy="488821"/>
          </a:xfrm>
          <a:prstGeom prst="rect">
            <a:avLst/>
          </a:prstGeom>
        </p:spPr>
        <p:txBody>
          <a:bodyPr vert="horz" wrap="square" lIns="0" tIns="13305" rIns="0" bIns="0" rtlCol="0">
            <a:spAutoFit/>
          </a:bodyPr>
          <a:lstStyle/>
          <a:p>
            <a:pPr marL="14007">
              <a:spcBef>
                <a:spcPts val="105"/>
              </a:spcBef>
            </a:pPr>
            <a:r>
              <a:rPr sz="3089" i="1" dirty="0">
                <a:latin typeface="Arial"/>
                <a:cs typeface="Arial"/>
              </a:rPr>
              <a:t>Děkuji</a:t>
            </a:r>
            <a:r>
              <a:rPr sz="3089" i="1" spc="-55" dirty="0">
                <a:latin typeface="Arial"/>
                <a:cs typeface="Arial"/>
              </a:rPr>
              <a:t> </a:t>
            </a:r>
            <a:r>
              <a:rPr sz="3089" i="1" dirty="0">
                <a:latin typeface="Arial"/>
                <a:cs typeface="Arial"/>
              </a:rPr>
              <a:t>za</a:t>
            </a:r>
            <a:r>
              <a:rPr sz="3089" i="1" spc="-66" dirty="0">
                <a:latin typeface="Arial"/>
                <a:cs typeface="Arial"/>
              </a:rPr>
              <a:t> </a:t>
            </a:r>
            <a:r>
              <a:rPr sz="3089" i="1" spc="-11" dirty="0">
                <a:latin typeface="Arial"/>
                <a:cs typeface="Arial"/>
              </a:rPr>
              <a:t>pozornost</a:t>
            </a:r>
            <a:endParaRPr sz="3089" dirty="0">
              <a:latin typeface="Arial"/>
              <a:cs typeface="Arial"/>
            </a:endParaRPr>
          </a:p>
        </p:txBody>
      </p:sp>
    </p:spTree>
    <p:extLst>
      <p:ext uri="{BB962C8B-B14F-4D97-AF65-F5344CB8AC3E}">
        <p14:creationId xmlns:p14="http://schemas.microsoft.com/office/powerpoint/2010/main" val="183671148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a:spLocks noGrp="1"/>
          </p:cNvSpPr>
          <p:nvPr>
            <p:ph type="title"/>
          </p:nvPr>
        </p:nvSpPr>
        <p:spPr>
          <a:xfrm>
            <a:off x="2831002" y="3089215"/>
            <a:ext cx="6097098" cy="692210"/>
          </a:xfrm>
          <a:prstGeom prst="rect">
            <a:avLst/>
          </a:prstGeom>
        </p:spPr>
        <p:txBody>
          <a:bodyPr vert="horz" wrap="square" lIns="0" tIns="13305" rIns="0" bIns="0" rtlCol="0">
            <a:spAutoFit/>
          </a:bodyPr>
          <a:lstStyle/>
          <a:p>
            <a:pPr marL="14007">
              <a:spcBef>
                <a:spcPts val="105"/>
              </a:spcBef>
            </a:pPr>
            <a:r>
              <a:rPr lang="cs-CZ" sz="4411" dirty="0">
                <a:latin typeface="Tahoma"/>
                <a:cs typeface="Tahoma"/>
              </a:rPr>
              <a:t>4. Svařování laserem</a:t>
            </a:r>
            <a:endParaRPr sz="4411" dirty="0">
              <a:latin typeface="Tahoma"/>
              <a:cs typeface="Tahoma"/>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41650701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ject 11"/>
          <p:cNvPicPr/>
          <p:nvPr/>
        </p:nvPicPr>
        <p:blipFill>
          <a:blip r:embed="rId2" cstate="print"/>
          <a:stretch>
            <a:fillRect/>
          </a:stretch>
        </p:blipFill>
        <p:spPr>
          <a:xfrm>
            <a:off x="2257335" y="1699701"/>
            <a:ext cx="1147723" cy="270740"/>
          </a:xfrm>
          <a:prstGeom prst="rect">
            <a:avLst/>
          </a:prstGeom>
        </p:spPr>
      </p:pic>
      <p:sp>
        <p:nvSpPr>
          <p:cNvPr id="12" name="object 12"/>
          <p:cNvSpPr txBox="1"/>
          <p:nvPr/>
        </p:nvSpPr>
        <p:spPr>
          <a:xfrm>
            <a:off x="549277" y="1591000"/>
            <a:ext cx="8771504" cy="1168304"/>
          </a:xfrm>
          <a:prstGeom prst="rect">
            <a:avLst/>
          </a:prstGeom>
        </p:spPr>
        <p:txBody>
          <a:bodyPr vert="horz" wrap="square" lIns="0" tIns="14005" rIns="0" bIns="0" rtlCol="0">
            <a:spAutoFit/>
          </a:bodyPr>
          <a:lstStyle/>
          <a:p>
            <a:pPr marL="1691266">
              <a:lnSpc>
                <a:spcPts val="3016"/>
              </a:lnSpc>
              <a:spcBef>
                <a:spcPts val="110"/>
              </a:spcBef>
              <a:tabLst>
                <a:tab pos="3017668" algn="l"/>
              </a:tabLst>
            </a:pPr>
            <a:r>
              <a:rPr sz="2647" b="1" i="1" spc="-11" dirty="0">
                <a:latin typeface="Arial"/>
                <a:cs typeface="Arial"/>
              </a:rPr>
              <a:t>LASER</a:t>
            </a:r>
            <a:r>
              <a:rPr sz="2647" b="1" i="1" dirty="0">
                <a:latin typeface="Arial"/>
                <a:cs typeface="Arial"/>
              </a:rPr>
              <a:t>	</a:t>
            </a:r>
            <a:r>
              <a:rPr sz="2647" i="1" dirty="0">
                <a:latin typeface="Arial"/>
                <a:cs typeface="Arial"/>
              </a:rPr>
              <a:t>=</a:t>
            </a:r>
            <a:r>
              <a:rPr sz="2647" i="1" spc="-33" dirty="0">
                <a:latin typeface="Arial"/>
                <a:cs typeface="Arial"/>
              </a:rPr>
              <a:t> </a:t>
            </a:r>
            <a:r>
              <a:rPr sz="2647" i="1" dirty="0">
                <a:latin typeface="Arial"/>
                <a:cs typeface="Arial"/>
              </a:rPr>
              <a:t>kvantový</a:t>
            </a:r>
            <a:r>
              <a:rPr sz="2647" i="1" spc="-11" dirty="0">
                <a:latin typeface="Arial"/>
                <a:cs typeface="Arial"/>
              </a:rPr>
              <a:t> </a:t>
            </a:r>
            <a:r>
              <a:rPr sz="2647" i="1" dirty="0">
                <a:latin typeface="Arial"/>
                <a:cs typeface="Arial"/>
              </a:rPr>
              <a:t>generátor</a:t>
            </a:r>
            <a:r>
              <a:rPr sz="2647" i="1" spc="6" dirty="0">
                <a:latin typeface="Arial"/>
                <a:cs typeface="Arial"/>
              </a:rPr>
              <a:t> </a:t>
            </a:r>
            <a:r>
              <a:rPr sz="2647" i="1" dirty="0">
                <a:latin typeface="Arial"/>
                <a:cs typeface="Arial"/>
              </a:rPr>
              <a:t>světla</a:t>
            </a:r>
            <a:r>
              <a:rPr sz="2647" i="1" spc="-11" dirty="0">
                <a:latin typeface="Arial"/>
                <a:cs typeface="Arial"/>
              </a:rPr>
              <a:t> </a:t>
            </a:r>
            <a:r>
              <a:rPr sz="2647" i="1" spc="-55" dirty="0">
                <a:latin typeface="Arial"/>
                <a:cs typeface="Arial"/>
              </a:rPr>
              <a:t>=</a:t>
            </a:r>
            <a:endParaRPr sz="2647">
              <a:latin typeface="Arial"/>
              <a:cs typeface="Arial"/>
            </a:endParaRPr>
          </a:p>
          <a:p>
            <a:pPr marL="392178" marR="5602" indent="-378171">
              <a:lnSpc>
                <a:spcPts val="2856"/>
              </a:lnSpc>
              <a:spcBef>
                <a:spcPts val="199"/>
              </a:spcBef>
            </a:pPr>
            <a:r>
              <a:rPr sz="2647" i="1" dirty="0">
                <a:latin typeface="Arial"/>
                <a:cs typeface="Arial"/>
              </a:rPr>
              <a:t>zařízení</a:t>
            </a:r>
            <a:r>
              <a:rPr sz="2647" i="1" spc="-17" dirty="0">
                <a:latin typeface="Arial"/>
                <a:cs typeface="Arial"/>
              </a:rPr>
              <a:t> </a:t>
            </a:r>
            <a:r>
              <a:rPr sz="2647" i="1" dirty="0">
                <a:latin typeface="Arial"/>
                <a:cs typeface="Arial"/>
              </a:rPr>
              <a:t>generující</a:t>
            </a:r>
            <a:r>
              <a:rPr sz="2647" i="1" spc="-11" dirty="0">
                <a:latin typeface="Arial"/>
                <a:cs typeface="Arial"/>
              </a:rPr>
              <a:t> </a:t>
            </a:r>
            <a:r>
              <a:rPr sz="2647" i="1" dirty="0">
                <a:latin typeface="Arial"/>
                <a:cs typeface="Arial"/>
              </a:rPr>
              <a:t>světlo</a:t>
            </a:r>
            <a:r>
              <a:rPr sz="2647" i="1" spc="-28" dirty="0">
                <a:latin typeface="Arial"/>
                <a:cs typeface="Arial"/>
              </a:rPr>
              <a:t> </a:t>
            </a:r>
            <a:r>
              <a:rPr sz="2647" i="1" dirty="0">
                <a:latin typeface="Arial"/>
                <a:cs typeface="Arial"/>
              </a:rPr>
              <a:t>speciálních</a:t>
            </a:r>
            <a:r>
              <a:rPr sz="2647" i="1" spc="11" dirty="0">
                <a:latin typeface="Arial"/>
                <a:cs typeface="Arial"/>
              </a:rPr>
              <a:t> </a:t>
            </a:r>
            <a:r>
              <a:rPr sz="2647" i="1" dirty="0">
                <a:latin typeface="Arial"/>
                <a:cs typeface="Arial"/>
              </a:rPr>
              <a:t>vlastností</a:t>
            </a:r>
            <a:r>
              <a:rPr sz="2647" i="1" spc="-11" dirty="0">
                <a:latin typeface="Arial"/>
                <a:cs typeface="Arial"/>
              </a:rPr>
              <a:t> </a:t>
            </a:r>
            <a:r>
              <a:rPr sz="2647" i="1" dirty="0">
                <a:latin typeface="Arial"/>
                <a:cs typeface="Arial"/>
              </a:rPr>
              <a:t>na </a:t>
            </a:r>
            <a:r>
              <a:rPr sz="2647" i="1" spc="-11" dirty="0">
                <a:latin typeface="Arial"/>
                <a:cs typeface="Arial"/>
              </a:rPr>
              <a:t>základě </a:t>
            </a:r>
            <a:r>
              <a:rPr sz="2647" i="1" dirty="0">
                <a:latin typeface="Arial"/>
                <a:cs typeface="Arial"/>
              </a:rPr>
              <a:t>stimulované</a:t>
            </a:r>
            <a:r>
              <a:rPr sz="2647" i="1" spc="-11" dirty="0">
                <a:latin typeface="Arial"/>
                <a:cs typeface="Arial"/>
              </a:rPr>
              <a:t> </a:t>
            </a:r>
            <a:r>
              <a:rPr sz="2647" i="1" dirty="0">
                <a:latin typeface="Arial"/>
                <a:cs typeface="Arial"/>
              </a:rPr>
              <a:t>emise</a:t>
            </a:r>
            <a:r>
              <a:rPr sz="2647" i="1" spc="-17" dirty="0">
                <a:latin typeface="Arial"/>
                <a:cs typeface="Arial"/>
              </a:rPr>
              <a:t> </a:t>
            </a:r>
            <a:r>
              <a:rPr sz="2647" i="1" spc="-11" dirty="0">
                <a:latin typeface="Arial"/>
                <a:cs typeface="Arial"/>
              </a:rPr>
              <a:t>fotonů</a:t>
            </a:r>
            <a:endParaRPr sz="2647">
              <a:latin typeface="Arial"/>
              <a:cs typeface="Arial"/>
            </a:endParaRPr>
          </a:p>
        </p:txBody>
      </p:sp>
      <p:sp>
        <p:nvSpPr>
          <p:cNvPr id="17" name="object 17"/>
          <p:cNvSpPr txBox="1">
            <a:spLocks noGrp="1"/>
          </p:cNvSpPr>
          <p:nvPr>
            <p:ph type="title"/>
          </p:nvPr>
        </p:nvSpPr>
        <p:spPr>
          <a:xfrm>
            <a:off x="391632" y="774809"/>
            <a:ext cx="3646274" cy="552797"/>
          </a:xfrm>
          <a:prstGeom prst="rect">
            <a:avLst/>
          </a:prstGeom>
        </p:spPr>
        <p:txBody>
          <a:bodyPr vert="horz" wrap="square" lIns="0" tIns="14005" rIns="0" bIns="0" rtlCol="0">
            <a:spAutoFit/>
          </a:bodyPr>
          <a:lstStyle/>
          <a:p>
            <a:pPr marL="14007">
              <a:spcBef>
                <a:spcPts val="110"/>
              </a:spcBef>
            </a:pPr>
            <a:r>
              <a:rPr spc="-116" dirty="0">
                <a:solidFill>
                  <a:srgbClr val="FF3300"/>
                </a:solidFill>
              </a:rPr>
              <a:t>LASER</a:t>
            </a:r>
            <a:r>
              <a:rPr spc="-110" dirty="0">
                <a:solidFill>
                  <a:srgbClr val="FF3300"/>
                </a:solidFill>
              </a:rPr>
              <a:t> </a:t>
            </a:r>
            <a:r>
              <a:rPr dirty="0">
                <a:solidFill>
                  <a:srgbClr val="FF3300"/>
                </a:solidFill>
              </a:rPr>
              <a:t>-</a:t>
            </a:r>
            <a:r>
              <a:rPr spc="-116" dirty="0">
                <a:solidFill>
                  <a:srgbClr val="FF3300"/>
                </a:solidFill>
              </a:rPr>
              <a:t> </a:t>
            </a:r>
            <a:r>
              <a:rPr spc="-88" dirty="0">
                <a:solidFill>
                  <a:srgbClr val="FF3300"/>
                </a:solidFill>
              </a:rPr>
              <a:t>DEFINICE</a:t>
            </a:r>
          </a:p>
        </p:txBody>
      </p:sp>
      <p:pic>
        <p:nvPicPr>
          <p:cNvPr id="18" name="object 18"/>
          <p:cNvPicPr/>
          <p:nvPr/>
        </p:nvPicPr>
        <p:blipFill>
          <a:blip r:embed="rId3" cstate="print"/>
          <a:stretch>
            <a:fillRect/>
          </a:stretch>
        </p:blipFill>
        <p:spPr>
          <a:xfrm>
            <a:off x="715806" y="3199719"/>
            <a:ext cx="4520999" cy="1531094"/>
          </a:xfrm>
          <a:prstGeom prst="rect">
            <a:avLst/>
          </a:prstGeom>
        </p:spPr>
      </p:pic>
      <p:pic>
        <p:nvPicPr>
          <p:cNvPr id="19" name="object 19"/>
          <p:cNvPicPr/>
          <p:nvPr/>
        </p:nvPicPr>
        <p:blipFill>
          <a:blip r:embed="rId4" cstate="print"/>
          <a:stretch>
            <a:fillRect/>
          </a:stretch>
        </p:blipFill>
        <p:spPr>
          <a:xfrm>
            <a:off x="2068626" y="4782856"/>
            <a:ext cx="1984827" cy="1986509"/>
          </a:xfrm>
          <a:prstGeom prst="rect">
            <a:avLst/>
          </a:prstGeom>
        </p:spPr>
      </p:pic>
      <p:pic>
        <p:nvPicPr>
          <p:cNvPr id="20" name="object 20"/>
          <p:cNvPicPr/>
          <p:nvPr/>
        </p:nvPicPr>
        <p:blipFill>
          <a:blip r:embed="rId5" cstate="print"/>
          <a:stretch>
            <a:fillRect/>
          </a:stretch>
        </p:blipFill>
        <p:spPr>
          <a:xfrm>
            <a:off x="5572801" y="2333626"/>
            <a:ext cx="4571322" cy="4332673"/>
          </a:xfrm>
          <a:prstGeom prst="rect">
            <a:avLst/>
          </a:prstGeom>
        </p:spPr>
      </p:pic>
      <p:sp>
        <p:nvSpPr>
          <p:cNvPr id="22" name="object 2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35811533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1" name="object 11"/>
          <p:cNvGrpSpPr/>
          <p:nvPr/>
        </p:nvGrpSpPr>
        <p:grpSpPr>
          <a:xfrm>
            <a:off x="5499100" y="3680635"/>
            <a:ext cx="1918022" cy="1364814"/>
            <a:chOff x="4666488" y="3851147"/>
            <a:chExt cx="1739264" cy="1237615"/>
          </a:xfrm>
        </p:grpSpPr>
        <p:sp>
          <p:nvSpPr>
            <p:cNvPr id="12" name="object 12"/>
            <p:cNvSpPr/>
            <p:nvPr/>
          </p:nvSpPr>
          <p:spPr>
            <a:xfrm>
              <a:off x="4672584" y="4073651"/>
              <a:ext cx="1727200" cy="792480"/>
            </a:xfrm>
            <a:custGeom>
              <a:avLst/>
              <a:gdLst/>
              <a:ahLst/>
              <a:cxnLst/>
              <a:rect l="l" t="t" r="r" b="b"/>
              <a:pathLst>
                <a:path w="1727200" h="792479">
                  <a:moveTo>
                    <a:pt x="1294764" y="0"/>
                  </a:moveTo>
                  <a:lnTo>
                    <a:pt x="1294764" y="198120"/>
                  </a:lnTo>
                  <a:lnTo>
                    <a:pt x="0" y="198120"/>
                  </a:lnTo>
                  <a:lnTo>
                    <a:pt x="0" y="594360"/>
                  </a:lnTo>
                  <a:lnTo>
                    <a:pt x="1294764" y="594360"/>
                  </a:lnTo>
                  <a:lnTo>
                    <a:pt x="1294764" y="792480"/>
                  </a:lnTo>
                  <a:lnTo>
                    <a:pt x="1726691" y="396240"/>
                  </a:lnTo>
                  <a:lnTo>
                    <a:pt x="1294764" y="0"/>
                  </a:lnTo>
                  <a:close/>
                </a:path>
              </a:pathLst>
            </a:custGeom>
            <a:solidFill>
              <a:srgbClr val="FFFF00"/>
            </a:solidFill>
          </p:spPr>
          <p:txBody>
            <a:bodyPr wrap="square" lIns="0" tIns="0" rIns="0" bIns="0" rtlCol="0"/>
            <a:lstStyle/>
            <a:p>
              <a:endParaRPr sz="1985"/>
            </a:p>
          </p:txBody>
        </p:sp>
        <p:sp>
          <p:nvSpPr>
            <p:cNvPr id="13" name="object 13"/>
            <p:cNvSpPr/>
            <p:nvPr/>
          </p:nvSpPr>
          <p:spPr>
            <a:xfrm>
              <a:off x="4672584" y="4073651"/>
              <a:ext cx="1727200" cy="792480"/>
            </a:xfrm>
            <a:custGeom>
              <a:avLst/>
              <a:gdLst/>
              <a:ahLst/>
              <a:cxnLst/>
              <a:rect l="l" t="t" r="r" b="b"/>
              <a:pathLst>
                <a:path w="1727200" h="792479">
                  <a:moveTo>
                    <a:pt x="0" y="198120"/>
                  </a:moveTo>
                  <a:lnTo>
                    <a:pt x="1294764" y="198120"/>
                  </a:lnTo>
                  <a:lnTo>
                    <a:pt x="1294764" y="0"/>
                  </a:lnTo>
                  <a:lnTo>
                    <a:pt x="1726691" y="396240"/>
                  </a:lnTo>
                  <a:lnTo>
                    <a:pt x="1294764" y="792480"/>
                  </a:lnTo>
                  <a:lnTo>
                    <a:pt x="1294764" y="594360"/>
                  </a:lnTo>
                  <a:lnTo>
                    <a:pt x="0" y="594360"/>
                  </a:lnTo>
                  <a:lnTo>
                    <a:pt x="0" y="198120"/>
                  </a:lnTo>
                  <a:close/>
                </a:path>
              </a:pathLst>
            </a:custGeom>
            <a:ln w="12192">
              <a:solidFill>
                <a:srgbClr val="000000"/>
              </a:solidFill>
            </a:ln>
          </p:spPr>
          <p:txBody>
            <a:bodyPr wrap="square" lIns="0" tIns="0" rIns="0" bIns="0" rtlCol="0"/>
            <a:lstStyle/>
            <a:p>
              <a:endParaRPr sz="1985"/>
            </a:p>
          </p:txBody>
        </p:sp>
        <p:sp>
          <p:nvSpPr>
            <p:cNvPr id="14" name="object 14"/>
            <p:cNvSpPr/>
            <p:nvPr/>
          </p:nvSpPr>
          <p:spPr>
            <a:xfrm>
              <a:off x="5175504" y="3857243"/>
              <a:ext cx="144780" cy="1225550"/>
            </a:xfrm>
            <a:custGeom>
              <a:avLst/>
              <a:gdLst/>
              <a:ahLst/>
              <a:cxnLst/>
              <a:rect l="l" t="t" r="r" b="b"/>
              <a:pathLst>
                <a:path w="144779" h="1225550">
                  <a:moveTo>
                    <a:pt x="144779" y="0"/>
                  </a:moveTo>
                  <a:lnTo>
                    <a:pt x="0" y="0"/>
                  </a:lnTo>
                  <a:lnTo>
                    <a:pt x="0" y="1225296"/>
                  </a:lnTo>
                  <a:lnTo>
                    <a:pt x="144779" y="1225296"/>
                  </a:lnTo>
                  <a:lnTo>
                    <a:pt x="144779" y="0"/>
                  </a:lnTo>
                  <a:close/>
                </a:path>
              </a:pathLst>
            </a:custGeom>
            <a:solidFill>
              <a:srgbClr val="CCEBFF"/>
            </a:solidFill>
          </p:spPr>
          <p:txBody>
            <a:bodyPr wrap="square" lIns="0" tIns="0" rIns="0" bIns="0" rtlCol="0"/>
            <a:lstStyle/>
            <a:p>
              <a:endParaRPr sz="1985"/>
            </a:p>
          </p:txBody>
        </p:sp>
        <p:sp>
          <p:nvSpPr>
            <p:cNvPr id="15" name="object 15"/>
            <p:cNvSpPr/>
            <p:nvPr/>
          </p:nvSpPr>
          <p:spPr>
            <a:xfrm>
              <a:off x="5175504" y="3857243"/>
              <a:ext cx="144780" cy="1225550"/>
            </a:xfrm>
            <a:custGeom>
              <a:avLst/>
              <a:gdLst/>
              <a:ahLst/>
              <a:cxnLst/>
              <a:rect l="l" t="t" r="r" b="b"/>
              <a:pathLst>
                <a:path w="144779" h="1225550">
                  <a:moveTo>
                    <a:pt x="0" y="1225296"/>
                  </a:moveTo>
                  <a:lnTo>
                    <a:pt x="144779" y="1225296"/>
                  </a:lnTo>
                  <a:lnTo>
                    <a:pt x="144779" y="0"/>
                  </a:lnTo>
                  <a:lnTo>
                    <a:pt x="0" y="0"/>
                  </a:lnTo>
                  <a:lnTo>
                    <a:pt x="0" y="1225296"/>
                  </a:lnTo>
                  <a:close/>
                </a:path>
              </a:pathLst>
            </a:custGeom>
            <a:ln w="12192">
              <a:solidFill>
                <a:srgbClr val="000000"/>
              </a:solidFill>
            </a:ln>
          </p:spPr>
          <p:txBody>
            <a:bodyPr wrap="square" lIns="0" tIns="0" rIns="0" bIns="0" rtlCol="0"/>
            <a:lstStyle/>
            <a:p>
              <a:endParaRPr sz="1985"/>
            </a:p>
          </p:txBody>
        </p:sp>
        <p:sp>
          <p:nvSpPr>
            <p:cNvPr id="16" name="object 16"/>
            <p:cNvSpPr/>
            <p:nvPr/>
          </p:nvSpPr>
          <p:spPr>
            <a:xfrm>
              <a:off x="4672584" y="4363211"/>
              <a:ext cx="504825" cy="216535"/>
            </a:xfrm>
            <a:custGeom>
              <a:avLst/>
              <a:gdLst/>
              <a:ahLst/>
              <a:cxnLst/>
              <a:rect l="l" t="t" r="r" b="b"/>
              <a:pathLst>
                <a:path w="504825" h="216535">
                  <a:moveTo>
                    <a:pt x="125602" y="0"/>
                  </a:moveTo>
                  <a:lnTo>
                    <a:pt x="0" y="108204"/>
                  </a:lnTo>
                  <a:lnTo>
                    <a:pt x="125602" y="216407"/>
                  </a:lnTo>
                  <a:lnTo>
                    <a:pt x="125602" y="162306"/>
                  </a:lnTo>
                  <a:lnTo>
                    <a:pt x="504443" y="162306"/>
                  </a:lnTo>
                  <a:lnTo>
                    <a:pt x="504443" y="54101"/>
                  </a:lnTo>
                  <a:lnTo>
                    <a:pt x="125602" y="54101"/>
                  </a:lnTo>
                  <a:lnTo>
                    <a:pt x="125602" y="0"/>
                  </a:lnTo>
                  <a:close/>
                </a:path>
              </a:pathLst>
            </a:custGeom>
            <a:solidFill>
              <a:srgbClr val="FF33CC"/>
            </a:solidFill>
          </p:spPr>
          <p:txBody>
            <a:bodyPr wrap="square" lIns="0" tIns="0" rIns="0" bIns="0" rtlCol="0"/>
            <a:lstStyle/>
            <a:p>
              <a:endParaRPr sz="1985"/>
            </a:p>
          </p:txBody>
        </p:sp>
        <p:sp>
          <p:nvSpPr>
            <p:cNvPr id="17" name="object 17"/>
            <p:cNvSpPr/>
            <p:nvPr/>
          </p:nvSpPr>
          <p:spPr>
            <a:xfrm>
              <a:off x="4672584" y="4363211"/>
              <a:ext cx="504825" cy="216535"/>
            </a:xfrm>
            <a:custGeom>
              <a:avLst/>
              <a:gdLst/>
              <a:ahLst/>
              <a:cxnLst/>
              <a:rect l="l" t="t" r="r" b="b"/>
              <a:pathLst>
                <a:path w="504825" h="216535">
                  <a:moveTo>
                    <a:pt x="0" y="108204"/>
                  </a:moveTo>
                  <a:lnTo>
                    <a:pt x="125602" y="0"/>
                  </a:lnTo>
                  <a:lnTo>
                    <a:pt x="125602" y="54101"/>
                  </a:lnTo>
                  <a:lnTo>
                    <a:pt x="504443" y="54101"/>
                  </a:lnTo>
                  <a:lnTo>
                    <a:pt x="504443" y="162306"/>
                  </a:lnTo>
                  <a:lnTo>
                    <a:pt x="125602" y="162306"/>
                  </a:lnTo>
                  <a:lnTo>
                    <a:pt x="125602" y="216407"/>
                  </a:lnTo>
                  <a:lnTo>
                    <a:pt x="0" y="108204"/>
                  </a:lnTo>
                  <a:close/>
                </a:path>
              </a:pathLst>
            </a:custGeom>
            <a:ln w="12192">
              <a:solidFill>
                <a:srgbClr val="000000"/>
              </a:solidFill>
            </a:ln>
          </p:spPr>
          <p:txBody>
            <a:bodyPr wrap="square" lIns="0" tIns="0" rIns="0" bIns="0" rtlCol="0"/>
            <a:lstStyle/>
            <a:p>
              <a:endParaRPr sz="1985"/>
            </a:p>
          </p:txBody>
        </p:sp>
      </p:grpSp>
      <p:graphicFrame>
        <p:nvGraphicFramePr>
          <p:cNvPr id="18" name="object 18"/>
          <p:cNvGraphicFramePr>
            <a:graphicFrameLocks noGrp="1"/>
          </p:cNvGraphicFramePr>
          <p:nvPr/>
        </p:nvGraphicFramePr>
        <p:xfrm>
          <a:off x="3114281" y="3919285"/>
          <a:ext cx="2382998" cy="874630"/>
        </p:xfrm>
        <a:graphic>
          <a:graphicData uri="http://schemas.openxmlformats.org/drawingml/2006/table">
            <a:tbl>
              <a:tblPr firstRow="1" bandRow="1">
                <a:tableStyleId>{2D5ABB26-0587-4C30-8999-92F81FD0307C}</a:tableStyleId>
              </a:tblPr>
              <a:tblGrid>
                <a:gridCol w="2382998">
                  <a:extLst>
                    <a:ext uri="{9D8B030D-6E8A-4147-A177-3AD203B41FA5}">
                      <a16:colId xmlns:a16="http://schemas.microsoft.com/office/drawing/2014/main" val="20000"/>
                    </a:ext>
                  </a:extLst>
                </a:gridCol>
              </a:tblGrid>
              <a:tr h="219883">
                <a:tc>
                  <a:txBody>
                    <a:bodyPr/>
                    <a:lstStyle/>
                    <a:p>
                      <a:pPr>
                        <a:lnSpc>
                          <a:spcPct val="100000"/>
                        </a:lnSpc>
                      </a:pPr>
                      <a:endParaRPr sz="12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CEBFF"/>
                    </a:solidFill>
                  </a:tcPr>
                </a:tc>
                <a:extLst>
                  <a:ext uri="{0D108BD9-81ED-4DB2-BD59-A6C34878D82A}">
                    <a16:rowId xmlns:a16="http://schemas.microsoft.com/office/drawing/2014/main" val="10000"/>
                  </a:ext>
                </a:extLst>
              </a:tr>
              <a:tr h="429962">
                <a:tc>
                  <a:txBody>
                    <a:bodyPr/>
                    <a:lstStyle/>
                    <a:p>
                      <a:pPr>
                        <a:lnSpc>
                          <a:spcPct val="100000"/>
                        </a:lnSpc>
                      </a:pPr>
                      <a:endParaRPr sz="1900">
                        <a:latin typeface="Times New Roman"/>
                        <a:cs typeface="Times New Roman"/>
                      </a:endParaRPr>
                    </a:p>
                  </a:txBody>
                  <a:tcPr marL="0" marR="0" marT="0" marB="0">
                    <a:lnL w="19050">
                      <a:solidFill>
                        <a:srgbClr val="000000"/>
                      </a:solidFill>
                      <a:prstDash val="solid"/>
                    </a:lnL>
                    <a:lnR w="19050">
                      <a:solidFill>
                        <a:srgbClr val="000000"/>
                      </a:solidFill>
                      <a:prstDash val="solid"/>
                    </a:lnR>
                    <a:lnT w="12700">
                      <a:solidFill>
                        <a:srgbClr val="000000"/>
                      </a:solidFill>
                      <a:prstDash val="solid"/>
                    </a:lnT>
                    <a:lnB w="12700">
                      <a:solidFill>
                        <a:srgbClr val="000000"/>
                      </a:solidFill>
                      <a:prstDash val="solid"/>
                    </a:lnB>
                    <a:solidFill>
                      <a:srgbClr val="FFFF00"/>
                    </a:solidFill>
                  </a:tcPr>
                </a:tc>
                <a:extLst>
                  <a:ext uri="{0D108BD9-81ED-4DB2-BD59-A6C34878D82A}">
                    <a16:rowId xmlns:a16="http://schemas.microsoft.com/office/drawing/2014/main" val="10001"/>
                  </a:ext>
                </a:extLst>
              </a:tr>
              <a:tr h="224785">
                <a:tc>
                  <a:txBody>
                    <a:bodyPr/>
                    <a:lstStyle/>
                    <a:p>
                      <a:pPr>
                        <a:lnSpc>
                          <a:spcPct val="100000"/>
                        </a:lnSpc>
                      </a:pPr>
                      <a:endParaRPr sz="13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CEBFF"/>
                    </a:solidFill>
                  </a:tcPr>
                </a:tc>
                <a:extLst>
                  <a:ext uri="{0D108BD9-81ED-4DB2-BD59-A6C34878D82A}">
                    <a16:rowId xmlns:a16="http://schemas.microsoft.com/office/drawing/2014/main" val="10002"/>
                  </a:ext>
                </a:extLst>
              </a:tr>
            </a:tbl>
          </a:graphicData>
        </a:graphic>
      </p:graphicFrame>
      <p:grpSp>
        <p:nvGrpSpPr>
          <p:cNvPr id="19" name="object 19"/>
          <p:cNvGrpSpPr/>
          <p:nvPr/>
        </p:nvGrpSpPr>
        <p:grpSpPr>
          <a:xfrm>
            <a:off x="2163044" y="3761306"/>
            <a:ext cx="966364" cy="1363414"/>
            <a:chOff x="1641348" y="3924300"/>
            <a:chExt cx="876300" cy="1236345"/>
          </a:xfrm>
        </p:grpSpPr>
        <p:sp>
          <p:nvSpPr>
            <p:cNvPr id="20" name="object 20"/>
            <p:cNvSpPr/>
            <p:nvPr/>
          </p:nvSpPr>
          <p:spPr>
            <a:xfrm>
              <a:off x="1647444" y="3930395"/>
              <a:ext cx="143510" cy="1224280"/>
            </a:xfrm>
            <a:custGeom>
              <a:avLst/>
              <a:gdLst/>
              <a:ahLst/>
              <a:cxnLst/>
              <a:rect l="l" t="t" r="r" b="b"/>
              <a:pathLst>
                <a:path w="143510" h="1224279">
                  <a:moveTo>
                    <a:pt x="143256" y="0"/>
                  </a:moveTo>
                  <a:lnTo>
                    <a:pt x="0" y="0"/>
                  </a:lnTo>
                  <a:lnTo>
                    <a:pt x="0" y="1223771"/>
                  </a:lnTo>
                  <a:lnTo>
                    <a:pt x="143256" y="1223771"/>
                  </a:lnTo>
                  <a:lnTo>
                    <a:pt x="143256" y="0"/>
                  </a:lnTo>
                  <a:close/>
                </a:path>
              </a:pathLst>
            </a:custGeom>
            <a:solidFill>
              <a:srgbClr val="CCEBFF"/>
            </a:solidFill>
          </p:spPr>
          <p:txBody>
            <a:bodyPr wrap="square" lIns="0" tIns="0" rIns="0" bIns="0" rtlCol="0"/>
            <a:lstStyle/>
            <a:p>
              <a:endParaRPr sz="1985"/>
            </a:p>
          </p:txBody>
        </p:sp>
        <p:sp>
          <p:nvSpPr>
            <p:cNvPr id="21" name="object 21"/>
            <p:cNvSpPr/>
            <p:nvPr/>
          </p:nvSpPr>
          <p:spPr>
            <a:xfrm>
              <a:off x="1647444" y="3930395"/>
              <a:ext cx="143510" cy="1224280"/>
            </a:xfrm>
            <a:custGeom>
              <a:avLst/>
              <a:gdLst/>
              <a:ahLst/>
              <a:cxnLst/>
              <a:rect l="l" t="t" r="r" b="b"/>
              <a:pathLst>
                <a:path w="143510" h="1224279">
                  <a:moveTo>
                    <a:pt x="0" y="1223771"/>
                  </a:moveTo>
                  <a:lnTo>
                    <a:pt x="143256" y="1223771"/>
                  </a:lnTo>
                  <a:lnTo>
                    <a:pt x="143256" y="0"/>
                  </a:lnTo>
                  <a:lnTo>
                    <a:pt x="0" y="0"/>
                  </a:lnTo>
                  <a:lnTo>
                    <a:pt x="0" y="1223771"/>
                  </a:lnTo>
                  <a:close/>
                </a:path>
              </a:pathLst>
            </a:custGeom>
            <a:ln w="12192">
              <a:solidFill>
                <a:srgbClr val="000000"/>
              </a:solidFill>
            </a:ln>
          </p:spPr>
          <p:txBody>
            <a:bodyPr wrap="square" lIns="0" tIns="0" rIns="0" bIns="0" rtlCol="0"/>
            <a:lstStyle/>
            <a:p>
              <a:endParaRPr sz="1985"/>
            </a:p>
          </p:txBody>
        </p:sp>
        <p:sp>
          <p:nvSpPr>
            <p:cNvPr id="22" name="object 22"/>
            <p:cNvSpPr/>
            <p:nvPr/>
          </p:nvSpPr>
          <p:spPr>
            <a:xfrm>
              <a:off x="1790700" y="4146804"/>
              <a:ext cx="721360" cy="647700"/>
            </a:xfrm>
            <a:custGeom>
              <a:avLst/>
              <a:gdLst/>
              <a:ahLst/>
              <a:cxnLst/>
              <a:rect l="l" t="t" r="r" b="b"/>
              <a:pathLst>
                <a:path w="721360" h="647700">
                  <a:moveTo>
                    <a:pt x="576707" y="0"/>
                  </a:moveTo>
                  <a:lnTo>
                    <a:pt x="576707" y="161925"/>
                  </a:lnTo>
                  <a:lnTo>
                    <a:pt x="144144" y="161925"/>
                  </a:lnTo>
                  <a:lnTo>
                    <a:pt x="144144" y="0"/>
                  </a:lnTo>
                  <a:lnTo>
                    <a:pt x="0" y="323850"/>
                  </a:lnTo>
                  <a:lnTo>
                    <a:pt x="144144" y="647700"/>
                  </a:lnTo>
                  <a:lnTo>
                    <a:pt x="144144" y="485775"/>
                  </a:lnTo>
                  <a:lnTo>
                    <a:pt x="576707" y="485775"/>
                  </a:lnTo>
                  <a:lnTo>
                    <a:pt x="576707" y="647700"/>
                  </a:lnTo>
                  <a:lnTo>
                    <a:pt x="720851" y="323850"/>
                  </a:lnTo>
                  <a:lnTo>
                    <a:pt x="576707" y="0"/>
                  </a:lnTo>
                  <a:close/>
                </a:path>
              </a:pathLst>
            </a:custGeom>
            <a:solidFill>
              <a:srgbClr val="FFFF00"/>
            </a:solidFill>
          </p:spPr>
          <p:txBody>
            <a:bodyPr wrap="square" lIns="0" tIns="0" rIns="0" bIns="0" rtlCol="0"/>
            <a:lstStyle/>
            <a:p>
              <a:endParaRPr sz="1985"/>
            </a:p>
          </p:txBody>
        </p:sp>
        <p:sp>
          <p:nvSpPr>
            <p:cNvPr id="23" name="object 23"/>
            <p:cNvSpPr/>
            <p:nvPr/>
          </p:nvSpPr>
          <p:spPr>
            <a:xfrm>
              <a:off x="1790700" y="4146804"/>
              <a:ext cx="721360" cy="647700"/>
            </a:xfrm>
            <a:custGeom>
              <a:avLst/>
              <a:gdLst/>
              <a:ahLst/>
              <a:cxnLst/>
              <a:rect l="l" t="t" r="r" b="b"/>
              <a:pathLst>
                <a:path w="721360" h="647700">
                  <a:moveTo>
                    <a:pt x="0" y="323850"/>
                  </a:moveTo>
                  <a:lnTo>
                    <a:pt x="144144" y="0"/>
                  </a:lnTo>
                  <a:lnTo>
                    <a:pt x="144144" y="161925"/>
                  </a:lnTo>
                  <a:lnTo>
                    <a:pt x="576707" y="161925"/>
                  </a:lnTo>
                  <a:lnTo>
                    <a:pt x="576707" y="0"/>
                  </a:lnTo>
                  <a:lnTo>
                    <a:pt x="720851" y="323850"/>
                  </a:lnTo>
                  <a:lnTo>
                    <a:pt x="576707" y="647700"/>
                  </a:lnTo>
                  <a:lnTo>
                    <a:pt x="576707" y="485775"/>
                  </a:lnTo>
                  <a:lnTo>
                    <a:pt x="144144" y="485775"/>
                  </a:lnTo>
                  <a:lnTo>
                    <a:pt x="144144" y="647700"/>
                  </a:lnTo>
                  <a:lnTo>
                    <a:pt x="0" y="323850"/>
                  </a:lnTo>
                  <a:close/>
                </a:path>
              </a:pathLst>
            </a:custGeom>
            <a:ln w="12192">
              <a:solidFill>
                <a:srgbClr val="000000"/>
              </a:solidFill>
            </a:ln>
          </p:spPr>
          <p:txBody>
            <a:bodyPr wrap="square" lIns="0" tIns="0" rIns="0" bIns="0" rtlCol="0"/>
            <a:lstStyle/>
            <a:p>
              <a:endParaRPr sz="1985"/>
            </a:p>
          </p:txBody>
        </p:sp>
      </p:grpSp>
      <p:grpSp>
        <p:nvGrpSpPr>
          <p:cNvPr id="24" name="object 24"/>
          <p:cNvGrpSpPr/>
          <p:nvPr/>
        </p:nvGrpSpPr>
        <p:grpSpPr>
          <a:xfrm>
            <a:off x="3275622" y="4793215"/>
            <a:ext cx="250693" cy="649145"/>
            <a:chOff x="2650235" y="4860035"/>
            <a:chExt cx="227329" cy="588645"/>
          </a:xfrm>
        </p:grpSpPr>
        <p:sp>
          <p:nvSpPr>
            <p:cNvPr id="25" name="object 25"/>
            <p:cNvSpPr/>
            <p:nvPr/>
          </p:nvSpPr>
          <p:spPr>
            <a:xfrm>
              <a:off x="2656331" y="4866131"/>
              <a:ext cx="215265" cy="576580"/>
            </a:xfrm>
            <a:custGeom>
              <a:avLst/>
              <a:gdLst/>
              <a:ahLst/>
              <a:cxnLst/>
              <a:rect l="l" t="t" r="r" b="b"/>
              <a:pathLst>
                <a:path w="215264" h="576579">
                  <a:moveTo>
                    <a:pt x="107442" y="0"/>
                  </a:moveTo>
                  <a:lnTo>
                    <a:pt x="0" y="143383"/>
                  </a:lnTo>
                  <a:lnTo>
                    <a:pt x="53720" y="143383"/>
                  </a:lnTo>
                  <a:lnTo>
                    <a:pt x="53720" y="576072"/>
                  </a:lnTo>
                  <a:lnTo>
                    <a:pt x="161162" y="576072"/>
                  </a:lnTo>
                  <a:lnTo>
                    <a:pt x="161162" y="143383"/>
                  </a:lnTo>
                  <a:lnTo>
                    <a:pt x="214884" y="143383"/>
                  </a:lnTo>
                  <a:lnTo>
                    <a:pt x="107442" y="0"/>
                  </a:lnTo>
                  <a:close/>
                </a:path>
              </a:pathLst>
            </a:custGeom>
            <a:solidFill>
              <a:srgbClr val="FF4568"/>
            </a:solidFill>
          </p:spPr>
          <p:txBody>
            <a:bodyPr wrap="square" lIns="0" tIns="0" rIns="0" bIns="0" rtlCol="0"/>
            <a:lstStyle/>
            <a:p>
              <a:endParaRPr sz="1985"/>
            </a:p>
          </p:txBody>
        </p:sp>
        <p:sp>
          <p:nvSpPr>
            <p:cNvPr id="26" name="object 26"/>
            <p:cNvSpPr/>
            <p:nvPr/>
          </p:nvSpPr>
          <p:spPr>
            <a:xfrm>
              <a:off x="2656331" y="4866131"/>
              <a:ext cx="215265" cy="576580"/>
            </a:xfrm>
            <a:custGeom>
              <a:avLst/>
              <a:gdLst/>
              <a:ahLst/>
              <a:cxnLst/>
              <a:rect l="l" t="t" r="r" b="b"/>
              <a:pathLst>
                <a:path w="215264" h="576579">
                  <a:moveTo>
                    <a:pt x="0" y="143383"/>
                  </a:moveTo>
                  <a:lnTo>
                    <a:pt x="107442" y="0"/>
                  </a:lnTo>
                  <a:lnTo>
                    <a:pt x="214884" y="143383"/>
                  </a:lnTo>
                  <a:lnTo>
                    <a:pt x="161162" y="143383"/>
                  </a:lnTo>
                  <a:lnTo>
                    <a:pt x="161162" y="576072"/>
                  </a:lnTo>
                  <a:lnTo>
                    <a:pt x="53720" y="576072"/>
                  </a:lnTo>
                  <a:lnTo>
                    <a:pt x="53720" y="143383"/>
                  </a:lnTo>
                  <a:lnTo>
                    <a:pt x="0" y="143383"/>
                  </a:lnTo>
                  <a:close/>
                </a:path>
              </a:pathLst>
            </a:custGeom>
            <a:ln w="12192">
              <a:solidFill>
                <a:srgbClr val="FFFFFF"/>
              </a:solidFill>
            </a:ln>
          </p:spPr>
          <p:txBody>
            <a:bodyPr wrap="square" lIns="0" tIns="0" rIns="0" bIns="0" rtlCol="0"/>
            <a:lstStyle/>
            <a:p>
              <a:endParaRPr sz="1985"/>
            </a:p>
          </p:txBody>
        </p:sp>
      </p:grpSp>
      <p:grpSp>
        <p:nvGrpSpPr>
          <p:cNvPr id="27" name="object 27"/>
          <p:cNvGrpSpPr/>
          <p:nvPr/>
        </p:nvGrpSpPr>
        <p:grpSpPr>
          <a:xfrm>
            <a:off x="3830231" y="4793215"/>
            <a:ext cx="252095" cy="649145"/>
            <a:chOff x="3153155" y="4860035"/>
            <a:chExt cx="228600" cy="588645"/>
          </a:xfrm>
        </p:grpSpPr>
        <p:sp>
          <p:nvSpPr>
            <p:cNvPr id="28" name="object 28"/>
            <p:cNvSpPr/>
            <p:nvPr/>
          </p:nvSpPr>
          <p:spPr>
            <a:xfrm>
              <a:off x="3159251" y="4866131"/>
              <a:ext cx="216535" cy="576580"/>
            </a:xfrm>
            <a:custGeom>
              <a:avLst/>
              <a:gdLst/>
              <a:ahLst/>
              <a:cxnLst/>
              <a:rect l="l" t="t" r="r" b="b"/>
              <a:pathLst>
                <a:path w="216535" h="576579">
                  <a:moveTo>
                    <a:pt x="108203" y="0"/>
                  </a:moveTo>
                  <a:lnTo>
                    <a:pt x="0" y="144399"/>
                  </a:lnTo>
                  <a:lnTo>
                    <a:pt x="54102" y="144399"/>
                  </a:lnTo>
                  <a:lnTo>
                    <a:pt x="54102" y="576072"/>
                  </a:lnTo>
                  <a:lnTo>
                    <a:pt x="162306" y="576072"/>
                  </a:lnTo>
                  <a:lnTo>
                    <a:pt x="162306" y="144399"/>
                  </a:lnTo>
                  <a:lnTo>
                    <a:pt x="216408" y="144399"/>
                  </a:lnTo>
                  <a:lnTo>
                    <a:pt x="108203" y="0"/>
                  </a:lnTo>
                  <a:close/>
                </a:path>
              </a:pathLst>
            </a:custGeom>
            <a:solidFill>
              <a:srgbClr val="FF4568"/>
            </a:solidFill>
          </p:spPr>
          <p:txBody>
            <a:bodyPr wrap="square" lIns="0" tIns="0" rIns="0" bIns="0" rtlCol="0"/>
            <a:lstStyle/>
            <a:p>
              <a:endParaRPr sz="1985"/>
            </a:p>
          </p:txBody>
        </p:sp>
        <p:sp>
          <p:nvSpPr>
            <p:cNvPr id="29" name="object 29"/>
            <p:cNvSpPr/>
            <p:nvPr/>
          </p:nvSpPr>
          <p:spPr>
            <a:xfrm>
              <a:off x="3159251" y="4866131"/>
              <a:ext cx="216535" cy="576580"/>
            </a:xfrm>
            <a:custGeom>
              <a:avLst/>
              <a:gdLst/>
              <a:ahLst/>
              <a:cxnLst/>
              <a:rect l="l" t="t" r="r" b="b"/>
              <a:pathLst>
                <a:path w="216535" h="576579">
                  <a:moveTo>
                    <a:pt x="0" y="144399"/>
                  </a:moveTo>
                  <a:lnTo>
                    <a:pt x="108203" y="0"/>
                  </a:lnTo>
                  <a:lnTo>
                    <a:pt x="216408" y="144399"/>
                  </a:lnTo>
                  <a:lnTo>
                    <a:pt x="162306" y="144399"/>
                  </a:lnTo>
                  <a:lnTo>
                    <a:pt x="162306" y="576072"/>
                  </a:lnTo>
                  <a:lnTo>
                    <a:pt x="54102" y="576072"/>
                  </a:lnTo>
                  <a:lnTo>
                    <a:pt x="54102" y="144399"/>
                  </a:lnTo>
                  <a:lnTo>
                    <a:pt x="0" y="144399"/>
                  </a:lnTo>
                  <a:close/>
                </a:path>
              </a:pathLst>
            </a:custGeom>
            <a:ln w="12192">
              <a:solidFill>
                <a:srgbClr val="FFFFFF"/>
              </a:solidFill>
            </a:ln>
          </p:spPr>
          <p:txBody>
            <a:bodyPr wrap="square" lIns="0" tIns="0" rIns="0" bIns="0" rtlCol="0"/>
            <a:lstStyle/>
            <a:p>
              <a:endParaRPr sz="1985"/>
            </a:p>
          </p:txBody>
        </p:sp>
      </p:grpSp>
      <p:grpSp>
        <p:nvGrpSpPr>
          <p:cNvPr id="30" name="object 30"/>
          <p:cNvGrpSpPr/>
          <p:nvPr/>
        </p:nvGrpSpPr>
        <p:grpSpPr>
          <a:xfrm>
            <a:off x="4465512" y="4793215"/>
            <a:ext cx="252095" cy="649145"/>
            <a:chOff x="3729228" y="4860035"/>
            <a:chExt cx="228600" cy="588645"/>
          </a:xfrm>
        </p:grpSpPr>
        <p:sp>
          <p:nvSpPr>
            <p:cNvPr id="31" name="object 31"/>
            <p:cNvSpPr/>
            <p:nvPr/>
          </p:nvSpPr>
          <p:spPr>
            <a:xfrm>
              <a:off x="3735324" y="4866131"/>
              <a:ext cx="216535" cy="576580"/>
            </a:xfrm>
            <a:custGeom>
              <a:avLst/>
              <a:gdLst/>
              <a:ahLst/>
              <a:cxnLst/>
              <a:rect l="l" t="t" r="r" b="b"/>
              <a:pathLst>
                <a:path w="216535" h="576579">
                  <a:moveTo>
                    <a:pt x="108203" y="0"/>
                  </a:moveTo>
                  <a:lnTo>
                    <a:pt x="0" y="144399"/>
                  </a:lnTo>
                  <a:lnTo>
                    <a:pt x="54101" y="144399"/>
                  </a:lnTo>
                  <a:lnTo>
                    <a:pt x="54101" y="576072"/>
                  </a:lnTo>
                  <a:lnTo>
                    <a:pt x="162305" y="576072"/>
                  </a:lnTo>
                  <a:lnTo>
                    <a:pt x="162305" y="144399"/>
                  </a:lnTo>
                  <a:lnTo>
                    <a:pt x="216408" y="144399"/>
                  </a:lnTo>
                  <a:lnTo>
                    <a:pt x="108203" y="0"/>
                  </a:lnTo>
                  <a:close/>
                </a:path>
              </a:pathLst>
            </a:custGeom>
            <a:solidFill>
              <a:srgbClr val="FF4568"/>
            </a:solidFill>
          </p:spPr>
          <p:txBody>
            <a:bodyPr wrap="square" lIns="0" tIns="0" rIns="0" bIns="0" rtlCol="0"/>
            <a:lstStyle/>
            <a:p>
              <a:endParaRPr sz="1985"/>
            </a:p>
          </p:txBody>
        </p:sp>
        <p:sp>
          <p:nvSpPr>
            <p:cNvPr id="32" name="object 32"/>
            <p:cNvSpPr/>
            <p:nvPr/>
          </p:nvSpPr>
          <p:spPr>
            <a:xfrm>
              <a:off x="3735324" y="4866131"/>
              <a:ext cx="216535" cy="576580"/>
            </a:xfrm>
            <a:custGeom>
              <a:avLst/>
              <a:gdLst/>
              <a:ahLst/>
              <a:cxnLst/>
              <a:rect l="l" t="t" r="r" b="b"/>
              <a:pathLst>
                <a:path w="216535" h="576579">
                  <a:moveTo>
                    <a:pt x="0" y="144399"/>
                  </a:moveTo>
                  <a:lnTo>
                    <a:pt x="108203" y="0"/>
                  </a:lnTo>
                  <a:lnTo>
                    <a:pt x="216408" y="144399"/>
                  </a:lnTo>
                  <a:lnTo>
                    <a:pt x="162305" y="144399"/>
                  </a:lnTo>
                  <a:lnTo>
                    <a:pt x="162305" y="576072"/>
                  </a:lnTo>
                  <a:lnTo>
                    <a:pt x="54101" y="576072"/>
                  </a:lnTo>
                  <a:lnTo>
                    <a:pt x="54101" y="144399"/>
                  </a:lnTo>
                  <a:lnTo>
                    <a:pt x="0" y="144399"/>
                  </a:lnTo>
                  <a:close/>
                </a:path>
              </a:pathLst>
            </a:custGeom>
            <a:ln w="12192">
              <a:solidFill>
                <a:srgbClr val="FFFFFF"/>
              </a:solidFill>
            </a:ln>
          </p:spPr>
          <p:txBody>
            <a:bodyPr wrap="square" lIns="0" tIns="0" rIns="0" bIns="0" rtlCol="0"/>
            <a:lstStyle/>
            <a:p>
              <a:endParaRPr sz="1985"/>
            </a:p>
          </p:txBody>
        </p:sp>
      </p:grpSp>
      <p:grpSp>
        <p:nvGrpSpPr>
          <p:cNvPr id="33" name="object 33"/>
          <p:cNvGrpSpPr/>
          <p:nvPr/>
        </p:nvGrpSpPr>
        <p:grpSpPr>
          <a:xfrm>
            <a:off x="5100791" y="4793215"/>
            <a:ext cx="252095" cy="649145"/>
            <a:chOff x="4305300" y="4860035"/>
            <a:chExt cx="228600" cy="588645"/>
          </a:xfrm>
        </p:grpSpPr>
        <p:sp>
          <p:nvSpPr>
            <p:cNvPr id="34" name="object 34"/>
            <p:cNvSpPr/>
            <p:nvPr/>
          </p:nvSpPr>
          <p:spPr>
            <a:xfrm>
              <a:off x="4311395" y="4866131"/>
              <a:ext cx="216535" cy="576580"/>
            </a:xfrm>
            <a:custGeom>
              <a:avLst/>
              <a:gdLst/>
              <a:ahLst/>
              <a:cxnLst/>
              <a:rect l="l" t="t" r="r" b="b"/>
              <a:pathLst>
                <a:path w="216535" h="576579">
                  <a:moveTo>
                    <a:pt x="108203" y="0"/>
                  </a:moveTo>
                  <a:lnTo>
                    <a:pt x="0" y="144399"/>
                  </a:lnTo>
                  <a:lnTo>
                    <a:pt x="54101" y="144399"/>
                  </a:lnTo>
                  <a:lnTo>
                    <a:pt x="54101" y="576072"/>
                  </a:lnTo>
                  <a:lnTo>
                    <a:pt x="162305" y="576072"/>
                  </a:lnTo>
                  <a:lnTo>
                    <a:pt x="162305" y="144399"/>
                  </a:lnTo>
                  <a:lnTo>
                    <a:pt x="216407" y="144399"/>
                  </a:lnTo>
                  <a:lnTo>
                    <a:pt x="108203" y="0"/>
                  </a:lnTo>
                  <a:close/>
                </a:path>
              </a:pathLst>
            </a:custGeom>
            <a:solidFill>
              <a:srgbClr val="FF4568"/>
            </a:solidFill>
          </p:spPr>
          <p:txBody>
            <a:bodyPr wrap="square" lIns="0" tIns="0" rIns="0" bIns="0" rtlCol="0"/>
            <a:lstStyle/>
            <a:p>
              <a:endParaRPr sz="1985"/>
            </a:p>
          </p:txBody>
        </p:sp>
        <p:sp>
          <p:nvSpPr>
            <p:cNvPr id="35" name="object 35"/>
            <p:cNvSpPr/>
            <p:nvPr/>
          </p:nvSpPr>
          <p:spPr>
            <a:xfrm>
              <a:off x="4311395" y="4866131"/>
              <a:ext cx="216535" cy="576580"/>
            </a:xfrm>
            <a:custGeom>
              <a:avLst/>
              <a:gdLst/>
              <a:ahLst/>
              <a:cxnLst/>
              <a:rect l="l" t="t" r="r" b="b"/>
              <a:pathLst>
                <a:path w="216535" h="576579">
                  <a:moveTo>
                    <a:pt x="0" y="144399"/>
                  </a:moveTo>
                  <a:lnTo>
                    <a:pt x="108203" y="0"/>
                  </a:lnTo>
                  <a:lnTo>
                    <a:pt x="216407" y="144399"/>
                  </a:lnTo>
                  <a:lnTo>
                    <a:pt x="162305" y="144399"/>
                  </a:lnTo>
                  <a:lnTo>
                    <a:pt x="162305" y="576072"/>
                  </a:lnTo>
                  <a:lnTo>
                    <a:pt x="54101" y="576072"/>
                  </a:lnTo>
                  <a:lnTo>
                    <a:pt x="54101" y="144399"/>
                  </a:lnTo>
                  <a:lnTo>
                    <a:pt x="0" y="144399"/>
                  </a:lnTo>
                  <a:close/>
                </a:path>
              </a:pathLst>
            </a:custGeom>
            <a:ln w="12192">
              <a:solidFill>
                <a:srgbClr val="FFFFFF"/>
              </a:solidFill>
            </a:ln>
          </p:spPr>
          <p:txBody>
            <a:bodyPr wrap="square" lIns="0" tIns="0" rIns="0" bIns="0" rtlCol="0"/>
            <a:lstStyle/>
            <a:p>
              <a:endParaRPr sz="1985"/>
            </a:p>
          </p:txBody>
        </p:sp>
      </p:grpSp>
      <p:sp>
        <p:nvSpPr>
          <p:cNvPr id="36" name="object 36"/>
          <p:cNvSpPr txBox="1">
            <a:spLocks noGrp="1"/>
          </p:cNvSpPr>
          <p:nvPr>
            <p:ph type="body" idx="1"/>
          </p:nvPr>
        </p:nvSpPr>
        <p:spPr>
          <a:xfrm>
            <a:off x="230075" y="1878900"/>
            <a:ext cx="10232451" cy="3109051"/>
          </a:xfrm>
          <a:prstGeom prst="rect">
            <a:avLst/>
          </a:prstGeom>
        </p:spPr>
        <p:txBody>
          <a:bodyPr vert="horz" wrap="square" lIns="0" tIns="48318" rIns="0" bIns="0" rtlCol="0">
            <a:spAutoFit/>
          </a:bodyPr>
          <a:lstStyle/>
          <a:p>
            <a:pPr marL="602273" marR="5602" indent="-588967">
              <a:lnSpc>
                <a:spcPts val="2138"/>
              </a:lnSpc>
              <a:spcBef>
                <a:spcPts val="380"/>
              </a:spcBef>
              <a:buAutoNum type="arabicPeriod"/>
              <a:tabLst>
                <a:tab pos="601573" algn="l"/>
                <a:tab pos="602973" algn="l"/>
                <a:tab pos="3320206" algn="l"/>
              </a:tabLst>
            </a:pPr>
            <a:r>
              <a:rPr dirty="0"/>
              <a:t>Laserové</a:t>
            </a:r>
            <a:r>
              <a:rPr spc="-28" dirty="0"/>
              <a:t> </a:t>
            </a:r>
            <a:r>
              <a:rPr dirty="0"/>
              <a:t>médium</a:t>
            </a:r>
            <a:r>
              <a:rPr spc="-39" dirty="0"/>
              <a:t> </a:t>
            </a:r>
            <a:r>
              <a:rPr dirty="0"/>
              <a:t>-</a:t>
            </a:r>
            <a:r>
              <a:rPr spc="-22" dirty="0"/>
              <a:t> </a:t>
            </a:r>
            <a:r>
              <a:rPr dirty="0"/>
              <a:t>dochází</a:t>
            </a:r>
            <a:r>
              <a:rPr spc="17" dirty="0"/>
              <a:t> </a:t>
            </a:r>
            <a:r>
              <a:rPr dirty="0"/>
              <a:t>zde</a:t>
            </a:r>
            <a:r>
              <a:rPr spc="-33" dirty="0"/>
              <a:t> </a:t>
            </a:r>
            <a:r>
              <a:rPr dirty="0"/>
              <a:t>k</a:t>
            </a:r>
            <a:r>
              <a:rPr spc="-22" dirty="0"/>
              <a:t> </a:t>
            </a:r>
            <a:r>
              <a:rPr dirty="0"/>
              <a:t>přeskoku</a:t>
            </a:r>
            <a:r>
              <a:rPr spc="-11" dirty="0"/>
              <a:t> </a:t>
            </a:r>
            <a:r>
              <a:rPr dirty="0"/>
              <a:t>elektronů</a:t>
            </a:r>
            <a:r>
              <a:rPr spc="-11" dirty="0"/>
              <a:t> </a:t>
            </a:r>
            <a:r>
              <a:rPr dirty="0"/>
              <a:t>mezi</a:t>
            </a:r>
            <a:r>
              <a:rPr spc="6" dirty="0"/>
              <a:t> </a:t>
            </a:r>
            <a:r>
              <a:rPr spc="-11" dirty="0"/>
              <a:t>orbitaly</a:t>
            </a:r>
            <a:r>
              <a:rPr i="1" spc="-11" dirty="0"/>
              <a:t> </a:t>
            </a:r>
            <a:r>
              <a:rPr i="1" dirty="0"/>
              <a:t>a</a:t>
            </a:r>
            <a:r>
              <a:rPr i="1" spc="-22" dirty="0"/>
              <a:t> </a:t>
            </a:r>
            <a:r>
              <a:rPr i="1" dirty="0"/>
              <a:t>ke</a:t>
            </a:r>
            <a:r>
              <a:rPr i="1" spc="-17" dirty="0"/>
              <a:t> </a:t>
            </a:r>
            <a:r>
              <a:rPr i="1" dirty="0"/>
              <a:t>generování</a:t>
            </a:r>
            <a:r>
              <a:rPr i="1" spc="11" dirty="0"/>
              <a:t> </a:t>
            </a:r>
            <a:r>
              <a:rPr i="1" spc="-11" dirty="0"/>
              <a:t>fotonů</a:t>
            </a:r>
            <a:r>
              <a:rPr i="1" dirty="0"/>
              <a:t>	</a:t>
            </a:r>
            <a:r>
              <a:rPr i="1" spc="-33" dirty="0"/>
              <a:t>tzv.</a:t>
            </a:r>
            <a:r>
              <a:rPr i="1" spc="-77" dirty="0"/>
              <a:t> </a:t>
            </a:r>
            <a:r>
              <a:rPr i="1" dirty="0"/>
              <a:t>AKTIVNÍ</a:t>
            </a:r>
            <a:r>
              <a:rPr i="1" spc="-39" dirty="0"/>
              <a:t> </a:t>
            </a:r>
            <a:r>
              <a:rPr i="1" spc="-11" dirty="0"/>
              <a:t>PROSTŘEDÍ</a:t>
            </a:r>
          </a:p>
          <a:p>
            <a:pPr marL="602273" indent="-588967">
              <a:spcBef>
                <a:spcPts val="215"/>
              </a:spcBef>
              <a:buAutoNum type="arabicPeriod"/>
              <a:tabLst>
                <a:tab pos="601573" algn="l"/>
                <a:tab pos="602973" algn="l"/>
              </a:tabLst>
            </a:pPr>
            <a:r>
              <a:rPr dirty="0"/>
              <a:t>Zdroj</a:t>
            </a:r>
            <a:r>
              <a:rPr spc="-28" dirty="0"/>
              <a:t> </a:t>
            </a:r>
            <a:r>
              <a:rPr dirty="0"/>
              <a:t>energie</a:t>
            </a:r>
            <a:r>
              <a:rPr spc="-6" dirty="0"/>
              <a:t> </a:t>
            </a:r>
            <a:r>
              <a:rPr dirty="0"/>
              <a:t>pro</a:t>
            </a:r>
            <a:r>
              <a:rPr spc="-33" dirty="0"/>
              <a:t> </a:t>
            </a:r>
            <a:r>
              <a:rPr dirty="0"/>
              <a:t>excitaci</a:t>
            </a:r>
            <a:r>
              <a:rPr spc="-6" dirty="0"/>
              <a:t> </a:t>
            </a:r>
            <a:r>
              <a:rPr spc="-11" dirty="0"/>
              <a:t>elektronů</a:t>
            </a:r>
          </a:p>
          <a:p>
            <a:pPr marL="602273" indent="-588967">
              <a:spcBef>
                <a:spcPts val="237"/>
              </a:spcBef>
              <a:buAutoNum type="arabicPeriod"/>
              <a:tabLst>
                <a:tab pos="601573" algn="l"/>
                <a:tab pos="602973" algn="l"/>
              </a:tabLst>
            </a:pPr>
            <a:r>
              <a:rPr dirty="0"/>
              <a:t>Zrcadla</a:t>
            </a:r>
            <a:r>
              <a:rPr spc="-55" dirty="0"/>
              <a:t> </a:t>
            </a:r>
            <a:r>
              <a:rPr dirty="0"/>
              <a:t>umožňující oscilaci</a:t>
            </a:r>
            <a:r>
              <a:rPr spc="-28" dirty="0"/>
              <a:t> </a:t>
            </a:r>
            <a:r>
              <a:rPr dirty="0"/>
              <a:t>fotonů</a:t>
            </a:r>
            <a:r>
              <a:rPr spc="-55" dirty="0"/>
              <a:t> </a:t>
            </a:r>
            <a:r>
              <a:rPr dirty="0"/>
              <a:t>a</a:t>
            </a:r>
            <a:r>
              <a:rPr spc="-55" dirty="0"/>
              <a:t> </a:t>
            </a:r>
            <a:r>
              <a:rPr dirty="0"/>
              <a:t>vznik laserového</a:t>
            </a:r>
            <a:r>
              <a:rPr spc="-28" dirty="0"/>
              <a:t> </a:t>
            </a:r>
            <a:r>
              <a:rPr spc="-11" dirty="0"/>
              <a:t>paprsku</a:t>
            </a:r>
          </a:p>
          <a:p>
            <a:pPr marL="925119" lvl="1" indent="-323546">
              <a:spcBef>
                <a:spcPts val="242"/>
              </a:spcBef>
              <a:buAutoNum type="alphaUcParenR"/>
              <a:tabLst>
                <a:tab pos="925819" algn="l"/>
              </a:tabLst>
            </a:pPr>
            <a:r>
              <a:rPr i="1" dirty="0">
                <a:cs typeface="Arial"/>
              </a:rPr>
              <a:t>plně</a:t>
            </a:r>
            <a:r>
              <a:rPr i="1" spc="-55" dirty="0">
                <a:cs typeface="Arial"/>
              </a:rPr>
              <a:t> </a:t>
            </a:r>
            <a:r>
              <a:rPr i="1" dirty="0">
                <a:cs typeface="Arial"/>
              </a:rPr>
              <a:t>odrazné</a:t>
            </a:r>
            <a:r>
              <a:rPr i="1" spc="-11" dirty="0">
                <a:cs typeface="Arial"/>
              </a:rPr>
              <a:t> </a:t>
            </a:r>
            <a:r>
              <a:rPr i="1" dirty="0">
                <a:cs typeface="Arial"/>
              </a:rPr>
              <a:t>zrcadlo</a:t>
            </a:r>
            <a:r>
              <a:rPr i="1" spc="-6" dirty="0">
                <a:cs typeface="Arial"/>
              </a:rPr>
              <a:t> </a:t>
            </a:r>
            <a:r>
              <a:rPr i="1" dirty="0">
                <a:cs typeface="Arial"/>
              </a:rPr>
              <a:t>R=100</a:t>
            </a:r>
            <a:r>
              <a:rPr i="1" spc="-50" dirty="0">
                <a:cs typeface="Arial"/>
              </a:rPr>
              <a:t> </a:t>
            </a:r>
            <a:r>
              <a:rPr i="1" spc="-55" dirty="0">
                <a:cs typeface="Arial"/>
              </a:rPr>
              <a:t>%</a:t>
            </a:r>
            <a:endParaRPr dirty="0">
              <a:cs typeface="Arial"/>
            </a:endParaRPr>
          </a:p>
          <a:p>
            <a:pPr marL="925119" lvl="1" indent="-323546">
              <a:spcBef>
                <a:spcPts val="237"/>
              </a:spcBef>
              <a:buAutoNum type="alphaUcParenR"/>
              <a:tabLst>
                <a:tab pos="925819" algn="l"/>
              </a:tabLst>
            </a:pPr>
            <a:r>
              <a:rPr i="1" dirty="0">
                <a:cs typeface="Arial"/>
              </a:rPr>
              <a:t>polopropustné</a:t>
            </a:r>
            <a:r>
              <a:rPr i="1" spc="-22" dirty="0">
                <a:cs typeface="Arial"/>
              </a:rPr>
              <a:t> </a:t>
            </a:r>
            <a:r>
              <a:rPr i="1" dirty="0">
                <a:cs typeface="Arial"/>
              </a:rPr>
              <a:t>zrcadlo</a:t>
            </a:r>
            <a:r>
              <a:rPr i="1" spc="11" dirty="0">
                <a:cs typeface="Arial"/>
              </a:rPr>
              <a:t> </a:t>
            </a:r>
            <a:r>
              <a:rPr i="1" dirty="0">
                <a:cs typeface="Arial"/>
              </a:rPr>
              <a:t>R&lt;100</a:t>
            </a:r>
            <a:r>
              <a:rPr i="1" spc="-28" dirty="0">
                <a:cs typeface="Arial"/>
              </a:rPr>
              <a:t> </a:t>
            </a:r>
            <a:r>
              <a:rPr i="1" dirty="0">
                <a:cs typeface="Arial"/>
              </a:rPr>
              <a:t>%</a:t>
            </a:r>
            <a:r>
              <a:rPr i="1" spc="-44" dirty="0">
                <a:cs typeface="Arial"/>
              </a:rPr>
              <a:t> </a:t>
            </a:r>
            <a:r>
              <a:rPr i="1" dirty="0">
                <a:cs typeface="Arial"/>
              </a:rPr>
              <a:t>(cca</a:t>
            </a:r>
            <a:r>
              <a:rPr i="1" spc="-39" dirty="0">
                <a:cs typeface="Arial"/>
              </a:rPr>
              <a:t> </a:t>
            </a:r>
            <a:r>
              <a:rPr i="1" dirty="0">
                <a:cs typeface="Arial"/>
              </a:rPr>
              <a:t>95</a:t>
            </a:r>
            <a:r>
              <a:rPr i="1" spc="-44" dirty="0">
                <a:cs typeface="Arial"/>
              </a:rPr>
              <a:t> </a:t>
            </a:r>
            <a:r>
              <a:rPr i="1" spc="-28" dirty="0">
                <a:cs typeface="Arial"/>
              </a:rPr>
              <a:t>%)</a:t>
            </a:r>
            <a:endParaRPr dirty="0">
              <a:cs typeface="Arial"/>
            </a:endParaRPr>
          </a:p>
          <a:p>
            <a:pPr>
              <a:spcBef>
                <a:spcPts val="55"/>
              </a:spcBef>
            </a:pPr>
            <a:endParaRPr sz="2978" dirty="0"/>
          </a:p>
          <a:p>
            <a:pPr marL="2305445"/>
            <a:r>
              <a:rPr lang="cs-CZ" sz="1764" dirty="0">
                <a:latin typeface="Times New Roman"/>
                <a:cs typeface="Times New Roman"/>
              </a:rPr>
              <a:t>                   </a:t>
            </a:r>
            <a:r>
              <a:rPr sz="1764" dirty="0" err="1">
                <a:latin typeface="Times New Roman"/>
                <a:cs typeface="Times New Roman"/>
              </a:rPr>
              <a:t>Aktivní</a:t>
            </a:r>
            <a:r>
              <a:rPr sz="1764" spc="-50" dirty="0">
                <a:latin typeface="Times New Roman"/>
                <a:cs typeface="Times New Roman"/>
              </a:rPr>
              <a:t> </a:t>
            </a:r>
            <a:r>
              <a:rPr sz="1764" spc="-11" dirty="0">
                <a:latin typeface="Times New Roman"/>
                <a:cs typeface="Times New Roman"/>
              </a:rPr>
              <a:t>médium</a:t>
            </a:r>
            <a:endParaRPr sz="1764" dirty="0">
              <a:latin typeface="Times New Roman"/>
              <a:cs typeface="Times New Roman"/>
            </a:endParaRPr>
          </a:p>
          <a:p>
            <a:pPr>
              <a:spcBef>
                <a:spcPts val="28"/>
              </a:spcBef>
            </a:pPr>
            <a:endParaRPr sz="1930" dirty="0">
              <a:latin typeface="Times New Roman"/>
              <a:cs typeface="Times New Roman"/>
            </a:endParaRPr>
          </a:p>
          <a:p>
            <a:pPr marR="337553" algn="r">
              <a:spcBef>
                <a:spcPts val="6"/>
              </a:spcBef>
            </a:pPr>
            <a:r>
              <a:rPr sz="1764" dirty="0">
                <a:latin typeface="Times New Roman"/>
                <a:cs typeface="Times New Roman"/>
              </a:rPr>
              <a:t>Světelný</a:t>
            </a:r>
            <a:r>
              <a:rPr sz="1764" spc="-94" dirty="0">
                <a:latin typeface="Times New Roman"/>
                <a:cs typeface="Times New Roman"/>
              </a:rPr>
              <a:t> </a:t>
            </a:r>
            <a:r>
              <a:rPr sz="1764" spc="-11" dirty="0">
                <a:latin typeface="Times New Roman"/>
                <a:cs typeface="Times New Roman"/>
              </a:rPr>
              <a:t>paprsek</a:t>
            </a:r>
            <a:endParaRPr sz="1764" dirty="0">
              <a:latin typeface="Times New Roman"/>
              <a:cs typeface="Times New Roman"/>
            </a:endParaRPr>
          </a:p>
        </p:txBody>
      </p:sp>
      <p:sp>
        <p:nvSpPr>
          <p:cNvPr id="37" name="object 37"/>
          <p:cNvSpPr txBox="1"/>
          <p:nvPr/>
        </p:nvSpPr>
        <p:spPr>
          <a:xfrm>
            <a:off x="1692915" y="5149230"/>
            <a:ext cx="1191849" cy="556404"/>
          </a:xfrm>
          <a:prstGeom prst="rect">
            <a:avLst/>
          </a:prstGeom>
        </p:spPr>
        <p:txBody>
          <a:bodyPr vert="horz" wrap="square" lIns="0" tIns="13305" rIns="0" bIns="0" rtlCol="0">
            <a:spAutoFit/>
          </a:bodyPr>
          <a:lstStyle/>
          <a:p>
            <a:pPr marL="266121" marR="5602" indent="-252814">
              <a:spcBef>
                <a:spcPts val="105"/>
              </a:spcBef>
            </a:pPr>
            <a:r>
              <a:rPr sz="1764" dirty="0">
                <a:latin typeface="Times New Roman"/>
                <a:cs typeface="Times New Roman"/>
              </a:rPr>
              <a:t>Plně</a:t>
            </a:r>
            <a:r>
              <a:rPr sz="1764" spc="-39" dirty="0">
                <a:latin typeface="Times New Roman"/>
                <a:cs typeface="Times New Roman"/>
              </a:rPr>
              <a:t> </a:t>
            </a:r>
            <a:r>
              <a:rPr sz="1764" spc="-11" dirty="0">
                <a:latin typeface="Times New Roman"/>
                <a:cs typeface="Times New Roman"/>
              </a:rPr>
              <a:t>odrazné zrcadlo</a:t>
            </a:r>
            <a:endParaRPr sz="1764">
              <a:latin typeface="Times New Roman"/>
              <a:cs typeface="Times New Roman"/>
            </a:endParaRPr>
          </a:p>
        </p:txBody>
      </p:sp>
      <p:sp>
        <p:nvSpPr>
          <p:cNvPr id="38" name="object 38"/>
          <p:cNvSpPr txBox="1"/>
          <p:nvPr/>
        </p:nvSpPr>
        <p:spPr>
          <a:xfrm>
            <a:off x="5596998" y="5068558"/>
            <a:ext cx="1324199" cy="556404"/>
          </a:xfrm>
          <a:prstGeom prst="rect">
            <a:avLst/>
          </a:prstGeom>
        </p:spPr>
        <p:txBody>
          <a:bodyPr vert="horz" wrap="square" lIns="0" tIns="13305" rIns="0" bIns="0" rtlCol="0">
            <a:spAutoFit/>
          </a:bodyPr>
          <a:lstStyle/>
          <a:p>
            <a:pPr marL="333351" marR="5602" indent="-319345">
              <a:spcBef>
                <a:spcPts val="105"/>
              </a:spcBef>
            </a:pPr>
            <a:r>
              <a:rPr sz="1764" spc="-11" dirty="0">
                <a:latin typeface="Times New Roman"/>
                <a:cs typeface="Times New Roman"/>
              </a:rPr>
              <a:t>Polopropustné zrcadlo</a:t>
            </a:r>
            <a:endParaRPr sz="1764" dirty="0">
              <a:latin typeface="Times New Roman"/>
              <a:cs typeface="Times New Roman"/>
            </a:endParaRPr>
          </a:p>
        </p:txBody>
      </p:sp>
      <p:sp>
        <p:nvSpPr>
          <p:cNvPr id="39" name="object 39"/>
          <p:cNvSpPr txBox="1"/>
          <p:nvPr/>
        </p:nvSpPr>
        <p:spPr>
          <a:xfrm>
            <a:off x="3813847" y="5466252"/>
            <a:ext cx="1237366" cy="284920"/>
          </a:xfrm>
          <a:prstGeom prst="rect">
            <a:avLst/>
          </a:prstGeom>
        </p:spPr>
        <p:txBody>
          <a:bodyPr vert="horz" wrap="square" lIns="0" tIns="13305" rIns="0" bIns="0" rtlCol="0">
            <a:spAutoFit/>
          </a:bodyPr>
          <a:lstStyle/>
          <a:p>
            <a:pPr marL="14007">
              <a:spcBef>
                <a:spcPts val="105"/>
              </a:spcBef>
            </a:pPr>
            <a:r>
              <a:rPr sz="1764" dirty="0">
                <a:latin typeface="Times New Roman"/>
                <a:cs typeface="Times New Roman"/>
              </a:rPr>
              <a:t>Zdroj</a:t>
            </a:r>
            <a:r>
              <a:rPr sz="1764" spc="-39" dirty="0">
                <a:latin typeface="Times New Roman"/>
                <a:cs typeface="Times New Roman"/>
              </a:rPr>
              <a:t> </a:t>
            </a:r>
            <a:r>
              <a:rPr sz="1764" spc="-11" dirty="0">
                <a:latin typeface="Times New Roman"/>
                <a:cs typeface="Times New Roman"/>
              </a:rPr>
              <a:t>energie</a:t>
            </a:r>
            <a:endParaRPr sz="1764">
              <a:latin typeface="Times New Roman"/>
              <a:cs typeface="Times New Roman"/>
            </a:endParaRPr>
          </a:p>
        </p:txBody>
      </p:sp>
      <p:sp>
        <p:nvSpPr>
          <p:cNvPr id="40" name="object 40"/>
          <p:cNvSpPr/>
          <p:nvPr/>
        </p:nvSpPr>
        <p:spPr>
          <a:xfrm>
            <a:off x="2249595" y="6267970"/>
            <a:ext cx="3971897" cy="84032"/>
          </a:xfrm>
          <a:custGeom>
            <a:avLst/>
            <a:gdLst/>
            <a:ahLst/>
            <a:cxnLst/>
            <a:rect l="l" t="t" r="r" b="b"/>
            <a:pathLst>
              <a:path w="3601720" h="76200">
                <a:moveTo>
                  <a:pt x="76200" y="0"/>
                </a:moveTo>
                <a:lnTo>
                  <a:pt x="0" y="38099"/>
                </a:lnTo>
                <a:lnTo>
                  <a:pt x="76200" y="76199"/>
                </a:lnTo>
                <a:lnTo>
                  <a:pt x="76200" y="57149"/>
                </a:lnTo>
                <a:lnTo>
                  <a:pt x="57150" y="57149"/>
                </a:lnTo>
                <a:lnTo>
                  <a:pt x="57150" y="19049"/>
                </a:lnTo>
                <a:lnTo>
                  <a:pt x="76200" y="19049"/>
                </a:lnTo>
                <a:lnTo>
                  <a:pt x="76200" y="0"/>
                </a:lnTo>
                <a:close/>
              </a:path>
              <a:path w="3601720" h="76200">
                <a:moveTo>
                  <a:pt x="3525012" y="0"/>
                </a:moveTo>
                <a:lnTo>
                  <a:pt x="3525012" y="76199"/>
                </a:lnTo>
                <a:lnTo>
                  <a:pt x="3563112" y="57149"/>
                </a:lnTo>
                <a:lnTo>
                  <a:pt x="3544062" y="57149"/>
                </a:lnTo>
                <a:lnTo>
                  <a:pt x="3544062" y="19049"/>
                </a:lnTo>
                <a:lnTo>
                  <a:pt x="3563112" y="19049"/>
                </a:lnTo>
                <a:lnTo>
                  <a:pt x="3525012" y="0"/>
                </a:lnTo>
                <a:close/>
              </a:path>
              <a:path w="3601720" h="76200">
                <a:moveTo>
                  <a:pt x="76200" y="19049"/>
                </a:moveTo>
                <a:lnTo>
                  <a:pt x="57150" y="19049"/>
                </a:lnTo>
                <a:lnTo>
                  <a:pt x="57150" y="57149"/>
                </a:lnTo>
                <a:lnTo>
                  <a:pt x="76200" y="57149"/>
                </a:lnTo>
                <a:lnTo>
                  <a:pt x="76200" y="19049"/>
                </a:lnTo>
                <a:close/>
              </a:path>
              <a:path w="3601720" h="76200">
                <a:moveTo>
                  <a:pt x="3525012" y="19049"/>
                </a:moveTo>
                <a:lnTo>
                  <a:pt x="76200" y="19049"/>
                </a:lnTo>
                <a:lnTo>
                  <a:pt x="76200" y="57149"/>
                </a:lnTo>
                <a:lnTo>
                  <a:pt x="3525012" y="57149"/>
                </a:lnTo>
                <a:lnTo>
                  <a:pt x="3525012" y="19049"/>
                </a:lnTo>
                <a:close/>
              </a:path>
              <a:path w="3601720" h="76200">
                <a:moveTo>
                  <a:pt x="3563112" y="19049"/>
                </a:moveTo>
                <a:lnTo>
                  <a:pt x="3544062" y="19049"/>
                </a:lnTo>
                <a:lnTo>
                  <a:pt x="3544062" y="57149"/>
                </a:lnTo>
                <a:lnTo>
                  <a:pt x="3563112" y="57149"/>
                </a:lnTo>
                <a:lnTo>
                  <a:pt x="3601212" y="38099"/>
                </a:lnTo>
                <a:lnTo>
                  <a:pt x="3563112" y="19049"/>
                </a:lnTo>
                <a:close/>
              </a:path>
            </a:pathLst>
          </a:custGeom>
          <a:solidFill>
            <a:srgbClr val="000000"/>
          </a:solidFill>
        </p:spPr>
        <p:txBody>
          <a:bodyPr wrap="square" lIns="0" tIns="0" rIns="0" bIns="0" rtlCol="0"/>
          <a:lstStyle/>
          <a:p>
            <a:endParaRPr sz="1985"/>
          </a:p>
        </p:txBody>
      </p:sp>
      <p:sp>
        <p:nvSpPr>
          <p:cNvPr id="41" name="object 41"/>
          <p:cNvSpPr txBox="1"/>
          <p:nvPr/>
        </p:nvSpPr>
        <p:spPr>
          <a:xfrm>
            <a:off x="3766787" y="5944224"/>
            <a:ext cx="949558" cy="284920"/>
          </a:xfrm>
          <a:prstGeom prst="rect">
            <a:avLst/>
          </a:prstGeom>
        </p:spPr>
        <p:txBody>
          <a:bodyPr vert="horz" wrap="square" lIns="0" tIns="13305" rIns="0" bIns="0" rtlCol="0">
            <a:spAutoFit/>
          </a:bodyPr>
          <a:lstStyle/>
          <a:p>
            <a:pPr marL="14007">
              <a:spcBef>
                <a:spcPts val="105"/>
              </a:spcBef>
            </a:pPr>
            <a:r>
              <a:rPr sz="1764" spc="-11" dirty="0">
                <a:latin typeface="Times New Roman"/>
                <a:cs typeface="Times New Roman"/>
              </a:rPr>
              <a:t>Rezonátor</a:t>
            </a:r>
            <a:endParaRPr sz="1764" dirty="0">
              <a:latin typeface="Times New Roman"/>
              <a:cs typeface="Times New Roman"/>
            </a:endParaRPr>
          </a:p>
        </p:txBody>
      </p:sp>
      <p:sp>
        <p:nvSpPr>
          <p:cNvPr id="43" name="object 43"/>
          <p:cNvSpPr txBox="1">
            <a:spLocks noGrp="1"/>
          </p:cNvSpPr>
          <p:nvPr>
            <p:ph type="title"/>
          </p:nvPr>
        </p:nvSpPr>
        <p:spPr>
          <a:xfrm>
            <a:off x="391633" y="801770"/>
            <a:ext cx="7284145" cy="552090"/>
          </a:xfrm>
          <a:prstGeom prst="rect">
            <a:avLst/>
          </a:prstGeom>
        </p:spPr>
        <p:txBody>
          <a:bodyPr vert="horz" wrap="square" lIns="0" tIns="13305" rIns="0" bIns="0" rtlCol="0">
            <a:spAutoFit/>
          </a:bodyPr>
          <a:lstStyle/>
          <a:p>
            <a:pPr marL="14007">
              <a:spcBef>
                <a:spcPts val="105"/>
              </a:spcBef>
            </a:pPr>
            <a:r>
              <a:rPr spc="-138" dirty="0">
                <a:solidFill>
                  <a:srgbClr val="FF3300"/>
                </a:solidFill>
              </a:rPr>
              <a:t>KONSTRUKCE</a:t>
            </a:r>
            <a:r>
              <a:rPr spc="-61" dirty="0">
                <a:solidFill>
                  <a:srgbClr val="FF3300"/>
                </a:solidFill>
              </a:rPr>
              <a:t> </a:t>
            </a:r>
            <a:r>
              <a:rPr spc="-138" dirty="0">
                <a:solidFill>
                  <a:srgbClr val="FF3300"/>
                </a:solidFill>
              </a:rPr>
              <a:t>REZONÁTORU</a:t>
            </a:r>
            <a:r>
              <a:rPr spc="-55" dirty="0">
                <a:solidFill>
                  <a:srgbClr val="FF3300"/>
                </a:solidFill>
              </a:rPr>
              <a:t> </a:t>
            </a:r>
            <a:r>
              <a:rPr spc="-39" dirty="0">
                <a:solidFill>
                  <a:srgbClr val="FF3300"/>
                </a:solidFill>
              </a:rPr>
              <a:t>LASERU</a:t>
            </a:r>
          </a:p>
        </p:txBody>
      </p:sp>
      <p:sp>
        <p:nvSpPr>
          <p:cNvPr id="45" name="object 4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76390459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2" name="object 12"/>
          <p:cNvPicPr/>
          <p:nvPr/>
        </p:nvPicPr>
        <p:blipFill>
          <a:blip r:embed="rId2" cstate="print"/>
          <a:stretch>
            <a:fillRect/>
          </a:stretch>
        </p:blipFill>
        <p:spPr>
          <a:xfrm>
            <a:off x="1257106" y="1943965"/>
            <a:ext cx="5557237" cy="4354964"/>
          </a:xfrm>
          <a:prstGeom prst="rect">
            <a:avLst/>
          </a:prstGeom>
        </p:spPr>
      </p:pic>
      <p:sp>
        <p:nvSpPr>
          <p:cNvPr id="13" name="object 13"/>
          <p:cNvSpPr txBox="1"/>
          <p:nvPr/>
        </p:nvSpPr>
        <p:spPr>
          <a:xfrm>
            <a:off x="1022543" y="1583297"/>
            <a:ext cx="8744195" cy="5132016"/>
          </a:xfrm>
          <a:prstGeom prst="rect">
            <a:avLst/>
          </a:prstGeom>
        </p:spPr>
        <p:txBody>
          <a:bodyPr vert="horz" wrap="square" lIns="0" tIns="13305" rIns="0" bIns="0" rtlCol="0">
            <a:spAutoFit/>
          </a:bodyPr>
          <a:lstStyle/>
          <a:p>
            <a:pPr marR="817971" algn="ctr">
              <a:spcBef>
                <a:spcPts val="105"/>
              </a:spcBef>
            </a:pPr>
            <a:r>
              <a:rPr sz="1764" spc="-6" dirty="0">
                <a:latin typeface="Arial"/>
                <a:cs typeface="Arial"/>
              </a:rPr>
              <a:t>3</a:t>
            </a:r>
            <a:endParaRPr sz="1764">
              <a:latin typeface="Arial"/>
              <a:cs typeface="Arial"/>
            </a:endParaRPr>
          </a:p>
          <a:p>
            <a:pPr>
              <a:spcBef>
                <a:spcPts val="55"/>
              </a:spcBef>
            </a:pPr>
            <a:endParaRPr sz="1985">
              <a:latin typeface="Arial"/>
              <a:cs typeface="Arial"/>
            </a:endParaRPr>
          </a:p>
          <a:p>
            <a:pPr marL="2905617"/>
            <a:r>
              <a:rPr sz="1764" spc="-6" dirty="0">
                <a:latin typeface="Arial"/>
                <a:cs typeface="Arial"/>
              </a:rPr>
              <a:t>4</a:t>
            </a:r>
            <a:endParaRPr sz="1764">
              <a:latin typeface="Arial"/>
              <a:cs typeface="Arial"/>
            </a:endParaRPr>
          </a:p>
          <a:p>
            <a:pPr>
              <a:spcBef>
                <a:spcPts val="39"/>
              </a:spcBef>
            </a:pPr>
            <a:endParaRPr sz="1820">
              <a:latin typeface="Arial"/>
              <a:cs typeface="Arial"/>
            </a:endParaRPr>
          </a:p>
          <a:p>
            <a:pPr marL="2276032"/>
            <a:r>
              <a:rPr sz="1764" spc="-6" dirty="0">
                <a:latin typeface="Arial"/>
                <a:cs typeface="Arial"/>
              </a:rPr>
              <a:t>1</a:t>
            </a:r>
            <a:endParaRPr sz="1764">
              <a:latin typeface="Arial"/>
              <a:cs typeface="Arial"/>
            </a:endParaRPr>
          </a:p>
          <a:p>
            <a:pPr marL="2276032">
              <a:spcBef>
                <a:spcPts val="6"/>
              </a:spcBef>
            </a:pPr>
            <a:r>
              <a:rPr sz="1764" spc="-6" dirty="0">
                <a:latin typeface="Arial"/>
                <a:cs typeface="Arial"/>
              </a:rPr>
              <a:t>4</a:t>
            </a:r>
            <a:endParaRPr sz="1764">
              <a:latin typeface="Arial"/>
              <a:cs typeface="Arial"/>
            </a:endParaRPr>
          </a:p>
          <a:p>
            <a:pPr marL="1154123">
              <a:spcBef>
                <a:spcPts val="1048"/>
              </a:spcBef>
            </a:pPr>
            <a:r>
              <a:rPr sz="1764" spc="-6" dirty="0">
                <a:latin typeface="Arial"/>
                <a:cs typeface="Arial"/>
              </a:rPr>
              <a:t>5</a:t>
            </a:r>
            <a:endParaRPr sz="1764">
              <a:latin typeface="Arial"/>
              <a:cs typeface="Arial"/>
            </a:endParaRPr>
          </a:p>
          <a:p>
            <a:pPr marL="623282">
              <a:spcBef>
                <a:spcPts val="1053"/>
              </a:spcBef>
            </a:pPr>
            <a:r>
              <a:rPr sz="1764" spc="-6" dirty="0">
                <a:latin typeface="Arial"/>
                <a:cs typeface="Arial"/>
              </a:rPr>
              <a:t>2</a:t>
            </a:r>
            <a:endParaRPr sz="1764">
              <a:latin typeface="Arial"/>
              <a:cs typeface="Arial"/>
            </a:endParaRPr>
          </a:p>
          <a:p>
            <a:pPr marL="14007">
              <a:spcBef>
                <a:spcPts val="425"/>
              </a:spcBef>
            </a:pPr>
            <a:r>
              <a:rPr sz="1764" spc="-6" dirty="0">
                <a:latin typeface="Arial"/>
                <a:cs typeface="Arial"/>
              </a:rPr>
              <a:t>6</a:t>
            </a:r>
            <a:endParaRPr sz="1764">
              <a:latin typeface="Arial"/>
              <a:cs typeface="Arial"/>
            </a:endParaRPr>
          </a:p>
          <a:p>
            <a:pPr>
              <a:lnSpc>
                <a:spcPct val="100000"/>
              </a:lnSpc>
            </a:pPr>
            <a:endParaRPr sz="1985">
              <a:latin typeface="Arial"/>
              <a:cs typeface="Arial"/>
            </a:endParaRPr>
          </a:p>
          <a:p>
            <a:pPr>
              <a:spcBef>
                <a:spcPts val="22"/>
              </a:spcBef>
            </a:pPr>
            <a:endParaRPr sz="2371">
              <a:latin typeface="Arial"/>
              <a:cs typeface="Arial"/>
            </a:endParaRPr>
          </a:p>
          <a:p>
            <a:pPr marL="5302805" indent="-168777">
              <a:spcBef>
                <a:spcPts val="6"/>
              </a:spcBef>
              <a:buAutoNum type="arabicPlain"/>
              <a:tabLst>
                <a:tab pos="5303504" algn="l"/>
              </a:tabLst>
            </a:pPr>
            <a:r>
              <a:rPr sz="1764" i="1" dirty="0">
                <a:latin typeface="Times New Roman"/>
                <a:cs typeface="Times New Roman"/>
              </a:rPr>
              <a:t>–</a:t>
            </a:r>
            <a:r>
              <a:rPr sz="1764" i="1" spc="-33" dirty="0">
                <a:latin typeface="Times New Roman"/>
                <a:cs typeface="Times New Roman"/>
              </a:rPr>
              <a:t> </a:t>
            </a:r>
            <a:r>
              <a:rPr sz="1764" i="1" dirty="0">
                <a:latin typeface="Times New Roman"/>
                <a:cs typeface="Times New Roman"/>
              </a:rPr>
              <a:t>aktivní</a:t>
            </a:r>
            <a:r>
              <a:rPr sz="1764" i="1" spc="-11" dirty="0">
                <a:latin typeface="Times New Roman"/>
                <a:cs typeface="Times New Roman"/>
              </a:rPr>
              <a:t> prostředí</a:t>
            </a:r>
            <a:endParaRPr sz="1764">
              <a:latin typeface="Times New Roman"/>
              <a:cs typeface="Times New Roman"/>
            </a:endParaRPr>
          </a:p>
          <a:p>
            <a:pPr marL="5302805" indent="-168777">
              <a:buAutoNum type="arabicPlain"/>
              <a:tabLst>
                <a:tab pos="5303504" algn="l"/>
              </a:tabLst>
            </a:pPr>
            <a:r>
              <a:rPr sz="1764" i="1" dirty="0">
                <a:latin typeface="Times New Roman"/>
                <a:cs typeface="Times New Roman"/>
              </a:rPr>
              <a:t>–</a:t>
            </a:r>
            <a:r>
              <a:rPr sz="1764" i="1" spc="-22" dirty="0">
                <a:latin typeface="Times New Roman"/>
                <a:cs typeface="Times New Roman"/>
              </a:rPr>
              <a:t> </a:t>
            </a:r>
            <a:r>
              <a:rPr sz="1764" i="1" spc="-11" dirty="0">
                <a:latin typeface="Times New Roman"/>
                <a:cs typeface="Times New Roman"/>
              </a:rPr>
              <a:t>polopropustné</a:t>
            </a:r>
            <a:r>
              <a:rPr sz="1764" i="1" spc="-39" dirty="0">
                <a:latin typeface="Times New Roman"/>
                <a:cs typeface="Times New Roman"/>
              </a:rPr>
              <a:t> </a:t>
            </a:r>
            <a:r>
              <a:rPr sz="1764" i="1" spc="-11" dirty="0">
                <a:latin typeface="Times New Roman"/>
                <a:cs typeface="Times New Roman"/>
              </a:rPr>
              <a:t>zrcadlo</a:t>
            </a:r>
            <a:endParaRPr sz="1764">
              <a:latin typeface="Times New Roman"/>
              <a:cs typeface="Times New Roman"/>
            </a:endParaRPr>
          </a:p>
          <a:p>
            <a:pPr marL="5302805" indent="-168777">
              <a:buAutoNum type="arabicPlain"/>
              <a:tabLst>
                <a:tab pos="5303504" algn="l"/>
              </a:tabLst>
            </a:pPr>
            <a:r>
              <a:rPr sz="1764" i="1" dirty="0">
                <a:latin typeface="Times New Roman"/>
                <a:cs typeface="Times New Roman"/>
              </a:rPr>
              <a:t>-</a:t>
            </a:r>
            <a:r>
              <a:rPr sz="1764" i="1" spc="391" dirty="0">
                <a:latin typeface="Times New Roman"/>
                <a:cs typeface="Times New Roman"/>
              </a:rPr>
              <a:t> </a:t>
            </a:r>
            <a:r>
              <a:rPr sz="1764" i="1" spc="-11" dirty="0">
                <a:latin typeface="Times New Roman"/>
                <a:cs typeface="Times New Roman"/>
              </a:rPr>
              <a:t>nepropustné</a:t>
            </a:r>
            <a:r>
              <a:rPr sz="1764" i="1" spc="-28" dirty="0">
                <a:latin typeface="Times New Roman"/>
                <a:cs typeface="Times New Roman"/>
              </a:rPr>
              <a:t> </a:t>
            </a:r>
            <a:r>
              <a:rPr sz="1764" i="1" spc="-11" dirty="0">
                <a:latin typeface="Times New Roman"/>
                <a:cs typeface="Times New Roman"/>
              </a:rPr>
              <a:t>zrcadlo rezonátoru</a:t>
            </a:r>
            <a:endParaRPr sz="1764">
              <a:latin typeface="Times New Roman"/>
              <a:cs typeface="Times New Roman"/>
            </a:endParaRPr>
          </a:p>
          <a:p>
            <a:pPr marL="5134728" marR="5602">
              <a:buAutoNum type="arabicPlain"/>
              <a:tabLst>
                <a:tab pos="5303504" algn="l"/>
              </a:tabLst>
            </a:pPr>
            <a:r>
              <a:rPr sz="1764" i="1" dirty="0">
                <a:latin typeface="Times New Roman"/>
                <a:cs typeface="Times New Roman"/>
              </a:rPr>
              <a:t>-</a:t>
            </a:r>
            <a:r>
              <a:rPr sz="1764" i="1" spc="358" dirty="0">
                <a:latin typeface="Times New Roman"/>
                <a:cs typeface="Times New Roman"/>
              </a:rPr>
              <a:t> </a:t>
            </a:r>
            <a:r>
              <a:rPr sz="1764" i="1" dirty="0">
                <a:latin typeface="Times New Roman"/>
                <a:cs typeface="Times New Roman"/>
              </a:rPr>
              <a:t>čerpání</a:t>
            </a:r>
            <a:r>
              <a:rPr sz="1764" i="1" spc="-33" dirty="0">
                <a:latin typeface="Times New Roman"/>
                <a:cs typeface="Times New Roman"/>
              </a:rPr>
              <a:t> </a:t>
            </a:r>
            <a:r>
              <a:rPr sz="1764" i="1" dirty="0">
                <a:latin typeface="Times New Roman"/>
                <a:cs typeface="Times New Roman"/>
              </a:rPr>
              <a:t>(buzení)</a:t>
            </a:r>
            <a:r>
              <a:rPr sz="1764" i="1" spc="-11" dirty="0">
                <a:latin typeface="Times New Roman"/>
                <a:cs typeface="Times New Roman"/>
              </a:rPr>
              <a:t> </a:t>
            </a:r>
            <a:r>
              <a:rPr sz="1764" i="1" dirty="0">
                <a:latin typeface="Times New Roman"/>
                <a:cs typeface="Times New Roman"/>
              </a:rPr>
              <a:t>aktivního</a:t>
            </a:r>
            <a:r>
              <a:rPr sz="1764" i="1" spc="-33" dirty="0">
                <a:latin typeface="Times New Roman"/>
                <a:cs typeface="Times New Roman"/>
              </a:rPr>
              <a:t> </a:t>
            </a:r>
            <a:r>
              <a:rPr sz="1764" i="1" spc="-11" dirty="0">
                <a:latin typeface="Times New Roman"/>
                <a:cs typeface="Times New Roman"/>
              </a:rPr>
              <a:t>prostředí </a:t>
            </a:r>
            <a:r>
              <a:rPr sz="1764" i="1" dirty="0">
                <a:latin typeface="Times New Roman"/>
                <a:cs typeface="Times New Roman"/>
              </a:rPr>
              <a:t>5</a:t>
            </a:r>
            <a:r>
              <a:rPr sz="1764" i="1" spc="-22" dirty="0">
                <a:latin typeface="Times New Roman"/>
                <a:cs typeface="Times New Roman"/>
              </a:rPr>
              <a:t> </a:t>
            </a:r>
            <a:r>
              <a:rPr sz="1764" i="1" dirty="0">
                <a:latin typeface="Times New Roman"/>
                <a:cs typeface="Times New Roman"/>
              </a:rPr>
              <a:t>–</a:t>
            </a:r>
            <a:r>
              <a:rPr sz="1764" i="1" spc="-22" dirty="0">
                <a:latin typeface="Times New Roman"/>
                <a:cs typeface="Times New Roman"/>
              </a:rPr>
              <a:t> </a:t>
            </a:r>
            <a:r>
              <a:rPr sz="1764" i="1" dirty="0">
                <a:latin typeface="Times New Roman"/>
                <a:cs typeface="Times New Roman"/>
              </a:rPr>
              <a:t>pohyb</a:t>
            </a:r>
            <a:r>
              <a:rPr sz="1764" i="1" spc="-39" dirty="0">
                <a:latin typeface="Times New Roman"/>
                <a:cs typeface="Times New Roman"/>
              </a:rPr>
              <a:t> </a:t>
            </a:r>
            <a:r>
              <a:rPr sz="1764" i="1" dirty="0">
                <a:latin typeface="Times New Roman"/>
                <a:cs typeface="Times New Roman"/>
              </a:rPr>
              <a:t>fotonů</a:t>
            </a:r>
            <a:r>
              <a:rPr sz="1764" i="1" spc="-17" dirty="0">
                <a:latin typeface="Times New Roman"/>
                <a:cs typeface="Times New Roman"/>
              </a:rPr>
              <a:t> </a:t>
            </a:r>
            <a:r>
              <a:rPr sz="1764" i="1" dirty="0">
                <a:latin typeface="Times New Roman"/>
                <a:cs typeface="Times New Roman"/>
              </a:rPr>
              <a:t>v</a:t>
            </a:r>
            <a:r>
              <a:rPr sz="1764" i="1" spc="-22" dirty="0">
                <a:latin typeface="Times New Roman"/>
                <a:cs typeface="Times New Roman"/>
              </a:rPr>
              <a:t> </a:t>
            </a:r>
            <a:r>
              <a:rPr sz="1764" i="1" spc="-11" dirty="0">
                <a:latin typeface="Times New Roman"/>
                <a:cs typeface="Times New Roman"/>
              </a:rPr>
              <a:t>rezonátoru</a:t>
            </a:r>
            <a:endParaRPr sz="1764">
              <a:latin typeface="Times New Roman"/>
              <a:cs typeface="Times New Roman"/>
            </a:endParaRPr>
          </a:p>
          <a:p>
            <a:pPr marL="5134728"/>
            <a:r>
              <a:rPr sz="1764" i="1" dirty="0">
                <a:latin typeface="Times New Roman"/>
                <a:cs typeface="Times New Roman"/>
              </a:rPr>
              <a:t>6</a:t>
            </a:r>
            <a:r>
              <a:rPr sz="1764" i="1" spc="-50" dirty="0">
                <a:latin typeface="Times New Roman"/>
                <a:cs typeface="Times New Roman"/>
              </a:rPr>
              <a:t> </a:t>
            </a:r>
            <a:r>
              <a:rPr sz="1764" i="1" dirty="0">
                <a:latin typeface="Times New Roman"/>
                <a:cs typeface="Times New Roman"/>
              </a:rPr>
              <a:t>–</a:t>
            </a:r>
            <a:r>
              <a:rPr sz="1764" i="1" spc="-50" dirty="0">
                <a:latin typeface="Times New Roman"/>
                <a:cs typeface="Times New Roman"/>
              </a:rPr>
              <a:t> </a:t>
            </a:r>
            <a:r>
              <a:rPr sz="1764" i="1" dirty="0">
                <a:latin typeface="Times New Roman"/>
                <a:cs typeface="Times New Roman"/>
              </a:rPr>
              <a:t>výstupní</a:t>
            </a:r>
            <a:r>
              <a:rPr sz="1764" i="1" spc="-44" dirty="0">
                <a:latin typeface="Times New Roman"/>
                <a:cs typeface="Times New Roman"/>
              </a:rPr>
              <a:t> </a:t>
            </a:r>
            <a:r>
              <a:rPr sz="1764" i="1" dirty="0">
                <a:latin typeface="Times New Roman"/>
                <a:cs typeface="Times New Roman"/>
              </a:rPr>
              <a:t>laserový</a:t>
            </a:r>
            <a:r>
              <a:rPr sz="1764" i="1" spc="-33" dirty="0">
                <a:latin typeface="Times New Roman"/>
                <a:cs typeface="Times New Roman"/>
              </a:rPr>
              <a:t> </a:t>
            </a:r>
            <a:r>
              <a:rPr sz="1764" i="1" spc="-11" dirty="0">
                <a:latin typeface="Times New Roman"/>
                <a:cs typeface="Times New Roman"/>
              </a:rPr>
              <a:t>svazek</a:t>
            </a:r>
            <a:endParaRPr sz="1764">
              <a:latin typeface="Times New Roman"/>
              <a:cs typeface="Times New Roman"/>
            </a:endParaRPr>
          </a:p>
        </p:txBody>
      </p:sp>
      <p:sp>
        <p:nvSpPr>
          <p:cNvPr id="15" name="object 15"/>
          <p:cNvSpPr txBox="1">
            <a:spLocks noGrp="1"/>
          </p:cNvSpPr>
          <p:nvPr>
            <p:ph type="title"/>
          </p:nvPr>
        </p:nvSpPr>
        <p:spPr>
          <a:xfrm>
            <a:off x="391631" y="774809"/>
            <a:ext cx="7288347" cy="552797"/>
          </a:xfrm>
          <a:prstGeom prst="rect">
            <a:avLst/>
          </a:prstGeom>
        </p:spPr>
        <p:txBody>
          <a:bodyPr vert="horz" wrap="square" lIns="0" tIns="14005" rIns="0" bIns="0" rtlCol="0">
            <a:spAutoFit/>
          </a:bodyPr>
          <a:lstStyle/>
          <a:p>
            <a:pPr marL="14007">
              <a:spcBef>
                <a:spcPts val="110"/>
              </a:spcBef>
            </a:pPr>
            <a:r>
              <a:rPr spc="-138" dirty="0">
                <a:solidFill>
                  <a:srgbClr val="FF3300"/>
                </a:solidFill>
              </a:rPr>
              <a:t>KONSTRUKCE</a:t>
            </a:r>
            <a:r>
              <a:rPr spc="-55" dirty="0">
                <a:solidFill>
                  <a:srgbClr val="FF3300"/>
                </a:solidFill>
              </a:rPr>
              <a:t> </a:t>
            </a:r>
            <a:r>
              <a:rPr spc="-138" dirty="0">
                <a:solidFill>
                  <a:srgbClr val="FF3300"/>
                </a:solidFill>
              </a:rPr>
              <a:t>REZONÁTORU</a:t>
            </a:r>
            <a:r>
              <a:rPr spc="-55" dirty="0">
                <a:solidFill>
                  <a:srgbClr val="FF3300"/>
                </a:solidFill>
              </a:rPr>
              <a:t> </a:t>
            </a:r>
            <a:r>
              <a:rPr spc="-33" dirty="0">
                <a:solidFill>
                  <a:srgbClr val="FF3300"/>
                </a:solidFill>
              </a:rPr>
              <a:t>LASERU</a:t>
            </a:r>
          </a:p>
        </p:txBody>
      </p:sp>
    </p:spTree>
    <p:extLst>
      <p:ext uri="{BB962C8B-B14F-4D97-AF65-F5344CB8AC3E}">
        <p14:creationId xmlns:p14="http://schemas.microsoft.com/office/powerpoint/2010/main" val="93535884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p:nvPr/>
        </p:nvSpPr>
        <p:spPr>
          <a:xfrm>
            <a:off x="1303881" y="1505568"/>
            <a:ext cx="8086647" cy="1970085"/>
          </a:xfrm>
          <a:prstGeom prst="rect">
            <a:avLst/>
          </a:prstGeom>
        </p:spPr>
        <p:txBody>
          <a:bodyPr vert="horz" wrap="square" lIns="0" tIns="48318" rIns="0" bIns="0" rtlCol="0">
            <a:spAutoFit/>
          </a:bodyPr>
          <a:lstStyle/>
          <a:p>
            <a:pPr marL="602273" marR="5602" indent="-588967" algn="just">
              <a:lnSpc>
                <a:spcPts val="2138"/>
              </a:lnSpc>
              <a:spcBef>
                <a:spcPts val="380"/>
              </a:spcBef>
              <a:buAutoNum type="arabicPeriod"/>
              <a:tabLst>
                <a:tab pos="602973" algn="l"/>
              </a:tabLst>
            </a:pPr>
            <a:r>
              <a:rPr sz="1985" i="1" dirty="0">
                <a:latin typeface="Arial"/>
                <a:cs typeface="Arial"/>
              </a:rPr>
              <a:t>Aktivním</a:t>
            </a:r>
            <a:r>
              <a:rPr sz="1985" i="1" spc="237" dirty="0">
                <a:latin typeface="Arial"/>
                <a:cs typeface="Arial"/>
              </a:rPr>
              <a:t> </a:t>
            </a:r>
            <a:r>
              <a:rPr sz="1985" i="1" dirty="0">
                <a:latin typeface="Arial"/>
                <a:cs typeface="Arial"/>
              </a:rPr>
              <a:t>prostředím</a:t>
            </a:r>
            <a:r>
              <a:rPr sz="1985" i="1" spc="248" dirty="0">
                <a:latin typeface="Arial"/>
                <a:cs typeface="Arial"/>
              </a:rPr>
              <a:t> </a:t>
            </a:r>
            <a:r>
              <a:rPr sz="1985" i="1" dirty="0">
                <a:latin typeface="Arial"/>
                <a:cs typeface="Arial"/>
              </a:rPr>
              <a:t>je</a:t>
            </a:r>
            <a:r>
              <a:rPr sz="1985" i="1" spc="248" dirty="0">
                <a:latin typeface="Arial"/>
                <a:cs typeface="Arial"/>
              </a:rPr>
              <a:t> </a:t>
            </a:r>
            <a:r>
              <a:rPr sz="1985" i="1" dirty="0">
                <a:latin typeface="Arial"/>
                <a:cs typeface="Arial"/>
              </a:rPr>
              <a:t>krystal</a:t>
            </a:r>
            <a:r>
              <a:rPr sz="1985" i="1" spc="259" dirty="0">
                <a:latin typeface="Arial"/>
                <a:cs typeface="Arial"/>
              </a:rPr>
              <a:t> </a:t>
            </a:r>
            <a:r>
              <a:rPr sz="1985" i="1" dirty="0">
                <a:latin typeface="Arial"/>
                <a:cs typeface="Arial"/>
              </a:rPr>
              <a:t>–</a:t>
            </a:r>
            <a:r>
              <a:rPr sz="1985" i="1" spc="248" dirty="0">
                <a:latin typeface="Arial"/>
                <a:cs typeface="Arial"/>
              </a:rPr>
              <a:t> </a:t>
            </a:r>
            <a:r>
              <a:rPr sz="1985" i="1" dirty="0">
                <a:latin typeface="Arial"/>
                <a:cs typeface="Arial"/>
              </a:rPr>
              <a:t>Nd:YAG,</a:t>
            </a:r>
            <a:r>
              <a:rPr sz="1985" i="1" spc="237" dirty="0">
                <a:latin typeface="Arial"/>
                <a:cs typeface="Arial"/>
              </a:rPr>
              <a:t> </a:t>
            </a:r>
            <a:r>
              <a:rPr sz="1985" i="1" dirty="0">
                <a:latin typeface="Arial"/>
                <a:cs typeface="Arial"/>
              </a:rPr>
              <a:t>rubín</a:t>
            </a:r>
            <a:r>
              <a:rPr sz="1985" i="1" spc="248" dirty="0">
                <a:latin typeface="Arial"/>
                <a:cs typeface="Arial"/>
              </a:rPr>
              <a:t> </a:t>
            </a:r>
            <a:r>
              <a:rPr sz="1985" i="1" dirty="0">
                <a:latin typeface="Arial"/>
                <a:cs typeface="Arial"/>
              </a:rPr>
              <a:t>atd.</a:t>
            </a:r>
            <a:r>
              <a:rPr sz="1985" i="1" spc="253" dirty="0">
                <a:latin typeface="Arial"/>
                <a:cs typeface="Arial"/>
              </a:rPr>
              <a:t> </a:t>
            </a:r>
            <a:r>
              <a:rPr sz="1985" i="1" dirty="0">
                <a:latin typeface="Arial"/>
                <a:cs typeface="Arial"/>
              </a:rPr>
              <a:t>Krystal</a:t>
            </a:r>
            <a:r>
              <a:rPr sz="1985" i="1" spc="248" dirty="0">
                <a:latin typeface="Arial"/>
                <a:cs typeface="Arial"/>
              </a:rPr>
              <a:t> </a:t>
            </a:r>
            <a:r>
              <a:rPr sz="1985" i="1" spc="-22" dirty="0">
                <a:latin typeface="Arial"/>
                <a:cs typeface="Arial"/>
              </a:rPr>
              <a:t>musí </a:t>
            </a:r>
            <a:r>
              <a:rPr sz="1985" i="1" dirty="0">
                <a:latin typeface="Arial"/>
                <a:cs typeface="Arial"/>
              </a:rPr>
              <a:t>být</a:t>
            </a:r>
            <a:r>
              <a:rPr sz="1985" i="1" spc="88" dirty="0">
                <a:latin typeface="Arial"/>
                <a:cs typeface="Arial"/>
              </a:rPr>
              <a:t> </a:t>
            </a:r>
            <a:r>
              <a:rPr sz="1985" i="1" dirty="0">
                <a:latin typeface="Arial"/>
                <a:cs typeface="Arial"/>
              </a:rPr>
              <a:t>schopen</a:t>
            </a:r>
            <a:r>
              <a:rPr sz="1985" i="1" spc="94" dirty="0">
                <a:latin typeface="Arial"/>
                <a:cs typeface="Arial"/>
              </a:rPr>
              <a:t> </a:t>
            </a:r>
            <a:r>
              <a:rPr sz="1985" i="1" dirty="0">
                <a:latin typeface="Arial"/>
                <a:cs typeface="Arial"/>
              </a:rPr>
              <a:t>vysokého</a:t>
            </a:r>
            <a:r>
              <a:rPr sz="1985" i="1" spc="94" dirty="0">
                <a:latin typeface="Arial"/>
                <a:cs typeface="Arial"/>
              </a:rPr>
              <a:t> </a:t>
            </a:r>
            <a:r>
              <a:rPr sz="1985" i="1" dirty="0">
                <a:latin typeface="Arial"/>
                <a:cs typeface="Arial"/>
              </a:rPr>
              <a:t>energetického</a:t>
            </a:r>
            <a:r>
              <a:rPr sz="1985" i="1" spc="99" dirty="0">
                <a:latin typeface="Arial"/>
                <a:cs typeface="Arial"/>
              </a:rPr>
              <a:t> </a:t>
            </a:r>
            <a:r>
              <a:rPr sz="1985" i="1" dirty="0">
                <a:latin typeface="Arial"/>
                <a:cs typeface="Arial"/>
              </a:rPr>
              <a:t>buzení</a:t>
            </a:r>
            <a:r>
              <a:rPr sz="1985" i="1" spc="110" dirty="0">
                <a:latin typeface="Arial"/>
                <a:cs typeface="Arial"/>
              </a:rPr>
              <a:t> </a:t>
            </a:r>
            <a:r>
              <a:rPr sz="1985" i="1" dirty="0">
                <a:latin typeface="Arial"/>
                <a:cs typeface="Arial"/>
              </a:rPr>
              <a:t>a</a:t>
            </a:r>
            <a:r>
              <a:rPr sz="1985" i="1" spc="94" dirty="0">
                <a:latin typeface="Arial"/>
                <a:cs typeface="Arial"/>
              </a:rPr>
              <a:t> </a:t>
            </a:r>
            <a:r>
              <a:rPr sz="1985" i="1" dirty="0">
                <a:latin typeface="Arial"/>
                <a:cs typeface="Arial"/>
              </a:rPr>
              <a:t>v</a:t>
            </a:r>
            <a:r>
              <a:rPr sz="1985" i="1" spc="88" dirty="0">
                <a:latin typeface="Arial"/>
                <a:cs typeface="Arial"/>
              </a:rPr>
              <a:t> </a:t>
            </a:r>
            <a:r>
              <a:rPr sz="1985" i="1" dirty="0">
                <a:latin typeface="Arial"/>
                <a:cs typeface="Arial"/>
              </a:rPr>
              <a:t>určitém</a:t>
            </a:r>
            <a:r>
              <a:rPr sz="1985" i="1" spc="94" dirty="0">
                <a:latin typeface="Arial"/>
                <a:cs typeface="Arial"/>
              </a:rPr>
              <a:t> </a:t>
            </a:r>
            <a:r>
              <a:rPr sz="1985" i="1" spc="-11" dirty="0">
                <a:latin typeface="Arial"/>
                <a:cs typeface="Arial"/>
              </a:rPr>
              <a:t>časovém </a:t>
            </a:r>
            <a:r>
              <a:rPr sz="1985" i="1" dirty="0">
                <a:latin typeface="Arial"/>
                <a:cs typeface="Arial"/>
              </a:rPr>
              <a:t>úseku</a:t>
            </a:r>
            <a:r>
              <a:rPr sz="1985" i="1" spc="-39" dirty="0">
                <a:latin typeface="Arial"/>
                <a:cs typeface="Arial"/>
              </a:rPr>
              <a:t> </a:t>
            </a:r>
            <a:r>
              <a:rPr sz="1985" i="1" dirty="0">
                <a:latin typeface="Arial"/>
                <a:cs typeface="Arial"/>
              </a:rPr>
              <a:t>setrvat</a:t>
            </a:r>
            <a:r>
              <a:rPr sz="1985" i="1" spc="-44" dirty="0">
                <a:latin typeface="Arial"/>
                <a:cs typeface="Arial"/>
              </a:rPr>
              <a:t> </a:t>
            </a:r>
            <a:r>
              <a:rPr sz="1985" i="1" dirty="0">
                <a:latin typeface="Arial"/>
                <a:cs typeface="Arial"/>
              </a:rPr>
              <a:t>v</a:t>
            </a:r>
            <a:r>
              <a:rPr sz="1985" i="1" spc="-33" dirty="0">
                <a:latin typeface="Arial"/>
                <a:cs typeface="Arial"/>
              </a:rPr>
              <a:t> </a:t>
            </a:r>
            <a:r>
              <a:rPr sz="1985" i="1" dirty="0">
                <a:latin typeface="Arial"/>
                <a:cs typeface="Arial"/>
              </a:rPr>
              <a:t>energeticky</a:t>
            </a:r>
            <a:r>
              <a:rPr sz="1985" i="1" spc="-28" dirty="0">
                <a:latin typeface="Arial"/>
                <a:cs typeface="Arial"/>
              </a:rPr>
              <a:t> </a:t>
            </a:r>
            <a:r>
              <a:rPr sz="1985" i="1" dirty="0">
                <a:latin typeface="Arial"/>
                <a:cs typeface="Arial"/>
              </a:rPr>
              <a:t>nabuzeném</a:t>
            </a:r>
            <a:r>
              <a:rPr sz="1985" i="1" spc="11" dirty="0">
                <a:latin typeface="Arial"/>
                <a:cs typeface="Arial"/>
              </a:rPr>
              <a:t> </a:t>
            </a:r>
            <a:r>
              <a:rPr sz="1985" i="1" spc="-11" dirty="0">
                <a:latin typeface="Arial"/>
                <a:cs typeface="Arial"/>
              </a:rPr>
              <a:t>stavu.</a:t>
            </a:r>
            <a:endParaRPr sz="1985">
              <a:latin typeface="Arial"/>
              <a:cs typeface="Arial"/>
            </a:endParaRPr>
          </a:p>
          <a:p>
            <a:pPr marL="602273" indent="-588967" algn="just">
              <a:lnSpc>
                <a:spcPts val="2261"/>
              </a:lnSpc>
              <a:spcBef>
                <a:spcPts val="221"/>
              </a:spcBef>
              <a:buAutoNum type="arabicPeriod"/>
              <a:tabLst>
                <a:tab pos="602973" algn="l"/>
              </a:tabLst>
            </a:pPr>
            <a:r>
              <a:rPr sz="1985" i="1" dirty="0">
                <a:latin typeface="Arial"/>
                <a:cs typeface="Arial"/>
              </a:rPr>
              <a:t>Zdrojem</a:t>
            </a:r>
            <a:r>
              <a:rPr sz="1985" i="1" spc="342" dirty="0">
                <a:latin typeface="Arial"/>
                <a:cs typeface="Arial"/>
              </a:rPr>
              <a:t> </a:t>
            </a:r>
            <a:r>
              <a:rPr sz="1985" i="1" dirty="0">
                <a:latin typeface="Arial"/>
                <a:cs typeface="Arial"/>
              </a:rPr>
              <a:t>energie</a:t>
            </a:r>
            <a:r>
              <a:rPr sz="1985" i="1" spc="353" dirty="0">
                <a:latin typeface="Arial"/>
                <a:cs typeface="Arial"/>
              </a:rPr>
              <a:t> </a:t>
            </a:r>
            <a:r>
              <a:rPr sz="1985" i="1" dirty="0">
                <a:latin typeface="Arial"/>
                <a:cs typeface="Arial"/>
              </a:rPr>
              <a:t>jsou</a:t>
            </a:r>
            <a:r>
              <a:rPr sz="1985" i="1" spc="358" dirty="0">
                <a:latin typeface="Arial"/>
                <a:cs typeface="Arial"/>
              </a:rPr>
              <a:t> </a:t>
            </a:r>
            <a:r>
              <a:rPr sz="1985" i="1" dirty="0">
                <a:latin typeface="Arial"/>
                <a:cs typeface="Arial"/>
              </a:rPr>
              <a:t>nejčastěji</a:t>
            </a:r>
            <a:r>
              <a:rPr sz="1985" i="1" spc="364" dirty="0">
                <a:latin typeface="Arial"/>
                <a:cs typeface="Arial"/>
              </a:rPr>
              <a:t> </a:t>
            </a:r>
            <a:r>
              <a:rPr sz="1985" i="1" dirty="0">
                <a:latin typeface="Arial"/>
                <a:cs typeface="Arial"/>
              </a:rPr>
              <a:t>světelné</a:t>
            </a:r>
            <a:r>
              <a:rPr sz="1985" i="1" spc="375" dirty="0">
                <a:latin typeface="Arial"/>
                <a:cs typeface="Arial"/>
              </a:rPr>
              <a:t> </a:t>
            </a:r>
            <a:r>
              <a:rPr sz="1985" i="1" dirty="0">
                <a:latin typeface="Arial"/>
                <a:cs typeface="Arial"/>
              </a:rPr>
              <a:t>výbojky,</a:t>
            </a:r>
            <a:r>
              <a:rPr sz="1985" i="1" spc="364" dirty="0">
                <a:latin typeface="Arial"/>
                <a:cs typeface="Arial"/>
              </a:rPr>
              <a:t> </a:t>
            </a:r>
            <a:r>
              <a:rPr sz="1985" i="1" dirty="0">
                <a:latin typeface="Arial"/>
                <a:cs typeface="Arial"/>
              </a:rPr>
              <a:t>nebo</a:t>
            </a:r>
            <a:r>
              <a:rPr sz="1985" i="1" spc="358" dirty="0">
                <a:latin typeface="Arial"/>
                <a:cs typeface="Arial"/>
              </a:rPr>
              <a:t> </a:t>
            </a:r>
            <a:r>
              <a:rPr sz="1985" i="1" spc="-11" dirty="0">
                <a:latin typeface="Arial"/>
                <a:cs typeface="Arial"/>
              </a:rPr>
              <a:t>laserové</a:t>
            </a:r>
            <a:endParaRPr sz="1985">
              <a:latin typeface="Arial"/>
              <a:cs typeface="Arial"/>
            </a:endParaRPr>
          </a:p>
          <a:p>
            <a:pPr marL="602273">
              <a:lnSpc>
                <a:spcPts val="2261"/>
              </a:lnSpc>
            </a:pPr>
            <a:r>
              <a:rPr sz="1985" i="1" spc="-11" dirty="0">
                <a:latin typeface="Arial"/>
                <a:cs typeface="Arial"/>
              </a:rPr>
              <a:t>diody.</a:t>
            </a:r>
            <a:endParaRPr sz="1985">
              <a:latin typeface="Arial"/>
              <a:cs typeface="Arial"/>
            </a:endParaRPr>
          </a:p>
          <a:p>
            <a:pPr marL="14007">
              <a:spcBef>
                <a:spcPts val="1549"/>
              </a:spcBef>
            </a:pPr>
            <a:r>
              <a:rPr sz="1985" dirty="0">
                <a:latin typeface="Arial"/>
                <a:cs typeface="Arial"/>
              </a:rPr>
              <a:t>Možné</a:t>
            </a:r>
            <a:r>
              <a:rPr sz="1985" spc="-22" dirty="0">
                <a:latin typeface="Arial"/>
                <a:cs typeface="Arial"/>
              </a:rPr>
              <a:t> </a:t>
            </a:r>
            <a:r>
              <a:rPr sz="1985" dirty="0">
                <a:latin typeface="Arial"/>
                <a:cs typeface="Arial"/>
              </a:rPr>
              <a:t>uspořádání</a:t>
            </a:r>
            <a:r>
              <a:rPr sz="1985" spc="-22" dirty="0">
                <a:latin typeface="Arial"/>
                <a:cs typeface="Arial"/>
              </a:rPr>
              <a:t> </a:t>
            </a:r>
            <a:r>
              <a:rPr sz="1985" spc="-11" dirty="0">
                <a:latin typeface="Arial"/>
                <a:cs typeface="Arial"/>
              </a:rPr>
              <a:t>rezonátoru:</a:t>
            </a:r>
            <a:endParaRPr sz="1985">
              <a:latin typeface="Arial"/>
              <a:cs typeface="Arial"/>
            </a:endParaRPr>
          </a:p>
        </p:txBody>
      </p:sp>
      <p:pic>
        <p:nvPicPr>
          <p:cNvPr id="13" name="object 13"/>
          <p:cNvPicPr/>
          <p:nvPr/>
        </p:nvPicPr>
        <p:blipFill>
          <a:blip r:embed="rId2" cstate="print"/>
          <a:stretch>
            <a:fillRect/>
          </a:stretch>
        </p:blipFill>
        <p:spPr>
          <a:xfrm>
            <a:off x="1269164" y="3544457"/>
            <a:ext cx="5475822" cy="1890711"/>
          </a:xfrm>
          <a:prstGeom prst="rect">
            <a:avLst/>
          </a:prstGeom>
        </p:spPr>
      </p:pic>
      <p:pic>
        <p:nvPicPr>
          <p:cNvPr id="14" name="object 14"/>
          <p:cNvPicPr/>
          <p:nvPr/>
        </p:nvPicPr>
        <p:blipFill>
          <a:blip r:embed="rId3" cstate="print"/>
          <a:stretch>
            <a:fillRect/>
          </a:stretch>
        </p:blipFill>
        <p:spPr>
          <a:xfrm>
            <a:off x="4168577" y="5514158"/>
            <a:ext cx="5235173" cy="1655424"/>
          </a:xfrm>
          <a:prstGeom prst="rect">
            <a:avLst/>
          </a:prstGeom>
        </p:spPr>
      </p:pic>
      <p:sp>
        <p:nvSpPr>
          <p:cNvPr id="18" name="object 18"/>
          <p:cNvSpPr txBox="1">
            <a:spLocks noGrp="1"/>
          </p:cNvSpPr>
          <p:nvPr>
            <p:ph type="title"/>
          </p:nvPr>
        </p:nvSpPr>
        <p:spPr>
          <a:xfrm>
            <a:off x="391633" y="774807"/>
            <a:ext cx="9800893" cy="552879"/>
          </a:xfrm>
          <a:prstGeom prst="rect">
            <a:avLst/>
          </a:prstGeom>
        </p:spPr>
        <p:txBody>
          <a:bodyPr vert="horz" wrap="square" lIns="0" tIns="14005" rIns="0" bIns="0" rtlCol="0">
            <a:spAutoFit/>
          </a:bodyPr>
          <a:lstStyle/>
          <a:p>
            <a:pPr marL="14007">
              <a:spcBef>
                <a:spcPts val="110"/>
              </a:spcBef>
              <a:tabLst>
                <a:tab pos="4962450" algn="l"/>
              </a:tabLst>
            </a:pPr>
            <a:r>
              <a:rPr b="0" spc="-110" dirty="0">
                <a:solidFill>
                  <a:srgbClr val="FF3300"/>
                </a:solidFill>
                <a:latin typeface="Tahoma"/>
                <a:cs typeface="Tahoma"/>
              </a:rPr>
              <a:t>KONSTRUKCE</a:t>
            </a:r>
            <a:r>
              <a:rPr b="0" spc="-143" dirty="0">
                <a:solidFill>
                  <a:srgbClr val="FF3300"/>
                </a:solidFill>
                <a:latin typeface="Tahoma"/>
                <a:cs typeface="Tahoma"/>
              </a:rPr>
              <a:t> </a:t>
            </a:r>
            <a:r>
              <a:rPr b="0" spc="-11" dirty="0">
                <a:solidFill>
                  <a:srgbClr val="FF3300"/>
                </a:solidFill>
                <a:latin typeface="Tahoma"/>
                <a:cs typeface="Tahoma"/>
              </a:rPr>
              <a:t>REZONÁTRU</a:t>
            </a:r>
            <a:r>
              <a:rPr b="0" dirty="0">
                <a:solidFill>
                  <a:srgbClr val="FF3300"/>
                </a:solidFill>
                <a:latin typeface="Tahoma"/>
                <a:cs typeface="Tahoma"/>
              </a:rPr>
              <a:t>	</a:t>
            </a:r>
            <a:r>
              <a:rPr spc="-138" dirty="0">
                <a:solidFill>
                  <a:srgbClr val="FF3300"/>
                </a:solidFill>
              </a:rPr>
              <a:t>PEVNOLÁTKOVÉ</a:t>
            </a:r>
            <a:r>
              <a:rPr spc="-11" dirty="0">
                <a:solidFill>
                  <a:srgbClr val="FF3300"/>
                </a:solidFill>
              </a:rPr>
              <a:t> </a:t>
            </a:r>
            <a:r>
              <a:rPr spc="-66" dirty="0">
                <a:solidFill>
                  <a:srgbClr val="FF3300"/>
                </a:solidFill>
              </a:rPr>
              <a:t>LASERY</a:t>
            </a:r>
          </a:p>
        </p:txBody>
      </p:sp>
      <p:sp>
        <p:nvSpPr>
          <p:cNvPr id="19" name="object 19"/>
          <p:cNvSpPr txBox="1"/>
          <p:nvPr/>
        </p:nvSpPr>
        <p:spPr>
          <a:xfrm>
            <a:off x="9654304" y="7303809"/>
            <a:ext cx="480380" cy="251771"/>
          </a:xfrm>
          <a:prstGeom prst="rect">
            <a:avLst/>
          </a:prstGeom>
        </p:spPr>
        <p:txBody>
          <a:bodyPr vert="horz" wrap="square" lIns="0" tIns="14005" rIns="0" bIns="0" rtlCol="0">
            <a:spAutoFit/>
          </a:bodyPr>
          <a:lstStyle/>
          <a:p>
            <a:pPr marL="14007">
              <a:spcBef>
                <a:spcPts val="110"/>
              </a:spcBef>
            </a:pPr>
            <a:r>
              <a:rPr sz="1544" spc="-11" dirty="0">
                <a:solidFill>
                  <a:srgbClr val="FFFFFF"/>
                </a:solidFill>
                <a:latin typeface="Times New Roman"/>
                <a:cs typeface="Times New Roman"/>
              </a:rPr>
              <a:t>13/59</a:t>
            </a:r>
            <a:endParaRPr sz="1544">
              <a:latin typeface="Times New Roman"/>
              <a:cs typeface="Times New Roman"/>
            </a:endParaRPr>
          </a:p>
        </p:txBody>
      </p:sp>
      <p:sp>
        <p:nvSpPr>
          <p:cNvPr id="20" name="object 20"/>
          <p:cNvSpPr txBox="1"/>
          <p:nvPr/>
        </p:nvSpPr>
        <p:spPr>
          <a:xfrm>
            <a:off x="2336825" y="6340806"/>
            <a:ext cx="1289186" cy="353594"/>
          </a:xfrm>
          <a:prstGeom prst="rect">
            <a:avLst/>
          </a:prstGeom>
        </p:spPr>
        <p:txBody>
          <a:bodyPr vert="horz" wrap="square" lIns="0" tIns="14005" rIns="0" bIns="0" rtlCol="0">
            <a:spAutoFit/>
          </a:bodyPr>
          <a:lstStyle/>
          <a:p>
            <a:pPr marL="14007">
              <a:spcBef>
                <a:spcPts val="110"/>
              </a:spcBef>
            </a:pPr>
            <a:r>
              <a:rPr sz="2206" b="1" i="1" spc="-11" dirty="0">
                <a:latin typeface="Arial"/>
                <a:cs typeface="Arial"/>
              </a:rPr>
              <a:t>ZESÍLENÍ</a:t>
            </a:r>
            <a:endParaRPr sz="2206">
              <a:latin typeface="Arial"/>
              <a:cs typeface="Arial"/>
            </a:endParaRPr>
          </a:p>
        </p:txBody>
      </p:sp>
    </p:spTree>
    <p:extLst>
      <p:ext uri="{BB962C8B-B14F-4D97-AF65-F5344CB8AC3E}">
        <p14:creationId xmlns:p14="http://schemas.microsoft.com/office/powerpoint/2010/main" val="330500064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2" name="object 12"/>
          <p:cNvGrpSpPr/>
          <p:nvPr/>
        </p:nvGrpSpPr>
        <p:grpSpPr>
          <a:xfrm>
            <a:off x="878156" y="1692398"/>
            <a:ext cx="2315072" cy="747182"/>
            <a:chOff x="519919" y="1534667"/>
            <a:chExt cx="2099310" cy="677545"/>
          </a:xfrm>
        </p:grpSpPr>
        <p:pic>
          <p:nvPicPr>
            <p:cNvPr id="13" name="object 13"/>
            <p:cNvPicPr/>
            <p:nvPr/>
          </p:nvPicPr>
          <p:blipFill>
            <a:blip r:embed="rId2" cstate="print"/>
            <a:stretch>
              <a:fillRect/>
            </a:stretch>
          </p:blipFill>
          <p:spPr>
            <a:xfrm>
              <a:off x="519919" y="1714317"/>
              <a:ext cx="199935" cy="232890"/>
            </a:xfrm>
            <a:prstGeom prst="rect">
              <a:avLst/>
            </a:prstGeom>
          </p:spPr>
        </p:pic>
        <p:pic>
          <p:nvPicPr>
            <p:cNvPr id="14" name="object 14"/>
            <p:cNvPicPr/>
            <p:nvPr/>
          </p:nvPicPr>
          <p:blipFill>
            <a:blip r:embed="rId3" cstate="print"/>
            <a:stretch>
              <a:fillRect/>
            </a:stretch>
          </p:blipFill>
          <p:spPr>
            <a:xfrm>
              <a:off x="640080" y="1534667"/>
              <a:ext cx="1978914" cy="677417"/>
            </a:xfrm>
            <a:prstGeom prst="rect">
              <a:avLst/>
            </a:prstGeom>
          </p:spPr>
        </p:pic>
      </p:grpSp>
      <p:sp>
        <p:nvSpPr>
          <p:cNvPr id="15" name="object 15"/>
          <p:cNvSpPr txBox="1"/>
          <p:nvPr/>
        </p:nvSpPr>
        <p:spPr>
          <a:xfrm>
            <a:off x="827588" y="1778530"/>
            <a:ext cx="9197266" cy="4492456"/>
          </a:xfrm>
          <a:prstGeom prst="rect">
            <a:avLst/>
          </a:prstGeom>
        </p:spPr>
        <p:txBody>
          <a:bodyPr vert="horz" wrap="square" lIns="0" tIns="53920" rIns="0" bIns="0" rtlCol="0">
            <a:spAutoFit/>
          </a:bodyPr>
          <a:lstStyle/>
          <a:p>
            <a:pPr marL="392178" marR="5602" indent="-378171" algn="just">
              <a:lnSpc>
                <a:spcPct val="90100"/>
              </a:lnSpc>
              <a:spcBef>
                <a:spcPts val="425"/>
              </a:spcBef>
              <a:buFont typeface="Wingdings"/>
              <a:buChar char=""/>
              <a:tabLst>
                <a:tab pos="392178" algn="l"/>
              </a:tabLst>
            </a:pPr>
            <a:r>
              <a:rPr sz="2647" b="1" i="1" dirty="0">
                <a:latin typeface="Arial"/>
                <a:cs typeface="Arial"/>
              </a:rPr>
              <a:t>Koherence</a:t>
            </a:r>
            <a:r>
              <a:rPr sz="2647" b="1" i="1" spc="529" dirty="0">
                <a:latin typeface="Arial"/>
                <a:cs typeface="Arial"/>
              </a:rPr>
              <a:t> </a:t>
            </a:r>
            <a:r>
              <a:rPr sz="2647" i="1" dirty="0">
                <a:latin typeface="Arial"/>
                <a:cs typeface="Arial"/>
              </a:rPr>
              <a:t>–</a:t>
            </a:r>
            <a:r>
              <a:rPr sz="2647" i="1" spc="518" dirty="0">
                <a:latin typeface="Arial"/>
                <a:cs typeface="Arial"/>
              </a:rPr>
              <a:t> </a:t>
            </a:r>
            <a:r>
              <a:rPr sz="2647" i="1" dirty="0">
                <a:latin typeface="Arial"/>
                <a:cs typeface="Arial"/>
              </a:rPr>
              <a:t>vlnění</a:t>
            </a:r>
            <a:r>
              <a:rPr sz="2647" i="1" spc="524" dirty="0">
                <a:latin typeface="Arial"/>
                <a:cs typeface="Arial"/>
              </a:rPr>
              <a:t> </a:t>
            </a:r>
            <a:r>
              <a:rPr sz="2647" i="1" dirty="0">
                <a:latin typeface="Arial"/>
                <a:cs typeface="Arial"/>
              </a:rPr>
              <a:t>vycházející</a:t>
            </a:r>
            <a:r>
              <a:rPr sz="2647" i="1" spc="518" dirty="0">
                <a:latin typeface="Arial"/>
                <a:cs typeface="Arial"/>
              </a:rPr>
              <a:t> </a:t>
            </a:r>
            <a:r>
              <a:rPr sz="2647" i="1" dirty="0">
                <a:latin typeface="Arial"/>
                <a:cs typeface="Arial"/>
              </a:rPr>
              <a:t>z</a:t>
            </a:r>
            <a:r>
              <a:rPr sz="2647" i="1" spc="513" dirty="0">
                <a:latin typeface="Arial"/>
                <a:cs typeface="Arial"/>
              </a:rPr>
              <a:t> </a:t>
            </a:r>
            <a:r>
              <a:rPr sz="2647" i="1" dirty="0">
                <a:latin typeface="Arial"/>
                <a:cs typeface="Arial"/>
              </a:rPr>
              <a:t>různých</a:t>
            </a:r>
            <a:r>
              <a:rPr sz="2647" i="1" spc="518" dirty="0">
                <a:latin typeface="Arial"/>
                <a:cs typeface="Arial"/>
              </a:rPr>
              <a:t> </a:t>
            </a:r>
            <a:r>
              <a:rPr sz="2647" i="1" dirty="0">
                <a:latin typeface="Arial"/>
                <a:cs typeface="Arial"/>
              </a:rPr>
              <a:t>míst</a:t>
            </a:r>
            <a:r>
              <a:rPr sz="2647" i="1" spc="518" dirty="0">
                <a:latin typeface="Arial"/>
                <a:cs typeface="Arial"/>
              </a:rPr>
              <a:t> </a:t>
            </a:r>
            <a:r>
              <a:rPr sz="2647" i="1" spc="-11" dirty="0">
                <a:latin typeface="Arial"/>
                <a:cs typeface="Arial"/>
              </a:rPr>
              <a:t>zářícího </a:t>
            </a:r>
            <a:r>
              <a:rPr sz="2647" i="1" dirty="0">
                <a:latin typeface="Arial"/>
                <a:cs typeface="Arial"/>
              </a:rPr>
              <a:t>tělesa</a:t>
            </a:r>
            <a:r>
              <a:rPr sz="2647" i="1" spc="689" dirty="0">
                <a:latin typeface="Arial"/>
                <a:cs typeface="Arial"/>
              </a:rPr>
              <a:t> </a:t>
            </a:r>
            <a:r>
              <a:rPr sz="2647" i="1" dirty="0">
                <a:latin typeface="Arial"/>
                <a:cs typeface="Arial"/>
              </a:rPr>
              <a:t>se</a:t>
            </a:r>
            <a:r>
              <a:rPr sz="2647" i="1" spc="695" dirty="0">
                <a:latin typeface="Arial"/>
                <a:cs typeface="Arial"/>
              </a:rPr>
              <a:t> </a:t>
            </a:r>
            <a:r>
              <a:rPr sz="2647" i="1" dirty="0">
                <a:latin typeface="Arial"/>
                <a:cs typeface="Arial"/>
              </a:rPr>
              <a:t>nazývá</a:t>
            </a:r>
            <a:r>
              <a:rPr sz="2647" i="1" spc="700" dirty="0">
                <a:latin typeface="Arial"/>
                <a:cs typeface="Arial"/>
              </a:rPr>
              <a:t> </a:t>
            </a:r>
            <a:r>
              <a:rPr sz="2647" i="1" dirty="0">
                <a:latin typeface="Arial"/>
                <a:cs typeface="Arial"/>
              </a:rPr>
              <a:t>koherentní,</a:t>
            </a:r>
            <a:r>
              <a:rPr sz="2647" i="1" spc="711" dirty="0">
                <a:latin typeface="Arial"/>
                <a:cs typeface="Arial"/>
              </a:rPr>
              <a:t> </a:t>
            </a:r>
            <a:r>
              <a:rPr sz="2647" i="1" dirty="0">
                <a:latin typeface="Arial"/>
                <a:cs typeface="Arial"/>
              </a:rPr>
              <a:t>jestliže</a:t>
            </a:r>
            <a:r>
              <a:rPr sz="2647" i="1" spc="711" dirty="0">
                <a:latin typeface="Arial"/>
                <a:cs typeface="Arial"/>
              </a:rPr>
              <a:t> </a:t>
            </a:r>
            <a:r>
              <a:rPr sz="2647" i="1" dirty="0">
                <a:latin typeface="Arial"/>
                <a:cs typeface="Arial"/>
              </a:rPr>
              <a:t>všechny</a:t>
            </a:r>
            <a:r>
              <a:rPr sz="2647" i="1" spc="695" dirty="0">
                <a:latin typeface="Arial"/>
                <a:cs typeface="Arial"/>
              </a:rPr>
              <a:t> </a:t>
            </a:r>
            <a:r>
              <a:rPr sz="2647" i="1" dirty="0">
                <a:latin typeface="Arial"/>
                <a:cs typeface="Arial"/>
              </a:rPr>
              <a:t>vlny</a:t>
            </a:r>
            <a:r>
              <a:rPr sz="2647" i="1" spc="706" dirty="0">
                <a:latin typeface="Arial"/>
                <a:cs typeface="Arial"/>
              </a:rPr>
              <a:t> </a:t>
            </a:r>
            <a:r>
              <a:rPr sz="2647" i="1" spc="-22" dirty="0">
                <a:latin typeface="Arial"/>
                <a:cs typeface="Arial"/>
              </a:rPr>
              <a:t>mají </a:t>
            </a:r>
            <a:r>
              <a:rPr sz="2647" i="1" dirty="0">
                <a:latin typeface="Arial"/>
                <a:cs typeface="Arial"/>
              </a:rPr>
              <a:t>stejnou</a:t>
            </a:r>
            <a:r>
              <a:rPr sz="2647" i="1" spc="-6" dirty="0">
                <a:latin typeface="Arial"/>
                <a:cs typeface="Arial"/>
              </a:rPr>
              <a:t> </a:t>
            </a:r>
            <a:r>
              <a:rPr sz="2647" i="1" dirty="0">
                <a:latin typeface="Arial"/>
                <a:cs typeface="Arial"/>
              </a:rPr>
              <a:t>vlnovou</a:t>
            </a:r>
            <a:r>
              <a:rPr sz="2647" i="1" spc="11" dirty="0">
                <a:latin typeface="Arial"/>
                <a:cs typeface="Arial"/>
              </a:rPr>
              <a:t> </a:t>
            </a:r>
            <a:r>
              <a:rPr sz="2647" i="1" dirty="0">
                <a:latin typeface="Arial"/>
                <a:cs typeface="Arial"/>
              </a:rPr>
              <a:t>délku,</a:t>
            </a:r>
            <a:r>
              <a:rPr sz="2647" i="1" spc="-6" dirty="0">
                <a:latin typeface="Arial"/>
                <a:cs typeface="Arial"/>
              </a:rPr>
              <a:t> </a:t>
            </a:r>
            <a:r>
              <a:rPr sz="2647" i="1" dirty="0">
                <a:latin typeface="Arial"/>
                <a:cs typeface="Arial"/>
              </a:rPr>
              <a:t>stejný směr</a:t>
            </a:r>
            <a:r>
              <a:rPr sz="2647" i="1" spc="11" dirty="0">
                <a:latin typeface="Arial"/>
                <a:cs typeface="Arial"/>
              </a:rPr>
              <a:t> </a:t>
            </a:r>
            <a:r>
              <a:rPr sz="2647" i="1" dirty="0">
                <a:latin typeface="Arial"/>
                <a:cs typeface="Arial"/>
              </a:rPr>
              <a:t>a</a:t>
            </a:r>
            <a:r>
              <a:rPr sz="2647" i="1" spc="-22" dirty="0">
                <a:latin typeface="Arial"/>
                <a:cs typeface="Arial"/>
              </a:rPr>
              <a:t> </a:t>
            </a:r>
            <a:r>
              <a:rPr sz="2647" i="1" dirty="0">
                <a:latin typeface="Arial"/>
                <a:cs typeface="Arial"/>
              </a:rPr>
              <a:t>stejný</a:t>
            </a:r>
            <a:r>
              <a:rPr sz="2647" i="1" spc="-11" dirty="0">
                <a:latin typeface="Arial"/>
                <a:cs typeface="Arial"/>
              </a:rPr>
              <a:t> </a:t>
            </a:r>
            <a:r>
              <a:rPr sz="2647" i="1" dirty="0">
                <a:latin typeface="Arial"/>
                <a:cs typeface="Arial"/>
              </a:rPr>
              <a:t>fázový</a:t>
            </a:r>
            <a:r>
              <a:rPr sz="2647" i="1" spc="-6" dirty="0">
                <a:latin typeface="Arial"/>
                <a:cs typeface="Arial"/>
              </a:rPr>
              <a:t> </a:t>
            </a:r>
            <a:r>
              <a:rPr sz="2647" i="1" spc="-11" dirty="0">
                <a:latin typeface="Arial"/>
                <a:cs typeface="Arial"/>
              </a:rPr>
              <a:t>posun</a:t>
            </a:r>
            <a:endParaRPr sz="2647">
              <a:latin typeface="Arial"/>
              <a:cs typeface="Arial"/>
            </a:endParaRPr>
          </a:p>
          <a:p>
            <a:pPr marL="392178" indent="-378171" algn="just">
              <a:spcBef>
                <a:spcPts val="1483"/>
              </a:spcBef>
              <a:buFont typeface="Wingdings"/>
              <a:buChar char=""/>
              <a:tabLst>
                <a:tab pos="392178" algn="l"/>
              </a:tabLst>
            </a:pPr>
            <a:r>
              <a:rPr sz="2647" b="1" i="1" dirty="0">
                <a:latin typeface="Arial"/>
                <a:cs typeface="Arial"/>
              </a:rPr>
              <a:t>Monochromatičnost</a:t>
            </a:r>
            <a:r>
              <a:rPr sz="2647" b="1" i="1" spc="-17" dirty="0">
                <a:latin typeface="Arial"/>
                <a:cs typeface="Arial"/>
              </a:rPr>
              <a:t> </a:t>
            </a:r>
            <a:r>
              <a:rPr sz="2647" i="1" dirty="0">
                <a:latin typeface="Arial"/>
                <a:cs typeface="Arial"/>
              </a:rPr>
              <a:t>–</a:t>
            </a:r>
            <a:r>
              <a:rPr sz="2647" i="1" spc="-61" dirty="0">
                <a:latin typeface="Arial"/>
                <a:cs typeface="Arial"/>
              </a:rPr>
              <a:t> </a:t>
            </a:r>
            <a:r>
              <a:rPr sz="2647" i="1" dirty="0">
                <a:latin typeface="Arial"/>
                <a:cs typeface="Arial"/>
              </a:rPr>
              <a:t>jednobarevnost</a:t>
            </a:r>
            <a:r>
              <a:rPr sz="2647" i="1" spc="-6" dirty="0">
                <a:latin typeface="Arial"/>
                <a:cs typeface="Arial"/>
              </a:rPr>
              <a:t> </a:t>
            </a:r>
            <a:r>
              <a:rPr sz="2647" i="1" spc="-28" dirty="0">
                <a:latin typeface="Arial"/>
                <a:cs typeface="Arial"/>
              </a:rPr>
              <a:t>(λ)</a:t>
            </a:r>
            <a:endParaRPr sz="2647">
              <a:latin typeface="Arial"/>
              <a:cs typeface="Arial"/>
            </a:endParaRPr>
          </a:p>
          <a:p>
            <a:pPr marL="392178">
              <a:lnSpc>
                <a:spcPts val="3016"/>
              </a:lnSpc>
              <a:spcBef>
                <a:spcPts val="314"/>
              </a:spcBef>
              <a:tabLst>
                <a:tab pos="717825" algn="l"/>
                <a:tab pos="1825728" algn="l"/>
                <a:tab pos="3012766" algn="l"/>
                <a:tab pos="4033128" algn="l"/>
                <a:tab pos="5124223" algn="l"/>
                <a:tab pos="6270642" algn="l"/>
                <a:tab pos="7420563" algn="l"/>
                <a:tab pos="8101273" algn="l"/>
              </a:tabLst>
            </a:pPr>
            <a:r>
              <a:rPr sz="2647" i="1" spc="-55" dirty="0">
                <a:latin typeface="Arial"/>
                <a:cs typeface="Arial"/>
              </a:rPr>
              <a:t>-</a:t>
            </a:r>
            <a:r>
              <a:rPr sz="2647" i="1" dirty="0">
                <a:latin typeface="Arial"/>
                <a:cs typeface="Arial"/>
              </a:rPr>
              <a:t>	</a:t>
            </a:r>
            <a:r>
              <a:rPr sz="2647" i="1" spc="-11" dirty="0">
                <a:latin typeface="Arial"/>
                <a:cs typeface="Arial"/>
              </a:rPr>
              <a:t>stejná</a:t>
            </a:r>
            <a:r>
              <a:rPr sz="2647" i="1" dirty="0">
                <a:latin typeface="Arial"/>
                <a:cs typeface="Arial"/>
              </a:rPr>
              <a:t>	</a:t>
            </a:r>
            <a:r>
              <a:rPr sz="2647" i="1" spc="-11" dirty="0">
                <a:latin typeface="Arial"/>
                <a:cs typeface="Arial"/>
              </a:rPr>
              <a:t>vlnová</a:t>
            </a:r>
            <a:r>
              <a:rPr sz="2647" i="1" dirty="0">
                <a:latin typeface="Arial"/>
                <a:cs typeface="Arial"/>
              </a:rPr>
              <a:t>	</a:t>
            </a:r>
            <a:r>
              <a:rPr sz="2647" i="1" spc="-22" dirty="0">
                <a:latin typeface="Arial"/>
                <a:cs typeface="Arial"/>
              </a:rPr>
              <a:t>délka</a:t>
            </a:r>
            <a:r>
              <a:rPr sz="2647" i="1" dirty="0">
                <a:latin typeface="Arial"/>
                <a:cs typeface="Arial"/>
              </a:rPr>
              <a:t>	</a:t>
            </a:r>
            <a:r>
              <a:rPr sz="2647" i="1" spc="-11" dirty="0">
                <a:latin typeface="Arial"/>
                <a:cs typeface="Arial"/>
              </a:rPr>
              <a:t>všech</a:t>
            </a:r>
            <a:r>
              <a:rPr sz="2647" i="1" dirty="0">
                <a:latin typeface="Arial"/>
                <a:cs typeface="Arial"/>
              </a:rPr>
              <a:t>	</a:t>
            </a:r>
            <a:r>
              <a:rPr sz="2647" i="1" spc="-11" dirty="0">
                <a:latin typeface="Arial"/>
                <a:cs typeface="Arial"/>
              </a:rPr>
              <a:t>fotonů</a:t>
            </a:r>
            <a:r>
              <a:rPr sz="2647" i="1" dirty="0">
                <a:latin typeface="Arial"/>
                <a:cs typeface="Arial"/>
              </a:rPr>
              <a:t>	</a:t>
            </a:r>
            <a:r>
              <a:rPr sz="2647" i="1" spc="-11" dirty="0">
                <a:latin typeface="Arial"/>
                <a:cs typeface="Arial"/>
              </a:rPr>
              <a:t>záření</a:t>
            </a:r>
            <a:r>
              <a:rPr sz="2647" i="1" dirty="0">
                <a:latin typeface="Arial"/>
                <a:cs typeface="Arial"/>
              </a:rPr>
              <a:t>	</a:t>
            </a:r>
            <a:r>
              <a:rPr sz="2647" i="1" spc="-28" dirty="0">
                <a:latin typeface="Arial"/>
                <a:cs typeface="Arial"/>
              </a:rPr>
              <a:t>(se</a:t>
            </a:r>
            <a:r>
              <a:rPr sz="2647" i="1" dirty="0">
                <a:latin typeface="Arial"/>
                <a:cs typeface="Arial"/>
              </a:rPr>
              <a:t>	</a:t>
            </a:r>
            <a:r>
              <a:rPr sz="2647" i="1" spc="-11" dirty="0">
                <a:latin typeface="Arial"/>
                <a:cs typeface="Arial"/>
              </a:rPr>
              <a:t>stejnou</a:t>
            </a:r>
            <a:endParaRPr sz="2647">
              <a:latin typeface="Arial"/>
              <a:cs typeface="Arial"/>
            </a:endParaRPr>
          </a:p>
          <a:p>
            <a:pPr marL="392178">
              <a:lnSpc>
                <a:spcPts val="3016"/>
              </a:lnSpc>
            </a:pPr>
            <a:r>
              <a:rPr sz="2647" i="1" spc="-11" dirty="0">
                <a:latin typeface="Arial"/>
                <a:cs typeface="Arial"/>
              </a:rPr>
              <a:t>frekvencí)</a:t>
            </a:r>
            <a:endParaRPr sz="2647">
              <a:latin typeface="Arial"/>
              <a:cs typeface="Arial"/>
            </a:endParaRPr>
          </a:p>
          <a:p>
            <a:pPr marL="392178" marR="5602" indent="-378171" algn="just">
              <a:lnSpc>
                <a:spcPct val="90000"/>
              </a:lnSpc>
              <a:spcBef>
                <a:spcPts val="1803"/>
              </a:spcBef>
              <a:buFont typeface="Wingdings"/>
              <a:buChar char=""/>
              <a:tabLst>
                <a:tab pos="392178" algn="l"/>
              </a:tabLst>
            </a:pPr>
            <a:r>
              <a:rPr sz="2647" b="1" i="1" dirty="0">
                <a:latin typeface="Arial"/>
                <a:cs typeface="Arial"/>
              </a:rPr>
              <a:t>Malá</a:t>
            </a:r>
            <a:r>
              <a:rPr sz="2647" b="1" i="1" spc="280" dirty="0">
                <a:latin typeface="Arial"/>
                <a:cs typeface="Arial"/>
              </a:rPr>
              <a:t>  </a:t>
            </a:r>
            <a:r>
              <a:rPr sz="2647" b="1" i="1" dirty="0">
                <a:latin typeface="Arial"/>
                <a:cs typeface="Arial"/>
              </a:rPr>
              <a:t>divergence</a:t>
            </a:r>
            <a:r>
              <a:rPr sz="2647" b="1" i="1" spc="280" dirty="0">
                <a:latin typeface="Arial"/>
                <a:cs typeface="Arial"/>
              </a:rPr>
              <a:t>  </a:t>
            </a:r>
            <a:r>
              <a:rPr sz="2647" b="1" i="1" dirty="0">
                <a:latin typeface="Arial"/>
                <a:cs typeface="Arial"/>
              </a:rPr>
              <a:t>svazku</a:t>
            </a:r>
            <a:r>
              <a:rPr sz="2647" b="1" i="1" spc="280" dirty="0">
                <a:latin typeface="Arial"/>
                <a:cs typeface="Arial"/>
              </a:rPr>
              <a:t>  </a:t>
            </a:r>
            <a:r>
              <a:rPr sz="2647" i="1" dirty="0">
                <a:latin typeface="Arial"/>
                <a:cs typeface="Arial"/>
              </a:rPr>
              <a:t>–</a:t>
            </a:r>
            <a:r>
              <a:rPr sz="2647" i="1" spc="280" dirty="0">
                <a:latin typeface="Arial"/>
                <a:cs typeface="Arial"/>
              </a:rPr>
              <a:t>  </a:t>
            </a:r>
            <a:r>
              <a:rPr sz="2647" i="1" dirty="0">
                <a:latin typeface="Arial"/>
                <a:cs typeface="Arial"/>
              </a:rPr>
              <a:t>malá</a:t>
            </a:r>
            <a:r>
              <a:rPr sz="2647" i="1" spc="280" dirty="0">
                <a:latin typeface="Arial"/>
                <a:cs typeface="Arial"/>
              </a:rPr>
              <a:t>  </a:t>
            </a:r>
            <a:r>
              <a:rPr sz="2647" i="1" dirty="0">
                <a:latin typeface="Arial"/>
                <a:cs typeface="Arial"/>
              </a:rPr>
              <a:t>rozbíhavost,</a:t>
            </a:r>
            <a:r>
              <a:rPr sz="2647" i="1" spc="280" dirty="0">
                <a:latin typeface="Arial"/>
                <a:cs typeface="Arial"/>
              </a:rPr>
              <a:t>  </a:t>
            </a:r>
            <a:r>
              <a:rPr sz="2647" i="1" spc="-11" dirty="0">
                <a:latin typeface="Arial"/>
                <a:cs typeface="Arial"/>
              </a:rPr>
              <a:t>šíření </a:t>
            </a:r>
            <a:r>
              <a:rPr sz="2647" i="1" dirty="0">
                <a:latin typeface="Arial"/>
                <a:cs typeface="Arial"/>
              </a:rPr>
              <a:t>jedním</a:t>
            </a:r>
            <a:r>
              <a:rPr sz="2647" i="1" spc="656" dirty="0">
                <a:latin typeface="Arial"/>
                <a:cs typeface="Arial"/>
              </a:rPr>
              <a:t> </a:t>
            </a:r>
            <a:r>
              <a:rPr sz="2647" i="1" dirty="0">
                <a:latin typeface="Arial"/>
                <a:cs typeface="Arial"/>
              </a:rPr>
              <a:t>směrem,</a:t>
            </a:r>
            <a:r>
              <a:rPr sz="2647" i="1" spc="684" dirty="0">
                <a:latin typeface="Arial"/>
                <a:cs typeface="Arial"/>
              </a:rPr>
              <a:t> </a:t>
            </a:r>
            <a:r>
              <a:rPr sz="2647" i="1" dirty="0">
                <a:latin typeface="Arial"/>
                <a:cs typeface="Arial"/>
              </a:rPr>
              <a:t>možnost</a:t>
            </a:r>
            <a:r>
              <a:rPr sz="2647" i="1" spc="667" dirty="0">
                <a:latin typeface="Arial"/>
                <a:cs typeface="Arial"/>
              </a:rPr>
              <a:t> </a:t>
            </a:r>
            <a:r>
              <a:rPr sz="2647" i="1" dirty="0">
                <a:latin typeface="Arial"/>
                <a:cs typeface="Arial"/>
              </a:rPr>
              <a:t>fokusace</a:t>
            </a:r>
            <a:r>
              <a:rPr sz="2647" i="1" spc="667" dirty="0">
                <a:latin typeface="Arial"/>
                <a:cs typeface="Arial"/>
              </a:rPr>
              <a:t> </a:t>
            </a:r>
            <a:r>
              <a:rPr sz="2647" i="1" dirty="0">
                <a:latin typeface="Arial"/>
                <a:cs typeface="Arial"/>
              </a:rPr>
              <a:t>(zaostření)</a:t>
            </a:r>
            <a:r>
              <a:rPr sz="2647" i="1" spc="667" dirty="0">
                <a:latin typeface="Arial"/>
                <a:cs typeface="Arial"/>
              </a:rPr>
              <a:t> </a:t>
            </a:r>
            <a:r>
              <a:rPr sz="2647" i="1" dirty="0">
                <a:latin typeface="Arial"/>
                <a:cs typeface="Arial"/>
              </a:rPr>
              <a:t>do</a:t>
            </a:r>
            <a:r>
              <a:rPr sz="2647" i="1" spc="673" dirty="0">
                <a:latin typeface="Arial"/>
                <a:cs typeface="Arial"/>
              </a:rPr>
              <a:t> </a:t>
            </a:r>
            <a:r>
              <a:rPr sz="2647" i="1" spc="-11" dirty="0">
                <a:latin typeface="Arial"/>
                <a:cs typeface="Arial"/>
              </a:rPr>
              <a:t>velmi </a:t>
            </a:r>
            <a:r>
              <a:rPr sz="2647" i="1" dirty="0">
                <a:latin typeface="Arial"/>
                <a:cs typeface="Arial"/>
              </a:rPr>
              <a:t>malého</a:t>
            </a:r>
            <a:r>
              <a:rPr sz="2647" i="1" spc="-6" dirty="0">
                <a:latin typeface="Arial"/>
                <a:cs typeface="Arial"/>
              </a:rPr>
              <a:t> </a:t>
            </a:r>
            <a:r>
              <a:rPr sz="2647" i="1" dirty="0">
                <a:latin typeface="Arial"/>
                <a:cs typeface="Arial"/>
              </a:rPr>
              <a:t>bodu –</a:t>
            </a:r>
            <a:r>
              <a:rPr sz="2647" i="1" spc="-39" dirty="0">
                <a:latin typeface="Arial"/>
                <a:cs typeface="Arial"/>
              </a:rPr>
              <a:t> </a:t>
            </a:r>
            <a:r>
              <a:rPr sz="2647" i="1" dirty="0">
                <a:latin typeface="Arial"/>
                <a:cs typeface="Arial"/>
              </a:rPr>
              <a:t>v</a:t>
            </a:r>
            <a:r>
              <a:rPr sz="2647" i="1" spc="-33" dirty="0">
                <a:latin typeface="Arial"/>
                <a:cs typeface="Arial"/>
              </a:rPr>
              <a:t> </a:t>
            </a:r>
            <a:r>
              <a:rPr sz="2647" i="1" dirty="0">
                <a:latin typeface="Arial"/>
                <a:cs typeface="Arial"/>
              </a:rPr>
              <a:t>ohniskové</a:t>
            </a:r>
            <a:r>
              <a:rPr sz="2647" i="1" spc="6" dirty="0">
                <a:latin typeface="Arial"/>
                <a:cs typeface="Arial"/>
              </a:rPr>
              <a:t> </a:t>
            </a:r>
            <a:r>
              <a:rPr sz="2647" i="1" dirty="0">
                <a:latin typeface="Arial"/>
                <a:cs typeface="Arial"/>
              </a:rPr>
              <a:t>vzdálenosti</a:t>
            </a:r>
            <a:r>
              <a:rPr sz="2647" i="1" spc="6" dirty="0">
                <a:latin typeface="Arial"/>
                <a:cs typeface="Arial"/>
              </a:rPr>
              <a:t> </a:t>
            </a:r>
            <a:r>
              <a:rPr sz="2647" i="1" dirty="0">
                <a:latin typeface="Arial"/>
                <a:cs typeface="Arial"/>
              </a:rPr>
              <a:t>optického </a:t>
            </a:r>
            <a:r>
              <a:rPr sz="2647" i="1" spc="-11" dirty="0">
                <a:latin typeface="Arial"/>
                <a:cs typeface="Arial"/>
              </a:rPr>
              <a:t>systému</a:t>
            </a:r>
            <a:endParaRPr sz="2647">
              <a:latin typeface="Arial"/>
              <a:cs typeface="Arial"/>
            </a:endParaRPr>
          </a:p>
          <a:p>
            <a:pPr marL="392178" indent="-378171" algn="just">
              <a:spcBef>
                <a:spcPts val="1478"/>
              </a:spcBef>
              <a:buFont typeface="Wingdings"/>
              <a:buChar char=""/>
              <a:tabLst>
                <a:tab pos="392178" algn="l"/>
              </a:tabLst>
            </a:pPr>
            <a:r>
              <a:rPr sz="2647" b="1" i="1" dirty="0">
                <a:latin typeface="Arial"/>
                <a:cs typeface="Arial"/>
              </a:rPr>
              <a:t>Polarizace </a:t>
            </a:r>
            <a:r>
              <a:rPr sz="2647" i="1" spc="-11" dirty="0">
                <a:latin typeface="Arial"/>
                <a:cs typeface="Arial"/>
              </a:rPr>
              <a:t>záření</a:t>
            </a:r>
            <a:endParaRPr sz="2647">
              <a:latin typeface="Arial"/>
              <a:cs typeface="Arial"/>
            </a:endParaRPr>
          </a:p>
        </p:txBody>
      </p:sp>
      <p:sp>
        <p:nvSpPr>
          <p:cNvPr id="16" name="object 16"/>
          <p:cNvSpPr txBox="1">
            <a:spLocks noGrp="1"/>
          </p:cNvSpPr>
          <p:nvPr>
            <p:ph type="title"/>
          </p:nvPr>
        </p:nvSpPr>
        <p:spPr>
          <a:xfrm>
            <a:off x="391632" y="774809"/>
            <a:ext cx="6947318" cy="552797"/>
          </a:xfrm>
          <a:prstGeom prst="rect">
            <a:avLst/>
          </a:prstGeom>
        </p:spPr>
        <p:txBody>
          <a:bodyPr vert="horz" wrap="square" lIns="0" tIns="14005" rIns="0" bIns="0" rtlCol="0">
            <a:spAutoFit/>
          </a:bodyPr>
          <a:lstStyle/>
          <a:p>
            <a:pPr marL="14007">
              <a:spcBef>
                <a:spcPts val="110"/>
              </a:spcBef>
            </a:pPr>
            <a:r>
              <a:rPr spc="-126" dirty="0">
                <a:solidFill>
                  <a:srgbClr val="FF3300"/>
                </a:solidFill>
              </a:rPr>
              <a:t>VLASTNOSTI</a:t>
            </a:r>
            <a:r>
              <a:rPr spc="-55" dirty="0">
                <a:solidFill>
                  <a:srgbClr val="FF3300"/>
                </a:solidFill>
              </a:rPr>
              <a:t> </a:t>
            </a:r>
            <a:r>
              <a:rPr spc="-138" dirty="0">
                <a:solidFill>
                  <a:srgbClr val="FF3300"/>
                </a:solidFill>
              </a:rPr>
              <a:t>LASEROVÉHO</a:t>
            </a:r>
            <a:r>
              <a:rPr spc="-44" dirty="0">
                <a:solidFill>
                  <a:srgbClr val="FF3300"/>
                </a:solidFill>
              </a:rPr>
              <a:t> </a:t>
            </a:r>
            <a:r>
              <a:rPr spc="-33" dirty="0">
                <a:solidFill>
                  <a:srgbClr val="FF3300"/>
                </a:solidFill>
              </a:rPr>
              <a:t>SVĚTLA</a:t>
            </a:r>
          </a:p>
        </p:txBody>
      </p:sp>
    </p:spTree>
    <p:extLst>
      <p:ext uri="{BB962C8B-B14F-4D97-AF65-F5344CB8AC3E}">
        <p14:creationId xmlns:p14="http://schemas.microsoft.com/office/powerpoint/2010/main" val="290415444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2" name="object 12"/>
          <p:cNvGrpSpPr/>
          <p:nvPr/>
        </p:nvGrpSpPr>
        <p:grpSpPr>
          <a:xfrm>
            <a:off x="3970168" y="1240946"/>
            <a:ext cx="2490839" cy="924348"/>
            <a:chOff x="3191255" y="1688592"/>
            <a:chExt cx="2258695" cy="838200"/>
          </a:xfrm>
        </p:grpSpPr>
        <p:sp>
          <p:nvSpPr>
            <p:cNvPr id="13" name="object 13"/>
            <p:cNvSpPr/>
            <p:nvPr/>
          </p:nvSpPr>
          <p:spPr>
            <a:xfrm>
              <a:off x="3204209" y="1701546"/>
              <a:ext cx="2232660" cy="812800"/>
            </a:xfrm>
            <a:custGeom>
              <a:avLst/>
              <a:gdLst/>
              <a:ahLst/>
              <a:cxnLst/>
              <a:rect l="l" t="t" r="r" b="b"/>
              <a:pathLst>
                <a:path w="2232660" h="812800">
                  <a:moveTo>
                    <a:pt x="1674494" y="0"/>
                  </a:moveTo>
                  <a:lnTo>
                    <a:pt x="558164" y="0"/>
                  </a:lnTo>
                  <a:lnTo>
                    <a:pt x="558164" y="406145"/>
                  </a:lnTo>
                  <a:lnTo>
                    <a:pt x="0" y="406145"/>
                  </a:lnTo>
                  <a:lnTo>
                    <a:pt x="1116329" y="812291"/>
                  </a:lnTo>
                  <a:lnTo>
                    <a:pt x="2232660" y="406145"/>
                  </a:lnTo>
                  <a:lnTo>
                    <a:pt x="1674494" y="406145"/>
                  </a:lnTo>
                  <a:lnTo>
                    <a:pt x="1674494" y="0"/>
                  </a:lnTo>
                  <a:close/>
                </a:path>
              </a:pathLst>
            </a:custGeom>
            <a:solidFill>
              <a:srgbClr val="00CCCC"/>
            </a:solidFill>
          </p:spPr>
          <p:txBody>
            <a:bodyPr wrap="square" lIns="0" tIns="0" rIns="0" bIns="0" rtlCol="0"/>
            <a:lstStyle/>
            <a:p>
              <a:endParaRPr sz="1985"/>
            </a:p>
          </p:txBody>
        </p:sp>
        <p:sp>
          <p:nvSpPr>
            <p:cNvPr id="14" name="object 14"/>
            <p:cNvSpPr/>
            <p:nvPr/>
          </p:nvSpPr>
          <p:spPr>
            <a:xfrm>
              <a:off x="3204209" y="1701546"/>
              <a:ext cx="2232660" cy="812800"/>
            </a:xfrm>
            <a:custGeom>
              <a:avLst/>
              <a:gdLst/>
              <a:ahLst/>
              <a:cxnLst/>
              <a:rect l="l" t="t" r="r" b="b"/>
              <a:pathLst>
                <a:path w="2232660" h="812800">
                  <a:moveTo>
                    <a:pt x="0" y="406145"/>
                  </a:moveTo>
                  <a:lnTo>
                    <a:pt x="558164" y="406145"/>
                  </a:lnTo>
                  <a:lnTo>
                    <a:pt x="558164" y="0"/>
                  </a:lnTo>
                  <a:lnTo>
                    <a:pt x="1674494" y="0"/>
                  </a:lnTo>
                  <a:lnTo>
                    <a:pt x="1674494" y="406145"/>
                  </a:lnTo>
                  <a:lnTo>
                    <a:pt x="2232660" y="406145"/>
                  </a:lnTo>
                  <a:lnTo>
                    <a:pt x="1116329" y="812291"/>
                  </a:lnTo>
                  <a:lnTo>
                    <a:pt x="0" y="406145"/>
                  </a:lnTo>
                  <a:close/>
                </a:path>
              </a:pathLst>
            </a:custGeom>
            <a:ln w="25908">
              <a:solidFill>
                <a:srgbClr val="009494"/>
              </a:solidFill>
            </a:ln>
          </p:spPr>
          <p:txBody>
            <a:bodyPr wrap="square" lIns="0" tIns="0" rIns="0" bIns="0" rtlCol="0"/>
            <a:lstStyle/>
            <a:p>
              <a:endParaRPr sz="1985"/>
            </a:p>
          </p:txBody>
        </p:sp>
      </p:grpSp>
      <p:sp>
        <p:nvSpPr>
          <p:cNvPr id="15" name="object 15"/>
          <p:cNvSpPr txBox="1">
            <a:spLocks noGrp="1"/>
          </p:cNvSpPr>
          <p:nvPr>
            <p:ph type="title"/>
          </p:nvPr>
        </p:nvSpPr>
        <p:spPr>
          <a:xfrm>
            <a:off x="2832100" y="2409825"/>
            <a:ext cx="5470462" cy="1139386"/>
          </a:xfrm>
          <a:prstGeom prst="rect">
            <a:avLst/>
          </a:prstGeom>
        </p:spPr>
        <p:txBody>
          <a:bodyPr vert="horz" wrap="square" lIns="0" tIns="14005" rIns="0" bIns="0" rtlCol="0">
            <a:spAutoFit/>
          </a:bodyPr>
          <a:lstStyle/>
          <a:p>
            <a:pPr marL="14007" marR="5602">
              <a:lnSpc>
                <a:spcPct val="146700"/>
              </a:lnSpc>
              <a:spcBef>
                <a:spcPts val="110"/>
              </a:spcBef>
            </a:pPr>
            <a:r>
              <a:rPr sz="2647" b="0" dirty="0">
                <a:solidFill>
                  <a:srgbClr val="000000"/>
                </a:solidFill>
                <a:latin typeface="Arial"/>
                <a:cs typeface="Arial"/>
              </a:rPr>
              <a:t>Dokonalá</a:t>
            </a:r>
            <a:r>
              <a:rPr sz="2647" b="0" spc="11" dirty="0">
                <a:solidFill>
                  <a:srgbClr val="000000"/>
                </a:solidFill>
                <a:latin typeface="Arial"/>
                <a:cs typeface="Arial"/>
              </a:rPr>
              <a:t> </a:t>
            </a:r>
            <a:r>
              <a:rPr sz="2647" b="0" dirty="0">
                <a:solidFill>
                  <a:srgbClr val="000000"/>
                </a:solidFill>
                <a:latin typeface="Arial"/>
                <a:cs typeface="Arial"/>
              </a:rPr>
              <a:t>možnost</a:t>
            </a:r>
            <a:r>
              <a:rPr sz="2647" b="0" spc="-22" dirty="0">
                <a:solidFill>
                  <a:srgbClr val="000000"/>
                </a:solidFill>
                <a:latin typeface="Arial"/>
                <a:cs typeface="Arial"/>
              </a:rPr>
              <a:t> </a:t>
            </a:r>
            <a:r>
              <a:rPr sz="2647" b="0" dirty="0">
                <a:solidFill>
                  <a:srgbClr val="000000"/>
                </a:solidFill>
                <a:latin typeface="Arial"/>
                <a:cs typeface="Arial"/>
              </a:rPr>
              <a:t>ovládání </a:t>
            </a:r>
            <a:r>
              <a:rPr sz="2647" b="0" spc="-11" dirty="0">
                <a:solidFill>
                  <a:srgbClr val="000000"/>
                </a:solidFill>
                <a:latin typeface="Arial"/>
                <a:cs typeface="Arial"/>
              </a:rPr>
              <a:t>paprsku </a:t>
            </a:r>
            <a:r>
              <a:rPr sz="2647" b="0" dirty="0">
                <a:solidFill>
                  <a:srgbClr val="000000"/>
                </a:solidFill>
                <a:latin typeface="Arial"/>
                <a:cs typeface="Arial"/>
              </a:rPr>
              <a:t>Prostorové</a:t>
            </a:r>
            <a:r>
              <a:rPr sz="2647" b="0" spc="6" dirty="0">
                <a:solidFill>
                  <a:srgbClr val="000000"/>
                </a:solidFill>
                <a:latin typeface="Arial"/>
                <a:cs typeface="Arial"/>
              </a:rPr>
              <a:t> </a:t>
            </a:r>
            <a:r>
              <a:rPr sz="2647" b="0" dirty="0">
                <a:solidFill>
                  <a:srgbClr val="000000"/>
                </a:solidFill>
                <a:latin typeface="Arial"/>
                <a:cs typeface="Arial"/>
              </a:rPr>
              <a:t>zaostření</a:t>
            </a:r>
            <a:r>
              <a:rPr sz="2647" b="0" spc="-6" dirty="0">
                <a:solidFill>
                  <a:srgbClr val="000000"/>
                </a:solidFill>
                <a:latin typeface="Arial"/>
                <a:cs typeface="Arial"/>
              </a:rPr>
              <a:t> </a:t>
            </a:r>
            <a:r>
              <a:rPr sz="2647" b="0" spc="-11" dirty="0">
                <a:solidFill>
                  <a:srgbClr val="000000"/>
                </a:solidFill>
                <a:latin typeface="Arial"/>
                <a:cs typeface="Arial"/>
              </a:rPr>
              <a:t>paprsku</a:t>
            </a:r>
            <a:endParaRPr sz="2647">
              <a:latin typeface="Arial"/>
              <a:cs typeface="Arial"/>
            </a:endParaRPr>
          </a:p>
        </p:txBody>
      </p:sp>
      <p:sp>
        <p:nvSpPr>
          <p:cNvPr id="16" name="object 16"/>
          <p:cNvSpPr txBox="1"/>
          <p:nvPr/>
        </p:nvSpPr>
        <p:spPr>
          <a:xfrm>
            <a:off x="773045" y="3781502"/>
            <a:ext cx="8473892" cy="2666919"/>
          </a:xfrm>
          <a:prstGeom prst="rect">
            <a:avLst/>
          </a:prstGeom>
        </p:spPr>
        <p:txBody>
          <a:bodyPr vert="horz" wrap="square" lIns="0" tIns="14005" rIns="0" bIns="0" rtlCol="0">
            <a:spAutoFit/>
          </a:bodyPr>
          <a:lstStyle/>
          <a:p>
            <a:pPr marL="2072940">
              <a:spcBef>
                <a:spcPts val="110"/>
              </a:spcBef>
            </a:pPr>
            <a:r>
              <a:rPr sz="2647" dirty="0">
                <a:latin typeface="Arial"/>
                <a:cs typeface="Arial"/>
              </a:rPr>
              <a:t>Časové zaostření</a:t>
            </a:r>
            <a:r>
              <a:rPr sz="2647" spc="6" dirty="0">
                <a:latin typeface="Arial"/>
                <a:cs typeface="Arial"/>
              </a:rPr>
              <a:t> </a:t>
            </a:r>
            <a:r>
              <a:rPr sz="2647" dirty="0">
                <a:latin typeface="Arial"/>
                <a:cs typeface="Arial"/>
              </a:rPr>
              <a:t>pulsů,</a:t>
            </a:r>
            <a:r>
              <a:rPr sz="2647" spc="-6" dirty="0">
                <a:latin typeface="Arial"/>
                <a:cs typeface="Arial"/>
              </a:rPr>
              <a:t> </a:t>
            </a:r>
            <a:r>
              <a:rPr sz="2647" dirty="0">
                <a:latin typeface="Arial"/>
                <a:cs typeface="Arial"/>
              </a:rPr>
              <a:t>velmi</a:t>
            </a:r>
            <a:r>
              <a:rPr sz="2647" spc="6" dirty="0">
                <a:latin typeface="Arial"/>
                <a:cs typeface="Arial"/>
              </a:rPr>
              <a:t> </a:t>
            </a:r>
            <a:r>
              <a:rPr sz="2647" dirty="0">
                <a:latin typeface="Arial"/>
                <a:cs typeface="Arial"/>
              </a:rPr>
              <a:t>krátké</a:t>
            </a:r>
            <a:r>
              <a:rPr sz="2647" spc="-17" dirty="0">
                <a:latin typeface="Arial"/>
                <a:cs typeface="Arial"/>
              </a:rPr>
              <a:t> </a:t>
            </a:r>
            <a:r>
              <a:rPr sz="2647" spc="-11" dirty="0">
                <a:latin typeface="Arial"/>
                <a:cs typeface="Arial"/>
              </a:rPr>
              <a:t>pulsy</a:t>
            </a:r>
            <a:endParaRPr sz="2647" dirty="0">
              <a:latin typeface="Arial"/>
              <a:cs typeface="Arial"/>
            </a:endParaRPr>
          </a:p>
          <a:p>
            <a:pPr>
              <a:spcBef>
                <a:spcPts val="39"/>
              </a:spcBef>
            </a:pPr>
            <a:endParaRPr sz="3253" dirty="0">
              <a:latin typeface="Arial"/>
              <a:cs typeface="Arial"/>
            </a:endParaRPr>
          </a:p>
          <a:p>
            <a:pPr marL="434196" indent="-378871">
              <a:spcBef>
                <a:spcPts val="6"/>
              </a:spcBef>
              <a:buFont typeface="Wingdings"/>
              <a:buChar char=""/>
              <a:tabLst>
                <a:tab pos="434898" algn="l"/>
              </a:tabLst>
            </a:pPr>
            <a:r>
              <a:rPr sz="2647" i="1" spc="-22" dirty="0">
                <a:latin typeface="Times New Roman"/>
                <a:cs typeface="Times New Roman"/>
              </a:rPr>
              <a:t>Vysoká</a:t>
            </a:r>
            <a:r>
              <a:rPr sz="2647" i="1" spc="-66" dirty="0">
                <a:latin typeface="Times New Roman"/>
                <a:cs typeface="Times New Roman"/>
              </a:rPr>
              <a:t> </a:t>
            </a:r>
            <a:r>
              <a:rPr sz="2647" i="1" dirty="0">
                <a:latin typeface="Times New Roman"/>
                <a:cs typeface="Times New Roman"/>
              </a:rPr>
              <a:t>intenzita</a:t>
            </a:r>
            <a:r>
              <a:rPr sz="2647" i="1" spc="-83" dirty="0">
                <a:latin typeface="Times New Roman"/>
                <a:cs typeface="Times New Roman"/>
              </a:rPr>
              <a:t> </a:t>
            </a:r>
            <a:r>
              <a:rPr sz="2647" i="1" spc="-11" dirty="0">
                <a:latin typeface="Times New Roman"/>
                <a:cs typeface="Times New Roman"/>
              </a:rPr>
              <a:t>paprsku</a:t>
            </a:r>
            <a:endParaRPr sz="2647" dirty="0">
              <a:latin typeface="Times New Roman"/>
              <a:cs typeface="Times New Roman"/>
            </a:endParaRPr>
          </a:p>
          <a:p>
            <a:pPr marL="434196" indent="-378871">
              <a:spcBef>
                <a:spcPts val="320"/>
              </a:spcBef>
              <a:buFont typeface="Wingdings"/>
              <a:buChar char=""/>
              <a:tabLst>
                <a:tab pos="434898" algn="l"/>
              </a:tabLst>
            </a:pPr>
            <a:r>
              <a:rPr sz="2647" i="1" dirty="0">
                <a:latin typeface="Times New Roman"/>
                <a:cs typeface="Times New Roman"/>
              </a:rPr>
              <a:t>Možnost</a:t>
            </a:r>
            <a:r>
              <a:rPr sz="2647" i="1" spc="-11" dirty="0">
                <a:latin typeface="Times New Roman"/>
                <a:cs typeface="Times New Roman"/>
              </a:rPr>
              <a:t> </a:t>
            </a:r>
            <a:r>
              <a:rPr sz="2647" i="1" dirty="0">
                <a:latin typeface="Times New Roman"/>
                <a:cs typeface="Times New Roman"/>
              </a:rPr>
              <a:t>velmi</a:t>
            </a:r>
            <a:r>
              <a:rPr sz="2647" i="1" spc="-28" dirty="0">
                <a:latin typeface="Times New Roman"/>
                <a:cs typeface="Times New Roman"/>
              </a:rPr>
              <a:t> </a:t>
            </a:r>
            <a:r>
              <a:rPr sz="2647" i="1" dirty="0">
                <a:latin typeface="Times New Roman"/>
                <a:cs typeface="Times New Roman"/>
              </a:rPr>
              <a:t>krátkých</a:t>
            </a:r>
            <a:r>
              <a:rPr sz="2647" i="1" spc="-28" dirty="0">
                <a:latin typeface="Times New Roman"/>
                <a:cs typeface="Times New Roman"/>
              </a:rPr>
              <a:t> </a:t>
            </a:r>
            <a:r>
              <a:rPr sz="2647" i="1" spc="-22" dirty="0">
                <a:latin typeface="Times New Roman"/>
                <a:cs typeface="Times New Roman"/>
              </a:rPr>
              <a:t>pulsů</a:t>
            </a:r>
            <a:endParaRPr sz="2647" dirty="0">
              <a:latin typeface="Times New Roman"/>
              <a:cs typeface="Times New Roman"/>
            </a:endParaRPr>
          </a:p>
          <a:p>
            <a:pPr marL="434196" indent="-378871">
              <a:spcBef>
                <a:spcPts val="314"/>
              </a:spcBef>
              <a:buFont typeface="Wingdings"/>
              <a:buChar char=""/>
              <a:tabLst>
                <a:tab pos="434898" algn="l"/>
              </a:tabLst>
            </a:pPr>
            <a:r>
              <a:rPr sz="2647" i="1" dirty="0">
                <a:latin typeface="Times New Roman"/>
                <a:cs typeface="Times New Roman"/>
              </a:rPr>
              <a:t>Možnost</a:t>
            </a:r>
            <a:r>
              <a:rPr sz="2647" i="1" spc="-6" dirty="0">
                <a:latin typeface="Times New Roman"/>
                <a:cs typeface="Times New Roman"/>
              </a:rPr>
              <a:t> </a:t>
            </a:r>
            <a:r>
              <a:rPr sz="2647" i="1" dirty="0">
                <a:latin typeface="Times New Roman"/>
                <a:cs typeface="Times New Roman"/>
              </a:rPr>
              <a:t>dosažení</a:t>
            </a:r>
            <a:r>
              <a:rPr sz="2647" i="1" spc="-6" dirty="0">
                <a:latin typeface="Times New Roman"/>
                <a:cs typeface="Times New Roman"/>
              </a:rPr>
              <a:t> </a:t>
            </a:r>
            <a:r>
              <a:rPr sz="2647" i="1" dirty="0">
                <a:latin typeface="Times New Roman"/>
                <a:cs typeface="Times New Roman"/>
              </a:rPr>
              <a:t>vysoké</a:t>
            </a:r>
            <a:r>
              <a:rPr sz="2647" i="1" spc="-22" dirty="0">
                <a:latin typeface="Times New Roman"/>
                <a:cs typeface="Times New Roman"/>
              </a:rPr>
              <a:t> </a:t>
            </a:r>
            <a:r>
              <a:rPr sz="2647" i="1" dirty="0">
                <a:latin typeface="Times New Roman"/>
                <a:cs typeface="Times New Roman"/>
              </a:rPr>
              <a:t>hustoty</a:t>
            </a:r>
            <a:r>
              <a:rPr sz="2647" i="1" spc="6" dirty="0">
                <a:latin typeface="Times New Roman"/>
                <a:cs typeface="Times New Roman"/>
              </a:rPr>
              <a:t> </a:t>
            </a:r>
            <a:r>
              <a:rPr sz="2647" i="1" dirty="0">
                <a:latin typeface="Times New Roman"/>
                <a:cs typeface="Times New Roman"/>
              </a:rPr>
              <a:t>výkonu</a:t>
            </a:r>
            <a:r>
              <a:rPr sz="2647" i="1" spc="-28" dirty="0">
                <a:latin typeface="Times New Roman"/>
                <a:cs typeface="Times New Roman"/>
              </a:rPr>
              <a:t> </a:t>
            </a:r>
            <a:r>
              <a:rPr sz="2647" i="1" dirty="0">
                <a:latin typeface="Times New Roman"/>
                <a:cs typeface="Times New Roman"/>
              </a:rPr>
              <a:t>(až</a:t>
            </a:r>
            <a:r>
              <a:rPr sz="2647" i="1" spc="6" dirty="0">
                <a:latin typeface="Times New Roman"/>
                <a:cs typeface="Times New Roman"/>
              </a:rPr>
              <a:t> </a:t>
            </a:r>
            <a:r>
              <a:rPr sz="2647" i="1" dirty="0">
                <a:latin typeface="Times New Roman"/>
                <a:cs typeface="Times New Roman"/>
              </a:rPr>
              <a:t>10</a:t>
            </a:r>
            <a:r>
              <a:rPr sz="2647" i="1" baseline="24305" dirty="0">
                <a:latin typeface="Times New Roman"/>
                <a:cs typeface="Times New Roman"/>
              </a:rPr>
              <a:t>8</a:t>
            </a:r>
            <a:r>
              <a:rPr sz="2647" i="1" spc="339" baseline="24305" dirty="0">
                <a:latin typeface="Times New Roman"/>
                <a:cs typeface="Times New Roman"/>
              </a:rPr>
              <a:t> </a:t>
            </a:r>
            <a:r>
              <a:rPr sz="2647" i="1" spc="-11" dirty="0">
                <a:latin typeface="Times New Roman"/>
                <a:cs typeface="Times New Roman"/>
              </a:rPr>
              <a:t>Wcm</a:t>
            </a:r>
            <a:r>
              <a:rPr sz="2647" i="1" spc="-17" baseline="24305" dirty="0">
                <a:latin typeface="Times New Roman"/>
                <a:cs typeface="Times New Roman"/>
              </a:rPr>
              <a:t>-</a:t>
            </a:r>
            <a:r>
              <a:rPr sz="2647" i="1" spc="-41" baseline="24305" dirty="0">
                <a:latin typeface="Times New Roman"/>
                <a:cs typeface="Times New Roman"/>
              </a:rPr>
              <a:t>2</a:t>
            </a:r>
            <a:r>
              <a:rPr sz="2647" i="1" spc="-28" dirty="0">
                <a:latin typeface="Times New Roman"/>
                <a:cs typeface="Times New Roman"/>
              </a:rPr>
              <a:t>)</a:t>
            </a:r>
            <a:endParaRPr sz="2647" dirty="0">
              <a:latin typeface="Times New Roman"/>
              <a:cs typeface="Times New Roman"/>
            </a:endParaRPr>
          </a:p>
          <a:p>
            <a:pPr marL="434196" indent="-378871">
              <a:spcBef>
                <a:spcPts val="320"/>
              </a:spcBef>
              <a:buFont typeface="Wingdings"/>
              <a:buChar char=""/>
              <a:tabLst>
                <a:tab pos="434898" algn="l"/>
              </a:tabLst>
            </a:pPr>
            <a:r>
              <a:rPr sz="2647" i="1" dirty="0">
                <a:latin typeface="Times New Roman"/>
                <a:cs typeface="Times New Roman"/>
              </a:rPr>
              <a:t>Použití</a:t>
            </a:r>
            <a:r>
              <a:rPr sz="2647" i="1" spc="-50" dirty="0">
                <a:latin typeface="Times New Roman"/>
                <a:cs typeface="Times New Roman"/>
              </a:rPr>
              <a:t> </a:t>
            </a:r>
            <a:r>
              <a:rPr sz="2647" i="1" dirty="0">
                <a:latin typeface="Times New Roman"/>
                <a:cs typeface="Times New Roman"/>
              </a:rPr>
              <a:t>různých</a:t>
            </a:r>
            <a:r>
              <a:rPr sz="2647" i="1" spc="-22" dirty="0">
                <a:latin typeface="Times New Roman"/>
                <a:cs typeface="Times New Roman"/>
              </a:rPr>
              <a:t> </a:t>
            </a:r>
            <a:r>
              <a:rPr sz="2647" i="1" dirty="0">
                <a:latin typeface="Times New Roman"/>
                <a:cs typeface="Times New Roman"/>
              </a:rPr>
              <a:t>vlnových</a:t>
            </a:r>
            <a:r>
              <a:rPr sz="2647" i="1" spc="-50" dirty="0">
                <a:latin typeface="Times New Roman"/>
                <a:cs typeface="Times New Roman"/>
              </a:rPr>
              <a:t> </a:t>
            </a:r>
            <a:r>
              <a:rPr sz="2647" i="1" dirty="0">
                <a:latin typeface="Times New Roman"/>
                <a:cs typeface="Times New Roman"/>
              </a:rPr>
              <a:t>délek</a:t>
            </a:r>
            <a:r>
              <a:rPr sz="2647" i="1" spc="-39" dirty="0">
                <a:latin typeface="Times New Roman"/>
                <a:cs typeface="Times New Roman"/>
              </a:rPr>
              <a:t> </a:t>
            </a:r>
            <a:r>
              <a:rPr sz="2647" i="1" dirty="0">
                <a:latin typeface="Times New Roman"/>
                <a:cs typeface="Times New Roman"/>
              </a:rPr>
              <a:t>–</a:t>
            </a:r>
            <a:r>
              <a:rPr sz="2647" i="1" spc="-17" dirty="0">
                <a:latin typeface="Times New Roman"/>
                <a:cs typeface="Times New Roman"/>
              </a:rPr>
              <a:t> </a:t>
            </a:r>
            <a:r>
              <a:rPr sz="2647" i="1" dirty="0">
                <a:latin typeface="Times New Roman"/>
                <a:cs typeface="Times New Roman"/>
              </a:rPr>
              <a:t>široká</a:t>
            </a:r>
            <a:r>
              <a:rPr sz="2647" i="1" spc="-28" dirty="0">
                <a:latin typeface="Times New Roman"/>
                <a:cs typeface="Times New Roman"/>
              </a:rPr>
              <a:t> </a:t>
            </a:r>
            <a:r>
              <a:rPr sz="2647" i="1" dirty="0">
                <a:latin typeface="Times New Roman"/>
                <a:cs typeface="Times New Roman"/>
              </a:rPr>
              <a:t>škála</a:t>
            </a:r>
            <a:r>
              <a:rPr sz="2647" i="1" spc="-17" dirty="0">
                <a:latin typeface="Times New Roman"/>
                <a:cs typeface="Times New Roman"/>
              </a:rPr>
              <a:t> </a:t>
            </a:r>
            <a:r>
              <a:rPr sz="2647" i="1" spc="-11" dirty="0">
                <a:latin typeface="Times New Roman"/>
                <a:cs typeface="Times New Roman"/>
              </a:rPr>
              <a:t>aplikací</a:t>
            </a:r>
            <a:endParaRPr sz="2647" dirty="0">
              <a:latin typeface="Times New Roman"/>
              <a:cs typeface="Times New Roman"/>
            </a:endParaRPr>
          </a:p>
        </p:txBody>
      </p:sp>
    </p:spTree>
    <p:extLst>
      <p:ext uri="{BB962C8B-B14F-4D97-AF65-F5344CB8AC3E}">
        <p14:creationId xmlns:p14="http://schemas.microsoft.com/office/powerpoint/2010/main" val="175931981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p:nvPr/>
        </p:nvSpPr>
        <p:spPr>
          <a:xfrm>
            <a:off x="7649398" y="1611168"/>
            <a:ext cx="869728" cy="421497"/>
          </a:xfrm>
          <a:prstGeom prst="rect">
            <a:avLst/>
          </a:prstGeom>
        </p:spPr>
        <p:txBody>
          <a:bodyPr vert="horz" wrap="square" lIns="0" tIns="14005" rIns="0" bIns="0" rtlCol="0">
            <a:spAutoFit/>
          </a:bodyPr>
          <a:lstStyle/>
          <a:p>
            <a:pPr marL="14007">
              <a:spcBef>
                <a:spcPts val="110"/>
              </a:spcBef>
            </a:pPr>
            <a:r>
              <a:rPr sz="2647" spc="-11" dirty="0">
                <a:latin typeface="Arial"/>
                <a:cs typeface="Arial"/>
              </a:rPr>
              <a:t>Laser</a:t>
            </a:r>
            <a:endParaRPr sz="2647" dirty="0">
              <a:latin typeface="Arial"/>
              <a:cs typeface="Arial"/>
            </a:endParaRPr>
          </a:p>
        </p:txBody>
      </p:sp>
      <p:pic>
        <p:nvPicPr>
          <p:cNvPr id="14" name="object 14"/>
          <p:cNvPicPr/>
          <p:nvPr/>
        </p:nvPicPr>
        <p:blipFill>
          <a:blip r:embed="rId2" cstate="print"/>
          <a:stretch>
            <a:fillRect/>
          </a:stretch>
        </p:blipFill>
        <p:spPr>
          <a:xfrm>
            <a:off x="368238" y="2480534"/>
            <a:ext cx="9876797" cy="4274922"/>
          </a:xfrm>
          <a:prstGeom prst="rect">
            <a:avLst/>
          </a:prstGeom>
        </p:spPr>
      </p:pic>
      <p:sp>
        <p:nvSpPr>
          <p:cNvPr id="17" name="object 17"/>
          <p:cNvSpPr txBox="1">
            <a:spLocks noGrp="1"/>
          </p:cNvSpPr>
          <p:nvPr>
            <p:ph type="title"/>
          </p:nvPr>
        </p:nvSpPr>
        <p:spPr>
          <a:xfrm>
            <a:off x="391633" y="774809"/>
            <a:ext cx="8419973" cy="552797"/>
          </a:xfrm>
          <a:prstGeom prst="rect">
            <a:avLst/>
          </a:prstGeom>
        </p:spPr>
        <p:txBody>
          <a:bodyPr vert="horz" wrap="square" lIns="0" tIns="14005" rIns="0" bIns="0" rtlCol="0">
            <a:spAutoFit/>
          </a:bodyPr>
          <a:lstStyle/>
          <a:p>
            <a:pPr marL="14007">
              <a:spcBef>
                <a:spcPts val="110"/>
              </a:spcBef>
            </a:pPr>
            <a:r>
              <a:rPr spc="-126" dirty="0">
                <a:solidFill>
                  <a:srgbClr val="FF3300"/>
                </a:solidFill>
              </a:rPr>
              <a:t>ZDROJE</a:t>
            </a:r>
            <a:r>
              <a:rPr dirty="0">
                <a:solidFill>
                  <a:srgbClr val="FF3300"/>
                </a:solidFill>
              </a:rPr>
              <a:t> </a:t>
            </a:r>
            <a:r>
              <a:rPr spc="-143" dirty="0">
                <a:solidFill>
                  <a:srgbClr val="FF3300"/>
                </a:solidFill>
              </a:rPr>
              <a:t>ELEKTROMAGNETICKÉHO</a:t>
            </a:r>
            <a:r>
              <a:rPr spc="17" dirty="0">
                <a:solidFill>
                  <a:srgbClr val="FF3300"/>
                </a:solidFill>
              </a:rPr>
              <a:t> </a:t>
            </a:r>
            <a:r>
              <a:rPr spc="-11" dirty="0">
                <a:solidFill>
                  <a:srgbClr val="FF3300"/>
                </a:solidFill>
              </a:rPr>
              <a:t>ZÁŘENÍ</a:t>
            </a:r>
          </a:p>
        </p:txBody>
      </p:sp>
      <p:sp>
        <p:nvSpPr>
          <p:cNvPr id="18" name="object 18"/>
          <p:cNvSpPr txBox="1"/>
          <p:nvPr/>
        </p:nvSpPr>
        <p:spPr>
          <a:xfrm>
            <a:off x="757675" y="1611168"/>
            <a:ext cx="2270956" cy="825109"/>
          </a:xfrm>
          <a:prstGeom prst="rect">
            <a:avLst/>
          </a:prstGeom>
        </p:spPr>
        <p:txBody>
          <a:bodyPr vert="horz" wrap="square" lIns="0" tIns="29411" rIns="0" bIns="0" rtlCol="0">
            <a:spAutoFit/>
          </a:bodyPr>
          <a:lstStyle/>
          <a:p>
            <a:pPr marL="708021" marR="5602" indent="-694715">
              <a:lnSpc>
                <a:spcPts val="3155"/>
              </a:lnSpc>
              <a:spcBef>
                <a:spcPts val="232"/>
              </a:spcBef>
            </a:pPr>
            <a:r>
              <a:rPr sz="2647" dirty="0">
                <a:latin typeface="Arial"/>
                <a:cs typeface="Arial"/>
              </a:rPr>
              <a:t>Přirozený</a:t>
            </a:r>
            <a:r>
              <a:rPr sz="2647" spc="6" dirty="0">
                <a:latin typeface="Arial"/>
                <a:cs typeface="Arial"/>
              </a:rPr>
              <a:t> </a:t>
            </a:r>
            <a:r>
              <a:rPr sz="2647" spc="-11" dirty="0">
                <a:latin typeface="Arial"/>
                <a:cs typeface="Arial"/>
              </a:rPr>
              <a:t>zdroj světla</a:t>
            </a:r>
            <a:endParaRPr sz="2647">
              <a:latin typeface="Arial"/>
              <a:cs typeface="Arial"/>
            </a:endParaRPr>
          </a:p>
        </p:txBody>
      </p:sp>
      <p:sp>
        <p:nvSpPr>
          <p:cNvPr id="22" name="object 22"/>
          <p:cNvSpPr txBox="1"/>
          <p:nvPr/>
        </p:nvSpPr>
        <p:spPr>
          <a:xfrm>
            <a:off x="3879424" y="1622698"/>
            <a:ext cx="2326277" cy="825109"/>
          </a:xfrm>
          <a:prstGeom prst="rect">
            <a:avLst/>
          </a:prstGeom>
        </p:spPr>
        <p:txBody>
          <a:bodyPr vert="horz" wrap="square" lIns="0" tIns="29411" rIns="0" bIns="0" rtlCol="0">
            <a:spAutoFit/>
          </a:bodyPr>
          <a:lstStyle/>
          <a:p>
            <a:pPr marL="736734" marR="5602" indent="-723427">
              <a:lnSpc>
                <a:spcPts val="3155"/>
              </a:lnSpc>
              <a:spcBef>
                <a:spcPts val="232"/>
              </a:spcBef>
            </a:pPr>
            <a:r>
              <a:rPr sz="2647" spc="-22" dirty="0">
                <a:latin typeface="Arial"/>
                <a:cs typeface="Arial"/>
              </a:rPr>
              <a:t>Technický</a:t>
            </a:r>
            <a:r>
              <a:rPr sz="2647" spc="-138" dirty="0">
                <a:latin typeface="Arial"/>
                <a:cs typeface="Arial"/>
              </a:rPr>
              <a:t> </a:t>
            </a:r>
            <a:r>
              <a:rPr sz="2647" spc="-22" dirty="0">
                <a:latin typeface="Arial"/>
                <a:cs typeface="Arial"/>
              </a:rPr>
              <a:t>zdroj </a:t>
            </a:r>
            <a:r>
              <a:rPr sz="2647" spc="-11" dirty="0">
                <a:latin typeface="Arial"/>
                <a:cs typeface="Arial"/>
              </a:rPr>
              <a:t>světla</a:t>
            </a:r>
            <a:endParaRPr sz="2647" dirty="0">
              <a:latin typeface="Arial"/>
              <a:cs typeface="Arial"/>
            </a:endParaRPr>
          </a:p>
        </p:txBody>
      </p:sp>
      <p:sp>
        <p:nvSpPr>
          <p:cNvPr id="23" name="object 23"/>
          <p:cNvSpPr txBox="1"/>
          <p:nvPr/>
        </p:nvSpPr>
        <p:spPr>
          <a:xfrm>
            <a:off x="9753461" y="7325220"/>
            <a:ext cx="381644" cy="230832"/>
          </a:xfrm>
          <a:prstGeom prst="rect">
            <a:avLst/>
          </a:prstGeom>
        </p:spPr>
        <p:txBody>
          <a:bodyPr vert="horz" wrap="square" lIns="0" tIns="0" rIns="0" bIns="0" rtlCol="0">
            <a:spAutoFit/>
          </a:bodyPr>
          <a:lstStyle/>
          <a:p>
            <a:pPr marL="14007">
              <a:lnSpc>
                <a:spcPts val="1798"/>
              </a:lnSpc>
            </a:pPr>
            <a:r>
              <a:rPr sz="1544" spc="-22" dirty="0">
                <a:solidFill>
                  <a:srgbClr val="FFFFFF"/>
                </a:solidFill>
                <a:latin typeface="Times New Roman"/>
                <a:cs typeface="Times New Roman"/>
              </a:rPr>
              <a:t>4/59</a:t>
            </a:r>
            <a:endParaRPr sz="1544">
              <a:latin typeface="Times New Roman"/>
              <a:cs typeface="Times New Roman"/>
            </a:endParaRPr>
          </a:p>
        </p:txBody>
      </p:sp>
      <p:sp>
        <p:nvSpPr>
          <p:cNvPr id="24" name="object 2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05524207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89282"/>
            <a:ext cx="5330409" cy="488821"/>
          </a:xfrm>
          <a:prstGeom prst="rect">
            <a:avLst/>
          </a:prstGeom>
        </p:spPr>
        <p:txBody>
          <a:bodyPr vert="horz" wrap="square" lIns="0" tIns="13305" rIns="0" bIns="0" rtlCol="0">
            <a:spAutoFit/>
          </a:bodyPr>
          <a:lstStyle/>
          <a:p>
            <a:pPr marL="14007">
              <a:spcBef>
                <a:spcPts val="105"/>
              </a:spcBef>
            </a:pPr>
            <a:r>
              <a:rPr sz="3089" i="1" dirty="0">
                <a:solidFill>
                  <a:srgbClr val="FF3300"/>
                </a:solidFill>
                <a:latin typeface="Arial"/>
                <a:cs typeface="Arial"/>
              </a:rPr>
              <a:t>Vlastnosti</a:t>
            </a:r>
            <a:r>
              <a:rPr sz="3089" i="1" spc="-143" dirty="0">
                <a:solidFill>
                  <a:srgbClr val="FF3300"/>
                </a:solidFill>
                <a:latin typeface="Arial"/>
                <a:cs typeface="Arial"/>
              </a:rPr>
              <a:t> </a:t>
            </a:r>
            <a:r>
              <a:rPr sz="3089" i="1" dirty="0">
                <a:solidFill>
                  <a:srgbClr val="FF3300"/>
                </a:solidFill>
                <a:latin typeface="Arial"/>
                <a:cs typeface="Arial"/>
              </a:rPr>
              <a:t>laserového</a:t>
            </a:r>
            <a:r>
              <a:rPr sz="3089" i="1" spc="-138" dirty="0">
                <a:solidFill>
                  <a:srgbClr val="FF3300"/>
                </a:solidFill>
                <a:latin typeface="Arial"/>
                <a:cs typeface="Arial"/>
              </a:rPr>
              <a:t> </a:t>
            </a:r>
            <a:r>
              <a:rPr sz="3089" i="1" spc="-11" dirty="0">
                <a:solidFill>
                  <a:srgbClr val="FF3300"/>
                </a:solidFill>
                <a:latin typeface="Arial"/>
                <a:cs typeface="Arial"/>
              </a:rPr>
              <a:t>záření</a:t>
            </a:r>
            <a:endParaRPr sz="3089">
              <a:latin typeface="Arial"/>
              <a:cs typeface="Arial"/>
            </a:endParaRPr>
          </a:p>
        </p:txBody>
      </p:sp>
      <p:pic>
        <p:nvPicPr>
          <p:cNvPr id="12" name="object 12"/>
          <p:cNvPicPr/>
          <p:nvPr/>
        </p:nvPicPr>
        <p:blipFill>
          <a:blip r:embed="rId2" cstate="print"/>
          <a:stretch>
            <a:fillRect/>
          </a:stretch>
        </p:blipFill>
        <p:spPr>
          <a:xfrm>
            <a:off x="580979" y="2500897"/>
            <a:ext cx="9528934" cy="3533178"/>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423414968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2" name="object 12"/>
          <p:cNvGrpSpPr/>
          <p:nvPr/>
        </p:nvGrpSpPr>
        <p:grpSpPr>
          <a:xfrm>
            <a:off x="6108701" y="1666978"/>
            <a:ext cx="3838847" cy="4228894"/>
            <a:chOff x="5274564" y="1804416"/>
            <a:chExt cx="3481070" cy="3834765"/>
          </a:xfrm>
        </p:grpSpPr>
        <p:pic>
          <p:nvPicPr>
            <p:cNvPr id="13" name="object 13"/>
            <p:cNvPicPr/>
            <p:nvPr/>
          </p:nvPicPr>
          <p:blipFill>
            <a:blip r:embed="rId2" cstate="print"/>
            <a:stretch>
              <a:fillRect/>
            </a:stretch>
          </p:blipFill>
          <p:spPr>
            <a:xfrm>
              <a:off x="5274564" y="1804416"/>
              <a:ext cx="3480816" cy="3834384"/>
            </a:xfrm>
            <a:prstGeom prst="rect">
              <a:avLst/>
            </a:prstGeom>
          </p:spPr>
        </p:pic>
        <p:sp>
          <p:nvSpPr>
            <p:cNvPr id="14" name="object 14"/>
            <p:cNvSpPr/>
            <p:nvPr/>
          </p:nvSpPr>
          <p:spPr>
            <a:xfrm>
              <a:off x="6160008" y="2852927"/>
              <a:ext cx="1652270" cy="247015"/>
            </a:xfrm>
            <a:custGeom>
              <a:avLst/>
              <a:gdLst/>
              <a:ahLst/>
              <a:cxnLst/>
              <a:rect l="l" t="t" r="r" b="b"/>
              <a:pathLst>
                <a:path w="1652270" h="247014">
                  <a:moveTo>
                    <a:pt x="1652015" y="0"/>
                  </a:moveTo>
                  <a:lnTo>
                    <a:pt x="0" y="0"/>
                  </a:lnTo>
                  <a:lnTo>
                    <a:pt x="0" y="246887"/>
                  </a:lnTo>
                  <a:lnTo>
                    <a:pt x="1652015" y="246887"/>
                  </a:lnTo>
                  <a:lnTo>
                    <a:pt x="1652015" y="0"/>
                  </a:lnTo>
                  <a:close/>
                </a:path>
              </a:pathLst>
            </a:custGeom>
            <a:solidFill>
              <a:srgbClr val="FFFFFF"/>
            </a:solidFill>
          </p:spPr>
          <p:txBody>
            <a:bodyPr wrap="square" lIns="0" tIns="0" rIns="0" bIns="0" rtlCol="0"/>
            <a:lstStyle/>
            <a:p>
              <a:endParaRPr sz="1985"/>
            </a:p>
          </p:txBody>
        </p:sp>
        <p:sp>
          <p:nvSpPr>
            <p:cNvPr id="15" name="object 15"/>
            <p:cNvSpPr/>
            <p:nvPr/>
          </p:nvSpPr>
          <p:spPr>
            <a:xfrm>
              <a:off x="6166866" y="2859786"/>
              <a:ext cx="1638300" cy="233679"/>
            </a:xfrm>
            <a:custGeom>
              <a:avLst/>
              <a:gdLst/>
              <a:ahLst/>
              <a:cxnLst/>
              <a:rect l="l" t="t" r="r" b="b"/>
              <a:pathLst>
                <a:path w="1638300" h="233680">
                  <a:moveTo>
                    <a:pt x="0" y="233172"/>
                  </a:moveTo>
                  <a:lnTo>
                    <a:pt x="1638299" y="233172"/>
                  </a:lnTo>
                  <a:lnTo>
                    <a:pt x="1638299" y="0"/>
                  </a:lnTo>
                  <a:lnTo>
                    <a:pt x="0" y="0"/>
                  </a:lnTo>
                  <a:lnTo>
                    <a:pt x="0" y="233172"/>
                  </a:lnTo>
                  <a:close/>
                </a:path>
              </a:pathLst>
            </a:custGeom>
            <a:ln w="10668">
              <a:solidFill>
                <a:srgbClr val="FFFFFF"/>
              </a:solidFill>
            </a:ln>
          </p:spPr>
          <p:txBody>
            <a:bodyPr wrap="square" lIns="0" tIns="0" rIns="0" bIns="0" rtlCol="0"/>
            <a:lstStyle/>
            <a:p>
              <a:endParaRPr sz="1985"/>
            </a:p>
          </p:txBody>
        </p:sp>
      </p:grpSp>
      <p:sp>
        <p:nvSpPr>
          <p:cNvPr id="16" name="object 16"/>
          <p:cNvSpPr txBox="1"/>
          <p:nvPr/>
        </p:nvSpPr>
        <p:spPr>
          <a:xfrm>
            <a:off x="8372934" y="5985646"/>
            <a:ext cx="1457249" cy="217724"/>
          </a:xfrm>
          <a:prstGeom prst="rect">
            <a:avLst/>
          </a:prstGeom>
        </p:spPr>
        <p:txBody>
          <a:bodyPr vert="horz" wrap="square" lIns="0" tIns="14005" rIns="0" bIns="0" rtlCol="0">
            <a:spAutoFit/>
          </a:bodyPr>
          <a:lstStyle/>
          <a:p>
            <a:pPr marL="14007">
              <a:spcBef>
                <a:spcPts val="110"/>
              </a:spcBef>
            </a:pPr>
            <a:r>
              <a:rPr sz="1323" b="1" spc="-11" dirty="0">
                <a:solidFill>
                  <a:srgbClr val="CCEBFF"/>
                </a:solidFill>
                <a:latin typeface="MS Gothic"/>
                <a:cs typeface="MS Gothic"/>
              </a:rPr>
              <a:t>（zdroj：Yamada）</a:t>
            </a:r>
            <a:endParaRPr sz="1323">
              <a:latin typeface="MS Gothic"/>
              <a:cs typeface="MS Gothic"/>
            </a:endParaRPr>
          </a:p>
        </p:txBody>
      </p:sp>
      <p:sp>
        <p:nvSpPr>
          <p:cNvPr id="17" name="object 17"/>
          <p:cNvSpPr txBox="1"/>
          <p:nvPr/>
        </p:nvSpPr>
        <p:spPr>
          <a:xfrm>
            <a:off x="7135008" y="2772555"/>
            <a:ext cx="1839593" cy="284920"/>
          </a:xfrm>
          <a:prstGeom prst="rect">
            <a:avLst/>
          </a:prstGeom>
        </p:spPr>
        <p:txBody>
          <a:bodyPr vert="horz" wrap="square" lIns="0" tIns="13305" rIns="0" bIns="0" rtlCol="0">
            <a:spAutoFit/>
          </a:bodyPr>
          <a:lstStyle/>
          <a:p>
            <a:pPr marL="14007">
              <a:spcBef>
                <a:spcPts val="105"/>
              </a:spcBef>
            </a:pPr>
            <a:r>
              <a:rPr sz="1764" b="1" dirty="0">
                <a:latin typeface="MS Gothic"/>
                <a:cs typeface="MS Gothic"/>
              </a:rPr>
              <a:t>ＴＩＧ</a:t>
            </a:r>
            <a:r>
              <a:rPr sz="1764" b="1" spc="17" dirty="0">
                <a:latin typeface="MS Gothic"/>
                <a:cs typeface="MS Gothic"/>
              </a:rPr>
              <a:t> </a:t>
            </a:r>
            <a:r>
              <a:rPr sz="1764" b="1" spc="-11" dirty="0">
                <a:latin typeface="MS Gothic"/>
                <a:cs typeface="MS Gothic"/>
              </a:rPr>
              <a:t>svařování</a:t>
            </a:r>
            <a:endParaRPr sz="1764">
              <a:latin typeface="MS Gothic"/>
              <a:cs typeface="MS Gothic"/>
            </a:endParaRPr>
          </a:p>
        </p:txBody>
      </p:sp>
      <p:grpSp>
        <p:nvGrpSpPr>
          <p:cNvPr id="18" name="object 18"/>
          <p:cNvGrpSpPr/>
          <p:nvPr/>
        </p:nvGrpSpPr>
        <p:grpSpPr>
          <a:xfrm>
            <a:off x="7019603" y="4161038"/>
            <a:ext cx="1824187" cy="274503"/>
            <a:chOff x="6100571" y="4066032"/>
            <a:chExt cx="1654175" cy="248920"/>
          </a:xfrm>
        </p:grpSpPr>
        <p:sp>
          <p:nvSpPr>
            <p:cNvPr id="19" name="object 19"/>
            <p:cNvSpPr/>
            <p:nvPr/>
          </p:nvSpPr>
          <p:spPr>
            <a:xfrm>
              <a:off x="6100571" y="4066032"/>
              <a:ext cx="1653539" cy="247015"/>
            </a:xfrm>
            <a:custGeom>
              <a:avLst/>
              <a:gdLst/>
              <a:ahLst/>
              <a:cxnLst/>
              <a:rect l="l" t="t" r="r" b="b"/>
              <a:pathLst>
                <a:path w="1653540" h="247014">
                  <a:moveTo>
                    <a:pt x="1653539" y="0"/>
                  </a:moveTo>
                  <a:lnTo>
                    <a:pt x="0" y="0"/>
                  </a:lnTo>
                  <a:lnTo>
                    <a:pt x="0" y="246888"/>
                  </a:lnTo>
                  <a:lnTo>
                    <a:pt x="1653539" y="246888"/>
                  </a:lnTo>
                  <a:lnTo>
                    <a:pt x="1653539" y="0"/>
                  </a:lnTo>
                  <a:close/>
                </a:path>
              </a:pathLst>
            </a:custGeom>
            <a:solidFill>
              <a:srgbClr val="FFFFFF"/>
            </a:solidFill>
          </p:spPr>
          <p:txBody>
            <a:bodyPr wrap="square" lIns="0" tIns="0" rIns="0" bIns="0" rtlCol="0"/>
            <a:lstStyle/>
            <a:p>
              <a:endParaRPr sz="1985"/>
            </a:p>
          </p:txBody>
        </p:sp>
        <p:sp>
          <p:nvSpPr>
            <p:cNvPr id="20" name="object 20"/>
            <p:cNvSpPr/>
            <p:nvPr/>
          </p:nvSpPr>
          <p:spPr>
            <a:xfrm>
              <a:off x="6107429" y="4074414"/>
              <a:ext cx="1641475" cy="234950"/>
            </a:xfrm>
            <a:custGeom>
              <a:avLst/>
              <a:gdLst/>
              <a:ahLst/>
              <a:cxnLst/>
              <a:rect l="l" t="t" r="r" b="b"/>
              <a:pathLst>
                <a:path w="1641475" h="234950">
                  <a:moveTo>
                    <a:pt x="0" y="234695"/>
                  </a:moveTo>
                  <a:lnTo>
                    <a:pt x="1641348" y="234695"/>
                  </a:lnTo>
                  <a:lnTo>
                    <a:pt x="1641348" y="0"/>
                  </a:lnTo>
                  <a:lnTo>
                    <a:pt x="0" y="0"/>
                  </a:lnTo>
                  <a:lnTo>
                    <a:pt x="0" y="234695"/>
                  </a:lnTo>
                  <a:close/>
                </a:path>
              </a:pathLst>
            </a:custGeom>
            <a:ln w="10668">
              <a:solidFill>
                <a:srgbClr val="FFFFFF"/>
              </a:solidFill>
            </a:ln>
          </p:spPr>
          <p:txBody>
            <a:bodyPr wrap="square" lIns="0" tIns="0" rIns="0" bIns="0" rtlCol="0"/>
            <a:lstStyle/>
            <a:p>
              <a:endParaRPr sz="1985"/>
            </a:p>
          </p:txBody>
        </p:sp>
      </p:grpSp>
      <p:sp>
        <p:nvSpPr>
          <p:cNvPr id="21" name="object 21"/>
          <p:cNvSpPr txBox="1"/>
          <p:nvPr/>
        </p:nvSpPr>
        <p:spPr>
          <a:xfrm>
            <a:off x="7006998" y="4157395"/>
            <a:ext cx="2072080" cy="284920"/>
          </a:xfrm>
          <a:prstGeom prst="rect">
            <a:avLst/>
          </a:prstGeom>
        </p:spPr>
        <p:txBody>
          <a:bodyPr vert="horz" wrap="square" lIns="0" tIns="13305" rIns="0" bIns="0" rtlCol="0">
            <a:spAutoFit/>
          </a:bodyPr>
          <a:lstStyle/>
          <a:p>
            <a:pPr marL="14007">
              <a:spcBef>
                <a:spcPts val="105"/>
              </a:spcBef>
            </a:pPr>
            <a:r>
              <a:rPr sz="1764" b="1" dirty="0">
                <a:latin typeface="MS Gothic"/>
                <a:cs typeface="MS Gothic"/>
              </a:rPr>
              <a:t>Plazmové</a:t>
            </a:r>
            <a:r>
              <a:rPr sz="1764" b="1" spc="-33" dirty="0">
                <a:latin typeface="MS Gothic"/>
                <a:cs typeface="MS Gothic"/>
              </a:rPr>
              <a:t> </a:t>
            </a:r>
            <a:r>
              <a:rPr sz="1764" b="1" spc="-11" dirty="0">
                <a:latin typeface="MS Gothic"/>
                <a:cs typeface="MS Gothic"/>
              </a:rPr>
              <a:t>svařování</a:t>
            </a:r>
            <a:endParaRPr sz="1764">
              <a:latin typeface="MS Gothic"/>
              <a:cs typeface="MS Gothic"/>
            </a:endParaRPr>
          </a:p>
        </p:txBody>
      </p:sp>
      <p:grpSp>
        <p:nvGrpSpPr>
          <p:cNvPr id="22" name="object 22"/>
          <p:cNvGrpSpPr/>
          <p:nvPr/>
        </p:nvGrpSpPr>
        <p:grpSpPr>
          <a:xfrm>
            <a:off x="6693560" y="5545881"/>
            <a:ext cx="1823486" cy="272403"/>
            <a:chOff x="5804915" y="5321808"/>
            <a:chExt cx="1653539" cy="247015"/>
          </a:xfrm>
        </p:grpSpPr>
        <p:sp>
          <p:nvSpPr>
            <p:cNvPr id="23" name="object 23"/>
            <p:cNvSpPr/>
            <p:nvPr/>
          </p:nvSpPr>
          <p:spPr>
            <a:xfrm>
              <a:off x="5804915" y="5321808"/>
              <a:ext cx="1652270" cy="247015"/>
            </a:xfrm>
            <a:custGeom>
              <a:avLst/>
              <a:gdLst/>
              <a:ahLst/>
              <a:cxnLst/>
              <a:rect l="l" t="t" r="r" b="b"/>
              <a:pathLst>
                <a:path w="1652270" h="247014">
                  <a:moveTo>
                    <a:pt x="1652015" y="0"/>
                  </a:moveTo>
                  <a:lnTo>
                    <a:pt x="0" y="0"/>
                  </a:lnTo>
                  <a:lnTo>
                    <a:pt x="0" y="246887"/>
                  </a:lnTo>
                  <a:lnTo>
                    <a:pt x="1652015" y="246887"/>
                  </a:lnTo>
                  <a:lnTo>
                    <a:pt x="1652015" y="0"/>
                  </a:lnTo>
                  <a:close/>
                </a:path>
              </a:pathLst>
            </a:custGeom>
            <a:solidFill>
              <a:srgbClr val="FFFFFF"/>
            </a:solidFill>
          </p:spPr>
          <p:txBody>
            <a:bodyPr wrap="square" lIns="0" tIns="0" rIns="0" bIns="0" rtlCol="0"/>
            <a:lstStyle/>
            <a:p>
              <a:endParaRPr sz="1985"/>
            </a:p>
          </p:txBody>
        </p:sp>
        <p:sp>
          <p:nvSpPr>
            <p:cNvPr id="24" name="object 24"/>
            <p:cNvSpPr/>
            <p:nvPr/>
          </p:nvSpPr>
          <p:spPr>
            <a:xfrm>
              <a:off x="5813297" y="5328666"/>
              <a:ext cx="1640205" cy="234950"/>
            </a:xfrm>
            <a:custGeom>
              <a:avLst/>
              <a:gdLst/>
              <a:ahLst/>
              <a:cxnLst/>
              <a:rect l="l" t="t" r="r" b="b"/>
              <a:pathLst>
                <a:path w="1640204" h="234950">
                  <a:moveTo>
                    <a:pt x="0" y="234696"/>
                  </a:moveTo>
                  <a:lnTo>
                    <a:pt x="1639824" y="234696"/>
                  </a:lnTo>
                  <a:lnTo>
                    <a:pt x="1639824" y="0"/>
                  </a:lnTo>
                  <a:lnTo>
                    <a:pt x="0" y="0"/>
                  </a:lnTo>
                  <a:lnTo>
                    <a:pt x="0" y="234696"/>
                  </a:lnTo>
                  <a:close/>
                </a:path>
              </a:pathLst>
            </a:custGeom>
            <a:ln w="10668">
              <a:solidFill>
                <a:srgbClr val="FFFFFF"/>
              </a:solidFill>
            </a:ln>
          </p:spPr>
          <p:txBody>
            <a:bodyPr wrap="square" lIns="0" tIns="0" rIns="0" bIns="0" rtlCol="0"/>
            <a:lstStyle/>
            <a:p>
              <a:endParaRPr sz="1985"/>
            </a:p>
          </p:txBody>
        </p:sp>
      </p:grpSp>
      <p:sp>
        <p:nvSpPr>
          <p:cNvPr id="25" name="object 25"/>
          <p:cNvSpPr txBox="1"/>
          <p:nvPr/>
        </p:nvSpPr>
        <p:spPr>
          <a:xfrm>
            <a:off x="6186849" y="4662707"/>
            <a:ext cx="3761818" cy="1217706"/>
          </a:xfrm>
          <a:prstGeom prst="rect">
            <a:avLst/>
          </a:prstGeom>
          <a:ln w="38100">
            <a:solidFill>
              <a:srgbClr val="009900"/>
            </a:solidFill>
          </a:ln>
        </p:spPr>
        <p:txBody>
          <a:bodyPr vert="horz" wrap="square" lIns="0" tIns="0" rIns="0" bIns="0" rtlCol="0">
            <a:spAutoFit/>
          </a:bodyPr>
          <a:lstStyle/>
          <a:p>
            <a:pPr>
              <a:lnSpc>
                <a:spcPct val="100000"/>
              </a:lnSpc>
            </a:pPr>
            <a:endParaRPr sz="1764">
              <a:latin typeface="Times New Roman"/>
              <a:cs typeface="Times New Roman"/>
            </a:endParaRPr>
          </a:p>
          <a:p>
            <a:pPr>
              <a:lnSpc>
                <a:spcPct val="100000"/>
              </a:lnSpc>
            </a:pPr>
            <a:endParaRPr sz="1764">
              <a:latin typeface="Times New Roman"/>
              <a:cs typeface="Times New Roman"/>
            </a:endParaRPr>
          </a:p>
          <a:p>
            <a:pPr>
              <a:spcBef>
                <a:spcPts val="55"/>
              </a:spcBef>
            </a:pPr>
            <a:endParaRPr sz="2537">
              <a:latin typeface="Times New Roman"/>
              <a:cs typeface="Times New Roman"/>
            </a:endParaRPr>
          </a:p>
          <a:p>
            <a:pPr marL="962236">
              <a:spcBef>
                <a:spcPts val="6"/>
              </a:spcBef>
            </a:pPr>
            <a:r>
              <a:rPr sz="1764" b="1" dirty="0">
                <a:latin typeface="MS Gothic"/>
                <a:cs typeface="MS Gothic"/>
              </a:rPr>
              <a:t>Laserové</a:t>
            </a:r>
            <a:r>
              <a:rPr sz="1764" b="1" spc="-33" dirty="0">
                <a:latin typeface="MS Gothic"/>
                <a:cs typeface="MS Gothic"/>
              </a:rPr>
              <a:t> </a:t>
            </a:r>
            <a:r>
              <a:rPr sz="1764" b="1" spc="-11" dirty="0">
                <a:latin typeface="MS Gothic"/>
                <a:cs typeface="MS Gothic"/>
              </a:rPr>
              <a:t>svařování</a:t>
            </a:r>
            <a:endParaRPr sz="1764">
              <a:latin typeface="MS Gothic"/>
              <a:cs typeface="MS Gothic"/>
            </a:endParaRPr>
          </a:p>
        </p:txBody>
      </p:sp>
      <p:grpSp>
        <p:nvGrpSpPr>
          <p:cNvPr id="26" name="object 26"/>
          <p:cNvGrpSpPr/>
          <p:nvPr/>
        </p:nvGrpSpPr>
        <p:grpSpPr>
          <a:xfrm>
            <a:off x="520593" y="1693869"/>
            <a:ext cx="5142738" cy="4167971"/>
            <a:chOff x="207263" y="1828800"/>
            <a:chExt cx="4663440" cy="3779520"/>
          </a:xfrm>
        </p:grpSpPr>
        <p:pic>
          <p:nvPicPr>
            <p:cNvPr id="27" name="object 27"/>
            <p:cNvPicPr/>
            <p:nvPr/>
          </p:nvPicPr>
          <p:blipFill>
            <a:blip r:embed="rId3" cstate="print"/>
            <a:stretch>
              <a:fillRect/>
            </a:stretch>
          </p:blipFill>
          <p:spPr>
            <a:xfrm>
              <a:off x="207263" y="1828800"/>
              <a:ext cx="4663440" cy="3779520"/>
            </a:xfrm>
            <a:prstGeom prst="rect">
              <a:avLst/>
            </a:prstGeom>
          </p:spPr>
        </p:pic>
        <p:sp>
          <p:nvSpPr>
            <p:cNvPr id="28" name="object 28"/>
            <p:cNvSpPr/>
            <p:nvPr/>
          </p:nvSpPr>
          <p:spPr>
            <a:xfrm>
              <a:off x="2183891" y="2104643"/>
              <a:ext cx="1949450" cy="358140"/>
            </a:xfrm>
            <a:custGeom>
              <a:avLst/>
              <a:gdLst/>
              <a:ahLst/>
              <a:cxnLst/>
              <a:rect l="l" t="t" r="r" b="b"/>
              <a:pathLst>
                <a:path w="1949450" h="358139">
                  <a:moveTo>
                    <a:pt x="1949195" y="0"/>
                  </a:moveTo>
                  <a:lnTo>
                    <a:pt x="0" y="0"/>
                  </a:lnTo>
                  <a:lnTo>
                    <a:pt x="0" y="358139"/>
                  </a:lnTo>
                  <a:lnTo>
                    <a:pt x="1949195" y="358139"/>
                  </a:lnTo>
                  <a:lnTo>
                    <a:pt x="1949195" y="0"/>
                  </a:lnTo>
                  <a:close/>
                </a:path>
              </a:pathLst>
            </a:custGeom>
            <a:solidFill>
              <a:srgbClr val="FFFFFF"/>
            </a:solidFill>
          </p:spPr>
          <p:txBody>
            <a:bodyPr wrap="square" lIns="0" tIns="0" rIns="0" bIns="0" rtlCol="0"/>
            <a:lstStyle/>
            <a:p>
              <a:endParaRPr sz="1985"/>
            </a:p>
          </p:txBody>
        </p:sp>
        <p:sp>
          <p:nvSpPr>
            <p:cNvPr id="29" name="object 29"/>
            <p:cNvSpPr/>
            <p:nvPr/>
          </p:nvSpPr>
          <p:spPr>
            <a:xfrm>
              <a:off x="2190749" y="2111502"/>
              <a:ext cx="1937385" cy="346075"/>
            </a:xfrm>
            <a:custGeom>
              <a:avLst/>
              <a:gdLst/>
              <a:ahLst/>
              <a:cxnLst/>
              <a:rect l="l" t="t" r="r" b="b"/>
              <a:pathLst>
                <a:path w="1937385" h="346075">
                  <a:moveTo>
                    <a:pt x="0" y="345948"/>
                  </a:moveTo>
                  <a:lnTo>
                    <a:pt x="1937003" y="345948"/>
                  </a:lnTo>
                  <a:lnTo>
                    <a:pt x="1937003" y="0"/>
                  </a:lnTo>
                  <a:lnTo>
                    <a:pt x="0" y="0"/>
                  </a:lnTo>
                  <a:lnTo>
                    <a:pt x="0" y="345948"/>
                  </a:lnTo>
                  <a:close/>
                </a:path>
              </a:pathLst>
            </a:custGeom>
            <a:ln w="10668">
              <a:solidFill>
                <a:srgbClr val="FFFFFF"/>
              </a:solidFill>
            </a:ln>
          </p:spPr>
          <p:txBody>
            <a:bodyPr wrap="square" lIns="0" tIns="0" rIns="0" bIns="0" rtlCol="0"/>
            <a:lstStyle/>
            <a:p>
              <a:endParaRPr sz="1985"/>
            </a:p>
          </p:txBody>
        </p:sp>
      </p:grpSp>
      <p:sp>
        <p:nvSpPr>
          <p:cNvPr id="30" name="object 30"/>
          <p:cNvSpPr txBox="1"/>
          <p:nvPr/>
        </p:nvSpPr>
        <p:spPr>
          <a:xfrm>
            <a:off x="3907491" y="5918756"/>
            <a:ext cx="1457249" cy="217724"/>
          </a:xfrm>
          <a:prstGeom prst="rect">
            <a:avLst/>
          </a:prstGeom>
        </p:spPr>
        <p:txBody>
          <a:bodyPr vert="horz" wrap="square" lIns="0" tIns="14005" rIns="0" bIns="0" rtlCol="0">
            <a:spAutoFit/>
          </a:bodyPr>
          <a:lstStyle/>
          <a:p>
            <a:pPr marL="14007">
              <a:spcBef>
                <a:spcPts val="110"/>
              </a:spcBef>
            </a:pPr>
            <a:r>
              <a:rPr sz="1323" b="1" spc="-11" dirty="0">
                <a:solidFill>
                  <a:srgbClr val="CCEBFF"/>
                </a:solidFill>
                <a:latin typeface="MS Gothic"/>
                <a:cs typeface="MS Gothic"/>
              </a:rPr>
              <a:t>（zdroj：Kutuna）</a:t>
            </a:r>
            <a:endParaRPr sz="1323">
              <a:latin typeface="MS Gothic"/>
              <a:cs typeface="MS Gothic"/>
            </a:endParaRPr>
          </a:p>
        </p:txBody>
      </p:sp>
      <p:sp>
        <p:nvSpPr>
          <p:cNvPr id="31" name="object 31"/>
          <p:cNvSpPr txBox="1"/>
          <p:nvPr/>
        </p:nvSpPr>
        <p:spPr>
          <a:xfrm>
            <a:off x="1271612" y="1751150"/>
            <a:ext cx="3137182" cy="217724"/>
          </a:xfrm>
          <a:prstGeom prst="rect">
            <a:avLst/>
          </a:prstGeom>
        </p:spPr>
        <p:txBody>
          <a:bodyPr vert="horz" wrap="square" lIns="0" tIns="14005" rIns="0" bIns="0" rtlCol="0">
            <a:spAutoFit/>
          </a:bodyPr>
          <a:lstStyle/>
          <a:p>
            <a:pPr marL="14007">
              <a:spcBef>
                <a:spcPts val="110"/>
              </a:spcBef>
            </a:pPr>
            <a:r>
              <a:rPr sz="1323" b="1" dirty="0">
                <a:latin typeface="MS Gothic"/>
                <a:cs typeface="MS Gothic"/>
              </a:rPr>
              <a:t>Plošná</a:t>
            </a:r>
            <a:r>
              <a:rPr sz="1323" b="1" spc="-50" dirty="0">
                <a:latin typeface="MS Gothic"/>
                <a:cs typeface="MS Gothic"/>
              </a:rPr>
              <a:t> </a:t>
            </a:r>
            <a:r>
              <a:rPr sz="1323" b="1" dirty="0">
                <a:latin typeface="MS Gothic"/>
                <a:cs typeface="MS Gothic"/>
              </a:rPr>
              <a:t>hustota</a:t>
            </a:r>
            <a:r>
              <a:rPr sz="1323" b="1" spc="-50" dirty="0">
                <a:latin typeface="MS Gothic"/>
                <a:cs typeface="MS Gothic"/>
              </a:rPr>
              <a:t> </a:t>
            </a:r>
            <a:r>
              <a:rPr sz="1323" b="1" dirty="0">
                <a:latin typeface="MS Gothic"/>
                <a:cs typeface="MS Gothic"/>
              </a:rPr>
              <a:t>energie</a:t>
            </a:r>
            <a:r>
              <a:rPr sz="1323" b="1" spc="-50" dirty="0">
                <a:latin typeface="MS Gothic"/>
                <a:cs typeface="MS Gothic"/>
              </a:rPr>
              <a:t> </a:t>
            </a:r>
            <a:r>
              <a:rPr sz="1323" b="1" dirty="0">
                <a:latin typeface="MS Gothic"/>
                <a:cs typeface="MS Gothic"/>
              </a:rPr>
              <a:t>zdroje</a:t>
            </a:r>
            <a:r>
              <a:rPr sz="1323" b="1" spc="-50" dirty="0">
                <a:latin typeface="MS Gothic"/>
                <a:cs typeface="MS Gothic"/>
              </a:rPr>
              <a:t> </a:t>
            </a:r>
            <a:r>
              <a:rPr sz="1323" b="1" spc="-11" dirty="0">
                <a:latin typeface="MS Gothic"/>
                <a:cs typeface="MS Gothic"/>
              </a:rPr>
              <a:t>energie</a:t>
            </a:r>
            <a:endParaRPr sz="1323" dirty="0">
              <a:latin typeface="MS Gothic"/>
              <a:cs typeface="MS Gothic"/>
            </a:endParaRPr>
          </a:p>
        </p:txBody>
      </p:sp>
      <p:grpSp>
        <p:nvGrpSpPr>
          <p:cNvPr id="32" name="object 32"/>
          <p:cNvGrpSpPr/>
          <p:nvPr/>
        </p:nvGrpSpPr>
        <p:grpSpPr>
          <a:xfrm>
            <a:off x="1226461" y="4796316"/>
            <a:ext cx="4359843" cy="913144"/>
            <a:chOff x="847344" y="4642103"/>
            <a:chExt cx="3953510" cy="828040"/>
          </a:xfrm>
        </p:grpSpPr>
        <p:sp>
          <p:nvSpPr>
            <p:cNvPr id="33" name="object 33"/>
            <p:cNvSpPr/>
            <p:nvPr/>
          </p:nvSpPr>
          <p:spPr>
            <a:xfrm>
              <a:off x="2316480" y="4642103"/>
              <a:ext cx="2022475" cy="291465"/>
            </a:xfrm>
            <a:custGeom>
              <a:avLst/>
              <a:gdLst/>
              <a:ahLst/>
              <a:cxnLst/>
              <a:rect l="l" t="t" r="r" b="b"/>
              <a:pathLst>
                <a:path w="2022475" h="291464">
                  <a:moveTo>
                    <a:pt x="2022347" y="0"/>
                  </a:moveTo>
                  <a:lnTo>
                    <a:pt x="0" y="0"/>
                  </a:lnTo>
                  <a:lnTo>
                    <a:pt x="0" y="291084"/>
                  </a:lnTo>
                  <a:lnTo>
                    <a:pt x="2022347" y="291084"/>
                  </a:lnTo>
                  <a:lnTo>
                    <a:pt x="2022347" y="0"/>
                  </a:lnTo>
                  <a:close/>
                </a:path>
              </a:pathLst>
            </a:custGeom>
            <a:solidFill>
              <a:srgbClr val="FFFFFF"/>
            </a:solidFill>
          </p:spPr>
          <p:txBody>
            <a:bodyPr wrap="square" lIns="0" tIns="0" rIns="0" bIns="0" rtlCol="0"/>
            <a:lstStyle/>
            <a:p>
              <a:endParaRPr sz="1985"/>
            </a:p>
          </p:txBody>
        </p:sp>
        <p:sp>
          <p:nvSpPr>
            <p:cNvPr id="34" name="object 34"/>
            <p:cNvSpPr/>
            <p:nvPr/>
          </p:nvSpPr>
          <p:spPr>
            <a:xfrm>
              <a:off x="2324861" y="4650485"/>
              <a:ext cx="2009139" cy="276225"/>
            </a:xfrm>
            <a:custGeom>
              <a:avLst/>
              <a:gdLst/>
              <a:ahLst/>
              <a:cxnLst/>
              <a:rect l="l" t="t" r="r" b="b"/>
              <a:pathLst>
                <a:path w="2009139" h="276225">
                  <a:moveTo>
                    <a:pt x="0" y="275844"/>
                  </a:moveTo>
                  <a:lnTo>
                    <a:pt x="2008632" y="275844"/>
                  </a:lnTo>
                  <a:lnTo>
                    <a:pt x="2008632" y="0"/>
                  </a:lnTo>
                  <a:lnTo>
                    <a:pt x="0" y="0"/>
                  </a:lnTo>
                  <a:lnTo>
                    <a:pt x="0" y="275844"/>
                  </a:lnTo>
                  <a:close/>
                </a:path>
              </a:pathLst>
            </a:custGeom>
            <a:ln w="10668">
              <a:solidFill>
                <a:srgbClr val="FFFFFF"/>
              </a:solidFill>
            </a:ln>
          </p:spPr>
          <p:txBody>
            <a:bodyPr wrap="square" lIns="0" tIns="0" rIns="0" bIns="0" rtlCol="0"/>
            <a:lstStyle/>
            <a:p>
              <a:endParaRPr sz="1985"/>
            </a:p>
          </p:txBody>
        </p:sp>
        <p:sp>
          <p:nvSpPr>
            <p:cNvPr id="35" name="object 35"/>
            <p:cNvSpPr/>
            <p:nvPr/>
          </p:nvSpPr>
          <p:spPr>
            <a:xfrm>
              <a:off x="847344" y="5027675"/>
              <a:ext cx="3952240" cy="441959"/>
            </a:xfrm>
            <a:custGeom>
              <a:avLst/>
              <a:gdLst/>
              <a:ahLst/>
              <a:cxnLst/>
              <a:rect l="l" t="t" r="r" b="b"/>
              <a:pathLst>
                <a:path w="3952240" h="441960">
                  <a:moveTo>
                    <a:pt x="3951731" y="0"/>
                  </a:moveTo>
                  <a:lnTo>
                    <a:pt x="0" y="0"/>
                  </a:lnTo>
                  <a:lnTo>
                    <a:pt x="0" y="441960"/>
                  </a:lnTo>
                  <a:lnTo>
                    <a:pt x="3951731" y="441960"/>
                  </a:lnTo>
                  <a:lnTo>
                    <a:pt x="3951731" y="0"/>
                  </a:lnTo>
                  <a:close/>
                </a:path>
              </a:pathLst>
            </a:custGeom>
            <a:solidFill>
              <a:srgbClr val="FFFFFF"/>
            </a:solidFill>
          </p:spPr>
          <p:txBody>
            <a:bodyPr wrap="square" lIns="0" tIns="0" rIns="0" bIns="0" rtlCol="0"/>
            <a:lstStyle/>
            <a:p>
              <a:endParaRPr sz="1985"/>
            </a:p>
          </p:txBody>
        </p:sp>
        <p:sp>
          <p:nvSpPr>
            <p:cNvPr id="36" name="object 36"/>
            <p:cNvSpPr/>
            <p:nvPr/>
          </p:nvSpPr>
          <p:spPr>
            <a:xfrm>
              <a:off x="854202" y="5036057"/>
              <a:ext cx="3941445" cy="428625"/>
            </a:xfrm>
            <a:custGeom>
              <a:avLst/>
              <a:gdLst/>
              <a:ahLst/>
              <a:cxnLst/>
              <a:rect l="l" t="t" r="r" b="b"/>
              <a:pathLst>
                <a:path w="3941445" h="428625">
                  <a:moveTo>
                    <a:pt x="0" y="428243"/>
                  </a:moveTo>
                  <a:lnTo>
                    <a:pt x="3941064" y="428243"/>
                  </a:lnTo>
                  <a:lnTo>
                    <a:pt x="3941064" y="0"/>
                  </a:lnTo>
                  <a:lnTo>
                    <a:pt x="0" y="0"/>
                  </a:lnTo>
                  <a:lnTo>
                    <a:pt x="0" y="428243"/>
                  </a:lnTo>
                  <a:close/>
                </a:path>
              </a:pathLst>
            </a:custGeom>
            <a:ln w="10668">
              <a:solidFill>
                <a:srgbClr val="FFFFFF"/>
              </a:solidFill>
            </a:ln>
          </p:spPr>
          <p:txBody>
            <a:bodyPr wrap="square" lIns="0" tIns="0" rIns="0" bIns="0" rtlCol="0"/>
            <a:lstStyle/>
            <a:p>
              <a:endParaRPr sz="1985"/>
            </a:p>
          </p:txBody>
        </p:sp>
      </p:grpSp>
      <p:sp>
        <p:nvSpPr>
          <p:cNvPr id="37" name="object 37"/>
          <p:cNvSpPr txBox="1"/>
          <p:nvPr/>
        </p:nvSpPr>
        <p:spPr>
          <a:xfrm>
            <a:off x="2128680" y="6225640"/>
            <a:ext cx="2529353" cy="284920"/>
          </a:xfrm>
          <a:prstGeom prst="rect">
            <a:avLst/>
          </a:prstGeom>
        </p:spPr>
        <p:txBody>
          <a:bodyPr vert="horz" wrap="square" lIns="0" tIns="13305" rIns="0" bIns="0" rtlCol="0">
            <a:spAutoFit/>
          </a:bodyPr>
          <a:lstStyle/>
          <a:p>
            <a:pPr marL="14007">
              <a:spcBef>
                <a:spcPts val="105"/>
              </a:spcBef>
            </a:pPr>
            <a:r>
              <a:rPr sz="1764" b="1" dirty="0">
                <a:latin typeface="MS Gothic"/>
                <a:cs typeface="MS Gothic"/>
              </a:rPr>
              <a:t>Tvar</a:t>
            </a:r>
            <a:r>
              <a:rPr sz="1764" b="1" spc="-33" dirty="0">
                <a:latin typeface="MS Gothic"/>
                <a:cs typeface="MS Gothic"/>
              </a:rPr>
              <a:t> </a:t>
            </a:r>
            <a:r>
              <a:rPr sz="1764" b="1" dirty="0">
                <a:latin typeface="MS Gothic"/>
                <a:cs typeface="MS Gothic"/>
              </a:rPr>
              <a:t>průvaru</a:t>
            </a:r>
            <a:r>
              <a:rPr sz="1764" b="1" spc="-17" dirty="0">
                <a:latin typeface="MS Gothic"/>
                <a:cs typeface="MS Gothic"/>
              </a:rPr>
              <a:t> </a:t>
            </a:r>
            <a:r>
              <a:rPr sz="1764" b="1" spc="-11" dirty="0">
                <a:latin typeface="MS Gothic"/>
                <a:cs typeface="MS Gothic"/>
              </a:rPr>
              <a:t>(nákres）</a:t>
            </a:r>
            <a:endParaRPr sz="1764">
              <a:latin typeface="MS Gothic"/>
              <a:cs typeface="MS Gothic"/>
            </a:endParaRPr>
          </a:p>
        </p:txBody>
      </p:sp>
      <p:sp>
        <p:nvSpPr>
          <p:cNvPr id="38" name="object 38"/>
          <p:cNvSpPr txBox="1"/>
          <p:nvPr/>
        </p:nvSpPr>
        <p:spPr>
          <a:xfrm>
            <a:off x="1178507" y="5257650"/>
            <a:ext cx="599426" cy="284920"/>
          </a:xfrm>
          <a:prstGeom prst="rect">
            <a:avLst/>
          </a:prstGeom>
        </p:spPr>
        <p:txBody>
          <a:bodyPr vert="horz" wrap="square" lIns="0" tIns="13305" rIns="0" bIns="0" rtlCol="0">
            <a:spAutoFit/>
          </a:bodyPr>
          <a:lstStyle/>
          <a:p>
            <a:pPr marL="14007">
              <a:spcBef>
                <a:spcPts val="105"/>
              </a:spcBef>
            </a:pPr>
            <a:r>
              <a:rPr sz="1764" b="1" spc="-11" dirty="0">
                <a:latin typeface="MS Gothic"/>
                <a:cs typeface="MS Gothic"/>
              </a:rPr>
              <a:t>laser</a:t>
            </a:r>
            <a:endParaRPr sz="1764">
              <a:latin typeface="MS Gothic"/>
              <a:cs typeface="MS Gothic"/>
            </a:endParaRPr>
          </a:p>
        </p:txBody>
      </p:sp>
      <p:sp>
        <p:nvSpPr>
          <p:cNvPr id="39" name="object 39"/>
          <p:cNvSpPr txBox="1"/>
          <p:nvPr/>
        </p:nvSpPr>
        <p:spPr>
          <a:xfrm>
            <a:off x="1970980" y="5277119"/>
            <a:ext cx="808805" cy="546902"/>
          </a:xfrm>
          <a:prstGeom prst="rect">
            <a:avLst/>
          </a:prstGeom>
        </p:spPr>
        <p:txBody>
          <a:bodyPr vert="horz" wrap="square" lIns="0" tIns="33613" rIns="0" bIns="0" rtlCol="0">
            <a:spAutoFit/>
          </a:bodyPr>
          <a:lstStyle/>
          <a:p>
            <a:pPr marR="5602">
              <a:lnSpc>
                <a:spcPts val="2007"/>
              </a:lnSpc>
              <a:spcBef>
                <a:spcPts val="265"/>
              </a:spcBef>
            </a:pPr>
            <a:r>
              <a:rPr sz="1764" b="1" spc="-11" dirty="0">
                <a:latin typeface="MS Gothic"/>
                <a:cs typeface="MS Gothic"/>
              </a:rPr>
              <a:t>elektr. svazek</a:t>
            </a:r>
            <a:endParaRPr sz="1764">
              <a:latin typeface="MS Gothic"/>
              <a:cs typeface="MS Gothic"/>
            </a:endParaRPr>
          </a:p>
        </p:txBody>
      </p:sp>
      <p:sp>
        <p:nvSpPr>
          <p:cNvPr id="40" name="object 40"/>
          <p:cNvSpPr txBox="1"/>
          <p:nvPr/>
        </p:nvSpPr>
        <p:spPr>
          <a:xfrm>
            <a:off x="3040844" y="5280479"/>
            <a:ext cx="694662" cy="284920"/>
          </a:xfrm>
          <a:prstGeom prst="rect">
            <a:avLst/>
          </a:prstGeom>
        </p:spPr>
        <p:txBody>
          <a:bodyPr vert="horz" wrap="square" lIns="0" tIns="13305" rIns="0" bIns="0" rtlCol="0">
            <a:spAutoFit/>
          </a:bodyPr>
          <a:lstStyle/>
          <a:p>
            <a:pPr>
              <a:spcBef>
                <a:spcPts val="105"/>
              </a:spcBef>
            </a:pPr>
            <a:r>
              <a:rPr sz="1764" b="1" spc="-11" dirty="0">
                <a:latin typeface="MS Gothic"/>
                <a:cs typeface="MS Gothic"/>
              </a:rPr>
              <a:t>plazma</a:t>
            </a:r>
            <a:endParaRPr sz="1764">
              <a:latin typeface="MS Gothic"/>
              <a:cs typeface="MS Gothic"/>
            </a:endParaRPr>
          </a:p>
        </p:txBody>
      </p:sp>
      <p:sp>
        <p:nvSpPr>
          <p:cNvPr id="41" name="object 41"/>
          <p:cNvSpPr txBox="1"/>
          <p:nvPr/>
        </p:nvSpPr>
        <p:spPr>
          <a:xfrm>
            <a:off x="4391374" y="5295886"/>
            <a:ext cx="694662" cy="284920"/>
          </a:xfrm>
          <a:prstGeom prst="rect">
            <a:avLst/>
          </a:prstGeom>
        </p:spPr>
        <p:txBody>
          <a:bodyPr vert="horz" wrap="square" lIns="0" tIns="13305" rIns="0" bIns="0" rtlCol="0">
            <a:spAutoFit/>
          </a:bodyPr>
          <a:lstStyle/>
          <a:p>
            <a:pPr>
              <a:spcBef>
                <a:spcPts val="105"/>
              </a:spcBef>
            </a:pPr>
            <a:r>
              <a:rPr sz="1764" b="1" spc="-11" dirty="0">
                <a:latin typeface="MS Gothic"/>
                <a:cs typeface="MS Gothic"/>
              </a:rPr>
              <a:t>oblouk</a:t>
            </a:r>
            <a:endParaRPr sz="1764">
              <a:latin typeface="MS Gothic"/>
              <a:cs typeface="MS Gothic"/>
            </a:endParaRPr>
          </a:p>
        </p:txBody>
      </p:sp>
      <p:sp>
        <p:nvSpPr>
          <p:cNvPr id="42" name="object 42"/>
          <p:cNvSpPr/>
          <p:nvPr/>
        </p:nvSpPr>
        <p:spPr>
          <a:xfrm>
            <a:off x="1084447" y="2054365"/>
            <a:ext cx="835415" cy="3803833"/>
          </a:xfrm>
          <a:custGeom>
            <a:avLst/>
            <a:gdLst/>
            <a:ahLst/>
            <a:cxnLst/>
            <a:rect l="l" t="t" r="r" b="b"/>
            <a:pathLst>
              <a:path w="757555" h="3449320">
                <a:moveTo>
                  <a:pt x="0" y="3448812"/>
                </a:moveTo>
                <a:lnTo>
                  <a:pt x="757428" y="3448812"/>
                </a:lnTo>
                <a:lnTo>
                  <a:pt x="757428" y="0"/>
                </a:lnTo>
                <a:lnTo>
                  <a:pt x="0" y="0"/>
                </a:lnTo>
                <a:lnTo>
                  <a:pt x="0" y="3448812"/>
                </a:lnTo>
                <a:close/>
              </a:path>
            </a:pathLst>
          </a:custGeom>
          <a:ln w="38099">
            <a:solidFill>
              <a:srgbClr val="FF0000"/>
            </a:solidFill>
          </a:ln>
        </p:spPr>
        <p:txBody>
          <a:bodyPr wrap="square" lIns="0" tIns="0" rIns="0" bIns="0" rtlCol="0"/>
          <a:lstStyle/>
          <a:p>
            <a:endParaRPr sz="1985"/>
          </a:p>
        </p:txBody>
      </p:sp>
      <p:sp>
        <p:nvSpPr>
          <p:cNvPr id="43" name="object 43"/>
          <p:cNvSpPr txBox="1">
            <a:spLocks noGrp="1"/>
          </p:cNvSpPr>
          <p:nvPr>
            <p:ph type="title"/>
          </p:nvPr>
        </p:nvSpPr>
        <p:spPr>
          <a:xfrm>
            <a:off x="391632" y="789282"/>
            <a:ext cx="5330409" cy="488821"/>
          </a:xfrm>
          <a:prstGeom prst="rect">
            <a:avLst/>
          </a:prstGeom>
        </p:spPr>
        <p:txBody>
          <a:bodyPr vert="horz" wrap="square" lIns="0" tIns="13305" rIns="0" bIns="0" rtlCol="0">
            <a:spAutoFit/>
          </a:bodyPr>
          <a:lstStyle/>
          <a:p>
            <a:pPr marL="14007">
              <a:spcBef>
                <a:spcPts val="105"/>
              </a:spcBef>
            </a:pPr>
            <a:r>
              <a:rPr sz="3089" i="1" dirty="0">
                <a:solidFill>
                  <a:srgbClr val="FF3300"/>
                </a:solidFill>
                <a:latin typeface="Arial"/>
                <a:cs typeface="Arial"/>
              </a:rPr>
              <a:t>Vlastnosti</a:t>
            </a:r>
            <a:r>
              <a:rPr sz="3089" i="1" spc="-143" dirty="0">
                <a:solidFill>
                  <a:srgbClr val="FF3300"/>
                </a:solidFill>
                <a:latin typeface="Arial"/>
                <a:cs typeface="Arial"/>
              </a:rPr>
              <a:t> </a:t>
            </a:r>
            <a:r>
              <a:rPr sz="3089" i="1" dirty="0">
                <a:solidFill>
                  <a:srgbClr val="FF3300"/>
                </a:solidFill>
                <a:latin typeface="Arial"/>
                <a:cs typeface="Arial"/>
              </a:rPr>
              <a:t>laserového</a:t>
            </a:r>
            <a:r>
              <a:rPr sz="3089" i="1" spc="-138" dirty="0">
                <a:solidFill>
                  <a:srgbClr val="FF3300"/>
                </a:solidFill>
                <a:latin typeface="Arial"/>
                <a:cs typeface="Arial"/>
              </a:rPr>
              <a:t> </a:t>
            </a:r>
            <a:r>
              <a:rPr sz="3089" i="1" spc="-11" dirty="0">
                <a:solidFill>
                  <a:srgbClr val="FF3300"/>
                </a:solidFill>
                <a:latin typeface="Arial"/>
                <a:cs typeface="Arial"/>
              </a:rPr>
              <a:t>záření</a:t>
            </a:r>
            <a:endParaRPr sz="3089">
              <a:latin typeface="Arial"/>
              <a:cs typeface="Arial"/>
            </a:endParaRPr>
          </a:p>
        </p:txBody>
      </p:sp>
    </p:spTree>
    <p:extLst>
      <p:ext uri="{BB962C8B-B14F-4D97-AF65-F5344CB8AC3E}">
        <p14:creationId xmlns:p14="http://schemas.microsoft.com/office/powerpoint/2010/main" val="379124846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89282"/>
            <a:ext cx="6922109" cy="488821"/>
          </a:xfrm>
          <a:prstGeom prst="rect">
            <a:avLst/>
          </a:prstGeom>
        </p:spPr>
        <p:txBody>
          <a:bodyPr vert="horz" wrap="square" lIns="0" tIns="13305" rIns="0" bIns="0" rtlCol="0">
            <a:spAutoFit/>
          </a:bodyPr>
          <a:lstStyle/>
          <a:p>
            <a:pPr marL="14007">
              <a:spcBef>
                <a:spcPts val="105"/>
              </a:spcBef>
            </a:pPr>
            <a:r>
              <a:rPr sz="3089" i="1" dirty="0">
                <a:solidFill>
                  <a:srgbClr val="FF3300"/>
                </a:solidFill>
                <a:latin typeface="Arial"/>
                <a:cs typeface="Arial"/>
              </a:rPr>
              <a:t>Způsoby</a:t>
            </a:r>
            <a:r>
              <a:rPr sz="3089" i="1" spc="-116" dirty="0">
                <a:solidFill>
                  <a:srgbClr val="FF3300"/>
                </a:solidFill>
                <a:latin typeface="Arial"/>
                <a:cs typeface="Arial"/>
              </a:rPr>
              <a:t> </a:t>
            </a:r>
            <a:r>
              <a:rPr sz="3089" i="1" dirty="0">
                <a:solidFill>
                  <a:srgbClr val="FF3300"/>
                </a:solidFill>
                <a:latin typeface="Arial"/>
                <a:cs typeface="Arial"/>
              </a:rPr>
              <a:t>přenosu</a:t>
            </a:r>
            <a:r>
              <a:rPr sz="3089" i="1" spc="-138" dirty="0">
                <a:solidFill>
                  <a:srgbClr val="FF3300"/>
                </a:solidFill>
                <a:latin typeface="Arial"/>
                <a:cs typeface="Arial"/>
              </a:rPr>
              <a:t> </a:t>
            </a:r>
            <a:r>
              <a:rPr sz="3089" i="1" dirty="0">
                <a:solidFill>
                  <a:srgbClr val="FF3300"/>
                </a:solidFill>
                <a:latin typeface="Arial"/>
                <a:cs typeface="Arial"/>
              </a:rPr>
              <a:t>laserového</a:t>
            </a:r>
            <a:r>
              <a:rPr sz="3089" i="1" spc="-143" dirty="0">
                <a:solidFill>
                  <a:srgbClr val="FF3300"/>
                </a:solidFill>
                <a:latin typeface="Arial"/>
                <a:cs typeface="Arial"/>
              </a:rPr>
              <a:t> </a:t>
            </a:r>
            <a:r>
              <a:rPr sz="3089" i="1" spc="-11" dirty="0">
                <a:solidFill>
                  <a:srgbClr val="FF3300"/>
                </a:solidFill>
                <a:latin typeface="Arial"/>
                <a:cs typeface="Arial"/>
              </a:rPr>
              <a:t>svazku</a:t>
            </a:r>
            <a:endParaRPr sz="3089">
              <a:latin typeface="Arial"/>
              <a:cs typeface="Arial"/>
            </a:endParaRPr>
          </a:p>
        </p:txBody>
      </p:sp>
      <p:pic>
        <p:nvPicPr>
          <p:cNvPr id="12" name="object 12"/>
          <p:cNvPicPr/>
          <p:nvPr/>
        </p:nvPicPr>
        <p:blipFill>
          <a:blip r:embed="rId2" cstate="print"/>
          <a:stretch>
            <a:fillRect/>
          </a:stretch>
        </p:blipFill>
        <p:spPr>
          <a:xfrm>
            <a:off x="1721019" y="2156656"/>
            <a:ext cx="7264052" cy="4520515"/>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48389633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7808"/>
            <a:ext cx="9451462" cy="442668"/>
          </a:xfrm>
          <a:prstGeom prst="rect">
            <a:avLst/>
          </a:prstGeom>
        </p:spPr>
        <p:txBody>
          <a:bodyPr vert="horz" wrap="square" lIns="0" tIns="18207" rIns="0" bIns="0" rtlCol="0">
            <a:spAutoFit/>
          </a:bodyPr>
          <a:lstStyle/>
          <a:p>
            <a:pPr marL="14007">
              <a:spcBef>
                <a:spcPts val="143"/>
              </a:spcBef>
            </a:pPr>
            <a:r>
              <a:rPr sz="2757" spc="-61" dirty="0">
                <a:solidFill>
                  <a:srgbClr val="FF3300"/>
                </a:solidFill>
              </a:rPr>
              <a:t>ZPŮSOBY</a:t>
            </a:r>
            <a:r>
              <a:rPr sz="2757" spc="-105" dirty="0">
                <a:solidFill>
                  <a:srgbClr val="FF3300"/>
                </a:solidFill>
              </a:rPr>
              <a:t> </a:t>
            </a:r>
            <a:r>
              <a:rPr sz="2757" spc="-77" dirty="0">
                <a:solidFill>
                  <a:srgbClr val="FF3300"/>
                </a:solidFill>
              </a:rPr>
              <a:t>PŘENOSU</a:t>
            </a:r>
            <a:r>
              <a:rPr sz="2757" spc="-110" dirty="0">
                <a:solidFill>
                  <a:srgbClr val="FF3300"/>
                </a:solidFill>
              </a:rPr>
              <a:t> </a:t>
            </a:r>
            <a:r>
              <a:rPr sz="2757" dirty="0">
                <a:solidFill>
                  <a:srgbClr val="FF3300"/>
                </a:solidFill>
              </a:rPr>
              <a:t>a</a:t>
            </a:r>
            <a:r>
              <a:rPr sz="2757" spc="-121" dirty="0">
                <a:solidFill>
                  <a:srgbClr val="FF3300"/>
                </a:solidFill>
              </a:rPr>
              <a:t> </a:t>
            </a:r>
            <a:r>
              <a:rPr sz="2757" spc="-66" dirty="0">
                <a:solidFill>
                  <a:srgbClr val="FF3300"/>
                </a:solidFill>
              </a:rPr>
              <a:t>ZAOSTŘENÍ</a:t>
            </a:r>
            <a:r>
              <a:rPr sz="2757" spc="-110" dirty="0">
                <a:solidFill>
                  <a:srgbClr val="FF3300"/>
                </a:solidFill>
              </a:rPr>
              <a:t> </a:t>
            </a:r>
            <a:r>
              <a:rPr sz="2757" spc="-66" dirty="0">
                <a:solidFill>
                  <a:srgbClr val="FF3300"/>
                </a:solidFill>
              </a:rPr>
              <a:t>(FOKUSACE)</a:t>
            </a:r>
            <a:r>
              <a:rPr sz="2757" spc="-110" dirty="0">
                <a:solidFill>
                  <a:srgbClr val="FF3300"/>
                </a:solidFill>
              </a:rPr>
              <a:t> </a:t>
            </a:r>
            <a:r>
              <a:rPr sz="2757" spc="-44" dirty="0">
                <a:solidFill>
                  <a:srgbClr val="FF3300"/>
                </a:solidFill>
              </a:rPr>
              <a:t>SVAZKU</a:t>
            </a:r>
            <a:endParaRPr sz="2757"/>
          </a:p>
        </p:txBody>
      </p:sp>
      <p:pic>
        <p:nvPicPr>
          <p:cNvPr id="12" name="object 12"/>
          <p:cNvPicPr/>
          <p:nvPr/>
        </p:nvPicPr>
        <p:blipFill>
          <a:blip r:embed="rId2" cstate="print"/>
          <a:stretch>
            <a:fillRect/>
          </a:stretch>
        </p:blipFill>
        <p:spPr>
          <a:xfrm>
            <a:off x="1276165" y="2107392"/>
            <a:ext cx="1806341" cy="4528003"/>
          </a:xfrm>
          <a:prstGeom prst="rect">
            <a:avLst/>
          </a:prstGeom>
        </p:spPr>
      </p:pic>
      <p:grpSp>
        <p:nvGrpSpPr>
          <p:cNvPr id="13" name="object 13"/>
          <p:cNvGrpSpPr/>
          <p:nvPr/>
        </p:nvGrpSpPr>
        <p:grpSpPr>
          <a:xfrm>
            <a:off x="3271117" y="1903575"/>
            <a:ext cx="6571977" cy="4868935"/>
            <a:chOff x="2642616" y="2086355"/>
            <a:chExt cx="5959475" cy="4415155"/>
          </a:xfrm>
        </p:grpSpPr>
        <p:pic>
          <p:nvPicPr>
            <p:cNvPr id="14" name="object 14"/>
            <p:cNvPicPr/>
            <p:nvPr/>
          </p:nvPicPr>
          <p:blipFill>
            <a:blip r:embed="rId3" cstate="print"/>
            <a:stretch>
              <a:fillRect/>
            </a:stretch>
          </p:blipFill>
          <p:spPr>
            <a:xfrm>
              <a:off x="4589467" y="2086355"/>
              <a:ext cx="4012538" cy="4262966"/>
            </a:xfrm>
            <a:prstGeom prst="rect">
              <a:avLst/>
            </a:prstGeom>
          </p:spPr>
        </p:pic>
        <p:pic>
          <p:nvPicPr>
            <p:cNvPr id="15" name="object 15"/>
            <p:cNvPicPr/>
            <p:nvPr/>
          </p:nvPicPr>
          <p:blipFill>
            <a:blip r:embed="rId4" cstate="print"/>
            <a:stretch>
              <a:fillRect/>
            </a:stretch>
          </p:blipFill>
          <p:spPr>
            <a:xfrm>
              <a:off x="2642616" y="4905755"/>
              <a:ext cx="3557015" cy="1595628"/>
            </a:xfrm>
            <a:prstGeom prst="rect">
              <a:avLst/>
            </a:prstGeom>
          </p:spPr>
        </p:pic>
      </p:grpSp>
      <p:sp>
        <p:nvSpPr>
          <p:cNvPr id="17" name="object 17"/>
          <p:cNvSpPr txBox="1"/>
          <p:nvPr/>
        </p:nvSpPr>
        <p:spPr>
          <a:xfrm>
            <a:off x="1163714" y="1124266"/>
            <a:ext cx="1968442" cy="692982"/>
          </a:xfrm>
          <a:prstGeom prst="rect">
            <a:avLst/>
          </a:prstGeom>
        </p:spPr>
        <p:txBody>
          <a:bodyPr vert="horz" wrap="square" lIns="0" tIns="14005" rIns="0" bIns="0" rtlCol="0">
            <a:spAutoFit/>
          </a:bodyPr>
          <a:lstStyle/>
          <a:p>
            <a:pPr algn="ctr">
              <a:spcBef>
                <a:spcPts val="110"/>
              </a:spcBef>
            </a:pPr>
            <a:r>
              <a:rPr sz="2647" spc="-11" dirty="0">
                <a:latin typeface="Times New Roman"/>
                <a:cs typeface="Times New Roman"/>
              </a:rPr>
              <a:t>Čočkami</a:t>
            </a:r>
            <a:endParaRPr sz="2647" dirty="0">
              <a:latin typeface="Times New Roman"/>
              <a:cs typeface="Times New Roman"/>
            </a:endParaRPr>
          </a:p>
          <a:p>
            <a:pPr algn="ctr">
              <a:spcBef>
                <a:spcPts val="39"/>
              </a:spcBef>
            </a:pPr>
            <a:r>
              <a:rPr sz="1764" dirty="0">
                <a:latin typeface="Times New Roman"/>
                <a:cs typeface="Times New Roman"/>
              </a:rPr>
              <a:t>(transparentní</a:t>
            </a:r>
            <a:r>
              <a:rPr sz="1764" spc="-61" dirty="0">
                <a:latin typeface="Times New Roman"/>
                <a:cs typeface="Times New Roman"/>
              </a:rPr>
              <a:t> </a:t>
            </a:r>
            <a:r>
              <a:rPr sz="1764" spc="-11" dirty="0">
                <a:latin typeface="Times New Roman"/>
                <a:cs typeface="Times New Roman"/>
              </a:rPr>
              <a:t>optika)</a:t>
            </a:r>
            <a:endParaRPr sz="1764" dirty="0">
              <a:latin typeface="Times New Roman"/>
              <a:cs typeface="Times New Roman"/>
            </a:endParaRPr>
          </a:p>
        </p:txBody>
      </p:sp>
      <p:sp>
        <p:nvSpPr>
          <p:cNvPr id="19" name="object 19"/>
          <p:cNvSpPr txBox="1"/>
          <p:nvPr/>
        </p:nvSpPr>
        <p:spPr>
          <a:xfrm>
            <a:off x="6521602" y="1124266"/>
            <a:ext cx="1731753" cy="692982"/>
          </a:xfrm>
          <a:prstGeom prst="rect">
            <a:avLst/>
          </a:prstGeom>
        </p:spPr>
        <p:txBody>
          <a:bodyPr vert="horz" wrap="square" lIns="0" tIns="14005" rIns="0" bIns="0" rtlCol="0">
            <a:spAutoFit/>
          </a:bodyPr>
          <a:lstStyle/>
          <a:p>
            <a:pPr algn="ctr">
              <a:spcBef>
                <a:spcPts val="110"/>
              </a:spcBef>
            </a:pPr>
            <a:r>
              <a:rPr sz="2647" spc="-11" dirty="0">
                <a:latin typeface="Times New Roman"/>
                <a:cs typeface="Times New Roman"/>
              </a:rPr>
              <a:t>Zrcadly</a:t>
            </a:r>
            <a:endParaRPr sz="2647">
              <a:latin typeface="Times New Roman"/>
              <a:cs typeface="Times New Roman"/>
            </a:endParaRPr>
          </a:p>
          <a:p>
            <a:pPr algn="ctr">
              <a:spcBef>
                <a:spcPts val="39"/>
              </a:spcBef>
            </a:pPr>
            <a:r>
              <a:rPr sz="1764" dirty="0">
                <a:latin typeface="Times New Roman"/>
                <a:cs typeface="Times New Roman"/>
              </a:rPr>
              <a:t>(reflektivní</a:t>
            </a:r>
            <a:r>
              <a:rPr sz="1764" spc="-44" dirty="0">
                <a:latin typeface="Times New Roman"/>
                <a:cs typeface="Times New Roman"/>
              </a:rPr>
              <a:t> </a:t>
            </a:r>
            <a:r>
              <a:rPr sz="1764" spc="-11" dirty="0">
                <a:latin typeface="Times New Roman"/>
                <a:cs typeface="Times New Roman"/>
              </a:rPr>
              <a:t>optika)</a:t>
            </a:r>
            <a:endParaRPr sz="1764">
              <a:latin typeface="Times New Roman"/>
              <a:cs typeface="Times New Roman"/>
            </a:endParaRPr>
          </a:p>
        </p:txBody>
      </p:sp>
      <p:sp>
        <p:nvSpPr>
          <p:cNvPr id="21" name="object 21"/>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63814194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87601"/>
            <a:ext cx="5441751" cy="488821"/>
          </a:xfrm>
          <a:prstGeom prst="rect">
            <a:avLst/>
          </a:prstGeom>
        </p:spPr>
        <p:txBody>
          <a:bodyPr vert="horz" wrap="square" lIns="0" tIns="13305" rIns="0" bIns="0" rtlCol="0">
            <a:spAutoFit/>
          </a:bodyPr>
          <a:lstStyle/>
          <a:p>
            <a:pPr marL="14007">
              <a:spcBef>
                <a:spcPts val="105"/>
              </a:spcBef>
            </a:pPr>
            <a:r>
              <a:rPr sz="3089" i="1" dirty="0">
                <a:solidFill>
                  <a:srgbClr val="FF3300"/>
                </a:solidFill>
                <a:latin typeface="Arial"/>
                <a:cs typeface="Arial"/>
              </a:rPr>
              <a:t>Fokusace</a:t>
            </a:r>
            <a:r>
              <a:rPr sz="3089" i="1" spc="-143" dirty="0">
                <a:solidFill>
                  <a:srgbClr val="FF3300"/>
                </a:solidFill>
                <a:latin typeface="Arial"/>
                <a:cs typeface="Arial"/>
              </a:rPr>
              <a:t> </a:t>
            </a:r>
            <a:r>
              <a:rPr sz="3089" i="1" dirty="0">
                <a:solidFill>
                  <a:srgbClr val="FF3300"/>
                </a:solidFill>
                <a:latin typeface="Arial"/>
                <a:cs typeface="Arial"/>
              </a:rPr>
              <a:t>laserového</a:t>
            </a:r>
            <a:r>
              <a:rPr sz="3089" i="1" spc="-160" dirty="0">
                <a:solidFill>
                  <a:srgbClr val="FF3300"/>
                </a:solidFill>
                <a:latin typeface="Arial"/>
                <a:cs typeface="Arial"/>
              </a:rPr>
              <a:t> </a:t>
            </a:r>
            <a:r>
              <a:rPr sz="3089" i="1" spc="-11" dirty="0">
                <a:solidFill>
                  <a:srgbClr val="FF3300"/>
                </a:solidFill>
                <a:latin typeface="Arial"/>
                <a:cs typeface="Arial"/>
              </a:rPr>
              <a:t>svazku</a:t>
            </a:r>
            <a:endParaRPr sz="3089">
              <a:latin typeface="Arial"/>
              <a:cs typeface="Arial"/>
            </a:endParaRPr>
          </a:p>
        </p:txBody>
      </p:sp>
      <p:pic>
        <p:nvPicPr>
          <p:cNvPr id="12" name="object 12"/>
          <p:cNvPicPr/>
          <p:nvPr/>
        </p:nvPicPr>
        <p:blipFill>
          <a:blip r:embed="rId2" cstate="print"/>
          <a:stretch>
            <a:fillRect/>
          </a:stretch>
        </p:blipFill>
        <p:spPr>
          <a:xfrm>
            <a:off x="1319723" y="1885888"/>
            <a:ext cx="8147686" cy="4450284"/>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4507196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87601"/>
            <a:ext cx="6266662" cy="488821"/>
          </a:xfrm>
          <a:prstGeom prst="rect">
            <a:avLst/>
          </a:prstGeom>
        </p:spPr>
        <p:txBody>
          <a:bodyPr vert="horz" wrap="square" lIns="0" tIns="13305" rIns="0" bIns="0" rtlCol="0">
            <a:spAutoFit/>
          </a:bodyPr>
          <a:lstStyle/>
          <a:p>
            <a:pPr marL="14007">
              <a:spcBef>
                <a:spcPts val="105"/>
              </a:spcBef>
            </a:pPr>
            <a:r>
              <a:rPr sz="3089" i="1" dirty="0">
                <a:solidFill>
                  <a:srgbClr val="FF3300"/>
                </a:solidFill>
                <a:latin typeface="Arial"/>
                <a:cs typeface="Arial"/>
              </a:rPr>
              <a:t>Srovnání</a:t>
            </a:r>
            <a:r>
              <a:rPr sz="3089" i="1" spc="-83" dirty="0">
                <a:solidFill>
                  <a:srgbClr val="FF3300"/>
                </a:solidFill>
                <a:latin typeface="Arial"/>
                <a:cs typeface="Arial"/>
              </a:rPr>
              <a:t> </a:t>
            </a:r>
            <a:r>
              <a:rPr sz="3089" i="1" dirty="0">
                <a:solidFill>
                  <a:srgbClr val="FF3300"/>
                </a:solidFill>
                <a:latin typeface="Arial"/>
                <a:cs typeface="Arial"/>
              </a:rPr>
              <a:t>laserů</a:t>
            </a:r>
            <a:r>
              <a:rPr sz="3089" i="1" spc="-88" dirty="0">
                <a:solidFill>
                  <a:srgbClr val="FF3300"/>
                </a:solidFill>
                <a:latin typeface="Arial"/>
                <a:cs typeface="Arial"/>
              </a:rPr>
              <a:t> </a:t>
            </a:r>
            <a:r>
              <a:rPr sz="3089" i="1" dirty="0">
                <a:solidFill>
                  <a:srgbClr val="FF3300"/>
                </a:solidFill>
                <a:latin typeface="Arial"/>
                <a:cs typeface="Arial"/>
              </a:rPr>
              <a:t>–</a:t>
            </a:r>
            <a:r>
              <a:rPr sz="3089" i="1" spc="-105" dirty="0">
                <a:solidFill>
                  <a:srgbClr val="FF3300"/>
                </a:solidFill>
                <a:latin typeface="Arial"/>
                <a:cs typeface="Arial"/>
              </a:rPr>
              <a:t> </a:t>
            </a:r>
            <a:r>
              <a:rPr sz="3089" i="1" dirty="0">
                <a:solidFill>
                  <a:srgbClr val="FF3300"/>
                </a:solidFill>
                <a:latin typeface="Arial"/>
                <a:cs typeface="Arial"/>
              </a:rPr>
              <a:t>kvalita</a:t>
            </a:r>
            <a:r>
              <a:rPr sz="3089" i="1" spc="-77" dirty="0">
                <a:solidFill>
                  <a:srgbClr val="FF3300"/>
                </a:solidFill>
                <a:latin typeface="Arial"/>
                <a:cs typeface="Arial"/>
              </a:rPr>
              <a:t> </a:t>
            </a:r>
            <a:r>
              <a:rPr sz="3089" i="1" spc="-11" dirty="0">
                <a:solidFill>
                  <a:srgbClr val="FF3300"/>
                </a:solidFill>
                <a:latin typeface="Arial"/>
                <a:cs typeface="Arial"/>
              </a:rPr>
              <a:t>paprsku</a:t>
            </a:r>
            <a:endParaRPr sz="3089">
              <a:latin typeface="Arial"/>
              <a:cs typeface="Arial"/>
            </a:endParaRPr>
          </a:p>
        </p:txBody>
      </p:sp>
      <p:pic>
        <p:nvPicPr>
          <p:cNvPr id="12" name="object 12"/>
          <p:cNvPicPr/>
          <p:nvPr/>
        </p:nvPicPr>
        <p:blipFill>
          <a:blip r:embed="rId2" cstate="print"/>
          <a:stretch>
            <a:fillRect/>
          </a:stretch>
        </p:blipFill>
        <p:spPr>
          <a:xfrm>
            <a:off x="2249293" y="1573073"/>
            <a:ext cx="2626829" cy="2310871"/>
          </a:xfrm>
          <a:prstGeom prst="rect">
            <a:avLst/>
          </a:prstGeom>
        </p:spPr>
      </p:pic>
      <p:pic>
        <p:nvPicPr>
          <p:cNvPr id="13" name="object 13"/>
          <p:cNvPicPr/>
          <p:nvPr/>
        </p:nvPicPr>
        <p:blipFill>
          <a:blip r:embed="rId3" cstate="print"/>
          <a:stretch>
            <a:fillRect/>
          </a:stretch>
        </p:blipFill>
        <p:spPr>
          <a:xfrm>
            <a:off x="5343340" y="1573072"/>
            <a:ext cx="2626829" cy="2436918"/>
          </a:xfrm>
          <a:prstGeom prst="rect">
            <a:avLst/>
          </a:prstGeom>
        </p:spPr>
      </p:pic>
      <p:sp>
        <p:nvSpPr>
          <p:cNvPr id="14" name="object 14"/>
          <p:cNvSpPr/>
          <p:nvPr/>
        </p:nvSpPr>
        <p:spPr>
          <a:xfrm>
            <a:off x="7582363" y="4994421"/>
            <a:ext cx="457272" cy="15406"/>
          </a:xfrm>
          <a:custGeom>
            <a:avLst/>
            <a:gdLst/>
            <a:ahLst/>
            <a:cxnLst/>
            <a:rect l="l" t="t" r="r" b="b"/>
            <a:pathLst>
              <a:path w="414654" h="13970">
                <a:moveTo>
                  <a:pt x="414527" y="0"/>
                </a:moveTo>
                <a:lnTo>
                  <a:pt x="0" y="0"/>
                </a:lnTo>
                <a:lnTo>
                  <a:pt x="0" y="13715"/>
                </a:lnTo>
                <a:lnTo>
                  <a:pt x="414527" y="13715"/>
                </a:lnTo>
                <a:lnTo>
                  <a:pt x="414527" y="0"/>
                </a:lnTo>
                <a:close/>
              </a:path>
            </a:pathLst>
          </a:custGeom>
          <a:solidFill>
            <a:srgbClr val="FF0000"/>
          </a:solidFill>
        </p:spPr>
        <p:txBody>
          <a:bodyPr wrap="square" lIns="0" tIns="0" rIns="0" bIns="0" rtlCol="0"/>
          <a:lstStyle/>
          <a:p>
            <a:endParaRPr sz="1985"/>
          </a:p>
        </p:txBody>
      </p:sp>
      <p:sp>
        <p:nvSpPr>
          <p:cNvPr id="15" name="object 15"/>
          <p:cNvSpPr txBox="1"/>
          <p:nvPr/>
        </p:nvSpPr>
        <p:spPr>
          <a:xfrm>
            <a:off x="6270770" y="4828599"/>
            <a:ext cx="1807381" cy="284984"/>
          </a:xfrm>
          <a:prstGeom prst="rect">
            <a:avLst/>
          </a:prstGeom>
        </p:spPr>
        <p:txBody>
          <a:bodyPr vert="horz" wrap="square" lIns="0" tIns="13305" rIns="0" bIns="0" rtlCol="0">
            <a:spAutoFit/>
          </a:bodyPr>
          <a:lstStyle/>
          <a:p>
            <a:pPr marL="42019">
              <a:spcBef>
                <a:spcPts val="105"/>
              </a:spcBef>
            </a:pPr>
            <a:r>
              <a:rPr sz="1764" dirty="0">
                <a:solidFill>
                  <a:srgbClr val="FF0000"/>
                </a:solidFill>
                <a:latin typeface="Cambria Math"/>
                <a:cs typeface="Cambria Math"/>
              </a:rPr>
              <a:t>𝑑</a:t>
            </a:r>
            <a:r>
              <a:rPr sz="1764" spc="143" dirty="0">
                <a:solidFill>
                  <a:srgbClr val="FF0000"/>
                </a:solidFill>
                <a:latin typeface="Cambria Math"/>
                <a:cs typeface="Cambria Math"/>
              </a:rPr>
              <a:t> </a:t>
            </a:r>
            <a:r>
              <a:rPr sz="1764" dirty="0">
                <a:solidFill>
                  <a:srgbClr val="FF0000"/>
                </a:solidFill>
                <a:latin typeface="Cambria Math"/>
                <a:cs typeface="Cambria Math"/>
              </a:rPr>
              <a:t>=</a:t>
            </a:r>
            <a:r>
              <a:rPr sz="1764" spc="105" dirty="0">
                <a:solidFill>
                  <a:srgbClr val="FF0000"/>
                </a:solidFill>
                <a:latin typeface="Cambria Math"/>
                <a:cs typeface="Cambria Math"/>
              </a:rPr>
              <a:t> </a:t>
            </a:r>
            <a:r>
              <a:rPr sz="1764" dirty="0">
                <a:solidFill>
                  <a:srgbClr val="FF0000"/>
                </a:solidFill>
                <a:latin typeface="Cambria Math"/>
                <a:cs typeface="Cambria Math"/>
              </a:rPr>
              <a:t>4</a:t>
            </a:r>
            <a:r>
              <a:rPr sz="1764" spc="6" dirty="0">
                <a:solidFill>
                  <a:srgbClr val="FF0000"/>
                </a:solidFill>
                <a:latin typeface="Cambria Math"/>
                <a:cs typeface="Cambria Math"/>
              </a:rPr>
              <a:t> </a:t>
            </a:r>
            <a:r>
              <a:rPr sz="1764" dirty="0">
                <a:solidFill>
                  <a:srgbClr val="FF0000"/>
                </a:solidFill>
                <a:latin typeface="Cambria Math"/>
                <a:cs typeface="Cambria Math"/>
              </a:rPr>
              <a:t>∗</a:t>
            </a:r>
            <a:r>
              <a:rPr sz="1764" spc="6" dirty="0">
                <a:solidFill>
                  <a:srgbClr val="FF0000"/>
                </a:solidFill>
                <a:latin typeface="Cambria Math"/>
                <a:cs typeface="Cambria Math"/>
              </a:rPr>
              <a:t> </a:t>
            </a:r>
            <a:r>
              <a:rPr sz="1764" dirty="0">
                <a:solidFill>
                  <a:srgbClr val="FF0000"/>
                </a:solidFill>
                <a:latin typeface="Cambria Math"/>
                <a:cs typeface="Cambria Math"/>
              </a:rPr>
              <a:t>𝑀</a:t>
            </a:r>
            <a:r>
              <a:rPr sz="1902" baseline="28985" dirty="0">
                <a:solidFill>
                  <a:srgbClr val="FF0000"/>
                </a:solidFill>
                <a:latin typeface="Cambria Math"/>
                <a:cs typeface="Cambria Math"/>
              </a:rPr>
              <a:t>2</a:t>
            </a:r>
            <a:r>
              <a:rPr sz="1902" spc="280" baseline="28985" dirty="0">
                <a:solidFill>
                  <a:srgbClr val="FF0000"/>
                </a:solidFill>
                <a:latin typeface="Cambria Math"/>
                <a:cs typeface="Cambria Math"/>
              </a:rPr>
              <a:t> </a:t>
            </a:r>
            <a:r>
              <a:rPr sz="1764" dirty="0">
                <a:solidFill>
                  <a:srgbClr val="FF0000"/>
                </a:solidFill>
                <a:latin typeface="Cambria Math"/>
                <a:cs typeface="Cambria Math"/>
              </a:rPr>
              <a:t>∗</a:t>
            </a:r>
            <a:r>
              <a:rPr sz="1764" spc="11" dirty="0">
                <a:solidFill>
                  <a:srgbClr val="FF0000"/>
                </a:solidFill>
                <a:latin typeface="Cambria Math"/>
                <a:cs typeface="Cambria Math"/>
              </a:rPr>
              <a:t> </a:t>
            </a:r>
            <a:r>
              <a:rPr sz="2647" baseline="41666" dirty="0">
                <a:solidFill>
                  <a:srgbClr val="FF0000"/>
                </a:solidFill>
                <a:latin typeface="Cambria Math"/>
                <a:cs typeface="Cambria Math"/>
              </a:rPr>
              <a:t>𝑓</a:t>
            </a:r>
            <a:r>
              <a:rPr sz="2647" spc="66" baseline="41666" dirty="0">
                <a:solidFill>
                  <a:srgbClr val="FF0000"/>
                </a:solidFill>
                <a:latin typeface="Cambria Math"/>
                <a:cs typeface="Cambria Math"/>
              </a:rPr>
              <a:t> </a:t>
            </a:r>
            <a:r>
              <a:rPr sz="2647" baseline="41666" dirty="0">
                <a:solidFill>
                  <a:srgbClr val="FF0000"/>
                </a:solidFill>
                <a:latin typeface="Cambria Math"/>
                <a:cs typeface="Cambria Math"/>
              </a:rPr>
              <a:t>∗ </a:t>
            </a:r>
            <a:r>
              <a:rPr sz="2647" spc="-83" baseline="41666" dirty="0">
                <a:solidFill>
                  <a:srgbClr val="FF0000"/>
                </a:solidFill>
                <a:latin typeface="Cambria Math"/>
                <a:cs typeface="Cambria Math"/>
              </a:rPr>
              <a:t>𝜆</a:t>
            </a:r>
            <a:endParaRPr sz="2647" baseline="41666">
              <a:latin typeface="Cambria Math"/>
              <a:cs typeface="Cambria Math"/>
            </a:endParaRPr>
          </a:p>
        </p:txBody>
      </p:sp>
      <p:sp>
        <p:nvSpPr>
          <p:cNvPr id="20" name="object 20"/>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6" name="object 16"/>
          <p:cNvSpPr txBox="1"/>
          <p:nvPr/>
        </p:nvSpPr>
        <p:spPr>
          <a:xfrm>
            <a:off x="7650289" y="4977840"/>
            <a:ext cx="315819" cy="284920"/>
          </a:xfrm>
          <a:prstGeom prst="rect">
            <a:avLst/>
          </a:prstGeom>
        </p:spPr>
        <p:txBody>
          <a:bodyPr vert="horz" wrap="square" lIns="0" tIns="13305" rIns="0" bIns="0" rtlCol="0">
            <a:spAutoFit/>
          </a:bodyPr>
          <a:lstStyle/>
          <a:p>
            <a:pPr marL="14007">
              <a:spcBef>
                <a:spcPts val="105"/>
              </a:spcBef>
            </a:pPr>
            <a:r>
              <a:rPr sz="1764" spc="-28" dirty="0">
                <a:solidFill>
                  <a:srgbClr val="FF0000"/>
                </a:solidFill>
                <a:latin typeface="Cambria Math"/>
                <a:cs typeface="Cambria Math"/>
              </a:rPr>
              <a:t>𝜋𝐷</a:t>
            </a:r>
            <a:endParaRPr sz="1764">
              <a:latin typeface="Cambria Math"/>
              <a:cs typeface="Cambria Math"/>
            </a:endParaRPr>
          </a:p>
        </p:txBody>
      </p:sp>
      <p:sp>
        <p:nvSpPr>
          <p:cNvPr id="17" name="object 17"/>
          <p:cNvSpPr txBox="1"/>
          <p:nvPr/>
        </p:nvSpPr>
        <p:spPr>
          <a:xfrm>
            <a:off x="668938" y="4131416"/>
            <a:ext cx="7908080" cy="284920"/>
          </a:xfrm>
          <a:prstGeom prst="rect">
            <a:avLst/>
          </a:prstGeom>
        </p:spPr>
        <p:txBody>
          <a:bodyPr vert="horz" wrap="square" lIns="0" tIns="13305" rIns="0" bIns="0" rtlCol="0">
            <a:spAutoFit/>
          </a:bodyPr>
          <a:lstStyle/>
          <a:p>
            <a:pPr marL="14007">
              <a:spcBef>
                <a:spcPts val="105"/>
              </a:spcBef>
            </a:pPr>
            <a:r>
              <a:rPr sz="1764" b="1" i="1" dirty="0">
                <a:latin typeface="Arial"/>
                <a:cs typeface="Arial"/>
              </a:rPr>
              <a:t>Na</a:t>
            </a:r>
            <a:r>
              <a:rPr sz="1764" b="1" i="1" spc="-83" dirty="0">
                <a:latin typeface="Arial"/>
                <a:cs typeface="Arial"/>
              </a:rPr>
              <a:t> </a:t>
            </a:r>
            <a:r>
              <a:rPr sz="1764" b="1" i="1" dirty="0">
                <a:latin typeface="Arial"/>
                <a:cs typeface="Arial"/>
              </a:rPr>
              <a:t>čem</a:t>
            </a:r>
            <a:r>
              <a:rPr sz="1764" b="1" i="1" spc="-66" dirty="0">
                <a:latin typeface="Arial"/>
                <a:cs typeface="Arial"/>
              </a:rPr>
              <a:t> </a:t>
            </a:r>
            <a:r>
              <a:rPr sz="1764" b="1" i="1" dirty="0">
                <a:latin typeface="Arial"/>
                <a:cs typeface="Arial"/>
              </a:rPr>
              <a:t>záleží</a:t>
            </a:r>
            <a:r>
              <a:rPr sz="1764" b="1" i="1" spc="-66" dirty="0">
                <a:latin typeface="Arial"/>
                <a:cs typeface="Arial"/>
              </a:rPr>
              <a:t> </a:t>
            </a:r>
            <a:r>
              <a:rPr sz="1764" b="1" i="1" dirty="0">
                <a:latin typeface="Arial"/>
                <a:cs typeface="Arial"/>
              </a:rPr>
              <a:t>možnost</a:t>
            </a:r>
            <a:r>
              <a:rPr sz="1764" b="1" i="1" spc="-44" dirty="0">
                <a:latin typeface="Arial"/>
                <a:cs typeface="Arial"/>
              </a:rPr>
              <a:t> </a:t>
            </a:r>
            <a:r>
              <a:rPr sz="1764" b="1" i="1" dirty="0">
                <a:latin typeface="Arial"/>
                <a:cs typeface="Arial"/>
              </a:rPr>
              <a:t>zaostření</a:t>
            </a:r>
            <a:r>
              <a:rPr sz="1764" b="1" i="1" spc="-55" dirty="0">
                <a:latin typeface="Arial"/>
                <a:cs typeface="Arial"/>
              </a:rPr>
              <a:t> </a:t>
            </a:r>
            <a:r>
              <a:rPr sz="1764" b="1" i="1" dirty="0">
                <a:latin typeface="Arial"/>
                <a:cs typeface="Arial"/>
              </a:rPr>
              <a:t>paprsku</a:t>
            </a:r>
            <a:r>
              <a:rPr sz="1764" b="1" i="1" spc="-66" dirty="0">
                <a:latin typeface="Arial"/>
                <a:cs typeface="Arial"/>
              </a:rPr>
              <a:t> </a:t>
            </a:r>
            <a:r>
              <a:rPr sz="1764" b="1" i="1" dirty="0">
                <a:latin typeface="Arial"/>
                <a:cs typeface="Arial"/>
              </a:rPr>
              <a:t>laseru</a:t>
            </a:r>
            <a:r>
              <a:rPr sz="1764" b="1" i="1" spc="-66" dirty="0">
                <a:latin typeface="Arial"/>
                <a:cs typeface="Arial"/>
              </a:rPr>
              <a:t> </a:t>
            </a:r>
            <a:r>
              <a:rPr sz="1764" b="1" i="1" dirty="0">
                <a:latin typeface="Arial"/>
                <a:cs typeface="Arial"/>
              </a:rPr>
              <a:t>(plošná</a:t>
            </a:r>
            <a:r>
              <a:rPr sz="1764" b="1" i="1" spc="-55" dirty="0">
                <a:latin typeface="Arial"/>
                <a:cs typeface="Arial"/>
              </a:rPr>
              <a:t> </a:t>
            </a:r>
            <a:r>
              <a:rPr sz="1764" b="1" i="1" dirty="0">
                <a:latin typeface="Arial"/>
                <a:cs typeface="Arial"/>
              </a:rPr>
              <a:t>hustota</a:t>
            </a:r>
            <a:r>
              <a:rPr sz="1764" b="1" i="1" spc="-50" dirty="0">
                <a:latin typeface="Arial"/>
                <a:cs typeface="Arial"/>
              </a:rPr>
              <a:t> </a:t>
            </a:r>
            <a:r>
              <a:rPr sz="1764" b="1" i="1" spc="-11" dirty="0">
                <a:latin typeface="Arial"/>
                <a:cs typeface="Arial"/>
              </a:rPr>
              <a:t>energie):</a:t>
            </a:r>
            <a:endParaRPr sz="1764">
              <a:latin typeface="Arial"/>
              <a:cs typeface="Arial"/>
            </a:endParaRPr>
          </a:p>
        </p:txBody>
      </p:sp>
      <p:sp>
        <p:nvSpPr>
          <p:cNvPr id="18" name="object 18"/>
          <p:cNvSpPr txBox="1"/>
          <p:nvPr/>
        </p:nvSpPr>
        <p:spPr>
          <a:xfrm>
            <a:off x="668937" y="4938541"/>
            <a:ext cx="3116174" cy="819681"/>
          </a:xfrm>
          <a:prstGeom prst="rect">
            <a:avLst/>
          </a:prstGeom>
        </p:spPr>
        <p:txBody>
          <a:bodyPr vert="horz" wrap="square" lIns="0" tIns="13305" rIns="0" bIns="0" rtlCol="0">
            <a:spAutoFit/>
          </a:bodyPr>
          <a:lstStyle/>
          <a:p>
            <a:pPr marL="14007">
              <a:spcBef>
                <a:spcPts val="105"/>
              </a:spcBef>
            </a:pPr>
            <a:r>
              <a:rPr sz="1764" i="1" dirty="0">
                <a:solidFill>
                  <a:srgbClr val="FF0000"/>
                </a:solidFill>
                <a:latin typeface="Arial"/>
                <a:cs typeface="Arial"/>
              </a:rPr>
              <a:t>ohnisko</a:t>
            </a:r>
            <a:r>
              <a:rPr sz="1764" i="1" spc="-72" dirty="0">
                <a:solidFill>
                  <a:srgbClr val="FF0000"/>
                </a:solidFill>
                <a:latin typeface="Arial"/>
                <a:cs typeface="Arial"/>
              </a:rPr>
              <a:t> </a:t>
            </a:r>
            <a:r>
              <a:rPr sz="1764" i="1" dirty="0">
                <a:solidFill>
                  <a:srgbClr val="FF0000"/>
                </a:solidFill>
                <a:latin typeface="Arial"/>
                <a:cs typeface="Arial"/>
              </a:rPr>
              <a:t>roste</a:t>
            </a:r>
            <a:r>
              <a:rPr sz="1764" i="1" spc="-50" dirty="0">
                <a:solidFill>
                  <a:srgbClr val="FF0000"/>
                </a:solidFill>
                <a:latin typeface="Arial"/>
                <a:cs typeface="Arial"/>
              </a:rPr>
              <a:t> </a:t>
            </a:r>
            <a:r>
              <a:rPr sz="1764" i="1" spc="-55" dirty="0">
                <a:solidFill>
                  <a:srgbClr val="FF0000"/>
                </a:solidFill>
                <a:latin typeface="Arial"/>
                <a:cs typeface="Arial"/>
              </a:rPr>
              <a:t>s</a:t>
            </a:r>
            <a:endParaRPr sz="1764" dirty="0">
              <a:latin typeface="Arial"/>
              <a:cs typeface="Arial"/>
            </a:endParaRPr>
          </a:p>
          <a:p>
            <a:pPr marL="14007">
              <a:lnSpc>
                <a:spcPts val="2090"/>
              </a:lnSpc>
            </a:pPr>
            <a:r>
              <a:rPr sz="1764" i="1" dirty="0">
                <a:solidFill>
                  <a:srgbClr val="FF0000"/>
                </a:solidFill>
                <a:latin typeface="Arial"/>
                <a:cs typeface="Arial"/>
              </a:rPr>
              <a:t>f</a:t>
            </a:r>
            <a:r>
              <a:rPr sz="1764" i="1" spc="-61" dirty="0">
                <a:solidFill>
                  <a:srgbClr val="FF0000"/>
                </a:solidFill>
                <a:latin typeface="Arial"/>
                <a:cs typeface="Arial"/>
              </a:rPr>
              <a:t> </a:t>
            </a:r>
            <a:r>
              <a:rPr lang="cs-CZ" sz="1764" i="1" spc="-61" dirty="0">
                <a:solidFill>
                  <a:srgbClr val="FF0000"/>
                </a:solidFill>
                <a:latin typeface="Arial"/>
                <a:cs typeface="Arial"/>
              </a:rPr>
              <a:t> -</a:t>
            </a:r>
            <a:r>
              <a:rPr sz="1764" i="1" spc="-66" dirty="0">
                <a:solidFill>
                  <a:srgbClr val="FF0000"/>
                </a:solidFill>
                <a:latin typeface="Arial"/>
                <a:cs typeface="Arial"/>
              </a:rPr>
              <a:t> </a:t>
            </a:r>
            <a:r>
              <a:rPr sz="1764" i="1" dirty="0">
                <a:solidFill>
                  <a:srgbClr val="FF0000"/>
                </a:solidFill>
                <a:latin typeface="Arial"/>
                <a:cs typeface="Arial"/>
              </a:rPr>
              <a:t>ohnisková</a:t>
            </a:r>
            <a:r>
              <a:rPr sz="1764" i="1" spc="-83" dirty="0">
                <a:solidFill>
                  <a:srgbClr val="FF0000"/>
                </a:solidFill>
                <a:latin typeface="Arial"/>
                <a:cs typeface="Arial"/>
              </a:rPr>
              <a:t> </a:t>
            </a:r>
            <a:r>
              <a:rPr sz="1764" i="1" dirty="0">
                <a:solidFill>
                  <a:srgbClr val="FF0000"/>
                </a:solidFill>
                <a:latin typeface="Arial"/>
                <a:cs typeface="Arial"/>
              </a:rPr>
              <a:t>vzdálenost</a:t>
            </a:r>
            <a:r>
              <a:rPr sz="1764" i="1" spc="-28" dirty="0">
                <a:solidFill>
                  <a:srgbClr val="FF0000"/>
                </a:solidFill>
                <a:latin typeface="Arial"/>
                <a:cs typeface="Arial"/>
              </a:rPr>
              <a:t> </a:t>
            </a:r>
            <a:r>
              <a:rPr sz="1764" i="1" spc="-11" dirty="0">
                <a:solidFill>
                  <a:srgbClr val="FF0000"/>
                </a:solidFill>
                <a:latin typeface="Arial"/>
                <a:cs typeface="Arial"/>
              </a:rPr>
              <a:t>čočky</a:t>
            </a:r>
            <a:endParaRPr sz="1764" dirty="0">
              <a:latin typeface="Arial"/>
              <a:cs typeface="Arial"/>
            </a:endParaRPr>
          </a:p>
          <a:p>
            <a:pPr marL="14007">
              <a:lnSpc>
                <a:spcPts val="2156"/>
              </a:lnSpc>
            </a:pPr>
            <a:r>
              <a:rPr sz="1820" i="1" dirty="0">
                <a:solidFill>
                  <a:srgbClr val="FF0000"/>
                </a:solidFill>
                <a:latin typeface="Symbol"/>
                <a:cs typeface="Symbol"/>
              </a:rPr>
              <a:t></a:t>
            </a:r>
            <a:r>
              <a:rPr sz="1820" spc="-6" dirty="0">
                <a:solidFill>
                  <a:srgbClr val="FF0000"/>
                </a:solidFill>
                <a:latin typeface="Times New Roman"/>
                <a:cs typeface="Times New Roman"/>
              </a:rPr>
              <a:t> </a:t>
            </a:r>
            <a:r>
              <a:rPr sz="1764" i="1" dirty="0">
                <a:solidFill>
                  <a:srgbClr val="FF0000"/>
                </a:solidFill>
                <a:latin typeface="Arial"/>
                <a:cs typeface="Arial"/>
              </a:rPr>
              <a:t>-</a:t>
            </a:r>
            <a:r>
              <a:rPr sz="1764" i="1" spc="-11" dirty="0">
                <a:solidFill>
                  <a:srgbClr val="FF0000"/>
                </a:solidFill>
                <a:latin typeface="Arial"/>
                <a:cs typeface="Arial"/>
              </a:rPr>
              <a:t> </a:t>
            </a:r>
            <a:r>
              <a:rPr sz="1764" i="1" dirty="0">
                <a:solidFill>
                  <a:srgbClr val="FF0000"/>
                </a:solidFill>
                <a:latin typeface="Arial"/>
                <a:cs typeface="Arial"/>
              </a:rPr>
              <a:t>vlnová</a:t>
            </a:r>
            <a:r>
              <a:rPr sz="1764" i="1" spc="-50" dirty="0">
                <a:solidFill>
                  <a:srgbClr val="FF0000"/>
                </a:solidFill>
                <a:latin typeface="Arial"/>
                <a:cs typeface="Arial"/>
              </a:rPr>
              <a:t> </a:t>
            </a:r>
            <a:r>
              <a:rPr sz="1764" i="1" spc="-11" dirty="0">
                <a:solidFill>
                  <a:srgbClr val="FF0000"/>
                </a:solidFill>
                <a:latin typeface="Arial"/>
                <a:cs typeface="Arial"/>
              </a:rPr>
              <a:t>délka</a:t>
            </a:r>
            <a:endParaRPr sz="1764" dirty="0">
              <a:latin typeface="Arial"/>
              <a:cs typeface="Arial"/>
            </a:endParaRPr>
          </a:p>
        </p:txBody>
      </p:sp>
      <p:sp>
        <p:nvSpPr>
          <p:cNvPr id="19" name="object 19"/>
          <p:cNvSpPr txBox="1"/>
          <p:nvPr/>
        </p:nvSpPr>
        <p:spPr>
          <a:xfrm>
            <a:off x="546101" y="5726442"/>
            <a:ext cx="8854137" cy="827889"/>
          </a:xfrm>
          <a:prstGeom prst="rect">
            <a:avLst/>
          </a:prstGeom>
        </p:spPr>
        <p:txBody>
          <a:bodyPr vert="horz" wrap="square" lIns="0" tIns="13305" rIns="0" bIns="0" rtlCol="0">
            <a:spAutoFit/>
          </a:bodyPr>
          <a:lstStyle/>
          <a:p>
            <a:pPr marL="56025">
              <a:spcBef>
                <a:spcPts val="105"/>
              </a:spcBef>
            </a:pPr>
            <a:r>
              <a:rPr sz="1764" i="1" spc="-22" dirty="0">
                <a:solidFill>
                  <a:srgbClr val="FF0000"/>
                </a:solidFill>
                <a:latin typeface="Arial"/>
                <a:cs typeface="Arial"/>
              </a:rPr>
              <a:t>M</a:t>
            </a:r>
            <a:r>
              <a:rPr sz="1737" i="1" spc="-33" baseline="26455" dirty="0">
                <a:solidFill>
                  <a:srgbClr val="FF0000"/>
                </a:solidFill>
                <a:latin typeface="Arial"/>
                <a:cs typeface="Arial"/>
              </a:rPr>
              <a:t>2</a:t>
            </a:r>
            <a:r>
              <a:rPr lang="cs-CZ" sz="1737" i="1" spc="-33" baseline="26455" dirty="0">
                <a:solidFill>
                  <a:srgbClr val="FF0000"/>
                </a:solidFill>
                <a:latin typeface="Arial"/>
                <a:cs typeface="Arial"/>
              </a:rPr>
              <a:t> </a:t>
            </a:r>
            <a:r>
              <a:rPr sz="1764" i="1" spc="-22" dirty="0">
                <a:solidFill>
                  <a:srgbClr val="FF0000"/>
                </a:solidFill>
                <a:latin typeface="Arial"/>
                <a:cs typeface="Arial"/>
              </a:rPr>
              <a:t>-</a:t>
            </a:r>
            <a:r>
              <a:rPr lang="cs-CZ" sz="1764" i="1" spc="-22" dirty="0">
                <a:solidFill>
                  <a:srgbClr val="FF0000"/>
                </a:solidFill>
                <a:latin typeface="Arial"/>
                <a:cs typeface="Arial"/>
              </a:rPr>
              <a:t> </a:t>
            </a:r>
            <a:r>
              <a:rPr sz="1764" i="1" dirty="0">
                <a:solidFill>
                  <a:srgbClr val="FF0000"/>
                </a:solidFill>
                <a:latin typeface="Arial"/>
                <a:cs typeface="Arial"/>
              </a:rPr>
              <a:t>beam</a:t>
            </a:r>
            <a:r>
              <a:rPr sz="1764" i="1" spc="-33" dirty="0">
                <a:solidFill>
                  <a:srgbClr val="FF0000"/>
                </a:solidFill>
                <a:latin typeface="Arial"/>
                <a:cs typeface="Arial"/>
              </a:rPr>
              <a:t> </a:t>
            </a:r>
            <a:r>
              <a:rPr sz="1764" i="1" spc="-11" dirty="0">
                <a:solidFill>
                  <a:srgbClr val="FF0000"/>
                </a:solidFill>
                <a:latin typeface="Arial"/>
                <a:cs typeface="Arial"/>
              </a:rPr>
              <a:t>propagation</a:t>
            </a:r>
            <a:r>
              <a:rPr sz="1764" i="1" spc="-55" dirty="0">
                <a:solidFill>
                  <a:srgbClr val="FF0000"/>
                </a:solidFill>
                <a:latin typeface="Arial"/>
                <a:cs typeface="Arial"/>
              </a:rPr>
              <a:t> </a:t>
            </a:r>
            <a:r>
              <a:rPr sz="1764" i="1" dirty="0">
                <a:solidFill>
                  <a:srgbClr val="FF0000"/>
                </a:solidFill>
                <a:latin typeface="Arial"/>
                <a:cs typeface="Arial"/>
              </a:rPr>
              <a:t>ration,</a:t>
            </a:r>
            <a:r>
              <a:rPr sz="1764" i="1" spc="-50" dirty="0">
                <a:solidFill>
                  <a:srgbClr val="FF0000"/>
                </a:solidFill>
                <a:latin typeface="Arial"/>
                <a:cs typeface="Arial"/>
              </a:rPr>
              <a:t> </a:t>
            </a:r>
            <a:r>
              <a:rPr sz="1764" i="1" dirty="0">
                <a:solidFill>
                  <a:srgbClr val="FF0000"/>
                </a:solidFill>
                <a:latin typeface="Arial"/>
                <a:cs typeface="Arial"/>
              </a:rPr>
              <a:t>jak</a:t>
            </a:r>
            <a:r>
              <a:rPr sz="1764" i="1" spc="-72" dirty="0">
                <a:solidFill>
                  <a:srgbClr val="FF0000"/>
                </a:solidFill>
                <a:latin typeface="Arial"/>
                <a:cs typeface="Arial"/>
              </a:rPr>
              <a:t> </a:t>
            </a:r>
            <a:r>
              <a:rPr sz="1764" i="1" dirty="0">
                <a:solidFill>
                  <a:srgbClr val="FF0000"/>
                </a:solidFill>
                <a:latin typeface="Arial"/>
                <a:cs typeface="Arial"/>
              </a:rPr>
              <a:t>blízko</a:t>
            </a:r>
            <a:r>
              <a:rPr sz="1764" i="1" spc="-6" dirty="0">
                <a:solidFill>
                  <a:srgbClr val="FF0000"/>
                </a:solidFill>
                <a:latin typeface="Arial"/>
                <a:cs typeface="Arial"/>
              </a:rPr>
              <a:t> </a:t>
            </a:r>
            <a:r>
              <a:rPr sz="1764" i="1" dirty="0">
                <a:solidFill>
                  <a:srgbClr val="FF0000"/>
                </a:solidFill>
                <a:latin typeface="Arial"/>
                <a:cs typeface="Arial"/>
              </a:rPr>
              <a:t>je</a:t>
            </a:r>
            <a:r>
              <a:rPr sz="1764" i="1" spc="-77" dirty="0">
                <a:solidFill>
                  <a:srgbClr val="FF0000"/>
                </a:solidFill>
                <a:latin typeface="Arial"/>
                <a:cs typeface="Arial"/>
              </a:rPr>
              <a:t> </a:t>
            </a:r>
            <a:r>
              <a:rPr sz="1764" i="1" dirty="0">
                <a:solidFill>
                  <a:srgbClr val="FF0000"/>
                </a:solidFill>
                <a:latin typeface="Arial"/>
                <a:cs typeface="Arial"/>
              </a:rPr>
              <a:t>nás</a:t>
            </a:r>
            <a:r>
              <a:rPr sz="1764" i="1" spc="-61" dirty="0">
                <a:solidFill>
                  <a:srgbClr val="FF0000"/>
                </a:solidFill>
                <a:latin typeface="Arial"/>
                <a:cs typeface="Arial"/>
              </a:rPr>
              <a:t> </a:t>
            </a:r>
            <a:r>
              <a:rPr sz="1764" i="1" dirty="0">
                <a:solidFill>
                  <a:srgbClr val="FF0000"/>
                </a:solidFill>
                <a:latin typeface="Arial"/>
                <a:cs typeface="Arial"/>
              </a:rPr>
              <a:t>paprsek</a:t>
            </a:r>
            <a:r>
              <a:rPr sz="1764" i="1" spc="-44" dirty="0">
                <a:solidFill>
                  <a:srgbClr val="FF0000"/>
                </a:solidFill>
                <a:latin typeface="Arial"/>
                <a:cs typeface="Arial"/>
              </a:rPr>
              <a:t> </a:t>
            </a:r>
            <a:r>
              <a:rPr sz="1764" i="1" dirty="0">
                <a:solidFill>
                  <a:srgbClr val="FF0000"/>
                </a:solidFill>
                <a:latin typeface="Arial"/>
                <a:cs typeface="Arial"/>
              </a:rPr>
              <a:t>ideálnímu</a:t>
            </a:r>
            <a:r>
              <a:rPr sz="1764" i="1" spc="-66" dirty="0">
                <a:solidFill>
                  <a:srgbClr val="FF0000"/>
                </a:solidFill>
                <a:latin typeface="Arial"/>
                <a:cs typeface="Arial"/>
              </a:rPr>
              <a:t> </a:t>
            </a:r>
            <a:r>
              <a:rPr sz="1764" i="1" dirty="0" err="1">
                <a:solidFill>
                  <a:srgbClr val="FF0000"/>
                </a:solidFill>
                <a:latin typeface="Arial"/>
                <a:cs typeface="Arial"/>
              </a:rPr>
              <a:t>Gaussovskému</a:t>
            </a:r>
            <a:r>
              <a:rPr sz="1764" i="1" spc="-44" dirty="0">
                <a:solidFill>
                  <a:srgbClr val="FF0000"/>
                </a:solidFill>
                <a:latin typeface="Arial"/>
                <a:cs typeface="Arial"/>
              </a:rPr>
              <a:t> </a:t>
            </a:r>
            <a:r>
              <a:rPr sz="1764" i="1" spc="-11" dirty="0" err="1">
                <a:solidFill>
                  <a:srgbClr val="FF0000"/>
                </a:solidFill>
                <a:latin typeface="Arial"/>
                <a:cs typeface="Arial"/>
              </a:rPr>
              <a:t>svazku</a:t>
            </a:r>
            <a:endParaRPr sz="1820" dirty="0">
              <a:latin typeface="Arial"/>
              <a:cs typeface="Arial"/>
            </a:endParaRPr>
          </a:p>
          <a:p>
            <a:pPr marL="56025"/>
            <a:r>
              <a:rPr sz="1764" i="1" dirty="0">
                <a:solidFill>
                  <a:srgbClr val="00AF50"/>
                </a:solidFill>
                <a:latin typeface="Arial"/>
                <a:cs typeface="Arial"/>
              </a:rPr>
              <a:t>ohnisko</a:t>
            </a:r>
            <a:r>
              <a:rPr sz="1764" i="1" spc="-77" dirty="0">
                <a:solidFill>
                  <a:srgbClr val="00AF50"/>
                </a:solidFill>
                <a:latin typeface="Arial"/>
                <a:cs typeface="Arial"/>
              </a:rPr>
              <a:t> </a:t>
            </a:r>
            <a:r>
              <a:rPr sz="1764" i="1" dirty="0">
                <a:solidFill>
                  <a:srgbClr val="00AF50"/>
                </a:solidFill>
                <a:latin typeface="Arial"/>
                <a:cs typeface="Arial"/>
              </a:rPr>
              <a:t>klesá</a:t>
            </a:r>
            <a:r>
              <a:rPr sz="1764" i="1" spc="-77" dirty="0">
                <a:solidFill>
                  <a:srgbClr val="00AF50"/>
                </a:solidFill>
                <a:latin typeface="Arial"/>
                <a:cs typeface="Arial"/>
              </a:rPr>
              <a:t> </a:t>
            </a:r>
            <a:r>
              <a:rPr sz="1764" i="1" spc="-28" dirty="0">
                <a:solidFill>
                  <a:srgbClr val="00AF50"/>
                </a:solidFill>
                <a:latin typeface="Arial"/>
                <a:cs typeface="Arial"/>
              </a:rPr>
              <a:t>s:</a:t>
            </a:r>
            <a:endParaRPr sz="1764" dirty="0">
              <a:latin typeface="Arial"/>
              <a:cs typeface="Arial"/>
            </a:endParaRPr>
          </a:p>
          <a:p>
            <a:pPr marL="56025"/>
            <a:r>
              <a:rPr sz="1764" i="1" dirty="0">
                <a:solidFill>
                  <a:srgbClr val="00AF50"/>
                </a:solidFill>
                <a:latin typeface="Arial"/>
                <a:cs typeface="Arial"/>
              </a:rPr>
              <a:t>D</a:t>
            </a:r>
            <a:r>
              <a:rPr sz="1764" i="1" spc="-44" dirty="0">
                <a:solidFill>
                  <a:srgbClr val="00AF50"/>
                </a:solidFill>
                <a:latin typeface="Arial"/>
                <a:cs typeface="Arial"/>
              </a:rPr>
              <a:t> </a:t>
            </a:r>
            <a:r>
              <a:rPr sz="1764" i="1" dirty="0">
                <a:solidFill>
                  <a:srgbClr val="00AF50"/>
                </a:solidFill>
                <a:latin typeface="Arial"/>
                <a:cs typeface="Arial"/>
              </a:rPr>
              <a:t>-</a:t>
            </a:r>
            <a:r>
              <a:rPr sz="1764" i="1" spc="419" dirty="0">
                <a:solidFill>
                  <a:srgbClr val="00AF50"/>
                </a:solidFill>
                <a:latin typeface="Arial"/>
                <a:cs typeface="Arial"/>
              </a:rPr>
              <a:t> </a:t>
            </a:r>
            <a:r>
              <a:rPr sz="1764" i="1" dirty="0">
                <a:solidFill>
                  <a:srgbClr val="00AF50"/>
                </a:solidFill>
                <a:latin typeface="Arial"/>
                <a:cs typeface="Arial"/>
              </a:rPr>
              <a:t>průměr paprsku</a:t>
            </a:r>
            <a:r>
              <a:rPr sz="1764" i="1" spc="-44" dirty="0">
                <a:solidFill>
                  <a:srgbClr val="00AF50"/>
                </a:solidFill>
                <a:latin typeface="Arial"/>
                <a:cs typeface="Arial"/>
              </a:rPr>
              <a:t> </a:t>
            </a:r>
            <a:r>
              <a:rPr sz="1764" i="1" dirty="0">
                <a:solidFill>
                  <a:srgbClr val="00AF50"/>
                </a:solidFill>
                <a:latin typeface="Arial"/>
                <a:cs typeface="Arial"/>
              </a:rPr>
              <a:t>před</a:t>
            </a:r>
            <a:r>
              <a:rPr sz="1764" i="1" spc="-28" dirty="0">
                <a:solidFill>
                  <a:srgbClr val="00AF50"/>
                </a:solidFill>
                <a:latin typeface="Arial"/>
                <a:cs typeface="Arial"/>
              </a:rPr>
              <a:t> </a:t>
            </a:r>
            <a:r>
              <a:rPr sz="1764" i="1" spc="-11" dirty="0">
                <a:solidFill>
                  <a:srgbClr val="00AF50"/>
                </a:solidFill>
                <a:latin typeface="Arial"/>
                <a:cs typeface="Arial"/>
              </a:rPr>
              <a:t>čočkou</a:t>
            </a:r>
            <a:endParaRPr sz="1764" dirty="0">
              <a:latin typeface="Arial"/>
              <a:cs typeface="Arial"/>
            </a:endParaRPr>
          </a:p>
        </p:txBody>
      </p:sp>
    </p:spTree>
    <p:extLst>
      <p:ext uri="{BB962C8B-B14F-4D97-AF65-F5344CB8AC3E}">
        <p14:creationId xmlns:p14="http://schemas.microsoft.com/office/powerpoint/2010/main" val="387783400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87601"/>
            <a:ext cx="9751175" cy="488821"/>
          </a:xfrm>
          <a:prstGeom prst="rect">
            <a:avLst/>
          </a:prstGeom>
        </p:spPr>
        <p:txBody>
          <a:bodyPr vert="horz" wrap="square" lIns="0" tIns="13305" rIns="0" bIns="0" rtlCol="0">
            <a:spAutoFit/>
          </a:bodyPr>
          <a:lstStyle/>
          <a:p>
            <a:pPr marL="14007">
              <a:spcBef>
                <a:spcPts val="105"/>
              </a:spcBef>
            </a:pPr>
            <a:r>
              <a:rPr sz="3089" i="1" dirty="0">
                <a:solidFill>
                  <a:srgbClr val="FF3300"/>
                </a:solidFill>
                <a:latin typeface="Arial"/>
                <a:cs typeface="Arial"/>
              </a:rPr>
              <a:t>Příčné</a:t>
            </a:r>
            <a:r>
              <a:rPr sz="3089" i="1" spc="-88" dirty="0">
                <a:solidFill>
                  <a:srgbClr val="FF3300"/>
                </a:solidFill>
                <a:latin typeface="Arial"/>
                <a:cs typeface="Arial"/>
              </a:rPr>
              <a:t> </a:t>
            </a:r>
            <a:r>
              <a:rPr sz="3089" i="1" dirty="0">
                <a:solidFill>
                  <a:srgbClr val="FF3300"/>
                </a:solidFill>
                <a:latin typeface="Arial"/>
                <a:cs typeface="Arial"/>
              </a:rPr>
              <a:t>módy</a:t>
            </a:r>
            <a:r>
              <a:rPr sz="3089" i="1" spc="-66" dirty="0">
                <a:solidFill>
                  <a:srgbClr val="FF3300"/>
                </a:solidFill>
                <a:latin typeface="Arial"/>
                <a:cs typeface="Arial"/>
              </a:rPr>
              <a:t> </a:t>
            </a:r>
            <a:r>
              <a:rPr sz="3089" i="1" dirty="0">
                <a:solidFill>
                  <a:srgbClr val="FF3300"/>
                </a:solidFill>
                <a:latin typeface="Arial"/>
                <a:cs typeface="Arial"/>
              </a:rPr>
              <a:t>–</a:t>
            </a:r>
            <a:r>
              <a:rPr sz="3089" i="1" spc="-94" dirty="0">
                <a:solidFill>
                  <a:srgbClr val="FF3300"/>
                </a:solidFill>
                <a:latin typeface="Arial"/>
                <a:cs typeface="Arial"/>
              </a:rPr>
              <a:t> </a:t>
            </a:r>
            <a:r>
              <a:rPr sz="3089" i="1" dirty="0">
                <a:solidFill>
                  <a:srgbClr val="FF3300"/>
                </a:solidFill>
                <a:latin typeface="Arial"/>
                <a:cs typeface="Arial"/>
              </a:rPr>
              <a:t>rozdělení</a:t>
            </a:r>
            <a:r>
              <a:rPr sz="3089" i="1" spc="-83" dirty="0">
                <a:solidFill>
                  <a:srgbClr val="FF3300"/>
                </a:solidFill>
                <a:latin typeface="Arial"/>
                <a:cs typeface="Arial"/>
              </a:rPr>
              <a:t> </a:t>
            </a:r>
            <a:r>
              <a:rPr sz="3089" i="1" dirty="0">
                <a:solidFill>
                  <a:srgbClr val="FF3300"/>
                </a:solidFill>
                <a:latin typeface="Arial"/>
                <a:cs typeface="Arial"/>
              </a:rPr>
              <a:t>energie</a:t>
            </a:r>
            <a:r>
              <a:rPr sz="3089" i="1" spc="-61" dirty="0">
                <a:solidFill>
                  <a:srgbClr val="FF3300"/>
                </a:solidFill>
                <a:latin typeface="Arial"/>
                <a:cs typeface="Arial"/>
              </a:rPr>
              <a:t> </a:t>
            </a:r>
            <a:r>
              <a:rPr sz="3089" i="1" dirty="0">
                <a:solidFill>
                  <a:srgbClr val="FF3300"/>
                </a:solidFill>
                <a:latin typeface="Arial"/>
                <a:cs typeface="Arial"/>
              </a:rPr>
              <a:t>záření</a:t>
            </a:r>
            <a:r>
              <a:rPr sz="3089" i="1" spc="-88" dirty="0">
                <a:solidFill>
                  <a:srgbClr val="FF3300"/>
                </a:solidFill>
                <a:latin typeface="Arial"/>
                <a:cs typeface="Arial"/>
              </a:rPr>
              <a:t> </a:t>
            </a:r>
            <a:r>
              <a:rPr sz="3089" i="1" dirty="0">
                <a:solidFill>
                  <a:srgbClr val="FF3300"/>
                </a:solidFill>
                <a:latin typeface="Arial"/>
                <a:cs typeface="Arial"/>
              </a:rPr>
              <a:t>v</a:t>
            </a:r>
            <a:r>
              <a:rPr sz="3089" i="1" spc="-77" dirty="0">
                <a:solidFill>
                  <a:srgbClr val="FF3300"/>
                </a:solidFill>
                <a:latin typeface="Arial"/>
                <a:cs typeface="Arial"/>
              </a:rPr>
              <a:t> </a:t>
            </a:r>
            <a:r>
              <a:rPr sz="3089" i="1" spc="-11" dirty="0">
                <a:solidFill>
                  <a:srgbClr val="FF3300"/>
                </a:solidFill>
                <a:latin typeface="Arial"/>
                <a:cs typeface="Arial"/>
              </a:rPr>
              <a:t>rezonátoru</a:t>
            </a:r>
            <a:endParaRPr sz="3089">
              <a:latin typeface="Arial"/>
              <a:cs typeface="Arial"/>
            </a:endParaRPr>
          </a:p>
        </p:txBody>
      </p:sp>
      <p:pic>
        <p:nvPicPr>
          <p:cNvPr id="12" name="object 12"/>
          <p:cNvPicPr/>
          <p:nvPr/>
        </p:nvPicPr>
        <p:blipFill>
          <a:blip r:embed="rId2" cstate="print"/>
          <a:stretch>
            <a:fillRect/>
          </a:stretch>
        </p:blipFill>
        <p:spPr>
          <a:xfrm>
            <a:off x="1810179" y="1603396"/>
            <a:ext cx="7398145" cy="5399451"/>
          </a:xfrm>
          <a:prstGeom prst="rect">
            <a:avLst/>
          </a:prstGeom>
        </p:spPr>
      </p:pic>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52489419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4809"/>
            <a:ext cx="7291848" cy="552797"/>
          </a:xfrm>
          <a:prstGeom prst="rect">
            <a:avLst/>
          </a:prstGeom>
        </p:spPr>
        <p:txBody>
          <a:bodyPr vert="horz" wrap="square" lIns="0" tIns="14005" rIns="0" bIns="0" rtlCol="0">
            <a:spAutoFit/>
          </a:bodyPr>
          <a:lstStyle/>
          <a:p>
            <a:pPr marL="14007">
              <a:spcBef>
                <a:spcPts val="110"/>
              </a:spcBef>
            </a:pPr>
            <a:r>
              <a:rPr spc="-121" dirty="0">
                <a:solidFill>
                  <a:srgbClr val="FF3300"/>
                </a:solidFill>
              </a:rPr>
              <a:t>Výhody</a:t>
            </a:r>
            <a:r>
              <a:rPr spc="-105" dirty="0">
                <a:solidFill>
                  <a:srgbClr val="FF3300"/>
                </a:solidFill>
              </a:rPr>
              <a:t> </a:t>
            </a:r>
            <a:r>
              <a:rPr dirty="0">
                <a:solidFill>
                  <a:srgbClr val="FF3300"/>
                </a:solidFill>
              </a:rPr>
              <a:t>a</a:t>
            </a:r>
            <a:r>
              <a:rPr spc="-83" dirty="0">
                <a:solidFill>
                  <a:srgbClr val="FF3300"/>
                </a:solidFill>
              </a:rPr>
              <a:t> </a:t>
            </a:r>
            <a:r>
              <a:rPr spc="-94" dirty="0">
                <a:solidFill>
                  <a:srgbClr val="FF3300"/>
                </a:solidFill>
              </a:rPr>
              <a:t>Použití </a:t>
            </a:r>
            <a:r>
              <a:rPr spc="-110" dirty="0">
                <a:solidFill>
                  <a:srgbClr val="FF3300"/>
                </a:solidFill>
              </a:rPr>
              <a:t>laserových</a:t>
            </a:r>
            <a:r>
              <a:rPr spc="-77" dirty="0">
                <a:solidFill>
                  <a:srgbClr val="FF3300"/>
                </a:solidFill>
              </a:rPr>
              <a:t> </a:t>
            </a:r>
            <a:r>
              <a:rPr spc="-39" dirty="0">
                <a:solidFill>
                  <a:srgbClr val="FF3300"/>
                </a:solidFill>
              </a:rPr>
              <a:t>systémů</a:t>
            </a:r>
          </a:p>
        </p:txBody>
      </p:sp>
      <p:sp>
        <p:nvSpPr>
          <p:cNvPr id="12" name="object 12"/>
          <p:cNvSpPr txBox="1"/>
          <p:nvPr/>
        </p:nvSpPr>
        <p:spPr>
          <a:xfrm>
            <a:off x="864563" y="1695170"/>
            <a:ext cx="7323360" cy="4055911"/>
          </a:xfrm>
          <a:prstGeom prst="rect">
            <a:avLst/>
          </a:prstGeom>
        </p:spPr>
        <p:txBody>
          <a:bodyPr vert="horz" wrap="square" lIns="0" tIns="47618" rIns="0" bIns="0" rtlCol="0">
            <a:spAutoFit/>
          </a:bodyPr>
          <a:lstStyle/>
          <a:p>
            <a:pPr marL="392178" indent="-378171">
              <a:spcBef>
                <a:spcPts val="375"/>
              </a:spcBef>
              <a:buFont typeface="Wingdings"/>
              <a:buChar char=""/>
              <a:tabLst>
                <a:tab pos="391477" algn="l"/>
                <a:tab pos="392178" algn="l"/>
              </a:tabLst>
            </a:pPr>
            <a:r>
              <a:rPr sz="2206" i="1" dirty="0">
                <a:latin typeface="Arial"/>
                <a:cs typeface="Arial"/>
              </a:rPr>
              <a:t>Vysoká</a:t>
            </a:r>
            <a:r>
              <a:rPr sz="2206" i="1" spc="-50" dirty="0">
                <a:latin typeface="Arial"/>
                <a:cs typeface="Arial"/>
              </a:rPr>
              <a:t> </a:t>
            </a:r>
            <a:r>
              <a:rPr sz="2206" i="1" dirty="0">
                <a:latin typeface="Arial"/>
                <a:cs typeface="Arial"/>
              </a:rPr>
              <a:t>hustota</a:t>
            </a:r>
            <a:r>
              <a:rPr sz="2206" i="1" spc="-61" dirty="0">
                <a:latin typeface="Arial"/>
                <a:cs typeface="Arial"/>
              </a:rPr>
              <a:t> </a:t>
            </a:r>
            <a:r>
              <a:rPr sz="2206" i="1" dirty="0">
                <a:latin typeface="Arial"/>
                <a:cs typeface="Arial"/>
              </a:rPr>
              <a:t>výkonu</a:t>
            </a:r>
            <a:r>
              <a:rPr sz="2206" i="1" spc="-55" dirty="0">
                <a:latin typeface="Arial"/>
                <a:cs typeface="Arial"/>
              </a:rPr>
              <a:t> </a:t>
            </a:r>
            <a:r>
              <a:rPr sz="2206" i="1" dirty="0">
                <a:latin typeface="Arial"/>
                <a:cs typeface="Arial"/>
              </a:rPr>
              <a:t>odpovídající</a:t>
            </a:r>
            <a:r>
              <a:rPr sz="2206" i="1" spc="-61" dirty="0">
                <a:latin typeface="Arial"/>
                <a:cs typeface="Arial"/>
              </a:rPr>
              <a:t> </a:t>
            </a:r>
            <a:r>
              <a:rPr sz="2206" i="1" spc="-28" dirty="0">
                <a:latin typeface="Arial"/>
                <a:cs typeface="Arial"/>
              </a:rPr>
              <a:t>TEM</a:t>
            </a:r>
            <a:endParaRPr sz="2206">
              <a:latin typeface="Arial"/>
              <a:cs typeface="Arial"/>
            </a:endParaRPr>
          </a:p>
          <a:p>
            <a:pPr marL="392178" marR="5602" indent="-378171">
              <a:lnSpc>
                <a:spcPts val="2382"/>
              </a:lnSpc>
              <a:spcBef>
                <a:spcPts val="561"/>
              </a:spcBef>
              <a:buFont typeface="Wingdings"/>
              <a:buChar char=""/>
              <a:tabLst>
                <a:tab pos="391477" algn="l"/>
                <a:tab pos="392178" algn="l"/>
              </a:tabLst>
            </a:pPr>
            <a:r>
              <a:rPr sz="2206" i="1" dirty="0">
                <a:latin typeface="Arial"/>
                <a:cs typeface="Arial"/>
              </a:rPr>
              <a:t>Ekonomické</a:t>
            </a:r>
            <a:r>
              <a:rPr sz="2206" i="1" spc="-50" dirty="0">
                <a:latin typeface="Arial"/>
                <a:cs typeface="Arial"/>
              </a:rPr>
              <a:t> </a:t>
            </a:r>
            <a:r>
              <a:rPr sz="2206" i="1" dirty="0">
                <a:latin typeface="Arial"/>
                <a:cs typeface="Arial"/>
              </a:rPr>
              <a:t>parametry</a:t>
            </a:r>
            <a:r>
              <a:rPr sz="2206" i="1" spc="-55" dirty="0">
                <a:latin typeface="Arial"/>
                <a:cs typeface="Arial"/>
              </a:rPr>
              <a:t> </a:t>
            </a:r>
            <a:r>
              <a:rPr sz="2206" i="1" dirty="0">
                <a:latin typeface="Arial"/>
                <a:cs typeface="Arial"/>
              </a:rPr>
              <a:t>aktivního</a:t>
            </a:r>
            <a:r>
              <a:rPr sz="2206" i="1" spc="-55" dirty="0">
                <a:latin typeface="Arial"/>
                <a:cs typeface="Arial"/>
              </a:rPr>
              <a:t> </a:t>
            </a:r>
            <a:r>
              <a:rPr sz="2206" i="1" dirty="0">
                <a:latin typeface="Arial"/>
                <a:cs typeface="Arial"/>
              </a:rPr>
              <a:t>prostředí</a:t>
            </a:r>
            <a:r>
              <a:rPr sz="2206" i="1" spc="-66" dirty="0">
                <a:latin typeface="Arial"/>
                <a:cs typeface="Arial"/>
              </a:rPr>
              <a:t> </a:t>
            </a:r>
            <a:r>
              <a:rPr sz="2206" i="1" dirty="0">
                <a:latin typeface="Arial"/>
                <a:cs typeface="Arial"/>
              </a:rPr>
              <a:t>(teplota,</a:t>
            </a:r>
            <a:r>
              <a:rPr sz="2206" i="1" spc="-61" dirty="0">
                <a:latin typeface="Arial"/>
                <a:cs typeface="Arial"/>
              </a:rPr>
              <a:t> </a:t>
            </a:r>
            <a:r>
              <a:rPr sz="2206" i="1" spc="-11" dirty="0">
                <a:latin typeface="Arial"/>
                <a:cs typeface="Arial"/>
              </a:rPr>
              <a:t>tlak, </a:t>
            </a:r>
            <a:r>
              <a:rPr sz="2206" i="1" dirty="0">
                <a:latin typeface="Arial"/>
                <a:cs typeface="Arial"/>
              </a:rPr>
              <a:t>spotřeba</a:t>
            </a:r>
            <a:r>
              <a:rPr sz="2206" i="1" spc="-77" dirty="0">
                <a:latin typeface="Arial"/>
                <a:cs typeface="Arial"/>
              </a:rPr>
              <a:t> </a:t>
            </a:r>
            <a:r>
              <a:rPr sz="2206" i="1" spc="-22" dirty="0">
                <a:latin typeface="Arial"/>
                <a:cs typeface="Arial"/>
              </a:rPr>
              <a:t>atp.)</a:t>
            </a:r>
            <a:endParaRPr sz="2206">
              <a:latin typeface="Arial"/>
              <a:cs typeface="Arial"/>
            </a:endParaRPr>
          </a:p>
          <a:p>
            <a:pPr marL="392178" indent="-378171">
              <a:spcBef>
                <a:spcPts val="230"/>
              </a:spcBef>
              <a:buFont typeface="Wingdings"/>
              <a:buChar char=""/>
              <a:tabLst>
                <a:tab pos="391477" algn="l"/>
                <a:tab pos="392178" algn="l"/>
              </a:tabLst>
            </a:pPr>
            <a:r>
              <a:rPr sz="2206" i="1" dirty="0">
                <a:latin typeface="Arial"/>
                <a:cs typeface="Arial"/>
              </a:rPr>
              <a:t>Požadovaná</a:t>
            </a:r>
            <a:r>
              <a:rPr sz="2206" i="1" spc="-77" dirty="0">
                <a:latin typeface="Arial"/>
                <a:cs typeface="Arial"/>
              </a:rPr>
              <a:t> </a:t>
            </a:r>
            <a:r>
              <a:rPr sz="2206" i="1" dirty="0">
                <a:latin typeface="Arial"/>
                <a:cs typeface="Arial"/>
              </a:rPr>
              <a:t>velikost</a:t>
            </a:r>
            <a:r>
              <a:rPr sz="2206" i="1" spc="-61" dirty="0">
                <a:latin typeface="Arial"/>
                <a:cs typeface="Arial"/>
              </a:rPr>
              <a:t> </a:t>
            </a:r>
            <a:r>
              <a:rPr sz="2206" i="1" dirty="0">
                <a:latin typeface="Arial"/>
                <a:cs typeface="Arial"/>
              </a:rPr>
              <a:t>dopadové</a:t>
            </a:r>
            <a:r>
              <a:rPr sz="2206" i="1" spc="-72" dirty="0">
                <a:latin typeface="Arial"/>
                <a:cs typeface="Arial"/>
              </a:rPr>
              <a:t> </a:t>
            </a:r>
            <a:r>
              <a:rPr sz="2206" i="1" spc="-11" dirty="0">
                <a:latin typeface="Arial"/>
                <a:cs typeface="Arial"/>
              </a:rPr>
              <a:t>plochy</a:t>
            </a:r>
            <a:endParaRPr sz="2206">
              <a:latin typeface="Arial"/>
              <a:cs typeface="Arial"/>
            </a:endParaRPr>
          </a:p>
          <a:p>
            <a:pPr marL="392178" indent="-378171">
              <a:spcBef>
                <a:spcPts val="265"/>
              </a:spcBef>
              <a:buFont typeface="Wingdings"/>
              <a:buChar char=""/>
              <a:tabLst>
                <a:tab pos="391477" algn="l"/>
                <a:tab pos="392178" algn="l"/>
              </a:tabLst>
            </a:pPr>
            <a:r>
              <a:rPr sz="2206" i="1" dirty="0">
                <a:latin typeface="Arial"/>
                <a:cs typeface="Arial"/>
              </a:rPr>
              <a:t>Přesnost</a:t>
            </a:r>
            <a:r>
              <a:rPr sz="2206" i="1" spc="-66" dirty="0">
                <a:latin typeface="Arial"/>
                <a:cs typeface="Arial"/>
              </a:rPr>
              <a:t> </a:t>
            </a:r>
            <a:r>
              <a:rPr sz="2206" i="1" dirty="0">
                <a:latin typeface="Arial"/>
                <a:cs typeface="Arial"/>
              </a:rPr>
              <a:t>reprodukce</a:t>
            </a:r>
            <a:r>
              <a:rPr sz="2206" i="1" spc="-72" dirty="0">
                <a:latin typeface="Arial"/>
                <a:cs typeface="Arial"/>
              </a:rPr>
              <a:t> </a:t>
            </a:r>
            <a:r>
              <a:rPr sz="2206" i="1" dirty="0">
                <a:latin typeface="Arial"/>
                <a:cs typeface="Arial"/>
              </a:rPr>
              <a:t>technologických</a:t>
            </a:r>
            <a:r>
              <a:rPr sz="2206" i="1" spc="-61" dirty="0">
                <a:latin typeface="Arial"/>
                <a:cs typeface="Arial"/>
              </a:rPr>
              <a:t> </a:t>
            </a:r>
            <a:r>
              <a:rPr sz="2206" i="1" spc="-11" dirty="0">
                <a:latin typeface="Arial"/>
                <a:cs typeface="Arial"/>
              </a:rPr>
              <a:t>parametrů</a:t>
            </a:r>
            <a:endParaRPr sz="2206">
              <a:latin typeface="Arial"/>
              <a:cs typeface="Arial"/>
            </a:endParaRPr>
          </a:p>
          <a:p>
            <a:pPr>
              <a:spcBef>
                <a:spcPts val="6"/>
              </a:spcBef>
            </a:pPr>
            <a:endParaRPr sz="2757">
              <a:latin typeface="Arial"/>
              <a:cs typeface="Arial"/>
            </a:endParaRPr>
          </a:p>
          <a:p>
            <a:pPr marL="14007"/>
            <a:r>
              <a:rPr sz="2206" b="1" i="1" dirty="0">
                <a:latin typeface="Arial"/>
                <a:cs typeface="Arial"/>
              </a:rPr>
              <a:t>POUŽITÍ</a:t>
            </a:r>
            <a:r>
              <a:rPr sz="2206" b="1" i="1" spc="-33" dirty="0">
                <a:latin typeface="Arial"/>
                <a:cs typeface="Arial"/>
              </a:rPr>
              <a:t> </a:t>
            </a:r>
            <a:r>
              <a:rPr sz="2206" b="1" i="1" spc="-55" dirty="0">
                <a:latin typeface="Arial"/>
                <a:cs typeface="Arial"/>
              </a:rPr>
              <a:t>:</a:t>
            </a:r>
            <a:endParaRPr sz="2206">
              <a:latin typeface="Arial"/>
              <a:cs typeface="Arial"/>
            </a:endParaRPr>
          </a:p>
          <a:p>
            <a:pPr marL="392178">
              <a:spcBef>
                <a:spcPts val="265"/>
              </a:spcBef>
            </a:pPr>
            <a:r>
              <a:rPr sz="2206" i="1" spc="-11" dirty="0">
                <a:latin typeface="Arial"/>
                <a:cs typeface="Arial"/>
              </a:rPr>
              <a:t>svařování</a:t>
            </a:r>
            <a:endParaRPr sz="2206">
              <a:latin typeface="Arial"/>
              <a:cs typeface="Arial"/>
            </a:endParaRPr>
          </a:p>
          <a:p>
            <a:pPr marL="392178" marR="3977803">
              <a:lnSpc>
                <a:spcPct val="110000"/>
              </a:lnSpc>
              <a:spcBef>
                <a:spcPts val="6"/>
              </a:spcBef>
            </a:pPr>
            <a:r>
              <a:rPr sz="2206" i="1" dirty="0">
                <a:latin typeface="Arial"/>
                <a:cs typeface="Arial"/>
              </a:rPr>
              <a:t>Řezání,</a:t>
            </a:r>
            <a:r>
              <a:rPr sz="2206" i="1" spc="-55" dirty="0">
                <a:latin typeface="Arial"/>
                <a:cs typeface="Arial"/>
              </a:rPr>
              <a:t> </a:t>
            </a:r>
            <a:r>
              <a:rPr sz="2206" i="1" spc="-11" dirty="0">
                <a:latin typeface="Arial"/>
                <a:cs typeface="Arial"/>
              </a:rPr>
              <a:t>vrtání </a:t>
            </a:r>
            <a:r>
              <a:rPr sz="2206" i="1" dirty="0">
                <a:latin typeface="Arial"/>
                <a:cs typeface="Arial"/>
              </a:rPr>
              <a:t>Popisování,</a:t>
            </a:r>
            <a:r>
              <a:rPr sz="2206" i="1" spc="-44" dirty="0">
                <a:latin typeface="Arial"/>
                <a:cs typeface="Arial"/>
              </a:rPr>
              <a:t> </a:t>
            </a:r>
            <a:r>
              <a:rPr sz="2206" i="1" spc="-11" dirty="0">
                <a:latin typeface="Arial"/>
                <a:cs typeface="Arial"/>
              </a:rPr>
              <a:t>gravírování </a:t>
            </a:r>
            <a:r>
              <a:rPr sz="2206" i="1" dirty="0">
                <a:latin typeface="Arial"/>
                <a:cs typeface="Arial"/>
              </a:rPr>
              <a:t>tepelné</a:t>
            </a:r>
            <a:r>
              <a:rPr sz="2206" i="1" spc="-17" dirty="0">
                <a:latin typeface="Arial"/>
                <a:cs typeface="Arial"/>
              </a:rPr>
              <a:t> </a:t>
            </a:r>
            <a:r>
              <a:rPr sz="2206" i="1" spc="-11" dirty="0">
                <a:latin typeface="Arial"/>
                <a:cs typeface="Arial"/>
              </a:rPr>
              <a:t>zpracování</a:t>
            </a:r>
            <a:endParaRPr sz="2206">
              <a:latin typeface="Arial"/>
              <a:cs typeface="Arial"/>
            </a:endParaRPr>
          </a:p>
        </p:txBody>
      </p:sp>
      <p:pic>
        <p:nvPicPr>
          <p:cNvPr id="13" name="object 13"/>
          <p:cNvPicPr/>
          <p:nvPr/>
        </p:nvPicPr>
        <p:blipFill>
          <a:blip r:embed="rId2" cstate="print"/>
          <a:stretch>
            <a:fillRect/>
          </a:stretch>
        </p:blipFill>
        <p:spPr>
          <a:xfrm>
            <a:off x="4432300" y="3599299"/>
            <a:ext cx="5783542" cy="3132095"/>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83476904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5267710" y="3657058"/>
            <a:ext cx="4922575" cy="3618404"/>
          </a:xfrm>
          <a:prstGeom prst="rect">
            <a:avLst/>
          </a:prstGeom>
        </p:spPr>
      </p:pic>
      <p:pic>
        <p:nvPicPr>
          <p:cNvPr id="12" name="object 12"/>
          <p:cNvPicPr/>
          <p:nvPr/>
        </p:nvPicPr>
        <p:blipFill>
          <a:blip r:embed="rId3" cstate="print"/>
          <a:stretch>
            <a:fillRect/>
          </a:stretch>
        </p:blipFill>
        <p:spPr>
          <a:xfrm>
            <a:off x="717185" y="3620909"/>
            <a:ext cx="4186264" cy="3275955"/>
          </a:xfrm>
          <a:prstGeom prst="rect">
            <a:avLst/>
          </a:prstGeom>
        </p:spPr>
      </p:pic>
      <p:sp>
        <p:nvSpPr>
          <p:cNvPr id="13" name="object 13"/>
          <p:cNvSpPr txBox="1"/>
          <p:nvPr/>
        </p:nvSpPr>
        <p:spPr>
          <a:xfrm>
            <a:off x="3429097" y="5929275"/>
            <a:ext cx="1308093" cy="322396"/>
          </a:xfrm>
          <a:prstGeom prst="rect">
            <a:avLst/>
          </a:prstGeom>
          <a:solidFill>
            <a:srgbClr val="FFFFFF"/>
          </a:solidFill>
        </p:spPr>
        <p:txBody>
          <a:bodyPr vert="horz" wrap="square" lIns="0" tIns="50419" rIns="0" bIns="0" rtlCol="0">
            <a:spAutoFit/>
          </a:bodyPr>
          <a:lstStyle/>
          <a:p>
            <a:pPr marL="107849">
              <a:spcBef>
                <a:spcPts val="397"/>
              </a:spcBef>
            </a:pPr>
            <a:r>
              <a:rPr sz="1764" spc="-11" dirty="0">
                <a:latin typeface="Times New Roman"/>
                <a:cs typeface="Times New Roman"/>
              </a:rPr>
              <a:t>Transmise</a:t>
            </a:r>
            <a:endParaRPr sz="1764">
              <a:latin typeface="Times New Roman"/>
              <a:cs typeface="Times New Roman"/>
            </a:endParaRPr>
          </a:p>
        </p:txBody>
      </p:sp>
      <p:grpSp>
        <p:nvGrpSpPr>
          <p:cNvPr id="14" name="object 14"/>
          <p:cNvGrpSpPr/>
          <p:nvPr/>
        </p:nvGrpSpPr>
        <p:grpSpPr>
          <a:xfrm>
            <a:off x="4151490" y="4747510"/>
            <a:ext cx="822810" cy="400551"/>
            <a:chOff x="3488182" y="4305046"/>
            <a:chExt cx="746125" cy="363220"/>
          </a:xfrm>
        </p:grpSpPr>
        <p:sp>
          <p:nvSpPr>
            <p:cNvPr id="15" name="object 15"/>
            <p:cNvSpPr/>
            <p:nvPr/>
          </p:nvSpPr>
          <p:spPr>
            <a:xfrm>
              <a:off x="3494532" y="4311396"/>
              <a:ext cx="733425" cy="350520"/>
            </a:xfrm>
            <a:custGeom>
              <a:avLst/>
              <a:gdLst/>
              <a:ahLst/>
              <a:cxnLst/>
              <a:rect l="l" t="t" r="r" b="b"/>
              <a:pathLst>
                <a:path w="733425" h="350520">
                  <a:moveTo>
                    <a:pt x="733043" y="0"/>
                  </a:moveTo>
                  <a:lnTo>
                    <a:pt x="0" y="0"/>
                  </a:lnTo>
                  <a:lnTo>
                    <a:pt x="0" y="350519"/>
                  </a:lnTo>
                  <a:lnTo>
                    <a:pt x="733043" y="350519"/>
                  </a:lnTo>
                  <a:lnTo>
                    <a:pt x="733043" y="0"/>
                  </a:lnTo>
                  <a:close/>
                </a:path>
              </a:pathLst>
            </a:custGeom>
            <a:solidFill>
              <a:srgbClr val="FFFFFF"/>
            </a:solidFill>
          </p:spPr>
          <p:txBody>
            <a:bodyPr wrap="square" lIns="0" tIns="0" rIns="0" bIns="0" rtlCol="0"/>
            <a:lstStyle/>
            <a:p>
              <a:endParaRPr sz="1985"/>
            </a:p>
          </p:txBody>
        </p:sp>
        <p:sp>
          <p:nvSpPr>
            <p:cNvPr id="16" name="object 16"/>
            <p:cNvSpPr/>
            <p:nvPr/>
          </p:nvSpPr>
          <p:spPr>
            <a:xfrm>
              <a:off x="3494532" y="4311396"/>
              <a:ext cx="733425" cy="350520"/>
            </a:xfrm>
            <a:custGeom>
              <a:avLst/>
              <a:gdLst/>
              <a:ahLst/>
              <a:cxnLst/>
              <a:rect l="l" t="t" r="r" b="b"/>
              <a:pathLst>
                <a:path w="733425" h="350520">
                  <a:moveTo>
                    <a:pt x="0" y="350519"/>
                  </a:moveTo>
                  <a:lnTo>
                    <a:pt x="733043" y="350519"/>
                  </a:lnTo>
                  <a:lnTo>
                    <a:pt x="733043" y="0"/>
                  </a:lnTo>
                  <a:lnTo>
                    <a:pt x="0" y="0"/>
                  </a:lnTo>
                  <a:lnTo>
                    <a:pt x="0" y="350519"/>
                  </a:lnTo>
                  <a:close/>
                </a:path>
              </a:pathLst>
            </a:custGeom>
            <a:ln w="12191">
              <a:solidFill>
                <a:srgbClr val="FFFFFF"/>
              </a:solidFill>
            </a:ln>
          </p:spPr>
          <p:txBody>
            <a:bodyPr wrap="square" lIns="0" tIns="0" rIns="0" bIns="0" rtlCol="0"/>
            <a:lstStyle/>
            <a:p>
              <a:endParaRPr sz="1985"/>
            </a:p>
          </p:txBody>
        </p:sp>
      </p:grpSp>
      <p:sp>
        <p:nvSpPr>
          <p:cNvPr id="17" name="object 17"/>
          <p:cNvSpPr txBox="1"/>
          <p:nvPr/>
        </p:nvSpPr>
        <p:spPr>
          <a:xfrm>
            <a:off x="4245324" y="4785183"/>
            <a:ext cx="450270" cy="284920"/>
          </a:xfrm>
          <a:prstGeom prst="rect">
            <a:avLst/>
          </a:prstGeom>
        </p:spPr>
        <p:txBody>
          <a:bodyPr vert="horz" wrap="square" lIns="0" tIns="13305" rIns="0" bIns="0" rtlCol="0">
            <a:spAutoFit/>
          </a:bodyPr>
          <a:lstStyle/>
          <a:p>
            <a:pPr marL="14007">
              <a:spcBef>
                <a:spcPts val="105"/>
              </a:spcBef>
            </a:pPr>
            <a:r>
              <a:rPr sz="1764" spc="-28" dirty="0">
                <a:latin typeface="Times New Roman"/>
                <a:cs typeface="Times New Roman"/>
              </a:rPr>
              <a:t>Lom</a:t>
            </a:r>
            <a:endParaRPr sz="1764">
              <a:latin typeface="Times New Roman"/>
              <a:cs typeface="Times New Roman"/>
            </a:endParaRPr>
          </a:p>
        </p:txBody>
      </p:sp>
      <p:grpSp>
        <p:nvGrpSpPr>
          <p:cNvPr id="18" name="object 18"/>
          <p:cNvGrpSpPr/>
          <p:nvPr/>
        </p:nvGrpSpPr>
        <p:grpSpPr>
          <a:xfrm>
            <a:off x="3301089" y="3345860"/>
            <a:ext cx="1308093" cy="399150"/>
            <a:chOff x="2717038" y="3034029"/>
            <a:chExt cx="1186180" cy="361950"/>
          </a:xfrm>
        </p:grpSpPr>
        <p:sp>
          <p:nvSpPr>
            <p:cNvPr id="19" name="object 19"/>
            <p:cNvSpPr/>
            <p:nvPr/>
          </p:nvSpPr>
          <p:spPr>
            <a:xfrm>
              <a:off x="2723388" y="3040379"/>
              <a:ext cx="1173480" cy="349250"/>
            </a:xfrm>
            <a:custGeom>
              <a:avLst/>
              <a:gdLst/>
              <a:ahLst/>
              <a:cxnLst/>
              <a:rect l="l" t="t" r="r" b="b"/>
              <a:pathLst>
                <a:path w="1173479" h="349250">
                  <a:moveTo>
                    <a:pt x="1173480" y="0"/>
                  </a:moveTo>
                  <a:lnTo>
                    <a:pt x="0" y="0"/>
                  </a:lnTo>
                  <a:lnTo>
                    <a:pt x="0" y="348996"/>
                  </a:lnTo>
                  <a:lnTo>
                    <a:pt x="1173480" y="348996"/>
                  </a:lnTo>
                  <a:lnTo>
                    <a:pt x="1173480" y="0"/>
                  </a:lnTo>
                  <a:close/>
                </a:path>
              </a:pathLst>
            </a:custGeom>
            <a:solidFill>
              <a:srgbClr val="FFFFFF"/>
            </a:solidFill>
          </p:spPr>
          <p:txBody>
            <a:bodyPr wrap="square" lIns="0" tIns="0" rIns="0" bIns="0" rtlCol="0"/>
            <a:lstStyle/>
            <a:p>
              <a:endParaRPr sz="1985"/>
            </a:p>
          </p:txBody>
        </p:sp>
        <p:sp>
          <p:nvSpPr>
            <p:cNvPr id="20" name="object 20"/>
            <p:cNvSpPr/>
            <p:nvPr/>
          </p:nvSpPr>
          <p:spPr>
            <a:xfrm>
              <a:off x="2723388" y="3040379"/>
              <a:ext cx="1173480" cy="349250"/>
            </a:xfrm>
            <a:custGeom>
              <a:avLst/>
              <a:gdLst/>
              <a:ahLst/>
              <a:cxnLst/>
              <a:rect l="l" t="t" r="r" b="b"/>
              <a:pathLst>
                <a:path w="1173479" h="349250">
                  <a:moveTo>
                    <a:pt x="0" y="348996"/>
                  </a:moveTo>
                  <a:lnTo>
                    <a:pt x="1173480" y="348996"/>
                  </a:lnTo>
                  <a:lnTo>
                    <a:pt x="1173480" y="0"/>
                  </a:lnTo>
                  <a:lnTo>
                    <a:pt x="0" y="0"/>
                  </a:lnTo>
                  <a:lnTo>
                    <a:pt x="0" y="348996"/>
                  </a:lnTo>
                  <a:close/>
                </a:path>
              </a:pathLst>
            </a:custGeom>
            <a:ln w="12192">
              <a:solidFill>
                <a:srgbClr val="FFFFFF"/>
              </a:solidFill>
            </a:ln>
          </p:spPr>
          <p:txBody>
            <a:bodyPr wrap="square" lIns="0" tIns="0" rIns="0" bIns="0" rtlCol="0"/>
            <a:lstStyle/>
            <a:p>
              <a:endParaRPr sz="1985"/>
            </a:p>
          </p:txBody>
        </p:sp>
      </p:grpSp>
      <p:sp>
        <p:nvSpPr>
          <p:cNvPr id="21" name="object 21"/>
          <p:cNvSpPr txBox="1"/>
          <p:nvPr/>
        </p:nvSpPr>
        <p:spPr>
          <a:xfrm>
            <a:off x="3522414" y="3493035"/>
            <a:ext cx="574916" cy="284920"/>
          </a:xfrm>
          <a:prstGeom prst="rect">
            <a:avLst/>
          </a:prstGeom>
        </p:spPr>
        <p:txBody>
          <a:bodyPr vert="horz" wrap="square" lIns="0" tIns="13305" rIns="0" bIns="0" rtlCol="0">
            <a:spAutoFit/>
          </a:bodyPr>
          <a:lstStyle/>
          <a:p>
            <a:pPr marL="14007">
              <a:spcBef>
                <a:spcPts val="105"/>
              </a:spcBef>
            </a:pPr>
            <a:r>
              <a:rPr sz="1764" spc="-11" dirty="0">
                <a:latin typeface="Times New Roman"/>
                <a:cs typeface="Times New Roman"/>
              </a:rPr>
              <a:t>Odraz</a:t>
            </a:r>
            <a:endParaRPr sz="1764" dirty="0">
              <a:latin typeface="Times New Roman"/>
              <a:cs typeface="Times New Roman"/>
            </a:endParaRPr>
          </a:p>
        </p:txBody>
      </p:sp>
      <p:sp>
        <p:nvSpPr>
          <p:cNvPr id="22" name="object 22"/>
          <p:cNvSpPr txBox="1"/>
          <p:nvPr/>
        </p:nvSpPr>
        <p:spPr>
          <a:xfrm>
            <a:off x="1374228" y="5453679"/>
            <a:ext cx="1308093" cy="322396"/>
          </a:xfrm>
          <a:prstGeom prst="rect">
            <a:avLst/>
          </a:prstGeom>
          <a:solidFill>
            <a:srgbClr val="FFFFFF"/>
          </a:solidFill>
        </p:spPr>
        <p:txBody>
          <a:bodyPr vert="horz" wrap="square" lIns="0" tIns="50419" rIns="0" bIns="0" rtlCol="0">
            <a:spAutoFit/>
          </a:bodyPr>
          <a:lstStyle/>
          <a:p>
            <a:pPr marL="107849">
              <a:spcBef>
                <a:spcPts val="397"/>
              </a:spcBef>
            </a:pPr>
            <a:r>
              <a:rPr sz="1764" spc="-11" dirty="0">
                <a:latin typeface="Times New Roman"/>
                <a:cs typeface="Times New Roman"/>
              </a:rPr>
              <a:t>Absorpce</a:t>
            </a:r>
            <a:endParaRPr sz="1764" dirty="0">
              <a:latin typeface="Times New Roman"/>
              <a:cs typeface="Times New Roman"/>
            </a:endParaRPr>
          </a:p>
        </p:txBody>
      </p:sp>
      <p:grpSp>
        <p:nvGrpSpPr>
          <p:cNvPr id="23" name="object 23"/>
          <p:cNvGrpSpPr/>
          <p:nvPr/>
        </p:nvGrpSpPr>
        <p:grpSpPr>
          <a:xfrm>
            <a:off x="572020" y="3566304"/>
            <a:ext cx="2117597" cy="398450"/>
            <a:chOff x="242315" y="3233927"/>
            <a:chExt cx="1920239" cy="361315"/>
          </a:xfrm>
        </p:grpSpPr>
        <p:sp>
          <p:nvSpPr>
            <p:cNvPr id="24" name="object 24"/>
            <p:cNvSpPr/>
            <p:nvPr/>
          </p:nvSpPr>
          <p:spPr>
            <a:xfrm>
              <a:off x="248411" y="3240023"/>
              <a:ext cx="1908175" cy="349250"/>
            </a:xfrm>
            <a:custGeom>
              <a:avLst/>
              <a:gdLst/>
              <a:ahLst/>
              <a:cxnLst/>
              <a:rect l="l" t="t" r="r" b="b"/>
              <a:pathLst>
                <a:path w="1908175" h="349250">
                  <a:moveTo>
                    <a:pt x="1908048" y="0"/>
                  </a:moveTo>
                  <a:lnTo>
                    <a:pt x="0" y="0"/>
                  </a:lnTo>
                  <a:lnTo>
                    <a:pt x="0" y="348996"/>
                  </a:lnTo>
                  <a:lnTo>
                    <a:pt x="1908048" y="348996"/>
                  </a:lnTo>
                  <a:lnTo>
                    <a:pt x="1908048" y="0"/>
                  </a:lnTo>
                  <a:close/>
                </a:path>
              </a:pathLst>
            </a:custGeom>
            <a:solidFill>
              <a:srgbClr val="FFFFFF"/>
            </a:solidFill>
          </p:spPr>
          <p:txBody>
            <a:bodyPr wrap="square" lIns="0" tIns="0" rIns="0" bIns="0" rtlCol="0"/>
            <a:lstStyle/>
            <a:p>
              <a:endParaRPr sz="1985"/>
            </a:p>
          </p:txBody>
        </p:sp>
        <p:sp>
          <p:nvSpPr>
            <p:cNvPr id="25" name="object 25"/>
            <p:cNvSpPr/>
            <p:nvPr/>
          </p:nvSpPr>
          <p:spPr>
            <a:xfrm>
              <a:off x="248411" y="3240023"/>
              <a:ext cx="1908175" cy="349250"/>
            </a:xfrm>
            <a:custGeom>
              <a:avLst/>
              <a:gdLst/>
              <a:ahLst/>
              <a:cxnLst/>
              <a:rect l="l" t="t" r="r" b="b"/>
              <a:pathLst>
                <a:path w="1908175" h="349250">
                  <a:moveTo>
                    <a:pt x="0" y="348996"/>
                  </a:moveTo>
                  <a:lnTo>
                    <a:pt x="1908048" y="348996"/>
                  </a:lnTo>
                  <a:lnTo>
                    <a:pt x="1908048" y="0"/>
                  </a:lnTo>
                  <a:lnTo>
                    <a:pt x="0" y="0"/>
                  </a:lnTo>
                  <a:lnTo>
                    <a:pt x="0" y="348996"/>
                  </a:lnTo>
                  <a:close/>
                </a:path>
              </a:pathLst>
            </a:custGeom>
            <a:ln w="12192">
              <a:solidFill>
                <a:srgbClr val="FFFFFF"/>
              </a:solidFill>
            </a:ln>
          </p:spPr>
          <p:txBody>
            <a:bodyPr wrap="square" lIns="0" tIns="0" rIns="0" bIns="0" rtlCol="0"/>
            <a:lstStyle/>
            <a:p>
              <a:endParaRPr sz="1985"/>
            </a:p>
          </p:txBody>
        </p:sp>
      </p:grpSp>
      <p:sp>
        <p:nvSpPr>
          <p:cNvPr id="26" name="object 26"/>
          <p:cNvSpPr txBox="1"/>
          <p:nvPr/>
        </p:nvSpPr>
        <p:spPr>
          <a:xfrm>
            <a:off x="666248" y="3603697"/>
            <a:ext cx="1766066" cy="284920"/>
          </a:xfrm>
          <a:prstGeom prst="rect">
            <a:avLst/>
          </a:prstGeom>
        </p:spPr>
        <p:txBody>
          <a:bodyPr vert="horz" wrap="square" lIns="0" tIns="13305" rIns="0" bIns="0" rtlCol="0">
            <a:spAutoFit/>
          </a:bodyPr>
          <a:lstStyle/>
          <a:p>
            <a:pPr marL="14007">
              <a:spcBef>
                <a:spcPts val="105"/>
              </a:spcBef>
            </a:pPr>
            <a:r>
              <a:rPr sz="1764" dirty="0">
                <a:latin typeface="Times New Roman"/>
                <a:cs typeface="Times New Roman"/>
              </a:rPr>
              <a:t>Dopadající</a:t>
            </a:r>
            <a:r>
              <a:rPr sz="1764" spc="-72" dirty="0">
                <a:latin typeface="Times New Roman"/>
                <a:cs typeface="Times New Roman"/>
              </a:rPr>
              <a:t> </a:t>
            </a:r>
            <a:r>
              <a:rPr sz="1764" spc="-11" dirty="0">
                <a:latin typeface="Times New Roman"/>
                <a:cs typeface="Times New Roman"/>
              </a:rPr>
              <a:t>paprsek</a:t>
            </a:r>
            <a:endParaRPr sz="1764">
              <a:latin typeface="Times New Roman"/>
              <a:cs typeface="Times New Roman"/>
            </a:endParaRPr>
          </a:p>
        </p:txBody>
      </p:sp>
      <p:sp>
        <p:nvSpPr>
          <p:cNvPr id="27" name="object 27"/>
          <p:cNvSpPr txBox="1"/>
          <p:nvPr/>
        </p:nvSpPr>
        <p:spPr>
          <a:xfrm>
            <a:off x="1039236" y="6357836"/>
            <a:ext cx="1873906" cy="388242"/>
          </a:xfrm>
          <a:prstGeom prst="rect">
            <a:avLst/>
          </a:prstGeom>
          <a:solidFill>
            <a:srgbClr val="FFFFFF"/>
          </a:solidFill>
        </p:spPr>
        <p:txBody>
          <a:bodyPr vert="horz" wrap="square" lIns="0" tIns="48318" rIns="0" bIns="0" rtlCol="0">
            <a:spAutoFit/>
          </a:bodyPr>
          <a:lstStyle/>
          <a:p>
            <a:pPr marL="107849">
              <a:spcBef>
                <a:spcPts val="380"/>
              </a:spcBef>
            </a:pPr>
            <a:r>
              <a:rPr sz="2206" spc="-11" dirty="0">
                <a:latin typeface="Times New Roman"/>
                <a:cs typeface="Times New Roman"/>
              </a:rPr>
              <a:t>L+O+A+T=1</a:t>
            </a:r>
            <a:endParaRPr sz="2206">
              <a:latin typeface="Times New Roman"/>
              <a:cs typeface="Times New Roman"/>
            </a:endParaRPr>
          </a:p>
        </p:txBody>
      </p:sp>
      <p:sp>
        <p:nvSpPr>
          <p:cNvPr id="28" name="object 28"/>
          <p:cNvSpPr txBox="1"/>
          <p:nvPr/>
        </p:nvSpPr>
        <p:spPr>
          <a:xfrm>
            <a:off x="5831562" y="3281996"/>
            <a:ext cx="4055228" cy="284920"/>
          </a:xfrm>
          <a:prstGeom prst="rect">
            <a:avLst/>
          </a:prstGeom>
        </p:spPr>
        <p:txBody>
          <a:bodyPr vert="horz" wrap="square" lIns="0" tIns="13305" rIns="0" bIns="0" rtlCol="0">
            <a:spAutoFit/>
          </a:bodyPr>
          <a:lstStyle/>
          <a:p>
            <a:pPr marL="14007">
              <a:spcBef>
                <a:spcPts val="105"/>
              </a:spcBef>
            </a:pPr>
            <a:r>
              <a:rPr sz="1764" dirty="0">
                <a:latin typeface="Times New Roman"/>
                <a:cs typeface="Times New Roman"/>
              </a:rPr>
              <a:t>Absorpce</a:t>
            </a:r>
            <a:r>
              <a:rPr sz="1764" spc="-44" dirty="0">
                <a:latin typeface="Times New Roman"/>
                <a:cs typeface="Times New Roman"/>
              </a:rPr>
              <a:t> </a:t>
            </a:r>
            <a:r>
              <a:rPr sz="1764" dirty="0">
                <a:latin typeface="Times New Roman"/>
                <a:cs typeface="Times New Roman"/>
              </a:rPr>
              <a:t>paprsku</a:t>
            </a:r>
            <a:r>
              <a:rPr sz="1764" spc="-44" dirty="0">
                <a:latin typeface="Times New Roman"/>
                <a:cs typeface="Times New Roman"/>
              </a:rPr>
              <a:t> </a:t>
            </a:r>
            <a:r>
              <a:rPr sz="1764" dirty="0">
                <a:latin typeface="Times New Roman"/>
                <a:cs typeface="Times New Roman"/>
              </a:rPr>
              <a:t>laseru</a:t>
            </a:r>
            <a:r>
              <a:rPr sz="1764" spc="-22" dirty="0">
                <a:latin typeface="Times New Roman"/>
                <a:cs typeface="Times New Roman"/>
              </a:rPr>
              <a:t> </a:t>
            </a:r>
            <a:r>
              <a:rPr sz="1764" dirty="0">
                <a:latin typeface="Times New Roman"/>
                <a:cs typeface="Times New Roman"/>
              </a:rPr>
              <a:t>pro</a:t>
            </a:r>
            <a:r>
              <a:rPr sz="1764" spc="-44" dirty="0">
                <a:latin typeface="Times New Roman"/>
                <a:cs typeface="Times New Roman"/>
              </a:rPr>
              <a:t> </a:t>
            </a:r>
            <a:r>
              <a:rPr sz="1764" dirty="0">
                <a:latin typeface="Times New Roman"/>
                <a:cs typeface="Times New Roman"/>
              </a:rPr>
              <a:t>různé</a:t>
            </a:r>
            <a:r>
              <a:rPr sz="1764" spc="-39" dirty="0">
                <a:latin typeface="Times New Roman"/>
                <a:cs typeface="Times New Roman"/>
              </a:rPr>
              <a:t> </a:t>
            </a:r>
            <a:r>
              <a:rPr sz="1764" spc="-11" dirty="0">
                <a:latin typeface="Times New Roman"/>
                <a:cs typeface="Times New Roman"/>
              </a:rPr>
              <a:t>materiály</a:t>
            </a:r>
            <a:endParaRPr sz="1764">
              <a:latin typeface="Times New Roman"/>
              <a:cs typeface="Times New Roman"/>
            </a:endParaRPr>
          </a:p>
        </p:txBody>
      </p:sp>
      <p:sp>
        <p:nvSpPr>
          <p:cNvPr id="29" name="object 29"/>
          <p:cNvSpPr txBox="1">
            <a:spLocks noGrp="1"/>
          </p:cNvSpPr>
          <p:nvPr>
            <p:ph type="title"/>
          </p:nvPr>
        </p:nvSpPr>
        <p:spPr>
          <a:xfrm>
            <a:off x="391632" y="787601"/>
            <a:ext cx="7684696" cy="488821"/>
          </a:xfrm>
          <a:prstGeom prst="rect">
            <a:avLst/>
          </a:prstGeom>
        </p:spPr>
        <p:txBody>
          <a:bodyPr vert="horz" wrap="square" lIns="0" tIns="13305" rIns="0" bIns="0" rtlCol="0">
            <a:spAutoFit/>
          </a:bodyPr>
          <a:lstStyle/>
          <a:p>
            <a:pPr marL="14007">
              <a:spcBef>
                <a:spcPts val="105"/>
              </a:spcBef>
            </a:pPr>
            <a:r>
              <a:rPr sz="3089" i="1" dirty="0">
                <a:solidFill>
                  <a:srgbClr val="FF3300"/>
                </a:solidFill>
                <a:latin typeface="Arial"/>
                <a:cs typeface="Arial"/>
              </a:rPr>
              <a:t>Interakce</a:t>
            </a:r>
            <a:r>
              <a:rPr sz="3089" i="1" spc="-94" dirty="0">
                <a:solidFill>
                  <a:srgbClr val="FF3300"/>
                </a:solidFill>
                <a:latin typeface="Arial"/>
                <a:cs typeface="Arial"/>
              </a:rPr>
              <a:t> </a:t>
            </a:r>
            <a:r>
              <a:rPr sz="3089" i="1" dirty="0">
                <a:solidFill>
                  <a:srgbClr val="FF3300"/>
                </a:solidFill>
                <a:latin typeface="Arial"/>
                <a:cs typeface="Arial"/>
              </a:rPr>
              <a:t>laserového</a:t>
            </a:r>
            <a:r>
              <a:rPr sz="3089" i="1" spc="-99" dirty="0">
                <a:solidFill>
                  <a:srgbClr val="FF3300"/>
                </a:solidFill>
                <a:latin typeface="Arial"/>
                <a:cs typeface="Arial"/>
              </a:rPr>
              <a:t> </a:t>
            </a:r>
            <a:r>
              <a:rPr sz="3089" i="1" dirty="0">
                <a:solidFill>
                  <a:srgbClr val="FF3300"/>
                </a:solidFill>
                <a:latin typeface="Arial"/>
                <a:cs typeface="Arial"/>
              </a:rPr>
              <a:t>záření</a:t>
            </a:r>
            <a:r>
              <a:rPr sz="3089" i="1" spc="-116" dirty="0">
                <a:solidFill>
                  <a:srgbClr val="FF3300"/>
                </a:solidFill>
                <a:latin typeface="Arial"/>
                <a:cs typeface="Arial"/>
              </a:rPr>
              <a:t> </a:t>
            </a:r>
            <a:r>
              <a:rPr sz="3089" i="1" dirty="0">
                <a:solidFill>
                  <a:srgbClr val="FF3300"/>
                </a:solidFill>
                <a:latin typeface="Arial"/>
                <a:cs typeface="Arial"/>
              </a:rPr>
              <a:t>s</a:t>
            </a:r>
            <a:r>
              <a:rPr sz="3089" i="1" spc="-110" dirty="0">
                <a:solidFill>
                  <a:srgbClr val="FF3300"/>
                </a:solidFill>
                <a:latin typeface="Arial"/>
                <a:cs typeface="Arial"/>
              </a:rPr>
              <a:t> </a:t>
            </a:r>
            <a:r>
              <a:rPr sz="3089" i="1" spc="-11" dirty="0">
                <a:solidFill>
                  <a:srgbClr val="FF3300"/>
                </a:solidFill>
                <a:latin typeface="Arial"/>
                <a:cs typeface="Arial"/>
              </a:rPr>
              <a:t>materiálem</a:t>
            </a:r>
            <a:endParaRPr sz="3089">
              <a:latin typeface="Arial"/>
              <a:cs typeface="Arial"/>
            </a:endParaRPr>
          </a:p>
        </p:txBody>
      </p:sp>
      <p:pic>
        <p:nvPicPr>
          <p:cNvPr id="30" name="object 30"/>
          <p:cNvPicPr/>
          <p:nvPr/>
        </p:nvPicPr>
        <p:blipFill>
          <a:blip r:embed="rId4" cstate="print"/>
          <a:stretch>
            <a:fillRect/>
          </a:stretch>
        </p:blipFill>
        <p:spPr>
          <a:xfrm>
            <a:off x="692481" y="2637553"/>
            <a:ext cx="1085866" cy="240397"/>
          </a:xfrm>
          <a:prstGeom prst="rect">
            <a:avLst/>
          </a:prstGeom>
        </p:spPr>
      </p:pic>
      <p:grpSp>
        <p:nvGrpSpPr>
          <p:cNvPr id="31" name="object 31"/>
          <p:cNvGrpSpPr/>
          <p:nvPr/>
        </p:nvGrpSpPr>
        <p:grpSpPr>
          <a:xfrm>
            <a:off x="2225128" y="2482295"/>
            <a:ext cx="2309470" cy="626036"/>
            <a:chOff x="1741354" y="2250948"/>
            <a:chExt cx="2094230" cy="567690"/>
          </a:xfrm>
        </p:grpSpPr>
        <p:pic>
          <p:nvPicPr>
            <p:cNvPr id="32" name="object 32"/>
            <p:cNvPicPr/>
            <p:nvPr/>
          </p:nvPicPr>
          <p:blipFill>
            <a:blip r:embed="rId5" cstate="print"/>
            <a:stretch>
              <a:fillRect/>
            </a:stretch>
          </p:blipFill>
          <p:spPr>
            <a:xfrm>
              <a:off x="1741354" y="2350861"/>
              <a:ext cx="856822" cy="304281"/>
            </a:xfrm>
            <a:prstGeom prst="rect">
              <a:avLst/>
            </a:prstGeom>
          </p:spPr>
        </p:pic>
        <p:pic>
          <p:nvPicPr>
            <p:cNvPr id="33" name="object 33"/>
            <p:cNvPicPr/>
            <p:nvPr/>
          </p:nvPicPr>
          <p:blipFill>
            <a:blip r:embed="rId6" cstate="print"/>
            <a:stretch>
              <a:fillRect/>
            </a:stretch>
          </p:blipFill>
          <p:spPr>
            <a:xfrm>
              <a:off x="2491740" y="2250948"/>
              <a:ext cx="1343406" cy="567689"/>
            </a:xfrm>
            <a:prstGeom prst="rect">
              <a:avLst/>
            </a:prstGeom>
          </p:spPr>
        </p:pic>
      </p:grpSp>
      <p:pic>
        <p:nvPicPr>
          <p:cNvPr id="34" name="object 34"/>
          <p:cNvPicPr/>
          <p:nvPr/>
        </p:nvPicPr>
        <p:blipFill>
          <a:blip r:embed="rId7" cstate="print"/>
          <a:stretch>
            <a:fillRect/>
          </a:stretch>
        </p:blipFill>
        <p:spPr>
          <a:xfrm>
            <a:off x="4831774" y="2642560"/>
            <a:ext cx="970094" cy="285472"/>
          </a:xfrm>
          <a:prstGeom prst="rect">
            <a:avLst/>
          </a:prstGeom>
        </p:spPr>
      </p:pic>
      <p:grpSp>
        <p:nvGrpSpPr>
          <p:cNvPr id="35" name="object 35"/>
          <p:cNvGrpSpPr/>
          <p:nvPr/>
        </p:nvGrpSpPr>
        <p:grpSpPr>
          <a:xfrm>
            <a:off x="6505935" y="2482295"/>
            <a:ext cx="2769544" cy="626036"/>
            <a:chOff x="5623195" y="2250948"/>
            <a:chExt cx="2511425" cy="567690"/>
          </a:xfrm>
        </p:grpSpPr>
        <p:pic>
          <p:nvPicPr>
            <p:cNvPr id="36" name="object 36"/>
            <p:cNvPicPr/>
            <p:nvPr/>
          </p:nvPicPr>
          <p:blipFill>
            <a:blip r:embed="rId8" cstate="print"/>
            <a:stretch>
              <a:fillRect/>
            </a:stretch>
          </p:blipFill>
          <p:spPr>
            <a:xfrm>
              <a:off x="5623195" y="2391735"/>
              <a:ext cx="825922" cy="217992"/>
            </a:xfrm>
            <a:prstGeom prst="rect">
              <a:avLst/>
            </a:prstGeom>
          </p:spPr>
        </p:pic>
        <p:pic>
          <p:nvPicPr>
            <p:cNvPr id="37" name="object 37"/>
            <p:cNvPicPr/>
            <p:nvPr/>
          </p:nvPicPr>
          <p:blipFill>
            <a:blip r:embed="rId9" cstate="print"/>
            <a:stretch>
              <a:fillRect/>
            </a:stretch>
          </p:blipFill>
          <p:spPr>
            <a:xfrm>
              <a:off x="6339839" y="2250948"/>
              <a:ext cx="989838" cy="567689"/>
            </a:xfrm>
            <a:prstGeom prst="rect">
              <a:avLst/>
            </a:prstGeom>
          </p:spPr>
        </p:pic>
        <p:pic>
          <p:nvPicPr>
            <p:cNvPr id="38" name="object 38"/>
            <p:cNvPicPr/>
            <p:nvPr/>
          </p:nvPicPr>
          <p:blipFill>
            <a:blip r:embed="rId10" cstate="print"/>
            <a:stretch>
              <a:fillRect/>
            </a:stretch>
          </p:blipFill>
          <p:spPr>
            <a:xfrm>
              <a:off x="7059167" y="2250948"/>
              <a:ext cx="1075181" cy="567689"/>
            </a:xfrm>
            <a:prstGeom prst="rect">
              <a:avLst/>
            </a:prstGeom>
          </p:spPr>
        </p:pic>
      </p:grpSp>
      <p:sp>
        <p:nvSpPr>
          <p:cNvPr id="39" name="object 39"/>
          <p:cNvSpPr txBox="1"/>
          <p:nvPr/>
        </p:nvSpPr>
        <p:spPr>
          <a:xfrm>
            <a:off x="668938" y="1510609"/>
            <a:ext cx="9356926" cy="1423857"/>
          </a:xfrm>
          <a:prstGeom prst="rect">
            <a:avLst/>
          </a:prstGeom>
        </p:spPr>
        <p:txBody>
          <a:bodyPr vert="horz" wrap="square" lIns="0" tIns="52520" rIns="0" bIns="0" rtlCol="0">
            <a:spAutoFit/>
          </a:bodyPr>
          <a:lstStyle/>
          <a:p>
            <a:pPr marL="14007" marR="5602">
              <a:lnSpc>
                <a:spcPts val="2382"/>
              </a:lnSpc>
              <a:spcBef>
                <a:spcPts val="414"/>
              </a:spcBef>
              <a:tabLst>
                <a:tab pos="1003555" algn="l"/>
                <a:tab pos="2374076" algn="l"/>
                <a:tab pos="3298495" algn="l"/>
                <a:tab pos="4004415" algn="l"/>
                <a:tab pos="5164142" algn="l"/>
                <a:tab pos="6233526" algn="l"/>
                <a:tab pos="7299410" algn="l"/>
                <a:tab pos="8719652" algn="l"/>
              </a:tabLst>
            </a:pPr>
            <a:r>
              <a:rPr sz="2206" i="1" spc="-11" dirty="0">
                <a:latin typeface="Arial"/>
                <a:cs typeface="Arial"/>
              </a:rPr>
              <a:t>Různé</a:t>
            </a:r>
            <a:r>
              <a:rPr sz="2206" i="1" dirty="0">
                <a:latin typeface="Arial"/>
                <a:cs typeface="Arial"/>
              </a:rPr>
              <a:t>	</a:t>
            </a:r>
            <a:r>
              <a:rPr sz="2206" i="1" spc="-11" dirty="0">
                <a:latin typeface="Arial"/>
                <a:cs typeface="Arial"/>
              </a:rPr>
              <a:t>materiály,</a:t>
            </a:r>
            <a:r>
              <a:rPr sz="2206" i="1" dirty="0">
                <a:latin typeface="Arial"/>
                <a:cs typeface="Arial"/>
              </a:rPr>
              <a:t>	</a:t>
            </a:r>
            <a:r>
              <a:rPr sz="2206" i="1" spc="-11" dirty="0">
                <a:latin typeface="Arial"/>
                <a:cs typeface="Arial"/>
              </a:rPr>
              <a:t>tělesa</a:t>
            </a:r>
            <a:r>
              <a:rPr sz="2206" i="1" dirty="0">
                <a:latin typeface="Arial"/>
                <a:cs typeface="Arial"/>
              </a:rPr>
              <a:t>	</a:t>
            </a:r>
            <a:r>
              <a:rPr sz="2206" i="1" spc="-22" dirty="0">
                <a:latin typeface="Arial"/>
                <a:cs typeface="Arial"/>
              </a:rPr>
              <a:t>mají</a:t>
            </a:r>
            <a:r>
              <a:rPr sz="2206" i="1" dirty="0">
                <a:latin typeface="Arial"/>
                <a:cs typeface="Arial"/>
              </a:rPr>
              <a:t>	</a:t>
            </a:r>
            <a:r>
              <a:rPr sz="2206" i="1" spc="-11" dirty="0">
                <a:latin typeface="Arial"/>
                <a:cs typeface="Arial"/>
              </a:rPr>
              <a:t>výrazně</a:t>
            </a:r>
            <a:r>
              <a:rPr sz="2206" i="1" dirty="0">
                <a:latin typeface="Arial"/>
                <a:cs typeface="Arial"/>
              </a:rPr>
              <a:t>	</a:t>
            </a:r>
            <a:r>
              <a:rPr sz="2206" i="1" spc="-11" dirty="0">
                <a:latin typeface="Arial"/>
                <a:cs typeface="Arial"/>
              </a:rPr>
              <a:t>odlišné</a:t>
            </a:r>
            <a:r>
              <a:rPr sz="2206" i="1" dirty="0">
                <a:latin typeface="Arial"/>
                <a:cs typeface="Arial"/>
              </a:rPr>
              <a:t>	</a:t>
            </a:r>
            <a:r>
              <a:rPr sz="2206" i="1" spc="-11" dirty="0">
                <a:latin typeface="Arial"/>
                <a:cs typeface="Arial"/>
              </a:rPr>
              <a:t>optické</a:t>
            </a:r>
            <a:r>
              <a:rPr sz="2206" i="1" dirty="0">
                <a:latin typeface="Arial"/>
                <a:cs typeface="Arial"/>
              </a:rPr>
              <a:t>	</a:t>
            </a:r>
            <a:r>
              <a:rPr sz="2206" i="1" spc="-11" dirty="0">
                <a:latin typeface="Arial"/>
                <a:cs typeface="Arial"/>
              </a:rPr>
              <a:t>vlastnosti,</a:t>
            </a:r>
            <a:r>
              <a:rPr sz="2206" i="1" dirty="0">
                <a:latin typeface="Arial"/>
                <a:cs typeface="Arial"/>
              </a:rPr>
              <a:t>	</a:t>
            </a:r>
            <a:r>
              <a:rPr sz="2206" i="1" spc="-11" dirty="0">
                <a:latin typeface="Arial"/>
                <a:cs typeface="Arial"/>
              </a:rPr>
              <a:t>které </a:t>
            </a:r>
            <a:r>
              <a:rPr sz="2206" i="1" dirty="0">
                <a:latin typeface="Arial"/>
                <a:cs typeface="Arial"/>
              </a:rPr>
              <a:t>ovlivňují</a:t>
            </a:r>
            <a:r>
              <a:rPr sz="2206" i="1" spc="-33" dirty="0">
                <a:latin typeface="Arial"/>
                <a:cs typeface="Arial"/>
              </a:rPr>
              <a:t> </a:t>
            </a:r>
            <a:r>
              <a:rPr sz="2206" i="1" dirty="0">
                <a:latin typeface="Arial"/>
                <a:cs typeface="Arial"/>
              </a:rPr>
              <a:t>výrazně</a:t>
            </a:r>
            <a:r>
              <a:rPr sz="2206" i="1" spc="-50" dirty="0">
                <a:latin typeface="Arial"/>
                <a:cs typeface="Arial"/>
              </a:rPr>
              <a:t> </a:t>
            </a:r>
            <a:r>
              <a:rPr sz="2206" i="1" dirty="0">
                <a:latin typeface="Arial"/>
                <a:cs typeface="Arial"/>
              </a:rPr>
              <a:t>absorpci</a:t>
            </a:r>
            <a:r>
              <a:rPr sz="2206" i="1" spc="-50" dirty="0">
                <a:latin typeface="Arial"/>
                <a:cs typeface="Arial"/>
              </a:rPr>
              <a:t> </a:t>
            </a:r>
            <a:r>
              <a:rPr sz="2206" i="1" spc="-11" dirty="0">
                <a:latin typeface="Arial"/>
                <a:cs typeface="Arial"/>
              </a:rPr>
              <a:t>energie.</a:t>
            </a:r>
            <a:endParaRPr sz="2206">
              <a:latin typeface="Arial"/>
              <a:cs typeface="Arial"/>
            </a:endParaRPr>
          </a:p>
          <a:p>
            <a:pPr>
              <a:spcBef>
                <a:spcPts val="33"/>
              </a:spcBef>
            </a:pPr>
            <a:endParaRPr sz="2702">
              <a:latin typeface="Arial"/>
              <a:cs typeface="Arial"/>
            </a:endParaRPr>
          </a:p>
          <a:p>
            <a:pPr marL="14007">
              <a:tabLst>
                <a:tab pos="1531594" algn="l"/>
                <a:tab pos="4129072" algn="l"/>
                <a:tab pos="5808434" algn="l"/>
              </a:tabLst>
            </a:pPr>
            <a:r>
              <a:rPr sz="2206" b="1" i="1" spc="-11" dirty="0">
                <a:latin typeface="Arial"/>
                <a:cs typeface="Arial"/>
              </a:rPr>
              <a:t>Materiál</a:t>
            </a:r>
            <a:r>
              <a:rPr sz="2206" b="1" i="1" dirty="0">
                <a:latin typeface="Arial"/>
                <a:cs typeface="Arial"/>
              </a:rPr>
              <a:t>	Úprava</a:t>
            </a:r>
            <a:r>
              <a:rPr sz="2206" b="1" i="1" spc="-33" dirty="0">
                <a:latin typeface="Arial"/>
                <a:cs typeface="Arial"/>
              </a:rPr>
              <a:t> </a:t>
            </a:r>
            <a:r>
              <a:rPr sz="2206" b="1" i="1" spc="-11" dirty="0">
                <a:latin typeface="Arial"/>
                <a:cs typeface="Arial"/>
              </a:rPr>
              <a:t>povrchu</a:t>
            </a:r>
            <a:r>
              <a:rPr sz="2206" b="1" i="1" dirty="0">
                <a:latin typeface="Arial"/>
                <a:cs typeface="Arial"/>
              </a:rPr>
              <a:t>	</a:t>
            </a:r>
            <a:r>
              <a:rPr sz="2206" b="1" i="1" spc="-11" dirty="0">
                <a:latin typeface="Arial"/>
                <a:cs typeface="Arial"/>
              </a:rPr>
              <a:t>Teplota</a:t>
            </a:r>
            <a:r>
              <a:rPr sz="2206" b="1" i="1" dirty="0">
                <a:latin typeface="Arial"/>
                <a:cs typeface="Arial"/>
              </a:rPr>
              <a:t>	Vlnová</a:t>
            </a:r>
            <a:r>
              <a:rPr sz="2206" b="1" i="1" spc="-22" dirty="0">
                <a:latin typeface="Arial"/>
                <a:cs typeface="Arial"/>
              </a:rPr>
              <a:t> </a:t>
            </a:r>
            <a:r>
              <a:rPr sz="2206" b="1" i="1" dirty="0">
                <a:latin typeface="Arial"/>
                <a:cs typeface="Arial"/>
              </a:rPr>
              <a:t>délka</a:t>
            </a:r>
            <a:r>
              <a:rPr sz="2206" b="1" i="1" spc="-22" dirty="0">
                <a:latin typeface="Arial"/>
                <a:cs typeface="Arial"/>
              </a:rPr>
              <a:t> </a:t>
            </a:r>
            <a:r>
              <a:rPr sz="2206" b="1" i="1" spc="-11" dirty="0">
                <a:latin typeface="Arial"/>
                <a:cs typeface="Arial"/>
              </a:rPr>
              <a:t>záření</a:t>
            </a:r>
            <a:endParaRPr sz="2206">
              <a:latin typeface="Arial"/>
              <a:cs typeface="Arial"/>
            </a:endParaRPr>
          </a:p>
        </p:txBody>
      </p:sp>
      <p:sp>
        <p:nvSpPr>
          <p:cNvPr id="40" name="object 40"/>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26181711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87601"/>
            <a:ext cx="7684696" cy="488821"/>
          </a:xfrm>
          <a:prstGeom prst="rect">
            <a:avLst/>
          </a:prstGeom>
        </p:spPr>
        <p:txBody>
          <a:bodyPr vert="horz" wrap="square" lIns="0" tIns="13305" rIns="0" bIns="0" rtlCol="0">
            <a:spAutoFit/>
          </a:bodyPr>
          <a:lstStyle/>
          <a:p>
            <a:pPr marL="14007">
              <a:spcBef>
                <a:spcPts val="105"/>
              </a:spcBef>
            </a:pPr>
            <a:r>
              <a:rPr sz="3089" i="1" dirty="0">
                <a:solidFill>
                  <a:srgbClr val="FF3300"/>
                </a:solidFill>
                <a:latin typeface="Arial"/>
                <a:cs typeface="Arial"/>
              </a:rPr>
              <a:t>Interakce</a:t>
            </a:r>
            <a:r>
              <a:rPr sz="3089" i="1" spc="-94" dirty="0">
                <a:solidFill>
                  <a:srgbClr val="FF3300"/>
                </a:solidFill>
                <a:latin typeface="Arial"/>
                <a:cs typeface="Arial"/>
              </a:rPr>
              <a:t> </a:t>
            </a:r>
            <a:r>
              <a:rPr sz="3089" i="1" dirty="0">
                <a:solidFill>
                  <a:srgbClr val="FF3300"/>
                </a:solidFill>
                <a:latin typeface="Arial"/>
                <a:cs typeface="Arial"/>
              </a:rPr>
              <a:t>laserového</a:t>
            </a:r>
            <a:r>
              <a:rPr sz="3089" i="1" spc="-99" dirty="0">
                <a:solidFill>
                  <a:srgbClr val="FF3300"/>
                </a:solidFill>
                <a:latin typeface="Arial"/>
                <a:cs typeface="Arial"/>
              </a:rPr>
              <a:t> </a:t>
            </a:r>
            <a:r>
              <a:rPr sz="3089" i="1" dirty="0">
                <a:solidFill>
                  <a:srgbClr val="FF3300"/>
                </a:solidFill>
                <a:latin typeface="Arial"/>
                <a:cs typeface="Arial"/>
              </a:rPr>
              <a:t>záření</a:t>
            </a:r>
            <a:r>
              <a:rPr sz="3089" i="1" spc="-116" dirty="0">
                <a:solidFill>
                  <a:srgbClr val="FF3300"/>
                </a:solidFill>
                <a:latin typeface="Arial"/>
                <a:cs typeface="Arial"/>
              </a:rPr>
              <a:t> </a:t>
            </a:r>
            <a:r>
              <a:rPr sz="3089" i="1" dirty="0">
                <a:solidFill>
                  <a:srgbClr val="FF3300"/>
                </a:solidFill>
                <a:latin typeface="Arial"/>
                <a:cs typeface="Arial"/>
              </a:rPr>
              <a:t>s</a:t>
            </a:r>
            <a:r>
              <a:rPr sz="3089" i="1" spc="-110" dirty="0">
                <a:solidFill>
                  <a:srgbClr val="FF3300"/>
                </a:solidFill>
                <a:latin typeface="Arial"/>
                <a:cs typeface="Arial"/>
              </a:rPr>
              <a:t> </a:t>
            </a:r>
            <a:r>
              <a:rPr sz="3089" i="1" spc="-11" dirty="0">
                <a:solidFill>
                  <a:srgbClr val="FF3300"/>
                </a:solidFill>
                <a:latin typeface="Arial"/>
                <a:cs typeface="Arial"/>
              </a:rPr>
              <a:t>materiálem</a:t>
            </a:r>
            <a:endParaRPr sz="3089">
              <a:latin typeface="Arial"/>
              <a:cs typeface="Arial"/>
            </a:endParaRPr>
          </a:p>
        </p:txBody>
      </p:sp>
      <p:pic>
        <p:nvPicPr>
          <p:cNvPr id="12" name="object 12"/>
          <p:cNvPicPr/>
          <p:nvPr/>
        </p:nvPicPr>
        <p:blipFill>
          <a:blip r:embed="rId2" cstate="print"/>
          <a:stretch>
            <a:fillRect/>
          </a:stretch>
        </p:blipFill>
        <p:spPr>
          <a:xfrm>
            <a:off x="1244221" y="2020162"/>
            <a:ext cx="7852771" cy="4175937"/>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4215814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p:nvPr/>
        </p:nvSpPr>
        <p:spPr>
          <a:xfrm>
            <a:off x="391633" y="793398"/>
            <a:ext cx="7683295" cy="488821"/>
          </a:xfrm>
          <a:prstGeom prst="rect">
            <a:avLst/>
          </a:prstGeom>
        </p:spPr>
        <p:txBody>
          <a:bodyPr vert="horz" wrap="square" lIns="0" tIns="13305" rIns="0" bIns="0" rtlCol="0">
            <a:spAutoFit/>
          </a:bodyPr>
          <a:lstStyle/>
          <a:p>
            <a:pPr marL="14007">
              <a:spcBef>
                <a:spcPts val="105"/>
              </a:spcBef>
            </a:pPr>
            <a:r>
              <a:rPr sz="3089" b="1" i="1" dirty="0">
                <a:solidFill>
                  <a:srgbClr val="FF3300"/>
                </a:solidFill>
                <a:latin typeface="Arial"/>
                <a:cs typeface="Arial"/>
              </a:rPr>
              <a:t>Interakce</a:t>
            </a:r>
            <a:r>
              <a:rPr sz="3089" b="1" i="1" spc="-83" dirty="0">
                <a:solidFill>
                  <a:srgbClr val="FF3300"/>
                </a:solidFill>
                <a:latin typeface="Arial"/>
                <a:cs typeface="Arial"/>
              </a:rPr>
              <a:t> </a:t>
            </a:r>
            <a:r>
              <a:rPr sz="3089" b="1" i="1" dirty="0">
                <a:solidFill>
                  <a:srgbClr val="FF3300"/>
                </a:solidFill>
                <a:latin typeface="Arial"/>
                <a:cs typeface="Arial"/>
              </a:rPr>
              <a:t>laserového</a:t>
            </a:r>
            <a:r>
              <a:rPr sz="3089" b="1" i="1" spc="-77" dirty="0">
                <a:solidFill>
                  <a:srgbClr val="FF3300"/>
                </a:solidFill>
                <a:latin typeface="Arial"/>
                <a:cs typeface="Arial"/>
              </a:rPr>
              <a:t> </a:t>
            </a:r>
            <a:r>
              <a:rPr sz="3089" b="1" i="1" dirty="0">
                <a:solidFill>
                  <a:srgbClr val="FF3300"/>
                </a:solidFill>
                <a:latin typeface="Arial"/>
                <a:cs typeface="Arial"/>
              </a:rPr>
              <a:t>záření</a:t>
            </a:r>
            <a:r>
              <a:rPr sz="3089" b="1" i="1" spc="-110" dirty="0">
                <a:solidFill>
                  <a:srgbClr val="FF3300"/>
                </a:solidFill>
                <a:latin typeface="Arial"/>
                <a:cs typeface="Arial"/>
              </a:rPr>
              <a:t> </a:t>
            </a:r>
            <a:r>
              <a:rPr sz="3089" b="1" i="1" dirty="0">
                <a:solidFill>
                  <a:srgbClr val="FF3300"/>
                </a:solidFill>
                <a:latin typeface="Arial"/>
                <a:cs typeface="Arial"/>
              </a:rPr>
              <a:t>s</a:t>
            </a:r>
            <a:r>
              <a:rPr sz="3089" b="1" i="1" spc="-99" dirty="0">
                <a:solidFill>
                  <a:srgbClr val="FF3300"/>
                </a:solidFill>
                <a:latin typeface="Arial"/>
                <a:cs typeface="Arial"/>
              </a:rPr>
              <a:t> </a:t>
            </a:r>
            <a:r>
              <a:rPr sz="3089" b="1" i="1" spc="-11" dirty="0">
                <a:solidFill>
                  <a:srgbClr val="FF3300"/>
                </a:solidFill>
                <a:latin typeface="Arial"/>
                <a:cs typeface="Arial"/>
              </a:rPr>
              <a:t>materiálem</a:t>
            </a:r>
            <a:endParaRPr sz="3089">
              <a:latin typeface="Arial"/>
              <a:cs typeface="Arial"/>
            </a:endParaRPr>
          </a:p>
        </p:txBody>
      </p:sp>
      <p:pic>
        <p:nvPicPr>
          <p:cNvPr id="12" name="object 12"/>
          <p:cNvPicPr/>
          <p:nvPr/>
        </p:nvPicPr>
        <p:blipFill>
          <a:blip r:embed="rId2" cstate="print"/>
          <a:stretch>
            <a:fillRect/>
          </a:stretch>
        </p:blipFill>
        <p:spPr>
          <a:xfrm>
            <a:off x="826136" y="1991008"/>
            <a:ext cx="9039175" cy="4379997"/>
          </a:xfrm>
          <a:prstGeom prst="rect">
            <a:avLst/>
          </a:prstGeom>
        </p:spPr>
      </p:pic>
      <p:sp>
        <p:nvSpPr>
          <p:cNvPr id="13" name="object 13"/>
          <p:cNvSpPr txBox="1"/>
          <p:nvPr/>
        </p:nvSpPr>
        <p:spPr>
          <a:xfrm>
            <a:off x="6387432" y="1704330"/>
            <a:ext cx="2639295" cy="779864"/>
          </a:xfrm>
          <a:prstGeom prst="rect">
            <a:avLst/>
          </a:prstGeom>
        </p:spPr>
        <p:txBody>
          <a:bodyPr vert="horz" wrap="square" lIns="0" tIns="14005" rIns="0" bIns="0" rtlCol="0">
            <a:spAutoFit/>
          </a:bodyPr>
          <a:lstStyle/>
          <a:p>
            <a:pPr marL="14007" marR="5602">
              <a:lnSpc>
                <a:spcPct val="150100"/>
              </a:lnSpc>
              <a:spcBef>
                <a:spcPts val="110"/>
              </a:spcBef>
            </a:pPr>
            <a:r>
              <a:rPr sz="1764" dirty="0">
                <a:latin typeface="Times New Roman"/>
                <a:cs typeface="Times New Roman"/>
              </a:rPr>
              <a:t>Závislost</a:t>
            </a:r>
            <a:r>
              <a:rPr sz="1764" spc="-28" dirty="0">
                <a:latin typeface="Times New Roman"/>
                <a:cs typeface="Times New Roman"/>
              </a:rPr>
              <a:t> </a:t>
            </a:r>
            <a:r>
              <a:rPr sz="1764" dirty="0">
                <a:latin typeface="Times New Roman"/>
                <a:cs typeface="Times New Roman"/>
              </a:rPr>
              <a:t>absorpce</a:t>
            </a:r>
            <a:r>
              <a:rPr sz="1764" spc="-39" dirty="0">
                <a:latin typeface="Times New Roman"/>
                <a:cs typeface="Times New Roman"/>
              </a:rPr>
              <a:t> </a:t>
            </a:r>
            <a:r>
              <a:rPr sz="1764" dirty="0">
                <a:latin typeface="Times New Roman"/>
                <a:cs typeface="Times New Roman"/>
              </a:rPr>
              <a:t>na</a:t>
            </a:r>
            <a:r>
              <a:rPr sz="1764" spc="-44" dirty="0">
                <a:latin typeface="Times New Roman"/>
                <a:cs typeface="Times New Roman"/>
              </a:rPr>
              <a:t> </a:t>
            </a:r>
            <a:r>
              <a:rPr sz="1764" spc="-11" dirty="0">
                <a:latin typeface="Times New Roman"/>
                <a:cs typeface="Times New Roman"/>
              </a:rPr>
              <a:t>teplotě </a:t>
            </a:r>
            <a:r>
              <a:rPr sz="1764" dirty="0">
                <a:latin typeface="Times New Roman"/>
                <a:cs typeface="Times New Roman"/>
              </a:rPr>
              <a:t>(Anomální</a:t>
            </a:r>
            <a:r>
              <a:rPr sz="1764" spc="-61" dirty="0">
                <a:latin typeface="Times New Roman"/>
                <a:cs typeface="Times New Roman"/>
              </a:rPr>
              <a:t> </a:t>
            </a:r>
            <a:r>
              <a:rPr sz="1764" spc="-11" dirty="0">
                <a:latin typeface="Times New Roman"/>
                <a:cs typeface="Times New Roman"/>
              </a:rPr>
              <a:t>absorpce)</a:t>
            </a:r>
            <a:endParaRPr sz="1764">
              <a:latin typeface="Times New Roman"/>
              <a:cs typeface="Times New Roman"/>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408157067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1" name="object 11"/>
          <p:cNvGrpSpPr/>
          <p:nvPr/>
        </p:nvGrpSpPr>
        <p:grpSpPr>
          <a:xfrm>
            <a:off x="1881234" y="1438623"/>
            <a:ext cx="6694523" cy="5588806"/>
            <a:chOff x="1429511" y="1304544"/>
            <a:chExt cx="6070600" cy="5067935"/>
          </a:xfrm>
        </p:grpSpPr>
        <p:pic>
          <p:nvPicPr>
            <p:cNvPr id="12" name="object 12"/>
            <p:cNvPicPr/>
            <p:nvPr/>
          </p:nvPicPr>
          <p:blipFill>
            <a:blip r:embed="rId2" cstate="print"/>
            <a:stretch>
              <a:fillRect/>
            </a:stretch>
          </p:blipFill>
          <p:spPr>
            <a:xfrm>
              <a:off x="1429511" y="1841384"/>
              <a:ext cx="6070092" cy="4531003"/>
            </a:xfrm>
            <a:prstGeom prst="rect">
              <a:avLst/>
            </a:prstGeom>
          </p:spPr>
        </p:pic>
        <p:pic>
          <p:nvPicPr>
            <p:cNvPr id="13" name="object 13"/>
            <p:cNvPicPr/>
            <p:nvPr/>
          </p:nvPicPr>
          <p:blipFill>
            <a:blip r:embed="rId3" cstate="print"/>
            <a:stretch>
              <a:fillRect/>
            </a:stretch>
          </p:blipFill>
          <p:spPr>
            <a:xfrm>
              <a:off x="1787651" y="1304544"/>
              <a:ext cx="5182361" cy="677417"/>
            </a:xfrm>
            <a:prstGeom prst="rect">
              <a:avLst/>
            </a:prstGeom>
          </p:spPr>
        </p:pic>
      </p:grpSp>
      <p:sp>
        <p:nvSpPr>
          <p:cNvPr id="14" name="object 14"/>
          <p:cNvSpPr txBox="1"/>
          <p:nvPr/>
        </p:nvSpPr>
        <p:spPr>
          <a:xfrm>
            <a:off x="2472957" y="1524839"/>
            <a:ext cx="5297496" cy="421497"/>
          </a:xfrm>
          <a:prstGeom prst="rect">
            <a:avLst/>
          </a:prstGeom>
        </p:spPr>
        <p:txBody>
          <a:bodyPr vert="horz" wrap="square" lIns="0" tIns="14005" rIns="0" bIns="0" rtlCol="0">
            <a:spAutoFit/>
          </a:bodyPr>
          <a:lstStyle/>
          <a:p>
            <a:pPr marL="14007">
              <a:spcBef>
                <a:spcPts val="110"/>
              </a:spcBef>
            </a:pPr>
            <a:r>
              <a:rPr sz="2647" dirty="0">
                <a:latin typeface="Arial"/>
                <a:cs typeface="Arial"/>
              </a:rPr>
              <a:t>Elektromagnetické</a:t>
            </a:r>
            <a:r>
              <a:rPr sz="2647" spc="-39" dirty="0">
                <a:latin typeface="Arial"/>
                <a:cs typeface="Arial"/>
              </a:rPr>
              <a:t> </a:t>
            </a:r>
            <a:r>
              <a:rPr sz="2647" dirty="0">
                <a:latin typeface="Arial"/>
                <a:cs typeface="Arial"/>
              </a:rPr>
              <a:t>spektrum</a:t>
            </a:r>
            <a:r>
              <a:rPr sz="2647" spc="-55" dirty="0">
                <a:latin typeface="Arial"/>
                <a:cs typeface="Arial"/>
              </a:rPr>
              <a:t> </a:t>
            </a:r>
            <a:r>
              <a:rPr sz="2647" spc="-11" dirty="0">
                <a:latin typeface="Arial"/>
                <a:cs typeface="Arial"/>
              </a:rPr>
              <a:t>záření</a:t>
            </a:r>
            <a:endParaRPr sz="2647">
              <a:latin typeface="Arial"/>
              <a:cs typeface="Arial"/>
            </a:endParaRPr>
          </a:p>
        </p:txBody>
      </p:sp>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5" name="object 15"/>
          <p:cNvSpPr txBox="1"/>
          <p:nvPr/>
        </p:nvSpPr>
        <p:spPr>
          <a:xfrm>
            <a:off x="391633" y="774807"/>
            <a:ext cx="9092226" cy="514728"/>
          </a:xfrm>
          <a:prstGeom prst="rect">
            <a:avLst/>
          </a:prstGeom>
        </p:spPr>
        <p:txBody>
          <a:bodyPr vert="horz" wrap="square" lIns="0" tIns="14005" rIns="0" bIns="0" rtlCol="0">
            <a:spAutoFit/>
          </a:bodyPr>
          <a:lstStyle/>
          <a:p>
            <a:pPr marL="14007">
              <a:spcBef>
                <a:spcPts val="110"/>
              </a:spcBef>
            </a:pPr>
            <a:r>
              <a:rPr sz="3253" b="1" i="1" spc="-126" dirty="0">
                <a:solidFill>
                  <a:srgbClr val="FF3300"/>
                </a:solidFill>
                <a:latin typeface="Tahoma"/>
                <a:cs typeface="Tahoma"/>
              </a:rPr>
              <a:t>VLASTNOSTI</a:t>
            </a:r>
            <a:r>
              <a:rPr sz="3253" b="1" i="1" spc="-99" dirty="0">
                <a:solidFill>
                  <a:srgbClr val="FF3300"/>
                </a:solidFill>
                <a:latin typeface="Tahoma"/>
                <a:cs typeface="Tahoma"/>
              </a:rPr>
              <a:t> </a:t>
            </a:r>
            <a:r>
              <a:rPr sz="3253" b="1" i="1" spc="-132" dirty="0">
                <a:solidFill>
                  <a:srgbClr val="FF3300"/>
                </a:solidFill>
                <a:latin typeface="Tahoma"/>
                <a:cs typeface="Tahoma"/>
              </a:rPr>
              <a:t>ELEKTROMANETICKÉHO</a:t>
            </a:r>
            <a:r>
              <a:rPr sz="3253" b="1" i="1" spc="-55" dirty="0">
                <a:solidFill>
                  <a:srgbClr val="FF3300"/>
                </a:solidFill>
                <a:latin typeface="Tahoma"/>
                <a:cs typeface="Tahoma"/>
              </a:rPr>
              <a:t> </a:t>
            </a:r>
            <a:r>
              <a:rPr sz="3253" b="1" i="1" spc="-11" dirty="0">
                <a:solidFill>
                  <a:srgbClr val="FF3300"/>
                </a:solidFill>
                <a:latin typeface="Tahoma"/>
                <a:cs typeface="Tahoma"/>
              </a:rPr>
              <a:t>ZÁŘENÍ</a:t>
            </a:r>
            <a:endParaRPr sz="3253">
              <a:latin typeface="Tahoma"/>
              <a:cs typeface="Tahoma"/>
            </a:endParaRPr>
          </a:p>
        </p:txBody>
      </p:sp>
    </p:spTree>
    <p:extLst>
      <p:ext uri="{BB962C8B-B14F-4D97-AF65-F5344CB8AC3E}">
        <p14:creationId xmlns:p14="http://schemas.microsoft.com/office/powerpoint/2010/main" val="154991348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p:nvPr/>
        </p:nvSpPr>
        <p:spPr>
          <a:xfrm>
            <a:off x="273385" y="1264558"/>
            <a:ext cx="4211387" cy="5747186"/>
          </a:xfrm>
          <a:prstGeom prst="rect">
            <a:avLst/>
          </a:prstGeom>
        </p:spPr>
        <p:txBody>
          <a:bodyPr vert="horz" wrap="square" lIns="0" tIns="14005" rIns="0" bIns="0" rtlCol="0">
            <a:spAutoFit/>
          </a:bodyPr>
          <a:lstStyle/>
          <a:p>
            <a:pPr marL="218500" marR="551150" indent="-92442">
              <a:lnSpc>
                <a:spcPct val="120100"/>
              </a:lnSpc>
              <a:spcBef>
                <a:spcPts val="110"/>
              </a:spcBef>
            </a:pPr>
            <a:r>
              <a:rPr sz="2647" b="1" i="1" dirty="0">
                <a:latin typeface="Arial"/>
                <a:cs typeface="Arial"/>
              </a:rPr>
              <a:t>Podle</a:t>
            </a:r>
            <a:r>
              <a:rPr sz="2647" b="1" i="1" spc="-22" dirty="0">
                <a:latin typeface="Arial"/>
                <a:cs typeface="Arial"/>
              </a:rPr>
              <a:t> </a:t>
            </a:r>
            <a:r>
              <a:rPr sz="2647" b="1" i="1" dirty="0">
                <a:latin typeface="Arial"/>
                <a:cs typeface="Arial"/>
              </a:rPr>
              <a:t>druhu</a:t>
            </a:r>
            <a:r>
              <a:rPr sz="2647" b="1" i="1" spc="-33" dirty="0">
                <a:latin typeface="Arial"/>
                <a:cs typeface="Arial"/>
              </a:rPr>
              <a:t> </a:t>
            </a:r>
            <a:r>
              <a:rPr sz="2647" b="1" i="1" spc="-11" dirty="0">
                <a:latin typeface="Arial"/>
                <a:cs typeface="Arial"/>
              </a:rPr>
              <a:t>aktivního prostředí:</a:t>
            </a:r>
            <a:endParaRPr sz="2647" dirty="0">
              <a:latin typeface="Arial"/>
              <a:cs typeface="Arial"/>
            </a:endParaRPr>
          </a:p>
          <a:p>
            <a:pPr marL="714324" indent="-588267">
              <a:lnSpc>
                <a:spcPts val="2377"/>
              </a:lnSpc>
              <a:spcBef>
                <a:spcPts val="2393"/>
              </a:spcBef>
              <a:buAutoNum type="arabicPeriod"/>
              <a:tabLst>
                <a:tab pos="713623" algn="l"/>
                <a:tab pos="714324" algn="l"/>
              </a:tabLst>
            </a:pPr>
            <a:r>
              <a:rPr sz="1985" b="1" i="1" dirty="0">
                <a:latin typeface="Arial"/>
                <a:cs typeface="Arial"/>
              </a:rPr>
              <a:t>Pevnolátkové</a:t>
            </a:r>
            <a:r>
              <a:rPr sz="1985" b="1" i="1" spc="-28" dirty="0">
                <a:latin typeface="Arial"/>
                <a:cs typeface="Arial"/>
              </a:rPr>
              <a:t> </a:t>
            </a:r>
            <a:r>
              <a:rPr sz="1985" dirty="0">
                <a:latin typeface="Arial"/>
                <a:cs typeface="Arial"/>
              </a:rPr>
              <a:t>–</a:t>
            </a:r>
            <a:r>
              <a:rPr sz="1985" spc="-22" dirty="0">
                <a:latin typeface="Arial"/>
                <a:cs typeface="Arial"/>
              </a:rPr>
              <a:t> </a:t>
            </a:r>
            <a:r>
              <a:rPr sz="1985" spc="-11" dirty="0">
                <a:latin typeface="Arial"/>
                <a:cs typeface="Arial"/>
              </a:rPr>
              <a:t>Nd</a:t>
            </a:r>
            <a:r>
              <a:rPr sz="1985" spc="-17" baseline="25462" dirty="0">
                <a:latin typeface="Arial"/>
                <a:cs typeface="Arial"/>
              </a:rPr>
              <a:t>3+</a:t>
            </a:r>
            <a:r>
              <a:rPr sz="1985" spc="-11" dirty="0">
                <a:latin typeface="Arial"/>
                <a:cs typeface="Arial"/>
              </a:rPr>
              <a:t>:YAG,</a:t>
            </a:r>
            <a:endParaRPr sz="1985" dirty="0">
              <a:latin typeface="Arial"/>
              <a:cs typeface="Arial"/>
            </a:endParaRPr>
          </a:p>
          <a:p>
            <a:pPr marL="714324">
              <a:lnSpc>
                <a:spcPts val="2377"/>
              </a:lnSpc>
            </a:pPr>
            <a:r>
              <a:rPr sz="1985" spc="-11" dirty="0">
                <a:latin typeface="Arial"/>
                <a:cs typeface="Arial"/>
              </a:rPr>
              <a:t>Yb:YAG,</a:t>
            </a:r>
            <a:r>
              <a:rPr sz="1985" spc="-94" dirty="0">
                <a:latin typeface="Arial"/>
                <a:cs typeface="Arial"/>
              </a:rPr>
              <a:t> </a:t>
            </a:r>
            <a:r>
              <a:rPr sz="1985" spc="-11" dirty="0">
                <a:latin typeface="Arial"/>
                <a:cs typeface="Arial"/>
              </a:rPr>
              <a:t>rubín</a:t>
            </a:r>
            <a:endParaRPr sz="1985" dirty="0">
              <a:latin typeface="Arial"/>
              <a:cs typeface="Arial"/>
            </a:endParaRPr>
          </a:p>
          <a:p>
            <a:pPr marL="126057">
              <a:spcBef>
                <a:spcPts val="11"/>
              </a:spcBef>
            </a:pPr>
            <a:r>
              <a:rPr sz="1764" b="1" dirty="0">
                <a:latin typeface="Times New Roman"/>
                <a:cs typeface="Times New Roman"/>
              </a:rPr>
              <a:t>(svařování,</a:t>
            </a:r>
            <a:r>
              <a:rPr sz="1764" b="1" spc="-66" dirty="0">
                <a:latin typeface="Times New Roman"/>
                <a:cs typeface="Times New Roman"/>
              </a:rPr>
              <a:t> </a:t>
            </a:r>
            <a:r>
              <a:rPr sz="1764" b="1" dirty="0">
                <a:latin typeface="Times New Roman"/>
                <a:cs typeface="Times New Roman"/>
              </a:rPr>
              <a:t>řezání,</a:t>
            </a:r>
            <a:r>
              <a:rPr sz="1764" b="1" spc="-39" dirty="0">
                <a:latin typeface="Times New Roman"/>
                <a:cs typeface="Times New Roman"/>
              </a:rPr>
              <a:t> </a:t>
            </a:r>
            <a:r>
              <a:rPr sz="1764" b="1" spc="-11" dirty="0">
                <a:latin typeface="Times New Roman"/>
                <a:cs typeface="Times New Roman"/>
              </a:rPr>
              <a:t>popisování,</a:t>
            </a:r>
            <a:r>
              <a:rPr sz="1764" b="1" spc="-66" dirty="0">
                <a:latin typeface="Times New Roman"/>
                <a:cs typeface="Times New Roman"/>
              </a:rPr>
              <a:t> </a:t>
            </a:r>
            <a:r>
              <a:rPr sz="1764" b="1" dirty="0">
                <a:latin typeface="Times New Roman"/>
                <a:cs typeface="Times New Roman"/>
              </a:rPr>
              <a:t>vrtání,</a:t>
            </a:r>
            <a:r>
              <a:rPr sz="1764" b="1" spc="-50" dirty="0">
                <a:latin typeface="Times New Roman"/>
                <a:cs typeface="Times New Roman"/>
              </a:rPr>
              <a:t> </a:t>
            </a:r>
            <a:r>
              <a:rPr sz="1764" b="1" spc="-28" dirty="0">
                <a:latin typeface="Times New Roman"/>
                <a:cs typeface="Times New Roman"/>
              </a:rPr>
              <a:t>…)</a:t>
            </a:r>
            <a:endParaRPr sz="1764" dirty="0">
              <a:latin typeface="Times New Roman"/>
              <a:cs typeface="Times New Roman"/>
            </a:endParaRPr>
          </a:p>
          <a:p>
            <a:pPr>
              <a:spcBef>
                <a:spcPts val="39"/>
              </a:spcBef>
            </a:pPr>
            <a:endParaRPr sz="1489" dirty="0">
              <a:latin typeface="Times New Roman"/>
              <a:cs typeface="Times New Roman"/>
            </a:endParaRPr>
          </a:p>
          <a:p>
            <a:pPr marL="714324" indent="-588267">
              <a:lnSpc>
                <a:spcPts val="2382"/>
              </a:lnSpc>
              <a:buFont typeface="Arial"/>
              <a:buAutoNum type="arabicPeriod" startAt="2"/>
              <a:tabLst>
                <a:tab pos="713623" algn="l"/>
                <a:tab pos="714324" algn="l"/>
              </a:tabLst>
            </a:pPr>
            <a:r>
              <a:rPr sz="1985" b="1" i="1" dirty="0">
                <a:latin typeface="Arial"/>
                <a:cs typeface="Arial"/>
              </a:rPr>
              <a:t>Plynné</a:t>
            </a:r>
            <a:r>
              <a:rPr sz="1985" b="1" i="1" spc="-44" dirty="0">
                <a:latin typeface="Arial"/>
                <a:cs typeface="Arial"/>
              </a:rPr>
              <a:t> </a:t>
            </a:r>
            <a:r>
              <a:rPr sz="1985" dirty="0">
                <a:latin typeface="Arial"/>
                <a:cs typeface="Arial"/>
              </a:rPr>
              <a:t>–</a:t>
            </a:r>
            <a:r>
              <a:rPr sz="1985" spc="-39" dirty="0">
                <a:latin typeface="Arial"/>
                <a:cs typeface="Arial"/>
              </a:rPr>
              <a:t> </a:t>
            </a:r>
            <a:r>
              <a:rPr sz="1985" dirty="0">
                <a:latin typeface="Arial"/>
                <a:cs typeface="Arial"/>
              </a:rPr>
              <a:t>CO</a:t>
            </a:r>
            <a:r>
              <a:rPr sz="1985" baseline="-20833" dirty="0">
                <a:latin typeface="Arial"/>
                <a:cs typeface="Arial"/>
              </a:rPr>
              <a:t>2</a:t>
            </a:r>
            <a:r>
              <a:rPr sz="1985" dirty="0">
                <a:latin typeface="Arial"/>
                <a:cs typeface="Arial"/>
              </a:rPr>
              <a:t>,</a:t>
            </a:r>
            <a:r>
              <a:rPr sz="1985" spc="-138" dirty="0">
                <a:latin typeface="Arial"/>
                <a:cs typeface="Arial"/>
              </a:rPr>
              <a:t> </a:t>
            </a:r>
            <a:r>
              <a:rPr sz="1985" dirty="0">
                <a:latin typeface="Arial"/>
                <a:cs typeface="Arial"/>
              </a:rPr>
              <a:t>Ar,</a:t>
            </a:r>
            <a:r>
              <a:rPr sz="1985" spc="-28" dirty="0">
                <a:latin typeface="Arial"/>
                <a:cs typeface="Arial"/>
              </a:rPr>
              <a:t> </a:t>
            </a:r>
            <a:r>
              <a:rPr sz="1985" spc="-11" dirty="0">
                <a:latin typeface="Arial"/>
                <a:cs typeface="Arial"/>
              </a:rPr>
              <a:t>He-</a:t>
            </a:r>
            <a:r>
              <a:rPr sz="1985" spc="-28" dirty="0">
                <a:latin typeface="Arial"/>
                <a:cs typeface="Arial"/>
              </a:rPr>
              <a:t>Ne</a:t>
            </a:r>
            <a:endParaRPr sz="1985" dirty="0">
              <a:latin typeface="Arial"/>
              <a:cs typeface="Arial"/>
            </a:endParaRPr>
          </a:p>
          <a:p>
            <a:pPr marL="126057">
              <a:lnSpc>
                <a:spcPts val="2117"/>
              </a:lnSpc>
            </a:pPr>
            <a:r>
              <a:rPr sz="1764" b="1" dirty="0">
                <a:latin typeface="Times New Roman"/>
                <a:cs typeface="Times New Roman"/>
              </a:rPr>
              <a:t>(řezání,</a:t>
            </a:r>
            <a:r>
              <a:rPr sz="1764" b="1" spc="-50" dirty="0">
                <a:latin typeface="Times New Roman"/>
                <a:cs typeface="Times New Roman"/>
              </a:rPr>
              <a:t> </a:t>
            </a:r>
            <a:r>
              <a:rPr sz="1764" b="1" dirty="0">
                <a:latin typeface="Times New Roman"/>
                <a:cs typeface="Times New Roman"/>
              </a:rPr>
              <a:t>svařování,</a:t>
            </a:r>
            <a:r>
              <a:rPr sz="1764" b="1" spc="-94" dirty="0">
                <a:latin typeface="Times New Roman"/>
                <a:cs typeface="Times New Roman"/>
              </a:rPr>
              <a:t> </a:t>
            </a:r>
            <a:r>
              <a:rPr sz="1764" b="1" dirty="0">
                <a:latin typeface="Times New Roman"/>
                <a:cs typeface="Times New Roman"/>
              </a:rPr>
              <a:t>měření,</a:t>
            </a:r>
            <a:r>
              <a:rPr sz="1764" b="1" spc="-50" dirty="0">
                <a:latin typeface="Times New Roman"/>
                <a:cs typeface="Times New Roman"/>
              </a:rPr>
              <a:t> </a:t>
            </a:r>
            <a:r>
              <a:rPr sz="1764" b="1" spc="-11" dirty="0">
                <a:latin typeface="Times New Roman"/>
                <a:cs typeface="Times New Roman"/>
              </a:rPr>
              <a:t>značení)</a:t>
            </a:r>
            <a:endParaRPr sz="1764" dirty="0">
              <a:latin typeface="Times New Roman"/>
              <a:cs typeface="Times New Roman"/>
            </a:endParaRPr>
          </a:p>
          <a:p>
            <a:pPr>
              <a:spcBef>
                <a:spcPts val="39"/>
              </a:spcBef>
            </a:pPr>
            <a:endParaRPr sz="1489" dirty="0">
              <a:latin typeface="Times New Roman"/>
              <a:cs typeface="Times New Roman"/>
            </a:endParaRPr>
          </a:p>
          <a:p>
            <a:pPr marL="714324" indent="-588267">
              <a:buAutoNum type="arabicPeriod" startAt="3"/>
              <a:tabLst>
                <a:tab pos="713623" algn="l"/>
                <a:tab pos="714324" algn="l"/>
              </a:tabLst>
            </a:pPr>
            <a:r>
              <a:rPr sz="1985" b="1" i="1" dirty="0">
                <a:latin typeface="Arial"/>
                <a:cs typeface="Arial"/>
              </a:rPr>
              <a:t>Excimerové</a:t>
            </a:r>
            <a:r>
              <a:rPr sz="1985" b="1" i="1" spc="-22" dirty="0">
                <a:latin typeface="Arial"/>
                <a:cs typeface="Arial"/>
              </a:rPr>
              <a:t> </a:t>
            </a:r>
            <a:r>
              <a:rPr sz="1985" dirty="0">
                <a:latin typeface="Arial"/>
                <a:cs typeface="Arial"/>
              </a:rPr>
              <a:t>–</a:t>
            </a:r>
            <a:r>
              <a:rPr sz="1985" spc="-33" dirty="0">
                <a:latin typeface="Arial"/>
                <a:cs typeface="Arial"/>
              </a:rPr>
              <a:t> </a:t>
            </a:r>
            <a:r>
              <a:rPr sz="1985" dirty="0">
                <a:latin typeface="Arial"/>
                <a:cs typeface="Arial"/>
              </a:rPr>
              <a:t>vetšinou</a:t>
            </a:r>
            <a:r>
              <a:rPr sz="1985" spc="-17" dirty="0">
                <a:latin typeface="Arial"/>
                <a:cs typeface="Arial"/>
              </a:rPr>
              <a:t> </a:t>
            </a:r>
            <a:r>
              <a:rPr sz="1985" spc="-11" dirty="0">
                <a:latin typeface="Arial"/>
                <a:cs typeface="Arial"/>
              </a:rPr>
              <a:t>plynné</a:t>
            </a:r>
            <a:endParaRPr sz="1985" dirty="0">
              <a:latin typeface="Arial"/>
              <a:cs typeface="Arial"/>
            </a:endParaRPr>
          </a:p>
          <a:p>
            <a:pPr marL="714324">
              <a:spcBef>
                <a:spcPts val="6"/>
              </a:spcBef>
            </a:pPr>
            <a:r>
              <a:rPr sz="1985" spc="-11" dirty="0">
                <a:latin typeface="Arial"/>
                <a:cs typeface="Arial"/>
              </a:rPr>
              <a:t>sloučeniny,</a:t>
            </a:r>
            <a:r>
              <a:rPr sz="1985" spc="-61" dirty="0">
                <a:latin typeface="Arial"/>
                <a:cs typeface="Arial"/>
              </a:rPr>
              <a:t> </a:t>
            </a:r>
            <a:r>
              <a:rPr sz="1985" spc="-33" dirty="0">
                <a:latin typeface="Arial"/>
                <a:cs typeface="Arial"/>
              </a:rPr>
              <a:t>KrF,</a:t>
            </a:r>
            <a:r>
              <a:rPr sz="1985" spc="-99" dirty="0">
                <a:latin typeface="Arial"/>
                <a:cs typeface="Arial"/>
              </a:rPr>
              <a:t> </a:t>
            </a:r>
            <a:r>
              <a:rPr sz="1985" spc="-28" dirty="0">
                <a:latin typeface="Arial"/>
                <a:cs typeface="Arial"/>
              </a:rPr>
              <a:t>XeF</a:t>
            </a:r>
            <a:endParaRPr sz="1985" dirty="0">
              <a:latin typeface="Arial"/>
              <a:cs typeface="Arial"/>
            </a:endParaRPr>
          </a:p>
          <a:p>
            <a:pPr marL="714324">
              <a:spcBef>
                <a:spcPts val="695"/>
              </a:spcBef>
            </a:pPr>
            <a:r>
              <a:rPr sz="1764" b="1" dirty="0">
                <a:latin typeface="Times New Roman"/>
                <a:cs typeface="Times New Roman"/>
              </a:rPr>
              <a:t>(medicína,</a:t>
            </a:r>
            <a:r>
              <a:rPr sz="1764" b="1" spc="-55" dirty="0">
                <a:latin typeface="Times New Roman"/>
                <a:cs typeface="Times New Roman"/>
              </a:rPr>
              <a:t> </a:t>
            </a:r>
            <a:r>
              <a:rPr sz="1764" b="1" spc="-28" dirty="0">
                <a:latin typeface="Times New Roman"/>
                <a:cs typeface="Times New Roman"/>
              </a:rPr>
              <a:t>…)</a:t>
            </a:r>
            <a:endParaRPr sz="1764" dirty="0">
              <a:latin typeface="Times New Roman"/>
              <a:cs typeface="Times New Roman"/>
            </a:endParaRPr>
          </a:p>
          <a:p>
            <a:pPr>
              <a:spcBef>
                <a:spcPts val="17"/>
              </a:spcBef>
            </a:pPr>
            <a:endParaRPr sz="1544" dirty="0">
              <a:latin typeface="Times New Roman"/>
              <a:cs typeface="Times New Roman"/>
            </a:endParaRPr>
          </a:p>
          <a:p>
            <a:pPr marL="714324" indent="-588267">
              <a:buAutoNum type="arabicPeriod" startAt="4"/>
              <a:tabLst>
                <a:tab pos="713623" algn="l"/>
                <a:tab pos="714324" algn="l"/>
              </a:tabLst>
            </a:pPr>
            <a:r>
              <a:rPr sz="1985" b="1" dirty="0">
                <a:latin typeface="Arial"/>
                <a:cs typeface="Arial"/>
              </a:rPr>
              <a:t>Polovodičové</a:t>
            </a:r>
            <a:r>
              <a:rPr sz="1985" b="1" spc="22" dirty="0">
                <a:latin typeface="Arial"/>
                <a:cs typeface="Arial"/>
              </a:rPr>
              <a:t> </a:t>
            </a:r>
            <a:r>
              <a:rPr sz="1985" dirty="0">
                <a:latin typeface="Arial"/>
                <a:cs typeface="Arial"/>
              </a:rPr>
              <a:t>–</a:t>
            </a:r>
            <a:r>
              <a:rPr sz="1985" spc="-138" dirty="0">
                <a:latin typeface="Arial"/>
                <a:cs typeface="Arial"/>
              </a:rPr>
              <a:t> </a:t>
            </a:r>
            <a:r>
              <a:rPr sz="1985" dirty="0">
                <a:latin typeface="Arial"/>
                <a:cs typeface="Arial"/>
              </a:rPr>
              <a:t>AlGaAs,</a:t>
            </a:r>
            <a:r>
              <a:rPr sz="1985" spc="-22" dirty="0">
                <a:latin typeface="Arial"/>
                <a:cs typeface="Arial"/>
              </a:rPr>
              <a:t> </a:t>
            </a:r>
            <a:r>
              <a:rPr sz="1985" spc="-28" dirty="0">
                <a:latin typeface="Arial"/>
                <a:cs typeface="Arial"/>
              </a:rPr>
              <a:t>GaN</a:t>
            </a:r>
            <a:endParaRPr sz="1985" dirty="0">
              <a:latin typeface="Arial"/>
              <a:cs typeface="Arial"/>
            </a:endParaRPr>
          </a:p>
          <a:p>
            <a:pPr>
              <a:spcBef>
                <a:spcPts val="39"/>
              </a:spcBef>
              <a:buAutoNum type="arabicPeriod" startAt="4"/>
            </a:pPr>
            <a:endParaRPr sz="2592" dirty="0">
              <a:latin typeface="Arial"/>
              <a:cs typeface="Arial"/>
            </a:endParaRPr>
          </a:p>
          <a:p>
            <a:pPr marL="714324" marR="814469" indent="-588267">
              <a:buAutoNum type="arabicPeriod" startAt="4"/>
              <a:tabLst>
                <a:tab pos="713623" algn="l"/>
                <a:tab pos="714324" algn="l"/>
              </a:tabLst>
            </a:pPr>
            <a:r>
              <a:rPr sz="1985" dirty="0">
                <a:latin typeface="Arial"/>
                <a:cs typeface="Arial"/>
              </a:rPr>
              <a:t>Další</a:t>
            </a:r>
            <a:r>
              <a:rPr sz="1985" spc="-22" dirty="0">
                <a:latin typeface="Arial"/>
                <a:cs typeface="Arial"/>
              </a:rPr>
              <a:t> </a:t>
            </a:r>
            <a:r>
              <a:rPr sz="1985" dirty="0">
                <a:latin typeface="Arial"/>
                <a:cs typeface="Arial"/>
              </a:rPr>
              <a:t>–</a:t>
            </a:r>
            <a:r>
              <a:rPr sz="1985" spc="-17" dirty="0">
                <a:latin typeface="Arial"/>
                <a:cs typeface="Arial"/>
              </a:rPr>
              <a:t> </a:t>
            </a:r>
            <a:r>
              <a:rPr sz="1985" dirty="0">
                <a:latin typeface="Arial"/>
                <a:cs typeface="Arial"/>
              </a:rPr>
              <a:t>laser</a:t>
            </a:r>
            <a:r>
              <a:rPr sz="1985" spc="-6" dirty="0">
                <a:latin typeface="Arial"/>
                <a:cs typeface="Arial"/>
              </a:rPr>
              <a:t> </a:t>
            </a:r>
            <a:r>
              <a:rPr sz="1985" dirty="0">
                <a:latin typeface="Arial"/>
                <a:cs typeface="Arial"/>
              </a:rPr>
              <a:t>na</a:t>
            </a:r>
            <a:r>
              <a:rPr sz="1985" spc="-22" dirty="0">
                <a:latin typeface="Arial"/>
                <a:cs typeface="Arial"/>
              </a:rPr>
              <a:t> </a:t>
            </a:r>
            <a:r>
              <a:rPr sz="1985" spc="-11" dirty="0">
                <a:latin typeface="Arial"/>
                <a:cs typeface="Arial"/>
              </a:rPr>
              <a:t>volných elektronech</a:t>
            </a:r>
            <a:endParaRPr sz="1985" dirty="0">
              <a:latin typeface="Arial"/>
              <a:cs typeface="Arial"/>
            </a:endParaRPr>
          </a:p>
        </p:txBody>
      </p:sp>
      <p:sp>
        <p:nvSpPr>
          <p:cNvPr id="15" name="object 15"/>
          <p:cNvSpPr txBox="1">
            <a:spLocks noGrp="1"/>
          </p:cNvSpPr>
          <p:nvPr>
            <p:ph type="title"/>
          </p:nvPr>
        </p:nvSpPr>
        <p:spPr>
          <a:xfrm>
            <a:off x="391633" y="774809"/>
            <a:ext cx="2720525" cy="552797"/>
          </a:xfrm>
          <a:prstGeom prst="rect">
            <a:avLst/>
          </a:prstGeom>
        </p:spPr>
        <p:txBody>
          <a:bodyPr vert="horz" wrap="square" lIns="0" tIns="14005" rIns="0" bIns="0" rtlCol="0">
            <a:spAutoFit/>
          </a:bodyPr>
          <a:lstStyle/>
          <a:p>
            <a:pPr marL="14007">
              <a:spcBef>
                <a:spcPts val="110"/>
              </a:spcBef>
            </a:pPr>
            <a:r>
              <a:rPr spc="-116" dirty="0">
                <a:solidFill>
                  <a:srgbClr val="FF3300"/>
                </a:solidFill>
              </a:rPr>
              <a:t>TYPY</a:t>
            </a:r>
            <a:r>
              <a:rPr spc="-121" dirty="0">
                <a:solidFill>
                  <a:srgbClr val="FF3300"/>
                </a:solidFill>
              </a:rPr>
              <a:t> </a:t>
            </a:r>
            <a:r>
              <a:rPr spc="-94" dirty="0">
                <a:solidFill>
                  <a:srgbClr val="FF3300"/>
                </a:solidFill>
              </a:rPr>
              <a:t>LASERŮ</a:t>
            </a:r>
          </a:p>
        </p:txBody>
      </p:sp>
      <p:sp>
        <p:nvSpPr>
          <p:cNvPr id="20" name="object 20"/>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pic>
        <p:nvPicPr>
          <p:cNvPr id="21" name="object 17">
            <a:extLst>
              <a:ext uri="{FF2B5EF4-FFF2-40B4-BE49-F238E27FC236}">
                <a16:creationId xmlns:a16="http://schemas.microsoft.com/office/drawing/2014/main" id="{AB72CA87-200B-EE46-8035-121EC500318A}"/>
              </a:ext>
            </a:extLst>
          </p:cNvPr>
          <p:cNvPicPr/>
          <p:nvPr/>
        </p:nvPicPr>
        <p:blipFill>
          <a:blip r:embed="rId2" cstate="print"/>
          <a:stretch>
            <a:fillRect/>
          </a:stretch>
        </p:blipFill>
        <p:spPr>
          <a:xfrm>
            <a:off x="4874442" y="709227"/>
            <a:ext cx="5267104" cy="6406574"/>
          </a:xfrm>
          <a:prstGeom prst="rect">
            <a:avLst/>
          </a:prstGeom>
          <a:ln>
            <a:noFill/>
          </a:ln>
        </p:spPr>
      </p:pic>
    </p:spTree>
    <p:extLst>
      <p:ext uri="{BB962C8B-B14F-4D97-AF65-F5344CB8AC3E}">
        <p14:creationId xmlns:p14="http://schemas.microsoft.com/office/powerpoint/2010/main" val="411202558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4809"/>
            <a:ext cx="2720525" cy="552797"/>
          </a:xfrm>
          <a:prstGeom prst="rect">
            <a:avLst/>
          </a:prstGeom>
        </p:spPr>
        <p:txBody>
          <a:bodyPr vert="horz" wrap="square" lIns="0" tIns="14005" rIns="0" bIns="0" rtlCol="0">
            <a:spAutoFit/>
          </a:bodyPr>
          <a:lstStyle/>
          <a:p>
            <a:pPr marL="14007">
              <a:spcBef>
                <a:spcPts val="110"/>
              </a:spcBef>
            </a:pPr>
            <a:r>
              <a:rPr spc="-116" dirty="0">
                <a:solidFill>
                  <a:srgbClr val="FF3300"/>
                </a:solidFill>
              </a:rPr>
              <a:t>TYPY</a:t>
            </a:r>
            <a:r>
              <a:rPr spc="-121" dirty="0">
                <a:solidFill>
                  <a:srgbClr val="FF3300"/>
                </a:solidFill>
              </a:rPr>
              <a:t> </a:t>
            </a:r>
            <a:r>
              <a:rPr spc="-94" dirty="0">
                <a:solidFill>
                  <a:srgbClr val="FF3300"/>
                </a:solidFill>
              </a:rPr>
              <a:t>LASERŮ</a:t>
            </a:r>
          </a:p>
        </p:txBody>
      </p:sp>
      <p:pic>
        <p:nvPicPr>
          <p:cNvPr id="12" name="object 12"/>
          <p:cNvPicPr/>
          <p:nvPr/>
        </p:nvPicPr>
        <p:blipFill>
          <a:blip r:embed="rId2" cstate="print"/>
          <a:stretch>
            <a:fillRect/>
          </a:stretch>
        </p:blipFill>
        <p:spPr>
          <a:xfrm>
            <a:off x="6457599" y="1884949"/>
            <a:ext cx="2907445" cy="4556987"/>
          </a:xfrm>
          <a:prstGeom prst="rect">
            <a:avLst/>
          </a:prstGeom>
        </p:spPr>
      </p:pic>
      <p:pic>
        <p:nvPicPr>
          <p:cNvPr id="13" name="object 13"/>
          <p:cNvPicPr/>
          <p:nvPr/>
        </p:nvPicPr>
        <p:blipFill>
          <a:blip r:embed="rId3" cstate="print"/>
          <a:stretch>
            <a:fillRect/>
          </a:stretch>
        </p:blipFill>
        <p:spPr>
          <a:xfrm>
            <a:off x="1152344" y="2290319"/>
            <a:ext cx="4366282" cy="1572921"/>
          </a:xfrm>
          <a:prstGeom prst="rect">
            <a:avLst/>
          </a:prstGeom>
        </p:spPr>
      </p:pic>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86997982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p:nvPr/>
        </p:nvSpPr>
        <p:spPr>
          <a:xfrm>
            <a:off x="391633" y="774807"/>
            <a:ext cx="3282837" cy="514728"/>
          </a:xfrm>
          <a:prstGeom prst="rect">
            <a:avLst/>
          </a:prstGeom>
        </p:spPr>
        <p:txBody>
          <a:bodyPr vert="horz" wrap="square" lIns="0" tIns="14005" rIns="0" bIns="0" rtlCol="0">
            <a:spAutoFit/>
          </a:bodyPr>
          <a:lstStyle/>
          <a:p>
            <a:pPr marL="14007">
              <a:spcBef>
                <a:spcPts val="110"/>
              </a:spcBef>
            </a:pPr>
            <a:r>
              <a:rPr sz="3253" b="1" i="1" spc="-110" dirty="0">
                <a:solidFill>
                  <a:srgbClr val="FF3300"/>
                </a:solidFill>
                <a:latin typeface="Tahoma"/>
                <a:cs typeface="Tahoma"/>
              </a:rPr>
              <a:t>Rozdělení</a:t>
            </a:r>
            <a:r>
              <a:rPr sz="3253" b="1" i="1" spc="-44" dirty="0">
                <a:solidFill>
                  <a:srgbClr val="FF3300"/>
                </a:solidFill>
                <a:latin typeface="Tahoma"/>
                <a:cs typeface="Tahoma"/>
              </a:rPr>
              <a:t> </a:t>
            </a:r>
            <a:r>
              <a:rPr sz="3253" b="1" i="1" spc="-61" dirty="0">
                <a:solidFill>
                  <a:srgbClr val="FF3300"/>
                </a:solidFill>
                <a:latin typeface="Tahoma"/>
                <a:cs typeface="Tahoma"/>
              </a:rPr>
              <a:t>laserů</a:t>
            </a:r>
            <a:endParaRPr sz="3253">
              <a:latin typeface="Tahoma"/>
              <a:cs typeface="Tahoma"/>
            </a:endParaRPr>
          </a:p>
        </p:txBody>
      </p:sp>
      <p:sp>
        <p:nvSpPr>
          <p:cNvPr id="15" name="object 15"/>
          <p:cNvSpPr txBox="1"/>
          <p:nvPr/>
        </p:nvSpPr>
        <p:spPr>
          <a:xfrm>
            <a:off x="1021871" y="1602484"/>
            <a:ext cx="5873113" cy="488821"/>
          </a:xfrm>
          <a:prstGeom prst="rect">
            <a:avLst/>
          </a:prstGeom>
        </p:spPr>
        <p:txBody>
          <a:bodyPr vert="horz" wrap="square" lIns="0" tIns="13305" rIns="0" bIns="0" rtlCol="0">
            <a:spAutoFit/>
          </a:bodyPr>
          <a:lstStyle/>
          <a:p>
            <a:pPr marL="14007">
              <a:spcBef>
                <a:spcPts val="105"/>
              </a:spcBef>
            </a:pPr>
            <a:r>
              <a:rPr sz="3089" b="1" i="1" dirty="0">
                <a:latin typeface="Arial"/>
                <a:cs typeface="Arial"/>
              </a:rPr>
              <a:t>Podle</a:t>
            </a:r>
            <a:r>
              <a:rPr sz="3089" b="1" i="1" spc="-116" dirty="0">
                <a:latin typeface="Arial"/>
                <a:cs typeface="Arial"/>
              </a:rPr>
              <a:t> </a:t>
            </a:r>
            <a:r>
              <a:rPr sz="3089" b="1" i="1" dirty="0">
                <a:latin typeface="Arial"/>
                <a:cs typeface="Arial"/>
              </a:rPr>
              <a:t>generované</a:t>
            </a:r>
            <a:r>
              <a:rPr sz="3089" b="1" i="1" spc="-94" dirty="0">
                <a:latin typeface="Arial"/>
                <a:cs typeface="Arial"/>
              </a:rPr>
              <a:t> </a:t>
            </a:r>
            <a:r>
              <a:rPr sz="3089" b="1" i="1" dirty="0">
                <a:latin typeface="Arial"/>
                <a:cs typeface="Arial"/>
              </a:rPr>
              <a:t>vlnové</a:t>
            </a:r>
            <a:r>
              <a:rPr sz="3089" b="1" i="1" spc="-110" dirty="0">
                <a:latin typeface="Arial"/>
                <a:cs typeface="Arial"/>
              </a:rPr>
              <a:t> </a:t>
            </a:r>
            <a:r>
              <a:rPr sz="3089" b="1" i="1" spc="-11" dirty="0">
                <a:latin typeface="Arial"/>
                <a:cs typeface="Arial"/>
              </a:rPr>
              <a:t>délky</a:t>
            </a:r>
            <a:endParaRPr sz="3089">
              <a:latin typeface="Arial"/>
              <a:cs typeface="Arial"/>
            </a:endParaRPr>
          </a:p>
        </p:txBody>
      </p:sp>
      <p:pic>
        <p:nvPicPr>
          <p:cNvPr id="16" name="object 16"/>
          <p:cNvPicPr/>
          <p:nvPr/>
        </p:nvPicPr>
        <p:blipFill>
          <a:blip r:embed="rId2" cstate="print"/>
          <a:stretch>
            <a:fillRect/>
          </a:stretch>
        </p:blipFill>
        <p:spPr>
          <a:xfrm>
            <a:off x="2773819" y="4648633"/>
            <a:ext cx="5251810" cy="2411709"/>
          </a:xfrm>
          <a:prstGeom prst="rect">
            <a:avLst/>
          </a:prstGeom>
        </p:spPr>
      </p:pic>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pic>
        <p:nvPicPr>
          <p:cNvPr id="19" name="object 12">
            <a:extLst>
              <a:ext uri="{FF2B5EF4-FFF2-40B4-BE49-F238E27FC236}">
                <a16:creationId xmlns:a16="http://schemas.microsoft.com/office/drawing/2014/main" id="{804A3F08-9B09-FB4A-B452-4788361940A6}"/>
              </a:ext>
            </a:extLst>
          </p:cNvPr>
          <p:cNvPicPr/>
          <p:nvPr/>
        </p:nvPicPr>
        <p:blipFill>
          <a:blip r:embed="rId3" cstate="print"/>
          <a:stretch>
            <a:fillRect/>
          </a:stretch>
        </p:blipFill>
        <p:spPr>
          <a:xfrm>
            <a:off x="2353492" y="2206671"/>
            <a:ext cx="5860368" cy="2272216"/>
          </a:xfrm>
          <a:prstGeom prst="rect">
            <a:avLst/>
          </a:prstGeom>
        </p:spPr>
      </p:pic>
    </p:spTree>
    <p:extLst>
      <p:ext uri="{BB962C8B-B14F-4D97-AF65-F5344CB8AC3E}">
        <p14:creationId xmlns:p14="http://schemas.microsoft.com/office/powerpoint/2010/main" val="322026513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63621" y="774808"/>
            <a:ext cx="7207116" cy="552797"/>
          </a:xfrm>
          <a:prstGeom prst="rect">
            <a:avLst/>
          </a:prstGeom>
        </p:spPr>
        <p:txBody>
          <a:bodyPr vert="horz" wrap="square" lIns="0" tIns="14005" rIns="0" bIns="0" rtlCol="0">
            <a:spAutoFit/>
          </a:bodyPr>
          <a:lstStyle/>
          <a:p>
            <a:pPr marL="42019">
              <a:spcBef>
                <a:spcPts val="110"/>
              </a:spcBef>
              <a:tabLst>
                <a:tab pos="4276138" algn="l"/>
              </a:tabLst>
            </a:pPr>
            <a:r>
              <a:rPr spc="-105" dirty="0"/>
              <a:t>Pevnolátkový</a:t>
            </a:r>
            <a:r>
              <a:rPr spc="-121" dirty="0"/>
              <a:t> </a:t>
            </a:r>
            <a:r>
              <a:rPr spc="-77" dirty="0"/>
              <a:t>laser</a:t>
            </a:r>
            <a:r>
              <a:rPr spc="-138" dirty="0"/>
              <a:t> </a:t>
            </a:r>
            <a:r>
              <a:rPr spc="-55" dirty="0"/>
              <a:t>:</a:t>
            </a:r>
            <a:r>
              <a:rPr dirty="0"/>
              <a:t>	</a:t>
            </a:r>
            <a:r>
              <a:rPr sz="3089" b="0" dirty="0">
                <a:latin typeface="Tahoma"/>
                <a:cs typeface="Tahoma"/>
              </a:rPr>
              <a:t>Nd</a:t>
            </a:r>
            <a:r>
              <a:rPr sz="3060" b="0" baseline="25525" dirty="0">
                <a:latin typeface="Tahoma"/>
                <a:cs typeface="Tahoma"/>
              </a:rPr>
              <a:t>3+</a:t>
            </a:r>
            <a:r>
              <a:rPr sz="3089" b="0" dirty="0">
                <a:latin typeface="Tahoma"/>
                <a:cs typeface="Tahoma"/>
              </a:rPr>
              <a:t>:YAG</a:t>
            </a:r>
            <a:r>
              <a:rPr sz="3089" b="0" spc="-199" dirty="0">
                <a:latin typeface="Tahoma"/>
                <a:cs typeface="Tahoma"/>
              </a:rPr>
              <a:t> </a:t>
            </a:r>
            <a:r>
              <a:rPr sz="3089" b="0" spc="-11" dirty="0">
                <a:latin typeface="Tahoma"/>
                <a:cs typeface="Tahoma"/>
              </a:rPr>
              <a:t>LASER</a:t>
            </a:r>
            <a:endParaRPr sz="3089">
              <a:latin typeface="Tahoma"/>
              <a:cs typeface="Tahoma"/>
            </a:endParaRPr>
          </a:p>
        </p:txBody>
      </p:sp>
      <p:pic>
        <p:nvPicPr>
          <p:cNvPr id="12" name="object 12"/>
          <p:cNvPicPr/>
          <p:nvPr/>
        </p:nvPicPr>
        <p:blipFill>
          <a:blip r:embed="rId2" cstate="print"/>
          <a:stretch>
            <a:fillRect/>
          </a:stretch>
        </p:blipFill>
        <p:spPr>
          <a:xfrm>
            <a:off x="528518" y="1934785"/>
            <a:ext cx="4356957" cy="2989588"/>
          </a:xfrm>
          <a:prstGeom prst="rect">
            <a:avLst/>
          </a:prstGeom>
        </p:spPr>
      </p:pic>
      <p:pic>
        <p:nvPicPr>
          <p:cNvPr id="13" name="object 13"/>
          <p:cNvPicPr/>
          <p:nvPr/>
        </p:nvPicPr>
        <p:blipFill>
          <a:blip r:embed="rId3" cstate="print"/>
          <a:stretch>
            <a:fillRect/>
          </a:stretch>
        </p:blipFill>
        <p:spPr>
          <a:xfrm>
            <a:off x="728201" y="6163713"/>
            <a:ext cx="2656238" cy="545157"/>
          </a:xfrm>
          <a:prstGeom prst="rect">
            <a:avLst/>
          </a:prstGeom>
        </p:spPr>
      </p:pic>
      <p:sp>
        <p:nvSpPr>
          <p:cNvPr id="17" name="object 17"/>
          <p:cNvSpPr txBox="1"/>
          <p:nvPr/>
        </p:nvSpPr>
        <p:spPr>
          <a:xfrm>
            <a:off x="6501715" y="2446493"/>
            <a:ext cx="3392779" cy="625078"/>
          </a:xfrm>
          <a:prstGeom prst="rect">
            <a:avLst/>
          </a:prstGeom>
        </p:spPr>
        <p:txBody>
          <a:bodyPr vert="horz" wrap="square" lIns="0" tIns="14005" rIns="0" bIns="0" rtlCol="0">
            <a:spAutoFit/>
          </a:bodyPr>
          <a:lstStyle/>
          <a:p>
            <a:pPr marL="14007" marR="5602" indent="398480">
              <a:spcBef>
                <a:spcPts val="110"/>
              </a:spcBef>
            </a:pPr>
            <a:r>
              <a:rPr sz="1985" b="1" spc="-22" dirty="0">
                <a:latin typeface="Times New Roman"/>
                <a:cs typeface="Times New Roman"/>
              </a:rPr>
              <a:t>Využití</a:t>
            </a:r>
            <a:r>
              <a:rPr sz="1985" b="1" spc="-28" dirty="0">
                <a:latin typeface="Times New Roman"/>
                <a:cs typeface="Times New Roman"/>
              </a:rPr>
              <a:t> </a:t>
            </a:r>
            <a:r>
              <a:rPr sz="1985" b="1" dirty="0">
                <a:latin typeface="Times New Roman"/>
                <a:cs typeface="Times New Roman"/>
              </a:rPr>
              <a:t>energie</a:t>
            </a:r>
            <a:r>
              <a:rPr sz="1985" b="1" spc="-22" dirty="0">
                <a:latin typeface="Times New Roman"/>
                <a:cs typeface="Times New Roman"/>
              </a:rPr>
              <a:t> </a:t>
            </a:r>
            <a:r>
              <a:rPr sz="1985" b="1" spc="-11" dirty="0">
                <a:latin typeface="Times New Roman"/>
                <a:cs typeface="Times New Roman"/>
              </a:rPr>
              <a:t>vyzařované </a:t>
            </a:r>
            <a:r>
              <a:rPr sz="1985" b="1" dirty="0">
                <a:latin typeface="Times New Roman"/>
                <a:cs typeface="Times New Roman"/>
              </a:rPr>
              <a:t>výbojkou</a:t>
            </a:r>
            <a:r>
              <a:rPr sz="1985" b="1" spc="-22" dirty="0">
                <a:latin typeface="Times New Roman"/>
                <a:cs typeface="Times New Roman"/>
              </a:rPr>
              <a:t> </a:t>
            </a:r>
            <a:r>
              <a:rPr sz="1985" b="1" dirty="0">
                <a:latin typeface="Times New Roman"/>
                <a:cs typeface="Times New Roman"/>
              </a:rPr>
              <a:t>pro</a:t>
            </a:r>
            <a:r>
              <a:rPr sz="1985" b="1" spc="-17" dirty="0">
                <a:latin typeface="Times New Roman"/>
                <a:cs typeface="Times New Roman"/>
              </a:rPr>
              <a:t> </a:t>
            </a:r>
            <a:r>
              <a:rPr sz="1985" b="1" dirty="0">
                <a:latin typeface="Times New Roman"/>
                <a:cs typeface="Times New Roman"/>
              </a:rPr>
              <a:t>čerpání</a:t>
            </a:r>
            <a:r>
              <a:rPr sz="1985" b="1" spc="-22" dirty="0">
                <a:latin typeface="Times New Roman"/>
                <a:cs typeface="Times New Roman"/>
              </a:rPr>
              <a:t> </a:t>
            </a:r>
            <a:r>
              <a:rPr sz="1985" b="1" spc="-11" dirty="0">
                <a:latin typeface="Times New Roman"/>
                <a:cs typeface="Times New Roman"/>
              </a:rPr>
              <a:t>krystalu:</a:t>
            </a:r>
            <a:endParaRPr sz="1985" dirty="0">
              <a:latin typeface="Times New Roman"/>
              <a:cs typeface="Times New Roman"/>
            </a:endParaRPr>
          </a:p>
        </p:txBody>
      </p:sp>
      <p:pic>
        <p:nvPicPr>
          <p:cNvPr id="18" name="object 18"/>
          <p:cNvPicPr/>
          <p:nvPr/>
        </p:nvPicPr>
        <p:blipFill>
          <a:blip r:embed="rId4" cstate="print"/>
          <a:stretch>
            <a:fillRect/>
          </a:stretch>
        </p:blipFill>
        <p:spPr>
          <a:xfrm>
            <a:off x="5141262" y="3404647"/>
            <a:ext cx="4972759" cy="3031645"/>
          </a:xfrm>
          <a:prstGeom prst="rect">
            <a:avLst/>
          </a:prstGeom>
        </p:spPr>
      </p:pic>
      <p:sp>
        <p:nvSpPr>
          <p:cNvPr id="19" name="object 19"/>
          <p:cNvSpPr txBox="1"/>
          <p:nvPr/>
        </p:nvSpPr>
        <p:spPr>
          <a:xfrm>
            <a:off x="706921" y="5387496"/>
            <a:ext cx="4227493" cy="556404"/>
          </a:xfrm>
          <a:prstGeom prst="rect">
            <a:avLst/>
          </a:prstGeom>
        </p:spPr>
        <p:txBody>
          <a:bodyPr vert="horz" wrap="square" lIns="0" tIns="13305" rIns="0" bIns="0" rtlCol="0">
            <a:spAutoFit/>
          </a:bodyPr>
          <a:lstStyle/>
          <a:p>
            <a:pPr marL="14007">
              <a:spcBef>
                <a:spcPts val="105"/>
              </a:spcBef>
            </a:pPr>
            <a:r>
              <a:rPr sz="1764" dirty="0">
                <a:latin typeface="Times New Roman"/>
                <a:cs typeface="Times New Roman"/>
              </a:rPr>
              <a:t>Aktivní</a:t>
            </a:r>
            <a:r>
              <a:rPr sz="1764" spc="-39" dirty="0">
                <a:latin typeface="Times New Roman"/>
                <a:cs typeface="Times New Roman"/>
              </a:rPr>
              <a:t> </a:t>
            </a:r>
            <a:r>
              <a:rPr sz="1764" dirty="0">
                <a:latin typeface="Times New Roman"/>
                <a:cs typeface="Times New Roman"/>
              </a:rPr>
              <a:t>prostředí</a:t>
            </a:r>
            <a:r>
              <a:rPr sz="1764" spc="-22" dirty="0">
                <a:latin typeface="Times New Roman"/>
                <a:cs typeface="Times New Roman"/>
              </a:rPr>
              <a:t> </a:t>
            </a:r>
            <a:r>
              <a:rPr sz="1764" dirty="0">
                <a:latin typeface="Times New Roman"/>
                <a:cs typeface="Times New Roman"/>
              </a:rPr>
              <a:t>:</a:t>
            </a:r>
            <a:r>
              <a:rPr sz="1764" spc="-99" dirty="0">
                <a:latin typeface="Times New Roman"/>
                <a:cs typeface="Times New Roman"/>
              </a:rPr>
              <a:t> </a:t>
            </a:r>
            <a:r>
              <a:rPr sz="1764" spc="-66" dirty="0">
                <a:latin typeface="Times New Roman"/>
                <a:cs typeface="Times New Roman"/>
              </a:rPr>
              <a:t>YAG</a:t>
            </a:r>
            <a:r>
              <a:rPr sz="1764" spc="-33" dirty="0">
                <a:latin typeface="Times New Roman"/>
                <a:cs typeface="Times New Roman"/>
              </a:rPr>
              <a:t> </a:t>
            </a:r>
            <a:r>
              <a:rPr sz="1764" dirty="0">
                <a:latin typeface="Times New Roman"/>
                <a:cs typeface="Times New Roman"/>
              </a:rPr>
              <a:t>–</a:t>
            </a:r>
            <a:r>
              <a:rPr sz="1764" spc="-99" dirty="0">
                <a:latin typeface="Times New Roman"/>
                <a:cs typeface="Times New Roman"/>
              </a:rPr>
              <a:t> </a:t>
            </a:r>
            <a:r>
              <a:rPr sz="1764" spc="-11" dirty="0">
                <a:latin typeface="Times New Roman"/>
                <a:cs typeface="Times New Roman"/>
              </a:rPr>
              <a:t>Ytrito-</a:t>
            </a:r>
            <a:r>
              <a:rPr sz="1764" dirty="0">
                <a:latin typeface="Times New Roman"/>
                <a:cs typeface="Times New Roman"/>
              </a:rPr>
              <a:t>hlinitý</a:t>
            </a:r>
            <a:r>
              <a:rPr sz="1764" spc="6" dirty="0">
                <a:latin typeface="Times New Roman"/>
                <a:cs typeface="Times New Roman"/>
              </a:rPr>
              <a:t> </a:t>
            </a:r>
            <a:r>
              <a:rPr sz="1764" spc="-11" dirty="0">
                <a:latin typeface="Times New Roman"/>
                <a:cs typeface="Times New Roman"/>
              </a:rPr>
              <a:t>granát</a:t>
            </a:r>
            <a:endParaRPr sz="1764">
              <a:latin typeface="Times New Roman"/>
              <a:cs typeface="Times New Roman"/>
            </a:endParaRPr>
          </a:p>
          <a:p>
            <a:pPr marL="1750094">
              <a:spcBef>
                <a:spcPts val="6"/>
              </a:spcBef>
            </a:pPr>
            <a:r>
              <a:rPr sz="1764" dirty="0">
                <a:latin typeface="Times New Roman"/>
                <a:cs typeface="Times New Roman"/>
              </a:rPr>
              <a:t>dopovaný</a:t>
            </a:r>
            <a:r>
              <a:rPr sz="1764" spc="-88" dirty="0">
                <a:latin typeface="Times New Roman"/>
                <a:cs typeface="Times New Roman"/>
              </a:rPr>
              <a:t> </a:t>
            </a:r>
            <a:r>
              <a:rPr sz="1764" spc="-11" dirty="0">
                <a:latin typeface="Times New Roman"/>
                <a:cs typeface="Times New Roman"/>
              </a:rPr>
              <a:t>Neodymem</a:t>
            </a:r>
            <a:endParaRPr sz="1764">
              <a:latin typeface="Times New Roman"/>
              <a:cs typeface="Times New Roman"/>
            </a:endParaRPr>
          </a:p>
        </p:txBody>
      </p:sp>
      <p:sp>
        <p:nvSpPr>
          <p:cNvPr id="21" name="object 21"/>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27668337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950625" y="777317"/>
            <a:ext cx="5691475" cy="552797"/>
          </a:xfrm>
          <a:prstGeom prst="rect">
            <a:avLst/>
          </a:prstGeom>
        </p:spPr>
        <p:txBody>
          <a:bodyPr vert="horz" wrap="square" lIns="0" tIns="14005" rIns="0" bIns="0" rtlCol="0">
            <a:spAutoFit/>
          </a:bodyPr>
          <a:lstStyle/>
          <a:p>
            <a:pPr marL="14007">
              <a:spcBef>
                <a:spcPts val="110"/>
              </a:spcBef>
            </a:pPr>
            <a:r>
              <a:rPr spc="-121" dirty="0"/>
              <a:t>Schéma</a:t>
            </a:r>
            <a:r>
              <a:rPr spc="-39" dirty="0"/>
              <a:t> </a:t>
            </a:r>
            <a:r>
              <a:rPr spc="-121" dirty="0"/>
              <a:t>pevnolátkového</a:t>
            </a:r>
            <a:r>
              <a:rPr spc="-39" dirty="0"/>
              <a:t> </a:t>
            </a:r>
            <a:r>
              <a:rPr spc="-22" dirty="0"/>
              <a:t>laseru</a:t>
            </a:r>
          </a:p>
        </p:txBody>
      </p:sp>
      <p:sp>
        <p:nvSpPr>
          <p:cNvPr id="15" name="object 15"/>
          <p:cNvSpPr txBox="1"/>
          <p:nvPr/>
        </p:nvSpPr>
        <p:spPr>
          <a:xfrm>
            <a:off x="706919" y="1922784"/>
            <a:ext cx="3623165" cy="1642342"/>
          </a:xfrm>
          <a:prstGeom prst="rect">
            <a:avLst/>
          </a:prstGeom>
        </p:spPr>
        <p:txBody>
          <a:bodyPr vert="horz" wrap="square" lIns="0" tIns="13305" rIns="0" bIns="0" rtlCol="0">
            <a:spAutoFit/>
          </a:bodyPr>
          <a:lstStyle/>
          <a:p>
            <a:pPr marL="182082" indent="-168077">
              <a:spcBef>
                <a:spcPts val="105"/>
              </a:spcBef>
              <a:buAutoNum type="arabicPlain"/>
              <a:tabLst>
                <a:tab pos="182082" algn="l"/>
              </a:tabLst>
            </a:pPr>
            <a:r>
              <a:rPr sz="1764" i="1" dirty="0">
                <a:latin typeface="Times New Roman"/>
                <a:cs typeface="Times New Roman"/>
              </a:rPr>
              <a:t>–</a:t>
            </a:r>
            <a:r>
              <a:rPr sz="1764" i="1" spc="-33" dirty="0">
                <a:latin typeface="Times New Roman"/>
                <a:cs typeface="Times New Roman"/>
              </a:rPr>
              <a:t> </a:t>
            </a:r>
            <a:r>
              <a:rPr sz="1764" i="1" dirty="0">
                <a:latin typeface="Times New Roman"/>
                <a:cs typeface="Times New Roman"/>
              </a:rPr>
              <a:t>aktivní</a:t>
            </a:r>
            <a:r>
              <a:rPr sz="1764" i="1" spc="-11" dirty="0">
                <a:latin typeface="Times New Roman"/>
                <a:cs typeface="Times New Roman"/>
              </a:rPr>
              <a:t> prostředí</a:t>
            </a:r>
            <a:endParaRPr sz="1764">
              <a:latin typeface="Times New Roman"/>
              <a:cs typeface="Times New Roman"/>
            </a:endParaRPr>
          </a:p>
          <a:p>
            <a:pPr marL="182082" indent="-168077">
              <a:buAutoNum type="arabicPlain"/>
              <a:tabLst>
                <a:tab pos="182082" algn="l"/>
              </a:tabLst>
            </a:pPr>
            <a:r>
              <a:rPr sz="1764" i="1" dirty="0">
                <a:latin typeface="Times New Roman"/>
                <a:cs typeface="Times New Roman"/>
              </a:rPr>
              <a:t>–</a:t>
            </a:r>
            <a:r>
              <a:rPr sz="1764" i="1" spc="-22" dirty="0">
                <a:latin typeface="Times New Roman"/>
                <a:cs typeface="Times New Roman"/>
              </a:rPr>
              <a:t> </a:t>
            </a:r>
            <a:r>
              <a:rPr sz="1764" i="1" spc="-11" dirty="0">
                <a:latin typeface="Times New Roman"/>
                <a:cs typeface="Times New Roman"/>
              </a:rPr>
              <a:t>polopropustné</a:t>
            </a:r>
            <a:r>
              <a:rPr sz="1764" i="1" spc="-39" dirty="0">
                <a:latin typeface="Times New Roman"/>
                <a:cs typeface="Times New Roman"/>
              </a:rPr>
              <a:t> </a:t>
            </a:r>
            <a:r>
              <a:rPr sz="1764" i="1" spc="-11" dirty="0">
                <a:latin typeface="Times New Roman"/>
                <a:cs typeface="Times New Roman"/>
              </a:rPr>
              <a:t>zrcadlo</a:t>
            </a:r>
            <a:endParaRPr sz="1764">
              <a:latin typeface="Times New Roman"/>
              <a:cs typeface="Times New Roman"/>
            </a:endParaRPr>
          </a:p>
          <a:p>
            <a:pPr marL="182082" indent="-168077">
              <a:buAutoNum type="arabicPlain"/>
              <a:tabLst>
                <a:tab pos="182082" algn="l"/>
              </a:tabLst>
            </a:pPr>
            <a:r>
              <a:rPr sz="1764" i="1" dirty="0">
                <a:latin typeface="Times New Roman"/>
                <a:cs typeface="Times New Roman"/>
              </a:rPr>
              <a:t>-</a:t>
            </a:r>
            <a:r>
              <a:rPr sz="1764" i="1" spc="391" dirty="0">
                <a:latin typeface="Times New Roman"/>
                <a:cs typeface="Times New Roman"/>
              </a:rPr>
              <a:t> </a:t>
            </a:r>
            <a:r>
              <a:rPr sz="1764" i="1" spc="-11" dirty="0">
                <a:latin typeface="Times New Roman"/>
                <a:cs typeface="Times New Roman"/>
              </a:rPr>
              <a:t>nepropustné</a:t>
            </a:r>
            <a:r>
              <a:rPr sz="1764" i="1" spc="-28" dirty="0">
                <a:latin typeface="Times New Roman"/>
                <a:cs typeface="Times New Roman"/>
              </a:rPr>
              <a:t> </a:t>
            </a:r>
            <a:r>
              <a:rPr sz="1764" i="1" spc="-11" dirty="0">
                <a:latin typeface="Times New Roman"/>
                <a:cs typeface="Times New Roman"/>
              </a:rPr>
              <a:t>zrcadlo rezonátoru</a:t>
            </a:r>
            <a:endParaRPr sz="1764">
              <a:latin typeface="Times New Roman"/>
              <a:cs typeface="Times New Roman"/>
            </a:endParaRPr>
          </a:p>
          <a:p>
            <a:pPr marL="14007" marR="5602">
              <a:buAutoNum type="arabicPlain"/>
              <a:tabLst>
                <a:tab pos="182082" algn="l"/>
              </a:tabLst>
            </a:pPr>
            <a:r>
              <a:rPr sz="1764" i="1" dirty="0">
                <a:latin typeface="Times New Roman"/>
                <a:cs typeface="Times New Roman"/>
              </a:rPr>
              <a:t>-</a:t>
            </a:r>
            <a:r>
              <a:rPr sz="1764" i="1" spc="358" dirty="0">
                <a:latin typeface="Times New Roman"/>
                <a:cs typeface="Times New Roman"/>
              </a:rPr>
              <a:t> </a:t>
            </a:r>
            <a:r>
              <a:rPr sz="1764" i="1" dirty="0">
                <a:latin typeface="Times New Roman"/>
                <a:cs typeface="Times New Roman"/>
              </a:rPr>
              <a:t>čerpání</a:t>
            </a:r>
            <a:r>
              <a:rPr sz="1764" i="1" spc="-33" dirty="0">
                <a:latin typeface="Times New Roman"/>
                <a:cs typeface="Times New Roman"/>
              </a:rPr>
              <a:t> </a:t>
            </a:r>
            <a:r>
              <a:rPr sz="1764" i="1" dirty="0">
                <a:latin typeface="Times New Roman"/>
                <a:cs typeface="Times New Roman"/>
              </a:rPr>
              <a:t>(buzení)</a:t>
            </a:r>
            <a:r>
              <a:rPr sz="1764" i="1" spc="-11" dirty="0">
                <a:latin typeface="Times New Roman"/>
                <a:cs typeface="Times New Roman"/>
              </a:rPr>
              <a:t> </a:t>
            </a:r>
            <a:r>
              <a:rPr sz="1764" i="1" dirty="0">
                <a:latin typeface="Times New Roman"/>
                <a:cs typeface="Times New Roman"/>
              </a:rPr>
              <a:t>aktivního</a:t>
            </a:r>
            <a:r>
              <a:rPr sz="1764" i="1" spc="-33" dirty="0">
                <a:latin typeface="Times New Roman"/>
                <a:cs typeface="Times New Roman"/>
              </a:rPr>
              <a:t> </a:t>
            </a:r>
            <a:r>
              <a:rPr sz="1764" i="1" spc="-11" dirty="0">
                <a:latin typeface="Times New Roman"/>
                <a:cs typeface="Times New Roman"/>
              </a:rPr>
              <a:t>prostředí </a:t>
            </a:r>
            <a:r>
              <a:rPr sz="1764" i="1" dirty="0">
                <a:latin typeface="Times New Roman"/>
                <a:cs typeface="Times New Roman"/>
              </a:rPr>
              <a:t>5</a:t>
            </a:r>
            <a:r>
              <a:rPr sz="1764" i="1" spc="-22" dirty="0">
                <a:latin typeface="Times New Roman"/>
                <a:cs typeface="Times New Roman"/>
              </a:rPr>
              <a:t> </a:t>
            </a:r>
            <a:r>
              <a:rPr sz="1764" i="1" dirty="0">
                <a:latin typeface="Times New Roman"/>
                <a:cs typeface="Times New Roman"/>
              </a:rPr>
              <a:t>–</a:t>
            </a:r>
            <a:r>
              <a:rPr sz="1764" i="1" spc="-22" dirty="0">
                <a:latin typeface="Times New Roman"/>
                <a:cs typeface="Times New Roman"/>
              </a:rPr>
              <a:t> </a:t>
            </a:r>
            <a:r>
              <a:rPr sz="1764" i="1" dirty="0">
                <a:latin typeface="Times New Roman"/>
                <a:cs typeface="Times New Roman"/>
              </a:rPr>
              <a:t>pohyb</a:t>
            </a:r>
            <a:r>
              <a:rPr sz="1764" i="1" spc="-39" dirty="0">
                <a:latin typeface="Times New Roman"/>
                <a:cs typeface="Times New Roman"/>
              </a:rPr>
              <a:t> </a:t>
            </a:r>
            <a:r>
              <a:rPr sz="1764" i="1" dirty="0">
                <a:latin typeface="Times New Roman"/>
                <a:cs typeface="Times New Roman"/>
              </a:rPr>
              <a:t>fotonů</a:t>
            </a:r>
            <a:r>
              <a:rPr sz="1764" i="1" spc="-17" dirty="0">
                <a:latin typeface="Times New Roman"/>
                <a:cs typeface="Times New Roman"/>
              </a:rPr>
              <a:t> </a:t>
            </a:r>
            <a:r>
              <a:rPr sz="1764" i="1" dirty="0">
                <a:latin typeface="Times New Roman"/>
                <a:cs typeface="Times New Roman"/>
              </a:rPr>
              <a:t>v</a:t>
            </a:r>
            <a:r>
              <a:rPr sz="1764" i="1" spc="-22" dirty="0">
                <a:latin typeface="Times New Roman"/>
                <a:cs typeface="Times New Roman"/>
              </a:rPr>
              <a:t> </a:t>
            </a:r>
            <a:r>
              <a:rPr sz="1764" i="1" spc="-11" dirty="0">
                <a:latin typeface="Times New Roman"/>
                <a:cs typeface="Times New Roman"/>
              </a:rPr>
              <a:t>rezonátoru</a:t>
            </a:r>
            <a:endParaRPr sz="1764">
              <a:latin typeface="Times New Roman"/>
              <a:cs typeface="Times New Roman"/>
            </a:endParaRPr>
          </a:p>
          <a:p>
            <a:pPr marL="14007"/>
            <a:r>
              <a:rPr sz="1764" i="1" dirty="0">
                <a:latin typeface="Times New Roman"/>
                <a:cs typeface="Times New Roman"/>
              </a:rPr>
              <a:t>6</a:t>
            </a:r>
            <a:r>
              <a:rPr sz="1764" i="1" spc="-50" dirty="0">
                <a:latin typeface="Times New Roman"/>
                <a:cs typeface="Times New Roman"/>
              </a:rPr>
              <a:t> </a:t>
            </a:r>
            <a:r>
              <a:rPr sz="1764" i="1" dirty="0">
                <a:latin typeface="Times New Roman"/>
                <a:cs typeface="Times New Roman"/>
              </a:rPr>
              <a:t>–</a:t>
            </a:r>
            <a:r>
              <a:rPr sz="1764" i="1" spc="-50" dirty="0">
                <a:latin typeface="Times New Roman"/>
                <a:cs typeface="Times New Roman"/>
              </a:rPr>
              <a:t> </a:t>
            </a:r>
            <a:r>
              <a:rPr sz="1764" i="1" dirty="0">
                <a:latin typeface="Times New Roman"/>
                <a:cs typeface="Times New Roman"/>
              </a:rPr>
              <a:t>výstupní</a:t>
            </a:r>
            <a:r>
              <a:rPr sz="1764" i="1" spc="-44" dirty="0">
                <a:latin typeface="Times New Roman"/>
                <a:cs typeface="Times New Roman"/>
              </a:rPr>
              <a:t> </a:t>
            </a:r>
            <a:r>
              <a:rPr sz="1764" i="1" dirty="0">
                <a:latin typeface="Times New Roman"/>
                <a:cs typeface="Times New Roman"/>
              </a:rPr>
              <a:t>laserový</a:t>
            </a:r>
            <a:r>
              <a:rPr sz="1764" i="1" spc="-33" dirty="0">
                <a:latin typeface="Times New Roman"/>
                <a:cs typeface="Times New Roman"/>
              </a:rPr>
              <a:t> </a:t>
            </a:r>
            <a:r>
              <a:rPr sz="1764" i="1" spc="-11" dirty="0">
                <a:latin typeface="Times New Roman"/>
                <a:cs typeface="Times New Roman"/>
              </a:rPr>
              <a:t>svazek</a:t>
            </a:r>
            <a:endParaRPr sz="1764">
              <a:latin typeface="Times New Roman"/>
              <a:cs typeface="Times New Roman"/>
            </a:endParaRPr>
          </a:p>
        </p:txBody>
      </p:sp>
      <p:pic>
        <p:nvPicPr>
          <p:cNvPr id="16" name="object 16"/>
          <p:cNvPicPr/>
          <p:nvPr/>
        </p:nvPicPr>
        <p:blipFill>
          <a:blip r:embed="rId2" cstate="print"/>
          <a:stretch>
            <a:fillRect/>
          </a:stretch>
        </p:blipFill>
        <p:spPr>
          <a:xfrm>
            <a:off x="5697515" y="673549"/>
            <a:ext cx="3961585" cy="3105419"/>
          </a:xfrm>
          <a:prstGeom prst="rect">
            <a:avLst/>
          </a:prstGeom>
        </p:spPr>
      </p:pic>
      <p:sp>
        <p:nvSpPr>
          <p:cNvPr id="17" name="object 17"/>
          <p:cNvSpPr txBox="1"/>
          <p:nvPr/>
        </p:nvSpPr>
        <p:spPr>
          <a:xfrm>
            <a:off x="8323942" y="425284"/>
            <a:ext cx="152658" cy="284920"/>
          </a:xfrm>
          <a:prstGeom prst="rect">
            <a:avLst/>
          </a:prstGeom>
        </p:spPr>
        <p:txBody>
          <a:bodyPr vert="horz" wrap="square" lIns="0" tIns="13305" rIns="0" bIns="0" rtlCol="0">
            <a:spAutoFit/>
          </a:bodyPr>
          <a:lstStyle/>
          <a:p>
            <a:pPr marL="14007">
              <a:spcBef>
                <a:spcPts val="105"/>
              </a:spcBef>
            </a:pPr>
            <a:r>
              <a:rPr sz="1764" spc="-6" dirty="0">
                <a:latin typeface="Arial"/>
                <a:cs typeface="Arial"/>
              </a:rPr>
              <a:t>3</a:t>
            </a:r>
            <a:endParaRPr sz="1764">
              <a:latin typeface="Arial"/>
              <a:cs typeface="Arial"/>
            </a:endParaRPr>
          </a:p>
        </p:txBody>
      </p:sp>
      <p:sp>
        <p:nvSpPr>
          <p:cNvPr id="22" name="object 2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8" name="object 18"/>
          <p:cNvSpPr txBox="1"/>
          <p:nvPr/>
        </p:nvSpPr>
        <p:spPr>
          <a:xfrm>
            <a:off x="5990522" y="1979926"/>
            <a:ext cx="152658" cy="284920"/>
          </a:xfrm>
          <a:prstGeom prst="rect">
            <a:avLst/>
          </a:prstGeom>
        </p:spPr>
        <p:txBody>
          <a:bodyPr vert="horz" wrap="square" lIns="0" tIns="13305" rIns="0" bIns="0" rtlCol="0">
            <a:spAutoFit/>
          </a:bodyPr>
          <a:lstStyle/>
          <a:p>
            <a:pPr marL="14007">
              <a:spcBef>
                <a:spcPts val="105"/>
              </a:spcBef>
            </a:pPr>
            <a:r>
              <a:rPr sz="1764" spc="-6" dirty="0">
                <a:latin typeface="Arial"/>
                <a:cs typeface="Arial"/>
              </a:rPr>
              <a:t>2</a:t>
            </a:r>
            <a:endParaRPr sz="1764">
              <a:latin typeface="Arial"/>
              <a:cs typeface="Arial"/>
            </a:endParaRPr>
          </a:p>
        </p:txBody>
      </p:sp>
      <p:sp>
        <p:nvSpPr>
          <p:cNvPr id="19" name="object 19"/>
          <p:cNvSpPr txBox="1"/>
          <p:nvPr/>
        </p:nvSpPr>
        <p:spPr>
          <a:xfrm>
            <a:off x="7617657" y="829392"/>
            <a:ext cx="152658" cy="284920"/>
          </a:xfrm>
          <a:prstGeom prst="rect">
            <a:avLst/>
          </a:prstGeom>
        </p:spPr>
        <p:txBody>
          <a:bodyPr vert="horz" wrap="square" lIns="0" tIns="13305" rIns="0" bIns="0" rtlCol="0">
            <a:spAutoFit/>
          </a:bodyPr>
          <a:lstStyle/>
          <a:p>
            <a:pPr marL="14007">
              <a:spcBef>
                <a:spcPts val="105"/>
              </a:spcBef>
            </a:pPr>
            <a:r>
              <a:rPr sz="1764" spc="-6" dirty="0">
                <a:latin typeface="Arial"/>
                <a:cs typeface="Arial"/>
              </a:rPr>
              <a:t>4</a:t>
            </a:r>
            <a:endParaRPr sz="1764">
              <a:latin typeface="Arial"/>
              <a:cs typeface="Arial"/>
            </a:endParaRPr>
          </a:p>
        </p:txBody>
      </p:sp>
      <p:sp>
        <p:nvSpPr>
          <p:cNvPr id="20" name="object 20"/>
          <p:cNvSpPr txBox="1"/>
          <p:nvPr/>
        </p:nvSpPr>
        <p:spPr>
          <a:xfrm>
            <a:off x="5555940" y="2210173"/>
            <a:ext cx="152658" cy="284920"/>
          </a:xfrm>
          <a:prstGeom prst="rect">
            <a:avLst/>
          </a:prstGeom>
        </p:spPr>
        <p:txBody>
          <a:bodyPr vert="horz" wrap="square" lIns="0" tIns="13305" rIns="0" bIns="0" rtlCol="0">
            <a:spAutoFit/>
          </a:bodyPr>
          <a:lstStyle/>
          <a:p>
            <a:pPr marL="14007">
              <a:spcBef>
                <a:spcPts val="105"/>
              </a:spcBef>
            </a:pPr>
            <a:r>
              <a:rPr sz="1764" spc="-6" dirty="0">
                <a:latin typeface="Arial"/>
                <a:cs typeface="Arial"/>
              </a:rPr>
              <a:t>6</a:t>
            </a:r>
            <a:endParaRPr sz="1764">
              <a:latin typeface="Arial"/>
              <a:cs typeface="Arial"/>
            </a:endParaRPr>
          </a:p>
        </p:txBody>
      </p:sp>
      <p:sp>
        <p:nvSpPr>
          <p:cNvPr id="21" name="object 21"/>
          <p:cNvSpPr txBox="1"/>
          <p:nvPr/>
        </p:nvSpPr>
        <p:spPr>
          <a:xfrm>
            <a:off x="6368945" y="1214258"/>
            <a:ext cx="952359" cy="772232"/>
          </a:xfrm>
          <a:prstGeom prst="rect">
            <a:avLst/>
          </a:prstGeom>
        </p:spPr>
        <p:txBody>
          <a:bodyPr vert="horz" wrap="square" lIns="0" tIns="13305" rIns="0" bIns="0" rtlCol="0">
            <a:spAutoFit/>
          </a:bodyPr>
          <a:lstStyle/>
          <a:p>
            <a:pPr marL="813769">
              <a:spcBef>
                <a:spcPts val="105"/>
              </a:spcBef>
            </a:pPr>
            <a:r>
              <a:rPr sz="1764" spc="-6" dirty="0">
                <a:latin typeface="Arial"/>
                <a:cs typeface="Arial"/>
              </a:rPr>
              <a:t>1</a:t>
            </a:r>
            <a:endParaRPr sz="1764">
              <a:latin typeface="Arial"/>
              <a:cs typeface="Arial"/>
            </a:endParaRPr>
          </a:p>
          <a:p>
            <a:pPr marL="813769">
              <a:lnSpc>
                <a:spcPts val="1880"/>
              </a:lnSpc>
            </a:pPr>
            <a:r>
              <a:rPr sz="1764" spc="-6" dirty="0">
                <a:latin typeface="Arial"/>
                <a:cs typeface="Arial"/>
              </a:rPr>
              <a:t>4</a:t>
            </a:r>
            <a:endParaRPr sz="1764">
              <a:latin typeface="Arial"/>
              <a:cs typeface="Arial"/>
            </a:endParaRPr>
          </a:p>
          <a:p>
            <a:pPr marL="14007">
              <a:lnSpc>
                <a:spcPts val="1886"/>
              </a:lnSpc>
            </a:pPr>
            <a:r>
              <a:rPr sz="1764" spc="-6" dirty="0">
                <a:latin typeface="Arial"/>
                <a:cs typeface="Arial"/>
              </a:rPr>
              <a:t>5</a:t>
            </a:r>
            <a:endParaRPr sz="1764">
              <a:latin typeface="Arial"/>
              <a:cs typeface="Arial"/>
            </a:endParaRPr>
          </a:p>
        </p:txBody>
      </p:sp>
      <p:pic>
        <p:nvPicPr>
          <p:cNvPr id="23" name="object 13">
            <a:extLst>
              <a:ext uri="{FF2B5EF4-FFF2-40B4-BE49-F238E27FC236}">
                <a16:creationId xmlns:a16="http://schemas.microsoft.com/office/drawing/2014/main" id="{D7719D5A-11DE-3D4C-9897-D0FDCEE86A93}"/>
              </a:ext>
            </a:extLst>
          </p:cNvPr>
          <p:cNvPicPr/>
          <p:nvPr/>
        </p:nvPicPr>
        <p:blipFill>
          <a:blip r:embed="rId3" cstate="print"/>
          <a:stretch>
            <a:fillRect/>
          </a:stretch>
        </p:blipFill>
        <p:spPr>
          <a:xfrm>
            <a:off x="388833" y="3738158"/>
            <a:ext cx="9915736" cy="2973297"/>
          </a:xfrm>
          <a:prstGeom prst="rect">
            <a:avLst/>
          </a:prstGeom>
        </p:spPr>
      </p:pic>
    </p:spTree>
    <p:extLst>
      <p:ext uri="{BB962C8B-B14F-4D97-AF65-F5344CB8AC3E}">
        <p14:creationId xmlns:p14="http://schemas.microsoft.com/office/powerpoint/2010/main" val="74555092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2" name="object 12"/>
          <p:cNvPicPr/>
          <p:nvPr/>
        </p:nvPicPr>
        <p:blipFill>
          <a:blip r:embed="rId2" cstate="print"/>
          <a:stretch>
            <a:fillRect/>
          </a:stretch>
        </p:blipFill>
        <p:spPr>
          <a:xfrm>
            <a:off x="3491835" y="4532927"/>
            <a:ext cx="6661246" cy="2219522"/>
          </a:xfrm>
          <a:prstGeom prst="rect">
            <a:avLst/>
          </a:prstGeom>
        </p:spPr>
      </p:pic>
      <p:sp>
        <p:nvSpPr>
          <p:cNvPr id="18" name="object 18"/>
          <p:cNvSpPr txBox="1"/>
          <p:nvPr/>
        </p:nvSpPr>
        <p:spPr>
          <a:xfrm>
            <a:off x="667888" y="5024681"/>
            <a:ext cx="2530053" cy="1236015"/>
          </a:xfrm>
          <a:prstGeom prst="rect">
            <a:avLst/>
          </a:prstGeom>
        </p:spPr>
        <p:txBody>
          <a:bodyPr vert="horz" wrap="square" lIns="0" tIns="14005" rIns="0" bIns="0" rtlCol="0">
            <a:spAutoFit/>
          </a:bodyPr>
          <a:lstStyle/>
          <a:p>
            <a:pPr marL="14007" marR="5602" indent="26612">
              <a:spcBef>
                <a:spcPts val="110"/>
              </a:spcBef>
            </a:pPr>
            <a:r>
              <a:rPr sz="1985" dirty="0">
                <a:latin typeface="Times New Roman"/>
                <a:cs typeface="Times New Roman"/>
              </a:rPr>
              <a:t>Schéma</a:t>
            </a:r>
            <a:r>
              <a:rPr sz="1985" spc="-28" dirty="0">
                <a:latin typeface="Times New Roman"/>
                <a:cs typeface="Times New Roman"/>
              </a:rPr>
              <a:t> </a:t>
            </a:r>
            <a:r>
              <a:rPr sz="1985" spc="-11" dirty="0">
                <a:latin typeface="Times New Roman"/>
                <a:cs typeface="Times New Roman"/>
              </a:rPr>
              <a:t>pevnolátkového </a:t>
            </a:r>
            <a:r>
              <a:rPr sz="1985" spc="-28" dirty="0">
                <a:latin typeface="Times New Roman"/>
                <a:cs typeface="Times New Roman"/>
              </a:rPr>
              <a:t>Nd3+:YAG</a:t>
            </a:r>
            <a:r>
              <a:rPr sz="1985" spc="-44" dirty="0">
                <a:latin typeface="Times New Roman"/>
                <a:cs typeface="Times New Roman"/>
              </a:rPr>
              <a:t> </a:t>
            </a:r>
            <a:r>
              <a:rPr sz="1985" dirty="0">
                <a:latin typeface="Times New Roman"/>
                <a:cs typeface="Times New Roman"/>
              </a:rPr>
              <a:t>laseru</a:t>
            </a:r>
            <a:r>
              <a:rPr sz="1985" spc="-39" dirty="0">
                <a:latin typeface="Times New Roman"/>
                <a:cs typeface="Times New Roman"/>
              </a:rPr>
              <a:t> </a:t>
            </a:r>
            <a:r>
              <a:rPr sz="1985" spc="-55" dirty="0">
                <a:latin typeface="Times New Roman"/>
                <a:cs typeface="Times New Roman"/>
              </a:rPr>
              <a:t>s </a:t>
            </a:r>
            <a:r>
              <a:rPr sz="1985" b="1" i="1" dirty="0">
                <a:latin typeface="Times New Roman"/>
                <a:cs typeface="Times New Roman"/>
              </a:rPr>
              <a:t>podélným</a:t>
            </a:r>
            <a:r>
              <a:rPr sz="1985" b="1" i="1" spc="-22" dirty="0">
                <a:latin typeface="Times New Roman"/>
                <a:cs typeface="Times New Roman"/>
              </a:rPr>
              <a:t> </a:t>
            </a:r>
            <a:r>
              <a:rPr sz="1985" b="1" i="1" spc="-11" dirty="0">
                <a:latin typeface="Times New Roman"/>
                <a:cs typeface="Times New Roman"/>
              </a:rPr>
              <a:t>buzením </a:t>
            </a:r>
            <a:r>
              <a:rPr sz="1985" dirty="0">
                <a:latin typeface="Times New Roman"/>
                <a:cs typeface="Times New Roman"/>
              </a:rPr>
              <a:t>polovodičovým</a:t>
            </a:r>
            <a:r>
              <a:rPr sz="1985" spc="-22" dirty="0">
                <a:latin typeface="Times New Roman"/>
                <a:cs typeface="Times New Roman"/>
              </a:rPr>
              <a:t> </a:t>
            </a:r>
            <a:r>
              <a:rPr sz="1985" spc="-11" dirty="0">
                <a:latin typeface="Times New Roman"/>
                <a:cs typeface="Times New Roman"/>
              </a:rPr>
              <a:t>laserem:</a:t>
            </a:r>
            <a:endParaRPr sz="1985" dirty="0">
              <a:latin typeface="Times New Roman"/>
              <a:cs typeface="Times New Roman"/>
            </a:endParaRPr>
          </a:p>
        </p:txBody>
      </p:sp>
      <p:sp>
        <p:nvSpPr>
          <p:cNvPr id="19" name="object 19"/>
          <p:cNvSpPr txBox="1">
            <a:spLocks noGrp="1"/>
          </p:cNvSpPr>
          <p:nvPr>
            <p:ph type="title"/>
          </p:nvPr>
        </p:nvSpPr>
        <p:spPr>
          <a:xfrm>
            <a:off x="363623" y="796004"/>
            <a:ext cx="5668636" cy="488821"/>
          </a:xfrm>
          <a:prstGeom prst="rect">
            <a:avLst/>
          </a:prstGeom>
        </p:spPr>
        <p:txBody>
          <a:bodyPr vert="horz" wrap="square" lIns="0" tIns="13305" rIns="0" bIns="0" rtlCol="0">
            <a:spAutoFit/>
          </a:bodyPr>
          <a:lstStyle/>
          <a:p>
            <a:pPr marL="42019">
              <a:spcBef>
                <a:spcPts val="105"/>
              </a:spcBef>
            </a:pPr>
            <a:r>
              <a:rPr sz="3089" b="0" dirty="0">
                <a:latin typeface="Tahoma"/>
                <a:cs typeface="Tahoma"/>
              </a:rPr>
              <a:t>Nd</a:t>
            </a:r>
            <a:r>
              <a:rPr sz="3060" b="0" baseline="25525" dirty="0">
                <a:latin typeface="Tahoma"/>
                <a:cs typeface="Tahoma"/>
              </a:rPr>
              <a:t>3+</a:t>
            </a:r>
            <a:r>
              <a:rPr sz="3089" b="0" dirty="0">
                <a:latin typeface="Tahoma"/>
                <a:cs typeface="Tahoma"/>
              </a:rPr>
              <a:t>:YAG</a:t>
            </a:r>
            <a:r>
              <a:rPr sz="3089" b="0" spc="-160" dirty="0">
                <a:latin typeface="Tahoma"/>
                <a:cs typeface="Tahoma"/>
              </a:rPr>
              <a:t> </a:t>
            </a:r>
            <a:r>
              <a:rPr sz="3089" b="0" dirty="0">
                <a:latin typeface="Tahoma"/>
                <a:cs typeface="Tahoma"/>
              </a:rPr>
              <a:t>LASER</a:t>
            </a:r>
            <a:r>
              <a:rPr sz="3089" b="0" spc="-182" dirty="0">
                <a:latin typeface="Tahoma"/>
                <a:cs typeface="Tahoma"/>
              </a:rPr>
              <a:t> </a:t>
            </a:r>
            <a:r>
              <a:rPr sz="3089" b="0" spc="-11" dirty="0">
                <a:latin typeface="Tahoma"/>
                <a:cs typeface="Tahoma"/>
              </a:rPr>
              <a:t>(pevnolátkový)</a:t>
            </a:r>
            <a:endParaRPr sz="3089">
              <a:latin typeface="Tahoma"/>
              <a:cs typeface="Tahoma"/>
            </a:endParaRPr>
          </a:p>
        </p:txBody>
      </p:sp>
      <p:pic>
        <p:nvPicPr>
          <p:cNvPr id="20" name="object 20"/>
          <p:cNvPicPr/>
          <p:nvPr/>
        </p:nvPicPr>
        <p:blipFill>
          <a:blip r:embed="rId3" cstate="print"/>
          <a:stretch>
            <a:fillRect/>
          </a:stretch>
        </p:blipFill>
        <p:spPr>
          <a:xfrm>
            <a:off x="397950" y="1704525"/>
            <a:ext cx="6761579" cy="2316709"/>
          </a:xfrm>
          <a:prstGeom prst="rect">
            <a:avLst/>
          </a:prstGeom>
        </p:spPr>
      </p:pic>
      <p:sp>
        <p:nvSpPr>
          <p:cNvPr id="27" name="object 27"/>
          <p:cNvSpPr txBox="1"/>
          <p:nvPr/>
        </p:nvSpPr>
        <p:spPr>
          <a:xfrm>
            <a:off x="7623539" y="2244872"/>
            <a:ext cx="2527953" cy="1236015"/>
          </a:xfrm>
          <a:prstGeom prst="rect">
            <a:avLst/>
          </a:prstGeom>
        </p:spPr>
        <p:txBody>
          <a:bodyPr vert="horz" wrap="square" lIns="0" tIns="14005" rIns="0" bIns="0" rtlCol="0">
            <a:spAutoFit/>
          </a:bodyPr>
          <a:lstStyle/>
          <a:p>
            <a:pPr marL="14007" marR="5602">
              <a:spcBef>
                <a:spcPts val="110"/>
              </a:spcBef>
            </a:pPr>
            <a:r>
              <a:rPr sz="1985" dirty="0">
                <a:latin typeface="Times New Roman"/>
                <a:cs typeface="Times New Roman"/>
              </a:rPr>
              <a:t>Schéma</a:t>
            </a:r>
            <a:r>
              <a:rPr sz="1985" spc="-33" dirty="0">
                <a:latin typeface="Times New Roman"/>
                <a:cs typeface="Times New Roman"/>
              </a:rPr>
              <a:t> </a:t>
            </a:r>
            <a:r>
              <a:rPr sz="1985" spc="-11" dirty="0">
                <a:latin typeface="Times New Roman"/>
                <a:cs typeface="Times New Roman"/>
              </a:rPr>
              <a:t>pevnolátkového </a:t>
            </a:r>
            <a:r>
              <a:rPr sz="1985" dirty="0">
                <a:latin typeface="Times New Roman"/>
                <a:cs typeface="Times New Roman"/>
              </a:rPr>
              <a:t>Nd3+:YAG</a:t>
            </a:r>
            <a:r>
              <a:rPr sz="1985" spc="298" dirty="0">
                <a:latin typeface="Times New Roman"/>
                <a:cs typeface="Times New Roman"/>
              </a:rPr>
              <a:t> </a:t>
            </a:r>
            <a:r>
              <a:rPr sz="1985" dirty="0">
                <a:latin typeface="Times New Roman"/>
                <a:cs typeface="Times New Roman"/>
              </a:rPr>
              <a:t>laseru</a:t>
            </a:r>
            <a:r>
              <a:rPr sz="1985" spc="-99" dirty="0">
                <a:latin typeface="Times New Roman"/>
                <a:cs typeface="Times New Roman"/>
              </a:rPr>
              <a:t> </a:t>
            </a:r>
            <a:r>
              <a:rPr sz="1985" spc="-55" dirty="0">
                <a:latin typeface="Times New Roman"/>
                <a:cs typeface="Times New Roman"/>
              </a:rPr>
              <a:t>s </a:t>
            </a:r>
            <a:r>
              <a:rPr sz="1985" b="1" i="1" dirty="0">
                <a:latin typeface="Times New Roman"/>
                <a:cs typeface="Times New Roman"/>
              </a:rPr>
              <a:t>příčným </a:t>
            </a:r>
            <a:r>
              <a:rPr sz="1985" b="1" i="1" spc="-11" dirty="0">
                <a:latin typeface="Times New Roman"/>
                <a:cs typeface="Times New Roman"/>
              </a:rPr>
              <a:t>buzením </a:t>
            </a:r>
            <a:r>
              <a:rPr sz="1985" dirty="0">
                <a:latin typeface="Times New Roman"/>
                <a:cs typeface="Times New Roman"/>
              </a:rPr>
              <a:t>polovodičovým</a:t>
            </a:r>
            <a:r>
              <a:rPr sz="1985" spc="-6" dirty="0">
                <a:latin typeface="Times New Roman"/>
                <a:cs typeface="Times New Roman"/>
              </a:rPr>
              <a:t> </a:t>
            </a:r>
            <a:r>
              <a:rPr sz="1985" spc="-11" dirty="0">
                <a:latin typeface="Times New Roman"/>
                <a:cs typeface="Times New Roman"/>
              </a:rPr>
              <a:t>laserem:</a:t>
            </a:r>
            <a:endParaRPr sz="1985" dirty="0">
              <a:latin typeface="Times New Roman"/>
              <a:cs typeface="Times New Roman"/>
            </a:endParaRPr>
          </a:p>
        </p:txBody>
      </p:sp>
      <p:sp>
        <p:nvSpPr>
          <p:cNvPr id="28" name="object 28"/>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24/59</a:t>
            </a:r>
          </a:p>
        </p:txBody>
      </p:sp>
      <p:sp>
        <p:nvSpPr>
          <p:cNvPr id="29" name="object 2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16419787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63623" y="796004"/>
            <a:ext cx="5668636" cy="488821"/>
          </a:xfrm>
          <a:prstGeom prst="rect">
            <a:avLst/>
          </a:prstGeom>
        </p:spPr>
        <p:txBody>
          <a:bodyPr vert="horz" wrap="square" lIns="0" tIns="13305" rIns="0" bIns="0" rtlCol="0">
            <a:spAutoFit/>
          </a:bodyPr>
          <a:lstStyle/>
          <a:p>
            <a:pPr marL="42019">
              <a:spcBef>
                <a:spcPts val="105"/>
              </a:spcBef>
            </a:pPr>
            <a:r>
              <a:rPr sz="3089" b="0" dirty="0">
                <a:latin typeface="Tahoma"/>
                <a:cs typeface="Tahoma"/>
              </a:rPr>
              <a:t>Nd</a:t>
            </a:r>
            <a:r>
              <a:rPr sz="3060" b="0" baseline="25525" dirty="0">
                <a:latin typeface="Tahoma"/>
                <a:cs typeface="Tahoma"/>
              </a:rPr>
              <a:t>3+</a:t>
            </a:r>
            <a:r>
              <a:rPr sz="3089" b="0" dirty="0">
                <a:latin typeface="Tahoma"/>
                <a:cs typeface="Tahoma"/>
              </a:rPr>
              <a:t>:YAG</a:t>
            </a:r>
            <a:r>
              <a:rPr sz="3089" b="0" spc="-160" dirty="0">
                <a:latin typeface="Tahoma"/>
                <a:cs typeface="Tahoma"/>
              </a:rPr>
              <a:t> </a:t>
            </a:r>
            <a:r>
              <a:rPr sz="3089" b="0" dirty="0">
                <a:latin typeface="Tahoma"/>
                <a:cs typeface="Tahoma"/>
              </a:rPr>
              <a:t>LASER</a:t>
            </a:r>
            <a:r>
              <a:rPr sz="3089" b="0" spc="-182" dirty="0">
                <a:latin typeface="Tahoma"/>
                <a:cs typeface="Tahoma"/>
              </a:rPr>
              <a:t> </a:t>
            </a:r>
            <a:r>
              <a:rPr sz="3089" b="0" spc="-11" dirty="0">
                <a:latin typeface="Tahoma"/>
                <a:cs typeface="Tahoma"/>
              </a:rPr>
              <a:t>(pevnolátkový)</a:t>
            </a:r>
            <a:endParaRPr sz="3089">
              <a:latin typeface="Tahoma"/>
              <a:cs typeface="Tahoma"/>
            </a:endParaRPr>
          </a:p>
        </p:txBody>
      </p:sp>
      <p:grpSp>
        <p:nvGrpSpPr>
          <p:cNvPr id="12" name="object 12"/>
          <p:cNvGrpSpPr/>
          <p:nvPr/>
        </p:nvGrpSpPr>
        <p:grpSpPr>
          <a:xfrm>
            <a:off x="462779" y="1551225"/>
            <a:ext cx="9794731" cy="5623398"/>
            <a:chOff x="143255" y="1406652"/>
            <a:chExt cx="8881872" cy="5099303"/>
          </a:xfrm>
        </p:grpSpPr>
        <p:pic>
          <p:nvPicPr>
            <p:cNvPr id="13" name="object 13"/>
            <p:cNvPicPr/>
            <p:nvPr/>
          </p:nvPicPr>
          <p:blipFill>
            <a:blip r:embed="rId2" cstate="print"/>
            <a:stretch>
              <a:fillRect/>
            </a:stretch>
          </p:blipFill>
          <p:spPr>
            <a:xfrm>
              <a:off x="143255" y="1406652"/>
              <a:ext cx="4428744" cy="2763012"/>
            </a:xfrm>
            <a:prstGeom prst="rect">
              <a:avLst/>
            </a:prstGeom>
          </p:spPr>
        </p:pic>
        <p:pic>
          <p:nvPicPr>
            <p:cNvPr id="14" name="object 14"/>
            <p:cNvPicPr/>
            <p:nvPr/>
          </p:nvPicPr>
          <p:blipFill>
            <a:blip r:embed="rId3" cstate="print"/>
            <a:stretch>
              <a:fillRect/>
            </a:stretch>
          </p:blipFill>
          <p:spPr>
            <a:xfrm>
              <a:off x="3928871" y="4207763"/>
              <a:ext cx="5096256" cy="2298192"/>
            </a:xfrm>
            <a:prstGeom prst="rect">
              <a:avLst/>
            </a:prstGeom>
          </p:spPr>
        </p:pic>
      </p:grpSp>
      <p:pic>
        <p:nvPicPr>
          <p:cNvPr id="18" name="object 18"/>
          <p:cNvPicPr/>
          <p:nvPr/>
        </p:nvPicPr>
        <p:blipFill>
          <a:blip r:embed="rId4" cstate="print"/>
          <a:stretch>
            <a:fillRect/>
          </a:stretch>
        </p:blipFill>
        <p:spPr>
          <a:xfrm>
            <a:off x="5627424" y="2564691"/>
            <a:ext cx="2756471" cy="1233496"/>
          </a:xfrm>
          <a:prstGeom prst="rect">
            <a:avLst/>
          </a:prstGeom>
        </p:spPr>
      </p:pic>
      <p:sp>
        <p:nvSpPr>
          <p:cNvPr id="23" name="object 23"/>
          <p:cNvSpPr txBox="1"/>
          <p:nvPr/>
        </p:nvSpPr>
        <p:spPr>
          <a:xfrm>
            <a:off x="5627424" y="1574975"/>
            <a:ext cx="3566444" cy="625078"/>
          </a:xfrm>
          <a:prstGeom prst="rect">
            <a:avLst/>
          </a:prstGeom>
        </p:spPr>
        <p:txBody>
          <a:bodyPr vert="horz" wrap="square" lIns="0" tIns="14005" rIns="0" bIns="0" rtlCol="0">
            <a:spAutoFit/>
          </a:bodyPr>
          <a:lstStyle/>
          <a:p>
            <a:pPr marL="14007">
              <a:spcBef>
                <a:spcPts val="110"/>
              </a:spcBef>
            </a:pPr>
            <a:r>
              <a:rPr sz="1985" dirty="0">
                <a:latin typeface="Times New Roman"/>
                <a:cs typeface="Times New Roman"/>
              </a:rPr>
              <a:t>Schéma</a:t>
            </a:r>
            <a:r>
              <a:rPr sz="1985" spc="-22" dirty="0">
                <a:latin typeface="Times New Roman"/>
                <a:cs typeface="Times New Roman"/>
              </a:rPr>
              <a:t> </a:t>
            </a:r>
            <a:r>
              <a:rPr sz="1985" dirty="0">
                <a:latin typeface="Times New Roman"/>
                <a:cs typeface="Times New Roman"/>
              </a:rPr>
              <a:t>konstrukce</a:t>
            </a:r>
            <a:r>
              <a:rPr sz="1985" spc="-11" dirty="0">
                <a:latin typeface="Times New Roman"/>
                <a:cs typeface="Times New Roman"/>
              </a:rPr>
              <a:t> </a:t>
            </a:r>
            <a:r>
              <a:rPr sz="1985" b="1" i="1" spc="-11" dirty="0">
                <a:latin typeface="Times New Roman"/>
                <a:cs typeface="Times New Roman"/>
              </a:rPr>
              <a:t>pulzního</a:t>
            </a:r>
            <a:endParaRPr sz="1985" dirty="0">
              <a:latin typeface="Times New Roman"/>
              <a:cs typeface="Times New Roman"/>
            </a:endParaRPr>
          </a:p>
          <a:p>
            <a:pPr marL="14007"/>
            <a:r>
              <a:rPr sz="1985" spc="-33" dirty="0">
                <a:latin typeface="Times New Roman"/>
                <a:cs typeface="Times New Roman"/>
              </a:rPr>
              <a:t>Nd3+:YAG</a:t>
            </a:r>
            <a:r>
              <a:rPr sz="1985" spc="-55" dirty="0">
                <a:latin typeface="Times New Roman"/>
                <a:cs typeface="Times New Roman"/>
              </a:rPr>
              <a:t> </a:t>
            </a:r>
            <a:r>
              <a:rPr sz="1985" dirty="0">
                <a:latin typeface="Times New Roman"/>
                <a:cs typeface="Times New Roman"/>
              </a:rPr>
              <a:t>laseru</a:t>
            </a:r>
            <a:r>
              <a:rPr sz="1985" spc="-55" dirty="0">
                <a:latin typeface="Times New Roman"/>
                <a:cs typeface="Times New Roman"/>
              </a:rPr>
              <a:t> </a:t>
            </a:r>
            <a:r>
              <a:rPr sz="1985" dirty="0">
                <a:latin typeface="Times New Roman"/>
                <a:cs typeface="Times New Roman"/>
              </a:rPr>
              <a:t>ROFIN</a:t>
            </a:r>
            <a:r>
              <a:rPr sz="1985" spc="-39" dirty="0">
                <a:latin typeface="Times New Roman"/>
                <a:cs typeface="Times New Roman"/>
              </a:rPr>
              <a:t> </a:t>
            </a:r>
            <a:r>
              <a:rPr sz="1985" spc="-11" dirty="0">
                <a:latin typeface="Times New Roman"/>
                <a:cs typeface="Times New Roman"/>
              </a:rPr>
              <a:t>SINAR:</a:t>
            </a:r>
            <a:endParaRPr sz="1985" dirty="0">
              <a:latin typeface="Times New Roman"/>
              <a:cs typeface="Times New Roman"/>
            </a:endParaRPr>
          </a:p>
        </p:txBody>
      </p:sp>
      <p:sp>
        <p:nvSpPr>
          <p:cNvPr id="24" name="object 24"/>
          <p:cNvSpPr txBox="1"/>
          <p:nvPr/>
        </p:nvSpPr>
        <p:spPr>
          <a:xfrm>
            <a:off x="918118" y="5341515"/>
            <a:ext cx="3605659" cy="625078"/>
          </a:xfrm>
          <a:prstGeom prst="rect">
            <a:avLst/>
          </a:prstGeom>
        </p:spPr>
        <p:txBody>
          <a:bodyPr vert="horz" wrap="square" lIns="0" tIns="14005" rIns="0" bIns="0" rtlCol="0">
            <a:spAutoFit/>
          </a:bodyPr>
          <a:lstStyle/>
          <a:p>
            <a:pPr marL="14007">
              <a:spcBef>
                <a:spcPts val="110"/>
              </a:spcBef>
            </a:pPr>
            <a:r>
              <a:rPr sz="1985" dirty="0">
                <a:latin typeface="Times New Roman"/>
                <a:cs typeface="Times New Roman"/>
              </a:rPr>
              <a:t>Schéma</a:t>
            </a:r>
            <a:r>
              <a:rPr sz="1985" spc="-22" dirty="0">
                <a:latin typeface="Times New Roman"/>
                <a:cs typeface="Times New Roman"/>
              </a:rPr>
              <a:t> </a:t>
            </a:r>
            <a:r>
              <a:rPr sz="1985" dirty="0">
                <a:latin typeface="Times New Roman"/>
                <a:cs typeface="Times New Roman"/>
              </a:rPr>
              <a:t>konstrukce</a:t>
            </a:r>
            <a:r>
              <a:rPr sz="1985" spc="-11" dirty="0">
                <a:latin typeface="Times New Roman"/>
                <a:cs typeface="Times New Roman"/>
              </a:rPr>
              <a:t> </a:t>
            </a:r>
            <a:r>
              <a:rPr sz="1985" b="1" i="1" spc="-11" dirty="0">
                <a:latin typeface="Times New Roman"/>
                <a:cs typeface="Times New Roman"/>
              </a:rPr>
              <a:t>kontinuálního</a:t>
            </a:r>
            <a:endParaRPr sz="1985" dirty="0">
              <a:latin typeface="Times New Roman"/>
              <a:cs typeface="Times New Roman"/>
            </a:endParaRPr>
          </a:p>
          <a:p>
            <a:pPr marL="53924"/>
            <a:r>
              <a:rPr sz="1985" spc="-33" dirty="0">
                <a:latin typeface="Times New Roman"/>
                <a:cs typeface="Times New Roman"/>
              </a:rPr>
              <a:t>Nd3+:YAG</a:t>
            </a:r>
            <a:r>
              <a:rPr sz="1985" spc="-55" dirty="0">
                <a:latin typeface="Times New Roman"/>
                <a:cs typeface="Times New Roman"/>
              </a:rPr>
              <a:t> </a:t>
            </a:r>
            <a:r>
              <a:rPr sz="1985" dirty="0">
                <a:latin typeface="Times New Roman"/>
                <a:cs typeface="Times New Roman"/>
              </a:rPr>
              <a:t>laseru</a:t>
            </a:r>
            <a:r>
              <a:rPr sz="1985" spc="-55" dirty="0">
                <a:latin typeface="Times New Roman"/>
                <a:cs typeface="Times New Roman"/>
              </a:rPr>
              <a:t> </a:t>
            </a:r>
            <a:r>
              <a:rPr sz="1985" dirty="0">
                <a:latin typeface="Times New Roman"/>
                <a:cs typeface="Times New Roman"/>
              </a:rPr>
              <a:t>ROFIN</a:t>
            </a:r>
            <a:r>
              <a:rPr sz="1985" spc="-39" dirty="0">
                <a:latin typeface="Times New Roman"/>
                <a:cs typeface="Times New Roman"/>
              </a:rPr>
              <a:t> </a:t>
            </a:r>
            <a:r>
              <a:rPr sz="1985" spc="-11" dirty="0">
                <a:latin typeface="Times New Roman"/>
                <a:cs typeface="Times New Roman"/>
              </a:rPr>
              <a:t>SINAR:</a:t>
            </a:r>
            <a:endParaRPr sz="1985" dirty="0">
              <a:latin typeface="Times New Roman"/>
              <a:cs typeface="Times New Roman"/>
            </a:endParaRPr>
          </a:p>
        </p:txBody>
      </p:sp>
      <p:pic>
        <p:nvPicPr>
          <p:cNvPr id="25" name="object 25"/>
          <p:cNvPicPr/>
          <p:nvPr/>
        </p:nvPicPr>
        <p:blipFill>
          <a:blip r:embed="rId5" cstate="print"/>
          <a:stretch>
            <a:fillRect/>
          </a:stretch>
        </p:blipFill>
        <p:spPr>
          <a:xfrm>
            <a:off x="1612504" y="6070792"/>
            <a:ext cx="2584471" cy="452326"/>
          </a:xfrm>
          <a:prstGeom prst="rect">
            <a:avLst/>
          </a:prstGeom>
        </p:spPr>
      </p:pic>
      <p:sp>
        <p:nvSpPr>
          <p:cNvPr id="26" name="object 26"/>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25/59</a:t>
            </a:r>
          </a:p>
        </p:txBody>
      </p:sp>
      <p:sp>
        <p:nvSpPr>
          <p:cNvPr id="27" name="object 2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13333197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8" name="object 8"/>
          <p:cNvGrpSpPr/>
          <p:nvPr/>
        </p:nvGrpSpPr>
        <p:grpSpPr>
          <a:xfrm>
            <a:off x="698067" y="1732733"/>
            <a:ext cx="9544038" cy="5527042"/>
            <a:chOff x="356615" y="1571244"/>
            <a:chExt cx="8654543" cy="5011927"/>
          </a:xfrm>
        </p:grpSpPr>
        <p:pic>
          <p:nvPicPr>
            <p:cNvPr id="11" name="object 11"/>
            <p:cNvPicPr/>
            <p:nvPr/>
          </p:nvPicPr>
          <p:blipFill>
            <a:blip r:embed="rId2" cstate="print"/>
            <a:stretch>
              <a:fillRect/>
            </a:stretch>
          </p:blipFill>
          <p:spPr>
            <a:xfrm>
              <a:off x="356615" y="1571244"/>
              <a:ext cx="4267200" cy="3581400"/>
            </a:xfrm>
            <a:prstGeom prst="rect">
              <a:avLst/>
            </a:prstGeom>
          </p:spPr>
        </p:pic>
        <p:pic>
          <p:nvPicPr>
            <p:cNvPr id="12" name="object 12"/>
            <p:cNvPicPr/>
            <p:nvPr/>
          </p:nvPicPr>
          <p:blipFill>
            <a:blip r:embed="rId3" cstate="print"/>
            <a:stretch>
              <a:fillRect/>
            </a:stretch>
          </p:blipFill>
          <p:spPr>
            <a:xfrm>
              <a:off x="4215384" y="2982468"/>
              <a:ext cx="4785360" cy="3590544"/>
            </a:xfrm>
            <a:prstGeom prst="rect">
              <a:avLst/>
            </a:prstGeom>
          </p:spPr>
        </p:pic>
        <p:sp>
          <p:nvSpPr>
            <p:cNvPr id="13" name="object 13"/>
            <p:cNvSpPr/>
            <p:nvPr/>
          </p:nvSpPr>
          <p:spPr>
            <a:xfrm>
              <a:off x="4205478" y="2972561"/>
              <a:ext cx="4805680" cy="3610610"/>
            </a:xfrm>
            <a:custGeom>
              <a:avLst/>
              <a:gdLst/>
              <a:ahLst/>
              <a:cxnLst/>
              <a:rect l="l" t="t" r="r" b="b"/>
              <a:pathLst>
                <a:path w="4805680" h="3610609">
                  <a:moveTo>
                    <a:pt x="0" y="3610355"/>
                  </a:moveTo>
                  <a:lnTo>
                    <a:pt x="4805172" y="3610355"/>
                  </a:lnTo>
                  <a:lnTo>
                    <a:pt x="4805172" y="0"/>
                  </a:lnTo>
                  <a:lnTo>
                    <a:pt x="0" y="0"/>
                  </a:lnTo>
                  <a:lnTo>
                    <a:pt x="0" y="3610355"/>
                  </a:lnTo>
                  <a:close/>
                </a:path>
              </a:pathLst>
            </a:custGeom>
            <a:ln w="19812">
              <a:solidFill>
                <a:srgbClr val="FFFFFF"/>
              </a:solidFill>
            </a:ln>
          </p:spPr>
          <p:txBody>
            <a:bodyPr wrap="square" lIns="0" tIns="0" rIns="0" bIns="0" rtlCol="0"/>
            <a:lstStyle/>
            <a:p>
              <a:endParaRPr sz="1985"/>
            </a:p>
          </p:txBody>
        </p:sp>
        <p:pic>
          <p:nvPicPr>
            <p:cNvPr id="14" name="object 14"/>
            <p:cNvPicPr/>
            <p:nvPr/>
          </p:nvPicPr>
          <p:blipFill>
            <a:blip r:embed="rId4" cstate="print"/>
            <a:stretch>
              <a:fillRect/>
            </a:stretch>
          </p:blipFill>
          <p:spPr>
            <a:xfrm>
              <a:off x="714755" y="4928615"/>
              <a:ext cx="1181100" cy="1575815"/>
            </a:xfrm>
            <a:prstGeom prst="rect">
              <a:avLst/>
            </a:prstGeom>
          </p:spPr>
        </p:pic>
        <p:sp>
          <p:nvSpPr>
            <p:cNvPr id="15" name="object 15"/>
            <p:cNvSpPr/>
            <p:nvPr/>
          </p:nvSpPr>
          <p:spPr>
            <a:xfrm>
              <a:off x="704850" y="4918709"/>
              <a:ext cx="1201420" cy="1595755"/>
            </a:xfrm>
            <a:custGeom>
              <a:avLst/>
              <a:gdLst/>
              <a:ahLst/>
              <a:cxnLst/>
              <a:rect l="l" t="t" r="r" b="b"/>
              <a:pathLst>
                <a:path w="1201420" h="1595754">
                  <a:moveTo>
                    <a:pt x="0" y="1595627"/>
                  </a:moveTo>
                  <a:lnTo>
                    <a:pt x="1200912" y="1595627"/>
                  </a:lnTo>
                  <a:lnTo>
                    <a:pt x="1200912" y="0"/>
                  </a:lnTo>
                  <a:lnTo>
                    <a:pt x="0" y="0"/>
                  </a:lnTo>
                  <a:lnTo>
                    <a:pt x="0" y="1595627"/>
                  </a:lnTo>
                  <a:close/>
                </a:path>
              </a:pathLst>
            </a:custGeom>
            <a:ln w="19812">
              <a:solidFill>
                <a:srgbClr val="FFFFFF"/>
              </a:solidFill>
            </a:ln>
          </p:spPr>
          <p:txBody>
            <a:bodyPr wrap="square" lIns="0" tIns="0" rIns="0" bIns="0" rtlCol="0"/>
            <a:lstStyle/>
            <a:p>
              <a:endParaRPr sz="1985"/>
            </a:p>
          </p:txBody>
        </p:sp>
        <p:pic>
          <p:nvPicPr>
            <p:cNvPr id="16" name="object 16"/>
            <p:cNvPicPr/>
            <p:nvPr/>
          </p:nvPicPr>
          <p:blipFill>
            <a:blip r:embed="rId5" cstate="print"/>
            <a:stretch>
              <a:fillRect/>
            </a:stretch>
          </p:blipFill>
          <p:spPr>
            <a:xfrm>
              <a:off x="2350007" y="4786883"/>
              <a:ext cx="1293875" cy="1702308"/>
            </a:xfrm>
            <a:prstGeom prst="rect">
              <a:avLst/>
            </a:prstGeom>
          </p:spPr>
        </p:pic>
        <p:sp>
          <p:nvSpPr>
            <p:cNvPr id="17" name="object 17"/>
            <p:cNvSpPr/>
            <p:nvPr/>
          </p:nvSpPr>
          <p:spPr>
            <a:xfrm>
              <a:off x="2340101" y="4776977"/>
              <a:ext cx="1313815" cy="1722120"/>
            </a:xfrm>
            <a:custGeom>
              <a:avLst/>
              <a:gdLst/>
              <a:ahLst/>
              <a:cxnLst/>
              <a:rect l="l" t="t" r="r" b="b"/>
              <a:pathLst>
                <a:path w="1313814" h="1722120">
                  <a:moveTo>
                    <a:pt x="0" y="1722120"/>
                  </a:moveTo>
                  <a:lnTo>
                    <a:pt x="1313688" y="1722120"/>
                  </a:lnTo>
                  <a:lnTo>
                    <a:pt x="1313688" y="0"/>
                  </a:lnTo>
                  <a:lnTo>
                    <a:pt x="0" y="0"/>
                  </a:lnTo>
                  <a:lnTo>
                    <a:pt x="0" y="1722120"/>
                  </a:lnTo>
                  <a:close/>
                </a:path>
              </a:pathLst>
            </a:custGeom>
            <a:ln w="19812">
              <a:solidFill>
                <a:srgbClr val="FFFFFF"/>
              </a:solidFill>
            </a:ln>
          </p:spPr>
          <p:txBody>
            <a:bodyPr wrap="square" lIns="0" tIns="0" rIns="0" bIns="0" rtlCol="0"/>
            <a:lstStyle/>
            <a:p>
              <a:endParaRPr sz="1985"/>
            </a:p>
          </p:txBody>
        </p:sp>
      </p:grpSp>
      <p:sp>
        <p:nvSpPr>
          <p:cNvPr id="18" name="object 18"/>
          <p:cNvSpPr txBox="1">
            <a:spLocks noGrp="1"/>
          </p:cNvSpPr>
          <p:nvPr>
            <p:ph type="title"/>
          </p:nvPr>
        </p:nvSpPr>
        <p:spPr>
          <a:xfrm>
            <a:off x="391632" y="774809"/>
            <a:ext cx="8842932" cy="552797"/>
          </a:xfrm>
          <a:prstGeom prst="rect">
            <a:avLst/>
          </a:prstGeom>
        </p:spPr>
        <p:txBody>
          <a:bodyPr vert="horz" wrap="square" lIns="0" tIns="14005" rIns="0" bIns="0" rtlCol="0">
            <a:spAutoFit/>
          </a:bodyPr>
          <a:lstStyle/>
          <a:p>
            <a:pPr marL="14007">
              <a:spcBef>
                <a:spcPts val="110"/>
              </a:spcBef>
            </a:pPr>
            <a:r>
              <a:rPr spc="-94" dirty="0"/>
              <a:t>Příklady</a:t>
            </a:r>
            <a:r>
              <a:rPr spc="-72" dirty="0"/>
              <a:t> </a:t>
            </a:r>
            <a:r>
              <a:rPr spc="-110" dirty="0"/>
              <a:t>pevnolátkových</a:t>
            </a:r>
            <a:r>
              <a:rPr spc="-72" dirty="0"/>
              <a:t> </a:t>
            </a:r>
            <a:r>
              <a:rPr spc="-110" dirty="0"/>
              <a:t>laserových</a:t>
            </a:r>
            <a:r>
              <a:rPr spc="-83" dirty="0"/>
              <a:t> </a:t>
            </a:r>
            <a:r>
              <a:rPr spc="-11" dirty="0"/>
              <a:t>systémů</a:t>
            </a:r>
          </a:p>
        </p:txBody>
      </p:sp>
      <p:sp>
        <p:nvSpPr>
          <p:cNvPr id="22" name="object 2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pic>
        <p:nvPicPr>
          <p:cNvPr id="23" name="object 20">
            <a:extLst>
              <a:ext uri="{FF2B5EF4-FFF2-40B4-BE49-F238E27FC236}">
                <a16:creationId xmlns:a16="http://schemas.microsoft.com/office/drawing/2014/main" id="{B1CAD785-E4E3-DD4E-A5DF-3054BCA94354}"/>
              </a:ext>
            </a:extLst>
          </p:cNvPr>
          <p:cNvPicPr/>
          <p:nvPr/>
        </p:nvPicPr>
        <p:blipFill>
          <a:blip r:embed="rId6" cstate="print"/>
          <a:stretch>
            <a:fillRect/>
          </a:stretch>
        </p:blipFill>
        <p:spPr>
          <a:xfrm>
            <a:off x="6381970" y="1576434"/>
            <a:ext cx="1485679" cy="1579795"/>
          </a:xfrm>
          <a:prstGeom prst="rect">
            <a:avLst/>
          </a:prstGeom>
        </p:spPr>
      </p:pic>
    </p:spTree>
    <p:extLst>
      <p:ext uri="{BB962C8B-B14F-4D97-AF65-F5344CB8AC3E}">
        <p14:creationId xmlns:p14="http://schemas.microsoft.com/office/powerpoint/2010/main" val="187009432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4809"/>
            <a:ext cx="8842932" cy="552797"/>
          </a:xfrm>
          <a:prstGeom prst="rect">
            <a:avLst/>
          </a:prstGeom>
        </p:spPr>
        <p:txBody>
          <a:bodyPr vert="horz" wrap="square" lIns="0" tIns="14005" rIns="0" bIns="0" rtlCol="0">
            <a:spAutoFit/>
          </a:bodyPr>
          <a:lstStyle/>
          <a:p>
            <a:pPr marL="14007">
              <a:spcBef>
                <a:spcPts val="110"/>
              </a:spcBef>
            </a:pPr>
            <a:r>
              <a:rPr spc="-94" dirty="0"/>
              <a:t>Příklady</a:t>
            </a:r>
            <a:r>
              <a:rPr spc="-72" dirty="0"/>
              <a:t> </a:t>
            </a:r>
            <a:r>
              <a:rPr spc="-110" dirty="0"/>
              <a:t>pevnolátkových</a:t>
            </a:r>
            <a:r>
              <a:rPr spc="-72" dirty="0"/>
              <a:t> </a:t>
            </a:r>
            <a:r>
              <a:rPr spc="-110" dirty="0"/>
              <a:t>laserových</a:t>
            </a:r>
            <a:r>
              <a:rPr spc="-83" dirty="0"/>
              <a:t> </a:t>
            </a:r>
            <a:r>
              <a:rPr spc="-11" dirty="0"/>
              <a:t>systémů</a:t>
            </a:r>
          </a:p>
        </p:txBody>
      </p:sp>
      <p:pic>
        <p:nvPicPr>
          <p:cNvPr id="12" name="object 12"/>
          <p:cNvPicPr>
            <a:picLocks noChangeAspect="1"/>
          </p:cNvPicPr>
          <p:nvPr/>
        </p:nvPicPr>
        <p:blipFill>
          <a:blip r:embed="rId2" cstate="print"/>
          <a:stretch>
            <a:fillRect/>
          </a:stretch>
        </p:blipFill>
        <p:spPr>
          <a:xfrm>
            <a:off x="1591900" y="1453786"/>
            <a:ext cx="6955201" cy="5057216"/>
          </a:xfrm>
          <a:prstGeom prst="rect">
            <a:avLst/>
          </a:prstGeom>
        </p:spPr>
      </p:pic>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66940627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63622" y="774808"/>
            <a:ext cx="3994305" cy="552797"/>
          </a:xfrm>
          <a:prstGeom prst="rect">
            <a:avLst/>
          </a:prstGeom>
        </p:spPr>
        <p:txBody>
          <a:bodyPr vert="horz" wrap="square" lIns="0" tIns="14005" rIns="0" bIns="0" rtlCol="0">
            <a:spAutoFit/>
          </a:bodyPr>
          <a:lstStyle/>
          <a:p>
            <a:pPr marL="42019">
              <a:spcBef>
                <a:spcPts val="110"/>
              </a:spcBef>
            </a:pPr>
            <a:r>
              <a:rPr spc="-105" dirty="0"/>
              <a:t>Plynové</a:t>
            </a:r>
            <a:r>
              <a:rPr spc="-126" dirty="0"/>
              <a:t> </a:t>
            </a:r>
            <a:r>
              <a:rPr spc="-83" dirty="0"/>
              <a:t>lasery</a:t>
            </a:r>
            <a:r>
              <a:rPr spc="-110" dirty="0"/>
              <a:t> </a:t>
            </a:r>
            <a:r>
              <a:rPr dirty="0"/>
              <a:t>-</a:t>
            </a:r>
            <a:r>
              <a:rPr spc="-143" dirty="0"/>
              <a:t> </a:t>
            </a:r>
            <a:r>
              <a:rPr sz="3089" b="0" spc="-28" dirty="0">
                <a:latin typeface="Tahoma"/>
                <a:cs typeface="Tahoma"/>
              </a:rPr>
              <a:t>CO</a:t>
            </a:r>
            <a:r>
              <a:rPr sz="3060" b="0" spc="-41" baseline="-21021" dirty="0">
                <a:latin typeface="Tahoma"/>
                <a:cs typeface="Tahoma"/>
              </a:rPr>
              <a:t>2</a:t>
            </a:r>
            <a:endParaRPr sz="3060" baseline="-21021">
              <a:latin typeface="Tahoma"/>
              <a:cs typeface="Tahoma"/>
            </a:endParaRPr>
          </a:p>
        </p:txBody>
      </p:sp>
      <p:sp>
        <p:nvSpPr>
          <p:cNvPr id="12" name="object 12"/>
          <p:cNvSpPr txBox="1"/>
          <p:nvPr/>
        </p:nvSpPr>
        <p:spPr>
          <a:xfrm>
            <a:off x="4548539" y="796004"/>
            <a:ext cx="1132326" cy="488821"/>
          </a:xfrm>
          <a:prstGeom prst="rect">
            <a:avLst/>
          </a:prstGeom>
        </p:spPr>
        <p:txBody>
          <a:bodyPr vert="horz" wrap="square" lIns="0" tIns="13305" rIns="0" bIns="0" rtlCol="0">
            <a:spAutoFit/>
          </a:bodyPr>
          <a:lstStyle/>
          <a:p>
            <a:pPr marL="14007">
              <a:spcBef>
                <a:spcPts val="105"/>
              </a:spcBef>
            </a:pPr>
            <a:r>
              <a:rPr sz="3089" spc="-11" dirty="0">
                <a:solidFill>
                  <a:srgbClr val="FF0000"/>
                </a:solidFill>
                <a:latin typeface="Tahoma"/>
                <a:cs typeface="Tahoma"/>
              </a:rPr>
              <a:t>LASER</a:t>
            </a:r>
            <a:endParaRPr sz="3089">
              <a:latin typeface="Tahoma"/>
              <a:cs typeface="Tahoma"/>
            </a:endParaRPr>
          </a:p>
        </p:txBody>
      </p:sp>
      <p:pic>
        <p:nvPicPr>
          <p:cNvPr id="13" name="object 13"/>
          <p:cNvPicPr/>
          <p:nvPr/>
        </p:nvPicPr>
        <p:blipFill>
          <a:blip r:embed="rId2" cstate="print"/>
          <a:stretch>
            <a:fillRect/>
          </a:stretch>
        </p:blipFill>
        <p:spPr>
          <a:xfrm>
            <a:off x="4997595" y="2722435"/>
            <a:ext cx="4776238" cy="3697282"/>
          </a:xfrm>
          <a:prstGeom prst="rect">
            <a:avLst/>
          </a:prstGeom>
        </p:spPr>
      </p:pic>
      <p:pic>
        <p:nvPicPr>
          <p:cNvPr id="14" name="object 14"/>
          <p:cNvPicPr/>
          <p:nvPr/>
        </p:nvPicPr>
        <p:blipFill>
          <a:blip r:embed="rId3" cstate="print"/>
          <a:stretch>
            <a:fillRect/>
          </a:stretch>
        </p:blipFill>
        <p:spPr>
          <a:xfrm>
            <a:off x="861889" y="5193525"/>
            <a:ext cx="3485312" cy="1082852"/>
          </a:xfrm>
          <a:prstGeom prst="rect">
            <a:avLst/>
          </a:prstGeom>
        </p:spPr>
      </p:pic>
      <p:pic>
        <p:nvPicPr>
          <p:cNvPr id="15" name="object 15"/>
          <p:cNvPicPr/>
          <p:nvPr/>
        </p:nvPicPr>
        <p:blipFill>
          <a:blip r:embed="rId4" cstate="print"/>
          <a:stretch>
            <a:fillRect/>
          </a:stretch>
        </p:blipFill>
        <p:spPr>
          <a:xfrm>
            <a:off x="2594852" y="1880982"/>
            <a:ext cx="5556015" cy="258687"/>
          </a:xfrm>
          <a:prstGeom prst="rect">
            <a:avLst/>
          </a:prstGeom>
        </p:spPr>
      </p:pic>
      <p:sp>
        <p:nvSpPr>
          <p:cNvPr id="16" name="object 16"/>
          <p:cNvSpPr txBox="1"/>
          <p:nvPr/>
        </p:nvSpPr>
        <p:spPr>
          <a:xfrm>
            <a:off x="9654304" y="7325220"/>
            <a:ext cx="480380" cy="230832"/>
          </a:xfrm>
          <a:prstGeom prst="rect">
            <a:avLst/>
          </a:prstGeom>
        </p:spPr>
        <p:txBody>
          <a:bodyPr vert="horz" wrap="square" lIns="0" tIns="0" rIns="0" bIns="0" rtlCol="0">
            <a:spAutoFit/>
          </a:bodyPr>
          <a:lstStyle/>
          <a:p>
            <a:pPr marL="14007">
              <a:lnSpc>
                <a:spcPts val="1798"/>
              </a:lnSpc>
            </a:pPr>
            <a:r>
              <a:rPr sz="1544" spc="-11" dirty="0">
                <a:solidFill>
                  <a:srgbClr val="FFFFFF"/>
                </a:solidFill>
                <a:latin typeface="Times New Roman"/>
                <a:cs typeface="Times New Roman"/>
              </a:rPr>
              <a:t>26/59</a:t>
            </a:r>
            <a:endParaRPr sz="1544">
              <a:latin typeface="Times New Roman"/>
              <a:cs typeface="Times New Roman"/>
            </a:endParaRPr>
          </a:p>
        </p:txBody>
      </p:sp>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404833233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63622" y="774808"/>
            <a:ext cx="3994305" cy="552797"/>
          </a:xfrm>
          <a:prstGeom prst="rect">
            <a:avLst/>
          </a:prstGeom>
        </p:spPr>
        <p:txBody>
          <a:bodyPr vert="horz" wrap="square" lIns="0" tIns="14005" rIns="0" bIns="0" rtlCol="0">
            <a:spAutoFit/>
          </a:bodyPr>
          <a:lstStyle/>
          <a:p>
            <a:pPr marL="42019">
              <a:spcBef>
                <a:spcPts val="110"/>
              </a:spcBef>
            </a:pPr>
            <a:r>
              <a:rPr spc="-105" dirty="0"/>
              <a:t>Plynové</a:t>
            </a:r>
            <a:r>
              <a:rPr spc="-126" dirty="0"/>
              <a:t> </a:t>
            </a:r>
            <a:r>
              <a:rPr spc="-83" dirty="0"/>
              <a:t>lasery</a:t>
            </a:r>
            <a:r>
              <a:rPr spc="-110" dirty="0"/>
              <a:t> </a:t>
            </a:r>
            <a:r>
              <a:rPr dirty="0"/>
              <a:t>-</a:t>
            </a:r>
            <a:r>
              <a:rPr spc="-143" dirty="0"/>
              <a:t> </a:t>
            </a:r>
            <a:r>
              <a:rPr sz="3089" b="0" spc="-28" dirty="0">
                <a:latin typeface="Tahoma"/>
                <a:cs typeface="Tahoma"/>
              </a:rPr>
              <a:t>CO</a:t>
            </a:r>
            <a:r>
              <a:rPr sz="3060" b="0" spc="-41" baseline="-21021" dirty="0">
                <a:latin typeface="Tahoma"/>
                <a:cs typeface="Tahoma"/>
              </a:rPr>
              <a:t>2</a:t>
            </a:r>
            <a:endParaRPr sz="3060" baseline="-21021">
              <a:latin typeface="Tahoma"/>
              <a:cs typeface="Tahoma"/>
            </a:endParaRPr>
          </a:p>
        </p:txBody>
      </p:sp>
      <p:sp>
        <p:nvSpPr>
          <p:cNvPr id="12" name="object 12"/>
          <p:cNvSpPr txBox="1"/>
          <p:nvPr/>
        </p:nvSpPr>
        <p:spPr>
          <a:xfrm>
            <a:off x="4548539" y="796004"/>
            <a:ext cx="1132326" cy="488821"/>
          </a:xfrm>
          <a:prstGeom prst="rect">
            <a:avLst/>
          </a:prstGeom>
        </p:spPr>
        <p:txBody>
          <a:bodyPr vert="horz" wrap="square" lIns="0" tIns="13305" rIns="0" bIns="0" rtlCol="0">
            <a:spAutoFit/>
          </a:bodyPr>
          <a:lstStyle/>
          <a:p>
            <a:pPr marL="14007">
              <a:spcBef>
                <a:spcPts val="105"/>
              </a:spcBef>
            </a:pPr>
            <a:r>
              <a:rPr sz="3089" spc="-11" dirty="0">
                <a:solidFill>
                  <a:srgbClr val="FF0000"/>
                </a:solidFill>
                <a:latin typeface="Tahoma"/>
                <a:cs typeface="Tahoma"/>
              </a:rPr>
              <a:t>LASER</a:t>
            </a:r>
            <a:endParaRPr sz="3089">
              <a:latin typeface="Tahoma"/>
              <a:cs typeface="Tahoma"/>
            </a:endParaRPr>
          </a:p>
        </p:txBody>
      </p:sp>
      <p:pic>
        <p:nvPicPr>
          <p:cNvPr id="13" name="object 13"/>
          <p:cNvPicPr/>
          <p:nvPr/>
        </p:nvPicPr>
        <p:blipFill>
          <a:blip r:embed="rId2" cstate="print"/>
          <a:stretch>
            <a:fillRect/>
          </a:stretch>
        </p:blipFill>
        <p:spPr>
          <a:xfrm>
            <a:off x="707140" y="2138721"/>
            <a:ext cx="5427584" cy="3010508"/>
          </a:xfrm>
          <a:prstGeom prst="rect">
            <a:avLst/>
          </a:prstGeom>
        </p:spPr>
      </p:pic>
      <p:pic>
        <p:nvPicPr>
          <p:cNvPr id="14" name="object 14"/>
          <p:cNvPicPr/>
          <p:nvPr/>
        </p:nvPicPr>
        <p:blipFill>
          <a:blip r:embed="rId3" cstate="print"/>
          <a:stretch>
            <a:fillRect/>
          </a:stretch>
        </p:blipFill>
        <p:spPr>
          <a:xfrm>
            <a:off x="1063360" y="6305854"/>
            <a:ext cx="2302184" cy="156689"/>
          </a:xfrm>
          <a:prstGeom prst="rect">
            <a:avLst/>
          </a:prstGeom>
        </p:spPr>
      </p:pic>
      <p:pic>
        <p:nvPicPr>
          <p:cNvPr id="15" name="object 15"/>
          <p:cNvPicPr/>
          <p:nvPr/>
        </p:nvPicPr>
        <p:blipFill>
          <a:blip r:embed="rId4" cstate="print"/>
          <a:stretch>
            <a:fillRect/>
          </a:stretch>
        </p:blipFill>
        <p:spPr>
          <a:xfrm>
            <a:off x="6295530" y="2978897"/>
            <a:ext cx="3904110" cy="3433533"/>
          </a:xfrm>
          <a:prstGeom prst="rect">
            <a:avLst/>
          </a:prstGeom>
        </p:spPr>
      </p:pic>
      <p:sp>
        <p:nvSpPr>
          <p:cNvPr id="16" name="object 16"/>
          <p:cNvSpPr txBox="1"/>
          <p:nvPr/>
        </p:nvSpPr>
        <p:spPr>
          <a:xfrm>
            <a:off x="7327858" y="2138722"/>
            <a:ext cx="2040568" cy="693753"/>
          </a:xfrm>
          <a:prstGeom prst="rect">
            <a:avLst/>
          </a:prstGeom>
        </p:spPr>
        <p:txBody>
          <a:bodyPr vert="horz" wrap="square" lIns="0" tIns="14706" rIns="0" bIns="0" rtlCol="0">
            <a:spAutoFit/>
          </a:bodyPr>
          <a:lstStyle/>
          <a:p>
            <a:pPr marL="79837">
              <a:spcBef>
                <a:spcPts val="116"/>
              </a:spcBef>
            </a:pPr>
            <a:r>
              <a:rPr sz="2206" b="1" spc="-11" dirty="0">
                <a:latin typeface="Times New Roman"/>
                <a:cs typeface="Times New Roman"/>
              </a:rPr>
              <a:t>TRUMPF</a:t>
            </a:r>
            <a:endParaRPr sz="2206">
              <a:latin typeface="Times New Roman"/>
              <a:cs typeface="Times New Roman"/>
            </a:endParaRPr>
          </a:p>
          <a:p>
            <a:pPr marL="14007"/>
            <a:r>
              <a:rPr sz="2206" dirty="0">
                <a:latin typeface="Times New Roman"/>
                <a:cs typeface="Times New Roman"/>
              </a:rPr>
              <a:t>Zdroj</a:t>
            </a:r>
            <a:r>
              <a:rPr sz="2206" spc="-88" dirty="0">
                <a:latin typeface="Times New Roman"/>
                <a:cs typeface="Times New Roman"/>
              </a:rPr>
              <a:t> </a:t>
            </a:r>
            <a:r>
              <a:rPr sz="2206" dirty="0">
                <a:latin typeface="Times New Roman"/>
                <a:cs typeface="Times New Roman"/>
              </a:rPr>
              <a:t>TLF</a:t>
            </a:r>
            <a:r>
              <a:rPr sz="2206" spc="17" dirty="0">
                <a:latin typeface="Times New Roman"/>
                <a:cs typeface="Times New Roman"/>
              </a:rPr>
              <a:t> </a:t>
            </a:r>
            <a:r>
              <a:rPr sz="2206" dirty="0">
                <a:latin typeface="Times New Roman"/>
                <a:cs typeface="Times New Roman"/>
              </a:rPr>
              <a:t>20</a:t>
            </a:r>
            <a:r>
              <a:rPr sz="2206" spc="-6" dirty="0">
                <a:latin typeface="Times New Roman"/>
                <a:cs typeface="Times New Roman"/>
              </a:rPr>
              <a:t> </a:t>
            </a:r>
            <a:r>
              <a:rPr sz="2206" spc="-28" dirty="0">
                <a:latin typeface="Times New Roman"/>
                <a:cs typeface="Times New Roman"/>
              </a:rPr>
              <a:t>kW</a:t>
            </a:r>
            <a:endParaRPr sz="2206">
              <a:latin typeface="Times New Roman"/>
              <a:cs typeface="Times New Roman"/>
            </a:endParaRPr>
          </a:p>
        </p:txBody>
      </p:sp>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7" name="object 17"/>
          <p:cNvSpPr txBox="1"/>
          <p:nvPr/>
        </p:nvSpPr>
        <p:spPr>
          <a:xfrm>
            <a:off x="943217" y="5703229"/>
            <a:ext cx="4032820" cy="284920"/>
          </a:xfrm>
          <a:prstGeom prst="rect">
            <a:avLst/>
          </a:prstGeom>
        </p:spPr>
        <p:txBody>
          <a:bodyPr vert="horz" wrap="square" lIns="0" tIns="13305" rIns="0" bIns="0" rtlCol="0">
            <a:spAutoFit/>
          </a:bodyPr>
          <a:lstStyle/>
          <a:p>
            <a:pPr marL="14007">
              <a:spcBef>
                <a:spcPts val="105"/>
              </a:spcBef>
            </a:pPr>
            <a:r>
              <a:rPr sz="1764" dirty="0">
                <a:latin typeface="Times New Roman"/>
                <a:cs typeface="Times New Roman"/>
              </a:rPr>
              <a:t>Aktivní</a:t>
            </a:r>
            <a:r>
              <a:rPr sz="1764" spc="-44" dirty="0">
                <a:latin typeface="Times New Roman"/>
                <a:cs typeface="Times New Roman"/>
              </a:rPr>
              <a:t> </a:t>
            </a:r>
            <a:r>
              <a:rPr sz="1764" dirty="0">
                <a:latin typeface="Times New Roman"/>
                <a:cs typeface="Times New Roman"/>
              </a:rPr>
              <a:t>prostředí</a:t>
            </a:r>
            <a:r>
              <a:rPr sz="1764" spc="-22" dirty="0">
                <a:latin typeface="Times New Roman"/>
                <a:cs typeface="Times New Roman"/>
              </a:rPr>
              <a:t> </a:t>
            </a:r>
            <a:r>
              <a:rPr sz="1764" dirty="0">
                <a:latin typeface="Times New Roman"/>
                <a:cs typeface="Times New Roman"/>
              </a:rPr>
              <a:t>:</a:t>
            </a:r>
            <a:r>
              <a:rPr sz="1764" spc="-44" dirty="0">
                <a:latin typeface="Times New Roman"/>
                <a:cs typeface="Times New Roman"/>
              </a:rPr>
              <a:t> </a:t>
            </a:r>
            <a:r>
              <a:rPr sz="1764" dirty="0">
                <a:latin typeface="Times New Roman"/>
                <a:cs typeface="Times New Roman"/>
              </a:rPr>
              <a:t>Směs plynů</a:t>
            </a:r>
            <a:r>
              <a:rPr sz="1764" spc="-44" dirty="0">
                <a:latin typeface="Times New Roman"/>
                <a:cs typeface="Times New Roman"/>
              </a:rPr>
              <a:t> </a:t>
            </a:r>
            <a:r>
              <a:rPr sz="1764" dirty="0">
                <a:latin typeface="Times New Roman"/>
                <a:cs typeface="Times New Roman"/>
              </a:rPr>
              <a:t>N2,</a:t>
            </a:r>
            <a:r>
              <a:rPr sz="1764" spc="-50" dirty="0">
                <a:latin typeface="Times New Roman"/>
                <a:cs typeface="Times New Roman"/>
              </a:rPr>
              <a:t> </a:t>
            </a:r>
            <a:r>
              <a:rPr sz="1764" dirty="0">
                <a:latin typeface="Times New Roman"/>
                <a:cs typeface="Times New Roman"/>
              </a:rPr>
              <a:t>CO2,</a:t>
            </a:r>
            <a:r>
              <a:rPr sz="1764" spc="-55" dirty="0">
                <a:latin typeface="Times New Roman"/>
                <a:cs typeface="Times New Roman"/>
              </a:rPr>
              <a:t> </a:t>
            </a:r>
            <a:r>
              <a:rPr sz="1764" spc="-28" dirty="0">
                <a:latin typeface="Times New Roman"/>
                <a:cs typeface="Times New Roman"/>
              </a:rPr>
              <a:t>He</a:t>
            </a:r>
            <a:endParaRPr sz="1764">
              <a:latin typeface="Times New Roman"/>
              <a:cs typeface="Times New Roman"/>
            </a:endParaRPr>
          </a:p>
        </p:txBody>
      </p:sp>
    </p:spTree>
    <p:extLst>
      <p:ext uri="{BB962C8B-B14F-4D97-AF65-F5344CB8AC3E}">
        <p14:creationId xmlns:p14="http://schemas.microsoft.com/office/powerpoint/2010/main" val="257347123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1217384" y="1957939"/>
            <a:ext cx="8443502" cy="3104130"/>
          </a:xfrm>
          <a:prstGeom prst="rect">
            <a:avLst/>
          </a:prstGeom>
        </p:spPr>
      </p:pic>
      <p:sp>
        <p:nvSpPr>
          <p:cNvPr id="12" name="object 12"/>
          <p:cNvSpPr txBox="1"/>
          <p:nvPr/>
        </p:nvSpPr>
        <p:spPr>
          <a:xfrm>
            <a:off x="6403538" y="5474242"/>
            <a:ext cx="710768" cy="284920"/>
          </a:xfrm>
          <a:prstGeom prst="rect">
            <a:avLst/>
          </a:prstGeom>
        </p:spPr>
        <p:txBody>
          <a:bodyPr vert="horz" wrap="square" lIns="0" tIns="13305" rIns="0" bIns="0" rtlCol="0">
            <a:spAutoFit/>
          </a:bodyPr>
          <a:lstStyle/>
          <a:p>
            <a:pPr marL="14007">
              <a:spcBef>
                <a:spcPts val="105"/>
              </a:spcBef>
            </a:pPr>
            <a:r>
              <a:rPr sz="1764" spc="-11" dirty="0">
                <a:latin typeface="Times New Roman"/>
                <a:cs typeface="Times New Roman"/>
              </a:rPr>
              <a:t>Zrcátka</a:t>
            </a:r>
            <a:endParaRPr sz="1764">
              <a:latin typeface="Times New Roman"/>
              <a:cs typeface="Times New Roman"/>
            </a:endParaRPr>
          </a:p>
        </p:txBody>
      </p:sp>
      <p:grpSp>
        <p:nvGrpSpPr>
          <p:cNvPr id="13" name="object 13"/>
          <p:cNvGrpSpPr/>
          <p:nvPr/>
        </p:nvGrpSpPr>
        <p:grpSpPr>
          <a:xfrm>
            <a:off x="2982050" y="3154550"/>
            <a:ext cx="5949442" cy="2397003"/>
            <a:chOff x="2427732" y="2860548"/>
            <a:chExt cx="5394960" cy="2173605"/>
          </a:xfrm>
        </p:grpSpPr>
        <p:pic>
          <p:nvPicPr>
            <p:cNvPr id="14" name="object 14"/>
            <p:cNvPicPr/>
            <p:nvPr/>
          </p:nvPicPr>
          <p:blipFill>
            <a:blip r:embed="rId3" cstate="print"/>
            <a:stretch>
              <a:fillRect/>
            </a:stretch>
          </p:blipFill>
          <p:spPr>
            <a:xfrm>
              <a:off x="5849111" y="3843515"/>
              <a:ext cx="1973580" cy="1190256"/>
            </a:xfrm>
            <a:prstGeom prst="rect">
              <a:avLst/>
            </a:prstGeom>
          </p:spPr>
        </p:pic>
        <p:sp>
          <p:nvSpPr>
            <p:cNvPr id="15" name="object 15"/>
            <p:cNvSpPr/>
            <p:nvPr/>
          </p:nvSpPr>
          <p:spPr>
            <a:xfrm>
              <a:off x="5892291" y="3978910"/>
              <a:ext cx="1777364" cy="996950"/>
            </a:xfrm>
            <a:custGeom>
              <a:avLst/>
              <a:gdLst/>
              <a:ahLst/>
              <a:cxnLst/>
              <a:rect l="l" t="t" r="r" b="b"/>
              <a:pathLst>
                <a:path w="1777365" h="996950">
                  <a:moveTo>
                    <a:pt x="1706789" y="26926"/>
                  </a:moveTo>
                  <a:lnTo>
                    <a:pt x="0" y="974344"/>
                  </a:lnTo>
                  <a:lnTo>
                    <a:pt x="12573" y="996950"/>
                  </a:lnTo>
                  <a:lnTo>
                    <a:pt x="1719383" y="49520"/>
                  </a:lnTo>
                  <a:lnTo>
                    <a:pt x="1732490" y="27470"/>
                  </a:lnTo>
                  <a:lnTo>
                    <a:pt x="1706789" y="26926"/>
                  </a:lnTo>
                  <a:close/>
                </a:path>
                <a:path w="1777365" h="996950">
                  <a:moveTo>
                    <a:pt x="1776685" y="3682"/>
                  </a:moveTo>
                  <a:lnTo>
                    <a:pt x="1748663" y="3682"/>
                  </a:lnTo>
                  <a:lnTo>
                    <a:pt x="1761236" y="26288"/>
                  </a:lnTo>
                  <a:lnTo>
                    <a:pt x="1719383" y="49520"/>
                  </a:lnTo>
                  <a:lnTo>
                    <a:pt x="1694180" y="91947"/>
                  </a:lnTo>
                  <a:lnTo>
                    <a:pt x="1696212" y="99821"/>
                  </a:lnTo>
                  <a:lnTo>
                    <a:pt x="1702308" y="103504"/>
                  </a:lnTo>
                  <a:lnTo>
                    <a:pt x="1708531" y="107187"/>
                  </a:lnTo>
                  <a:lnTo>
                    <a:pt x="1716405" y="105156"/>
                  </a:lnTo>
                  <a:lnTo>
                    <a:pt x="1776685" y="3682"/>
                  </a:lnTo>
                  <a:close/>
                </a:path>
                <a:path w="1777365" h="996950">
                  <a:moveTo>
                    <a:pt x="1732490" y="27470"/>
                  </a:moveTo>
                  <a:lnTo>
                    <a:pt x="1719383" y="49520"/>
                  </a:lnTo>
                  <a:lnTo>
                    <a:pt x="1758261" y="27939"/>
                  </a:lnTo>
                  <a:lnTo>
                    <a:pt x="1754632" y="27939"/>
                  </a:lnTo>
                  <a:lnTo>
                    <a:pt x="1732490" y="27470"/>
                  </a:lnTo>
                  <a:close/>
                </a:path>
                <a:path w="1777365" h="996950">
                  <a:moveTo>
                    <a:pt x="1743837" y="8381"/>
                  </a:moveTo>
                  <a:lnTo>
                    <a:pt x="1732490" y="27470"/>
                  </a:lnTo>
                  <a:lnTo>
                    <a:pt x="1754632" y="27939"/>
                  </a:lnTo>
                  <a:lnTo>
                    <a:pt x="1743837" y="8381"/>
                  </a:lnTo>
                  <a:close/>
                </a:path>
                <a:path w="1777365" h="996950">
                  <a:moveTo>
                    <a:pt x="1751276" y="8381"/>
                  </a:moveTo>
                  <a:lnTo>
                    <a:pt x="1743837" y="8381"/>
                  </a:lnTo>
                  <a:lnTo>
                    <a:pt x="1754632" y="27939"/>
                  </a:lnTo>
                  <a:lnTo>
                    <a:pt x="1758261" y="27939"/>
                  </a:lnTo>
                  <a:lnTo>
                    <a:pt x="1761236" y="26288"/>
                  </a:lnTo>
                  <a:lnTo>
                    <a:pt x="1751276" y="8381"/>
                  </a:lnTo>
                  <a:close/>
                </a:path>
                <a:path w="1777365" h="996950">
                  <a:moveTo>
                    <a:pt x="1748663" y="3682"/>
                  </a:moveTo>
                  <a:lnTo>
                    <a:pt x="1706789" y="26926"/>
                  </a:lnTo>
                  <a:lnTo>
                    <a:pt x="1732490" y="27470"/>
                  </a:lnTo>
                  <a:lnTo>
                    <a:pt x="1743837" y="8381"/>
                  </a:lnTo>
                  <a:lnTo>
                    <a:pt x="1751276" y="8381"/>
                  </a:lnTo>
                  <a:lnTo>
                    <a:pt x="1748663" y="3682"/>
                  </a:lnTo>
                  <a:close/>
                </a:path>
                <a:path w="1777365" h="996950">
                  <a:moveTo>
                    <a:pt x="1658112" y="0"/>
                  </a:moveTo>
                  <a:lnTo>
                    <a:pt x="1652142" y="5587"/>
                  </a:lnTo>
                  <a:lnTo>
                    <a:pt x="1651889" y="19938"/>
                  </a:lnTo>
                  <a:lnTo>
                    <a:pt x="1657477" y="25907"/>
                  </a:lnTo>
                  <a:lnTo>
                    <a:pt x="1706789" y="26926"/>
                  </a:lnTo>
                  <a:lnTo>
                    <a:pt x="1748663" y="3682"/>
                  </a:lnTo>
                  <a:lnTo>
                    <a:pt x="1776685" y="3682"/>
                  </a:lnTo>
                  <a:lnTo>
                    <a:pt x="1777364" y="2539"/>
                  </a:lnTo>
                  <a:lnTo>
                    <a:pt x="1658112" y="0"/>
                  </a:lnTo>
                  <a:close/>
                </a:path>
              </a:pathLst>
            </a:custGeom>
            <a:solidFill>
              <a:srgbClr val="00CCCC"/>
            </a:solidFill>
          </p:spPr>
          <p:txBody>
            <a:bodyPr wrap="square" lIns="0" tIns="0" rIns="0" bIns="0" rtlCol="0"/>
            <a:lstStyle/>
            <a:p>
              <a:endParaRPr sz="1985"/>
            </a:p>
          </p:txBody>
        </p:sp>
        <p:pic>
          <p:nvPicPr>
            <p:cNvPr id="16" name="object 16"/>
            <p:cNvPicPr/>
            <p:nvPr/>
          </p:nvPicPr>
          <p:blipFill>
            <a:blip r:embed="rId4" cstate="print"/>
            <a:stretch>
              <a:fillRect/>
            </a:stretch>
          </p:blipFill>
          <p:spPr>
            <a:xfrm>
              <a:off x="4186427" y="3127248"/>
              <a:ext cx="473938" cy="1842515"/>
            </a:xfrm>
            <a:prstGeom prst="rect">
              <a:avLst/>
            </a:prstGeom>
          </p:spPr>
        </p:pic>
        <p:sp>
          <p:nvSpPr>
            <p:cNvPr id="17" name="object 17"/>
            <p:cNvSpPr/>
            <p:nvPr/>
          </p:nvSpPr>
          <p:spPr>
            <a:xfrm>
              <a:off x="4229227" y="3265170"/>
              <a:ext cx="320675" cy="1647189"/>
            </a:xfrm>
            <a:custGeom>
              <a:avLst/>
              <a:gdLst/>
              <a:ahLst/>
              <a:cxnLst/>
              <a:rect l="l" t="t" r="r" b="b"/>
              <a:pathLst>
                <a:path w="320675" h="1647189">
                  <a:moveTo>
                    <a:pt x="269266" y="50700"/>
                  </a:moveTo>
                  <a:lnTo>
                    <a:pt x="252989" y="70567"/>
                  </a:lnTo>
                  <a:lnTo>
                    <a:pt x="0" y="1642871"/>
                  </a:lnTo>
                  <a:lnTo>
                    <a:pt x="25653" y="1647062"/>
                  </a:lnTo>
                  <a:lnTo>
                    <a:pt x="278538" y="74640"/>
                  </a:lnTo>
                  <a:lnTo>
                    <a:pt x="269266" y="50700"/>
                  </a:lnTo>
                  <a:close/>
                </a:path>
                <a:path w="320675" h="1647189">
                  <a:moveTo>
                    <a:pt x="286464" y="23240"/>
                  </a:moveTo>
                  <a:lnTo>
                    <a:pt x="260603" y="23240"/>
                  </a:lnTo>
                  <a:lnTo>
                    <a:pt x="286131" y="27431"/>
                  </a:lnTo>
                  <a:lnTo>
                    <a:pt x="278538" y="74640"/>
                  </a:lnTo>
                  <a:lnTo>
                    <a:pt x="293750" y="113918"/>
                  </a:lnTo>
                  <a:lnTo>
                    <a:pt x="296290" y="120650"/>
                  </a:lnTo>
                  <a:lnTo>
                    <a:pt x="303784" y="123951"/>
                  </a:lnTo>
                  <a:lnTo>
                    <a:pt x="310514" y="121284"/>
                  </a:lnTo>
                  <a:lnTo>
                    <a:pt x="317119" y="118744"/>
                  </a:lnTo>
                  <a:lnTo>
                    <a:pt x="320421" y="111251"/>
                  </a:lnTo>
                  <a:lnTo>
                    <a:pt x="286464" y="23240"/>
                  </a:lnTo>
                  <a:close/>
                </a:path>
                <a:path w="320675" h="1647189">
                  <a:moveTo>
                    <a:pt x="277495" y="0"/>
                  </a:moveTo>
                  <a:lnTo>
                    <a:pt x="201675" y="92201"/>
                  </a:lnTo>
                  <a:lnTo>
                    <a:pt x="202564" y="100329"/>
                  </a:lnTo>
                  <a:lnTo>
                    <a:pt x="208025" y="104901"/>
                  </a:lnTo>
                  <a:lnTo>
                    <a:pt x="213613" y="109346"/>
                  </a:lnTo>
                  <a:lnTo>
                    <a:pt x="221742" y="108584"/>
                  </a:lnTo>
                  <a:lnTo>
                    <a:pt x="226313" y="103124"/>
                  </a:lnTo>
                  <a:lnTo>
                    <a:pt x="252989" y="70567"/>
                  </a:lnTo>
                  <a:lnTo>
                    <a:pt x="260603" y="23240"/>
                  </a:lnTo>
                  <a:lnTo>
                    <a:pt x="286464" y="23240"/>
                  </a:lnTo>
                  <a:lnTo>
                    <a:pt x="277495" y="0"/>
                  </a:lnTo>
                  <a:close/>
                </a:path>
                <a:path w="320675" h="1647189">
                  <a:moveTo>
                    <a:pt x="285722" y="29971"/>
                  </a:moveTo>
                  <a:lnTo>
                    <a:pt x="261238" y="29971"/>
                  </a:lnTo>
                  <a:lnTo>
                    <a:pt x="283337" y="33527"/>
                  </a:lnTo>
                  <a:lnTo>
                    <a:pt x="269266" y="50700"/>
                  </a:lnTo>
                  <a:lnTo>
                    <a:pt x="278538" y="74640"/>
                  </a:lnTo>
                  <a:lnTo>
                    <a:pt x="285722" y="29971"/>
                  </a:lnTo>
                  <a:close/>
                </a:path>
                <a:path w="320675" h="1647189">
                  <a:moveTo>
                    <a:pt x="260603" y="23240"/>
                  </a:moveTo>
                  <a:lnTo>
                    <a:pt x="252989" y="70567"/>
                  </a:lnTo>
                  <a:lnTo>
                    <a:pt x="269266" y="50700"/>
                  </a:lnTo>
                  <a:lnTo>
                    <a:pt x="261238" y="29971"/>
                  </a:lnTo>
                  <a:lnTo>
                    <a:pt x="285722" y="29971"/>
                  </a:lnTo>
                  <a:lnTo>
                    <a:pt x="286131" y="27431"/>
                  </a:lnTo>
                  <a:lnTo>
                    <a:pt x="260603" y="23240"/>
                  </a:lnTo>
                  <a:close/>
                </a:path>
                <a:path w="320675" h="1647189">
                  <a:moveTo>
                    <a:pt x="261238" y="29971"/>
                  </a:moveTo>
                  <a:lnTo>
                    <a:pt x="269266" y="50700"/>
                  </a:lnTo>
                  <a:lnTo>
                    <a:pt x="283337" y="33527"/>
                  </a:lnTo>
                  <a:lnTo>
                    <a:pt x="261238" y="29971"/>
                  </a:lnTo>
                  <a:close/>
                </a:path>
              </a:pathLst>
            </a:custGeom>
            <a:solidFill>
              <a:srgbClr val="00CCCC"/>
            </a:solidFill>
          </p:spPr>
          <p:txBody>
            <a:bodyPr wrap="square" lIns="0" tIns="0" rIns="0" bIns="0" rtlCol="0"/>
            <a:lstStyle/>
            <a:p>
              <a:endParaRPr sz="1985"/>
            </a:p>
          </p:txBody>
        </p:sp>
        <p:pic>
          <p:nvPicPr>
            <p:cNvPr id="18" name="object 18"/>
            <p:cNvPicPr/>
            <p:nvPr/>
          </p:nvPicPr>
          <p:blipFill>
            <a:blip r:embed="rId5" cstate="print"/>
            <a:stretch>
              <a:fillRect/>
            </a:stretch>
          </p:blipFill>
          <p:spPr>
            <a:xfrm>
              <a:off x="2427732" y="2860548"/>
              <a:ext cx="310959" cy="2162556"/>
            </a:xfrm>
            <a:prstGeom prst="rect">
              <a:avLst/>
            </a:prstGeom>
          </p:spPr>
        </p:pic>
        <p:sp>
          <p:nvSpPr>
            <p:cNvPr id="19" name="object 19"/>
            <p:cNvSpPr/>
            <p:nvPr/>
          </p:nvSpPr>
          <p:spPr>
            <a:xfrm>
              <a:off x="2525395" y="2998470"/>
              <a:ext cx="120650" cy="1966595"/>
            </a:xfrm>
            <a:custGeom>
              <a:avLst/>
              <a:gdLst/>
              <a:ahLst/>
              <a:cxnLst/>
              <a:rect l="l" t="t" r="r" b="b"/>
              <a:pathLst>
                <a:path w="120650" h="1966595">
                  <a:moveTo>
                    <a:pt x="60070" y="51289"/>
                  </a:moveTo>
                  <a:lnTo>
                    <a:pt x="47117" y="73496"/>
                  </a:lnTo>
                  <a:lnTo>
                    <a:pt x="47117" y="1966340"/>
                  </a:lnTo>
                  <a:lnTo>
                    <a:pt x="73025" y="1966340"/>
                  </a:lnTo>
                  <a:lnTo>
                    <a:pt x="73025" y="73496"/>
                  </a:lnTo>
                  <a:lnTo>
                    <a:pt x="60070" y="51289"/>
                  </a:lnTo>
                  <a:close/>
                </a:path>
                <a:path w="120650" h="1966595">
                  <a:moveTo>
                    <a:pt x="60071" y="0"/>
                  </a:moveTo>
                  <a:lnTo>
                    <a:pt x="0" y="102996"/>
                  </a:lnTo>
                  <a:lnTo>
                    <a:pt x="2031" y="110997"/>
                  </a:lnTo>
                  <a:lnTo>
                    <a:pt x="8255" y="114553"/>
                  </a:lnTo>
                  <a:lnTo>
                    <a:pt x="14350" y="118109"/>
                  </a:lnTo>
                  <a:lnTo>
                    <a:pt x="22352" y="116077"/>
                  </a:lnTo>
                  <a:lnTo>
                    <a:pt x="25907" y="109854"/>
                  </a:lnTo>
                  <a:lnTo>
                    <a:pt x="47117" y="73496"/>
                  </a:lnTo>
                  <a:lnTo>
                    <a:pt x="47117" y="25653"/>
                  </a:lnTo>
                  <a:lnTo>
                    <a:pt x="75033" y="25653"/>
                  </a:lnTo>
                  <a:lnTo>
                    <a:pt x="60071" y="0"/>
                  </a:lnTo>
                  <a:close/>
                </a:path>
                <a:path w="120650" h="1966595">
                  <a:moveTo>
                    <a:pt x="75033" y="25653"/>
                  </a:moveTo>
                  <a:lnTo>
                    <a:pt x="73025" y="25653"/>
                  </a:lnTo>
                  <a:lnTo>
                    <a:pt x="73025" y="73496"/>
                  </a:lnTo>
                  <a:lnTo>
                    <a:pt x="94234" y="109854"/>
                  </a:lnTo>
                  <a:lnTo>
                    <a:pt x="97790" y="116077"/>
                  </a:lnTo>
                  <a:lnTo>
                    <a:pt x="105791" y="118109"/>
                  </a:lnTo>
                  <a:lnTo>
                    <a:pt x="111887" y="114553"/>
                  </a:lnTo>
                  <a:lnTo>
                    <a:pt x="118110" y="110997"/>
                  </a:lnTo>
                  <a:lnTo>
                    <a:pt x="120142" y="102996"/>
                  </a:lnTo>
                  <a:lnTo>
                    <a:pt x="75033" y="25653"/>
                  </a:lnTo>
                  <a:close/>
                </a:path>
                <a:path w="120650" h="1966595">
                  <a:moveTo>
                    <a:pt x="73025" y="25653"/>
                  </a:moveTo>
                  <a:lnTo>
                    <a:pt x="47117" y="25653"/>
                  </a:lnTo>
                  <a:lnTo>
                    <a:pt x="47117" y="73496"/>
                  </a:lnTo>
                  <a:lnTo>
                    <a:pt x="60071" y="51289"/>
                  </a:lnTo>
                  <a:lnTo>
                    <a:pt x="48894" y="32130"/>
                  </a:lnTo>
                  <a:lnTo>
                    <a:pt x="73025" y="32130"/>
                  </a:lnTo>
                  <a:lnTo>
                    <a:pt x="73025" y="25653"/>
                  </a:lnTo>
                  <a:close/>
                </a:path>
                <a:path w="120650" h="1966595">
                  <a:moveTo>
                    <a:pt x="73025" y="32130"/>
                  </a:moveTo>
                  <a:lnTo>
                    <a:pt x="71247" y="32130"/>
                  </a:lnTo>
                  <a:lnTo>
                    <a:pt x="60070" y="51289"/>
                  </a:lnTo>
                  <a:lnTo>
                    <a:pt x="73025" y="73496"/>
                  </a:lnTo>
                  <a:lnTo>
                    <a:pt x="73025" y="32130"/>
                  </a:lnTo>
                  <a:close/>
                </a:path>
                <a:path w="120650" h="1966595">
                  <a:moveTo>
                    <a:pt x="71247" y="32130"/>
                  </a:moveTo>
                  <a:lnTo>
                    <a:pt x="48894" y="32130"/>
                  </a:lnTo>
                  <a:lnTo>
                    <a:pt x="60070" y="51289"/>
                  </a:lnTo>
                  <a:lnTo>
                    <a:pt x="71247" y="32130"/>
                  </a:lnTo>
                  <a:close/>
                </a:path>
              </a:pathLst>
            </a:custGeom>
            <a:solidFill>
              <a:srgbClr val="00CCCC"/>
            </a:solidFill>
          </p:spPr>
          <p:txBody>
            <a:bodyPr wrap="square" lIns="0" tIns="0" rIns="0" bIns="0" rtlCol="0"/>
            <a:lstStyle/>
            <a:p>
              <a:endParaRPr sz="1985"/>
            </a:p>
          </p:txBody>
        </p:sp>
      </p:grpSp>
      <p:sp>
        <p:nvSpPr>
          <p:cNvPr id="20" name="object 20"/>
          <p:cNvSpPr txBox="1"/>
          <p:nvPr/>
        </p:nvSpPr>
        <p:spPr>
          <a:xfrm>
            <a:off x="2130809" y="5435953"/>
            <a:ext cx="1610607" cy="526396"/>
          </a:xfrm>
          <a:prstGeom prst="rect">
            <a:avLst/>
          </a:prstGeom>
        </p:spPr>
        <p:txBody>
          <a:bodyPr vert="horz" wrap="square" lIns="0" tIns="13305" rIns="0" bIns="0" rtlCol="0">
            <a:spAutoFit/>
          </a:bodyPr>
          <a:lstStyle/>
          <a:p>
            <a:pPr marL="24511">
              <a:lnSpc>
                <a:spcPts val="1996"/>
              </a:lnSpc>
              <a:spcBef>
                <a:spcPts val="105"/>
              </a:spcBef>
            </a:pPr>
            <a:r>
              <a:rPr sz="1764" dirty="0">
                <a:latin typeface="Times New Roman"/>
                <a:cs typeface="Times New Roman"/>
              </a:rPr>
              <a:t>Zdroj</a:t>
            </a:r>
            <a:r>
              <a:rPr sz="1764" spc="-39" dirty="0">
                <a:latin typeface="Times New Roman"/>
                <a:cs typeface="Times New Roman"/>
              </a:rPr>
              <a:t> </a:t>
            </a:r>
            <a:r>
              <a:rPr sz="1764" spc="-11" dirty="0">
                <a:latin typeface="Times New Roman"/>
                <a:cs typeface="Times New Roman"/>
              </a:rPr>
              <a:t>energie</a:t>
            </a:r>
            <a:endParaRPr sz="1764">
              <a:latin typeface="Times New Roman"/>
              <a:cs typeface="Times New Roman"/>
            </a:endParaRPr>
          </a:p>
          <a:p>
            <a:pPr marL="14007">
              <a:lnSpc>
                <a:spcPts val="1996"/>
              </a:lnSpc>
            </a:pPr>
            <a:r>
              <a:rPr sz="1764" dirty="0">
                <a:latin typeface="Times New Roman"/>
                <a:cs typeface="Times New Roman"/>
              </a:rPr>
              <a:t>HF</a:t>
            </a:r>
            <a:r>
              <a:rPr sz="1764" spc="-50" dirty="0">
                <a:latin typeface="Times New Roman"/>
                <a:cs typeface="Times New Roman"/>
              </a:rPr>
              <a:t> </a:t>
            </a:r>
            <a:r>
              <a:rPr sz="1764" spc="-11" dirty="0">
                <a:latin typeface="Times New Roman"/>
                <a:cs typeface="Times New Roman"/>
              </a:rPr>
              <a:t>el-</a:t>
            </a:r>
            <a:r>
              <a:rPr sz="1764" dirty="0">
                <a:latin typeface="Times New Roman"/>
                <a:cs typeface="Times New Roman"/>
              </a:rPr>
              <a:t>mag</a:t>
            </a:r>
            <a:r>
              <a:rPr sz="1764" spc="17" dirty="0">
                <a:latin typeface="Times New Roman"/>
                <a:cs typeface="Times New Roman"/>
              </a:rPr>
              <a:t> </a:t>
            </a:r>
            <a:r>
              <a:rPr sz="1764" spc="-11" dirty="0">
                <a:latin typeface="Times New Roman"/>
                <a:cs typeface="Times New Roman"/>
              </a:rPr>
              <a:t>vlnění</a:t>
            </a:r>
            <a:endParaRPr sz="1764">
              <a:latin typeface="Times New Roman"/>
              <a:cs typeface="Times New Roman"/>
            </a:endParaRPr>
          </a:p>
        </p:txBody>
      </p:sp>
      <p:sp>
        <p:nvSpPr>
          <p:cNvPr id="24" name="object 2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21" name="object 21"/>
          <p:cNvSpPr txBox="1"/>
          <p:nvPr/>
        </p:nvSpPr>
        <p:spPr>
          <a:xfrm>
            <a:off x="4433838" y="5402676"/>
            <a:ext cx="1622511" cy="556404"/>
          </a:xfrm>
          <a:prstGeom prst="rect">
            <a:avLst/>
          </a:prstGeom>
        </p:spPr>
        <p:txBody>
          <a:bodyPr vert="horz" wrap="square" lIns="0" tIns="13305" rIns="0" bIns="0" rtlCol="0">
            <a:spAutoFit/>
          </a:bodyPr>
          <a:lstStyle/>
          <a:p>
            <a:pPr marL="42019">
              <a:spcBef>
                <a:spcPts val="105"/>
              </a:spcBef>
            </a:pPr>
            <a:r>
              <a:rPr sz="1764" dirty="0">
                <a:latin typeface="Times New Roman"/>
                <a:cs typeface="Times New Roman"/>
              </a:rPr>
              <a:t>Aktivní</a:t>
            </a:r>
            <a:r>
              <a:rPr sz="1764" spc="-50" dirty="0">
                <a:latin typeface="Times New Roman"/>
                <a:cs typeface="Times New Roman"/>
              </a:rPr>
              <a:t> </a:t>
            </a:r>
            <a:r>
              <a:rPr sz="1764" spc="-11" dirty="0">
                <a:latin typeface="Times New Roman"/>
                <a:cs typeface="Times New Roman"/>
              </a:rPr>
              <a:t>prostředí</a:t>
            </a:r>
            <a:endParaRPr sz="1764">
              <a:latin typeface="Times New Roman"/>
              <a:cs typeface="Times New Roman"/>
            </a:endParaRPr>
          </a:p>
          <a:p>
            <a:pPr marL="42019"/>
            <a:r>
              <a:rPr sz="1764" spc="-22" dirty="0">
                <a:latin typeface="Times New Roman"/>
                <a:cs typeface="Times New Roman"/>
              </a:rPr>
              <a:t>–CO</a:t>
            </a:r>
            <a:r>
              <a:rPr sz="1737" spc="-33" baseline="-21164" dirty="0">
                <a:latin typeface="Times New Roman"/>
                <a:cs typeface="Times New Roman"/>
              </a:rPr>
              <a:t>2</a:t>
            </a:r>
            <a:endParaRPr sz="1737" baseline="-21164">
              <a:latin typeface="Times New Roman"/>
              <a:cs typeface="Times New Roman"/>
            </a:endParaRPr>
          </a:p>
        </p:txBody>
      </p:sp>
      <p:sp>
        <p:nvSpPr>
          <p:cNvPr id="22" name="object 22"/>
          <p:cNvSpPr txBox="1">
            <a:spLocks noGrp="1"/>
          </p:cNvSpPr>
          <p:nvPr>
            <p:ph type="title"/>
          </p:nvPr>
        </p:nvSpPr>
        <p:spPr>
          <a:xfrm>
            <a:off x="363622" y="774808"/>
            <a:ext cx="3994305" cy="552797"/>
          </a:xfrm>
          <a:prstGeom prst="rect">
            <a:avLst/>
          </a:prstGeom>
        </p:spPr>
        <p:txBody>
          <a:bodyPr vert="horz" wrap="square" lIns="0" tIns="14005" rIns="0" bIns="0" rtlCol="0">
            <a:spAutoFit/>
          </a:bodyPr>
          <a:lstStyle/>
          <a:p>
            <a:pPr marL="42019">
              <a:spcBef>
                <a:spcPts val="110"/>
              </a:spcBef>
            </a:pPr>
            <a:r>
              <a:rPr spc="-105" dirty="0"/>
              <a:t>Plynové</a:t>
            </a:r>
            <a:r>
              <a:rPr spc="-126" dirty="0"/>
              <a:t> </a:t>
            </a:r>
            <a:r>
              <a:rPr spc="-83" dirty="0"/>
              <a:t>lasery</a:t>
            </a:r>
            <a:r>
              <a:rPr spc="-110" dirty="0"/>
              <a:t> </a:t>
            </a:r>
            <a:r>
              <a:rPr dirty="0"/>
              <a:t>-</a:t>
            </a:r>
            <a:r>
              <a:rPr spc="-143" dirty="0"/>
              <a:t> </a:t>
            </a:r>
            <a:r>
              <a:rPr sz="3089" b="0" spc="-28" dirty="0">
                <a:latin typeface="Tahoma"/>
                <a:cs typeface="Tahoma"/>
              </a:rPr>
              <a:t>CO</a:t>
            </a:r>
            <a:r>
              <a:rPr sz="3060" b="0" spc="-41" baseline="-21021" dirty="0">
                <a:latin typeface="Tahoma"/>
                <a:cs typeface="Tahoma"/>
              </a:rPr>
              <a:t>2</a:t>
            </a:r>
            <a:endParaRPr sz="3060" baseline="-21021">
              <a:latin typeface="Tahoma"/>
              <a:cs typeface="Tahoma"/>
            </a:endParaRPr>
          </a:p>
        </p:txBody>
      </p:sp>
      <p:sp>
        <p:nvSpPr>
          <p:cNvPr id="23" name="object 23"/>
          <p:cNvSpPr txBox="1"/>
          <p:nvPr/>
        </p:nvSpPr>
        <p:spPr>
          <a:xfrm>
            <a:off x="4548539" y="796004"/>
            <a:ext cx="1132326" cy="488821"/>
          </a:xfrm>
          <a:prstGeom prst="rect">
            <a:avLst/>
          </a:prstGeom>
        </p:spPr>
        <p:txBody>
          <a:bodyPr vert="horz" wrap="square" lIns="0" tIns="13305" rIns="0" bIns="0" rtlCol="0">
            <a:spAutoFit/>
          </a:bodyPr>
          <a:lstStyle/>
          <a:p>
            <a:pPr marL="14007">
              <a:spcBef>
                <a:spcPts val="105"/>
              </a:spcBef>
            </a:pPr>
            <a:r>
              <a:rPr sz="3089" spc="-11" dirty="0">
                <a:solidFill>
                  <a:srgbClr val="FF0000"/>
                </a:solidFill>
                <a:latin typeface="Tahoma"/>
                <a:cs typeface="Tahoma"/>
              </a:rPr>
              <a:t>LASER</a:t>
            </a:r>
            <a:endParaRPr sz="3089">
              <a:latin typeface="Tahoma"/>
              <a:cs typeface="Tahoma"/>
            </a:endParaRPr>
          </a:p>
        </p:txBody>
      </p:sp>
    </p:spTree>
    <p:extLst>
      <p:ext uri="{BB962C8B-B14F-4D97-AF65-F5344CB8AC3E}">
        <p14:creationId xmlns:p14="http://schemas.microsoft.com/office/powerpoint/2010/main" val="396268395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49618" y="796004"/>
            <a:ext cx="3660979" cy="488821"/>
          </a:xfrm>
          <a:prstGeom prst="rect">
            <a:avLst/>
          </a:prstGeom>
        </p:spPr>
        <p:txBody>
          <a:bodyPr vert="horz" wrap="square" lIns="0" tIns="13305" rIns="0" bIns="0" rtlCol="0">
            <a:spAutoFit/>
          </a:bodyPr>
          <a:lstStyle/>
          <a:p>
            <a:pPr marL="56025">
              <a:spcBef>
                <a:spcPts val="105"/>
              </a:spcBef>
              <a:tabLst>
                <a:tab pos="956634" algn="l"/>
              </a:tabLst>
            </a:pPr>
            <a:r>
              <a:rPr sz="3089" b="0" spc="-28" dirty="0">
                <a:latin typeface="Tahoma"/>
                <a:cs typeface="Tahoma"/>
              </a:rPr>
              <a:t>CO</a:t>
            </a:r>
            <a:r>
              <a:rPr sz="3060" b="0" spc="-41" baseline="-21021" dirty="0">
                <a:latin typeface="Tahoma"/>
                <a:cs typeface="Tahoma"/>
              </a:rPr>
              <a:t>2</a:t>
            </a:r>
            <a:r>
              <a:rPr sz="3060" b="0" baseline="-21021" dirty="0">
                <a:latin typeface="Tahoma"/>
                <a:cs typeface="Tahoma"/>
              </a:rPr>
              <a:t>	</a:t>
            </a:r>
            <a:r>
              <a:rPr sz="3089" b="0" dirty="0">
                <a:latin typeface="Tahoma"/>
                <a:cs typeface="Tahoma"/>
              </a:rPr>
              <a:t>LASER</a:t>
            </a:r>
            <a:r>
              <a:rPr sz="3089" b="0" spc="-160" dirty="0">
                <a:latin typeface="Tahoma"/>
                <a:cs typeface="Tahoma"/>
              </a:rPr>
              <a:t> </a:t>
            </a:r>
            <a:r>
              <a:rPr sz="3089" b="0" spc="-11" dirty="0">
                <a:latin typeface="Tahoma"/>
                <a:cs typeface="Tahoma"/>
              </a:rPr>
              <a:t>(plynný)</a:t>
            </a:r>
            <a:endParaRPr sz="3089">
              <a:latin typeface="Tahoma"/>
              <a:cs typeface="Tahoma"/>
            </a:endParaRPr>
          </a:p>
        </p:txBody>
      </p:sp>
      <p:pic>
        <p:nvPicPr>
          <p:cNvPr id="12" name="object 12"/>
          <p:cNvPicPr/>
          <p:nvPr/>
        </p:nvPicPr>
        <p:blipFill>
          <a:blip r:embed="rId2" cstate="print"/>
          <a:stretch>
            <a:fillRect/>
          </a:stretch>
        </p:blipFill>
        <p:spPr>
          <a:xfrm>
            <a:off x="594289" y="1695775"/>
            <a:ext cx="4537710" cy="3299460"/>
          </a:xfrm>
          <a:prstGeom prst="rect">
            <a:avLst/>
          </a:prstGeom>
        </p:spPr>
      </p:pic>
      <p:sp>
        <p:nvSpPr>
          <p:cNvPr id="20" name="object 20"/>
          <p:cNvSpPr txBox="1"/>
          <p:nvPr/>
        </p:nvSpPr>
        <p:spPr>
          <a:xfrm>
            <a:off x="678909" y="5228871"/>
            <a:ext cx="4209286" cy="625078"/>
          </a:xfrm>
          <a:prstGeom prst="rect">
            <a:avLst/>
          </a:prstGeom>
        </p:spPr>
        <p:txBody>
          <a:bodyPr vert="horz" wrap="square" lIns="0" tIns="14005" rIns="0" bIns="0" rtlCol="0">
            <a:spAutoFit/>
          </a:bodyPr>
          <a:lstStyle/>
          <a:p>
            <a:pPr marL="42019" marR="33615">
              <a:spcBef>
                <a:spcPts val="110"/>
              </a:spcBef>
            </a:pPr>
            <a:r>
              <a:rPr sz="1985" dirty="0">
                <a:latin typeface="Times New Roman"/>
                <a:cs typeface="Times New Roman"/>
              </a:rPr>
              <a:t>Schéma</a:t>
            </a:r>
            <a:r>
              <a:rPr sz="1985" spc="-22" dirty="0">
                <a:latin typeface="Times New Roman"/>
                <a:cs typeface="Times New Roman"/>
              </a:rPr>
              <a:t> </a:t>
            </a:r>
            <a:r>
              <a:rPr sz="1985" dirty="0">
                <a:latin typeface="Times New Roman"/>
                <a:cs typeface="Times New Roman"/>
              </a:rPr>
              <a:t>CO</a:t>
            </a:r>
            <a:r>
              <a:rPr sz="1985" baseline="-20833" dirty="0">
                <a:latin typeface="Times New Roman"/>
                <a:cs typeface="Times New Roman"/>
              </a:rPr>
              <a:t>2</a:t>
            </a:r>
            <a:r>
              <a:rPr sz="1985" spc="239" baseline="-20833" dirty="0">
                <a:latin typeface="Times New Roman"/>
                <a:cs typeface="Times New Roman"/>
              </a:rPr>
              <a:t> </a:t>
            </a:r>
            <a:r>
              <a:rPr sz="1985" dirty="0">
                <a:latin typeface="Times New Roman"/>
                <a:cs typeface="Times New Roman"/>
              </a:rPr>
              <a:t>laseru</a:t>
            </a:r>
            <a:r>
              <a:rPr sz="1985" spc="-17" dirty="0">
                <a:latin typeface="Times New Roman"/>
                <a:cs typeface="Times New Roman"/>
              </a:rPr>
              <a:t> </a:t>
            </a:r>
            <a:r>
              <a:rPr sz="1985" dirty="0">
                <a:latin typeface="Times New Roman"/>
                <a:cs typeface="Times New Roman"/>
              </a:rPr>
              <a:t>s</a:t>
            </a:r>
            <a:r>
              <a:rPr sz="1985" spc="-11" dirty="0">
                <a:latin typeface="Times New Roman"/>
                <a:cs typeface="Times New Roman"/>
              </a:rPr>
              <a:t> </a:t>
            </a:r>
            <a:r>
              <a:rPr sz="1985" b="1" i="1" dirty="0">
                <a:latin typeface="Times New Roman"/>
                <a:cs typeface="Times New Roman"/>
              </a:rPr>
              <a:t>pomalým</a:t>
            </a:r>
            <a:r>
              <a:rPr sz="1985" b="1" i="1" spc="-33" dirty="0">
                <a:latin typeface="Times New Roman"/>
                <a:cs typeface="Times New Roman"/>
              </a:rPr>
              <a:t> </a:t>
            </a:r>
            <a:r>
              <a:rPr sz="1985" b="1" i="1" spc="-11" dirty="0">
                <a:latin typeface="Times New Roman"/>
                <a:cs typeface="Times New Roman"/>
              </a:rPr>
              <a:t>axiálním </a:t>
            </a:r>
            <a:r>
              <a:rPr sz="1985" b="1" i="1" dirty="0">
                <a:latin typeface="Times New Roman"/>
                <a:cs typeface="Times New Roman"/>
              </a:rPr>
              <a:t>prouděním </a:t>
            </a:r>
            <a:r>
              <a:rPr sz="1985" dirty="0">
                <a:latin typeface="Times New Roman"/>
                <a:cs typeface="Times New Roman"/>
              </a:rPr>
              <a:t>aktivního</a:t>
            </a:r>
            <a:r>
              <a:rPr sz="1985" spc="-11" dirty="0">
                <a:latin typeface="Times New Roman"/>
                <a:cs typeface="Times New Roman"/>
              </a:rPr>
              <a:t> prostředí:</a:t>
            </a:r>
            <a:endParaRPr sz="1985" dirty="0">
              <a:latin typeface="Times New Roman"/>
              <a:cs typeface="Times New Roman"/>
            </a:endParaRPr>
          </a:p>
        </p:txBody>
      </p:sp>
      <p:pic>
        <p:nvPicPr>
          <p:cNvPr id="22" name="object 22"/>
          <p:cNvPicPr/>
          <p:nvPr/>
        </p:nvPicPr>
        <p:blipFill>
          <a:blip r:embed="rId3" cstate="print"/>
          <a:stretch>
            <a:fillRect/>
          </a:stretch>
        </p:blipFill>
        <p:spPr>
          <a:xfrm>
            <a:off x="5789442" y="2845325"/>
            <a:ext cx="4342022" cy="3530459"/>
          </a:xfrm>
          <a:prstGeom prst="rect">
            <a:avLst/>
          </a:prstGeom>
        </p:spPr>
      </p:pic>
      <p:sp>
        <p:nvSpPr>
          <p:cNvPr id="27" name="object 27"/>
          <p:cNvSpPr txBox="1"/>
          <p:nvPr/>
        </p:nvSpPr>
        <p:spPr>
          <a:xfrm>
            <a:off x="5941296" y="1714503"/>
            <a:ext cx="4084638" cy="625078"/>
          </a:xfrm>
          <a:prstGeom prst="rect">
            <a:avLst/>
          </a:prstGeom>
        </p:spPr>
        <p:txBody>
          <a:bodyPr vert="horz" wrap="square" lIns="0" tIns="14005" rIns="0" bIns="0" rtlCol="0">
            <a:spAutoFit/>
          </a:bodyPr>
          <a:lstStyle/>
          <a:p>
            <a:pPr marR="5602" algn="r">
              <a:spcBef>
                <a:spcPts val="110"/>
              </a:spcBef>
            </a:pPr>
            <a:r>
              <a:rPr sz="1985" dirty="0">
                <a:latin typeface="Times New Roman"/>
                <a:cs typeface="Times New Roman"/>
              </a:rPr>
              <a:t>Schéma</a:t>
            </a:r>
            <a:r>
              <a:rPr sz="1985" spc="-28" dirty="0">
                <a:latin typeface="Times New Roman"/>
                <a:cs typeface="Times New Roman"/>
              </a:rPr>
              <a:t> </a:t>
            </a:r>
            <a:r>
              <a:rPr sz="1985" dirty="0">
                <a:latin typeface="Times New Roman"/>
                <a:cs typeface="Times New Roman"/>
              </a:rPr>
              <a:t>CO</a:t>
            </a:r>
            <a:r>
              <a:rPr sz="1985" baseline="-25000" dirty="0">
                <a:latin typeface="Times New Roman"/>
                <a:cs typeface="Times New Roman"/>
              </a:rPr>
              <a:t>2</a:t>
            </a:r>
            <a:r>
              <a:rPr sz="1985" spc="-17" dirty="0">
                <a:latin typeface="Times New Roman"/>
                <a:cs typeface="Times New Roman"/>
              </a:rPr>
              <a:t> </a:t>
            </a:r>
            <a:r>
              <a:rPr sz="1985" dirty="0">
                <a:latin typeface="Times New Roman"/>
                <a:cs typeface="Times New Roman"/>
              </a:rPr>
              <a:t>laseru</a:t>
            </a:r>
            <a:r>
              <a:rPr sz="1985" spc="-17" dirty="0">
                <a:latin typeface="Times New Roman"/>
                <a:cs typeface="Times New Roman"/>
              </a:rPr>
              <a:t> </a:t>
            </a:r>
            <a:r>
              <a:rPr sz="1985" dirty="0">
                <a:latin typeface="Times New Roman"/>
                <a:cs typeface="Times New Roman"/>
              </a:rPr>
              <a:t>s</a:t>
            </a:r>
            <a:r>
              <a:rPr sz="1985" spc="-17" dirty="0">
                <a:latin typeface="Times New Roman"/>
                <a:cs typeface="Times New Roman"/>
              </a:rPr>
              <a:t> </a:t>
            </a:r>
            <a:r>
              <a:rPr sz="1985" b="1" i="1" dirty="0">
                <a:latin typeface="Times New Roman"/>
                <a:cs typeface="Times New Roman"/>
              </a:rPr>
              <a:t>rychlým</a:t>
            </a:r>
            <a:r>
              <a:rPr sz="1985" b="1" i="1" spc="-11" dirty="0">
                <a:latin typeface="Times New Roman"/>
                <a:cs typeface="Times New Roman"/>
              </a:rPr>
              <a:t> axiálním</a:t>
            </a:r>
            <a:endParaRPr sz="1985" dirty="0">
              <a:latin typeface="Times New Roman"/>
              <a:cs typeface="Times New Roman"/>
            </a:endParaRPr>
          </a:p>
          <a:p>
            <a:pPr marR="5602" algn="r">
              <a:spcBef>
                <a:spcPts val="6"/>
              </a:spcBef>
            </a:pPr>
            <a:r>
              <a:rPr sz="1985" b="1" i="1" dirty="0">
                <a:latin typeface="Times New Roman"/>
                <a:cs typeface="Times New Roman"/>
              </a:rPr>
              <a:t>prouděním</a:t>
            </a:r>
            <a:r>
              <a:rPr sz="1985" b="1" i="1" spc="6" dirty="0">
                <a:latin typeface="Times New Roman"/>
                <a:cs typeface="Times New Roman"/>
              </a:rPr>
              <a:t> </a:t>
            </a:r>
            <a:r>
              <a:rPr sz="1985" dirty="0">
                <a:latin typeface="Times New Roman"/>
                <a:cs typeface="Times New Roman"/>
              </a:rPr>
              <a:t>aktivního</a:t>
            </a:r>
            <a:r>
              <a:rPr sz="1985" spc="-22" dirty="0">
                <a:latin typeface="Times New Roman"/>
                <a:cs typeface="Times New Roman"/>
              </a:rPr>
              <a:t> </a:t>
            </a:r>
            <a:r>
              <a:rPr sz="1985" spc="-11" dirty="0">
                <a:latin typeface="Times New Roman"/>
                <a:cs typeface="Times New Roman"/>
              </a:rPr>
              <a:t>prostředí:</a:t>
            </a:r>
            <a:endParaRPr sz="1985" dirty="0">
              <a:latin typeface="Times New Roman"/>
              <a:cs typeface="Times New Roman"/>
            </a:endParaRPr>
          </a:p>
        </p:txBody>
      </p:sp>
      <p:sp>
        <p:nvSpPr>
          <p:cNvPr id="28" name="object 28"/>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27/59</a:t>
            </a:r>
          </a:p>
        </p:txBody>
      </p:sp>
      <p:sp>
        <p:nvSpPr>
          <p:cNvPr id="29" name="object 2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3681698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1" name="object 11"/>
          <p:cNvGrpSpPr/>
          <p:nvPr/>
        </p:nvGrpSpPr>
        <p:grpSpPr>
          <a:xfrm>
            <a:off x="479307" y="1284691"/>
            <a:ext cx="9734788" cy="5263976"/>
            <a:chOff x="158242" y="1164959"/>
            <a:chExt cx="8827516" cy="4773379"/>
          </a:xfrm>
        </p:grpSpPr>
        <p:pic>
          <p:nvPicPr>
            <p:cNvPr id="12" name="object 12"/>
            <p:cNvPicPr/>
            <p:nvPr/>
          </p:nvPicPr>
          <p:blipFill>
            <a:blip r:embed="rId2" cstate="print"/>
            <a:stretch>
              <a:fillRect/>
            </a:stretch>
          </p:blipFill>
          <p:spPr>
            <a:xfrm>
              <a:off x="158242" y="2904054"/>
              <a:ext cx="4721352" cy="3034284"/>
            </a:xfrm>
            <a:prstGeom prst="rect">
              <a:avLst/>
            </a:prstGeom>
          </p:spPr>
        </p:pic>
        <p:pic>
          <p:nvPicPr>
            <p:cNvPr id="13" name="object 13"/>
            <p:cNvPicPr/>
            <p:nvPr/>
          </p:nvPicPr>
          <p:blipFill>
            <a:blip r:embed="rId3" cstate="print"/>
            <a:stretch>
              <a:fillRect/>
            </a:stretch>
          </p:blipFill>
          <p:spPr>
            <a:xfrm>
              <a:off x="4709414" y="1164959"/>
              <a:ext cx="4276344" cy="2891028"/>
            </a:xfrm>
            <a:prstGeom prst="rect">
              <a:avLst/>
            </a:prstGeom>
          </p:spPr>
        </p:pic>
      </p:grpSp>
      <p:sp>
        <p:nvSpPr>
          <p:cNvPr id="18" name="object 18"/>
          <p:cNvSpPr txBox="1">
            <a:spLocks noGrp="1"/>
          </p:cNvSpPr>
          <p:nvPr>
            <p:ph type="title"/>
          </p:nvPr>
        </p:nvSpPr>
        <p:spPr>
          <a:xfrm>
            <a:off x="349618" y="796004"/>
            <a:ext cx="3660979" cy="488821"/>
          </a:xfrm>
          <a:prstGeom prst="rect">
            <a:avLst/>
          </a:prstGeom>
        </p:spPr>
        <p:txBody>
          <a:bodyPr vert="horz" wrap="square" lIns="0" tIns="13305" rIns="0" bIns="0" rtlCol="0">
            <a:spAutoFit/>
          </a:bodyPr>
          <a:lstStyle/>
          <a:p>
            <a:pPr marL="56025">
              <a:spcBef>
                <a:spcPts val="105"/>
              </a:spcBef>
              <a:tabLst>
                <a:tab pos="956634" algn="l"/>
              </a:tabLst>
            </a:pPr>
            <a:r>
              <a:rPr sz="3089" b="0" spc="-28" dirty="0">
                <a:latin typeface="Tahoma"/>
                <a:cs typeface="Tahoma"/>
              </a:rPr>
              <a:t>CO</a:t>
            </a:r>
            <a:r>
              <a:rPr sz="3060" b="0" spc="-41" baseline="-21021" dirty="0">
                <a:latin typeface="Tahoma"/>
                <a:cs typeface="Tahoma"/>
              </a:rPr>
              <a:t>2</a:t>
            </a:r>
            <a:r>
              <a:rPr sz="3060" b="0" baseline="-21021" dirty="0">
                <a:latin typeface="Tahoma"/>
                <a:cs typeface="Tahoma"/>
              </a:rPr>
              <a:t>	</a:t>
            </a:r>
            <a:r>
              <a:rPr sz="3089" b="0" dirty="0">
                <a:latin typeface="Tahoma"/>
                <a:cs typeface="Tahoma"/>
              </a:rPr>
              <a:t>LASER</a:t>
            </a:r>
            <a:r>
              <a:rPr sz="3089" b="0" spc="-160" dirty="0">
                <a:latin typeface="Tahoma"/>
                <a:cs typeface="Tahoma"/>
              </a:rPr>
              <a:t> </a:t>
            </a:r>
            <a:r>
              <a:rPr sz="3089" b="0" spc="-11" dirty="0">
                <a:latin typeface="Tahoma"/>
                <a:cs typeface="Tahoma"/>
              </a:rPr>
              <a:t>(plynný)</a:t>
            </a:r>
            <a:endParaRPr sz="3089">
              <a:latin typeface="Tahoma"/>
              <a:cs typeface="Tahoma"/>
            </a:endParaRPr>
          </a:p>
        </p:txBody>
      </p:sp>
      <p:sp>
        <p:nvSpPr>
          <p:cNvPr id="19" name="object 19"/>
          <p:cNvSpPr txBox="1"/>
          <p:nvPr/>
        </p:nvSpPr>
        <p:spPr>
          <a:xfrm>
            <a:off x="698501" y="2071615"/>
            <a:ext cx="4046825" cy="693753"/>
          </a:xfrm>
          <a:prstGeom prst="rect">
            <a:avLst/>
          </a:prstGeom>
        </p:spPr>
        <p:txBody>
          <a:bodyPr vert="horz" wrap="square" lIns="0" tIns="14706" rIns="0" bIns="0" rtlCol="0">
            <a:spAutoFit/>
          </a:bodyPr>
          <a:lstStyle/>
          <a:p>
            <a:pPr marL="14007" marR="5602">
              <a:spcBef>
                <a:spcPts val="116"/>
              </a:spcBef>
            </a:pPr>
            <a:r>
              <a:rPr sz="2206" dirty="0">
                <a:latin typeface="Times New Roman"/>
                <a:cs typeface="Times New Roman"/>
              </a:rPr>
              <a:t>Schéma</a:t>
            </a:r>
            <a:r>
              <a:rPr sz="2206" spc="-22" dirty="0">
                <a:latin typeface="Times New Roman"/>
                <a:cs typeface="Times New Roman"/>
              </a:rPr>
              <a:t> </a:t>
            </a:r>
            <a:r>
              <a:rPr sz="2206" dirty="0">
                <a:latin typeface="Times New Roman"/>
                <a:cs typeface="Times New Roman"/>
              </a:rPr>
              <a:t>CO2</a:t>
            </a:r>
            <a:r>
              <a:rPr sz="2206" spc="-55" dirty="0">
                <a:latin typeface="Times New Roman"/>
                <a:cs typeface="Times New Roman"/>
              </a:rPr>
              <a:t> </a:t>
            </a:r>
            <a:r>
              <a:rPr sz="2206" dirty="0">
                <a:latin typeface="Times New Roman"/>
                <a:cs typeface="Times New Roman"/>
              </a:rPr>
              <a:t>TEA</a:t>
            </a:r>
            <a:r>
              <a:rPr sz="2206" spc="-121" dirty="0">
                <a:latin typeface="Times New Roman"/>
                <a:cs typeface="Times New Roman"/>
              </a:rPr>
              <a:t> </a:t>
            </a:r>
            <a:r>
              <a:rPr sz="2206" dirty="0">
                <a:latin typeface="Times New Roman"/>
                <a:cs typeface="Times New Roman"/>
              </a:rPr>
              <a:t>laseru</a:t>
            </a:r>
            <a:r>
              <a:rPr sz="2206" spc="-44" dirty="0">
                <a:latin typeface="Times New Roman"/>
                <a:cs typeface="Times New Roman"/>
              </a:rPr>
              <a:t> </a:t>
            </a:r>
            <a:r>
              <a:rPr sz="2206" dirty="0">
                <a:latin typeface="Times New Roman"/>
                <a:cs typeface="Times New Roman"/>
              </a:rPr>
              <a:t>s</a:t>
            </a:r>
            <a:r>
              <a:rPr sz="2206" spc="-11" dirty="0">
                <a:latin typeface="Times New Roman"/>
                <a:cs typeface="Times New Roman"/>
              </a:rPr>
              <a:t> </a:t>
            </a:r>
            <a:r>
              <a:rPr sz="2206" b="1" i="1" spc="-11" dirty="0">
                <a:latin typeface="Times New Roman"/>
                <a:cs typeface="Times New Roman"/>
              </a:rPr>
              <a:t>příčným </a:t>
            </a:r>
            <a:r>
              <a:rPr sz="2206" b="1" i="1" dirty="0">
                <a:latin typeface="Times New Roman"/>
                <a:cs typeface="Times New Roman"/>
              </a:rPr>
              <a:t>prouděním</a:t>
            </a:r>
            <a:r>
              <a:rPr sz="2206" b="1" i="1" spc="-44" dirty="0">
                <a:latin typeface="Times New Roman"/>
                <a:cs typeface="Times New Roman"/>
              </a:rPr>
              <a:t> </a:t>
            </a:r>
            <a:r>
              <a:rPr sz="2206" dirty="0">
                <a:latin typeface="Times New Roman"/>
                <a:cs typeface="Times New Roman"/>
              </a:rPr>
              <a:t>aktivního</a:t>
            </a:r>
            <a:r>
              <a:rPr sz="2206" spc="-44" dirty="0">
                <a:latin typeface="Times New Roman"/>
                <a:cs typeface="Times New Roman"/>
              </a:rPr>
              <a:t> </a:t>
            </a:r>
            <a:r>
              <a:rPr sz="2206" spc="-11" dirty="0">
                <a:latin typeface="Times New Roman"/>
                <a:cs typeface="Times New Roman"/>
              </a:rPr>
              <a:t>prostředí:</a:t>
            </a:r>
            <a:endParaRPr sz="2206" dirty="0">
              <a:latin typeface="Times New Roman"/>
              <a:cs typeface="Times New Roman"/>
            </a:endParaRPr>
          </a:p>
        </p:txBody>
      </p:sp>
      <p:sp>
        <p:nvSpPr>
          <p:cNvPr id="21" name="object 21"/>
          <p:cNvSpPr txBox="1"/>
          <p:nvPr/>
        </p:nvSpPr>
        <p:spPr>
          <a:xfrm>
            <a:off x="5816915" y="4721073"/>
            <a:ext cx="4401859" cy="284920"/>
          </a:xfrm>
          <a:prstGeom prst="rect">
            <a:avLst/>
          </a:prstGeom>
        </p:spPr>
        <p:txBody>
          <a:bodyPr vert="horz" wrap="square" lIns="0" tIns="13305" rIns="0" bIns="0" rtlCol="0">
            <a:spAutoFit/>
          </a:bodyPr>
          <a:lstStyle/>
          <a:p>
            <a:pPr marL="14007">
              <a:spcBef>
                <a:spcPts val="105"/>
              </a:spcBef>
            </a:pPr>
            <a:r>
              <a:rPr sz="1764" dirty="0">
                <a:latin typeface="Times New Roman"/>
                <a:cs typeface="Times New Roman"/>
              </a:rPr>
              <a:t>Rezonátor</a:t>
            </a:r>
            <a:r>
              <a:rPr sz="1764" spc="-39" dirty="0">
                <a:latin typeface="Times New Roman"/>
                <a:cs typeface="Times New Roman"/>
              </a:rPr>
              <a:t> </a:t>
            </a:r>
            <a:r>
              <a:rPr sz="1764" dirty="0">
                <a:latin typeface="Times New Roman"/>
                <a:cs typeface="Times New Roman"/>
              </a:rPr>
              <a:t>CO2</a:t>
            </a:r>
            <a:r>
              <a:rPr sz="1764" spc="-33" dirty="0">
                <a:latin typeface="Times New Roman"/>
                <a:cs typeface="Times New Roman"/>
              </a:rPr>
              <a:t> </a:t>
            </a:r>
            <a:r>
              <a:rPr sz="1764" dirty="0">
                <a:latin typeface="Times New Roman"/>
                <a:cs typeface="Times New Roman"/>
              </a:rPr>
              <a:t>laseru</a:t>
            </a:r>
            <a:r>
              <a:rPr sz="1764" spc="-22" dirty="0">
                <a:latin typeface="Times New Roman"/>
                <a:cs typeface="Times New Roman"/>
              </a:rPr>
              <a:t> </a:t>
            </a:r>
            <a:r>
              <a:rPr sz="1764" dirty="0">
                <a:latin typeface="Times New Roman"/>
                <a:cs typeface="Times New Roman"/>
              </a:rPr>
              <a:t>=</a:t>
            </a:r>
            <a:r>
              <a:rPr sz="1764" spc="-44" dirty="0">
                <a:latin typeface="Times New Roman"/>
                <a:cs typeface="Times New Roman"/>
              </a:rPr>
              <a:t> </a:t>
            </a:r>
            <a:r>
              <a:rPr sz="1764" dirty="0">
                <a:latin typeface="Times New Roman"/>
                <a:cs typeface="Times New Roman"/>
              </a:rPr>
              <a:t>plynné</a:t>
            </a:r>
            <a:r>
              <a:rPr sz="1764" spc="-33" dirty="0">
                <a:latin typeface="Times New Roman"/>
                <a:cs typeface="Times New Roman"/>
              </a:rPr>
              <a:t> </a:t>
            </a:r>
            <a:r>
              <a:rPr sz="1764" dirty="0">
                <a:latin typeface="Times New Roman"/>
                <a:cs typeface="Times New Roman"/>
              </a:rPr>
              <a:t>aktivní</a:t>
            </a:r>
            <a:r>
              <a:rPr sz="1764" spc="-33" dirty="0">
                <a:latin typeface="Times New Roman"/>
                <a:cs typeface="Times New Roman"/>
              </a:rPr>
              <a:t> </a:t>
            </a:r>
            <a:r>
              <a:rPr sz="1764" spc="-11" dirty="0">
                <a:latin typeface="Times New Roman"/>
                <a:cs typeface="Times New Roman"/>
              </a:rPr>
              <a:t>prostředí</a:t>
            </a:r>
            <a:endParaRPr sz="1764" dirty="0">
              <a:latin typeface="Times New Roman"/>
              <a:cs typeface="Times New Roman"/>
            </a:endParaRPr>
          </a:p>
        </p:txBody>
      </p:sp>
      <p:pic>
        <p:nvPicPr>
          <p:cNvPr id="22" name="object 22"/>
          <p:cNvPicPr/>
          <p:nvPr/>
        </p:nvPicPr>
        <p:blipFill>
          <a:blip r:embed="rId4" cstate="print"/>
          <a:stretch>
            <a:fillRect/>
          </a:stretch>
        </p:blipFill>
        <p:spPr>
          <a:xfrm>
            <a:off x="6684523" y="5112699"/>
            <a:ext cx="2127681" cy="1245349"/>
          </a:xfrm>
          <a:prstGeom prst="rect">
            <a:avLst/>
          </a:prstGeom>
        </p:spPr>
      </p:pic>
      <p:sp>
        <p:nvSpPr>
          <p:cNvPr id="23" name="object 23"/>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28/59</a:t>
            </a:r>
          </a:p>
        </p:txBody>
      </p:sp>
      <p:sp>
        <p:nvSpPr>
          <p:cNvPr id="24" name="object 2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9301155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4809"/>
            <a:ext cx="7732314" cy="552797"/>
          </a:xfrm>
          <a:prstGeom prst="rect">
            <a:avLst/>
          </a:prstGeom>
        </p:spPr>
        <p:txBody>
          <a:bodyPr vert="horz" wrap="square" lIns="0" tIns="14005" rIns="0" bIns="0" rtlCol="0">
            <a:spAutoFit/>
          </a:bodyPr>
          <a:lstStyle/>
          <a:p>
            <a:pPr marL="14007">
              <a:spcBef>
                <a:spcPts val="110"/>
              </a:spcBef>
            </a:pPr>
            <a:r>
              <a:rPr spc="-94" dirty="0"/>
              <a:t>Příklady</a:t>
            </a:r>
            <a:r>
              <a:rPr spc="-66" dirty="0"/>
              <a:t> </a:t>
            </a:r>
            <a:r>
              <a:rPr spc="-110" dirty="0"/>
              <a:t>plynových</a:t>
            </a:r>
            <a:r>
              <a:rPr spc="-77" dirty="0"/>
              <a:t> </a:t>
            </a:r>
            <a:r>
              <a:rPr spc="-110" dirty="0"/>
              <a:t>laserových</a:t>
            </a:r>
            <a:r>
              <a:rPr spc="-77" dirty="0"/>
              <a:t> </a:t>
            </a:r>
            <a:r>
              <a:rPr spc="-33" dirty="0"/>
              <a:t>systémů</a:t>
            </a:r>
          </a:p>
        </p:txBody>
      </p:sp>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pic>
        <p:nvPicPr>
          <p:cNvPr id="18" name="object 13">
            <a:extLst>
              <a:ext uri="{FF2B5EF4-FFF2-40B4-BE49-F238E27FC236}">
                <a16:creationId xmlns:a16="http://schemas.microsoft.com/office/drawing/2014/main" id="{38019B16-DAD3-3A45-ACB6-67392F4059AC}"/>
              </a:ext>
            </a:extLst>
          </p:cNvPr>
          <p:cNvPicPr>
            <a:picLocks noChangeAspect="1"/>
          </p:cNvPicPr>
          <p:nvPr/>
        </p:nvPicPr>
        <p:blipFill>
          <a:blip r:embed="rId2" cstate="print"/>
          <a:stretch>
            <a:fillRect/>
          </a:stretch>
        </p:blipFill>
        <p:spPr>
          <a:xfrm>
            <a:off x="620760" y="1653742"/>
            <a:ext cx="5277187" cy="3960671"/>
          </a:xfrm>
          <a:prstGeom prst="rect">
            <a:avLst/>
          </a:prstGeom>
        </p:spPr>
      </p:pic>
      <p:pic>
        <p:nvPicPr>
          <p:cNvPr id="19" name="object 15">
            <a:extLst>
              <a:ext uri="{FF2B5EF4-FFF2-40B4-BE49-F238E27FC236}">
                <a16:creationId xmlns:a16="http://schemas.microsoft.com/office/drawing/2014/main" id="{F78E4566-C978-D04A-9CC7-6945029D374D}"/>
              </a:ext>
            </a:extLst>
          </p:cNvPr>
          <p:cNvPicPr/>
          <p:nvPr/>
        </p:nvPicPr>
        <p:blipFill>
          <a:blip r:embed="rId3" cstate="print"/>
          <a:stretch>
            <a:fillRect/>
          </a:stretch>
        </p:blipFill>
        <p:spPr>
          <a:xfrm>
            <a:off x="5897948" y="1497443"/>
            <a:ext cx="4371327" cy="2036928"/>
          </a:xfrm>
          <a:prstGeom prst="rect">
            <a:avLst/>
          </a:prstGeom>
        </p:spPr>
      </p:pic>
      <p:pic>
        <p:nvPicPr>
          <p:cNvPr id="20" name="object 16">
            <a:extLst>
              <a:ext uri="{FF2B5EF4-FFF2-40B4-BE49-F238E27FC236}">
                <a16:creationId xmlns:a16="http://schemas.microsoft.com/office/drawing/2014/main" id="{4E2E0995-C5B7-7C41-8981-21831B6A1903}"/>
              </a:ext>
            </a:extLst>
          </p:cNvPr>
          <p:cNvPicPr/>
          <p:nvPr/>
        </p:nvPicPr>
        <p:blipFill>
          <a:blip r:embed="rId4" cstate="print"/>
          <a:stretch>
            <a:fillRect/>
          </a:stretch>
        </p:blipFill>
        <p:spPr>
          <a:xfrm>
            <a:off x="6463481" y="3811255"/>
            <a:ext cx="3320931" cy="2672207"/>
          </a:xfrm>
          <a:prstGeom prst="rect">
            <a:avLst/>
          </a:prstGeom>
        </p:spPr>
      </p:pic>
    </p:spTree>
    <p:extLst>
      <p:ext uri="{BB962C8B-B14F-4D97-AF65-F5344CB8AC3E}">
        <p14:creationId xmlns:p14="http://schemas.microsoft.com/office/powerpoint/2010/main" val="347928191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3" y="787601"/>
            <a:ext cx="2250647" cy="488821"/>
          </a:xfrm>
          <a:prstGeom prst="rect">
            <a:avLst/>
          </a:prstGeom>
        </p:spPr>
        <p:txBody>
          <a:bodyPr vert="horz" wrap="square" lIns="0" tIns="13305" rIns="0" bIns="0" rtlCol="0">
            <a:spAutoFit/>
          </a:bodyPr>
          <a:lstStyle/>
          <a:p>
            <a:pPr marL="14007">
              <a:spcBef>
                <a:spcPts val="105"/>
              </a:spcBef>
            </a:pPr>
            <a:r>
              <a:rPr sz="3089" i="1" dirty="0">
                <a:latin typeface="Arial"/>
                <a:cs typeface="Arial"/>
              </a:rPr>
              <a:t>SLAB</a:t>
            </a:r>
            <a:r>
              <a:rPr sz="3089" i="1" spc="-94" dirty="0">
                <a:latin typeface="Arial"/>
                <a:cs typeface="Arial"/>
              </a:rPr>
              <a:t> </a:t>
            </a:r>
            <a:r>
              <a:rPr sz="3089" i="1" spc="-11" dirty="0">
                <a:latin typeface="Arial"/>
                <a:cs typeface="Arial"/>
              </a:rPr>
              <a:t>Laser</a:t>
            </a:r>
            <a:endParaRPr sz="3089">
              <a:latin typeface="Arial"/>
              <a:cs typeface="Arial"/>
            </a:endParaRPr>
          </a:p>
        </p:txBody>
      </p:sp>
      <p:pic>
        <p:nvPicPr>
          <p:cNvPr id="13" name="object 13"/>
          <p:cNvPicPr/>
          <p:nvPr/>
        </p:nvPicPr>
        <p:blipFill>
          <a:blip r:embed="rId2" cstate="print"/>
          <a:stretch>
            <a:fillRect/>
          </a:stretch>
        </p:blipFill>
        <p:spPr>
          <a:xfrm>
            <a:off x="586896" y="1749708"/>
            <a:ext cx="6451059" cy="260260"/>
          </a:xfrm>
          <a:prstGeom prst="rect">
            <a:avLst/>
          </a:prstGeom>
        </p:spPr>
      </p:pic>
      <p:pic>
        <p:nvPicPr>
          <p:cNvPr id="14" name="object 14"/>
          <p:cNvPicPr/>
          <p:nvPr/>
        </p:nvPicPr>
        <p:blipFill>
          <a:blip r:embed="rId3" cstate="print"/>
          <a:stretch>
            <a:fillRect/>
          </a:stretch>
        </p:blipFill>
        <p:spPr>
          <a:xfrm>
            <a:off x="1161924" y="2153299"/>
            <a:ext cx="4385401" cy="1485956"/>
          </a:xfrm>
          <a:prstGeom prst="rect">
            <a:avLst/>
          </a:prstGeom>
        </p:spPr>
      </p:pic>
      <p:pic>
        <p:nvPicPr>
          <p:cNvPr id="15" name="object 15"/>
          <p:cNvPicPr/>
          <p:nvPr/>
        </p:nvPicPr>
        <p:blipFill>
          <a:blip r:embed="rId4" cstate="print"/>
          <a:stretch>
            <a:fillRect/>
          </a:stretch>
        </p:blipFill>
        <p:spPr>
          <a:xfrm>
            <a:off x="3821114" y="4075667"/>
            <a:ext cx="6242484" cy="274564"/>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pic>
        <p:nvPicPr>
          <p:cNvPr id="17" name="object 11">
            <a:extLst>
              <a:ext uri="{FF2B5EF4-FFF2-40B4-BE49-F238E27FC236}">
                <a16:creationId xmlns:a16="http://schemas.microsoft.com/office/drawing/2014/main" id="{3FD55BF5-52D5-D84F-9329-AE9B3451A51C}"/>
              </a:ext>
            </a:extLst>
          </p:cNvPr>
          <p:cNvPicPr>
            <a:picLocks noChangeAspect="1"/>
          </p:cNvPicPr>
          <p:nvPr/>
        </p:nvPicPr>
        <p:blipFill>
          <a:blip r:embed="rId5" cstate="print"/>
          <a:stretch>
            <a:fillRect/>
          </a:stretch>
        </p:blipFill>
        <p:spPr>
          <a:xfrm>
            <a:off x="4813301" y="4350232"/>
            <a:ext cx="4648200" cy="2390790"/>
          </a:xfrm>
          <a:prstGeom prst="rect">
            <a:avLst/>
          </a:prstGeom>
        </p:spPr>
      </p:pic>
    </p:spTree>
    <p:extLst>
      <p:ext uri="{BB962C8B-B14F-4D97-AF65-F5344CB8AC3E}">
        <p14:creationId xmlns:p14="http://schemas.microsoft.com/office/powerpoint/2010/main" val="287805944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4809"/>
            <a:ext cx="4636447" cy="552797"/>
          </a:xfrm>
          <a:prstGeom prst="rect">
            <a:avLst/>
          </a:prstGeom>
        </p:spPr>
        <p:txBody>
          <a:bodyPr vert="horz" wrap="square" lIns="0" tIns="14005" rIns="0" bIns="0" rtlCol="0">
            <a:spAutoFit/>
          </a:bodyPr>
          <a:lstStyle/>
          <a:p>
            <a:pPr marL="14007">
              <a:spcBef>
                <a:spcPts val="110"/>
              </a:spcBef>
            </a:pPr>
            <a:r>
              <a:rPr spc="-143" dirty="0"/>
              <a:t>POLOVODIČOVÝ</a:t>
            </a:r>
            <a:r>
              <a:rPr spc="11" dirty="0"/>
              <a:t> </a:t>
            </a:r>
            <a:r>
              <a:rPr spc="-50" dirty="0"/>
              <a:t>LASER</a:t>
            </a:r>
          </a:p>
        </p:txBody>
      </p:sp>
      <p:pic>
        <p:nvPicPr>
          <p:cNvPr id="12" name="object 12"/>
          <p:cNvPicPr/>
          <p:nvPr/>
        </p:nvPicPr>
        <p:blipFill>
          <a:blip r:embed="rId2" cstate="print"/>
          <a:stretch>
            <a:fillRect/>
          </a:stretch>
        </p:blipFill>
        <p:spPr>
          <a:xfrm>
            <a:off x="589559" y="2213690"/>
            <a:ext cx="4157692" cy="2073739"/>
          </a:xfrm>
          <a:prstGeom prst="rect">
            <a:avLst/>
          </a:prstGeom>
        </p:spPr>
      </p:pic>
      <p:pic>
        <p:nvPicPr>
          <p:cNvPr id="13" name="object 13"/>
          <p:cNvPicPr/>
          <p:nvPr/>
        </p:nvPicPr>
        <p:blipFill>
          <a:blip r:embed="rId3" cstate="print"/>
          <a:stretch>
            <a:fillRect/>
          </a:stretch>
        </p:blipFill>
        <p:spPr>
          <a:xfrm>
            <a:off x="3806933" y="4662622"/>
            <a:ext cx="3351559" cy="2406436"/>
          </a:xfrm>
          <a:prstGeom prst="rect">
            <a:avLst/>
          </a:prstGeom>
        </p:spPr>
      </p:pic>
      <p:pic>
        <p:nvPicPr>
          <p:cNvPr id="14" name="object 14"/>
          <p:cNvPicPr/>
          <p:nvPr/>
        </p:nvPicPr>
        <p:blipFill>
          <a:blip r:embed="rId4" cstate="print"/>
          <a:stretch>
            <a:fillRect/>
          </a:stretch>
        </p:blipFill>
        <p:spPr>
          <a:xfrm>
            <a:off x="7458395" y="2405005"/>
            <a:ext cx="2478140" cy="1702442"/>
          </a:xfrm>
          <a:prstGeom prst="rect">
            <a:avLst/>
          </a:prstGeom>
        </p:spPr>
      </p:pic>
      <p:pic>
        <p:nvPicPr>
          <p:cNvPr id="15" name="object 15"/>
          <p:cNvPicPr/>
          <p:nvPr/>
        </p:nvPicPr>
        <p:blipFill>
          <a:blip r:embed="rId5" cstate="print"/>
          <a:stretch>
            <a:fillRect/>
          </a:stretch>
        </p:blipFill>
        <p:spPr>
          <a:xfrm>
            <a:off x="8196760" y="4451711"/>
            <a:ext cx="1505544" cy="2466957"/>
          </a:xfrm>
          <a:prstGeom prst="rect">
            <a:avLst/>
          </a:prstGeom>
        </p:spPr>
      </p:pic>
      <p:sp>
        <p:nvSpPr>
          <p:cNvPr id="16" name="object 16"/>
          <p:cNvSpPr txBox="1"/>
          <p:nvPr/>
        </p:nvSpPr>
        <p:spPr>
          <a:xfrm>
            <a:off x="785574" y="1705562"/>
            <a:ext cx="2328377" cy="284920"/>
          </a:xfrm>
          <a:prstGeom prst="rect">
            <a:avLst/>
          </a:prstGeom>
        </p:spPr>
        <p:txBody>
          <a:bodyPr vert="horz" wrap="square" lIns="0" tIns="13305" rIns="0" bIns="0" rtlCol="0">
            <a:spAutoFit/>
          </a:bodyPr>
          <a:lstStyle/>
          <a:p>
            <a:pPr marL="14007">
              <a:spcBef>
                <a:spcPts val="105"/>
              </a:spcBef>
            </a:pPr>
            <a:r>
              <a:rPr sz="1764" b="1" dirty="0">
                <a:latin typeface="Times New Roman"/>
                <a:cs typeface="Times New Roman"/>
              </a:rPr>
              <a:t>Energetické</a:t>
            </a:r>
            <a:r>
              <a:rPr sz="1764" b="1" spc="-39" dirty="0">
                <a:latin typeface="Times New Roman"/>
                <a:cs typeface="Times New Roman"/>
              </a:rPr>
              <a:t> </a:t>
            </a:r>
            <a:r>
              <a:rPr sz="1764" b="1" dirty="0">
                <a:latin typeface="Times New Roman"/>
                <a:cs typeface="Times New Roman"/>
              </a:rPr>
              <a:t>pásy</a:t>
            </a:r>
            <a:r>
              <a:rPr sz="1764" b="1" spc="-83" dirty="0">
                <a:latin typeface="Times New Roman"/>
                <a:cs typeface="Times New Roman"/>
              </a:rPr>
              <a:t> </a:t>
            </a:r>
            <a:r>
              <a:rPr sz="1764" b="1" spc="-11" dirty="0">
                <a:latin typeface="Times New Roman"/>
                <a:cs typeface="Times New Roman"/>
              </a:rPr>
              <a:t>atomu</a:t>
            </a:r>
            <a:endParaRPr sz="1764">
              <a:latin typeface="Times New Roman"/>
              <a:cs typeface="Times New Roman"/>
            </a:endParaRPr>
          </a:p>
        </p:txBody>
      </p:sp>
      <p:sp>
        <p:nvSpPr>
          <p:cNvPr id="17" name="object 17"/>
          <p:cNvSpPr txBox="1"/>
          <p:nvPr/>
        </p:nvSpPr>
        <p:spPr>
          <a:xfrm>
            <a:off x="5197965" y="4227212"/>
            <a:ext cx="2003455" cy="284920"/>
          </a:xfrm>
          <a:prstGeom prst="rect">
            <a:avLst/>
          </a:prstGeom>
        </p:spPr>
        <p:txBody>
          <a:bodyPr vert="horz" wrap="square" lIns="0" tIns="13305" rIns="0" bIns="0" rtlCol="0">
            <a:spAutoFit/>
          </a:bodyPr>
          <a:lstStyle/>
          <a:p>
            <a:pPr marL="14007">
              <a:spcBef>
                <a:spcPts val="105"/>
              </a:spcBef>
            </a:pPr>
            <a:r>
              <a:rPr sz="1764" b="1" dirty="0">
                <a:latin typeface="Times New Roman"/>
                <a:cs typeface="Times New Roman"/>
              </a:rPr>
              <a:t>GaAs</a:t>
            </a:r>
            <a:r>
              <a:rPr sz="1764" b="1" spc="-77" dirty="0">
                <a:latin typeface="Times New Roman"/>
                <a:cs typeface="Times New Roman"/>
              </a:rPr>
              <a:t> </a:t>
            </a:r>
            <a:r>
              <a:rPr sz="1764" b="1" dirty="0">
                <a:latin typeface="Times New Roman"/>
                <a:cs typeface="Times New Roman"/>
              </a:rPr>
              <a:t>laserová</a:t>
            </a:r>
            <a:r>
              <a:rPr sz="1764" b="1" spc="-77" dirty="0">
                <a:latin typeface="Times New Roman"/>
                <a:cs typeface="Times New Roman"/>
              </a:rPr>
              <a:t> </a:t>
            </a:r>
            <a:r>
              <a:rPr sz="1764" b="1" spc="-11" dirty="0">
                <a:latin typeface="Times New Roman"/>
                <a:cs typeface="Times New Roman"/>
              </a:rPr>
              <a:t>dioda</a:t>
            </a:r>
            <a:endParaRPr sz="1764">
              <a:latin typeface="Times New Roman"/>
              <a:cs typeface="Times New Roman"/>
            </a:endParaRPr>
          </a:p>
        </p:txBody>
      </p:sp>
      <p:sp>
        <p:nvSpPr>
          <p:cNvPr id="18" name="object 18"/>
          <p:cNvSpPr txBox="1"/>
          <p:nvPr/>
        </p:nvSpPr>
        <p:spPr>
          <a:xfrm>
            <a:off x="7482926" y="1684416"/>
            <a:ext cx="1960739" cy="556404"/>
          </a:xfrm>
          <a:prstGeom prst="rect">
            <a:avLst/>
          </a:prstGeom>
        </p:spPr>
        <p:txBody>
          <a:bodyPr vert="horz" wrap="square" lIns="0" tIns="13305" rIns="0" bIns="0" rtlCol="0">
            <a:spAutoFit/>
          </a:bodyPr>
          <a:lstStyle/>
          <a:p>
            <a:pPr marL="14007">
              <a:spcBef>
                <a:spcPts val="105"/>
              </a:spcBef>
            </a:pPr>
            <a:r>
              <a:rPr sz="1764" b="1" spc="-11" dirty="0">
                <a:latin typeface="Times New Roman"/>
                <a:cs typeface="Times New Roman"/>
              </a:rPr>
              <a:t>Polovodičový</a:t>
            </a:r>
            <a:r>
              <a:rPr sz="1764" b="1" spc="17" dirty="0">
                <a:latin typeface="Times New Roman"/>
                <a:cs typeface="Times New Roman"/>
              </a:rPr>
              <a:t> </a:t>
            </a:r>
            <a:r>
              <a:rPr sz="1764" b="1" spc="-11" dirty="0">
                <a:latin typeface="Times New Roman"/>
                <a:cs typeface="Times New Roman"/>
              </a:rPr>
              <a:t>laser</a:t>
            </a:r>
            <a:endParaRPr sz="1764">
              <a:latin typeface="Times New Roman"/>
              <a:cs typeface="Times New Roman"/>
            </a:endParaRPr>
          </a:p>
          <a:p>
            <a:pPr marL="14007"/>
            <a:r>
              <a:rPr sz="1764" b="1" dirty="0">
                <a:latin typeface="Times New Roman"/>
                <a:cs typeface="Times New Roman"/>
              </a:rPr>
              <a:t>Rofin</a:t>
            </a:r>
            <a:r>
              <a:rPr sz="1764" b="1" spc="-50" dirty="0">
                <a:latin typeface="Times New Roman"/>
                <a:cs typeface="Times New Roman"/>
              </a:rPr>
              <a:t> </a:t>
            </a:r>
            <a:r>
              <a:rPr sz="1764" b="1" dirty="0">
                <a:latin typeface="Times New Roman"/>
                <a:cs typeface="Times New Roman"/>
              </a:rPr>
              <a:t>Sinar</a:t>
            </a:r>
            <a:r>
              <a:rPr sz="1764" b="1" spc="-55" dirty="0">
                <a:latin typeface="Times New Roman"/>
                <a:cs typeface="Times New Roman"/>
              </a:rPr>
              <a:t> </a:t>
            </a:r>
            <a:r>
              <a:rPr sz="1764" b="1" spc="-22" dirty="0">
                <a:latin typeface="Times New Roman"/>
                <a:cs typeface="Times New Roman"/>
              </a:rPr>
              <a:t>DL</a:t>
            </a:r>
            <a:r>
              <a:rPr sz="1764" b="1" spc="-94" dirty="0">
                <a:latin typeface="Times New Roman"/>
                <a:cs typeface="Times New Roman"/>
              </a:rPr>
              <a:t> </a:t>
            </a:r>
            <a:r>
              <a:rPr sz="1764" b="1" spc="-22" dirty="0">
                <a:latin typeface="Times New Roman"/>
                <a:cs typeface="Times New Roman"/>
              </a:rPr>
              <a:t>015:</a:t>
            </a:r>
            <a:endParaRPr sz="1764">
              <a:latin typeface="Times New Roman"/>
              <a:cs typeface="Times New Roman"/>
            </a:endParaRPr>
          </a:p>
        </p:txBody>
      </p:sp>
      <p:pic>
        <p:nvPicPr>
          <p:cNvPr id="19" name="object 19"/>
          <p:cNvPicPr/>
          <p:nvPr/>
        </p:nvPicPr>
        <p:blipFill>
          <a:blip r:embed="rId6" cstate="print"/>
          <a:stretch>
            <a:fillRect/>
          </a:stretch>
        </p:blipFill>
        <p:spPr>
          <a:xfrm>
            <a:off x="646770" y="5357620"/>
            <a:ext cx="2808763" cy="971245"/>
          </a:xfrm>
          <a:prstGeom prst="rect">
            <a:avLst/>
          </a:prstGeom>
        </p:spPr>
      </p:pic>
      <p:sp>
        <p:nvSpPr>
          <p:cNvPr id="21" name="object 21"/>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669864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p:nvPr/>
        </p:nvSpPr>
        <p:spPr>
          <a:xfrm>
            <a:off x="778515" y="3190261"/>
            <a:ext cx="1505567" cy="284920"/>
          </a:xfrm>
          <a:prstGeom prst="rect">
            <a:avLst/>
          </a:prstGeom>
        </p:spPr>
        <p:txBody>
          <a:bodyPr vert="horz" wrap="square" lIns="0" tIns="13305" rIns="0" bIns="0" rtlCol="0">
            <a:spAutoFit/>
          </a:bodyPr>
          <a:lstStyle/>
          <a:p>
            <a:pPr marL="14007">
              <a:spcBef>
                <a:spcPts val="105"/>
              </a:spcBef>
            </a:pPr>
            <a:r>
              <a:rPr sz="1764" dirty="0">
                <a:latin typeface="Times New Roman"/>
                <a:cs typeface="Times New Roman"/>
              </a:rPr>
              <a:t>Jednotlivá</a:t>
            </a:r>
            <a:r>
              <a:rPr sz="1764" spc="-72" dirty="0">
                <a:latin typeface="Times New Roman"/>
                <a:cs typeface="Times New Roman"/>
              </a:rPr>
              <a:t> </a:t>
            </a:r>
            <a:r>
              <a:rPr sz="1764" spc="-11" dirty="0">
                <a:latin typeface="Times New Roman"/>
                <a:cs typeface="Times New Roman"/>
              </a:rPr>
              <a:t>dioda</a:t>
            </a:r>
            <a:endParaRPr sz="1764">
              <a:latin typeface="Times New Roman"/>
              <a:cs typeface="Times New Roman"/>
            </a:endParaRPr>
          </a:p>
        </p:txBody>
      </p:sp>
      <p:pic>
        <p:nvPicPr>
          <p:cNvPr id="12" name="object 12"/>
          <p:cNvPicPr/>
          <p:nvPr/>
        </p:nvPicPr>
        <p:blipFill>
          <a:blip r:embed="rId2" cstate="print"/>
          <a:stretch>
            <a:fillRect/>
          </a:stretch>
        </p:blipFill>
        <p:spPr>
          <a:xfrm>
            <a:off x="7220606" y="3574708"/>
            <a:ext cx="2957357" cy="3065475"/>
          </a:xfrm>
          <a:prstGeom prst="rect">
            <a:avLst/>
          </a:prstGeom>
        </p:spPr>
      </p:pic>
      <p:pic>
        <p:nvPicPr>
          <p:cNvPr id="13" name="object 13"/>
          <p:cNvPicPr/>
          <p:nvPr/>
        </p:nvPicPr>
        <p:blipFill>
          <a:blip r:embed="rId3" cstate="print"/>
          <a:stretch>
            <a:fillRect/>
          </a:stretch>
        </p:blipFill>
        <p:spPr>
          <a:xfrm>
            <a:off x="3154722" y="3653583"/>
            <a:ext cx="3952196" cy="2789916"/>
          </a:xfrm>
          <a:prstGeom prst="rect">
            <a:avLst/>
          </a:prstGeom>
        </p:spPr>
      </p:pic>
      <p:pic>
        <p:nvPicPr>
          <p:cNvPr id="14" name="object 14"/>
          <p:cNvPicPr/>
          <p:nvPr/>
        </p:nvPicPr>
        <p:blipFill>
          <a:blip r:embed="rId4" cstate="print"/>
          <a:stretch>
            <a:fillRect/>
          </a:stretch>
        </p:blipFill>
        <p:spPr>
          <a:xfrm>
            <a:off x="593869" y="3686829"/>
            <a:ext cx="2355511" cy="2479894"/>
          </a:xfrm>
          <a:prstGeom prst="rect">
            <a:avLst/>
          </a:prstGeom>
        </p:spPr>
      </p:pic>
      <p:sp>
        <p:nvSpPr>
          <p:cNvPr id="15" name="object 15"/>
          <p:cNvSpPr txBox="1"/>
          <p:nvPr/>
        </p:nvSpPr>
        <p:spPr>
          <a:xfrm>
            <a:off x="3430218" y="3181578"/>
            <a:ext cx="2850074" cy="284920"/>
          </a:xfrm>
          <a:prstGeom prst="rect">
            <a:avLst/>
          </a:prstGeom>
        </p:spPr>
        <p:txBody>
          <a:bodyPr vert="horz" wrap="square" lIns="0" tIns="13305" rIns="0" bIns="0" rtlCol="0">
            <a:spAutoFit/>
          </a:bodyPr>
          <a:lstStyle/>
          <a:p>
            <a:pPr marL="14007">
              <a:spcBef>
                <a:spcPts val="105"/>
              </a:spcBef>
            </a:pPr>
            <a:r>
              <a:rPr sz="1764" spc="-28" dirty="0">
                <a:latin typeface="Times New Roman"/>
                <a:cs typeface="Times New Roman"/>
              </a:rPr>
              <a:t>Vytvoření</a:t>
            </a:r>
            <a:r>
              <a:rPr sz="1764" spc="-17" dirty="0">
                <a:latin typeface="Times New Roman"/>
                <a:cs typeface="Times New Roman"/>
              </a:rPr>
              <a:t> </a:t>
            </a:r>
            <a:r>
              <a:rPr sz="1764" dirty="0">
                <a:latin typeface="Times New Roman"/>
                <a:cs typeface="Times New Roman"/>
              </a:rPr>
              <a:t>série</a:t>
            </a:r>
            <a:r>
              <a:rPr sz="1764" spc="-17" dirty="0">
                <a:latin typeface="Times New Roman"/>
                <a:cs typeface="Times New Roman"/>
              </a:rPr>
              <a:t> </a:t>
            </a:r>
            <a:r>
              <a:rPr sz="1764" dirty="0">
                <a:latin typeface="Times New Roman"/>
                <a:cs typeface="Times New Roman"/>
              </a:rPr>
              <a:t>diod</a:t>
            </a:r>
            <a:r>
              <a:rPr sz="1764" spc="-33" dirty="0">
                <a:latin typeface="Times New Roman"/>
                <a:cs typeface="Times New Roman"/>
              </a:rPr>
              <a:t> </a:t>
            </a:r>
            <a:r>
              <a:rPr sz="1764" spc="-11" dirty="0">
                <a:latin typeface="Times New Roman"/>
                <a:cs typeface="Times New Roman"/>
              </a:rPr>
              <a:t>napařením</a:t>
            </a:r>
            <a:endParaRPr sz="1764">
              <a:latin typeface="Times New Roman"/>
              <a:cs typeface="Times New Roman"/>
            </a:endParaRPr>
          </a:p>
        </p:txBody>
      </p:sp>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6" name="object 16"/>
          <p:cNvSpPr txBox="1"/>
          <p:nvPr/>
        </p:nvSpPr>
        <p:spPr>
          <a:xfrm>
            <a:off x="7420041" y="3176201"/>
            <a:ext cx="2175020" cy="284920"/>
          </a:xfrm>
          <a:prstGeom prst="rect">
            <a:avLst/>
          </a:prstGeom>
        </p:spPr>
        <p:txBody>
          <a:bodyPr vert="horz" wrap="square" lIns="0" tIns="13305" rIns="0" bIns="0" rtlCol="0">
            <a:spAutoFit/>
          </a:bodyPr>
          <a:lstStyle/>
          <a:p>
            <a:pPr marL="14007">
              <a:spcBef>
                <a:spcPts val="105"/>
              </a:spcBef>
            </a:pPr>
            <a:r>
              <a:rPr sz="1764" dirty="0">
                <a:latin typeface="Times New Roman"/>
                <a:cs typeface="Times New Roman"/>
              </a:rPr>
              <a:t>Spojení</a:t>
            </a:r>
            <a:r>
              <a:rPr sz="1764" spc="-39" dirty="0">
                <a:latin typeface="Times New Roman"/>
                <a:cs typeface="Times New Roman"/>
              </a:rPr>
              <a:t> </a:t>
            </a:r>
            <a:r>
              <a:rPr sz="1764" dirty="0">
                <a:latin typeface="Times New Roman"/>
                <a:cs typeface="Times New Roman"/>
              </a:rPr>
              <a:t>sérií</a:t>
            </a:r>
            <a:r>
              <a:rPr sz="1764" spc="-33" dirty="0">
                <a:latin typeface="Times New Roman"/>
                <a:cs typeface="Times New Roman"/>
              </a:rPr>
              <a:t> </a:t>
            </a:r>
            <a:r>
              <a:rPr sz="1764" dirty="0">
                <a:latin typeface="Times New Roman"/>
                <a:cs typeface="Times New Roman"/>
              </a:rPr>
              <a:t>do</a:t>
            </a:r>
            <a:r>
              <a:rPr sz="1764" spc="-44" dirty="0">
                <a:latin typeface="Times New Roman"/>
                <a:cs typeface="Times New Roman"/>
              </a:rPr>
              <a:t> </a:t>
            </a:r>
            <a:r>
              <a:rPr sz="1764" spc="-11" dirty="0">
                <a:latin typeface="Times New Roman"/>
                <a:cs typeface="Times New Roman"/>
              </a:rPr>
              <a:t>modulů</a:t>
            </a:r>
            <a:endParaRPr sz="1764">
              <a:latin typeface="Times New Roman"/>
              <a:cs typeface="Times New Roman"/>
            </a:endParaRPr>
          </a:p>
        </p:txBody>
      </p:sp>
      <p:sp>
        <p:nvSpPr>
          <p:cNvPr id="17" name="object 17"/>
          <p:cNvSpPr txBox="1"/>
          <p:nvPr/>
        </p:nvSpPr>
        <p:spPr>
          <a:xfrm>
            <a:off x="589612" y="1900181"/>
            <a:ext cx="9356226" cy="656051"/>
          </a:xfrm>
          <a:prstGeom prst="rect">
            <a:avLst/>
          </a:prstGeom>
        </p:spPr>
        <p:txBody>
          <a:bodyPr vert="horz" wrap="square" lIns="0" tIns="14706" rIns="0" bIns="0" rtlCol="0">
            <a:spAutoFit/>
          </a:bodyPr>
          <a:lstStyle/>
          <a:p>
            <a:pPr marL="14007">
              <a:lnSpc>
                <a:spcPts val="2514"/>
              </a:lnSpc>
              <a:spcBef>
                <a:spcPts val="116"/>
              </a:spcBef>
            </a:pPr>
            <a:r>
              <a:rPr sz="2206" i="1" dirty="0">
                <a:latin typeface="Arial"/>
                <a:cs typeface="Arial"/>
              </a:rPr>
              <a:t>Diodový</a:t>
            </a:r>
            <a:r>
              <a:rPr sz="2206" i="1" spc="-6" dirty="0">
                <a:latin typeface="Arial"/>
                <a:cs typeface="Arial"/>
              </a:rPr>
              <a:t> </a:t>
            </a:r>
            <a:r>
              <a:rPr sz="2206" i="1" dirty="0">
                <a:latin typeface="Arial"/>
                <a:cs typeface="Arial"/>
              </a:rPr>
              <a:t>laser</a:t>
            </a:r>
            <a:r>
              <a:rPr sz="2206" i="1" spc="-11" dirty="0">
                <a:latin typeface="Arial"/>
                <a:cs typeface="Arial"/>
              </a:rPr>
              <a:t> </a:t>
            </a:r>
            <a:r>
              <a:rPr sz="2206" i="1" dirty="0">
                <a:latin typeface="Arial"/>
                <a:cs typeface="Arial"/>
              </a:rPr>
              <a:t>funguje</a:t>
            </a:r>
            <a:r>
              <a:rPr sz="2206" i="1" spc="-11" dirty="0">
                <a:latin typeface="Arial"/>
                <a:cs typeface="Arial"/>
              </a:rPr>
              <a:t> </a:t>
            </a:r>
            <a:r>
              <a:rPr sz="2206" i="1" dirty="0">
                <a:latin typeface="Arial"/>
                <a:cs typeface="Arial"/>
              </a:rPr>
              <a:t>jako</a:t>
            </a:r>
            <a:r>
              <a:rPr sz="2206" i="1" spc="-17" dirty="0">
                <a:latin typeface="Arial"/>
                <a:cs typeface="Arial"/>
              </a:rPr>
              <a:t> </a:t>
            </a:r>
            <a:r>
              <a:rPr sz="2206" i="1" dirty="0">
                <a:latin typeface="Arial"/>
                <a:cs typeface="Arial"/>
              </a:rPr>
              <a:t>dioda</a:t>
            </a:r>
            <a:r>
              <a:rPr sz="2206" i="1" spc="-6" dirty="0">
                <a:latin typeface="Arial"/>
                <a:cs typeface="Arial"/>
              </a:rPr>
              <a:t> </a:t>
            </a:r>
            <a:r>
              <a:rPr sz="2206" i="1" dirty="0">
                <a:latin typeface="Arial"/>
                <a:cs typeface="Arial"/>
              </a:rPr>
              <a:t>P/N,</a:t>
            </a:r>
            <a:r>
              <a:rPr sz="2206" i="1" spc="-11" dirty="0">
                <a:latin typeface="Arial"/>
                <a:cs typeface="Arial"/>
              </a:rPr>
              <a:t> </a:t>
            </a:r>
            <a:r>
              <a:rPr sz="2206" i="1" dirty="0">
                <a:latin typeface="Arial"/>
                <a:cs typeface="Arial"/>
              </a:rPr>
              <a:t>která</a:t>
            </a:r>
            <a:r>
              <a:rPr sz="2206" i="1" spc="-11" dirty="0">
                <a:latin typeface="Arial"/>
                <a:cs typeface="Arial"/>
              </a:rPr>
              <a:t> </a:t>
            </a:r>
            <a:r>
              <a:rPr sz="2206" i="1" dirty="0">
                <a:latin typeface="Arial"/>
                <a:cs typeface="Arial"/>
              </a:rPr>
              <a:t>využívá</a:t>
            </a:r>
            <a:r>
              <a:rPr sz="2206" i="1" spc="-6" dirty="0">
                <a:latin typeface="Arial"/>
                <a:cs typeface="Arial"/>
              </a:rPr>
              <a:t> </a:t>
            </a:r>
            <a:r>
              <a:rPr sz="2206" i="1" dirty="0">
                <a:latin typeface="Arial"/>
                <a:cs typeface="Arial"/>
              </a:rPr>
              <a:t>specifických</a:t>
            </a:r>
            <a:r>
              <a:rPr sz="2206" i="1" spc="6" dirty="0">
                <a:latin typeface="Arial"/>
                <a:cs typeface="Arial"/>
              </a:rPr>
              <a:t> </a:t>
            </a:r>
            <a:r>
              <a:rPr sz="2206" i="1" spc="-11" dirty="0">
                <a:latin typeface="Arial"/>
                <a:cs typeface="Arial"/>
              </a:rPr>
              <a:t>materiálů,</a:t>
            </a:r>
            <a:endParaRPr sz="2206">
              <a:latin typeface="Arial"/>
              <a:cs typeface="Arial"/>
            </a:endParaRPr>
          </a:p>
          <a:p>
            <a:pPr marL="14007">
              <a:lnSpc>
                <a:spcPts val="2514"/>
              </a:lnSpc>
            </a:pPr>
            <a:r>
              <a:rPr sz="2206" i="1" dirty="0">
                <a:latin typeface="Arial"/>
                <a:cs typeface="Arial"/>
              </a:rPr>
              <a:t>jako</a:t>
            </a:r>
            <a:r>
              <a:rPr sz="2206" i="1" spc="-28" dirty="0">
                <a:latin typeface="Arial"/>
                <a:cs typeface="Arial"/>
              </a:rPr>
              <a:t> </a:t>
            </a:r>
            <a:r>
              <a:rPr sz="2206" i="1" dirty="0">
                <a:latin typeface="Arial"/>
                <a:cs typeface="Arial"/>
              </a:rPr>
              <a:t>aktivních</a:t>
            </a:r>
            <a:r>
              <a:rPr sz="2206" i="1" spc="-39" dirty="0">
                <a:latin typeface="Arial"/>
                <a:cs typeface="Arial"/>
              </a:rPr>
              <a:t> </a:t>
            </a:r>
            <a:r>
              <a:rPr sz="2206" i="1" spc="-11" dirty="0">
                <a:latin typeface="Arial"/>
                <a:cs typeface="Arial"/>
              </a:rPr>
              <a:t>prostředí.</a:t>
            </a:r>
            <a:endParaRPr sz="2206">
              <a:latin typeface="Arial"/>
              <a:cs typeface="Arial"/>
            </a:endParaRPr>
          </a:p>
        </p:txBody>
      </p:sp>
      <p:sp>
        <p:nvSpPr>
          <p:cNvPr id="18" name="object 18"/>
          <p:cNvSpPr txBox="1">
            <a:spLocks noGrp="1"/>
          </p:cNvSpPr>
          <p:nvPr>
            <p:ph type="title"/>
          </p:nvPr>
        </p:nvSpPr>
        <p:spPr>
          <a:xfrm>
            <a:off x="391632" y="774809"/>
            <a:ext cx="3323452" cy="552797"/>
          </a:xfrm>
          <a:prstGeom prst="rect">
            <a:avLst/>
          </a:prstGeom>
        </p:spPr>
        <p:txBody>
          <a:bodyPr vert="horz" wrap="square" lIns="0" tIns="14005" rIns="0" bIns="0" rtlCol="0">
            <a:spAutoFit/>
          </a:bodyPr>
          <a:lstStyle/>
          <a:p>
            <a:pPr marL="14007">
              <a:spcBef>
                <a:spcPts val="110"/>
              </a:spcBef>
            </a:pPr>
            <a:r>
              <a:rPr spc="-138" dirty="0"/>
              <a:t>DIODOVÝ</a:t>
            </a:r>
            <a:r>
              <a:rPr spc="-55" dirty="0"/>
              <a:t> </a:t>
            </a:r>
            <a:r>
              <a:rPr spc="-72" dirty="0"/>
              <a:t>LASER</a:t>
            </a:r>
          </a:p>
        </p:txBody>
      </p:sp>
    </p:spTree>
    <p:extLst>
      <p:ext uri="{BB962C8B-B14F-4D97-AF65-F5344CB8AC3E}">
        <p14:creationId xmlns:p14="http://schemas.microsoft.com/office/powerpoint/2010/main" val="364466129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a:picLocks noChangeAspect="1"/>
          </p:cNvPicPr>
          <p:nvPr/>
        </p:nvPicPr>
        <p:blipFill>
          <a:blip r:embed="rId2" cstate="print"/>
          <a:stretch>
            <a:fillRect/>
          </a:stretch>
        </p:blipFill>
        <p:spPr>
          <a:xfrm>
            <a:off x="2453892" y="1331069"/>
            <a:ext cx="5785617" cy="5364677"/>
          </a:xfrm>
          <a:prstGeom prst="rect">
            <a:avLst/>
          </a:prstGeom>
        </p:spPr>
      </p:pic>
      <p:sp>
        <p:nvSpPr>
          <p:cNvPr id="12" name="object 12"/>
          <p:cNvSpPr txBox="1">
            <a:spLocks noGrp="1"/>
          </p:cNvSpPr>
          <p:nvPr>
            <p:ph type="title"/>
          </p:nvPr>
        </p:nvSpPr>
        <p:spPr>
          <a:xfrm>
            <a:off x="391633" y="774809"/>
            <a:ext cx="5948041" cy="552797"/>
          </a:xfrm>
          <a:prstGeom prst="rect">
            <a:avLst/>
          </a:prstGeom>
        </p:spPr>
        <p:txBody>
          <a:bodyPr vert="horz" wrap="square" lIns="0" tIns="14005" rIns="0" bIns="0" rtlCol="0">
            <a:spAutoFit/>
          </a:bodyPr>
          <a:lstStyle/>
          <a:p>
            <a:pPr marL="14007">
              <a:spcBef>
                <a:spcPts val="110"/>
              </a:spcBef>
            </a:pPr>
            <a:r>
              <a:rPr spc="-99" dirty="0"/>
              <a:t>Nové</a:t>
            </a:r>
            <a:r>
              <a:rPr spc="-110" dirty="0"/>
              <a:t> </a:t>
            </a:r>
            <a:r>
              <a:rPr spc="-83" dirty="0"/>
              <a:t>typy</a:t>
            </a:r>
            <a:r>
              <a:rPr spc="-126" dirty="0"/>
              <a:t> </a:t>
            </a:r>
            <a:r>
              <a:rPr spc="-110" dirty="0"/>
              <a:t>konstrukce</a:t>
            </a:r>
            <a:r>
              <a:rPr spc="-121" dirty="0"/>
              <a:t> </a:t>
            </a:r>
            <a:r>
              <a:rPr spc="-50" dirty="0"/>
              <a:t>LASERů</a:t>
            </a:r>
          </a:p>
        </p:txBody>
      </p:sp>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7744877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4809"/>
            <a:ext cx="2648398" cy="552797"/>
          </a:xfrm>
          <a:prstGeom prst="rect">
            <a:avLst/>
          </a:prstGeom>
        </p:spPr>
        <p:txBody>
          <a:bodyPr vert="horz" wrap="square" lIns="0" tIns="14005" rIns="0" bIns="0" rtlCol="0">
            <a:spAutoFit/>
          </a:bodyPr>
          <a:lstStyle/>
          <a:p>
            <a:pPr marL="14007">
              <a:spcBef>
                <a:spcPts val="110"/>
              </a:spcBef>
            </a:pPr>
            <a:r>
              <a:rPr spc="-105" dirty="0"/>
              <a:t>Diskový</a:t>
            </a:r>
            <a:r>
              <a:rPr spc="-94" dirty="0"/>
              <a:t> </a:t>
            </a:r>
            <a:r>
              <a:rPr spc="-55" dirty="0"/>
              <a:t>laser</a:t>
            </a:r>
          </a:p>
        </p:txBody>
      </p:sp>
      <p:pic>
        <p:nvPicPr>
          <p:cNvPr id="12" name="object 12"/>
          <p:cNvPicPr/>
          <p:nvPr/>
        </p:nvPicPr>
        <p:blipFill>
          <a:blip r:embed="rId2" cstate="print"/>
          <a:stretch>
            <a:fillRect/>
          </a:stretch>
        </p:blipFill>
        <p:spPr>
          <a:xfrm>
            <a:off x="6360122" y="5535182"/>
            <a:ext cx="3319251" cy="1503309"/>
          </a:xfrm>
          <a:prstGeom prst="rect">
            <a:avLst/>
          </a:prstGeom>
        </p:spPr>
      </p:pic>
      <p:pic>
        <p:nvPicPr>
          <p:cNvPr id="13" name="object 13"/>
          <p:cNvPicPr/>
          <p:nvPr/>
        </p:nvPicPr>
        <p:blipFill>
          <a:blip r:embed="rId3" cstate="print"/>
          <a:stretch>
            <a:fillRect/>
          </a:stretch>
        </p:blipFill>
        <p:spPr>
          <a:xfrm>
            <a:off x="5294599" y="1653743"/>
            <a:ext cx="4463762" cy="3677226"/>
          </a:xfrm>
          <a:prstGeom prst="rect">
            <a:avLst/>
          </a:prstGeom>
        </p:spPr>
      </p:pic>
      <p:pic>
        <p:nvPicPr>
          <p:cNvPr id="14" name="object 14"/>
          <p:cNvPicPr/>
          <p:nvPr/>
        </p:nvPicPr>
        <p:blipFill>
          <a:blip r:embed="rId4" cstate="print"/>
          <a:stretch>
            <a:fillRect/>
          </a:stretch>
        </p:blipFill>
        <p:spPr>
          <a:xfrm>
            <a:off x="698068" y="4253684"/>
            <a:ext cx="4495694" cy="2878925"/>
          </a:xfrm>
          <a:prstGeom prst="rect">
            <a:avLst/>
          </a:prstGeom>
        </p:spPr>
      </p:pic>
      <p:pic>
        <p:nvPicPr>
          <p:cNvPr id="15" name="object 15"/>
          <p:cNvPicPr/>
          <p:nvPr/>
        </p:nvPicPr>
        <p:blipFill>
          <a:blip r:embed="rId5" cstate="print"/>
          <a:stretch>
            <a:fillRect/>
          </a:stretch>
        </p:blipFill>
        <p:spPr>
          <a:xfrm>
            <a:off x="1089388" y="1575933"/>
            <a:ext cx="2608610" cy="2458087"/>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34105515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4809"/>
            <a:ext cx="2648398" cy="552797"/>
          </a:xfrm>
          <a:prstGeom prst="rect">
            <a:avLst/>
          </a:prstGeom>
        </p:spPr>
        <p:txBody>
          <a:bodyPr vert="horz" wrap="square" lIns="0" tIns="14005" rIns="0" bIns="0" rtlCol="0">
            <a:spAutoFit/>
          </a:bodyPr>
          <a:lstStyle/>
          <a:p>
            <a:pPr marL="14007">
              <a:spcBef>
                <a:spcPts val="110"/>
              </a:spcBef>
            </a:pPr>
            <a:r>
              <a:rPr spc="-105" dirty="0"/>
              <a:t>Diskový</a:t>
            </a:r>
            <a:r>
              <a:rPr spc="-94" dirty="0"/>
              <a:t> </a:t>
            </a:r>
            <a:r>
              <a:rPr spc="-55" dirty="0"/>
              <a:t>laser</a:t>
            </a:r>
          </a:p>
        </p:txBody>
      </p:sp>
      <p:grpSp>
        <p:nvGrpSpPr>
          <p:cNvPr id="12" name="object 12"/>
          <p:cNvGrpSpPr/>
          <p:nvPr/>
        </p:nvGrpSpPr>
        <p:grpSpPr>
          <a:xfrm>
            <a:off x="501433" y="1880629"/>
            <a:ext cx="9494178" cy="4737985"/>
            <a:chOff x="178307" y="1705355"/>
            <a:chExt cx="8609330" cy="4296410"/>
          </a:xfrm>
        </p:grpSpPr>
        <p:pic>
          <p:nvPicPr>
            <p:cNvPr id="13" name="object 13"/>
            <p:cNvPicPr/>
            <p:nvPr/>
          </p:nvPicPr>
          <p:blipFill>
            <a:blip r:embed="rId2" cstate="print"/>
            <a:stretch>
              <a:fillRect/>
            </a:stretch>
          </p:blipFill>
          <p:spPr>
            <a:xfrm>
              <a:off x="1150619" y="1705355"/>
              <a:ext cx="7636764" cy="4296156"/>
            </a:xfrm>
            <a:prstGeom prst="rect">
              <a:avLst/>
            </a:prstGeom>
          </p:spPr>
        </p:pic>
        <p:pic>
          <p:nvPicPr>
            <p:cNvPr id="14" name="object 14"/>
            <p:cNvPicPr/>
            <p:nvPr/>
          </p:nvPicPr>
          <p:blipFill>
            <a:blip r:embed="rId3" cstate="print"/>
            <a:stretch>
              <a:fillRect/>
            </a:stretch>
          </p:blipFill>
          <p:spPr>
            <a:xfrm>
              <a:off x="178307" y="1714499"/>
              <a:ext cx="2679192" cy="1571244"/>
            </a:xfrm>
            <a:prstGeom prst="rect">
              <a:avLst/>
            </a:prstGeom>
          </p:spPr>
        </p:pic>
        <p:pic>
          <p:nvPicPr>
            <p:cNvPr id="15" name="object 15"/>
            <p:cNvPicPr/>
            <p:nvPr/>
          </p:nvPicPr>
          <p:blipFill>
            <a:blip r:embed="rId4" cstate="print"/>
            <a:stretch>
              <a:fillRect/>
            </a:stretch>
          </p:blipFill>
          <p:spPr>
            <a:xfrm>
              <a:off x="214884" y="3500627"/>
              <a:ext cx="2642616" cy="1766316"/>
            </a:xfrm>
            <a:prstGeom prst="rect">
              <a:avLst/>
            </a:prstGeom>
          </p:spPr>
        </p:pic>
      </p:gr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64696376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object 13">
            <a:extLst>
              <a:ext uri="{FF2B5EF4-FFF2-40B4-BE49-F238E27FC236}">
                <a16:creationId xmlns:a16="http://schemas.microsoft.com/office/drawing/2014/main" id="{1538DFD2-91FE-CC44-86D7-537BEC55C312}"/>
              </a:ext>
            </a:extLst>
          </p:cNvPr>
          <p:cNvPicPr/>
          <p:nvPr/>
        </p:nvPicPr>
        <p:blipFill>
          <a:blip r:embed="rId2" cstate="print"/>
          <a:stretch>
            <a:fillRect/>
          </a:stretch>
        </p:blipFill>
        <p:spPr>
          <a:xfrm>
            <a:off x="698501" y="1544398"/>
            <a:ext cx="7924185" cy="3225134"/>
          </a:xfrm>
          <a:prstGeom prst="rect">
            <a:avLst/>
          </a:prstGeom>
        </p:spPr>
      </p:pic>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4809"/>
            <a:ext cx="2899093" cy="552797"/>
          </a:xfrm>
          <a:prstGeom prst="rect">
            <a:avLst/>
          </a:prstGeom>
        </p:spPr>
        <p:txBody>
          <a:bodyPr vert="horz" wrap="square" lIns="0" tIns="14005" rIns="0" bIns="0" rtlCol="0">
            <a:spAutoFit/>
          </a:bodyPr>
          <a:lstStyle/>
          <a:p>
            <a:pPr marL="14007">
              <a:spcBef>
                <a:spcPts val="110"/>
              </a:spcBef>
            </a:pPr>
            <a:r>
              <a:rPr spc="-110" dirty="0"/>
              <a:t>Vláknový</a:t>
            </a:r>
            <a:r>
              <a:rPr spc="-83" dirty="0"/>
              <a:t> </a:t>
            </a:r>
            <a:r>
              <a:rPr spc="-50" dirty="0"/>
              <a:t>laser</a:t>
            </a:r>
          </a:p>
        </p:txBody>
      </p:sp>
      <p:grpSp>
        <p:nvGrpSpPr>
          <p:cNvPr id="12" name="object 12"/>
          <p:cNvGrpSpPr/>
          <p:nvPr/>
        </p:nvGrpSpPr>
        <p:grpSpPr>
          <a:xfrm>
            <a:off x="1308101" y="3781426"/>
            <a:ext cx="8846853" cy="2984805"/>
            <a:chOff x="990600" y="3715511"/>
            <a:chExt cx="8022335" cy="2706624"/>
          </a:xfrm>
        </p:grpSpPr>
        <p:pic>
          <p:nvPicPr>
            <p:cNvPr id="15" name="object 15"/>
            <p:cNvPicPr/>
            <p:nvPr/>
          </p:nvPicPr>
          <p:blipFill>
            <a:blip r:embed="rId3" cstate="print"/>
            <a:stretch>
              <a:fillRect/>
            </a:stretch>
          </p:blipFill>
          <p:spPr>
            <a:xfrm>
              <a:off x="5643371" y="3715511"/>
              <a:ext cx="3369564" cy="2680716"/>
            </a:xfrm>
            <a:prstGeom prst="rect">
              <a:avLst/>
            </a:prstGeom>
          </p:spPr>
        </p:pic>
        <p:pic>
          <p:nvPicPr>
            <p:cNvPr id="16" name="object 16"/>
            <p:cNvPicPr/>
            <p:nvPr/>
          </p:nvPicPr>
          <p:blipFill>
            <a:blip r:embed="rId4" cstate="print"/>
            <a:stretch>
              <a:fillRect/>
            </a:stretch>
          </p:blipFill>
          <p:spPr>
            <a:xfrm>
              <a:off x="990600" y="4643627"/>
              <a:ext cx="3392521" cy="1778508"/>
            </a:xfrm>
            <a:prstGeom prst="rect">
              <a:avLst/>
            </a:prstGeom>
          </p:spPr>
        </p:pic>
      </p:grpSp>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23191338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4809"/>
            <a:ext cx="2899093" cy="552797"/>
          </a:xfrm>
          <a:prstGeom prst="rect">
            <a:avLst/>
          </a:prstGeom>
        </p:spPr>
        <p:txBody>
          <a:bodyPr vert="horz" wrap="square" lIns="0" tIns="14005" rIns="0" bIns="0" rtlCol="0">
            <a:spAutoFit/>
          </a:bodyPr>
          <a:lstStyle/>
          <a:p>
            <a:pPr marL="14007">
              <a:spcBef>
                <a:spcPts val="110"/>
              </a:spcBef>
            </a:pPr>
            <a:r>
              <a:rPr spc="-110" dirty="0"/>
              <a:t>Vláknový</a:t>
            </a:r>
            <a:r>
              <a:rPr spc="-83" dirty="0"/>
              <a:t> </a:t>
            </a:r>
            <a:r>
              <a:rPr spc="-50" dirty="0"/>
              <a:t>laser</a:t>
            </a:r>
          </a:p>
        </p:txBody>
      </p:sp>
      <p:grpSp>
        <p:nvGrpSpPr>
          <p:cNvPr id="12" name="object 12"/>
          <p:cNvGrpSpPr/>
          <p:nvPr/>
        </p:nvGrpSpPr>
        <p:grpSpPr>
          <a:xfrm>
            <a:off x="1093017" y="1576434"/>
            <a:ext cx="8823325" cy="5495671"/>
            <a:chOff x="714755" y="1429511"/>
            <a:chExt cx="8001000" cy="4983480"/>
          </a:xfrm>
        </p:grpSpPr>
        <p:pic>
          <p:nvPicPr>
            <p:cNvPr id="13" name="object 13"/>
            <p:cNvPicPr/>
            <p:nvPr/>
          </p:nvPicPr>
          <p:blipFill>
            <a:blip r:embed="rId2" cstate="print"/>
            <a:stretch>
              <a:fillRect/>
            </a:stretch>
          </p:blipFill>
          <p:spPr>
            <a:xfrm>
              <a:off x="714755" y="1429511"/>
              <a:ext cx="7251192" cy="2499360"/>
            </a:xfrm>
            <a:prstGeom prst="rect">
              <a:avLst/>
            </a:prstGeom>
          </p:spPr>
        </p:pic>
        <p:pic>
          <p:nvPicPr>
            <p:cNvPr id="14" name="object 14"/>
            <p:cNvPicPr/>
            <p:nvPr/>
          </p:nvPicPr>
          <p:blipFill>
            <a:blip r:embed="rId3" cstate="print"/>
            <a:stretch>
              <a:fillRect/>
            </a:stretch>
          </p:blipFill>
          <p:spPr>
            <a:xfrm>
              <a:off x="714755" y="3857244"/>
              <a:ext cx="2581656" cy="2542032"/>
            </a:xfrm>
            <a:prstGeom prst="rect">
              <a:avLst/>
            </a:prstGeom>
          </p:spPr>
        </p:pic>
        <p:pic>
          <p:nvPicPr>
            <p:cNvPr id="15" name="object 15"/>
            <p:cNvPicPr/>
            <p:nvPr/>
          </p:nvPicPr>
          <p:blipFill>
            <a:blip r:embed="rId4" cstate="print"/>
            <a:stretch>
              <a:fillRect/>
            </a:stretch>
          </p:blipFill>
          <p:spPr>
            <a:xfrm>
              <a:off x="3500627" y="3857244"/>
              <a:ext cx="2726436" cy="2555748"/>
            </a:xfrm>
            <a:prstGeom prst="rect">
              <a:avLst/>
            </a:prstGeom>
          </p:spPr>
        </p:pic>
        <p:pic>
          <p:nvPicPr>
            <p:cNvPr id="16" name="object 16"/>
            <p:cNvPicPr/>
            <p:nvPr/>
          </p:nvPicPr>
          <p:blipFill>
            <a:blip r:embed="rId5" cstate="print"/>
            <a:stretch>
              <a:fillRect/>
            </a:stretch>
          </p:blipFill>
          <p:spPr>
            <a:xfrm>
              <a:off x="6714744" y="3928872"/>
              <a:ext cx="2001011" cy="2357628"/>
            </a:xfrm>
            <a:prstGeom prst="rect">
              <a:avLst/>
            </a:prstGeom>
          </p:spPr>
        </p:pic>
      </p:grpSp>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39302435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877896" y="2206671"/>
            <a:ext cx="8801477" cy="3781425"/>
          </a:xfrm>
          <a:prstGeom prst="rect">
            <a:avLst/>
          </a:prstGeom>
        </p:spPr>
      </p:pic>
      <p:sp>
        <p:nvSpPr>
          <p:cNvPr id="12" name="object 12"/>
          <p:cNvSpPr txBox="1">
            <a:spLocks noGrp="1"/>
          </p:cNvSpPr>
          <p:nvPr>
            <p:ph type="title"/>
          </p:nvPr>
        </p:nvSpPr>
        <p:spPr>
          <a:xfrm>
            <a:off x="391633" y="774809"/>
            <a:ext cx="9058613" cy="552797"/>
          </a:xfrm>
          <a:prstGeom prst="rect">
            <a:avLst/>
          </a:prstGeom>
        </p:spPr>
        <p:txBody>
          <a:bodyPr vert="horz" wrap="square" lIns="0" tIns="14005" rIns="0" bIns="0" rtlCol="0">
            <a:spAutoFit/>
          </a:bodyPr>
          <a:lstStyle/>
          <a:p>
            <a:pPr marL="14007">
              <a:spcBef>
                <a:spcPts val="110"/>
              </a:spcBef>
            </a:pPr>
            <a:r>
              <a:rPr spc="-116" dirty="0"/>
              <a:t>Porovnání</a:t>
            </a:r>
            <a:r>
              <a:rPr spc="-94" dirty="0"/>
              <a:t> </a:t>
            </a:r>
            <a:r>
              <a:rPr spc="-116" dirty="0"/>
              <a:t>parametrů</a:t>
            </a:r>
            <a:r>
              <a:rPr spc="-72" dirty="0"/>
              <a:t> </a:t>
            </a:r>
            <a:r>
              <a:rPr spc="-105" dirty="0"/>
              <a:t>nejpouživaněších</a:t>
            </a:r>
            <a:r>
              <a:rPr spc="-66" dirty="0"/>
              <a:t> </a:t>
            </a:r>
            <a:r>
              <a:rPr spc="-11" dirty="0"/>
              <a:t>laserů</a:t>
            </a:r>
          </a:p>
        </p:txBody>
      </p:sp>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53220130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4809"/>
            <a:ext cx="3684789" cy="552797"/>
          </a:xfrm>
          <a:prstGeom prst="rect">
            <a:avLst/>
          </a:prstGeom>
        </p:spPr>
        <p:txBody>
          <a:bodyPr vert="horz" wrap="square" lIns="0" tIns="14005" rIns="0" bIns="0" rtlCol="0">
            <a:spAutoFit/>
          </a:bodyPr>
          <a:lstStyle/>
          <a:p>
            <a:pPr marL="14007">
              <a:spcBef>
                <a:spcPts val="110"/>
              </a:spcBef>
            </a:pPr>
            <a:r>
              <a:rPr spc="-121" dirty="0"/>
              <a:t>APLIKACE</a:t>
            </a:r>
            <a:r>
              <a:rPr spc="-72" dirty="0"/>
              <a:t> </a:t>
            </a:r>
            <a:r>
              <a:rPr spc="-83" dirty="0"/>
              <a:t>LASERŮ</a:t>
            </a:r>
          </a:p>
        </p:txBody>
      </p:sp>
      <p:pic>
        <p:nvPicPr>
          <p:cNvPr id="12" name="object 12"/>
          <p:cNvPicPr/>
          <p:nvPr/>
        </p:nvPicPr>
        <p:blipFill>
          <a:blip r:embed="rId2" cstate="print"/>
          <a:stretch>
            <a:fillRect/>
          </a:stretch>
        </p:blipFill>
        <p:spPr>
          <a:xfrm>
            <a:off x="3771945" y="1760522"/>
            <a:ext cx="6458674" cy="5018642"/>
          </a:xfrm>
          <a:prstGeom prst="rect">
            <a:avLst/>
          </a:prstGeom>
        </p:spPr>
      </p:pic>
      <p:pic>
        <p:nvPicPr>
          <p:cNvPr id="13" name="object 13"/>
          <p:cNvPicPr/>
          <p:nvPr/>
        </p:nvPicPr>
        <p:blipFill>
          <a:blip r:embed="rId3" cstate="print"/>
          <a:stretch>
            <a:fillRect/>
          </a:stretch>
        </p:blipFill>
        <p:spPr>
          <a:xfrm>
            <a:off x="669441" y="2031686"/>
            <a:ext cx="2419375" cy="261782"/>
          </a:xfrm>
          <a:prstGeom prst="rect">
            <a:avLst/>
          </a:prstGeom>
        </p:spPr>
      </p:pic>
      <p:sp>
        <p:nvSpPr>
          <p:cNvPr id="14" name="object 14"/>
          <p:cNvSpPr txBox="1"/>
          <p:nvPr/>
        </p:nvSpPr>
        <p:spPr>
          <a:xfrm>
            <a:off x="627929" y="1952981"/>
            <a:ext cx="2908896" cy="4604629"/>
          </a:xfrm>
          <a:prstGeom prst="rect">
            <a:avLst/>
          </a:prstGeom>
        </p:spPr>
        <p:txBody>
          <a:bodyPr vert="horz" wrap="square" lIns="0" tIns="14005" rIns="0" bIns="0" rtlCol="0">
            <a:spAutoFit/>
          </a:bodyPr>
          <a:lstStyle/>
          <a:p>
            <a:pPr marL="14007">
              <a:spcBef>
                <a:spcPts val="110"/>
              </a:spcBef>
            </a:pPr>
            <a:r>
              <a:rPr sz="1985" b="1" i="1" dirty="0">
                <a:latin typeface="Arial"/>
                <a:cs typeface="Arial"/>
              </a:rPr>
              <a:t>Výrobní</a:t>
            </a:r>
            <a:r>
              <a:rPr sz="1985" b="1" i="1" spc="-39" dirty="0">
                <a:latin typeface="Arial"/>
                <a:cs typeface="Arial"/>
              </a:rPr>
              <a:t> </a:t>
            </a:r>
            <a:r>
              <a:rPr sz="1985" b="1" i="1" spc="-11" dirty="0">
                <a:latin typeface="Arial"/>
                <a:cs typeface="Arial"/>
              </a:rPr>
              <a:t>technologie</a:t>
            </a:r>
            <a:endParaRPr sz="1985">
              <a:latin typeface="Arial"/>
              <a:cs typeface="Arial"/>
            </a:endParaRPr>
          </a:p>
          <a:p>
            <a:pPr marL="171577" indent="-158272">
              <a:spcBef>
                <a:spcPts val="6"/>
              </a:spcBef>
              <a:buFont typeface="Arial"/>
              <a:buChar char="•"/>
              <a:tabLst>
                <a:tab pos="172278" algn="l"/>
              </a:tabLst>
            </a:pPr>
            <a:r>
              <a:rPr sz="1985" i="1" dirty="0">
                <a:latin typeface="Arial"/>
                <a:cs typeface="Arial"/>
              </a:rPr>
              <a:t>tepelné</a:t>
            </a:r>
            <a:r>
              <a:rPr sz="1985" i="1" spc="-33" dirty="0">
                <a:latin typeface="Arial"/>
                <a:cs typeface="Arial"/>
              </a:rPr>
              <a:t> </a:t>
            </a:r>
            <a:r>
              <a:rPr sz="1985" i="1" dirty="0">
                <a:latin typeface="Arial"/>
                <a:cs typeface="Arial"/>
              </a:rPr>
              <a:t>dělení</a:t>
            </a:r>
            <a:r>
              <a:rPr sz="1985" i="1" spc="-22" dirty="0">
                <a:latin typeface="Arial"/>
                <a:cs typeface="Arial"/>
              </a:rPr>
              <a:t> </a:t>
            </a:r>
            <a:r>
              <a:rPr sz="1985" i="1" spc="-11" dirty="0">
                <a:latin typeface="Arial"/>
                <a:cs typeface="Arial"/>
              </a:rPr>
              <a:t>(řezání)</a:t>
            </a:r>
            <a:endParaRPr sz="1985">
              <a:latin typeface="Arial"/>
              <a:cs typeface="Arial"/>
            </a:endParaRPr>
          </a:p>
          <a:p>
            <a:pPr marL="171577" indent="-158272">
              <a:buFont typeface="Arial"/>
              <a:buChar char="•"/>
              <a:tabLst>
                <a:tab pos="172278" algn="l"/>
              </a:tabLst>
            </a:pPr>
            <a:r>
              <a:rPr sz="1985" i="1" spc="-11" dirty="0">
                <a:latin typeface="Arial"/>
                <a:cs typeface="Arial"/>
              </a:rPr>
              <a:t>svařování</a:t>
            </a:r>
            <a:endParaRPr sz="1985">
              <a:latin typeface="Arial"/>
              <a:cs typeface="Arial"/>
            </a:endParaRPr>
          </a:p>
          <a:p>
            <a:pPr marL="171577" indent="-158272">
              <a:buFont typeface="Arial"/>
              <a:buChar char="•"/>
              <a:tabLst>
                <a:tab pos="172278" algn="l"/>
              </a:tabLst>
            </a:pPr>
            <a:r>
              <a:rPr sz="1985" i="1" spc="-11" dirty="0">
                <a:latin typeface="Arial"/>
                <a:cs typeface="Arial"/>
              </a:rPr>
              <a:t>vrtání</a:t>
            </a:r>
            <a:endParaRPr sz="1985">
              <a:latin typeface="Arial"/>
              <a:cs typeface="Arial"/>
            </a:endParaRPr>
          </a:p>
          <a:p>
            <a:pPr marL="14007" marR="740236">
              <a:buFont typeface="Arial"/>
              <a:buChar char="•"/>
              <a:tabLst>
                <a:tab pos="172278" algn="l"/>
              </a:tabLst>
            </a:pPr>
            <a:r>
              <a:rPr sz="1985" i="1" dirty="0">
                <a:latin typeface="Arial"/>
                <a:cs typeface="Arial"/>
              </a:rPr>
              <a:t>povrchové</a:t>
            </a:r>
            <a:r>
              <a:rPr sz="1985" i="1" spc="-22" dirty="0">
                <a:latin typeface="Arial"/>
                <a:cs typeface="Arial"/>
              </a:rPr>
              <a:t> </a:t>
            </a:r>
            <a:r>
              <a:rPr sz="1985" i="1" spc="-11" dirty="0">
                <a:latin typeface="Arial"/>
                <a:cs typeface="Arial"/>
              </a:rPr>
              <a:t>úpravy materiálů</a:t>
            </a:r>
            <a:endParaRPr sz="1985">
              <a:latin typeface="Arial"/>
              <a:cs typeface="Arial"/>
            </a:endParaRPr>
          </a:p>
          <a:p>
            <a:pPr marL="153370" marR="353660"/>
            <a:r>
              <a:rPr sz="1985" i="1" dirty="0">
                <a:latin typeface="Arial"/>
                <a:cs typeface="Arial"/>
              </a:rPr>
              <a:t>(vytvrzování</a:t>
            </a:r>
            <a:r>
              <a:rPr sz="1985" i="1" spc="-28" dirty="0">
                <a:latin typeface="Arial"/>
                <a:cs typeface="Arial"/>
              </a:rPr>
              <a:t> </a:t>
            </a:r>
            <a:r>
              <a:rPr sz="1985" i="1" spc="-11" dirty="0">
                <a:latin typeface="Arial"/>
                <a:cs typeface="Arial"/>
              </a:rPr>
              <a:t>povrchu, </a:t>
            </a:r>
            <a:r>
              <a:rPr sz="1985" i="1" dirty="0">
                <a:latin typeface="Arial"/>
                <a:cs typeface="Arial"/>
              </a:rPr>
              <a:t>nanášení</a:t>
            </a:r>
            <a:r>
              <a:rPr sz="1985" i="1" spc="-17" dirty="0">
                <a:latin typeface="Arial"/>
                <a:cs typeface="Arial"/>
              </a:rPr>
              <a:t> </a:t>
            </a:r>
            <a:r>
              <a:rPr sz="1985" i="1" spc="-11" dirty="0">
                <a:latin typeface="Arial"/>
                <a:cs typeface="Arial"/>
              </a:rPr>
              <a:t>vrstev)</a:t>
            </a:r>
            <a:endParaRPr sz="1985">
              <a:latin typeface="Arial"/>
              <a:cs typeface="Arial"/>
            </a:endParaRPr>
          </a:p>
          <a:p>
            <a:pPr marL="171577" indent="-158272">
              <a:buFont typeface="Arial"/>
              <a:buChar char="•"/>
              <a:tabLst>
                <a:tab pos="172278" algn="l"/>
              </a:tabLst>
            </a:pPr>
            <a:r>
              <a:rPr sz="1985" i="1" spc="-11" dirty="0">
                <a:latin typeface="Arial"/>
                <a:cs typeface="Arial"/>
              </a:rPr>
              <a:t>popisování</a:t>
            </a:r>
            <a:endParaRPr sz="1985">
              <a:latin typeface="Arial"/>
              <a:cs typeface="Arial"/>
            </a:endParaRPr>
          </a:p>
          <a:p>
            <a:pPr>
              <a:spcBef>
                <a:spcPts val="39"/>
              </a:spcBef>
            </a:pPr>
            <a:endParaRPr sz="2040">
              <a:latin typeface="Arial"/>
              <a:cs typeface="Arial"/>
            </a:endParaRPr>
          </a:p>
          <a:p>
            <a:pPr marL="14007" marR="462909"/>
            <a:r>
              <a:rPr sz="1985" b="1" i="1" dirty="0">
                <a:latin typeface="Arial"/>
                <a:cs typeface="Arial"/>
              </a:rPr>
              <a:t>Medicínské</a:t>
            </a:r>
            <a:r>
              <a:rPr sz="1985" b="1" i="1" spc="-17" dirty="0">
                <a:latin typeface="Arial"/>
                <a:cs typeface="Arial"/>
              </a:rPr>
              <a:t> </a:t>
            </a:r>
            <a:r>
              <a:rPr sz="1985" b="1" i="1" spc="-11" dirty="0">
                <a:latin typeface="Arial"/>
                <a:cs typeface="Arial"/>
              </a:rPr>
              <a:t>aplikace </a:t>
            </a:r>
            <a:r>
              <a:rPr sz="1985" b="1" i="1" dirty="0">
                <a:latin typeface="Arial"/>
                <a:cs typeface="Arial"/>
              </a:rPr>
              <a:t>Měřící</a:t>
            </a:r>
            <a:r>
              <a:rPr sz="1985" b="1" i="1" spc="-11" dirty="0">
                <a:latin typeface="Arial"/>
                <a:cs typeface="Arial"/>
              </a:rPr>
              <a:t> technika</a:t>
            </a:r>
            <a:endParaRPr sz="1985">
              <a:latin typeface="Arial"/>
              <a:cs typeface="Arial"/>
            </a:endParaRPr>
          </a:p>
          <a:p>
            <a:pPr marL="14007" marR="5602"/>
            <a:r>
              <a:rPr sz="1985" b="1" i="1" dirty="0">
                <a:latin typeface="Arial"/>
                <a:cs typeface="Arial"/>
              </a:rPr>
              <a:t>Tiskařské</a:t>
            </a:r>
            <a:r>
              <a:rPr sz="1985" b="1" i="1" spc="-22" dirty="0">
                <a:latin typeface="Arial"/>
                <a:cs typeface="Arial"/>
              </a:rPr>
              <a:t> </a:t>
            </a:r>
            <a:r>
              <a:rPr sz="1985" b="1" i="1" dirty="0">
                <a:latin typeface="Arial"/>
                <a:cs typeface="Arial"/>
              </a:rPr>
              <a:t>a</a:t>
            </a:r>
            <a:r>
              <a:rPr sz="1985" b="1" i="1" spc="-44" dirty="0">
                <a:latin typeface="Arial"/>
                <a:cs typeface="Arial"/>
              </a:rPr>
              <a:t> </a:t>
            </a:r>
            <a:r>
              <a:rPr sz="1985" b="1" i="1" spc="-11" dirty="0">
                <a:latin typeface="Arial"/>
                <a:cs typeface="Arial"/>
              </a:rPr>
              <a:t>zobrazovací metody</a:t>
            </a:r>
            <a:endParaRPr sz="1985">
              <a:latin typeface="Arial"/>
              <a:cs typeface="Arial"/>
            </a:endParaRPr>
          </a:p>
          <a:p>
            <a:pPr marL="14007"/>
            <a:r>
              <a:rPr sz="1985" b="1" i="1" dirty="0">
                <a:latin typeface="Arial"/>
                <a:cs typeface="Arial"/>
              </a:rPr>
              <a:t>Výzkum,</a:t>
            </a:r>
            <a:r>
              <a:rPr sz="1985" b="1" i="1" spc="-22" dirty="0">
                <a:latin typeface="Arial"/>
                <a:cs typeface="Arial"/>
              </a:rPr>
              <a:t> vývoj</a:t>
            </a:r>
            <a:endParaRPr sz="1985">
              <a:latin typeface="Arial"/>
              <a:cs typeface="Arial"/>
            </a:endParaRPr>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05317696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4809"/>
            <a:ext cx="6199436" cy="552797"/>
          </a:xfrm>
          <a:prstGeom prst="rect">
            <a:avLst/>
          </a:prstGeom>
        </p:spPr>
        <p:txBody>
          <a:bodyPr vert="horz" wrap="square" lIns="0" tIns="14005" rIns="0" bIns="0" rtlCol="0">
            <a:spAutoFit/>
          </a:bodyPr>
          <a:lstStyle/>
          <a:p>
            <a:pPr marL="14007">
              <a:spcBef>
                <a:spcPts val="110"/>
              </a:spcBef>
            </a:pPr>
            <a:r>
              <a:rPr spc="-138" dirty="0"/>
              <a:t>METODY</a:t>
            </a:r>
            <a:r>
              <a:rPr spc="-61" dirty="0"/>
              <a:t> </a:t>
            </a:r>
            <a:r>
              <a:rPr spc="-138" dirty="0"/>
              <a:t>SVAŘOVÁNÍ</a:t>
            </a:r>
            <a:r>
              <a:rPr spc="-61" dirty="0"/>
              <a:t> </a:t>
            </a:r>
            <a:r>
              <a:rPr spc="-66" dirty="0"/>
              <a:t>LASEREM</a:t>
            </a:r>
          </a:p>
        </p:txBody>
      </p:sp>
      <p:pic>
        <p:nvPicPr>
          <p:cNvPr id="13" name="object 13"/>
          <p:cNvPicPr/>
          <p:nvPr/>
        </p:nvPicPr>
        <p:blipFill>
          <a:blip r:embed="rId2" cstate="print"/>
          <a:stretch>
            <a:fillRect/>
          </a:stretch>
        </p:blipFill>
        <p:spPr>
          <a:xfrm>
            <a:off x="984617" y="1779601"/>
            <a:ext cx="185661" cy="206384"/>
          </a:xfrm>
          <a:prstGeom prst="rect">
            <a:avLst/>
          </a:prstGeom>
        </p:spPr>
      </p:pic>
      <p:grpSp>
        <p:nvGrpSpPr>
          <p:cNvPr id="14" name="object 14"/>
          <p:cNvGrpSpPr/>
          <p:nvPr/>
        </p:nvGrpSpPr>
        <p:grpSpPr>
          <a:xfrm>
            <a:off x="1553241" y="1631910"/>
            <a:ext cx="1529376" cy="564412"/>
            <a:chOff x="1132087" y="1479816"/>
            <a:chExt cx="1386840" cy="511809"/>
          </a:xfrm>
        </p:grpSpPr>
        <p:pic>
          <p:nvPicPr>
            <p:cNvPr id="15" name="object 15"/>
            <p:cNvPicPr/>
            <p:nvPr/>
          </p:nvPicPr>
          <p:blipFill>
            <a:blip r:embed="rId3" cstate="print"/>
            <a:stretch>
              <a:fillRect/>
            </a:stretch>
          </p:blipFill>
          <p:spPr>
            <a:xfrm>
              <a:off x="1132087" y="1607639"/>
              <a:ext cx="1081810" cy="196298"/>
            </a:xfrm>
            <a:prstGeom prst="rect">
              <a:avLst/>
            </a:prstGeom>
          </p:spPr>
        </p:pic>
        <p:pic>
          <p:nvPicPr>
            <p:cNvPr id="16" name="object 16"/>
            <p:cNvPicPr/>
            <p:nvPr/>
          </p:nvPicPr>
          <p:blipFill>
            <a:blip r:embed="rId4" cstate="print"/>
            <a:stretch>
              <a:fillRect/>
            </a:stretch>
          </p:blipFill>
          <p:spPr>
            <a:xfrm>
              <a:off x="2086355" y="1479816"/>
              <a:ext cx="432054" cy="511289"/>
            </a:xfrm>
            <a:prstGeom prst="rect">
              <a:avLst/>
            </a:prstGeom>
          </p:spPr>
        </p:pic>
      </p:grpSp>
      <p:pic>
        <p:nvPicPr>
          <p:cNvPr id="17" name="object 17"/>
          <p:cNvPicPr/>
          <p:nvPr/>
        </p:nvPicPr>
        <p:blipFill>
          <a:blip r:embed="rId5" cstate="print"/>
          <a:stretch>
            <a:fillRect/>
          </a:stretch>
        </p:blipFill>
        <p:spPr>
          <a:xfrm>
            <a:off x="969563" y="2747646"/>
            <a:ext cx="200715" cy="206384"/>
          </a:xfrm>
          <a:prstGeom prst="rect">
            <a:avLst/>
          </a:prstGeom>
        </p:spPr>
      </p:pic>
      <p:pic>
        <p:nvPicPr>
          <p:cNvPr id="18" name="object 18"/>
          <p:cNvPicPr/>
          <p:nvPr/>
        </p:nvPicPr>
        <p:blipFill>
          <a:blip r:embed="rId6" cstate="print"/>
          <a:stretch>
            <a:fillRect/>
          </a:stretch>
        </p:blipFill>
        <p:spPr>
          <a:xfrm>
            <a:off x="1387127" y="2599955"/>
            <a:ext cx="4215869" cy="563838"/>
          </a:xfrm>
          <a:prstGeom prst="rect">
            <a:avLst/>
          </a:prstGeom>
        </p:spPr>
      </p:pic>
      <p:sp>
        <p:nvSpPr>
          <p:cNvPr id="19" name="object 19"/>
          <p:cNvSpPr txBox="1"/>
          <p:nvPr/>
        </p:nvSpPr>
        <p:spPr>
          <a:xfrm>
            <a:off x="901201" y="1695199"/>
            <a:ext cx="8550222" cy="2586128"/>
          </a:xfrm>
          <a:prstGeom prst="rect">
            <a:avLst/>
          </a:prstGeom>
        </p:spPr>
        <p:txBody>
          <a:bodyPr vert="horz" wrap="square" lIns="0" tIns="14005" rIns="0" bIns="0" rtlCol="0">
            <a:spAutoFit/>
          </a:bodyPr>
          <a:lstStyle/>
          <a:p>
            <a:pPr marL="644292" marR="109249" indent="-588267" algn="just">
              <a:spcBef>
                <a:spcPts val="110"/>
              </a:spcBef>
              <a:buAutoNum type="arabicPeriod"/>
              <a:tabLst>
                <a:tab pos="644292" algn="l"/>
              </a:tabLst>
            </a:pPr>
            <a:r>
              <a:rPr sz="1985" b="1" i="1" dirty="0">
                <a:latin typeface="Arial"/>
                <a:cs typeface="Arial"/>
              </a:rPr>
              <a:t>Kondukcí</a:t>
            </a:r>
            <a:r>
              <a:rPr sz="1985" b="1" i="1" spc="-33" dirty="0">
                <a:latin typeface="Arial"/>
                <a:cs typeface="Arial"/>
              </a:rPr>
              <a:t> </a:t>
            </a:r>
            <a:r>
              <a:rPr sz="1985" b="1" i="1" dirty="0">
                <a:latin typeface="Arial"/>
                <a:cs typeface="Arial"/>
              </a:rPr>
              <a:t>–</a:t>
            </a:r>
            <a:r>
              <a:rPr sz="1985" b="1" i="1" spc="-22" dirty="0">
                <a:latin typeface="Arial"/>
                <a:cs typeface="Arial"/>
              </a:rPr>
              <a:t> </a:t>
            </a:r>
            <a:r>
              <a:rPr sz="1985" i="1" dirty="0">
                <a:latin typeface="Arial"/>
                <a:cs typeface="Arial"/>
              </a:rPr>
              <a:t>při</a:t>
            </a:r>
            <a:r>
              <a:rPr sz="1985" i="1" spc="-28" dirty="0">
                <a:latin typeface="Arial"/>
                <a:cs typeface="Arial"/>
              </a:rPr>
              <a:t> </a:t>
            </a:r>
            <a:r>
              <a:rPr sz="1985" i="1" dirty="0">
                <a:latin typeface="Arial"/>
                <a:cs typeface="Arial"/>
              </a:rPr>
              <a:t>malých hustotách</a:t>
            </a:r>
            <a:r>
              <a:rPr sz="1985" i="1" spc="-11" dirty="0">
                <a:latin typeface="Arial"/>
                <a:cs typeface="Arial"/>
              </a:rPr>
              <a:t> </a:t>
            </a:r>
            <a:r>
              <a:rPr sz="1985" i="1" dirty="0">
                <a:latin typeface="Arial"/>
                <a:cs typeface="Arial"/>
              </a:rPr>
              <a:t>výkonu,</a:t>
            </a:r>
            <a:r>
              <a:rPr sz="1985" i="1" spc="-22" dirty="0">
                <a:latin typeface="Arial"/>
                <a:cs typeface="Arial"/>
              </a:rPr>
              <a:t> </a:t>
            </a:r>
            <a:r>
              <a:rPr sz="1985" i="1" dirty="0">
                <a:latin typeface="Arial"/>
                <a:cs typeface="Arial"/>
              </a:rPr>
              <a:t>absorpce</a:t>
            </a:r>
            <a:r>
              <a:rPr sz="1985" i="1" spc="-17" dirty="0">
                <a:latin typeface="Arial"/>
                <a:cs typeface="Arial"/>
              </a:rPr>
              <a:t> </a:t>
            </a:r>
            <a:r>
              <a:rPr sz="1985" i="1" dirty="0">
                <a:latin typeface="Arial"/>
                <a:cs typeface="Arial"/>
              </a:rPr>
              <a:t>tepla</a:t>
            </a:r>
            <a:r>
              <a:rPr sz="1985" i="1" spc="-11" dirty="0">
                <a:latin typeface="Arial"/>
                <a:cs typeface="Arial"/>
              </a:rPr>
              <a:t> </a:t>
            </a:r>
            <a:r>
              <a:rPr sz="1985" i="1" dirty="0">
                <a:latin typeface="Arial"/>
                <a:cs typeface="Arial"/>
              </a:rPr>
              <a:t>povrchem</a:t>
            </a:r>
            <a:r>
              <a:rPr sz="1985" i="1" spc="-6" dirty="0">
                <a:latin typeface="Arial"/>
                <a:cs typeface="Arial"/>
              </a:rPr>
              <a:t> </a:t>
            </a:r>
            <a:r>
              <a:rPr sz="1985" i="1" spc="-55" dirty="0">
                <a:latin typeface="Arial"/>
                <a:cs typeface="Arial"/>
              </a:rPr>
              <a:t>a </a:t>
            </a:r>
            <a:r>
              <a:rPr sz="1985" i="1" dirty="0">
                <a:latin typeface="Arial"/>
                <a:cs typeface="Arial"/>
              </a:rPr>
              <a:t>jeho</a:t>
            </a:r>
            <a:r>
              <a:rPr sz="1985" i="1" spc="-28" dirty="0">
                <a:latin typeface="Arial"/>
                <a:cs typeface="Arial"/>
              </a:rPr>
              <a:t> </a:t>
            </a:r>
            <a:r>
              <a:rPr sz="1985" i="1" dirty="0">
                <a:latin typeface="Arial"/>
                <a:cs typeface="Arial"/>
              </a:rPr>
              <a:t>vedením</a:t>
            </a:r>
            <a:r>
              <a:rPr sz="1985" i="1" spc="-6" dirty="0">
                <a:latin typeface="Arial"/>
                <a:cs typeface="Arial"/>
              </a:rPr>
              <a:t> </a:t>
            </a:r>
            <a:r>
              <a:rPr sz="1985" i="1" dirty="0">
                <a:latin typeface="Arial"/>
                <a:cs typeface="Arial"/>
              </a:rPr>
              <a:t>do</a:t>
            </a:r>
            <a:r>
              <a:rPr sz="1985" i="1" spc="-33" dirty="0">
                <a:latin typeface="Arial"/>
                <a:cs typeface="Arial"/>
              </a:rPr>
              <a:t> </a:t>
            </a:r>
            <a:r>
              <a:rPr sz="1985" i="1" dirty="0">
                <a:latin typeface="Arial"/>
                <a:cs typeface="Arial"/>
              </a:rPr>
              <a:t>materiálu</a:t>
            </a:r>
            <a:r>
              <a:rPr sz="1985" i="1" spc="-6" dirty="0">
                <a:latin typeface="Arial"/>
                <a:cs typeface="Arial"/>
              </a:rPr>
              <a:t> </a:t>
            </a:r>
            <a:r>
              <a:rPr sz="1985" i="1" dirty="0">
                <a:latin typeface="Arial"/>
                <a:cs typeface="Arial"/>
              </a:rPr>
              <a:t>(obvyklé</a:t>
            </a:r>
            <a:r>
              <a:rPr sz="1985" i="1" spc="-17" dirty="0">
                <a:latin typeface="Arial"/>
                <a:cs typeface="Arial"/>
              </a:rPr>
              <a:t> </a:t>
            </a:r>
            <a:r>
              <a:rPr sz="1985" i="1" dirty="0">
                <a:latin typeface="Arial"/>
                <a:cs typeface="Arial"/>
              </a:rPr>
              <a:t>průvary</a:t>
            </a:r>
            <a:r>
              <a:rPr sz="1985" i="1" spc="-17" dirty="0">
                <a:latin typeface="Arial"/>
                <a:cs typeface="Arial"/>
              </a:rPr>
              <a:t> </a:t>
            </a:r>
            <a:r>
              <a:rPr sz="1985" i="1" dirty="0">
                <a:latin typeface="Arial"/>
                <a:cs typeface="Arial"/>
              </a:rPr>
              <a:t>do</a:t>
            </a:r>
            <a:r>
              <a:rPr sz="1985" i="1" spc="-33" dirty="0">
                <a:latin typeface="Arial"/>
                <a:cs typeface="Arial"/>
              </a:rPr>
              <a:t> </a:t>
            </a:r>
            <a:r>
              <a:rPr sz="1985" i="1" dirty="0">
                <a:latin typeface="Arial"/>
                <a:cs typeface="Arial"/>
              </a:rPr>
              <a:t>2mm).</a:t>
            </a:r>
            <a:r>
              <a:rPr sz="1985" i="1" spc="11" dirty="0">
                <a:latin typeface="Arial"/>
                <a:cs typeface="Arial"/>
              </a:rPr>
              <a:t> </a:t>
            </a:r>
            <a:r>
              <a:rPr sz="1985" i="1" dirty="0">
                <a:latin typeface="Arial"/>
                <a:cs typeface="Arial"/>
              </a:rPr>
              <a:t>Malá</a:t>
            </a:r>
            <a:r>
              <a:rPr sz="1985" i="1" spc="-11" dirty="0">
                <a:latin typeface="Arial"/>
                <a:cs typeface="Arial"/>
              </a:rPr>
              <a:t> absorpce </a:t>
            </a:r>
            <a:r>
              <a:rPr sz="1985" i="1" dirty="0">
                <a:latin typeface="Arial"/>
                <a:cs typeface="Arial"/>
              </a:rPr>
              <a:t>energie.</a:t>
            </a:r>
            <a:r>
              <a:rPr sz="1985" i="1" spc="-33" dirty="0">
                <a:latin typeface="Arial"/>
                <a:cs typeface="Arial"/>
              </a:rPr>
              <a:t> </a:t>
            </a:r>
            <a:r>
              <a:rPr sz="1985" i="1" dirty="0">
                <a:latin typeface="Arial"/>
                <a:cs typeface="Arial"/>
              </a:rPr>
              <a:t>Pro</a:t>
            </a:r>
            <a:r>
              <a:rPr sz="1985" i="1" spc="-39" dirty="0">
                <a:latin typeface="Arial"/>
                <a:cs typeface="Arial"/>
              </a:rPr>
              <a:t> </a:t>
            </a:r>
            <a:r>
              <a:rPr sz="1985" i="1" dirty="0">
                <a:latin typeface="Arial"/>
                <a:cs typeface="Arial"/>
              </a:rPr>
              <a:t>tenké</a:t>
            </a:r>
            <a:r>
              <a:rPr sz="1985" i="1" spc="-28" dirty="0">
                <a:latin typeface="Arial"/>
                <a:cs typeface="Arial"/>
              </a:rPr>
              <a:t> </a:t>
            </a:r>
            <a:r>
              <a:rPr sz="1985" i="1" dirty="0">
                <a:latin typeface="Arial"/>
                <a:cs typeface="Arial"/>
              </a:rPr>
              <a:t>materiály.</a:t>
            </a:r>
            <a:r>
              <a:rPr sz="1985" i="1" spc="-28" dirty="0">
                <a:latin typeface="Arial"/>
                <a:cs typeface="Arial"/>
              </a:rPr>
              <a:t> </a:t>
            </a:r>
            <a:r>
              <a:rPr sz="1985" i="1" dirty="0">
                <a:latin typeface="Arial"/>
                <a:cs typeface="Arial"/>
              </a:rPr>
              <a:t>Pouze</a:t>
            </a:r>
            <a:r>
              <a:rPr sz="1985" i="1" spc="22" dirty="0">
                <a:latin typeface="Arial"/>
                <a:cs typeface="Arial"/>
              </a:rPr>
              <a:t> </a:t>
            </a:r>
            <a:r>
              <a:rPr sz="1985" i="1" dirty="0">
                <a:latin typeface="Arial"/>
                <a:cs typeface="Arial"/>
              </a:rPr>
              <a:t>tavení</a:t>
            </a:r>
            <a:r>
              <a:rPr sz="1985" i="1" spc="-39" dirty="0">
                <a:latin typeface="Arial"/>
                <a:cs typeface="Arial"/>
              </a:rPr>
              <a:t> </a:t>
            </a:r>
            <a:r>
              <a:rPr sz="1985" i="1" spc="-11" dirty="0">
                <a:latin typeface="Arial"/>
                <a:cs typeface="Arial"/>
              </a:rPr>
              <a:t>kovu.</a:t>
            </a:r>
            <a:endParaRPr sz="1985">
              <a:latin typeface="Arial"/>
              <a:cs typeface="Arial"/>
            </a:endParaRPr>
          </a:p>
          <a:p>
            <a:pPr marL="644292" indent="-588267" algn="just">
              <a:spcBef>
                <a:spcPts val="474"/>
              </a:spcBef>
              <a:buAutoNum type="arabicPeriod"/>
              <a:tabLst>
                <a:tab pos="644292" algn="l"/>
              </a:tabLst>
            </a:pPr>
            <a:r>
              <a:rPr sz="1985" b="1" i="1" dirty="0">
                <a:latin typeface="Arial"/>
                <a:cs typeface="Arial"/>
              </a:rPr>
              <a:t>Svařování</a:t>
            </a:r>
            <a:r>
              <a:rPr sz="1985" b="1" i="1" spc="-39" dirty="0">
                <a:latin typeface="Arial"/>
                <a:cs typeface="Arial"/>
              </a:rPr>
              <a:t> </a:t>
            </a:r>
            <a:r>
              <a:rPr sz="1985" b="1" i="1" dirty="0">
                <a:latin typeface="Arial"/>
                <a:cs typeface="Arial"/>
              </a:rPr>
              <a:t>průchozím</a:t>
            </a:r>
            <a:r>
              <a:rPr sz="1985" b="1" i="1" spc="-44" dirty="0">
                <a:latin typeface="Arial"/>
                <a:cs typeface="Arial"/>
              </a:rPr>
              <a:t> </a:t>
            </a:r>
            <a:r>
              <a:rPr sz="1985" b="1" i="1" dirty="0">
                <a:latin typeface="Arial"/>
                <a:cs typeface="Arial"/>
              </a:rPr>
              <a:t>paprskem</a:t>
            </a:r>
            <a:r>
              <a:rPr sz="1985" b="1" i="1" spc="-6" dirty="0">
                <a:latin typeface="Arial"/>
                <a:cs typeface="Arial"/>
              </a:rPr>
              <a:t> </a:t>
            </a:r>
            <a:r>
              <a:rPr sz="1985" i="1" dirty="0">
                <a:latin typeface="Arial"/>
                <a:cs typeface="Arial"/>
              </a:rPr>
              <a:t>(keyhole </a:t>
            </a:r>
            <a:r>
              <a:rPr sz="1985" i="1" spc="-11" dirty="0">
                <a:latin typeface="Arial"/>
                <a:cs typeface="Arial"/>
              </a:rPr>
              <a:t>welding)</a:t>
            </a:r>
            <a:endParaRPr sz="1985">
              <a:latin typeface="Arial"/>
              <a:cs typeface="Arial"/>
            </a:endParaRPr>
          </a:p>
          <a:p>
            <a:pPr marL="644292" marR="61628">
              <a:spcBef>
                <a:spcPts val="474"/>
              </a:spcBef>
            </a:pPr>
            <a:r>
              <a:rPr sz="1985" i="1" dirty="0">
                <a:latin typeface="Arial"/>
                <a:cs typeface="Arial"/>
              </a:rPr>
              <a:t>hustoty</a:t>
            </a:r>
            <a:r>
              <a:rPr sz="1985" i="1" spc="-28" dirty="0">
                <a:latin typeface="Arial"/>
                <a:cs typeface="Arial"/>
              </a:rPr>
              <a:t> </a:t>
            </a:r>
            <a:r>
              <a:rPr sz="1985" i="1" dirty="0">
                <a:latin typeface="Arial"/>
                <a:cs typeface="Arial"/>
              </a:rPr>
              <a:t>výkonu</a:t>
            </a:r>
            <a:r>
              <a:rPr sz="1985" i="1" spc="-17" dirty="0">
                <a:latin typeface="Arial"/>
                <a:cs typeface="Arial"/>
              </a:rPr>
              <a:t> </a:t>
            </a:r>
            <a:r>
              <a:rPr sz="1985" i="1" dirty="0">
                <a:latin typeface="Arial"/>
                <a:cs typeface="Arial"/>
              </a:rPr>
              <a:t>&gt;10</a:t>
            </a:r>
            <a:r>
              <a:rPr sz="1985" i="1" baseline="25462" dirty="0">
                <a:latin typeface="Arial"/>
                <a:cs typeface="Arial"/>
              </a:rPr>
              <a:t>6</a:t>
            </a:r>
            <a:r>
              <a:rPr sz="1985" i="1" spc="223" baseline="25462" dirty="0">
                <a:latin typeface="Arial"/>
                <a:cs typeface="Arial"/>
              </a:rPr>
              <a:t> </a:t>
            </a:r>
            <a:r>
              <a:rPr sz="1985" i="1" spc="-11" dirty="0">
                <a:latin typeface="Arial"/>
                <a:cs typeface="Arial"/>
              </a:rPr>
              <a:t>W.cm</a:t>
            </a:r>
            <a:r>
              <a:rPr sz="1985" i="1" spc="-17" baseline="25462" dirty="0">
                <a:latin typeface="Arial"/>
                <a:cs typeface="Arial"/>
              </a:rPr>
              <a:t>-</a:t>
            </a:r>
            <a:r>
              <a:rPr sz="1985" i="1" baseline="25462" dirty="0">
                <a:latin typeface="Arial"/>
                <a:cs typeface="Arial"/>
              </a:rPr>
              <a:t>2</a:t>
            </a:r>
            <a:r>
              <a:rPr sz="1985" i="1" dirty="0">
                <a:latin typeface="Arial"/>
                <a:cs typeface="Arial"/>
              </a:rPr>
              <a:t>,</a:t>
            </a:r>
            <a:r>
              <a:rPr sz="1985" i="1" spc="-28" dirty="0">
                <a:latin typeface="Arial"/>
                <a:cs typeface="Arial"/>
              </a:rPr>
              <a:t> </a:t>
            </a:r>
            <a:r>
              <a:rPr sz="1985" i="1" dirty="0">
                <a:latin typeface="Arial"/>
                <a:cs typeface="Arial"/>
              </a:rPr>
              <a:t>vypaření</a:t>
            </a:r>
            <a:r>
              <a:rPr sz="1985" i="1" spc="-6" dirty="0">
                <a:latin typeface="Arial"/>
                <a:cs typeface="Arial"/>
              </a:rPr>
              <a:t> </a:t>
            </a:r>
            <a:r>
              <a:rPr sz="1985" i="1" dirty="0">
                <a:latin typeface="Arial"/>
                <a:cs typeface="Arial"/>
              </a:rPr>
              <a:t>části</a:t>
            </a:r>
            <a:r>
              <a:rPr sz="1985" i="1" spc="-28" dirty="0">
                <a:latin typeface="Arial"/>
                <a:cs typeface="Arial"/>
              </a:rPr>
              <a:t> </a:t>
            </a:r>
            <a:r>
              <a:rPr sz="1985" i="1" dirty="0">
                <a:latin typeface="Arial"/>
                <a:cs typeface="Arial"/>
              </a:rPr>
              <a:t>materiálu</a:t>
            </a:r>
            <a:r>
              <a:rPr sz="1985" i="1" spc="-6" dirty="0">
                <a:latin typeface="Arial"/>
                <a:cs typeface="Arial"/>
              </a:rPr>
              <a:t> </a:t>
            </a:r>
            <a:r>
              <a:rPr sz="1985" i="1" dirty="0">
                <a:latin typeface="Arial"/>
                <a:cs typeface="Arial"/>
              </a:rPr>
              <a:t>v</a:t>
            </a:r>
            <a:r>
              <a:rPr sz="1985" i="1" spc="-22" dirty="0">
                <a:latin typeface="Arial"/>
                <a:cs typeface="Arial"/>
              </a:rPr>
              <a:t> </a:t>
            </a:r>
            <a:r>
              <a:rPr sz="1985" i="1" dirty="0">
                <a:latin typeface="Arial"/>
                <a:cs typeface="Arial"/>
              </a:rPr>
              <a:t>ohnisku,</a:t>
            </a:r>
            <a:r>
              <a:rPr sz="1985" i="1" spc="-11" dirty="0">
                <a:latin typeface="Arial"/>
                <a:cs typeface="Arial"/>
              </a:rPr>
              <a:t> vznik </a:t>
            </a:r>
            <a:r>
              <a:rPr sz="1985" i="1" dirty="0">
                <a:latin typeface="Arial"/>
                <a:cs typeface="Arial"/>
              </a:rPr>
              <a:t>plazmatu</a:t>
            </a:r>
            <a:r>
              <a:rPr sz="1985" i="1" spc="6" dirty="0">
                <a:latin typeface="Arial"/>
                <a:cs typeface="Arial"/>
              </a:rPr>
              <a:t> </a:t>
            </a:r>
            <a:r>
              <a:rPr sz="1985" i="1" dirty="0">
                <a:latin typeface="Arial"/>
                <a:cs typeface="Arial"/>
              </a:rPr>
              <a:t>usnadňuje</a:t>
            </a:r>
            <a:r>
              <a:rPr sz="1985" i="1" spc="-22" dirty="0">
                <a:latin typeface="Arial"/>
                <a:cs typeface="Arial"/>
              </a:rPr>
              <a:t> </a:t>
            </a:r>
            <a:r>
              <a:rPr sz="1985" i="1" dirty="0">
                <a:latin typeface="Arial"/>
                <a:cs typeface="Arial"/>
              </a:rPr>
              <a:t>absorpci</a:t>
            </a:r>
            <a:r>
              <a:rPr sz="1985" i="1" spc="-17" dirty="0">
                <a:latin typeface="Arial"/>
                <a:cs typeface="Arial"/>
              </a:rPr>
              <a:t> </a:t>
            </a:r>
            <a:r>
              <a:rPr sz="1985" i="1" dirty="0">
                <a:latin typeface="Arial"/>
                <a:cs typeface="Arial"/>
              </a:rPr>
              <a:t>tepla</a:t>
            </a:r>
            <a:r>
              <a:rPr sz="1985" i="1" spc="-39" dirty="0">
                <a:latin typeface="Arial"/>
                <a:cs typeface="Arial"/>
              </a:rPr>
              <a:t> </a:t>
            </a:r>
            <a:r>
              <a:rPr sz="1985" i="1" dirty="0">
                <a:latin typeface="Arial"/>
                <a:cs typeface="Arial"/>
              </a:rPr>
              <a:t>–</a:t>
            </a:r>
            <a:r>
              <a:rPr sz="1985" i="1" spc="-39" dirty="0">
                <a:latin typeface="Arial"/>
                <a:cs typeface="Arial"/>
              </a:rPr>
              <a:t> </a:t>
            </a:r>
            <a:r>
              <a:rPr sz="1985" i="1" dirty="0">
                <a:latin typeface="Arial"/>
                <a:cs typeface="Arial"/>
              </a:rPr>
              <a:t>skokové</a:t>
            </a:r>
            <a:r>
              <a:rPr sz="1985" i="1" spc="-33" dirty="0">
                <a:latin typeface="Arial"/>
                <a:cs typeface="Arial"/>
              </a:rPr>
              <a:t> </a:t>
            </a:r>
            <a:r>
              <a:rPr sz="1985" i="1" dirty="0">
                <a:latin typeface="Arial"/>
                <a:cs typeface="Arial"/>
              </a:rPr>
              <a:t>zvýšení</a:t>
            </a:r>
            <a:r>
              <a:rPr sz="1985" i="1" spc="11" dirty="0">
                <a:latin typeface="Arial"/>
                <a:cs typeface="Arial"/>
              </a:rPr>
              <a:t> </a:t>
            </a:r>
            <a:r>
              <a:rPr sz="1985" i="1" dirty="0">
                <a:latin typeface="Arial"/>
                <a:cs typeface="Arial"/>
              </a:rPr>
              <a:t>absorpce,</a:t>
            </a:r>
            <a:r>
              <a:rPr sz="1985" i="1" spc="-22" dirty="0">
                <a:latin typeface="Arial"/>
                <a:cs typeface="Arial"/>
              </a:rPr>
              <a:t> </a:t>
            </a:r>
            <a:r>
              <a:rPr sz="1985" i="1" spc="-11" dirty="0">
                <a:latin typeface="Arial"/>
                <a:cs typeface="Arial"/>
              </a:rPr>
              <a:t>vznik </a:t>
            </a:r>
            <a:r>
              <a:rPr sz="1985" i="1" dirty="0">
                <a:latin typeface="Arial"/>
                <a:cs typeface="Arial"/>
              </a:rPr>
              <a:t>jehlovité</a:t>
            </a:r>
            <a:r>
              <a:rPr sz="1985" i="1" spc="-28" dirty="0">
                <a:latin typeface="Arial"/>
                <a:cs typeface="Arial"/>
              </a:rPr>
              <a:t> </a:t>
            </a:r>
            <a:r>
              <a:rPr sz="1985" i="1" dirty="0">
                <a:latin typeface="Arial"/>
                <a:cs typeface="Arial"/>
              </a:rPr>
              <a:t>štěrbiny</a:t>
            </a:r>
            <a:r>
              <a:rPr sz="1985" i="1" spc="-44" dirty="0">
                <a:latin typeface="Arial"/>
                <a:cs typeface="Arial"/>
              </a:rPr>
              <a:t> </a:t>
            </a:r>
            <a:r>
              <a:rPr sz="1985" i="1" dirty="0">
                <a:latin typeface="Arial"/>
                <a:cs typeface="Arial"/>
              </a:rPr>
              <a:t>v</a:t>
            </a:r>
            <a:r>
              <a:rPr sz="1985" i="1" spc="-33" dirty="0">
                <a:latin typeface="Arial"/>
                <a:cs typeface="Arial"/>
              </a:rPr>
              <a:t> </a:t>
            </a:r>
            <a:r>
              <a:rPr sz="1985" i="1" dirty="0">
                <a:latin typeface="Arial"/>
                <a:cs typeface="Arial"/>
              </a:rPr>
              <a:t>roztaveném</a:t>
            </a:r>
            <a:r>
              <a:rPr sz="1985" i="1" spc="11" dirty="0">
                <a:latin typeface="Arial"/>
                <a:cs typeface="Arial"/>
              </a:rPr>
              <a:t> </a:t>
            </a:r>
            <a:r>
              <a:rPr sz="1985" i="1" dirty="0">
                <a:latin typeface="Arial"/>
                <a:cs typeface="Arial"/>
              </a:rPr>
              <a:t>materiálu</a:t>
            </a:r>
            <a:r>
              <a:rPr sz="1985" i="1" spc="-22" dirty="0">
                <a:latin typeface="Arial"/>
                <a:cs typeface="Arial"/>
              </a:rPr>
              <a:t> </a:t>
            </a:r>
            <a:r>
              <a:rPr sz="1985" i="1" dirty="0">
                <a:latin typeface="Arial"/>
                <a:cs typeface="Arial"/>
              </a:rPr>
              <a:t>zvyšuje</a:t>
            </a:r>
            <a:r>
              <a:rPr sz="1985" i="1" spc="11" dirty="0">
                <a:latin typeface="Arial"/>
                <a:cs typeface="Arial"/>
              </a:rPr>
              <a:t> </a:t>
            </a:r>
            <a:r>
              <a:rPr sz="1985" i="1" dirty="0">
                <a:latin typeface="Arial"/>
                <a:cs typeface="Arial"/>
              </a:rPr>
              <a:t>dále</a:t>
            </a:r>
            <a:r>
              <a:rPr sz="1985" i="1" spc="-33" dirty="0">
                <a:latin typeface="Arial"/>
                <a:cs typeface="Arial"/>
              </a:rPr>
              <a:t> </a:t>
            </a:r>
            <a:r>
              <a:rPr sz="1985" i="1" dirty="0">
                <a:latin typeface="Arial"/>
                <a:cs typeface="Arial"/>
              </a:rPr>
              <a:t>absorpci</a:t>
            </a:r>
            <a:r>
              <a:rPr sz="1985" i="1" spc="-28" dirty="0">
                <a:latin typeface="Arial"/>
                <a:cs typeface="Arial"/>
              </a:rPr>
              <a:t> </a:t>
            </a:r>
            <a:r>
              <a:rPr sz="1985" i="1" spc="-55" dirty="0">
                <a:latin typeface="Arial"/>
                <a:cs typeface="Arial"/>
              </a:rPr>
              <a:t>a </a:t>
            </a:r>
            <a:r>
              <a:rPr sz="1985" i="1" dirty="0">
                <a:latin typeface="Arial"/>
                <a:cs typeface="Arial"/>
              </a:rPr>
              <a:t>prohlubování</a:t>
            </a:r>
            <a:r>
              <a:rPr sz="1985" i="1" spc="-11" dirty="0">
                <a:latin typeface="Arial"/>
                <a:cs typeface="Arial"/>
              </a:rPr>
              <a:t> </a:t>
            </a:r>
            <a:r>
              <a:rPr sz="1985" i="1" dirty="0">
                <a:latin typeface="Arial"/>
                <a:cs typeface="Arial"/>
              </a:rPr>
              <a:t>štěrbiny.</a:t>
            </a:r>
            <a:r>
              <a:rPr sz="1985" i="1" spc="-22" dirty="0">
                <a:latin typeface="Arial"/>
                <a:cs typeface="Arial"/>
              </a:rPr>
              <a:t> </a:t>
            </a:r>
            <a:r>
              <a:rPr sz="1985" i="1" dirty="0">
                <a:latin typeface="Arial"/>
                <a:cs typeface="Arial"/>
              </a:rPr>
              <a:t>Absorpce</a:t>
            </a:r>
            <a:r>
              <a:rPr sz="1985" i="1" spc="-33" dirty="0">
                <a:latin typeface="Arial"/>
                <a:cs typeface="Arial"/>
              </a:rPr>
              <a:t> </a:t>
            </a:r>
            <a:r>
              <a:rPr sz="1985" i="1" dirty="0">
                <a:latin typeface="Arial"/>
                <a:cs typeface="Arial"/>
              </a:rPr>
              <a:t>energie</a:t>
            </a:r>
            <a:r>
              <a:rPr sz="1985" i="1" spc="-28" dirty="0">
                <a:latin typeface="Arial"/>
                <a:cs typeface="Arial"/>
              </a:rPr>
              <a:t> </a:t>
            </a:r>
            <a:r>
              <a:rPr sz="1985" i="1" dirty="0">
                <a:latin typeface="Arial"/>
                <a:cs typeface="Arial"/>
              </a:rPr>
              <a:t>až</a:t>
            </a:r>
            <a:r>
              <a:rPr sz="1985" i="1" spc="-39" dirty="0">
                <a:latin typeface="Arial"/>
                <a:cs typeface="Arial"/>
              </a:rPr>
              <a:t> </a:t>
            </a:r>
            <a:r>
              <a:rPr sz="1985" i="1" spc="-22" dirty="0">
                <a:latin typeface="Arial"/>
                <a:cs typeface="Arial"/>
              </a:rPr>
              <a:t>95%.</a:t>
            </a:r>
            <a:endParaRPr sz="1985">
              <a:latin typeface="Arial"/>
              <a:cs typeface="Arial"/>
            </a:endParaRPr>
          </a:p>
        </p:txBody>
      </p:sp>
      <p:pic>
        <p:nvPicPr>
          <p:cNvPr id="20" name="object 20"/>
          <p:cNvPicPr/>
          <p:nvPr/>
        </p:nvPicPr>
        <p:blipFill>
          <a:blip r:embed="rId7" cstate="print"/>
          <a:stretch>
            <a:fillRect/>
          </a:stretch>
        </p:blipFill>
        <p:spPr>
          <a:xfrm>
            <a:off x="3191843" y="4469118"/>
            <a:ext cx="4309716" cy="2169679"/>
          </a:xfrm>
          <a:prstGeom prst="rect">
            <a:avLst/>
          </a:prstGeom>
        </p:spPr>
      </p:pic>
      <p:sp>
        <p:nvSpPr>
          <p:cNvPr id="22" name="object 2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419884733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4809"/>
            <a:ext cx="4391355" cy="552797"/>
          </a:xfrm>
          <a:prstGeom prst="rect">
            <a:avLst/>
          </a:prstGeom>
        </p:spPr>
        <p:txBody>
          <a:bodyPr vert="horz" wrap="square" lIns="0" tIns="14005" rIns="0" bIns="0" rtlCol="0">
            <a:spAutoFit/>
          </a:bodyPr>
          <a:lstStyle/>
          <a:p>
            <a:pPr marL="14007">
              <a:spcBef>
                <a:spcPts val="110"/>
              </a:spcBef>
            </a:pPr>
            <a:r>
              <a:rPr spc="-138" dirty="0"/>
              <a:t>SVAŘOVÁNÍ</a:t>
            </a:r>
            <a:r>
              <a:rPr spc="-39" dirty="0"/>
              <a:t> </a:t>
            </a:r>
            <a:r>
              <a:rPr spc="-83" dirty="0"/>
              <a:t>LASEREM</a:t>
            </a:r>
          </a:p>
        </p:txBody>
      </p:sp>
      <p:grpSp>
        <p:nvGrpSpPr>
          <p:cNvPr id="12" name="object 12"/>
          <p:cNvGrpSpPr/>
          <p:nvPr/>
        </p:nvGrpSpPr>
        <p:grpSpPr>
          <a:xfrm>
            <a:off x="462778" y="1497444"/>
            <a:ext cx="9604820" cy="5618917"/>
            <a:chOff x="143255" y="1357883"/>
            <a:chExt cx="8709660" cy="5095240"/>
          </a:xfrm>
        </p:grpSpPr>
        <p:pic>
          <p:nvPicPr>
            <p:cNvPr id="13" name="object 13"/>
            <p:cNvPicPr/>
            <p:nvPr/>
          </p:nvPicPr>
          <p:blipFill>
            <a:blip r:embed="rId2" cstate="print"/>
            <a:stretch>
              <a:fillRect/>
            </a:stretch>
          </p:blipFill>
          <p:spPr>
            <a:xfrm>
              <a:off x="1380744" y="1357883"/>
              <a:ext cx="6744981" cy="3268518"/>
            </a:xfrm>
            <a:prstGeom prst="rect">
              <a:avLst/>
            </a:prstGeom>
          </p:spPr>
        </p:pic>
        <p:pic>
          <p:nvPicPr>
            <p:cNvPr id="14" name="object 14"/>
            <p:cNvPicPr/>
            <p:nvPr/>
          </p:nvPicPr>
          <p:blipFill>
            <a:blip r:embed="rId3" cstate="print"/>
            <a:stretch>
              <a:fillRect/>
            </a:stretch>
          </p:blipFill>
          <p:spPr>
            <a:xfrm>
              <a:off x="6929627" y="4000500"/>
              <a:ext cx="1923287" cy="2447544"/>
            </a:xfrm>
            <a:prstGeom prst="rect">
              <a:avLst/>
            </a:prstGeom>
          </p:spPr>
        </p:pic>
        <p:pic>
          <p:nvPicPr>
            <p:cNvPr id="15" name="object 15"/>
            <p:cNvPicPr/>
            <p:nvPr/>
          </p:nvPicPr>
          <p:blipFill>
            <a:blip r:embed="rId4" cstate="print"/>
            <a:stretch>
              <a:fillRect/>
            </a:stretch>
          </p:blipFill>
          <p:spPr>
            <a:xfrm>
              <a:off x="143255" y="4303776"/>
              <a:ext cx="2857500" cy="2148840"/>
            </a:xfrm>
            <a:prstGeom prst="rect">
              <a:avLst/>
            </a:prstGeom>
          </p:spPr>
        </p:pic>
        <p:pic>
          <p:nvPicPr>
            <p:cNvPr id="16" name="object 16"/>
            <p:cNvPicPr/>
            <p:nvPr/>
          </p:nvPicPr>
          <p:blipFill>
            <a:blip r:embed="rId5" cstate="print"/>
            <a:stretch>
              <a:fillRect/>
            </a:stretch>
          </p:blipFill>
          <p:spPr>
            <a:xfrm>
              <a:off x="3880103" y="4858512"/>
              <a:ext cx="1895855" cy="1418844"/>
            </a:xfrm>
            <a:prstGeom prst="rect">
              <a:avLst/>
            </a:prstGeom>
          </p:spPr>
        </p:pic>
      </p:grpSp>
      <p:sp>
        <p:nvSpPr>
          <p:cNvPr id="17" name="object 17"/>
          <p:cNvSpPr txBox="1"/>
          <p:nvPr/>
        </p:nvSpPr>
        <p:spPr>
          <a:xfrm>
            <a:off x="4567726" y="6687352"/>
            <a:ext cx="784296" cy="183161"/>
          </a:xfrm>
          <a:prstGeom prst="rect">
            <a:avLst/>
          </a:prstGeom>
        </p:spPr>
        <p:txBody>
          <a:bodyPr vert="horz" wrap="square" lIns="0" tIns="13305" rIns="0" bIns="0" rtlCol="0">
            <a:spAutoFit/>
          </a:bodyPr>
          <a:lstStyle/>
          <a:p>
            <a:pPr marL="14007">
              <a:spcBef>
                <a:spcPts val="105"/>
              </a:spcBef>
            </a:pPr>
            <a:r>
              <a:rPr sz="1103" spc="-11" dirty="0">
                <a:solidFill>
                  <a:srgbClr val="FFFFFF"/>
                </a:solidFill>
                <a:latin typeface="Times New Roman"/>
                <a:cs typeface="Times New Roman"/>
              </a:rPr>
              <a:t>Centrolaser.it</a:t>
            </a:r>
            <a:endParaRPr sz="1103">
              <a:latin typeface="Times New Roman"/>
              <a:cs typeface="Times New Roman"/>
            </a:endParaRPr>
          </a:p>
        </p:txBody>
      </p:sp>
      <p:sp>
        <p:nvSpPr>
          <p:cNvPr id="18" name="object 18"/>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46/59</a:t>
            </a:r>
          </a:p>
        </p:txBody>
      </p:sp>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74044542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3" y="774809"/>
            <a:ext cx="4391355" cy="552797"/>
          </a:xfrm>
          <a:prstGeom prst="rect">
            <a:avLst/>
          </a:prstGeom>
        </p:spPr>
        <p:txBody>
          <a:bodyPr vert="horz" wrap="square" lIns="0" tIns="14005" rIns="0" bIns="0" rtlCol="0">
            <a:spAutoFit/>
          </a:bodyPr>
          <a:lstStyle/>
          <a:p>
            <a:pPr marL="14007">
              <a:spcBef>
                <a:spcPts val="110"/>
              </a:spcBef>
            </a:pPr>
            <a:r>
              <a:rPr spc="-138" dirty="0"/>
              <a:t>SVAŘOVÁNÍ</a:t>
            </a:r>
            <a:r>
              <a:rPr spc="-39" dirty="0"/>
              <a:t> </a:t>
            </a:r>
            <a:r>
              <a:rPr spc="-83" dirty="0"/>
              <a:t>LASEREM</a:t>
            </a:r>
          </a:p>
        </p:txBody>
      </p:sp>
      <p:pic>
        <p:nvPicPr>
          <p:cNvPr id="14" name="object 14"/>
          <p:cNvPicPr>
            <a:picLocks noChangeAspect="1"/>
          </p:cNvPicPr>
          <p:nvPr/>
        </p:nvPicPr>
        <p:blipFill>
          <a:blip r:embed="rId2" cstate="print"/>
          <a:stretch>
            <a:fillRect/>
          </a:stretch>
        </p:blipFill>
        <p:spPr>
          <a:xfrm>
            <a:off x="462778" y="1497444"/>
            <a:ext cx="5569722" cy="2959541"/>
          </a:xfrm>
          <a:prstGeom prst="rect">
            <a:avLst/>
          </a:prstGeom>
        </p:spPr>
      </p:pic>
      <p:sp>
        <p:nvSpPr>
          <p:cNvPr id="16" name="object 16"/>
          <p:cNvSpPr txBox="1"/>
          <p:nvPr/>
        </p:nvSpPr>
        <p:spPr>
          <a:xfrm>
            <a:off x="7204641" y="1545344"/>
            <a:ext cx="2464229" cy="2189161"/>
          </a:xfrm>
          <a:prstGeom prst="rect">
            <a:avLst/>
          </a:prstGeom>
        </p:spPr>
        <p:txBody>
          <a:bodyPr vert="horz" wrap="square" lIns="0" tIns="14005" rIns="0" bIns="0" rtlCol="0">
            <a:spAutoFit/>
          </a:bodyPr>
          <a:lstStyle/>
          <a:p>
            <a:pPr marL="56025" marR="47621">
              <a:lnSpc>
                <a:spcPct val="120000"/>
              </a:lnSpc>
              <a:spcBef>
                <a:spcPts val="110"/>
              </a:spcBef>
            </a:pPr>
            <a:r>
              <a:rPr sz="1985" dirty="0">
                <a:latin typeface="Arial"/>
                <a:cs typeface="Arial"/>
              </a:rPr>
              <a:t>Zaostřením</a:t>
            </a:r>
            <a:r>
              <a:rPr sz="1985" spc="-17" dirty="0">
                <a:latin typeface="Arial"/>
                <a:cs typeface="Arial"/>
              </a:rPr>
              <a:t> </a:t>
            </a:r>
            <a:r>
              <a:rPr sz="1985" spc="-11" dirty="0">
                <a:latin typeface="Arial"/>
                <a:cs typeface="Arial"/>
              </a:rPr>
              <a:t>paprsku </a:t>
            </a:r>
            <a:r>
              <a:rPr sz="1985" dirty="0">
                <a:latin typeface="Arial"/>
                <a:cs typeface="Arial"/>
              </a:rPr>
              <a:t>laseru</a:t>
            </a:r>
            <a:r>
              <a:rPr sz="1985" spc="-6" dirty="0">
                <a:latin typeface="Arial"/>
                <a:cs typeface="Arial"/>
              </a:rPr>
              <a:t> </a:t>
            </a:r>
            <a:r>
              <a:rPr sz="1985" dirty="0">
                <a:latin typeface="Arial"/>
                <a:cs typeface="Arial"/>
              </a:rPr>
              <a:t>vzniká místo</a:t>
            </a:r>
            <a:r>
              <a:rPr sz="1985" spc="-22" dirty="0">
                <a:latin typeface="Arial"/>
                <a:cs typeface="Arial"/>
              </a:rPr>
              <a:t> </a:t>
            </a:r>
            <a:r>
              <a:rPr sz="1985" spc="-55" dirty="0">
                <a:latin typeface="Arial"/>
                <a:cs typeface="Arial"/>
              </a:rPr>
              <a:t>s </a:t>
            </a:r>
            <a:r>
              <a:rPr sz="1985" dirty="0">
                <a:latin typeface="Arial"/>
                <a:cs typeface="Arial"/>
              </a:rPr>
              <a:t>hustotou</a:t>
            </a:r>
            <a:r>
              <a:rPr sz="1985" spc="-11" dirty="0">
                <a:latin typeface="Arial"/>
                <a:cs typeface="Arial"/>
              </a:rPr>
              <a:t> </a:t>
            </a:r>
            <a:r>
              <a:rPr sz="1985" dirty="0">
                <a:latin typeface="Arial"/>
                <a:cs typeface="Arial"/>
              </a:rPr>
              <a:t>výkonu</a:t>
            </a:r>
            <a:r>
              <a:rPr sz="1985" spc="-17" dirty="0">
                <a:latin typeface="Arial"/>
                <a:cs typeface="Arial"/>
              </a:rPr>
              <a:t> </a:t>
            </a:r>
            <a:r>
              <a:rPr sz="1985" spc="-28" dirty="0">
                <a:latin typeface="Arial"/>
                <a:cs typeface="Arial"/>
              </a:rPr>
              <a:t>až </a:t>
            </a:r>
            <a:r>
              <a:rPr sz="1985" spc="-11" dirty="0">
                <a:latin typeface="Arial"/>
                <a:cs typeface="Arial"/>
              </a:rPr>
              <a:t>10MW.cm</a:t>
            </a:r>
            <a:r>
              <a:rPr sz="1985" spc="-17" baseline="25462" dirty="0">
                <a:latin typeface="Arial"/>
                <a:cs typeface="Arial"/>
              </a:rPr>
              <a:t>-</a:t>
            </a:r>
            <a:r>
              <a:rPr sz="1985" spc="-41" baseline="25462" dirty="0">
                <a:latin typeface="Arial"/>
                <a:cs typeface="Arial"/>
              </a:rPr>
              <a:t>2</a:t>
            </a:r>
            <a:r>
              <a:rPr sz="1985" spc="-28" dirty="0">
                <a:latin typeface="Arial"/>
                <a:cs typeface="Arial"/>
              </a:rPr>
              <a:t>.</a:t>
            </a:r>
            <a:endParaRPr sz="1985">
              <a:latin typeface="Arial"/>
              <a:cs typeface="Arial"/>
            </a:endParaRPr>
          </a:p>
          <a:p>
            <a:pPr>
              <a:spcBef>
                <a:spcPts val="50"/>
              </a:spcBef>
            </a:pPr>
            <a:endParaRPr sz="1875">
              <a:latin typeface="Arial"/>
              <a:cs typeface="Arial"/>
            </a:endParaRPr>
          </a:p>
          <a:p>
            <a:pPr marL="56025">
              <a:spcBef>
                <a:spcPts val="6"/>
              </a:spcBef>
            </a:pPr>
            <a:r>
              <a:rPr sz="2206" dirty="0">
                <a:latin typeface="Arial"/>
                <a:cs typeface="Arial"/>
              </a:rPr>
              <a:t>Vznik</a:t>
            </a:r>
            <a:r>
              <a:rPr sz="2206" spc="-28" dirty="0">
                <a:latin typeface="Arial"/>
                <a:cs typeface="Arial"/>
              </a:rPr>
              <a:t> </a:t>
            </a:r>
            <a:r>
              <a:rPr sz="2206" dirty="0">
                <a:latin typeface="Arial"/>
                <a:cs typeface="Arial"/>
              </a:rPr>
              <a:t>tavné</a:t>
            </a:r>
            <a:r>
              <a:rPr sz="2206" spc="-22" dirty="0">
                <a:latin typeface="Arial"/>
                <a:cs typeface="Arial"/>
              </a:rPr>
              <a:t> </a:t>
            </a:r>
            <a:r>
              <a:rPr sz="2206" spc="-11" dirty="0">
                <a:latin typeface="Arial"/>
                <a:cs typeface="Arial"/>
              </a:rPr>
              <a:t>lázně</a:t>
            </a:r>
            <a:r>
              <a:rPr sz="2647" spc="-11" dirty="0">
                <a:latin typeface="Arial"/>
                <a:cs typeface="Arial"/>
              </a:rPr>
              <a:t>.</a:t>
            </a:r>
            <a:endParaRPr sz="2647">
              <a:latin typeface="Arial"/>
              <a:cs typeface="Arial"/>
            </a:endParaRPr>
          </a:p>
        </p:txBody>
      </p:sp>
      <p:sp>
        <p:nvSpPr>
          <p:cNvPr id="17" name="object 17"/>
          <p:cNvSpPr txBox="1"/>
          <p:nvPr/>
        </p:nvSpPr>
        <p:spPr>
          <a:xfrm>
            <a:off x="252273" y="4547122"/>
            <a:ext cx="812306" cy="284920"/>
          </a:xfrm>
          <a:prstGeom prst="rect">
            <a:avLst/>
          </a:prstGeom>
        </p:spPr>
        <p:txBody>
          <a:bodyPr vert="horz" wrap="square" lIns="0" tIns="13305" rIns="0" bIns="0" rtlCol="0">
            <a:spAutoFit/>
          </a:bodyPr>
          <a:lstStyle/>
          <a:p>
            <a:pPr marL="14007">
              <a:spcBef>
                <a:spcPts val="105"/>
              </a:spcBef>
            </a:pPr>
            <a:r>
              <a:rPr sz="1764" spc="-11" dirty="0">
                <a:latin typeface="Times New Roman"/>
                <a:cs typeface="Times New Roman"/>
              </a:rPr>
              <a:t>Výhody:</a:t>
            </a:r>
            <a:endParaRPr sz="1764" dirty="0">
              <a:latin typeface="Times New Roman"/>
              <a:cs typeface="Times New Roman"/>
            </a:endParaRPr>
          </a:p>
        </p:txBody>
      </p:sp>
      <p:sp>
        <p:nvSpPr>
          <p:cNvPr id="18" name="object 18"/>
          <p:cNvSpPr txBox="1"/>
          <p:nvPr/>
        </p:nvSpPr>
        <p:spPr>
          <a:xfrm>
            <a:off x="1132513" y="4560219"/>
            <a:ext cx="6104901" cy="2185312"/>
          </a:xfrm>
          <a:prstGeom prst="rect">
            <a:avLst/>
          </a:prstGeom>
        </p:spPr>
        <p:txBody>
          <a:bodyPr vert="horz" wrap="square" lIns="0" tIns="13305" rIns="0" bIns="0" rtlCol="0">
            <a:spAutoFit/>
          </a:bodyPr>
          <a:lstStyle/>
          <a:p>
            <a:pPr marL="14007">
              <a:spcBef>
                <a:spcPts val="105"/>
              </a:spcBef>
            </a:pPr>
            <a:r>
              <a:rPr sz="1764" dirty="0">
                <a:latin typeface="Times New Roman"/>
                <a:cs typeface="Times New Roman"/>
              </a:rPr>
              <a:t>Chemicky</a:t>
            </a:r>
            <a:r>
              <a:rPr sz="1764" spc="-22" dirty="0">
                <a:latin typeface="Times New Roman"/>
                <a:cs typeface="Times New Roman"/>
              </a:rPr>
              <a:t> </a:t>
            </a:r>
            <a:r>
              <a:rPr sz="1764" dirty="0">
                <a:latin typeface="Times New Roman"/>
                <a:cs typeface="Times New Roman"/>
              </a:rPr>
              <a:t>čistý</a:t>
            </a:r>
            <a:r>
              <a:rPr sz="1764" spc="-28" dirty="0">
                <a:latin typeface="Times New Roman"/>
                <a:cs typeface="Times New Roman"/>
              </a:rPr>
              <a:t> </a:t>
            </a:r>
            <a:r>
              <a:rPr sz="1764" dirty="0">
                <a:latin typeface="Times New Roman"/>
                <a:cs typeface="Times New Roman"/>
              </a:rPr>
              <a:t>zdroj</a:t>
            </a:r>
            <a:r>
              <a:rPr sz="1764" spc="-50" dirty="0">
                <a:latin typeface="Times New Roman"/>
                <a:cs typeface="Times New Roman"/>
              </a:rPr>
              <a:t> </a:t>
            </a:r>
            <a:r>
              <a:rPr sz="1764" spc="-22" dirty="0">
                <a:latin typeface="Times New Roman"/>
                <a:cs typeface="Times New Roman"/>
              </a:rPr>
              <a:t>tepla</a:t>
            </a:r>
            <a:endParaRPr sz="1764" dirty="0">
              <a:latin typeface="Times New Roman"/>
              <a:cs typeface="Times New Roman"/>
            </a:endParaRPr>
          </a:p>
          <a:p>
            <a:pPr marL="14007" marR="1063782"/>
            <a:r>
              <a:rPr sz="1764" dirty="0">
                <a:latin typeface="Times New Roman"/>
                <a:cs typeface="Times New Roman"/>
              </a:rPr>
              <a:t>Poměr</a:t>
            </a:r>
            <a:r>
              <a:rPr sz="1764" spc="-22" dirty="0">
                <a:latin typeface="Times New Roman"/>
                <a:cs typeface="Times New Roman"/>
              </a:rPr>
              <a:t> </a:t>
            </a:r>
            <a:r>
              <a:rPr sz="1764" dirty="0">
                <a:latin typeface="Times New Roman"/>
                <a:cs typeface="Times New Roman"/>
              </a:rPr>
              <a:t>hloubky</a:t>
            </a:r>
            <a:r>
              <a:rPr sz="1764" spc="-61" dirty="0">
                <a:latin typeface="Times New Roman"/>
                <a:cs typeface="Times New Roman"/>
              </a:rPr>
              <a:t> </a:t>
            </a:r>
            <a:r>
              <a:rPr sz="1764" dirty="0">
                <a:latin typeface="Times New Roman"/>
                <a:cs typeface="Times New Roman"/>
              </a:rPr>
              <a:t>provaření</a:t>
            </a:r>
            <a:r>
              <a:rPr sz="1764" spc="-33" dirty="0">
                <a:latin typeface="Times New Roman"/>
                <a:cs typeface="Times New Roman"/>
              </a:rPr>
              <a:t> </a:t>
            </a:r>
            <a:r>
              <a:rPr sz="1764" dirty="0">
                <a:latin typeface="Times New Roman"/>
                <a:cs typeface="Times New Roman"/>
              </a:rPr>
              <a:t>ku</a:t>
            </a:r>
            <a:r>
              <a:rPr sz="1764" spc="-50" dirty="0">
                <a:latin typeface="Times New Roman"/>
                <a:cs typeface="Times New Roman"/>
              </a:rPr>
              <a:t> </a:t>
            </a:r>
            <a:r>
              <a:rPr sz="1764" dirty="0">
                <a:latin typeface="Times New Roman"/>
                <a:cs typeface="Times New Roman"/>
              </a:rPr>
              <a:t>šířce</a:t>
            </a:r>
            <a:r>
              <a:rPr sz="1764" spc="-44" dirty="0">
                <a:latin typeface="Times New Roman"/>
                <a:cs typeface="Times New Roman"/>
              </a:rPr>
              <a:t> </a:t>
            </a:r>
            <a:r>
              <a:rPr sz="1764" dirty="0">
                <a:latin typeface="Times New Roman"/>
                <a:cs typeface="Times New Roman"/>
              </a:rPr>
              <a:t>svaru</a:t>
            </a:r>
            <a:r>
              <a:rPr sz="1764" spc="-50" dirty="0">
                <a:latin typeface="Times New Roman"/>
                <a:cs typeface="Times New Roman"/>
              </a:rPr>
              <a:t> </a:t>
            </a:r>
            <a:r>
              <a:rPr sz="1764" spc="-11" dirty="0">
                <a:latin typeface="Times New Roman"/>
                <a:cs typeface="Times New Roman"/>
              </a:rPr>
              <a:t>(5:1)</a:t>
            </a:r>
            <a:r>
              <a:rPr sz="1764" spc="441" dirty="0">
                <a:latin typeface="Times New Roman"/>
                <a:cs typeface="Times New Roman"/>
              </a:rPr>
              <a:t> </a:t>
            </a:r>
            <a:r>
              <a:rPr sz="1764" dirty="0">
                <a:latin typeface="Times New Roman"/>
                <a:cs typeface="Times New Roman"/>
              </a:rPr>
              <a:t>Svařování</a:t>
            </a:r>
            <a:r>
              <a:rPr sz="1764" spc="-61" dirty="0">
                <a:latin typeface="Times New Roman"/>
                <a:cs typeface="Times New Roman"/>
              </a:rPr>
              <a:t> </a:t>
            </a:r>
            <a:r>
              <a:rPr sz="1764" dirty="0">
                <a:latin typeface="Times New Roman"/>
                <a:cs typeface="Times New Roman"/>
              </a:rPr>
              <a:t>bez</a:t>
            </a:r>
            <a:r>
              <a:rPr sz="1764" spc="-55" dirty="0">
                <a:latin typeface="Times New Roman"/>
                <a:cs typeface="Times New Roman"/>
              </a:rPr>
              <a:t> </a:t>
            </a:r>
            <a:r>
              <a:rPr sz="1764" dirty="0">
                <a:latin typeface="Times New Roman"/>
                <a:cs typeface="Times New Roman"/>
              </a:rPr>
              <a:t>přídavného</a:t>
            </a:r>
            <a:r>
              <a:rPr sz="1764" spc="-61" dirty="0">
                <a:latin typeface="Times New Roman"/>
                <a:cs typeface="Times New Roman"/>
              </a:rPr>
              <a:t> </a:t>
            </a:r>
            <a:r>
              <a:rPr sz="1764" dirty="0">
                <a:latin typeface="Times New Roman"/>
                <a:cs typeface="Times New Roman"/>
              </a:rPr>
              <a:t>materiálu,</a:t>
            </a:r>
            <a:r>
              <a:rPr sz="1764" spc="-11" dirty="0">
                <a:latin typeface="Times New Roman"/>
                <a:cs typeface="Times New Roman"/>
              </a:rPr>
              <a:t> </a:t>
            </a:r>
            <a:r>
              <a:rPr sz="1764" dirty="0">
                <a:latin typeface="Times New Roman"/>
                <a:cs typeface="Times New Roman"/>
              </a:rPr>
              <a:t>redukce</a:t>
            </a:r>
            <a:r>
              <a:rPr sz="1764" spc="-55" dirty="0">
                <a:latin typeface="Times New Roman"/>
                <a:cs typeface="Times New Roman"/>
              </a:rPr>
              <a:t> </a:t>
            </a:r>
            <a:r>
              <a:rPr sz="1764" spc="-11" dirty="0">
                <a:latin typeface="Times New Roman"/>
                <a:cs typeface="Times New Roman"/>
              </a:rPr>
              <a:t>hmotnosti</a:t>
            </a:r>
            <a:endParaRPr sz="1764" dirty="0">
              <a:latin typeface="Times New Roman"/>
              <a:cs typeface="Times New Roman"/>
            </a:endParaRPr>
          </a:p>
          <a:p>
            <a:pPr marL="14007" marR="5602"/>
            <a:r>
              <a:rPr sz="1764" dirty="0">
                <a:latin typeface="Times New Roman"/>
                <a:cs typeface="Times New Roman"/>
              </a:rPr>
              <a:t>Malá</a:t>
            </a:r>
            <a:r>
              <a:rPr sz="1764" spc="-39" dirty="0">
                <a:latin typeface="Times New Roman"/>
                <a:cs typeface="Times New Roman"/>
              </a:rPr>
              <a:t> </a:t>
            </a:r>
            <a:r>
              <a:rPr sz="1764" dirty="0">
                <a:latin typeface="Times New Roman"/>
                <a:cs typeface="Times New Roman"/>
              </a:rPr>
              <a:t>tepelně</a:t>
            </a:r>
            <a:r>
              <a:rPr sz="1764" spc="-39" dirty="0">
                <a:latin typeface="Times New Roman"/>
                <a:cs typeface="Times New Roman"/>
              </a:rPr>
              <a:t> </a:t>
            </a:r>
            <a:r>
              <a:rPr sz="1764" dirty="0">
                <a:latin typeface="Times New Roman"/>
                <a:cs typeface="Times New Roman"/>
              </a:rPr>
              <a:t>ovlivněná</a:t>
            </a:r>
            <a:r>
              <a:rPr sz="1764" spc="-39" dirty="0">
                <a:latin typeface="Times New Roman"/>
                <a:cs typeface="Times New Roman"/>
              </a:rPr>
              <a:t> </a:t>
            </a:r>
            <a:r>
              <a:rPr sz="1764" dirty="0">
                <a:latin typeface="Times New Roman"/>
                <a:cs typeface="Times New Roman"/>
              </a:rPr>
              <a:t>oblast</a:t>
            </a:r>
            <a:r>
              <a:rPr sz="1764" spc="-39" dirty="0">
                <a:latin typeface="Times New Roman"/>
                <a:cs typeface="Times New Roman"/>
              </a:rPr>
              <a:t> </a:t>
            </a:r>
            <a:r>
              <a:rPr sz="1764" dirty="0">
                <a:latin typeface="Times New Roman"/>
                <a:cs typeface="Times New Roman"/>
              </a:rPr>
              <a:t>svaru,</a:t>
            </a:r>
            <a:r>
              <a:rPr sz="1764" spc="-44" dirty="0">
                <a:latin typeface="Times New Roman"/>
                <a:cs typeface="Times New Roman"/>
              </a:rPr>
              <a:t> </a:t>
            </a:r>
            <a:r>
              <a:rPr sz="1764" dirty="0">
                <a:latin typeface="Times New Roman"/>
                <a:cs typeface="Times New Roman"/>
              </a:rPr>
              <a:t>malé deformace</a:t>
            </a:r>
            <a:r>
              <a:rPr sz="1764" spc="28" dirty="0">
                <a:latin typeface="Times New Roman"/>
                <a:cs typeface="Times New Roman"/>
              </a:rPr>
              <a:t> </a:t>
            </a:r>
            <a:r>
              <a:rPr sz="1764" dirty="0">
                <a:latin typeface="Times New Roman"/>
                <a:cs typeface="Times New Roman"/>
              </a:rPr>
              <a:t>–</a:t>
            </a:r>
            <a:r>
              <a:rPr sz="1764" spc="-44" dirty="0">
                <a:latin typeface="Times New Roman"/>
                <a:cs typeface="Times New Roman"/>
              </a:rPr>
              <a:t> </a:t>
            </a:r>
            <a:r>
              <a:rPr sz="1764" dirty="0">
                <a:latin typeface="Times New Roman"/>
                <a:cs typeface="Times New Roman"/>
              </a:rPr>
              <a:t>bez</a:t>
            </a:r>
            <a:r>
              <a:rPr sz="1764" spc="-55" dirty="0">
                <a:latin typeface="Times New Roman"/>
                <a:cs typeface="Times New Roman"/>
              </a:rPr>
              <a:t> </a:t>
            </a:r>
            <a:r>
              <a:rPr sz="1764" spc="-11" dirty="0">
                <a:latin typeface="Times New Roman"/>
                <a:cs typeface="Times New Roman"/>
              </a:rPr>
              <a:t>rovnání </a:t>
            </a:r>
            <a:r>
              <a:rPr sz="1764" dirty="0">
                <a:latin typeface="Times New Roman"/>
                <a:cs typeface="Times New Roman"/>
              </a:rPr>
              <a:t>Vysoká</a:t>
            </a:r>
            <a:r>
              <a:rPr sz="1764" spc="-39" dirty="0">
                <a:latin typeface="Times New Roman"/>
                <a:cs typeface="Times New Roman"/>
              </a:rPr>
              <a:t> </a:t>
            </a:r>
            <a:r>
              <a:rPr sz="1764" dirty="0">
                <a:latin typeface="Times New Roman"/>
                <a:cs typeface="Times New Roman"/>
              </a:rPr>
              <a:t>kvalita</a:t>
            </a:r>
            <a:r>
              <a:rPr sz="1764" spc="-28" dirty="0">
                <a:latin typeface="Times New Roman"/>
                <a:cs typeface="Times New Roman"/>
              </a:rPr>
              <a:t> </a:t>
            </a:r>
            <a:r>
              <a:rPr sz="1764" dirty="0">
                <a:latin typeface="Times New Roman"/>
                <a:cs typeface="Times New Roman"/>
              </a:rPr>
              <a:t>svaru</a:t>
            </a:r>
            <a:r>
              <a:rPr sz="1764" spc="-39" dirty="0">
                <a:latin typeface="Times New Roman"/>
                <a:cs typeface="Times New Roman"/>
              </a:rPr>
              <a:t> </a:t>
            </a:r>
            <a:r>
              <a:rPr sz="1764" dirty="0">
                <a:latin typeface="Times New Roman"/>
                <a:cs typeface="Times New Roman"/>
              </a:rPr>
              <a:t>–</a:t>
            </a:r>
            <a:r>
              <a:rPr sz="1764" spc="-44" dirty="0">
                <a:latin typeface="Times New Roman"/>
                <a:cs typeface="Times New Roman"/>
              </a:rPr>
              <a:t> </a:t>
            </a:r>
            <a:r>
              <a:rPr sz="1764" dirty="0">
                <a:latin typeface="Times New Roman"/>
                <a:cs typeface="Times New Roman"/>
              </a:rPr>
              <a:t>pevnost,</a:t>
            </a:r>
            <a:r>
              <a:rPr sz="1764" spc="-39" dirty="0">
                <a:latin typeface="Times New Roman"/>
                <a:cs typeface="Times New Roman"/>
              </a:rPr>
              <a:t> </a:t>
            </a:r>
            <a:r>
              <a:rPr sz="1764" dirty="0">
                <a:latin typeface="Times New Roman"/>
                <a:cs typeface="Times New Roman"/>
              </a:rPr>
              <a:t>bez</a:t>
            </a:r>
            <a:r>
              <a:rPr sz="1764" spc="-39" dirty="0">
                <a:latin typeface="Times New Roman"/>
                <a:cs typeface="Times New Roman"/>
              </a:rPr>
              <a:t> </a:t>
            </a:r>
            <a:r>
              <a:rPr sz="1764" spc="-22" dirty="0">
                <a:latin typeface="Times New Roman"/>
                <a:cs typeface="Times New Roman"/>
              </a:rPr>
              <a:t>pórů</a:t>
            </a:r>
            <a:endParaRPr sz="1764" dirty="0">
              <a:latin typeface="Times New Roman"/>
              <a:cs typeface="Times New Roman"/>
            </a:endParaRPr>
          </a:p>
          <a:p>
            <a:pPr marL="14007"/>
            <a:r>
              <a:rPr sz="1764" dirty="0">
                <a:latin typeface="Times New Roman"/>
                <a:cs typeface="Times New Roman"/>
              </a:rPr>
              <a:t>Vysoká</a:t>
            </a:r>
            <a:r>
              <a:rPr sz="1764" spc="-66" dirty="0">
                <a:latin typeface="Times New Roman"/>
                <a:cs typeface="Times New Roman"/>
              </a:rPr>
              <a:t> </a:t>
            </a:r>
            <a:r>
              <a:rPr sz="1764" dirty="0">
                <a:latin typeface="Times New Roman"/>
                <a:cs typeface="Times New Roman"/>
              </a:rPr>
              <a:t>rychlost</a:t>
            </a:r>
            <a:r>
              <a:rPr sz="1764" spc="-50" dirty="0">
                <a:latin typeface="Times New Roman"/>
                <a:cs typeface="Times New Roman"/>
              </a:rPr>
              <a:t> </a:t>
            </a:r>
            <a:r>
              <a:rPr sz="1764" spc="-11" dirty="0">
                <a:latin typeface="Times New Roman"/>
                <a:cs typeface="Times New Roman"/>
              </a:rPr>
              <a:t>svařování</a:t>
            </a:r>
            <a:endParaRPr sz="1764" dirty="0">
              <a:latin typeface="Times New Roman"/>
              <a:cs typeface="Times New Roman"/>
            </a:endParaRPr>
          </a:p>
          <a:p>
            <a:pPr marL="14007"/>
            <a:r>
              <a:rPr sz="1764" dirty="0">
                <a:latin typeface="Times New Roman"/>
                <a:cs typeface="Times New Roman"/>
              </a:rPr>
              <a:t>Snadná</a:t>
            </a:r>
            <a:r>
              <a:rPr sz="1764" spc="-61" dirty="0">
                <a:latin typeface="Times New Roman"/>
                <a:cs typeface="Times New Roman"/>
              </a:rPr>
              <a:t> </a:t>
            </a:r>
            <a:r>
              <a:rPr sz="1764" dirty="0">
                <a:latin typeface="Times New Roman"/>
                <a:cs typeface="Times New Roman"/>
              </a:rPr>
              <a:t>ovladatelnost</a:t>
            </a:r>
            <a:r>
              <a:rPr sz="1764" spc="-28" dirty="0">
                <a:latin typeface="Times New Roman"/>
                <a:cs typeface="Times New Roman"/>
              </a:rPr>
              <a:t> </a:t>
            </a:r>
            <a:r>
              <a:rPr sz="1764" dirty="0">
                <a:latin typeface="Times New Roman"/>
                <a:cs typeface="Times New Roman"/>
              </a:rPr>
              <a:t>–</a:t>
            </a:r>
            <a:r>
              <a:rPr sz="1764" spc="-55" dirty="0">
                <a:latin typeface="Times New Roman"/>
                <a:cs typeface="Times New Roman"/>
              </a:rPr>
              <a:t> </a:t>
            </a:r>
            <a:r>
              <a:rPr sz="1764" spc="-11" dirty="0">
                <a:latin typeface="Times New Roman"/>
                <a:cs typeface="Times New Roman"/>
              </a:rPr>
              <a:t>automatizace</a:t>
            </a:r>
            <a:endParaRPr sz="1764" dirty="0">
              <a:latin typeface="Times New Roman"/>
              <a:cs typeface="Times New Roman"/>
            </a:endParaRPr>
          </a:p>
          <a:p>
            <a:pPr marL="14007">
              <a:spcBef>
                <a:spcPts val="6"/>
              </a:spcBef>
            </a:pPr>
            <a:r>
              <a:rPr sz="1764" dirty="0">
                <a:latin typeface="Times New Roman"/>
                <a:cs typeface="Times New Roman"/>
              </a:rPr>
              <a:t>Univerzální –</a:t>
            </a:r>
            <a:r>
              <a:rPr sz="1764" spc="-33" dirty="0">
                <a:latin typeface="Times New Roman"/>
                <a:cs typeface="Times New Roman"/>
              </a:rPr>
              <a:t> </a:t>
            </a:r>
            <a:r>
              <a:rPr sz="1764" dirty="0">
                <a:latin typeface="Times New Roman"/>
                <a:cs typeface="Times New Roman"/>
              </a:rPr>
              <a:t>tloušťky</a:t>
            </a:r>
            <a:r>
              <a:rPr sz="1764" spc="-33" dirty="0">
                <a:latin typeface="Times New Roman"/>
                <a:cs typeface="Times New Roman"/>
              </a:rPr>
              <a:t> </a:t>
            </a:r>
            <a:r>
              <a:rPr sz="1764" dirty="0">
                <a:latin typeface="Times New Roman"/>
                <a:cs typeface="Times New Roman"/>
              </a:rPr>
              <a:t>0,1</a:t>
            </a:r>
            <a:r>
              <a:rPr sz="1764" spc="-28" dirty="0">
                <a:latin typeface="Times New Roman"/>
                <a:cs typeface="Times New Roman"/>
              </a:rPr>
              <a:t> </a:t>
            </a:r>
            <a:r>
              <a:rPr sz="1764" dirty="0">
                <a:latin typeface="Times New Roman"/>
                <a:cs typeface="Times New Roman"/>
              </a:rPr>
              <a:t>–</a:t>
            </a:r>
            <a:r>
              <a:rPr sz="1764" spc="-33" dirty="0">
                <a:latin typeface="Times New Roman"/>
                <a:cs typeface="Times New Roman"/>
              </a:rPr>
              <a:t> </a:t>
            </a:r>
            <a:r>
              <a:rPr sz="1764" dirty="0">
                <a:latin typeface="Times New Roman"/>
                <a:cs typeface="Times New Roman"/>
              </a:rPr>
              <a:t>10</a:t>
            </a:r>
            <a:r>
              <a:rPr sz="1764" spc="-33" dirty="0">
                <a:latin typeface="Times New Roman"/>
                <a:cs typeface="Times New Roman"/>
              </a:rPr>
              <a:t> </a:t>
            </a:r>
            <a:r>
              <a:rPr sz="1764" spc="-28" dirty="0">
                <a:latin typeface="Times New Roman"/>
                <a:cs typeface="Times New Roman"/>
              </a:rPr>
              <a:t>mm</a:t>
            </a:r>
            <a:endParaRPr sz="1764" dirty="0">
              <a:latin typeface="Times New Roman"/>
              <a:cs typeface="Times New Roman"/>
            </a:endParaRPr>
          </a:p>
        </p:txBody>
      </p:sp>
      <p:pic>
        <p:nvPicPr>
          <p:cNvPr id="19" name="object 19"/>
          <p:cNvPicPr/>
          <p:nvPr/>
        </p:nvPicPr>
        <p:blipFill>
          <a:blip r:embed="rId3" cstate="print"/>
          <a:stretch>
            <a:fillRect/>
          </a:stretch>
        </p:blipFill>
        <p:spPr>
          <a:xfrm>
            <a:off x="7237413" y="3781425"/>
            <a:ext cx="2675567" cy="1984828"/>
          </a:xfrm>
          <a:prstGeom prst="rect">
            <a:avLst/>
          </a:prstGeom>
        </p:spPr>
      </p:pic>
      <p:sp>
        <p:nvSpPr>
          <p:cNvPr id="20" name="object 20"/>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47/59</a:t>
            </a:r>
          </a:p>
        </p:txBody>
      </p:sp>
      <p:sp>
        <p:nvSpPr>
          <p:cNvPr id="21" name="object 21"/>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56860489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514319" y="774809"/>
            <a:ext cx="5625920" cy="552797"/>
          </a:xfrm>
          <a:prstGeom prst="rect">
            <a:avLst/>
          </a:prstGeom>
        </p:spPr>
        <p:txBody>
          <a:bodyPr vert="horz" wrap="square" lIns="0" tIns="14005" rIns="0" bIns="0" rtlCol="0">
            <a:spAutoFit/>
          </a:bodyPr>
          <a:lstStyle/>
          <a:p>
            <a:pPr marL="14007">
              <a:spcBef>
                <a:spcPts val="110"/>
              </a:spcBef>
            </a:pPr>
            <a:r>
              <a:rPr spc="-116" dirty="0"/>
              <a:t>Porovnání</a:t>
            </a:r>
            <a:r>
              <a:rPr spc="-50" dirty="0"/>
              <a:t> </a:t>
            </a:r>
            <a:r>
              <a:rPr spc="-121" dirty="0"/>
              <a:t>ochranných</a:t>
            </a:r>
            <a:r>
              <a:rPr spc="-55" dirty="0"/>
              <a:t> </a:t>
            </a:r>
            <a:r>
              <a:rPr spc="-11" dirty="0"/>
              <a:t>plynů</a:t>
            </a:r>
          </a:p>
        </p:txBody>
      </p:sp>
      <p:grpSp>
        <p:nvGrpSpPr>
          <p:cNvPr id="13" name="object 13"/>
          <p:cNvGrpSpPr/>
          <p:nvPr/>
        </p:nvGrpSpPr>
        <p:grpSpPr>
          <a:xfrm>
            <a:off x="6462640" y="684018"/>
            <a:ext cx="3192503" cy="871829"/>
            <a:chOff x="5583935" y="620268"/>
            <a:chExt cx="2894965" cy="790575"/>
          </a:xfrm>
        </p:grpSpPr>
        <p:pic>
          <p:nvPicPr>
            <p:cNvPr id="14" name="object 14"/>
            <p:cNvPicPr/>
            <p:nvPr/>
          </p:nvPicPr>
          <p:blipFill>
            <a:blip r:embed="rId2" cstate="print"/>
            <a:stretch>
              <a:fillRect/>
            </a:stretch>
          </p:blipFill>
          <p:spPr>
            <a:xfrm>
              <a:off x="5583935" y="620268"/>
              <a:ext cx="1061465" cy="790193"/>
            </a:xfrm>
            <a:prstGeom prst="rect">
              <a:avLst/>
            </a:prstGeom>
          </p:spPr>
        </p:pic>
        <p:pic>
          <p:nvPicPr>
            <p:cNvPr id="15" name="object 15"/>
            <p:cNvPicPr/>
            <p:nvPr/>
          </p:nvPicPr>
          <p:blipFill>
            <a:blip r:embed="rId3" cstate="print"/>
            <a:stretch>
              <a:fillRect/>
            </a:stretch>
          </p:blipFill>
          <p:spPr>
            <a:xfrm>
              <a:off x="6175247" y="620268"/>
              <a:ext cx="2303526" cy="790193"/>
            </a:xfrm>
            <a:prstGeom prst="rect">
              <a:avLst/>
            </a:prstGeom>
          </p:spPr>
        </p:pic>
      </p:grpSp>
      <p:sp>
        <p:nvSpPr>
          <p:cNvPr id="16" name="object 16"/>
          <p:cNvSpPr txBox="1"/>
          <p:nvPr/>
        </p:nvSpPr>
        <p:spPr>
          <a:xfrm>
            <a:off x="6694987" y="774807"/>
            <a:ext cx="2588175" cy="514728"/>
          </a:xfrm>
          <a:prstGeom prst="rect">
            <a:avLst/>
          </a:prstGeom>
        </p:spPr>
        <p:txBody>
          <a:bodyPr vert="horz" wrap="square" lIns="0" tIns="14005" rIns="0" bIns="0" rtlCol="0">
            <a:spAutoFit/>
          </a:bodyPr>
          <a:lstStyle/>
          <a:p>
            <a:pPr marL="14007">
              <a:spcBef>
                <a:spcPts val="110"/>
              </a:spcBef>
            </a:pPr>
            <a:r>
              <a:rPr sz="3253" b="1" i="1" spc="-44" dirty="0">
                <a:solidFill>
                  <a:srgbClr val="FF0000"/>
                </a:solidFill>
                <a:latin typeface="Tahoma"/>
                <a:cs typeface="Tahoma"/>
              </a:rPr>
              <a:t>při</a:t>
            </a:r>
            <a:r>
              <a:rPr sz="3253" b="1" i="1" spc="-176" dirty="0">
                <a:solidFill>
                  <a:srgbClr val="FF0000"/>
                </a:solidFill>
                <a:latin typeface="Tahoma"/>
                <a:cs typeface="Tahoma"/>
              </a:rPr>
              <a:t> </a:t>
            </a:r>
            <a:r>
              <a:rPr sz="3253" b="1" i="1" spc="-83" dirty="0">
                <a:solidFill>
                  <a:srgbClr val="FF0000"/>
                </a:solidFill>
                <a:latin typeface="Tahoma"/>
                <a:cs typeface="Tahoma"/>
              </a:rPr>
              <a:t>svařování</a:t>
            </a:r>
            <a:endParaRPr sz="3253">
              <a:latin typeface="Tahoma"/>
              <a:cs typeface="Tahoma"/>
            </a:endParaRPr>
          </a:p>
        </p:txBody>
      </p:sp>
      <p:pic>
        <p:nvPicPr>
          <p:cNvPr id="17" name="object 17"/>
          <p:cNvPicPr>
            <a:picLocks noChangeAspect="1"/>
          </p:cNvPicPr>
          <p:nvPr/>
        </p:nvPicPr>
        <p:blipFill>
          <a:blip r:embed="rId4" cstate="print"/>
          <a:stretch>
            <a:fillRect/>
          </a:stretch>
        </p:blipFill>
        <p:spPr>
          <a:xfrm>
            <a:off x="4497980" y="1732733"/>
            <a:ext cx="5344520" cy="4803284"/>
          </a:xfrm>
          <a:prstGeom prst="rect">
            <a:avLst/>
          </a:prstGeom>
        </p:spPr>
      </p:pic>
      <p:grpSp>
        <p:nvGrpSpPr>
          <p:cNvPr id="18" name="object 18"/>
          <p:cNvGrpSpPr/>
          <p:nvPr/>
        </p:nvGrpSpPr>
        <p:grpSpPr>
          <a:xfrm>
            <a:off x="993860" y="2584828"/>
            <a:ext cx="2590976" cy="927149"/>
            <a:chOff x="624840" y="2343924"/>
            <a:chExt cx="2349500" cy="840740"/>
          </a:xfrm>
        </p:grpSpPr>
        <p:pic>
          <p:nvPicPr>
            <p:cNvPr id="19" name="object 19"/>
            <p:cNvPicPr/>
            <p:nvPr/>
          </p:nvPicPr>
          <p:blipFill>
            <a:blip r:embed="rId5" cstate="print"/>
            <a:stretch>
              <a:fillRect/>
            </a:stretch>
          </p:blipFill>
          <p:spPr>
            <a:xfrm>
              <a:off x="688848" y="2343924"/>
              <a:ext cx="381761" cy="511289"/>
            </a:xfrm>
            <a:prstGeom prst="rect">
              <a:avLst/>
            </a:prstGeom>
          </p:spPr>
        </p:pic>
        <p:pic>
          <p:nvPicPr>
            <p:cNvPr id="20" name="object 20"/>
            <p:cNvPicPr/>
            <p:nvPr/>
          </p:nvPicPr>
          <p:blipFill>
            <a:blip r:embed="rId6" cstate="print"/>
            <a:stretch>
              <a:fillRect/>
            </a:stretch>
          </p:blipFill>
          <p:spPr>
            <a:xfrm>
              <a:off x="827532" y="2343924"/>
              <a:ext cx="2146554" cy="511289"/>
            </a:xfrm>
            <a:prstGeom prst="rect">
              <a:avLst/>
            </a:prstGeom>
          </p:spPr>
        </p:pic>
        <p:pic>
          <p:nvPicPr>
            <p:cNvPr id="21" name="object 21"/>
            <p:cNvPicPr/>
            <p:nvPr/>
          </p:nvPicPr>
          <p:blipFill>
            <a:blip r:embed="rId5" cstate="print"/>
            <a:stretch>
              <a:fillRect/>
            </a:stretch>
          </p:blipFill>
          <p:spPr>
            <a:xfrm>
              <a:off x="624840" y="2673108"/>
              <a:ext cx="381762" cy="511289"/>
            </a:xfrm>
            <a:prstGeom prst="rect">
              <a:avLst/>
            </a:prstGeom>
          </p:spPr>
        </p:pic>
        <p:pic>
          <p:nvPicPr>
            <p:cNvPr id="22" name="object 22"/>
            <p:cNvPicPr/>
            <p:nvPr/>
          </p:nvPicPr>
          <p:blipFill>
            <a:blip r:embed="rId7" cstate="print"/>
            <a:stretch>
              <a:fillRect/>
            </a:stretch>
          </p:blipFill>
          <p:spPr>
            <a:xfrm>
              <a:off x="765048" y="2673108"/>
              <a:ext cx="1725930" cy="511289"/>
            </a:xfrm>
            <a:prstGeom prst="rect">
              <a:avLst/>
            </a:prstGeom>
          </p:spPr>
        </p:pic>
      </p:grpSp>
      <p:sp>
        <p:nvSpPr>
          <p:cNvPr id="23" name="object 23"/>
          <p:cNvSpPr txBox="1"/>
          <p:nvPr/>
        </p:nvSpPr>
        <p:spPr>
          <a:xfrm>
            <a:off x="549277" y="1860603"/>
            <a:ext cx="3802433" cy="4874280"/>
          </a:xfrm>
          <a:prstGeom prst="rect">
            <a:avLst/>
          </a:prstGeom>
        </p:spPr>
        <p:txBody>
          <a:bodyPr vert="horz" wrap="square" lIns="0" tIns="74228" rIns="0" bIns="0" rtlCol="0">
            <a:spAutoFit/>
          </a:bodyPr>
          <a:lstStyle/>
          <a:p>
            <a:pPr marL="168077" indent="-154770">
              <a:spcBef>
                <a:spcPts val="584"/>
              </a:spcBef>
              <a:buChar char="-"/>
              <a:tabLst>
                <a:tab pos="168777" algn="l"/>
              </a:tabLst>
            </a:pPr>
            <a:r>
              <a:rPr sz="1985" i="1" dirty="0">
                <a:latin typeface="Arial"/>
                <a:cs typeface="Arial"/>
              </a:rPr>
              <a:t>svařovaný</a:t>
            </a:r>
            <a:r>
              <a:rPr sz="1985" i="1" spc="-110" dirty="0">
                <a:latin typeface="Arial"/>
                <a:cs typeface="Arial"/>
              </a:rPr>
              <a:t> </a:t>
            </a:r>
            <a:r>
              <a:rPr sz="1985" i="1" spc="-11" dirty="0">
                <a:latin typeface="Arial"/>
                <a:cs typeface="Arial"/>
              </a:rPr>
              <a:t>materiál</a:t>
            </a:r>
            <a:endParaRPr sz="1985">
              <a:latin typeface="Arial"/>
              <a:cs typeface="Arial"/>
            </a:endParaRPr>
          </a:p>
          <a:p>
            <a:pPr marL="168077" indent="-154770">
              <a:spcBef>
                <a:spcPts val="474"/>
              </a:spcBef>
              <a:buChar char="-"/>
              <a:tabLst>
                <a:tab pos="168777" algn="l"/>
              </a:tabLst>
            </a:pPr>
            <a:r>
              <a:rPr sz="1985" i="1" spc="-11" dirty="0">
                <a:latin typeface="Arial"/>
                <a:cs typeface="Arial"/>
              </a:rPr>
              <a:t>parametry</a:t>
            </a:r>
            <a:r>
              <a:rPr sz="1985" i="1" spc="-88" dirty="0">
                <a:latin typeface="Arial"/>
                <a:cs typeface="Arial"/>
              </a:rPr>
              <a:t> </a:t>
            </a:r>
            <a:r>
              <a:rPr sz="1985" i="1" dirty="0">
                <a:latin typeface="Arial"/>
                <a:cs typeface="Arial"/>
              </a:rPr>
              <a:t>laserového</a:t>
            </a:r>
            <a:r>
              <a:rPr sz="1985" i="1" spc="-72" dirty="0">
                <a:latin typeface="Arial"/>
                <a:cs typeface="Arial"/>
              </a:rPr>
              <a:t> </a:t>
            </a:r>
            <a:r>
              <a:rPr sz="1985" i="1" spc="-11" dirty="0">
                <a:latin typeface="Arial"/>
                <a:cs typeface="Arial"/>
              </a:rPr>
              <a:t>paprsku,</a:t>
            </a:r>
            <a:endParaRPr sz="1985">
              <a:latin typeface="Arial"/>
              <a:cs typeface="Arial"/>
            </a:endParaRPr>
          </a:p>
          <a:p>
            <a:pPr marL="672305">
              <a:spcBef>
                <a:spcPts val="479"/>
              </a:spcBef>
            </a:pPr>
            <a:r>
              <a:rPr sz="1985" i="1" dirty="0">
                <a:latin typeface="Arial"/>
                <a:cs typeface="Arial"/>
              </a:rPr>
              <a:t>-</a:t>
            </a:r>
            <a:r>
              <a:rPr sz="1985" i="1" spc="-66" dirty="0">
                <a:latin typeface="Arial"/>
                <a:cs typeface="Arial"/>
              </a:rPr>
              <a:t> </a:t>
            </a:r>
            <a:r>
              <a:rPr sz="1985" i="1" dirty="0">
                <a:latin typeface="Arial"/>
                <a:cs typeface="Arial"/>
              </a:rPr>
              <a:t>rychlost</a:t>
            </a:r>
            <a:r>
              <a:rPr sz="1985" i="1" spc="-44" dirty="0">
                <a:latin typeface="Arial"/>
                <a:cs typeface="Arial"/>
              </a:rPr>
              <a:t> </a:t>
            </a:r>
            <a:r>
              <a:rPr sz="1985" i="1" spc="-11" dirty="0">
                <a:latin typeface="Arial"/>
                <a:cs typeface="Arial"/>
              </a:rPr>
              <a:t>svařování</a:t>
            </a:r>
            <a:endParaRPr sz="1985">
              <a:latin typeface="Arial"/>
              <a:cs typeface="Arial"/>
            </a:endParaRPr>
          </a:p>
          <a:p>
            <a:pPr marL="602273">
              <a:spcBef>
                <a:spcPts val="474"/>
              </a:spcBef>
            </a:pPr>
            <a:r>
              <a:rPr sz="1985" i="1" dirty="0">
                <a:latin typeface="Arial"/>
                <a:cs typeface="Arial"/>
              </a:rPr>
              <a:t>-</a:t>
            </a:r>
            <a:r>
              <a:rPr sz="1985" i="1" spc="-77" dirty="0">
                <a:latin typeface="Arial"/>
                <a:cs typeface="Arial"/>
              </a:rPr>
              <a:t> </a:t>
            </a:r>
            <a:r>
              <a:rPr sz="1985" i="1" dirty="0">
                <a:latin typeface="Arial"/>
                <a:cs typeface="Arial"/>
              </a:rPr>
              <a:t>pracovní</a:t>
            </a:r>
            <a:r>
              <a:rPr sz="1985" i="1" spc="-55" dirty="0">
                <a:latin typeface="Arial"/>
                <a:cs typeface="Arial"/>
              </a:rPr>
              <a:t> </a:t>
            </a:r>
            <a:r>
              <a:rPr sz="1985" i="1" spc="-22" dirty="0">
                <a:latin typeface="Arial"/>
                <a:cs typeface="Arial"/>
              </a:rPr>
              <a:t>plyn:</a:t>
            </a:r>
            <a:endParaRPr sz="1985">
              <a:latin typeface="Arial"/>
              <a:cs typeface="Arial"/>
            </a:endParaRPr>
          </a:p>
          <a:p>
            <a:pPr>
              <a:spcBef>
                <a:spcPts val="39"/>
              </a:spcBef>
            </a:pPr>
            <a:endParaRPr sz="2867">
              <a:latin typeface="Arial"/>
              <a:cs typeface="Arial"/>
            </a:endParaRPr>
          </a:p>
          <a:p>
            <a:pPr marL="896406" indent="-294133">
              <a:spcBef>
                <a:spcPts val="6"/>
              </a:spcBef>
              <a:buFont typeface="Arial"/>
              <a:buAutoNum type="alphaLcParenR"/>
              <a:tabLst>
                <a:tab pos="896406" algn="l"/>
              </a:tabLst>
            </a:pPr>
            <a:r>
              <a:rPr sz="1985" b="1" i="1" dirty="0">
                <a:latin typeface="Arial"/>
                <a:cs typeface="Arial"/>
              </a:rPr>
              <a:t>Argon</a:t>
            </a:r>
            <a:r>
              <a:rPr sz="1985" b="1" i="1" spc="-44" dirty="0">
                <a:latin typeface="Arial"/>
                <a:cs typeface="Arial"/>
              </a:rPr>
              <a:t> </a:t>
            </a:r>
            <a:r>
              <a:rPr sz="1985" i="1" dirty="0">
                <a:latin typeface="Arial"/>
                <a:cs typeface="Arial"/>
              </a:rPr>
              <a:t>–</a:t>
            </a:r>
            <a:r>
              <a:rPr sz="1985" i="1" spc="-28" dirty="0">
                <a:latin typeface="Arial"/>
                <a:cs typeface="Arial"/>
              </a:rPr>
              <a:t> </a:t>
            </a:r>
            <a:r>
              <a:rPr sz="1985" i="1" dirty="0">
                <a:latin typeface="Arial"/>
                <a:cs typeface="Arial"/>
              </a:rPr>
              <a:t>těžší</a:t>
            </a:r>
            <a:r>
              <a:rPr sz="1985" i="1" spc="28" dirty="0">
                <a:latin typeface="Arial"/>
                <a:cs typeface="Arial"/>
              </a:rPr>
              <a:t> </a:t>
            </a:r>
            <a:r>
              <a:rPr sz="1985" i="1" dirty="0">
                <a:latin typeface="Arial"/>
                <a:cs typeface="Arial"/>
              </a:rPr>
              <a:t>než</a:t>
            </a:r>
            <a:r>
              <a:rPr sz="1985" i="1" spc="-22" dirty="0">
                <a:latin typeface="Arial"/>
                <a:cs typeface="Arial"/>
              </a:rPr>
              <a:t> </a:t>
            </a:r>
            <a:r>
              <a:rPr sz="1985" i="1" spc="-11" dirty="0">
                <a:latin typeface="Arial"/>
                <a:cs typeface="Arial"/>
              </a:rPr>
              <a:t>vzduch</a:t>
            </a:r>
            <a:endParaRPr sz="1985">
              <a:latin typeface="Arial"/>
              <a:cs typeface="Arial"/>
            </a:endParaRPr>
          </a:p>
          <a:p>
            <a:pPr marL="602273" marR="333351">
              <a:spcBef>
                <a:spcPts val="474"/>
              </a:spcBef>
            </a:pPr>
            <a:r>
              <a:rPr sz="1985" i="1" dirty="0">
                <a:latin typeface="Arial"/>
                <a:cs typeface="Arial"/>
              </a:rPr>
              <a:t>(dobrá</a:t>
            </a:r>
            <a:r>
              <a:rPr sz="1985" i="1" spc="-22" dirty="0">
                <a:latin typeface="Arial"/>
                <a:cs typeface="Arial"/>
              </a:rPr>
              <a:t> </a:t>
            </a:r>
            <a:r>
              <a:rPr sz="1985" i="1" dirty="0">
                <a:latin typeface="Arial"/>
                <a:cs typeface="Arial"/>
              </a:rPr>
              <a:t>ochrana</a:t>
            </a:r>
            <a:r>
              <a:rPr sz="1985" i="1" spc="-22" dirty="0">
                <a:latin typeface="Arial"/>
                <a:cs typeface="Arial"/>
              </a:rPr>
              <a:t> </a:t>
            </a:r>
            <a:r>
              <a:rPr sz="1985" i="1" spc="-11" dirty="0">
                <a:latin typeface="Arial"/>
                <a:cs typeface="Arial"/>
              </a:rPr>
              <a:t>svaru), </a:t>
            </a:r>
            <a:r>
              <a:rPr sz="1985" i="1" dirty="0">
                <a:latin typeface="Arial"/>
                <a:cs typeface="Arial"/>
              </a:rPr>
              <a:t>snadno</a:t>
            </a:r>
            <a:r>
              <a:rPr sz="1985" i="1" spc="-66" dirty="0">
                <a:latin typeface="Arial"/>
                <a:cs typeface="Arial"/>
              </a:rPr>
              <a:t> </a:t>
            </a:r>
            <a:r>
              <a:rPr sz="1985" i="1" dirty="0">
                <a:latin typeface="Arial"/>
                <a:cs typeface="Arial"/>
              </a:rPr>
              <a:t>ionizuje</a:t>
            </a:r>
            <a:r>
              <a:rPr sz="1985" i="1" spc="-11" dirty="0">
                <a:latin typeface="Arial"/>
                <a:cs typeface="Arial"/>
              </a:rPr>
              <a:t> </a:t>
            </a:r>
            <a:r>
              <a:rPr sz="1985" i="1" dirty="0">
                <a:latin typeface="Arial"/>
                <a:cs typeface="Arial"/>
              </a:rPr>
              <a:t>(ztráta</a:t>
            </a:r>
            <a:r>
              <a:rPr sz="1985" i="1" spc="-6" dirty="0">
                <a:latin typeface="Arial"/>
                <a:cs typeface="Arial"/>
              </a:rPr>
              <a:t> </a:t>
            </a:r>
            <a:r>
              <a:rPr sz="1985" i="1" spc="-28" dirty="0">
                <a:latin typeface="Arial"/>
                <a:cs typeface="Arial"/>
              </a:rPr>
              <a:t>E)</a:t>
            </a:r>
            <a:endParaRPr sz="1985">
              <a:latin typeface="Arial"/>
              <a:cs typeface="Arial"/>
            </a:endParaRPr>
          </a:p>
          <a:p>
            <a:pPr marL="602273" marR="459407">
              <a:spcBef>
                <a:spcPts val="1748"/>
              </a:spcBef>
              <a:buFont typeface="Arial"/>
              <a:buAutoNum type="alphaLcParenR" startAt="2"/>
              <a:tabLst>
                <a:tab pos="896406" algn="l"/>
              </a:tabLst>
            </a:pPr>
            <a:r>
              <a:rPr sz="1985" b="1" i="1" dirty="0">
                <a:latin typeface="Arial"/>
                <a:cs typeface="Arial"/>
              </a:rPr>
              <a:t>Helium</a:t>
            </a:r>
            <a:r>
              <a:rPr sz="1985" b="1" i="1" spc="-22" dirty="0">
                <a:latin typeface="Arial"/>
                <a:cs typeface="Arial"/>
              </a:rPr>
              <a:t> </a:t>
            </a:r>
            <a:r>
              <a:rPr sz="1985" i="1" dirty="0">
                <a:latin typeface="Arial"/>
                <a:cs typeface="Arial"/>
              </a:rPr>
              <a:t>-</a:t>
            </a:r>
            <a:r>
              <a:rPr sz="1985" i="1" spc="-33" dirty="0">
                <a:latin typeface="Arial"/>
                <a:cs typeface="Arial"/>
              </a:rPr>
              <a:t> </a:t>
            </a:r>
            <a:r>
              <a:rPr sz="1985" i="1" dirty="0">
                <a:latin typeface="Arial"/>
                <a:cs typeface="Arial"/>
              </a:rPr>
              <a:t>přenáší</a:t>
            </a:r>
            <a:r>
              <a:rPr sz="1985" i="1" spc="-6" dirty="0">
                <a:latin typeface="Arial"/>
                <a:cs typeface="Arial"/>
              </a:rPr>
              <a:t> </a:t>
            </a:r>
            <a:r>
              <a:rPr sz="1985" i="1" spc="-22" dirty="0">
                <a:latin typeface="Arial"/>
                <a:cs typeface="Arial"/>
              </a:rPr>
              <a:t>více </a:t>
            </a:r>
            <a:r>
              <a:rPr sz="1985" i="1" dirty="0">
                <a:latin typeface="Arial"/>
                <a:cs typeface="Arial"/>
              </a:rPr>
              <a:t>energie,</a:t>
            </a:r>
            <a:r>
              <a:rPr sz="1985" i="1" spc="-17" dirty="0">
                <a:latin typeface="Arial"/>
                <a:cs typeface="Arial"/>
              </a:rPr>
              <a:t> </a:t>
            </a:r>
            <a:r>
              <a:rPr sz="1985" i="1" dirty="0">
                <a:latin typeface="Arial"/>
                <a:cs typeface="Arial"/>
              </a:rPr>
              <a:t>větší</a:t>
            </a:r>
            <a:r>
              <a:rPr sz="1985" i="1" spc="-11" dirty="0">
                <a:latin typeface="Arial"/>
                <a:cs typeface="Arial"/>
              </a:rPr>
              <a:t> průvar</a:t>
            </a:r>
            <a:endParaRPr sz="1985">
              <a:latin typeface="Arial"/>
              <a:cs typeface="Arial"/>
            </a:endParaRPr>
          </a:p>
          <a:p>
            <a:pPr marL="602273" marR="481818">
              <a:spcBef>
                <a:spcPts val="1748"/>
              </a:spcBef>
              <a:buFont typeface="Arial"/>
              <a:buAutoNum type="alphaLcParenR" startAt="2"/>
              <a:tabLst>
                <a:tab pos="883101" algn="l"/>
              </a:tabLst>
            </a:pPr>
            <a:r>
              <a:rPr sz="1985" b="1" i="1" dirty="0">
                <a:latin typeface="Arial"/>
                <a:cs typeface="Arial"/>
              </a:rPr>
              <a:t>Dusík</a:t>
            </a:r>
            <a:r>
              <a:rPr sz="1985" b="1" i="1" spc="-61" dirty="0">
                <a:latin typeface="Arial"/>
                <a:cs typeface="Arial"/>
              </a:rPr>
              <a:t> </a:t>
            </a:r>
            <a:r>
              <a:rPr sz="1985" i="1" dirty="0">
                <a:latin typeface="Arial"/>
                <a:cs typeface="Arial"/>
              </a:rPr>
              <a:t>–</a:t>
            </a:r>
            <a:r>
              <a:rPr sz="1985" i="1" spc="-66" dirty="0">
                <a:latin typeface="Arial"/>
                <a:cs typeface="Arial"/>
              </a:rPr>
              <a:t> </a:t>
            </a:r>
            <a:r>
              <a:rPr sz="1985" i="1" dirty="0">
                <a:latin typeface="Arial"/>
                <a:cs typeface="Arial"/>
              </a:rPr>
              <a:t>chrání</a:t>
            </a:r>
            <a:r>
              <a:rPr sz="1985" i="1" spc="-61" dirty="0">
                <a:latin typeface="Arial"/>
                <a:cs typeface="Arial"/>
              </a:rPr>
              <a:t> </a:t>
            </a:r>
            <a:r>
              <a:rPr sz="1985" i="1" spc="-22" dirty="0">
                <a:latin typeface="Arial"/>
                <a:cs typeface="Arial"/>
              </a:rPr>
              <a:t>proti </a:t>
            </a:r>
            <a:r>
              <a:rPr sz="1985" i="1" dirty="0">
                <a:latin typeface="Arial"/>
                <a:cs typeface="Arial"/>
              </a:rPr>
              <a:t>oxidaci,</a:t>
            </a:r>
            <a:r>
              <a:rPr sz="1985" i="1" spc="-28" dirty="0">
                <a:latin typeface="Arial"/>
                <a:cs typeface="Arial"/>
              </a:rPr>
              <a:t> </a:t>
            </a:r>
            <a:r>
              <a:rPr sz="1985" i="1" dirty="0">
                <a:latin typeface="Arial"/>
                <a:cs typeface="Arial"/>
              </a:rPr>
              <a:t>může</a:t>
            </a:r>
            <a:r>
              <a:rPr sz="1985" i="1" spc="6" dirty="0">
                <a:latin typeface="Arial"/>
                <a:cs typeface="Arial"/>
              </a:rPr>
              <a:t> </a:t>
            </a:r>
            <a:r>
              <a:rPr sz="1985" i="1" dirty="0">
                <a:latin typeface="Arial"/>
                <a:cs typeface="Arial"/>
              </a:rPr>
              <a:t>i</a:t>
            </a:r>
            <a:r>
              <a:rPr sz="1985" i="1" spc="-33" dirty="0">
                <a:latin typeface="Arial"/>
                <a:cs typeface="Arial"/>
              </a:rPr>
              <a:t> </a:t>
            </a:r>
            <a:r>
              <a:rPr sz="1985" i="1" spc="-11" dirty="0">
                <a:latin typeface="Arial"/>
                <a:cs typeface="Arial"/>
              </a:rPr>
              <a:t>zvyšovat pevnost</a:t>
            </a:r>
            <a:endParaRPr sz="1985">
              <a:latin typeface="Arial"/>
              <a:cs typeface="Arial"/>
            </a:endParaRPr>
          </a:p>
        </p:txBody>
      </p:sp>
      <p:sp>
        <p:nvSpPr>
          <p:cNvPr id="24" name="object 24"/>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49/59</a:t>
            </a:r>
          </a:p>
        </p:txBody>
      </p:sp>
      <p:sp>
        <p:nvSpPr>
          <p:cNvPr id="25" name="object 2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4765514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4809"/>
            <a:ext cx="9230879" cy="552797"/>
          </a:xfrm>
          <a:prstGeom prst="rect">
            <a:avLst/>
          </a:prstGeom>
        </p:spPr>
        <p:txBody>
          <a:bodyPr vert="horz" wrap="square" lIns="0" tIns="14005" rIns="0" bIns="0" rtlCol="0">
            <a:spAutoFit/>
          </a:bodyPr>
          <a:lstStyle/>
          <a:p>
            <a:pPr marL="14007">
              <a:spcBef>
                <a:spcPts val="110"/>
              </a:spcBef>
            </a:pPr>
            <a:r>
              <a:rPr spc="-132" dirty="0"/>
              <a:t>GEOMETRIE</a:t>
            </a:r>
            <a:r>
              <a:rPr spc="-77" dirty="0"/>
              <a:t> </a:t>
            </a:r>
            <a:r>
              <a:rPr spc="-132" dirty="0"/>
              <a:t>SVARU</a:t>
            </a:r>
            <a:r>
              <a:rPr spc="-105" dirty="0"/>
              <a:t> </a:t>
            </a:r>
            <a:r>
              <a:rPr spc="-94" dirty="0"/>
              <a:t>PŘI</a:t>
            </a:r>
            <a:r>
              <a:rPr spc="-83" dirty="0"/>
              <a:t> </a:t>
            </a:r>
            <a:r>
              <a:rPr spc="-138" dirty="0"/>
              <a:t>PROCESU</a:t>
            </a:r>
            <a:r>
              <a:rPr spc="-77" dirty="0"/>
              <a:t> </a:t>
            </a:r>
            <a:r>
              <a:rPr spc="-55" dirty="0"/>
              <a:t>SVAŘOVÁNÍ</a:t>
            </a:r>
          </a:p>
        </p:txBody>
      </p:sp>
      <p:sp>
        <p:nvSpPr>
          <p:cNvPr id="13" name="object 13"/>
          <p:cNvSpPr txBox="1"/>
          <p:nvPr/>
        </p:nvSpPr>
        <p:spPr>
          <a:xfrm>
            <a:off x="706921" y="1555705"/>
            <a:ext cx="8723187" cy="2100123"/>
          </a:xfrm>
          <a:prstGeom prst="rect">
            <a:avLst/>
          </a:prstGeom>
        </p:spPr>
        <p:txBody>
          <a:bodyPr vert="horz" wrap="square" lIns="0" tIns="74228" rIns="0" bIns="0" rtlCol="0">
            <a:spAutoFit/>
          </a:bodyPr>
          <a:lstStyle/>
          <a:p>
            <a:pPr marL="602273" indent="-588267">
              <a:spcBef>
                <a:spcPts val="584"/>
              </a:spcBef>
              <a:buFont typeface="Arial"/>
              <a:buChar char="•"/>
              <a:tabLst>
                <a:tab pos="601573" algn="l"/>
                <a:tab pos="602273" algn="l"/>
              </a:tabLst>
            </a:pPr>
            <a:r>
              <a:rPr sz="1985" i="1" dirty="0">
                <a:latin typeface="Arial"/>
                <a:cs typeface="Arial"/>
              </a:rPr>
              <a:t>většinou</a:t>
            </a:r>
            <a:r>
              <a:rPr sz="1985" i="1" spc="-28" dirty="0">
                <a:latin typeface="Arial"/>
                <a:cs typeface="Arial"/>
              </a:rPr>
              <a:t> </a:t>
            </a:r>
            <a:r>
              <a:rPr sz="1985" i="1" dirty="0">
                <a:latin typeface="Arial"/>
                <a:cs typeface="Arial"/>
              </a:rPr>
              <a:t>bez</a:t>
            </a:r>
            <a:r>
              <a:rPr sz="1985" i="1" spc="-33" dirty="0">
                <a:latin typeface="Arial"/>
                <a:cs typeface="Arial"/>
              </a:rPr>
              <a:t> </a:t>
            </a:r>
            <a:r>
              <a:rPr sz="1985" i="1" dirty="0">
                <a:latin typeface="Arial"/>
                <a:cs typeface="Arial"/>
              </a:rPr>
              <a:t>přídavného</a:t>
            </a:r>
            <a:r>
              <a:rPr sz="1985" i="1" spc="-11" dirty="0">
                <a:latin typeface="Arial"/>
                <a:cs typeface="Arial"/>
              </a:rPr>
              <a:t> materiálu</a:t>
            </a:r>
            <a:endParaRPr sz="1985">
              <a:latin typeface="Arial"/>
              <a:cs typeface="Arial"/>
            </a:endParaRPr>
          </a:p>
          <a:p>
            <a:pPr marL="602273" marR="256317" indent="-588267">
              <a:spcBef>
                <a:spcPts val="479"/>
              </a:spcBef>
              <a:buFont typeface="Arial"/>
              <a:buChar char="•"/>
              <a:tabLst>
                <a:tab pos="601573" algn="l"/>
                <a:tab pos="602273" algn="l"/>
              </a:tabLst>
            </a:pPr>
            <a:r>
              <a:rPr sz="1985" i="1" dirty="0">
                <a:latin typeface="Arial"/>
                <a:cs typeface="Arial"/>
              </a:rPr>
              <a:t>spára</a:t>
            </a:r>
            <a:r>
              <a:rPr sz="1985" i="1" spc="-33" dirty="0">
                <a:latin typeface="Arial"/>
                <a:cs typeface="Arial"/>
              </a:rPr>
              <a:t> </a:t>
            </a:r>
            <a:r>
              <a:rPr sz="1985" i="1" dirty="0">
                <a:latin typeface="Arial"/>
                <a:cs typeface="Arial"/>
              </a:rPr>
              <a:t>sesazených</a:t>
            </a:r>
            <a:r>
              <a:rPr sz="1985" i="1" spc="28" dirty="0">
                <a:latin typeface="Arial"/>
                <a:cs typeface="Arial"/>
              </a:rPr>
              <a:t> </a:t>
            </a:r>
            <a:r>
              <a:rPr sz="1985" i="1" dirty="0">
                <a:latin typeface="Arial"/>
                <a:cs typeface="Arial"/>
              </a:rPr>
              <a:t>plechů</a:t>
            </a:r>
            <a:r>
              <a:rPr sz="1985" i="1" spc="-17" dirty="0">
                <a:latin typeface="Arial"/>
                <a:cs typeface="Arial"/>
              </a:rPr>
              <a:t> </a:t>
            </a:r>
            <a:r>
              <a:rPr sz="1985" i="1" dirty="0">
                <a:latin typeface="Arial"/>
                <a:cs typeface="Arial"/>
              </a:rPr>
              <a:t>max</a:t>
            </a:r>
            <a:r>
              <a:rPr sz="1985" i="1" spc="-17" dirty="0">
                <a:latin typeface="Arial"/>
                <a:cs typeface="Arial"/>
              </a:rPr>
              <a:t> </a:t>
            </a:r>
            <a:r>
              <a:rPr sz="1985" i="1" dirty="0">
                <a:latin typeface="Arial"/>
                <a:cs typeface="Arial"/>
              </a:rPr>
              <a:t>0,1</a:t>
            </a:r>
            <a:r>
              <a:rPr sz="1985" i="1" spc="-33" dirty="0">
                <a:latin typeface="Arial"/>
                <a:cs typeface="Arial"/>
              </a:rPr>
              <a:t> </a:t>
            </a:r>
            <a:r>
              <a:rPr sz="1985" i="1" dirty="0">
                <a:latin typeface="Arial"/>
                <a:cs typeface="Arial"/>
              </a:rPr>
              <a:t>–</a:t>
            </a:r>
            <a:r>
              <a:rPr sz="1985" i="1" spc="-28" dirty="0">
                <a:latin typeface="Arial"/>
                <a:cs typeface="Arial"/>
              </a:rPr>
              <a:t> </a:t>
            </a:r>
            <a:r>
              <a:rPr sz="1985" i="1" dirty="0">
                <a:latin typeface="Arial"/>
                <a:cs typeface="Arial"/>
              </a:rPr>
              <a:t>0,2</a:t>
            </a:r>
            <a:r>
              <a:rPr sz="1985" i="1" spc="-39" dirty="0">
                <a:latin typeface="Arial"/>
                <a:cs typeface="Arial"/>
              </a:rPr>
              <a:t> </a:t>
            </a:r>
            <a:r>
              <a:rPr sz="1985" i="1" dirty="0">
                <a:latin typeface="Arial"/>
                <a:cs typeface="Arial"/>
              </a:rPr>
              <a:t>mm, jinak</a:t>
            </a:r>
            <a:r>
              <a:rPr sz="1985" i="1" spc="-17" dirty="0">
                <a:latin typeface="Arial"/>
                <a:cs typeface="Arial"/>
              </a:rPr>
              <a:t> </a:t>
            </a:r>
            <a:r>
              <a:rPr sz="1985" i="1" dirty="0">
                <a:latin typeface="Arial"/>
                <a:cs typeface="Arial"/>
              </a:rPr>
              <a:t>dochází</a:t>
            </a:r>
            <a:r>
              <a:rPr sz="1985" i="1" spc="22" dirty="0">
                <a:latin typeface="Arial"/>
                <a:cs typeface="Arial"/>
              </a:rPr>
              <a:t> </a:t>
            </a:r>
            <a:r>
              <a:rPr sz="1985" i="1" dirty="0">
                <a:latin typeface="Arial"/>
                <a:cs typeface="Arial"/>
              </a:rPr>
              <a:t>k</a:t>
            </a:r>
            <a:r>
              <a:rPr sz="1985" i="1" spc="-22" dirty="0">
                <a:latin typeface="Arial"/>
                <a:cs typeface="Arial"/>
              </a:rPr>
              <a:t> </a:t>
            </a:r>
            <a:r>
              <a:rPr sz="1985" i="1" spc="-11" dirty="0">
                <a:latin typeface="Arial"/>
                <a:cs typeface="Arial"/>
              </a:rPr>
              <a:t>průchodu </a:t>
            </a:r>
            <a:r>
              <a:rPr sz="1985" i="1" dirty="0">
                <a:latin typeface="Arial"/>
                <a:cs typeface="Arial"/>
              </a:rPr>
              <a:t>paprsku,</a:t>
            </a:r>
            <a:r>
              <a:rPr sz="1985" i="1" spc="-33" dirty="0">
                <a:latin typeface="Arial"/>
                <a:cs typeface="Arial"/>
              </a:rPr>
              <a:t> </a:t>
            </a:r>
            <a:r>
              <a:rPr sz="1985" i="1" dirty="0">
                <a:latin typeface="Arial"/>
                <a:cs typeface="Arial"/>
              </a:rPr>
              <a:t>tavenina</a:t>
            </a:r>
            <a:r>
              <a:rPr sz="1985" i="1" spc="-44" dirty="0">
                <a:latin typeface="Arial"/>
                <a:cs typeface="Arial"/>
              </a:rPr>
              <a:t> </a:t>
            </a:r>
            <a:r>
              <a:rPr sz="1985" i="1" dirty="0">
                <a:latin typeface="Arial"/>
                <a:cs typeface="Arial"/>
              </a:rPr>
              <a:t>nepřeklene</a:t>
            </a:r>
            <a:r>
              <a:rPr sz="1985" i="1" spc="-28" dirty="0">
                <a:latin typeface="Arial"/>
                <a:cs typeface="Arial"/>
              </a:rPr>
              <a:t> </a:t>
            </a:r>
            <a:r>
              <a:rPr sz="1985" i="1" dirty="0">
                <a:latin typeface="Arial"/>
                <a:cs typeface="Arial"/>
              </a:rPr>
              <a:t>vzdálenost,</a:t>
            </a:r>
            <a:r>
              <a:rPr sz="1985" i="1" spc="6" dirty="0">
                <a:latin typeface="Arial"/>
                <a:cs typeface="Arial"/>
              </a:rPr>
              <a:t> </a:t>
            </a:r>
            <a:r>
              <a:rPr sz="1985" i="1" dirty="0">
                <a:latin typeface="Arial"/>
                <a:cs typeface="Arial"/>
              </a:rPr>
              <a:t>vytéká</a:t>
            </a:r>
            <a:r>
              <a:rPr sz="1985" i="1" spc="-55" dirty="0">
                <a:latin typeface="Arial"/>
                <a:cs typeface="Arial"/>
              </a:rPr>
              <a:t> </a:t>
            </a:r>
            <a:r>
              <a:rPr sz="1985" i="1" spc="-22" dirty="0">
                <a:latin typeface="Arial"/>
                <a:cs typeface="Arial"/>
              </a:rPr>
              <a:t>pryč</a:t>
            </a:r>
            <a:endParaRPr sz="1985">
              <a:latin typeface="Arial"/>
              <a:cs typeface="Arial"/>
            </a:endParaRPr>
          </a:p>
          <a:p>
            <a:pPr marL="602273" indent="-588267">
              <a:spcBef>
                <a:spcPts val="474"/>
              </a:spcBef>
              <a:buFont typeface="Arial"/>
              <a:buChar char="•"/>
              <a:tabLst>
                <a:tab pos="601573" algn="l"/>
                <a:tab pos="602273" algn="l"/>
              </a:tabLst>
            </a:pPr>
            <a:r>
              <a:rPr sz="1985" i="1" dirty="0">
                <a:latin typeface="Arial"/>
                <a:cs typeface="Arial"/>
              </a:rPr>
              <a:t>ve</a:t>
            </a:r>
            <a:r>
              <a:rPr sz="1985" i="1" spc="-50" dirty="0">
                <a:latin typeface="Arial"/>
                <a:cs typeface="Arial"/>
              </a:rPr>
              <a:t> </a:t>
            </a:r>
            <a:r>
              <a:rPr sz="1985" i="1" dirty="0">
                <a:latin typeface="Arial"/>
                <a:cs typeface="Arial"/>
              </a:rPr>
              <a:t>speciálních</a:t>
            </a:r>
            <a:r>
              <a:rPr sz="1985" i="1" spc="-17" dirty="0">
                <a:latin typeface="Arial"/>
                <a:cs typeface="Arial"/>
              </a:rPr>
              <a:t> </a:t>
            </a:r>
            <a:r>
              <a:rPr sz="1985" i="1" dirty="0">
                <a:latin typeface="Arial"/>
                <a:cs typeface="Arial"/>
              </a:rPr>
              <a:t>případech</a:t>
            </a:r>
            <a:r>
              <a:rPr sz="1985" i="1" spc="-28" dirty="0">
                <a:latin typeface="Arial"/>
                <a:cs typeface="Arial"/>
              </a:rPr>
              <a:t> </a:t>
            </a:r>
            <a:r>
              <a:rPr sz="1985" i="1" dirty="0">
                <a:latin typeface="Arial"/>
                <a:cs typeface="Arial"/>
              </a:rPr>
              <a:t>spára</a:t>
            </a:r>
            <a:r>
              <a:rPr sz="1985" i="1" spc="-28" dirty="0">
                <a:latin typeface="Arial"/>
                <a:cs typeface="Arial"/>
              </a:rPr>
              <a:t> </a:t>
            </a:r>
            <a:r>
              <a:rPr sz="1985" i="1" dirty="0">
                <a:latin typeface="Arial"/>
                <a:cs typeface="Arial"/>
              </a:rPr>
              <a:t>nutná</a:t>
            </a:r>
            <a:r>
              <a:rPr sz="1985" i="1" spc="-28" dirty="0">
                <a:latin typeface="Arial"/>
                <a:cs typeface="Arial"/>
              </a:rPr>
              <a:t> </a:t>
            </a:r>
            <a:r>
              <a:rPr sz="1985" i="1" dirty="0">
                <a:latin typeface="Arial"/>
                <a:cs typeface="Arial"/>
              </a:rPr>
              <a:t>–</a:t>
            </a:r>
            <a:r>
              <a:rPr sz="1985" i="1" spc="-44" dirty="0">
                <a:latin typeface="Arial"/>
                <a:cs typeface="Arial"/>
              </a:rPr>
              <a:t> </a:t>
            </a:r>
            <a:r>
              <a:rPr sz="1985" i="1" dirty="0">
                <a:latin typeface="Arial"/>
                <a:cs typeface="Arial"/>
              </a:rPr>
              <a:t>svařování</a:t>
            </a:r>
            <a:r>
              <a:rPr sz="1985" i="1" spc="-17" dirty="0">
                <a:latin typeface="Arial"/>
                <a:cs typeface="Arial"/>
              </a:rPr>
              <a:t> </a:t>
            </a:r>
            <a:r>
              <a:rPr sz="1985" i="1" dirty="0">
                <a:latin typeface="Arial"/>
                <a:cs typeface="Arial"/>
              </a:rPr>
              <a:t>pozinkovaných</a:t>
            </a:r>
            <a:r>
              <a:rPr sz="1985" i="1" spc="11" dirty="0">
                <a:latin typeface="Arial"/>
                <a:cs typeface="Arial"/>
              </a:rPr>
              <a:t> </a:t>
            </a:r>
            <a:r>
              <a:rPr sz="1985" i="1" spc="-11" dirty="0">
                <a:latin typeface="Arial"/>
                <a:cs typeface="Arial"/>
              </a:rPr>
              <a:t>plechů</a:t>
            </a:r>
            <a:endParaRPr sz="1985">
              <a:latin typeface="Arial"/>
              <a:cs typeface="Arial"/>
            </a:endParaRPr>
          </a:p>
          <a:p>
            <a:pPr marL="602273" marR="441200" indent="-588267">
              <a:spcBef>
                <a:spcPts val="479"/>
              </a:spcBef>
              <a:buFont typeface="Arial"/>
              <a:buChar char="•"/>
              <a:tabLst>
                <a:tab pos="601573" algn="l"/>
                <a:tab pos="602273" algn="l"/>
              </a:tabLst>
            </a:pPr>
            <a:r>
              <a:rPr sz="1985" i="1" dirty="0">
                <a:latin typeface="Arial"/>
                <a:cs typeface="Arial"/>
              </a:rPr>
              <a:t>možnost</a:t>
            </a:r>
            <a:r>
              <a:rPr sz="1985" i="1" spc="-6" dirty="0">
                <a:latin typeface="Arial"/>
                <a:cs typeface="Arial"/>
              </a:rPr>
              <a:t> </a:t>
            </a:r>
            <a:r>
              <a:rPr sz="1985" i="1" dirty="0">
                <a:latin typeface="Arial"/>
                <a:cs typeface="Arial"/>
              </a:rPr>
              <a:t>použití</a:t>
            </a:r>
            <a:r>
              <a:rPr sz="1985" i="1" spc="6" dirty="0">
                <a:latin typeface="Arial"/>
                <a:cs typeface="Arial"/>
              </a:rPr>
              <a:t> </a:t>
            </a:r>
            <a:r>
              <a:rPr sz="1985" i="1" dirty="0">
                <a:latin typeface="Arial"/>
                <a:cs typeface="Arial"/>
              </a:rPr>
              <a:t>přídavného</a:t>
            </a:r>
            <a:r>
              <a:rPr sz="1985" i="1" spc="-39" dirty="0">
                <a:latin typeface="Arial"/>
                <a:cs typeface="Arial"/>
              </a:rPr>
              <a:t> </a:t>
            </a:r>
            <a:r>
              <a:rPr sz="1985" i="1" dirty="0">
                <a:latin typeface="Arial"/>
                <a:cs typeface="Arial"/>
              </a:rPr>
              <a:t>drátu</a:t>
            </a:r>
            <a:r>
              <a:rPr sz="1985" i="1" spc="-33" dirty="0">
                <a:latin typeface="Arial"/>
                <a:cs typeface="Arial"/>
              </a:rPr>
              <a:t> </a:t>
            </a:r>
            <a:r>
              <a:rPr sz="1985" i="1" dirty="0">
                <a:latin typeface="Arial"/>
                <a:cs typeface="Arial"/>
              </a:rPr>
              <a:t>(při</a:t>
            </a:r>
            <a:r>
              <a:rPr sz="1985" i="1" spc="-55" dirty="0">
                <a:latin typeface="Arial"/>
                <a:cs typeface="Arial"/>
              </a:rPr>
              <a:t> </a:t>
            </a:r>
            <a:r>
              <a:rPr sz="1985" i="1" dirty="0">
                <a:latin typeface="Arial"/>
                <a:cs typeface="Arial"/>
              </a:rPr>
              <a:t>svařování</a:t>
            </a:r>
            <a:r>
              <a:rPr sz="1985" i="1" spc="-28" dirty="0">
                <a:latin typeface="Arial"/>
                <a:cs typeface="Arial"/>
              </a:rPr>
              <a:t> </a:t>
            </a:r>
            <a:r>
              <a:rPr sz="1985" i="1" dirty="0">
                <a:latin typeface="Arial"/>
                <a:cs typeface="Arial"/>
              </a:rPr>
              <a:t>hliníku,</a:t>
            </a:r>
            <a:r>
              <a:rPr sz="1985" i="1" spc="-39" dirty="0">
                <a:latin typeface="Arial"/>
                <a:cs typeface="Arial"/>
              </a:rPr>
              <a:t> </a:t>
            </a:r>
            <a:r>
              <a:rPr sz="1985" i="1" spc="-11" dirty="0">
                <a:latin typeface="Arial"/>
                <a:cs typeface="Arial"/>
              </a:rPr>
              <a:t>navařování), </a:t>
            </a:r>
            <a:r>
              <a:rPr sz="1985" i="1" dirty="0">
                <a:latin typeface="Arial"/>
                <a:cs typeface="Arial"/>
              </a:rPr>
              <a:t>překlenutí</a:t>
            </a:r>
            <a:r>
              <a:rPr sz="1985" i="1" spc="-17" dirty="0">
                <a:latin typeface="Arial"/>
                <a:cs typeface="Arial"/>
              </a:rPr>
              <a:t> </a:t>
            </a:r>
            <a:r>
              <a:rPr sz="1985" i="1" dirty="0">
                <a:latin typeface="Arial"/>
                <a:cs typeface="Arial"/>
              </a:rPr>
              <a:t>širších</a:t>
            </a:r>
            <a:r>
              <a:rPr sz="1985" i="1" spc="-22" dirty="0">
                <a:latin typeface="Arial"/>
                <a:cs typeface="Arial"/>
              </a:rPr>
              <a:t> </a:t>
            </a:r>
            <a:r>
              <a:rPr sz="1985" i="1" dirty="0">
                <a:latin typeface="Arial"/>
                <a:cs typeface="Arial"/>
              </a:rPr>
              <a:t>spár</a:t>
            </a:r>
            <a:r>
              <a:rPr sz="1985" i="1" spc="-22" dirty="0">
                <a:latin typeface="Arial"/>
                <a:cs typeface="Arial"/>
              </a:rPr>
              <a:t> </a:t>
            </a:r>
            <a:r>
              <a:rPr sz="1985" i="1" dirty="0">
                <a:latin typeface="Arial"/>
                <a:cs typeface="Arial"/>
              </a:rPr>
              <a:t>–</a:t>
            </a:r>
            <a:r>
              <a:rPr sz="1985" i="1" spc="-33" dirty="0">
                <a:latin typeface="Arial"/>
                <a:cs typeface="Arial"/>
              </a:rPr>
              <a:t> </a:t>
            </a:r>
            <a:r>
              <a:rPr sz="1985" i="1" dirty="0">
                <a:latin typeface="Arial"/>
                <a:cs typeface="Arial"/>
              </a:rPr>
              <a:t>složité</a:t>
            </a:r>
            <a:r>
              <a:rPr sz="1985" i="1" spc="39" dirty="0">
                <a:latin typeface="Arial"/>
                <a:cs typeface="Arial"/>
              </a:rPr>
              <a:t> </a:t>
            </a:r>
            <a:r>
              <a:rPr sz="1985" i="1" dirty="0">
                <a:latin typeface="Arial"/>
                <a:cs typeface="Arial"/>
              </a:rPr>
              <a:t>přivést</a:t>
            </a:r>
            <a:r>
              <a:rPr sz="1985" i="1" spc="-28" dirty="0">
                <a:latin typeface="Arial"/>
                <a:cs typeface="Arial"/>
              </a:rPr>
              <a:t> </a:t>
            </a:r>
            <a:r>
              <a:rPr sz="1985" i="1" dirty="0">
                <a:latin typeface="Arial"/>
                <a:cs typeface="Arial"/>
              </a:rPr>
              <a:t>drát</a:t>
            </a:r>
            <a:r>
              <a:rPr sz="1985" i="1" spc="-17" dirty="0">
                <a:latin typeface="Arial"/>
                <a:cs typeface="Arial"/>
              </a:rPr>
              <a:t> </a:t>
            </a:r>
            <a:r>
              <a:rPr sz="1985" i="1" dirty="0">
                <a:latin typeface="Arial"/>
                <a:cs typeface="Arial"/>
              </a:rPr>
              <a:t>přesně</a:t>
            </a:r>
            <a:r>
              <a:rPr sz="1985" i="1" spc="-17" dirty="0">
                <a:latin typeface="Arial"/>
                <a:cs typeface="Arial"/>
              </a:rPr>
              <a:t> </a:t>
            </a:r>
            <a:r>
              <a:rPr sz="1985" i="1" dirty="0">
                <a:latin typeface="Arial"/>
                <a:cs typeface="Arial"/>
              </a:rPr>
              <a:t>do</a:t>
            </a:r>
            <a:r>
              <a:rPr sz="1985" i="1" spc="-17" dirty="0">
                <a:latin typeface="Arial"/>
                <a:cs typeface="Arial"/>
              </a:rPr>
              <a:t> </a:t>
            </a:r>
            <a:r>
              <a:rPr sz="1985" i="1" spc="-11" dirty="0">
                <a:latin typeface="Arial"/>
                <a:cs typeface="Arial"/>
              </a:rPr>
              <a:t>ohniska</a:t>
            </a:r>
            <a:endParaRPr sz="1985">
              <a:latin typeface="Arial"/>
              <a:cs typeface="Arial"/>
            </a:endParaRPr>
          </a:p>
        </p:txBody>
      </p:sp>
      <p:grpSp>
        <p:nvGrpSpPr>
          <p:cNvPr id="14" name="object 14"/>
          <p:cNvGrpSpPr/>
          <p:nvPr/>
        </p:nvGrpSpPr>
        <p:grpSpPr>
          <a:xfrm>
            <a:off x="1138396" y="3774702"/>
            <a:ext cx="3415187" cy="793399"/>
            <a:chOff x="755904" y="3422903"/>
            <a:chExt cx="3096895" cy="719455"/>
          </a:xfrm>
        </p:grpSpPr>
        <p:pic>
          <p:nvPicPr>
            <p:cNvPr id="15" name="object 15"/>
            <p:cNvPicPr/>
            <p:nvPr/>
          </p:nvPicPr>
          <p:blipFill>
            <a:blip r:embed="rId2" cstate="print"/>
            <a:stretch>
              <a:fillRect/>
            </a:stretch>
          </p:blipFill>
          <p:spPr>
            <a:xfrm>
              <a:off x="755904" y="3453383"/>
              <a:ext cx="1513332" cy="647700"/>
            </a:xfrm>
            <a:prstGeom prst="rect">
              <a:avLst/>
            </a:prstGeom>
          </p:spPr>
        </p:pic>
        <p:pic>
          <p:nvPicPr>
            <p:cNvPr id="16" name="object 16"/>
            <p:cNvPicPr/>
            <p:nvPr/>
          </p:nvPicPr>
          <p:blipFill>
            <a:blip r:embed="rId3" cstate="print"/>
            <a:stretch>
              <a:fillRect/>
            </a:stretch>
          </p:blipFill>
          <p:spPr>
            <a:xfrm>
              <a:off x="2339340" y="3453383"/>
              <a:ext cx="1513332" cy="647700"/>
            </a:xfrm>
            <a:prstGeom prst="rect">
              <a:avLst/>
            </a:prstGeom>
          </p:spPr>
        </p:pic>
        <p:sp>
          <p:nvSpPr>
            <p:cNvPr id="17" name="object 17"/>
            <p:cNvSpPr/>
            <p:nvPr/>
          </p:nvSpPr>
          <p:spPr>
            <a:xfrm>
              <a:off x="2196084" y="3428999"/>
              <a:ext cx="215265" cy="707390"/>
            </a:xfrm>
            <a:custGeom>
              <a:avLst/>
              <a:gdLst/>
              <a:ahLst/>
              <a:cxnLst/>
              <a:rect l="l" t="t" r="r" b="b"/>
              <a:pathLst>
                <a:path w="215264" h="707389">
                  <a:moveTo>
                    <a:pt x="214884" y="0"/>
                  </a:moveTo>
                  <a:lnTo>
                    <a:pt x="0" y="0"/>
                  </a:lnTo>
                  <a:lnTo>
                    <a:pt x="53721" y="707136"/>
                  </a:lnTo>
                  <a:lnTo>
                    <a:pt x="161163" y="707136"/>
                  </a:lnTo>
                  <a:lnTo>
                    <a:pt x="214884" y="0"/>
                  </a:lnTo>
                  <a:close/>
                </a:path>
              </a:pathLst>
            </a:custGeom>
            <a:solidFill>
              <a:srgbClr val="00CCCC"/>
            </a:solidFill>
          </p:spPr>
          <p:txBody>
            <a:bodyPr wrap="square" lIns="0" tIns="0" rIns="0" bIns="0" rtlCol="0"/>
            <a:lstStyle/>
            <a:p>
              <a:endParaRPr sz="1985"/>
            </a:p>
          </p:txBody>
        </p:sp>
        <p:sp>
          <p:nvSpPr>
            <p:cNvPr id="18" name="object 18"/>
            <p:cNvSpPr/>
            <p:nvPr/>
          </p:nvSpPr>
          <p:spPr>
            <a:xfrm>
              <a:off x="2196084" y="3428999"/>
              <a:ext cx="215265" cy="707390"/>
            </a:xfrm>
            <a:custGeom>
              <a:avLst/>
              <a:gdLst/>
              <a:ahLst/>
              <a:cxnLst/>
              <a:rect l="l" t="t" r="r" b="b"/>
              <a:pathLst>
                <a:path w="215264" h="707389">
                  <a:moveTo>
                    <a:pt x="0" y="0"/>
                  </a:moveTo>
                  <a:lnTo>
                    <a:pt x="53721" y="707136"/>
                  </a:lnTo>
                  <a:lnTo>
                    <a:pt x="161163" y="707136"/>
                  </a:lnTo>
                  <a:lnTo>
                    <a:pt x="214884" y="0"/>
                  </a:lnTo>
                  <a:lnTo>
                    <a:pt x="0" y="0"/>
                  </a:lnTo>
                  <a:close/>
                </a:path>
              </a:pathLst>
            </a:custGeom>
            <a:ln w="12192">
              <a:solidFill>
                <a:srgbClr val="FFFFFF"/>
              </a:solidFill>
            </a:ln>
          </p:spPr>
          <p:txBody>
            <a:bodyPr wrap="square" lIns="0" tIns="0" rIns="0" bIns="0" rtlCol="0"/>
            <a:lstStyle/>
            <a:p>
              <a:endParaRPr sz="1985"/>
            </a:p>
          </p:txBody>
        </p:sp>
      </p:grpSp>
      <p:grpSp>
        <p:nvGrpSpPr>
          <p:cNvPr id="19" name="object 19"/>
          <p:cNvGrpSpPr/>
          <p:nvPr/>
        </p:nvGrpSpPr>
        <p:grpSpPr>
          <a:xfrm>
            <a:off x="5585351" y="3899068"/>
            <a:ext cx="3579749" cy="677855"/>
            <a:chOff x="4788408" y="3535679"/>
            <a:chExt cx="3246120" cy="614680"/>
          </a:xfrm>
        </p:grpSpPr>
        <p:pic>
          <p:nvPicPr>
            <p:cNvPr id="20" name="object 20"/>
            <p:cNvPicPr/>
            <p:nvPr/>
          </p:nvPicPr>
          <p:blipFill>
            <a:blip r:embed="rId4" cstate="print"/>
            <a:stretch>
              <a:fillRect/>
            </a:stretch>
          </p:blipFill>
          <p:spPr>
            <a:xfrm>
              <a:off x="4788408" y="3567683"/>
              <a:ext cx="3240023" cy="576071"/>
            </a:xfrm>
            <a:prstGeom prst="rect">
              <a:avLst/>
            </a:prstGeom>
          </p:spPr>
        </p:pic>
        <p:sp>
          <p:nvSpPr>
            <p:cNvPr id="21" name="object 21"/>
            <p:cNvSpPr/>
            <p:nvPr/>
          </p:nvSpPr>
          <p:spPr>
            <a:xfrm>
              <a:off x="6227064" y="3855719"/>
              <a:ext cx="1801495" cy="288290"/>
            </a:xfrm>
            <a:custGeom>
              <a:avLst/>
              <a:gdLst/>
              <a:ahLst/>
              <a:cxnLst/>
              <a:rect l="l" t="t" r="r" b="b"/>
              <a:pathLst>
                <a:path w="1801495" h="288289">
                  <a:moveTo>
                    <a:pt x="0" y="288035"/>
                  </a:moveTo>
                  <a:lnTo>
                    <a:pt x="1801367" y="288035"/>
                  </a:lnTo>
                  <a:lnTo>
                    <a:pt x="1801367" y="0"/>
                  </a:lnTo>
                  <a:lnTo>
                    <a:pt x="0" y="0"/>
                  </a:lnTo>
                  <a:lnTo>
                    <a:pt x="0" y="288035"/>
                  </a:lnTo>
                  <a:close/>
                </a:path>
              </a:pathLst>
            </a:custGeom>
            <a:ln w="12192">
              <a:solidFill>
                <a:srgbClr val="FFFFFF"/>
              </a:solidFill>
            </a:ln>
          </p:spPr>
          <p:txBody>
            <a:bodyPr wrap="square" lIns="0" tIns="0" rIns="0" bIns="0" rtlCol="0"/>
            <a:lstStyle/>
            <a:p>
              <a:endParaRPr sz="1985"/>
            </a:p>
          </p:txBody>
        </p:sp>
        <p:sp>
          <p:nvSpPr>
            <p:cNvPr id="22" name="object 22"/>
            <p:cNvSpPr/>
            <p:nvPr/>
          </p:nvSpPr>
          <p:spPr>
            <a:xfrm>
              <a:off x="6371844" y="3541775"/>
              <a:ext cx="288290" cy="388620"/>
            </a:xfrm>
            <a:custGeom>
              <a:avLst/>
              <a:gdLst/>
              <a:ahLst/>
              <a:cxnLst/>
              <a:rect l="l" t="t" r="r" b="b"/>
              <a:pathLst>
                <a:path w="288290" h="388620">
                  <a:moveTo>
                    <a:pt x="288035" y="0"/>
                  </a:moveTo>
                  <a:lnTo>
                    <a:pt x="0" y="0"/>
                  </a:lnTo>
                  <a:lnTo>
                    <a:pt x="72008" y="388619"/>
                  </a:lnTo>
                  <a:lnTo>
                    <a:pt x="216026" y="388619"/>
                  </a:lnTo>
                  <a:lnTo>
                    <a:pt x="288035" y="0"/>
                  </a:lnTo>
                  <a:close/>
                </a:path>
              </a:pathLst>
            </a:custGeom>
            <a:solidFill>
              <a:srgbClr val="00CCCC"/>
            </a:solidFill>
          </p:spPr>
          <p:txBody>
            <a:bodyPr wrap="square" lIns="0" tIns="0" rIns="0" bIns="0" rtlCol="0"/>
            <a:lstStyle/>
            <a:p>
              <a:endParaRPr sz="1985"/>
            </a:p>
          </p:txBody>
        </p:sp>
        <p:sp>
          <p:nvSpPr>
            <p:cNvPr id="23" name="object 23"/>
            <p:cNvSpPr/>
            <p:nvPr/>
          </p:nvSpPr>
          <p:spPr>
            <a:xfrm>
              <a:off x="6371844" y="3541775"/>
              <a:ext cx="288290" cy="388620"/>
            </a:xfrm>
            <a:custGeom>
              <a:avLst/>
              <a:gdLst/>
              <a:ahLst/>
              <a:cxnLst/>
              <a:rect l="l" t="t" r="r" b="b"/>
              <a:pathLst>
                <a:path w="288290" h="388620">
                  <a:moveTo>
                    <a:pt x="0" y="0"/>
                  </a:moveTo>
                  <a:lnTo>
                    <a:pt x="72008" y="388619"/>
                  </a:lnTo>
                  <a:lnTo>
                    <a:pt x="216026" y="388619"/>
                  </a:lnTo>
                  <a:lnTo>
                    <a:pt x="288035" y="0"/>
                  </a:lnTo>
                  <a:lnTo>
                    <a:pt x="0" y="0"/>
                  </a:lnTo>
                  <a:close/>
                </a:path>
              </a:pathLst>
            </a:custGeom>
            <a:ln w="12192">
              <a:solidFill>
                <a:srgbClr val="FFFFFF"/>
              </a:solidFill>
            </a:ln>
          </p:spPr>
          <p:txBody>
            <a:bodyPr wrap="square" lIns="0" tIns="0" rIns="0" bIns="0" rtlCol="0"/>
            <a:lstStyle/>
            <a:p>
              <a:endParaRPr sz="1985"/>
            </a:p>
          </p:txBody>
        </p:sp>
      </p:grpSp>
      <p:sp>
        <p:nvSpPr>
          <p:cNvPr id="27" name="object 27"/>
          <p:cNvSpPr txBox="1"/>
          <p:nvPr/>
        </p:nvSpPr>
        <p:spPr>
          <a:xfrm>
            <a:off x="399476" y="4513330"/>
            <a:ext cx="4011812" cy="2385502"/>
          </a:xfrm>
          <a:prstGeom prst="rect">
            <a:avLst/>
          </a:prstGeom>
        </p:spPr>
        <p:txBody>
          <a:bodyPr vert="horz" wrap="square" lIns="0" tIns="167363" rIns="0" bIns="0" rtlCol="0">
            <a:spAutoFit/>
          </a:bodyPr>
          <a:lstStyle/>
          <a:p>
            <a:pPr marL="14007">
              <a:spcBef>
                <a:spcPts val="1318"/>
              </a:spcBef>
            </a:pPr>
            <a:r>
              <a:rPr sz="1985" b="1" u="sng" dirty="0">
                <a:uFill>
                  <a:solidFill>
                    <a:srgbClr val="000000"/>
                  </a:solidFill>
                </a:uFill>
                <a:latin typeface="Arial"/>
                <a:cs typeface="Arial"/>
              </a:rPr>
              <a:t>Svary</a:t>
            </a:r>
            <a:r>
              <a:rPr sz="1985" b="1" u="sng" spc="-17" dirty="0">
                <a:uFill>
                  <a:solidFill>
                    <a:srgbClr val="000000"/>
                  </a:solidFill>
                </a:uFill>
                <a:latin typeface="Arial"/>
                <a:cs typeface="Arial"/>
              </a:rPr>
              <a:t> </a:t>
            </a:r>
            <a:r>
              <a:rPr sz="1985" b="1" u="sng" spc="-11" dirty="0">
                <a:uFill>
                  <a:solidFill>
                    <a:srgbClr val="000000"/>
                  </a:solidFill>
                </a:uFill>
                <a:latin typeface="Arial"/>
                <a:cs typeface="Arial"/>
              </a:rPr>
              <a:t>tupé:</a:t>
            </a:r>
            <a:endParaRPr sz="1985" dirty="0">
              <a:latin typeface="Arial"/>
              <a:cs typeface="Arial"/>
            </a:endParaRPr>
          </a:p>
          <a:p>
            <a:pPr marL="14007" marR="5602">
              <a:spcBef>
                <a:spcPts val="1070"/>
              </a:spcBef>
            </a:pPr>
            <a:r>
              <a:rPr sz="1764" i="1" dirty="0">
                <a:latin typeface="Arial"/>
                <a:cs typeface="Arial"/>
              </a:rPr>
              <a:t>Nutné</a:t>
            </a:r>
            <a:r>
              <a:rPr sz="1764" i="1" spc="-55" dirty="0">
                <a:latin typeface="Arial"/>
                <a:cs typeface="Arial"/>
              </a:rPr>
              <a:t> </a:t>
            </a:r>
            <a:r>
              <a:rPr sz="1764" i="1" dirty="0">
                <a:latin typeface="Arial"/>
                <a:cs typeface="Arial"/>
              </a:rPr>
              <a:t>přesné</a:t>
            </a:r>
            <a:r>
              <a:rPr sz="1764" i="1" spc="-61" dirty="0">
                <a:latin typeface="Arial"/>
                <a:cs typeface="Arial"/>
              </a:rPr>
              <a:t> </a:t>
            </a:r>
            <a:r>
              <a:rPr sz="1764" i="1" dirty="0">
                <a:latin typeface="Arial"/>
                <a:cs typeface="Arial"/>
              </a:rPr>
              <a:t>sestavení</a:t>
            </a:r>
            <a:r>
              <a:rPr sz="1764" i="1" spc="-50" dirty="0">
                <a:latin typeface="Arial"/>
                <a:cs typeface="Arial"/>
              </a:rPr>
              <a:t> </a:t>
            </a:r>
            <a:r>
              <a:rPr sz="1764" i="1" dirty="0">
                <a:latin typeface="Arial"/>
                <a:cs typeface="Arial"/>
              </a:rPr>
              <a:t>a</a:t>
            </a:r>
            <a:r>
              <a:rPr sz="1764" i="1" spc="-66" dirty="0">
                <a:latin typeface="Arial"/>
                <a:cs typeface="Arial"/>
              </a:rPr>
              <a:t> </a:t>
            </a:r>
            <a:r>
              <a:rPr sz="1764" i="1" spc="-11" dirty="0">
                <a:latin typeface="Arial"/>
                <a:cs typeface="Arial"/>
              </a:rPr>
              <a:t>kontrola </a:t>
            </a:r>
            <a:r>
              <a:rPr sz="1764" i="1" dirty="0">
                <a:latin typeface="Arial"/>
                <a:cs typeface="Arial"/>
              </a:rPr>
              <a:t>trajektorie</a:t>
            </a:r>
            <a:r>
              <a:rPr sz="1764" i="1" spc="-44" dirty="0">
                <a:latin typeface="Arial"/>
                <a:cs typeface="Arial"/>
              </a:rPr>
              <a:t> </a:t>
            </a:r>
            <a:r>
              <a:rPr sz="1764" i="1" dirty="0">
                <a:latin typeface="Arial"/>
                <a:cs typeface="Arial"/>
              </a:rPr>
              <a:t>spáry</a:t>
            </a:r>
            <a:r>
              <a:rPr sz="1764" i="1" spc="-50" dirty="0">
                <a:latin typeface="Arial"/>
                <a:cs typeface="Arial"/>
              </a:rPr>
              <a:t> </a:t>
            </a:r>
            <a:r>
              <a:rPr sz="1764" i="1" dirty="0">
                <a:latin typeface="Arial"/>
                <a:cs typeface="Arial"/>
              </a:rPr>
              <a:t>(svař.</a:t>
            </a:r>
            <a:r>
              <a:rPr sz="1764" i="1" spc="-39" dirty="0">
                <a:latin typeface="Arial"/>
                <a:cs typeface="Arial"/>
              </a:rPr>
              <a:t> </a:t>
            </a:r>
            <a:r>
              <a:rPr sz="1764" i="1" dirty="0">
                <a:latin typeface="Arial"/>
                <a:cs typeface="Arial"/>
              </a:rPr>
              <a:t>hlavy</a:t>
            </a:r>
            <a:r>
              <a:rPr sz="1764" i="1" spc="-55" dirty="0">
                <a:latin typeface="Arial"/>
                <a:cs typeface="Arial"/>
              </a:rPr>
              <a:t> </a:t>
            </a:r>
            <a:r>
              <a:rPr sz="1764" i="1" dirty="0">
                <a:latin typeface="Arial"/>
                <a:cs typeface="Arial"/>
              </a:rPr>
              <a:t>s</a:t>
            </a:r>
            <a:r>
              <a:rPr sz="1764" i="1" spc="-50" dirty="0">
                <a:latin typeface="Arial"/>
                <a:cs typeface="Arial"/>
              </a:rPr>
              <a:t> </a:t>
            </a:r>
            <a:r>
              <a:rPr sz="1764" i="1" spc="-11" dirty="0">
                <a:latin typeface="Arial"/>
                <a:cs typeface="Arial"/>
              </a:rPr>
              <a:t>kamerou)</a:t>
            </a:r>
            <a:endParaRPr sz="1764" dirty="0">
              <a:latin typeface="Arial"/>
              <a:cs typeface="Arial"/>
            </a:endParaRPr>
          </a:p>
          <a:p>
            <a:pPr marL="14007" marR="630985">
              <a:lnSpc>
                <a:spcPct val="150000"/>
              </a:lnSpc>
            </a:pPr>
            <a:r>
              <a:rPr sz="1764" i="1" dirty="0">
                <a:latin typeface="Arial"/>
                <a:cs typeface="Arial"/>
              </a:rPr>
              <a:t>Malá</a:t>
            </a:r>
            <a:r>
              <a:rPr sz="1764" i="1" spc="-44" dirty="0">
                <a:latin typeface="Arial"/>
                <a:cs typeface="Arial"/>
              </a:rPr>
              <a:t> </a:t>
            </a:r>
            <a:r>
              <a:rPr sz="1764" i="1" dirty="0">
                <a:latin typeface="Arial"/>
                <a:cs typeface="Arial"/>
              </a:rPr>
              <a:t>oblast</a:t>
            </a:r>
            <a:r>
              <a:rPr sz="1764" i="1" spc="-50" dirty="0">
                <a:latin typeface="Arial"/>
                <a:cs typeface="Arial"/>
              </a:rPr>
              <a:t> </a:t>
            </a:r>
            <a:r>
              <a:rPr sz="1764" i="1" spc="-11" dirty="0">
                <a:latin typeface="Arial"/>
                <a:cs typeface="Arial"/>
              </a:rPr>
              <a:t>nataveného</a:t>
            </a:r>
            <a:r>
              <a:rPr sz="1764" i="1" spc="-55" dirty="0">
                <a:latin typeface="Arial"/>
                <a:cs typeface="Arial"/>
              </a:rPr>
              <a:t> </a:t>
            </a:r>
            <a:r>
              <a:rPr sz="1764" i="1" spc="-11" dirty="0">
                <a:latin typeface="Arial"/>
                <a:cs typeface="Arial"/>
              </a:rPr>
              <a:t>materiálu Velké</a:t>
            </a:r>
            <a:r>
              <a:rPr sz="1764" i="1" spc="-99" dirty="0">
                <a:latin typeface="Arial"/>
                <a:cs typeface="Arial"/>
              </a:rPr>
              <a:t> </a:t>
            </a:r>
            <a:r>
              <a:rPr sz="1764" i="1" dirty="0">
                <a:latin typeface="Arial"/>
                <a:cs typeface="Arial"/>
              </a:rPr>
              <a:t>svařovací</a:t>
            </a:r>
            <a:r>
              <a:rPr sz="1764" i="1" spc="-83" dirty="0">
                <a:latin typeface="Arial"/>
                <a:cs typeface="Arial"/>
              </a:rPr>
              <a:t> </a:t>
            </a:r>
            <a:r>
              <a:rPr sz="1764" i="1" spc="-11" dirty="0">
                <a:latin typeface="Arial"/>
                <a:cs typeface="Arial"/>
              </a:rPr>
              <a:t>rychlosti</a:t>
            </a:r>
            <a:endParaRPr sz="1764" dirty="0">
              <a:latin typeface="Arial"/>
              <a:cs typeface="Arial"/>
            </a:endParaRPr>
          </a:p>
          <a:p>
            <a:pPr marL="14007">
              <a:spcBef>
                <a:spcPts val="1059"/>
              </a:spcBef>
            </a:pPr>
            <a:r>
              <a:rPr sz="1764" i="1" dirty="0">
                <a:latin typeface="Arial"/>
                <a:cs typeface="Arial"/>
              </a:rPr>
              <a:t>Hluboký</a:t>
            </a:r>
            <a:r>
              <a:rPr sz="1764" i="1" spc="-99" dirty="0">
                <a:latin typeface="Arial"/>
                <a:cs typeface="Arial"/>
              </a:rPr>
              <a:t> </a:t>
            </a:r>
            <a:r>
              <a:rPr sz="1764" i="1" spc="-11" dirty="0">
                <a:latin typeface="Arial"/>
                <a:cs typeface="Arial"/>
              </a:rPr>
              <a:t>průvar,</a:t>
            </a:r>
            <a:r>
              <a:rPr sz="1764" i="1" spc="-83" dirty="0">
                <a:latin typeface="Arial"/>
                <a:cs typeface="Arial"/>
              </a:rPr>
              <a:t> </a:t>
            </a:r>
            <a:r>
              <a:rPr sz="1764" i="1" spc="-11" dirty="0">
                <a:latin typeface="Arial"/>
                <a:cs typeface="Arial"/>
              </a:rPr>
              <a:t>pevnost</a:t>
            </a:r>
            <a:endParaRPr sz="1764" dirty="0">
              <a:latin typeface="Arial"/>
              <a:cs typeface="Arial"/>
            </a:endParaRPr>
          </a:p>
        </p:txBody>
      </p:sp>
      <p:sp>
        <p:nvSpPr>
          <p:cNvPr id="31" name="object 31"/>
          <p:cNvSpPr txBox="1"/>
          <p:nvPr/>
        </p:nvSpPr>
        <p:spPr>
          <a:xfrm>
            <a:off x="5803900" y="4561308"/>
            <a:ext cx="4134358" cy="1984304"/>
          </a:xfrm>
          <a:prstGeom prst="rect">
            <a:avLst/>
          </a:prstGeom>
        </p:spPr>
        <p:txBody>
          <a:bodyPr vert="horz" wrap="square" lIns="0" tIns="168063" rIns="0" bIns="0" rtlCol="0">
            <a:spAutoFit/>
          </a:bodyPr>
          <a:lstStyle/>
          <a:p>
            <a:pPr marL="14007">
              <a:spcBef>
                <a:spcPts val="1323"/>
              </a:spcBef>
            </a:pPr>
            <a:r>
              <a:rPr sz="1985" b="1" u="sng" dirty="0">
                <a:uFill>
                  <a:solidFill>
                    <a:srgbClr val="000000"/>
                  </a:solidFill>
                </a:uFill>
                <a:latin typeface="Arial"/>
                <a:cs typeface="Arial"/>
              </a:rPr>
              <a:t>Svary</a:t>
            </a:r>
            <a:r>
              <a:rPr sz="1985" b="1" u="sng" spc="-39" dirty="0">
                <a:uFill>
                  <a:solidFill>
                    <a:srgbClr val="000000"/>
                  </a:solidFill>
                </a:uFill>
                <a:latin typeface="Arial"/>
                <a:cs typeface="Arial"/>
              </a:rPr>
              <a:t> </a:t>
            </a:r>
            <a:r>
              <a:rPr sz="1985" b="1" u="sng" spc="-11" dirty="0">
                <a:uFill>
                  <a:solidFill>
                    <a:srgbClr val="000000"/>
                  </a:solidFill>
                </a:uFill>
                <a:latin typeface="Arial"/>
                <a:cs typeface="Arial"/>
              </a:rPr>
              <a:t>přeplátované:</a:t>
            </a:r>
            <a:endParaRPr sz="1985" dirty="0">
              <a:latin typeface="Arial"/>
              <a:cs typeface="Arial"/>
            </a:endParaRPr>
          </a:p>
          <a:p>
            <a:pPr marL="14007">
              <a:spcBef>
                <a:spcPts val="1069"/>
              </a:spcBef>
            </a:pPr>
            <a:r>
              <a:rPr sz="1764" i="1" dirty="0">
                <a:latin typeface="Arial"/>
                <a:cs typeface="Arial"/>
              </a:rPr>
              <a:t>Větší</a:t>
            </a:r>
            <a:r>
              <a:rPr sz="1764" i="1" spc="-72" dirty="0">
                <a:latin typeface="Arial"/>
                <a:cs typeface="Arial"/>
              </a:rPr>
              <a:t> </a:t>
            </a:r>
            <a:r>
              <a:rPr sz="1764" i="1" dirty="0">
                <a:latin typeface="Arial"/>
                <a:cs typeface="Arial"/>
              </a:rPr>
              <a:t>oblast</a:t>
            </a:r>
            <a:r>
              <a:rPr sz="1764" i="1" spc="-88" dirty="0">
                <a:latin typeface="Arial"/>
                <a:cs typeface="Arial"/>
              </a:rPr>
              <a:t> </a:t>
            </a:r>
            <a:r>
              <a:rPr sz="1764" i="1" dirty="0">
                <a:latin typeface="Arial"/>
                <a:cs typeface="Arial"/>
              </a:rPr>
              <a:t>nataveného</a:t>
            </a:r>
            <a:r>
              <a:rPr sz="1764" i="1" spc="-66" dirty="0">
                <a:latin typeface="Arial"/>
                <a:cs typeface="Arial"/>
              </a:rPr>
              <a:t> </a:t>
            </a:r>
            <a:r>
              <a:rPr sz="1764" i="1" spc="-11" dirty="0">
                <a:latin typeface="Arial"/>
                <a:cs typeface="Arial"/>
              </a:rPr>
              <a:t>materiálu</a:t>
            </a:r>
            <a:endParaRPr sz="1764" dirty="0">
              <a:latin typeface="Arial"/>
              <a:cs typeface="Arial"/>
            </a:endParaRPr>
          </a:p>
          <a:p>
            <a:pPr marL="14007" marR="5602">
              <a:spcBef>
                <a:spcPts val="1059"/>
              </a:spcBef>
            </a:pPr>
            <a:r>
              <a:rPr sz="1764" i="1" dirty="0">
                <a:latin typeface="Arial"/>
                <a:cs typeface="Arial"/>
              </a:rPr>
              <a:t>Větší</a:t>
            </a:r>
            <a:r>
              <a:rPr sz="1764" i="1" spc="-61" dirty="0">
                <a:latin typeface="Arial"/>
                <a:cs typeface="Arial"/>
              </a:rPr>
              <a:t> </a:t>
            </a:r>
            <a:r>
              <a:rPr sz="1764" i="1" dirty="0">
                <a:latin typeface="Arial"/>
                <a:cs typeface="Arial"/>
              </a:rPr>
              <a:t>výrobní,</a:t>
            </a:r>
            <a:r>
              <a:rPr sz="1764" i="1" spc="-61" dirty="0">
                <a:latin typeface="Arial"/>
                <a:cs typeface="Arial"/>
              </a:rPr>
              <a:t> </a:t>
            </a:r>
            <a:r>
              <a:rPr sz="1764" i="1" dirty="0">
                <a:latin typeface="Arial"/>
                <a:cs typeface="Arial"/>
              </a:rPr>
              <a:t>montážní tolerance</a:t>
            </a:r>
            <a:r>
              <a:rPr sz="1764" i="1" spc="-50" dirty="0">
                <a:latin typeface="Arial"/>
                <a:cs typeface="Arial"/>
              </a:rPr>
              <a:t> </a:t>
            </a:r>
            <a:r>
              <a:rPr sz="1764" i="1" dirty="0">
                <a:latin typeface="Arial"/>
                <a:cs typeface="Arial"/>
              </a:rPr>
              <a:t>–</a:t>
            </a:r>
            <a:r>
              <a:rPr sz="1764" i="1" spc="-55" dirty="0">
                <a:latin typeface="Arial"/>
                <a:cs typeface="Arial"/>
              </a:rPr>
              <a:t> </a:t>
            </a:r>
            <a:r>
              <a:rPr sz="1764" i="1" spc="-11" dirty="0">
                <a:latin typeface="Arial"/>
                <a:cs typeface="Arial"/>
              </a:rPr>
              <a:t>vyšší variabilita</a:t>
            </a:r>
            <a:endParaRPr sz="1764" dirty="0">
              <a:latin typeface="Arial"/>
              <a:cs typeface="Arial"/>
            </a:endParaRPr>
          </a:p>
          <a:p>
            <a:pPr marL="14007">
              <a:spcBef>
                <a:spcPts val="1059"/>
              </a:spcBef>
            </a:pPr>
            <a:r>
              <a:rPr sz="1764" i="1" dirty="0">
                <a:latin typeface="Arial"/>
                <a:cs typeface="Arial"/>
              </a:rPr>
              <a:t>Menší</a:t>
            </a:r>
            <a:r>
              <a:rPr sz="1764" i="1" spc="-61" dirty="0">
                <a:latin typeface="Arial"/>
                <a:cs typeface="Arial"/>
              </a:rPr>
              <a:t> </a:t>
            </a:r>
            <a:r>
              <a:rPr sz="1764" i="1" spc="-11" dirty="0">
                <a:latin typeface="Arial"/>
                <a:cs typeface="Arial"/>
              </a:rPr>
              <a:t>pevnost</a:t>
            </a:r>
            <a:endParaRPr sz="1764" dirty="0">
              <a:latin typeface="Arial"/>
              <a:cs typeface="Arial"/>
            </a:endParaRPr>
          </a:p>
        </p:txBody>
      </p:sp>
      <p:sp>
        <p:nvSpPr>
          <p:cNvPr id="32" name="object 32"/>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50/59</a:t>
            </a:r>
          </a:p>
        </p:txBody>
      </p:sp>
      <p:sp>
        <p:nvSpPr>
          <p:cNvPr id="33" name="object 3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39744383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4808"/>
            <a:ext cx="9996969" cy="552797"/>
          </a:xfrm>
          <a:prstGeom prst="rect">
            <a:avLst/>
          </a:prstGeom>
        </p:spPr>
        <p:txBody>
          <a:bodyPr vert="horz" wrap="square" lIns="0" tIns="14005" rIns="0" bIns="0" rtlCol="0">
            <a:spAutoFit/>
          </a:bodyPr>
          <a:lstStyle/>
          <a:p>
            <a:pPr marL="14007">
              <a:spcBef>
                <a:spcPts val="110"/>
              </a:spcBef>
            </a:pPr>
            <a:r>
              <a:rPr b="0" spc="-105" dirty="0">
                <a:latin typeface="Tahoma"/>
                <a:cs typeface="Tahoma"/>
              </a:rPr>
              <a:t>TEPELNÝ</a:t>
            </a:r>
            <a:r>
              <a:rPr b="0" spc="-154" dirty="0">
                <a:latin typeface="Tahoma"/>
                <a:cs typeface="Tahoma"/>
              </a:rPr>
              <a:t> </a:t>
            </a:r>
            <a:r>
              <a:rPr b="0" spc="-66" dirty="0">
                <a:latin typeface="Tahoma"/>
                <a:cs typeface="Tahoma"/>
              </a:rPr>
              <a:t>VLIV</a:t>
            </a:r>
            <a:r>
              <a:rPr b="0" spc="-149" dirty="0">
                <a:latin typeface="Tahoma"/>
                <a:cs typeface="Tahoma"/>
              </a:rPr>
              <a:t> </a:t>
            </a:r>
            <a:r>
              <a:rPr b="0" spc="-116" dirty="0">
                <a:latin typeface="Tahoma"/>
                <a:cs typeface="Tahoma"/>
              </a:rPr>
              <a:t>PAPRSKU</a:t>
            </a:r>
            <a:r>
              <a:rPr b="0" spc="-138" dirty="0">
                <a:latin typeface="Tahoma"/>
                <a:cs typeface="Tahoma"/>
              </a:rPr>
              <a:t> </a:t>
            </a:r>
            <a:r>
              <a:rPr b="0" spc="-50" dirty="0">
                <a:latin typeface="Tahoma"/>
                <a:cs typeface="Tahoma"/>
              </a:rPr>
              <a:t>PŘI</a:t>
            </a:r>
            <a:r>
              <a:rPr b="0" spc="-132" dirty="0">
                <a:latin typeface="Tahoma"/>
                <a:cs typeface="Tahoma"/>
              </a:rPr>
              <a:t> </a:t>
            </a:r>
            <a:r>
              <a:rPr b="0" spc="-116" dirty="0">
                <a:latin typeface="Tahoma"/>
                <a:cs typeface="Tahoma"/>
              </a:rPr>
              <a:t>PROCESU</a:t>
            </a:r>
            <a:r>
              <a:rPr b="0" spc="-138" dirty="0">
                <a:latin typeface="Tahoma"/>
                <a:cs typeface="Tahoma"/>
              </a:rPr>
              <a:t> </a:t>
            </a:r>
            <a:r>
              <a:rPr b="0" spc="-44" dirty="0">
                <a:latin typeface="Tahoma"/>
                <a:cs typeface="Tahoma"/>
              </a:rPr>
              <a:t>SVAŘOVÁNÍ</a:t>
            </a:r>
          </a:p>
        </p:txBody>
      </p:sp>
      <p:sp>
        <p:nvSpPr>
          <p:cNvPr id="13" name="object 13"/>
          <p:cNvSpPr txBox="1"/>
          <p:nvPr/>
        </p:nvSpPr>
        <p:spPr>
          <a:xfrm>
            <a:off x="2381598" y="2478422"/>
            <a:ext cx="4964171" cy="625078"/>
          </a:xfrm>
          <a:prstGeom prst="rect">
            <a:avLst/>
          </a:prstGeom>
        </p:spPr>
        <p:txBody>
          <a:bodyPr vert="horz" wrap="square" lIns="0" tIns="14005" rIns="0" bIns="0" rtlCol="0">
            <a:spAutoFit/>
          </a:bodyPr>
          <a:lstStyle/>
          <a:p>
            <a:pPr marL="171577" indent="-158272">
              <a:spcBef>
                <a:spcPts val="110"/>
              </a:spcBef>
              <a:buFont typeface="Arial"/>
              <a:buChar char="•"/>
              <a:tabLst>
                <a:tab pos="172278" algn="l"/>
              </a:tabLst>
            </a:pPr>
            <a:r>
              <a:rPr sz="1985" i="1" dirty="0">
                <a:latin typeface="Arial"/>
                <a:cs typeface="Arial"/>
              </a:rPr>
              <a:t>Možnost</a:t>
            </a:r>
            <a:r>
              <a:rPr sz="1985" i="1" spc="-11" dirty="0">
                <a:latin typeface="Arial"/>
                <a:cs typeface="Arial"/>
              </a:rPr>
              <a:t> </a:t>
            </a:r>
            <a:r>
              <a:rPr sz="1985" i="1" dirty="0">
                <a:latin typeface="Arial"/>
                <a:cs typeface="Arial"/>
              </a:rPr>
              <a:t>vzniku</a:t>
            </a:r>
            <a:r>
              <a:rPr sz="1985" i="1" spc="11" dirty="0">
                <a:latin typeface="Arial"/>
                <a:cs typeface="Arial"/>
              </a:rPr>
              <a:t> </a:t>
            </a:r>
            <a:r>
              <a:rPr sz="1985" i="1" dirty="0">
                <a:latin typeface="Arial"/>
                <a:cs typeface="Arial"/>
              </a:rPr>
              <a:t>trhlin</a:t>
            </a:r>
            <a:r>
              <a:rPr sz="1985" i="1" spc="-50" dirty="0">
                <a:latin typeface="Arial"/>
                <a:cs typeface="Arial"/>
              </a:rPr>
              <a:t> </a:t>
            </a:r>
            <a:r>
              <a:rPr sz="1985" i="1" dirty="0">
                <a:latin typeface="Arial"/>
                <a:cs typeface="Arial"/>
              </a:rPr>
              <a:t>v</a:t>
            </a:r>
            <a:r>
              <a:rPr sz="1985" i="1" spc="-50" dirty="0">
                <a:latin typeface="Arial"/>
                <a:cs typeface="Arial"/>
              </a:rPr>
              <a:t> </a:t>
            </a:r>
            <a:r>
              <a:rPr sz="1985" i="1" dirty="0">
                <a:latin typeface="Arial"/>
                <a:cs typeface="Arial"/>
              </a:rPr>
              <a:t>korozivzdorné</a:t>
            </a:r>
            <a:r>
              <a:rPr sz="1985" i="1" spc="11" dirty="0">
                <a:latin typeface="Arial"/>
                <a:cs typeface="Arial"/>
              </a:rPr>
              <a:t> </a:t>
            </a:r>
            <a:r>
              <a:rPr sz="1985" i="1" spc="-11" dirty="0">
                <a:latin typeface="Arial"/>
                <a:cs typeface="Arial"/>
              </a:rPr>
              <a:t>oceli</a:t>
            </a:r>
            <a:endParaRPr sz="1985" dirty="0">
              <a:latin typeface="Arial"/>
              <a:cs typeface="Arial"/>
            </a:endParaRPr>
          </a:p>
          <a:p>
            <a:pPr marL="171577" indent="-158272">
              <a:buFont typeface="Arial"/>
              <a:buChar char="•"/>
              <a:tabLst>
                <a:tab pos="172278" algn="l"/>
              </a:tabLst>
            </a:pPr>
            <a:r>
              <a:rPr sz="1985" i="1" dirty="0">
                <a:latin typeface="Arial"/>
                <a:cs typeface="Arial"/>
              </a:rPr>
              <a:t>Vznik</a:t>
            </a:r>
            <a:r>
              <a:rPr sz="1985" i="1" spc="-33" dirty="0">
                <a:latin typeface="Arial"/>
                <a:cs typeface="Arial"/>
              </a:rPr>
              <a:t> </a:t>
            </a:r>
            <a:r>
              <a:rPr sz="1985" i="1" dirty="0">
                <a:latin typeface="Arial"/>
                <a:cs typeface="Arial"/>
              </a:rPr>
              <a:t>martenzitu,</a:t>
            </a:r>
            <a:r>
              <a:rPr sz="1985" i="1" spc="-28" dirty="0">
                <a:latin typeface="Arial"/>
                <a:cs typeface="Arial"/>
              </a:rPr>
              <a:t> </a:t>
            </a:r>
            <a:r>
              <a:rPr sz="1985" i="1" spc="-11" dirty="0">
                <a:latin typeface="Arial"/>
                <a:cs typeface="Arial"/>
              </a:rPr>
              <a:t>křehkost</a:t>
            </a:r>
            <a:endParaRPr sz="1985" dirty="0">
              <a:latin typeface="Arial"/>
              <a:cs typeface="Arial"/>
            </a:endParaRPr>
          </a:p>
        </p:txBody>
      </p:sp>
      <p:sp>
        <p:nvSpPr>
          <p:cNvPr id="14" name="object 14"/>
          <p:cNvSpPr txBox="1"/>
          <p:nvPr/>
        </p:nvSpPr>
        <p:spPr>
          <a:xfrm>
            <a:off x="2353728" y="3432604"/>
            <a:ext cx="6523658" cy="1236015"/>
          </a:xfrm>
          <a:prstGeom prst="rect">
            <a:avLst/>
          </a:prstGeom>
        </p:spPr>
        <p:txBody>
          <a:bodyPr vert="horz" wrap="square" lIns="0" tIns="14005" rIns="0" bIns="0" rtlCol="0">
            <a:spAutoFit/>
          </a:bodyPr>
          <a:lstStyle/>
          <a:p>
            <a:pPr marL="171577" indent="-158272">
              <a:spcBef>
                <a:spcPts val="110"/>
              </a:spcBef>
              <a:buFont typeface="Arial"/>
              <a:buChar char="•"/>
              <a:tabLst>
                <a:tab pos="172278" algn="l"/>
              </a:tabLst>
            </a:pPr>
            <a:r>
              <a:rPr sz="1985" i="1" dirty="0">
                <a:latin typeface="Arial"/>
                <a:cs typeface="Arial"/>
              </a:rPr>
              <a:t>Dobré</a:t>
            </a:r>
            <a:r>
              <a:rPr sz="1985" i="1" spc="-28" dirty="0">
                <a:latin typeface="Arial"/>
                <a:cs typeface="Arial"/>
              </a:rPr>
              <a:t> </a:t>
            </a:r>
            <a:r>
              <a:rPr sz="1985" i="1" dirty="0">
                <a:latin typeface="Arial"/>
                <a:cs typeface="Arial"/>
              </a:rPr>
              <a:t>mechanické</a:t>
            </a:r>
            <a:r>
              <a:rPr sz="1985" i="1" spc="-17" dirty="0">
                <a:latin typeface="Arial"/>
                <a:cs typeface="Arial"/>
              </a:rPr>
              <a:t> </a:t>
            </a:r>
            <a:r>
              <a:rPr sz="1985" i="1" dirty="0">
                <a:latin typeface="Arial"/>
                <a:cs typeface="Arial"/>
              </a:rPr>
              <a:t>vlastnosti</a:t>
            </a:r>
            <a:r>
              <a:rPr sz="1985" i="1" spc="-17" dirty="0">
                <a:latin typeface="Arial"/>
                <a:cs typeface="Arial"/>
              </a:rPr>
              <a:t> </a:t>
            </a:r>
            <a:r>
              <a:rPr sz="1985" i="1" dirty="0">
                <a:latin typeface="Arial"/>
                <a:cs typeface="Arial"/>
              </a:rPr>
              <a:t>rychle</a:t>
            </a:r>
            <a:r>
              <a:rPr sz="1985" i="1" spc="-28" dirty="0">
                <a:latin typeface="Arial"/>
                <a:cs typeface="Arial"/>
              </a:rPr>
              <a:t> </a:t>
            </a:r>
            <a:r>
              <a:rPr sz="1985" i="1" dirty="0">
                <a:latin typeface="Arial"/>
                <a:cs typeface="Arial"/>
              </a:rPr>
              <a:t>tuhnoucích</a:t>
            </a:r>
            <a:r>
              <a:rPr sz="1985" i="1" spc="-22" dirty="0">
                <a:latin typeface="Arial"/>
                <a:cs typeface="Arial"/>
              </a:rPr>
              <a:t> </a:t>
            </a:r>
            <a:r>
              <a:rPr sz="1985" i="1" dirty="0">
                <a:latin typeface="Arial"/>
                <a:cs typeface="Arial"/>
              </a:rPr>
              <a:t>kovů</a:t>
            </a:r>
            <a:r>
              <a:rPr sz="1985" i="1" spc="-22" dirty="0">
                <a:latin typeface="Arial"/>
                <a:cs typeface="Arial"/>
              </a:rPr>
              <a:t> </a:t>
            </a:r>
            <a:r>
              <a:rPr sz="1985" i="1" dirty="0">
                <a:latin typeface="Arial"/>
                <a:cs typeface="Arial"/>
              </a:rPr>
              <a:t>-</a:t>
            </a:r>
            <a:r>
              <a:rPr sz="1985" i="1" spc="-28" dirty="0">
                <a:latin typeface="Arial"/>
                <a:cs typeface="Arial"/>
              </a:rPr>
              <a:t>Ti</a:t>
            </a:r>
            <a:endParaRPr sz="1985" dirty="0">
              <a:latin typeface="Arial"/>
              <a:cs typeface="Arial"/>
            </a:endParaRPr>
          </a:p>
          <a:p>
            <a:pPr marL="171577" indent="-158272">
              <a:buFont typeface="Arial"/>
              <a:buChar char="•"/>
              <a:tabLst>
                <a:tab pos="172278" algn="l"/>
              </a:tabLst>
            </a:pPr>
            <a:r>
              <a:rPr sz="1985" i="1" dirty="0">
                <a:latin typeface="Arial"/>
                <a:cs typeface="Arial"/>
              </a:rPr>
              <a:t>Korozivzdorná</a:t>
            </a:r>
            <a:r>
              <a:rPr sz="1985" i="1" spc="-11" dirty="0">
                <a:latin typeface="Arial"/>
                <a:cs typeface="Arial"/>
              </a:rPr>
              <a:t> </a:t>
            </a:r>
            <a:r>
              <a:rPr sz="1985" i="1" dirty="0">
                <a:latin typeface="Arial"/>
                <a:cs typeface="Arial"/>
              </a:rPr>
              <a:t>ocel</a:t>
            </a:r>
            <a:r>
              <a:rPr sz="1985" i="1" spc="-50" dirty="0">
                <a:latin typeface="Arial"/>
                <a:cs typeface="Arial"/>
              </a:rPr>
              <a:t> </a:t>
            </a:r>
            <a:r>
              <a:rPr sz="1985" i="1" dirty="0">
                <a:latin typeface="Arial"/>
                <a:cs typeface="Arial"/>
              </a:rPr>
              <a:t>nemá</a:t>
            </a:r>
            <a:r>
              <a:rPr sz="1985" i="1" spc="-28" dirty="0">
                <a:latin typeface="Arial"/>
                <a:cs typeface="Arial"/>
              </a:rPr>
              <a:t> </a:t>
            </a:r>
            <a:r>
              <a:rPr sz="1985" i="1" dirty="0">
                <a:latin typeface="Arial"/>
                <a:cs typeface="Arial"/>
              </a:rPr>
              <a:t>sklony</a:t>
            </a:r>
            <a:r>
              <a:rPr sz="1985" i="1" spc="-44" dirty="0">
                <a:latin typeface="Arial"/>
                <a:cs typeface="Arial"/>
              </a:rPr>
              <a:t> </a:t>
            </a:r>
            <a:r>
              <a:rPr sz="1985" i="1" dirty="0">
                <a:latin typeface="Arial"/>
                <a:cs typeface="Arial"/>
              </a:rPr>
              <a:t>k</a:t>
            </a:r>
            <a:r>
              <a:rPr sz="1985" i="1" spc="-50" dirty="0">
                <a:latin typeface="Arial"/>
                <a:cs typeface="Arial"/>
              </a:rPr>
              <a:t> </a:t>
            </a:r>
            <a:r>
              <a:rPr sz="1985" i="1" dirty="0">
                <a:latin typeface="Arial"/>
                <a:cs typeface="Arial"/>
              </a:rPr>
              <a:t>mezikrystalické</a:t>
            </a:r>
            <a:r>
              <a:rPr sz="1985" i="1" spc="22" dirty="0">
                <a:latin typeface="Arial"/>
                <a:cs typeface="Arial"/>
              </a:rPr>
              <a:t> </a:t>
            </a:r>
            <a:r>
              <a:rPr sz="1985" i="1" spc="-11" dirty="0">
                <a:latin typeface="Arial"/>
                <a:cs typeface="Arial"/>
              </a:rPr>
              <a:t>korozi</a:t>
            </a:r>
            <a:endParaRPr sz="1985" dirty="0">
              <a:latin typeface="Arial"/>
              <a:cs typeface="Arial"/>
            </a:endParaRPr>
          </a:p>
          <a:p>
            <a:pPr marL="171577" indent="-158272">
              <a:buFont typeface="Arial"/>
              <a:buChar char="•"/>
              <a:tabLst>
                <a:tab pos="172278" algn="l"/>
              </a:tabLst>
            </a:pPr>
            <a:r>
              <a:rPr sz="1985" i="1" dirty="0">
                <a:latin typeface="Arial"/>
                <a:cs typeface="Arial"/>
              </a:rPr>
              <a:t>Malá</a:t>
            </a:r>
            <a:r>
              <a:rPr sz="1985" i="1" spc="-17" dirty="0">
                <a:latin typeface="Arial"/>
                <a:cs typeface="Arial"/>
              </a:rPr>
              <a:t> </a:t>
            </a:r>
            <a:r>
              <a:rPr sz="1985" i="1" spc="-28" dirty="0">
                <a:latin typeface="Arial"/>
                <a:cs typeface="Arial"/>
              </a:rPr>
              <a:t>TOO</a:t>
            </a:r>
            <a:endParaRPr sz="1985" dirty="0">
              <a:latin typeface="Arial"/>
              <a:cs typeface="Arial"/>
            </a:endParaRPr>
          </a:p>
          <a:p>
            <a:pPr marL="171577" indent="-158272">
              <a:buFont typeface="Arial"/>
              <a:buChar char="•"/>
              <a:tabLst>
                <a:tab pos="172278" algn="l"/>
              </a:tabLst>
            </a:pPr>
            <a:r>
              <a:rPr sz="1985" i="1" dirty="0">
                <a:latin typeface="Arial"/>
                <a:cs typeface="Arial"/>
              </a:rPr>
              <a:t>Malé</a:t>
            </a:r>
            <a:r>
              <a:rPr sz="1985" i="1" spc="-17" dirty="0">
                <a:latin typeface="Arial"/>
                <a:cs typeface="Arial"/>
              </a:rPr>
              <a:t> </a:t>
            </a:r>
            <a:r>
              <a:rPr sz="1985" i="1" spc="-11" dirty="0">
                <a:latin typeface="Arial"/>
                <a:cs typeface="Arial"/>
              </a:rPr>
              <a:t>deformace</a:t>
            </a:r>
            <a:endParaRPr sz="1985" dirty="0">
              <a:latin typeface="Arial"/>
              <a:cs typeface="Arial"/>
            </a:endParaRPr>
          </a:p>
        </p:txBody>
      </p:sp>
      <p:sp>
        <p:nvSpPr>
          <p:cNvPr id="16" name="object 16"/>
          <p:cNvSpPr txBox="1"/>
          <p:nvPr/>
        </p:nvSpPr>
        <p:spPr>
          <a:xfrm>
            <a:off x="1100861" y="1863439"/>
            <a:ext cx="6165123" cy="421497"/>
          </a:xfrm>
          <a:prstGeom prst="rect">
            <a:avLst/>
          </a:prstGeom>
        </p:spPr>
        <p:txBody>
          <a:bodyPr vert="horz" wrap="square" lIns="0" tIns="14005" rIns="0" bIns="0" rtlCol="0">
            <a:spAutoFit/>
          </a:bodyPr>
          <a:lstStyle/>
          <a:p>
            <a:pPr marL="14007">
              <a:spcBef>
                <a:spcPts val="110"/>
              </a:spcBef>
            </a:pPr>
            <a:r>
              <a:rPr sz="2647" dirty="0">
                <a:latin typeface="Arial"/>
                <a:cs typeface="Arial"/>
              </a:rPr>
              <a:t>Velmi</a:t>
            </a:r>
            <a:r>
              <a:rPr sz="2647" spc="-22" dirty="0">
                <a:latin typeface="Arial"/>
                <a:cs typeface="Arial"/>
              </a:rPr>
              <a:t> </a:t>
            </a:r>
            <a:r>
              <a:rPr sz="2647" dirty="0">
                <a:latin typeface="Arial"/>
                <a:cs typeface="Arial"/>
              </a:rPr>
              <a:t>rychlé</a:t>
            </a:r>
            <a:r>
              <a:rPr sz="2647" spc="-6" dirty="0">
                <a:latin typeface="Arial"/>
                <a:cs typeface="Arial"/>
              </a:rPr>
              <a:t> </a:t>
            </a:r>
            <a:r>
              <a:rPr sz="2647" dirty="0">
                <a:latin typeface="Arial"/>
                <a:cs typeface="Arial"/>
              </a:rPr>
              <a:t>chladnutí</a:t>
            </a:r>
            <a:r>
              <a:rPr sz="2647" spc="6" dirty="0">
                <a:latin typeface="Arial"/>
                <a:cs typeface="Arial"/>
              </a:rPr>
              <a:t> </a:t>
            </a:r>
            <a:r>
              <a:rPr sz="2647" dirty="0">
                <a:latin typeface="Arial"/>
                <a:cs typeface="Arial"/>
              </a:rPr>
              <a:t>materiálu </a:t>
            </a:r>
            <a:r>
              <a:rPr sz="2647" spc="-11" dirty="0">
                <a:latin typeface="Arial"/>
                <a:cs typeface="Arial"/>
              </a:rPr>
              <a:t>způsobí:</a:t>
            </a:r>
            <a:endParaRPr sz="2647" dirty="0">
              <a:latin typeface="Arial"/>
              <a:cs typeface="Arial"/>
            </a:endParaRPr>
          </a:p>
        </p:txBody>
      </p:sp>
      <p:pic>
        <p:nvPicPr>
          <p:cNvPr id="17" name="object 17"/>
          <p:cNvPicPr/>
          <p:nvPr/>
        </p:nvPicPr>
        <p:blipFill>
          <a:blip r:embed="rId2" cstate="print"/>
          <a:stretch>
            <a:fillRect/>
          </a:stretch>
        </p:blipFill>
        <p:spPr>
          <a:xfrm>
            <a:off x="4601103" y="4129326"/>
            <a:ext cx="2048691" cy="2457086"/>
          </a:xfrm>
          <a:prstGeom prst="rect">
            <a:avLst/>
          </a:prstGeom>
        </p:spPr>
      </p:pic>
      <p:pic>
        <p:nvPicPr>
          <p:cNvPr id="18" name="object 18"/>
          <p:cNvPicPr/>
          <p:nvPr/>
        </p:nvPicPr>
        <p:blipFill>
          <a:blip r:embed="rId3" cstate="print"/>
          <a:stretch>
            <a:fillRect/>
          </a:stretch>
        </p:blipFill>
        <p:spPr>
          <a:xfrm>
            <a:off x="6957352" y="4167983"/>
            <a:ext cx="2764641" cy="2418431"/>
          </a:xfrm>
          <a:prstGeom prst="rect">
            <a:avLst/>
          </a:prstGeom>
        </p:spPr>
      </p:pic>
      <p:sp>
        <p:nvSpPr>
          <p:cNvPr id="20" name="object 20"/>
          <p:cNvSpPr txBox="1"/>
          <p:nvPr/>
        </p:nvSpPr>
        <p:spPr>
          <a:xfrm>
            <a:off x="1113561" y="2475226"/>
            <a:ext cx="1151234" cy="319610"/>
          </a:xfrm>
          <a:prstGeom prst="rect">
            <a:avLst/>
          </a:prstGeom>
        </p:spPr>
        <p:txBody>
          <a:bodyPr vert="horz" wrap="square" lIns="0" tIns="14005" rIns="0" bIns="0" rtlCol="0">
            <a:spAutoFit/>
          </a:bodyPr>
          <a:lstStyle/>
          <a:p>
            <a:pPr marL="14007">
              <a:spcBef>
                <a:spcPts val="110"/>
              </a:spcBef>
            </a:pPr>
            <a:r>
              <a:rPr sz="1985" spc="-11" dirty="0">
                <a:latin typeface="Times New Roman"/>
                <a:cs typeface="Times New Roman"/>
              </a:rPr>
              <a:t>Nevýhody:</a:t>
            </a:r>
            <a:endParaRPr sz="1985" dirty="0">
              <a:latin typeface="Times New Roman"/>
              <a:cs typeface="Times New Roman"/>
            </a:endParaRPr>
          </a:p>
        </p:txBody>
      </p:sp>
      <p:sp>
        <p:nvSpPr>
          <p:cNvPr id="22" name="object 22"/>
          <p:cNvSpPr txBox="1"/>
          <p:nvPr/>
        </p:nvSpPr>
        <p:spPr>
          <a:xfrm>
            <a:off x="1121123" y="3432602"/>
            <a:ext cx="913144" cy="319610"/>
          </a:xfrm>
          <a:prstGeom prst="rect">
            <a:avLst/>
          </a:prstGeom>
        </p:spPr>
        <p:txBody>
          <a:bodyPr vert="horz" wrap="square" lIns="0" tIns="14005" rIns="0" bIns="0" rtlCol="0">
            <a:spAutoFit/>
          </a:bodyPr>
          <a:lstStyle/>
          <a:p>
            <a:pPr marL="14007">
              <a:spcBef>
                <a:spcPts val="110"/>
              </a:spcBef>
            </a:pPr>
            <a:r>
              <a:rPr sz="1985" spc="-11" dirty="0">
                <a:latin typeface="Times New Roman"/>
                <a:cs typeface="Times New Roman"/>
              </a:rPr>
              <a:t>Výhody:</a:t>
            </a:r>
            <a:endParaRPr sz="1985" dirty="0">
              <a:latin typeface="Times New Roman"/>
              <a:cs typeface="Times New Roman"/>
            </a:endParaRPr>
          </a:p>
        </p:txBody>
      </p:sp>
      <p:sp>
        <p:nvSpPr>
          <p:cNvPr id="23" name="object 23"/>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51/59</a:t>
            </a:r>
          </a:p>
        </p:txBody>
      </p:sp>
      <p:sp>
        <p:nvSpPr>
          <p:cNvPr id="24" name="object 2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9802250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1" name="object 11"/>
          <p:cNvGrpSpPr/>
          <p:nvPr/>
        </p:nvGrpSpPr>
        <p:grpSpPr>
          <a:xfrm>
            <a:off x="7023100" y="1603992"/>
            <a:ext cx="3179898" cy="4985179"/>
            <a:chOff x="6070091" y="1866900"/>
            <a:chExt cx="2883535" cy="4520565"/>
          </a:xfrm>
        </p:grpSpPr>
        <p:pic>
          <p:nvPicPr>
            <p:cNvPr id="12" name="object 12"/>
            <p:cNvPicPr/>
            <p:nvPr/>
          </p:nvPicPr>
          <p:blipFill>
            <a:blip r:embed="rId2" cstate="print"/>
            <a:stretch>
              <a:fillRect/>
            </a:stretch>
          </p:blipFill>
          <p:spPr>
            <a:xfrm>
              <a:off x="6108191" y="1904999"/>
              <a:ext cx="2807207" cy="4443984"/>
            </a:xfrm>
            <a:prstGeom prst="rect">
              <a:avLst/>
            </a:prstGeom>
          </p:spPr>
        </p:pic>
        <p:sp>
          <p:nvSpPr>
            <p:cNvPr id="13" name="object 13"/>
            <p:cNvSpPr/>
            <p:nvPr/>
          </p:nvSpPr>
          <p:spPr>
            <a:xfrm>
              <a:off x="6089141" y="1885950"/>
              <a:ext cx="2845435" cy="4482465"/>
            </a:xfrm>
            <a:custGeom>
              <a:avLst/>
              <a:gdLst/>
              <a:ahLst/>
              <a:cxnLst/>
              <a:rect l="l" t="t" r="r" b="b"/>
              <a:pathLst>
                <a:path w="2845434" h="4482465">
                  <a:moveTo>
                    <a:pt x="0" y="4482084"/>
                  </a:moveTo>
                  <a:lnTo>
                    <a:pt x="2845308" y="4482084"/>
                  </a:lnTo>
                  <a:lnTo>
                    <a:pt x="2845308" y="0"/>
                  </a:lnTo>
                  <a:lnTo>
                    <a:pt x="0" y="0"/>
                  </a:lnTo>
                  <a:lnTo>
                    <a:pt x="0" y="4482084"/>
                  </a:lnTo>
                  <a:close/>
                </a:path>
              </a:pathLst>
            </a:custGeom>
            <a:ln w="38100">
              <a:solidFill>
                <a:srgbClr val="000000"/>
              </a:solidFill>
            </a:ln>
          </p:spPr>
          <p:txBody>
            <a:bodyPr wrap="square" lIns="0" tIns="0" rIns="0" bIns="0" rtlCol="0"/>
            <a:lstStyle/>
            <a:p>
              <a:endParaRPr sz="1985"/>
            </a:p>
          </p:txBody>
        </p:sp>
      </p:grpSp>
      <p:grpSp>
        <p:nvGrpSpPr>
          <p:cNvPr id="14" name="object 14"/>
          <p:cNvGrpSpPr/>
          <p:nvPr/>
        </p:nvGrpSpPr>
        <p:grpSpPr>
          <a:xfrm>
            <a:off x="3613096" y="1603991"/>
            <a:ext cx="3312948" cy="4957868"/>
            <a:chOff x="2977895" y="1866900"/>
            <a:chExt cx="3004185" cy="4495800"/>
          </a:xfrm>
        </p:grpSpPr>
        <p:pic>
          <p:nvPicPr>
            <p:cNvPr id="15" name="object 15"/>
            <p:cNvPicPr/>
            <p:nvPr/>
          </p:nvPicPr>
          <p:blipFill>
            <a:blip r:embed="rId3" cstate="print"/>
            <a:stretch>
              <a:fillRect/>
            </a:stretch>
          </p:blipFill>
          <p:spPr>
            <a:xfrm>
              <a:off x="3015995" y="1905000"/>
              <a:ext cx="2927604" cy="4419600"/>
            </a:xfrm>
            <a:prstGeom prst="rect">
              <a:avLst/>
            </a:prstGeom>
          </p:spPr>
        </p:pic>
        <p:sp>
          <p:nvSpPr>
            <p:cNvPr id="16" name="object 16"/>
            <p:cNvSpPr/>
            <p:nvPr/>
          </p:nvSpPr>
          <p:spPr>
            <a:xfrm>
              <a:off x="2996945" y="1885950"/>
              <a:ext cx="2966085" cy="4457700"/>
            </a:xfrm>
            <a:custGeom>
              <a:avLst/>
              <a:gdLst/>
              <a:ahLst/>
              <a:cxnLst/>
              <a:rect l="l" t="t" r="r" b="b"/>
              <a:pathLst>
                <a:path w="2966085" h="4457700">
                  <a:moveTo>
                    <a:pt x="0" y="4457700"/>
                  </a:moveTo>
                  <a:lnTo>
                    <a:pt x="2965704" y="4457700"/>
                  </a:lnTo>
                  <a:lnTo>
                    <a:pt x="2965704" y="0"/>
                  </a:lnTo>
                  <a:lnTo>
                    <a:pt x="0" y="0"/>
                  </a:lnTo>
                  <a:lnTo>
                    <a:pt x="0" y="4457700"/>
                  </a:lnTo>
                  <a:close/>
                </a:path>
              </a:pathLst>
            </a:custGeom>
            <a:ln w="38100">
              <a:solidFill>
                <a:srgbClr val="000000"/>
              </a:solidFill>
            </a:ln>
          </p:spPr>
          <p:txBody>
            <a:bodyPr wrap="square" lIns="0" tIns="0" rIns="0" bIns="0" rtlCol="0"/>
            <a:lstStyle/>
            <a:p>
              <a:endParaRPr sz="1985"/>
            </a:p>
          </p:txBody>
        </p:sp>
      </p:grpSp>
      <p:grpSp>
        <p:nvGrpSpPr>
          <p:cNvPr id="17" name="object 17"/>
          <p:cNvGrpSpPr/>
          <p:nvPr/>
        </p:nvGrpSpPr>
        <p:grpSpPr>
          <a:xfrm>
            <a:off x="539217" y="1603991"/>
            <a:ext cx="2941108" cy="2319274"/>
            <a:chOff x="190500" y="1866900"/>
            <a:chExt cx="2667000" cy="2103120"/>
          </a:xfrm>
        </p:grpSpPr>
        <p:pic>
          <p:nvPicPr>
            <p:cNvPr id="18" name="object 18"/>
            <p:cNvPicPr/>
            <p:nvPr/>
          </p:nvPicPr>
          <p:blipFill>
            <a:blip r:embed="rId4" cstate="print"/>
            <a:stretch>
              <a:fillRect/>
            </a:stretch>
          </p:blipFill>
          <p:spPr>
            <a:xfrm>
              <a:off x="228600" y="1905000"/>
              <a:ext cx="2590800" cy="2026920"/>
            </a:xfrm>
            <a:prstGeom prst="rect">
              <a:avLst/>
            </a:prstGeom>
          </p:spPr>
        </p:pic>
        <p:sp>
          <p:nvSpPr>
            <p:cNvPr id="19" name="object 19"/>
            <p:cNvSpPr/>
            <p:nvPr/>
          </p:nvSpPr>
          <p:spPr>
            <a:xfrm>
              <a:off x="209550" y="1885950"/>
              <a:ext cx="2628900" cy="2065020"/>
            </a:xfrm>
            <a:custGeom>
              <a:avLst/>
              <a:gdLst/>
              <a:ahLst/>
              <a:cxnLst/>
              <a:rect l="l" t="t" r="r" b="b"/>
              <a:pathLst>
                <a:path w="2628900" h="2065020">
                  <a:moveTo>
                    <a:pt x="0" y="2065020"/>
                  </a:moveTo>
                  <a:lnTo>
                    <a:pt x="2628900" y="2065020"/>
                  </a:lnTo>
                  <a:lnTo>
                    <a:pt x="2628900" y="0"/>
                  </a:lnTo>
                  <a:lnTo>
                    <a:pt x="0" y="0"/>
                  </a:lnTo>
                  <a:lnTo>
                    <a:pt x="0" y="2065020"/>
                  </a:lnTo>
                  <a:close/>
                </a:path>
              </a:pathLst>
            </a:custGeom>
            <a:ln w="38100">
              <a:solidFill>
                <a:srgbClr val="000000"/>
              </a:solidFill>
            </a:ln>
          </p:spPr>
          <p:txBody>
            <a:bodyPr wrap="square" lIns="0" tIns="0" rIns="0" bIns="0" rtlCol="0"/>
            <a:lstStyle/>
            <a:p>
              <a:endParaRPr sz="1985"/>
            </a:p>
          </p:txBody>
        </p:sp>
      </p:grpSp>
      <p:grpSp>
        <p:nvGrpSpPr>
          <p:cNvPr id="20" name="object 20"/>
          <p:cNvGrpSpPr/>
          <p:nvPr/>
        </p:nvGrpSpPr>
        <p:grpSpPr>
          <a:xfrm>
            <a:off x="539217" y="4124942"/>
            <a:ext cx="2941108" cy="2352887"/>
            <a:chOff x="190500" y="4152900"/>
            <a:chExt cx="2667000" cy="2133600"/>
          </a:xfrm>
        </p:grpSpPr>
        <p:pic>
          <p:nvPicPr>
            <p:cNvPr id="21" name="object 21"/>
            <p:cNvPicPr/>
            <p:nvPr/>
          </p:nvPicPr>
          <p:blipFill>
            <a:blip r:embed="rId5" cstate="print"/>
            <a:stretch>
              <a:fillRect/>
            </a:stretch>
          </p:blipFill>
          <p:spPr>
            <a:xfrm>
              <a:off x="228600" y="4191000"/>
              <a:ext cx="2590800" cy="2057400"/>
            </a:xfrm>
            <a:prstGeom prst="rect">
              <a:avLst/>
            </a:prstGeom>
          </p:spPr>
        </p:pic>
        <p:sp>
          <p:nvSpPr>
            <p:cNvPr id="22" name="object 22"/>
            <p:cNvSpPr/>
            <p:nvPr/>
          </p:nvSpPr>
          <p:spPr>
            <a:xfrm>
              <a:off x="209550" y="4171950"/>
              <a:ext cx="2628900" cy="2095500"/>
            </a:xfrm>
            <a:custGeom>
              <a:avLst/>
              <a:gdLst/>
              <a:ahLst/>
              <a:cxnLst/>
              <a:rect l="l" t="t" r="r" b="b"/>
              <a:pathLst>
                <a:path w="2628900" h="2095500">
                  <a:moveTo>
                    <a:pt x="0" y="2095500"/>
                  </a:moveTo>
                  <a:lnTo>
                    <a:pt x="2628900" y="2095500"/>
                  </a:lnTo>
                  <a:lnTo>
                    <a:pt x="2628900" y="0"/>
                  </a:lnTo>
                  <a:lnTo>
                    <a:pt x="0" y="0"/>
                  </a:lnTo>
                  <a:lnTo>
                    <a:pt x="0" y="2095500"/>
                  </a:lnTo>
                  <a:close/>
                </a:path>
              </a:pathLst>
            </a:custGeom>
            <a:ln w="38100">
              <a:solidFill>
                <a:srgbClr val="000000"/>
              </a:solidFill>
            </a:ln>
          </p:spPr>
          <p:txBody>
            <a:bodyPr wrap="square" lIns="0" tIns="0" rIns="0" bIns="0" rtlCol="0"/>
            <a:lstStyle/>
            <a:p>
              <a:endParaRPr sz="1985"/>
            </a:p>
          </p:txBody>
        </p:sp>
      </p:grpSp>
      <p:sp>
        <p:nvSpPr>
          <p:cNvPr id="23" name="object 23"/>
          <p:cNvSpPr txBox="1">
            <a:spLocks noGrp="1"/>
          </p:cNvSpPr>
          <p:nvPr>
            <p:ph type="title"/>
          </p:nvPr>
        </p:nvSpPr>
        <p:spPr>
          <a:xfrm>
            <a:off x="391632" y="774809"/>
            <a:ext cx="4632246" cy="552797"/>
          </a:xfrm>
          <a:prstGeom prst="rect">
            <a:avLst/>
          </a:prstGeom>
        </p:spPr>
        <p:txBody>
          <a:bodyPr vert="horz" wrap="square" lIns="0" tIns="14005" rIns="0" bIns="0" rtlCol="0">
            <a:spAutoFit/>
          </a:bodyPr>
          <a:lstStyle/>
          <a:p>
            <a:pPr marL="14007">
              <a:spcBef>
                <a:spcPts val="110"/>
              </a:spcBef>
            </a:pPr>
            <a:r>
              <a:rPr spc="-110" dirty="0"/>
              <a:t>Svařování</a:t>
            </a:r>
            <a:r>
              <a:rPr spc="-105" dirty="0"/>
              <a:t> </a:t>
            </a:r>
            <a:r>
              <a:rPr dirty="0"/>
              <a:t>a</a:t>
            </a:r>
            <a:r>
              <a:rPr spc="-116" dirty="0"/>
              <a:t> </a:t>
            </a:r>
            <a:r>
              <a:rPr spc="-77" dirty="0"/>
              <a:t>navařování</a:t>
            </a:r>
          </a:p>
        </p:txBody>
      </p:sp>
      <p:sp>
        <p:nvSpPr>
          <p:cNvPr id="24" name="object 2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410683058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7" name="object 17"/>
          <p:cNvSpPr txBox="1">
            <a:spLocks noGrp="1"/>
          </p:cNvSpPr>
          <p:nvPr>
            <p:ph type="title"/>
          </p:nvPr>
        </p:nvSpPr>
        <p:spPr>
          <a:xfrm>
            <a:off x="533478" y="801770"/>
            <a:ext cx="3804533" cy="552090"/>
          </a:xfrm>
          <a:prstGeom prst="rect">
            <a:avLst/>
          </a:prstGeom>
        </p:spPr>
        <p:txBody>
          <a:bodyPr vert="horz" wrap="square" lIns="0" tIns="13305" rIns="0" bIns="0" rtlCol="0">
            <a:spAutoFit/>
          </a:bodyPr>
          <a:lstStyle/>
          <a:p>
            <a:pPr marL="14007">
              <a:spcBef>
                <a:spcPts val="105"/>
              </a:spcBef>
            </a:pPr>
            <a:r>
              <a:rPr spc="-94" dirty="0"/>
              <a:t>(Mikro)</a:t>
            </a:r>
            <a:r>
              <a:rPr spc="-116" dirty="0"/>
              <a:t> </a:t>
            </a:r>
            <a:r>
              <a:rPr spc="-88" dirty="0"/>
              <a:t>navařování</a:t>
            </a:r>
          </a:p>
        </p:txBody>
      </p:sp>
      <p:pic>
        <p:nvPicPr>
          <p:cNvPr id="19" name="object 12">
            <a:extLst>
              <a:ext uri="{FF2B5EF4-FFF2-40B4-BE49-F238E27FC236}">
                <a16:creationId xmlns:a16="http://schemas.microsoft.com/office/drawing/2014/main" id="{A8CD2A87-12DF-5142-82EF-41CC5B25D1ED}"/>
              </a:ext>
            </a:extLst>
          </p:cNvPr>
          <p:cNvPicPr/>
          <p:nvPr/>
        </p:nvPicPr>
        <p:blipFill>
          <a:blip r:embed="rId2" cstate="print"/>
          <a:stretch>
            <a:fillRect/>
          </a:stretch>
        </p:blipFill>
        <p:spPr>
          <a:xfrm>
            <a:off x="4508500" y="2562225"/>
            <a:ext cx="6003221" cy="3873860"/>
          </a:xfrm>
          <a:prstGeom prst="rect">
            <a:avLst/>
          </a:prstGeom>
        </p:spPr>
      </p:pic>
      <p:pic>
        <p:nvPicPr>
          <p:cNvPr id="20" name="object 14">
            <a:extLst>
              <a:ext uri="{FF2B5EF4-FFF2-40B4-BE49-F238E27FC236}">
                <a16:creationId xmlns:a16="http://schemas.microsoft.com/office/drawing/2014/main" id="{0FD11E4A-DEDC-7946-AEA9-B3D090423DC1}"/>
              </a:ext>
            </a:extLst>
          </p:cNvPr>
          <p:cNvPicPr/>
          <p:nvPr/>
        </p:nvPicPr>
        <p:blipFill>
          <a:blip r:embed="rId3" cstate="print"/>
          <a:stretch>
            <a:fillRect/>
          </a:stretch>
        </p:blipFill>
        <p:spPr>
          <a:xfrm>
            <a:off x="181679" y="1656170"/>
            <a:ext cx="4369646" cy="4021756"/>
          </a:xfrm>
          <a:prstGeom prst="rect">
            <a:avLst/>
          </a:prstGeom>
        </p:spPr>
      </p:pic>
    </p:spTree>
    <p:extLst>
      <p:ext uri="{BB962C8B-B14F-4D97-AF65-F5344CB8AC3E}">
        <p14:creationId xmlns:p14="http://schemas.microsoft.com/office/powerpoint/2010/main" val="112365784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4809"/>
            <a:ext cx="8885648" cy="552797"/>
          </a:xfrm>
          <a:prstGeom prst="rect">
            <a:avLst/>
          </a:prstGeom>
        </p:spPr>
        <p:txBody>
          <a:bodyPr vert="horz" wrap="square" lIns="0" tIns="14005" rIns="0" bIns="0" rtlCol="0">
            <a:spAutoFit/>
          </a:bodyPr>
          <a:lstStyle/>
          <a:p>
            <a:pPr marL="14007">
              <a:spcBef>
                <a:spcPts val="110"/>
              </a:spcBef>
            </a:pPr>
            <a:r>
              <a:rPr spc="-116" dirty="0"/>
              <a:t>VYUŽITÍ</a:t>
            </a:r>
            <a:r>
              <a:rPr spc="-99" dirty="0"/>
              <a:t> </a:t>
            </a:r>
            <a:r>
              <a:rPr spc="-138" dirty="0"/>
              <a:t>SVAŘOVÁNÍ</a:t>
            </a:r>
            <a:r>
              <a:rPr spc="-99" dirty="0"/>
              <a:t> </a:t>
            </a:r>
            <a:r>
              <a:rPr spc="-132" dirty="0"/>
              <a:t>LASEREM</a:t>
            </a:r>
            <a:r>
              <a:rPr spc="-72" dirty="0"/>
              <a:t> </a:t>
            </a:r>
            <a:r>
              <a:rPr dirty="0"/>
              <a:t>V</a:t>
            </a:r>
            <a:r>
              <a:rPr spc="-99" dirty="0"/>
              <a:t> </a:t>
            </a:r>
            <a:r>
              <a:rPr spc="-55" dirty="0"/>
              <a:t>PRŮMYSLU</a:t>
            </a:r>
          </a:p>
        </p:txBody>
      </p:sp>
      <p:pic>
        <p:nvPicPr>
          <p:cNvPr id="12" name="object 12"/>
          <p:cNvPicPr/>
          <p:nvPr/>
        </p:nvPicPr>
        <p:blipFill>
          <a:blip r:embed="rId2" cstate="print"/>
          <a:stretch>
            <a:fillRect/>
          </a:stretch>
        </p:blipFill>
        <p:spPr>
          <a:xfrm>
            <a:off x="358463" y="3933826"/>
            <a:ext cx="3667141" cy="2569688"/>
          </a:xfrm>
          <a:prstGeom prst="rect">
            <a:avLst/>
          </a:prstGeom>
        </p:spPr>
      </p:pic>
      <p:sp>
        <p:nvSpPr>
          <p:cNvPr id="16" name="object 16"/>
          <p:cNvSpPr txBox="1"/>
          <p:nvPr/>
        </p:nvSpPr>
        <p:spPr>
          <a:xfrm>
            <a:off x="850901" y="1636577"/>
            <a:ext cx="8613945" cy="2236572"/>
          </a:xfrm>
          <a:prstGeom prst="rect">
            <a:avLst/>
          </a:prstGeom>
        </p:spPr>
        <p:txBody>
          <a:bodyPr vert="horz" wrap="square" lIns="0" tIns="74928" rIns="0" bIns="0" rtlCol="0">
            <a:spAutoFit/>
          </a:bodyPr>
          <a:lstStyle/>
          <a:p>
            <a:pPr marL="602273" indent="-588267">
              <a:spcBef>
                <a:spcPts val="590"/>
              </a:spcBef>
              <a:buFont typeface="Arial"/>
              <a:buChar char="•"/>
              <a:tabLst>
                <a:tab pos="601573" algn="l"/>
                <a:tab pos="602273" algn="l"/>
              </a:tabLst>
            </a:pPr>
            <a:r>
              <a:rPr sz="1985" i="1" dirty="0">
                <a:latin typeface="Arial"/>
                <a:cs typeface="Arial"/>
              </a:rPr>
              <a:t>V</a:t>
            </a:r>
            <a:r>
              <a:rPr sz="1985" i="1" spc="-44" dirty="0">
                <a:latin typeface="Arial"/>
                <a:cs typeface="Arial"/>
              </a:rPr>
              <a:t> </a:t>
            </a:r>
            <a:r>
              <a:rPr sz="1985" i="1" dirty="0">
                <a:latin typeface="Arial"/>
                <a:cs typeface="Arial"/>
              </a:rPr>
              <a:t>průmyslu</a:t>
            </a:r>
            <a:r>
              <a:rPr sz="1985" i="1" spc="-6" dirty="0">
                <a:latin typeface="Arial"/>
                <a:cs typeface="Arial"/>
              </a:rPr>
              <a:t> </a:t>
            </a:r>
            <a:r>
              <a:rPr sz="1985" i="1" dirty="0">
                <a:latin typeface="Arial"/>
                <a:cs typeface="Arial"/>
              </a:rPr>
              <a:t>roste</a:t>
            </a:r>
            <a:r>
              <a:rPr sz="1985" i="1" spc="-28" dirty="0">
                <a:latin typeface="Arial"/>
                <a:cs typeface="Arial"/>
              </a:rPr>
              <a:t> </a:t>
            </a:r>
            <a:r>
              <a:rPr sz="1985" i="1" dirty="0">
                <a:latin typeface="Arial"/>
                <a:cs typeface="Arial"/>
              </a:rPr>
              <a:t>podíl</a:t>
            </a:r>
            <a:r>
              <a:rPr sz="1985" i="1" spc="-33" dirty="0">
                <a:latin typeface="Arial"/>
                <a:cs typeface="Arial"/>
              </a:rPr>
              <a:t> </a:t>
            </a:r>
            <a:r>
              <a:rPr sz="1985" i="1" dirty="0">
                <a:latin typeface="Arial"/>
                <a:cs typeface="Arial"/>
              </a:rPr>
              <a:t>speciálních</a:t>
            </a:r>
            <a:r>
              <a:rPr sz="1985" i="1" spc="-6" dirty="0">
                <a:latin typeface="Arial"/>
                <a:cs typeface="Arial"/>
              </a:rPr>
              <a:t> </a:t>
            </a:r>
            <a:r>
              <a:rPr sz="1985" i="1" dirty="0">
                <a:latin typeface="Arial"/>
                <a:cs typeface="Arial"/>
              </a:rPr>
              <a:t>materiálů</a:t>
            </a:r>
            <a:r>
              <a:rPr sz="1985" i="1" spc="-17" dirty="0">
                <a:latin typeface="Arial"/>
                <a:cs typeface="Arial"/>
              </a:rPr>
              <a:t> </a:t>
            </a:r>
            <a:r>
              <a:rPr sz="1985" i="1" dirty="0">
                <a:latin typeface="Arial"/>
                <a:cs typeface="Arial"/>
              </a:rPr>
              <a:t>–</a:t>
            </a:r>
            <a:r>
              <a:rPr sz="1985" i="1" spc="-33" dirty="0">
                <a:latin typeface="Arial"/>
                <a:cs typeface="Arial"/>
              </a:rPr>
              <a:t> </a:t>
            </a:r>
            <a:r>
              <a:rPr sz="1985" i="1" dirty="0">
                <a:latin typeface="Arial"/>
                <a:cs typeface="Arial"/>
              </a:rPr>
              <a:t>pevnostní</a:t>
            </a:r>
            <a:r>
              <a:rPr sz="1985" i="1" spc="-22" dirty="0">
                <a:latin typeface="Arial"/>
                <a:cs typeface="Arial"/>
              </a:rPr>
              <a:t> </a:t>
            </a:r>
            <a:r>
              <a:rPr sz="1985" i="1" dirty="0">
                <a:latin typeface="Arial"/>
                <a:cs typeface="Arial"/>
              </a:rPr>
              <a:t>oceli,</a:t>
            </a:r>
            <a:r>
              <a:rPr sz="1985" i="1" spc="-6" dirty="0">
                <a:latin typeface="Arial"/>
                <a:cs typeface="Arial"/>
              </a:rPr>
              <a:t> </a:t>
            </a:r>
            <a:r>
              <a:rPr sz="1985" i="1" dirty="0">
                <a:latin typeface="Arial"/>
                <a:cs typeface="Arial"/>
              </a:rPr>
              <a:t>Al,</a:t>
            </a:r>
            <a:r>
              <a:rPr sz="1985" i="1" spc="-33" dirty="0">
                <a:latin typeface="Arial"/>
                <a:cs typeface="Arial"/>
              </a:rPr>
              <a:t> </a:t>
            </a:r>
            <a:r>
              <a:rPr sz="1985" i="1" dirty="0">
                <a:latin typeface="Arial"/>
                <a:cs typeface="Arial"/>
              </a:rPr>
              <a:t>Ni,</a:t>
            </a:r>
            <a:r>
              <a:rPr sz="1985" i="1" spc="-28" dirty="0">
                <a:latin typeface="Arial"/>
                <a:cs typeface="Arial"/>
              </a:rPr>
              <a:t> Ti</a:t>
            </a:r>
            <a:endParaRPr sz="1985" dirty="0">
              <a:latin typeface="Arial"/>
              <a:cs typeface="Arial"/>
            </a:endParaRPr>
          </a:p>
          <a:p>
            <a:pPr marL="602273" indent="-588267">
              <a:spcBef>
                <a:spcPts val="479"/>
              </a:spcBef>
              <a:buFont typeface="Arial"/>
              <a:buChar char="•"/>
              <a:tabLst>
                <a:tab pos="601573" algn="l"/>
                <a:tab pos="602273" algn="l"/>
              </a:tabLst>
            </a:pPr>
            <a:r>
              <a:rPr sz="1985" i="1" dirty="0">
                <a:latin typeface="Arial"/>
                <a:cs typeface="Arial"/>
              </a:rPr>
              <a:t>Menší</a:t>
            </a:r>
            <a:r>
              <a:rPr sz="1985" i="1" spc="-39" dirty="0">
                <a:latin typeface="Arial"/>
                <a:cs typeface="Arial"/>
              </a:rPr>
              <a:t> </a:t>
            </a:r>
            <a:r>
              <a:rPr sz="1985" i="1" dirty="0">
                <a:latin typeface="Arial"/>
                <a:cs typeface="Arial"/>
              </a:rPr>
              <a:t>vliv</a:t>
            </a:r>
            <a:r>
              <a:rPr sz="1985" i="1" spc="-28" dirty="0">
                <a:latin typeface="Arial"/>
                <a:cs typeface="Arial"/>
              </a:rPr>
              <a:t> </a:t>
            </a:r>
            <a:r>
              <a:rPr sz="1985" i="1" dirty="0">
                <a:latin typeface="Arial"/>
                <a:cs typeface="Arial"/>
              </a:rPr>
              <a:t>fyzikálních</a:t>
            </a:r>
            <a:r>
              <a:rPr sz="1985" i="1" spc="39" dirty="0">
                <a:latin typeface="Arial"/>
                <a:cs typeface="Arial"/>
              </a:rPr>
              <a:t> </a:t>
            </a:r>
            <a:r>
              <a:rPr sz="1985" i="1" dirty="0">
                <a:latin typeface="Arial"/>
                <a:cs typeface="Arial"/>
              </a:rPr>
              <a:t>vlastností</a:t>
            </a:r>
            <a:r>
              <a:rPr sz="1985" i="1" spc="-22" dirty="0">
                <a:latin typeface="Arial"/>
                <a:cs typeface="Arial"/>
              </a:rPr>
              <a:t> </a:t>
            </a:r>
            <a:r>
              <a:rPr sz="1985" i="1" dirty="0">
                <a:latin typeface="Arial"/>
                <a:cs typeface="Arial"/>
              </a:rPr>
              <a:t>oproti</a:t>
            </a:r>
            <a:r>
              <a:rPr sz="1985" i="1" spc="-22" dirty="0">
                <a:latin typeface="Arial"/>
                <a:cs typeface="Arial"/>
              </a:rPr>
              <a:t> </a:t>
            </a:r>
            <a:r>
              <a:rPr sz="1985" i="1" dirty="0">
                <a:latin typeface="Arial"/>
                <a:cs typeface="Arial"/>
              </a:rPr>
              <a:t>konvenčním</a:t>
            </a:r>
            <a:r>
              <a:rPr sz="1985" i="1" spc="-17" dirty="0">
                <a:latin typeface="Arial"/>
                <a:cs typeface="Arial"/>
              </a:rPr>
              <a:t> </a:t>
            </a:r>
            <a:r>
              <a:rPr sz="1985" i="1" spc="-11" dirty="0">
                <a:latin typeface="Arial"/>
                <a:cs typeface="Arial"/>
              </a:rPr>
              <a:t>technologiím</a:t>
            </a:r>
            <a:endParaRPr sz="1985" dirty="0">
              <a:latin typeface="Arial"/>
              <a:cs typeface="Arial"/>
            </a:endParaRPr>
          </a:p>
          <a:p>
            <a:pPr marL="602273" indent="-588267">
              <a:spcBef>
                <a:spcPts val="479"/>
              </a:spcBef>
              <a:buFont typeface="Arial"/>
              <a:buChar char="•"/>
              <a:tabLst>
                <a:tab pos="601573" algn="l"/>
                <a:tab pos="602273" algn="l"/>
              </a:tabLst>
            </a:pPr>
            <a:r>
              <a:rPr sz="1985" i="1" dirty="0">
                <a:latin typeface="Arial"/>
                <a:cs typeface="Arial"/>
              </a:rPr>
              <a:t>Relativní</a:t>
            </a:r>
            <a:r>
              <a:rPr sz="1985" i="1" spc="-28" dirty="0">
                <a:latin typeface="Arial"/>
                <a:cs typeface="Arial"/>
              </a:rPr>
              <a:t> </a:t>
            </a:r>
            <a:r>
              <a:rPr sz="1985" i="1" dirty="0">
                <a:latin typeface="Arial"/>
                <a:cs typeface="Arial"/>
              </a:rPr>
              <a:t>nezávislost</a:t>
            </a:r>
            <a:r>
              <a:rPr sz="1985" i="1" spc="22" dirty="0">
                <a:latin typeface="Arial"/>
                <a:cs typeface="Arial"/>
              </a:rPr>
              <a:t> </a:t>
            </a:r>
            <a:r>
              <a:rPr sz="1985" i="1" dirty="0">
                <a:latin typeface="Arial"/>
                <a:cs typeface="Arial"/>
              </a:rPr>
              <a:t>na</a:t>
            </a:r>
            <a:r>
              <a:rPr sz="1985" i="1" spc="-33" dirty="0">
                <a:latin typeface="Arial"/>
                <a:cs typeface="Arial"/>
              </a:rPr>
              <a:t> </a:t>
            </a:r>
            <a:r>
              <a:rPr sz="1985" i="1" dirty="0">
                <a:latin typeface="Arial"/>
                <a:cs typeface="Arial"/>
              </a:rPr>
              <a:t>vlastnostech</a:t>
            </a:r>
            <a:r>
              <a:rPr sz="1985" i="1" spc="-28" dirty="0">
                <a:latin typeface="Arial"/>
                <a:cs typeface="Arial"/>
              </a:rPr>
              <a:t> </a:t>
            </a:r>
            <a:r>
              <a:rPr sz="1985" i="1" dirty="0">
                <a:latin typeface="Arial"/>
                <a:cs typeface="Arial"/>
              </a:rPr>
              <a:t>materiálu</a:t>
            </a:r>
            <a:r>
              <a:rPr sz="1985" i="1" spc="-6" dirty="0">
                <a:latin typeface="Arial"/>
                <a:cs typeface="Arial"/>
              </a:rPr>
              <a:t> </a:t>
            </a:r>
            <a:r>
              <a:rPr sz="1985" i="1" dirty="0">
                <a:latin typeface="Arial"/>
                <a:cs typeface="Arial"/>
              </a:rPr>
              <a:t>-</a:t>
            </a:r>
            <a:r>
              <a:rPr sz="1985" i="1" spc="-28" dirty="0">
                <a:latin typeface="Arial"/>
                <a:cs typeface="Arial"/>
              </a:rPr>
              <a:t> </a:t>
            </a:r>
            <a:r>
              <a:rPr sz="1985" i="1" dirty="0">
                <a:latin typeface="Arial"/>
                <a:cs typeface="Arial"/>
              </a:rPr>
              <a:t>vedení</a:t>
            </a:r>
            <a:r>
              <a:rPr sz="1985" i="1" spc="-28" dirty="0">
                <a:latin typeface="Arial"/>
                <a:cs typeface="Arial"/>
              </a:rPr>
              <a:t> </a:t>
            </a:r>
            <a:r>
              <a:rPr sz="1985" i="1" spc="-11" dirty="0">
                <a:latin typeface="Arial"/>
                <a:cs typeface="Arial"/>
              </a:rPr>
              <a:t>tepla</a:t>
            </a:r>
            <a:endParaRPr sz="1985" dirty="0">
              <a:latin typeface="Arial"/>
              <a:cs typeface="Arial"/>
            </a:endParaRPr>
          </a:p>
          <a:p>
            <a:pPr>
              <a:spcBef>
                <a:spcPts val="33"/>
              </a:spcBef>
              <a:buFont typeface="Arial"/>
              <a:buChar char="•"/>
            </a:pPr>
            <a:endParaRPr sz="2867" dirty="0">
              <a:latin typeface="Arial"/>
              <a:cs typeface="Arial"/>
            </a:endParaRPr>
          </a:p>
          <a:p>
            <a:pPr marL="602273" indent="-588267">
              <a:buFont typeface="Arial"/>
              <a:buChar char="•"/>
              <a:tabLst>
                <a:tab pos="601573" algn="l"/>
                <a:tab pos="602273" algn="l"/>
              </a:tabLst>
            </a:pPr>
            <a:r>
              <a:rPr sz="1985" i="1" dirty="0">
                <a:latin typeface="Arial"/>
                <a:cs typeface="Arial"/>
              </a:rPr>
              <a:t>Spojování</a:t>
            </a:r>
            <a:r>
              <a:rPr sz="1985" i="1" spc="-66" dirty="0">
                <a:latin typeface="Arial"/>
                <a:cs typeface="Arial"/>
              </a:rPr>
              <a:t> </a:t>
            </a:r>
            <a:r>
              <a:rPr sz="1985" i="1" dirty="0">
                <a:latin typeface="Arial"/>
                <a:cs typeface="Arial"/>
              </a:rPr>
              <a:t>různorodých</a:t>
            </a:r>
            <a:r>
              <a:rPr sz="1985" i="1" spc="-28" dirty="0">
                <a:latin typeface="Arial"/>
                <a:cs typeface="Arial"/>
              </a:rPr>
              <a:t> </a:t>
            </a:r>
            <a:r>
              <a:rPr sz="1985" i="1" spc="-11" dirty="0">
                <a:latin typeface="Arial"/>
                <a:cs typeface="Arial"/>
              </a:rPr>
              <a:t>materiálů</a:t>
            </a:r>
            <a:endParaRPr sz="1985" dirty="0">
              <a:latin typeface="Arial"/>
              <a:cs typeface="Arial"/>
            </a:endParaRPr>
          </a:p>
          <a:p>
            <a:pPr marL="602273" indent="-588267">
              <a:spcBef>
                <a:spcPts val="479"/>
              </a:spcBef>
              <a:buFont typeface="Arial"/>
              <a:buChar char="•"/>
              <a:tabLst>
                <a:tab pos="601573" algn="l"/>
                <a:tab pos="602273" algn="l"/>
              </a:tabLst>
            </a:pPr>
            <a:r>
              <a:rPr sz="1985" i="1" dirty="0">
                <a:latin typeface="Arial"/>
                <a:cs typeface="Arial"/>
              </a:rPr>
              <a:t>Možnost</a:t>
            </a:r>
            <a:r>
              <a:rPr sz="1985" i="1" spc="6" dirty="0">
                <a:latin typeface="Arial"/>
                <a:cs typeface="Arial"/>
              </a:rPr>
              <a:t> </a:t>
            </a:r>
            <a:r>
              <a:rPr sz="1985" i="1" dirty="0">
                <a:latin typeface="Arial"/>
                <a:cs typeface="Arial"/>
              </a:rPr>
              <a:t>svařovat</a:t>
            </a:r>
            <a:r>
              <a:rPr sz="1985" i="1" spc="-33" dirty="0">
                <a:latin typeface="Arial"/>
                <a:cs typeface="Arial"/>
              </a:rPr>
              <a:t> </a:t>
            </a:r>
            <a:r>
              <a:rPr sz="1985" i="1" dirty="0">
                <a:latin typeface="Arial"/>
                <a:cs typeface="Arial"/>
              </a:rPr>
              <a:t>obtížně</a:t>
            </a:r>
            <a:r>
              <a:rPr sz="1985" i="1" spc="-6" dirty="0">
                <a:latin typeface="Arial"/>
                <a:cs typeface="Arial"/>
              </a:rPr>
              <a:t> </a:t>
            </a:r>
            <a:r>
              <a:rPr sz="1985" i="1" dirty="0">
                <a:latin typeface="Arial"/>
                <a:cs typeface="Arial"/>
              </a:rPr>
              <a:t>svařitelné</a:t>
            </a:r>
            <a:r>
              <a:rPr sz="1985" i="1" spc="-33" dirty="0">
                <a:latin typeface="Arial"/>
                <a:cs typeface="Arial"/>
              </a:rPr>
              <a:t> </a:t>
            </a:r>
            <a:r>
              <a:rPr sz="1985" i="1" spc="-11" dirty="0">
                <a:latin typeface="Arial"/>
                <a:cs typeface="Arial"/>
              </a:rPr>
              <a:t>materiály</a:t>
            </a:r>
            <a:endParaRPr sz="1985" dirty="0">
              <a:latin typeface="Arial"/>
              <a:cs typeface="Arial"/>
            </a:endParaRPr>
          </a:p>
        </p:txBody>
      </p:sp>
      <p:sp>
        <p:nvSpPr>
          <p:cNvPr id="17" name="object 17"/>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52/59</a:t>
            </a:r>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pic>
        <p:nvPicPr>
          <p:cNvPr id="19" name="object 14">
            <a:extLst>
              <a:ext uri="{FF2B5EF4-FFF2-40B4-BE49-F238E27FC236}">
                <a16:creationId xmlns:a16="http://schemas.microsoft.com/office/drawing/2014/main" id="{17F18CCC-B4C7-174D-AA91-FD531D340314}"/>
              </a:ext>
            </a:extLst>
          </p:cNvPr>
          <p:cNvPicPr/>
          <p:nvPr/>
        </p:nvPicPr>
        <p:blipFill>
          <a:blip r:embed="rId3" cstate="print"/>
          <a:stretch>
            <a:fillRect/>
          </a:stretch>
        </p:blipFill>
        <p:spPr>
          <a:xfrm>
            <a:off x="4204217" y="4302360"/>
            <a:ext cx="3053711" cy="1816764"/>
          </a:xfrm>
          <a:prstGeom prst="rect">
            <a:avLst/>
          </a:prstGeom>
        </p:spPr>
      </p:pic>
      <p:pic>
        <p:nvPicPr>
          <p:cNvPr id="20" name="object 15">
            <a:extLst>
              <a:ext uri="{FF2B5EF4-FFF2-40B4-BE49-F238E27FC236}">
                <a16:creationId xmlns:a16="http://schemas.microsoft.com/office/drawing/2014/main" id="{27DBDCE7-6C39-4440-B3A6-2B5A8A696158}"/>
              </a:ext>
            </a:extLst>
          </p:cNvPr>
          <p:cNvPicPr/>
          <p:nvPr/>
        </p:nvPicPr>
        <p:blipFill>
          <a:blip r:embed="rId4" cstate="print"/>
          <a:stretch>
            <a:fillRect/>
          </a:stretch>
        </p:blipFill>
        <p:spPr>
          <a:xfrm>
            <a:off x="7436539" y="4290596"/>
            <a:ext cx="3035224" cy="1840292"/>
          </a:xfrm>
          <a:prstGeom prst="rect">
            <a:avLst/>
          </a:prstGeom>
        </p:spPr>
      </p:pic>
    </p:spTree>
    <p:extLst>
      <p:ext uri="{BB962C8B-B14F-4D97-AF65-F5344CB8AC3E}">
        <p14:creationId xmlns:p14="http://schemas.microsoft.com/office/powerpoint/2010/main" val="246409609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96004"/>
            <a:ext cx="7831051" cy="488821"/>
          </a:xfrm>
          <a:prstGeom prst="rect">
            <a:avLst/>
          </a:prstGeom>
        </p:spPr>
        <p:txBody>
          <a:bodyPr vert="horz" wrap="square" lIns="0" tIns="13305" rIns="0" bIns="0" rtlCol="0">
            <a:spAutoFit/>
          </a:bodyPr>
          <a:lstStyle/>
          <a:p>
            <a:pPr marL="14007">
              <a:spcBef>
                <a:spcPts val="105"/>
              </a:spcBef>
            </a:pPr>
            <a:r>
              <a:rPr sz="3089" b="0" dirty="0">
                <a:latin typeface="Tahoma"/>
                <a:cs typeface="Tahoma"/>
              </a:rPr>
              <a:t>VYUŽITÍ</a:t>
            </a:r>
            <a:r>
              <a:rPr sz="3089" b="0" spc="-99" dirty="0">
                <a:latin typeface="Tahoma"/>
                <a:cs typeface="Tahoma"/>
              </a:rPr>
              <a:t> </a:t>
            </a:r>
            <a:r>
              <a:rPr sz="3089" b="0" spc="-11" dirty="0">
                <a:latin typeface="Tahoma"/>
                <a:cs typeface="Tahoma"/>
              </a:rPr>
              <a:t>SVAŘOVÁNÍ</a:t>
            </a:r>
            <a:r>
              <a:rPr sz="3089" b="0" spc="-121" dirty="0">
                <a:latin typeface="Tahoma"/>
                <a:cs typeface="Tahoma"/>
              </a:rPr>
              <a:t> </a:t>
            </a:r>
            <a:r>
              <a:rPr sz="3089" b="0" dirty="0">
                <a:latin typeface="Tahoma"/>
                <a:cs typeface="Tahoma"/>
              </a:rPr>
              <a:t>LASEREM</a:t>
            </a:r>
            <a:r>
              <a:rPr sz="3089" b="0" spc="-121" dirty="0">
                <a:latin typeface="Tahoma"/>
                <a:cs typeface="Tahoma"/>
              </a:rPr>
              <a:t> </a:t>
            </a:r>
            <a:r>
              <a:rPr sz="3089" b="0" dirty="0">
                <a:latin typeface="Tahoma"/>
                <a:cs typeface="Tahoma"/>
              </a:rPr>
              <a:t>V</a:t>
            </a:r>
            <a:r>
              <a:rPr sz="3089" b="0" spc="-126" dirty="0">
                <a:latin typeface="Tahoma"/>
                <a:cs typeface="Tahoma"/>
              </a:rPr>
              <a:t> </a:t>
            </a:r>
            <a:r>
              <a:rPr sz="3089" b="0" spc="-11" dirty="0">
                <a:latin typeface="Tahoma"/>
                <a:cs typeface="Tahoma"/>
              </a:rPr>
              <a:t>PRŮMYSLU</a:t>
            </a:r>
            <a:endParaRPr sz="3089">
              <a:latin typeface="Tahoma"/>
              <a:cs typeface="Tahoma"/>
            </a:endParaRPr>
          </a:p>
        </p:txBody>
      </p:sp>
      <p:sp>
        <p:nvSpPr>
          <p:cNvPr id="12" name="object 12"/>
          <p:cNvSpPr txBox="1"/>
          <p:nvPr/>
        </p:nvSpPr>
        <p:spPr>
          <a:xfrm>
            <a:off x="1021871" y="1524839"/>
            <a:ext cx="8186085" cy="1436777"/>
          </a:xfrm>
          <a:prstGeom prst="rect">
            <a:avLst/>
          </a:prstGeom>
        </p:spPr>
        <p:txBody>
          <a:bodyPr vert="horz" wrap="square" lIns="0" tIns="14706" rIns="0" bIns="0" rtlCol="0">
            <a:spAutoFit/>
          </a:bodyPr>
          <a:lstStyle/>
          <a:p>
            <a:pPr marL="602273" indent="-588967">
              <a:spcBef>
                <a:spcPts val="116"/>
              </a:spcBef>
              <a:buFont typeface="Arial"/>
              <a:buChar char="•"/>
              <a:tabLst>
                <a:tab pos="602273" algn="l"/>
                <a:tab pos="602973" algn="l"/>
              </a:tabLst>
            </a:pPr>
            <a:r>
              <a:rPr sz="2206" i="1" dirty="0">
                <a:latin typeface="Arial"/>
                <a:cs typeface="Arial"/>
              </a:rPr>
              <a:t>Dopravní:</a:t>
            </a:r>
            <a:r>
              <a:rPr sz="2206" i="1" spc="-66" dirty="0">
                <a:latin typeface="Arial"/>
                <a:cs typeface="Arial"/>
              </a:rPr>
              <a:t> </a:t>
            </a:r>
            <a:r>
              <a:rPr sz="2206" i="1" dirty="0">
                <a:latin typeface="Arial"/>
                <a:cs typeface="Arial"/>
              </a:rPr>
              <a:t>karoserie,</a:t>
            </a:r>
            <a:r>
              <a:rPr sz="2206" i="1" spc="-72" dirty="0">
                <a:latin typeface="Arial"/>
                <a:cs typeface="Arial"/>
              </a:rPr>
              <a:t> </a:t>
            </a:r>
            <a:r>
              <a:rPr sz="2206" i="1" dirty="0">
                <a:latin typeface="Arial"/>
                <a:cs typeface="Arial"/>
              </a:rPr>
              <a:t>výfuky,</a:t>
            </a:r>
            <a:r>
              <a:rPr sz="2206" i="1" spc="-72" dirty="0">
                <a:latin typeface="Arial"/>
                <a:cs typeface="Arial"/>
              </a:rPr>
              <a:t> </a:t>
            </a:r>
            <a:r>
              <a:rPr sz="2206" i="1" dirty="0">
                <a:latin typeface="Arial"/>
                <a:cs typeface="Arial"/>
              </a:rPr>
              <a:t>střecha:</a:t>
            </a:r>
            <a:r>
              <a:rPr sz="2206" i="1" spc="-61" dirty="0">
                <a:latin typeface="Arial"/>
                <a:cs typeface="Arial"/>
              </a:rPr>
              <a:t> </a:t>
            </a:r>
            <a:r>
              <a:rPr sz="2206" i="1" dirty="0">
                <a:latin typeface="Arial"/>
                <a:cs typeface="Arial"/>
              </a:rPr>
              <a:t>rychlost,</a:t>
            </a:r>
            <a:r>
              <a:rPr sz="2206" i="1" spc="-77" dirty="0">
                <a:latin typeface="Arial"/>
                <a:cs typeface="Arial"/>
              </a:rPr>
              <a:t> </a:t>
            </a:r>
            <a:r>
              <a:rPr sz="2206" i="1" spc="-11" dirty="0">
                <a:latin typeface="Arial"/>
                <a:cs typeface="Arial"/>
              </a:rPr>
              <a:t>snadné</a:t>
            </a:r>
            <a:endParaRPr sz="2206">
              <a:latin typeface="Arial"/>
              <a:cs typeface="Arial"/>
            </a:endParaRPr>
          </a:p>
          <a:p>
            <a:pPr marL="602273"/>
            <a:r>
              <a:rPr sz="2206" i="1" dirty="0">
                <a:latin typeface="Arial"/>
                <a:cs typeface="Arial"/>
              </a:rPr>
              <a:t>přeplátování.</a:t>
            </a:r>
            <a:r>
              <a:rPr sz="2206" i="1" spc="-88" dirty="0">
                <a:latin typeface="Arial"/>
                <a:cs typeface="Arial"/>
              </a:rPr>
              <a:t> </a:t>
            </a:r>
            <a:r>
              <a:rPr sz="2206" i="1" dirty="0">
                <a:latin typeface="Arial"/>
                <a:cs typeface="Arial"/>
              </a:rPr>
              <a:t>Možnost</a:t>
            </a:r>
            <a:r>
              <a:rPr sz="2206" i="1" spc="-55" dirty="0">
                <a:latin typeface="Arial"/>
                <a:cs typeface="Arial"/>
              </a:rPr>
              <a:t> </a:t>
            </a:r>
            <a:r>
              <a:rPr sz="2206" i="1" dirty="0">
                <a:latin typeface="Arial"/>
                <a:cs typeface="Arial"/>
              </a:rPr>
              <a:t>Tailored</a:t>
            </a:r>
            <a:r>
              <a:rPr sz="2206" i="1" spc="-33" dirty="0">
                <a:latin typeface="Arial"/>
                <a:cs typeface="Arial"/>
              </a:rPr>
              <a:t> </a:t>
            </a:r>
            <a:r>
              <a:rPr sz="2206" i="1" dirty="0">
                <a:latin typeface="Arial"/>
                <a:cs typeface="Arial"/>
              </a:rPr>
              <a:t>blanks,</a:t>
            </a:r>
            <a:r>
              <a:rPr sz="2206" i="1" spc="-55" dirty="0">
                <a:latin typeface="Arial"/>
                <a:cs typeface="Arial"/>
              </a:rPr>
              <a:t> </a:t>
            </a:r>
            <a:r>
              <a:rPr sz="2206" i="1" dirty="0">
                <a:latin typeface="Arial"/>
                <a:cs typeface="Arial"/>
              </a:rPr>
              <a:t>remote</a:t>
            </a:r>
            <a:r>
              <a:rPr sz="2206" i="1" spc="-33" dirty="0">
                <a:latin typeface="Arial"/>
                <a:cs typeface="Arial"/>
              </a:rPr>
              <a:t> </a:t>
            </a:r>
            <a:r>
              <a:rPr sz="2206" i="1" spc="-11" dirty="0">
                <a:latin typeface="Arial"/>
                <a:cs typeface="Arial"/>
              </a:rPr>
              <a:t>welding.</a:t>
            </a:r>
            <a:endParaRPr sz="2206">
              <a:latin typeface="Arial"/>
              <a:cs typeface="Arial"/>
            </a:endParaRPr>
          </a:p>
          <a:p>
            <a:pPr marL="602273" marR="5602" indent="-588967">
              <a:spcBef>
                <a:spcPts val="529"/>
              </a:spcBef>
              <a:buFont typeface="Arial"/>
              <a:buChar char="•"/>
              <a:tabLst>
                <a:tab pos="602273" algn="l"/>
                <a:tab pos="602973" algn="l"/>
              </a:tabLst>
            </a:pPr>
            <a:r>
              <a:rPr sz="2206" i="1" dirty="0">
                <a:latin typeface="Arial"/>
                <a:cs typeface="Arial"/>
              </a:rPr>
              <a:t>Letecký</a:t>
            </a:r>
            <a:r>
              <a:rPr sz="2206" i="1" spc="-66" dirty="0">
                <a:latin typeface="Arial"/>
                <a:cs typeface="Arial"/>
              </a:rPr>
              <a:t> </a:t>
            </a:r>
            <a:r>
              <a:rPr sz="2206" i="1" dirty="0">
                <a:latin typeface="Arial"/>
                <a:cs typeface="Arial"/>
              </a:rPr>
              <a:t>průmysl:</a:t>
            </a:r>
            <a:r>
              <a:rPr sz="2206" i="1" spc="-55" dirty="0">
                <a:latin typeface="Arial"/>
                <a:cs typeface="Arial"/>
              </a:rPr>
              <a:t> </a:t>
            </a:r>
            <a:r>
              <a:rPr sz="2206" i="1" dirty="0">
                <a:latin typeface="Arial"/>
                <a:cs typeface="Arial"/>
              </a:rPr>
              <a:t>části</a:t>
            </a:r>
            <a:r>
              <a:rPr sz="2206" i="1" spc="-44" dirty="0">
                <a:latin typeface="Arial"/>
                <a:cs typeface="Arial"/>
              </a:rPr>
              <a:t> </a:t>
            </a:r>
            <a:r>
              <a:rPr sz="2206" i="1" dirty="0">
                <a:latin typeface="Arial"/>
                <a:cs typeface="Arial"/>
              </a:rPr>
              <a:t>turbín</a:t>
            </a:r>
            <a:r>
              <a:rPr sz="2206" i="1" spc="-33"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spojení</a:t>
            </a:r>
            <a:r>
              <a:rPr sz="2206" i="1" spc="-33" dirty="0">
                <a:latin typeface="Arial"/>
                <a:cs typeface="Arial"/>
              </a:rPr>
              <a:t> </a:t>
            </a:r>
            <a:r>
              <a:rPr sz="2206" i="1" dirty="0">
                <a:latin typeface="Arial"/>
                <a:cs typeface="Arial"/>
              </a:rPr>
              <a:t>spec.</a:t>
            </a:r>
            <a:r>
              <a:rPr sz="2206" i="1" spc="-61" dirty="0">
                <a:latin typeface="Arial"/>
                <a:cs typeface="Arial"/>
              </a:rPr>
              <a:t> </a:t>
            </a:r>
            <a:r>
              <a:rPr sz="2206" i="1" dirty="0">
                <a:latin typeface="Arial"/>
                <a:cs typeface="Arial"/>
              </a:rPr>
              <a:t>materiálů,</a:t>
            </a:r>
            <a:r>
              <a:rPr sz="2206" i="1" spc="-33" dirty="0">
                <a:latin typeface="Arial"/>
                <a:cs typeface="Arial"/>
              </a:rPr>
              <a:t> </a:t>
            </a:r>
            <a:r>
              <a:rPr sz="2206" i="1" dirty="0">
                <a:latin typeface="Arial"/>
                <a:cs typeface="Arial"/>
              </a:rPr>
              <a:t>nově</a:t>
            </a:r>
            <a:r>
              <a:rPr sz="2206" i="1" spc="-33" dirty="0">
                <a:latin typeface="Arial"/>
                <a:cs typeface="Arial"/>
              </a:rPr>
              <a:t> </a:t>
            </a:r>
            <a:r>
              <a:rPr sz="2206" i="1" spc="-55" dirty="0">
                <a:latin typeface="Arial"/>
                <a:cs typeface="Arial"/>
              </a:rPr>
              <a:t>i </a:t>
            </a:r>
            <a:r>
              <a:rPr sz="2206" i="1" dirty="0">
                <a:latin typeface="Arial"/>
                <a:cs typeface="Arial"/>
              </a:rPr>
              <a:t>konstrukce</a:t>
            </a:r>
            <a:r>
              <a:rPr sz="2206" i="1" spc="-66" dirty="0">
                <a:latin typeface="Arial"/>
                <a:cs typeface="Arial"/>
              </a:rPr>
              <a:t> </a:t>
            </a:r>
            <a:r>
              <a:rPr sz="2206" i="1" dirty="0">
                <a:latin typeface="Arial"/>
                <a:cs typeface="Arial"/>
              </a:rPr>
              <a:t>draků</a:t>
            </a:r>
            <a:r>
              <a:rPr sz="2206" i="1" spc="-28"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náhrada</a:t>
            </a:r>
            <a:r>
              <a:rPr sz="2206" i="1" spc="-50" dirty="0">
                <a:latin typeface="Arial"/>
                <a:cs typeface="Arial"/>
              </a:rPr>
              <a:t> </a:t>
            </a:r>
            <a:r>
              <a:rPr sz="2206" i="1" dirty="0">
                <a:latin typeface="Arial"/>
                <a:cs typeface="Arial"/>
              </a:rPr>
              <a:t>za</a:t>
            </a:r>
            <a:r>
              <a:rPr sz="2206" i="1" spc="-22" dirty="0">
                <a:latin typeface="Arial"/>
                <a:cs typeface="Arial"/>
              </a:rPr>
              <a:t> </a:t>
            </a:r>
            <a:r>
              <a:rPr sz="2206" i="1" spc="-11" dirty="0">
                <a:latin typeface="Arial"/>
                <a:cs typeface="Arial"/>
              </a:rPr>
              <a:t>nýtování</a:t>
            </a:r>
            <a:endParaRPr sz="2206">
              <a:latin typeface="Arial"/>
              <a:cs typeface="Arial"/>
            </a:endParaRPr>
          </a:p>
        </p:txBody>
      </p:sp>
      <p:pic>
        <p:nvPicPr>
          <p:cNvPr id="13" name="object 13"/>
          <p:cNvPicPr/>
          <p:nvPr/>
        </p:nvPicPr>
        <p:blipFill>
          <a:blip r:embed="rId2" cstate="print"/>
          <a:stretch>
            <a:fillRect/>
          </a:stretch>
        </p:blipFill>
        <p:spPr>
          <a:xfrm>
            <a:off x="7397073" y="3652017"/>
            <a:ext cx="2519269" cy="3359586"/>
          </a:xfrm>
          <a:prstGeom prst="rect">
            <a:avLst/>
          </a:prstGeom>
        </p:spPr>
      </p:pic>
      <p:grpSp>
        <p:nvGrpSpPr>
          <p:cNvPr id="14" name="object 14"/>
          <p:cNvGrpSpPr/>
          <p:nvPr/>
        </p:nvGrpSpPr>
        <p:grpSpPr>
          <a:xfrm>
            <a:off x="777058" y="3072199"/>
            <a:ext cx="6511054" cy="3988703"/>
            <a:chOff x="428244" y="2785872"/>
            <a:chExt cx="5904230" cy="3616960"/>
          </a:xfrm>
        </p:grpSpPr>
        <p:pic>
          <p:nvPicPr>
            <p:cNvPr id="15" name="object 15"/>
            <p:cNvPicPr/>
            <p:nvPr/>
          </p:nvPicPr>
          <p:blipFill>
            <a:blip r:embed="rId3" cstate="print"/>
            <a:stretch>
              <a:fillRect/>
            </a:stretch>
          </p:blipFill>
          <p:spPr>
            <a:xfrm>
              <a:off x="428244" y="2785872"/>
              <a:ext cx="3855720" cy="1786127"/>
            </a:xfrm>
            <a:prstGeom prst="rect">
              <a:avLst/>
            </a:prstGeom>
          </p:spPr>
        </p:pic>
        <p:pic>
          <p:nvPicPr>
            <p:cNvPr id="16" name="object 16"/>
            <p:cNvPicPr/>
            <p:nvPr/>
          </p:nvPicPr>
          <p:blipFill>
            <a:blip r:embed="rId4" cstate="print"/>
            <a:stretch>
              <a:fillRect/>
            </a:stretch>
          </p:blipFill>
          <p:spPr>
            <a:xfrm>
              <a:off x="3429000" y="4357116"/>
              <a:ext cx="2738628" cy="2045208"/>
            </a:xfrm>
            <a:prstGeom prst="rect">
              <a:avLst/>
            </a:prstGeom>
          </p:spPr>
        </p:pic>
        <p:pic>
          <p:nvPicPr>
            <p:cNvPr id="17" name="object 17"/>
            <p:cNvPicPr/>
            <p:nvPr/>
          </p:nvPicPr>
          <p:blipFill>
            <a:blip r:embed="rId5" cstate="print"/>
            <a:stretch>
              <a:fillRect/>
            </a:stretch>
          </p:blipFill>
          <p:spPr>
            <a:xfrm>
              <a:off x="714756" y="4786883"/>
              <a:ext cx="2142744" cy="1607820"/>
            </a:xfrm>
            <a:prstGeom prst="rect">
              <a:avLst/>
            </a:prstGeom>
          </p:spPr>
        </p:pic>
        <p:pic>
          <p:nvPicPr>
            <p:cNvPr id="18" name="object 18"/>
            <p:cNvPicPr/>
            <p:nvPr/>
          </p:nvPicPr>
          <p:blipFill>
            <a:blip r:embed="rId6" cstate="print"/>
            <a:stretch>
              <a:fillRect/>
            </a:stretch>
          </p:blipFill>
          <p:spPr>
            <a:xfrm>
              <a:off x="4357115" y="2785872"/>
              <a:ext cx="1975104" cy="1524000"/>
            </a:xfrm>
            <a:prstGeom prst="rect">
              <a:avLst/>
            </a:prstGeom>
          </p:spPr>
        </p:pic>
      </p:grpSp>
      <p:sp>
        <p:nvSpPr>
          <p:cNvPr id="19" name="object 19"/>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53/59</a:t>
            </a:r>
          </a:p>
        </p:txBody>
      </p:sp>
      <p:sp>
        <p:nvSpPr>
          <p:cNvPr id="20" name="object 20"/>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67605966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4809"/>
            <a:ext cx="7831051" cy="552797"/>
          </a:xfrm>
          <a:prstGeom prst="rect">
            <a:avLst/>
          </a:prstGeom>
        </p:spPr>
        <p:txBody>
          <a:bodyPr vert="horz" wrap="square" lIns="0" tIns="14005" rIns="0" bIns="0" rtlCol="0">
            <a:spAutoFit/>
          </a:bodyPr>
          <a:lstStyle/>
          <a:p>
            <a:pPr marL="14007">
              <a:spcBef>
                <a:spcPts val="110"/>
              </a:spcBef>
            </a:pPr>
            <a:r>
              <a:rPr spc="-121" dirty="0"/>
              <a:t>TEPELNÉ</a:t>
            </a:r>
            <a:r>
              <a:rPr spc="-110" dirty="0"/>
              <a:t> DĚLENÍ</a:t>
            </a:r>
            <a:r>
              <a:rPr spc="-66" dirty="0"/>
              <a:t> </a:t>
            </a:r>
            <a:r>
              <a:rPr spc="-132" dirty="0"/>
              <a:t>MATERIÁLŮ</a:t>
            </a:r>
            <a:r>
              <a:rPr spc="-105" dirty="0"/>
              <a:t> </a:t>
            </a:r>
            <a:r>
              <a:rPr spc="-44" dirty="0"/>
              <a:t>LASEREM</a:t>
            </a:r>
          </a:p>
        </p:txBody>
      </p:sp>
      <p:pic>
        <p:nvPicPr>
          <p:cNvPr id="12" name="object 12"/>
          <p:cNvPicPr/>
          <p:nvPr/>
        </p:nvPicPr>
        <p:blipFill>
          <a:blip r:embed="rId2" cstate="print"/>
          <a:stretch>
            <a:fillRect/>
          </a:stretch>
        </p:blipFill>
        <p:spPr>
          <a:xfrm>
            <a:off x="5914753" y="1497443"/>
            <a:ext cx="4315866" cy="2537756"/>
          </a:xfrm>
          <a:prstGeom prst="rect">
            <a:avLst/>
          </a:prstGeom>
        </p:spPr>
      </p:pic>
      <p:pic>
        <p:nvPicPr>
          <p:cNvPr id="13" name="object 13"/>
          <p:cNvPicPr/>
          <p:nvPr/>
        </p:nvPicPr>
        <p:blipFill>
          <a:blip r:embed="rId3" cstate="print"/>
          <a:stretch>
            <a:fillRect/>
          </a:stretch>
        </p:blipFill>
        <p:spPr>
          <a:xfrm>
            <a:off x="6429028" y="4151164"/>
            <a:ext cx="3801593" cy="3018417"/>
          </a:xfrm>
          <a:prstGeom prst="rect">
            <a:avLst/>
          </a:prstGeom>
        </p:spPr>
      </p:pic>
      <p:sp>
        <p:nvSpPr>
          <p:cNvPr id="14" name="object 14"/>
          <p:cNvSpPr txBox="1"/>
          <p:nvPr/>
        </p:nvSpPr>
        <p:spPr>
          <a:xfrm>
            <a:off x="549276" y="1457614"/>
            <a:ext cx="5032096" cy="5215349"/>
          </a:xfrm>
          <a:prstGeom prst="rect">
            <a:avLst/>
          </a:prstGeom>
        </p:spPr>
        <p:txBody>
          <a:bodyPr vert="horz" wrap="square" lIns="0" tIns="79830" rIns="0" bIns="0" rtlCol="0">
            <a:spAutoFit/>
          </a:bodyPr>
          <a:lstStyle/>
          <a:p>
            <a:pPr marL="392178" marR="715724" indent="-378171">
              <a:lnSpc>
                <a:spcPts val="2117"/>
              </a:lnSpc>
              <a:spcBef>
                <a:spcPts val="629"/>
              </a:spcBef>
              <a:buFont typeface="Arial"/>
              <a:buChar char="•"/>
              <a:tabLst>
                <a:tab pos="391477" algn="l"/>
                <a:tab pos="392178" algn="l"/>
              </a:tabLst>
            </a:pPr>
            <a:r>
              <a:rPr sz="2000" i="1" dirty="0">
                <a:latin typeface="Arial"/>
                <a:cs typeface="Arial"/>
              </a:rPr>
              <a:t>Vysoká</a:t>
            </a:r>
            <a:r>
              <a:rPr sz="2000" i="1" spc="-55" dirty="0">
                <a:latin typeface="Arial"/>
                <a:cs typeface="Arial"/>
              </a:rPr>
              <a:t> </a:t>
            </a:r>
            <a:r>
              <a:rPr sz="2000" i="1" dirty="0">
                <a:latin typeface="Arial"/>
                <a:cs typeface="Arial"/>
              </a:rPr>
              <a:t>kvalita</a:t>
            </a:r>
            <a:r>
              <a:rPr sz="2000" i="1" spc="-61" dirty="0">
                <a:latin typeface="Arial"/>
                <a:cs typeface="Arial"/>
              </a:rPr>
              <a:t> </a:t>
            </a:r>
            <a:r>
              <a:rPr sz="2000" i="1" dirty="0">
                <a:latin typeface="Arial"/>
                <a:cs typeface="Arial"/>
              </a:rPr>
              <a:t>řezné</a:t>
            </a:r>
            <a:r>
              <a:rPr sz="2000" i="1" spc="-55" dirty="0">
                <a:latin typeface="Arial"/>
                <a:cs typeface="Arial"/>
              </a:rPr>
              <a:t> </a:t>
            </a:r>
            <a:r>
              <a:rPr sz="2000" i="1" spc="-11" dirty="0">
                <a:latin typeface="Arial"/>
                <a:cs typeface="Arial"/>
              </a:rPr>
              <a:t>plochy </a:t>
            </a:r>
            <a:r>
              <a:rPr sz="2000" i="1" dirty="0">
                <a:latin typeface="Arial"/>
                <a:cs typeface="Arial"/>
              </a:rPr>
              <a:t>rovnoběžné</a:t>
            </a:r>
            <a:r>
              <a:rPr sz="2000" i="1" spc="-66" dirty="0">
                <a:latin typeface="Arial"/>
                <a:cs typeface="Arial"/>
              </a:rPr>
              <a:t> </a:t>
            </a:r>
            <a:r>
              <a:rPr sz="2000" i="1" spc="-22" dirty="0">
                <a:latin typeface="Arial"/>
                <a:cs typeface="Arial"/>
              </a:rPr>
              <a:t>hrany,</a:t>
            </a:r>
            <a:r>
              <a:rPr sz="2000" i="1" spc="-72" dirty="0">
                <a:latin typeface="Arial"/>
                <a:cs typeface="Arial"/>
              </a:rPr>
              <a:t> </a:t>
            </a:r>
            <a:r>
              <a:rPr sz="2000" i="1" dirty="0">
                <a:latin typeface="Arial"/>
                <a:cs typeface="Arial"/>
              </a:rPr>
              <a:t>bez</a:t>
            </a:r>
            <a:r>
              <a:rPr sz="2000" i="1" spc="-50" dirty="0">
                <a:latin typeface="Arial"/>
                <a:cs typeface="Arial"/>
              </a:rPr>
              <a:t> </a:t>
            </a:r>
            <a:r>
              <a:rPr sz="2000" i="1" spc="-11" dirty="0">
                <a:latin typeface="Arial"/>
                <a:cs typeface="Arial"/>
              </a:rPr>
              <a:t>nutného dokončování</a:t>
            </a:r>
            <a:endParaRPr sz="2000" dirty="0">
              <a:latin typeface="Arial"/>
              <a:cs typeface="Arial"/>
            </a:endParaRPr>
          </a:p>
          <a:p>
            <a:pPr marL="392178" marR="260517" indent="-378171">
              <a:spcBef>
                <a:spcPts val="1075"/>
              </a:spcBef>
              <a:buFont typeface="Arial"/>
              <a:buChar char="•"/>
              <a:tabLst>
                <a:tab pos="391477" algn="l"/>
                <a:tab pos="392178" algn="l"/>
              </a:tabLst>
            </a:pPr>
            <a:r>
              <a:rPr sz="2000" i="1" dirty="0">
                <a:latin typeface="Arial"/>
                <a:cs typeface="Arial"/>
              </a:rPr>
              <a:t>Na</a:t>
            </a:r>
            <a:r>
              <a:rPr sz="2000" i="1" spc="-28" dirty="0">
                <a:latin typeface="Arial"/>
                <a:cs typeface="Arial"/>
              </a:rPr>
              <a:t> </a:t>
            </a:r>
            <a:r>
              <a:rPr sz="2000" i="1" dirty="0">
                <a:latin typeface="Arial"/>
                <a:cs typeface="Arial"/>
              </a:rPr>
              <a:t>rychlost</a:t>
            </a:r>
            <a:r>
              <a:rPr sz="2000" i="1" spc="-61" dirty="0">
                <a:latin typeface="Arial"/>
                <a:cs typeface="Arial"/>
              </a:rPr>
              <a:t> </a:t>
            </a:r>
            <a:r>
              <a:rPr sz="2000" i="1" dirty="0">
                <a:latin typeface="Arial"/>
                <a:cs typeface="Arial"/>
              </a:rPr>
              <a:t>a</a:t>
            </a:r>
            <a:r>
              <a:rPr sz="2000" i="1" spc="-11" dirty="0">
                <a:latin typeface="Arial"/>
                <a:cs typeface="Arial"/>
              </a:rPr>
              <a:t> </a:t>
            </a:r>
            <a:r>
              <a:rPr sz="2000" i="1" dirty="0">
                <a:latin typeface="Arial"/>
                <a:cs typeface="Arial"/>
              </a:rPr>
              <a:t>kvalitu</a:t>
            </a:r>
            <a:r>
              <a:rPr sz="2000" i="1" spc="-50" dirty="0">
                <a:latin typeface="Arial"/>
                <a:cs typeface="Arial"/>
              </a:rPr>
              <a:t> </a:t>
            </a:r>
            <a:r>
              <a:rPr sz="2000" i="1" dirty="0">
                <a:latin typeface="Arial"/>
                <a:cs typeface="Arial"/>
              </a:rPr>
              <a:t>nemá</a:t>
            </a:r>
            <a:r>
              <a:rPr sz="2000" i="1" spc="-6" dirty="0">
                <a:latin typeface="Arial"/>
                <a:cs typeface="Arial"/>
              </a:rPr>
              <a:t> </a:t>
            </a:r>
            <a:r>
              <a:rPr sz="2000" i="1" spc="-22" dirty="0">
                <a:latin typeface="Arial"/>
                <a:cs typeface="Arial"/>
              </a:rPr>
              <a:t>vliv </a:t>
            </a:r>
            <a:r>
              <a:rPr sz="2000" i="1" dirty="0">
                <a:latin typeface="Arial"/>
                <a:cs typeface="Arial"/>
              </a:rPr>
              <a:t>tvrdost</a:t>
            </a:r>
            <a:r>
              <a:rPr sz="2000" i="1" spc="-83" dirty="0">
                <a:latin typeface="Arial"/>
                <a:cs typeface="Arial"/>
              </a:rPr>
              <a:t> </a:t>
            </a:r>
            <a:r>
              <a:rPr sz="2000" i="1" dirty="0">
                <a:latin typeface="Arial"/>
                <a:cs typeface="Arial"/>
              </a:rPr>
              <a:t>materiálu,</a:t>
            </a:r>
            <a:r>
              <a:rPr sz="2000" i="1" spc="-55" dirty="0">
                <a:latin typeface="Arial"/>
                <a:cs typeface="Arial"/>
              </a:rPr>
              <a:t> </a:t>
            </a:r>
            <a:r>
              <a:rPr sz="2000" i="1" dirty="0">
                <a:latin typeface="Arial"/>
                <a:cs typeface="Arial"/>
              </a:rPr>
              <a:t>malá</a:t>
            </a:r>
            <a:r>
              <a:rPr sz="2000" i="1" spc="-33" dirty="0">
                <a:latin typeface="Arial"/>
                <a:cs typeface="Arial"/>
              </a:rPr>
              <a:t> </a:t>
            </a:r>
            <a:r>
              <a:rPr sz="2000" i="1" dirty="0">
                <a:latin typeface="Arial"/>
                <a:cs typeface="Arial"/>
              </a:rPr>
              <a:t>závislost</a:t>
            </a:r>
            <a:r>
              <a:rPr sz="2000" i="1" spc="-61" dirty="0">
                <a:latin typeface="Arial"/>
                <a:cs typeface="Arial"/>
              </a:rPr>
              <a:t> </a:t>
            </a:r>
            <a:r>
              <a:rPr sz="2000" i="1" spc="-28" dirty="0">
                <a:latin typeface="Arial"/>
                <a:cs typeface="Arial"/>
              </a:rPr>
              <a:t>na </a:t>
            </a:r>
            <a:r>
              <a:rPr sz="2000" i="1" dirty="0">
                <a:latin typeface="Arial"/>
                <a:cs typeface="Arial"/>
              </a:rPr>
              <a:t>mechanických</a:t>
            </a:r>
            <a:r>
              <a:rPr sz="2000" i="1" spc="-72" dirty="0">
                <a:latin typeface="Arial"/>
                <a:cs typeface="Arial"/>
              </a:rPr>
              <a:t> </a:t>
            </a:r>
            <a:r>
              <a:rPr sz="2000" i="1" spc="-11" dirty="0">
                <a:latin typeface="Arial"/>
                <a:cs typeface="Arial"/>
              </a:rPr>
              <a:t>vlastnostech</a:t>
            </a:r>
            <a:endParaRPr sz="2000" dirty="0">
              <a:latin typeface="Arial"/>
              <a:cs typeface="Arial"/>
            </a:endParaRPr>
          </a:p>
          <a:p>
            <a:pPr marL="392178" marR="5602" indent="-378171">
              <a:lnSpc>
                <a:spcPct val="80000"/>
              </a:lnSpc>
              <a:spcBef>
                <a:spcPts val="1594"/>
              </a:spcBef>
              <a:buFont typeface="Arial"/>
              <a:buChar char="•"/>
              <a:tabLst>
                <a:tab pos="391477" algn="l"/>
                <a:tab pos="392178" algn="l"/>
              </a:tabLst>
            </a:pPr>
            <a:r>
              <a:rPr sz="2000" i="1" dirty="0">
                <a:latin typeface="Arial"/>
                <a:cs typeface="Arial"/>
              </a:rPr>
              <a:t>Malá</a:t>
            </a:r>
            <a:r>
              <a:rPr sz="2000" i="1" spc="-39" dirty="0">
                <a:latin typeface="Arial"/>
                <a:cs typeface="Arial"/>
              </a:rPr>
              <a:t> </a:t>
            </a:r>
            <a:r>
              <a:rPr sz="2000" i="1" dirty="0">
                <a:latin typeface="Arial"/>
                <a:cs typeface="Arial"/>
              </a:rPr>
              <a:t>tepelně</a:t>
            </a:r>
            <a:r>
              <a:rPr sz="2000" i="1" spc="-22" dirty="0">
                <a:latin typeface="Arial"/>
                <a:cs typeface="Arial"/>
              </a:rPr>
              <a:t> </a:t>
            </a:r>
            <a:r>
              <a:rPr sz="2000" i="1" dirty="0">
                <a:latin typeface="Arial"/>
                <a:cs typeface="Arial"/>
              </a:rPr>
              <a:t>ovlivněná</a:t>
            </a:r>
            <a:r>
              <a:rPr sz="2000" i="1" spc="-39" dirty="0">
                <a:latin typeface="Arial"/>
                <a:cs typeface="Arial"/>
              </a:rPr>
              <a:t> </a:t>
            </a:r>
            <a:r>
              <a:rPr sz="2000" i="1" dirty="0">
                <a:latin typeface="Arial"/>
                <a:cs typeface="Arial"/>
              </a:rPr>
              <a:t>zóna,</a:t>
            </a:r>
            <a:r>
              <a:rPr sz="2000" i="1" spc="-39" dirty="0">
                <a:latin typeface="Arial"/>
                <a:cs typeface="Arial"/>
              </a:rPr>
              <a:t> </a:t>
            </a:r>
            <a:r>
              <a:rPr sz="2000" i="1" spc="-11" dirty="0">
                <a:latin typeface="Arial"/>
                <a:cs typeface="Arial"/>
              </a:rPr>
              <a:t>tepelně </a:t>
            </a:r>
            <a:r>
              <a:rPr sz="2000" i="1" dirty="0">
                <a:latin typeface="Arial"/>
                <a:cs typeface="Arial"/>
              </a:rPr>
              <a:t>ovlivněný</a:t>
            </a:r>
            <a:r>
              <a:rPr sz="2000" i="1" spc="-55" dirty="0">
                <a:latin typeface="Arial"/>
                <a:cs typeface="Arial"/>
              </a:rPr>
              <a:t> </a:t>
            </a:r>
            <a:r>
              <a:rPr sz="2000" i="1" dirty="0">
                <a:latin typeface="Arial"/>
                <a:cs typeface="Arial"/>
              </a:rPr>
              <a:t>materiál</a:t>
            </a:r>
            <a:r>
              <a:rPr sz="2000" i="1" spc="-44" dirty="0">
                <a:latin typeface="Arial"/>
                <a:cs typeface="Arial"/>
              </a:rPr>
              <a:t> </a:t>
            </a:r>
            <a:r>
              <a:rPr sz="2000" i="1" dirty="0">
                <a:latin typeface="Arial"/>
                <a:cs typeface="Arial"/>
              </a:rPr>
              <a:t>je</a:t>
            </a:r>
            <a:r>
              <a:rPr sz="2000" i="1" spc="225" dirty="0">
                <a:latin typeface="Arial"/>
                <a:cs typeface="Arial"/>
              </a:rPr>
              <a:t> </a:t>
            </a:r>
            <a:r>
              <a:rPr sz="2000" i="1" dirty="0">
                <a:latin typeface="Arial"/>
                <a:cs typeface="Arial"/>
              </a:rPr>
              <a:t>odfouknut</a:t>
            </a:r>
            <a:r>
              <a:rPr sz="2000" i="1" spc="-72" dirty="0">
                <a:latin typeface="Arial"/>
                <a:cs typeface="Arial"/>
              </a:rPr>
              <a:t> </a:t>
            </a:r>
            <a:r>
              <a:rPr sz="2000" i="1" spc="-22" dirty="0">
                <a:latin typeface="Arial"/>
                <a:cs typeface="Arial"/>
              </a:rPr>
              <a:t>pryč</a:t>
            </a:r>
            <a:endParaRPr sz="2000" dirty="0">
              <a:latin typeface="Arial"/>
              <a:cs typeface="Arial"/>
            </a:endParaRPr>
          </a:p>
          <a:p>
            <a:pPr marL="392178" indent="-378171">
              <a:spcBef>
                <a:spcPts val="1059"/>
              </a:spcBef>
              <a:buFont typeface="Arial"/>
              <a:buChar char="•"/>
              <a:tabLst>
                <a:tab pos="391477" algn="l"/>
                <a:tab pos="392178" algn="l"/>
              </a:tabLst>
            </a:pPr>
            <a:r>
              <a:rPr sz="2000" i="1" dirty="0">
                <a:latin typeface="Arial"/>
                <a:cs typeface="Arial"/>
              </a:rPr>
              <a:t>Variabilita</a:t>
            </a:r>
            <a:r>
              <a:rPr sz="2000" i="1" spc="-44" dirty="0">
                <a:latin typeface="Arial"/>
                <a:cs typeface="Arial"/>
              </a:rPr>
              <a:t> </a:t>
            </a:r>
            <a:r>
              <a:rPr sz="2000" i="1" dirty="0">
                <a:latin typeface="Arial"/>
                <a:cs typeface="Arial"/>
              </a:rPr>
              <a:t>tvaru</a:t>
            </a:r>
            <a:r>
              <a:rPr sz="2000" i="1" spc="-66" dirty="0">
                <a:latin typeface="Arial"/>
                <a:cs typeface="Arial"/>
              </a:rPr>
              <a:t> </a:t>
            </a:r>
            <a:r>
              <a:rPr sz="2000" i="1" dirty="0">
                <a:latin typeface="Arial"/>
                <a:cs typeface="Arial"/>
              </a:rPr>
              <a:t>-</a:t>
            </a:r>
            <a:r>
              <a:rPr sz="2000" i="1" spc="-55" dirty="0">
                <a:latin typeface="Arial"/>
                <a:cs typeface="Arial"/>
              </a:rPr>
              <a:t> </a:t>
            </a:r>
            <a:r>
              <a:rPr sz="2000" i="1" dirty="0">
                <a:latin typeface="Arial"/>
                <a:cs typeface="Arial"/>
              </a:rPr>
              <a:t>2D</a:t>
            </a:r>
            <a:r>
              <a:rPr sz="2000" i="1" spc="-55" dirty="0">
                <a:latin typeface="Arial"/>
                <a:cs typeface="Arial"/>
              </a:rPr>
              <a:t> </a:t>
            </a:r>
            <a:r>
              <a:rPr sz="2000" i="1" spc="-11" dirty="0">
                <a:latin typeface="Arial"/>
                <a:cs typeface="Arial"/>
              </a:rPr>
              <a:t>řezání,</a:t>
            </a:r>
            <a:endParaRPr sz="2000" dirty="0">
              <a:latin typeface="Arial"/>
              <a:cs typeface="Arial"/>
            </a:endParaRPr>
          </a:p>
          <a:p>
            <a:pPr marL="2338360"/>
            <a:r>
              <a:rPr sz="2000" i="1" dirty="0">
                <a:latin typeface="Arial"/>
                <a:cs typeface="Arial"/>
              </a:rPr>
              <a:t>robotické</a:t>
            </a:r>
            <a:r>
              <a:rPr sz="2000" i="1" spc="-61" dirty="0">
                <a:latin typeface="Arial"/>
                <a:cs typeface="Arial"/>
              </a:rPr>
              <a:t> </a:t>
            </a:r>
            <a:r>
              <a:rPr sz="2000" i="1" dirty="0">
                <a:latin typeface="Arial"/>
                <a:cs typeface="Arial"/>
              </a:rPr>
              <a:t>3D</a:t>
            </a:r>
            <a:r>
              <a:rPr sz="2000" i="1" spc="-6" dirty="0">
                <a:latin typeface="Arial"/>
                <a:cs typeface="Arial"/>
              </a:rPr>
              <a:t> </a:t>
            </a:r>
            <a:r>
              <a:rPr sz="2000" i="1" spc="-11" dirty="0">
                <a:latin typeface="Arial"/>
                <a:cs typeface="Arial"/>
              </a:rPr>
              <a:t>řezání</a:t>
            </a:r>
            <a:endParaRPr sz="2000" dirty="0">
              <a:latin typeface="Arial"/>
              <a:cs typeface="Arial"/>
            </a:endParaRPr>
          </a:p>
          <a:p>
            <a:pPr marL="392178" marR="531541" indent="-378171">
              <a:spcBef>
                <a:spcPts val="1059"/>
              </a:spcBef>
              <a:buFont typeface="Arial"/>
              <a:buChar char="•"/>
              <a:tabLst>
                <a:tab pos="391477" algn="l"/>
                <a:tab pos="392178" algn="l"/>
              </a:tabLst>
            </a:pPr>
            <a:r>
              <a:rPr sz="2000" i="1" dirty="0">
                <a:latin typeface="Arial"/>
                <a:cs typeface="Arial"/>
              </a:rPr>
              <a:t>Velké</a:t>
            </a:r>
            <a:r>
              <a:rPr sz="2000" i="1" spc="-50" dirty="0">
                <a:latin typeface="Arial"/>
                <a:cs typeface="Arial"/>
              </a:rPr>
              <a:t> </a:t>
            </a:r>
            <a:r>
              <a:rPr sz="2000" i="1" dirty="0">
                <a:latin typeface="Arial"/>
                <a:cs typeface="Arial"/>
              </a:rPr>
              <a:t>řezné</a:t>
            </a:r>
            <a:r>
              <a:rPr sz="2000" i="1" spc="-55" dirty="0">
                <a:latin typeface="Arial"/>
                <a:cs typeface="Arial"/>
              </a:rPr>
              <a:t> </a:t>
            </a:r>
            <a:r>
              <a:rPr sz="2000" i="1" dirty="0">
                <a:latin typeface="Arial"/>
                <a:cs typeface="Arial"/>
              </a:rPr>
              <a:t>rychlosti</a:t>
            </a:r>
            <a:r>
              <a:rPr sz="2000" i="1" spc="-77" dirty="0">
                <a:latin typeface="Arial"/>
                <a:cs typeface="Arial"/>
              </a:rPr>
              <a:t> </a:t>
            </a:r>
            <a:r>
              <a:rPr sz="2000" i="1" dirty="0">
                <a:latin typeface="Arial"/>
                <a:cs typeface="Arial"/>
              </a:rPr>
              <a:t>ve</a:t>
            </a:r>
            <a:r>
              <a:rPr sz="2000" i="1" spc="-39" dirty="0">
                <a:latin typeface="Arial"/>
                <a:cs typeface="Arial"/>
              </a:rPr>
              <a:t> </a:t>
            </a:r>
            <a:r>
              <a:rPr sz="2000" i="1" spc="-11" dirty="0">
                <a:latin typeface="Arial"/>
                <a:cs typeface="Arial"/>
              </a:rPr>
              <a:t>srovnání </a:t>
            </a:r>
            <a:r>
              <a:rPr sz="2000" i="1" dirty="0">
                <a:latin typeface="Arial"/>
                <a:cs typeface="Arial"/>
              </a:rPr>
              <a:t>s</a:t>
            </a:r>
            <a:r>
              <a:rPr sz="2000" i="1" spc="-50" dirty="0">
                <a:latin typeface="Arial"/>
                <a:cs typeface="Arial"/>
              </a:rPr>
              <a:t> </a:t>
            </a:r>
            <a:r>
              <a:rPr sz="2000" i="1" dirty="0">
                <a:latin typeface="Arial"/>
                <a:cs typeface="Arial"/>
              </a:rPr>
              <a:t>ostatními</a:t>
            </a:r>
            <a:r>
              <a:rPr sz="2000" i="1" spc="-50" dirty="0">
                <a:latin typeface="Arial"/>
                <a:cs typeface="Arial"/>
              </a:rPr>
              <a:t> </a:t>
            </a:r>
            <a:r>
              <a:rPr sz="2000" i="1" dirty="0">
                <a:latin typeface="Arial"/>
                <a:cs typeface="Arial"/>
              </a:rPr>
              <a:t>technologiemi</a:t>
            </a:r>
            <a:r>
              <a:rPr sz="2000" i="1" spc="-50" dirty="0">
                <a:latin typeface="Arial"/>
                <a:cs typeface="Arial"/>
              </a:rPr>
              <a:t> </a:t>
            </a:r>
            <a:r>
              <a:rPr sz="2000" i="1" spc="-11" dirty="0">
                <a:latin typeface="Arial"/>
                <a:cs typeface="Arial"/>
              </a:rPr>
              <a:t>řezání</a:t>
            </a:r>
            <a:endParaRPr sz="2000" dirty="0">
              <a:latin typeface="Arial"/>
              <a:cs typeface="Arial"/>
            </a:endParaRPr>
          </a:p>
          <a:p>
            <a:pPr marL="392178" indent="-378171">
              <a:spcBef>
                <a:spcPts val="1064"/>
              </a:spcBef>
              <a:buFont typeface="Arial"/>
              <a:buChar char="•"/>
              <a:tabLst>
                <a:tab pos="391477" algn="l"/>
                <a:tab pos="392178" algn="l"/>
              </a:tabLst>
            </a:pPr>
            <a:r>
              <a:rPr sz="2000" i="1" dirty="0">
                <a:latin typeface="Arial"/>
                <a:cs typeface="Arial"/>
              </a:rPr>
              <a:t>Bez</a:t>
            </a:r>
            <a:r>
              <a:rPr sz="2000" i="1" spc="-39" dirty="0">
                <a:latin typeface="Arial"/>
                <a:cs typeface="Arial"/>
              </a:rPr>
              <a:t> </a:t>
            </a:r>
            <a:r>
              <a:rPr sz="2000" i="1" dirty="0">
                <a:latin typeface="Arial"/>
                <a:cs typeface="Arial"/>
              </a:rPr>
              <a:t>mechanické</a:t>
            </a:r>
            <a:r>
              <a:rPr sz="2000" i="1" spc="-39" dirty="0">
                <a:latin typeface="Arial"/>
                <a:cs typeface="Arial"/>
              </a:rPr>
              <a:t> </a:t>
            </a:r>
            <a:r>
              <a:rPr sz="2000" i="1" spc="-11" dirty="0">
                <a:latin typeface="Arial"/>
                <a:cs typeface="Arial"/>
              </a:rPr>
              <a:t>deformace</a:t>
            </a:r>
            <a:endParaRPr sz="2000" dirty="0">
              <a:latin typeface="Arial"/>
              <a:cs typeface="Arial"/>
            </a:endParaRPr>
          </a:p>
          <a:p>
            <a:pPr marL="392178" marR="139362" indent="-378171">
              <a:lnSpc>
                <a:spcPts val="2117"/>
              </a:lnSpc>
              <a:spcBef>
                <a:spcPts val="512"/>
              </a:spcBef>
              <a:buFont typeface="Arial"/>
              <a:buChar char="•"/>
              <a:tabLst>
                <a:tab pos="391477" algn="l"/>
                <a:tab pos="392178" algn="l"/>
              </a:tabLst>
            </a:pPr>
            <a:r>
              <a:rPr sz="2000" i="1" dirty="0">
                <a:latin typeface="Arial"/>
                <a:cs typeface="Arial"/>
              </a:rPr>
              <a:t>Zpracování</a:t>
            </a:r>
            <a:r>
              <a:rPr sz="2000" i="1" spc="-61" dirty="0">
                <a:latin typeface="Arial"/>
                <a:cs typeface="Arial"/>
              </a:rPr>
              <a:t> </a:t>
            </a:r>
            <a:r>
              <a:rPr sz="2000" i="1" dirty="0">
                <a:latin typeface="Arial"/>
                <a:cs typeface="Arial"/>
              </a:rPr>
              <a:t>povrchově</a:t>
            </a:r>
            <a:r>
              <a:rPr sz="2000" i="1" spc="-55" dirty="0">
                <a:latin typeface="Arial"/>
                <a:cs typeface="Arial"/>
              </a:rPr>
              <a:t> </a:t>
            </a:r>
            <a:r>
              <a:rPr sz="2000" i="1" spc="-11" dirty="0">
                <a:latin typeface="Arial"/>
                <a:cs typeface="Arial"/>
              </a:rPr>
              <a:t>upravených </a:t>
            </a:r>
            <a:r>
              <a:rPr sz="2000" i="1" dirty="0">
                <a:latin typeface="Arial"/>
                <a:cs typeface="Arial"/>
              </a:rPr>
              <a:t>plechů</a:t>
            </a:r>
            <a:r>
              <a:rPr sz="2000" i="1" spc="-39" dirty="0">
                <a:latin typeface="Arial"/>
                <a:cs typeface="Arial"/>
              </a:rPr>
              <a:t> </a:t>
            </a:r>
            <a:r>
              <a:rPr sz="2000" i="1" dirty="0">
                <a:latin typeface="Arial"/>
                <a:cs typeface="Arial"/>
              </a:rPr>
              <a:t>- Řezná</a:t>
            </a:r>
            <a:r>
              <a:rPr sz="2000" i="1" spc="-39" dirty="0">
                <a:latin typeface="Arial"/>
                <a:cs typeface="Arial"/>
              </a:rPr>
              <a:t> </a:t>
            </a:r>
            <a:r>
              <a:rPr sz="2000" i="1" dirty="0">
                <a:latin typeface="Arial"/>
                <a:cs typeface="Arial"/>
              </a:rPr>
              <a:t>spára</a:t>
            </a:r>
            <a:r>
              <a:rPr sz="2000" i="1" spc="-44" dirty="0">
                <a:latin typeface="Arial"/>
                <a:cs typeface="Arial"/>
              </a:rPr>
              <a:t> </a:t>
            </a:r>
            <a:r>
              <a:rPr sz="2000" i="1" dirty="0">
                <a:latin typeface="Arial"/>
                <a:cs typeface="Arial"/>
              </a:rPr>
              <a:t>(0,1</a:t>
            </a:r>
            <a:r>
              <a:rPr sz="2000" i="1" spc="-28" dirty="0">
                <a:latin typeface="Arial"/>
                <a:cs typeface="Arial"/>
              </a:rPr>
              <a:t> </a:t>
            </a:r>
            <a:r>
              <a:rPr sz="2000" i="1" dirty="0">
                <a:latin typeface="Arial"/>
                <a:cs typeface="Arial"/>
              </a:rPr>
              <a:t>- 0,4)</a:t>
            </a:r>
            <a:r>
              <a:rPr sz="2000" i="1" spc="-28" dirty="0">
                <a:latin typeface="Arial"/>
                <a:cs typeface="Arial"/>
              </a:rPr>
              <a:t> mm</a:t>
            </a:r>
            <a:endParaRPr sz="2000" dirty="0">
              <a:latin typeface="Arial"/>
              <a:cs typeface="Arial"/>
            </a:endParaRPr>
          </a:p>
        </p:txBody>
      </p:sp>
      <p:sp>
        <p:nvSpPr>
          <p:cNvPr id="15" name="object 15"/>
          <p:cNvSpPr txBox="1"/>
          <p:nvPr/>
        </p:nvSpPr>
        <p:spPr>
          <a:xfrm>
            <a:off x="9654304" y="7325220"/>
            <a:ext cx="480380" cy="230832"/>
          </a:xfrm>
          <a:prstGeom prst="rect">
            <a:avLst/>
          </a:prstGeom>
        </p:spPr>
        <p:txBody>
          <a:bodyPr vert="horz" wrap="square" lIns="0" tIns="0" rIns="0" bIns="0" rtlCol="0">
            <a:spAutoFit/>
          </a:bodyPr>
          <a:lstStyle/>
          <a:p>
            <a:pPr marL="14007">
              <a:lnSpc>
                <a:spcPts val="1798"/>
              </a:lnSpc>
            </a:pPr>
            <a:r>
              <a:rPr sz="1544" spc="-11" dirty="0">
                <a:solidFill>
                  <a:srgbClr val="FFFFFF"/>
                </a:solidFill>
                <a:latin typeface="Times New Roman"/>
                <a:cs typeface="Times New Roman"/>
              </a:rPr>
              <a:t>31/59</a:t>
            </a:r>
            <a:endParaRPr sz="1544">
              <a:latin typeface="Times New Roman"/>
              <a:cs typeface="Times New Roman"/>
            </a:endParaRPr>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412404052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801770"/>
            <a:ext cx="5385730" cy="552090"/>
          </a:xfrm>
          <a:prstGeom prst="rect">
            <a:avLst/>
          </a:prstGeom>
        </p:spPr>
        <p:txBody>
          <a:bodyPr vert="horz" wrap="square" lIns="0" tIns="13305" rIns="0" bIns="0" rtlCol="0">
            <a:spAutoFit/>
          </a:bodyPr>
          <a:lstStyle/>
          <a:p>
            <a:pPr marL="14007">
              <a:spcBef>
                <a:spcPts val="105"/>
              </a:spcBef>
            </a:pPr>
            <a:r>
              <a:rPr spc="-121" dirty="0"/>
              <a:t>PRINCIP</a:t>
            </a:r>
            <a:r>
              <a:rPr spc="-94" dirty="0"/>
              <a:t> </a:t>
            </a:r>
            <a:r>
              <a:rPr spc="-121" dirty="0"/>
              <a:t>ŘEZÁNÍ</a:t>
            </a:r>
            <a:r>
              <a:rPr spc="-88" dirty="0"/>
              <a:t> </a:t>
            </a:r>
            <a:r>
              <a:rPr spc="-77" dirty="0"/>
              <a:t>LASEREM</a:t>
            </a:r>
          </a:p>
        </p:txBody>
      </p:sp>
      <p:grpSp>
        <p:nvGrpSpPr>
          <p:cNvPr id="13" name="object 13"/>
          <p:cNvGrpSpPr>
            <a:grpSpLocks noChangeAspect="1"/>
          </p:cNvGrpSpPr>
          <p:nvPr/>
        </p:nvGrpSpPr>
        <p:grpSpPr>
          <a:xfrm>
            <a:off x="1267836" y="1472432"/>
            <a:ext cx="8157730" cy="3131297"/>
            <a:chOff x="214884" y="1357883"/>
            <a:chExt cx="8615680" cy="3307079"/>
          </a:xfrm>
        </p:grpSpPr>
        <p:pic>
          <p:nvPicPr>
            <p:cNvPr id="14" name="object 14"/>
            <p:cNvPicPr/>
            <p:nvPr/>
          </p:nvPicPr>
          <p:blipFill>
            <a:blip r:embed="rId2" cstate="print"/>
            <a:stretch>
              <a:fillRect/>
            </a:stretch>
          </p:blipFill>
          <p:spPr>
            <a:xfrm>
              <a:off x="214884" y="1357883"/>
              <a:ext cx="3642360" cy="3307079"/>
            </a:xfrm>
            <a:prstGeom prst="rect">
              <a:avLst/>
            </a:prstGeom>
          </p:spPr>
        </p:pic>
        <p:pic>
          <p:nvPicPr>
            <p:cNvPr id="15" name="object 15"/>
            <p:cNvPicPr/>
            <p:nvPr/>
          </p:nvPicPr>
          <p:blipFill>
            <a:blip r:embed="rId3" cstate="print"/>
            <a:stretch>
              <a:fillRect/>
            </a:stretch>
          </p:blipFill>
          <p:spPr>
            <a:xfrm>
              <a:off x="3977639" y="1499615"/>
              <a:ext cx="4852522" cy="2894346"/>
            </a:xfrm>
            <a:prstGeom prst="rect">
              <a:avLst/>
            </a:prstGeom>
          </p:spPr>
        </p:pic>
      </p:grpSp>
      <p:sp>
        <p:nvSpPr>
          <p:cNvPr id="16" name="object 16"/>
          <p:cNvSpPr txBox="1"/>
          <p:nvPr/>
        </p:nvSpPr>
        <p:spPr>
          <a:xfrm>
            <a:off x="622300" y="4833485"/>
            <a:ext cx="9111834" cy="1919715"/>
          </a:xfrm>
          <a:prstGeom prst="rect">
            <a:avLst/>
          </a:prstGeom>
        </p:spPr>
        <p:txBody>
          <a:bodyPr vert="horz" wrap="square" lIns="0" tIns="9103" rIns="0" bIns="0" rtlCol="0">
            <a:spAutoFit/>
          </a:bodyPr>
          <a:lstStyle/>
          <a:p>
            <a:pPr marL="131659" marR="619781" indent="-131659">
              <a:lnSpc>
                <a:spcPct val="102099"/>
              </a:lnSpc>
              <a:spcBef>
                <a:spcPts val="72"/>
              </a:spcBef>
              <a:buFont typeface="Arial"/>
              <a:buChar char="•"/>
              <a:tabLst>
                <a:tab pos="131659" algn="l"/>
              </a:tabLst>
            </a:pPr>
            <a:r>
              <a:rPr sz="1544" dirty="0">
                <a:latin typeface="Tahoma"/>
                <a:cs typeface="Tahoma"/>
              </a:rPr>
              <a:t>Laserový</a:t>
            </a:r>
            <a:r>
              <a:rPr sz="1544" spc="-39" dirty="0">
                <a:latin typeface="Tahoma"/>
                <a:cs typeface="Tahoma"/>
              </a:rPr>
              <a:t> </a:t>
            </a:r>
            <a:r>
              <a:rPr sz="1544" dirty="0">
                <a:latin typeface="Tahoma"/>
                <a:cs typeface="Tahoma"/>
              </a:rPr>
              <a:t>svazek</a:t>
            </a:r>
            <a:r>
              <a:rPr sz="1544" spc="-33" dirty="0">
                <a:latin typeface="Tahoma"/>
                <a:cs typeface="Tahoma"/>
              </a:rPr>
              <a:t> </a:t>
            </a:r>
            <a:r>
              <a:rPr sz="1544" dirty="0">
                <a:latin typeface="Tahoma"/>
                <a:cs typeface="Tahoma"/>
              </a:rPr>
              <a:t>je</a:t>
            </a:r>
            <a:r>
              <a:rPr sz="1544" spc="-33" dirty="0">
                <a:latin typeface="Tahoma"/>
                <a:cs typeface="Tahoma"/>
              </a:rPr>
              <a:t> </a:t>
            </a:r>
            <a:r>
              <a:rPr sz="1544" dirty="0">
                <a:latin typeface="Tahoma"/>
                <a:cs typeface="Tahoma"/>
              </a:rPr>
              <a:t>zaostřován</a:t>
            </a:r>
            <a:r>
              <a:rPr sz="1544" spc="-39" dirty="0">
                <a:latin typeface="Tahoma"/>
                <a:cs typeface="Tahoma"/>
              </a:rPr>
              <a:t> </a:t>
            </a:r>
            <a:r>
              <a:rPr sz="1544" dirty="0">
                <a:latin typeface="Tahoma"/>
                <a:cs typeface="Tahoma"/>
              </a:rPr>
              <a:t>čočkou</a:t>
            </a:r>
            <a:r>
              <a:rPr sz="1544" spc="-44" dirty="0">
                <a:latin typeface="Tahoma"/>
                <a:cs typeface="Tahoma"/>
              </a:rPr>
              <a:t> </a:t>
            </a:r>
            <a:r>
              <a:rPr sz="1544" dirty="0">
                <a:latin typeface="Tahoma"/>
                <a:cs typeface="Tahoma"/>
              </a:rPr>
              <a:t>do</a:t>
            </a:r>
            <a:r>
              <a:rPr sz="1544" spc="-33" dirty="0">
                <a:latin typeface="Tahoma"/>
                <a:cs typeface="Tahoma"/>
              </a:rPr>
              <a:t> </a:t>
            </a:r>
            <a:r>
              <a:rPr sz="1544" dirty="0">
                <a:latin typeface="Tahoma"/>
                <a:cs typeface="Tahoma"/>
              </a:rPr>
              <a:t>malé</a:t>
            </a:r>
            <a:r>
              <a:rPr sz="1544" spc="-33" dirty="0">
                <a:latin typeface="Tahoma"/>
                <a:cs typeface="Tahoma"/>
              </a:rPr>
              <a:t> </a:t>
            </a:r>
            <a:r>
              <a:rPr sz="1544" spc="-11" dirty="0">
                <a:latin typeface="Tahoma"/>
                <a:cs typeface="Tahoma"/>
              </a:rPr>
              <a:t>plochy,</a:t>
            </a:r>
            <a:r>
              <a:rPr sz="1544" spc="-50" dirty="0">
                <a:latin typeface="Tahoma"/>
                <a:cs typeface="Tahoma"/>
              </a:rPr>
              <a:t> </a:t>
            </a:r>
            <a:r>
              <a:rPr sz="1544" dirty="0">
                <a:latin typeface="Tahoma"/>
                <a:cs typeface="Tahoma"/>
              </a:rPr>
              <a:t>čímž</a:t>
            </a:r>
            <a:r>
              <a:rPr sz="1544" spc="-28" dirty="0">
                <a:latin typeface="Tahoma"/>
                <a:cs typeface="Tahoma"/>
              </a:rPr>
              <a:t> </a:t>
            </a:r>
            <a:r>
              <a:rPr sz="1544" dirty="0">
                <a:latin typeface="Tahoma"/>
                <a:cs typeface="Tahoma"/>
              </a:rPr>
              <a:t>je</a:t>
            </a:r>
            <a:r>
              <a:rPr sz="1544" spc="-39" dirty="0">
                <a:latin typeface="Tahoma"/>
                <a:cs typeface="Tahoma"/>
              </a:rPr>
              <a:t> </a:t>
            </a:r>
            <a:r>
              <a:rPr sz="1544" dirty="0">
                <a:latin typeface="Tahoma"/>
                <a:cs typeface="Tahoma"/>
              </a:rPr>
              <a:t>získávána</a:t>
            </a:r>
            <a:r>
              <a:rPr sz="1544" spc="-28" dirty="0">
                <a:latin typeface="Tahoma"/>
                <a:cs typeface="Tahoma"/>
              </a:rPr>
              <a:t> </a:t>
            </a:r>
            <a:r>
              <a:rPr sz="1544" dirty="0">
                <a:latin typeface="Tahoma"/>
                <a:cs typeface="Tahoma"/>
              </a:rPr>
              <a:t>vysoká</a:t>
            </a:r>
            <a:r>
              <a:rPr sz="1544" spc="-22" dirty="0">
                <a:latin typeface="Tahoma"/>
                <a:cs typeface="Tahoma"/>
              </a:rPr>
              <a:t> </a:t>
            </a:r>
            <a:r>
              <a:rPr sz="1544" dirty="0">
                <a:latin typeface="Tahoma"/>
                <a:cs typeface="Tahoma"/>
              </a:rPr>
              <a:t>hustota</a:t>
            </a:r>
            <a:r>
              <a:rPr sz="1544" spc="-55" dirty="0">
                <a:latin typeface="Tahoma"/>
                <a:cs typeface="Tahoma"/>
              </a:rPr>
              <a:t> </a:t>
            </a:r>
            <a:r>
              <a:rPr sz="1544" spc="-11" dirty="0">
                <a:latin typeface="Tahoma"/>
                <a:cs typeface="Tahoma"/>
              </a:rPr>
              <a:t>výkonu. </a:t>
            </a:r>
            <a:r>
              <a:rPr sz="1544" dirty="0">
                <a:latin typeface="Tahoma"/>
                <a:cs typeface="Tahoma"/>
              </a:rPr>
              <a:t>V</a:t>
            </a:r>
            <a:r>
              <a:rPr sz="1544" spc="-11" dirty="0">
                <a:latin typeface="Tahoma"/>
                <a:cs typeface="Tahoma"/>
              </a:rPr>
              <a:t> </a:t>
            </a:r>
            <a:r>
              <a:rPr sz="1544" dirty="0">
                <a:latin typeface="Tahoma"/>
                <a:cs typeface="Tahoma"/>
              </a:rPr>
              <a:t>dopadové</a:t>
            </a:r>
            <a:r>
              <a:rPr sz="1544" spc="-44" dirty="0">
                <a:latin typeface="Tahoma"/>
                <a:cs typeface="Tahoma"/>
              </a:rPr>
              <a:t> </a:t>
            </a:r>
            <a:r>
              <a:rPr sz="1544" dirty="0">
                <a:latin typeface="Tahoma"/>
                <a:cs typeface="Tahoma"/>
              </a:rPr>
              <a:t>ploše</a:t>
            </a:r>
            <a:r>
              <a:rPr sz="1544" spc="-17" dirty="0">
                <a:latin typeface="Tahoma"/>
                <a:cs typeface="Tahoma"/>
              </a:rPr>
              <a:t> </a:t>
            </a:r>
            <a:r>
              <a:rPr sz="1544" dirty="0">
                <a:latin typeface="Tahoma"/>
                <a:cs typeface="Tahoma"/>
              </a:rPr>
              <a:t>narůstá</a:t>
            </a:r>
            <a:r>
              <a:rPr sz="1544" spc="-28" dirty="0">
                <a:latin typeface="Tahoma"/>
                <a:cs typeface="Tahoma"/>
              </a:rPr>
              <a:t> </a:t>
            </a:r>
            <a:r>
              <a:rPr sz="1544" spc="-11" dirty="0">
                <a:latin typeface="Tahoma"/>
                <a:cs typeface="Tahoma"/>
              </a:rPr>
              <a:t>teplota.</a:t>
            </a:r>
            <a:endParaRPr sz="1544" dirty="0">
              <a:latin typeface="Tahoma"/>
              <a:cs typeface="Tahoma"/>
            </a:endParaRPr>
          </a:p>
          <a:p>
            <a:pPr marL="142864" indent="-129558">
              <a:buFont typeface="Arial"/>
              <a:buChar char="•"/>
              <a:tabLst>
                <a:tab pos="143565" algn="l"/>
              </a:tabLst>
            </a:pPr>
            <a:r>
              <a:rPr sz="1544" dirty="0">
                <a:latin typeface="Tahoma"/>
                <a:cs typeface="Tahoma"/>
              </a:rPr>
              <a:t>Řezaný</a:t>
            </a:r>
            <a:r>
              <a:rPr sz="1544" spc="-39" dirty="0">
                <a:latin typeface="Tahoma"/>
                <a:cs typeface="Tahoma"/>
              </a:rPr>
              <a:t> </a:t>
            </a:r>
            <a:r>
              <a:rPr sz="1544" dirty="0">
                <a:latin typeface="Tahoma"/>
                <a:cs typeface="Tahoma"/>
              </a:rPr>
              <a:t>materiál</a:t>
            </a:r>
            <a:r>
              <a:rPr sz="1544" spc="-28" dirty="0">
                <a:latin typeface="Tahoma"/>
                <a:cs typeface="Tahoma"/>
              </a:rPr>
              <a:t> </a:t>
            </a:r>
            <a:r>
              <a:rPr sz="1544" dirty="0">
                <a:latin typeface="Tahoma"/>
                <a:cs typeface="Tahoma"/>
              </a:rPr>
              <a:t>je</a:t>
            </a:r>
            <a:r>
              <a:rPr sz="1544" spc="-22" dirty="0">
                <a:latin typeface="Tahoma"/>
                <a:cs typeface="Tahoma"/>
              </a:rPr>
              <a:t> </a:t>
            </a:r>
            <a:r>
              <a:rPr sz="1544" dirty="0">
                <a:latin typeface="Tahoma"/>
                <a:cs typeface="Tahoma"/>
              </a:rPr>
              <a:t>zahřát</a:t>
            </a:r>
            <a:r>
              <a:rPr sz="1544" spc="-28" dirty="0">
                <a:latin typeface="Tahoma"/>
                <a:cs typeface="Tahoma"/>
              </a:rPr>
              <a:t> </a:t>
            </a:r>
            <a:r>
              <a:rPr sz="1544" dirty="0">
                <a:latin typeface="Tahoma"/>
                <a:cs typeface="Tahoma"/>
              </a:rPr>
              <a:t>nad</a:t>
            </a:r>
            <a:r>
              <a:rPr sz="1544" spc="-17" dirty="0">
                <a:latin typeface="Tahoma"/>
                <a:cs typeface="Tahoma"/>
              </a:rPr>
              <a:t> </a:t>
            </a:r>
            <a:r>
              <a:rPr sz="1544" dirty="0">
                <a:latin typeface="Tahoma"/>
                <a:cs typeface="Tahoma"/>
              </a:rPr>
              <a:t>teplotu</a:t>
            </a:r>
            <a:r>
              <a:rPr sz="1544" spc="-50" dirty="0">
                <a:latin typeface="Tahoma"/>
                <a:cs typeface="Tahoma"/>
              </a:rPr>
              <a:t> </a:t>
            </a:r>
            <a:r>
              <a:rPr sz="1544" dirty="0">
                <a:latin typeface="Tahoma"/>
                <a:cs typeface="Tahoma"/>
              </a:rPr>
              <a:t>tavení</a:t>
            </a:r>
            <a:r>
              <a:rPr sz="1544" spc="-28" dirty="0">
                <a:latin typeface="Tahoma"/>
                <a:cs typeface="Tahoma"/>
              </a:rPr>
              <a:t> </a:t>
            </a:r>
            <a:r>
              <a:rPr sz="1544" dirty="0">
                <a:latin typeface="Tahoma"/>
                <a:cs typeface="Tahoma"/>
              </a:rPr>
              <a:t>a</a:t>
            </a:r>
            <a:r>
              <a:rPr sz="1544" spc="-28" dirty="0">
                <a:latin typeface="Tahoma"/>
                <a:cs typeface="Tahoma"/>
              </a:rPr>
              <a:t> </a:t>
            </a:r>
            <a:r>
              <a:rPr sz="1544" dirty="0">
                <a:latin typeface="Tahoma"/>
                <a:cs typeface="Tahoma"/>
              </a:rPr>
              <a:t>místy</a:t>
            </a:r>
            <a:r>
              <a:rPr sz="1544" spc="-17" dirty="0">
                <a:latin typeface="Tahoma"/>
                <a:cs typeface="Tahoma"/>
              </a:rPr>
              <a:t> </a:t>
            </a:r>
            <a:r>
              <a:rPr sz="1544" dirty="0">
                <a:latin typeface="Tahoma"/>
                <a:cs typeface="Tahoma"/>
              </a:rPr>
              <a:t>nad</a:t>
            </a:r>
            <a:r>
              <a:rPr sz="1544" spc="-17" dirty="0">
                <a:latin typeface="Tahoma"/>
                <a:cs typeface="Tahoma"/>
              </a:rPr>
              <a:t> </a:t>
            </a:r>
            <a:r>
              <a:rPr sz="1544" dirty="0">
                <a:latin typeface="Tahoma"/>
                <a:cs typeface="Tahoma"/>
              </a:rPr>
              <a:t>teplotu</a:t>
            </a:r>
            <a:r>
              <a:rPr sz="1544" spc="-50" dirty="0">
                <a:latin typeface="Tahoma"/>
                <a:cs typeface="Tahoma"/>
              </a:rPr>
              <a:t> </a:t>
            </a:r>
            <a:r>
              <a:rPr sz="1544" spc="-11" dirty="0">
                <a:latin typeface="Tahoma"/>
                <a:cs typeface="Tahoma"/>
              </a:rPr>
              <a:t>odpařování.</a:t>
            </a:r>
            <a:endParaRPr sz="1544" dirty="0">
              <a:latin typeface="Tahoma"/>
              <a:cs typeface="Tahoma"/>
            </a:endParaRPr>
          </a:p>
          <a:p>
            <a:pPr marL="136561" marR="205893" indent="-123256">
              <a:buFont typeface="Arial"/>
              <a:buChar char="•"/>
              <a:tabLst>
                <a:tab pos="143565" algn="l"/>
              </a:tabLst>
            </a:pPr>
            <a:r>
              <a:rPr sz="1544" dirty="0">
                <a:latin typeface="Tahoma"/>
                <a:cs typeface="Tahoma"/>
              </a:rPr>
              <a:t>Asistenční</a:t>
            </a:r>
            <a:r>
              <a:rPr sz="1544" spc="-61" dirty="0">
                <a:latin typeface="Tahoma"/>
                <a:cs typeface="Tahoma"/>
              </a:rPr>
              <a:t> </a:t>
            </a:r>
            <a:r>
              <a:rPr sz="1544" dirty="0">
                <a:latin typeface="Tahoma"/>
                <a:cs typeface="Tahoma"/>
              </a:rPr>
              <a:t>plyn</a:t>
            </a:r>
            <a:r>
              <a:rPr sz="1544" spc="-44" dirty="0">
                <a:latin typeface="Tahoma"/>
                <a:cs typeface="Tahoma"/>
              </a:rPr>
              <a:t> </a:t>
            </a:r>
            <a:r>
              <a:rPr sz="1544" dirty="0">
                <a:latin typeface="Tahoma"/>
                <a:cs typeface="Tahoma"/>
              </a:rPr>
              <a:t>foukaný</a:t>
            </a:r>
            <a:r>
              <a:rPr sz="1544" spc="-33" dirty="0">
                <a:latin typeface="Tahoma"/>
                <a:cs typeface="Tahoma"/>
              </a:rPr>
              <a:t> </a:t>
            </a:r>
            <a:r>
              <a:rPr sz="1544" dirty="0">
                <a:latin typeface="Tahoma"/>
                <a:cs typeface="Tahoma"/>
              </a:rPr>
              <a:t>výstupní</a:t>
            </a:r>
            <a:r>
              <a:rPr sz="1544" spc="-39" dirty="0">
                <a:latin typeface="Tahoma"/>
                <a:cs typeface="Tahoma"/>
              </a:rPr>
              <a:t> </a:t>
            </a:r>
            <a:r>
              <a:rPr sz="1544" dirty="0">
                <a:latin typeface="Tahoma"/>
                <a:cs typeface="Tahoma"/>
              </a:rPr>
              <a:t>tryskou</a:t>
            </a:r>
            <a:r>
              <a:rPr sz="1544" spc="-50" dirty="0">
                <a:latin typeface="Tahoma"/>
                <a:cs typeface="Tahoma"/>
              </a:rPr>
              <a:t> </a:t>
            </a:r>
            <a:r>
              <a:rPr sz="1544" dirty="0">
                <a:latin typeface="Tahoma"/>
                <a:cs typeface="Tahoma"/>
              </a:rPr>
              <a:t>do</a:t>
            </a:r>
            <a:r>
              <a:rPr sz="1544" spc="-28" dirty="0">
                <a:latin typeface="Tahoma"/>
                <a:cs typeface="Tahoma"/>
              </a:rPr>
              <a:t> </a:t>
            </a:r>
            <a:r>
              <a:rPr sz="1544" dirty="0">
                <a:latin typeface="Tahoma"/>
                <a:cs typeface="Tahoma"/>
              </a:rPr>
              <a:t>místa</a:t>
            </a:r>
            <a:r>
              <a:rPr sz="1544" spc="-50" dirty="0">
                <a:latin typeface="Tahoma"/>
                <a:cs typeface="Tahoma"/>
              </a:rPr>
              <a:t> </a:t>
            </a:r>
            <a:r>
              <a:rPr sz="1544" dirty="0">
                <a:latin typeface="Tahoma"/>
                <a:cs typeface="Tahoma"/>
              </a:rPr>
              <a:t>interakce</a:t>
            </a:r>
            <a:r>
              <a:rPr sz="1544" spc="-33" dirty="0">
                <a:latin typeface="Tahoma"/>
                <a:cs typeface="Tahoma"/>
              </a:rPr>
              <a:t> </a:t>
            </a:r>
            <a:r>
              <a:rPr sz="1544" dirty="0">
                <a:latin typeface="Tahoma"/>
                <a:cs typeface="Tahoma"/>
              </a:rPr>
              <a:t>laserového</a:t>
            </a:r>
            <a:r>
              <a:rPr sz="1544" spc="-44" dirty="0">
                <a:latin typeface="Tahoma"/>
                <a:cs typeface="Tahoma"/>
              </a:rPr>
              <a:t> </a:t>
            </a:r>
            <a:r>
              <a:rPr sz="1544" dirty="0">
                <a:latin typeface="Tahoma"/>
                <a:cs typeface="Tahoma"/>
              </a:rPr>
              <a:t>svazku</a:t>
            </a:r>
            <a:r>
              <a:rPr sz="1544" spc="-39" dirty="0">
                <a:latin typeface="Tahoma"/>
                <a:cs typeface="Tahoma"/>
              </a:rPr>
              <a:t> </a:t>
            </a:r>
            <a:r>
              <a:rPr sz="1544" dirty="0">
                <a:latin typeface="Tahoma"/>
                <a:cs typeface="Tahoma"/>
              </a:rPr>
              <a:t>s</a:t>
            </a:r>
            <a:r>
              <a:rPr sz="1544" spc="-28" dirty="0">
                <a:latin typeface="Tahoma"/>
                <a:cs typeface="Tahoma"/>
              </a:rPr>
              <a:t> </a:t>
            </a:r>
            <a:r>
              <a:rPr sz="1544" dirty="0">
                <a:latin typeface="Tahoma"/>
                <a:cs typeface="Tahoma"/>
              </a:rPr>
              <a:t>materiálem</a:t>
            </a:r>
            <a:r>
              <a:rPr sz="1544" spc="-50" dirty="0">
                <a:latin typeface="Tahoma"/>
                <a:cs typeface="Tahoma"/>
              </a:rPr>
              <a:t> </a:t>
            </a:r>
            <a:r>
              <a:rPr sz="1544" spc="-11" dirty="0">
                <a:latin typeface="Tahoma"/>
                <a:cs typeface="Tahoma"/>
              </a:rPr>
              <a:t>vyfukuje </a:t>
            </a:r>
            <a:r>
              <a:rPr sz="1544" dirty="0">
                <a:latin typeface="Tahoma"/>
                <a:cs typeface="Tahoma"/>
              </a:rPr>
              <a:t>taveninu</a:t>
            </a:r>
            <a:r>
              <a:rPr sz="1544" spc="-39" dirty="0">
                <a:latin typeface="Tahoma"/>
                <a:cs typeface="Tahoma"/>
              </a:rPr>
              <a:t> </a:t>
            </a:r>
            <a:r>
              <a:rPr sz="1544" dirty="0">
                <a:latin typeface="Tahoma"/>
                <a:cs typeface="Tahoma"/>
              </a:rPr>
              <a:t>a</a:t>
            </a:r>
            <a:r>
              <a:rPr sz="1544" spc="-17" dirty="0">
                <a:latin typeface="Tahoma"/>
                <a:cs typeface="Tahoma"/>
              </a:rPr>
              <a:t> </a:t>
            </a:r>
            <a:r>
              <a:rPr sz="1544" dirty="0">
                <a:latin typeface="Tahoma"/>
                <a:cs typeface="Tahoma"/>
              </a:rPr>
              <a:t>výpary</a:t>
            </a:r>
            <a:r>
              <a:rPr sz="1544" spc="-22" dirty="0">
                <a:latin typeface="Tahoma"/>
                <a:cs typeface="Tahoma"/>
              </a:rPr>
              <a:t> </a:t>
            </a:r>
            <a:r>
              <a:rPr sz="1544" dirty="0">
                <a:latin typeface="Tahoma"/>
                <a:cs typeface="Tahoma"/>
              </a:rPr>
              <a:t>z</a:t>
            </a:r>
            <a:r>
              <a:rPr sz="1544" spc="-11" dirty="0">
                <a:latin typeface="Tahoma"/>
                <a:cs typeface="Tahoma"/>
              </a:rPr>
              <a:t> </a:t>
            </a:r>
            <a:r>
              <a:rPr sz="1544" dirty="0">
                <a:latin typeface="Tahoma"/>
                <a:cs typeface="Tahoma"/>
              </a:rPr>
              <a:t>místa</a:t>
            </a:r>
            <a:r>
              <a:rPr sz="1544" spc="-28" dirty="0">
                <a:latin typeface="Tahoma"/>
                <a:cs typeface="Tahoma"/>
              </a:rPr>
              <a:t> </a:t>
            </a:r>
            <a:r>
              <a:rPr sz="1544" dirty="0">
                <a:latin typeface="Tahoma"/>
                <a:cs typeface="Tahoma"/>
              </a:rPr>
              <a:t>řezu</a:t>
            </a:r>
            <a:r>
              <a:rPr sz="1544" spc="-22" dirty="0">
                <a:latin typeface="Tahoma"/>
                <a:cs typeface="Tahoma"/>
              </a:rPr>
              <a:t> </a:t>
            </a:r>
            <a:r>
              <a:rPr sz="1544" spc="-11" dirty="0">
                <a:latin typeface="Tahoma"/>
                <a:cs typeface="Tahoma"/>
              </a:rPr>
              <a:t>pryč.</a:t>
            </a:r>
            <a:endParaRPr sz="1544" dirty="0">
              <a:latin typeface="Tahoma"/>
              <a:cs typeface="Tahoma"/>
            </a:endParaRPr>
          </a:p>
          <a:p>
            <a:pPr marL="142864" indent="-129558">
              <a:buFont typeface="Arial"/>
              <a:buChar char="•"/>
              <a:tabLst>
                <a:tab pos="143565" algn="l"/>
              </a:tabLst>
            </a:pPr>
            <a:r>
              <a:rPr sz="1544" dirty="0">
                <a:latin typeface="Tahoma"/>
                <a:cs typeface="Tahoma"/>
              </a:rPr>
              <a:t>Je-li</a:t>
            </a:r>
            <a:r>
              <a:rPr sz="1544" spc="-39" dirty="0">
                <a:latin typeface="Tahoma"/>
                <a:cs typeface="Tahoma"/>
              </a:rPr>
              <a:t> </a:t>
            </a:r>
            <a:r>
              <a:rPr sz="1544" dirty="0">
                <a:latin typeface="Tahoma"/>
                <a:cs typeface="Tahoma"/>
              </a:rPr>
              <a:t>použit</a:t>
            </a:r>
            <a:r>
              <a:rPr sz="1544" spc="-39" dirty="0">
                <a:latin typeface="Tahoma"/>
                <a:cs typeface="Tahoma"/>
              </a:rPr>
              <a:t> </a:t>
            </a:r>
            <a:r>
              <a:rPr sz="1544" dirty="0">
                <a:latin typeface="Tahoma"/>
                <a:cs typeface="Tahoma"/>
              </a:rPr>
              <a:t>jako</a:t>
            </a:r>
            <a:r>
              <a:rPr sz="1544" spc="-17" dirty="0">
                <a:latin typeface="Tahoma"/>
                <a:cs typeface="Tahoma"/>
              </a:rPr>
              <a:t> </a:t>
            </a:r>
            <a:r>
              <a:rPr sz="1544" dirty="0">
                <a:latin typeface="Tahoma"/>
                <a:cs typeface="Tahoma"/>
              </a:rPr>
              <a:t>asistenční</a:t>
            </a:r>
            <a:r>
              <a:rPr sz="1544" spc="-28" dirty="0">
                <a:latin typeface="Tahoma"/>
                <a:cs typeface="Tahoma"/>
              </a:rPr>
              <a:t> </a:t>
            </a:r>
            <a:r>
              <a:rPr sz="1544" dirty="0">
                <a:latin typeface="Tahoma"/>
                <a:cs typeface="Tahoma"/>
              </a:rPr>
              <a:t>plyn</a:t>
            </a:r>
            <a:r>
              <a:rPr sz="1544" spc="-33" dirty="0">
                <a:latin typeface="Tahoma"/>
                <a:cs typeface="Tahoma"/>
              </a:rPr>
              <a:t> </a:t>
            </a:r>
            <a:r>
              <a:rPr sz="1544" dirty="0">
                <a:latin typeface="Tahoma"/>
                <a:cs typeface="Tahoma"/>
              </a:rPr>
              <a:t>kyslík</a:t>
            </a:r>
            <a:r>
              <a:rPr sz="1544" spc="-11" dirty="0">
                <a:latin typeface="Tahoma"/>
                <a:cs typeface="Tahoma"/>
              </a:rPr>
              <a:t> </a:t>
            </a:r>
            <a:r>
              <a:rPr sz="1544" dirty="0">
                <a:latin typeface="Tahoma"/>
                <a:cs typeface="Tahoma"/>
              </a:rPr>
              <a:t>je</a:t>
            </a:r>
            <a:r>
              <a:rPr sz="1544" spc="-22" dirty="0">
                <a:latin typeface="Tahoma"/>
                <a:cs typeface="Tahoma"/>
              </a:rPr>
              <a:t> </a:t>
            </a:r>
            <a:r>
              <a:rPr sz="1544" dirty="0">
                <a:latin typeface="Tahoma"/>
                <a:cs typeface="Tahoma"/>
              </a:rPr>
              <a:t>materiál</a:t>
            </a:r>
            <a:r>
              <a:rPr sz="1544" spc="-28" dirty="0">
                <a:latin typeface="Tahoma"/>
                <a:cs typeface="Tahoma"/>
              </a:rPr>
              <a:t> </a:t>
            </a:r>
            <a:r>
              <a:rPr sz="1544" dirty="0">
                <a:latin typeface="Tahoma"/>
                <a:cs typeface="Tahoma"/>
              </a:rPr>
              <a:t>po</a:t>
            </a:r>
            <a:r>
              <a:rPr sz="1544" spc="-17" dirty="0">
                <a:latin typeface="Tahoma"/>
                <a:cs typeface="Tahoma"/>
              </a:rPr>
              <a:t> </a:t>
            </a:r>
            <a:r>
              <a:rPr sz="1544" dirty="0">
                <a:latin typeface="Tahoma"/>
                <a:cs typeface="Tahoma"/>
              </a:rPr>
              <a:t>zahřátí</a:t>
            </a:r>
            <a:r>
              <a:rPr sz="1544" spc="-33" dirty="0">
                <a:latin typeface="Tahoma"/>
                <a:cs typeface="Tahoma"/>
              </a:rPr>
              <a:t> </a:t>
            </a:r>
            <a:r>
              <a:rPr sz="1544" dirty="0">
                <a:latin typeface="Tahoma"/>
                <a:cs typeface="Tahoma"/>
              </a:rPr>
              <a:t>na</a:t>
            </a:r>
            <a:r>
              <a:rPr sz="1544" spc="-22" dirty="0">
                <a:latin typeface="Tahoma"/>
                <a:cs typeface="Tahoma"/>
              </a:rPr>
              <a:t> </a:t>
            </a:r>
            <a:r>
              <a:rPr sz="1544" dirty="0">
                <a:latin typeface="Tahoma"/>
                <a:cs typeface="Tahoma"/>
              </a:rPr>
              <a:t>zápalnou</a:t>
            </a:r>
            <a:r>
              <a:rPr sz="1544" spc="-44" dirty="0">
                <a:latin typeface="Tahoma"/>
                <a:cs typeface="Tahoma"/>
              </a:rPr>
              <a:t> </a:t>
            </a:r>
            <a:r>
              <a:rPr sz="1544" dirty="0">
                <a:latin typeface="Tahoma"/>
                <a:cs typeface="Tahoma"/>
              </a:rPr>
              <a:t>teplotu</a:t>
            </a:r>
            <a:r>
              <a:rPr sz="1544" spc="-61" dirty="0">
                <a:latin typeface="Tahoma"/>
                <a:cs typeface="Tahoma"/>
              </a:rPr>
              <a:t> </a:t>
            </a:r>
            <a:r>
              <a:rPr sz="1544" dirty="0">
                <a:latin typeface="Tahoma"/>
                <a:cs typeface="Tahoma"/>
              </a:rPr>
              <a:t>také</a:t>
            </a:r>
            <a:r>
              <a:rPr sz="1544" spc="-11" dirty="0">
                <a:latin typeface="Tahoma"/>
                <a:cs typeface="Tahoma"/>
              </a:rPr>
              <a:t> </a:t>
            </a:r>
            <a:r>
              <a:rPr sz="1544" dirty="0">
                <a:latin typeface="Tahoma"/>
                <a:cs typeface="Tahoma"/>
              </a:rPr>
              <a:t>spalován</a:t>
            </a:r>
            <a:r>
              <a:rPr sz="1544" spc="-33" dirty="0">
                <a:latin typeface="Tahoma"/>
                <a:cs typeface="Tahoma"/>
              </a:rPr>
              <a:t> </a:t>
            </a:r>
            <a:r>
              <a:rPr sz="1544" dirty="0">
                <a:latin typeface="Tahoma"/>
                <a:cs typeface="Tahoma"/>
              </a:rPr>
              <a:t>a</a:t>
            </a:r>
            <a:r>
              <a:rPr sz="1544" spc="-22" dirty="0">
                <a:latin typeface="Tahoma"/>
                <a:cs typeface="Tahoma"/>
              </a:rPr>
              <a:t> </a:t>
            </a:r>
            <a:r>
              <a:rPr sz="1544" spc="-11" dirty="0">
                <a:latin typeface="Tahoma"/>
                <a:cs typeface="Tahoma"/>
              </a:rPr>
              <a:t>vzniklé</a:t>
            </a:r>
            <a:endParaRPr sz="1544" dirty="0">
              <a:latin typeface="Tahoma"/>
              <a:cs typeface="Tahoma"/>
            </a:endParaRPr>
          </a:p>
          <a:p>
            <a:pPr marL="136561">
              <a:spcBef>
                <a:spcPts val="6"/>
              </a:spcBef>
            </a:pPr>
            <a:r>
              <a:rPr sz="1544" dirty="0">
                <a:latin typeface="Tahoma"/>
                <a:cs typeface="Tahoma"/>
              </a:rPr>
              <a:t>oxidy</a:t>
            </a:r>
            <a:r>
              <a:rPr sz="1544" spc="-66" dirty="0">
                <a:latin typeface="Tahoma"/>
                <a:cs typeface="Tahoma"/>
              </a:rPr>
              <a:t> </a:t>
            </a:r>
            <a:r>
              <a:rPr sz="1544" dirty="0">
                <a:latin typeface="Tahoma"/>
                <a:cs typeface="Tahoma"/>
              </a:rPr>
              <a:t>jsou</a:t>
            </a:r>
            <a:r>
              <a:rPr sz="1544" spc="-44" dirty="0">
                <a:latin typeface="Tahoma"/>
                <a:cs typeface="Tahoma"/>
              </a:rPr>
              <a:t> </a:t>
            </a:r>
            <a:r>
              <a:rPr sz="1544" dirty="0">
                <a:latin typeface="Tahoma"/>
                <a:cs typeface="Tahoma"/>
              </a:rPr>
              <a:t>vyfukovány</a:t>
            </a:r>
            <a:r>
              <a:rPr sz="1544" spc="-33" dirty="0">
                <a:latin typeface="Tahoma"/>
                <a:cs typeface="Tahoma"/>
              </a:rPr>
              <a:t> </a:t>
            </a:r>
            <a:r>
              <a:rPr sz="1544" dirty="0">
                <a:latin typeface="Tahoma"/>
                <a:cs typeface="Tahoma"/>
              </a:rPr>
              <a:t>tlakem</a:t>
            </a:r>
            <a:r>
              <a:rPr sz="1544" spc="-44" dirty="0">
                <a:latin typeface="Tahoma"/>
                <a:cs typeface="Tahoma"/>
              </a:rPr>
              <a:t> </a:t>
            </a:r>
            <a:r>
              <a:rPr sz="1544" spc="-11" dirty="0">
                <a:latin typeface="Tahoma"/>
                <a:cs typeface="Tahoma"/>
              </a:rPr>
              <a:t>kyslíku.</a:t>
            </a:r>
            <a:endParaRPr sz="1544" dirty="0">
              <a:latin typeface="Tahoma"/>
              <a:cs typeface="Tahoma"/>
            </a:endParaRPr>
          </a:p>
          <a:p>
            <a:pPr marL="142864" indent="-129558">
              <a:buFont typeface="Arial"/>
              <a:buChar char="•"/>
              <a:tabLst>
                <a:tab pos="143565" algn="l"/>
              </a:tabLst>
            </a:pPr>
            <a:r>
              <a:rPr sz="1544" dirty="0">
                <a:latin typeface="Tahoma"/>
                <a:cs typeface="Tahoma"/>
              </a:rPr>
              <a:t>Kombinací</a:t>
            </a:r>
            <a:r>
              <a:rPr sz="1544" spc="-39" dirty="0">
                <a:latin typeface="Tahoma"/>
                <a:cs typeface="Tahoma"/>
              </a:rPr>
              <a:t> </a:t>
            </a:r>
            <a:r>
              <a:rPr sz="1544" dirty="0">
                <a:latin typeface="Tahoma"/>
                <a:cs typeface="Tahoma"/>
              </a:rPr>
              <a:t>uvedených</a:t>
            </a:r>
            <a:r>
              <a:rPr sz="1544" spc="-66" dirty="0">
                <a:latin typeface="Tahoma"/>
                <a:cs typeface="Tahoma"/>
              </a:rPr>
              <a:t> </a:t>
            </a:r>
            <a:r>
              <a:rPr sz="1544" dirty="0">
                <a:latin typeface="Tahoma"/>
                <a:cs typeface="Tahoma"/>
              </a:rPr>
              <a:t>procesů</a:t>
            </a:r>
            <a:r>
              <a:rPr sz="1544" spc="-50" dirty="0">
                <a:latin typeface="Tahoma"/>
                <a:cs typeface="Tahoma"/>
              </a:rPr>
              <a:t> </a:t>
            </a:r>
            <a:r>
              <a:rPr sz="1544" dirty="0">
                <a:latin typeface="Tahoma"/>
                <a:cs typeface="Tahoma"/>
              </a:rPr>
              <a:t>vzniká</a:t>
            </a:r>
            <a:r>
              <a:rPr sz="1544" spc="-17" dirty="0">
                <a:latin typeface="Tahoma"/>
                <a:cs typeface="Tahoma"/>
              </a:rPr>
              <a:t> </a:t>
            </a:r>
            <a:r>
              <a:rPr sz="1544" dirty="0">
                <a:latin typeface="Tahoma"/>
                <a:cs typeface="Tahoma"/>
              </a:rPr>
              <a:t>ve</a:t>
            </a:r>
            <a:r>
              <a:rPr sz="1544" spc="-33" dirty="0">
                <a:latin typeface="Tahoma"/>
                <a:cs typeface="Tahoma"/>
              </a:rPr>
              <a:t> </a:t>
            </a:r>
            <a:r>
              <a:rPr sz="1544" dirty="0">
                <a:latin typeface="Tahoma"/>
                <a:cs typeface="Tahoma"/>
              </a:rPr>
              <a:t>směru</a:t>
            </a:r>
            <a:r>
              <a:rPr sz="1544" spc="-55" dirty="0">
                <a:latin typeface="Tahoma"/>
                <a:cs typeface="Tahoma"/>
              </a:rPr>
              <a:t> </a:t>
            </a:r>
            <a:r>
              <a:rPr sz="1544" dirty="0">
                <a:latin typeface="Tahoma"/>
                <a:cs typeface="Tahoma"/>
              </a:rPr>
              <a:t>pohybu</a:t>
            </a:r>
            <a:r>
              <a:rPr sz="1544" spc="-50" dirty="0">
                <a:latin typeface="Tahoma"/>
                <a:cs typeface="Tahoma"/>
              </a:rPr>
              <a:t> </a:t>
            </a:r>
            <a:r>
              <a:rPr sz="1544" dirty="0">
                <a:latin typeface="Tahoma"/>
                <a:cs typeface="Tahoma"/>
              </a:rPr>
              <a:t>hořáku</a:t>
            </a:r>
            <a:r>
              <a:rPr sz="1544" spc="-44" dirty="0">
                <a:latin typeface="Tahoma"/>
                <a:cs typeface="Tahoma"/>
              </a:rPr>
              <a:t> </a:t>
            </a:r>
            <a:r>
              <a:rPr sz="1544" dirty="0">
                <a:latin typeface="Tahoma"/>
                <a:cs typeface="Tahoma"/>
              </a:rPr>
              <a:t>řezná</a:t>
            </a:r>
            <a:r>
              <a:rPr sz="1544" spc="-55" dirty="0">
                <a:latin typeface="Tahoma"/>
                <a:cs typeface="Tahoma"/>
              </a:rPr>
              <a:t> </a:t>
            </a:r>
            <a:r>
              <a:rPr sz="1544" spc="-11" dirty="0">
                <a:latin typeface="Tahoma"/>
                <a:cs typeface="Tahoma"/>
              </a:rPr>
              <a:t>mezera.</a:t>
            </a:r>
            <a:endParaRPr sz="1544" dirty="0">
              <a:latin typeface="Tahoma"/>
              <a:cs typeface="Tahoma"/>
            </a:endParaRPr>
          </a:p>
        </p:txBody>
      </p:sp>
      <p:sp>
        <p:nvSpPr>
          <p:cNvPr id="17" name="object 17"/>
          <p:cNvSpPr txBox="1"/>
          <p:nvPr/>
        </p:nvSpPr>
        <p:spPr>
          <a:xfrm>
            <a:off x="9654304" y="7325220"/>
            <a:ext cx="480380" cy="230832"/>
          </a:xfrm>
          <a:prstGeom prst="rect">
            <a:avLst/>
          </a:prstGeom>
        </p:spPr>
        <p:txBody>
          <a:bodyPr vert="horz" wrap="square" lIns="0" tIns="0" rIns="0" bIns="0" rtlCol="0">
            <a:spAutoFit/>
          </a:bodyPr>
          <a:lstStyle/>
          <a:p>
            <a:pPr marL="14007">
              <a:lnSpc>
                <a:spcPts val="1798"/>
              </a:lnSpc>
            </a:pPr>
            <a:r>
              <a:rPr sz="1544" spc="-11" dirty="0">
                <a:solidFill>
                  <a:srgbClr val="FFFFFF"/>
                </a:solidFill>
                <a:latin typeface="Times New Roman"/>
                <a:cs typeface="Times New Roman"/>
              </a:rPr>
              <a:t>33/59</a:t>
            </a:r>
            <a:endParaRPr sz="1544">
              <a:latin typeface="Times New Roman"/>
              <a:cs typeface="Times New Roman"/>
            </a:endParaRPr>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858722613"/>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7" name="object 17"/>
          <p:cNvSpPr txBox="1"/>
          <p:nvPr/>
        </p:nvSpPr>
        <p:spPr>
          <a:xfrm>
            <a:off x="392301" y="1213737"/>
            <a:ext cx="4875409" cy="5302821"/>
          </a:xfrm>
          <a:prstGeom prst="rect">
            <a:avLst/>
          </a:prstGeom>
        </p:spPr>
        <p:txBody>
          <a:bodyPr vert="horz" wrap="square" lIns="0" tIns="109941" rIns="0" bIns="0" rtlCol="0">
            <a:spAutoFit/>
          </a:bodyPr>
          <a:lstStyle/>
          <a:p>
            <a:pPr marL="14007">
              <a:spcBef>
                <a:spcPts val="866"/>
              </a:spcBef>
            </a:pPr>
            <a:r>
              <a:rPr sz="1985" b="1" i="1" u="sng" dirty="0">
                <a:uFill>
                  <a:solidFill>
                    <a:srgbClr val="000000"/>
                  </a:solidFill>
                </a:uFill>
                <a:latin typeface="Arial"/>
                <a:cs typeface="Arial"/>
              </a:rPr>
              <a:t>Principy</a:t>
            </a:r>
            <a:r>
              <a:rPr sz="1985" b="1" i="1" u="sng" spc="-33" dirty="0">
                <a:uFill>
                  <a:solidFill>
                    <a:srgbClr val="000000"/>
                  </a:solidFill>
                </a:uFill>
                <a:latin typeface="Arial"/>
                <a:cs typeface="Arial"/>
              </a:rPr>
              <a:t> </a:t>
            </a:r>
            <a:r>
              <a:rPr sz="1985" b="1" i="1" u="sng" dirty="0">
                <a:uFill>
                  <a:solidFill>
                    <a:srgbClr val="000000"/>
                  </a:solidFill>
                </a:uFill>
                <a:latin typeface="Arial"/>
                <a:cs typeface="Arial"/>
              </a:rPr>
              <a:t>vzniku</a:t>
            </a:r>
            <a:r>
              <a:rPr sz="1985" b="1" i="1" u="sng" spc="-17" dirty="0">
                <a:uFill>
                  <a:solidFill>
                    <a:srgbClr val="000000"/>
                  </a:solidFill>
                </a:uFill>
                <a:latin typeface="Arial"/>
                <a:cs typeface="Arial"/>
              </a:rPr>
              <a:t> </a:t>
            </a:r>
            <a:r>
              <a:rPr sz="1985" b="1" i="1" u="sng" dirty="0">
                <a:uFill>
                  <a:solidFill>
                    <a:srgbClr val="000000"/>
                  </a:solidFill>
                </a:uFill>
                <a:latin typeface="Arial"/>
                <a:cs typeface="Arial"/>
              </a:rPr>
              <a:t>řezné</a:t>
            </a:r>
            <a:r>
              <a:rPr sz="1985" b="1" i="1" u="sng" spc="-11" dirty="0">
                <a:uFill>
                  <a:solidFill>
                    <a:srgbClr val="000000"/>
                  </a:solidFill>
                </a:uFill>
                <a:latin typeface="Arial"/>
                <a:cs typeface="Arial"/>
              </a:rPr>
              <a:t> spáry:</a:t>
            </a:r>
            <a:endParaRPr sz="1985" dirty="0">
              <a:latin typeface="Arial"/>
              <a:cs typeface="Arial"/>
            </a:endParaRPr>
          </a:p>
          <a:p>
            <a:pPr marL="154770" indent="-141464">
              <a:spcBef>
                <a:spcPts val="673"/>
              </a:spcBef>
              <a:buFont typeface="Arial"/>
              <a:buChar char="•"/>
              <a:tabLst>
                <a:tab pos="155470" algn="l"/>
              </a:tabLst>
            </a:pPr>
            <a:r>
              <a:rPr sz="1764" b="1" i="1" dirty="0">
                <a:latin typeface="Arial"/>
                <a:cs typeface="Arial"/>
              </a:rPr>
              <a:t>sublimace</a:t>
            </a:r>
            <a:r>
              <a:rPr sz="1764" b="1" i="1" spc="-94" dirty="0">
                <a:latin typeface="Arial"/>
                <a:cs typeface="Arial"/>
              </a:rPr>
              <a:t> </a:t>
            </a:r>
            <a:r>
              <a:rPr sz="1764" b="1" i="1" dirty="0">
                <a:latin typeface="Arial"/>
                <a:cs typeface="Arial"/>
              </a:rPr>
              <a:t>(odpaření</a:t>
            </a:r>
            <a:r>
              <a:rPr sz="1764" b="1" i="1" spc="-94" dirty="0">
                <a:latin typeface="Arial"/>
                <a:cs typeface="Arial"/>
              </a:rPr>
              <a:t> </a:t>
            </a:r>
            <a:r>
              <a:rPr sz="1764" b="1" i="1" spc="-11" dirty="0">
                <a:latin typeface="Arial"/>
                <a:cs typeface="Arial"/>
              </a:rPr>
              <a:t>materiálu)</a:t>
            </a:r>
            <a:endParaRPr sz="1764" dirty="0">
              <a:latin typeface="Arial"/>
              <a:cs typeface="Arial"/>
            </a:endParaRPr>
          </a:p>
          <a:p>
            <a:pPr marL="14007" marR="312342">
              <a:spcBef>
                <a:spcPts val="662"/>
              </a:spcBef>
              <a:buFont typeface="Arial"/>
              <a:buChar char="•"/>
              <a:tabLst>
                <a:tab pos="155470" algn="l"/>
              </a:tabLst>
            </a:pPr>
            <a:r>
              <a:rPr sz="1764" b="1" i="1" dirty="0">
                <a:latin typeface="Arial"/>
                <a:cs typeface="Arial"/>
              </a:rPr>
              <a:t>odtavení</a:t>
            </a:r>
            <a:r>
              <a:rPr sz="1764" b="1" i="1" spc="-88" dirty="0">
                <a:latin typeface="Arial"/>
                <a:cs typeface="Arial"/>
              </a:rPr>
              <a:t> </a:t>
            </a:r>
            <a:r>
              <a:rPr sz="1764" b="1" i="1" dirty="0">
                <a:latin typeface="Arial"/>
                <a:cs typeface="Arial"/>
              </a:rPr>
              <a:t>materiálu</a:t>
            </a:r>
            <a:r>
              <a:rPr sz="1764" b="1" i="1" spc="-83" dirty="0">
                <a:latin typeface="Arial"/>
                <a:cs typeface="Arial"/>
              </a:rPr>
              <a:t> </a:t>
            </a:r>
            <a:r>
              <a:rPr sz="1764" b="1" i="1" dirty="0">
                <a:latin typeface="Arial"/>
                <a:cs typeface="Arial"/>
              </a:rPr>
              <a:t>(vyfouknutí</a:t>
            </a:r>
            <a:r>
              <a:rPr sz="1764" b="1" i="1" spc="-72" dirty="0">
                <a:latin typeface="Arial"/>
                <a:cs typeface="Arial"/>
              </a:rPr>
              <a:t> </a:t>
            </a:r>
            <a:r>
              <a:rPr sz="1764" b="1" i="1" spc="-11" dirty="0">
                <a:latin typeface="Arial"/>
                <a:cs typeface="Arial"/>
              </a:rPr>
              <a:t>taveniny asistenčním</a:t>
            </a:r>
            <a:r>
              <a:rPr sz="1764" b="1" i="1" spc="-6" dirty="0">
                <a:latin typeface="Arial"/>
                <a:cs typeface="Arial"/>
              </a:rPr>
              <a:t> </a:t>
            </a:r>
            <a:r>
              <a:rPr sz="1764" b="1" i="1" spc="-11" dirty="0">
                <a:latin typeface="Arial"/>
                <a:cs typeface="Arial"/>
              </a:rPr>
              <a:t>plynem)</a:t>
            </a:r>
            <a:endParaRPr sz="1764" dirty="0">
              <a:latin typeface="Arial"/>
              <a:cs typeface="Arial"/>
            </a:endParaRPr>
          </a:p>
          <a:p>
            <a:pPr marL="14007" marR="275926">
              <a:spcBef>
                <a:spcPts val="662"/>
              </a:spcBef>
              <a:buFont typeface="Arial"/>
              <a:buChar char="•"/>
              <a:tabLst>
                <a:tab pos="155470" algn="l"/>
              </a:tabLst>
            </a:pPr>
            <a:r>
              <a:rPr sz="1764" b="1" i="1" dirty="0">
                <a:latin typeface="Arial"/>
                <a:cs typeface="Arial"/>
              </a:rPr>
              <a:t>oxidace</a:t>
            </a:r>
            <a:r>
              <a:rPr sz="1764" b="1" i="1" spc="-77" dirty="0">
                <a:latin typeface="Arial"/>
                <a:cs typeface="Arial"/>
              </a:rPr>
              <a:t> </a:t>
            </a:r>
            <a:r>
              <a:rPr sz="1764" b="1" i="1" dirty="0">
                <a:latin typeface="Arial"/>
                <a:cs typeface="Arial"/>
              </a:rPr>
              <a:t>materiálu</a:t>
            </a:r>
            <a:r>
              <a:rPr sz="1764" b="1" i="1" spc="-66" dirty="0">
                <a:latin typeface="Arial"/>
                <a:cs typeface="Arial"/>
              </a:rPr>
              <a:t> </a:t>
            </a:r>
            <a:r>
              <a:rPr sz="1764" b="1" i="1" dirty="0">
                <a:latin typeface="Arial"/>
                <a:cs typeface="Arial"/>
              </a:rPr>
              <a:t>(pomocí</a:t>
            </a:r>
            <a:r>
              <a:rPr sz="1764" b="1" i="1" spc="-66" dirty="0">
                <a:latin typeface="Arial"/>
                <a:cs typeface="Arial"/>
              </a:rPr>
              <a:t> </a:t>
            </a:r>
            <a:r>
              <a:rPr sz="1764" b="1" i="1" spc="-11" dirty="0">
                <a:latin typeface="Arial"/>
                <a:cs typeface="Arial"/>
              </a:rPr>
              <a:t>asistenčního </a:t>
            </a:r>
            <a:r>
              <a:rPr sz="1764" b="1" i="1" dirty="0">
                <a:latin typeface="Arial"/>
                <a:cs typeface="Arial"/>
              </a:rPr>
              <a:t>plynu</a:t>
            </a:r>
            <a:r>
              <a:rPr sz="1764" b="1" i="1" spc="-39" dirty="0">
                <a:latin typeface="Arial"/>
                <a:cs typeface="Arial"/>
              </a:rPr>
              <a:t> </a:t>
            </a:r>
            <a:r>
              <a:rPr sz="1764" b="1" i="1" spc="-11" dirty="0">
                <a:latin typeface="Arial"/>
                <a:cs typeface="Arial"/>
              </a:rPr>
              <a:t>–</a:t>
            </a:r>
            <a:r>
              <a:rPr sz="1764" b="1" i="1" spc="-11" dirty="0" err="1">
                <a:latin typeface="Arial"/>
                <a:cs typeface="Arial"/>
              </a:rPr>
              <a:t>kyslíku</a:t>
            </a:r>
            <a:r>
              <a:rPr sz="1764" b="1" i="1" spc="-11" dirty="0">
                <a:latin typeface="Arial"/>
                <a:cs typeface="Arial"/>
              </a:rPr>
              <a:t>)</a:t>
            </a:r>
            <a:endParaRPr sz="1985" dirty="0">
              <a:latin typeface="Arial"/>
              <a:cs typeface="Arial"/>
            </a:endParaRPr>
          </a:p>
          <a:p>
            <a:pPr marL="14007">
              <a:spcBef>
                <a:spcPts val="1152"/>
              </a:spcBef>
            </a:pPr>
            <a:r>
              <a:rPr sz="1985" b="1" i="1" u="sng" dirty="0">
                <a:uFill>
                  <a:solidFill>
                    <a:srgbClr val="000000"/>
                  </a:solidFill>
                </a:uFill>
                <a:latin typeface="Arial"/>
                <a:cs typeface="Arial"/>
              </a:rPr>
              <a:t>Vlastnosti</a:t>
            </a:r>
            <a:r>
              <a:rPr sz="1985" b="1" i="1" u="sng" spc="-28" dirty="0">
                <a:uFill>
                  <a:solidFill>
                    <a:srgbClr val="000000"/>
                  </a:solidFill>
                </a:uFill>
                <a:latin typeface="Arial"/>
                <a:cs typeface="Arial"/>
              </a:rPr>
              <a:t> </a:t>
            </a:r>
            <a:r>
              <a:rPr sz="1985" b="1" i="1" u="sng" spc="-11" dirty="0">
                <a:uFill>
                  <a:solidFill>
                    <a:srgbClr val="000000"/>
                  </a:solidFill>
                </a:uFill>
                <a:latin typeface="Arial"/>
                <a:cs typeface="Arial"/>
              </a:rPr>
              <a:t>procesu:</a:t>
            </a:r>
            <a:endParaRPr sz="1985" dirty="0">
              <a:latin typeface="Arial"/>
              <a:cs typeface="Arial"/>
            </a:endParaRPr>
          </a:p>
          <a:p>
            <a:pPr marL="154770" indent="-141464">
              <a:spcBef>
                <a:spcPts val="673"/>
              </a:spcBef>
              <a:buFont typeface="Arial"/>
              <a:buChar char="•"/>
              <a:tabLst>
                <a:tab pos="155470" algn="l"/>
              </a:tabLst>
            </a:pPr>
            <a:r>
              <a:rPr sz="1764" b="1" i="1" dirty="0">
                <a:latin typeface="Arial"/>
                <a:cs typeface="Arial"/>
              </a:rPr>
              <a:t>vysoký</a:t>
            </a:r>
            <a:r>
              <a:rPr sz="1764" b="1" i="1" spc="-55" dirty="0">
                <a:latin typeface="Arial"/>
                <a:cs typeface="Arial"/>
              </a:rPr>
              <a:t> </a:t>
            </a:r>
            <a:r>
              <a:rPr sz="1764" b="1" i="1" dirty="0">
                <a:latin typeface="Arial"/>
                <a:cs typeface="Arial"/>
              </a:rPr>
              <a:t>výkon</a:t>
            </a:r>
            <a:r>
              <a:rPr sz="1764" b="1" i="1" spc="-55" dirty="0">
                <a:latin typeface="Arial"/>
                <a:cs typeface="Arial"/>
              </a:rPr>
              <a:t> </a:t>
            </a:r>
            <a:r>
              <a:rPr sz="1764" b="1" i="1" spc="-11" dirty="0">
                <a:latin typeface="Arial"/>
                <a:cs typeface="Arial"/>
              </a:rPr>
              <a:t>řezání(velké</a:t>
            </a:r>
            <a:r>
              <a:rPr sz="1764" b="1" i="1" spc="-39" dirty="0">
                <a:latin typeface="Arial"/>
                <a:cs typeface="Arial"/>
              </a:rPr>
              <a:t> </a:t>
            </a:r>
            <a:r>
              <a:rPr sz="1764" b="1" i="1" dirty="0">
                <a:latin typeface="Arial"/>
                <a:cs typeface="Arial"/>
              </a:rPr>
              <a:t>řezné</a:t>
            </a:r>
            <a:r>
              <a:rPr sz="1764" b="1" i="1" spc="-61" dirty="0">
                <a:latin typeface="Arial"/>
                <a:cs typeface="Arial"/>
              </a:rPr>
              <a:t> </a:t>
            </a:r>
            <a:r>
              <a:rPr sz="1764" b="1" i="1" spc="-11" dirty="0">
                <a:latin typeface="Arial"/>
                <a:cs typeface="Arial"/>
              </a:rPr>
              <a:t>rychlosti)</a:t>
            </a:r>
            <a:endParaRPr sz="1764" dirty="0">
              <a:latin typeface="Arial"/>
              <a:cs typeface="Arial"/>
            </a:endParaRPr>
          </a:p>
          <a:p>
            <a:pPr marL="154770" indent="-141464">
              <a:spcBef>
                <a:spcPts val="662"/>
              </a:spcBef>
              <a:buFont typeface="Arial"/>
              <a:buChar char="•"/>
              <a:tabLst>
                <a:tab pos="155470" algn="l"/>
              </a:tabLst>
            </a:pPr>
            <a:r>
              <a:rPr sz="1764" b="1" i="1" dirty="0">
                <a:latin typeface="Arial"/>
                <a:cs typeface="Arial"/>
              </a:rPr>
              <a:t>úzká</a:t>
            </a:r>
            <a:r>
              <a:rPr sz="1764" b="1" i="1" spc="-39" dirty="0">
                <a:latin typeface="Arial"/>
                <a:cs typeface="Arial"/>
              </a:rPr>
              <a:t> </a:t>
            </a:r>
            <a:r>
              <a:rPr sz="1764" b="1" i="1" dirty="0">
                <a:latin typeface="Arial"/>
                <a:cs typeface="Arial"/>
              </a:rPr>
              <a:t>řezná</a:t>
            </a:r>
            <a:r>
              <a:rPr sz="1764" b="1" i="1" spc="-50" dirty="0">
                <a:latin typeface="Arial"/>
                <a:cs typeface="Arial"/>
              </a:rPr>
              <a:t> </a:t>
            </a:r>
            <a:r>
              <a:rPr sz="1764" b="1" i="1" spc="-11" dirty="0">
                <a:latin typeface="Arial"/>
                <a:cs typeface="Arial"/>
              </a:rPr>
              <a:t>spára</a:t>
            </a:r>
            <a:endParaRPr sz="1764" dirty="0">
              <a:latin typeface="Arial"/>
              <a:cs typeface="Arial"/>
            </a:endParaRPr>
          </a:p>
          <a:p>
            <a:pPr marL="154770" indent="-141464">
              <a:spcBef>
                <a:spcPts val="662"/>
              </a:spcBef>
              <a:buFont typeface="Arial"/>
              <a:buChar char="•"/>
              <a:tabLst>
                <a:tab pos="155470" algn="l"/>
              </a:tabLst>
            </a:pPr>
            <a:r>
              <a:rPr sz="1764" b="1" i="1" dirty="0">
                <a:latin typeface="Arial"/>
                <a:cs typeface="Arial"/>
              </a:rPr>
              <a:t>minimální</a:t>
            </a:r>
            <a:r>
              <a:rPr sz="1764" b="1" i="1" spc="-50" dirty="0">
                <a:latin typeface="Arial"/>
                <a:cs typeface="Arial"/>
              </a:rPr>
              <a:t> </a:t>
            </a:r>
            <a:r>
              <a:rPr sz="1764" b="1" i="1" dirty="0">
                <a:latin typeface="Arial"/>
                <a:cs typeface="Arial"/>
              </a:rPr>
              <a:t>tepelně</a:t>
            </a:r>
            <a:r>
              <a:rPr sz="1764" b="1" i="1" spc="-72" dirty="0">
                <a:latin typeface="Arial"/>
                <a:cs typeface="Arial"/>
              </a:rPr>
              <a:t> </a:t>
            </a:r>
            <a:r>
              <a:rPr sz="1764" b="1" i="1" dirty="0">
                <a:latin typeface="Arial"/>
                <a:cs typeface="Arial"/>
              </a:rPr>
              <a:t>ovlivněná</a:t>
            </a:r>
            <a:r>
              <a:rPr sz="1764" b="1" i="1" spc="-72" dirty="0">
                <a:latin typeface="Arial"/>
                <a:cs typeface="Arial"/>
              </a:rPr>
              <a:t> </a:t>
            </a:r>
            <a:r>
              <a:rPr sz="1764" b="1" i="1" spc="-11" dirty="0">
                <a:latin typeface="Arial"/>
                <a:cs typeface="Arial"/>
              </a:rPr>
              <a:t>oblast</a:t>
            </a:r>
            <a:endParaRPr sz="1764" dirty="0">
              <a:latin typeface="Arial"/>
              <a:cs typeface="Arial"/>
            </a:endParaRPr>
          </a:p>
          <a:p>
            <a:pPr marL="154770" indent="-141464">
              <a:spcBef>
                <a:spcPts val="662"/>
              </a:spcBef>
              <a:buFont typeface="Arial"/>
              <a:buChar char="•"/>
              <a:tabLst>
                <a:tab pos="155470" algn="l"/>
              </a:tabLst>
            </a:pPr>
            <a:r>
              <a:rPr sz="1764" b="1" i="1" dirty="0">
                <a:latin typeface="Arial"/>
                <a:cs typeface="Arial"/>
              </a:rPr>
              <a:t>přesnost</a:t>
            </a:r>
            <a:r>
              <a:rPr sz="1764" b="1" i="1" spc="-72" dirty="0">
                <a:latin typeface="Arial"/>
                <a:cs typeface="Arial"/>
              </a:rPr>
              <a:t> </a:t>
            </a:r>
            <a:r>
              <a:rPr sz="1764" b="1" i="1" spc="-11" dirty="0">
                <a:latin typeface="Arial"/>
                <a:cs typeface="Arial"/>
              </a:rPr>
              <a:t>procesu</a:t>
            </a:r>
            <a:endParaRPr sz="1764" dirty="0">
              <a:latin typeface="Arial"/>
              <a:cs typeface="Arial"/>
            </a:endParaRPr>
          </a:p>
          <a:p>
            <a:pPr marL="14007" marR="83338">
              <a:spcBef>
                <a:spcPts val="662"/>
              </a:spcBef>
              <a:buFont typeface="Arial"/>
              <a:buChar char="•"/>
              <a:tabLst>
                <a:tab pos="155470" algn="l"/>
              </a:tabLst>
            </a:pPr>
            <a:r>
              <a:rPr sz="1764" b="1" i="1" dirty="0">
                <a:latin typeface="Arial"/>
                <a:cs typeface="Arial"/>
              </a:rPr>
              <a:t>možnost</a:t>
            </a:r>
            <a:r>
              <a:rPr sz="1764" b="1" i="1" spc="-50" dirty="0">
                <a:latin typeface="Arial"/>
                <a:cs typeface="Arial"/>
              </a:rPr>
              <a:t> </a:t>
            </a:r>
            <a:r>
              <a:rPr sz="1764" b="1" i="1" dirty="0">
                <a:latin typeface="Arial"/>
                <a:cs typeface="Arial"/>
              </a:rPr>
              <a:t>řezat</a:t>
            </a:r>
            <a:r>
              <a:rPr sz="1764" b="1" i="1" spc="-72" dirty="0">
                <a:latin typeface="Arial"/>
                <a:cs typeface="Arial"/>
              </a:rPr>
              <a:t> </a:t>
            </a:r>
            <a:r>
              <a:rPr sz="1764" b="1" i="1" dirty="0">
                <a:latin typeface="Arial"/>
                <a:cs typeface="Arial"/>
              </a:rPr>
              <a:t>různé</a:t>
            </a:r>
            <a:r>
              <a:rPr sz="1764" b="1" i="1" spc="-66" dirty="0">
                <a:latin typeface="Arial"/>
                <a:cs typeface="Arial"/>
              </a:rPr>
              <a:t> </a:t>
            </a:r>
            <a:r>
              <a:rPr sz="1764" b="1" i="1" dirty="0">
                <a:latin typeface="Arial"/>
                <a:cs typeface="Arial"/>
              </a:rPr>
              <a:t>typy</a:t>
            </a:r>
            <a:r>
              <a:rPr sz="1764" b="1" i="1" spc="-72" dirty="0">
                <a:latin typeface="Arial"/>
                <a:cs typeface="Arial"/>
              </a:rPr>
              <a:t> </a:t>
            </a:r>
            <a:r>
              <a:rPr sz="1764" b="1" i="1" dirty="0">
                <a:latin typeface="Arial"/>
                <a:cs typeface="Arial"/>
              </a:rPr>
              <a:t>materiálů</a:t>
            </a:r>
            <a:r>
              <a:rPr sz="1764" b="1" i="1" spc="-44" dirty="0">
                <a:latin typeface="Arial"/>
                <a:cs typeface="Arial"/>
              </a:rPr>
              <a:t> </a:t>
            </a:r>
            <a:r>
              <a:rPr sz="1764" b="1" i="1" spc="-11" dirty="0">
                <a:latin typeface="Arial"/>
                <a:cs typeface="Arial"/>
              </a:rPr>
              <a:t>(kovy, </a:t>
            </a:r>
            <a:r>
              <a:rPr sz="1764" b="1" i="1" dirty="0">
                <a:latin typeface="Arial"/>
                <a:cs typeface="Arial"/>
              </a:rPr>
              <a:t>plasty,</a:t>
            </a:r>
            <a:r>
              <a:rPr sz="1764" b="1" i="1" spc="-55" dirty="0">
                <a:latin typeface="Arial"/>
                <a:cs typeface="Arial"/>
              </a:rPr>
              <a:t> </a:t>
            </a:r>
            <a:r>
              <a:rPr sz="1764" b="1" i="1" dirty="0">
                <a:latin typeface="Arial"/>
                <a:cs typeface="Arial"/>
              </a:rPr>
              <a:t>textil,</a:t>
            </a:r>
            <a:r>
              <a:rPr sz="1764" b="1" i="1" spc="-28" dirty="0">
                <a:latin typeface="Arial"/>
                <a:cs typeface="Arial"/>
              </a:rPr>
              <a:t> </a:t>
            </a:r>
            <a:r>
              <a:rPr sz="1764" b="1" i="1" dirty="0">
                <a:latin typeface="Arial"/>
                <a:cs typeface="Arial"/>
              </a:rPr>
              <a:t>dřevo,</a:t>
            </a:r>
            <a:r>
              <a:rPr sz="1764" b="1" i="1" spc="-66" dirty="0">
                <a:latin typeface="Arial"/>
                <a:cs typeface="Arial"/>
              </a:rPr>
              <a:t> </a:t>
            </a:r>
            <a:r>
              <a:rPr sz="1764" b="1" i="1" dirty="0">
                <a:latin typeface="Arial"/>
                <a:cs typeface="Arial"/>
              </a:rPr>
              <a:t>sklo,</a:t>
            </a:r>
            <a:r>
              <a:rPr sz="1764" b="1" i="1" spc="-61" dirty="0">
                <a:latin typeface="Arial"/>
                <a:cs typeface="Arial"/>
              </a:rPr>
              <a:t> </a:t>
            </a:r>
            <a:r>
              <a:rPr sz="1764" b="1" i="1" spc="-28" dirty="0">
                <a:latin typeface="Arial"/>
                <a:cs typeface="Arial"/>
              </a:rPr>
              <a:t>…)</a:t>
            </a:r>
            <a:endParaRPr sz="1764" dirty="0">
              <a:latin typeface="Arial"/>
              <a:cs typeface="Arial"/>
            </a:endParaRPr>
          </a:p>
          <a:p>
            <a:pPr marL="154770" indent="-141464">
              <a:spcBef>
                <a:spcPts val="662"/>
              </a:spcBef>
              <a:buFont typeface="Arial"/>
              <a:buChar char="•"/>
              <a:tabLst>
                <a:tab pos="155470" algn="l"/>
              </a:tabLst>
            </a:pPr>
            <a:r>
              <a:rPr sz="1764" b="1" i="1" dirty="0">
                <a:latin typeface="Arial"/>
                <a:cs typeface="Arial"/>
              </a:rPr>
              <a:t>omezená</a:t>
            </a:r>
            <a:r>
              <a:rPr sz="1764" b="1" i="1" spc="-61" dirty="0">
                <a:latin typeface="Arial"/>
                <a:cs typeface="Arial"/>
              </a:rPr>
              <a:t> </a:t>
            </a:r>
            <a:r>
              <a:rPr sz="1764" b="1" i="1" dirty="0">
                <a:latin typeface="Arial"/>
                <a:cs typeface="Arial"/>
              </a:rPr>
              <a:t>tloušťka</a:t>
            </a:r>
            <a:r>
              <a:rPr sz="1764" b="1" i="1" spc="-55" dirty="0">
                <a:latin typeface="Arial"/>
                <a:cs typeface="Arial"/>
              </a:rPr>
              <a:t> </a:t>
            </a:r>
            <a:r>
              <a:rPr sz="1764" b="1" i="1" dirty="0">
                <a:latin typeface="Arial"/>
                <a:cs typeface="Arial"/>
              </a:rPr>
              <a:t>materiálu</a:t>
            </a:r>
            <a:r>
              <a:rPr sz="1764" b="1" i="1" spc="-50" dirty="0">
                <a:latin typeface="Arial"/>
                <a:cs typeface="Arial"/>
              </a:rPr>
              <a:t> </a:t>
            </a:r>
            <a:r>
              <a:rPr sz="1764" b="1" i="1" dirty="0">
                <a:latin typeface="Arial"/>
                <a:cs typeface="Arial"/>
              </a:rPr>
              <a:t>(cca</a:t>
            </a:r>
            <a:r>
              <a:rPr sz="1764" b="1" i="1" spc="-72" dirty="0">
                <a:latin typeface="Arial"/>
                <a:cs typeface="Arial"/>
              </a:rPr>
              <a:t> </a:t>
            </a:r>
            <a:r>
              <a:rPr sz="1764" b="1" i="1" dirty="0">
                <a:latin typeface="Arial"/>
                <a:cs typeface="Arial"/>
              </a:rPr>
              <a:t>do</a:t>
            </a:r>
            <a:r>
              <a:rPr sz="1764" b="1" i="1" spc="-66" dirty="0">
                <a:latin typeface="Arial"/>
                <a:cs typeface="Arial"/>
              </a:rPr>
              <a:t> </a:t>
            </a:r>
            <a:r>
              <a:rPr sz="1764" b="1" i="1" spc="-28" dirty="0">
                <a:latin typeface="Arial"/>
                <a:cs typeface="Arial"/>
              </a:rPr>
              <a:t>100</a:t>
            </a:r>
            <a:r>
              <a:rPr lang="cs-CZ" sz="1764" dirty="0">
                <a:latin typeface="Arial"/>
                <a:cs typeface="Arial"/>
              </a:rPr>
              <a:t> </a:t>
            </a:r>
            <a:r>
              <a:rPr sz="1764" b="1" i="1" spc="-28" dirty="0">
                <a:latin typeface="Arial"/>
                <a:cs typeface="Arial"/>
              </a:rPr>
              <a:t>mm)</a:t>
            </a:r>
            <a:endParaRPr sz="1764" dirty="0">
              <a:latin typeface="Arial"/>
              <a:cs typeface="Arial"/>
            </a:endParaRPr>
          </a:p>
          <a:p>
            <a:pPr marL="154770" indent="-141464">
              <a:spcBef>
                <a:spcPts val="662"/>
              </a:spcBef>
              <a:buFont typeface="Arial"/>
              <a:buChar char="•"/>
              <a:tabLst>
                <a:tab pos="155470" algn="l"/>
              </a:tabLst>
            </a:pPr>
            <a:r>
              <a:rPr sz="1764" b="1" i="1" dirty="0">
                <a:latin typeface="Arial"/>
                <a:cs typeface="Arial"/>
              </a:rPr>
              <a:t>velké</a:t>
            </a:r>
            <a:r>
              <a:rPr sz="1764" b="1" i="1" spc="-61" dirty="0">
                <a:latin typeface="Arial"/>
                <a:cs typeface="Arial"/>
              </a:rPr>
              <a:t> </a:t>
            </a:r>
            <a:r>
              <a:rPr sz="1764" b="1" i="1" dirty="0">
                <a:latin typeface="Arial"/>
                <a:cs typeface="Arial"/>
              </a:rPr>
              <a:t>tloušťky</a:t>
            </a:r>
            <a:r>
              <a:rPr sz="1764" b="1" i="1" spc="-44" dirty="0">
                <a:latin typeface="Arial"/>
                <a:cs typeface="Arial"/>
              </a:rPr>
              <a:t> </a:t>
            </a:r>
            <a:r>
              <a:rPr sz="1764" b="1" i="1" dirty="0">
                <a:latin typeface="Arial"/>
                <a:cs typeface="Arial"/>
              </a:rPr>
              <a:t>–nízká</a:t>
            </a:r>
            <a:r>
              <a:rPr sz="1764" b="1" i="1" spc="-61" dirty="0">
                <a:latin typeface="Arial"/>
                <a:cs typeface="Arial"/>
              </a:rPr>
              <a:t> </a:t>
            </a:r>
            <a:r>
              <a:rPr sz="1764" b="1" i="1" dirty="0">
                <a:latin typeface="Arial"/>
                <a:cs typeface="Arial"/>
              </a:rPr>
              <a:t>kvalita</a:t>
            </a:r>
            <a:r>
              <a:rPr sz="1764" b="1" i="1" spc="-50" dirty="0">
                <a:latin typeface="Arial"/>
                <a:cs typeface="Arial"/>
              </a:rPr>
              <a:t> </a:t>
            </a:r>
            <a:r>
              <a:rPr sz="1764" b="1" i="1" spc="-22" dirty="0">
                <a:latin typeface="Arial"/>
                <a:cs typeface="Arial"/>
              </a:rPr>
              <a:t>řezu</a:t>
            </a:r>
            <a:endParaRPr sz="1764" dirty="0">
              <a:latin typeface="Arial"/>
              <a:cs typeface="Arial"/>
            </a:endParaRPr>
          </a:p>
        </p:txBody>
      </p:sp>
      <p:pic>
        <p:nvPicPr>
          <p:cNvPr id="18" name="object 18"/>
          <p:cNvPicPr/>
          <p:nvPr/>
        </p:nvPicPr>
        <p:blipFill>
          <a:blip r:embed="rId2" cstate="print"/>
          <a:stretch>
            <a:fillRect/>
          </a:stretch>
        </p:blipFill>
        <p:spPr>
          <a:xfrm>
            <a:off x="5417181" y="1419226"/>
            <a:ext cx="4883920" cy="5209963"/>
          </a:xfrm>
          <a:prstGeom prst="rect">
            <a:avLst/>
          </a:prstGeom>
        </p:spPr>
      </p:pic>
      <p:sp>
        <p:nvSpPr>
          <p:cNvPr id="20" name="object 20"/>
          <p:cNvSpPr txBox="1">
            <a:spLocks noGrp="1"/>
          </p:cNvSpPr>
          <p:nvPr>
            <p:ph type="title"/>
          </p:nvPr>
        </p:nvSpPr>
        <p:spPr>
          <a:xfrm>
            <a:off x="391633" y="774809"/>
            <a:ext cx="7831051" cy="552797"/>
          </a:xfrm>
          <a:prstGeom prst="rect">
            <a:avLst/>
          </a:prstGeom>
        </p:spPr>
        <p:txBody>
          <a:bodyPr vert="horz" wrap="square" lIns="0" tIns="14005" rIns="0" bIns="0" rtlCol="0">
            <a:spAutoFit/>
          </a:bodyPr>
          <a:lstStyle/>
          <a:p>
            <a:pPr marL="14007">
              <a:spcBef>
                <a:spcPts val="110"/>
              </a:spcBef>
            </a:pPr>
            <a:r>
              <a:rPr spc="-121" dirty="0"/>
              <a:t>TEPELNÉ</a:t>
            </a:r>
            <a:r>
              <a:rPr spc="-110" dirty="0"/>
              <a:t> DĚLENÍ</a:t>
            </a:r>
            <a:r>
              <a:rPr spc="-66" dirty="0"/>
              <a:t> </a:t>
            </a:r>
            <a:r>
              <a:rPr spc="-132" dirty="0"/>
              <a:t>MATERIÁLŮ</a:t>
            </a:r>
            <a:r>
              <a:rPr spc="-105" dirty="0"/>
              <a:t> </a:t>
            </a:r>
            <a:r>
              <a:rPr spc="-44" dirty="0"/>
              <a:t>LASEREM</a:t>
            </a:r>
          </a:p>
        </p:txBody>
      </p:sp>
      <p:sp>
        <p:nvSpPr>
          <p:cNvPr id="22" name="object 2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10642150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1" name="object 11"/>
          <p:cNvGrpSpPr/>
          <p:nvPr/>
        </p:nvGrpSpPr>
        <p:grpSpPr>
          <a:xfrm>
            <a:off x="1166765" y="1596602"/>
            <a:ext cx="3781425" cy="626036"/>
            <a:chOff x="781630" y="1447800"/>
            <a:chExt cx="3429000" cy="567690"/>
          </a:xfrm>
        </p:grpSpPr>
        <p:pic>
          <p:nvPicPr>
            <p:cNvPr id="12" name="object 12"/>
            <p:cNvPicPr/>
            <p:nvPr/>
          </p:nvPicPr>
          <p:blipFill>
            <a:blip r:embed="rId2" cstate="print"/>
            <a:stretch>
              <a:fillRect/>
            </a:stretch>
          </p:blipFill>
          <p:spPr>
            <a:xfrm>
              <a:off x="781630" y="1593128"/>
              <a:ext cx="3114671" cy="254325"/>
            </a:xfrm>
            <a:prstGeom prst="rect">
              <a:avLst/>
            </a:prstGeom>
          </p:spPr>
        </p:pic>
        <p:pic>
          <p:nvPicPr>
            <p:cNvPr id="13" name="object 13"/>
            <p:cNvPicPr/>
            <p:nvPr/>
          </p:nvPicPr>
          <p:blipFill>
            <a:blip r:embed="rId3" cstate="print"/>
            <a:stretch>
              <a:fillRect/>
            </a:stretch>
          </p:blipFill>
          <p:spPr>
            <a:xfrm>
              <a:off x="3735323" y="1447800"/>
              <a:ext cx="474713" cy="567689"/>
            </a:xfrm>
            <a:prstGeom prst="rect">
              <a:avLst/>
            </a:prstGeom>
          </p:spPr>
        </p:pic>
      </p:grpSp>
      <p:pic>
        <p:nvPicPr>
          <p:cNvPr id="14" name="object 14"/>
          <p:cNvPicPr/>
          <p:nvPr/>
        </p:nvPicPr>
        <p:blipFill>
          <a:blip r:embed="rId4" cstate="print"/>
          <a:stretch>
            <a:fillRect/>
          </a:stretch>
        </p:blipFill>
        <p:spPr>
          <a:xfrm>
            <a:off x="1341751" y="3452020"/>
            <a:ext cx="2493220" cy="626035"/>
          </a:xfrm>
          <a:prstGeom prst="rect">
            <a:avLst/>
          </a:prstGeom>
        </p:spPr>
      </p:pic>
      <p:pic>
        <p:nvPicPr>
          <p:cNvPr id="15" name="object 15"/>
          <p:cNvPicPr/>
          <p:nvPr/>
        </p:nvPicPr>
        <p:blipFill>
          <a:blip r:embed="rId5" cstate="print"/>
          <a:stretch>
            <a:fillRect/>
          </a:stretch>
        </p:blipFill>
        <p:spPr>
          <a:xfrm>
            <a:off x="1341751" y="4621743"/>
            <a:ext cx="2062977" cy="626035"/>
          </a:xfrm>
          <a:prstGeom prst="rect">
            <a:avLst/>
          </a:prstGeom>
        </p:spPr>
      </p:pic>
      <p:pic>
        <p:nvPicPr>
          <p:cNvPr id="16" name="object 16"/>
          <p:cNvPicPr/>
          <p:nvPr/>
        </p:nvPicPr>
        <p:blipFill>
          <a:blip r:embed="rId6" cstate="print"/>
          <a:stretch>
            <a:fillRect/>
          </a:stretch>
        </p:blipFill>
        <p:spPr>
          <a:xfrm>
            <a:off x="1358556" y="5791462"/>
            <a:ext cx="2755398" cy="626036"/>
          </a:xfrm>
          <a:prstGeom prst="rect">
            <a:avLst/>
          </a:prstGeom>
        </p:spPr>
      </p:pic>
      <p:sp>
        <p:nvSpPr>
          <p:cNvPr id="17" name="object 17"/>
          <p:cNvSpPr txBox="1"/>
          <p:nvPr/>
        </p:nvSpPr>
        <p:spPr>
          <a:xfrm>
            <a:off x="1105903" y="1597445"/>
            <a:ext cx="8639156" cy="4926495"/>
          </a:xfrm>
          <a:prstGeom prst="rect">
            <a:avLst/>
          </a:prstGeom>
        </p:spPr>
        <p:txBody>
          <a:bodyPr vert="horz" wrap="square" lIns="0" tIns="82631" rIns="0" bIns="0" rtlCol="0">
            <a:spAutoFit/>
          </a:bodyPr>
          <a:lstStyle/>
          <a:p>
            <a:pPr marL="56025">
              <a:spcBef>
                <a:spcPts val="651"/>
              </a:spcBef>
            </a:pPr>
            <a:r>
              <a:rPr sz="2206" b="1" dirty="0">
                <a:latin typeface="Arial"/>
                <a:cs typeface="Arial"/>
              </a:rPr>
              <a:t>Aplikace</a:t>
            </a:r>
            <a:r>
              <a:rPr sz="2206" b="1" spc="-44" dirty="0">
                <a:latin typeface="Arial"/>
                <a:cs typeface="Arial"/>
              </a:rPr>
              <a:t> </a:t>
            </a:r>
            <a:r>
              <a:rPr sz="2206" b="1" dirty="0">
                <a:latin typeface="Arial"/>
                <a:cs typeface="Arial"/>
              </a:rPr>
              <a:t>tepla</a:t>
            </a:r>
            <a:r>
              <a:rPr sz="2206" b="1" spc="-17" dirty="0">
                <a:latin typeface="Arial"/>
                <a:cs typeface="Arial"/>
              </a:rPr>
              <a:t> </a:t>
            </a:r>
            <a:r>
              <a:rPr sz="2206" b="1" dirty="0">
                <a:latin typeface="Arial"/>
                <a:cs typeface="Arial"/>
              </a:rPr>
              <a:t>na</a:t>
            </a:r>
            <a:r>
              <a:rPr sz="2206" b="1" spc="-17" dirty="0">
                <a:latin typeface="Arial"/>
                <a:cs typeface="Arial"/>
              </a:rPr>
              <a:t> </a:t>
            </a:r>
            <a:r>
              <a:rPr sz="2206" b="1" spc="-11" dirty="0">
                <a:latin typeface="Arial"/>
                <a:cs typeface="Arial"/>
              </a:rPr>
              <a:t>materiál</a:t>
            </a:r>
            <a:r>
              <a:rPr sz="2206" spc="-11" dirty="0">
                <a:latin typeface="Arial"/>
                <a:cs typeface="Arial"/>
              </a:rPr>
              <a:t>:</a:t>
            </a:r>
            <a:endParaRPr sz="2206" dirty="0">
              <a:latin typeface="Arial"/>
              <a:cs typeface="Arial"/>
            </a:endParaRPr>
          </a:p>
          <a:p>
            <a:pPr marL="2557559" indent="-485320">
              <a:spcBef>
                <a:spcPts val="485"/>
              </a:spcBef>
              <a:buChar char="•"/>
              <a:tabLst>
                <a:tab pos="2557559" algn="l"/>
                <a:tab pos="2558260" algn="l"/>
              </a:tabLst>
            </a:pPr>
            <a:r>
              <a:rPr sz="1985" spc="-11" dirty="0">
                <a:latin typeface="Arial"/>
                <a:cs typeface="Arial"/>
              </a:rPr>
              <a:t>Tavení</a:t>
            </a:r>
            <a:endParaRPr sz="1985" dirty="0">
              <a:latin typeface="Arial"/>
              <a:cs typeface="Arial"/>
            </a:endParaRPr>
          </a:p>
          <a:p>
            <a:pPr marL="2557559" indent="-485320">
              <a:spcBef>
                <a:spcPts val="479"/>
              </a:spcBef>
              <a:buChar char="•"/>
              <a:tabLst>
                <a:tab pos="2557559" algn="l"/>
                <a:tab pos="2558260" algn="l"/>
              </a:tabLst>
            </a:pPr>
            <a:r>
              <a:rPr sz="1985" spc="-11" dirty="0">
                <a:latin typeface="Arial"/>
                <a:cs typeface="Arial"/>
              </a:rPr>
              <a:t>Hoření</a:t>
            </a:r>
            <a:endParaRPr sz="1985" dirty="0">
              <a:latin typeface="Arial"/>
              <a:cs typeface="Arial"/>
            </a:endParaRPr>
          </a:p>
          <a:p>
            <a:pPr marL="2557559" indent="-485320">
              <a:spcBef>
                <a:spcPts val="479"/>
              </a:spcBef>
              <a:buChar char="•"/>
              <a:tabLst>
                <a:tab pos="2557559" algn="l"/>
                <a:tab pos="2558260" algn="l"/>
              </a:tabLst>
            </a:pPr>
            <a:r>
              <a:rPr sz="1985" spc="-11" dirty="0" err="1">
                <a:latin typeface="Arial"/>
                <a:cs typeface="Arial"/>
              </a:rPr>
              <a:t>Sublimace</a:t>
            </a:r>
            <a:endParaRPr sz="2922" dirty="0">
              <a:latin typeface="Arial"/>
              <a:cs typeface="Arial"/>
            </a:endParaRPr>
          </a:p>
          <a:p>
            <a:pPr marL="412487" indent="-357162">
              <a:buFont typeface="Arial"/>
              <a:buAutoNum type="alphaUcParenR"/>
              <a:tabLst>
                <a:tab pos="413187" algn="l"/>
              </a:tabLst>
            </a:pPr>
            <a:r>
              <a:rPr sz="2206" b="1" i="1" dirty="0">
                <a:latin typeface="Arial"/>
                <a:cs typeface="Arial"/>
              </a:rPr>
              <a:t>Řezání</a:t>
            </a:r>
            <a:r>
              <a:rPr sz="2206" b="1" i="1" spc="-28" dirty="0">
                <a:latin typeface="Arial"/>
                <a:cs typeface="Arial"/>
              </a:rPr>
              <a:t> </a:t>
            </a:r>
            <a:r>
              <a:rPr sz="2206" b="1" i="1" dirty="0">
                <a:latin typeface="Arial"/>
                <a:cs typeface="Arial"/>
              </a:rPr>
              <a:t>oxidační</a:t>
            </a:r>
            <a:r>
              <a:rPr sz="2206" b="1" i="1" spc="-22" dirty="0">
                <a:latin typeface="Arial"/>
                <a:cs typeface="Arial"/>
              </a:rPr>
              <a:t> </a:t>
            </a:r>
            <a:r>
              <a:rPr sz="2206" dirty="0">
                <a:latin typeface="Arial"/>
                <a:cs typeface="Arial"/>
              </a:rPr>
              <a:t>-</a:t>
            </a:r>
            <a:r>
              <a:rPr sz="2206" spc="-17" dirty="0">
                <a:latin typeface="Arial"/>
                <a:cs typeface="Arial"/>
              </a:rPr>
              <a:t> </a:t>
            </a:r>
            <a:r>
              <a:rPr sz="2206" dirty="0">
                <a:latin typeface="Arial"/>
                <a:cs typeface="Arial"/>
              </a:rPr>
              <a:t>pracovní</a:t>
            </a:r>
            <a:r>
              <a:rPr sz="2206" spc="-55" dirty="0">
                <a:latin typeface="Arial"/>
                <a:cs typeface="Arial"/>
              </a:rPr>
              <a:t> </a:t>
            </a:r>
            <a:r>
              <a:rPr sz="2206" dirty="0">
                <a:latin typeface="Arial"/>
                <a:cs typeface="Arial"/>
              </a:rPr>
              <a:t>plyn</a:t>
            </a:r>
            <a:r>
              <a:rPr sz="2206" spc="-17" dirty="0">
                <a:latin typeface="Arial"/>
                <a:cs typeface="Arial"/>
              </a:rPr>
              <a:t> </a:t>
            </a:r>
            <a:r>
              <a:rPr sz="2206" dirty="0">
                <a:latin typeface="Arial"/>
                <a:cs typeface="Arial"/>
              </a:rPr>
              <a:t>O</a:t>
            </a:r>
            <a:r>
              <a:rPr sz="2150" baseline="-21367" dirty="0">
                <a:latin typeface="Arial"/>
                <a:cs typeface="Arial"/>
              </a:rPr>
              <a:t>2</a:t>
            </a:r>
            <a:r>
              <a:rPr sz="2150" spc="298" baseline="-21367" dirty="0">
                <a:latin typeface="Arial"/>
                <a:cs typeface="Arial"/>
              </a:rPr>
              <a:t> </a:t>
            </a:r>
            <a:r>
              <a:rPr sz="2206" dirty="0">
                <a:latin typeface="Arial"/>
                <a:cs typeface="Arial"/>
              </a:rPr>
              <a:t>(1</a:t>
            </a:r>
            <a:r>
              <a:rPr sz="2206" spc="-33" dirty="0">
                <a:latin typeface="Arial"/>
                <a:cs typeface="Arial"/>
              </a:rPr>
              <a:t> </a:t>
            </a:r>
            <a:r>
              <a:rPr sz="2206" dirty="0">
                <a:latin typeface="Arial"/>
                <a:cs typeface="Arial"/>
              </a:rPr>
              <a:t>-</a:t>
            </a:r>
            <a:r>
              <a:rPr sz="2206" spc="-17" dirty="0">
                <a:latin typeface="Arial"/>
                <a:cs typeface="Arial"/>
              </a:rPr>
              <a:t> </a:t>
            </a:r>
            <a:r>
              <a:rPr sz="2206" dirty="0">
                <a:latin typeface="Arial"/>
                <a:cs typeface="Arial"/>
              </a:rPr>
              <a:t>5</a:t>
            </a:r>
            <a:r>
              <a:rPr sz="2206" spc="-11" dirty="0">
                <a:latin typeface="Arial"/>
                <a:cs typeface="Arial"/>
              </a:rPr>
              <a:t> bar),</a:t>
            </a:r>
            <a:endParaRPr sz="2206" dirty="0">
              <a:latin typeface="Arial"/>
              <a:cs typeface="Arial"/>
            </a:endParaRPr>
          </a:p>
          <a:p>
            <a:pPr marL="644292">
              <a:spcBef>
                <a:spcPts val="750"/>
              </a:spcBef>
            </a:pPr>
            <a:r>
              <a:rPr sz="1985" dirty="0">
                <a:latin typeface="Arial"/>
                <a:cs typeface="Arial"/>
              </a:rPr>
              <a:t>Hoření:</a:t>
            </a:r>
            <a:r>
              <a:rPr sz="1985" spc="-17" dirty="0">
                <a:latin typeface="Arial"/>
                <a:cs typeface="Arial"/>
              </a:rPr>
              <a:t> </a:t>
            </a:r>
            <a:r>
              <a:rPr sz="1985" dirty="0">
                <a:latin typeface="Arial"/>
                <a:cs typeface="Arial"/>
              </a:rPr>
              <a:t>4Fe</a:t>
            </a:r>
            <a:r>
              <a:rPr sz="1985" spc="-22" dirty="0">
                <a:latin typeface="Arial"/>
                <a:cs typeface="Arial"/>
              </a:rPr>
              <a:t> </a:t>
            </a:r>
            <a:r>
              <a:rPr sz="1985" dirty="0">
                <a:latin typeface="Arial"/>
                <a:cs typeface="Arial"/>
              </a:rPr>
              <a:t>+</a:t>
            </a:r>
            <a:r>
              <a:rPr sz="1985" spc="-17" dirty="0">
                <a:latin typeface="Arial"/>
                <a:cs typeface="Arial"/>
              </a:rPr>
              <a:t> </a:t>
            </a:r>
            <a:r>
              <a:rPr sz="1985" dirty="0">
                <a:latin typeface="Arial"/>
                <a:cs typeface="Arial"/>
              </a:rPr>
              <a:t>3O</a:t>
            </a:r>
            <a:r>
              <a:rPr sz="1985" baseline="-20833" dirty="0">
                <a:latin typeface="Arial"/>
                <a:cs typeface="Arial"/>
              </a:rPr>
              <a:t>2</a:t>
            </a:r>
            <a:r>
              <a:rPr sz="1985" dirty="0">
                <a:latin typeface="Wingdings"/>
                <a:cs typeface="Wingdings"/>
              </a:rPr>
              <a:t></a:t>
            </a:r>
            <a:r>
              <a:rPr sz="1985" spc="33" dirty="0">
                <a:latin typeface="Times New Roman"/>
                <a:cs typeface="Times New Roman"/>
              </a:rPr>
              <a:t> </a:t>
            </a:r>
            <a:r>
              <a:rPr sz="1985" dirty="0">
                <a:latin typeface="Arial"/>
                <a:cs typeface="Arial"/>
              </a:rPr>
              <a:t>2Fe</a:t>
            </a:r>
            <a:r>
              <a:rPr sz="1985" baseline="-20833" dirty="0">
                <a:latin typeface="Arial"/>
                <a:cs typeface="Arial"/>
              </a:rPr>
              <a:t>2</a:t>
            </a:r>
            <a:r>
              <a:rPr sz="1985" dirty="0">
                <a:latin typeface="Arial"/>
                <a:cs typeface="Arial"/>
              </a:rPr>
              <a:t>O</a:t>
            </a:r>
            <a:r>
              <a:rPr sz="1985" baseline="-20833" dirty="0">
                <a:latin typeface="Arial"/>
                <a:cs typeface="Arial"/>
              </a:rPr>
              <a:t>3</a:t>
            </a:r>
            <a:r>
              <a:rPr sz="1985" spc="230" baseline="-20833" dirty="0">
                <a:latin typeface="Arial"/>
                <a:cs typeface="Arial"/>
              </a:rPr>
              <a:t> </a:t>
            </a:r>
            <a:r>
              <a:rPr sz="1985" dirty="0">
                <a:latin typeface="Arial"/>
                <a:cs typeface="Arial"/>
              </a:rPr>
              <a:t>+ </a:t>
            </a:r>
            <a:r>
              <a:rPr sz="1985" spc="-55" dirty="0">
                <a:latin typeface="Arial"/>
                <a:cs typeface="Arial"/>
              </a:rPr>
              <a:t>E</a:t>
            </a:r>
            <a:endParaRPr sz="1985" dirty="0">
              <a:latin typeface="Arial"/>
              <a:cs typeface="Arial"/>
            </a:endParaRPr>
          </a:p>
          <a:p>
            <a:pPr marL="644292">
              <a:spcBef>
                <a:spcPts val="529"/>
              </a:spcBef>
            </a:pPr>
            <a:r>
              <a:rPr sz="1985" dirty="0">
                <a:latin typeface="Arial"/>
                <a:cs typeface="Arial"/>
              </a:rPr>
              <a:t>Použití:</a:t>
            </a:r>
            <a:r>
              <a:rPr sz="1985" spc="-17" dirty="0">
                <a:latin typeface="Arial"/>
                <a:cs typeface="Arial"/>
              </a:rPr>
              <a:t> </a:t>
            </a:r>
            <a:r>
              <a:rPr sz="1985" dirty="0">
                <a:latin typeface="Arial"/>
                <a:cs typeface="Arial"/>
              </a:rPr>
              <a:t>konstrukční</a:t>
            </a:r>
            <a:r>
              <a:rPr sz="1985" spc="-11" dirty="0">
                <a:latin typeface="Arial"/>
                <a:cs typeface="Arial"/>
              </a:rPr>
              <a:t> </a:t>
            </a:r>
            <a:r>
              <a:rPr sz="1985" dirty="0">
                <a:latin typeface="Arial"/>
                <a:cs typeface="Arial"/>
              </a:rPr>
              <a:t>oceli,</a:t>
            </a:r>
            <a:r>
              <a:rPr sz="1985" spc="-6" dirty="0">
                <a:latin typeface="Arial"/>
                <a:cs typeface="Arial"/>
              </a:rPr>
              <a:t> </a:t>
            </a:r>
            <a:r>
              <a:rPr sz="1985" dirty="0">
                <a:latin typeface="Arial"/>
                <a:cs typeface="Arial"/>
              </a:rPr>
              <a:t>tloušťky</a:t>
            </a:r>
            <a:r>
              <a:rPr sz="1985" spc="-22" dirty="0">
                <a:latin typeface="Arial"/>
                <a:cs typeface="Arial"/>
              </a:rPr>
              <a:t> </a:t>
            </a:r>
            <a:r>
              <a:rPr sz="1985" dirty="0">
                <a:latin typeface="Arial"/>
                <a:cs typeface="Arial"/>
              </a:rPr>
              <a:t>až</a:t>
            </a:r>
            <a:r>
              <a:rPr sz="1985" spc="-22" dirty="0">
                <a:latin typeface="Arial"/>
                <a:cs typeface="Arial"/>
              </a:rPr>
              <a:t> </a:t>
            </a:r>
            <a:r>
              <a:rPr sz="1985" dirty="0">
                <a:latin typeface="Arial"/>
                <a:cs typeface="Arial"/>
              </a:rPr>
              <a:t>40</a:t>
            </a:r>
            <a:r>
              <a:rPr sz="1985" spc="-11" dirty="0">
                <a:latin typeface="Arial"/>
                <a:cs typeface="Arial"/>
              </a:rPr>
              <a:t> </a:t>
            </a:r>
            <a:r>
              <a:rPr sz="1985" spc="-28" dirty="0">
                <a:latin typeface="Arial"/>
                <a:cs typeface="Arial"/>
              </a:rPr>
              <a:t>mm</a:t>
            </a:r>
            <a:endParaRPr sz="1985" dirty="0">
              <a:latin typeface="Arial"/>
              <a:cs typeface="Arial"/>
            </a:endParaRPr>
          </a:p>
          <a:p>
            <a:pPr marL="412487" indent="-357162">
              <a:spcBef>
                <a:spcPts val="524"/>
              </a:spcBef>
              <a:buFont typeface="Arial"/>
              <a:buAutoNum type="alphaUcParenR" startAt="2"/>
              <a:tabLst>
                <a:tab pos="413187" algn="l"/>
              </a:tabLst>
            </a:pPr>
            <a:r>
              <a:rPr sz="2206" b="1" i="1" dirty="0">
                <a:latin typeface="Arial"/>
                <a:cs typeface="Arial"/>
              </a:rPr>
              <a:t>Tavné</a:t>
            </a:r>
            <a:r>
              <a:rPr sz="2206" b="1" i="1" spc="-33" dirty="0">
                <a:latin typeface="Arial"/>
                <a:cs typeface="Arial"/>
              </a:rPr>
              <a:t> </a:t>
            </a:r>
            <a:r>
              <a:rPr sz="2206" b="1" i="1" dirty="0">
                <a:latin typeface="Arial"/>
                <a:cs typeface="Arial"/>
              </a:rPr>
              <a:t>řezání</a:t>
            </a:r>
            <a:r>
              <a:rPr sz="2206" b="1" i="1" spc="-28" dirty="0">
                <a:latin typeface="Arial"/>
                <a:cs typeface="Arial"/>
              </a:rPr>
              <a:t> </a:t>
            </a:r>
            <a:r>
              <a:rPr sz="2206" dirty="0">
                <a:latin typeface="Arial"/>
                <a:cs typeface="Arial"/>
              </a:rPr>
              <a:t>-</a:t>
            </a:r>
            <a:r>
              <a:rPr sz="2206" spc="-28" dirty="0">
                <a:latin typeface="Arial"/>
                <a:cs typeface="Arial"/>
              </a:rPr>
              <a:t> </a:t>
            </a:r>
            <a:r>
              <a:rPr sz="2206" dirty="0">
                <a:latin typeface="Arial"/>
                <a:cs typeface="Arial"/>
              </a:rPr>
              <a:t>pracovní</a:t>
            </a:r>
            <a:r>
              <a:rPr sz="2206" spc="-66" dirty="0">
                <a:latin typeface="Arial"/>
                <a:cs typeface="Arial"/>
              </a:rPr>
              <a:t> </a:t>
            </a:r>
            <a:r>
              <a:rPr sz="2206" dirty="0">
                <a:latin typeface="Arial"/>
                <a:cs typeface="Arial"/>
              </a:rPr>
              <a:t>plyn</a:t>
            </a:r>
            <a:r>
              <a:rPr sz="2206" spc="-28" dirty="0">
                <a:latin typeface="Arial"/>
                <a:cs typeface="Arial"/>
              </a:rPr>
              <a:t> </a:t>
            </a:r>
            <a:r>
              <a:rPr sz="2206" dirty="0">
                <a:latin typeface="Arial"/>
                <a:cs typeface="Arial"/>
              </a:rPr>
              <a:t>N</a:t>
            </a:r>
            <a:r>
              <a:rPr sz="2150" baseline="-21367" dirty="0">
                <a:latin typeface="Arial"/>
                <a:cs typeface="Arial"/>
              </a:rPr>
              <a:t>2</a:t>
            </a:r>
            <a:r>
              <a:rPr sz="2150" spc="280" baseline="-21367" dirty="0">
                <a:latin typeface="Arial"/>
                <a:cs typeface="Arial"/>
              </a:rPr>
              <a:t> </a:t>
            </a:r>
            <a:r>
              <a:rPr sz="2206" dirty="0">
                <a:latin typeface="Arial"/>
                <a:cs typeface="Arial"/>
              </a:rPr>
              <a:t>(10</a:t>
            </a:r>
            <a:r>
              <a:rPr sz="2206" spc="-33" dirty="0">
                <a:latin typeface="Arial"/>
                <a:cs typeface="Arial"/>
              </a:rPr>
              <a:t> </a:t>
            </a:r>
            <a:r>
              <a:rPr sz="2206" dirty="0">
                <a:latin typeface="Arial"/>
                <a:cs typeface="Arial"/>
              </a:rPr>
              <a:t>-</a:t>
            </a:r>
            <a:r>
              <a:rPr sz="2206" spc="-28" dirty="0">
                <a:latin typeface="Arial"/>
                <a:cs typeface="Arial"/>
              </a:rPr>
              <a:t> </a:t>
            </a:r>
            <a:r>
              <a:rPr sz="2206" dirty="0">
                <a:latin typeface="Arial"/>
                <a:cs typeface="Arial"/>
              </a:rPr>
              <a:t>20</a:t>
            </a:r>
            <a:r>
              <a:rPr sz="2206" spc="-33" dirty="0">
                <a:latin typeface="Arial"/>
                <a:cs typeface="Arial"/>
              </a:rPr>
              <a:t> </a:t>
            </a:r>
            <a:r>
              <a:rPr sz="2206" spc="-11" dirty="0">
                <a:latin typeface="Arial"/>
                <a:cs typeface="Arial"/>
              </a:rPr>
              <a:t>bar),</a:t>
            </a:r>
            <a:endParaRPr sz="2206" dirty="0">
              <a:latin typeface="Arial"/>
              <a:cs typeface="Arial"/>
            </a:endParaRPr>
          </a:p>
          <a:p>
            <a:pPr marL="644292">
              <a:spcBef>
                <a:spcPts val="750"/>
              </a:spcBef>
            </a:pPr>
            <a:r>
              <a:rPr sz="1985" dirty="0">
                <a:latin typeface="Arial"/>
                <a:cs typeface="Arial"/>
              </a:rPr>
              <a:t>Energie</a:t>
            </a:r>
            <a:r>
              <a:rPr sz="1985" spc="-39" dirty="0">
                <a:latin typeface="Arial"/>
                <a:cs typeface="Arial"/>
              </a:rPr>
              <a:t> </a:t>
            </a:r>
            <a:r>
              <a:rPr sz="1985" dirty="0">
                <a:latin typeface="Arial"/>
                <a:cs typeface="Arial"/>
              </a:rPr>
              <a:t>pouze</a:t>
            </a:r>
            <a:r>
              <a:rPr sz="1985" spc="-22" dirty="0">
                <a:latin typeface="Arial"/>
                <a:cs typeface="Arial"/>
              </a:rPr>
              <a:t> </a:t>
            </a:r>
            <a:r>
              <a:rPr sz="1985" dirty="0">
                <a:latin typeface="Arial"/>
                <a:cs typeface="Arial"/>
              </a:rPr>
              <a:t>z</a:t>
            </a:r>
            <a:r>
              <a:rPr sz="1985" spc="-33" dirty="0">
                <a:latin typeface="Arial"/>
                <a:cs typeface="Arial"/>
              </a:rPr>
              <a:t> </a:t>
            </a:r>
            <a:r>
              <a:rPr sz="1985" dirty="0">
                <a:latin typeface="Arial"/>
                <a:cs typeface="Arial"/>
              </a:rPr>
              <a:t>paprsku,</a:t>
            </a:r>
            <a:r>
              <a:rPr sz="1985" spc="-11" dirty="0">
                <a:latin typeface="Arial"/>
                <a:cs typeface="Arial"/>
              </a:rPr>
              <a:t> </a:t>
            </a:r>
            <a:r>
              <a:rPr sz="1985" dirty="0">
                <a:latin typeface="Arial"/>
                <a:cs typeface="Arial"/>
              </a:rPr>
              <a:t>natavený</a:t>
            </a:r>
            <a:r>
              <a:rPr sz="1985" spc="-28" dirty="0">
                <a:latin typeface="Arial"/>
                <a:cs typeface="Arial"/>
              </a:rPr>
              <a:t> </a:t>
            </a:r>
            <a:r>
              <a:rPr sz="1985" dirty="0">
                <a:latin typeface="Arial"/>
                <a:cs typeface="Arial"/>
              </a:rPr>
              <a:t>materiál</a:t>
            </a:r>
            <a:r>
              <a:rPr sz="1985" spc="-17" dirty="0">
                <a:latin typeface="Arial"/>
                <a:cs typeface="Arial"/>
              </a:rPr>
              <a:t> </a:t>
            </a:r>
            <a:r>
              <a:rPr sz="1985" dirty="0">
                <a:latin typeface="Arial"/>
                <a:cs typeface="Arial"/>
              </a:rPr>
              <a:t>vyfukován</a:t>
            </a:r>
            <a:r>
              <a:rPr sz="1985" spc="-11" dirty="0">
                <a:latin typeface="Arial"/>
                <a:cs typeface="Arial"/>
              </a:rPr>
              <a:t> plynem</a:t>
            </a:r>
            <a:endParaRPr sz="1985" dirty="0">
              <a:latin typeface="Arial"/>
              <a:cs typeface="Arial"/>
            </a:endParaRPr>
          </a:p>
          <a:p>
            <a:pPr marL="644292">
              <a:spcBef>
                <a:spcPts val="529"/>
              </a:spcBef>
            </a:pPr>
            <a:r>
              <a:rPr sz="1985" dirty="0">
                <a:latin typeface="Arial"/>
                <a:cs typeface="Arial"/>
              </a:rPr>
              <a:t>Použití:</a:t>
            </a:r>
            <a:r>
              <a:rPr sz="1985" spc="-28" dirty="0">
                <a:latin typeface="Arial"/>
                <a:cs typeface="Arial"/>
              </a:rPr>
              <a:t> </a:t>
            </a:r>
            <a:r>
              <a:rPr sz="1985" dirty="0">
                <a:latin typeface="Arial"/>
                <a:cs typeface="Arial"/>
              </a:rPr>
              <a:t>korozivzdorné</a:t>
            </a:r>
            <a:r>
              <a:rPr sz="1985" spc="-6" dirty="0">
                <a:latin typeface="Arial"/>
                <a:cs typeface="Arial"/>
              </a:rPr>
              <a:t> </a:t>
            </a:r>
            <a:r>
              <a:rPr sz="1985" dirty="0">
                <a:latin typeface="Arial"/>
                <a:cs typeface="Arial"/>
              </a:rPr>
              <a:t>oceli,</a:t>
            </a:r>
            <a:r>
              <a:rPr sz="1985" spc="-28" dirty="0">
                <a:latin typeface="Arial"/>
                <a:cs typeface="Arial"/>
              </a:rPr>
              <a:t> </a:t>
            </a:r>
            <a:r>
              <a:rPr sz="1985" dirty="0">
                <a:latin typeface="Arial"/>
                <a:cs typeface="Arial"/>
              </a:rPr>
              <a:t>tloušťky</a:t>
            </a:r>
            <a:r>
              <a:rPr sz="1985" spc="-17" dirty="0">
                <a:latin typeface="Arial"/>
                <a:cs typeface="Arial"/>
              </a:rPr>
              <a:t> </a:t>
            </a:r>
            <a:r>
              <a:rPr sz="1985" dirty="0">
                <a:latin typeface="Arial"/>
                <a:cs typeface="Arial"/>
              </a:rPr>
              <a:t>až</a:t>
            </a:r>
            <a:r>
              <a:rPr sz="1985" spc="-28" dirty="0">
                <a:latin typeface="Arial"/>
                <a:cs typeface="Arial"/>
              </a:rPr>
              <a:t> </a:t>
            </a:r>
            <a:r>
              <a:rPr sz="1985" dirty="0">
                <a:latin typeface="Arial"/>
                <a:cs typeface="Arial"/>
              </a:rPr>
              <a:t>25</a:t>
            </a:r>
            <a:r>
              <a:rPr sz="1985" spc="-44" dirty="0">
                <a:latin typeface="Arial"/>
                <a:cs typeface="Arial"/>
              </a:rPr>
              <a:t> </a:t>
            </a:r>
            <a:r>
              <a:rPr sz="1985" spc="-28" dirty="0">
                <a:latin typeface="Arial"/>
                <a:cs typeface="Arial"/>
              </a:rPr>
              <a:t>mm</a:t>
            </a:r>
            <a:endParaRPr sz="1985" dirty="0">
              <a:latin typeface="Arial"/>
              <a:cs typeface="Arial"/>
            </a:endParaRPr>
          </a:p>
          <a:p>
            <a:pPr marL="429294" indent="-373969">
              <a:spcBef>
                <a:spcPts val="524"/>
              </a:spcBef>
              <a:buFont typeface="Arial"/>
              <a:buAutoNum type="alphaUcParenR" startAt="3"/>
              <a:tabLst>
                <a:tab pos="429996" algn="l"/>
              </a:tabLst>
            </a:pPr>
            <a:r>
              <a:rPr sz="2206" b="1" i="1" dirty="0">
                <a:latin typeface="Arial"/>
                <a:cs typeface="Arial"/>
              </a:rPr>
              <a:t>Sublimační</a:t>
            </a:r>
            <a:r>
              <a:rPr sz="2206" b="1" i="1" spc="-39" dirty="0">
                <a:latin typeface="Arial"/>
                <a:cs typeface="Arial"/>
              </a:rPr>
              <a:t> </a:t>
            </a:r>
            <a:r>
              <a:rPr sz="2206" b="1" i="1" dirty="0">
                <a:latin typeface="Arial"/>
                <a:cs typeface="Arial"/>
              </a:rPr>
              <a:t>řezání</a:t>
            </a:r>
            <a:r>
              <a:rPr sz="2206" b="1" i="1" spc="-39" dirty="0">
                <a:latin typeface="Arial"/>
                <a:cs typeface="Arial"/>
              </a:rPr>
              <a:t> </a:t>
            </a:r>
            <a:r>
              <a:rPr sz="2206" dirty="0">
                <a:latin typeface="Arial"/>
                <a:cs typeface="Arial"/>
              </a:rPr>
              <a:t>–</a:t>
            </a:r>
            <a:r>
              <a:rPr sz="2206" spc="-22" dirty="0">
                <a:latin typeface="Arial"/>
                <a:cs typeface="Arial"/>
              </a:rPr>
              <a:t> </a:t>
            </a:r>
            <a:r>
              <a:rPr sz="2206" dirty="0">
                <a:latin typeface="Arial"/>
                <a:cs typeface="Arial"/>
              </a:rPr>
              <a:t>plyn</a:t>
            </a:r>
            <a:r>
              <a:rPr sz="2206" spc="-22" dirty="0">
                <a:latin typeface="Arial"/>
                <a:cs typeface="Arial"/>
              </a:rPr>
              <a:t> </a:t>
            </a:r>
            <a:r>
              <a:rPr sz="2206" dirty="0">
                <a:latin typeface="Arial"/>
                <a:cs typeface="Arial"/>
              </a:rPr>
              <a:t>N</a:t>
            </a:r>
            <a:r>
              <a:rPr sz="2150" baseline="-21367" dirty="0">
                <a:latin typeface="Arial"/>
                <a:cs typeface="Arial"/>
              </a:rPr>
              <a:t>2</a:t>
            </a:r>
            <a:r>
              <a:rPr sz="2206" dirty="0">
                <a:latin typeface="Arial"/>
                <a:cs typeface="Arial"/>
              </a:rPr>
              <a:t>,</a:t>
            </a:r>
            <a:r>
              <a:rPr sz="2206" spc="-39" dirty="0">
                <a:latin typeface="Arial"/>
                <a:cs typeface="Arial"/>
              </a:rPr>
              <a:t> </a:t>
            </a:r>
            <a:r>
              <a:rPr sz="2206" dirty="0">
                <a:latin typeface="Arial"/>
                <a:cs typeface="Arial"/>
              </a:rPr>
              <a:t>pro</a:t>
            </a:r>
            <a:r>
              <a:rPr sz="2206" spc="-44" dirty="0">
                <a:latin typeface="Arial"/>
                <a:cs typeface="Arial"/>
              </a:rPr>
              <a:t> </a:t>
            </a:r>
            <a:r>
              <a:rPr sz="2206" dirty="0">
                <a:latin typeface="Arial"/>
                <a:cs typeface="Arial"/>
              </a:rPr>
              <a:t>netavitelné</a:t>
            </a:r>
            <a:r>
              <a:rPr sz="2206" spc="-39" dirty="0">
                <a:latin typeface="Arial"/>
                <a:cs typeface="Arial"/>
              </a:rPr>
              <a:t> </a:t>
            </a:r>
            <a:r>
              <a:rPr sz="2206" spc="-11" dirty="0">
                <a:latin typeface="Arial"/>
                <a:cs typeface="Arial"/>
              </a:rPr>
              <a:t>materiály</a:t>
            </a:r>
            <a:endParaRPr sz="2206" dirty="0">
              <a:latin typeface="Arial"/>
              <a:cs typeface="Arial"/>
            </a:endParaRPr>
          </a:p>
          <a:p>
            <a:pPr marL="644292" marR="47621">
              <a:lnSpc>
                <a:spcPct val="102200"/>
              </a:lnSpc>
              <a:spcBef>
                <a:spcPts val="695"/>
              </a:spcBef>
              <a:tabLst>
                <a:tab pos="1624037" algn="l"/>
              </a:tabLst>
            </a:pPr>
            <a:r>
              <a:rPr sz="1985" spc="-11" dirty="0">
                <a:latin typeface="Arial"/>
                <a:cs typeface="Arial"/>
              </a:rPr>
              <a:t>Použití:</a:t>
            </a:r>
            <a:r>
              <a:rPr sz="1985" dirty="0">
                <a:latin typeface="Arial"/>
                <a:cs typeface="Arial"/>
              </a:rPr>
              <a:t>	dřevo,</a:t>
            </a:r>
            <a:r>
              <a:rPr sz="1985" spc="-28" dirty="0">
                <a:latin typeface="Arial"/>
                <a:cs typeface="Arial"/>
              </a:rPr>
              <a:t> </a:t>
            </a:r>
            <a:r>
              <a:rPr sz="1985" dirty="0">
                <a:latin typeface="Arial"/>
                <a:cs typeface="Arial"/>
              </a:rPr>
              <a:t>papír,</a:t>
            </a:r>
            <a:r>
              <a:rPr sz="1985" spc="-28" dirty="0">
                <a:latin typeface="Arial"/>
                <a:cs typeface="Arial"/>
              </a:rPr>
              <a:t> </a:t>
            </a:r>
            <a:r>
              <a:rPr sz="1985" dirty="0">
                <a:latin typeface="Arial"/>
                <a:cs typeface="Arial"/>
              </a:rPr>
              <a:t>většinou</a:t>
            </a:r>
            <a:r>
              <a:rPr sz="1985" spc="-22" dirty="0">
                <a:latin typeface="Arial"/>
                <a:cs typeface="Arial"/>
              </a:rPr>
              <a:t> </a:t>
            </a:r>
            <a:r>
              <a:rPr sz="1985" dirty="0">
                <a:latin typeface="Arial"/>
                <a:cs typeface="Arial"/>
              </a:rPr>
              <a:t>se</a:t>
            </a:r>
            <a:r>
              <a:rPr sz="1985" spc="-33" dirty="0">
                <a:latin typeface="Arial"/>
                <a:cs typeface="Arial"/>
              </a:rPr>
              <a:t> </a:t>
            </a:r>
            <a:r>
              <a:rPr sz="1985" dirty="0">
                <a:latin typeface="Arial"/>
                <a:cs typeface="Arial"/>
              </a:rPr>
              <a:t>řeže</a:t>
            </a:r>
            <a:r>
              <a:rPr sz="1985" spc="-22" dirty="0">
                <a:latin typeface="Arial"/>
                <a:cs typeface="Arial"/>
              </a:rPr>
              <a:t> </a:t>
            </a:r>
            <a:r>
              <a:rPr sz="1985" dirty="0">
                <a:latin typeface="Arial"/>
                <a:cs typeface="Arial"/>
              </a:rPr>
              <a:t>po</a:t>
            </a:r>
            <a:r>
              <a:rPr sz="1985" spc="-39" dirty="0">
                <a:latin typeface="Arial"/>
                <a:cs typeface="Arial"/>
              </a:rPr>
              <a:t> </a:t>
            </a:r>
            <a:r>
              <a:rPr sz="1985" dirty="0">
                <a:latin typeface="Arial"/>
                <a:cs typeface="Arial"/>
              </a:rPr>
              <a:t>vrstvách</a:t>
            </a:r>
            <a:r>
              <a:rPr sz="1985" spc="-39" dirty="0">
                <a:latin typeface="Arial"/>
                <a:cs typeface="Arial"/>
              </a:rPr>
              <a:t> </a:t>
            </a:r>
            <a:r>
              <a:rPr sz="1985" dirty="0">
                <a:latin typeface="Arial"/>
                <a:cs typeface="Arial"/>
              </a:rPr>
              <a:t>(pomalejší),</a:t>
            </a:r>
            <a:r>
              <a:rPr sz="1985" spc="-6" dirty="0">
                <a:latin typeface="Arial"/>
                <a:cs typeface="Arial"/>
              </a:rPr>
              <a:t> </a:t>
            </a:r>
            <a:r>
              <a:rPr sz="1985" spc="-11" dirty="0">
                <a:latin typeface="Arial"/>
                <a:cs typeface="Arial"/>
              </a:rPr>
              <a:t>přesné, </a:t>
            </a:r>
            <a:r>
              <a:rPr sz="1985" dirty="0">
                <a:latin typeface="Arial"/>
                <a:cs typeface="Arial"/>
              </a:rPr>
              <a:t>speciální</a:t>
            </a:r>
            <a:r>
              <a:rPr sz="1985" spc="11" dirty="0">
                <a:latin typeface="Arial"/>
                <a:cs typeface="Arial"/>
              </a:rPr>
              <a:t> </a:t>
            </a:r>
            <a:r>
              <a:rPr sz="1985" spc="-11" dirty="0">
                <a:latin typeface="Arial"/>
                <a:cs typeface="Arial"/>
              </a:rPr>
              <a:t>aplikace-</a:t>
            </a:r>
            <a:r>
              <a:rPr sz="1985" dirty="0">
                <a:latin typeface="Arial"/>
                <a:cs typeface="Arial"/>
              </a:rPr>
              <a:t>keramika,</a:t>
            </a:r>
            <a:r>
              <a:rPr sz="1985" spc="44" dirty="0">
                <a:latin typeface="Arial"/>
                <a:cs typeface="Arial"/>
              </a:rPr>
              <a:t> </a:t>
            </a:r>
            <a:r>
              <a:rPr sz="1985" spc="-28" dirty="0">
                <a:latin typeface="Arial"/>
                <a:cs typeface="Arial"/>
              </a:rPr>
              <a:t>PCD</a:t>
            </a:r>
            <a:endParaRPr sz="1985" dirty="0">
              <a:latin typeface="Arial"/>
              <a:cs typeface="Arial"/>
            </a:endParaRPr>
          </a:p>
        </p:txBody>
      </p:sp>
      <p:sp>
        <p:nvSpPr>
          <p:cNvPr id="19" name="object 19"/>
          <p:cNvSpPr txBox="1">
            <a:spLocks noGrp="1"/>
          </p:cNvSpPr>
          <p:nvPr>
            <p:ph type="title"/>
          </p:nvPr>
        </p:nvSpPr>
        <p:spPr>
          <a:xfrm>
            <a:off x="391633" y="777262"/>
            <a:ext cx="5336011" cy="552090"/>
          </a:xfrm>
          <a:prstGeom prst="rect">
            <a:avLst/>
          </a:prstGeom>
        </p:spPr>
        <p:txBody>
          <a:bodyPr vert="horz" wrap="square" lIns="0" tIns="13305" rIns="0" bIns="0" rtlCol="0">
            <a:spAutoFit/>
          </a:bodyPr>
          <a:lstStyle/>
          <a:p>
            <a:pPr marL="14007">
              <a:spcBef>
                <a:spcPts val="105"/>
              </a:spcBef>
            </a:pPr>
            <a:r>
              <a:rPr spc="-138" dirty="0"/>
              <a:t>METODY</a:t>
            </a:r>
            <a:r>
              <a:rPr spc="-83" dirty="0"/>
              <a:t> </a:t>
            </a:r>
            <a:r>
              <a:rPr spc="-121" dirty="0"/>
              <a:t>ŘEZÁNÍ</a:t>
            </a:r>
            <a:r>
              <a:rPr spc="-94" dirty="0"/>
              <a:t> </a:t>
            </a:r>
            <a:r>
              <a:rPr spc="-77" dirty="0"/>
              <a:t>LASEREM</a:t>
            </a:r>
          </a:p>
        </p:txBody>
      </p:sp>
      <p:sp>
        <p:nvSpPr>
          <p:cNvPr id="21" name="object 21"/>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42765149"/>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2" name="object 12"/>
          <p:cNvPicPr>
            <a:picLocks noChangeAspect="1"/>
          </p:cNvPicPr>
          <p:nvPr/>
        </p:nvPicPr>
        <p:blipFill>
          <a:blip r:embed="rId2" cstate="print"/>
          <a:stretch>
            <a:fillRect/>
          </a:stretch>
        </p:blipFill>
        <p:spPr>
          <a:xfrm>
            <a:off x="1460501" y="1292074"/>
            <a:ext cx="7772400" cy="5390387"/>
          </a:xfrm>
          <a:prstGeom prst="rect">
            <a:avLst/>
          </a:prstGeom>
        </p:spPr>
      </p:pic>
      <p:sp>
        <p:nvSpPr>
          <p:cNvPr id="14" name="object 14"/>
          <p:cNvSpPr txBox="1">
            <a:spLocks noGrp="1"/>
          </p:cNvSpPr>
          <p:nvPr>
            <p:ph type="title"/>
          </p:nvPr>
        </p:nvSpPr>
        <p:spPr>
          <a:xfrm>
            <a:off x="391632" y="774809"/>
            <a:ext cx="5386430" cy="552797"/>
          </a:xfrm>
          <a:prstGeom prst="rect">
            <a:avLst/>
          </a:prstGeom>
        </p:spPr>
        <p:txBody>
          <a:bodyPr vert="horz" wrap="square" lIns="0" tIns="14005" rIns="0" bIns="0" rtlCol="0">
            <a:spAutoFit/>
          </a:bodyPr>
          <a:lstStyle/>
          <a:p>
            <a:pPr marL="14007">
              <a:spcBef>
                <a:spcPts val="110"/>
              </a:spcBef>
            </a:pPr>
            <a:r>
              <a:rPr spc="-121" dirty="0"/>
              <a:t>PRINCIP</a:t>
            </a:r>
            <a:r>
              <a:rPr spc="-110" dirty="0"/>
              <a:t> </a:t>
            </a:r>
            <a:r>
              <a:rPr spc="-121" dirty="0"/>
              <a:t>ŘEZÁNÍ</a:t>
            </a:r>
            <a:r>
              <a:rPr spc="-94" dirty="0"/>
              <a:t> </a:t>
            </a:r>
            <a:r>
              <a:rPr spc="-72" dirty="0"/>
              <a:t>LASEREM</a:t>
            </a:r>
          </a:p>
        </p:txBody>
      </p:sp>
      <p:sp>
        <p:nvSpPr>
          <p:cNvPr id="15" name="object 15"/>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35/59</a:t>
            </a:r>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60208762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p:nvPr/>
        </p:nvSpPr>
        <p:spPr>
          <a:xfrm>
            <a:off x="391633" y="774807"/>
            <a:ext cx="8765203" cy="514728"/>
          </a:xfrm>
          <a:prstGeom prst="rect">
            <a:avLst/>
          </a:prstGeom>
        </p:spPr>
        <p:txBody>
          <a:bodyPr vert="horz" wrap="square" lIns="0" tIns="14005" rIns="0" bIns="0" rtlCol="0">
            <a:spAutoFit/>
          </a:bodyPr>
          <a:lstStyle/>
          <a:p>
            <a:pPr marL="14007">
              <a:spcBef>
                <a:spcPts val="110"/>
              </a:spcBef>
            </a:pPr>
            <a:r>
              <a:rPr sz="3253" i="1" spc="-116" dirty="0">
                <a:solidFill>
                  <a:srgbClr val="FF0000"/>
                </a:solidFill>
                <a:latin typeface="Tahoma"/>
                <a:cs typeface="Tahoma"/>
              </a:rPr>
              <a:t>VÝZNAM</a:t>
            </a:r>
            <a:r>
              <a:rPr sz="3253" i="1" spc="-143" dirty="0">
                <a:solidFill>
                  <a:srgbClr val="FF0000"/>
                </a:solidFill>
                <a:latin typeface="Tahoma"/>
                <a:cs typeface="Tahoma"/>
              </a:rPr>
              <a:t> </a:t>
            </a:r>
            <a:r>
              <a:rPr sz="3253" i="1" spc="-121" dirty="0">
                <a:solidFill>
                  <a:srgbClr val="FF0000"/>
                </a:solidFill>
                <a:latin typeface="Tahoma"/>
                <a:cs typeface="Tahoma"/>
              </a:rPr>
              <a:t>POLOHY</a:t>
            </a:r>
            <a:r>
              <a:rPr sz="3253" i="1" spc="-132" dirty="0">
                <a:solidFill>
                  <a:srgbClr val="FF0000"/>
                </a:solidFill>
                <a:latin typeface="Tahoma"/>
                <a:cs typeface="Tahoma"/>
              </a:rPr>
              <a:t> </a:t>
            </a:r>
            <a:r>
              <a:rPr sz="3253" i="1" spc="-105" dirty="0">
                <a:solidFill>
                  <a:srgbClr val="FF0000"/>
                </a:solidFill>
                <a:latin typeface="Tahoma"/>
                <a:cs typeface="Tahoma"/>
              </a:rPr>
              <a:t>OHNISKA</a:t>
            </a:r>
            <a:r>
              <a:rPr sz="3253" i="1" spc="-143" dirty="0">
                <a:solidFill>
                  <a:srgbClr val="FF0000"/>
                </a:solidFill>
                <a:latin typeface="Tahoma"/>
                <a:cs typeface="Tahoma"/>
              </a:rPr>
              <a:t> </a:t>
            </a:r>
            <a:r>
              <a:rPr sz="3253" i="1" spc="-55" dirty="0">
                <a:solidFill>
                  <a:srgbClr val="FF0000"/>
                </a:solidFill>
                <a:latin typeface="Tahoma"/>
                <a:cs typeface="Tahoma"/>
              </a:rPr>
              <a:t>PŘI</a:t>
            </a:r>
            <a:r>
              <a:rPr sz="3253" i="1" spc="-138" dirty="0">
                <a:solidFill>
                  <a:srgbClr val="FF0000"/>
                </a:solidFill>
                <a:latin typeface="Tahoma"/>
                <a:cs typeface="Tahoma"/>
              </a:rPr>
              <a:t> </a:t>
            </a:r>
            <a:r>
              <a:rPr sz="3253" i="1" spc="-94" dirty="0">
                <a:solidFill>
                  <a:srgbClr val="FF0000"/>
                </a:solidFill>
                <a:latin typeface="Tahoma"/>
                <a:cs typeface="Tahoma"/>
              </a:rPr>
              <a:t>ŘEZÁNÍ</a:t>
            </a:r>
            <a:r>
              <a:rPr sz="3253" i="1" spc="-138" dirty="0">
                <a:solidFill>
                  <a:srgbClr val="FF0000"/>
                </a:solidFill>
                <a:latin typeface="Tahoma"/>
                <a:cs typeface="Tahoma"/>
              </a:rPr>
              <a:t> </a:t>
            </a:r>
            <a:r>
              <a:rPr sz="3253" i="1" spc="-28" dirty="0">
                <a:solidFill>
                  <a:srgbClr val="FF0000"/>
                </a:solidFill>
                <a:latin typeface="Tahoma"/>
                <a:cs typeface="Tahoma"/>
              </a:rPr>
              <a:t>LASEREM</a:t>
            </a:r>
            <a:endParaRPr sz="3253">
              <a:latin typeface="Tahoma"/>
              <a:cs typeface="Tahoma"/>
            </a:endParaRPr>
          </a:p>
        </p:txBody>
      </p:sp>
      <p:pic>
        <p:nvPicPr>
          <p:cNvPr id="13" name="object 13"/>
          <p:cNvPicPr/>
          <p:nvPr/>
        </p:nvPicPr>
        <p:blipFill>
          <a:blip r:embed="rId2" cstate="print"/>
          <a:stretch>
            <a:fillRect/>
          </a:stretch>
        </p:blipFill>
        <p:spPr>
          <a:xfrm>
            <a:off x="1032620" y="2344110"/>
            <a:ext cx="3687270" cy="4138943"/>
          </a:xfrm>
          <a:prstGeom prst="rect">
            <a:avLst/>
          </a:prstGeom>
        </p:spPr>
      </p:pic>
      <p:pic>
        <p:nvPicPr>
          <p:cNvPr id="14" name="object 14"/>
          <p:cNvPicPr/>
          <p:nvPr/>
        </p:nvPicPr>
        <p:blipFill>
          <a:blip r:embed="rId3" cstate="print"/>
          <a:stretch>
            <a:fillRect/>
          </a:stretch>
        </p:blipFill>
        <p:spPr>
          <a:xfrm>
            <a:off x="6032501" y="2333626"/>
            <a:ext cx="3687274" cy="3792655"/>
          </a:xfrm>
          <a:prstGeom prst="rect">
            <a:avLst/>
          </a:prstGeom>
        </p:spPr>
      </p:pic>
      <p:sp>
        <p:nvSpPr>
          <p:cNvPr id="15" name="object 15"/>
          <p:cNvSpPr txBox="1"/>
          <p:nvPr/>
        </p:nvSpPr>
        <p:spPr>
          <a:xfrm>
            <a:off x="627930" y="1689458"/>
            <a:ext cx="9209169" cy="354302"/>
          </a:xfrm>
          <a:prstGeom prst="rect">
            <a:avLst/>
          </a:prstGeom>
        </p:spPr>
        <p:txBody>
          <a:bodyPr vert="horz" wrap="square" lIns="0" tIns="14706" rIns="0" bIns="0" rtlCol="0">
            <a:spAutoFit/>
          </a:bodyPr>
          <a:lstStyle/>
          <a:p>
            <a:pPr marL="14007">
              <a:spcBef>
                <a:spcPts val="116"/>
              </a:spcBef>
            </a:pPr>
            <a:r>
              <a:rPr sz="2206" dirty="0">
                <a:latin typeface="Tahoma"/>
                <a:cs typeface="Tahoma"/>
              </a:rPr>
              <a:t>Poloha</a:t>
            </a:r>
            <a:r>
              <a:rPr sz="2206" spc="-44" dirty="0">
                <a:latin typeface="Tahoma"/>
                <a:cs typeface="Tahoma"/>
              </a:rPr>
              <a:t> </a:t>
            </a:r>
            <a:r>
              <a:rPr sz="2206" dirty="0">
                <a:latin typeface="Tahoma"/>
                <a:cs typeface="Tahoma"/>
              </a:rPr>
              <a:t>ohniska</a:t>
            </a:r>
            <a:r>
              <a:rPr sz="2206" spc="-39" dirty="0">
                <a:latin typeface="Tahoma"/>
                <a:cs typeface="Tahoma"/>
              </a:rPr>
              <a:t> </a:t>
            </a:r>
            <a:r>
              <a:rPr sz="2206" dirty="0">
                <a:latin typeface="Tahoma"/>
                <a:cs typeface="Tahoma"/>
              </a:rPr>
              <a:t>je</a:t>
            </a:r>
            <a:r>
              <a:rPr sz="2206" spc="-22" dirty="0">
                <a:latin typeface="Tahoma"/>
                <a:cs typeface="Tahoma"/>
              </a:rPr>
              <a:t> </a:t>
            </a:r>
            <a:r>
              <a:rPr sz="2206" dirty="0">
                <a:latin typeface="Tahoma"/>
                <a:cs typeface="Tahoma"/>
              </a:rPr>
              <a:t>závislá</a:t>
            </a:r>
            <a:r>
              <a:rPr sz="2206" spc="-33" dirty="0">
                <a:latin typeface="Tahoma"/>
                <a:cs typeface="Tahoma"/>
              </a:rPr>
              <a:t> </a:t>
            </a:r>
            <a:r>
              <a:rPr sz="2206" dirty="0">
                <a:latin typeface="Tahoma"/>
                <a:cs typeface="Tahoma"/>
              </a:rPr>
              <a:t>na</a:t>
            </a:r>
            <a:r>
              <a:rPr sz="2206" spc="-22" dirty="0">
                <a:latin typeface="Tahoma"/>
                <a:cs typeface="Tahoma"/>
              </a:rPr>
              <a:t> </a:t>
            </a:r>
            <a:r>
              <a:rPr sz="2206" dirty="0">
                <a:latin typeface="Tahoma"/>
                <a:cs typeface="Tahoma"/>
              </a:rPr>
              <a:t>typu</a:t>
            </a:r>
            <a:r>
              <a:rPr sz="2206" spc="-22" dirty="0">
                <a:latin typeface="Tahoma"/>
                <a:cs typeface="Tahoma"/>
              </a:rPr>
              <a:t> </a:t>
            </a:r>
            <a:r>
              <a:rPr sz="2206" dirty="0">
                <a:latin typeface="Tahoma"/>
                <a:cs typeface="Tahoma"/>
              </a:rPr>
              <a:t>řezaného</a:t>
            </a:r>
            <a:r>
              <a:rPr sz="2206" spc="-44" dirty="0">
                <a:latin typeface="Tahoma"/>
                <a:cs typeface="Tahoma"/>
              </a:rPr>
              <a:t> </a:t>
            </a:r>
            <a:r>
              <a:rPr sz="2206" dirty="0">
                <a:latin typeface="Tahoma"/>
                <a:cs typeface="Tahoma"/>
              </a:rPr>
              <a:t>materiálu</a:t>
            </a:r>
            <a:r>
              <a:rPr sz="2206" spc="-17" dirty="0">
                <a:latin typeface="Tahoma"/>
                <a:cs typeface="Tahoma"/>
              </a:rPr>
              <a:t> </a:t>
            </a:r>
            <a:r>
              <a:rPr sz="2206" dirty="0">
                <a:latin typeface="Tahoma"/>
                <a:cs typeface="Tahoma"/>
              </a:rPr>
              <a:t>a</a:t>
            </a:r>
            <a:r>
              <a:rPr sz="2206" spc="-39" dirty="0">
                <a:latin typeface="Tahoma"/>
                <a:cs typeface="Tahoma"/>
              </a:rPr>
              <a:t> </a:t>
            </a:r>
            <a:r>
              <a:rPr sz="2206" dirty="0">
                <a:latin typeface="Tahoma"/>
                <a:cs typeface="Tahoma"/>
              </a:rPr>
              <a:t>použité</a:t>
            </a:r>
            <a:r>
              <a:rPr sz="2206" spc="-17" dirty="0">
                <a:latin typeface="Tahoma"/>
                <a:cs typeface="Tahoma"/>
              </a:rPr>
              <a:t> </a:t>
            </a:r>
            <a:r>
              <a:rPr sz="2206" spc="-11" dirty="0">
                <a:latin typeface="Tahoma"/>
                <a:cs typeface="Tahoma"/>
              </a:rPr>
              <a:t>technologii</a:t>
            </a:r>
            <a:endParaRPr sz="2206">
              <a:latin typeface="Tahoma"/>
              <a:cs typeface="Tahoma"/>
            </a:endParaRPr>
          </a:p>
        </p:txBody>
      </p:sp>
      <p:sp>
        <p:nvSpPr>
          <p:cNvPr id="16" name="object 16"/>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36/59</a:t>
            </a:r>
          </a:p>
        </p:txBody>
      </p:sp>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44178580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1" name="object 11"/>
          <p:cNvGrpSpPr/>
          <p:nvPr/>
        </p:nvGrpSpPr>
        <p:grpSpPr>
          <a:xfrm>
            <a:off x="6946900" y="3933825"/>
            <a:ext cx="3025140" cy="2436918"/>
            <a:chOff x="6057900" y="4229100"/>
            <a:chExt cx="2743200" cy="2209800"/>
          </a:xfrm>
        </p:grpSpPr>
        <p:pic>
          <p:nvPicPr>
            <p:cNvPr id="12" name="object 12"/>
            <p:cNvPicPr/>
            <p:nvPr/>
          </p:nvPicPr>
          <p:blipFill>
            <a:blip r:embed="rId2" cstate="print"/>
            <a:stretch>
              <a:fillRect/>
            </a:stretch>
          </p:blipFill>
          <p:spPr>
            <a:xfrm>
              <a:off x="6096000" y="4267200"/>
              <a:ext cx="2667000" cy="2133600"/>
            </a:xfrm>
            <a:prstGeom prst="rect">
              <a:avLst/>
            </a:prstGeom>
          </p:spPr>
        </p:pic>
        <p:sp>
          <p:nvSpPr>
            <p:cNvPr id="13" name="object 13"/>
            <p:cNvSpPr/>
            <p:nvPr/>
          </p:nvSpPr>
          <p:spPr>
            <a:xfrm>
              <a:off x="6076950" y="4248150"/>
              <a:ext cx="2705100" cy="2171700"/>
            </a:xfrm>
            <a:custGeom>
              <a:avLst/>
              <a:gdLst/>
              <a:ahLst/>
              <a:cxnLst/>
              <a:rect l="l" t="t" r="r" b="b"/>
              <a:pathLst>
                <a:path w="2705100" h="2171700">
                  <a:moveTo>
                    <a:pt x="0" y="2171700"/>
                  </a:moveTo>
                  <a:lnTo>
                    <a:pt x="2705100" y="2171700"/>
                  </a:lnTo>
                  <a:lnTo>
                    <a:pt x="2705100" y="0"/>
                  </a:lnTo>
                  <a:lnTo>
                    <a:pt x="0" y="0"/>
                  </a:lnTo>
                  <a:lnTo>
                    <a:pt x="0" y="2171700"/>
                  </a:lnTo>
                  <a:close/>
                </a:path>
              </a:pathLst>
            </a:custGeom>
            <a:ln w="38100">
              <a:solidFill>
                <a:srgbClr val="000000"/>
              </a:solidFill>
            </a:ln>
          </p:spPr>
          <p:txBody>
            <a:bodyPr wrap="square" lIns="0" tIns="0" rIns="0" bIns="0" rtlCol="0"/>
            <a:lstStyle/>
            <a:p>
              <a:endParaRPr sz="1985"/>
            </a:p>
          </p:txBody>
        </p:sp>
      </p:grpSp>
      <p:grpSp>
        <p:nvGrpSpPr>
          <p:cNvPr id="14" name="object 14"/>
          <p:cNvGrpSpPr/>
          <p:nvPr/>
        </p:nvGrpSpPr>
        <p:grpSpPr>
          <a:xfrm>
            <a:off x="6946900" y="1496906"/>
            <a:ext cx="2941108" cy="2333279"/>
            <a:chOff x="6057900" y="2019300"/>
            <a:chExt cx="2667000" cy="2115820"/>
          </a:xfrm>
        </p:grpSpPr>
        <p:pic>
          <p:nvPicPr>
            <p:cNvPr id="15" name="object 15"/>
            <p:cNvPicPr/>
            <p:nvPr/>
          </p:nvPicPr>
          <p:blipFill>
            <a:blip r:embed="rId3" cstate="print"/>
            <a:stretch>
              <a:fillRect/>
            </a:stretch>
          </p:blipFill>
          <p:spPr>
            <a:xfrm>
              <a:off x="6096000" y="2057400"/>
              <a:ext cx="2590800" cy="2039112"/>
            </a:xfrm>
            <a:prstGeom prst="rect">
              <a:avLst/>
            </a:prstGeom>
          </p:spPr>
        </p:pic>
        <p:sp>
          <p:nvSpPr>
            <p:cNvPr id="16" name="object 16"/>
            <p:cNvSpPr/>
            <p:nvPr/>
          </p:nvSpPr>
          <p:spPr>
            <a:xfrm>
              <a:off x="6076950" y="2038350"/>
              <a:ext cx="2628900" cy="2077720"/>
            </a:xfrm>
            <a:custGeom>
              <a:avLst/>
              <a:gdLst/>
              <a:ahLst/>
              <a:cxnLst/>
              <a:rect l="l" t="t" r="r" b="b"/>
              <a:pathLst>
                <a:path w="2628900" h="2077720">
                  <a:moveTo>
                    <a:pt x="0" y="2077212"/>
                  </a:moveTo>
                  <a:lnTo>
                    <a:pt x="2628900" y="2077212"/>
                  </a:lnTo>
                  <a:lnTo>
                    <a:pt x="2628900" y="0"/>
                  </a:lnTo>
                  <a:lnTo>
                    <a:pt x="0" y="0"/>
                  </a:lnTo>
                  <a:lnTo>
                    <a:pt x="0" y="2077212"/>
                  </a:lnTo>
                  <a:close/>
                </a:path>
              </a:pathLst>
            </a:custGeom>
            <a:ln w="38100">
              <a:solidFill>
                <a:srgbClr val="000000"/>
              </a:solidFill>
            </a:ln>
          </p:spPr>
          <p:txBody>
            <a:bodyPr wrap="square" lIns="0" tIns="0" rIns="0" bIns="0" rtlCol="0"/>
            <a:lstStyle/>
            <a:p>
              <a:endParaRPr sz="1985"/>
            </a:p>
          </p:txBody>
        </p:sp>
      </p:grpSp>
      <p:grpSp>
        <p:nvGrpSpPr>
          <p:cNvPr id="17" name="object 17"/>
          <p:cNvGrpSpPr/>
          <p:nvPr/>
        </p:nvGrpSpPr>
        <p:grpSpPr>
          <a:xfrm>
            <a:off x="3753696" y="3955672"/>
            <a:ext cx="2941108" cy="2331178"/>
            <a:chOff x="3162300" y="4248911"/>
            <a:chExt cx="2667000" cy="2113915"/>
          </a:xfrm>
        </p:grpSpPr>
        <p:pic>
          <p:nvPicPr>
            <p:cNvPr id="18" name="object 18"/>
            <p:cNvPicPr/>
            <p:nvPr/>
          </p:nvPicPr>
          <p:blipFill>
            <a:blip r:embed="rId4" cstate="print"/>
            <a:stretch>
              <a:fillRect/>
            </a:stretch>
          </p:blipFill>
          <p:spPr>
            <a:xfrm>
              <a:off x="3200400" y="4287011"/>
              <a:ext cx="2590800" cy="2037588"/>
            </a:xfrm>
            <a:prstGeom prst="rect">
              <a:avLst/>
            </a:prstGeom>
          </p:spPr>
        </p:pic>
        <p:sp>
          <p:nvSpPr>
            <p:cNvPr id="19" name="object 19"/>
            <p:cNvSpPr/>
            <p:nvPr/>
          </p:nvSpPr>
          <p:spPr>
            <a:xfrm>
              <a:off x="3181350" y="4267961"/>
              <a:ext cx="2628900" cy="2075814"/>
            </a:xfrm>
            <a:custGeom>
              <a:avLst/>
              <a:gdLst/>
              <a:ahLst/>
              <a:cxnLst/>
              <a:rect l="l" t="t" r="r" b="b"/>
              <a:pathLst>
                <a:path w="2628900" h="2075814">
                  <a:moveTo>
                    <a:pt x="0" y="2075688"/>
                  </a:moveTo>
                  <a:lnTo>
                    <a:pt x="2628900" y="2075688"/>
                  </a:lnTo>
                  <a:lnTo>
                    <a:pt x="2628900" y="0"/>
                  </a:lnTo>
                  <a:lnTo>
                    <a:pt x="0" y="0"/>
                  </a:lnTo>
                  <a:lnTo>
                    <a:pt x="0" y="2075688"/>
                  </a:lnTo>
                  <a:close/>
                </a:path>
              </a:pathLst>
            </a:custGeom>
            <a:ln w="38100">
              <a:solidFill>
                <a:srgbClr val="000000"/>
              </a:solidFill>
            </a:ln>
          </p:spPr>
          <p:txBody>
            <a:bodyPr wrap="square" lIns="0" tIns="0" rIns="0" bIns="0" rtlCol="0"/>
            <a:lstStyle/>
            <a:p>
              <a:endParaRPr sz="1985"/>
            </a:p>
          </p:txBody>
        </p:sp>
      </p:grpSp>
      <p:grpSp>
        <p:nvGrpSpPr>
          <p:cNvPr id="20" name="object 20"/>
          <p:cNvGrpSpPr/>
          <p:nvPr/>
        </p:nvGrpSpPr>
        <p:grpSpPr>
          <a:xfrm>
            <a:off x="3753696" y="1496907"/>
            <a:ext cx="2941108" cy="2352887"/>
            <a:chOff x="3162300" y="2019300"/>
            <a:chExt cx="2667000" cy="2133600"/>
          </a:xfrm>
        </p:grpSpPr>
        <p:pic>
          <p:nvPicPr>
            <p:cNvPr id="21" name="object 21"/>
            <p:cNvPicPr/>
            <p:nvPr/>
          </p:nvPicPr>
          <p:blipFill>
            <a:blip r:embed="rId5" cstate="print"/>
            <a:stretch>
              <a:fillRect/>
            </a:stretch>
          </p:blipFill>
          <p:spPr>
            <a:xfrm>
              <a:off x="3200400" y="2057400"/>
              <a:ext cx="2590800" cy="2057400"/>
            </a:xfrm>
            <a:prstGeom prst="rect">
              <a:avLst/>
            </a:prstGeom>
          </p:spPr>
        </p:pic>
        <p:sp>
          <p:nvSpPr>
            <p:cNvPr id="22" name="object 22"/>
            <p:cNvSpPr/>
            <p:nvPr/>
          </p:nvSpPr>
          <p:spPr>
            <a:xfrm>
              <a:off x="3181350" y="2038350"/>
              <a:ext cx="2628900" cy="2095500"/>
            </a:xfrm>
            <a:custGeom>
              <a:avLst/>
              <a:gdLst/>
              <a:ahLst/>
              <a:cxnLst/>
              <a:rect l="l" t="t" r="r" b="b"/>
              <a:pathLst>
                <a:path w="2628900" h="2095500">
                  <a:moveTo>
                    <a:pt x="0" y="2095500"/>
                  </a:moveTo>
                  <a:lnTo>
                    <a:pt x="2628900" y="2095500"/>
                  </a:lnTo>
                  <a:lnTo>
                    <a:pt x="2628900" y="0"/>
                  </a:lnTo>
                  <a:lnTo>
                    <a:pt x="0" y="0"/>
                  </a:lnTo>
                  <a:lnTo>
                    <a:pt x="0" y="2095500"/>
                  </a:lnTo>
                  <a:close/>
                </a:path>
              </a:pathLst>
            </a:custGeom>
            <a:ln w="38100">
              <a:solidFill>
                <a:srgbClr val="000000"/>
              </a:solidFill>
            </a:ln>
          </p:spPr>
          <p:txBody>
            <a:bodyPr wrap="square" lIns="0" tIns="0" rIns="0" bIns="0" rtlCol="0"/>
            <a:lstStyle/>
            <a:p>
              <a:endParaRPr sz="1985"/>
            </a:p>
          </p:txBody>
        </p:sp>
      </p:grpSp>
      <p:grpSp>
        <p:nvGrpSpPr>
          <p:cNvPr id="23" name="object 23"/>
          <p:cNvGrpSpPr/>
          <p:nvPr/>
        </p:nvGrpSpPr>
        <p:grpSpPr>
          <a:xfrm>
            <a:off x="644525" y="1496908"/>
            <a:ext cx="2941108" cy="2354987"/>
            <a:chOff x="342900" y="2019300"/>
            <a:chExt cx="2667000" cy="2135505"/>
          </a:xfrm>
        </p:grpSpPr>
        <p:pic>
          <p:nvPicPr>
            <p:cNvPr id="24" name="object 24"/>
            <p:cNvPicPr/>
            <p:nvPr/>
          </p:nvPicPr>
          <p:blipFill>
            <a:blip r:embed="rId6" cstate="print"/>
            <a:stretch>
              <a:fillRect/>
            </a:stretch>
          </p:blipFill>
          <p:spPr>
            <a:xfrm>
              <a:off x="381000" y="2057400"/>
              <a:ext cx="2590800" cy="2058924"/>
            </a:xfrm>
            <a:prstGeom prst="rect">
              <a:avLst/>
            </a:prstGeom>
          </p:spPr>
        </p:pic>
        <p:sp>
          <p:nvSpPr>
            <p:cNvPr id="25" name="object 25"/>
            <p:cNvSpPr/>
            <p:nvPr/>
          </p:nvSpPr>
          <p:spPr>
            <a:xfrm>
              <a:off x="361950" y="2038350"/>
              <a:ext cx="2628900" cy="2097405"/>
            </a:xfrm>
            <a:custGeom>
              <a:avLst/>
              <a:gdLst/>
              <a:ahLst/>
              <a:cxnLst/>
              <a:rect l="l" t="t" r="r" b="b"/>
              <a:pathLst>
                <a:path w="2628900" h="2097404">
                  <a:moveTo>
                    <a:pt x="0" y="2097024"/>
                  </a:moveTo>
                  <a:lnTo>
                    <a:pt x="2628900" y="2097024"/>
                  </a:lnTo>
                  <a:lnTo>
                    <a:pt x="2628900" y="0"/>
                  </a:lnTo>
                  <a:lnTo>
                    <a:pt x="0" y="0"/>
                  </a:lnTo>
                  <a:lnTo>
                    <a:pt x="0" y="2097024"/>
                  </a:lnTo>
                  <a:close/>
                </a:path>
              </a:pathLst>
            </a:custGeom>
            <a:ln w="38100">
              <a:solidFill>
                <a:srgbClr val="000000"/>
              </a:solidFill>
            </a:ln>
          </p:spPr>
          <p:txBody>
            <a:bodyPr wrap="square" lIns="0" tIns="0" rIns="0" bIns="0" rtlCol="0"/>
            <a:lstStyle/>
            <a:p>
              <a:endParaRPr sz="1985"/>
            </a:p>
          </p:txBody>
        </p:sp>
      </p:grpSp>
      <p:grpSp>
        <p:nvGrpSpPr>
          <p:cNvPr id="26" name="object 26"/>
          <p:cNvGrpSpPr/>
          <p:nvPr/>
        </p:nvGrpSpPr>
        <p:grpSpPr>
          <a:xfrm>
            <a:off x="728556" y="4041385"/>
            <a:ext cx="2857077" cy="2245746"/>
            <a:chOff x="419100" y="4326635"/>
            <a:chExt cx="2590800" cy="2036445"/>
          </a:xfrm>
        </p:grpSpPr>
        <p:pic>
          <p:nvPicPr>
            <p:cNvPr id="27" name="object 27"/>
            <p:cNvPicPr/>
            <p:nvPr/>
          </p:nvPicPr>
          <p:blipFill>
            <a:blip r:embed="rId7" cstate="print"/>
            <a:stretch>
              <a:fillRect/>
            </a:stretch>
          </p:blipFill>
          <p:spPr>
            <a:xfrm>
              <a:off x="457200" y="4364735"/>
              <a:ext cx="2514600" cy="1959864"/>
            </a:xfrm>
            <a:prstGeom prst="rect">
              <a:avLst/>
            </a:prstGeom>
          </p:spPr>
        </p:pic>
        <p:sp>
          <p:nvSpPr>
            <p:cNvPr id="28" name="object 28"/>
            <p:cNvSpPr/>
            <p:nvPr/>
          </p:nvSpPr>
          <p:spPr>
            <a:xfrm>
              <a:off x="438150" y="4345685"/>
              <a:ext cx="2552700" cy="1998345"/>
            </a:xfrm>
            <a:custGeom>
              <a:avLst/>
              <a:gdLst/>
              <a:ahLst/>
              <a:cxnLst/>
              <a:rect l="l" t="t" r="r" b="b"/>
              <a:pathLst>
                <a:path w="2552700" h="1998345">
                  <a:moveTo>
                    <a:pt x="0" y="1997964"/>
                  </a:moveTo>
                  <a:lnTo>
                    <a:pt x="2552700" y="1997964"/>
                  </a:lnTo>
                  <a:lnTo>
                    <a:pt x="2552700" y="0"/>
                  </a:lnTo>
                  <a:lnTo>
                    <a:pt x="0" y="0"/>
                  </a:lnTo>
                  <a:lnTo>
                    <a:pt x="0" y="1997964"/>
                  </a:lnTo>
                  <a:close/>
                </a:path>
              </a:pathLst>
            </a:custGeom>
            <a:ln w="38100">
              <a:solidFill>
                <a:srgbClr val="000000"/>
              </a:solidFill>
            </a:ln>
          </p:spPr>
          <p:txBody>
            <a:bodyPr wrap="square" lIns="0" tIns="0" rIns="0" bIns="0" rtlCol="0"/>
            <a:lstStyle/>
            <a:p>
              <a:endParaRPr sz="1985"/>
            </a:p>
          </p:txBody>
        </p:sp>
      </p:grpSp>
      <p:sp>
        <p:nvSpPr>
          <p:cNvPr id="30" name="object 30"/>
          <p:cNvSpPr txBox="1">
            <a:spLocks noGrp="1"/>
          </p:cNvSpPr>
          <p:nvPr>
            <p:ph type="title"/>
          </p:nvPr>
        </p:nvSpPr>
        <p:spPr>
          <a:xfrm>
            <a:off x="391632" y="774809"/>
            <a:ext cx="2984525" cy="552797"/>
          </a:xfrm>
          <a:prstGeom prst="rect">
            <a:avLst/>
          </a:prstGeom>
        </p:spPr>
        <p:txBody>
          <a:bodyPr vert="horz" wrap="square" lIns="0" tIns="14005" rIns="0" bIns="0" rtlCol="0">
            <a:spAutoFit/>
          </a:bodyPr>
          <a:lstStyle/>
          <a:p>
            <a:pPr marL="14007">
              <a:spcBef>
                <a:spcPts val="110"/>
              </a:spcBef>
            </a:pPr>
            <a:r>
              <a:rPr spc="-99" dirty="0"/>
              <a:t>Řezání</a:t>
            </a:r>
            <a:r>
              <a:rPr spc="-138" dirty="0"/>
              <a:t> </a:t>
            </a:r>
            <a:r>
              <a:rPr dirty="0"/>
              <a:t>a</a:t>
            </a:r>
            <a:r>
              <a:rPr spc="-143" dirty="0"/>
              <a:t> </a:t>
            </a:r>
            <a:r>
              <a:rPr spc="-61" dirty="0"/>
              <a:t>vrtání</a:t>
            </a:r>
          </a:p>
        </p:txBody>
      </p:sp>
    </p:spTree>
    <p:extLst>
      <p:ext uri="{BB962C8B-B14F-4D97-AF65-F5344CB8AC3E}">
        <p14:creationId xmlns:p14="http://schemas.microsoft.com/office/powerpoint/2010/main" val="153047751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4808"/>
            <a:ext cx="7774468" cy="552797"/>
          </a:xfrm>
          <a:prstGeom prst="rect">
            <a:avLst/>
          </a:prstGeom>
        </p:spPr>
        <p:txBody>
          <a:bodyPr vert="horz" wrap="square" lIns="0" tIns="14005" rIns="0" bIns="0" rtlCol="0">
            <a:spAutoFit/>
          </a:bodyPr>
          <a:lstStyle/>
          <a:p>
            <a:pPr marL="14007">
              <a:spcBef>
                <a:spcPts val="110"/>
              </a:spcBef>
            </a:pPr>
            <a:r>
              <a:rPr b="0" spc="-94" dirty="0">
                <a:latin typeface="Tahoma"/>
                <a:cs typeface="Tahoma"/>
              </a:rPr>
              <a:t>ŘEZÁNÍ</a:t>
            </a:r>
            <a:r>
              <a:rPr b="0" spc="-149" dirty="0">
                <a:latin typeface="Tahoma"/>
                <a:cs typeface="Tahoma"/>
              </a:rPr>
              <a:t> </a:t>
            </a:r>
            <a:r>
              <a:rPr b="0" spc="-116" dirty="0">
                <a:latin typeface="Tahoma"/>
                <a:cs typeface="Tahoma"/>
              </a:rPr>
              <a:t>LASEREM</a:t>
            </a:r>
            <a:r>
              <a:rPr b="0" spc="-138" dirty="0">
                <a:latin typeface="Tahoma"/>
                <a:cs typeface="Tahoma"/>
              </a:rPr>
              <a:t> </a:t>
            </a:r>
            <a:r>
              <a:rPr b="0" dirty="0">
                <a:latin typeface="Tahoma"/>
                <a:cs typeface="Tahoma"/>
              </a:rPr>
              <a:t>–</a:t>
            </a:r>
            <a:r>
              <a:rPr b="0" spc="-143" dirty="0">
                <a:latin typeface="Tahoma"/>
                <a:cs typeface="Tahoma"/>
              </a:rPr>
              <a:t> </a:t>
            </a:r>
            <a:r>
              <a:rPr b="0" spc="-99" dirty="0">
                <a:latin typeface="Tahoma"/>
                <a:cs typeface="Tahoma"/>
              </a:rPr>
              <a:t>BĚŽNÉ</a:t>
            </a:r>
            <a:r>
              <a:rPr b="0" spc="-126" dirty="0">
                <a:latin typeface="Tahoma"/>
                <a:cs typeface="Tahoma"/>
              </a:rPr>
              <a:t> </a:t>
            </a:r>
            <a:r>
              <a:rPr b="0" spc="-105" dirty="0">
                <a:latin typeface="Tahoma"/>
                <a:cs typeface="Tahoma"/>
              </a:rPr>
              <a:t>MATERIÁLY</a:t>
            </a:r>
          </a:p>
        </p:txBody>
      </p:sp>
      <p:pic>
        <p:nvPicPr>
          <p:cNvPr id="12" name="object 12"/>
          <p:cNvPicPr/>
          <p:nvPr/>
        </p:nvPicPr>
        <p:blipFill>
          <a:blip r:embed="rId2" cstate="print"/>
          <a:stretch>
            <a:fillRect/>
          </a:stretch>
        </p:blipFill>
        <p:spPr>
          <a:xfrm>
            <a:off x="1031630" y="4776358"/>
            <a:ext cx="2937747" cy="1631895"/>
          </a:xfrm>
          <a:prstGeom prst="rect">
            <a:avLst/>
          </a:prstGeom>
        </p:spPr>
      </p:pic>
      <p:pic>
        <p:nvPicPr>
          <p:cNvPr id="13" name="object 13"/>
          <p:cNvPicPr/>
          <p:nvPr/>
        </p:nvPicPr>
        <p:blipFill>
          <a:blip r:embed="rId3" cstate="print"/>
          <a:stretch>
            <a:fillRect/>
          </a:stretch>
        </p:blipFill>
        <p:spPr>
          <a:xfrm>
            <a:off x="4604658" y="4650310"/>
            <a:ext cx="1571391" cy="1757942"/>
          </a:xfrm>
          <a:prstGeom prst="rect">
            <a:avLst/>
          </a:prstGeom>
        </p:spPr>
      </p:pic>
      <p:pic>
        <p:nvPicPr>
          <p:cNvPr id="14" name="object 14"/>
          <p:cNvPicPr/>
          <p:nvPr/>
        </p:nvPicPr>
        <p:blipFill>
          <a:blip r:embed="rId4" cstate="print"/>
          <a:stretch>
            <a:fillRect/>
          </a:stretch>
        </p:blipFill>
        <p:spPr>
          <a:xfrm>
            <a:off x="6784437" y="4710813"/>
            <a:ext cx="2621787" cy="1697440"/>
          </a:xfrm>
          <a:prstGeom prst="rect">
            <a:avLst/>
          </a:prstGeom>
        </p:spPr>
      </p:pic>
      <p:pic>
        <p:nvPicPr>
          <p:cNvPr id="15" name="object 15"/>
          <p:cNvPicPr/>
          <p:nvPr/>
        </p:nvPicPr>
        <p:blipFill>
          <a:blip r:embed="rId5" cstate="print"/>
          <a:stretch>
            <a:fillRect/>
          </a:stretch>
        </p:blipFill>
        <p:spPr>
          <a:xfrm>
            <a:off x="1052344" y="2108307"/>
            <a:ext cx="110744" cy="110523"/>
          </a:xfrm>
          <a:prstGeom prst="rect">
            <a:avLst/>
          </a:prstGeom>
        </p:spPr>
      </p:pic>
      <p:pic>
        <p:nvPicPr>
          <p:cNvPr id="16" name="object 16"/>
          <p:cNvPicPr/>
          <p:nvPr/>
        </p:nvPicPr>
        <p:blipFill>
          <a:blip r:embed="rId6" cstate="print"/>
          <a:stretch>
            <a:fillRect/>
          </a:stretch>
        </p:blipFill>
        <p:spPr>
          <a:xfrm>
            <a:off x="1435222" y="2022412"/>
            <a:ext cx="1035745" cy="280767"/>
          </a:xfrm>
          <a:prstGeom prst="rect">
            <a:avLst/>
          </a:prstGeom>
        </p:spPr>
      </p:pic>
      <p:sp>
        <p:nvSpPr>
          <p:cNvPr id="17" name="object 17"/>
          <p:cNvSpPr txBox="1"/>
          <p:nvPr/>
        </p:nvSpPr>
        <p:spPr>
          <a:xfrm>
            <a:off x="1021871" y="1838752"/>
            <a:ext cx="2889289" cy="2847366"/>
          </a:xfrm>
          <a:prstGeom prst="rect">
            <a:avLst/>
          </a:prstGeom>
        </p:spPr>
        <p:txBody>
          <a:bodyPr vert="horz" wrap="square" lIns="0" tIns="94536" rIns="0" bIns="0" rtlCol="0">
            <a:spAutoFit/>
          </a:bodyPr>
          <a:lstStyle/>
          <a:p>
            <a:pPr marL="392178" indent="-378871">
              <a:spcBef>
                <a:spcPts val="744"/>
              </a:spcBef>
              <a:buFont typeface="Arial"/>
              <a:buChar char="•"/>
              <a:tabLst>
                <a:tab pos="392178" algn="l"/>
                <a:tab pos="392878" algn="l"/>
              </a:tabLst>
            </a:pPr>
            <a:r>
              <a:rPr sz="2647" b="1" spc="-11" dirty="0">
                <a:latin typeface="Arial"/>
                <a:cs typeface="Arial"/>
              </a:rPr>
              <a:t>KOVY:</a:t>
            </a:r>
            <a:endParaRPr sz="2647">
              <a:latin typeface="Arial"/>
              <a:cs typeface="Arial"/>
            </a:endParaRPr>
          </a:p>
          <a:p>
            <a:pPr marL="392178" indent="-378871">
              <a:spcBef>
                <a:spcPts val="634"/>
              </a:spcBef>
              <a:buChar char="•"/>
              <a:tabLst>
                <a:tab pos="392178" algn="l"/>
                <a:tab pos="392878" algn="l"/>
              </a:tabLst>
            </a:pPr>
            <a:r>
              <a:rPr sz="2647" dirty="0">
                <a:latin typeface="Arial"/>
                <a:cs typeface="Arial"/>
              </a:rPr>
              <a:t>Konstrukční</a:t>
            </a:r>
            <a:r>
              <a:rPr sz="2647" spc="-55" dirty="0">
                <a:latin typeface="Arial"/>
                <a:cs typeface="Arial"/>
              </a:rPr>
              <a:t> </a:t>
            </a:r>
            <a:r>
              <a:rPr sz="2647" spc="-22" dirty="0">
                <a:latin typeface="Arial"/>
                <a:cs typeface="Arial"/>
              </a:rPr>
              <a:t>ocel</a:t>
            </a:r>
            <a:endParaRPr sz="2647">
              <a:latin typeface="Arial"/>
              <a:cs typeface="Arial"/>
            </a:endParaRPr>
          </a:p>
          <a:p>
            <a:pPr marL="392178" marR="340354" indent="-378871">
              <a:spcBef>
                <a:spcPts val="634"/>
              </a:spcBef>
              <a:buChar char="•"/>
              <a:tabLst>
                <a:tab pos="392178" algn="l"/>
                <a:tab pos="392878" algn="l"/>
              </a:tabLst>
            </a:pPr>
            <a:r>
              <a:rPr sz="2647" spc="-11" dirty="0">
                <a:latin typeface="Arial"/>
                <a:cs typeface="Arial"/>
              </a:rPr>
              <a:t>Korozivzdorná </a:t>
            </a:r>
            <a:r>
              <a:rPr sz="2647" spc="-22" dirty="0">
                <a:latin typeface="Arial"/>
                <a:cs typeface="Arial"/>
              </a:rPr>
              <a:t>ocel</a:t>
            </a:r>
            <a:endParaRPr sz="2647">
              <a:latin typeface="Arial"/>
              <a:cs typeface="Arial"/>
            </a:endParaRPr>
          </a:p>
          <a:p>
            <a:pPr marL="392178" indent="-378871">
              <a:spcBef>
                <a:spcPts val="640"/>
              </a:spcBef>
              <a:buChar char="•"/>
              <a:tabLst>
                <a:tab pos="392178" algn="l"/>
                <a:tab pos="392878" algn="l"/>
              </a:tabLst>
            </a:pPr>
            <a:r>
              <a:rPr sz="2647" spc="-11" dirty="0">
                <a:latin typeface="Arial"/>
                <a:cs typeface="Arial"/>
              </a:rPr>
              <a:t>Hliník</a:t>
            </a:r>
            <a:endParaRPr sz="2647">
              <a:latin typeface="Arial"/>
              <a:cs typeface="Arial"/>
            </a:endParaRPr>
          </a:p>
          <a:p>
            <a:pPr marL="392178" indent="-378871">
              <a:spcBef>
                <a:spcPts val="634"/>
              </a:spcBef>
              <a:buChar char="•"/>
              <a:tabLst>
                <a:tab pos="392178" algn="l"/>
                <a:tab pos="392878" algn="l"/>
              </a:tabLst>
            </a:pPr>
            <a:r>
              <a:rPr sz="2647" spc="-11" dirty="0">
                <a:latin typeface="Arial"/>
                <a:cs typeface="Arial"/>
              </a:rPr>
              <a:t>další</a:t>
            </a:r>
            <a:endParaRPr sz="2647">
              <a:latin typeface="Arial"/>
              <a:cs typeface="Arial"/>
            </a:endParaRPr>
          </a:p>
        </p:txBody>
      </p:sp>
      <p:pic>
        <p:nvPicPr>
          <p:cNvPr id="18" name="object 18"/>
          <p:cNvPicPr/>
          <p:nvPr/>
        </p:nvPicPr>
        <p:blipFill>
          <a:blip r:embed="rId7" cstate="print"/>
          <a:stretch>
            <a:fillRect/>
          </a:stretch>
        </p:blipFill>
        <p:spPr>
          <a:xfrm>
            <a:off x="4581673" y="2106625"/>
            <a:ext cx="110744" cy="110523"/>
          </a:xfrm>
          <a:prstGeom prst="rect">
            <a:avLst/>
          </a:prstGeom>
        </p:spPr>
      </p:pic>
      <p:pic>
        <p:nvPicPr>
          <p:cNvPr id="19" name="object 19"/>
          <p:cNvPicPr/>
          <p:nvPr/>
        </p:nvPicPr>
        <p:blipFill>
          <a:blip r:embed="rId8" cstate="print"/>
          <a:stretch>
            <a:fillRect/>
          </a:stretch>
        </p:blipFill>
        <p:spPr>
          <a:xfrm>
            <a:off x="4965090" y="2020731"/>
            <a:ext cx="1380854" cy="280767"/>
          </a:xfrm>
          <a:prstGeom prst="rect">
            <a:avLst/>
          </a:prstGeom>
        </p:spPr>
      </p:pic>
      <p:sp>
        <p:nvSpPr>
          <p:cNvPr id="20" name="object 20"/>
          <p:cNvSpPr txBox="1"/>
          <p:nvPr/>
        </p:nvSpPr>
        <p:spPr>
          <a:xfrm>
            <a:off x="4551901" y="1837069"/>
            <a:ext cx="1815784" cy="2439304"/>
          </a:xfrm>
          <a:prstGeom prst="rect">
            <a:avLst/>
          </a:prstGeom>
        </p:spPr>
        <p:txBody>
          <a:bodyPr vert="horz" wrap="square" lIns="0" tIns="93835" rIns="0" bIns="0" rtlCol="0">
            <a:spAutoFit/>
          </a:bodyPr>
          <a:lstStyle/>
          <a:p>
            <a:pPr marL="392178" indent="-378171">
              <a:spcBef>
                <a:spcPts val="739"/>
              </a:spcBef>
              <a:buFont typeface="Arial"/>
              <a:buChar char="•"/>
              <a:tabLst>
                <a:tab pos="391477" algn="l"/>
                <a:tab pos="392178" algn="l"/>
              </a:tabLst>
            </a:pPr>
            <a:r>
              <a:rPr sz="2647" b="1" spc="-33" dirty="0">
                <a:latin typeface="Arial"/>
                <a:cs typeface="Arial"/>
              </a:rPr>
              <a:t>PLASTY:</a:t>
            </a:r>
            <a:endParaRPr sz="2647">
              <a:latin typeface="Arial"/>
              <a:cs typeface="Arial"/>
            </a:endParaRPr>
          </a:p>
          <a:p>
            <a:pPr marL="392178" indent="-378171">
              <a:spcBef>
                <a:spcPts val="640"/>
              </a:spcBef>
              <a:buChar char="•"/>
              <a:tabLst>
                <a:tab pos="391477" algn="l"/>
                <a:tab pos="392178" algn="l"/>
              </a:tabLst>
            </a:pPr>
            <a:r>
              <a:rPr sz="2647" spc="-11" dirty="0">
                <a:latin typeface="Arial"/>
                <a:cs typeface="Arial"/>
              </a:rPr>
              <a:t>Plexisklo</a:t>
            </a:r>
            <a:endParaRPr sz="2647">
              <a:latin typeface="Arial"/>
              <a:cs typeface="Arial"/>
            </a:endParaRPr>
          </a:p>
          <a:p>
            <a:pPr marL="392178" indent="-378171">
              <a:spcBef>
                <a:spcPts val="634"/>
              </a:spcBef>
              <a:buChar char="•"/>
              <a:tabLst>
                <a:tab pos="391477" algn="l"/>
                <a:tab pos="392178" algn="l"/>
              </a:tabLst>
            </a:pPr>
            <a:r>
              <a:rPr sz="2647" spc="-28" dirty="0">
                <a:latin typeface="Arial"/>
                <a:cs typeface="Arial"/>
              </a:rPr>
              <a:t>PE</a:t>
            </a:r>
            <a:endParaRPr sz="2647">
              <a:latin typeface="Arial"/>
              <a:cs typeface="Arial"/>
            </a:endParaRPr>
          </a:p>
          <a:p>
            <a:pPr marL="392178" indent="-378171">
              <a:spcBef>
                <a:spcPts val="640"/>
              </a:spcBef>
              <a:buChar char="•"/>
              <a:tabLst>
                <a:tab pos="391477" algn="l"/>
                <a:tab pos="392178" algn="l"/>
              </a:tabLst>
            </a:pPr>
            <a:r>
              <a:rPr sz="2647" spc="-28" dirty="0">
                <a:latin typeface="Arial"/>
                <a:cs typeface="Arial"/>
              </a:rPr>
              <a:t>PP</a:t>
            </a:r>
            <a:endParaRPr sz="2647">
              <a:latin typeface="Arial"/>
              <a:cs typeface="Arial"/>
            </a:endParaRPr>
          </a:p>
          <a:p>
            <a:pPr marL="392178" indent="-378171">
              <a:spcBef>
                <a:spcPts val="634"/>
              </a:spcBef>
              <a:buChar char="•"/>
              <a:tabLst>
                <a:tab pos="391477" algn="l"/>
                <a:tab pos="392178" algn="l"/>
              </a:tabLst>
            </a:pPr>
            <a:r>
              <a:rPr sz="2647" spc="-22" dirty="0">
                <a:latin typeface="Arial"/>
                <a:cs typeface="Arial"/>
              </a:rPr>
              <a:t>Guma</a:t>
            </a:r>
            <a:endParaRPr sz="2647">
              <a:latin typeface="Arial"/>
              <a:cs typeface="Arial"/>
            </a:endParaRPr>
          </a:p>
        </p:txBody>
      </p:sp>
      <p:pic>
        <p:nvPicPr>
          <p:cNvPr id="21" name="object 21"/>
          <p:cNvPicPr/>
          <p:nvPr/>
        </p:nvPicPr>
        <p:blipFill>
          <a:blip r:embed="rId9" cstate="print"/>
          <a:stretch>
            <a:fillRect/>
          </a:stretch>
        </p:blipFill>
        <p:spPr>
          <a:xfrm>
            <a:off x="7181614" y="2108307"/>
            <a:ext cx="110744" cy="110523"/>
          </a:xfrm>
          <a:prstGeom prst="rect">
            <a:avLst/>
          </a:prstGeom>
        </p:spPr>
      </p:pic>
      <p:pic>
        <p:nvPicPr>
          <p:cNvPr id="22" name="object 22"/>
          <p:cNvPicPr/>
          <p:nvPr/>
        </p:nvPicPr>
        <p:blipFill>
          <a:blip r:embed="rId10" cstate="print"/>
          <a:stretch>
            <a:fillRect/>
          </a:stretch>
        </p:blipFill>
        <p:spPr>
          <a:xfrm>
            <a:off x="7554958" y="1962248"/>
            <a:ext cx="1516968" cy="340931"/>
          </a:xfrm>
          <a:prstGeom prst="rect">
            <a:avLst/>
          </a:prstGeom>
        </p:spPr>
      </p:pic>
      <p:sp>
        <p:nvSpPr>
          <p:cNvPr id="23" name="object 23"/>
          <p:cNvSpPr txBox="1"/>
          <p:nvPr/>
        </p:nvSpPr>
        <p:spPr>
          <a:xfrm>
            <a:off x="7152120" y="1838752"/>
            <a:ext cx="1974744" cy="2440012"/>
          </a:xfrm>
          <a:prstGeom prst="rect">
            <a:avLst/>
          </a:prstGeom>
        </p:spPr>
        <p:txBody>
          <a:bodyPr vert="horz" wrap="square" lIns="0" tIns="94536" rIns="0" bIns="0" rtlCol="0">
            <a:spAutoFit/>
          </a:bodyPr>
          <a:lstStyle/>
          <a:p>
            <a:pPr marL="392178" indent="-378171">
              <a:spcBef>
                <a:spcPts val="744"/>
              </a:spcBef>
              <a:buFont typeface="Arial"/>
              <a:buChar char="•"/>
              <a:tabLst>
                <a:tab pos="391477" algn="l"/>
                <a:tab pos="392178" algn="l"/>
              </a:tabLst>
            </a:pPr>
            <a:r>
              <a:rPr sz="2647" b="1" spc="-11" dirty="0">
                <a:latin typeface="Arial"/>
                <a:cs typeface="Arial"/>
              </a:rPr>
              <a:t>OSTATNÍ:</a:t>
            </a:r>
            <a:endParaRPr sz="2647">
              <a:latin typeface="Arial"/>
              <a:cs typeface="Arial"/>
            </a:endParaRPr>
          </a:p>
          <a:p>
            <a:pPr marL="392178" indent="-378171">
              <a:spcBef>
                <a:spcPts val="634"/>
              </a:spcBef>
              <a:buChar char="•"/>
              <a:tabLst>
                <a:tab pos="391477" algn="l"/>
                <a:tab pos="392178" algn="l"/>
              </a:tabLst>
            </a:pPr>
            <a:r>
              <a:rPr sz="2647" spc="-11" dirty="0">
                <a:latin typeface="Arial"/>
                <a:cs typeface="Arial"/>
              </a:rPr>
              <a:t>Textilie</a:t>
            </a:r>
            <a:endParaRPr sz="2647">
              <a:latin typeface="Arial"/>
              <a:cs typeface="Arial"/>
            </a:endParaRPr>
          </a:p>
          <a:p>
            <a:pPr marL="392178" indent="-378171">
              <a:spcBef>
                <a:spcPts val="634"/>
              </a:spcBef>
              <a:buChar char="•"/>
              <a:tabLst>
                <a:tab pos="391477" algn="l"/>
                <a:tab pos="392178" algn="l"/>
              </a:tabLst>
            </a:pPr>
            <a:r>
              <a:rPr sz="2647" spc="-22" dirty="0">
                <a:latin typeface="Arial"/>
                <a:cs typeface="Arial"/>
              </a:rPr>
              <a:t>Kůže</a:t>
            </a:r>
            <a:endParaRPr sz="2647">
              <a:latin typeface="Arial"/>
              <a:cs typeface="Arial"/>
            </a:endParaRPr>
          </a:p>
          <a:p>
            <a:pPr marL="392178" indent="-378171">
              <a:spcBef>
                <a:spcPts val="640"/>
              </a:spcBef>
              <a:buChar char="•"/>
              <a:tabLst>
                <a:tab pos="391477" algn="l"/>
                <a:tab pos="392178" algn="l"/>
              </a:tabLst>
            </a:pPr>
            <a:r>
              <a:rPr sz="2647" spc="-22" dirty="0">
                <a:latin typeface="Arial"/>
                <a:cs typeface="Arial"/>
              </a:rPr>
              <a:t>Sklo</a:t>
            </a:r>
            <a:endParaRPr sz="2647">
              <a:latin typeface="Arial"/>
              <a:cs typeface="Arial"/>
            </a:endParaRPr>
          </a:p>
          <a:p>
            <a:pPr marL="392178" indent="-378171">
              <a:spcBef>
                <a:spcPts val="634"/>
              </a:spcBef>
              <a:buChar char="•"/>
              <a:tabLst>
                <a:tab pos="391477" algn="l"/>
                <a:tab pos="392178" algn="l"/>
              </a:tabLst>
            </a:pPr>
            <a:r>
              <a:rPr sz="2647" spc="-11" dirty="0">
                <a:latin typeface="Arial"/>
                <a:cs typeface="Arial"/>
              </a:rPr>
              <a:t>Kompozity</a:t>
            </a:r>
            <a:endParaRPr sz="2647">
              <a:latin typeface="Arial"/>
              <a:cs typeface="Arial"/>
            </a:endParaRPr>
          </a:p>
        </p:txBody>
      </p:sp>
      <p:sp>
        <p:nvSpPr>
          <p:cNvPr id="24" name="object 24"/>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38/59</a:t>
            </a:r>
          </a:p>
        </p:txBody>
      </p:sp>
      <p:sp>
        <p:nvSpPr>
          <p:cNvPr id="25" name="object 2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40655345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1" name="object 11"/>
          <p:cNvGrpSpPr/>
          <p:nvPr/>
        </p:nvGrpSpPr>
        <p:grpSpPr>
          <a:xfrm>
            <a:off x="914870" y="2011717"/>
            <a:ext cx="4431831" cy="1769707"/>
            <a:chOff x="553211" y="1824227"/>
            <a:chExt cx="4018789" cy="1604772"/>
          </a:xfrm>
        </p:grpSpPr>
        <p:pic>
          <p:nvPicPr>
            <p:cNvPr id="12" name="object 12"/>
            <p:cNvPicPr/>
            <p:nvPr/>
          </p:nvPicPr>
          <p:blipFill>
            <a:blip r:embed="rId2" cstate="print"/>
            <a:stretch>
              <a:fillRect/>
            </a:stretch>
          </p:blipFill>
          <p:spPr>
            <a:xfrm>
              <a:off x="553211" y="1862327"/>
              <a:ext cx="2159508" cy="1495044"/>
            </a:xfrm>
            <a:prstGeom prst="rect">
              <a:avLst/>
            </a:prstGeom>
          </p:spPr>
        </p:pic>
        <p:pic>
          <p:nvPicPr>
            <p:cNvPr id="13" name="object 13"/>
            <p:cNvPicPr/>
            <p:nvPr/>
          </p:nvPicPr>
          <p:blipFill>
            <a:blip r:embed="rId3" cstate="print"/>
            <a:stretch>
              <a:fillRect/>
            </a:stretch>
          </p:blipFill>
          <p:spPr>
            <a:xfrm>
              <a:off x="2929128" y="1824227"/>
              <a:ext cx="1642872" cy="1604772"/>
            </a:xfrm>
            <a:prstGeom prst="rect">
              <a:avLst/>
            </a:prstGeom>
          </p:spPr>
        </p:pic>
      </p:grpSp>
      <p:pic>
        <p:nvPicPr>
          <p:cNvPr id="18" name="object 18"/>
          <p:cNvPicPr/>
          <p:nvPr/>
        </p:nvPicPr>
        <p:blipFill>
          <a:blip r:embed="rId4" cstate="print"/>
          <a:stretch>
            <a:fillRect/>
          </a:stretch>
        </p:blipFill>
        <p:spPr>
          <a:xfrm>
            <a:off x="7331528" y="2431875"/>
            <a:ext cx="2090707" cy="1616769"/>
          </a:xfrm>
          <a:prstGeom prst="rect">
            <a:avLst/>
          </a:prstGeom>
        </p:spPr>
      </p:pic>
      <p:sp>
        <p:nvSpPr>
          <p:cNvPr id="20" name="object 20"/>
          <p:cNvSpPr txBox="1"/>
          <p:nvPr/>
        </p:nvSpPr>
        <p:spPr>
          <a:xfrm>
            <a:off x="909126" y="1450332"/>
            <a:ext cx="8669267" cy="874030"/>
          </a:xfrm>
          <a:prstGeom prst="rect">
            <a:avLst/>
          </a:prstGeom>
        </p:spPr>
        <p:txBody>
          <a:bodyPr vert="horz" wrap="square" lIns="0" tIns="104339" rIns="0" bIns="0" rtlCol="0">
            <a:spAutoFit/>
          </a:bodyPr>
          <a:lstStyle/>
          <a:p>
            <a:pPr marL="14007">
              <a:spcBef>
                <a:spcPts val="822"/>
              </a:spcBef>
            </a:pPr>
            <a:r>
              <a:rPr sz="2206" dirty="0">
                <a:latin typeface="Times New Roman"/>
                <a:cs typeface="Times New Roman"/>
              </a:rPr>
              <a:t>řezání</a:t>
            </a:r>
            <a:r>
              <a:rPr sz="2206" spc="-28" dirty="0">
                <a:latin typeface="Times New Roman"/>
                <a:cs typeface="Times New Roman"/>
              </a:rPr>
              <a:t> </a:t>
            </a:r>
            <a:r>
              <a:rPr sz="2206" dirty="0">
                <a:latin typeface="Times New Roman"/>
                <a:cs typeface="Times New Roman"/>
              </a:rPr>
              <a:t>CBN,</a:t>
            </a:r>
            <a:r>
              <a:rPr sz="2206" spc="-6" dirty="0">
                <a:latin typeface="Times New Roman"/>
                <a:cs typeface="Times New Roman"/>
              </a:rPr>
              <a:t> </a:t>
            </a:r>
            <a:r>
              <a:rPr sz="2206" dirty="0">
                <a:latin typeface="Times New Roman"/>
                <a:cs typeface="Times New Roman"/>
              </a:rPr>
              <a:t>PKD</a:t>
            </a:r>
            <a:r>
              <a:rPr sz="2206" spc="-6" dirty="0">
                <a:latin typeface="Times New Roman"/>
                <a:cs typeface="Times New Roman"/>
              </a:rPr>
              <a:t> </a:t>
            </a:r>
            <a:r>
              <a:rPr sz="2206" dirty="0">
                <a:latin typeface="Times New Roman"/>
                <a:cs typeface="Times New Roman"/>
              </a:rPr>
              <a:t>destiček,</a:t>
            </a:r>
            <a:r>
              <a:rPr sz="2206" spc="-28" dirty="0">
                <a:latin typeface="Times New Roman"/>
                <a:cs typeface="Times New Roman"/>
              </a:rPr>
              <a:t> </a:t>
            </a:r>
            <a:r>
              <a:rPr sz="2206" dirty="0">
                <a:latin typeface="Times New Roman"/>
                <a:cs typeface="Times New Roman"/>
              </a:rPr>
              <a:t>utvařečů</a:t>
            </a:r>
            <a:r>
              <a:rPr sz="2206" spc="-28" dirty="0">
                <a:latin typeface="Times New Roman"/>
                <a:cs typeface="Times New Roman"/>
              </a:rPr>
              <a:t> </a:t>
            </a:r>
            <a:r>
              <a:rPr sz="2206" spc="-11" dirty="0">
                <a:latin typeface="Times New Roman"/>
                <a:cs typeface="Times New Roman"/>
              </a:rPr>
              <a:t>třísek</a:t>
            </a:r>
            <a:endParaRPr sz="2206" dirty="0">
              <a:latin typeface="Times New Roman"/>
              <a:cs typeface="Times New Roman"/>
            </a:endParaRPr>
          </a:p>
          <a:p>
            <a:pPr marL="6195009">
              <a:spcBef>
                <a:spcPts val="717"/>
              </a:spcBef>
            </a:pPr>
            <a:r>
              <a:rPr sz="2206" dirty="0">
                <a:latin typeface="Times New Roman"/>
                <a:cs typeface="Times New Roman"/>
              </a:rPr>
              <a:t>Kompozitní</a:t>
            </a:r>
            <a:r>
              <a:rPr sz="2206" spc="-77" dirty="0">
                <a:latin typeface="Times New Roman"/>
                <a:cs typeface="Times New Roman"/>
              </a:rPr>
              <a:t> </a:t>
            </a:r>
            <a:r>
              <a:rPr sz="2206" spc="-11" dirty="0">
                <a:latin typeface="Times New Roman"/>
                <a:cs typeface="Times New Roman"/>
              </a:rPr>
              <a:t>materiály</a:t>
            </a:r>
            <a:endParaRPr sz="2206" dirty="0">
              <a:latin typeface="Times New Roman"/>
              <a:cs typeface="Times New Roman"/>
            </a:endParaRPr>
          </a:p>
        </p:txBody>
      </p:sp>
      <p:grpSp>
        <p:nvGrpSpPr>
          <p:cNvPr id="21" name="object 21"/>
          <p:cNvGrpSpPr/>
          <p:nvPr/>
        </p:nvGrpSpPr>
        <p:grpSpPr>
          <a:xfrm>
            <a:off x="1469997" y="3909120"/>
            <a:ext cx="8416612" cy="2878924"/>
            <a:chOff x="684276" y="3776471"/>
            <a:chExt cx="7632192" cy="2610611"/>
          </a:xfrm>
        </p:grpSpPr>
        <p:pic>
          <p:nvPicPr>
            <p:cNvPr id="22" name="object 22"/>
            <p:cNvPicPr/>
            <p:nvPr/>
          </p:nvPicPr>
          <p:blipFill>
            <a:blip r:embed="rId5" cstate="print"/>
            <a:stretch>
              <a:fillRect/>
            </a:stretch>
          </p:blipFill>
          <p:spPr>
            <a:xfrm>
              <a:off x="684276" y="4262627"/>
              <a:ext cx="2592324" cy="1952244"/>
            </a:xfrm>
            <a:prstGeom prst="rect">
              <a:avLst/>
            </a:prstGeom>
          </p:spPr>
        </p:pic>
        <p:pic>
          <p:nvPicPr>
            <p:cNvPr id="24" name="object 24"/>
            <p:cNvPicPr/>
            <p:nvPr/>
          </p:nvPicPr>
          <p:blipFill>
            <a:blip r:embed="rId6" cstate="print"/>
            <a:stretch>
              <a:fillRect/>
            </a:stretch>
          </p:blipFill>
          <p:spPr>
            <a:xfrm>
              <a:off x="2916936" y="3776471"/>
              <a:ext cx="467118" cy="567689"/>
            </a:xfrm>
            <a:prstGeom prst="rect">
              <a:avLst/>
            </a:prstGeom>
          </p:spPr>
        </p:pic>
        <p:pic>
          <p:nvPicPr>
            <p:cNvPr id="27" name="object 27"/>
            <p:cNvPicPr/>
            <p:nvPr/>
          </p:nvPicPr>
          <p:blipFill>
            <a:blip r:embed="rId7" cstate="print"/>
            <a:stretch>
              <a:fillRect/>
            </a:stretch>
          </p:blipFill>
          <p:spPr>
            <a:xfrm>
              <a:off x="4283964" y="4809743"/>
              <a:ext cx="1801367" cy="1331976"/>
            </a:xfrm>
            <a:prstGeom prst="rect">
              <a:avLst/>
            </a:prstGeom>
          </p:spPr>
        </p:pic>
        <p:pic>
          <p:nvPicPr>
            <p:cNvPr id="28" name="object 28"/>
            <p:cNvPicPr/>
            <p:nvPr/>
          </p:nvPicPr>
          <p:blipFill>
            <a:blip r:embed="rId8" cstate="print"/>
            <a:stretch>
              <a:fillRect/>
            </a:stretch>
          </p:blipFill>
          <p:spPr>
            <a:xfrm>
              <a:off x="6227064" y="4715255"/>
              <a:ext cx="2089404" cy="1671827"/>
            </a:xfrm>
            <a:prstGeom prst="rect">
              <a:avLst/>
            </a:prstGeom>
          </p:spPr>
        </p:pic>
      </p:grpSp>
      <p:sp>
        <p:nvSpPr>
          <p:cNvPr id="32" name="object 32"/>
          <p:cNvSpPr txBox="1"/>
          <p:nvPr/>
        </p:nvSpPr>
        <p:spPr>
          <a:xfrm>
            <a:off x="1295672" y="4014761"/>
            <a:ext cx="8282721" cy="911054"/>
          </a:xfrm>
          <a:prstGeom prst="rect">
            <a:avLst/>
          </a:prstGeom>
        </p:spPr>
        <p:txBody>
          <a:bodyPr vert="horz" wrap="square" lIns="0" tIns="14005" rIns="0" bIns="0" rtlCol="0">
            <a:spAutoFit/>
          </a:bodyPr>
          <a:lstStyle/>
          <a:p>
            <a:pPr marL="14007">
              <a:spcBef>
                <a:spcPts val="110"/>
              </a:spcBef>
            </a:pPr>
            <a:r>
              <a:rPr sz="2206" dirty="0">
                <a:latin typeface="Times New Roman"/>
                <a:cs typeface="Times New Roman"/>
              </a:rPr>
              <a:t>polovodiče,</a:t>
            </a:r>
            <a:r>
              <a:rPr sz="2206" spc="-61" dirty="0">
                <a:latin typeface="Times New Roman"/>
                <a:cs typeface="Times New Roman"/>
              </a:rPr>
              <a:t> </a:t>
            </a:r>
            <a:r>
              <a:rPr sz="2206" dirty="0">
                <a:latin typeface="Times New Roman"/>
                <a:cs typeface="Times New Roman"/>
              </a:rPr>
              <a:t>kondenzátory</a:t>
            </a:r>
            <a:r>
              <a:rPr sz="2206" spc="-33" dirty="0">
                <a:latin typeface="Times New Roman"/>
                <a:cs typeface="Times New Roman"/>
              </a:rPr>
              <a:t> </a:t>
            </a:r>
            <a:r>
              <a:rPr sz="2206" dirty="0">
                <a:latin typeface="Times New Roman"/>
                <a:cs typeface="Times New Roman"/>
              </a:rPr>
              <a:t>–Si,</a:t>
            </a:r>
            <a:r>
              <a:rPr sz="2206" spc="-22" dirty="0">
                <a:latin typeface="Times New Roman"/>
                <a:cs typeface="Times New Roman"/>
              </a:rPr>
              <a:t> GaAs</a:t>
            </a:r>
            <a:endParaRPr lang="cs-CZ" sz="2206" dirty="0">
              <a:latin typeface="Times New Roman"/>
              <a:cs typeface="Times New Roman"/>
            </a:endParaRPr>
          </a:p>
          <a:p>
            <a:pPr marL="4655711">
              <a:spcBef>
                <a:spcPts val="1698"/>
              </a:spcBef>
            </a:pPr>
            <a:r>
              <a:rPr lang="cs-CZ" sz="2206" dirty="0">
                <a:latin typeface="Times New Roman"/>
                <a:cs typeface="Times New Roman"/>
              </a:rPr>
              <a:t>Korozivzdorná</a:t>
            </a:r>
            <a:r>
              <a:rPr lang="cs-CZ" sz="2206" spc="-88" dirty="0">
                <a:latin typeface="Times New Roman"/>
                <a:cs typeface="Times New Roman"/>
              </a:rPr>
              <a:t> </a:t>
            </a:r>
            <a:r>
              <a:rPr lang="cs-CZ" sz="2206" dirty="0">
                <a:latin typeface="Times New Roman"/>
                <a:cs typeface="Times New Roman"/>
              </a:rPr>
              <a:t>ocel,</a:t>
            </a:r>
            <a:r>
              <a:rPr lang="cs-CZ" sz="2206" spc="-50" dirty="0">
                <a:latin typeface="Times New Roman"/>
                <a:cs typeface="Times New Roman"/>
              </a:rPr>
              <a:t> </a:t>
            </a:r>
            <a:r>
              <a:rPr lang="cs-CZ" sz="2206" dirty="0" err="1">
                <a:latin typeface="Times New Roman"/>
                <a:cs typeface="Times New Roman"/>
              </a:rPr>
              <a:t>NiTi</a:t>
            </a:r>
            <a:r>
              <a:rPr lang="cs-CZ" sz="2206" spc="-50" dirty="0">
                <a:latin typeface="Times New Roman"/>
                <a:cs typeface="Times New Roman"/>
              </a:rPr>
              <a:t> </a:t>
            </a:r>
            <a:r>
              <a:rPr lang="cs-CZ" sz="2206" spc="-11" dirty="0">
                <a:latin typeface="Times New Roman"/>
                <a:cs typeface="Times New Roman"/>
              </a:rPr>
              <a:t>stenty</a:t>
            </a:r>
            <a:endParaRPr lang="cs-CZ" sz="2206" dirty="0">
              <a:latin typeface="Times New Roman"/>
              <a:cs typeface="Times New Roman"/>
            </a:endParaRPr>
          </a:p>
        </p:txBody>
      </p:sp>
      <p:sp>
        <p:nvSpPr>
          <p:cNvPr id="37" name="object 37"/>
          <p:cNvSpPr txBox="1">
            <a:spLocks noGrp="1"/>
          </p:cNvSpPr>
          <p:nvPr>
            <p:ph type="title"/>
          </p:nvPr>
        </p:nvSpPr>
        <p:spPr>
          <a:xfrm>
            <a:off x="391632" y="774808"/>
            <a:ext cx="8598008" cy="552797"/>
          </a:xfrm>
          <a:prstGeom prst="rect">
            <a:avLst/>
          </a:prstGeom>
        </p:spPr>
        <p:txBody>
          <a:bodyPr vert="horz" wrap="square" lIns="0" tIns="14005" rIns="0" bIns="0" rtlCol="0">
            <a:spAutoFit/>
          </a:bodyPr>
          <a:lstStyle/>
          <a:p>
            <a:pPr marL="14007">
              <a:spcBef>
                <a:spcPts val="110"/>
              </a:spcBef>
            </a:pPr>
            <a:r>
              <a:rPr b="0" spc="-94" dirty="0">
                <a:latin typeface="Tahoma"/>
                <a:cs typeface="Tahoma"/>
              </a:rPr>
              <a:t>ŘEZÁNÍ</a:t>
            </a:r>
            <a:r>
              <a:rPr b="0" spc="-126" dirty="0">
                <a:latin typeface="Tahoma"/>
                <a:cs typeface="Tahoma"/>
              </a:rPr>
              <a:t> </a:t>
            </a:r>
            <a:r>
              <a:rPr b="0" spc="-116" dirty="0">
                <a:latin typeface="Tahoma"/>
                <a:cs typeface="Tahoma"/>
              </a:rPr>
              <a:t>LASEREM</a:t>
            </a:r>
            <a:r>
              <a:rPr b="0" spc="-126" dirty="0">
                <a:latin typeface="Tahoma"/>
                <a:cs typeface="Tahoma"/>
              </a:rPr>
              <a:t> </a:t>
            </a:r>
            <a:r>
              <a:rPr b="0" dirty="0">
                <a:latin typeface="Tahoma"/>
                <a:cs typeface="Tahoma"/>
              </a:rPr>
              <a:t>–</a:t>
            </a:r>
            <a:r>
              <a:rPr b="0" spc="-132" dirty="0">
                <a:latin typeface="Tahoma"/>
                <a:cs typeface="Tahoma"/>
              </a:rPr>
              <a:t> </a:t>
            </a:r>
            <a:r>
              <a:rPr b="0" spc="-105" dirty="0">
                <a:latin typeface="Tahoma"/>
                <a:cs typeface="Tahoma"/>
              </a:rPr>
              <a:t>SPECIÁLNÍ</a:t>
            </a:r>
            <a:r>
              <a:rPr b="0" spc="-99" dirty="0">
                <a:latin typeface="Tahoma"/>
                <a:cs typeface="Tahoma"/>
              </a:rPr>
              <a:t> </a:t>
            </a:r>
            <a:r>
              <a:rPr b="0" spc="-94" dirty="0">
                <a:latin typeface="Tahoma"/>
                <a:cs typeface="Tahoma"/>
              </a:rPr>
              <a:t>MATERIÁLY</a:t>
            </a:r>
          </a:p>
        </p:txBody>
      </p:sp>
      <p:sp>
        <p:nvSpPr>
          <p:cNvPr id="38" name="object 38"/>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39/59</a:t>
            </a:r>
          </a:p>
        </p:txBody>
      </p:sp>
      <p:sp>
        <p:nvSpPr>
          <p:cNvPr id="39" name="object 3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544827693"/>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4808"/>
            <a:ext cx="4955068" cy="552797"/>
          </a:xfrm>
          <a:prstGeom prst="rect">
            <a:avLst/>
          </a:prstGeom>
        </p:spPr>
        <p:txBody>
          <a:bodyPr vert="horz" wrap="square" lIns="0" tIns="14005" rIns="0" bIns="0" rtlCol="0">
            <a:spAutoFit/>
          </a:bodyPr>
          <a:lstStyle/>
          <a:p>
            <a:pPr marL="14007">
              <a:spcBef>
                <a:spcPts val="110"/>
              </a:spcBef>
            </a:pPr>
            <a:r>
              <a:rPr b="0" spc="-94" dirty="0">
                <a:latin typeface="Tahoma"/>
                <a:cs typeface="Tahoma"/>
              </a:rPr>
              <a:t>ŘEZÁNÍ</a:t>
            </a:r>
            <a:r>
              <a:rPr b="0" spc="-165" dirty="0">
                <a:latin typeface="Tahoma"/>
                <a:cs typeface="Tahoma"/>
              </a:rPr>
              <a:t> </a:t>
            </a:r>
            <a:r>
              <a:rPr b="0" spc="-116" dirty="0">
                <a:latin typeface="Tahoma"/>
                <a:cs typeface="Tahoma"/>
              </a:rPr>
              <a:t>LASEREM</a:t>
            </a:r>
            <a:r>
              <a:rPr b="0" spc="-138" dirty="0">
                <a:latin typeface="Tahoma"/>
                <a:cs typeface="Tahoma"/>
              </a:rPr>
              <a:t> </a:t>
            </a:r>
            <a:r>
              <a:rPr b="0" spc="-11" dirty="0">
                <a:latin typeface="Tahoma"/>
                <a:cs typeface="Tahoma"/>
              </a:rPr>
              <a:t>VE</a:t>
            </a:r>
            <a:r>
              <a:rPr b="0" spc="-199" dirty="0">
                <a:latin typeface="Tahoma"/>
                <a:cs typeface="Tahoma"/>
              </a:rPr>
              <a:t> </a:t>
            </a:r>
            <a:r>
              <a:rPr b="0" spc="-28" dirty="0">
                <a:latin typeface="Tahoma"/>
                <a:cs typeface="Tahoma"/>
              </a:rPr>
              <a:t>3D</a:t>
            </a:r>
          </a:p>
        </p:txBody>
      </p:sp>
      <p:pic>
        <p:nvPicPr>
          <p:cNvPr id="13" name="object 13"/>
          <p:cNvPicPr/>
          <p:nvPr/>
        </p:nvPicPr>
        <p:blipFill>
          <a:blip r:embed="rId2" cstate="print"/>
          <a:stretch>
            <a:fillRect/>
          </a:stretch>
        </p:blipFill>
        <p:spPr>
          <a:xfrm>
            <a:off x="6946900" y="1190625"/>
            <a:ext cx="2803296" cy="2441960"/>
          </a:xfrm>
          <a:prstGeom prst="rect">
            <a:avLst/>
          </a:prstGeom>
        </p:spPr>
      </p:pic>
      <p:pic>
        <p:nvPicPr>
          <p:cNvPr id="14" name="object 14"/>
          <p:cNvPicPr/>
          <p:nvPr/>
        </p:nvPicPr>
        <p:blipFill>
          <a:blip r:embed="rId3" cstate="print"/>
          <a:stretch>
            <a:fillRect/>
          </a:stretch>
        </p:blipFill>
        <p:spPr>
          <a:xfrm>
            <a:off x="6993957" y="3869555"/>
            <a:ext cx="2779766" cy="2628511"/>
          </a:xfrm>
          <a:prstGeom prst="rect">
            <a:avLst/>
          </a:prstGeom>
        </p:spPr>
      </p:pic>
      <p:pic>
        <p:nvPicPr>
          <p:cNvPr id="15" name="object 15"/>
          <p:cNvPicPr/>
          <p:nvPr/>
        </p:nvPicPr>
        <p:blipFill>
          <a:blip r:embed="rId4" cstate="print"/>
          <a:stretch>
            <a:fillRect/>
          </a:stretch>
        </p:blipFill>
        <p:spPr>
          <a:xfrm>
            <a:off x="5578864" y="4009047"/>
            <a:ext cx="1099134" cy="2381457"/>
          </a:xfrm>
          <a:prstGeom prst="rect">
            <a:avLst/>
          </a:prstGeom>
        </p:spPr>
      </p:pic>
      <p:sp>
        <p:nvSpPr>
          <p:cNvPr id="16" name="object 16"/>
          <p:cNvSpPr txBox="1"/>
          <p:nvPr/>
        </p:nvSpPr>
        <p:spPr>
          <a:xfrm>
            <a:off x="808543" y="1989310"/>
            <a:ext cx="4559418" cy="3958876"/>
          </a:xfrm>
          <a:prstGeom prst="rect">
            <a:avLst/>
          </a:prstGeom>
        </p:spPr>
        <p:txBody>
          <a:bodyPr vert="horz" wrap="square" lIns="0" tIns="14005" rIns="0" bIns="0" rtlCol="0">
            <a:spAutoFit/>
          </a:bodyPr>
          <a:lstStyle/>
          <a:p>
            <a:pPr marL="448203" marR="1258471" indent="-378171">
              <a:spcBef>
                <a:spcPts val="110"/>
              </a:spcBef>
              <a:buChar char="•"/>
              <a:tabLst>
                <a:tab pos="447503" algn="l"/>
                <a:tab pos="448203" algn="l"/>
              </a:tabLst>
            </a:pPr>
            <a:r>
              <a:rPr sz="1985" dirty="0">
                <a:latin typeface="Arial"/>
                <a:cs typeface="Arial"/>
              </a:rPr>
              <a:t>Zpracování</a:t>
            </a:r>
            <a:r>
              <a:rPr sz="1985" spc="-11" dirty="0">
                <a:latin typeface="Arial"/>
                <a:cs typeface="Arial"/>
              </a:rPr>
              <a:t> </a:t>
            </a:r>
            <a:r>
              <a:rPr sz="1985" dirty="0">
                <a:latin typeface="Arial"/>
                <a:cs typeface="Arial"/>
              </a:rPr>
              <a:t>karoserií,</a:t>
            </a:r>
            <a:r>
              <a:rPr sz="1985" spc="-11" dirty="0">
                <a:latin typeface="Arial"/>
                <a:cs typeface="Arial"/>
              </a:rPr>
              <a:t> </a:t>
            </a:r>
            <a:r>
              <a:rPr sz="1985" spc="-22" dirty="0">
                <a:latin typeface="Arial"/>
                <a:cs typeface="Arial"/>
              </a:rPr>
              <a:t>dílů </a:t>
            </a:r>
            <a:r>
              <a:rPr sz="1985" dirty="0">
                <a:latin typeface="Arial"/>
                <a:cs typeface="Arial"/>
              </a:rPr>
              <a:t>vyrobených</a:t>
            </a:r>
            <a:r>
              <a:rPr sz="1985" spc="-33" dirty="0">
                <a:latin typeface="Arial"/>
                <a:cs typeface="Arial"/>
              </a:rPr>
              <a:t> </a:t>
            </a:r>
            <a:r>
              <a:rPr sz="1985" spc="-11" dirty="0">
                <a:latin typeface="Arial"/>
                <a:cs typeface="Arial"/>
              </a:rPr>
              <a:t>tvářením</a:t>
            </a:r>
            <a:endParaRPr sz="1985">
              <a:latin typeface="Arial"/>
              <a:cs typeface="Arial"/>
            </a:endParaRPr>
          </a:p>
          <a:p>
            <a:pPr marL="448203" indent="-378171">
              <a:spcBef>
                <a:spcPts val="474"/>
              </a:spcBef>
              <a:buChar char="•"/>
              <a:tabLst>
                <a:tab pos="447503" algn="l"/>
                <a:tab pos="448203" algn="l"/>
              </a:tabLst>
            </a:pPr>
            <a:r>
              <a:rPr sz="1985" dirty="0">
                <a:latin typeface="Arial"/>
                <a:cs typeface="Arial"/>
              </a:rPr>
              <a:t>CO</a:t>
            </a:r>
            <a:r>
              <a:rPr sz="1985" baseline="-20833" dirty="0">
                <a:latin typeface="Arial"/>
                <a:cs typeface="Arial"/>
              </a:rPr>
              <a:t>2</a:t>
            </a:r>
            <a:r>
              <a:rPr sz="1985" dirty="0">
                <a:latin typeface="Arial"/>
                <a:cs typeface="Arial"/>
              </a:rPr>
              <a:t>,</a:t>
            </a:r>
            <a:r>
              <a:rPr sz="1985" spc="-28" dirty="0">
                <a:latin typeface="Arial"/>
                <a:cs typeface="Arial"/>
              </a:rPr>
              <a:t> </a:t>
            </a:r>
            <a:r>
              <a:rPr sz="1985" dirty="0">
                <a:latin typeface="Arial"/>
                <a:cs typeface="Arial"/>
              </a:rPr>
              <a:t>Nd:YAG</a:t>
            </a:r>
            <a:r>
              <a:rPr sz="1985" spc="-28" dirty="0">
                <a:latin typeface="Arial"/>
                <a:cs typeface="Arial"/>
              </a:rPr>
              <a:t> </a:t>
            </a:r>
            <a:r>
              <a:rPr sz="1985" dirty="0">
                <a:latin typeface="Arial"/>
                <a:cs typeface="Arial"/>
              </a:rPr>
              <a:t>laser,</a:t>
            </a:r>
            <a:r>
              <a:rPr sz="1985" spc="-11" dirty="0">
                <a:latin typeface="Arial"/>
                <a:cs typeface="Arial"/>
              </a:rPr>
              <a:t> </a:t>
            </a:r>
            <a:r>
              <a:rPr sz="1985" dirty="0">
                <a:latin typeface="Arial"/>
                <a:cs typeface="Arial"/>
              </a:rPr>
              <a:t>vláknové</a:t>
            </a:r>
            <a:r>
              <a:rPr sz="1985" spc="-17" dirty="0">
                <a:latin typeface="Arial"/>
                <a:cs typeface="Arial"/>
              </a:rPr>
              <a:t> </a:t>
            </a:r>
            <a:r>
              <a:rPr sz="1985" spc="-11" dirty="0">
                <a:latin typeface="Arial"/>
                <a:cs typeface="Arial"/>
              </a:rPr>
              <a:t>lasery</a:t>
            </a:r>
            <a:endParaRPr sz="1985">
              <a:latin typeface="Arial"/>
              <a:cs typeface="Arial"/>
            </a:endParaRPr>
          </a:p>
          <a:p>
            <a:pPr marL="448203" indent="-378171">
              <a:spcBef>
                <a:spcPts val="479"/>
              </a:spcBef>
              <a:buChar char="•"/>
              <a:tabLst>
                <a:tab pos="447503" algn="l"/>
                <a:tab pos="448203" algn="l"/>
              </a:tabLst>
            </a:pPr>
            <a:r>
              <a:rPr sz="1985" dirty="0">
                <a:latin typeface="Arial"/>
                <a:cs typeface="Arial"/>
              </a:rPr>
              <a:t>Plech:</a:t>
            </a:r>
            <a:r>
              <a:rPr sz="1985" spc="-22" dirty="0">
                <a:latin typeface="Arial"/>
                <a:cs typeface="Arial"/>
              </a:rPr>
              <a:t> </a:t>
            </a:r>
            <a:r>
              <a:rPr sz="1985" dirty="0">
                <a:latin typeface="Arial"/>
                <a:cs typeface="Arial"/>
              </a:rPr>
              <a:t>1</a:t>
            </a:r>
            <a:r>
              <a:rPr sz="1985" spc="-11" dirty="0">
                <a:latin typeface="Arial"/>
                <a:cs typeface="Arial"/>
              </a:rPr>
              <a:t> </a:t>
            </a:r>
            <a:r>
              <a:rPr sz="1985" dirty="0">
                <a:latin typeface="Arial"/>
                <a:cs typeface="Arial"/>
              </a:rPr>
              <a:t>-</a:t>
            </a:r>
            <a:r>
              <a:rPr sz="1985" spc="-11" dirty="0">
                <a:latin typeface="Arial"/>
                <a:cs typeface="Arial"/>
              </a:rPr>
              <a:t> </a:t>
            </a:r>
            <a:r>
              <a:rPr sz="1985" dirty="0">
                <a:latin typeface="Arial"/>
                <a:cs typeface="Arial"/>
              </a:rPr>
              <a:t>4</a:t>
            </a:r>
            <a:r>
              <a:rPr sz="1985" spc="-11" dirty="0">
                <a:latin typeface="Arial"/>
                <a:cs typeface="Arial"/>
              </a:rPr>
              <a:t> </a:t>
            </a:r>
            <a:r>
              <a:rPr sz="1985" spc="-28" dirty="0">
                <a:latin typeface="Arial"/>
                <a:cs typeface="Arial"/>
              </a:rPr>
              <a:t>mm</a:t>
            </a:r>
            <a:endParaRPr sz="1985">
              <a:latin typeface="Arial"/>
              <a:cs typeface="Arial"/>
            </a:endParaRPr>
          </a:p>
          <a:p>
            <a:pPr marL="448203" indent="-378171">
              <a:spcBef>
                <a:spcPts val="474"/>
              </a:spcBef>
              <a:buChar char="•"/>
              <a:tabLst>
                <a:tab pos="447503" algn="l"/>
                <a:tab pos="448203" algn="l"/>
              </a:tabLst>
            </a:pPr>
            <a:r>
              <a:rPr sz="1985" dirty="0">
                <a:latin typeface="Arial"/>
                <a:cs typeface="Arial"/>
              </a:rPr>
              <a:t>Rychlost:</a:t>
            </a:r>
            <a:r>
              <a:rPr sz="1985" spc="11" dirty="0">
                <a:latin typeface="Arial"/>
                <a:cs typeface="Arial"/>
              </a:rPr>
              <a:t> </a:t>
            </a:r>
            <a:r>
              <a:rPr sz="1985" dirty="0">
                <a:latin typeface="Arial"/>
                <a:cs typeface="Arial"/>
              </a:rPr>
              <a:t>2</a:t>
            </a:r>
            <a:r>
              <a:rPr sz="1985" spc="-11" dirty="0">
                <a:latin typeface="Arial"/>
                <a:cs typeface="Arial"/>
              </a:rPr>
              <a:t> </a:t>
            </a:r>
            <a:r>
              <a:rPr sz="1985" dirty="0">
                <a:latin typeface="Arial"/>
                <a:cs typeface="Arial"/>
              </a:rPr>
              <a:t>-</a:t>
            </a:r>
            <a:r>
              <a:rPr sz="1985" spc="-17" dirty="0">
                <a:latin typeface="Arial"/>
                <a:cs typeface="Arial"/>
              </a:rPr>
              <a:t> </a:t>
            </a:r>
            <a:r>
              <a:rPr sz="1985" dirty="0">
                <a:latin typeface="Arial"/>
                <a:cs typeface="Arial"/>
              </a:rPr>
              <a:t>5</a:t>
            </a:r>
            <a:r>
              <a:rPr sz="1985" spc="-11" dirty="0">
                <a:latin typeface="Arial"/>
                <a:cs typeface="Arial"/>
              </a:rPr>
              <a:t> m.min</a:t>
            </a:r>
            <a:r>
              <a:rPr sz="1985" spc="-17" baseline="25462" dirty="0">
                <a:latin typeface="Arial"/>
                <a:cs typeface="Arial"/>
              </a:rPr>
              <a:t>-</a:t>
            </a:r>
            <a:r>
              <a:rPr sz="1985" spc="-83" baseline="25462" dirty="0">
                <a:latin typeface="Arial"/>
                <a:cs typeface="Arial"/>
              </a:rPr>
              <a:t>1</a:t>
            </a:r>
            <a:endParaRPr sz="1985" baseline="25462">
              <a:latin typeface="Arial"/>
              <a:cs typeface="Arial"/>
            </a:endParaRPr>
          </a:p>
          <a:p>
            <a:pPr>
              <a:spcBef>
                <a:spcPts val="39"/>
              </a:spcBef>
              <a:buFont typeface="Arial"/>
              <a:buChar char="•"/>
            </a:pPr>
            <a:endParaRPr sz="2867">
              <a:latin typeface="Arial"/>
              <a:cs typeface="Arial"/>
            </a:endParaRPr>
          </a:p>
          <a:p>
            <a:pPr marL="448203" indent="-378171">
              <a:buChar char="•"/>
              <a:tabLst>
                <a:tab pos="447503" algn="l"/>
                <a:tab pos="448203" algn="l"/>
              </a:tabLst>
            </a:pPr>
            <a:r>
              <a:rPr sz="1985" dirty="0">
                <a:latin typeface="Arial"/>
                <a:cs typeface="Arial"/>
              </a:rPr>
              <a:t>Speciální</a:t>
            </a:r>
            <a:r>
              <a:rPr sz="1985" spc="-28" dirty="0">
                <a:latin typeface="Arial"/>
                <a:cs typeface="Arial"/>
              </a:rPr>
              <a:t> </a:t>
            </a:r>
            <a:r>
              <a:rPr sz="1985" dirty="0">
                <a:latin typeface="Arial"/>
                <a:cs typeface="Arial"/>
              </a:rPr>
              <a:t>optika</a:t>
            </a:r>
            <a:r>
              <a:rPr sz="1985" spc="-22" dirty="0">
                <a:latin typeface="Arial"/>
                <a:cs typeface="Arial"/>
              </a:rPr>
              <a:t> </a:t>
            </a:r>
            <a:r>
              <a:rPr sz="1985" dirty="0">
                <a:latin typeface="Arial"/>
                <a:cs typeface="Arial"/>
              </a:rPr>
              <a:t>podle</a:t>
            </a:r>
            <a:r>
              <a:rPr sz="1985" spc="-28" dirty="0">
                <a:latin typeface="Arial"/>
                <a:cs typeface="Arial"/>
              </a:rPr>
              <a:t> </a:t>
            </a:r>
            <a:r>
              <a:rPr sz="1985" dirty="0">
                <a:latin typeface="Arial"/>
                <a:cs typeface="Arial"/>
              </a:rPr>
              <a:t>typu</a:t>
            </a:r>
            <a:r>
              <a:rPr sz="1985" spc="-17" dirty="0">
                <a:latin typeface="Arial"/>
                <a:cs typeface="Arial"/>
              </a:rPr>
              <a:t> </a:t>
            </a:r>
            <a:r>
              <a:rPr sz="1985" spc="-11" dirty="0">
                <a:latin typeface="Arial"/>
                <a:cs typeface="Arial"/>
              </a:rPr>
              <a:t>laseru</a:t>
            </a:r>
            <a:endParaRPr sz="1985">
              <a:latin typeface="Arial"/>
              <a:cs typeface="Arial"/>
            </a:endParaRPr>
          </a:p>
          <a:p>
            <a:pPr marL="448203" indent="-378171">
              <a:spcBef>
                <a:spcPts val="479"/>
              </a:spcBef>
              <a:buChar char="•"/>
              <a:tabLst>
                <a:tab pos="447503" algn="l"/>
                <a:tab pos="448203" algn="l"/>
              </a:tabLst>
            </a:pPr>
            <a:r>
              <a:rPr sz="1985" dirty="0">
                <a:latin typeface="Arial"/>
                <a:cs typeface="Arial"/>
              </a:rPr>
              <a:t>Integrovaná</a:t>
            </a:r>
            <a:r>
              <a:rPr sz="1985" spc="-39" dirty="0">
                <a:latin typeface="Arial"/>
                <a:cs typeface="Arial"/>
              </a:rPr>
              <a:t> </a:t>
            </a:r>
            <a:r>
              <a:rPr sz="1985" dirty="0">
                <a:latin typeface="Arial"/>
                <a:cs typeface="Arial"/>
              </a:rPr>
              <a:t>čidla</a:t>
            </a:r>
            <a:r>
              <a:rPr sz="1985" spc="-33" dirty="0">
                <a:latin typeface="Arial"/>
                <a:cs typeface="Arial"/>
              </a:rPr>
              <a:t> </a:t>
            </a:r>
            <a:r>
              <a:rPr sz="1985" spc="-11" dirty="0">
                <a:latin typeface="Arial"/>
                <a:cs typeface="Arial"/>
              </a:rPr>
              <a:t>vzdálenosti</a:t>
            </a:r>
            <a:endParaRPr sz="1985">
              <a:latin typeface="Arial"/>
              <a:cs typeface="Arial"/>
            </a:endParaRPr>
          </a:p>
          <a:p>
            <a:pPr marL="448203">
              <a:spcBef>
                <a:spcPts val="479"/>
              </a:spcBef>
            </a:pPr>
            <a:r>
              <a:rPr sz="1985" dirty="0">
                <a:latin typeface="Arial"/>
                <a:cs typeface="Arial"/>
              </a:rPr>
              <a:t>trysky</a:t>
            </a:r>
            <a:r>
              <a:rPr sz="1985" spc="-6" dirty="0">
                <a:latin typeface="Arial"/>
                <a:cs typeface="Arial"/>
              </a:rPr>
              <a:t> </a:t>
            </a:r>
            <a:r>
              <a:rPr sz="1985" dirty="0">
                <a:latin typeface="Arial"/>
                <a:cs typeface="Arial"/>
              </a:rPr>
              <a:t>od</a:t>
            </a:r>
            <a:r>
              <a:rPr sz="1985" spc="-11" dirty="0">
                <a:latin typeface="Arial"/>
                <a:cs typeface="Arial"/>
              </a:rPr>
              <a:t> </a:t>
            </a:r>
            <a:r>
              <a:rPr sz="1985" dirty="0">
                <a:latin typeface="Arial"/>
                <a:cs typeface="Arial"/>
              </a:rPr>
              <a:t>povrchu</a:t>
            </a:r>
            <a:r>
              <a:rPr sz="1985" spc="-6" dirty="0">
                <a:latin typeface="Arial"/>
                <a:cs typeface="Arial"/>
              </a:rPr>
              <a:t> </a:t>
            </a:r>
            <a:r>
              <a:rPr sz="1985" spc="-11" dirty="0">
                <a:latin typeface="Arial"/>
                <a:cs typeface="Arial"/>
              </a:rPr>
              <a:t>plechu</a:t>
            </a:r>
            <a:endParaRPr sz="1985">
              <a:latin typeface="Arial"/>
              <a:cs typeface="Arial"/>
            </a:endParaRPr>
          </a:p>
          <a:p>
            <a:pPr marL="448203" indent="-378171">
              <a:spcBef>
                <a:spcPts val="474"/>
              </a:spcBef>
              <a:buChar char="•"/>
              <a:tabLst>
                <a:tab pos="447503" algn="l"/>
                <a:tab pos="448203" algn="l"/>
              </a:tabLst>
            </a:pPr>
            <a:r>
              <a:rPr sz="1985" dirty="0">
                <a:latin typeface="Arial"/>
                <a:cs typeface="Arial"/>
              </a:rPr>
              <a:t>Automatické</a:t>
            </a:r>
            <a:r>
              <a:rPr sz="1985" spc="-28" dirty="0">
                <a:latin typeface="Arial"/>
                <a:cs typeface="Arial"/>
              </a:rPr>
              <a:t> </a:t>
            </a:r>
            <a:r>
              <a:rPr sz="1985" spc="-11" dirty="0">
                <a:latin typeface="Arial"/>
                <a:cs typeface="Arial"/>
              </a:rPr>
              <a:t>doostřování</a:t>
            </a:r>
            <a:endParaRPr sz="1985">
              <a:latin typeface="Arial"/>
              <a:cs typeface="Arial"/>
            </a:endParaRPr>
          </a:p>
          <a:p>
            <a:pPr marL="448203" indent="-378171">
              <a:spcBef>
                <a:spcPts val="474"/>
              </a:spcBef>
              <a:buChar char="•"/>
              <a:tabLst>
                <a:tab pos="447503" algn="l"/>
                <a:tab pos="448203" algn="l"/>
              </a:tabLst>
            </a:pPr>
            <a:r>
              <a:rPr sz="1985" dirty="0">
                <a:latin typeface="Arial"/>
                <a:cs typeface="Arial"/>
              </a:rPr>
              <a:t>Havarijní</a:t>
            </a:r>
            <a:r>
              <a:rPr sz="1985" spc="-28" dirty="0">
                <a:latin typeface="Arial"/>
                <a:cs typeface="Arial"/>
              </a:rPr>
              <a:t> </a:t>
            </a:r>
            <a:r>
              <a:rPr sz="1985" spc="-11" dirty="0">
                <a:latin typeface="Arial"/>
                <a:cs typeface="Arial"/>
              </a:rPr>
              <a:t>senzor</a:t>
            </a:r>
            <a:endParaRPr sz="1985">
              <a:latin typeface="Arial"/>
              <a:cs typeface="Arial"/>
            </a:endParaRPr>
          </a:p>
        </p:txBody>
      </p:sp>
      <p:sp>
        <p:nvSpPr>
          <p:cNvPr id="17" name="object 17"/>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40/59</a:t>
            </a:r>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404382044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1" name="object 11"/>
          <p:cNvGrpSpPr/>
          <p:nvPr/>
        </p:nvGrpSpPr>
        <p:grpSpPr>
          <a:xfrm>
            <a:off x="712418" y="1695224"/>
            <a:ext cx="3025140" cy="2352887"/>
            <a:chOff x="419100" y="2019300"/>
            <a:chExt cx="2743200" cy="2133600"/>
          </a:xfrm>
        </p:grpSpPr>
        <p:pic>
          <p:nvPicPr>
            <p:cNvPr id="12" name="object 12"/>
            <p:cNvPicPr/>
            <p:nvPr/>
          </p:nvPicPr>
          <p:blipFill>
            <a:blip r:embed="rId2" cstate="print"/>
            <a:stretch>
              <a:fillRect/>
            </a:stretch>
          </p:blipFill>
          <p:spPr>
            <a:xfrm>
              <a:off x="457200" y="2057400"/>
              <a:ext cx="2667000" cy="2057400"/>
            </a:xfrm>
            <a:prstGeom prst="rect">
              <a:avLst/>
            </a:prstGeom>
          </p:spPr>
        </p:pic>
        <p:sp>
          <p:nvSpPr>
            <p:cNvPr id="13" name="object 13"/>
            <p:cNvSpPr/>
            <p:nvPr/>
          </p:nvSpPr>
          <p:spPr>
            <a:xfrm>
              <a:off x="438150" y="2038350"/>
              <a:ext cx="2705100" cy="2095500"/>
            </a:xfrm>
            <a:custGeom>
              <a:avLst/>
              <a:gdLst/>
              <a:ahLst/>
              <a:cxnLst/>
              <a:rect l="l" t="t" r="r" b="b"/>
              <a:pathLst>
                <a:path w="2705100" h="2095500">
                  <a:moveTo>
                    <a:pt x="0" y="2095500"/>
                  </a:moveTo>
                  <a:lnTo>
                    <a:pt x="2705100" y="2095500"/>
                  </a:lnTo>
                  <a:lnTo>
                    <a:pt x="2705100" y="0"/>
                  </a:lnTo>
                  <a:lnTo>
                    <a:pt x="0" y="0"/>
                  </a:lnTo>
                  <a:lnTo>
                    <a:pt x="0" y="2095500"/>
                  </a:lnTo>
                  <a:close/>
                </a:path>
              </a:pathLst>
            </a:custGeom>
            <a:ln w="38100">
              <a:solidFill>
                <a:srgbClr val="000000"/>
              </a:solidFill>
            </a:ln>
          </p:spPr>
          <p:txBody>
            <a:bodyPr wrap="square" lIns="0" tIns="0" rIns="0" bIns="0" rtlCol="0"/>
            <a:lstStyle/>
            <a:p>
              <a:endParaRPr sz="1985"/>
            </a:p>
          </p:txBody>
        </p:sp>
      </p:grpSp>
      <p:grpSp>
        <p:nvGrpSpPr>
          <p:cNvPr id="14" name="object 14"/>
          <p:cNvGrpSpPr/>
          <p:nvPr/>
        </p:nvGrpSpPr>
        <p:grpSpPr>
          <a:xfrm>
            <a:off x="712417" y="4216173"/>
            <a:ext cx="2941108" cy="2352887"/>
            <a:chOff x="419100" y="4305300"/>
            <a:chExt cx="2667000" cy="2133600"/>
          </a:xfrm>
        </p:grpSpPr>
        <p:pic>
          <p:nvPicPr>
            <p:cNvPr id="15" name="object 15"/>
            <p:cNvPicPr/>
            <p:nvPr/>
          </p:nvPicPr>
          <p:blipFill>
            <a:blip r:embed="rId3" cstate="print"/>
            <a:stretch>
              <a:fillRect/>
            </a:stretch>
          </p:blipFill>
          <p:spPr>
            <a:xfrm>
              <a:off x="457200" y="4343400"/>
              <a:ext cx="2590800" cy="2057400"/>
            </a:xfrm>
            <a:prstGeom prst="rect">
              <a:avLst/>
            </a:prstGeom>
          </p:spPr>
        </p:pic>
        <p:sp>
          <p:nvSpPr>
            <p:cNvPr id="16" name="object 16"/>
            <p:cNvSpPr/>
            <p:nvPr/>
          </p:nvSpPr>
          <p:spPr>
            <a:xfrm>
              <a:off x="438150" y="4324350"/>
              <a:ext cx="2628900" cy="2095500"/>
            </a:xfrm>
            <a:custGeom>
              <a:avLst/>
              <a:gdLst/>
              <a:ahLst/>
              <a:cxnLst/>
              <a:rect l="l" t="t" r="r" b="b"/>
              <a:pathLst>
                <a:path w="2628900" h="2095500">
                  <a:moveTo>
                    <a:pt x="0" y="2095500"/>
                  </a:moveTo>
                  <a:lnTo>
                    <a:pt x="2628900" y="2095500"/>
                  </a:lnTo>
                  <a:lnTo>
                    <a:pt x="2628900" y="0"/>
                  </a:lnTo>
                  <a:lnTo>
                    <a:pt x="0" y="0"/>
                  </a:lnTo>
                  <a:lnTo>
                    <a:pt x="0" y="2095500"/>
                  </a:lnTo>
                  <a:close/>
                </a:path>
              </a:pathLst>
            </a:custGeom>
            <a:ln w="38100">
              <a:solidFill>
                <a:srgbClr val="000000"/>
              </a:solidFill>
            </a:ln>
          </p:spPr>
          <p:txBody>
            <a:bodyPr wrap="square" lIns="0" tIns="0" rIns="0" bIns="0" rtlCol="0"/>
            <a:lstStyle/>
            <a:p>
              <a:endParaRPr sz="1985"/>
            </a:p>
          </p:txBody>
        </p:sp>
      </p:grpSp>
      <p:grpSp>
        <p:nvGrpSpPr>
          <p:cNvPr id="17" name="object 17"/>
          <p:cNvGrpSpPr/>
          <p:nvPr/>
        </p:nvGrpSpPr>
        <p:grpSpPr>
          <a:xfrm>
            <a:off x="3989653" y="4636332"/>
            <a:ext cx="2857077" cy="1551785"/>
            <a:chOff x="3390900" y="4686300"/>
            <a:chExt cx="2590800" cy="1407160"/>
          </a:xfrm>
        </p:grpSpPr>
        <p:pic>
          <p:nvPicPr>
            <p:cNvPr id="18" name="object 18"/>
            <p:cNvPicPr/>
            <p:nvPr/>
          </p:nvPicPr>
          <p:blipFill>
            <a:blip r:embed="rId4" cstate="print"/>
            <a:stretch>
              <a:fillRect/>
            </a:stretch>
          </p:blipFill>
          <p:spPr>
            <a:xfrm>
              <a:off x="3429000" y="4724400"/>
              <a:ext cx="2514600" cy="1330452"/>
            </a:xfrm>
            <a:prstGeom prst="rect">
              <a:avLst/>
            </a:prstGeom>
          </p:spPr>
        </p:pic>
        <p:sp>
          <p:nvSpPr>
            <p:cNvPr id="19" name="object 19"/>
            <p:cNvSpPr/>
            <p:nvPr/>
          </p:nvSpPr>
          <p:spPr>
            <a:xfrm>
              <a:off x="3409950" y="4705350"/>
              <a:ext cx="2552700" cy="1369060"/>
            </a:xfrm>
            <a:custGeom>
              <a:avLst/>
              <a:gdLst/>
              <a:ahLst/>
              <a:cxnLst/>
              <a:rect l="l" t="t" r="r" b="b"/>
              <a:pathLst>
                <a:path w="2552700" h="1369060">
                  <a:moveTo>
                    <a:pt x="0" y="1368552"/>
                  </a:moveTo>
                  <a:lnTo>
                    <a:pt x="2552700" y="1368552"/>
                  </a:lnTo>
                  <a:lnTo>
                    <a:pt x="2552700" y="0"/>
                  </a:lnTo>
                  <a:lnTo>
                    <a:pt x="0" y="0"/>
                  </a:lnTo>
                  <a:lnTo>
                    <a:pt x="0" y="1368552"/>
                  </a:lnTo>
                  <a:close/>
                </a:path>
              </a:pathLst>
            </a:custGeom>
            <a:ln w="38100">
              <a:solidFill>
                <a:srgbClr val="000000"/>
              </a:solidFill>
            </a:ln>
          </p:spPr>
          <p:txBody>
            <a:bodyPr wrap="square" lIns="0" tIns="0" rIns="0" bIns="0" rtlCol="0"/>
            <a:lstStyle/>
            <a:p>
              <a:endParaRPr sz="1985"/>
            </a:p>
          </p:txBody>
        </p:sp>
      </p:grpSp>
      <p:grpSp>
        <p:nvGrpSpPr>
          <p:cNvPr id="20" name="object 20"/>
          <p:cNvGrpSpPr/>
          <p:nvPr/>
        </p:nvGrpSpPr>
        <p:grpSpPr>
          <a:xfrm>
            <a:off x="7090420" y="4269952"/>
            <a:ext cx="3117575" cy="2383698"/>
            <a:chOff x="6202679" y="4354067"/>
            <a:chExt cx="2827020" cy="2161540"/>
          </a:xfrm>
        </p:grpSpPr>
        <p:pic>
          <p:nvPicPr>
            <p:cNvPr id="21" name="object 21"/>
            <p:cNvPicPr/>
            <p:nvPr/>
          </p:nvPicPr>
          <p:blipFill>
            <a:blip r:embed="rId5" cstate="print"/>
            <a:stretch>
              <a:fillRect/>
            </a:stretch>
          </p:blipFill>
          <p:spPr>
            <a:xfrm>
              <a:off x="6240779" y="4392167"/>
              <a:ext cx="2750820" cy="2084832"/>
            </a:xfrm>
            <a:prstGeom prst="rect">
              <a:avLst/>
            </a:prstGeom>
          </p:spPr>
        </p:pic>
        <p:sp>
          <p:nvSpPr>
            <p:cNvPr id="22" name="object 22"/>
            <p:cNvSpPr/>
            <p:nvPr/>
          </p:nvSpPr>
          <p:spPr>
            <a:xfrm>
              <a:off x="6221729" y="4373117"/>
              <a:ext cx="2788920" cy="2123440"/>
            </a:xfrm>
            <a:custGeom>
              <a:avLst/>
              <a:gdLst/>
              <a:ahLst/>
              <a:cxnLst/>
              <a:rect l="l" t="t" r="r" b="b"/>
              <a:pathLst>
                <a:path w="2788920" h="2123440">
                  <a:moveTo>
                    <a:pt x="0" y="2122931"/>
                  </a:moveTo>
                  <a:lnTo>
                    <a:pt x="2788920" y="2122931"/>
                  </a:lnTo>
                  <a:lnTo>
                    <a:pt x="2788920" y="0"/>
                  </a:lnTo>
                  <a:lnTo>
                    <a:pt x="0" y="0"/>
                  </a:lnTo>
                  <a:lnTo>
                    <a:pt x="0" y="2122931"/>
                  </a:lnTo>
                  <a:close/>
                </a:path>
              </a:pathLst>
            </a:custGeom>
            <a:ln w="38100">
              <a:solidFill>
                <a:srgbClr val="000000"/>
              </a:solidFill>
            </a:ln>
          </p:spPr>
          <p:txBody>
            <a:bodyPr wrap="square" lIns="0" tIns="0" rIns="0" bIns="0" rtlCol="0"/>
            <a:lstStyle/>
            <a:p>
              <a:endParaRPr sz="1985"/>
            </a:p>
          </p:txBody>
        </p:sp>
      </p:grpSp>
      <p:grpSp>
        <p:nvGrpSpPr>
          <p:cNvPr id="23" name="object 23"/>
          <p:cNvGrpSpPr/>
          <p:nvPr/>
        </p:nvGrpSpPr>
        <p:grpSpPr>
          <a:xfrm>
            <a:off x="3905621" y="1695223"/>
            <a:ext cx="3025140" cy="2478934"/>
            <a:chOff x="3314700" y="2019300"/>
            <a:chExt cx="2743200" cy="2247900"/>
          </a:xfrm>
        </p:grpSpPr>
        <p:pic>
          <p:nvPicPr>
            <p:cNvPr id="24" name="object 24"/>
            <p:cNvPicPr/>
            <p:nvPr/>
          </p:nvPicPr>
          <p:blipFill>
            <a:blip r:embed="rId6" cstate="print"/>
            <a:stretch>
              <a:fillRect/>
            </a:stretch>
          </p:blipFill>
          <p:spPr>
            <a:xfrm>
              <a:off x="3352800" y="2057400"/>
              <a:ext cx="2667000" cy="2171700"/>
            </a:xfrm>
            <a:prstGeom prst="rect">
              <a:avLst/>
            </a:prstGeom>
          </p:spPr>
        </p:pic>
        <p:sp>
          <p:nvSpPr>
            <p:cNvPr id="25" name="object 25"/>
            <p:cNvSpPr/>
            <p:nvPr/>
          </p:nvSpPr>
          <p:spPr>
            <a:xfrm>
              <a:off x="3333750" y="2038350"/>
              <a:ext cx="2705100" cy="2209800"/>
            </a:xfrm>
            <a:custGeom>
              <a:avLst/>
              <a:gdLst/>
              <a:ahLst/>
              <a:cxnLst/>
              <a:rect l="l" t="t" r="r" b="b"/>
              <a:pathLst>
                <a:path w="2705100" h="2209800">
                  <a:moveTo>
                    <a:pt x="0" y="2209800"/>
                  </a:moveTo>
                  <a:lnTo>
                    <a:pt x="2705100" y="2209800"/>
                  </a:lnTo>
                  <a:lnTo>
                    <a:pt x="2705100" y="0"/>
                  </a:lnTo>
                  <a:lnTo>
                    <a:pt x="0" y="0"/>
                  </a:lnTo>
                  <a:lnTo>
                    <a:pt x="0" y="2209800"/>
                  </a:lnTo>
                  <a:close/>
                </a:path>
              </a:pathLst>
            </a:custGeom>
            <a:ln w="38100">
              <a:solidFill>
                <a:srgbClr val="000000"/>
              </a:solidFill>
            </a:ln>
          </p:spPr>
          <p:txBody>
            <a:bodyPr wrap="square" lIns="0" tIns="0" rIns="0" bIns="0" rtlCol="0"/>
            <a:lstStyle/>
            <a:p>
              <a:endParaRPr sz="1985"/>
            </a:p>
          </p:txBody>
        </p:sp>
        <p:pic>
          <p:nvPicPr>
            <p:cNvPr id="26" name="object 26"/>
            <p:cNvPicPr/>
            <p:nvPr/>
          </p:nvPicPr>
          <p:blipFill>
            <a:blip r:embed="rId7" cstate="print"/>
            <a:stretch>
              <a:fillRect/>
            </a:stretch>
          </p:blipFill>
          <p:spPr>
            <a:xfrm>
              <a:off x="4876800" y="3048000"/>
              <a:ext cx="1086612" cy="1158239"/>
            </a:xfrm>
            <a:prstGeom prst="rect">
              <a:avLst/>
            </a:prstGeom>
          </p:spPr>
        </p:pic>
      </p:grpSp>
      <p:grpSp>
        <p:nvGrpSpPr>
          <p:cNvPr id="27" name="object 27"/>
          <p:cNvGrpSpPr/>
          <p:nvPr/>
        </p:nvGrpSpPr>
        <p:grpSpPr>
          <a:xfrm>
            <a:off x="7098824" y="1695225"/>
            <a:ext cx="3109172" cy="2448823"/>
            <a:chOff x="6210300" y="2019300"/>
            <a:chExt cx="2819400" cy="2220595"/>
          </a:xfrm>
        </p:grpSpPr>
        <p:pic>
          <p:nvPicPr>
            <p:cNvPr id="28" name="object 28"/>
            <p:cNvPicPr/>
            <p:nvPr/>
          </p:nvPicPr>
          <p:blipFill>
            <a:blip r:embed="rId8" cstate="print"/>
            <a:stretch>
              <a:fillRect/>
            </a:stretch>
          </p:blipFill>
          <p:spPr>
            <a:xfrm>
              <a:off x="6248400" y="2057400"/>
              <a:ext cx="2743200" cy="2144268"/>
            </a:xfrm>
            <a:prstGeom prst="rect">
              <a:avLst/>
            </a:prstGeom>
          </p:spPr>
        </p:pic>
        <p:sp>
          <p:nvSpPr>
            <p:cNvPr id="29" name="object 29"/>
            <p:cNvSpPr/>
            <p:nvPr/>
          </p:nvSpPr>
          <p:spPr>
            <a:xfrm>
              <a:off x="6229350" y="2038350"/>
              <a:ext cx="2781300" cy="2182495"/>
            </a:xfrm>
            <a:custGeom>
              <a:avLst/>
              <a:gdLst/>
              <a:ahLst/>
              <a:cxnLst/>
              <a:rect l="l" t="t" r="r" b="b"/>
              <a:pathLst>
                <a:path w="2781300" h="2182495">
                  <a:moveTo>
                    <a:pt x="0" y="2182368"/>
                  </a:moveTo>
                  <a:lnTo>
                    <a:pt x="2781300" y="2182368"/>
                  </a:lnTo>
                  <a:lnTo>
                    <a:pt x="2781300" y="0"/>
                  </a:lnTo>
                  <a:lnTo>
                    <a:pt x="0" y="0"/>
                  </a:lnTo>
                  <a:lnTo>
                    <a:pt x="0" y="2182368"/>
                  </a:lnTo>
                  <a:close/>
                </a:path>
              </a:pathLst>
            </a:custGeom>
            <a:ln w="38100">
              <a:solidFill>
                <a:srgbClr val="000000"/>
              </a:solidFill>
            </a:ln>
          </p:spPr>
          <p:txBody>
            <a:bodyPr wrap="square" lIns="0" tIns="0" rIns="0" bIns="0" rtlCol="0"/>
            <a:lstStyle/>
            <a:p>
              <a:endParaRPr sz="1985"/>
            </a:p>
          </p:txBody>
        </p:sp>
      </p:grpSp>
      <p:grpSp>
        <p:nvGrpSpPr>
          <p:cNvPr id="30" name="object 30"/>
          <p:cNvGrpSpPr/>
          <p:nvPr/>
        </p:nvGrpSpPr>
        <p:grpSpPr>
          <a:xfrm>
            <a:off x="8834014" y="42016"/>
            <a:ext cx="1436942" cy="2100792"/>
            <a:chOff x="7734300" y="38100"/>
            <a:chExt cx="1303020" cy="1905000"/>
          </a:xfrm>
        </p:grpSpPr>
        <p:pic>
          <p:nvPicPr>
            <p:cNvPr id="31" name="object 31"/>
            <p:cNvPicPr/>
            <p:nvPr/>
          </p:nvPicPr>
          <p:blipFill>
            <a:blip r:embed="rId9" cstate="print"/>
            <a:stretch>
              <a:fillRect/>
            </a:stretch>
          </p:blipFill>
          <p:spPr>
            <a:xfrm>
              <a:off x="7772400" y="76200"/>
              <a:ext cx="1226820" cy="1828800"/>
            </a:xfrm>
            <a:prstGeom prst="rect">
              <a:avLst/>
            </a:prstGeom>
          </p:spPr>
        </p:pic>
        <p:sp>
          <p:nvSpPr>
            <p:cNvPr id="32" name="object 32"/>
            <p:cNvSpPr/>
            <p:nvPr/>
          </p:nvSpPr>
          <p:spPr>
            <a:xfrm>
              <a:off x="7753350" y="57150"/>
              <a:ext cx="1264920" cy="1866900"/>
            </a:xfrm>
            <a:custGeom>
              <a:avLst/>
              <a:gdLst/>
              <a:ahLst/>
              <a:cxnLst/>
              <a:rect l="l" t="t" r="r" b="b"/>
              <a:pathLst>
                <a:path w="1264920" h="1866900">
                  <a:moveTo>
                    <a:pt x="0" y="1866900"/>
                  </a:moveTo>
                  <a:lnTo>
                    <a:pt x="1264920" y="1866900"/>
                  </a:lnTo>
                  <a:lnTo>
                    <a:pt x="1264920" y="0"/>
                  </a:lnTo>
                  <a:lnTo>
                    <a:pt x="0" y="0"/>
                  </a:lnTo>
                  <a:lnTo>
                    <a:pt x="0" y="1866900"/>
                  </a:lnTo>
                  <a:close/>
                </a:path>
              </a:pathLst>
            </a:custGeom>
            <a:ln w="38100">
              <a:solidFill>
                <a:srgbClr val="000000"/>
              </a:solidFill>
            </a:ln>
          </p:spPr>
          <p:txBody>
            <a:bodyPr wrap="square" lIns="0" tIns="0" rIns="0" bIns="0" rtlCol="0"/>
            <a:lstStyle/>
            <a:p>
              <a:endParaRPr sz="1985"/>
            </a:p>
          </p:txBody>
        </p:sp>
      </p:grpSp>
      <p:sp>
        <p:nvSpPr>
          <p:cNvPr id="33" name="object 33"/>
          <p:cNvSpPr txBox="1">
            <a:spLocks noGrp="1"/>
          </p:cNvSpPr>
          <p:nvPr>
            <p:ph type="title"/>
          </p:nvPr>
        </p:nvSpPr>
        <p:spPr>
          <a:xfrm>
            <a:off x="391632" y="774809"/>
            <a:ext cx="6604889" cy="552797"/>
          </a:xfrm>
          <a:prstGeom prst="rect">
            <a:avLst/>
          </a:prstGeom>
        </p:spPr>
        <p:txBody>
          <a:bodyPr vert="horz" wrap="square" lIns="0" tIns="14005" rIns="0" bIns="0" rtlCol="0">
            <a:spAutoFit/>
          </a:bodyPr>
          <a:lstStyle/>
          <a:p>
            <a:pPr marL="14007">
              <a:spcBef>
                <a:spcPts val="110"/>
              </a:spcBef>
            </a:pPr>
            <a:r>
              <a:rPr spc="-99" dirty="0"/>
              <a:t>Popisování,</a:t>
            </a:r>
            <a:r>
              <a:rPr spc="-132" dirty="0"/>
              <a:t> </a:t>
            </a:r>
            <a:r>
              <a:rPr spc="-99" dirty="0"/>
              <a:t>značení</a:t>
            </a:r>
            <a:r>
              <a:rPr spc="-138" dirty="0"/>
              <a:t> </a:t>
            </a:r>
            <a:r>
              <a:rPr dirty="0"/>
              <a:t>a</a:t>
            </a:r>
            <a:r>
              <a:rPr spc="-143" dirty="0"/>
              <a:t> </a:t>
            </a:r>
            <a:r>
              <a:rPr spc="-61" dirty="0"/>
              <a:t>gravírování</a:t>
            </a:r>
          </a:p>
        </p:txBody>
      </p:sp>
    </p:spTree>
    <p:extLst>
      <p:ext uri="{BB962C8B-B14F-4D97-AF65-F5344CB8AC3E}">
        <p14:creationId xmlns:p14="http://schemas.microsoft.com/office/powerpoint/2010/main" val="92264256"/>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1" name="object 11"/>
          <p:cNvGrpSpPr/>
          <p:nvPr/>
        </p:nvGrpSpPr>
        <p:grpSpPr>
          <a:xfrm>
            <a:off x="851007" y="2687334"/>
            <a:ext cx="6890597" cy="3741509"/>
            <a:chOff x="495300" y="2436876"/>
            <a:chExt cx="6248400" cy="3392804"/>
          </a:xfrm>
        </p:grpSpPr>
        <p:pic>
          <p:nvPicPr>
            <p:cNvPr id="12" name="object 12"/>
            <p:cNvPicPr/>
            <p:nvPr/>
          </p:nvPicPr>
          <p:blipFill>
            <a:blip r:embed="rId2" cstate="print"/>
            <a:stretch>
              <a:fillRect/>
            </a:stretch>
          </p:blipFill>
          <p:spPr>
            <a:xfrm>
              <a:off x="533400" y="2474976"/>
              <a:ext cx="6172200" cy="3316224"/>
            </a:xfrm>
            <a:prstGeom prst="rect">
              <a:avLst/>
            </a:prstGeom>
          </p:spPr>
        </p:pic>
        <p:sp>
          <p:nvSpPr>
            <p:cNvPr id="13" name="object 13"/>
            <p:cNvSpPr/>
            <p:nvPr/>
          </p:nvSpPr>
          <p:spPr>
            <a:xfrm>
              <a:off x="514350" y="2455926"/>
              <a:ext cx="6210300" cy="3354704"/>
            </a:xfrm>
            <a:custGeom>
              <a:avLst/>
              <a:gdLst/>
              <a:ahLst/>
              <a:cxnLst/>
              <a:rect l="l" t="t" r="r" b="b"/>
              <a:pathLst>
                <a:path w="6210300" h="3354704">
                  <a:moveTo>
                    <a:pt x="0" y="3354324"/>
                  </a:moveTo>
                  <a:lnTo>
                    <a:pt x="6210300" y="3354324"/>
                  </a:lnTo>
                  <a:lnTo>
                    <a:pt x="6210300" y="0"/>
                  </a:lnTo>
                  <a:lnTo>
                    <a:pt x="0" y="0"/>
                  </a:lnTo>
                  <a:lnTo>
                    <a:pt x="0" y="3354324"/>
                  </a:lnTo>
                  <a:close/>
                </a:path>
              </a:pathLst>
            </a:custGeom>
            <a:ln w="38100">
              <a:solidFill>
                <a:srgbClr val="000000"/>
              </a:solidFill>
            </a:ln>
          </p:spPr>
          <p:txBody>
            <a:bodyPr wrap="square" lIns="0" tIns="0" rIns="0" bIns="0" rtlCol="0"/>
            <a:lstStyle/>
            <a:p>
              <a:endParaRPr sz="1985"/>
            </a:p>
          </p:txBody>
        </p:sp>
      </p:grpSp>
      <p:grpSp>
        <p:nvGrpSpPr>
          <p:cNvPr id="14" name="object 14"/>
          <p:cNvGrpSpPr/>
          <p:nvPr/>
        </p:nvGrpSpPr>
        <p:grpSpPr>
          <a:xfrm>
            <a:off x="8245793" y="1386523"/>
            <a:ext cx="1789875" cy="5640626"/>
            <a:chOff x="7200900" y="1257300"/>
            <a:chExt cx="1623060" cy="5114925"/>
          </a:xfrm>
        </p:grpSpPr>
        <p:pic>
          <p:nvPicPr>
            <p:cNvPr id="15" name="object 15"/>
            <p:cNvPicPr/>
            <p:nvPr/>
          </p:nvPicPr>
          <p:blipFill>
            <a:blip r:embed="rId3" cstate="print"/>
            <a:stretch>
              <a:fillRect/>
            </a:stretch>
          </p:blipFill>
          <p:spPr>
            <a:xfrm>
              <a:off x="7239000" y="1295400"/>
              <a:ext cx="1546859" cy="5038344"/>
            </a:xfrm>
            <a:prstGeom prst="rect">
              <a:avLst/>
            </a:prstGeom>
          </p:spPr>
        </p:pic>
        <p:sp>
          <p:nvSpPr>
            <p:cNvPr id="16" name="object 16"/>
            <p:cNvSpPr/>
            <p:nvPr/>
          </p:nvSpPr>
          <p:spPr>
            <a:xfrm>
              <a:off x="7219950" y="1276350"/>
              <a:ext cx="1584960" cy="5076825"/>
            </a:xfrm>
            <a:custGeom>
              <a:avLst/>
              <a:gdLst/>
              <a:ahLst/>
              <a:cxnLst/>
              <a:rect l="l" t="t" r="r" b="b"/>
              <a:pathLst>
                <a:path w="1584959" h="5076825">
                  <a:moveTo>
                    <a:pt x="0" y="5076444"/>
                  </a:moveTo>
                  <a:lnTo>
                    <a:pt x="1584959" y="5076444"/>
                  </a:lnTo>
                  <a:lnTo>
                    <a:pt x="1584959" y="0"/>
                  </a:lnTo>
                  <a:lnTo>
                    <a:pt x="0" y="0"/>
                  </a:lnTo>
                  <a:lnTo>
                    <a:pt x="0" y="5076444"/>
                  </a:lnTo>
                  <a:close/>
                </a:path>
              </a:pathLst>
            </a:custGeom>
            <a:ln w="38100">
              <a:solidFill>
                <a:srgbClr val="000000"/>
              </a:solidFill>
            </a:ln>
          </p:spPr>
          <p:txBody>
            <a:bodyPr wrap="square" lIns="0" tIns="0" rIns="0" bIns="0" rtlCol="0"/>
            <a:lstStyle/>
            <a:p>
              <a:endParaRPr sz="1985"/>
            </a:p>
          </p:txBody>
        </p:sp>
      </p:grpSp>
      <p:sp>
        <p:nvSpPr>
          <p:cNvPr id="17" name="object 17"/>
          <p:cNvSpPr txBox="1">
            <a:spLocks noGrp="1"/>
          </p:cNvSpPr>
          <p:nvPr>
            <p:ph type="title"/>
          </p:nvPr>
        </p:nvSpPr>
        <p:spPr>
          <a:xfrm>
            <a:off x="391632" y="774809"/>
            <a:ext cx="3833245" cy="552797"/>
          </a:xfrm>
          <a:prstGeom prst="rect">
            <a:avLst/>
          </a:prstGeom>
        </p:spPr>
        <p:txBody>
          <a:bodyPr vert="horz" wrap="square" lIns="0" tIns="14005" rIns="0" bIns="0" rtlCol="0">
            <a:spAutoFit/>
          </a:bodyPr>
          <a:lstStyle/>
          <a:p>
            <a:pPr marL="14007">
              <a:spcBef>
                <a:spcPts val="110"/>
              </a:spcBef>
            </a:pPr>
            <a:r>
              <a:rPr spc="-110" dirty="0"/>
              <a:t>Tepelné</a:t>
            </a:r>
            <a:r>
              <a:rPr spc="-83" dirty="0"/>
              <a:t> </a:t>
            </a:r>
            <a:r>
              <a:rPr spc="-72" dirty="0"/>
              <a:t>zpracování</a:t>
            </a:r>
          </a:p>
        </p:txBody>
      </p:sp>
    </p:spTree>
    <p:extLst>
      <p:ext uri="{BB962C8B-B14F-4D97-AF65-F5344CB8AC3E}">
        <p14:creationId xmlns:p14="http://schemas.microsoft.com/office/powerpoint/2010/main" val="132877343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5" name="object 15"/>
          <p:cNvSpPr txBox="1">
            <a:spLocks noGrp="1"/>
          </p:cNvSpPr>
          <p:nvPr>
            <p:ph type="title"/>
          </p:nvPr>
        </p:nvSpPr>
        <p:spPr>
          <a:xfrm>
            <a:off x="391632" y="774808"/>
            <a:ext cx="2999931" cy="552797"/>
          </a:xfrm>
          <a:prstGeom prst="rect">
            <a:avLst/>
          </a:prstGeom>
        </p:spPr>
        <p:txBody>
          <a:bodyPr vert="horz" wrap="square" lIns="0" tIns="14005" rIns="0" bIns="0" rtlCol="0">
            <a:spAutoFit/>
          </a:bodyPr>
          <a:lstStyle/>
          <a:p>
            <a:pPr marL="14007">
              <a:spcBef>
                <a:spcPts val="110"/>
              </a:spcBef>
            </a:pPr>
            <a:r>
              <a:rPr spc="-99" dirty="0"/>
              <a:t>Mikro</a:t>
            </a:r>
            <a:r>
              <a:rPr spc="-126" dirty="0"/>
              <a:t> </a:t>
            </a:r>
            <a:r>
              <a:rPr spc="-83" dirty="0"/>
              <a:t>obrábění</a:t>
            </a:r>
          </a:p>
        </p:txBody>
      </p:sp>
      <p:pic>
        <p:nvPicPr>
          <p:cNvPr id="17" name="object 11">
            <a:extLst>
              <a:ext uri="{FF2B5EF4-FFF2-40B4-BE49-F238E27FC236}">
                <a16:creationId xmlns:a16="http://schemas.microsoft.com/office/drawing/2014/main" id="{B00E57A2-D8BC-AA4A-AF00-EDF6CB7BF310}"/>
              </a:ext>
            </a:extLst>
          </p:cNvPr>
          <p:cNvPicPr/>
          <p:nvPr/>
        </p:nvPicPr>
        <p:blipFill>
          <a:blip r:embed="rId2" cstate="print"/>
          <a:stretch>
            <a:fillRect/>
          </a:stretch>
        </p:blipFill>
        <p:spPr>
          <a:xfrm>
            <a:off x="7785100" y="611331"/>
            <a:ext cx="2406667" cy="6245234"/>
          </a:xfrm>
          <a:prstGeom prst="rect">
            <a:avLst/>
          </a:prstGeom>
        </p:spPr>
      </p:pic>
      <p:pic>
        <p:nvPicPr>
          <p:cNvPr id="18" name="object 13">
            <a:extLst>
              <a:ext uri="{FF2B5EF4-FFF2-40B4-BE49-F238E27FC236}">
                <a16:creationId xmlns:a16="http://schemas.microsoft.com/office/drawing/2014/main" id="{31B92ADC-C457-5B4C-AB98-AF7904610ACC}"/>
              </a:ext>
            </a:extLst>
          </p:cNvPr>
          <p:cNvPicPr/>
          <p:nvPr/>
        </p:nvPicPr>
        <p:blipFill>
          <a:blip r:embed="rId3" cstate="print"/>
          <a:stretch>
            <a:fillRect/>
          </a:stretch>
        </p:blipFill>
        <p:spPr>
          <a:xfrm>
            <a:off x="1536700" y="1419225"/>
            <a:ext cx="5119209" cy="5102403"/>
          </a:xfrm>
          <a:prstGeom prst="rect">
            <a:avLst/>
          </a:prstGeom>
        </p:spPr>
      </p:pic>
    </p:spTree>
    <p:extLst>
      <p:ext uri="{BB962C8B-B14F-4D97-AF65-F5344CB8AC3E}">
        <p14:creationId xmlns:p14="http://schemas.microsoft.com/office/powerpoint/2010/main" val="503366472"/>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7844684" y="2843243"/>
            <a:ext cx="2342802" cy="4220854"/>
          </a:xfrm>
          <a:prstGeom prst="rect">
            <a:avLst/>
          </a:prstGeom>
        </p:spPr>
      </p:pic>
      <p:grpSp>
        <p:nvGrpSpPr>
          <p:cNvPr id="13" name="object 13"/>
          <p:cNvGrpSpPr/>
          <p:nvPr/>
        </p:nvGrpSpPr>
        <p:grpSpPr>
          <a:xfrm>
            <a:off x="309479" y="2297496"/>
            <a:ext cx="3109172" cy="2445322"/>
            <a:chOff x="266700" y="2543555"/>
            <a:chExt cx="2819400" cy="2217420"/>
          </a:xfrm>
        </p:grpSpPr>
        <p:pic>
          <p:nvPicPr>
            <p:cNvPr id="14" name="object 14"/>
            <p:cNvPicPr/>
            <p:nvPr/>
          </p:nvPicPr>
          <p:blipFill>
            <a:blip r:embed="rId3" cstate="print"/>
            <a:stretch>
              <a:fillRect/>
            </a:stretch>
          </p:blipFill>
          <p:spPr>
            <a:xfrm>
              <a:off x="304800" y="2764535"/>
              <a:ext cx="2743200" cy="1958340"/>
            </a:xfrm>
            <a:prstGeom prst="rect">
              <a:avLst/>
            </a:prstGeom>
          </p:spPr>
        </p:pic>
        <p:sp>
          <p:nvSpPr>
            <p:cNvPr id="15" name="object 15"/>
            <p:cNvSpPr/>
            <p:nvPr/>
          </p:nvSpPr>
          <p:spPr>
            <a:xfrm>
              <a:off x="285750" y="2562605"/>
              <a:ext cx="2781300" cy="2179320"/>
            </a:xfrm>
            <a:custGeom>
              <a:avLst/>
              <a:gdLst/>
              <a:ahLst/>
              <a:cxnLst/>
              <a:rect l="l" t="t" r="r" b="b"/>
              <a:pathLst>
                <a:path w="2781300" h="2179320">
                  <a:moveTo>
                    <a:pt x="0" y="2179320"/>
                  </a:moveTo>
                  <a:lnTo>
                    <a:pt x="2781300" y="2179320"/>
                  </a:lnTo>
                  <a:lnTo>
                    <a:pt x="2781300" y="0"/>
                  </a:lnTo>
                  <a:lnTo>
                    <a:pt x="0" y="0"/>
                  </a:lnTo>
                  <a:lnTo>
                    <a:pt x="0" y="2179320"/>
                  </a:lnTo>
                  <a:close/>
                </a:path>
              </a:pathLst>
            </a:custGeom>
            <a:ln w="38100">
              <a:solidFill>
                <a:srgbClr val="000000"/>
              </a:solidFill>
            </a:ln>
          </p:spPr>
          <p:txBody>
            <a:bodyPr wrap="square" lIns="0" tIns="0" rIns="0" bIns="0" rtlCol="0"/>
            <a:lstStyle/>
            <a:p>
              <a:endParaRPr sz="1985"/>
            </a:p>
          </p:txBody>
        </p:sp>
      </p:grpSp>
      <p:grpSp>
        <p:nvGrpSpPr>
          <p:cNvPr id="16" name="object 16"/>
          <p:cNvGrpSpPr/>
          <p:nvPr/>
        </p:nvGrpSpPr>
        <p:grpSpPr>
          <a:xfrm>
            <a:off x="3670747" y="2324386"/>
            <a:ext cx="3193203" cy="2386499"/>
            <a:chOff x="3314700" y="2567939"/>
            <a:chExt cx="2895600" cy="2164080"/>
          </a:xfrm>
        </p:grpSpPr>
        <p:pic>
          <p:nvPicPr>
            <p:cNvPr id="17" name="object 17"/>
            <p:cNvPicPr/>
            <p:nvPr/>
          </p:nvPicPr>
          <p:blipFill>
            <a:blip r:embed="rId4" cstate="print"/>
            <a:stretch>
              <a:fillRect/>
            </a:stretch>
          </p:blipFill>
          <p:spPr>
            <a:xfrm>
              <a:off x="3352800" y="2606039"/>
              <a:ext cx="2819400" cy="2087880"/>
            </a:xfrm>
            <a:prstGeom prst="rect">
              <a:avLst/>
            </a:prstGeom>
          </p:spPr>
        </p:pic>
        <p:sp>
          <p:nvSpPr>
            <p:cNvPr id="18" name="object 18"/>
            <p:cNvSpPr/>
            <p:nvPr/>
          </p:nvSpPr>
          <p:spPr>
            <a:xfrm>
              <a:off x="3333750" y="2586989"/>
              <a:ext cx="2857500" cy="2125980"/>
            </a:xfrm>
            <a:custGeom>
              <a:avLst/>
              <a:gdLst/>
              <a:ahLst/>
              <a:cxnLst/>
              <a:rect l="l" t="t" r="r" b="b"/>
              <a:pathLst>
                <a:path w="2857500" h="2125979">
                  <a:moveTo>
                    <a:pt x="0" y="2125980"/>
                  </a:moveTo>
                  <a:lnTo>
                    <a:pt x="2857500" y="2125980"/>
                  </a:lnTo>
                  <a:lnTo>
                    <a:pt x="2857500" y="0"/>
                  </a:lnTo>
                  <a:lnTo>
                    <a:pt x="0" y="0"/>
                  </a:lnTo>
                  <a:lnTo>
                    <a:pt x="0" y="2125980"/>
                  </a:lnTo>
                  <a:close/>
                </a:path>
              </a:pathLst>
            </a:custGeom>
            <a:ln w="38099">
              <a:solidFill>
                <a:srgbClr val="000000"/>
              </a:solidFill>
            </a:ln>
          </p:spPr>
          <p:txBody>
            <a:bodyPr wrap="square" lIns="0" tIns="0" rIns="0" bIns="0" rtlCol="0"/>
            <a:lstStyle/>
            <a:p>
              <a:endParaRPr sz="1985"/>
            </a:p>
          </p:txBody>
        </p:sp>
      </p:grpSp>
      <p:grpSp>
        <p:nvGrpSpPr>
          <p:cNvPr id="19" name="object 19"/>
          <p:cNvGrpSpPr/>
          <p:nvPr/>
        </p:nvGrpSpPr>
        <p:grpSpPr>
          <a:xfrm>
            <a:off x="6901286" y="126047"/>
            <a:ext cx="3109172" cy="2504144"/>
            <a:chOff x="5981700" y="114300"/>
            <a:chExt cx="2819400" cy="2270760"/>
          </a:xfrm>
        </p:grpSpPr>
        <p:pic>
          <p:nvPicPr>
            <p:cNvPr id="20" name="object 20"/>
            <p:cNvPicPr/>
            <p:nvPr/>
          </p:nvPicPr>
          <p:blipFill>
            <a:blip r:embed="rId5" cstate="print"/>
            <a:stretch>
              <a:fillRect/>
            </a:stretch>
          </p:blipFill>
          <p:spPr>
            <a:xfrm>
              <a:off x="6019800" y="152400"/>
              <a:ext cx="2743200" cy="2194560"/>
            </a:xfrm>
            <a:prstGeom prst="rect">
              <a:avLst/>
            </a:prstGeom>
          </p:spPr>
        </p:pic>
        <p:sp>
          <p:nvSpPr>
            <p:cNvPr id="21" name="object 21"/>
            <p:cNvSpPr/>
            <p:nvPr/>
          </p:nvSpPr>
          <p:spPr>
            <a:xfrm>
              <a:off x="6000750" y="133350"/>
              <a:ext cx="2781300" cy="2232660"/>
            </a:xfrm>
            <a:custGeom>
              <a:avLst/>
              <a:gdLst/>
              <a:ahLst/>
              <a:cxnLst/>
              <a:rect l="l" t="t" r="r" b="b"/>
              <a:pathLst>
                <a:path w="2781300" h="2232660">
                  <a:moveTo>
                    <a:pt x="0" y="2232660"/>
                  </a:moveTo>
                  <a:lnTo>
                    <a:pt x="2781300" y="2232660"/>
                  </a:lnTo>
                  <a:lnTo>
                    <a:pt x="2781300" y="0"/>
                  </a:lnTo>
                  <a:lnTo>
                    <a:pt x="0" y="0"/>
                  </a:lnTo>
                  <a:lnTo>
                    <a:pt x="0" y="2232660"/>
                  </a:lnTo>
                  <a:close/>
                </a:path>
              </a:pathLst>
            </a:custGeom>
            <a:ln w="38100">
              <a:solidFill>
                <a:srgbClr val="000000"/>
              </a:solidFill>
            </a:ln>
          </p:spPr>
          <p:txBody>
            <a:bodyPr wrap="square" lIns="0" tIns="0" rIns="0" bIns="0" rtlCol="0"/>
            <a:lstStyle/>
            <a:p>
              <a:endParaRPr sz="1985"/>
            </a:p>
          </p:txBody>
        </p:sp>
      </p:grpSp>
      <p:grpSp>
        <p:nvGrpSpPr>
          <p:cNvPr id="22" name="object 22"/>
          <p:cNvGrpSpPr/>
          <p:nvPr/>
        </p:nvGrpSpPr>
        <p:grpSpPr>
          <a:xfrm>
            <a:off x="309479" y="4996594"/>
            <a:ext cx="2058776" cy="1455849"/>
            <a:chOff x="266700" y="4991100"/>
            <a:chExt cx="1866900" cy="1320165"/>
          </a:xfrm>
        </p:grpSpPr>
        <p:pic>
          <p:nvPicPr>
            <p:cNvPr id="23" name="object 23"/>
            <p:cNvPicPr/>
            <p:nvPr/>
          </p:nvPicPr>
          <p:blipFill>
            <a:blip r:embed="rId6" cstate="print"/>
            <a:stretch>
              <a:fillRect/>
            </a:stretch>
          </p:blipFill>
          <p:spPr>
            <a:xfrm>
              <a:off x="304800" y="5029200"/>
              <a:ext cx="1790700" cy="1243584"/>
            </a:xfrm>
            <a:prstGeom prst="rect">
              <a:avLst/>
            </a:prstGeom>
          </p:spPr>
        </p:pic>
        <p:sp>
          <p:nvSpPr>
            <p:cNvPr id="24" name="object 24"/>
            <p:cNvSpPr/>
            <p:nvPr/>
          </p:nvSpPr>
          <p:spPr>
            <a:xfrm>
              <a:off x="285750" y="5010150"/>
              <a:ext cx="1828800" cy="1282065"/>
            </a:xfrm>
            <a:custGeom>
              <a:avLst/>
              <a:gdLst/>
              <a:ahLst/>
              <a:cxnLst/>
              <a:rect l="l" t="t" r="r" b="b"/>
              <a:pathLst>
                <a:path w="1828800" h="1282064">
                  <a:moveTo>
                    <a:pt x="0" y="1281684"/>
                  </a:moveTo>
                  <a:lnTo>
                    <a:pt x="1828800" y="1281684"/>
                  </a:lnTo>
                  <a:lnTo>
                    <a:pt x="1828800" y="0"/>
                  </a:lnTo>
                  <a:lnTo>
                    <a:pt x="0" y="0"/>
                  </a:lnTo>
                  <a:lnTo>
                    <a:pt x="0" y="1281684"/>
                  </a:lnTo>
                  <a:close/>
                </a:path>
              </a:pathLst>
            </a:custGeom>
            <a:ln w="38099">
              <a:solidFill>
                <a:srgbClr val="000000"/>
              </a:solidFill>
            </a:ln>
          </p:spPr>
          <p:txBody>
            <a:bodyPr wrap="square" lIns="0" tIns="0" rIns="0" bIns="0" rtlCol="0"/>
            <a:lstStyle/>
            <a:p>
              <a:endParaRPr sz="1985"/>
            </a:p>
          </p:txBody>
        </p:sp>
      </p:grpSp>
      <p:grpSp>
        <p:nvGrpSpPr>
          <p:cNvPr id="25" name="object 25"/>
          <p:cNvGrpSpPr/>
          <p:nvPr/>
        </p:nvGrpSpPr>
        <p:grpSpPr>
          <a:xfrm>
            <a:off x="2494303" y="4996594"/>
            <a:ext cx="1848697" cy="1482459"/>
            <a:chOff x="2247900" y="4991100"/>
            <a:chExt cx="1676400" cy="1344295"/>
          </a:xfrm>
        </p:grpSpPr>
        <p:pic>
          <p:nvPicPr>
            <p:cNvPr id="26" name="object 26"/>
            <p:cNvPicPr/>
            <p:nvPr/>
          </p:nvPicPr>
          <p:blipFill>
            <a:blip r:embed="rId7" cstate="print"/>
            <a:stretch>
              <a:fillRect/>
            </a:stretch>
          </p:blipFill>
          <p:spPr>
            <a:xfrm>
              <a:off x="2286000" y="5029200"/>
              <a:ext cx="1600200" cy="1267968"/>
            </a:xfrm>
            <a:prstGeom prst="rect">
              <a:avLst/>
            </a:prstGeom>
          </p:spPr>
        </p:pic>
        <p:sp>
          <p:nvSpPr>
            <p:cNvPr id="27" name="object 27"/>
            <p:cNvSpPr/>
            <p:nvPr/>
          </p:nvSpPr>
          <p:spPr>
            <a:xfrm>
              <a:off x="2266950" y="5010150"/>
              <a:ext cx="1638300" cy="1306195"/>
            </a:xfrm>
            <a:custGeom>
              <a:avLst/>
              <a:gdLst/>
              <a:ahLst/>
              <a:cxnLst/>
              <a:rect l="l" t="t" r="r" b="b"/>
              <a:pathLst>
                <a:path w="1638300" h="1306195">
                  <a:moveTo>
                    <a:pt x="0" y="1306068"/>
                  </a:moveTo>
                  <a:lnTo>
                    <a:pt x="1638300" y="1306068"/>
                  </a:lnTo>
                  <a:lnTo>
                    <a:pt x="1638300" y="0"/>
                  </a:lnTo>
                  <a:lnTo>
                    <a:pt x="0" y="0"/>
                  </a:lnTo>
                  <a:lnTo>
                    <a:pt x="0" y="1306068"/>
                  </a:lnTo>
                  <a:close/>
                </a:path>
              </a:pathLst>
            </a:custGeom>
            <a:ln w="38100">
              <a:solidFill>
                <a:srgbClr val="000000"/>
              </a:solidFill>
            </a:ln>
          </p:spPr>
          <p:txBody>
            <a:bodyPr wrap="square" lIns="0" tIns="0" rIns="0" bIns="0" rtlCol="0"/>
            <a:lstStyle/>
            <a:p>
              <a:endParaRPr sz="1985"/>
            </a:p>
          </p:txBody>
        </p:sp>
      </p:grpSp>
      <p:grpSp>
        <p:nvGrpSpPr>
          <p:cNvPr id="28" name="object 28"/>
          <p:cNvGrpSpPr/>
          <p:nvPr/>
        </p:nvGrpSpPr>
        <p:grpSpPr>
          <a:xfrm>
            <a:off x="4511063" y="4996594"/>
            <a:ext cx="1848697" cy="1512570"/>
            <a:chOff x="4076700" y="4991100"/>
            <a:chExt cx="1676400" cy="1371600"/>
          </a:xfrm>
        </p:grpSpPr>
        <p:pic>
          <p:nvPicPr>
            <p:cNvPr id="29" name="object 29"/>
            <p:cNvPicPr/>
            <p:nvPr/>
          </p:nvPicPr>
          <p:blipFill>
            <a:blip r:embed="rId8" cstate="print"/>
            <a:stretch>
              <a:fillRect/>
            </a:stretch>
          </p:blipFill>
          <p:spPr>
            <a:xfrm>
              <a:off x="4114800" y="5029200"/>
              <a:ext cx="1600200" cy="1295400"/>
            </a:xfrm>
            <a:prstGeom prst="rect">
              <a:avLst/>
            </a:prstGeom>
          </p:spPr>
        </p:pic>
        <p:sp>
          <p:nvSpPr>
            <p:cNvPr id="30" name="object 30"/>
            <p:cNvSpPr/>
            <p:nvPr/>
          </p:nvSpPr>
          <p:spPr>
            <a:xfrm>
              <a:off x="4095750" y="5010150"/>
              <a:ext cx="1638300" cy="1333500"/>
            </a:xfrm>
            <a:custGeom>
              <a:avLst/>
              <a:gdLst/>
              <a:ahLst/>
              <a:cxnLst/>
              <a:rect l="l" t="t" r="r" b="b"/>
              <a:pathLst>
                <a:path w="1638300" h="1333500">
                  <a:moveTo>
                    <a:pt x="0" y="1333500"/>
                  </a:moveTo>
                  <a:lnTo>
                    <a:pt x="1638300" y="1333500"/>
                  </a:lnTo>
                  <a:lnTo>
                    <a:pt x="1638300" y="0"/>
                  </a:lnTo>
                  <a:lnTo>
                    <a:pt x="0" y="0"/>
                  </a:lnTo>
                  <a:lnTo>
                    <a:pt x="0" y="1333500"/>
                  </a:lnTo>
                  <a:close/>
                </a:path>
              </a:pathLst>
            </a:custGeom>
            <a:ln w="38100">
              <a:solidFill>
                <a:srgbClr val="000000"/>
              </a:solidFill>
            </a:ln>
          </p:spPr>
          <p:txBody>
            <a:bodyPr wrap="square" lIns="0" tIns="0" rIns="0" bIns="0" rtlCol="0"/>
            <a:lstStyle/>
            <a:p>
              <a:endParaRPr sz="1985"/>
            </a:p>
          </p:txBody>
        </p:sp>
      </p:grpSp>
      <p:sp>
        <p:nvSpPr>
          <p:cNvPr id="31" name="object 31"/>
          <p:cNvSpPr txBox="1"/>
          <p:nvPr/>
        </p:nvSpPr>
        <p:spPr>
          <a:xfrm>
            <a:off x="522360" y="1539669"/>
            <a:ext cx="1231764" cy="284920"/>
          </a:xfrm>
          <a:prstGeom prst="rect">
            <a:avLst/>
          </a:prstGeom>
        </p:spPr>
        <p:txBody>
          <a:bodyPr vert="horz" wrap="square" lIns="0" tIns="13305" rIns="0" bIns="0" rtlCol="0">
            <a:spAutoFit/>
          </a:bodyPr>
          <a:lstStyle/>
          <a:p>
            <a:pPr marL="14007">
              <a:spcBef>
                <a:spcPts val="105"/>
              </a:spcBef>
            </a:pPr>
            <a:r>
              <a:rPr sz="1764" b="1" dirty="0">
                <a:latin typeface="Times New Roman"/>
                <a:cs typeface="Times New Roman"/>
              </a:rPr>
              <a:t>Laser</a:t>
            </a:r>
            <a:r>
              <a:rPr sz="1764" b="1" spc="-50" dirty="0">
                <a:latin typeface="Times New Roman"/>
                <a:cs typeface="Times New Roman"/>
              </a:rPr>
              <a:t> </a:t>
            </a:r>
            <a:r>
              <a:rPr sz="1764" b="1" dirty="0">
                <a:latin typeface="Times New Roman"/>
                <a:cs typeface="Times New Roman"/>
              </a:rPr>
              <a:t>-</a:t>
            </a:r>
            <a:r>
              <a:rPr sz="1764" b="1" spc="-22" dirty="0">
                <a:latin typeface="Times New Roman"/>
                <a:cs typeface="Times New Roman"/>
              </a:rPr>
              <a:t> </a:t>
            </a:r>
            <a:r>
              <a:rPr sz="1764" b="1" spc="-28" dirty="0">
                <a:latin typeface="Times New Roman"/>
                <a:cs typeface="Times New Roman"/>
              </a:rPr>
              <a:t>MIG</a:t>
            </a:r>
            <a:endParaRPr sz="1764" dirty="0">
              <a:latin typeface="Times New Roman"/>
              <a:cs typeface="Times New Roman"/>
            </a:endParaRPr>
          </a:p>
        </p:txBody>
      </p:sp>
      <p:sp>
        <p:nvSpPr>
          <p:cNvPr id="32" name="object 32"/>
          <p:cNvSpPr txBox="1">
            <a:spLocks noGrp="1"/>
          </p:cNvSpPr>
          <p:nvPr>
            <p:ph type="title"/>
          </p:nvPr>
        </p:nvSpPr>
        <p:spPr>
          <a:xfrm>
            <a:off x="391633" y="774809"/>
            <a:ext cx="4125955" cy="552797"/>
          </a:xfrm>
          <a:prstGeom prst="rect">
            <a:avLst/>
          </a:prstGeom>
        </p:spPr>
        <p:txBody>
          <a:bodyPr vert="horz" wrap="square" lIns="0" tIns="14005" rIns="0" bIns="0" rtlCol="0">
            <a:spAutoFit/>
          </a:bodyPr>
          <a:lstStyle/>
          <a:p>
            <a:pPr marL="14007">
              <a:spcBef>
                <a:spcPts val="110"/>
              </a:spcBef>
            </a:pPr>
            <a:r>
              <a:rPr spc="-99" dirty="0"/>
              <a:t>Hybridní</a:t>
            </a:r>
            <a:r>
              <a:rPr spc="-88" dirty="0"/>
              <a:t> </a:t>
            </a:r>
            <a:r>
              <a:rPr spc="-83" dirty="0"/>
              <a:t>technologie</a:t>
            </a:r>
          </a:p>
        </p:txBody>
      </p:sp>
    </p:spTree>
    <p:extLst>
      <p:ext uri="{BB962C8B-B14F-4D97-AF65-F5344CB8AC3E}">
        <p14:creationId xmlns:p14="http://schemas.microsoft.com/office/powerpoint/2010/main" val="1395983518"/>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8" name="object 8"/>
          <p:cNvGrpSpPr/>
          <p:nvPr/>
        </p:nvGrpSpPr>
        <p:grpSpPr>
          <a:xfrm>
            <a:off x="541770" y="4129315"/>
            <a:ext cx="9609861" cy="3261270"/>
            <a:chOff x="214884" y="3744467"/>
            <a:chExt cx="8714232" cy="2957323"/>
          </a:xfrm>
        </p:grpSpPr>
        <p:pic>
          <p:nvPicPr>
            <p:cNvPr id="11" name="object 11"/>
            <p:cNvPicPr/>
            <p:nvPr/>
          </p:nvPicPr>
          <p:blipFill>
            <a:blip r:embed="rId2" cstate="print"/>
            <a:stretch>
              <a:fillRect/>
            </a:stretch>
          </p:blipFill>
          <p:spPr>
            <a:xfrm>
              <a:off x="214884" y="3744467"/>
              <a:ext cx="2651760" cy="2470404"/>
            </a:xfrm>
            <a:prstGeom prst="rect">
              <a:avLst/>
            </a:prstGeom>
          </p:spPr>
        </p:pic>
        <p:pic>
          <p:nvPicPr>
            <p:cNvPr id="12" name="object 12"/>
            <p:cNvPicPr/>
            <p:nvPr/>
          </p:nvPicPr>
          <p:blipFill>
            <a:blip r:embed="rId3" cstate="print"/>
            <a:stretch>
              <a:fillRect/>
            </a:stretch>
          </p:blipFill>
          <p:spPr>
            <a:xfrm>
              <a:off x="861060" y="6134100"/>
              <a:ext cx="1145286" cy="567690"/>
            </a:xfrm>
            <a:prstGeom prst="rect">
              <a:avLst/>
            </a:prstGeom>
          </p:spPr>
        </p:pic>
        <p:pic>
          <p:nvPicPr>
            <p:cNvPr id="13" name="object 13"/>
            <p:cNvPicPr/>
            <p:nvPr/>
          </p:nvPicPr>
          <p:blipFill>
            <a:blip r:embed="rId4" cstate="print"/>
            <a:stretch>
              <a:fillRect/>
            </a:stretch>
          </p:blipFill>
          <p:spPr>
            <a:xfrm>
              <a:off x="3285744" y="3753611"/>
              <a:ext cx="2644140" cy="2461260"/>
            </a:xfrm>
            <a:prstGeom prst="rect">
              <a:avLst/>
            </a:prstGeom>
          </p:spPr>
        </p:pic>
        <p:pic>
          <p:nvPicPr>
            <p:cNvPr id="14" name="object 14"/>
            <p:cNvPicPr/>
            <p:nvPr/>
          </p:nvPicPr>
          <p:blipFill>
            <a:blip r:embed="rId5" cstate="print"/>
            <a:stretch>
              <a:fillRect/>
            </a:stretch>
          </p:blipFill>
          <p:spPr>
            <a:xfrm>
              <a:off x="6286500" y="3753611"/>
              <a:ext cx="2642616" cy="2461260"/>
            </a:xfrm>
            <a:prstGeom prst="rect">
              <a:avLst/>
            </a:prstGeom>
          </p:spPr>
        </p:pic>
      </p:grpSp>
      <p:sp>
        <p:nvSpPr>
          <p:cNvPr id="15" name="object 15"/>
          <p:cNvSpPr txBox="1">
            <a:spLocks noGrp="1"/>
          </p:cNvSpPr>
          <p:nvPr>
            <p:ph type="title"/>
          </p:nvPr>
        </p:nvSpPr>
        <p:spPr>
          <a:xfrm>
            <a:off x="391632" y="796004"/>
            <a:ext cx="8275719" cy="488821"/>
          </a:xfrm>
          <a:prstGeom prst="rect">
            <a:avLst/>
          </a:prstGeom>
        </p:spPr>
        <p:txBody>
          <a:bodyPr vert="horz" wrap="square" lIns="0" tIns="13305" rIns="0" bIns="0" rtlCol="0">
            <a:spAutoFit/>
          </a:bodyPr>
          <a:lstStyle/>
          <a:p>
            <a:pPr marL="14007">
              <a:spcBef>
                <a:spcPts val="105"/>
              </a:spcBef>
            </a:pPr>
            <a:r>
              <a:rPr sz="3089" b="0" dirty="0">
                <a:latin typeface="Tahoma"/>
                <a:cs typeface="Tahoma"/>
              </a:rPr>
              <a:t>HYBRIDNÍ</a:t>
            </a:r>
            <a:r>
              <a:rPr sz="3089" b="0" spc="-132" dirty="0">
                <a:latin typeface="Tahoma"/>
                <a:cs typeface="Tahoma"/>
              </a:rPr>
              <a:t> </a:t>
            </a:r>
            <a:r>
              <a:rPr sz="3089" b="0" spc="-11" dirty="0">
                <a:latin typeface="Tahoma"/>
                <a:cs typeface="Tahoma"/>
              </a:rPr>
              <a:t>SVAŘOVACÍ</a:t>
            </a:r>
            <a:r>
              <a:rPr sz="3089" b="0" spc="-132" dirty="0">
                <a:latin typeface="Tahoma"/>
                <a:cs typeface="Tahoma"/>
              </a:rPr>
              <a:t> </a:t>
            </a:r>
            <a:r>
              <a:rPr sz="3089" b="0" dirty="0">
                <a:latin typeface="Tahoma"/>
                <a:cs typeface="Tahoma"/>
              </a:rPr>
              <a:t>PROCESY</a:t>
            </a:r>
            <a:r>
              <a:rPr sz="3089" b="0" spc="-116" dirty="0">
                <a:latin typeface="Tahoma"/>
                <a:cs typeface="Tahoma"/>
              </a:rPr>
              <a:t> </a:t>
            </a:r>
            <a:r>
              <a:rPr sz="3089" b="0" dirty="0">
                <a:latin typeface="Tahoma"/>
                <a:cs typeface="Tahoma"/>
              </a:rPr>
              <a:t>-</a:t>
            </a:r>
            <a:r>
              <a:rPr sz="3089" b="0" spc="-154" dirty="0">
                <a:latin typeface="Tahoma"/>
                <a:cs typeface="Tahoma"/>
              </a:rPr>
              <a:t> </a:t>
            </a:r>
            <a:r>
              <a:rPr sz="3089" b="0" spc="-11" dirty="0">
                <a:latin typeface="Tahoma"/>
                <a:cs typeface="Tahoma"/>
              </a:rPr>
              <a:t>POROVNÁNÍ</a:t>
            </a:r>
            <a:endParaRPr sz="3089">
              <a:latin typeface="Tahoma"/>
              <a:cs typeface="Tahoma"/>
            </a:endParaRPr>
          </a:p>
        </p:txBody>
      </p:sp>
      <p:sp>
        <p:nvSpPr>
          <p:cNvPr id="16" name="object 16"/>
          <p:cNvSpPr txBox="1"/>
          <p:nvPr/>
        </p:nvSpPr>
        <p:spPr>
          <a:xfrm>
            <a:off x="1415811" y="6834576"/>
            <a:ext cx="918745" cy="353594"/>
          </a:xfrm>
          <a:prstGeom prst="rect">
            <a:avLst/>
          </a:prstGeom>
        </p:spPr>
        <p:txBody>
          <a:bodyPr vert="horz" wrap="square" lIns="0" tIns="14005" rIns="0" bIns="0" rtlCol="0">
            <a:spAutoFit/>
          </a:bodyPr>
          <a:lstStyle/>
          <a:p>
            <a:pPr marL="14007">
              <a:spcBef>
                <a:spcPts val="110"/>
              </a:spcBef>
            </a:pPr>
            <a:r>
              <a:rPr sz="2206" spc="-11" dirty="0">
                <a:latin typeface="Times New Roman"/>
                <a:cs typeface="Times New Roman"/>
              </a:rPr>
              <a:t>LASER</a:t>
            </a:r>
            <a:endParaRPr sz="2206">
              <a:latin typeface="Times New Roman"/>
              <a:cs typeface="Times New Roman"/>
            </a:endParaRPr>
          </a:p>
        </p:txBody>
      </p:sp>
      <p:pic>
        <p:nvPicPr>
          <p:cNvPr id="17" name="object 17"/>
          <p:cNvPicPr/>
          <p:nvPr/>
        </p:nvPicPr>
        <p:blipFill>
          <a:blip r:embed="rId6" cstate="print"/>
          <a:stretch>
            <a:fillRect/>
          </a:stretch>
        </p:blipFill>
        <p:spPr>
          <a:xfrm>
            <a:off x="4879484" y="6764549"/>
            <a:ext cx="1029388" cy="626036"/>
          </a:xfrm>
          <a:prstGeom prst="rect">
            <a:avLst/>
          </a:prstGeom>
        </p:spPr>
      </p:pic>
      <p:sp>
        <p:nvSpPr>
          <p:cNvPr id="18" name="object 18"/>
          <p:cNvSpPr txBox="1"/>
          <p:nvPr/>
        </p:nvSpPr>
        <p:spPr>
          <a:xfrm>
            <a:off x="5042225" y="6834576"/>
            <a:ext cx="683458" cy="353594"/>
          </a:xfrm>
          <a:prstGeom prst="rect">
            <a:avLst/>
          </a:prstGeom>
        </p:spPr>
        <p:txBody>
          <a:bodyPr vert="horz" wrap="square" lIns="0" tIns="14005" rIns="0" bIns="0" rtlCol="0">
            <a:spAutoFit/>
          </a:bodyPr>
          <a:lstStyle/>
          <a:p>
            <a:pPr marL="14007">
              <a:spcBef>
                <a:spcPts val="110"/>
              </a:spcBef>
            </a:pPr>
            <a:r>
              <a:rPr sz="2206" spc="-28" dirty="0">
                <a:latin typeface="Times New Roman"/>
                <a:cs typeface="Times New Roman"/>
              </a:rPr>
              <a:t>MAG</a:t>
            </a:r>
            <a:endParaRPr sz="2206">
              <a:latin typeface="Times New Roman"/>
              <a:cs typeface="Times New Roman"/>
            </a:endParaRPr>
          </a:p>
        </p:txBody>
      </p:sp>
      <p:pic>
        <p:nvPicPr>
          <p:cNvPr id="19" name="object 19"/>
          <p:cNvPicPr/>
          <p:nvPr/>
        </p:nvPicPr>
        <p:blipFill>
          <a:blip r:embed="rId7" cstate="print"/>
          <a:stretch>
            <a:fillRect/>
          </a:stretch>
        </p:blipFill>
        <p:spPr>
          <a:xfrm>
            <a:off x="7713033" y="6764549"/>
            <a:ext cx="2215915" cy="626036"/>
          </a:xfrm>
          <a:prstGeom prst="rect">
            <a:avLst/>
          </a:prstGeom>
        </p:spPr>
      </p:pic>
      <p:sp>
        <p:nvSpPr>
          <p:cNvPr id="20" name="object 20"/>
          <p:cNvSpPr txBox="1"/>
          <p:nvPr/>
        </p:nvSpPr>
        <p:spPr>
          <a:xfrm>
            <a:off x="7876892" y="6834576"/>
            <a:ext cx="1869003" cy="353594"/>
          </a:xfrm>
          <a:prstGeom prst="rect">
            <a:avLst/>
          </a:prstGeom>
        </p:spPr>
        <p:txBody>
          <a:bodyPr vert="horz" wrap="square" lIns="0" tIns="14005" rIns="0" bIns="0" rtlCol="0">
            <a:spAutoFit/>
          </a:bodyPr>
          <a:lstStyle/>
          <a:p>
            <a:pPr marL="14007">
              <a:spcBef>
                <a:spcPts val="110"/>
              </a:spcBef>
            </a:pPr>
            <a:r>
              <a:rPr sz="2206" dirty="0">
                <a:latin typeface="Times New Roman"/>
                <a:cs typeface="Times New Roman"/>
              </a:rPr>
              <a:t>LASER +</a:t>
            </a:r>
            <a:r>
              <a:rPr sz="2206" spc="-17" dirty="0">
                <a:latin typeface="Times New Roman"/>
                <a:cs typeface="Times New Roman"/>
              </a:rPr>
              <a:t> </a:t>
            </a:r>
            <a:r>
              <a:rPr sz="2206" spc="-28" dirty="0">
                <a:latin typeface="Times New Roman"/>
                <a:cs typeface="Times New Roman"/>
              </a:rPr>
              <a:t>MAG</a:t>
            </a:r>
            <a:endParaRPr sz="2206">
              <a:latin typeface="Times New Roman"/>
              <a:cs typeface="Times New Roman"/>
            </a:endParaRPr>
          </a:p>
        </p:txBody>
      </p:sp>
      <p:pic>
        <p:nvPicPr>
          <p:cNvPr id="21" name="object 21"/>
          <p:cNvPicPr/>
          <p:nvPr/>
        </p:nvPicPr>
        <p:blipFill>
          <a:blip r:embed="rId8" cstate="print"/>
          <a:stretch>
            <a:fillRect/>
          </a:stretch>
        </p:blipFill>
        <p:spPr>
          <a:xfrm>
            <a:off x="635885" y="1576433"/>
            <a:ext cx="2820103" cy="2173058"/>
          </a:xfrm>
          <a:prstGeom prst="rect">
            <a:avLst/>
          </a:prstGeom>
        </p:spPr>
      </p:pic>
      <p:grpSp>
        <p:nvGrpSpPr>
          <p:cNvPr id="22" name="object 22"/>
          <p:cNvGrpSpPr/>
          <p:nvPr/>
        </p:nvGrpSpPr>
        <p:grpSpPr>
          <a:xfrm>
            <a:off x="5210568" y="1576434"/>
            <a:ext cx="4864033" cy="2238043"/>
            <a:chOff x="4448555" y="1429511"/>
            <a:chExt cx="4410710" cy="2029460"/>
          </a:xfrm>
        </p:grpSpPr>
        <p:pic>
          <p:nvPicPr>
            <p:cNvPr id="23" name="object 23"/>
            <p:cNvPicPr/>
            <p:nvPr/>
          </p:nvPicPr>
          <p:blipFill>
            <a:blip r:embed="rId9" cstate="print"/>
            <a:stretch>
              <a:fillRect/>
            </a:stretch>
          </p:blipFill>
          <p:spPr>
            <a:xfrm>
              <a:off x="6358127" y="1429511"/>
              <a:ext cx="2500883" cy="1940052"/>
            </a:xfrm>
            <a:prstGeom prst="rect">
              <a:avLst/>
            </a:prstGeom>
          </p:spPr>
        </p:pic>
        <p:pic>
          <p:nvPicPr>
            <p:cNvPr id="24" name="object 24"/>
            <p:cNvPicPr/>
            <p:nvPr/>
          </p:nvPicPr>
          <p:blipFill>
            <a:blip r:embed="rId10" cstate="print"/>
            <a:stretch>
              <a:fillRect/>
            </a:stretch>
          </p:blipFill>
          <p:spPr>
            <a:xfrm>
              <a:off x="4448555" y="2891027"/>
              <a:ext cx="2009394" cy="567689"/>
            </a:xfrm>
            <a:prstGeom prst="rect">
              <a:avLst/>
            </a:prstGeom>
          </p:spPr>
        </p:pic>
      </p:grpSp>
      <p:sp>
        <p:nvSpPr>
          <p:cNvPr id="25" name="object 25"/>
          <p:cNvSpPr txBox="1"/>
          <p:nvPr/>
        </p:nvSpPr>
        <p:spPr>
          <a:xfrm>
            <a:off x="678909" y="3257208"/>
            <a:ext cx="7395486" cy="784291"/>
          </a:xfrm>
          <a:prstGeom prst="rect">
            <a:avLst/>
          </a:prstGeom>
        </p:spPr>
        <p:txBody>
          <a:bodyPr vert="horz" wrap="square" lIns="0" tIns="14706" rIns="0" bIns="0" rtlCol="0">
            <a:spAutoFit/>
          </a:bodyPr>
          <a:lstStyle/>
          <a:p>
            <a:pPr marL="4708935">
              <a:spcBef>
                <a:spcPts val="116"/>
              </a:spcBef>
            </a:pPr>
            <a:r>
              <a:rPr sz="2206" dirty="0">
                <a:latin typeface="Times New Roman"/>
                <a:cs typeface="Times New Roman"/>
              </a:rPr>
              <a:t>LASER +</a:t>
            </a:r>
            <a:r>
              <a:rPr sz="2206" spc="-17" dirty="0">
                <a:latin typeface="Times New Roman"/>
                <a:cs typeface="Times New Roman"/>
              </a:rPr>
              <a:t> </a:t>
            </a:r>
            <a:r>
              <a:rPr sz="2206" spc="-28" dirty="0">
                <a:latin typeface="Times New Roman"/>
                <a:cs typeface="Times New Roman"/>
              </a:rPr>
              <a:t>MAG</a:t>
            </a:r>
            <a:endParaRPr sz="2206">
              <a:latin typeface="Times New Roman"/>
              <a:cs typeface="Times New Roman"/>
            </a:endParaRPr>
          </a:p>
          <a:p>
            <a:pPr marL="42019">
              <a:spcBef>
                <a:spcPts val="1527"/>
              </a:spcBef>
            </a:pPr>
            <a:r>
              <a:rPr sz="1544" b="1" dirty="0">
                <a:latin typeface="Times New Roman"/>
                <a:cs typeface="Times New Roman"/>
              </a:rPr>
              <a:t>HLOUBKA</a:t>
            </a:r>
            <a:r>
              <a:rPr sz="1544" b="1" spc="270" dirty="0">
                <a:latin typeface="Times New Roman"/>
                <a:cs typeface="Times New Roman"/>
              </a:rPr>
              <a:t> </a:t>
            </a:r>
            <a:r>
              <a:rPr sz="1544" b="1" dirty="0">
                <a:latin typeface="Times New Roman"/>
                <a:cs typeface="Times New Roman"/>
              </a:rPr>
              <a:t>a</a:t>
            </a:r>
            <a:r>
              <a:rPr sz="1544" b="1" spc="-28" dirty="0">
                <a:latin typeface="Times New Roman"/>
                <a:cs typeface="Times New Roman"/>
              </a:rPr>
              <a:t> </a:t>
            </a:r>
            <a:r>
              <a:rPr sz="1544" b="1" spc="-11" dirty="0">
                <a:latin typeface="Times New Roman"/>
                <a:cs typeface="Times New Roman"/>
              </a:rPr>
              <a:t>ŠÍŘKA</a:t>
            </a:r>
            <a:r>
              <a:rPr sz="1544" b="1" spc="-88" dirty="0">
                <a:latin typeface="Times New Roman"/>
                <a:cs typeface="Times New Roman"/>
              </a:rPr>
              <a:t> </a:t>
            </a:r>
            <a:r>
              <a:rPr sz="1544" b="1" dirty="0">
                <a:latin typeface="Times New Roman"/>
                <a:cs typeface="Times New Roman"/>
              </a:rPr>
              <a:t>PRŮARU</a:t>
            </a:r>
            <a:r>
              <a:rPr sz="1544" b="1" spc="6" dirty="0">
                <a:latin typeface="Times New Roman"/>
                <a:cs typeface="Times New Roman"/>
              </a:rPr>
              <a:t> </a:t>
            </a:r>
            <a:r>
              <a:rPr sz="1544" b="1" dirty="0">
                <a:latin typeface="Times New Roman"/>
                <a:cs typeface="Times New Roman"/>
              </a:rPr>
              <a:t>:</a:t>
            </a:r>
            <a:r>
              <a:rPr sz="1544" b="1" spc="-22" dirty="0">
                <a:latin typeface="Times New Roman"/>
                <a:cs typeface="Times New Roman"/>
              </a:rPr>
              <a:t> </a:t>
            </a:r>
            <a:r>
              <a:rPr sz="1544" b="1" dirty="0">
                <a:latin typeface="Times New Roman"/>
                <a:cs typeface="Times New Roman"/>
              </a:rPr>
              <a:t>4</a:t>
            </a:r>
            <a:r>
              <a:rPr sz="1544" b="1" spc="-6" dirty="0">
                <a:latin typeface="Times New Roman"/>
                <a:cs typeface="Times New Roman"/>
              </a:rPr>
              <a:t> </a:t>
            </a:r>
            <a:r>
              <a:rPr sz="1544" b="1" dirty="0">
                <a:latin typeface="Times New Roman"/>
                <a:cs typeface="Times New Roman"/>
              </a:rPr>
              <a:t>kW</a:t>
            </a:r>
            <a:r>
              <a:rPr sz="1544" b="1" spc="-28" dirty="0">
                <a:latin typeface="Times New Roman"/>
                <a:cs typeface="Times New Roman"/>
              </a:rPr>
              <a:t> </a:t>
            </a:r>
            <a:r>
              <a:rPr sz="1544" b="1" dirty="0">
                <a:latin typeface="Times New Roman"/>
                <a:cs typeface="Times New Roman"/>
              </a:rPr>
              <a:t>CO</a:t>
            </a:r>
            <a:r>
              <a:rPr sz="1489" b="1" baseline="-21604" dirty="0">
                <a:latin typeface="Times New Roman"/>
                <a:cs typeface="Times New Roman"/>
              </a:rPr>
              <a:t>2</a:t>
            </a:r>
            <a:r>
              <a:rPr sz="1489" b="1" spc="17" baseline="-21604" dirty="0">
                <a:latin typeface="Times New Roman"/>
                <a:cs typeface="Times New Roman"/>
              </a:rPr>
              <a:t> </a:t>
            </a:r>
            <a:r>
              <a:rPr sz="1544" b="1" spc="-22" dirty="0">
                <a:latin typeface="Times New Roman"/>
                <a:cs typeface="Times New Roman"/>
              </a:rPr>
              <a:t>laser,</a:t>
            </a:r>
            <a:r>
              <a:rPr sz="1544" b="1" spc="-33" dirty="0">
                <a:latin typeface="Times New Roman"/>
                <a:cs typeface="Times New Roman"/>
              </a:rPr>
              <a:t> </a:t>
            </a:r>
            <a:r>
              <a:rPr sz="1544" b="1" dirty="0">
                <a:latin typeface="Times New Roman"/>
                <a:cs typeface="Times New Roman"/>
              </a:rPr>
              <a:t>8</a:t>
            </a:r>
            <a:r>
              <a:rPr sz="1544" b="1" spc="-22" dirty="0">
                <a:latin typeface="Times New Roman"/>
                <a:cs typeface="Times New Roman"/>
              </a:rPr>
              <a:t> </a:t>
            </a:r>
            <a:r>
              <a:rPr sz="1544" b="1" dirty="0">
                <a:latin typeface="Times New Roman"/>
                <a:cs typeface="Times New Roman"/>
              </a:rPr>
              <a:t>mm</a:t>
            </a:r>
            <a:r>
              <a:rPr sz="1544" b="1" spc="-11" dirty="0">
                <a:latin typeface="Times New Roman"/>
                <a:cs typeface="Times New Roman"/>
              </a:rPr>
              <a:t> </a:t>
            </a:r>
            <a:r>
              <a:rPr sz="1544" b="1" dirty="0">
                <a:latin typeface="Times New Roman"/>
                <a:cs typeface="Times New Roman"/>
              </a:rPr>
              <a:t>uhlíková</a:t>
            </a:r>
            <a:r>
              <a:rPr sz="1544" b="1" spc="-33" dirty="0">
                <a:latin typeface="Times New Roman"/>
                <a:cs typeface="Times New Roman"/>
              </a:rPr>
              <a:t> </a:t>
            </a:r>
            <a:r>
              <a:rPr sz="1544" b="1" dirty="0">
                <a:latin typeface="Times New Roman"/>
                <a:cs typeface="Times New Roman"/>
              </a:rPr>
              <a:t>ocel,</a:t>
            </a:r>
            <a:r>
              <a:rPr sz="1544" b="1" spc="-28" dirty="0">
                <a:latin typeface="Times New Roman"/>
                <a:cs typeface="Times New Roman"/>
              </a:rPr>
              <a:t> </a:t>
            </a:r>
            <a:r>
              <a:rPr sz="1544" b="1" dirty="0">
                <a:latin typeface="Times New Roman"/>
                <a:cs typeface="Times New Roman"/>
              </a:rPr>
              <a:t>závar</a:t>
            </a:r>
            <a:r>
              <a:rPr sz="1544" b="1" spc="-61" dirty="0">
                <a:latin typeface="Times New Roman"/>
                <a:cs typeface="Times New Roman"/>
              </a:rPr>
              <a:t> </a:t>
            </a:r>
            <a:r>
              <a:rPr sz="1544" b="1" dirty="0">
                <a:latin typeface="Times New Roman"/>
                <a:cs typeface="Times New Roman"/>
              </a:rPr>
              <a:t>na</a:t>
            </a:r>
            <a:r>
              <a:rPr sz="1544" b="1" spc="-28" dirty="0">
                <a:latin typeface="Times New Roman"/>
                <a:cs typeface="Times New Roman"/>
              </a:rPr>
              <a:t> </a:t>
            </a:r>
            <a:r>
              <a:rPr sz="1544" b="1" spc="-11" dirty="0">
                <a:latin typeface="Times New Roman"/>
                <a:cs typeface="Times New Roman"/>
              </a:rPr>
              <a:t>plechu</a:t>
            </a:r>
            <a:endParaRPr sz="1544">
              <a:latin typeface="Times New Roman"/>
              <a:cs typeface="Times New Roman"/>
            </a:endParaRPr>
          </a:p>
        </p:txBody>
      </p:sp>
      <p:pic>
        <p:nvPicPr>
          <p:cNvPr id="26" name="object 26"/>
          <p:cNvPicPr/>
          <p:nvPr/>
        </p:nvPicPr>
        <p:blipFill>
          <a:blip r:embed="rId11" cstate="print"/>
          <a:stretch>
            <a:fillRect/>
          </a:stretch>
        </p:blipFill>
        <p:spPr>
          <a:xfrm>
            <a:off x="3640497" y="1704699"/>
            <a:ext cx="910765" cy="220364"/>
          </a:xfrm>
          <a:prstGeom prst="rect">
            <a:avLst/>
          </a:prstGeom>
        </p:spPr>
      </p:pic>
      <p:sp>
        <p:nvSpPr>
          <p:cNvPr id="27" name="object 27"/>
          <p:cNvSpPr txBox="1"/>
          <p:nvPr/>
        </p:nvSpPr>
        <p:spPr>
          <a:xfrm>
            <a:off x="3622091" y="1602484"/>
            <a:ext cx="918046" cy="354302"/>
          </a:xfrm>
          <a:prstGeom prst="rect">
            <a:avLst/>
          </a:prstGeom>
        </p:spPr>
        <p:txBody>
          <a:bodyPr vert="horz" wrap="square" lIns="0" tIns="14706" rIns="0" bIns="0" rtlCol="0">
            <a:spAutoFit/>
          </a:bodyPr>
          <a:lstStyle/>
          <a:p>
            <a:pPr marL="14007">
              <a:spcBef>
                <a:spcPts val="116"/>
              </a:spcBef>
            </a:pPr>
            <a:r>
              <a:rPr sz="2206" spc="-11" dirty="0">
                <a:latin typeface="Times New Roman"/>
                <a:cs typeface="Times New Roman"/>
              </a:rPr>
              <a:t>LASER</a:t>
            </a:r>
            <a:endParaRPr sz="2206">
              <a:latin typeface="Times New Roman"/>
              <a:cs typeface="Times New Roman"/>
            </a:endParaRPr>
          </a:p>
        </p:txBody>
      </p:sp>
      <p:sp>
        <p:nvSpPr>
          <p:cNvPr id="28" name="object 28"/>
          <p:cNvSpPr txBox="1">
            <a:spLocks noGrp="1"/>
          </p:cNvSpPr>
          <p:nvPr>
            <p:ph type="sldNum" sz="quarter" idx="7"/>
          </p:nvPr>
        </p:nvSpPr>
        <p:spPr>
          <a:xfrm>
            <a:off x="8795360" y="7756332"/>
            <a:ext cx="2712262" cy="234038"/>
          </a:xfrm>
          <a:prstGeom prst="rect">
            <a:avLst/>
          </a:prstGeom>
        </p:spPr>
        <p:txBody>
          <a:bodyPr vert="horz" wrap="square" lIns="0" tIns="0" rIns="0" bIns="0" rtlCol="0">
            <a:spAutoFit/>
          </a:bodyPr>
          <a:lstStyle/>
          <a:p>
            <a:pPr marL="42019">
              <a:lnSpc>
                <a:spcPts val="1798"/>
              </a:lnSpc>
            </a:pPr>
            <a:r>
              <a:rPr spc="-22" dirty="0"/>
              <a:t>55/59</a:t>
            </a:r>
          </a:p>
        </p:txBody>
      </p:sp>
      <p:sp>
        <p:nvSpPr>
          <p:cNvPr id="29" name="object 2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54974366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3608995" y="3629025"/>
            <a:ext cx="3475410" cy="488821"/>
          </a:xfrm>
          <a:prstGeom prst="rect">
            <a:avLst/>
          </a:prstGeom>
        </p:spPr>
        <p:txBody>
          <a:bodyPr vert="horz" wrap="square" lIns="0" tIns="13305" rIns="0" bIns="0" rtlCol="0">
            <a:spAutoFit/>
          </a:bodyPr>
          <a:lstStyle/>
          <a:p>
            <a:pPr marL="14007">
              <a:spcBef>
                <a:spcPts val="105"/>
              </a:spcBef>
            </a:pPr>
            <a:r>
              <a:rPr sz="3089" i="1" dirty="0">
                <a:latin typeface="Arial"/>
                <a:cs typeface="Arial"/>
              </a:rPr>
              <a:t>Děkuji</a:t>
            </a:r>
            <a:r>
              <a:rPr sz="3089" i="1" spc="-55" dirty="0">
                <a:latin typeface="Arial"/>
                <a:cs typeface="Arial"/>
              </a:rPr>
              <a:t> </a:t>
            </a:r>
            <a:r>
              <a:rPr sz="3089" i="1" dirty="0">
                <a:latin typeface="Arial"/>
                <a:cs typeface="Arial"/>
              </a:rPr>
              <a:t>za</a:t>
            </a:r>
            <a:r>
              <a:rPr sz="3089" i="1" spc="-66" dirty="0">
                <a:latin typeface="Arial"/>
                <a:cs typeface="Arial"/>
              </a:rPr>
              <a:t> </a:t>
            </a:r>
            <a:r>
              <a:rPr sz="3089" i="1" spc="-11" dirty="0">
                <a:latin typeface="Arial"/>
                <a:cs typeface="Arial"/>
              </a:rPr>
              <a:t>pozornost</a:t>
            </a:r>
            <a:endParaRPr sz="3089" dirty="0">
              <a:latin typeface="Arial"/>
              <a:cs typeface="Arial"/>
            </a:endParaRPr>
          </a:p>
        </p:txBody>
      </p:sp>
    </p:spTree>
    <p:extLst>
      <p:ext uri="{BB962C8B-B14F-4D97-AF65-F5344CB8AC3E}">
        <p14:creationId xmlns:p14="http://schemas.microsoft.com/office/powerpoint/2010/main" val="301467893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7" name="object 17"/>
          <p:cNvSpPr txBox="1">
            <a:spLocks noGrp="1"/>
          </p:cNvSpPr>
          <p:nvPr>
            <p:ph type="title"/>
          </p:nvPr>
        </p:nvSpPr>
        <p:spPr>
          <a:xfrm>
            <a:off x="1612900" y="2790826"/>
            <a:ext cx="7467600" cy="553504"/>
          </a:xfrm>
          <a:prstGeom prst="rect">
            <a:avLst/>
          </a:prstGeom>
        </p:spPr>
        <p:txBody>
          <a:bodyPr vert="horz" wrap="square" lIns="0" tIns="14706" rIns="0" bIns="0" rtlCol="0">
            <a:spAutoFit/>
          </a:bodyPr>
          <a:lstStyle/>
          <a:p>
            <a:pPr marL="91041">
              <a:spcBef>
                <a:spcPts val="116"/>
              </a:spcBef>
            </a:pPr>
            <a:r>
              <a:rPr dirty="0"/>
              <a:t>SVAŘOVÁNÍ</a:t>
            </a:r>
            <a:r>
              <a:rPr spc="-110" dirty="0"/>
              <a:t> </a:t>
            </a:r>
            <a:r>
              <a:rPr dirty="0"/>
              <a:t>ELEKTRONOVÝM</a:t>
            </a:r>
            <a:r>
              <a:rPr spc="-88" dirty="0"/>
              <a:t> </a:t>
            </a:r>
            <a:r>
              <a:rPr spc="-11" dirty="0"/>
              <a:t>SVAZKEM</a:t>
            </a:r>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411847553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3" y="777807"/>
            <a:ext cx="5698047" cy="442668"/>
          </a:xfrm>
          <a:prstGeom prst="rect">
            <a:avLst/>
          </a:prstGeom>
        </p:spPr>
        <p:txBody>
          <a:bodyPr vert="horz" wrap="square" lIns="0" tIns="18207" rIns="0" bIns="0" rtlCol="0">
            <a:spAutoFit/>
          </a:bodyPr>
          <a:lstStyle/>
          <a:p>
            <a:pPr marL="14007">
              <a:spcBef>
                <a:spcPts val="143"/>
              </a:spcBef>
            </a:pPr>
            <a:r>
              <a:rPr sz="2757" i="1" spc="-55" dirty="0">
                <a:latin typeface="Tahoma"/>
                <a:cs typeface="Tahoma"/>
              </a:rPr>
              <a:t>Svařování</a:t>
            </a:r>
            <a:r>
              <a:rPr sz="2757" i="1" spc="-132" dirty="0">
                <a:latin typeface="Tahoma"/>
                <a:cs typeface="Tahoma"/>
              </a:rPr>
              <a:t> </a:t>
            </a:r>
            <a:r>
              <a:rPr sz="2757" i="1" spc="-61" dirty="0">
                <a:latin typeface="Tahoma"/>
                <a:cs typeface="Tahoma"/>
              </a:rPr>
              <a:t>elektronovým</a:t>
            </a:r>
            <a:r>
              <a:rPr sz="2757" i="1" spc="-99" dirty="0">
                <a:latin typeface="Tahoma"/>
                <a:cs typeface="Tahoma"/>
              </a:rPr>
              <a:t> </a:t>
            </a:r>
            <a:r>
              <a:rPr sz="2757" i="1" spc="-55" dirty="0">
                <a:latin typeface="Tahoma"/>
                <a:cs typeface="Tahoma"/>
              </a:rPr>
              <a:t>svazkem</a:t>
            </a:r>
            <a:endParaRPr sz="2757">
              <a:latin typeface="Tahoma"/>
              <a:cs typeface="Tahoma"/>
            </a:endParaRPr>
          </a:p>
        </p:txBody>
      </p:sp>
      <p:sp>
        <p:nvSpPr>
          <p:cNvPr id="13" name="object 13"/>
          <p:cNvSpPr txBox="1"/>
          <p:nvPr/>
        </p:nvSpPr>
        <p:spPr>
          <a:xfrm>
            <a:off x="706920" y="2173198"/>
            <a:ext cx="5133635" cy="4122000"/>
          </a:xfrm>
          <a:prstGeom prst="rect">
            <a:avLst/>
          </a:prstGeom>
        </p:spPr>
        <p:txBody>
          <a:bodyPr vert="horz" wrap="square" lIns="0" tIns="14706" rIns="0" bIns="0" rtlCol="0">
            <a:spAutoFit/>
          </a:bodyPr>
          <a:lstStyle/>
          <a:p>
            <a:pPr marL="14007">
              <a:spcBef>
                <a:spcPts val="116"/>
              </a:spcBef>
            </a:pPr>
            <a:r>
              <a:rPr sz="2206" b="1" i="1" dirty="0">
                <a:latin typeface="Arial"/>
                <a:cs typeface="Arial"/>
              </a:rPr>
              <a:t>Značení</a:t>
            </a:r>
            <a:r>
              <a:rPr sz="2206" b="1" i="1" spc="-33" dirty="0">
                <a:latin typeface="Arial"/>
                <a:cs typeface="Arial"/>
              </a:rPr>
              <a:t> </a:t>
            </a:r>
            <a:r>
              <a:rPr sz="2206" b="1" i="1" dirty="0">
                <a:latin typeface="Arial"/>
                <a:cs typeface="Arial"/>
              </a:rPr>
              <a:t>metody</a:t>
            </a:r>
            <a:r>
              <a:rPr sz="2206" b="1" i="1" spc="-28" dirty="0">
                <a:latin typeface="Arial"/>
                <a:cs typeface="Arial"/>
              </a:rPr>
              <a:t> </a:t>
            </a:r>
            <a:r>
              <a:rPr sz="2206" b="1" i="1" dirty="0">
                <a:latin typeface="Arial"/>
                <a:cs typeface="Arial"/>
              </a:rPr>
              <a:t>dle</a:t>
            </a:r>
            <a:r>
              <a:rPr sz="2206" b="1" i="1" spc="-33" dirty="0">
                <a:latin typeface="Arial"/>
                <a:cs typeface="Arial"/>
              </a:rPr>
              <a:t> </a:t>
            </a:r>
            <a:r>
              <a:rPr sz="2206" b="1" i="1" dirty="0">
                <a:latin typeface="Arial"/>
                <a:cs typeface="Arial"/>
              </a:rPr>
              <a:t>ČSN</a:t>
            </a:r>
            <a:r>
              <a:rPr sz="2206" b="1" i="1" spc="-6" dirty="0">
                <a:latin typeface="Arial"/>
                <a:cs typeface="Arial"/>
              </a:rPr>
              <a:t> </a:t>
            </a:r>
            <a:r>
              <a:rPr sz="2206" b="1" i="1" dirty="0">
                <a:latin typeface="Arial"/>
                <a:cs typeface="Arial"/>
              </a:rPr>
              <a:t>EN</a:t>
            </a:r>
            <a:r>
              <a:rPr sz="2206" b="1" i="1" spc="-11" dirty="0">
                <a:latin typeface="Arial"/>
                <a:cs typeface="Arial"/>
              </a:rPr>
              <a:t> </a:t>
            </a:r>
            <a:r>
              <a:rPr sz="2206" b="1" i="1" dirty="0">
                <a:latin typeface="Arial"/>
                <a:cs typeface="Arial"/>
              </a:rPr>
              <a:t>ISO</a:t>
            </a:r>
            <a:r>
              <a:rPr sz="2206" b="1" i="1" spc="-28" dirty="0">
                <a:latin typeface="Arial"/>
                <a:cs typeface="Arial"/>
              </a:rPr>
              <a:t> </a:t>
            </a:r>
            <a:r>
              <a:rPr sz="2206" b="1" i="1" spc="-11" dirty="0">
                <a:latin typeface="Arial"/>
                <a:cs typeface="Arial"/>
              </a:rPr>
              <a:t>4063:</a:t>
            </a:r>
            <a:endParaRPr sz="2206">
              <a:latin typeface="Arial"/>
              <a:cs typeface="Arial"/>
            </a:endParaRPr>
          </a:p>
          <a:p>
            <a:pPr marL="14007"/>
            <a:r>
              <a:rPr sz="2206" i="1" dirty="0">
                <a:latin typeface="Arial"/>
                <a:cs typeface="Arial"/>
              </a:rPr>
              <a:t>-</a:t>
            </a:r>
            <a:r>
              <a:rPr sz="2206" i="1" spc="-17" dirty="0">
                <a:latin typeface="Arial"/>
                <a:cs typeface="Arial"/>
              </a:rPr>
              <a:t> </a:t>
            </a:r>
            <a:r>
              <a:rPr sz="2206" i="1" dirty="0">
                <a:latin typeface="Arial"/>
                <a:cs typeface="Arial"/>
              </a:rPr>
              <a:t>Metoda</a:t>
            </a:r>
            <a:r>
              <a:rPr sz="2206" i="1" spc="-33" dirty="0">
                <a:latin typeface="Arial"/>
                <a:cs typeface="Arial"/>
              </a:rPr>
              <a:t> </a:t>
            </a:r>
            <a:r>
              <a:rPr sz="2206" i="1" dirty="0">
                <a:latin typeface="Arial"/>
                <a:cs typeface="Arial"/>
              </a:rPr>
              <a:t>č.</a:t>
            </a:r>
            <a:r>
              <a:rPr sz="2206" i="1" spc="-17" dirty="0">
                <a:latin typeface="Arial"/>
                <a:cs typeface="Arial"/>
              </a:rPr>
              <a:t> </a:t>
            </a:r>
            <a:r>
              <a:rPr sz="2206" i="1" spc="-28" dirty="0">
                <a:latin typeface="Arial"/>
                <a:cs typeface="Arial"/>
              </a:rPr>
              <a:t>51</a:t>
            </a:r>
            <a:endParaRPr sz="2206">
              <a:latin typeface="Arial"/>
              <a:cs typeface="Arial"/>
            </a:endParaRPr>
          </a:p>
          <a:p>
            <a:pPr>
              <a:spcBef>
                <a:spcPts val="44"/>
              </a:spcBef>
            </a:pPr>
            <a:endParaRPr sz="2261">
              <a:latin typeface="Arial"/>
              <a:cs typeface="Arial"/>
            </a:endParaRPr>
          </a:p>
          <a:p>
            <a:pPr marL="14007"/>
            <a:r>
              <a:rPr sz="2206" b="1" i="1" dirty="0">
                <a:latin typeface="Arial"/>
                <a:cs typeface="Arial"/>
              </a:rPr>
              <a:t>EBW</a:t>
            </a:r>
            <a:r>
              <a:rPr sz="2206" b="1" i="1" spc="-17" dirty="0">
                <a:latin typeface="Arial"/>
                <a:cs typeface="Arial"/>
              </a:rPr>
              <a:t> </a:t>
            </a:r>
            <a:r>
              <a:rPr sz="2206" b="1" i="1" spc="-55" dirty="0">
                <a:latin typeface="Arial"/>
                <a:cs typeface="Arial"/>
              </a:rPr>
              <a:t>=</a:t>
            </a:r>
            <a:endParaRPr sz="2206">
              <a:latin typeface="Arial"/>
              <a:cs typeface="Arial"/>
            </a:endParaRPr>
          </a:p>
          <a:p>
            <a:pPr marL="14007"/>
            <a:r>
              <a:rPr sz="2206" b="1" i="1" dirty="0">
                <a:latin typeface="Arial"/>
                <a:cs typeface="Arial"/>
              </a:rPr>
              <a:t>Electron</a:t>
            </a:r>
            <a:r>
              <a:rPr sz="2206" b="1" i="1" spc="-44" dirty="0">
                <a:latin typeface="Arial"/>
                <a:cs typeface="Arial"/>
              </a:rPr>
              <a:t> </a:t>
            </a:r>
            <a:r>
              <a:rPr sz="2206" b="1" i="1" dirty="0">
                <a:latin typeface="Arial"/>
                <a:cs typeface="Arial"/>
              </a:rPr>
              <a:t>Beam</a:t>
            </a:r>
            <a:r>
              <a:rPr sz="2206" b="1" i="1" spc="-22" dirty="0">
                <a:latin typeface="Arial"/>
                <a:cs typeface="Arial"/>
              </a:rPr>
              <a:t> </a:t>
            </a:r>
            <a:r>
              <a:rPr sz="2206" b="1" i="1" spc="-11" dirty="0">
                <a:latin typeface="Arial"/>
                <a:cs typeface="Arial"/>
              </a:rPr>
              <a:t>Welding</a:t>
            </a:r>
            <a:endParaRPr sz="2206">
              <a:latin typeface="Arial"/>
              <a:cs typeface="Arial"/>
            </a:endParaRPr>
          </a:p>
          <a:p>
            <a:pPr>
              <a:lnSpc>
                <a:spcPct val="100000"/>
              </a:lnSpc>
            </a:pPr>
            <a:endParaRPr sz="2426">
              <a:latin typeface="Arial"/>
              <a:cs typeface="Arial"/>
            </a:endParaRPr>
          </a:p>
          <a:p>
            <a:pPr>
              <a:spcBef>
                <a:spcPts val="33"/>
              </a:spcBef>
            </a:pPr>
            <a:endParaRPr sz="2150">
              <a:latin typeface="Arial"/>
              <a:cs typeface="Arial"/>
            </a:endParaRPr>
          </a:p>
          <a:p>
            <a:pPr marL="14007">
              <a:spcBef>
                <a:spcPts val="6"/>
              </a:spcBef>
            </a:pPr>
            <a:r>
              <a:rPr sz="2206" b="1" i="1" dirty="0">
                <a:latin typeface="Arial"/>
                <a:cs typeface="Arial"/>
              </a:rPr>
              <a:t>Princip</a:t>
            </a:r>
            <a:r>
              <a:rPr sz="2206" b="1" i="1" spc="-33" dirty="0">
                <a:latin typeface="Arial"/>
                <a:cs typeface="Arial"/>
              </a:rPr>
              <a:t> </a:t>
            </a:r>
            <a:r>
              <a:rPr sz="2206" b="1" i="1" spc="-11" dirty="0">
                <a:latin typeface="Arial"/>
                <a:cs typeface="Arial"/>
              </a:rPr>
              <a:t>metody:</a:t>
            </a:r>
            <a:endParaRPr sz="2206">
              <a:latin typeface="Arial"/>
              <a:cs typeface="Arial"/>
            </a:endParaRPr>
          </a:p>
          <a:p>
            <a:pPr marL="14007" marR="541345"/>
            <a:r>
              <a:rPr sz="2206" i="1" dirty="0">
                <a:latin typeface="Arial"/>
                <a:cs typeface="Arial"/>
              </a:rPr>
              <a:t>je</a:t>
            </a:r>
            <a:r>
              <a:rPr sz="2206" i="1" spc="-28" dirty="0">
                <a:latin typeface="Arial"/>
                <a:cs typeface="Arial"/>
              </a:rPr>
              <a:t> </a:t>
            </a:r>
            <a:r>
              <a:rPr sz="2206" i="1" dirty="0">
                <a:latin typeface="Arial"/>
                <a:cs typeface="Arial"/>
              </a:rPr>
              <a:t>tavný</a:t>
            </a:r>
            <a:r>
              <a:rPr sz="2206" i="1" spc="-39" dirty="0">
                <a:latin typeface="Arial"/>
                <a:cs typeface="Arial"/>
              </a:rPr>
              <a:t> </a:t>
            </a:r>
            <a:r>
              <a:rPr sz="2206" i="1" dirty="0">
                <a:latin typeface="Arial"/>
                <a:cs typeface="Arial"/>
              </a:rPr>
              <a:t>proces</a:t>
            </a:r>
            <a:r>
              <a:rPr sz="2206" i="1" spc="-50" dirty="0">
                <a:latin typeface="Arial"/>
                <a:cs typeface="Arial"/>
              </a:rPr>
              <a:t> </a:t>
            </a:r>
            <a:r>
              <a:rPr sz="2206" i="1" dirty="0">
                <a:latin typeface="Arial"/>
                <a:cs typeface="Arial"/>
              </a:rPr>
              <a:t>svařování,</a:t>
            </a:r>
            <a:r>
              <a:rPr sz="2206" i="1" spc="-83" dirty="0">
                <a:latin typeface="Arial"/>
                <a:cs typeface="Arial"/>
              </a:rPr>
              <a:t> </a:t>
            </a:r>
            <a:r>
              <a:rPr sz="2206" i="1" dirty="0">
                <a:latin typeface="Arial"/>
                <a:cs typeface="Arial"/>
              </a:rPr>
              <a:t>při</a:t>
            </a:r>
            <a:r>
              <a:rPr sz="2206" i="1" spc="-33" dirty="0">
                <a:latin typeface="Arial"/>
                <a:cs typeface="Arial"/>
              </a:rPr>
              <a:t> </a:t>
            </a:r>
            <a:r>
              <a:rPr sz="2206" i="1" spc="-11" dirty="0">
                <a:latin typeface="Arial"/>
                <a:cs typeface="Arial"/>
              </a:rPr>
              <a:t>kterém </a:t>
            </a:r>
            <a:r>
              <a:rPr sz="2206" i="1" dirty="0">
                <a:latin typeface="Arial"/>
                <a:cs typeface="Arial"/>
              </a:rPr>
              <a:t>se</a:t>
            </a:r>
            <a:r>
              <a:rPr sz="2206" i="1" spc="-33" dirty="0">
                <a:latin typeface="Arial"/>
                <a:cs typeface="Arial"/>
              </a:rPr>
              <a:t> </a:t>
            </a:r>
            <a:r>
              <a:rPr sz="2206" i="1" dirty="0">
                <a:latin typeface="Arial"/>
                <a:cs typeface="Arial"/>
              </a:rPr>
              <a:t>tepelná</a:t>
            </a:r>
            <a:r>
              <a:rPr sz="2206" i="1" spc="-22" dirty="0">
                <a:latin typeface="Arial"/>
                <a:cs typeface="Arial"/>
              </a:rPr>
              <a:t> </a:t>
            </a:r>
            <a:r>
              <a:rPr sz="2206" i="1" dirty="0">
                <a:latin typeface="Arial"/>
                <a:cs typeface="Arial"/>
              </a:rPr>
              <a:t>energie</a:t>
            </a:r>
            <a:r>
              <a:rPr sz="2206" i="1" spc="-39" dirty="0">
                <a:latin typeface="Arial"/>
                <a:cs typeface="Arial"/>
              </a:rPr>
              <a:t> </a:t>
            </a:r>
            <a:r>
              <a:rPr sz="2206" i="1" dirty="0">
                <a:latin typeface="Arial"/>
                <a:cs typeface="Arial"/>
              </a:rPr>
              <a:t>tvoří</a:t>
            </a:r>
            <a:r>
              <a:rPr sz="2206" i="1" spc="-50" dirty="0">
                <a:latin typeface="Arial"/>
                <a:cs typeface="Arial"/>
              </a:rPr>
              <a:t> </a:t>
            </a:r>
            <a:r>
              <a:rPr sz="2206" i="1" spc="-11" dirty="0">
                <a:latin typeface="Arial"/>
                <a:cs typeface="Arial"/>
              </a:rPr>
              <a:t>dopadem </a:t>
            </a:r>
            <a:r>
              <a:rPr sz="2206" i="1" dirty="0">
                <a:latin typeface="Arial"/>
                <a:cs typeface="Arial"/>
              </a:rPr>
              <a:t>zaostřeného</a:t>
            </a:r>
            <a:r>
              <a:rPr sz="2206" i="1" spc="-94" dirty="0">
                <a:latin typeface="Arial"/>
                <a:cs typeface="Arial"/>
              </a:rPr>
              <a:t> </a:t>
            </a:r>
            <a:r>
              <a:rPr sz="2206" i="1" dirty="0">
                <a:latin typeface="Arial"/>
                <a:cs typeface="Arial"/>
              </a:rPr>
              <a:t>(fokusovaného)</a:t>
            </a:r>
            <a:r>
              <a:rPr sz="2206" i="1" spc="-77" dirty="0">
                <a:latin typeface="Arial"/>
                <a:cs typeface="Arial"/>
              </a:rPr>
              <a:t> </a:t>
            </a:r>
            <a:r>
              <a:rPr sz="2206" i="1" spc="-11" dirty="0">
                <a:latin typeface="Arial"/>
                <a:cs typeface="Arial"/>
              </a:rPr>
              <a:t>svazku </a:t>
            </a:r>
            <a:r>
              <a:rPr sz="2206" i="1" dirty="0">
                <a:latin typeface="Arial"/>
                <a:cs typeface="Arial"/>
              </a:rPr>
              <a:t>elektronů</a:t>
            </a:r>
            <a:r>
              <a:rPr sz="2206" i="1" spc="-50"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svařovaný</a:t>
            </a:r>
            <a:r>
              <a:rPr sz="2206" i="1" spc="-55" dirty="0">
                <a:latin typeface="Arial"/>
                <a:cs typeface="Arial"/>
              </a:rPr>
              <a:t> </a:t>
            </a:r>
            <a:r>
              <a:rPr sz="2206" i="1" spc="-11" dirty="0">
                <a:latin typeface="Arial"/>
                <a:cs typeface="Arial"/>
              </a:rPr>
              <a:t>materiál</a:t>
            </a:r>
            <a:endParaRPr sz="2206">
              <a:latin typeface="Arial"/>
              <a:cs typeface="Arial"/>
            </a:endParaRPr>
          </a:p>
        </p:txBody>
      </p:sp>
      <p:grpSp>
        <p:nvGrpSpPr>
          <p:cNvPr id="14" name="object 14"/>
          <p:cNvGrpSpPr/>
          <p:nvPr/>
        </p:nvGrpSpPr>
        <p:grpSpPr>
          <a:xfrm>
            <a:off x="6289536" y="5120891"/>
            <a:ext cx="3484513" cy="1993651"/>
            <a:chOff x="5426964" y="4643628"/>
            <a:chExt cx="3159760" cy="1807845"/>
          </a:xfrm>
        </p:grpSpPr>
        <p:pic>
          <p:nvPicPr>
            <p:cNvPr id="15" name="object 15"/>
            <p:cNvPicPr/>
            <p:nvPr/>
          </p:nvPicPr>
          <p:blipFill>
            <a:blip r:embed="rId2" cstate="print"/>
            <a:stretch>
              <a:fillRect/>
            </a:stretch>
          </p:blipFill>
          <p:spPr>
            <a:xfrm>
              <a:off x="5436108" y="4652772"/>
              <a:ext cx="3140964" cy="1789176"/>
            </a:xfrm>
            <a:prstGeom prst="rect">
              <a:avLst/>
            </a:prstGeom>
          </p:spPr>
        </p:pic>
        <p:sp>
          <p:nvSpPr>
            <p:cNvPr id="16" name="object 16"/>
            <p:cNvSpPr/>
            <p:nvPr/>
          </p:nvSpPr>
          <p:spPr>
            <a:xfrm>
              <a:off x="5431536" y="4648200"/>
              <a:ext cx="3150235" cy="1798320"/>
            </a:xfrm>
            <a:custGeom>
              <a:avLst/>
              <a:gdLst/>
              <a:ahLst/>
              <a:cxnLst/>
              <a:rect l="l" t="t" r="r" b="b"/>
              <a:pathLst>
                <a:path w="3150234" h="1798320">
                  <a:moveTo>
                    <a:pt x="0" y="1798320"/>
                  </a:moveTo>
                  <a:lnTo>
                    <a:pt x="3150108" y="1798320"/>
                  </a:lnTo>
                  <a:lnTo>
                    <a:pt x="3150108" y="0"/>
                  </a:lnTo>
                  <a:lnTo>
                    <a:pt x="0" y="0"/>
                  </a:lnTo>
                  <a:lnTo>
                    <a:pt x="0" y="1798320"/>
                  </a:lnTo>
                  <a:close/>
                </a:path>
              </a:pathLst>
            </a:custGeom>
            <a:ln w="9144">
              <a:solidFill>
                <a:srgbClr val="7E7E00"/>
              </a:solidFill>
            </a:ln>
          </p:spPr>
          <p:txBody>
            <a:bodyPr wrap="square" lIns="0" tIns="0" rIns="0" bIns="0" rtlCol="0"/>
            <a:lstStyle/>
            <a:p>
              <a:endParaRPr sz="1985"/>
            </a:p>
          </p:txBody>
        </p:sp>
      </p:grpSp>
      <p:grpSp>
        <p:nvGrpSpPr>
          <p:cNvPr id="17" name="object 17"/>
          <p:cNvGrpSpPr/>
          <p:nvPr/>
        </p:nvGrpSpPr>
        <p:grpSpPr>
          <a:xfrm>
            <a:off x="6050885" y="1547862"/>
            <a:ext cx="4228894" cy="3459304"/>
            <a:chOff x="5210555" y="1403603"/>
            <a:chExt cx="3834765" cy="3136900"/>
          </a:xfrm>
        </p:grpSpPr>
        <p:pic>
          <p:nvPicPr>
            <p:cNvPr id="18" name="object 18"/>
            <p:cNvPicPr/>
            <p:nvPr/>
          </p:nvPicPr>
          <p:blipFill>
            <a:blip r:embed="rId3" cstate="print"/>
            <a:stretch>
              <a:fillRect/>
            </a:stretch>
          </p:blipFill>
          <p:spPr>
            <a:xfrm>
              <a:off x="5219699" y="1412747"/>
              <a:ext cx="3816096" cy="3118104"/>
            </a:xfrm>
            <a:prstGeom prst="rect">
              <a:avLst/>
            </a:prstGeom>
          </p:spPr>
        </p:pic>
        <p:sp>
          <p:nvSpPr>
            <p:cNvPr id="19" name="object 19"/>
            <p:cNvSpPr/>
            <p:nvPr/>
          </p:nvSpPr>
          <p:spPr>
            <a:xfrm>
              <a:off x="5215127" y="1408175"/>
              <a:ext cx="3825240" cy="3127375"/>
            </a:xfrm>
            <a:custGeom>
              <a:avLst/>
              <a:gdLst/>
              <a:ahLst/>
              <a:cxnLst/>
              <a:rect l="l" t="t" r="r" b="b"/>
              <a:pathLst>
                <a:path w="3825240" h="3127375">
                  <a:moveTo>
                    <a:pt x="0" y="3127248"/>
                  </a:moveTo>
                  <a:lnTo>
                    <a:pt x="3825239" y="3127248"/>
                  </a:lnTo>
                  <a:lnTo>
                    <a:pt x="3825239" y="0"/>
                  </a:lnTo>
                  <a:lnTo>
                    <a:pt x="0" y="0"/>
                  </a:lnTo>
                  <a:lnTo>
                    <a:pt x="0" y="3127248"/>
                  </a:lnTo>
                  <a:close/>
                </a:path>
              </a:pathLst>
            </a:custGeom>
            <a:ln w="9144">
              <a:solidFill>
                <a:srgbClr val="7E7E00"/>
              </a:solidFill>
            </a:ln>
          </p:spPr>
          <p:txBody>
            <a:bodyPr wrap="square" lIns="0" tIns="0" rIns="0" bIns="0" rtlCol="0"/>
            <a:lstStyle/>
            <a:p>
              <a:endParaRPr sz="1985"/>
            </a:p>
          </p:txBody>
        </p:sp>
      </p:grpSp>
      <p:sp>
        <p:nvSpPr>
          <p:cNvPr id="20" name="object 20"/>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20736731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7807"/>
            <a:ext cx="7850668" cy="442668"/>
          </a:xfrm>
          <a:prstGeom prst="rect">
            <a:avLst/>
          </a:prstGeom>
        </p:spPr>
        <p:txBody>
          <a:bodyPr vert="horz" wrap="square" lIns="0" tIns="18207" rIns="0" bIns="0" rtlCol="0">
            <a:spAutoFit/>
          </a:bodyPr>
          <a:lstStyle/>
          <a:p>
            <a:pPr marL="14007">
              <a:spcBef>
                <a:spcPts val="143"/>
              </a:spcBef>
            </a:pPr>
            <a:r>
              <a:rPr sz="2757" i="1" spc="-44" dirty="0">
                <a:latin typeface="Tahoma"/>
                <a:cs typeface="Tahoma"/>
              </a:rPr>
              <a:t>Princip</a:t>
            </a:r>
            <a:r>
              <a:rPr sz="2757" i="1" spc="-121" dirty="0">
                <a:latin typeface="Tahoma"/>
                <a:cs typeface="Tahoma"/>
              </a:rPr>
              <a:t> </a:t>
            </a:r>
            <a:r>
              <a:rPr sz="2757" i="1" spc="-50" dirty="0">
                <a:latin typeface="Tahoma"/>
                <a:cs typeface="Tahoma"/>
              </a:rPr>
              <a:t>svařování</a:t>
            </a:r>
            <a:r>
              <a:rPr sz="2757" i="1" spc="-132" dirty="0">
                <a:latin typeface="Tahoma"/>
                <a:cs typeface="Tahoma"/>
              </a:rPr>
              <a:t> </a:t>
            </a:r>
            <a:r>
              <a:rPr sz="2757" i="1" spc="-61" dirty="0">
                <a:latin typeface="Tahoma"/>
                <a:cs typeface="Tahoma"/>
              </a:rPr>
              <a:t>elektronovým</a:t>
            </a:r>
            <a:r>
              <a:rPr sz="2757" i="1" spc="-121" dirty="0">
                <a:latin typeface="Tahoma"/>
                <a:cs typeface="Tahoma"/>
              </a:rPr>
              <a:t> </a:t>
            </a:r>
            <a:r>
              <a:rPr sz="2757" i="1" spc="-44" dirty="0">
                <a:latin typeface="Tahoma"/>
                <a:cs typeface="Tahoma"/>
              </a:rPr>
              <a:t>svazkem</a:t>
            </a:r>
            <a:endParaRPr sz="2757" dirty="0">
              <a:latin typeface="Tahoma"/>
              <a:cs typeface="Tahoma"/>
            </a:endParaRPr>
          </a:p>
        </p:txBody>
      </p:sp>
      <p:sp>
        <p:nvSpPr>
          <p:cNvPr id="13" name="object 13"/>
          <p:cNvSpPr txBox="1"/>
          <p:nvPr/>
        </p:nvSpPr>
        <p:spPr>
          <a:xfrm>
            <a:off x="706921" y="1919005"/>
            <a:ext cx="4975375" cy="4118024"/>
          </a:xfrm>
          <a:prstGeom prst="rect">
            <a:avLst/>
          </a:prstGeom>
        </p:spPr>
        <p:txBody>
          <a:bodyPr vert="horz" wrap="square" lIns="0" tIns="14706" rIns="0" bIns="0" rtlCol="0">
            <a:spAutoFit/>
          </a:bodyPr>
          <a:lstStyle/>
          <a:p>
            <a:pPr marL="14007" marR="5602">
              <a:spcBef>
                <a:spcPts val="116"/>
              </a:spcBef>
            </a:pPr>
            <a:r>
              <a:rPr sz="2206" i="1" dirty="0">
                <a:latin typeface="Arial"/>
                <a:cs typeface="Arial"/>
              </a:rPr>
              <a:t>Emitovaným</a:t>
            </a:r>
            <a:r>
              <a:rPr sz="2206" i="1" spc="-72" dirty="0">
                <a:latin typeface="Arial"/>
                <a:cs typeface="Arial"/>
              </a:rPr>
              <a:t> </a:t>
            </a:r>
            <a:r>
              <a:rPr sz="2206" i="1" dirty="0">
                <a:latin typeface="Arial"/>
                <a:cs typeface="Arial"/>
              </a:rPr>
              <a:t>elektronům</a:t>
            </a:r>
            <a:r>
              <a:rPr sz="2206" i="1" spc="-66" dirty="0">
                <a:latin typeface="Arial"/>
                <a:cs typeface="Arial"/>
              </a:rPr>
              <a:t> </a:t>
            </a:r>
            <a:r>
              <a:rPr sz="2206" i="1" dirty="0">
                <a:latin typeface="Arial"/>
                <a:cs typeface="Arial"/>
              </a:rPr>
              <a:t>je</a:t>
            </a:r>
            <a:r>
              <a:rPr sz="2206" i="1" spc="-22" dirty="0">
                <a:latin typeface="Arial"/>
                <a:cs typeface="Arial"/>
              </a:rPr>
              <a:t> </a:t>
            </a:r>
            <a:r>
              <a:rPr sz="2206" i="1" spc="-11" dirty="0">
                <a:latin typeface="Arial"/>
                <a:cs typeface="Arial"/>
              </a:rPr>
              <a:t>elektrickým </a:t>
            </a:r>
            <a:r>
              <a:rPr sz="2206" i="1" dirty="0">
                <a:latin typeface="Arial"/>
                <a:cs typeface="Arial"/>
              </a:rPr>
              <a:t>polem</a:t>
            </a:r>
            <a:r>
              <a:rPr sz="2206" i="1" spc="-61" dirty="0">
                <a:latin typeface="Arial"/>
                <a:cs typeface="Arial"/>
              </a:rPr>
              <a:t> </a:t>
            </a:r>
            <a:r>
              <a:rPr sz="2206" i="1" dirty="0">
                <a:latin typeface="Arial"/>
                <a:cs typeface="Arial"/>
              </a:rPr>
              <a:t>(vysokým</a:t>
            </a:r>
            <a:r>
              <a:rPr sz="2206" i="1" spc="-83" dirty="0">
                <a:latin typeface="Arial"/>
                <a:cs typeface="Arial"/>
              </a:rPr>
              <a:t> </a:t>
            </a:r>
            <a:r>
              <a:rPr sz="2206" i="1" dirty="0">
                <a:latin typeface="Arial"/>
                <a:cs typeface="Arial"/>
              </a:rPr>
              <a:t>napětím)</a:t>
            </a:r>
            <a:r>
              <a:rPr sz="2206" i="1" spc="-55" dirty="0">
                <a:latin typeface="Arial"/>
                <a:cs typeface="Arial"/>
              </a:rPr>
              <a:t> </a:t>
            </a:r>
            <a:r>
              <a:rPr sz="2206" i="1" dirty="0">
                <a:latin typeface="Arial"/>
                <a:cs typeface="Arial"/>
              </a:rPr>
              <a:t>dodaná</a:t>
            </a:r>
            <a:r>
              <a:rPr sz="2206" i="1" spc="-61" dirty="0">
                <a:latin typeface="Arial"/>
                <a:cs typeface="Arial"/>
              </a:rPr>
              <a:t> </a:t>
            </a:r>
            <a:r>
              <a:rPr sz="2206" i="1" spc="-11" dirty="0">
                <a:latin typeface="Arial"/>
                <a:cs typeface="Arial"/>
              </a:rPr>
              <a:t>velká </a:t>
            </a:r>
            <a:r>
              <a:rPr sz="2206" i="1" dirty="0">
                <a:latin typeface="Arial"/>
                <a:cs typeface="Arial"/>
              </a:rPr>
              <a:t>kinetická</a:t>
            </a:r>
            <a:r>
              <a:rPr sz="2206" i="1" spc="-44" dirty="0">
                <a:latin typeface="Arial"/>
                <a:cs typeface="Arial"/>
              </a:rPr>
              <a:t> </a:t>
            </a:r>
            <a:r>
              <a:rPr sz="2206" i="1" dirty="0">
                <a:latin typeface="Arial"/>
                <a:cs typeface="Arial"/>
              </a:rPr>
              <a:t>energie,</a:t>
            </a:r>
            <a:r>
              <a:rPr sz="2206" i="1" spc="-50" dirty="0">
                <a:latin typeface="Arial"/>
                <a:cs typeface="Arial"/>
              </a:rPr>
              <a:t> </a:t>
            </a:r>
            <a:r>
              <a:rPr sz="2206" i="1" dirty="0">
                <a:latin typeface="Arial"/>
                <a:cs typeface="Arial"/>
              </a:rPr>
              <a:t>která</a:t>
            </a:r>
            <a:r>
              <a:rPr sz="2206" i="1" spc="-55" dirty="0">
                <a:latin typeface="Arial"/>
                <a:cs typeface="Arial"/>
              </a:rPr>
              <a:t> </a:t>
            </a:r>
            <a:r>
              <a:rPr sz="2206" i="1" dirty="0">
                <a:latin typeface="Arial"/>
                <a:cs typeface="Arial"/>
              </a:rPr>
              <a:t>se</a:t>
            </a:r>
            <a:r>
              <a:rPr sz="2206" i="1" spc="-22" dirty="0">
                <a:latin typeface="Arial"/>
                <a:cs typeface="Arial"/>
              </a:rPr>
              <a:t> </a:t>
            </a:r>
            <a:r>
              <a:rPr sz="2206" i="1" spc="-11" dirty="0">
                <a:latin typeface="Arial"/>
                <a:cs typeface="Arial"/>
              </a:rPr>
              <a:t>jejich </a:t>
            </a:r>
            <a:r>
              <a:rPr sz="2206" i="1" dirty="0">
                <a:latin typeface="Arial"/>
                <a:cs typeface="Arial"/>
              </a:rPr>
              <a:t>dopadem</a:t>
            </a:r>
            <a:r>
              <a:rPr sz="2206" i="1" spc="-72" dirty="0">
                <a:latin typeface="Arial"/>
                <a:cs typeface="Arial"/>
              </a:rPr>
              <a:t> </a:t>
            </a:r>
            <a:r>
              <a:rPr sz="2206" i="1" dirty="0">
                <a:latin typeface="Arial"/>
                <a:cs typeface="Arial"/>
              </a:rPr>
              <a:t>mění</a:t>
            </a:r>
            <a:r>
              <a:rPr sz="2206" i="1" spc="-44"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tepelnou</a:t>
            </a:r>
            <a:r>
              <a:rPr sz="2206" i="1" spc="-55" dirty="0">
                <a:latin typeface="Arial"/>
                <a:cs typeface="Arial"/>
              </a:rPr>
              <a:t> </a:t>
            </a:r>
            <a:r>
              <a:rPr sz="2206" i="1" spc="-11" dirty="0">
                <a:latin typeface="Arial"/>
                <a:cs typeface="Arial"/>
              </a:rPr>
              <a:t>energii.</a:t>
            </a:r>
            <a:endParaRPr sz="2206">
              <a:latin typeface="Arial"/>
              <a:cs typeface="Arial"/>
            </a:endParaRPr>
          </a:p>
          <a:p>
            <a:pPr>
              <a:spcBef>
                <a:spcPts val="44"/>
              </a:spcBef>
            </a:pPr>
            <a:endParaRPr sz="2261">
              <a:latin typeface="Arial"/>
              <a:cs typeface="Arial"/>
            </a:endParaRPr>
          </a:p>
          <a:p>
            <a:pPr marL="14007" marR="5602" indent="67231">
              <a:spcBef>
                <a:spcPts val="6"/>
              </a:spcBef>
            </a:pPr>
            <a:r>
              <a:rPr sz="2206" i="1" dirty="0">
                <a:latin typeface="Arial"/>
                <a:cs typeface="Arial"/>
              </a:rPr>
              <a:t>Aby</a:t>
            </a:r>
            <a:r>
              <a:rPr sz="2206" i="1" spc="-28" dirty="0">
                <a:latin typeface="Arial"/>
                <a:cs typeface="Arial"/>
              </a:rPr>
              <a:t> </a:t>
            </a:r>
            <a:r>
              <a:rPr sz="2206" i="1" dirty="0">
                <a:latin typeface="Arial"/>
                <a:cs typeface="Arial"/>
              </a:rPr>
              <a:t>bylo</a:t>
            </a:r>
            <a:r>
              <a:rPr sz="2206" i="1" spc="-28" dirty="0">
                <a:latin typeface="Arial"/>
                <a:cs typeface="Arial"/>
              </a:rPr>
              <a:t> </a:t>
            </a:r>
            <a:r>
              <a:rPr sz="2206" i="1" dirty="0">
                <a:latin typeface="Arial"/>
                <a:cs typeface="Arial"/>
              </a:rPr>
              <a:t>dosaženo</a:t>
            </a:r>
            <a:r>
              <a:rPr sz="2206" i="1" spc="-55" dirty="0">
                <a:latin typeface="Arial"/>
                <a:cs typeface="Arial"/>
              </a:rPr>
              <a:t> </a:t>
            </a:r>
            <a:r>
              <a:rPr sz="2206" i="1" dirty="0">
                <a:latin typeface="Arial"/>
                <a:cs typeface="Arial"/>
              </a:rPr>
              <a:t>vysoké</a:t>
            </a:r>
            <a:r>
              <a:rPr sz="2206" i="1" spc="-66" dirty="0">
                <a:latin typeface="Arial"/>
                <a:cs typeface="Arial"/>
              </a:rPr>
              <a:t> </a:t>
            </a:r>
            <a:r>
              <a:rPr sz="2206" i="1" spc="-11" dirty="0">
                <a:latin typeface="Arial"/>
                <a:cs typeface="Arial"/>
              </a:rPr>
              <a:t>tepelné </a:t>
            </a:r>
            <a:r>
              <a:rPr sz="2206" i="1" dirty="0">
                <a:latin typeface="Arial"/>
                <a:cs typeface="Arial"/>
              </a:rPr>
              <a:t>účinnosti</a:t>
            </a:r>
            <a:r>
              <a:rPr sz="2206" i="1" spc="-55" dirty="0">
                <a:latin typeface="Arial"/>
                <a:cs typeface="Arial"/>
              </a:rPr>
              <a:t> </a:t>
            </a:r>
            <a:r>
              <a:rPr sz="2206" i="1" dirty="0">
                <a:latin typeface="Arial"/>
                <a:cs typeface="Arial"/>
              </a:rPr>
              <a:t>proudu</a:t>
            </a:r>
            <a:r>
              <a:rPr sz="2206" i="1" spc="-44" dirty="0">
                <a:latin typeface="Arial"/>
                <a:cs typeface="Arial"/>
              </a:rPr>
              <a:t> </a:t>
            </a:r>
            <a:r>
              <a:rPr sz="2206" i="1" dirty="0">
                <a:latin typeface="Arial"/>
                <a:cs typeface="Arial"/>
              </a:rPr>
              <a:t>elektronů,</a:t>
            </a:r>
            <a:r>
              <a:rPr sz="2206" i="1" spc="-61" dirty="0">
                <a:latin typeface="Arial"/>
                <a:cs typeface="Arial"/>
              </a:rPr>
              <a:t> </a:t>
            </a:r>
            <a:r>
              <a:rPr sz="2206" i="1" dirty="0">
                <a:latin typeface="Arial"/>
                <a:cs typeface="Arial"/>
              </a:rPr>
              <a:t>elektrony</a:t>
            </a:r>
            <a:r>
              <a:rPr sz="2206" i="1" spc="-50" dirty="0">
                <a:latin typeface="Arial"/>
                <a:cs typeface="Arial"/>
              </a:rPr>
              <a:t> </a:t>
            </a:r>
            <a:r>
              <a:rPr sz="2206" i="1" spc="-28" dirty="0">
                <a:latin typeface="Arial"/>
                <a:cs typeface="Arial"/>
              </a:rPr>
              <a:t>se </a:t>
            </a:r>
            <a:r>
              <a:rPr sz="2206" i="1" dirty="0">
                <a:latin typeface="Arial"/>
                <a:cs typeface="Arial"/>
              </a:rPr>
              <a:t>formují</a:t>
            </a:r>
            <a:r>
              <a:rPr sz="2206" i="1" spc="-44" dirty="0">
                <a:latin typeface="Arial"/>
                <a:cs typeface="Arial"/>
              </a:rPr>
              <a:t> </a:t>
            </a:r>
            <a:r>
              <a:rPr sz="2206" i="1" dirty="0">
                <a:latin typeface="Arial"/>
                <a:cs typeface="Arial"/>
              </a:rPr>
              <a:t>současně</a:t>
            </a:r>
            <a:r>
              <a:rPr sz="2206" i="1" spc="-61" dirty="0">
                <a:latin typeface="Arial"/>
                <a:cs typeface="Arial"/>
              </a:rPr>
              <a:t> </a:t>
            </a:r>
            <a:r>
              <a:rPr sz="2206" i="1" dirty="0">
                <a:latin typeface="Arial"/>
                <a:cs typeface="Arial"/>
              </a:rPr>
              <a:t>při</a:t>
            </a:r>
            <a:r>
              <a:rPr sz="2206" i="1" spc="-39" dirty="0">
                <a:latin typeface="Arial"/>
                <a:cs typeface="Arial"/>
              </a:rPr>
              <a:t> </a:t>
            </a:r>
            <a:r>
              <a:rPr sz="2206" i="1" dirty="0">
                <a:latin typeface="Arial"/>
                <a:cs typeface="Arial"/>
              </a:rPr>
              <a:t>urychlovaní</a:t>
            </a:r>
            <a:r>
              <a:rPr sz="2206" i="1" spc="-61" dirty="0">
                <a:latin typeface="Arial"/>
                <a:cs typeface="Arial"/>
              </a:rPr>
              <a:t> </a:t>
            </a:r>
            <a:r>
              <a:rPr sz="2206" i="1" spc="-28" dirty="0">
                <a:latin typeface="Arial"/>
                <a:cs typeface="Arial"/>
              </a:rPr>
              <a:t>ve </a:t>
            </a:r>
            <a:r>
              <a:rPr sz="2206" i="1" dirty="0">
                <a:latin typeface="Arial"/>
                <a:cs typeface="Arial"/>
              </a:rPr>
              <a:t>vakuu</a:t>
            </a:r>
            <a:r>
              <a:rPr sz="2206" i="1" spc="-55"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velmi</a:t>
            </a:r>
            <a:r>
              <a:rPr sz="2206" i="1" spc="-17" dirty="0">
                <a:latin typeface="Arial"/>
                <a:cs typeface="Arial"/>
              </a:rPr>
              <a:t> </a:t>
            </a:r>
            <a:r>
              <a:rPr sz="2206" i="1" dirty="0">
                <a:latin typeface="Arial"/>
                <a:cs typeface="Arial"/>
              </a:rPr>
              <a:t>tenkého</a:t>
            </a:r>
            <a:r>
              <a:rPr sz="2206" i="1" spc="-33" dirty="0">
                <a:latin typeface="Arial"/>
                <a:cs typeface="Arial"/>
              </a:rPr>
              <a:t> </a:t>
            </a:r>
            <a:r>
              <a:rPr sz="2206" i="1" spc="-11" dirty="0">
                <a:latin typeface="Arial"/>
                <a:cs typeface="Arial"/>
              </a:rPr>
              <a:t>svazku.</a:t>
            </a:r>
            <a:endParaRPr sz="2206">
              <a:latin typeface="Arial"/>
              <a:cs typeface="Arial"/>
            </a:endParaRPr>
          </a:p>
          <a:p>
            <a:pPr>
              <a:spcBef>
                <a:spcPts val="50"/>
              </a:spcBef>
            </a:pPr>
            <a:endParaRPr sz="2261">
              <a:latin typeface="Arial"/>
              <a:cs typeface="Arial"/>
            </a:endParaRPr>
          </a:p>
          <a:p>
            <a:pPr marL="14007" marR="479717"/>
            <a:r>
              <a:rPr sz="2206" i="1" spc="-22" dirty="0">
                <a:latin typeface="Arial"/>
                <a:cs typeface="Arial"/>
              </a:rPr>
              <a:t>Takto</a:t>
            </a:r>
            <a:r>
              <a:rPr sz="2206" i="1" spc="-72" dirty="0">
                <a:latin typeface="Arial"/>
                <a:cs typeface="Arial"/>
              </a:rPr>
              <a:t> </a:t>
            </a:r>
            <a:r>
              <a:rPr sz="2206" i="1" dirty="0">
                <a:latin typeface="Arial"/>
                <a:cs typeface="Arial"/>
              </a:rPr>
              <a:t>se</a:t>
            </a:r>
            <a:r>
              <a:rPr sz="2206" i="1" spc="-44" dirty="0">
                <a:latin typeface="Arial"/>
                <a:cs typeface="Arial"/>
              </a:rPr>
              <a:t> </a:t>
            </a:r>
            <a:r>
              <a:rPr sz="2206" i="1" dirty="0">
                <a:latin typeface="Arial"/>
                <a:cs typeface="Arial"/>
              </a:rPr>
              <a:t>získá</a:t>
            </a:r>
            <a:r>
              <a:rPr sz="2206" i="1" spc="-61" dirty="0">
                <a:latin typeface="Arial"/>
                <a:cs typeface="Arial"/>
              </a:rPr>
              <a:t> </a:t>
            </a:r>
            <a:r>
              <a:rPr sz="2206" i="1" dirty="0">
                <a:latin typeface="Arial"/>
                <a:cs typeface="Arial"/>
              </a:rPr>
              <a:t>velice</a:t>
            </a:r>
            <a:r>
              <a:rPr sz="2206" i="1" spc="-39" dirty="0">
                <a:latin typeface="Arial"/>
                <a:cs typeface="Arial"/>
              </a:rPr>
              <a:t> </a:t>
            </a:r>
            <a:r>
              <a:rPr sz="2206" i="1" spc="-11" dirty="0">
                <a:latin typeface="Arial"/>
                <a:cs typeface="Arial"/>
              </a:rPr>
              <a:t>koncentrovaný </a:t>
            </a:r>
            <a:r>
              <a:rPr sz="2206" i="1" dirty="0">
                <a:latin typeface="Arial"/>
                <a:cs typeface="Arial"/>
              </a:rPr>
              <a:t>zdroj</a:t>
            </a:r>
            <a:r>
              <a:rPr sz="2206" i="1" spc="-33" dirty="0">
                <a:latin typeface="Arial"/>
                <a:cs typeface="Arial"/>
              </a:rPr>
              <a:t> </a:t>
            </a:r>
            <a:r>
              <a:rPr sz="2206" i="1" dirty="0">
                <a:latin typeface="Arial"/>
                <a:cs typeface="Arial"/>
              </a:rPr>
              <a:t>tepla vhodný</a:t>
            </a:r>
            <a:r>
              <a:rPr sz="2206" i="1" spc="-39" dirty="0">
                <a:latin typeface="Arial"/>
                <a:cs typeface="Arial"/>
              </a:rPr>
              <a:t> </a:t>
            </a:r>
            <a:r>
              <a:rPr sz="2206" i="1" dirty="0">
                <a:latin typeface="Arial"/>
                <a:cs typeface="Arial"/>
              </a:rPr>
              <a:t>na</a:t>
            </a:r>
            <a:r>
              <a:rPr sz="2206" i="1" spc="-11" dirty="0">
                <a:latin typeface="Arial"/>
                <a:cs typeface="Arial"/>
              </a:rPr>
              <a:t> svařování.</a:t>
            </a:r>
            <a:endParaRPr sz="2206">
              <a:latin typeface="Arial"/>
              <a:cs typeface="Arial"/>
            </a:endParaRPr>
          </a:p>
        </p:txBody>
      </p:sp>
      <p:pic>
        <p:nvPicPr>
          <p:cNvPr id="14" name="object 14"/>
          <p:cNvPicPr/>
          <p:nvPr/>
        </p:nvPicPr>
        <p:blipFill>
          <a:blip r:embed="rId2" cstate="print"/>
          <a:stretch>
            <a:fillRect/>
          </a:stretch>
        </p:blipFill>
        <p:spPr>
          <a:xfrm>
            <a:off x="6055928" y="1574754"/>
            <a:ext cx="3759576" cy="5532645"/>
          </a:xfrm>
          <a:prstGeom prst="rect">
            <a:avLst/>
          </a:prstGeom>
        </p:spPr>
      </p:pic>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478467411"/>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7807"/>
            <a:ext cx="5072712" cy="442668"/>
          </a:xfrm>
          <a:prstGeom prst="rect">
            <a:avLst/>
          </a:prstGeom>
        </p:spPr>
        <p:txBody>
          <a:bodyPr vert="horz" wrap="square" lIns="0" tIns="18207" rIns="0" bIns="0" rtlCol="0">
            <a:spAutoFit/>
          </a:bodyPr>
          <a:lstStyle/>
          <a:p>
            <a:pPr marL="14007">
              <a:spcBef>
                <a:spcPts val="143"/>
              </a:spcBef>
            </a:pPr>
            <a:r>
              <a:rPr sz="2757" i="1" spc="-50" dirty="0">
                <a:latin typeface="Tahoma"/>
                <a:cs typeface="Tahoma"/>
              </a:rPr>
              <a:t>Hustota</a:t>
            </a:r>
            <a:r>
              <a:rPr sz="2757" i="1" spc="-149" dirty="0">
                <a:latin typeface="Tahoma"/>
                <a:cs typeface="Tahoma"/>
              </a:rPr>
              <a:t> </a:t>
            </a:r>
            <a:r>
              <a:rPr sz="2757" i="1" spc="-50" dirty="0">
                <a:latin typeface="Tahoma"/>
                <a:cs typeface="Tahoma"/>
              </a:rPr>
              <a:t>výkonu</a:t>
            </a:r>
            <a:r>
              <a:rPr sz="2757" i="1" spc="-149" dirty="0">
                <a:latin typeface="Tahoma"/>
                <a:cs typeface="Tahoma"/>
              </a:rPr>
              <a:t> </a:t>
            </a:r>
            <a:r>
              <a:rPr sz="2757" i="1" spc="-11" dirty="0">
                <a:latin typeface="Tahoma"/>
                <a:cs typeface="Tahoma"/>
              </a:rPr>
              <a:t>vs.</a:t>
            </a:r>
            <a:r>
              <a:rPr sz="2757" i="1" spc="-171" dirty="0">
                <a:latin typeface="Tahoma"/>
                <a:cs typeface="Tahoma"/>
              </a:rPr>
              <a:t> </a:t>
            </a:r>
            <a:r>
              <a:rPr sz="2757" i="1" spc="-22" dirty="0">
                <a:latin typeface="Tahoma"/>
                <a:cs typeface="Tahoma"/>
              </a:rPr>
              <a:t>tvar</a:t>
            </a:r>
            <a:r>
              <a:rPr sz="2757" i="1" spc="-165" dirty="0">
                <a:latin typeface="Tahoma"/>
                <a:cs typeface="Tahoma"/>
              </a:rPr>
              <a:t> </a:t>
            </a:r>
            <a:r>
              <a:rPr sz="2757" i="1" spc="-39" dirty="0">
                <a:latin typeface="Tahoma"/>
                <a:cs typeface="Tahoma"/>
              </a:rPr>
              <a:t>svaru</a:t>
            </a:r>
            <a:endParaRPr sz="2757">
              <a:latin typeface="Tahoma"/>
              <a:cs typeface="Tahoma"/>
            </a:endParaRPr>
          </a:p>
        </p:txBody>
      </p:sp>
      <p:pic>
        <p:nvPicPr>
          <p:cNvPr id="13" name="object 13"/>
          <p:cNvPicPr/>
          <p:nvPr/>
        </p:nvPicPr>
        <p:blipFill>
          <a:blip r:embed="rId2" cstate="print"/>
          <a:stretch>
            <a:fillRect/>
          </a:stretch>
        </p:blipFill>
        <p:spPr>
          <a:xfrm>
            <a:off x="1231900" y="1343025"/>
            <a:ext cx="7894013" cy="5100722"/>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5002338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7807"/>
            <a:ext cx="2754838" cy="442668"/>
          </a:xfrm>
          <a:prstGeom prst="rect">
            <a:avLst/>
          </a:prstGeom>
        </p:spPr>
        <p:txBody>
          <a:bodyPr vert="horz" wrap="square" lIns="0" tIns="18207" rIns="0" bIns="0" rtlCol="0">
            <a:spAutoFit/>
          </a:bodyPr>
          <a:lstStyle/>
          <a:p>
            <a:pPr marL="14007">
              <a:spcBef>
                <a:spcPts val="143"/>
              </a:spcBef>
            </a:pPr>
            <a:r>
              <a:rPr sz="2757" i="1" spc="-55" dirty="0">
                <a:latin typeface="Tahoma"/>
                <a:cs typeface="Tahoma"/>
              </a:rPr>
              <a:t>Emise</a:t>
            </a:r>
            <a:r>
              <a:rPr sz="2757" i="1" spc="-116" dirty="0">
                <a:latin typeface="Tahoma"/>
                <a:cs typeface="Tahoma"/>
              </a:rPr>
              <a:t> </a:t>
            </a:r>
            <a:r>
              <a:rPr sz="2757" i="1" spc="-55" dirty="0">
                <a:latin typeface="Tahoma"/>
                <a:cs typeface="Tahoma"/>
              </a:rPr>
              <a:t>elektronů</a:t>
            </a:r>
            <a:endParaRPr sz="2757">
              <a:latin typeface="Tahoma"/>
              <a:cs typeface="Tahoma"/>
            </a:endParaRPr>
          </a:p>
        </p:txBody>
      </p:sp>
      <p:sp>
        <p:nvSpPr>
          <p:cNvPr id="13" name="object 13"/>
          <p:cNvSpPr txBox="1"/>
          <p:nvPr/>
        </p:nvSpPr>
        <p:spPr>
          <a:xfrm>
            <a:off x="706921" y="1612849"/>
            <a:ext cx="9340820" cy="693753"/>
          </a:xfrm>
          <a:prstGeom prst="rect">
            <a:avLst/>
          </a:prstGeom>
        </p:spPr>
        <p:txBody>
          <a:bodyPr vert="horz" wrap="square" lIns="0" tIns="14706" rIns="0" bIns="0" rtlCol="0">
            <a:spAutoFit/>
          </a:bodyPr>
          <a:lstStyle/>
          <a:p>
            <a:pPr marL="14007" marR="5602">
              <a:spcBef>
                <a:spcPts val="116"/>
              </a:spcBef>
            </a:pPr>
            <a:r>
              <a:rPr sz="2206" i="1" dirty="0">
                <a:latin typeface="Arial"/>
                <a:cs typeface="Arial"/>
              </a:rPr>
              <a:t>Emise</a:t>
            </a:r>
            <a:r>
              <a:rPr sz="2206" i="1" spc="-17" dirty="0">
                <a:latin typeface="Arial"/>
                <a:cs typeface="Arial"/>
              </a:rPr>
              <a:t> </a:t>
            </a:r>
            <a:r>
              <a:rPr sz="2206" i="1" dirty="0">
                <a:latin typeface="Arial"/>
                <a:cs typeface="Arial"/>
              </a:rPr>
              <a:t>elektronů</a:t>
            </a:r>
            <a:r>
              <a:rPr sz="2206" i="1" spc="-55"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popsána</a:t>
            </a:r>
            <a:r>
              <a:rPr sz="2206" i="1" spc="-66" dirty="0">
                <a:latin typeface="Arial"/>
                <a:cs typeface="Arial"/>
              </a:rPr>
              <a:t> </a:t>
            </a:r>
            <a:r>
              <a:rPr sz="2206" i="1" dirty="0">
                <a:latin typeface="Arial"/>
                <a:cs typeface="Arial"/>
              </a:rPr>
              <a:t>podle</a:t>
            </a:r>
            <a:r>
              <a:rPr sz="2206" i="1" spc="-11" dirty="0">
                <a:latin typeface="Arial"/>
                <a:cs typeface="Arial"/>
              </a:rPr>
              <a:t> </a:t>
            </a:r>
            <a:r>
              <a:rPr sz="2206" i="1" dirty="0">
                <a:latin typeface="Arial"/>
                <a:cs typeface="Arial"/>
              </a:rPr>
              <a:t>Richardsona</a:t>
            </a:r>
            <a:r>
              <a:rPr sz="2206" i="1" spc="-55" dirty="0">
                <a:latin typeface="Arial"/>
                <a:cs typeface="Arial"/>
              </a:rPr>
              <a:t> </a:t>
            </a:r>
            <a:r>
              <a:rPr sz="2206" i="1" dirty="0">
                <a:latin typeface="Arial"/>
                <a:cs typeface="Arial"/>
              </a:rPr>
              <a:t>a</a:t>
            </a:r>
            <a:r>
              <a:rPr sz="2206" i="1" spc="-39" dirty="0">
                <a:latin typeface="Arial"/>
                <a:cs typeface="Arial"/>
              </a:rPr>
              <a:t> </a:t>
            </a:r>
            <a:r>
              <a:rPr sz="2206" i="1" dirty="0">
                <a:latin typeface="Arial"/>
                <a:cs typeface="Arial"/>
              </a:rPr>
              <a:t>Thompsona</a:t>
            </a:r>
            <a:r>
              <a:rPr sz="2206" i="1" spc="-44" dirty="0">
                <a:latin typeface="Arial"/>
                <a:cs typeface="Arial"/>
              </a:rPr>
              <a:t> </a:t>
            </a:r>
            <a:r>
              <a:rPr sz="2206" i="1" spc="-11" dirty="0">
                <a:latin typeface="Arial"/>
                <a:cs typeface="Arial"/>
              </a:rPr>
              <a:t>následujícím vztahem:</a:t>
            </a:r>
            <a:endParaRPr sz="2206">
              <a:latin typeface="Arial"/>
              <a:cs typeface="Arial"/>
            </a:endParaRPr>
          </a:p>
        </p:txBody>
      </p:sp>
      <p:sp>
        <p:nvSpPr>
          <p:cNvPr id="14" name="object 14"/>
          <p:cNvSpPr txBox="1"/>
          <p:nvPr/>
        </p:nvSpPr>
        <p:spPr>
          <a:xfrm>
            <a:off x="706920" y="3461826"/>
            <a:ext cx="635139" cy="354302"/>
          </a:xfrm>
          <a:prstGeom prst="rect">
            <a:avLst/>
          </a:prstGeom>
        </p:spPr>
        <p:txBody>
          <a:bodyPr vert="horz" wrap="square" lIns="0" tIns="14706" rIns="0" bIns="0" rtlCol="0">
            <a:spAutoFit/>
          </a:bodyPr>
          <a:lstStyle/>
          <a:p>
            <a:pPr marL="14007">
              <a:spcBef>
                <a:spcPts val="116"/>
              </a:spcBef>
            </a:pPr>
            <a:r>
              <a:rPr sz="2206" i="1" dirty="0">
                <a:latin typeface="Arial"/>
                <a:cs typeface="Arial"/>
              </a:rPr>
              <a:t>kde</a:t>
            </a:r>
            <a:r>
              <a:rPr sz="2206" i="1" spc="-28" dirty="0">
                <a:latin typeface="Arial"/>
                <a:cs typeface="Arial"/>
              </a:rPr>
              <a:t> </a:t>
            </a:r>
            <a:r>
              <a:rPr sz="2206" i="1" spc="-55" dirty="0">
                <a:latin typeface="Arial"/>
                <a:cs typeface="Arial"/>
              </a:rPr>
              <a:t>:</a:t>
            </a:r>
            <a:endParaRPr sz="2206">
              <a:latin typeface="Arial"/>
              <a:cs typeface="Arial"/>
            </a:endParaRPr>
          </a:p>
        </p:txBody>
      </p:sp>
      <p:sp>
        <p:nvSpPr>
          <p:cNvPr id="15" name="object 15"/>
          <p:cNvSpPr txBox="1"/>
          <p:nvPr/>
        </p:nvSpPr>
        <p:spPr>
          <a:xfrm>
            <a:off x="1851404" y="3461825"/>
            <a:ext cx="6247054" cy="2051561"/>
          </a:xfrm>
          <a:prstGeom prst="rect">
            <a:avLst/>
          </a:prstGeom>
        </p:spPr>
        <p:txBody>
          <a:bodyPr vert="horz" wrap="square" lIns="0" tIns="14706" rIns="0" bIns="0" rtlCol="0">
            <a:spAutoFit/>
          </a:bodyPr>
          <a:lstStyle/>
          <a:p>
            <a:pPr marL="14007">
              <a:spcBef>
                <a:spcPts val="116"/>
              </a:spcBef>
            </a:pPr>
            <a:r>
              <a:rPr sz="2206" i="1" dirty="0">
                <a:latin typeface="Arial"/>
                <a:cs typeface="Arial"/>
              </a:rPr>
              <a:t>J</a:t>
            </a:r>
            <a:r>
              <a:rPr sz="1544" i="1" dirty="0">
                <a:latin typeface="Arial"/>
                <a:cs typeface="Arial"/>
              </a:rPr>
              <a:t>e</a:t>
            </a:r>
            <a:r>
              <a:rPr sz="1544" i="1" spc="149"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hustota</a:t>
            </a:r>
            <a:r>
              <a:rPr sz="2206" i="1" spc="-55" dirty="0">
                <a:latin typeface="Arial"/>
                <a:cs typeface="Arial"/>
              </a:rPr>
              <a:t> </a:t>
            </a:r>
            <a:r>
              <a:rPr sz="2206" i="1" dirty="0">
                <a:latin typeface="Arial"/>
                <a:cs typeface="Arial"/>
              </a:rPr>
              <a:t>emisního</a:t>
            </a:r>
            <a:r>
              <a:rPr sz="2206" i="1" spc="-33" dirty="0">
                <a:latin typeface="Arial"/>
                <a:cs typeface="Arial"/>
              </a:rPr>
              <a:t> </a:t>
            </a:r>
            <a:r>
              <a:rPr sz="2206" i="1" spc="-11" dirty="0">
                <a:latin typeface="Arial"/>
                <a:cs typeface="Arial"/>
              </a:rPr>
              <a:t>proudu</a:t>
            </a:r>
            <a:endParaRPr sz="2206" dirty="0">
              <a:latin typeface="Arial"/>
              <a:cs typeface="Arial"/>
            </a:endParaRPr>
          </a:p>
          <a:p>
            <a:pPr marL="14007"/>
            <a:r>
              <a:rPr sz="2206" i="1" dirty="0">
                <a:latin typeface="Arial"/>
                <a:cs typeface="Arial"/>
              </a:rPr>
              <a:t>A</a:t>
            </a:r>
            <a:r>
              <a:rPr sz="2206" i="1" spc="-99"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emisní</a:t>
            </a:r>
            <a:r>
              <a:rPr sz="2206" i="1" spc="-28" dirty="0">
                <a:latin typeface="Arial"/>
                <a:cs typeface="Arial"/>
              </a:rPr>
              <a:t> </a:t>
            </a:r>
            <a:r>
              <a:rPr sz="2206" i="1" dirty="0">
                <a:latin typeface="Arial"/>
                <a:cs typeface="Arial"/>
              </a:rPr>
              <a:t>konstanta</a:t>
            </a:r>
            <a:r>
              <a:rPr sz="2206" i="1" spc="-72" dirty="0">
                <a:latin typeface="Arial"/>
                <a:cs typeface="Arial"/>
              </a:rPr>
              <a:t> </a:t>
            </a:r>
            <a:r>
              <a:rPr sz="2206" i="1" dirty="0">
                <a:latin typeface="Arial"/>
                <a:cs typeface="Arial"/>
              </a:rPr>
              <a:t>(závisí</a:t>
            </a:r>
            <a:r>
              <a:rPr sz="2206" i="1" spc="-61" dirty="0">
                <a:latin typeface="Arial"/>
                <a:cs typeface="Arial"/>
              </a:rPr>
              <a:t> </a:t>
            </a:r>
            <a:r>
              <a:rPr sz="2206" i="1" dirty="0">
                <a:latin typeface="Arial"/>
                <a:cs typeface="Arial"/>
              </a:rPr>
              <a:t>na</a:t>
            </a:r>
            <a:r>
              <a:rPr sz="2206" i="1" spc="-17" dirty="0">
                <a:latin typeface="Arial"/>
                <a:cs typeface="Arial"/>
              </a:rPr>
              <a:t> </a:t>
            </a:r>
            <a:r>
              <a:rPr sz="2206" i="1" dirty="0">
                <a:latin typeface="Arial"/>
                <a:cs typeface="Arial"/>
              </a:rPr>
              <a:t>emisivitě</a:t>
            </a:r>
            <a:r>
              <a:rPr sz="2206" i="1" spc="-39" dirty="0">
                <a:latin typeface="Arial"/>
                <a:cs typeface="Arial"/>
              </a:rPr>
              <a:t> </a:t>
            </a:r>
            <a:r>
              <a:rPr sz="2206" i="1" spc="-11" dirty="0">
                <a:latin typeface="Arial"/>
                <a:cs typeface="Arial"/>
              </a:rPr>
              <a:t>povrchu)</a:t>
            </a:r>
            <a:endParaRPr sz="2206" dirty="0">
              <a:latin typeface="Arial"/>
              <a:cs typeface="Arial"/>
            </a:endParaRPr>
          </a:p>
          <a:p>
            <a:pPr marL="23810"/>
            <a:r>
              <a:rPr sz="2206" i="1" dirty="0">
                <a:latin typeface="Arial"/>
                <a:cs typeface="Arial"/>
              </a:rPr>
              <a:t>T</a:t>
            </a:r>
            <a:r>
              <a:rPr sz="2206" i="1" spc="-33"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absolutní</a:t>
            </a:r>
            <a:r>
              <a:rPr sz="2206" i="1" spc="-55" dirty="0">
                <a:latin typeface="Arial"/>
                <a:cs typeface="Arial"/>
              </a:rPr>
              <a:t> </a:t>
            </a:r>
            <a:r>
              <a:rPr sz="2206" i="1" dirty="0">
                <a:latin typeface="Arial"/>
                <a:cs typeface="Arial"/>
              </a:rPr>
              <a:t>teplota</a:t>
            </a:r>
            <a:r>
              <a:rPr sz="2206" i="1" spc="-39" dirty="0">
                <a:latin typeface="Arial"/>
                <a:cs typeface="Arial"/>
              </a:rPr>
              <a:t> </a:t>
            </a:r>
            <a:r>
              <a:rPr sz="2206" i="1" spc="-11" dirty="0">
                <a:latin typeface="Arial"/>
                <a:cs typeface="Arial"/>
              </a:rPr>
              <a:t>katody</a:t>
            </a:r>
            <a:endParaRPr sz="2206" dirty="0">
              <a:latin typeface="Arial"/>
              <a:cs typeface="Arial"/>
            </a:endParaRPr>
          </a:p>
          <a:p>
            <a:pPr marL="23810"/>
            <a:r>
              <a:rPr sz="2206" i="1" dirty="0">
                <a:latin typeface="Arial"/>
                <a:cs typeface="Arial"/>
              </a:rPr>
              <a:t>e</a:t>
            </a:r>
            <a:r>
              <a:rPr sz="2206" i="1" spc="-11"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základ</a:t>
            </a:r>
            <a:r>
              <a:rPr sz="2206" i="1" spc="-39" dirty="0">
                <a:latin typeface="Arial"/>
                <a:cs typeface="Arial"/>
              </a:rPr>
              <a:t> </a:t>
            </a:r>
            <a:r>
              <a:rPr sz="2206" i="1" dirty="0">
                <a:latin typeface="Arial"/>
                <a:cs typeface="Arial"/>
              </a:rPr>
              <a:t>přirozeného</a:t>
            </a:r>
            <a:r>
              <a:rPr sz="2206" i="1" spc="-55" dirty="0">
                <a:latin typeface="Arial"/>
                <a:cs typeface="Arial"/>
              </a:rPr>
              <a:t> </a:t>
            </a:r>
            <a:r>
              <a:rPr sz="2206" i="1" spc="-11" dirty="0">
                <a:latin typeface="Arial"/>
                <a:cs typeface="Arial"/>
              </a:rPr>
              <a:t>logaritmu</a:t>
            </a:r>
            <a:endParaRPr sz="2206" dirty="0">
              <a:latin typeface="Arial"/>
              <a:cs typeface="Arial"/>
            </a:endParaRPr>
          </a:p>
          <a:p>
            <a:pPr marL="23810" marR="1459461"/>
            <a:r>
              <a:rPr sz="2206" i="1" dirty="0">
                <a:latin typeface="Arial"/>
                <a:cs typeface="Arial"/>
              </a:rPr>
              <a:t>e.ϕ</a:t>
            </a:r>
            <a:r>
              <a:rPr sz="1544" i="1" dirty="0">
                <a:latin typeface="Arial"/>
                <a:cs typeface="Arial"/>
              </a:rPr>
              <a:t>o</a:t>
            </a:r>
            <a:r>
              <a:rPr sz="1544" i="1" spc="165" dirty="0">
                <a:latin typeface="Arial"/>
                <a:cs typeface="Arial"/>
              </a:rPr>
              <a:t> </a:t>
            </a:r>
            <a:r>
              <a:rPr sz="2206" i="1" dirty="0">
                <a:latin typeface="Arial"/>
                <a:cs typeface="Arial"/>
              </a:rPr>
              <a:t>=</a:t>
            </a:r>
            <a:r>
              <a:rPr sz="2206" i="1" spc="-11" dirty="0">
                <a:latin typeface="Arial"/>
                <a:cs typeface="Arial"/>
              </a:rPr>
              <a:t> </a:t>
            </a:r>
            <a:r>
              <a:rPr sz="2206" i="1" dirty="0">
                <a:latin typeface="Arial"/>
                <a:cs typeface="Arial"/>
              </a:rPr>
              <a:t>výstupní</a:t>
            </a:r>
            <a:r>
              <a:rPr sz="2206" i="1" spc="-50" dirty="0">
                <a:latin typeface="Arial"/>
                <a:cs typeface="Arial"/>
              </a:rPr>
              <a:t> </a:t>
            </a:r>
            <a:r>
              <a:rPr sz="2206" i="1" dirty="0">
                <a:latin typeface="Arial"/>
                <a:cs typeface="Arial"/>
              </a:rPr>
              <a:t>práce</a:t>
            </a:r>
            <a:r>
              <a:rPr sz="2206" i="1" spc="-39" dirty="0">
                <a:latin typeface="Arial"/>
                <a:cs typeface="Arial"/>
              </a:rPr>
              <a:t> </a:t>
            </a:r>
            <a:r>
              <a:rPr sz="2206" i="1" dirty="0">
                <a:latin typeface="Arial"/>
                <a:cs typeface="Arial"/>
              </a:rPr>
              <a:t>elektronu</a:t>
            </a:r>
            <a:r>
              <a:rPr sz="2206" i="1" spc="-44" dirty="0">
                <a:latin typeface="Arial"/>
                <a:cs typeface="Arial"/>
              </a:rPr>
              <a:t> </a:t>
            </a:r>
            <a:r>
              <a:rPr sz="2206" i="1" dirty="0">
                <a:latin typeface="Arial"/>
                <a:cs typeface="Arial"/>
              </a:rPr>
              <a:t>z</a:t>
            </a:r>
            <a:r>
              <a:rPr sz="2206" i="1" spc="-11" dirty="0">
                <a:latin typeface="Arial"/>
                <a:cs typeface="Arial"/>
              </a:rPr>
              <a:t> </a:t>
            </a:r>
            <a:r>
              <a:rPr sz="2206" i="1" spc="-22" dirty="0">
                <a:latin typeface="Arial"/>
                <a:cs typeface="Arial"/>
              </a:rPr>
              <a:t>kovu </a:t>
            </a:r>
            <a:r>
              <a:rPr sz="2206" i="1" dirty="0">
                <a:latin typeface="Arial"/>
                <a:cs typeface="Arial"/>
              </a:rPr>
              <a:t>k</a:t>
            </a:r>
            <a:r>
              <a:rPr sz="2206" i="1" spc="-17"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Boltzmanova</a:t>
            </a:r>
            <a:r>
              <a:rPr sz="2206" i="1" spc="-28" dirty="0">
                <a:latin typeface="Arial"/>
                <a:cs typeface="Arial"/>
              </a:rPr>
              <a:t> </a:t>
            </a:r>
            <a:r>
              <a:rPr sz="2206" i="1" spc="-11" dirty="0">
                <a:latin typeface="Arial"/>
                <a:cs typeface="Arial"/>
              </a:rPr>
              <a:t>konstanta</a:t>
            </a:r>
            <a:endParaRPr sz="2206" dirty="0">
              <a:latin typeface="Arial"/>
              <a:cs typeface="Arial"/>
            </a:endParaRPr>
          </a:p>
        </p:txBody>
      </p:sp>
      <p:sp>
        <p:nvSpPr>
          <p:cNvPr id="16" name="object 16"/>
          <p:cNvSpPr txBox="1"/>
          <p:nvPr/>
        </p:nvSpPr>
        <p:spPr>
          <a:xfrm>
            <a:off x="706921" y="5614825"/>
            <a:ext cx="4541912" cy="1053785"/>
          </a:xfrm>
          <a:prstGeom prst="rect">
            <a:avLst/>
          </a:prstGeom>
        </p:spPr>
        <p:txBody>
          <a:bodyPr vert="horz" wrap="square" lIns="0" tIns="14005" rIns="0" bIns="0" rtlCol="0">
            <a:spAutoFit/>
          </a:bodyPr>
          <a:lstStyle/>
          <a:p>
            <a:pPr marL="14007">
              <a:spcBef>
                <a:spcPts val="110"/>
              </a:spcBef>
            </a:pPr>
            <a:r>
              <a:rPr sz="2206" i="1" dirty="0">
                <a:latin typeface="Arial"/>
                <a:cs typeface="Arial"/>
              </a:rPr>
              <a:t>Rychlost</a:t>
            </a:r>
            <a:r>
              <a:rPr sz="2206" i="1" spc="-72" dirty="0">
                <a:latin typeface="Arial"/>
                <a:cs typeface="Arial"/>
              </a:rPr>
              <a:t> </a:t>
            </a:r>
            <a:r>
              <a:rPr sz="2206" i="1" dirty="0">
                <a:latin typeface="Arial"/>
                <a:cs typeface="Arial"/>
              </a:rPr>
              <a:t>elektronů</a:t>
            </a:r>
            <a:r>
              <a:rPr sz="2206" i="1" spc="-39" dirty="0">
                <a:latin typeface="Arial"/>
                <a:cs typeface="Arial"/>
              </a:rPr>
              <a:t> </a:t>
            </a:r>
            <a:r>
              <a:rPr sz="2206" i="1" dirty="0">
                <a:latin typeface="Arial"/>
                <a:cs typeface="Arial"/>
              </a:rPr>
              <a:t>je</a:t>
            </a:r>
            <a:r>
              <a:rPr sz="2206" i="1" spc="-11" dirty="0">
                <a:latin typeface="Arial"/>
                <a:cs typeface="Arial"/>
              </a:rPr>
              <a:t> </a:t>
            </a:r>
            <a:r>
              <a:rPr sz="2206" i="1" dirty="0">
                <a:latin typeface="Arial"/>
                <a:cs typeface="Arial"/>
              </a:rPr>
              <a:t>dána</a:t>
            </a:r>
            <a:r>
              <a:rPr sz="2206" i="1" spc="-39" dirty="0">
                <a:latin typeface="Arial"/>
                <a:cs typeface="Arial"/>
              </a:rPr>
              <a:t> </a:t>
            </a:r>
            <a:r>
              <a:rPr sz="2206" i="1" spc="-11" dirty="0">
                <a:latin typeface="Arial"/>
                <a:cs typeface="Arial"/>
              </a:rPr>
              <a:t>vztahem:</a:t>
            </a:r>
            <a:endParaRPr sz="2206" dirty="0">
              <a:latin typeface="Arial"/>
              <a:cs typeface="Arial"/>
            </a:endParaRPr>
          </a:p>
          <a:p>
            <a:pPr>
              <a:spcBef>
                <a:spcPts val="50"/>
              </a:spcBef>
            </a:pPr>
            <a:endParaRPr sz="2261" dirty="0">
              <a:latin typeface="Arial"/>
              <a:cs typeface="Arial"/>
            </a:endParaRPr>
          </a:p>
          <a:p>
            <a:pPr marL="14007">
              <a:tabLst>
                <a:tab pos="1052577" algn="l"/>
              </a:tabLst>
            </a:pPr>
            <a:r>
              <a:rPr sz="2206" i="1" dirty="0">
                <a:latin typeface="Arial"/>
                <a:cs typeface="Arial"/>
              </a:rPr>
              <a:t>Kde</a:t>
            </a:r>
            <a:r>
              <a:rPr sz="2206" i="1" spc="-6" dirty="0">
                <a:latin typeface="Arial"/>
                <a:cs typeface="Arial"/>
              </a:rPr>
              <a:t> </a:t>
            </a:r>
            <a:r>
              <a:rPr sz="2206" i="1" spc="-55" dirty="0">
                <a:latin typeface="Arial"/>
                <a:cs typeface="Arial"/>
              </a:rPr>
              <a:t>:</a:t>
            </a:r>
            <a:r>
              <a:rPr sz="2206" i="1" dirty="0">
                <a:latin typeface="Arial"/>
                <a:cs typeface="Arial"/>
              </a:rPr>
              <a:t>	U</a:t>
            </a:r>
            <a:r>
              <a:rPr sz="2206" i="1" spc="-28"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urychlovací</a:t>
            </a:r>
            <a:r>
              <a:rPr sz="2206" i="1" spc="-61" dirty="0">
                <a:latin typeface="Arial"/>
                <a:cs typeface="Arial"/>
              </a:rPr>
              <a:t> </a:t>
            </a:r>
            <a:r>
              <a:rPr sz="2206" i="1" spc="-11" dirty="0">
                <a:latin typeface="Arial"/>
                <a:cs typeface="Arial"/>
              </a:rPr>
              <a:t>napětí</a:t>
            </a:r>
            <a:endParaRPr sz="2206" dirty="0">
              <a:latin typeface="Arial"/>
              <a:cs typeface="Arial"/>
            </a:endParaRPr>
          </a:p>
        </p:txBody>
      </p:sp>
      <p:pic>
        <p:nvPicPr>
          <p:cNvPr id="17" name="object 17"/>
          <p:cNvPicPr/>
          <p:nvPr/>
        </p:nvPicPr>
        <p:blipFill>
          <a:blip r:embed="rId2" cstate="print"/>
          <a:stretch>
            <a:fillRect/>
          </a:stretch>
        </p:blipFill>
        <p:spPr>
          <a:xfrm>
            <a:off x="3044233" y="2114238"/>
            <a:ext cx="4117552" cy="1423495"/>
          </a:xfrm>
          <a:prstGeom prst="rect">
            <a:avLst/>
          </a:prstGeom>
        </p:spPr>
      </p:pic>
      <p:pic>
        <p:nvPicPr>
          <p:cNvPr id="18" name="object 18"/>
          <p:cNvPicPr/>
          <p:nvPr/>
        </p:nvPicPr>
        <p:blipFill>
          <a:blip r:embed="rId3" cstate="print"/>
          <a:stretch>
            <a:fillRect/>
          </a:stretch>
        </p:blipFill>
        <p:spPr>
          <a:xfrm>
            <a:off x="6032501" y="6231394"/>
            <a:ext cx="3334835" cy="437216"/>
          </a:xfrm>
          <a:prstGeom prst="rect">
            <a:avLst/>
          </a:prstGeom>
        </p:spPr>
      </p:pic>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95965082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1" name="object 11"/>
          <p:cNvGrpSpPr/>
          <p:nvPr/>
        </p:nvGrpSpPr>
        <p:grpSpPr>
          <a:xfrm>
            <a:off x="741765" y="1550753"/>
            <a:ext cx="9646835" cy="3573447"/>
            <a:chOff x="396240" y="1629155"/>
            <a:chExt cx="8747760" cy="3240405"/>
          </a:xfrm>
        </p:grpSpPr>
        <p:pic>
          <p:nvPicPr>
            <p:cNvPr id="12" name="object 12"/>
            <p:cNvPicPr/>
            <p:nvPr/>
          </p:nvPicPr>
          <p:blipFill>
            <a:blip r:embed="rId2" cstate="print"/>
            <a:stretch>
              <a:fillRect/>
            </a:stretch>
          </p:blipFill>
          <p:spPr>
            <a:xfrm>
              <a:off x="396240" y="1850135"/>
              <a:ext cx="8496300" cy="3019044"/>
            </a:xfrm>
            <a:prstGeom prst="rect">
              <a:avLst/>
            </a:prstGeom>
          </p:spPr>
        </p:pic>
        <p:sp>
          <p:nvSpPr>
            <p:cNvPr id="13" name="object 13"/>
            <p:cNvSpPr/>
            <p:nvPr/>
          </p:nvSpPr>
          <p:spPr>
            <a:xfrm>
              <a:off x="4571999" y="1629155"/>
              <a:ext cx="4572000" cy="584200"/>
            </a:xfrm>
            <a:custGeom>
              <a:avLst/>
              <a:gdLst/>
              <a:ahLst/>
              <a:cxnLst/>
              <a:rect l="l" t="t" r="r" b="b"/>
              <a:pathLst>
                <a:path w="4572000" h="584200">
                  <a:moveTo>
                    <a:pt x="4572000" y="0"/>
                  </a:moveTo>
                  <a:lnTo>
                    <a:pt x="0" y="0"/>
                  </a:lnTo>
                  <a:lnTo>
                    <a:pt x="0" y="583691"/>
                  </a:lnTo>
                  <a:lnTo>
                    <a:pt x="4572000" y="583691"/>
                  </a:lnTo>
                  <a:lnTo>
                    <a:pt x="4572000" y="0"/>
                  </a:lnTo>
                  <a:close/>
                </a:path>
              </a:pathLst>
            </a:custGeom>
            <a:solidFill>
              <a:srgbClr val="FFFFFF"/>
            </a:solidFill>
          </p:spPr>
          <p:txBody>
            <a:bodyPr wrap="square" lIns="0" tIns="0" rIns="0" bIns="0" rtlCol="0"/>
            <a:lstStyle/>
            <a:p>
              <a:endParaRPr sz="1985"/>
            </a:p>
          </p:txBody>
        </p:sp>
      </p:grpSp>
      <p:sp>
        <p:nvSpPr>
          <p:cNvPr id="15" name="object 15"/>
          <p:cNvSpPr txBox="1">
            <a:spLocks noGrp="1"/>
          </p:cNvSpPr>
          <p:nvPr>
            <p:ph type="title"/>
          </p:nvPr>
        </p:nvSpPr>
        <p:spPr>
          <a:xfrm>
            <a:off x="391632" y="777807"/>
            <a:ext cx="2340982" cy="442668"/>
          </a:xfrm>
          <a:prstGeom prst="rect">
            <a:avLst/>
          </a:prstGeom>
        </p:spPr>
        <p:txBody>
          <a:bodyPr vert="horz" wrap="square" lIns="0" tIns="18207" rIns="0" bIns="0" rtlCol="0">
            <a:spAutoFit/>
          </a:bodyPr>
          <a:lstStyle/>
          <a:p>
            <a:pPr marL="14007">
              <a:spcBef>
                <a:spcPts val="143"/>
              </a:spcBef>
            </a:pPr>
            <a:r>
              <a:rPr sz="2757" i="1" spc="-44" dirty="0">
                <a:latin typeface="Tahoma"/>
                <a:cs typeface="Tahoma"/>
              </a:rPr>
              <a:t>Typy</a:t>
            </a:r>
            <a:r>
              <a:rPr sz="2757" i="1" spc="-126" dirty="0">
                <a:latin typeface="Tahoma"/>
                <a:cs typeface="Tahoma"/>
              </a:rPr>
              <a:t> </a:t>
            </a:r>
            <a:r>
              <a:rPr sz="2757" i="1" spc="-55" dirty="0">
                <a:latin typeface="Tahoma"/>
                <a:cs typeface="Tahoma"/>
              </a:rPr>
              <a:t>elektrod</a:t>
            </a:r>
            <a:endParaRPr sz="2757" dirty="0">
              <a:latin typeface="Tahoma"/>
              <a:cs typeface="Tahoma"/>
            </a:endParaRPr>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6" name="object 16"/>
          <p:cNvSpPr txBox="1"/>
          <p:nvPr/>
        </p:nvSpPr>
        <p:spPr>
          <a:xfrm>
            <a:off x="741204" y="1508650"/>
            <a:ext cx="1610607" cy="319610"/>
          </a:xfrm>
          <a:prstGeom prst="rect">
            <a:avLst/>
          </a:prstGeom>
        </p:spPr>
        <p:txBody>
          <a:bodyPr vert="horz" wrap="square" lIns="0" tIns="14005" rIns="0" bIns="0" rtlCol="0">
            <a:spAutoFit/>
          </a:bodyPr>
          <a:lstStyle/>
          <a:p>
            <a:pPr marL="14007">
              <a:spcBef>
                <a:spcPts val="110"/>
              </a:spcBef>
            </a:pPr>
            <a:r>
              <a:rPr sz="1985" b="1" i="1" spc="-11" dirty="0">
                <a:latin typeface="Arial"/>
                <a:cs typeface="Arial"/>
              </a:rPr>
              <a:t>Termokatody</a:t>
            </a:r>
            <a:endParaRPr sz="1985">
              <a:latin typeface="Arial"/>
              <a:cs typeface="Arial"/>
            </a:endParaRPr>
          </a:p>
        </p:txBody>
      </p:sp>
      <p:sp>
        <p:nvSpPr>
          <p:cNvPr id="17" name="object 17"/>
          <p:cNvSpPr txBox="1"/>
          <p:nvPr/>
        </p:nvSpPr>
        <p:spPr>
          <a:xfrm>
            <a:off x="769776" y="5196466"/>
            <a:ext cx="9133542" cy="1425066"/>
          </a:xfrm>
          <a:prstGeom prst="rect">
            <a:avLst/>
          </a:prstGeom>
        </p:spPr>
        <p:txBody>
          <a:bodyPr vert="horz" wrap="square" lIns="0" tIns="74228" rIns="0" bIns="0" rtlCol="0">
            <a:spAutoFit/>
          </a:bodyPr>
          <a:lstStyle/>
          <a:p>
            <a:pPr marL="56025">
              <a:spcBef>
                <a:spcPts val="584"/>
              </a:spcBef>
            </a:pPr>
            <a:r>
              <a:rPr sz="1985" i="1" dirty="0">
                <a:latin typeface="Arial"/>
                <a:cs typeface="Arial"/>
              </a:rPr>
              <a:t>a)</a:t>
            </a:r>
            <a:r>
              <a:rPr sz="1985" i="1" spc="-55" dirty="0">
                <a:latin typeface="Arial"/>
                <a:cs typeface="Arial"/>
              </a:rPr>
              <a:t> </a:t>
            </a:r>
            <a:r>
              <a:rPr sz="1985" i="1" dirty="0">
                <a:latin typeface="Arial"/>
                <a:cs typeface="Arial"/>
              </a:rPr>
              <a:t>přímo</a:t>
            </a:r>
            <a:r>
              <a:rPr sz="1985" i="1" spc="-44" dirty="0">
                <a:latin typeface="Arial"/>
                <a:cs typeface="Arial"/>
              </a:rPr>
              <a:t> </a:t>
            </a:r>
            <a:r>
              <a:rPr sz="1985" i="1" dirty="0">
                <a:latin typeface="Arial"/>
                <a:cs typeface="Arial"/>
              </a:rPr>
              <a:t>ohřívaná</a:t>
            </a:r>
            <a:r>
              <a:rPr sz="1985" i="1" spc="-44" dirty="0">
                <a:latin typeface="Arial"/>
                <a:cs typeface="Arial"/>
              </a:rPr>
              <a:t> </a:t>
            </a:r>
            <a:r>
              <a:rPr sz="1985" i="1" dirty="0">
                <a:latin typeface="Arial"/>
                <a:cs typeface="Arial"/>
              </a:rPr>
              <a:t>kovová</a:t>
            </a:r>
            <a:r>
              <a:rPr sz="1985" i="1" spc="-50" dirty="0">
                <a:latin typeface="Arial"/>
                <a:cs typeface="Arial"/>
              </a:rPr>
              <a:t> </a:t>
            </a:r>
            <a:r>
              <a:rPr sz="1985" i="1" dirty="0">
                <a:latin typeface="Arial"/>
                <a:cs typeface="Arial"/>
              </a:rPr>
              <a:t>pásková</a:t>
            </a:r>
            <a:r>
              <a:rPr sz="1985" i="1" spc="-50" dirty="0">
                <a:latin typeface="Arial"/>
                <a:cs typeface="Arial"/>
              </a:rPr>
              <a:t> </a:t>
            </a:r>
            <a:r>
              <a:rPr sz="1985" i="1" dirty="0">
                <a:latin typeface="Arial"/>
                <a:cs typeface="Arial"/>
              </a:rPr>
              <a:t>katoda,</a:t>
            </a:r>
            <a:r>
              <a:rPr sz="1985" i="1" spc="-44" dirty="0">
                <a:latin typeface="Arial"/>
                <a:cs typeface="Arial"/>
              </a:rPr>
              <a:t> </a:t>
            </a:r>
            <a:r>
              <a:rPr sz="1985" i="1" dirty="0">
                <a:latin typeface="Arial"/>
                <a:cs typeface="Arial"/>
              </a:rPr>
              <a:t>b)</a:t>
            </a:r>
            <a:r>
              <a:rPr sz="1985" i="1" spc="-50" dirty="0">
                <a:latin typeface="Arial"/>
                <a:cs typeface="Arial"/>
              </a:rPr>
              <a:t> </a:t>
            </a:r>
            <a:r>
              <a:rPr sz="1985" i="1" dirty="0">
                <a:latin typeface="Arial"/>
                <a:cs typeface="Arial"/>
              </a:rPr>
              <a:t>přímo</a:t>
            </a:r>
            <a:r>
              <a:rPr sz="1985" i="1" spc="-39" dirty="0">
                <a:latin typeface="Arial"/>
                <a:cs typeface="Arial"/>
              </a:rPr>
              <a:t> </a:t>
            </a:r>
            <a:r>
              <a:rPr sz="1985" i="1" dirty="0">
                <a:latin typeface="Arial"/>
                <a:cs typeface="Arial"/>
              </a:rPr>
              <a:t>ohřívaná</a:t>
            </a:r>
            <a:r>
              <a:rPr sz="1985" i="1" spc="-44" dirty="0">
                <a:latin typeface="Arial"/>
                <a:cs typeface="Arial"/>
              </a:rPr>
              <a:t> </a:t>
            </a:r>
            <a:r>
              <a:rPr sz="1985" i="1" dirty="0">
                <a:latin typeface="Arial"/>
                <a:cs typeface="Arial"/>
              </a:rPr>
              <a:t>katoda</a:t>
            </a:r>
            <a:r>
              <a:rPr sz="1985" i="1" spc="-44" dirty="0">
                <a:latin typeface="Arial"/>
                <a:cs typeface="Arial"/>
              </a:rPr>
              <a:t> </a:t>
            </a:r>
            <a:r>
              <a:rPr sz="1985" i="1" dirty="0">
                <a:latin typeface="Arial"/>
                <a:cs typeface="Arial"/>
              </a:rPr>
              <a:t>tvaru</a:t>
            </a:r>
            <a:r>
              <a:rPr sz="1985" i="1" spc="-55" dirty="0">
                <a:latin typeface="Arial"/>
                <a:cs typeface="Arial"/>
              </a:rPr>
              <a:t> </a:t>
            </a:r>
            <a:r>
              <a:rPr sz="1985" i="1" spc="-28" dirty="0">
                <a:latin typeface="Arial"/>
                <a:cs typeface="Arial"/>
              </a:rPr>
              <a:t>V,</a:t>
            </a:r>
            <a:endParaRPr sz="1985" dirty="0">
              <a:latin typeface="Arial"/>
              <a:cs typeface="Arial"/>
            </a:endParaRPr>
          </a:p>
          <a:p>
            <a:pPr marL="14007" marR="5602">
              <a:spcBef>
                <a:spcPts val="474"/>
              </a:spcBef>
            </a:pPr>
            <a:r>
              <a:rPr sz="1985" i="1" dirty="0">
                <a:latin typeface="Arial"/>
                <a:cs typeface="Arial"/>
              </a:rPr>
              <a:t>c)</a:t>
            </a:r>
            <a:r>
              <a:rPr sz="1985" i="1" spc="-55" dirty="0">
                <a:latin typeface="Arial"/>
                <a:cs typeface="Arial"/>
              </a:rPr>
              <a:t> </a:t>
            </a:r>
            <a:r>
              <a:rPr sz="1985" i="1" spc="-22" dirty="0">
                <a:latin typeface="Arial"/>
                <a:cs typeface="Arial"/>
              </a:rPr>
              <a:t>lantan-</a:t>
            </a:r>
            <a:r>
              <a:rPr sz="1985" i="1" dirty="0">
                <a:latin typeface="Arial"/>
                <a:cs typeface="Arial"/>
              </a:rPr>
              <a:t>boridová</a:t>
            </a:r>
            <a:r>
              <a:rPr sz="1985" i="1" spc="-33" dirty="0">
                <a:latin typeface="Arial"/>
                <a:cs typeface="Arial"/>
              </a:rPr>
              <a:t> </a:t>
            </a:r>
            <a:r>
              <a:rPr sz="1985" i="1" dirty="0">
                <a:latin typeface="Arial"/>
                <a:cs typeface="Arial"/>
              </a:rPr>
              <a:t>katoda</a:t>
            </a:r>
            <a:r>
              <a:rPr sz="1985" i="1" spc="-61" dirty="0">
                <a:latin typeface="Arial"/>
                <a:cs typeface="Arial"/>
              </a:rPr>
              <a:t> </a:t>
            </a:r>
            <a:r>
              <a:rPr sz="1985" i="1" dirty="0">
                <a:latin typeface="Arial"/>
                <a:cs typeface="Arial"/>
              </a:rPr>
              <a:t>s</a:t>
            </a:r>
            <a:r>
              <a:rPr sz="1985" i="1" spc="-55" dirty="0">
                <a:latin typeface="Arial"/>
                <a:cs typeface="Arial"/>
              </a:rPr>
              <a:t> </a:t>
            </a:r>
            <a:r>
              <a:rPr sz="1985" i="1" dirty="0">
                <a:latin typeface="Arial"/>
                <a:cs typeface="Arial"/>
              </a:rPr>
              <a:t>nepřímým</a:t>
            </a:r>
            <a:r>
              <a:rPr sz="1985" i="1" spc="-39" dirty="0">
                <a:latin typeface="Arial"/>
                <a:cs typeface="Arial"/>
              </a:rPr>
              <a:t> </a:t>
            </a:r>
            <a:r>
              <a:rPr sz="1985" i="1" dirty="0">
                <a:latin typeface="Arial"/>
                <a:cs typeface="Arial"/>
              </a:rPr>
              <a:t>ohřevem,</a:t>
            </a:r>
            <a:r>
              <a:rPr sz="1985" i="1" spc="-22" dirty="0">
                <a:latin typeface="Arial"/>
                <a:cs typeface="Arial"/>
              </a:rPr>
              <a:t> </a:t>
            </a:r>
            <a:r>
              <a:rPr sz="1985" i="1" dirty="0">
                <a:latin typeface="Arial"/>
                <a:cs typeface="Arial"/>
              </a:rPr>
              <a:t>d)</a:t>
            </a:r>
            <a:r>
              <a:rPr sz="1985" i="1" spc="-50" dirty="0">
                <a:latin typeface="Arial"/>
                <a:cs typeface="Arial"/>
              </a:rPr>
              <a:t> </a:t>
            </a:r>
            <a:r>
              <a:rPr sz="1985" i="1" dirty="0">
                <a:latin typeface="Arial"/>
                <a:cs typeface="Arial"/>
              </a:rPr>
              <a:t>přímo</a:t>
            </a:r>
            <a:r>
              <a:rPr sz="1985" i="1" spc="-44" dirty="0">
                <a:latin typeface="Arial"/>
                <a:cs typeface="Arial"/>
              </a:rPr>
              <a:t> </a:t>
            </a:r>
            <a:r>
              <a:rPr sz="1985" i="1" dirty="0">
                <a:latin typeface="Arial"/>
                <a:cs typeface="Arial"/>
              </a:rPr>
              <a:t>ohřívaná</a:t>
            </a:r>
            <a:r>
              <a:rPr sz="1985" i="1" spc="-39" dirty="0">
                <a:latin typeface="Arial"/>
                <a:cs typeface="Arial"/>
              </a:rPr>
              <a:t> </a:t>
            </a:r>
            <a:r>
              <a:rPr sz="1985" i="1" dirty="0">
                <a:latin typeface="Arial"/>
                <a:cs typeface="Arial"/>
              </a:rPr>
              <a:t>kovová</a:t>
            </a:r>
            <a:r>
              <a:rPr sz="1985" i="1" spc="-44" dirty="0">
                <a:latin typeface="Arial"/>
                <a:cs typeface="Arial"/>
              </a:rPr>
              <a:t> </a:t>
            </a:r>
            <a:r>
              <a:rPr sz="1985" i="1" spc="-11" dirty="0">
                <a:latin typeface="Arial"/>
                <a:cs typeface="Arial"/>
              </a:rPr>
              <a:t>katoda </a:t>
            </a:r>
            <a:r>
              <a:rPr sz="1985" i="1" dirty="0">
                <a:latin typeface="Arial"/>
                <a:cs typeface="Arial"/>
              </a:rPr>
              <a:t>tvaru</a:t>
            </a:r>
            <a:r>
              <a:rPr sz="1985" i="1" spc="-39" dirty="0">
                <a:latin typeface="Arial"/>
                <a:cs typeface="Arial"/>
              </a:rPr>
              <a:t> </a:t>
            </a:r>
            <a:r>
              <a:rPr sz="1985" i="1" dirty="0">
                <a:latin typeface="Arial"/>
                <a:cs typeface="Arial"/>
              </a:rPr>
              <a:t>ploché</a:t>
            </a:r>
            <a:r>
              <a:rPr sz="1985" i="1" spc="-17" dirty="0">
                <a:latin typeface="Arial"/>
                <a:cs typeface="Arial"/>
              </a:rPr>
              <a:t> </a:t>
            </a:r>
            <a:r>
              <a:rPr sz="1985" i="1" dirty="0">
                <a:latin typeface="Arial"/>
                <a:cs typeface="Arial"/>
              </a:rPr>
              <a:t>spirály, e)</a:t>
            </a:r>
            <a:r>
              <a:rPr sz="1985" i="1" spc="-28" dirty="0">
                <a:latin typeface="Arial"/>
                <a:cs typeface="Arial"/>
              </a:rPr>
              <a:t> </a:t>
            </a:r>
            <a:r>
              <a:rPr sz="1985" i="1" dirty="0">
                <a:latin typeface="Arial"/>
                <a:cs typeface="Arial"/>
              </a:rPr>
              <a:t>plochá</a:t>
            </a:r>
            <a:r>
              <a:rPr sz="1985" i="1" spc="-11" dirty="0">
                <a:latin typeface="Arial"/>
                <a:cs typeface="Arial"/>
              </a:rPr>
              <a:t> </a:t>
            </a:r>
            <a:r>
              <a:rPr sz="1985" i="1" dirty="0">
                <a:latin typeface="Arial"/>
                <a:cs typeface="Arial"/>
              </a:rPr>
              <a:t>katoda</a:t>
            </a:r>
            <a:r>
              <a:rPr sz="1985" i="1" spc="-11" dirty="0">
                <a:latin typeface="Arial"/>
                <a:cs typeface="Arial"/>
              </a:rPr>
              <a:t> </a:t>
            </a:r>
            <a:r>
              <a:rPr sz="1985" i="1" dirty="0">
                <a:latin typeface="Arial"/>
                <a:cs typeface="Arial"/>
              </a:rPr>
              <a:t>s</a:t>
            </a:r>
            <a:r>
              <a:rPr sz="1985" i="1" spc="-22" dirty="0">
                <a:latin typeface="Arial"/>
                <a:cs typeface="Arial"/>
              </a:rPr>
              <a:t> </a:t>
            </a:r>
            <a:r>
              <a:rPr sz="1985" i="1" dirty="0">
                <a:latin typeface="Arial"/>
                <a:cs typeface="Arial"/>
              </a:rPr>
              <a:t>elektronovým</a:t>
            </a:r>
            <a:r>
              <a:rPr sz="1985" i="1" spc="-11" dirty="0">
                <a:latin typeface="Arial"/>
                <a:cs typeface="Arial"/>
              </a:rPr>
              <a:t> ohřevem,</a:t>
            </a:r>
            <a:endParaRPr sz="1985" dirty="0">
              <a:latin typeface="Arial"/>
              <a:cs typeface="Arial"/>
            </a:endParaRPr>
          </a:p>
          <a:p>
            <a:pPr marL="14007">
              <a:spcBef>
                <a:spcPts val="479"/>
              </a:spcBef>
            </a:pPr>
            <a:r>
              <a:rPr sz="1985" i="1" dirty="0">
                <a:latin typeface="Arial"/>
                <a:cs typeface="Arial"/>
              </a:rPr>
              <a:t>f)</a:t>
            </a:r>
            <a:r>
              <a:rPr sz="1985" i="1" spc="-33" dirty="0">
                <a:latin typeface="Arial"/>
                <a:cs typeface="Arial"/>
              </a:rPr>
              <a:t> </a:t>
            </a:r>
            <a:r>
              <a:rPr sz="1985" i="1" dirty="0">
                <a:latin typeface="Arial"/>
                <a:cs typeface="Arial"/>
              </a:rPr>
              <a:t>tyčová</a:t>
            </a:r>
            <a:r>
              <a:rPr sz="1985" i="1" spc="-22" dirty="0">
                <a:latin typeface="Arial"/>
                <a:cs typeface="Arial"/>
              </a:rPr>
              <a:t> </a:t>
            </a:r>
            <a:r>
              <a:rPr sz="1985" i="1" dirty="0">
                <a:latin typeface="Arial"/>
                <a:cs typeface="Arial"/>
              </a:rPr>
              <a:t>katoda</a:t>
            </a:r>
            <a:r>
              <a:rPr sz="1985" i="1" spc="-17" dirty="0">
                <a:latin typeface="Arial"/>
                <a:cs typeface="Arial"/>
              </a:rPr>
              <a:t> </a:t>
            </a:r>
            <a:r>
              <a:rPr sz="1985" i="1" dirty="0">
                <a:latin typeface="Arial"/>
                <a:cs typeface="Arial"/>
              </a:rPr>
              <a:t>s</a:t>
            </a:r>
            <a:r>
              <a:rPr sz="1985" i="1" spc="-17" dirty="0">
                <a:latin typeface="Arial"/>
                <a:cs typeface="Arial"/>
              </a:rPr>
              <a:t> </a:t>
            </a:r>
            <a:r>
              <a:rPr sz="1985" i="1" dirty="0">
                <a:latin typeface="Arial"/>
                <a:cs typeface="Arial"/>
              </a:rPr>
              <a:t>elektronovým</a:t>
            </a:r>
            <a:r>
              <a:rPr sz="1985" i="1" spc="6" dirty="0">
                <a:latin typeface="Arial"/>
                <a:cs typeface="Arial"/>
              </a:rPr>
              <a:t> </a:t>
            </a:r>
            <a:r>
              <a:rPr sz="1985" i="1" spc="-11" dirty="0">
                <a:latin typeface="Arial"/>
                <a:cs typeface="Arial"/>
              </a:rPr>
              <a:t>ohřevem</a:t>
            </a:r>
            <a:endParaRPr sz="1985" dirty="0">
              <a:latin typeface="Arial"/>
              <a:cs typeface="Arial"/>
            </a:endParaRPr>
          </a:p>
        </p:txBody>
      </p:sp>
    </p:spTree>
    <p:extLst>
      <p:ext uri="{BB962C8B-B14F-4D97-AF65-F5344CB8AC3E}">
        <p14:creationId xmlns:p14="http://schemas.microsoft.com/office/powerpoint/2010/main" val="265839132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3" y="777807"/>
            <a:ext cx="3351463" cy="442668"/>
          </a:xfrm>
          <a:prstGeom prst="rect">
            <a:avLst/>
          </a:prstGeom>
        </p:spPr>
        <p:txBody>
          <a:bodyPr vert="horz" wrap="square" lIns="0" tIns="18207" rIns="0" bIns="0" rtlCol="0">
            <a:spAutoFit/>
          </a:bodyPr>
          <a:lstStyle/>
          <a:p>
            <a:pPr marL="14007">
              <a:spcBef>
                <a:spcPts val="143"/>
              </a:spcBef>
            </a:pPr>
            <a:r>
              <a:rPr sz="2757" i="1" spc="-50" dirty="0">
                <a:latin typeface="Tahoma"/>
                <a:cs typeface="Tahoma"/>
              </a:rPr>
              <a:t>Urychlení</a:t>
            </a:r>
            <a:r>
              <a:rPr sz="2757" i="1" spc="-154" dirty="0">
                <a:latin typeface="Tahoma"/>
                <a:cs typeface="Tahoma"/>
              </a:rPr>
              <a:t> </a:t>
            </a:r>
            <a:r>
              <a:rPr sz="2757" i="1" spc="-55" dirty="0">
                <a:latin typeface="Tahoma"/>
                <a:cs typeface="Tahoma"/>
              </a:rPr>
              <a:t>elektronů</a:t>
            </a:r>
            <a:endParaRPr sz="2757">
              <a:latin typeface="Tahoma"/>
              <a:cs typeface="Tahoma"/>
            </a:endParaRPr>
          </a:p>
        </p:txBody>
      </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3" name="object 13"/>
          <p:cNvSpPr txBox="1"/>
          <p:nvPr/>
        </p:nvSpPr>
        <p:spPr>
          <a:xfrm>
            <a:off x="692914" y="1696598"/>
            <a:ext cx="8954975" cy="3120956"/>
          </a:xfrm>
          <a:prstGeom prst="rect">
            <a:avLst/>
          </a:prstGeom>
        </p:spPr>
        <p:txBody>
          <a:bodyPr vert="horz" wrap="square" lIns="0" tIns="14706" rIns="0" bIns="0" rtlCol="0">
            <a:spAutoFit/>
          </a:bodyPr>
          <a:lstStyle/>
          <a:p>
            <a:pPr marL="28012" marR="211496">
              <a:spcBef>
                <a:spcPts val="116"/>
              </a:spcBef>
              <a:tabLst>
                <a:tab pos="2423099" algn="l"/>
              </a:tabLst>
            </a:pPr>
            <a:r>
              <a:rPr sz="2206" i="1" dirty="0">
                <a:latin typeface="Arial"/>
                <a:cs typeface="Arial"/>
              </a:rPr>
              <a:t>Urychlení</a:t>
            </a:r>
            <a:r>
              <a:rPr sz="2206" i="1" spc="-61" dirty="0">
                <a:latin typeface="Arial"/>
                <a:cs typeface="Arial"/>
              </a:rPr>
              <a:t> </a:t>
            </a:r>
            <a:r>
              <a:rPr sz="2206" i="1" dirty="0">
                <a:latin typeface="Arial"/>
                <a:cs typeface="Arial"/>
              </a:rPr>
              <a:t>elektronů</a:t>
            </a:r>
            <a:r>
              <a:rPr sz="2206" i="1" spc="-44" dirty="0">
                <a:latin typeface="Arial"/>
                <a:cs typeface="Arial"/>
              </a:rPr>
              <a:t> </a:t>
            </a:r>
            <a:r>
              <a:rPr sz="2206" i="1" dirty="0">
                <a:latin typeface="Arial"/>
                <a:cs typeface="Arial"/>
              </a:rPr>
              <a:t>ve</a:t>
            </a:r>
            <a:r>
              <a:rPr sz="2206" i="1" spc="-22" dirty="0">
                <a:latin typeface="Arial"/>
                <a:cs typeface="Arial"/>
              </a:rPr>
              <a:t> </a:t>
            </a:r>
            <a:r>
              <a:rPr sz="2206" i="1" dirty="0">
                <a:latin typeface="Arial"/>
                <a:cs typeface="Arial"/>
              </a:rPr>
              <a:t>vakuu</a:t>
            </a:r>
            <a:r>
              <a:rPr sz="2206" i="1" spc="-39"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dosahuje</a:t>
            </a:r>
            <a:r>
              <a:rPr sz="2206" i="1" spc="-33" dirty="0">
                <a:latin typeface="Arial"/>
                <a:cs typeface="Arial"/>
              </a:rPr>
              <a:t> </a:t>
            </a:r>
            <a:r>
              <a:rPr sz="2206" i="1" dirty="0">
                <a:latin typeface="Arial"/>
                <a:cs typeface="Arial"/>
              </a:rPr>
              <a:t>vysokým</a:t>
            </a:r>
            <a:r>
              <a:rPr sz="2206" i="1" spc="-66" dirty="0">
                <a:latin typeface="Arial"/>
                <a:cs typeface="Arial"/>
              </a:rPr>
              <a:t> </a:t>
            </a:r>
            <a:r>
              <a:rPr sz="2206" i="1" dirty="0">
                <a:latin typeface="Arial"/>
                <a:cs typeface="Arial"/>
              </a:rPr>
              <a:t>napětím</a:t>
            </a:r>
            <a:r>
              <a:rPr sz="2206" i="1" spc="-44" dirty="0">
                <a:latin typeface="Arial"/>
                <a:cs typeface="Arial"/>
              </a:rPr>
              <a:t> </a:t>
            </a:r>
            <a:r>
              <a:rPr sz="2206" i="1" dirty="0">
                <a:latin typeface="Arial"/>
                <a:cs typeface="Arial"/>
              </a:rPr>
              <a:t>jenž</a:t>
            </a:r>
            <a:r>
              <a:rPr sz="2206" i="1" spc="-22" dirty="0">
                <a:latin typeface="Arial"/>
                <a:cs typeface="Arial"/>
              </a:rPr>
              <a:t> mezi </a:t>
            </a:r>
            <a:r>
              <a:rPr sz="2206" i="1" dirty="0">
                <a:latin typeface="Arial"/>
                <a:cs typeface="Arial"/>
              </a:rPr>
              <a:t>katodou</a:t>
            </a:r>
            <a:r>
              <a:rPr sz="2206" i="1" spc="-33" dirty="0">
                <a:latin typeface="Arial"/>
                <a:cs typeface="Arial"/>
              </a:rPr>
              <a:t> </a:t>
            </a:r>
            <a:r>
              <a:rPr sz="2206" i="1" dirty="0">
                <a:latin typeface="Arial"/>
                <a:cs typeface="Arial"/>
              </a:rPr>
              <a:t>a</a:t>
            </a:r>
            <a:r>
              <a:rPr sz="2206" i="1" spc="-17" dirty="0">
                <a:latin typeface="Arial"/>
                <a:cs typeface="Arial"/>
              </a:rPr>
              <a:t> </a:t>
            </a:r>
            <a:r>
              <a:rPr sz="2206" i="1" spc="-11" dirty="0">
                <a:latin typeface="Arial"/>
                <a:cs typeface="Arial"/>
              </a:rPr>
              <a:t>anodou</a:t>
            </a:r>
            <a:r>
              <a:rPr sz="2206" i="1" dirty="0">
                <a:latin typeface="Arial"/>
                <a:cs typeface="Arial"/>
              </a:rPr>
              <a:t>	vytváří</a:t>
            </a:r>
            <a:r>
              <a:rPr sz="2206" i="1" spc="-77" dirty="0">
                <a:latin typeface="Arial"/>
                <a:cs typeface="Arial"/>
              </a:rPr>
              <a:t> </a:t>
            </a:r>
            <a:r>
              <a:rPr sz="2206" i="1" dirty="0">
                <a:latin typeface="Arial"/>
                <a:cs typeface="Arial"/>
              </a:rPr>
              <a:t>potenciál</a:t>
            </a:r>
            <a:r>
              <a:rPr sz="2206" i="1" spc="-33" dirty="0">
                <a:latin typeface="Arial"/>
                <a:cs typeface="Arial"/>
              </a:rPr>
              <a:t> </a:t>
            </a:r>
            <a:r>
              <a:rPr sz="2206" i="1" dirty="0">
                <a:latin typeface="Arial"/>
                <a:cs typeface="Arial"/>
              </a:rPr>
              <a:t>30</a:t>
            </a:r>
            <a:r>
              <a:rPr sz="2206" i="1" spc="-28" dirty="0">
                <a:latin typeface="Arial"/>
                <a:cs typeface="Arial"/>
              </a:rPr>
              <a:t> </a:t>
            </a:r>
            <a:r>
              <a:rPr sz="2206" i="1" dirty="0">
                <a:latin typeface="Arial"/>
                <a:cs typeface="Arial"/>
              </a:rPr>
              <a:t>až</a:t>
            </a:r>
            <a:r>
              <a:rPr sz="2206" i="1" spc="-28" dirty="0">
                <a:latin typeface="Arial"/>
                <a:cs typeface="Arial"/>
              </a:rPr>
              <a:t> </a:t>
            </a:r>
            <a:r>
              <a:rPr sz="2206" i="1" dirty="0">
                <a:latin typeface="Arial"/>
                <a:cs typeface="Arial"/>
              </a:rPr>
              <a:t>200 </a:t>
            </a:r>
            <a:r>
              <a:rPr sz="2206" i="1" spc="-28" dirty="0">
                <a:latin typeface="Arial"/>
                <a:cs typeface="Arial"/>
              </a:rPr>
              <a:t>kV.</a:t>
            </a:r>
            <a:endParaRPr sz="2206">
              <a:latin typeface="Arial"/>
              <a:cs typeface="Arial"/>
            </a:endParaRPr>
          </a:p>
          <a:p>
            <a:pPr>
              <a:spcBef>
                <a:spcPts val="44"/>
              </a:spcBef>
            </a:pPr>
            <a:endParaRPr sz="2261">
              <a:latin typeface="Arial"/>
              <a:cs typeface="Arial"/>
            </a:endParaRPr>
          </a:p>
          <a:p>
            <a:pPr marL="28012" marR="19609"/>
            <a:r>
              <a:rPr sz="2206" i="1" dirty="0">
                <a:latin typeface="Arial"/>
                <a:cs typeface="Arial"/>
              </a:rPr>
              <a:t>Při</a:t>
            </a:r>
            <a:r>
              <a:rPr sz="2206" i="1" spc="-33" dirty="0">
                <a:latin typeface="Arial"/>
                <a:cs typeface="Arial"/>
              </a:rPr>
              <a:t> </a:t>
            </a:r>
            <a:r>
              <a:rPr sz="2206" i="1" dirty="0">
                <a:latin typeface="Arial"/>
                <a:cs typeface="Arial"/>
              </a:rPr>
              <a:t>průchodu</a:t>
            </a:r>
            <a:r>
              <a:rPr sz="2206" i="1" spc="-55" dirty="0">
                <a:latin typeface="Arial"/>
                <a:cs typeface="Arial"/>
              </a:rPr>
              <a:t> </a:t>
            </a:r>
            <a:r>
              <a:rPr sz="2206" i="1" dirty="0">
                <a:latin typeface="Arial"/>
                <a:cs typeface="Arial"/>
              </a:rPr>
              <a:t>elektronu</a:t>
            </a:r>
            <a:r>
              <a:rPr sz="2206" i="1" spc="-55" dirty="0">
                <a:latin typeface="Arial"/>
                <a:cs typeface="Arial"/>
              </a:rPr>
              <a:t> </a:t>
            </a:r>
            <a:r>
              <a:rPr sz="2206" i="1" dirty="0">
                <a:latin typeface="Arial"/>
                <a:cs typeface="Arial"/>
              </a:rPr>
              <a:t>homogenním</a:t>
            </a:r>
            <a:r>
              <a:rPr sz="2206" i="1" spc="-50" dirty="0">
                <a:latin typeface="Arial"/>
                <a:cs typeface="Arial"/>
              </a:rPr>
              <a:t> </a:t>
            </a:r>
            <a:r>
              <a:rPr sz="2206" i="1" dirty="0">
                <a:latin typeface="Arial"/>
                <a:cs typeface="Arial"/>
              </a:rPr>
              <a:t>elektrickým</a:t>
            </a:r>
            <a:r>
              <a:rPr sz="2206" i="1" spc="-72" dirty="0">
                <a:latin typeface="Arial"/>
                <a:cs typeface="Arial"/>
              </a:rPr>
              <a:t> </a:t>
            </a:r>
            <a:r>
              <a:rPr sz="2206" i="1" dirty="0">
                <a:latin typeface="Arial"/>
                <a:cs typeface="Arial"/>
              </a:rPr>
              <a:t>polem</a:t>
            </a:r>
            <a:r>
              <a:rPr sz="2206" i="1" spc="-28" dirty="0">
                <a:latin typeface="Arial"/>
                <a:cs typeface="Arial"/>
              </a:rPr>
              <a:t> </a:t>
            </a:r>
            <a:r>
              <a:rPr sz="2206" i="1" dirty="0">
                <a:latin typeface="Arial"/>
                <a:cs typeface="Arial"/>
              </a:rPr>
              <a:t>získá</a:t>
            </a:r>
            <a:r>
              <a:rPr sz="2206" i="1" spc="-55" dirty="0">
                <a:latin typeface="Arial"/>
                <a:cs typeface="Arial"/>
              </a:rPr>
              <a:t> </a:t>
            </a:r>
            <a:r>
              <a:rPr sz="2206" i="1" spc="-11" dirty="0">
                <a:latin typeface="Arial"/>
                <a:cs typeface="Arial"/>
              </a:rPr>
              <a:t>kinetickou energii:</a:t>
            </a:r>
            <a:endParaRPr sz="2206">
              <a:latin typeface="Arial"/>
              <a:cs typeface="Arial"/>
            </a:endParaRPr>
          </a:p>
          <a:p>
            <a:pPr>
              <a:spcBef>
                <a:spcPts val="50"/>
              </a:spcBef>
            </a:pPr>
            <a:endParaRPr sz="2261">
              <a:latin typeface="Arial"/>
              <a:cs typeface="Arial"/>
            </a:endParaRPr>
          </a:p>
          <a:p>
            <a:pPr marL="28012">
              <a:tabLst>
                <a:tab pos="4975056" algn="l"/>
              </a:tabLst>
            </a:pPr>
            <a:r>
              <a:rPr sz="2206" i="1" dirty="0">
                <a:latin typeface="Arial"/>
                <a:cs typeface="Arial"/>
              </a:rPr>
              <a:t>Při</a:t>
            </a:r>
            <a:r>
              <a:rPr sz="2206" i="1" spc="-22" dirty="0">
                <a:latin typeface="Arial"/>
                <a:cs typeface="Arial"/>
              </a:rPr>
              <a:t> </a:t>
            </a:r>
            <a:r>
              <a:rPr sz="2206" i="1" dirty="0">
                <a:latin typeface="Arial"/>
                <a:cs typeface="Arial"/>
              </a:rPr>
              <a:t>výpočtu</a:t>
            </a:r>
            <a:r>
              <a:rPr sz="2206" i="1" spc="-61" dirty="0">
                <a:latin typeface="Arial"/>
                <a:cs typeface="Arial"/>
              </a:rPr>
              <a:t> </a:t>
            </a:r>
            <a:r>
              <a:rPr sz="2206" i="1" dirty="0">
                <a:latin typeface="Arial"/>
                <a:cs typeface="Arial"/>
              </a:rPr>
              <a:t>kinetické</a:t>
            </a:r>
            <a:r>
              <a:rPr sz="2206" i="1" spc="-39" dirty="0">
                <a:latin typeface="Arial"/>
                <a:cs typeface="Arial"/>
              </a:rPr>
              <a:t> </a:t>
            </a:r>
            <a:r>
              <a:rPr sz="2206" i="1" dirty="0">
                <a:latin typeface="Arial"/>
                <a:cs typeface="Arial"/>
              </a:rPr>
              <a:t>energie</a:t>
            </a:r>
            <a:r>
              <a:rPr sz="2206" i="1" spc="-39" dirty="0">
                <a:latin typeface="Arial"/>
                <a:cs typeface="Arial"/>
              </a:rPr>
              <a:t> </a:t>
            </a:r>
            <a:r>
              <a:rPr sz="2206" i="1" spc="-11" dirty="0">
                <a:latin typeface="Arial"/>
                <a:cs typeface="Arial"/>
              </a:rPr>
              <a:t>elektronů</a:t>
            </a:r>
            <a:r>
              <a:rPr sz="2206" i="1" dirty="0">
                <a:latin typeface="Arial"/>
                <a:cs typeface="Arial"/>
              </a:rPr>
              <a:t>	se</a:t>
            </a:r>
            <a:r>
              <a:rPr sz="2206" i="1" spc="-28" dirty="0">
                <a:latin typeface="Arial"/>
                <a:cs typeface="Arial"/>
              </a:rPr>
              <a:t> </a:t>
            </a:r>
            <a:r>
              <a:rPr sz="2206" i="1" dirty="0">
                <a:latin typeface="Arial"/>
                <a:cs typeface="Arial"/>
              </a:rPr>
              <a:t>vychází</a:t>
            </a:r>
            <a:r>
              <a:rPr sz="2206" i="1" spc="-61" dirty="0">
                <a:latin typeface="Arial"/>
                <a:cs typeface="Arial"/>
              </a:rPr>
              <a:t> </a:t>
            </a:r>
            <a:r>
              <a:rPr sz="2206" i="1" dirty="0">
                <a:latin typeface="Arial"/>
                <a:cs typeface="Arial"/>
              </a:rPr>
              <a:t>také</a:t>
            </a:r>
            <a:r>
              <a:rPr sz="2206" i="1" spc="-6" dirty="0">
                <a:latin typeface="Arial"/>
                <a:cs typeface="Arial"/>
              </a:rPr>
              <a:t> </a:t>
            </a:r>
            <a:r>
              <a:rPr sz="2206" i="1" dirty="0">
                <a:latin typeface="Arial"/>
                <a:cs typeface="Arial"/>
              </a:rPr>
              <a:t>ze</a:t>
            </a:r>
            <a:r>
              <a:rPr sz="2206" i="1" spc="-6" dirty="0">
                <a:latin typeface="Arial"/>
                <a:cs typeface="Arial"/>
              </a:rPr>
              <a:t> </a:t>
            </a:r>
            <a:r>
              <a:rPr sz="2206" i="1" spc="-11" dirty="0">
                <a:latin typeface="Arial"/>
                <a:cs typeface="Arial"/>
              </a:rPr>
              <a:t>vztahu:</a:t>
            </a:r>
            <a:endParaRPr sz="2206">
              <a:latin typeface="Arial"/>
              <a:cs typeface="Arial"/>
            </a:endParaRPr>
          </a:p>
          <a:p>
            <a:pPr>
              <a:spcBef>
                <a:spcPts val="50"/>
              </a:spcBef>
            </a:pPr>
            <a:endParaRPr sz="2261">
              <a:latin typeface="Arial"/>
              <a:cs typeface="Arial"/>
            </a:endParaRPr>
          </a:p>
          <a:p>
            <a:pPr marL="468512" algn="ctr">
              <a:tabLst>
                <a:tab pos="1025965" algn="l"/>
                <a:tab pos="1344610" algn="l"/>
                <a:tab pos="2801270" algn="l"/>
                <a:tab pos="3117814" algn="l"/>
              </a:tabLst>
            </a:pPr>
            <a:r>
              <a:rPr sz="2206" i="1" spc="-28" dirty="0">
                <a:latin typeface="Arial"/>
                <a:cs typeface="Arial"/>
              </a:rPr>
              <a:t>Wk</a:t>
            </a:r>
            <a:r>
              <a:rPr sz="2206" i="1" dirty="0">
                <a:latin typeface="Arial"/>
                <a:cs typeface="Arial"/>
              </a:rPr>
              <a:t>	</a:t>
            </a:r>
            <a:r>
              <a:rPr sz="2206" i="1" spc="-55" dirty="0">
                <a:latin typeface="Arial"/>
                <a:cs typeface="Arial"/>
              </a:rPr>
              <a:t>=</a:t>
            </a:r>
            <a:r>
              <a:rPr sz="2206" i="1" dirty="0">
                <a:latin typeface="Arial"/>
                <a:cs typeface="Arial"/>
              </a:rPr>
              <a:t>	1/2</a:t>
            </a:r>
            <a:r>
              <a:rPr sz="2206" i="1" spc="-28" dirty="0">
                <a:latin typeface="Arial"/>
                <a:cs typeface="Arial"/>
              </a:rPr>
              <a:t> </a:t>
            </a:r>
            <a:r>
              <a:rPr sz="2206" i="1" dirty="0">
                <a:latin typeface="Arial"/>
                <a:cs typeface="Arial"/>
              </a:rPr>
              <a:t>m</a:t>
            </a:r>
            <a:r>
              <a:rPr sz="2150" i="1" baseline="-21367" dirty="0">
                <a:latin typeface="Arial"/>
                <a:cs typeface="Arial"/>
              </a:rPr>
              <a:t>e</a:t>
            </a:r>
            <a:r>
              <a:rPr sz="2206" i="1" dirty="0">
                <a:latin typeface="Arial"/>
                <a:cs typeface="Arial"/>
              </a:rPr>
              <a:t>.</a:t>
            </a:r>
            <a:r>
              <a:rPr sz="2206" i="1" spc="-33" dirty="0">
                <a:latin typeface="Arial"/>
                <a:cs typeface="Arial"/>
              </a:rPr>
              <a:t> </a:t>
            </a:r>
            <a:r>
              <a:rPr sz="2206" i="1" spc="-28" dirty="0">
                <a:latin typeface="Arial"/>
                <a:cs typeface="Arial"/>
              </a:rPr>
              <a:t>v</a:t>
            </a:r>
            <a:r>
              <a:rPr sz="2150" i="1" spc="-41" baseline="-21367" dirty="0">
                <a:latin typeface="Arial"/>
                <a:cs typeface="Arial"/>
              </a:rPr>
              <a:t>e</a:t>
            </a:r>
            <a:r>
              <a:rPr sz="2150" i="1" spc="-41" baseline="25641" dirty="0">
                <a:latin typeface="Arial"/>
                <a:cs typeface="Arial"/>
              </a:rPr>
              <a:t>2</a:t>
            </a:r>
            <a:r>
              <a:rPr sz="2150" i="1" baseline="25641" dirty="0">
                <a:latin typeface="Arial"/>
                <a:cs typeface="Arial"/>
              </a:rPr>
              <a:t>	</a:t>
            </a:r>
            <a:r>
              <a:rPr sz="2206" i="1" spc="-55" dirty="0">
                <a:latin typeface="Arial"/>
                <a:cs typeface="Arial"/>
              </a:rPr>
              <a:t>=</a:t>
            </a:r>
            <a:r>
              <a:rPr sz="2206" i="1" dirty="0">
                <a:latin typeface="Arial"/>
                <a:cs typeface="Arial"/>
              </a:rPr>
              <a:t>	e</a:t>
            </a:r>
            <a:r>
              <a:rPr sz="2206" i="1" spc="-22" dirty="0">
                <a:latin typeface="Arial"/>
                <a:cs typeface="Arial"/>
              </a:rPr>
              <a:t> </a:t>
            </a:r>
            <a:r>
              <a:rPr sz="2206" i="1" spc="-28" dirty="0">
                <a:latin typeface="Arial"/>
                <a:cs typeface="Arial"/>
              </a:rPr>
              <a:t>.U</a:t>
            </a:r>
            <a:endParaRPr sz="2206">
              <a:latin typeface="Arial"/>
              <a:cs typeface="Arial"/>
            </a:endParaRPr>
          </a:p>
        </p:txBody>
      </p:sp>
    </p:spTree>
    <p:extLst>
      <p:ext uri="{BB962C8B-B14F-4D97-AF65-F5344CB8AC3E}">
        <p14:creationId xmlns:p14="http://schemas.microsoft.com/office/powerpoint/2010/main" val="64349192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7807"/>
            <a:ext cx="8079268" cy="442668"/>
          </a:xfrm>
          <a:prstGeom prst="rect">
            <a:avLst/>
          </a:prstGeom>
        </p:spPr>
        <p:txBody>
          <a:bodyPr vert="horz" wrap="square" lIns="0" tIns="18207" rIns="0" bIns="0" rtlCol="0">
            <a:spAutoFit/>
          </a:bodyPr>
          <a:lstStyle/>
          <a:p>
            <a:pPr marL="14007">
              <a:spcBef>
                <a:spcPts val="143"/>
              </a:spcBef>
            </a:pPr>
            <a:r>
              <a:rPr sz="2757" i="1" spc="-44" dirty="0">
                <a:latin typeface="Tahoma"/>
                <a:cs typeface="Tahoma"/>
              </a:rPr>
              <a:t>Princip</a:t>
            </a:r>
            <a:r>
              <a:rPr sz="2757" i="1" spc="-121" dirty="0">
                <a:latin typeface="Tahoma"/>
                <a:cs typeface="Tahoma"/>
              </a:rPr>
              <a:t> </a:t>
            </a:r>
            <a:r>
              <a:rPr sz="2757" i="1" spc="-50" dirty="0">
                <a:latin typeface="Tahoma"/>
                <a:cs typeface="Tahoma"/>
              </a:rPr>
              <a:t>svařování</a:t>
            </a:r>
            <a:r>
              <a:rPr sz="2757" i="1" spc="-132" dirty="0">
                <a:latin typeface="Tahoma"/>
                <a:cs typeface="Tahoma"/>
              </a:rPr>
              <a:t> </a:t>
            </a:r>
            <a:r>
              <a:rPr sz="2757" i="1" spc="-61" dirty="0">
                <a:latin typeface="Tahoma"/>
                <a:cs typeface="Tahoma"/>
              </a:rPr>
              <a:t>elektronovým</a:t>
            </a:r>
            <a:r>
              <a:rPr sz="2757" i="1" spc="-121" dirty="0">
                <a:latin typeface="Tahoma"/>
                <a:cs typeface="Tahoma"/>
              </a:rPr>
              <a:t> </a:t>
            </a:r>
            <a:r>
              <a:rPr sz="2757" i="1" spc="-44" dirty="0">
                <a:latin typeface="Tahoma"/>
                <a:cs typeface="Tahoma"/>
              </a:rPr>
              <a:t>svazkem</a:t>
            </a:r>
            <a:endParaRPr sz="2757" dirty="0">
              <a:latin typeface="Tahoma"/>
              <a:cs typeface="Tahoma"/>
            </a:endParaRPr>
          </a:p>
        </p:txBody>
      </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3" name="object 13"/>
          <p:cNvSpPr txBox="1"/>
          <p:nvPr/>
        </p:nvSpPr>
        <p:spPr>
          <a:xfrm>
            <a:off x="706921" y="1673158"/>
            <a:ext cx="9304406" cy="5085763"/>
          </a:xfrm>
          <a:prstGeom prst="rect">
            <a:avLst/>
          </a:prstGeom>
        </p:spPr>
        <p:txBody>
          <a:bodyPr vert="horz" wrap="square" lIns="0" tIns="181368" rIns="0" bIns="0" rtlCol="0">
            <a:spAutoFit/>
          </a:bodyPr>
          <a:lstStyle/>
          <a:p>
            <a:pPr marL="14007">
              <a:spcBef>
                <a:spcPts val="1428"/>
              </a:spcBef>
            </a:pPr>
            <a:r>
              <a:rPr sz="2206" b="1" i="1" dirty="0">
                <a:latin typeface="Arial"/>
                <a:cs typeface="Arial"/>
              </a:rPr>
              <a:t>Předpoklady</a:t>
            </a:r>
            <a:r>
              <a:rPr sz="2206" b="1" i="1" spc="-33" dirty="0">
                <a:latin typeface="Arial"/>
                <a:cs typeface="Arial"/>
              </a:rPr>
              <a:t> </a:t>
            </a:r>
            <a:r>
              <a:rPr sz="2206" b="1" i="1" dirty="0">
                <a:latin typeface="Arial"/>
                <a:cs typeface="Arial"/>
              </a:rPr>
              <a:t>vzniku</a:t>
            </a:r>
            <a:r>
              <a:rPr sz="2206" b="1" i="1" spc="-44" dirty="0">
                <a:latin typeface="Arial"/>
                <a:cs typeface="Arial"/>
              </a:rPr>
              <a:t> </a:t>
            </a:r>
            <a:r>
              <a:rPr sz="2206" b="1" i="1" spc="-28" dirty="0">
                <a:latin typeface="Arial"/>
                <a:cs typeface="Arial"/>
              </a:rPr>
              <a:t>ES</a:t>
            </a:r>
            <a:endParaRPr sz="2206">
              <a:latin typeface="Arial"/>
              <a:cs typeface="Arial"/>
            </a:endParaRPr>
          </a:p>
          <a:p>
            <a:pPr marL="392178" indent="-378171">
              <a:spcBef>
                <a:spcPts val="1323"/>
              </a:spcBef>
              <a:buFont typeface="Arial"/>
              <a:buChar char="-"/>
              <a:tabLst>
                <a:tab pos="391477" algn="l"/>
                <a:tab pos="392178" algn="l"/>
              </a:tabLst>
            </a:pPr>
            <a:r>
              <a:rPr sz="2206" i="1" dirty="0">
                <a:latin typeface="Arial"/>
                <a:cs typeface="Arial"/>
              </a:rPr>
              <a:t>Na</a:t>
            </a:r>
            <a:r>
              <a:rPr sz="2206" i="1" spc="-44" dirty="0">
                <a:latin typeface="Arial"/>
                <a:cs typeface="Arial"/>
              </a:rPr>
              <a:t> </a:t>
            </a:r>
            <a:r>
              <a:rPr sz="2206" i="1" dirty="0">
                <a:latin typeface="Arial"/>
                <a:cs typeface="Arial"/>
              </a:rPr>
              <a:t>svařování</a:t>
            </a:r>
            <a:r>
              <a:rPr sz="2206" i="1" spc="-66"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třeba</a:t>
            </a:r>
            <a:r>
              <a:rPr sz="2206" i="1" spc="-44" dirty="0">
                <a:latin typeface="Arial"/>
                <a:cs typeface="Arial"/>
              </a:rPr>
              <a:t> </a:t>
            </a:r>
            <a:r>
              <a:rPr sz="2206" i="1" dirty="0">
                <a:latin typeface="Arial"/>
                <a:cs typeface="Arial"/>
              </a:rPr>
              <a:t>získat</a:t>
            </a:r>
            <a:r>
              <a:rPr sz="2206" i="1" spc="-61" dirty="0">
                <a:latin typeface="Arial"/>
                <a:cs typeface="Arial"/>
              </a:rPr>
              <a:t> </a:t>
            </a:r>
            <a:r>
              <a:rPr sz="2206" i="1" dirty="0">
                <a:latin typeface="Arial"/>
                <a:cs typeface="Arial"/>
              </a:rPr>
              <a:t>volné</a:t>
            </a:r>
            <a:r>
              <a:rPr sz="2206" i="1" spc="-28" dirty="0">
                <a:latin typeface="Arial"/>
                <a:cs typeface="Arial"/>
              </a:rPr>
              <a:t> </a:t>
            </a:r>
            <a:r>
              <a:rPr sz="2206" i="1" dirty="0">
                <a:latin typeface="Arial"/>
                <a:cs typeface="Arial"/>
              </a:rPr>
              <a:t>elektrony</a:t>
            </a:r>
            <a:r>
              <a:rPr sz="2206" i="1" spc="-50"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udělit</a:t>
            </a:r>
            <a:r>
              <a:rPr sz="2206" i="1" spc="-39" dirty="0">
                <a:latin typeface="Arial"/>
                <a:cs typeface="Arial"/>
              </a:rPr>
              <a:t> </a:t>
            </a:r>
            <a:r>
              <a:rPr sz="2206" i="1" dirty="0">
                <a:latin typeface="Arial"/>
                <a:cs typeface="Arial"/>
              </a:rPr>
              <a:t>jim</a:t>
            </a:r>
            <a:r>
              <a:rPr sz="2206" i="1" spc="-17" dirty="0">
                <a:latin typeface="Arial"/>
                <a:cs typeface="Arial"/>
              </a:rPr>
              <a:t> </a:t>
            </a:r>
            <a:r>
              <a:rPr sz="2206" i="1" dirty="0">
                <a:latin typeface="Arial"/>
                <a:cs typeface="Arial"/>
              </a:rPr>
              <a:t>velkou</a:t>
            </a:r>
            <a:r>
              <a:rPr sz="2206" i="1" spc="-44" dirty="0">
                <a:latin typeface="Arial"/>
                <a:cs typeface="Arial"/>
              </a:rPr>
              <a:t> </a:t>
            </a:r>
            <a:r>
              <a:rPr sz="2206" i="1" spc="-11" dirty="0">
                <a:latin typeface="Arial"/>
                <a:cs typeface="Arial"/>
              </a:rPr>
              <a:t>rychlost</a:t>
            </a:r>
            <a:endParaRPr sz="2206">
              <a:latin typeface="Arial"/>
              <a:cs typeface="Arial"/>
            </a:endParaRPr>
          </a:p>
          <a:p>
            <a:pPr marL="392178" indent="-378171">
              <a:spcBef>
                <a:spcPts val="1059"/>
              </a:spcBef>
              <a:buFont typeface="Arial"/>
              <a:buChar char="-"/>
              <a:tabLst>
                <a:tab pos="391477" algn="l"/>
                <a:tab pos="392178" algn="l"/>
              </a:tabLst>
            </a:pPr>
            <a:r>
              <a:rPr sz="2206" i="1" dirty="0">
                <a:latin typeface="Arial"/>
                <a:cs typeface="Arial"/>
              </a:rPr>
              <a:t>Volné</a:t>
            </a:r>
            <a:r>
              <a:rPr sz="2206" i="1" spc="-33" dirty="0">
                <a:latin typeface="Arial"/>
                <a:cs typeface="Arial"/>
              </a:rPr>
              <a:t> </a:t>
            </a:r>
            <a:r>
              <a:rPr sz="2206" i="1" dirty="0">
                <a:latin typeface="Arial"/>
                <a:cs typeface="Arial"/>
              </a:rPr>
              <a:t>elektrony</a:t>
            </a:r>
            <a:r>
              <a:rPr sz="2206" i="1" spc="-72" dirty="0">
                <a:latin typeface="Arial"/>
                <a:cs typeface="Arial"/>
              </a:rPr>
              <a:t> </a:t>
            </a:r>
            <a:r>
              <a:rPr sz="2206" i="1" dirty="0">
                <a:latin typeface="Arial"/>
                <a:cs typeface="Arial"/>
              </a:rPr>
              <a:t>se</a:t>
            </a:r>
            <a:r>
              <a:rPr sz="2206" i="1" spc="-50" dirty="0">
                <a:latin typeface="Arial"/>
                <a:cs typeface="Arial"/>
              </a:rPr>
              <a:t> </a:t>
            </a:r>
            <a:r>
              <a:rPr sz="2206" i="1" dirty="0">
                <a:latin typeface="Arial"/>
                <a:cs typeface="Arial"/>
              </a:rPr>
              <a:t>získají</a:t>
            </a:r>
            <a:r>
              <a:rPr sz="2206" i="1" spc="-83" dirty="0">
                <a:latin typeface="Arial"/>
                <a:cs typeface="Arial"/>
              </a:rPr>
              <a:t> </a:t>
            </a:r>
            <a:r>
              <a:rPr sz="2206" i="1" dirty="0">
                <a:latin typeface="Arial"/>
                <a:cs typeface="Arial"/>
              </a:rPr>
              <a:t>rozžhavením</a:t>
            </a:r>
            <a:r>
              <a:rPr sz="2206" i="1" spc="-99" dirty="0">
                <a:latin typeface="Arial"/>
                <a:cs typeface="Arial"/>
              </a:rPr>
              <a:t> </a:t>
            </a:r>
            <a:r>
              <a:rPr sz="2206" i="1" spc="-11" dirty="0">
                <a:latin typeface="Arial"/>
                <a:cs typeface="Arial"/>
              </a:rPr>
              <a:t>katody,</a:t>
            </a:r>
            <a:r>
              <a:rPr sz="2206" i="1" spc="-77" dirty="0">
                <a:latin typeface="Arial"/>
                <a:cs typeface="Arial"/>
              </a:rPr>
              <a:t> </a:t>
            </a:r>
            <a:r>
              <a:rPr sz="2206" i="1" dirty="0">
                <a:latin typeface="Arial"/>
                <a:cs typeface="Arial"/>
              </a:rPr>
              <a:t>která</a:t>
            </a:r>
            <a:r>
              <a:rPr sz="2206" i="1" spc="-66" dirty="0">
                <a:latin typeface="Arial"/>
                <a:cs typeface="Arial"/>
              </a:rPr>
              <a:t> </a:t>
            </a:r>
            <a:r>
              <a:rPr sz="2206" i="1" dirty="0">
                <a:latin typeface="Arial"/>
                <a:cs typeface="Arial"/>
              </a:rPr>
              <a:t>emituje</a:t>
            </a:r>
            <a:r>
              <a:rPr sz="2206" i="1" spc="-39" dirty="0">
                <a:latin typeface="Arial"/>
                <a:cs typeface="Arial"/>
              </a:rPr>
              <a:t> </a:t>
            </a:r>
            <a:r>
              <a:rPr sz="2206" i="1" spc="-11" dirty="0">
                <a:latin typeface="Arial"/>
                <a:cs typeface="Arial"/>
              </a:rPr>
              <a:t>elektrony</a:t>
            </a:r>
            <a:endParaRPr sz="2206">
              <a:latin typeface="Arial"/>
              <a:cs typeface="Arial"/>
            </a:endParaRPr>
          </a:p>
          <a:p>
            <a:pPr marL="392178" indent="-378171">
              <a:spcBef>
                <a:spcPts val="1323"/>
              </a:spcBef>
              <a:buFont typeface="Arial"/>
              <a:buChar char="-"/>
              <a:tabLst>
                <a:tab pos="391477" algn="l"/>
                <a:tab pos="392178" algn="l"/>
                <a:tab pos="7007377" algn="l"/>
              </a:tabLst>
            </a:pPr>
            <a:r>
              <a:rPr sz="2206" i="1" dirty="0">
                <a:latin typeface="Arial"/>
                <a:cs typeface="Arial"/>
              </a:rPr>
              <a:t>Urychlení</a:t>
            </a:r>
            <a:r>
              <a:rPr sz="2206" i="1" spc="-33" dirty="0">
                <a:latin typeface="Arial"/>
                <a:cs typeface="Arial"/>
              </a:rPr>
              <a:t> </a:t>
            </a:r>
            <a:r>
              <a:rPr sz="2206" i="1" dirty="0">
                <a:latin typeface="Arial"/>
                <a:cs typeface="Arial"/>
              </a:rPr>
              <a:t>elektronů</a:t>
            </a:r>
            <a:r>
              <a:rPr sz="2206" i="1" spc="-39" dirty="0">
                <a:latin typeface="Arial"/>
                <a:cs typeface="Arial"/>
              </a:rPr>
              <a:t> </a:t>
            </a:r>
            <a:r>
              <a:rPr sz="2206" i="1" dirty="0">
                <a:latin typeface="Arial"/>
                <a:cs typeface="Arial"/>
              </a:rPr>
              <a:t>se</a:t>
            </a:r>
            <a:r>
              <a:rPr sz="2206" i="1" spc="-11" dirty="0">
                <a:latin typeface="Arial"/>
                <a:cs typeface="Arial"/>
              </a:rPr>
              <a:t> </a:t>
            </a:r>
            <a:r>
              <a:rPr sz="2206" i="1" dirty="0">
                <a:latin typeface="Arial"/>
                <a:cs typeface="Arial"/>
              </a:rPr>
              <a:t>zabezpečí</a:t>
            </a:r>
            <a:r>
              <a:rPr sz="2206" i="1" spc="-61" dirty="0">
                <a:latin typeface="Arial"/>
                <a:cs typeface="Arial"/>
              </a:rPr>
              <a:t> </a:t>
            </a:r>
            <a:r>
              <a:rPr sz="2206" i="1" dirty="0">
                <a:latin typeface="Arial"/>
                <a:cs typeface="Arial"/>
              </a:rPr>
              <a:t>elektrickým</a:t>
            </a:r>
            <a:r>
              <a:rPr sz="2206" i="1" spc="-39" dirty="0">
                <a:latin typeface="Arial"/>
                <a:cs typeface="Arial"/>
              </a:rPr>
              <a:t> </a:t>
            </a:r>
            <a:r>
              <a:rPr sz="2206" i="1" spc="-11" dirty="0">
                <a:latin typeface="Arial"/>
                <a:cs typeface="Arial"/>
              </a:rPr>
              <a:t>polem</a:t>
            </a:r>
            <a:r>
              <a:rPr sz="2206" i="1" dirty="0">
                <a:latin typeface="Arial"/>
                <a:cs typeface="Arial"/>
              </a:rPr>
              <a:t>	a</a:t>
            </a:r>
            <a:r>
              <a:rPr sz="2206" i="1" spc="-28" dirty="0">
                <a:latin typeface="Arial"/>
                <a:cs typeface="Arial"/>
              </a:rPr>
              <a:t> </a:t>
            </a:r>
            <a:r>
              <a:rPr sz="2206" i="1" dirty="0">
                <a:latin typeface="Arial"/>
                <a:cs typeface="Arial"/>
              </a:rPr>
              <a:t>použitím</a:t>
            </a:r>
            <a:r>
              <a:rPr sz="2206" i="1" spc="-44" dirty="0">
                <a:latin typeface="Arial"/>
                <a:cs typeface="Arial"/>
              </a:rPr>
              <a:t> </a:t>
            </a:r>
            <a:r>
              <a:rPr sz="2206" i="1" spc="-11" dirty="0">
                <a:latin typeface="Arial"/>
                <a:cs typeface="Arial"/>
              </a:rPr>
              <a:t>vakua</a:t>
            </a:r>
            <a:endParaRPr sz="2206">
              <a:latin typeface="Arial"/>
              <a:cs typeface="Arial"/>
            </a:endParaRPr>
          </a:p>
          <a:p>
            <a:pPr marL="392178" indent="-378171">
              <a:buFont typeface="Arial"/>
              <a:buChar char="-"/>
              <a:tabLst>
                <a:tab pos="391477" algn="l"/>
                <a:tab pos="392178" algn="l"/>
              </a:tabLst>
            </a:pPr>
            <a:r>
              <a:rPr sz="2206" i="1" dirty="0">
                <a:latin typeface="Arial"/>
                <a:cs typeface="Arial"/>
              </a:rPr>
              <a:t>Emitovaným</a:t>
            </a:r>
            <a:r>
              <a:rPr sz="2206" i="1" spc="-77" dirty="0">
                <a:latin typeface="Arial"/>
                <a:cs typeface="Arial"/>
              </a:rPr>
              <a:t> </a:t>
            </a:r>
            <a:r>
              <a:rPr sz="2206" i="1" dirty="0">
                <a:latin typeface="Arial"/>
                <a:cs typeface="Arial"/>
              </a:rPr>
              <a:t>elektronům</a:t>
            </a:r>
            <a:r>
              <a:rPr sz="2206" i="1" spc="-83" dirty="0">
                <a:latin typeface="Arial"/>
                <a:cs typeface="Arial"/>
              </a:rPr>
              <a:t> </a:t>
            </a:r>
            <a:r>
              <a:rPr sz="2206" i="1" dirty="0">
                <a:latin typeface="Arial"/>
                <a:cs typeface="Arial"/>
              </a:rPr>
              <a:t>je</a:t>
            </a:r>
            <a:r>
              <a:rPr sz="2206" i="1" spc="-39" dirty="0">
                <a:latin typeface="Arial"/>
                <a:cs typeface="Arial"/>
              </a:rPr>
              <a:t> </a:t>
            </a:r>
            <a:r>
              <a:rPr sz="2206" i="1" dirty="0">
                <a:latin typeface="Arial"/>
                <a:cs typeface="Arial"/>
              </a:rPr>
              <a:t>elektrickým</a:t>
            </a:r>
            <a:r>
              <a:rPr sz="2206" i="1" spc="-72" dirty="0">
                <a:latin typeface="Arial"/>
                <a:cs typeface="Arial"/>
              </a:rPr>
              <a:t> </a:t>
            </a:r>
            <a:r>
              <a:rPr sz="2206" i="1" dirty="0">
                <a:latin typeface="Arial"/>
                <a:cs typeface="Arial"/>
              </a:rPr>
              <a:t>polem</a:t>
            </a:r>
            <a:r>
              <a:rPr sz="2206" i="1" spc="-50" dirty="0">
                <a:latin typeface="Arial"/>
                <a:cs typeface="Arial"/>
              </a:rPr>
              <a:t> </a:t>
            </a:r>
            <a:r>
              <a:rPr sz="2206" i="1" dirty="0">
                <a:latin typeface="Arial"/>
                <a:cs typeface="Arial"/>
              </a:rPr>
              <a:t>(vysokým</a:t>
            </a:r>
            <a:r>
              <a:rPr sz="2206" i="1" spc="-94" dirty="0">
                <a:latin typeface="Arial"/>
                <a:cs typeface="Arial"/>
              </a:rPr>
              <a:t> </a:t>
            </a:r>
            <a:r>
              <a:rPr sz="2206" i="1" spc="-11" dirty="0">
                <a:latin typeface="Arial"/>
                <a:cs typeface="Arial"/>
              </a:rPr>
              <a:t>napětím)</a:t>
            </a:r>
            <a:endParaRPr sz="2206">
              <a:latin typeface="Arial"/>
              <a:cs typeface="Arial"/>
            </a:endParaRPr>
          </a:p>
          <a:p>
            <a:pPr marL="392178">
              <a:spcBef>
                <a:spcPts val="6"/>
              </a:spcBef>
            </a:pPr>
            <a:r>
              <a:rPr sz="2206" i="1" dirty="0">
                <a:latin typeface="Arial"/>
                <a:cs typeface="Arial"/>
              </a:rPr>
              <a:t>dodaná</a:t>
            </a:r>
            <a:r>
              <a:rPr sz="2206" i="1" spc="-50" dirty="0">
                <a:latin typeface="Arial"/>
                <a:cs typeface="Arial"/>
              </a:rPr>
              <a:t> </a:t>
            </a:r>
            <a:r>
              <a:rPr sz="2206" i="1" dirty="0">
                <a:latin typeface="Arial"/>
                <a:cs typeface="Arial"/>
              </a:rPr>
              <a:t>velká</a:t>
            </a:r>
            <a:r>
              <a:rPr sz="2206" i="1" spc="-28" dirty="0">
                <a:latin typeface="Arial"/>
                <a:cs typeface="Arial"/>
              </a:rPr>
              <a:t> </a:t>
            </a:r>
            <a:r>
              <a:rPr sz="2206" i="1" dirty="0">
                <a:latin typeface="Arial"/>
                <a:cs typeface="Arial"/>
              </a:rPr>
              <a:t>kinetická</a:t>
            </a:r>
            <a:r>
              <a:rPr sz="2206" i="1" spc="-55" dirty="0">
                <a:latin typeface="Arial"/>
                <a:cs typeface="Arial"/>
              </a:rPr>
              <a:t> </a:t>
            </a:r>
            <a:r>
              <a:rPr sz="2206" i="1" spc="-11" dirty="0">
                <a:latin typeface="Arial"/>
                <a:cs typeface="Arial"/>
              </a:rPr>
              <a:t>energie</a:t>
            </a:r>
            <a:endParaRPr sz="2206">
              <a:latin typeface="Arial"/>
              <a:cs typeface="Arial"/>
            </a:endParaRPr>
          </a:p>
          <a:p>
            <a:pPr marL="168077">
              <a:spcBef>
                <a:spcPts val="1323"/>
              </a:spcBef>
            </a:pPr>
            <a:r>
              <a:rPr sz="2206" i="1" dirty="0">
                <a:latin typeface="Arial"/>
                <a:cs typeface="Arial"/>
              </a:rPr>
              <a:t>-</a:t>
            </a:r>
            <a:r>
              <a:rPr sz="2206" i="1" spc="-33" dirty="0">
                <a:latin typeface="Arial"/>
                <a:cs typeface="Arial"/>
              </a:rPr>
              <a:t> </a:t>
            </a:r>
            <a:r>
              <a:rPr sz="2206" i="1" spc="-72" dirty="0">
                <a:latin typeface="Arial"/>
                <a:cs typeface="Arial"/>
              </a:rPr>
              <a:t>Ta</a:t>
            </a:r>
            <a:r>
              <a:rPr sz="2206" i="1" spc="-39" dirty="0">
                <a:latin typeface="Arial"/>
                <a:cs typeface="Arial"/>
              </a:rPr>
              <a:t> </a:t>
            </a:r>
            <a:r>
              <a:rPr sz="2206" i="1" dirty="0">
                <a:latin typeface="Arial"/>
                <a:cs typeface="Arial"/>
              </a:rPr>
              <a:t>se</a:t>
            </a:r>
            <a:r>
              <a:rPr sz="2206" i="1" spc="-33" dirty="0">
                <a:latin typeface="Arial"/>
                <a:cs typeface="Arial"/>
              </a:rPr>
              <a:t> </a:t>
            </a:r>
            <a:r>
              <a:rPr sz="2206" i="1" dirty="0">
                <a:latin typeface="Arial"/>
                <a:cs typeface="Arial"/>
              </a:rPr>
              <a:t>po</a:t>
            </a:r>
            <a:r>
              <a:rPr sz="2206" i="1" spc="-33" dirty="0">
                <a:latin typeface="Arial"/>
                <a:cs typeface="Arial"/>
              </a:rPr>
              <a:t> </a:t>
            </a:r>
            <a:r>
              <a:rPr sz="2206" i="1" dirty="0">
                <a:latin typeface="Arial"/>
                <a:cs typeface="Arial"/>
              </a:rPr>
              <a:t>dopadu</a:t>
            </a:r>
            <a:r>
              <a:rPr sz="2206" i="1" spc="-50" dirty="0">
                <a:latin typeface="Arial"/>
                <a:cs typeface="Arial"/>
              </a:rPr>
              <a:t> </a:t>
            </a:r>
            <a:r>
              <a:rPr sz="2206" i="1" dirty="0">
                <a:latin typeface="Arial"/>
                <a:cs typeface="Arial"/>
              </a:rPr>
              <a:t>elektronů</a:t>
            </a:r>
            <a:r>
              <a:rPr sz="2206" i="1" spc="-44" dirty="0">
                <a:latin typeface="Arial"/>
                <a:cs typeface="Arial"/>
              </a:rPr>
              <a:t> </a:t>
            </a:r>
            <a:r>
              <a:rPr sz="2206" i="1" dirty="0">
                <a:latin typeface="Arial"/>
                <a:cs typeface="Arial"/>
              </a:rPr>
              <a:t>mění</a:t>
            </a:r>
            <a:r>
              <a:rPr sz="2206" i="1" spc="-39" dirty="0">
                <a:latin typeface="Arial"/>
                <a:cs typeface="Arial"/>
              </a:rPr>
              <a:t> </a:t>
            </a:r>
            <a:r>
              <a:rPr sz="2206" i="1" dirty="0">
                <a:latin typeface="Arial"/>
                <a:cs typeface="Arial"/>
              </a:rPr>
              <a:t>na</a:t>
            </a:r>
            <a:r>
              <a:rPr sz="2206" i="1" spc="-33" dirty="0">
                <a:latin typeface="Arial"/>
                <a:cs typeface="Arial"/>
              </a:rPr>
              <a:t> </a:t>
            </a:r>
            <a:r>
              <a:rPr sz="2206" i="1" dirty="0">
                <a:latin typeface="Arial"/>
                <a:cs typeface="Arial"/>
              </a:rPr>
              <a:t>energii</a:t>
            </a:r>
            <a:r>
              <a:rPr sz="2206" i="1" spc="-33" dirty="0">
                <a:latin typeface="Arial"/>
                <a:cs typeface="Arial"/>
              </a:rPr>
              <a:t> </a:t>
            </a:r>
            <a:r>
              <a:rPr sz="2206" i="1" spc="-11" dirty="0">
                <a:latin typeface="Arial"/>
                <a:cs typeface="Arial"/>
              </a:rPr>
              <a:t>tepelnou</a:t>
            </a:r>
            <a:endParaRPr sz="2206">
              <a:latin typeface="Arial"/>
              <a:cs typeface="Arial"/>
            </a:endParaRPr>
          </a:p>
          <a:p>
            <a:pPr marL="392178" indent="-378171">
              <a:spcBef>
                <a:spcPts val="1323"/>
              </a:spcBef>
              <a:buFont typeface="Arial"/>
              <a:buChar char="-"/>
              <a:tabLst>
                <a:tab pos="391477" algn="l"/>
                <a:tab pos="392178" algn="l"/>
                <a:tab pos="5526906" algn="l"/>
              </a:tabLst>
            </a:pPr>
            <a:r>
              <a:rPr sz="2206" i="1" dirty="0">
                <a:latin typeface="Arial"/>
                <a:cs typeface="Arial"/>
              </a:rPr>
              <a:t>Aby</a:t>
            </a:r>
            <a:r>
              <a:rPr sz="2206" i="1" spc="-28" dirty="0">
                <a:latin typeface="Arial"/>
                <a:cs typeface="Arial"/>
              </a:rPr>
              <a:t> </a:t>
            </a:r>
            <a:r>
              <a:rPr sz="2206" i="1" dirty="0">
                <a:latin typeface="Arial"/>
                <a:cs typeface="Arial"/>
              </a:rPr>
              <a:t>se</a:t>
            </a:r>
            <a:r>
              <a:rPr sz="2206" i="1" spc="-17" dirty="0">
                <a:latin typeface="Arial"/>
                <a:cs typeface="Arial"/>
              </a:rPr>
              <a:t> </a:t>
            </a:r>
            <a:r>
              <a:rPr sz="2206" i="1" dirty="0">
                <a:latin typeface="Arial"/>
                <a:cs typeface="Arial"/>
              </a:rPr>
              <a:t>dosáhla</a:t>
            </a:r>
            <a:r>
              <a:rPr sz="2206" i="1" spc="-39" dirty="0">
                <a:latin typeface="Arial"/>
                <a:cs typeface="Arial"/>
              </a:rPr>
              <a:t> </a:t>
            </a:r>
            <a:r>
              <a:rPr sz="2206" i="1" dirty="0">
                <a:latin typeface="Arial"/>
                <a:cs typeface="Arial"/>
              </a:rPr>
              <a:t>vysoká</a:t>
            </a:r>
            <a:r>
              <a:rPr sz="2206" i="1" spc="-55" dirty="0">
                <a:latin typeface="Arial"/>
                <a:cs typeface="Arial"/>
              </a:rPr>
              <a:t> </a:t>
            </a:r>
            <a:r>
              <a:rPr sz="2206" i="1" dirty="0">
                <a:latin typeface="Arial"/>
                <a:cs typeface="Arial"/>
              </a:rPr>
              <a:t>tepelná</a:t>
            </a:r>
            <a:r>
              <a:rPr sz="2206" i="1" spc="-28" dirty="0">
                <a:latin typeface="Arial"/>
                <a:cs typeface="Arial"/>
              </a:rPr>
              <a:t> </a:t>
            </a:r>
            <a:r>
              <a:rPr sz="2206" i="1" spc="-11" dirty="0">
                <a:latin typeface="Arial"/>
                <a:cs typeface="Arial"/>
              </a:rPr>
              <a:t>účinnost</a:t>
            </a:r>
            <a:r>
              <a:rPr sz="2206" i="1" dirty="0">
                <a:latin typeface="Arial"/>
                <a:cs typeface="Arial"/>
              </a:rPr>
              <a:t>	proudu</a:t>
            </a:r>
            <a:r>
              <a:rPr sz="2206" i="1" spc="-77" dirty="0">
                <a:latin typeface="Arial"/>
                <a:cs typeface="Arial"/>
              </a:rPr>
              <a:t> </a:t>
            </a:r>
            <a:r>
              <a:rPr sz="2206" i="1" dirty="0">
                <a:latin typeface="Arial"/>
                <a:cs typeface="Arial"/>
              </a:rPr>
              <a:t>elektronů,</a:t>
            </a:r>
            <a:r>
              <a:rPr sz="2206" i="1" spc="-88" dirty="0">
                <a:latin typeface="Arial"/>
                <a:cs typeface="Arial"/>
              </a:rPr>
              <a:t> </a:t>
            </a:r>
            <a:r>
              <a:rPr sz="2206" i="1" dirty="0">
                <a:latin typeface="Arial"/>
                <a:cs typeface="Arial"/>
              </a:rPr>
              <a:t>elektrony</a:t>
            </a:r>
            <a:r>
              <a:rPr sz="2206" i="1" spc="-77" dirty="0">
                <a:latin typeface="Arial"/>
                <a:cs typeface="Arial"/>
              </a:rPr>
              <a:t> </a:t>
            </a:r>
            <a:r>
              <a:rPr sz="2206" i="1" spc="-28" dirty="0">
                <a:latin typeface="Arial"/>
                <a:cs typeface="Arial"/>
              </a:rPr>
              <a:t>se</a:t>
            </a:r>
            <a:endParaRPr sz="2206">
              <a:latin typeface="Arial"/>
              <a:cs typeface="Arial"/>
            </a:endParaRPr>
          </a:p>
          <a:p>
            <a:pPr marL="392178"/>
            <a:r>
              <a:rPr sz="2206" i="1" dirty="0">
                <a:latin typeface="Arial"/>
                <a:cs typeface="Arial"/>
              </a:rPr>
              <a:t>formují</a:t>
            </a:r>
            <a:r>
              <a:rPr sz="2206" i="1" spc="-39" dirty="0">
                <a:latin typeface="Arial"/>
                <a:cs typeface="Arial"/>
              </a:rPr>
              <a:t> </a:t>
            </a:r>
            <a:r>
              <a:rPr sz="2206" i="1" dirty="0">
                <a:latin typeface="Arial"/>
                <a:cs typeface="Arial"/>
              </a:rPr>
              <a:t>současně</a:t>
            </a:r>
            <a:r>
              <a:rPr sz="2206" i="1" spc="-50" dirty="0">
                <a:latin typeface="Arial"/>
                <a:cs typeface="Arial"/>
              </a:rPr>
              <a:t> </a:t>
            </a:r>
            <a:r>
              <a:rPr sz="2206" i="1" dirty="0">
                <a:latin typeface="Arial"/>
                <a:cs typeface="Arial"/>
              </a:rPr>
              <a:t>při</a:t>
            </a:r>
            <a:r>
              <a:rPr sz="2206" i="1" spc="-28" dirty="0">
                <a:latin typeface="Arial"/>
                <a:cs typeface="Arial"/>
              </a:rPr>
              <a:t> </a:t>
            </a:r>
            <a:r>
              <a:rPr sz="2206" i="1" dirty="0">
                <a:latin typeface="Arial"/>
                <a:cs typeface="Arial"/>
              </a:rPr>
              <a:t>urychlování</a:t>
            </a:r>
            <a:r>
              <a:rPr sz="2206" i="1" spc="-61" dirty="0">
                <a:latin typeface="Arial"/>
                <a:cs typeface="Arial"/>
              </a:rPr>
              <a:t> </a:t>
            </a:r>
            <a:r>
              <a:rPr sz="2206" i="1" dirty="0">
                <a:latin typeface="Arial"/>
                <a:cs typeface="Arial"/>
              </a:rPr>
              <a:t>ve</a:t>
            </a:r>
            <a:r>
              <a:rPr sz="2206" i="1" spc="-22" dirty="0">
                <a:latin typeface="Arial"/>
                <a:cs typeface="Arial"/>
              </a:rPr>
              <a:t> </a:t>
            </a:r>
            <a:r>
              <a:rPr sz="2206" i="1" dirty="0">
                <a:latin typeface="Arial"/>
                <a:cs typeface="Arial"/>
              </a:rPr>
              <a:t>vakuu</a:t>
            </a:r>
            <a:r>
              <a:rPr sz="2206" i="1" spc="-50"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velmi</a:t>
            </a:r>
            <a:r>
              <a:rPr sz="2206" i="1" spc="-6" dirty="0">
                <a:latin typeface="Arial"/>
                <a:cs typeface="Arial"/>
              </a:rPr>
              <a:t> </a:t>
            </a:r>
            <a:r>
              <a:rPr sz="2206" i="1" dirty="0">
                <a:latin typeface="Arial"/>
                <a:cs typeface="Arial"/>
              </a:rPr>
              <a:t>úzkého</a:t>
            </a:r>
            <a:r>
              <a:rPr sz="2206" i="1" spc="-50" dirty="0">
                <a:latin typeface="Arial"/>
                <a:cs typeface="Arial"/>
              </a:rPr>
              <a:t> </a:t>
            </a:r>
            <a:r>
              <a:rPr sz="2206" i="1" spc="-11" dirty="0">
                <a:latin typeface="Arial"/>
                <a:cs typeface="Arial"/>
              </a:rPr>
              <a:t>svazku</a:t>
            </a:r>
            <a:endParaRPr sz="2206">
              <a:latin typeface="Arial"/>
              <a:cs typeface="Arial"/>
            </a:endParaRPr>
          </a:p>
          <a:p>
            <a:pPr marL="392178" indent="-378171">
              <a:buFont typeface="Arial"/>
              <a:buChar char="-"/>
              <a:tabLst>
                <a:tab pos="391477" algn="l"/>
                <a:tab pos="392178" algn="l"/>
              </a:tabLst>
            </a:pPr>
            <a:r>
              <a:rPr sz="2206" i="1" dirty="0">
                <a:latin typeface="Arial"/>
                <a:cs typeface="Arial"/>
              </a:rPr>
              <a:t>Fokusace</a:t>
            </a:r>
            <a:r>
              <a:rPr sz="2206" i="1" spc="-61" dirty="0">
                <a:latin typeface="Arial"/>
                <a:cs typeface="Arial"/>
              </a:rPr>
              <a:t> </a:t>
            </a:r>
            <a:r>
              <a:rPr sz="2206" i="1" dirty="0">
                <a:latin typeface="Arial"/>
                <a:cs typeface="Arial"/>
              </a:rPr>
              <a:t>elektronů</a:t>
            </a:r>
            <a:r>
              <a:rPr sz="2206" i="1" spc="-50"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dosáhne</a:t>
            </a:r>
            <a:r>
              <a:rPr sz="2206" i="1" spc="-50" dirty="0">
                <a:latin typeface="Arial"/>
                <a:cs typeface="Arial"/>
              </a:rPr>
              <a:t> </a:t>
            </a:r>
            <a:r>
              <a:rPr sz="2206" i="1" dirty="0">
                <a:latin typeface="Arial"/>
                <a:cs typeface="Arial"/>
              </a:rPr>
              <a:t>pomocí</a:t>
            </a:r>
            <a:r>
              <a:rPr sz="2206" i="1" spc="-33" dirty="0">
                <a:latin typeface="Arial"/>
                <a:cs typeface="Arial"/>
              </a:rPr>
              <a:t> </a:t>
            </a:r>
            <a:r>
              <a:rPr sz="2206" i="1" dirty="0">
                <a:latin typeface="Arial"/>
                <a:cs typeface="Arial"/>
              </a:rPr>
              <a:t>magnetických</a:t>
            </a:r>
            <a:r>
              <a:rPr sz="2206" i="1" spc="-50" dirty="0">
                <a:latin typeface="Arial"/>
                <a:cs typeface="Arial"/>
              </a:rPr>
              <a:t> </a:t>
            </a:r>
            <a:r>
              <a:rPr sz="2206" i="1" spc="-22" dirty="0">
                <a:latin typeface="Arial"/>
                <a:cs typeface="Arial"/>
              </a:rPr>
              <a:t>polí</a:t>
            </a:r>
            <a:endParaRPr sz="2206">
              <a:latin typeface="Arial"/>
              <a:cs typeface="Arial"/>
            </a:endParaRPr>
          </a:p>
          <a:p>
            <a:pPr>
              <a:spcBef>
                <a:spcPts val="50"/>
              </a:spcBef>
            </a:pPr>
            <a:endParaRPr sz="2261">
              <a:latin typeface="Arial"/>
              <a:cs typeface="Arial"/>
            </a:endParaRPr>
          </a:p>
          <a:p>
            <a:pPr marL="14007"/>
            <a:r>
              <a:rPr sz="2206" i="1" dirty="0">
                <a:latin typeface="Arial"/>
                <a:cs typeface="Arial"/>
              </a:rPr>
              <a:t>=</a:t>
            </a:r>
            <a:r>
              <a:rPr sz="2206" i="1" spc="-44" dirty="0">
                <a:latin typeface="Arial"/>
                <a:cs typeface="Arial"/>
              </a:rPr>
              <a:t> </a:t>
            </a:r>
            <a:r>
              <a:rPr sz="2206" i="1" dirty="0">
                <a:latin typeface="Arial"/>
                <a:cs typeface="Arial"/>
              </a:rPr>
              <a:t>získáme</a:t>
            </a:r>
            <a:r>
              <a:rPr sz="2206" i="1" spc="-61" dirty="0">
                <a:latin typeface="Arial"/>
                <a:cs typeface="Arial"/>
              </a:rPr>
              <a:t> </a:t>
            </a:r>
            <a:r>
              <a:rPr sz="2206" i="1" dirty="0">
                <a:latin typeface="Arial"/>
                <a:cs typeface="Arial"/>
              </a:rPr>
              <a:t>tak</a:t>
            </a:r>
            <a:r>
              <a:rPr sz="2206" i="1" spc="-39" dirty="0">
                <a:latin typeface="Arial"/>
                <a:cs typeface="Arial"/>
              </a:rPr>
              <a:t> </a:t>
            </a:r>
            <a:r>
              <a:rPr sz="2206" i="1" dirty="0">
                <a:latin typeface="Arial"/>
                <a:cs typeface="Arial"/>
              </a:rPr>
              <a:t>velmi</a:t>
            </a:r>
            <a:r>
              <a:rPr sz="2206" i="1" spc="-22" dirty="0">
                <a:latin typeface="Arial"/>
                <a:cs typeface="Arial"/>
              </a:rPr>
              <a:t> </a:t>
            </a:r>
            <a:r>
              <a:rPr sz="2206" i="1" dirty="0">
                <a:latin typeface="Arial"/>
                <a:cs typeface="Arial"/>
              </a:rPr>
              <a:t>koncentrovaný</a:t>
            </a:r>
            <a:r>
              <a:rPr sz="2206" i="1" spc="-55" dirty="0">
                <a:latin typeface="Arial"/>
                <a:cs typeface="Arial"/>
              </a:rPr>
              <a:t> </a:t>
            </a:r>
            <a:r>
              <a:rPr sz="2206" i="1" dirty="0">
                <a:latin typeface="Arial"/>
                <a:cs typeface="Arial"/>
              </a:rPr>
              <a:t>zdroj</a:t>
            </a:r>
            <a:r>
              <a:rPr sz="2206" i="1" spc="-44" dirty="0">
                <a:latin typeface="Arial"/>
                <a:cs typeface="Arial"/>
              </a:rPr>
              <a:t> </a:t>
            </a:r>
            <a:r>
              <a:rPr sz="2206" i="1" dirty="0">
                <a:latin typeface="Arial"/>
                <a:cs typeface="Arial"/>
              </a:rPr>
              <a:t>tepla,</a:t>
            </a:r>
            <a:r>
              <a:rPr sz="2206" i="1" spc="-44" dirty="0">
                <a:latin typeface="Arial"/>
                <a:cs typeface="Arial"/>
              </a:rPr>
              <a:t> </a:t>
            </a:r>
            <a:r>
              <a:rPr sz="2206" i="1" dirty="0">
                <a:latin typeface="Arial"/>
                <a:cs typeface="Arial"/>
              </a:rPr>
              <a:t>vhodný</a:t>
            </a:r>
            <a:r>
              <a:rPr sz="2206" i="1" spc="-50" dirty="0">
                <a:latin typeface="Arial"/>
                <a:cs typeface="Arial"/>
              </a:rPr>
              <a:t> </a:t>
            </a:r>
            <a:r>
              <a:rPr sz="2206" i="1" dirty="0">
                <a:latin typeface="Arial"/>
                <a:cs typeface="Arial"/>
              </a:rPr>
              <a:t>pro</a:t>
            </a:r>
            <a:r>
              <a:rPr sz="2206" i="1" spc="-28" dirty="0">
                <a:latin typeface="Arial"/>
                <a:cs typeface="Arial"/>
              </a:rPr>
              <a:t> </a:t>
            </a:r>
            <a:r>
              <a:rPr sz="2206" i="1" spc="-11" dirty="0">
                <a:latin typeface="Arial"/>
                <a:cs typeface="Arial"/>
              </a:rPr>
              <a:t>svařování</a:t>
            </a:r>
            <a:endParaRPr sz="2206">
              <a:latin typeface="Arial"/>
              <a:cs typeface="Arial"/>
            </a:endParaRPr>
          </a:p>
        </p:txBody>
      </p:sp>
    </p:spTree>
    <p:extLst>
      <p:ext uri="{BB962C8B-B14F-4D97-AF65-F5344CB8AC3E}">
        <p14:creationId xmlns:p14="http://schemas.microsoft.com/office/powerpoint/2010/main" val="4224601214"/>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554105" y="1569712"/>
            <a:ext cx="4804791" cy="5626760"/>
          </a:xfrm>
          <a:prstGeom prst="rect">
            <a:avLst/>
          </a:prstGeom>
        </p:spPr>
      </p:pic>
      <p:sp>
        <p:nvSpPr>
          <p:cNvPr id="13" name="object 13"/>
          <p:cNvSpPr txBox="1">
            <a:spLocks noGrp="1"/>
          </p:cNvSpPr>
          <p:nvPr>
            <p:ph type="title"/>
          </p:nvPr>
        </p:nvSpPr>
        <p:spPr>
          <a:xfrm>
            <a:off x="391632" y="777807"/>
            <a:ext cx="7084570" cy="442668"/>
          </a:xfrm>
          <a:prstGeom prst="rect">
            <a:avLst/>
          </a:prstGeom>
        </p:spPr>
        <p:txBody>
          <a:bodyPr vert="horz" wrap="square" lIns="0" tIns="18207" rIns="0" bIns="0" rtlCol="0">
            <a:spAutoFit/>
          </a:bodyPr>
          <a:lstStyle/>
          <a:p>
            <a:pPr marL="14007">
              <a:spcBef>
                <a:spcPts val="143"/>
              </a:spcBef>
            </a:pPr>
            <a:r>
              <a:rPr sz="2757" i="1" spc="-72" dirty="0">
                <a:latin typeface="Tahoma"/>
                <a:cs typeface="Tahoma"/>
              </a:rPr>
              <a:t>Schéma</a:t>
            </a:r>
            <a:r>
              <a:rPr sz="2757" i="1" spc="-110" dirty="0">
                <a:latin typeface="Tahoma"/>
                <a:cs typeface="Tahoma"/>
              </a:rPr>
              <a:t> </a:t>
            </a:r>
            <a:r>
              <a:rPr sz="2757" i="1" spc="-50" dirty="0">
                <a:latin typeface="Tahoma"/>
                <a:cs typeface="Tahoma"/>
              </a:rPr>
              <a:t>svařování</a:t>
            </a:r>
            <a:r>
              <a:rPr sz="2757" i="1" spc="-110" dirty="0">
                <a:latin typeface="Tahoma"/>
                <a:cs typeface="Tahoma"/>
              </a:rPr>
              <a:t> </a:t>
            </a:r>
            <a:r>
              <a:rPr sz="2757" i="1" spc="-61" dirty="0">
                <a:latin typeface="Tahoma"/>
                <a:cs typeface="Tahoma"/>
              </a:rPr>
              <a:t>elektronovým</a:t>
            </a:r>
            <a:r>
              <a:rPr sz="2757" i="1" spc="-77" dirty="0">
                <a:latin typeface="Tahoma"/>
                <a:cs typeface="Tahoma"/>
              </a:rPr>
              <a:t> </a:t>
            </a:r>
            <a:r>
              <a:rPr sz="2757" i="1" spc="-55" dirty="0">
                <a:latin typeface="Tahoma"/>
                <a:cs typeface="Tahoma"/>
              </a:rPr>
              <a:t>svazkem</a:t>
            </a:r>
            <a:endParaRPr sz="2757">
              <a:latin typeface="Tahoma"/>
              <a:cs typeface="Tahoma"/>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4" name="object 14"/>
          <p:cNvSpPr txBox="1"/>
          <p:nvPr/>
        </p:nvSpPr>
        <p:spPr>
          <a:xfrm>
            <a:off x="5672464" y="1665927"/>
            <a:ext cx="4522303" cy="5331433"/>
          </a:xfrm>
          <a:prstGeom prst="rect">
            <a:avLst/>
          </a:prstGeom>
        </p:spPr>
        <p:txBody>
          <a:bodyPr vert="horz" wrap="square" lIns="0" tIns="14706" rIns="0" bIns="0" rtlCol="0">
            <a:spAutoFit/>
          </a:bodyPr>
          <a:lstStyle/>
          <a:p>
            <a:pPr marL="392178" marR="5602" indent="-378871">
              <a:spcBef>
                <a:spcPts val="116"/>
              </a:spcBef>
              <a:buFont typeface="Wingdings"/>
              <a:buChar char=""/>
              <a:tabLst>
                <a:tab pos="392178" algn="l"/>
                <a:tab pos="392878" algn="l"/>
              </a:tabLst>
            </a:pPr>
            <a:r>
              <a:rPr sz="2206" i="1" dirty="0">
                <a:latin typeface="Arial"/>
                <a:cs typeface="Arial"/>
              </a:rPr>
              <a:t>Elektronový</a:t>
            </a:r>
            <a:r>
              <a:rPr sz="2206" i="1" spc="-39" dirty="0">
                <a:latin typeface="Arial"/>
                <a:cs typeface="Arial"/>
              </a:rPr>
              <a:t> </a:t>
            </a:r>
            <a:r>
              <a:rPr sz="2206" i="1" dirty="0">
                <a:latin typeface="Arial"/>
                <a:cs typeface="Arial"/>
              </a:rPr>
              <a:t>svazek</a:t>
            </a:r>
            <a:r>
              <a:rPr sz="2206" i="1" spc="-50" dirty="0">
                <a:latin typeface="Arial"/>
                <a:cs typeface="Arial"/>
              </a:rPr>
              <a:t> </a:t>
            </a:r>
            <a:r>
              <a:rPr sz="2206" i="1" dirty="0">
                <a:latin typeface="Arial"/>
                <a:cs typeface="Arial"/>
              </a:rPr>
              <a:t>se</a:t>
            </a:r>
            <a:r>
              <a:rPr sz="2206" i="1" spc="-17" dirty="0">
                <a:latin typeface="Arial"/>
                <a:cs typeface="Arial"/>
              </a:rPr>
              <a:t> </a:t>
            </a:r>
            <a:r>
              <a:rPr sz="2206" i="1" dirty="0">
                <a:latin typeface="Arial"/>
                <a:cs typeface="Arial"/>
              </a:rPr>
              <a:t>tvoří</a:t>
            </a:r>
            <a:r>
              <a:rPr sz="2206" i="1" spc="-33" dirty="0">
                <a:latin typeface="Arial"/>
                <a:cs typeface="Arial"/>
              </a:rPr>
              <a:t> </a:t>
            </a:r>
            <a:r>
              <a:rPr sz="2206" i="1" dirty="0">
                <a:latin typeface="Arial"/>
                <a:cs typeface="Arial"/>
              </a:rPr>
              <a:t>v</a:t>
            </a:r>
            <a:r>
              <a:rPr sz="2206" i="1" spc="-11" dirty="0">
                <a:latin typeface="Arial"/>
                <a:cs typeface="Arial"/>
              </a:rPr>
              <a:t> </a:t>
            </a:r>
            <a:r>
              <a:rPr sz="2206" i="1" spc="-33" dirty="0">
                <a:latin typeface="Arial"/>
                <a:cs typeface="Arial"/>
              </a:rPr>
              <a:t>tzv. </a:t>
            </a:r>
            <a:r>
              <a:rPr sz="2206" i="1" dirty="0">
                <a:latin typeface="Arial"/>
                <a:cs typeface="Arial"/>
              </a:rPr>
              <a:t>elektronovém</a:t>
            </a:r>
            <a:r>
              <a:rPr sz="2206" i="1" spc="-72" dirty="0">
                <a:latin typeface="Arial"/>
                <a:cs typeface="Arial"/>
              </a:rPr>
              <a:t> </a:t>
            </a:r>
            <a:r>
              <a:rPr sz="2206" i="1" dirty="0">
                <a:latin typeface="Arial"/>
                <a:cs typeface="Arial"/>
              </a:rPr>
              <a:t>děle</a:t>
            </a:r>
            <a:r>
              <a:rPr sz="2206" i="1" spc="-33" dirty="0">
                <a:latin typeface="Arial"/>
                <a:cs typeface="Arial"/>
              </a:rPr>
              <a:t> </a:t>
            </a:r>
            <a:r>
              <a:rPr sz="2206" i="1" spc="-11" dirty="0">
                <a:latin typeface="Arial"/>
                <a:cs typeface="Arial"/>
              </a:rPr>
              <a:t>(trysce)</a:t>
            </a:r>
            <a:endParaRPr sz="2206">
              <a:latin typeface="Arial"/>
              <a:cs typeface="Arial"/>
            </a:endParaRPr>
          </a:p>
          <a:p>
            <a:pPr marL="392178" marR="504229" indent="-378871">
              <a:spcBef>
                <a:spcPts val="1059"/>
              </a:spcBef>
              <a:buFont typeface="Wingdings"/>
              <a:buChar char=""/>
              <a:tabLst>
                <a:tab pos="392178" algn="l"/>
                <a:tab pos="392878" algn="l"/>
              </a:tabLst>
            </a:pPr>
            <a:r>
              <a:rPr sz="2206" i="1" dirty="0">
                <a:latin typeface="Arial"/>
                <a:cs typeface="Arial"/>
              </a:rPr>
              <a:t>Elektronové</a:t>
            </a:r>
            <a:r>
              <a:rPr sz="2206" i="1" spc="-77" dirty="0">
                <a:latin typeface="Arial"/>
                <a:cs typeface="Arial"/>
              </a:rPr>
              <a:t> </a:t>
            </a:r>
            <a:r>
              <a:rPr sz="2206" i="1" dirty="0">
                <a:latin typeface="Arial"/>
                <a:cs typeface="Arial"/>
              </a:rPr>
              <a:t>dělo</a:t>
            </a:r>
            <a:r>
              <a:rPr sz="2206" i="1" spc="-28" dirty="0">
                <a:latin typeface="Arial"/>
                <a:cs typeface="Arial"/>
              </a:rPr>
              <a:t> </a:t>
            </a:r>
            <a:r>
              <a:rPr sz="2206" i="1" dirty="0">
                <a:latin typeface="Arial"/>
                <a:cs typeface="Arial"/>
              </a:rPr>
              <a:t>je</a:t>
            </a:r>
            <a:r>
              <a:rPr sz="2206" i="1" spc="-22" dirty="0">
                <a:latin typeface="Arial"/>
                <a:cs typeface="Arial"/>
              </a:rPr>
              <a:t> </a:t>
            </a:r>
            <a:r>
              <a:rPr sz="2206" i="1" spc="-11" dirty="0">
                <a:latin typeface="Arial"/>
                <a:cs typeface="Arial"/>
              </a:rPr>
              <a:t>napájeno </a:t>
            </a:r>
            <a:r>
              <a:rPr sz="2206" i="1" dirty="0">
                <a:latin typeface="Arial"/>
                <a:cs typeface="Arial"/>
              </a:rPr>
              <a:t>vysoko-</a:t>
            </a:r>
            <a:r>
              <a:rPr sz="2206" i="1" spc="-11" dirty="0">
                <a:latin typeface="Arial"/>
                <a:cs typeface="Arial"/>
              </a:rPr>
              <a:t>napěťovým </a:t>
            </a:r>
            <a:r>
              <a:rPr sz="2206" i="1" dirty="0">
                <a:latin typeface="Arial"/>
                <a:cs typeface="Arial"/>
              </a:rPr>
              <a:t>stejnosměrným</a:t>
            </a:r>
            <a:r>
              <a:rPr sz="2206" i="1" spc="-66" dirty="0">
                <a:latin typeface="Arial"/>
                <a:cs typeface="Arial"/>
              </a:rPr>
              <a:t> </a:t>
            </a:r>
            <a:r>
              <a:rPr sz="2206" i="1" spc="-11" dirty="0">
                <a:latin typeface="Arial"/>
                <a:cs typeface="Arial"/>
              </a:rPr>
              <a:t>zdrojem</a:t>
            </a:r>
            <a:endParaRPr sz="2206">
              <a:latin typeface="Arial"/>
              <a:cs typeface="Arial"/>
            </a:endParaRPr>
          </a:p>
          <a:p>
            <a:pPr marL="392178" marR="695415" indent="-378871" algn="just">
              <a:spcBef>
                <a:spcPts val="1059"/>
              </a:spcBef>
              <a:buFont typeface="Wingdings"/>
              <a:buChar char=""/>
              <a:tabLst>
                <a:tab pos="392878" algn="l"/>
              </a:tabLst>
            </a:pPr>
            <a:r>
              <a:rPr sz="2206" i="1" dirty="0">
                <a:latin typeface="Arial"/>
                <a:cs typeface="Arial"/>
              </a:rPr>
              <a:t>Součástí</a:t>
            </a:r>
            <a:r>
              <a:rPr sz="2206" i="1" spc="-50" dirty="0">
                <a:latin typeface="Arial"/>
                <a:cs typeface="Arial"/>
              </a:rPr>
              <a:t> </a:t>
            </a:r>
            <a:r>
              <a:rPr sz="2206" i="1" dirty="0">
                <a:latin typeface="Arial"/>
                <a:cs typeface="Arial"/>
              </a:rPr>
              <a:t>el.</a:t>
            </a:r>
            <a:r>
              <a:rPr sz="2206" i="1" spc="-17" dirty="0">
                <a:latin typeface="Arial"/>
                <a:cs typeface="Arial"/>
              </a:rPr>
              <a:t> </a:t>
            </a:r>
            <a:r>
              <a:rPr sz="2206" i="1" dirty="0">
                <a:latin typeface="Arial"/>
                <a:cs typeface="Arial"/>
              </a:rPr>
              <a:t>děla</a:t>
            </a:r>
            <a:r>
              <a:rPr sz="2206" i="1" spc="-28" dirty="0">
                <a:latin typeface="Arial"/>
                <a:cs typeface="Arial"/>
              </a:rPr>
              <a:t> </a:t>
            </a:r>
            <a:r>
              <a:rPr sz="2206" i="1" dirty="0">
                <a:latin typeface="Arial"/>
                <a:cs typeface="Arial"/>
              </a:rPr>
              <a:t>je</a:t>
            </a:r>
            <a:r>
              <a:rPr sz="2206" i="1" spc="-6" dirty="0">
                <a:latin typeface="Arial"/>
                <a:cs typeface="Arial"/>
              </a:rPr>
              <a:t> </a:t>
            </a:r>
            <a:r>
              <a:rPr sz="2206" i="1" spc="-11" dirty="0">
                <a:latin typeface="Arial"/>
                <a:cs typeface="Arial"/>
              </a:rPr>
              <a:t>katoda, </a:t>
            </a:r>
            <a:r>
              <a:rPr sz="2206" i="1" dirty="0">
                <a:latin typeface="Arial"/>
                <a:cs typeface="Arial"/>
              </a:rPr>
              <a:t>umístěná</a:t>
            </a:r>
            <a:r>
              <a:rPr sz="2206" i="1" spc="-72" dirty="0">
                <a:latin typeface="Arial"/>
                <a:cs typeface="Arial"/>
              </a:rPr>
              <a:t> </a:t>
            </a:r>
            <a:r>
              <a:rPr sz="2206" i="1" dirty="0">
                <a:latin typeface="Arial"/>
                <a:cs typeface="Arial"/>
              </a:rPr>
              <a:t>uvnitř</a:t>
            </a:r>
            <a:r>
              <a:rPr sz="2206" i="1" spc="-66" dirty="0">
                <a:latin typeface="Arial"/>
                <a:cs typeface="Arial"/>
              </a:rPr>
              <a:t> </a:t>
            </a:r>
            <a:r>
              <a:rPr sz="2206" i="1" spc="-11" dirty="0">
                <a:latin typeface="Arial"/>
                <a:cs typeface="Arial"/>
              </a:rPr>
              <a:t>zaostřovací elektrody</a:t>
            </a:r>
            <a:endParaRPr sz="2206">
              <a:latin typeface="Arial"/>
              <a:cs typeface="Arial"/>
            </a:endParaRPr>
          </a:p>
          <a:p>
            <a:pPr marL="392178" marR="243710" indent="-378871">
              <a:spcBef>
                <a:spcPts val="1064"/>
              </a:spcBef>
              <a:buFont typeface="Wingdings"/>
              <a:buChar char=""/>
              <a:tabLst>
                <a:tab pos="392178" algn="l"/>
                <a:tab pos="392878" algn="l"/>
                <a:tab pos="3101006" algn="l"/>
              </a:tabLst>
            </a:pPr>
            <a:r>
              <a:rPr sz="2206" i="1" spc="-72" dirty="0">
                <a:latin typeface="Arial"/>
                <a:cs typeface="Arial"/>
              </a:rPr>
              <a:t>Ta</a:t>
            </a:r>
            <a:r>
              <a:rPr sz="2206" i="1" spc="-44" dirty="0">
                <a:latin typeface="Arial"/>
                <a:cs typeface="Arial"/>
              </a:rPr>
              <a:t> </a:t>
            </a:r>
            <a:r>
              <a:rPr sz="2206" i="1" dirty="0">
                <a:latin typeface="Arial"/>
                <a:cs typeface="Arial"/>
              </a:rPr>
              <a:t>tvoří</a:t>
            </a:r>
            <a:r>
              <a:rPr sz="2206" i="1" spc="-55" dirty="0">
                <a:latin typeface="Arial"/>
                <a:cs typeface="Arial"/>
              </a:rPr>
              <a:t> </a:t>
            </a:r>
            <a:r>
              <a:rPr sz="2206" i="1" dirty="0">
                <a:latin typeface="Arial"/>
                <a:cs typeface="Arial"/>
              </a:rPr>
              <a:t>elektrické</a:t>
            </a:r>
            <a:r>
              <a:rPr sz="2206" i="1" spc="-61" dirty="0">
                <a:latin typeface="Arial"/>
                <a:cs typeface="Arial"/>
              </a:rPr>
              <a:t> </a:t>
            </a:r>
            <a:r>
              <a:rPr sz="2206" i="1" spc="-22" dirty="0">
                <a:latin typeface="Arial"/>
                <a:cs typeface="Arial"/>
              </a:rPr>
              <a:t>pole </a:t>
            </a:r>
            <a:r>
              <a:rPr sz="2206" i="1" dirty="0">
                <a:latin typeface="Arial"/>
                <a:cs typeface="Arial"/>
              </a:rPr>
              <a:t>soustřeďující</a:t>
            </a:r>
            <a:r>
              <a:rPr sz="2206" i="1" spc="-66" dirty="0">
                <a:latin typeface="Arial"/>
                <a:cs typeface="Arial"/>
              </a:rPr>
              <a:t> </a:t>
            </a:r>
            <a:r>
              <a:rPr sz="2206" i="1" spc="-11" dirty="0">
                <a:latin typeface="Arial"/>
                <a:cs typeface="Arial"/>
              </a:rPr>
              <a:t>svazek</a:t>
            </a:r>
            <a:r>
              <a:rPr sz="2206" i="1" dirty="0">
                <a:latin typeface="Arial"/>
                <a:cs typeface="Arial"/>
              </a:rPr>
              <a:t>	do</a:t>
            </a:r>
            <a:r>
              <a:rPr sz="2206" i="1" spc="-39" dirty="0">
                <a:latin typeface="Arial"/>
                <a:cs typeface="Arial"/>
              </a:rPr>
              <a:t> </a:t>
            </a:r>
            <a:r>
              <a:rPr sz="2206" i="1" spc="-11" dirty="0">
                <a:latin typeface="Arial"/>
                <a:cs typeface="Arial"/>
              </a:rPr>
              <a:t>otvoru anody</a:t>
            </a:r>
            <a:endParaRPr sz="2206">
              <a:latin typeface="Arial"/>
              <a:cs typeface="Arial"/>
            </a:endParaRPr>
          </a:p>
          <a:p>
            <a:pPr marL="392178" marR="108549" indent="-378871">
              <a:spcBef>
                <a:spcPts val="1059"/>
              </a:spcBef>
              <a:buFont typeface="Wingdings"/>
              <a:buChar char=""/>
              <a:tabLst>
                <a:tab pos="392178" algn="l"/>
                <a:tab pos="392878" algn="l"/>
              </a:tabLst>
            </a:pPr>
            <a:r>
              <a:rPr sz="2206" i="1" dirty="0">
                <a:latin typeface="Arial"/>
                <a:cs typeface="Arial"/>
              </a:rPr>
              <a:t>V</a:t>
            </a:r>
            <a:r>
              <a:rPr sz="2206" i="1" spc="-28" dirty="0">
                <a:latin typeface="Arial"/>
                <a:cs typeface="Arial"/>
              </a:rPr>
              <a:t> </a:t>
            </a:r>
            <a:r>
              <a:rPr sz="2206" i="1" dirty="0">
                <a:latin typeface="Arial"/>
                <a:cs typeface="Arial"/>
              </a:rPr>
              <a:t>určité</a:t>
            </a:r>
            <a:r>
              <a:rPr sz="2206" i="1" spc="-39" dirty="0">
                <a:latin typeface="Arial"/>
                <a:cs typeface="Arial"/>
              </a:rPr>
              <a:t> </a:t>
            </a:r>
            <a:r>
              <a:rPr sz="2206" i="1" dirty="0">
                <a:latin typeface="Arial"/>
                <a:cs typeface="Arial"/>
              </a:rPr>
              <a:t>vzdálenosti</a:t>
            </a:r>
            <a:r>
              <a:rPr sz="2206" i="1" spc="-39" dirty="0">
                <a:latin typeface="Arial"/>
                <a:cs typeface="Arial"/>
              </a:rPr>
              <a:t> </a:t>
            </a:r>
            <a:r>
              <a:rPr sz="2206" i="1" dirty="0">
                <a:latin typeface="Arial"/>
                <a:cs typeface="Arial"/>
              </a:rPr>
              <a:t>od</a:t>
            </a:r>
            <a:r>
              <a:rPr sz="2206" i="1" spc="-22" dirty="0">
                <a:latin typeface="Arial"/>
                <a:cs typeface="Arial"/>
              </a:rPr>
              <a:t> </a:t>
            </a:r>
            <a:r>
              <a:rPr sz="2206" i="1" dirty="0">
                <a:latin typeface="Arial"/>
                <a:cs typeface="Arial"/>
              </a:rPr>
              <a:t>katody</a:t>
            </a:r>
            <a:r>
              <a:rPr sz="2206" i="1" spc="-39" dirty="0">
                <a:latin typeface="Arial"/>
                <a:cs typeface="Arial"/>
              </a:rPr>
              <a:t> </a:t>
            </a:r>
            <a:r>
              <a:rPr sz="2206" i="1" spc="-28" dirty="0">
                <a:latin typeface="Arial"/>
                <a:cs typeface="Arial"/>
              </a:rPr>
              <a:t>je </a:t>
            </a:r>
            <a:r>
              <a:rPr sz="2206" i="1" dirty="0">
                <a:latin typeface="Arial"/>
                <a:cs typeface="Arial"/>
              </a:rPr>
              <a:t>umístěná</a:t>
            </a:r>
            <a:r>
              <a:rPr sz="2206" i="1" spc="-61" dirty="0">
                <a:latin typeface="Arial"/>
                <a:cs typeface="Arial"/>
              </a:rPr>
              <a:t> </a:t>
            </a:r>
            <a:r>
              <a:rPr sz="2206" i="1" dirty="0">
                <a:latin typeface="Arial"/>
                <a:cs typeface="Arial"/>
              </a:rPr>
              <a:t>urychlující</a:t>
            </a:r>
            <a:r>
              <a:rPr sz="2206" i="1" spc="-72" dirty="0">
                <a:latin typeface="Arial"/>
                <a:cs typeface="Arial"/>
              </a:rPr>
              <a:t> </a:t>
            </a:r>
            <a:r>
              <a:rPr sz="2206" i="1" spc="-11" dirty="0">
                <a:latin typeface="Arial"/>
                <a:cs typeface="Arial"/>
              </a:rPr>
              <a:t>elektroda (anoda)</a:t>
            </a:r>
            <a:endParaRPr sz="2206">
              <a:latin typeface="Arial"/>
              <a:cs typeface="Arial"/>
            </a:endParaRPr>
          </a:p>
        </p:txBody>
      </p:sp>
    </p:spTree>
    <p:extLst>
      <p:ext uri="{BB962C8B-B14F-4D97-AF65-F5344CB8AC3E}">
        <p14:creationId xmlns:p14="http://schemas.microsoft.com/office/powerpoint/2010/main" val="3937858553"/>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8" name="object 8"/>
          <p:cNvGrpSpPr/>
          <p:nvPr/>
        </p:nvGrpSpPr>
        <p:grpSpPr>
          <a:xfrm>
            <a:off x="531402" y="1569713"/>
            <a:ext cx="4803967" cy="5626761"/>
            <a:chOff x="205483" y="1423416"/>
            <a:chExt cx="4356242" cy="5102352"/>
          </a:xfrm>
        </p:grpSpPr>
        <p:pic>
          <p:nvPicPr>
            <p:cNvPr id="11" name="object 11"/>
            <p:cNvPicPr/>
            <p:nvPr/>
          </p:nvPicPr>
          <p:blipFill>
            <a:blip r:embed="rId2" cstate="print"/>
            <a:stretch>
              <a:fillRect/>
            </a:stretch>
          </p:blipFill>
          <p:spPr>
            <a:xfrm>
              <a:off x="205483" y="1423416"/>
              <a:ext cx="4356242" cy="5102352"/>
            </a:xfrm>
            <a:prstGeom prst="rect">
              <a:avLst/>
            </a:prstGeom>
          </p:spPr>
        </p:pic>
        <p:sp>
          <p:nvSpPr>
            <p:cNvPr id="12" name="object 12"/>
            <p:cNvSpPr/>
            <p:nvPr/>
          </p:nvSpPr>
          <p:spPr>
            <a:xfrm>
              <a:off x="2222754" y="3934205"/>
              <a:ext cx="190500" cy="2016125"/>
            </a:xfrm>
            <a:custGeom>
              <a:avLst/>
              <a:gdLst/>
              <a:ahLst/>
              <a:cxnLst/>
              <a:rect l="l" t="t" r="r" b="b"/>
              <a:pathLst>
                <a:path w="190500" h="2016125">
                  <a:moveTo>
                    <a:pt x="19812" y="0"/>
                  </a:moveTo>
                  <a:lnTo>
                    <a:pt x="189483" y="648081"/>
                  </a:lnTo>
                </a:path>
                <a:path w="190500" h="2016125">
                  <a:moveTo>
                    <a:pt x="189483" y="0"/>
                  </a:moveTo>
                  <a:lnTo>
                    <a:pt x="19812" y="648081"/>
                  </a:lnTo>
                </a:path>
                <a:path w="190500" h="2016125">
                  <a:moveTo>
                    <a:pt x="190245" y="697992"/>
                  </a:moveTo>
                  <a:lnTo>
                    <a:pt x="0" y="2015883"/>
                  </a:lnTo>
                </a:path>
                <a:path w="190500" h="2016125">
                  <a:moveTo>
                    <a:pt x="19812" y="691896"/>
                  </a:moveTo>
                  <a:lnTo>
                    <a:pt x="189483" y="2015871"/>
                  </a:lnTo>
                </a:path>
              </a:pathLst>
            </a:custGeom>
            <a:ln w="38100">
              <a:solidFill>
                <a:srgbClr val="FF0000"/>
              </a:solidFill>
            </a:ln>
          </p:spPr>
          <p:txBody>
            <a:bodyPr wrap="square" lIns="0" tIns="0" rIns="0" bIns="0" rtlCol="0"/>
            <a:lstStyle/>
            <a:p>
              <a:endParaRPr sz="1985"/>
            </a:p>
          </p:txBody>
        </p:sp>
      </p:grpSp>
      <p:sp>
        <p:nvSpPr>
          <p:cNvPr id="17" name="object 17"/>
          <p:cNvSpPr txBox="1">
            <a:spLocks noGrp="1"/>
          </p:cNvSpPr>
          <p:nvPr>
            <p:ph type="title"/>
          </p:nvPr>
        </p:nvSpPr>
        <p:spPr>
          <a:xfrm>
            <a:off x="391632" y="777807"/>
            <a:ext cx="6606290" cy="442668"/>
          </a:xfrm>
          <a:prstGeom prst="rect">
            <a:avLst/>
          </a:prstGeom>
        </p:spPr>
        <p:txBody>
          <a:bodyPr vert="horz" wrap="square" lIns="0" tIns="18207" rIns="0" bIns="0" rtlCol="0">
            <a:spAutoFit/>
          </a:bodyPr>
          <a:lstStyle/>
          <a:p>
            <a:pPr marL="14007">
              <a:spcBef>
                <a:spcPts val="143"/>
              </a:spcBef>
            </a:pPr>
            <a:r>
              <a:rPr sz="2757" i="1" spc="-44" dirty="0">
                <a:latin typeface="Tahoma"/>
                <a:cs typeface="Tahoma"/>
              </a:rPr>
              <a:t>Princip</a:t>
            </a:r>
            <a:r>
              <a:rPr sz="2757" i="1" spc="-116" dirty="0">
                <a:latin typeface="Tahoma"/>
                <a:cs typeface="Tahoma"/>
              </a:rPr>
              <a:t> </a:t>
            </a:r>
            <a:r>
              <a:rPr sz="2757" i="1" spc="-55" dirty="0">
                <a:latin typeface="Tahoma"/>
                <a:cs typeface="Tahoma"/>
              </a:rPr>
              <a:t>fokusace</a:t>
            </a:r>
            <a:r>
              <a:rPr sz="2757" i="1" spc="-116" dirty="0">
                <a:latin typeface="Tahoma"/>
                <a:cs typeface="Tahoma"/>
              </a:rPr>
              <a:t> </a:t>
            </a:r>
            <a:r>
              <a:rPr sz="2757" i="1" spc="-61" dirty="0">
                <a:latin typeface="Tahoma"/>
                <a:cs typeface="Tahoma"/>
              </a:rPr>
              <a:t>elektronového</a:t>
            </a:r>
            <a:r>
              <a:rPr sz="2757" i="1" spc="-105" dirty="0">
                <a:latin typeface="Tahoma"/>
                <a:cs typeface="Tahoma"/>
              </a:rPr>
              <a:t> </a:t>
            </a:r>
            <a:r>
              <a:rPr sz="2757" i="1" spc="-39" dirty="0">
                <a:latin typeface="Tahoma"/>
                <a:cs typeface="Tahoma"/>
              </a:rPr>
              <a:t>svazku</a:t>
            </a:r>
            <a:endParaRPr sz="2757">
              <a:latin typeface="Tahoma"/>
              <a:cs typeface="Tahoma"/>
            </a:endParaRPr>
          </a:p>
        </p:txBody>
      </p:sp>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8" name="object 18"/>
          <p:cNvSpPr txBox="1"/>
          <p:nvPr/>
        </p:nvSpPr>
        <p:spPr>
          <a:xfrm>
            <a:off x="5434512" y="1665928"/>
            <a:ext cx="4914452" cy="4850917"/>
          </a:xfrm>
          <a:prstGeom prst="rect">
            <a:avLst/>
          </a:prstGeom>
        </p:spPr>
        <p:txBody>
          <a:bodyPr vert="horz" wrap="square" lIns="0" tIns="14706" rIns="0" bIns="0" rtlCol="0">
            <a:spAutoFit/>
          </a:bodyPr>
          <a:lstStyle/>
          <a:p>
            <a:pPr marL="392178" marR="5602" indent="-378171">
              <a:spcBef>
                <a:spcPts val="116"/>
              </a:spcBef>
              <a:buFont typeface="Wingdings"/>
              <a:buChar char=""/>
              <a:tabLst>
                <a:tab pos="391477" algn="l"/>
                <a:tab pos="392178" algn="l"/>
              </a:tabLst>
            </a:pPr>
            <a:r>
              <a:rPr sz="2206" i="1" dirty="0">
                <a:latin typeface="Arial"/>
                <a:cs typeface="Arial"/>
              </a:rPr>
              <a:t>Elektrony</a:t>
            </a:r>
            <a:r>
              <a:rPr sz="2206" i="1" spc="-50" dirty="0">
                <a:latin typeface="Arial"/>
                <a:cs typeface="Arial"/>
              </a:rPr>
              <a:t> </a:t>
            </a:r>
            <a:r>
              <a:rPr sz="2206" i="1" dirty="0">
                <a:latin typeface="Arial"/>
                <a:cs typeface="Arial"/>
              </a:rPr>
              <a:t>mají</a:t>
            </a:r>
            <a:r>
              <a:rPr sz="2206" i="1" spc="-22" dirty="0">
                <a:latin typeface="Arial"/>
                <a:cs typeface="Arial"/>
              </a:rPr>
              <a:t> </a:t>
            </a:r>
            <a:r>
              <a:rPr sz="2206" i="1" dirty="0">
                <a:latin typeface="Arial"/>
                <a:cs typeface="Arial"/>
              </a:rPr>
              <a:t>stejný</a:t>
            </a:r>
            <a:r>
              <a:rPr sz="2206" i="1" spc="-39" dirty="0">
                <a:latin typeface="Arial"/>
                <a:cs typeface="Arial"/>
              </a:rPr>
              <a:t> </a:t>
            </a:r>
            <a:r>
              <a:rPr sz="2206" i="1" dirty="0">
                <a:latin typeface="Arial"/>
                <a:cs typeface="Arial"/>
              </a:rPr>
              <a:t>náboj,</a:t>
            </a:r>
            <a:r>
              <a:rPr sz="2206" i="1" spc="-39" dirty="0">
                <a:latin typeface="Arial"/>
                <a:cs typeface="Arial"/>
              </a:rPr>
              <a:t> </a:t>
            </a:r>
            <a:r>
              <a:rPr sz="2206" i="1" dirty="0">
                <a:latin typeface="Arial"/>
                <a:cs typeface="Arial"/>
              </a:rPr>
              <a:t>proto</a:t>
            </a:r>
            <a:r>
              <a:rPr sz="2206" i="1" spc="-44" dirty="0">
                <a:latin typeface="Arial"/>
                <a:cs typeface="Arial"/>
              </a:rPr>
              <a:t> </a:t>
            </a:r>
            <a:r>
              <a:rPr sz="2206" i="1" spc="-28" dirty="0">
                <a:latin typeface="Arial"/>
                <a:cs typeface="Arial"/>
              </a:rPr>
              <a:t>se </a:t>
            </a:r>
            <a:r>
              <a:rPr sz="2206" i="1" dirty="0">
                <a:latin typeface="Arial"/>
                <a:cs typeface="Arial"/>
              </a:rPr>
              <a:t>navzájem</a:t>
            </a:r>
            <a:r>
              <a:rPr sz="2206" i="1" spc="-61" dirty="0">
                <a:latin typeface="Arial"/>
                <a:cs typeface="Arial"/>
              </a:rPr>
              <a:t> </a:t>
            </a:r>
            <a:r>
              <a:rPr sz="2206" i="1" spc="-11" dirty="0">
                <a:latin typeface="Arial"/>
                <a:cs typeface="Arial"/>
              </a:rPr>
              <a:t>odpuzují</a:t>
            </a:r>
            <a:endParaRPr sz="2206">
              <a:latin typeface="Arial"/>
              <a:cs typeface="Arial"/>
            </a:endParaRPr>
          </a:p>
          <a:p>
            <a:pPr marL="392178" indent="-378171">
              <a:spcBef>
                <a:spcPts val="1059"/>
              </a:spcBef>
              <a:buFont typeface="Wingdings"/>
              <a:buChar char=""/>
              <a:tabLst>
                <a:tab pos="391477" algn="l"/>
                <a:tab pos="392178" algn="l"/>
                <a:tab pos="1465065" algn="l"/>
              </a:tabLst>
            </a:pPr>
            <a:r>
              <a:rPr sz="2206" i="1" spc="-11" dirty="0">
                <a:latin typeface="Arial"/>
                <a:cs typeface="Arial"/>
              </a:rPr>
              <a:t>Průměr</a:t>
            </a:r>
            <a:r>
              <a:rPr sz="2206" i="1" dirty="0">
                <a:latin typeface="Arial"/>
                <a:cs typeface="Arial"/>
              </a:rPr>
              <a:t>	svazku</a:t>
            </a:r>
            <a:r>
              <a:rPr sz="2206" i="1" spc="-61"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zvětšuje</a:t>
            </a:r>
            <a:r>
              <a:rPr sz="2206" i="1" spc="-50" dirty="0">
                <a:latin typeface="Arial"/>
                <a:cs typeface="Arial"/>
              </a:rPr>
              <a:t> </a:t>
            </a:r>
            <a:r>
              <a:rPr sz="2206" i="1" spc="-55" dirty="0">
                <a:latin typeface="Arial"/>
                <a:cs typeface="Arial"/>
              </a:rPr>
              <a:t>a</a:t>
            </a:r>
            <a:endParaRPr sz="2206">
              <a:latin typeface="Arial"/>
              <a:cs typeface="Arial"/>
            </a:endParaRPr>
          </a:p>
          <a:p>
            <a:pPr marL="392178"/>
            <a:r>
              <a:rPr sz="2206" i="1" dirty="0">
                <a:latin typeface="Arial"/>
                <a:cs typeface="Arial"/>
              </a:rPr>
              <a:t>energie</a:t>
            </a:r>
            <a:r>
              <a:rPr sz="2206" i="1" spc="-50" dirty="0">
                <a:latin typeface="Arial"/>
                <a:cs typeface="Arial"/>
              </a:rPr>
              <a:t> </a:t>
            </a:r>
            <a:r>
              <a:rPr sz="2206" i="1" dirty="0">
                <a:latin typeface="Arial"/>
                <a:cs typeface="Arial"/>
              </a:rPr>
              <a:t>svazku</a:t>
            </a:r>
            <a:r>
              <a:rPr sz="2206" i="1" spc="-44"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tím</a:t>
            </a:r>
            <a:r>
              <a:rPr sz="2206" i="1" spc="-22" dirty="0">
                <a:latin typeface="Arial"/>
                <a:cs typeface="Arial"/>
              </a:rPr>
              <a:t> </a:t>
            </a:r>
            <a:r>
              <a:rPr sz="2206" i="1" spc="-11" dirty="0">
                <a:latin typeface="Arial"/>
                <a:cs typeface="Arial"/>
              </a:rPr>
              <a:t>zmenšuje</a:t>
            </a:r>
            <a:endParaRPr sz="2206">
              <a:latin typeface="Arial"/>
              <a:cs typeface="Arial"/>
            </a:endParaRPr>
          </a:p>
          <a:p>
            <a:pPr marL="392178" marR="189086" indent="-378171">
              <a:spcBef>
                <a:spcPts val="1059"/>
              </a:spcBef>
              <a:buFont typeface="Wingdings"/>
              <a:buChar char=""/>
              <a:tabLst>
                <a:tab pos="391477" algn="l"/>
                <a:tab pos="392178" algn="l"/>
                <a:tab pos="4419704" algn="l"/>
              </a:tabLst>
            </a:pPr>
            <a:r>
              <a:rPr sz="2206" i="1" dirty="0">
                <a:latin typeface="Arial"/>
                <a:cs typeface="Arial"/>
              </a:rPr>
              <a:t>Aby</a:t>
            </a:r>
            <a:r>
              <a:rPr sz="2206" i="1" spc="-39"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zvětšila</a:t>
            </a:r>
            <a:r>
              <a:rPr sz="2206" i="1" spc="-39" dirty="0">
                <a:latin typeface="Arial"/>
                <a:cs typeface="Arial"/>
              </a:rPr>
              <a:t> </a:t>
            </a:r>
            <a:r>
              <a:rPr sz="2206" i="1" dirty="0">
                <a:latin typeface="Arial"/>
                <a:cs typeface="Arial"/>
              </a:rPr>
              <a:t>hustota</a:t>
            </a:r>
            <a:r>
              <a:rPr sz="2206" i="1" spc="-39" dirty="0">
                <a:latin typeface="Arial"/>
                <a:cs typeface="Arial"/>
              </a:rPr>
              <a:t> </a:t>
            </a:r>
            <a:r>
              <a:rPr sz="2206" i="1" spc="-11" dirty="0">
                <a:latin typeface="Arial"/>
                <a:cs typeface="Arial"/>
              </a:rPr>
              <a:t>energie</a:t>
            </a:r>
            <a:r>
              <a:rPr sz="2206" i="1" dirty="0">
                <a:latin typeface="Arial"/>
                <a:cs typeface="Arial"/>
              </a:rPr>
              <a:t>	</a:t>
            </a:r>
            <a:r>
              <a:rPr sz="2206" i="1" spc="-28" dirty="0">
                <a:latin typeface="Arial"/>
                <a:cs typeface="Arial"/>
              </a:rPr>
              <a:t>ve </a:t>
            </a:r>
            <a:r>
              <a:rPr sz="2206" i="1" dirty="0">
                <a:latin typeface="Arial"/>
                <a:cs typeface="Arial"/>
              </a:rPr>
              <a:t>svazku</a:t>
            </a:r>
            <a:r>
              <a:rPr sz="2206" i="1" spc="-44" dirty="0">
                <a:latin typeface="Arial"/>
                <a:cs typeface="Arial"/>
              </a:rPr>
              <a:t> </a:t>
            </a:r>
            <a:r>
              <a:rPr sz="2206" i="1" dirty="0">
                <a:latin typeface="Arial"/>
                <a:cs typeface="Arial"/>
              </a:rPr>
              <a:t>po</a:t>
            </a:r>
            <a:r>
              <a:rPr sz="2206" i="1" spc="-28" dirty="0">
                <a:latin typeface="Arial"/>
                <a:cs typeface="Arial"/>
              </a:rPr>
              <a:t> </a:t>
            </a:r>
            <a:r>
              <a:rPr sz="2206" i="1" dirty="0">
                <a:latin typeface="Arial"/>
                <a:cs typeface="Arial"/>
              </a:rPr>
              <a:t>průchodu</a:t>
            </a:r>
            <a:r>
              <a:rPr sz="2206" i="1" spc="-55" dirty="0">
                <a:latin typeface="Arial"/>
                <a:cs typeface="Arial"/>
              </a:rPr>
              <a:t> </a:t>
            </a:r>
            <a:r>
              <a:rPr sz="2206" i="1" spc="-11" dirty="0">
                <a:latin typeface="Arial"/>
                <a:cs typeface="Arial"/>
              </a:rPr>
              <a:t>anodou, </a:t>
            </a:r>
            <a:r>
              <a:rPr sz="2206" i="1" dirty="0">
                <a:latin typeface="Arial"/>
                <a:cs typeface="Arial"/>
              </a:rPr>
              <a:t>elektrony</a:t>
            </a:r>
            <a:r>
              <a:rPr sz="2206" i="1" spc="-66"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fokusují</a:t>
            </a:r>
            <a:r>
              <a:rPr sz="2206" i="1" spc="-44" dirty="0">
                <a:latin typeface="Arial"/>
                <a:cs typeface="Arial"/>
              </a:rPr>
              <a:t> </a:t>
            </a:r>
            <a:r>
              <a:rPr sz="2206" i="1" spc="-11" dirty="0">
                <a:latin typeface="Arial"/>
                <a:cs typeface="Arial"/>
              </a:rPr>
              <a:t>magnetickým </a:t>
            </a:r>
            <a:r>
              <a:rPr sz="2206" i="1" dirty="0">
                <a:latin typeface="Arial"/>
                <a:cs typeface="Arial"/>
              </a:rPr>
              <a:t>polem</a:t>
            </a:r>
            <a:r>
              <a:rPr sz="2206" i="1" spc="-28" dirty="0">
                <a:latin typeface="Arial"/>
                <a:cs typeface="Arial"/>
              </a:rPr>
              <a:t> </a:t>
            </a:r>
            <a:r>
              <a:rPr sz="2206" i="1" dirty="0">
                <a:latin typeface="Arial"/>
                <a:cs typeface="Arial"/>
              </a:rPr>
              <a:t>ve</a:t>
            </a:r>
            <a:r>
              <a:rPr sz="2206" i="1" spc="-28" dirty="0">
                <a:latin typeface="Arial"/>
                <a:cs typeface="Arial"/>
              </a:rPr>
              <a:t> </a:t>
            </a:r>
            <a:r>
              <a:rPr sz="2206" i="1" dirty="0">
                <a:latin typeface="Arial"/>
                <a:cs typeface="Arial"/>
              </a:rPr>
              <a:t>speciální</a:t>
            </a:r>
            <a:r>
              <a:rPr sz="2206" i="1" spc="-50" dirty="0">
                <a:latin typeface="Arial"/>
                <a:cs typeface="Arial"/>
              </a:rPr>
              <a:t> </a:t>
            </a:r>
            <a:r>
              <a:rPr sz="2206" i="1" spc="-11" dirty="0">
                <a:latin typeface="Arial"/>
                <a:cs typeface="Arial"/>
              </a:rPr>
              <a:t>magnetické čočce</a:t>
            </a:r>
            <a:endParaRPr sz="2206">
              <a:latin typeface="Arial"/>
              <a:cs typeface="Arial"/>
            </a:endParaRPr>
          </a:p>
          <a:p>
            <a:pPr marL="392178" marR="119054" indent="-378171">
              <a:spcBef>
                <a:spcPts val="1064"/>
              </a:spcBef>
              <a:buFont typeface="Wingdings"/>
              <a:buChar char=""/>
              <a:tabLst>
                <a:tab pos="391477" algn="l"/>
                <a:tab pos="392178" algn="l"/>
              </a:tabLst>
            </a:pPr>
            <a:r>
              <a:rPr sz="2206" i="1" dirty="0">
                <a:latin typeface="Arial"/>
                <a:cs typeface="Arial"/>
              </a:rPr>
              <a:t>Kvůli</a:t>
            </a:r>
            <a:r>
              <a:rPr sz="2206" i="1" spc="-28" dirty="0">
                <a:latin typeface="Arial"/>
                <a:cs typeface="Arial"/>
              </a:rPr>
              <a:t> </a:t>
            </a:r>
            <a:r>
              <a:rPr sz="2206" i="1" dirty="0">
                <a:latin typeface="Arial"/>
                <a:cs typeface="Arial"/>
              </a:rPr>
              <a:t>pohybu</a:t>
            </a:r>
            <a:r>
              <a:rPr sz="2206" i="1" spc="-44" dirty="0">
                <a:latin typeface="Arial"/>
                <a:cs typeface="Arial"/>
              </a:rPr>
              <a:t> </a:t>
            </a:r>
            <a:r>
              <a:rPr sz="2206" i="1" dirty="0">
                <a:latin typeface="Arial"/>
                <a:cs typeface="Arial"/>
              </a:rPr>
              <a:t>elektronového</a:t>
            </a:r>
            <a:r>
              <a:rPr sz="2206" i="1" spc="-55" dirty="0">
                <a:latin typeface="Arial"/>
                <a:cs typeface="Arial"/>
              </a:rPr>
              <a:t> </a:t>
            </a:r>
            <a:r>
              <a:rPr sz="2206" i="1" spc="-11" dirty="0">
                <a:latin typeface="Arial"/>
                <a:cs typeface="Arial"/>
              </a:rPr>
              <a:t>svazku </a:t>
            </a:r>
            <a:r>
              <a:rPr sz="2206" i="1" dirty="0">
                <a:latin typeface="Arial"/>
                <a:cs typeface="Arial"/>
              </a:rPr>
              <a:t>napříč</a:t>
            </a:r>
            <a:r>
              <a:rPr sz="2206" i="1" spc="-61"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podél</a:t>
            </a:r>
            <a:r>
              <a:rPr sz="2206" i="1" spc="-22" dirty="0">
                <a:latin typeface="Arial"/>
                <a:cs typeface="Arial"/>
              </a:rPr>
              <a:t> </a:t>
            </a:r>
            <a:r>
              <a:rPr sz="2206" i="1" dirty="0">
                <a:latin typeface="Arial"/>
                <a:cs typeface="Arial"/>
              </a:rPr>
              <a:t>osy</a:t>
            </a:r>
            <a:r>
              <a:rPr sz="2206" i="1" spc="-33" dirty="0">
                <a:latin typeface="Arial"/>
                <a:cs typeface="Arial"/>
              </a:rPr>
              <a:t> </a:t>
            </a:r>
            <a:r>
              <a:rPr sz="2206" i="1" dirty="0">
                <a:latin typeface="Arial"/>
                <a:cs typeface="Arial"/>
              </a:rPr>
              <a:t>svaru</a:t>
            </a:r>
            <a:r>
              <a:rPr sz="2206" i="1" spc="-50" dirty="0">
                <a:latin typeface="Arial"/>
                <a:cs typeface="Arial"/>
              </a:rPr>
              <a:t> </a:t>
            </a:r>
            <a:r>
              <a:rPr sz="2206" i="1" dirty="0">
                <a:latin typeface="Arial"/>
                <a:cs typeface="Arial"/>
              </a:rPr>
              <a:t>se</a:t>
            </a:r>
            <a:r>
              <a:rPr sz="2206" i="1" spc="-17" dirty="0">
                <a:latin typeface="Arial"/>
                <a:cs typeface="Arial"/>
              </a:rPr>
              <a:t> </a:t>
            </a:r>
            <a:r>
              <a:rPr sz="2206" i="1" spc="-11" dirty="0">
                <a:latin typeface="Arial"/>
                <a:cs typeface="Arial"/>
              </a:rPr>
              <a:t>vkládá </a:t>
            </a:r>
            <a:r>
              <a:rPr sz="2206" i="1" dirty="0">
                <a:latin typeface="Arial"/>
                <a:cs typeface="Arial"/>
              </a:rPr>
              <a:t>do</a:t>
            </a:r>
            <a:r>
              <a:rPr sz="2206" i="1" spc="-33" dirty="0">
                <a:latin typeface="Arial"/>
                <a:cs typeface="Arial"/>
              </a:rPr>
              <a:t> </a:t>
            </a:r>
            <a:r>
              <a:rPr sz="2206" i="1" dirty="0">
                <a:latin typeface="Arial"/>
                <a:cs typeface="Arial"/>
              </a:rPr>
              <a:t>elektronového</a:t>
            </a:r>
            <a:r>
              <a:rPr sz="2206" i="1" spc="-61" dirty="0">
                <a:latin typeface="Arial"/>
                <a:cs typeface="Arial"/>
              </a:rPr>
              <a:t> </a:t>
            </a:r>
            <a:r>
              <a:rPr sz="2206" i="1" dirty="0">
                <a:latin typeface="Arial"/>
                <a:cs typeface="Arial"/>
              </a:rPr>
              <a:t>děla</a:t>
            </a:r>
            <a:r>
              <a:rPr sz="2206" i="1" spc="-28" dirty="0">
                <a:latin typeface="Arial"/>
                <a:cs typeface="Arial"/>
              </a:rPr>
              <a:t> </a:t>
            </a:r>
            <a:r>
              <a:rPr sz="2206" i="1" spc="-11" dirty="0">
                <a:latin typeface="Arial"/>
                <a:cs typeface="Arial"/>
              </a:rPr>
              <a:t>magnetický </a:t>
            </a:r>
            <a:r>
              <a:rPr sz="2206" i="1" dirty="0">
                <a:latin typeface="Arial"/>
                <a:cs typeface="Arial"/>
              </a:rPr>
              <a:t>odkláněcí</a:t>
            </a:r>
            <a:r>
              <a:rPr sz="2206" i="1" spc="-66" dirty="0">
                <a:latin typeface="Arial"/>
                <a:cs typeface="Arial"/>
              </a:rPr>
              <a:t> </a:t>
            </a:r>
            <a:r>
              <a:rPr sz="2206" i="1" spc="-11" dirty="0">
                <a:latin typeface="Arial"/>
                <a:cs typeface="Arial"/>
              </a:rPr>
              <a:t>systém</a:t>
            </a:r>
            <a:endParaRPr sz="2206">
              <a:latin typeface="Arial"/>
              <a:cs typeface="Arial"/>
            </a:endParaRPr>
          </a:p>
        </p:txBody>
      </p:sp>
    </p:spTree>
    <p:extLst>
      <p:ext uri="{BB962C8B-B14F-4D97-AF65-F5344CB8AC3E}">
        <p14:creationId xmlns:p14="http://schemas.microsoft.com/office/powerpoint/2010/main" val="2549110215"/>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2" name="object 12"/>
          <p:cNvPicPr/>
          <p:nvPr/>
        </p:nvPicPr>
        <p:blipFill>
          <a:blip r:embed="rId2" cstate="print"/>
          <a:stretch>
            <a:fillRect/>
          </a:stretch>
        </p:blipFill>
        <p:spPr>
          <a:xfrm>
            <a:off x="4632431" y="431924"/>
            <a:ext cx="5636844" cy="6843539"/>
          </a:xfrm>
          <a:prstGeom prst="rect">
            <a:avLst/>
          </a:prstGeom>
        </p:spPr>
      </p:pic>
      <p:sp>
        <p:nvSpPr>
          <p:cNvPr id="13" name="object 13"/>
          <p:cNvSpPr txBox="1">
            <a:spLocks noGrp="1"/>
          </p:cNvSpPr>
          <p:nvPr>
            <p:ph type="title"/>
          </p:nvPr>
        </p:nvSpPr>
        <p:spPr>
          <a:xfrm>
            <a:off x="391633" y="777807"/>
            <a:ext cx="2805257" cy="442668"/>
          </a:xfrm>
          <a:prstGeom prst="rect">
            <a:avLst/>
          </a:prstGeom>
        </p:spPr>
        <p:txBody>
          <a:bodyPr vert="horz" wrap="square" lIns="0" tIns="18207" rIns="0" bIns="0" rtlCol="0">
            <a:spAutoFit/>
          </a:bodyPr>
          <a:lstStyle/>
          <a:p>
            <a:pPr marL="14007">
              <a:spcBef>
                <a:spcPts val="143"/>
              </a:spcBef>
            </a:pPr>
            <a:r>
              <a:rPr sz="2757" i="1" spc="-44" dirty="0">
                <a:latin typeface="Tahoma"/>
                <a:cs typeface="Tahoma"/>
              </a:rPr>
              <a:t>Princip</a:t>
            </a:r>
            <a:r>
              <a:rPr sz="2757" i="1" spc="-154" dirty="0">
                <a:latin typeface="Tahoma"/>
                <a:cs typeface="Tahoma"/>
              </a:rPr>
              <a:t> </a:t>
            </a:r>
            <a:r>
              <a:rPr sz="2757" i="1" spc="-55" dirty="0">
                <a:latin typeface="Tahoma"/>
                <a:cs typeface="Tahoma"/>
              </a:rPr>
              <a:t>fokusace</a:t>
            </a:r>
            <a:endParaRPr sz="2757">
              <a:latin typeface="Tahoma"/>
              <a:cs typeface="Tahoma"/>
            </a:endParaRPr>
          </a:p>
        </p:txBody>
      </p:sp>
      <p:sp>
        <p:nvSpPr>
          <p:cNvPr id="15" name="object 15"/>
          <p:cNvSpPr txBox="1"/>
          <p:nvPr/>
        </p:nvSpPr>
        <p:spPr>
          <a:xfrm>
            <a:off x="391632" y="1383610"/>
            <a:ext cx="3730306" cy="442668"/>
          </a:xfrm>
          <a:prstGeom prst="rect">
            <a:avLst/>
          </a:prstGeom>
        </p:spPr>
        <p:txBody>
          <a:bodyPr vert="horz" wrap="square" lIns="0" tIns="18207" rIns="0" bIns="0" rtlCol="0">
            <a:spAutoFit/>
          </a:bodyPr>
          <a:lstStyle/>
          <a:p>
            <a:pPr marL="14007">
              <a:spcBef>
                <a:spcPts val="143"/>
              </a:spcBef>
            </a:pPr>
            <a:r>
              <a:rPr sz="2757" b="1" i="1" spc="-55" dirty="0">
                <a:solidFill>
                  <a:srgbClr val="FF0000"/>
                </a:solidFill>
                <a:latin typeface="Tahoma"/>
                <a:cs typeface="Tahoma"/>
              </a:rPr>
              <a:t>elektronového</a:t>
            </a:r>
            <a:r>
              <a:rPr sz="2757" b="1" i="1" spc="-105" dirty="0">
                <a:solidFill>
                  <a:srgbClr val="FF0000"/>
                </a:solidFill>
                <a:latin typeface="Tahoma"/>
                <a:cs typeface="Tahoma"/>
              </a:rPr>
              <a:t> </a:t>
            </a:r>
            <a:r>
              <a:rPr sz="2757" b="1" i="1" spc="-55" dirty="0">
                <a:solidFill>
                  <a:srgbClr val="FF0000"/>
                </a:solidFill>
                <a:latin typeface="Tahoma"/>
                <a:cs typeface="Tahoma"/>
              </a:rPr>
              <a:t>svazku</a:t>
            </a:r>
            <a:endParaRPr sz="2757">
              <a:latin typeface="Tahoma"/>
              <a:cs typeface="Tahoma"/>
            </a:endParaRPr>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66440310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3" y="777807"/>
            <a:ext cx="5469761" cy="442668"/>
          </a:xfrm>
          <a:prstGeom prst="rect">
            <a:avLst/>
          </a:prstGeom>
        </p:spPr>
        <p:txBody>
          <a:bodyPr vert="horz" wrap="square" lIns="0" tIns="18207" rIns="0" bIns="0" rtlCol="0">
            <a:spAutoFit/>
          </a:bodyPr>
          <a:lstStyle/>
          <a:p>
            <a:pPr marL="14007">
              <a:spcBef>
                <a:spcPts val="143"/>
              </a:spcBef>
            </a:pPr>
            <a:r>
              <a:rPr sz="2757" i="1" spc="-55" dirty="0">
                <a:latin typeface="Tahoma"/>
                <a:cs typeface="Tahoma"/>
              </a:rPr>
              <a:t>Interakce</a:t>
            </a:r>
            <a:r>
              <a:rPr sz="2757" i="1" spc="-149" dirty="0">
                <a:latin typeface="Tahoma"/>
                <a:cs typeface="Tahoma"/>
              </a:rPr>
              <a:t> </a:t>
            </a:r>
            <a:r>
              <a:rPr sz="2757" i="1" spc="-55" dirty="0">
                <a:latin typeface="Tahoma"/>
                <a:cs typeface="Tahoma"/>
              </a:rPr>
              <a:t>elektronového</a:t>
            </a:r>
            <a:r>
              <a:rPr sz="2757" i="1" spc="-116" dirty="0">
                <a:latin typeface="Tahoma"/>
                <a:cs typeface="Tahoma"/>
              </a:rPr>
              <a:t> </a:t>
            </a:r>
            <a:r>
              <a:rPr sz="2757" i="1" spc="-44" dirty="0">
                <a:latin typeface="Tahoma"/>
                <a:cs typeface="Tahoma"/>
              </a:rPr>
              <a:t>svazku</a:t>
            </a:r>
            <a:endParaRPr sz="2757">
              <a:latin typeface="Tahoma"/>
              <a:cs typeface="Tahoma"/>
            </a:endParaRPr>
          </a:p>
        </p:txBody>
      </p:sp>
      <p:pic>
        <p:nvPicPr>
          <p:cNvPr id="13" name="object 13"/>
          <p:cNvPicPr/>
          <p:nvPr/>
        </p:nvPicPr>
        <p:blipFill>
          <a:blip r:embed="rId2" cstate="print"/>
          <a:stretch>
            <a:fillRect/>
          </a:stretch>
        </p:blipFill>
        <p:spPr>
          <a:xfrm>
            <a:off x="5625686" y="4337716"/>
            <a:ext cx="4722580" cy="2699097"/>
          </a:xfrm>
          <a:prstGeom prst="rect">
            <a:avLst/>
          </a:prstGeom>
        </p:spPr>
      </p:pic>
      <p:sp>
        <p:nvSpPr>
          <p:cNvPr id="14" name="object 14"/>
          <p:cNvSpPr txBox="1"/>
          <p:nvPr/>
        </p:nvSpPr>
        <p:spPr>
          <a:xfrm>
            <a:off x="748599" y="1665927"/>
            <a:ext cx="8800917" cy="4839055"/>
          </a:xfrm>
          <a:prstGeom prst="rect">
            <a:avLst/>
          </a:prstGeom>
        </p:spPr>
        <p:txBody>
          <a:bodyPr vert="horz" wrap="square" lIns="0" tIns="14706" rIns="0" bIns="0" rtlCol="0">
            <a:spAutoFit/>
          </a:bodyPr>
          <a:lstStyle/>
          <a:p>
            <a:pPr marL="392178" indent="-378171">
              <a:spcBef>
                <a:spcPts val="116"/>
              </a:spcBef>
              <a:buFont typeface="Wingdings"/>
              <a:buChar char=""/>
              <a:tabLst>
                <a:tab pos="391477" algn="l"/>
                <a:tab pos="392178" algn="l"/>
              </a:tabLst>
            </a:pPr>
            <a:r>
              <a:rPr sz="2206" i="1" spc="-28" dirty="0">
                <a:latin typeface="Arial"/>
                <a:cs typeface="Arial"/>
              </a:rPr>
              <a:t>Tato</a:t>
            </a:r>
            <a:r>
              <a:rPr sz="2206" i="1" spc="-44" dirty="0">
                <a:latin typeface="Arial"/>
                <a:cs typeface="Arial"/>
              </a:rPr>
              <a:t> </a:t>
            </a:r>
            <a:r>
              <a:rPr sz="2206" i="1" dirty="0">
                <a:latin typeface="Arial"/>
                <a:cs typeface="Arial"/>
              </a:rPr>
              <a:t>zařízení</a:t>
            </a:r>
            <a:r>
              <a:rPr sz="2206" i="1" spc="-83" dirty="0">
                <a:latin typeface="Arial"/>
                <a:cs typeface="Arial"/>
              </a:rPr>
              <a:t> </a:t>
            </a:r>
            <a:r>
              <a:rPr sz="2206" i="1" dirty="0">
                <a:latin typeface="Arial"/>
                <a:cs typeface="Arial"/>
              </a:rPr>
              <a:t>mohou</a:t>
            </a:r>
            <a:r>
              <a:rPr sz="2206" i="1" spc="-17" dirty="0">
                <a:latin typeface="Arial"/>
                <a:cs typeface="Arial"/>
              </a:rPr>
              <a:t> </a:t>
            </a:r>
            <a:r>
              <a:rPr sz="2206" i="1" dirty="0">
                <a:latin typeface="Arial"/>
                <a:cs typeface="Arial"/>
              </a:rPr>
              <a:t>svařovat</a:t>
            </a:r>
            <a:r>
              <a:rPr sz="2206" i="1" spc="-72" dirty="0">
                <a:latin typeface="Arial"/>
                <a:cs typeface="Arial"/>
              </a:rPr>
              <a:t> </a:t>
            </a:r>
            <a:r>
              <a:rPr sz="2206" i="1" dirty="0">
                <a:latin typeface="Arial"/>
                <a:cs typeface="Arial"/>
              </a:rPr>
              <a:t>velice</a:t>
            </a:r>
            <a:r>
              <a:rPr sz="2206" i="1" spc="-39" dirty="0">
                <a:latin typeface="Arial"/>
                <a:cs typeface="Arial"/>
              </a:rPr>
              <a:t> </a:t>
            </a:r>
            <a:r>
              <a:rPr sz="2206" i="1" dirty="0">
                <a:latin typeface="Arial"/>
                <a:cs typeface="Arial"/>
              </a:rPr>
              <a:t>úzkým</a:t>
            </a:r>
            <a:r>
              <a:rPr sz="2206" i="1" spc="-66" dirty="0">
                <a:latin typeface="Arial"/>
                <a:cs typeface="Arial"/>
              </a:rPr>
              <a:t> </a:t>
            </a:r>
            <a:r>
              <a:rPr sz="2206" i="1" dirty="0">
                <a:latin typeface="Arial"/>
                <a:cs typeface="Arial"/>
              </a:rPr>
              <a:t>svazkem</a:t>
            </a:r>
            <a:r>
              <a:rPr sz="2206" i="1" spc="-77" dirty="0">
                <a:latin typeface="Arial"/>
                <a:cs typeface="Arial"/>
              </a:rPr>
              <a:t> </a:t>
            </a:r>
            <a:r>
              <a:rPr sz="2206" i="1" dirty="0">
                <a:latin typeface="Arial"/>
                <a:cs typeface="Arial"/>
              </a:rPr>
              <a:t>o</a:t>
            </a:r>
            <a:r>
              <a:rPr sz="2206" i="1" spc="-39" dirty="0">
                <a:latin typeface="Arial"/>
                <a:cs typeface="Arial"/>
              </a:rPr>
              <a:t> </a:t>
            </a:r>
            <a:r>
              <a:rPr sz="2206" i="1" dirty="0">
                <a:latin typeface="Arial"/>
                <a:cs typeface="Arial"/>
              </a:rPr>
              <a:t>průměru</a:t>
            </a:r>
            <a:r>
              <a:rPr sz="2206" i="1" spc="-50" dirty="0">
                <a:latin typeface="Arial"/>
                <a:cs typeface="Arial"/>
              </a:rPr>
              <a:t> </a:t>
            </a:r>
            <a:r>
              <a:rPr sz="2206" i="1" spc="-28" dirty="0">
                <a:latin typeface="Arial"/>
                <a:cs typeface="Arial"/>
              </a:rPr>
              <a:t>až</a:t>
            </a:r>
            <a:endParaRPr sz="2206">
              <a:latin typeface="Arial"/>
              <a:cs typeface="Arial"/>
            </a:endParaRPr>
          </a:p>
          <a:p>
            <a:pPr marL="392178"/>
            <a:r>
              <a:rPr sz="2206" b="1" i="1" dirty="0">
                <a:latin typeface="Arial"/>
                <a:cs typeface="Arial"/>
              </a:rPr>
              <a:t>0,05</a:t>
            </a:r>
            <a:r>
              <a:rPr sz="2206" b="1" i="1" spc="-22" dirty="0">
                <a:latin typeface="Arial"/>
                <a:cs typeface="Arial"/>
              </a:rPr>
              <a:t> </a:t>
            </a:r>
            <a:r>
              <a:rPr sz="2206" b="1" i="1" spc="-39" dirty="0">
                <a:latin typeface="Arial"/>
                <a:cs typeface="Arial"/>
              </a:rPr>
              <a:t>mm</a:t>
            </a:r>
            <a:endParaRPr sz="2206">
              <a:latin typeface="Arial"/>
              <a:cs typeface="Arial"/>
            </a:endParaRPr>
          </a:p>
          <a:p>
            <a:pPr marL="392178" marR="135162" indent="-378171">
              <a:buFont typeface="Wingdings"/>
              <a:buChar char=""/>
              <a:tabLst>
                <a:tab pos="391477" algn="l"/>
                <a:tab pos="392178" algn="l"/>
              </a:tabLst>
            </a:pPr>
            <a:r>
              <a:rPr sz="2206" i="1" dirty="0">
                <a:latin typeface="Arial"/>
                <a:cs typeface="Arial"/>
              </a:rPr>
              <a:t>Tloušťky</a:t>
            </a:r>
            <a:r>
              <a:rPr sz="2206" i="1" spc="-44" dirty="0">
                <a:latin typeface="Arial"/>
                <a:cs typeface="Arial"/>
              </a:rPr>
              <a:t> </a:t>
            </a:r>
            <a:r>
              <a:rPr sz="2206" i="1" dirty="0">
                <a:latin typeface="Arial"/>
                <a:cs typeface="Arial"/>
              </a:rPr>
              <a:t>materiálu</a:t>
            </a:r>
            <a:r>
              <a:rPr sz="2206" i="1" spc="-22"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běžně</a:t>
            </a:r>
            <a:r>
              <a:rPr sz="2206" i="1" spc="-39" dirty="0">
                <a:latin typeface="Arial"/>
                <a:cs typeface="Arial"/>
              </a:rPr>
              <a:t> </a:t>
            </a:r>
            <a:r>
              <a:rPr sz="2206" i="1" dirty="0">
                <a:latin typeface="Arial"/>
                <a:cs typeface="Arial"/>
              </a:rPr>
              <a:t>pohybují</a:t>
            </a:r>
            <a:r>
              <a:rPr sz="2206" i="1" spc="-50" dirty="0">
                <a:latin typeface="Arial"/>
                <a:cs typeface="Arial"/>
              </a:rPr>
              <a:t> </a:t>
            </a:r>
            <a:r>
              <a:rPr sz="2206" i="1" dirty="0">
                <a:latin typeface="Arial"/>
                <a:cs typeface="Arial"/>
              </a:rPr>
              <a:t>v</a:t>
            </a:r>
            <a:r>
              <a:rPr sz="2206" i="1" spc="-22" dirty="0">
                <a:latin typeface="Arial"/>
                <a:cs typeface="Arial"/>
              </a:rPr>
              <a:t> </a:t>
            </a:r>
            <a:r>
              <a:rPr sz="2206" i="1" dirty="0">
                <a:latin typeface="Arial"/>
                <a:cs typeface="Arial"/>
              </a:rPr>
              <a:t>rozmezí</a:t>
            </a:r>
            <a:r>
              <a:rPr sz="2206" i="1" spc="-50" dirty="0">
                <a:latin typeface="Arial"/>
                <a:cs typeface="Arial"/>
              </a:rPr>
              <a:t> </a:t>
            </a:r>
            <a:r>
              <a:rPr sz="2206" b="1" i="1" dirty="0">
                <a:latin typeface="Arial"/>
                <a:cs typeface="Arial"/>
              </a:rPr>
              <a:t>0,1</a:t>
            </a:r>
            <a:r>
              <a:rPr sz="2206" b="1" i="1" spc="-33" dirty="0">
                <a:latin typeface="Arial"/>
                <a:cs typeface="Arial"/>
              </a:rPr>
              <a:t> </a:t>
            </a:r>
            <a:r>
              <a:rPr sz="2206" b="1" i="1" dirty="0">
                <a:latin typeface="Arial"/>
                <a:cs typeface="Arial"/>
              </a:rPr>
              <a:t>až</a:t>
            </a:r>
            <a:r>
              <a:rPr sz="2206" b="1" i="1" spc="-22" dirty="0">
                <a:latin typeface="Arial"/>
                <a:cs typeface="Arial"/>
              </a:rPr>
              <a:t> </a:t>
            </a:r>
            <a:r>
              <a:rPr sz="2206" b="1" i="1" dirty="0">
                <a:latin typeface="Arial"/>
                <a:cs typeface="Arial"/>
              </a:rPr>
              <a:t>50</a:t>
            </a:r>
            <a:r>
              <a:rPr sz="2206" b="1" i="1" spc="-22" dirty="0">
                <a:latin typeface="Arial"/>
                <a:cs typeface="Arial"/>
              </a:rPr>
              <a:t> </a:t>
            </a:r>
            <a:r>
              <a:rPr sz="2206" b="1" i="1" dirty="0">
                <a:latin typeface="Arial"/>
                <a:cs typeface="Arial"/>
              </a:rPr>
              <a:t>mm</a:t>
            </a:r>
            <a:r>
              <a:rPr sz="2206" i="1" dirty="0">
                <a:latin typeface="Arial"/>
                <a:cs typeface="Arial"/>
              </a:rPr>
              <a:t>,</a:t>
            </a:r>
            <a:r>
              <a:rPr sz="2206" i="1" spc="-17" dirty="0">
                <a:latin typeface="Arial"/>
                <a:cs typeface="Arial"/>
              </a:rPr>
              <a:t> </a:t>
            </a:r>
            <a:r>
              <a:rPr sz="2206" i="1" spc="-28" dirty="0">
                <a:latin typeface="Arial"/>
                <a:cs typeface="Arial"/>
              </a:rPr>
              <a:t>ale </a:t>
            </a:r>
            <a:r>
              <a:rPr sz="2206" i="1" dirty="0">
                <a:latin typeface="Arial"/>
                <a:cs typeface="Arial"/>
              </a:rPr>
              <a:t>při</a:t>
            </a:r>
            <a:r>
              <a:rPr sz="2206" i="1" spc="-28" dirty="0">
                <a:latin typeface="Arial"/>
                <a:cs typeface="Arial"/>
              </a:rPr>
              <a:t> </a:t>
            </a:r>
            <a:r>
              <a:rPr sz="2206" i="1" dirty="0">
                <a:latin typeface="Arial"/>
                <a:cs typeface="Arial"/>
              </a:rPr>
              <a:t>vodorovné</a:t>
            </a:r>
            <a:r>
              <a:rPr sz="2206" i="1" spc="-61" dirty="0">
                <a:latin typeface="Arial"/>
                <a:cs typeface="Arial"/>
              </a:rPr>
              <a:t> </a:t>
            </a:r>
            <a:r>
              <a:rPr sz="2206" i="1" dirty="0">
                <a:latin typeface="Arial"/>
                <a:cs typeface="Arial"/>
              </a:rPr>
              <a:t>poloze</a:t>
            </a:r>
            <a:r>
              <a:rPr sz="2206" i="1" spc="-22" dirty="0">
                <a:latin typeface="Arial"/>
                <a:cs typeface="Arial"/>
              </a:rPr>
              <a:t> </a:t>
            </a:r>
            <a:r>
              <a:rPr sz="2206" i="1" dirty="0">
                <a:latin typeface="Arial"/>
                <a:cs typeface="Arial"/>
              </a:rPr>
              <a:t>svaru</a:t>
            </a:r>
            <a:r>
              <a:rPr sz="2206" i="1" spc="-50" dirty="0">
                <a:latin typeface="Arial"/>
                <a:cs typeface="Arial"/>
              </a:rPr>
              <a:t> </a:t>
            </a:r>
            <a:r>
              <a:rPr sz="2206" i="1" dirty="0">
                <a:latin typeface="Arial"/>
                <a:cs typeface="Arial"/>
              </a:rPr>
              <a:t>lze</a:t>
            </a:r>
            <a:r>
              <a:rPr sz="2206" i="1" spc="-22" dirty="0">
                <a:latin typeface="Arial"/>
                <a:cs typeface="Arial"/>
              </a:rPr>
              <a:t> </a:t>
            </a:r>
            <a:r>
              <a:rPr sz="2206" i="1" dirty="0">
                <a:latin typeface="Arial"/>
                <a:cs typeface="Arial"/>
              </a:rPr>
              <a:t>svařovat</a:t>
            </a:r>
            <a:r>
              <a:rPr sz="2206" i="1" spc="-22" dirty="0">
                <a:latin typeface="Arial"/>
                <a:cs typeface="Arial"/>
              </a:rPr>
              <a:t> </a:t>
            </a:r>
            <a:r>
              <a:rPr sz="2206" i="1" dirty="0">
                <a:latin typeface="Arial"/>
                <a:cs typeface="Arial"/>
              </a:rPr>
              <a:t>tloušťky</a:t>
            </a:r>
            <a:r>
              <a:rPr sz="2206" i="1" spc="-33" dirty="0">
                <a:latin typeface="Arial"/>
                <a:cs typeface="Arial"/>
              </a:rPr>
              <a:t> </a:t>
            </a:r>
            <a:r>
              <a:rPr sz="2206" i="1" dirty="0">
                <a:latin typeface="Arial"/>
                <a:cs typeface="Arial"/>
              </a:rPr>
              <a:t>až</a:t>
            </a:r>
            <a:r>
              <a:rPr sz="2206" i="1" spc="-17" dirty="0">
                <a:latin typeface="Arial"/>
                <a:cs typeface="Arial"/>
              </a:rPr>
              <a:t> </a:t>
            </a:r>
            <a:r>
              <a:rPr sz="2206" i="1" dirty="0">
                <a:latin typeface="Arial"/>
                <a:cs typeface="Arial"/>
              </a:rPr>
              <a:t>400</a:t>
            </a:r>
            <a:r>
              <a:rPr sz="2206" i="1" spc="-17" dirty="0">
                <a:latin typeface="Arial"/>
                <a:cs typeface="Arial"/>
              </a:rPr>
              <a:t> </a:t>
            </a:r>
            <a:r>
              <a:rPr sz="2206" i="1" spc="-28" dirty="0">
                <a:latin typeface="Arial"/>
                <a:cs typeface="Arial"/>
              </a:rPr>
              <a:t>mm.</a:t>
            </a:r>
            <a:endParaRPr sz="2206">
              <a:latin typeface="Arial"/>
              <a:cs typeface="Arial"/>
            </a:endParaRPr>
          </a:p>
          <a:p>
            <a:pPr>
              <a:spcBef>
                <a:spcPts val="50"/>
              </a:spcBef>
              <a:buFont typeface="Wingdings"/>
              <a:buChar char=""/>
            </a:pPr>
            <a:endParaRPr sz="2702">
              <a:latin typeface="Arial"/>
              <a:cs typeface="Arial"/>
            </a:endParaRPr>
          </a:p>
          <a:p>
            <a:pPr marL="392178" marR="5602" indent="-378171">
              <a:lnSpc>
                <a:spcPts val="2117"/>
              </a:lnSpc>
              <a:buSzPct val="75000"/>
              <a:buFont typeface="Wingdings"/>
              <a:buChar char=""/>
              <a:tabLst>
                <a:tab pos="391477" algn="l"/>
                <a:tab pos="392178" algn="l"/>
              </a:tabLst>
            </a:pPr>
            <a:r>
              <a:rPr sz="2206" i="1" dirty="0">
                <a:latin typeface="Arial"/>
                <a:cs typeface="Arial"/>
              </a:rPr>
              <a:t>Svařováním</a:t>
            </a:r>
            <a:r>
              <a:rPr sz="2206" i="1" spc="-66" dirty="0">
                <a:latin typeface="Arial"/>
                <a:cs typeface="Arial"/>
              </a:rPr>
              <a:t> </a:t>
            </a:r>
            <a:r>
              <a:rPr sz="2206" i="1" dirty="0">
                <a:latin typeface="Arial"/>
                <a:cs typeface="Arial"/>
              </a:rPr>
              <a:t>elektronovým</a:t>
            </a:r>
            <a:r>
              <a:rPr sz="2206" i="1" spc="-55" dirty="0">
                <a:latin typeface="Arial"/>
                <a:cs typeface="Arial"/>
              </a:rPr>
              <a:t> </a:t>
            </a:r>
            <a:r>
              <a:rPr sz="2206" i="1" dirty="0">
                <a:latin typeface="Arial"/>
                <a:cs typeface="Arial"/>
              </a:rPr>
              <a:t>svazkem</a:t>
            </a:r>
            <a:r>
              <a:rPr sz="2206" i="1" spc="-61" dirty="0">
                <a:latin typeface="Arial"/>
                <a:cs typeface="Arial"/>
              </a:rPr>
              <a:t> </a:t>
            </a:r>
            <a:r>
              <a:rPr sz="2206" i="1" dirty="0">
                <a:latin typeface="Arial"/>
                <a:cs typeface="Arial"/>
              </a:rPr>
              <a:t>při</a:t>
            </a:r>
            <a:r>
              <a:rPr sz="2206" i="1" spc="-22" dirty="0">
                <a:latin typeface="Arial"/>
                <a:cs typeface="Arial"/>
              </a:rPr>
              <a:t> </a:t>
            </a:r>
            <a:r>
              <a:rPr sz="2206" i="1" dirty="0">
                <a:latin typeface="Arial"/>
                <a:cs typeface="Arial"/>
              </a:rPr>
              <a:t>vysokých</a:t>
            </a:r>
            <a:r>
              <a:rPr sz="2206" i="1" spc="-66" dirty="0">
                <a:latin typeface="Arial"/>
                <a:cs typeface="Arial"/>
              </a:rPr>
              <a:t> </a:t>
            </a:r>
            <a:r>
              <a:rPr sz="2206" i="1" dirty="0">
                <a:latin typeface="Arial"/>
                <a:cs typeface="Arial"/>
              </a:rPr>
              <a:t>napětích</a:t>
            </a:r>
            <a:r>
              <a:rPr sz="2206" i="1" spc="-28" dirty="0">
                <a:latin typeface="Arial"/>
                <a:cs typeface="Arial"/>
              </a:rPr>
              <a:t> </a:t>
            </a:r>
            <a:r>
              <a:rPr sz="2206" i="1" dirty="0">
                <a:latin typeface="Arial"/>
                <a:cs typeface="Arial"/>
              </a:rPr>
              <a:t>je </a:t>
            </a:r>
            <a:r>
              <a:rPr sz="2206" i="1" spc="-11" dirty="0">
                <a:latin typeface="Arial"/>
                <a:cs typeface="Arial"/>
              </a:rPr>
              <a:t>možné </a:t>
            </a:r>
            <a:r>
              <a:rPr sz="2206" i="1" dirty="0">
                <a:latin typeface="Arial"/>
                <a:cs typeface="Arial"/>
              </a:rPr>
              <a:t>získat</a:t>
            </a:r>
            <a:r>
              <a:rPr sz="2206" i="1" spc="-55" dirty="0">
                <a:latin typeface="Arial"/>
                <a:cs typeface="Arial"/>
              </a:rPr>
              <a:t> </a:t>
            </a:r>
            <a:r>
              <a:rPr sz="2206" i="1" dirty="0">
                <a:latin typeface="Arial"/>
                <a:cs typeface="Arial"/>
              </a:rPr>
              <a:t>úzký</a:t>
            </a:r>
            <a:r>
              <a:rPr sz="2206" i="1" spc="-28"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hluboký</a:t>
            </a:r>
            <a:r>
              <a:rPr sz="2206" i="1" spc="-22" dirty="0">
                <a:latin typeface="Arial"/>
                <a:cs typeface="Arial"/>
              </a:rPr>
              <a:t> </a:t>
            </a:r>
            <a:r>
              <a:rPr sz="2206" i="1" spc="-11" dirty="0">
                <a:latin typeface="Arial"/>
                <a:cs typeface="Arial"/>
              </a:rPr>
              <a:t>průvar.</a:t>
            </a:r>
            <a:endParaRPr sz="2206">
              <a:latin typeface="Arial"/>
              <a:cs typeface="Arial"/>
            </a:endParaRPr>
          </a:p>
          <a:p>
            <a:pPr marL="392178" indent="-378171">
              <a:lnSpc>
                <a:spcPts val="2382"/>
              </a:lnSpc>
              <a:spcBef>
                <a:spcPts val="22"/>
              </a:spcBef>
              <a:buSzPct val="75000"/>
              <a:buFont typeface="Wingdings"/>
              <a:buChar char=""/>
              <a:tabLst>
                <a:tab pos="391477" algn="l"/>
                <a:tab pos="392178" algn="l"/>
              </a:tabLst>
            </a:pPr>
            <a:r>
              <a:rPr sz="2206" i="1" dirty="0">
                <a:latin typeface="Arial"/>
                <a:cs typeface="Arial"/>
              </a:rPr>
              <a:t>Zóna</a:t>
            </a:r>
            <a:r>
              <a:rPr sz="2206" i="1" spc="-33" dirty="0">
                <a:latin typeface="Arial"/>
                <a:cs typeface="Arial"/>
              </a:rPr>
              <a:t> </a:t>
            </a:r>
            <a:r>
              <a:rPr sz="2206" i="1" dirty="0">
                <a:latin typeface="Arial"/>
                <a:cs typeface="Arial"/>
              </a:rPr>
              <a:t>tavení</a:t>
            </a:r>
            <a:r>
              <a:rPr sz="2206" i="1" spc="-44" dirty="0">
                <a:latin typeface="Arial"/>
                <a:cs typeface="Arial"/>
              </a:rPr>
              <a:t> </a:t>
            </a:r>
            <a:r>
              <a:rPr sz="2206" i="1" dirty="0">
                <a:latin typeface="Arial"/>
                <a:cs typeface="Arial"/>
              </a:rPr>
              <a:t>kovu</a:t>
            </a:r>
            <a:r>
              <a:rPr sz="2206" i="1" spc="-39" dirty="0">
                <a:latin typeface="Arial"/>
                <a:cs typeface="Arial"/>
              </a:rPr>
              <a:t> </a:t>
            </a:r>
            <a:r>
              <a:rPr sz="2206" i="1" dirty="0">
                <a:latin typeface="Arial"/>
                <a:cs typeface="Arial"/>
              </a:rPr>
              <a:t>se</a:t>
            </a:r>
            <a:r>
              <a:rPr sz="2206" i="1" spc="-17" dirty="0">
                <a:latin typeface="Arial"/>
                <a:cs typeface="Arial"/>
              </a:rPr>
              <a:t> </a:t>
            </a:r>
            <a:r>
              <a:rPr sz="2206" i="1" dirty="0">
                <a:latin typeface="Arial"/>
                <a:cs typeface="Arial"/>
              </a:rPr>
              <a:t>při</a:t>
            </a:r>
            <a:r>
              <a:rPr sz="2206" i="1" spc="-22" dirty="0">
                <a:latin typeface="Arial"/>
                <a:cs typeface="Arial"/>
              </a:rPr>
              <a:t> </a:t>
            </a:r>
            <a:r>
              <a:rPr sz="2206" i="1" dirty="0">
                <a:latin typeface="Arial"/>
                <a:cs typeface="Arial"/>
              </a:rPr>
              <a:t>svařování</a:t>
            </a:r>
            <a:r>
              <a:rPr sz="2206" i="1" spc="-50" dirty="0">
                <a:latin typeface="Arial"/>
                <a:cs typeface="Arial"/>
              </a:rPr>
              <a:t> </a:t>
            </a:r>
            <a:r>
              <a:rPr sz="2206" i="1" dirty="0">
                <a:latin typeface="Arial"/>
                <a:cs typeface="Arial"/>
              </a:rPr>
              <a:t>vytahuje</a:t>
            </a:r>
            <a:r>
              <a:rPr sz="2206" i="1" spc="-61" dirty="0">
                <a:latin typeface="Arial"/>
                <a:cs typeface="Arial"/>
              </a:rPr>
              <a:t> </a:t>
            </a:r>
            <a:r>
              <a:rPr sz="2206" i="1" dirty="0">
                <a:latin typeface="Arial"/>
                <a:cs typeface="Arial"/>
              </a:rPr>
              <a:t>přednostně</a:t>
            </a:r>
            <a:r>
              <a:rPr sz="2206" i="1" spc="-50" dirty="0">
                <a:latin typeface="Arial"/>
                <a:cs typeface="Arial"/>
              </a:rPr>
              <a:t> </a:t>
            </a:r>
            <a:r>
              <a:rPr sz="2206" i="1" dirty="0">
                <a:latin typeface="Arial"/>
                <a:cs typeface="Arial"/>
              </a:rPr>
              <a:t>ve</a:t>
            </a:r>
            <a:r>
              <a:rPr sz="2206" i="1" spc="-33" dirty="0">
                <a:latin typeface="Arial"/>
                <a:cs typeface="Arial"/>
              </a:rPr>
              <a:t> </a:t>
            </a:r>
            <a:r>
              <a:rPr sz="2206" i="1" spc="-11" dirty="0">
                <a:latin typeface="Arial"/>
                <a:cs typeface="Arial"/>
              </a:rPr>
              <a:t>směru</a:t>
            </a:r>
            <a:endParaRPr sz="2206">
              <a:latin typeface="Arial"/>
              <a:cs typeface="Arial"/>
            </a:endParaRPr>
          </a:p>
          <a:p>
            <a:pPr marL="392178">
              <a:lnSpc>
                <a:spcPts val="2382"/>
              </a:lnSpc>
            </a:pPr>
            <a:r>
              <a:rPr sz="2206" i="1" dirty="0">
                <a:latin typeface="Arial"/>
                <a:cs typeface="Arial"/>
              </a:rPr>
              <a:t>vlivu</a:t>
            </a:r>
            <a:r>
              <a:rPr sz="2206" i="1" spc="-33" dirty="0">
                <a:latin typeface="Arial"/>
                <a:cs typeface="Arial"/>
              </a:rPr>
              <a:t> </a:t>
            </a:r>
            <a:r>
              <a:rPr sz="2206" i="1" dirty="0">
                <a:latin typeface="Arial"/>
                <a:cs typeface="Arial"/>
              </a:rPr>
              <a:t>působení</a:t>
            </a:r>
            <a:r>
              <a:rPr sz="2206" i="1" spc="-50" dirty="0">
                <a:latin typeface="Arial"/>
                <a:cs typeface="Arial"/>
              </a:rPr>
              <a:t> </a:t>
            </a:r>
            <a:r>
              <a:rPr sz="2206" i="1" spc="-28" dirty="0">
                <a:latin typeface="Arial"/>
                <a:cs typeface="Arial"/>
              </a:rPr>
              <a:t>ES.</a:t>
            </a:r>
            <a:endParaRPr sz="2206">
              <a:latin typeface="Arial"/>
              <a:cs typeface="Arial"/>
            </a:endParaRPr>
          </a:p>
          <a:p>
            <a:pPr>
              <a:spcBef>
                <a:spcPts val="39"/>
              </a:spcBef>
            </a:pPr>
            <a:endParaRPr sz="3089">
              <a:latin typeface="Arial"/>
              <a:cs typeface="Arial"/>
            </a:endParaRPr>
          </a:p>
          <a:p>
            <a:pPr marL="14007" marR="3724287">
              <a:lnSpc>
                <a:spcPct val="120100"/>
              </a:lnSpc>
            </a:pPr>
            <a:r>
              <a:rPr sz="1985" dirty="0">
                <a:latin typeface="Arial"/>
                <a:cs typeface="Arial"/>
              </a:rPr>
              <a:t>a</a:t>
            </a:r>
            <a:r>
              <a:rPr sz="1985" spc="-44" dirty="0">
                <a:latin typeface="Arial"/>
                <a:cs typeface="Arial"/>
              </a:rPr>
              <a:t> </a:t>
            </a:r>
            <a:r>
              <a:rPr sz="1985" dirty="0">
                <a:latin typeface="Arial"/>
                <a:cs typeface="Arial"/>
              </a:rPr>
              <a:t>–</a:t>
            </a:r>
            <a:r>
              <a:rPr sz="1985" spc="-28" dirty="0">
                <a:latin typeface="Arial"/>
                <a:cs typeface="Arial"/>
              </a:rPr>
              <a:t> </a:t>
            </a:r>
            <a:r>
              <a:rPr sz="1985" dirty="0">
                <a:latin typeface="Arial"/>
                <a:cs typeface="Arial"/>
              </a:rPr>
              <a:t>rozložení</a:t>
            </a:r>
            <a:r>
              <a:rPr sz="1985" spc="-17" dirty="0">
                <a:latin typeface="Arial"/>
                <a:cs typeface="Arial"/>
              </a:rPr>
              <a:t> </a:t>
            </a:r>
            <a:r>
              <a:rPr sz="1985" dirty="0">
                <a:latin typeface="Arial"/>
                <a:cs typeface="Arial"/>
              </a:rPr>
              <a:t>energie</a:t>
            </a:r>
            <a:r>
              <a:rPr sz="1985" spc="-6" dirty="0">
                <a:latin typeface="Arial"/>
                <a:cs typeface="Arial"/>
              </a:rPr>
              <a:t> </a:t>
            </a:r>
            <a:r>
              <a:rPr sz="1985" dirty="0">
                <a:latin typeface="Arial"/>
                <a:cs typeface="Arial"/>
              </a:rPr>
              <a:t>v</a:t>
            </a:r>
            <a:r>
              <a:rPr sz="1985" spc="-39" dirty="0">
                <a:latin typeface="Arial"/>
                <a:cs typeface="Arial"/>
              </a:rPr>
              <a:t> </a:t>
            </a:r>
            <a:r>
              <a:rPr sz="1985" dirty="0">
                <a:latin typeface="Arial"/>
                <a:cs typeface="Arial"/>
              </a:rPr>
              <a:t>elektronovém </a:t>
            </a:r>
            <a:r>
              <a:rPr sz="1985" spc="-11" dirty="0">
                <a:latin typeface="Arial"/>
                <a:cs typeface="Arial"/>
              </a:rPr>
              <a:t>svazku, </a:t>
            </a:r>
            <a:r>
              <a:rPr sz="1985" dirty="0">
                <a:latin typeface="Arial"/>
                <a:cs typeface="Arial"/>
              </a:rPr>
              <a:t>b</a:t>
            </a:r>
            <a:r>
              <a:rPr sz="1985" spc="-33" dirty="0">
                <a:latin typeface="Arial"/>
                <a:cs typeface="Arial"/>
              </a:rPr>
              <a:t> </a:t>
            </a:r>
            <a:r>
              <a:rPr sz="1985" dirty="0">
                <a:latin typeface="Arial"/>
                <a:cs typeface="Arial"/>
              </a:rPr>
              <a:t>–</a:t>
            </a:r>
            <a:r>
              <a:rPr sz="1985" spc="-22" dirty="0">
                <a:latin typeface="Arial"/>
                <a:cs typeface="Arial"/>
              </a:rPr>
              <a:t> </a:t>
            </a:r>
            <a:r>
              <a:rPr sz="1985" dirty="0">
                <a:latin typeface="Arial"/>
                <a:cs typeface="Arial"/>
              </a:rPr>
              <a:t>forma</a:t>
            </a:r>
            <a:r>
              <a:rPr sz="1985" spc="-17" dirty="0">
                <a:latin typeface="Arial"/>
                <a:cs typeface="Arial"/>
              </a:rPr>
              <a:t> </a:t>
            </a:r>
            <a:r>
              <a:rPr sz="1985" dirty="0">
                <a:latin typeface="Arial"/>
                <a:cs typeface="Arial"/>
              </a:rPr>
              <a:t>přetavení základního</a:t>
            </a:r>
            <a:r>
              <a:rPr sz="1985" spc="-11" dirty="0">
                <a:latin typeface="Arial"/>
                <a:cs typeface="Arial"/>
              </a:rPr>
              <a:t> materiálu,</a:t>
            </a:r>
            <a:endParaRPr sz="1985">
              <a:latin typeface="Arial"/>
              <a:cs typeface="Arial"/>
            </a:endParaRPr>
          </a:p>
          <a:p>
            <a:pPr marL="434196" marR="3932283" indent="-420191">
              <a:spcBef>
                <a:spcPts val="474"/>
              </a:spcBef>
            </a:pPr>
            <a:r>
              <a:rPr sz="1985" dirty="0">
                <a:latin typeface="Arial"/>
                <a:cs typeface="Arial"/>
              </a:rPr>
              <a:t>c</a:t>
            </a:r>
            <a:r>
              <a:rPr sz="1985" spc="-33" dirty="0">
                <a:latin typeface="Arial"/>
                <a:cs typeface="Arial"/>
              </a:rPr>
              <a:t> </a:t>
            </a:r>
            <a:r>
              <a:rPr sz="1985" dirty="0">
                <a:latin typeface="Arial"/>
                <a:cs typeface="Arial"/>
              </a:rPr>
              <a:t>–</a:t>
            </a:r>
            <a:r>
              <a:rPr sz="1985" spc="-39" dirty="0">
                <a:latin typeface="Arial"/>
                <a:cs typeface="Arial"/>
              </a:rPr>
              <a:t> </a:t>
            </a:r>
            <a:r>
              <a:rPr sz="1985" dirty="0">
                <a:latin typeface="Arial"/>
                <a:cs typeface="Arial"/>
              </a:rPr>
              <a:t>rozložení</a:t>
            </a:r>
            <a:r>
              <a:rPr sz="1985" spc="-22" dirty="0">
                <a:latin typeface="Arial"/>
                <a:cs typeface="Arial"/>
              </a:rPr>
              <a:t> </a:t>
            </a:r>
            <a:r>
              <a:rPr sz="1985" dirty="0">
                <a:latin typeface="Arial"/>
                <a:cs typeface="Arial"/>
              </a:rPr>
              <a:t>energie</a:t>
            </a:r>
            <a:r>
              <a:rPr sz="1985" spc="-22" dirty="0">
                <a:latin typeface="Arial"/>
                <a:cs typeface="Arial"/>
              </a:rPr>
              <a:t> </a:t>
            </a:r>
            <a:r>
              <a:rPr sz="1985" dirty="0">
                <a:latin typeface="Arial"/>
                <a:cs typeface="Arial"/>
              </a:rPr>
              <a:t>elektronového </a:t>
            </a:r>
            <a:r>
              <a:rPr sz="1985" spc="-11" dirty="0">
                <a:latin typeface="Arial"/>
                <a:cs typeface="Arial"/>
              </a:rPr>
              <a:t>svazku </a:t>
            </a:r>
            <a:r>
              <a:rPr sz="1985" dirty="0">
                <a:latin typeface="Arial"/>
                <a:cs typeface="Arial"/>
              </a:rPr>
              <a:t>v</a:t>
            </a:r>
            <a:r>
              <a:rPr sz="1985" spc="-28" dirty="0">
                <a:latin typeface="Arial"/>
                <a:cs typeface="Arial"/>
              </a:rPr>
              <a:t> </a:t>
            </a:r>
            <a:r>
              <a:rPr sz="1985" dirty="0">
                <a:latin typeface="Arial"/>
                <a:cs typeface="Arial"/>
              </a:rPr>
              <a:t>oblasti</a:t>
            </a:r>
            <a:r>
              <a:rPr sz="1985" spc="-6" dirty="0">
                <a:latin typeface="Arial"/>
                <a:cs typeface="Arial"/>
              </a:rPr>
              <a:t> </a:t>
            </a:r>
            <a:r>
              <a:rPr sz="1985" spc="-11" dirty="0">
                <a:latin typeface="Arial"/>
                <a:cs typeface="Arial"/>
              </a:rPr>
              <a:t>tavení</a:t>
            </a:r>
            <a:endParaRPr sz="1985">
              <a:latin typeface="Arial"/>
              <a:cs typeface="Arial"/>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86587513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3" y="777807"/>
            <a:ext cx="5501273" cy="442668"/>
          </a:xfrm>
          <a:prstGeom prst="rect">
            <a:avLst/>
          </a:prstGeom>
        </p:spPr>
        <p:txBody>
          <a:bodyPr vert="horz" wrap="square" lIns="0" tIns="18207" rIns="0" bIns="0" rtlCol="0">
            <a:spAutoFit/>
          </a:bodyPr>
          <a:lstStyle/>
          <a:p>
            <a:pPr marL="14007">
              <a:spcBef>
                <a:spcPts val="143"/>
              </a:spcBef>
            </a:pPr>
            <a:r>
              <a:rPr sz="2757" i="1" spc="-55" dirty="0">
                <a:latin typeface="Tahoma"/>
                <a:cs typeface="Tahoma"/>
              </a:rPr>
              <a:t>Horizontální</a:t>
            </a:r>
            <a:r>
              <a:rPr sz="2757" i="1" spc="-94" dirty="0">
                <a:latin typeface="Tahoma"/>
                <a:cs typeface="Tahoma"/>
              </a:rPr>
              <a:t> </a:t>
            </a:r>
            <a:r>
              <a:rPr sz="2757" i="1" spc="-55" dirty="0">
                <a:latin typeface="Tahoma"/>
                <a:cs typeface="Tahoma"/>
              </a:rPr>
              <a:t>uspořádání</a:t>
            </a:r>
            <a:r>
              <a:rPr sz="2757" i="1" spc="-126" dirty="0">
                <a:latin typeface="Tahoma"/>
                <a:cs typeface="Tahoma"/>
              </a:rPr>
              <a:t> </a:t>
            </a:r>
            <a:r>
              <a:rPr sz="2757" i="1" spc="-44" dirty="0">
                <a:latin typeface="Tahoma"/>
                <a:cs typeface="Tahoma"/>
              </a:rPr>
              <a:t>zařízení</a:t>
            </a:r>
            <a:endParaRPr sz="2757">
              <a:latin typeface="Tahoma"/>
              <a:cs typeface="Tahoma"/>
            </a:endParaRPr>
          </a:p>
        </p:txBody>
      </p:sp>
      <p:grpSp>
        <p:nvGrpSpPr>
          <p:cNvPr id="13" name="object 13"/>
          <p:cNvGrpSpPr/>
          <p:nvPr/>
        </p:nvGrpSpPr>
        <p:grpSpPr>
          <a:xfrm>
            <a:off x="424126" y="1557947"/>
            <a:ext cx="9705658" cy="5518780"/>
            <a:chOff x="108204" y="1412747"/>
            <a:chExt cx="8801100" cy="5004435"/>
          </a:xfrm>
        </p:grpSpPr>
        <p:pic>
          <p:nvPicPr>
            <p:cNvPr id="14" name="object 14"/>
            <p:cNvPicPr/>
            <p:nvPr/>
          </p:nvPicPr>
          <p:blipFill>
            <a:blip r:embed="rId2" cstate="print"/>
            <a:stretch>
              <a:fillRect/>
            </a:stretch>
          </p:blipFill>
          <p:spPr>
            <a:xfrm>
              <a:off x="5195127" y="3788663"/>
              <a:ext cx="3713925" cy="2628188"/>
            </a:xfrm>
            <a:prstGeom prst="rect">
              <a:avLst/>
            </a:prstGeom>
          </p:spPr>
        </p:pic>
        <p:pic>
          <p:nvPicPr>
            <p:cNvPr id="15" name="object 15"/>
            <p:cNvPicPr/>
            <p:nvPr/>
          </p:nvPicPr>
          <p:blipFill>
            <a:blip r:embed="rId3" cstate="print"/>
            <a:stretch>
              <a:fillRect/>
            </a:stretch>
          </p:blipFill>
          <p:spPr>
            <a:xfrm>
              <a:off x="108204" y="1412747"/>
              <a:ext cx="5797296" cy="3384804"/>
            </a:xfrm>
            <a:prstGeom prst="rect">
              <a:avLst/>
            </a:prstGeom>
          </p:spPr>
        </p:pic>
      </p:gr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896532858"/>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8" name="object 8"/>
          <p:cNvGrpSpPr/>
          <p:nvPr/>
        </p:nvGrpSpPr>
        <p:grpSpPr>
          <a:xfrm>
            <a:off x="406806" y="1738971"/>
            <a:ext cx="9973391" cy="5504561"/>
            <a:chOff x="92498" y="1576899"/>
            <a:chExt cx="9043881" cy="4991541"/>
          </a:xfrm>
        </p:grpSpPr>
        <p:pic>
          <p:nvPicPr>
            <p:cNvPr id="11" name="object 11"/>
            <p:cNvPicPr/>
            <p:nvPr/>
          </p:nvPicPr>
          <p:blipFill>
            <a:blip r:embed="rId2" cstate="print"/>
            <a:stretch>
              <a:fillRect/>
            </a:stretch>
          </p:blipFill>
          <p:spPr>
            <a:xfrm>
              <a:off x="92498" y="1576899"/>
              <a:ext cx="6104915" cy="3030152"/>
            </a:xfrm>
            <a:prstGeom prst="rect">
              <a:avLst/>
            </a:prstGeom>
          </p:spPr>
        </p:pic>
        <p:pic>
          <p:nvPicPr>
            <p:cNvPr id="12" name="object 12"/>
            <p:cNvPicPr/>
            <p:nvPr/>
          </p:nvPicPr>
          <p:blipFill>
            <a:blip r:embed="rId3" cstate="print"/>
            <a:stretch>
              <a:fillRect/>
            </a:stretch>
          </p:blipFill>
          <p:spPr>
            <a:xfrm>
              <a:off x="5629655" y="3653028"/>
              <a:ext cx="3506724" cy="2915412"/>
            </a:xfrm>
            <a:prstGeom prst="rect">
              <a:avLst/>
            </a:prstGeom>
          </p:spPr>
        </p:pic>
      </p:grpSp>
      <p:sp>
        <p:nvSpPr>
          <p:cNvPr id="14" name="object 14"/>
          <p:cNvSpPr txBox="1">
            <a:spLocks noGrp="1"/>
          </p:cNvSpPr>
          <p:nvPr>
            <p:ph type="title"/>
          </p:nvPr>
        </p:nvSpPr>
        <p:spPr>
          <a:xfrm>
            <a:off x="391632" y="777807"/>
            <a:ext cx="7771529" cy="442668"/>
          </a:xfrm>
          <a:prstGeom prst="rect">
            <a:avLst/>
          </a:prstGeom>
        </p:spPr>
        <p:txBody>
          <a:bodyPr vert="horz" wrap="square" lIns="0" tIns="18207" rIns="0" bIns="0" rtlCol="0">
            <a:spAutoFit/>
          </a:bodyPr>
          <a:lstStyle/>
          <a:p>
            <a:pPr marL="14007">
              <a:spcBef>
                <a:spcPts val="143"/>
              </a:spcBef>
            </a:pPr>
            <a:r>
              <a:rPr sz="2757" i="1" spc="-55" dirty="0">
                <a:latin typeface="Tahoma"/>
                <a:cs typeface="Tahoma"/>
              </a:rPr>
              <a:t>Interakce</a:t>
            </a:r>
            <a:r>
              <a:rPr sz="2757" i="1" spc="-132" dirty="0">
                <a:latin typeface="Tahoma"/>
                <a:cs typeface="Tahoma"/>
              </a:rPr>
              <a:t> </a:t>
            </a:r>
            <a:r>
              <a:rPr sz="2757" i="1" spc="-55" dirty="0">
                <a:latin typeface="Tahoma"/>
                <a:cs typeface="Tahoma"/>
              </a:rPr>
              <a:t>elektronového</a:t>
            </a:r>
            <a:r>
              <a:rPr sz="2757" i="1" spc="-88" dirty="0">
                <a:latin typeface="Tahoma"/>
                <a:cs typeface="Tahoma"/>
              </a:rPr>
              <a:t> </a:t>
            </a:r>
            <a:r>
              <a:rPr sz="2757" i="1" spc="-55" dirty="0">
                <a:latin typeface="Tahoma"/>
                <a:cs typeface="Tahoma"/>
              </a:rPr>
              <a:t>svazku</a:t>
            </a:r>
            <a:r>
              <a:rPr sz="2757" i="1" spc="-121" dirty="0">
                <a:latin typeface="Tahoma"/>
                <a:cs typeface="Tahoma"/>
              </a:rPr>
              <a:t> </a:t>
            </a:r>
            <a:r>
              <a:rPr sz="2757" i="1" dirty="0">
                <a:latin typeface="Tahoma"/>
                <a:cs typeface="Tahoma"/>
              </a:rPr>
              <a:t>s</a:t>
            </a:r>
            <a:r>
              <a:rPr sz="2757" i="1" spc="-121" dirty="0">
                <a:latin typeface="Tahoma"/>
                <a:cs typeface="Tahoma"/>
              </a:rPr>
              <a:t> </a:t>
            </a:r>
            <a:r>
              <a:rPr sz="2757" i="1" spc="-55" dirty="0">
                <a:latin typeface="Tahoma"/>
                <a:cs typeface="Tahoma"/>
              </a:rPr>
              <a:t>materiálem</a:t>
            </a:r>
            <a:endParaRPr sz="2757">
              <a:latin typeface="Tahoma"/>
              <a:cs typeface="Tahoma"/>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53491403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1773673" y="1450388"/>
            <a:ext cx="7440164" cy="5746085"/>
          </a:xfrm>
          <a:prstGeom prst="rect">
            <a:avLst/>
          </a:prstGeom>
        </p:spPr>
      </p:pic>
      <p:sp>
        <p:nvSpPr>
          <p:cNvPr id="13" name="object 13"/>
          <p:cNvSpPr txBox="1">
            <a:spLocks noGrp="1"/>
          </p:cNvSpPr>
          <p:nvPr>
            <p:ph type="title"/>
          </p:nvPr>
        </p:nvSpPr>
        <p:spPr>
          <a:xfrm>
            <a:off x="391633" y="777807"/>
            <a:ext cx="5469761" cy="442668"/>
          </a:xfrm>
          <a:prstGeom prst="rect">
            <a:avLst/>
          </a:prstGeom>
        </p:spPr>
        <p:txBody>
          <a:bodyPr vert="horz" wrap="square" lIns="0" tIns="18207" rIns="0" bIns="0" rtlCol="0">
            <a:spAutoFit/>
          </a:bodyPr>
          <a:lstStyle/>
          <a:p>
            <a:pPr marL="14007">
              <a:spcBef>
                <a:spcPts val="143"/>
              </a:spcBef>
            </a:pPr>
            <a:r>
              <a:rPr sz="2757" i="1" spc="-55" dirty="0">
                <a:latin typeface="Tahoma"/>
                <a:cs typeface="Tahoma"/>
              </a:rPr>
              <a:t>Interakce</a:t>
            </a:r>
            <a:r>
              <a:rPr sz="2757" i="1" spc="-149" dirty="0">
                <a:latin typeface="Tahoma"/>
                <a:cs typeface="Tahoma"/>
              </a:rPr>
              <a:t> </a:t>
            </a:r>
            <a:r>
              <a:rPr sz="2757" i="1" spc="-55" dirty="0">
                <a:latin typeface="Tahoma"/>
                <a:cs typeface="Tahoma"/>
              </a:rPr>
              <a:t>elektronového</a:t>
            </a:r>
            <a:r>
              <a:rPr sz="2757" i="1" spc="-116" dirty="0">
                <a:latin typeface="Tahoma"/>
                <a:cs typeface="Tahoma"/>
              </a:rPr>
              <a:t> </a:t>
            </a:r>
            <a:r>
              <a:rPr sz="2757" i="1" spc="-44" dirty="0">
                <a:latin typeface="Tahoma"/>
                <a:cs typeface="Tahoma"/>
              </a:rPr>
              <a:t>svazku</a:t>
            </a:r>
            <a:endParaRPr sz="2757">
              <a:latin typeface="Tahoma"/>
              <a:cs typeface="Tahoma"/>
            </a:endParaRPr>
          </a:p>
        </p:txBody>
      </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3655079974"/>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7807"/>
            <a:ext cx="3529330" cy="442668"/>
          </a:xfrm>
          <a:prstGeom prst="rect">
            <a:avLst/>
          </a:prstGeom>
        </p:spPr>
        <p:txBody>
          <a:bodyPr vert="horz" wrap="square" lIns="0" tIns="18207" rIns="0" bIns="0" rtlCol="0">
            <a:spAutoFit/>
          </a:bodyPr>
          <a:lstStyle/>
          <a:p>
            <a:pPr marL="14007">
              <a:spcBef>
                <a:spcPts val="143"/>
              </a:spcBef>
            </a:pPr>
            <a:r>
              <a:rPr sz="2757" i="1" spc="-72" dirty="0">
                <a:latin typeface="Tahoma"/>
                <a:cs typeface="Tahoma"/>
              </a:rPr>
              <a:t>Parametry</a:t>
            </a:r>
            <a:r>
              <a:rPr sz="2757" i="1" spc="-50" dirty="0">
                <a:latin typeface="Tahoma"/>
                <a:cs typeface="Tahoma"/>
              </a:rPr>
              <a:t> </a:t>
            </a:r>
            <a:r>
              <a:rPr sz="2757" i="1" spc="-55" dirty="0">
                <a:latin typeface="Tahoma"/>
                <a:cs typeface="Tahoma"/>
              </a:rPr>
              <a:t>svařování</a:t>
            </a:r>
            <a:endParaRPr sz="2757">
              <a:latin typeface="Tahoma"/>
              <a:cs typeface="Tahoma"/>
            </a:endParaRPr>
          </a:p>
        </p:txBody>
      </p:sp>
      <p:sp>
        <p:nvSpPr>
          <p:cNvPr id="13" name="object 13"/>
          <p:cNvSpPr txBox="1"/>
          <p:nvPr/>
        </p:nvSpPr>
        <p:spPr>
          <a:xfrm>
            <a:off x="388944" y="1679200"/>
            <a:ext cx="6043277" cy="4454886"/>
          </a:xfrm>
          <a:prstGeom prst="rect">
            <a:avLst/>
          </a:prstGeom>
        </p:spPr>
        <p:txBody>
          <a:bodyPr vert="horz" wrap="square" lIns="0" tIns="80530" rIns="0" bIns="0" rtlCol="0">
            <a:spAutoFit/>
          </a:bodyPr>
          <a:lstStyle/>
          <a:p>
            <a:pPr marL="511232" indent="-455906">
              <a:spcBef>
                <a:spcPts val="634"/>
              </a:spcBef>
              <a:buSzPct val="75000"/>
              <a:buFont typeface="Wingdings"/>
              <a:buChar char=""/>
              <a:tabLst>
                <a:tab pos="511232" algn="l"/>
                <a:tab pos="511931" algn="l"/>
              </a:tabLst>
            </a:pPr>
            <a:r>
              <a:rPr sz="2206" i="1" dirty="0">
                <a:latin typeface="Arial"/>
                <a:cs typeface="Arial"/>
              </a:rPr>
              <a:t>Urychlovací</a:t>
            </a:r>
            <a:r>
              <a:rPr sz="2206" i="1" spc="-77" dirty="0">
                <a:latin typeface="Arial"/>
                <a:cs typeface="Arial"/>
              </a:rPr>
              <a:t> </a:t>
            </a:r>
            <a:r>
              <a:rPr sz="2206" i="1" dirty="0">
                <a:latin typeface="Arial"/>
                <a:cs typeface="Arial"/>
              </a:rPr>
              <a:t>napětí</a:t>
            </a:r>
            <a:r>
              <a:rPr sz="2206" i="1" spc="-44" dirty="0">
                <a:latin typeface="Arial"/>
                <a:cs typeface="Arial"/>
              </a:rPr>
              <a:t> </a:t>
            </a:r>
            <a:r>
              <a:rPr sz="2206" i="1" spc="-22" dirty="0">
                <a:latin typeface="Arial"/>
                <a:cs typeface="Arial"/>
              </a:rPr>
              <a:t>(kV)</a:t>
            </a:r>
            <a:endParaRPr sz="2206">
              <a:latin typeface="Arial"/>
              <a:cs typeface="Arial"/>
            </a:endParaRPr>
          </a:p>
          <a:p>
            <a:pPr marL="511232" indent="-455906">
              <a:spcBef>
                <a:spcPts val="529"/>
              </a:spcBef>
              <a:buSzPct val="75000"/>
              <a:buFont typeface="Wingdings"/>
              <a:buChar char=""/>
              <a:tabLst>
                <a:tab pos="511232" algn="l"/>
                <a:tab pos="511931" algn="l"/>
              </a:tabLst>
            </a:pPr>
            <a:r>
              <a:rPr sz="2206" i="1" dirty="0">
                <a:latin typeface="Arial"/>
                <a:cs typeface="Arial"/>
              </a:rPr>
              <a:t>Výkon</a:t>
            </a:r>
            <a:r>
              <a:rPr sz="2206" i="1" spc="-61" dirty="0">
                <a:latin typeface="Arial"/>
                <a:cs typeface="Arial"/>
              </a:rPr>
              <a:t> </a:t>
            </a:r>
            <a:r>
              <a:rPr sz="2206" i="1" dirty="0">
                <a:latin typeface="Arial"/>
                <a:cs typeface="Arial"/>
              </a:rPr>
              <a:t>elektronového</a:t>
            </a:r>
            <a:r>
              <a:rPr sz="2206" i="1" spc="-77" dirty="0">
                <a:latin typeface="Arial"/>
                <a:cs typeface="Arial"/>
              </a:rPr>
              <a:t> </a:t>
            </a:r>
            <a:r>
              <a:rPr sz="2206" i="1" dirty="0">
                <a:latin typeface="Arial"/>
                <a:cs typeface="Arial"/>
              </a:rPr>
              <a:t>svazku</a:t>
            </a:r>
            <a:r>
              <a:rPr sz="2206" i="1" spc="-72" dirty="0">
                <a:latin typeface="Arial"/>
                <a:cs typeface="Arial"/>
              </a:rPr>
              <a:t> </a:t>
            </a:r>
            <a:r>
              <a:rPr sz="2206" i="1" spc="-22" dirty="0">
                <a:latin typeface="Arial"/>
                <a:cs typeface="Arial"/>
              </a:rPr>
              <a:t>(kW)</a:t>
            </a:r>
            <a:endParaRPr sz="2206">
              <a:latin typeface="Arial"/>
              <a:cs typeface="Arial"/>
            </a:endParaRPr>
          </a:p>
          <a:p>
            <a:pPr marL="511232" indent="-455906">
              <a:spcBef>
                <a:spcPts val="529"/>
              </a:spcBef>
              <a:buSzPct val="75000"/>
              <a:buFont typeface="Wingdings"/>
              <a:buChar char=""/>
              <a:tabLst>
                <a:tab pos="511232" algn="l"/>
                <a:tab pos="511931" algn="l"/>
              </a:tabLst>
            </a:pPr>
            <a:r>
              <a:rPr sz="2206" i="1" dirty="0">
                <a:latin typeface="Arial"/>
                <a:cs typeface="Arial"/>
              </a:rPr>
              <a:t>Intenzita</a:t>
            </a:r>
            <a:r>
              <a:rPr sz="2206" i="1" spc="-55" dirty="0">
                <a:latin typeface="Arial"/>
                <a:cs typeface="Arial"/>
              </a:rPr>
              <a:t> </a:t>
            </a:r>
            <a:r>
              <a:rPr sz="2206" i="1" dirty="0">
                <a:latin typeface="Arial"/>
                <a:cs typeface="Arial"/>
              </a:rPr>
              <a:t>proudu</a:t>
            </a:r>
            <a:r>
              <a:rPr sz="2206" i="1" spc="-55" dirty="0">
                <a:latin typeface="Arial"/>
                <a:cs typeface="Arial"/>
              </a:rPr>
              <a:t> </a:t>
            </a:r>
            <a:r>
              <a:rPr sz="2206" i="1" dirty="0">
                <a:latin typeface="Arial"/>
                <a:cs typeface="Arial"/>
              </a:rPr>
              <a:t>elektronového</a:t>
            </a:r>
            <a:r>
              <a:rPr sz="2206" i="1" spc="-66" dirty="0">
                <a:latin typeface="Arial"/>
                <a:cs typeface="Arial"/>
              </a:rPr>
              <a:t> </a:t>
            </a:r>
            <a:r>
              <a:rPr sz="2206" i="1" dirty="0">
                <a:latin typeface="Arial"/>
                <a:cs typeface="Arial"/>
              </a:rPr>
              <a:t>svazku</a:t>
            </a:r>
            <a:r>
              <a:rPr sz="2206" i="1" spc="-50" dirty="0">
                <a:latin typeface="Arial"/>
                <a:cs typeface="Arial"/>
              </a:rPr>
              <a:t> </a:t>
            </a:r>
            <a:r>
              <a:rPr sz="2206" i="1" spc="-22" dirty="0">
                <a:latin typeface="Arial"/>
                <a:cs typeface="Arial"/>
              </a:rPr>
              <a:t>(mA)</a:t>
            </a:r>
            <a:endParaRPr sz="2206">
              <a:latin typeface="Arial"/>
              <a:cs typeface="Arial"/>
            </a:endParaRPr>
          </a:p>
          <a:p>
            <a:pPr marL="504229" indent="-448902">
              <a:spcBef>
                <a:spcPts val="518"/>
              </a:spcBef>
              <a:buSzPct val="75000"/>
              <a:buFont typeface="Wingdings"/>
              <a:buChar char=""/>
              <a:tabLst>
                <a:tab pos="504229" algn="l"/>
                <a:tab pos="504928" algn="l"/>
              </a:tabLst>
            </a:pPr>
            <a:r>
              <a:rPr sz="2206" i="1" dirty="0">
                <a:latin typeface="Arial"/>
                <a:cs typeface="Arial"/>
              </a:rPr>
              <a:t>Rychlost</a:t>
            </a:r>
            <a:r>
              <a:rPr sz="2206" i="1" spc="-28" dirty="0">
                <a:latin typeface="Arial"/>
                <a:cs typeface="Arial"/>
              </a:rPr>
              <a:t> </a:t>
            </a:r>
            <a:r>
              <a:rPr sz="2206" i="1" dirty="0">
                <a:latin typeface="Arial"/>
                <a:cs typeface="Arial"/>
              </a:rPr>
              <a:t>svařování</a:t>
            </a:r>
            <a:r>
              <a:rPr sz="2206" i="1" spc="-22" dirty="0">
                <a:latin typeface="Arial"/>
                <a:cs typeface="Arial"/>
              </a:rPr>
              <a:t> </a:t>
            </a:r>
            <a:r>
              <a:rPr sz="2206" i="1" spc="-11" dirty="0">
                <a:latin typeface="Arial"/>
                <a:cs typeface="Arial"/>
              </a:rPr>
              <a:t>(cm.min</a:t>
            </a:r>
            <a:r>
              <a:rPr sz="2150" i="1" spc="-17" baseline="25641" dirty="0">
                <a:latin typeface="Arial"/>
                <a:cs typeface="Arial"/>
              </a:rPr>
              <a:t>-</a:t>
            </a:r>
            <a:r>
              <a:rPr sz="2150" i="1" spc="-41" baseline="25641" dirty="0">
                <a:latin typeface="Arial"/>
                <a:cs typeface="Arial"/>
              </a:rPr>
              <a:t>1</a:t>
            </a:r>
            <a:r>
              <a:rPr sz="2206" i="1" spc="-28" dirty="0">
                <a:latin typeface="Arial"/>
                <a:cs typeface="Arial"/>
              </a:rPr>
              <a:t>)</a:t>
            </a:r>
            <a:endParaRPr sz="2206">
              <a:latin typeface="Arial"/>
              <a:cs typeface="Arial"/>
            </a:endParaRPr>
          </a:p>
          <a:p>
            <a:pPr>
              <a:spcBef>
                <a:spcPts val="22"/>
              </a:spcBef>
              <a:buFont typeface="Wingdings"/>
              <a:buChar char=""/>
            </a:pPr>
            <a:endParaRPr sz="2757">
              <a:latin typeface="Arial"/>
              <a:cs typeface="Arial"/>
            </a:endParaRPr>
          </a:p>
          <a:p>
            <a:pPr marL="518235" marR="2020416" indent="-462209">
              <a:lnSpc>
                <a:spcPct val="120000"/>
              </a:lnSpc>
              <a:buSzPct val="75000"/>
              <a:buFont typeface="Wingdings"/>
              <a:buChar char=""/>
              <a:tabLst>
                <a:tab pos="511232" algn="l"/>
                <a:tab pos="511931" algn="l"/>
              </a:tabLst>
            </a:pPr>
            <a:r>
              <a:rPr sz="2206" i="1" dirty="0">
                <a:latin typeface="Arial"/>
                <a:cs typeface="Arial"/>
              </a:rPr>
              <a:t>Průměr</a:t>
            </a:r>
            <a:r>
              <a:rPr sz="2206" i="1" spc="-39" dirty="0">
                <a:latin typeface="Arial"/>
                <a:cs typeface="Arial"/>
              </a:rPr>
              <a:t> </a:t>
            </a:r>
            <a:r>
              <a:rPr sz="2206" i="1" dirty="0">
                <a:latin typeface="Arial"/>
                <a:cs typeface="Arial"/>
              </a:rPr>
              <a:t>stopy</a:t>
            </a:r>
            <a:r>
              <a:rPr sz="2206" i="1" spc="-39" dirty="0">
                <a:latin typeface="Arial"/>
                <a:cs typeface="Arial"/>
              </a:rPr>
              <a:t> </a:t>
            </a:r>
            <a:r>
              <a:rPr sz="2206" i="1" spc="-11" dirty="0">
                <a:latin typeface="Arial"/>
                <a:cs typeface="Arial"/>
              </a:rPr>
              <a:t>elektronového </a:t>
            </a:r>
            <a:r>
              <a:rPr sz="2206" i="1" dirty="0">
                <a:latin typeface="Arial"/>
                <a:cs typeface="Arial"/>
              </a:rPr>
              <a:t>svazku</a:t>
            </a:r>
            <a:r>
              <a:rPr sz="2206" i="1" spc="-39" dirty="0">
                <a:latin typeface="Arial"/>
                <a:cs typeface="Arial"/>
              </a:rPr>
              <a:t> </a:t>
            </a:r>
            <a:r>
              <a:rPr sz="2206" i="1" spc="-22" dirty="0">
                <a:latin typeface="Arial"/>
                <a:cs typeface="Arial"/>
              </a:rPr>
              <a:t>(mm)</a:t>
            </a:r>
            <a:endParaRPr sz="2206">
              <a:latin typeface="Arial"/>
              <a:cs typeface="Arial"/>
            </a:endParaRPr>
          </a:p>
          <a:p>
            <a:pPr marL="511232" indent="-455906">
              <a:spcBef>
                <a:spcPts val="529"/>
              </a:spcBef>
              <a:buSzPct val="75000"/>
              <a:buFont typeface="Wingdings"/>
              <a:buChar char=""/>
              <a:tabLst>
                <a:tab pos="511232" algn="l"/>
                <a:tab pos="511931" algn="l"/>
              </a:tabLst>
            </a:pPr>
            <a:r>
              <a:rPr sz="2206" i="1" dirty="0">
                <a:latin typeface="Arial"/>
                <a:cs typeface="Arial"/>
              </a:rPr>
              <a:t>Velikost</a:t>
            </a:r>
            <a:r>
              <a:rPr sz="2206" i="1" spc="-77" dirty="0">
                <a:latin typeface="Arial"/>
                <a:cs typeface="Arial"/>
              </a:rPr>
              <a:t> </a:t>
            </a:r>
            <a:r>
              <a:rPr sz="2206" i="1" dirty="0">
                <a:latin typeface="Arial"/>
                <a:cs typeface="Arial"/>
              </a:rPr>
              <a:t>vakua</a:t>
            </a:r>
            <a:r>
              <a:rPr sz="2206" i="1" spc="-77" dirty="0">
                <a:latin typeface="Arial"/>
                <a:cs typeface="Arial"/>
              </a:rPr>
              <a:t> </a:t>
            </a:r>
            <a:r>
              <a:rPr sz="2206" i="1" spc="-22" dirty="0">
                <a:latin typeface="Arial"/>
                <a:cs typeface="Arial"/>
              </a:rPr>
              <a:t>(Pa)</a:t>
            </a:r>
            <a:endParaRPr sz="2206">
              <a:latin typeface="Arial"/>
              <a:cs typeface="Arial"/>
            </a:endParaRPr>
          </a:p>
          <a:p>
            <a:pPr marL="434196" indent="-378171">
              <a:spcBef>
                <a:spcPts val="529"/>
              </a:spcBef>
              <a:buSzPct val="75000"/>
              <a:buFont typeface="Wingdings"/>
              <a:buChar char=""/>
              <a:tabLst>
                <a:tab pos="433496" algn="l"/>
                <a:tab pos="434196" algn="l"/>
              </a:tabLst>
            </a:pPr>
            <a:r>
              <a:rPr sz="2206" i="1" dirty="0">
                <a:latin typeface="Arial"/>
                <a:cs typeface="Arial"/>
              </a:rPr>
              <a:t>Vzdálenost</a:t>
            </a:r>
            <a:r>
              <a:rPr sz="2206" i="1" spc="-44" dirty="0">
                <a:latin typeface="Arial"/>
                <a:cs typeface="Arial"/>
              </a:rPr>
              <a:t> </a:t>
            </a:r>
            <a:r>
              <a:rPr sz="2206" i="1" spc="-11" dirty="0">
                <a:latin typeface="Arial"/>
                <a:cs typeface="Arial"/>
              </a:rPr>
              <a:t>vyústění</a:t>
            </a:r>
            <a:endParaRPr sz="2206">
              <a:latin typeface="Arial"/>
              <a:cs typeface="Arial"/>
            </a:endParaRPr>
          </a:p>
          <a:p>
            <a:pPr marL="518235" marR="2514140">
              <a:lnSpc>
                <a:spcPct val="120000"/>
              </a:lnSpc>
              <a:tabLst>
                <a:tab pos="3379733" algn="l"/>
              </a:tabLst>
            </a:pPr>
            <a:r>
              <a:rPr sz="2206" i="1" dirty="0">
                <a:latin typeface="Arial"/>
                <a:cs typeface="Arial"/>
              </a:rPr>
              <a:t>elektronového</a:t>
            </a:r>
            <a:r>
              <a:rPr sz="2206" i="1" spc="-72" dirty="0">
                <a:latin typeface="Arial"/>
                <a:cs typeface="Arial"/>
              </a:rPr>
              <a:t> </a:t>
            </a:r>
            <a:r>
              <a:rPr sz="2206" i="1" spc="-11" dirty="0">
                <a:latin typeface="Arial"/>
                <a:cs typeface="Arial"/>
              </a:rPr>
              <a:t>svazku</a:t>
            </a:r>
            <a:r>
              <a:rPr sz="2206" i="1" dirty="0">
                <a:latin typeface="Arial"/>
                <a:cs typeface="Arial"/>
              </a:rPr>
              <a:t>	</a:t>
            </a:r>
            <a:r>
              <a:rPr sz="2206" i="1" spc="-55" dirty="0">
                <a:latin typeface="Arial"/>
                <a:cs typeface="Arial"/>
              </a:rPr>
              <a:t>z </a:t>
            </a:r>
            <a:r>
              <a:rPr sz="2206" i="1" dirty="0">
                <a:latin typeface="Arial"/>
                <a:cs typeface="Arial"/>
              </a:rPr>
              <a:t>elektronového</a:t>
            </a:r>
            <a:r>
              <a:rPr sz="2206" i="1" spc="-83" dirty="0">
                <a:latin typeface="Arial"/>
                <a:cs typeface="Arial"/>
              </a:rPr>
              <a:t> </a:t>
            </a:r>
            <a:r>
              <a:rPr sz="2206" i="1" spc="-22" dirty="0">
                <a:latin typeface="Arial"/>
                <a:cs typeface="Arial"/>
              </a:rPr>
              <a:t>děla</a:t>
            </a:r>
            <a:endParaRPr sz="2206">
              <a:latin typeface="Arial"/>
              <a:cs typeface="Arial"/>
            </a:endParaRPr>
          </a:p>
        </p:txBody>
      </p:sp>
      <p:pic>
        <p:nvPicPr>
          <p:cNvPr id="14" name="object 14"/>
          <p:cNvPicPr/>
          <p:nvPr/>
        </p:nvPicPr>
        <p:blipFill>
          <a:blip r:embed="rId2" cstate="print"/>
          <a:stretch>
            <a:fillRect/>
          </a:stretch>
        </p:blipFill>
        <p:spPr>
          <a:xfrm>
            <a:off x="4790410" y="3159591"/>
            <a:ext cx="5399874" cy="4050326"/>
          </a:xfrm>
          <a:prstGeom prst="rect">
            <a:avLst/>
          </a:prstGeom>
        </p:spPr>
      </p:pic>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35949549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a:picLocks noChangeAspect="1"/>
          </p:cNvPicPr>
          <p:nvPr/>
        </p:nvPicPr>
        <p:blipFill>
          <a:blip r:embed="rId2" cstate="print"/>
          <a:stretch>
            <a:fillRect/>
          </a:stretch>
        </p:blipFill>
        <p:spPr>
          <a:xfrm>
            <a:off x="1539146" y="1419226"/>
            <a:ext cx="7615109" cy="5158781"/>
          </a:xfrm>
          <a:prstGeom prst="rect">
            <a:avLst/>
          </a:prstGeom>
        </p:spPr>
      </p:pic>
      <p:sp>
        <p:nvSpPr>
          <p:cNvPr id="13" name="object 13"/>
          <p:cNvSpPr txBox="1">
            <a:spLocks noGrp="1"/>
          </p:cNvSpPr>
          <p:nvPr>
            <p:ph type="title"/>
          </p:nvPr>
        </p:nvSpPr>
        <p:spPr>
          <a:xfrm>
            <a:off x="391630" y="777807"/>
            <a:ext cx="9755669" cy="442668"/>
          </a:xfrm>
          <a:prstGeom prst="rect">
            <a:avLst/>
          </a:prstGeom>
        </p:spPr>
        <p:txBody>
          <a:bodyPr vert="horz" wrap="square" lIns="0" tIns="18207" rIns="0" bIns="0" rtlCol="0">
            <a:spAutoFit/>
          </a:bodyPr>
          <a:lstStyle/>
          <a:p>
            <a:pPr marL="14007">
              <a:spcBef>
                <a:spcPts val="143"/>
              </a:spcBef>
            </a:pPr>
            <a:r>
              <a:rPr sz="2757" i="1" spc="-44" dirty="0">
                <a:latin typeface="Tahoma"/>
                <a:cs typeface="Tahoma"/>
              </a:rPr>
              <a:t>Závislost</a:t>
            </a:r>
            <a:r>
              <a:rPr sz="2757" i="1" spc="-154" dirty="0">
                <a:latin typeface="Tahoma"/>
                <a:cs typeface="Tahoma"/>
              </a:rPr>
              <a:t> </a:t>
            </a:r>
            <a:r>
              <a:rPr sz="2757" i="1" spc="-50" dirty="0">
                <a:latin typeface="Tahoma"/>
                <a:cs typeface="Tahoma"/>
              </a:rPr>
              <a:t>hloubky</a:t>
            </a:r>
            <a:r>
              <a:rPr sz="2757" i="1" spc="-116" dirty="0">
                <a:latin typeface="Tahoma"/>
                <a:cs typeface="Tahoma"/>
              </a:rPr>
              <a:t> </a:t>
            </a:r>
            <a:r>
              <a:rPr sz="2757" i="1" spc="-55" dirty="0">
                <a:latin typeface="Tahoma"/>
                <a:cs typeface="Tahoma"/>
              </a:rPr>
              <a:t>průvaru</a:t>
            </a:r>
            <a:r>
              <a:rPr sz="2757" i="1" spc="-149" dirty="0">
                <a:latin typeface="Tahoma"/>
                <a:cs typeface="Tahoma"/>
              </a:rPr>
              <a:t> </a:t>
            </a:r>
            <a:r>
              <a:rPr sz="2757" i="1" dirty="0">
                <a:latin typeface="Tahoma"/>
                <a:cs typeface="Tahoma"/>
              </a:rPr>
              <a:t>na</a:t>
            </a:r>
            <a:r>
              <a:rPr sz="2757" i="1" spc="-154" dirty="0">
                <a:latin typeface="Tahoma"/>
                <a:cs typeface="Tahoma"/>
              </a:rPr>
              <a:t> </a:t>
            </a:r>
            <a:r>
              <a:rPr sz="2757" i="1" spc="-44" dirty="0">
                <a:latin typeface="Tahoma"/>
                <a:cs typeface="Tahoma"/>
              </a:rPr>
              <a:t>velikosti</a:t>
            </a:r>
            <a:r>
              <a:rPr sz="2757" i="1" spc="-138" dirty="0">
                <a:latin typeface="Tahoma"/>
                <a:cs typeface="Tahoma"/>
              </a:rPr>
              <a:t> </a:t>
            </a:r>
            <a:r>
              <a:rPr sz="2757" i="1" spc="-55" dirty="0">
                <a:latin typeface="Tahoma"/>
                <a:cs typeface="Tahoma"/>
              </a:rPr>
              <a:t>vneseného</a:t>
            </a:r>
            <a:r>
              <a:rPr sz="2757" i="1" spc="-149" dirty="0">
                <a:latin typeface="Tahoma"/>
                <a:cs typeface="Tahoma"/>
              </a:rPr>
              <a:t> </a:t>
            </a:r>
            <a:r>
              <a:rPr sz="2757" i="1" spc="-11" dirty="0">
                <a:latin typeface="Tahoma"/>
                <a:cs typeface="Tahoma"/>
              </a:rPr>
              <a:t>tepla</a:t>
            </a:r>
            <a:endParaRPr sz="2757" dirty="0">
              <a:latin typeface="Tahoma"/>
              <a:cs typeface="Tahoma"/>
            </a:endParaRPr>
          </a:p>
        </p:txBody>
      </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187526567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3" y="777807"/>
            <a:ext cx="3786327" cy="442668"/>
          </a:xfrm>
          <a:prstGeom prst="rect">
            <a:avLst/>
          </a:prstGeom>
        </p:spPr>
        <p:txBody>
          <a:bodyPr vert="horz" wrap="square" lIns="0" tIns="18207" rIns="0" bIns="0" rtlCol="0">
            <a:spAutoFit/>
          </a:bodyPr>
          <a:lstStyle/>
          <a:p>
            <a:pPr marL="14007">
              <a:spcBef>
                <a:spcPts val="143"/>
              </a:spcBef>
            </a:pPr>
            <a:r>
              <a:rPr sz="2757" i="1" spc="-55" dirty="0">
                <a:latin typeface="Tahoma"/>
                <a:cs typeface="Tahoma"/>
              </a:rPr>
              <a:t>Svařitelnost</a:t>
            </a:r>
            <a:r>
              <a:rPr sz="2757" i="1" spc="-99" dirty="0">
                <a:latin typeface="Tahoma"/>
                <a:cs typeface="Tahoma"/>
              </a:rPr>
              <a:t> </a:t>
            </a:r>
            <a:r>
              <a:rPr sz="2757" i="1" spc="-55" dirty="0">
                <a:latin typeface="Tahoma"/>
                <a:cs typeface="Tahoma"/>
              </a:rPr>
              <a:t>materiálů</a:t>
            </a:r>
            <a:endParaRPr sz="2757">
              <a:latin typeface="Tahoma"/>
              <a:cs typeface="Tahoma"/>
            </a:endParaRPr>
          </a:p>
        </p:txBody>
      </p:sp>
      <p:pic>
        <p:nvPicPr>
          <p:cNvPr id="13" name="object 13"/>
          <p:cNvPicPr/>
          <p:nvPr/>
        </p:nvPicPr>
        <p:blipFill>
          <a:blip r:embed="rId2" cstate="print"/>
          <a:stretch>
            <a:fillRect/>
          </a:stretch>
        </p:blipFill>
        <p:spPr>
          <a:xfrm>
            <a:off x="4584701" y="999141"/>
            <a:ext cx="5826756" cy="5699028"/>
          </a:xfrm>
          <a:prstGeom prst="rect">
            <a:avLst/>
          </a:prstGeom>
        </p:spPr>
      </p:pic>
      <p:sp>
        <p:nvSpPr>
          <p:cNvPr id="14" name="object 14"/>
          <p:cNvSpPr txBox="1"/>
          <p:nvPr/>
        </p:nvSpPr>
        <p:spPr>
          <a:xfrm>
            <a:off x="391633" y="1343025"/>
            <a:ext cx="4061531" cy="5154010"/>
          </a:xfrm>
          <a:prstGeom prst="rect">
            <a:avLst/>
          </a:prstGeom>
        </p:spPr>
        <p:txBody>
          <a:bodyPr vert="horz" wrap="square" lIns="0" tIns="14005" rIns="0" bIns="0" rtlCol="0">
            <a:spAutoFit/>
          </a:bodyPr>
          <a:lstStyle/>
          <a:p>
            <a:pPr marL="14007" marR="5602">
              <a:spcBef>
                <a:spcPts val="110"/>
              </a:spcBef>
            </a:pPr>
            <a:r>
              <a:rPr sz="1900" i="1" dirty="0">
                <a:latin typeface="Arial"/>
                <a:cs typeface="Arial"/>
              </a:rPr>
              <a:t>Svařování</a:t>
            </a:r>
            <a:r>
              <a:rPr sz="1900" i="1" spc="-44" dirty="0">
                <a:latin typeface="Arial"/>
                <a:cs typeface="Arial"/>
              </a:rPr>
              <a:t> </a:t>
            </a:r>
            <a:r>
              <a:rPr sz="1900" i="1" dirty="0">
                <a:latin typeface="Arial"/>
                <a:cs typeface="Arial"/>
              </a:rPr>
              <a:t>elektronovým</a:t>
            </a:r>
            <a:r>
              <a:rPr sz="1900" i="1" spc="-44" dirty="0">
                <a:latin typeface="Arial"/>
                <a:cs typeface="Arial"/>
              </a:rPr>
              <a:t> </a:t>
            </a:r>
            <a:r>
              <a:rPr sz="1900" i="1" dirty="0">
                <a:latin typeface="Arial"/>
                <a:cs typeface="Arial"/>
              </a:rPr>
              <a:t>svazkem</a:t>
            </a:r>
            <a:r>
              <a:rPr sz="1900" i="1" spc="-11" dirty="0">
                <a:latin typeface="Arial"/>
                <a:cs typeface="Arial"/>
              </a:rPr>
              <a:t> </a:t>
            </a:r>
            <a:r>
              <a:rPr sz="1900" i="1" spc="-28" dirty="0">
                <a:latin typeface="Arial"/>
                <a:cs typeface="Arial"/>
              </a:rPr>
              <a:t>je </a:t>
            </a:r>
            <a:r>
              <a:rPr sz="1900" i="1" dirty="0">
                <a:latin typeface="Arial"/>
                <a:cs typeface="Arial"/>
              </a:rPr>
              <a:t>charakterizované</a:t>
            </a:r>
            <a:r>
              <a:rPr sz="1900" i="1" spc="-39" dirty="0">
                <a:latin typeface="Arial"/>
                <a:cs typeface="Arial"/>
              </a:rPr>
              <a:t> </a:t>
            </a:r>
            <a:r>
              <a:rPr sz="1900" i="1" spc="-11" dirty="0">
                <a:latin typeface="Arial"/>
                <a:cs typeface="Arial"/>
              </a:rPr>
              <a:t>hloubkovým </a:t>
            </a:r>
            <a:r>
              <a:rPr sz="1900" i="1" dirty="0">
                <a:latin typeface="Arial"/>
                <a:cs typeface="Arial"/>
              </a:rPr>
              <a:t>průvarem</a:t>
            </a:r>
            <a:r>
              <a:rPr sz="1900" i="1" spc="-33" dirty="0">
                <a:latin typeface="Arial"/>
                <a:cs typeface="Arial"/>
              </a:rPr>
              <a:t> </a:t>
            </a:r>
            <a:r>
              <a:rPr sz="1900" i="1" dirty="0">
                <a:latin typeface="Arial"/>
                <a:cs typeface="Arial"/>
              </a:rPr>
              <a:t>s</a:t>
            </a:r>
            <a:r>
              <a:rPr sz="1900" i="1" spc="-28" dirty="0">
                <a:latin typeface="Arial"/>
                <a:cs typeface="Arial"/>
              </a:rPr>
              <a:t> </a:t>
            </a:r>
            <a:r>
              <a:rPr sz="1900" i="1" dirty="0">
                <a:latin typeface="Arial"/>
                <a:cs typeface="Arial"/>
              </a:rPr>
              <a:t>velmi</a:t>
            </a:r>
            <a:r>
              <a:rPr sz="1900" i="1" spc="-22" dirty="0">
                <a:latin typeface="Arial"/>
                <a:cs typeface="Arial"/>
              </a:rPr>
              <a:t> </a:t>
            </a:r>
            <a:r>
              <a:rPr sz="1900" i="1" dirty="0">
                <a:latin typeface="Arial"/>
                <a:cs typeface="Arial"/>
              </a:rPr>
              <a:t>úzkou</a:t>
            </a:r>
            <a:r>
              <a:rPr sz="1900" i="1" spc="28" dirty="0">
                <a:latin typeface="Arial"/>
                <a:cs typeface="Arial"/>
              </a:rPr>
              <a:t> </a:t>
            </a:r>
            <a:r>
              <a:rPr sz="1900" i="1" spc="-11" dirty="0">
                <a:latin typeface="Arial"/>
                <a:cs typeface="Arial"/>
              </a:rPr>
              <a:t>oblastí </a:t>
            </a:r>
            <a:r>
              <a:rPr sz="1900" i="1" dirty="0">
                <a:latin typeface="Arial"/>
                <a:cs typeface="Arial"/>
              </a:rPr>
              <a:t>natavení</a:t>
            </a:r>
            <a:r>
              <a:rPr sz="1900" i="1" spc="-11" dirty="0">
                <a:latin typeface="Arial"/>
                <a:cs typeface="Arial"/>
              </a:rPr>
              <a:t> </a:t>
            </a:r>
            <a:r>
              <a:rPr sz="1900" i="1" dirty="0">
                <a:latin typeface="Arial"/>
                <a:cs typeface="Arial"/>
              </a:rPr>
              <a:t>kovu,</a:t>
            </a:r>
            <a:r>
              <a:rPr sz="1900" i="1" spc="-11" dirty="0">
                <a:latin typeface="Arial"/>
                <a:cs typeface="Arial"/>
              </a:rPr>
              <a:t> </a:t>
            </a:r>
            <a:r>
              <a:rPr sz="1900" b="1" i="1" dirty="0">
                <a:latin typeface="Arial"/>
                <a:cs typeface="Arial"/>
              </a:rPr>
              <a:t>přídavný</a:t>
            </a:r>
            <a:r>
              <a:rPr sz="1900" b="1" i="1" spc="-28" dirty="0">
                <a:latin typeface="Arial"/>
                <a:cs typeface="Arial"/>
              </a:rPr>
              <a:t> </a:t>
            </a:r>
            <a:r>
              <a:rPr sz="1900" b="1" i="1" spc="-11" dirty="0">
                <a:latin typeface="Arial"/>
                <a:cs typeface="Arial"/>
              </a:rPr>
              <a:t>materiál </a:t>
            </a:r>
            <a:r>
              <a:rPr sz="1900" i="1" dirty="0">
                <a:latin typeface="Arial"/>
                <a:cs typeface="Arial"/>
              </a:rPr>
              <a:t>na</a:t>
            </a:r>
            <a:r>
              <a:rPr sz="1900" i="1" spc="-44" dirty="0">
                <a:latin typeface="Arial"/>
                <a:cs typeface="Arial"/>
              </a:rPr>
              <a:t> </a:t>
            </a:r>
            <a:r>
              <a:rPr sz="1900" i="1" dirty="0">
                <a:latin typeface="Arial"/>
                <a:cs typeface="Arial"/>
              </a:rPr>
              <a:t>vyplnění</a:t>
            </a:r>
            <a:r>
              <a:rPr sz="1900" i="1" spc="-17" dirty="0">
                <a:latin typeface="Arial"/>
                <a:cs typeface="Arial"/>
              </a:rPr>
              <a:t> </a:t>
            </a:r>
            <a:r>
              <a:rPr sz="1900" i="1" dirty="0">
                <a:latin typeface="Arial"/>
                <a:cs typeface="Arial"/>
              </a:rPr>
              <a:t>svarové</a:t>
            </a:r>
            <a:r>
              <a:rPr sz="1900" i="1" spc="-22" dirty="0">
                <a:latin typeface="Arial"/>
                <a:cs typeface="Arial"/>
              </a:rPr>
              <a:t> </a:t>
            </a:r>
            <a:r>
              <a:rPr sz="1900" i="1" dirty="0">
                <a:latin typeface="Arial"/>
                <a:cs typeface="Arial"/>
              </a:rPr>
              <a:t>mezery</a:t>
            </a:r>
            <a:r>
              <a:rPr sz="1900" i="1" spc="22" dirty="0">
                <a:latin typeface="Arial"/>
                <a:cs typeface="Arial"/>
              </a:rPr>
              <a:t> </a:t>
            </a:r>
            <a:r>
              <a:rPr sz="1900" b="1" i="1" spc="-22" dirty="0">
                <a:latin typeface="Arial"/>
                <a:cs typeface="Arial"/>
              </a:rPr>
              <a:t>není </a:t>
            </a:r>
            <a:r>
              <a:rPr sz="1900" b="1" i="1" dirty="0">
                <a:latin typeface="Arial"/>
                <a:cs typeface="Arial"/>
              </a:rPr>
              <a:t>potřeba</a:t>
            </a:r>
            <a:r>
              <a:rPr sz="1900" b="1" i="1" spc="-6" dirty="0">
                <a:latin typeface="Arial"/>
                <a:cs typeface="Arial"/>
              </a:rPr>
              <a:t> </a:t>
            </a:r>
            <a:r>
              <a:rPr sz="1900" b="1" i="1" spc="-11" dirty="0">
                <a:latin typeface="Arial"/>
                <a:cs typeface="Arial"/>
              </a:rPr>
              <a:t>používat.</a:t>
            </a:r>
            <a:endParaRPr sz="1900" dirty="0">
              <a:latin typeface="Arial"/>
              <a:cs typeface="Arial"/>
            </a:endParaRPr>
          </a:p>
          <a:p>
            <a:pPr marL="14007" marR="76335">
              <a:spcBef>
                <a:spcPts val="1913"/>
              </a:spcBef>
            </a:pPr>
            <a:r>
              <a:rPr sz="1900" i="1" dirty="0">
                <a:latin typeface="Arial"/>
                <a:cs typeface="Arial"/>
              </a:rPr>
              <a:t>Modifikováním</a:t>
            </a:r>
            <a:r>
              <a:rPr sz="1900" i="1" spc="-44" dirty="0">
                <a:latin typeface="Arial"/>
                <a:cs typeface="Arial"/>
              </a:rPr>
              <a:t> </a:t>
            </a:r>
            <a:r>
              <a:rPr sz="1900" i="1" dirty="0">
                <a:latin typeface="Arial"/>
                <a:cs typeface="Arial"/>
              </a:rPr>
              <a:t>chemického</a:t>
            </a:r>
            <a:r>
              <a:rPr sz="1900" i="1" spc="-28" dirty="0">
                <a:latin typeface="Arial"/>
                <a:cs typeface="Arial"/>
              </a:rPr>
              <a:t> </a:t>
            </a:r>
            <a:r>
              <a:rPr sz="1900" i="1" spc="-11" dirty="0">
                <a:latin typeface="Arial"/>
                <a:cs typeface="Arial"/>
              </a:rPr>
              <a:t>složení </a:t>
            </a:r>
            <a:r>
              <a:rPr sz="1900" i="1" dirty="0">
                <a:latin typeface="Arial"/>
                <a:cs typeface="Arial"/>
              </a:rPr>
              <a:t>svarového</a:t>
            </a:r>
            <a:r>
              <a:rPr sz="1900" i="1" spc="-6" dirty="0">
                <a:latin typeface="Arial"/>
                <a:cs typeface="Arial"/>
              </a:rPr>
              <a:t> </a:t>
            </a:r>
            <a:r>
              <a:rPr sz="1900" i="1" dirty="0">
                <a:latin typeface="Arial"/>
                <a:cs typeface="Arial"/>
              </a:rPr>
              <a:t>kovu</a:t>
            </a:r>
            <a:r>
              <a:rPr sz="1900" i="1" spc="-6" dirty="0">
                <a:latin typeface="Arial"/>
                <a:cs typeface="Arial"/>
              </a:rPr>
              <a:t> </a:t>
            </a:r>
            <a:r>
              <a:rPr sz="1900" i="1" spc="-11" dirty="0">
                <a:latin typeface="Arial"/>
                <a:cs typeface="Arial"/>
              </a:rPr>
              <a:t>přídavným </a:t>
            </a:r>
            <a:r>
              <a:rPr sz="1900" i="1" dirty="0">
                <a:latin typeface="Arial"/>
                <a:cs typeface="Arial"/>
              </a:rPr>
              <a:t>materiálem</a:t>
            </a:r>
            <a:r>
              <a:rPr sz="1900" i="1" spc="-44" dirty="0">
                <a:latin typeface="Arial"/>
                <a:cs typeface="Arial"/>
              </a:rPr>
              <a:t> </a:t>
            </a:r>
            <a:r>
              <a:rPr sz="1900" i="1" dirty="0">
                <a:latin typeface="Arial"/>
                <a:cs typeface="Arial"/>
              </a:rPr>
              <a:t>vhodného</a:t>
            </a:r>
            <a:r>
              <a:rPr sz="1900" i="1" spc="-44" dirty="0">
                <a:latin typeface="Arial"/>
                <a:cs typeface="Arial"/>
              </a:rPr>
              <a:t> </a:t>
            </a:r>
            <a:r>
              <a:rPr sz="1900" i="1" spc="-11" dirty="0">
                <a:latin typeface="Arial"/>
                <a:cs typeface="Arial"/>
              </a:rPr>
              <a:t>složení </a:t>
            </a:r>
            <a:r>
              <a:rPr sz="1900" i="1" dirty="0">
                <a:latin typeface="Arial"/>
                <a:cs typeface="Arial"/>
              </a:rPr>
              <a:t>možno</a:t>
            </a:r>
            <a:r>
              <a:rPr sz="1900" i="1" spc="-6" dirty="0">
                <a:latin typeface="Arial"/>
                <a:cs typeface="Arial"/>
              </a:rPr>
              <a:t> </a:t>
            </a:r>
            <a:r>
              <a:rPr sz="1900" i="1" dirty="0">
                <a:latin typeface="Arial"/>
                <a:cs typeface="Arial"/>
              </a:rPr>
              <a:t>řešit</a:t>
            </a:r>
            <a:r>
              <a:rPr sz="1900" i="1" spc="-44" dirty="0">
                <a:latin typeface="Arial"/>
                <a:cs typeface="Arial"/>
              </a:rPr>
              <a:t> </a:t>
            </a:r>
            <a:r>
              <a:rPr sz="1900" i="1" dirty="0">
                <a:latin typeface="Arial"/>
                <a:cs typeface="Arial"/>
              </a:rPr>
              <a:t>otázky </a:t>
            </a:r>
            <a:r>
              <a:rPr sz="1900" i="1" spc="-11" dirty="0">
                <a:latin typeface="Arial"/>
                <a:cs typeface="Arial"/>
              </a:rPr>
              <a:t>zlepšení </a:t>
            </a:r>
            <a:r>
              <a:rPr sz="1900" i="1" dirty="0">
                <a:latin typeface="Arial"/>
                <a:cs typeface="Arial"/>
              </a:rPr>
              <a:t>mechanických</a:t>
            </a:r>
            <a:r>
              <a:rPr sz="1900" i="1" spc="-28" dirty="0">
                <a:latin typeface="Arial"/>
                <a:cs typeface="Arial"/>
              </a:rPr>
              <a:t> </a:t>
            </a:r>
            <a:r>
              <a:rPr sz="1900" i="1" dirty="0">
                <a:latin typeface="Arial"/>
                <a:cs typeface="Arial"/>
              </a:rPr>
              <a:t>vlastností</a:t>
            </a:r>
            <a:r>
              <a:rPr sz="1900" i="1" spc="-44" dirty="0">
                <a:latin typeface="Arial"/>
                <a:cs typeface="Arial"/>
              </a:rPr>
              <a:t> </a:t>
            </a:r>
            <a:r>
              <a:rPr sz="1900" i="1" spc="-11" dirty="0">
                <a:latin typeface="Arial"/>
                <a:cs typeface="Arial"/>
              </a:rPr>
              <a:t>svarového </a:t>
            </a:r>
            <a:r>
              <a:rPr sz="1900" i="1" dirty="0">
                <a:latin typeface="Arial"/>
                <a:cs typeface="Arial"/>
              </a:rPr>
              <a:t>kovu,</a:t>
            </a:r>
            <a:r>
              <a:rPr sz="1900" i="1" spc="-50" dirty="0">
                <a:latin typeface="Arial"/>
                <a:cs typeface="Arial"/>
              </a:rPr>
              <a:t> </a:t>
            </a:r>
            <a:r>
              <a:rPr sz="1900" i="1" dirty="0">
                <a:latin typeface="Arial"/>
                <a:cs typeface="Arial"/>
              </a:rPr>
              <a:t>zvýšení</a:t>
            </a:r>
            <a:r>
              <a:rPr sz="1900" i="1" spc="11" dirty="0">
                <a:latin typeface="Arial"/>
                <a:cs typeface="Arial"/>
              </a:rPr>
              <a:t> </a:t>
            </a:r>
            <a:r>
              <a:rPr sz="1900" i="1" dirty="0">
                <a:latin typeface="Arial"/>
                <a:cs typeface="Arial"/>
              </a:rPr>
              <a:t>odolnosti</a:t>
            </a:r>
            <a:r>
              <a:rPr sz="1900" i="1" spc="-11" dirty="0">
                <a:latin typeface="Arial"/>
                <a:cs typeface="Arial"/>
              </a:rPr>
              <a:t> </a:t>
            </a:r>
            <a:r>
              <a:rPr sz="1900" i="1" spc="-22" dirty="0">
                <a:latin typeface="Arial"/>
                <a:cs typeface="Arial"/>
              </a:rPr>
              <a:t>proti </a:t>
            </a:r>
            <a:r>
              <a:rPr sz="1900" i="1" dirty="0">
                <a:latin typeface="Arial"/>
                <a:cs typeface="Arial"/>
              </a:rPr>
              <a:t>praskavosti</a:t>
            </a:r>
            <a:r>
              <a:rPr sz="1900" i="1" spc="-17" dirty="0">
                <a:latin typeface="Arial"/>
                <a:cs typeface="Arial"/>
              </a:rPr>
              <a:t> </a:t>
            </a:r>
            <a:r>
              <a:rPr sz="1900" i="1" dirty="0">
                <a:latin typeface="Arial"/>
                <a:cs typeface="Arial"/>
              </a:rPr>
              <a:t>a</a:t>
            </a:r>
            <a:r>
              <a:rPr sz="1900" i="1" spc="-28" dirty="0">
                <a:latin typeface="Arial"/>
                <a:cs typeface="Arial"/>
              </a:rPr>
              <a:t> </a:t>
            </a:r>
            <a:r>
              <a:rPr sz="1900" i="1" dirty="0">
                <a:latin typeface="Arial"/>
                <a:cs typeface="Arial"/>
              </a:rPr>
              <a:t>pod.,</a:t>
            </a:r>
            <a:r>
              <a:rPr sz="1900" i="1" spc="-17" dirty="0">
                <a:latin typeface="Arial"/>
                <a:cs typeface="Arial"/>
              </a:rPr>
              <a:t> </a:t>
            </a:r>
            <a:r>
              <a:rPr sz="1900" i="1" dirty="0">
                <a:latin typeface="Arial"/>
                <a:cs typeface="Arial"/>
              </a:rPr>
              <a:t>např.</a:t>
            </a:r>
            <a:r>
              <a:rPr sz="1900" i="1" spc="-22" dirty="0">
                <a:latin typeface="Arial"/>
                <a:cs typeface="Arial"/>
              </a:rPr>
              <a:t> </a:t>
            </a:r>
            <a:r>
              <a:rPr sz="1900" i="1" spc="-28" dirty="0">
                <a:latin typeface="Arial"/>
                <a:cs typeface="Arial"/>
              </a:rPr>
              <a:t>při </a:t>
            </a:r>
            <a:r>
              <a:rPr sz="1900" i="1" dirty="0">
                <a:latin typeface="Arial"/>
                <a:cs typeface="Arial"/>
              </a:rPr>
              <a:t>svařování</a:t>
            </a:r>
            <a:r>
              <a:rPr sz="1900" i="1" spc="-28" dirty="0">
                <a:latin typeface="Arial"/>
                <a:cs typeface="Arial"/>
              </a:rPr>
              <a:t> </a:t>
            </a:r>
            <a:r>
              <a:rPr sz="1900" i="1" spc="-11" dirty="0">
                <a:latin typeface="Arial"/>
                <a:cs typeface="Arial"/>
              </a:rPr>
              <a:t>kombinovaných materiálů.</a:t>
            </a:r>
            <a:endParaRPr sz="1900" dirty="0">
              <a:latin typeface="Arial"/>
              <a:cs typeface="Arial"/>
            </a:endParaRPr>
          </a:p>
          <a:p>
            <a:pPr marL="14007" marR="159672">
              <a:spcBef>
                <a:spcPts val="1748"/>
              </a:spcBef>
            </a:pPr>
            <a:r>
              <a:rPr sz="1900" i="1" dirty="0">
                <a:latin typeface="Arial"/>
                <a:cs typeface="Arial"/>
              </a:rPr>
              <a:t>Přídavný</a:t>
            </a:r>
            <a:r>
              <a:rPr sz="1900" i="1" spc="-66" dirty="0">
                <a:latin typeface="Arial"/>
                <a:cs typeface="Arial"/>
              </a:rPr>
              <a:t> </a:t>
            </a:r>
            <a:r>
              <a:rPr sz="1900" i="1" dirty="0">
                <a:latin typeface="Arial"/>
                <a:cs typeface="Arial"/>
              </a:rPr>
              <a:t>materiál</a:t>
            </a:r>
            <a:r>
              <a:rPr sz="1900" i="1" spc="-28" dirty="0">
                <a:latin typeface="Arial"/>
                <a:cs typeface="Arial"/>
              </a:rPr>
              <a:t> </a:t>
            </a:r>
            <a:r>
              <a:rPr sz="1900" i="1" dirty="0">
                <a:latin typeface="Arial"/>
                <a:cs typeface="Arial"/>
              </a:rPr>
              <a:t>možno použít</a:t>
            </a:r>
            <a:r>
              <a:rPr sz="1900" i="1" spc="6" dirty="0">
                <a:latin typeface="Arial"/>
                <a:cs typeface="Arial"/>
              </a:rPr>
              <a:t> </a:t>
            </a:r>
            <a:r>
              <a:rPr sz="1900" i="1" spc="-28" dirty="0">
                <a:latin typeface="Arial"/>
                <a:cs typeface="Arial"/>
              </a:rPr>
              <a:t>ve </a:t>
            </a:r>
            <a:r>
              <a:rPr sz="1900" i="1" dirty="0">
                <a:latin typeface="Arial"/>
                <a:cs typeface="Arial"/>
              </a:rPr>
              <a:t>formě</a:t>
            </a:r>
            <a:r>
              <a:rPr sz="1900" i="1" spc="-17" dirty="0">
                <a:latin typeface="Arial"/>
                <a:cs typeface="Arial"/>
              </a:rPr>
              <a:t> </a:t>
            </a:r>
            <a:r>
              <a:rPr sz="1900" i="1" dirty="0">
                <a:latin typeface="Arial"/>
                <a:cs typeface="Arial"/>
              </a:rPr>
              <a:t>drátu,</a:t>
            </a:r>
            <a:r>
              <a:rPr sz="1900" i="1" spc="-17" dirty="0">
                <a:latin typeface="Arial"/>
                <a:cs typeface="Arial"/>
              </a:rPr>
              <a:t> </a:t>
            </a:r>
            <a:r>
              <a:rPr sz="1900" i="1" dirty="0">
                <a:latin typeface="Arial"/>
                <a:cs typeface="Arial"/>
              </a:rPr>
              <a:t>pásku,</a:t>
            </a:r>
            <a:r>
              <a:rPr sz="1900" i="1" spc="-22" dirty="0">
                <a:latin typeface="Arial"/>
                <a:cs typeface="Arial"/>
              </a:rPr>
              <a:t> </a:t>
            </a:r>
            <a:r>
              <a:rPr sz="1900" i="1" dirty="0">
                <a:latin typeface="Arial"/>
                <a:cs typeface="Arial"/>
              </a:rPr>
              <a:t>prášku</a:t>
            </a:r>
            <a:r>
              <a:rPr sz="1900" i="1" spc="-11" dirty="0">
                <a:latin typeface="Arial"/>
                <a:cs typeface="Arial"/>
              </a:rPr>
              <a:t> </a:t>
            </a:r>
            <a:r>
              <a:rPr sz="1900" i="1" spc="-22" dirty="0">
                <a:latin typeface="Arial"/>
                <a:cs typeface="Arial"/>
              </a:rPr>
              <a:t>apod.</a:t>
            </a:r>
            <a:endParaRPr sz="1900" dirty="0">
              <a:latin typeface="Arial"/>
              <a:cs typeface="Arial"/>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255639312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3" y="777807"/>
            <a:ext cx="2805957" cy="442668"/>
          </a:xfrm>
          <a:prstGeom prst="rect">
            <a:avLst/>
          </a:prstGeom>
        </p:spPr>
        <p:txBody>
          <a:bodyPr vert="horz" wrap="square" lIns="0" tIns="18207" rIns="0" bIns="0" rtlCol="0">
            <a:spAutoFit/>
          </a:bodyPr>
          <a:lstStyle/>
          <a:p>
            <a:pPr marL="14007">
              <a:spcBef>
                <a:spcPts val="143"/>
              </a:spcBef>
            </a:pPr>
            <a:r>
              <a:rPr sz="2757" i="1" spc="-50" dirty="0">
                <a:latin typeface="Tahoma"/>
                <a:cs typeface="Tahoma"/>
              </a:rPr>
              <a:t>Příklady</a:t>
            </a:r>
            <a:r>
              <a:rPr sz="2757" i="1" spc="-121" dirty="0">
                <a:latin typeface="Tahoma"/>
                <a:cs typeface="Tahoma"/>
              </a:rPr>
              <a:t> </a:t>
            </a:r>
            <a:r>
              <a:rPr sz="2757" i="1" spc="-50" dirty="0">
                <a:latin typeface="Tahoma"/>
                <a:cs typeface="Tahoma"/>
              </a:rPr>
              <a:t>aplikací</a:t>
            </a:r>
            <a:endParaRPr sz="2757">
              <a:latin typeface="Tahoma"/>
              <a:cs typeface="Tahoma"/>
            </a:endParaRPr>
          </a:p>
        </p:txBody>
      </p:sp>
      <p:pic>
        <p:nvPicPr>
          <p:cNvPr id="13" name="object 13"/>
          <p:cNvPicPr/>
          <p:nvPr/>
        </p:nvPicPr>
        <p:blipFill>
          <a:blip r:embed="rId2" cstate="print"/>
          <a:stretch>
            <a:fillRect/>
          </a:stretch>
        </p:blipFill>
        <p:spPr>
          <a:xfrm>
            <a:off x="4889500" y="1358863"/>
            <a:ext cx="4764596" cy="5213325"/>
          </a:xfrm>
          <a:prstGeom prst="rect">
            <a:avLst/>
          </a:prstGeom>
        </p:spPr>
      </p:pic>
      <p:pic>
        <p:nvPicPr>
          <p:cNvPr id="14" name="object 14"/>
          <p:cNvPicPr/>
          <p:nvPr/>
        </p:nvPicPr>
        <p:blipFill>
          <a:blip r:embed="rId3" cstate="print"/>
          <a:stretch>
            <a:fillRect/>
          </a:stretch>
        </p:blipFill>
        <p:spPr>
          <a:xfrm>
            <a:off x="469901" y="1358864"/>
            <a:ext cx="3599917" cy="2699097"/>
          </a:xfrm>
          <a:prstGeom prst="rect">
            <a:avLst/>
          </a:prstGeom>
        </p:spPr>
      </p:pic>
      <p:pic>
        <p:nvPicPr>
          <p:cNvPr id="15" name="object 15"/>
          <p:cNvPicPr/>
          <p:nvPr/>
        </p:nvPicPr>
        <p:blipFill>
          <a:blip r:embed="rId4" cstate="print"/>
          <a:stretch>
            <a:fillRect/>
          </a:stretch>
        </p:blipFill>
        <p:spPr>
          <a:xfrm>
            <a:off x="469901" y="4217621"/>
            <a:ext cx="3599917" cy="2700778"/>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989171843"/>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5" name="object 15"/>
          <p:cNvSpPr txBox="1">
            <a:spLocks noGrp="1"/>
          </p:cNvSpPr>
          <p:nvPr>
            <p:ph type="title"/>
          </p:nvPr>
        </p:nvSpPr>
        <p:spPr>
          <a:xfrm>
            <a:off x="391633" y="777807"/>
            <a:ext cx="2805957" cy="442668"/>
          </a:xfrm>
          <a:prstGeom prst="rect">
            <a:avLst/>
          </a:prstGeom>
        </p:spPr>
        <p:txBody>
          <a:bodyPr vert="horz" wrap="square" lIns="0" tIns="18207" rIns="0" bIns="0" rtlCol="0">
            <a:spAutoFit/>
          </a:bodyPr>
          <a:lstStyle/>
          <a:p>
            <a:pPr marL="14007">
              <a:spcBef>
                <a:spcPts val="143"/>
              </a:spcBef>
            </a:pPr>
            <a:r>
              <a:rPr sz="2757" i="1" spc="-50" dirty="0">
                <a:latin typeface="Tahoma"/>
                <a:cs typeface="Tahoma"/>
              </a:rPr>
              <a:t>Příklady</a:t>
            </a:r>
            <a:r>
              <a:rPr sz="2757" i="1" spc="-121" dirty="0">
                <a:latin typeface="Tahoma"/>
                <a:cs typeface="Tahoma"/>
              </a:rPr>
              <a:t> </a:t>
            </a:r>
            <a:r>
              <a:rPr sz="2757" i="1" spc="-50" dirty="0">
                <a:latin typeface="Tahoma"/>
                <a:cs typeface="Tahoma"/>
              </a:rPr>
              <a:t>aplikací</a:t>
            </a:r>
            <a:endParaRPr sz="2757">
              <a:latin typeface="Tahoma"/>
              <a:cs typeface="Tahoma"/>
            </a:endParaRPr>
          </a:p>
        </p:txBody>
      </p:sp>
      <p:pic>
        <p:nvPicPr>
          <p:cNvPr id="16" name="object 16"/>
          <p:cNvPicPr>
            <a:picLocks noChangeAspect="1"/>
          </p:cNvPicPr>
          <p:nvPr/>
        </p:nvPicPr>
        <p:blipFill>
          <a:blip r:embed="rId2" cstate="print"/>
          <a:stretch>
            <a:fillRect/>
          </a:stretch>
        </p:blipFill>
        <p:spPr>
          <a:xfrm>
            <a:off x="3822700" y="757253"/>
            <a:ext cx="5489962" cy="5856237"/>
          </a:xfrm>
          <a:prstGeom prst="rect">
            <a:avLst/>
          </a:prstGeom>
        </p:spPr>
      </p:pic>
    </p:spTree>
    <p:extLst>
      <p:ext uri="{BB962C8B-B14F-4D97-AF65-F5344CB8AC3E}">
        <p14:creationId xmlns:p14="http://schemas.microsoft.com/office/powerpoint/2010/main" val="532505859"/>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6" name="object 16"/>
          <p:cNvSpPr txBox="1"/>
          <p:nvPr/>
        </p:nvSpPr>
        <p:spPr>
          <a:xfrm>
            <a:off x="863611" y="1372154"/>
            <a:ext cx="8966179" cy="5408377"/>
          </a:xfrm>
          <a:prstGeom prst="rect">
            <a:avLst/>
          </a:prstGeom>
        </p:spPr>
        <p:txBody>
          <a:bodyPr vert="horz" wrap="square" lIns="0" tIns="14706" rIns="0" bIns="0" rtlCol="0">
            <a:spAutoFit/>
          </a:bodyPr>
          <a:lstStyle/>
          <a:p>
            <a:pPr marL="392178" indent="-378171">
              <a:spcBef>
                <a:spcPts val="116"/>
              </a:spcBef>
              <a:buSzPct val="75000"/>
              <a:buFont typeface="Wingdings"/>
              <a:buChar char=""/>
              <a:tabLst>
                <a:tab pos="391477" algn="l"/>
                <a:tab pos="392178" algn="l"/>
              </a:tabLst>
            </a:pPr>
            <a:r>
              <a:rPr sz="2206" i="1" dirty="0">
                <a:latin typeface="Arial"/>
                <a:cs typeface="Arial"/>
              </a:rPr>
              <a:t>Hluboký</a:t>
            </a:r>
            <a:r>
              <a:rPr sz="2206" i="1" spc="-55" dirty="0">
                <a:latin typeface="Arial"/>
                <a:cs typeface="Arial"/>
              </a:rPr>
              <a:t> </a:t>
            </a:r>
            <a:r>
              <a:rPr sz="2206" i="1" dirty="0">
                <a:latin typeface="Arial"/>
                <a:cs typeface="Arial"/>
              </a:rPr>
              <a:t>průvar</a:t>
            </a:r>
            <a:r>
              <a:rPr sz="2206" i="1" spc="-61"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velmi</a:t>
            </a:r>
            <a:r>
              <a:rPr sz="2206" i="1" spc="-17" dirty="0">
                <a:latin typeface="Arial"/>
                <a:cs typeface="Arial"/>
              </a:rPr>
              <a:t> </a:t>
            </a:r>
            <a:r>
              <a:rPr sz="2206" i="1" dirty="0">
                <a:latin typeface="Arial"/>
                <a:cs typeface="Arial"/>
              </a:rPr>
              <a:t>dobrý</a:t>
            </a:r>
            <a:r>
              <a:rPr sz="2206" i="1" spc="-50" dirty="0">
                <a:latin typeface="Arial"/>
                <a:cs typeface="Arial"/>
              </a:rPr>
              <a:t> </a:t>
            </a:r>
            <a:r>
              <a:rPr sz="2206" i="1" dirty="0">
                <a:latin typeface="Arial"/>
                <a:cs typeface="Arial"/>
              </a:rPr>
              <a:t>vzhled</a:t>
            </a:r>
            <a:r>
              <a:rPr sz="2206" i="1" spc="-44" dirty="0">
                <a:latin typeface="Arial"/>
                <a:cs typeface="Arial"/>
              </a:rPr>
              <a:t> </a:t>
            </a:r>
            <a:r>
              <a:rPr sz="2206" i="1" dirty="0">
                <a:latin typeface="Arial"/>
                <a:cs typeface="Arial"/>
              </a:rPr>
              <a:t>svaru</a:t>
            </a:r>
            <a:r>
              <a:rPr sz="2206" i="1" spc="-55" dirty="0">
                <a:latin typeface="Arial"/>
                <a:cs typeface="Arial"/>
              </a:rPr>
              <a:t> </a:t>
            </a:r>
            <a:r>
              <a:rPr sz="2206" i="1" dirty="0">
                <a:latin typeface="Arial"/>
                <a:cs typeface="Arial"/>
              </a:rPr>
              <a:t>s</a:t>
            </a:r>
            <a:r>
              <a:rPr sz="2206" i="1" spc="-17" dirty="0">
                <a:latin typeface="Arial"/>
                <a:cs typeface="Arial"/>
              </a:rPr>
              <a:t> </a:t>
            </a:r>
            <a:r>
              <a:rPr sz="2206" i="1" dirty="0">
                <a:latin typeface="Arial"/>
                <a:cs typeface="Arial"/>
              </a:rPr>
              <a:t>jemnou</a:t>
            </a:r>
            <a:r>
              <a:rPr sz="2206" i="1" spc="-28" dirty="0">
                <a:latin typeface="Arial"/>
                <a:cs typeface="Arial"/>
              </a:rPr>
              <a:t> </a:t>
            </a:r>
            <a:r>
              <a:rPr sz="2206" i="1" spc="-11" dirty="0">
                <a:latin typeface="Arial"/>
                <a:cs typeface="Arial"/>
              </a:rPr>
              <a:t>povrchovou</a:t>
            </a:r>
            <a:endParaRPr sz="2206" dirty="0">
              <a:latin typeface="Arial"/>
              <a:cs typeface="Arial"/>
            </a:endParaRPr>
          </a:p>
          <a:p>
            <a:pPr marL="392178">
              <a:spcBef>
                <a:spcPts val="6"/>
              </a:spcBef>
            </a:pPr>
            <a:r>
              <a:rPr sz="2206" i="1" spc="-11" dirty="0">
                <a:latin typeface="Arial"/>
                <a:cs typeface="Arial"/>
              </a:rPr>
              <a:t>kresbou,</a:t>
            </a:r>
            <a:endParaRPr sz="2206" dirty="0">
              <a:latin typeface="Arial"/>
              <a:cs typeface="Arial"/>
            </a:endParaRPr>
          </a:p>
          <a:p>
            <a:pPr marL="392178" indent="-378171">
              <a:spcBef>
                <a:spcPts val="529"/>
              </a:spcBef>
              <a:buSzPct val="75000"/>
              <a:buFont typeface="Wingdings"/>
              <a:buChar char=""/>
              <a:tabLst>
                <a:tab pos="391477" algn="l"/>
                <a:tab pos="392178" algn="l"/>
              </a:tabLst>
            </a:pPr>
            <a:r>
              <a:rPr sz="2206" i="1" dirty="0">
                <a:latin typeface="Arial"/>
                <a:cs typeface="Arial"/>
              </a:rPr>
              <a:t>úzká</a:t>
            </a:r>
            <a:r>
              <a:rPr sz="2206" i="1" spc="-50" dirty="0">
                <a:latin typeface="Arial"/>
                <a:cs typeface="Arial"/>
              </a:rPr>
              <a:t> </a:t>
            </a:r>
            <a:r>
              <a:rPr sz="2206" i="1" dirty="0">
                <a:latin typeface="Arial"/>
                <a:cs typeface="Arial"/>
              </a:rPr>
              <a:t>natavená</a:t>
            </a:r>
            <a:r>
              <a:rPr sz="2206" i="1" spc="-61"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tepelně</a:t>
            </a:r>
            <a:r>
              <a:rPr sz="2206" i="1" spc="-50" dirty="0">
                <a:latin typeface="Arial"/>
                <a:cs typeface="Arial"/>
              </a:rPr>
              <a:t> </a:t>
            </a:r>
            <a:r>
              <a:rPr sz="2206" i="1" dirty="0">
                <a:latin typeface="Arial"/>
                <a:cs typeface="Arial"/>
              </a:rPr>
              <a:t>ovlivněná</a:t>
            </a:r>
            <a:r>
              <a:rPr sz="2206" i="1" spc="-50" dirty="0">
                <a:latin typeface="Arial"/>
                <a:cs typeface="Arial"/>
              </a:rPr>
              <a:t> </a:t>
            </a:r>
            <a:r>
              <a:rPr sz="2206" i="1" spc="-11" dirty="0">
                <a:latin typeface="Arial"/>
                <a:cs typeface="Arial"/>
              </a:rPr>
              <a:t>oblast,</a:t>
            </a:r>
            <a:endParaRPr sz="2206" dirty="0">
              <a:latin typeface="Arial"/>
              <a:cs typeface="Arial"/>
            </a:endParaRPr>
          </a:p>
          <a:p>
            <a:pPr marL="392178" indent="-378171">
              <a:spcBef>
                <a:spcPts val="529"/>
              </a:spcBef>
              <a:buSzPct val="75000"/>
              <a:buFont typeface="Wingdings"/>
              <a:buChar char=""/>
              <a:tabLst>
                <a:tab pos="391477" algn="l"/>
                <a:tab pos="392178" algn="l"/>
              </a:tabLst>
            </a:pPr>
            <a:r>
              <a:rPr sz="2206" i="1" dirty="0">
                <a:latin typeface="Arial"/>
                <a:cs typeface="Arial"/>
              </a:rPr>
              <a:t>malé</a:t>
            </a:r>
            <a:r>
              <a:rPr sz="2206" i="1" spc="-39" dirty="0">
                <a:latin typeface="Arial"/>
                <a:cs typeface="Arial"/>
              </a:rPr>
              <a:t> </a:t>
            </a:r>
            <a:r>
              <a:rPr sz="2206" i="1" spc="-11" dirty="0">
                <a:latin typeface="Arial"/>
                <a:cs typeface="Arial"/>
              </a:rPr>
              <a:t>deformace,</a:t>
            </a:r>
            <a:endParaRPr sz="2206" dirty="0">
              <a:latin typeface="Arial"/>
              <a:cs typeface="Arial"/>
            </a:endParaRPr>
          </a:p>
          <a:p>
            <a:pPr marL="392178" marR="5602" indent="-378171">
              <a:spcBef>
                <a:spcPts val="529"/>
              </a:spcBef>
              <a:buSzPct val="75000"/>
              <a:buFont typeface="Wingdings"/>
              <a:buChar char=""/>
              <a:tabLst>
                <a:tab pos="391477" algn="l"/>
                <a:tab pos="392178" algn="l"/>
              </a:tabLst>
            </a:pPr>
            <a:r>
              <a:rPr sz="2206" i="1" dirty="0">
                <a:latin typeface="Arial"/>
                <a:cs typeface="Arial"/>
              </a:rPr>
              <a:t>dokonalá</a:t>
            </a:r>
            <a:r>
              <a:rPr sz="2206" i="1" spc="-55" dirty="0">
                <a:latin typeface="Arial"/>
                <a:cs typeface="Arial"/>
              </a:rPr>
              <a:t> </a:t>
            </a:r>
            <a:r>
              <a:rPr sz="2206" i="1" dirty="0">
                <a:latin typeface="Arial"/>
                <a:cs typeface="Arial"/>
              </a:rPr>
              <a:t>ochrana</a:t>
            </a:r>
            <a:r>
              <a:rPr sz="2206" i="1" spc="-55" dirty="0">
                <a:latin typeface="Arial"/>
                <a:cs typeface="Arial"/>
              </a:rPr>
              <a:t> </a:t>
            </a:r>
            <a:r>
              <a:rPr sz="2206" i="1" dirty="0">
                <a:latin typeface="Arial"/>
                <a:cs typeface="Arial"/>
              </a:rPr>
              <a:t>svaru</a:t>
            </a:r>
            <a:r>
              <a:rPr sz="2206" i="1" spc="-55" dirty="0">
                <a:latin typeface="Arial"/>
                <a:cs typeface="Arial"/>
              </a:rPr>
              <a:t> </a:t>
            </a:r>
            <a:r>
              <a:rPr sz="2206" i="1" dirty="0">
                <a:latin typeface="Arial"/>
                <a:cs typeface="Arial"/>
              </a:rPr>
              <a:t>před</a:t>
            </a:r>
            <a:r>
              <a:rPr sz="2206" i="1" spc="-44" dirty="0">
                <a:latin typeface="Arial"/>
                <a:cs typeface="Arial"/>
              </a:rPr>
              <a:t> </a:t>
            </a:r>
            <a:r>
              <a:rPr sz="2206" i="1" dirty="0">
                <a:latin typeface="Arial"/>
                <a:cs typeface="Arial"/>
              </a:rPr>
              <a:t>vzdušnou</a:t>
            </a:r>
            <a:r>
              <a:rPr sz="2206" i="1" spc="-61" dirty="0">
                <a:latin typeface="Arial"/>
                <a:cs typeface="Arial"/>
              </a:rPr>
              <a:t> </a:t>
            </a:r>
            <a:r>
              <a:rPr sz="2206" i="1" dirty="0">
                <a:latin typeface="Arial"/>
                <a:cs typeface="Arial"/>
              </a:rPr>
              <a:t>atmosférou</a:t>
            </a:r>
            <a:r>
              <a:rPr sz="2206" i="1" spc="-50"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dobré </a:t>
            </a:r>
            <a:r>
              <a:rPr sz="2206" i="1" spc="-11" dirty="0">
                <a:latin typeface="Arial"/>
                <a:cs typeface="Arial"/>
              </a:rPr>
              <a:t>rafinační </a:t>
            </a:r>
            <a:r>
              <a:rPr sz="2206" i="1" dirty="0">
                <a:latin typeface="Arial"/>
                <a:cs typeface="Arial"/>
              </a:rPr>
              <a:t>účinky</a:t>
            </a:r>
            <a:r>
              <a:rPr sz="2206" i="1" spc="-39" dirty="0">
                <a:latin typeface="Arial"/>
                <a:cs typeface="Arial"/>
              </a:rPr>
              <a:t> </a:t>
            </a:r>
            <a:r>
              <a:rPr sz="2206" i="1" spc="-11" dirty="0">
                <a:latin typeface="Arial"/>
                <a:cs typeface="Arial"/>
              </a:rPr>
              <a:t>vakua,</a:t>
            </a:r>
            <a:endParaRPr sz="2206" dirty="0">
              <a:latin typeface="Arial"/>
              <a:cs typeface="Arial"/>
            </a:endParaRPr>
          </a:p>
          <a:p>
            <a:pPr marL="392178" indent="-378171">
              <a:spcBef>
                <a:spcPts val="529"/>
              </a:spcBef>
              <a:buSzPct val="75000"/>
              <a:buFont typeface="Wingdings"/>
              <a:buChar char=""/>
              <a:tabLst>
                <a:tab pos="391477" algn="l"/>
                <a:tab pos="392178" algn="l"/>
              </a:tabLst>
            </a:pPr>
            <a:r>
              <a:rPr sz="2206" i="1" dirty="0">
                <a:latin typeface="Arial"/>
                <a:cs typeface="Arial"/>
              </a:rPr>
              <a:t>možnost</a:t>
            </a:r>
            <a:r>
              <a:rPr sz="2206" i="1" spc="-55" dirty="0">
                <a:latin typeface="Arial"/>
                <a:cs typeface="Arial"/>
              </a:rPr>
              <a:t> </a:t>
            </a:r>
            <a:r>
              <a:rPr sz="2206" i="1" dirty="0">
                <a:latin typeface="Arial"/>
                <a:cs typeface="Arial"/>
              </a:rPr>
              <a:t>svařovat</a:t>
            </a:r>
            <a:r>
              <a:rPr sz="2206" i="1" spc="-66" dirty="0">
                <a:latin typeface="Arial"/>
                <a:cs typeface="Arial"/>
              </a:rPr>
              <a:t> </a:t>
            </a:r>
            <a:r>
              <a:rPr sz="2206" i="1" dirty="0">
                <a:latin typeface="Arial"/>
                <a:cs typeface="Arial"/>
              </a:rPr>
              <a:t>větší</a:t>
            </a:r>
            <a:r>
              <a:rPr sz="2206" i="1" spc="-50" dirty="0">
                <a:latin typeface="Arial"/>
                <a:cs typeface="Arial"/>
              </a:rPr>
              <a:t> </a:t>
            </a:r>
            <a:r>
              <a:rPr sz="2206" i="1" dirty="0">
                <a:latin typeface="Arial"/>
                <a:cs typeface="Arial"/>
              </a:rPr>
              <a:t>tloušťky</a:t>
            </a:r>
            <a:r>
              <a:rPr sz="2206" i="1" spc="-44" dirty="0">
                <a:latin typeface="Arial"/>
                <a:cs typeface="Arial"/>
              </a:rPr>
              <a:t> </a:t>
            </a:r>
            <a:r>
              <a:rPr sz="2206" i="1" dirty="0">
                <a:latin typeface="Arial"/>
                <a:cs typeface="Arial"/>
              </a:rPr>
              <a:t>materiálů</a:t>
            </a:r>
            <a:r>
              <a:rPr sz="2206" i="1" spc="-33" dirty="0">
                <a:latin typeface="Arial"/>
                <a:cs typeface="Arial"/>
              </a:rPr>
              <a:t> </a:t>
            </a:r>
            <a:r>
              <a:rPr sz="2206" i="1" dirty="0">
                <a:latin typeface="Arial"/>
                <a:cs typeface="Arial"/>
              </a:rPr>
              <a:t>na</a:t>
            </a:r>
            <a:r>
              <a:rPr sz="2206" i="1" spc="-33" dirty="0">
                <a:latin typeface="Arial"/>
                <a:cs typeface="Arial"/>
              </a:rPr>
              <a:t> </a:t>
            </a:r>
            <a:r>
              <a:rPr sz="2206" i="1" dirty="0">
                <a:latin typeface="Arial"/>
                <a:cs typeface="Arial"/>
              </a:rPr>
              <a:t>jeden</a:t>
            </a:r>
            <a:r>
              <a:rPr sz="2206" i="1" spc="-6" dirty="0">
                <a:latin typeface="Arial"/>
                <a:cs typeface="Arial"/>
              </a:rPr>
              <a:t> </a:t>
            </a:r>
            <a:r>
              <a:rPr sz="2206" i="1" spc="-11" dirty="0">
                <a:latin typeface="Arial"/>
                <a:cs typeface="Arial"/>
              </a:rPr>
              <a:t>průchod</a:t>
            </a:r>
            <a:endParaRPr sz="2206" dirty="0">
              <a:latin typeface="Arial"/>
              <a:cs typeface="Arial"/>
            </a:endParaRPr>
          </a:p>
          <a:p>
            <a:pPr marL="392178"/>
            <a:r>
              <a:rPr sz="2206" i="1" dirty="0">
                <a:latin typeface="Arial"/>
                <a:cs typeface="Arial"/>
              </a:rPr>
              <a:t>elektronového</a:t>
            </a:r>
            <a:r>
              <a:rPr sz="2206" i="1" spc="-72" dirty="0">
                <a:latin typeface="Arial"/>
                <a:cs typeface="Arial"/>
              </a:rPr>
              <a:t> </a:t>
            </a:r>
            <a:r>
              <a:rPr sz="2206" i="1" dirty="0">
                <a:latin typeface="Arial"/>
                <a:cs typeface="Arial"/>
              </a:rPr>
              <a:t>svazku</a:t>
            </a:r>
            <a:r>
              <a:rPr sz="2206" i="1" spc="-88" dirty="0">
                <a:latin typeface="Arial"/>
                <a:cs typeface="Arial"/>
              </a:rPr>
              <a:t> </a:t>
            </a:r>
            <a:r>
              <a:rPr sz="2206" i="1" dirty="0">
                <a:latin typeface="Arial"/>
                <a:cs typeface="Arial"/>
              </a:rPr>
              <a:t>většinou</a:t>
            </a:r>
            <a:r>
              <a:rPr sz="2206" i="1" spc="-55" dirty="0">
                <a:latin typeface="Arial"/>
                <a:cs typeface="Arial"/>
              </a:rPr>
              <a:t> </a:t>
            </a:r>
            <a:r>
              <a:rPr sz="2206" i="1" dirty="0">
                <a:latin typeface="Arial"/>
                <a:cs typeface="Arial"/>
              </a:rPr>
              <a:t>bez</a:t>
            </a:r>
            <a:r>
              <a:rPr sz="2206" i="1" spc="-44" dirty="0">
                <a:latin typeface="Arial"/>
                <a:cs typeface="Arial"/>
              </a:rPr>
              <a:t> </a:t>
            </a:r>
            <a:r>
              <a:rPr sz="2206" i="1" dirty="0">
                <a:latin typeface="Arial"/>
                <a:cs typeface="Arial"/>
              </a:rPr>
              <a:t>potřeby</a:t>
            </a:r>
            <a:r>
              <a:rPr sz="2206" i="1" spc="-72" dirty="0">
                <a:latin typeface="Arial"/>
                <a:cs typeface="Arial"/>
              </a:rPr>
              <a:t> </a:t>
            </a:r>
            <a:r>
              <a:rPr sz="2206" i="1" dirty="0">
                <a:latin typeface="Arial"/>
                <a:cs typeface="Arial"/>
              </a:rPr>
              <a:t>přídavného</a:t>
            </a:r>
            <a:r>
              <a:rPr sz="2206" i="1" spc="-50" dirty="0">
                <a:latin typeface="Arial"/>
                <a:cs typeface="Arial"/>
              </a:rPr>
              <a:t> </a:t>
            </a:r>
            <a:r>
              <a:rPr sz="2206" i="1" spc="-11" dirty="0">
                <a:latin typeface="Arial"/>
                <a:cs typeface="Arial"/>
              </a:rPr>
              <a:t>materiálu</a:t>
            </a:r>
            <a:endParaRPr sz="2206" dirty="0">
              <a:latin typeface="Arial"/>
              <a:cs typeface="Arial"/>
            </a:endParaRPr>
          </a:p>
          <a:p>
            <a:pPr marL="398480">
              <a:spcBef>
                <a:spcPts val="534"/>
              </a:spcBef>
            </a:pPr>
            <a:r>
              <a:rPr sz="2206" i="1" spc="-11" dirty="0">
                <a:latin typeface="Arial"/>
                <a:cs typeface="Arial"/>
              </a:rPr>
              <a:t>(keyholing)</a:t>
            </a:r>
            <a:endParaRPr sz="2206" dirty="0">
              <a:latin typeface="Arial"/>
              <a:cs typeface="Arial"/>
            </a:endParaRPr>
          </a:p>
          <a:p>
            <a:pPr marL="392178" indent="-378171">
              <a:spcBef>
                <a:spcPts val="529"/>
              </a:spcBef>
              <a:buSzPct val="75000"/>
              <a:buFont typeface="Wingdings"/>
              <a:buChar char=""/>
              <a:tabLst>
                <a:tab pos="391477" algn="l"/>
                <a:tab pos="392178" algn="l"/>
              </a:tabLst>
            </a:pPr>
            <a:r>
              <a:rPr sz="2206" i="1" dirty="0">
                <a:latin typeface="Arial"/>
                <a:cs typeface="Arial"/>
              </a:rPr>
              <a:t>možnost</a:t>
            </a:r>
            <a:r>
              <a:rPr sz="2206" i="1" spc="-72" dirty="0">
                <a:latin typeface="Arial"/>
                <a:cs typeface="Arial"/>
              </a:rPr>
              <a:t> </a:t>
            </a:r>
            <a:r>
              <a:rPr sz="2206" i="1" dirty="0">
                <a:latin typeface="Arial"/>
                <a:cs typeface="Arial"/>
              </a:rPr>
              <a:t>vysokého</a:t>
            </a:r>
            <a:r>
              <a:rPr sz="2206" i="1" spc="-66" dirty="0">
                <a:latin typeface="Arial"/>
                <a:cs typeface="Arial"/>
              </a:rPr>
              <a:t> </a:t>
            </a:r>
            <a:r>
              <a:rPr sz="2206" i="1" dirty="0">
                <a:latin typeface="Arial"/>
                <a:cs typeface="Arial"/>
              </a:rPr>
              <a:t>stupně</a:t>
            </a:r>
            <a:r>
              <a:rPr sz="2206" i="1" spc="-55" dirty="0">
                <a:latin typeface="Arial"/>
                <a:cs typeface="Arial"/>
              </a:rPr>
              <a:t> </a:t>
            </a:r>
            <a:r>
              <a:rPr sz="2206" i="1" dirty="0">
                <a:latin typeface="Arial"/>
                <a:cs typeface="Arial"/>
              </a:rPr>
              <a:t>automatizace</a:t>
            </a:r>
            <a:r>
              <a:rPr sz="2206" i="1" spc="-66" dirty="0">
                <a:latin typeface="Arial"/>
                <a:cs typeface="Arial"/>
              </a:rPr>
              <a:t> </a:t>
            </a:r>
            <a:r>
              <a:rPr sz="2206" i="1" dirty="0">
                <a:latin typeface="Arial"/>
                <a:cs typeface="Arial"/>
              </a:rPr>
              <a:t>svařovacího</a:t>
            </a:r>
            <a:r>
              <a:rPr sz="2206" i="1" spc="-72" dirty="0">
                <a:latin typeface="Arial"/>
                <a:cs typeface="Arial"/>
              </a:rPr>
              <a:t> </a:t>
            </a:r>
            <a:r>
              <a:rPr sz="2206" i="1" spc="-11" dirty="0">
                <a:latin typeface="Arial"/>
                <a:cs typeface="Arial"/>
              </a:rPr>
              <a:t>procesu,</a:t>
            </a:r>
            <a:endParaRPr sz="2206" dirty="0">
              <a:latin typeface="Arial"/>
              <a:cs typeface="Arial"/>
            </a:endParaRPr>
          </a:p>
          <a:p>
            <a:pPr marL="392178" indent="-378171">
              <a:spcBef>
                <a:spcPts val="529"/>
              </a:spcBef>
              <a:buSzPct val="75000"/>
              <a:buFont typeface="Wingdings"/>
              <a:buChar char=""/>
              <a:tabLst>
                <a:tab pos="391477" algn="l"/>
                <a:tab pos="392178" algn="l"/>
              </a:tabLst>
            </a:pPr>
            <a:r>
              <a:rPr sz="2206" i="1" dirty="0">
                <a:latin typeface="Arial"/>
                <a:cs typeface="Arial"/>
              </a:rPr>
              <a:t>Snadná</a:t>
            </a:r>
            <a:r>
              <a:rPr sz="2206" i="1" spc="-44" dirty="0">
                <a:latin typeface="Arial"/>
                <a:cs typeface="Arial"/>
              </a:rPr>
              <a:t> </a:t>
            </a:r>
            <a:r>
              <a:rPr sz="2206" i="1" dirty="0">
                <a:latin typeface="Arial"/>
                <a:cs typeface="Arial"/>
              </a:rPr>
              <a:t>a</a:t>
            </a:r>
            <a:r>
              <a:rPr sz="2206" i="1" spc="-39" dirty="0">
                <a:latin typeface="Arial"/>
                <a:cs typeface="Arial"/>
              </a:rPr>
              <a:t> </a:t>
            </a:r>
            <a:r>
              <a:rPr sz="2206" i="1" dirty="0">
                <a:latin typeface="Arial"/>
                <a:cs typeface="Arial"/>
              </a:rPr>
              <a:t>programovatelná</a:t>
            </a:r>
            <a:r>
              <a:rPr sz="2206" i="1" spc="-61" dirty="0">
                <a:latin typeface="Arial"/>
                <a:cs typeface="Arial"/>
              </a:rPr>
              <a:t> </a:t>
            </a:r>
            <a:r>
              <a:rPr sz="2206" i="1" dirty="0">
                <a:latin typeface="Arial"/>
                <a:cs typeface="Arial"/>
              </a:rPr>
              <a:t>regulace</a:t>
            </a:r>
            <a:r>
              <a:rPr sz="2206" i="1" spc="-50" dirty="0">
                <a:latin typeface="Arial"/>
                <a:cs typeface="Arial"/>
              </a:rPr>
              <a:t> </a:t>
            </a:r>
            <a:r>
              <a:rPr sz="2206" i="1" dirty="0">
                <a:latin typeface="Arial"/>
                <a:cs typeface="Arial"/>
              </a:rPr>
              <a:t>výkonu</a:t>
            </a:r>
            <a:r>
              <a:rPr sz="2206" i="1" spc="-55" dirty="0">
                <a:latin typeface="Arial"/>
                <a:cs typeface="Arial"/>
              </a:rPr>
              <a:t> </a:t>
            </a:r>
            <a:r>
              <a:rPr sz="2206" i="1" spc="-11" dirty="0">
                <a:latin typeface="Arial"/>
                <a:cs typeface="Arial"/>
              </a:rPr>
              <a:t>svazku,</a:t>
            </a:r>
            <a:endParaRPr sz="2206" dirty="0">
              <a:latin typeface="Arial"/>
              <a:cs typeface="Arial"/>
            </a:endParaRPr>
          </a:p>
          <a:p>
            <a:pPr marL="392178" indent="-378171">
              <a:spcBef>
                <a:spcPts val="529"/>
              </a:spcBef>
              <a:buSzPct val="75000"/>
              <a:buFont typeface="Wingdings"/>
              <a:buChar char=""/>
              <a:tabLst>
                <a:tab pos="391477" algn="l"/>
                <a:tab pos="392178" algn="l"/>
              </a:tabLst>
            </a:pPr>
            <a:r>
              <a:rPr sz="2206" i="1" dirty="0">
                <a:latin typeface="Arial"/>
                <a:cs typeface="Arial"/>
              </a:rPr>
              <a:t>možnost</a:t>
            </a:r>
            <a:r>
              <a:rPr sz="2206" i="1" spc="-50" dirty="0">
                <a:latin typeface="Arial"/>
                <a:cs typeface="Arial"/>
              </a:rPr>
              <a:t> </a:t>
            </a:r>
            <a:r>
              <a:rPr sz="2206" i="1" dirty="0">
                <a:latin typeface="Arial"/>
                <a:cs typeface="Arial"/>
              </a:rPr>
              <a:t>svařovat</a:t>
            </a:r>
            <a:r>
              <a:rPr sz="2206" i="1" spc="-61"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místech</a:t>
            </a:r>
            <a:r>
              <a:rPr sz="2206" i="1" spc="-33" dirty="0">
                <a:latin typeface="Arial"/>
                <a:cs typeface="Arial"/>
              </a:rPr>
              <a:t> </a:t>
            </a:r>
            <a:r>
              <a:rPr sz="2206" i="1" dirty="0">
                <a:latin typeface="Arial"/>
                <a:cs typeface="Arial"/>
              </a:rPr>
              <a:t>nepřístupných</a:t>
            </a:r>
            <a:r>
              <a:rPr sz="2206" i="1" spc="-55" dirty="0">
                <a:latin typeface="Arial"/>
                <a:cs typeface="Arial"/>
              </a:rPr>
              <a:t> </a:t>
            </a:r>
            <a:r>
              <a:rPr sz="2206" i="1" dirty="0">
                <a:latin typeface="Arial"/>
                <a:cs typeface="Arial"/>
              </a:rPr>
              <a:t>pro</a:t>
            </a:r>
            <a:r>
              <a:rPr sz="2206" i="1" spc="-44" dirty="0">
                <a:latin typeface="Arial"/>
                <a:cs typeface="Arial"/>
              </a:rPr>
              <a:t> </a:t>
            </a:r>
            <a:r>
              <a:rPr sz="2206" i="1" dirty="0">
                <a:latin typeface="Arial"/>
                <a:cs typeface="Arial"/>
              </a:rPr>
              <a:t>klasické</a:t>
            </a:r>
            <a:r>
              <a:rPr sz="2206" i="1" spc="-33" dirty="0">
                <a:latin typeface="Arial"/>
                <a:cs typeface="Arial"/>
              </a:rPr>
              <a:t> </a:t>
            </a:r>
            <a:r>
              <a:rPr sz="2206" i="1" spc="-11" dirty="0">
                <a:latin typeface="Arial"/>
                <a:cs typeface="Arial"/>
              </a:rPr>
              <a:t>technologie</a:t>
            </a:r>
            <a:endParaRPr sz="2206" dirty="0">
              <a:latin typeface="Arial"/>
              <a:cs typeface="Arial"/>
            </a:endParaRPr>
          </a:p>
          <a:p>
            <a:pPr marL="392178" indent="-378171">
              <a:spcBef>
                <a:spcPts val="529"/>
              </a:spcBef>
              <a:buSzPct val="75000"/>
              <a:buFont typeface="Wingdings"/>
              <a:buChar char=""/>
              <a:tabLst>
                <a:tab pos="391477" algn="l"/>
                <a:tab pos="392178" algn="l"/>
                <a:tab pos="5646661" algn="l"/>
              </a:tabLst>
            </a:pPr>
            <a:r>
              <a:rPr sz="2206" i="1" dirty="0">
                <a:latin typeface="Arial"/>
                <a:cs typeface="Arial"/>
              </a:rPr>
              <a:t>možnost</a:t>
            </a:r>
            <a:r>
              <a:rPr sz="2206" i="1" spc="-66" dirty="0">
                <a:latin typeface="Arial"/>
                <a:cs typeface="Arial"/>
              </a:rPr>
              <a:t> </a:t>
            </a:r>
            <a:r>
              <a:rPr sz="2206" i="1" dirty="0">
                <a:latin typeface="Arial"/>
                <a:cs typeface="Arial"/>
              </a:rPr>
              <a:t>přenosu</a:t>
            </a:r>
            <a:r>
              <a:rPr sz="2206" i="1" spc="-55" dirty="0">
                <a:latin typeface="Arial"/>
                <a:cs typeface="Arial"/>
              </a:rPr>
              <a:t> </a:t>
            </a:r>
            <a:r>
              <a:rPr sz="2206" i="1" dirty="0">
                <a:latin typeface="Arial"/>
                <a:cs typeface="Arial"/>
              </a:rPr>
              <a:t>energie</a:t>
            </a:r>
            <a:r>
              <a:rPr sz="2206" i="1" spc="-50" dirty="0">
                <a:latin typeface="Arial"/>
                <a:cs typeface="Arial"/>
              </a:rPr>
              <a:t> </a:t>
            </a:r>
            <a:r>
              <a:rPr sz="2206" i="1" dirty="0">
                <a:latin typeface="Arial"/>
                <a:cs typeface="Arial"/>
              </a:rPr>
              <a:t>i</a:t>
            </a:r>
            <a:r>
              <a:rPr sz="2206" i="1" spc="-11" dirty="0">
                <a:latin typeface="Arial"/>
                <a:cs typeface="Arial"/>
              </a:rPr>
              <a:t> </a:t>
            </a:r>
            <a:r>
              <a:rPr sz="2206" i="1" dirty="0">
                <a:latin typeface="Arial"/>
                <a:cs typeface="Arial"/>
              </a:rPr>
              <a:t>na</a:t>
            </a:r>
            <a:r>
              <a:rPr sz="2206" i="1" spc="-22" dirty="0">
                <a:latin typeface="Arial"/>
                <a:cs typeface="Arial"/>
              </a:rPr>
              <a:t> </a:t>
            </a:r>
            <a:r>
              <a:rPr sz="2206" i="1" spc="-11" dirty="0">
                <a:latin typeface="Arial"/>
                <a:cs typeface="Arial"/>
              </a:rPr>
              <a:t>vzdálenost</a:t>
            </a:r>
            <a:r>
              <a:rPr sz="2206" i="1" dirty="0">
                <a:latin typeface="Arial"/>
                <a:cs typeface="Arial"/>
              </a:rPr>
              <a:t>	větší</a:t>
            </a:r>
            <a:r>
              <a:rPr sz="2206" i="1" spc="-55" dirty="0">
                <a:latin typeface="Arial"/>
                <a:cs typeface="Arial"/>
              </a:rPr>
              <a:t> </a:t>
            </a:r>
            <a:r>
              <a:rPr sz="2206" i="1" dirty="0">
                <a:latin typeface="Arial"/>
                <a:cs typeface="Arial"/>
              </a:rPr>
              <a:t>než</a:t>
            </a:r>
            <a:r>
              <a:rPr sz="2206" i="1" spc="-17" dirty="0">
                <a:latin typeface="Arial"/>
                <a:cs typeface="Arial"/>
              </a:rPr>
              <a:t> </a:t>
            </a:r>
            <a:r>
              <a:rPr sz="2206" i="1" dirty="0">
                <a:latin typeface="Arial"/>
                <a:cs typeface="Arial"/>
              </a:rPr>
              <a:t>500</a:t>
            </a:r>
            <a:r>
              <a:rPr sz="2206" i="1" spc="-22" dirty="0">
                <a:latin typeface="Arial"/>
                <a:cs typeface="Arial"/>
              </a:rPr>
              <a:t> </a:t>
            </a:r>
            <a:r>
              <a:rPr sz="2206" i="1" spc="-39" dirty="0">
                <a:latin typeface="Arial"/>
                <a:cs typeface="Arial"/>
              </a:rPr>
              <a:t>mm</a:t>
            </a:r>
            <a:endParaRPr sz="2206" dirty="0">
              <a:latin typeface="Arial"/>
              <a:cs typeface="Arial"/>
            </a:endParaRPr>
          </a:p>
          <a:p>
            <a:pPr marL="392178" indent="-378171">
              <a:spcBef>
                <a:spcPts val="529"/>
              </a:spcBef>
              <a:buSzPct val="75000"/>
              <a:buFont typeface="Wingdings"/>
              <a:buChar char=""/>
              <a:tabLst>
                <a:tab pos="391477" algn="l"/>
                <a:tab pos="392178" algn="l"/>
              </a:tabLst>
            </a:pPr>
            <a:r>
              <a:rPr sz="2206" i="1" dirty="0">
                <a:latin typeface="Arial"/>
                <a:cs typeface="Arial"/>
              </a:rPr>
              <a:t>možnost</a:t>
            </a:r>
            <a:r>
              <a:rPr sz="2206" i="1" spc="-72" dirty="0">
                <a:latin typeface="Arial"/>
                <a:cs typeface="Arial"/>
              </a:rPr>
              <a:t> </a:t>
            </a:r>
            <a:r>
              <a:rPr sz="2206" i="1" dirty="0">
                <a:latin typeface="Arial"/>
                <a:cs typeface="Arial"/>
              </a:rPr>
              <a:t>použití</a:t>
            </a:r>
            <a:r>
              <a:rPr sz="2206" i="1" spc="-66" dirty="0">
                <a:latin typeface="Arial"/>
                <a:cs typeface="Arial"/>
              </a:rPr>
              <a:t> </a:t>
            </a:r>
            <a:r>
              <a:rPr sz="2206" i="1" dirty="0">
                <a:latin typeface="Arial"/>
                <a:cs typeface="Arial"/>
              </a:rPr>
              <a:t>pro</a:t>
            </a:r>
            <a:r>
              <a:rPr sz="2206" i="1" spc="-44" dirty="0">
                <a:latin typeface="Arial"/>
                <a:cs typeface="Arial"/>
              </a:rPr>
              <a:t> </a:t>
            </a:r>
            <a:r>
              <a:rPr sz="2206" i="1" dirty="0">
                <a:latin typeface="Arial"/>
                <a:cs typeface="Arial"/>
              </a:rPr>
              <a:t>rozsáhlý</a:t>
            </a:r>
            <a:r>
              <a:rPr sz="2206" i="1" spc="-61" dirty="0">
                <a:latin typeface="Arial"/>
                <a:cs typeface="Arial"/>
              </a:rPr>
              <a:t> </a:t>
            </a:r>
            <a:r>
              <a:rPr sz="2206" i="1" dirty="0">
                <a:latin typeface="Arial"/>
                <a:cs typeface="Arial"/>
              </a:rPr>
              <a:t>sortiment</a:t>
            </a:r>
            <a:r>
              <a:rPr sz="2206" i="1" spc="-17" dirty="0">
                <a:latin typeface="Arial"/>
                <a:cs typeface="Arial"/>
              </a:rPr>
              <a:t> </a:t>
            </a:r>
            <a:r>
              <a:rPr sz="2206" i="1" dirty="0">
                <a:latin typeface="Arial"/>
                <a:cs typeface="Arial"/>
              </a:rPr>
              <a:t>materiálů</a:t>
            </a:r>
            <a:r>
              <a:rPr sz="2206" i="1" spc="-39"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jejich</a:t>
            </a:r>
            <a:r>
              <a:rPr sz="2206" i="1" spc="-17" dirty="0">
                <a:latin typeface="Arial"/>
                <a:cs typeface="Arial"/>
              </a:rPr>
              <a:t> </a:t>
            </a:r>
            <a:r>
              <a:rPr sz="2206" i="1" spc="-11" dirty="0">
                <a:latin typeface="Arial"/>
                <a:cs typeface="Arial"/>
              </a:rPr>
              <a:t>kombinací.</a:t>
            </a:r>
            <a:endParaRPr sz="2206" dirty="0">
              <a:latin typeface="Arial"/>
              <a:cs typeface="Arial"/>
            </a:endParaRPr>
          </a:p>
        </p:txBody>
      </p:sp>
      <p:sp>
        <p:nvSpPr>
          <p:cNvPr id="17" name="object 17"/>
          <p:cNvSpPr txBox="1">
            <a:spLocks noGrp="1"/>
          </p:cNvSpPr>
          <p:nvPr>
            <p:ph type="title"/>
          </p:nvPr>
        </p:nvSpPr>
        <p:spPr>
          <a:xfrm>
            <a:off x="391633" y="777807"/>
            <a:ext cx="7008941" cy="442668"/>
          </a:xfrm>
          <a:prstGeom prst="rect">
            <a:avLst/>
          </a:prstGeom>
        </p:spPr>
        <p:txBody>
          <a:bodyPr vert="horz" wrap="square" lIns="0" tIns="18207" rIns="0" bIns="0" rtlCol="0">
            <a:spAutoFit/>
          </a:bodyPr>
          <a:lstStyle/>
          <a:p>
            <a:pPr marL="14007">
              <a:spcBef>
                <a:spcPts val="143"/>
              </a:spcBef>
            </a:pPr>
            <a:r>
              <a:rPr sz="2757" i="1" spc="-50" dirty="0">
                <a:latin typeface="Tahoma"/>
                <a:cs typeface="Tahoma"/>
              </a:rPr>
              <a:t>Výhody</a:t>
            </a:r>
            <a:r>
              <a:rPr sz="2757" i="1" spc="-110" dirty="0">
                <a:latin typeface="Tahoma"/>
                <a:cs typeface="Tahoma"/>
              </a:rPr>
              <a:t> </a:t>
            </a:r>
            <a:r>
              <a:rPr sz="2757" i="1" spc="-50" dirty="0">
                <a:latin typeface="Tahoma"/>
                <a:cs typeface="Tahoma"/>
              </a:rPr>
              <a:t>svařování</a:t>
            </a:r>
            <a:r>
              <a:rPr sz="2757" i="1" spc="-143" dirty="0">
                <a:latin typeface="Tahoma"/>
                <a:cs typeface="Tahoma"/>
              </a:rPr>
              <a:t> </a:t>
            </a:r>
            <a:r>
              <a:rPr sz="2757" i="1" spc="-61" dirty="0">
                <a:latin typeface="Tahoma"/>
                <a:cs typeface="Tahoma"/>
              </a:rPr>
              <a:t>elektronovým</a:t>
            </a:r>
            <a:r>
              <a:rPr sz="2757" i="1" spc="-110" dirty="0">
                <a:latin typeface="Tahoma"/>
                <a:cs typeface="Tahoma"/>
              </a:rPr>
              <a:t> </a:t>
            </a:r>
            <a:r>
              <a:rPr sz="2757" i="1" spc="-55" dirty="0">
                <a:latin typeface="Tahoma"/>
                <a:cs typeface="Tahoma"/>
              </a:rPr>
              <a:t>svazkem</a:t>
            </a:r>
            <a:endParaRPr sz="2757">
              <a:latin typeface="Tahoma"/>
              <a:cs typeface="Tahoma"/>
            </a:endParaRPr>
          </a:p>
        </p:txBody>
      </p:sp>
    </p:spTree>
    <p:extLst>
      <p:ext uri="{BB962C8B-B14F-4D97-AF65-F5344CB8AC3E}">
        <p14:creationId xmlns:p14="http://schemas.microsoft.com/office/powerpoint/2010/main" val="218012399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6" name="object 16"/>
          <p:cNvSpPr txBox="1">
            <a:spLocks noGrp="1"/>
          </p:cNvSpPr>
          <p:nvPr>
            <p:ph type="title"/>
          </p:nvPr>
        </p:nvSpPr>
        <p:spPr>
          <a:xfrm>
            <a:off x="391632" y="777807"/>
            <a:ext cx="7435402" cy="442668"/>
          </a:xfrm>
          <a:prstGeom prst="rect">
            <a:avLst/>
          </a:prstGeom>
        </p:spPr>
        <p:txBody>
          <a:bodyPr vert="horz" wrap="square" lIns="0" tIns="18207" rIns="0" bIns="0" rtlCol="0">
            <a:spAutoFit/>
          </a:bodyPr>
          <a:lstStyle/>
          <a:p>
            <a:pPr marL="14007">
              <a:spcBef>
                <a:spcPts val="143"/>
              </a:spcBef>
            </a:pPr>
            <a:r>
              <a:rPr sz="2757" i="1" spc="-61" dirty="0">
                <a:latin typeface="Tahoma"/>
                <a:cs typeface="Tahoma"/>
              </a:rPr>
              <a:t>Nevýhody</a:t>
            </a:r>
            <a:r>
              <a:rPr sz="2757" i="1" spc="-105" dirty="0">
                <a:latin typeface="Tahoma"/>
                <a:cs typeface="Tahoma"/>
              </a:rPr>
              <a:t> </a:t>
            </a:r>
            <a:r>
              <a:rPr sz="2757" i="1" spc="-50" dirty="0">
                <a:latin typeface="Tahoma"/>
                <a:cs typeface="Tahoma"/>
              </a:rPr>
              <a:t>svařování</a:t>
            </a:r>
            <a:r>
              <a:rPr sz="2757" i="1" spc="-121" dirty="0">
                <a:latin typeface="Tahoma"/>
                <a:cs typeface="Tahoma"/>
              </a:rPr>
              <a:t> </a:t>
            </a:r>
            <a:r>
              <a:rPr sz="2757" i="1" spc="-61" dirty="0">
                <a:latin typeface="Tahoma"/>
                <a:cs typeface="Tahoma"/>
              </a:rPr>
              <a:t>elektronovým</a:t>
            </a:r>
            <a:r>
              <a:rPr sz="2757" i="1" spc="-110" dirty="0">
                <a:latin typeface="Tahoma"/>
                <a:cs typeface="Tahoma"/>
              </a:rPr>
              <a:t> </a:t>
            </a:r>
            <a:r>
              <a:rPr sz="2757" i="1" spc="-55" dirty="0">
                <a:latin typeface="Tahoma"/>
                <a:cs typeface="Tahoma"/>
              </a:rPr>
              <a:t>svazkem</a:t>
            </a:r>
            <a:endParaRPr sz="2757">
              <a:latin typeface="Tahoma"/>
              <a:cs typeface="Tahoma"/>
            </a:endParaRPr>
          </a:p>
        </p:txBody>
      </p:sp>
      <p:sp>
        <p:nvSpPr>
          <p:cNvPr id="17" name="object 17"/>
          <p:cNvSpPr txBox="1"/>
          <p:nvPr/>
        </p:nvSpPr>
        <p:spPr>
          <a:xfrm>
            <a:off x="668938" y="1640125"/>
            <a:ext cx="8802317" cy="3181652"/>
          </a:xfrm>
          <a:prstGeom prst="rect">
            <a:avLst/>
          </a:prstGeom>
        </p:spPr>
        <p:txBody>
          <a:bodyPr vert="horz" wrap="square" lIns="0" tIns="80530" rIns="0" bIns="0" rtlCol="0">
            <a:spAutoFit/>
          </a:bodyPr>
          <a:lstStyle/>
          <a:p>
            <a:pPr marL="392178" indent="-378871">
              <a:spcBef>
                <a:spcPts val="634"/>
              </a:spcBef>
              <a:buSzPct val="75000"/>
              <a:buFont typeface="Wingdings"/>
              <a:buChar char=""/>
              <a:tabLst>
                <a:tab pos="392178" algn="l"/>
                <a:tab pos="392878" algn="l"/>
              </a:tabLst>
            </a:pPr>
            <a:r>
              <a:rPr sz="2206" i="1" dirty="0">
                <a:latin typeface="Arial"/>
                <a:cs typeface="Arial"/>
              </a:rPr>
              <a:t>na</a:t>
            </a:r>
            <a:r>
              <a:rPr sz="2206" i="1" spc="-28" dirty="0">
                <a:latin typeface="Arial"/>
                <a:cs typeface="Arial"/>
              </a:rPr>
              <a:t> </a:t>
            </a:r>
            <a:r>
              <a:rPr sz="2206" i="1" dirty="0">
                <a:latin typeface="Arial"/>
                <a:cs typeface="Arial"/>
              </a:rPr>
              <a:t>svařování</a:t>
            </a:r>
            <a:r>
              <a:rPr sz="2206" i="1" spc="-61"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využije</a:t>
            </a:r>
            <a:r>
              <a:rPr sz="2206" i="1" spc="-44" dirty="0">
                <a:latin typeface="Arial"/>
                <a:cs typeface="Arial"/>
              </a:rPr>
              <a:t> </a:t>
            </a:r>
            <a:r>
              <a:rPr sz="2206" i="1" dirty="0">
                <a:latin typeface="Arial"/>
                <a:cs typeface="Arial"/>
              </a:rPr>
              <a:t>jen</a:t>
            </a:r>
            <a:r>
              <a:rPr sz="2206" i="1" spc="-6" dirty="0">
                <a:latin typeface="Arial"/>
                <a:cs typeface="Arial"/>
              </a:rPr>
              <a:t> </a:t>
            </a:r>
            <a:r>
              <a:rPr sz="2206" i="1" dirty="0">
                <a:latin typeface="Arial"/>
                <a:cs typeface="Arial"/>
              </a:rPr>
              <a:t>malé</a:t>
            </a:r>
            <a:r>
              <a:rPr sz="2206" i="1" spc="-11" dirty="0">
                <a:latin typeface="Arial"/>
                <a:cs typeface="Arial"/>
              </a:rPr>
              <a:t> </a:t>
            </a:r>
            <a:r>
              <a:rPr sz="2206" i="1" dirty="0">
                <a:latin typeface="Arial"/>
                <a:cs typeface="Arial"/>
              </a:rPr>
              <a:t>procento</a:t>
            </a:r>
            <a:r>
              <a:rPr sz="2206" i="1" spc="-55" dirty="0">
                <a:latin typeface="Arial"/>
                <a:cs typeface="Arial"/>
              </a:rPr>
              <a:t> </a:t>
            </a:r>
            <a:r>
              <a:rPr sz="2206" i="1" dirty="0">
                <a:latin typeface="Arial"/>
                <a:cs typeface="Arial"/>
              </a:rPr>
              <a:t>z</a:t>
            </a:r>
            <a:r>
              <a:rPr sz="2206" i="1" spc="-28" dirty="0">
                <a:latin typeface="Arial"/>
                <a:cs typeface="Arial"/>
              </a:rPr>
              <a:t> </a:t>
            </a:r>
            <a:r>
              <a:rPr sz="2206" i="1" dirty="0">
                <a:latin typeface="Arial"/>
                <a:cs typeface="Arial"/>
              </a:rPr>
              <a:t>celkového</a:t>
            </a:r>
            <a:r>
              <a:rPr sz="2206" i="1" spc="-50" dirty="0">
                <a:latin typeface="Arial"/>
                <a:cs typeface="Arial"/>
              </a:rPr>
              <a:t> </a:t>
            </a:r>
            <a:r>
              <a:rPr sz="2206" i="1" spc="-11" dirty="0">
                <a:latin typeface="Arial"/>
                <a:cs typeface="Arial"/>
              </a:rPr>
              <a:t>času,</a:t>
            </a:r>
            <a:endParaRPr sz="2206">
              <a:latin typeface="Arial"/>
              <a:cs typeface="Arial"/>
            </a:endParaRPr>
          </a:p>
          <a:p>
            <a:pPr marL="392178" indent="-378871">
              <a:spcBef>
                <a:spcPts val="529"/>
              </a:spcBef>
              <a:buSzPct val="75000"/>
              <a:buFont typeface="Wingdings"/>
              <a:buChar char=""/>
              <a:tabLst>
                <a:tab pos="392178" algn="l"/>
                <a:tab pos="392878" algn="l"/>
              </a:tabLst>
            </a:pPr>
            <a:r>
              <a:rPr sz="2206" i="1" dirty="0">
                <a:latin typeface="Arial"/>
                <a:cs typeface="Arial"/>
              </a:rPr>
              <a:t>nároky</a:t>
            </a:r>
            <a:r>
              <a:rPr sz="2206" i="1" spc="-66" dirty="0">
                <a:latin typeface="Arial"/>
                <a:cs typeface="Arial"/>
              </a:rPr>
              <a:t> </a:t>
            </a:r>
            <a:r>
              <a:rPr sz="2206" i="1" dirty="0">
                <a:latin typeface="Arial"/>
                <a:cs typeface="Arial"/>
              </a:rPr>
              <a:t>na</a:t>
            </a:r>
            <a:r>
              <a:rPr sz="2206" i="1" spc="-33" dirty="0">
                <a:latin typeface="Arial"/>
                <a:cs typeface="Arial"/>
              </a:rPr>
              <a:t> </a:t>
            </a:r>
            <a:r>
              <a:rPr sz="2206" i="1" dirty="0">
                <a:latin typeface="Arial"/>
                <a:cs typeface="Arial"/>
              </a:rPr>
              <a:t>čistotu</a:t>
            </a:r>
            <a:r>
              <a:rPr sz="2206" i="1" spc="-50" dirty="0">
                <a:latin typeface="Arial"/>
                <a:cs typeface="Arial"/>
              </a:rPr>
              <a:t> </a:t>
            </a:r>
            <a:r>
              <a:rPr sz="2206" i="1" dirty="0">
                <a:latin typeface="Arial"/>
                <a:cs typeface="Arial"/>
              </a:rPr>
              <a:t>svařovaných</a:t>
            </a:r>
            <a:r>
              <a:rPr sz="2206" i="1" spc="-72" dirty="0">
                <a:latin typeface="Arial"/>
                <a:cs typeface="Arial"/>
              </a:rPr>
              <a:t> </a:t>
            </a:r>
            <a:r>
              <a:rPr sz="2206" i="1" spc="-11" dirty="0">
                <a:latin typeface="Arial"/>
                <a:cs typeface="Arial"/>
              </a:rPr>
              <a:t>materiálů,</a:t>
            </a:r>
            <a:endParaRPr sz="2206">
              <a:latin typeface="Arial"/>
              <a:cs typeface="Arial"/>
            </a:endParaRPr>
          </a:p>
          <a:p>
            <a:pPr marL="392178" indent="-378871">
              <a:spcBef>
                <a:spcPts val="534"/>
              </a:spcBef>
              <a:buSzPct val="75000"/>
              <a:buFont typeface="Wingdings"/>
              <a:buChar char=""/>
              <a:tabLst>
                <a:tab pos="392178" algn="l"/>
                <a:tab pos="392878" algn="l"/>
              </a:tabLst>
            </a:pPr>
            <a:r>
              <a:rPr sz="2206" i="1" dirty="0">
                <a:latin typeface="Arial"/>
                <a:cs typeface="Arial"/>
              </a:rPr>
              <a:t>potřeba</a:t>
            </a:r>
            <a:r>
              <a:rPr sz="2206" i="1" spc="-72" dirty="0">
                <a:latin typeface="Arial"/>
                <a:cs typeface="Arial"/>
              </a:rPr>
              <a:t> </a:t>
            </a:r>
            <a:r>
              <a:rPr sz="2206" i="1" spc="-11" dirty="0">
                <a:latin typeface="Arial"/>
                <a:cs typeface="Arial"/>
              </a:rPr>
              <a:t>vakua,</a:t>
            </a:r>
            <a:endParaRPr sz="2206">
              <a:latin typeface="Arial"/>
              <a:cs typeface="Arial"/>
            </a:endParaRPr>
          </a:p>
          <a:p>
            <a:pPr marL="392178" marR="5602" indent="-378871">
              <a:spcBef>
                <a:spcPts val="529"/>
              </a:spcBef>
              <a:buSzPct val="75000"/>
              <a:buFont typeface="Wingdings"/>
              <a:buChar char=""/>
              <a:tabLst>
                <a:tab pos="392178" algn="l"/>
                <a:tab pos="392878" algn="l"/>
              </a:tabLst>
            </a:pPr>
            <a:r>
              <a:rPr sz="2206" i="1" dirty="0">
                <a:latin typeface="Arial"/>
                <a:cs typeface="Arial"/>
              </a:rPr>
              <a:t>nepříznivý</a:t>
            </a:r>
            <a:r>
              <a:rPr sz="2206" i="1" spc="-66" dirty="0">
                <a:latin typeface="Arial"/>
                <a:cs typeface="Arial"/>
              </a:rPr>
              <a:t> </a:t>
            </a:r>
            <a:r>
              <a:rPr sz="2206" i="1" dirty="0">
                <a:latin typeface="Arial"/>
                <a:cs typeface="Arial"/>
              </a:rPr>
              <a:t>charakter</a:t>
            </a:r>
            <a:r>
              <a:rPr sz="2206" i="1" spc="-66" dirty="0">
                <a:latin typeface="Arial"/>
                <a:cs typeface="Arial"/>
              </a:rPr>
              <a:t> </a:t>
            </a:r>
            <a:r>
              <a:rPr sz="2206" i="1" dirty="0">
                <a:latin typeface="Arial"/>
                <a:cs typeface="Arial"/>
              </a:rPr>
              <a:t>primární</a:t>
            </a:r>
            <a:r>
              <a:rPr sz="2206" i="1" spc="-44" dirty="0">
                <a:latin typeface="Arial"/>
                <a:cs typeface="Arial"/>
              </a:rPr>
              <a:t> </a:t>
            </a:r>
            <a:r>
              <a:rPr sz="2206" i="1" dirty="0">
                <a:latin typeface="Arial"/>
                <a:cs typeface="Arial"/>
              </a:rPr>
              <a:t>krystalizace</a:t>
            </a:r>
            <a:r>
              <a:rPr sz="2206" i="1" spc="-55" dirty="0">
                <a:latin typeface="Arial"/>
                <a:cs typeface="Arial"/>
              </a:rPr>
              <a:t> </a:t>
            </a:r>
            <a:r>
              <a:rPr sz="2206" i="1" dirty="0">
                <a:latin typeface="Arial"/>
                <a:cs typeface="Arial"/>
              </a:rPr>
              <a:t>svarového</a:t>
            </a:r>
            <a:r>
              <a:rPr sz="2206" i="1" spc="-66" dirty="0">
                <a:latin typeface="Arial"/>
                <a:cs typeface="Arial"/>
              </a:rPr>
              <a:t> </a:t>
            </a:r>
            <a:r>
              <a:rPr sz="2206" i="1" dirty="0">
                <a:latin typeface="Arial"/>
                <a:cs typeface="Arial"/>
              </a:rPr>
              <a:t>kovu,</a:t>
            </a:r>
            <a:r>
              <a:rPr sz="2206" i="1" spc="-44" dirty="0">
                <a:latin typeface="Arial"/>
                <a:cs typeface="Arial"/>
              </a:rPr>
              <a:t> </a:t>
            </a:r>
            <a:r>
              <a:rPr sz="2206" i="1" dirty="0">
                <a:latin typeface="Arial"/>
                <a:cs typeface="Arial"/>
              </a:rPr>
              <a:t>hlavně</a:t>
            </a:r>
            <a:r>
              <a:rPr sz="2206" i="1" spc="-22" dirty="0">
                <a:latin typeface="Arial"/>
                <a:cs typeface="Arial"/>
              </a:rPr>
              <a:t> </a:t>
            </a:r>
            <a:r>
              <a:rPr sz="2206" i="1" spc="-55" dirty="0">
                <a:latin typeface="Arial"/>
                <a:cs typeface="Arial"/>
              </a:rPr>
              <a:t>v </a:t>
            </a:r>
            <a:r>
              <a:rPr sz="2206" i="1" dirty="0">
                <a:latin typeface="Arial"/>
                <a:cs typeface="Arial"/>
              </a:rPr>
              <a:t>souvislosti</a:t>
            </a:r>
            <a:r>
              <a:rPr sz="2206" i="1" spc="-66" dirty="0">
                <a:latin typeface="Arial"/>
                <a:cs typeface="Arial"/>
              </a:rPr>
              <a:t> </a:t>
            </a:r>
            <a:r>
              <a:rPr sz="2206" i="1" dirty="0">
                <a:latin typeface="Arial"/>
                <a:cs typeface="Arial"/>
              </a:rPr>
              <a:t>s</a:t>
            </a:r>
            <a:r>
              <a:rPr sz="2206" i="1" spc="-28" dirty="0">
                <a:latin typeface="Arial"/>
                <a:cs typeface="Arial"/>
              </a:rPr>
              <a:t> </a:t>
            </a:r>
            <a:r>
              <a:rPr sz="2206" i="1" dirty="0">
                <a:latin typeface="Arial"/>
                <a:cs typeface="Arial"/>
              </a:rPr>
              <a:t>otázkou</a:t>
            </a:r>
            <a:r>
              <a:rPr sz="2206" i="1" spc="-61" dirty="0">
                <a:latin typeface="Arial"/>
                <a:cs typeface="Arial"/>
              </a:rPr>
              <a:t> </a:t>
            </a:r>
            <a:r>
              <a:rPr sz="2206" i="1" dirty="0">
                <a:latin typeface="Arial"/>
                <a:cs typeface="Arial"/>
              </a:rPr>
              <a:t>praskavosti</a:t>
            </a:r>
            <a:r>
              <a:rPr sz="2206" i="1" spc="-50" dirty="0">
                <a:latin typeface="Arial"/>
                <a:cs typeface="Arial"/>
              </a:rPr>
              <a:t> </a:t>
            </a:r>
            <a:r>
              <a:rPr sz="2206" i="1" dirty="0">
                <a:latin typeface="Arial"/>
                <a:cs typeface="Arial"/>
              </a:rPr>
              <a:t>svarových</a:t>
            </a:r>
            <a:r>
              <a:rPr sz="2206" i="1" spc="-66" dirty="0">
                <a:latin typeface="Arial"/>
                <a:cs typeface="Arial"/>
              </a:rPr>
              <a:t> </a:t>
            </a:r>
            <a:r>
              <a:rPr sz="2206" i="1" spc="-11" dirty="0">
                <a:latin typeface="Arial"/>
                <a:cs typeface="Arial"/>
              </a:rPr>
              <a:t>spojů,</a:t>
            </a:r>
            <a:endParaRPr sz="2206">
              <a:latin typeface="Arial"/>
              <a:cs typeface="Arial"/>
            </a:endParaRPr>
          </a:p>
          <a:p>
            <a:pPr marL="392178" indent="-378871">
              <a:spcBef>
                <a:spcPts val="529"/>
              </a:spcBef>
              <a:buSzPct val="75000"/>
              <a:buFont typeface="Wingdings"/>
              <a:buChar char=""/>
              <a:tabLst>
                <a:tab pos="392178" algn="l"/>
                <a:tab pos="392878" algn="l"/>
              </a:tabLst>
            </a:pPr>
            <a:r>
              <a:rPr sz="2206" i="1" dirty="0">
                <a:latin typeface="Arial"/>
                <a:cs typeface="Arial"/>
              </a:rPr>
              <a:t>nároky</a:t>
            </a:r>
            <a:r>
              <a:rPr sz="2206" i="1" spc="-55"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přesnost</a:t>
            </a:r>
            <a:r>
              <a:rPr sz="2206" i="1" spc="-61"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čistotu)</a:t>
            </a:r>
            <a:r>
              <a:rPr sz="2206" i="1" spc="-39" dirty="0">
                <a:latin typeface="Arial"/>
                <a:cs typeface="Arial"/>
              </a:rPr>
              <a:t> </a:t>
            </a:r>
            <a:r>
              <a:rPr sz="2206" i="1" dirty="0">
                <a:latin typeface="Arial"/>
                <a:cs typeface="Arial"/>
              </a:rPr>
              <a:t>svarových</a:t>
            </a:r>
            <a:r>
              <a:rPr sz="2206" i="1" spc="-66" dirty="0">
                <a:latin typeface="Arial"/>
                <a:cs typeface="Arial"/>
              </a:rPr>
              <a:t> </a:t>
            </a:r>
            <a:r>
              <a:rPr sz="2206" i="1" spc="-11" dirty="0">
                <a:latin typeface="Arial"/>
                <a:cs typeface="Arial"/>
              </a:rPr>
              <a:t>ploch,</a:t>
            </a:r>
            <a:endParaRPr sz="2206">
              <a:latin typeface="Arial"/>
              <a:cs typeface="Arial"/>
            </a:endParaRPr>
          </a:p>
          <a:p>
            <a:pPr marL="392178" indent="-378871">
              <a:spcBef>
                <a:spcPts val="529"/>
              </a:spcBef>
              <a:buSzPct val="75000"/>
              <a:buFont typeface="Wingdings"/>
              <a:buChar char=""/>
              <a:tabLst>
                <a:tab pos="392178" algn="l"/>
                <a:tab pos="392878" algn="l"/>
              </a:tabLst>
            </a:pPr>
            <a:r>
              <a:rPr sz="2206" i="1" dirty="0">
                <a:latin typeface="Arial"/>
                <a:cs typeface="Arial"/>
              </a:rPr>
              <a:t>nároky</a:t>
            </a:r>
            <a:r>
              <a:rPr sz="2206" i="1" spc="-61"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přesnost</a:t>
            </a:r>
            <a:r>
              <a:rPr sz="2206" i="1" spc="-72" dirty="0">
                <a:latin typeface="Arial"/>
                <a:cs typeface="Arial"/>
              </a:rPr>
              <a:t> </a:t>
            </a:r>
            <a:r>
              <a:rPr sz="2206" i="1" dirty="0">
                <a:latin typeface="Arial"/>
                <a:cs typeface="Arial"/>
              </a:rPr>
              <a:t>vedení</a:t>
            </a:r>
            <a:r>
              <a:rPr sz="2206" i="1" spc="-39" dirty="0">
                <a:latin typeface="Arial"/>
                <a:cs typeface="Arial"/>
              </a:rPr>
              <a:t> </a:t>
            </a:r>
            <a:r>
              <a:rPr sz="2206" i="1" spc="-11" dirty="0">
                <a:latin typeface="Arial"/>
                <a:cs typeface="Arial"/>
              </a:rPr>
              <a:t>svazku,</a:t>
            </a:r>
            <a:endParaRPr sz="2206">
              <a:latin typeface="Arial"/>
              <a:cs typeface="Arial"/>
            </a:endParaRPr>
          </a:p>
          <a:p>
            <a:pPr marL="392178" indent="-378871">
              <a:spcBef>
                <a:spcPts val="529"/>
              </a:spcBef>
              <a:buSzPct val="75000"/>
              <a:buFont typeface="Wingdings"/>
              <a:buChar char=""/>
              <a:tabLst>
                <a:tab pos="392178" algn="l"/>
                <a:tab pos="392878" algn="l"/>
              </a:tabLst>
            </a:pPr>
            <a:r>
              <a:rPr sz="2206" i="1" dirty="0">
                <a:latin typeface="Arial"/>
                <a:cs typeface="Arial"/>
              </a:rPr>
              <a:t>poměrně</a:t>
            </a:r>
            <a:r>
              <a:rPr sz="2206" i="1" spc="-61" dirty="0">
                <a:latin typeface="Arial"/>
                <a:cs typeface="Arial"/>
              </a:rPr>
              <a:t> </a:t>
            </a:r>
            <a:r>
              <a:rPr sz="2206" i="1" dirty="0">
                <a:latin typeface="Arial"/>
                <a:cs typeface="Arial"/>
              </a:rPr>
              <a:t>vysoké</a:t>
            </a:r>
            <a:r>
              <a:rPr sz="2206" i="1" spc="-50" dirty="0">
                <a:latin typeface="Arial"/>
                <a:cs typeface="Arial"/>
              </a:rPr>
              <a:t> </a:t>
            </a:r>
            <a:r>
              <a:rPr sz="2206" i="1" dirty="0">
                <a:latin typeface="Arial"/>
                <a:cs typeface="Arial"/>
              </a:rPr>
              <a:t>investiční</a:t>
            </a:r>
            <a:r>
              <a:rPr sz="2206" i="1" spc="-55" dirty="0">
                <a:latin typeface="Arial"/>
                <a:cs typeface="Arial"/>
              </a:rPr>
              <a:t> </a:t>
            </a:r>
            <a:r>
              <a:rPr sz="2206" i="1" dirty="0">
                <a:latin typeface="Arial"/>
                <a:cs typeface="Arial"/>
              </a:rPr>
              <a:t>náklady</a:t>
            </a:r>
            <a:r>
              <a:rPr sz="2206" i="1" spc="-39" dirty="0">
                <a:latin typeface="Arial"/>
                <a:cs typeface="Arial"/>
              </a:rPr>
              <a:t> </a:t>
            </a:r>
            <a:r>
              <a:rPr sz="2206" i="1" dirty="0">
                <a:latin typeface="Arial"/>
                <a:cs typeface="Arial"/>
              </a:rPr>
              <a:t>na</a:t>
            </a:r>
            <a:r>
              <a:rPr sz="2206" i="1" spc="-33" dirty="0">
                <a:latin typeface="Arial"/>
                <a:cs typeface="Arial"/>
              </a:rPr>
              <a:t> </a:t>
            </a:r>
            <a:r>
              <a:rPr sz="2206" i="1" dirty="0">
                <a:latin typeface="Arial"/>
                <a:cs typeface="Arial"/>
              </a:rPr>
              <a:t>svařovací</a:t>
            </a:r>
            <a:r>
              <a:rPr sz="2206" i="1" spc="-66" dirty="0">
                <a:latin typeface="Arial"/>
                <a:cs typeface="Arial"/>
              </a:rPr>
              <a:t> </a:t>
            </a:r>
            <a:r>
              <a:rPr sz="2206" i="1" spc="-11" dirty="0">
                <a:latin typeface="Arial"/>
                <a:cs typeface="Arial"/>
              </a:rPr>
              <a:t>zařízení.</a:t>
            </a:r>
            <a:endParaRPr sz="2206">
              <a:latin typeface="Arial"/>
              <a:cs typeface="Arial"/>
            </a:endParaRPr>
          </a:p>
        </p:txBody>
      </p:sp>
    </p:spTree>
    <p:extLst>
      <p:ext uri="{BB962C8B-B14F-4D97-AF65-F5344CB8AC3E}">
        <p14:creationId xmlns:p14="http://schemas.microsoft.com/office/powerpoint/2010/main" val="2828392000"/>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6" name="object 16"/>
          <p:cNvSpPr txBox="1">
            <a:spLocks noGrp="1"/>
          </p:cNvSpPr>
          <p:nvPr>
            <p:ph type="title"/>
          </p:nvPr>
        </p:nvSpPr>
        <p:spPr>
          <a:xfrm>
            <a:off x="391633" y="777807"/>
            <a:ext cx="4731683" cy="442668"/>
          </a:xfrm>
          <a:prstGeom prst="rect">
            <a:avLst/>
          </a:prstGeom>
        </p:spPr>
        <p:txBody>
          <a:bodyPr vert="horz" wrap="square" lIns="0" tIns="18207" rIns="0" bIns="0" rtlCol="0">
            <a:spAutoFit/>
          </a:bodyPr>
          <a:lstStyle/>
          <a:p>
            <a:pPr marL="14007">
              <a:spcBef>
                <a:spcPts val="143"/>
              </a:spcBef>
            </a:pPr>
            <a:r>
              <a:rPr sz="2757" i="1" spc="-61" dirty="0">
                <a:latin typeface="Tahoma"/>
                <a:cs typeface="Tahoma"/>
              </a:rPr>
              <a:t>Bezpečnost</a:t>
            </a:r>
            <a:r>
              <a:rPr sz="2757" i="1" spc="-116" dirty="0">
                <a:latin typeface="Tahoma"/>
                <a:cs typeface="Tahoma"/>
              </a:rPr>
              <a:t> </a:t>
            </a:r>
            <a:r>
              <a:rPr sz="2757" i="1" dirty="0">
                <a:latin typeface="Tahoma"/>
                <a:cs typeface="Tahoma"/>
              </a:rPr>
              <a:t>a</a:t>
            </a:r>
            <a:r>
              <a:rPr sz="2757" i="1" spc="-121" dirty="0">
                <a:latin typeface="Tahoma"/>
                <a:cs typeface="Tahoma"/>
              </a:rPr>
              <a:t> </a:t>
            </a:r>
            <a:r>
              <a:rPr sz="2757" i="1" spc="-50" dirty="0">
                <a:latin typeface="Tahoma"/>
                <a:cs typeface="Tahoma"/>
              </a:rPr>
              <a:t>hygiena</a:t>
            </a:r>
            <a:r>
              <a:rPr sz="2757" i="1" spc="-105" dirty="0">
                <a:latin typeface="Tahoma"/>
                <a:cs typeface="Tahoma"/>
              </a:rPr>
              <a:t> </a:t>
            </a:r>
            <a:r>
              <a:rPr sz="2757" i="1" spc="-44" dirty="0">
                <a:latin typeface="Tahoma"/>
                <a:cs typeface="Tahoma"/>
              </a:rPr>
              <a:t>práce</a:t>
            </a:r>
            <a:endParaRPr sz="2757">
              <a:latin typeface="Tahoma"/>
              <a:cs typeface="Tahoma"/>
            </a:endParaRPr>
          </a:p>
        </p:txBody>
      </p:sp>
      <p:sp>
        <p:nvSpPr>
          <p:cNvPr id="17" name="object 17"/>
          <p:cNvSpPr txBox="1"/>
          <p:nvPr/>
        </p:nvSpPr>
        <p:spPr>
          <a:xfrm>
            <a:off x="668938" y="1865223"/>
            <a:ext cx="9152449" cy="3882640"/>
          </a:xfrm>
          <a:prstGeom prst="rect">
            <a:avLst/>
          </a:prstGeom>
        </p:spPr>
        <p:txBody>
          <a:bodyPr vert="horz" wrap="square" lIns="0" tIns="14706" rIns="0" bIns="0" rtlCol="0">
            <a:spAutoFit/>
          </a:bodyPr>
          <a:lstStyle/>
          <a:p>
            <a:pPr marL="392178" marR="958034" indent="-378871">
              <a:spcBef>
                <a:spcPts val="116"/>
              </a:spcBef>
              <a:buSzPct val="75000"/>
              <a:buFont typeface="Wingdings"/>
              <a:buChar char=""/>
              <a:tabLst>
                <a:tab pos="392178" algn="l"/>
                <a:tab pos="392878" algn="l"/>
                <a:tab pos="3748798" algn="l"/>
              </a:tabLst>
            </a:pPr>
            <a:r>
              <a:rPr sz="2206" i="1" dirty="0">
                <a:latin typeface="Arial"/>
                <a:cs typeface="Arial"/>
              </a:rPr>
              <a:t>Práce</a:t>
            </a:r>
            <a:r>
              <a:rPr sz="2206" i="1" spc="-22" dirty="0">
                <a:latin typeface="Arial"/>
                <a:cs typeface="Arial"/>
              </a:rPr>
              <a:t> </a:t>
            </a:r>
            <a:r>
              <a:rPr sz="2206" i="1" dirty="0">
                <a:latin typeface="Arial"/>
                <a:cs typeface="Arial"/>
              </a:rPr>
              <a:t>s</a:t>
            </a:r>
            <a:r>
              <a:rPr sz="2206" i="1" spc="-6" dirty="0">
                <a:latin typeface="Arial"/>
                <a:cs typeface="Arial"/>
              </a:rPr>
              <a:t> </a:t>
            </a:r>
            <a:r>
              <a:rPr sz="2206" i="1" dirty="0">
                <a:latin typeface="Arial"/>
                <a:cs typeface="Arial"/>
              </a:rPr>
              <a:t>vysokým</a:t>
            </a:r>
            <a:r>
              <a:rPr sz="2206" i="1" spc="-50" dirty="0">
                <a:latin typeface="Arial"/>
                <a:cs typeface="Arial"/>
              </a:rPr>
              <a:t> </a:t>
            </a:r>
            <a:r>
              <a:rPr sz="2206" i="1" spc="-11" dirty="0">
                <a:latin typeface="Arial"/>
                <a:cs typeface="Arial"/>
              </a:rPr>
              <a:t>napětím</a:t>
            </a:r>
            <a:r>
              <a:rPr sz="2206" i="1" dirty="0">
                <a:latin typeface="Arial"/>
                <a:cs typeface="Arial"/>
              </a:rPr>
              <a:t>	-</a:t>
            </a:r>
            <a:r>
              <a:rPr sz="2206" i="1" spc="-28" dirty="0">
                <a:latin typeface="Arial"/>
                <a:cs typeface="Arial"/>
              </a:rPr>
              <a:t> </a:t>
            </a:r>
            <a:r>
              <a:rPr sz="2206" i="1" dirty="0">
                <a:latin typeface="Arial"/>
                <a:cs typeface="Arial"/>
              </a:rPr>
              <a:t>musí</a:t>
            </a:r>
            <a:r>
              <a:rPr sz="2206" i="1" spc="-33" dirty="0">
                <a:latin typeface="Arial"/>
                <a:cs typeface="Arial"/>
              </a:rPr>
              <a:t> </a:t>
            </a:r>
            <a:r>
              <a:rPr sz="2206" i="1" dirty="0">
                <a:latin typeface="Arial"/>
                <a:cs typeface="Arial"/>
              </a:rPr>
              <a:t>vyhovovat</a:t>
            </a:r>
            <a:r>
              <a:rPr sz="2206" i="1" spc="-55" dirty="0">
                <a:latin typeface="Arial"/>
                <a:cs typeface="Arial"/>
              </a:rPr>
              <a:t> </a:t>
            </a:r>
            <a:r>
              <a:rPr sz="2206" i="1" spc="-11" dirty="0">
                <a:latin typeface="Arial"/>
                <a:cs typeface="Arial"/>
              </a:rPr>
              <a:t>elektrotechnickým předpisům</a:t>
            </a:r>
            <a:endParaRPr sz="2206">
              <a:latin typeface="Arial"/>
              <a:cs typeface="Arial"/>
            </a:endParaRPr>
          </a:p>
          <a:p>
            <a:pPr marL="392178" indent="-378871">
              <a:spcBef>
                <a:spcPts val="524"/>
              </a:spcBef>
              <a:buSzPct val="75000"/>
              <a:buFont typeface="Wingdings"/>
              <a:buChar char=""/>
              <a:tabLst>
                <a:tab pos="392178" algn="l"/>
                <a:tab pos="392878" algn="l"/>
              </a:tabLst>
            </a:pPr>
            <a:r>
              <a:rPr sz="2206" i="1" dirty="0">
                <a:latin typeface="Arial"/>
                <a:cs typeface="Arial"/>
              </a:rPr>
              <a:t>Sekundární</a:t>
            </a:r>
            <a:r>
              <a:rPr sz="2206" i="1" spc="-77" dirty="0">
                <a:latin typeface="Arial"/>
                <a:cs typeface="Arial"/>
              </a:rPr>
              <a:t> </a:t>
            </a:r>
            <a:r>
              <a:rPr sz="2206" i="1" dirty="0">
                <a:latin typeface="Arial"/>
                <a:cs typeface="Arial"/>
              </a:rPr>
              <a:t>jev</a:t>
            </a:r>
            <a:r>
              <a:rPr sz="2206" i="1" spc="-17"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vzniká</a:t>
            </a:r>
            <a:r>
              <a:rPr sz="2206" i="1" spc="-44" dirty="0">
                <a:latin typeface="Arial"/>
                <a:cs typeface="Arial"/>
              </a:rPr>
              <a:t> </a:t>
            </a:r>
            <a:r>
              <a:rPr sz="2206" i="1" dirty="0">
                <a:latin typeface="Arial"/>
                <a:cs typeface="Arial"/>
              </a:rPr>
              <a:t>RTG</a:t>
            </a:r>
            <a:r>
              <a:rPr sz="2206" i="1" spc="-28" dirty="0">
                <a:latin typeface="Arial"/>
                <a:cs typeface="Arial"/>
              </a:rPr>
              <a:t> </a:t>
            </a:r>
            <a:r>
              <a:rPr sz="2206" i="1" spc="-11" dirty="0">
                <a:latin typeface="Arial"/>
                <a:cs typeface="Arial"/>
              </a:rPr>
              <a:t>záření</a:t>
            </a:r>
            <a:endParaRPr sz="2206">
              <a:latin typeface="Arial"/>
              <a:cs typeface="Arial"/>
            </a:endParaRPr>
          </a:p>
          <a:p>
            <a:pPr marL="399180">
              <a:spcBef>
                <a:spcPts val="534"/>
              </a:spcBef>
            </a:pPr>
            <a:r>
              <a:rPr sz="2206" i="1" dirty="0">
                <a:latin typeface="Arial"/>
                <a:cs typeface="Arial"/>
              </a:rPr>
              <a:t>(z</a:t>
            </a:r>
            <a:r>
              <a:rPr sz="2206" i="1" spc="-28" dirty="0">
                <a:latin typeface="Arial"/>
                <a:cs typeface="Arial"/>
              </a:rPr>
              <a:t> </a:t>
            </a:r>
            <a:r>
              <a:rPr sz="2206" i="1" dirty="0">
                <a:latin typeface="Arial"/>
                <a:cs typeface="Arial"/>
              </a:rPr>
              <a:t>hlediska</a:t>
            </a:r>
            <a:r>
              <a:rPr sz="2206" i="1" spc="-50" dirty="0">
                <a:latin typeface="Arial"/>
                <a:cs typeface="Arial"/>
              </a:rPr>
              <a:t> </a:t>
            </a:r>
            <a:r>
              <a:rPr sz="2206" i="1" dirty="0">
                <a:latin typeface="Arial"/>
                <a:cs typeface="Arial"/>
              </a:rPr>
              <a:t>biologického</a:t>
            </a:r>
            <a:r>
              <a:rPr sz="2206" i="1" spc="-44" dirty="0">
                <a:latin typeface="Arial"/>
                <a:cs typeface="Arial"/>
              </a:rPr>
              <a:t> </a:t>
            </a:r>
            <a:r>
              <a:rPr sz="2206" i="1" dirty="0">
                <a:latin typeface="Arial"/>
                <a:cs typeface="Arial"/>
              </a:rPr>
              <a:t>účinku</a:t>
            </a:r>
            <a:r>
              <a:rPr sz="2206" i="1" spc="-50" dirty="0">
                <a:latin typeface="Arial"/>
                <a:cs typeface="Arial"/>
              </a:rPr>
              <a:t> </a:t>
            </a:r>
            <a:r>
              <a:rPr sz="2206" i="1" dirty="0">
                <a:latin typeface="Arial"/>
                <a:cs typeface="Arial"/>
              </a:rPr>
              <a:t>záření</a:t>
            </a:r>
            <a:r>
              <a:rPr sz="2206" i="1" spc="-61" dirty="0">
                <a:latin typeface="Arial"/>
                <a:cs typeface="Arial"/>
              </a:rPr>
              <a:t> </a:t>
            </a:r>
            <a:r>
              <a:rPr sz="2206" i="1" dirty="0">
                <a:latin typeface="Arial"/>
                <a:cs typeface="Arial"/>
              </a:rPr>
              <a:t>na</a:t>
            </a:r>
            <a:r>
              <a:rPr sz="2206" i="1" spc="-17" dirty="0">
                <a:latin typeface="Arial"/>
                <a:cs typeface="Arial"/>
              </a:rPr>
              <a:t> </a:t>
            </a:r>
            <a:r>
              <a:rPr sz="2206" i="1" dirty="0">
                <a:latin typeface="Arial"/>
                <a:cs typeface="Arial"/>
              </a:rPr>
              <a:t>povrchu</a:t>
            </a:r>
            <a:r>
              <a:rPr sz="2206" i="1" spc="-72" dirty="0">
                <a:latin typeface="Arial"/>
                <a:cs typeface="Arial"/>
              </a:rPr>
              <a:t> </a:t>
            </a:r>
            <a:r>
              <a:rPr sz="2206" i="1" dirty="0">
                <a:latin typeface="Arial"/>
                <a:cs typeface="Arial"/>
              </a:rPr>
              <a:t>svářečky</a:t>
            </a:r>
            <a:r>
              <a:rPr sz="2206" i="1" spc="-66" dirty="0">
                <a:latin typeface="Arial"/>
                <a:cs typeface="Arial"/>
              </a:rPr>
              <a:t> </a:t>
            </a:r>
            <a:r>
              <a:rPr sz="2206" i="1" spc="-11" dirty="0">
                <a:latin typeface="Arial"/>
                <a:cs typeface="Arial"/>
              </a:rPr>
              <a:t>nesmí</a:t>
            </a:r>
            <a:endParaRPr sz="2206">
              <a:latin typeface="Arial"/>
              <a:cs typeface="Arial"/>
            </a:endParaRPr>
          </a:p>
          <a:p>
            <a:pPr marL="399180">
              <a:spcBef>
                <a:spcPts val="529"/>
              </a:spcBef>
            </a:pPr>
            <a:r>
              <a:rPr sz="2206" i="1" dirty="0">
                <a:latin typeface="Arial"/>
                <a:cs typeface="Arial"/>
              </a:rPr>
              <a:t>velikost</a:t>
            </a:r>
            <a:r>
              <a:rPr sz="2206" i="1" spc="-55" dirty="0">
                <a:latin typeface="Arial"/>
                <a:cs typeface="Arial"/>
              </a:rPr>
              <a:t> </a:t>
            </a:r>
            <a:r>
              <a:rPr sz="2206" i="1" dirty="0">
                <a:latin typeface="Arial"/>
                <a:cs typeface="Arial"/>
              </a:rPr>
              <a:t>dávky</a:t>
            </a:r>
            <a:r>
              <a:rPr sz="2206" i="1" spc="-33" dirty="0">
                <a:latin typeface="Arial"/>
                <a:cs typeface="Arial"/>
              </a:rPr>
              <a:t> </a:t>
            </a:r>
            <a:r>
              <a:rPr sz="2206" i="1" dirty="0">
                <a:latin typeface="Arial"/>
                <a:cs typeface="Arial"/>
              </a:rPr>
              <a:t>záření</a:t>
            </a:r>
            <a:r>
              <a:rPr sz="2206" i="1" spc="-61" dirty="0">
                <a:latin typeface="Arial"/>
                <a:cs typeface="Arial"/>
              </a:rPr>
              <a:t> </a:t>
            </a:r>
            <a:r>
              <a:rPr sz="2206" i="1" dirty="0">
                <a:latin typeface="Arial"/>
                <a:cs typeface="Arial"/>
              </a:rPr>
              <a:t>překročit</a:t>
            </a:r>
            <a:r>
              <a:rPr sz="2206" i="1" spc="-61" dirty="0">
                <a:latin typeface="Arial"/>
                <a:cs typeface="Arial"/>
              </a:rPr>
              <a:t> </a:t>
            </a:r>
            <a:r>
              <a:rPr sz="2206" i="1" dirty="0">
                <a:latin typeface="Arial"/>
                <a:cs typeface="Arial"/>
              </a:rPr>
              <a:t>předepsanou</a:t>
            </a:r>
            <a:r>
              <a:rPr sz="2206" i="1" spc="-55" dirty="0">
                <a:latin typeface="Arial"/>
                <a:cs typeface="Arial"/>
              </a:rPr>
              <a:t> </a:t>
            </a:r>
            <a:r>
              <a:rPr sz="2206" i="1" spc="-11" dirty="0">
                <a:latin typeface="Arial"/>
                <a:cs typeface="Arial"/>
              </a:rPr>
              <a:t>hodnotu)</a:t>
            </a:r>
            <a:endParaRPr sz="2206">
              <a:latin typeface="Arial"/>
              <a:cs typeface="Arial"/>
            </a:endParaRPr>
          </a:p>
          <a:p>
            <a:pPr marL="392178" indent="-378871">
              <a:spcBef>
                <a:spcPts val="529"/>
              </a:spcBef>
              <a:buSzPct val="75000"/>
              <a:buFont typeface="Wingdings"/>
              <a:buChar char=""/>
              <a:tabLst>
                <a:tab pos="392178" algn="l"/>
                <a:tab pos="392878" algn="l"/>
              </a:tabLst>
            </a:pPr>
            <a:r>
              <a:rPr sz="2206" i="1" dirty="0">
                <a:latin typeface="Arial"/>
                <a:cs typeface="Arial"/>
              </a:rPr>
              <a:t>Řídit</a:t>
            </a:r>
            <a:r>
              <a:rPr sz="2206" i="1" spc="-22" dirty="0">
                <a:latin typeface="Arial"/>
                <a:cs typeface="Arial"/>
              </a:rPr>
              <a:t> </a:t>
            </a:r>
            <a:r>
              <a:rPr sz="2206" i="1" dirty="0">
                <a:latin typeface="Arial"/>
                <a:cs typeface="Arial"/>
              </a:rPr>
              <a:t>se</a:t>
            </a:r>
            <a:r>
              <a:rPr sz="2206" i="1" spc="-39" dirty="0">
                <a:latin typeface="Arial"/>
                <a:cs typeface="Arial"/>
              </a:rPr>
              <a:t> </a:t>
            </a:r>
            <a:r>
              <a:rPr sz="2206" i="1" dirty="0">
                <a:latin typeface="Arial"/>
                <a:cs typeface="Arial"/>
              </a:rPr>
              <a:t>zásadami</a:t>
            </a:r>
            <a:r>
              <a:rPr sz="2206" i="1" spc="-33" dirty="0">
                <a:latin typeface="Arial"/>
                <a:cs typeface="Arial"/>
              </a:rPr>
              <a:t> </a:t>
            </a:r>
            <a:r>
              <a:rPr sz="2206" i="1" dirty="0">
                <a:latin typeface="Arial"/>
                <a:cs typeface="Arial"/>
              </a:rPr>
              <a:t>pro</a:t>
            </a:r>
            <a:r>
              <a:rPr sz="2206" i="1" spc="-44" dirty="0">
                <a:latin typeface="Arial"/>
                <a:cs typeface="Arial"/>
              </a:rPr>
              <a:t> </a:t>
            </a:r>
            <a:r>
              <a:rPr sz="2206" i="1" dirty="0">
                <a:latin typeface="Arial"/>
                <a:cs typeface="Arial"/>
              </a:rPr>
              <a:t>práci</a:t>
            </a:r>
            <a:r>
              <a:rPr sz="2206" i="1" spc="-33" dirty="0">
                <a:latin typeface="Arial"/>
                <a:cs typeface="Arial"/>
              </a:rPr>
              <a:t> </a:t>
            </a:r>
            <a:r>
              <a:rPr sz="2206" i="1" dirty="0">
                <a:latin typeface="Arial"/>
                <a:cs typeface="Arial"/>
              </a:rPr>
              <a:t>s</a:t>
            </a:r>
            <a:r>
              <a:rPr sz="2206" i="1" spc="-28" dirty="0">
                <a:latin typeface="Arial"/>
                <a:cs typeface="Arial"/>
              </a:rPr>
              <a:t> </a:t>
            </a:r>
            <a:r>
              <a:rPr sz="2206" i="1" dirty="0">
                <a:latin typeface="Arial"/>
                <a:cs typeface="Arial"/>
              </a:rPr>
              <a:t>ionizovaným</a:t>
            </a:r>
            <a:r>
              <a:rPr sz="2206" i="1" spc="-55" dirty="0">
                <a:latin typeface="Arial"/>
                <a:cs typeface="Arial"/>
              </a:rPr>
              <a:t> </a:t>
            </a:r>
            <a:r>
              <a:rPr sz="2206" i="1" spc="-11" dirty="0">
                <a:latin typeface="Arial"/>
                <a:cs typeface="Arial"/>
              </a:rPr>
              <a:t>zářením</a:t>
            </a:r>
            <a:endParaRPr sz="2206">
              <a:latin typeface="Arial"/>
              <a:cs typeface="Arial"/>
            </a:endParaRPr>
          </a:p>
          <a:p>
            <a:pPr>
              <a:spcBef>
                <a:spcPts val="28"/>
              </a:spcBef>
              <a:buFont typeface="Wingdings"/>
              <a:buChar char=""/>
            </a:pPr>
            <a:endParaRPr sz="3198">
              <a:latin typeface="Arial"/>
              <a:cs typeface="Arial"/>
            </a:endParaRPr>
          </a:p>
          <a:p>
            <a:pPr marL="392178" marR="5602" indent="-378871">
              <a:spcBef>
                <a:spcPts val="6"/>
              </a:spcBef>
              <a:buSzPct val="75000"/>
              <a:buFont typeface="Wingdings"/>
              <a:buChar char=""/>
              <a:tabLst>
                <a:tab pos="392178" algn="l"/>
                <a:tab pos="392878" algn="l"/>
              </a:tabLst>
            </a:pPr>
            <a:r>
              <a:rPr sz="2206" i="1" dirty="0">
                <a:latin typeface="Arial"/>
                <a:cs typeface="Arial"/>
              </a:rPr>
              <a:t>Elektronovým</a:t>
            </a:r>
            <a:r>
              <a:rPr sz="2206" i="1" spc="-88" dirty="0">
                <a:latin typeface="Arial"/>
                <a:cs typeface="Arial"/>
              </a:rPr>
              <a:t> </a:t>
            </a:r>
            <a:r>
              <a:rPr sz="2206" i="1" dirty="0">
                <a:latin typeface="Arial"/>
                <a:cs typeface="Arial"/>
              </a:rPr>
              <a:t>svazkem</a:t>
            </a:r>
            <a:r>
              <a:rPr sz="2206" i="1" spc="-72" dirty="0">
                <a:latin typeface="Arial"/>
                <a:cs typeface="Arial"/>
              </a:rPr>
              <a:t> </a:t>
            </a:r>
            <a:r>
              <a:rPr sz="2206" i="1" dirty="0">
                <a:latin typeface="Arial"/>
                <a:cs typeface="Arial"/>
              </a:rPr>
              <a:t>by</a:t>
            </a:r>
            <a:r>
              <a:rPr sz="2206" i="1" spc="-28"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neměli</a:t>
            </a:r>
            <a:r>
              <a:rPr sz="2206" i="1" spc="-17" dirty="0">
                <a:latin typeface="Arial"/>
                <a:cs typeface="Arial"/>
              </a:rPr>
              <a:t> </a:t>
            </a:r>
            <a:r>
              <a:rPr sz="2206" i="1" dirty="0">
                <a:latin typeface="Arial"/>
                <a:cs typeface="Arial"/>
              </a:rPr>
              <a:t>svařovat</a:t>
            </a:r>
            <a:r>
              <a:rPr sz="2206" i="1" spc="-66" dirty="0">
                <a:latin typeface="Arial"/>
                <a:cs typeface="Arial"/>
              </a:rPr>
              <a:t> </a:t>
            </a:r>
            <a:r>
              <a:rPr sz="2206" i="1" spc="-11" dirty="0">
                <a:latin typeface="Arial"/>
                <a:cs typeface="Arial"/>
              </a:rPr>
              <a:t>materiály,</a:t>
            </a:r>
            <a:r>
              <a:rPr sz="2206" i="1" spc="-50" dirty="0">
                <a:latin typeface="Arial"/>
                <a:cs typeface="Arial"/>
              </a:rPr>
              <a:t> </a:t>
            </a:r>
            <a:r>
              <a:rPr sz="2206" i="1" dirty="0">
                <a:latin typeface="Arial"/>
                <a:cs typeface="Arial"/>
              </a:rPr>
              <a:t>které</a:t>
            </a:r>
            <a:r>
              <a:rPr sz="2206" i="1" spc="-44" dirty="0">
                <a:latin typeface="Arial"/>
                <a:cs typeface="Arial"/>
              </a:rPr>
              <a:t> </a:t>
            </a:r>
            <a:r>
              <a:rPr sz="2206" i="1" dirty="0">
                <a:latin typeface="Arial"/>
                <a:cs typeface="Arial"/>
              </a:rPr>
              <a:t>se</a:t>
            </a:r>
            <a:r>
              <a:rPr sz="2206" i="1" spc="-39" dirty="0">
                <a:latin typeface="Arial"/>
                <a:cs typeface="Arial"/>
              </a:rPr>
              <a:t> </a:t>
            </a:r>
            <a:r>
              <a:rPr sz="2206" i="1" spc="-11" dirty="0">
                <a:latin typeface="Arial"/>
                <a:cs typeface="Arial"/>
              </a:rPr>
              <a:t>lehce </a:t>
            </a:r>
            <a:r>
              <a:rPr sz="2206" i="1" dirty="0">
                <a:latin typeface="Arial"/>
                <a:cs typeface="Arial"/>
              </a:rPr>
              <a:t>odpařují</a:t>
            </a:r>
            <a:r>
              <a:rPr sz="2206" i="1" spc="-66" dirty="0">
                <a:latin typeface="Arial"/>
                <a:cs typeface="Arial"/>
              </a:rPr>
              <a:t> </a:t>
            </a:r>
            <a:r>
              <a:rPr sz="2206" i="1" dirty="0">
                <a:latin typeface="Arial"/>
                <a:cs typeface="Arial"/>
              </a:rPr>
              <a:t>ve</a:t>
            </a:r>
            <a:r>
              <a:rPr sz="2206" i="1" spc="-22" dirty="0">
                <a:latin typeface="Arial"/>
                <a:cs typeface="Arial"/>
              </a:rPr>
              <a:t> </a:t>
            </a:r>
            <a:r>
              <a:rPr sz="2206" i="1" dirty="0">
                <a:latin typeface="Arial"/>
                <a:cs typeface="Arial"/>
              </a:rPr>
              <a:t>vakuu</a:t>
            </a:r>
            <a:r>
              <a:rPr sz="2206" i="1" spc="-50" dirty="0">
                <a:latin typeface="Arial"/>
                <a:cs typeface="Arial"/>
              </a:rPr>
              <a:t> </a:t>
            </a:r>
            <a:r>
              <a:rPr sz="2206" i="1" dirty="0">
                <a:latin typeface="Arial"/>
                <a:cs typeface="Arial"/>
              </a:rPr>
              <a:t>(mimo jiné</a:t>
            </a:r>
            <a:r>
              <a:rPr sz="2206" i="1" spc="-11" dirty="0">
                <a:latin typeface="Arial"/>
                <a:cs typeface="Arial"/>
              </a:rPr>
              <a:t> </a:t>
            </a:r>
            <a:r>
              <a:rPr sz="2206" i="1" dirty="0">
                <a:latin typeface="Arial"/>
                <a:cs typeface="Arial"/>
              </a:rPr>
              <a:t>znečišťují</a:t>
            </a:r>
            <a:r>
              <a:rPr sz="2206" i="1" spc="-44" dirty="0">
                <a:latin typeface="Arial"/>
                <a:cs typeface="Arial"/>
              </a:rPr>
              <a:t> </a:t>
            </a:r>
            <a:r>
              <a:rPr sz="2206" i="1" dirty="0">
                <a:latin typeface="Arial"/>
                <a:cs typeface="Arial"/>
              </a:rPr>
              <a:t>i</a:t>
            </a:r>
            <a:r>
              <a:rPr sz="2206" i="1" spc="-6" dirty="0">
                <a:latin typeface="Arial"/>
                <a:cs typeface="Arial"/>
              </a:rPr>
              <a:t> </a:t>
            </a:r>
            <a:r>
              <a:rPr sz="2206" i="1" dirty="0">
                <a:latin typeface="Arial"/>
                <a:cs typeface="Arial"/>
              </a:rPr>
              <a:t>vakuovou</a:t>
            </a:r>
            <a:r>
              <a:rPr sz="2206" i="1" spc="-50" dirty="0">
                <a:latin typeface="Arial"/>
                <a:cs typeface="Arial"/>
              </a:rPr>
              <a:t> </a:t>
            </a:r>
            <a:r>
              <a:rPr sz="2206" i="1" spc="-11" dirty="0">
                <a:latin typeface="Arial"/>
                <a:cs typeface="Arial"/>
              </a:rPr>
              <a:t>komoru)</a:t>
            </a:r>
            <a:endParaRPr sz="2206">
              <a:latin typeface="Arial"/>
              <a:cs typeface="Arial"/>
            </a:endParaRPr>
          </a:p>
          <a:p>
            <a:pPr marL="896406" lvl="1" indent="-378871">
              <a:spcBef>
                <a:spcPts val="529"/>
              </a:spcBef>
              <a:buSzPct val="75000"/>
              <a:buFont typeface="Wingdings"/>
              <a:buChar char=""/>
              <a:tabLst>
                <a:tab pos="896406" algn="l"/>
                <a:tab pos="897107" algn="l"/>
              </a:tabLst>
            </a:pPr>
            <a:r>
              <a:rPr sz="2206" i="1" dirty="0">
                <a:latin typeface="Arial"/>
                <a:cs typeface="Arial"/>
              </a:rPr>
              <a:t>Mosaz,</a:t>
            </a:r>
            <a:r>
              <a:rPr sz="2206" i="1" spc="-50" dirty="0">
                <a:latin typeface="Arial"/>
                <a:cs typeface="Arial"/>
              </a:rPr>
              <a:t> </a:t>
            </a:r>
            <a:r>
              <a:rPr sz="2206" i="1" dirty="0">
                <a:latin typeface="Arial"/>
                <a:cs typeface="Arial"/>
              </a:rPr>
              <a:t>Zinek,</a:t>
            </a:r>
            <a:r>
              <a:rPr sz="2206" i="1" spc="-22" dirty="0">
                <a:latin typeface="Arial"/>
                <a:cs typeface="Arial"/>
              </a:rPr>
              <a:t> </a:t>
            </a:r>
            <a:r>
              <a:rPr sz="2206" i="1" spc="-11" dirty="0">
                <a:latin typeface="Arial"/>
                <a:cs typeface="Arial"/>
              </a:rPr>
              <a:t>Kadmium</a:t>
            </a:r>
            <a:endParaRPr sz="2206">
              <a:latin typeface="Arial"/>
              <a:cs typeface="Arial"/>
            </a:endParaRPr>
          </a:p>
        </p:txBody>
      </p:sp>
    </p:spTree>
    <p:extLst>
      <p:ext uri="{BB962C8B-B14F-4D97-AF65-F5344CB8AC3E}">
        <p14:creationId xmlns:p14="http://schemas.microsoft.com/office/powerpoint/2010/main" val="531589226"/>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7" name="object 17"/>
          <p:cNvSpPr txBox="1">
            <a:spLocks noGrp="1"/>
          </p:cNvSpPr>
          <p:nvPr>
            <p:ph type="title"/>
          </p:nvPr>
        </p:nvSpPr>
        <p:spPr>
          <a:xfrm>
            <a:off x="698500" y="1295453"/>
            <a:ext cx="1969842" cy="1771867"/>
          </a:xfrm>
          <a:prstGeom prst="rect">
            <a:avLst/>
          </a:prstGeom>
        </p:spPr>
        <p:txBody>
          <a:bodyPr vert="horz" wrap="square" lIns="0" tIns="14005" rIns="0" bIns="0" rtlCol="0">
            <a:spAutoFit/>
          </a:bodyPr>
          <a:lstStyle/>
          <a:p>
            <a:pPr marL="14007" marR="5602">
              <a:lnSpc>
                <a:spcPct val="150000"/>
              </a:lnSpc>
              <a:spcBef>
                <a:spcPts val="110"/>
              </a:spcBef>
            </a:pPr>
            <a:r>
              <a:rPr sz="2647" i="1" spc="-11" dirty="0">
                <a:solidFill>
                  <a:srgbClr val="FF3300"/>
                </a:solidFill>
                <a:latin typeface="Arial"/>
                <a:cs typeface="Arial"/>
              </a:rPr>
              <a:t>Příklady svařovacích zařízení</a:t>
            </a:r>
            <a:endParaRPr sz="2647" dirty="0">
              <a:latin typeface="Arial"/>
              <a:cs typeface="Arial"/>
            </a:endParaRPr>
          </a:p>
        </p:txBody>
      </p:sp>
      <p:grpSp>
        <p:nvGrpSpPr>
          <p:cNvPr id="18" name="object 18"/>
          <p:cNvGrpSpPr/>
          <p:nvPr/>
        </p:nvGrpSpPr>
        <p:grpSpPr>
          <a:xfrm>
            <a:off x="1007305" y="4088980"/>
            <a:ext cx="4070633" cy="3030742"/>
            <a:chOff x="637031" y="3707891"/>
            <a:chExt cx="3691254" cy="2748280"/>
          </a:xfrm>
        </p:grpSpPr>
        <p:pic>
          <p:nvPicPr>
            <p:cNvPr id="19" name="object 19"/>
            <p:cNvPicPr/>
            <p:nvPr/>
          </p:nvPicPr>
          <p:blipFill>
            <a:blip r:embed="rId2" cstate="print"/>
            <a:stretch>
              <a:fillRect/>
            </a:stretch>
          </p:blipFill>
          <p:spPr>
            <a:xfrm>
              <a:off x="646175" y="3717035"/>
              <a:ext cx="3672840" cy="2729484"/>
            </a:xfrm>
            <a:prstGeom prst="rect">
              <a:avLst/>
            </a:prstGeom>
          </p:spPr>
        </p:pic>
        <p:sp>
          <p:nvSpPr>
            <p:cNvPr id="20" name="object 20"/>
            <p:cNvSpPr/>
            <p:nvPr/>
          </p:nvSpPr>
          <p:spPr>
            <a:xfrm>
              <a:off x="641603" y="3712463"/>
              <a:ext cx="3682365" cy="2738755"/>
            </a:xfrm>
            <a:custGeom>
              <a:avLst/>
              <a:gdLst/>
              <a:ahLst/>
              <a:cxnLst/>
              <a:rect l="l" t="t" r="r" b="b"/>
              <a:pathLst>
                <a:path w="3682365" h="2738754">
                  <a:moveTo>
                    <a:pt x="0" y="2738627"/>
                  </a:moveTo>
                  <a:lnTo>
                    <a:pt x="3681984" y="2738627"/>
                  </a:lnTo>
                  <a:lnTo>
                    <a:pt x="3681984" y="0"/>
                  </a:lnTo>
                  <a:lnTo>
                    <a:pt x="0" y="0"/>
                  </a:lnTo>
                  <a:lnTo>
                    <a:pt x="0" y="2738627"/>
                  </a:lnTo>
                  <a:close/>
                </a:path>
              </a:pathLst>
            </a:custGeom>
            <a:ln w="9144">
              <a:solidFill>
                <a:srgbClr val="7E7E00"/>
              </a:solidFill>
            </a:ln>
          </p:spPr>
          <p:txBody>
            <a:bodyPr wrap="square" lIns="0" tIns="0" rIns="0" bIns="0" rtlCol="0"/>
            <a:lstStyle/>
            <a:p>
              <a:endParaRPr sz="1985"/>
            </a:p>
          </p:txBody>
        </p:sp>
      </p:grpSp>
      <p:grpSp>
        <p:nvGrpSpPr>
          <p:cNvPr id="21" name="object 21"/>
          <p:cNvGrpSpPr/>
          <p:nvPr/>
        </p:nvGrpSpPr>
        <p:grpSpPr>
          <a:xfrm>
            <a:off x="3111456" y="1031909"/>
            <a:ext cx="2711422" cy="2838870"/>
            <a:chOff x="2545079" y="935736"/>
            <a:chExt cx="2458720" cy="2574290"/>
          </a:xfrm>
        </p:grpSpPr>
        <p:pic>
          <p:nvPicPr>
            <p:cNvPr id="22" name="object 22"/>
            <p:cNvPicPr/>
            <p:nvPr/>
          </p:nvPicPr>
          <p:blipFill>
            <a:blip r:embed="rId3" cstate="print"/>
            <a:stretch>
              <a:fillRect/>
            </a:stretch>
          </p:blipFill>
          <p:spPr>
            <a:xfrm>
              <a:off x="2554223" y="944880"/>
              <a:ext cx="2439924" cy="2555748"/>
            </a:xfrm>
            <a:prstGeom prst="rect">
              <a:avLst/>
            </a:prstGeom>
          </p:spPr>
        </p:pic>
        <p:sp>
          <p:nvSpPr>
            <p:cNvPr id="23" name="object 23"/>
            <p:cNvSpPr/>
            <p:nvPr/>
          </p:nvSpPr>
          <p:spPr>
            <a:xfrm>
              <a:off x="2549651" y="940308"/>
              <a:ext cx="2449195" cy="2565400"/>
            </a:xfrm>
            <a:custGeom>
              <a:avLst/>
              <a:gdLst/>
              <a:ahLst/>
              <a:cxnLst/>
              <a:rect l="l" t="t" r="r" b="b"/>
              <a:pathLst>
                <a:path w="2449195" h="2565400">
                  <a:moveTo>
                    <a:pt x="0" y="2564892"/>
                  </a:moveTo>
                  <a:lnTo>
                    <a:pt x="2449068" y="2564892"/>
                  </a:lnTo>
                  <a:lnTo>
                    <a:pt x="2449068" y="0"/>
                  </a:lnTo>
                  <a:lnTo>
                    <a:pt x="0" y="0"/>
                  </a:lnTo>
                  <a:lnTo>
                    <a:pt x="0" y="2564892"/>
                  </a:lnTo>
                  <a:close/>
                </a:path>
              </a:pathLst>
            </a:custGeom>
            <a:ln w="9144">
              <a:solidFill>
                <a:srgbClr val="7E7E00"/>
              </a:solidFill>
            </a:ln>
          </p:spPr>
          <p:txBody>
            <a:bodyPr wrap="square" lIns="0" tIns="0" rIns="0" bIns="0" rtlCol="0"/>
            <a:lstStyle/>
            <a:p>
              <a:endParaRPr sz="1985"/>
            </a:p>
          </p:txBody>
        </p:sp>
      </p:grpSp>
      <p:grpSp>
        <p:nvGrpSpPr>
          <p:cNvPr id="24" name="object 24"/>
          <p:cNvGrpSpPr/>
          <p:nvPr/>
        </p:nvGrpSpPr>
        <p:grpSpPr>
          <a:xfrm>
            <a:off x="6091222" y="1031909"/>
            <a:ext cx="3674285" cy="2843772"/>
            <a:chOff x="5247132" y="935736"/>
            <a:chExt cx="3331845" cy="2578735"/>
          </a:xfrm>
        </p:grpSpPr>
        <p:pic>
          <p:nvPicPr>
            <p:cNvPr id="25" name="object 25"/>
            <p:cNvPicPr/>
            <p:nvPr/>
          </p:nvPicPr>
          <p:blipFill>
            <a:blip r:embed="rId4" cstate="print"/>
            <a:stretch>
              <a:fillRect/>
            </a:stretch>
          </p:blipFill>
          <p:spPr>
            <a:xfrm>
              <a:off x="5256276" y="944880"/>
              <a:ext cx="3313176" cy="2560320"/>
            </a:xfrm>
            <a:prstGeom prst="rect">
              <a:avLst/>
            </a:prstGeom>
          </p:spPr>
        </p:pic>
        <p:sp>
          <p:nvSpPr>
            <p:cNvPr id="26" name="object 26"/>
            <p:cNvSpPr/>
            <p:nvPr/>
          </p:nvSpPr>
          <p:spPr>
            <a:xfrm>
              <a:off x="5251704" y="940308"/>
              <a:ext cx="3322320" cy="2569845"/>
            </a:xfrm>
            <a:custGeom>
              <a:avLst/>
              <a:gdLst/>
              <a:ahLst/>
              <a:cxnLst/>
              <a:rect l="l" t="t" r="r" b="b"/>
              <a:pathLst>
                <a:path w="3322320" h="2569845">
                  <a:moveTo>
                    <a:pt x="0" y="2569464"/>
                  </a:moveTo>
                  <a:lnTo>
                    <a:pt x="3322320" y="2569464"/>
                  </a:lnTo>
                  <a:lnTo>
                    <a:pt x="3322320" y="0"/>
                  </a:lnTo>
                  <a:lnTo>
                    <a:pt x="0" y="0"/>
                  </a:lnTo>
                  <a:lnTo>
                    <a:pt x="0" y="2569464"/>
                  </a:lnTo>
                  <a:close/>
                </a:path>
              </a:pathLst>
            </a:custGeom>
            <a:ln w="9144">
              <a:solidFill>
                <a:srgbClr val="7E7E00"/>
              </a:solidFill>
            </a:ln>
          </p:spPr>
          <p:txBody>
            <a:bodyPr wrap="square" lIns="0" tIns="0" rIns="0" bIns="0" rtlCol="0"/>
            <a:lstStyle/>
            <a:p>
              <a:endParaRPr sz="1985"/>
            </a:p>
          </p:txBody>
        </p:sp>
      </p:grpSp>
      <p:grpSp>
        <p:nvGrpSpPr>
          <p:cNvPr id="27" name="object 27"/>
          <p:cNvGrpSpPr/>
          <p:nvPr/>
        </p:nvGrpSpPr>
        <p:grpSpPr>
          <a:xfrm>
            <a:off x="5694591" y="4088981"/>
            <a:ext cx="4069233" cy="2990127"/>
            <a:chOff x="4887467" y="3707891"/>
            <a:chExt cx="3689985" cy="2711450"/>
          </a:xfrm>
        </p:grpSpPr>
        <p:pic>
          <p:nvPicPr>
            <p:cNvPr id="28" name="object 28"/>
            <p:cNvPicPr/>
            <p:nvPr/>
          </p:nvPicPr>
          <p:blipFill>
            <a:blip r:embed="rId5" cstate="print"/>
            <a:stretch>
              <a:fillRect/>
            </a:stretch>
          </p:blipFill>
          <p:spPr>
            <a:xfrm>
              <a:off x="4896611" y="3717035"/>
              <a:ext cx="3671316" cy="2692908"/>
            </a:xfrm>
            <a:prstGeom prst="rect">
              <a:avLst/>
            </a:prstGeom>
          </p:spPr>
        </p:pic>
        <p:sp>
          <p:nvSpPr>
            <p:cNvPr id="29" name="object 29"/>
            <p:cNvSpPr/>
            <p:nvPr/>
          </p:nvSpPr>
          <p:spPr>
            <a:xfrm>
              <a:off x="4892039" y="3712463"/>
              <a:ext cx="3680460" cy="2702560"/>
            </a:xfrm>
            <a:custGeom>
              <a:avLst/>
              <a:gdLst/>
              <a:ahLst/>
              <a:cxnLst/>
              <a:rect l="l" t="t" r="r" b="b"/>
              <a:pathLst>
                <a:path w="3680459" h="2702560">
                  <a:moveTo>
                    <a:pt x="0" y="2702052"/>
                  </a:moveTo>
                  <a:lnTo>
                    <a:pt x="3680460" y="2702052"/>
                  </a:lnTo>
                  <a:lnTo>
                    <a:pt x="3680460" y="0"/>
                  </a:lnTo>
                  <a:lnTo>
                    <a:pt x="0" y="0"/>
                  </a:lnTo>
                  <a:lnTo>
                    <a:pt x="0" y="2702052"/>
                  </a:lnTo>
                  <a:close/>
                </a:path>
              </a:pathLst>
            </a:custGeom>
            <a:ln w="9144">
              <a:solidFill>
                <a:srgbClr val="7E7E00"/>
              </a:solidFill>
            </a:ln>
          </p:spPr>
          <p:txBody>
            <a:bodyPr wrap="square" lIns="0" tIns="0" rIns="0" bIns="0" rtlCol="0"/>
            <a:lstStyle/>
            <a:p>
              <a:endParaRPr sz="1985"/>
            </a:p>
          </p:txBody>
        </p:sp>
      </p:grpSp>
    </p:spTree>
    <p:extLst>
      <p:ext uri="{BB962C8B-B14F-4D97-AF65-F5344CB8AC3E}">
        <p14:creationId xmlns:p14="http://schemas.microsoft.com/office/powerpoint/2010/main" val="3495989442"/>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6" name="object 16"/>
          <p:cNvSpPr txBox="1">
            <a:spLocks noGrp="1"/>
          </p:cNvSpPr>
          <p:nvPr>
            <p:ph type="title"/>
          </p:nvPr>
        </p:nvSpPr>
        <p:spPr>
          <a:xfrm>
            <a:off x="1724525" y="1024768"/>
            <a:ext cx="7244348" cy="903083"/>
          </a:xfrm>
          <a:prstGeom prst="rect">
            <a:avLst/>
          </a:prstGeom>
          <a:noFill/>
        </p:spPr>
        <p:txBody>
          <a:bodyPr vert="horz" wrap="square" lIns="0" tIns="132349" rIns="0" bIns="0" rtlCol="0">
            <a:spAutoFit/>
          </a:bodyPr>
          <a:lstStyle/>
          <a:p>
            <a:pPr marL="76335" algn="ctr">
              <a:lnSpc>
                <a:spcPts val="6010"/>
              </a:lnSpc>
              <a:spcBef>
                <a:spcPts val="1041"/>
              </a:spcBef>
              <a:tabLst>
                <a:tab pos="3112912" algn="l"/>
              </a:tabLst>
            </a:pPr>
            <a:r>
              <a:rPr sz="5293" spc="-11" dirty="0">
                <a:solidFill>
                  <a:srgbClr val="FF0000"/>
                </a:solidFill>
                <a:latin typeface="Tahoma"/>
                <a:cs typeface="Tahoma"/>
              </a:rPr>
              <a:t>Základy</a:t>
            </a:r>
            <a:r>
              <a:rPr sz="5293" dirty="0">
                <a:solidFill>
                  <a:srgbClr val="FF0000"/>
                </a:solidFill>
                <a:latin typeface="Tahoma"/>
                <a:cs typeface="Tahoma"/>
              </a:rPr>
              <a:t>	P</a:t>
            </a:r>
            <a:r>
              <a:rPr sz="5293" spc="-6" dirty="0">
                <a:solidFill>
                  <a:srgbClr val="FF0000"/>
                </a:solidFill>
                <a:latin typeface="Tahoma"/>
                <a:cs typeface="Tahoma"/>
              </a:rPr>
              <a:t> </a:t>
            </a:r>
            <a:r>
              <a:rPr sz="5293" dirty="0">
                <a:solidFill>
                  <a:srgbClr val="FF0000"/>
                </a:solidFill>
                <a:latin typeface="Tahoma"/>
                <a:cs typeface="Tahoma"/>
              </a:rPr>
              <a:t>Á J</a:t>
            </a:r>
            <a:r>
              <a:rPr sz="5293" spc="6" dirty="0">
                <a:solidFill>
                  <a:srgbClr val="FF0000"/>
                </a:solidFill>
                <a:latin typeface="Tahoma"/>
                <a:cs typeface="Tahoma"/>
              </a:rPr>
              <a:t> </a:t>
            </a:r>
            <a:r>
              <a:rPr sz="5293" dirty="0">
                <a:solidFill>
                  <a:srgbClr val="FF0000"/>
                </a:solidFill>
                <a:latin typeface="Tahoma"/>
                <a:cs typeface="Tahoma"/>
              </a:rPr>
              <a:t>E</a:t>
            </a:r>
            <a:r>
              <a:rPr sz="5293" spc="-6" dirty="0">
                <a:solidFill>
                  <a:srgbClr val="FF0000"/>
                </a:solidFill>
                <a:latin typeface="Tahoma"/>
                <a:cs typeface="Tahoma"/>
              </a:rPr>
              <a:t> </a:t>
            </a:r>
            <a:r>
              <a:rPr sz="5293" dirty="0">
                <a:solidFill>
                  <a:srgbClr val="FF0000"/>
                </a:solidFill>
                <a:latin typeface="Tahoma"/>
                <a:cs typeface="Tahoma"/>
              </a:rPr>
              <a:t>N </a:t>
            </a:r>
            <a:r>
              <a:rPr sz="5293" spc="-55" dirty="0">
                <a:solidFill>
                  <a:srgbClr val="FF0000"/>
                </a:solidFill>
                <a:latin typeface="Tahoma"/>
                <a:cs typeface="Tahoma"/>
              </a:rPr>
              <a:t>Í</a:t>
            </a:r>
            <a:endParaRPr sz="5293" dirty="0">
              <a:latin typeface="Tahoma"/>
              <a:cs typeface="Tahoma"/>
            </a:endParaRPr>
          </a:p>
        </p:txBody>
      </p:sp>
      <p:pic>
        <p:nvPicPr>
          <p:cNvPr id="17" name="object 17"/>
          <p:cNvPicPr/>
          <p:nvPr/>
        </p:nvPicPr>
        <p:blipFill>
          <a:blip r:embed="rId2" cstate="print"/>
          <a:stretch>
            <a:fillRect/>
          </a:stretch>
        </p:blipFill>
        <p:spPr>
          <a:xfrm>
            <a:off x="2964401" y="2333625"/>
            <a:ext cx="4764596" cy="4050326"/>
          </a:xfrm>
          <a:prstGeom prst="rect">
            <a:avLst/>
          </a:prstGeom>
        </p:spPr>
      </p:pic>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0" name="object 10"/>
          <p:cNvPicPr/>
          <p:nvPr/>
        </p:nvPicPr>
        <p:blipFill>
          <a:blip r:embed="rId2" cstate="print"/>
          <a:stretch>
            <a:fillRect/>
          </a:stretch>
        </p:blipFill>
        <p:spPr>
          <a:xfrm>
            <a:off x="304800" y="684018"/>
            <a:ext cx="3331856" cy="871407"/>
          </a:xfrm>
          <a:prstGeom prst="rect">
            <a:avLst/>
          </a:prstGeom>
        </p:spPr>
      </p:pic>
      <p:sp>
        <p:nvSpPr>
          <p:cNvPr id="11" name="object 11"/>
          <p:cNvSpPr txBox="1">
            <a:spLocks noGrp="1"/>
          </p:cNvSpPr>
          <p:nvPr>
            <p:ph type="title"/>
          </p:nvPr>
        </p:nvSpPr>
        <p:spPr>
          <a:xfrm>
            <a:off x="391633" y="774807"/>
            <a:ext cx="2986625" cy="514728"/>
          </a:xfrm>
          <a:prstGeom prst="rect">
            <a:avLst/>
          </a:prstGeom>
        </p:spPr>
        <p:txBody>
          <a:bodyPr vert="horz" wrap="square" lIns="0" tIns="14005" rIns="0" bIns="0" rtlCol="0">
            <a:spAutoFit/>
          </a:bodyPr>
          <a:lstStyle/>
          <a:p>
            <a:pPr marL="14007">
              <a:spcBef>
                <a:spcPts val="110"/>
              </a:spcBef>
            </a:pPr>
            <a:r>
              <a:rPr sz="3253" i="1" spc="-94" dirty="0">
                <a:solidFill>
                  <a:srgbClr val="FF0000"/>
                </a:solidFill>
                <a:latin typeface="Tahoma"/>
                <a:cs typeface="Tahoma"/>
              </a:rPr>
              <a:t>Definice</a:t>
            </a:r>
            <a:r>
              <a:rPr sz="3253" i="1" spc="-105" dirty="0">
                <a:solidFill>
                  <a:srgbClr val="FF0000"/>
                </a:solidFill>
                <a:latin typeface="Tahoma"/>
                <a:cs typeface="Tahoma"/>
              </a:rPr>
              <a:t> </a:t>
            </a:r>
            <a:r>
              <a:rPr sz="3253" i="1" spc="-66" dirty="0">
                <a:solidFill>
                  <a:srgbClr val="FF0000"/>
                </a:solidFill>
                <a:latin typeface="Tahoma"/>
                <a:cs typeface="Tahoma"/>
              </a:rPr>
              <a:t>Pájení</a:t>
            </a:r>
            <a:endParaRPr sz="3253">
              <a:latin typeface="Tahoma"/>
              <a:cs typeface="Tahoma"/>
            </a:endParaRPr>
          </a:p>
        </p:txBody>
      </p:sp>
      <p:sp>
        <p:nvSpPr>
          <p:cNvPr id="12" name="object 12"/>
          <p:cNvSpPr txBox="1"/>
          <p:nvPr/>
        </p:nvSpPr>
        <p:spPr>
          <a:xfrm>
            <a:off x="622300" y="1380325"/>
            <a:ext cx="9214072" cy="887816"/>
          </a:xfrm>
          <a:prstGeom prst="rect">
            <a:avLst/>
          </a:prstGeom>
        </p:spPr>
        <p:txBody>
          <a:bodyPr vert="horz" wrap="square" lIns="0" tIns="79130" rIns="0" bIns="0" rtlCol="0">
            <a:spAutoFit/>
          </a:bodyPr>
          <a:lstStyle/>
          <a:p>
            <a:pPr marL="13305" marR="5602" indent="11205" algn="ctr">
              <a:lnSpc>
                <a:spcPts val="2117"/>
              </a:lnSpc>
              <a:spcBef>
                <a:spcPts val="623"/>
              </a:spcBef>
            </a:pPr>
            <a:r>
              <a:rPr sz="2206" b="1" i="1" dirty="0">
                <a:latin typeface="Arial"/>
                <a:cs typeface="Arial"/>
              </a:rPr>
              <a:t>Pájení</a:t>
            </a:r>
            <a:r>
              <a:rPr sz="2206" b="1" i="1" spc="-44"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způsob</a:t>
            </a:r>
            <a:r>
              <a:rPr sz="2206" i="1" spc="-33" dirty="0">
                <a:latin typeface="Arial"/>
                <a:cs typeface="Arial"/>
              </a:rPr>
              <a:t> </a:t>
            </a:r>
            <a:r>
              <a:rPr sz="2206" i="1" dirty="0">
                <a:latin typeface="Arial"/>
                <a:cs typeface="Arial"/>
              </a:rPr>
              <a:t>metalurgického</a:t>
            </a:r>
            <a:r>
              <a:rPr sz="2206" i="1" spc="-50" dirty="0">
                <a:latin typeface="Arial"/>
                <a:cs typeface="Arial"/>
              </a:rPr>
              <a:t> </a:t>
            </a:r>
            <a:r>
              <a:rPr sz="2206" i="1" dirty="0">
                <a:latin typeface="Arial"/>
                <a:cs typeface="Arial"/>
              </a:rPr>
              <a:t>spojení</a:t>
            </a:r>
            <a:r>
              <a:rPr sz="2206" i="1" spc="-44" dirty="0">
                <a:latin typeface="Arial"/>
                <a:cs typeface="Arial"/>
              </a:rPr>
              <a:t> </a:t>
            </a:r>
            <a:r>
              <a:rPr sz="2206" i="1" dirty="0">
                <a:latin typeface="Arial"/>
                <a:cs typeface="Arial"/>
              </a:rPr>
              <a:t>kovových,</a:t>
            </a:r>
            <a:r>
              <a:rPr sz="2206" i="1" spc="-55" dirty="0">
                <a:latin typeface="Arial"/>
                <a:cs typeface="Arial"/>
              </a:rPr>
              <a:t> </a:t>
            </a:r>
            <a:r>
              <a:rPr sz="2206" i="1" dirty="0">
                <a:latin typeface="Arial"/>
                <a:cs typeface="Arial"/>
              </a:rPr>
              <a:t>příp.</a:t>
            </a:r>
            <a:r>
              <a:rPr sz="2206" i="1" spc="-39" dirty="0">
                <a:latin typeface="Arial"/>
                <a:cs typeface="Arial"/>
              </a:rPr>
              <a:t> </a:t>
            </a:r>
            <a:r>
              <a:rPr sz="2206" i="1" spc="-11" dirty="0">
                <a:latin typeface="Arial"/>
                <a:cs typeface="Arial"/>
              </a:rPr>
              <a:t>nekovových </a:t>
            </a:r>
            <a:r>
              <a:rPr sz="2206" i="1" dirty="0">
                <a:latin typeface="Arial"/>
                <a:cs typeface="Arial"/>
              </a:rPr>
              <a:t>materiálů</a:t>
            </a:r>
            <a:r>
              <a:rPr sz="2206" i="1" spc="-61" dirty="0">
                <a:latin typeface="Arial"/>
                <a:cs typeface="Arial"/>
              </a:rPr>
              <a:t> </a:t>
            </a:r>
            <a:r>
              <a:rPr sz="2206" i="1" dirty="0">
                <a:latin typeface="Arial"/>
                <a:cs typeface="Arial"/>
              </a:rPr>
              <a:t>pomocí</a:t>
            </a:r>
            <a:r>
              <a:rPr sz="2206" i="1" spc="-55" dirty="0">
                <a:latin typeface="Arial"/>
                <a:cs typeface="Arial"/>
              </a:rPr>
              <a:t> </a:t>
            </a:r>
            <a:r>
              <a:rPr sz="2206" i="1" dirty="0">
                <a:latin typeface="Arial"/>
                <a:cs typeface="Arial"/>
              </a:rPr>
              <a:t>roztaveného</a:t>
            </a:r>
            <a:r>
              <a:rPr sz="2206" i="1" spc="-88" dirty="0">
                <a:latin typeface="Arial"/>
                <a:cs typeface="Arial"/>
              </a:rPr>
              <a:t> </a:t>
            </a:r>
            <a:r>
              <a:rPr sz="2206" i="1" dirty="0">
                <a:latin typeface="Arial"/>
                <a:cs typeface="Arial"/>
              </a:rPr>
              <a:t>přídavného</a:t>
            </a:r>
            <a:r>
              <a:rPr sz="2206" i="1" spc="-72" dirty="0">
                <a:latin typeface="Arial"/>
                <a:cs typeface="Arial"/>
              </a:rPr>
              <a:t> </a:t>
            </a:r>
            <a:r>
              <a:rPr sz="2206" i="1" dirty="0">
                <a:latin typeface="Arial"/>
                <a:cs typeface="Arial"/>
              </a:rPr>
              <a:t>materiálu,</a:t>
            </a:r>
            <a:r>
              <a:rPr sz="2206" i="1" spc="-55" dirty="0">
                <a:latin typeface="Arial"/>
                <a:cs typeface="Arial"/>
              </a:rPr>
              <a:t> </a:t>
            </a:r>
            <a:r>
              <a:rPr sz="2206" i="1" dirty="0">
                <a:latin typeface="Arial"/>
                <a:cs typeface="Arial"/>
              </a:rPr>
              <a:t>přičemž</a:t>
            </a:r>
            <a:r>
              <a:rPr sz="2206" i="1" spc="-61" dirty="0">
                <a:latin typeface="Arial"/>
                <a:cs typeface="Arial"/>
              </a:rPr>
              <a:t> </a:t>
            </a:r>
            <a:r>
              <a:rPr sz="2206" i="1" dirty="0">
                <a:latin typeface="Arial"/>
                <a:cs typeface="Arial"/>
              </a:rPr>
              <a:t>nedochází</a:t>
            </a:r>
            <a:r>
              <a:rPr sz="2206" i="1" spc="-94" dirty="0">
                <a:latin typeface="Arial"/>
                <a:cs typeface="Arial"/>
              </a:rPr>
              <a:t> </a:t>
            </a:r>
            <a:r>
              <a:rPr sz="2206" i="1" spc="-55" dirty="0">
                <a:latin typeface="Arial"/>
                <a:cs typeface="Arial"/>
              </a:rPr>
              <a:t>k </a:t>
            </a:r>
            <a:r>
              <a:rPr sz="2206" i="1" dirty="0">
                <a:latin typeface="Arial"/>
                <a:cs typeface="Arial"/>
              </a:rPr>
              <a:t>natavení</a:t>
            </a:r>
            <a:r>
              <a:rPr sz="2206" i="1" spc="-77" dirty="0">
                <a:latin typeface="Arial"/>
                <a:cs typeface="Arial"/>
              </a:rPr>
              <a:t> </a:t>
            </a:r>
            <a:r>
              <a:rPr sz="2206" i="1" dirty="0">
                <a:latin typeface="Arial"/>
                <a:cs typeface="Arial"/>
              </a:rPr>
              <a:t>základního</a:t>
            </a:r>
            <a:r>
              <a:rPr sz="2206" i="1" spc="-72" dirty="0">
                <a:latin typeface="Arial"/>
                <a:cs typeface="Arial"/>
              </a:rPr>
              <a:t> </a:t>
            </a:r>
            <a:r>
              <a:rPr sz="2206" i="1" dirty="0">
                <a:latin typeface="Arial"/>
                <a:cs typeface="Arial"/>
              </a:rPr>
              <a:t>materiálu</a:t>
            </a:r>
            <a:r>
              <a:rPr sz="2206" i="1" spc="-39" dirty="0">
                <a:latin typeface="Arial"/>
                <a:cs typeface="Arial"/>
              </a:rPr>
              <a:t> </a:t>
            </a:r>
            <a:r>
              <a:rPr sz="2206" i="1" dirty="0">
                <a:latin typeface="Arial"/>
                <a:cs typeface="Arial"/>
              </a:rPr>
              <a:t>(ale</a:t>
            </a:r>
            <a:r>
              <a:rPr sz="2206" i="1" spc="-39" dirty="0">
                <a:latin typeface="Arial"/>
                <a:cs typeface="Arial"/>
              </a:rPr>
              <a:t> </a:t>
            </a:r>
            <a:r>
              <a:rPr sz="2206" i="1" dirty="0">
                <a:latin typeface="Arial"/>
                <a:cs typeface="Arial"/>
              </a:rPr>
              <a:t>pouze</a:t>
            </a:r>
            <a:r>
              <a:rPr sz="2206" i="1" spc="-55" dirty="0">
                <a:latin typeface="Arial"/>
                <a:cs typeface="Arial"/>
              </a:rPr>
              <a:t> </a:t>
            </a:r>
            <a:r>
              <a:rPr sz="2206" i="1" dirty="0">
                <a:latin typeface="Arial"/>
                <a:cs typeface="Arial"/>
              </a:rPr>
              <a:t>ke</a:t>
            </a:r>
            <a:r>
              <a:rPr sz="2206" i="1" spc="-39" dirty="0">
                <a:latin typeface="Arial"/>
                <a:cs typeface="Arial"/>
              </a:rPr>
              <a:t> </a:t>
            </a:r>
            <a:r>
              <a:rPr sz="2206" i="1" dirty="0">
                <a:latin typeface="Arial"/>
                <a:cs typeface="Arial"/>
              </a:rPr>
              <a:t>smáčení</a:t>
            </a:r>
            <a:r>
              <a:rPr sz="2206" i="1" spc="-61" dirty="0">
                <a:latin typeface="Arial"/>
                <a:cs typeface="Arial"/>
              </a:rPr>
              <a:t> </a:t>
            </a:r>
            <a:r>
              <a:rPr sz="2206" i="1" dirty="0">
                <a:latin typeface="Arial"/>
                <a:cs typeface="Arial"/>
              </a:rPr>
              <a:t>roztavenou</a:t>
            </a:r>
            <a:r>
              <a:rPr sz="2206" i="1" spc="-83" dirty="0">
                <a:latin typeface="Arial"/>
                <a:cs typeface="Arial"/>
              </a:rPr>
              <a:t> </a:t>
            </a:r>
            <a:r>
              <a:rPr sz="2206" i="1" spc="-11" dirty="0">
                <a:latin typeface="Arial"/>
                <a:cs typeface="Arial"/>
              </a:rPr>
              <a:t>pájkou)</a:t>
            </a:r>
            <a:endParaRPr sz="2206">
              <a:latin typeface="Arial"/>
              <a:cs typeface="Arial"/>
            </a:endParaRPr>
          </a:p>
        </p:txBody>
      </p:sp>
      <p:sp>
        <p:nvSpPr>
          <p:cNvPr id="13" name="object 13"/>
          <p:cNvSpPr txBox="1"/>
          <p:nvPr/>
        </p:nvSpPr>
        <p:spPr>
          <a:xfrm>
            <a:off x="1158422" y="6288392"/>
            <a:ext cx="8148270" cy="354302"/>
          </a:xfrm>
          <a:prstGeom prst="rect">
            <a:avLst/>
          </a:prstGeom>
        </p:spPr>
        <p:txBody>
          <a:bodyPr vert="horz" wrap="square" lIns="0" tIns="14706" rIns="0" bIns="0" rtlCol="0">
            <a:spAutoFit/>
          </a:bodyPr>
          <a:lstStyle/>
          <a:p>
            <a:pPr marL="14007">
              <a:spcBef>
                <a:spcPts val="116"/>
              </a:spcBef>
            </a:pPr>
            <a:r>
              <a:rPr sz="2206" i="1" dirty="0">
                <a:latin typeface="Arial"/>
                <a:cs typeface="Arial"/>
              </a:rPr>
              <a:t>Přídavný</a:t>
            </a:r>
            <a:r>
              <a:rPr sz="2206" i="1" spc="-72" dirty="0">
                <a:latin typeface="Arial"/>
                <a:cs typeface="Arial"/>
              </a:rPr>
              <a:t> </a:t>
            </a:r>
            <a:r>
              <a:rPr sz="2206" i="1" dirty="0">
                <a:latin typeface="Arial"/>
                <a:cs typeface="Arial"/>
              </a:rPr>
              <a:t>materiál</a:t>
            </a:r>
            <a:r>
              <a:rPr sz="2206" i="1" spc="-28" dirty="0">
                <a:latin typeface="Arial"/>
                <a:cs typeface="Arial"/>
              </a:rPr>
              <a:t> </a:t>
            </a:r>
            <a:r>
              <a:rPr sz="2206" i="1" dirty="0">
                <a:latin typeface="Arial"/>
                <a:cs typeface="Arial"/>
              </a:rPr>
              <a:t>=</a:t>
            </a:r>
            <a:r>
              <a:rPr sz="2206" i="1" spc="-50" dirty="0">
                <a:latin typeface="Arial"/>
                <a:cs typeface="Arial"/>
              </a:rPr>
              <a:t> </a:t>
            </a:r>
            <a:r>
              <a:rPr sz="2206" i="1" dirty="0">
                <a:latin typeface="Arial"/>
                <a:cs typeface="Arial"/>
              </a:rPr>
              <a:t>pájka</a:t>
            </a:r>
            <a:r>
              <a:rPr sz="2206" i="1" spc="-17"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musí</a:t>
            </a:r>
            <a:r>
              <a:rPr sz="2206" i="1" spc="-39" dirty="0">
                <a:latin typeface="Arial"/>
                <a:cs typeface="Arial"/>
              </a:rPr>
              <a:t> </a:t>
            </a:r>
            <a:r>
              <a:rPr sz="2206" i="1" dirty="0">
                <a:latin typeface="Arial"/>
                <a:cs typeface="Arial"/>
              </a:rPr>
              <a:t>mít</a:t>
            </a:r>
            <a:r>
              <a:rPr sz="2206" i="1" spc="-33" dirty="0">
                <a:latin typeface="Arial"/>
                <a:cs typeface="Arial"/>
              </a:rPr>
              <a:t> </a:t>
            </a:r>
            <a:r>
              <a:rPr sz="2206" i="1" dirty="0">
                <a:latin typeface="Arial"/>
                <a:cs typeface="Arial"/>
              </a:rPr>
              <a:t>teplotu</a:t>
            </a:r>
            <a:r>
              <a:rPr sz="2206" i="1" spc="-44" dirty="0">
                <a:latin typeface="Arial"/>
                <a:cs typeface="Arial"/>
              </a:rPr>
              <a:t> </a:t>
            </a:r>
            <a:r>
              <a:rPr sz="2206" i="1" dirty="0">
                <a:latin typeface="Arial"/>
                <a:cs typeface="Arial"/>
              </a:rPr>
              <a:t>tavení</a:t>
            </a:r>
            <a:r>
              <a:rPr sz="2206" i="1" spc="-61" dirty="0">
                <a:latin typeface="Arial"/>
                <a:cs typeface="Arial"/>
              </a:rPr>
              <a:t> </a:t>
            </a:r>
            <a:r>
              <a:rPr sz="2206" i="1" dirty="0">
                <a:latin typeface="Arial"/>
                <a:cs typeface="Arial"/>
              </a:rPr>
              <a:t>nižší</a:t>
            </a:r>
            <a:r>
              <a:rPr sz="2206" i="1" spc="-55" dirty="0">
                <a:latin typeface="Arial"/>
                <a:cs typeface="Arial"/>
              </a:rPr>
              <a:t> </a:t>
            </a:r>
            <a:r>
              <a:rPr sz="2206" i="1" dirty="0">
                <a:latin typeface="Arial"/>
                <a:cs typeface="Arial"/>
              </a:rPr>
              <a:t>než</a:t>
            </a:r>
            <a:r>
              <a:rPr sz="2206" i="1" spc="-33" dirty="0">
                <a:latin typeface="Arial"/>
                <a:cs typeface="Arial"/>
              </a:rPr>
              <a:t> </a:t>
            </a:r>
            <a:r>
              <a:rPr sz="2206" i="1" spc="-22" dirty="0">
                <a:latin typeface="Arial"/>
                <a:cs typeface="Arial"/>
              </a:rPr>
              <a:t>Z.M.</a:t>
            </a:r>
            <a:endParaRPr sz="2206" dirty="0">
              <a:latin typeface="Arial"/>
              <a:cs typeface="Arial"/>
            </a:endParaRPr>
          </a:p>
        </p:txBody>
      </p:sp>
      <p:pic>
        <p:nvPicPr>
          <p:cNvPr id="14" name="object 14"/>
          <p:cNvPicPr/>
          <p:nvPr/>
        </p:nvPicPr>
        <p:blipFill>
          <a:blip r:embed="rId3" cstate="print"/>
          <a:stretch>
            <a:fillRect/>
          </a:stretch>
        </p:blipFill>
        <p:spPr>
          <a:xfrm>
            <a:off x="1142513" y="2737438"/>
            <a:ext cx="3494037" cy="3334377"/>
          </a:xfrm>
          <a:prstGeom prst="rect">
            <a:avLst/>
          </a:prstGeom>
        </p:spPr>
      </p:pic>
      <p:pic>
        <p:nvPicPr>
          <p:cNvPr id="15" name="object 15"/>
          <p:cNvPicPr/>
          <p:nvPr/>
        </p:nvPicPr>
        <p:blipFill>
          <a:blip r:embed="rId4" cstate="print"/>
          <a:stretch>
            <a:fillRect/>
          </a:stretch>
        </p:blipFill>
        <p:spPr>
          <a:xfrm>
            <a:off x="4954188" y="4658401"/>
            <a:ext cx="2206672" cy="1586518"/>
          </a:xfrm>
          <a:prstGeom prst="rect">
            <a:avLst/>
          </a:prstGeom>
        </p:spPr>
      </p:pic>
      <p:pic>
        <p:nvPicPr>
          <p:cNvPr id="16" name="object 16"/>
          <p:cNvPicPr/>
          <p:nvPr/>
        </p:nvPicPr>
        <p:blipFill>
          <a:blip r:embed="rId5" cstate="print"/>
          <a:stretch>
            <a:fillRect/>
          </a:stretch>
        </p:blipFill>
        <p:spPr>
          <a:xfrm>
            <a:off x="4954189" y="2404671"/>
            <a:ext cx="4428469" cy="2083985"/>
          </a:xfrm>
          <a:prstGeom prst="rect">
            <a:avLst/>
          </a:prstGeom>
        </p:spPr>
      </p:pic>
      <p:pic>
        <p:nvPicPr>
          <p:cNvPr id="17" name="object 17"/>
          <p:cNvPicPr/>
          <p:nvPr/>
        </p:nvPicPr>
        <p:blipFill>
          <a:blip r:embed="rId6" cstate="print"/>
          <a:stretch>
            <a:fillRect/>
          </a:stretch>
        </p:blipFill>
        <p:spPr>
          <a:xfrm>
            <a:off x="7495306" y="4707139"/>
            <a:ext cx="1862142" cy="1371397"/>
          </a:xfrm>
          <a:prstGeom prst="rect">
            <a:avLst/>
          </a:prstGeom>
        </p:spPr>
      </p:pic>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3" name="object 13"/>
          <p:cNvSpPr txBox="1">
            <a:spLocks noGrp="1"/>
          </p:cNvSpPr>
          <p:nvPr>
            <p:ph type="title"/>
          </p:nvPr>
        </p:nvSpPr>
        <p:spPr>
          <a:xfrm>
            <a:off x="391632" y="777807"/>
            <a:ext cx="8003068" cy="442668"/>
          </a:xfrm>
          <a:prstGeom prst="rect">
            <a:avLst/>
          </a:prstGeom>
        </p:spPr>
        <p:txBody>
          <a:bodyPr vert="horz" wrap="square" lIns="0" tIns="18207" rIns="0" bIns="0" rtlCol="0">
            <a:spAutoFit/>
          </a:bodyPr>
          <a:lstStyle/>
          <a:p>
            <a:pPr marL="14007">
              <a:spcBef>
                <a:spcPts val="143"/>
              </a:spcBef>
              <a:tabLst>
                <a:tab pos="4217312" algn="l"/>
              </a:tabLst>
            </a:pPr>
            <a:r>
              <a:rPr sz="2757" i="1" spc="-55" dirty="0">
                <a:solidFill>
                  <a:srgbClr val="FF0000"/>
                </a:solidFill>
                <a:latin typeface="Tahoma"/>
                <a:cs typeface="Tahoma"/>
              </a:rPr>
              <a:t>Porovnání</a:t>
            </a:r>
            <a:r>
              <a:rPr sz="2757" i="1" spc="-121" dirty="0">
                <a:solidFill>
                  <a:srgbClr val="FF0000"/>
                </a:solidFill>
                <a:latin typeface="Tahoma"/>
                <a:cs typeface="Tahoma"/>
              </a:rPr>
              <a:t> </a:t>
            </a:r>
            <a:r>
              <a:rPr sz="2757" i="1" spc="-11" dirty="0" err="1">
                <a:solidFill>
                  <a:srgbClr val="FF0000"/>
                </a:solidFill>
                <a:latin typeface="Tahoma"/>
                <a:cs typeface="Tahoma"/>
              </a:rPr>
              <a:t>technologií</a:t>
            </a:r>
            <a:r>
              <a:rPr sz="2757" i="1" spc="-11" dirty="0">
                <a:solidFill>
                  <a:srgbClr val="FF0000"/>
                </a:solidFill>
                <a:latin typeface="Tahoma"/>
                <a:cs typeface="Tahoma"/>
              </a:rPr>
              <a:t>:</a:t>
            </a:r>
            <a:r>
              <a:rPr lang="cs-CZ" sz="2757" i="1" spc="-11" dirty="0">
                <a:solidFill>
                  <a:srgbClr val="FF0000"/>
                </a:solidFill>
                <a:latin typeface="Tahoma"/>
                <a:cs typeface="Tahoma"/>
              </a:rPr>
              <a:t> </a:t>
            </a:r>
            <a:r>
              <a:rPr sz="2757" i="1" spc="-61" dirty="0" err="1">
                <a:solidFill>
                  <a:srgbClr val="FF0000"/>
                </a:solidFill>
                <a:latin typeface="Tahoma"/>
                <a:cs typeface="Tahoma"/>
              </a:rPr>
              <a:t>Svařování</a:t>
            </a:r>
            <a:r>
              <a:rPr sz="2757" i="1" spc="-121" dirty="0">
                <a:solidFill>
                  <a:srgbClr val="FF0000"/>
                </a:solidFill>
                <a:latin typeface="Tahoma"/>
                <a:cs typeface="Tahoma"/>
              </a:rPr>
              <a:t> </a:t>
            </a:r>
            <a:r>
              <a:rPr lang="cs-CZ" sz="2757" i="1" spc="-121" dirty="0">
                <a:solidFill>
                  <a:srgbClr val="FF0000"/>
                </a:solidFill>
                <a:latin typeface="Tahoma"/>
                <a:cs typeface="Tahoma"/>
              </a:rPr>
              <a:t> </a:t>
            </a:r>
            <a:r>
              <a:rPr lang="cs-CZ" sz="2757" i="1" spc="-121" dirty="0" err="1">
                <a:solidFill>
                  <a:srgbClr val="FF0000"/>
                </a:solidFill>
                <a:latin typeface="Tahoma"/>
                <a:cs typeface="Tahoma"/>
              </a:rPr>
              <a:t>x</a:t>
            </a:r>
            <a:r>
              <a:rPr lang="cs-CZ" sz="2757" i="1" spc="-105" dirty="0">
                <a:solidFill>
                  <a:srgbClr val="FF0000"/>
                </a:solidFill>
                <a:latin typeface="Tahoma"/>
                <a:cs typeface="Tahoma"/>
              </a:rPr>
              <a:t> </a:t>
            </a:r>
            <a:r>
              <a:rPr sz="2757" i="1" spc="-44" dirty="0" err="1">
                <a:solidFill>
                  <a:srgbClr val="FF0000"/>
                </a:solidFill>
                <a:latin typeface="Tahoma"/>
                <a:cs typeface="Tahoma"/>
              </a:rPr>
              <a:t>Pájení</a:t>
            </a:r>
            <a:endParaRPr sz="2757" dirty="0">
              <a:latin typeface="Tahoma"/>
              <a:cs typeface="Tahoma"/>
            </a:endParaRPr>
          </a:p>
        </p:txBody>
      </p:sp>
      <p:sp>
        <p:nvSpPr>
          <p:cNvPr id="19" name="object 19"/>
          <p:cNvSpPr txBox="1"/>
          <p:nvPr/>
        </p:nvSpPr>
        <p:spPr>
          <a:xfrm>
            <a:off x="428396" y="1868205"/>
            <a:ext cx="8642657" cy="4719191"/>
          </a:xfrm>
          <a:prstGeom prst="rect">
            <a:avLst/>
          </a:prstGeom>
        </p:spPr>
        <p:txBody>
          <a:bodyPr vert="horz" wrap="square" lIns="0" tIns="81231" rIns="0" bIns="0" rtlCol="0">
            <a:spAutoFit/>
          </a:bodyPr>
          <a:lstStyle/>
          <a:p>
            <a:pPr marL="14007">
              <a:spcBef>
                <a:spcPts val="640"/>
              </a:spcBef>
            </a:pPr>
            <a:r>
              <a:rPr sz="2000" b="1" i="1" dirty="0">
                <a:latin typeface="Arial"/>
                <a:cs typeface="Arial"/>
              </a:rPr>
              <a:t>Svařování</a:t>
            </a:r>
            <a:r>
              <a:rPr sz="2000" b="1" i="1" spc="-22" dirty="0">
                <a:latin typeface="Arial"/>
                <a:cs typeface="Arial"/>
              </a:rPr>
              <a:t> </a:t>
            </a:r>
            <a:r>
              <a:rPr sz="2000" b="1" i="1" spc="-11" dirty="0">
                <a:latin typeface="Arial"/>
                <a:cs typeface="Arial"/>
              </a:rPr>
              <a:t>(WELDING)</a:t>
            </a:r>
            <a:endParaRPr sz="2000" dirty="0">
              <a:latin typeface="Arial"/>
              <a:cs typeface="Arial"/>
            </a:endParaRPr>
          </a:p>
          <a:p>
            <a:pPr marL="392178" indent="-378171">
              <a:spcBef>
                <a:spcPts val="529"/>
              </a:spcBef>
              <a:buFont typeface="Wingdings"/>
              <a:buChar char=""/>
              <a:tabLst>
                <a:tab pos="391477" algn="l"/>
                <a:tab pos="392178" algn="l"/>
              </a:tabLst>
            </a:pPr>
            <a:r>
              <a:rPr sz="2000" b="1" i="1" dirty="0">
                <a:latin typeface="Arial"/>
                <a:cs typeface="Arial"/>
              </a:rPr>
              <a:t>Vysoký</a:t>
            </a:r>
            <a:r>
              <a:rPr sz="2000" b="1" i="1" spc="-28" dirty="0">
                <a:latin typeface="Arial"/>
                <a:cs typeface="Arial"/>
              </a:rPr>
              <a:t> </a:t>
            </a:r>
            <a:r>
              <a:rPr sz="2000" b="1" i="1" dirty="0">
                <a:latin typeface="Arial"/>
                <a:cs typeface="Arial"/>
              </a:rPr>
              <a:t>ohřev</a:t>
            </a:r>
            <a:r>
              <a:rPr sz="2000" b="1" i="1" spc="-17" dirty="0">
                <a:latin typeface="Arial"/>
                <a:cs typeface="Arial"/>
              </a:rPr>
              <a:t> </a:t>
            </a:r>
            <a:r>
              <a:rPr sz="2000" b="1" i="1" dirty="0">
                <a:latin typeface="Arial"/>
                <a:cs typeface="Arial"/>
              </a:rPr>
              <a:t>–nad</a:t>
            </a:r>
            <a:r>
              <a:rPr sz="2000" b="1" i="1" spc="-6" dirty="0">
                <a:latin typeface="Arial"/>
                <a:cs typeface="Arial"/>
              </a:rPr>
              <a:t> </a:t>
            </a:r>
            <a:r>
              <a:rPr sz="2000" b="1" i="1" dirty="0">
                <a:latin typeface="Arial"/>
                <a:cs typeface="Arial"/>
              </a:rPr>
              <a:t>teplotu</a:t>
            </a:r>
            <a:r>
              <a:rPr sz="2000" b="1" i="1" spc="-39" dirty="0">
                <a:latin typeface="Arial"/>
                <a:cs typeface="Arial"/>
              </a:rPr>
              <a:t> </a:t>
            </a:r>
            <a:r>
              <a:rPr sz="2000" b="1" i="1" spc="-11" dirty="0">
                <a:latin typeface="Arial"/>
                <a:cs typeface="Arial"/>
              </a:rPr>
              <a:t>tavení</a:t>
            </a:r>
            <a:endParaRPr sz="2000" dirty="0">
              <a:latin typeface="Arial"/>
              <a:cs typeface="Arial"/>
            </a:endParaRPr>
          </a:p>
          <a:p>
            <a:pPr marL="392178" indent="-378171">
              <a:spcBef>
                <a:spcPts val="529"/>
              </a:spcBef>
              <a:buFont typeface="Wingdings"/>
              <a:buChar char=""/>
              <a:tabLst>
                <a:tab pos="391477" algn="l"/>
                <a:tab pos="392178" algn="l"/>
              </a:tabLst>
            </a:pPr>
            <a:r>
              <a:rPr sz="2000" b="1" i="1" dirty="0">
                <a:latin typeface="Arial"/>
                <a:cs typeface="Arial"/>
              </a:rPr>
              <a:t>Může,</a:t>
            </a:r>
            <a:r>
              <a:rPr sz="2000" b="1" i="1" spc="-50" dirty="0">
                <a:latin typeface="Arial"/>
                <a:cs typeface="Arial"/>
              </a:rPr>
              <a:t> </a:t>
            </a:r>
            <a:r>
              <a:rPr sz="2000" b="1" i="1" dirty="0">
                <a:latin typeface="Arial"/>
                <a:cs typeface="Arial"/>
              </a:rPr>
              <a:t>ale</a:t>
            </a:r>
            <a:r>
              <a:rPr sz="2000" b="1" i="1" spc="-39" dirty="0">
                <a:latin typeface="Arial"/>
                <a:cs typeface="Arial"/>
              </a:rPr>
              <a:t> </a:t>
            </a:r>
            <a:r>
              <a:rPr sz="2000" b="1" i="1" dirty="0">
                <a:latin typeface="Arial"/>
                <a:cs typeface="Arial"/>
              </a:rPr>
              <a:t>nemusí</a:t>
            </a:r>
            <a:r>
              <a:rPr sz="2000" b="1" i="1" spc="-22" dirty="0">
                <a:latin typeface="Arial"/>
                <a:cs typeface="Arial"/>
              </a:rPr>
              <a:t> </a:t>
            </a:r>
            <a:r>
              <a:rPr sz="2000" b="1" i="1" dirty="0">
                <a:latin typeface="Arial"/>
                <a:cs typeface="Arial"/>
              </a:rPr>
              <a:t>se</a:t>
            </a:r>
            <a:r>
              <a:rPr sz="2000" b="1" i="1" spc="-39" dirty="0">
                <a:latin typeface="Arial"/>
                <a:cs typeface="Arial"/>
              </a:rPr>
              <a:t> </a:t>
            </a:r>
            <a:r>
              <a:rPr sz="2000" b="1" i="1" dirty="0">
                <a:latin typeface="Arial"/>
                <a:cs typeface="Arial"/>
              </a:rPr>
              <a:t>použít</a:t>
            </a:r>
            <a:r>
              <a:rPr sz="2000" b="1" i="1" spc="-39" dirty="0">
                <a:latin typeface="Arial"/>
                <a:cs typeface="Arial"/>
              </a:rPr>
              <a:t> </a:t>
            </a:r>
            <a:r>
              <a:rPr sz="2000" b="1" i="1" spc="-28" dirty="0">
                <a:latin typeface="Arial"/>
                <a:cs typeface="Arial"/>
              </a:rPr>
              <a:t>PM</a:t>
            </a:r>
            <a:endParaRPr sz="2000" dirty="0">
              <a:latin typeface="Arial"/>
              <a:cs typeface="Arial"/>
            </a:endParaRPr>
          </a:p>
          <a:p>
            <a:pPr marL="398480" marR="4308353" indent="-385175">
              <a:lnSpc>
                <a:spcPct val="120000"/>
              </a:lnSpc>
              <a:buFont typeface="Wingdings"/>
              <a:buChar char=""/>
              <a:tabLst>
                <a:tab pos="391477" algn="l"/>
                <a:tab pos="392178" algn="l"/>
                <a:tab pos="2895814" algn="l"/>
              </a:tabLst>
            </a:pPr>
            <a:r>
              <a:rPr sz="2000" b="1" i="1" dirty="0">
                <a:latin typeface="Arial"/>
                <a:cs typeface="Arial"/>
              </a:rPr>
              <a:t>Chemické</a:t>
            </a:r>
            <a:r>
              <a:rPr sz="2000" b="1" i="1" spc="-72" dirty="0">
                <a:latin typeface="Arial"/>
                <a:cs typeface="Arial"/>
              </a:rPr>
              <a:t> </a:t>
            </a:r>
            <a:r>
              <a:rPr sz="2000" b="1" i="1" spc="-11" dirty="0">
                <a:latin typeface="Arial"/>
                <a:cs typeface="Arial"/>
              </a:rPr>
              <a:t>složení</a:t>
            </a:r>
            <a:r>
              <a:rPr sz="2000" b="1" i="1" dirty="0">
                <a:latin typeface="Arial"/>
                <a:cs typeface="Arial"/>
              </a:rPr>
              <a:t>	PM</a:t>
            </a:r>
            <a:r>
              <a:rPr sz="2000" b="1" i="1" spc="-39" dirty="0">
                <a:latin typeface="Arial"/>
                <a:cs typeface="Arial"/>
              </a:rPr>
              <a:t> </a:t>
            </a:r>
            <a:r>
              <a:rPr sz="2000" b="1" i="1" dirty="0">
                <a:latin typeface="Arial"/>
                <a:cs typeface="Arial"/>
              </a:rPr>
              <a:t>se</a:t>
            </a:r>
            <a:r>
              <a:rPr sz="2000" b="1" i="1" spc="-17" dirty="0">
                <a:latin typeface="Arial"/>
                <a:cs typeface="Arial"/>
              </a:rPr>
              <a:t> </a:t>
            </a:r>
            <a:r>
              <a:rPr sz="2000" b="1" i="1" spc="-11" dirty="0">
                <a:latin typeface="Arial"/>
                <a:cs typeface="Arial"/>
              </a:rPr>
              <a:t>blíží </a:t>
            </a:r>
            <a:r>
              <a:rPr sz="2000" b="1" i="1" dirty="0">
                <a:latin typeface="Arial"/>
                <a:cs typeface="Arial"/>
              </a:rPr>
              <a:t>složení</a:t>
            </a:r>
            <a:r>
              <a:rPr sz="2000" b="1" i="1" spc="-55" dirty="0">
                <a:latin typeface="Arial"/>
                <a:cs typeface="Arial"/>
              </a:rPr>
              <a:t> </a:t>
            </a:r>
            <a:r>
              <a:rPr sz="2000" b="1" i="1" spc="-28" dirty="0">
                <a:latin typeface="Arial"/>
                <a:cs typeface="Arial"/>
              </a:rPr>
              <a:t>ZM</a:t>
            </a:r>
            <a:endParaRPr sz="2000" dirty="0">
              <a:latin typeface="Arial"/>
              <a:cs typeface="Arial"/>
            </a:endParaRPr>
          </a:p>
          <a:p>
            <a:pPr marL="392178" indent="-378171">
              <a:spcBef>
                <a:spcPts val="529"/>
              </a:spcBef>
              <a:buFont typeface="Wingdings"/>
              <a:buChar char=""/>
              <a:tabLst>
                <a:tab pos="391477" algn="l"/>
                <a:tab pos="392178" algn="l"/>
              </a:tabLst>
            </a:pPr>
            <a:r>
              <a:rPr sz="2000" b="1" i="1" dirty="0">
                <a:latin typeface="Arial"/>
                <a:cs typeface="Arial"/>
              </a:rPr>
              <a:t>Lokální</a:t>
            </a:r>
            <a:r>
              <a:rPr sz="2000" b="1" i="1" spc="-28" dirty="0">
                <a:latin typeface="Arial"/>
                <a:cs typeface="Arial"/>
              </a:rPr>
              <a:t> </a:t>
            </a:r>
            <a:r>
              <a:rPr sz="2000" b="1" i="1" spc="-11" dirty="0">
                <a:latin typeface="Arial"/>
                <a:cs typeface="Arial"/>
              </a:rPr>
              <a:t>ohřev</a:t>
            </a:r>
            <a:endParaRPr sz="2000" dirty="0">
              <a:latin typeface="Arial"/>
              <a:cs typeface="Arial"/>
            </a:endParaRPr>
          </a:p>
          <a:p>
            <a:pPr marL="632387" lvl="1" indent="-234606">
              <a:spcBef>
                <a:spcPts val="534"/>
              </a:spcBef>
              <a:buChar char="–"/>
              <a:tabLst>
                <a:tab pos="633087" algn="l"/>
              </a:tabLst>
            </a:pPr>
            <a:r>
              <a:rPr sz="2000" b="1" i="1" dirty="0">
                <a:latin typeface="Arial"/>
                <a:cs typeface="Arial"/>
              </a:rPr>
              <a:t>deformace</a:t>
            </a:r>
            <a:r>
              <a:rPr sz="2000" b="1" i="1" spc="-44" dirty="0">
                <a:latin typeface="Arial"/>
                <a:cs typeface="Arial"/>
              </a:rPr>
              <a:t> </a:t>
            </a:r>
            <a:r>
              <a:rPr sz="2000" b="1" i="1" dirty="0">
                <a:latin typeface="Arial"/>
                <a:cs typeface="Arial"/>
              </a:rPr>
              <a:t>x</a:t>
            </a:r>
            <a:r>
              <a:rPr sz="2000" b="1" i="1" spc="-6" dirty="0">
                <a:latin typeface="Arial"/>
                <a:cs typeface="Arial"/>
              </a:rPr>
              <a:t> </a:t>
            </a:r>
            <a:r>
              <a:rPr sz="2000" b="1" i="1" dirty="0">
                <a:latin typeface="Arial"/>
                <a:cs typeface="Arial"/>
              </a:rPr>
              <a:t>zbytková</a:t>
            </a:r>
            <a:r>
              <a:rPr sz="2000" b="1" i="1" spc="-44" dirty="0">
                <a:latin typeface="Arial"/>
                <a:cs typeface="Arial"/>
              </a:rPr>
              <a:t> </a:t>
            </a:r>
            <a:r>
              <a:rPr sz="2000" b="1" i="1" spc="-11" dirty="0">
                <a:latin typeface="Arial"/>
                <a:cs typeface="Arial"/>
              </a:rPr>
              <a:t>pnutí</a:t>
            </a:r>
            <a:endParaRPr sz="2000" dirty="0">
              <a:latin typeface="Arial"/>
              <a:cs typeface="Arial"/>
            </a:endParaRPr>
          </a:p>
          <a:p>
            <a:pPr lvl="1">
              <a:spcBef>
                <a:spcPts val="22"/>
              </a:spcBef>
              <a:buFont typeface="Arial"/>
              <a:buChar char="–"/>
            </a:pPr>
            <a:endParaRPr sz="2000" dirty="0">
              <a:latin typeface="Arial"/>
              <a:cs typeface="Arial"/>
            </a:endParaRPr>
          </a:p>
          <a:p>
            <a:pPr marL="14007">
              <a:spcBef>
                <a:spcPts val="6"/>
              </a:spcBef>
            </a:pPr>
            <a:r>
              <a:rPr sz="2000" b="1" i="1" dirty="0">
                <a:latin typeface="Arial"/>
                <a:cs typeface="Arial"/>
              </a:rPr>
              <a:t>Pájení</a:t>
            </a:r>
            <a:r>
              <a:rPr sz="2000" b="1" i="1" spc="-28" dirty="0">
                <a:latin typeface="Arial"/>
                <a:cs typeface="Arial"/>
              </a:rPr>
              <a:t> </a:t>
            </a:r>
            <a:r>
              <a:rPr sz="2000" b="1" i="1" dirty="0">
                <a:latin typeface="Arial"/>
                <a:cs typeface="Arial"/>
              </a:rPr>
              <a:t>(SOLDERING,</a:t>
            </a:r>
            <a:r>
              <a:rPr sz="2000" b="1" i="1" spc="-33" dirty="0">
                <a:latin typeface="Arial"/>
                <a:cs typeface="Arial"/>
              </a:rPr>
              <a:t> </a:t>
            </a:r>
            <a:r>
              <a:rPr sz="2000" b="1" i="1" spc="-11" dirty="0">
                <a:latin typeface="Arial"/>
                <a:cs typeface="Arial"/>
              </a:rPr>
              <a:t>BRAZING)</a:t>
            </a:r>
            <a:endParaRPr sz="2000" dirty="0">
              <a:latin typeface="Arial"/>
              <a:cs typeface="Arial"/>
            </a:endParaRPr>
          </a:p>
          <a:p>
            <a:pPr marL="392178" indent="-378171">
              <a:spcBef>
                <a:spcPts val="529"/>
              </a:spcBef>
              <a:buFont typeface="Wingdings"/>
              <a:buChar char=""/>
              <a:tabLst>
                <a:tab pos="391477" algn="l"/>
                <a:tab pos="392178" algn="l"/>
              </a:tabLst>
            </a:pPr>
            <a:r>
              <a:rPr sz="2000" b="1" i="1" dirty="0">
                <a:latin typeface="Arial"/>
                <a:cs typeface="Arial"/>
              </a:rPr>
              <a:t>Musí</a:t>
            </a:r>
            <a:r>
              <a:rPr sz="2000" b="1" i="1" spc="-22" dirty="0">
                <a:latin typeface="Arial"/>
                <a:cs typeface="Arial"/>
              </a:rPr>
              <a:t> </a:t>
            </a:r>
            <a:r>
              <a:rPr sz="2000" b="1" i="1" dirty="0">
                <a:latin typeface="Arial"/>
                <a:cs typeface="Arial"/>
              </a:rPr>
              <a:t>se</a:t>
            </a:r>
            <a:r>
              <a:rPr sz="2000" b="1" i="1" spc="-39" dirty="0">
                <a:latin typeface="Arial"/>
                <a:cs typeface="Arial"/>
              </a:rPr>
              <a:t> </a:t>
            </a:r>
            <a:r>
              <a:rPr sz="2000" b="1" i="1" dirty="0">
                <a:latin typeface="Arial"/>
                <a:cs typeface="Arial"/>
              </a:rPr>
              <a:t>použít</a:t>
            </a:r>
            <a:r>
              <a:rPr sz="2000" b="1" i="1" spc="-28" dirty="0">
                <a:latin typeface="Arial"/>
                <a:cs typeface="Arial"/>
              </a:rPr>
              <a:t> </a:t>
            </a:r>
            <a:r>
              <a:rPr sz="2000" b="1" i="1" dirty="0">
                <a:latin typeface="Arial"/>
                <a:cs typeface="Arial"/>
              </a:rPr>
              <a:t>PM</a:t>
            </a:r>
            <a:r>
              <a:rPr sz="2000" b="1" i="1" spc="-17" dirty="0">
                <a:latin typeface="Arial"/>
                <a:cs typeface="Arial"/>
              </a:rPr>
              <a:t> </a:t>
            </a:r>
            <a:r>
              <a:rPr sz="2000" b="1" i="1" dirty="0">
                <a:latin typeface="Arial"/>
                <a:cs typeface="Arial"/>
              </a:rPr>
              <a:t>(=</a:t>
            </a:r>
            <a:r>
              <a:rPr sz="2000" b="1" i="1" spc="-44" dirty="0">
                <a:latin typeface="Arial"/>
                <a:cs typeface="Arial"/>
              </a:rPr>
              <a:t> </a:t>
            </a:r>
            <a:r>
              <a:rPr sz="2000" b="1" i="1" spc="-11" dirty="0">
                <a:latin typeface="Arial"/>
                <a:cs typeface="Arial"/>
              </a:rPr>
              <a:t>pájka)</a:t>
            </a:r>
            <a:endParaRPr sz="2000" dirty="0">
              <a:latin typeface="Arial"/>
              <a:cs typeface="Arial"/>
            </a:endParaRPr>
          </a:p>
          <a:p>
            <a:pPr marL="392178" indent="-378171">
              <a:spcBef>
                <a:spcPts val="529"/>
              </a:spcBef>
              <a:buFont typeface="Wingdings"/>
              <a:buChar char=""/>
              <a:tabLst>
                <a:tab pos="391477" algn="l"/>
                <a:tab pos="392178" algn="l"/>
              </a:tabLst>
            </a:pPr>
            <a:r>
              <a:rPr sz="2000" b="1" i="1" dirty="0">
                <a:latin typeface="Arial"/>
                <a:cs typeface="Arial"/>
              </a:rPr>
              <a:t>Pájka</a:t>
            </a:r>
            <a:r>
              <a:rPr sz="2000" b="1" i="1" spc="-44" dirty="0">
                <a:latin typeface="Arial"/>
                <a:cs typeface="Arial"/>
              </a:rPr>
              <a:t> </a:t>
            </a:r>
            <a:r>
              <a:rPr sz="2000" b="1" i="1" dirty="0">
                <a:latin typeface="Arial"/>
                <a:cs typeface="Arial"/>
              </a:rPr>
              <a:t>má</a:t>
            </a:r>
            <a:r>
              <a:rPr sz="2000" b="1" i="1" spc="-17" dirty="0">
                <a:latin typeface="Arial"/>
                <a:cs typeface="Arial"/>
              </a:rPr>
              <a:t> </a:t>
            </a:r>
            <a:r>
              <a:rPr sz="2000" b="1" i="1" dirty="0">
                <a:latin typeface="Arial"/>
                <a:cs typeface="Arial"/>
              </a:rPr>
              <a:t>nižší</a:t>
            </a:r>
            <a:r>
              <a:rPr sz="2000" b="1" i="1" spc="-50" dirty="0">
                <a:latin typeface="Arial"/>
                <a:cs typeface="Arial"/>
              </a:rPr>
              <a:t> </a:t>
            </a:r>
            <a:r>
              <a:rPr sz="2000" b="1" i="1" dirty="0">
                <a:latin typeface="Arial"/>
                <a:cs typeface="Arial"/>
              </a:rPr>
              <a:t>Tt</a:t>
            </a:r>
            <a:r>
              <a:rPr sz="2000" b="1" i="1" spc="-33" dirty="0">
                <a:latin typeface="Arial"/>
                <a:cs typeface="Arial"/>
              </a:rPr>
              <a:t> </a:t>
            </a:r>
            <a:r>
              <a:rPr sz="2000" b="1" i="1" dirty="0">
                <a:latin typeface="Arial"/>
                <a:cs typeface="Arial"/>
              </a:rPr>
              <a:t>než</a:t>
            </a:r>
            <a:r>
              <a:rPr sz="2000" b="1" i="1" spc="-28" dirty="0">
                <a:latin typeface="Arial"/>
                <a:cs typeface="Arial"/>
              </a:rPr>
              <a:t> </a:t>
            </a:r>
            <a:r>
              <a:rPr sz="2000" b="1" i="1" dirty="0">
                <a:latin typeface="Arial"/>
                <a:cs typeface="Arial"/>
              </a:rPr>
              <a:t>má</a:t>
            </a:r>
            <a:r>
              <a:rPr sz="2000" b="1" i="1" spc="-22" dirty="0">
                <a:latin typeface="Arial"/>
                <a:cs typeface="Arial"/>
              </a:rPr>
              <a:t> </a:t>
            </a:r>
            <a:r>
              <a:rPr sz="2000" b="1" i="1" dirty="0">
                <a:latin typeface="Arial"/>
                <a:cs typeface="Arial"/>
              </a:rPr>
              <a:t>ZM</a:t>
            </a:r>
            <a:r>
              <a:rPr sz="2000" b="1" i="1" spc="-33" dirty="0">
                <a:latin typeface="Arial"/>
                <a:cs typeface="Arial"/>
              </a:rPr>
              <a:t> </a:t>
            </a:r>
            <a:r>
              <a:rPr sz="2000" b="1" i="1" dirty="0">
                <a:latin typeface="Arial"/>
                <a:cs typeface="Arial"/>
              </a:rPr>
              <a:t>–</a:t>
            </a:r>
            <a:r>
              <a:rPr sz="2000" b="1" i="1" spc="-17" dirty="0">
                <a:latin typeface="Arial"/>
                <a:cs typeface="Arial"/>
              </a:rPr>
              <a:t> </a:t>
            </a:r>
            <a:r>
              <a:rPr sz="2000" b="1" i="1" dirty="0">
                <a:latin typeface="Arial"/>
                <a:cs typeface="Arial"/>
              </a:rPr>
              <a:t>rozdílné</a:t>
            </a:r>
            <a:r>
              <a:rPr sz="2000" b="1" i="1" spc="-55" dirty="0">
                <a:latin typeface="Arial"/>
                <a:cs typeface="Arial"/>
              </a:rPr>
              <a:t> </a:t>
            </a:r>
            <a:r>
              <a:rPr sz="2000" b="1" i="1" dirty="0">
                <a:latin typeface="Arial"/>
                <a:cs typeface="Arial"/>
              </a:rPr>
              <a:t>chemické</a:t>
            </a:r>
            <a:r>
              <a:rPr sz="2000" b="1" i="1" spc="-39" dirty="0">
                <a:latin typeface="Arial"/>
                <a:cs typeface="Arial"/>
              </a:rPr>
              <a:t> </a:t>
            </a:r>
            <a:r>
              <a:rPr sz="2000" b="1" i="1" dirty="0">
                <a:latin typeface="Arial"/>
                <a:cs typeface="Arial"/>
              </a:rPr>
              <a:t>složení</a:t>
            </a:r>
            <a:r>
              <a:rPr sz="2000" b="1" i="1" spc="-33" dirty="0">
                <a:latin typeface="Arial"/>
                <a:cs typeface="Arial"/>
              </a:rPr>
              <a:t> </a:t>
            </a:r>
            <a:r>
              <a:rPr sz="2000" b="1" i="1" dirty="0">
                <a:latin typeface="Arial"/>
                <a:cs typeface="Arial"/>
              </a:rPr>
              <a:t>k</a:t>
            </a:r>
            <a:r>
              <a:rPr sz="2000" b="1" i="1" spc="-33" dirty="0">
                <a:latin typeface="Arial"/>
                <a:cs typeface="Arial"/>
              </a:rPr>
              <a:t> </a:t>
            </a:r>
            <a:r>
              <a:rPr sz="2000" b="1" i="1" spc="-28" dirty="0">
                <a:latin typeface="Arial"/>
                <a:cs typeface="Arial"/>
              </a:rPr>
              <a:t>ZM</a:t>
            </a:r>
            <a:endParaRPr sz="2000" dirty="0">
              <a:latin typeface="Arial"/>
              <a:cs typeface="Arial"/>
            </a:endParaRPr>
          </a:p>
          <a:p>
            <a:pPr marL="392178" indent="-378171">
              <a:spcBef>
                <a:spcPts val="529"/>
              </a:spcBef>
              <a:buFont typeface="Wingdings"/>
              <a:buChar char=""/>
              <a:tabLst>
                <a:tab pos="391477" algn="l"/>
                <a:tab pos="392178" algn="l"/>
                <a:tab pos="3519095" algn="l"/>
              </a:tabLst>
            </a:pPr>
            <a:r>
              <a:rPr sz="2000" b="1" i="1" dirty="0">
                <a:latin typeface="Arial"/>
                <a:cs typeface="Arial"/>
              </a:rPr>
              <a:t>Nízké</a:t>
            </a:r>
            <a:r>
              <a:rPr sz="2000" b="1" i="1" spc="-39" dirty="0">
                <a:latin typeface="Arial"/>
                <a:cs typeface="Arial"/>
              </a:rPr>
              <a:t> </a:t>
            </a:r>
            <a:r>
              <a:rPr sz="2000" b="1" i="1" dirty="0">
                <a:latin typeface="Arial"/>
                <a:cs typeface="Arial"/>
              </a:rPr>
              <a:t>pracovní</a:t>
            </a:r>
            <a:r>
              <a:rPr sz="2000" b="1" i="1" spc="-28" dirty="0">
                <a:latin typeface="Arial"/>
                <a:cs typeface="Arial"/>
              </a:rPr>
              <a:t> </a:t>
            </a:r>
            <a:r>
              <a:rPr sz="2000" b="1" i="1" spc="-11" dirty="0">
                <a:latin typeface="Arial"/>
                <a:cs typeface="Arial"/>
              </a:rPr>
              <a:t>teploty</a:t>
            </a:r>
            <a:r>
              <a:rPr sz="2000" b="1" i="1" dirty="0">
                <a:latin typeface="Arial"/>
                <a:cs typeface="Arial"/>
              </a:rPr>
              <a:t>	(materiál</a:t>
            </a:r>
            <a:r>
              <a:rPr sz="2000" b="1" i="1" spc="-55" dirty="0">
                <a:latin typeface="Arial"/>
                <a:cs typeface="Arial"/>
              </a:rPr>
              <a:t> </a:t>
            </a:r>
            <a:r>
              <a:rPr sz="2000" b="1" i="1" dirty="0">
                <a:latin typeface="Arial"/>
                <a:cs typeface="Arial"/>
              </a:rPr>
              <a:t>se</a:t>
            </a:r>
            <a:r>
              <a:rPr sz="2000" b="1" i="1" spc="-22" dirty="0">
                <a:latin typeface="Arial"/>
                <a:cs typeface="Arial"/>
              </a:rPr>
              <a:t> </a:t>
            </a:r>
            <a:r>
              <a:rPr sz="2000" b="1" i="1" dirty="0">
                <a:latin typeface="Arial"/>
                <a:cs typeface="Arial"/>
              </a:rPr>
              <a:t>neohřívá</a:t>
            </a:r>
            <a:r>
              <a:rPr sz="2000" b="1" i="1" spc="-28" dirty="0">
                <a:latin typeface="Arial"/>
                <a:cs typeface="Arial"/>
              </a:rPr>
              <a:t> </a:t>
            </a:r>
            <a:r>
              <a:rPr sz="2000" b="1" i="1" dirty="0">
                <a:latin typeface="Arial"/>
                <a:cs typeface="Arial"/>
              </a:rPr>
              <a:t>až</a:t>
            </a:r>
            <a:r>
              <a:rPr sz="2000" b="1" i="1" spc="-22" dirty="0">
                <a:latin typeface="Arial"/>
                <a:cs typeface="Arial"/>
              </a:rPr>
              <a:t> </a:t>
            </a:r>
            <a:r>
              <a:rPr sz="2000" b="1" i="1" dirty="0">
                <a:latin typeface="Arial"/>
                <a:cs typeface="Arial"/>
              </a:rPr>
              <a:t>na</a:t>
            </a:r>
            <a:r>
              <a:rPr sz="2000" b="1" i="1" spc="-22" dirty="0">
                <a:latin typeface="Arial"/>
                <a:cs typeface="Arial"/>
              </a:rPr>
              <a:t> </a:t>
            </a:r>
            <a:r>
              <a:rPr sz="2000" b="1" i="1" spc="-28" dirty="0">
                <a:latin typeface="Arial"/>
                <a:cs typeface="Arial"/>
              </a:rPr>
              <a:t>Tt)</a:t>
            </a:r>
            <a:endParaRPr sz="2000" dirty="0">
              <a:latin typeface="Arial"/>
              <a:cs typeface="Arial"/>
            </a:endParaRPr>
          </a:p>
          <a:p>
            <a:pPr marL="632387" lvl="1" indent="-234606">
              <a:spcBef>
                <a:spcPts val="529"/>
              </a:spcBef>
              <a:buChar char="–"/>
              <a:tabLst>
                <a:tab pos="633087" algn="l"/>
              </a:tabLst>
            </a:pPr>
            <a:r>
              <a:rPr sz="2000" b="1" i="1" dirty="0">
                <a:latin typeface="Arial"/>
                <a:cs typeface="Arial"/>
              </a:rPr>
              <a:t>cena,</a:t>
            </a:r>
            <a:r>
              <a:rPr sz="2000" b="1" i="1" spc="-50" dirty="0">
                <a:latin typeface="Arial"/>
                <a:cs typeface="Arial"/>
              </a:rPr>
              <a:t> </a:t>
            </a:r>
            <a:r>
              <a:rPr sz="2000" b="1" i="1" dirty="0">
                <a:latin typeface="Arial"/>
                <a:cs typeface="Arial"/>
              </a:rPr>
              <a:t>příznivé</a:t>
            </a:r>
            <a:r>
              <a:rPr sz="2000" b="1" i="1" spc="-44" dirty="0">
                <a:latin typeface="Arial"/>
                <a:cs typeface="Arial"/>
              </a:rPr>
              <a:t> </a:t>
            </a:r>
            <a:r>
              <a:rPr sz="2000" b="1" i="1" dirty="0">
                <a:latin typeface="Arial"/>
                <a:cs typeface="Arial"/>
              </a:rPr>
              <a:t>z</a:t>
            </a:r>
            <a:r>
              <a:rPr sz="2000" b="1" i="1" spc="-28" dirty="0">
                <a:latin typeface="Arial"/>
                <a:cs typeface="Arial"/>
              </a:rPr>
              <a:t> </a:t>
            </a:r>
            <a:r>
              <a:rPr sz="2000" b="1" i="1" dirty="0">
                <a:latin typeface="Arial"/>
                <a:cs typeface="Arial"/>
              </a:rPr>
              <a:t>hlediska</a:t>
            </a:r>
            <a:r>
              <a:rPr sz="2000" b="1" i="1" spc="-44" dirty="0">
                <a:latin typeface="Arial"/>
                <a:cs typeface="Arial"/>
              </a:rPr>
              <a:t> </a:t>
            </a:r>
            <a:r>
              <a:rPr sz="2000" b="1" i="1" dirty="0">
                <a:latin typeface="Arial"/>
                <a:cs typeface="Arial"/>
              </a:rPr>
              <a:t>deformací</a:t>
            </a:r>
            <a:r>
              <a:rPr sz="2000" b="1" i="1" spc="-44" dirty="0">
                <a:latin typeface="Arial"/>
                <a:cs typeface="Arial"/>
              </a:rPr>
              <a:t> </a:t>
            </a:r>
            <a:r>
              <a:rPr sz="2000" b="1" i="1" dirty="0">
                <a:latin typeface="Arial"/>
                <a:cs typeface="Arial"/>
              </a:rPr>
              <a:t>a</a:t>
            </a:r>
            <a:r>
              <a:rPr sz="2000" b="1" i="1" spc="-33" dirty="0">
                <a:latin typeface="Arial"/>
                <a:cs typeface="Arial"/>
              </a:rPr>
              <a:t> </a:t>
            </a:r>
            <a:r>
              <a:rPr sz="2000" b="1" i="1" dirty="0">
                <a:latin typeface="Arial"/>
                <a:cs typeface="Arial"/>
              </a:rPr>
              <a:t>vnitřních</a:t>
            </a:r>
            <a:r>
              <a:rPr sz="2000" b="1" i="1" spc="-50" dirty="0">
                <a:latin typeface="Arial"/>
                <a:cs typeface="Arial"/>
              </a:rPr>
              <a:t> </a:t>
            </a:r>
            <a:r>
              <a:rPr sz="2000" b="1" i="1" spc="-11" dirty="0">
                <a:latin typeface="Arial"/>
                <a:cs typeface="Arial"/>
              </a:rPr>
              <a:t>pnutí</a:t>
            </a:r>
            <a:endParaRPr sz="2000" dirty="0">
              <a:latin typeface="Arial"/>
              <a:cs typeface="Arial"/>
            </a:endParaRPr>
          </a:p>
        </p:txBody>
      </p:sp>
      <p:pic>
        <p:nvPicPr>
          <p:cNvPr id="20" name="object 20"/>
          <p:cNvPicPr/>
          <p:nvPr/>
        </p:nvPicPr>
        <p:blipFill>
          <a:blip r:embed="rId2" cstate="print"/>
          <a:stretch>
            <a:fillRect/>
          </a:stretch>
        </p:blipFill>
        <p:spPr>
          <a:xfrm>
            <a:off x="5575301" y="1220475"/>
            <a:ext cx="4369246" cy="4201583"/>
          </a:xfrm>
          <a:prstGeom prst="rect">
            <a:avLst/>
          </a:prstGeom>
        </p:spPr>
      </p:pic>
      <p:sp>
        <p:nvSpPr>
          <p:cNvPr id="21" name="object 21"/>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0" name="object 10"/>
          <p:cNvPicPr/>
          <p:nvPr/>
        </p:nvPicPr>
        <p:blipFill>
          <a:blip r:embed="rId2" cstate="print"/>
          <a:stretch>
            <a:fillRect/>
          </a:stretch>
        </p:blipFill>
        <p:spPr>
          <a:xfrm>
            <a:off x="304800" y="702503"/>
            <a:ext cx="2649518" cy="747042"/>
          </a:xfrm>
          <a:prstGeom prst="rect">
            <a:avLst/>
          </a:prstGeom>
        </p:spPr>
      </p:pic>
      <p:sp>
        <p:nvSpPr>
          <p:cNvPr id="11" name="object 11"/>
          <p:cNvSpPr txBox="1">
            <a:spLocks noGrp="1"/>
          </p:cNvSpPr>
          <p:nvPr>
            <p:ph type="title"/>
          </p:nvPr>
        </p:nvSpPr>
        <p:spPr>
          <a:xfrm>
            <a:off x="391632" y="777807"/>
            <a:ext cx="2341682" cy="442668"/>
          </a:xfrm>
          <a:prstGeom prst="rect">
            <a:avLst/>
          </a:prstGeom>
        </p:spPr>
        <p:txBody>
          <a:bodyPr vert="horz" wrap="square" lIns="0" tIns="18207" rIns="0" bIns="0" rtlCol="0">
            <a:spAutoFit/>
          </a:bodyPr>
          <a:lstStyle/>
          <a:p>
            <a:pPr marL="14007">
              <a:spcBef>
                <a:spcPts val="143"/>
              </a:spcBef>
            </a:pPr>
            <a:r>
              <a:rPr sz="2757" i="1" spc="-44" dirty="0">
                <a:solidFill>
                  <a:srgbClr val="FF0000"/>
                </a:solidFill>
                <a:latin typeface="Tahoma"/>
                <a:cs typeface="Tahoma"/>
              </a:rPr>
              <a:t>Použití</a:t>
            </a:r>
            <a:r>
              <a:rPr sz="2757" i="1" spc="-138" dirty="0">
                <a:solidFill>
                  <a:srgbClr val="FF0000"/>
                </a:solidFill>
                <a:latin typeface="Tahoma"/>
                <a:cs typeface="Tahoma"/>
              </a:rPr>
              <a:t> </a:t>
            </a:r>
            <a:r>
              <a:rPr sz="2757" i="1" spc="-50" dirty="0">
                <a:solidFill>
                  <a:srgbClr val="FF0000"/>
                </a:solidFill>
                <a:latin typeface="Tahoma"/>
                <a:cs typeface="Tahoma"/>
              </a:rPr>
              <a:t>pájení</a:t>
            </a:r>
            <a:endParaRPr sz="2757">
              <a:latin typeface="Tahoma"/>
              <a:cs typeface="Tahoma"/>
            </a:endParaRPr>
          </a:p>
        </p:txBody>
      </p:sp>
      <p:sp>
        <p:nvSpPr>
          <p:cNvPr id="15" name="object 15"/>
          <p:cNvSpPr txBox="1"/>
          <p:nvPr/>
        </p:nvSpPr>
        <p:spPr>
          <a:xfrm>
            <a:off x="1343992" y="1443268"/>
            <a:ext cx="8005417" cy="5157476"/>
          </a:xfrm>
          <a:prstGeom prst="rect">
            <a:avLst/>
          </a:prstGeom>
        </p:spPr>
        <p:txBody>
          <a:bodyPr vert="horz" wrap="square" lIns="0" tIns="14706" rIns="0" bIns="0" rtlCol="0">
            <a:spAutoFit/>
          </a:bodyPr>
          <a:lstStyle/>
          <a:p>
            <a:pPr marL="14007" marR="5602">
              <a:spcBef>
                <a:spcPts val="116"/>
              </a:spcBef>
            </a:pPr>
            <a:r>
              <a:rPr sz="2206" b="1" i="1" dirty="0">
                <a:latin typeface="Arial"/>
                <a:cs typeface="Arial"/>
              </a:rPr>
              <a:t>Pájené</a:t>
            </a:r>
            <a:r>
              <a:rPr sz="2206" b="1" i="1" spc="-28" dirty="0">
                <a:latin typeface="Arial"/>
                <a:cs typeface="Arial"/>
              </a:rPr>
              <a:t> </a:t>
            </a:r>
            <a:r>
              <a:rPr sz="2206" b="1" i="1" dirty="0">
                <a:latin typeface="Arial"/>
                <a:cs typeface="Arial"/>
              </a:rPr>
              <a:t>spoje</a:t>
            </a:r>
            <a:r>
              <a:rPr sz="2206" b="1" i="1" spc="-17" dirty="0">
                <a:latin typeface="Arial"/>
                <a:cs typeface="Arial"/>
              </a:rPr>
              <a:t> </a:t>
            </a:r>
            <a:r>
              <a:rPr sz="2206" b="1" i="1" dirty="0">
                <a:latin typeface="Arial"/>
                <a:cs typeface="Arial"/>
              </a:rPr>
              <a:t>se</a:t>
            </a:r>
            <a:r>
              <a:rPr sz="2206" b="1" i="1" spc="-28" dirty="0">
                <a:latin typeface="Arial"/>
                <a:cs typeface="Arial"/>
              </a:rPr>
              <a:t> </a:t>
            </a:r>
            <a:r>
              <a:rPr sz="2206" b="1" i="1" dirty="0">
                <a:latin typeface="Arial"/>
                <a:cs typeface="Arial"/>
              </a:rPr>
              <a:t>používají</a:t>
            </a:r>
            <a:r>
              <a:rPr sz="2206" b="1" i="1" spc="-50" dirty="0">
                <a:latin typeface="Arial"/>
                <a:cs typeface="Arial"/>
              </a:rPr>
              <a:t> </a:t>
            </a:r>
            <a:r>
              <a:rPr sz="2206" b="1" i="1" dirty="0">
                <a:latin typeface="Arial"/>
                <a:cs typeface="Arial"/>
              </a:rPr>
              <a:t>nejčastěji</a:t>
            </a:r>
            <a:r>
              <a:rPr sz="2206" b="1" i="1" spc="-66" dirty="0">
                <a:latin typeface="Arial"/>
                <a:cs typeface="Arial"/>
              </a:rPr>
              <a:t> </a:t>
            </a:r>
            <a:r>
              <a:rPr sz="2206" b="1" i="1" dirty="0">
                <a:latin typeface="Arial"/>
                <a:cs typeface="Arial"/>
              </a:rPr>
              <a:t>v</a:t>
            </a:r>
            <a:r>
              <a:rPr sz="2206" b="1" i="1" spc="-6" dirty="0">
                <a:latin typeface="Arial"/>
                <a:cs typeface="Arial"/>
              </a:rPr>
              <a:t> </a:t>
            </a:r>
            <a:r>
              <a:rPr sz="2206" b="1" i="1" dirty="0">
                <a:latin typeface="Arial"/>
                <a:cs typeface="Arial"/>
              </a:rPr>
              <a:t>těch</a:t>
            </a:r>
            <a:r>
              <a:rPr sz="2206" b="1" i="1" spc="-39" dirty="0">
                <a:latin typeface="Arial"/>
                <a:cs typeface="Arial"/>
              </a:rPr>
              <a:t> </a:t>
            </a:r>
            <a:r>
              <a:rPr sz="2206" b="1" i="1" dirty="0">
                <a:latin typeface="Arial"/>
                <a:cs typeface="Arial"/>
              </a:rPr>
              <a:t>případech</a:t>
            </a:r>
            <a:r>
              <a:rPr sz="2206" b="1" i="1" spc="-28" dirty="0">
                <a:latin typeface="Arial"/>
                <a:cs typeface="Arial"/>
              </a:rPr>
              <a:t> </a:t>
            </a:r>
            <a:r>
              <a:rPr sz="2206" b="1" i="1" dirty="0">
                <a:latin typeface="Arial"/>
                <a:cs typeface="Arial"/>
              </a:rPr>
              <a:t>kdy</a:t>
            </a:r>
            <a:r>
              <a:rPr sz="2206" b="1" i="1" spc="-22" dirty="0">
                <a:latin typeface="Arial"/>
                <a:cs typeface="Arial"/>
              </a:rPr>
              <a:t> </a:t>
            </a:r>
            <a:r>
              <a:rPr sz="2206" b="1" i="1" spc="-28" dirty="0">
                <a:latin typeface="Arial"/>
                <a:cs typeface="Arial"/>
              </a:rPr>
              <a:t>se </a:t>
            </a:r>
            <a:r>
              <a:rPr sz="2206" b="1" i="1" spc="-11" dirty="0">
                <a:latin typeface="Arial"/>
                <a:cs typeface="Arial"/>
              </a:rPr>
              <a:t>požaduje:</a:t>
            </a:r>
            <a:endParaRPr sz="2206" dirty="0">
              <a:latin typeface="Arial"/>
              <a:cs typeface="Arial"/>
            </a:endParaRPr>
          </a:p>
          <a:p>
            <a:pPr>
              <a:spcBef>
                <a:spcPts val="28"/>
              </a:spcBef>
            </a:pPr>
            <a:endParaRPr sz="3198" dirty="0">
              <a:latin typeface="Arial"/>
              <a:cs typeface="Arial"/>
            </a:endParaRPr>
          </a:p>
          <a:p>
            <a:pPr marL="392178" indent="-378171">
              <a:buFont typeface="Arial"/>
              <a:buChar char="-"/>
              <a:tabLst>
                <a:tab pos="391477" algn="l"/>
                <a:tab pos="392178" algn="l"/>
              </a:tabLst>
            </a:pPr>
            <a:r>
              <a:rPr sz="2206" b="1" i="1" dirty="0">
                <a:latin typeface="Arial"/>
                <a:cs typeface="Arial"/>
              </a:rPr>
              <a:t>Těsnost</a:t>
            </a:r>
            <a:r>
              <a:rPr sz="2206" b="1" i="1" spc="-28" dirty="0">
                <a:latin typeface="Arial"/>
                <a:cs typeface="Arial"/>
              </a:rPr>
              <a:t> </a:t>
            </a:r>
            <a:r>
              <a:rPr sz="2206" b="1" i="1" spc="-11" dirty="0">
                <a:latin typeface="Arial"/>
                <a:cs typeface="Arial"/>
              </a:rPr>
              <a:t>spoje</a:t>
            </a:r>
            <a:endParaRPr sz="2206" dirty="0">
              <a:latin typeface="Arial"/>
              <a:cs typeface="Arial"/>
            </a:endParaRPr>
          </a:p>
          <a:p>
            <a:pPr marL="392178" indent="-378171">
              <a:spcBef>
                <a:spcPts val="529"/>
              </a:spcBef>
              <a:buFont typeface="Arial"/>
              <a:buChar char="-"/>
              <a:tabLst>
                <a:tab pos="391477" algn="l"/>
                <a:tab pos="392178" algn="l"/>
              </a:tabLst>
            </a:pPr>
            <a:r>
              <a:rPr sz="2206" b="1" i="1" dirty="0">
                <a:latin typeface="Arial"/>
                <a:cs typeface="Arial"/>
              </a:rPr>
              <a:t>Elektrická</a:t>
            </a:r>
            <a:r>
              <a:rPr sz="2206" b="1" i="1" spc="-83" dirty="0">
                <a:latin typeface="Arial"/>
                <a:cs typeface="Arial"/>
              </a:rPr>
              <a:t> </a:t>
            </a:r>
            <a:r>
              <a:rPr sz="2206" b="1" i="1" spc="-11" dirty="0">
                <a:latin typeface="Arial"/>
                <a:cs typeface="Arial"/>
              </a:rPr>
              <a:t>vodivost</a:t>
            </a:r>
            <a:endParaRPr sz="2206" dirty="0">
              <a:latin typeface="Arial"/>
              <a:cs typeface="Arial"/>
            </a:endParaRPr>
          </a:p>
          <a:p>
            <a:pPr marL="392178" indent="-378171">
              <a:spcBef>
                <a:spcPts val="529"/>
              </a:spcBef>
              <a:buFont typeface="Arial"/>
              <a:buChar char="-"/>
              <a:tabLst>
                <a:tab pos="391477" algn="l"/>
                <a:tab pos="392178" algn="l"/>
              </a:tabLst>
            </a:pPr>
            <a:r>
              <a:rPr sz="2206" b="1" i="1" spc="-11" dirty="0">
                <a:latin typeface="Arial"/>
                <a:cs typeface="Arial"/>
              </a:rPr>
              <a:t>Korozivzdornost</a:t>
            </a:r>
            <a:endParaRPr sz="2206" dirty="0">
              <a:latin typeface="Arial"/>
              <a:cs typeface="Arial"/>
            </a:endParaRPr>
          </a:p>
          <a:p>
            <a:pPr marL="392178" indent="-378171">
              <a:spcBef>
                <a:spcPts val="529"/>
              </a:spcBef>
              <a:buFont typeface="Arial"/>
              <a:buChar char="-"/>
              <a:tabLst>
                <a:tab pos="391477" algn="l"/>
                <a:tab pos="392178" algn="l"/>
                <a:tab pos="3817430" algn="l"/>
              </a:tabLst>
            </a:pPr>
            <a:r>
              <a:rPr sz="2206" b="1" i="1" dirty="0">
                <a:latin typeface="Arial"/>
                <a:cs typeface="Arial"/>
              </a:rPr>
              <a:t>Pěkný</a:t>
            </a:r>
            <a:r>
              <a:rPr sz="2206" b="1" i="1" spc="-44" dirty="0">
                <a:latin typeface="Arial"/>
                <a:cs typeface="Arial"/>
              </a:rPr>
              <a:t> </a:t>
            </a:r>
            <a:r>
              <a:rPr sz="2206" b="1" i="1" dirty="0">
                <a:latin typeface="Arial"/>
                <a:cs typeface="Arial"/>
              </a:rPr>
              <a:t>povrchový</a:t>
            </a:r>
            <a:r>
              <a:rPr sz="2206" b="1" i="1" spc="-39" dirty="0">
                <a:latin typeface="Arial"/>
                <a:cs typeface="Arial"/>
              </a:rPr>
              <a:t> </a:t>
            </a:r>
            <a:r>
              <a:rPr sz="2206" b="1" i="1" spc="-11" dirty="0">
                <a:latin typeface="Arial"/>
                <a:cs typeface="Arial"/>
              </a:rPr>
              <a:t>vzhled</a:t>
            </a:r>
            <a:r>
              <a:rPr sz="2206" b="1" i="1" dirty="0">
                <a:latin typeface="Arial"/>
                <a:cs typeface="Arial"/>
              </a:rPr>
              <a:t>	(plynulý</a:t>
            </a:r>
            <a:r>
              <a:rPr sz="2206" b="1" i="1" spc="-61" dirty="0">
                <a:latin typeface="Arial"/>
                <a:cs typeface="Arial"/>
              </a:rPr>
              <a:t> </a:t>
            </a:r>
            <a:r>
              <a:rPr sz="2206" b="1" i="1" dirty="0">
                <a:latin typeface="Arial"/>
                <a:cs typeface="Arial"/>
              </a:rPr>
              <a:t>přechod</a:t>
            </a:r>
            <a:r>
              <a:rPr sz="2206" b="1" i="1" spc="-44" dirty="0">
                <a:latin typeface="Arial"/>
                <a:cs typeface="Arial"/>
              </a:rPr>
              <a:t> </a:t>
            </a:r>
            <a:r>
              <a:rPr sz="2206" b="1" i="1" dirty="0">
                <a:latin typeface="Arial"/>
                <a:cs typeface="Arial"/>
              </a:rPr>
              <a:t>do</a:t>
            </a:r>
            <a:r>
              <a:rPr sz="2206" b="1" i="1" spc="-22" dirty="0">
                <a:latin typeface="Arial"/>
                <a:cs typeface="Arial"/>
              </a:rPr>
              <a:t> </a:t>
            </a:r>
            <a:r>
              <a:rPr sz="2206" b="1" i="1" spc="-28" dirty="0">
                <a:latin typeface="Arial"/>
                <a:cs typeface="Arial"/>
              </a:rPr>
              <a:t>ZM)</a:t>
            </a:r>
            <a:endParaRPr sz="2206" dirty="0">
              <a:latin typeface="Arial"/>
              <a:cs typeface="Arial"/>
            </a:endParaRPr>
          </a:p>
          <a:p>
            <a:pPr marL="392178" indent="-378171">
              <a:spcBef>
                <a:spcPts val="534"/>
              </a:spcBef>
              <a:buFont typeface="Arial"/>
              <a:buChar char="-"/>
              <a:tabLst>
                <a:tab pos="391477" algn="l"/>
                <a:tab pos="392178" algn="l"/>
              </a:tabLst>
            </a:pPr>
            <a:r>
              <a:rPr sz="2206" b="1" i="1" dirty="0">
                <a:latin typeface="Arial"/>
                <a:cs typeface="Arial"/>
              </a:rPr>
              <a:t>Mechanická</a:t>
            </a:r>
            <a:r>
              <a:rPr sz="2206" b="1" i="1" spc="-44" dirty="0">
                <a:latin typeface="Arial"/>
                <a:cs typeface="Arial"/>
              </a:rPr>
              <a:t> </a:t>
            </a:r>
            <a:r>
              <a:rPr sz="2206" b="1" i="1" dirty="0">
                <a:latin typeface="Arial"/>
                <a:cs typeface="Arial"/>
              </a:rPr>
              <a:t>pevnost</a:t>
            </a:r>
            <a:r>
              <a:rPr sz="2206" b="1" i="1" spc="-50" dirty="0">
                <a:latin typeface="Arial"/>
                <a:cs typeface="Arial"/>
              </a:rPr>
              <a:t> </a:t>
            </a:r>
            <a:r>
              <a:rPr sz="2206" b="1" i="1" dirty="0">
                <a:latin typeface="Arial"/>
                <a:cs typeface="Arial"/>
              </a:rPr>
              <a:t>při</a:t>
            </a:r>
            <a:r>
              <a:rPr sz="2206" b="1" i="1" spc="-44" dirty="0">
                <a:latin typeface="Arial"/>
                <a:cs typeface="Arial"/>
              </a:rPr>
              <a:t> </a:t>
            </a:r>
            <a:r>
              <a:rPr sz="2206" b="1" i="1" dirty="0">
                <a:latin typeface="Arial"/>
                <a:cs typeface="Arial"/>
              </a:rPr>
              <a:t>statickém</a:t>
            </a:r>
            <a:r>
              <a:rPr sz="2206" b="1" i="1" spc="-72" dirty="0">
                <a:latin typeface="Arial"/>
                <a:cs typeface="Arial"/>
              </a:rPr>
              <a:t> </a:t>
            </a:r>
            <a:r>
              <a:rPr sz="2206" b="1" i="1" dirty="0">
                <a:latin typeface="Arial"/>
                <a:cs typeface="Arial"/>
              </a:rPr>
              <a:t>(dynamickém)</a:t>
            </a:r>
            <a:r>
              <a:rPr sz="2206" b="1" i="1" spc="-61" dirty="0">
                <a:latin typeface="Arial"/>
                <a:cs typeface="Arial"/>
              </a:rPr>
              <a:t> </a:t>
            </a:r>
            <a:r>
              <a:rPr sz="2206" b="1" i="1" spc="-11" dirty="0">
                <a:latin typeface="Arial"/>
                <a:cs typeface="Arial"/>
              </a:rPr>
              <a:t>zatížení</a:t>
            </a:r>
            <a:endParaRPr sz="2206" dirty="0">
              <a:latin typeface="Arial"/>
              <a:cs typeface="Arial"/>
            </a:endParaRPr>
          </a:p>
          <a:p>
            <a:pPr marL="392178" indent="-378171">
              <a:spcBef>
                <a:spcPts val="529"/>
              </a:spcBef>
              <a:buFont typeface="Arial"/>
              <a:buChar char="-"/>
              <a:tabLst>
                <a:tab pos="391477" algn="l"/>
                <a:tab pos="392178" algn="l"/>
              </a:tabLst>
            </a:pPr>
            <a:r>
              <a:rPr sz="2206" b="1" i="1" dirty="0">
                <a:latin typeface="Arial"/>
                <a:cs typeface="Arial"/>
              </a:rPr>
              <a:t>Při</a:t>
            </a:r>
            <a:r>
              <a:rPr sz="2206" b="1" i="1" spc="-44" dirty="0">
                <a:latin typeface="Arial"/>
                <a:cs typeface="Arial"/>
              </a:rPr>
              <a:t> </a:t>
            </a:r>
            <a:r>
              <a:rPr sz="2206" b="1" i="1" dirty="0">
                <a:latin typeface="Arial"/>
                <a:cs typeface="Arial"/>
              </a:rPr>
              <a:t>tvorbě</a:t>
            </a:r>
            <a:r>
              <a:rPr sz="2206" b="1" i="1" spc="-44" dirty="0">
                <a:latin typeface="Arial"/>
                <a:cs typeface="Arial"/>
              </a:rPr>
              <a:t> </a:t>
            </a:r>
            <a:r>
              <a:rPr sz="2206" b="1" i="1" dirty="0">
                <a:latin typeface="Arial"/>
                <a:cs typeface="Arial"/>
              </a:rPr>
              <a:t>tvarově</a:t>
            </a:r>
            <a:r>
              <a:rPr sz="2206" b="1" i="1" spc="-55" dirty="0">
                <a:latin typeface="Arial"/>
                <a:cs typeface="Arial"/>
              </a:rPr>
              <a:t> </a:t>
            </a:r>
            <a:r>
              <a:rPr sz="2206" b="1" i="1" dirty="0">
                <a:latin typeface="Arial"/>
                <a:cs typeface="Arial"/>
              </a:rPr>
              <a:t>složitých</a:t>
            </a:r>
            <a:r>
              <a:rPr sz="2206" b="1" i="1" spc="-44" dirty="0">
                <a:latin typeface="Arial"/>
                <a:cs typeface="Arial"/>
              </a:rPr>
              <a:t> </a:t>
            </a:r>
            <a:r>
              <a:rPr sz="2206" b="1" i="1" spc="-11" dirty="0">
                <a:latin typeface="Arial"/>
                <a:cs typeface="Arial"/>
              </a:rPr>
              <a:t>spojů</a:t>
            </a:r>
            <a:endParaRPr sz="2206" dirty="0">
              <a:latin typeface="Arial"/>
              <a:cs typeface="Arial"/>
            </a:endParaRPr>
          </a:p>
          <a:p>
            <a:pPr marL="392178" indent="-378171">
              <a:spcBef>
                <a:spcPts val="529"/>
              </a:spcBef>
              <a:buFont typeface="Arial"/>
              <a:buChar char="-"/>
              <a:tabLst>
                <a:tab pos="391477" algn="l"/>
                <a:tab pos="392178" algn="l"/>
              </a:tabLst>
            </a:pPr>
            <a:r>
              <a:rPr sz="2206" b="1" i="1" dirty="0">
                <a:latin typeface="Arial"/>
                <a:cs typeface="Arial"/>
              </a:rPr>
              <a:t>Při</a:t>
            </a:r>
            <a:r>
              <a:rPr sz="2206" b="1" i="1" spc="-39" dirty="0">
                <a:latin typeface="Arial"/>
                <a:cs typeface="Arial"/>
              </a:rPr>
              <a:t> </a:t>
            </a:r>
            <a:r>
              <a:rPr sz="2206" b="1" i="1" dirty="0">
                <a:latin typeface="Arial"/>
                <a:cs typeface="Arial"/>
              </a:rPr>
              <a:t>tvorbě</a:t>
            </a:r>
            <a:r>
              <a:rPr sz="2206" b="1" i="1" spc="-39" dirty="0">
                <a:latin typeface="Arial"/>
                <a:cs typeface="Arial"/>
              </a:rPr>
              <a:t> </a:t>
            </a:r>
            <a:r>
              <a:rPr sz="2206" b="1" i="1" dirty="0">
                <a:latin typeface="Arial"/>
                <a:cs typeface="Arial"/>
              </a:rPr>
              <a:t>heterogenních</a:t>
            </a:r>
            <a:r>
              <a:rPr sz="2206" b="1" i="1" spc="-50" dirty="0">
                <a:latin typeface="Arial"/>
                <a:cs typeface="Arial"/>
              </a:rPr>
              <a:t> </a:t>
            </a:r>
            <a:r>
              <a:rPr sz="2206" b="1" i="1" spc="-11" dirty="0">
                <a:latin typeface="Arial"/>
                <a:cs typeface="Arial"/>
              </a:rPr>
              <a:t>spojů</a:t>
            </a:r>
            <a:endParaRPr sz="2206" dirty="0">
              <a:latin typeface="Arial"/>
              <a:cs typeface="Arial"/>
            </a:endParaRPr>
          </a:p>
          <a:p>
            <a:pPr marL="398480">
              <a:spcBef>
                <a:spcPts val="529"/>
              </a:spcBef>
            </a:pPr>
            <a:r>
              <a:rPr sz="2206" b="1" i="1" dirty="0">
                <a:latin typeface="Arial"/>
                <a:cs typeface="Arial"/>
              </a:rPr>
              <a:t>(železných</a:t>
            </a:r>
            <a:r>
              <a:rPr sz="2206" b="1" i="1" spc="-72" dirty="0">
                <a:latin typeface="Arial"/>
                <a:cs typeface="Arial"/>
              </a:rPr>
              <a:t> </a:t>
            </a:r>
            <a:r>
              <a:rPr sz="2206" b="1" i="1" dirty="0">
                <a:latin typeface="Arial"/>
                <a:cs typeface="Arial"/>
              </a:rPr>
              <a:t>X</a:t>
            </a:r>
            <a:r>
              <a:rPr sz="2206" b="1" i="1" spc="-28" dirty="0">
                <a:latin typeface="Arial"/>
                <a:cs typeface="Arial"/>
              </a:rPr>
              <a:t> </a:t>
            </a:r>
            <a:r>
              <a:rPr sz="2206" b="1" i="1" dirty="0">
                <a:latin typeface="Arial"/>
                <a:cs typeface="Arial"/>
              </a:rPr>
              <a:t>neželezných,</a:t>
            </a:r>
            <a:r>
              <a:rPr sz="2206" b="1" i="1" spc="-66" dirty="0">
                <a:latin typeface="Arial"/>
                <a:cs typeface="Arial"/>
              </a:rPr>
              <a:t> </a:t>
            </a:r>
            <a:r>
              <a:rPr sz="2206" b="1" i="1" dirty="0">
                <a:latin typeface="Arial"/>
                <a:cs typeface="Arial"/>
              </a:rPr>
              <a:t>kovových</a:t>
            </a:r>
            <a:r>
              <a:rPr sz="2206" b="1" i="1" spc="-39" dirty="0">
                <a:latin typeface="Arial"/>
                <a:cs typeface="Arial"/>
              </a:rPr>
              <a:t> </a:t>
            </a:r>
            <a:r>
              <a:rPr sz="2206" b="1" i="1" dirty="0">
                <a:latin typeface="Arial"/>
                <a:cs typeface="Arial"/>
              </a:rPr>
              <a:t>X</a:t>
            </a:r>
            <a:r>
              <a:rPr sz="2206" b="1" i="1" spc="-22" dirty="0">
                <a:latin typeface="Arial"/>
                <a:cs typeface="Arial"/>
              </a:rPr>
              <a:t> </a:t>
            </a:r>
            <a:r>
              <a:rPr sz="2206" b="1" i="1" spc="-11" dirty="0">
                <a:latin typeface="Arial"/>
                <a:cs typeface="Arial"/>
              </a:rPr>
              <a:t>nekovových)</a:t>
            </a:r>
            <a:endParaRPr sz="2206" dirty="0">
              <a:latin typeface="Arial"/>
              <a:cs typeface="Arial"/>
            </a:endParaRPr>
          </a:p>
          <a:p>
            <a:pPr marL="392178" indent="-378171">
              <a:spcBef>
                <a:spcPts val="529"/>
              </a:spcBef>
              <a:buFont typeface="Arial"/>
              <a:buChar char="-"/>
              <a:tabLst>
                <a:tab pos="391477" algn="l"/>
                <a:tab pos="392178" algn="l"/>
              </a:tabLst>
            </a:pPr>
            <a:r>
              <a:rPr sz="2206" b="1" i="1" dirty="0">
                <a:latin typeface="Arial"/>
                <a:cs typeface="Arial"/>
              </a:rPr>
              <a:t>Všude</a:t>
            </a:r>
            <a:r>
              <a:rPr sz="2206" b="1" i="1" spc="-28" dirty="0">
                <a:latin typeface="Arial"/>
                <a:cs typeface="Arial"/>
              </a:rPr>
              <a:t> </a:t>
            </a:r>
            <a:r>
              <a:rPr sz="2206" b="1" i="1" dirty="0">
                <a:latin typeface="Arial"/>
                <a:cs typeface="Arial"/>
              </a:rPr>
              <a:t>tam,</a:t>
            </a:r>
            <a:r>
              <a:rPr sz="2206" b="1" i="1" spc="-50" dirty="0">
                <a:latin typeface="Arial"/>
                <a:cs typeface="Arial"/>
              </a:rPr>
              <a:t> </a:t>
            </a:r>
            <a:r>
              <a:rPr sz="2206" b="1" i="1" dirty="0">
                <a:latin typeface="Arial"/>
                <a:cs typeface="Arial"/>
              </a:rPr>
              <a:t>kde</a:t>
            </a:r>
            <a:r>
              <a:rPr sz="2206" b="1" i="1" spc="-6" dirty="0">
                <a:latin typeface="Arial"/>
                <a:cs typeface="Arial"/>
              </a:rPr>
              <a:t> </a:t>
            </a:r>
            <a:r>
              <a:rPr sz="2206" b="1" i="1" dirty="0">
                <a:latin typeface="Arial"/>
                <a:cs typeface="Arial"/>
              </a:rPr>
              <a:t>nelze</a:t>
            </a:r>
            <a:r>
              <a:rPr sz="2206" b="1" i="1" spc="-39" dirty="0">
                <a:latin typeface="Arial"/>
                <a:cs typeface="Arial"/>
              </a:rPr>
              <a:t> </a:t>
            </a:r>
            <a:r>
              <a:rPr sz="2206" b="1" i="1" dirty="0">
                <a:latin typeface="Arial"/>
                <a:cs typeface="Arial"/>
              </a:rPr>
              <a:t>použít</a:t>
            </a:r>
            <a:r>
              <a:rPr sz="2206" b="1" i="1" spc="-17" dirty="0">
                <a:latin typeface="Arial"/>
                <a:cs typeface="Arial"/>
              </a:rPr>
              <a:t> </a:t>
            </a:r>
            <a:r>
              <a:rPr sz="2206" b="1" i="1" dirty="0">
                <a:latin typeface="Arial"/>
                <a:cs typeface="Arial"/>
              </a:rPr>
              <a:t>tavné</a:t>
            </a:r>
            <a:r>
              <a:rPr sz="2206" b="1" i="1" spc="-33" dirty="0">
                <a:latin typeface="Arial"/>
                <a:cs typeface="Arial"/>
              </a:rPr>
              <a:t> </a:t>
            </a:r>
            <a:r>
              <a:rPr sz="2206" b="1" i="1" spc="-11" dirty="0">
                <a:latin typeface="Arial"/>
                <a:cs typeface="Arial"/>
              </a:rPr>
              <a:t>svařování</a:t>
            </a:r>
            <a:endParaRPr sz="2206" dirty="0">
              <a:latin typeface="Arial"/>
              <a:cs typeface="Arial"/>
            </a:endParaRPr>
          </a:p>
          <a:p>
            <a:pPr marL="398480">
              <a:spcBef>
                <a:spcPts val="529"/>
              </a:spcBef>
            </a:pPr>
            <a:r>
              <a:rPr sz="2206" b="1" i="1" dirty="0">
                <a:latin typeface="Arial"/>
                <a:cs typeface="Arial"/>
              </a:rPr>
              <a:t>(z</a:t>
            </a:r>
            <a:r>
              <a:rPr sz="2206" b="1" i="1" spc="-50" dirty="0">
                <a:latin typeface="Arial"/>
                <a:cs typeface="Arial"/>
              </a:rPr>
              <a:t> </a:t>
            </a:r>
            <a:r>
              <a:rPr sz="2206" b="1" i="1" dirty="0">
                <a:latin typeface="Arial"/>
                <a:cs typeface="Arial"/>
              </a:rPr>
              <a:t>metalurgických</a:t>
            </a:r>
            <a:r>
              <a:rPr sz="2206" b="1" i="1" spc="-77" dirty="0">
                <a:latin typeface="Arial"/>
                <a:cs typeface="Arial"/>
              </a:rPr>
              <a:t> </a:t>
            </a:r>
            <a:r>
              <a:rPr sz="2206" b="1" i="1" dirty="0">
                <a:latin typeface="Arial"/>
                <a:cs typeface="Arial"/>
              </a:rPr>
              <a:t>nebo</a:t>
            </a:r>
            <a:r>
              <a:rPr sz="2206" b="1" i="1" spc="-28" dirty="0">
                <a:latin typeface="Arial"/>
                <a:cs typeface="Arial"/>
              </a:rPr>
              <a:t> </a:t>
            </a:r>
            <a:r>
              <a:rPr sz="2206" b="1" i="1" dirty="0">
                <a:latin typeface="Arial"/>
                <a:cs typeface="Arial"/>
              </a:rPr>
              <a:t>technologických</a:t>
            </a:r>
            <a:r>
              <a:rPr sz="2206" b="1" i="1" spc="-55" dirty="0">
                <a:latin typeface="Arial"/>
                <a:cs typeface="Arial"/>
              </a:rPr>
              <a:t> </a:t>
            </a:r>
            <a:r>
              <a:rPr sz="2206" b="1" i="1" spc="-11" dirty="0">
                <a:latin typeface="Arial"/>
                <a:cs typeface="Arial"/>
              </a:rPr>
              <a:t>důvodů)</a:t>
            </a:r>
            <a:endParaRPr sz="2206" dirty="0">
              <a:latin typeface="Arial"/>
              <a:cs typeface="Arial"/>
            </a:endParaRPr>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7807"/>
            <a:ext cx="2341682" cy="442668"/>
          </a:xfrm>
          <a:prstGeom prst="rect">
            <a:avLst/>
          </a:prstGeom>
        </p:spPr>
        <p:txBody>
          <a:bodyPr vert="horz" wrap="square" lIns="0" tIns="18207" rIns="0" bIns="0" rtlCol="0">
            <a:spAutoFit/>
          </a:bodyPr>
          <a:lstStyle/>
          <a:p>
            <a:pPr marL="14007">
              <a:spcBef>
                <a:spcPts val="143"/>
              </a:spcBef>
            </a:pPr>
            <a:r>
              <a:rPr sz="2757" i="1" spc="-44" dirty="0">
                <a:solidFill>
                  <a:srgbClr val="FF0000"/>
                </a:solidFill>
                <a:latin typeface="Tahoma"/>
                <a:cs typeface="Tahoma"/>
              </a:rPr>
              <a:t>Použití</a:t>
            </a:r>
            <a:r>
              <a:rPr sz="2757" i="1" spc="-138" dirty="0">
                <a:solidFill>
                  <a:srgbClr val="FF0000"/>
                </a:solidFill>
                <a:latin typeface="Tahoma"/>
                <a:cs typeface="Tahoma"/>
              </a:rPr>
              <a:t> </a:t>
            </a:r>
            <a:r>
              <a:rPr sz="2757" i="1" spc="-50" dirty="0">
                <a:solidFill>
                  <a:srgbClr val="FF0000"/>
                </a:solidFill>
                <a:latin typeface="Tahoma"/>
                <a:cs typeface="Tahoma"/>
              </a:rPr>
              <a:t>pájení</a:t>
            </a:r>
            <a:endParaRPr sz="2757">
              <a:latin typeface="Tahoma"/>
              <a:cs typeface="Tahoma"/>
            </a:endParaRPr>
          </a:p>
        </p:txBody>
      </p:sp>
      <p:sp>
        <p:nvSpPr>
          <p:cNvPr id="15" name="object 15"/>
          <p:cNvSpPr txBox="1"/>
          <p:nvPr/>
        </p:nvSpPr>
        <p:spPr>
          <a:xfrm>
            <a:off x="1018370" y="1686258"/>
            <a:ext cx="8656662" cy="4701197"/>
          </a:xfrm>
          <a:prstGeom prst="rect">
            <a:avLst/>
          </a:prstGeom>
        </p:spPr>
        <p:txBody>
          <a:bodyPr vert="horz" wrap="square" lIns="0" tIns="14706" rIns="0" bIns="0" rtlCol="0">
            <a:spAutoFit/>
          </a:bodyPr>
          <a:lstStyle/>
          <a:p>
            <a:pPr marL="14007" marR="462909">
              <a:spcBef>
                <a:spcPts val="116"/>
              </a:spcBef>
            </a:pPr>
            <a:r>
              <a:rPr sz="2206" b="1" i="1" dirty="0">
                <a:latin typeface="Arial"/>
                <a:cs typeface="Arial"/>
              </a:rPr>
              <a:t>V</a:t>
            </a:r>
            <a:r>
              <a:rPr sz="2206" b="1" i="1" spc="-22" dirty="0">
                <a:latin typeface="Arial"/>
                <a:cs typeface="Arial"/>
              </a:rPr>
              <a:t> </a:t>
            </a:r>
            <a:r>
              <a:rPr sz="2206" b="1" i="1" dirty="0">
                <a:latin typeface="Arial"/>
                <a:cs typeface="Arial"/>
              </a:rPr>
              <a:t>současné</a:t>
            </a:r>
            <a:r>
              <a:rPr sz="2206" b="1" i="1" spc="-22" dirty="0">
                <a:latin typeface="Arial"/>
                <a:cs typeface="Arial"/>
              </a:rPr>
              <a:t> </a:t>
            </a:r>
            <a:r>
              <a:rPr sz="2206" b="1" i="1" dirty="0">
                <a:latin typeface="Arial"/>
                <a:cs typeface="Arial"/>
              </a:rPr>
              <a:t>době</a:t>
            </a:r>
            <a:r>
              <a:rPr sz="2206" b="1" i="1" spc="-11" dirty="0">
                <a:latin typeface="Arial"/>
                <a:cs typeface="Arial"/>
              </a:rPr>
              <a:t> </a:t>
            </a:r>
            <a:r>
              <a:rPr sz="2206" b="1" i="1" dirty="0">
                <a:latin typeface="Arial"/>
                <a:cs typeface="Arial"/>
              </a:rPr>
              <a:t>se</a:t>
            </a:r>
            <a:r>
              <a:rPr sz="2206" b="1" i="1" spc="-28" dirty="0">
                <a:latin typeface="Arial"/>
                <a:cs typeface="Arial"/>
              </a:rPr>
              <a:t> </a:t>
            </a:r>
            <a:r>
              <a:rPr sz="2206" b="1" i="1" dirty="0">
                <a:latin typeface="Arial"/>
                <a:cs typeface="Arial"/>
              </a:rPr>
              <a:t>pájení</a:t>
            </a:r>
            <a:r>
              <a:rPr sz="2206" b="1" i="1" spc="-39" dirty="0">
                <a:latin typeface="Arial"/>
                <a:cs typeface="Arial"/>
              </a:rPr>
              <a:t> </a:t>
            </a:r>
            <a:r>
              <a:rPr sz="2206" b="1" i="1" dirty="0">
                <a:latin typeface="Arial"/>
                <a:cs typeface="Arial"/>
              </a:rPr>
              <a:t>používá</a:t>
            </a:r>
            <a:r>
              <a:rPr sz="2206" b="1" i="1" spc="-22" dirty="0">
                <a:latin typeface="Arial"/>
                <a:cs typeface="Arial"/>
              </a:rPr>
              <a:t> </a:t>
            </a:r>
            <a:r>
              <a:rPr sz="2206" b="1" i="1" dirty="0">
                <a:latin typeface="Arial"/>
                <a:cs typeface="Arial"/>
              </a:rPr>
              <a:t>pro</a:t>
            </a:r>
            <a:r>
              <a:rPr sz="2206" b="1" i="1" spc="-33" dirty="0">
                <a:latin typeface="Arial"/>
                <a:cs typeface="Arial"/>
              </a:rPr>
              <a:t> </a:t>
            </a:r>
            <a:r>
              <a:rPr sz="2206" b="1" i="1" dirty="0">
                <a:latin typeface="Arial"/>
                <a:cs typeface="Arial"/>
              </a:rPr>
              <a:t>spojování</a:t>
            </a:r>
            <a:r>
              <a:rPr sz="2206" b="1" i="1" spc="-33" dirty="0">
                <a:latin typeface="Arial"/>
                <a:cs typeface="Arial"/>
              </a:rPr>
              <a:t> </a:t>
            </a:r>
            <a:r>
              <a:rPr sz="2206" b="1" i="1" dirty="0">
                <a:latin typeface="Arial"/>
                <a:cs typeface="Arial"/>
              </a:rPr>
              <a:t>železných</a:t>
            </a:r>
            <a:r>
              <a:rPr sz="2206" b="1" i="1" spc="-33" dirty="0">
                <a:latin typeface="Arial"/>
                <a:cs typeface="Arial"/>
              </a:rPr>
              <a:t> </a:t>
            </a:r>
            <a:r>
              <a:rPr sz="2206" b="1" i="1" spc="-55" dirty="0">
                <a:latin typeface="Arial"/>
                <a:cs typeface="Arial"/>
              </a:rPr>
              <a:t>i </a:t>
            </a:r>
            <a:r>
              <a:rPr sz="2206" b="1" i="1" dirty="0">
                <a:latin typeface="Arial"/>
                <a:cs typeface="Arial"/>
              </a:rPr>
              <a:t>neželezných</a:t>
            </a:r>
            <a:r>
              <a:rPr sz="2206" b="1" i="1" spc="-72" dirty="0">
                <a:latin typeface="Arial"/>
                <a:cs typeface="Arial"/>
              </a:rPr>
              <a:t> </a:t>
            </a:r>
            <a:r>
              <a:rPr sz="2206" b="1" i="1" dirty="0">
                <a:latin typeface="Arial"/>
                <a:cs typeface="Arial"/>
              </a:rPr>
              <a:t>materiálů,</a:t>
            </a:r>
            <a:r>
              <a:rPr sz="2206" b="1" i="1" spc="-88" dirty="0">
                <a:latin typeface="Arial"/>
                <a:cs typeface="Arial"/>
              </a:rPr>
              <a:t> </a:t>
            </a:r>
            <a:r>
              <a:rPr sz="2206" b="1" i="1" dirty="0">
                <a:latin typeface="Arial"/>
                <a:cs typeface="Arial"/>
              </a:rPr>
              <a:t>i</a:t>
            </a:r>
            <a:r>
              <a:rPr sz="2206" b="1" i="1" spc="-39" dirty="0">
                <a:latin typeface="Arial"/>
                <a:cs typeface="Arial"/>
              </a:rPr>
              <a:t> </a:t>
            </a:r>
            <a:r>
              <a:rPr sz="2206" b="1" i="1" dirty="0">
                <a:latin typeface="Arial"/>
                <a:cs typeface="Arial"/>
              </a:rPr>
              <a:t>tvarově</a:t>
            </a:r>
            <a:r>
              <a:rPr sz="2206" b="1" i="1" spc="-61" dirty="0">
                <a:latin typeface="Arial"/>
                <a:cs typeface="Arial"/>
              </a:rPr>
              <a:t> </a:t>
            </a:r>
            <a:r>
              <a:rPr sz="2206" b="1" i="1" dirty="0">
                <a:latin typeface="Arial"/>
                <a:cs typeface="Arial"/>
              </a:rPr>
              <a:t>složitých</a:t>
            </a:r>
            <a:r>
              <a:rPr sz="2206" b="1" i="1" spc="-66" dirty="0">
                <a:latin typeface="Arial"/>
                <a:cs typeface="Arial"/>
              </a:rPr>
              <a:t> </a:t>
            </a:r>
            <a:r>
              <a:rPr sz="2206" b="1" i="1" spc="-11" dirty="0">
                <a:latin typeface="Arial"/>
                <a:cs typeface="Arial"/>
              </a:rPr>
              <a:t>výrobků:</a:t>
            </a:r>
            <a:endParaRPr sz="2206" dirty="0">
              <a:latin typeface="Arial"/>
              <a:cs typeface="Arial"/>
            </a:endParaRPr>
          </a:p>
          <a:p>
            <a:pPr>
              <a:spcBef>
                <a:spcPts val="6"/>
              </a:spcBef>
            </a:pPr>
            <a:endParaRPr sz="2757" dirty="0">
              <a:latin typeface="Arial"/>
              <a:cs typeface="Arial"/>
            </a:endParaRPr>
          </a:p>
          <a:p>
            <a:pPr marL="398480" marR="273124" indent="-385175">
              <a:lnSpc>
                <a:spcPct val="120000"/>
              </a:lnSpc>
              <a:buFont typeface="Arial"/>
              <a:buChar char="-"/>
              <a:tabLst>
                <a:tab pos="391477" algn="l"/>
                <a:tab pos="392178" algn="l"/>
              </a:tabLst>
            </a:pPr>
            <a:r>
              <a:rPr sz="2206" b="1" i="1" dirty="0">
                <a:latin typeface="Arial"/>
                <a:cs typeface="Arial"/>
              </a:rPr>
              <a:t>Nelegované</a:t>
            </a:r>
            <a:r>
              <a:rPr sz="2206" b="1" i="1" spc="-50" dirty="0">
                <a:latin typeface="Arial"/>
                <a:cs typeface="Arial"/>
              </a:rPr>
              <a:t> </a:t>
            </a:r>
            <a:r>
              <a:rPr sz="2206" b="1" i="1" dirty="0">
                <a:latin typeface="Arial"/>
                <a:cs typeface="Arial"/>
              </a:rPr>
              <a:t>konstrukční</a:t>
            </a:r>
            <a:r>
              <a:rPr sz="2206" b="1" i="1" spc="-50" dirty="0">
                <a:latin typeface="Arial"/>
                <a:cs typeface="Arial"/>
              </a:rPr>
              <a:t> </a:t>
            </a:r>
            <a:r>
              <a:rPr sz="2206" b="1" i="1" dirty="0">
                <a:latin typeface="Arial"/>
                <a:cs typeface="Arial"/>
              </a:rPr>
              <a:t>oceli</a:t>
            </a:r>
            <a:r>
              <a:rPr sz="2206" b="1" i="1" spc="-28"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pájitelnost</a:t>
            </a:r>
            <a:r>
              <a:rPr sz="2206" i="1" spc="-39" dirty="0">
                <a:latin typeface="Arial"/>
                <a:cs typeface="Arial"/>
              </a:rPr>
              <a:t> </a:t>
            </a:r>
            <a:r>
              <a:rPr sz="2206" i="1" dirty="0">
                <a:latin typeface="Arial"/>
                <a:cs typeface="Arial"/>
              </a:rPr>
              <a:t>závisí</a:t>
            </a:r>
            <a:r>
              <a:rPr sz="2206" i="1" spc="-50"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obsahu</a:t>
            </a:r>
            <a:r>
              <a:rPr sz="2206" i="1" spc="-39" dirty="0">
                <a:latin typeface="Arial"/>
                <a:cs typeface="Arial"/>
              </a:rPr>
              <a:t> </a:t>
            </a:r>
            <a:r>
              <a:rPr sz="2206" i="1" spc="-55" dirty="0">
                <a:latin typeface="Arial"/>
                <a:cs typeface="Arial"/>
              </a:rPr>
              <a:t>C </a:t>
            </a:r>
            <a:r>
              <a:rPr sz="2206" i="1" dirty="0">
                <a:latin typeface="Arial"/>
                <a:cs typeface="Arial"/>
              </a:rPr>
              <a:t>(pájky</a:t>
            </a:r>
            <a:r>
              <a:rPr sz="2206" i="1" spc="-33"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bázi</a:t>
            </a:r>
            <a:r>
              <a:rPr sz="2206" i="1" spc="-17" dirty="0">
                <a:latin typeface="Arial"/>
                <a:cs typeface="Arial"/>
              </a:rPr>
              <a:t> </a:t>
            </a:r>
            <a:r>
              <a:rPr sz="2206" i="1" dirty="0">
                <a:latin typeface="Arial"/>
                <a:cs typeface="Arial"/>
              </a:rPr>
              <a:t>Cu</a:t>
            </a:r>
            <a:r>
              <a:rPr sz="2206" i="1" spc="-6" dirty="0">
                <a:latin typeface="Arial"/>
                <a:cs typeface="Arial"/>
              </a:rPr>
              <a:t> </a:t>
            </a:r>
            <a:r>
              <a:rPr sz="2206" i="1" spc="-28" dirty="0">
                <a:latin typeface="Arial"/>
                <a:cs typeface="Arial"/>
              </a:rPr>
              <a:t>Ag)</a:t>
            </a:r>
            <a:endParaRPr sz="2206" dirty="0">
              <a:latin typeface="Arial"/>
              <a:cs typeface="Arial"/>
            </a:endParaRPr>
          </a:p>
          <a:p>
            <a:pPr marL="392178" marR="114850" indent="-378171">
              <a:spcBef>
                <a:spcPts val="529"/>
              </a:spcBef>
              <a:buFont typeface="Arial"/>
              <a:buChar char="-"/>
              <a:tabLst>
                <a:tab pos="391477" algn="l"/>
                <a:tab pos="392178" algn="l"/>
              </a:tabLst>
            </a:pPr>
            <a:r>
              <a:rPr sz="2206" b="1" i="1" dirty="0">
                <a:latin typeface="Arial"/>
                <a:cs typeface="Arial"/>
              </a:rPr>
              <a:t>Legované</a:t>
            </a:r>
            <a:r>
              <a:rPr sz="2206" b="1" i="1" spc="-28" dirty="0">
                <a:latin typeface="Arial"/>
                <a:cs typeface="Arial"/>
              </a:rPr>
              <a:t> </a:t>
            </a:r>
            <a:r>
              <a:rPr sz="2206" b="1" i="1" dirty="0">
                <a:latin typeface="Arial"/>
                <a:cs typeface="Arial"/>
              </a:rPr>
              <a:t>konstrukční</a:t>
            </a:r>
            <a:r>
              <a:rPr sz="2206" b="1" i="1" spc="-50" dirty="0">
                <a:latin typeface="Arial"/>
                <a:cs typeface="Arial"/>
              </a:rPr>
              <a:t> </a:t>
            </a:r>
            <a:r>
              <a:rPr sz="2206" b="1" i="1" dirty="0">
                <a:latin typeface="Arial"/>
                <a:cs typeface="Arial"/>
              </a:rPr>
              <a:t>oceli</a:t>
            </a:r>
            <a:r>
              <a:rPr sz="2206" b="1" i="1" spc="-33"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pájitelnost</a:t>
            </a:r>
            <a:r>
              <a:rPr sz="2206" i="1" spc="-28" dirty="0">
                <a:latin typeface="Arial"/>
                <a:cs typeface="Arial"/>
              </a:rPr>
              <a:t> </a:t>
            </a:r>
            <a:r>
              <a:rPr sz="2206" i="1" dirty="0">
                <a:latin typeface="Arial"/>
                <a:cs typeface="Arial"/>
              </a:rPr>
              <a:t>závisí</a:t>
            </a:r>
            <a:r>
              <a:rPr sz="2206" i="1" spc="-50"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obsahu</a:t>
            </a:r>
            <a:r>
              <a:rPr sz="2206" i="1" spc="-33" dirty="0">
                <a:latin typeface="Arial"/>
                <a:cs typeface="Arial"/>
              </a:rPr>
              <a:t> </a:t>
            </a:r>
            <a:r>
              <a:rPr sz="2206" i="1" spc="-11" dirty="0">
                <a:latin typeface="Arial"/>
                <a:cs typeface="Arial"/>
              </a:rPr>
              <a:t>legur </a:t>
            </a:r>
            <a:r>
              <a:rPr sz="2206" i="1" dirty="0">
                <a:latin typeface="Arial"/>
                <a:cs typeface="Arial"/>
              </a:rPr>
              <a:t>(Cu,</a:t>
            </a:r>
            <a:r>
              <a:rPr sz="2206" i="1" spc="-55" dirty="0">
                <a:latin typeface="Arial"/>
                <a:cs typeface="Arial"/>
              </a:rPr>
              <a:t> </a:t>
            </a:r>
            <a:r>
              <a:rPr sz="2206" i="1" dirty="0">
                <a:latin typeface="Arial"/>
                <a:cs typeface="Arial"/>
              </a:rPr>
              <a:t>Al,</a:t>
            </a:r>
            <a:r>
              <a:rPr sz="2206" i="1" spc="-11" dirty="0">
                <a:latin typeface="Arial"/>
                <a:cs typeface="Arial"/>
              </a:rPr>
              <a:t> </a:t>
            </a:r>
            <a:r>
              <a:rPr sz="2206" i="1" dirty="0">
                <a:latin typeface="Arial"/>
                <a:cs typeface="Arial"/>
              </a:rPr>
              <a:t>Ti,</a:t>
            </a:r>
            <a:r>
              <a:rPr sz="2206" i="1" spc="-6" dirty="0">
                <a:latin typeface="Arial"/>
                <a:cs typeface="Arial"/>
              </a:rPr>
              <a:t> </a:t>
            </a:r>
            <a:r>
              <a:rPr sz="2206" i="1" dirty="0">
                <a:latin typeface="Arial"/>
                <a:cs typeface="Arial"/>
              </a:rPr>
              <a:t>Si, Mn…)</a:t>
            </a:r>
            <a:r>
              <a:rPr sz="2206" i="1" spc="-28"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vytvářejí</a:t>
            </a:r>
            <a:r>
              <a:rPr sz="2206" i="1" spc="-55" dirty="0">
                <a:latin typeface="Arial"/>
                <a:cs typeface="Arial"/>
              </a:rPr>
              <a:t> </a:t>
            </a:r>
            <a:r>
              <a:rPr sz="2206" i="1" dirty="0">
                <a:latin typeface="Arial"/>
                <a:cs typeface="Arial"/>
              </a:rPr>
              <a:t>stabilní</a:t>
            </a:r>
            <a:r>
              <a:rPr sz="2206" i="1" spc="-28" dirty="0">
                <a:latin typeface="Arial"/>
                <a:cs typeface="Arial"/>
              </a:rPr>
              <a:t> </a:t>
            </a:r>
            <a:r>
              <a:rPr sz="2206" i="1" dirty="0">
                <a:latin typeface="Arial"/>
                <a:cs typeface="Arial"/>
              </a:rPr>
              <a:t>povrchové</a:t>
            </a:r>
            <a:r>
              <a:rPr sz="2206" i="1" spc="-50" dirty="0">
                <a:latin typeface="Arial"/>
                <a:cs typeface="Arial"/>
              </a:rPr>
              <a:t> </a:t>
            </a:r>
            <a:r>
              <a:rPr sz="2206" i="1" spc="-11" dirty="0">
                <a:latin typeface="Arial"/>
                <a:cs typeface="Arial"/>
              </a:rPr>
              <a:t>oxidy</a:t>
            </a:r>
            <a:endParaRPr sz="2206" dirty="0">
              <a:latin typeface="Arial"/>
              <a:cs typeface="Arial"/>
            </a:endParaRPr>
          </a:p>
          <a:p>
            <a:pPr marL="553252" marR="5602" indent="-154770">
              <a:lnSpc>
                <a:spcPct val="120000"/>
              </a:lnSpc>
              <a:spcBef>
                <a:spcPts val="6"/>
              </a:spcBef>
            </a:pPr>
            <a:r>
              <a:rPr sz="2206" i="1" dirty="0">
                <a:latin typeface="Arial"/>
                <a:cs typeface="Arial"/>
              </a:rPr>
              <a:t>-</a:t>
            </a:r>
            <a:r>
              <a:rPr sz="2206" i="1" spc="-44" dirty="0">
                <a:latin typeface="Arial"/>
                <a:cs typeface="Arial"/>
              </a:rPr>
              <a:t> </a:t>
            </a:r>
            <a:r>
              <a:rPr sz="2206" i="1" dirty="0">
                <a:latin typeface="Arial"/>
                <a:cs typeface="Arial"/>
              </a:rPr>
              <a:t>nutno</a:t>
            </a:r>
            <a:r>
              <a:rPr sz="2206" i="1" spc="-33" dirty="0">
                <a:latin typeface="Arial"/>
                <a:cs typeface="Arial"/>
              </a:rPr>
              <a:t> </a:t>
            </a:r>
            <a:r>
              <a:rPr sz="2206" i="1" dirty="0">
                <a:latin typeface="Arial"/>
                <a:cs typeface="Arial"/>
              </a:rPr>
              <a:t>vytvořit</a:t>
            </a:r>
            <a:r>
              <a:rPr sz="2206" i="1" spc="-55" dirty="0">
                <a:latin typeface="Arial"/>
                <a:cs typeface="Arial"/>
              </a:rPr>
              <a:t> </a:t>
            </a:r>
            <a:r>
              <a:rPr sz="2206" i="1" dirty="0">
                <a:latin typeface="Arial"/>
                <a:cs typeface="Arial"/>
              </a:rPr>
              <a:t>speciální</a:t>
            </a:r>
            <a:r>
              <a:rPr sz="2206" i="1" spc="-50" dirty="0">
                <a:latin typeface="Arial"/>
                <a:cs typeface="Arial"/>
              </a:rPr>
              <a:t> </a:t>
            </a:r>
            <a:r>
              <a:rPr sz="2206" i="1" dirty="0">
                <a:latin typeface="Arial"/>
                <a:cs typeface="Arial"/>
              </a:rPr>
              <a:t>technologické</a:t>
            </a:r>
            <a:r>
              <a:rPr sz="2206" i="1" spc="-66" dirty="0">
                <a:latin typeface="Arial"/>
                <a:cs typeface="Arial"/>
              </a:rPr>
              <a:t> </a:t>
            </a:r>
            <a:r>
              <a:rPr sz="2206" i="1" dirty="0">
                <a:latin typeface="Arial"/>
                <a:cs typeface="Arial"/>
              </a:rPr>
              <a:t>podmínky</a:t>
            </a:r>
            <a:r>
              <a:rPr sz="2206" i="1" spc="-39" dirty="0">
                <a:latin typeface="Arial"/>
                <a:cs typeface="Arial"/>
              </a:rPr>
              <a:t> </a:t>
            </a:r>
            <a:r>
              <a:rPr sz="2206" i="1" dirty="0">
                <a:latin typeface="Arial"/>
                <a:cs typeface="Arial"/>
              </a:rPr>
              <a:t>(rychlost</a:t>
            </a:r>
            <a:r>
              <a:rPr sz="2206" i="1" spc="-66" dirty="0">
                <a:latin typeface="Arial"/>
                <a:cs typeface="Arial"/>
              </a:rPr>
              <a:t> </a:t>
            </a:r>
            <a:r>
              <a:rPr sz="2206" i="1" spc="-11" dirty="0">
                <a:latin typeface="Arial"/>
                <a:cs typeface="Arial"/>
              </a:rPr>
              <a:t>ohřevu, </a:t>
            </a:r>
            <a:r>
              <a:rPr sz="2206" i="1" dirty="0">
                <a:latin typeface="Arial"/>
                <a:cs typeface="Arial"/>
              </a:rPr>
              <a:t>chladnutí,</a:t>
            </a:r>
            <a:r>
              <a:rPr sz="2206" i="1" spc="-61" dirty="0">
                <a:latin typeface="Arial"/>
                <a:cs typeface="Arial"/>
              </a:rPr>
              <a:t> </a:t>
            </a:r>
            <a:r>
              <a:rPr sz="2206" i="1" dirty="0">
                <a:latin typeface="Arial"/>
                <a:cs typeface="Arial"/>
              </a:rPr>
              <a:t>volba</a:t>
            </a:r>
            <a:r>
              <a:rPr sz="2206" i="1" spc="-39" dirty="0">
                <a:latin typeface="Arial"/>
                <a:cs typeface="Arial"/>
              </a:rPr>
              <a:t> </a:t>
            </a:r>
            <a:r>
              <a:rPr sz="2206" i="1" dirty="0">
                <a:latin typeface="Arial"/>
                <a:cs typeface="Arial"/>
              </a:rPr>
              <a:t>vhodného</a:t>
            </a:r>
            <a:r>
              <a:rPr sz="2206" i="1" spc="-50" dirty="0">
                <a:latin typeface="Arial"/>
                <a:cs typeface="Arial"/>
              </a:rPr>
              <a:t> </a:t>
            </a:r>
            <a:r>
              <a:rPr sz="2206" i="1" dirty="0">
                <a:latin typeface="Arial"/>
                <a:cs typeface="Arial"/>
              </a:rPr>
              <a:t>tavidla</a:t>
            </a:r>
            <a:r>
              <a:rPr sz="2206" i="1" spc="-11"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redukční</a:t>
            </a:r>
            <a:r>
              <a:rPr sz="2206" i="1" spc="-55" dirty="0">
                <a:latin typeface="Arial"/>
                <a:cs typeface="Arial"/>
              </a:rPr>
              <a:t> </a:t>
            </a:r>
            <a:r>
              <a:rPr sz="2206" i="1" spc="-11" dirty="0">
                <a:latin typeface="Arial"/>
                <a:cs typeface="Arial"/>
              </a:rPr>
              <a:t>atmosféry)</a:t>
            </a:r>
            <a:endParaRPr sz="2206" dirty="0">
              <a:latin typeface="Arial"/>
              <a:cs typeface="Arial"/>
            </a:endParaRPr>
          </a:p>
          <a:p>
            <a:pPr marL="392178" indent="-378171">
              <a:spcBef>
                <a:spcPts val="529"/>
              </a:spcBef>
              <a:buFont typeface="Arial"/>
              <a:buChar char="-"/>
              <a:tabLst>
                <a:tab pos="391477" algn="l"/>
                <a:tab pos="392178" algn="l"/>
              </a:tabLst>
            </a:pPr>
            <a:r>
              <a:rPr sz="2206" b="1" i="1" dirty="0">
                <a:latin typeface="Arial"/>
                <a:cs typeface="Arial"/>
              </a:rPr>
              <a:t>Žáruvzdorné</a:t>
            </a:r>
            <a:r>
              <a:rPr sz="2206" b="1" i="1" spc="-39" dirty="0">
                <a:latin typeface="Arial"/>
                <a:cs typeface="Arial"/>
              </a:rPr>
              <a:t> </a:t>
            </a:r>
            <a:r>
              <a:rPr sz="2206" b="1" i="1" dirty="0">
                <a:latin typeface="Arial"/>
                <a:cs typeface="Arial"/>
              </a:rPr>
              <a:t>a</a:t>
            </a:r>
            <a:r>
              <a:rPr sz="2206" b="1" i="1" spc="-22" dirty="0">
                <a:latin typeface="Arial"/>
                <a:cs typeface="Arial"/>
              </a:rPr>
              <a:t> </a:t>
            </a:r>
            <a:r>
              <a:rPr sz="2206" b="1" i="1" dirty="0">
                <a:latin typeface="Arial"/>
                <a:cs typeface="Arial"/>
              </a:rPr>
              <a:t>žárupevné</a:t>
            </a:r>
            <a:r>
              <a:rPr sz="2206" b="1" i="1" spc="-33" dirty="0">
                <a:latin typeface="Arial"/>
                <a:cs typeface="Arial"/>
              </a:rPr>
              <a:t> </a:t>
            </a:r>
            <a:r>
              <a:rPr sz="2206" b="1" i="1" spc="-11" dirty="0">
                <a:latin typeface="Arial"/>
                <a:cs typeface="Arial"/>
              </a:rPr>
              <a:t>oceli</a:t>
            </a:r>
            <a:endParaRPr sz="2206" dirty="0">
              <a:latin typeface="Arial"/>
              <a:cs typeface="Arial"/>
            </a:endParaRPr>
          </a:p>
          <a:p>
            <a:pPr marL="392178" indent="-378171">
              <a:spcBef>
                <a:spcPts val="529"/>
              </a:spcBef>
              <a:buFont typeface="Arial"/>
              <a:buChar char="-"/>
              <a:tabLst>
                <a:tab pos="391477" algn="l"/>
                <a:tab pos="392178" algn="l"/>
              </a:tabLst>
            </a:pPr>
            <a:r>
              <a:rPr sz="2206" b="1" i="1" dirty="0">
                <a:latin typeface="Arial"/>
                <a:cs typeface="Arial"/>
              </a:rPr>
              <a:t>Korozivzdorné</a:t>
            </a:r>
            <a:r>
              <a:rPr sz="2206" b="1" i="1" spc="-61" dirty="0">
                <a:latin typeface="Arial"/>
                <a:cs typeface="Arial"/>
              </a:rPr>
              <a:t> </a:t>
            </a:r>
            <a:r>
              <a:rPr sz="2206" b="1" i="1" spc="-11" dirty="0">
                <a:latin typeface="Arial"/>
                <a:cs typeface="Arial"/>
              </a:rPr>
              <a:t>oceli</a:t>
            </a:r>
            <a:endParaRPr sz="2206" dirty="0">
              <a:latin typeface="Arial"/>
              <a:cs typeface="Arial"/>
            </a:endParaRPr>
          </a:p>
          <a:p>
            <a:pPr marL="321446">
              <a:spcBef>
                <a:spcPts val="529"/>
              </a:spcBef>
            </a:pPr>
            <a:r>
              <a:rPr sz="2206" i="1" dirty="0">
                <a:latin typeface="Arial"/>
                <a:cs typeface="Arial"/>
              </a:rPr>
              <a:t>(pájky</a:t>
            </a:r>
            <a:r>
              <a:rPr sz="2206" i="1" spc="-39"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bázi</a:t>
            </a:r>
            <a:r>
              <a:rPr sz="2206" i="1" spc="-28" dirty="0">
                <a:latin typeface="Arial"/>
                <a:cs typeface="Arial"/>
              </a:rPr>
              <a:t> Ni)</a:t>
            </a:r>
            <a:endParaRPr sz="2206" dirty="0">
              <a:latin typeface="Arial"/>
              <a:cs typeface="Arial"/>
            </a:endParaRPr>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7807"/>
            <a:ext cx="2341682" cy="442668"/>
          </a:xfrm>
          <a:prstGeom prst="rect">
            <a:avLst/>
          </a:prstGeom>
        </p:spPr>
        <p:txBody>
          <a:bodyPr vert="horz" wrap="square" lIns="0" tIns="18207" rIns="0" bIns="0" rtlCol="0">
            <a:spAutoFit/>
          </a:bodyPr>
          <a:lstStyle/>
          <a:p>
            <a:pPr marL="14007">
              <a:spcBef>
                <a:spcPts val="143"/>
              </a:spcBef>
            </a:pPr>
            <a:r>
              <a:rPr sz="2757" i="1" spc="-44" dirty="0">
                <a:solidFill>
                  <a:srgbClr val="FF0000"/>
                </a:solidFill>
                <a:latin typeface="Tahoma"/>
                <a:cs typeface="Tahoma"/>
              </a:rPr>
              <a:t>Použití</a:t>
            </a:r>
            <a:r>
              <a:rPr sz="2757" i="1" spc="-138" dirty="0">
                <a:solidFill>
                  <a:srgbClr val="FF0000"/>
                </a:solidFill>
                <a:latin typeface="Tahoma"/>
                <a:cs typeface="Tahoma"/>
              </a:rPr>
              <a:t> </a:t>
            </a:r>
            <a:r>
              <a:rPr sz="2757" i="1" spc="-50" dirty="0">
                <a:solidFill>
                  <a:srgbClr val="FF0000"/>
                </a:solidFill>
                <a:latin typeface="Tahoma"/>
                <a:cs typeface="Tahoma"/>
              </a:rPr>
              <a:t>pájení</a:t>
            </a:r>
            <a:endParaRPr sz="2757">
              <a:latin typeface="Tahoma"/>
              <a:cs typeface="Tahoma"/>
            </a:endParaRPr>
          </a:p>
        </p:txBody>
      </p:sp>
      <p:sp>
        <p:nvSpPr>
          <p:cNvPr id="15" name="object 15"/>
          <p:cNvSpPr txBox="1"/>
          <p:nvPr/>
        </p:nvSpPr>
        <p:spPr>
          <a:xfrm>
            <a:off x="815293" y="1532492"/>
            <a:ext cx="9062815" cy="4719792"/>
          </a:xfrm>
          <a:prstGeom prst="rect">
            <a:avLst/>
          </a:prstGeom>
        </p:spPr>
        <p:txBody>
          <a:bodyPr vert="horz" wrap="square" lIns="0" tIns="14706" rIns="0" bIns="0" rtlCol="0">
            <a:spAutoFit/>
          </a:bodyPr>
          <a:lstStyle/>
          <a:p>
            <a:pPr marL="14007" marR="5602">
              <a:spcBef>
                <a:spcPts val="116"/>
              </a:spcBef>
            </a:pPr>
            <a:r>
              <a:rPr sz="2206" b="1" i="1" dirty="0">
                <a:latin typeface="Arial"/>
                <a:cs typeface="Arial"/>
              </a:rPr>
              <a:t>Použití</a:t>
            </a:r>
            <a:r>
              <a:rPr sz="2206" b="1" i="1" spc="-50" dirty="0">
                <a:latin typeface="Arial"/>
                <a:cs typeface="Arial"/>
              </a:rPr>
              <a:t> </a:t>
            </a:r>
            <a:r>
              <a:rPr sz="2206" b="1" i="1" dirty="0">
                <a:latin typeface="Arial"/>
                <a:cs typeface="Arial"/>
              </a:rPr>
              <a:t>i</a:t>
            </a:r>
            <a:r>
              <a:rPr sz="2206" b="1" i="1" spc="-33" dirty="0">
                <a:latin typeface="Arial"/>
                <a:cs typeface="Arial"/>
              </a:rPr>
              <a:t> </a:t>
            </a:r>
            <a:r>
              <a:rPr sz="2206" b="1" i="1" dirty="0">
                <a:latin typeface="Arial"/>
                <a:cs typeface="Arial"/>
              </a:rPr>
              <a:t>u</a:t>
            </a:r>
            <a:r>
              <a:rPr sz="2206" b="1" i="1" spc="-6" dirty="0">
                <a:latin typeface="Arial"/>
                <a:cs typeface="Arial"/>
              </a:rPr>
              <a:t> </a:t>
            </a:r>
            <a:r>
              <a:rPr sz="2206" b="1" i="1" dirty="0">
                <a:latin typeface="Arial"/>
                <a:cs typeface="Arial"/>
              </a:rPr>
              <a:t>slitin</a:t>
            </a:r>
            <a:r>
              <a:rPr sz="2206" b="1" i="1" spc="-39" dirty="0">
                <a:latin typeface="Arial"/>
                <a:cs typeface="Arial"/>
              </a:rPr>
              <a:t> </a:t>
            </a:r>
            <a:r>
              <a:rPr sz="2206" b="1" i="1" dirty="0">
                <a:latin typeface="Arial"/>
                <a:cs typeface="Arial"/>
              </a:rPr>
              <a:t>s</a:t>
            </a:r>
            <a:r>
              <a:rPr sz="2206" b="1" i="1" spc="-28" dirty="0">
                <a:latin typeface="Arial"/>
                <a:cs typeface="Arial"/>
              </a:rPr>
              <a:t> </a:t>
            </a:r>
            <a:r>
              <a:rPr sz="2206" b="1" i="1" dirty="0">
                <a:latin typeface="Arial"/>
                <a:cs typeface="Arial"/>
              </a:rPr>
              <a:t>vysokou</a:t>
            </a:r>
            <a:r>
              <a:rPr sz="2206" b="1" i="1" spc="-33" dirty="0">
                <a:latin typeface="Arial"/>
                <a:cs typeface="Arial"/>
              </a:rPr>
              <a:t> </a:t>
            </a:r>
            <a:r>
              <a:rPr sz="2206" b="1" i="1" dirty="0">
                <a:latin typeface="Arial"/>
                <a:cs typeface="Arial"/>
              </a:rPr>
              <a:t>pevností,</a:t>
            </a:r>
            <a:r>
              <a:rPr sz="2206" b="1" i="1" spc="-50" dirty="0">
                <a:latin typeface="Arial"/>
                <a:cs typeface="Arial"/>
              </a:rPr>
              <a:t> </a:t>
            </a:r>
            <a:r>
              <a:rPr sz="2206" b="1" i="1" dirty="0">
                <a:latin typeface="Arial"/>
                <a:cs typeface="Arial"/>
              </a:rPr>
              <a:t>neželezných</a:t>
            </a:r>
            <a:r>
              <a:rPr sz="2206" b="1" i="1" spc="-55" dirty="0">
                <a:latin typeface="Arial"/>
                <a:cs typeface="Arial"/>
              </a:rPr>
              <a:t> </a:t>
            </a:r>
            <a:r>
              <a:rPr sz="2206" b="1" i="1" dirty="0">
                <a:latin typeface="Arial"/>
                <a:cs typeface="Arial"/>
              </a:rPr>
              <a:t>kovů</a:t>
            </a:r>
            <a:r>
              <a:rPr sz="2206" b="1" i="1" spc="-6" dirty="0">
                <a:latin typeface="Arial"/>
                <a:cs typeface="Arial"/>
              </a:rPr>
              <a:t> </a:t>
            </a:r>
            <a:r>
              <a:rPr sz="2206" b="1" i="1" dirty="0">
                <a:latin typeface="Arial"/>
                <a:cs typeface="Arial"/>
              </a:rPr>
              <a:t>a</a:t>
            </a:r>
            <a:r>
              <a:rPr sz="2206" b="1" i="1" spc="-33" dirty="0">
                <a:latin typeface="Arial"/>
                <a:cs typeface="Arial"/>
              </a:rPr>
              <a:t> </a:t>
            </a:r>
            <a:r>
              <a:rPr sz="2206" b="1" i="1" dirty="0">
                <a:latin typeface="Arial"/>
                <a:cs typeface="Arial"/>
              </a:rPr>
              <a:t>všude</a:t>
            </a:r>
            <a:r>
              <a:rPr sz="2206" b="1" i="1" spc="-22" dirty="0">
                <a:latin typeface="Arial"/>
                <a:cs typeface="Arial"/>
              </a:rPr>
              <a:t> tam, </a:t>
            </a:r>
            <a:r>
              <a:rPr sz="2206" b="1" i="1" dirty="0">
                <a:latin typeface="Arial"/>
                <a:cs typeface="Arial"/>
              </a:rPr>
              <a:t>kde</a:t>
            </a:r>
            <a:r>
              <a:rPr sz="2206" b="1" i="1" spc="-22" dirty="0">
                <a:latin typeface="Arial"/>
                <a:cs typeface="Arial"/>
              </a:rPr>
              <a:t> </a:t>
            </a:r>
            <a:r>
              <a:rPr sz="2206" b="1" i="1" dirty="0">
                <a:latin typeface="Arial"/>
                <a:cs typeface="Arial"/>
              </a:rPr>
              <a:t>nelze</a:t>
            </a:r>
            <a:r>
              <a:rPr sz="2206" b="1" i="1" spc="-22" dirty="0">
                <a:latin typeface="Arial"/>
                <a:cs typeface="Arial"/>
              </a:rPr>
              <a:t> </a:t>
            </a:r>
            <a:r>
              <a:rPr sz="2206" b="1" i="1" dirty="0">
                <a:latin typeface="Arial"/>
                <a:cs typeface="Arial"/>
              </a:rPr>
              <a:t>použít</a:t>
            </a:r>
            <a:r>
              <a:rPr sz="2206" b="1" i="1" spc="-33" dirty="0">
                <a:latin typeface="Arial"/>
                <a:cs typeface="Arial"/>
              </a:rPr>
              <a:t> </a:t>
            </a:r>
            <a:r>
              <a:rPr sz="2206" b="1" i="1" dirty="0">
                <a:latin typeface="Arial"/>
                <a:cs typeface="Arial"/>
              </a:rPr>
              <a:t>tavné</a:t>
            </a:r>
            <a:r>
              <a:rPr sz="2206" b="1" i="1" spc="-22" dirty="0">
                <a:latin typeface="Arial"/>
                <a:cs typeface="Arial"/>
              </a:rPr>
              <a:t> </a:t>
            </a:r>
            <a:r>
              <a:rPr sz="2206" b="1" i="1" spc="-11" dirty="0">
                <a:latin typeface="Arial"/>
                <a:cs typeface="Arial"/>
              </a:rPr>
              <a:t>svařování:</a:t>
            </a:r>
            <a:endParaRPr sz="2206" dirty="0">
              <a:latin typeface="Arial"/>
              <a:cs typeface="Arial"/>
            </a:endParaRPr>
          </a:p>
          <a:p>
            <a:pPr>
              <a:spcBef>
                <a:spcPts val="22"/>
              </a:spcBef>
            </a:pPr>
            <a:endParaRPr sz="3198" dirty="0">
              <a:latin typeface="Arial"/>
              <a:cs typeface="Arial"/>
            </a:endParaRPr>
          </a:p>
          <a:p>
            <a:pPr marL="392178" indent="-378171">
              <a:spcBef>
                <a:spcPts val="6"/>
              </a:spcBef>
              <a:buFont typeface="Arial"/>
              <a:buChar char="-"/>
              <a:tabLst>
                <a:tab pos="391477" algn="l"/>
                <a:tab pos="392178" algn="l"/>
              </a:tabLst>
            </a:pPr>
            <a:r>
              <a:rPr sz="2206" b="1" i="1" spc="-11" dirty="0">
                <a:latin typeface="Arial"/>
                <a:cs typeface="Arial"/>
              </a:rPr>
              <a:t>Litiny</a:t>
            </a:r>
            <a:endParaRPr sz="2206" dirty="0">
              <a:latin typeface="Arial"/>
              <a:cs typeface="Arial"/>
            </a:endParaRPr>
          </a:p>
          <a:p>
            <a:pPr marL="392178" indent="-378171">
              <a:spcBef>
                <a:spcPts val="529"/>
              </a:spcBef>
              <a:buFont typeface="Arial"/>
              <a:buChar char="-"/>
              <a:tabLst>
                <a:tab pos="391477" algn="l"/>
                <a:tab pos="392178" algn="l"/>
              </a:tabLst>
            </a:pPr>
            <a:r>
              <a:rPr sz="2206" b="1" i="1" dirty="0">
                <a:latin typeface="Arial"/>
                <a:cs typeface="Arial"/>
              </a:rPr>
              <a:t>Měď</a:t>
            </a:r>
            <a:r>
              <a:rPr sz="2206" b="1" i="1" spc="-33" dirty="0">
                <a:latin typeface="Arial"/>
                <a:cs typeface="Arial"/>
              </a:rPr>
              <a:t> </a:t>
            </a:r>
            <a:r>
              <a:rPr sz="2206" b="1" i="1" dirty="0">
                <a:latin typeface="Arial"/>
                <a:cs typeface="Arial"/>
              </a:rPr>
              <a:t>a</a:t>
            </a:r>
            <a:r>
              <a:rPr sz="2206" b="1" i="1" spc="-17" dirty="0">
                <a:latin typeface="Arial"/>
                <a:cs typeface="Arial"/>
              </a:rPr>
              <a:t> </a:t>
            </a:r>
            <a:r>
              <a:rPr sz="2206" b="1" i="1" dirty="0">
                <a:latin typeface="Arial"/>
                <a:cs typeface="Arial"/>
              </a:rPr>
              <a:t>její</a:t>
            </a:r>
            <a:r>
              <a:rPr sz="2206" b="1" i="1" spc="-39" dirty="0">
                <a:latin typeface="Arial"/>
                <a:cs typeface="Arial"/>
              </a:rPr>
              <a:t> </a:t>
            </a:r>
            <a:r>
              <a:rPr sz="2206" b="1" i="1" spc="-11" dirty="0">
                <a:latin typeface="Arial"/>
                <a:cs typeface="Arial"/>
              </a:rPr>
              <a:t>slitiny</a:t>
            </a:r>
            <a:endParaRPr sz="2206" dirty="0">
              <a:latin typeface="Arial"/>
              <a:cs typeface="Arial"/>
            </a:endParaRPr>
          </a:p>
          <a:p>
            <a:pPr marL="392178" indent="-378171">
              <a:spcBef>
                <a:spcPts val="529"/>
              </a:spcBef>
              <a:buFont typeface="Arial"/>
              <a:buChar char="-"/>
              <a:tabLst>
                <a:tab pos="391477" algn="l"/>
                <a:tab pos="392178" algn="l"/>
              </a:tabLst>
            </a:pPr>
            <a:r>
              <a:rPr sz="2206" b="1" i="1" dirty="0">
                <a:latin typeface="Arial"/>
                <a:cs typeface="Arial"/>
              </a:rPr>
              <a:t>Hliník</a:t>
            </a:r>
            <a:r>
              <a:rPr sz="2206" b="1" i="1" spc="-50" dirty="0">
                <a:latin typeface="Arial"/>
                <a:cs typeface="Arial"/>
              </a:rPr>
              <a:t> </a:t>
            </a:r>
            <a:r>
              <a:rPr sz="2206" b="1" i="1" dirty="0">
                <a:latin typeface="Arial"/>
                <a:cs typeface="Arial"/>
              </a:rPr>
              <a:t>a</a:t>
            </a:r>
            <a:r>
              <a:rPr sz="2206" b="1" i="1" spc="-33" dirty="0">
                <a:latin typeface="Arial"/>
                <a:cs typeface="Arial"/>
              </a:rPr>
              <a:t> </a:t>
            </a:r>
            <a:r>
              <a:rPr sz="2206" b="1" i="1" dirty="0">
                <a:latin typeface="Arial"/>
                <a:cs typeface="Arial"/>
              </a:rPr>
              <a:t>jeho</a:t>
            </a:r>
            <a:r>
              <a:rPr sz="2206" b="1" i="1" spc="-22" dirty="0">
                <a:latin typeface="Arial"/>
                <a:cs typeface="Arial"/>
              </a:rPr>
              <a:t> </a:t>
            </a:r>
            <a:r>
              <a:rPr sz="2206" b="1" i="1" spc="-11" dirty="0">
                <a:latin typeface="Arial"/>
                <a:cs typeface="Arial"/>
              </a:rPr>
              <a:t>slitiny</a:t>
            </a:r>
            <a:endParaRPr sz="2206" dirty="0">
              <a:latin typeface="Arial"/>
              <a:cs typeface="Arial"/>
            </a:endParaRPr>
          </a:p>
          <a:p>
            <a:pPr marL="392178" indent="-378171">
              <a:spcBef>
                <a:spcPts val="529"/>
              </a:spcBef>
              <a:buFont typeface="Arial"/>
              <a:buChar char="-"/>
              <a:tabLst>
                <a:tab pos="391477" algn="l"/>
                <a:tab pos="392178" algn="l"/>
              </a:tabLst>
            </a:pPr>
            <a:r>
              <a:rPr sz="2206" b="1" i="1" dirty="0">
                <a:latin typeface="Arial"/>
                <a:cs typeface="Arial"/>
              </a:rPr>
              <a:t>Nikl</a:t>
            </a:r>
            <a:r>
              <a:rPr sz="2206" b="1" i="1" spc="-44" dirty="0">
                <a:latin typeface="Arial"/>
                <a:cs typeface="Arial"/>
              </a:rPr>
              <a:t> </a:t>
            </a:r>
            <a:r>
              <a:rPr sz="2206" b="1" i="1" dirty="0">
                <a:latin typeface="Arial"/>
                <a:cs typeface="Arial"/>
              </a:rPr>
              <a:t>a</a:t>
            </a:r>
            <a:r>
              <a:rPr sz="2206" b="1" i="1" spc="-6" dirty="0">
                <a:latin typeface="Arial"/>
                <a:cs typeface="Arial"/>
              </a:rPr>
              <a:t> </a:t>
            </a:r>
            <a:r>
              <a:rPr sz="2206" b="1" i="1" dirty="0">
                <a:latin typeface="Arial"/>
                <a:cs typeface="Arial"/>
              </a:rPr>
              <a:t>jeho</a:t>
            </a:r>
            <a:r>
              <a:rPr sz="2206" b="1" i="1" spc="-28" dirty="0">
                <a:latin typeface="Arial"/>
                <a:cs typeface="Arial"/>
              </a:rPr>
              <a:t> </a:t>
            </a:r>
            <a:r>
              <a:rPr sz="2206" b="1" i="1" spc="-11" dirty="0">
                <a:latin typeface="Arial"/>
                <a:cs typeface="Arial"/>
              </a:rPr>
              <a:t>slitiny</a:t>
            </a:r>
            <a:endParaRPr sz="2206" dirty="0">
              <a:latin typeface="Arial"/>
              <a:cs typeface="Arial"/>
            </a:endParaRPr>
          </a:p>
          <a:p>
            <a:pPr marL="392178" indent="-378171">
              <a:spcBef>
                <a:spcPts val="529"/>
              </a:spcBef>
              <a:buFont typeface="Arial"/>
              <a:buChar char="-"/>
              <a:tabLst>
                <a:tab pos="391477" algn="l"/>
                <a:tab pos="392178" algn="l"/>
              </a:tabLst>
            </a:pPr>
            <a:r>
              <a:rPr sz="2206" b="1" i="1" dirty="0">
                <a:latin typeface="Arial"/>
                <a:cs typeface="Arial"/>
              </a:rPr>
              <a:t>Titan</a:t>
            </a:r>
            <a:r>
              <a:rPr sz="2206" b="1" i="1" spc="-28" dirty="0">
                <a:latin typeface="Arial"/>
                <a:cs typeface="Arial"/>
              </a:rPr>
              <a:t> </a:t>
            </a:r>
            <a:r>
              <a:rPr sz="2206" b="1" i="1" dirty="0">
                <a:latin typeface="Arial"/>
                <a:cs typeface="Arial"/>
              </a:rPr>
              <a:t>a</a:t>
            </a:r>
            <a:r>
              <a:rPr sz="2206" b="1" i="1" spc="-28" dirty="0">
                <a:latin typeface="Arial"/>
                <a:cs typeface="Arial"/>
              </a:rPr>
              <a:t> </a:t>
            </a:r>
            <a:r>
              <a:rPr sz="2206" b="1" i="1" dirty="0">
                <a:latin typeface="Arial"/>
                <a:cs typeface="Arial"/>
              </a:rPr>
              <a:t>jeho</a:t>
            </a:r>
            <a:r>
              <a:rPr sz="2206" b="1" i="1" spc="-17" dirty="0">
                <a:latin typeface="Arial"/>
                <a:cs typeface="Arial"/>
              </a:rPr>
              <a:t> </a:t>
            </a:r>
            <a:r>
              <a:rPr sz="2206" b="1" i="1" spc="-11" dirty="0">
                <a:latin typeface="Arial"/>
                <a:cs typeface="Arial"/>
              </a:rPr>
              <a:t>slitiny</a:t>
            </a:r>
            <a:endParaRPr sz="2206" dirty="0">
              <a:latin typeface="Arial"/>
              <a:cs typeface="Arial"/>
            </a:endParaRPr>
          </a:p>
          <a:p>
            <a:pPr marL="392178" indent="-378171">
              <a:spcBef>
                <a:spcPts val="534"/>
              </a:spcBef>
              <a:buFont typeface="Arial"/>
              <a:buChar char="-"/>
              <a:tabLst>
                <a:tab pos="391477" algn="l"/>
                <a:tab pos="392178" algn="l"/>
              </a:tabLst>
            </a:pPr>
            <a:r>
              <a:rPr sz="2206" b="1" i="1" dirty="0">
                <a:latin typeface="Arial"/>
                <a:cs typeface="Arial"/>
              </a:rPr>
              <a:t>Ostatní</a:t>
            </a:r>
            <a:r>
              <a:rPr sz="2206" b="1" i="1" spc="-66" dirty="0">
                <a:latin typeface="Arial"/>
                <a:cs typeface="Arial"/>
              </a:rPr>
              <a:t> </a:t>
            </a:r>
            <a:r>
              <a:rPr sz="2206" b="1" i="1" dirty="0">
                <a:latin typeface="Arial"/>
                <a:cs typeface="Arial"/>
              </a:rPr>
              <a:t>kovy</a:t>
            </a:r>
            <a:r>
              <a:rPr sz="2206" b="1" i="1" spc="-22" dirty="0">
                <a:latin typeface="Arial"/>
                <a:cs typeface="Arial"/>
              </a:rPr>
              <a:t> </a:t>
            </a:r>
            <a:r>
              <a:rPr sz="2206" b="1" i="1" dirty="0">
                <a:latin typeface="Arial"/>
                <a:cs typeface="Arial"/>
              </a:rPr>
              <a:t>(Ag,</a:t>
            </a:r>
            <a:r>
              <a:rPr sz="2206" b="1" i="1" spc="-28" dirty="0">
                <a:latin typeface="Arial"/>
                <a:cs typeface="Arial"/>
              </a:rPr>
              <a:t> </a:t>
            </a:r>
            <a:r>
              <a:rPr sz="2206" b="1" i="1" dirty="0">
                <a:latin typeface="Arial"/>
                <a:cs typeface="Arial"/>
              </a:rPr>
              <a:t>Au,</a:t>
            </a:r>
            <a:r>
              <a:rPr sz="2206" b="1" i="1" spc="-22" dirty="0">
                <a:latin typeface="Arial"/>
                <a:cs typeface="Arial"/>
              </a:rPr>
              <a:t> </a:t>
            </a:r>
            <a:r>
              <a:rPr sz="2206" b="1" i="1" dirty="0">
                <a:latin typeface="Arial"/>
                <a:cs typeface="Arial"/>
              </a:rPr>
              <a:t>Pt,</a:t>
            </a:r>
            <a:r>
              <a:rPr sz="2206" b="1" i="1" spc="-17" dirty="0">
                <a:latin typeface="Arial"/>
                <a:cs typeface="Arial"/>
              </a:rPr>
              <a:t> </a:t>
            </a:r>
            <a:r>
              <a:rPr sz="2206" b="1" i="1" dirty="0">
                <a:latin typeface="Arial"/>
                <a:cs typeface="Arial"/>
              </a:rPr>
              <a:t>Pd,</a:t>
            </a:r>
            <a:r>
              <a:rPr sz="2206" b="1" i="1" spc="-11" dirty="0">
                <a:latin typeface="Arial"/>
                <a:cs typeface="Arial"/>
              </a:rPr>
              <a:t> </a:t>
            </a:r>
            <a:r>
              <a:rPr sz="2206" b="1" i="1" dirty="0">
                <a:latin typeface="Arial"/>
                <a:cs typeface="Arial"/>
              </a:rPr>
              <a:t>Be,</a:t>
            </a:r>
            <a:r>
              <a:rPr sz="2206" b="1" i="1" spc="-33" dirty="0">
                <a:latin typeface="Arial"/>
                <a:cs typeface="Arial"/>
              </a:rPr>
              <a:t> </a:t>
            </a:r>
            <a:r>
              <a:rPr sz="2206" b="1" i="1" dirty="0">
                <a:latin typeface="Arial"/>
                <a:cs typeface="Arial"/>
              </a:rPr>
              <a:t>Mo,</a:t>
            </a:r>
            <a:r>
              <a:rPr sz="2206" b="1" i="1" spc="-17" dirty="0">
                <a:latin typeface="Arial"/>
                <a:cs typeface="Arial"/>
              </a:rPr>
              <a:t> </a:t>
            </a:r>
            <a:r>
              <a:rPr sz="2206" b="1" i="1" dirty="0">
                <a:latin typeface="Arial"/>
                <a:cs typeface="Arial"/>
              </a:rPr>
              <a:t>Zr,</a:t>
            </a:r>
            <a:r>
              <a:rPr sz="2206" b="1" i="1" spc="-11" dirty="0">
                <a:latin typeface="Arial"/>
                <a:cs typeface="Arial"/>
              </a:rPr>
              <a:t> </a:t>
            </a:r>
            <a:r>
              <a:rPr sz="2206" b="1" i="1" dirty="0">
                <a:latin typeface="Arial"/>
                <a:cs typeface="Arial"/>
              </a:rPr>
              <a:t>Nb,</a:t>
            </a:r>
            <a:r>
              <a:rPr sz="2206" b="1" i="1" spc="-28" dirty="0">
                <a:latin typeface="Arial"/>
                <a:cs typeface="Arial"/>
              </a:rPr>
              <a:t> </a:t>
            </a:r>
            <a:r>
              <a:rPr sz="2206" b="1" i="1" dirty="0">
                <a:latin typeface="Arial"/>
                <a:cs typeface="Arial"/>
              </a:rPr>
              <a:t>W</a:t>
            </a:r>
            <a:r>
              <a:rPr sz="2206" b="1" i="1" spc="-11" dirty="0">
                <a:latin typeface="Arial"/>
                <a:cs typeface="Arial"/>
              </a:rPr>
              <a:t> </a:t>
            </a:r>
            <a:r>
              <a:rPr sz="2206" b="1" i="1" spc="-28" dirty="0">
                <a:latin typeface="Arial"/>
                <a:cs typeface="Arial"/>
              </a:rPr>
              <a:t>…)</a:t>
            </a:r>
            <a:endParaRPr sz="2206" dirty="0">
              <a:latin typeface="Arial"/>
              <a:cs typeface="Arial"/>
            </a:endParaRPr>
          </a:p>
          <a:p>
            <a:pPr marL="392178" indent="-378171">
              <a:spcBef>
                <a:spcPts val="529"/>
              </a:spcBef>
              <a:buFont typeface="Arial"/>
              <a:buChar char="-"/>
              <a:tabLst>
                <a:tab pos="391477" algn="l"/>
                <a:tab pos="392178" algn="l"/>
              </a:tabLst>
            </a:pPr>
            <a:r>
              <a:rPr sz="2206" b="1" i="1" spc="-11" dirty="0">
                <a:latin typeface="Arial"/>
                <a:cs typeface="Arial"/>
              </a:rPr>
              <a:t>Keramiku</a:t>
            </a:r>
            <a:endParaRPr sz="2206" dirty="0">
              <a:latin typeface="Arial"/>
              <a:cs typeface="Arial"/>
            </a:endParaRPr>
          </a:p>
          <a:p>
            <a:pPr marL="834078" lvl="1" indent="-316544">
              <a:spcBef>
                <a:spcPts val="506"/>
              </a:spcBef>
              <a:buFont typeface="Arial"/>
              <a:buChar char="-"/>
              <a:tabLst>
                <a:tab pos="834078" algn="l"/>
                <a:tab pos="834778" algn="l"/>
              </a:tabLst>
            </a:pPr>
            <a:r>
              <a:rPr sz="2095" b="1" i="1" dirty="0">
                <a:latin typeface="Arial"/>
                <a:cs typeface="Arial"/>
              </a:rPr>
              <a:t>WC,</a:t>
            </a:r>
            <a:r>
              <a:rPr sz="2095" b="1" i="1" spc="-50" dirty="0">
                <a:latin typeface="Arial"/>
                <a:cs typeface="Arial"/>
              </a:rPr>
              <a:t> </a:t>
            </a:r>
            <a:r>
              <a:rPr sz="2095" b="1" i="1" dirty="0">
                <a:latin typeface="Arial"/>
                <a:cs typeface="Arial"/>
              </a:rPr>
              <a:t>TiC,</a:t>
            </a:r>
            <a:r>
              <a:rPr sz="2095" b="1" i="1" spc="-44" dirty="0">
                <a:latin typeface="Arial"/>
                <a:cs typeface="Arial"/>
              </a:rPr>
              <a:t> </a:t>
            </a:r>
            <a:r>
              <a:rPr sz="2095" b="1" i="1" dirty="0">
                <a:latin typeface="Arial"/>
                <a:cs typeface="Arial"/>
              </a:rPr>
              <a:t>TaC,</a:t>
            </a:r>
            <a:r>
              <a:rPr sz="2095" b="1" i="1" spc="-55" dirty="0">
                <a:latin typeface="Arial"/>
                <a:cs typeface="Arial"/>
              </a:rPr>
              <a:t> </a:t>
            </a:r>
            <a:r>
              <a:rPr sz="2095" b="1" i="1" dirty="0">
                <a:latin typeface="Arial"/>
                <a:cs typeface="Arial"/>
              </a:rPr>
              <a:t>Cr</a:t>
            </a:r>
            <a:r>
              <a:rPr sz="1323" b="1" i="1" dirty="0">
                <a:latin typeface="Arial"/>
                <a:cs typeface="Arial"/>
              </a:rPr>
              <a:t>3</a:t>
            </a:r>
            <a:r>
              <a:rPr sz="2095" b="1" i="1" dirty="0">
                <a:latin typeface="Arial"/>
                <a:cs typeface="Arial"/>
              </a:rPr>
              <a:t>C</a:t>
            </a:r>
            <a:r>
              <a:rPr sz="1323" b="1" i="1" dirty="0">
                <a:latin typeface="Arial"/>
                <a:cs typeface="Arial"/>
              </a:rPr>
              <a:t>2</a:t>
            </a:r>
            <a:r>
              <a:rPr sz="1323" b="1" i="1" spc="171" dirty="0">
                <a:latin typeface="Arial"/>
                <a:cs typeface="Arial"/>
              </a:rPr>
              <a:t> </a:t>
            </a:r>
            <a:r>
              <a:rPr sz="2095" b="1" i="1" dirty="0">
                <a:latin typeface="Arial"/>
                <a:cs typeface="Arial"/>
              </a:rPr>
              <a:t>–</a:t>
            </a:r>
            <a:r>
              <a:rPr sz="2095" b="1" i="1" spc="-50" dirty="0">
                <a:latin typeface="Arial"/>
                <a:cs typeface="Arial"/>
              </a:rPr>
              <a:t> </a:t>
            </a:r>
            <a:r>
              <a:rPr sz="2095" b="1" i="1" dirty="0">
                <a:latin typeface="Arial"/>
                <a:cs typeface="Arial"/>
              </a:rPr>
              <a:t>spojovací</a:t>
            </a:r>
            <a:r>
              <a:rPr sz="2095" b="1" i="1" spc="-33" dirty="0">
                <a:latin typeface="Arial"/>
                <a:cs typeface="Arial"/>
              </a:rPr>
              <a:t> </a:t>
            </a:r>
            <a:r>
              <a:rPr sz="2095" b="1" i="1" dirty="0">
                <a:latin typeface="Arial"/>
                <a:cs typeface="Arial"/>
              </a:rPr>
              <a:t>kov</a:t>
            </a:r>
            <a:r>
              <a:rPr sz="2095" b="1" i="1" spc="-39" dirty="0">
                <a:latin typeface="Arial"/>
                <a:cs typeface="Arial"/>
              </a:rPr>
              <a:t> </a:t>
            </a:r>
            <a:r>
              <a:rPr sz="2095" b="1" i="1" spc="-28" dirty="0">
                <a:latin typeface="Arial"/>
                <a:cs typeface="Arial"/>
              </a:rPr>
              <a:t>Co</a:t>
            </a:r>
            <a:endParaRPr sz="2095" dirty="0">
              <a:latin typeface="Arial"/>
              <a:cs typeface="Arial"/>
            </a:endParaRPr>
          </a:p>
          <a:p>
            <a:pPr marL="834078" lvl="1" indent="-316544">
              <a:spcBef>
                <a:spcPts val="502"/>
              </a:spcBef>
              <a:buFont typeface="Arial"/>
              <a:buChar char="-"/>
              <a:tabLst>
                <a:tab pos="834078" algn="l"/>
                <a:tab pos="834778" algn="l"/>
              </a:tabLst>
            </a:pPr>
            <a:r>
              <a:rPr sz="2095" b="1" i="1" dirty="0">
                <a:latin typeface="Arial"/>
                <a:cs typeface="Arial"/>
              </a:rPr>
              <a:t>Al</a:t>
            </a:r>
            <a:r>
              <a:rPr sz="1323" b="1" i="1" dirty="0">
                <a:latin typeface="Arial"/>
                <a:cs typeface="Arial"/>
              </a:rPr>
              <a:t>2</a:t>
            </a:r>
            <a:r>
              <a:rPr sz="2095" b="1" i="1" dirty="0">
                <a:latin typeface="Arial"/>
                <a:cs typeface="Arial"/>
              </a:rPr>
              <a:t>O</a:t>
            </a:r>
            <a:r>
              <a:rPr sz="1323" b="1" i="1" dirty="0">
                <a:latin typeface="Arial"/>
                <a:cs typeface="Arial"/>
              </a:rPr>
              <a:t>3</a:t>
            </a:r>
            <a:r>
              <a:rPr sz="1323" b="1" i="1" spc="149" dirty="0">
                <a:latin typeface="Arial"/>
                <a:cs typeface="Arial"/>
              </a:rPr>
              <a:t> </a:t>
            </a:r>
            <a:r>
              <a:rPr sz="2095" b="1" i="1" dirty="0">
                <a:latin typeface="Arial"/>
                <a:cs typeface="Arial"/>
              </a:rPr>
              <a:t>–</a:t>
            </a:r>
            <a:r>
              <a:rPr sz="2095" b="1" i="1" spc="-22" dirty="0">
                <a:latin typeface="Arial"/>
                <a:cs typeface="Arial"/>
              </a:rPr>
              <a:t> </a:t>
            </a:r>
            <a:r>
              <a:rPr sz="2095" b="1" i="1" dirty="0">
                <a:latin typeface="Arial"/>
                <a:cs typeface="Arial"/>
              </a:rPr>
              <a:t>pájky</a:t>
            </a:r>
            <a:r>
              <a:rPr sz="2095" b="1" i="1" spc="-22" dirty="0">
                <a:latin typeface="Arial"/>
                <a:cs typeface="Arial"/>
              </a:rPr>
              <a:t> </a:t>
            </a:r>
            <a:r>
              <a:rPr sz="2095" b="1" i="1" dirty="0">
                <a:latin typeface="Arial"/>
                <a:cs typeface="Arial"/>
              </a:rPr>
              <a:t>na</a:t>
            </a:r>
            <a:r>
              <a:rPr sz="2095" b="1" i="1" spc="-28" dirty="0">
                <a:latin typeface="Arial"/>
                <a:cs typeface="Arial"/>
              </a:rPr>
              <a:t> </a:t>
            </a:r>
            <a:r>
              <a:rPr sz="2095" b="1" i="1" dirty="0">
                <a:latin typeface="Arial"/>
                <a:cs typeface="Arial"/>
              </a:rPr>
              <a:t>bázi</a:t>
            </a:r>
            <a:r>
              <a:rPr sz="2095" b="1" i="1" spc="-44" dirty="0">
                <a:latin typeface="Arial"/>
                <a:cs typeface="Arial"/>
              </a:rPr>
              <a:t> </a:t>
            </a:r>
            <a:r>
              <a:rPr sz="2095" b="1" i="1" dirty="0">
                <a:latin typeface="Arial"/>
                <a:cs typeface="Arial"/>
              </a:rPr>
              <a:t>Ti,</a:t>
            </a:r>
            <a:r>
              <a:rPr sz="2095" b="1" i="1" spc="-33" dirty="0">
                <a:latin typeface="Arial"/>
                <a:cs typeface="Arial"/>
              </a:rPr>
              <a:t> </a:t>
            </a:r>
            <a:r>
              <a:rPr sz="2095" b="1" i="1" spc="-11" dirty="0">
                <a:latin typeface="Arial"/>
                <a:cs typeface="Arial"/>
              </a:rPr>
              <a:t>AgCuTi</a:t>
            </a:r>
            <a:endParaRPr sz="2095" dirty="0">
              <a:latin typeface="Arial"/>
              <a:cs typeface="Arial"/>
            </a:endParaRPr>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7807"/>
            <a:ext cx="3495017" cy="442668"/>
          </a:xfrm>
          <a:prstGeom prst="rect">
            <a:avLst/>
          </a:prstGeom>
        </p:spPr>
        <p:txBody>
          <a:bodyPr vert="horz" wrap="square" lIns="0" tIns="18207" rIns="0" bIns="0" rtlCol="0">
            <a:spAutoFit/>
          </a:bodyPr>
          <a:lstStyle/>
          <a:p>
            <a:pPr marL="14007">
              <a:spcBef>
                <a:spcPts val="143"/>
              </a:spcBef>
            </a:pPr>
            <a:r>
              <a:rPr sz="2757" i="1" spc="-44" dirty="0">
                <a:solidFill>
                  <a:srgbClr val="FF0000"/>
                </a:solidFill>
                <a:latin typeface="Tahoma"/>
                <a:cs typeface="Tahoma"/>
              </a:rPr>
              <a:t>Typy</a:t>
            </a:r>
            <a:r>
              <a:rPr sz="2757" i="1" spc="-77" dirty="0">
                <a:solidFill>
                  <a:srgbClr val="FF0000"/>
                </a:solidFill>
                <a:latin typeface="Tahoma"/>
                <a:cs typeface="Tahoma"/>
              </a:rPr>
              <a:t> </a:t>
            </a:r>
            <a:r>
              <a:rPr sz="2757" i="1" spc="-66" dirty="0">
                <a:solidFill>
                  <a:srgbClr val="FF0000"/>
                </a:solidFill>
                <a:latin typeface="Tahoma"/>
                <a:cs typeface="Tahoma"/>
              </a:rPr>
              <a:t>pájených</a:t>
            </a:r>
            <a:r>
              <a:rPr sz="2757" i="1" spc="-116" dirty="0">
                <a:solidFill>
                  <a:srgbClr val="FF0000"/>
                </a:solidFill>
                <a:latin typeface="Tahoma"/>
                <a:cs typeface="Tahoma"/>
              </a:rPr>
              <a:t> </a:t>
            </a:r>
            <a:r>
              <a:rPr sz="2757" i="1" spc="-44" dirty="0">
                <a:solidFill>
                  <a:srgbClr val="FF0000"/>
                </a:solidFill>
                <a:latin typeface="Tahoma"/>
                <a:cs typeface="Tahoma"/>
              </a:rPr>
              <a:t>spojů</a:t>
            </a:r>
            <a:endParaRPr sz="2757">
              <a:latin typeface="Tahoma"/>
              <a:cs typeface="Tahoma"/>
            </a:endParaRPr>
          </a:p>
        </p:txBody>
      </p:sp>
      <p:sp>
        <p:nvSpPr>
          <p:cNvPr id="49" name="object 49"/>
          <p:cNvSpPr txBox="1"/>
          <p:nvPr/>
        </p:nvSpPr>
        <p:spPr>
          <a:xfrm>
            <a:off x="758852" y="1524850"/>
            <a:ext cx="4247100" cy="4900351"/>
          </a:xfrm>
          <a:prstGeom prst="rect">
            <a:avLst/>
          </a:prstGeom>
        </p:spPr>
        <p:txBody>
          <a:bodyPr vert="horz" wrap="square" lIns="0" tIns="14005" rIns="0" bIns="0" rtlCol="0">
            <a:spAutoFit/>
          </a:bodyPr>
          <a:lstStyle/>
          <a:p>
            <a:pPr marL="14007" marR="1563108">
              <a:lnSpc>
                <a:spcPct val="120000"/>
              </a:lnSpc>
              <a:spcBef>
                <a:spcPts val="110"/>
              </a:spcBef>
            </a:pPr>
            <a:r>
              <a:rPr sz="2206" i="1" dirty="0">
                <a:latin typeface="Arial"/>
                <a:cs typeface="Arial"/>
              </a:rPr>
              <a:t>1</a:t>
            </a:r>
            <a:r>
              <a:rPr sz="2206" i="1" spc="-22"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přeplátovaný</a:t>
            </a:r>
            <a:r>
              <a:rPr sz="2206" i="1" spc="-61" dirty="0">
                <a:latin typeface="Arial"/>
                <a:cs typeface="Arial"/>
              </a:rPr>
              <a:t> </a:t>
            </a:r>
            <a:r>
              <a:rPr sz="2206" i="1" spc="-22" dirty="0">
                <a:latin typeface="Arial"/>
                <a:cs typeface="Arial"/>
              </a:rPr>
              <a:t>spoj </a:t>
            </a:r>
            <a:r>
              <a:rPr sz="2206" i="1" dirty="0">
                <a:latin typeface="Arial"/>
                <a:cs typeface="Arial"/>
              </a:rPr>
              <a:t>2,</a:t>
            </a:r>
            <a:r>
              <a:rPr sz="2206" i="1" spc="-22" dirty="0">
                <a:latin typeface="Arial"/>
                <a:cs typeface="Arial"/>
              </a:rPr>
              <a:t> </a:t>
            </a:r>
            <a:r>
              <a:rPr sz="2206" i="1" dirty="0">
                <a:latin typeface="Arial"/>
                <a:cs typeface="Arial"/>
              </a:rPr>
              <a:t>3</a:t>
            </a:r>
            <a:r>
              <a:rPr sz="2206" i="1" spc="-6"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tupý</a:t>
            </a:r>
            <a:r>
              <a:rPr sz="2206" i="1" spc="-11" dirty="0">
                <a:latin typeface="Arial"/>
                <a:cs typeface="Arial"/>
              </a:rPr>
              <a:t> </a:t>
            </a:r>
            <a:r>
              <a:rPr sz="2206" i="1" spc="-22" dirty="0">
                <a:latin typeface="Arial"/>
                <a:cs typeface="Arial"/>
              </a:rPr>
              <a:t>spoj</a:t>
            </a:r>
            <a:endParaRPr sz="2206" dirty="0">
              <a:latin typeface="Arial"/>
              <a:cs typeface="Arial"/>
            </a:endParaRPr>
          </a:p>
          <a:p>
            <a:pPr marL="247211" indent="-233906">
              <a:spcBef>
                <a:spcPts val="529"/>
              </a:spcBef>
              <a:buAutoNum type="arabicPlain" startAt="4"/>
              <a:tabLst>
                <a:tab pos="247912" algn="l"/>
              </a:tabLst>
            </a:pPr>
            <a:r>
              <a:rPr sz="2206" i="1" dirty="0">
                <a:latin typeface="Arial"/>
                <a:cs typeface="Arial"/>
              </a:rPr>
              <a:t>–</a:t>
            </a:r>
            <a:r>
              <a:rPr sz="2206" i="1" spc="-22" dirty="0">
                <a:latin typeface="Arial"/>
                <a:cs typeface="Arial"/>
              </a:rPr>
              <a:t> </a:t>
            </a:r>
            <a:r>
              <a:rPr sz="2206" i="1" dirty="0">
                <a:latin typeface="Arial"/>
                <a:cs typeface="Arial"/>
              </a:rPr>
              <a:t>šikmý</a:t>
            </a:r>
            <a:r>
              <a:rPr sz="2206" i="1" spc="-17" dirty="0">
                <a:latin typeface="Arial"/>
                <a:cs typeface="Arial"/>
              </a:rPr>
              <a:t> </a:t>
            </a:r>
            <a:r>
              <a:rPr sz="2206" i="1" spc="-22" dirty="0">
                <a:latin typeface="Arial"/>
                <a:cs typeface="Arial"/>
              </a:rPr>
              <a:t>spoj</a:t>
            </a:r>
            <a:endParaRPr sz="2206" dirty="0">
              <a:latin typeface="Arial"/>
              <a:cs typeface="Arial"/>
            </a:endParaRPr>
          </a:p>
          <a:p>
            <a:pPr marL="247211" indent="-233906">
              <a:spcBef>
                <a:spcPts val="529"/>
              </a:spcBef>
              <a:buAutoNum type="arabicPlain" startAt="4"/>
              <a:tabLst>
                <a:tab pos="247912" algn="l"/>
              </a:tabLst>
            </a:pPr>
            <a:r>
              <a:rPr sz="2206" i="1" dirty="0">
                <a:latin typeface="Arial"/>
                <a:cs typeface="Arial"/>
              </a:rPr>
              <a:t>–</a:t>
            </a:r>
            <a:r>
              <a:rPr sz="2206" i="1" spc="-22" dirty="0">
                <a:latin typeface="Arial"/>
                <a:cs typeface="Arial"/>
              </a:rPr>
              <a:t> </a:t>
            </a:r>
            <a:r>
              <a:rPr sz="2206" i="1" dirty="0">
                <a:latin typeface="Arial"/>
                <a:cs typeface="Arial"/>
              </a:rPr>
              <a:t>tupý</a:t>
            </a:r>
            <a:r>
              <a:rPr sz="2206" i="1" spc="-33" dirty="0">
                <a:latin typeface="Arial"/>
                <a:cs typeface="Arial"/>
              </a:rPr>
              <a:t> </a:t>
            </a:r>
            <a:r>
              <a:rPr sz="2206" i="1" dirty="0">
                <a:latin typeface="Arial"/>
                <a:cs typeface="Arial"/>
              </a:rPr>
              <a:t>spoj s</a:t>
            </a:r>
            <a:r>
              <a:rPr sz="2206" i="1" spc="-17" dirty="0">
                <a:latin typeface="Arial"/>
                <a:cs typeface="Arial"/>
              </a:rPr>
              <a:t> </a:t>
            </a:r>
            <a:r>
              <a:rPr sz="2206" i="1" spc="-11" dirty="0">
                <a:latin typeface="Arial"/>
                <a:cs typeface="Arial"/>
              </a:rPr>
              <a:t>příložkou</a:t>
            </a:r>
            <a:endParaRPr sz="2206" dirty="0">
              <a:latin typeface="Arial"/>
              <a:cs typeface="Arial"/>
            </a:endParaRPr>
          </a:p>
          <a:p>
            <a:pPr marL="14007" marR="5602">
              <a:lnSpc>
                <a:spcPct val="120000"/>
              </a:lnSpc>
              <a:buAutoNum type="arabicPlain" startAt="4"/>
              <a:tabLst>
                <a:tab pos="247912" algn="l"/>
              </a:tabLst>
            </a:pPr>
            <a:r>
              <a:rPr sz="2206" i="1" dirty="0">
                <a:latin typeface="Arial"/>
                <a:cs typeface="Arial"/>
              </a:rPr>
              <a:t>–</a:t>
            </a:r>
            <a:r>
              <a:rPr sz="2206" i="1" spc="-44" dirty="0">
                <a:latin typeface="Arial"/>
                <a:cs typeface="Arial"/>
              </a:rPr>
              <a:t> </a:t>
            </a:r>
            <a:r>
              <a:rPr sz="2206" i="1" dirty="0">
                <a:latin typeface="Arial"/>
                <a:cs typeface="Arial"/>
              </a:rPr>
              <a:t>přeplátovaný</a:t>
            </a:r>
            <a:r>
              <a:rPr sz="2206" i="1" spc="-61" dirty="0">
                <a:latin typeface="Arial"/>
                <a:cs typeface="Arial"/>
              </a:rPr>
              <a:t> </a:t>
            </a:r>
            <a:r>
              <a:rPr sz="2206" i="1" dirty="0">
                <a:latin typeface="Arial"/>
                <a:cs typeface="Arial"/>
              </a:rPr>
              <a:t>vylemovaný</a:t>
            </a:r>
            <a:r>
              <a:rPr sz="2206" i="1" spc="-50" dirty="0">
                <a:latin typeface="Arial"/>
                <a:cs typeface="Arial"/>
              </a:rPr>
              <a:t> </a:t>
            </a:r>
            <a:r>
              <a:rPr sz="2206" i="1" spc="-22" dirty="0">
                <a:latin typeface="Arial"/>
                <a:cs typeface="Arial"/>
              </a:rPr>
              <a:t>spoj </a:t>
            </a:r>
            <a:r>
              <a:rPr sz="2206" i="1" dirty="0">
                <a:latin typeface="Arial"/>
                <a:cs typeface="Arial"/>
              </a:rPr>
              <a:t>7,</a:t>
            </a:r>
            <a:r>
              <a:rPr sz="2206" i="1" spc="-39" dirty="0">
                <a:latin typeface="Arial"/>
                <a:cs typeface="Arial"/>
              </a:rPr>
              <a:t> </a:t>
            </a:r>
            <a:r>
              <a:rPr sz="2206" i="1" dirty="0">
                <a:latin typeface="Arial"/>
                <a:cs typeface="Arial"/>
              </a:rPr>
              <a:t>8</a:t>
            </a:r>
            <a:r>
              <a:rPr sz="2206" i="1" spc="-17"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přeplátovaný</a:t>
            </a:r>
            <a:r>
              <a:rPr sz="2206" i="1" spc="-61" dirty="0">
                <a:latin typeface="Arial"/>
                <a:cs typeface="Arial"/>
              </a:rPr>
              <a:t> </a:t>
            </a:r>
            <a:r>
              <a:rPr sz="2206" i="1" dirty="0">
                <a:latin typeface="Arial"/>
                <a:cs typeface="Arial"/>
              </a:rPr>
              <a:t>osazený</a:t>
            </a:r>
            <a:r>
              <a:rPr sz="2206" i="1" spc="-44" dirty="0">
                <a:latin typeface="Arial"/>
                <a:cs typeface="Arial"/>
              </a:rPr>
              <a:t> </a:t>
            </a:r>
            <a:r>
              <a:rPr sz="2206" i="1" spc="-22" dirty="0">
                <a:latin typeface="Arial"/>
                <a:cs typeface="Arial"/>
              </a:rPr>
              <a:t>spoj </a:t>
            </a:r>
            <a:r>
              <a:rPr sz="2206" i="1" dirty="0">
                <a:latin typeface="Arial"/>
                <a:cs typeface="Arial"/>
              </a:rPr>
              <a:t>9</a:t>
            </a:r>
            <a:r>
              <a:rPr sz="2206" i="1" spc="-22"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připájení</a:t>
            </a:r>
            <a:r>
              <a:rPr sz="2206" i="1" spc="-44" dirty="0">
                <a:latin typeface="Arial"/>
                <a:cs typeface="Arial"/>
              </a:rPr>
              <a:t> </a:t>
            </a:r>
            <a:r>
              <a:rPr sz="2206" i="1" spc="-11" dirty="0">
                <a:latin typeface="Arial"/>
                <a:cs typeface="Arial"/>
              </a:rPr>
              <a:t>profilu</a:t>
            </a:r>
            <a:endParaRPr sz="2206" dirty="0">
              <a:latin typeface="Arial"/>
              <a:cs typeface="Arial"/>
            </a:endParaRPr>
          </a:p>
          <a:p>
            <a:pPr marL="401982" indent="-388676">
              <a:spcBef>
                <a:spcPts val="534"/>
              </a:spcBef>
              <a:buAutoNum type="arabicPlain" startAt="10"/>
              <a:tabLst>
                <a:tab pos="402682" algn="l"/>
              </a:tabLst>
            </a:pPr>
            <a:r>
              <a:rPr sz="2206" i="1" dirty="0">
                <a:latin typeface="Arial"/>
                <a:cs typeface="Arial"/>
              </a:rPr>
              <a:t>–</a:t>
            </a:r>
            <a:r>
              <a:rPr sz="2206" i="1" spc="-22" dirty="0">
                <a:latin typeface="Arial"/>
                <a:cs typeface="Arial"/>
              </a:rPr>
              <a:t> </a:t>
            </a:r>
            <a:r>
              <a:rPr sz="2206" i="1" dirty="0">
                <a:latin typeface="Arial"/>
                <a:cs typeface="Arial"/>
              </a:rPr>
              <a:t>přehýbaný</a:t>
            </a:r>
            <a:r>
              <a:rPr sz="2206" i="1" spc="-61" dirty="0">
                <a:latin typeface="Arial"/>
                <a:cs typeface="Arial"/>
              </a:rPr>
              <a:t> </a:t>
            </a:r>
            <a:r>
              <a:rPr sz="2206" i="1" spc="-22" dirty="0">
                <a:latin typeface="Arial"/>
                <a:cs typeface="Arial"/>
              </a:rPr>
              <a:t>spoj</a:t>
            </a:r>
            <a:endParaRPr sz="2206" dirty="0">
              <a:latin typeface="Arial"/>
              <a:cs typeface="Arial"/>
            </a:endParaRPr>
          </a:p>
          <a:p>
            <a:pPr>
              <a:spcBef>
                <a:spcPts val="22"/>
              </a:spcBef>
              <a:buFont typeface="Arial"/>
              <a:buAutoNum type="arabicPlain" startAt="10"/>
            </a:pPr>
            <a:endParaRPr sz="3198" dirty="0">
              <a:latin typeface="Arial"/>
              <a:cs typeface="Arial"/>
            </a:endParaRPr>
          </a:p>
          <a:p>
            <a:pPr marL="401982" indent="-388676">
              <a:spcBef>
                <a:spcPts val="6"/>
              </a:spcBef>
              <a:buAutoNum type="arabicPlain" startAt="10"/>
              <a:tabLst>
                <a:tab pos="402682" algn="l"/>
              </a:tabLst>
            </a:pPr>
            <a:r>
              <a:rPr sz="2206" i="1" dirty="0">
                <a:latin typeface="Arial"/>
                <a:cs typeface="Arial"/>
              </a:rPr>
              <a:t>–</a:t>
            </a:r>
            <a:r>
              <a:rPr sz="2206" i="1" spc="-11" dirty="0">
                <a:latin typeface="Arial"/>
                <a:cs typeface="Arial"/>
              </a:rPr>
              <a:t> </a:t>
            </a:r>
            <a:r>
              <a:rPr sz="2206" i="1" dirty="0">
                <a:latin typeface="Arial"/>
                <a:cs typeface="Arial"/>
              </a:rPr>
              <a:t>hrdlový</a:t>
            </a:r>
            <a:r>
              <a:rPr sz="2206" i="1" spc="-44" dirty="0">
                <a:latin typeface="Arial"/>
                <a:cs typeface="Arial"/>
              </a:rPr>
              <a:t> </a:t>
            </a:r>
            <a:r>
              <a:rPr sz="2206" i="1" dirty="0">
                <a:latin typeface="Arial"/>
                <a:cs typeface="Arial"/>
              </a:rPr>
              <a:t>trubkový</a:t>
            </a:r>
            <a:r>
              <a:rPr sz="2206" i="1" spc="-55" dirty="0">
                <a:latin typeface="Arial"/>
                <a:cs typeface="Arial"/>
              </a:rPr>
              <a:t> </a:t>
            </a:r>
            <a:r>
              <a:rPr sz="2206" i="1" dirty="0">
                <a:latin typeface="Arial"/>
                <a:cs typeface="Arial"/>
              </a:rPr>
              <a:t>spoj</a:t>
            </a:r>
            <a:r>
              <a:rPr sz="2206" i="1" spc="-22" dirty="0">
                <a:latin typeface="Arial"/>
                <a:cs typeface="Arial"/>
              </a:rPr>
              <a:t> </a:t>
            </a:r>
            <a:r>
              <a:rPr sz="2206" i="1" spc="-11" dirty="0">
                <a:latin typeface="Arial"/>
                <a:cs typeface="Arial"/>
              </a:rPr>
              <a:t>vnější</a:t>
            </a:r>
            <a:endParaRPr sz="2206" dirty="0">
              <a:latin typeface="Arial"/>
              <a:cs typeface="Arial"/>
            </a:endParaRPr>
          </a:p>
          <a:p>
            <a:pPr marL="401982" indent="-388676">
              <a:spcBef>
                <a:spcPts val="529"/>
              </a:spcBef>
              <a:buAutoNum type="arabicPlain" startAt="10"/>
              <a:tabLst>
                <a:tab pos="402682" algn="l"/>
              </a:tabLst>
            </a:pPr>
            <a:r>
              <a:rPr sz="2206" i="1" dirty="0">
                <a:latin typeface="Arial"/>
                <a:cs typeface="Arial"/>
              </a:rPr>
              <a:t>–</a:t>
            </a:r>
            <a:r>
              <a:rPr sz="2206" i="1" spc="-17" dirty="0">
                <a:latin typeface="Arial"/>
                <a:cs typeface="Arial"/>
              </a:rPr>
              <a:t> </a:t>
            </a:r>
            <a:r>
              <a:rPr sz="2206" i="1" dirty="0">
                <a:latin typeface="Arial"/>
                <a:cs typeface="Arial"/>
              </a:rPr>
              <a:t>hrdlový</a:t>
            </a:r>
            <a:r>
              <a:rPr sz="2206" i="1" spc="-44" dirty="0">
                <a:latin typeface="Arial"/>
                <a:cs typeface="Arial"/>
              </a:rPr>
              <a:t> </a:t>
            </a:r>
            <a:r>
              <a:rPr sz="2206" i="1" dirty="0">
                <a:latin typeface="Arial"/>
                <a:cs typeface="Arial"/>
              </a:rPr>
              <a:t>spoj</a:t>
            </a:r>
            <a:r>
              <a:rPr sz="2206" i="1" spc="-22" dirty="0">
                <a:latin typeface="Arial"/>
                <a:cs typeface="Arial"/>
              </a:rPr>
              <a:t> tupý</a:t>
            </a:r>
            <a:endParaRPr sz="2206" dirty="0">
              <a:latin typeface="Arial"/>
              <a:cs typeface="Arial"/>
            </a:endParaRPr>
          </a:p>
          <a:p>
            <a:pPr marL="401982" indent="-388676">
              <a:spcBef>
                <a:spcPts val="529"/>
              </a:spcBef>
              <a:buAutoNum type="arabicPlain" startAt="10"/>
              <a:tabLst>
                <a:tab pos="402682" algn="l"/>
              </a:tabLst>
            </a:pPr>
            <a:r>
              <a:rPr sz="2206" i="1" dirty="0">
                <a:latin typeface="Arial"/>
                <a:cs typeface="Arial"/>
              </a:rPr>
              <a:t>–</a:t>
            </a:r>
            <a:r>
              <a:rPr sz="2206" i="1" spc="-17" dirty="0">
                <a:latin typeface="Arial"/>
                <a:cs typeface="Arial"/>
              </a:rPr>
              <a:t> </a:t>
            </a:r>
            <a:r>
              <a:rPr sz="2206" i="1" dirty="0">
                <a:latin typeface="Arial"/>
                <a:cs typeface="Arial"/>
              </a:rPr>
              <a:t>hrdlový</a:t>
            </a:r>
            <a:r>
              <a:rPr sz="2206" i="1" spc="-39" dirty="0">
                <a:latin typeface="Arial"/>
                <a:cs typeface="Arial"/>
              </a:rPr>
              <a:t> </a:t>
            </a:r>
            <a:r>
              <a:rPr sz="2206" i="1" dirty="0">
                <a:latin typeface="Arial"/>
                <a:cs typeface="Arial"/>
              </a:rPr>
              <a:t>spoj</a:t>
            </a:r>
            <a:r>
              <a:rPr sz="2206" i="1" spc="-28" dirty="0">
                <a:latin typeface="Arial"/>
                <a:cs typeface="Arial"/>
              </a:rPr>
              <a:t> </a:t>
            </a:r>
            <a:r>
              <a:rPr sz="2206" i="1" spc="-11" dirty="0">
                <a:latin typeface="Arial"/>
                <a:cs typeface="Arial"/>
              </a:rPr>
              <a:t>přeplátovaný</a:t>
            </a:r>
            <a:endParaRPr sz="2206" dirty="0">
              <a:latin typeface="Arial"/>
              <a:cs typeface="Arial"/>
            </a:endParaRPr>
          </a:p>
        </p:txBody>
      </p:sp>
      <p:pic>
        <p:nvPicPr>
          <p:cNvPr id="50" name="object 50"/>
          <p:cNvPicPr/>
          <p:nvPr/>
        </p:nvPicPr>
        <p:blipFill>
          <a:blip r:embed="rId2" cstate="print"/>
          <a:stretch>
            <a:fillRect/>
          </a:stretch>
        </p:blipFill>
        <p:spPr>
          <a:xfrm>
            <a:off x="5878551" y="801370"/>
            <a:ext cx="4048645" cy="5835159"/>
          </a:xfrm>
          <a:prstGeom prst="rect">
            <a:avLst/>
          </a:prstGeom>
        </p:spPr>
      </p:pic>
      <p:sp>
        <p:nvSpPr>
          <p:cNvPr id="51" name="object 51"/>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a:spLocks noGrp="1"/>
          </p:cNvSpPr>
          <p:nvPr>
            <p:ph type="title"/>
          </p:nvPr>
        </p:nvSpPr>
        <p:spPr>
          <a:xfrm>
            <a:off x="391632" y="777807"/>
            <a:ext cx="3713498" cy="442668"/>
          </a:xfrm>
          <a:prstGeom prst="rect">
            <a:avLst/>
          </a:prstGeom>
        </p:spPr>
        <p:txBody>
          <a:bodyPr vert="horz" wrap="square" lIns="0" tIns="18207" rIns="0" bIns="0" rtlCol="0">
            <a:spAutoFit/>
          </a:bodyPr>
          <a:lstStyle/>
          <a:p>
            <a:pPr marL="14007">
              <a:spcBef>
                <a:spcPts val="143"/>
              </a:spcBef>
            </a:pPr>
            <a:r>
              <a:rPr sz="2757" i="1" spc="-50" dirty="0">
                <a:solidFill>
                  <a:srgbClr val="FF0000"/>
                </a:solidFill>
                <a:latin typeface="Tahoma"/>
                <a:cs typeface="Tahoma"/>
              </a:rPr>
              <a:t>Druhy</a:t>
            </a:r>
            <a:r>
              <a:rPr sz="2757" i="1" spc="-143" dirty="0">
                <a:solidFill>
                  <a:srgbClr val="FF0000"/>
                </a:solidFill>
                <a:latin typeface="Tahoma"/>
                <a:cs typeface="Tahoma"/>
              </a:rPr>
              <a:t> </a:t>
            </a:r>
            <a:r>
              <a:rPr sz="2757" i="1" spc="-55" dirty="0">
                <a:solidFill>
                  <a:srgbClr val="FF0000"/>
                </a:solidFill>
                <a:latin typeface="Tahoma"/>
                <a:cs typeface="Tahoma"/>
              </a:rPr>
              <a:t>pájených</a:t>
            </a:r>
            <a:r>
              <a:rPr sz="2757" i="1" spc="-149" dirty="0">
                <a:solidFill>
                  <a:srgbClr val="FF0000"/>
                </a:solidFill>
                <a:latin typeface="Tahoma"/>
                <a:cs typeface="Tahoma"/>
              </a:rPr>
              <a:t> </a:t>
            </a:r>
            <a:r>
              <a:rPr sz="2757" i="1" spc="-44" dirty="0">
                <a:solidFill>
                  <a:srgbClr val="FF0000"/>
                </a:solidFill>
                <a:latin typeface="Tahoma"/>
                <a:cs typeface="Tahoma"/>
              </a:rPr>
              <a:t>spojů</a:t>
            </a:r>
            <a:endParaRPr sz="2757">
              <a:latin typeface="Tahoma"/>
              <a:cs typeface="Tahoma"/>
            </a:endParaRPr>
          </a:p>
        </p:txBody>
      </p:sp>
      <p:pic>
        <p:nvPicPr>
          <p:cNvPr id="15" name="object 15"/>
          <p:cNvPicPr>
            <a:picLocks noChangeAspect="1"/>
          </p:cNvPicPr>
          <p:nvPr/>
        </p:nvPicPr>
        <p:blipFill>
          <a:blip r:embed="rId2" cstate="print"/>
          <a:stretch>
            <a:fillRect/>
          </a:stretch>
        </p:blipFill>
        <p:spPr>
          <a:xfrm>
            <a:off x="4314232" y="777808"/>
            <a:ext cx="6284685" cy="5887583"/>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7807"/>
            <a:ext cx="6423521" cy="442668"/>
          </a:xfrm>
          <a:prstGeom prst="rect">
            <a:avLst/>
          </a:prstGeom>
        </p:spPr>
        <p:txBody>
          <a:bodyPr vert="horz" wrap="square" lIns="0" tIns="18207" rIns="0" bIns="0" rtlCol="0">
            <a:spAutoFit/>
          </a:bodyPr>
          <a:lstStyle/>
          <a:p>
            <a:pPr marL="14007">
              <a:spcBef>
                <a:spcPts val="143"/>
              </a:spcBef>
            </a:pPr>
            <a:r>
              <a:rPr sz="2757" i="1" spc="-72" dirty="0">
                <a:solidFill>
                  <a:srgbClr val="FF0000"/>
                </a:solidFill>
                <a:latin typeface="Tahoma"/>
                <a:cs typeface="Tahoma"/>
              </a:rPr>
              <a:t>Mechanické</a:t>
            </a:r>
            <a:r>
              <a:rPr sz="2757" i="1" spc="-99" dirty="0">
                <a:solidFill>
                  <a:srgbClr val="FF0000"/>
                </a:solidFill>
                <a:latin typeface="Tahoma"/>
                <a:cs typeface="Tahoma"/>
              </a:rPr>
              <a:t> </a:t>
            </a:r>
            <a:r>
              <a:rPr sz="2757" i="1" spc="-50" dirty="0">
                <a:solidFill>
                  <a:srgbClr val="FF0000"/>
                </a:solidFill>
                <a:latin typeface="Tahoma"/>
                <a:cs typeface="Tahoma"/>
              </a:rPr>
              <a:t>vlastnosti</a:t>
            </a:r>
            <a:r>
              <a:rPr sz="2757" i="1" spc="-83" dirty="0">
                <a:solidFill>
                  <a:srgbClr val="FF0000"/>
                </a:solidFill>
                <a:latin typeface="Tahoma"/>
                <a:cs typeface="Tahoma"/>
              </a:rPr>
              <a:t> </a:t>
            </a:r>
            <a:r>
              <a:rPr sz="2757" i="1" spc="-55" dirty="0">
                <a:solidFill>
                  <a:srgbClr val="FF0000"/>
                </a:solidFill>
                <a:latin typeface="Tahoma"/>
                <a:cs typeface="Tahoma"/>
              </a:rPr>
              <a:t>pájených</a:t>
            </a:r>
            <a:r>
              <a:rPr sz="2757" i="1" spc="-94" dirty="0">
                <a:solidFill>
                  <a:srgbClr val="FF0000"/>
                </a:solidFill>
                <a:latin typeface="Tahoma"/>
                <a:cs typeface="Tahoma"/>
              </a:rPr>
              <a:t> </a:t>
            </a:r>
            <a:r>
              <a:rPr sz="2757" i="1" spc="-33" dirty="0">
                <a:solidFill>
                  <a:srgbClr val="FF0000"/>
                </a:solidFill>
                <a:latin typeface="Tahoma"/>
                <a:cs typeface="Tahoma"/>
              </a:rPr>
              <a:t>spojů</a:t>
            </a:r>
            <a:endParaRPr sz="2757">
              <a:latin typeface="Tahoma"/>
              <a:cs typeface="Tahoma"/>
            </a:endParaRPr>
          </a:p>
        </p:txBody>
      </p:sp>
      <p:sp>
        <p:nvSpPr>
          <p:cNvPr id="24" name="object 24"/>
          <p:cNvSpPr txBox="1"/>
          <p:nvPr/>
        </p:nvSpPr>
        <p:spPr>
          <a:xfrm>
            <a:off x="712354" y="1343025"/>
            <a:ext cx="9268693" cy="5201226"/>
          </a:xfrm>
          <a:prstGeom prst="rect">
            <a:avLst/>
          </a:prstGeom>
        </p:spPr>
        <p:txBody>
          <a:bodyPr vert="horz" wrap="square" lIns="0" tIns="149156" rIns="0" bIns="0" rtlCol="0">
            <a:spAutoFit/>
          </a:bodyPr>
          <a:lstStyle/>
          <a:p>
            <a:pPr marL="392178" indent="-378171">
              <a:spcBef>
                <a:spcPts val="1174"/>
              </a:spcBef>
              <a:buFont typeface="Wingdings"/>
              <a:buChar char=""/>
              <a:tabLst>
                <a:tab pos="391477" algn="l"/>
                <a:tab pos="392178" algn="l"/>
              </a:tabLst>
            </a:pPr>
            <a:r>
              <a:rPr sz="2206" i="1" dirty="0">
                <a:latin typeface="Arial"/>
                <a:cs typeface="Arial"/>
              </a:rPr>
              <a:t>Mechanická</a:t>
            </a:r>
            <a:r>
              <a:rPr sz="2206" i="1" spc="-66" dirty="0">
                <a:latin typeface="Arial"/>
                <a:cs typeface="Arial"/>
              </a:rPr>
              <a:t> </a:t>
            </a:r>
            <a:r>
              <a:rPr sz="2206" i="1" dirty="0">
                <a:latin typeface="Arial"/>
                <a:cs typeface="Arial"/>
              </a:rPr>
              <a:t>pevnost</a:t>
            </a:r>
            <a:r>
              <a:rPr sz="2206" i="1" spc="-39" dirty="0">
                <a:latin typeface="Arial"/>
                <a:cs typeface="Arial"/>
              </a:rPr>
              <a:t> </a:t>
            </a:r>
            <a:r>
              <a:rPr sz="2206" i="1" dirty="0">
                <a:latin typeface="Arial"/>
                <a:cs typeface="Arial"/>
              </a:rPr>
              <a:t>pájených</a:t>
            </a:r>
            <a:r>
              <a:rPr sz="2206" i="1" spc="-50" dirty="0">
                <a:latin typeface="Arial"/>
                <a:cs typeface="Arial"/>
              </a:rPr>
              <a:t> </a:t>
            </a:r>
            <a:r>
              <a:rPr sz="2206" i="1" dirty="0">
                <a:latin typeface="Arial"/>
                <a:cs typeface="Arial"/>
              </a:rPr>
              <a:t>spojů</a:t>
            </a:r>
            <a:r>
              <a:rPr sz="2206" i="1" spc="-28" dirty="0">
                <a:latin typeface="Arial"/>
                <a:cs typeface="Arial"/>
              </a:rPr>
              <a:t> </a:t>
            </a:r>
            <a:r>
              <a:rPr sz="2206" i="1" dirty="0">
                <a:latin typeface="Arial"/>
                <a:cs typeface="Arial"/>
              </a:rPr>
              <a:t>závisí</a:t>
            </a:r>
            <a:r>
              <a:rPr sz="2206" i="1" spc="-44" dirty="0">
                <a:latin typeface="Arial"/>
                <a:cs typeface="Arial"/>
              </a:rPr>
              <a:t> </a:t>
            </a:r>
            <a:r>
              <a:rPr sz="2206" i="1" dirty="0">
                <a:latin typeface="Arial"/>
                <a:cs typeface="Arial"/>
              </a:rPr>
              <a:t>na</a:t>
            </a:r>
            <a:r>
              <a:rPr sz="2206" i="1" spc="-22" dirty="0">
                <a:latin typeface="Arial"/>
                <a:cs typeface="Arial"/>
              </a:rPr>
              <a:t> </a:t>
            </a:r>
            <a:r>
              <a:rPr sz="2206" i="1" spc="-11" dirty="0">
                <a:latin typeface="Arial"/>
                <a:cs typeface="Arial"/>
              </a:rPr>
              <a:t>vlastnostech:</a:t>
            </a:r>
            <a:endParaRPr sz="2206" dirty="0">
              <a:latin typeface="Arial"/>
              <a:cs typeface="Arial"/>
            </a:endParaRPr>
          </a:p>
          <a:p>
            <a:pPr marL="834078" marR="275224" indent="-316544">
              <a:lnSpc>
                <a:spcPts val="2117"/>
              </a:lnSpc>
              <a:spcBef>
                <a:spcPts val="1571"/>
              </a:spcBef>
              <a:tabLst>
                <a:tab pos="6877818" algn="l"/>
              </a:tabLst>
            </a:pPr>
            <a:r>
              <a:rPr sz="2206" i="1" dirty="0">
                <a:latin typeface="Arial"/>
                <a:cs typeface="Arial"/>
              </a:rPr>
              <a:t>základního</a:t>
            </a:r>
            <a:r>
              <a:rPr sz="2206" i="1" spc="-55" dirty="0">
                <a:latin typeface="Arial"/>
                <a:cs typeface="Arial"/>
              </a:rPr>
              <a:t> </a:t>
            </a:r>
            <a:r>
              <a:rPr sz="2206" i="1" dirty="0">
                <a:latin typeface="Arial"/>
                <a:cs typeface="Arial"/>
              </a:rPr>
              <a:t>kovu,</a:t>
            </a:r>
            <a:r>
              <a:rPr sz="2206" i="1" spc="-44" dirty="0">
                <a:latin typeface="Arial"/>
                <a:cs typeface="Arial"/>
              </a:rPr>
              <a:t> </a:t>
            </a:r>
            <a:r>
              <a:rPr sz="2206" i="1" dirty="0">
                <a:latin typeface="Arial"/>
                <a:cs typeface="Arial"/>
              </a:rPr>
              <a:t>konstrukci</a:t>
            </a:r>
            <a:r>
              <a:rPr sz="2206" i="1" spc="-39" dirty="0">
                <a:latin typeface="Arial"/>
                <a:cs typeface="Arial"/>
              </a:rPr>
              <a:t> </a:t>
            </a:r>
            <a:r>
              <a:rPr sz="2206" i="1" dirty="0">
                <a:latin typeface="Arial"/>
                <a:cs typeface="Arial"/>
              </a:rPr>
              <a:t>spoje,</a:t>
            </a:r>
            <a:r>
              <a:rPr sz="2206" i="1" spc="-44" dirty="0">
                <a:latin typeface="Arial"/>
                <a:cs typeface="Arial"/>
              </a:rPr>
              <a:t> </a:t>
            </a:r>
            <a:r>
              <a:rPr sz="2206" i="1" dirty="0">
                <a:latin typeface="Arial"/>
                <a:cs typeface="Arial"/>
              </a:rPr>
              <a:t>pájce,</a:t>
            </a:r>
            <a:r>
              <a:rPr sz="2206" i="1" spc="-28" dirty="0">
                <a:latin typeface="Arial"/>
                <a:cs typeface="Arial"/>
              </a:rPr>
              <a:t> </a:t>
            </a:r>
            <a:r>
              <a:rPr sz="2206" i="1" dirty="0">
                <a:latin typeface="Arial"/>
                <a:cs typeface="Arial"/>
              </a:rPr>
              <a:t>tavidlu</a:t>
            </a:r>
            <a:r>
              <a:rPr sz="2206" i="1" spc="-17" dirty="0">
                <a:latin typeface="Arial"/>
                <a:cs typeface="Arial"/>
              </a:rPr>
              <a:t> </a:t>
            </a:r>
            <a:r>
              <a:rPr sz="2206" i="1" spc="-55" dirty="0">
                <a:latin typeface="Arial"/>
                <a:cs typeface="Arial"/>
              </a:rPr>
              <a:t>a</a:t>
            </a:r>
            <a:r>
              <a:rPr sz="2206" i="1" dirty="0">
                <a:latin typeface="Arial"/>
                <a:cs typeface="Arial"/>
              </a:rPr>
              <a:t>	</a:t>
            </a:r>
            <a:r>
              <a:rPr sz="2206" i="1" spc="-11" dirty="0">
                <a:latin typeface="Arial"/>
                <a:cs typeface="Arial"/>
              </a:rPr>
              <a:t>technologickému </a:t>
            </a:r>
            <a:r>
              <a:rPr sz="2206" i="1" dirty="0">
                <a:latin typeface="Arial"/>
                <a:cs typeface="Arial"/>
              </a:rPr>
              <a:t>postupu</a:t>
            </a:r>
            <a:r>
              <a:rPr sz="2206" i="1" spc="-50" dirty="0">
                <a:latin typeface="Arial"/>
                <a:cs typeface="Arial"/>
              </a:rPr>
              <a:t> </a:t>
            </a:r>
            <a:r>
              <a:rPr sz="2206" i="1" spc="-11" dirty="0">
                <a:latin typeface="Arial"/>
                <a:cs typeface="Arial"/>
              </a:rPr>
              <a:t>pájení.</a:t>
            </a:r>
            <a:endParaRPr sz="2206" dirty="0">
              <a:latin typeface="Arial"/>
              <a:cs typeface="Arial"/>
            </a:endParaRPr>
          </a:p>
          <a:p>
            <a:pPr marL="392178" indent="-378171">
              <a:lnSpc>
                <a:spcPts val="2382"/>
              </a:lnSpc>
              <a:spcBef>
                <a:spcPts val="1340"/>
              </a:spcBef>
              <a:buFont typeface="Wingdings"/>
              <a:buChar char=""/>
              <a:tabLst>
                <a:tab pos="391477" algn="l"/>
                <a:tab pos="392178" algn="l"/>
              </a:tabLst>
            </a:pPr>
            <a:r>
              <a:rPr sz="2206" i="1" dirty="0">
                <a:latin typeface="Arial"/>
                <a:cs typeface="Arial"/>
              </a:rPr>
              <a:t>Největší</a:t>
            </a:r>
            <a:r>
              <a:rPr sz="2206" i="1" spc="-72" dirty="0">
                <a:latin typeface="Arial"/>
                <a:cs typeface="Arial"/>
              </a:rPr>
              <a:t> </a:t>
            </a:r>
            <a:r>
              <a:rPr sz="2206" i="1" dirty="0">
                <a:latin typeface="Arial"/>
                <a:cs typeface="Arial"/>
              </a:rPr>
              <a:t>vliv</a:t>
            </a:r>
            <a:r>
              <a:rPr sz="2206" i="1" spc="-33"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pevnost</a:t>
            </a:r>
            <a:r>
              <a:rPr sz="2206" i="1" spc="-77" dirty="0">
                <a:latin typeface="Arial"/>
                <a:cs typeface="Arial"/>
              </a:rPr>
              <a:t> </a:t>
            </a:r>
            <a:r>
              <a:rPr sz="2206" i="1" dirty="0">
                <a:latin typeface="Arial"/>
                <a:cs typeface="Arial"/>
              </a:rPr>
              <a:t>má</a:t>
            </a:r>
            <a:r>
              <a:rPr sz="2206" i="1" spc="-22" dirty="0">
                <a:latin typeface="Arial"/>
                <a:cs typeface="Arial"/>
              </a:rPr>
              <a:t> </a:t>
            </a:r>
            <a:r>
              <a:rPr sz="2206" i="1" dirty="0">
                <a:latin typeface="Arial"/>
                <a:cs typeface="Arial"/>
              </a:rPr>
              <a:t>velikost</a:t>
            </a:r>
            <a:r>
              <a:rPr sz="2206" i="1" spc="-61" dirty="0">
                <a:latin typeface="Arial"/>
                <a:cs typeface="Arial"/>
              </a:rPr>
              <a:t> </a:t>
            </a:r>
            <a:r>
              <a:rPr sz="2206" i="1" dirty="0">
                <a:latin typeface="Arial"/>
                <a:cs typeface="Arial"/>
              </a:rPr>
              <a:t>mezery</a:t>
            </a:r>
            <a:r>
              <a:rPr sz="2206" i="1" spc="-50" dirty="0">
                <a:latin typeface="Arial"/>
                <a:cs typeface="Arial"/>
              </a:rPr>
              <a:t> </a:t>
            </a:r>
            <a:r>
              <a:rPr sz="2206" i="1" dirty="0">
                <a:latin typeface="Arial"/>
                <a:cs typeface="Arial"/>
              </a:rPr>
              <a:t>mezi</a:t>
            </a:r>
            <a:r>
              <a:rPr sz="2206" i="1" spc="-22" dirty="0">
                <a:latin typeface="Arial"/>
                <a:cs typeface="Arial"/>
              </a:rPr>
              <a:t> </a:t>
            </a:r>
            <a:r>
              <a:rPr sz="2206" i="1" dirty="0">
                <a:latin typeface="Arial"/>
                <a:cs typeface="Arial"/>
              </a:rPr>
              <a:t>pájenými</a:t>
            </a:r>
            <a:r>
              <a:rPr sz="2206" i="1" spc="-50" dirty="0">
                <a:latin typeface="Arial"/>
                <a:cs typeface="Arial"/>
              </a:rPr>
              <a:t> </a:t>
            </a:r>
            <a:r>
              <a:rPr sz="2206" i="1" dirty="0">
                <a:latin typeface="Arial"/>
                <a:cs typeface="Arial"/>
              </a:rPr>
              <a:t>součástmi</a:t>
            </a:r>
            <a:r>
              <a:rPr sz="2206" i="1" spc="-55" dirty="0">
                <a:latin typeface="Arial"/>
                <a:cs typeface="Arial"/>
              </a:rPr>
              <a:t> a</a:t>
            </a:r>
            <a:endParaRPr sz="2206" dirty="0">
              <a:latin typeface="Arial"/>
              <a:cs typeface="Arial"/>
            </a:endParaRPr>
          </a:p>
          <a:p>
            <a:pPr marL="392178">
              <a:lnSpc>
                <a:spcPts val="2382"/>
              </a:lnSpc>
            </a:pPr>
            <a:r>
              <a:rPr sz="2206" i="1" dirty="0">
                <a:latin typeface="Arial"/>
                <a:cs typeface="Arial"/>
              </a:rPr>
              <a:t>plochy</a:t>
            </a:r>
            <a:r>
              <a:rPr sz="2206" i="1" spc="-50" dirty="0">
                <a:latin typeface="Arial"/>
                <a:cs typeface="Arial"/>
              </a:rPr>
              <a:t> </a:t>
            </a:r>
            <a:r>
              <a:rPr sz="2206" i="1" dirty="0">
                <a:latin typeface="Arial"/>
                <a:cs typeface="Arial"/>
              </a:rPr>
              <a:t>jejich</a:t>
            </a:r>
            <a:r>
              <a:rPr sz="2206" i="1" spc="-17" dirty="0">
                <a:latin typeface="Arial"/>
                <a:cs typeface="Arial"/>
              </a:rPr>
              <a:t> </a:t>
            </a:r>
            <a:r>
              <a:rPr sz="2206" i="1" spc="-11" dirty="0">
                <a:latin typeface="Arial"/>
                <a:cs typeface="Arial"/>
              </a:rPr>
              <a:t>překrytí</a:t>
            </a:r>
            <a:endParaRPr sz="2206" dirty="0">
              <a:latin typeface="Arial"/>
              <a:cs typeface="Arial"/>
            </a:endParaRPr>
          </a:p>
          <a:p>
            <a:pPr marL="392178" indent="-378171">
              <a:spcBef>
                <a:spcPts val="1059"/>
              </a:spcBef>
              <a:buFont typeface="Wingdings"/>
              <a:buChar char=""/>
              <a:tabLst>
                <a:tab pos="391477" algn="l"/>
                <a:tab pos="392178" algn="l"/>
              </a:tabLst>
            </a:pPr>
            <a:r>
              <a:rPr sz="2206" i="1" dirty="0">
                <a:latin typeface="Arial"/>
                <a:cs typeface="Arial"/>
              </a:rPr>
              <a:t>Mechanické</a:t>
            </a:r>
            <a:r>
              <a:rPr sz="2206" i="1" spc="-66" dirty="0">
                <a:latin typeface="Arial"/>
                <a:cs typeface="Arial"/>
              </a:rPr>
              <a:t> </a:t>
            </a:r>
            <a:r>
              <a:rPr sz="2206" i="1" dirty="0">
                <a:latin typeface="Arial"/>
                <a:cs typeface="Arial"/>
              </a:rPr>
              <a:t>vlastnosti</a:t>
            </a:r>
            <a:r>
              <a:rPr sz="2206" i="1" spc="-44" dirty="0">
                <a:latin typeface="Arial"/>
                <a:cs typeface="Arial"/>
              </a:rPr>
              <a:t> </a:t>
            </a:r>
            <a:r>
              <a:rPr sz="2206" i="1" dirty="0">
                <a:latin typeface="Arial"/>
                <a:cs typeface="Arial"/>
              </a:rPr>
              <a:t>pájky</a:t>
            </a:r>
            <a:r>
              <a:rPr sz="2206" i="1" spc="-33"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v</a:t>
            </a:r>
            <a:r>
              <a:rPr sz="2206" i="1" spc="-6" dirty="0">
                <a:latin typeface="Arial"/>
                <a:cs typeface="Arial"/>
              </a:rPr>
              <a:t> </a:t>
            </a:r>
            <a:r>
              <a:rPr sz="2206" i="1" dirty="0">
                <a:latin typeface="Arial"/>
                <a:cs typeface="Arial"/>
              </a:rPr>
              <a:t>procesu</a:t>
            </a:r>
            <a:r>
              <a:rPr sz="2206" i="1" spc="-66" dirty="0">
                <a:latin typeface="Arial"/>
                <a:cs typeface="Arial"/>
              </a:rPr>
              <a:t> </a:t>
            </a:r>
            <a:r>
              <a:rPr sz="2206" i="1" dirty="0">
                <a:latin typeface="Arial"/>
                <a:cs typeface="Arial"/>
              </a:rPr>
              <a:t>pájení</a:t>
            </a:r>
            <a:r>
              <a:rPr sz="2206" i="1" spc="-28" dirty="0">
                <a:latin typeface="Arial"/>
                <a:cs typeface="Arial"/>
              </a:rPr>
              <a:t> </a:t>
            </a:r>
            <a:r>
              <a:rPr sz="2206" i="1" spc="-11" dirty="0">
                <a:latin typeface="Arial"/>
                <a:cs typeface="Arial"/>
              </a:rPr>
              <a:t>mění.</a:t>
            </a:r>
            <a:endParaRPr sz="2206" dirty="0">
              <a:latin typeface="Arial"/>
              <a:cs typeface="Arial"/>
            </a:endParaRPr>
          </a:p>
          <a:p>
            <a:pPr>
              <a:spcBef>
                <a:spcPts val="6"/>
              </a:spcBef>
              <a:buFont typeface="Wingdings"/>
              <a:buChar char=""/>
            </a:pPr>
            <a:endParaRPr sz="2757" dirty="0">
              <a:latin typeface="Arial"/>
              <a:cs typeface="Arial"/>
            </a:endParaRPr>
          </a:p>
          <a:p>
            <a:pPr marL="392178" marR="210095" indent="-378171">
              <a:lnSpc>
                <a:spcPct val="80100"/>
              </a:lnSpc>
              <a:buFont typeface="Wingdings"/>
              <a:buChar char=""/>
              <a:tabLst>
                <a:tab pos="391477" algn="l"/>
                <a:tab pos="392178" algn="l"/>
                <a:tab pos="6657219" algn="l"/>
              </a:tabLst>
            </a:pPr>
            <a:r>
              <a:rPr sz="2206" i="1" dirty="0">
                <a:latin typeface="Arial"/>
                <a:cs typeface="Arial"/>
              </a:rPr>
              <a:t>Nejdůležitější</a:t>
            </a:r>
            <a:r>
              <a:rPr sz="2206" i="1" spc="-61" dirty="0">
                <a:latin typeface="Arial"/>
                <a:cs typeface="Arial"/>
              </a:rPr>
              <a:t> </a:t>
            </a:r>
            <a:r>
              <a:rPr sz="2206" i="1" dirty="0">
                <a:latin typeface="Arial"/>
                <a:cs typeface="Arial"/>
              </a:rPr>
              <a:t>oblastí</a:t>
            </a:r>
            <a:r>
              <a:rPr sz="2206" i="1" spc="-55" dirty="0">
                <a:latin typeface="Arial"/>
                <a:cs typeface="Arial"/>
              </a:rPr>
              <a:t> </a:t>
            </a:r>
            <a:r>
              <a:rPr sz="2206" i="1" dirty="0">
                <a:latin typeface="Arial"/>
                <a:cs typeface="Arial"/>
              </a:rPr>
              <a:t>spoje</a:t>
            </a:r>
            <a:r>
              <a:rPr sz="2206" i="1" spc="-44" dirty="0">
                <a:latin typeface="Arial"/>
                <a:cs typeface="Arial"/>
              </a:rPr>
              <a:t> </a:t>
            </a:r>
            <a:r>
              <a:rPr sz="2206" i="1" dirty="0">
                <a:latin typeface="Arial"/>
                <a:cs typeface="Arial"/>
              </a:rPr>
              <a:t>z</a:t>
            </a:r>
            <a:r>
              <a:rPr sz="2206" i="1" spc="-33" dirty="0">
                <a:latin typeface="Arial"/>
                <a:cs typeface="Arial"/>
              </a:rPr>
              <a:t> </a:t>
            </a:r>
            <a:r>
              <a:rPr sz="2206" i="1" dirty="0">
                <a:latin typeface="Arial"/>
                <a:cs typeface="Arial"/>
              </a:rPr>
              <a:t>pevnostního</a:t>
            </a:r>
            <a:r>
              <a:rPr sz="2206" i="1" spc="-83" dirty="0">
                <a:latin typeface="Arial"/>
                <a:cs typeface="Arial"/>
              </a:rPr>
              <a:t> </a:t>
            </a:r>
            <a:r>
              <a:rPr sz="2206" i="1" dirty="0">
                <a:latin typeface="Arial"/>
                <a:cs typeface="Arial"/>
              </a:rPr>
              <a:t>hlediska</a:t>
            </a:r>
            <a:r>
              <a:rPr sz="2206" i="1" spc="-33" dirty="0">
                <a:latin typeface="Arial"/>
                <a:cs typeface="Arial"/>
              </a:rPr>
              <a:t> </a:t>
            </a:r>
            <a:r>
              <a:rPr sz="2206" i="1" dirty="0">
                <a:latin typeface="Arial"/>
                <a:cs typeface="Arial"/>
              </a:rPr>
              <a:t>je</a:t>
            </a:r>
            <a:r>
              <a:rPr sz="2206" i="1" spc="-33" dirty="0">
                <a:latin typeface="Arial"/>
                <a:cs typeface="Arial"/>
              </a:rPr>
              <a:t> </a:t>
            </a:r>
            <a:r>
              <a:rPr sz="2206" i="1" dirty="0">
                <a:latin typeface="Arial"/>
                <a:cs typeface="Arial"/>
              </a:rPr>
              <a:t>vrstva</a:t>
            </a:r>
            <a:r>
              <a:rPr sz="2206" i="1" spc="-61" dirty="0">
                <a:latin typeface="Arial"/>
                <a:cs typeface="Arial"/>
              </a:rPr>
              <a:t> </a:t>
            </a:r>
            <a:r>
              <a:rPr sz="2206" i="1" spc="-11" dirty="0">
                <a:latin typeface="Arial"/>
                <a:cs typeface="Arial"/>
              </a:rPr>
              <a:t>vytvořená </a:t>
            </a:r>
            <a:r>
              <a:rPr sz="2206" i="1" dirty="0">
                <a:latin typeface="Arial"/>
                <a:cs typeface="Arial"/>
              </a:rPr>
              <a:t>difúzí</a:t>
            </a:r>
            <a:r>
              <a:rPr sz="2206" i="1" spc="-28"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roste</a:t>
            </a:r>
            <a:r>
              <a:rPr sz="2206" i="1" spc="-39" dirty="0">
                <a:latin typeface="Arial"/>
                <a:cs typeface="Arial"/>
              </a:rPr>
              <a:t> </a:t>
            </a:r>
            <a:r>
              <a:rPr sz="2206" i="1" dirty="0">
                <a:latin typeface="Arial"/>
                <a:cs typeface="Arial"/>
              </a:rPr>
              <a:t>s</a:t>
            </a:r>
            <a:r>
              <a:rPr sz="2206" i="1" spc="-22" dirty="0">
                <a:latin typeface="Arial"/>
                <a:cs typeface="Arial"/>
              </a:rPr>
              <a:t> </a:t>
            </a:r>
            <a:r>
              <a:rPr sz="2206" i="1" dirty="0">
                <a:latin typeface="Arial"/>
                <a:cs typeface="Arial"/>
              </a:rPr>
              <a:t>teplotou</a:t>
            </a:r>
            <a:r>
              <a:rPr sz="2206" i="1" spc="-28"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dobou</a:t>
            </a:r>
            <a:r>
              <a:rPr sz="2206" i="1" spc="-28" dirty="0">
                <a:latin typeface="Arial"/>
                <a:cs typeface="Arial"/>
              </a:rPr>
              <a:t> </a:t>
            </a:r>
            <a:r>
              <a:rPr sz="2206" i="1" dirty="0">
                <a:latin typeface="Arial"/>
                <a:cs typeface="Arial"/>
              </a:rPr>
              <a:t>působení</a:t>
            </a:r>
            <a:r>
              <a:rPr sz="2206" i="1" spc="-55" dirty="0">
                <a:latin typeface="Arial"/>
                <a:cs typeface="Arial"/>
              </a:rPr>
              <a:t> </a:t>
            </a:r>
            <a:r>
              <a:rPr sz="2206" i="1" dirty="0">
                <a:latin typeface="Arial"/>
                <a:cs typeface="Arial"/>
              </a:rPr>
              <a:t>pájky</a:t>
            </a:r>
            <a:r>
              <a:rPr sz="2206" i="1" spc="-22" dirty="0">
                <a:latin typeface="Arial"/>
                <a:cs typeface="Arial"/>
              </a:rPr>
              <a:t> </a:t>
            </a:r>
            <a:r>
              <a:rPr sz="2206" i="1" spc="-55" dirty="0">
                <a:latin typeface="Arial"/>
                <a:cs typeface="Arial"/>
              </a:rPr>
              <a:t>-</a:t>
            </a:r>
            <a:r>
              <a:rPr sz="2206" i="1" dirty="0">
                <a:latin typeface="Arial"/>
                <a:cs typeface="Arial"/>
              </a:rPr>
              <a:t>	v</a:t>
            </a:r>
            <a:r>
              <a:rPr sz="2206" i="1" spc="-39" dirty="0">
                <a:latin typeface="Arial"/>
                <a:cs typeface="Arial"/>
              </a:rPr>
              <a:t> </a:t>
            </a:r>
            <a:r>
              <a:rPr sz="2206" i="1" dirty="0">
                <a:latin typeface="Arial"/>
                <a:cs typeface="Arial"/>
              </a:rPr>
              <a:t>rozmezí</a:t>
            </a:r>
            <a:r>
              <a:rPr sz="2206" i="1" spc="-44" dirty="0">
                <a:latin typeface="Arial"/>
                <a:cs typeface="Arial"/>
              </a:rPr>
              <a:t> </a:t>
            </a:r>
            <a:r>
              <a:rPr sz="2206" i="1" dirty="0">
                <a:latin typeface="Arial"/>
                <a:cs typeface="Arial"/>
              </a:rPr>
              <a:t>0,1</a:t>
            </a:r>
            <a:r>
              <a:rPr sz="2206" i="1" spc="-28" dirty="0">
                <a:latin typeface="Arial"/>
                <a:cs typeface="Arial"/>
              </a:rPr>
              <a:t> až </a:t>
            </a:r>
            <a:r>
              <a:rPr sz="2206" i="1" dirty="0">
                <a:latin typeface="Arial"/>
                <a:cs typeface="Arial"/>
              </a:rPr>
              <a:t>1000</a:t>
            </a:r>
            <a:r>
              <a:rPr sz="2206" i="1" spc="-17" dirty="0">
                <a:latin typeface="Arial"/>
                <a:cs typeface="Arial"/>
              </a:rPr>
              <a:t> </a:t>
            </a:r>
            <a:r>
              <a:rPr sz="2206" i="1" spc="-28" dirty="0">
                <a:latin typeface="Arial"/>
                <a:cs typeface="Arial"/>
              </a:rPr>
              <a:t>um,</a:t>
            </a:r>
            <a:endParaRPr sz="2206" dirty="0">
              <a:latin typeface="Arial"/>
              <a:cs typeface="Arial"/>
            </a:endParaRPr>
          </a:p>
          <a:p>
            <a:pPr marL="392178" indent="-378171">
              <a:buFont typeface="Wingdings"/>
              <a:buChar char=""/>
              <a:tabLst>
                <a:tab pos="391477" algn="l"/>
                <a:tab pos="392178" algn="l"/>
              </a:tabLst>
            </a:pPr>
            <a:r>
              <a:rPr sz="2206" i="1" dirty="0">
                <a:latin typeface="Arial"/>
                <a:cs typeface="Arial"/>
              </a:rPr>
              <a:t>Mechanická</a:t>
            </a:r>
            <a:r>
              <a:rPr sz="2206" i="1" spc="-88" dirty="0">
                <a:latin typeface="Arial"/>
                <a:cs typeface="Arial"/>
              </a:rPr>
              <a:t> </a:t>
            </a:r>
            <a:r>
              <a:rPr sz="2206" i="1" dirty="0">
                <a:latin typeface="Arial"/>
                <a:cs typeface="Arial"/>
              </a:rPr>
              <a:t>pevnost</a:t>
            </a:r>
            <a:r>
              <a:rPr sz="2206" i="1" spc="-55" dirty="0">
                <a:latin typeface="Arial"/>
                <a:cs typeface="Arial"/>
              </a:rPr>
              <a:t> </a:t>
            </a:r>
            <a:r>
              <a:rPr sz="2206" i="1" dirty="0">
                <a:latin typeface="Arial"/>
                <a:cs typeface="Arial"/>
              </a:rPr>
              <a:t>spoje</a:t>
            </a:r>
            <a:r>
              <a:rPr sz="2206" i="1" spc="-50"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úměrná</a:t>
            </a:r>
            <a:r>
              <a:rPr sz="2206" i="1" spc="-33" dirty="0">
                <a:latin typeface="Arial"/>
                <a:cs typeface="Arial"/>
              </a:rPr>
              <a:t> </a:t>
            </a:r>
            <a:r>
              <a:rPr sz="2206" i="1" dirty="0">
                <a:latin typeface="Arial"/>
                <a:cs typeface="Arial"/>
              </a:rPr>
              <a:t>mechanické</a:t>
            </a:r>
            <a:r>
              <a:rPr sz="2206" i="1" spc="-55" dirty="0">
                <a:latin typeface="Arial"/>
                <a:cs typeface="Arial"/>
              </a:rPr>
              <a:t> </a:t>
            </a:r>
            <a:r>
              <a:rPr sz="2206" i="1" dirty="0">
                <a:latin typeface="Arial"/>
                <a:cs typeface="Arial"/>
              </a:rPr>
              <a:t>pevnosti</a:t>
            </a:r>
            <a:r>
              <a:rPr sz="2206" i="1" spc="-55" dirty="0">
                <a:latin typeface="Arial"/>
                <a:cs typeface="Arial"/>
              </a:rPr>
              <a:t> </a:t>
            </a:r>
            <a:r>
              <a:rPr sz="2206" i="1" spc="-11" dirty="0">
                <a:latin typeface="Arial"/>
                <a:cs typeface="Arial"/>
              </a:rPr>
              <a:t>pájky.</a:t>
            </a:r>
            <a:endParaRPr sz="2206" dirty="0">
              <a:latin typeface="Arial"/>
              <a:cs typeface="Arial"/>
            </a:endParaRPr>
          </a:p>
          <a:p>
            <a:pPr marL="392178" indent="-378171">
              <a:buFont typeface="Wingdings"/>
              <a:buChar char=""/>
              <a:tabLst>
                <a:tab pos="391477" algn="l"/>
                <a:tab pos="392178" algn="l"/>
              </a:tabLst>
            </a:pPr>
            <a:r>
              <a:rPr sz="2206" i="1" dirty="0">
                <a:latin typeface="Arial"/>
                <a:cs typeface="Arial"/>
              </a:rPr>
              <a:t>Největší</a:t>
            </a:r>
            <a:r>
              <a:rPr sz="2206" i="1" spc="-66" dirty="0">
                <a:latin typeface="Arial"/>
                <a:cs typeface="Arial"/>
              </a:rPr>
              <a:t> </a:t>
            </a:r>
            <a:r>
              <a:rPr sz="2206" i="1" dirty="0">
                <a:latin typeface="Arial"/>
                <a:cs typeface="Arial"/>
              </a:rPr>
              <a:t>mechanickou</a:t>
            </a:r>
            <a:r>
              <a:rPr sz="2206" i="1" spc="-61" dirty="0">
                <a:latin typeface="Arial"/>
                <a:cs typeface="Arial"/>
              </a:rPr>
              <a:t> </a:t>
            </a:r>
            <a:r>
              <a:rPr sz="2206" i="1" dirty="0">
                <a:latin typeface="Arial"/>
                <a:cs typeface="Arial"/>
              </a:rPr>
              <a:t>pevnost</a:t>
            </a:r>
            <a:r>
              <a:rPr sz="2206" i="1" spc="-66" dirty="0">
                <a:latin typeface="Arial"/>
                <a:cs typeface="Arial"/>
              </a:rPr>
              <a:t> </a:t>
            </a:r>
            <a:r>
              <a:rPr sz="2206" i="1" dirty="0">
                <a:latin typeface="Arial"/>
                <a:cs typeface="Arial"/>
              </a:rPr>
              <a:t>mají</a:t>
            </a:r>
            <a:r>
              <a:rPr sz="2206" i="1" spc="-17" dirty="0">
                <a:latin typeface="Arial"/>
                <a:cs typeface="Arial"/>
              </a:rPr>
              <a:t> </a:t>
            </a:r>
            <a:r>
              <a:rPr sz="2206" i="1" dirty="0">
                <a:latin typeface="Arial"/>
                <a:cs typeface="Arial"/>
              </a:rPr>
              <a:t>pájky</a:t>
            </a:r>
            <a:r>
              <a:rPr sz="2206" i="1" spc="-39" dirty="0">
                <a:latin typeface="Arial"/>
                <a:cs typeface="Arial"/>
              </a:rPr>
              <a:t> </a:t>
            </a:r>
            <a:r>
              <a:rPr sz="2206" i="1" dirty="0">
                <a:latin typeface="Arial"/>
                <a:cs typeface="Arial"/>
              </a:rPr>
              <a:t>s</a:t>
            </a:r>
            <a:r>
              <a:rPr sz="2206" i="1" spc="-33" dirty="0">
                <a:latin typeface="Arial"/>
                <a:cs typeface="Arial"/>
              </a:rPr>
              <a:t> </a:t>
            </a:r>
            <a:r>
              <a:rPr sz="2206" i="1" dirty="0">
                <a:latin typeface="Arial"/>
                <a:cs typeface="Arial"/>
              </a:rPr>
              <a:t>eutektickým</a:t>
            </a:r>
            <a:r>
              <a:rPr sz="2206" i="1" spc="-72" dirty="0">
                <a:latin typeface="Arial"/>
                <a:cs typeface="Arial"/>
              </a:rPr>
              <a:t> </a:t>
            </a:r>
            <a:r>
              <a:rPr sz="2206" i="1" spc="-11" dirty="0">
                <a:latin typeface="Arial"/>
                <a:cs typeface="Arial"/>
              </a:rPr>
              <a:t>složením.</a:t>
            </a:r>
            <a:endParaRPr sz="2206" dirty="0">
              <a:latin typeface="Arial"/>
              <a:cs typeface="Arial"/>
            </a:endParaRPr>
          </a:p>
          <a:p>
            <a:pPr marL="392178" marR="5602" indent="-378171">
              <a:lnSpc>
                <a:spcPct val="80000"/>
              </a:lnSpc>
              <a:spcBef>
                <a:spcPts val="1853"/>
              </a:spcBef>
              <a:buFont typeface="Wingdings"/>
              <a:buChar char=""/>
              <a:tabLst>
                <a:tab pos="391477" algn="l"/>
                <a:tab pos="392178" algn="l"/>
                <a:tab pos="701018" algn="l"/>
                <a:tab pos="6393898" algn="l"/>
              </a:tabLst>
            </a:pPr>
            <a:r>
              <a:rPr sz="2206" i="1" dirty="0">
                <a:latin typeface="Arial"/>
                <a:cs typeface="Arial"/>
              </a:rPr>
              <a:t>Pevnost</a:t>
            </a:r>
            <a:r>
              <a:rPr sz="2206" i="1" spc="-50" dirty="0">
                <a:latin typeface="Arial"/>
                <a:cs typeface="Arial"/>
              </a:rPr>
              <a:t> </a:t>
            </a:r>
            <a:r>
              <a:rPr sz="2206" i="1" dirty="0">
                <a:latin typeface="Arial"/>
                <a:cs typeface="Arial"/>
              </a:rPr>
              <a:t>pájených</a:t>
            </a:r>
            <a:r>
              <a:rPr sz="2206" i="1" spc="-50" dirty="0">
                <a:latin typeface="Arial"/>
                <a:cs typeface="Arial"/>
              </a:rPr>
              <a:t> </a:t>
            </a:r>
            <a:r>
              <a:rPr sz="2206" i="1" dirty="0">
                <a:latin typeface="Arial"/>
                <a:cs typeface="Arial"/>
              </a:rPr>
              <a:t>spojů</a:t>
            </a:r>
            <a:r>
              <a:rPr sz="2206" i="1" spc="-22" dirty="0">
                <a:latin typeface="Arial"/>
                <a:cs typeface="Arial"/>
              </a:rPr>
              <a:t> </a:t>
            </a:r>
            <a:r>
              <a:rPr sz="2206" i="1" dirty="0">
                <a:latin typeface="Arial"/>
                <a:cs typeface="Arial"/>
              </a:rPr>
              <a:t>klesá</a:t>
            </a:r>
            <a:r>
              <a:rPr sz="2206" i="1" spc="-22" dirty="0">
                <a:latin typeface="Arial"/>
                <a:cs typeface="Arial"/>
              </a:rPr>
              <a:t> </a:t>
            </a:r>
            <a:r>
              <a:rPr sz="2206" i="1" dirty="0">
                <a:latin typeface="Arial"/>
                <a:cs typeface="Arial"/>
              </a:rPr>
              <a:t>s</a:t>
            </a:r>
            <a:r>
              <a:rPr sz="2206" i="1" spc="-22" dirty="0">
                <a:latin typeface="Arial"/>
                <a:cs typeface="Arial"/>
              </a:rPr>
              <a:t> </a:t>
            </a:r>
            <a:r>
              <a:rPr sz="2206" i="1" dirty="0">
                <a:latin typeface="Arial"/>
                <a:cs typeface="Arial"/>
              </a:rPr>
              <a:t>dobou</a:t>
            </a:r>
            <a:r>
              <a:rPr sz="2206" i="1" spc="-33" dirty="0">
                <a:latin typeface="Arial"/>
                <a:cs typeface="Arial"/>
              </a:rPr>
              <a:t> </a:t>
            </a:r>
            <a:r>
              <a:rPr sz="2206" i="1" spc="-11" dirty="0">
                <a:latin typeface="Arial"/>
                <a:cs typeface="Arial"/>
              </a:rPr>
              <a:t>stárnutí,</a:t>
            </a:r>
            <a:r>
              <a:rPr sz="2206" i="1" dirty="0">
                <a:latin typeface="Arial"/>
                <a:cs typeface="Arial"/>
              </a:rPr>
              <a:t>	vyšší</a:t>
            </a:r>
            <a:r>
              <a:rPr sz="2206" i="1" spc="-50" dirty="0">
                <a:latin typeface="Arial"/>
                <a:cs typeface="Arial"/>
              </a:rPr>
              <a:t> </a:t>
            </a:r>
            <a:r>
              <a:rPr sz="2206" i="1" dirty="0">
                <a:latin typeface="Arial"/>
                <a:cs typeface="Arial"/>
              </a:rPr>
              <a:t>provozní</a:t>
            </a:r>
            <a:r>
              <a:rPr sz="2206" i="1" spc="-66" dirty="0">
                <a:latin typeface="Arial"/>
                <a:cs typeface="Arial"/>
              </a:rPr>
              <a:t> </a:t>
            </a:r>
            <a:r>
              <a:rPr sz="2206" i="1" spc="-11" dirty="0">
                <a:latin typeface="Arial"/>
                <a:cs typeface="Arial"/>
              </a:rPr>
              <a:t>teplotou </a:t>
            </a:r>
            <a:r>
              <a:rPr sz="2206" i="1" spc="-55" dirty="0">
                <a:latin typeface="Arial"/>
                <a:cs typeface="Arial"/>
              </a:rPr>
              <a:t>a</a:t>
            </a:r>
            <a:r>
              <a:rPr sz="2206" i="1" dirty="0">
                <a:latin typeface="Arial"/>
                <a:cs typeface="Arial"/>
              </a:rPr>
              <a:t>	se</a:t>
            </a:r>
            <a:r>
              <a:rPr sz="2206" i="1" spc="-44" dirty="0">
                <a:latin typeface="Arial"/>
                <a:cs typeface="Arial"/>
              </a:rPr>
              <a:t> </a:t>
            </a:r>
            <a:r>
              <a:rPr sz="2206" i="1" dirty="0">
                <a:latin typeface="Arial"/>
                <a:cs typeface="Arial"/>
              </a:rPr>
              <a:t>stoupajícím</a:t>
            </a:r>
            <a:r>
              <a:rPr sz="2206" i="1" spc="-77" dirty="0">
                <a:latin typeface="Arial"/>
                <a:cs typeface="Arial"/>
              </a:rPr>
              <a:t> </a:t>
            </a:r>
            <a:r>
              <a:rPr sz="2206" i="1" dirty="0">
                <a:latin typeface="Arial"/>
                <a:cs typeface="Arial"/>
              </a:rPr>
              <a:t>dynamickým</a:t>
            </a:r>
            <a:r>
              <a:rPr sz="2206" i="1" spc="-66" dirty="0">
                <a:latin typeface="Arial"/>
                <a:cs typeface="Arial"/>
              </a:rPr>
              <a:t> </a:t>
            </a:r>
            <a:r>
              <a:rPr sz="2206" i="1" dirty="0">
                <a:latin typeface="Arial"/>
                <a:cs typeface="Arial"/>
              </a:rPr>
              <a:t>namáháním</a:t>
            </a:r>
            <a:r>
              <a:rPr sz="2206" i="1" spc="-61" dirty="0">
                <a:latin typeface="Arial"/>
                <a:cs typeface="Arial"/>
              </a:rPr>
              <a:t> </a:t>
            </a:r>
            <a:r>
              <a:rPr sz="2206" i="1" spc="-11" dirty="0">
                <a:latin typeface="Arial"/>
                <a:cs typeface="Arial"/>
              </a:rPr>
              <a:t>spoje.</a:t>
            </a:r>
            <a:endParaRPr sz="2206" dirty="0">
              <a:latin typeface="Arial"/>
              <a:cs typeface="Arial"/>
            </a:endParaRPr>
          </a:p>
        </p:txBody>
      </p:sp>
      <p:sp>
        <p:nvSpPr>
          <p:cNvPr id="25" name="object 2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3" name="object 13"/>
          <p:cNvSpPr txBox="1">
            <a:spLocks noGrp="1"/>
          </p:cNvSpPr>
          <p:nvPr>
            <p:ph type="title"/>
          </p:nvPr>
        </p:nvSpPr>
        <p:spPr>
          <a:xfrm>
            <a:off x="391632" y="777807"/>
            <a:ext cx="4255504" cy="442668"/>
          </a:xfrm>
          <a:prstGeom prst="rect">
            <a:avLst/>
          </a:prstGeom>
        </p:spPr>
        <p:txBody>
          <a:bodyPr vert="horz" wrap="square" lIns="0" tIns="18207" rIns="0" bIns="0" rtlCol="0">
            <a:spAutoFit/>
          </a:bodyPr>
          <a:lstStyle/>
          <a:p>
            <a:pPr marL="14007">
              <a:spcBef>
                <a:spcPts val="143"/>
              </a:spcBef>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44" dirty="0">
                <a:solidFill>
                  <a:srgbClr val="FF0000"/>
                </a:solidFill>
                <a:latin typeface="Tahoma"/>
                <a:cs typeface="Tahoma"/>
              </a:rPr>
              <a:t>pájení</a:t>
            </a:r>
            <a:endParaRPr sz="2757">
              <a:latin typeface="Tahoma"/>
              <a:cs typeface="Tahoma"/>
            </a:endParaRPr>
          </a:p>
        </p:txBody>
      </p:sp>
      <p:pic>
        <p:nvPicPr>
          <p:cNvPr id="14" name="object 14"/>
          <p:cNvPicPr/>
          <p:nvPr/>
        </p:nvPicPr>
        <p:blipFill>
          <a:blip r:embed="rId2" cstate="print"/>
          <a:stretch>
            <a:fillRect/>
          </a:stretch>
        </p:blipFill>
        <p:spPr>
          <a:xfrm>
            <a:off x="1397213" y="3542775"/>
            <a:ext cx="7730913" cy="3599356"/>
          </a:xfrm>
          <a:prstGeom prst="rect">
            <a:avLst/>
          </a:prstGeom>
        </p:spPr>
      </p:pic>
      <p:sp>
        <p:nvSpPr>
          <p:cNvPr id="15" name="object 15"/>
          <p:cNvSpPr txBox="1"/>
          <p:nvPr/>
        </p:nvSpPr>
        <p:spPr>
          <a:xfrm>
            <a:off x="684736" y="1658225"/>
            <a:ext cx="9321213" cy="2179801"/>
          </a:xfrm>
          <a:prstGeom prst="rect">
            <a:avLst/>
          </a:prstGeom>
        </p:spPr>
        <p:txBody>
          <a:bodyPr vert="horz" wrap="square" lIns="0" tIns="14706" rIns="0" bIns="0" rtlCol="0">
            <a:spAutoFit/>
          </a:bodyPr>
          <a:lstStyle/>
          <a:p>
            <a:pPr marL="392178" indent="-378171">
              <a:spcBef>
                <a:spcPts val="116"/>
              </a:spcBef>
              <a:buFont typeface="Wingdings"/>
              <a:buChar char=""/>
              <a:tabLst>
                <a:tab pos="391477" algn="l"/>
                <a:tab pos="392178" algn="l"/>
              </a:tabLst>
            </a:pPr>
            <a:r>
              <a:rPr sz="2206" i="1" dirty="0">
                <a:latin typeface="Arial"/>
                <a:cs typeface="Arial"/>
              </a:rPr>
              <a:t>Při</a:t>
            </a:r>
            <a:r>
              <a:rPr sz="2206" i="1" spc="-33" dirty="0">
                <a:latin typeface="Arial"/>
                <a:cs typeface="Arial"/>
              </a:rPr>
              <a:t> </a:t>
            </a:r>
            <a:r>
              <a:rPr sz="2206" i="1" dirty="0">
                <a:latin typeface="Arial"/>
                <a:cs typeface="Arial"/>
              </a:rPr>
              <a:t>pájení</a:t>
            </a:r>
            <a:r>
              <a:rPr sz="2206" i="1" spc="-44" dirty="0">
                <a:latin typeface="Arial"/>
                <a:cs typeface="Arial"/>
              </a:rPr>
              <a:t> </a:t>
            </a:r>
            <a:r>
              <a:rPr sz="2206" i="1" dirty="0">
                <a:latin typeface="Arial"/>
                <a:cs typeface="Arial"/>
              </a:rPr>
              <a:t>probíhají</a:t>
            </a:r>
            <a:r>
              <a:rPr sz="2206" i="1" spc="-55" dirty="0">
                <a:latin typeface="Arial"/>
                <a:cs typeface="Arial"/>
              </a:rPr>
              <a:t> </a:t>
            </a:r>
            <a:r>
              <a:rPr sz="2206" i="1" dirty="0">
                <a:latin typeface="Arial"/>
                <a:cs typeface="Arial"/>
              </a:rPr>
              <a:t>složité</a:t>
            </a:r>
            <a:r>
              <a:rPr sz="2206" i="1" spc="-33" dirty="0">
                <a:latin typeface="Arial"/>
                <a:cs typeface="Arial"/>
              </a:rPr>
              <a:t> </a:t>
            </a:r>
            <a:r>
              <a:rPr sz="2206" i="1" dirty="0">
                <a:latin typeface="Arial"/>
                <a:cs typeface="Arial"/>
              </a:rPr>
              <a:t>fyzikálně-chemické</a:t>
            </a:r>
            <a:r>
              <a:rPr sz="2206" i="1" spc="-61" dirty="0">
                <a:latin typeface="Arial"/>
                <a:cs typeface="Arial"/>
              </a:rPr>
              <a:t> </a:t>
            </a:r>
            <a:r>
              <a:rPr sz="2206" i="1" dirty="0">
                <a:latin typeface="Arial"/>
                <a:cs typeface="Arial"/>
              </a:rPr>
              <a:t>pochody</a:t>
            </a:r>
            <a:r>
              <a:rPr sz="2206" i="1" spc="-55" dirty="0">
                <a:latin typeface="Arial"/>
                <a:cs typeface="Arial"/>
              </a:rPr>
              <a:t> </a:t>
            </a:r>
            <a:r>
              <a:rPr sz="2206" i="1" dirty="0">
                <a:latin typeface="Arial"/>
                <a:cs typeface="Arial"/>
              </a:rPr>
              <a:t>na</a:t>
            </a:r>
            <a:r>
              <a:rPr sz="2206" i="1" spc="-33" dirty="0">
                <a:latin typeface="Arial"/>
                <a:cs typeface="Arial"/>
              </a:rPr>
              <a:t> </a:t>
            </a:r>
            <a:r>
              <a:rPr sz="2206" i="1" dirty="0">
                <a:latin typeface="Arial"/>
                <a:cs typeface="Arial"/>
              </a:rPr>
              <a:t>rozhraní</a:t>
            </a:r>
            <a:r>
              <a:rPr sz="2206" i="1" spc="-77" dirty="0">
                <a:latin typeface="Arial"/>
                <a:cs typeface="Arial"/>
              </a:rPr>
              <a:t> </a:t>
            </a:r>
            <a:r>
              <a:rPr sz="2206" i="1" spc="-22" dirty="0">
                <a:latin typeface="Arial"/>
                <a:cs typeface="Arial"/>
              </a:rPr>
              <a:t>tuhé</a:t>
            </a:r>
            <a:endParaRPr sz="2206">
              <a:latin typeface="Arial"/>
              <a:cs typeface="Arial"/>
            </a:endParaRPr>
          </a:p>
          <a:p>
            <a:pPr marL="392178"/>
            <a:r>
              <a:rPr sz="2206" i="1" dirty="0">
                <a:latin typeface="Arial"/>
                <a:cs typeface="Arial"/>
              </a:rPr>
              <a:t>a</a:t>
            </a:r>
            <a:r>
              <a:rPr sz="2206" i="1" spc="-22" dirty="0">
                <a:latin typeface="Arial"/>
                <a:cs typeface="Arial"/>
              </a:rPr>
              <a:t> </a:t>
            </a:r>
            <a:r>
              <a:rPr sz="2206" i="1" dirty="0">
                <a:latin typeface="Arial"/>
                <a:cs typeface="Arial"/>
              </a:rPr>
              <a:t>tekuté</a:t>
            </a:r>
            <a:r>
              <a:rPr sz="2206" i="1" spc="-66" dirty="0">
                <a:latin typeface="Arial"/>
                <a:cs typeface="Arial"/>
              </a:rPr>
              <a:t> </a:t>
            </a:r>
            <a:r>
              <a:rPr sz="2206" i="1" spc="-11" dirty="0">
                <a:latin typeface="Arial"/>
                <a:cs typeface="Arial"/>
              </a:rPr>
              <a:t>fáze.</a:t>
            </a:r>
            <a:endParaRPr sz="2206">
              <a:latin typeface="Arial"/>
              <a:cs typeface="Arial"/>
            </a:endParaRPr>
          </a:p>
          <a:p>
            <a:pPr marL="392178" marR="552550" indent="-378171">
              <a:spcBef>
                <a:spcPts val="529"/>
              </a:spcBef>
              <a:buFont typeface="Wingdings"/>
              <a:buChar char=""/>
              <a:tabLst>
                <a:tab pos="391477" algn="l"/>
                <a:tab pos="392178" algn="l"/>
                <a:tab pos="6442221" algn="l"/>
              </a:tabLst>
            </a:pPr>
            <a:r>
              <a:rPr sz="2206" i="1" dirty="0">
                <a:latin typeface="Arial"/>
                <a:cs typeface="Arial"/>
              </a:rPr>
              <a:t>Roztavená</a:t>
            </a:r>
            <a:r>
              <a:rPr sz="2206" i="1" spc="-72" dirty="0">
                <a:latin typeface="Arial"/>
                <a:cs typeface="Arial"/>
              </a:rPr>
              <a:t> </a:t>
            </a:r>
            <a:r>
              <a:rPr sz="2206" i="1" dirty="0">
                <a:latin typeface="Arial"/>
                <a:cs typeface="Arial"/>
              </a:rPr>
              <a:t>pájka</a:t>
            </a:r>
            <a:r>
              <a:rPr sz="2206" i="1" spc="-33"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oblasti</a:t>
            </a:r>
            <a:r>
              <a:rPr sz="2206" i="1" spc="-39" dirty="0">
                <a:latin typeface="Arial"/>
                <a:cs typeface="Arial"/>
              </a:rPr>
              <a:t> </a:t>
            </a:r>
            <a:r>
              <a:rPr sz="2206" i="1" dirty="0">
                <a:latin typeface="Arial"/>
                <a:cs typeface="Arial"/>
              </a:rPr>
              <a:t>smáčení</a:t>
            </a:r>
            <a:r>
              <a:rPr sz="2206" i="1" spc="-44" dirty="0">
                <a:latin typeface="Arial"/>
                <a:cs typeface="Arial"/>
              </a:rPr>
              <a:t> </a:t>
            </a:r>
            <a:r>
              <a:rPr sz="2206" i="1" spc="-11" dirty="0">
                <a:latin typeface="Arial"/>
                <a:cs typeface="Arial"/>
              </a:rPr>
              <a:t>uskutečňuje</a:t>
            </a:r>
            <a:r>
              <a:rPr sz="2206" i="1" dirty="0">
                <a:latin typeface="Arial"/>
                <a:cs typeface="Arial"/>
              </a:rPr>
              <a:t>	vazbu</a:t>
            </a:r>
            <a:r>
              <a:rPr sz="2206" i="1" spc="-55" dirty="0">
                <a:latin typeface="Arial"/>
                <a:cs typeface="Arial"/>
              </a:rPr>
              <a:t> </a:t>
            </a:r>
            <a:r>
              <a:rPr sz="2206" i="1" dirty="0">
                <a:latin typeface="Arial"/>
                <a:cs typeface="Arial"/>
              </a:rPr>
              <a:t>mezi</a:t>
            </a:r>
            <a:r>
              <a:rPr sz="2206" i="1" spc="-6" dirty="0">
                <a:latin typeface="Arial"/>
                <a:cs typeface="Arial"/>
              </a:rPr>
              <a:t> </a:t>
            </a:r>
            <a:r>
              <a:rPr sz="2206" i="1" spc="-11" dirty="0">
                <a:latin typeface="Arial"/>
                <a:cs typeface="Arial"/>
              </a:rPr>
              <a:t>tuhými </a:t>
            </a:r>
            <a:r>
              <a:rPr sz="2206" i="1" dirty="0">
                <a:latin typeface="Arial"/>
                <a:cs typeface="Arial"/>
              </a:rPr>
              <a:t>fázemi</a:t>
            </a:r>
            <a:r>
              <a:rPr sz="2206" i="1" spc="-50" dirty="0">
                <a:latin typeface="Arial"/>
                <a:cs typeface="Arial"/>
              </a:rPr>
              <a:t> </a:t>
            </a:r>
            <a:r>
              <a:rPr sz="2206" i="1" dirty="0">
                <a:latin typeface="Arial"/>
                <a:cs typeface="Arial"/>
              </a:rPr>
              <a:t>základních</a:t>
            </a:r>
            <a:r>
              <a:rPr sz="2206" i="1" spc="-55" dirty="0">
                <a:latin typeface="Arial"/>
                <a:cs typeface="Arial"/>
              </a:rPr>
              <a:t> </a:t>
            </a:r>
            <a:r>
              <a:rPr sz="2206" i="1" spc="-11" dirty="0">
                <a:latin typeface="Arial"/>
                <a:cs typeface="Arial"/>
              </a:rPr>
              <a:t>materiálů.</a:t>
            </a:r>
            <a:endParaRPr sz="2206">
              <a:latin typeface="Arial"/>
              <a:cs typeface="Arial"/>
            </a:endParaRPr>
          </a:p>
          <a:p>
            <a:pPr marL="392178" marR="535043" indent="-378171">
              <a:spcBef>
                <a:spcPts val="529"/>
              </a:spcBef>
              <a:buFont typeface="Wingdings"/>
              <a:buChar char=""/>
              <a:tabLst>
                <a:tab pos="391477" algn="l"/>
                <a:tab pos="392178" algn="l"/>
              </a:tabLst>
            </a:pPr>
            <a:r>
              <a:rPr sz="2206" i="1" dirty="0">
                <a:latin typeface="Arial"/>
                <a:cs typeface="Arial"/>
              </a:rPr>
              <a:t>Teplem</a:t>
            </a:r>
            <a:r>
              <a:rPr sz="2206" i="1" spc="-28" dirty="0">
                <a:latin typeface="Arial"/>
                <a:cs typeface="Arial"/>
              </a:rPr>
              <a:t> </a:t>
            </a:r>
            <a:r>
              <a:rPr sz="2206" i="1" dirty="0">
                <a:latin typeface="Arial"/>
                <a:cs typeface="Arial"/>
              </a:rPr>
              <a:t>se</a:t>
            </a:r>
            <a:r>
              <a:rPr sz="2206" i="1" spc="-33" dirty="0">
                <a:latin typeface="Arial"/>
                <a:cs typeface="Arial"/>
              </a:rPr>
              <a:t> </a:t>
            </a:r>
            <a:r>
              <a:rPr sz="2206" i="1" dirty="0">
                <a:latin typeface="Arial"/>
                <a:cs typeface="Arial"/>
              </a:rPr>
              <a:t>zvětšuje</a:t>
            </a:r>
            <a:r>
              <a:rPr sz="2206" i="1" spc="-55" dirty="0">
                <a:latin typeface="Arial"/>
                <a:cs typeface="Arial"/>
              </a:rPr>
              <a:t> </a:t>
            </a:r>
            <a:r>
              <a:rPr sz="2206" i="1" dirty="0">
                <a:latin typeface="Arial"/>
                <a:cs typeface="Arial"/>
              </a:rPr>
              <a:t>pohyb</a:t>
            </a:r>
            <a:r>
              <a:rPr sz="2206" i="1" spc="-50" dirty="0">
                <a:latin typeface="Arial"/>
                <a:cs typeface="Arial"/>
              </a:rPr>
              <a:t> </a:t>
            </a:r>
            <a:r>
              <a:rPr sz="2206" i="1" dirty="0">
                <a:latin typeface="Arial"/>
                <a:cs typeface="Arial"/>
              </a:rPr>
              <a:t>atomů</a:t>
            </a:r>
            <a:r>
              <a:rPr sz="2206" i="1" spc="-11" dirty="0">
                <a:latin typeface="Arial"/>
                <a:cs typeface="Arial"/>
              </a:rPr>
              <a:t> </a:t>
            </a:r>
            <a:r>
              <a:rPr sz="2206" i="1" dirty="0">
                <a:latin typeface="Arial"/>
                <a:cs typeface="Arial"/>
              </a:rPr>
              <a:t>obou</a:t>
            </a:r>
            <a:r>
              <a:rPr sz="2206" i="1" spc="-50" dirty="0">
                <a:latin typeface="Arial"/>
                <a:cs typeface="Arial"/>
              </a:rPr>
              <a:t> </a:t>
            </a:r>
            <a:r>
              <a:rPr sz="2206" i="1" dirty="0">
                <a:latin typeface="Arial"/>
                <a:cs typeface="Arial"/>
              </a:rPr>
              <a:t>fází</a:t>
            </a:r>
            <a:r>
              <a:rPr sz="2206" i="1" spc="-39"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jejich</a:t>
            </a:r>
            <a:r>
              <a:rPr sz="2206" i="1" spc="-11" dirty="0">
                <a:latin typeface="Arial"/>
                <a:cs typeface="Arial"/>
              </a:rPr>
              <a:t> </a:t>
            </a:r>
            <a:r>
              <a:rPr sz="2206" i="1" dirty="0">
                <a:latin typeface="Arial"/>
                <a:cs typeface="Arial"/>
              </a:rPr>
              <a:t>vzájemná</a:t>
            </a:r>
            <a:r>
              <a:rPr sz="2206" i="1" spc="-28" dirty="0">
                <a:latin typeface="Arial"/>
                <a:cs typeface="Arial"/>
              </a:rPr>
              <a:t> </a:t>
            </a:r>
            <a:r>
              <a:rPr sz="2206" i="1" spc="-11" dirty="0">
                <a:latin typeface="Arial"/>
                <a:cs typeface="Arial"/>
              </a:rPr>
              <a:t>difúze </a:t>
            </a:r>
            <a:r>
              <a:rPr sz="2206" i="1" dirty="0">
                <a:latin typeface="Arial"/>
                <a:cs typeface="Arial"/>
              </a:rPr>
              <a:t>zesiluje</a:t>
            </a:r>
            <a:r>
              <a:rPr sz="2206" i="1" spc="-17" dirty="0">
                <a:latin typeface="Arial"/>
                <a:cs typeface="Arial"/>
              </a:rPr>
              <a:t> </a:t>
            </a:r>
            <a:r>
              <a:rPr sz="2206" i="1" dirty="0">
                <a:latin typeface="Arial"/>
                <a:cs typeface="Arial"/>
              </a:rPr>
              <a:t>vytvořené</a:t>
            </a:r>
            <a:r>
              <a:rPr sz="2206" i="1" spc="-39" dirty="0">
                <a:latin typeface="Arial"/>
                <a:cs typeface="Arial"/>
              </a:rPr>
              <a:t> </a:t>
            </a:r>
            <a:r>
              <a:rPr sz="2206" i="1" spc="-11" dirty="0">
                <a:latin typeface="Arial"/>
                <a:cs typeface="Arial"/>
              </a:rPr>
              <a:t>vazby.</a:t>
            </a:r>
            <a:endParaRPr sz="2206">
              <a:latin typeface="Arial"/>
              <a:cs typeface="Arial"/>
            </a:endParaRPr>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a:spLocks noGrp="1"/>
          </p:cNvSpPr>
          <p:nvPr>
            <p:ph type="title"/>
          </p:nvPr>
        </p:nvSpPr>
        <p:spPr>
          <a:xfrm>
            <a:off x="391632" y="777807"/>
            <a:ext cx="8868142" cy="442668"/>
          </a:xfrm>
          <a:prstGeom prst="rect">
            <a:avLst/>
          </a:prstGeom>
        </p:spPr>
        <p:txBody>
          <a:bodyPr vert="horz" wrap="square" lIns="0" tIns="18207" rIns="0" bIns="0" rtlCol="0">
            <a:spAutoFit/>
          </a:bodyPr>
          <a:lstStyle/>
          <a:p>
            <a:pPr marL="14007">
              <a:spcBef>
                <a:spcPts val="143"/>
              </a:spcBef>
              <a:tabLst>
                <a:tab pos="4636102" algn="l"/>
              </a:tabLst>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99" dirty="0">
                <a:solidFill>
                  <a:srgbClr val="FF0000"/>
                </a:solidFill>
                <a:latin typeface="Tahoma"/>
                <a:cs typeface="Tahoma"/>
              </a:rPr>
              <a:t> </a:t>
            </a:r>
            <a:r>
              <a:rPr sz="2757" i="1" spc="-61" dirty="0">
                <a:solidFill>
                  <a:srgbClr val="FF0000"/>
                </a:solidFill>
                <a:latin typeface="Tahoma"/>
                <a:cs typeface="Tahoma"/>
              </a:rPr>
              <a:t>schéma</a:t>
            </a:r>
            <a:r>
              <a:rPr sz="2757" i="1" spc="-88" dirty="0">
                <a:solidFill>
                  <a:srgbClr val="FF0000"/>
                </a:solidFill>
                <a:latin typeface="Tahoma"/>
                <a:cs typeface="Tahoma"/>
              </a:rPr>
              <a:t> </a:t>
            </a:r>
            <a:r>
              <a:rPr sz="2757" i="1" spc="-61" dirty="0">
                <a:solidFill>
                  <a:srgbClr val="FF0000"/>
                </a:solidFill>
                <a:latin typeface="Tahoma"/>
                <a:cs typeface="Tahoma"/>
              </a:rPr>
              <a:t>pájeného</a:t>
            </a:r>
            <a:r>
              <a:rPr sz="2757" i="1" spc="-77" dirty="0">
                <a:solidFill>
                  <a:srgbClr val="FF0000"/>
                </a:solidFill>
                <a:latin typeface="Tahoma"/>
                <a:cs typeface="Tahoma"/>
              </a:rPr>
              <a:t> </a:t>
            </a:r>
            <a:r>
              <a:rPr sz="2757" i="1" spc="-44" dirty="0">
                <a:solidFill>
                  <a:srgbClr val="FF0000"/>
                </a:solidFill>
                <a:latin typeface="Tahoma"/>
                <a:cs typeface="Tahoma"/>
              </a:rPr>
              <a:t>spoje</a:t>
            </a:r>
            <a:endParaRPr sz="2757" dirty="0">
              <a:latin typeface="Tahoma"/>
              <a:cs typeface="Tahoma"/>
            </a:endParaRPr>
          </a:p>
        </p:txBody>
      </p:sp>
      <p:sp>
        <p:nvSpPr>
          <p:cNvPr id="18" name="object 18"/>
          <p:cNvSpPr txBox="1"/>
          <p:nvPr/>
        </p:nvSpPr>
        <p:spPr>
          <a:xfrm>
            <a:off x="945542" y="1360180"/>
            <a:ext cx="8802317" cy="1568779"/>
          </a:xfrm>
          <a:prstGeom prst="rect">
            <a:avLst/>
          </a:prstGeom>
        </p:spPr>
        <p:txBody>
          <a:bodyPr vert="horz" wrap="square" lIns="0" tIns="81931" rIns="0" bIns="0" rtlCol="0">
            <a:spAutoFit/>
          </a:bodyPr>
          <a:lstStyle/>
          <a:p>
            <a:pPr marL="392178" indent="-378171">
              <a:spcBef>
                <a:spcPts val="645"/>
              </a:spcBef>
              <a:buFont typeface="Arial"/>
              <a:buChar char="-"/>
              <a:tabLst>
                <a:tab pos="391477" algn="l"/>
                <a:tab pos="392178" algn="l"/>
              </a:tabLst>
            </a:pPr>
            <a:r>
              <a:rPr sz="2206" b="1" i="1" dirty="0">
                <a:latin typeface="Arial"/>
                <a:cs typeface="Arial"/>
              </a:rPr>
              <a:t>Spočívá</a:t>
            </a:r>
            <a:r>
              <a:rPr sz="2206" b="1" i="1" spc="-44" dirty="0">
                <a:latin typeface="Arial"/>
                <a:cs typeface="Arial"/>
              </a:rPr>
              <a:t> </a:t>
            </a:r>
            <a:r>
              <a:rPr sz="2206" b="1" i="1" dirty="0">
                <a:latin typeface="Arial"/>
                <a:cs typeface="Arial"/>
              </a:rPr>
              <a:t>ve</a:t>
            </a:r>
            <a:r>
              <a:rPr sz="2206" b="1" i="1" spc="-11" dirty="0">
                <a:latin typeface="Arial"/>
                <a:cs typeface="Arial"/>
              </a:rPr>
              <a:t> </a:t>
            </a:r>
            <a:r>
              <a:rPr sz="2206" b="1" i="1" dirty="0">
                <a:latin typeface="Arial"/>
                <a:cs typeface="Arial"/>
              </a:rPr>
              <a:t>smáčení</a:t>
            </a:r>
            <a:r>
              <a:rPr sz="2206" b="1" i="1" spc="-55" dirty="0">
                <a:latin typeface="Arial"/>
                <a:cs typeface="Arial"/>
              </a:rPr>
              <a:t> </a:t>
            </a:r>
            <a:r>
              <a:rPr sz="2206" b="1" i="1" dirty="0">
                <a:latin typeface="Arial"/>
                <a:cs typeface="Arial"/>
              </a:rPr>
              <a:t>ZM</a:t>
            </a:r>
            <a:r>
              <a:rPr sz="2206" b="1" i="1" spc="-28" dirty="0">
                <a:latin typeface="Arial"/>
                <a:cs typeface="Arial"/>
              </a:rPr>
              <a:t> </a:t>
            </a:r>
            <a:r>
              <a:rPr sz="2206" b="1" i="1" dirty="0">
                <a:latin typeface="Arial"/>
                <a:cs typeface="Arial"/>
              </a:rPr>
              <a:t>v</a:t>
            </a:r>
            <a:r>
              <a:rPr sz="2206" b="1" i="1" spc="-39" dirty="0">
                <a:latin typeface="Arial"/>
                <a:cs typeface="Arial"/>
              </a:rPr>
              <a:t> </a:t>
            </a:r>
            <a:r>
              <a:rPr sz="2206" b="1" i="1" dirty="0">
                <a:latin typeface="Arial"/>
                <a:cs typeface="Arial"/>
              </a:rPr>
              <a:t>tuhém</a:t>
            </a:r>
            <a:r>
              <a:rPr sz="2206" b="1" i="1" spc="-39" dirty="0">
                <a:latin typeface="Arial"/>
                <a:cs typeface="Arial"/>
              </a:rPr>
              <a:t> </a:t>
            </a:r>
            <a:r>
              <a:rPr sz="2206" b="1" i="1" dirty="0">
                <a:latin typeface="Arial"/>
                <a:cs typeface="Arial"/>
              </a:rPr>
              <a:t>stavu</a:t>
            </a:r>
            <a:r>
              <a:rPr sz="2206" b="1" i="1" spc="-44" dirty="0">
                <a:latin typeface="Arial"/>
                <a:cs typeface="Arial"/>
              </a:rPr>
              <a:t> </a:t>
            </a:r>
            <a:r>
              <a:rPr sz="2206" b="1" i="1" dirty="0">
                <a:latin typeface="Arial"/>
                <a:cs typeface="Arial"/>
              </a:rPr>
              <a:t>tekutou</a:t>
            </a:r>
            <a:r>
              <a:rPr sz="2206" b="1" i="1" spc="-50" dirty="0">
                <a:latin typeface="Arial"/>
                <a:cs typeface="Arial"/>
              </a:rPr>
              <a:t> </a:t>
            </a:r>
            <a:r>
              <a:rPr sz="2206" b="1" i="1" dirty="0">
                <a:latin typeface="Arial"/>
                <a:cs typeface="Arial"/>
              </a:rPr>
              <a:t>pájkou</a:t>
            </a:r>
            <a:r>
              <a:rPr sz="2206" b="1" i="1" spc="-22" dirty="0">
                <a:latin typeface="Arial"/>
                <a:cs typeface="Arial"/>
              </a:rPr>
              <a:t> </a:t>
            </a:r>
            <a:r>
              <a:rPr sz="2206" b="1" i="1" spc="-11" dirty="0">
                <a:latin typeface="Arial"/>
                <a:cs typeface="Arial"/>
              </a:rPr>
              <a:t>(PM).</a:t>
            </a:r>
            <a:endParaRPr sz="2206" dirty="0">
              <a:latin typeface="Arial"/>
              <a:cs typeface="Arial"/>
            </a:endParaRPr>
          </a:p>
          <a:p>
            <a:pPr marL="392178" indent="-378171">
              <a:spcBef>
                <a:spcPts val="529"/>
              </a:spcBef>
              <a:buFont typeface="Arial"/>
              <a:buChar char="-"/>
              <a:tabLst>
                <a:tab pos="391477" algn="l"/>
                <a:tab pos="392178" algn="l"/>
              </a:tabLst>
            </a:pPr>
            <a:r>
              <a:rPr sz="2206" i="1" dirty="0">
                <a:latin typeface="Arial"/>
                <a:cs typeface="Arial"/>
              </a:rPr>
              <a:t>Mezi</a:t>
            </a:r>
            <a:r>
              <a:rPr sz="2206" i="1" spc="-50" dirty="0">
                <a:latin typeface="Arial"/>
                <a:cs typeface="Arial"/>
              </a:rPr>
              <a:t> </a:t>
            </a:r>
            <a:r>
              <a:rPr sz="2206" i="1" dirty="0">
                <a:latin typeface="Arial"/>
                <a:cs typeface="Arial"/>
              </a:rPr>
              <a:t>atomy</a:t>
            </a:r>
            <a:r>
              <a:rPr sz="2206" i="1" spc="-28" dirty="0">
                <a:latin typeface="Arial"/>
                <a:cs typeface="Arial"/>
              </a:rPr>
              <a:t> </a:t>
            </a:r>
            <a:r>
              <a:rPr sz="2206" i="1" dirty="0">
                <a:latin typeface="Arial"/>
                <a:cs typeface="Arial"/>
              </a:rPr>
              <a:t>ZM</a:t>
            </a:r>
            <a:r>
              <a:rPr sz="2206" i="1" spc="-33"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tekutou</a:t>
            </a:r>
            <a:r>
              <a:rPr sz="2206" i="1" spc="-50" dirty="0">
                <a:latin typeface="Arial"/>
                <a:cs typeface="Arial"/>
              </a:rPr>
              <a:t> </a:t>
            </a:r>
            <a:r>
              <a:rPr sz="2206" i="1" dirty="0">
                <a:latin typeface="Arial"/>
                <a:cs typeface="Arial"/>
              </a:rPr>
              <a:t>pájkou</a:t>
            </a:r>
            <a:r>
              <a:rPr sz="2206" i="1" spc="-44" dirty="0">
                <a:latin typeface="Arial"/>
                <a:cs typeface="Arial"/>
              </a:rPr>
              <a:t> </a:t>
            </a:r>
            <a:r>
              <a:rPr sz="2206" i="1" dirty="0">
                <a:latin typeface="Arial"/>
                <a:cs typeface="Arial"/>
              </a:rPr>
              <a:t>jsou</a:t>
            </a:r>
            <a:r>
              <a:rPr sz="2206" i="1" spc="-33" dirty="0">
                <a:latin typeface="Arial"/>
                <a:cs typeface="Arial"/>
              </a:rPr>
              <a:t> </a:t>
            </a:r>
            <a:r>
              <a:rPr sz="2206" i="1" dirty="0">
                <a:latin typeface="Arial"/>
                <a:cs typeface="Arial"/>
              </a:rPr>
              <a:t>vytvořeny</a:t>
            </a:r>
            <a:r>
              <a:rPr sz="2206" i="1" spc="-66" dirty="0">
                <a:latin typeface="Arial"/>
                <a:cs typeface="Arial"/>
              </a:rPr>
              <a:t> </a:t>
            </a:r>
            <a:r>
              <a:rPr sz="2206" i="1" dirty="0">
                <a:latin typeface="Arial"/>
                <a:cs typeface="Arial"/>
              </a:rPr>
              <a:t>podmínky</a:t>
            </a:r>
            <a:r>
              <a:rPr sz="2206" i="1" spc="-39" dirty="0">
                <a:latin typeface="Arial"/>
                <a:cs typeface="Arial"/>
              </a:rPr>
              <a:t> </a:t>
            </a:r>
            <a:r>
              <a:rPr sz="2206" i="1" dirty="0">
                <a:latin typeface="Arial"/>
                <a:cs typeface="Arial"/>
              </a:rPr>
              <a:t>pro</a:t>
            </a:r>
            <a:r>
              <a:rPr sz="2206" i="1" spc="-33" dirty="0">
                <a:latin typeface="Arial"/>
                <a:cs typeface="Arial"/>
              </a:rPr>
              <a:t> </a:t>
            </a:r>
            <a:r>
              <a:rPr sz="2206" i="1" spc="-11" dirty="0">
                <a:latin typeface="Arial"/>
                <a:cs typeface="Arial"/>
              </a:rPr>
              <a:t>vznik</a:t>
            </a:r>
            <a:endParaRPr sz="2206" dirty="0">
              <a:latin typeface="Arial"/>
              <a:cs typeface="Arial"/>
            </a:endParaRPr>
          </a:p>
          <a:p>
            <a:pPr marL="392178"/>
            <a:r>
              <a:rPr sz="2206" b="1" i="1" dirty="0">
                <a:latin typeface="Arial"/>
                <a:cs typeface="Arial"/>
              </a:rPr>
              <a:t>adhezních</a:t>
            </a:r>
            <a:r>
              <a:rPr sz="2206" b="1" i="1" spc="-55" dirty="0">
                <a:latin typeface="Arial"/>
                <a:cs typeface="Arial"/>
              </a:rPr>
              <a:t> </a:t>
            </a:r>
            <a:r>
              <a:rPr sz="2206" b="1" i="1" spc="-28" dirty="0">
                <a:latin typeface="Arial"/>
                <a:cs typeface="Arial"/>
              </a:rPr>
              <a:t>sil</a:t>
            </a:r>
            <a:endParaRPr sz="2206" dirty="0">
              <a:latin typeface="Arial"/>
              <a:cs typeface="Arial"/>
            </a:endParaRPr>
          </a:p>
          <a:p>
            <a:pPr marL="392178" indent="-378171">
              <a:spcBef>
                <a:spcPts val="529"/>
              </a:spcBef>
              <a:buFont typeface="Arial"/>
              <a:buChar char="-"/>
              <a:tabLst>
                <a:tab pos="391477" algn="l"/>
                <a:tab pos="392178" algn="l"/>
              </a:tabLst>
            </a:pPr>
            <a:r>
              <a:rPr sz="2206" i="1" dirty="0">
                <a:latin typeface="Arial"/>
                <a:cs typeface="Arial"/>
              </a:rPr>
              <a:t>Dochází</a:t>
            </a:r>
            <a:r>
              <a:rPr sz="2206" i="1" spc="-61" dirty="0">
                <a:latin typeface="Arial"/>
                <a:cs typeface="Arial"/>
              </a:rPr>
              <a:t> </a:t>
            </a:r>
            <a:r>
              <a:rPr sz="2206" i="1" dirty="0">
                <a:latin typeface="Arial"/>
                <a:cs typeface="Arial"/>
              </a:rPr>
              <a:t>k</a:t>
            </a:r>
            <a:r>
              <a:rPr sz="2206" i="1" spc="-28" dirty="0">
                <a:latin typeface="Arial"/>
                <a:cs typeface="Arial"/>
              </a:rPr>
              <a:t> </a:t>
            </a:r>
            <a:r>
              <a:rPr sz="2206" i="1" dirty="0">
                <a:latin typeface="Arial"/>
                <a:cs typeface="Arial"/>
              </a:rPr>
              <a:t>rozpouštění</a:t>
            </a:r>
            <a:r>
              <a:rPr sz="2206" i="1" spc="-55"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difůzi</a:t>
            </a:r>
            <a:r>
              <a:rPr sz="2206" i="1" spc="-33" dirty="0">
                <a:latin typeface="Arial"/>
                <a:cs typeface="Arial"/>
              </a:rPr>
              <a:t> </a:t>
            </a:r>
            <a:r>
              <a:rPr sz="2206" i="1" dirty="0">
                <a:latin typeface="Arial"/>
                <a:cs typeface="Arial"/>
              </a:rPr>
              <a:t>atomů</a:t>
            </a:r>
            <a:r>
              <a:rPr sz="2206" i="1" spc="-28" dirty="0">
                <a:latin typeface="Arial"/>
                <a:cs typeface="Arial"/>
              </a:rPr>
              <a:t> </a:t>
            </a:r>
            <a:r>
              <a:rPr sz="2206" i="1" dirty="0">
                <a:latin typeface="Arial"/>
                <a:cs typeface="Arial"/>
              </a:rPr>
              <a:t>ZM</a:t>
            </a:r>
            <a:r>
              <a:rPr sz="2206" i="1" spc="-17" dirty="0">
                <a:latin typeface="Arial"/>
                <a:cs typeface="Arial"/>
              </a:rPr>
              <a:t> </a:t>
            </a:r>
            <a:r>
              <a:rPr sz="2206" i="1" dirty="0">
                <a:latin typeface="Arial"/>
                <a:cs typeface="Arial"/>
              </a:rPr>
              <a:t>a</a:t>
            </a:r>
            <a:r>
              <a:rPr sz="2206" i="1" spc="-28" dirty="0">
                <a:latin typeface="Arial"/>
                <a:cs typeface="Arial"/>
              </a:rPr>
              <a:t> </a:t>
            </a:r>
            <a:r>
              <a:rPr sz="2206" i="1" spc="-11" dirty="0">
                <a:latin typeface="Arial"/>
                <a:cs typeface="Arial"/>
              </a:rPr>
              <a:t>pájky.</a:t>
            </a:r>
            <a:endParaRPr sz="2206" dirty="0">
              <a:latin typeface="Arial"/>
              <a:cs typeface="Arial"/>
            </a:endParaRPr>
          </a:p>
        </p:txBody>
      </p:sp>
      <p:pic>
        <p:nvPicPr>
          <p:cNvPr id="19" name="object 19"/>
          <p:cNvPicPr/>
          <p:nvPr/>
        </p:nvPicPr>
        <p:blipFill>
          <a:blip r:embed="rId2" cstate="print"/>
          <a:stretch>
            <a:fillRect/>
          </a:stretch>
        </p:blipFill>
        <p:spPr>
          <a:xfrm>
            <a:off x="690906" y="2970144"/>
            <a:ext cx="4873837" cy="3862095"/>
          </a:xfrm>
          <a:prstGeom prst="rect">
            <a:avLst/>
          </a:prstGeom>
        </p:spPr>
      </p:pic>
      <p:grpSp>
        <p:nvGrpSpPr>
          <p:cNvPr id="20" name="object 20"/>
          <p:cNvGrpSpPr/>
          <p:nvPr/>
        </p:nvGrpSpPr>
        <p:grpSpPr>
          <a:xfrm>
            <a:off x="6666438" y="3210800"/>
            <a:ext cx="3336057" cy="3852152"/>
            <a:chOff x="5841491" y="2997707"/>
            <a:chExt cx="3025140" cy="3493135"/>
          </a:xfrm>
        </p:grpSpPr>
        <p:pic>
          <p:nvPicPr>
            <p:cNvPr id="21" name="object 21"/>
            <p:cNvPicPr/>
            <p:nvPr/>
          </p:nvPicPr>
          <p:blipFill>
            <a:blip r:embed="rId3" cstate="print"/>
            <a:stretch>
              <a:fillRect/>
            </a:stretch>
          </p:blipFill>
          <p:spPr>
            <a:xfrm>
              <a:off x="5867399" y="4762500"/>
              <a:ext cx="2999231" cy="1728215"/>
            </a:xfrm>
            <a:prstGeom prst="rect">
              <a:avLst/>
            </a:prstGeom>
          </p:spPr>
        </p:pic>
        <p:pic>
          <p:nvPicPr>
            <p:cNvPr id="22" name="object 22"/>
            <p:cNvPicPr/>
            <p:nvPr/>
          </p:nvPicPr>
          <p:blipFill>
            <a:blip r:embed="rId4" cstate="print"/>
            <a:stretch>
              <a:fillRect/>
            </a:stretch>
          </p:blipFill>
          <p:spPr>
            <a:xfrm>
              <a:off x="5841491" y="2997707"/>
              <a:ext cx="2968752" cy="1764792"/>
            </a:xfrm>
            <a:prstGeom prst="rect">
              <a:avLst/>
            </a:prstGeom>
          </p:spPr>
        </p:pic>
      </p:grpSp>
      <p:sp>
        <p:nvSpPr>
          <p:cNvPr id="23" name="object 2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7807"/>
            <a:ext cx="1102215" cy="442668"/>
          </a:xfrm>
          <a:prstGeom prst="rect">
            <a:avLst/>
          </a:prstGeom>
        </p:spPr>
        <p:txBody>
          <a:bodyPr vert="horz" wrap="square" lIns="0" tIns="18207" rIns="0" bIns="0" rtlCol="0">
            <a:spAutoFit/>
          </a:bodyPr>
          <a:lstStyle/>
          <a:p>
            <a:pPr marL="14007">
              <a:spcBef>
                <a:spcPts val="143"/>
              </a:spcBef>
            </a:pPr>
            <a:r>
              <a:rPr sz="2757" i="1" spc="-61" dirty="0">
                <a:solidFill>
                  <a:srgbClr val="FF0000"/>
                </a:solidFill>
                <a:latin typeface="Tahoma"/>
                <a:cs typeface="Tahoma"/>
              </a:rPr>
              <a:t>Difúze</a:t>
            </a:r>
            <a:endParaRPr sz="2757">
              <a:latin typeface="Tahoma"/>
              <a:cs typeface="Tahoma"/>
            </a:endParaRPr>
          </a:p>
        </p:txBody>
      </p:sp>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2" name="object 12"/>
          <p:cNvSpPr txBox="1"/>
          <p:nvPr/>
        </p:nvSpPr>
        <p:spPr>
          <a:xfrm>
            <a:off x="589611" y="1665927"/>
            <a:ext cx="9229478" cy="4619059"/>
          </a:xfrm>
          <a:prstGeom prst="rect">
            <a:avLst/>
          </a:prstGeom>
        </p:spPr>
        <p:txBody>
          <a:bodyPr vert="horz" wrap="square" lIns="0" tIns="14706" rIns="0" bIns="0" rtlCol="0">
            <a:spAutoFit/>
          </a:bodyPr>
          <a:lstStyle/>
          <a:p>
            <a:pPr marL="14007" marR="5602">
              <a:spcBef>
                <a:spcPts val="116"/>
              </a:spcBef>
            </a:pPr>
            <a:r>
              <a:rPr sz="2206" spc="-11" dirty="0">
                <a:latin typeface="Arial"/>
                <a:cs typeface="Arial"/>
              </a:rPr>
              <a:t>-</a:t>
            </a:r>
            <a:r>
              <a:rPr sz="2206" b="1" i="1" dirty="0">
                <a:latin typeface="Arial"/>
                <a:cs typeface="Arial"/>
              </a:rPr>
              <a:t>Podmínkou</a:t>
            </a:r>
            <a:r>
              <a:rPr sz="2206" b="1" i="1" spc="-22" dirty="0">
                <a:latin typeface="Arial"/>
                <a:cs typeface="Arial"/>
              </a:rPr>
              <a:t> </a:t>
            </a:r>
            <a:r>
              <a:rPr sz="2206" b="1" i="1" dirty="0">
                <a:latin typeface="Arial"/>
                <a:cs typeface="Arial"/>
              </a:rPr>
              <a:t>vzniku</a:t>
            </a:r>
            <a:r>
              <a:rPr sz="2206" b="1" i="1" spc="-28" dirty="0">
                <a:latin typeface="Arial"/>
                <a:cs typeface="Arial"/>
              </a:rPr>
              <a:t> </a:t>
            </a:r>
            <a:r>
              <a:rPr sz="2206" b="1" i="1" dirty="0">
                <a:latin typeface="Arial"/>
                <a:cs typeface="Arial"/>
              </a:rPr>
              <a:t>difuze</a:t>
            </a:r>
            <a:r>
              <a:rPr sz="2206" b="1" i="1" spc="-33" dirty="0">
                <a:latin typeface="Arial"/>
                <a:cs typeface="Arial"/>
              </a:rPr>
              <a:t> </a:t>
            </a:r>
            <a:r>
              <a:rPr sz="2206" b="1" i="1" dirty="0">
                <a:latin typeface="Arial"/>
                <a:cs typeface="Arial"/>
              </a:rPr>
              <a:t>při</a:t>
            </a:r>
            <a:r>
              <a:rPr sz="2206" b="1" i="1" spc="-28" dirty="0">
                <a:latin typeface="Arial"/>
                <a:cs typeface="Arial"/>
              </a:rPr>
              <a:t> </a:t>
            </a:r>
            <a:r>
              <a:rPr sz="2206" b="1" i="1" dirty="0">
                <a:latin typeface="Arial"/>
                <a:cs typeface="Arial"/>
              </a:rPr>
              <a:t>pájení</a:t>
            </a:r>
            <a:r>
              <a:rPr sz="2206" b="1" i="1" spc="-39" dirty="0">
                <a:latin typeface="Arial"/>
                <a:cs typeface="Arial"/>
              </a:rPr>
              <a:t> </a:t>
            </a:r>
            <a:r>
              <a:rPr sz="2206" b="1" i="1" dirty="0">
                <a:latin typeface="Arial"/>
                <a:cs typeface="Arial"/>
              </a:rPr>
              <a:t>je</a:t>
            </a:r>
            <a:r>
              <a:rPr sz="2206" b="1" i="1" spc="-17" dirty="0">
                <a:latin typeface="Arial"/>
                <a:cs typeface="Arial"/>
              </a:rPr>
              <a:t> </a:t>
            </a:r>
            <a:r>
              <a:rPr sz="2206" b="1" i="1" dirty="0">
                <a:latin typeface="Arial"/>
                <a:cs typeface="Arial"/>
              </a:rPr>
              <a:t>přemístění</a:t>
            </a:r>
            <a:r>
              <a:rPr sz="2206" b="1" i="1" spc="-55" dirty="0">
                <a:latin typeface="Arial"/>
                <a:cs typeface="Arial"/>
              </a:rPr>
              <a:t> </a:t>
            </a:r>
            <a:r>
              <a:rPr sz="2206" b="1" i="1" dirty="0">
                <a:latin typeface="Arial"/>
                <a:cs typeface="Arial"/>
              </a:rPr>
              <a:t>atomů</a:t>
            </a:r>
            <a:r>
              <a:rPr sz="2206" b="1" i="1" spc="-33" dirty="0">
                <a:latin typeface="Arial"/>
                <a:cs typeface="Arial"/>
              </a:rPr>
              <a:t> </a:t>
            </a:r>
            <a:r>
              <a:rPr sz="2206" b="1" i="1" dirty="0">
                <a:latin typeface="Arial"/>
                <a:cs typeface="Arial"/>
              </a:rPr>
              <a:t>pájky</a:t>
            </a:r>
            <a:r>
              <a:rPr sz="2206" b="1" i="1" spc="-28" dirty="0">
                <a:latin typeface="Arial"/>
                <a:cs typeface="Arial"/>
              </a:rPr>
              <a:t> </a:t>
            </a:r>
            <a:r>
              <a:rPr sz="2206" b="1" i="1" dirty="0">
                <a:latin typeface="Arial"/>
                <a:cs typeface="Arial"/>
              </a:rPr>
              <a:t>(PM)</a:t>
            </a:r>
            <a:r>
              <a:rPr sz="2206" b="1" i="1" spc="-22" dirty="0">
                <a:latin typeface="Arial"/>
                <a:cs typeface="Arial"/>
              </a:rPr>
              <a:t> </a:t>
            </a:r>
            <a:r>
              <a:rPr sz="2206" b="1" i="1" spc="-55" dirty="0">
                <a:latin typeface="Arial"/>
                <a:cs typeface="Arial"/>
              </a:rPr>
              <a:t>a </a:t>
            </a:r>
            <a:r>
              <a:rPr sz="2206" b="1" i="1" dirty="0">
                <a:latin typeface="Arial"/>
                <a:cs typeface="Arial"/>
              </a:rPr>
              <a:t>ZM</a:t>
            </a:r>
            <a:r>
              <a:rPr sz="2206" b="1" i="1" spc="-33" dirty="0">
                <a:latin typeface="Arial"/>
                <a:cs typeface="Arial"/>
              </a:rPr>
              <a:t> </a:t>
            </a:r>
            <a:r>
              <a:rPr sz="2206" b="1" i="1" dirty="0">
                <a:latin typeface="Arial"/>
                <a:cs typeface="Arial"/>
              </a:rPr>
              <a:t>–</a:t>
            </a:r>
            <a:r>
              <a:rPr sz="2206" b="1" i="1" spc="-17" dirty="0">
                <a:latin typeface="Arial"/>
                <a:cs typeface="Arial"/>
              </a:rPr>
              <a:t> </a:t>
            </a:r>
            <a:r>
              <a:rPr sz="2206" b="1" i="1" dirty="0">
                <a:latin typeface="Arial"/>
                <a:cs typeface="Arial"/>
              </a:rPr>
              <a:t>podmíněno</a:t>
            </a:r>
            <a:r>
              <a:rPr sz="2206" b="1" i="1" spc="-6" dirty="0">
                <a:latin typeface="Arial"/>
                <a:cs typeface="Arial"/>
              </a:rPr>
              <a:t> </a:t>
            </a:r>
            <a:r>
              <a:rPr sz="2206" b="1" i="1" dirty="0">
                <a:latin typeface="Arial"/>
                <a:cs typeface="Arial"/>
              </a:rPr>
              <a:t>jejich</a:t>
            </a:r>
            <a:r>
              <a:rPr sz="2206" b="1" i="1" spc="-22" dirty="0">
                <a:latin typeface="Arial"/>
                <a:cs typeface="Arial"/>
              </a:rPr>
              <a:t> </a:t>
            </a:r>
            <a:r>
              <a:rPr sz="2206" b="1" i="1" spc="-11" dirty="0">
                <a:latin typeface="Arial"/>
                <a:cs typeface="Arial"/>
              </a:rPr>
              <a:t>nehomogenitou</a:t>
            </a:r>
            <a:endParaRPr sz="2206">
              <a:latin typeface="Arial"/>
              <a:cs typeface="Arial"/>
            </a:endParaRPr>
          </a:p>
          <a:p>
            <a:pPr>
              <a:spcBef>
                <a:spcPts val="44"/>
              </a:spcBef>
            </a:pPr>
            <a:endParaRPr sz="2261">
              <a:latin typeface="Arial"/>
              <a:cs typeface="Arial"/>
            </a:endParaRPr>
          </a:p>
          <a:p>
            <a:pPr marL="14007"/>
            <a:r>
              <a:rPr sz="2206" i="1" dirty="0">
                <a:latin typeface="Arial"/>
                <a:cs typeface="Arial"/>
              </a:rPr>
              <a:t>Difúze</a:t>
            </a:r>
            <a:r>
              <a:rPr sz="2206" i="1" spc="-33"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pájeném</a:t>
            </a:r>
            <a:r>
              <a:rPr sz="2206" i="1" spc="-50" dirty="0">
                <a:latin typeface="Arial"/>
                <a:cs typeface="Arial"/>
              </a:rPr>
              <a:t> </a:t>
            </a:r>
            <a:r>
              <a:rPr sz="2206" i="1" dirty="0">
                <a:latin typeface="Arial"/>
                <a:cs typeface="Arial"/>
              </a:rPr>
              <a:t>spoji</a:t>
            </a:r>
            <a:r>
              <a:rPr sz="2206" i="1" spc="-17" dirty="0">
                <a:latin typeface="Arial"/>
                <a:cs typeface="Arial"/>
              </a:rPr>
              <a:t> </a:t>
            </a:r>
            <a:r>
              <a:rPr sz="2206" i="1" dirty="0">
                <a:latin typeface="Arial"/>
                <a:cs typeface="Arial"/>
              </a:rPr>
              <a:t>mění</a:t>
            </a:r>
            <a:r>
              <a:rPr sz="2206" i="1" spc="-22" dirty="0">
                <a:latin typeface="Arial"/>
                <a:cs typeface="Arial"/>
              </a:rPr>
              <a:t> </a:t>
            </a:r>
            <a:r>
              <a:rPr sz="2206" i="1" dirty="0">
                <a:latin typeface="Arial"/>
                <a:cs typeface="Arial"/>
              </a:rPr>
              <a:t>chemické</a:t>
            </a:r>
            <a:r>
              <a:rPr sz="2206" i="1" spc="-50" dirty="0">
                <a:latin typeface="Arial"/>
                <a:cs typeface="Arial"/>
              </a:rPr>
              <a:t> </a:t>
            </a:r>
            <a:r>
              <a:rPr sz="2206" i="1" dirty="0">
                <a:latin typeface="Arial"/>
                <a:cs typeface="Arial"/>
              </a:rPr>
              <a:t>složení</a:t>
            </a:r>
            <a:r>
              <a:rPr sz="2206" i="1" spc="-50" dirty="0">
                <a:latin typeface="Arial"/>
                <a:cs typeface="Arial"/>
              </a:rPr>
              <a:t> </a:t>
            </a:r>
            <a:r>
              <a:rPr sz="2206" i="1" dirty="0">
                <a:latin typeface="Arial"/>
                <a:cs typeface="Arial"/>
              </a:rPr>
              <a:t>pájky</a:t>
            </a:r>
            <a:r>
              <a:rPr sz="2206" i="1" spc="-39" dirty="0">
                <a:latin typeface="Arial"/>
                <a:cs typeface="Arial"/>
              </a:rPr>
              <a:t> </a:t>
            </a:r>
            <a:r>
              <a:rPr sz="2206" i="1" dirty="0">
                <a:latin typeface="Arial"/>
                <a:cs typeface="Arial"/>
              </a:rPr>
              <a:t>a</a:t>
            </a:r>
            <a:r>
              <a:rPr sz="2206" i="1" spc="-39" dirty="0">
                <a:latin typeface="Arial"/>
                <a:cs typeface="Arial"/>
              </a:rPr>
              <a:t> </a:t>
            </a:r>
            <a:r>
              <a:rPr sz="2206" i="1" dirty="0">
                <a:latin typeface="Arial"/>
                <a:cs typeface="Arial"/>
              </a:rPr>
              <a:t>ZM,</a:t>
            </a:r>
            <a:r>
              <a:rPr sz="2206" i="1" spc="-22" dirty="0">
                <a:latin typeface="Arial"/>
                <a:cs typeface="Arial"/>
              </a:rPr>
              <a:t> </a:t>
            </a:r>
            <a:r>
              <a:rPr sz="2206" i="1" spc="-11" dirty="0">
                <a:latin typeface="Arial"/>
                <a:cs typeface="Arial"/>
              </a:rPr>
              <a:t>vytváří</a:t>
            </a:r>
            <a:endParaRPr sz="2206">
              <a:latin typeface="Arial"/>
              <a:cs typeface="Arial"/>
            </a:endParaRPr>
          </a:p>
          <a:p>
            <a:pPr marL="14007">
              <a:spcBef>
                <a:spcPts val="6"/>
              </a:spcBef>
            </a:pPr>
            <a:r>
              <a:rPr sz="2206" i="1" dirty="0">
                <a:latin typeface="Arial"/>
                <a:cs typeface="Arial"/>
              </a:rPr>
              <a:t>přechodové</a:t>
            </a:r>
            <a:r>
              <a:rPr sz="2206" i="1" spc="-66" dirty="0">
                <a:latin typeface="Arial"/>
                <a:cs typeface="Arial"/>
              </a:rPr>
              <a:t> </a:t>
            </a:r>
            <a:r>
              <a:rPr sz="2206" i="1" spc="-11" dirty="0">
                <a:latin typeface="Arial"/>
                <a:cs typeface="Arial"/>
              </a:rPr>
              <a:t>oblasti</a:t>
            </a:r>
            <a:endParaRPr sz="2206">
              <a:latin typeface="Arial"/>
              <a:cs typeface="Arial"/>
            </a:endParaRPr>
          </a:p>
          <a:p>
            <a:pPr>
              <a:spcBef>
                <a:spcPts val="44"/>
              </a:spcBef>
            </a:pPr>
            <a:endParaRPr sz="2261">
              <a:latin typeface="Arial"/>
              <a:cs typeface="Arial"/>
            </a:endParaRPr>
          </a:p>
          <a:p>
            <a:pPr marL="14007"/>
            <a:r>
              <a:rPr sz="2206" i="1" dirty="0">
                <a:latin typeface="Arial"/>
                <a:cs typeface="Arial"/>
              </a:rPr>
              <a:t>Směr</a:t>
            </a:r>
            <a:r>
              <a:rPr sz="2206" i="1" spc="-28" dirty="0">
                <a:latin typeface="Arial"/>
                <a:cs typeface="Arial"/>
              </a:rPr>
              <a:t> </a:t>
            </a:r>
            <a:r>
              <a:rPr sz="2206" i="1" dirty="0">
                <a:latin typeface="Arial"/>
                <a:cs typeface="Arial"/>
              </a:rPr>
              <a:t>pohybu</a:t>
            </a:r>
            <a:r>
              <a:rPr sz="2206" i="1" spc="-66" dirty="0">
                <a:latin typeface="Arial"/>
                <a:cs typeface="Arial"/>
              </a:rPr>
              <a:t> </a:t>
            </a:r>
            <a:r>
              <a:rPr sz="2206" i="1" dirty="0">
                <a:latin typeface="Arial"/>
                <a:cs typeface="Arial"/>
              </a:rPr>
              <a:t>je</a:t>
            </a:r>
            <a:r>
              <a:rPr sz="2206" i="1" spc="-11" dirty="0">
                <a:latin typeface="Arial"/>
                <a:cs typeface="Arial"/>
              </a:rPr>
              <a:t> </a:t>
            </a:r>
            <a:r>
              <a:rPr sz="2206" i="1" dirty="0">
                <a:latin typeface="Arial"/>
                <a:cs typeface="Arial"/>
              </a:rPr>
              <a:t>dán</a:t>
            </a:r>
            <a:r>
              <a:rPr sz="2206" i="1" spc="-50" dirty="0">
                <a:latin typeface="Arial"/>
                <a:cs typeface="Arial"/>
              </a:rPr>
              <a:t> </a:t>
            </a:r>
            <a:r>
              <a:rPr sz="2206" i="1" dirty="0">
                <a:latin typeface="Arial"/>
                <a:cs typeface="Arial"/>
              </a:rPr>
              <a:t>gradientem</a:t>
            </a:r>
            <a:r>
              <a:rPr sz="2206" i="1" spc="-61" dirty="0">
                <a:latin typeface="Arial"/>
                <a:cs typeface="Arial"/>
              </a:rPr>
              <a:t> </a:t>
            </a:r>
            <a:r>
              <a:rPr sz="2206" i="1" dirty="0">
                <a:latin typeface="Arial"/>
                <a:cs typeface="Arial"/>
              </a:rPr>
              <a:t>koncentrace.</a:t>
            </a:r>
            <a:r>
              <a:rPr sz="2206" i="1" spc="-72" dirty="0">
                <a:latin typeface="Arial"/>
                <a:cs typeface="Arial"/>
              </a:rPr>
              <a:t> </a:t>
            </a:r>
            <a:r>
              <a:rPr sz="2206" i="1" dirty="0">
                <a:latin typeface="Arial"/>
                <a:cs typeface="Arial"/>
              </a:rPr>
              <a:t>Na</a:t>
            </a:r>
            <a:r>
              <a:rPr sz="2206" i="1" spc="-39" dirty="0">
                <a:latin typeface="Arial"/>
                <a:cs typeface="Arial"/>
              </a:rPr>
              <a:t> </a:t>
            </a:r>
            <a:r>
              <a:rPr sz="2206" i="1" dirty="0">
                <a:latin typeface="Arial"/>
                <a:cs typeface="Arial"/>
              </a:rPr>
              <a:t>difuzi</a:t>
            </a:r>
            <a:r>
              <a:rPr sz="2206" i="1" spc="-33" dirty="0">
                <a:latin typeface="Arial"/>
                <a:cs typeface="Arial"/>
              </a:rPr>
              <a:t> </a:t>
            </a:r>
            <a:r>
              <a:rPr sz="2206" i="1" dirty="0">
                <a:latin typeface="Arial"/>
                <a:cs typeface="Arial"/>
              </a:rPr>
              <a:t>mají</a:t>
            </a:r>
            <a:r>
              <a:rPr sz="2206" i="1" spc="-22" dirty="0">
                <a:latin typeface="Arial"/>
                <a:cs typeface="Arial"/>
              </a:rPr>
              <a:t> </a:t>
            </a:r>
            <a:r>
              <a:rPr sz="2206" i="1" dirty="0">
                <a:latin typeface="Arial"/>
                <a:cs typeface="Arial"/>
              </a:rPr>
              <a:t>vliv</a:t>
            </a:r>
            <a:r>
              <a:rPr sz="2206" i="1" spc="-33" dirty="0">
                <a:latin typeface="Arial"/>
                <a:cs typeface="Arial"/>
              </a:rPr>
              <a:t> </a:t>
            </a:r>
            <a:r>
              <a:rPr sz="2206" i="1" spc="-11" dirty="0">
                <a:latin typeface="Arial"/>
                <a:cs typeface="Arial"/>
              </a:rPr>
              <a:t>poruchy</a:t>
            </a:r>
            <a:endParaRPr sz="2206">
              <a:latin typeface="Arial"/>
              <a:cs typeface="Arial"/>
            </a:endParaRPr>
          </a:p>
          <a:p>
            <a:pPr marL="14007"/>
            <a:r>
              <a:rPr sz="2206" i="1" spc="-11" dirty="0">
                <a:latin typeface="Arial"/>
                <a:cs typeface="Arial"/>
              </a:rPr>
              <a:t>struktury,</a:t>
            </a:r>
            <a:r>
              <a:rPr sz="2206" i="1" spc="-116" dirty="0">
                <a:latin typeface="Arial"/>
                <a:cs typeface="Arial"/>
              </a:rPr>
              <a:t> </a:t>
            </a:r>
            <a:r>
              <a:rPr sz="2206" i="1" dirty="0">
                <a:latin typeface="Arial"/>
                <a:cs typeface="Arial"/>
              </a:rPr>
              <a:t>gradient</a:t>
            </a:r>
            <a:r>
              <a:rPr sz="2206" i="1" spc="-94" dirty="0">
                <a:latin typeface="Arial"/>
                <a:cs typeface="Arial"/>
              </a:rPr>
              <a:t> </a:t>
            </a:r>
            <a:r>
              <a:rPr sz="2206" i="1" spc="-11" dirty="0">
                <a:latin typeface="Arial"/>
                <a:cs typeface="Arial"/>
              </a:rPr>
              <a:t>teploty,</a:t>
            </a:r>
            <a:r>
              <a:rPr sz="2206" i="1" spc="-99" dirty="0">
                <a:latin typeface="Arial"/>
                <a:cs typeface="Arial"/>
              </a:rPr>
              <a:t> </a:t>
            </a:r>
            <a:r>
              <a:rPr sz="2206" i="1" dirty="0">
                <a:latin typeface="Arial"/>
                <a:cs typeface="Arial"/>
              </a:rPr>
              <a:t>aktivita</a:t>
            </a:r>
            <a:r>
              <a:rPr sz="2206" i="1" spc="-99" dirty="0">
                <a:latin typeface="Arial"/>
                <a:cs typeface="Arial"/>
              </a:rPr>
              <a:t> </a:t>
            </a:r>
            <a:r>
              <a:rPr sz="2206" i="1" spc="-11" dirty="0">
                <a:latin typeface="Arial"/>
                <a:cs typeface="Arial"/>
              </a:rPr>
              <a:t>apod.</a:t>
            </a:r>
            <a:endParaRPr sz="2206">
              <a:latin typeface="Arial"/>
              <a:cs typeface="Arial"/>
            </a:endParaRPr>
          </a:p>
          <a:p>
            <a:pPr>
              <a:spcBef>
                <a:spcPts val="39"/>
              </a:spcBef>
            </a:pPr>
            <a:endParaRPr sz="2040">
              <a:latin typeface="Arial"/>
              <a:cs typeface="Arial"/>
            </a:endParaRPr>
          </a:p>
          <a:p>
            <a:pPr marL="390077" indent="-376771">
              <a:buFont typeface="Wingdings"/>
              <a:buChar char=""/>
              <a:tabLst>
                <a:tab pos="390077" algn="l"/>
                <a:tab pos="390777" algn="l"/>
              </a:tabLst>
            </a:pPr>
            <a:r>
              <a:rPr sz="2206" i="1" dirty="0">
                <a:latin typeface="Arial"/>
                <a:cs typeface="Arial"/>
              </a:rPr>
              <a:t>Difusní</a:t>
            </a:r>
            <a:r>
              <a:rPr sz="2206" i="1" spc="-50" dirty="0">
                <a:latin typeface="Arial"/>
                <a:cs typeface="Arial"/>
              </a:rPr>
              <a:t> </a:t>
            </a:r>
            <a:r>
              <a:rPr sz="2206" i="1" dirty="0">
                <a:latin typeface="Arial"/>
                <a:cs typeface="Arial"/>
              </a:rPr>
              <a:t>oblast</a:t>
            </a:r>
            <a:r>
              <a:rPr sz="2206" i="1" spc="-50" dirty="0">
                <a:latin typeface="Arial"/>
                <a:cs typeface="Arial"/>
              </a:rPr>
              <a:t> </a:t>
            </a:r>
            <a:r>
              <a:rPr sz="2206" i="1" dirty="0">
                <a:latin typeface="Arial"/>
                <a:cs typeface="Arial"/>
              </a:rPr>
              <a:t>je</a:t>
            </a:r>
            <a:r>
              <a:rPr sz="2206" i="1" spc="-22" dirty="0">
                <a:latin typeface="Arial"/>
                <a:cs typeface="Arial"/>
              </a:rPr>
              <a:t> </a:t>
            </a:r>
            <a:r>
              <a:rPr sz="2206" i="1" dirty="0">
                <a:latin typeface="Arial"/>
                <a:cs typeface="Arial"/>
              </a:rPr>
              <a:t>nejvýznamnější</a:t>
            </a:r>
            <a:r>
              <a:rPr sz="2206" i="1" spc="-72" dirty="0">
                <a:latin typeface="Arial"/>
                <a:cs typeface="Arial"/>
              </a:rPr>
              <a:t> </a:t>
            </a:r>
            <a:r>
              <a:rPr sz="2206" i="1" dirty="0">
                <a:latin typeface="Arial"/>
                <a:cs typeface="Arial"/>
              </a:rPr>
              <a:t>z</a:t>
            </a:r>
            <a:r>
              <a:rPr sz="2206" i="1" spc="-39" dirty="0">
                <a:latin typeface="Arial"/>
                <a:cs typeface="Arial"/>
              </a:rPr>
              <a:t> </a:t>
            </a:r>
            <a:r>
              <a:rPr sz="2206" i="1" dirty="0">
                <a:latin typeface="Arial"/>
                <a:cs typeface="Arial"/>
              </a:rPr>
              <a:t>pevnostního</a:t>
            </a:r>
            <a:r>
              <a:rPr sz="2206" i="1" spc="-61" dirty="0">
                <a:latin typeface="Arial"/>
                <a:cs typeface="Arial"/>
              </a:rPr>
              <a:t> </a:t>
            </a:r>
            <a:r>
              <a:rPr sz="2206" i="1" spc="-11" dirty="0">
                <a:latin typeface="Arial"/>
                <a:cs typeface="Arial"/>
              </a:rPr>
              <a:t>hlediska</a:t>
            </a:r>
            <a:endParaRPr sz="2206">
              <a:latin typeface="Arial"/>
              <a:cs typeface="Arial"/>
            </a:endParaRPr>
          </a:p>
          <a:p>
            <a:pPr marL="183484" indent="-170177">
              <a:lnSpc>
                <a:spcPts val="2514"/>
              </a:lnSpc>
              <a:spcBef>
                <a:spcPts val="2117"/>
              </a:spcBef>
              <a:buChar char="-"/>
              <a:tabLst>
                <a:tab pos="184184" algn="l"/>
              </a:tabLst>
            </a:pPr>
            <a:r>
              <a:rPr sz="2206" i="1" dirty="0">
                <a:latin typeface="Arial"/>
                <a:cs typeface="Arial"/>
              </a:rPr>
              <a:t>Tloušťka</a:t>
            </a:r>
            <a:r>
              <a:rPr sz="2206" i="1" spc="-17" dirty="0">
                <a:latin typeface="Arial"/>
                <a:cs typeface="Arial"/>
              </a:rPr>
              <a:t> </a:t>
            </a:r>
            <a:r>
              <a:rPr sz="2206" i="1" dirty="0">
                <a:latin typeface="Arial"/>
                <a:cs typeface="Arial"/>
              </a:rPr>
              <a:t>vzrůstá</a:t>
            </a:r>
            <a:r>
              <a:rPr sz="2206" i="1" spc="-44" dirty="0">
                <a:latin typeface="Arial"/>
                <a:cs typeface="Arial"/>
              </a:rPr>
              <a:t> </a:t>
            </a:r>
            <a:r>
              <a:rPr sz="2206" i="1" dirty="0">
                <a:latin typeface="Arial"/>
                <a:cs typeface="Arial"/>
              </a:rPr>
              <a:t>s</a:t>
            </a:r>
            <a:r>
              <a:rPr sz="2206" i="1" spc="-17" dirty="0">
                <a:latin typeface="Arial"/>
                <a:cs typeface="Arial"/>
              </a:rPr>
              <a:t> </a:t>
            </a:r>
            <a:r>
              <a:rPr sz="2206" i="1" dirty="0">
                <a:latin typeface="Arial"/>
                <a:cs typeface="Arial"/>
              </a:rPr>
              <a:t>teplotou</a:t>
            </a:r>
            <a:r>
              <a:rPr sz="2206" i="1" spc="-28"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dobou</a:t>
            </a:r>
            <a:r>
              <a:rPr sz="2206" i="1" spc="-22" dirty="0">
                <a:latin typeface="Arial"/>
                <a:cs typeface="Arial"/>
              </a:rPr>
              <a:t> </a:t>
            </a:r>
            <a:r>
              <a:rPr sz="2206" i="1" spc="-11" dirty="0">
                <a:latin typeface="Arial"/>
                <a:cs typeface="Arial"/>
              </a:rPr>
              <a:t>pájení</a:t>
            </a:r>
            <a:endParaRPr sz="2206">
              <a:latin typeface="Arial"/>
              <a:cs typeface="Arial"/>
            </a:endParaRPr>
          </a:p>
          <a:p>
            <a:pPr marL="183484" indent="-170177">
              <a:lnSpc>
                <a:spcPts val="2382"/>
              </a:lnSpc>
              <a:buChar char="-"/>
              <a:tabLst>
                <a:tab pos="184184" algn="l"/>
              </a:tabLst>
            </a:pPr>
            <a:r>
              <a:rPr sz="2206" i="1" dirty="0">
                <a:latin typeface="Arial"/>
                <a:cs typeface="Arial"/>
              </a:rPr>
              <a:t>Je</a:t>
            </a:r>
            <a:r>
              <a:rPr sz="2206" i="1" spc="-28" dirty="0">
                <a:latin typeface="Arial"/>
                <a:cs typeface="Arial"/>
              </a:rPr>
              <a:t> </a:t>
            </a:r>
            <a:r>
              <a:rPr sz="2206" i="1" dirty="0">
                <a:latin typeface="Arial"/>
                <a:cs typeface="Arial"/>
              </a:rPr>
              <a:t>křehčí</a:t>
            </a:r>
            <a:r>
              <a:rPr sz="2206" i="1" spc="-55" dirty="0">
                <a:latin typeface="Arial"/>
                <a:cs typeface="Arial"/>
              </a:rPr>
              <a:t> </a:t>
            </a:r>
            <a:r>
              <a:rPr sz="2206" i="1" dirty="0">
                <a:latin typeface="Arial"/>
                <a:cs typeface="Arial"/>
              </a:rPr>
              <a:t>než</a:t>
            </a:r>
            <a:r>
              <a:rPr sz="2206" i="1" spc="-33" dirty="0">
                <a:latin typeface="Arial"/>
                <a:cs typeface="Arial"/>
              </a:rPr>
              <a:t> </a:t>
            </a:r>
            <a:r>
              <a:rPr sz="2206" i="1" dirty="0">
                <a:latin typeface="Arial"/>
                <a:cs typeface="Arial"/>
              </a:rPr>
              <a:t>ZM</a:t>
            </a:r>
            <a:r>
              <a:rPr sz="2206" i="1" spc="-17" dirty="0">
                <a:latin typeface="Arial"/>
                <a:cs typeface="Arial"/>
              </a:rPr>
              <a:t> </a:t>
            </a:r>
            <a:r>
              <a:rPr sz="2206" i="1" dirty="0">
                <a:latin typeface="Arial"/>
                <a:cs typeface="Arial"/>
              </a:rPr>
              <a:t>a</a:t>
            </a:r>
            <a:r>
              <a:rPr sz="2206" i="1" spc="-22" dirty="0">
                <a:latin typeface="Arial"/>
                <a:cs typeface="Arial"/>
              </a:rPr>
              <a:t> </a:t>
            </a:r>
            <a:r>
              <a:rPr sz="2206" i="1" spc="-28" dirty="0">
                <a:latin typeface="Arial"/>
                <a:cs typeface="Arial"/>
              </a:rPr>
              <a:t>PM</a:t>
            </a:r>
            <a:endParaRPr sz="2206">
              <a:latin typeface="Arial"/>
              <a:cs typeface="Arial"/>
            </a:endParaRPr>
          </a:p>
          <a:p>
            <a:pPr marL="183484" indent="-170177">
              <a:lnSpc>
                <a:spcPts val="2514"/>
              </a:lnSpc>
              <a:buChar char="-"/>
              <a:tabLst>
                <a:tab pos="184184" algn="l"/>
              </a:tabLst>
            </a:pPr>
            <a:r>
              <a:rPr sz="2206" i="1" dirty="0">
                <a:latin typeface="Arial"/>
                <a:cs typeface="Arial"/>
              </a:rPr>
              <a:t>Cílem</a:t>
            </a:r>
            <a:r>
              <a:rPr sz="2206" i="1" spc="-39"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taková</a:t>
            </a:r>
            <a:r>
              <a:rPr sz="2206" i="1" spc="-39" dirty="0">
                <a:latin typeface="Arial"/>
                <a:cs typeface="Arial"/>
              </a:rPr>
              <a:t> </a:t>
            </a:r>
            <a:r>
              <a:rPr sz="2206" i="1" dirty="0">
                <a:latin typeface="Arial"/>
                <a:cs typeface="Arial"/>
              </a:rPr>
              <a:t>tloušťka,</a:t>
            </a:r>
            <a:r>
              <a:rPr sz="2206" i="1" spc="-44" dirty="0">
                <a:latin typeface="Arial"/>
                <a:cs typeface="Arial"/>
              </a:rPr>
              <a:t> </a:t>
            </a:r>
            <a:r>
              <a:rPr sz="2206" i="1" dirty="0">
                <a:latin typeface="Arial"/>
                <a:cs typeface="Arial"/>
              </a:rPr>
              <a:t>aby</a:t>
            </a:r>
            <a:r>
              <a:rPr sz="2206" i="1" spc="-22" dirty="0">
                <a:latin typeface="Arial"/>
                <a:cs typeface="Arial"/>
              </a:rPr>
              <a:t> </a:t>
            </a:r>
            <a:r>
              <a:rPr sz="2206" i="1" dirty="0">
                <a:latin typeface="Arial"/>
                <a:cs typeface="Arial"/>
              </a:rPr>
              <a:t>spoj</a:t>
            </a:r>
            <a:r>
              <a:rPr sz="2206" i="1" spc="-28" dirty="0">
                <a:latin typeface="Arial"/>
                <a:cs typeface="Arial"/>
              </a:rPr>
              <a:t> </a:t>
            </a:r>
            <a:r>
              <a:rPr sz="2206" i="1" dirty="0">
                <a:latin typeface="Arial"/>
                <a:cs typeface="Arial"/>
              </a:rPr>
              <a:t>nebyl</a:t>
            </a:r>
            <a:r>
              <a:rPr sz="2206" i="1" spc="-28" dirty="0">
                <a:latin typeface="Arial"/>
                <a:cs typeface="Arial"/>
              </a:rPr>
              <a:t> </a:t>
            </a:r>
            <a:r>
              <a:rPr sz="2206" i="1" spc="-11" dirty="0">
                <a:latin typeface="Arial"/>
                <a:cs typeface="Arial"/>
              </a:rPr>
              <a:t>křehký</a:t>
            </a:r>
            <a:endParaRPr sz="2206">
              <a:latin typeface="Arial"/>
              <a:cs typeface="Arial"/>
            </a:endParaRP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p:nvPr/>
        </p:nvSpPr>
        <p:spPr>
          <a:xfrm>
            <a:off x="391633" y="777807"/>
            <a:ext cx="1102215" cy="442668"/>
          </a:xfrm>
          <a:prstGeom prst="rect">
            <a:avLst/>
          </a:prstGeom>
        </p:spPr>
        <p:txBody>
          <a:bodyPr vert="horz" wrap="square" lIns="0" tIns="18207" rIns="0" bIns="0" rtlCol="0">
            <a:spAutoFit/>
          </a:bodyPr>
          <a:lstStyle/>
          <a:p>
            <a:pPr marL="14007">
              <a:spcBef>
                <a:spcPts val="143"/>
              </a:spcBef>
            </a:pPr>
            <a:r>
              <a:rPr sz="2757" b="1" i="1" spc="-61" dirty="0">
                <a:solidFill>
                  <a:srgbClr val="FF0000"/>
                </a:solidFill>
                <a:latin typeface="Tahoma"/>
                <a:cs typeface="Tahoma"/>
              </a:rPr>
              <a:t>Difúze</a:t>
            </a:r>
            <a:endParaRPr sz="2757">
              <a:latin typeface="Tahoma"/>
              <a:cs typeface="Tahoma"/>
            </a:endParaRPr>
          </a:p>
        </p:txBody>
      </p:sp>
      <p:sp>
        <p:nvSpPr>
          <p:cNvPr id="12" name="object 12"/>
          <p:cNvSpPr/>
          <p:nvPr/>
        </p:nvSpPr>
        <p:spPr>
          <a:xfrm>
            <a:off x="6225112" y="2425994"/>
            <a:ext cx="1058099" cy="1144231"/>
          </a:xfrm>
          <a:custGeom>
            <a:avLst/>
            <a:gdLst/>
            <a:ahLst/>
            <a:cxnLst/>
            <a:rect l="l" t="t" r="r" b="b"/>
            <a:pathLst>
              <a:path w="959485" h="1037589">
                <a:moveTo>
                  <a:pt x="186944" y="14859"/>
                </a:moveTo>
                <a:lnTo>
                  <a:pt x="146329" y="30721"/>
                </a:lnTo>
                <a:lnTo>
                  <a:pt x="117703" y="66916"/>
                </a:lnTo>
                <a:lnTo>
                  <a:pt x="91782" y="108623"/>
                </a:lnTo>
                <a:lnTo>
                  <a:pt x="68541" y="155829"/>
                </a:lnTo>
                <a:lnTo>
                  <a:pt x="48006" y="208534"/>
                </a:lnTo>
                <a:lnTo>
                  <a:pt x="33337" y="255663"/>
                </a:lnTo>
                <a:lnTo>
                  <a:pt x="21336" y="304584"/>
                </a:lnTo>
                <a:lnTo>
                  <a:pt x="12001" y="355307"/>
                </a:lnTo>
                <a:lnTo>
                  <a:pt x="5334" y="407809"/>
                </a:lnTo>
                <a:lnTo>
                  <a:pt x="1333" y="462102"/>
                </a:lnTo>
                <a:lnTo>
                  <a:pt x="0" y="518287"/>
                </a:lnTo>
                <a:lnTo>
                  <a:pt x="1333" y="573468"/>
                </a:lnTo>
                <a:lnTo>
                  <a:pt x="5334" y="627253"/>
                </a:lnTo>
                <a:lnTo>
                  <a:pt x="12001" y="679513"/>
                </a:lnTo>
                <a:lnTo>
                  <a:pt x="21336" y="730250"/>
                </a:lnTo>
                <a:lnTo>
                  <a:pt x="33337" y="779462"/>
                </a:lnTo>
                <a:lnTo>
                  <a:pt x="48006" y="827151"/>
                </a:lnTo>
                <a:lnTo>
                  <a:pt x="68541" y="880618"/>
                </a:lnTo>
                <a:lnTo>
                  <a:pt x="91782" y="928382"/>
                </a:lnTo>
                <a:lnTo>
                  <a:pt x="117703" y="970445"/>
                </a:lnTo>
                <a:lnTo>
                  <a:pt x="146329" y="1006805"/>
                </a:lnTo>
                <a:lnTo>
                  <a:pt x="177673" y="1037463"/>
                </a:lnTo>
                <a:lnTo>
                  <a:pt x="186944" y="1022731"/>
                </a:lnTo>
                <a:lnTo>
                  <a:pt x="160045" y="991514"/>
                </a:lnTo>
                <a:lnTo>
                  <a:pt x="135737" y="955141"/>
                </a:lnTo>
                <a:lnTo>
                  <a:pt x="114020" y="913625"/>
                </a:lnTo>
                <a:lnTo>
                  <a:pt x="94894" y="866990"/>
                </a:lnTo>
                <a:lnTo>
                  <a:pt x="78359" y="815213"/>
                </a:lnTo>
                <a:lnTo>
                  <a:pt x="66662" y="769188"/>
                </a:lnTo>
                <a:lnTo>
                  <a:pt x="57099" y="721779"/>
                </a:lnTo>
                <a:lnTo>
                  <a:pt x="49669" y="672998"/>
                </a:lnTo>
                <a:lnTo>
                  <a:pt x="44361" y="622820"/>
                </a:lnTo>
                <a:lnTo>
                  <a:pt x="41186" y="571258"/>
                </a:lnTo>
                <a:lnTo>
                  <a:pt x="40132" y="518160"/>
                </a:lnTo>
                <a:lnTo>
                  <a:pt x="41198" y="464286"/>
                </a:lnTo>
                <a:lnTo>
                  <a:pt x="44386" y="412000"/>
                </a:lnTo>
                <a:lnTo>
                  <a:pt x="49720" y="361429"/>
                </a:lnTo>
                <a:lnTo>
                  <a:pt x="57150" y="312585"/>
                </a:lnTo>
                <a:lnTo>
                  <a:pt x="66700" y="265480"/>
                </a:lnTo>
                <a:lnTo>
                  <a:pt x="78359" y="220091"/>
                </a:lnTo>
                <a:lnTo>
                  <a:pt x="94945" y="169164"/>
                </a:lnTo>
                <a:lnTo>
                  <a:pt x="114109" y="123190"/>
                </a:lnTo>
                <a:lnTo>
                  <a:pt x="135826" y="82156"/>
                </a:lnTo>
                <a:lnTo>
                  <a:pt x="160096" y="46050"/>
                </a:lnTo>
                <a:lnTo>
                  <a:pt x="186944" y="14859"/>
                </a:lnTo>
                <a:close/>
              </a:path>
              <a:path w="959485" h="1037589">
                <a:moveTo>
                  <a:pt x="757555" y="505587"/>
                </a:moveTo>
                <a:lnTo>
                  <a:pt x="199771" y="505587"/>
                </a:lnTo>
                <a:lnTo>
                  <a:pt x="199771" y="531495"/>
                </a:lnTo>
                <a:lnTo>
                  <a:pt x="757555" y="531495"/>
                </a:lnTo>
                <a:lnTo>
                  <a:pt x="757555" y="505587"/>
                </a:lnTo>
                <a:close/>
              </a:path>
              <a:path w="959485" h="1037589">
                <a:moveTo>
                  <a:pt x="959231" y="518160"/>
                </a:moveTo>
                <a:lnTo>
                  <a:pt x="957897" y="462102"/>
                </a:lnTo>
                <a:lnTo>
                  <a:pt x="953897" y="407809"/>
                </a:lnTo>
                <a:lnTo>
                  <a:pt x="947229" y="355307"/>
                </a:lnTo>
                <a:lnTo>
                  <a:pt x="937895" y="304584"/>
                </a:lnTo>
                <a:lnTo>
                  <a:pt x="925893" y="255663"/>
                </a:lnTo>
                <a:lnTo>
                  <a:pt x="911225" y="208534"/>
                </a:lnTo>
                <a:lnTo>
                  <a:pt x="890676" y="155829"/>
                </a:lnTo>
                <a:lnTo>
                  <a:pt x="867435" y="108623"/>
                </a:lnTo>
                <a:lnTo>
                  <a:pt x="841514" y="66916"/>
                </a:lnTo>
                <a:lnTo>
                  <a:pt x="812888" y="30721"/>
                </a:lnTo>
                <a:lnTo>
                  <a:pt x="781558" y="0"/>
                </a:lnTo>
                <a:lnTo>
                  <a:pt x="772287" y="14859"/>
                </a:lnTo>
                <a:lnTo>
                  <a:pt x="799058" y="46050"/>
                </a:lnTo>
                <a:lnTo>
                  <a:pt x="823290" y="82156"/>
                </a:lnTo>
                <a:lnTo>
                  <a:pt x="844994" y="123190"/>
                </a:lnTo>
                <a:lnTo>
                  <a:pt x="864146" y="169164"/>
                </a:lnTo>
                <a:lnTo>
                  <a:pt x="880745" y="220091"/>
                </a:lnTo>
                <a:lnTo>
                  <a:pt x="892441" y="265480"/>
                </a:lnTo>
                <a:lnTo>
                  <a:pt x="902030" y="312585"/>
                </a:lnTo>
                <a:lnTo>
                  <a:pt x="909485" y="361429"/>
                </a:lnTo>
                <a:lnTo>
                  <a:pt x="914819" y="412000"/>
                </a:lnTo>
                <a:lnTo>
                  <a:pt x="918019" y="464286"/>
                </a:lnTo>
                <a:lnTo>
                  <a:pt x="919099" y="518287"/>
                </a:lnTo>
                <a:lnTo>
                  <a:pt x="918032" y="571258"/>
                </a:lnTo>
                <a:lnTo>
                  <a:pt x="914857" y="622820"/>
                </a:lnTo>
                <a:lnTo>
                  <a:pt x="909548" y="672998"/>
                </a:lnTo>
                <a:lnTo>
                  <a:pt x="902119" y="721779"/>
                </a:lnTo>
                <a:lnTo>
                  <a:pt x="892556" y="769188"/>
                </a:lnTo>
                <a:lnTo>
                  <a:pt x="880872" y="815213"/>
                </a:lnTo>
                <a:lnTo>
                  <a:pt x="864323" y="866990"/>
                </a:lnTo>
                <a:lnTo>
                  <a:pt x="845197" y="913625"/>
                </a:lnTo>
                <a:lnTo>
                  <a:pt x="823480" y="955141"/>
                </a:lnTo>
                <a:lnTo>
                  <a:pt x="799172" y="991514"/>
                </a:lnTo>
                <a:lnTo>
                  <a:pt x="772287" y="1022731"/>
                </a:lnTo>
                <a:lnTo>
                  <a:pt x="781558" y="1037463"/>
                </a:lnTo>
                <a:lnTo>
                  <a:pt x="812888" y="1006805"/>
                </a:lnTo>
                <a:lnTo>
                  <a:pt x="841514" y="970445"/>
                </a:lnTo>
                <a:lnTo>
                  <a:pt x="867435" y="928382"/>
                </a:lnTo>
                <a:lnTo>
                  <a:pt x="890676" y="880618"/>
                </a:lnTo>
                <a:lnTo>
                  <a:pt x="911225" y="827151"/>
                </a:lnTo>
                <a:lnTo>
                  <a:pt x="925893" y="779462"/>
                </a:lnTo>
                <a:lnTo>
                  <a:pt x="937895" y="730250"/>
                </a:lnTo>
                <a:lnTo>
                  <a:pt x="947229" y="679513"/>
                </a:lnTo>
                <a:lnTo>
                  <a:pt x="953897" y="627253"/>
                </a:lnTo>
                <a:lnTo>
                  <a:pt x="957897" y="573468"/>
                </a:lnTo>
                <a:lnTo>
                  <a:pt x="959231" y="518160"/>
                </a:lnTo>
                <a:close/>
              </a:path>
            </a:pathLst>
          </a:custGeom>
          <a:solidFill>
            <a:srgbClr val="000000"/>
          </a:solidFill>
        </p:spPr>
        <p:txBody>
          <a:bodyPr wrap="square" lIns="0" tIns="0" rIns="0" bIns="0" rtlCol="0"/>
          <a:lstStyle/>
          <a:p>
            <a:endParaRPr sz="1985"/>
          </a:p>
        </p:txBody>
      </p:sp>
      <p:sp>
        <p:nvSpPr>
          <p:cNvPr id="13" name="object 13"/>
          <p:cNvSpPr txBox="1"/>
          <p:nvPr/>
        </p:nvSpPr>
        <p:spPr>
          <a:xfrm>
            <a:off x="589612" y="1665927"/>
            <a:ext cx="9473870" cy="1219538"/>
          </a:xfrm>
          <a:prstGeom prst="rect">
            <a:avLst/>
          </a:prstGeom>
        </p:spPr>
        <p:txBody>
          <a:bodyPr vert="horz" wrap="square" lIns="0" tIns="14706" rIns="0" bIns="0" rtlCol="0">
            <a:spAutoFit/>
          </a:bodyPr>
          <a:lstStyle/>
          <a:p>
            <a:pPr marL="14007" marR="5602">
              <a:spcBef>
                <a:spcPts val="116"/>
              </a:spcBef>
            </a:pPr>
            <a:r>
              <a:rPr sz="2206" i="1" dirty="0">
                <a:latin typeface="Arial"/>
                <a:cs typeface="Arial"/>
              </a:rPr>
              <a:t>Pomocí</a:t>
            </a:r>
            <a:r>
              <a:rPr sz="2206" i="1" spc="-50" dirty="0">
                <a:latin typeface="Arial"/>
                <a:cs typeface="Arial"/>
              </a:rPr>
              <a:t> </a:t>
            </a:r>
            <a:r>
              <a:rPr sz="2206" i="1" dirty="0">
                <a:latin typeface="Arial"/>
                <a:cs typeface="Arial"/>
              </a:rPr>
              <a:t>základních</a:t>
            </a:r>
            <a:r>
              <a:rPr sz="2206" i="1" spc="-55" dirty="0">
                <a:latin typeface="Arial"/>
                <a:cs typeface="Arial"/>
              </a:rPr>
              <a:t> </a:t>
            </a:r>
            <a:r>
              <a:rPr sz="2206" i="1" dirty="0">
                <a:latin typeface="Arial"/>
                <a:cs typeface="Arial"/>
              </a:rPr>
              <a:t>rovnic</a:t>
            </a:r>
            <a:r>
              <a:rPr sz="2206" i="1" spc="-39" dirty="0">
                <a:latin typeface="Arial"/>
                <a:cs typeface="Arial"/>
              </a:rPr>
              <a:t> </a:t>
            </a:r>
            <a:r>
              <a:rPr sz="2206" i="1" dirty="0">
                <a:latin typeface="Arial"/>
                <a:cs typeface="Arial"/>
              </a:rPr>
              <a:t>difúze</a:t>
            </a:r>
            <a:r>
              <a:rPr sz="2206" i="1" spc="-39" dirty="0">
                <a:latin typeface="Arial"/>
                <a:cs typeface="Arial"/>
              </a:rPr>
              <a:t> </a:t>
            </a:r>
            <a:r>
              <a:rPr sz="2206" i="1" dirty="0">
                <a:latin typeface="Arial"/>
                <a:cs typeface="Arial"/>
              </a:rPr>
              <a:t>byla</a:t>
            </a:r>
            <a:r>
              <a:rPr sz="2206" i="1" spc="-39" dirty="0">
                <a:latin typeface="Arial"/>
                <a:cs typeface="Arial"/>
              </a:rPr>
              <a:t> </a:t>
            </a:r>
            <a:r>
              <a:rPr sz="2206" i="1" dirty="0">
                <a:latin typeface="Arial"/>
                <a:cs typeface="Arial"/>
              </a:rPr>
              <a:t>empiricky</a:t>
            </a:r>
            <a:r>
              <a:rPr sz="2206" i="1" spc="-33" dirty="0">
                <a:latin typeface="Arial"/>
                <a:cs typeface="Arial"/>
              </a:rPr>
              <a:t> </a:t>
            </a:r>
            <a:r>
              <a:rPr sz="2206" i="1" dirty="0">
                <a:latin typeface="Arial"/>
                <a:cs typeface="Arial"/>
              </a:rPr>
              <a:t>zjištěna</a:t>
            </a:r>
            <a:r>
              <a:rPr sz="2206" i="1" spc="-28" dirty="0">
                <a:latin typeface="Arial"/>
                <a:cs typeface="Arial"/>
              </a:rPr>
              <a:t> </a:t>
            </a:r>
            <a:r>
              <a:rPr sz="2206" i="1" dirty="0">
                <a:latin typeface="Arial"/>
                <a:cs typeface="Arial"/>
              </a:rPr>
              <a:t>závislost</a:t>
            </a:r>
            <a:r>
              <a:rPr sz="2206" i="1" spc="-61" dirty="0">
                <a:latin typeface="Arial"/>
                <a:cs typeface="Arial"/>
              </a:rPr>
              <a:t> </a:t>
            </a:r>
            <a:r>
              <a:rPr sz="2206" i="1" spc="-11" dirty="0">
                <a:latin typeface="Arial"/>
                <a:cs typeface="Arial"/>
              </a:rPr>
              <a:t>součinitele </a:t>
            </a:r>
            <a:r>
              <a:rPr sz="2206" i="1" dirty="0">
                <a:latin typeface="Arial"/>
                <a:cs typeface="Arial"/>
              </a:rPr>
              <a:t>difúze</a:t>
            </a:r>
            <a:r>
              <a:rPr sz="2206" i="1" spc="-39" dirty="0">
                <a:latin typeface="Arial"/>
                <a:cs typeface="Arial"/>
              </a:rPr>
              <a:t> </a:t>
            </a:r>
            <a:r>
              <a:rPr sz="2206" i="1" dirty="0">
                <a:latin typeface="Arial"/>
                <a:cs typeface="Arial"/>
              </a:rPr>
              <a:t>D</a:t>
            </a:r>
            <a:r>
              <a:rPr sz="2206" i="1" spc="-33" dirty="0">
                <a:latin typeface="Arial"/>
                <a:cs typeface="Arial"/>
              </a:rPr>
              <a:t> </a:t>
            </a:r>
            <a:r>
              <a:rPr sz="2206" i="1" dirty="0">
                <a:latin typeface="Arial"/>
                <a:cs typeface="Arial"/>
              </a:rPr>
              <a:t>na</a:t>
            </a:r>
            <a:r>
              <a:rPr sz="2206" i="1" spc="-17" dirty="0">
                <a:latin typeface="Arial"/>
                <a:cs typeface="Arial"/>
              </a:rPr>
              <a:t> </a:t>
            </a:r>
            <a:r>
              <a:rPr sz="2206" i="1" dirty="0">
                <a:latin typeface="Arial"/>
                <a:cs typeface="Arial"/>
              </a:rPr>
              <a:t>teplotě</a:t>
            </a:r>
            <a:r>
              <a:rPr sz="2206" i="1" spc="-50" dirty="0">
                <a:latin typeface="Arial"/>
                <a:cs typeface="Arial"/>
              </a:rPr>
              <a:t> </a:t>
            </a:r>
            <a:r>
              <a:rPr sz="2206" i="1" spc="-28" dirty="0">
                <a:latin typeface="Arial"/>
                <a:cs typeface="Arial"/>
              </a:rPr>
              <a:t>t:</a:t>
            </a:r>
            <a:endParaRPr sz="2206" dirty="0">
              <a:latin typeface="Arial"/>
              <a:cs typeface="Arial"/>
            </a:endParaRPr>
          </a:p>
          <a:p>
            <a:pPr marL="2842589" algn="ctr">
              <a:lnSpc>
                <a:spcPts val="4112"/>
              </a:lnSpc>
            </a:pPr>
            <a:r>
              <a:rPr sz="3529" spc="-55" dirty="0">
                <a:latin typeface="Cambria Math"/>
                <a:cs typeface="Cambria Math"/>
              </a:rPr>
              <a:t>𝑄</a:t>
            </a:r>
            <a:endParaRPr sz="3529" dirty="0">
              <a:latin typeface="Cambria Math"/>
              <a:cs typeface="Cambria Math"/>
            </a:endParaRPr>
          </a:p>
        </p:txBody>
      </p:sp>
      <p:sp>
        <p:nvSpPr>
          <p:cNvPr id="14" name="object 14"/>
          <p:cNvSpPr txBox="1"/>
          <p:nvPr/>
        </p:nvSpPr>
        <p:spPr>
          <a:xfrm>
            <a:off x="6432529" y="2963797"/>
            <a:ext cx="633739" cy="557947"/>
          </a:xfrm>
          <a:prstGeom prst="rect">
            <a:avLst/>
          </a:prstGeom>
        </p:spPr>
        <p:txBody>
          <a:bodyPr vert="horz" wrap="square" lIns="0" tIns="14706" rIns="0" bIns="0" rtlCol="0">
            <a:spAutoFit/>
          </a:bodyPr>
          <a:lstStyle/>
          <a:p>
            <a:pPr marL="14007">
              <a:spcBef>
                <a:spcPts val="116"/>
              </a:spcBef>
            </a:pPr>
            <a:r>
              <a:rPr sz="3529" dirty="0">
                <a:latin typeface="Cambria Math"/>
                <a:cs typeface="Cambria Math"/>
              </a:rPr>
              <a:t>𝑘.</a:t>
            </a:r>
            <a:r>
              <a:rPr sz="3529" spc="-83" dirty="0">
                <a:latin typeface="Cambria Math"/>
                <a:cs typeface="Cambria Math"/>
              </a:rPr>
              <a:t> </a:t>
            </a:r>
            <a:r>
              <a:rPr sz="3529" spc="-55" dirty="0">
                <a:latin typeface="Cambria Math"/>
                <a:cs typeface="Cambria Math"/>
              </a:rPr>
              <a:t>𝑡</a:t>
            </a:r>
            <a:endParaRPr sz="3529">
              <a:latin typeface="Cambria Math"/>
              <a:cs typeface="Cambria Math"/>
            </a:endParaRPr>
          </a:p>
        </p:txBody>
      </p:sp>
      <p:sp>
        <p:nvSpPr>
          <p:cNvPr id="15" name="object 15"/>
          <p:cNvSpPr txBox="1"/>
          <p:nvPr/>
        </p:nvSpPr>
        <p:spPr>
          <a:xfrm>
            <a:off x="561602" y="2662963"/>
            <a:ext cx="5572000" cy="1922551"/>
          </a:xfrm>
          <a:prstGeom prst="rect">
            <a:avLst/>
          </a:prstGeom>
        </p:spPr>
        <p:txBody>
          <a:bodyPr vert="horz" wrap="square" lIns="0" tIns="14706" rIns="0" bIns="0" rtlCol="0">
            <a:spAutoFit/>
          </a:bodyPr>
          <a:lstStyle/>
          <a:p>
            <a:pPr marL="2811775">
              <a:spcBef>
                <a:spcPts val="116"/>
              </a:spcBef>
            </a:pPr>
            <a:r>
              <a:rPr sz="3529" dirty="0">
                <a:latin typeface="Cambria Math"/>
                <a:cs typeface="Cambria Math"/>
              </a:rPr>
              <a:t>𝐷</a:t>
            </a:r>
            <a:r>
              <a:rPr sz="3529" spc="309" dirty="0">
                <a:latin typeface="Cambria Math"/>
                <a:cs typeface="Cambria Math"/>
              </a:rPr>
              <a:t> </a:t>
            </a:r>
            <a:r>
              <a:rPr sz="3529" dirty="0">
                <a:latin typeface="Cambria Math"/>
                <a:cs typeface="Cambria Math"/>
              </a:rPr>
              <a:t>=</a:t>
            </a:r>
            <a:r>
              <a:rPr sz="3529" spc="193" dirty="0">
                <a:latin typeface="Cambria Math"/>
                <a:cs typeface="Cambria Math"/>
              </a:rPr>
              <a:t> </a:t>
            </a:r>
            <a:r>
              <a:rPr sz="3529" spc="-11" dirty="0">
                <a:latin typeface="Cambria Math"/>
                <a:cs typeface="Cambria Math"/>
              </a:rPr>
              <a:t>𝐷</a:t>
            </a:r>
            <a:r>
              <a:rPr sz="3887" spc="-17" baseline="-15366" dirty="0">
                <a:latin typeface="Cambria Math"/>
                <a:cs typeface="Cambria Math"/>
              </a:rPr>
              <a:t>0</a:t>
            </a:r>
            <a:r>
              <a:rPr sz="3529" spc="-11" dirty="0">
                <a:latin typeface="Cambria Math"/>
                <a:cs typeface="Cambria Math"/>
              </a:rPr>
              <a:t>.</a:t>
            </a:r>
            <a:r>
              <a:rPr sz="3529" spc="-187" dirty="0">
                <a:latin typeface="Cambria Math"/>
                <a:cs typeface="Cambria Math"/>
              </a:rPr>
              <a:t> </a:t>
            </a:r>
            <a:r>
              <a:rPr sz="3529" dirty="0">
                <a:latin typeface="Cambria Math"/>
                <a:cs typeface="Cambria Math"/>
              </a:rPr>
              <a:t>𝑒𝑥𝑝</a:t>
            </a:r>
            <a:r>
              <a:rPr sz="3529" spc="39" dirty="0">
                <a:latin typeface="Cambria Math"/>
                <a:cs typeface="Cambria Math"/>
              </a:rPr>
              <a:t> </a:t>
            </a:r>
            <a:r>
              <a:rPr sz="3529" spc="-55" dirty="0">
                <a:latin typeface="Cambria Math"/>
                <a:cs typeface="Cambria Math"/>
              </a:rPr>
              <a:t>−</a:t>
            </a:r>
            <a:endParaRPr sz="3529" dirty="0">
              <a:latin typeface="Cambria Math"/>
              <a:cs typeface="Cambria Math"/>
            </a:endParaRPr>
          </a:p>
          <a:p>
            <a:pPr marL="42019">
              <a:spcBef>
                <a:spcPts val="2724"/>
              </a:spcBef>
            </a:pPr>
            <a:r>
              <a:rPr sz="2206" i="1" dirty="0">
                <a:latin typeface="Arial"/>
                <a:cs typeface="Arial"/>
              </a:rPr>
              <a:t>Kde:</a:t>
            </a:r>
            <a:r>
              <a:rPr sz="2206" i="1" spc="-17" dirty="0">
                <a:latin typeface="Arial"/>
                <a:cs typeface="Arial"/>
              </a:rPr>
              <a:t> </a:t>
            </a:r>
            <a:r>
              <a:rPr sz="2206" i="1" dirty="0">
                <a:latin typeface="Arial"/>
                <a:cs typeface="Arial"/>
              </a:rPr>
              <a:t>D</a:t>
            </a:r>
            <a:r>
              <a:rPr sz="1103" i="1" dirty="0">
                <a:latin typeface="Arial"/>
                <a:cs typeface="Arial"/>
              </a:rPr>
              <a:t>0</a:t>
            </a:r>
            <a:r>
              <a:rPr sz="1103" i="1" spc="270"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frekvenční</a:t>
            </a:r>
            <a:r>
              <a:rPr sz="2206" i="1" spc="-66" dirty="0">
                <a:latin typeface="Arial"/>
                <a:cs typeface="Arial"/>
              </a:rPr>
              <a:t> </a:t>
            </a:r>
            <a:r>
              <a:rPr sz="2206" i="1" spc="-11" dirty="0">
                <a:latin typeface="Arial"/>
                <a:cs typeface="Arial"/>
              </a:rPr>
              <a:t>faktor</a:t>
            </a:r>
            <a:endParaRPr sz="2206" dirty="0">
              <a:latin typeface="Arial"/>
              <a:cs typeface="Arial"/>
            </a:endParaRPr>
          </a:p>
          <a:p>
            <a:pPr marL="658298" marR="1320798"/>
            <a:r>
              <a:rPr sz="2206" i="1" dirty="0">
                <a:latin typeface="Arial"/>
                <a:cs typeface="Arial"/>
              </a:rPr>
              <a:t>Q</a:t>
            </a:r>
            <a:r>
              <a:rPr sz="2206" i="1" spc="-44"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aktivační</a:t>
            </a:r>
            <a:r>
              <a:rPr sz="2206" i="1" spc="-66" dirty="0">
                <a:latin typeface="Arial"/>
                <a:cs typeface="Arial"/>
              </a:rPr>
              <a:t> </a:t>
            </a:r>
            <a:r>
              <a:rPr sz="2206" i="1" dirty="0">
                <a:latin typeface="Arial"/>
                <a:cs typeface="Arial"/>
              </a:rPr>
              <a:t>energie</a:t>
            </a:r>
            <a:r>
              <a:rPr sz="2206" i="1" spc="-44" dirty="0">
                <a:latin typeface="Arial"/>
                <a:cs typeface="Arial"/>
              </a:rPr>
              <a:t> </a:t>
            </a:r>
            <a:r>
              <a:rPr sz="2206" i="1" spc="-11" dirty="0">
                <a:latin typeface="Arial"/>
                <a:cs typeface="Arial"/>
              </a:rPr>
              <a:t>difúze </a:t>
            </a:r>
            <a:r>
              <a:rPr sz="2206" i="1" dirty="0">
                <a:latin typeface="Arial"/>
                <a:cs typeface="Arial"/>
              </a:rPr>
              <a:t>k</a:t>
            </a:r>
            <a:r>
              <a:rPr sz="2206" i="1" spc="-33" dirty="0">
                <a:latin typeface="Arial"/>
                <a:cs typeface="Arial"/>
              </a:rPr>
              <a:t> </a:t>
            </a:r>
            <a:r>
              <a:rPr sz="2206" i="1" dirty="0">
                <a:latin typeface="Arial"/>
                <a:cs typeface="Arial"/>
              </a:rPr>
              <a:t>je</a:t>
            </a:r>
            <a:r>
              <a:rPr sz="2206" i="1" spc="-11" dirty="0">
                <a:latin typeface="Arial"/>
                <a:cs typeface="Arial"/>
              </a:rPr>
              <a:t> </a:t>
            </a:r>
            <a:r>
              <a:rPr sz="2206" i="1" dirty="0">
                <a:latin typeface="Arial"/>
                <a:cs typeface="Arial"/>
              </a:rPr>
              <a:t>Boltzmannova</a:t>
            </a:r>
            <a:r>
              <a:rPr sz="2206" i="1" spc="-33" dirty="0">
                <a:latin typeface="Arial"/>
                <a:cs typeface="Arial"/>
              </a:rPr>
              <a:t> </a:t>
            </a:r>
            <a:r>
              <a:rPr sz="2206" i="1" spc="-11" dirty="0">
                <a:latin typeface="Arial"/>
                <a:cs typeface="Arial"/>
              </a:rPr>
              <a:t>konstanta</a:t>
            </a:r>
            <a:endParaRPr sz="2206" dirty="0">
              <a:latin typeface="Arial"/>
              <a:cs typeface="Arial"/>
            </a:endParaRPr>
          </a:p>
        </p:txBody>
      </p:sp>
      <p:sp>
        <p:nvSpPr>
          <p:cNvPr id="16" name="object 16"/>
          <p:cNvSpPr txBox="1"/>
          <p:nvPr/>
        </p:nvSpPr>
        <p:spPr>
          <a:xfrm>
            <a:off x="589612" y="4676621"/>
            <a:ext cx="8326138" cy="693046"/>
          </a:xfrm>
          <a:prstGeom prst="rect">
            <a:avLst/>
          </a:prstGeom>
        </p:spPr>
        <p:txBody>
          <a:bodyPr vert="horz" wrap="square" lIns="0" tIns="14005" rIns="0" bIns="0" rtlCol="0">
            <a:spAutoFit/>
          </a:bodyPr>
          <a:lstStyle/>
          <a:p>
            <a:pPr marL="14007" marR="5602">
              <a:spcBef>
                <a:spcPts val="110"/>
              </a:spcBef>
            </a:pPr>
            <a:r>
              <a:rPr sz="2206" i="1" dirty="0">
                <a:latin typeface="Arial"/>
                <a:cs typeface="Arial"/>
              </a:rPr>
              <a:t>Hloubku</a:t>
            </a:r>
            <a:r>
              <a:rPr sz="2206" i="1" spc="-44" dirty="0">
                <a:latin typeface="Arial"/>
                <a:cs typeface="Arial"/>
              </a:rPr>
              <a:t> </a:t>
            </a:r>
            <a:r>
              <a:rPr sz="2206" i="1" dirty="0">
                <a:latin typeface="Arial"/>
                <a:cs typeface="Arial"/>
              </a:rPr>
              <a:t>difúzní</a:t>
            </a:r>
            <a:r>
              <a:rPr sz="2206" i="1" spc="-33" dirty="0">
                <a:latin typeface="Arial"/>
                <a:cs typeface="Arial"/>
              </a:rPr>
              <a:t> </a:t>
            </a:r>
            <a:r>
              <a:rPr sz="2206" i="1" dirty="0">
                <a:latin typeface="Arial"/>
                <a:cs typeface="Arial"/>
              </a:rPr>
              <a:t>vrstvy</a:t>
            </a:r>
            <a:r>
              <a:rPr sz="2206" i="1" spc="-61" dirty="0">
                <a:latin typeface="Arial"/>
                <a:cs typeface="Arial"/>
              </a:rPr>
              <a:t> </a:t>
            </a:r>
            <a:r>
              <a:rPr sz="2206" i="1" dirty="0">
                <a:latin typeface="Arial"/>
                <a:cs typeface="Arial"/>
              </a:rPr>
              <a:t>X</a:t>
            </a:r>
            <a:r>
              <a:rPr sz="2206" i="1" spc="-22" dirty="0">
                <a:latin typeface="Arial"/>
                <a:cs typeface="Arial"/>
              </a:rPr>
              <a:t> </a:t>
            </a:r>
            <a:r>
              <a:rPr sz="2206" i="1" dirty="0">
                <a:latin typeface="Arial"/>
                <a:cs typeface="Arial"/>
              </a:rPr>
              <a:t>lze s</a:t>
            </a:r>
            <a:r>
              <a:rPr sz="2206" i="1" spc="-28" dirty="0">
                <a:latin typeface="Arial"/>
                <a:cs typeface="Arial"/>
              </a:rPr>
              <a:t> </a:t>
            </a:r>
            <a:r>
              <a:rPr sz="2206" i="1" dirty="0">
                <a:latin typeface="Arial"/>
                <a:cs typeface="Arial"/>
              </a:rPr>
              <a:t>použitím</a:t>
            </a:r>
            <a:r>
              <a:rPr sz="2206" i="1" spc="-44" dirty="0">
                <a:latin typeface="Arial"/>
                <a:cs typeface="Arial"/>
              </a:rPr>
              <a:t> </a:t>
            </a:r>
            <a:r>
              <a:rPr sz="2206" i="1" dirty="0">
                <a:latin typeface="Arial"/>
                <a:cs typeface="Arial"/>
              </a:rPr>
              <a:t>II.</a:t>
            </a:r>
            <a:r>
              <a:rPr sz="2206" i="1" spc="-33" dirty="0">
                <a:latin typeface="Arial"/>
                <a:cs typeface="Arial"/>
              </a:rPr>
              <a:t> </a:t>
            </a:r>
            <a:r>
              <a:rPr sz="2206" i="1" dirty="0">
                <a:latin typeface="Arial"/>
                <a:cs typeface="Arial"/>
              </a:rPr>
              <a:t>Fickova</a:t>
            </a:r>
            <a:r>
              <a:rPr sz="2206" i="1" spc="-39" dirty="0">
                <a:latin typeface="Arial"/>
                <a:cs typeface="Arial"/>
              </a:rPr>
              <a:t> </a:t>
            </a:r>
            <a:r>
              <a:rPr sz="2206" i="1" dirty="0">
                <a:latin typeface="Arial"/>
                <a:cs typeface="Arial"/>
              </a:rPr>
              <a:t>zákona</a:t>
            </a:r>
            <a:r>
              <a:rPr sz="2206" i="1" spc="-55" dirty="0">
                <a:latin typeface="Arial"/>
                <a:cs typeface="Arial"/>
              </a:rPr>
              <a:t> </a:t>
            </a:r>
            <a:r>
              <a:rPr sz="2206" i="1" dirty="0">
                <a:latin typeface="Arial"/>
                <a:cs typeface="Arial"/>
              </a:rPr>
              <a:t>vyjádřit</a:t>
            </a:r>
            <a:r>
              <a:rPr sz="2206" i="1" spc="-50" dirty="0">
                <a:latin typeface="Arial"/>
                <a:cs typeface="Arial"/>
              </a:rPr>
              <a:t> </a:t>
            </a:r>
            <a:r>
              <a:rPr sz="2206" i="1" spc="-55" dirty="0">
                <a:latin typeface="Arial"/>
                <a:cs typeface="Arial"/>
              </a:rPr>
              <a:t>v </a:t>
            </a:r>
            <a:r>
              <a:rPr sz="2206" i="1" dirty="0">
                <a:latin typeface="Arial"/>
                <a:cs typeface="Arial"/>
              </a:rPr>
              <a:t>závislosti</a:t>
            </a:r>
            <a:r>
              <a:rPr sz="2206" i="1" spc="-50"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součiniteli</a:t>
            </a:r>
            <a:r>
              <a:rPr sz="2206" i="1" spc="-33" dirty="0">
                <a:latin typeface="Arial"/>
                <a:cs typeface="Arial"/>
              </a:rPr>
              <a:t> </a:t>
            </a:r>
            <a:r>
              <a:rPr sz="2206" i="1" dirty="0">
                <a:latin typeface="Arial"/>
                <a:cs typeface="Arial"/>
              </a:rPr>
              <a:t>difúze</a:t>
            </a:r>
            <a:r>
              <a:rPr sz="2206" i="1" spc="-22" dirty="0">
                <a:latin typeface="Arial"/>
                <a:cs typeface="Arial"/>
              </a:rPr>
              <a:t> </a:t>
            </a:r>
            <a:r>
              <a:rPr sz="2206" i="1" dirty="0">
                <a:latin typeface="Arial"/>
                <a:cs typeface="Arial"/>
              </a:rPr>
              <a:t>(D)</a:t>
            </a:r>
            <a:r>
              <a:rPr sz="2206" i="1" spc="-33"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čase</a:t>
            </a:r>
            <a:r>
              <a:rPr sz="2206" i="1" spc="-39" dirty="0">
                <a:latin typeface="Arial"/>
                <a:cs typeface="Arial"/>
              </a:rPr>
              <a:t> </a:t>
            </a:r>
            <a:r>
              <a:rPr sz="2206" i="1" spc="-28" dirty="0">
                <a:latin typeface="Arial"/>
                <a:cs typeface="Arial"/>
              </a:rPr>
              <a:t>(t)</a:t>
            </a:r>
            <a:endParaRPr sz="2206" dirty="0">
              <a:latin typeface="Arial"/>
              <a:cs typeface="Arial"/>
            </a:endParaRPr>
          </a:p>
        </p:txBody>
      </p:sp>
      <p:sp>
        <p:nvSpPr>
          <p:cNvPr id="17" name="object 17"/>
          <p:cNvSpPr txBox="1"/>
          <p:nvPr/>
        </p:nvSpPr>
        <p:spPr>
          <a:xfrm>
            <a:off x="561602" y="5626543"/>
            <a:ext cx="4398357" cy="1030702"/>
          </a:xfrm>
          <a:prstGeom prst="rect">
            <a:avLst/>
          </a:prstGeom>
        </p:spPr>
        <p:txBody>
          <a:bodyPr vert="horz" wrap="square" lIns="0" tIns="14005" rIns="0" bIns="0" rtlCol="0">
            <a:spAutoFit/>
          </a:bodyPr>
          <a:lstStyle/>
          <a:p>
            <a:pPr marL="42019">
              <a:lnSpc>
                <a:spcPts val="2642"/>
              </a:lnSpc>
              <a:spcBef>
                <a:spcPts val="110"/>
              </a:spcBef>
            </a:pPr>
            <a:r>
              <a:rPr sz="2206" i="1" dirty="0">
                <a:latin typeface="Arial"/>
                <a:cs typeface="Arial"/>
              </a:rPr>
              <a:t>Kde</a:t>
            </a:r>
            <a:r>
              <a:rPr sz="2206" i="1" spc="-22" dirty="0">
                <a:latin typeface="Arial"/>
                <a:cs typeface="Arial"/>
              </a:rPr>
              <a:t> </a:t>
            </a:r>
            <a:r>
              <a:rPr sz="2206" i="1" dirty="0">
                <a:latin typeface="Arial"/>
                <a:cs typeface="Arial"/>
              </a:rPr>
              <a:t>x</a:t>
            </a:r>
            <a:r>
              <a:rPr sz="2206" i="1" spc="-28" dirty="0">
                <a:latin typeface="Arial"/>
                <a:cs typeface="Arial"/>
              </a:rPr>
              <a:t> </a:t>
            </a:r>
            <a:r>
              <a:rPr sz="2206" i="1" dirty="0">
                <a:latin typeface="Arial"/>
                <a:cs typeface="Arial"/>
              </a:rPr>
              <a:t>je</a:t>
            </a:r>
            <a:r>
              <a:rPr sz="2206" i="1" spc="-11" dirty="0">
                <a:latin typeface="Arial"/>
                <a:cs typeface="Arial"/>
              </a:rPr>
              <a:t> </a:t>
            </a:r>
            <a:r>
              <a:rPr sz="2206" i="1" dirty="0">
                <a:latin typeface="Arial"/>
                <a:cs typeface="Arial"/>
              </a:rPr>
              <a:t>hloubka</a:t>
            </a:r>
            <a:r>
              <a:rPr sz="2206" i="1" spc="-39" dirty="0">
                <a:latin typeface="Arial"/>
                <a:cs typeface="Arial"/>
              </a:rPr>
              <a:t> </a:t>
            </a:r>
            <a:r>
              <a:rPr sz="2206" i="1" dirty="0">
                <a:latin typeface="Arial"/>
                <a:cs typeface="Arial"/>
              </a:rPr>
              <a:t>difúze</a:t>
            </a:r>
            <a:r>
              <a:rPr sz="2206" i="1" spc="-28" dirty="0">
                <a:latin typeface="Arial"/>
                <a:cs typeface="Arial"/>
              </a:rPr>
              <a:t> </a:t>
            </a:r>
            <a:r>
              <a:rPr sz="2206" i="1" spc="-22" dirty="0">
                <a:latin typeface="Arial"/>
                <a:cs typeface="Arial"/>
              </a:rPr>
              <a:t>(cm)</a:t>
            </a:r>
            <a:endParaRPr sz="2206" dirty="0">
              <a:latin typeface="Arial"/>
              <a:cs typeface="Arial"/>
            </a:endParaRPr>
          </a:p>
          <a:p>
            <a:pPr marL="581264" marR="33615">
              <a:lnSpc>
                <a:spcPts val="2658"/>
              </a:lnSpc>
              <a:spcBef>
                <a:spcPts val="77"/>
              </a:spcBef>
            </a:pPr>
            <a:r>
              <a:rPr sz="2206" i="1" dirty="0">
                <a:latin typeface="Arial"/>
                <a:cs typeface="Arial"/>
              </a:rPr>
              <a:t>D</a:t>
            </a:r>
            <a:r>
              <a:rPr sz="2206" i="1" spc="-28" dirty="0">
                <a:latin typeface="Arial"/>
                <a:cs typeface="Arial"/>
              </a:rPr>
              <a:t> </a:t>
            </a:r>
            <a:r>
              <a:rPr sz="2206" i="1" dirty="0">
                <a:latin typeface="Arial"/>
                <a:cs typeface="Arial"/>
              </a:rPr>
              <a:t>je difúzní</a:t>
            </a:r>
            <a:r>
              <a:rPr sz="2206" i="1" spc="-44" dirty="0">
                <a:latin typeface="Arial"/>
                <a:cs typeface="Arial"/>
              </a:rPr>
              <a:t> </a:t>
            </a:r>
            <a:r>
              <a:rPr sz="2206" i="1" dirty="0">
                <a:latin typeface="Arial"/>
                <a:cs typeface="Arial"/>
              </a:rPr>
              <a:t>součinitel</a:t>
            </a:r>
            <a:r>
              <a:rPr sz="2206" i="1" spc="-33" dirty="0">
                <a:latin typeface="Arial"/>
                <a:cs typeface="Arial"/>
              </a:rPr>
              <a:t> </a:t>
            </a:r>
            <a:r>
              <a:rPr sz="2206" i="1" dirty="0">
                <a:latin typeface="Arial"/>
                <a:cs typeface="Arial"/>
              </a:rPr>
              <a:t>(cm</a:t>
            </a:r>
            <a:r>
              <a:rPr sz="2150" i="1" baseline="25641" dirty="0">
                <a:latin typeface="Arial"/>
                <a:cs typeface="Arial"/>
              </a:rPr>
              <a:t>2</a:t>
            </a:r>
            <a:r>
              <a:rPr sz="2206" i="1" dirty="0">
                <a:latin typeface="Arial"/>
                <a:cs typeface="Arial"/>
              </a:rPr>
              <a:t>.s</a:t>
            </a:r>
            <a:r>
              <a:rPr sz="2150" i="1" baseline="25641" dirty="0">
                <a:latin typeface="Arial"/>
                <a:cs typeface="Arial"/>
              </a:rPr>
              <a:t>-</a:t>
            </a:r>
            <a:r>
              <a:rPr sz="2150" i="1" spc="-41" baseline="25641" dirty="0">
                <a:latin typeface="Arial"/>
                <a:cs typeface="Arial"/>
              </a:rPr>
              <a:t>1</a:t>
            </a:r>
            <a:r>
              <a:rPr sz="2206" i="1" spc="-28" dirty="0">
                <a:latin typeface="Times New Roman"/>
                <a:cs typeface="Times New Roman"/>
              </a:rPr>
              <a:t>) </a:t>
            </a:r>
            <a:r>
              <a:rPr sz="2206" i="1" dirty="0">
                <a:latin typeface="Arial"/>
                <a:cs typeface="Arial"/>
              </a:rPr>
              <a:t>t</a:t>
            </a:r>
            <a:r>
              <a:rPr sz="1103" i="1" dirty="0">
                <a:latin typeface="Arial"/>
                <a:cs typeface="Arial"/>
              </a:rPr>
              <a:t>d</a:t>
            </a:r>
            <a:r>
              <a:rPr sz="1103" i="1" spc="270"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čas</a:t>
            </a:r>
            <a:r>
              <a:rPr sz="2206" i="1" spc="-22" dirty="0">
                <a:latin typeface="Arial"/>
                <a:cs typeface="Arial"/>
              </a:rPr>
              <a:t> </a:t>
            </a:r>
            <a:r>
              <a:rPr sz="2206" i="1" dirty="0">
                <a:latin typeface="Arial"/>
                <a:cs typeface="Arial"/>
              </a:rPr>
              <a:t>difúze</a:t>
            </a:r>
            <a:r>
              <a:rPr sz="2206" i="1" spc="-39" dirty="0">
                <a:latin typeface="Arial"/>
                <a:cs typeface="Arial"/>
              </a:rPr>
              <a:t> </a:t>
            </a:r>
            <a:r>
              <a:rPr sz="2206" i="1" spc="-28" dirty="0">
                <a:latin typeface="Arial"/>
                <a:cs typeface="Arial"/>
              </a:rPr>
              <a:t>(s)</a:t>
            </a:r>
            <a:endParaRPr sz="2206" dirty="0">
              <a:latin typeface="Arial"/>
              <a:cs typeface="Arial"/>
            </a:endParaRPr>
          </a:p>
        </p:txBody>
      </p:sp>
      <p:sp>
        <p:nvSpPr>
          <p:cNvPr id="18" name="object 18"/>
          <p:cNvSpPr txBox="1"/>
          <p:nvPr/>
        </p:nvSpPr>
        <p:spPr>
          <a:xfrm>
            <a:off x="6956887" y="6054426"/>
            <a:ext cx="217782" cy="411620"/>
          </a:xfrm>
          <a:prstGeom prst="rect">
            <a:avLst/>
          </a:prstGeom>
        </p:spPr>
        <p:txBody>
          <a:bodyPr vert="horz" wrap="square" lIns="0" tIns="12605" rIns="0" bIns="0" rtlCol="0">
            <a:spAutoFit/>
          </a:bodyPr>
          <a:lstStyle/>
          <a:p>
            <a:pPr marL="14007">
              <a:spcBef>
                <a:spcPts val="99"/>
              </a:spcBef>
            </a:pPr>
            <a:r>
              <a:rPr sz="2592" spc="55" dirty="0">
                <a:latin typeface="Cambria Math"/>
                <a:cs typeface="Cambria Math"/>
              </a:rPr>
              <a:t>2</a:t>
            </a:r>
            <a:endParaRPr sz="2592">
              <a:latin typeface="Cambria Math"/>
              <a:cs typeface="Cambria Math"/>
            </a:endParaRPr>
          </a:p>
        </p:txBody>
      </p:sp>
      <p:sp>
        <p:nvSpPr>
          <p:cNvPr id="19" name="object 19"/>
          <p:cNvSpPr txBox="1"/>
          <p:nvPr/>
        </p:nvSpPr>
        <p:spPr>
          <a:xfrm>
            <a:off x="6665018" y="6097786"/>
            <a:ext cx="2271655" cy="557947"/>
          </a:xfrm>
          <a:prstGeom prst="rect">
            <a:avLst/>
          </a:prstGeom>
        </p:spPr>
        <p:txBody>
          <a:bodyPr vert="horz" wrap="square" lIns="0" tIns="14706" rIns="0" bIns="0" rtlCol="0">
            <a:spAutoFit/>
          </a:bodyPr>
          <a:lstStyle/>
          <a:p>
            <a:pPr marL="42019">
              <a:spcBef>
                <a:spcPts val="116"/>
              </a:spcBef>
              <a:tabLst>
                <a:tab pos="636589" algn="l"/>
              </a:tabLst>
            </a:pPr>
            <a:r>
              <a:rPr sz="3529" spc="-55" dirty="0">
                <a:latin typeface="Cambria Math"/>
                <a:cs typeface="Cambria Math"/>
              </a:rPr>
              <a:t>𝑥</a:t>
            </a:r>
            <a:r>
              <a:rPr sz="3529" dirty="0">
                <a:latin typeface="Cambria Math"/>
                <a:cs typeface="Cambria Math"/>
              </a:rPr>
              <a:t>	=</a:t>
            </a:r>
            <a:r>
              <a:rPr sz="3529" spc="232" dirty="0">
                <a:latin typeface="Cambria Math"/>
                <a:cs typeface="Cambria Math"/>
              </a:rPr>
              <a:t> </a:t>
            </a:r>
            <a:r>
              <a:rPr sz="3529" dirty="0">
                <a:latin typeface="Cambria Math"/>
                <a:cs typeface="Cambria Math"/>
              </a:rPr>
              <a:t>2𝐷.</a:t>
            </a:r>
            <a:r>
              <a:rPr sz="3529" spc="-143" dirty="0">
                <a:latin typeface="Cambria Math"/>
                <a:cs typeface="Cambria Math"/>
              </a:rPr>
              <a:t> </a:t>
            </a:r>
            <a:r>
              <a:rPr sz="3529" spc="-28" dirty="0">
                <a:latin typeface="Cambria Math"/>
                <a:cs typeface="Cambria Math"/>
              </a:rPr>
              <a:t>𝑡</a:t>
            </a:r>
            <a:r>
              <a:rPr sz="3887" spc="-41" baseline="-15366" dirty="0">
                <a:latin typeface="Cambria Math"/>
                <a:cs typeface="Cambria Math"/>
              </a:rPr>
              <a:t>𝑑</a:t>
            </a:r>
            <a:endParaRPr sz="3887" baseline="-15366">
              <a:latin typeface="Cambria Math"/>
              <a:cs typeface="Cambria Math"/>
            </a:endParaRP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7807"/>
            <a:ext cx="4328331" cy="442668"/>
          </a:xfrm>
          <a:prstGeom prst="rect">
            <a:avLst/>
          </a:prstGeom>
        </p:spPr>
        <p:txBody>
          <a:bodyPr vert="horz" wrap="square" lIns="0" tIns="18207" rIns="0" bIns="0" rtlCol="0">
            <a:spAutoFit/>
          </a:bodyPr>
          <a:lstStyle/>
          <a:p>
            <a:pPr marL="14007">
              <a:spcBef>
                <a:spcPts val="143"/>
              </a:spcBef>
            </a:pPr>
            <a:r>
              <a:rPr sz="2757" i="1" spc="-55" dirty="0">
                <a:solidFill>
                  <a:srgbClr val="FF0000"/>
                </a:solidFill>
                <a:latin typeface="Tahoma"/>
                <a:cs typeface="Tahoma"/>
              </a:rPr>
              <a:t>Struktura</a:t>
            </a:r>
            <a:r>
              <a:rPr sz="2757" i="1" spc="-99" dirty="0">
                <a:solidFill>
                  <a:srgbClr val="FF0000"/>
                </a:solidFill>
                <a:latin typeface="Tahoma"/>
                <a:cs typeface="Tahoma"/>
              </a:rPr>
              <a:t> </a:t>
            </a:r>
            <a:r>
              <a:rPr sz="2757" i="1" spc="-66" dirty="0">
                <a:solidFill>
                  <a:srgbClr val="FF0000"/>
                </a:solidFill>
                <a:latin typeface="Tahoma"/>
                <a:cs typeface="Tahoma"/>
              </a:rPr>
              <a:t>pájeného</a:t>
            </a:r>
            <a:r>
              <a:rPr sz="2757" i="1" spc="-88" dirty="0">
                <a:solidFill>
                  <a:srgbClr val="FF0000"/>
                </a:solidFill>
                <a:latin typeface="Tahoma"/>
                <a:cs typeface="Tahoma"/>
              </a:rPr>
              <a:t> </a:t>
            </a:r>
            <a:r>
              <a:rPr sz="2757" i="1" spc="-39" dirty="0">
                <a:solidFill>
                  <a:srgbClr val="FF0000"/>
                </a:solidFill>
                <a:latin typeface="Tahoma"/>
                <a:cs typeface="Tahoma"/>
              </a:rPr>
              <a:t>spoje</a:t>
            </a:r>
            <a:endParaRPr sz="2757">
              <a:latin typeface="Tahoma"/>
              <a:cs typeface="Tahoma"/>
            </a:endParaRPr>
          </a:p>
        </p:txBody>
      </p:sp>
      <p:sp>
        <p:nvSpPr>
          <p:cNvPr id="12" name="object 12"/>
          <p:cNvSpPr txBox="1"/>
          <p:nvPr/>
        </p:nvSpPr>
        <p:spPr>
          <a:xfrm>
            <a:off x="684734" y="1598103"/>
            <a:ext cx="8851336" cy="5340290"/>
          </a:xfrm>
          <a:prstGeom prst="rect">
            <a:avLst/>
          </a:prstGeom>
        </p:spPr>
        <p:txBody>
          <a:bodyPr vert="horz" wrap="square" lIns="0" tIns="93835" rIns="0" bIns="0" rtlCol="0">
            <a:spAutoFit/>
          </a:bodyPr>
          <a:lstStyle/>
          <a:p>
            <a:pPr marL="392178" indent="-378171">
              <a:spcBef>
                <a:spcPts val="739"/>
              </a:spcBef>
              <a:buFont typeface="Wingdings"/>
              <a:buChar char=""/>
              <a:tabLst>
                <a:tab pos="392178" algn="l"/>
              </a:tabLst>
            </a:pPr>
            <a:r>
              <a:rPr sz="2647" b="1" i="1" dirty="0">
                <a:latin typeface="Arial"/>
                <a:cs typeface="Arial"/>
              </a:rPr>
              <a:t>Přechodové</a:t>
            </a:r>
            <a:r>
              <a:rPr sz="2647" b="1" i="1" spc="-11" dirty="0">
                <a:latin typeface="Arial"/>
                <a:cs typeface="Arial"/>
              </a:rPr>
              <a:t> oblasti</a:t>
            </a:r>
            <a:endParaRPr sz="2647">
              <a:latin typeface="Arial"/>
              <a:cs typeface="Arial"/>
            </a:endParaRPr>
          </a:p>
          <a:p>
            <a:pPr marL="834078" lvl="1" indent="-316544">
              <a:spcBef>
                <a:spcPts val="534"/>
              </a:spcBef>
              <a:buFont typeface="Wingdings"/>
              <a:buChar char=""/>
              <a:tabLst>
                <a:tab pos="834778" algn="l"/>
              </a:tabLst>
            </a:pPr>
            <a:r>
              <a:rPr sz="2206" i="1" dirty="0">
                <a:latin typeface="Arial"/>
                <a:cs typeface="Arial"/>
              </a:rPr>
              <a:t>Jiné</a:t>
            </a:r>
            <a:r>
              <a:rPr sz="2206" i="1" spc="-39" dirty="0">
                <a:latin typeface="Arial"/>
                <a:cs typeface="Arial"/>
              </a:rPr>
              <a:t> </a:t>
            </a:r>
            <a:r>
              <a:rPr sz="2206" i="1" dirty="0">
                <a:latin typeface="Arial"/>
                <a:cs typeface="Arial"/>
              </a:rPr>
              <a:t>mechanické,</a:t>
            </a:r>
            <a:r>
              <a:rPr sz="2206" i="1" spc="-61" dirty="0">
                <a:latin typeface="Arial"/>
                <a:cs typeface="Arial"/>
              </a:rPr>
              <a:t> </a:t>
            </a:r>
            <a:r>
              <a:rPr sz="2206" i="1" dirty="0">
                <a:latin typeface="Arial"/>
                <a:cs typeface="Arial"/>
              </a:rPr>
              <a:t>chemické</a:t>
            </a:r>
            <a:r>
              <a:rPr sz="2206" i="1" spc="-50"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fyzikální</a:t>
            </a:r>
            <a:r>
              <a:rPr sz="2206" i="1" spc="-55" dirty="0">
                <a:latin typeface="Arial"/>
                <a:cs typeface="Arial"/>
              </a:rPr>
              <a:t> </a:t>
            </a:r>
            <a:r>
              <a:rPr sz="2206" i="1" dirty="0">
                <a:latin typeface="Arial"/>
                <a:cs typeface="Arial"/>
              </a:rPr>
              <a:t>vlastnosti</a:t>
            </a:r>
            <a:r>
              <a:rPr sz="2206" i="1" spc="-66" dirty="0">
                <a:latin typeface="Arial"/>
                <a:cs typeface="Arial"/>
              </a:rPr>
              <a:t> </a:t>
            </a:r>
            <a:r>
              <a:rPr sz="2206" i="1" dirty="0">
                <a:latin typeface="Arial"/>
                <a:cs typeface="Arial"/>
              </a:rPr>
              <a:t>než</a:t>
            </a:r>
            <a:r>
              <a:rPr sz="2206" i="1" spc="-33" dirty="0">
                <a:latin typeface="Arial"/>
                <a:cs typeface="Arial"/>
              </a:rPr>
              <a:t> </a:t>
            </a:r>
            <a:r>
              <a:rPr sz="2206" i="1" spc="-28" dirty="0">
                <a:latin typeface="Arial"/>
                <a:cs typeface="Arial"/>
              </a:rPr>
              <a:t>ZM</a:t>
            </a:r>
            <a:endParaRPr sz="2206">
              <a:latin typeface="Arial"/>
              <a:cs typeface="Arial"/>
            </a:endParaRPr>
          </a:p>
          <a:p>
            <a:pPr marL="834078" marR="5602" lvl="1" indent="-316544">
              <a:spcBef>
                <a:spcPts val="529"/>
              </a:spcBef>
              <a:buFont typeface="Wingdings"/>
              <a:buChar char=""/>
              <a:tabLst>
                <a:tab pos="834778" algn="l"/>
              </a:tabLst>
            </a:pPr>
            <a:r>
              <a:rPr sz="2206" i="1" dirty="0">
                <a:latin typeface="Arial"/>
                <a:cs typeface="Arial"/>
              </a:rPr>
              <a:t>Čím</a:t>
            </a:r>
            <a:r>
              <a:rPr sz="2206" i="1" spc="-39" dirty="0">
                <a:latin typeface="Arial"/>
                <a:cs typeface="Arial"/>
              </a:rPr>
              <a:t> </a:t>
            </a:r>
            <a:r>
              <a:rPr sz="2206" i="1" dirty="0">
                <a:latin typeface="Arial"/>
                <a:cs typeface="Arial"/>
              </a:rPr>
              <a:t>je</a:t>
            </a:r>
            <a:r>
              <a:rPr sz="2206" i="1" spc="-22" dirty="0">
                <a:latin typeface="Arial"/>
                <a:cs typeface="Arial"/>
              </a:rPr>
              <a:t> </a:t>
            </a:r>
            <a:r>
              <a:rPr sz="2206" i="1" dirty="0">
                <a:latin typeface="Arial"/>
                <a:cs typeface="Arial"/>
              </a:rPr>
              <a:t>větší</a:t>
            </a:r>
            <a:r>
              <a:rPr sz="2206" i="1" spc="-44" dirty="0">
                <a:latin typeface="Arial"/>
                <a:cs typeface="Arial"/>
              </a:rPr>
              <a:t> </a:t>
            </a:r>
            <a:r>
              <a:rPr sz="2206" i="1" dirty="0">
                <a:latin typeface="Arial"/>
                <a:cs typeface="Arial"/>
              </a:rPr>
              <a:t>rozpustnost</a:t>
            </a:r>
            <a:r>
              <a:rPr sz="2206" i="1" spc="-72" dirty="0">
                <a:latin typeface="Arial"/>
                <a:cs typeface="Arial"/>
              </a:rPr>
              <a:t> </a:t>
            </a:r>
            <a:r>
              <a:rPr sz="2206" i="1" dirty="0">
                <a:latin typeface="Arial"/>
                <a:cs typeface="Arial"/>
              </a:rPr>
              <a:t>pájky</a:t>
            </a:r>
            <a:r>
              <a:rPr sz="2206" i="1" spc="-22"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ZM,</a:t>
            </a:r>
            <a:r>
              <a:rPr sz="2206" i="1" spc="-39" dirty="0">
                <a:latin typeface="Arial"/>
                <a:cs typeface="Arial"/>
              </a:rPr>
              <a:t> </a:t>
            </a:r>
            <a:r>
              <a:rPr sz="2206" i="1" dirty="0">
                <a:latin typeface="Arial"/>
                <a:cs typeface="Arial"/>
              </a:rPr>
              <a:t>tím</a:t>
            </a:r>
            <a:r>
              <a:rPr sz="2206" i="1" spc="-17" dirty="0">
                <a:latin typeface="Arial"/>
                <a:cs typeface="Arial"/>
              </a:rPr>
              <a:t> </a:t>
            </a:r>
            <a:r>
              <a:rPr sz="2206" i="1" dirty="0">
                <a:latin typeface="Arial"/>
                <a:cs typeface="Arial"/>
              </a:rPr>
              <a:t>jsou</a:t>
            </a:r>
            <a:r>
              <a:rPr sz="2206" i="1" spc="-33" dirty="0">
                <a:latin typeface="Arial"/>
                <a:cs typeface="Arial"/>
              </a:rPr>
              <a:t> </a:t>
            </a:r>
            <a:r>
              <a:rPr sz="2206" i="1" dirty="0">
                <a:latin typeface="Arial"/>
                <a:cs typeface="Arial"/>
              </a:rPr>
              <a:t>přechodové</a:t>
            </a:r>
            <a:r>
              <a:rPr sz="2206" i="1" spc="-66" dirty="0">
                <a:latin typeface="Arial"/>
                <a:cs typeface="Arial"/>
              </a:rPr>
              <a:t> </a:t>
            </a:r>
            <a:r>
              <a:rPr sz="2206" i="1" spc="-11" dirty="0">
                <a:latin typeface="Arial"/>
                <a:cs typeface="Arial"/>
              </a:rPr>
              <a:t>oblasti širší</a:t>
            </a:r>
            <a:endParaRPr sz="2206">
              <a:latin typeface="Arial"/>
              <a:cs typeface="Arial"/>
            </a:endParaRPr>
          </a:p>
          <a:p>
            <a:pPr lvl="1">
              <a:spcBef>
                <a:spcPts val="6"/>
              </a:spcBef>
              <a:buFont typeface="Wingdings"/>
              <a:buChar char=""/>
            </a:pPr>
            <a:endParaRPr sz="3143">
              <a:latin typeface="Arial"/>
              <a:cs typeface="Arial"/>
            </a:endParaRPr>
          </a:p>
          <a:p>
            <a:pPr marL="392178" indent="-378171" algn="just">
              <a:buFont typeface="Wingdings"/>
              <a:buChar char=""/>
              <a:tabLst>
                <a:tab pos="392178" algn="l"/>
              </a:tabLst>
            </a:pPr>
            <a:r>
              <a:rPr sz="1764" b="1" i="1" dirty="0">
                <a:latin typeface="Arial"/>
                <a:cs typeface="Arial"/>
              </a:rPr>
              <a:t>Vznik</a:t>
            </a:r>
            <a:r>
              <a:rPr sz="1764" b="1" i="1" spc="-110" dirty="0">
                <a:latin typeface="Arial"/>
                <a:cs typeface="Arial"/>
              </a:rPr>
              <a:t> </a:t>
            </a:r>
            <a:r>
              <a:rPr sz="1764" b="1" i="1" dirty="0">
                <a:latin typeface="Arial"/>
                <a:cs typeface="Arial"/>
              </a:rPr>
              <a:t>intermediální</a:t>
            </a:r>
            <a:r>
              <a:rPr sz="1764" b="1" i="1" spc="-55" dirty="0">
                <a:latin typeface="Arial"/>
                <a:cs typeface="Arial"/>
              </a:rPr>
              <a:t> </a:t>
            </a:r>
            <a:r>
              <a:rPr sz="1764" b="1" i="1" spc="-22" dirty="0">
                <a:latin typeface="Arial"/>
                <a:cs typeface="Arial"/>
              </a:rPr>
              <a:t>fáze</a:t>
            </a:r>
            <a:endParaRPr sz="1764">
              <a:latin typeface="Arial"/>
              <a:cs typeface="Arial"/>
            </a:endParaRPr>
          </a:p>
          <a:p>
            <a:pPr marL="834078" lvl="1" indent="-316544" algn="just">
              <a:spcBef>
                <a:spcPts val="425"/>
              </a:spcBef>
              <a:buFont typeface="Wingdings"/>
              <a:buChar char=""/>
              <a:tabLst>
                <a:tab pos="834778" algn="l"/>
              </a:tabLst>
            </a:pPr>
            <a:r>
              <a:rPr sz="1764" i="1" dirty="0">
                <a:latin typeface="Arial"/>
                <a:cs typeface="Arial"/>
              </a:rPr>
              <a:t>Reakce</a:t>
            </a:r>
            <a:r>
              <a:rPr sz="1764" i="1" spc="-55" dirty="0">
                <a:latin typeface="Arial"/>
                <a:cs typeface="Arial"/>
              </a:rPr>
              <a:t> </a:t>
            </a:r>
            <a:r>
              <a:rPr sz="1764" i="1" dirty="0">
                <a:latin typeface="Arial"/>
                <a:cs typeface="Arial"/>
              </a:rPr>
              <a:t>tekuté</a:t>
            </a:r>
            <a:r>
              <a:rPr sz="1764" i="1" spc="-39" dirty="0">
                <a:latin typeface="Arial"/>
                <a:cs typeface="Arial"/>
              </a:rPr>
              <a:t> </a:t>
            </a:r>
            <a:r>
              <a:rPr sz="1764" i="1" dirty="0">
                <a:latin typeface="Arial"/>
                <a:cs typeface="Arial"/>
              </a:rPr>
              <a:t>pájky</a:t>
            </a:r>
            <a:r>
              <a:rPr sz="1764" i="1" spc="-61" dirty="0">
                <a:latin typeface="Arial"/>
                <a:cs typeface="Arial"/>
              </a:rPr>
              <a:t> </a:t>
            </a:r>
            <a:r>
              <a:rPr sz="1764" i="1" dirty="0">
                <a:latin typeface="Arial"/>
                <a:cs typeface="Arial"/>
              </a:rPr>
              <a:t>a</a:t>
            </a:r>
            <a:r>
              <a:rPr sz="1764" i="1" spc="-50" dirty="0">
                <a:latin typeface="Arial"/>
                <a:cs typeface="Arial"/>
              </a:rPr>
              <a:t> </a:t>
            </a:r>
            <a:r>
              <a:rPr sz="1764" i="1" spc="-28" dirty="0">
                <a:latin typeface="Arial"/>
                <a:cs typeface="Arial"/>
              </a:rPr>
              <a:t>ZM</a:t>
            </a:r>
            <a:endParaRPr sz="1764">
              <a:latin typeface="Arial"/>
              <a:cs typeface="Arial"/>
            </a:endParaRPr>
          </a:p>
          <a:p>
            <a:pPr marL="518235" marR="5237675" lvl="1" algn="just">
              <a:lnSpc>
                <a:spcPct val="120000"/>
              </a:lnSpc>
              <a:buFont typeface="Wingdings"/>
              <a:buChar char=""/>
              <a:tabLst>
                <a:tab pos="834778" algn="l"/>
              </a:tabLst>
            </a:pPr>
            <a:r>
              <a:rPr sz="1764" i="1" dirty="0">
                <a:latin typeface="Arial"/>
                <a:cs typeface="Arial"/>
              </a:rPr>
              <a:t>Částečné</a:t>
            </a:r>
            <a:r>
              <a:rPr sz="1764" i="1" spc="-94" dirty="0">
                <a:latin typeface="Arial"/>
                <a:cs typeface="Arial"/>
              </a:rPr>
              <a:t> </a:t>
            </a:r>
            <a:r>
              <a:rPr sz="1764" i="1" dirty="0">
                <a:latin typeface="Arial"/>
                <a:cs typeface="Arial"/>
              </a:rPr>
              <a:t>rozpouštění</a:t>
            </a:r>
            <a:r>
              <a:rPr sz="1764" i="1" spc="-33" dirty="0">
                <a:latin typeface="Arial"/>
                <a:cs typeface="Arial"/>
              </a:rPr>
              <a:t> </a:t>
            </a:r>
            <a:r>
              <a:rPr sz="1764" i="1" dirty="0">
                <a:latin typeface="Arial"/>
                <a:cs typeface="Arial"/>
              </a:rPr>
              <a:t>ZM</a:t>
            </a:r>
            <a:r>
              <a:rPr sz="1764" i="1" spc="-66" dirty="0">
                <a:latin typeface="Arial"/>
                <a:cs typeface="Arial"/>
              </a:rPr>
              <a:t> </a:t>
            </a:r>
            <a:r>
              <a:rPr sz="1764" i="1" spc="-55" dirty="0">
                <a:latin typeface="Arial"/>
                <a:cs typeface="Arial"/>
              </a:rPr>
              <a:t>a </a:t>
            </a:r>
            <a:r>
              <a:rPr sz="1764" i="1" dirty="0">
                <a:latin typeface="Arial"/>
                <a:cs typeface="Arial"/>
              </a:rPr>
              <a:t>vyloučení</a:t>
            </a:r>
            <a:r>
              <a:rPr sz="1764" i="1" spc="-83" dirty="0">
                <a:latin typeface="Arial"/>
                <a:cs typeface="Arial"/>
              </a:rPr>
              <a:t> </a:t>
            </a:r>
            <a:r>
              <a:rPr sz="1764" i="1" spc="-11" dirty="0">
                <a:latin typeface="Arial"/>
                <a:cs typeface="Arial"/>
              </a:rPr>
              <a:t>intermediální</a:t>
            </a:r>
            <a:r>
              <a:rPr sz="1764" i="1" spc="-61" dirty="0">
                <a:latin typeface="Arial"/>
                <a:cs typeface="Arial"/>
              </a:rPr>
              <a:t> </a:t>
            </a:r>
            <a:r>
              <a:rPr sz="1764" i="1" dirty="0">
                <a:latin typeface="Arial"/>
                <a:cs typeface="Arial"/>
              </a:rPr>
              <a:t>fáze</a:t>
            </a:r>
            <a:r>
              <a:rPr sz="1764" i="1" spc="6" dirty="0">
                <a:latin typeface="Arial"/>
                <a:cs typeface="Arial"/>
              </a:rPr>
              <a:t> </a:t>
            </a:r>
            <a:r>
              <a:rPr sz="1764" i="1" spc="-28" dirty="0">
                <a:latin typeface="Arial"/>
                <a:cs typeface="Arial"/>
              </a:rPr>
              <a:t>na </a:t>
            </a:r>
            <a:r>
              <a:rPr sz="1764" i="1" dirty="0">
                <a:latin typeface="Arial"/>
                <a:cs typeface="Arial"/>
              </a:rPr>
              <a:t>hranici</a:t>
            </a:r>
            <a:r>
              <a:rPr sz="1764" i="1" spc="-94" dirty="0">
                <a:latin typeface="Arial"/>
                <a:cs typeface="Arial"/>
              </a:rPr>
              <a:t> </a:t>
            </a:r>
            <a:r>
              <a:rPr sz="1764" i="1" dirty="0">
                <a:latin typeface="Arial"/>
                <a:cs typeface="Arial"/>
              </a:rPr>
              <a:t>pevného</a:t>
            </a:r>
            <a:r>
              <a:rPr sz="1764" i="1" spc="-88" dirty="0">
                <a:latin typeface="Arial"/>
                <a:cs typeface="Arial"/>
              </a:rPr>
              <a:t> </a:t>
            </a:r>
            <a:r>
              <a:rPr sz="1764" i="1" spc="-28" dirty="0">
                <a:latin typeface="Arial"/>
                <a:cs typeface="Arial"/>
              </a:rPr>
              <a:t>ZM</a:t>
            </a:r>
            <a:endParaRPr sz="1764">
              <a:latin typeface="Arial"/>
              <a:cs typeface="Arial"/>
            </a:endParaRPr>
          </a:p>
          <a:p>
            <a:pPr marL="518235" marR="6030434" lvl="1" algn="just">
              <a:lnSpc>
                <a:spcPct val="120000"/>
              </a:lnSpc>
              <a:spcBef>
                <a:spcPts val="6"/>
              </a:spcBef>
              <a:buFont typeface="Wingdings"/>
              <a:buChar char=""/>
              <a:tabLst>
                <a:tab pos="834778" algn="l"/>
              </a:tabLst>
            </a:pPr>
            <a:r>
              <a:rPr sz="1764" i="1" dirty="0">
                <a:latin typeface="Arial"/>
                <a:cs typeface="Arial"/>
              </a:rPr>
              <a:t>Ochlazením</a:t>
            </a:r>
            <a:r>
              <a:rPr sz="1764" i="1" spc="-66" dirty="0">
                <a:latin typeface="Arial"/>
                <a:cs typeface="Arial"/>
              </a:rPr>
              <a:t> </a:t>
            </a:r>
            <a:r>
              <a:rPr sz="1764" i="1" dirty="0">
                <a:latin typeface="Arial"/>
                <a:cs typeface="Arial"/>
              </a:rPr>
              <a:t>spoje</a:t>
            </a:r>
            <a:r>
              <a:rPr sz="1764" i="1" spc="-121" dirty="0">
                <a:latin typeface="Arial"/>
                <a:cs typeface="Arial"/>
              </a:rPr>
              <a:t> </a:t>
            </a:r>
            <a:r>
              <a:rPr sz="1764" i="1" spc="-55" dirty="0">
                <a:latin typeface="Arial"/>
                <a:cs typeface="Arial"/>
              </a:rPr>
              <a:t>a </a:t>
            </a:r>
            <a:r>
              <a:rPr sz="1764" i="1" dirty="0">
                <a:latin typeface="Arial"/>
                <a:cs typeface="Arial"/>
              </a:rPr>
              <a:t>tepelným</a:t>
            </a:r>
            <a:r>
              <a:rPr sz="1764" i="1" spc="-72" dirty="0">
                <a:latin typeface="Arial"/>
                <a:cs typeface="Arial"/>
              </a:rPr>
              <a:t> </a:t>
            </a:r>
            <a:r>
              <a:rPr sz="1764" i="1" spc="-11" dirty="0">
                <a:latin typeface="Arial"/>
                <a:cs typeface="Arial"/>
              </a:rPr>
              <a:t>zpracováním</a:t>
            </a:r>
            <a:endParaRPr sz="1764">
              <a:latin typeface="Arial"/>
              <a:cs typeface="Arial"/>
            </a:endParaRPr>
          </a:p>
          <a:p>
            <a:pPr>
              <a:spcBef>
                <a:spcPts val="44"/>
              </a:spcBef>
            </a:pPr>
            <a:endParaRPr sz="2537">
              <a:latin typeface="Arial"/>
              <a:cs typeface="Arial"/>
            </a:endParaRPr>
          </a:p>
          <a:p>
            <a:pPr marL="518235"/>
            <a:r>
              <a:rPr sz="1764" i="1" dirty="0">
                <a:latin typeface="Arial"/>
                <a:cs typeface="Arial"/>
              </a:rPr>
              <a:t>1</a:t>
            </a:r>
            <a:r>
              <a:rPr sz="1764" i="1" spc="-55" dirty="0">
                <a:latin typeface="Arial"/>
                <a:cs typeface="Arial"/>
              </a:rPr>
              <a:t> </a:t>
            </a:r>
            <a:r>
              <a:rPr sz="1764" i="1" dirty="0">
                <a:latin typeface="Arial"/>
                <a:cs typeface="Arial"/>
              </a:rPr>
              <a:t>=</a:t>
            </a:r>
            <a:r>
              <a:rPr sz="1764" i="1" spc="-33" dirty="0">
                <a:latin typeface="Arial"/>
                <a:cs typeface="Arial"/>
              </a:rPr>
              <a:t> </a:t>
            </a:r>
            <a:r>
              <a:rPr sz="1764" i="1" dirty="0">
                <a:latin typeface="Arial"/>
                <a:cs typeface="Arial"/>
              </a:rPr>
              <a:t>základní</a:t>
            </a:r>
            <a:r>
              <a:rPr sz="1764" i="1" spc="-6" dirty="0">
                <a:latin typeface="Arial"/>
                <a:cs typeface="Arial"/>
              </a:rPr>
              <a:t> </a:t>
            </a:r>
            <a:r>
              <a:rPr sz="1764" i="1" dirty="0">
                <a:latin typeface="Arial"/>
                <a:cs typeface="Arial"/>
              </a:rPr>
              <a:t>materiál</a:t>
            </a:r>
            <a:r>
              <a:rPr sz="1764" i="1" spc="-17" dirty="0">
                <a:latin typeface="Arial"/>
                <a:cs typeface="Arial"/>
              </a:rPr>
              <a:t> </a:t>
            </a:r>
            <a:r>
              <a:rPr sz="1764" i="1" dirty="0">
                <a:latin typeface="Arial"/>
                <a:cs typeface="Arial"/>
              </a:rPr>
              <a:t>(ZM),</a:t>
            </a:r>
            <a:r>
              <a:rPr sz="1764" i="1" spc="-11" dirty="0">
                <a:latin typeface="Arial"/>
                <a:cs typeface="Arial"/>
              </a:rPr>
              <a:t> </a:t>
            </a:r>
            <a:r>
              <a:rPr sz="1764" i="1" dirty="0">
                <a:latin typeface="Arial"/>
                <a:cs typeface="Arial"/>
              </a:rPr>
              <a:t>2</a:t>
            </a:r>
            <a:r>
              <a:rPr sz="1764" i="1" spc="-39" dirty="0">
                <a:latin typeface="Arial"/>
                <a:cs typeface="Arial"/>
              </a:rPr>
              <a:t> </a:t>
            </a:r>
            <a:r>
              <a:rPr sz="1764" i="1" dirty="0">
                <a:latin typeface="Arial"/>
                <a:cs typeface="Arial"/>
              </a:rPr>
              <a:t>=</a:t>
            </a:r>
            <a:r>
              <a:rPr sz="1764" i="1" spc="-50" dirty="0">
                <a:latin typeface="Arial"/>
                <a:cs typeface="Arial"/>
              </a:rPr>
              <a:t> </a:t>
            </a:r>
            <a:r>
              <a:rPr sz="1764" i="1" dirty="0">
                <a:latin typeface="Arial"/>
                <a:cs typeface="Arial"/>
              </a:rPr>
              <a:t>přechodová</a:t>
            </a:r>
            <a:r>
              <a:rPr sz="1764" i="1" spc="-44" dirty="0">
                <a:latin typeface="Arial"/>
                <a:cs typeface="Arial"/>
              </a:rPr>
              <a:t> </a:t>
            </a:r>
            <a:r>
              <a:rPr sz="1764" i="1" dirty="0">
                <a:latin typeface="Arial"/>
                <a:cs typeface="Arial"/>
              </a:rPr>
              <a:t>oblast</a:t>
            </a:r>
            <a:r>
              <a:rPr sz="1764" i="1" spc="-61" dirty="0">
                <a:latin typeface="Arial"/>
                <a:cs typeface="Arial"/>
              </a:rPr>
              <a:t> </a:t>
            </a:r>
            <a:r>
              <a:rPr sz="1764" i="1" dirty="0">
                <a:latin typeface="Arial"/>
                <a:cs typeface="Arial"/>
              </a:rPr>
              <a:t>ZM,</a:t>
            </a:r>
            <a:r>
              <a:rPr sz="1764" i="1" spc="-17" dirty="0">
                <a:latin typeface="Arial"/>
                <a:cs typeface="Arial"/>
              </a:rPr>
              <a:t> </a:t>
            </a:r>
            <a:r>
              <a:rPr sz="1764" i="1" dirty="0">
                <a:latin typeface="Arial"/>
                <a:cs typeface="Arial"/>
              </a:rPr>
              <a:t>3</a:t>
            </a:r>
            <a:r>
              <a:rPr sz="1764" i="1" spc="-50" dirty="0">
                <a:latin typeface="Arial"/>
                <a:cs typeface="Arial"/>
              </a:rPr>
              <a:t> </a:t>
            </a:r>
            <a:r>
              <a:rPr sz="1764" i="1" dirty="0">
                <a:latin typeface="Arial"/>
                <a:cs typeface="Arial"/>
              </a:rPr>
              <a:t>=</a:t>
            </a:r>
            <a:r>
              <a:rPr sz="1764" i="1" spc="-39" dirty="0">
                <a:latin typeface="Arial"/>
                <a:cs typeface="Arial"/>
              </a:rPr>
              <a:t> </a:t>
            </a:r>
            <a:r>
              <a:rPr sz="1764" i="1" spc="-11" dirty="0">
                <a:latin typeface="Arial"/>
                <a:cs typeface="Arial"/>
              </a:rPr>
              <a:t>přechodová</a:t>
            </a:r>
            <a:r>
              <a:rPr sz="1764" i="1" spc="-50" dirty="0">
                <a:latin typeface="Arial"/>
                <a:cs typeface="Arial"/>
              </a:rPr>
              <a:t> </a:t>
            </a:r>
            <a:r>
              <a:rPr sz="1764" i="1" dirty="0">
                <a:latin typeface="Arial"/>
                <a:cs typeface="Arial"/>
              </a:rPr>
              <a:t>oblast</a:t>
            </a:r>
            <a:r>
              <a:rPr sz="1764" i="1" spc="-50" dirty="0">
                <a:latin typeface="Arial"/>
                <a:cs typeface="Arial"/>
              </a:rPr>
              <a:t> </a:t>
            </a:r>
            <a:r>
              <a:rPr sz="1764" i="1" spc="-11" dirty="0">
                <a:latin typeface="Arial"/>
                <a:cs typeface="Arial"/>
              </a:rPr>
              <a:t>pájky,</a:t>
            </a:r>
            <a:endParaRPr sz="1764">
              <a:latin typeface="Arial"/>
              <a:cs typeface="Arial"/>
            </a:endParaRPr>
          </a:p>
          <a:p>
            <a:pPr marL="518235">
              <a:spcBef>
                <a:spcPts val="425"/>
              </a:spcBef>
            </a:pPr>
            <a:r>
              <a:rPr sz="1764" i="1" dirty="0">
                <a:latin typeface="Arial"/>
                <a:cs typeface="Arial"/>
              </a:rPr>
              <a:t>4</a:t>
            </a:r>
            <a:r>
              <a:rPr sz="1764" i="1" spc="-17" dirty="0">
                <a:latin typeface="Arial"/>
                <a:cs typeface="Arial"/>
              </a:rPr>
              <a:t> </a:t>
            </a:r>
            <a:r>
              <a:rPr sz="1764" i="1" dirty="0">
                <a:latin typeface="Arial"/>
                <a:cs typeface="Arial"/>
              </a:rPr>
              <a:t>= </a:t>
            </a:r>
            <a:r>
              <a:rPr sz="1764" i="1" spc="-11" dirty="0">
                <a:latin typeface="Arial"/>
                <a:cs typeface="Arial"/>
              </a:rPr>
              <a:t>pájka</a:t>
            </a:r>
            <a:endParaRPr sz="1764">
              <a:latin typeface="Arial"/>
              <a:cs typeface="Arial"/>
            </a:endParaRPr>
          </a:p>
        </p:txBody>
      </p:sp>
      <p:pic>
        <p:nvPicPr>
          <p:cNvPr id="13" name="object 13"/>
          <p:cNvPicPr/>
          <p:nvPr/>
        </p:nvPicPr>
        <p:blipFill>
          <a:blip r:embed="rId2" cstate="print"/>
          <a:stretch>
            <a:fillRect/>
          </a:stretch>
        </p:blipFill>
        <p:spPr>
          <a:xfrm>
            <a:off x="4632432" y="3485633"/>
            <a:ext cx="5747766" cy="2677249"/>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7807"/>
            <a:ext cx="5979553" cy="442668"/>
          </a:xfrm>
          <a:prstGeom prst="rect">
            <a:avLst/>
          </a:prstGeom>
        </p:spPr>
        <p:txBody>
          <a:bodyPr vert="horz" wrap="square" lIns="0" tIns="18207" rIns="0" bIns="0" rtlCol="0">
            <a:spAutoFit/>
          </a:bodyPr>
          <a:lstStyle/>
          <a:p>
            <a:pPr marL="14007">
              <a:spcBef>
                <a:spcPts val="143"/>
              </a:spcBef>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2" dirty="0">
                <a:solidFill>
                  <a:srgbClr val="FF0000"/>
                </a:solidFill>
                <a:latin typeface="Tahoma"/>
                <a:cs typeface="Tahoma"/>
              </a:rPr>
              <a:t> </a:t>
            </a:r>
            <a:r>
              <a:rPr sz="2757" i="1" spc="-44" dirty="0">
                <a:solidFill>
                  <a:srgbClr val="FF0000"/>
                </a:solidFill>
                <a:latin typeface="Tahoma"/>
                <a:cs typeface="Tahoma"/>
              </a:rPr>
              <a:t>pájení</a:t>
            </a:r>
            <a:r>
              <a:rPr sz="2757" i="1" spc="-160" dirty="0">
                <a:solidFill>
                  <a:srgbClr val="FF0000"/>
                </a:solidFill>
                <a:latin typeface="Tahoma"/>
                <a:cs typeface="Tahoma"/>
              </a:rPr>
              <a:t> </a:t>
            </a:r>
            <a:r>
              <a:rPr sz="2757" i="1" spc="-50" dirty="0">
                <a:solidFill>
                  <a:srgbClr val="FF0000"/>
                </a:solidFill>
                <a:latin typeface="Tahoma"/>
                <a:cs typeface="Tahoma"/>
              </a:rPr>
              <a:t>materiálů</a:t>
            </a:r>
            <a:endParaRPr sz="2757">
              <a:latin typeface="Tahoma"/>
              <a:cs typeface="Tahoma"/>
            </a:endParaRPr>
          </a:p>
        </p:txBody>
      </p:sp>
      <p:sp>
        <p:nvSpPr>
          <p:cNvPr id="19" name="object 19"/>
          <p:cNvSpPr txBox="1"/>
          <p:nvPr/>
        </p:nvSpPr>
        <p:spPr>
          <a:xfrm>
            <a:off x="546101" y="1532493"/>
            <a:ext cx="9237881" cy="4931004"/>
          </a:xfrm>
          <a:prstGeom prst="rect">
            <a:avLst/>
          </a:prstGeom>
        </p:spPr>
        <p:txBody>
          <a:bodyPr vert="horz" wrap="square" lIns="0" tIns="14706" rIns="0" bIns="0" rtlCol="0">
            <a:spAutoFit/>
          </a:bodyPr>
          <a:lstStyle/>
          <a:p>
            <a:pPr marL="392178" marR="1072886" indent="-378171">
              <a:spcBef>
                <a:spcPts val="116"/>
              </a:spcBef>
              <a:buFont typeface="Arial"/>
              <a:buChar char="-"/>
              <a:tabLst>
                <a:tab pos="391477" algn="l"/>
                <a:tab pos="392178" algn="l"/>
              </a:tabLst>
            </a:pPr>
            <a:r>
              <a:rPr sz="2206" i="1" dirty="0">
                <a:latin typeface="Arial"/>
                <a:cs typeface="Arial"/>
              </a:rPr>
              <a:t>Většina</a:t>
            </a:r>
            <a:r>
              <a:rPr sz="2206" i="1" spc="-33" dirty="0">
                <a:latin typeface="Arial"/>
                <a:cs typeface="Arial"/>
              </a:rPr>
              <a:t> </a:t>
            </a:r>
            <a:r>
              <a:rPr sz="2206" i="1" dirty="0">
                <a:latin typeface="Arial"/>
                <a:cs typeface="Arial"/>
              </a:rPr>
              <a:t>technologických</a:t>
            </a:r>
            <a:r>
              <a:rPr sz="2206" i="1" spc="-66" dirty="0">
                <a:latin typeface="Arial"/>
                <a:cs typeface="Arial"/>
              </a:rPr>
              <a:t> </a:t>
            </a:r>
            <a:r>
              <a:rPr sz="2206" i="1" dirty="0">
                <a:latin typeface="Arial"/>
                <a:cs typeface="Arial"/>
              </a:rPr>
              <a:t>postupů</a:t>
            </a:r>
            <a:r>
              <a:rPr sz="2206" i="1" spc="-39" dirty="0">
                <a:latin typeface="Arial"/>
                <a:cs typeface="Arial"/>
              </a:rPr>
              <a:t> </a:t>
            </a:r>
            <a:r>
              <a:rPr sz="2206" i="1" dirty="0">
                <a:latin typeface="Arial"/>
                <a:cs typeface="Arial"/>
              </a:rPr>
              <a:t>pájení</a:t>
            </a:r>
            <a:r>
              <a:rPr sz="2206" i="1" spc="-28" dirty="0">
                <a:latin typeface="Arial"/>
                <a:cs typeface="Arial"/>
              </a:rPr>
              <a:t> </a:t>
            </a:r>
            <a:r>
              <a:rPr sz="2206" i="1" dirty="0">
                <a:latin typeface="Arial"/>
                <a:cs typeface="Arial"/>
              </a:rPr>
              <a:t>využívá</a:t>
            </a:r>
            <a:r>
              <a:rPr sz="2206" i="1" spc="-61" dirty="0">
                <a:latin typeface="Arial"/>
                <a:cs typeface="Arial"/>
              </a:rPr>
              <a:t> </a:t>
            </a:r>
            <a:r>
              <a:rPr sz="2206" i="1" dirty="0">
                <a:latin typeface="Arial"/>
                <a:cs typeface="Arial"/>
              </a:rPr>
              <a:t>k</a:t>
            </a:r>
            <a:r>
              <a:rPr sz="2206" i="1" spc="-11" dirty="0">
                <a:latin typeface="Arial"/>
                <a:cs typeface="Arial"/>
              </a:rPr>
              <a:t> </a:t>
            </a:r>
            <a:r>
              <a:rPr sz="2206" i="1" dirty="0">
                <a:latin typeface="Arial"/>
                <a:cs typeface="Arial"/>
              </a:rPr>
              <a:t>tvorbě</a:t>
            </a:r>
            <a:r>
              <a:rPr sz="2206" i="1" spc="-44" dirty="0">
                <a:latin typeface="Arial"/>
                <a:cs typeface="Arial"/>
              </a:rPr>
              <a:t> </a:t>
            </a:r>
            <a:r>
              <a:rPr sz="2206" i="1" spc="-22" dirty="0">
                <a:latin typeface="Arial"/>
                <a:cs typeface="Arial"/>
              </a:rPr>
              <a:t>spoje </a:t>
            </a:r>
            <a:r>
              <a:rPr sz="2206" i="1" dirty="0">
                <a:latin typeface="Arial"/>
                <a:cs typeface="Arial"/>
              </a:rPr>
              <a:t>působení</a:t>
            </a:r>
            <a:r>
              <a:rPr sz="2206" i="1" spc="-83" dirty="0">
                <a:latin typeface="Arial"/>
                <a:cs typeface="Arial"/>
              </a:rPr>
              <a:t> </a:t>
            </a:r>
            <a:r>
              <a:rPr sz="2206" i="1" dirty="0">
                <a:latin typeface="Arial"/>
                <a:cs typeface="Arial"/>
              </a:rPr>
              <a:t>kapilárních</a:t>
            </a:r>
            <a:r>
              <a:rPr sz="2206" i="1" spc="-66" dirty="0">
                <a:latin typeface="Arial"/>
                <a:cs typeface="Arial"/>
              </a:rPr>
              <a:t> </a:t>
            </a:r>
            <a:r>
              <a:rPr sz="2206" i="1" spc="-28" dirty="0">
                <a:latin typeface="Arial"/>
                <a:cs typeface="Arial"/>
              </a:rPr>
              <a:t>sil</a:t>
            </a:r>
            <a:endParaRPr sz="2206" dirty="0">
              <a:latin typeface="Arial"/>
              <a:cs typeface="Arial"/>
            </a:endParaRPr>
          </a:p>
          <a:p>
            <a:pPr marL="392178" marR="742337" indent="-378171">
              <a:spcBef>
                <a:spcPts val="529"/>
              </a:spcBef>
              <a:buFont typeface="Arial"/>
              <a:buChar char="-"/>
              <a:tabLst>
                <a:tab pos="391477" algn="l"/>
                <a:tab pos="392178" algn="l"/>
              </a:tabLst>
            </a:pPr>
            <a:r>
              <a:rPr sz="2206" i="1" dirty="0">
                <a:latin typeface="Arial"/>
                <a:cs typeface="Arial"/>
              </a:rPr>
              <a:t>Pouze</a:t>
            </a:r>
            <a:r>
              <a:rPr sz="2206" i="1" spc="-28" dirty="0">
                <a:latin typeface="Arial"/>
                <a:cs typeface="Arial"/>
              </a:rPr>
              <a:t> </a:t>
            </a:r>
            <a:r>
              <a:rPr sz="2206" i="1" dirty="0">
                <a:latin typeface="Arial"/>
                <a:cs typeface="Arial"/>
              </a:rPr>
              <a:t>při</a:t>
            </a:r>
            <a:r>
              <a:rPr sz="2206" i="1" spc="-22" dirty="0">
                <a:latin typeface="Arial"/>
                <a:cs typeface="Arial"/>
              </a:rPr>
              <a:t> </a:t>
            </a:r>
            <a:r>
              <a:rPr sz="2206" i="1" dirty="0">
                <a:latin typeface="Arial"/>
                <a:cs typeface="Arial"/>
              </a:rPr>
              <a:t>nánosovém</a:t>
            </a:r>
            <a:r>
              <a:rPr sz="2206" i="1" spc="-66" dirty="0">
                <a:latin typeface="Arial"/>
                <a:cs typeface="Arial"/>
              </a:rPr>
              <a:t> </a:t>
            </a:r>
            <a:r>
              <a:rPr sz="2206" i="1" dirty="0">
                <a:latin typeface="Arial"/>
                <a:cs typeface="Arial"/>
              </a:rPr>
              <a:t>pájení</a:t>
            </a:r>
            <a:r>
              <a:rPr sz="2206" i="1" spc="-22"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pájka</a:t>
            </a:r>
            <a:r>
              <a:rPr sz="2206" i="1" spc="-33" dirty="0">
                <a:latin typeface="Arial"/>
                <a:cs typeface="Arial"/>
              </a:rPr>
              <a:t> </a:t>
            </a:r>
            <a:r>
              <a:rPr sz="2206" i="1" dirty="0">
                <a:latin typeface="Arial"/>
                <a:cs typeface="Arial"/>
              </a:rPr>
              <a:t>dostává</a:t>
            </a:r>
            <a:r>
              <a:rPr sz="2206" i="1" spc="-44"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pájenou</a:t>
            </a:r>
            <a:r>
              <a:rPr sz="2206" i="1" spc="-22" dirty="0">
                <a:latin typeface="Arial"/>
                <a:cs typeface="Arial"/>
              </a:rPr>
              <a:t> </a:t>
            </a:r>
            <a:r>
              <a:rPr sz="2206" i="1" spc="-11" dirty="0">
                <a:latin typeface="Arial"/>
                <a:cs typeface="Arial"/>
              </a:rPr>
              <a:t>plochu </a:t>
            </a:r>
            <a:r>
              <a:rPr sz="2206" i="1" dirty="0">
                <a:latin typeface="Arial"/>
                <a:cs typeface="Arial"/>
              </a:rPr>
              <a:t>mechanickým</a:t>
            </a:r>
            <a:r>
              <a:rPr sz="2206" i="1" spc="-83" dirty="0">
                <a:latin typeface="Arial"/>
                <a:cs typeface="Arial"/>
              </a:rPr>
              <a:t> </a:t>
            </a:r>
            <a:r>
              <a:rPr sz="2206" i="1" dirty="0">
                <a:latin typeface="Arial"/>
                <a:cs typeface="Arial"/>
              </a:rPr>
              <a:t>spolupůsobením</a:t>
            </a:r>
            <a:r>
              <a:rPr sz="2206" i="1" spc="-88" dirty="0">
                <a:latin typeface="Arial"/>
                <a:cs typeface="Arial"/>
              </a:rPr>
              <a:t> </a:t>
            </a:r>
            <a:r>
              <a:rPr sz="2206" i="1" dirty="0">
                <a:latin typeface="Arial"/>
                <a:cs typeface="Arial"/>
              </a:rPr>
              <a:t>(např.</a:t>
            </a:r>
            <a:r>
              <a:rPr sz="2206" i="1" spc="-61" dirty="0">
                <a:latin typeface="Arial"/>
                <a:cs typeface="Arial"/>
              </a:rPr>
              <a:t> </a:t>
            </a:r>
            <a:r>
              <a:rPr sz="2206" i="1" dirty="0">
                <a:latin typeface="Arial"/>
                <a:cs typeface="Arial"/>
              </a:rPr>
              <a:t>hrotu</a:t>
            </a:r>
            <a:r>
              <a:rPr sz="2206" i="1" spc="-50" dirty="0">
                <a:latin typeface="Arial"/>
                <a:cs typeface="Arial"/>
              </a:rPr>
              <a:t> </a:t>
            </a:r>
            <a:r>
              <a:rPr sz="2206" i="1" spc="-11" dirty="0">
                <a:latin typeface="Arial"/>
                <a:cs typeface="Arial"/>
              </a:rPr>
              <a:t>pájedla)</a:t>
            </a:r>
            <a:endParaRPr sz="2206" dirty="0">
              <a:latin typeface="Arial"/>
              <a:cs typeface="Arial"/>
            </a:endParaRPr>
          </a:p>
          <a:p>
            <a:pPr>
              <a:spcBef>
                <a:spcPts val="28"/>
              </a:spcBef>
              <a:buFont typeface="Arial"/>
              <a:buChar char="-"/>
            </a:pPr>
            <a:endParaRPr sz="3198" dirty="0">
              <a:latin typeface="Arial"/>
              <a:cs typeface="Arial"/>
            </a:endParaRPr>
          </a:p>
          <a:p>
            <a:pPr marL="14007"/>
            <a:r>
              <a:rPr sz="2206" b="1" i="1" dirty="0">
                <a:latin typeface="Arial"/>
                <a:cs typeface="Arial"/>
              </a:rPr>
              <a:t>KAPILÁRNÍ</a:t>
            </a:r>
            <a:r>
              <a:rPr sz="2206" b="1" i="1" spc="-33" dirty="0">
                <a:latin typeface="Arial"/>
                <a:cs typeface="Arial"/>
              </a:rPr>
              <a:t> </a:t>
            </a:r>
            <a:r>
              <a:rPr sz="2206" b="1" i="1" spc="-11" dirty="0">
                <a:latin typeface="Arial"/>
                <a:cs typeface="Arial"/>
              </a:rPr>
              <a:t>PÁJENÍ</a:t>
            </a:r>
            <a:endParaRPr sz="2206" dirty="0">
              <a:latin typeface="Arial"/>
              <a:cs typeface="Arial"/>
            </a:endParaRPr>
          </a:p>
          <a:p>
            <a:pPr marL="392178" marR="5602" indent="-378171">
              <a:spcBef>
                <a:spcPts val="529"/>
              </a:spcBef>
              <a:buFont typeface="Arial"/>
              <a:buChar char="-"/>
              <a:tabLst>
                <a:tab pos="391477" algn="l"/>
                <a:tab pos="392178" algn="l"/>
              </a:tabLst>
            </a:pPr>
            <a:r>
              <a:rPr sz="2206" i="1" dirty="0">
                <a:latin typeface="Arial"/>
                <a:cs typeface="Arial"/>
              </a:rPr>
              <a:t>Využívá</a:t>
            </a:r>
            <a:r>
              <a:rPr sz="2206" i="1" spc="-50" dirty="0">
                <a:latin typeface="Arial"/>
                <a:cs typeface="Arial"/>
              </a:rPr>
              <a:t> </a:t>
            </a:r>
            <a:r>
              <a:rPr sz="2206" i="1" dirty="0">
                <a:latin typeface="Arial"/>
                <a:cs typeface="Arial"/>
              </a:rPr>
              <a:t>k</a:t>
            </a:r>
            <a:r>
              <a:rPr sz="2206" i="1" spc="-22" dirty="0">
                <a:latin typeface="Arial"/>
                <a:cs typeface="Arial"/>
              </a:rPr>
              <a:t> </a:t>
            </a:r>
            <a:r>
              <a:rPr sz="2206" i="1" dirty="0">
                <a:latin typeface="Arial"/>
                <a:cs typeface="Arial"/>
              </a:rPr>
              <a:t>transportu</a:t>
            </a:r>
            <a:r>
              <a:rPr sz="2206" i="1" spc="-61" dirty="0">
                <a:latin typeface="Arial"/>
                <a:cs typeface="Arial"/>
              </a:rPr>
              <a:t> </a:t>
            </a:r>
            <a:r>
              <a:rPr sz="2206" i="1" dirty="0">
                <a:latin typeface="Arial"/>
                <a:cs typeface="Arial"/>
              </a:rPr>
              <a:t>pájky</a:t>
            </a:r>
            <a:r>
              <a:rPr sz="2206" i="1" spc="-39"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místa</a:t>
            </a:r>
            <a:r>
              <a:rPr sz="2206" i="1" spc="-33" dirty="0">
                <a:latin typeface="Arial"/>
                <a:cs typeface="Arial"/>
              </a:rPr>
              <a:t> </a:t>
            </a:r>
            <a:r>
              <a:rPr sz="2206" i="1" dirty="0">
                <a:latin typeface="Arial"/>
                <a:cs typeface="Arial"/>
              </a:rPr>
              <a:t>spoje</a:t>
            </a:r>
            <a:r>
              <a:rPr sz="2206" i="1" spc="-28" dirty="0">
                <a:latin typeface="Arial"/>
                <a:cs typeface="Arial"/>
              </a:rPr>
              <a:t> </a:t>
            </a:r>
            <a:r>
              <a:rPr sz="2206" i="1" dirty="0">
                <a:latin typeface="Arial"/>
                <a:cs typeface="Arial"/>
              </a:rPr>
              <a:t>kapilárního</a:t>
            </a:r>
            <a:r>
              <a:rPr sz="2206" i="1" spc="-50" dirty="0">
                <a:latin typeface="Arial"/>
                <a:cs typeface="Arial"/>
              </a:rPr>
              <a:t> </a:t>
            </a:r>
            <a:r>
              <a:rPr sz="2206" i="1" dirty="0">
                <a:latin typeface="Arial"/>
                <a:cs typeface="Arial"/>
              </a:rPr>
              <a:t>tlaku,</a:t>
            </a:r>
            <a:r>
              <a:rPr sz="2206" i="1" spc="-44" dirty="0">
                <a:latin typeface="Arial"/>
                <a:cs typeface="Arial"/>
              </a:rPr>
              <a:t> </a:t>
            </a:r>
            <a:r>
              <a:rPr sz="2206" i="1" dirty="0">
                <a:latin typeface="Arial"/>
                <a:cs typeface="Arial"/>
              </a:rPr>
              <a:t>který</a:t>
            </a:r>
            <a:r>
              <a:rPr sz="2206" i="1" spc="-39" dirty="0">
                <a:latin typeface="Arial"/>
                <a:cs typeface="Arial"/>
              </a:rPr>
              <a:t> </a:t>
            </a:r>
            <a:r>
              <a:rPr sz="2206" i="1" spc="-28" dirty="0">
                <a:latin typeface="Arial"/>
                <a:cs typeface="Arial"/>
              </a:rPr>
              <a:t>se </a:t>
            </a:r>
            <a:r>
              <a:rPr sz="2206" i="1" dirty="0">
                <a:latin typeface="Arial"/>
                <a:cs typeface="Arial"/>
              </a:rPr>
              <a:t>výrazně</a:t>
            </a:r>
            <a:r>
              <a:rPr sz="2206" i="1" spc="-77" dirty="0">
                <a:latin typeface="Arial"/>
                <a:cs typeface="Arial"/>
              </a:rPr>
              <a:t> </a:t>
            </a:r>
            <a:r>
              <a:rPr sz="2206" i="1" dirty="0">
                <a:latin typeface="Arial"/>
                <a:cs typeface="Arial"/>
              </a:rPr>
              <a:t>projevuje</a:t>
            </a:r>
            <a:r>
              <a:rPr sz="2206" i="1" spc="-50" dirty="0">
                <a:latin typeface="Arial"/>
                <a:cs typeface="Arial"/>
              </a:rPr>
              <a:t> </a:t>
            </a:r>
            <a:r>
              <a:rPr sz="2206" i="1" dirty="0">
                <a:latin typeface="Arial"/>
                <a:cs typeface="Arial"/>
              </a:rPr>
              <a:t>při</a:t>
            </a:r>
            <a:r>
              <a:rPr sz="2206" i="1" spc="-39" dirty="0">
                <a:latin typeface="Arial"/>
                <a:cs typeface="Arial"/>
              </a:rPr>
              <a:t> </a:t>
            </a:r>
            <a:r>
              <a:rPr sz="2206" i="1" dirty="0">
                <a:latin typeface="Arial"/>
                <a:cs typeface="Arial"/>
              </a:rPr>
              <a:t>mezerách</a:t>
            </a:r>
            <a:r>
              <a:rPr sz="2206" i="1" spc="-61" dirty="0">
                <a:latin typeface="Arial"/>
                <a:cs typeface="Arial"/>
              </a:rPr>
              <a:t> </a:t>
            </a:r>
            <a:r>
              <a:rPr sz="2206" i="1" dirty="0">
                <a:latin typeface="Arial"/>
                <a:cs typeface="Arial"/>
              </a:rPr>
              <a:t>mezi</a:t>
            </a:r>
            <a:r>
              <a:rPr sz="2206" i="1" spc="-17" dirty="0">
                <a:latin typeface="Arial"/>
                <a:cs typeface="Arial"/>
              </a:rPr>
              <a:t> </a:t>
            </a:r>
            <a:r>
              <a:rPr sz="2206" i="1" dirty="0">
                <a:latin typeface="Arial"/>
                <a:cs typeface="Arial"/>
              </a:rPr>
              <a:t>spojovanými</a:t>
            </a:r>
            <a:r>
              <a:rPr sz="2206" i="1" spc="-50" dirty="0">
                <a:latin typeface="Arial"/>
                <a:cs typeface="Arial"/>
              </a:rPr>
              <a:t> </a:t>
            </a:r>
            <a:r>
              <a:rPr sz="2206" i="1" dirty="0">
                <a:latin typeface="Arial"/>
                <a:cs typeface="Arial"/>
              </a:rPr>
              <a:t>díly</a:t>
            </a:r>
            <a:r>
              <a:rPr sz="2206" i="1" spc="-39" dirty="0">
                <a:latin typeface="Arial"/>
                <a:cs typeface="Arial"/>
              </a:rPr>
              <a:t> </a:t>
            </a:r>
            <a:r>
              <a:rPr sz="2206" i="1" dirty="0">
                <a:latin typeface="Arial"/>
                <a:cs typeface="Arial"/>
              </a:rPr>
              <a:t>menšími</a:t>
            </a:r>
            <a:r>
              <a:rPr sz="2206" i="1" spc="-17" dirty="0">
                <a:latin typeface="Arial"/>
                <a:cs typeface="Arial"/>
              </a:rPr>
              <a:t> </a:t>
            </a:r>
            <a:r>
              <a:rPr sz="2206" i="1" dirty="0">
                <a:latin typeface="Arial"/>
                <a:cs typeface="Arial"/>
              </a:rPr>
              <a:t>než</a:t>
            </a:r>
            <a:r>
              <a:rPr sz="2206" i="1" spc="-28" dirty="0">
                <a:latin typeface="Arial"/>
                <a:cs typeface="Arial"/>
              </a:rPr>
              <a:t> 0,5 mm</a:t>
            </a:r>
            <a:endParaRPr sz="2206" dirty="0">
              <a:latin typeface="Arial"/>
              <a:cs typeface="Arial"/>
            </a:endParaRPr>
          </a:p>
          <a:p>
            <a:pPr marL="392178" indent="-378171">
              <a:spcBef>
                <a:spcPts val="534"/>
              </a:spcBef>
              <a:buFont typeface="Arial"/>
              <a:buChar char="-"/>
              <a:tabLst>
                <a:tab pos="391477" algn="l"/>
                <a:tab pos="392178" algn="l"/>
              </a:tabLst>
            </a:pPr>
            <a:r>
              <a:rPr sz="2206" i="1" dirty="0">
                <a:latin typeface="Arial"/>
                <a:cs typeface="Arial"/>
              </a:rPr>
              <a:t>Kapilární</a:t>
            </a:r>
            <a:r>
              <a:rPr sz="2206" i="1" spc="-28" dirty="0">
                <a:latin typeface="Arial"/>
                <a:cs typeface="Arial"/>
              </a:rPr>
              <a:t> </a:t>
            </a:r>
            <a:r>
              <a:rPr sz="2206" i="1" dirty="0">
                <a:latin typeface="Arial"/>
                <a:cs typeface="Arial"/>
              </a:rPr>
              <a:t>tlak</a:t>
            </a:r>
            <a:r>
              <a:rPr sz="2206" i="1" spc="-28" dirty="0">
                <a:latin typeface="Arial"/>
                <a:cs typeface="Arial"/>
              </a:rPr>
              <a:t> </a:t>
            </a:r>
            <a:r>
              <a:rPr sz="2206" i="1" dirty="0">
                <a:latin typeface="Arial"/>
                <a:cs typeface="Arial"/>
              </a:rPr>
              <a:t>nutí</a:t>
            </a:r>
            <a:r>
              <a:rPr sz="2206" i="1" spc="-33" dirty="0">
                <a:latin typeface="Arial"/>
                <a:cs typeface="Arial"/>
              </a:rPr>
              <a:t> </a:t>
            </a:r>
            <a:r>
              <a:rPr sz="2206" i="1" dirty="0">
                <a:latin typeface="Arial"/>
                <a:cs typeface="Arial"/>
              </a:rPr>
              <a:t>pájku</a:t>
            </a:r>
            <a:r>
              <a:rPr sz="2206" i="1" spc="-33" dirty="0">
                <a:latin typeface="Arial"/>
                <a:cs typeface="Arial"/>
              </a:rPr>
              <a:t> </a:t>
            </a:r>
            <a:r>
              <a:rPr sz="2206" i="1" dirty="0">
                <a:latin typeface="Arial"/>
                <a:cs typeface="Arial"/>
              </a:rPr>
              <a:t>(příp.</a:t>
            </a:r>
            <a:r>
              <a:rPr sz="2206" i="1" spc="-55" dirty="0">
                <a:latin typeface="Arial"/>
                <a:cs typeface="Arial"/>
              </a:rPr>
              <a:t> </a:t>
            </a:r>
            <a:r>
              <a:rPr sz="2206" i="1" dirty="0">
                <a:latin typeface="Arial"/>
                <a:cs typeface="Arial"/>
              </a:rPr>
              <a:t>i</a:t>
            </a:r>
            <a:r>
              <a:rPr sz="2206" i="1" spc="-11" dirty="0">
                <a:latin typeface="Arial"/>
                <a:cs typeface="Arial"/>
              </a:rPr>
              <a:t> </a:t>
            </a:r>
            <a:r>
              <a:rPr sz="2206" i="1" dirty="0">
                <a:latin typeface="Arial"/>
                <a:cs typeface="Arial"/>
              </a:rPr>
              <a:t>tavidlo)</a:t>
            </a:r>
            <a:r>
              <a:rPr sz="2206" i="1" spc="-39" dirty="0">
                <a:latin typeface="Arial"/>
                <a:cs typeface="Arial"/>
              </a:rPr>
              <a:t> </a:t>
            </a:r>
            <a:r>
              <a:rPr sz="2206" i="1" dirty="0">
                <a:latin typeface="Arial"/>
                <a:cs typeface="Arial"/>
              </a:rPr>
              <a:t>vyplnit</a:t>
            </a:r>
            <a:r>
              <a:rPr sz="2206" i="1" spc="-28" dirty="0">
                <a:latin typeface="Arial"/>
                <a:cs typeface="Arial"/>
              </a:rPr>
              <a:t> </a:t>
            </a:r>
            <a:r>
              <a:rPr sz="2206" i="1" dirty="0">
                <a:latin typeface="Arial"/>
                <a:cs typeface="Arial"/>
              </a:rPr>
              <a:t>mezeru</a:t>
            </a:r>
            <a:r>
              <a:rPr sz="2206" i="1" spc="-44" dirty="0">
                <a:latin typeface="Arial"/>
                <a:cs typeface="Arial"/>
              </a:rPr>
              <a:t> </a:t>
            </a:r>
            <a:r>
              <a:rPr sz="2206" i="1" dirty="0">
                <a:latin typeface="Arial"/>
                <a:cs typeface="Arial"/>
              </a:rPr>
              <a:t>všemi</a:t>
            </a:r>
            <a:r>
              <a:rPr sz="2206" i="1" spc="-28" dirty="0">
                <a:latin typeface="Arial"/>
                <a:cs typeface="Arial"/>
              </a:rPr>
              <a:t> </a:t>
            </a:r>
            <a:r>
              <a:rPr sz="2206" i="1" spc="-11" dirty="0">
                <a:latin typeface="Arial"/>
                <a:cs typeface="Arial"/>
              </a:rPr>
              <a:t>směry</a:t>
            </a:r>
            <a:endParaRPr sz="2206" dirty="0">
              <a:latin typeface="Arial"/>
              <a:cs typeface="Arial"/>
            </a:endParaRPr>
          </a:p>
          <a:p>
            <a:pPr marL="392178" indent="-378171">
              <a:spcBef>
                <a:spcPts val="529"/>
              </a:spcBef>
              <a:buFont typeface="Arial"/>
              <a:buChar char="-"/>
              <a:tabLst>
                <a:tab pos="391477" algn="l"/>
                <a:tab pos="392178" algn="l"/>
              </a:tabLst>
            </a:pPr>
            <a:r>
              <a:rPr sz="2206" i="1" dirty="0">
                <a:latin typeface="Arial"/>
                <a:cs typeface="Arial"/>
              </a:rPr>
              <a:t>Aby</a:t>
            </a:r>
            <a:r>
              <a:rPr sz="2206" i="1" spc="-39" dirty="0">
                <a:latin typeface="Arial"/>
                <a:cs typeface="Arial"/>
              </a:rPr>
              <a:t> </a:t>
            </a:r>
            <a:r>
              <a:rPr sz="2206" i="1" dirty="0">
                <a:latin typeface="Arial"/>
                <a:cs typeface="Arial"/>
              </a:rPr>
              <a:t>toto</a:t>
            </a:r>
            <a:r>
              <a:rPr sz="2206" i="1" spc="-39" dirty="0">
                <a:latin typeface="Arial"/>
                <a:cs typeface="Arial"/>
              </a:rPr>
              <a:t> </a:t>
            </a:r>
            <a:r>
              <a:rPr sz="2206" i="1" dirty="0">
                <a:latin typeface="Arial"/>
                <a:cs typeface="Arial"/>
              </a:rPr>
              <a:t>proběhlo</a:t>
            </a:r>
            <a:r>
              <a:rPr sz="2206" i="1" spc="-50" dirty="0">
                <a:latin typeface="Arial"/>
                <a:cs typeface="Arial"/>
              </a:rPr>
              <a:t> </a:t>
            </a:r>
            <a:r>
              <a:rPr sz="2206" i="1" dirty="0">
                <a:latin typeface="Arial"/>
                <a:cs typeface="Arial"/>
              </a:rPr>
              <a:t>musí</a:t>
            </a:r>
            <a:r>
              <a:rPr sz="2206" i="1" spc="-44" dirty="0">
                <a:latin typeface="Arial"/>
                <a:cs typeface="Arial"/>
              </a:rPr>
              <a:t> </a:t>
            </a:r>
            <a:r>
              <a:rPr sz="2206" i="1" dirty="0">
                <a:latin typeface="Arial"/>
                <a:cs typeface="Arial"/>
              </a:rPr>
              <a:t>být</a:t>
            </a:r>
            <a:r>
              <a:rPr sz="2206" i="1" spc="-39" dirty="0">
                <a:latin typeface="Arial"/>
                <a:cs typeface="Arial"/>
              </a:rPr>
              <a:t> </a:t>
            </a:r>
            <a:r>
              <a:rPr sz="2206" i="1" dirty="0">
                <a:latin typeface="Arial"/>
                <a:cs typeface="Arial"/>
              </a:rPr>
              <a:t>splněno</a:t>
            </a:r>
            <a:r>
              <a:rPr sz="2206" i="1" spc="-44" dirty="0">
                <a:latin typeface="Arial"/>
                <a:cs typeface="Arial"/>
              </a:rPr>
              <a:t> </a:t>
            </a:r>
            <a:r>
              <a:rPr sz="2206" i="1" spc="-11" dirty="0">
                <a:latin typeface="Arial"/>
                <a:cs typeface="Arial"/>
              </a:rPr>
              <a:t>následující:</a:t>
            </a:r>
            <a:endParaRPr sz="2206" dirty="0">
              <a:latin typeface="Arial"/>
              <a:cs typeface="Arial"/>
            </a:endParaRPr>
          </a:p>
          <a:p>
            <a:pPr marL="834078" lvl="1" indent="-316544">
              <a:spcBef>
                <a:spcPts val="506"/>
              </a:spcBef>
              <a:buFont typeface="Arial"/>
              <a:buChar char="-"/>
              <a:tabLst>
                <a:tab pos="834078" algn="l"/>
                <a:tab pos="834778" algn="l"/>
              </a:tabLst>
            </a:pPr>
            <a:r>
              <a:rPr sz="2095" i="1" dirty="0">
                <a:latin typeface="Arial"/>
                <a:cs typeface="Arial"/>
              </a:rPr>
              <a:t>ZM,</a:t>
            </a:r>
            <a:r>
              <a:rPr sz="2095" i="1" spc="-61" dirty="0">
                <a:latin typeface="Arial"/>
                <a:cs typeface="Arial"/>
              </a:rPr>
              <a:t> </a:t>
            </a:r>
            <a:r>
              <a:rPr sz="2095" i="1" dirty="0">
                <a:latin typeface="Arial"/>
                <a:cs typeface="Arial"/>
              </a:rPr>
              <a:t>pájka</a:t>
            </a:r>
            <a:r>
              <a:rPr sz="2095" i="1" spc="-33" dirty="0">
                <a:latin typeface="Arial"/>
                <a:cs typeface="Arial"/>
              </a:rPr>
              <a:t> </a:t>
            </a:r>
            <a:r>
              <a:rPr sz="2095" i="1" dirty="0">
                <a:latin typeface="Arial"/>
                <a:cs typeface="Arial"/>
              </a:rPr>
              <a:t>a</a:t>
            </a:r>
            <a:r>
              <a:rPr sz="2095" i="1" spc="-61" dirty="0">
                <a:latin typeface="Arial"/>
                <a:cs typeface="Arial"/>
              </a:rPr>
              <a:t> </a:t>
            </a:r>
            <a:r>
              <a:rPr sz="2095" i="1" dirty="0">
                <a:latin typeface="Arial"/>
                <a:cs typeface="Arial"/>
              </a:rPr>
              <a:t>tavidlo</a:t>
            </a:r>
            <a:r>
              <a:rPr sz="2095" i="1" spc="-39" dirty="0">
                <a:latin typeface="Arial"/>
                <a:cs typeface="Arial"/>
              </a:rPr>
              <a:t> </a:t>
            </a:r>
            <a:r>
              <a:rPr sz="2095" i="1" dirty="0">
                <a:latin typeface="Arial"/>
                <a:cs typeface="Arial"/>
              </a:rPr>
              <a:t>musí</a:t>
            </a:r>
            <a:r>
              <a:rPr sz="2095" i="1" spc="-17" dirty="0">
                <a:latin typeface="Arial"/>
                <a:cs typeface="Arial"/>
              </a:rPr>
              <a:t> </a:t>
            </a:r>
            <a:r>
              <a:rPr sz="2095" i="1" dirty="0">
                <a:latin typeface="Arial"/>
                <a:cs typeface="Arial"/>
              </a:rPr>
              <a:t>být</a:t>
            </a:r>
            <a:r>
              <a:rPr sz="2095" i="1" spc="-39" dirty="0">
                <a:latin typeface="Arial"/>
                <a:cs typeface="Arial"/>
              </a:rPr>
              <a:t> </a:t>
            </a:r>
            <a:r>
              <a:rPr sz="2095" i="1" dirty="0">
                <a:latin typeface="Arial"/>
                <a:cs typeface="Arial"/>
              </a:rPr>
              <a:t>ohřáty</a:t>
            </a:r>
            <a:r>
              <a:rPr sz="2095" i="1" spc="-44" dirty="0">
                <a:latin typeface="Arial"/>
                <a:cs typeface="Arial"/>
              </a:rPr>
              <a:t> </a:t>
            </a:r>
            <a:r>
              <a:rPr sz="2095" i="1" dirty="0">
                <a:latin typeface="Arial"/>
                <a:cs typeface="Arial"/>
              </a:rPr>
              <a:t>na</a:t>
            </a:r>
            <a:r>
              <a:rPr sz="2095" i="1" spc="-44" dirty="0">
                <a:latin typeface="Arial"/>
                <a:cs typeface="Arial"/>
              </a:rPr>
              <a:t> </a:t>
            </a:r>
            <a:r>
              <a:rPr sz="2095" i="1" dirty="0">
                <a:latin typeface="Arial"/>
                <a:cs typeface="Arial"/>
              </a:rPr>
              <a:t>pracovní</a:t>
            </a:r>
            <a:r>
              <a:rPr sz="2095" i="1" spc="-33" dirty="0">
                <a:latin typeface="Arial"/>
                <a:cs typeface="Arial"/>
              </a:rPr>
              <a:t> </a:t>
            </a:r>
            <a:r>
              <a:rPr sz="2095" i="1" spc="-11" dirty="0">
                <a:latin typeface="Arial"/>
                <a:cs typeface="Arial"/>
              </a:rPr>
              <a:t>teplotu</a:t>
            </a:r>
            <a:endParaRPr sz="2095" dirty="0">
              <a:latin typeface="Arial"/>
              <a:cs typeface="Arial"/>
            </a:endParaRPr>
          </a:p>
          <a:p>
            <a:pPr marL="834078" lvl="1" indent="-316544">
              <a:spcBef>
                <a:spcPts val="502"/>
              </a:spcBef>
              <a:buFont typeface="Arial"/>
              <a:buChar char="-"/>
              <a:tabLst>
                <a:tab pos="834078" algn="l"/>
                <a:tab pos="834778" algn="l"/>
              </a:tabLst>
            </a:pPr>
            <a:r>
              <a:rPr sz="2095" i="1" dirty="0">
                <a:latin typeface="Arial"/>
                <a:cs typeface="Arial"/>
              </a:rPr>
              <a:t>ZM</a:t>
            </a:r>
            <a:r>
              <a:rPr sz="2095" i="1" spc="-55" dirty="0">
                <a:latin typeface="Arial"/>
                <a:cs typeface="Arial"/>
              </a:rPr>
              <a:t> </a:t>
            </a:r>
            <a:r>
              <a:rPr sz="2095" i="1" dirty="0">
                <a:latin typeface="Arial"/>
                <a:cs typeface="Arial"/>
              </a:rPr>
              <a:t>a</a:t>
            </a:r>
            <a:r>
              <a:rPr sz="2095" i="1" spc="-61" dirty="0">
                <a:latin typeface="Arial"/>
                <a:cs typeface="Arial"/>
              </a:rPr>
              <a:t> </a:t>
            </a:r>
            <a:r>
              <a:rPr sz="2095" i="1" dirty="0">
                <a:latin typeface="Arial"/>
                <a:cs typeface="Arial"/>
              </a:rPr>
              <a:t>pájka</a:t>
            </a:r>
            <a:r>
              <a:rPr sz="2095" i="1" spc="-39" dirty="0">
                <a:latin typeface="Arial"/>
                <a:cs typeface="Arial"/>
              </a:rPr>
              <a:t> </a:t>
            </a:r>
            <a:r>
              <a:rPr sz="2095" i="1" dirty="0">
                <a:latin typeface="Arial"/>
                <a:cs typeface="Arial"/>
              </a:rPr>
              <a:t>musí</a:t>
            </a:r>
            <a:r>
              <a:rPr sz="2095" i="1" spc="-22" dirty="0">
                <a:latin typeface="Arial"/>
                <a:cs typeface="Arial"/>
              </a:rPr>
              <a:t> </a:t>
            </a:r>
            <a:r>
              <a:rPr sz="2095" i="1" dirty="0">
                <a:latin typeface="Arial"/>
                <a:cs typeface="Arial"/>
              </a:rPr>
              <a:t>mít</a:t>
            </a:r>
            <a:r>
              <a:rPr sz="2095" i="1" spc="-50" dirty="0">
                <a:latin typeface="Arial"/>
                <a:cs typeface="Arial"/>
              </a:rPr>
              <a:t> </a:t>
            </a:r>
            <a:r>
              <a:rPr sz="2095" i="1" dirty="0">
                <a:latin typeface="Arial"/>
                <a:cs typeface="Arial"/>
              </a:rPr>
              <a:t>dobrou smáčivost</a:t>
            </a:r>
            <a:r>
              <a:rPr sz="2095" i="1" spc="-6" dirty="0">
                <a:latin typeface="Arial"/>
                <a:cs typeface="Arial"/>
              </a:rPr>
              <a:t> </a:t>
            </a:r>
            <a:r>
              <a:rPr sz="2095" i="1" dirty="0">
                <a:latin typeface="Arial"/>
                <a:cs typeface="Arial"/>
              </a:rPr>
              <a:t>a</a:t>
            </a:r>
            <a:r>
              <a:rPr sz="2095" i="1" spc="-66" dirty="0">
                <a:latin typeface="Arial"/>
                <a:cs typeface="Arial"/>
              </a:rPr>
              <a:t> </a:t>
            </a:r>
            <a:r>
              <a:rPr sz="2095" i="1" spc="-11" dirty="0">
                <a:latin typeface="Arial"/>
                <a:cs typeface="Arial"/>
              </a:rPr>
              <a:t>vzlínavost</a:t>
            </a:r>
            <a:endParaRPr sz="2095" dirty="0">
              <a:latin typeface="Arial"/>
              <a:cs typeface="Arial"/>
            </a:endParaRPr>
          </a:p>
        </p:txBody>
      </p:sp>
      <p:sp>
        <p:nvSpPr>
          <p:cNvPr id="20" name="object 20"/>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7807"/>
            <a:ext cx="3941785" cy="442668"/>
          </a:xfrm>
          <a:prstGeom prst="rect">
            <a:avLst/>
          </a:prstGeom>
        </p:spPr>
        <p:txBody>
          <a:bodyPr vert="horz" wrap="square" lIns="0" tIns="18207" rIns="0" bIns="0" rtlCol="0">
            <a:spAutoFit/>
          </a:bodyPr>
          <a:lstStyle/>
          <a:p>
            <a:pPr marL="14007">
              <a:spcBef>
                <a:spcPts val="143"/>
              </a:spcBef>
            </a:pPr>
            <a:r>
              <a:rPr sz="2757" i="1" spc="-55" dirty="0">
                <a:solidFill>
                  <a:srgbClr val="FF0000"/>
                </a:solidFill>
                <a:latin typeface="Tahoma"/>
                <a:cs typeface="Tahoma"/>
              </a:rPr>
              <a:t>Pracovní</a:t>
            </a:r>
            <a:r>
              <a:rPr sz="2757" i="1" spc="-149" dirty="0">
                <a:solidFill>
                  <a:srgbClr val="FF0000"/>
                </a:solidFill>
                <a:latin typeface="Tahoma"/>
                <a:cs typeface="Tahoma"/>
              </a:rPr>
              <a:t> </a:t>
            </a:r>
            <a:r>
              <a:rPr sz="2757" i="1" spc="-39" dirty="0">
                <a:solidFill>
                  <a:srgbClr val="FF0000"/>
                </a:solidFill>
                <a:latin typeface="Tahoma"/>
                <a:cs typeface="Tahoma"/>
              </a:rPr>
              <a:t>teplota</a:t>
            </a:r>
            <a:r>
              <a:rPr sz="2757" i="1" spc="-143" dirty="0">
                <a:solidFill>
                  <a:srgbClr val="FF0000"/>
                </a:solidFill>
                <a:latin typeface="Tahoma"/>
                <a:cs typeface="Tahoma"/>
              </a:rPr>
              <a:t> </a:t>
            </a:r>
            <a:r>
              <a:rPr sz="2757" i="1" spc="-44" dirty="0">
                <a:solidFill>
                  <a:srgbClr val="FF0000"/>
                </a:solidFill>
                <a:latin typeface="Tahoma"/>
                <a:cs typeface="Tahoma"/>
              </a:rPr>
              <a:t>pájení</a:t>
            </a:r>
            <a:endParaRPr sz="2757">
              <a:latin typeface="Tahoma"/>
              <a:cs typeface="Tahoma"/>
            </a:endParaRPr>
          </a:p>
        </p:txBody>
      </p:sp>
      <p:sp>
        <p:nvSpPr>
          <p:cNvPr id="14" name="object 14"/>
          <p:cNvSpPr txBox="1"/>
          <p:nvPr/>
        </p:nvSpPr>
        <p:spPr>
          <a:xfrm>
            <a:off x="622300" y="1692015"/>
            <a:ext cx="9309308" cy="4335071"/>
          </a:xfrm>
          <a:prstGeom prst="rect">
            <a:avLst/>
          </a:prstGeom>
        </p:spPr>
        <p:txBody>
          <a:bodyPr vert="horz" wrap="square" lIns="0" tIns="14706" rIns="0" bIns="0" rtlCol="0">
            <a:spAutoFit/>
          </a:bodyPr>
          <a:lstStyle/>
          <a:p>
            <a:pPr marL="392178" indent="-378171">
              <a:spcBef>
                <a:spcPts val="116"/>
              </a:spcBef>
              <a:buFont typeface="Arial"/>
              <a:buChar char="-"/>
              <a:tabLst>
                <a:tab pos="391477" algn="l"/>
                <a:tab pos="392178" algn="l"/>
              </a:tabLst>
            </a:pPr>
            <a:r>
              <a:rPr sz="2206" b="1" i="1" dirty="0">
                <a:latin typeface="Arial"/>
                <a:cs typeface="Arial"/>
              </a:rPr>
              <a:t>Pracovní</a:t>
            </a:r>
            <a:r>
              <a:rPr sz="2206" b="1" i="1" spc="-50" dirty="0">
                <a:latin typeface="Arial"/>
                <a:cs typeface="Arial"/>
              </a:rPr>
              <a:t> </a:t>
            </a:r>
            <a:r>
              <a:rPr sz="2206" b="1" i="1" dirty="0">
                <a:latin typeface="Arial"/>
                <a:cs typeface="Arial"/>
              </a:rPr>
              <a:t>teplota</a:t>
            </a:r>
            <a:r>
              <a:rPr sz="2206" b="1" i="1" spc="-44"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volí</a:t>
            </a:r>
            <a:r>
              <a:rPr sz="2206" i="1" spc="-39" dirty="0">
                <a:latin typeface="Arial"/>
                <a:cs typeface="Arial"/>
              </a:rPr>
              <a:t> </a:t>
            </a:r>
            <a:r>
              <a:rPr sz="2206" i="1" dirty="0">
                <a:latin typeface="Arial"/>
                <a:cs typeface="Arial"/>
              </a:rPr>
              <a:t>podle</a:t>
            </a:r>
            <a:r>
              <a:rPr sz="2206" i="1" spc="-28" dirty="0">
                <a:latin typeface="Arial"/>
                <a:cs typeface="Arial"/>
              </a:rPr>
              <a:t> </a:t>
            </a:r>
            <a:r>
              <a:rPr sz="2206" i="1" dirty="0">
                <a:latin typeface="Arial"/>
                <a:cs typeface="Arial"/>
              </a:rPr>
              <a:t>použitého</a:t>
            </a:r>
            <a:r>
              <a:rPr sz="2206" i="1" spc="-44" dirty="0">
                <a:latin typeface="Arial"/>
                <a:cs typeface="Arial"/>
              </a:rPr>
              <a:t> </a:t>
            </a:r>
            <a:r>
              <a:rPr sz="2206" i="1" dirty="0">
                <a:latin typeface="Arial"/>
                <a:cs typeface="Arial"/>
              </a:rPr>
              <a:t>druhu</a:t>
            </a:r>
            <a:r>
              <a:rPr sz="2206" i="1" spc="-33" dirty="0">
                <a:latin typeface="Arial"/>
                <a:cs typeface="Arial"/>
              </a:rPr>
              <a:t> </a:t>
            </a:r>
            <a:r>
              <a:rPr sz="2206" i="1" spc="-11" dirty="0">
                <a:latin typeface="Arial"/>
                <a:cs typeface="Arial"/>
              </a:rPr>
              <a:t>pájení</a:t>
            </a:r>
            <a:endParaRPr sz="2206" dirty="0">
              <a:latin typeface="Arial"/>
              <a:cs typeface="Arial"/>
            </a:endParaRPr>
          </a:p>
          <a:p>
            <a:pPr>
              <a:spcBef>
                <a:spcPts val="22"/>
              </a:spcBef>
              <a:buFont typeface="Arial"/>
              <a:buChar char="-"/>
            </a:pPr>
            <a:endParaRPr sz="3198" dirty="0">
              <a:latin typeface="Arial"/>
              <a:cs typeface="Arial"/>
            </a:endParaRPr>
          </a:p>
          <a:p>
            <a:pPr marL="392178" indent="-378171">
              <a:spcBef>
                <a:spcPts val="6"/>
              </a:spcBef>
              <a:buFont typeface="Arial"/>
              <a:buChar char="-"/>
              <a:tabLst>
                <a:tab pos="391477" algn="l"/>
                <a:tab pos="392178" algn="l"/>
              </a:tabLst>
            </a:pPr>
            <a:r>
              <a:rPr sz="2206" i="1" dirty="0">
                <a:latin typeface="Arial"/>
                <a:cs typeface="Arial"/>
              </a:rPr>
              <a:t>Pro</a:t>
            </a:r>
            <a:r>
              <a:rPr sz="2206" i="1" spc="-33" dirty="0">
                <a:latin typeface="Arial"/>
                <a:cs typeface="Arial"/>
              </a:rPr>
              <a:t> </a:t>
            </a:r>
            <a:r>
              <a:rPr sz="2206" i="1" dirty="0">
                <a:latin typeface="Arial"/>
                <a:cs typeface="Arial"/>
              </a:rPr>
              <a:t>kapilární</a:t>
            </a:r>
            <a:r>
              <a:rPr sz="2206" i="1" spc="-44" dirty="0">
                <a:latin typeface="Arial"/>
                <a:cs typeface="Arial"/>
              </a:rPr>
              <a:t> </a:t>
            </a:r>
            <a:r>
              <a:rPr sz="2206" i="1" dirty="0">
                <a:latin typeface="Arial"/>
                <a:cs typeface="Arial"/>
              </a:rPr>
              <a:t>pájení</a:t>
            </a:r>
            <a:r>
              <a:rPr sz="2206" i="1" spc="-50"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volí</a:t>
            </a:r>
            <a:r>
              <a:rPr sz="2206" i="1" spc="-33" dirty="0">
                <a:latin typeface="Arial"/>
                <a:cs typeface="Arial"/>
              </a:rPr>
              <a:t> </a:t>
            </a:r>
            <a:r>
              <a:rPr sz="2206" i="1" dirty="0">
                <a:latin typeface="Arial"/>
                <a:cs typeface="Arial"/>
              </a:rPr>
              <a:t>v</a:t>
            </a:r>
            <a:r>
              <a:rPr sz="2206" i="1" spc="-11" dirty="0">
                <a:latin typeface="Arial"/>
                <a:cs typeface="Arial"/>
              </a:rPr>
              <a:t> </a:t>
            </a:r>
            <a:r>
              <a:rPr sz="2206" i="1" dirty="0">
                <a:latin typeface="Arial"/>
                <a:cs typeface="Arial"/>
              </a:rPr>
              <a:t>rozmezí</a:t>
            </a:r>
            <a:r>
              <a:rPr sz="2206" i="1" spc="-61" dirty="0">
                <a:latin typeface="Arial"/>
                <a:cs typeface="Arial"/>
              </a:rPr>
              <a:t> </a:t>
            </a:r>
            <a:r>
              <a:rPr sz="2206" i="1" dirty="0">
                <a:latin typeface="Arial"/>
                <a:cs typeface="Arial"/>
              </a:rPr>
              <a:t>20</a:t>
            </a:r>
            <a:r>
              <a:rPr sz="2206" i="1" spc="-28" dirty="0">
                <a:latin typeface="Arial"/>
                <a:cs typeface="Arial"/>
              </a:rPr>
              <a:t> </a:t>
            </a:r>
            <a:r>
              <a:rPr sz="2206" i="1" dirty="0">
                <a:latin typeface="Arial"/>
                <a:cs typeface="Arial"/>
              </a:rPr>
              <a:t>až</a:t>
            </a:r>
            <a:r>
              <a:rPr sz="2206" i="1" spc="-28" dirty="0">
                <a:latin typeface="Arial"/>
                <a:cs typeface="Arial"/>
              </a:rPr>
              <a:t> </a:t>
            </a:r>
            <a:r>
              <a:rPr sz="2206" i="1" dirty="0">
                <a:latin typeface="Arial"/>
                <a:cs typeface="Arial"/>
              </a:rPr>
              <a:t>100</a:t>
            </a:r>
            <a:r>
              <a:rPr sz="2206" i="1" spc="-22" dirty="0">
                <a:latin typeface="Arial"/>
                <a:cs typeface="Arial"/>
              </a:rPr>
              <a:t> </a:t>
            </a:r>
            <a:r>
              <a:rPr sz="2206" i="1" dirty="0">
                <a:latin typeface="Arial"/>
                <a:cs typeface="Arial"/>
              </a:rPr>
              <a:t>°C</a:t>
            </a:r>
            <a:r>
              <a:rPr sz="2206" i="1" spc="-28" dirty="0">
                <a:latin typeface="Arial"/>
                <a:cs typeface="Arial"/>
              </a:rPr>
              <a:t> </a:t>
            </a:r>
            <a:r>
              <a:rPr sz="2206" i="1" dirty="0">
                <a:latin typeface="Arial"/>
                <a:cs typeface="Arial"/>
              </a:rPr>
              <a:t>nad</a:t>
            </a:r>
            <a:r>
              <a:rPr sz="2206" i="1" spc="-28" dirty="0">
                <a:latin typeface="Arial"/>
                <a:cs typeface="Arial"/>
              </a:rPr>
              <a:t> </a:t>
            </a:r>
            <a:r>
              <a:rPr sz="2206" i="1" dirty="0">
                <a:latin typeface="Arial"/>
                <a:cs typeface="Arial"/>
              </a:rPr>
              <a:t>likvidem</a:t>
            </a:r>
            <a:r>
              <a:rPr sz="2206" i="1" spc="-33" dirty="0">
                <a:latin typeface="Arial"/>
                <a:cs typeface="Arial"/>
              </a:rPr>
              <a:t> </a:t>
            </a:r>
            <a:r>
              <a:rPr sz="2206" i="1" spc="-11" dirty="0">
                <a:latin typeface="Arial"/>
                <a:cs typeface="Arial"/>
              </a:rPr>
              <a:t>použité</a:t>
            </a:r>
            <a:endParaRPr sz="2206" dirty="0">
              <a:latin typeface="Arial"/>
              <a:cs typeface="Arial"/>
            </a:endParaRPr>
          </a:p>
          <a:p>
            <a:pPr marL="392178"/>
            <a:r>
              <a:rPr sz="2206" i="1" spc="-11" dirty="0">
                <a:latin typeface="Arial"/>
                <a:cs typeface="Arial"/>
              </a:rPr>
              <a:t>pájky</a:t>
            </a:r>
            <a:endParaRPr sz="2206" dirty="0">
              <a:latin typeface="Arial"/>
              <a:cs typeface="Arial"/>
            </a:endParaRPr>
          </a:p>
          <a:p>
            <a:pPr marL="392178" marR="169477" indent="-378171">
              <a:spcBef>
                <a:spcPts val="529"/>
              </a:spcBef>
              <a:buFont typeface="Arial"/>
              <a:buChar char="-"/>
              <a:tabLst>
                <a:tab pos="391477" algn="l"/>
                <a:tab pos="392178" algn="l"/>
              </a:tabLst>
            </a:pPr>
            <a:r>
              <a:rPr sz="2206" i="1" dirty="0">
                <a:latin typeface="Arial"/>
                <a:cs typeface="Arial"/>
              </a:rPr>
              <a:t>Pro</a:t>
            </a:r>
            <a:r>
              <a:rPr sz="2206" i="1" spc="-33" dirty="0">
                <a:latin typeface="Arial"/>
                <a:cs typeface="Arial"/>
              </a:rPr>
              <a:t> </a:t>
            </a:r>
            <a:r>
              <a:rPr sz="2206" i="1" dirty="0">
                <a:latin typeface="Arial"/>
                <a:cs typeface="Arial"/>
              </a:rPr>
              <a:t>nánosové</a:t>
            </a:r>
            <a:r>
              <a:rPr sz="2206" i="1" spc="-50" dirty="0">
                <a:latin typeface="Arial"/>
                <a:cs typeface="Arial"/>
              </a:rPr>
              <a:t> </a:t>
            </a:r>
            <a:r>
              <a:rPr sz="2206" i="1" dirty="0">
                <a:latin typeface="Arial"/>
                <a:cs typeface="Arial"/>
              </a:rPr>
              <a:t>pájení</a:t>
            </a:r>
            <a:r>
              <a:rPr sz="2206" i="1" spc="-44"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minimální</a:t>
            </a:r>
            <a:r>
              <a:rPr sz="2206" i="1" spc="-11" dirty="0">
                <a:latin typeface="Arial"/>
                <a:cs typeface="Arial"/>
              </a:rPr>
              <a:t> </a:t>
            </a:r>
            <a:r>
              <a:rPr sz="2206" i="1" dirty="0">
                <a:latin typeface="Arial"/>
                <a:cs typeface="Arial"/>
              </a:rPr>
              <a:t>teplota</a:t>
            </a:r>
            <a:r>
              <a:rPr sz="2206" i="1" spc="-28" dirty="0">
                <a:latin typeface="Arial"/>
                <a:cs typeface="Arial"/>
              </a:rPr>
              <a:t> </a:t>
            </a:r>
            <a:r>
              <a:rPr sz="2206" i="1" dirty="0">
                <a:latin typeface="Arial"/>
                <a:cs typeface="Arial"/>
              </a:rPr>
              <a:t>pájení</a:t>
            </a:r>
            <a:r>
              <a:rPr sz="2206" i="1" spc="-28" dirty="0">
                <a:latin typeface="Arial"/>
                <a:cs typeface="Arial"/>
              </a:rPr>
              <a:t> </a:t>
            </a:r>
            <a:r>
              <a:rPr sz="2206" i="1" dirty="0">
                <a:latin typeface="Arial"/>
                <a:cs typeface="Arial"/>
              </a:rPr>
              <a:t>rovna</a:t>
            </a:r>
            <a:r>
              <a:rPr sz="2206" i="1" spc="-28" dirty="0">
                <a:latin typeface="Arial"/>
                <a:cs typeface="Arial"/>
              </a:rPr>
              <a:t> </a:t>
            </a:r>
            <a:r>
              <a:rPr sz="2206" i="1" dirty="0">
                <a:latin typeface="Arial"/>
                <a:cs typeface="Arial"/>
              </a:rPr>
              <a:t>teplotě</a:t>
            </a:r>
            <a:r>
              <a:rPr sz="2206" i="1" spc="-28" dirty="0">
                <a:latin typeface="Arial"/>
                <a:cs typeface="Arial"/>
              </a:rPr>
              <a:t> </a:t>
            </a:r>
            <a:r>
              <a:rPr sz="2206" i="1" spc="-11" dirty="0">
                <a:latin typeface="Arial"/>
                <a:cs typeface="Arial"/>
              </a:rPr>
              <a:t>smáčení </a:t>
            </a:r>
            <a:r>
              <a:rPr sz="2206" i="1" dirty="0">
                <a:latin typeface="Arial"/>
                <a:cs typeface="Arial"/>
              </a:rPr>
              <a:t>(povrch</a:t>
            </a:r>
            <a:r>
              <a:rPr sz="2206" i="1" spc="-61"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smáčí</a:t>
            </a:r>
            <a:r>
              <a:rPr sz="2206" i="1" spc="-33" dirty="0">
                <a:latin typeface="Arial"/>
                <a:cs typeface="Arial"/>
              </a:rPr>
              <a:t> </a:t>
            </a:r>
            <a:r>
              <a:rPr sz="2206" i="1" dirty="0">
                <a:latin typeface="Arial"/>
                <a:cs typeface="Arial"/>
              </a:rPr>
              <a:t>ale</a:t>
            </a:r>
            <a:r>
              <a:rPr sz="2206" i="1" spc="-22" dirty="0">
                <a:latin typeface="Arial"/>
                <a:cs typeface="Arial"/>
              </a:rPr>
              <a:t> </a:t>
            </a:r>
            <a:r>
              <a:rPr sz="2206" i="1" dirty="0">
                <a:latin typeface="Arial"/>
                <a:cs typeface="Arial"/>
              </a:rPr>
              <a:t>neroztéká</a:t>
            </a:r>
            <a:r>
              <a:rPr sz="2206" i="1" spc="-55" dirty="0">
                <a:latin typeface="Arial"/>
                <a:cs typeface="Arial"/>
              </a:rPr>
              <a:t> </a:t>
            </a:r>
            <a:r>
              <a:rPr sz="2206" i="1" spc="-28" dirty="0">
                <a:latin typeface="Arial"/>
                <a:cs typeface="Arial"/>
              </a:rPr>
              <a:t>se)</a:t>
            </a:r>
            <a:endParaRPr sz="2206" dirty="0">
              <a:latin typeface="Arial"/>
              <a:cs typeface="Arial"/>
            </a:endParaRPr>
          </a:p>
          <a:p>
            <a:pPr>
              <a:spcBef>
                <a:spcPts val="28"/>
              </a:spcBef>
              <a:buFont typeface="Arial"/>
              <a:buChar char="-"/>
            </a:pPr>
            <a:endParaRPr sz="3198" dirty="0">
              <a:latin typeface="Arial"/>
              <a:cs typeface="Arial"/>
            </a:endParaRPr>
          </a:p>
          <a:p>
            <a:pPr marL="392178" indent="-378171">
              <a:spcBef>
                <a:spcPts val="6"/>
              </a:spcBef>
              <a:buFont typeface="Arial"/>
              <a:buChar char="-"/>
              <a:tabLst>
                <a:tab pos="391477" algn="l"/>
                <a:tab pos="392178" algn="l"/>
              </a:tabLst>
            </a:pPr>
            <a:r>
              <a:rPr sz="2206" i="1" dirty="0">
                <a:latin typeface="Arial"/>
                <a:cs typeface="Arial"/>
              </a:rPr>
              <a:t>Podle</a:t>
            </a:r>
            <a:r>
              <a:rPr sz="2206" i="1" spc="-22" dirty="0">
                <a:latin typeface="Arial"/>
                <a:cs typeface="Arial"/>
              </a:rPr>
              <a:t> </a:t>
            </a:r>
            <a:r>
              <a:rPr sz="2206" i="1" dirty="0">
                <a:latin typeface="Arial"/>
                <a:cs typeface="Arial"/>
              </a:rPr>
              <a:t>teploty</a:t>
            </a:r>
            <a:r>
              <a:rPr sz="2206" i="1" spc="-44" dirty="0">
                <a:latin typeface="Arial"/>
                <a:cs typeface="Arial"/>
              </a:rPr>
              <a:t> </a:t>
            </a:r>
            <a:r>
              <a:rPr sz="2206" i="1" dirty="0">
                <a:latin typeface="Arial"/>
                <a:cs typeface="Arial"/>
              </a:rPr>
              <a:t>tavení</a:t>
            </a:r>
            <a:r>
              <a:rPr sz="2206" i="1" spc="-55" dirty="0">
                <a:latin typeface="Arial"/>
                <a:cs typeface="Arial"/>
              </a:rPr>
              <a:t> </a:t>
            </a:r>
            <a:r>
              <a:rPr sz="2206" i="1" dirty="0">
                <a:latin typeface="Arial"/>
                <a:cs typeface="Arial"/>
              </a:rPr>
              <a:t>(solidus)</a:t>
            </a:r>
            <a:r>
              <a:rPr sz="2206" i="1" spc="-50" dirty="0">
                <a:latin typeface="Arial"/>
                <a:cs typeface="Arial"/>
              </a:rPr>
              <a:t> </a:t>
            </a:r>
            <a:r>
              <a:rPr sz="2206" i="1" dirty="0">
                <a:latin typeface="Arial"/>
                <a:cs typeface="Arial"/>
              </a:rPr>
              <a:t>pájky</a:t>
            </a:r>
            <a:r>
              <a:rPr sz="2206" i="1" spc="-39" dirty="0">
                <a:latin typeface="Arial"/>
                <a:cs typeface="Arial"/>
              </a:rPr>
              <a:t> </a:t>
            </a:r>
            <a:r>
              <a:rPr sz="2206" i="1" dirty="0">
                <a:latin typeface="Arial"/>
                <a:cs typeface="Arial"/>
              </a:rPr>
              <a:t>rozdělujeme</a:t>
            </a:r>
            <a:r>
              <a:rPr sz="2206" i="1" spc="-44" dirty="0">
                <a:latin typeface="Arial"/>
                <a:cs typeface="Arial"/>
              </a:rPr>
              <a:t> </a:t>
            </a:r>
            <a:r>
              <a:rPr sz="2206" i="1" dirty="0">
                <a:latin typeface="Arial"/>
                <a:cs typeface="Arial"/>
              </a:rPr>
              <a:t>pájení</a:t>
            </a:r>
            <a:r>
              <a:rPr sz="2206" i="1" spc="-39" dirty="0">
                <a:latin typeface="Arial"/>
                <a:cs typeface="Arial"/>
              </a:rPr>
              <a:t> </a:t>
            </a:r>
            <a:r>
              <a:rPr sz="2206" i="1" spc="-28" dirty="0">
                <a:latin typeface="Arial"/>
                <a:cs typeface="Arial"/>
              </a:rPr>
              <a:t>na:</a:t>
            </a:r>
            <a:endParaRPr sz="2206" dirty="0">
              <a:latin typeface="Arial"/>
              <a:cs typeface="Arial"/>
            </a:endParaRPr>
          </a:p>
          <a:p>
            <a:pPr>
              <a:spcBef>
                <a:spcPts val="22"/>
              </a:spcBef>
              <a:buFont typeface="Arial"/>
              <a:buChar char="-"/>
            </a:pPr>
            <a:endParaRPr sz="3198" dirty="0">
              <a:latin typeface="Arial"/>
              <a:cs typeface="Arial"/>
            </a:endParaRPr>
          </a:p>
          <a:p>
            <a:pPr marL="834078" lvl="1" indent="-316544">
              <a:spcBef>
                <a:spcPts val="6"/>
              </a:spcBef>
              <a:buFont typeface="Arial"/>
              <a:buChar char="-"/>
              <a:tabLst>
                <a:tab pos="834078" algn="l"/>
                <a:tab pos="834778" algn="l"/>
              </a:tabLst>
            </a:pPr>
            <a:r>
              <a:rPr sz="2206" b="1" i="1" dirty="0">
                <a:latin typeface="Arial"/>
                <a:cs typeface="Arial"/>
              </a:rPr>
              <a:t>Měkké</a:t>
            </a:r>
            <a:r>
              <a:rPr sz="2206" b="1" i="1" spc="-39" dirty="0">
                <a:latin typeface="Arial"/>
                <a:cs typeface="Arial"/>
              </a:rPr>
              <a:t> </a:t>
            </a:r>
            <a:r>
              <a:rPr sz="2206" b="1" i="1" dirty="0">
                <a:latin typeface="Arial"/>
                <a:cs typeface="Arial"/>
              </a:rPr>
              <a:t>pájení</a:t>
            </a:r>
            <a:r>
              <a:rPr sz="2206" b="1" i="1" spc="-33" dirty="0">
                <a:latin typeface="Arial"/>
                <a:cs typeface="Arial"/>
              </a:rPr>
              <a:t> </a:t>
            </a:r>
            <a:r>
              <a:rPr sz="2206" i="1" dirty="0">
                <a:latin typeface="Arial"/>
                <a:cs typeface="Arial"/>
              </a:rPr>
              <a:t>(Tt</a:t>
            </a:r>
            <a:r>
              <a:rPr sz="2206" i="1" spc="-44" dirty="0">
                <a:latin typeface="Arial"/>
                <a:cs typeface="Arial"/>
              </a:rPr>
              <a:t> </a:t>
            </a:r>
            <a:r>
              <a:rPr sz="2206" i="1" dirty="0">
                <a:latin typeface="Arial"/>
                <a:cs typeface="Arial"/>
              </a:rPr>
              <a:t>pájky</a:t>
            </a:r>
            <a:r>
              <a:rPr sz="2206" i="1" spc="-33" dirty="0">
                <a:latin typeface="Arial"/>
                <a:cs typeface="Arial"/>
              </a:rPr>
              <a:t> </a:t>
            </a:r>
            <a:r>
              <a:rPr sz="2206" i="1" dirty="0">
                <a:latin typeface="Arial"/>
                <a:cs typeface="Arial"/>
              </a:rPr>
              <a:t>pod</a:t>
            </a:r>
            <a:r>
              <a:rPr sz="2206" i="1" spc="-33" dirty="0">
                <a:latin typeface="Arial"/>
                <a:cs typeface="Arial"/>
              </a:rPr>
              <a:t> </a:t>
            </a:r>
            <a:r>
              <a:rPr sz="2206" i="1" dirty="0">
                <a:latin typeface="Arial"/>
                <a:cs typeface="Arial"/>
              </a:rPr>
              <a:t>450</a:t>
            </a:r>
            <a:r>
              <a:rPr sz="2206" i="1" spc="-39" dirty="0">
                <a:latin typeface="Arial"/>
                <a:cs typeface="Arial"/>
              </a:rPr>
              <a:t> </a:t>
            </a:r>
            <a:r>
              <a:rPr sz="2206" i="1" spc="-28" dirty="0">
                <a:latin typeface="Arial"/>
                <a:cs typeface="Arial"/>
              </a:rPr>
              <a:t>°C)</a:t>
            </a:r>
            <a:endParaRPr sz="2206" dirty="0">
              <a:latin typeface="Arial"/>
              <a:cs typeface="Arial"/>
            </a:endParaRPr>
          </a:p>
          <a:p>
            <a:pPr marL="834078" lvl="1" indent="-316544">
              <a:spcBef>
                <a:spcPts val="529"/>
              </a:spcBef>
              <a:buFont typeface="Arial"/>
              <a:buChar char="-"/>
              <a:tabLst>
                <a:tab pos="834078" algn="l"/>
                <a:tab pos="834778" algn="l"/>
              </a:tabLst>
            </a:pPr>
            <a:r>
              <a:rPr sz="2206" b="1" i="1" dirty="0">
                <a:latin typeface="Arial"/>
                <a:cs typeface="Arial"/>
              </a:rPr>
              <a:t>Tvrdé</a:t>
            </a:r>
            <a:r>
              <a:rPr sz="2206" b="1" i="1" spc="-33" dirty="0">
                <a:latin typeface="Arial"/>
                <a:cs typeface="Arial"/>
              </a:rPr>
              <a:t> </a:t>
            </a:r>
            <a:r>
              <a:rPr sz="2206" b="1" i="1" dirty="0">
                <a:latin typeface="Arial"/>
                <a:cs typeface="Arial"/>
              </a:rPr>
              <a:t>pájení</a:t>
            </a:r>
            <a:r>
              <a:rPr sz="2206" b="1" i="1" spc="-33" dirty="0">
                <a:latin typeface="Arial"/>
                <a:cs typeface="Arial"/>
              </a:rPr>
              <a:t> </a:t>
            </a:r>
            <a:r>
              <a:rPr sz="2206" i="1" dirty="0">
                <a:latin typeface="Arial"/>
                <a:cs typeface="Arial"/>
              </a:rPr>
              <a:t>(Tt</a:t>
            </a:r>
            <a:r>
              <a:rPr sz="2206" i="1" spc="-28" dirty="0">
                <a:latin typeface="Arial"/>
                <a:cs typeface="Arial"/>
              </a:rPr>
              <a:t> </a:t>
            </a:r>
            <a:r>
              <a:rPr sz="2206" i="1" dirty="0">
                <a:latin typeface="Arial"/>
                <a:cs typeface="Arial"/>
              </a:rPr>
              <a:t>pájky</a:t>
            </a:r>
            <a:r>
              <a:rPr sz="2206" i="1" spc="-28" dirty="0">
                <a:latin typeface="Arial"/>
                <a:cs typeface="Arial"/>
              </a:rPr>
              <a:t> </a:t>
            </a:r>
            <a:r>
              <a:rPr sz="2206" i="1" dirty="0">
                <a:latin typeface="Arial"/>
                <a:cs typeface="Arial"/>
              </a:rPr>
              <a:t>nad</a:t>
            </a:r>
            <a:r>
              <a:rPr sz="2206" i="1" spc="-17" dirty="0">
                <a:latin typeface="Arial"/>
                <a:cs typeface="Arial"/>
              </a:rPr>
              <a:t> </a:t>
            </a:r>
            <a:r>
              <a:rPr sz="2206" i="1" dirty="0">
                <a:latin typeface="Arial"/>
                <a:cs typeface="Arial"/>
              </a:rPr>
              <a:t>450</a:t>
            </a:r>
            <a:r>
              <a:rPr sz="2206" i="1" spc="-28" dirty="0">
                <a:latin typeface="Arial"/>
                <a:cs typeface="Arial"/>
              </a:rPr>
              <a:t> °C)</a:t>
            </a:r>
            <a:endParaRPr sz="2206" dirty="0">
              <a:latin typeface="Arial"/>
              <a:cs typeface="Arial"/>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a:spLocks noGrp="1"/>
          </p:cNvSpPr>
          <p:nvPr>
            <p:ph type="title"/>
          </p:nvPr>
        </p:nvSpPr>
        <p:spPr>
          <a:xfrm>
            <a:off x="363622" y="769404"/>
            <a:ext cx="8762402" cy="442668"/>
          </a:xfrm>
          <a:prstGeom prst="rect">
            <a:avLst/>
          </a:prstGeom>
        </p:spPr>
        <p:txBody>
          <a:bodyPr vert="horz" wrap="square" lIns="0" tIns="18207" rIns="0" bIns="0" rtlCol="0">
            <a:spAutoFit/>
          </a:bodyPr>
          <a:lstStyle/>
          <a:p>
            <a:pPr marL="42019">
              <a:spcBef>
                <a:spcPts val="143"/>
              </a:spcBef>
              <a:tabLst>
                <a:tab pos="4468026" algn="l"/>
              </a:tabLst>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110" dirty="0">
                <a:solidFill>
                  <a:srgbClr val="FF0000"/>
                </a:solidFill>
                <a:latin typeface="Tahoma"/>
                <a:cs typeface="Tahoma"/>
              </a:rPr>
              <a:t> </a:t>
            </a:r>
            <a:r>
              <a:rPr sz="2757" i="1" spc="-61" dirty="0">
                <a:solidFill>
                  <a:srgbClr val="FF0000"/>
                </a:solidFill>
                <a:latin typeface="Tahoma"/>
                <a:cs typeface="Tahoma"/>
              </a:rPr>
              <a:t>Povrchové</a:t>
            </a:r>
            <a:r>
              <a:rPr sz="2757" i="1" spc="-99" dirty="0">
                <a:solidFill>
                  <a:srgbClr val="FF0000"/>
                </a:solidFill>
                <a:latin typeface="Tahoma"/>
                <a:cs typeface="Tahoma"/>
              </a:rPr>
              <a:t> </a:t>
            </a:r>
            <a:r>
              <a:rPr sz="2757" i="1" spc="-44" dirty="0">
                <a:solidFill>
                  <a:srgbClr val="FF0000"/>
                </a:solidFill>
                <a:latin typeface="Tahoma"/>
                <a:cs typeface="Tahoma"/>
              </a:rPr>
              <a:t>napětí</a:t>
            </a:r>
            <a:r>
              <a:rPr sz="2757" i="1" spc="-99" dirty="0">
                <a:solidFill>
                  <a:srgbClr val="FF0000"/>
                </a:solidFill>
                <a:latin typeface="Tahoma"/>
                <a:cs typeface="Tahoma"/>
              </a:rPr>
              <a:t> </a:t>
            </a:r>
            <a:r>
              <a:rPr sz="2647" spc="-11" dirty="0">
                <a:solidFill>
                  <a:srgbClr val="FF0000"/>
                </a:solidFill>
                <a:latin typeface="Times New Roman"/>
                <a:cs typeface="Times New Roman"/>
              </a:rPr>
              <a:t>/N.m</a:t>
            </a:r>
            <a:r>
              <a:rPr sz="2647" spc="-17" baseline="24305" dirty="0">
                <a:solidFill>
                  <a:srgbClr val="FF0000"/>
                </a:solidFill>
                <a:latin typeface="Times New Roman"/>
                <a:cs typeface="Times New Roman"/>
              </a:rPr>
              <a:t>-</a:t>
            </a:r>
            <a:r>
              <a:rPr sz="2647" spc="-41" baseline="24305" dirty="0">
                <a:solidFill>
                  <a:srgbClr val="FF0000"/>
                </a:solidFill>
                <a:latin typeface="Times New Roman"/>
                <a:cs typeface="Times New Roman"/>
              </a:rPr>
              <a:t>1</a:t>
            </a:r>
            <a:r>
              <a:rPr sz="2647" spc="-28" dirty="0">
                <a:solidFill>
                  <a:srgbClr val="FF0000"/>
                </a:solidFill>
                <a:latin typeface="Times New Roman"/>
                <a:cs typeface="Times New Roman"/>
              </a:rPr>
              <a:t>/</a:t>
            </a:r>
            <a:endParaRPr sz="2647" dirty="0">
              <a:latin typeface="Times New Roman"/>
              <a:cs typeface="Times New Roman"/>
            </a:endParaRPr>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5" name="object 15"/>
          <p:cNvSpPr txBox="1"/>
          <p:nvPr/>
        </p:nvSpPr>
        <p:spPr>
          <a:xfrm>
            <a:off x="684735" y="1996731"/>
            <a:ext cx="8658063" cy="4105553"/>
          </a:xfrm>
          <a:prstGeom prst="rect">
            <a:avLst/>
          </a:prstGeom>
        </p:spPr>
        <p:txBody>
          <a:bodyPr vert="horz" wrap="square" lIns="0" tIns="52520" rIns="0" bIns="0" rtlCol="0">
            <a:spAutoFit/>
          </a:bodyPr>
          <a:lstStyle/>
          <a:p>
            <a:pPr marL="392178" marR="5602" indent="-378171">
              <a:lnSpc>
                <a:spcPts val="2382"/>
              </a:lnSpc>
              <a:spcBef>
                <a:spcPts val="414"/>
              </a:spcBef>
              <a:buFont typeface="Arial"/>
              <a:buChar char="-"/>
              <a:tabLst>
                <a:tab pos="391477" algn="l"/>
                <a:tab pos="392178" algn="l"/>
              </a:tabLst>
            </a:pPr>
            <a:r>
              <a:rPr sz="2206" i="1" dirty="0">
                <a:latin typeface="Arial"/>
                <a:cs typeface="Arial"/>
              </a:rPr>
              <a:t>Důležitou</a:t>
            </a:r>
            <a:r>
              <a:rPr sz="2206" i="1" spc="-33" dirty="0">
                <a:latin typeface="Arial"/>
                <a:cs typeface="Arial"/>
              </a:rPr>
              <a:t> </a:t>
            </a:r>
            <a:r>
              <a:rPr sz="2206" i="1" dirty="0">
                <a:latin typeface="Arial"/>
                <a:cs typeface="Arial"/>
              </a:rPr>
              <a:t>úlohu</a:t>
            </a:r>
            <a:r>
              <a:rPr sz="2206" i="1" spc="-28" dirty="0">
                <a:latin typeface="Arial"/>
                <a:cs typeface="Arial"/>
              </a:rPr>
              <a:t> </a:t>
            </a:r>
            <a:r>
              <a:rPr sz="2206" i="1" dirty="0">
                <a:latin typeface="Arial"/>
                <a:cs typeface="Arial"/>
              </a:rPr>
              <a:t>při</a:t>
            </a:r>
            <a:r>
              <a:rPr sz="2206" i="1" spc="-33" dirty="0">
                <a:latin typeface="Arial"/>
                <a:cs typeface="Arial"/>
              </a:rPr>
              <a:t> </a:t>
            </a:r>
            <a:r>
              <a:rPr sz="2206" i="1" dirty="0">
                <a:latin typeface="Arial"/>
                <a:cs typeface="Arial"/>
              </a:rPr>
              <a:t>pájení</a:t>
            </a:r>
            <a:r>
              <a:rPr sz="2206" i="1" spc="-33" dirty="0">
                <a:latin typeface="Arial"/>
                <a:cs typeface="Arial"/>
              </a:rPr>
              <a:t> </a:t>
            </a:r>
            <a:r>
              <a:rPr sz="2206" i="1" dirty="0">
                <a:latin typeface="Arial"/>
                <a:cs typeface="Arial"/>
              </a:rPr>
              <a:t>má</a:t>
            </a:r>
            <a:r>
              <a:rPr sz="2206" i="1" spc="-11" dirty="0">
                <a:latin typeface="Arial"/>
                <a:cs typeface="Arial"/>
              </a:rPr>
              <a:t> </a:t>
            </a:r>
            <a:r>
              <a:rPr sz="2206" i="1" dirty="0">
                <a:latin typeface="Arial"/>
                <a:cs typeface="Arial"/>
              </a:rPr>
              <a:t>tzv.</a:t>
            </a:r>
            <a:r>
              <a:rPr sz="2206" i="1" spc="-22" dirty="0">
                <a:latin typeface="Arial"/>
                <a:cs typeface="Arial"/>
              </a:rPr>
              <a:t> </a:t>
            </a:r>
            <a:r>
              <a:rPr sz="2206" b="1" i="1" dirty="0">
                <a:latin typeface="Arial"/>
                <a:cs typeface="Arial"/>
              </a:rPr>
              <a:t>Povrchové</a:t>
            </a:r>
            <a:r>
              <a:rPr sz="2206" b="1" i="1" spc="-28" dirty="0">
                <a:latin typeface="Arial"/>
                <a:cs typeface="Arial"/>
              </a:rPr>
              <a:t> </a:t>
            </a:r>
            <a:r>
              <a:rPr sz="2206" b="1" i="1" dirty="0">
                <a:latin typeface="Arial"/>
                <a:cs typeface="Arial"/>
              </a:rPr>
              <a:t>napětí</a:t>
            </a:r>
            <a:r>
              <a:rPr sz="2206" b="1" i="1" spc="-33" dirty="0">
                <a:latin typeface="Arial"/>
                <a:cs typeface="Arial"/>
              </a:rPr>
              <a:t> </a:t>
            </a:r>
            <a:r>
              <a:rPr sz="2206" i="1" dirty="0">
                <a:latin typeface="Arial"/>
                <a:cs typeface="Arial"/>
              </a:rPr>
              <a:t>v</a:t>
            </a:r>
            <a:r>
              <a:rPr sz="2206" i="1" spc="-22" dirty="0">
                <a:latin typeface="Arial"/>
                <a:cs typeface="Arial"/>
              </a:rPr>
              <a:t> </a:t>
            </a:r>
            <a:r>
              <a:rPr sz="2206" i="1" spc="-11" dirty="0">
                <a:latin typeface="Arial"/>
                <a:cs typeface="Arial"/>
              </a:rPr>
              <a:t>dotykových </a:t>
            </a:r>
            <a:r>
              <a:rPr sz="2206" i="1" dirty="0">
                <a:latin typeface="Arial"/>
                <a:cs typeface="Arial"/>
              </a:rPr>
              <a:t>plochách</a:t>
            </a:r>
            <a:r>
              <a:rPr sz="2206" i="1" spc="-55" dirty="0">
                <a:latin typeface="Arial"/>
                <a:cs typeface="Arial"/>
              </a:rPr>
              <a:t> </a:t>
            </a:r>
            <a:r>
              <a:rPr sz="2206" i="1" dirty="0">
                <a:latin typeface="Arial"/>
                <a:cs typeface="Arial"/>
              </a:rPr>
              <a:t>mezi</a:t>
            </a:r>
            <a:r>
              <a:rPr sz="2206" i="1" spc="-39" dirty="0">
                <a:latin typeface="Arial"/>
                <a:cs typeface="Arial"/>
              </a:rPr>
              <a:t> </a:t>
            </a:r>
            <a:r>
              <a:rPr sz="2206" i="1" dirty="0">
                <a:latin typeface="Arial"/>
                <a:cs typeface="Arial"/>
              </a:rPr>
              <a:t>tuhým</a:t>
            </a:r>
            <a:r>
              <a:rPr sz="2206" i="1" spc="-44" dirty="0">
                <a:latin typeface="Arial"/>
                <a:cs typeface="Arial"/>
              </a:rPr>
              <a:t> </a:t>
            </a:r>
            <a:r>
              <a:rPr sz="2206" i="1" dirty="0">
                <a:latin typeface="Arial"/>
                <a:cs typeface="Arial"/>
              </a:rPr>
              <a:t>materiál,</a:t>
            </a:r>
            <a:r>
              <a:rPr sz="2206" i="1" spc="-28" dirty="0">
                <a:latin typeface="Arial"/>
                <a:cs typeface="Arial"/>
              </a:rPr>
              <a:t> </a:t>
            </a:r>
            <a:r>
              <a:rPr sz="2206" i="1" dirty="0">
                <a:latin typeface="Arial"/>
                <a:cs typeface="Arial"/>
              </a:rPr>
              <a:t>tekutou</a:t>
            </a:r>
            <a:r>
              <a:rPr sz="2206" i="1" spc="-61" dirty="0">
                <a:latin typeface="Arial"/>
                <a:cs typeface="Arial"/>
              </a:rPr>
              <a:t> </a:t>
            </a:r>
            <a:r>
              <a:rPr sz="2206" i="1" dirty="0">
                <a:latin typeface="Arial"/>
                <a:cs typeface="Arial"/>
              </a:rPr>
              <a:t>pájkou</a:t>
            </a:r>
            <a:r>
              <a:rPr sz="2206" i="1" spc="-33"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tavidlem</a:t>
            </a:r>
            <a:r>
              <a:rPr sz="2206" i="1" spc="-50" dirty="0">
                <a:latin typeface="Arial"/>
                <a:cs typeface="Arial"/>
              </a:rPr>
              <a:t> </a:t>
            </a:r>
            <a:r>
              <a:rPr sz="2206" i="1" spc="-22" dirty="0">
                <a:latin typeface="Arial"/>
                <a:cs typeface="Arial"/>
              </a:rPr>
              <a:t>nebo </a:t>
            </a:r>
            <a:r>
              <a:rPr sz="2206" i="1" dirty="0">
                <a:latin typeface="Arial"/>
                <a:cs typeface="Arial"/>
              </a:rPr>
              <a:t>ochrannou</a:t>
            </a:r>
            <a:r>
              <a:rPr sz="2206" i="1" spc="-105" dirty="0">
                <a:latin typeface="Arial"/>
                <a:cs typeface="Arial"/>
              </a:rPr>
              <a:t> </a:t>
            </a:r>
            <a:r>
              <a:rPr sz="2206" i="1" dirty="0">
                <a:latin typeface="Arial"/>
                <a:cs typeface="Arial"/>
              </a:rPr>
              <a:t>atmosférou</a:t>
            </a:r>
            <a:r>
              <a:rPr sz="2206" i="1" spc="-77" dirty="0">
                <a:latin typeface="Arial"/>
                <a:cs typeface="Arial"/>
              </a:rPr>
              <a:t> </a:t>
            </a:r>
            <a:r>
              <a:rPr sz="2206" i="1" dirty="0">
                <a:latin typeface="Arial"/>
                <a:cs typeface="Arial"/>
              </a:rPr>
              <a:t>(příp.</a:t>
            </a:r>
            <a:r>
              <a:rPr sz="2206" i="1" spc="-77" dirty="0">
                <a:latin typeface="Arial"/>
                <a:cs typeface="Arial"/>
              </a:rPr>
              <a:t> </a:t>
            </a:r>
            <a:r>
              <a:rPr sz="2206" i="1" spc="-11" dirty="0">
                <a:latin typeface="Arial"/>
                <a:cs typeface="Arial"/>
              </a:rPr>
              <a:t>vakuem)</a:t>
            </a:r>
            <a:endParaRPr sz="2206">
              <a:latin typeface="Arial"/>
              <a:cs typeface="Arial"/>
            </a:endParaRPr>
          </a:p>
          <a:p>
            <a:pPr>
              <a:spcBef>
                <a:spcPts val="33"/>
              </a:spcBef>
              <a:buFont typeface="Arial"/>
              <a:buChar char="-"/>
            </a:pPr>
            <a:endParaRPr sz="2702">
              <a:latin typeface="Arial"/>
              <a:cs typeface="Arial"/>
            </a:endParaRPr>
          </a:p>
          <a:p>
            <a:pPr marL="392178" indent="-378171">
              <a:buFont typeface="Arial"/>
              <a:buChar char="-"/>
              <a:tabLst>
                <a:tab pos="391477" algn="l"/>
                <a:tab pos="392178" algn="l"/>
              </a:tabLst>
            </a:pPr>
            <a:r>
              <a:rPr sz="2206" i="1" dirty="0">
                <a:latin typeface="Arial"/>
                <a:cs typeface="Arial"/>
              </a:rPr>
              <a:t>PN</a:t>
            </a:r>
            <a:r>
              <a:rPr sz="2206" i="1" spc="-28" dirty="0">
                <a:latin typeface="Arial"/>
                <a:cs typeface="Arial"/>
              </a:rPr>
              <a:t> </a:t>
            </a:r>
            <a:r>
              <a:rPr sz="2206" i="1" dirty="0">
                <a:latin typeface="Arial"/>
                <a:cs typeface="Arial"/>
              </a:rPr>
              <a:t>ovlivňuje:</a:t>
            </a:r>
            <a:r>
              <a:rPr sz="2206" i="1" spc="-33" dirty="0">
                <a:latin typeface="Arial"/>
                <a:cs typeface="Arial"/>
              </a:rPr>
              <a:t> </a:t>
            </a:r>
            <a:r>
              <a:rPr sz="2206" i="1" dirty="0">
                <a:latin typeface="Arial"/>
                <a:cs typeface="Arial"/>
              </a:rPr>
              <a:t>smáčivost,</a:t>
            </a:r>
            <a:r>
              <a:rPr sz="2206" i="1" spc="-61" dirty="0">
                <a:latin typeface="Arial"/>
                <a:cs typeface="Arial"/>
              </a:rPr>
              <a:t> </a:t>
            </a:r>
            <a:r>
              <a:rPr sz="2206" i="1" dirty="0">
                <a:latin typeface="Arial"/>
                <a:cs typeface="Arial"/>
              </a:rPr>
              <a:t>roztékavost</a:t>
            </a:r>
            <a:r>
              <a:rPr sz="2206" i="1" spc="-66" dirty="0">
                <a:latin typeface="Arial"/>
                <a:cs typeface="Arial"/>
              </a:rPr>
              <a:t> </a:t>
            </a:r>
            <a:r>
              <a:rPr sz="2206" i="1" dirty="0">
                <a:latin typeface="Arial"/>
                <a:cs typeface="Arial"/>
              </a:rPr>
              <a:t>i</a:t>
            </a:r>
            <a:r>
              <a:rPr sz="2206" i="1" spc="-11" dirty="0">
                <a:latin typeface="Arial"/>
                <a:cs typeface="Arial"/>
              </a:rPr>
              <a:t> vzlínavost</a:t>
            </a:r>
            <a:endParaRPr sz="2206">
              <a:latin typeface="Arial"/>
              <a:cs typeface="Arial"/>
            </a:endParaRPr>
          </a:p>
          <a:p>
            <a:pPr>
              <a:spcBef>
                <a:spcPts val="6"/>
              </a:spcBef>
              <a:buFont typeface="Arial"/>
              <a:buChar char="-"/>
            </a:pPr>
            <a:endParaRPr sz="2757">
              <a:latin typeface="Arial"/>
              <a:cs typeface="Arial"/>
            </a:endParaRPr>
          </a:p>
          <a:p>
            <a:pPr marL="392178" indent="-378171">
              <a:buFont typeface="Arial"/>
              <a:buChar char="-"/>
              <a:tabLst>
                <a:tab pos="391477" algn="l"/>
                <a:tab pos="392178" algn="l"/>
              </a:tabLst>
            </a:pPr>
            <a:r>
              <a:rPr sz="2206" i="1" dirty="0">
                <a:latin typeface="Arial"/>
                <a:cs typeface="Arial"/>
              </a:rPr>
              <a:t>Velikost</a:t>
            </a:r>
            <a:r>
              <a:rPr sz="2206" i="1" spc="-44" dirty="0">
                <a:latin typeface="Arial"/>
                <a:cs typeface="Arial"/>
              </a:rPr>
              <a:t> </a:t>
            </a:r>
            <a:r>
              <a:rPr sz="2206" i="1" dirty="0">
                <a:latin typeface="Arial"/>
                <a:cs typeface="Arial"/>
              </a:rPr>
              <a:t>PN</a:t>
            </a:r>
            <a:r>
              <a:rPr sz="2206" i="1" spc="-11" dirty="0">
                <a:latin typeface="Arial"/>
                <a:cs typeface="Arial"/>
              </a:rPr>
              <a:t> </a:t>
            </a:r>
            <a:r>
              <a:rPr sz="2206" i="1" dirty="0">
                <a:latin typeface="Arial"/>
                <a:cs typeface="Arial"/>
              </a:rPr>
              <a:t>roztavených</a:t>
            </a:r>
            <a:r>
              <a:rPr sz="2206" i="1" spc="-66" dirty="0">
                <a:latin typeface="Arial"/>
                <a:cs typeface="Arial"/>
              </a:rPr>
              <a:t> </a:t>
            </a:r>
            <a:r>
              <a:rPr sz="2206" i="1" dirty="0">
                <a:latin typeface="Arial"/>
                <a:cs typeface="Arial"/>
              </a:rPr>
              <a:t>kovů</a:t>
            </a:r>
            <a:r>
              <a:rPr sz="2206" i="1" spc="-44" dirty="0">
                <a:latin typeface="Arial"/>
                <a:cs typeface="Arial"/>
              </a:rPr>
              <a:t> </a:t>
            </a:r>
            <a:r>
              <a:rPr sz="2206" i="1" dirty="0">
                <a:latin typeface="Arial"/>
                <a:cs typeface="Arial"/>
              </a:rPr>
              <a:t>závisí</a:t>
            </a:r>
            <a:r>
              <a:rPr sz="2206" i="1" spc="-44" dirty="0">
                <a:latin typeface="Arial"/>
                <a:cs typeface="Arial"/>
              </a:rPr>
              <a:t> </a:t>
            </a:r>
            <a:r>
              <a:rPr sz="2206" i="1" spc="-28" dirty="0">
                <a:latin typeface="Arial"/>
                <a:cs typeface="Arial"/>
              </a:rPr>
              <a:t>na:</a:t>
            </a:r>
            <a:endParaRPr sz="2206">
              <a:latin typeface="Arial"/>
              <a:cs typeface="Arial"/>
            </a:endParaRPr>
          </a:p>
          <a:p>
            <a:pPr marL="834078" lvl="1" indent="-316544">
              <a:spcBef>
                <a:spcPts val="1715"/>
              </a:spcBef>
              <a:buFont typeface="Arial"/>
              <a:buChar char="-"/>
              <a:tabLst>
                <a:tab pos="834078" algn="l"/>
                <a:tab pos="834778" algn="l"/>
              </a:tabLst>
            </a:pPr>
            <a:r>
              <a:rPr sz="2095" i="1" dirty="0">
                <a:latin typeface="Arial"/>
                <a:cs typeface="Arial"/>
              </a:rPr>
              <a:t>Jejich</a:t>
            </a:r>
            <a:r>
              <a:rPr sz="2095" i="1" spc="-33" dirty="0">
                <a:latin typeface="Arial"/>
                <a:cs typeface="Arial"/>
              </a:rPr>
              <a:t> </a:t>
            </a:r>
            <a:r>
              <a:rPr sz="2095" i="1" spc="-11" dirty="0">
                <a:latin typeface="Arial"/>
                <a:cs typeface="Arial"/>
              </a:rPr>
              <a:t>struktuře</a:t>
            </a:r>
            <a:endParaRPr sz="2095">
              <a:latin typeface="Arial"/>
              <a:cs typeface="Arial"/>
            </a:endParaRPr>
          </a:p>
          <a:p>
            <a:pPr marL="834078" lvl="1" indent="-316544">
              <a:spcBef>
                <a:spcPts val="253"/>
              </a:spcBef>
              <a:buFont typeface="Arial"/>
              <a:buChar char="-"/>
              <a:tabLst>
                <a:tab pos="834078" algn="l"/>
                <a:tab pos="834778" algn="l"/>
              </a:tabLst>
            </a:pPr>
            <a:r>
              <a:rPr sz="2095" i="1" spc="-11" dirty="0">
                <a:latin typeface="Arial"/>
                <a:cs typeface="Arial"/>
              </a:rPr>
              <a:t>Teplotě</a:t>
            </a:r>
            <a:endParaRPr sz="2095">
              <a:latin typeface="Arial"/>
              <a:cs typeface="Arial"/>
            </a:endParaRPr>
          </a:p>
          <a:p>
            <a:pPr marL="834078" lvl="1" indent="-316544">
              <a:spcBef>
                <a:spcPts val="253"/>
              </a:spcBef>
              <a:buFont typeface="Arial"/>
              <a:buChar char="-"/>
              <a:tabLst>
                <a:tab pos="834078" algn="l"/>
                <a:tab pos="834778" algn="l"/>
              </a:tabLst>
            </a:pPr>
            <a:r>
              <a:rPr sz="2095" i="1" dirty="0">
                <a:latin typeface="Arial"/>
                <a:cs typeface="Arial"/>
              </a:rPr>
              <a:t>Složení</a:t>
            </a:r>
            <a:r>
              <a:rPr sz="2095" i="1" spc="-50" dirty="0">
                <a:latin typeface="Arial"/>
                <a:cs typeface="Arial"/>
              </a:rPr>
              <a:t> </a:t>
            </a:r>
            <a:r>
              <a:rPr sz="2095" i="1" dirty="0">
                <a:latin typeface="Arial"/>
                <a:cs typeface="Arial"/>
              </a:rPr>
              <a:t>tavidla,</a:t>
            </a:r>
            <a:r>
              <a:rPr sz="2095" i="1" spc="-39" dirty="0">
                <a:latin typeface="Arial"/>
                <a:cs typeface="Arial"/>
              </a:rPr>
              <a:t> </a:t>
            </a:r>
            <a:r>
              <a:rPr sz="2095" i="1" spc="-11" dirty="0">
                <a:latin typeface="Arial"/>
                <a:cs typeface="Arial"/>
              </a:rPr>
              <a:t>atmosféry</a:t>
            </a:r>
            <a:endParaRPr sz="2095">
              <a:latin typeface="Arial"/>
              <a:cs typeface="Arial"/>
            </a:endParaRPr>
          </a:p>
          <a:p>
            <a:pPr marL="834078" lvl="1" indent="-316544">
              <a:spcBef>
                <a:spcPts val="248"/>
              </a:spcBef>
              <a:buFont typeface="Arial"/>
              <a:buChar char="-"/>
              <a:tabLst>
                <a:tab pos="834078" algn="l"/>
                <a:tab pos="834778" algn="l"/>
              </a:tabLst>
            </a:pPr>
            <a:r>
              <a:rPr sz="2095" i="1" dirty="0">
                <a:latin typeface="Arial"/>
                <a:cs typeface="Arial"/>
              </a:rPr>
              <a:t>Množství</a:t>
            </a:r>
            <a:r>
              <a:rPr sz="2095" i="1" spc="-88" dirty="0">
                <a:latin typeface="Arial"/>
                <a:cs typeface="Arial"/>
              </a:rPr>
              <a:t> </a:t>
            </a:r>
            <a:r>
              <a:rPr sz="2095" i="1" dirty="0">
                <a:latin typeface="Arial"/>
                <a:cs typeface="Arial"/>
              </a:rPr>
              <a:t>aktivních</a:t>
            </a:r>
            <a:r>
              <a:rPr sz="2095" i="1" spc="-77" dirty="0">
                <a:latin typeface="Arial"/>
                <a:cs typeface="Arial"/>
              </a:rPr>
              <a:t> </a:t>
            </a:r>
            <a:r>
              <a:rPr sz="2095" i="1" dirty="0">
                <a:latin typeface="Arial"/>
                <a:cs typeface="Arial"/>
              </a:rPr>
              <a:t>prvků</a:t>
            </a:r>
            <a:r>
              <a:rPr sz="2095" i="1" spc="-83" dirty="0">
                <a:latin typeface="Arial"/>
                <a:cs typeface="Arial"/>
              </a:rPr>
              <a:t> </a:t>
            </a:r>
            <a:r>
              <a:rPr sz="2095" i="1" spc="-22" dirty="0">
                <a:latin typeface="Arial"/>
                <a:cs typeface="Arial"/>
              </a:rPr>
              <a:t>pájky</a:t>
            </a:r>
            <a:endParaRPr sz="2095">
              <a:latin typeface="Arial"/>
              <a:cs typeface="Arial"/>
            </a:endParaRP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6" name="object 16"/>
          <p:cNvSpPr txBox="1">
            <a:spLocks noGrp="1"/>
          </p:cNvSpPr>
          <p:nvPr>
            <p:ph type="title"/>
          </p:nvPr>
        </p:nvSpPr>
        <p:spPr>
          <a:xfrm>
            <a:off x="363622" y="769404"/>
            <a:ext cx="8762402" cy="442668"/>
          </a:xfrm>
          <a:prstGeom prst="rect">
            <a:avLst/>
          </a:prstGeom>
        </p:spPr>
        <p:txBody>
          <a:bodyPr vert="horz" wrap="square" lIns="0" tIns="18207" rIns="0" bIns="0" rtlCol="0">
            <a:spAutoFit/>
          </a:bodyPr>
          <a:lstStyle/>
          <a:p>
            <a:pPr marL="42019">
              <a:spcBef>
                <a:spcPts val="143"/>
              </a:spcBef>
              <a:tabLst>
                <a:tab pos="4468026" algn="l"/>
              </a:tabLst>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110" dirty="0">
                <a:solidFill>
                  <a:srgbClr val="FF0000"/>
                </a:solidFill>
                <a:latin typeface="Tahoma"/>
                <a:cs typeface="Tahoma"/>
              </a:rPr>
              <a:t> </a:t>
            </a:r>
            <a:r>
              <a:rPr sz="2757" i="1" spc="-61" dirty="0">
                <a:solidFill>
                  <a:srgbClr val="FF0000"/>
                </a:solidFill>
                <a:latin typeface="Tahoma"/>
                <a:cs typeface="Tahoma"/>
              </a:rPr>
              <a:t>Povrchové</a:t>
            </a:r>
            <a:r>
              <a:rPr sz="2757" i="1" spc="-99" dirty="0">
                <a:solidFill>
                  <a:srgbClr val="FF0000"/>
                </a:solidFill>
                <a:latin typeface="Tahoma"/>
                <a:cs typeface="Tahoma"/>
              </a:rPr>
              <a:t> </a:t>
            </a:r>
            <a:r>
              <a:rPr sz="2757" i="1" spc="-44" dirty="0">
                <a:solidFill>
                  <a:srgbClr val="FF0000"/>
                </a:solidFill>
                <a:latin typeface="Tahoma"/>
                <a:cs typeface="Tahoma"/>
              </a:rPr>
              <a:t>napětí</a:t>
            </a:r>
            <a:r>
              <a:rPr sz="2757" i="1" spc="-99" dirty="0">
                <a:solidFill>
                  <a:srgbClr val="FF0000"/>
                </a:solidFill>
                <a:latin typeface="Tahoma"/>
                <a:cs typeface="Tahoma"/>
              </a:rPr>
              <a:t> </a:t>
            </a:r>
            <a:r>
              <a:rPr sz="2647" spc="-11" dirty="0">
                <a:solidFill>
                  <a:srgbClr val="FF0000"/>
                </a:solidFill>
                <a:latin typeface="Times New Roman"/>
                <a:cs typeface="Times New Roman"/>
              </a:rPr>
              <a:t>/N.m</a:t>
            </a:r>
            <a:r>
              <a:rPr sz="2647" spc="-17" baseline="24305" dirty="0">
                <a:solidFill>
                  <a:srgbClr val="FF0000"/>
                </a:solidFill>
                <a:latin typeface="Times New Roman"/>
                <a:cs typeface="Times New Roman"/>
              </a:rPr>
              <a:t>-</a:t>
            </a:r>
            <a:r>
              <a:rPr sz="2647" spc="-41" baseline="24305" dirty="0">
                <a:solidFill>
                  <a:srgbClr val="FF0000"/>
                </a:solidFill>
                <a:latin typeface="Times New Roman"/>
                <a:cs typeface="Times New Roman"/>
              </a:rPr>
              <a:t>1</a:t>
            </a:r>
            <a:r>
              <a:rPr sz="2647" spc="-28" dirty="0">
                <a:solidFill>
                  <a:srgbClr val="FF0000"/>
                </a:solidFill>
                <a:latin typeface="Times New Roman"/>
                <a:cs typeface="Times New Roman"/>
              </a:rPr>
              <a:t>/</a:t>
            </a:r>
            <a:endParaRPr sz="2647">
              <a:latin typeface="Times New Roman"/>
              <a:cs typeface="Times New Roman"/>
            </a:endParaRPr>
          </a:p>
        </p:txBody>
      </p:sp>
      <p:sp>
        <p:nvSpPr>
          <p:cNvPr id="17" name="object 17"/>
          <p:cNvSpPr txBox="1"/>
          <p:nvPr/>
        </p:nvSpPr>
        <p:spPr>
          <a:xfrm>
            <a:off x="684734" y="1963793"/>
            <a:ext cx="4476786" cy="4811352"/>
          </a:xfrm>
          <a:prstGeom prst="rect">
            <a:avLst/>
          </a:prstGeom>
        </p:spPr>
        <p:txBody>
          <a:bodyPr vert="horz" wrap="square" lIns="0" tIns="14005" rIns="0" bIns="0" rtlCol="0">
            <a:spAutoFit/>
          </a:bodyPr>
          <a:lstStyle/>
          <a:p>
            <a:pPr marL="14007" marR="5602" algn="just">
              <a:lnSpc>
                <a:spcPct val="110000"/>
              </a:lnSpc>
              <a:spcBef>
                <a:spcPts val="110"/>
              </a:spcBef>
            </a:pPr>
            <a:r>
              <a:rPr sz="2206" i="1" dirty="0">
                <a:latin typeface="Arial"/>
                <a:cs typeface="Arial"/>
              </a:rPr>
              <a:t>Uvnitř</a:t>
            </a:r>
            <a:r>
              <a:rPr sz="2206" i="1" spc="-55" dirty="0">
                <a:latin typeface="Arial"/>
                <a:cs typeface="Arial"/>
              </a:rPr>
              <a:t> </a:t>
            </a:r>
            <a:r>
              <a:rPr sz="2206" i="1" dirty="0">
                <a:latin typeface="Arial"/>
                <a:cs typeface="Arial"/>
              </a:rPr>
              <a:t>kapaliny</a:t>
            </a:r>
            <a:r>
              <a:rPr sz="2206" i="1" spc="-33" dirty="0">
                <a:latin typeface="Arial"/>
                <a:cs typeface="Arial"/>
              </a:rPr>
              <a:t> </a:t>
            </a:r>
            <a:r>
              <a:rPr sz="2206" i="1" dirty="0">
                <a:latin typeface="Arial"/>
                <a:cs typeface="Arial"/>
              </a:rPr>
              <a:t>(roztavená</a:t>
            </a:r>
            <a:r>
              <a:rPr sz="2206" i="1" spc="-61" dirty="0">
                <a:latin typeface="Arial"/>
                <a:cs typeface="Arial"/>
              </a:rPr>
              <a:t> </a:t>
            </a:r>
            <a:r>
              <a:rPr sz="2206" i="1" dirty="0">
                <a:latin typeface="Arial"/>
                <a:cs typeface="Arial"/>
              </a:rPr>
              <a:t>pájka)</a:t>
            </a:r>
            <a:r>
              <a:rPr sz="2206" i="1" spc="-44" dirty="0">
                <a:latin typeface="Arial"/>
                <a:cs typeface="Arial"/>
              </a:rPr>
              <a:t> </a:t>
            </a:r>
            <a:r>
              <a:rPr sz="2206" i="1" spc="-28" dirty="0">
                <a:latin typeface="Arial"/>
                <a:cs typeface="Arial"/>
              </a:rPr>
              <a:t>se </a:t>
            </a:r>
            <a:r>
              <a:rPr sz="2206" i="1" dirty="0">
                <a:latin typeface="Arial"/>
                <a:cs typeface="Arial"/>
              </a:rPr>
              <a:t>přitažlivé</a:t>
            </a:r>
            <a:r>
              <a:rPr sz="2206" i="1" spc="-39" dirty="0">
                <a:latin typeface="Arial"/>
                <a:cs typeface="Arial"/>
              </a:rPr>
              <a:t> </a:t>
            </a:r>
            <a:r>
              <a:rPr sz="2206" i="1" dirty="0">
                <a:latin typeface="Arial"/>
                <a:cs typeface="Arial"/>
              </a:rPr>
              <a:t>síly</a:t>
            </a:r>
            <a:r>
              <a:rPr sz="2206" i="1" spc="-28" dirty="0">
                <a:latin typeface="Arial"/>
                <a:cs typeface="Arial"/>
              </a:rPr>
              <a:t> </a:t>
            </a:r>
            <a:r>
              <a:rPr sz="2206" i="1" dirty="0">
                <a:latin typeface="Arial"/>
                <a:cs typeface="Arial"/>
              </a:rPr>
              <a:t>částic</a:t>
            </a:r>
            <a:r>
              <a:rPr sz="2206" i="1" spc="-39" dirty="0">
                <a:latin typeface="Arial"/>
                <a:cs typeface="Arial"/>
              </a:rPr>
              <a:t> </a:t>
            </a:r>
            <a:r>
              <a:rPr sz="2206" i="1" dirty="0">
                <a:latin typeface="Arial"/>
                <a:cs typeface="Arial"/>
              </a:rPr>
              <a:t>navzájem</a:t>
            </a:r>
            <a:r>
              <a:rPr sz="2206" i="1" spc="-61" dirty="0">
                <a:latin typeface="Arial"/>
                <a:cs typeface="Arial"/>
              </a:rPr>
              <a:t> </a:t>
            </a:r>
            <a:r>
              <a:rPr sz="2206" i="1" dirty="0">
                <a:latin typeface="Arial"/>
                <a:cs typeface="Arial"/>
              </a:rPr>
              <a:t>ruší</a:t>
            </a:r>
            <a:r>
              <a:rPr sz="2206" i="1" spc="-39" dirty="0">
                <a:latin typeface="Arial"/>
                <a:cs typeface="Arial"/>
              </a:rPr>
              <a:t> </a:t>
            </a:r>
            <a:r>
              <a:rPr sz="2206" i="1" spc="-55" dirty="0">
                <a:latin typeface="Arial"/>
                <a:cs typeface="Arial"/>
              </a:rPr>
              <a:t>a </a:t>
            </a:r>
            <a:r>
              <a:rPr sz="2206" i="1" dirty="0">
                <a:latin typeface="Arial"/>
                <a:cs typeface="Arial"/>
              </a:rPr>
              <a:t>vytváří</a:t>
            </a:r>
            <a:r>
              <a:rPr sz="2206" i="1" spc="-83" dirty="0">
                <a:latin typeface="Arial"/>
                <a:cs typeface="Arial"/>
              </a:rPr>
              <a:t> </a:t>
            </a:r>
            <a:r>
              <a:rPr sz="2206" i="1" dirty="0">
                <a:latin typeface="Arial"/>
                <a:cs typeface="Arial"/>
              </a:rPr>
              <a:t>rovnovážný</a:t>
            </a:r>
            <a:r>
              <a:rPr sz="2206" i="1" spc="-66" dirty="0">
                <a:latin typeface="Arial"/>
                <a:cs typeface="Arial"/>
              </a:rPr>
              <a:t> </a:t>
            </a:r>
            <a:r>
              <a:rPr sz="2206" i="1" spc="-22" dirty="0">
                <a:latin typeface="Arial"/>
                <a:cs typeface="Arial"/>
              </a:rPr>
              <a:t>stav</a:t>
            </a:r>
            <a:endParaRPr sz="2206" dirty="0">
              <a:latin typeface="Arial"/>
              <a:cs typeface="Arial"/>
            </a:endParaRPr>
          </a:p>
          <a:p>
            <a:pPr>
              <a:spcBef>
                <a:spcPts val="50"/>
              </a:spcBef>
            </a:pPr>
            <a:endParaRPr sz="2978" dirty="0">
              <a:latin typeface="Arial"/>
              <a:cs typeface="Arial"/>
            </a:endParaRPr>
          </a:p>
          <a:p>
            <a:pPr marL="416689" marR="376070" indent="-403383">
              <a:lnSpc>
                <a:spcPts val="2382"/>
              </a:lnSpc>
              <a:buFont typeface="Wingdings"/>
              <a:buChar char=""/>
              <a:tabLst>
                <a:tab pos="416689" algn="l"/>
                <a:tab pos="417389" algn="l"/>
              </a:tabLst>
            </a:pPr>
            <a:r>
              <a:rPr sz="2206" i="1" dirty="0">
                <a:latin typeface="Arial"/>
                <a:cs typeface="Arial"/>
              </a:rPr>
              <a:t>Molekuly</a:t>
            </a:r>
            <a:r>
              <a:rPr sz="2206" i="1" spc="-33"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povrchu</a:t>
            </a:r>
            <a:r>
              <a:rPr sz="2206" i="1" spc="-44" dirty="0">
                <a:latin typeface="Arial"/>
                <a:cs typeface="Arial"/>
              </a:rPr>
              <a:t> </a:t>
            </a:r>
            <a:r>
              <a:rPr sz="2206" i="1" spc="-11" dirty="0">
                <a:latin typeface="Arial"/>
                <a:cs typeface="Arial"/>
              </a:rPr>
              <a:t>kapaliny </a:t>
            </a:r>
            <a:r>
              <a:rPr sz="2206" i="1" dirty="0">
                <a:latin typeface="Arial"/>
                <a:cs typeface="Arial"/>
              </a:rPr>
              <a:t>nejsou</a:t>
            </a:r>
            <a:r>
              <a:rPr sz="2206" i="1" spc="-55" dirty="0">
                <a:latin typeface="Arial"/>
                <a:cs typeface="Arial"/>
              </a:rPr>
              <a:t> </a:t>
            </a:r>
            <a:r>
              <a:rPr sz="2206" i="1" dirty="0">
                <a:latin typeface="Arial"/>
                <a:cs typeface="Arial"/>
              </a:rPr>
              <a:t>obklopeny</a:t>
            </a:r>
            <a:r>
              <a:rPr sz="2206" i="1" spc="-50" dirty="0">
                <a:latin typeface="Arial"/>
                <a:cs typeface="Arial"/>
              </a:rPr>
              <a:t> </a:t>
            </a:r>
            <a:r>
              <a:rPr sz="2206" i="1" spc="-11" dirty="0">
                <a:latin typeface="Arial"/>
                <a:cs typeface="Arial"/>
              </a:rPr>
              <a:t>souměrně </a:t>
            </a:r>
            <a:r>
              <a:rPr sz="2206" i="1" dirty="0">
                <a:latin typeface="Arial"/>
                <a:cs typeface="Arial"/>
              </a:rPr>
              <a:t>ostatními</a:t>
            </a:r>
            <a:r>
              <a:rPr sz="2206" i="1" spc="-94" dirty="0">
                <a:latin typeface="Arial"/>
                <a:cs typeface="Arial"/>
              </a:rPr>
              <a:t> </a:t>
            </a:r>
            <a:r>
              <a:rPr sz="2206" i="1" spc="-11" dirty="0">
                <a:latin typeface="Arial"/>
                <a:cs typeface="Arial"/>
              </a:rPr>
              <a:t>atomy</a:t>
            </a:r>
            <a:endParaRPr sz="2206" dirty="0">
              <a:latin typeface="Arial"/>
              <a:cs typeface="Arial"/>
            </a:endParaRPr>
          </a:p>
          <a:p>
            <a:pPr marL="416689" marR="144265" indent="-403383">
              <a:lnSpc>
                <a:spcPts val="2382"/>
              </a:lnSpc>
              <a:spcBef>
                <a:spcPts val="534"/>
              </a:spcBef>
              <a:buFont typeface="Wingdings"/>
              <a:buChar char=""/>
              <a:tabLst>
                <a:tab pos="416689" algn="l"/>
                <a:tab pos="417389" algn="l"/>
              </a:tabLst>
            </a:pPr>
            <a:r>
              <a:rPr sz="2206" i="1" dirty="0">
                <a:latin typeface="Arial"/>
                <a:cs typeface="Arial"/>
              </a:rPr>
              <a:t>Mezimolekulární</a:t>
            </a:r>
            <a:r>
              <a:rPr sz="2206" i="1" spc="-72" dirty="0">
                <a:latin typeface="Arial"/>
                <a:cs typeface="Arial"/>
              </a:rPr>
              <a:t> </a:t>
            </a:r>
            <a:r>
              <a:rPr sz="2206" i="1" dirty="0">
                <a:latin typeface="Arial"/>
                <a:cs typeface="Arial"/>
              </a:rPr>
              <a:t>síly</a:t>
            </a:r>
            <a:r>
              <a:rPr sz="2206" i="1" spc="-33" dirty="0">
                <a:latin typeface="Arial"/>
                <a:cs typeface="Arial"/>
              </a:rPr>
              <a:t> </a:t>
            </a:r>
            <a:r>
              <a:rPr sz="2206" i="1" dirty="0">
                <a:latin typeface="Arial"/>
                <a:cs typeface="Arial"/>
              </a:rPr>
              <a:t>je</a:t>
            </a:r>
            <a:r>
              <a:rPr sz="2206" i="1" spc="-17" dirty="0">
                <a:latin typeface="Arial"/>
                <a:cs typeface="Arial"/>
              </a:rPr>
              <a:t> </a:t>
            </a:r>
            <a:r>
              <a:rPr sz="2206" i="1" spc="-11" dirty="0">
                <a:latin typeface="Arial"/>
                <a:cs typeface="Arial"/>
              </a:rPr>
              <a:t>přitahují dovnitř</a:t>
            </a:r>
            <a:endParaRPr sz="2206" dirty="0">
              <a:latin typeface="Arial"/>
              <a:cs typeface="Arial"/>
            </a:endParaRPr>
          </a:p>
          <a:p>
            <a:pPr marL="416689" marR="593169" indent="-403383">
              <a:lnSpc>
                <a:spcPts val="2382"/>
              </a:lnSpc>
              <a:spcBef>
                <a:spcPts val="529"/>
              </a:spcBef>
              <a:buFont typeface="Wingdings"/>
              <a:buChar char=""/>
              <a:tabLst>
                <a:tab pos="416689" algn="l"/>
                <a:tab pos="417389" algn="l"/>
              </a:tabLst>
            </a:pPr>
            <a:r>
              <a:rPr sz="2206" i="1" dirty="0">
                <a:latin typeface="Arial"/>
                <a:cs typeface="Arial"/>
              </a:rPr>
              <a:t>Snaha</a:t>
            </a:r>
            <a:r>
              <a:rPr sz="2206" i="1" spc="-39" dirty="0">
                <a:latin typeface="Arial"/>
                <a:cs typeface="Arial"/>
              </a:rPr>
              <a:t> </a:t>
            </a:r>
            <a:r>
              <a:rPr sz="2206" i="1" dirty="0">
                <a:latin typeface="Arial"/>
                <a:cs typeface="Arial"/>
              </a:rPr>
              <a:t>zaujmout</a:t>
            </a:r>
            <a:r>
              <a:rPr sz="2206" i="1" spc="-39" dirty="0">
                <a:latin typeface="Arial"/>
                <a:cs typeface="Arial"/>
              </a:rPr>
              <a:t> </a:t>
            </a:r>
            <a:r>
              <a:rPr sz="2206" i="1" dirty="0">
                <a:latin typeface="Arial"/>
                <a:cs typeface="Arial"/>
              </a:rPr>
              <a:t>min</a:t>
            </a:r>
            <a:r>
              <a:rPr sz="2206" i="1" spc="-11" dirty="0">
                <a:latin typeface="Arial"/>
                <a:cs typeface="Arial"/>
              </a:rPr>
              <a:t> </a:t>
            </a:r>
            <a:r>
              <a:rPr sz="2206" i="1" spc="-11" dirty="0" err="1">
                <a:latin typeface="Arial"/>
                <a:cs typeface="Arial"/>
              </a:rPr>
              <a:t>plochu</a:t>
            </a:r>
            <a:r>
              <a:rPr sz="2206" i="1" spc="-11" dirty="0">
                <a:latin typeface="Arial"/>
                <a:cs typeface="Arial"/>
              </a:rPr>
              <a:t> </a:t>
            </a:r>
            <a:r>
              <a:rPr sz="2206" i="1" spc="-11" dirty="0" err="1">
                <a:latin typeface="Arial"/>
                <a:cs typeface="Arial"/>
              </a:rPr>
              <a:t>povrchu</a:t>
            </a:r>
            <a:endParaRPr sz="2978" dirty="0">
              <a:latin typeface="Arial"/>
              <a:cs typeface="Arial"/>
            </a:endParaRPr>
          </a:p>
          <a:p>
            <a:pPr marL="416689" marR="292033" indent="-403383">
              <a:lnSpc>
                <a:spcPts val="2382"/>
              </a:lnSpc>
              <a:buFont typeface="Wingdings"/>
              <a:buChar char=""/>
              <a:tabLst>
                <a:tab pos="416689" algn="l"/>
                <a:tab pos="417389" algn="l"/>
              </a:tabLst>
            </a:pPr>
            <a:r>
              <a:rPr sz="2206" i="1" dirty="0">
                <a:latin typeface="Arial"/>
                <a:cs typeface="Arial"/>
              </a:rPr>
              <a:t>Tj.</a:t>
            </a:r>
            <a:r>
              <a:rPr sz="2206" i="1" spc="-17" dirty="0">
                <a:latin typeface="Arial"/>
                <a:cs typeface="Arial"/>
              </a:rPr>
              <a:t> </a:t>
            </a:r>
            <a:r>
              <a:rPr sz="2206" i="1" dirty="0">
                <a:latin typeface="Arial"/>
                <a:cs typeface="Arial"/>
              </a:rPr>
              <a:t>výslednicí</a:t>
            </a:r>
            <a:r>
              <a:rPr sz="2206" i="1" spc="-50" dirty="0">
                <a:latin typeface="Arial"/>
                <a:cs typeface="Arial"/>
              </a:rPr>
              <a:t> </a:t>
            </a:r>
            <a:r>
              <a:rPr sz="2206" i="1" dirty="0">
                <a:latin typeface="Arial"/>
                <a:cs typeface="Arial"/>
              </a:rPr>
              <a:t>účinku</a:t>
            </a:r>
            <a:r>
              <a:rPr sz="2206" i="1" spc="-28" dirty="0">
                <a:latin typeface="Arial"/>
                <a:cs typeface="Arial"/>
              </a:rPr>
              <a:t> </a:t>
            </a:r>
            <a:r>
              <a:rPr sz="2206" i="1" dirty="0">
                <a:latin typeface="Arial"/>
                <a:cs typeface="Arial"/>
              </a:rPr>
              <a:t>sil,</a:t>
            </a:r>
            <a:r>
              <a:rPr sz="2206" i="1" spc="-6" dirty="0">
                <a:latin typeface="Arial"/>
                <a:cs typeface="Arial"/>
              </a:rPr>
              <a:t> </a:t>
            </a:r>
            <a:r>
              <a:rPr sz="2206" i="1" spc="-11" dirty="0">
                <a:latin typeface="Arial"/>
                <a:cs typeface="Arial"/>
              </a:rPr>
              <a:t>které </a:t>
            </a:r>
            <a:r>
              <a:rPr sz="2206" i="1" dirty="0">
                <a:latin typeface="Arial"/>
                <a:cs typeface="Arial"/>
              </a:rPr>
              <a:t>působí</a:t>
            </a:r>
            <a:r>
              <a:rPr sz="2206" i="1" spc="-39"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povrch</a:t>
            </a:r>
            <a:r>
              <a:rPr sz="2206" i="1" spc="-50" dirty="0">
                <a:latin typeface="Arial"/>
                <a:cs typeface="Arial"/>
              </a:rPr>
              <a:t> </a:t>
            </a:r>
            <a:r>
              <a:rPr sz="2206" i="1" dirty="0">
                <a:latin typeface="Arial"/>
                <a:cs typeface="Arial"/>
              </a:rPr>
              <a:t>=</a:t>
            </a:r>
            <a:r>
              <a:rPr sz="2206" i="1" spc="-22" dirty="0">
                <a:latin typeface="Arial"/>
                <a:cs typeface="Arial"/>
              </a:rPr>
              <a:t> </a:t>
            </a:r>
            <a:r>
              <a:rPr sz="2206" i="1" spc="-11" dirty="0">
                <a:latin typeface="Arial"/>
                <a:cs typeface="Arial"/>
              </a:rPr>
              <a:t>povrchové napětí</a:t>
            </a:r>
            <a:endParaRPr sz="2206" dirty="0">
              <a:latin typeface="Arial"/>
              <a:cs typeface="Arial"/>
            </a:endParaRPr>
          </a:p>
        </p:txBody>
      </p:sp>
      <p:pic>
        <p:nvPicPr>
          <p:cNvPr id="18" name="object 18"/>
          <p:cNvPicPr/>
          <p:nvPr/>
        </p:nvPicPr>
        <p:blipFill>
          <a:blip r:embed="rId2" cstate="print"/>
          <a:stretch>
            <a:fillRect/>
          </a:stretch>
        </p:blipFill>
        <p:spPr>
          <a:xfrm>
            <a:off x="5392158" y="1796597"/>
            <a:ext cx="4877116" cy="4811653"/>
          </a:xfrm>
          <a:prstGeom prst="rect">
            <a:avLst/>
          </a:prstGeom>
        </p:spPr>
      </p:pic>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6" name="object 16"/>
          <p:cNvSpPr txBox="1">
            <a:spLocks noGrp="1"/>
          </p:cNvSpPr>
          <p:nvPr>
            <p:ph type="title"/>
          </p:nvPr>
        </p:nvSpPr>
        <p:spPr>
          <a:xfrm>
            <a:off x="391633" y="777807"/>
            <a:ext cx="6424921" cy="442668"/>
          </a:xfrm>
          <a:prstGeom prst="rect">
            <a:avLst/>
          </a:prstGeom>
        </p:spPr>
        <p:txBody>
          <a:bodyPr vert="horz" wrap="square" lIns="0" tIns="18207" rIns="0" bIns="0" rtlCol="0">
            <a:spAutoFit/>
          </a:bodyPr>
          <a:lstStyle/>
          <a:p>
            <a:pPr marL="14007">
              <a:spcBef>
                <a:spcPts val="143"/>
              </a:spcBef>
              <a:tabLst>
                <a:tab pos="4440013" algn="l"/>
              </a:tabLst>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99" dirty="0">
                <a:solidFill>
                  <a:srgbClr val="FF0000"/>
                </a:solidFill>
                <a:latin typeface="Tahoma"/>
                <a:cs typeface="Tahoma"/>
              </a:rPr>
              <a:t> </a:t>
            </a:r>
            <a:r>
              <a:rPr sz="2757" i="1" spc="-61" dirty="0">
                <a:solidFill>
                  <a:srgbClr val="FF0000"/>
                </a:solidFill>
                <a:latin typeface="Tahoma"/>
                <a:cs typeface="Tahoma"/>
              </a:rPr>
              <a:t>Smáčivost</a:t>
            </a:r>
            <a:endParaRPr sz="2757">
              <a:latin typeface="Tahoma"/>
              <a:cs typeface="Tahoma"/>
            </a:endParaRPr>
          </a:p>
        </p:txBody>
      </p:sp>
      <p:sp>
        <p:nvSpPr>
          <p:cNvPr id="17" name="object 17"/>
          <p:cNvSpPr txBox="1"/>
          <p:nvPr/>
        </p:nvSpPr>
        <p:spPr>
          <a:xfrm>
            <a:off x="684734" y="1694919"/>
            <a:ext cx="8714084" cy="693753"/>
          </a:xfrm>
          <a:prstGeom prst="rect">
            <a:avLst/>
          </a:prstGeom>
        </p:spPr>
        <p:txBody>
          <a:bodyPr vert="horz" wrap="square" lIns="0" tIns="14706" rIns="0" bIns="0" rtlCol="0">
            <a:spAutoFit/>
          </a:bodyPr>
          <a:lstStyle/>
          <a:p>
            <a:pPr marL="392178" marR="5602" indent="-378171">
              <a:spcBef>
                <a:spcPts val="116"/>
              </a:spcBef>
              <a:tabLst>
                <a:tab pos="391477" algn="l"/>
              </a:tabLst>
            </a:pPr>
            <a:r>
              <a:rPr sz="2206" spc="-55" dirty="0">
                <a:latin typeface="Arial"/>
                <a:cs typeface="Arial"/>
              </a:rPr>
              <a:t>-</a:t>
            </a:r>
            <a:r>
              <a:rPr sz="2206" dirty="0">
                <a:latin typeface="Arial"/>
                <a:cs typeface="Arial"/>
              </a:rPr>
              <a:t>	</a:t>
            </a:r>
            <a:r>
              <a:rPr sz="2206" b="1" i="1" dirty="0">
                <a:latin typeface="Arial"/>
                <a:cs typeface="Arial"/>
              </a:rPr>
              <a:t>Schopnost</a:t>
            </a:r>
            <a:r>
              <a:rPr sz="2206" b="1" i="1" spc="-28" dirty="0">
                <a:latin typeface="Arial"/>
                <a:cs typeface="Arial"/>
              </a:rPr>
              <a:t> </a:t>
            </a:r>
            <a:r>
              <a:rPr sz="2206" b="1" i="1" dirty="0">
                <a:latin typeface="Arial"/>
                <a:cs typeface="Arial"/>
              </a:rPr>
              <a:t>tekuté</a:t>
            </a:r>
            <a:r>
              <a:rPr sz="2206" b="1" i="1" spc="-33" dirty="0">
                <a:latin typeface="Arial"/>
                <a:cs typeface="Arial"/>
              </a:rPr>
              <a:t> </a:t>
            </a:r>
            <a:r>
              <a:rPr sz="2206" b="1" i="1" dirty="0">
                <a:latin typeface="Arial"/>
                <a:cs typeface="Arial"/>
              </a:rPr>
              <a:t>pájky</a:t>
            </a:r>
            <a:r>
              <a:rPr sz="2206" b="1" i="1" spc="-28" dirty="0">
                <a:latin typeface="Arial"/>
                <a:cs typeface="Arial"/>
              </a:rPr>
              <a:t> </a:t>
            </a:r>
            <a:r>
              <a:rPr sz="2206" b="1" i="1" dirty="0">
                <a:latin typeface="Arial"/>
                <a:cs typeface="Arial"/>
              </a:rPr>
              <a:t>nebo</a:t>
            </a:r>
            <a:r>
              <a:rPr sz="2206" b="1" i="1" spc="-22" dirty="0">
                <a:latin typeface="Arial"/>
                <a:cs typeface="Arial"/>
              </a:rPr>
              <a:t> </a:t>
            </a:r>
            <a:r>
              <a:rPr sz="2206" b="1" i="1" dirty="0">
                <a:latin typeface="Arial"/>
                <a:cs typeface="Arial"/>
              </a:rPr>
              <a:t>tavidla</a:t>
            </a:r>
            <a:r>
              <a:rPr sz="2206" b="1" i="1" spc="-39" dirty="0">
                <a:latin typeface="Arial"/>
                <a:cs typeface="Arial"/>
              </a:rPr>
              <a:t> </a:t>
            </a:r>
            <a:r>
              <a:rPr sz="2206" b="1" i="1" dirty="0">
                <a:latin typeface="Arial"/>
                <a:cs typeface="Arial"/>
              </a:rPr>
              <a:t>přilnout</a:t>
            </a:r>
            <a:r>
              <a:rPr sz="2206" b="1" i="1" spc="-22" dirty="0">
                <a:latin typeface="Arial"/>
                <a:cs typeface="Arial"/>
              </a:rPr>
              <a:t> </a:t>
            </a:r>
            <a:r>
              <a:rPr sz="2206" b="1" i="1" dirty="0">
                <a:latin typeface="Arial"/>
                <a:cs typeface="Arial"/>
              </a:rPr>
              <a:t>na</a:t>
            </a:r>
            <a:r>
              <a:rPr sz="2206" b="1" i="1" spc="-6" dirty="0">
                <a:latin typeface="Arial"/>
                <a:cs typeface="Arial"/>
              </a:rPr>
              <a:t> </a:t>
            </a:r>
            <a:r>
              <a:rPr sz="2206" b="1" i="1" dirty="0">
                <a:latin typeface="Arial"/>
                <a:cs typeface="Arial"/>
              </a:rPr>
              <a:t>povrch</a:t>
            </a:r>
            <a:r>
              <a:rPr sz="2206" b="1" i="1" spc="-28" dirty="0">
                <a:latin typeface="Arial"/>
                <a:cs typeface="Arial"/>
              </a:rPr>
              <a:t> </a:t>
            </a:r>
            <a:r>
              <a:rPr sz="2206" b="1" i="1" dirty="0">
                <a:latin typeface="Arial"/>
                <a:cs typeface="Arial"/>
              </a:rPr>
              <a:t>ZM</a:t>
            </a:r>
            <a:r>
              <a:rPr sz="2206" b="1" i="1" spc="-22" dirty="0">
                <a:latin typeface="Arial"/>
                <a:cs typeface="Arial"/>
              </a:rPr>
              <a:t> </a:t>
            </a:r>
            <a:r>
              <a:rPr sz="2206" b="1" i="1" spc="-28" dirty="0">
                <a:latin typeface="Arial"/>
                <a:cs typeface="Arial"/>
              </a:rPr>
              <a:t>při </a:t>
            </a:r>
            <a:r>
              <a:rPr sz="2206" b="1" i="1" dirty="0">
                <a:latin typeface="Arial"/>
                <a:cs typeface="Arial"/>
              </a:rPr>
              <a:t>určité</a:t>
            </a:r>
            <a:r>
              <a:rPr sz="2206" b="1" i="1" spc="-28" dirty="0">
                <a:latin typeface="Arial"/>
                <a:cs typeface="Arial"/>
              </a:rPr>
              <a:t> </a:t>
            </a:r>
            <a:r>
              <a:rPr sz="2206" b="1" i="1" spc="-11" dirty="0">
                <a:latin typeface="Arial"/>
                <a:cs typeface="Arial"/>
              </a:rPr>
              <a:t>teplotě</a:t>
            </a:r>
            <a:endParaRPr sz="2206">
              <a:latin typeface="Arial"/>
              <a:cs typeface="Arial"/>
            </a:endParaRPr>
          </a:p>
        </p:txBody>
      </p:sp>
      <p:pic>
        <p:nvPicPr>
          <p:cNvPr id="18" name="object 18"/>
          <p:cNvPicPr/>
          <p:nvPr/>
        </p:nvPicPr>
        <p:blipFill>
          <a:blip r:embed="rId2" cstate="print"/>
          <a:stretch>
            <a:fillRect/>
          </a:stretch>
        </p:blipFill>
        <p:spPr>
          <a:xfrm>
            <a:off x="1773673" y="2483976"/>
            <a:ext cx="6893146" cy="4192767"/>
          </a:xfrm>
          <a:prstGeom prst="rect">
            <a:avLst/>
          </a:prstGeom>
        </p:spPr>
      </p:pic>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a:spLocks noGrp="1"/>
          </p:cNvSpPr>
          <p:nvPr>
            <p:ph type="title"/>
          </p:nvPr>
        </p:nvSpPr>
        <p:spPr>
          <a:xfrm>
            <a:off x="391633" y="777807"/>
            <a:ext cx="6424921" cy="442668"/>
          </a:xfrm>
          <a:prstGeom prst="rect">
            <a:avLst/>
          </a:prstGeom>
        </p:spPr>
        <p:txBody>
          <a:bodyPr vert="horz" wrap="square" lIns="0" tIns="18207" rIns="0" bIns="0" rtlCol="0">
            <a:spAutoFit/>
          </a:bodyPr>
          <a:lstStyle/>
          <a:p>
            <a:pPr marL="14007">
              <a:spcBef>
                <a:spcPts val="143"/>
              </a:spcBef>
              <a:tabLst>
                <a:tab pos="4440013" algn="l"/>
              </a:tabLst>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99" dirty="0">
                <a:solidFill>
                  <a:srgbClr val="FF0000"/>
                </a:solidFill>
                <a:latin typeface="Tahoma"/>
                <a:cs typeface="Tahoma"/>
              </a:rPr>
              <a:t> </a:t>
            </a:r>
            <a:r>
              <a:rPr sz="2757" i="1" spc="-61" dirty="0">
                <a:solidFill>
                  <a:srgbClr val="FF0000"/>
                </a:solidFill>
                <a:latin typeface="Tahoma"/>
                <a:cs typeface="Tahoma"/>
              </a:rPr>
              <a:t>Smáčivost</a:t>
            </a:r>
            <a:endParaRPr sz="2757">
              <a:latin typeface="Tahoma"/>
              <a:cs typeface="Tahoma"/>
            </a:endParaRPr>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5" name="object 15"/>
          <p:cNvSpPr txBox="1"/>
          <p:nvPr/>
        </p:nvSpPr>
        <p:spPr>
          <a:xfrm>
            <a:off x="684735" y="2030345"/>
            <a:ext cx="9245584" cy="4517749"/>
          </a:xfrm>
          <a:prstGeom prst="rect">
            <a:avLst/>
          </a:prstGeom>
        </p:spPr>
        <p:txBody>
          <a:bodyPr vert="horz" wrap="square" lIns="0" tIns="14706" rIns="0" bIns="0" rtlCol="0">
            <a:spAutoFit/>
          </a:bodyPr>
          <a:lstStyle/>
          <a:p>
            <a:pPr marL="392178" marR="319345" indent="-378171">
              <a:spcBef>
                <a:spcPts val="116"/>
              </a:spcBef>
              <a:buFont typeface="Arial"/>
              <a:buChar char="-"/>
              <a:tabLst>
                <a:tab pos="391477" algn="l"/>
                <a:tab pos="392178" algn="l"/>
              </a:tabLst>
            </a:pPr>
            <a:r>
              <a:rPr sz="2206" b="1" i="1" dirty="0">
                <a:latin typeface="Arial"/>
                <a:cs typeface="Arial"/>
              </a:rPr>
              <a:t>Schopnost</a:t>
            </a:r>
            <a:r>
              <a:rPr sz="2206" b="1" i="1" spc="-44" dirty="0">
                <a:latin typeface="Arial"/>
                <a:cs typeface="Arial"/>
              </a:rPr>
              <a:t> </a:t>
            </a:r>
            <a:r>
              <a:rPr sz="2206" b="1" i="1" dirty="0">
                <a:latin typeface="Arial"/>
                <a:cs typeface="Arial"/>
              </a:rPr>
              <a:t>tekuté</a:t>
            </a:r>
            <a:r>
              <a:rPr sz="2206" b="1" i="1" spc="-33" dirty="0">
                <a:latin typeface="Arial"/>
                <a:cs typeface="Arial"/>
              </a:rPr>
              <a:t> </a:t>
            </a:r>
            <a:r>
              <a:rPr sz="2206" b="1" i="1" dirty="0">
                <a:latin typeface="Arial"/>
                <a:cs typeface="Arial"/>
              </a:rPr>
              <a:t>pájky</a:t>
            </a:r>
            <a:r>
              <a:rPr sz="2206" b="1" i="1" spc="-33" dirty="0">
                <a:latin typeface="Arial"/>
                <a:cs typeface="Arial"/>
              </a:rPr>
              <a:t> </a:t>
            </a:r>
            <a:r>
              <a:rPr sz="2206" b="1" i="1" dirty="0">
                <a:latin typeface="Arial"/>
                <a:cs typeface="Arial"/>
              </a:rPr>
              <a:t>nebo</a:t>
            </a:r>
            <a:r>
              <a:rPr sz="2206" b="1" i="1" spc="-28" dirty="0">
                <a:latin typeface="Arial"/>
                <a:cs typeface="Arial"/>
              </a:rPr>
              <a:t> </a:t>
            </a:r>
            <a:r>
              <a:rPr sz="2206" b="1" i="1" dirty="0">
                <a:latin typeface="Arial"/>
                <a:cs typeface="Arial"/>
              </a:rPr>
              <a:t>tavidla</a:t>
            </a:r>
            <a:r>
              <a:rPr sz="2206" b="1" i="1" spc="-44" dirty="0">
                <a:latin typeface="Arial"/>
                <a:cs typeface="Arial"/>
              </a:rPr>
              <a:t> </a:t>
            </a:r>
            <a:r>
              <a:rPr sz="2206" b="1" i="1" dirty="0">
                <a:latin typeface="Arial"/>
                <a:cs typeface="Arial"/>
              </a:rPr>
              <a:t>přilnout</a:t>
            </a:r>
            <a:r>
              <a:rPr sz="2206" b="1" i="1" spc="-28" dirty="0">
                <a:latin typeface="Arial"/>
                <a:cs typeface="Arial"/>
              </a:rPr>
              <a:t> </a:t>
            </a:r>
            <a:r>
              <a:rPr sz="2206" b="1" i="1" dirty="0">
                <a:latin typeface="Arial"/>
                <a:cs typeface="Arial"/>
              </a:rPr>
              <a:t>k</a:t>
            </a:r>
            <a:r>
              <a:rPr sz="2206" b="1" i="1" spc="-17" dirty="0">
                <a:latin typeface="Arial"/>
                <a:cs typeface="Arial"/>
              </a:rPr>
              <a:t> </a:t>
            </a:r>
            <a:r>
              <a:rPr sz="2206" b="1" i="1" dirty="0">
                <a:latin typeface="Arial"/>
                <a:cs typeface="Arial"/>
              </a:rPr>
              <a:t>čistému</a:t>
            </a:r>
            <a:r>
              <a:rPr sz="2206" b="1" i="1" spc="-44" dirty="0">
                <a:latin typeface="Arial"/>
                <a:cs typeface="Arial"/>
              </a:rPr>
              <a:t> </a:t>
            </a:r>
            <a:r>
              <a:rPr sz="2206" b="1" i="1" spc="-11" dirty="0">
                <a:latin typeface="Arial"/>
                <a:cs typeface="Arial"/>
              </a:rPr>
              <a:t>povrchu </a:t>
            </a:r>
            <a:r>
              <a:rPr sz="2206" b="1" i="1" dirty="0">
                <a:latin typeface="Arial"/>
                <a:cs typeface="Arial"/>
              </a:rPr>
              <a:t>ZM</a:t>
            </a:r>
            <a:r>
              <a:rPr sz="2206" b="1" i="1" spc="-17" dirty="0">
                <a:latin typeface="Arial"/>
                <a:cs typeface="Arial"/>
              </a:rPr>
              <a:t> </a:t>
            </a:r>
            <a:r>
              <a:rPr sz="2206" b="1" i="1" dirty="0">
                <a:latin typeface="Arial"/>
                <a:cs typeface="Arial"/>
              </a:rPr>
              <a:t>při</a:t>
            </a:r>
            <a:r>
              <a:rPr sz="2206" b="1" i="1" spc="-11" dirty="0">
                <a:latin typeface="Arial"/>
                <a:cs typeface="Arial"/>
              </a:rPr>
              <a:t> </a:t>
            </a:r>
            <a:r>
              <a:rPr sz="2206" b="1" i="1" dirty="0">
                <a:latin typeface="Arial"/>
                <a:cs typeface="Arial"/>
              </a:rPr>
              <a:t>pracovní</a:t>
            </a:r>
            <a:r>
              <a:rPr sz="2206" b="1" i="1" spc="-39" dirty="0">
                <a:latin typeface="Arial"/>
                <a:cs typeface="Arial"/>
              </a:rPr>
              <a:t> </a:t>
            </a:r>
            <a:r>
              <a:rPr sz="2206" b="1" i="1" spc="-11" dirty="0">
                <a:latin typeface="Arial"/>
                <a:cs typeface="Arial"/>
              </a:rPr>
              <a:t>teplotě</a:t>
            </a:r>
            <a:endParaRPr sz="2206">
              <a:latin typeface="Arial"/>
              <a:cs typeface="Arial"/>
            </a:endParaRPr>
          </a:p>
          <a:p>
            <a:pPr>
              <a:spcBef>
                <a:spcPts val="28"/>
              </a:spcBef>
              <a:buFont typeface="Arial"/>
              <a:buChar char="-"/>
            </a:pPr>
            <a:endParaRPr sz="3198">
              <a:latin typeface="Arial"/>
              <a:cs typeface="Arial"/>
            </a:endParaRPr>
          </a:p>
          <a:p>
            <a:pPr marL="392178" marR="336152" indent="-378171">
              <a:buFont typeface="Arial"/>
              <a:buChar char="-"/>
              <a:tabLst>
                <a:tab pos="391477" algn="l"/>
                <a:tab pos="392178" algn="l"/>
              </a:tabLst>
            </a:pPr>
            <a:r>
              <a:rPr sz="2206" i="1" dirty="0">
                <a:latin typeface="Arial"/>
                <a:cs typeface="Arial"/>
              </a:rPr>
              <a:t>Při</a:t>
            </a:r>
            <a:r>
              <a:rPr sz="2206" i="1" spc="-22" dirty="0">
                <a:latin typeface="Arial"/>
                <a:cs typeface="Arial"/>
              </a:rPr>
              <a:t> </a:t>
            </a:r>
            <a:r>
              <a:rPr sz="2206" i="1" dirty="0">
                <a:latin typeface="Arial"/>
                <a:cs typeface="Arial"/>
              </a:rPr>
              <a:t>smáčení</a:t>
            </a:r>
            <a:r>
              <a:rPr sz="2206" i="1" spc="-39" dirty="0">
                <a:latin typeface="Arial"/>
                <a:cs typeface="Arial"/>
              </a:rPr>
              <a:t> </a:t>
            </a:r>
            <a:r>
              <a:rPr sz="2206" i="1" dirty="0">
                <a:latin typeface="Arial"/>
                <a:cs typeface="Arial"/>
              </a:rPr>
              <a:t>zaujme</a:t>
            </a:r>
            <a:r>
              <a:rPr sz="2206" i="1" spc="-33" dirty="0">
                <a:latin typeface="Arial"/>
                <a:cs typeface="Arial"/>
              </a:rPr>
              <a:t> </a:t>
            </a:r>
            <a:r>
              <a:rPr sz="2206" i="1" dirty="0">
                <a:latin typeface="Arial"/>
                <a:cs typeface="Arial"/>
              </a:rPr>
              <a:t>kapka</a:t>
            </a:r>
            <a:r>
              <a:rPr sz="2206" i="1" spc="-39" dirty="0">
                <a:latin typeface="Arial"/>
                <a:cs typeface="Arial"/>
              </a:rPr>
              <a:t> </a:t>
            </a:r>
            <a:r>
              <a:rPr sz="2206" i="1" dirty="0">
                <a:latin typeface="Arial"/>
                <a:cs typeface="Arial"/>
              </a:rPr>
              <a:t>roztavené</a:t>
            </a:r>
            <a:r>
              <a:rPr sz="2206" i="1" spc="-61" dirty="0">
                <a:latin typeface="Arial"/>
                <a:cs typeface="Arial"/>
              </a:rPr>
              <a:t> </a:t>
            </a:r>
            <a:r>
              <a:rPr sz="2206" i="1" dirty="0">
                <a:latin typeface="Arial"/>
                <a:cs typeface="Arial"/>
              </a:rPr>
              <a:t>pájky</a:t>
            </a:r>
            <a:r>
              <a:rPr sz="2206" i="1" spc="-39" dirty="0">
                <a:latin typeface="Arial"/>
                <a:cs typeface="Arial"/>
              </a:rPr>
              <a:t> </a:t>
            </a:r>
            <a:r>
              <a:rPr sz="2206" i="1" dirty="0">
                <a:latin typeface="Arial"/>
                <a:cs typeface="Arial"/>
              </a:rPr>
              <a:t>takový</a:t>
            </a:r>
            <a:r>
              <a:rPr sz="2206" i="1" spc="-33" dirty="0">
                <a:latin typeface="Arial"/>
                <a:cs typeface="Arial"/>
              </a:rPr>
              <a:t> </a:t>
            </a:r>
            <a:r>
              <a:rPr sz="2206" i="1" dirty="0">
                <a:latin typeface="Arial"/>
                <a:cs typeface="Arial"/>
              </a:rPr>
              <a:t>tvar</a:t>
            </a:r>
            <a:r>
              <a:rPr sz="2206" i="1" spc="-44" dirty="0">
                <a:latin typeface="Arial"/>
                <a:cs typeface="Arial"/>
              </a:rPr>
              <a:t> </a:t>
            </a:r>
            <a:r>
              <a:rPr sz="2206" i="1" dirty="0">
                <a:latin typeface="Arial"/>
                <a:cs typeface="Arial"/>
              </a:rPr>
              <a:t>povrchu,</a:t>
            </a:r>
            <a:r>
              <a:rPr sz="2206" i="1" spc="-55" dirty="0">
                <a:latin typeface="Arial"/>
                <a:cs typeface="Arial"/>
              </a:rPr>
              <a:t> </a:t>
            </a:r>
            <a:r>
              <a:rPr sz="2206" i="1" spc="-28" dirty="0">
                <a:latin typeface="Arial"/>
                <a:cs typeface="Arial"/>
              </a:rPr>
              <a:t>při </a:t>
            </a:r>
            <a:r>
              <a:rPr sz="2206" i="1" dirty="0">
                <a:latin typeface="Arial"/>
                <a:cs typeface="Arial"/>
              </a:rPr>
              <a:t>kterém</a:t>
            </a:r>
            <a:r>
              <a:rPr sz="2206" i="1" spc="-72"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energie</a:t>
            </a:r>
            <a:r>
              <a:rPr sz="2206" i="1" spc="-39" dirty="0">
                <a:latin typeface="Arial"/>
                <a:cs typeface="Arial"/>
              </a:rPr>
              <a:t> </a:t>
            </a:r>
            <a:r>
              <a:rPr sz="2206" i="1" dirty="0">
                <a:latin typeface="Arial"/>
                <a:cs typeface="Arial"/>
              </a:rPr>
              <a:t>systému</a:t>
            </a:r>
            <a:r>
              <a:rPr sz="2206" i="1" spc="-39" dirty="0">
                <a:latin typeface="Arial"/>
                <a:cs typeface="Arial"/>
              </a:rPr>
              <a:t> </a:t>
            </a:r>
            <a:r>
              <a:rPr sz="2206" i="1" dirty="0">
                <a:latin typeface="Arial"/>
                <a:cs typeface="Arial"/>
              </a:rPr>
              <a:t>ZM</a:t>
            </a:r>
            <a:r>
              <a:rPr sz="2206" i="1" spc="-11" dirty="0">
                <a:latin typeface="Arial"/>
                <a:cs typeface="Arial"/>
              </a:rPr>
              <a:t> </a:t>
            </a:r>
            <a:r>
              <a:rPr sz="2206" i="1" dirty="0">
                <a:latin typeface="Arial"/>
                <a:cs typeface="Arial"/>
              </a:rPr>
              <a:t>–</a:t>
            </a:r>
            <a:r>
              <a:rPr sz="2206" i="1" spc="-11" dirty="0">
                <a:latin typeface="Arial"/>
                <a:cs typeface="Arial"/>
              </a:rPr>
              <a:t> </a:t>
            </a:r>
            <a:r>
              <a:rPr sz="2206" i="1" dirty="0">
                <a:latin typeface="Arial"/>
                <a:cs typeface="Arial"/>
              </a:rPr>
              <a:t>pájka</a:t>
            </a:r>
            <a:r>
              <a:rPr sz="2206" i="1" spc="-17"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tavidlo</a:t>
            </a:r>
            <a:r>
              <a:rPr sz="2206" i="1" spc="-17" dirty="0">
                <a:latin typeface="Arial"/>
                <a:cs typeface="Arial"/>
              </a:rPr>
              <a:t> </a:t>
            </a:r>
            <a:r>
              <a:rPr sz="2206" i="1" dirty="0">
                <a:latin typeface="Arial"/>
                <a:cs typeface="Arial"/>
              </a:rPr>
              <a:t>(atmosféra,</a:t>
            </a:r>
            <a:r>
              <a:rPr sz="2206" i="1" spc="-55" dirty="0">
                <a:latin typeface="Arial"/>
                <a:cs typeface="Arial"/>
              </a:rPr>
              <a:t> </a:t>
            </a:r>
            <a:r>
              <a:rPr sz="2206" i="1" spc="-11" dirty="0">
                <a:latin typeface="Arial"/>
                <a:cs typeface="Arial"/>
              </a:rPr>
              <a:t>vakuum) </a:t>
            </a:r>
            <a:r>
              <a:rPr sz="2206" i="1" dirty="0">
                <a:latin typeface="Arial"/>
                <a:cs typeface="Arial"/>
              </a:rPr>
              <a:t>minimální</a:t>
            </a:r>
            <a:r>
              <a:rPr sz="2206" i="1" spc="-39"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mohou</a:t>
            </a:r>
            <a:r>
              <a:rPr sz="2206" i="1" spc="-50" dirty="0">
                <a:latin typeface="Arial"/>
                <a:cs typeface="Arial"/>
              </a:rPr>
              <a:t> </a:t>
            </a:r>
            <a:r>
              <a:rPr sz="2206" i="1" dirty="0">
                <a:latin typeface="Arial"/>
                <a:cs typeface="Arial"/>
              </a:rPr>
              <a:t>se</a:t>
            </a:r>
            <a:r>
              <a:rPr sz="2206" i="1" spc="-50" dirty="0">
                <a:latin typeface="Arial"/>
                <a:cs typeface="Arial"/>
              </a:rPr>
              <a:t> </a:t>
            </a:r>
            <a:r>
              <a:rPr sz="2206" i="1" dirty="0">
                <a:latin typeface="Arial"/>
                <a:cs typeface="Arial"/>
              </a:rPr>
              <a:t>uplatnit</a:t>
            </a:r>
            <a:r>
              <a:rPr sz="2206" i="1" spc="-61" dirty="0">
                <a:latin typeface="Arial"/>
                <a:cs typeface="Arial"/>
              </a:rPr>
              <a:t> </a:t>
            </a:r>
            <a:r>
              <a:rPr sz="2206" i="1" dirty="0">
                <a:latin typeface="Arial"/>
                <a:cs typeface="Arial"/>
              </a:rPr>
              <a:t>meziatomové</a:t>
            </a:r>
            <a:r>
              <a:rPr sz="2206" i="1" spc="-55" dirty="0">
                <a:latin typeface="Arial"/>
                <a:cs typeface="Arial"/>
              </a:rPr>
              <a:t> </a:t>
            </a:r>
            <a:r>
              <a:rPr sz="2206" i="1" spc="-22" dirty="0">
                <a:latin typeface="Arial"/>
                <a:cs typeface="Arial"/>
              </a:rPr>
              <a:t>síly</a:t>
            </a:r>
            <a:endParaRPr sz="2206">
              <a:latin typeface="Arial"/>
              <a:cs typeface="Arial"/>
            </a:endParaRPr>
          </a:p>
          <a:p>
            <a:pPr>
              <a:spcBef>
                <a:spcPts val="28"/>
              </a:spcBef>
              <a:buFont typeface="Arial"/>
              <a:buChar char="-"/>
            </a:pPr>
            <a:endParaRPr sz="3198">
              <a:latin typeface="Arial"/>
              <a:cs typeface="Arial"/>
            </a:endParaRPr>
          </a:p>
          <a:p>
            <a:pPr marL="392178" indent="-378171">
              <a:spcBef>
                <a:spcPts val="6"/>
              </a:spcBef>
              <a:buFont typeface="Arial"/>
              <a:buChar char="-"/>
              <a:tabLst>
                <a:tab pos="391477" algn="l"/>
                <a:tab pos="392178" algn="l"/>
              </a:tabLst>
            </a:pPr>
            <a:r>
              <a:rPr sz="2206" i="1" dirty="0">
                <a:latin typeface="Arial"/>
                <a:cs typeface="Arial"/>
              </a:rPr>
              <a:t>V</a:t>
            </a:r>
            <a:r>
              <a:rPr sz="2206" i="1" spc="-22" dirty="0">
                <a:latin typeface="Arial"/>
                <a:cs typeface="Arial"/>
              </a:rPr>
              <a:t> </a:t>
            </a:r>
            <a:r>
              <a:rPr sz="2206" i="1" dirty="0">
                <a:latin typeface="Arial"/>
                <a:cs typeface="Arial"/>
              </a:rPr>
              <a:t>místě</a:t>
            </a:r>
            <a:r>
              <a:rPr sz="2206" i="1" spc="-33" dirty="0">
                <a:latin typeface="Arial"/>
                <a:cs typeface="Arial"/>
              </a:rPr>
              <a:t> </a:t>
            </a:r>
            <a:r>
              <a:rPr sz="2206" i="1" dirty="0">
                <a:latin typeface="Arial"/>
                <a:cs typeface="Arial"/>
              </a:rPr>
              <a:t>styku</a:t>
            </a:r>
            <a:r>
              <a:rPr sz="2206" i="1" spc="-33" dirty="0">
                <a:latin typeface="Arial"/>
                <a:cs typeface="Arial"/>
              </a:rPr>
              <a:t> </a:t>
            </a:r>
            <a:r>
              <a:rPr sz="2206" i="1" dirty="0">
                <a:latin typeface="Arial"/>
                <a:cs typeface="Arial"/>
              </a:rPr>
              <a:t>působí</a:t>
            </a:r>
            <a:r>
              <a:rPr sz="2206" i="1" spc="-44" dirty="0">
                <a:latin typeface="Arial"/>
                <a:cs typeface="Arial"/>
              </a:rPr>
              <a:t> </a:t>
            </a:r>
            <a:r>
              <a:rPr sz="2206" i="1" dirty="0">
                <a:latin typeface="Arial"/>
                <a:cs typeface="Arial"/>
              </a:rPr>
              <a:t>tři</a:t>
            </a:r>
            <a:r>
              <a:rPr sz="2206" i="1" spc="-28" dirty="0">
                <a:latin typeface="Arial"/>
                <a:cs typeface="Arial"/>
              </a:rPr>
              <a:t> </a:t>
            </a:r>
            <a:r>
              <a:rPr sz="2206" i="1" dirty="0">
                <a:latin typeface="Arial"/>
                <a:cs typeface="Arial"/>
              </a:rPr>
              <a:t>druhy</a:t>
            </a:r>
            <a:r>
              <a:rPr sz="2206" i="1" spc="-44" dirty="0">
                <a:latin typeface="Arial"/>
                <a:cs typeface="Arial"/>
              </a:rPr>
              <a:t> </a:t>
            </a:r>
            <a:r>
              <a:rPr sz="2206" i="1" spc="-22" dirty="0">
                <a:latin typeface="Arial"/>
                <a:cs typeface="Arial"/>
              </a:rPr>
              <a:t>sil:</a:t>
            </a:r>
            <a:endParaRPr sz="2206">
              <a:latin typeface="Arial"/>
              <a:cs typeface="Arial"/>
            </a:endParaRPr>
          </a:p>
          <a:p>
            <a:pPr marL="834078" marR="5602" lvl="1" indent="-316544">
              <a:spcBef>
                <a:spcPts val="506"/>
              </a:spcBef>
              <a:buFont typeface="Arial"/>
              <a:buChar char="-"/>
              <a:tabLst>
                <a:tab pos="834078" algn="l"/>
                <a:tab pos="834778" algn="l"/>
              </a:tabLst>
            </a:pPr>
            <a:r>
              <a:rPr sz="2095" i="1" dirty="0">
                <a:latin typeface="Arial"/>
                <a:cs typeface="Arial"/>
              </a:rPr>
              <a:t>Adhezní</a:t>
            </a:r>
            <a:r>
              <a:rPr sz="2095" i="1" spc="-33" dirty="0">
                <a:latin typeface="Arial"/>
                <a:cs typeface="Arial"/>
              </a:rPr>
              <a:t> </a:t>
            </a:r>
            <a:r>
              <a:rPr sz="2095" i="1" dirty="0">
                <a:latin typeface="Arial"/>
                <a:cs typeface="Arial"/>
              </a:rPr>
              <a:t>síly</a:t>
            </a:r>
            <a:r>
              <a:rPr sz="2095" i="1" spc="-66" dirty="0">
                <a:latin typeface="Arial"/>
                <a:cs typeface="Arial"/>
              </a:rPr>
              <a:t> </a:t>
            </a:r>
            <a:r>
              <a:rPr sz="2095" i="1" dirty="0">
                <a:latin typeface="Arial"/>
                <a:cs typeface="Arial"/>
              </a:rPr>
              <a:t>(přitažlivé</a:t>
            </a:r>
            <a:r>
              <a:rPr sz="2095" i="1" spc="-28" dirty="0">
                <a:latin typeface="Arial"/>
                <a:cs typeface="Arial"/>
              </a:rPr>
              <a:t> </a:t>
            </a:r>
            <a:r>
              <a:rPr sz="2095" i="1" dirty="0">
                <a:latin typeface="Arial"/>
                <a:cs typeface="Arial"/>
              </a:rPr>
              <a:t>síly</a:t>
            </a:r>
            <a:r>
              <a:rPr sz="2095" i="1" spc="-50" dirty="0">
                <a:latin typeface="Arial"/>
                <a:cs typeface="Arial"/>
              </a:rPr>
              <a:t> </a:t>
            </a:r>
            <a:r>
              <a:rPr sz="2095" i="1" dirty="0">
                <a:latin typeface="Arial"/>
                <a:cs typeface="Arial"/>
              </a:rPr>
              <a:t>atomů</a:t>
            </a:r>
            <a:r>
              <a:rPr sz="2095" i="1" spc="-28" dirty="0">
                <a:latin typeface="Arial"/>
                <a:cs typeface="Arial"/>
              </a:rPr>
              <a:t> </a:t>
            </a:r>
            <a:r>
              <a:rPr sz="2095" i="1" dirty="0">
                <a:latin typeface="Arial"/>
                <a:cs typeface="Arial"/>
              </a:rPr>
              <a:t>povrchové</a:t>
            </a:r>
            <a:r>
              <a:rPr sz="2095" i="1" spc="-22" dirty="0">
                <a:latin typeface="Arial"/>
                <a:cs typeface="Arial"/>
              </a:rPr>
              <a:t> </a:t>
            </a:r>
            <a:r>
              <a:rPr sz="2095" i="1" dirty="0">
                <a:latin typeface="Arial"/>
                <a:cs typeface="Arial"/>
              </a:rPr>
              <a:t>vrstvy</a:t>
            </a:r>
            <a:r>
              <a:rPr sz="2095" i="1" spc="-55" dirty="0">
                <a:latin typeface="Arial"/>
                <a:cs typeface="Arial"/>
              </a:rPr>
              <a:t> </a:t>
            </a:r>
            <a:r>
              <a:rPr sz="2095" i="1" dirty="0">
                <a:latin typeface="Arial"/>
                <a:cs typeface="Arial"/>
              </a:rPr>
              <a:t>tuhého</a:t>
            </a:r>
            <a:r>
              <a:rPr sz="2095" i="1" spc="-22" dirty="0">
                <a:latin typeface="Arial"/>
                <a:cs typeface="Arial"/>
              </a:rPr>
              <a:t> </a:t>
            </a:r>
            <a:r>
              <a:rPr sz="2095" i="1" dirty="0">
                <a:latin typeface="Arial"/>
                <a:cs typeface="Arial"/>
              </a:rPr>
              <a:t>ZM</a:t>
            </a:r>
            <a:r>
              <a:rPr sz="2095" i="1" spc="-66" dirty="0">
                <a:latin typeface="Arial"/>
                <a:cs typeface="Arial"/>
              </a:rPr>
              <a:t> </a:t>
            </a:r>
            <a:r>
              <a:rPr sz="2095" i="1" dirty="0">
                <a:latin typeface="Arial"/>
                <a:cs typeface="Arial"/>
              </a:rPr>
              <a:t>a</a:t>
            </a:r>
            <a:r>
              <a:rPr sz="2095" i="1" spc="-44" dirty="0">
                <a:latin typeface="Arial"/>
                <a:cs typeface="Arial"/>
              </a:rPr>
              <a:t> </a:t>
            </a:r>
            <a:r>
              <a:rPr sz="2095" i="1" spc="-11" dirty="0">
                <a:latin typeface="Arial"/>
                <a:cs typeface="Arial"/>
              </a:rPr>
              <a:t>tekuté pájky)</a:t>
            </a:r>
            <a:endParaRPr sz="2095">
              <a:latin typeface="Arial"/>
              <a:cs typeface="Arial"/>
            </a:endParaRPr>
          </a:p>
          <a:p>
            <a:pPr marL="834078" lvl="1" indent="-316544">
              <a:spcBef>
                <a:spcPts val="502"/>
              </a:spcBef>
              <a:buFont typeface="Arial"/>
              <a:buChar char="-"/>
              <a:tabLst>
                <a:tab pos="834078" algn="l"/>
                <a:tab pos="834778" algn="l"/>
              </a:tabLst>
            </a:pPr>
            <a:r>
              <a:rPr sz="2095" i="1" dirty="0">
                <a:latin typeface="Arial"/>
                <a:cs typeface="Arial"/>
              </a:rPr>
              <a:t>Kohezní</a:t>
            </a:r>
            <a:r>
              <a:rPr sz="2095" i="1" spc="-39" dirty="0">
                <a:latin typeface="Arial"/>
                <a:cs typeface="Arial"/>
              </a:rPr>
              <a:t> </a:t>
            </a:r>
            <a:r>
              <a:rPr sz="2095" i="1" dirty="0">
                <a:latin typeface="Arial"/>
                <a:cs typeface="Arial"/>
              </a:rPr>
              <a:t>síly</a:t>
            </a:r>
            <a:r>
              <a:rPr sz="2095" i="1" spc="-66" dirty="0">
                <a:latin typeface="Arial"/>
                <a:cs typeface="Arial"/>
              </a:rPr>
              <a:t> </a:t>
            </a:r>
            <a:r>
              <a:rPr sz="2095" i="1" dirty="0">
                <a:latin typeface="Arial"/>
                <a:cs typeface="Arial"/>
              </a:rPr>
              <a:t>(přitažlivé</a:t>
            </a:r>
            <a:r>
              <a:rPr sz="2095" i="1" spc="-33" dirty="0">
                <a:latin typeface="Arial"/>
                <a:cs typeface="Arial"/>
              </a:rPr>
              <a:t> </a:t>
            </a:r>
            <a:r>
              <a:rPr sz="2095" i="1" dirty="0">
                <a:latin typeface="Arial"/>
                <a:cs typeface="Arial"/>
              </a:rPr>
              <a:t>síly</a:t>
            </a:r>
            <a:r>
              <a:rPr sz="2095" i="1" spc="-50" dirty="0">
                <a:latin typeface="Arial"/>
                <a:cs typeface="Arial"/>
              </a:rPr>
              <a:t> </a:t>
            </a:r>
            <a:r>
              <a:rPr sz="2095" i="1" dirty="0">
                <a:latin typeface="Arial"/>
                <a:cs typeface="Arial"/>
              </a:rPr>
              <a:t>sousedních</a:t>
            </a:r>
            <a:r>
              <a:rPr sz="2095" i="1" spc="-28" dirty="0">
                <a:latin typeface="Arial"/>
                <a:cs typeface="Arial"/>
              </a:rPr>
              <a:t> </a:t>
            </a:r>
            <a:r>
              <a:rPr sz="2095" i="1" dirty="0">
                <a:latin typeface="Arial"/>
                <a:cs typeface="Arial"/>
              </a:rPr>
              <a:t>atomů</a:t>
            </a:r>
            <a:r>
              <a:rPr sz="2095" i="1" spc="-33" dirty="0">
                <a:latin typeface="Arial"/>
                <a:cs typeface="Arial"/>
              </a:rPr>
              <a:t> </a:t>
            </a:r>
            <a:r>
              <a:rPr sz="2095" i="1" dirty="0">
                <a:latin typeface="Arial"/>
                <a:cs typeface="Arial"/>
              </a:rPr>
              <a:t>v</a:t>
            </a:r>
            <a:r>
              <a:rPr sz="2095" i="1" spc="-66" dirty="0">
                <a:latin typeface="Arial"/>
                <a:cs typeface="Arial"/>
              </a:rPr>
              <a:t> </a:t>
            </a:r>
            <a:r>
              <a:rPr sz="2095" i="1" dirty="0">
                <a:latin typeface="Arial"/>
                <a:cs typeface="Arial"/>
              </a:rPr>
              <a:t>tekuté</a:t>
            </a:r>
            <a:r>
              <a:rPr sz="2095" i="1" spc="-50" dirty="0">
                <a:latin typeface="Arial"/>
                <a:cs typeface="Arial"/>
              </a:rPr>
              <a:t> </a:t>
            </a:r>
            <a:r>
              <a:rPr sz="2095" i="1" spc="-11" dirty="0">
                <a:latin typeface="Arial"/>
                <a:cs typeface="Arial"/>
              </a:rPr>
              <a:t>pájce)</a:t>
            </a:r>
            <a:endParaRPr sz="2095">
              <a:latin typeface="Arial"/>
              <a:cs typeface="Arial"/>
            </a:endParaRPr>
          </a:p>
          <a:p>
            <a:pPr marL="834078" lvl="1" indent="-316544">
              <a:spcBef>
                <a:spcPts val="502"/>
              </a:spcBef>
              <a:buFont typeface="Arial"/>
              <a:buChar char="-"/>
              <a:tabLst>
                <a:tab pos="834078" algn="l"/>
                <a:tab pos="834778" algn="l"/>
              </a:tabLst>
            </a:pPr>
            <a:r>
              <a:rPr sz="2095" i="1" dirty="0">
                <a:latin typeface="Arial"/>
                <a:cs typeface="Arial"/>
              </a:rPr>
              <a:t>Přitažlivé</a:t>
            </a:r>
            <a:r>
              <a:rPr sz="2095" i="1" spc="-61" dirty="0">
                <a:latin typeface="Arial"/>
                <a:cs typeface="Arial"/>
              </a:rPr>
              <a:t> </a:t>
            </a:r>
            <a:r>
              <a:rPr sz="2095" i="1" dirty="0">
                <a:latin typeface="Arial"/>
                <a:cs typeface="Arial"/>
              </a:rPr>
              <a:t>síly</a:t>
            </a:r>
            <a:r>
              <a:rPr sz="2095" i="1" spc="-72" dirty="0">
                <a:latin typeface="Arial"/>
                <a:cs typeface="Arial"/>
              </a:rPr>
              <a:t> </a:t>
            </a:r>
            <a:r>
              <a:rPr sz="2095" i="1" dirty="0">
                <a:latin typeface="Arial"/>
                <a:cs typeface="Arial"/>
              </a:rPr>
              <a:t>atomů</a:t>
            </a:r>
            <a:r>
              <a:rPr sz="2095" i="1" spc="-50" dirty="0">
                <a:latin typeface="Arial"/>
                <a:cs typeface="Arial"/>
              </a:rPr>
              <a:t> </a:t>
            </a:r>
            <a:r>
              <a:rPr sz="2095" i="1" dirty="0">
                <a:latin typeface="Arial"/>
                <a:cs typeface="Arial"/>
              </a:rPr>
              <a:t>plynného</a:t>
            </a:r>
            <a:r>
              <a:rPr sz="2095" i="1" spc="-39" dirty="0">
                <a:latin typeface="Arial"/>
                <a:cs typeface="Arial"/>
              </a:rPr>
              <a:t> </a:t>
            </a:r>
            <a:r>
              <a:rPr sz="2095" i="1" spc="-11" dirty="0">
                <a:latin typeface="Arial"/>
                <a:cs typeface="Arial"/>
              </a:rPr>
              <a:t>prostředí</a:t>
            </a:r>
            <a:endParaRPr sz="2095">
              <a:latin typeface="Arial"/>
              <a:cs typeface="Arial"/>
            </a:endParaRP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13" name="object 13"/>
          <p:cNvGrpSpPr/>
          <p:nvPr/>
        </p:nvGrpSpPr>
        <p:grpSpPr>
          <a:xfrm>
            <a:off x="304801" y="702504"/>
            <a:ext cx="6730236" cy="747182"/>
            <a:chOff x="0" y="637031"/>
            <a:chExt cx="6102985" cy="677545"/>
          </a:xfrm>
        </p:grpSpPr>
        <p:pic>
          <p:nvPicPr>
            <p:cNvPr id="14" name="object 14"/>
            <p:cNvPicPr/>
            <p:nvPr/>
          </p:nvPicPr>
          <p:blipFill>
            <a:blip r:embed="rId2" cstate="print"/>
            <a:stretch>
              <a:fillRect/>
            </a:stretch>
          </p:blipFill>
          <p:spPr>
            <a:xfrm>
              <a:off x="0" y="637031"/>
              <a:ext cx="4316730" cy="677418"/>
            </a:xfrm>
            <a:prstGeom prst="rect">
              <a:avLst/>
            </a:prstGeom>
          </p:spPr>
        </p:pic>
        <p:pic>
          <p:nvPicPr>
            <p:cNvPr id="15" name="object 15"/>
            <p:cNvPicPr/>
            <p:nvPr/>
          </p:nvPicPr>
          <p:blipFill>
            <a:blip r:embed="rId3" cstate="print"/>
            <a:stretch>
              <a:fillRect/>
            </a:stretch>
          </p:blipFill>
          <p:spPr>
            <a:xfrm>
              <a:off x="3913632" y="637031"/>
              <a:ext cx="534149" cy="677418"/>
            </a:xfrm>
            <a:prstGeom prst="rect">
              <a:avLst/>
            </a:prstGeom>
          </p:spPr>
        </p:pic>
        <p:pic>
          <p:nvPicPr>
            <p:cNvPr id="16" name="object 16"/>
            <p:cNvPicPr/>
            <p:nvPr/>
          </p:nvPicPr>
          <p:blipFill>
            <a:blip r:embed="rId4" cstate="print"/>
            <a:stretch>
              <a:fillRect/>
            </a:stretch>
          </p:blipFill>
          <p:spPr>
            <a:xfrm>
              <a:off x="4133088" y="637031"/>
              <a:ext cx="1969769" cy="677418"/>
            </a:xfrm>
            <a:prstGeom prst="rect">
              <a:avLst/>
            </a:prstGeom>
          </p:spPr>
        </p:pic>
      </p:grpSp>
      <p:sp>
        <p:nvSpPr>
          <p:cNvPr id="17" name="object 17"/>
          <p:cNvSpPr txBox="1">
            <a:spLocks noGrp="1"/>
          </p:cNvSpPr>
          <p:nvPr>
            <p:ph type="title"/>
          </p:nvPr>
        </p:nvSpPr>
        <p:spPr>
          <a:xfrm>
            <a:off x="391633" y="777807"/>
            <a:ext cx="6424921" cy="442668"/>
          </a:xfrm>
          <a:prstGeom prst="rect">
            <a:avLst/>
          </a:prstGeom>
        </p:spPr>
        <p:txBody>
          <a:bodyPr vert="horz" wrap="square" lIns="0" tIns="18207" rIns="0" bIns="0" rtlCol="0">
            <a:spAutoFit/>
          </a:bodyPr>
          <a:lstStyle/>
          <a:p>
            <a:pPr marL="14007">
              <a:spcBef>
                <a:spcPts val="143"/>
              </a:spcBef>
              <a:tabLst>
                <a:tab pos="4440013" algn="l"/>
              </a:tabLst>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99" dirty="0">
                <a:solidFill>
                  <a:srgbClr val="FF0000"/>
                </a:solidFill>
                <a:latin typeface="Tahoma"/>
                <a:cs typeface="Tahoma"/>
              </a:rPr>
              <a:t> </a:t>
            </a:r>
            <a:r>
              <a:rPr sz="2757" i="1" spc="-61" dirty="0">
                <a:solidFill>
                  <a:srgbClr val="FF0000"/>
                </a:solidFill>
                <a:latin typeface="Tahoma"/>
                <a:cs typeface="Tahoma"/>
              </a:rPr>
              <a:t>Smáčivost</a:t>
            </a:r>
            <a:endParaRPr sz="2757">
              <a:latin typeface="Tahoma"/>
              <a:cs typeface="Tahoma"/>
            </a:endParaRPr>
          </a:p>
        </p:txBody>
      </p:sp>
      <p:pic>
        <p:nvPicPr>
          <p:cNvPr id="18" name="object 18"/>
          <p:cNvPicPr>
            <a:picLocks noChangeAspect="1"/>
          </p:cNvPicPr>
          <p:nvPr/>
        </p:nvPicPr>
        <p:blipFill>
          <a:blip r:embed="rId5" cstate="print"/>
          <a:stretch>
            <a:fillRect/>
          </a:stretch>
        </p:blipFill>
        <p:spPr>
          <a:xfrm>
            <a:off x="707566" y="1524849"/>
            <a:ext cx="9004300" cy="5074222"/>
          </a:xfrm>
          <a:prstGeom prst="rect">
            <a:avLst/>
          </a:prstGeom>
        </p:spPr>
      </p:pic>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6" name="object 16"/>
          <p:cNvSpPr txBox="1">
            <a:spLocks noGrp="1"/>
          </p:cNvSpPr>
          <p:nvPr>
            <p:ph type="title"/>
          </p:nvPr>
        </p:nvSpPr>
        <p:spPr>
          <a:xfrm>
            <a:off x="391633" y="777807"/>
            <a:ext cx="6424921" cy="442668"/>
          </a:xfrm>
          <a:prstGeom prst="rect">
            <a:avLst/>
          </a:prstGeom>
        </p:spPr>
        <p:txBody>
          <a:bodyPr vert="horz" wrap="square" lIns="0" tIns="18207" rIns="0" bIns="0" rtlCol="0">
            <a:spAutoFit/>
          </a:bodyPr>
          <a:lstStyle/>
          <a:p>
            <a:pPr marL="14007">
              <a:spcBef>
                <a:spcPts val="143"/>
              </a:spcBef>
              <a:tabLst>
                <a:tab pos="4440013" algn="l"/>
              </a:tabLst>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99" dirty="0">
                <a:solidFill>
                  <a:srgbClr val="FF0000"/>
                </a:solidFill>
                <a:latin typeface="Tahoma"/>
                <a:cs typeface="Tahoma"/>
              </a:rPr>
              <a:t> </a:t>
            </a:r>
            <a:r>
              <a:rPr sz="2757" i="1" spc="-61" dirty="0">
                <a:solidFill>
                  <a:srgbClr val="FF0000"/>
                </a:solidFill>
                <a:latin typeface="Tahoma"/>
                <a:cs typeface="Tahoma"/>
              </a:rPr>
              <a:t>Smáčivost</a:t>
            </a:r>
            <a:endParaRPr sz="2757">
              <a:latin typeface="Tahoma"/>
              <a:cs typeface="Tahoma"/>
            </a:endParaRPr>
          </a:p>
        </p:txBody>
      </p:sp>
      <p:pic>
        <p:nvPicPr>
          <p:cNvPr id="17" name="object 17"/>
          <p:cNvPicPr/>
          <p:nvPr/>
        </p:nvPicPr>
        <p:blipFill>
          <a:blip r:embed="rId2" cstate="print"/>
          <a:stretch>
            <a:fillRect/>
          </a:stretch>
        </p:blipFill>
        <p:spPr>
          <a:xfrm>
            <a:off x="982795" y="1984357"/>
            <a:ext cx="8436060" cy="2756417"/>
          </a:xfrm>
          <a:prstGeom prst="rect">
            <a:avLst/>
          </a:prstGeom>
        </p:spPr>
      </p:pic>
      <p:pic>
        <p:nvPicPr>
          <p:cNvPr id="18" name="object 18"/>
          <p:cNvPicPr/>
          <p:nvPr/>
        </p:nvPicPr>
        <p:blipFill>
          <a:blip r:embed="rId3" cstate="print"/>
          <a:stretch>
            <a:fillRect/>
          </a:stretch>
        </p:blipFill>
        <p:spPr>
          <a:xfrm>
            <a:off x="2195513" y="5199040"/>
            <a:ext cx="6302375" cy="1565090"/>
          </a:xfrm>
          <a:prstGeom prst="rect">
            <a:avLst/>
          </a:prstGeom>
        </p:spPr>
      </p:pic>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a:spLocks noGrp="1"/>
          </p:cNvSpPr>
          <p:nvPr>
            <p:ph type="title"/>
          </p:nvPr>
        </p:nvSpPr>
        <p:spPr>
          <a:xfrm>
            <a:off x="391633" y="777807"/>
            <a:ext cx="6424921" cy="442668"/>
          </a:xfrm>
          <a:prstGeom prst="rect">
            <a:avLst/>
          </a:prstGeom>
        </p:spPr>
        <p:txBody>
          <a:bodyPr vert="horz" wrap="square" lIns="0" tIns="18207" rIns="0" bIns="0" rtlCol="0">
            <a:spAutoFit/>
          </a:bodyPr>
          <a:lstStyle/>
          <a:p>
            <a:pPr marL="14007">
              <a:spcBef>
                <a:spcPts val="143"/>
              </a:spcBef>
              <a:tabLst>
                <a:tab pos="4440013" algn="l"/>
              </a:tabLst>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99" dirty="0">
                <a:solidFill>
                  <a:srgbClr val="FF0000"/>
                </a:solidFill>
                <a:latin typeface="Tahoma"/>
                <a:cs typeface="Tahoma"/>
              </a:rPr>
              <a:t> </a:t>
            </a:r>
            <a:r>
              <a:rPr sz="2757" i="1" spc="-61" dirty="0">
                <a:solidFill>
                  <a:srgbClr val="FF0000"/>
                </a:solidFill>
                <a:latin typeface="Tahoma"/>
                <a:cs typeface="Tahoma"/>
              </a:rPr>
              <a:t>Smáčivost</a:t>
            </a:r>
            <a:endParaRPr sz="2757">
              <a:latin typeface="Tahoma"/>
              <a:cs typeface="Tahoma"/>
            </a:endParaRPr>
          </a:p>
        </p:txBody>
      </p:sp>
      <p:pic>
        <p:nvPicPr>
          <p:cNvPr id="15" name="object 15"/>
          <p:cNvPicPr>
            <a:picLocks noChangeAspect="1"/>
          </p:cNvPicPr>
          <p:nvPr/>
        </p:nvPicPr>
        <p:blipFill>
          <a:blip r:embed="rId2" cstate="print"/>
          <a:stretch>
            <a:fillRect/>
          </a:stretch>
        </p:blipFill>
        <p:spPr>
          <a:xfrm>
            <a:off x="1558333" y="1532493"/>
            <a:ext cx="7576735" cy="3714681"/>
          </a:xfrm>
          <a:prstGeom prst="rect">
            <a:avLst/>
          </a:prstGeom>
        </p:spPr>
      </p:pic>
      <p:sp>
        <p:nvSpPr>
          <p:cNvPr id="16" name="object 16"/>
          <p:cNvSpPr txBox="1">
            <a:spLocks noChangeAspect="1"/>
          </p:cNvSpPr>
          <p:nvPr/>
        </p:nvSpPr>
        <p:spPr>
          <a:xfrm>
            <a:off x="927100" y="5359918"/>
            <a:ext cx="3900470" cy="1325270"/>
          </a:xfrm>
          <a:prstGeom prst="rect">
            <a:avLst/>
          </a:prstGeom>
        </p:spPr>
        <p:txBody>
          <a:bodyPr vert="horz" wrap="square" lIns="0" tIns="14005" rIns="0" bIns="0" rtlCol="0">
            <a:spAutoFit/>
          </a:bodyPr>
          <a:lstStyle/>
          <a:p>
            <a:pPr marL="14007">
              <a:spcBef>
                <a:spcPts val="110"/>
              </a:spcBef>
            </a:pPr>
            <a:r>
              <a:rPr sz="2206" dirty="0">
                <a:latin typeface="Arial"/>
                <a:cs typeface="Arial"/>
              </a:rPr>
              <a:t>Pro</a:t>
            </a:r>
            <a:r>
              <a:rPr sz="2206" spc="-28" dirty="0">
                <a:latin typeface="Arial"/>
                <a:cs typeface="Arial"/>
              </a:rPr>
              <a:t> </a:t>
            </a:r>
            <a:r>
              <a:rPr sz="2206" dirty="0">
                <a:latin typeface="Arial"/>
                <a:cs typeface="Arial"/>
              </a:rPr>
              <a:t>bod</a:t>
            </a:r>
            <a:r>
              <a:rPr sz="2206" spc="-143" dirty="0">
                <a:latin typeface="Arial"/>
                <a:cs typeface="Arial"/>
              </a:rPr>
              <a:t> </a:t>
            </a:r>
            <a:r>
              <a:rPr sz="2206" dirty="0">
                <a:latin typeface="Arial"/>
                <a:cs typeface="Arial"/>
              </a:rPr>
              <a:t>A</a:t>
            </a:r>
            <a:r>
              <a:rPr sz="2206" spc="-138" dirty="0">
                <a:latin typeface="Arial"/>
                <a:cs typeface="Arial"/>
              </a:rPr>
              <a:t> </a:t>
            </a:r>
            <a:r>
              <a:rPr sz="2206" dirty="0">
                <a:latin typeface="Arial"/>
                <a:cs typeface="Arial"/>
              </a:rPr>
              <a:t>platí</a:t>
            </a:r>
            <a:r>
              <a:rPr sz="2206" spc="-28" dirty="0">
                <a:latin typeface="Arial"/>
                <a:cs typeface="Arial"/>
              </a:rPr>
              <a:t> </a:t>
            </a:r>
            <a:r>
              <a:rPr sz="2206" spc="-11" dirty="0">
                <a:latin typeface="Arial"/>
                <a:cs typeface="Arial"/>
              </a:rPr>
              <a:t>rovnice:</a:t>
            </a:r>
            <a:endParaRPr sz="2206" dirty="0">
              <a:latin typeface="Arial"/>
              <a:cs typeface="Arial"/>
            </a:endParaRPr>
          </a:p>
          <a:p>
            <a:pPr>
              <a:spcBef>
                <a:spcPts val="50"/>
              </a:spcBef>
            </a:pPr>
            <a:endParaRPr sz="2261" dirty="0">
              <a:latin typeface="Arial"/>
              <a:cs typeface="Arial"/>
            </a:endParaRPr>
          </a:p>
          <a:p>
            <a:pPr marL="14007"/>
            <a:r>
              <a:rPr sz="2206" dirty="0">
                <a:latin typeface="Arial"/>
                <a:cs typeface="Arial"/>
              </a:rPr>
              <a:t>Pro</a:t>
            </a:r>
            <a:r>
              <a:rPr sz="2206" spc="-22" dirty="0">
                <a:latin typeface="Arial"/>
                <a:cs typeface="Arial"/>
              </a:rPr>
              <a:t> </a:t>
            </a:r>
            <a:r>
              <a:rPr sz="2206" dirty="0">
                <a:latin typeface="Arial"/>
                <a:cs typeface="Arial"/>
              </a:rPr>
              <a:t>stykový</a:t>
            </a:r>
            <a:r>
              <a:rPr sz="2206" spc="-33" dirty="0">
                <a:latin typeface="Arial"/>
                <a:cs typeface="Arial"/>
              </a:rPr>
              <a:t> </a:t>
            </a:r>
            <a:r>
              <a:rPr sz="2206" dirty="0">
                <a:latin typeface="Arial"/>
                <a:cs typeface="Arial"/>
              </a:rPr>
              <a:t>úhel</a:t>
            </a:r>
            <a:r>
              <a:rPr sz="2206" spc="-6" dirty="0">
                <a:latin typeface="Arial"/>
                <a:cs typeface="Arial"/>
              </a:rPr>
              <a:t> </a:t>
            </a:r>
            <a:r>
              <a:rPr sz="2206" dirty="0">
                <a:latin typeface="Arial"/>
                <a:cs typeface="Arial"/>
              </a:rPr>
              <a:t>smáčení</a:t>
            </a:r>
            <a:r>
              <a:rPr sz="2206" spc="-50" dirty="0">
                <a:latin typeface="Arial"/>
                <a:cs typeface="Arial"/>
              </a:rPr>
              <a:t> </a:t>
            </a:r>
            <a:r>
              <a:rPr sz="2206" spc="-11" dirty="0">
                <a:latin typeface="Arial"/>
                <a:cs typeface="Arial"/>
              </a:rPr>
              <a:t>platí:</a:t>
            </a:r>
            <a:endParaRPr sz="2206" dirty="0">
              <a:latin typeface="Arial"/>
              <a:cs typeface="Arial"/>
            </a:endParaRPr>
          </a:p>
          <a:p>
            <a:pPr marL="14007">
              <a:spcBef>
                <a:spcPts val="17"/>
              </a:spcBef>
            </a:pPr>
            <a:r>
              <a:rPr sz="1764" dirty="0">
                <a:latin typeface="Arial"/>
                <a:cs typeface="Arial"/>
              </a:rPr>
              <a:t>(sigma</a:t>
            </a:r>
            <a:r>
              <a:rPr sz="1764" spc="-55" dirty="0">
                <a:latin typeface="Arial"/>
                <a:cs typeface="Arial"/>
              </a:rPr>
              <a:t> </a:t>
            </a:r>
            <a:r>
              <a:rPr sz="1764" dirty="0">
                <a:latin typeface="Arial"/>
                <a:cs typeface="Arial"/>
              </a:rPr>
              <a:t>H</a:t>
            </a:r>
            <a:r>
              <a:rPr sz="1764" spc="-39" dirty="0">
                <a:latin typeface="Arial"/>
                <a:cs typeface="Arial"/>
              </a:rPr>
              <a:t> </a:t>
            </a:r>
            <a:r>
              <a:rPr sz="1764" dirty="0">
                <a:latin typeface="Arial"/>
                <a:cs typeface="Arial"/>
              </a:rPr>
              <a:t>=</a:t>
            </a:r>
            <a:r>
              <a:rPr sz="1764" spc="-50" dirty="0">
                <a:latin typeface="Arial"/>
                <a:cs typeface="Arial"/>
              </a:rPr>
              <a:t> </a:t>
            </a:r>
            <a:r>
              <a:rPr sz="1764" dirty="0">
                <a:latin typeface="Arial"/>
                <a:cs typeface="Arial"/>
              </a:rPr>
              <a:t>adhezní</a:t>
            </a:r>
            <a:r>
              <a:rPr sz="1764" spc="-39" dirty="0">
                <a:latin typeface="Arial"/>
                <a:cs typeface="Arial"/>
              </a:rPr>
              <a:t> </a:t>
            </a:r>
            <a:r>
              <a:rPr sz="1764" spc="-11" dirty="0">
                <a:latin typeface="Arial"/>
                <a:cs typeface="Arial"/>
              </a:rPr>
              <a:t>napětí)</a:t>
            </a:r>
            <a:endParaRPr sz="1764" dirty="0">
              <a:latin typeface="Arial"/>
              <a:cs typeface="Arial"/>
            </a:endParaRPr>
          </a:p>
        </p:txBody>
      </p:sp>
      <p:grpSp>
        <p:nvGrpSpPr>
          <p:cNvPr id="17" name="object 17"/>
          <p:cNvGrpSpPr>
            <a:grpSpLocks noChangeAspect="1"/>
          </p:cNvGrpSpPr>
          <p:nvPr/>
        </p:nvGrpSpPr>
        <p:grpSpPr>
          <a:xfrm>
            <a:off x="4466818" y="5351618"/>
            <a:ext cx="4461283" cy="1206561"/>
            <a:chOff x="3636264" y="5300471"/>
            <a:chExt cx="4261485" cy="1152525"/>
          </a:xfrm>
        </p:grpSpPr>
        <p:pic>
          <p:nvPicPr>
            <p:cNvPr id="18" name="object 18"/>
            <p:cNvPicPr/>
            <p:nvPr/>
          </p:nvPicPr>
          <p:blipFill>
            <a:blip r:embed="rId3" cstate="print"/>
            <a:stretch>
              <a:fillRect/>
            </a:stretch>
          </p:blipFill>
          <p:spPr>
            <a:xfrm>
              <a:off x="3636264" y="5300471"/>
              <a:ext cx="3875532" cy="516635"/>
            </a:xfrm>
            <a:prstGeom prst="rect">
              <a:avLst/>
            </a:prstGeom>
          </p:spPr>
        </p:pic>
        <p:pic>
          <p:nvPicPr>
            <p:cNvPr id="19" name="object 19"/>
            <p:cNvPicPr/>
            <p:nvPr/>
          </p:nvPicPr>
          <p:blipFill>
            <a:blip r:embed="rId4" cstate="print"/>
            <a:stretch>
              <a:fillRect/>
            </a:stretch>
          </p:blipFill>
          <p:spPr>
            <a:xfrm>
              <a:off x="4715256" y="5804915"/>
              <a:ext cx="3182111" cy="647700"/>
            </a:xfrm>
            <a:prstGeom prst="rect">
              <a:avLst/>
            </a:prstGeom>
          </p:spPr>
        </p:pic>
      </p:grpSp>
      <p:sp>
        <p:nvSpPr>
          <p:cNvPr id="20" name="object 20"/>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a:spLocks noGrp="1"/>
          </p:cNvSpPr>
          <p:nvPr>
            <p:ph type="title"/>
          </p:nvPr>
        </p:nvSpPr>
        <p:spPr>
          <a:xfrm>
            <a:off x="391633" y="777807"/>
            <a:ext cx="6424921" cy="442668"/>
          </a:xfrm>
          <a:prstGeom prst="rect">
            <a:avLst/>
          </a:prstGeom>
        </p:spPr>
        <p:txBody>
          <a:bodyPr vert="horz" wrap="square" lIns="0" tIns="18207" rIns="0" bIns="0" rtlCol="0">
            <a:spAutoFit/>
          </a:bodyPr>
          <a:lstStyle/>
          <a:p>
            <a:pPr marL="14007">
              <a:spcBef>
                <a:spcPts val="143"/>
              </a:spcBef>
              <a:tabLst>
                <a:tab pos="4440013" algn="l"/>
              </a:tabLst>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99" dirty="0">
                <a:solidFill>
                  <a:srgbClr val="FF0000"/>
                </a:solidFill>
                <a:latin typeface="Tahoma"/>
                <a:cs typeface="Tahoma"/>
              </a:rPr>
              <a:t> </a:t>
            </a:r>
            <a:r>
              <a:rPr sz="2757" i="1" spc="-61" dirty="0">
                <a:solidFill>
                  <a:srgbClr val="FF0000"/>
                </a:solidFill>
                <a:latin typeface="Tahoma"/>
                <a:cs typeface="Tahoma"/>
              </a:rPr>
              <a:t>Smáčivost</a:t>
            </a:r>
            <a:endParaRPr sz="2757">
              <a:latin typeface="Tahoma"/>
              <a:cs typeface="Tahoma"/>
            </a:endParaRPr>
          </a:p>
        </p:txBody>
      </p:sp>
      <p:sp>
        <p:nvSpPr>
          <p:cNvPr id="19" name="object 19"/>
          <p:cNvSpPr txBox="1"/>
          <p:nvPr/>
        </p:nvSpPr>
        <p:spPr>
          <a:xfrm>
            <a:off x="607736" y="1724026"/>
            <a:ext cx="9253987" cy="4646695"/>
          </a:xfrm>
          <a:prstGeom prst="rect">
            <a:avLst/>
          </a:prstGeom>
        </p:spPr>
        <p:txBody>
          <a:bodyPr vert="horz" wrap="square" lIns="0" tIns="14706" rIns="0" bIns="0" rtlCol="0">
            <a:spAutoFit/>
          </a:bodyPr>
          <a:lstStyle/>
          <a:p>
            <a:pPr marL="392178" marR="5602" indent="-378171">
              <a:spcBef>
                <a:spcPts val="116"/>
              </a:spcBef>
              <a:buFont typeface="Arial"/>
              <a:buChar char="-"/>
              <a:tabLst>
                <a:tab pos="391477" algn="l"/>
                <a:tab pos="392178" algn="l"/>
              </a:tabLst>
            </a:pPr>
            <a:r>
              <a:rPr sz="2206" i="1" dirty="0">
                <a:latin typeface="Arial"/>
                <a:cs typeface="Arial"/>
              </a:rPr>
              <a:t>Příznivý</a:t>
            </a:r>
            <a:r>
              <a:rPr sz="2206" i="1" spc="-39" dirty="0">
                <a:latin typeface="Arial"/>
                <a:cs typeface="Arial"/>
              </a:rPr>
              <a:t> </a:t>
            </a:r>
            <a:r>
              <a:rPr sz="2206" i="1" dirty="0">
                <a:latin typeface="Arial"/>
                <a:cs typeface="Arial"/>
              </a:rPr>
              <a:t>vliv</a:t>
            </a:r>
            <a:r>
              <a:rPr sz="2206" i="1" spc="-22"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smáčivost</a:t>
            </a:r>
            <a:r>
              <a:rPr sz="2206" i="1" spc="-33" dirty="0">
                <a:latin typeface="Arial"/>
                <a:cs typeface="Arial"/>
              </a:rPr>
              <a:t> </a:t>
            </a:r>
            <a:r>
              <a:rPr sz="2206" i="1" dirty="0">
                <a:latin typeface="Arial"/>
                <a:cs typeface="Arial"/>
              </a:rPr>
              <a:t>má</a:t>
            </a:r>
            <a:r>
              <a:rPr sz="2206" i="1" spc="-11" dirty="0">
                <a:latin typeface="Arial"/>
                <a:cs typeface="Arial"/>
              </a:rPr>
              <a:t> </a:t>
            </a:r>
            <a:r>
              <a:rPr sz="2206" i="1" dirty="0">
                <a:latin typeface="Arial"/>
                <a:cs typeface="Arial"/>
              </a:rPr>
              <a:t>snížení</a:t>
            </a:r>
            <a:r>
              <a:rPr sz="2206" i="1" spc="-61" dirty="0">
                <a:latin typeface="Arial"/>
                <a:cs typeface="Arial"/>
              </a:rPr>
              <a:t> </a:t>
            </a:r>
            <a:r>
              <a:rPr sz="2206" i="1" dirty="0">
                <a:latin typeface="Arial"/>
                <a:cs typeface="Arial"/>
              </a:rPr>
              <a:t>povrchového</a:t>
            </a:r>
            <a:r>
              <a:rPr sz="2206" i="1" spc="-72" dirty="0">
                <a:latin typeface="Arial"/>
                <a:cs typeface="Arial"/>
              </a:rPr>
              <a:t> </a:t>
            </a:r>
            <a:r>
              <a:rPr sz="2206" i="1" dirty="0">
                <a:latin typeface="Arial"/>
                <a:cs typeface="Arial"/>
              </a:rPr>
              <a:t>napětí</a:t>
            </a:r>
            <a:r>
              <a:rPr sz="2206" i="1" spc="-55" dirty="0">
                <a:latin typeface="Arial"/>
                <a:cs typeface="Arial"/>
              </a:rPr>
              <a:t> </a:t>
            </a:r>
            <a:r>
              <a:rPr sz="2206" i="1" dirty="0">
                <a:latin typeface="Arial"/>
                <a:cs typeface="Arial"/>
              </a:rPr>
              <a:t>(Sigma</a:t>
            </a:r>
            <a:r>
              <a:rPr sz="2206" i="1" spc="-11" dirty="0">
                <a:latin typeface="Arial"/>
                <a:cs typeface="Arial"/>
              </a:rPr>
              <a:t> </a:t>
            </a:r>
            <a:r>
              <a:rPr sz="2206" i="1" dirty="0">
                <a:latin typeface="Arial"/>
                <a:cs typeface="Arial"/>
              </a:rPr>
              <a:t>23)</a:t>
            </a:r>
            <a:r>
              <a:rPr sz="2206" i="1" spc="-22" dirty="0">
                <a:latin typeface="Arial"/>
                <a:cs typeface="Arial"/>
              </a:rPr>
              <a:t> </a:t>
            </a:r>
            <a:r>
              <a:rPr sz="2206" i="1" spc="-55" dirty="0">
                <a:latin typeface="Arial"/>
                <a:cs typeface="Arial"/>
              </a:rPr>
              <a:t>a </a:t>
            </a:r>
            <a:r>
              <a:rPr sz="2206" i="1" dirty="0">
                <a:latin typeface="Arial"/>
                <a:cs typeface="Arial"/>
              </a:rPr>
              <a:t>mezipovrchového</a:t>
            </a:r>
            <a:r>
              <a:rPr sz="2206" i="1" spc="-61" dirty="0">
                <a:latin typeface="Arial"/>
                <a:cs typeface="Arial"/>
              </a:rPr>
              <a:t> </a:t>
            </a:r>
            <a:r>
              <a:rPr sz="2206" i="1" dirty="0">
                <a:latin typeface="Arial"/>
                <a:cs typeface="Arial"/>
              </a:rPr>
              <a:t>(Sigma</a:t>
            </a:r>
            <a:r>
              <a:rPr sz="2206" i="1" spc="-17" dirty="0">
                <a:latin typeface="Arial"/>
                <a:cs typeface="Arial"/>
              </a:rPr>
              <a:t> </a:t>
            </a:r>
            <a:r>
              <a:rPr sz="2206" i="1" dirty="0">
                <a:latin typeface="Arial"/>
                <a:cs typeface="Arial"/>
              </a:rPr>
              <a:t>12)</a:t>
            </a:r>
            <a:r>
              <a:rPr sz="2206" i="1" spc="-28" dirty="0">
                <a:latin typeface="Arial"/>
                <a:cs typeface="Arial"/>
              </a:rPr>
              <a:t> </a:t>
            </a:r>
            <a:r>
              <a:rPr sz="2206" i="1" dirty="0">
                <a:latin typeface="Arial"/>
                <a:cs typeface="Arial"/>
              </a:rPr>
              <a:t>a</a:t>
            </a:r>
            <a:r>
              <a:rPr sz="2206" i="1" spc="-39" dirty="0">
                <a:latin typeface="Arial"/>
                <a:cs typeface="Arial"/>
              </a:rPr>
              <a:t> </a:t>
            </a:r>
            <a:r>
              <a:rPr sz="2206" i="1" dirty="0">
                <a:latin typeface="Arial"/>
                <a:cs typeface="Arial"/>
              </a:rPr>
              <a:t>zvýšení</a:t>
            </a:r>
            <a:r>
              <a:rPr sz="2206" i="1" spc="-72" dirty="0">
                <a:latin typeface="Arial"/>
                <a:cs typeface="Arial"/>
              </a:rPr>
              <a:t> </a:t>
            </a:r>
            <a:r>
              <a:rPr sz="2206" i="1" dirty="0">
                <a:latin typeface="Arial"/>
                <a:cs typeface="Arial"/>
              </a:rPr>
              <a:t>napětí</a:t>
            </a:r>
            <a:r>
              <a:rPr sz="2206" i="1" spc="-50" dirty="0">
                <a:latin typeface="Arial"/>
                <a:cs typeface="Arial"/>
              </a:rPr>
              <a:t> </a:t>
            </a:r>
            <a:r>
              <a:rPr sz="2206" i="1" dirty="0">
                <a:latin typeface="Arial"/>
                <a:cs typeface="Arial"/>
              </a:rPr>
              <a:t>Sigma</a:t>
            </a:r>
            <a:r>
              <a:rPr sz="2206" i="1" spc="-6" dirty="0">
                <a:latin typeface="Arial"/>
                <a:cs typeface="Arial"/>
              </a:rPr>
              <a:t> </a:t>
            </a:r>
            <a:r>
              <a:rPr sz="2206" i="1" spc="-28" dirty="0">
                <a:latin typeface="Arial"/>
                <a:cs typeface="Arial"/>
              </a:rPr>
              <a:t>13</a:t>
            </a:r>
            <a:endParaRPr sz="2206" dirty="0">
              <a:latin typeface="Arial"/>
              <a:cs typeface="Arial"/>
            </a:endParaRPr>
          </a:p>
          <a:p>
            <a:pPr>
              <a:spcBef>
                <a:spcPts val="28"/>
              </a:spcBef>
              <a:buFont typeface="Arial"/>
              <a:buChar char="-"/>
            </a:pPr>
            <a:endParaRPr sz="3198" dirty="0">
              <a:latin typeface="Arial"/>
              <a:cs typeface="Arial"/>
            </a:endParaRPr>
          </a:p>
          <a:p>
            <a:pPr marL="392178" indent="-378171">
              <a:buFont typeface="Arial"/>
              <a:buChar char="-"/>
              <a:tabLst>
                <a:tab pos="391477" algn="l"/>
                <a:tab pos="392178" algn="l"/>
              </a:tabLst>
            </a:pPr>
            <a:r>
              <a:rPr sz="2206" i="1" dirty="0">
                <a:latin typeface="Arial"/>
                <a:cs typeface="Arial"/>
              </a:rPr>
              <a:t>Velikost</a:t>
            </a:r>
            <a:r>
              <a:rPr sz="2206" i="1" spc="-28" dirty="0">
                <a:latin typeface="Arial"/>
                <a:cs typeface="Arial"/>
              </a:rPr>
              <a:t> </a:t>
            </a:r>
            <a:r>
              <a:rPr sz="2206" i="1" dirty="0">
                <a:latin typeface="Arial"/>
                <a:cs typeface="Arial"/>
              </a:rPr>
              <a:t>těchto</a:t>
            </a:r>
            <a:r>
              <a:rPr sz="2206" i="1" spc="-39" dirty="0">
                <a:latin typeface="Arial"/>
                <a:cs typeface="Arial"/>
              </a:rPr>
              <a:t> </a:t>
            </a:r>
            <a:r>
              <a:rPr sz="2206" i="1" dirty="0">
                <a:latin typeface="Arial"/>
                <a:cs typeface="Arial"/>
              </a:rPr>
              <a:t>napětí</a:t>
            </a:r>
            <a:r>
              <a:rPr sz="2206" i="1" spc="-39" dirty="0">
                <a:latin typeface="Arial"/>
                <a:cs typeface="Arial"/>
              </a:rPr>
              <a:t> </a:t>
            </a:r>
            <a:r>
              <a:rPr sz="2206" i="1" dirty="0">
                <a:latin typeface="Arial"/>
                <a:cs typeface="Arial"/>
              </a:rPr>
              <a:t>lze</a:t>
            </a:r>
            <a:r>
              <a:rPr sz="2206" i="1" spc="-17" dirty="0">
                <a:latin typeface="Arial"/>
                <a:cs typeface="Arial"/>
              </a:rPr>
              <a:t> </a:t>
            </a:r>
            <a:r>
              <a:rPr sz="2206" i="1" spc="-11" dirty="0">
                <a:latin typeface="Arial"/>
                <a:cs typeface="Arial"/>
              </a:rPr>
              <a:t>ovlivnit:</a:t>
            </a:r>
            <a:endParaRPr sz="2206" dirty="0">
              <a:latin typeface="Arial"/>
              <a:cs typeface="Arial"/>
            </a:endParaRPr>
          </a:p>
          <a:p>
            <a:pPr marL="834078" lvl="1" indent="-316544">
              <a:spcBef>
                <a:spcPts val="506"/>
              </a:spcBef>
              <a:buFont typeface="Arial"/>
              <a:buChar char="-"/>
              <a:tabLst>
                <a:tab pos="834078" algn="l"/>
                <a:tab pos="834778" algn="l"/>
              </a:tabLst>
            </a:pPr>
            <a:r>
              <a:rPr sz="2095" i="1" dirty="0">
                <a:latin typeface="Arial"/>
                <a:cs typeface="Arial"/>
              </a:rPr>
              <a:t>Správnou</a:t>
            </a:r>
            <a:r>
              <a:rPr sz="2095" i="1" spc="-44" dirty="0">
                <a:latin typeface="Arial"/>
                <a:cs typeface="Arial"/>
              </a:rPr>
              <a:t> </a:t>
            </a:r>
            <a:r>
              <a:rPr sz="2095" i="1" dirty="0">
                <a:latin typeface="Arial"/>
                <a:cs typeface="Arial"/>
              </a:rPr>
              <a:t>volbou</a:t>
            </a:r>
            <a:r>
              <a:rPr sz="2095" i="1" spc="-44" dirty="0">
                <a:latin typeface="Arial"/>
                <a:cs typeface="Arial"/>
              </a:rPr>
              <a:t> </a:t>
            </a:r>
            <a:r>
              <a:rPr sz="2095" i="1" spc="-11" dirty="0">
                <a:latin typeface="Arial"/>
                <a:cs typeface="Arial"/>
              </a:rPr>
              <a:t>teploty</a:t>
            </a:r>
            <a:endParaRPr sz="2095" dirty="0">
              <a:latin typeface="Arial"/>
              <a:cs typeface="Arial"/>
            </a:endParaRPr>
          </a:p>
          <a:p>
            <a:pPr marL="834078" lvl="1" indent="-316544">
              <a:spcBef>
                <a:spcPts val="502"/>
              </a:spcBef>
              <a:buFont typeface="Arial"/>
              <a:buChar char="-"/>
              <a:tabLst>
                <a:tab pos="834078" algn="l"/>
                <a:tab pos="834778" algn="l"/>
              </a:tabLst>
            </a:pPr>
            <a:r>
              <a:rPr sz="2095" i="1" dirty="0">
                <a:latin typeface="Arial"/>
                <a:cs typeface="Arial"/>
              </a:rPr>
              <a:t>Druhem</a:t>
            </a:r>
            <a:r>
              <a:rPr sz="2095" i="1" spc="-50" dirty="0">
                <a:latin typeface="Arial"/>
                <a:cs typeface="Arial"/>
              </a:rPr>
              <a:t> </a:t>
            </a:r>
            <a:r>
              <a:rPr sz="2095" i="1" spc="-11" dirty="0">
                <a:latin typeface="Arial"/>
                <a:cs typeface="Arial"/>
              </a:rPr>
              <a:t>tavidla</a:t>
            </a:r>
            <a:endParaRPr sz="2095" dirty="0">
              <a:latin typeface="Arial"/>
              <a:cs typeface="Arial"/>
            </a:endParaRPr>
          </a:p>
          <a:p>
            <a:pPr marL="834078" lvl="1" indent="-316544">
              <a:spcBef>
                <a:spcPts val="506"/>
              </a:spcBef>
              <a:buFont typeface="Arial"/>
              <a:buChar char="-"/>
              <a:tabLst>
                <a:tab pos="834078" algn="l"/>
                <a:tab pos="834778" algn="l"/>
              </a:tabLst>
            </a:pPr>
            <a:r>
              <a:rPr sz="2095" i="1" dirty="0">
                <a:latin typeface="Arial"/>
                <a:cs typeface="Arial"/>
              </a:rPr>
              <a:t>Legujícími</a:t>
            </a:r>
            <a:r>
              <a:rPr sz="2095" i="1" spc="-39" dirty="0">
                <a:latin typeface="Arial"/>
                <a:cs typeface="Arial"/>
              </a:rPr>
              <a:t> </a:t>
            </a:r>
            <a:r>
              <a:rPr sz="2095" i="1" dirty="0">
                <a:latin typeface="Arial"/>
                <a:cs typeface="Arial"/>
              </a:rPr>
              <a:t>přísadami</a:t>
            </a:r>
            <a:r>
              <a:rPr sz="2095" i="1" spc="-50" dirty="0">
                <a:latin typeface="Arial"/>
                <a:cs typeface="Arial"/>
              </a:rPr>
              <a:t> </a:t>
            </a:r>
            <a:r>
              <a:rPr sz="2095" i="1" dirty="0">
                <a:latin typeface="Arial"/>
                <a:cs typeface="Arial"/>
              </a:rPr>
              <a:t>v</a:t>
            </a:r>
            <a:r>
              <a:rPr sz="2095" i="1" spc="-94" dirty="0">
                <a:latin typeface="Arial"/>
                <a:cs typeface="Arial"/>
              </a:rPr>
              <a:t> </a:t>
            </a:r>
            <a:r>
              <a:rPr sz="2095" i="1" spc="-11" dirty="0">
                <a:latin typeface="Arial"/>
                <a:cs typeface="Arial"/>
              </a:rPr>
              <a:t>pájce</a:t>
            </a:r>
            <a:endParaRPr sz="2095" dirty="0">
              <a:latin typeface="Arial"/>
              <a:cs typeface="Arial"/>
            </a:endParaRPr>
          </a:p>
          <a:p>
            <a:pPr>
              <a:spcBef>
                <a:spcPts val="39"/>
              </a:spcBef>
            </a:pPr>
            <a:endParaRPr sz="2592" dirty="0">
              <a:latin typeface="Arial"/>
              <a:cs typeface="Arial"/>
            </a:endParaRPr>
          </a:p>
          <a:p>
            <a:pPr marL="518235" marR="1025965">
              <a:lnSpc>
                <a:spcPct val="120000"/>
              </a:lnSpc>
            </a:pPr>
            <a:r>
              <a:rPr sz="2095" i="1" dirty="0">
                <a:latin typeface="Arial"/>
                <a:cs typeface="Arial"/>
              </a:rPr>
              <a:t>Smáčivost</a:t>
            </a:r>
            <a:r>
              <a:rPr sz="2095" i="1" spc="-39" dirty="0">
                <a:latin typeface="Arial"/>
                <a:cs typeface="Arial"/>
              </a:rPr>
              <a:t> </a:t>
            </a:r>
            <a:r>
              <a:rPr sz="2095" i="1" dirty="0">
                <a:latin typeface="Arial"/>
                <a:cs typeface="Arial"/>
              </a:rPr>
              <a:t>a</a:t>
            </a:r>
            <a:r>
              <a:rPr sz="2095" i="1" spc="-88" dirty="0">
                <a:latin typeface="Arial"/>
                <a:cs typeface="Arial"/>
              </a:rPr>
              <a:t> </a:t>
            </a:r>
            <a:r>
              <a:rPr sz="2095" i="1" dirty="0">
                <a:latin typeface="Arial"/>
                <a:cs typeface="Arial"/>
              </a:rPr>
              <a:t>roztékavost</a:t>
            </a:r>
            <a:r>
              <a:rPr sz="2095" i="1" spc="-55" dirty="0">
                <a:latin typeface="Arial"/>
                <a:cs typeface="Arial"/>
              </a:rPr>
              <a:t> </a:t>
            </a:r>
            <a:r>
              <a:rPr sz="2095" i="1" dirty="0">
                <a:latin typeface="Arial"/>
                <a:cs typeface="Arial"/>
              </a:rPr>
              <a:t>může</a:t>
            </a:r>
            <a:r>
              <a:rPr sz="2095" i="1" spc="-50" dirty="0">
                <a:latin typeface="Arial"/>
                <a:cs typeface="Arial"/>
              </a:rPr>
              <a:t> </a:t>
            </a:r>
            <a:r>
              <a:rPr sz="2095" i="1" dirty="0">
                <a:latin typeface="Arial"/>
                <a:cs typeface="Arial"/>
              </a:rPr>
              <a:t>zlepšit</a:t>
            </a:r>
            <a:r>
              <a:rPr sz="2095" i="1" spc="-61" dirty="0">
                <a:latin typeface="Arial"/>
                <a:cs typeface="Arial"/>
              </a:rPr>
              <a:t> </a:t>
            </a:r>
            <a:r>
              <a:rPr sz="2095" i="1" dirty="0">
                <a:latin typeface="Arial"/>
                <a:cs typeface="Arial"/>
              </a:rPr>
              <a:t>malé</a:t>
            </a:r>
            <a:r>
              <a:rPr sz="2095" i="1" spc="-55" dirty="0">
                <a:latin typeface="Arial"/>
                <a:cs typeface="Arial"/>
              </a:rPr>
              <a:t> </a:t>
            </a:r>
            <a:r>
              <a:rPr sz="2095" i="1" dirty="0">
                <a:latin typeface="Arial"/>
                <a:cs typeface="Arial"/>
              </a:rPr>
              <a:t>množství</a:t>
            </a:r>
            <a:r>
              <a:rPr sz="2095" i="1" spc="-50" dirty="0">
                <a:latin typeface="Arial"/>
                <a:cs typeface="Arial"/>
              </a:rPr>
              <a:t> </a:t>
            </a:r>
            <a:r>
              <a:rPr sz="2095" i="1" dirty="0">
                <a:latin typeface="Arial"/>
                <a:cs typeface="Arial"/>
              </a:rPr>
              <a:t>přísad</a:t>
            </a:r>
            <a:r>
              <a:rPr sz="2095" i="1" spc="-66" dirty="0">
                <a:latin typeface="Arial"/>
                <a:cs typeface="Arial"/>
              </a:rPr>
              <a:t> </a:t>
            </a:r>
            <a:r>
              <a:rPr sz="2095" i="1" spc="-11" dirty="0">
                <a:latin typeface="Arial"/>
                <a:cs typeface="Arial"/>
              </a:rPr>
              <a:t>typu: </a:t>
            </a:r>
            <a:r>
              <a:rPr sz="2095" i="1" dirty="0">
                <a:latin typeface="Arial"/>
                <a:cs typeface="Arial"/>
              </a:rPr>
              <a:t>Pd,</a:t>
            </a:r>
            <a:r>
              <a:rPr sz="2095" i="1" spc="-33" dirty="0">
                <a:latin typeface="Arial"/>
                <a:cs typeface="Arial"/>
              </a:rPr>
              <a:t> </a:t>
            </a:r>
            <a:r>
              <a:rPr sz="2095" i="1" dirty="0">
                <a:latin typeface="Arial"/>
                <a:cs typeface="Arial"/>
              </a:rPr>
              <a:t>Li,</a:t>
            </a:r>
            <a:r>
              <a:rPr sz="2095" i="1" spc="-17" dirty="0">
                <a:latin typeface="Arial"/>
                <a:cs typeface="Arial"/>
              </a:rPr>
              <a:t> </a:t>
            </a:r>
            <a:r>
              <a:rPr sz="2095" i="1" dirty="0">
                <a:latin typeface="Arial"/>
                <a:cs typeface="Arial"/>
              </a:rPr>
              <a:t>Ni</a:t>
            </a:r>
            <a:r>
              <a:rPr sz="2095" i="1" spc="-33" dirty="0">
                <a:latin typeface="Arial"/>
                <a:cs typeface="Arial"/>
              </a:rPr>
              <a:t> </a:t>
            </a:r>
            <a:r>
              <a:rPr sz="2095" i="1" dirty="0">
                <a:latin typeface="Arial"/>
                <a:cs typeface="Arial"/>
              </a:rPr>
              <a:t>Si,</a:t>
            </a:r>
            <a:r>
              <a:rPr sz="2095" i="1" spc="-22" dirty="0">
                <a:latin typeface="Arial"/>
                <a:cs typeface="Arial"/>
              </a:rPr>
              <a:t> </a:t>
            </a:r>
            <a:r>
              <a:rPr sz="2095" i="1" dirty="0">
                <a:latin typeface="Arial"/>
                <a:cs typeface="Arial"/>
              </a:rPr>
              <a:t>Mn,</a:t>
            </a:r>
            <a:r>
              <a:rPr sz="2095" i="1" spc="-28" dirty="0">
                <a:latin typeface="Arial"/>
                <a:cs typeface="Arial"/>
              </a:rPr>
              <a:t> </a:t>
            </a:r>
            <a:r>
              <a:rPr sz="2095" i="1" dirty="0">
                <a:latin typeface="Arial"/>
                <a:cs typeface="Arial"/>
              </a:rPr>
              <a:t>Be,</a:t>
            </a:r>
            <a:r>
              <a:rPr sz="2095" i="1" spc="-33" dirty="0">
                <a:latin typeface="Arial"/>
                <a:cs typeface="Arial"/>
              </a:rPr>
              <a:t> </a:t>
            </a:r>
            <a:r>
              <a:rPr sz="2095" i="1" dirty="0">
                <a:latin typeface="Arial"/>
                <a:cs typeface="Arial"/>
              </a:rPr>
              <a:t>V,</a:t>
            </a:r>
            <a:r>
              <a:rPr sz="2095" i="1" spc="-33" dirty="0">
                <a:latin typeface="Arial"/>
                <a:cs typeface="Arial"/>
              </a:rPr>
              <a:t> </a:t>
            </a:r>
            <a:r>
              <a:rPr sz="2095" i="1" dirty="0">
                <a:latin typeface="Arial"/>
                <a:cs typeface="Arial"/>
              </a:rPr>
              <a:t>B,</a:t>
            </a:r>
            <a:r>
              <a:rPr sz="2095" i="1" spc="-33" dirty="0">
                <a:latin typeface="Arial"/>
                <a:cs typeface="Arial"/>
              </a:rPr>
              <a:t> </a:t>
            </a:r>
            <a:r>
              <a:rPr sz="2095" i="1" spc="-55" dirty="0">
                <a:latin typeface="Arial"/>
                <a:cs typeface="Arial"/>
              </a:rPr>
              <a:t>P</a:t>
            </a:r>
            <a:endParaRPr sz="2095" dirty="0">
              <a:latin typeface="Arial"/>
              <a:cs typeface="Arial"/>
            </a:endParaRPr>
          </a:p>
          <a:p>
            <a:pPr>
              <a:spcBef>
                <a:spcPts val="33"/>
              </a:spcBef>
            </a:pPr>
            <a:endParaRPr sz="3033" dirty="0">
              <a:latin typeface="Arial"/>
              <a:cs typeface="Arial"/>
            </a:endParaRPr>
          </a:p>
          <a:p>
            <a:pPr marL="518235"/>
            <a:r>
              <a:rPr sz="2095" i="1" dirty="0">
                <a:latin typeface="Arial"/>
                <a:cs typeface="Arial"/>
              </a:rPr>
              <a:t>Se</a:t>
            </a:r>
            <a:r>
              <a:rPr sz="2095" i="1" spc="-77" dirty="0">
                <a:latin typeface="Arial"/>
                <a:cs typeface="Arial"/>
              </a:rPr>
              <a:t> </a:t>
            </a:r>
            <a:r>
              <a:rPr sz="2095" i="1" dirty="0">
                <a:latin typeface="Arial"/>
                <a:cs typeface="Arial"/>
              </a:rPr>
              <a:t>stoupající</a:t>
            </a:r>
            <a:r>
              <a:rPr sz="2095" i="1" spc="-50" dirty="0">
                <a:latin typeface="Arial"/>
                <a:cs typeface="Arial"/>
              </a:rPr>
              <a:t> </a:t>
            </a:r>
            <a:r>
              <a:rPr sz="2095" i="1" dirty="0">
                <a:latin typeface="Arial"/>
                <a:cs typeface="Arial"/>
              </a:rPr>
              <a:t>vzájemnou</a:t>
            </a:r>
            <a:r>
              <a:rPr sz="2095" i="1" spc="-11" dirty="0">
                <a:latin typeface="Arial"/>
                <a:cs typeface="Arial"/>
              </a:rPr>
              <a:t> </a:t>
            </a:r>
            <a:r>
              <a:rPr sz="2095" i="1" dirty="0">
                <a:latin typeface="Arial"/>
                <a:cs typeface="Arial"/>
              </a:rPr>
              <a:t>rozpustností</a:t>
            </a:r>
            <a:r>
              <a:rPr sz="2095" i="1" spc="-50" dirty="0">
                <a:latin typeface="Arial"/>
                <a:cs typeface="Arial"/>
              </a:rPr>
              <a:t> </a:t>
            </a:r>
            <a:r>
              <a:rPr sz="2095" i="1" dirty="0">
                <a:latin typeface="Arial"/>
                <a:cs typeface="Arial"/>
              </a:rPr>
              <a:t>pájky</a:t>
            </a:r>
            <a:r>
              <a:rPr sz="2095" i="1" spc="-44" dirty="0">
                <a:latin typeface="Arial"/>
                <a:cs typeface="Arial"/>
              </a:rPr>
              <a:t> </a:t>
            </a:r>
            <a:r>
              <a:rPr sz="2095" i="1" dirty="0">
                <a:latin typeface="Arial"/>
                <a:cs typeface="Arial"/>
              </a:rPr>
              <a:t>a</a:t>
            </a:r>
            <a:r>
              <a:rPr sz="2095" i="1" spc="-77" dirty="0">
                <a:latin typeface="Arial"/>
                <a:cs typeface="Arial"/>
              </a:rPr>
              <a:t> </a:t>
            </a:r>
            <a:r>
              <a:rPr sz="2095" i="1" dirty="0">
                <a:latin typeface="Arial"/>
                <a:cs typeface="Arial"/>
              </a:rPr>
              <a:t>ZM</a:t>
            </a:r>
            <a:r>
              <a:rPr sz="2095" i="1" spc="-72" dirty="0">
                <a:latin typeface="Arial"/>
                <a:cs typeface="Arial"/>
              </a:rPr>
              <a:t> </a:t>
            </a:r>
            <a:r>
              <a:rPr sz="2095" i="1" dirty="0">
                <a:latin typeface="Arial"/>
                <a:cs typeface="Arial"/>
              </a:rPr>
              <a:t>se</a:t>
            </a:r>
            <a:r>
              <a:rPr sz="2095" i="1" spc="-22" dirty="0">
                <a:latin typeface="Arial"/>
                <a:cs typeface="Arial"/>
              </a:rPr>
              <a:t> </a:t>
            </a:r>
            <a:r>
              <a:rPr sz="2095" i="1" dirty="0">
                <a:latin typeface="Arial"/>
                <a:cs typeface="Arial"/>
              </a:rPr>
              <a:t>smáčivost</a:t>
            </a:r>
            <a:r>
              <a:rPr sz="2095" i="1" spc="-33" dirty="0">
                <a:latin typeface="Arial"/>
                <a:cs typeface="Arial"/>
              </a:rPr>
              <a:t> </a:t>
            </a:r>
            <a:r>
              <a:rPr sz="2095" i="1" spc="-11" dirty="0">
                <a:latin typeface="Arial"/>
                <a:cs typeface="Arial"/>
              </a:rPr>
              <a:t>zlepšuje</a:t>
            </a:r>
            <a:endParaRPr sz="2095" dirty="0">
              <a:latin typeface="Arial"/>
              <a:cs typeface="Arial"/>
            </a:endParaRPr>
          </a:p>
        </p:txBody>
      </p:sp>
      <p:sp>
        <p:nvSpPr>
          <p:cNvPr id="20" name="object 20"/>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a:spLocks noGrp="1"/>
          </p:cNvSpPr>
          <p:nvPr>
            <p:ph type="title"/>
          </p:nvPr>
        </p:nvSpPr>
        <p:spPr>
          <a:xfrm>
            <a:off x="391632" y="777807"/>
            <a:ext cx="6782056" cy="442668"/>
          </a:xfrm>
          <a:prstGeom prst="rect">
            <a:avLst/>
          </a:prstGeom>
        </p:spPr>
        <p:txBody>
          <a:bodyPr vert="horz" wrap="square" lIns="0" tIns="18207" rIns="0" bIns="0" rtlCol="0">
            <a:spAutoFit/>
          </a:bodyPr>
          <a:lstStyle/>
          <a:p>
            <a:pPr marL="14007">
              <a:spcBef>
                <a:spcPts val="143"/>
              </a:spcBef>
              <a:tabLst>
                <a:tab pos="4440013" algn="l"/>
              </a:tabLst>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99" dirty="0">
                <a:solidFill>
                  <a:srgbClr val="FF0000"/>
                </a:solidFill>
                <a:latin typeface="Tahoma"/>
                <a:cs typeface="Tahoma"/>
              </a:rPr>
              <a:t> </a:t>
            </a:r>
            <a:r>
              <a:rPr sz="2757" i="1" spc="-66" dirty="0">
                <a:solidFill>
                  <a:srgbClr val="FF0000"/>
                </a:solidFill>
                <a:latin typeface="Tahoma"/>
                <a:cs typeface="Tahoma"/>
              </a:rPr>
              <a:t>Roztékavost</a:t>
            </a:r>
            <a:endParaRPr sz="2757">
              <a:latin typeface="Tahoma"/>
              <a:cs typeface="Tahoma"/>
            </a:endParaRPr>
          </a:p>
        </p:txBody>
      </p:sp>
      <p:sp>
        <p:nvSpPr>
          <p:cNvPr id="19" name="object 19"/>
          <p:cNvSpPr txBox="1"/>
          <p:nvPr/>
        </p:nvSpPr>
        <p:spPr>
          <a:xfrm>
            <a:off x="731204" y="1666680"/>
            <a:ext cx="8660864" cy="1711917"/>
          </a:xfrm>
          <a:prstGeom prst="rect">
            <a:avLst/>
          </a:prstGeom>
        </p:spPr>
        <p:txBody>
          <a:bodyPr vert="horz" wrap="square" lIns="0" tIns="14706" rIns="0" bIns="0" rtlCol="0">
            <a:spAutoFit/>
          </a:bodyPr>
          <a:lstStyle/>
          <a:p>
            <a:pPr marL="392178" marR="762646" indent="-378171">
              <a:spcBef>
                <a:spcPts val="116"/>
              </a:spcBef>
              <a:buFont typeface="Arial"/>
              <a:buChar char="-"/>
              <a:tabLst>
                <a:tab pos="391477" algn="l"/>
                <a:tab pos="392178" algn="l"/>
              </a:tabLst>
            </a:pPr>
            <a:r>
              <a:rPr sz="2206" b="1" i="1" dirty="0">
                <a:latin typeface="Arial"/>
                <a:cs typeface="Arial"/>
              </a:rPr>
              <a:t>Roztékavost</a:t>
            </a:r>
            <a:r>
              <a:rPr sz="2206" b="1" i="1" spc="-83" dirty="0">
                <a:latin typeface="Arial"/>
                <a:cs typeface="Arial"/>
              </a:rPr>
              <a:t> </a:t>
            </a:r>
            <a:r>
              <a:rPr sz="2206" b="1" i="1" dirty="0">
                <a:latin typeface="Arial"/>
                <a:cs typeface="Arial"/>
              </a:rPr>
              <a:t>je</a:t>
            </a:r>
            <a:r>
              <a:rPr sz="2206" b="1" i="1" spc="-28" dirty="0">
                <a:latin typeface="Arial"/>
                <a:cs typeface="Arial"/>
              </a:rPr>
              <a:t> </a:t>
            </a:r>
            <a:r>
              <a:rPr sz="2206" b="1" i="1" dirty="0">
                <a:latin typeface="Arial"/>
                <a:cs typeface="Arial"/>
              </a:rPr>
              <a:t>schopnost</a:t>
            </a:r>
            <a:r>
              <a:rPr sz="2206" b="1" i="1" spc="-28" dirty="0">
                <a:latin typeface="Arial"/>
                <a:cs typeface="Arial"/>
              </a:rPr>
              <a:t> </a:t>
            </a:r>
            <a:r>
              <a:rPr sz="1985" b="1" i="1" dirty="0">
                <a:latin typeface="Arial"/>
                <a:cs typeface="Arial"/>
              </a:rPr>
              <a:t>pájky</a:t>
            </a:r>
            <a:r>
              <a:rPr sz="1985" b="1" i="1" spc="-22" dirty="0">
                <a:latin typeface="Arial"/>
                <a:cs typeface="Arial"/>
              </a:rPr>
              <a:t> </a:t>
            </a:r>
            <a:r>
              <a:rPr sz="1985" b="1" i="1" dirty="0">
                <a:latin typeface="Arial"/>
                <a:cs typeface="Arial"/>
              </a:rPr>
              <a:t>(resp.</a:t>
            </a:r>
            <a:r>
              <a:rPr sz="1985" b="1" i="1" spc="-11" dirty="0">
                <a:latin typeface="Arial"/>
                <a:cs typeface="Arial"/>
              </a:rPr>
              <a:t> </a:t>
            </a:r>
            <a:r>
              <a:rPr sz="1985" b="1" i="1" dirty="0">
                <a:latin typeface="Arial"/>
                <a:cs typeface="Arial"/>
              </a:rPr>
              <a:t>tavidla)</a:t>
            </a:r>
            <a:r>
              <a:rPr sz="1985" b="1" i="1" spc="-17" dirty="0">
                <a:latin typeface="Arial"/>
                <a:cs typeface="Arial"/>
              </a:rPr>
              <a:t> </a:t>
            </a:r>
            <a:r>
              <a:rPr sz="1985" b="1" i="1" dirty="0">
                <a:latin typeface="Arial"/>
                <a:cs typeface="Arial"/>
              </a:rPr>
              <a:t>roztéci</a:t>
            </a:r>
            <a:r>
              <a:rPr sz="1985" b="1" i="1" spc="-22" dirty="0">
                <a:latin typeface="Arial"/>
                <a:cs typeface="Arial"/>
              </a:rPr>
              <a:t> </a:t>
            </a:r>
            <a:r>
              <a:rPr sz="1985" b="1" i="1" dirty="0">
                <a:latin typeface="Arial"/>
                <a:cs typeface="Arial"/>
              </a:rPr>
              <a:t>se</a:t>
            </a:r>
            <a:r>
              <a:rPr sz="1985" b="1" i="1" spc="-22" dirty="0">
                <a:latin typeface="Arial"/>
                <a:cs typeface="Arial"/>
              </a:rPr>
              <a:t> </a:t>
            </a:r>
            <a:r>
              <a:rPr sz="1985" b="1" i="1" spc="-28" dirty="0">
                <a:latin typeface="Arial"/>
                <a:cs typeface="Arial"/>
              </a:rPr>
              <a:t>po </a:t>
            </a:r>
            <a:r>
              <a:rPr sz="1985" b="1" i="1" dirty="0">
                <a:latin typeface="Arial"/>
                <a:cs typeface="Arial"/>
              </a:rPr>
              <a:t>vodorovném</a:t>
            </a:r>
            <a:r>
              <a:rPr sz="1985" b="1" i="1" spc="-50" dirty="0">
                <a:latin typeface="Arial"/>
                <a:cs typeface="Arial"/>
              </a:rPr>
              <a:t> </a:t>
            </a:r>
            <a:r>
              <a:rPr sz="1985" b="1" i="1" dirty="0">
                <a:latin typeface="Arial"/>
                <a:cs typeface="Arial"/>
              </a:rPr>
              <a:t>povrchu</a:t>
            </a:r>
            <a:r>
              <a:rPr sz="1985" b="1" i="1" spc="-33" dirty="0">
                <a:latin typeface="Arial"/>
                <a:cs typeface="Arial"/>
              </a:rPr>
              <a:t> </a:t>
            </a:r>
            <a:r>
              <a:rPr sz="1985" b="1" i="1" dirty="0">
                <a:latin typeface="Arial"/>
                <a:cs typeface="Arial"/>
              </a:rPr>
              <a:t>základního</a:t>
            </a:r>
            <a:r>
              <a:rPr sz="1985" b="1" i="1" spc="-28" dirty="0">
                <a:latin typeface="Arial"/>
                <a:cs typeface="Arial"/>
              </a:rPr>
              <a:t> </a:t>
            </a:r>
            <a:r>
              <a:rPr sz="1985" b="1" i="1" spc="-11" dirty="0">
                <a:latin typeface="Arial"/>
                <a:cs typeface="Arial"/>
              </a:rPr>
              <a:t>materiálu.</a:t>
            </a:r>
            <a:endParaRPr sz="1985" dirty="0">
              <a:latin typeface="Arial"/>
              <a:cs typeface="Arial"/>
            </a:endParaRPr>
          </a:p>
          <a:p>
            <a:pPr>
              <a:spcBef>
                <a:spcPts val="44"/>
              </a:spcBef>
              <a:buFont typeface="Arial"/>
              <a:buChar char="-"/>
            </a:pPr>
            <a:endParaRPr sz="2867" dirty="0">
              <a:latin typeface="Arial"/>
              <a:cs typeface="Arial"/>
            </a:endParaRPr>
          </a:p>
          <a:p>
            <a:pPr marL="392178" marR="5602" indent="-378171">
              <a:buFont typeface="Arial"/>
              <a:buChar char="-"/>
              <a:tabLst>
                <a:tab pos="391477" algn="l"/>
                <a:tab pos="392178" algn="l"/>
              </a:tabLst>
            </a:pPr>
            <a:r>
              <a:rPr sz="1985" i="1" dirty="0">
                <a:latin typeface="Arial"/>
                <a:cs typeface="Arial"/>
              </a:rPr>
              <a:t>Velikost</a:t>
            </a:r>
            <a:r>
              <a:rPr sz="1985" i="1" spc="-77" dirty="0">
                <a:latin typeface="Arial"/>
                <a:cs typeface="Arial"/>
              </a:rPr>
              <a:t> </a:t>
            </a:r>
            <a:r>
              <a:rPr sz="1985" i="1" dirty="0">
                <a:latin typeface="Arial"/>
                <a:cs typeface="Arial"/>
              </a:rPr>
              <a:t>se</a:t>
            </a:r>
            <a:r>
              <a:rPr sz="1985" i="1" spc="-83" dirty="0">
                <a:latin typeface="Arial"/>
                <a:cs typeface="Arial"/>
              </a:rPr>
              <a:t> </a:t>
            </a:r>
            <a:r>
              <a:rPr sz="1985" i="1" dirty="0">
                <a:latin typeface="Arial"/>
                <a:cs typeface="Arial"/>
              </a:rPr>
              <a:t>udává</a:t>
            </a:r>
            <a:r>
              <a:rPr sz="1985" i="1" spc="-83" dirty="0">
                <a:latin typeface="Arial"/>
                <a:cs typeface="Arial"/>
              </a:rPr>
              <a:t> </a:t>
            </a:r>
            <a:r>
              <a:rPr sz="1985" i="1" dirty="0">
                <a:latin typeface="Arial"/>
                <a:cs typeface="Arial"/>
              </a:rPr>
              <a:t>v</a:t>
            </a:r>
            <a:r>
              <a:rPr sz="1985" i="1" spc="-94" dirty="0">
                <a:latin typeface="Arial"/>
                <a:cs typeface="Arial"/>
              </a:rPr>
              <a:t> </a:t>
            </a:r>
            <a:r>
              <a:rPr sz="1985" i="1" dirty="0">
                <a:latin typeface="Arial"/>
                <a:cs typeface="Arial"/>
              </a:rPr>
              <a:t>mm2</a:t>
            </a:r>
            <a:r>
              <a:rPr sz="1985" i="1" spc="-61" dirty="0">
                <a:latin typeface="Arial"/>
                <a:cs typeface="Arial"/>
              </a:rPr>
              <a:t> </a:t>
            </a:r>
            <a:r>
              <a:rPr sz="1985" i="1" dirty="0">
                <a:latin typeface="Arial"/>
                <a:cs typeface="Arial"/>
              </a:rPr>
              <a:t>plochy,</a:t>
            </a:r>
            <a:r>
              <a:rPr sz="1985" i="1" spc="-72" dirty="0">
                <a:latin typeface="Arial"/>
                <a:cs typeface="Arial"/>
              </a:rPr>
              <a:t> </a:t>
            </a:r>
            <a:r>
              <a:rPr sz="1985" i="1" dirty="0">
                <a:latin typeface="Arial"/>
                <a:cs typeface="Arial"/>
              </a:rPr>
              <a:t>kterou</a:t>
            </a:r>
            <a:r>
              <a:rPr sz="1985" i="1" spc="-88" dirty="0">
                <a:latin typeface="Arial"/>
                <a:cs typeface="Arial"/>
              </a:rPr>
              <a:t> </a:t>
            </a:r>
            <a:r>
              <a:rPr sz="1985" i="1" dirty="0">
                <a:latin typeface="Arial"/>
                <a:cs typeface="Arial"/>
              </a:rPr>
              <a:t>zaujme</a:t>
            </a:r>
            <a:r>
              <a:rPr sz="1985" i="1" spc="-44" dirty="0">
                <a:latin typeface="Arial"/>
                <a:cs typeface="Arial"/>
              </a:rPr>
              <a:t> </a:t>
            </a:r>
            <a:r>
              <a:rPr sz="1985" i="1" dirty="0">
                <a:latin typeface="Arial"/>
                <a:cs typeface="Arial"/>
              </a:rPr>
              <a:t>přesně</a:t>
            </a:r>
            <a:r>
              <a:rPr sz="1985" i="1" spc="-77" dirty="0">
                <a:latin typeface="Arial"/>
                <a:cs typeface="Arial"/>
              </a:rPr>
              <a:t> </a:t>
            </a:r>
            <a:r>
              <a:rPr sz="1985" i="1" dirty="0">
                <a:latin typeface="Arial"/>
                <a:cs typeface="Arial"/>
              </a:rPr>
              <a:t>definovaný</a:t>
            </a:r>
            <a:r>
              <a:rPr sz="1985" i="1" spc="-61" dirty="0">
                <a:latin typeface="Arial"/>
                <a:cs typeface="Arial"/>
              </a:rPr>
              <a:t> </a:t>
            </a:r>
            <a:r>
              <a:rPr sz="1985" i="1" spc="-11" dirty="0">
                <a:latin typeface="Arial"/>
                <a:cs typeface="Arial"/>
              </a:rPr>
              <a:t>vzorek </a:t>
            </a:r>
            <a:r>
              <a:rPr sz="1985" i="1" dirty="0">
                <a:latin typeface="Arial"/>
                <a:cs typeface="Arial"/>
              </a:rPr>
              <a:t>pájky</a:t>
            </a:r>
            <a:r>
              <a:rPr sz="1985" i="1" spc="-50" dirty="0">
                <a:latin typeface="Arial"/>
                <a:cs typeface="Arial"/>
              </a:rPr>
              <a:t> </a:t>
            </a:r>
            <a:r>
              <a:rPr sz="1985" i="1" dirty="0">
                <a:latin typeface="Arial"/>
                <a:cs typeface="Arial"/>
              </a:rPr>
              <a:t>po</a:t>
            </a:r>
            <a:r>
              <a:rPr sz="1985" i="1" spc="-66" dirty="0">
                <a:latin typeface="Arial"/>
                <a:cs typeface="Arial"/>
              </a:rPr>
              <a:t> </a:t>
            </a:r>
            <a:r>
              <a:rPr sz="1985" i="1" dirty="0">
                <a:latin typeface="Arial"/>
                <a:cs typeface="Arial"/>
              </a:rPr>
              <a:t>ohřevu</a:t>
            </a:r>
            <a:r>
              <a:rPr sz="1985" i="1" spc="-55" dirty="0">
                <a:latin typeface="Arial"/>
                <a:cs typeface="Arial"/>
              </a:rPr>
              <a:t> </a:t>
            </a:r>
            <a:r>
              <a:rPr sz="1985" i="1" dirty="0">
                <a:latin typeface="Arial"/>
                <a:cs typeface="Arial"/>
              </a:rPr>
              <a:t>dle</a:t>
            </a:r>
            <a:r>
              <a:rPr sz="1985" i="1" spc="-55" dirty="0">
                <a:latin typeface="Arial"/>
                <a:cs typeface="Arial"/>
              </a:rPr>
              <a:t> </a:t>
            </a:r>
            <a:r>
              <a:rPr sz="1985" i="1" spc="-11" dirty="0">
                <a:latin typeface="Arial"/>
                <a:cs typeface="Arial"/>
              </a:rPr>
              <a:t>stanoveného</a:t>
            </a:r>
            <a:r>
              <a:rPr sz="1985" i="1" spc="-39" dirty="0">
                <a:latin typeface="Arial"/>
                <a:cs typeface="Arial"/>
              </a:rPr>
              <a:t> </a:t>
            </a:r>
            <a:r>
              <a:rPr sz="1985" i="1" spc="-11" dirty="0">
                <a:latin typeface="Arial"/>
                <a:cs typeface="Arial"/>
              </a:rPr>
              <a:t>technologického</a:t>
            </a:r>
            <a:r>
              <a:rPr sz="1985" i="1" spc="-28" dirty="0">
                <a:latin typeface="Arial"/>
                <a:cs typeface="Arial"/>
              </a:rPr>
              <a:t> </a:t>
            </a:r>
            <a:r>
              <a:rPr sz="1985" i="1" spc="-11" dirty="0">
                <a:latin typeface="Arial"/>
                <a:cs typeface="Arial"/>
              </a:rPr>
              <a:t>postupu</a:t>
            </a:r>
            <a:endParaRPr sz="1985" dirty="0">
              <a:latin typeface="Arial"/>
              <a:cs typeface="Arial"/>
            </a:endParaRPr>
          </a:p>
        </p:txBody>
      </p:sp>
      <p:sp>
        <p:nvSpPr>
          <p:cNvPr id="20" name="object 20"/>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6" name="object 16"/>
          <p:cNvSpPr txBox="1">
            <a:spLocks noGrp="1"/>
          </p:cNvSpPr>
          <p:nvPr>
            <p:ph type="title"/>
          </p:nvPr>
        </p:nvSpPr>
        <p:spPr>
          <a:xfrm>
            <a:off x="391633" y="780188"/>
            <a:ext cx="8541819" cy="442668"/>
          </a:xfrm>
          <a:prstGeom prst="rect">
            <a:avLst/>
          </a:prstGeom>
        </p:spPr>
        <p:txBody>
          <a:bodyPr vert="horz" wrap="square" lIns="0" tIns="18207" rIns="0" bIns="0" rtlCol="0">
            <a:spAutoFit/>
          </a:bodyPr>
          <a:lstStyle/>
          <a:p>
            <a:pPr marL="14007">
              <a:spcBef>
                <a:spcPts val="143"/>
              </a:spcBef>
              <a:tabLst>
                <a:tab pos="4440013" algn="l"/>
                <a:tab pos="4781067" algn="l"/>
              </a:tabLst>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55" dirty="0">
                <a:solidFill>
                  <a:srgbClr val="FF0000"/>
                </a:solidFill>
                <a:latin typeface="Tahoma"/>
                <a:cs typeface="Tahoma"/>
              </a:rPr>
              <a:t>-</a:t>
            </a:r>
            <a:r>
              <a:rPr sz="2757" i="1" dirty="0">
                <a:solidFill>
                  <a:srgbClr val="FF0000"/>
                </a:solidFill>
                <a:latin typeface="Tahoma"/>
                <a:cs typeface="Tahoma"/>
              </a:rPr>
              <a:t>	</a:t>
            </a:r>
            <a:r>
              <a:rPr sz="2757" i="1" spc="-50" dirty="0">
                <a:solidFill>
                  <a:srgbClr val="FF0000"/>
                </a:solidFill>
                <a:latin typeface="Tahoma"/>
                <a:cs typeface="Tahoma"/>
              </a:rPr>
              <a:t>Kapilarita</a:t>
            </a:r>
            <a:r>
              <a:rPr sz="2757" i="1" spc="-116" dirty="0">
                <a:solidFill>
                  <a:srgbClr val="FF0000"/>
                </a:solidFill>
                <a:latin typeface="Tahoma"/>
                <a:cs typeface="Tahoma"/>
              </a:rPr>
              <a:t> </a:t>
            </a:r>
            <a:r>
              <a:rPr sz="2757" i="1" spc="-55" dirty="0">
                <a:solidFill>
                  <a:srgbClr val="FF0000"/>
                </a:solidFill>
                <a:latin typeface="Tahoma"/>
                <a:cs typeface="Tahoma"/>
              </a:rPr>
              <a:t>(vzlínavost)</a:t>
            </a:r>
            <a:endParaRPr sz="2757">
              <a:latin typeface="Tahoma"/>
              <a:cs typeface="Tahoma"/>
            </a:endParaRPr>
          </a:p>
        </p:txBody>
      </p:sp>
      <p:sp>
        <p:nvSpPr>
          <p:cNvPr id="17" name="object 17"/>
          <p:cNvSpPr txBox="1"/>
          <p:nvPr/>
        </p:nvSpPr>
        <p:spPr>
          <a:xfrm>
            <a:off x="684736" y="2030347"/>
            <a:ext cx="8820523" cy="693753"/>
          </a:xfrm>
          <a:prstGeom prst="rect">
            <a:avLst/>
          </a:prstGeom>
        </p:spPr>
        <p:txBody>
          <a:bodyPr vert="horz" wrap="square" lIns="0" tIns="14706" rIns="0" bIns="0" rtlCol="0">
            <a:spAutoFit/>
          </a:bodyPr>
          <a:lstStyle/>
          <a:p>
            <a:pPr marL="392178" marR="5602" indent="-378171">
              <a:spcBef>
                <a:spcPts val="116"/>
              </a:spcBef>
              <a:tabLst>
                <a:tab pos="391477" algn="l"/>
                <a:tab pos="6937345" algn="l"/>
              </a:tabLst>
            </a:pPr>
            <a:r>
              <a:rPr sz="2206" spc="-55" dirty="0">
                <a:latin typeface="Arial"/>
                <a:cs typeface="Arial"/>
              </a:rPr>
              <a:t>-</a:t>
            </a:r>
            <a:r>
              <a:rPr sz="2206" dirty="0">
                <a:latin typeface="Arial"/>
                <a:cs typeface="Arial"/>
              </a:rPr>
              <a:t>	</a:t>
            </a:r>
            <a:r>
              <a:rPr sz="2206" b="1" i="1" dirty="0">
                <a:latin typeface="Arial"/>
                <a:cs typeface="Arial"/>
              </a:rPr>
              <a:t>Schopnost</a:t>
            </a:r>
            <a:r>
              <a:rPr sz="2206" b="1" i="1" spc="-33" dirty="0">
                <a:latin typeface="Arial"/>
                <a:cs typeface="Arial"/>
              </a:rPr>
              <a:t> </a:t>
            </a:r>
            <a:r>
              <a:rPr sz="2206" b="1" i="1" dirty="0">
                <a:latin typeface="Arial"/>
                <a:cs typeface="Arial"/>
              </a:rPr>
              <a:t>tekuté</a:t>
            </a:r>
            <a:r>
              <a:rPr sz="2206" b="1" i="1" spc="-28" dirty="0">
                <a:latin typeface="Arial"/>
                <a:cs typeface="Arial"/>
              </a:rPr>
              <a:t> </a:t>
            </a:r>
            <a:r>
              <a:rPr sz="2206" b="1" i="1" dirty="0">
                <a:latin typeface="Arial"/>
                <a:cs typeface="Arial"/>
              </a:rPr>
              <a:t>pájky</a:t>
            </a:r>
            <a:r>
              <a:rPr sz="2206" b="1" i="1" spc="-28" dirty="0">
                <a:latin typeface="Arial"/>
                <a:cs typeface="Arial"/>
              </a:rPr>
              <a:t> </a:t>
            </a:r>
            <a:r>
              <a:rPr sz="2206" b="1" i="1" dirty="0">
                <a:latin typeface="Arial"/>
                <a:cs typeface="Arial"/>
              </a:rPr>
              <a:t>při</a:t>
            </a:r>
            <a:r>
              <a:rPr sz="2206" b="1" i="1" spc="-22" dirty="0">
                <a:latin typeface="Arial"/>
                <a:cs typeface="Arial"/>
              </a:rPr>
              <a:t> </a:t>
            </a:r>
            <a:r>
              <a:rPr sz="2206" b="1" i="1" dirty="0">
                <a:latin typeface="Arial"/>
                <a:cs typeface="Arial"/>
              </a:rPr>
              <a:t>určité</a:t>
            </a:r>
            <a:r>
              <a:rPr sz="2206" b="1" i="1" spc="-33" dirty="0">
                <a:latin typeface="Arial"/>
                <a:cs typeface="Arial"/>
              </a:rPr>
              <a:t> </a:t>
            </a:r>
            <a:r>
              <a:rPr sz="2206" b="1" i="1" dirty="0">
                <a:latin typeface="Arial"/>
                <a:cs typeface="Arial"/>
              </a:rPr>
              <a:t>teplotě</a:t>
            </a:r>
            <a:r>
              <a:rPr sz="2206" b="1" i="1" spc="-33" dirty="0">
                <a:latin typeface="Arial"/>
                <a:cs typeface="Arial"/>
              </a:rPr>
              <a:t> </a:t>
            </a:r>
            <a:r>
              <a:rPr sz="2206" b="1" i="1" spc="-11" dirty="0">
                <a:latin typeface="Arial"/>
                <a:cs typeface="Arial"/>
              </a:rPr>
              <a:t>vyplnit</a:t>
            </a:r>
            <a:r>
              <a:rPr sz="2206" b="1" i="1" dirty="0">
                <a:latin typeface="Arial"/>
                <a:cs typeface="Arial"/>
              </a:rPr>
              <a:t>	úzkou</a:t>
            </a:r>
            <a:r>
              <a:rPr sz="2206" b="1" i="1" spc="-28" dirty="0">
                <a:latin typeface="Arial"/>
                <a:cs typeface="Arial"/>
              </a:rPr>
              <a:t> </a:t>
            </a:r>
            <a:r>
              <a:rPr sz="2206" b="1" i="1" spc="-11" dirty="0">
                <a:latin typeface="Arial"/>
                <a:cs typeface="Arial"/>
              </a:rPr>
              <a:t>mezeru </a:t>
            </a:r>
            <a:r>
              <a:rPr sz="2206" b="1" i="1" dirty="0">
                <a:latin typeface="Arial"/>
                <a:cs typeface="Arial"/>
              </a:rPr>
              <a:t>spoje</a:t>
            </a:r>
            <a:r>
              <a:rPr sz="2206" b="1" i="1" spc="-55" dirty="0">
                <a:latin typeface="Arial"/>
                <a:cs typeface="Arial"/>
              </a:rPr>
              <a:t> </a:t>
            </a:r>
            <a:r>
              <a:rPr sz="2206" b="1" i="1" dirty="0">
                <a:latin typeface="Arial"/>
                <a:cs typeface="Arial"/>
              </a:rPr>
              <a:t>působením</a:t>
            </a:r>
            <a:r>
              <a:rPr sz="2206" b="1" i="1" spc="-39" dirty="0">
                <a:latin typeface="Arial"/>
                <a:cs typeface="Arial"/>
              </a:rPr>
              <a:t> </a:t>
            </a:r>
            <a:r>
              <a:rPr sz="2206" b="1" i="1" dirty="0">
                <a:latin typeface="Arial"/>
                <a:cs typeface="Arial"/>
              </a:rPr>
              <a:t>kapilárních</a:t>
            </a:r>
            <a:r>
              <a:rPr sz="2206" b="1" i="1" spc="-50" dirty="0">
                <a:latin typeface="Arial"/>
                <a:cs typeface="Arial"/>
              </a:rPr>
              <a:t> </a:t>
            </a:r>
            <a:r>
              <a:rPr sz="2206" b="1" i="1" spc="-28" dirty="0">
                <a:latin typeface="Arial"/>
                <a:cs typeface="Arial"/>
              </a:rPr>
              <a:t>sil</a:t>
            </a:r>
            <a:endParaRPr sz="2206">
              <a:latin typeface="Arial"/>
              <a:cs typeface="Arial"/>
            </a:endParaRPr>
          </a:p>
        </p:txBody>
      </p:sp>
      <p:grpSp>
        <p:nvGrpSpPr>
          <p:cNvPr id="18" name="object 18"/>
          <p:cNvGrpSpPr/>
          <p:nvPr/>
        </p:nvGrpSpPr>
        <p:grpSpPr>
          <a:xfrm>
            <a:off x="1377044" y="3067157"/>
            <a:ext cx="8940969" cy="3739409"/>
            <a:chOff x="972311" y="2781300"/>
            <a:chExt cx="8107680" cy="3390900"/>
          </a:xfrm>
        </p:grpSpPr>
        <p:pic>
          <p:nvPicPr>
            <p:cNvPr id="19" name="object 19"/>
            <p:cNvPicPr/>
            <p:nvPr/>
          </p:nvPicPr>
          <p:blipFill>
            <a:blip r:embed="rId2" cstate="print"/>
            <a:stretch>
              <a:fillRect/>
            </a:stretch>
          </p:blipFill>
          <p:spPr>
            <a:xfrm>
              <a:off x="972311" y="2781300"/>
              <a:ext cx="3816096" cy="3390900"/>
            </a:xfrm>
            <a:prstGeom prst="rect">
              <a:avLst/>
            </a:prstGeom>
          </p:spPr>
        </p:pic>
        <p:pic>
          <p:nvPicPr>
            <p:cNvPr id="20" name="object 20"/>
            <p:cNvPicPr/>
            <p:nvPr/>
          </p:nvPicPr>
          <p:blipFill>
            <a:blip r:embed="rId3" cstate="print"/>
            <a:stretch>
              <a:fillRect/>
            </a:stretch>
          </p:blipFill>
          <p:spPr>
            <a:xfrm>
              <a:off x="4715255" y="2781300"/>
              <a:ext cx="4364736" cy="3390900"/>
            </a:xfrm>
            <a:prstGeom prst="rect">
              <a:avLst/>
            </a:prstGeom>
          </p:spPr>
        </p:pic>
      </p:grpSp>
      <p:sp>
        <p:nvSpPr>
          <p:cNvPr id="21" name="object 21"/>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6" name="object 16"/>
          <p:cNvSpPr txBox="1">
            <a:spLocks noGrp="1"/>
          </p:cNvSpPr>
          <p:nvPr>
            <p:ph type="title"/>
          </p:nvPr>
        </p:nvSpPr>
        <p:spPr>
          <a:xfrm>
            <a:off x="391632" y="780188"/>
            <a:ext cx="6434025" cy="442668"/>
          </a:xfrm>
          <a:prstGeom prst="rect">
            <a:avLst/>
          </a:prstGeom>
        </p:spPr>
        <p:txBody>
          <a:bodyPr vert="horz" wrap="square" lIns="0" tIns="18207" rIns="0" bIns="0" rtlCol="0">
            <a:spAutoFit/>
          </a:bodyPr>
          <a:lstStyle/>
          <a:p>
            <a:pPr marL="14007">
              <a:spcBef>
                <a:spcPts val="143"/>
              </a:spcBef>
              <a:tabLst>
                <a:tab pos="4440013" algn="l"/>
                <a:tab pos="4781067" algn="l"/>
              </a:tabLst>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55" dirty="0">
                <a:solidFill>
                  <a:srgbClr val="FF0000"/>
                </a:solidFill>
                <a:latin typeface="Tahoma"/>
                <a:cs typeface="Tahoma"/>
              </a:rPr>
              <a:t>-</a:t>
            </a:r>
            <a:r>
              <a:rPr sz="2757" i="1" dirty="0">
                <a:solidFill>
                  <a:srgbClr val="FF0000"/>
                </a:solidFill>
                <a:latin typeface="Tahoma"/>
                <a:cs typeface="Tahoma"/>
              </a:rPr>
              <a:t>	</a:t>
            </a:r>
            <a:r>
              <a:rPr sz="2757" i="1" spc="-55" dirty="0">
                <a:solidFill>
                  <a:srgbClr val="FF0000"/>
                </a:solidFill>
                <a:latin typeface="Tahoma"/>
                <a:cs typeface="Tahoma"/>
              </a:rPr>
              <a:t>Kapilarita</a:t>
            </a:r>
            <a:endParaRPr sz="2757">
              <a:latin typeface="Tahoma"/>
              <a:cs typeface="Tahoma"/>
            </a:endParaRPr>
          </a:p>
        </p:txBody>
      </p:sp>
      <p:pic>
        <p:nvPicPr>
          <p:cNvPr id="17" name="object 17"/>
          <p:cNvPicPr/>
          <p:nvPr/>
        </p:nvPicPr>
        <p:blipFill>
          <a:blip r:embed="rId2" cstate="print"/>
          <a:stretch>
            <a:fillRect/>
          </a:stretch>
        </p:blipFill>
        <p:spPr>
          <a:xfrm>
            <a:off x="1802381" y="2711940"/>
            <a:ext cx="7227631" cy="3358886"/>
          </a:xfrm>
          <a:prstGeom prst="rect">
            <a:avLst/>
          </a:prstGeom>
        </p:spPr>
      </p:pic>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7807"/>
            <a:ext cx="4255504" cy="442668"/>
          </a:xfrm>
          <a:prstGeom prst="rect">
            <a:avLst/>
          </a:prstGeom>
        </p:spPr>
        <p:txBody>
          <a:bodyPr vert="horz" wrap="square" lIns="0" tIns="18207" rIns="0" bIns="0" rtlCol="0">
            <a:spAutoFit/>
          </a:bodyPr>
          <a:lstStyle/>
          <a:p>
            <a:pPr marL="14007">
              <a:spcBef>
                <a:spcPts val="143"/>
              </a:spcBef>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44" dirty="0">
                <a:solidFill>
                  <a:srgbClr val="FF0000"/>
                </a:solidFill>
                <a:latin typeface="Tahoma"/>
                <a:cs typeface="Tahoma"/>
              </a:rPr>
              <a:t>pájení</a:t>
            </a:r>
            <a:endParaRPr sz="2757">
              <a:latin typeface="Tahoma"/>
              <a:cs typeface="Tahoma"/>
            </a:endParaRPr>
          </a:p>
        </p:txBody>
      </p:sp>
      <p:sp>
        <p:nvSpPr>
          <p:cNvPr id="12" name="object 12"/>
          <p:cNvSpPr txBox="1"/>
          <p:nvPr/>
        </p:nvSpPr>
        <p:spPr>
          <a:xfrm>
            <a:off x="684735" y="1511730"/>
            <a:ext cx="8476694" cy="693753"/>
          </a:xfrm>
          <a:prstGeom prst="rect">
            <a:avLst/>
          </a:prstGeom>
        </p:spPr>
        <p:txBody>
          <a:bodyPr vert="horz" wrap="square" lIns="0" tIns="14706" rIns="0" bIns="0" rtlCol="0">
            <a:spAutoFit/>
          </a:bodyPr>
          <a:lstStyle/>
          <a:p>
            <a:pPr marL="392178" indent="-378171">
              <a:spcBef>
                <a:spcPts val="116"/>
              </a:spcBef>
              <a:buSzPct val="120000"/>
              <a:buFont typeface="Wingdings"/>
              <a:buChar char=""/>
              <a:tabLst>
                <a:tab pos="392178" algn="l"/>
              </a:tabLst>
            </a:pPr>
            <a:r>
              <a:rPr sz="2206" b="1" i="1" dirty="0">
                <a:latin typeface="Arial"/>
                <a:cs typeface="Arial"/>
              </a:rPr>
              <a:t>Pájka</a:t>
            </a:r>
            <a:r>
              <a:rPr sz="2206" b="1" i="1" spc="-33"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přídavný</a:t>
            </a:r>
            <a:r>
              <a:rPr sz="2206" i="1" spc="-44" dirty="0">
                <a:latin typeface="Arial"/>
                <a:cs typeface="Arial"/>
              </a:rPr>
              <a:t> </a:t>
            </a:r>
            <a:r>
              <a:rPr sz="2206" i="1" dirty="0">
                <a:latin typeface="Arial"/>
                <a:cs typeface="Arial"/>
              </a:rPr>
              <a:t>materiál</a:t>
            </a:r>
            <a:r>
              <a:rPr sz="2206" i="1" spc="-17"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teplota</a:t>
            </a:r>
            <a:r>
              <a:rPr sz="2206" i="1" spc="-33" dirty="0">
                <a:latin typeface="Arial"/>
                <a:cs typeface="Arial"/>
              </a:rPr>
              <a:t> </a:t>
            </a:r>
            <a:r>
              <a:rPr sz="2206" i="1" dirty="0">
                <a:latin typeface="Arial"/>
                <a:cs typeface="Arial"/>
              </a:rPr>
              <a:t>tavení</a:t>
            </a:r>
            <a:r>
              <a:rPr sz="2206" i="1" spc="-44" dirty="0">
                <a:latin typeface="Arial"/>
                <a:cs typeface="Arial"/>
              </a:rPr>
              <a:t> </a:t>
            </a:r>
            <a:r>
              <a:rPr sz="2206" i="1" dirty="0">
                <a:latin typeface="Arial"/>
                <a:cs typeface="Arial"/>
              </a:rPr>
              <a:t>pod</a:t>
            </a:r>
            <a:r>
              <a:rPr sz="2206" i="1" spc="-28" dirty="0">
                <a:latin typeface="Arial"/>
                <a:cs typeface="Arial"/>
              </a:rPr>
              <a:t> </a:t>
            </a:r>
            <a:r>
              <a:rPr sz="2206" i="1" dirty="0">
                <a:latin typeface="Arial"/>
                <a:cs typeface="Arial"/>
              </a:rPr>
              <a:t>teplotou</a:t>
            </a:r>
            <a:r>
              <a:rPr sz="2206" i="1" spc="-28" dirty="0">
                <a:latin typeface="Arial"/>
                <a:cs typeface="Arial"/>
              </a:rPr>
              <a:t> </a:t>
            </a:r>
            <a:r>
              <a:rPr sz="2206" i="1" dirty="0">
                <a:latin typeface="Arial"/>
                <a:cs typeface="Arial"/>
              </a:rPr>
              <a:t>tavení</a:t>
            </a:r>
            <a:r>
              <a:rPr sz="2206" i="1" spc="-44" dirty="0">
                <a:latin typeface="Arial"/>
                <a:cs typeface="Arial"/>
              </a:rPr>
              <a:t> </a:t>
            </a:r>
            <a:r>
              <a:rPr sz="2206" i="1" spc="-28" dirty="0">
                <a:latin typeface="Arial"/>
                <a:cs typeface="Arial"/>
              </a:rPr>
              <a:t>ZM.</a:t>
            </a:r>
            <a:endParaRPr sz="2206">
              <a:latin typeface="Arial"/>
              <a:cs typeface="Arial"/>
            </a:endParaRPr>
          </a:p>
          <a:p>
            <a:pPr marL="392178" indent="-378171">
              <a:buFont typeface="Wingdings"/>
              <a:buChar char=""/>
              <a:tabLst>
                <a:tab pos="391477" algn="l"/>
                <a:tab pos="392178" algn="l"/>
              </a:tabLst>
            </a:pPr>
            <a:r>
              <a:rPr sz="2206" b="1" i="1" dirty="0">
                <a:latin typeface="Arial"/>
                <a:cs typeface="Arial"/>
              </a:rPr>
              <a:t>Tavidlo</a:t>
            </a:r>
            <a:r>
              <a:rPr sz="2206" b="1" i="1" spc="-44" dirty="0">
                <a:latin typeface="Arial"/>
                <a:cs typeface="Arial"/>
              </a:rPr>
              <a:t> </a:t>
            </a:r>
            <a:r>
              <a:rPr sz="2206" i="1" dirty="0">
                <a:latin typeface="Arial"/>
                <a:cs typeface="Arial"/>
              </a:rPr>
              <a:t>-</a:t>
            </a:r>
            <a:r>
              <a:rPr sz="2206" i="1" spc="-39" dirty="0">
                <a:latin typeface="Arial"/>
                <a:cs typeface="Arial"/>
              </a:rPr>
              <a:t> </a:t>
            </a:r>
            <a:r>
              <a:rPr sz="2206" i="1" dirty="0">
                <a:latin typeface="Arial"/>
                <a:cs typeface="Arial"/>
              </a:rPr>
              <a:t>chemický</a:t>
            </a:r>
            <a:r>
              <a:rPr sz="2206" i="1" spc="-50" dirty="0">
                <a:latin typeface="Arial"/>
                <a:cs typeface="Arial"/>
              </a:rPr>
              <a:t> </a:t>
            </a:r>
            <a:r>
              <a:rPr sz="2206" i="1" dirty="0">
                <a:latin typeface="Arial"/>
                <a:cs typeface="Arial"/>
              </a:rPr>
              <a:t>prostředek</a:t>
            </a:r>
            <a:r>
              <a:rPr sz="2206" i="1" spc="-77" dirty="0">
                <a:latin typeface="Arial"/>
                <a:cs typeface="Arial"/>
              </a:rPr>
              <a:t> </a:t>
            </a:r>
            <a:r>
              <a:rPr sz="2206" i="1" dirty="0">
                <a:latin typeface="Arial"/>
                <a:cs typeface="Arial"/>
              </a:rPr>
              <a:t>napomáhající</a:t>
            </a:r>
            <a:r>
              <a:rPr sz="2206" i="1" spc="-55" dirty="0">
                <a:latin typeface="Arial"/>
                <a:cs typeface="Arial"/>
              </a:rPr>
              <a:t> </a:t>
            </a:r>
            <a:r>
              <a:rPr sz="2206" i="1" spc="-11" dirty="0">
                <a:latin typeface="Arial"/>
                <a:cs typeface="Arial"/>
              </a:rPr>
              <a:t>pájení</a:t>
            </a:r>
            <a:endParaRPr sz="2206">
              <a:latin typeface="Arial"/>
              <a:cs typeface="Arial"/>
            </a:endParaRPr>
          </a:p>
        </p:txBody>
      </p:sp>
      <p:pic>
        <p:nvPicPr>
          <p:cNvPr id="13" name="object 13"/>
          <p:cNvPicPr/>
          <p:nvPr/>
        </p:nvPicPr>
        <p:blipFill>
          <a:blip r:embed="rId2" cstate="print"/>
          <a:stretch>
            <a:fillRect/>
          </a:stretch>
        </p:blipFill>
        <p:spPr>
          <a:xfrm>
            <a:off x="2487944" y="2336080"/>
            <a:ext cx="7226723" cy="4860392"/>
          </a:xfrm>
          <a:prstGeom prst="rect">
            <a:avLst/>
          </a:prstGeom>
        </p:spPr>
      </p:pic>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7807"/>
            <a:ext cx="4255504" cy="442668"/>
          </a:xfrm>
          <a:prstGeom prst="rect">
            <a:avLst/>
          </a:prstGeom>
        </p:spPr>
        <p:txBody>
          <a:bodyPr vert="horz" wrap="square" lIns="0" tIns="18207" rIns="0" bIns="0" rtlCol="0">
            <a:spAutoFit/>
          </a:bodyPr>
          <a:lstStyle/>
          <a:p>
            <a:pPr marL="14007">
              <a:spcBef>
                <a:spcPts val="143"/>
              </a:spcBef>
            </a:pPr>
            <a:r>
              <a:rPr sz="2757" i="1" spc="-44" dirty="0">
                <a:solidFill>
                  <a:srgbClr val="FF0000"/>
                </a:solidFill>
                <a:latin typeface="Tahoma"/>
                <a:cs typeface="Tahoma"/>
              </a:rPr>
              <a:t>Fyzikální</a:t>
            </a:r>
            <a:r>
              <a:rPr sz="2757" i="1" spc="-138" dirty="0">
                <a:solidFill>
                  <a:srgbClr val="FF0000"/>
                </a:solidFill>
                <a:latin typeface="Tahoma"/>
                <a:cs typeface="Tahoma"/>
              </a:rPr>
              <a:t> </a:t>
            </a:r>
            <a:r>
              <a:rPr sz="2757" i="1" spc="-50" dirty="0">
                <a:solidFill>
                  <a:srgbClr val="FF0000"/>
                </a:solidFill>
                <a:latin typeface="Tahoma"/>
                <a:cs typeface="Tahoma"/>
              </a:rPr>
              <a:t>podstata</a:t>
            </a:r>
            <a:r>
              <a:rPr sz="2757" i="1" spc="-138" dirty="0">
                <a:solidFill>
                  <a:srgbClr val="FF0000"/>
                </a:solidFill>
                <a:latin typeface="Tahoma"/>
                <a:cs typeface="Tahoma"/>
              </a:rPr>
              <a:t> </a:t>
            </a:r>
            <a:r>
              <a:rPr sz="2757" i="1" spc="-44" dirty="0">
                <a:solidFill>
                  <a:srgbClr val="FF0000"/>
                </a:solidFill>
                <a:latin typeface="Tahoma"/>
                <a:cs typeface="Tahoma"/>
              </a:rPr>
              <a:t>pájení</a:t>
            </a:r>
            <a:endParaRPr sz="2757">
              <a:latin typeface="Tahoma"/>
              <a:cs typeface="Tahoma"/>
            </a:endParaRPr>
          </a:p>
        </p:txBody>
      </p:sp>
      <p:sp>
        <p:nvSpPr>
          <p:cNvPr id="14" name="object 14"/>
          <p:cNvSpPr txBox="1"/>
          <p:nvPr/>
        </p:nvSpPr>
        <p:spPr>
          <a:xfrm>
            <a:off x="971102" y="1907572"/>
            <a:ext cx="8751198" cy="3747708"/>
          </a:xfrm>
          <a:prstGeom prst="rect">
            <a:avLst/>
          </a:prstGeom>
        </p:spPr>
        <p:txBody>
          <a:bodyPr vert="horz" wrap="square" lIns="0" tIns="81231" rIns="0" bIns="0" rtlCol="0">
            <a:spAutoFit/>
          </a:bodyPr>
          <a:lstStyle/>
          <a:p>
            <a:pPr marL="14007">
              <a:spcBef>
                <a:spcPts val="640"/>
              </a:spcBef>
            </a:pPr>
            <a:r>
              <a:rPr sz="2206" b="1" i="1" spc="-11" dirty="0">
                <a:latin typeface="Arial"/>
                <a:cs typeface="Arial"/>
              </a:rPr>
              <a:t>Roztékavost</a:t>
            </a:r>
            <a:endParaRPr sz="2206" dirty="0">
              <a:latin typeface="Arial"/>
              <a:cs typeface="Arial"/>
            </a:endParaRPr>
          </a:p>
          <a:p>
            <a:pPr marL="14007">
              <a:spcBef>
                <a:spcPts val="529"/>
              </a:spcBef>
            </a:pPr>
            <a:r>
              <a:rPr sz="2206" i="1" dirty="0">
                <a:latin typeface="Arial"/>
                <a:cs typeface="Arial"/>
              </a:rPr>
              <a:t>Schopnost</a:t>
            </a:r>
            <a:r>
              <a:rPr sz="2206" i="1" spc="-55" dirty="0">
                <a:latin typeface="Arial"/>
                <a:cs typeface="Arial"/>
              </a:rPr>
              <a:t> </a:t>
            </a:r>
            <a:r>
              <a:rPr sz="2206" i="1" dirty="0">
                <a:latin typeface="Arial"/>
                <a:cs typeface="Arial"/>
              </a:rPr>
              <a:t>tekuté</a:t>
            </a:r>
            <a:r>
              <a:rPr sz="2206" i="1" spc="-39" dirty="0">
                <a:latin typeface="Arial"/>
                <a:cs typeface="Arial"/>
              </a:rPr>
              <a:t> </a:t>
            </a:r>
            <a:r>
              <a:rPr sz="2206" i="1" dirty="0">
                <a:latin typeface="Arial"/>
                <a:cs typeface="Arial"/>
              </a:rPr>
              <a:t>pájky</a:t>
            </a:r>
            <a:r>
              <a:rPr sz="2206" i="1" spc="-17" dirty="0">
                <a:latin typeface="Arial"/>
                <a:cs typeface="Arial"/>
              </a:rPr>
              <a:t> </a:t>
            </a:r>
            <a:r>
              <a:rPr sz="2206" i="1" dirty="0">
                <a:latin typeface="Arial"/>
                <a:cs typeface="Arial"/>
              </a:rPr>
              <a:t>nebo</a:t>
            </a:r>
            <a:r>
              <a:rPr sz="2206" i="1" spc="-33" dirty="0">
                <a:latin typeface="Arial"/>
                <a:cs typeface="Arial"/>
              </a:rPr>
              <a:t> </a:t>
            </a:r>
            <a:r>
              <a:rPr sz="2206" i="1" dirty="0">
                <a:latin typeface="Arial"/>
                <a:cs typeface="Arial"/>
              </a:rPr>
              <a:t>tavidla roztéci</a:t>
            </a:r>
            <a:r>
              <a:rPr sz="2206" i="1" spc="-50"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při</a:t>
            </a:r>
            <a:r>
              <a:rPr sz="2206" i="1" spc="-22" dirty="0">
                <a:latin typeface="Arial"/>
                <a:cs typeface="Arial"/>
              </a:rPr>
              <a:t> </a:t>
            </a:r>
            <a:r>
              <a:rPr sz="2206" i="1" dirty="0">
                <a:latin typeface="Arial"/>
                <a:cs typeface="Arial"/>
              </a:rPr>
              <a:t>určité</a:t>
            </a:r>
            <a:r>
              <a:rPr sz="2206" i="1" spc="-39" dirty="0">
                <a:latin typeface="Arial"/>
                <a:cs typeface="Arial"/>
              </a:rPr>
              <a:t> </a:t>
            </a:r>
            <a:r>
              <a:rPr sz="2206" i="1" dirty="0">
                <a:latin typeface="Arial"/>
                <a:cs typeface="Arial"/>
              </a:rPr>
              <a:t>teplotě</a:t>
            </a:r>
            <a:r>
              <a:rPr sz="2206" i="1" spc="-22" dirty="0">
                <a:latin typeface="Arial"/>
                <a:cs typeface="Arial"/>
              </a:rPr>
              <a:t> </a:t>
            </a:r>
            <a:r>
              <a:rPr sz="2206" i="1" spc="-28" dirty="0">
                <a:latin typeface="Arial"/>
                <a:cs typeface="Arial"/>
              </a:rPr>
              <a:t>na</a:t>
            </a:r>
            <a:endParaRPr sz="2206" dirty="0">
              <a:latin typeface="Arial"/>
              <a:cs typeface="Arial"/>
            </a:endParaRPr>
          </a:p>
          <a:p>
            <a:pPr marL="14007">
              <a:spcBef>
                <a:spcPts val="529"/>
              </a:spcBef>
            </a:pPr>
            <a:r>
              <a:rPr sz="2206" i="1" dirty="0">
                <a:latin typeface="Arial"/>
                <a:cs typeface="Arial"/>
              </a:rPr>
              <a:t>vodorovném</a:t>
            </a:r>
            <a:r>
              <a:rPr sz="2206" i="1" spc="-88" dirty="0">
                <a:latin typeface="Arial"/>
                <a:cs typeface="Arial"/>
              </a:rPr>
              <a:t> </a:t>
            </a:r>
            <a:r>
              <a:rPr sz="2206" i="1" dirty="0">
                <a:latin typeface="Arial"/>
                <a:cs typeface="Arial"/>
              </a:rPr>
              <a:t>povrchu</a:t>
            </a:r>
            <a:r>
              <a:rPr sz="2206" i="1" spc="-50" dirty="0">
                <a:latin typeface="Arial"/>
                <a:cs typeface="Arial"/>
              </a:rPr>
              <a:t> </a:t>
            </a:r>
            <a:r>
              <a:rPr sz="2206" i="1" spc="-28" dirty="0">
                <a:latin typeface="Arial"/>
                <a:cs typeface="Arial"/>
              </a:rPr>
              <a:t>ZM</a:t>
            </a:r>
            <a:endParaRPr sz="2206" dirty="0">
              <a:latin typeface="Arial"/>
              <a:cs typeface="Arial"/>
            </a:endParaRPr>
          </a:p>
          <a:p>
            <a:pPr marL="14007">
              <a:spcBef>
                <a:spcPts val="2117"/>
              </a:spcBef>
            </a:pPr>
            <a:r>
              <a:rPr sz="2206" b="1" i="1" spc="-11" dirty="0">
                <a:latin typeface="Arial"/>
                <a:cs typeface="Arial"/>
              </a:rPr>
              <a:t>Vzlínavost</a:t>
            </a:r>
            <a:endParaRPr sz="2206" dirty="0">
              <a:latin typeface="Arial"/>
              <a:cs typeface="Arial"/>
            </a:endParaRPr>
          </a:p>
          <a:p>
            <a:pPr marL="14007">
              <a:spcBef>
                <a:spcPts val="529"/>
              </a:spcBef>
            </a:pPr>
            <a:r>
              <a:rPr sz="2206" i="1" dirty="0">
                <a:latin typeface="Arial"/>
                <a:cs typeface="Arial"/>
              </a:rPr>
              <a:t>Schopnost</a:t>
            </a:r>
            <a:r>
              <a:rPr sz="2206" i="1" spc="-72" dirty="0">
                <a:latin typeface="Arial"/>
                <a:cs typeface="Arial"/>
              </a:rPr>
              <a:t> </a:t>
            </a:r>
            <a:r>
              <a:rPr sz="2206" i="1" dirty="0">
                <a:latin typeface="Arial"/>
                <a:cs typeface="Arial"/>
              </a:rPr>
              <a:t>tekuté</a:t>
            </a:r>
            <a:r>
              <a:rPr sz="2206" i="1" spc="-44" dirty="0">
                <a:latin typeface="Arial"/>
                <a:cs typeface="Arial"/>
              </a:rPr>
              <a:t> </a:t>
            </a:r>
            <a:r>
              <a:rPr sz="2206" i="1" dirty="0">
                <a:latin typeface="Arial"/>
                <a:cs typeface="Arial"/>
              </a:rPr>
              <a:t>pájky</a:t>
            </a:r>
            <a:r>
              <a:rPr sz="2206" i="1" spc="-22" dirty="0">
                <a:latin typeface="Arial"/>
                <a:cs typeface="Arial"/>
              </a:rPr>
              <a:t> </a:t>
            </a:r>
            <a:r>
              <a:rPr sz="2206" i="1" dirty="0">
                <a:latin typeface="Arial"/>
                <a:cs typeface="Arial"/>
              </a:rPr>
              <a:t>vyplnit</a:t>
            </a:r>
            <a:r>
              <a:rPr sz="2206" i="1" spc="-50" dirty="0">
                <a:latin typeface="Arial"/>
                <a:cs typeface="Arial"/>
              </a:rPr>
              <a:t> </a:t>
            </a:r>
            <a:r>
              <a:rPr sz="2206" i="1" dirty="0">
                <a:latin typeface="Arial"/>
                <a:cs typeface="Arial"/>
              </a:rPr>
              <a:t>při</a:t>
            </a:r>
            <a:r>
              <a:rPr sz="2206" i="1" spc="-6" dirty="0">
                <a:latin typeface="Arial"/>
                <a:cs typeface="Arial"/>
              </a:rPr>
              <a:t> </a:t>
            </a:r>
            <a:r>
              <a:rPr sz="2206" i="1" dirty="0">
                <a:latin typeface="Arial"/>
                <a:cs typeface="Arial"/>
              </a:rPr>
              <a:t>pracovní</a:t>
            </a:r>
            <a:r>
              <a:rPr sz="2206" i="1" spc="-61" dirty="0">
                <a:latin typeface="Arial"/>
                <a:cs typeface="Arial"/>
              </a:rPr>
              <a:t> </a:t>
            </a:r>
            <a:r>
              <a:rPr sz="2206" i="1" dirty="0">
                <a:latin typeface="Arial"/>
                <a:cs typeface="Arial"/>
              </a:rPr>
              <a:t>teplotě</a:t>
            </a:r>
            <a:r>
              <a:rPr sz="2206" i="1" spc="-28" dirty="0">
                <a:latin typeface="Arial"/>
                <a:cs typeface="Arial"/>
              </a:rPr>
              <a:t> </a:t>
            </a:r>
            <a:r>
              <a:rPr sz="2206" i="1" dirty="0">
                <a:latin typeface="Arial"/>
                <a:cs typeface="Arial"/>
              </a:rPr>
              <a:t>úzkou</a:t>
            </a:r>
            <a:r>
              <a:rPr sz="2206" i="1" spc="-44" dirty="0">
                <a:latin typeface="Arial"/>
                <a:cs typeface="Arial"/>
              </a:rPr>
              <a:t> </a:t>
            </a:r>
            <a:r>
              <a:rPr sz="2206" i="1" dirty="0">
                <a:latin typeface="Arial"/>
                <a:cs typeface="Arial"/>
              </a:rPr>
              <a:t>mezeru</a:t>
            </a:r>
            <a:r>
              <a:rPr sz="2206" i="1" spc="-39" dirty="0">
                <a:latin typeface="Arial"/>
                <a:cs typeface="Arial"/>
              </a:rPr>
              <a:t> </a:t>
            </a:r>
            <a:r>
              <a:rPr sz="2206" i="1" spc="-22" dirty="0">
                <a:latin typeface="Arial"/>
                <a:cs typeface="Arial"/>
              </a:rPr>
              <a:t>mezi</a:t>
            </a:r>
            <a:endParaRPr sz="2206" dirty="0">
              <a:latin typeface="Arial"/>
              <a:cs typeface="Arial"/>
            </a:endParaRPr>
          </a:p>
          <a:p>
            <a:pPr marL="14007">
              <a:spcBef>
                <a:spcPts val="529"/>
              </a:spcBef>
            </a:pPr>
            <a:r>
              <a:rPr sz="2206" i="1" dirty="0">
                <a:latin typeface="Arial"/>
                <a:cs typeface="Arial"/>
              </a:rPr>
              <a:t>pájenými</a:t>
            </a:r>
            <a:r>
              <a:rPr sz="2206" i="1" spc="-44" dirty="0">
                <a:latin typeface="Arial"/>
                <a:cs typeface="Arial"/>
              </a:rPr>
              <a:t> </a:t>
            </a:r>
            <a:r>
              <a:rPr sz="2206" i="1" dirty="0">
                <a:latin typeface="Arial"/>
                <a:cs typeface="Arial"/>
              </a:rPr>
              <a:t>díly</a:t>
            </a:r>
            <a:r>
              <a:rPr sz="2206" i="1" spc="-44" dirty="0">
                <a:latin typeface="Arial"/>
                <a:cs typeface="Arial"/>
              </a:rPr>
              <a:t> </a:t>
            </a:r>
            <a:r>
              <a:rPr sz="2206" i="1" dirty="0">
                <a:latin typeface="Arial"/>
                <a:cs typeface="Arial"/>
              </a:rPr>
              <a:t>(působením</a:t>
            </a:r>
            <a:r>
              <a:rPr sz="2206" i="1" spc="-77" dirty="0">
                <a:latin typeface="Arial"/>
                <a:cs typeface="Arial"/>
              </a:rPr>
              <a:t> </a:t>
            </a:r>
            <a:r>
              <a:rPr sz="2206" i="1" dirty="0">
                <a:latin typeface="Arial"/>
                <a:cs typeface="Arial"/>
              </a:rPr>
              <a:t>kapilárních</a:t>
            </a:r>
            <a:r>
              <a:rPr sz="2206" i="1" spc="-77" dirty="0">
                <a:latin typeface="Arial"/>
                <a:cs typeface="Arial"/>
              </a:rPr>
              <a:t> </a:t>
            </a:r>
            <a:r>
              <a:rPr sz="2206" i="1" spc="-22" dirty="0">
                <a:latin typeface="Arial"/>
                <a:cs typeface="Arial"/>
              </a:rPr>
              <a:t>sil)</a:t>
            </a:r>
            <a:endParaRPr sz="2206" dirty="0">
              <a:latin typeface="Arial"/>
              <a:cs typeface="Arial"/>
            </a:endParaRPr>
          </a:p>
          <a:p>
            <a:pPr>
              <a:spcBef>
                <a:spcPts val="6"/>
              </a:spcBef>
            </a:pPr>
            <a:endParaRPr sz="2757" dirty="0">
              <a:latin typeface="Arial"/>
              <a:cs typeface="Arial"/>
            </a:endParaRPr>
          </a:p>
          <a:p>
            <a:pPr marL="392178" indent="-378171">
              <a:spcBef>
                <a:spcPts val="6"/>
              </a:spcBef>
              <a:buSzPct val="120000"/>
              <a:buFont typeface="Wingdings"/>
              <a:buChar char=""/>
              <a:tabLst>
                <a:tab pos="392178" algn="l"/>
              </a:tabLst>
            </a:pPr>
            <a:r>
              <a:rPr sz="2206" b="1" i="1" dirty="0">
                <a:latin typeface="Arial"/>
                <a:cs typeface="Arial"/>
              </a:rPr>
              <a:t>Pájka</a:t>
            </a:r>
            <a:r>
              <a:rPr sz="2206" b="1" i="1" spc="-33"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přídavný</a:t>
            </a:r>
            <a:r>
              <a:rPr sz="2206" i="1" spc="-44" dirty="0">
                <a:latin typeface="Arial"/>
                <a:cs typeface="Arial"/>
              </a:rPr>
              <a:t> </a:t>
            </a:r>
            <a:r>
              <a:rPr sz="2206" i="1" dirty="0">
                <a:latin typeface="Arial"/>
                <a:cs typeface="Arial"/>
              </a:rPr>
              <a:t>materiál</a:t>
            </a:r>
            <a:r>
              <a:rPr sz="2206" i="1" spc="-17"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teplota</a:t>
            </a:r>
            <a:r>
              <a:rPr sz="2206" i="1" spc="-33" dirty="0">
                <a:latin typeface="Arial"/>
                <a:cs typeface="Arial"/>
              </a:rPr>
              <a:t> </a:t>
            </a:r>
            <a:r>
              <a:rPr sz="2206" i="1" dirty="0">
                <a:latin typeface="Arial"/>
                <a:cs typeface="Arial"/>
              </a:rPr>
              <a:t>tavení</a:t>
            </a:r>
            <a:r>
              <a:rPr sz="2206" i="1" spc="-44" dirty="0">
                <a:latin typeface="Arial"/>
                <a:cs typeface="Arial"/>
              </a:rPr>
              <a:t> </a:t>
            </a:r>
            <a:r>
              <a:rPr sz="2206" i="1" dirty="0">
                <a:latin typeface="Arial"/>
                <a:cs typeface="Arial"/>
              </a:rPr>
              <a:t>pod</a:t>
            </a:r>
            <a:r>
              <a:rPr sz="2206" i="1" spc="-28" dirty="0">
                <a:latin typeface="Arial"/>
                <a:cs typeface="Arial"/>
              </a:rPr>
              <a:t> </a:t>
            </a:r>
            <a:r>
              <a:rPr sz="2206" i="1" dirty="0">
                <a:latin typeface="Arial"/>
                <a:cs typeface="Arial"/>
              </a:rPr>
              <a:t>teplotou</a:t>
            </a:r>
            <a:r>
              <a:rPr sz="2206" i="1" spc="-28" dirty="0">
                <a:latin typeface="Arial"/>
                <a:cs typeface="Arial"/>
              </a:rPr>
              <a:t> </a:t>
            </a:r>
            <a:r>
              <a:rPr sz="2206" i="1" dirty="0">
                <a:latin typeface="Arial"/>
                <a:cs typeface="Arial"/>
              </a:rPr>
              <a:t>tavení</a:t>
            </a:r>
            <a:r>
              <a:rPr sz="2206" i="1" spc="-44" dirty="0">
                <a:latin typeface="Arial"/>
                <a:cs typeface="Arial"/>
              </a:rPr>
              <a:t> </a:t>
            </a:r>
            <a:r>
              <a:rPr sz="2206" i="1" spc="-28" dirty="0">
                <a:latin typeface="Arial"/>
                <a:cs typeface="Arial"/>
              </a:rPr>
              <a:t>ZM.</a:t>
            </a:r>
            <a:endParaRPr sz="2206" dirty="0">
              <a:latin typeface="Arial"/>
              <a:cs typeface="Arial"/>
            </a:endParaRPr>
          </a:p>
          <a:p>
            <a:pPr marL="392178" indent="-378171">
              <a:buFont typeface="Wingdings"/>
              <a:buChar char=""/>
              <a:tabLst>
                <a:tab pos="391477" algn="l"/>
                <a:tab pos="392178" algn="l"/>
              </a:tabLst>
            </a:pPr>
            <a:r>
              <a:rPr sz="2206" b="1" i="1" dirty="0">
                <a:latin typeface="Arial"/>
                <a:cs typeface="Arial"/>
              </a:rPr>
              <a:t>Tavidlo</a:t>
            </a:r>
            <a:r>
              <a:rPr sz="2206" b="1" i="1" spc="-44" dirty="0">
                <a:latin typeface="Arial"/>
                <a:cs typeface="Arial"/>
              </a:rPr>
              <a:t> </a:t>
            </a:r>
            <a:r>
              <a:rPr sz="2206" i="1" dirty="0">
                <a:latin typeface="Arial"/>
                <a:cs typeface="Arial"/>
              </a:rPr>
              <a:t>-</a:t>
            </a:r>
            <a:r>
              <a:rPr sz="2206" i="1" spc="-39" dirty="0">
                <a:latin typeface="Arial"/>
                <a:cs typeface="Arial"/>
              </a:rPr>
              <a:t> </a:t>
            </a:r>
            <a:r>
              <a:rPr sz="2206" i="1" dirty="0">
                <a:latin typeface="Arial"/>
                <a:cs typeface="Arial"/>
              </a:rPr>
              <a:t>chemický</a:t>
            </a:r>
            <a:r>
              <a:rPr sz="2206" i="1" spc="-50" dirty="0">
                <a:latin typeface="Arial"/>
                <a:cs typeface="Arial"/>
              </a:rPr>
              <a:t> </a:t>
            </a:r>
            <a:r>
              <a:rPr sz="2206" i="1" dirty="0">
                <a:latin typeface="Arial"/>
                <a:cs typeface="Arial"/>
              </a:rPr>
              <a:t>prostředek</a:t>
            </a:r>
            <a:r>
              <a:rPr sz="2206" i="1" spc="-77" dirty="0">
                <a:latin typeface="Arial"/>
                <a:cs typeface="Arial"/>
              </a:rPr>
              <a:t> </a:t>
            </a:r>
            <a:r>
              <a:rPr sz="2206" i="1" dirty="0">
                <a:latin typeface="Arial"/>
                <a:cs typeface="Arial"/>
              </a:rPr>
              <a:t>napomáhající</a:t>
            </a:r>
            <a:r>
              <a:rPr sz="2206" i="1" spc="-55" dirty="0">
                <a:latin typeface="Arial"/>
                <a:cs typeface="Arial"/>
              </a:rPr>
              <a:t> </a:t>
            </a:r>
            <a:r>
              <a:rPr sz="2206" i="1" spc="-11" dirty="0">
                <a:latin typeface="Arial"/>
                <a:cs typeface="Arial"/>
              </a:rPr>
              <a:t>pájení</a:t>
            </a:r>
            <a:endParaRPr sz="2206" dirty="0">
              <a:latin typeface="Arial"/>
              <a:cs typeface="Arial"/>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a:spLocks noGrp="1"/>
          </p:cNvSpPr>
          <p:nvPr>
            <p:ph type="title"/>
          </p:nvPr>
        </p:nvSpPr>
        <p:spPr>
          <a:xfrm>
            <a:off x="1274301" y="777807"/>
            <a:ext cx="3443198" cy="442668"/>
          </a:xfrm>
          <a:prstGeom prst="rect">
            <a:avLst/>
          </a:prstGeom>
        </p:spPr>
        <p:txBody>
          <a:bodyPr vert="horz" wrap="square" lIns="0" tIns="18207" rIns="0" bIns="0" rtlCol="0">
            <a:spAutoFit/>
          </a:bodyPr>
          <a:lstStyle/>
          <a:p>
            <a:pPr marL="14007">
              <a:spcBef>
                <a:spcPts val="143"/>
              </a:spcBef>
              <a:tabLst>
                <a:tab pos="3198350" algn="l"/>
              </a:tabLst>
            </a:pPr>
            <a:r>
              <a:rPr sz="2757" i="1" spc="-50" dirty="0">
                <a:solidFill>
                  <a:srgbClr val="FF0000"/>
                </a:solidFill>
                <a:latin typeface="Tahoma"/>
                <a:cs typeface="Tahoma"/>
              </a:rPr>
              <a:t>Výhody</a:t>
            </a:r>
            <a:r>
              <a:rPr sz="2757" i="1" spc="-149"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55" dirty="0">
                <a:solidFill>
                  <a:srgbClr val="FF0000"/>
                </a:solidFill>
                <a:latin typeface="Tahoma"/>
                <a:cs typeface="Tahoma"/>
              </a:rPr>
              <a:t>X</a:t>
            </a:r>
            <a:endParaRPr sz="2757">
              <a:latin typeface="Tahoma"/>
              <a:cs typeface="Tahoma"/>
            </a:endParaRPr>
          </a:p>
        </p:txBody>
      </p:sp>
      <p:sp>
        <p:nvSpPr>
          <p:cNvPr id="15" name="object 15"/>
          <p:cNvSpPr txBox="1"/>
          <p:nvPr/>
        </p:nvSpPr>
        <p:spPr>
          <a:xfrm>
            <a:off x="5864412" y="777807"/>
            <a:ext cx="2854276" cy="442668"/>
          </a:xfrm>
          <a:prstGeom prst="rect">
            <a:avLst/>
          </a:prstGeom>
        </p:spPr>
        <p:txBody>
          <a:bodyPr vert="horz" wrap="square" lIns="0" tIns="18207" rIns="0" bIns="0" rtlCol="0">
            <a:spAutoFit/>
          </a:bodyPr>
          <a:lstStyle/>
          <a:p>
            <a:pPr marL="14007">
              <a:spcBef>
                <a:spcPts val="143"/>
              </a:spcBef>
            </a:pPr>
            <a:r>
              <a:rPr sz="2757" b="1" i="1" spc="-61" dirty="0">
                <a:solidFill>
                  <a:srgbClr val="FF0000"/>
                </a:solidFill>
                <a:latin typeface="Tahoma"/>
                <a:cs typeface="Tahoma"/>
              </a:rPr>
              <a:t>Nevýhody</a:t>
            </a:r>
            <a:r>
              <a:rPr sz="2757" b="1" i="1" spc="-116" dirty="0">
                <a:solidFill>
                  <a:srgbClr val="FF0000"/>
                </a:solidFill>
                <a:latin typeface="Tahoma"/>
                <a:cs typeface="Tahoma"/>
              </a:rPr>
              <a:t> </a:t>
            </a:r>
            <a:r>
              <a:rPr sz="2757" b="1" i="1" spc="-50" dirty="0">
                <a:solidFill>
                  <a:srgbClr val="FF0000"/>
                </a:solidFill>
                <a:latin typeface="Tahoma"/>
                <a:cs typeface="Tahoma"/>
              </a:rPr>
              <a:t>pájení</a:t>
            </a:r>
            <a:endParaRPr sz="2757">
              <a:latin typeface="Tahoma"/>
              <a:cs typeface="Tahoma"/>
            </a:endParaRPr>
          </a:p>
        </p:txBody>
      </p:sp>
      <p:sp>
        <p:nvSpPr>
          <p:cNvPr id="16" name="object 16"/>
          <p:cNvSpPr txBox="1">
            <a:spLocks noGrp="1"/>
          </p:cNvSpPr>
          <p:nvPr>
            <p:ph sz="half" idx="2"/>
          </p:nvPr>
        </p:nvSpPr>
        <p:spPr>
          <a:xfrm>
            <a:off x="546100" y="1647826"/>
            <a:ext cx="5486400" cy="4311472"/>
          </a:xfrm>
          <a:prstGeom prst="rect">
            <a:avLst/>
          </a:prstGeom>
        </p:spPr>
        <p:txBody>
          <a:bodyPr vert="horz" wrap="square" lIns="0" tIns="14005" rIns="0" bIns="0" rtlCol="0">
            <a:spAutoFit/>
          </a:bodyPr>
          <a:lstStyle/>
          <a:p>
            <a:pPr marL="392178" marR="578463" indent="-378171">
              <a:spcBef>
                <a:spcPts val="110"/>
              </a:spcBef>
              <a:buFont typeface="Wingdings"/>
              <a:buChar char=""/>
              <a:tabLst>
                <a:tab pos="391477" algn="l"/>
                <a:tab pos="392178" algn="l"/>
                <a:tab pos="699617" algn="l"/>
              </a:tabLst>
            </a:pPr>
            <a:r>
              <a:rPr dirty="0"/>
              <a:t>Vysoká</a:t>
            </a:r>
            <a:r>
              <a:rPr spc="-11" dirty="0"/>
              <a:t> </a:t>
            </a:r>
            <a:r>
              <a:rPr dirty="0"/>
              <a:t>produktivita</a:t>
            </a:r>
            <a:r>
              <a:rPr spc="-22" dirty="0"/>
              <a:t> </a:t>
            </a:r>
            <a:r>
              <a:rPr spc="-11" dirty="0"/>
              <a:t>práce</a:t>
            </a:r>
            <a:r>
              <a:rPr i="1" spc="-11" dirty="0"/>
              <a:t> </a:t>
            </a:r>
            <a:r>
              <a:rPr i="1" spc="-28" dirty="0"/>
              <a:t>(t</a:t>
            </a:r>
            <a:r>
              <a:rPr lang="cs-CZ" i="1" spc="-28" dirty="0"/>
              <a:t> </a:t>
            </a:r>
            <a:r>
              <a:rPr i="1" dirty="0" err="1"/>
              <a:t>menší</a:t>
            </a:r>
            <a:r>
              <a:rPr i="1" spc="-22" dirty="0"/>
              <a:t> </a:t>
            </a:r>
            <a:r>
              <a:rPr i="1" dirty="0" err="1"/>
              <a:t>než</a:t>
            </a:r>
            <a:r>
              <a:rPr i="1" spc="-11" dirty="0"/>
              <a:t> </a:t>
            </a:r>
            <a:r>
              <a:rPr i="1" dirty="0"/>
              <a:t>2</a:t>
            </a:r>
            <a:r>
              <a:rPr lang="cs-CZ" i="1" spc="-11" dirty="0"/>
              <a:t> </a:t>
            </a:r>
            <a:r>
              <a:rPr i="1" spc="-28" dirty="0"/>
              <a:t>mm)</a:t>
            </a:r>
          </a:p>
          <a:p>
            <a:pPr marL="392178" indent="-378171">
              <a:buFont typeface="Wingdings"/>
              <a:buChar char=""/>
              <a:tabLst>
                <a:tab pos="391477" algn="l"/>
                <a:tab pos="392178" algn="l"/>
              </a:tabLst>
            </a:pPr>
            <a:r>
              <a:rPr dirty="0"/>
              <a:t>Možnost</a:t>
            </a:r>
            <a:r>
              <a:rPr spc="-33" dirty="0"/>
              <a:t> </a:t>
            </a:r>
            <a:r>
              <a:rPr dirty="0"/>
              <a:t>mechanizace</a:t>
            </a:r>
            <a:r>
              <a:rPr spc="-11" dirty="0"/>
              <a:t> procesu</a:t>
            </a:r>
          </a:p>
          <a:p>
            <a:pPr marL="392178" indent="-378171">
              <a:buFont typeface="Wingdings"/>
              <a:buChar char=""/>
              <a:tabLst>
                <a:tab pos="391477" algn="l"/>
                <a:tab pos="392178" algn="l"/>
              </a:tabLst>
            </a:pPr>
            <a:r>
              <a:rPr dirty="0"/>
              <a:t>Spojování</a:t>
            </a:r>
            <a:r>
              <a:rPr spc="-44" dirty="0"/>
              <a:t> </a:t>
            </a:r>
            <a:r>
              <a:rPr dirty="0"/>
              <a:t>kombinovaných</a:t>
            </a:r>
            <a:r>
              <a:rPr spc="-17" dirty="0"/>
              <a:t> </a:t>
            </a:r>
            <a:r>
              <a:rPr spc="-28" dirty="0"/>
              <a:t>ZM</a:t>
            </a:r>
          </a:p>
          <a:p>
            <a:pPr marL="833485" lvl="1" indent="-315930">
              <a:buFont typeface="Wingdings"/>
              <a:buChar char=""/>
              <a:tabLst>
                <a:tab pos="2163885" algn="l"/>
              </a:tabLst>
            </a:pPr>
            <a:r>
              <a:rPr sz="1985" b="1" i="1" spc="-11" dirty="0">
                <a:latin typeface="Arial"/>
                <a:cs typeface="Arial"/>
              </a:rPr>
              <a:t>Nekovové</a:t>
            </a:r>
            <a:r>
              <a:rPr sz="1985" b="1" i="1" dirty="0">
                <a:latin typeface="Arial"/>
                <a:cs typeface="Arial"/>
              </a:rPr>
              <a:t>	</a:t>
            </a:r>
            <a:r>
              <a:rPr sz="1985" b="1" i="1" spc="-28" dirty="0">
                <a:latin typeface="Arial"/>
                <a:cs typeface="Arial"/>
              </a:rPr>
              <a:t>ZM</a:t>
            </a:r>
            <a:endParaRPr sz="1985" dirty="0">
              <a:latin typeface="Arial"/>
              <a:cs typeface="Arial"/>
            </a:endParaRPr>
          </a:p>
          <a:p>
            <a:pPr marL="392178" indent="-378171">
              <a:buFont typeface="Wingdings"/>
              <a:buChar char=""/>
              <a:tabLst>
                <a:tab pos="391477" algn="l"/>
                <a:tab pos="392178" algn="l"/>
              </a:tabLst>
            </a:pPr>
            <a:r>
              <a:rPr dirty="0"/>
              <a:t>Postupné</a:t>
            </a:r>
            <a:r>
              <a:rPr spc="-6" dirty="0"/>
              <a:t> </a:t>
            </a:r>
            <a:r>
              <a:rPr spc="-11" dirty="0"/>
              <a:t>pájení</a:t>
            </a:r>
          </a:p>
          <a:p>
            <a:pPr marL="834078" marR="696115" lvl="1" indent="-316544">
              <a:buFont typeface="Wingdings"/>
              <a:buChar char=""/>
              <a:tabLst>
                <a:tab pos="834778" algn="l"/>
              </a:tabLst>
            </a:pPr>
            <a:r>
              <a:rPr sz="1985" b="1" i="1" dirty="0">
                <a:latin typeface="Arial"/>
                <a:cs typeface="Arial"/>
              </a:rPr>
              <a:t>Odstupňování</a:t>
            </a:r>
            <a:r>
              <a:rPr sz="1985" b="1" i="1" spc="-39" dirty="0">
                <a:latin typeface="Arial"/>
                <a:cs typeface="Arial"/>
              </a:rPr>
              <a:t> </a:t>
            </a:r>
            <a:r>
              <a:rPr sz="1985" b="1" i="1" dirty="0">
                <a:latin typeface="Arial"/>
                <a:cs typeface="Arial"/>
              </a:rPr>
              <a:t>PM</a:t>
            </a:r>
            <a:r>
              <a:rPr sz="1985" b="1" i="1" spc="-11" dirty="0">
                <a:latin typeface="Arial"/>
                <a:cs typeface="Arial"/>
              </a:rPr>
              <a:t> </a:t>
            </a:r>
            <a:r>
              <a:rPr sz="1985" b="1" i="1" spc="-28" dirty="0">
                <a:latin typeface="Arial"/>
                <a:cs typeface="Arial"/>
              </a:rPr>
              <a:t>dle </a:t>
            </a:r>
            <a:r>
              <a:rPr sz="1985" b="1" i="1" dirty="0">
                <a:latin typeface="Arial"/>
                <a:cs typeface="Arial"/>
              </a:rPr>
              <a:t>pracovní</a:t>
            </a:r>
            <a:r>
              <a:rPr sz="1985" b="1" i="1" spc="-6" dirty="0">
                <a:latin typeface="Arial"/>
                <a:cs typeface="Arial"/>
              </a:rPr>
              <a:t> </a:t>
            </a:r>
            <a:r>
              <a:rPr sz="1985" b="1" i="1" spc="-11" dirty="0">
                <a:latin typeface="Arial"/>
                <a:cs typeface="Arial"/>
              </a:rPr>
              <a:t>teploty</a:t>
            </a:r>
            <a:endParaRPr sz="1985" dirty="0">
              <a:latin typeface="Arial"/>
              <a:cs typeface="Arial"/>
            </a:endParaRPr>
          </a:p>
          <a:p>
            <a:pPr marL="392178" marR="409686" indent="-378171">
              <a:spcBef>
                <a:spcPts val="6"/>
              </a:spcBef>
              <a:buFont typeface="Wingdings"/>
              <a:buChar char=""/>
              <a:tabLst>
                <a:tab pos="391477" algn="l"/>
                <a:tab pos="392178" algn="l"/>
              </a:tabLst>
            </a:pPr>
            <a:r>
              <a:rPr dirty="0"/>
              <a:t>Vysoká</a:t>
            </a:r>
            <a:r>
              <a:rPr spc="-28" dirty="0"/>
              <a:t> </a:t>
            </a:r>
            <a:r>
              <a:rPr spc="-11" dirty="0"/>
              <a:t>reprodukovatelnost</a:t>
            </a:r>
            <a:r>
              <a:rPr i="1" spc="-11" dirty="0"/>
              <a:t> jakosti</a:t>
            </a:r>
          </a:p>
          <a:p>
            <a:pPr marL="834078" lvl="1" indent="-316544">
              <a:buFont typeface="Wingdings"/>
              <a:buChar char=""/>
              <a:tabLst>
                <a:tab pos="834778" algn="l"/>
              </a:tabLst>
            </a:pPr>
            <a:r>
              <a:rPr sz="1985" b="1" i="1" dirty="0">
                <a:latin typeface="Arial"/>
                <a:cs typeface="Arial"/>
              </a:rPr>
              <a:t>Malé</a:t>
            </a:r>
            <a:r>
              <a:rPr sz="1985" b="1" i="1" spc="-17" dirty="0">
                <a:latin typeface="Arial"/>
                <a:cs typeface="Arial"/>
              </a:rPr>
              <a:t> </a:t>
            </a:r>
            <a:r>
              <a:rPr sz="1985" b="1" i="1" dirty="0">
                <a:latin typeface="Arial"/>
                <a:cs typeface="Arial"/>
              </a:rPr>
              <a:t>náklady</a:t>
            </a:r>
            <a:r>
              <a:rPr sz="1985" b="1" i="1" spc="-6" dirty="0">
                <a:latin typeface="Arial"/>
                <a:cs typeface="Arial"/>
              </a:rPr>
              <a:t> </a:t>
            </a:r>
            <a:r>
              <a:rPr sz="1985" b="1" i="1" dirty="0">
                <a:latin typeface="Arial"/>
                <a:cs typeface="Arial"/>
              </a:rPr>
              <a:t>na</a:t>
            </a:r>
            <a:r>
              <a:rPr sz="1985" b="1" i="1" spc="-6" dirty="0">
                <a:latin typeface="Arial"/>
                <a:cs typeface="Arial"/>
              </a:rPr>
              <a:t> </a:t>
            </a:r>
            <a:r>
              <a:rPr sz="1985" b="1" i="1" spc="-11" dirty="0">
                <a:latin typeface="Arial"/>
                <a:cs typeface="Arial"/>
              </a:rPr>
              <a:t>kontrolu</a:t>
            </a:r>
            <a:endParaRPr sz="1985" dirty="0">
              <a:latin typeface="Arial"/>
              <a:cs typeface="Arial"/>
            </a:endParaRPr>
          </a:p>
          <a:p>
            <a:pPr marL="392178" indent="-378171">
              <a:buFont typeface="Wingdings"/>
              <a:buChar char=""/>
              <a:tabLst>
                <a:tab pos="391477" algn="l"/>
                <a:tab pos="392178" algn="l"/>
              </a:tabLst>
            </a:pPr>
            <a:r>
              <a:rPr dirty="0"/>
              <a:t>Spojování</a:t>
            </a:r>
            <a:r>
              <a:rPr spc="-50" dirty="0"/>
              <a:t> </a:t>
            </a:r>
            <a:r>
              <a:rPr dirty="0"/>
              <a:t>různých</a:t>
            </a:r>
            <a:r>
              <a:rPr spc="-11" dirty="0"/>
              <a:t> tlouštěk</a:t>
            </a:r>
          </a:p>
          <a:p>
            <a:pPr marL="392178" indent="-378171">
              <a:buFont typeface="Wingdings"/>
              <a:buChar char=""/>
              <a:tabLst>
                <a:tab pos="391477" algn="l"/>
                <a:tab pos="392178" algn="l"/>
              </a:tabLst>
            </a:pPr>
            <a:r>
              <a:rPr dirty="0"/>
              <a:t>Menší</a:t>
            </a:r>
            <a:r>
              <a:rPr spc="-11" dirty="0"/>
              <a:t> </a:t>
            </a:r>
            <a:r>
              <a:rPr dirty="0"/>
              <a:t>spotřeba</a:t>
            </a:r>
            <a:r>
              <a:rPr spc="-6" dirty="0"/>
              <a:t> </a:t>
            </a:r>
            <a:r>
              <a:rPr dirty="0"/>
              <a:t>tep.</a:t>
            </a:r>
            <a:r>
              <a:rPr spc="-11" dirty="0"/>
              <a:t> energie</a:t>
            </a:r>
          </a:p>
          <a:p>
            <a:pPr marL="834078" lvl="1" indent="-316544">
              <a:buFont typeface="Wingdings"/>
              <a:buChar char=""/>
              <a:tabLst>
                <a:tab pos="834778" algn="l"/>
              </a:tabLst>
            </a:pPr>
            <a:r>
              <a:rPr sz="1985" b="1" i="1" dirty="0">
                <a:latin typeface="Arial"/>
                <a:cs typeface="Arial"/>
              </a:rPr>
              <a:t>Difuzní</a:t>
            </a:r>
            <a:r>
              <a:rPr sz="1985" b="1" i="1" spc="-33" dirty="0">
                <a:latin typeface="Arial"/>
                <a:cs typeface="Arial"/>
              </a:rPr>
              <a:t> </a:t>
            </a:r>
            <a:r>
              <a:rPr sz="1985" b="1" i="1" spc="-22" dirty="0">
                <a:latin typeface="Arial"/>
                <a:cs typeface="Arial"/>
              </a:rPr>
              <a:t>spoj</a:t>
            </a:r>
            <a:endParaRPr sz="1985" dirty="0">
              <a:latin typeface="Arial"/>
              <a:cs typeface="Arial"/>
            </a:endParaRPr>
          </a:p>
          <a:p>
            <a:pPr marL="392178" indent="-378171">
              <a:buFont typeface="Wingdings"/>
              <a:buChar char=""/>
              <a:tabLst>
                <a:tab pos="391477" algn="l"/>
                <a:tab pos="392178" algn="l"/>
              </a:tabLst>
            </a:pPr>
            <a:r>
              <a:rPr dirty="0"/>
              <a:t>Ekologické</a:t>
            </a:r>
            <a:r>
              <a:rPr spc="513" dirty="0"/>
              <a:t> </a:t>
            </a:r>
            <a:r>
              <a:rPr dirty="0"/>
              <a:t>prac. </a:t>
            </a:r>
            <a:r>
              <a:rPr spc="-11" dirty="0"/>
              <a:t>prostředí</a:t>
            </a:r>
          </a:p>
          <a:p>
            <a:pPr marL="392178" indent="-378171">
              <a:buFont typeface="Wingdings"/>
              <a:buChar char=""/>
              <a:tabLst>
                <a:tab pos="391477" algn="l"/>
                <a:tab pos="392178" algn="l"/>
              </a:tabLst>
            </a:pPr>
            <a:r>
              <a:rPr dirty="0"/>
              <a:t>Menší vnitřní</a:t>
            </a:r>
            <a:r>
              <a:rPr spc="6" dirty="0"/>
              <a:t> </a:t>
            </a:r>
            <a:r>
              <a:rPr dirty="0"/>
              <a:t>pnutí-</a:t>
            </a:r>
            <a:r>
              <a:rPr spc="-22" dirty="0"/>
              <a:t>velká</a:t>
            </a:r>
          </a:p>
          <a:p>
            <a:pPr marL="392178"/>
            <a:r>
              <a:rPr dirty="0"/>
              <a:t>rozměrová</a:t>
            </a:r>
            <a:r>
              <a:rPr spc="-61" dirty="0"/>
              <a:t> </a:t>
            </a:r>
            <a:r>
              <a:rPr spc="-11" dirty="0"/>
              <a:t>stálost</a:t>
            </a:r>
          </a:p>
        </p:txBody>
      </p:sp>
      <p:sp>
        <p:nvSpPr>
          <p:cNvPr id="17" name="object 17"/>
          <p:cNvSpPr txBox="1"/>
          <p:nvPr/>
        </p:nvSpPr>
        <p:spPr>
          <a:xfrm>
            <a:off x="5864413" y="1672583"/>
            <a:ext cx="3865457" cy="2457888"/>
          </a:xfrm>
          <a:prstGeom prst="rect">
            <a:avLst/>
          </a:prstGeom>
        </p:spPr>
        <p:txBody>
          <a:bodyPr vert="horz" wrap="square" lIns="0" tIns="14005" rIns="0" bIns="0" rtlCol="0">
            <a:spAutoFit/>
          </a:bodyPr>
          <a:lstStyle/>
          <a:p>
            <a:pPr marL="392178" indent="-378171">
              <a:spcBef>
                <a:spcPts val="110"/>
              </a:spcBef>
              <a:buFont typeface="Wingdings"/>
              <a:buChar char=""/>
              <a:tabLst>
                <a:tab pos="391477" algn="l"/>
                <a:tab pos="392178" algn="l"/>
              </a:tabLst>
            </a:pPr>
            <a:r>
              <a:rPr sz="1985" b="1" i="1" dirty="0">
                <a:latin typeface="Arial"/>
                <a:cs typeface="Arial"/>
              </a:rPr>
              <a:t>Menší</a:t>
            </a:r>
            <a:r>
              <a:rPr sz="1985" b="1" i="1" spc="-11" dirty="0">
                <a:latin typeface="Arial"/>
                <a:cs typeface="Arial"/>
              </a:rPr>
              <a:t> </a:t>
            </a:r>
            <a:r>
              <a:rPr sz="1985" b="1" i="1" dirty="0">
                <a:latin typeface="Arial"/>
                <a:cs typeface="Arial"/>
              </a:rPr>
              <a:t>pevnost</a:t>
            </a:r>
            <a:r>
              <a:rPr sz="1985" b="1" i="1" spc="-17" dirty="0">
                <a:latin typeface="Arial"/>
                <a:cs typeface="Arial"/>
              </a:rPr>
              <a:t> </a:t>
            </a:r>
            <a:r>
              <a:rPr sz="1985" b="1" i="1" spc="-11" dirty="0">
                <a:latin typeface="Arial"/>
                <a:cs typeface="Arial"/>
              </a:rPr>
              <a:t>spoje</a:t>
            </a:r>
            <a:endParaRPr sz="1985" dirty="0">
              <a:latin typeface="Arial"/>
              <a:cs typeface="Arial"/>
            </a:endParaRPr>
          </a:p>
          <a:p>
            <a:pPr marL="392178" indent="-378171">
              <a:buFont typeface="Wingdings"/>
              <a:buChar char=""/>
              <a:tabLst>
                <a:tab pos="391477" algn="l"/>
                <a:tab pos="392178" algn="l"/>
              </a:tabLst>
            </a:pPr>
            <a:r>
              <a:rPr sz="1985" b="1" i="1" dirty="0">
                <a:latin typeface="Arial"/>
                <a:cs typeface="Arial"/>
              </a:rPr>
              <a:t>Náchylnost</a:t>
            </a:r>
            <a:r>
              <a:rPr sz="1985" b="1" i="1" spc="-22" dirty="0">
                <a:latin typeface="Arial"/>
                <a:cs typeface="Arial"/>
              </a:rPr>
              <a:t> </a:t>
            </a:r>
            <a:r>
              <a:rPr sz="1985" b="1" i="1" dirty="0">
                <a:latin typeface="Arial"/>
                <a:cs typeface="Arial"/>
              </a:rPr>
              <a:t>ke</a:t>
            </a:r>
            <a:r>
              <a:rPr sz="1985" b="1" i="1" spc="-28" dirty="0">
                <a:latin typeface="Arial"/>
                <a:cs typeface="Arial"/>
              </a:rPr>
              <a:t> </a:t>
            </a:r>
            <a:r>
              <a:rPr sz="1985" b="1" i="1" spc="-11" dirty="0">
                <a:latin typeface="Arial"/>
                <a:cs typeface="Arial"/>
              </a:rPr>
              <a:t>korozi</a:t>
            </a:r>
            <a:endParaRPr sz="1985" dirty="0">
              <a:latin typeface="Arial"/>
              <a:cs typeface="Arial"/>
            </a:endParaRPr>
          </a:p>
          <a:p>
            <a:pPr marL="834078" marR="668803" lvl="1" indent="-316544">
              <a:buFont typeface="Wingdings"/>
              <a:buChar char=""/>
              <a:tabLst>
                <a:tab pos="904110" algn="l"/>
                <a:tab pos="904809" algn="l"/>
              </a:tabLst>
            </a:pPr>
            <a:r>
              <a:rPr sz="1985" dirty="0"/>
              <a:t>	</a:t>
            </a:r>
            <a:r>
              <a:rPr sz="1985" b="1" i="1" dirty="0">
                <a:latin typeface="Arial"/>
                <a:cs typeface="Arial"/>
              </a:rPr>
              <a:t>Přítomnost</a:t>
            </a:r>
            <a:r>
              <a:rPr sz="1985" b="1" i="1" spc="-17" dirty="0">
                <a:latin typeface="Arial"/>
                <a:cs typeface="Arial"/>
              </a:rPr>
              <a:t> </a:t>
            </a:r>
            <a:r>
              <a:rPr sz="1985" b="1" i="1" spc="-11" dirty="0">
                <a:latin typeface="Arial"/>
                <a:cs typeface="Arial"/>
              </a:rPr>
              <a:t>dalšího </a:t>
            </a:r>
            <a:r>
              <a:rPr sz="1985" b="1" i="1" dirty="0">
                <a:latin typeface="Arial"/>
                <a:cs typeface="Arial"/>
              </a:rPr>
              <a:t>materiálu</a:t>
            </a:r>
            <a:r>
              <a:rPr sz="1985" b="1" i="1" spc="-11" dirty="0">
                <a:latin typeface="Arial"/>
                <a:cs typeface="Arial"/>
              </a:rPr>
              <a:t> </a:t>
            </a:r>
            <a:r>
              <a:rPr sz="1985" b="1" i="1" dirty="0">
                <a:latin typeface="Arial"/>
                <a:cs typeface="Arial"/>
              </a:rPr>
              <a:t>ve</a:t>
            </a:r>
            <a:r>
              <a:rPr sz="1985" b="1" i="1" spc="-11" dirty="0">
                <a:latin typeface="Arial"/>
                <a:cs typeface="Arial"/>
              </a:rPr>
              <a:t> </a:t>
            </a:r>
            <a:r>
              <a:rPr sz="1985" b="1" i="1" spc="-22" dirty="0">
                <a:latin typeface="Arial"/>
                <a:cs typeface="Arial"/>
              </a:rPr>
              <a:t>spoji</a:t>
            </a:r>
            <a:endParaRPr sz="1985" dirty="0">
              <a:latin typeface="Arial"/>
              <a:cs typeface="Arial"/>
            </a:endParaRPr>
          </a:p>
          <a:p>
            <a:pPr marL="392178" marR="104347" indent="-378171">
              <a:buFont typeface="Wingdings"/>
              <a:buChar char=""/>
              <a:tabLst>
                <a:tab pos="391477" algn="l"/>
                <a:tab pos="392178" algn="l"/>
              </a:tabLst>
            </a:pPr>
            <a:r>
              <a:rPr sz="1985" b="1" i="1" dirty="0">
                <a:latin typeface="Arial"/>
                <a:cs typeface="Arial"/>
              </a:rPr>
              <a:t>Nároky</a:t>
            </a:r>
            <a:r>
              <a:rPr sz="1985" b="1" i="1" spc="-17" dirty="0">
                <a:latin typeface="Arial"/>
                <a:cs typeface="Arial"/>
              </a:rPr>
              <a:t> </a:t>
            </a:r>
            <a:r>
              <a:rPr sz="1985" b="1" i="1" dirty="0">
                <a:latin typeface="Arial"/>
                <a:cs typeface="Arial"/>
              </a:rPr>
              <a:t>na</a:t>
            </a:r>
            <a:r>
              <a:rPr sz="1985" b="1" i="1" spc="-22" dirty="0">
                <a:latin typeface="Arial"/>
                <a:cs typeface="Arial"/>
              </a:rPr>
              <a:t> </a:t>
            </a:r>
            <a:r>
              <a:rPr sz="1985" b="1" i="1" dirty="0">
                <a:latin typeface="Arial"/>
                <a:cs typeface="Arial"/>
              </a:rPr>
              <a:t>přesnou</a:t>
            </a:r>
            <a:r>
              <a:rPr sz="1985" b="1" i="1" spc="-22" dirty="0">
                <a:latin typeface="Arial"/>
                <a:cs typeface="Arial"/>
              </a:rPr>
              <a:t> </a:t>
            </a:r>
            <a:r>
              <a:rPr sz="1985" b="1" i="1" spc="-11" dirty="0">
                <a:latin typeface="Arial"/>
                <a:cs typeface="Arial"/>
              </a:rPr>
              <a:t>přípravu </a:t>
            </a:r>
            <a:r>
              <a:rPr sz="1985" b="1" i="1" dirty="0">
                <a:latin typeface="Arial"/>
                <a:cs typeface="Arial"/>
              </a:rPr>
              <a:t>spoje</a:t>
            </a:r>
            <a:r>
              <a:rPr sz="1985" b="1" i="1" spc="-22" dirty="0">
                <a:latin typeface="Arial"/>
                <a:cs typeface="Arial"/>
              </a:rPr>
              <a:t> </a:t>
            </a:r>
            <a:r>
              <a:rPr sz="1985" b="1" i="1" dirty="0">
                <a:latin typeface="Arial"/>
                <a:cs typeface="Arial"/>
              </a:rPr>
              <a:t>-</a:t>
            </a:r>
            <a:r>
              <a:rPr sz="1985" b="1" i="1" spc="-11" dirty="0">
                <a:latin typeface="Arial"/>
                <a:cs typeface="Arial"/>
              </a:rPr>
              <a:t> </a:t>
            </a:r>
            <a:r>
              <a:rPr sz="1985" b="1" i="1" dirty="0">
                <a:latin typeface="Arial"/>
                <a:cs typeface="Arial"/>
              </a:rPr>
              <a:t>větší</a:t>
            </a:r>
            <a:r>
              <a:rPr sz="1985" b="1" i="1" spc="-6" dirty="0">
                <a:latin typeface="Arial"/>
                <a:cs typeface="Arial"/>
              </a:rPr>
              <a:t> </a:t>
            </a:r>
            <a:r>
              <a:rPr sz="1985" b="1" i="1" spc="-11" dirty="0">
                <a:latin typeface="Arial"/>
                <a:cs typeface="Arial"/>
              </a:rPr>
              <a:t>pracnost</a:t>
            </a:r>
            <a:endParaRPr sz="1985" dirty="0">
              <a:latin typeface="Arial"/>
              <a:cs typeface="Arial"/>
            </a:endParaRPr>
          </a:p>
          <a:p>
            <a:pPr marL="392178" marR="5602" indent="-378171">
              <a:buFont typeface="Wingdings"/>
              <a:buChar char=""/>
              <a:tabLst>
                <a:tab pos="391477" algn="l"/>
                <a:tab pos="392178" algn="l"/>
              </a:tabLst>
            </a:pPr>
            <a:r>
              <a:rPr sz="1985" b="1" i="1" dirty="0">
                <a:latin typeface="Arial"/>
                <a:cs typeface="Arial"/>
              </a:rPr>
              <a:t>Vysoké</a:t>
            </a:r>
            <a:r>
              <a:rPr sz="1985" b="1" i="1" spc="-11" dirty="0">
                <a:latin typeface="Arial"/>
                <a:cs typeface="Arial"/>
              </a:rPr>
              <a:t> </a:t>
            </a:r>
            <a:r>
              <a:rPr sz="1985" b="1" i="1" dirty="0">
                <a:latin typeface="Arial"/>
                <a:cs typeface="Arial"/>
              </a:rPr>
              <a:t>náklady</a:t>
            </a:r>
            <a:r>
              <a:rPr sz="1985" b="1" i="1" spc="-17" dirty="0">
                <a:latin typeface="Arial"/>
                <a:cs typeface="Arial"/>
              </a:rPr>
              <a:t> </a:t>
            </a:r>
            <a:r>
              <a:rPr sz="1985" b="1" i="1" dirty="0">
                <a:latin typeface="Arial"/>
                <a:cs typeface="Arial"/>
              </a:rPr>
              <a:t>na</a:t>
            </a:r>
            <a:r>
              <a:rPr sz="1985" b="1" i="1" spc="-28" dirty="0">
                <a:latin typeface="Arial"/>
                <a:cs typeface="Arial"/>
              </a:rPr>
              <a:t> </a:t>
            </a:r>
            <a:r>
              <a:rPr sz="1985" b="1" i="1" dirty="0">
                <a:latin typeface="Arial"/>
                <a:cs typeface="Arial"/>
              </a:rPr>
              <a:t>zařízení</a:t>
            </a:r>
            <a:r>
              <a:rPr sz="1985" b="1" i="1" spc="-6" dirty="0">
                <a:latin typeface="Arial"/>
                <a:cs typeface="Arial"/>
              </a:rPr>
              <a:t> </a:t>
            </a:r>
            <a:r>
              <a:rPr sz="1985" b="1" i="1" spc="-55" dirty="0">
                <a:latin typeface="Arial"/>
                <a:cs typeface="Arial"/>
              </a:rPr>
              <a:t>a </a:t>
            </a:r>
            <a:r>
              <a:rPr sz="1985" b="1" i="1" dirty="0">
                <a:latin typeface="Arial"/>
                <a:cs typeface="Arial"/>
              </a:rPr>
              <a:t>pájecí</a:t>
            </a:r>
            <a:r>
              <a:rPr sz="1985" b="1" i="1" spc="-6" dirty="0">
                <a:latin typeface="Arial"/>
                <a:cs typeface="Arial"/>
              </a:rPr>
              <a:t> </a:t>
            </a:r>
            <a:r>
              <a:rPr sz="1985" b="1" i="1" spc="-11" dirty="0">
                <a:latin typeface="Arial"/>
                <a:cs typeface="Arial"/>
              </a:rPr>
              <a:t>přípravky</a:t>
            </a:r>
            <a:endParaRPr sz="1985" dirty="0">
              <a:latin typeface="Arial"/>
              <a:cs typeface="Arial"/>
            </a:endParaRPr>
          </a:p>
        </p:txBody>
      </p:sp>
      <p:pic>
        <p:nvPicPr>
          <p:cNvPr id="18" name="object 18"/>
          <p:cNvPicPr/>
          <p:nvPr/>
        </p:nvPicPr>
        <p:blipFill>
          <a:blip r:embed="rId2" cstate="print"/>
          <a:stretch>
            <a:fillRect/>
          </a:stretch>
        </p:blipFill>
        <p:spPr>
          <a:xfrm>
            <a:off x="5864825" y="4155229"/>
            <a:ext cx="3569665" cy="2472212"/>
          </a:xfrm>
          <a:prstGeom prst="rect">
            <a:avLst/>
          </a:prstGeom>
        </p:spPr>
      </p:pic>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7807"/>
            <a:ext cx="4806611" cy="442668"/>
          </a:xfrm>
          <a:prstGeom prst="rect">
            <a:avLst/>
          </a:prstGeom>
        </p:spPr>
        <p:txBody>
          <a:bodyPr vert="horz" wrap="square" lIns="0" tIns="18207" rIns="0" bIns="0" rtlCol="0">
            <a:spAutoFit/>
          </a:bodyPr>
          <a:lstStyle/>
          <a:p>
            <a:pPr marL="14007">
              <a:spcBef>
                <a:spcPts val="143"/>
              </a:spcBef>
            </a:pPr>
            <a:r>
              <a:rPr sz="2757" i="1" spc="-55" dirty="0">
                <a:solidFill>
                  <a:srgbClr val="FF0000"/>
                </a:solidFill>
                <a:latin typeface="Tahoma"/>
                <a:cs typeface="Tahoma"/>
              </a:rPr>
              <a:t>Příprava</a:t>
            </a:r>
            <a:r>
              <a:rPr sz="2757" i="1" spc="-138" dirty="0">
                <a:solidFill>
                  <a:srgbClr val="FF0000"/>
                </a:solidFill>
                <a:latin typeface="Tahoma"/>
                <a:cs typeface="Tahoma"/>
              </a:rPr>
              <a:t> </a:t>
            </a:r>
            <a:r>
              <a:rPr sz="2757" i="1" spc="-55" dirty="0">
                <a:solidFill>
                  <a:srgbClr val="FF0000"/>
                </a:solidFill>
                <a:latin typeface="Tahoma"/>
                <a:cs typeface="Tahoma"/>
              </a:rPr>
              <a:t>pájených</a:t>
            </a:r>
            <a:r>
              <a:rPr sz="2757" i="1" spc="-126" dirty="0">
                <a:solidFill>
                  <a:srgbClr val="FF0000"/>
                </a:solidFill>
                <a:latin typeface="Tahoma"/>
                <a:cs typeface="Tahoma"/>
              </a:rPr>
              <a:t> </a:t>
            </a:r>
            <a:r>
              <a:rPr sz="2757" i="1" spc="-50" dirty="0">
                <a:solidFill>
                  <a:srgbClr val="FF0000"/>
                </a:solidFill>
                <a:latin typeface="Tahoma"/>
                <a:cs typeface="Tahoma"/>
              </a:rPr>
              <a:t>materiálů</a:t>
            </a:r>
            <a:endParaRPr sz="2757">
              <a:latin typeface="Tahoma"/>
              <a:cs typeface="Tahoma"/>
            </a:endParaRPr>
          </a:p>
        </p:txBody>
      </p:sp>
      <p:sp>
        <p:nvSpPr>
          <p:cNvPr id="16" name="object 16"/>
          <p:cNvSpPr txBox="1"/>
          <p:nvPr/>
        </p:nvSpPr>
        <p:spPr>
          <a:xfrm>
            <a:off x="424385" y="1573069"/>
            <a:ext cx="10027715" cy="4460939"/>
          </a:xfrm>
          <a:prstGeom prst="rect">
            <a:avLst/>
          </a:prstGeom>
        </p:spPr>
        <p:txBody>
          <a:bodyPr vert="horz" wrap="square" lIns="0" tIns="14706" rIns="0" bIns="0" rtlCol="0">
            <a:spAutoFit/>
          </a:bodyPr>
          <a:lstStyle/>
          <a:p>
            <a:pPr marL="14007" marR="284329">
              <a:spcBef>
                <a:spcPts val="116"/>
              </a:spcBef>
            </a:pPr>
            <a:r>
              <a:rPr sz="2206" b="1" i="1" dirty="0">
                <a:latin typeface="Arial"/>
                <a:cs typeface="Arial"/>
              </a:rPr>
              <a:t>Pro</a:t>
            </a:r>
            <a:r>
              <a:rPr sz="2206" b="1" i="1" spc="-22" dirty="0">
                <a:latin typeface="Arial"/>
                <a:cs typeface="Arial"/>
              </a:rPr>
              <a:t> </a:t>
            </a:r>
            <a:r>
              <a:rPr sz="2206" b="1" i="1" dirty="0">
                <a:latin typeface="Arial"/>
                <a:cs typeface="Arial"/>
              </a:rPr>
              <a:t>vytvoření</a:t>
            </a:r>
            <a:r>
              <a:rPr sz="2206" b="1" i="1" spc="-55" dirty="0">
                <a:latin typeface="Arial"/>
                <a:cs typeface="Arial"/>
              </a:rPr>
              <a:t> </a:t>
            </a:r>
            <a:r>
              <a:rPr sz="2206" b="1" i="1" dirty="0">
                <a:latin typeface="Arial"/>
                <a:cs typeface="Arial"/>
              </a:rPr>
              <a:t>dokonalého</a:t>
            </a:r>
            <a:r>
              <a:rPr sz="2206" b="1" i="1" spc="-22" dirty="0">
                <a:latin typeface="Arial"/>
                <a:cs typeface="Arial"/>
              </a:rPr>
              <a:t> </a:t>
            </a:r>
            <a:r>
              <a:rPr sz="2206" b="1" i="1" dirty="0">
                <a:latin typeface="Arial"/>
                <a:cs typeface="Arial"/>
              </a:rPr>
              <a:t>spoje</a:t>
            </a:r>
            <a:r>
              <a:rPr sz="2206" b="1" i="1" spc="-33" dirty="0">
                <a:latin typeface="Arial"/>
                <a:cs typeface="Arial"/>
              </a:rPr>
              <a:t> </a:t>
            </a:r>
            <a:r>
              <a:rPr sz="2206" b="1" i="1" dirty="0">
                <a:latin typeface="Arial"/>
                <a:cs typeface="Arial"/>
              </a:rPr>
              <a:t>je</a:t>
            </a:r>
            <a:r>
              <a:rPr sz="2206" b="1" i="1" spc="-28" dirty="0">
                <a:latin typeface="Arial"/>
                <a:cs typeface="Arial"/>
              </a:rPr>
              <a:t> </a:t>
            </a:r>
            <a:r>
              <a:rPr sz="2206" b="1" i="1" dirty="0">
                <a:latin typeface="Arial"/>
                <a:cs typeface="Arial"/>
              </a:rPr>
              <a:t>nutné</a:t>
            </a:r>
            <a:r>
              <a:rPr sz="2206" b="1" i="1" spc="-22" dirty="0">
                <a:latin typeface="Arial"/>
                <a:cs typeface="Arial"/>
              </a:rPr>
              <a:t> </a:t>
            </a:r>
            <a:r>
              <a:rPr sz="2206" b="1" i="1" dirty="0">
                <a:latin typeface="Arial"/>
                <a:cs typeface="Arial"/>
              </a:rPr>
              <a:t>zajistit</a:t>
            </a:r>
            <a:r>
              <a:rPr sz="2206" b="1" i="1" spc="-50" dirty="0">
                <a:latin typeface="Arial"/>
                <a:cs typeface="Arial"/>
              </a:rPr>
              <a:t> </a:t>
            </a:r>
            <a:r>
              <a:rPr sz="2206" b="1" i="1" dirty="0">
                <a:latin typeface="Arial"/>
                <a:cs typeface="Arial"/>
              </a:rPr>
              <a:t>tyto</a:t>
            </a:r>
            <a:r>
              <a:rPr sz="2206" b="1" i="1" spc="-33" dirty="0">
                <a:latin typeface="Arial"/>
                <a:cs typeface="Arial"/>
              </a:rPr>
              <a:t> </a:t>
            </a:r>
            <a:r>
              <a:rPr sz="2206" b="1" i="1" spc="-11" dirty="0">
                <a:latin typeface="Arial"/>
                <a:cs typeface="Arial"/>
              </a:rPr>
              <a:t>přípravné operace:</a:t>
            </a:r>
            <a:endParaRPr sz="2206" dirty="0">
              <a:latin typeface="Arial"/>
              <a:cs typeface="Arial"/>
            </a:endParaRPr>
          </a:p>
          <a:p>
            <a:pPr marL="14007">
              <a:spcBef>
                <a:spcPts val="1798"/>
              </a:spcBef>
            </a:pPr>
            <a:r>
              <a:rPr sz="2206" spc="-11" dirty="0">
                <a:latin typeface="Arial"/>
                <a:cs typeface="Arial"/>
              </a:rPr>
              <a:t>-</a:t>
            </a:r>
            <a:r>
              <a:rPr sz="2206" i="1" dirty="0">
                <a:latin typeface="Arial"/>
                <a:cs typeface="Arial"/>
              </a:rPr>
              <a:t>Odmaštění</a:t>
            </a:r>
            <a:r>
              <a:rPr sz="2206" i="1" spc="-83" dirty="0">
                <a:latin typeface="Arial"/>
                <a:cs typeface="Arial"/>
              </a:rPr>
              <a:t> </a:t>
            </a:r>
            <a:r>
              <a:rPr sz="2206" i="1" dirty="0">
                <a:latin typeface="Arial"/>
                <a:cs typeface="Arial"/>
              </a:rPr>
              <a:t>povrchu</a:t>
            </a:r>
            <a:r>
              <a:rPr sz="2206" i="1" spc="-61" dirty="0">
                <a:latin typeface="Arial"/>
                <a:cs typeface="Arial"/>
              </a:rPr>
              <a:t> </a:t>
            </a:r>
            <a:r>
              <a:rPr sz="2206" i="1" dirty="0">
                <a:latin typeface="Arial"/>
                <a:cs typeface="Arial"/>
              </a:rPr>
              <a:t>vhodným</a:t>
            </a:r>
            <a:r>
              <a:rPr sz="2206" i="1" spc="-66" dirty="0">
                <a:latin typeface="Arial"/>
                <a:cs typeface="Arial"/>
              </a:rPr>
              <a:t> </a:t>
            </a:r>
            <a:r>
              <a:rPr sz="2206" i="1" spc="-11" dirty="0">
                <a:latin typeface="Arial"/>
                <a:cs typeface="Arial"/>
              </a:rPr>
              <a:t>odmašťovadlem</a:t>
            </a:r>
            <a:endParaRPr sz="2206" dirty="0">
              <a:latin typeface="Arial"/>
              <a:cs typeface="Arial"/>
            </a:endParaRPr>
          </a:p>
          <a:p>
            <a:pPr marL="168077">
              <a:spcBef>
                <a:spcPts val="529"/>
              </a:spcBef>
            </a:pPr>
            <a:r>
              <a:rPr sz="2206" i="1" dirty="0">
                <a:latin typeface="Arial"/>
                <a:cs typeface="Arial"/>
              </a:rPr>
              <a:t>(aceton,</a:t>
            </a:r>
            <a:r>
              <a:rPr sz="2206" i="1" spc="-66" dirty="0">
                <a:latin typeface="Arial"/>
                <a:cs typeface="Arial"/>
              </a:rPr>
              <a:t> </a:t>
            </a:r>
            <a:r>
              <a:rPr sz="2206" i="1" dirty="0">
                <a:latin typeface="Arial"/>
                <a:cs typeface="Arial"/>
              </a:rPr>
              <a:t>benzin,</a:t>
            </a:r>
            <a:r>
              <a:rPr sz="2206" i="1" spc="-44" dirty="0">
                <a:latin typeface="Arial"/>
                <a:cs typeface="Arial"/>
              </a:rPr>
              <a:t> </a:t>
            </a:r>
            <a:r>
              <a:rPr sz="2206" i="1" spc="-11" dirty="0">
                <a:latin typeface="Arial"/>
                <a:cs typeface="Arial"/>
              </a:rPr>
              <a:t>ředidla…)</a:t>
            </a:r>
            <a:endParaRPr sz="2206" dirty="0">
              <a:latin typeface="Arial"/>
              <a:cs typeface="Arial"/>
            </a:endParaRPr>
          </a:p>
          <a:p>
            <a:pPr marL="14007">
              <a:spcBef>
                <a:spcPts val="529"/>
              </a:spcBef>
            </a:pPr>
            <a:r>
              <a:rPr sz="2206" spc="-11" dirty="0">
                <a:latin typeface="Arial"/>
                <a:cs typeface="Arial"/>
              </a:rPr>
              <a:t>-</a:t>
            </a:r>
            <a:r>
              <a:rPr sz="2206" i="1" dirty="0">
                <a:latin typeface="Arial"/>
                <a:cs typeface="Arial"/>
              </a:rPr>
              <a:t>Opracování</a:t>
            </a:r>
            <a:r>
              <a:rPr sz="2206" i="1" spc="-83" dirty="0">
                <a:latin typeface="Arial"/>
                <a:cs typeface="Arial"/>
              </a:rPr>
              <a:t> </a:t>
            </a:r>
            <a:r>
              <a:rPr sz="2206" i="1" spc="-11" dirty="0">
                <a:latin typeface="Arial"/>
                <a:cs typeface="Arial"/>
              </a:rPr>
              <a:t>povrchu</a:t>
            </a:r>
            <a:endParaRPr sz="2206" dirty="0">
              <a:latin typeface="Arial"/>
              <a:cs typeface="Arial"/>
            </a:endParaRPr>
          </a:p>
          <a:p>
            <a:pPr marL="168077">
              <a:spcBef>
                <a:spcPts val="529"/>
              </a:spcBef>
              <a:tabLst>
                <a:tab pos="3103107" algn="l"/>
                <a:tab pos="3443462" algn="l"/>
              </a:tabLst>
            </a:pPr>
            <a:r>
              <a:rPr sz="2206" i="1" dirty="0">
                <a:latin typeface="Arial"/>
                <a:cs typeface="Arial"/>
              </a:rPr>
              <a:t>(broušením,</a:t>
            </a:r>
            <a:r>
              <a:rPr sz="2206" i="1" spc="-116" dirty="0">
                <a:latin typeface="Arial"/>
                <a:cs typeface="Arial"/>
              </a:rPr>
              <a:t> </a:t>
            </a:r>
            <a:r>
              <a:rPr sz="2206" i="1" spc="-11" dirty="0">
                <a:latin typeface="Arial"/>
                <a:cs typeface="Arial"/>
              </a:rPr>
              <a:t>tryskáním</a:t>
            </a:r>
            <a:r>
              <a:rPr sz="2206" i="1" dirty="0">
                <a:latin typeface="Arial"/>
                <a:cs typeface="Arial"/>
              </a:rPr>
              <a:t>	</a:t>
            </a:r>
            <a:r>
              <a:rPr sz="2206" i="1" spc="-55" dirty="0">
                <a:latin typeface="Arial"/>
                <a:cs typeface="Arial"/>
              </a:rPr>
              <a:t>X</a:t>
            </a:r>
            <a:r>
              <a:rPr sz="2206" i="1" dirty="0">
                <a:latin typeface="Arial"/>
                <a:cs typeface="Arial"/>
              </a:rPr>
              <a:t>	mořením</a:t>
            </a:r>
            <a:r>
              <a:rPr sz="2206" i="1" spc="-77" dirty="0">
                <a:latin typeface="Arial"/>
                <a:cs typeface="Arial"/>
              </a:rPr>
              <a:t> </a:t>
            </a:r>
            <a:r>
              <a:rPr sz="2206" i="1" dirty="0">
                <a:latin typeface="Arial"/>
                <a:cs typeface="Arial"/>
              </a:rPr>
              <a:t>a</a:t>
            </a:r>
            <a:r>
              <a:rPr sz="2206" i="1" spc="-44" dirty="0">
                <a:latin typeface="Arial"/>
                <a:cs typeface="Arial"/>
              </a:rPr>
              <a:t> </a:t>
            </a:r>
            <a:r>
              <a:rPr sz="2206" i="1" spc="-11" dirty="0">
                <a:latin typeface="Arial"/>
                <a:cs typeface="Arial"/>
              </a:rPr>
              <a:t>neutralizací)</a:t>
            </a:r>
            <a:endParaRPr sz="2206" dirty="0">
              <a:latin typeface="Arial"/>
              <a:cs typeface="Arial"/>
            </a:endParaRPr>
          </a:p>
          <a:p>
            <a:pPr marL="14007" marR="5602">
              <a:spcBef>
                <a:spcPts val="1803"/>
              </a:spcBef>
            </a:pPr>
            <a:r>
              <a:rPr sz="2206" i="1" dirty="0">
                <a:latin typeface="Arial"/>
                <a:cs typeface="Arial"/>
              </a:rPr>
              <a:t>Pájený</a:t>
            </a:r>
            <a:r>
              <a:rPr sz="2206" i="1" spc="-33" dirty="0">
                <a:latin typeface="Arial"/>
                <a:cs typeface="Arial"/>
              </a:rPr>
              <a:t> </a:t>
            </a:r>
            <a:r>
              <a:rPr sz="2206" i="1" dirty="0">
                <a:latin typeface="Arial"/>
                <a:cs typeface="Arial"/>
              </a:rPr>
              <a:t>spoj</a:t>
            </a:r>
            <a:r>
              <a:rPr sz="2206" i="1" spc="-39" dirty="0">
                <a:latin typeface="Arial"/>
                <a:cs typeface="Arial"/>
              </a:rPr>
              <a:t> </a:t>
            </a:r>
            <a:r>
              <a:rPr sz="2206" i="1" dirty="0">
                <a:latin typeface="Arial"/>
                <a:cs typeface="Arial"/>
              </a:rPr>
              <a:t>představuje</a:t>
            </a:r>
            <a:r>
              <a:rPr sz="2206" i="1" spc="-50" dirty="0">
                <a:latin typeface="Arial"/>
                <a:cs typeface="Arial"/>
              </a:rPr>
              <a:t> </a:t>
            </a:r>
            <a:r>
              <a:rPr sz="2206" i="1" dirty="0">
                <a:latin typeface="Arial"/>
                <a:cs typeface="Arial"/>
              </a:rPr>
              <a:t>materiálový</a:t>
            </a:r>
            <a:r>
              <a:rPr sz="2206" i="1" spc="-44" dirty="0">
                <a:latin typeface="Arial"/>
                <a:cs typeface="Arial"/>
              </a:rPr>
              <a:t> </a:t>
            </a:r>
            <a:r>
              <a:rPr sz="2206" i="1" dirty="0">
                <a:latin typeface="Arial"/>
                <a:cs typeface="Arial"/>
              </a:rPr>
              <a:t>vrub</a:t>
            </a:r>
            <a:r>
              <a:rPr sz="2206" i="1" spc="-55" dirty="0">
                <a:latin typeface="Arial"/>
                <a:cs typeface="Arial"/>
              </a:rPr>
              <a:t> </a:t>
            </a:r>
            <a:r>
              <a:rPr sz="2206" i="1" dirty="0">
                <a:latin typeface="Arial"/>
                <a:cs typeface="Arial"/>
              </a:rPr>
              <a:t>s</a:t>
            </a:r>
            <a:r>
              <a:rPr sz="2206" i="1" spc="-17" dirty="0">
                <a:latin typeface="Arial"/>
                <a:cs typeface="Arial"/>
              </a:rPr>
              <a:t> </a:t>
            </a:r>
            <a:r>
              <a:rPr sz="2206" i="1" dirty="0">
                <a:latin typeface="Arial"/>
                <a:cs typeface="Arial"/>
              </a:rPr>
              <a:t>náhlou</a:t>
            </a:r>
            <a:r>
              <a:rPr sz="2206" i="1" spc="-44" dirty="0">
                <a:latin typeface="Arial"/>
                <a:cs typeface="Arial"/>
              </a:rPr>
              <a:t> </a:t>
            </a:r>
            <a:r>
              <a:rPr sz="2206" i="1" dirty="0">
                <a:latin typeface="Arial"/>
                <a:cs typeface="Arial"/>
              </a:rPr>
              <a:t>změnou</a:t>
            </a:r>
            <a:r>
              <a:rPr sz="2206" i="1" spc="-33" dirty="0">
                <a:latin typeface="Arial"/>
                <a:cs typeface="Arial"/>
              </a:rPr>
              <a:t> </a:t>
            </a:r>
            <a:r>
              <a:rPr sz="2206" i="1" dirty="0">
                <a:latin typeface="Arial"/>
                <a:cs typeface="Arial"/>
              </a:rPr>
              <a:t>průřezu</a:t>
            </a:r>
            <a:r>
              <a:rPr sz="2206" i="1" spc="-72" dirty="0">
                <a:latin typeface="Arial"/>
                <a:cs typeface="Arial"/>
              </a:rPr>
              <a:t> </a:t>
            </a:r>
            <a:r>
              <a:rPr sz="2206" i="1" spc="-55" dirty="0">
                <a:latin typeface="Arial"/>
                <a:cs typeface="Arial"/>
              </a:rPr>
              <a:t>a </a:t>
            </a:r>
            <a:r>
              <a:rPr sz="2206" i="1" dirty="0">
                <a:latin typeface="Arial"/>
                <a:cs typeface="Arial"/>
              </a:rPr>
              <a:t>napěťové</a:t>
            </a:r>
            <a:r>
              <a:rPr sz="2206" i="1" spc="-44" dirty="0">
                <a:latin typeface="Arial"/>
                <a:cs typeface="Arial"/>
              </a:rPr>
              <a:t> </a:t>
            </a:r>
            <a:r>
              <a:rPr sz="2206" i="1" spc="-11" dirty="0">
                <a:latin typeface="Arial"/>
                <a:cs typeface="Arial"/>
              </a:rPr>
              <a:t>špičky</a:t>
            </a:r>
            <a:endParaRPr sz="2206" dirty="0">
              <a:latin typeface="Arial"/>
              <a:cs typeface="Arial"/>
            </a:endParaRPr>
          </a:p>
          <a:p>
            <a:pPr marL="91041">
              <a:spcBef>
                <a:spcPts val="529"/>
              </a:spcBef>
            </a:pPr>
            <a:r>
              <a:rPr sz="2206" i="1" dirty="0">
                <a:latin typeface="Arial"/>
                <a:cs typeface="Arial"/>
              </a:rPr>
              <a:t>-</a:t>
            </a:r>
            <a:r>
              <a:rPr sz="2206" i="1" spc="-28" dirty="0">
                <a:latin typeface="Arial"/>
                <a:cs typeface="Arial"/>
              </a:rPr>
              <a:t> </a:t>
            </a:r>
            <a:r>
              <a:rPr sz="2206" i="1" dirty="0">
                <a:latin typeface="Arial"/>
                <a:cs typeface="Arial"/>
              </a:rPr>
              <a:t>tzn.</a:t>
            </a:r>
            <a:r>
              <a:rPr sz="2206" i="1" spc="-44" dirty="0">
                <a:latin typeface="Arial"/>
                <a:cs typeface="Arial"/>
              </a:rPr>
              <a:t> </a:t>
            </a:r>
            <a:r>
              <a:rPr sz="2206" i="1" dirty="0">
                <a:latin typeface="Arial"/>
                <a:cs typeface="Arial"/>
              </a:rPr>
              <a:t>nejvýhodnější</a:t>
            </a:r>
            <a:r>
              <a:rPr sz="2206" i="1" spc="-55" dirty="0">
                <a:latin typeface="Arial"/>
                <a:cs typeface="Arial"/>
              </a:rPr>
              <a:t> </a:t>
            </a:r>
            <a:r>
              <a:rPr sz="2206" i="1" dirty="0">
                <a:latin typeface="Arial"/>
                <a:cs typeface="Arial"/>
              </a:rPr>
              <a:t>jsou</a:t>
            </a:r>
            <a:r>
              <a:rPr sz="2206" i="1" spc="-33" dirty="0">
                <a:latin typeface="Arial"/>
                <a:cs typeface="Arial"/>
              </a:rPr>
              <a:t> </a:t>
            </a:r>
            <a:r>
              <a:rPr sz="2206" i="1" dirty="0">
                <a:latin typeface="Arial"/>
                <a:cs typeface="Arial"/>
              </a:rPr>
              <a:t>spoje</a:t>
            </a:r>
            <a:r>
              <a:rPr sz="2206" i="1" spc="-22" dirty="0">
                <a:latin typeface="Arial"/>
                <a:cs typeface="Arial"/>
              </a:rPr>
              <a:t> </a:t>
            </a:r>
            <a:r>
              <a:rPr sz="2206" i="1" spc="-11" dirty="0">
                <a:latin typeface="Arial"/>
                <a:cs typeface="Arial"/>
              </a:rPr>
              <a:t>přeplátované</a:t>
            </a:r>
            <a:endParaRPr sz="2206" dirty="0">
              <a:latin typeface="Arial"/>
              <a:cs typeface="Arial"/>
            </a:endParaRPr>
          </a:p>
          <a:p>
            <a:pPr marL="14007">
              <a:spcBef>
                <a:spcPts val="2123"/>
              </a:spcBef>
            </a:pPr>
            <a:r>
              <a:rPr sz="2206" b="1" i="1" dirty="0">
                <a:latin typeface="Arial"/>
                <a:cs typeface="Arial"/>
              </a:rPr>
              <a:t>Úpravy</a:t>
            </a:r>
            <a:r>
              <a:rPr sz="2206" b="1" i="1" spc="-44" dirty="0">
                <a:latin typeface="Arial"/>
                <a:cs typeface="Arial"/>
              </a:rPr>
              <a:t> </a:t>
            </a:r>
            <a:r>
              <a:rPr sz="2206" b="1" i="1" dirty="0">
                <a:latin typeface="Arial"/>
                <a:cs typeface="Arial"/>
              </a:rPr>
              <a:t>po</a:t>
            </a:r>
            <a:r>
              <a:rPr sz="2206" b="1" i="1" spc="-11" dirty="0">
                <a:latin typeface="Arial"/>
                <a:cs typeface="Arial"/>
              </a:rPr>
              <a:t> pájení:</a:t>
            </a:r>
            <a:endParaRPr sz="2206" dirty="0">
              <a:latin typeface="Arial"/>
              <a:cs typeface="Arial"/>
            </a:endParaRPr>
          </a:p>
          <a:p>
            <a:pPr marL="14007">
              <a:spcBef>
                <a:spcPts val="529"/>
              </a:spcBef>
            </a:pPr>
            <a:r>
              <a:rPr sz="2206" i="1" dirty="0">
                <a:latin typeface="Arial"/>
                <a:cs typeface="Arial"/>
              </a:rPr>
              <a:t>-</a:t>
            </a:r>
            <a:r>
              <a:rPr sz="2206" i="1" spc="-22" dirty="0">
                <a:latin typeface="Arial"/>
                <a:cs typeface="Arial"/>
              </a:rPr>
              <a:t> </a:t>
            </a:r>
            <a:r>
              <a:rPr sz="2206" i="1" dirty="0">
                <a:latin typeface="Arial"/>
                <a:cs typeface="Arial"/>
              </a:rPr>
              <a:t>Odstranění</a:t>
            </a:r>
            <a:r>
              <a:rPr sz="2206" i="1" spc="-55" dirty="0">
                <a:latin typeface="Arial"/>
                <a:cs typeface="Arial"/>
              </a:rPr>
              <a:t> </a:t>
            </a:r>
            <a:r>
              <a:rPr sz="2206" i="1" dirty="0">
                <a:latin typeface="Arial"/>
                <a:cs typeface="Arial"/>
              </a:rPr>
              <a:t>zbytků</a:t>
            </a:r>
            <a:r>
              <a:rPr sz="2206" i="1" spc="-50" dirty="0">
                <a:latin typeface="Arial"/>
                <a:cs typeface="Arial"/>
              </a:rPr>
              <a:t> </a:t>
            </a:r>
            <a:r>
              <a:rPr sz="2206" i="1" dirty="0">
                <a:latin typeface="Arial"/>
                <a:cs typeface="Arial"/>
              </a:rPr>
              <a:t>tavidel,</a:t>
            </a:r>
            <a:r>
              <a:rPr sz="2206" i="1" spc="-11" dirty="0">
                <a:latin typeface="Arial"/>
                <a:cs typeface="Arial"/>
              </a:rPr>
              <a:t> </a:t>
            </a:r>
            <a:r>
              <a:rPr sz="2206" i="1" dirty="0">
                <a:latin typeface="Arial"/>
                <a:cs typeface="Arial"/>
              </a:rPr>
              <a:t>oplach</a:t>
            </a:r>
            <a:r>
              <a:rPr sz="2206" i="1" spc="-33" dirty="0">
                <a:latin typeface="Arial"/>
                <a:cs typeface="Arial"/>
              </a:rPr>
              <a:t> </a:t>
            </a:r>
            <a:r>
              <a:rPr sz="2206" i="1" dirty="0">
                <a:latin typeface="Arial"/>
                <a:cs typeface="Arial"/>
              </a:rPr>
              <a:t>vodou</a:t>
            </a:r>
            <a:r>
              <a:rPr sz="2206" i="1" spc="-33" dirty="0">
                <a:latin typeface="Arial"/>
                <a:cs typeface="Arial"/>
              </a:rPr>
              <a:t> </a:t>
            </a:r>
            <a:r>
              <a:rPr sz="2206" i="1" dirty="0">
                <a:latin typeface="Arial"/>
                <a:cs typeface="Arial"/>
              </a:rPr>
              <a:t>,</a:t>
            </a:r>
            <a:r>
              <a:rPr sz="2206" i="1" spc="-11" dirty="0">
                <a:latin typeface="Arial"/>
                <a:cs typeface="Arial"/>
              </a:rPr>
              <a:t> </a:t>
            </a:r>
            <a:r>
              <a:rPr sz="2206" i="1" spc="-28" dirty="0">
                <a:latin typeface="Arial"/>
                <a:cs typeface="Arial"/>
              </a:rPr>
              <a:t>TZ</a:t>
            </a:r>
            <a:endParaRPr sz="2206" dirty="0">
              <a:latin typeface="Arial"/>
              <a:cs typeface="Arial"/>
            </a:endParaRPr>
          </a:p>
        </p:txBody>
      </p:sp>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7807"/>
            <a:ext cx="2347285" cy="442668"/>
          </a:xfrm>
          <a:prstGeom prst="rect">
            <a:avLst/>
          </a:prstGeom>
        </p:spPr>
        <p:txBody>
          <a:bodyPr vert="horz" wrap="square" lIns="0" tIns="18207" rIns="0" bIns="0" rtlCol="0">
            <a:spAutoFit/>
          </a:bodyPr>
          <a:lstStyle/>
          <a:p>
            <a:pPr marL="14007">
              <a:spcBef>
                <a:spcPts val="143"/>
              </a:spcBef>
            </a:pPr>
            <a:r>
              <a:rPr sz="2757" i="1" spc="-55" dirty="0">
                <a:solidFill>
                  <a:srgbClr val="FF0000"/>
                </a:solidFill>
                <a:latin typeface="Tahoma"/>
                <a:cs typeface="Tahoma"/>
              </a:rPr>
              <a:t>Postup</a:t>
            </a:r>
            <a:r>
              <a:rPr sz="2757" i="1" spc="-99" dirty="0">
                <a:solidFill>
                  <a:srgbClr val="FF0000"/>
                </a:solidFill>
                <a:latin typeface="Tahoma"/>
                <a:cs typeface="Tahoma"/>
              </a:rPr>
              <a:t> </a:t>
            </a:r>
            <a:r>
              <a:rPr sz="2757" i="1" spc="-50" dirty="0">
                <a:solidFill>
                  <a:srgbClr val="FF0000"/>
                </a:solidFill>
                <a:latin typeface="Tahoma"/>
                <a:cs typeface="Tahoma"/>
              </a:rPr>
              <a:t>pájení</a:t>
            </a:r>
            <a:endParaRPr sz="2757">
              <a:latin typeface="Tahoma"/>
              <a:cs typeface="Tahoma"/>
            </a:endParaRPr>
          </a:p>
        </p:txBody>
      </p:sp>
      <p:sp>
        <p:nvSpPr>
          <p:cNvPr id="33" name="object 33"/>
          <p:cNvSpPr txBox="1"/>
          <p:nvPr/>
        </p:nvSpPr>
        <p:spPr>
          <a:xfrm>
            <a:off x="391632" y="1419226"/>
            <a:ext cx="9089425" cy="5031223"/>
          </a:xfrm>
          <a:prstGeom prst="rect">
            <a:avLst/>
          </a:prstGeom>
        </p:spPr>
        <p:txBody>
          <a:bodyPr vert="horz" wrap="square" lIns="0" tIns="14706" rIns="0" bIns="0" rtlCol="0">
            <a:spAutoFit/>
          </a:bodyPr>
          <a:lstStyle/>
          <a:p>
            <a:pPr marL="14007" marR="5602">
              <a:spcBef>
                <a:spcPts val="116"/>
              </a:spcBef>
              <a:tabLst>
                <a:tab pos="1272477" algn="l"/>
              </a:tabLst>
            </a:pPr>
            <a:r>
              <a:rPr sz="2206" b="1" i="1" dirty="0">
                <a:latin typeface="Arial"/>
                <a:cs typeface="Arial"/>
              </a:rPr>
              <a:t>Aby</a:t>
            </a:r>
            <a:r>
              <a:rPr sz="2206" b="1" i="1" spc="-28" dirty="0">
                <a:latin typeface="Arial"/>
                <a:cs typeface="Arial"/>
              </a:rPr>
              <a:t> </a:t>
            </a:r>
            <a:r>
              <a:rPr sz="2206" b="1" i="1" dirty="0">
                <a:latin typeface="Arial"/>
                <a:cs typeface="Arial"/>
              </a:rPr>
              <a:t>vznikl</a:t>
            </a:r>
            <a:r>
              <a:rPr sz="2206" b="1" i="1" spc="-33" dirty="0">
                <a:latin typeface="Arial"/>
                <a:cs typeface="Arial"/>
              </a:rPr>
              <a:t> </a:t>
            </a:r>
            <a:r>
              <a:rPr sz="2206" b="1" i="1" dirty="0">
                <a:latin typeface="Arial"/>
                <a:cs typeface="Arial"/>
              </a:rPr>
              <a:t>kvalitní</a:t>
            </a:r>
            <a:r>
              <a:rPr sz="2206" b="1" i="1" spc="-50" dirty="0">
                <a:latin typeface="Arial"/>
                <a:cs typeface="Arial"/>
              </a:rPr>
              <a:t> </a:t>
            </a:r>
            <a:r>
              <a:rPr sz="2206" b="1" i="1" dirty="0">
                <a:latin typeface="Arial"/>
                <a:cs typeface="Arial"/>
              </a:rPr>
              <a:t>pájený</a:t>
            </a:r>
            <a:r>
              <a:rPr sz="2206" b="1" i="1" spc="-28" dirty="0">
                <a:latin typeface="Arial"/>
                <a:cs typeface="Arial"/>
              </a:rPr>
              <a:t> </a:t>
            </a:r>
            <a:r>
              <a:rPr sz="2206" b="1" i="1" dirty="0">
                <a:latin typeface="Arial"/>
                <a:cs typeface="Arial"/>
              </a:rPr>
              <a:t>spoj,</a:t>
            </a:r>
            <a:r>
              <a:rPr sz="2206" b="1" i="1" spc="-44" dirty="0">
                <a:latin typeface="Arial"/>
                <a:cs typeface="Arial"/>
              </a:rPr>
              <a:t> </a:t>
            </a:r>
            <a:r>
              <a:rPr sz="2206" b="1" i="1" dirty="0">
                <a:latin typeface="Arial"/>
                <a:cs typeface="Arial"/>
              </a:rPr>
              <a:t>je</a:t>
            </a:r>
            <a:r>
              <a:rPr sz="2206" b="1" i="1" spc="-28" dirty="0">
                <a:latin typeface="Arial"/>
                <a:cs typeface="Arial"/>
              </a:rPr>
              <a:t> </a:t>
            </a:r>
            <a:r>
              <a:rPr sz="2206" b="1" i="1" dirty="0">
                <a:latin typeface="Arial"/>
                <a:cs typeface="Arial"/>
              </a:rPr>
              <a:t>třeba</a:t>
            </a:r>
            <a:r>
              <a:rPr sz="2206" b="1" i="1" spc="-44" dirty="0">
                <a:latin typeface="Arial"/>
                <a:cs typeface="Arial"/>
              </a:rPr>
              <a:t> </a:t>
            </a:r>
            <a:r>
              <a:rPr sz="2206" b="1" i="1" dirty="0">
                <a:latin typeface="Arial"/>
                <a:cs typeface="Arial"/>
              </a:rPr>
              <a:t>dodržet</a:t>
            </a:r>
            <a:r>
              <a:rPr sz="2206" b="1" i="1" spc="-33" dirty="0">
                <a:latin typeface="Arial"/>
                <a:cs typeface="Arial"/>
              </a:rPr>
              <a:t> </a:t>
            </a:r>
            <a:r>
              <a:rPr sz="2206" b="1" i="1" dirty="0">
                <a:latin typeface="Arial"/>
                <a:cs typeface="Arial"/>
              </a:rPr>
              <a:t>určitý</a:t>
            </a:r>
            <a:r>
              <a:rPr sz="2206" b="1" i="1" spc="-39" dirty="0">
                <a:latin typeface="Arial"/>
                <a:cs typeface="Arial"/>
              </a:rPr>
              <a:t> </a:t>
            </a:r>
            <a:r>
              <a:rPr sz="2206" b="1" i="1" dirty="0">
                <a:latin typeface="Arial"/>
                <a:cs typeface="Arial"/>
              </a:rPr>
              <a:t>sled</a:t>
            </a:r>
            <a:r>
              <a:rPr sz="2206" b="1" i="1" spc="-28" dirty="0">
                <a:latin typeface="Arial"/>
                <a:cs typeface="Arial"/>
              </a:rPr>
              <a:t> </a:t>
            </a:r>
            <a:r>
              <a:rPr sz="2206" b="1" i="1" dirty="0">
                <a:latin typeface="Arial"/>
                <a:cs typeface="Arial"/>
              </a:rPr>
              <a:t>operací</a:t>
            </a:r>
            <a:r>
              <a:rPr sz="2206" b="1" i="1" spc="-28" dirty="0">
                <a:latin typeface="Arial"/>
                <a:cs typeface="Arial"/>
              </a:rPr>
              <a:t> </a:t>
            </a:r>
            <a:r>
              <a:rPr sz="2206" b="1" i="1" spc="-55" dirty="0">
                <a:latin typeface="Arial"/>
                <a:cs typeface="Arial"/>
              </a:rPr>
              <a:t>a </a:t>
            </a:r>
            <a:r>
              <a:rPr sz="2206" b="1" i="1" spc="-11" dirty="0">
                <a:latin typeface="Arial"/>
                <a:cs typeface="Arial"/>
              </a:rPr>
              <a:t>opatření</a:t>
            </a:r>
            <a:r>
              <a:rPr sz="2206" b="1" i="1" dirty="0">
                <a:latin typeface="Arial"/>
                <a:cs typeface="Arial"/>
              </a:rPr>
              <a:t>	</a:t>
            </a:r>
            <a:r>
              <a:rPr sz="2206" i="1" dirty="0">
                <a:latin typeface="Arial"/>
                <a:cs typeface="Arial"/>
              </a:rPr>
              <a:t>(důležitá</a:t>
            </a:r>
            <a:r>
              <a:rPr sz="2206" i="1" spc="-61"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též</a:t>
            </a:r>
            <a:r>
              <a:rPr sz="2206" i="1" spc="-28" dirty="0">
                <a:latin typeface="Arial"/>
                <a:cs typeface="Arial"/>
              </a:rPr>
              <a:t> </a:t>
            </a:r>
            <a:r>
              <a:rPr sz="2206" i="1" dirty="0">
                <a:latin typeface="Arial"/>
                <a:cs typeface="Arial"/>
              </a:rPr>
              <a:t>čistota</a:t>
            </a:r>
            <a:r>
              <a:rPr sz="2206" i="1" spc="-44" dirty="0">
                <a:latin typeface="Arial"/>
                <a:cs typeface="Arial"/>
              </a:rPr>
              <a:t> </a:t>
            </a:r>
            <a:r>
              <a:rPr sz="2206" i="1" dirty="0">
                <a:latin typeface="Arial"/>
                <a:cs typeface="Arial"/>
              </a:rPr>
              <a:t>pájených</a:t>
            </a:r>
            <a:r>
              <a:rPr sz="2206" i="1" spc="-50" dirty="0">
                <a:latin typeface="Arial"/>
                <a:cs typeface="Arial"/>
              </a:rPr>
              <a:t> </a:t>
            </a:r>
            <a:r>
              <a:rPr sz="2206" i="1" spc="-11" dirty="0">
                <a:latin typeface="Arial"/>
                <a:cs typeface="Arial"/>
              </a:rPr>
              <a:t>ploch)</a:t>
            </a:r>
            <a:endParaRPr sz="2206" dirty="0">
              <a:latin typeface="Arial"/>
              <a:cs typeface="Arial"/>
            </a:endParaRPr>
          </a:p>
          <a:p>
            <a:pPr marL="14007">
              <a:spcBef>
                <a:spcPts val="1798"/>
              </a:spcBef>
            </a:pPr>
            <a:r>
              <a:rPr sz="2206" spc="-11" dirty="0">
                <a:latin typeface="Arial"/>
                <a:cs typeface="Arial"/>
              </a:rPr>
              <a:t>-</a:t>
            </a:r>
            <a:r>
              <a:rPr sz="2206" i="1" dirty="0">
                <a:latin typeface="Arial"/>
                <a:cs typeface="Arial"/>
              </a:rPr>
              <a:t>Správně</a:t>
            </a:r>
            <a:r>
              <a:rPr sz="2206" i="1" spc="-44" dirty="0">
                <a:latin typeface="Arial"/>
                <a:cs typeface="Arial"/>
              </a:rPr>
              <a:t> </a:t>
            </a:r>
            <a:r>
              <a:rPr sz="2206" i="1" dirty="0">
                <a:latin typeface="Arial"/>
                <a:cs typeface="Arial"/>
              </a:rPr>
              <a:t>zvolit</a:t>
            </a:r>
            <a:r>
              <a:rPr sz="2206" i="1" spc="-39" dirty="0">
                <a:latin typeface="Arial"/>
                <a:cs typeface="Arial"/>
              </a:rPr>
              <a:t> </a:t>
            </a:r>
            <a:r>
              <a:rPr sz="2206" i="1" dirty="0">
                <a:latin typeface="Arial"/>
                <a:cs typeface="Arial"/>
              </a:rPr>
              <a:t>kombinaci</a:t>
            </a:r>
            <a:r>
              <a:rPr sz="2206" i="1" spc="-28" dirty="0">
                <a:latin typeface="Arial"/>
                <a:cs typeface="Arial"/>
              </a:rPr>
              <a:t> </a:t>
            </a:r>
            <a:r>
              <a:rPr sz="2206" i="1" dirty="0">
                <a:latin typeface="Arial"/>
                <a:cs typeface="Arial"/>
              </a:rPr>
              <a:t>ZM</a:t>
            </a:r>
            <a:r>
              <a:rPr sz="2206" i="1" spc="-28"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PM</a:t>
            </a:r>
            <a:r>
              <a:rPr sz="2206" i="1" spc="-28" dirty="0">
                <a:latin typeface="Arial"/>
                <a:cs typeface="Arial"/>
              </a:rPr>
              <a:t> </a:t>
            </a:r>
            <a:r>
              <a:rPr sz="2206" i="1" dirty="0">
                <a:latin typeface="Arial"/>
                <a:cs typeface="Arial"/>
              </a:rPr>
              <a:t>(pájka)</a:t>
            </a:r>
            <a:r>
              <a:rPr sz="2206" i="1" spc="-33" dirty="0">
                <a:latin typeface="Arial"/>
                <a:cs typeface="Arial"/>
              </a:rPr>
              <a:t> </a:t>
            </a:r>
            <a:r>
              <a:rPr sz="2206" i="1" dirty="0">
                <a:latin typeface="Arial"/>
                <a:cs typeface="Arial"/>
              </a:rPr>
              <a:t>–</a:t>
            </a:r>
            <a:r>
              <a:rPr sz="2206" i="1" spc="-33" dirty="0">
                <a:latin typeface="Arial"/>
                <a:cs typeface="Arial"/>
              </a:rPr>
              <a:t> </a:t>
            </a:r>
            <a:r>
              <a:rPr sz="2206" i="1" spc="-11" dirty="0">
                <a:latin typeface="Arial"/>
                <a:cs typeface="Arial"/>
              </a:rPr>
              <a:t>tavidlo</a:t>
            </a:r>
            <a:endParaRPr sz="2206" dirty="0">
              <a:latin typeface="Arial"/>
              <a:cs typeface="Arial"/>
            </a:endParaRPr>
          </a:p>
          <a:p>
            <a:pPr marL="168077">
              <a:spcBef>
                <a:spcPts val="529"/>
              </a:spcBef>
            </a:pPr>
            <a:r>
              <a:rPr sz="2206" i="1" dirty="0">
                <a:latin typeface="Arial"/>
                <a:cs typeface="Arial"/>
              </a:rPr>
              <a:t>(obvykle</a:t>
            </a:r>
            <a:r>
              <a:rPr sz="2206" i="1" spc="-55" dirty="0">
                <a:latin typeface="Arial"/>
                <a:cs typeface="Arial"/>
              </a:rPr>
              <a:t> </a:t>
            </a:r>
            <a:r>
              <a:rPr sz="2206" i="1" dirty="0">
                <a:latin typeface="Arial"/>
                <a:cs typeface="Arial"/>
              </a:rPr>
              <a:t>dle</a:t>
            </a:r>
            <a:r>
              <a:rPr sz="2206" i="1" spc="-6" dirty="0">
                <a:latin typeface="Arial"/>
                <a:cs typeface="Arial"/>
              </a:rPr>
              <a:t> </a:t>
            </a:r>
            <a:r>
              <a:rPr sz="2206" i="1" dirty="0">
                <a:latin typeface="Arial"/>
                <a:cs typeface="Arial"/>
              </a:rPr>
              <a:t>doporučení</a:t>
            </a:r>
            <a:r>
              <a:rPr sz="2206" i="1" spc="-66" dirty="0">
                <a:latin typeface="Arial"/>
                <a:cs typeface="Arial"/>
              </a:rPr>
              <a:t> </a:t>
            </a:r>
            <a:r>
              <a:rPr sz="2206" i="1" dirty="0">
                <a:latin typeface="Arial"/>
                <a:cs typeface="Arial"/>
              </a:rPr>
              <a:t>výrobců</a:t>
            </a:r>
            <a:r>
              <a:rPr sz="2206" i="1" spc="-66" dirty="0">
                <a:latin typeface="Arial"/>
                <a:cs typeface="Arial"/>
              </a:rPr>
              <a:t> </a:t>
            </a:r>
            <a:r>
              <a:rPr sz="2206" i="1" spc="-11" dirty="0">
                <a:latin typeface="Arial"/>
                <a:cs typeface="Arial"/>
              </a:rPr>
              <a:t>pájek)</a:t>
            </a:r>
            <a:endParaRPr sz="2206" dirty="0">
              <a:latin typeface="Arial"/>
              <a:cs typeface="Arial"/>
            </a:endParaRPr>
          </a:p>
          <a:p>
            <a:pPr marL="14007">
              <a:spcBef>
                <a:spcPts val="1803"/>
              </a:spcBef>
            </a:pPr>
            <a:r>
              <a:rPr sz="2206" spc="-11" dirty="0">
                <a:latin typeface="Arial"/>
                <a:cs typeface="Arial"/>
              </a:rPr>
              <a:t>-</a:t>
            </a:r>
            <a:r>
              <a:rPr sz="2206" i="1" dirty="0">
                <a:latin typeface="Arial"/>
                <a:cs typeface="Arial"/>
              </a:rPr>
              <a:t>Zajistit</a:t>
            </a:r>
            <a:r>
              <a:rPr sz="2206" i="1" spc="-50" dirty="0">
                <a:latin typeface="Arial"/>
                <a:cs typeface="Arial"/>
              </a:rPr>
              <a:t> </a:t>
            </a:r>
            <a:r>
              <a:rPr sz="2206" i="1" dirty="0">
                <a:latin typeface="Arial"/>
                <a:cs typeface="Arial"/>
              </a:rPr>
              <a:t>vzájemnou</a:t>
            </a:r>
            <a:r>
              <a:rPr sz="2206" i="1" spc="-50" dirty="0">
                <a:latin typeface="Arial"/>
                <a:cs typeface="Arial"/>
              </a:rPr>
              <a:t> </a:t>
            </a:r>
            <a:r>
              <a:rPr sz="2206" i="1" dirty="0">
                <a:latin typeface="Arial"/>
                <a:cs typeface="Arial"/>
              </a:rPr>
              <a:t>polohu</a:t>
            </a:r>
            <a:r>
              <a:rPr sz="2206" i="1" spc="-44" dirty="0">
                <a:latin typeface="Arial"/>
                <a:cs typeface="Arial"/>
              </a:rPr>
              <a:t> </a:t>
            </a:r>
            <a:r>
              <a:rPr sz="2206" i="1" dirty="0">
                <a:latin typeface="Arial"/>
                <a:cs typeface="Arial"/>
              </a:rPr>
              <a:t>dílů</a:t>
            </a:r>
            <a:r>
              <a:rPr sz="2206" i="1" spc="-33" dirty="0">
                <a:latin typeface="Arial"/>
                <a:cs typeface="Arial"/>
              </a:rPr>
              <a:t> </a:t>
            </a:r>
            <a:r>
              <a:rPr sz="2206" i="1" dirty="0">
                <a:latin typeface="Arial"/>
                <a:cs typeface="Arial"/>
              </a:rPr>
              <a:t>před</a:t>
            </a:r>
            <a:r>
              <a:rPr sz="2206" i="1" spc="-55" dirty="0">
                <a:latin typeface="Arial"/>
                <a:cs typeface="Arial"/>
              </a:rPr>
              <a:t> </a:t>
            </a:r>
            <a:r>
              <a:rPr sz="2206" i="1" dirty="0">
                <a:latin typeface="Arial"/>
                <a:cs typeface="Arial"/>
              </a:rPr>
              <a:t>pájením,</a:t>
            </a:r>
            <a:r>
              <a:rPr sz="2206" i="1" spc="-33" dirty="0">
                <a:latin typeface="Arial"/>
                <a:cs typeface="Arial"/>
              </a:rPr>
              <a:t> </a:t>
            </a:r>
            <a:r>
              <a:rPr sz="2206" i="1" dirty="0">
                <a:latin typeface="Arial"/>
                <a:cs typeface="Arial"/>
              </a:rPr>
              <a:t>aby</a:t>
            </a:r>
            <a:r>
              <a:rPr sz="2206" i="1" spc="-33" dirty="0">
                <a:latin typeface="Arial"/>
                <a:cs typeface="Arial"/>
              </a:rPr>
              <a:t> </a:t>
            </a:r>
            <a:r>
              <a:rPr sz="2206" i="1" dirty="0">
                <a:latin typeface="Arial"/>
                <a:cs typeface="Arial"/>
              </a:rPr>
              <a:t>nemohlo</a:t>
            </a:r>
            <a:r>
              <a:rPr sz="2206" i="1" spc="-39" dirty="0">
                <a:latin typeface="Arial"/>
                <a:cs typeface="Arial"/>
              </a:rPr>
              <a:t> </a:t>
            </a:r>
            <a:r>
              <a:rPr sz="2206" i="1" dirty="0">
                <a:latin typeface="Arial"/>
                <a:cs typeface="Arial"/>
              </a:rPr>
              <a:t>dojít</a:t>
            </a:r>
            <a:r>
              <a:rPr sz="2206" i="1" spc="-33" dirty="0">
                <a:latin typeface="Arial"/>
                <a:cs typeface="Arial"/>
              </a:rPr>
              <a:t> </a:t>
            </a:r>
            <a:r>
              <a:rPr sz="2206" i="1" spc="-55" dirty="0">
                <a:latin typeface="Arial"/>
                <a:cs typeface="Arial"/>
              </a:rPr>
              <a:t>k</a:t>
            </a:r>
            <a:endParaRPr sz="2206" dirty="0">
              <a:latin typeface="Arial"/>
              <a:cs typeface="Arial"/>
            </a:endParaRPr>
          </a:p>
          <a:p>
            <a:pPr marL="14007"/>
            <a:r>
              <a:rPr sz="2206" i="1" spc="-11" dirty="0">
                <a:latin typeface="Arial"/>
                <a:cs typeface="Arial"/>
              </a:rPr>
              <a:t>nekontrolovatelnému</a:t>
            </a:r>
            <a:r>
              <a:rPr sz="2206" i="1" spc="-50" dirty="0">
                <a:latin typeface="Arial"/>
                <a:cs typeface="Arial"/>
              </a:rPr>
              <a:t> </a:t>
            </a:r>
            <a:r>
              <a:rPr sz="2206" i="1" dirty="0">
                <a:latin typeface="Arial"/>
                <a:cs typeface="Arial"/>
              </a:rPr>
              <a:t>posunu</a:t>
            </a:r>
            <a:r>
              <a:rPr sz="2206" i="1" spc="-44" dirty="0">
                <a:latin typeface="Arial"/>
                <a:cs typeface="Arial"/>
              </a:rPr>
              <a:t> </a:t>
            </a:r>
            <a:r>
              <a:rPr sz="2206" i="1" dirty="0">
                <a:latin typeface="Arial"/>
                <a:cs typeface="Arial"/>
              </a:rPr>
              <a:t>částí</a:t>
            </a:r>
            <a:r>
              <a:rPr sz="2206" i="1" spc="-44" dirty="0">
                <a:latin typeface="Arial"/>
                <a:cs typeface="Arial"/>
              </a:rPr>
              <a:t> </a:t>
            </a:r>
            <a:r>
              <a:rPr sz="2206" i="1" dirty="0">
                <a:latin typeface="Arial"/>
                <a:cs typeface="Arial"/>
              </a:rPr>
              <a:t>během</a:t>
            </a:r>
            <a:r>
              <a:rPr sz="2206" i="1" spc="-17" dirty="0">
                <a:latin typeface="Arial"/>
                <a:cs typeface="Arial"/>
              </a:rPr>
              <a:t> </a:t>
            </a:r>
            <a:r>
              <a:rPr sz="2206" i="1" dirty="0">
                <a:latin typeface="Arial"/>
                <a:cs typeface="Arial"/>
              </a:rPr>
              <a:t>pájení</a:t>
            </a:r>
            <a:r>
              <a:rPr sz="2206" i="1" spc="-28" dirty="0">
                <a:latin typeface="Arial"/>
                <a:cs typeface="Arial"/>
              </a:rPr>
              <a:t> </a:t>
            </a:r>
            <a:r>
              <a:rPr sz="2206" i="1" dirty="0">
                <a:latin typeface="Arial"/>
                <a:cs typeface="Arial"/>
              </a:rPr>
              <a:t>nebo</a:t>
            </a:r>
            <a:r>
              <a:rPr sz="2206" i="1" spc="-33" dirty="0">
                <a:latin typeface="Arial"/>
                <a:cs typeface="Arial"/>
              </a:rPr>
              <a:t> </a:t>
            </a:r>
            <a:r>
              <a:rPr sz="2206" i="1" dirty="0">
                <a:latin typeface="Arial"/>
                <a:cs typeface="Arial"/>
              </a:rPr>
              <a:t>chladnutí</a:t>
            </a:r>
            <a:r>
              <a:rPr sz="2206" i="1" spc="-39" dirty="0">
                <a:latin typeface="Arial"/>
                <a:cs typeface="Arial"/>
              </a:rPr>
              <a:t> </a:t>
            </a:r>
            <a:r>
              <a:rPr sz="2206" i="1" spc="-11" dirty="0">
                <a:latin typeface="Arial"/>
                <a:cs typeface="Arial"/>
              </a:rPr>
              <a:t>spoje</a:t>
            </a:r>
            <a:endParaRPr sz="2206" dirty="0">
              <a:latin typeface="Arial"/>
              <a:cs typeface="Arial"/>
            </a:endParaRPr>
          </a:p>
          <a:p>
            <a:pPr marL="14007">
              <a:spcBef>
                <a:spcPts val="529"/>
              </a:spcBef>
            </a:pPr>
            <a:r>
              <a:rPr sz="2206" spc="-11" dirty="0">
                <a:latin typeface="Arial"/>
                <a:cs typeface="Arial"/>
              </a:rPr>
              <a:t>-</a:t>
            </a:r>
            <a:r>
              <a:rPr sz="2206" i="1" dirty="0">
                <a:latin typeface="Arial"/>
                <a:cs typeface="Arial"/>
              </a:rPr>
              <a:t>(časté</a:t>
            </a:r>
            <a:r>
              <a:rPr sz="2206" i="1" spc="-61" dirty="0">
                <a:latin typeface="Arial"/>
                <a:cs typeface="Arial"/>
              </a:rPr>
              <a:t> </a:t>
            </a:r>
            <a:r>
              <a:rPr sz="2206" i="1" dirty="0">
                <a:latin typeface="Arial"/>
                <a:cs typeface="Arial"/>
              </a:rPr>
              <a:t>použití</a:t>
            </a:r>
            <a:r>
              <a:rPr sz="2206" i="1" spc="-55" dirty="0">
                <a:latin typeface="Arial"/>
                <a:cs typeface="Arial"/>
              </a:rPr>
              <a:t> </a:t>
            </a:r>
            <a:r>
              <a:rPr sz="2206" i="1" spc="-11" dirty="0">
                <a:latin typeface="Arial"/>
                <a:cs typeface="Arial"/>
              </a:rPr>
              <a:t>přípravků)</a:t>
            </a:r>
            <a:endParaRPr sz="2206" dirty="0">
              <a:latin typeface="Arial"/>
              <a:cs typeface="Arial"/>
            </a:endParaRPr>
          </a:p>
          <a:p>
            <a:pPr marL="14007" marR="1149920">
              <a:spcBef>
                <a:spcPts val="1803"/>
              </a:spcBef>
              <a:buFont typeface="Arial"/>
              <a:buChar char="-"/>
              <a:tabLst>
                <a:tab pos="184184" algn="l"/>
              </a:tabLst>
            </a:pPr>
            <a:r>
              <a:rPr sz="2206" i="1" dirty="0">
                <a:latin typeface="Arial"/>
                <a:cs typeface="Arial"/>
              </a:rPr>
              <a:t>Zvolit</a:t>
            </a:r>
            <a:r>
              <a:rPr sz="2206" i="1" spc="-28" dirty="0">
                <a:latin typeface="Arial"/>
                <a:cs typeface="Arial"/>
              </a:rPr>
              <a:t> </a:t>
            </a:r>
            <a:r>
              <a:rPr sz="2206" i="1" dirty="0">
                <a:latin typeface="Arial"/>
                <a:cs typeface="Arial"/>
              </a:rPr>
              <a:t>vhodný</a:t>
            </a:r>
            <a:r>
              <a:rPr sz="2206" i="1" spc="-50" dirty="0">
                <a:latin typeface="Arial"/>
                <a:cs typeface="Arial"/>
              </a:rPr>
              <a:t> </a:t>
            </a:r>
            <a:r>
              <a:rPr sz="2206" i="1" dirty="0">
                <a:latin typeface="Arial"/>
                <a:cs typeface="Arial"/>
              </a:rPr>
              <a:t>postup</a:t>
            </a:r>
            <a:r>
              <a:rPr sz="2206" i="1" spc="-39" dirty="0">
                <a:latin typeface="Arial"/>
                <a:cs typeface="Arial"/>
              </a:rPr>
              <a:t> </a:t>
            </a:r>
            <a:r>
              <a:rPr sz="2206" i="1" dirty="0">
                <a:latin typeface="Arial"/>
                <a:cs typeface="Arial"/>
              </a:rPr>
              <a:t>předehřevu</a:t>
            </a:r>
            <a:r>
              <a:rPr sz="2206" i="1" spc="-55" dirty="0">
                <a:latin typeface="Arial"/>
                <a:cs typeface="Arial"/>
              </a:rPr>
              <a:t> </a:t>
            </a:r>
            <a:r>
              <a:rPr sz="2206" i="1" dirty="0">
                <a:latin typeface="Arial"/>
                <a:cs typeface="Arial"/>
              </a:rPr>
              <a:t>(měl</a:t>
            </a:r>
            <a:r>
              <a:rPr sz="2206" i="1" spc="-6" dirty="0">
                <a:latin typeface="Arial"/>
                <a:cs typeface="Arial"/>
              </a:rPr>
              <a:t> </a:t>
            </a:r>
            <a:r>
              <a:rPr sz="2206" i="1" dirty="0">
                <a:latin typeface="Arial"/>
                <a:cs typeface="Arial"/>
              </a:rPr>
              <a:t>by</a:t>
            </a:r>
            <a:r>
              <a:rPr sz="2206" i="1" spc="-28" dirty="0">
                <a:latin typeface="Arial"/>
                <a:cs typeface="Arial"/>
              </a:rPr>
              <a:t> </a:t>
            </a:r>
            <a:r>
              <a:rPr sz="2206" i="1" dirty="0">
                <a:latin typeface="Arial"/>
                <a:cs typeface="Arial"/>
              </a:rPr>
              <a:t>být</a:t>
            </a:r>
            <a:r>
              <a:rPr sz="2206" i="1" spc="-28" dirty="0">
                <a:latin typeface="Arial"/>
                <a:cs typeface="Arial"/>
              </a:rPr>
              <a:t> </a:t>
            </a:r>
            <a:r>
              <a:rPr sz="2206" i="1" dirty="0">
                <a:latin typeface="Arial"/>
                <a:cs typeface="Arial"/>
              </a:rPr>
              <a:t>rychlý,</a:t>
            </a:r>
            <a:r>
              <a:rPr sz="2206" i="1" spc="-61" dirty="0">
                <a:latin typeface="Arial"/>
                <a:cs typeface="Arial"/>
              </a:rPr>
              <a:t> </a:t>
            </a:r>
            <a:r>
              <a:rPr sz="2206" i="1" dirty="0">
                <a:latin typeface="Arial"/>
                <a:cs typeface="Arial"/>
              </a:rPr>
              <a:t>jinak</a:t>
            </a:r>
            <a:r>
              <a:rPr sz="2206" i="1" spc="-22" dirty="0">
                <a:latin typeface="Arial"/>
                <a:cs typeface="Arial"/>
              </a:rPr>
              <a:t> </a:t>
            </a:r>
            <a:r>
              <a:rPr sz="2206" i="1" spc="-11" dirty="0">
                <a:latin typeface="Arial"/>
                <a:cs typeface="Arial"/>
              </a:rPr>
              <a:t>hrozí </a:t>
            </a:r>
            <a:r>
              <a:rPr sz="2206" i="1" dirty="0">
                <a:latin typeface="Arial"/>
                <a:cs typeface="Arial"/>
              </a:rPr>
              <a:t>znehodnocení</a:t>
            </a:r>
            <a:r>
              <a:rPr sz="2206" i="1" spc="-83" dirty="0">
                <a:latin typeface="Arial"/>
                <a:cs typeface="Arial"/>
              </a:rPr>
              <a:t> </a:t>
            </a:r>
            <a:r>
              <a:rPr sz="2206" i="1" spc="-11" dirty="0">
                <a:latin typeface="Arial"/>
                <a:cs typeface="Arial"/>
              </a:rPr>
              <a:t>tavidla)</a:t>
            </a:r>
            <a:endParaRPr sz="2206" dirty="0">
              <a:latin typeface="Arial"/>
              <a:cs typeface="Arial"/>
            </a:endParaRPr>
          </a:p>
          <a:p>
            <a:pPr marL="183484" indent="-170177">
              <a:spcBef>
                <a:spcPts val="1803"/>
              </a:spcBef>
              <a:buFont typeface="Arial"/>
              <a:buChar char="-"/>
              <a:tabLst>
                <a:tab pos="184184" algn="l"/>
              </a:tabLst>
            </a:pPr>
            <a:r>
              <a:rPr sz="2206" i="1" dirty="0">
                <a:latin typeface="Arial"/>
                <a:cs typeface="Arial"/>
              </a:rPr>
              <a:t>Vytvořit</a:t>
            </a:r>
            <a:r>
              <a:rPr sz="2206" i="1" spc="-61" dirty="0">
                <a:latin typeface="Arial"/>
                <a:cs typeface="Arial"/>
              </a:rPr>
              <a:t> </a:t>
            </a:r>
            <a:r>
              <a:rPr sz="2206" i="1" dirty="0">
                <a:latin typeface="Arial"/>
                <a:cs typeface="Arial"/>
              </a:rPr>
              <a:t>optimální</a:t>
            </a:r>
            <a:r>
              <a:rPr sz="2206" i="1" spc="-28" dirty="0">
                <a:latin typeface="Arial"/>
                <a:cs typeface="Arial"/>
              </a:rPr>
              <a:t> </a:t>
            </a:r>
            <a:r>
              <a:rPr sz="2206" i="1" dirty="0">
                <a:latin typeface="Arial"/>
                <a:cs typeface="Arial"/>
              </a:rPr>
              <a:t>podmínky</a:t>
            </a:r>
            <a:r>
              <a:rPr sz="2206" i="1" spc="-55" dirty="0">
                <a:latin typeface="Arial"/>
                <a:cs typeface="Arial"/>
              </a:rPr>
              <a:t> </a:t>
            </a:r>
            <a:r>
              <a:rPr sz="2206" i="1" dirty="0">
                <a:latin typeface="Arial"/>
                <a:cs typeface="Arial"/>
              </a:rPr>
              <a:t>pro</a:t>
            </a:r>
            <a:r>
              <a:rPr sz="2206" i="1" spc="-33" dirty="0">
                <a:latin typeface="Arial"/>
                <a:cs typeface="Arial"/>
              </a:rPr>
              <a:t> </a:t>
            </a:r>
            <a:r>
              <a:rPr sz="2206" i="1" dirty="0">
                <a:latin typeface="Arial"/>
                <a:cs typeface="Arial"/>
              </a:rPr>
              <a:t>zatečení</a:t>
            </a:r>
            <a:r>
              <a:rPr sz="2206" i="1" spc="-66" dirty="0">
                <a:latin typeface="Arial"/>
                <a:cs typeface="Arial"/>
              </a:rPr>
              <a:t> </a:t>
            </a:r>
            <a:r>
              <a:rPr sz="2206" i="1" dirty="0">
                <a:latin typeface="Arial"/>
                <a:cs typeface="Arial"/>
              </a:rPr>
              <a:t>pájky</a:t>
            </a:r>
            <a:r>
              <a:rPr sz="2206" i="1" spc="-44" dirty="0">
                <a:latin typeface="Arial"/>
                <a:cs typeface="Arial"/>
              </a:rPr>
              <a:t> </a:t>
            </a:r>
            <a:r>
              <a:rPr sz="2206" i="1" dirty="0">
                <a:latin typeface="Arial"/>
                <a:cs typeface="Arial"/>
              </a:rPr>
              <a:t>do</a:t>
            </a:r>
            <a:r>
              <a:rPr sz="2206" i="1" spc="-11" dirty="0">
                <a:latin typeface="Arial"/>
                <a:cs typeface="Arial"/>
              </a:rPr>
              <a:t> spoje</a:t>
            </a:r>
            <a:endParaRPr sz="2206" dirty="0">
              <a:latin typeface="Arial"/>
              <a:cs typeface="Arial"/>
            </a:endParaRPr>
          </a:p>
          <a:p>
            <a:pPr marL="183484" indent="-170177">
              <a:spcBef>
                <a:spcPts val="1798"/>
              </a:spcBef>
              <a:buFont typeface="Arial"/>
              <a:buChar char="-"/>
              <a:tabLst>
                <a:tab pos="184184" algn="l"/>
              </a:tabLst>
            </a:pPr>
            <a:r>
              <a:rPr sz="2206" i="1" dirty="0">
                <a:latin typeface="Arial"/>
                <a:cs typeface="Arial"/>
              </a:rPr>
              <a:t>Provést</a:t>
            </a:r>
            <a:r>
              <a:rPr sz="2206" i="1" spc="-72" dirty="0">
                <a:latin typeface="Arial"/>
                <a:cs typeface="Arial"/>
              </a:rPr>
              <a:t> </a:t>
            </a:r>
            <a:r>
              <a:rPr sz="2206" i="1" dirty="0">
                <a:latin typeface="Arial"/>
                <a:cs typeface="Arial"/>
              </a:rPr>
              <a:t>vhodným</a:t>
            </a:r>
            <a:r>
              <a:rPr sz="2206" i="1" spc="-55" dirty="0">
                <a:latin typeface="Arial"/>
                <a:cs typeface="Arial"/>
              </a:rPr>
              <a:t> </a:t>
            </a:r>
            <a:r>
              <a:rPr sz="2206" i="1" dirty="0">
                <a:latin typeface="Arial"/>
                <a:cs typeface="Arial"/>
              </a:rPr>
              <a:t>způsobem</a:t>
            </a:r>
            <a:r>
              <a:rPr sz="2206" i="1" spc="-50" dirty="0">
                <a:latin typeface="Arial"/>
                <a:cs typeface="Arial"/>
              </a:rPr>
              <a:t> </a:t>
            </a:r>
            <a:r>
              <a:rPr sz="2206" i="1" dirty="0">
                <a:latin typeface="Arial"/>
                <a:cs typeface="Arial"/>
              </a:rPr>
              <a:t>ochlazení</a:t>
            </a:r>
            <a:r>
              <a:rPr sz="2206" i="1" spc="-55"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konečné</a:t>
            </a:r>
            <a:r>
              <a:rPr sz="2206" i="1" spc="-50" dirty="0">
                <a:latin typeface="Arial"/>
                <a:cs typeface="Arial"/>
              </a:rPr>
              <a:t> </a:t>
            </a:r>
            <a:r>
              <a:rPr sz="2206" i="1" dirty="0">
                <a:latin typeface="Arial"/>
                <a:cs typeface="Arial"/>
              </a:rPr>
              <a:t>úpravy</a:t>
            </a:r>
            <a:r>
              <a:rPr sz="2206" i="1" spc="-44" dirty="0">
                <a:latin typeface="Arial"/>
                <a:cs typeface="Arial"/>
              </a:rPr>
              <a:t> </a:t>
            </a:r>
            <a:r>
              <a:rPr sz="2206" i="1" spc="-22" dirty="0">
                <a:latin typeface="Arial"/>
                <a:cs typeface="Arial"/>
              </a:rPr>
              <a:t>spoje</a:t>
            </a:r>
            <a:endParaRPr sz="2206" dirty="0">
              <a:latin typeface="Arial"/>
              <a:cs typeface="Arial"/>
            </a:endParaRPr>
          </a:p>
        </p:txBody>
      </p:sp>
      <p:sp>
        <p:nvSpPr>
          <p:cNvPr id="34" name="object 3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7807"/>
            <a:ext cx="5282791" cy="442668"/>
          </a:xfrm>
          <a:prstGeom prst="rect">
            <a:avLst/>
          </a:prstGeom>
        </p:spPr>
        <p:txBody>
          <a:bodyPr vert="horz" wrap="square" lIns="0" tIns="18207" rIns="0" bIns="0" rtlCol="0">
            <a:spAutoFit/>
          </a:bodyPr>
          <a:lstStyle/>
          <a:p>
            <a:pPr marL="14007">
              <a:spcBef>
                <a:spcPts val="143"/>
              </a:spcBef>
            </a:pPr>
            <a:r>
              <a:rPr sz="2757" i="1" spc="-61" dirty="0">
                <a:solidFill>
                  <a:srgbClr val="FF0000"/>
                </a:solidFill>
                <a:latin typeface="Tahoma"/>
                <a:cs typeface="Tahoma"/>
              </a:rPr>
              <a:t>Všeobecné</a:t>
            </a:r>
            <a:r>
              <a:rPr sz="2757" i="1" spc="-138" dirty="0">
                <a:solidFill>
                  <a:srgbClr val="FF0000"/>
                </a:solidFill>
                <a:latin typeface="Tahoma"/>
                <a:cs typeface="Tahoma"/>
              </a:rPr>
              <a:t> </a:t>
            </a:r>
            <a:r>
              <a:rPr sz="2757" i="1" spc="-61" dirty="0">
                <a:solidFill>
                  <a:srgbClr val="FF0000"/>
                </a:solidFill>
                <a:latin typeface="Tahoma"/>
                <a:cs typeface="Tahoma"/>
              </a:rPr>
              <a:t>požadavky</a:t>
            </a:r>
            <a:r>
              <a:rPr sz="2757" i="1" spc="-132" dirty="0">
                <a:solidFill>
                  <a:srgbClr val="FF0000"/>
                </a:solidFill>
                <a:latin typeface="Tahoma"/>
                <a:cs typeface="Tahoma"/>
              </a:rPr>
              <a:t> </a:t>
            </a:r>
            <a:r>
              <a:rPr sz="2757" i="1" dirty="0">
                <a:solidFill>
                  <a:srgbClr val="FF0000"/>
                </a:solidFill>
                <a:latin typeface="Tahoma"/>
                <a:cs typeface="Tahoma"/>
              </a:rPr>
              <a:t>na</a:t>
            </a:r>
            <a:r>
              <a:rPr sz="2757" i="1" spc="-143" dirty="0">
                <a:solidFill>
                  <a:srgbClr val="FF0000"/>
                </a:solidFill>
                <a:latin typeface="Tahoma"/>
                <a:cs typeface="Tahoma"/>
              </a:rPr>
              <a:t> </a:t>
            </a:r>
            <a:r>
              <a:rPr sz="2757" i="1" spc="-39" dirty="0">
                <a:solidFill>
                  <a:srgbClr val="FF0000"/>
                </a:solidFill>
                <a:latin typeface="Tahoma"/>
                <a:cs typeface="Tahoma"/>
              </a:rPr>
              <a:t>pájky</a:t>
            </a:r>
            <a:endParaRPr sz="2757">
              <a:latin typeface="Tahoma"/>
              <a:cs typeface="Tahoma"/>
            </a:endParaRPr>
          </a:p>
        </p:txBody>
      </p:sp>
      <p:sp>
        <p:nvSpPr>
          <p:cNvPr id="19" name="object 19"/>
          <p:cNvSpPr txBox="1"/>
          <p:nvPr/>
        </p:nvSpPr>
        <p:spPr>
          <a:xfrm>
            <a:off x="391632" y="1249825"/>
            <a:ext cx="9908068" cy="5435308"/>
          </a:xfrm>
          <a:prstGeom prst="rect">
            <a:avLst/>
          </a:prstGeom>
        </p:spPr>
        <p:txBody>
          <a:bodyPr vert="horz" wrap="square" lIns="0" tIns="14706" rIns="0" bIns="0" rtlCol="0">
            <a:spAutoFit/>
          </a:bodyPr>
          <a:lstStyle/>
          <a:p>
            <a:pPr marL="183484" indent="-170177">
              <a:spcBef>
                <a:spcPts val="116"/>
              </a:spcBef>
              <a:buFont typeface="Arial"/>
              <a:buChar char="-"/>
              <a:tabLst>
                <a:tab pos="184184" algn="l"/>
              </a:tabLst>
            </a:pPr>
            <a:r>
              <a:rPr sz="2000" i="1" dirty="0">
                <a:latin typeface="Arial"/>
                <a:cs typeface="Arial"/>
              </a:rPr>
              <a:t>teplota</a:t>
            </a:r>
            <a:r>
              <a:rPr sz="2000" i="1" spc="-28" dirty="0">
                <a:latin typeface="Arial"/>
                <a:cs typeface="Arial"/>
              </a:rPr>
              <a:t> </a:t>
            </a:r>
            <a:r>
              <a:rPr sz="2000" i="1" dirty="0">
                <a:latin typeface="Arial"/>
                <a:cs typeface="Arial"/>
              </a:rPr>
              <a:t>tavení</a:t>
            </a:r>
            <a:r>
              <a:rPr sz="2000" i="1" spc="-44" dirty="0">
                <a:latin typeface="Arial"/>
                <a:cs typeface="Arial"/>
              </a:rPr>
              <a:t> </a:t>
            </a:r>
            <a:r>
              <a:rPr sz="2000" i="1" dirty="0">
                <a:latin typeface="Arial"/>
                <a:cs typeface="Arial"/>
              </a:rPr>
              <a:t>pájky</a:t>
            </a:r>
            <a:r>
              <a:rPr sz="2000" i="1" spc="-33" dirty="0">
                <a:latin typeface="Arial"/>
                <a:cs typeface="Arial"/>
              </a:rPr>
              <a:t> </a:t>
            </a:r>
            <a:r>
              <a:rPr sz="2000" i="1" dirty="0">
                <a:latin typeface="Arial"/>
                <a:cs typeface="Arial"/>
              </a:rPr>
              <a:t>musí</a:t>
            </a:r>
            <a:r>
              <a:rPr sz="2000" i="1" spc="-28" dirty="0">
                <a:latin typeface="Arial"/>
                <a:cs typeface="Arial"/>
              </a:rPr>
              <a:t> </a:t>
            </a:r>
            <a:r>
              <a:rPr sz="2000" i="1" dirty="0">
                <a:latin typeface="Arial"/>
                <a:cs typeface="Arial"/>
              </a:rPr>
              <a:t>být</a:t>
            </a:r>
            <a:r>
              <a:rPr sz="2000" i="1" spc="-22" dirty="0">
                <a:latin typeface="Arial"/>
                <a:cs typeface="Arial"/>
              </a:rPr>
              <a:t> </a:t>
            </a:r>
            <a:r>
              <a:rPr sz="2000" i="1" dirty="0">
                <a:latin typeface="Arial"/>
                <a:cs typeface="Arial"/>
              </a:rPr>
              <a:t>nižší</a:t>
            </a:r>
            <a:r>
              <a:rPr sz="2000" i="1" spc="-28" dirty="0">
                <a:latin typeface="Arial"/>
                <a:cs typeface="Arial"/>
              </a:rPr>
              <a:t> </a:t>
            </a:r>
            <a:r>
              <a:rPr sz="2000" i="1" dirty="0">
                <a:latin typeface="Arial"/>
                <a:cs typeface="Arial"/>
              </a:rPr>
              <a:t>než</a:t>
            </a:r>
            <a:r>
              <a:rPr sz="2000" i="1" spc="-33" dirty="0">
                <a:latin typeface="Arial"/>
                <a:cs typeface="Arial"/>
              </a:rPr>
              <a:t> </a:t>
            </a:r>
            <a:r>
              <a:rPr sz="2000" i="1" dirty="0">
                <a:latin typeface="Arial"/>
                <a:cs typeface="Arial"/>
              </a:rPr>
              <a:t>teplota</a:t>
            </a:r>
            <a:r>
              <a:rPr sz="2000" i="1" spc="-28" dirty="0">
                <a:latin typeface="Arial"/>
                <a:cs typeface="Arial"/>
              </a:rPr>
              <a:t> </a:t>
            </a:r>
            <a:r>
              <a:rPr sz="2000" i="1" dirty="0">
                <a:latin typeface="Arial"/>
                <a:cs typeface="Arial"/>
              </a:rPr>
              <a:t>tavení</a:t>
            </a:r>
            <a:r>
              <a:rPr sz="2000" i="1" spc="-39" dirty="0">
                <a:latin typeface="Arial"/>
                <a:cs typeface="Arial"/>
              </a:rPr>
              <a:t> </a:t>
            </a:r>
            <a:r>
              <a:rPr sz="2000" i="1" spc="-28" dirty="0">
                <a:latin typeface="Arial"/>
                <a:cs typeface="Arial"/>
              </a:rPr>
              <a:t>ZM</a:t>
            </a:r>
            <a:endParaRPr sz="2000" dirty="0">
              <a:latin typeface="Arial"/>
              <a:cs typeface="Arial"/>
            </a:endParaRPr>
          </a:p>
          <a:p>
            <a:pPr marL="168077" marR="2161880" indent="-154770">
              <a:lnSpc>
                <a:spcPct val="116399"/>
              </a:lnSpc>
              <a:spcBef>
                <a:spcPts val="1362"/>
              </a:spcBef>
              <a:buFont typeface="Arial"/>
              <a:buChar char="-"/>
              <a:tabLst>
                <a:tab pos="184184" algn="l"/>
                <a:tab pos="4084950" algn="l"/>
              </a:tabLst>
            </a:pPr>
            <a:r>
              <a:rPr sz="2000" i="1" dirty="0">
                <a:latin typeface="Arial"/>
                <a:cs typeface="Arial"/>
              </a:rPr>
              <a:t>interval</a:t>
            </a:r>
            <a:r>
              <a:rPr sz="2000" i="1" spc="-44" dirty="0">
                <a:latin typeface="Arial"/>
                <a:cs typeface="Arial"/>
              </a:rPr>
              <a:t> </a:t>
            </a:r>
            <a:r>
              <a:rPr sz="2000" i="1" dirty="0">
                <a:latin typeface="Arial"/>
                <a:cs typeface="Arial"/>
              </a:rPr>
              <a:t>tavení</a:t>
            </a:r>
            <a:r>
              <a:rPr sz="2000" i="1" spc="-44" dirty="0">
                <a:latin typeface="Arial"/>
                <a:cs typeface="Arial"/>
              </a:rPr>
              <a:t> </a:t>
            </a:r>
            <a:r>
              <a:rPr sz="2000" i="1" dirty="0">
                <a:latin typeface="Arial"/>
                <a:cs typeface="Arial"/>
              </a:rPr>
              <a:t>by</a:t>
            </a:r>
            <a:r>
              <a:rPr sz="2000" i="1" spc="-28" dirty="0">
                <a:latin typeface="Arial"/>
                <a:cs typeface="Arial"/>
              </a:rPr>
              <a:t> </a:t>
            </a:r>
            <a:r>
              <a:rPr sz="2000" i="1" dirty="0">
                <a:latin typeface="Arial"/>
                <a:cs typeface="Arial"/>
              </a:rPr>
              <a:t>měl</a:t>
            </a:r>
            <a:r>
              <a:rPr sz="2000" i="1" spc="-11" dirty="0">
                <a:latin typeface="Arial"/>
                <a:cs typeface="Arial"/>
              </a:rPr>
              <a:t> </a:t>
            </a:r>
            <a:r>
              <a:rPr sz="2000" i="1" dirty="0" err="1">
                <a:latin typeface="Arial"/>
                <a:cs typeface="Arial"/>
              </a:rPr>
              <a:t>být</a:t>
            </a:r>
            <a:r>
              <a:rPr sz="2000" i="1" spc="-33" dirty="0">
                <a:latin typeface="Arial"/>
                <a:cs typeface="Arial"/>
              </a:rPr>
              <a:t> </a:t>
            </a:r>
            <a:r>
              <a:rPr sz="2000" i="1" spc="-22" dirty="0" err="1">
                <a:latin typeface="Arial"/>
                <a:cs typeface="Arial"/>
              </a:rPr>
              <a:t>úzký</a:t>
            </a:r>
            <a:r>
              <a:rPr lang="cs-CZ" sz="2000" i="1" spc="-22" dirty="0">
                <a:latin typeface="Arial"/>
                <a:cs typeface="Arial"/>
              </a:rPr>
              <a:t> </a:t>
            </a:r>
            <a:r>
              <a:rPr sz="2000" i="1" dirty="0">
                <a:latin typeface="Arial"/>
                <a:cs typeface="Arial"/>
              </a:rPr>
              <a:t>-</a:t>
            </a:r>
            <a:r>
              <a:rPr sz="2000" i="1" spc="-28" dirty="0">
                <a:latin typeface="Arial"/>
                <a:cs typeface="Arial"/>
              </a:rPr>
              <a:t> </a:t>
            </a:r>
            <a:r>
              <a:rPr sz="2000" i="1" dirty="0">
                <a:latin typeface="Arial"/>
                <a:cs typeface="Arial"/>
              </a:rPr>
              <a:t>pro</a:t>
            </a:r>
            <a:r>
              <a:rPr sz="2000" i="1" spc="-44" dirty="0">
                <a:latin typeface="Arial"/>
                <a:cs typeface="Arial"/>
              </a:rPr>
              <a:t> </a:t>
            </a:r>
            <a:r>
              <a:rPr sz="2000" i="1" dirty="0">
                <a:latin typeface="Arial"/>
                <a:cs typeface="Arial"/>
              </a:rPr>
              <a:t>kapilární</a:t>
            </a:r>
            <a:r>
              <a:rPr sz="2000" i="1" spc="-44" dirty="0">
                <a:latin typeface="Arial"/>
                <a:cs typeface="Arial"/>
              </a:rPr>
              <a:t> </a:t>
            </a:r>
            <a:r>
              <a:rPr sz="2000" i="1" spc="-11" dirty="0">
                <a:latin typeface="Arial"/>
                <a:cs typeface="Arial"/>
              </a:rPr>
              <a:t>pájení </a:t>
            </a:r>
            <a:r>
              <a:rPr sz="2000" i="1" dirty="0">
                <a:latin typeface="Arial"/>
                <a:cs typeface="Arial"/>
              </a:rPr>
              <a:t>(max.</a:t>
            </a:r>
            <a:r>
              <a:rPr lang="cs-CZ" sz="2000" i="1" spc="-94" dirty="0">
                <a:latin typeface="Arial"/>
                <a:cs typeface="Arial"/>
              </a:rPr>
              <a:t> </a:t>
            </a:r>
            <a:r>
              <a:rPr sz="2000" i="1" dirty="0">
                <a:latin typeface="Arial"/>
                <a:cs typeface="Arial"/>
              </a:rPr>
              <a:t>100</a:t>
            </a:r>
            <a:r>
              <a:rPr sz="2000" i="1" spc="-22" dirty="0">
                <a:latin typeface="Tahoma"/>
                <a:cs typeface="Tahoma"/>
              </a:rPr>
              <a:t>°C,</a:t>
            </a:r>
            <a:r>
              <a:rPr sz="2000" i="1" spc="-121" dirty="0">
                <a:latin typeface="Tahoma"/>
                <a:cs typeface="Tahoma"/>
              </a:rPr>
              <a:t> </a:t>
            </a:r>
            <a:r>
              <a:rPr sz="2000" i="1" spc="-50" dirty="0">
                <a:latin typeface="Tahoma"/>
                <a:cs typeface="Tahoma"/>
              </a:rPr>
              <a:t>případně</a:t>
            </a:r>
            <a:r>
              <a:rPr sz="2000" i="1" spc="-110" dirty="0">
                <a:latin typeface="Tahoma"/>
                <a:cs typeface="Tahoma"/>
              </a:rPr>
              <a:t> </a:t>
            </a:r>
            <a:r>
              <a:rPr sz="2000" i="1" dirty="0">
                <a:latin typeface="Tahoma"/>
                <a:cs typeface="Tahoma"/>
              </a:rPr>
              <a:t>se</a:t>
            </a:r>
            <a:r>
              <a:rPr sz="2000" i="1" spc="-110" dirty="0">
                <a:latin typeface="Tahoma"/>
                <a:cs typeface="Tahoma"/>
              </a:rPr>
              <a:t> </a:t>
            </a:r>
            <a:r>
              <a:rPr sz="2000" i="1" spc="-11" dirty="0">
                <a:latin typeface="Tahoma"/>
                <a:cs typeface="Tahoma"/>
              </a:rPr>
              <a:t>volí</a:t>
            </a:r>
            <a:r>
              <a:rPr sz="2000" i="1" spc="-83" dirty="0">
                <a:latin typeface="Tahoma"/>
                <a:cs typeface="Tahoma"/>
              </a:rPr>
              <a:t> </a:t>
            </a:r>
            <a:r>
              <a:rPr sz="2000" i="1" dirty="0">
                <a:latin typeface="Arial"/>
                <a:cs typeface="Arial"/>
              </a:rPr>
              <a:t>eutektické</a:t>
            </a:r>
            <a:r>
              <a:rPr sz="2000" i="1" spc="-94" dirty="0">
                <a:latin typeface="Arial"/>
                <a:cs typeface="Arial"/>
              </a:rPr>
              <a:t> </a:t>
            </a:r>
            <a:r>
              <a:rPr sz="2000" i="1" dirty="0">
                <a:latin typeface="Arial"/>
                <a:cs typeface="Arial"/>
              </a:rPr>
              <a:t>složení</a:t>
            </a:r>
            <a:r>
              <a:rPr sz="2000" i="1" spc="-88" dirty="0">
                <a:latin typeface="Arial"/>
                <a:cs typeface="Arial"/>
              </a:rPr>
              <a:t> </a:t>
            </a:r>
            <a:r>
              <a:rPr sz="2000" i="1" spc="-11" dirty="0">
                <a:latin typeface="Arial"/>
                <a:cs typeface="Arial"/>
              </a:rPr>
              <a:t>pájky),</a:t>
            </a:r>
            <a:endParaRPr sz="2000" dirty="0">
              <a:latin typeface="Arial"/>
              <a:cs typeface="Arial"/>
            </a:endParaRPr>
          </a:p>
          <a:p>
            <a:pPr marL="168077" marR="219899" indent="75635">
              <a:lnSpc>
                <a:spcPts val="3176"/>
              </a:lnSpc>
              <a:spcBef>
                <a:spcPts val="160"/>
              </a:spcBef>
            </a:pPr>
            <a:r>
              <a:rPr sz="2000" i="1" dirty="0">
                <a:latin typeface="Arial"/>
                <a:cs typeface="Arial"/>
              </a:rPr>
              <a:t>jinak</a:t>
            </a:r>
            <a:r>
              <a:rPr sz="2000" i="1" spc="-22" dirty="0">
                <a:latin typeface="Arial"/>
                <a:cs typeface="Arial"/>
              </a:rPr>
              <a:t> </a:t>
            </a:r>
            <a:r>
              <a:rPr sz="2000" i="1" dirty="0">
                <a:latin typeface="Arial"/>
                <a:cs typeface="Arial"/>
              </a:rPr>
              <a:t>dochází</a:t>
            </a:r>
            <a:r>
              <a:rPr sz="2000" i="1" spc="-61" dirty="0">
                <a:latin typeface="Arial"/>
                <a:cs typeface="Arial"/>
              </a:rPr>
              <a:t> </a:t>
            </a:r>
            <a:r>
              <a:rPr sz="2000" i="1" dirty="0">
                <a:latin typeface="Arial"/>
                <a:cs typeface="Arial"/>
              </a:rPr>
              <a:t>k</a:t>
            </a:r>
            <a:r>
              <a:rPr sz="2000" i="1" spc="-28" dirty="0">
                <a:latin typeface="Arial"/>
                <a:cs typeface="Arial"/>
              </a:rPr>
              <a:t> </a:t>
            </a:r>
            <a:r>
              <a:rPr sz="2000" i="1" dirty="0">
                <a:latin typeface="Arial"/>
                <a:cs typeface="Arial"/>
              </a:rPr>
              <a:t>likvaci</a:t>
            </a:r>
            <a:r>
              <a:rPr sz="2000" i="1" spc="-33" dirty="0">
                <a:latin typeface="Arial"/>
                <a:cs typeface="Arial"/>
              </a:rPr>
              <a:t> </a:t>
            </a:r>
            <a:r>
              <a:rPr sz="2000" i="1" dirty="0">
                <a:latin typeface="Arial"/>
                <a:cs typeface="Arial"/>
              </a:rPr>
              <a:t>a</a:t>
            </a:r>
            <a:r>
              <a:rPr sz="2000" i="1" spc="-11" dirty="0">
                <a:latin typeface="Arial"/>
                <a:cs typeface="Arial"/>
              </a:rPr>
              <a:t> </a:t>
            </a:r>
            <a:r>
              <a:rPr sz="2000" i="1" dirty="0">
                <a:latin typeface="Arial"/>
                <a:cs typeface="Arial"/>
              </a:rPr>
              <a:t>vzniká</a:t>
            </a:r>
            <a:r>
              <a:rPr sz="2000" i="1" spc="-44" dirty="0">
                <a:latin typeface="Arial"/>
                <a:cs typeface="Arial"/>
              </a:rPr>
              <a:t> </a:t>
            </a:r>
            <a:r>
              <a:rPr sz="2000" i="1" dirty="0">
                <a:latin typeface="Arial"/>
                <a:cs typeface="Arial"/>
              </a:rPr>
              <a:t>materiál</a:t>
            </a:r>
            <a:r>
              <a:rPr sz="2000" i="1" spc="-28" dirty="0">
                <a:latin typeface="Arial"/>
                <a:cs typeface="Arial"/>
              </a:rPr>
              <a:t> </a:t>
            </a:r>
            <a:r>
              <a:rPr sz="2000" i="1" dirty="0">
                <a:latin typeface="Arial"/>
                <a:cs typeface="Arial"/>
              </a:rPr>
              <a:t>nedostatečně</a:t>
            </a:r>
            <a:r>
              <a:rPr sz="2000" i="1" spc="-66" dirty="0">
                <a:latin typeface="Arial"/>
                <a:cs typeface="Arial"/>
              </a:rPr>
              <a:t> </a:t>
            </a:r>
            <a:r>
              <a:rPr sz="2000" i="1" dirty="0">
                <a:latin typeface="Arial"/>
                <a:cs typeface="Arial"/>
              </a:rPr>
              <a:t>tekutý</a:t>
            </a:r>
            <a:r>
              <a:rPr sz="2000" i="1" spc="-39" dirty="0">
                <a:latin typeface="Arial"/>
                <a:cs typeface="Arial"/>
              </a:rPr>
              <a:t> </a:t>
            </a:r>
            <a:r>
              <a:rPr sz="2000" i="1" dirty="0">
                <a:latin typeface="Arial"/>
                <a:cs typeface="Arial"/>
              </a:rPr>
              <a:t>a</a:t>
            </a:r>
            <a:r>
              <a:rPr sz="2000" i="1" spc="-33" dirty="0">
                <a:latin typeface="Arial"/>
                <a:cs typeface="Arial"/>
              </a:rPr>
              <a:t> </a:t>
            </a:r>
            <a:r>
              <a:rPr sz="2000" i="1" spc="-11" dirty="0">
                <a:latin typeface="Arial"/>
                <a:cs typeface="Arial"/>
              </a:rPr>
              <a:t>nezaplní </a:t>
            </a:r>
            <a:r>
              <a:rPr sz="2000" i="1" dirty="0">
                <a:latin typeface="Arial"/>
                <a:cs typeface="Arial"/>
              </a:rPr>
              <a:t>dokonale</a:t>
            </a:r>
            <a:r>
              <a:rPr sz="2000" i="1" spc="-55" dirty="0">
                <a:latin typeface="Arial"/>
                <a:cs typeface="Arial"/>
              </a:rPr>
              <a:t> </a:t>
            </a:r>
            <a:r>
              <a:rPr sz="2000" i="1" spc="-11" dirty="0">
                <a:latin typeface="Arial"/>
                <a:cs typeface="Arial"/>
              </a:rPr>
              <a:t>mezeru</a:t>
            </a:r>
            <a:endParaRPr sz="2000" dirty="0">
              <a:latin typeface="Arial"/>
              <a:cs typeface="Arial"/>
            </a:endParaRPr>
          </a:p>
          <a:p>
            <a:pPr marL="168077" marR="800464" indent="-154770">
              <a:lnSpc>
                <a:spcPct val="120000"/>
              </a:lnSpc>
              <a:spcBef>
                <a:spcPts val="1081"/>
              </a:spcBef>
              <a:buFont typeface="Arial"/>
              <a:buChar char="-"/>
              <a:tabLst>
                <a:tab pos="184184" algn="l"/>
              </a:tabLst>
            </a:pPr>
            <a:r>
              <a:rPr sz="2000" i="1" dirty="0">
                <a:latin typeface="Arial"/>
                <a:cs typeface="Arial"/>
              </a:rPr>
              <a:t>musí</a:t>
            </a:r>
            <a:r>
              <a:rPr sz="2000" i="1" spc="-39" dirty="0">
                <a:latin typeface="Arial"/>
                <a:cs typeface="Arial"/>
              </a:rPr>
              <a:t> </a:t>
            </a:r>
            <a:r>
              <a:rPr sz="2000" i="1" dirty="0">
                <a:latin typeface="Arial"/>
                <a:cs typeface="Arial"/>
              </a:rPr>
              <a:t>mít</a:t>
            </a:r>
            <a:r>
              <a:rPr sz="2000" i="1" spc="-28" dirty="0">
                <a:latin typeface="Arial"/>
                <a:cs typeface="Arial"/>
              </a:rPr>
              <a:t> </a:t>
            </a:r>
            <a:r>
              <a:rPr sz="2000" i="1" dirty="0">
                <a:latin typeface="Arial"/>
                <a:cs typeface="Arial"/>
              </a:rPr>
              <a:t>dobré</a:t>
            </a:r>
            <a:r>
              <a:rPr sz="2000" i="1" spc="-44" dirty="0">
                <a:latin typeface="Arial"/>
                <a:cs typeface="Arial"/>
              </a:rPr>
              <a:t> </a:t>
            </a:r>
            <a:r>
              <a:rPr sz="2000" i="1" dirty="0">
                <a:latin typeface="Arial"/>
                <a:cs typeface="Arial"/>
              </a:rPr>
              <a:t>pájecí</a:t>
            </a:r>
            <a:r>
              <a:rPr sz="2000" i="1" spc="-33" dirty="0">
                <a:latin typeface="Arial"/>
                <a:cs typeface="Arial"/>
              </a:rPr>
              <a:t> </a:t>
            </a:r>
            <a:r>
              <a:rPr sz="2000" i="1" dirty="0">
                <a:latin typeface="Arial"/>
                <a:cs typeface="Arial"/>
              </a:rPr>
              <a:t>vlastnosti</a:t>
            </a:r>
            <a:r>
              <a:rPr sz="2000" i="1" spc="-55" dirty="0">
                <a:latin typeface="Arial"/>
                <a:cs typeface="Arial"/>
              </a:rPr>
              <a:t> </a:t>
            </a:r>
            <a:r>
              <a:rPr sz="2000" i="1" dirty="0">
                <a:latin typeface="Arial"/>
                <a:cs typeface="Arial"/>
              </a:rPr>
              <a:t>(smáčivost,</a:t>
            </a:r>
            <a:r>
              <a:rPr sz="2000" i="1" spc="-61" dirty="0">
                <a:latin typeface="Arial"/>
                <a:cs typeface="Arial"/>
              </a:rPr>
              <a:t> </a:t>
            </a:r>
            <a:r>
              <a:rPr sz="2000" i="1" dirty="0">
                <a:latin typeface="Arial"/>
                <a:cs typeface="Arial"/>
              </a:rPr>
              <a:t>roztékavost,</a:t>
            </a:r>
            <a:r>
              <a:rPr sz="2000" i="1" spc="-83" dirty="0">
                <a:latin typeface="Arial"/>
                <a:cs typeface="Arial"/>
              </a:rPr>
              <a:t> </a:t>
            </a:r>
            <a:r>
              <a:rPr sz="2000" i="1" spc="-11" dirty="0">
                <a:latin typeface="Arial"/>
                <a:cs typeface="Arial"/>
              </a:rPr>
              <a:t>kapilaritu) </a:t>
            </a:r>
            <a:r>
              <a:rPr sz="2000" i="1" dirty="0">
                <a:latin typeface="Arial"/>
                <a:cs typeface="Arial"/>
              </a:rPr>
              <a:t>v</a:t>
            </a:r>
            <a:r>
              <a:rPr lang="cs-CZ" sz="2000" i="1" spc="-33" dirty="0">
                <a:latin typeface="Arial"/>
                <a:cs typeface="Arial"/>
              </a:rPr>
              <a:t> </a:t>
            </a:r>
            <a:r>
              <a:rPr sz="2000" i="1" dirty="0" err="1">
                <a:latin typeface="Arial"/>
                <a:cs typeface="Arial"/>
              </a:rPr>
              <a:t>roztaveném</a:t>
            </a:r>
            <a:r>
              <a:rPr sz="2000" i="1" spc="-77" dirty="0">
                <a:latin typeface="Arial"/>
                <a:cs typeface="Arial"/>
              </a:rPr>
              <a:t> </a:t>
            </a:r>
            <a:r>
              <a:rPr sz="2000" i="1" dirty="0">
                <a:latin typeface="Arial"/>
                <a:cs typeface="Arial"/>
              </a:rPr>
              <a:t>stavu</a:t>
            </a:r>
            <a:r>
              <a:rPr sz="2000" i="1" spc="-44" dirty="0">
                <a:latin typeface="Arial"/>
                <a:cs typeface="Arial"/>
              </a:rPr>
              <a:t> </a:t>
            </a:r>
            <a:r>
              <a:rPr sz="2000" i="1" dirty="0">
                <a:latin typeface="Arial"/>
                <a:cs typeface="Arial"/>
              </a:rPr>
              <a:t>by</a:t>
            </a:r>
            <a:r>
              <a:rPr sz="2000" i="1" spc="-33" dirty="0">
                <a:latin typeface="Arial"/>
                <a:cs typeface="Arial"/>
              </a:rPr>
              <a:t> </a:t>
            </a:r>
            <a:r>
              <a:rPr sz="2000" i="1" dirty="0">
                <a:latin typeface="Arial"/>
                <a:cs typeface="Arial"/>
              </a:rPr>
              <a:t>měla</a:t>
            </a:r>
            <a:r>
              <a:rPr sz="2000" i="1" spc="-17" dirty="0">
                <a:latin typeface="Arial"/>
                <a:cs typeface="Arial"/>
              </a:rPr>
              <a:t> </a:t>
            </a:r>
            <a:r>
              <a:rPr sz="2000" i="1" dirty="0">
                <a:latin typeface="Arial"/>
                <a:cs typeface="Arial"/>
              </a:rPr>
              <a:t>mít</a:t>
            </a:r>
            <a:r>
              <a:rPr sz="2000" i="1" spc="-22" dirty="0">
                <a:latin typeface="Arial"/>
                <a:cs typeface="Arial"/>
              </a:rPr>
              <a:t> </a:t>
            </a:r>
            <a:r>
              <a:rPr sz="2000" i="1" dirty="0">
                <a:latin typeface="Arial"/>
                <a:cs typeface="Arial"/>
              </a:rPr>
              <a:t>malé</a:t>
            </a:r>
            <a:r>
              <a:rPr sz="2000" i="1" spc="-11" dirty="0">
                <a:latin typeface="Arial"/>
                <a:cs typeface="Arial"/>
              </a:rPr>
              <a:t> </a:t>
            </a:r>
            <a:r>
              <a:rPr sz="2000" i="1" dirty="0">
                <a:latin typeface="Arial"/>
                <a:cs typeface="Arial"/>
              </a:rPr>
              <a:t>povrchové</a:t>
            </a:r>
            <a:r>
              <a:rPr sz="2000" i="1" spc="-61" dirty="0">
                <a:latin typeface="Arial"/>
                <a:cs typeface="Arial"/>
              </a:rPr>
              <a:t> </a:t>
            </a:r>
            <a:r>
              <a:rPr sz="2000" i="1" spc="-11" dirty="0">
                <a:latin typeface="Arial"/>
                <a:cs typeface="Arial"/>
              </a:rPr>
              <a:t>napětí</a:t>
            </a:r>
            <a:endParaRPr sz="2000" dirty="0">
              <a:latin typeface="Arial"/>
              <a:cs typeface="Arial"/>
            </a:endParaRPr>
          </a:p>
          <a:p>
            <a:pPr marL="168077">
              <a:spcBef>
                <a:spcPts val="529"/>
              </a:spcBef>
            </a:pPr>
            <a:r>
              <a:rPr sz="2000" i="1" dirty="0">
                <a:latin typeface="Arial"/>
                <a:cs typeface="Arial"/>
              </a:rPr>
              <a:t>(ale</a:t>
            </a:r>
            <a:r>
              <a:rPr sz="2000" i="1" spc="-50" dirty="0">
                <a:latin typeface="Arial"/>
                <a:cs typeface="Arial"/>
              </a:rPr>
              <a:t> </a:t>
            </a:r>
            <a:r>
              <a:rPr sz="2000" i="1" dirty="0">
                <a:latin typeface="Arial"/>
                <a:cs typeface="Arial"/>
              </a:rPr>
              <a:t>nemusí</a:t>
            </a:r>
            <a:r>
              <a:rPr sz="2000" i="1" spc="-50" dirty="0">
                <a:latin typeface="Arial"/>
                <a:cs typeface="Arial"/>
              </a:rPr>
              <a:t> </a:t>
            </a:r>
            <a:r>
              <a:rPr sz="2000" i="1" dirty="0">
                <a:latin typeface="Arial"/>
                <a:cs typeface="Arial"/>
              </a:rPr>
              <a:t>mít</a:t>
            </a:r>
            <a:r>
              <a:rPr sz="2000" i="1" spc="-22" dirty="0">
                <a:latin typeface="Arial"/>
                <a:cs typeface="Arial"/>
              </a:rPr>
              <a:t> </a:t>
            </a:r>
            <a:r>
              <a:rPr sz="2000" i="1" dirty="0">
                <a:latin typeface="Arial"/>
                <a:cs typeface="Arial"/>
              </a:rPr>
              <a:t>stejné</a:t>
            </a:r>
            <a:r>
              <a:rPr sz="2000" i="1" spc="-28" dirty="0">
                <a:latin typeface="Arial"/>
                <a:cs typeface="Arial"/>
              </a:rPr>
              <a:t> </a:t>
            </a:r>
            <a:r>
              <a:rPr sz="2000" i="1" dirty="0">
                <a:latin typeface="Arial"/>
                <a:cs typeface="Arial"/>
              </a:rPr>
              <a:t>chemické</a:t>
            </a:r>
            <a:r>
              <a:rPr sz="2000" i="1" spc="-44" dirty="0">
                <a:latin typeface="Arial"/>
                <a:cs typeface="Arial"/>
              </a:rPr>
              <a:t> </a:t>
            </a:r>
            <a:r>
              <a:rPr sz="2000" i="1" dirty="0">
                <a:latin typeface="Arial"/>
                <a:cs typeface="Arial"/>
              </a:rPr>
              <a:t>složení</a:t>
            </a:r>
            <a:r>
              <a:rPr sz="2000" i="1" spc="-50" dirty="0">
                <a:latin typeface="Arial"/>
                <a:cs typeface="Arial"/>
              </a:rPr>
              <a:t> </a:t>
            </a:r>
            <a:r>
              <a:rPr sz="2000" i="1" dirty="0">
                <a:latin typeface="Arial"/>
                <a:cs typeface="Arial"/>
              </a:rPr>
              <a:t>jako</a:t>
            </a:r>
            <a:r>
              <a:rPr sz="2000" i="1" spc="-33" dirty="0">
                <a:latin typeface="Arial"/>
                <a:cs typeface="Arial"/>
              </a:rPr>
              <a:t> </a:t>
            </a:r>
            <a:r>
              <a:rPr sz="2000" i="1" spc="-28" dirty="0">
                <a:latin typeface="Arial"/>
                <a:cs typeface="Arial"/>
              </a:rPr>
              <a:t>ZM)</a:t>
            </a:r>
            <a:endParaRPr sz="2000" dirty="0">
              <a:latin typeface="Arial"/>
              <a:cs typeface="Arial"/>
            </a:endParaRPr>
          </a:p>
          <a:p>
            <a:pPr marL="168077" marR="5602" indent="-154770">
              <a:lnSpc>
                <a:spcPct val="120100"/>
              </a:lnSpc>
              <a:spcBef>
                <a:spcPts val="1268"/>
              </a:spcBef>
              <a:buFont typeface="Arial"/>
              <a:buChar char="-"/>
              <a:tabLst>
                <a:tab pos="184184" algn="l"/>
              </a:tabLst>
            </a:pPr>
            <a:r>
              <a:rPr sz="2000" i="1" dirty="0">
                <a:latin typeface="Arial"/>
                <a:cs typeface="Arial"/>
              </a:rPr>
              <a:t>prvky</a:t>
            </a:r>
            <a:r>
              <a:rPr sz="2000" i="1" spc="-66" dirty="0">
                <a:latin typeface="Arial"/>
                <a:cs typeface="Arial"/>
              </a:rPr>
              <a:t> </a:t>
            </a:r>
            <a:r>
              <a:rPr sz="2000" i="1" dirty="0">
                <a:latin typeface="Arial"/>
                <a:cs typeface="Arial"/>
              </a:rPr>
              <a:t>pájky</a:t>
            </a:r>
            <a:r>
              <a:rPr sz="2000" i="1" spc="-50" dirty="0">
                <a:latin typeface="Arial"/>
                <a:cs typeface="Arial"/>
              </a:rPr>
              <a:t> </a:t>
            </a:r>
            <a:r>
              <a:rPr sz="2000" i="1" dirty="0">
                <a:latin typeface="Arial"/>
                <a:cs typeface="Arial"/>
              </a:rPr>
              <a:t>a</a:t>
            </a:r>
            <a:r>
              <a:rPr sz="2000" i="1" spc="-22" dirty="0">
                <a:latin typeface="Arial"/>
                <a:cs typeface="Arial"/>
              </a:rPr>
              <a:t> </a:t>
            </a:r>
            <a:r>
              <a:rPr sz="2000" i="1" dirty="0">
                <a:latin typeface="Arial"/>
                <a:cs typeface="Arial"/>
              </a:rPr>
              <a:t>ZM</a:t>
            </a:r>
            <a:r>
              <a:rPr sz="2000" i="1" spc="-44" dirty="0">
                <a:latin typeface="Arial"/>
                <a:cs typeface="Arial"/>
              </a:rPr>
              <a:t> </a:t>
            </a:r>
            <a:r>
              <a:rPr sz="2000" i="1" dirty="0">
                <a:latin typeface="Arial"/>
                <a:cs typeface="Arial"/>
              </a:rPr>
              <a:t>musí</a:t>
            </a:r>
            <a:r>
              <a:rPr sz="2000" i="1" spc="-44" dirty="0">
                <a:latin typeface="Arial"/>
                <a:cs typeface="Arial"/>
              </a:rPr>
              <a:t> </a:t>
            </a:r>
            <a:r>
              <a:rPr sz="2000" i="1" dirty="0">
                <a:latin typeface="Arial"/>
                <a:cs typeface="Arial"/>
              </a:rPr>
              <a:t>mít</a:t>
            </a:r>
            <a:r>
              <a:rPr sz="2000" i="1" spc="-22" dirty="0">
                <a:latin typeface="Arial"/>
                <a:cs typeface="Arial"/>
              </a:rPr>
              <a:t> </a:t>
            </a:r>
            <a:r>
              <a:rPr sz="2000" i="1" dirty="0">
                <a:latin typeface="Arial"/>
                <a:cs typeface="Arial"/>
              </a:rPr>
              <a:t>vzájemnou</a:t>
            </a:r>
            <a:r>
              <a:rPr sz="2000" i="1" spc="-55" dirty="0">
                <a:latin typeface="Arial"/>
                <a:cs typeface="Arial"/>
              </a:rPr>
              <a:t> </a:t>
            </a:r>
            <a:r>
              <a:rPr sz="2000" i="1" dirty="0">
                <a:latin typeface="Arial"/>
                <a:cs typeface="Arial"/>
              </a:rPr>
              <a:t>rozpustnost</a:t>
            </a:r>
            <a:r>
              <a:rPr sz="2000" i="1" spc="-66" dirty="0">
                <a:latin typeface="Arial"/>
                <a:cs typeface="Arial"/>
              </a:rPr>
              <a:t> </a:t>
            </a:r>
            <a:r>
              <a:rPr sz="2000" i="1" dirty="0">
                <a:latin typeface="Arial"/>
                <a:cs typeface="Arial"/>
              </a:rPr>
              <a:t>(částečnou)</a:t>
            </a:r>
            <a:r>
              <a:rPr sz="2000" i="1" spc="-77" dirty="0">
                <a:latin typeface="Arial"/>
                <a:cs typeface="Arial"/>
              </a:rPr>
              <a:t> </a:t>
            </a:r>
            <a:r>
              <a:rPr sz="2000" i="1" dirty="0">
                <a:latin typeface="Arial"/>
                <a:cs typeface="Arial"/>
              </a:rPr>
              <a:t>pro</a:t>
            </a:r>
            <a:r>
              <a:rPr sz="2000" i="1" spc="-39" dirty="0">
                <a:latin typeface="Arial"/>
                <a:cs typeface="Arial"/>
              </a:rPr>
              <a:t> </a:t>
            </a:r>
            <a:r>
              <a:rPr sz="2000" i="1" spc="-11" dirty="0">
                <a:latin typeface="Arial"/>
                <a:cs typeface="Arial"/>
              </a:rPr>
              <a:t>tvorbu </a:t>
            </a:r>
            <a:r>
              <a:rPr sz="2000" i="1" dirty="0">
                <a:latin typeface="Arial"/>
                <a:cs typeface="Arial"/>
              </a:rPr>
              <a:t>tuhých</a:t>
            </a:r>
            <a:r>
              <a:rPr sz="2000" i="1" spc="-61" dirty="0">
                <a:latin typeface="Arial"/>
                <a:cs typeface="Arial"/>
              </a:rPr>
              <a:t> </a:t>
            </a:r>
            <a:r>
              <a:rPr sz="2000" i="1" dirty="0">
                <a:latin typeface="Arial"/>
                <a:cs typeface="Arial"/>
              </a:rPr>
              <a:t>roztoků</a:t>
            </a:r>
            <a:r>
              <a:rPr sz="2000" i="1" spc="-44" dirty="0">
                <a:latin typeface="Arial"/>
                <a:cs typeface="Arial"/>
              </a:rPr>
              <a:t> </a:t>
            </a:r>
            <a:r>
              <a:rPr sz="2000" i="1" dirty="0">
                <a:latin typeface="Arial"/>
                <a:cs typeface="Arial"/>
              </a:rPr>
              <a:t>a</a:t>
            </a:r>
            <a:r>
              <a:rPr sz="2000" i="1" spc="-22" dirty="0">
                <a:latin typeface="Arial"/>
                <a:cs typeface="Arial"/>
              </a:rPr>
              <a:t> </a:t>
            </a:r>
            <a:r>
              <a:rPr sz="2000" i="1" dirty="0">
                <a:latin typeface="Arial"/>
                <a:cs typeface="Arial"/>
              </a:rPr>
              <a:t>prvky</a:t>
            </a:r>
            <a:r>
              <a:rPr sz="2000" i="1" spc="-44" dirty="0">
                <a:latin typeface="Arial"/>
                <a:cs typeface="Arial"/>
              </a:rPr>
              <a:t> </a:t>
            </a:r>
            <a:r>
              <a:rPr sz="2000" i="1" dirty="0">
                <a:latin typeface="Arial"/>
                <a:cs typeface="Arial"/>
              </a:rPr>
              <a:t>pájky</a:t>
            </a:r>
            <a:r>
              <a:rPr sz="2000" i="1" spc="-17" dirty="0">
                <a:latin typeface="Arial"/>
                <a:cs typeface="Arial"/>
              </a:rPr>
              <a:t> </a:t>
            </a:r>
            <a:r>
              <a:rPr sz="2000" i="1" dirty="0">
                <a:latin typeface="Arial"/>
                <a:cs typeface="Arial"/>
              </a:rPr>
              <a:t>nesmí</a:t>
            </a:r>
            <a:r>
              <a:rPr sz="2000" i="1" spc="-39" dirty="0">
                <a:latin typeface="Arial"/>
                <a:cs typeface="Arial"/>
              </a:rPr>
              <a:t> </a:t>
            </a:r>
            <a:r>
              <a:rPr sz="2000" i="1" dirty="0">
                <a:latin typeface="Arial"/>
                <a:cs typeface="Arial"/>
              </a:rPr>
              <a:t>se</a:t>
            </a:r>
            <a:r>
              <a:rPr sz="2000" i="1" spc="-22" dirty="0">
                <a:latin typeface="Arial"/>
                <a:cs typeface="Arial"/>
              </a:rPr>
              <a:t> </a:t>
            </a:r>
            <a:r>
              <a:rPr sz="2000" i="1" dirty="0">
                <a:latin typeface="Arial"/>
                <a:cs typeface="Arial"/>
              </a:rPr>
              <a:t>ZM</a:t>
            </a:r>
            <a:r>
              <a:rPr sz="2000" i="1" spc="-6" dirty="0">
                <a:latin typeface="Arial"/>
                <a:cs typeface="Arial"/>
              </a:rPr>
              <a:t> </a:t>
            </a:r>
            <a:r>
              <a:rPr sz="2000" i="1" dirty="0">
                <a:latin typeface="Arial"/>
                <a:cs typeface="Arial"/>
              </a:rPr>
              <a:t>vytvářet</a:t>
            </a:r>
            <a:r>
              <a:rPr sz="2000" i="1" spc="-50" dirty="0">
                <a:latin typeface="Arial"/>
                <a:cs typeface="Arial"/>
              </a:rPr>
              <a:t> </a:t>
            </a:r>
            <a:r>
              <a:rPr sz="2000" i="1" dirty="0">
                <a:latin typeface="Arial"/>
                <a:cs typeface="Arial"/>
              </a:rPr>
              <a:t>křehké</a:t>
            </a:r>
            <a:r>
              <a:rPr sz="2000" i="1" spc="-44" dirty="0">
                <a:latin typeface="Arial"/>
                <a:cs typeface="Arial"/>
              </a:rPr>
              <a:t> </a:t>
            </a:r>
            <a:r>
              <a:rPr sz="2000" i="1" spc="-11" dirty="0">
                <a:latin typeface="Arial"/>
                <a:cs typeface="Arial"/>
              </a:rPr>
              <a:t>intermediální </a:t>
            </a:r>
            <a:r>
              <a:rPr sz="2000" i="1" dirty="0">
                <a:latin typeface="Arial"/>
                <a:cs typeface="Arial"/>
              </a:rPr>
              <a:t>fáze</a:t>
            </a:r>
            <a:r>
              <a:rPr sz="2000" i="1" spc="-39" dirty="0">
                <a:latin typeface="Arial"/>
                <a:cs typeface="Arial"/>
              </a:rPr>
              <a:t> </a:t>
            </a:r>
            <a:r>
              <a:rPr sz="2000" i="1" dirty="0">
                <a:latin typeface="Arial"/>
                <a:cs typeface="Arial"/>
              </a:rPr>
              <a:t>(musí</a:t>
            </a:r>
            <a:r>
              <a:rPr sz="2000" i="1" spc="-33" dirty="0">
                <a:latin typeface="Arial"/>
                <a:cs typeface="Arial"/>
              </a:rPr>
              <a:t> </a:t>
            </a:r>
            <a:r>
              <a:rPr sz="2000" i="1" dirty="0">
                <a:latin typeface="Arial"/>
                <a:cs typeface="Arial"/>
              </a:rPr>
              <a:t>mít</a:t>
            </a:r>
            <a:r>
              <a:rPr sz="2000" i="1" spc="-22" dirty="0">
                <a:latin typeface="Arial"/>
                <a:cs typeface="Arial"/>
              </a:rPr>
              <a:t> </a:t>
            </a:r>
            <a:r>
              <a:rPr sz="2000" i="1" dirty="0">
                <a:latin typeface="Arial"/>
                <a:cs typeface="Arial"/>
              </a:rPr>
              <a:t>také</a:t>
            </a:r>
            <a:r>
              <a:rPr sz="2000" i="1" spc="-44" dirty="0">
                <a:latin typeface="Arial"/>
                <a:cs typeface="Arial"/>
              </a:rPr>
              <a:t> </a:t>
            </a:r>
            <a:r>
              <a:rPr sz="2000" i="1" dirty="0">
                <a:latin typeface="Arial"/>
                <a:cs typeface="Arial"/>
              </a:rPr>
              <a:t>nízký</a:t>
            </a:r>
            <a:r>
              <a:rPr sz="2000" i="1" spc="-50" dirty="0">
                <a:latin typeface="Arial"/>
                <a:cs typeface="Arial"/>
              </a:rPr>
              <a:t> </a:t>
            </a:r>
            <a:r>
              <a:rPr sz="2000" i="1" dirty="0">
                <a:latin typeface="Arial"/>
                <a:cs typeface="Arial"/>
              </a:rPr>
              <a:t>obsah</a:t>
            </a:r>
            <a:r>
              <a:rPr sz="2000" i="1" spc="-39" dirty="0">
                <a:latin typeface="Arial"/>
                <a:cs typeface="Arial"/>
              </a:rPr>
              <a:t> </a:t>
            </a:r>
            <a:r>
              <a:rPr sz="2000" i="1" spc="-11" dirty="0">
                <a:latin typeface="Arial"/>
                <a:cs typeface="Arial"/>
              </a:rPr>
              <a:t>nečistot)</a:t>
            </a:r>
            <a:endParaRPr sz="2000" dirty="0">
              <a:latin typeface="Arial"/>
              <a:cs typeface="Arial"/>
            </a:endParaRPr>
          </a:p>
          <a:p>
            <a:pPr marL="183484" indent="-170177">
              <a:spcBef>
                <a:spcPts val="1798"/>
              </a:spcBef>
              <a:buFont typeface="Arial"/>
              <a:buChar char="-"/>
              <a:tabLst>
                <a:tab pos="184184" algn="l"/>
              </a:tabLst>
            </a:pPr>
            <a:r>
              <a:rPr sz="2000" i="1" dirty="0">
                <a:latin typeface="Arial"/>
                <a:cs typeface="Arial"/>
              </a:rPr>
              <a:t>kvůli</a:t>
            </a:r>
            <a:r>
              <a:rPr sz="2000" i="1" spc="-50" dirty="0">
                <a:latin typeface="Arial"/>
                <a:cs typeface="Arial"/>
              </a:rPr>
              <a:t> </a:t>
            </a:r>
            <a:r>
              <a:rPr sz="2000" i="1" dirty="0">
                <a:latin typeface="Arial"/>
                <a:cs typeface="Arial"/>
              </a:rPr>
              <a:t>korozi</a:t>
            </a:r>
            <a:r>
              <a:rPr sz="2000" i="1" spc="-44" dirty="0">
                <a:latin typeface="Arial"/>
                <a:cs typeface="Arial"/>
              </a:rPr>
              <a:t> </a:t>
            </a:r>
            <a:r>
              <a:rPr sz="2000" i="1" dirty="0">
                <a:latin typeface="Arial"/>
                <a:cs typeface="Arial"/>
              </a:rPr>
              <a:t>by</a:t>
            </a:r>
            <a:r>
              <a:rPr sz="2000" i="1" spc="-39" dirty="0">
                <a:latin typeface="Arial"/>
                <a:cs typeface="Arial"/>
              </a:rPr>
              <a:t> </a:t>
            </a:r>
            <a:r>
              <a:rPr sz="2000" i="1" dirty="0">
                <a:latin typeface="Arial"/>
                <a:cs typeface="Arial"/>
              </a:rPr>
              <a:t>měla</a:t>
            </a:r>
            <a:r>
              <a:rPr sz="2000" i="1" spc="-22" dirty="0">
                <a:latin typeface="Arial"/>
                <a:cs typeface="Arial"/>
              </a:rPr>
              <a:t> </a:t>
            </a:r>
            <a:r>
              <a:rPr sz="2000" i="1" dirty="0">
                <a:latin typeface="Arial"/>
                <a:cs typeface="Arial"/>
              </a:rPr>
              <a:t>pájka</a:t>
            </a:r>
            <a:r>
              <a:rPr sz="2000" i="1" spc="-33" dirty="0">
                <a:latin typeface="Arial"/>
                <a:cs typeface="Arial"/>
              </a:rPr>
              <a:t> </a:t>
            </a:r>
            <a:r>
              <a:rPr sz="2000" i="1" dirty="0">
                <a:latin typeface="Arial"/>
                <a:cs typeface="Arial"/>
              </a:rPr>
              <a:t>obsahovat</a:t>
            </a:r>
            <a:r>
              <a:rPr sz="2000" i="1" spc="-77" dirty="0">
                <a:latin typeface="Arial"/>
                <a:cs typeface="Arial"/>
              </a:rPr>
              <a:t> </a:t>
            </a:r>
            <a:r>
              <a:rPr sz="2000" i="1" dirty="0">
                <a:latin typeface="Arial"/>
                <a:cs typeface="Arial"/>
              </a:rPr>
              <a:t>prvky</a:t>
            </a:r>
            <a:r>
              <a:rPr sz="2000" i="1" spc="-55" dirty="0">
                <a:latin typeface="Arial"/>
                <a:cs typeface="Arial"/>
              </a:rPr>
              <a:t> </a:t>
            </a:r>
            <a:r>
              <a:rPr sz="2000" i="1" dirty="0">
                <a:latin typeface="Arial"/>
                <a:cs typeface="Arial"/>
              </a:rPr>
              <a:t>s</a:t>
            </a:r>
            <a:r>
              <a:rPr sz="2000" i="1" spc="-28" dirty="0">
                <a:latin typeface="Arial"/>
                <a:cs typeface="Arial"/>
              </a:rPr>
              <a:t> </a:t>
            </a:r>
            <a:r>
              <a:rPr sz="2000" i="1" dirty="0">
                <a:latin typeface="Arial"/>
                <a:cs typeface="Arial"/>
              </a:rPr>
              <a:t>malým</a:t>
            </a:r>
            <a:r>
              <a:rPr sz="2000" i="1" spc="-28" dirty="0">
                <a:latin typeface="Arial"/>
                <a:cs typeface="Arial"/>
              </a:rPr>
              <a:t> </a:t>
            </a:r>
            <a:r>
              <a:rPr sz="2000" i="1" spc="-11" dirty="0">
                <a:latin typeface="Arial"/>
                <a:cs typeface="Arial"/>
              </a:rPr>
              <a:t>rozdílem</a:t>
            </a:r>
            <a:endParaRPr sz="2000" dirty="0">
              <a:latin typeface="Arial"/>
              <a:cs typeface="Arial"/>
            </a:endParaRPr>
          </a:p>
          <a:p>
            <a:pPr marL="14007"/>
            <a:r>
              <a:rPr sz="2000" i="1" dirty="0">
                <a:latin typeface="Arial"/>
                <a:cs typeface="Arial"/>
              </a:rPr>
              <a:t>elektrochemického</a:t>
            </a:r>
            <a:r>
              <a:rPr sz="2000" i="1" spc="-88" dirty="0">
                <a:latin typeface="Arial"/>
                <a:cs typeface="Arial"/>
              </a:rPr>
              <a:t> </a:t>
            </a:r>
            <a:r>
              <a:rPr sz="2000" i="1" dirty="0">
                <a:latin typeface="Arial"/>
                <a:cs typeface="Arial"/>
              </a:rPr>
              <a:t>potenciálu</a:t>
            </a:r>
            <a:r>
              <a:rPr sz="2000" i="1" spc="-55" dirty="0">
                <a:latin typeface="Arial"/>
                <a:cs typeface="Arial"/>
              </a:rPr>
              <a:t> </a:t>
            </a:r>
            <a:r>
              <a:rPr sz="2000" i="1" dirty="0">
                <a:latin typeface="Arial"/>
                <a:cs typeface="Arial"/>
              </a:rPr>
              <a:t>s</a:t>
            </a:r>
            <a:r>
              <a:rPr sz="2000" i="1" spc="-50" dirty="0">
                <a:latin typeface="Arial"/>
                <a:cs typeface="Arial"/>
              </a:rPr>
              <a:t> </a:t>
            </a:r>
            <a:r>
              <a:rPr sz="2000" i="1" dirty="0">
                <a:latin typeface="Arial"/>
                <a:cs typeface="Arial"/>
              </a:rPr>
              <a:t>použitým</a:t>
            </a:r>
            <a:r>
              <a:rPr sz="2000" i="1" spc="-77" dirty="0">
                <a:latin typeface="Arial"/>
                <a:cs typeface="Arial"/>
              </a:rPr>
              <a:t> </a:t>
            </a:r>
            <a:r>
              <a:rPr sz="2000" i="1" spc="-28" dirty="0">
                <a:latin typeface="Arial"/>
                <a:cs typeface="Arial"/>
              </a:rPr>
              <a:t>ZM</a:t>
            </a:r>
            <a:endParaRPr sz="2000" dirty="0">
              <a:latin typeface="Arial"/>
              <a:cs typeface="Arial"/>
            </a:endParaRPr>
          </a:p>
        </p:txBody>
      </p:sp>
      <p:sp>
        <p:nvSpPr>
          <p:cNvPr id="20" name="object 20"/>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ject 13"/>
          <p:cNvPicPr/>
          <p:nvPr/>
        </p:nvPicPr>
        <p:blipFill>
          <a:blip r:embed="rId2" cstate="print"/>
          <a:stretch>
            <a:fillRect/>
          </a:stretch>
        </p:blipFill>
        <p:spPr>
          <a:xfrm>
            <a:off x="3675038" y="3144626"/>
            <a:ext cx="6749423" cy="3470508"/>
          </a:xfrm>
          <a:prstGeom prst="rect">
            <a:avLst/>
          </a:prstGeom>
        </p:spPr>
      </p:pic>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7807"/>
            <a:ext cx="3653976" cy="442668"/>
          </a:xfrm>
          <a:prstGeom prst="rect">
            <a:avLst/>
          </a:prstGeom>
        </p:spPr>
        <p:txBody>
          <a:bodyPr vert="horz" wrap="square" lIns="0" tIns="18207" rIns="0" bIns="0" rtlCol="0">
            <a:spAutoFit/>
          </a:bodyPr>
          <a:lstStyle/>
          <a:p>
            <a:pPr marL="14007">
              <a:spcBef>
                <a:spcPts val="143"/>
              </a:spcBef>
            </a:pPr>
            <a:r>
              <a:rPr sz="2757" i="1" spc="-44" dirty="0">
                <a:solidFill>
                  <a:srgbClr val="FF0000"/>
                </a:solidFill>
                <a:latin typeface="Tahoma"/>
                <a:cs typeface="Tahoma"/>
              </a:rPr>
              <a:t>Typy</a:t>
            </a:r>
            <a:r>
              <a:rPr sz="2757" i="1" spc="-72" dirty="0">
                <a:solidFill>
                  <a:srgbClr val="FF0000"/>
                </a:solidFill>
                <a:latin typeface="Tahoma"/>
                <a:cs typeface="Tahoma"/>
              </a:rPr>
              <a:t> </a:t>
            </a:r>
            <a:r>
              <a:rPr sz="2757" i="1" spc="-66" dirty="0">
                <a:solidFill>
                  <a:srgbClr val="FF0000"/>
                </a:solidFill>
                <a:latin typeface="Tahoma"/>
                <a:cs typeface="Tahoma"/>
              </a:rPr>
              <a:t>provedení</a:t>
            </a:r>
            <a:r>
              <a:rPr sz="2757" i="1" spc="-110" dirty="0">
                <a:solidFill>
                  <a:srgbClr val="FF0000"/>
                </a:solidFill>
                <a:latin typeface="Tahoma"/>
                <a:cs typeface="Tahoma"/>
              </a:rPr>
              <a:t> </a:t>
            </a:r>
            <a:r>
              <a:rPr sz="2757" i="1" spc="-44" dirty="0">
                <a:solidFill>
                  <a:srgbClr val="FF0000"/>
                </a:solidFill>
                <a:latin typeface="Tahoma"/>
                <a:cs typeface="Tahoma"/>
              </a:rPr>
              <a:t>pájek</a:t>
            </a:r>
            <a:endParaRPr sz="2757">
              <a:latin typeface="Tahoma"/>
              <a:cs typeface="Tahoma"/>
            </a:endParaRPr>
          </a:p>
        </p:txBody>
      </p:sp>
      <p:sp>
        <p:nvSpPr>
          <p:cNvPr id="12" name="object 12"/>
          <p:cNvSpPr txBox="1"/>
          <p:nvPr/>
        </p:nvSpPr>
        <p:spPr>
          <a:xfrm>
            <a:off x="727088" y="1578954"/>
            <a:ext cx="5830397" cy="2942446"/>
          </a:xfrm>
          <a:prstGeom prst="rect">
            <a:avLst/>
          </a:prstGeom>
        </p:spPr>
        <p:txBody>
          <a:bodyPr vert="horz" wrap="square" lIns="0" tIns="14706" rIns="0" bIns="0" rtlCol="0">
            <a:spAutoFit/>
          </a:bodyPr>
          <a:lstStyle/>
          <a:p>
            <a:pPr marL="14007">
              <a:spcBef>
                <a:spcPts val="116"/>
              </a:spcBef>
            </a:pPr>
            <a:r>
              <a:rPr sz="2206" i="1" dirty="0">
                <a:latin typeface="Arial"/>
                <a:cs typeface="Arial"/>
              </a:rPr>
              <a:t>Pájky</a:t>
            </a:r>
            <a:r>
              <a:rPr sz="2206" i="1" spc="-39" dirty="0">
                <a:latin typeface="Arial"/>
                <a:cs typeface="Arial"/>
              </a:rPr>
              <a:t> </a:t>
            </a:r>
            <a:r>
              <a:rPr sz="2206" i="1" dirty="0">
                <a:latin typeface="Arial"/>
                <a:cs typeface="Arial"/>
              </a:rPr>
              <a:t>by</a:t>
            </a:r>
            <a:r>
              <a:rPr sz="2206" i="1" spc="-33" dirty="0">
                <a:latin typeface="Arial"/>
                <a:cs typeface="Arial"/>
              </a:rPr>
              <a:t> </a:t>
            </a:r>
            <a:r>
              <a:rPr sz="2206" i="1" dirty="0">
                <a:latin typeface="Arial"/>
                <a:cs typeface="Arial"/>
              </a:rPr>
              <a:t>měly</a:t>
            </a:r>
            <a:r>
              <a:rPr sz="2206" i="1" spc="-17" dirty="0">
                <a:latin typeface="Arial"/>
                <a:cs typeface="Arial"/>
              </a:rPr>
              <a:t> </a:t>
            </a:r>
            <a:r>
              <a:rPr sz="2206" i="1" dirty="0">
                <a:latin typeface="Arial"/>
                <a:cs typeface="Arial"/>
              </a:rPr>
              <a:t>mít</a:t>
            </a:r>
            <a:r>
              <a:rPr sz="2206" i="1" spc="-28" dirty="0">
                <a:latin typeface="Arial"/>
                <a:cs typeface="Arial"/>
              </a:rPr>
              <a:t> </a:t>
            </a:r>
            <a:r>
              <a:rPr sz="2206" i="1" dirty="0">
                <a:latin typeface="Arial"/>
                <a:cs typeface="Arial"/>
              </a:rPr>
              <a:t>dobré</a:t>
            </a:r>
            <a:r>
              <a:rPr sz="2206" i="1" spc="-44" dirty="0">
                <a:latin typeface="Arial"/>
                <a:cs typeface="Arial"/>
              </a:rPr>
              <a:t> </a:t>
            </a:r>
            <a:r>
              <a:rPr sz="2206" i="1" dirty="0">
                <a:latin typeface="Arial"/>
                <a:cs typeface="Arial"/>
              </a:rPr>
              <a:t>mechanické</a:t>
            </a:r>
            <a:r>
              <a:rPr sz="2206" i="1" spc="-55" dirty="0">
                <a:latin typeface="Arial"/>
                <a:cs typeface="Arial"/>
              </a:rPr>
              <a:t> </a:t>
            </a:r>
            <a:r>
              <a:rPr sz="2206" i="1" spc="-11" dirty="0">
                <a:latin typeface="Arial"/>
                <a:cs typeface="Arial"/>
              </a:rPr>
              <a:t>vlastnosti</a:t>
            </a:r>
            <a:endParaRPr sz="2206">
              <a:latin typeface="Arial"/>
              <a:cs typeface="Arial"/>
            </a:endParaRPr>
          </a:p>
          <a:p>
            <a:pPr marL="14007">
              <a:spcBef>
                <a:spcPts val="1798"/>
              </a:spcBef>
            </a:pPr>
            <a:r>
              <a:rPr sz="2206" b="1" i="1" dirty="0">
                <a:latin typeface="Arial"/>
                <a:cs typeface="Arial"/>
              </a:rPr>
              <a:t>Pájky</a:t>
            </a:r>
            <a:r>
              <a:rPr sz="2206" b="1" i="1" spc="-44" dirty="0">
                <a:latin typeface="Arial"/>
                <a:cs typeface="Arial"/>
              </a:rPr>
              <a:t> </a:t>
            </a:r>
            <a:r>
              <a:rPr sz="2206" b="1" i="1" dirty="0">
                <a:latin typeface="Arial"/>
                <a:cs typeface="Arial"/>
              </a:rPr>
              <a:t>e</a:t>
            </a:r>
            <a:r>
              <a:rPr sz="2206" b="1" i="1" spc="-22" dirty="0">
                <a:latin typeface="Arial"/>
                <a:cs typeface="Arial"/>
              </a:rPr>
              <a:t> </a:t>
            </a:r>
            <a:r>
              <a:rPr sz="2206" b="1" i="1" dirty="0">
                <a:latin typeface="Arial"/>
                <a:cs typeface="Arial"/>
              </a:rPr>
              <a:t>vyrábí</a:t>
            </a:r>
            <a:r>
              <a:rPr sz="2206" b="1" i="1" spc="-50" dirty="0">
                <a:latin typeface="Arial"/>
                <a:cs typeface="Arial"/>
              </a:rPr>
              <a:t> </a:t>
            </a:r>
            <a:r>
              <a:rPr sz="2206" b="1" i="1" dirty="0">
                <a:latin typeface="Arial"/>
                <a:cs typeface="Arial"/>
              </a:rPr>
              <a:t>ve</a:t>
            </a:r>
            <a:r>
              <a:rPr sz="2206" b="1" i="1" spc="-17" dirty="0">
                <a:latin typeface="Arial"/>
                <a:cs typeface="Arial"/>
              </a:rPr>
              <a:t> </a:t>
            </a:r>
            <a:r>
              <a:rPr sz="2206" b="1" i="1" spc="-11" dirty="0">
                <a:latin typeface="Arial"/>
                <a:cs typeface="Arial"/>
              </a:rPr>
              <a:t>formě:</a:t>
            </a:r>
            <a:endParaRPr sz="2206">
              <a:latin typeface="Arial"/>
              <a:cs typeface="Arial"/>
            </a:endParaRPr>
          </a:p>
          <a:p>
            <a:pPr marL="14007">
              <a:spcBef>
                <a:spcPts val="529"/>
              </a:spcBef>
            </a:pPr>
            <a:r>
              <a:rPr sz="2206" spc="-11" dirty="0">
                <a:latin typeface="Arial"/>
                <a:cs typeface="Arial"/>
              </a:rPr>
              <a:t>-</a:t>
            </a:r>
            <a:r>
              <a:rPr sz="2206" i="1" dirty="0">
                <a:latin typeface="Arial"/>
                <a:cs typeface="Arial"/>
              </a:rPr>
              <a:t>tyčinky,</a:t>
            </a:r>
            <a:r>
              <a:rPr sz="2206" i="1" spc="-77" dirty="0">
                <a:latin typeface="Arial"/>
                <a:cs typeface="Arial"/>
              </a:rPr>
              <a:t> </a:t>
            </a:r>
            <a:r>
              <a:rPr sz="2206" i="1" dirty="0">
                <a:latin typeface="Arial"/>
                <a:cs typeface="Arial"/>
              </a:rPr>
              <a:t>dráty,</a:t>
            </a:r>
            <a:r>
              <a:rPr sz="2206" i="1" spc="-55" dirty="0">
                <a:latin typeface="Arial"/>
                <a:cs typeface="Arial"/>
              </a:rPr>
              <a:t> </a:t>
            </a:r>
            <a:r>
              <a:rPr sz="2206" i="1" dirty="0">
                <a:latin typeface="Arial"/>
                <a:cs typeface="Arial"/>
              </a:rPr>
              <a:t>plněné</a:t>
            </a:r>
            <a:r>
              <a:rPr sz="2206" i="1" spc="-50" dirty="0">
                <a:latin typeface="Arial"/>
                <a:cs typeface="Arial"/>
              </a:rPr>
              <a:t> </a:t>
            </a:r>
            <a:r>
              <a:rPr sz="2206" i="1" spc="-11" dirty="0">
                <a:latin typeface="Arial"/>
                <a:cs typeface="Arial"/>
              </a:rPr>
              <a:t>trubičky</a:t>
            </a:r>
            <a:endParaRPr sz="2206">
              <a:latin typeface="Arial"/>
              <a:cs typeface="Arial"/>
            </a:endParaRPr>
          </a:p>
          <a:p>
            <a:pPr marL="183484" indent="-170177">
              <a:spcBef>
                <a:spcPts val="529"/>
              </a:spcBef>
              <a:buFont typeface="Arial"/>
              <a:buChar char="-"/>
              <a:tabLst>
                <a:tab pos="184184" algn="l"/>
              </a:tabLst>
            </a:pPr>
            <a:r>
              <a:rPr sz="2206" i="1" dirty="0">
                <a:latin typeface="Arial"/>
                <a:cs typeface="Arial"/>
              </a:rPr>
              <a:t>tenké</a:t>
            </a:r>
            <a:r>
              <a:rPr sz="2206" i="1" spc="-33" dirty="0">
                <a:latin typeface="Arial"/>
                <a:cs typeface="Arial"/>
              </a:rPr>
              <a:t> </a:t>
            </a:r>
            <a:r>
              <a:rPr sz="2206" i="1" dirty="0">
                <a:latin typeface="Arial"/>
                <a:cs typeface="Arial"/>
              </a:rPr>
              <a:t>plechy,</a:t>
            </a:r>
            <a:r>
              <a:rPr sz="2206" i="1" spc="-44" dirty="0">
                <a:latin typeface="Arial"/>
                <a:cs typeface="Arial"/>
              </a:rPr>
              <a:t> </a:t>
            </a:r>
            <a:r>
              <a:rPr sz="2206" i="1" dirty="0">
                <a:latin typeface="Arial"/>
                <a:cs typeface="Arial"/>
              </a:rPr>
              <a:t>fólie,</a:t>
            </a:r>
            <a:r>
              <a:rPr sz="2206" i="1" spc="-11" dirty="0">
                <a:latin typeface="Arial"/>
                <a:cs typeface="Arial"/>
              </a:rPr>
              <a:t> pásky</a:t>
            </a:r>
            <a:endParaRPr sz="2206">
              <a:latin typeface="Arial"/>
              <a:cs typeface="Arial"/>
            </a:endParaRPr>
          </a:p>
          <a:p>
            <a:pPr marL="183484" indent="-170177">
              <a:spcBef>
                <a:spcPts val="529"/>
              </a:spcBef>
              <a:buFont typeface="Arial"/>
              <a:buChar char="-"/>
              <a:tabLst>
                <a:tab pos="184184" algn="l"/>
              </a:tabLst>
            </a:pPr>
            <a:r>
              <a:rPr sz="2206" i="1" dirty="0">
                <a:latin typeface="Arial"/>
                <a:cs typeface="Arial"/>
              </a:rPr>
              <a:t>prášky,</a:t>
            </a:r>
            <a:r>
              <a:rPr sz="2206" i="1" spc="-55" dirty="0">
                <a:latin typeface="Arial"/>
                <a:cs typeface="Arial"/>
              </a:rPr>
              <a:t> </a:t>
            </a:r>
            <a:r>
              <a:rPr sz="2206" i="1" spc="-11" dirty="0">
                <a:latin typeface="Arial"/>
                <a:cs typeface="Arial"/>
              </a:rPr>
              <a:t>pasty</a:t>
            </a:r>
            <a:endParaRPr sz="2206">
              <a:latin typeface="Arial"/>
              <a:cs typeface="Arial"/>
            </a:endParaRPr>
          </a:p>
          <a:p>
            <a:pPr marL="183484" indent="-170177">
              <a:spcBef>
                <a:spcPts val="529"/>
              </a:spcBef>
              <a:buFont typeface="Arial"/>
              <a:buChar char="-"/>
              <a:tabLst>
                <a:tab pos="184184" algn="l"/>
              </a:tabLst>
            </a:pPr>
            <a:r>
              <a:rPr sz="2206" i="1" dirty="0">
                <a:latin typeface="Arial"/>
                <a:cs typeface="Arial"/>
              </a:rPr>
              <a:t>drátěné</a:t>
            </a:r>
            <a:r>
              <a:rPr sz="2206" i="1" spc="-83" dirty="0">
                <a:latin typeface="Arial"/>
                <a:cs typeface="Arial"/>
              </a:rPr>
              <a:t> </a:t>
            </a:r>
            <a:r>
              <a:rPr sz="2206" i="1" spc="-11" dirty="0">
                <a:latin typeface="Arial"/>
                <a:cs typeface="Arial"/>
              </a:rPr>
              <a:t>prstence</a:t>
            </a:r>
            <a:endParaRPr sz="2206">
              <a:latin typeface="Arial"/>
              <a:cs typeface="Arial"/>
            </a:endParaRPr>
          </a:p>
          <a:p>
            <a:pPr marL="168077">
              <a:spcBef>
                <a:spcPts val="534"/>
              </a:spcBef>
            </a:pPr>
            <a:r>
              <a:rPr sz="2206" i="1" dirty="0">
                <a:latin typeface="Arial"/>
                <a:cs typeface="Arial"/>
              </a:rPr>
              <a:t>kruhových</a:t>
            </a:r>
            <a:r>
              <a:rPr sz="2206" i="1" spc="-66" dirty="0">
                <a:latin typeface="Arial"/>
                <a:cs typeface="Arial"/>
              </a:rPr>
              <a:t> </a:t>
            </a:r>
            <a:r>
              <a:rPr sz="2206" i="1" spc="-11" dirty="0">
                <a:latin typeface="Arial"/>
                <a:cs typeface="Arial"/>
              </a:rPr>
              <a:t>profilů</a:t>
            </a:r>
            <a:endParaRPr sz="2206">
              <a:latin typeface="Arial"/>
              <a:cs typeface="Arial"/>
            </a:endParaRPr>
          </a:p>
        </p:txBody>
      </p:sp>
      <p:sp>
        <p:nvSpPr>
          <p:cNvPr id="14" name="object 1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3" name="object 13"/>
          <p:cNvSpPr txBox="1">
            <a:spLocks noGrp="1"/>
          </p:cNvSpPr>
          <p:nvPr>
            <p:ph type="title"/>
          </p:nvPr>
        </p:nvSpPr>
        <p:spPr>
          <a:xfrm>
            <a:off x="391632" y="777807"/>
            <a:ext cx="3653976" cy="442668"/>
          </a:xfrm>
          <a:prstGeom prst="rect">
            <a:avLst/>
          </a:prstGeom>
        </p:spPr>
        <p:txBody>
          <a:bodyPr vert="horz" wrap="square" lIns="0" tIns="18207" rIns="0" bIns="0" rtlCol="0">
            <a:spAutoFit/>
          </a:bodyPr>
          <a:lstStyle/>
          <a:p>
            <a:pPr marL="14007">
              <a:spcBef>
                <a:spcPts val="143"/>
              </a:spcBef>
            </a:pPr>
            <a:r>
              <a:rPr sz="2757" i="1" spc="-44" dirty="0">
                <a:solidFill>
                  <a:srgbClr val="FF0000"/>
                </a:solidFill>
                <a:latin typeface="Tahoma"/>
                <a:cs typeface="Tahoma"/>
              </a:rPr>
              <a:t>Typy</a:t>
            </a:r>
            <a:r>
              <a:rPr sz="2757" i="1" spc="-72" dirty="0">
                <a:solidFill>
                  <a:srgbClr val="FF0000"/>
                </a:solidFill>
                <a:latin typeface="Tahoma"/>
                <a:cs typeface="Tahoma"/>
              </a:rPr>
              <a:t> </a:t>
            </a:r>
            <a:r>
              <a:rPr sz="2757" i="1" spc="-66" dirty="0">
                <a:solidFill>
                  <a:srgbClr val="FF0000"/>
                </a:solidFill>
                <a:latin typeface="Tahoma"/>
                <a:cs typeface="Tahoma"/>
              </a:rPr>
              <a:t>provedení</a:t>
            </a:r>
            <a:r>
              <a:rPr sz="2757" i="1" spc="-110" dirty="0">
                <a:solidFill>
                  <a:srgbClr val="FF0000"/>
                </a:solidFill>
                <a:latin typeface="Tahoma"/>
                <a:cs typeface="Tahoma"/>
              </a:rPr>
              <a:t> </a:t>
            </a:r>
            <a:r>
              <a:rPr sz="2757" i="1" spc="-44" dirty="0">
                <a:solidFill>
                  <a:srgbClr val="FF0000"/>
                </a:solidFill>
                <a:latin typeface="Tahoma"/>
                <a:cs typeface="Tahoma"/>
              </a:rPr>
              <a:t>pájek</a:t>
            </a:r>
            <a:endParaRPr sz="2757">
              <a:latin typeface="Tahoma"/>
              <a:cs typeface="Tahoma"/>
            </a:endParaRPr>
          </a:p>
        </p:txBody>
      </p:sp>
      <p:pic>
        <p:nvPicPr>
          <p:cNvPr id="14" name="object 14"/>
          <p:cNvPicPr/>
          <p:nvPr/>
        </p:nvPicPr>
        <p:blipFill>
          <a:blip r:embed="rId2" cstate="print"/>
          <a:stretch>
            <a:fillRect/>
          </a:stretch>
        </p:blipFill>
        <p:spPr>
          <a:xfrm>
            <a:off x="666909" y="1532491"/>
            <a:ext cx="5858688" cy="4895684"/>
          </a:xfrm>
          <a:prstGeom prst="rect">
            <a:avLst/>
          </a:prstGeom>
        </p:spPr>
      </p:pic>
      <p:pic>
        <p:nvPicPr>
          <p:cNvPr id="15" name="object 15"/>
          <p:cNvPicPr/>
          <p:nvPr/>
        </p:nvPicPr>
        <p:blipFill>
          <a:blip r:embed="rId3" cstate="print"/>
          <a:stretch>
            <a:fillRect/>
          </a:stretch>
        </p:blipFill>
        <p:spPr>
          <a:xfrm>
            <a:off x="6794500" y="1532492"/>
            <a:ext cx="3285638" cy="5003244"/>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1206069" y="1831722"/>
            <a:ext cx="7987209" cy="4500199"/>
          </a:xfrm>
          <a:prstGeom prst="rect">
            <a:avLst/>
          </a:prstGeom>
        </p:spPr>
        <p:txBody>
          <a:bodyPr vert="horz" wrap="square" lIns="0" tIns="148456" rIns="0" bIns="0" rtlCol="0">
            <a:spAutoFit/>
          </a:bodyPr>
          <a:lstStyle/>
          <a:p>
            <a:pPr marL="33615">
              <a:spcBef>
                <a:spcPts val="1169"/>
              </a:spcBef>
            </a:pPr>
            <a:r>
              <a:rPr sz="2206" b="1" i="1" dirty="0">
                <a:latin typeface="Arial"/>
                <a:cs typeface="Arial"/>
              </a:rPr>
              <a:t>OBSAHUJÍ</a:t>
            </a:r>
            <a:r>
              <a:rPr sz="2206" b="1" i="1" spc="-55" dirty="0">
                <a:latin typeface="Arial"/>
                <a:cs typeface="Arial"/>
              </a:rPr>
              <a:t> </a:t>
            </a:r>
            <a:r>
              <a:rPr sz="2206" b="1" i="1" dirty="0">
                <a:latin typeface="Arial"/>
                <a:cs typeface="Arial"/>
              </a:rPr>
              <a:t>:</a:t>
            </a:r>
            <a:r>
              <a:rPr sz="2206" b="1" i="1" spc="-28" dirty="0">
                <a:latin typeface="Arial"/>
                <a:cs typeface="Arial"/>
              </a:rPr>
              <a:t> </a:t>
            </a:r>
            <a:r>
              <a:rPr sz="2206" b="1" i="1" dirty="0">
                <a:latin typeface="Arial"/>
                <a:cs typeface="Arial"/>
              </a:rPr>
              <a:t>cín,</a:t>
            </a:r>
            <a:r>
              <a:rPr sz="2206" b="1" i="1" spc="-28" dirty="0">
                <a:latin typeface="Arial"/>
                <a:cs typeface="Arial"/>
              </a:rPr>
              <a:t> </a:t>
            </a:r>
            <a:r>
              <a:rPr sz="2206" b="1" i="1" dirty="0">
                <a:latin typeface="Arial"/>
                <a:cs typeface="Arial"/>
              </a:rPr>
              <a:t>měď,</a:t>
            </a:r>
            <a:r>
              <a:rPr sz="2206" b="1" i="1" spc="-50" dirty="0">
                <a:latin typeface="Arial"/>
                <a:cs typeface="Arial"/>
              </a:rPr>
              <a:t> </a:t>
            </a:r>
            <a:r>
              <a:rPr sz="2206" b="1" i="1" dirty="0">
                <a:latin typeface="Arial"/>
                <a:cs typeface="Arial"/>
              </a:rPr>
              <a:t>stříbro,</a:t>
            </a:r>
            <a:r>
              <a:rPr sz="2206" b="1" i="1" spc="-61" dirty="0">
                <a:latin typeface="Arial"/>
                <a:cs typeface="Arial"/>
              </a:rPr>
              <a:t> </a:t>
            </a:r>
            <a:r>
              <a:rPr sz="2206" b="1" i="1" dirty="0">
                <a:latin typeface="Arial"/>
                <a:cs typeface="Arial"/>
              </a:rPr>
              <a:t>bizmut,</a:t>
            </a:r>
            <a:r>
              <a:rPr sz="2206" b="1" i="1" spc="-50" dirty="0">
                <a:latin typeface="Arial"/>
                <a:cs typeface="Arial"/>
              </a:rPr>
              <a:t> </a:t>
            </a:r>
            <a:r>
              <a:rPr sz="2206" b="1" i="1" dirty="0">
                <a:latin typeface="Arial"/>
                <a:cs typeface="Arial"/>
              </a:rPr>
              <a:t>indium</a:t>
            </a:r>
            <a:r>
              <a:rPr sz="2206" b="1" i="1" spc="-39" dirty="0">
                <a:latin typeface="Arial"/>
                <a:cs typeface="Arial"/>
              </a:rPr>
              <a:t> </a:t>
            </a:r>
            <a:r>
              <a:rPr sz="2206" b="1" i="1" spc="-28" dirty="0">
                <a:latin typeface="Arial"/>
                <a:cs typeface="Arial"/>
              </a:rPr>
              <a:t>aj.</a:t>
            </a:r>
            <a:endParaRPr sz="2206">
              <a:latin typeface="Arial"/>
              <a:cs typeface="Arial"/>
            </a:endParaRPr>
          </a:p>
          <a:p>
            <a:pPr marL="14007" marR="942627" indent="19609">
              <a:lnSpc>
                <a:spcPts val="2117"/>
              </a:lnSpc>
              <a:spcBef>
                <a:spcPts val="1571"/>
              </a:spcBef>
              <a:tabLst>
                <a:tab pos="6864512" algn="l"/>
              </a:tabLst>
            </a:pPr>
            <a:r>
              <a:rPr sz="2206" b="1" i="1" dirty="0">
                <a:latin typeface="Arial"/>
                <a:cs typeface="Arial"/>
              </a:rPr>
              <a:t>Teploty</a:t>
            </a:r>
            <a:r>
              <a:rPr sz="2206" b="1" i="1" spc="-22" dirty="0">
                <a:latin typeface="Arial"/>
                <a:cs typeface="Arial"/>
              </a:rPr>
              <a:t> </a:t>
            </a:r>
            <a:r>
              <a:rPr sz="2206" b="1" i="1" dirty="0">
                <a:latin typeface="Arial"/>
                <a:cs typeface="Arial"/>
              </a:rPr>
              <a:t>tavení</a:t>
            </a:r>
            <a:r>
              <a:rPr sz="2206" b="1" i="1" spc="-44" dirty="0">
                <a:latin typeface="Arial"/>
                <a:cs typeface="Arial"/>
              </a:rPr>
              <a:t> </a:t>
            </a:r>
            <a:r>
              <a:rPr sz="2206" b="1" i="1" dirty="0">
                <a:latin typeface="Arial"/>
                <a:cs typeface="Arial"/>
              </a:rPr>
              <a:t>bezolovnatých</a:t>
            </a:r>
            <a:r>
              <a:rPr sz="2206" b="1" i="1" spc="-39" dirty="0">
                <a:latin typeface="Arial"/>
                <a:cs typeface="Arial"/>
              </a:rPr>
              <a:t> </a:t>
            </a:r>
            <a:r>
              <a:rPr sz="2206" b="1" i="1" dirty="0">
                <a:latin typeface="Arial"/>
                <a:cs typeface="Arial"/>
              </a:rPr>
              <a:t>pájek</a:t>
            </a:r>
            <a:r>
              <a:rPr sz="2206" b="1" i="1" spc="-28" dirty="0">
                <a:latin typeface="Arial"/>
                <a:cs typeface="Arial"/>
              </a:rPr>
              <a:t> </a:t>
            </a:r>
            <a:r>
              <a:rPr sz="2206" b="1" i="1" dirty="0">
                <a:latin typeface="Arial"/>
                <a:cs typeface="Arial"/>
              </a:rPr>
              <a:t>jsou</a:t>
            </a:r>
            <a:r>
              <a:rPr sz="2206" b="1" i="1" spc="-28" dirty="0">
                <a:latin typeface="Arial"/>
                <a:cs typeface="Arial"/>
              </a:rPr>
              <a:t> </a:t>
            </a:r>
            <a:r>
              <a:rPr sz="2206" b="1" i="1" dirty="0">
                <a:latin typeface="Arial"/>
                <a:cs typeface="Arial"/>
              </a:rPr>
              <a:t>vyšší</a:t>
            </a:r>
            <a:r>
              <a:rPr sz="2206" b="1" i="1" spc="-22" dirty="0">
                <a:latin typeface="Arial"/>
                <a:cs typeface="Arial"/>
              </a:rPr>
              <a:t> </a:t>
            </a:r>
            <a:r>
              <a:rPr sz="2206" b="1" i="1" spc="-28" dirty="0">
                <a:latin typeface="Arial"/>
                <a:cs typeface="Arial"/>
              </a:rPr>
              <a:t>než</a:t>
            </a:r>
            <a:r>
              <a:rPr sz="2206" b="1" i="1" dirty="0">
                <a:latin typeface="Arial"/>
                <a:cs typeface="Arial"/>
              </a:rPr>
              <a:t>	</a:t>
            </a:r>
            <a:r>
              <a:rPr sz="2206" b="1" i="1" spc="-55" dirty="0">
                <a:latin typeface="Arial"/>
                <a:cs typeface="Arial"/>
              </a:rPr>
              <a:t>u </a:t>
            </a:r>
            <a:r>
              <a:rPr sz="2206" b="1" i="1" dirty="0">
                <a:latin typeface="Arial"/>
                <a:cs typeface="Arial"/>
              </a:rPr>
              <a:t>olovnatých</a:t>
            </a:r>
            <a:r>
              <a:rPr sz="2206" b="1" i="1" spc="-28" dirty="0">
                <a:latin typeface="Arial"/>
                <a:cs typeface="Arial"/>
              </a:rPr>
              <a:t> </a:t>
            </a:r>
            <a:r>
              <a:rPr sz="2206" b="1" i="1" spc="-11" dirty="0">
                <a:latin typeface="Arial"/>
                <a:cs typeface="Arial"/>
              </a:rPr>
              <a:t>pájek.</a:t>
            </a:r>
            <a:endParaRPr sz="2206">
              <a:latin typeface="Arial"/>
              <a:cs typeface="Arial"/>
            </a:endParaRPr>
          </a:p>
          <a:p>
            <a:pPr marL="14007" marR="1219253" indent="19609">
              <a:lnSpc>
                <a:spcPts val="2117"/>
              </a:lnSpc>
              <a:spcBef>
                <a:spcPts val="529"/>
              </a:spcBef>
            </a:pPr>
            <a:r>
              <a:rPr sz="2206" i="1" dirty="0">
                <a:latin typeface="Arial"/>
                <a:cs typeface="Arial"/>
              </a:rPr>
              <a:t>Např.</a:t>
            </a:r>
            <a:r>
              <a:rPr sz="2206" i="1" spc="-50" dirty="0">
                <a:latin typeface="Arial"/>
                <a:cs typeface="Arial"/>
              </a:rPr>
              <a:t> </a:t>
            </a:r>
            <a:r>
              <a:rPr sz="2206" i="1" dirty="0">
                <a:latin typeface="Arial"/>
                <a:cs typeface="Arial"/>
              </a:rPr>
              <a:t>Pájky</a:t>
            </a:r>
            <a:r>
              <a:rPr sz="2206" i="1" spc="-11" dirty="0">
                <a:latin typeface="Arial"/>
                <a:cs typeface="Arial"/>
              </a:rPr>
              <a:t> </a:t>
            </a:r>
            <a:r>
              <a:rPr sz="2206" i="1" dirty="0">
                <a:latin typeface="Arial"/>
                <a:cs typeface="Arial"/>
              </a:rPr>
              <a:t>SnAg</a:t>
            </a:r>
            <a:r>
              <a:rPr sz="2206" i="1" spc="-11" dirty="0">
                <a:latin typeface="Arial"/>
                <a:cs typeface="Arial"/>
              </a:rPr>
              <a:t> </a:t>
            </a:r>
            <a:r>
              <a:rPr sz="2206" i="1" dirty="0">
                <a:latin typeface="Arial"/>
                <a:cs typeface="Arial"/>
              </a:rPr>
              <a:t>mají</a:t>
            </a:r>
            <a:r>
              <a:rPr sz="2206" i="1" spc="-6" dirty="0">
                <a:latin typeface="Arial"/>
                <a:cs typeface="Arial"/>
              </a:rPr>
              <a:t> </a:t>
            </a:r>
            <a:r>
              <a:rPr sz="2206" i="1" dirty="0">
                <a:latin typeface="Arial"/>
                <a:cs typeface="Arial"/>
              </a:rPr>
              <a:t>teplotu</a:t>
            </a:r>
            <a:r>
              <a:rPr sz="2206" i="1" spc="-33" dirty="0">
                <a:latin typeface="Arial"/>
                <a:cs typeface="Arial"/>
              </a:rPr>
              <a:t> </a:t>
            </a:r>
            <a:r>
              <a:rPr sz="2206" i="1" dirty="0">
                <a:latin typeface="Arial"/>
                <a:cs typeface="Arial"/>
              </a:rPr>
              <a:t>tání</a:t>
            </a:r>
            <a:r>
              <a:rPr sz="2206" i="1" spc="-33" dirty="0">
                <a:latin typeface="Arial"/>
                <a:cs typeface="Arial"/>
              </a:rPr>
              <a:t> </a:t>
            </a:r>
            <a:r>
              <a:rPr sz="2206" i="1" dirty="0">
                <a:latin typeface="Arial"/>
                <a:cs typeface="Arial"/>
              </a:rPr>
              <a:t>asi</a:t>
            </a:r>
            <a:r>
              <a:rPr sz="2206" i="1" spc="-28" dirty="0">
                <a:latin typeface="Arial"/>
                <a:cs typeface="Arial"/>
              </a:rPr>
              <a:t> </a:t>
            </a:r>
            <a:r>
              <a:rPr sz="2206" i="1" dirty="0">
                <a:latin typeface="Arial"/>
                <a:cs typeface="Arial"/>
              </a:rPr>
              <a:t>220</a:t>
            </a:r>
            <a:r>
              <a:rPr sz="2206" i="1" spc="-22" dirty="0">
                <a:latin typeface="Arial"/>
                <a:cs typeface="Arial"/>
              </a:rPr>
              <a:t> </a:t>
            </a:r>
            <a:r>
              <a:rPr sz="2206" i="1" dirty="0">
                <a:latin typeface="Arial"/>
                <a:cs typeface="Arial"/>
              </a:rPr>
              <a:t>až</a:t>
            </a:r>
            <a:r>
              <a:rPr sz="2206" i="1" spc="-22" dirty="0">
                <a:latin typeface="Arial"/>
                <a:cs typeface="Arial"/>
              </a:rPr>
              <a:t> </a:t>
            </a:r>
            <a:r>
              <a:rPr sz="2206" i="1" dirty="0">
                <a:latin typeface="Arial"/>
                <a:cs typeface="Arial"/>
              </a:rPr>
              <a:t>250°C</a:t>
            </a:r>
            <a:r>
              <a:rPr sz="2206" i="1" spc="-33" dirty="0">
                <a:latin typeface="Arial"/>
                <a:cs typeface="Arial"/>
              </a:rPr>
              <a:t> </a:t>
            </a:r>
            <a:r>
              <a:rPr sz="2206" i="1" spc="-55" dirty="0">
                <a:latin typeface="Arial"/>
                <a:cs typeface="Arial"/>
              </a:rPr>
              <a:t>– </a:t>
            </a:r>
            <a:r>
              <a:rPr sz="2206" i="1" dirty="0">
                <a:latin typeface="Arial"/>
                <a:cs typeface="Arial"/>
              </a:rPr>
              <a:t>(eutektická</a:t>
            </a:r>
            <a:r>
              <a:rPr sz="2206" i="1" spc="-77" dirty="0">
                <a:latin typeface="Arial"/>
                <a:cs typeface="Arial"/>
              </a:rPr>
              <a:t> </a:t>
            </a:r>
            <a:r>
              <a:rPr sz="2206" i="1" dirty="0">
                <a:latin typeface="Arial"/>
                <a:cs typeface="Arial"/>
              </a:rPr>
              <a:t>pájka</a:t>
            </a:r>
            <a:r>
              <a:rPr sz="2206" i="1" spc="-39" dirty="0">
                <a:latin typeface="Arial"/>
                <a:cs typeface="Arial"/>
              </a:rPr>
              <a:t> </a:t>
            </a:r>
            <a:r>
              <a:rPr sz="2206" i="1" dirty="0">
                <a:latin typeface="Arial"/>
                <a:cs typeface="Arial"/>
              </a:rPr>
              <a:t>Sn63Pb37</a:t>
            </a:r>
            <a:r>
              <a:rPr sz="2206" i="1" spc="-33" dirty="0">
                <a:latin typeface="Arial"/>
                <a:cs typeface="Arial"/>
              </a:rPr>
              <a:t> </a:t>
            </a:r>
            <a:r>
              <a:rPr sz="2206" i="1" dirty="0">
                <a:latin typeface="Arial"/>
                <a:cs typeface="Arial"/>
              </a:rPr>
              <a:t>má</a:t>
            </a:r>
            <a:r>
              <a:rPr sz="2206" i="1" spc="-22" dirty="0">
                <a:latin typeface="Arial"/>
                <a:cs typeface="Arial"/>
              </a:rPr>
              <a:t> </a:t>
            </a:r>
            <a:r>
              <a:rPr sz="2206" i="1" dirty="0">
                <a:latin typeface="Arial"/>
                <a:cs typeface="Arial"/>
              </a:rPr>
              <a:t>teplotu</a:t>
            </a:r>
            <a:r>
              <a:rPr sz="2206" i="1" spc="-39" dirty="0">
                <a:latin typeface="Arial"/>
                <a:cs typeface="Arial"/>
              </a:rPr>
              <a:t> </a:t>
            </a:r>
            <a:r>
              <a:rPr sz="2206" i="1" dirty="0">
                <a:latin typeface="Arial"/>
                <a:cs typeface="Arial"/>
              </a:rPr>
              <a:t>tavení</a:t>
            </a:r>
            <a:r>
              <a:rPr sz="2206" i="1" spc="-55" dirty="0">
                <a:latin typeface="Arial"/>
                <a:cs typeface="Arial"/>
              </a:rPr>
              <a:t> </a:t>
            </a:r>
            <a:r>
              <a:rPr sz="2206" i="1" spc="-11" dirty="0">
                <a:latin typeface="Arial"/>
                <a:cs typeface="Arial"/>
              </a:rPr>
              <a:t>183°C).</a:t>
            </a:r>
            <a:endParaRPr sz="2206">
              <a:latin typeface="Arial"/>
              <a:cs typeface="Arial"/>
            </a:endParaRPr>
          </a:p>
          <a:p>
            <a:pPr marL="14007" marR="227603" indent="19609">
              <a:lnSpc>
                <a:spcPct val="80000"/>
              </a:lnSpc>
              <a:spcBef>
                <a:spcPts val="1610"/>
              </a:spcBef>
              <a:tabLst>
                <a:tab pos="1776705" algn="l"/>
              </a:tabLst>
            </a:pPr>
            <a:r>
              <a:rPr sz="2206" i="1" dirty="0">
                <a:latin typeface="Arial"/>
                <a:cs typeface="Arial"/>
              </a:rPr>
              <a:t>Vyšší</a:t>
            </a:r>
            <a:r>
              <a:rPr sz="2206" i="1" spc="-39" dirty="0">
                <a:latin typeface="Arial"/>
                <a:cs typeface="Arial"/>
              </a:rPr>
              <a:t> </a:t>
            </a:r>
            <a:r>
              <a:rPr sz="2206" i="1" spc="-11" dirty="0">
                <a:latin typeface="Arial"/>
                <a:cs typeface="Arial"/>
              </a:rPr>
              <a:t>teploty</a:t>
            </a:r>
            <a:r>
              <a:rPr sz="2206" i="1" dirty="0">
                <a:latin typeface="Arial"/>
                <a:cs typeface="Arial"/>
              </a:rPr>
              <a:t>	tavení</a:t>
            </a:r>
            <a:r>
              <a:rPr sz="2206" i="1" spc="-72" dirty="0">
                <a:latin typeface="Arial"/>
                <a:cs typeface="Arial"/>
              </a:rPr>
              <a:t> </a:t>
            </a:r>
            <a:r>
              <a:rPr sz="2206" i="1" dirty="0">
                <a:latin typeface="Arial"/>
                <a:cs typeface="Arial"/>
              </a:rPr>
              <a:t>pájky</a:t>
            </a:r>
            <a:r>
              <a:rPr sz="2206" i="1" spc="-11"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zvýšená</a:t>
            </a:r>
            <a:r>
              <a:rPr sz="2206" i="1" spc="-61" dirty="0">
                <a:latin typeface="Arial"/>
                <a:cs typeface="Arial"/>
              </a:rPr>
              <a:t> </a:t>
            </a:r>
            <a:r>
              <a:rPr sz="2206" i="1" dirty="0">
                <a:latin typeface="Arial"/>
                <a:cs typeface="Arial"/>
              </a:rPr>
              <a:t>oxidace</a:t>
            </a:r>
            <a:r>
              <a:rPr sz="2206" i="1" spc="-39" dirty="0">
                <a:latin typeface="Arial"/>
                <a:cs typeface="Arial"/>
              </a:rPr>
              <a:t> </a:t>
            </a:r>
            <a:r>
              <a:rPr sz="2206" i="1" dirty="0">
                <a:latin typeface="Arial"/>
                <a:cs typeface="Arial"/>
              </a:rPr>
              <a:t>pájky</a:t>
            </a:r>
            <a:r>
              <a:rPr sz="2206" i="1" spc="-33" dirty="0">
                <a:latin typeface="Arial"/>
                <a:cs typeface="Arial"/>
              </a:rPr>
              <a:t> </a:t>
            </a:r>
            <a:r>
              <a:rPr sz="2206" i="1" dirty="0">
                <a:latin typeface="Arial"/>
                <a:cs typeface="Arial"/>
              </a:rPr>
              <a:t>a</a:t>
            </a:r>
            <a:r>
              <a:rPr sz="2206" i="1" spc="-6" dirty="0">
                <a:latin typeface="Arial"/>
                <a:cs typeface="Arial"/>
              </a:rPr>
              <a:t> </a:t>
            </a:r>
            <a:r>
              <a:rPr sz="2206" i="1" spc="-11" dirty="0">
                <a:latin typeface="Arial"/>
                <a:cs typeface="Arial"/>
              </a:rPr>
              <a:t>pájených povrchů</a:t>
            </a:r>
            <a:endParaRPr sz="2206">
              <a:latin typeface="Arial"/>
              <a:cs typeface="Arial"/>
            </a:endParaRPr>
          </a:p>
          <a:p>
            <a:pPr marL="745138">
              <a:tabLst>
                <a:tab pos="2491730" algn="l"/>
              </a:tabLst>
            </a:pPr>
            <a:r>
              <a:rPr sz="2206" dirty="0">
                <a:latin typeface="Arial"/>
                <a:cs typeface="Arial"/>
              </a:rPr>
              <a:t>»</a:t>
            </a:r>
            <a:r>
              <a:rPr sz="2206" spc="116" dirty="0">
                <a:latin typeface="Arial"/>
                <a:cs typeface="Arial"/>
              </a:rPr>
              <a:t> </a:t>
            </a:r>
            <a:r>
              <a:rPr sz="2206" i="1" dirty="0">
                <a:latin typeface="Arial"/>
                <a:cs typeface="Arial"/>
              </a:rPr>
              <a:t>Následek</a:t>
            </a:r>
            <a:r>
              <a:rPr sz="2206" i="1" spc="-22" dirty="0">
                <a:latin typeface="Arial"/>
                <a:cs typeface="Arial"/>
              </a:rPr>
              <a:t> </a:t>
            </a:r>
            <a:r>
              <a:rPr sz="2206" i="1" spc="-55" dirty="0">
                <a:latin typeface="Arial"/>
                <a:cs typeface="Arial"/>
              </a:rPr>
              <a:t>-</a:t>
            </a:r>
            <a:r>
              <a:rPr sz="2206" i="1" dirty="0">
                <a:latin typeface="Arial"/>
                <a:cs typeface="Arial"/>
              </a:rPr>
              <a:t>	horší</a:t>
            </a:r>
            <a:r>
              <a:rPr sz="2206" i="1" spc="-61" dirty="0">
                <a:latin typeface="Arial"/>
                <a:cs typeface="Arial"/>
              </a:rPr>
              <a:t> </a:t>
            </a:r>
            <a:r>
              <a:rPr sz="2206" i="1" dirty="0">
                <a:latin typeface="Arial"/>
                <a:cs typeface="Arial"/>
              </a:rPr>
              <a:t>smáčivost</a:t>
            </a:r>
            <a:r>
              <a:rPr sz="2206" i="1" spc="-50" dirty="0">
                <a:latin typeface="Arial"/>
                <a:cs typeface="Arial"/>
              </a:rPr>
              <a:t> </a:t>
            </a:r>
            <a:r>
              <a:rPr sz="2206" i="1" dirty="0">
                <a:latin typeface="Arial"/>
                <a:cs typeface="Arial"/>
              </a:rPr>
              <a:t>pájeného</a:t>
            </a:r>
            <a:r>
              <a:rPr sz="2206" i="1" spc="-44" dirty="0">
                <a:latin typeface="Arial"/>
                <a:cs typeface="Arial"/>
              </a:rPr>
              <a:t> </a:t>
            </a:r>
            <a:r>
              <a:rPr sz="2206" i="1" spc="-11" dirty="0">
                <a:latin typeface="Arial"/>
                <a:cs typeface="Arial"/>
              </a:rPr>
              <a:t>spoje.</a:t>
            </a:r>
            <a:endParaRPr sz="2206">
              <a:latin typeface="Arial"/>
              <a:cs typeface="Arial"/>
            </a:endParaRPr>
          </a:p>
          <a:p>
            <a:pPr marL="33615">
              <a:spcBef>
                <a:spcPts val="1059"/>
              </a:spcBef>
            </a:pPr>
            <a:r>
              <a:rPr sz="2206" i="1" dirty="0">
                <a:latin typeface="Arial"/>
                <a:cs typeface="Arial"/>
              </a:rPr>
              <a:t>Snížení</a:t>
            </a:r>
            <a:r>
              <a:rPr sz="2206" i="1" spc="-50" dirty="0">
                <a:latin typeface="Arial"/>
                <a:cs typeface="Arial"/>
              </a:rPr>
              <a:t> </a:t>
            </a:r>
            <a:r>
              <a:rPr sz="2206" i="1" dirty="0">
                <a:latin typeface="Arial"/>
                <a:cs typeface="Arial"/>
              </a:rPr>
              <a:t>oxidace</a:t>
            </a:r>
            <a:r>
              <a:rPr sz="2206" i="1" spc="-28"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použití</a:t>
            </a:r>
            <a:r>
              <a:rPr sz="2206" i="1" spc="-39" dirty="0">
                <a:latin typeface="Arial"/>
                <a:cs typeface="Arial"/>
              </a:rPr>
              <a:t> </a:t>
            </a:r>
            <a:r>
              <a:rPr sz="2206" i="1" dirty="0">
                <a:latin typeface="Arial"/>
                <a:cs typeface="Arial"/>
              </a:rPr>
              <a:t>aktivnějších</a:t>
            </a:r>
            <a:r>
              <a:rPr sz="2206" i="1" spc="-61" dirty="0">
                <a:latin typeface="Arial"/>
                <a:cs typeface="Arial"/>
              </a:rPr>
              <a:t> </a:t>
            </a:r>
            <a:r>
              <a:rPr sz="2206" i="1" spc="-11" dirty="0">
                <a:latin typeface="Arial"/>
                <a:cs typeface="Arial"/>
              </a:rPr>
              <a:t>tavidel.</a:t>
            </a:r>
            <a:endParaRPr sz="2206">
              <a:latin typeface="Arial"/>
              <a:cs typeface="Arial"/>
            </a:endParaRPr>
          </a:p>
          <a:p>
            <a:pPr marL="745138">
              <a:lnSpc>
                <a:spcPts val="2382"/>
              </a:lnSpc>
            </a:pPr>
            <a:r>
              <a:rPr sz="2206" dirty="0">
                <a:latin typeface="Arial"/>
                <a:cs typeface="Arial"/>
              </a:rPr>
              <a:t>»</a:t>
            </a:r>
            <a:r>
              <a:rPr sz="2206" spc="110" dirty="0">
                <a:latin typeface="Arial"/>
                <a:cs typeface="Arial"/>
              </a:rPr>
              <a:t> </a:t>
            </a:r>
            <a:r>
              <a:rPr sz="2206" i="1" dirty="0">
                <a:latin typeface="Arial"/>
                <a:cs typeface="Arial"/>
              </a:rPr>
              <a:t>Následek</a:t>
            </a:r>
            <a:r>
              <a:rPr sz="2206" i="1" spc="-28"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zbytky</a:t>
            </a:r>
            <a:r>
              <a:rPr sz="2206" i="1" spc="-55" dirty="0">
                <a:latin typeface="Arial"/>
                <a:cs typeface="Arial"/>
              </a:rPr>
              <a:t> </a:t>
            </a:r>
            <a:r>
              <a:rPr sz="2206" i="1" dirty="0">
                <a:latin typeface="Arial"/>
                <a:cs typeface="Arial"/>
              </a:rPr>
              <a:t>tavidel</a:t>
            </a:r>
            <a:r>
              <a:rPr sz="2206" i="1" spc="-28" dirty="0">
                <a:latin typeface="Arial"/>
                <a:cs typeface="Arial"/>
              </a:rPr>
              <a:t> </a:t>
            </a:r>
            <a:r>
              <a:rPr sz="2206" i="1" dirty="0">
                <a:latin typeface="Arial"/>
                <a:cs typeface="Arial"/>
              </a:rPr>
              <a:t>lze</a:t>
            </a:r>
            <a:r>
              <a:rPr sz="2206" i="1" spc="-28" dirty="0">
                <a:latin typeface="Arial"/>
                <a:cs typeface="Arial"/>
              </a:rPr>
              <a:t> </a:t>
            </a:r>
            <a:r>
              <a:rPr sz="2206" i="1" dirty="0">
                <a:latin typeface="Arial"/>
                <a:cs typeface="Arial"/>
              </a:rPr>
              <a:t>špatně</a:t>
            </a:r>
            <a:r>
              <a:rPr sz="2206" i="1" spc="-44" dirty="0">
                <a:latin typeface="Arial"/>
                <a:cs typeface="Arial"/>
              </a:rPr>
              <a:t> </a:t>
            </a:r>
            <a:r>
              <a:rPr sz="2206" i="1" dirty="0">
                <a:latin typeface="Arial"/>
                <a:cs typeface="Arial"/>
              </a:rPr>
              <a:t>odstranit</a:t>
            </a:r>
            <a:r>
              <a:rPr sz="2206" i="1" spc="-44" dirty="0">
                <a:latin typeface="Arial"/>
                <a:cs typeface="Arial"/>
              </a:rPr>
              <a:t> </a:t>
            </a:r>
            <a:r>
              <a:rPr sz="2206" i="1" spc="-11" dirty="0">
                <a:latin typeface="Arial"/>
                <a:cs typeface="Arial"/>
              </a:rPr>
              <a:t>(negativní</a:t>
            </a:r>
            <a:endParaRPr sz="2206">
              <a:latin typeface="Arial"/>
              <a:cs typeface="Arial"/>
            </a:endParaRPr>
          </a:p>
          <a:p>
            <a:pPr marL="997253">
              <a:lnSpc>
                <a:spcPts val="2382"/>
              </a:lnSpc>
            </a:pPr>
            <a:r>
              <a:rPr sz="2206" i="1" dirty="0">
                <a:latin typeface="Arial"/>
                <a:cs typeface="Arial"/>
              </a:rPr>
              <a:t>vliv</a:t>
            </a:r>
            <a:r>
              <a:rPr sz="2206" i="1" spc="-28" dirty="0">
                <a:latin typeface="Arial"/>
                <a:cs typeface="Arial"/>
              </a:rPr>
              <a:t> </a:t>
            </a:r>
            <a:r>
              <a:rPr sz="2206" i="1" dirty="0">
                <a:latin typeface="Arial"/>
                <a:cs typeface="Arial"/>
              </a:rPr>
              <a:t>na</a:t>
            </a:r>
            <a:r>
              <a:rPr sz="2206" i="1" spc="-11" dirty="0">
                <a:latin typeface="Arial"/>
                <a:cs typeface="Arial"/>
              </a:rPr>
              <a:t> </a:t>
            </a:r>
            <a:r>
              <a:rPr sz="2206" i="1" dirty="0">
                <a:latin typeface="Arial"/>
                <a:cs typeface="Arial"/>
              </a:rPr>
              <a:t>spolehlivost</a:t>
            </a:r>
            <a:r>
              <a:rPr sz="2206" i="1" spc="-55" dirty="0">
                <a:latin typeface="Arial"/>
                <a:cs typeface="Arial"/>
              </a:rPr>
              <a:t> </a:t>
            </a:r>
            <a:r>
              <a:rPr sz="2206" i="1" spc="-11" dirty="0">
                <a:latin typeface="Arial"/>
                <a:cs typeface="Arial"/>
              </a:rPr>
              <a:t>spoje.</a:t>
            </a:r>
            <a:endParaRPr sz="2206">
              <a:latin typeface="Arial"/>
              <a:cs typeface="Arial"/>
            </a:endParaRPr>
          </a:p>
          <a:p>
            <a:pPr marL="33615">
              <a:spcBef>
                <a:spcPts val="1059"/>
              </a:spcBef>
            </a:pPr>
            <a:r>
              <a:rPr sz="2206" i="1" dirty="0">
                <a:latin typeface="Arial"/>
                <a:cs typeface="Arial"/>
              </a:rPr>
              <a:t>Cena</a:t>
            </a:r>
            <a:r>
              <a:rPr sz="2206" i="1" spc="-44" dirty="0">
                <a:latin typeface="Arial"/>
                <a:cs typeface="Arial"/>
              </a:rPr>
              <a:t> </a:t>
            </a:r>
            <a:r>
              <a:rPr sz="2206" i="1" dirty="0">
                <a:latin typeface="Arial"/>
                <a:cs typeface="Arial"/>
              </a:rPr>
              <a:t>bezolovnatých</a:t>
            </a:r>
            <a:r>
              <a:rPr sz="2206" i="1" spc="-66" dirty="0">
                <a:latin typeface="Arial"/>
                <a:cs typeface="Arial"/>
              </a:rPr>
              <a:t> </a:t>
            </a:r>
            <a:r>
              <a:rPr sz="2206" i="1" dirty="0">
                <a:latin typeface="Arial"/>
                <a:cs typeface="Arial"/>
              </a:rPr>
              <a:t>pájek</a:t>
            </a:r>
            <a:r>
              <a:rPr sz="2206" i="1" spc="-28"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většinou</a:t>
            </a:r>
            <a:r>
              <a:rPr sz="2206" i="1" spc="-44" dirty="0">
                <a:latin typeface="Arial"/>
                <a:cs typeface="Arial"/>
              </a:rPr>
              <a:t> </a:t>
            </a:r>
            <a:r>
              <a:rPr sz="2206" i="1" spc="-11" dirty="0">
                <a:latin typeface="Arial"/>
                <a:cs typeface="Arial"/>
              </a:rPr>
              <a:t>vyšší.</a:t>
            </a:r>
            <a:endParaRPr sz="2206">
              <a:latin typeface="Arial"/>
              <a:cs typeface="Arial"/>
            </a:endParaRPr>
          </a:p>
        </p:txBody>
      </p:sp>
      <p:sp>
        <p:nvSpPr>
          <p:cNvPr id="12" name="object 12"/>
          <p:cNvSpPr txBox="1">
            <a:spLocks noGrp="1"/>
          </p:cNvSpPr>
          <p:nvPr>
            <p:ph type="title"/>
          </p:nvPr>
        </p:nvSpPr>
        <p:spPr>
          <a:xfrm>
            <a:off x="391633" y="777807"/>
            <a:ext cx="7459911" cy="442668"/>
          </a:xfrm>
          <a:prstGeom prst="rect">
            <a:avLst/>
          </a:prstGeom>
        </p:spPr>
        <p:txBody>
          <a:bodyPr vert="horz" wrap="square" lIns="0" tIns="18207" rIns="0" bIns="0" rtlCol="0">
            <a:spAutoFit/>
          </a:bodyPr>
          <a:lstStyle/>
          <a:p>
            <a:pPr marL="14007">
              <a:spcBef>
                <a:spcPts val="143"/>
              </a:spcBef>
            </a:pPr>
            <a:r>
              <a:rPr sz="2757" i="1" spc="-61" dirty="0">
                <a:solidFill>
                  <a:srgbClr val="FF0000"/>
                </a:solidFill>
                <a:latin typeface="Tahoma"/>
                <a:cs typeface="Tahoma"/>
              </a:rPr>
              <a:t>Problematika</a:t>
            </a:r>
            <a:r>
              <a:rPr sz="2757" i="1" spc="-116" dirty="0">
                <a:solidFill>
                  <a:srgbClr val="FF0000"/>
                </a:solidFill>
                <a:latin typeface="Tahoma"/>
                <a:cs typeface="Tahoma"/>
              </a:rPr>
              <a:t> </a:t>
            </a:r>
            <a:r>
              <a:rPr sz="2757" i="1" spc="-50" dirty="0">
                <a:solidFill>
                  <a:srgbClr val="FF0000"/>
                </a:solidFill>
                <a:latin typeface="Tahoma"/>
                <a:cs typeface="Tahoma"/>
              </a:rPr>
              <a:t>zavádění</a:t>
            </a:r>
            <a:r>
              <a:rPr sz="2757" i="1" spc="-126" dirty="0">
                <a:solidFill>
                  <a:srgbClr val="FF0000"/>
                </a:solidFill>
                <a:latin typeface="Tahoma"/>
                <a:cs typeface="Tahoma"/>
              </a:rPr>
              <a:t> </a:t>
            </a:r>
            <a:r>
              <a:rPr sz="2757" i="1" spc="-61" dirty="0">
                <a:solidFill>
                  <a:srgbClr val="FF0000"/>
                </a:solidFill>
                <a:latin typeface="Tahoma"/>
                <a:cs typeface="Tahoma"/>
              </a:rPr>
              <a:t>bezolovnatých</a:t>
            </a:r>
            <a:r>
              <a:rPr sz="2757" i="1" spc="-77" dirty="0">
                <a:solidFill>
                  <a:srgbClr val="FF0000"/>
                </a:solidFill>
                <a:latin typeface="Tahoma"/>
                <a:cs typeface="Tahoma"/>
              </a:rPr>
              <a:t> </a:t>
            </a:r>
            <a:r>
              <a:rPr sz="2757" i="1" spc="-33" dirty="0">
                <a:solidFill>
                  <a:srgbClr val="FF0000"/>
                </a:solidFill>
                <a:latin typeface="Tahoma"/>
                <a:cs typeface="Tahoma"/>
              </a:rPr>
              <a:t>pájek</a:t>
            </a:r>
            <a:endParaRPr sz="2757">
              <a:latin typeface="Tahoma"/>
              <a:cs typeface="Tahoma"/>
            </a:endParaRPr>
          </a:p>
        </p:txBody>
      </p:sp>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a:spLocks noGrp="1"/>
          </p:cNvSpPr>
          <p:nvPr>
            <p:ph type="title"/>
          </p:nvPr>
        </p:nvSpPr>
        <p:spPr>
          <a:xfrm>
            <a:off x="391632" y="777807"/>
            <a:ext cx="4539810" cy="442668"/>
          </a:xfrm>
          <a:prstGeom prst="rect">
            <a:avLst/>
          </a:prstGeom>
        </p:spPr>
        <p:txBody>
          <a:bodyPr vert="horz" wrap="square" lIns="0" tIns="18207" rIns="0" bIns="0" rtlCol="0">
            <a:spAutoFit/>
          </a:bodyPr>
          <a:lstStyle/>
          <a:p>
            <a:pPr marL="14007">
              <a:spcBef>
                <a:spcPts val="143"/>
              </a:spcBef>
            </a:pPr>
            <a:r>
              <a:rPr sz="2757" i="1" spc="-50" dirty="0">
                <a:solidFill>
                  <a:srgbClr val="FF0000"/>
                </a:solidFill>
                <a:latin typeface="Tahoma"/>
                <a:cs typeface="Tahoma"/>
              </a:rPr>
              <a:t>Druhy</a:t>
            </a:r>
            <a:r>
              <a:rPr sz="2757" i="1" spc="-126" dirty="0">
                <a:solidFill>
                  <a:srgbClr val="FF0000"/>
                </a:solidFill>
                <a:latin typeface="Tahoma"/>
                <a:cs typeface="Tahoma"/>
              </a:rPr>
              <a:t> </a:t>
            </a:r>
            <a:r>
              <a:rPr sz="2757" i="1" spc="-50" dirty="0">
                <a:solidFill>
                  <a:srgbClr val="FF0000"/>
                </a:solidFill>
                <a:latin typeface="Tahoma"/>
                <a:cs typeface="Tahoma"/>
              </a:rPr>
              <a:t>pájek</a:t>
            </a:r>
            <a:r>
              <a:rPr sz="2757" i="1" spc="-126" dirty="0">
                <a:solidFill>
                  <a:srgbClr val="FF0000"/>
                </a:solidFill>
                <a:latin typeface="Tahoma"/>
                <a:cs typeface="Tahoma"/>
              </a:rPr>
              <a:t> </a:t>
            </a:r>
            <a:r>
              <a:rPr sz="2757" i="1" dirty="0">
                <a:solidFill>
                  <a:srgbClr val="FF0000"/>
                </a:solidFill>
                <a:latin typeface="Tahoma"/>
                <a:cs typeface="Tahoma"/>
              </a:rPr>
              <a:t>–</a:t>
            </a:r>
            <a:r>
              <a:rPr sz="2757" i="1" spc="-132" dirty="0">
                <a:solidFill>
                  <a:srgbClr val="FF0000"/>
                </a:solidFill>
                <a:latin typeface="Tahoma"/>
                <a:cs typeface="Tahoma"/>
              </a:rPr>
              <a:t> </a:t>
            </a:r>
            <a:r>
              <a:rPr sz="2757" i="1" spc="-39" dirty="0">
                <a:solidFill>
                  <a:srgbClr val="FF0000"/>
                </a:solidFill>
                <a:latin typeface="Tahoma"/>
                <a:cs typeface="Tahoma"/>
              </a:rPr>
              <a:t>tvrdé</a:t>
            </a:r>
            <a:r>
              <a:rPr sz="2757" i="1" spc="-143" dirty="0">
                <a:solidFill>
                  <a:srgbClr val="FF0000"/>
                </a:solidFill>
                <a:latin typeface="Tahoma"/>
                <a:cs typeface="Tahoma"/>
              </a:rPr>
              <a:t> </a:t>
            </a:r>
            <a:r>
              <a:rPr sz="2757" i="1" spc="-44" dirty="0">
                <a:solidFill>
                  <a:srgbClr val="FF0000"/>
                </a:solidFill>
                <a:latin typeface="Tahoma"/>
                <a:cs typeface="Tahoma"/>
              </a:rPr>
              <a:t>pájení</a:t>
            </a:r>
            <a:endParaRPr sz="2757">
              <a:latin typeface="Tahoma"/>
              <a:cs typeface="Tahoma"/>
            </a:endParaRPr>
          </a:p>
        </p:txBody>
      </p:sp>
      <p:sp>
        <p:nvSpPr>
          <p:cNvPr id="35" name="object 35"/>
          <p:cNvSpPr txBox="1"/>
          <p:nvPr/>
        </p:nvSpPr>
        <p:spPr>
          <a:xfrm>
            <a:off x="400037" y="1402623"/>
            <a:ext cx="9893328" cy="5393951"/>
          </a:xfrm>
          <a:prstGeom prst="rect">
            <a:avLst/>
          </a:prstGeom>
        </p:spPr>
        <p:txBody>
          <a:bodyPr vert="horz" wrap="square" lIns="0" tIns="14706" rIns="0" bIns="0" rtlCol="0">
            <a:spAutoFit/>
          </a:bodyPr>
          <a:lstStyle/>
          <a:p>
            <a:pPr marL="14007" marR="5602">
              <a:spcBef>
                <a:spcPts val="116"/>
              </a:spcBef>
            </a:pPr>
            <a:r>
              <a:rPr sz="2206" i="1" dirty="0">
                <a:latin typeface="Arial"/>
                <a:cs typeface="Arial"/>
              </a:rPr>
              <a:t>Podle</a:t>
            </a:r>
            <a:r>
              <a:rPr sz="2206" i="1" spc="-11" dirty="0">
                <a:latin typeface="Arial"/>
                <a:cs typeface="Arial"/>
              </a:rPr>
              <a:t> </a:t>
            </a:r>
            <a:r>
              <a:rPr sz="2206" i="1" dirty="0">
                <a:latin typeface="Arial"/>
                <a:cs typeface="Arial"/>
              </a:rPr>
              <a:t>související</a:t>
            </a:r>
            <a:r>
              <a:rPr sz="2206" i="1" spc="-66" dirty="0">
                <a:latin typeface="Arial"/>
                <a:cs typeface="Arial"/>
              </a:rPr>
              <a:t> </a:t>
            </a:r>
            <a:r>
              <a:rPr sz="2206" i="1" dirty="0">
                <a:latin typeface="Arial"/>
                <a:cs typeface="Arial"/>
              </a:rPr>
              <a:t>normy</a:t>
            </a:r>
            <a:r>
              <a:rPr sz="2206" i="1" spc="-22" dirty="0">
                <a:latin typeface="Arial"/>
                <a:cs typeface="Arial"/>
              </a:rPr>
              <a:t> </a:t>
            </a:r>
            <a:r>
              <a:rPr sz="2206" b="1" i="1" dirty="0">
                <a:latin typeface="Arial"/>
                <a:cs typeface="Arial"/>
              </a:rPr>
              <a:t>ČSN</a:t>
            </a:r>
            <a:r>
              <a:rPr sz="2206" b="1" i="1" spc="-11" dirty="0">
                <a:latin typeface="Arial"/>
                <a:cs typeface="Arial"/>
              </a:rPr>
              <a:t> </a:t>
            </a:r>
            <a:r>
              <a:rPr sz="2206" b="1" i="1" dirty="0">
                <a:latin typeface="Arial"/>
                <a:cs typeface="Arial"/>
              </a:rPr>
              <a:t>EN</a:t>
            </a:r>
            <a:r>
              <a:rPr sz="2206" b="1" i="1" spc="-11" dirty="0">
                <a:latin typeface="Arial"/>
                <a:cs typeface="Arial"/>
              </a:rPr>
              <a:t> </a:t>
            </a:r>
            <a:r>
              <a:rPr sz="2206" b="1" i="1" dirty="0">
                <a:latin typeface="Arial"/>
                <a:cs typeface="Arial"/>
              </a:rPr>
              <a:t>1044</a:t>
            </a:r>
            <a:r>
              <a:rPr sz="2206" i="1" dirty="0">
                <a:latin typeface="Arial"/>
                <a:cs typeface="Arial"/>
              </a:rPr>
              <a:t>,</a:t>
            </a:r>
            <a:r>
              <a:rPr sz="2206" i="1" spc="-33" dirty="0">
                <a:latin typeface="Arial"/>
                <a:cs typeface="Arial"/>
              </a:rPr>
              <a:t> </a:t>
            </a:r>
            <a:r>
              <a:rPr sz="2206" i="1" dirty="0">
                <a:latin typeface="Arial"/>
                <a:cs typeface="Arial"/>
              </a:rPr>
              <a:t>rozdělujeme</a:t>
            </a:r>
            <a:r>
              <a:rPr sz="2206" i="1" spc="-44" dirty="0">
                <a:latin typeface="Arial"/>
                <a:cs typeface="Arial"/>
              </a:rPr>
              <a:t> </a:t>
            </a:r>
            <a:r>
              <a:rPr sz="2206" i="1" dirty="0">
                <a:latin typeface="Arial"/>
                <a:cs typeface="Arial"/>
              </a:rPr>
              <a:t>tvrdé</a:t>
            </a:r>
            <a:r>
              <a:rPr sz="2206" i="1" spc="-44" dirty="0">
                <a:latin typeface="Arial"/>
                <a:cs typeface="Arial"/>
              </a:rPr>
              <a:t> </a:t>
            </a:r>
            <a:r>
              <a:rPr sz="2206" i="1" dirty="0">
                <a:latin typeface="Arial"/>
                <a:cs typeface="Arial"/>
              </a:rPr>
              <a:t>pájky</a:t>
            </a:r>
            <a:r>
              <a:rPr sz="2206" i="1" spc="-39"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8</a:t>
            </a:r>
            <a:r>
              <a:rPr sz="2206" i="1" spc="-11" dirty="0">
                <a:latin typeface="Arial"/>
                <a:cs typeface="Arial"/>
              </a:rPr>
              <a:t> </a:t>
            </a:r>
            <a:r>
              <a:rPr sz="2206" i="1" dirty="0">
                <a:latin typeface="Arial"/>
                <a:cs typeface="Arial"/>
              </a:rPr>
              <a:t>skupin</a:t>
            </a:r>
            <a:r>
              <a:rPr sz="2206" i="1" spc="-33" dirty="0">
                <a:latin typeface="Arial"/>
                <a:cs typeface="Arial"/>
              </a:rPr>
              <a:t> </a:t>
            </a:r>
            <a:r>
              <a:rPr sz="2206" i="1" spc="-28" dirty="0">
                <a:latin typeface="Arial"/>
                <a:cs typeface="Arial"/>
              </a:rPr>
              <a:t>dle </a:t>
            </a:r>
            <a:r>
              <a:rPr sz="2206" i="1" dirty="0">
                <a:latin typeface="Arial"/>
                <a:cs typeface="Arial"/>
              </a:rPr>
              <a:t>hlavního</a:t>
            </a:r>
            <a:r>
              <a:rPr sz="2206" i="1" spc="-72" dirty="0">
                <a:latin typeface="Arial"/>
                <a:cs typeface="Arial"/>
              </a:rPr>
              <a:t> </a:t>
            </a:r>
            <a:r>
              <a:rPr sz="2206" i="1" dirty="0">
                <a:latin typeface="Arial"/>
                <a:cs typeface="Arial"/>
              </a:rPr>
              <a:t>legujícího</a:t>
            </a:r>
            <a:r>
              <a:rPr sz="2206" i="1" spc="-72" dirty="0">
                <a:latin typeface="Arial"/>
                <a:cs typeface="Arial"/>
              </a:rPr>
              <a:t> </a:t>
            </a:r>
            <a:r>
              <a:rPr sz="2206" i="1" spc="-11" dirty="0">
                <a:latin typeface="Arial"/>
                <a:cs typeface="Arial"/>
              </a:rPr>
              <a:t>prvku.</a:t>
            </a:r>
            <a:endParaRPr sz="2206" dirty="0">
              <a:latin typeface="Arial"/>
              <a:cs typeface="Arial"/>
            </a:endParaRPr>
          </a:p>
          <a:p>
            <a:pPr>
              <a:lnSpc>
                <a:spcPct val="100000"/>
              </a:lnSpc>
            </a:pPr>
            <a:endParaRPr sz="2426" dirty="0">
              <a:latin typeface="Arial"/>
              <a:cs typeface="Arial"/>
            </a:endParaRPr>
          </a:p>
          <a:p>
            <a:pPr>
              <a:spcBef>
                <a:spcPts val="28"/>
              </a:spcBef>
            </a:pPr>
            <a:endParaRPr sz="2150" dirty="0">
              <a:latin typeface="Arial"/>
              <a:cs typeface="Arial"/>
            </a:endParaRPr>
          </a:p>
          <a:p>
            <a:pPr marL="338954" indent="-325647">
              <a:buAutoNum type="arabicParenR"/>
              <a:tabLst>
                <a:tab pos="339654" algn="l"/>
              </a:tabLst>
            </a:pPr>
            <a:r>
              <a:rPr sz="2206" b="1" i="1" dirty="0">
                <a:latin typeface="Arial"/>
                <a:cs typeface="Arial"/>
              </a:rPr>
              <a:t>AL</a:t>
            </a:r>
            <a:r>
              <a:rPr sz="2206" b="1" i="1" spc="-39"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obsahující</a:t>
            </a:r>
            <a:r>
              <a:rPr sz="2206" i="1" spc="-55" dirty="0">
                <a:latin typeface="Arial"/>
                <a:cs typeface="Arial"/>
              </a:rPr>
              <a:t> </a:t>
            </a:r>
            <a:r>
              <a:rPr sz="2206" i="1" dirty="0">
                <a:latin typeface="Arial"/>
                <a:cs typeface="Arial"/>
              </a:rPr>
              <a:t>hliník</a:t>
            </a:r>
            <a:r>
              <a:rPr sz="2206" i="1" spc="-22" dirty="0">
                <a:latin typeface="Arial"/>
                <a:cs typeface="Arial"/>
              </a:rPr>
              <a:t> </a:t>
            </a:r>
            <a:r>
              <a:rPr sz="2206" i="1" dirty="0">
                <a:latin typeface="Arial"/>
                <a:cs typeface="Arial"/>
              </a:rPr>
              <a:t>jako</a:t>
            </a:r>
            <a:r>
              <a:rPr sz="2206" i="1" spc="-39" dirty="0">
                <a:latin typeface="Arial"/>
                <a:cs typeface="Arial"/>
              </a:rPr>
              <a:t> </a:t>
            </a:r>
            <a:r>
              <a:rPr sz="2206" i="1" dirty="0">
                <a:latin typeface="Arial"/>
                <a:cs typeface="Arial"/>
              </a:rPr>
              <a:t>hlavní</a:t>
            </a:r>
            <a:r>
              <a:rPr sz="2206" i="1" spc="-50" dirty="0">
                <a:latin typeface="Arial"/>
                <a:cs typeface="Arial"/>
              </a:rPr>
              <a:t> </a:t>
            </a:r>
            <a:r>
              <a:rPr sz="2206" i="1" spc="-11" dirty="0">
                <a:latin typeface="Arial"/>
                <a:cs typeface="Arial"/>
              </a:rPr>
              <a:t>přísadu</a:t>
            </a:r>
            <a:endParaRPr sz="2206" dirty="0">
              <a:latin typeface="Arial"/>
              <a:cs typeface="Arial"/>
            </a:endParaRPr>
          </a:p>
          <a:p>
            <a:pPr marL="338954" indent="-325647">
              <a:spcBef>
                <a:spcPts val="529"/>
              </a:spcBef>
              <a:buAutoNum type="arabicParenR"/>
              <a:tabLst>
                <a:tab pos="339654" algn="l"/>
              </a:tabLst>
            </a:pPr>
            <a:r>
              <a:rPr sz="2206" b="1" i="1" dirty="0">
                <a:latin typeface="Arial"/>
                <a:cs typeface="Arial"/>
              </a:rPr>
              <a:t>AG</a:t>
            </a:r>
            <a:r>
              <a:rPr sz="2206" b="1" i="1" spc="-39"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obsahující</a:t>
            </a:r>
            <a:r>
              <a:rPr sz="2206" i="1" spc="-55" dirty="0">
                <a:latin typeface="Arial"/>
                <a:cs typeface="Arial"/>
              </a:rPr>
              <a:t> </a:t>
            </a:r>
            <a:r>
              <a:rPr sz="2206" i="1" dirty="0">
                <a:latin typeface="Arial"/>
                <a:cs typeface="Arial"/>
              </a:rPr>
              <a:t>stříbro</a:t>
            </a:r>
            <a:r>
              <a:rPr sz="2206" i="1" spc="-50" dirty="0">
                <a:latin typeface="Arial"/>
                <a:cs typeface="Arial"/>
              </a:rPr>
              <a:t> </a:t>
            </a:r>
            <a:r>
              <a:rPr sz="2206" i="1" dirty="0">
                <a:latin typeface="Arial"/>
                <a:cs typeface="Arial"/>
              </a:rPr>
              <a:t>(není</a:t>
            </a:r>
            <a:r>
              <a:rPr sz="2206" i="1" spc="-44" dirty="0">
                <a:latin typeface="Arial"/>
                <a:cs typeface="Arial"/>
              </a:rPr>
              <a:t> </a:t>
            </a:r>
            <a:r>
              <a:rPr sz="2206" i="1" dirty="0">
                <a:latin typeface="Arial"/>
                <a:cs typeface="Arial"/>
              </a:rPr>
              <a:t>hlavním</a:t>
            </a:r>
            <a:r>
              <a:rPr sz="2206" i="1" spc="-55" dirty="0">
                <a:latin typeface="Arial"/>
                <a:cs typeface="Arial"/>
              </a:rPr>
              <a:t> </a:t>
            </a:r>
            <a:r>
              <a:rPr sz="2206" i="1" dirty="0">
                <a:latin typeface="Arial"/>
                <a:cs typeface="Arial"/>
              </a:rPr>
              <a:t>prvkem,</a:t>
            </a:r>
            <a:r>
              <a:rPr sz="2206" i="1" spc="-50" dirty="0">
                <a:latin typeface="Arial"/>
                <a:cs typeface="Arial"/>
              </a:rPr>
              <a:t> </a:t>
            </a:r>
            <a:r>
              <a:rPr sz="2206" i="1" dirty="0">
                <a:latin typeface="Arial"/>
                <a:cs typeface="Arial"/>
              </a:rPr>
              <a:t>ale</a:t>
            </a:r>
            <a:r>
              <a:rPr sz="2206" i="1" spc="-28" dirty="0">
                <a:latin typeface="Arial"/>
                <a:cs typeface="Arial"/>
              </a:rPr>
              <a:t> </a:t>
            </a:r>
            <a:r>
              <a:rPr sz="2206" i="1" dirty="0">
                <a:latin typeface="Arial"/>
                <a:cs typeface="Arial"/>
              </a:rPr>
              <a:t>významnou</a:t>
            </a:r>
            <a:r>
              <a:rPr sz="2206" i="1" spc="-55" dirty="0">
                <a:latin typeface="Arial"/>
                <a:cs typeface="Arial"/>
              </a:rPr>
              <a:t> </a:t>
            </a:r>
            <a:r>
              <a:rPr sz="2206" i="1" spc="-11" dirty="0">
                <a:latin typeface="Arial"/>
                <a:cs typeface="Arial"/>
              </a:rPr>
              <a:t>přísadou)</a:t>
            </a:r>
            <a:endParaRPr sz="2206" dirty="0">
              <a:latin typeface="Arial"/>
              <a:cs typeface="Arial"/>
            </a:endParaRPr>
          </a:p>
          <a:p>
            <a:pPr marL="339654" indent="-326349">
              <a:spcBef>
                <a:spcPts val="529"/>
              </a:spcBef>
              <a:buAutoNum type="arabicParenR"/>
              <a:tabLst>
                <a:tab pos="340354" algn="l"/>
              </a:tabLst>
            </a:pPr>
            <a:r>
              <a:rPr sz="2206" b="1" i="1" dirty="0">
                <a:latin typeface="Arial"/>
                <a:cs typeface="Arial"/>
              </a:rPr>
              <a:t>CP</a:t>
            </a:r>
            <a:r>
              <a:rPr sz="2206" b="1" i="1" spc="-33" dirty="0">
                <a:latin typeface="Arial"/>
                <a:cs typeface="Arial"/>
              </a:rPr>
              <a:t> </a:t>
            </a:r>
            <a:r>
              <a:rPr sz="2206" i="1" dirty="0">
                <a:latin typeface="Arial"/>
                <a:cs typeface="Arial"/>
              </a:rPr>
              <a:t>–</a:t>
            </a:r>
            <a:r>
              <a:rPr sz="2206" i="1" spc="-39" dirty="0">
                <a:latin typeface="Arial"/>
                <a:cs typeface="Arial"/>
              </a:rPr>
              <a:t> </a:t>
            </a:r>
            <a:r>
              <a:rPr sz="2206" i="1" dirty="0">
                <a:latin typeface="Arial"/>
                <a:cs typeface="Arial"/>
              </a:rPr>
              <a:t>obsahující</a:t>
            </a:r>
            <a:r>
              <a:rPr sz="2206" i="1" spc="-44" dirty="0">
                <a:latin typeface="Arial"/>
                <a:cs typeface="Arial"/>
              </a:rPr>
              <a:t> </a:t>
            </a:r>
            <a:r>
              <a:rPr sz="2206" i="1" dirty="0">
                <a:latin typeface="Arial"/>
                <a:cs typeface="Arial"/>
              </a:rPr>
              <a:t>měď</a:t>
            </a:r>
            <a:r>
              <a:rPr sz="2206" i="1" spc="-28" dirty="0">
                <a:latin typeface="Arial"/>
                <a:cs typeface="Arial"/>
              </a:rPr>
              <a:t> </a:t>
            </a:r>
            <a:r>
              <a:rPr sz="2206" i="1" dirty="0">
                <a:latin typeface="Arial"/>
                <a:cs typeface="Arial"/>
              </a:rPr>
              <a:t>jako</a:t>
            </a:r>
            <a:r>
              <a:rPr sz="2206" i="1" spc="-33" dirty="0">
                <a:latin typeface="Arial"/>
                <a:cs typeface="Arial"/>
              </a:rPr>
              <a:t> </a:t>
            </a:r>
            <a:r>
              <a:rPr sz="2206" i="1" dirty="0">
                <a:latin typeface="Arial"/>
                <a:cs typeface="Arial"/>
              </a:rPr>
              <a:t>hlavní</a:t>
            </a:r>
            <a:r>
              <a:rPr sz="2206" i="1" spc="-33" dirty="0">
                <a:latin typeface="Arial"/>
                <a:cs typeface="Arial"/>
              </a:rPr>
              <a:t> </a:t>
            </a:r>
            <a:r>
              <a:rPr sz="2206" i="1" dirty="0">
                <a:latin typeface="Arial"/>
                <a:cs typeface="Arial"/>
              </a:rPr>
              <a:t>prvek</a:t>
            </a:r>
            <a:r>
              <a:rPr sz="2206" i="1" spc="-55" dirty="0">
                <a:latin typeface="Arial"/>
                <a:cs typeface="Arial"/>
              </a:rPr>
              <a:t> </a:t>
            </a:r>
            <a:r>
              <a:rPr sz="2206" i="1" dirty="0">
                <a:latin typeface="Arial"/>
                <a:cs typeface="Arial"/>
              </a:rPr>
              <a:t>a</a:t>
            </a:r>
            <a:r>
              <a:rPr sz="2206" i="1" spc="-39" dirty="0">
                <a:latin typeface="Arial"/>
                <a:cs typeface="Arial"/>
              </a:rPr>
              <a:t> </a:t>
            </a:r>
            <a:r>
              <a:rPr sz="2206" i="1" dirty="0">
                <a:latin typeface="Arial"/>
                <a:cs typeface="Arial"/>
              </a:rPr>
              <a:t>doplňujícím</a:t>
            </a:r>
            <a:r>
              <a:rPr sz="2206" i="1" spc="-55" dirty="0">
                <a:latin typeface="Arial"/>
                <a:cs typeface="Arial"/>
              </a:rPr>
              <a:t> </a:t>
            </a:r>
            <a:r>
              <a:rPr sz="2206" i="1" dirty="0">
                <a:latin typeface="Arial"/>
                <a:cs typeface="Arial"/>
              </a:rPr>
              <a:t>prvkem</a:t>
            </a:r>
            <a:r>
              <a:rPr sz="2206" i="1" spc="-55" dirty="0">
                <a:latin typeface="Arial"/>
                <a:cs typeface="Arial"/>
              </a:rPr>
              <a:t> </a:t>
            </a:r>
            <a:r>
              <a:rPr sz="2206" i="1" dirty="0">
                <a:latin typeface="Arial"/>
                <a:cs typeface="Arial"/>
              </a:rPr>
              <a:t>je</a:t>
            </a:r>
            <a:r>
              <a:rPr sz="2206" i="1" spc="-22" dirty="0">
                <a:latin typeface="Arial"/>
                <a:cs typeface="Arial"/>
              </a:rPr>
              <a:t> </a:t>
            </a:r>
            <a:r>
              <a:rPr sz="2206" i="1" dirty="0">
                <a:latin typeface="Arial"/>
                <a:cs typeface="Arial"/>
              </a:rPr>
              <a:t>FOSFOR</a:t>
            </a:r>
            <a:r>
              <a:rPr sz="2206" i="1" spc="-39" dirty="0">
                <a:latin typeface="Arial"/>
                <a:cs typeface="Arial"/>
              </a:rPr>
              <a:t> </a:t>
            </a:r>
            <a:r>
              <a:rPr sz="2206" i="1" spc="-28" dirty="0">
                <a:latin typeface="Arial"/>
                <a:cs typeface="Arial"/>
              </a:rPr>
              <a:t>(P)</a:t>
            </a:r>
            <a:endParaRPr sz="2206" dirty="0">
              <a:latin typeface="Arial"/>
              <a:cs typeface="Arial"/>
            </a:endParaRPr>
          </a:p>
          <a:p>
            <a:pPr marL="338954" indent="-325647">
              <a:spcBef>
                <a:spcPts val="534"/>
              </a:spcBef>
              <a:buAutoNum type="arabicParenR"/>
              <a:tabLst>
                <a:tab pos="339654" algn="l"/>
              </a:tabLst>
            </a:pPr>
            <a:r>
              <a:rPr sz="2206" b="1" i="1" dirty="0">
                <a:latin typeface="Arial"/>
                <a:cs typeface="Arial"/>
              </a:rPr>
              <a:t>CU</a:t>
            </a:r>
            <a:r>
              <a:rPr sz="2206" b="1" i="1" spc="-17"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obsahující</a:t>
            </a:r>
            <a:r>
              <a:rPr sz="2206" i="1" spc="-44" dirty="0">
                <a:latin typeface="Arial"/>
                <a:cs typeface="Arial"/>
              </a:rPr>
              <a:t> </a:t>
            </a:r>
            <a:r>
              <a:rPr sz="2206" i="1" dirty="0">
                <a:latin typeface="Arial"/>
                <a:cs typeface="Arial"/>
              </a:rPr>
              <a:t>měď</a:t>
            </a:r>
            <a:r>
              <a:rPr sz="2206" i="1" spc="-22" dirty="0">
                <a:latin typeface="Arial"/>
                <a:cs typeface="Arial"/>
              </a:rPr>
              <a:t> </a:t>
            </a:r>
            <a:r>
              <a:rPr sz="2206" i="1" dirty="0">
                <a:latin typeface="Arial"/>
                <a:cs typeface="Arial"/>
              </a:rPr>
              <a:t>jako</a:t>
            </a:r>
            <a:r>
              <a:rPr sz="2206" i="1" spc="-33" dirty="0">
                <a:latin typeface="Arial"/>
                <a:cs typeface="Arial"/>
              </a:rPr>
              <a:t> </a:t>
            </a:r>
            <a:r>
              <a:rPr sz="2206" i="1" dirty="0">
                <a:latin typeface="Arial"/>
                <a:cs typeface="Arial"/>
              </a:rPr>
              <a:t>hlavní</a:t>
            </a:r>
            <a:r>
              <a:rPr sz="2206" i="1" spc="-17" dirty="0">
                <a:latin typeface="Arial"/>
                <a:cs typeface="Arial"/>
              </a:rPr>
              <a:t> </a:t>
            </a:r>
            <a:r>
              <a:rPr sz="2206" i="1" dirty="0">
                <a:latin typeface="Arial"/>
                <a:cs typeface="Arial"/>
              </a:rPr>
              <a:t>přísadu</a:t>
            </a:r>
            <a:r>
              <a:rPr sz="2206" i="1" spc="-55"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pájka</a:t>
            </a:r>
            <a:r>
              <a:rPr sz="2206" i="1" spc="-39" dirty="0">
                <a:latin typeface="Arial"/>
                <a:cs typeface="Arial"/>
              </a:rPr>
              <a:t> </a:t>
            </a:r>
            <a:r>
              <a:rPr sz="2206" i="1" dirty="0">
                <a:latin typeface="Arial"/>
                <a:cs typeface="Arial"/>
              </a:rPr>
              <a:t>není</a:t>
            </a:r>
            <a:r>
              <a:rPr sz="2206" i="1" spc="-33" dirty="0">
                <a:latin typeface="Arial"/>
                <a:cs typeface="Arial"/>
              </a:rPr>
              <a:t> </a:t>
            </a:r>
            <a:r>
              <a:rPr sz="2206" i="1" dirty="0">
                <a:latin typeface="Arial"/>
                <a:cs typeface="Arial"/>
              </a:rPr>
              <a:t>zařazena</a:t>
            </a:r>
            <a:r>
              <a:rPr sz="2206" i="1" spc="-61" dirty="0">
                <a:latin typeface="Arial"/>
                <a:cs typeface="Arial"/>
              </a:rPr>
              <a:t> </a:t>
            </a:r>
            <a:r>
              <a:rPr sz="2206" i="1" dirty="0">
                <a:latin typeface="Arial"/>
                <a:cs typeface="Arial"/>
              </a:rPr>
              <a:t>ve sk.</a:t>
            </a:r>
            <a:r>
              <a:rPr sz="2206" i="1" spc="-33" dirty="0">
                <a:latin typeface="Arial"/>
                <a:cs typeface="Arial"/>
              </a:rPr>
              <a:t> </a:t>
            </a:r>
            <a:r>
              <a:rPr sz="2206" i="1" spc="-28" dirty="0">
                <a:latin typeface="Arial"/>
                <a:cs typeface="Arial"/>
              </a:rPr>
              <a:t>CP</a:t>
            </a:r>
            <a:endParaRPr sz="2206" dirty="0">
              <a:latin typeface="Arial"/>
              <a:cs typeface="Arial"/>
            </a:endParaRPr>
          </a:p>
          <a:p>
            <a:pPr marL="338954" indent="-325647">
              <a:spcBef>
                <a:spcPts val="529"/>
              </a:spcBef>
              <a:buAutoNum type="arabicParenR"/>
              <a:tabLst>
                <a:tab pos="339654" algn="l"/>
              </a:tabLst>
            </a:pPr>
            <a:r>
              <a:rPr sz="2206" b="1" i="1" dirty="0">
                <a:latin typeface="Arial"/>
                <a:cs typeface="Arial"/>
              </a:rPr>
              <a:t>NI</a:t>
            </a:r>
            <a:r>
              <a:rPr sz="2206" b="1" i="1" spc="-44"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obsahující</a:t>
            </a:r>
            <a:r>
              <a:rPr sz="2206" i="1" spc="-50" dirty="0">
                <a:latin typeface="Arial"/>
                <a:cs typeface="Arial"/>
              </a:rPr>
              <a:t> </a:t>
            </a:r>
            <a:r>
              <a:rPr sz="2206" i="1" dirty="0">
                <a:latin typeface="Arial"/>
                <a:cs typeface="Arial"/>
              </a:rPr>
              <a:t>nikl</a:t>
            </a:r>
            <a:r>
              <a:rPr sz="2206" i="1" spc="-22" dirty="0">
                <a:latin typeface="Arial"/>
                <a:cs typeface="Arial"/>
              </a:rPr>
              <a:t> </a:t>
            </a:r>
            <a:r>
              <a:rPr sz="2206" i="1" dirty="0">
                <a:latin typeface="Arial"/>
                <a:cs typeface="Arial"/>
              </a:rPr>
              <a:t>jako</a:t>
            </a:r>
            <a:r>
              <a:rPr sz="2206" i="1" spc="-33" dirty="0">
                <a:latin typeface="Arial"/>
                <a:cs typeface="Arial"/>
              </a:rPr>
              <a:t> </a:t>
            </a:r>
            <a:r>
              <a:rPr sz="2206" i="1" dirty="0">
                <a:latin typeface="Arial"/>
                <a:cs typeface="Arial"/>
              </a:rPr>
              <a:t>hlavní</a:t>
            </a:r>
            <a:r>
              <a:rPr sz="2206" i="1" spc="-22" dirty="0">
                <a:latin typeface="Arial"/>
                <a:cs typeface="Arial"/>
              </a:rPr>
              <a:t> </a:t>
            </a:r>
            <a:r>
              <a:rPr sz="2206" i="1" spc="-11" dirty="0">
                <a:latin typeface="Arial"/>
                <a:cs typeface="Arial"/>
              </a:rPr>
              <a:t>přísadu</a:t>
            </a:r>
            <a:endParaRPr sz="2206" dirty="0">
              <a:latin typeface="Arial"/>
              <a:cs typeface="Arial"/>
            </a:endParaRPr>
          </a:p>
          <a:p>
            <a:pPr marL="338954" indent="-325647">
              <a:spcBef>
                <a:spcPts val="529"/>
              </a:spcBef>
              <a:buAutoNum type="arabicParenR"/>
              <a:tabLst>
                <a:tab pos="339654" algn="l"/>
              </a:tabLst>
            </a:pPr>
            <a:r>
              <a:rPr sz="2206" b="1" i="1" dirty="0">
                <a:latin typeface="Arial"/>
                <a:cs typeface="Arial"/>
              </a:rPr>
              <a:t>CO</a:t>
            </a:r>
            <a:r>
              <a:rPr sz="2206" b="1" i="1" spc="-28"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obsahující</a:t>
            </a:r>
            <a:r>
              <a:rPr sz="2206" i="1" spc="-50" dirty="0">
                <a:latin typeface="Arial"/>
                <a:cs typeface="Arial"/>
              </a:rPr>
              <a:t> </a:t>
            </a:r>
            <a:r>
              <a:rPr sz="2206" i="1" dirty="0">
                <a:latin typeface="Arial"/>
                <a:cs typeface="Arial"/>
              </a:rPr>
              <a:t>kobalt</a:t>
            </a:r>
            <a:r>
              <a:rPr sz="2206" i="1" spc="-39" dirty="0">
                <a:latin typeface="Arial"/>
                <a:cs typeface="Arial"/>
              </a:rPr>
              <a:t> </a:t>
            </a:r>
            <a:r>
              <a:rPr sz="2206" i="1" dirty="0">
                <a:latin typeface="Arial"/>
                <a:cs typeface="Arial"/>
              </a:rPr>
              <a:t>jako</a:t>
            </a:r>
            <a:r>
              <a:rPr sz="2206" i="1" spc="-33" dirty="0">
                <a:latin typeface="Arial"/>
                <a:cs typeface="Arial"/>
              </a:rPr>
              <a:t> </a:t>
            </a:r>
            <a:r>
              <a:rPr sz="2206" i="1" dirty="0">
                <a:latin typeface="Arial"/>
                <a:cs typeface="Arial"/>
              </a:rPr>
              <a:t>hlavní</a:t>
            </a:r>
            <a:r>
              <a:rPr sz="2206" i="1" spc="-22" dirty="0">
                <a:latin typeface="Arial"/>
                <a:cs typeface="Arial"/>
              </a:rPr>
              <a:t> </a:t>
            </a:r>
            <a:r>
              <a:rPr sz="2206" i="1" spc="-11" dirty="0">
                <a:latin typeface="Arial"/>
                <a:cs typeface="Arial"/>
              </a:rPr>
              <a:t>přísadu</a:t>
            </a:r>
            <a:endParaRPr sz="2206" dirty="0">
              <a:latin typeface="Arial"/>
              <a:cs typeface="Arial"/>
            </a:endParaRPr>
          </a:p>
          <a:p>
            <a:pPr marL="338954" indent="-325647">
              <a:spcBef>
                <a:spcPts val="529"/>
              </a:spcBef>
              <a:buAutoNum type="arabicParenR"/>
              <a:tabLst>
                <a:tab pos="339654" algn="l"/>
              </a:tabLst>
            </a:pPr>
            <a:r>
              <a:rPr sz="2206" b="1" i="1" dirty="0">
                <a:latin typeface="Arial"/>
                <a:cs typeface="Arial"/>
              </a:rPr>
              <a:t>PD</a:t>
            </a:r>
            <a:r>
              <a:rPr sz="2206" b="1" i="1" spc="-22"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obsahující</a:t>
            </a:r>
            <a:r>
              <a:rPr sz="2206" i="1" spc="-44" dirty="0">
                <a:latin typeface="Arial"/>
                <a:cs typeface="Arial"/>
              </a:rPr>
              <a:t> </a:t>
            </a:r>
            <a:r>
              <a:rPr sz="2206" i="1" dirty="0">
                <a:latin typeface="Arial"/>
                <a:cs typeface="Arial"/>
              </a:rPr>
              <a:t>paladium</a:t>
            </a:r>
            <a:r>
              <a:rPr sz="2206" i="1" spc="-33" dirty="0">
                <a:latin typeface="Arial"/>
                <a:cs typeface="Arial"/>
              </a:rPr>
              <a:t> </a:t>
            </a:r>
            <a:r>
              <a:rPr sz="2206" i="1" dirty="0">
                <a:latin typeface="Arial"/>
                <a:cs typeface="Arial"/>
              </a:rPr>
              <a:t>v</a:t>
            </a:r>
            <a:r>
              <a:rPr sz="2206" i="1" spc="-33" dirty="0">
                <a:latin typeface="Arial"/>
                <a:cs typeface="Arial"/>
              </a:rPr>
              <a:t> </a:t>
            </a:r>
            <a:r>
              <a:rPr sz="2206" i="1" dirty="0">
                <a:latin typeface="Arial"/>
                <a:cs typeface="Arial"/>
              </a:rPr>
              <a:t>libovolném</a:t>
            </a:r>
            <a:r>
              <a:rPr sz="2206" i="1" spc="-44" dirty="0">
                <a:latin typeface="Arial"/>
                <a:cs typeface="Arial"/>
              </a:rPr>
              <a:t> </a:t>
            </a:r>
            <a:r>
              <a:rPr sz="2206" i="1" spc="-11" dirty="0">
                <a:latin typeface="Arial"/>
                <a:cs typeface="Arial"/>
              </a:rPr>
              <a:t>množství</a:t>
            </a:r>
            <a:endParaRPr sz="2206" dirty="0">
              <a:latin typeface="Arial"/>
              <a:cs typeface="Arial"/>
            </a:endParaRPr>
          </a:p>
          <a:p>
            <a:pPr marL="339654" indent="-326349">
              <a:spcBef>
                <a:spcPts val="529"/>
              </a:spcBef>
              <a:buAutoNum type="arabicParenR"/>
              <a:tabLst>
                <a:tab pos="340354" algn="l"/>
              </a:tabLst>
            </a:pPr>
            <a:r>
              <a:rPr sz="2206" b="1" i="1" dirty="0">
                <a:latin typeface="Arial"/>
                <a:cs typeface="Arial"/>
              </a:rPr>
              <a:t>AL</a:t>
            </a:r>
            <a:r>
              <a:rPr sz="2206" b="1" i="1" spc="-33"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obsahující</a:t>
            </a:r>
            <a:r>
              <a:rPr sz="2206" i="1" spc="-50" dirty="0">
                <a:latin typeface="Arial"/>
                <a:cs typeface="Arial"/>
              </a:rPr>
              <a:t> </a:t>
            </a:r>
            <a:r>
              <a:rPr sz="2206" i="1" dirty="0">
                <a:latin typeface="Arial"/>
                <a:cs typeface="Arial"/>
              </a:rPr>
              <a:t>zlato</a:t>
            </a:r>
            <a:r>
              <a:rPr sz="2206" i="1" spc="-39"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libovolném</a:t>
            </a:r>
            <a:r>
              <a:rPr sz="2206" i="1" spc="-22" dirty="0">
                <a:latin typeface="Arial"/>
                <a:cs typeface="Arial"/>
              </a:rPr>
              <a:t> </a:t>
            </a:r>
            <a:r>
              <a:rPr sz="2206" i="1" spc="-11" dirty="0">
                <a:latin typeface="Arial"/>
                <a:cs typeface="Arial"/>
              </a:rPr>
              <a:t>množství</a:t>
            </a:r>
            <a:endParaRPr sz="2206" dirty="0">
              <a:latin typeface="Arial"/>
              <a:cs typeface="Arial"/>
            </a:endParaRPr>
          </a:p>
          <a:p>
            <a:pPr>
              <a:spcBef>
                <a:spcPts val="28"/>
              </a:spcBef>
            </a:pPr>
            <a:endParaRPr sz="3198" dirty="0">
              <a:latin typeface="Arial"/>
              <a:cs typeface="Arial"/>
            </a:endParaRPr>
          </a:p>
          <a:p>
            <a:pPr marL="91041"/>
            <a:r>
              <a:rPr sz="2206" i="1" dirty="0">
                <a:latin typeface="Arial"/>
                <a:cs typeface="Arial"/>
              </a:rPr>
              <a:t>+</a:t>
            </a:r>
            <a:r>
              <a:rPr sz="2206" i="1" spc="-44" dirty="0">
                <a:latin typeface="Arial"/>
                <a:cs typeface="Arial"/>
              </a:rPr>
              <a:t> </a:t>
            </a:r>
            <a:r>
              <a:rPr sz="2206" i="1" dirty="0">
                <a:latin typeface="Arial"/>
                <a:cs typeface="Arial"/>
              </a:rPr>
              <a:t>trojmístné</a:t>
            </a:r>
            <a:r>
              <a:rPr sz="2206" i="1" spc="-50" dirty="0">
                <a:latin typeface="Arial"/>
                <a:cs typeface="Arial"/>
              </a:rPr>
              <a:t> </a:t>
            </a:r>
            <a:r>
              <a:rPr sz="2206" i="1" dirty="0">
                <a:latin typeface="Arial"/>
                <a:cs typeface="Arial"/>
              </a:rPr>
              <a:t>číslo</a:t>
            </a:r>
            <a:r>
              <a:rPr sz="2206" i="1" spc="-44" dirty="0">
                <a:latin typeface="Arial"/>
                <a:cs typeface="Arial"/>
              </a:rPr>
              <a:t> </a:t>
            </a:r>
            <a:r>
              <a:rPr sz="2206" i="1" dirty="0">
                <a:latin typeface="Arial"/>
                <a:cs typeface="Arial"/>
              </a:rPr>
              <a:t>upřesňující</a:t>
            </a:r>
            <a:r>
              <a:rPr sz="2206" i="1" spc="-55" dirty="0">
                <a:latin typeface="Arial"/>
                <a:cs typeface="Arial"/>
              </a:rPr>
              <a:t> </a:t>
            </a:r>
            <a:r>
              <a:rPr sz="2206" i="1" dirty="0">
                <a:latin typeface="Arial"/>
                <a:cs typeface="Arial"/>
              </a:rPr>
              <a:t>typ</a:t>
            </a:r>
            <a:r>
              <a:rPr sz="2206" i="1" spc="-50" dirty="0">
                <a:latin typeface="Arial"/>
                <a:cs typeface="Arial"/>
              </a:rPr>
              <a:t> </a:t>
            </a:r>
            <a:r>
              <a:rPr sz="2206" i="1" dirty="0">
                <a:latin typeface="Arial"/>
                <a:cs typeface="Arial"/>
              </a:rPr>
              <a:t>pájky</a:t>
            </a:r>
            <a:r>
              <a:rPr sz="2206" i="1" spc="-28" dirty="0">
                <a:latin typeface="Arial"/>
                <a:cs typeface="Arial"/>
              </a:rPr>
              <a:t> </a:t>
            </a:r>
            <a:r>
              <a:rPr sz="2206" i="1" dirty="0">
                <a:latin typeface="Arial"/>
                <a:cs typeface="Arial"/>
              </a:rPr>
              <a:t>ve</a:t>
            </a:r>
            <a:r>
              <a:rPr sz="2206" i="1" spc="-22" dirty="0">
                <a:latin typeface="Arial"/>
                <a:cs typeface="Arial"/>
              </a:rPr>
              <a:t> </a:t>
            </a:r>
            <a:r>
              <a:rPr sz="2206" i="1" spc="-11" dirty="0">
                <a:latin typeface="Arial"/>
                <a:cs typeface="Arial"/>
              </a:rPr>
              <a:t>skupině</a:t>
            </a:r>
            <a:endParaRPr sz="2206" dirty="0">
              <a:latin typeface="Arial"/>
              <a:cs typeface="Arial"/>
            </a:endParaRPr>
          </a:p>
        </p:txBody>
      </p:sp>
      <p:sp>
        <p:nvSpPr>
          <p:cNvPr id="36" name="object 3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a:spLocks noGrp="1"/>
          </p:cNvSpPr>
          <p:nvPr>
            <p:ph type="title"/>
          </p:nvPr>
        </p:nvSpPr>
        <p:spPr>
          <a:xfrm>
            <a:off x="391633" y="777807"/>
            <a:ext cx="7863963" cy="442668"/>
          </a:xfrm>
          <a:prstGeom prst="rect">
            <a:avLst/>
          </a:prstGeom>
        </p:spPr>
        <p:txBody>
          <a:bodyPr vert="horz" wrap="square" lIns="0" tIns="18207" rIns="0" bIns="0" rtlCol="0">
            <a:spAutoFit/>
          </a:bodyPr>
          <a:lstStyle/>
          <a:p>
            <a:pPr marL="14007">
              <a:spcBef>
                <a:spcPts val="143"/>
              </a:spcBef>
              <a:tabLst>
                <a:tab pos="4721541" algn="l"/>
              </a:tabLst>
            </a:pPr>
            <a:r>
              <a:rPr sz="2757" i="1" spc="-50" dirty="0">
                <a:solidFill>
                  <a:srgbClr val="FF0000"/>
                </a:solidFill>
                <a:latin typeface="Tahoma"/>
                <a:cs typeface="Tahoma"/>
              </a:rPr>
              <a:t>Druhy</a:t>
            </a:r>
            <a:r>
              <a:rPr sz="2757" i="1" spc="-126" dirty="0">
                <a:solidFill>
                  <a:srgbClr val="FF0000"/>
                </a:solidFill>
                <a:latin typeface="Tahoma"/>
                <a:cs typeface="Tahoma"/>
              </a:rPr>
              <a:t> </a:t>
            </a:r>
            <a:r>
              <a:rPr sz="2757" i="1" spc="-50" dirty="0">
                <a:solidFill>
                  <a:srgbClr val="FF0000"/>
                </a:solidFill>
                <a:latin typeface="Tahoma"/>
                <a:cs typeface="Tahoma"/>
              </a:rPr>
              <a:t>pájek</a:t>
            </a:r>
            <a:r>
              <a:rPr sz="2757" i="1" spc="-126" dirty="0">
                <a:solidFill>
                  <a:srgbClr val="FF0000"/>
                </a:solidFill>
                <a:latin typeface="Tahoma"/>
                <a:cs typeface="Tahoma"/>
              </a:rPr>
              <a:t> </a:t>
            </a:r>
            <a:r>
              <a:rPr sz="2757" i="1" dirty="0">
                <a:solidFill>
                  <a:srgbClr val="FF0000"/>
                </a:solidFill>
                <a:latin typeface="Tahoma"/>
                <a:cs typeface="Tahoma"/>
              </a:rPr>
              <a:t>–</a:t>
            </a:r>
            <a:r>
              <a:rPr sz="2757" i="1" spc="-132" dirty="0">
                <a:solidFill>
                  <a:srgbClr val="FF0000"/>
                </a:solidFill>
                <a:latin typeface="Tahoma"/>
                <a:cs typeface="Tahoma"/>
              </a:rPr>
              <a:t> </a:t>
            </a:r>
            <a:r>
              <a:rPr sz="2757" i="1" spc="-39" dirty="0">
                <a:solidFill>
                  <a:srgbClr val="FF0000"/>
                </a:solidFill>
                <a:latin typeface="Tahoma"/>
                <a:cs typeface="Tahoma"/>
              </a:rPr>
              <a:t>tvrdé</a:t>
            </a:r>
            <a:r>
              <a:rPr sz="2757" i="1" spc="-143"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28" dirty="0">
                <a:solidFill>
                  <a:srgbClr val="FF0000"/>
                </a:solidFill>
                <a:latin typeface="Tahoma"/>
                <a:cs typeface="Tahoma"/>
              </a:rPr>
              <a:t>(dle</a:t>
            </a:r>
            <a:r>
              <a:rPr sz="2757" i="1" spc="-176" dirty="0">
                <a:solidFill>
                  <a:srgbClr val="FF0000"/>
                </a:solidFill>
                <a:latin typeface="Tahoma"/>
                <a:cs typeface="Tahoma"/>
              </a:rPr>
              <a:t> </a:t>
            </a:r>
            <a:r>
              <a:rPr sz="2757" i="1" spc="-50" dirty="0">
                <a:solidFill>
                  <a:srgbClr val="FF0000"/>
                </a:solidFill>
                <a:latin typeface="Tahoma"/>
                <a:cs typeface="Tahoma"/>
              </a:rPr>
              <a:t>ČSN</a:t>
            </a:r>
            <a:r>
              <a:rPr sz="2757" i="1" spc="-154" dirty="0">
                <a:solidFill>
                  <a:srgbClr val="FF0000"/>
                </a:solidFill>
                <a:latin typeface="Tahoma"/>
                <a:cs typeface="Tahoma"/>
              </a:rPr>
              <a:t> </a:t>
            </a:r>
            <a:r>
              <a:rPr sz="2757" i="1" dirty="0">
                <a:solidFill>
                  <a:srgbClr val="FF0000"/>
                </a:solidFill>
                <a:latin typeface="Tahoma"/>
                <a:cs typeface="Tahoma"/>
              </a:rPr>
              <a:t>EN</a:t>
            </a:r>
            <a:r>
              <a:rPr sz="2757" i="1" spc="-165" dirty="0">
                <a:solidFill>
                  <a:srgbClr val="FF0000"/>
                </a:solidFill>
                <a:latin typeface="Tahoma"/>
                <a:cs typeface="Tahoma"/>
              </a:rPr>
              <a:t> </a:t>
            </a:r>
            <a:r>
              <a:rPr sz="2757" i="1" spc="-55" dirty="0">
                <a:solidFill>
                  <a:srgbClr val="FF0000"/>
                </a:solidFill>
                <a:latin typeface="Tahoma"/>
                <a:cs typeface="Tahoma"/>
              </a:rPr>
              <a:t>1044)</a:t>
            </a:r>
            <a:endParaRPr sz="2757">
              <a:latin typeface="Tahoma"/>
              <a:cs typeface="Tahoma"/>
            </a:endParaRPr>
          </a:p>
        </p:txBody>
      </p:sp>
      <p:sp>
        <p:nvSpPr>
          <p:cNvPr id="20" name="object 20"/>
          <p:cNvSpPr txBox="1"/>
          <p:nvPr/>
        </p:nvSpPr>
        <p:spPr>
          <a:xfrm>
            <a:off x="391633" y="1419226"/>
            <a:ext cx="9788989" cy="5253377"/>
          </a:xfrm>
          <a:prstGeom prst="rect">
            <a:avLst/>
          </a:prstGeom>
        </p:spPr>
        <p:txBody>
          <a:bodyPr vert="horz" wrap="square" lIns="0" tIns="81931" rIns="0" bIns="0" rtlCol="0">
            <a:spAutoFit/>
          </a:bodyPr>
          <a:lstStyle/>
          <a:p>
            <a:pPr marL="14007">
              <a:spcBef>
                <a:spcPts val="645"/>
              </a:spcBef>
              <a:tabLst>
                <a:tab pos="1210149" algn="l"/>
              </a:tabLst>
            </a:pPr>
            <a:r>
              <a:rPr sz="2000" b="1" i="1" spc="-11" dirty="0">
                <a:latin typeface="Arial"/>
                <a:cs typeface="Arial"/>
              </a:rPr>
              <a:t>Měděné</a:t>
            </a:r>
            <a:r>
              <a:rPr sz="2000" b="1" i="1" dirty="0">
                <a:latin typeface="Arial"/>
                <a:cs typeface="Arial"/>
              </a:rPr>
              <a:t>	(CP)</a:t>
            </a:r>
            <a:r>
              <a:rPr sz="2000" b="1" i="1" spc="-17" dirty="0">
                <a:latin typeface="Arial"/>
                <a:cs typeface="Arial"/>
              </a:rPr>
              <a:t> </a:t>
            </a:r>
            <a:r>
              <a:rPr sz="2000" i="1" dirty="0">
                <a:latin typeface="Arial"/>
                <a:cs typeface="Arial"/>
              </a:rPr>
              <a:t>-</a:t>
            </a:r>
            <a:r>
              <a:rPr sz="2000" i="1" spc="-22" dirty="0">
                <a:latin typeface="Arial"/>
                <a:cs typeface="Arial"/>
              </a:rPr>
              <a:t> </a:t>
            </a:r>
            <a:r>
              <a:rPr sz="2000" i="1" dirty="0">
                <a:latin typeface="Arial"/>
                <a:cs typeface="Arial"/>
              </a:rPr>
              <a:t>vyráběny</a:t>
            </a:r>
            <a:r>
              <a:rPr sz="2000" i="1" spc="-55" dirty="0">
                <a:latin typeface="Arial"/>
                <a:cs typeface="Arial"/>
              </a:rPr>
              <a:t> </a:t>
            </a:r>
            <a:r>
              <a:rPr sz="2000" i="1" dirty="0">
                <a:latin typeface="Arial"/>
                <a:cs typeface="Arial"/>
              </a:rPr>
              <a:t>na</a:t>
            </a:r>
            <a:r>
              <a:rPr sz="2000" i="1" spc="-22" dirty="0">
                <a:latin typeface="Arial"/>
                <a:cs typeface="Arial"/>
              </a:rPr>
              <a:t> </a:t>
            </a:r>
            <a:r>
              <a:rPr sz="2000" i="1" dirty="0">
                <a:latin typeface="Arial"/>
                <a:cs typeface="Arial"/>
              </a:rPr>
              <a:t>bázi</a:t>
            </a:r>
            <a:r>
              <a:rPr sz="2000" i="1" spc="-11" dirty="0">
                <a:latin typeface="Arial"/>
                <a:cs typeface="Arial"/>
              </a:rPr>
              <a:t> </a:t>
            </a:r>
            <a:r>
              <a:rPr sz="2000" i="1" dirty="0">
                <a:latin typeface="Arial"/>
                <a:cs typeface="Arial"/>
              </a:rPr>
              <a:t>Cu-</a:t>
            </a:r>
            <a:r>
              <a:rPr sz="2000" i="1" spc="-55" dirty="0">
                <a:latin typeface="Arial"/>
                <a:cs typeface="Arial"/>
              </a:rPr>
              <a:t>P</a:t>
            </a:r>
            <a:endParaRPr sz="2000" dirty="0">
              <a:latin typeface="Arial"/>
              <a:cs typeface="Arial"/>
            </a:endParaRPr>
          </a:p>
          <a:p>
            <a:pPr marL="1424445" indent="-172278">
              <a:spcBef>
                <a:spcPts val="529"/>
              </a:spcBef>
              <a:buChar char="-"/>
              <a:tabLst>
                <a:tab pos="1425146" algn="l"/>
              </a:tabLst>
            </a:pPr>
            <a:r>
              <a:rPr sz="2000" i="1" dirty="0">
                <a:latin typeface="Arial"/>
                <a:cs typeface="Arial"/>
              </a:rPr>
              <a:t>použití</a:t>
            </a:r>
            <a:r>
              <a:rPr sz="2000" i="1" spc="-66" dirty="0">
                <a:latin typeface="Arial"/>
                <a:cs typeface="Arial"/>
              </a:rPr>
              <a:t> </a:t>
            </a:r>
            <a:r>
              <a:rPr sz="2000" i="1" dirty="0">
                <a:latin typeface="Arial"/>
                <a:cs typeface="Arial"/>
              </a:rPr>
              <a:t>pro</a:t>
            </a:r>
            <a:r>
              <a:rPr sz="2000" i="1" spc="-55" dirty="0">
                <a:latin typeface="Arial"/>
                <a:cs typeface="Arial"/>
              </a:rPr>
              <a:t> </a:t>
            </a:r>
            <a:r>
              <a:rPr sz="2000" i="1" dirty="0">
                <a:latin typeface="Arial"/>
                <a:cs typeface="Arial"/>
              </a:rPr>
              <a:t>pájení</a:t>
            </a:r>
            <a:r>
              <a:rPr sz="2000" i="1" spc="-39" dirty="0">
                <a:latin typeface="Arial"/>
                <a:cs typeface="Arial"/>
              </a:rPr>
              <a:t> </a:t>
            </a:r>
            <a:r>
              <a:rPr sz="2000" i="1" dirty="0">
                <a:latin typeface="Arial"/>
                <a:cs typeface="Arial"/>
              </a:rPr>
              <a:t>mědi</a:t>
            </a:r>
            <a:r>
              <a:rPr sz="2000" i="1" spc="-11" dirty="0">
                <a:latin typeface="Arial"/>
                <a:cs typeface="Arial"/>
              </a:rPr>
              <a:t> </a:t>
            </a:r>
            <a:r>
              <a:rPr sz="2000" i="1" dirty="0">
                <a:latin typeface="Arial"/>
                <a:cs typeface="Arial"/>
              </a:rPr>
              <a:t>a</a:t>
            </a:r>
            <a:r>
              <a:rPr sz="2000" i="1" spc="-39" dirty="0">
                <a:latin typeface="Arial"/>
                <a:cs typeface="Arial"/>
              </a:rPr>
              <a:t> </a:t>
            </a:r>
            <a:r>
              <a:rPr sz="2000" i="1" dirty="0">
                <a:latin typeface="Arial"/>
                <a:cs typeface="Arial"/>
              </a:rPr>
              <a:t>jejich</a:t>
            </a:r>
            <a:r>
              <a:rPr sz="2000" i="1" spc="-11" dirty="0">
                <a:latin typeface="Arial"/>
                <a:cs typeface="Arial"/>
              </a:rPr>
              <a:t> slitin</a:t>
            </a:r>
            <a:endParaRPr sz="2000" dirty="0">
              <a:latin typeface="Arial"/>
              <a:cs typeface="Arial"/>
            </a:endParaRPr>
          </a:p>
          <a:p>
            <a:pPr marL="2030920" marR="2003608" indent="-785057">
              <a:lnSpc>
                <a:spcPct val="120000"/>
              </a:lnSpc>
              <a:buChar char="-"/>
              <a:tabLst>
                <a:tab pos="1416742" algn="l"/>
              </a:tabLst>
            </a:pPr>
            <a:r>
              <a:rPr sz="2000" i="1" dirty="0">
                <a:latin typeface="Arial"/>
                <a:cs typeface="Arial"/>
              </a:rPr>
              <a:t>nejsou</a:t>
            </a:r>
            <a:r>
              <a:rPr sz="2000" i="1" spc="-33" dirty="0">
                <a:latin typeface="Arial"/>
                <a:cs typeface="Arial"/>
              </a:rPr>
              <a:t> </a:t>
            </a:r>
            <a:r>
              <a:rPr sz="2000" i="1" dirty="0">
                <a:latin typeface="Arial"/>
                <a:cs typeface="Arial"/>
              </a:rPr>
              <a:t>vhodné</a:t>
            </a:r>
            <a:r>
              <a:rPr sz="2000" i="1" spc="-33" dirty="0">
                <a:latin typeface="Arial"/>
                <a:cs typeface="Arial"/>
              </a:rPr>
              <a:t> </a:t>
            </a:r>
            <a:r>
              <a:rPr sz="2000" i="1" dirty="0">
                <a:latin typeface="Arial"/>
                <a:cs typeface="Arial"/>
              </a:rPr>
              <a:t>pro</a:t>
            </a:r>
            <a:r>
              <a:rPr sz="2000" i="1" spc="-39" dirty="0">
                <a:latin typeface="Arial"/>
                <a:cs typeface="Arial"/>
              </a:rPr>
              <a:t> </a:t>
            </a:r>
            <a:r>
              <a:rPr sz="2000" i="1" dirty="0">
                <a:latin typeface="Arial"/>
                <a:cs typeface="Arial"/>
              </a:rPr>
              <a:t>oceli</a:t>
            </a:r>
            <a:r>
              <a:rPr sz="2000" i="1" spc="-6" dirty="0">
                <a:latin typeface="Arial"/>
                <a:cs typeface="Arial"/>
              </a:rPr>
              <a:t> </a:t>
            </a:r>
            <a:r>
              <a:rPr sz="2000" i="1" dirty="0">
                <a:latin typeface="Arial"/>
                <a:cs typeface="Arial"/>
              </a:rPr>
              <a:t>a</a:t>
            </a:r>
            <a:r>
              <a:rPr sz="2000" i="1" spc="-28" dirty="0">
                <a:latin typeface="Arial"/>
                <a:cs typeface="Arial"/>
              </a:rPr>
              <a:t> </a:t>
            </a:r>
            <a:r>
              <a:rPr sz="2000" i="1" dirty="0">
                <a:latin typeface="Arial"/>
                <a:cs typeface="Arial"/>
              </a:rPr>
              <a:t>slitiny</a:t>
            </a:r>
            <a:r>
              <a:rPr sz="2000" i="1" spc="-6" dirty="0">
                <a:latin typeface="Arial"/>
                <a:cs typeface="Arial"/>
              </a:rPr>
              <a:t> </a:t>
            </a:r>
            <a:r>
              <a:rPr sz="2000" i="1" dirty="0">
                <a:latin typeface="Arial"/>
                <a:cs typeface="Arial"/>
              </a:rPr>
              <a:t>s</a:t>
            </a:r>
            <a:r>
              <a:rPr sz="2000" i="1" spc="-22" dirty="0">
                <a:latin typeface="Arial"/>
                <a:cs typeface="Arial"/>
              </a:rPr>
              <a:t> </a:t>
            </a:r>
            <a:r>
              <a:rPr sz="2000" i="1" dirty="0">
                <a:latin typeface="Arial"/>
                <a:cs typeface="Arial"/>
              </a:rPr>
              <a:t>více</a:t>
            </a:r>
            <a:r>
              <a:rPr sz="2000" i="1" spc="-39" dirty="0">
                <a:latin typeface="Arial"/>
                <a:cs typeface="Arial"/>
              </a:rPr>
              <a:t> </a:t>
            </a:r>
            <a:r>
              <a:rPr sz="2000" i="1" dirty="0">
                <a:latin typeface="Arial"/>
                <a:cs typeface="Arial"/>
              </a:rPr>
              <a:t>než</a:t>
            </a:r>
            <a:r>
              <a:rPr sz="2000" i="1" spc="-17" dirty="0">
                <a:latin typeface="Arial"/>
                <a:cs typeface="Arial"/>
              </a:rPr>
              <a:t> </a:t>
            </a:r>
            <a:r>
              <a:rPr sz="2000" i="1" dirty="0">
                <a:latin typeface="Arial"/>
                <a:cs typeface="Arial"/>
              </a:rPr>
              <a:t>10</a:t>
            </a:r>
            <a:r>
              <a:rPr sz="2000" i="1" spc="-22" dirty="0">
                <a:latin typeface="Arial"/>
                <a:cs typeface="Arial"/>
              </a:rPr>
              <a:t> </a:t>
            </a:r>
            <a:r>
              <a:rPr sz="2000" i="1" dirty="0">
                <a:latin typeface="Arial"/>
                <a:cs typeface="Arial"/>
              </a:rPr>
              <a:t>%</a:t>
            </a:r>
            <a:r>
              <a:rPr sz="2000" i="1" spc="-17" dirty="0">
                <a:latin typeface="Arial"/>
                <a:cs typeface="Arial"/>
              </a:rPr>
              <a:t> </a:t>
            </a:r>
            <a:r>
              <a:rPr sz="2000" i="1" spc="-28" dirty="0">
                <a:latin typeface="Arial"/>
                <a:cs typeface="Arial"/>
              </a:rPr>
              <a:t>Ni </a:t>
            </a:r>
            <a:r>
              <a:rPr sz="2000" i="1" dirty="0">
                <a:latin typeface="Arial"/>
                <a:cs typeface="Arial"/>
              </a:rPr>
              <a:t>(vznikají</a:t>
            </a:r>
            <a:r>
              <a:rPr sz="2000" i="1" spc="-66" dirty="0">
                <a:latin typeface="Arial"/>
                <a:cs typeface="Arial"/>
              </a:rPr>
              <a:t> </a:t>
            </a:r>
            <a:r>
              <a:rPr sz="2000" i="1" dirty="0">
                <a:latin typeface="Arial"/>
                <a:cs typeface="Arial"/>
              </a:rPr>
              <a:t>křehké</a:t>
            </a:r>
            <a:r>
              <a:rPr sz="2000" i="1" spc="-50" dirty="0">
                <a:latin typeface="Arial"/>
                <a:cs typeface="Arial"/>
              </a:rPr>
              <a:t> </a:t>
            </a:r>
            <a:r>
              <a:rPr sz="2000" i="1" dirty="0">
                <a:latin typeface="Arial"/>
                <a:cs typeface="Arial"/>
              </a:rPr>
              <a:t>přechodové</a:t>
            </a:r>
            <a:r>
              <a:rPr sz="2000" i="1" spc="-55" dirty="0">
                <a:latin typeface="Arial"/>
                <a:cs typeface="Arial"/>
              </a:rPr>
              <a:t> </a:t>
            </a:r>
            <a:r>
              <a:rPr sz="2000" i="1" spc="-11" dirty="0">
                <a:latin typeface="Arial"/>
                <a:cs typeface="Arial"/>
              </a:rPr>
              <a:t>oblasti)</a:t>
            </a:r>
            <a:endParaRPr sz="2000" dirty="0">
              <a:latin typeface="Arial"/>
              <a:cs typeface="Arial"/>
            </a:endParaRPr>
          </a:p>
          <a:p>
            <a:pPr marL="14007" marR="5602">
              <a:spcBef>
                <a:spcPts val="534"/>
              </a:spcBef>
              <a:tabLst>
                <a:tab pos="7045194" algn="l"/>
              </a:tabLst>
            </a:pPr>
            <a:r>
              <a:rPr sz="2000" i="1" dirty="0">
                <a:latin typeface="Arial"/>
                <a:cs typeface="Arial"/>
              </a:rPr>
              <a:t>Měď</a:t>
            </a:r>
            <a:r>
              <a:rPr sz="2000" i="1" spc="-44" dirty="0">
                <a:latin typeface="Arial"/>
                <a:cs typeface="Arial"/>
              </a:rPr>
              <a:t> </a:t>
            </a:r>
            <a:r>
              <a:rPr sz="2000" i="1" dirty="0">
                <a:latin typeface="Arial"/>
                <a:cs typeface="Arial"/>
              </a:rPr>
              <a:t>pro</a:t>
            </a:r>
            <a:r>
              <a:rPr sz="2000" i="1" spc="-28" dirty="0">
                <a:latin typeface="Arial"/>
                <a:cs typeface="Arial"/>
              </a:rPr>
              <a:t> </a:t>
            </a:r>
            <a:r>
              <a:rPr sz="2000" i="1" dirty="0">
                <a:latin typeface="Arial"/>
                <a:cs typeface="Arial"/>
              </a:rPr>
              <a:t>pájku</a:t>
            </a:r>
            <a:r>
              <a:rPr sz="2000" i="1" spc="-28" dirty="0">
                <a:latin typeface="Arial"/>
                <a:cs typeface="Arial"/>
              </a:rPr>
              <a:t> </a:t>
            </a:r>
            <a:r>
              <a:rPr sz="2000" i="1" dirty="0">
                <a:latin typeface="Arial"/>
                <a:cs typeface="Arial"/>
              </a:rPr>
              <a:t>musí</a:t>
            </a:r>
            <a:r>
              <a:rPr sz="2000" i="1" spc="-28" dirty="0">
                <a:latin typeface="Arial"/>
                <a:cs typeface="Arial"/>
              </a:rPr>
              <a:t> </a:t>
            </a:r>
            <a:r>
              <a:rPr sz="2000" i="1" dirty="0">
                <a:latin typeface="Arial"/>
                <a:cs typeface="Arial"/>
              </a:rPr>
              <a:t>být</a:t>
            </a:r>
            <a:r>
              <a:rPr sz="2000" i="1" spc="-44" dirty="0">
                <a:latin typeface="Arial"/>
                <a:cs typeface="Arial"/>
              </a:rPr>
              <a:t> </a:t>
            </a:r>
            <a:r>
              <a:rPr sz="2000" i="1" dirty="0">
                <a:latin typeface="Arial"/>
                <a:cs typeface="Arial"/>
              </a:rPr>
              <a:t>čistá,</a:t>
            </a:r>
            <a:r>
              <a:rPr sz="2000" i="1" spc="-33" dirty="0">
                <a:latin typeface="Arial"/>
                <a:cs typeface="Arial"/>
              </a:rPr>
              <a:t> </a:t>
            </a:r>
            <a:r>
              <a:rPr sz="2000" i="1" dirty="0">
                <a:latin typeface="Arial"/>
                <a:cs typeface="Arial"/>
              </a:rPr>
              <a:t>bezkyslíkatá.</a:t>
            </a:r>
            <a:r>
              <a:rPr sz="2000" i="1" spc="-72" dirty="0">
                <a:latin typeface="Arial"/>
                <a:cs typeface="Arial"/>
              </a:rPr>
              <a:t> </a:t>
            </a:r>
            <a:r>
              <a:rPr sz="2000" i="1" dirty="0">
                <a:latin typeface="Arial"/>
                <a:cs typeface="Arial"/>
              </a:rPr>
              <a:t>Přísada</a:t>
            </a:r>
            <a:r>
              <a:rPr sz="2000" i="1" spc="-33" dirty="0">
                <a:latin typeface="Arial"/>
                <a:cs typeface="Arial"/>
              </a:rPr>
              <a:t> </a:t>
            </a:r>
            <a:r>
              <a:rPr sz="2000" i="1" dirty="0">
                <a:latin typeface="Arial"/>
                <a:cs typeface="Arial"/>
              </a:rPr>
              <a:t>fosforu</a:t>
            </a:r>
            <a:r>
              <a:rPr sz="2000" i="1" spc="-44" dirty="0">
                <a:latin typeface="Arial"/>
                <a:cs typeface="Arial"/>
              </a:rPr>
              <a:t> </a:t>
            </a:r>
            <a:r>
              <a:rPr sz="2000" i="1" dirty="0">
                <a:latin typeface="Arial"/>
                <a:cs typeface="Arial"/>
              </a:rPr>
              <a:t>působí</a:t>
            </a:r>
            <a:r>
              <a:rPr sz="2000" i="1" spc="-39" dirty="0">
                <a:latin typeface="Arial"/>
                <a:cs typeface="Arial"/>
              </a:rPr>
              <a:t> </a:t>
            </a:r>
            <a:r>
              <a:rPr sz="2000" i="1" dirty="0">
                <a:latin typeface="Arial"/>
                <a:cs typeface="Arial"/>
              </a:rPr>
              <a:t>při</a:t>
            </a:r>
            <a:r>
              <a:rPr sz="2000" i="1" spc="-22" dirty="0">
                <a:latin typeface="Arial"/>
                <a:cs typeface="Arial"/>
              </a:rPr>
              <a:t> </a:t>
            </a:r>
            <a:r>
              <a:rPr sz="2000" i="1" spc="-11" dirty="0">
                <a:latin typeface="Arial"/>
                <a:cs typeface="Arial"/>
              </a:rPr>
              <a:t>ohřevu </a:t>
            </a:r>
            <a:r>
              <a:rPr sz="2000" i="1" dirty="0">
                <a:latin typeface="Arial"/>
                <a:cs typeface="Arial"/>
              </a:rPr>
              <a:t>na</a:t>
            </a:r>
            <a:r>
              <a:rPr sz="2000" i="1" spc="-39" dirty="0">
                <a:latin typeface="Arial"/>
                <a:cs typeface="Arial"/>
              </a:rPr>
              <a:t> </a:t>
            </a:r>
            <a:r>
              <a:rPr sz="2000" i="1" dirty="0">
                <a:latin typeface="Arial"/>
                <a:cs typeface="Arial"/>
              </a:rPr>
              <a:t>pracovní</a:t>
            </a:r>
            <a:r>
              <a:rPr sz="2000" i="1" spc="-55" dirty="0">
                <a:latin typeface="Arial"/>
                <a:cs typeface="Arial"/>
              </a:rPr>
              <a:t> </a:t>
            </a:r>
            <a:r>
              <a:rPr sz="2000" i="1" dirty="0">
                <a:latin typeface="Arial"/>
                <a:cs typeface="Arial"/>
              </a:rPr>
              <a:t>teplotu</a:t>
            </a:r>
            <a:r>
              <a:rPr sz="2000" i="1" spc="-50" dirty="0">
                <a:latin typeface="Arial"/>
                <a:cs typeface="Arial"/>
              </a:rPr>
              <a:t> </a:t>
            </a:r>
            <a:r>
              <a:rPr sz="2000" i="1" dirty="0">
                <a:latin typeface="Arial"/>
                <a:cs typeface="Arial"/>
              </a:rPr>
              <a:t>tak,</a:t>
            </a:r>
            <a:r>
              <a:rPr sz="2000" i="1" spc="-28" dirty="0">
                <a:latin typeface="Arial"/>
                <a:cs typeface="Arial"/>
              </a:rPr>
              <a:t> </a:t>
            </a:r>
            <a:r>
              <a:rPr sz="2000" i="1" dirty="0">
                <a:latin typeface="Arial"/>
                <a:cs typeface="Arial"/>
              </a:rPr>
              <a:t>že</a:t>
            </a:r>
            <a:r>
              <a:rPr sz="2000" i="1" spc="-28" dirty="0">
                <a:latin typeface="Arial"/>
                <a:cs typeface="Arial"/>
              </a:rPr>
              <a:t> </a:t>
            </a:r>
            <a:r>
              <a:rPr sz="2000" i="1" dirty="0">
                <a:latin typeface="Arial"/>
                <a:cs typeface="Arial"/>
              </a:rPr>
              <a:t>rozrušuje</a:t>
            </a:r>
            <a:r>
              <a:rPr sz="2000" i="1" spc="-39" dirty="0">
                <a:latin typeface="Arial"/>
                <a:cs typeface="Arial"/>
              </a:rPr>
              <a:t> </a:t>
            </a:r>
            <a:r>
              <a:rPr sz="2000" i="1" dirty="0">
                <a:latin typeface="Arial"/>
                <a:cs typeface="Arial"/>
              </a:rPr>
              <a:t>oxidickou</a:t>
            </a:r>
            <a:r>
              <a:rPr sz="2000" i="1" spc="-33" dirty="0">
                <a:latin typeface="Arial"/>
                <a:cs typeface="Arial"/>
              </a:rPr>
              <a:t> </a:t>
            </a:r>
            <a:r>
              <a:rPr sz="2000" i="1" dirty="0">
                <a:latin typeface="Arial"/>
                <a:cs typeface="Arial"/>
              </a:rPr>
              <a:t>vrstvu</a:t>
            </a:r>
            <a:r>
              <a:rPr sz="2000" i="1" spc="-66" dirty="0">
                <a:latin typeface="Arial"/>
                <a:cs typeface="Arial"/>
              </a:rPr>
              <a:t> </a:t>
            </a:r>
            <a:r>
              <a:rPr sz="2000" i="1" dirty="0">
                <a:latin typeface="Arial"/>
                <a:cs typeface="Arial"/>
              </a:rPr>
              <a:t>na</a:t>
            </a:r>
            <a:r>
              <a:rPr sz="2000" i="1" spc="-11" dirty="0">
                <a:latin typeface="Arial"/>
                <a:cs typeface="Arial"/>
              </a:rPr>
              <a:t> </a:t>
            </a:r>
            <a:r>
              <a:rPr sz="2000" i="1" dirty="0">
                <a:latin typeface="Arial"/>
                <a:cs typeface="Arial"/>
              </a:rPr>
              <a:t>povrchu</a:t>
            </a:r>
            <a:r>
              <a:rPr sz="2000" i="1" spc="-61" dirty="0">
                <a:latin typeface="Arial"/>
                <a:cs typeface="Arial"/>
              </a:rPr>
              <a:t> </a:t>
            </a:r>
            <a:r>
              <a:rPr sz="2000" i="1" dirty="0">
                <a:latin typeface="Arial"/>
                <a:cs typeface="Arial"/>
              </a:rPr>
              <a:t>mědi</a:t>
            </a:r>
            <a:r>
              <a:rPr sz="2000" i="1" spc="-6" dirty="0">
                <a:latin typeface="Arial"/>
                <a:cs typeface="Arial"/>
              </a:rPr>
              <a:t> </a:t>
            </a:r>
            <a:r>
              <a:rPr sz="2000" i="1" spc="-22" dirty="0">
                <a:latin typeface="Arial"/>
                <a:cs typeface="Arial"/>
              </a:rPr>
              <a:t>(při </a:t>
            </a:r>
            <a:r>
              <a:rPr sz="2000" i="1" dirty="0">
                <a:latin typeface="Arial"/>
                <a:cs typeface="Arial"/>
              </a:rPr>
              <a:t>pájení</a:t>
            </a:r>
            <a:r>
              <a:rPr sz="2000" i="1" spc="-33" dirty="0">
                <a:latin typeface="Arial"/>
                <a:cs typeface="Arial"/>
              </a:rPr>
              <a:t> </a:t>
            </a:r>
            <a:r>
              <a:rPr sz="2000" i="1" dirty="0">
                <a:latin typeface="Arial"/>
                <a:cs typeface="Arial"/>
              </a:rPr>
              <a:t>Cu</a:t>
            </a:r>
            <a:r>
              <a:rPr sz="2000" i="1" spc="-28" dirty="0">
                <a:latin typeface="Arial"/>
                <a:cs typeface="Arial"/>
              </a:rPr>
              <a:t> </a:t>
            </a:r>
            <a:r>
              <a:rPr sz="2000" i="1" dirty="0">
                <a:latin typeface="Arial"/>
                <a:cs typeface="Arial"/>
              </a:rPr>
              <a:t>+</a:t>
            </a:r>
            <a:r>
              <a:rPr sz="2000" i="1" spc="-17" dirty="0">
                <a:latin typeface="Arial"/>
                <a:cs typeface="Arial"/>
              </a:rPr>
              <a:t> </a:t>
            </a:r>
            <a:r>
              <a:rPr sz="2000" i="1" dirty="0">
                <a:latin typeface="Arial"/>
                <a:cs typeface="Arial"/>
              </a:rPr>
              <a:t>Cu</a:t>
            </a:r>
            <a:r>
              <a:rPr sz="2000" i="1" spc="-28" dirty="0">
                <a:latin typeface="Arial"/>
                <a:cs typeface="Arial"/>
              </a:rPr>
              <a:t> </a:t>
            </a:r>
            <a:r>
              <a:rPr sz="2000" i="1" dirty="0">
                <a:latin typeface="Arial"/>
                <a:cs typeface="Arial"/>
              </a:rPr>
              <a:t>není</a:t>
            </a:r>
            <a:r>
              <a:rPr sz="2000" i="1" spc="-33" dirty="0">
                <a:latin typeface="Arial"/>
                <a:cs typeface="Arial"/>
              </a:rPr>
              <a:t> </a:t>
            </a:r>
            <a:r>
              <a:rPr sz="2000" i="1" dirty="0">
                <a:latin typeface="Arial"/>
                <a:cs typeface="Arial"/>
              </a:rPr>
              <a:t>potom</a:t>
            </a:r>
            <a:r>
              <a:rPr sz="2000" i="1" spc="-22" dirty="0">
                <a:latin typeface="Arial"/>
                <a:cs typeface="Arial"/>
              </a:rPr>
              <a:t> </a:t>
            </a:r>
            <a:r>
              <a:rPr sz="2000" i="1" dirty="0">
                <a:latin typeface="Arial"/>
                <a:cs typeface="Arial"/>
              </a:rPr>
              <a:t>nutné</a:t>
            </a:r>
            <a:r>
              <a:rPr sz="2000" i="1" spc="-44" dirty="0">
                <a:latin typeface="Arial"/>
                <a:cs typeface="Arial"/>
              </a:rPr>
              <a:t> </a:t>
            </a:r>
            <a:r>
              <a:rPr sz="2000" i="1" dirty="0">
                <a:latin typeface="Arial"/>
                <a:cs typeface="Arial"/>
              </a:rPr>
              <a:t>používat</a:t>
            </a:r>
            <a:r>
              <a:rPr sz="2000" i="1" spc="-55" dirty="0">
                <a:latin typeface="Arial"/>
                <a:cs typeface="Arial"/>
              </a:rPr>
              <a:t> </a:t>
            </a:r>
            <a:r>
              <a:rPr sz="2000" i="1" dirty="0">
                <a:latin typeface="Arial"/>
                <a:cs typeface="Arial"/>
              </a:rPr>
              <a:t>tavidlo),</a:t>
            </a:r>
            <a:r>
              <a:rPr sz="2000" i="1" spc="-50" dirty="0">
                <a:latin typeface="Arial"/>
                <a:cs typeface="Arial"/>
              </a:rPr>
              <a:t> </a:t>
            </a:r>
            <a:r>
              <a:rPr sz="2000" i="1" dirty="0">
                <a:latin typeface="Arial"/>
                <a:cs typeface="Arial"/>
              </a:rPr>
              <a:t>S</a:t>
            </a:r>
            <a:r>
              <a:rPr sz="2000" i="1" spc="-11" dirty="0">
                <a:latin typeface="Arial"/>
                <a:cs typeface="Arial"/>
              </a:rPr>
              <a:t> </a:t>
            </a:r>
            <a:r>
              <a:rPr sz="2000" i="1" dirty="0">
                <a:latin typeface="Arial"/>
                <a:cs typeface="Arial"/>
              </a:rPr>
              <a:t>ohledem</a:t>
            </a:r>
            <a:r>
              <a:rPr sz="2000" i="1" spc="-39" dirty="0">
                <a:latin typeface="Arial"/>
                <a:cs typeface="Arial"/>
              </a:rPr>
              <a:t> </a:t>
            </a:r>
            <a:r>
              <a:rPr sz="2000" i="1" dirty="0">
                <a:latin typeface="Arial"/>
                <a:cs typeface="Arial"/>
              </a:rPr>
              <a:t>na</a:t>
            </a:r>
            <a:r>
              <a:rPr sz="2000" i="1" spc="-28" dirty="0">
                <a:latin typeface="Arial"/>
                <a:cs typeface="Arial"/>
              </a:rPr>
              <a:t> </a:t>
            </a:r>
            <a:r>
              <a:rPr sz="2000" i="1" dirty="0">
                <a:latin typeface="Arial"/>
                <a:cs typeface="Arial"/>
              </a:rPr>
              <a:t>vznik</a:t>
            </a:r>
            <a:r>
              <a:rPr sz="2000" i="1" spc="-33" dirty="0">
                <a:latin typeface="Arial"/>
                <a:cs typeface="Arial"/>
              </a:rPr>
              <a:t> </a:t>
            </a:r>
            <a:r>
              <a:rPr sz="2000" i="1" spc="-11" dirty="0">
                <a:latin typeface="Arial"/>
                <a:cs typeface="Arial"/>
              </a:rPr>
              <a:t>křehké </a:t>
            </a:r>
            <a:r>
              <a:rPr sz="2000" i="1" dirty="0">
                <a:latin typeface="Arial"/>
                <a:cs typeface="Arial"/>
              </a:rPr>
              <a:t>přechodové</a:t>
            </a:r>
            <a:r>
              <a:rPr sz="2000" i="1" spc="-72" dirty="0">
                <a:latin typeface="Arial"/>
                <a:cs typeface="Arial"/>
              </a:rPr>
              <a:t> </a:t>
            </a:r>
            <a:r>
              <a:rPr sz="2000" i="1" dirty="0">
                <a:latin typeface="Arial"/>
                <a:cs typeface="Arial"/>
              </a:rPr>
              <a:t>fáze</a:t>
            </a:r>
            <a:r>
              <a:rPr sz="2000" i="1" spc="-33" dirty="0">
                <a:latin typeface="Arial"/>
                <a:cs typeface="Arial"/>
              </a:rPr>
              <a:t> </a:t>
            </a:r>
            <a:r>
              <a:rPr sz="2000" i="1" dirty="0">
                <a:latin typeface="Arial"/>
                <a:cs typeface="Arial"/>
              </a:rPr>
              <a:t>je</a:t>
            </a:r>
            <a:r>
              <a:rPr sz="2000" i="1" spc="-6" dirty="0">
                <a:latin typeface="Arial"/>
                <a:cs typeface="Arial"/>
              </a:rPr>
              <a:t> </a:t>
            </a:r>
            <a:r>
              <a:rPr sz="2000" i="1" dirty="0">
                <a:latin typeface="Arial"/>
                <a:cs typeface="Arial"/>
              </a:rPr>
              <a:t>však</a:t>
            </a:r>
            <a:r>
              <a:rPr sz="2000" i="1" spc="-39" dirty="0">
                <a:latin typeface="Arial"/>
                <a:cs typeface="Arial"/>
              </a:rPr>
              <a:t> </a:t>
            </a:r>
            <a:r>
              <a:rPr sz="2000" i="1" dirty="0">
                <a:latin typeface="Arial"/>
                <a:cs typeface="Arial"/>
              </a:rPr>
              <a:t>vhodné,</a:t>
            </a:r>
            <a:r>
              <a:rPr sz="2000" i="1" spc="-55" dirty="0">
                <a:latin typeface="Arial"/>
                <a:cs typeface="Arial"/>
              </a:rPr>
              <a:t> </a:t>
            </a:r>
            <a:r>
              <a:rPr sz="2000" i="1" dirty="0">
                <a:latin typeface="Arial"/>
                <a:cs typeface="Arial"/>
              </a:rPr>
              <a:t>aby</a:t>
            </a:r>
            <a:r>
              <a:rPr sz="2000" i="1" spc="-17" dirty="0">
                <a:latin typeface="Arial"/>
                <a:cs typeface="Arial"/>
              </a:rPr>
              <a:t> </a:t>
            </a:r>
            <a:r>
              <a:rPr sz="2000" i="1" dirty="0">
                <a:latin typeface="Arial"/>
                <a:cs typeface="Arial"/>
              </a:rPr>
              <a:t>pájka</a:t>
            </a:r>
            <a:r>
              <a:rPr sz="2000" i="1" spc="-28" dirty="0">
                <a:latin typeface="Arial"/>
                <a:cs typeface="Arial"/>
              </a:rPr>
              <a:t> </a:t>
            </a:r>
            <a:r>
              <a:rPr sz="2000" i="1" spc="-11" dirty="0">
                <a:latin typeface="Arial"/>
                <a:cs typeface="Arial"/>
              </a:rPr>
              <a:t>obsahovala</a:t>
            </a:r>
            <a:r>
              <a:rPr sz="2000" i="1" dirty="0">
                <a:latin typeface="Arial"/>
                <a:cs typeface="Arial"/>
              </a:rPr>
              <a:t>	též</a:t>
            </a:r>
            <a:r>
              <a:rPr sz="2000" i="1" spc="-6" dirty="0">
                <a:latin typeface="Arial"/>
                <a:cs typeface="Arial"/>
              </a:rPr>
              <a:t> </a:t>
            </a:r>
            <a:r>
              <a:rPr sz="2000" i="1" spc="-28" dirty="0">
                <a:latin typeface="Arial"/>
                <a:cs typeface="Arial"/>
              </a:rPr>
              <a:t>Ag.</a:t>
            </a:r>
            <a:endParaRPr sz="2000" dirty="0">
              <a:latin typeface="Arial"/>
              <a:cs typeface="Arial"/>
            </a:endParaRPr>
          </a:p>
          <a:p>
            <a:pPr>
              <a:spcBef>
                <a:spcPts val="6"/>
              </a:spcBef>
            </a:pPr>
            <a:endParaRPr sz="2000" dirty="0">
              <a:latin typeface="Arial"/>
              <a:cs typeface="Arial"/>
            </a:endParaRPr>
          </a:p>
          <a:p>
            <a:pPr marL="1708075" marR="631687" indent="-1694768">
              <a:lnSpc>
                <a:spcPct val="120000"/>
              </a:lnSpc>
              <a:tabLst>
                <a:tab pos="2722135" algn="l"/>
                <a:tab pos="5968106" algn="l"/>
              </a:tabLst>
            </a:pPr>
            <a:r>
              <a:rPr sz="2000" b="1" i="1" dirty="0">
                <a:latin typeface="Arial"/>
                <a:cs typeface="Arial"/>
              </a:rPr>
              <a:t>Měděné</a:t>
            </a:r>
            <a:r>
              <a:rPr sz="2000" b="1" i="1" spc="-17" dirty="0">
                <a:latin typeface="Arial"/>
                <a:cs typeface="Arial"/>
              </a:rPr>
              <a:t> </a:t>
            </a:r>
            <a:r>
              <a:rPr sz="2000" b="1" i="1" dirty="0">
                <a:latin typeface="Arial"/>
                <a:cs typeface="Arial"/>
              </a:rPr>
              <a:t>–</a:t>
            </a:r>
            <a:r>
              <a:rPr sz="2000" b="1" i="1" spc="-33" dirty="0">
                <a:latin typeface="Arial"/>
                <a:cs typeface="Arial"/>
              </a:rPr>
              <a:t> </a:t>
            </a:r>
            <a:r>
              <a:rPr sz="2000" b="1" i="1" spc="-11" dirty="0">
                <a:latin typeface="Arial"/>
                <a:cs typeface="Arial"/>
              </a:rPr>
              <a:t>mosazné</a:t>
            </a:r>
            <a:r>
              <a:rPr sz="2000" b="1" i="1" dirty="0">
                <a:latin typeface="Arial"/>
                <a:cs typeface="Arial"/>
              </a:rPr>
              <a:t>	(CU)</a:t>
            </a:r>
            <a:r>
              <a:rPr sz="2000" b="1" i="1" spc="-39" dirty="0">
                <a:latin typeface="Arial"/>
                <a:cs typeface="Arial"/>
              </a:rPr>
              <a:t> </a:t>
            </a:r>
            <a:r>
              <a:rPr sz="2000" i="1" dirty="0">
                <a:latin typeface="Arial"/>
                <a:cs typeface="Arial"/>
              </a:rPr>
              <a:t>-</a:t>
            </a:r>
            <a:r>
              <a:rPr sz="2000" i="1" spc="-22" dirty="0">
                <a:latin typeface="Arial"/>
                <a:cs typeface="Arial"/>
              </a:rPr>
              <a:t> </a:t>
            </a:r>
            <a:r>
              <a:rPr sz="2000" i="1" dirty="0">
                <a:latin typeface="Arial"/>
                <a:cs typeface="Arial"/>
              </a:rPr>
              <a:t>na bázi</a:t>
            </a:r>
            <a:r>
              <a:rPr sz="2000" i="1" spc="-22" dirty="0">
                <a:latin typeface="Arial"/>
                <a:cs typeface="Arial"/>
              </a:rPr>
              <a:t> </a:t>
            </a:r>
            <a:r>
              <a:rPr sz="2000" i="1" dirty="0">
                <a:latin typeface="Arial"/>
                <a:cs typeface="Arial"/>
              </a:rPr>
              <a:t>Cu-Zn</a:t>
            </a:r>
            <a:r>
              <a:rPr sz="2000" i="1" spc="-33" dirty="0">
                <a:latin typeface="Arial"/>
                <a:cs typeface="Arial"/>
              </a:rPr>
              <a:t> </a:t>
            </a:r>
            <a:r>
              <a:rPr sz="2000" i="1" dirty="0">
                <a:latin typeface="Arial"/>
                <a:cs typeface="Arial"/>
              </a:rPr>
              <a:t>(MS60</a:t>
            </a:r>
            <a:r>
              <a:rPr sz="2000" i="1" spc="-22" dirty="0">
                <a:latin typeface="Arial"/>
                <a:cs typeface="Arial"/>
              </a:rPr>
              <a:t> </a:t>
            </a:r>
            <a:r>
              <a:rPr sz="2000" i="1" dirty="0">
                <a:latin typeface="Arial"/>
                <a:cs typeface="Arial"/>
              </a:rPr>
              <a:t>–</a:t>
            </a:r>
            <a:r>
              <a:rPr sz="2000" i="1" spc="-17" dirty="0">
                <a:latin typeface="Arial"/>
                <a:cs typeface="Arial"/>
              </a:rPr>
              <a:t> </a:t>
            </a:r>
            <a:r>
              <a:rPr sz="2000" i="1" dirty="0">
                <a:latin typeface="Arial"/>
                <a:cs typeface="Arial"/>
              </a:rPr>
              <a:t>60%Cu)</a:t>
            </a:r>
            <a:r>
              <a:rPr sz="2000" i="1" spc="-33" dirty="0">
                <a:latin typeface="Arial"/>
                <a:cs typeface="Arial"/>
              </a:rPr>
              <a:t> </a:t>
            </a:r>
            <a:r>
              <a:rPr sz="2000" i="1" dirty="0">
                <a:latin typeface="Arial"/>
                <a:cs typeface="Arial"/>
              </a:rPr>
              <a:t>s</a:t>
            </a:r>
            <a:r>
              <a:rPr sz="2000" i="1" spc="-17" dirty="0">
                <a:latin typeface="Arial"/>
                <a:cs typeface="Arial"/>
              </a:rPr>
              <a:t> </a:t>
            </a:r>
            <a:r>
              <a:rPr sz="2000" i="1" spc="-11" dirty="0">
                <a:latin typeface="Arial"/>
                <a:cs typeface="Arial"/>
              </a:rPr>
              <a:t>přídavkem </a:t>
            </a:r>
            <a:r>
              <a:rPr sz="2000" i="1" dirty="0">
                <a:latin typeface="Arial"/>
                <a:cs typeface="Arial"/>
              </a:rPr>
              <a:t>dalších</a:t>
            </a:r>
            <a:r>
              <a:rPr sz="2000" i="1" spc="-50" dirty="0">
                <a:latin typeface="Arial"/>
                <a:cs typeface="Arial"/>
              </a:rPr>
              <a:t> </a:t>
            </a:r>
            <a:r>
              <a:rPr sz="2000" i="1" dirty="0">
                <a:latin typeface="Arial"/>
                <a:cs typeface="Arial"/>
              </a:rPr>
              <a:t>legur</a:t>
            </a:r>
            <a:r>
              <a:rPr sz="2000" i="1" spc="-11" dirty="0">
                <a:latin typeface="Arial"/>
                <a:cs typeface="Arial"/>
              </a:rPr>
              <a:t> </a:t>
            </a:r>
            <a:r>
              <a:rPr sz="2000" i="1" dirty="0">
                <a:latin typeface="Arial"/>
                <a:cs typeface="Arial"/>
              </a:rPr>
              <a:t>:</a:t>
            </a:r>
            <a:r>
              <a:rPr sz="2000" i="1" spc="-17" dirty="0">
                <a:latin typeface="Arial"/>
                <a:cs typeface="Arial"/>
              </a:rPr>
              <a:t> </a:t>
            </a:r>
            <a:r>
              <a:rPr sz="2000" i="1" dirty="0">
                <a:latin typeface="Arial"/>
                <a:cs typeface="Arial"/>
              </a:rPr>
              <a:t>Sn,</a:t>
            </a:r>
            <a:r>
              <a:rPr sz="2000" i="1" spc="-33" dirty="0">
                <a:latin typeface="Arial"/>
                <a:cs typeface="Arial"/>
              </a:rPr>
              <a:t> </a:t>
            </a:r>
            <a:r>
              <a:rPr sz="2000" i="1" dirty="0">
                <a:latin typeface="Arial"/>
                <a:cs typeface="Arial"/>
              </a:rPr>
              <a:t>Si,</a:t>
            </a:r>
            <a:r>
              <a:rPr sz="2000" i="1" spc="-11" dirty="0">
                <a:latin typeface="Arial"/>
                <a:cs typeface="Arial"/>
              </a:rPr>
              <a:t> </a:t>
            </a:r>
            <a:r>
              <a:rPr sz="2000" i="1" dirty="0">
                <a:latin typeface="Arial"/>
                <a:cs typeface="Arial"/>
              </a:rPr>
              <a:t>Ag,</a:t>
            </a:r>
            <a:r>
              <a:rPr sz="2000" i="1" spc="-17" dirty="0">
                <a:latin typeface="Arial"/>
                <a:cs typeface="Arial"/>
              </a:rPr>
              <a:t> </a:t>
            </a:r>
            <a:r>
              <a:rPr sz="2000" i="1" dirty="0">
                <a:latin typeface="Arial"/>
                <a:cs typeface="Arial"/>
              </a:rPr>
              <a:t>Ni,</a:t>
            </a:r>
            <a:r>
              <a:rPr sz="2000" i="1" spc="-11" dirty="0">
                <a:latin typeface="Arial"/>
                <a:cs typeface="Arial"/>
              </a:rPr>
              <a:t> </a:t>
            </a:r>
            <a:r>
              <a:rPr sz="2000" i="1" spc="-28" dirty="0">
                <a:latin typeface="Arial"/>
                <a:cs typeface="Arial"/>
              </a:rPr>
              <a:t>Mn</a:t>
            </a:r>
            <a:r>
              <a:rPr sz="2000" i="1" dirty="0">
                <a:latin typeface="Arial"/>
                <a:cs typeface="Arial"/>
              </a:rPr>
              <a:t>	(obsah</a:t>
            </a:r>
            <a:r>
              <a:rPr sz="2000" i="1" spc="-44" dirty="0">
                <a:latin typeface="Arial"/>
                <a:cs typeface="Arial"/>
              </a:rPr>
              <a:t> </a:t>
            </a:r>
            <a:r>
              <a:rPr sz="2000" i="1" dirty="0">
                <a:latin typeface="Arial"/>
                <a:cs typeface="Arial"/>
              </a:rPr>
              <a:t>Zn</a:t>
            </a:r>
            <a:r>
              <a:rPr sz="2000" i="1" spc="-11" dirty="0">
                <a:latin typeface="Arial"/>
                <a:cs typeface="Arial"/>
              </a:rPr>
              <a:t> </a:t>
            </a:r>
            <a:r>
              <a:rPr sz="2000" i="1" dirty="0">
                <a:latin typeface="Arial"/>
                <a:cs typeface="Arial"/>
              </a:rPr>
              <a:t>do</a:t>
            </a:r>
            <a:r>
              <a:rPr sz="2000" i="1" spc="-17" dirty="0">
                <a:latin typeface="Arial"/>
                <a:cs typeface="Arial"/>
              </a:rPr>
              <a:t> </a:t>
            </a:r>
            <a:r>
              <a:rPr sz="2000" i="1" spc="-22" dirty="0">
                <a:latin typeface="Arial"/>
                <a:cs typeface="Arial"/>
              </a:rPr>
              <a:t>40%)</a:t>
            </a:r>
            <a:endParaRPr sz="2000" dirty="0">
              <a:latin typeface="Arial"/>
              <a:cs typeface="Arial"/>
            </a:endParaRPr>
          </a:p>
          <a:p>
            <a:pPr marL="1962290" lvl="1" indent="-170877">
              <a:spcBef>
                <a:spcPts val="436"/>
              </a:spcBef>
              <a:buChar char="-"/>
              <a:tabLst>
                <a:tab pos="1962990" algn="l"/>
              </a:tabLst>
            </a:pPr>
            <a:r>
              <a:rPr sz="2000" i="1" dirty="0">
                <a:latin typeface="Arial"/>
                <a:cs typeface="Arial"/>
              </a:rPr>
              <a:t>pracovní</a:t>
            </a:r>
            <a:r>
              <a:rPr sz="2000" i="1" spc="-99" dirty="0">
                <a:latin typeface="Arial"/>
                <a:cs typeface="Arial"/>
              </a:rPr>
              <a:t> </a:t>
            </a:r>
            <a:r>
              <a:rPr sz="2000" i="1" dirty="0">
                <a:latin typeface="Arial"/>
                <a:cs typeface="Arial"/>
              </a:rPr>
              <a:t>teplota</a:t>
            </a:r>
            <a:r>
              <a:rPr sz="2000" i="1" spc="-72" dirty="0">
                <a:latin typeface="Arial"/>
                <a:cs typeface="Arial"/>
              </a:rPr>
              <a:t> </a:t>
            </a:r>
            <a:r>
              <a:rPr sz="2000" i="1" dirty="0">
                <a:latin typeface="Arial"/>
                <a:cs typeface="Arial"/>
              </a:rPr>
              <a:t>cca</a:t>
            </a:r>
            <a:r>
              <a:rPr sz="2000" i="1" spc="-83" dirty="0">
                <a:latin typeface="Arial"/>
                <a:cs typeface="Arial"/>
              </a:rPr>
              <a:t> </a:t>
            </a:r>
            <a:r>
              <a:rPr sz="2000" i="1" dirty="0">
                <a:latin typeface="Arial"/>
                <a:cs typeface="Arial"/>
              </a:rPr>
              <a:t>900</a:t>
            </a:r>
            <a:r>
              <a:rPr sz="2000" i="1" spc="-55" dirty="0">
                <a:latin typeface="Arial"/>
                <a:cs typeface="Arial"/>
              </a:rPr>
              <a:t> </a:t>
            </a:r>
            <a:r>
              <a:rPr sz="2000" i="1" spc="-33" dirty="0">
                <a:latin typeface="Tahoma"/>
                <a:cs typeface="Tahoma"/>
              </a:rPr>
              <a:t>°C,</a:t>
            </a:r>
            <a:r>
              <a:rPr sz="2000" i="1" spc="-116" dirty="0">
                <a:latin typeface="Tahoma"/>
                <a:cs typeface="Tahoma"/>
              </a:rPr>
              <a:t> </a:t>
            </a:r>
            <a:r>
              <a:rPr sz="2000" i="1" spc="-39" dirty="0">
                <a:latin typeface="Tahoma"/>
                <a:cs typeface="Tahoma"/>
              </a:rPr>
              <a:t>použití</a:t>
            </a:r>
            <a:r>
              <a:rPr sz="2000" i="1" spc="-99" dirty="0">
                <a:latin typeface="Tahoma"/>
                <a:cs typeface="Tahoma"/>
              </a:rPr>
              <a:t> </a:t>
            </a:r>
            <a:r>
              <a:rPr sz="2000" i="1" spc="-39" dirty="0">
                <a:latin typeface="Tahoma"/>
                <a:cs typeface="Tahoma"/>
              </a:rPr>
              <a:t>tavidla</a:t>
            </a:r>
            <a:r>
              <a:rPr sz="2000" i="1" spc="-77" dirty="0">
                <a:latin typeface="Tahoma"/>
                <a:cs typeface="Tahoma"/>
              </a:rPr>
              <a:t> </a:t>
            </a:r>
            <a:r>
              <a:rPr sz="2000" i="1" dirty="0">
                <a:latin typeface="Tahoma"/>
                <a:cs typeface="Tahoma"/>
              </a:rPr>
              <a:t>je</a:t>
            </a:r>
            <a:r>
              <a:rPr sz="2000" i="1" spc="-110" dirty="0">
                <a:latin typeface="Tahoma"/>
                <a:cs typeface="Tahoma"/>
              </a:rPr>
              <a:t> </a:t>
            </a:r>
            <a:r>
              <a:rPr sz="2000" i="1" spc="-11" dirty="0">
                <a:latin typeface="Tahoma"/>
                <a:cs typeface="Tahoma"/>
              </a:rPr>
              <a:t>nutné</a:t>
            </a:r>
            <a:endParaRPr sz="2000" dirty="0">
              <a:latin typeface="Tahoma"/>
              <a:cs typeface="Tahoma"/>
            </a:endParaRPr>
          </a:p>
          <a:p>
            <a:pPr marL="1962290" lvl="1" indent="-170877">
              <a:spcBef>
                <a:spcPts val="496"/>
              </a:spcBef>
              <a:buChar char="-"/>
              <a:tabLst>
                <a:tab pos="1962990" algn="l"/>
              </a:tabLst>
            </a:pPr>
            <a:r>
              <a:rPr sz="2000" i="1" dirty="0">
                <a:latin typeface="Arial"/>
                <a:cs typeface="Arial"/>
              </a:rPr>
              <a:t>jsou</a:t>
            </a:r>
            <a:r>
              <a:rPr sz="2000" i="1" spc="-44" dirty="0">
                <a:latin typeface="Arial"/>
                <a:cs typeface="Arial"/>
              </a:rPr>
              <a:t> </a:t>
            </a:r>
            <a:r>
              <a:rPr sz="2000" i="1" dirty="0">
                <a:latin typeface="Arial"/>
                <a:cs typeface="Arial"/>
              </a:rPr>
              <a:t>nejpoužívanější</a:t>
            </a:r>
            <a:r>
              <a:rPr sz="2000" i="1" spc="-61" dirty="0">
                <a:latin typeface="Arial"/>
                <a:cs typeface="Arial"/>
              </a:rPr>
              <a:t> </a:t>
            </a:r>
            <a:r>
              <a:rPr sz="2000" i="1" dirty="0">
                <a:latin typeface="Arial"/>
                <a:cs typeface="Arial"/>
              </a:rPr>
              <a:t>(netvoří</a:t>
            </a:r>
            <a:r>
              <a:rPr sz="2000" i="1" spc="-72" dirty="0">
                <a:latin typeface="Arial"/>
                <a:cs typeface="Arial"/>
              </a:rPr>
              <a:t> </a:t>
            </a:r>
            <a:r>
              <a:rPr sz="2000" i="1" dirty="0">
                <a:latin typeface="Arial"/>
                <a:cs typeface="Arial"/>
              </a:rPr>
              <a:t>křehké</a:t>
            </a:r>
            <a:r>
              <a:rPr sz="2000" i="1" spc="-61" dirty="0">
                <a:latin typeface="Arial"/>
                <a:cs typeface="Arial"/>
              </a:rPr>
              <a:t> </a:t>
            </a:r>
            <a:r>
              <a:rPr sz="2000" i="1" dirty="0">
                <a:latin typeface="Arial"/>
                <a:cs typeface="Arial"/>
              </a:rPr>
              <a:t>fáze,</a:t>
            </a:r>
            <a:r>
              <a:rPr sz="2000" i="1" spc="-50" dirty="0">
                <a:latin typeface="Arial"/>
                <a:cs typeface="Arial"/>
              </a:rPr>
              <a:t> </a:t>
            </a:r>
            <a:r>
              <a:rPr sz="2000" i="1" dirty="0">
                <a:latin typeface="Arial"/>
                <a:cs typeface="Arial"/>
              </a:rPr>
              <a:t>mají</a:t>
            </a:r>
            <a:r>
              <a:rPr sz="2000" i="1" spc="-17" dirty="0">
                <a:latin typeface="Arial"/>
                <a:cs typeface="Arial"/>
              </a:rPr>
              <a:t> </a:t>
            </a:r>
            <a:r>
              <a:rPr sz="2000" i="1" spc="-11" dirty="0">
                <a:latin typeface="Arial"/>
                <a:cs typeface="Arial"/>
              </a:rPr>
              <a:t>dobré</a:t>
            </a:r>
            <a:endParaRPr sz="2000" dirty="0">
              <a:latin typeface="Arial"/>
              <a:cs typeface="Arial"/>
            </a:endParaRPr>
          </a:p>
          <a:p>
            <a:pPr marL="1869848" marR="717825" indent="70032">
              <a:spcBef>
                <a:spcPts val="529"/>
              </a:spcBef>
            </a:pPr>
            <a:r>
              <a:rPr sz="2000" i="1" dirty="0">
                <a:latin typeface="Arial"/>
                <a:cs typeface="Arial"/>
              </a:rPr>
              <a:t>pájecí</a:t>
            </a:r>
            <a:r>
              <a:rPr sz="2000" i="1" spc="-50" dirty="0">
                <a:latin typeface="Arial"/>
                <a:cs typeface="Arial"/>
              </a:rPr>
              <a:t> </a:t>
            </a:r>
            <a:r>
              <a:rPr sz="2000" i="1" dirty="0">
                <a:latin typeface="Arial"/>
                <a:cs typeface="Arial"/>
              </a:rPr>
              <a:t>vlastnosti</a:t>
            </a:r>
            <a:r>
              <a:rPr sz="2000" i="1" spc="-50" dirty="0">
                <a:latin typeface="Arial"/>
                <a:cs typeface="Arial"/>
              </a:rPr>
              <a:t> </a:t>
            </a:r>
            <a:r>
              <a:rPr sz="2000" i="1" dirty="0">
                <a:latin typeface="Arial"/>
                <a:cs typeface="Arial"/>
              </a:rPr>
              <a:t>a</a:t>
            </a:r>
            <a:r>
              <a:rPr sz="2000" i="1" spc="-11" dirty="0">
                <a:latin typeface="Arial"/>
                <a:cs typeface="Arial"/>
              </a:rPr>
              <a:t> </a:t>
            </a:r>
            <a:r>
              <a:rPr sz="2000" i="1" dirty="0">
                <a:latin typeface="Arial"/>
                <a:cs typeface="Arial"/>
              </a:rPr>
              <a:t>dostatečnou</a:t>
            </a:r>
            <a:r>
              <a:rPr sz="2000" i="1" spc="-55" dirty="0">
                <a:latin typeface="Arial"/>
                <a:cs typeface="Arial"/>
              </a:rPr>
              <a:t> </a:t>
            </a:r>
            <a:r>
              <a:rPr sz="2000" i="1" dirty="0">
                <a:latin typeface="Arial"/>
                <a:cs typeface="Arial"/>
              </a:rPr>
              <a:t>pevnost</a:t>
            </a:r>
            <a:r>
              <a:rPr sz="2000" i="1" spc="-61" dirty="0">
                <a:latin typeface="Arial"/>
                <a:cs typeface="Arial"/>
              </a:rPr>
              <a:t> </a:t>
            </a:r>
            <a:r>
              <a:rPr sz="2000" i="1" dirty="0">
                <a:latin typeface="Arial"/>
                <a:cs typeface="Arial"/>
              </a:rPr>
              <a:t>spoje),</a:t>
            </a:r>
            <a:r>
              <a:rPr sz="2000" i="1" spc="-50" dirty="0">
                <a:latin typeface="Arial"/>
                <a:cs typeface="Arial"/>
              </a:rPr>
              <a:t> </a:t>
            </a:r>
            <a:r>
              <a:rPr sz="2000" i="1" dirty="0">
                <a:latin typeface="Arial"/>
                <a:cs typeface="Arial"/>
              </a:rPr>
              <a:t>pro</a:t>
            </a:r>
            <a:r>
              <a:rPr sz="2000" i="1" spc="-39" dirty="0">
                <a:latin typeface="Arial"/>
                <a:cs typeface="Arial"/>
              </a:rPr>
              <a:t> </a:t>
            </a:r>
            <a:r>
              <a:rPr sz="2000" i="1" spc="-11" dirty="0">
                <a:latin typeface="Arial"/>
                <a:cs typeface="Arial"/>
              </a:rPr>
              <a:t>pájení </a:t>
            </a:r>
            <a:r>
              <a:rPr sz="2000" i="1" dirty="0">
                <a:latin typeface="Arial"/>
                <a:cs typeface="Arial"/>
              </a:rPr>
              <a:t>ocelí,</a:t>
            </a:r>
            <a:r>
              <a:rPr sz="2000" i="1" spc="-55" dirty="0">
                <a:latin typeface="Arial"/>
                <a:cs typeface="Arial"/>
              </a:rPr>
              <a:t> </a:t>
            </a:r>
            <a:r>
              <a:rPr sz="2000" i="1" dirty="0">
                <a:latin typeface="Arial"/>
                <a:cs typeface="Arial"/>
              </a:rPr>
              <a:t>mědi</a:t>
            </a:r>
            <a:r>
              <a:rPr sz="2000" i="1" spc="-17" dirty="0">
                <a:latin typeface="Arial"/>
                <a:cs typeface="Arial"/>
              </a:rPr>
              <a:t> </a:t>
            </a:r>
            <a:r>
              <a:rPr sz="2000" i="1" dirty="0">
                <a:latin typeface="Arial"/>
                <a:cs typeface="Arial"/>
              </a:rPr>
              <a:t>a</a:t>
            </a:r>
            <a:r>
              <a:rPr sz="2000" i="1" spc="-22" dirty="0">
                <a:latin typeface="Arial"/>
                <a:cs typeface="Arial"/>
              </a:rPr>
              <a:t> </a:t>
            </a:r>
            <a:r>
              <a:rPr sz="2000" i="1" dirty="0">
                <a:latin typeface="Arial"/>
                <a:cs typeface="Arial"/>
              </a:rPr>
              <a:t>jejich</a:t>
            </a:r>
            <a:r>
              <a:rPr sz="2000" i="1" spc="-6" dirty="0">
                <a:latin typeface="Arial"/>
                <a:cs typeface="Arial"/>
              </a:rPr>
              <a:t> </a:t>
            </a:r>
            <a:r>
              <a:rPr sz="2000" i="1" spc="-11" dirty="0">
                <a:latin typeface="Arial"/>
                <a:cs typeface="Arial"/>
              </a:rPr>
              <a:t>slitin</a:t>
            </a:r>
            <a:endParaRPr sz="2000" dirty="0">
              <a:latin typeface="Arial"/>
              <a:cs typeface="Arial"/>
            </a:endParaRPr>
          </a:p>
        </p:txBody>
      </p:sp>
      <p:sp>
        <p:nvSpPr>
          <p:cNvPr id="21" name="object 21"/>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a:spLocks noGrp="1"/>
          </p:cNvSpPr>
          <p:nvPr>
            <p:ph type="title"/>
          </p:nvPr>
        </p:nvSpPr>
        <p:spPr>
          <a:xfrm>
            <a:off x="391633" y="777807"/>
            <a:ext cx="7863963" cy="442668"/>
          </a:xfrm>
          <a:prstGeom prst="rect">
            <a:avLst/>
          </a:prstGeom>
        </p:spPr>
        <p:txBody>
          <a:bodyPr vert="horz" wrap="square" lIns="0" tIns="18207" rIns="0" bIns="0" rtlCol="0">
            <a:spAutoFit/>
          </a:bodyPr>
          <a:lstStyle/>
          <a:p>
            <a:pPr marL="14007">
              <a:spcBef>
                <a:spcPts val="143"/>
              </a:spcBef>
              <a:tabLst>
                <a:tab pos="4721541" algn="l"/>
              </a:tabLst>
            </a:pPr>
            <a:r>
              <a:rPr sz="2757" i="1" spc="-50" dirty="0">
                <a:solidFill>
                  <a:srgbClr val="FF0000"/>
                </a:solidFill>
                <a:latin typeface="Tahoma"/>
                <a:cs typeface="Tahoma"/>
              </a:rPr>
              <a:t>Druhy</a:t>
            </a:r>
            <a:r>
              <a:rPr sz="2757" i="1" spc="-126" dirty="0">
                <a:solidFill>
                  <a:srgbClr val="FF0000"/>
                </a:solidFill>
                <a:latin typeface="Tahoma"/>
                <a:cs typeface="Tahoma"/>
              </a:rPr>
              <a:t> </a:t>
            </a:r>
            <a:r>
              <a:rPr sz="2757" i="1" spc="-50" dirty="0">
                <a:solidFill>
                  <a:srgbClr val="FF0000"/>
                </a:solidFill>
                <a:latin typeface="Tahoma"/>
                <a:cs typeface="Tahoma"/>
              </a:rPr>
              <a:t>pájek</a:t>
            </a:r>
            <a:r>
              <a:rPr sz="2757" i="1" spc="-126" dirty="0">
                <a:solidFill>
                  <a:srgbClr val="FF0000"/>
                </a:solidFill>
                <a:latin typeface="Tahoma"/>
                <a:cs typeface="Tahoma"/>
              </a:rPr>
              <a:t> </a:t>
            </a:r>
            <a:r>
              <a:rPr sz="2757" i="1" dirty="0">
                <a:solidFill>
                  <a:srgbClr val="FF0000"/>
                </a:solidFill>
                <a:latin typeface="Tahoma"/>
                <a:cs typeface="Tahoma"/>
              </a:rPr>
              <a:t>–</a:t>
            </a:r>
            <a:r>
              <a:rPr sz="2757" i="1" spc="-132" dirty="0">
                <a:solidFill>
                  <a:srgbClr val="FF0000"/>
                </a:solidFill>
                <a:latin typeface="Tahoma"/>
                <a:cs typeface="Tahoma"/>
              </a:rPr>
              <a:t> </a:t>
            </a:r>
            <a:r>
              <a:rPr sz="2757" i="1" spc="-39" dirty="0">
                <a:solidFill>
                  <a:srgbClr val="FF0000"/>
                </a:solidFill>
                <a:latin typeface="Tahoma"/>
                <a:cs typeface="Tahoma"/>
              </a:rPr>
              <a:t>tvrdé</a:t>
            </a:r>
            <a:r>
              <a:rPr sz="2757" i="1" spc="-143"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28" dirty="0">
                <a:solidFill>
                  <a:srgbClr val="FF0000"/>
                </a:solidFill>
                <a:latin typeface="Tahoma"/>
                <a:cs typeface="Tahoma"/>
              </a:rPr>
              <a:t>(dle</a:t>
            </a:r>
            <a:r>
              <a:rPr sz="2757" i="1" spc="-176" dirty="0">
                <a:solidFill>
                  <a:srgbClr val="FF0000"/>
                </a:solidFill>
                <a:latin typeface="Tahoma"/>
                <a:cs typeface="Tahoma"/>
              </a:rPr>
              <a:t> </a:t>
            </a:r>
            <a:r>
              <a:rPr sz="2757" i="1" spc="-50" dirty="0">
                <a:solidFill>
                  <a:srgbClr val="FF0000"/>
                </a:solidFill>
                <a:latin typeface="Tahoma"/>
                <a:cs typeface="Tahoma"/>
              </a:rPr>
              <a:t>ČSN</a:t>
            </a:r>
            <a:r>
              <a:rPr sz="2757" i="1" spc="-154" dirty="0">
                <a:solidFill>
                  <a:srgbClr val="FF0000"/>
                </a:solidFill>
                <a:latin typeface="Tahoma"/>
                <a:cs typeface="Tahoma"/>
              </a:rPr>
              <a:t> </a:t>
            </a:r>
            <a:r>
              <a:rPr sz="2757" i="1" dirty="0">
                <a:solidFill>
                  <a:srgbClr val="FF0000"/>
                </a:solidFill>
                <a:latin typeface="Tahoma"/>
                <a:cs typeface="Tahoma"/>
              </a:rPr>
              <a:t>EN</a:t>
            </a:r>
            <a:r>
              <a:rPr sz="2757" i="1" spc="-165" dirty="0">
                <a:solidFill>
                  <a:srgbClr val="FF0000"/>
                </a:solidFill>
                <a:latin typeface="Tahoma"/>
                <a:cs typeface="Tahoma"/>
              </a:rPr>
              <a:t> </a:t>
            </a:r>
            <a:r>
              <a:rPr sz="2757" i="1" spc="-55" dirty="0">
                <a:solidFill>
                  <a:srgbClr val="FF0000"/>
                </a:solidFill>
                <a:latin typeface="Tahoma"/>
                <a:cs typeface="Tahoma"/>
              </a:rPr>
              <a:t>1044)</a:t>
            </a:r>
            <a:endParaRPr sz="2757">
              <a:latin typeface="Tahoma"/>
              <a:cs typeface="Tahoma"/>
            </a:endParaRPr>
          </a:p>
        </p:txBody>
      </p:sp>
      <p:sp>
        <p:nvSpPr>
          <p:cNvPr id="22" name="object 22"/>
          <p:cNvSpPr txBox="1"/>
          <p:nvPr/>
        </p:nvSpPr>
        <p:spPr>
          <a:xfrm>
            <a:off x="391633" y="1343026"/>
            <a:ext cx="9039707" cy="5164313"/>
          </a:xfrm>
          <a:prstGeom prst="rect">
            <a:avLst/>
          </a:prstGeom>
        </p:spPr>
        <p:txBody>
          <a:bodyPr vert="horz" wrap="square" lIns="0" tIns="81231" rIns="0" bIns="0" rtlCol="0">
            <a:spAutoFit/>
          </a:bodyPr>
          <a:lstStyle/>
          <a:p>
            <a:pPr marL="14007">
              <a:spcBef>
                <a:spcPts val="640"/>
              </a:spcBef>
              <a:tabLst>
                <a:tab pos="1240963" algn="l"/>
              </a:tabLst>
            </a:pPr>
            <a:r>
              <a:rPr sz="2206" b="1" i="1" spc="-11" dirty="0">
                <a:latin typeface="Arial"/>
                <a:cs typeface="Arial"/>
              </a:rPr>
              <a:t>Stříbrné</a:t>
            </a:r>
            <a:r>
              <a:rPr sz="2206" b="1" i="1" dirty="0">
                <a:latin typeface="Arial"/>
                <a:cs typeface="Arial"/>
              </a:rPr>
              <a:t>	(AG)</a:t>
            </a:r>
            <a:r>
              <a:rPr sz="2206" b="1" i="1" spc="-61" dirty="0">
                <a:latin typeface="Arial"/>
                <a:cs typeface="Arial"/>
              </a:rPr>
              <a:t> </a:t>
            </a:r>
            <a:r>
              <a:rPr sz="2206" i="1" dirty="0">
                <a:latin typeface="Arial"/>
                <a:cs typeface="Arial"/>
              </a:rPr>
              <a:t>–</a:t>
            </a:r>
            <a:r>
              <a:rPr sz="2206" i="1" spc="-11" dirty="0">
                <a:latin typeface="Arial"/>
                <a:cs typeface="Arial"/>
              </a:rPr>
              <a:t> </a:t>
            </a:r>
            <a:r>
              <a:rPr sz="2206" i="1" dirty="0">
                <a:latin typeface="Arial"/>
                <a:cs typeface="Arial"/>
              </a:rPr>
              <a:t>vyráběny</a:t>
            </a:r>
            <a:r>
              <a:rPr sz="2206" i="1" spc="-55"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bázi</a:t>
            </a:r>
            <a:r>
              <a:rPr sz="2206" i="1" spc="-17" dirty="0">
                <a:latin typeface="Arial"/>
                <a:cs typeface="Arial"/>
              </a:rPr>
              <a:t> </a:t>
            </a:r>
            <a:r>
              <a:rPr sz="2206" i="1" dirty="0">
                <a:latin typeface="Arial"/>
                <a:cs typeface="Arial"/>
              </a:rPr>
              <a:t>Ag</a:t>
            </a:r>
            <a:r>
              <a:rPr sz="2206" i="1" spc="-17" dirty="0">
                <a:latin typeface="Arial"/>
                <a:cs typeface="Arial"/>
              </a:rPr>
              <a:t> </a:t>
            </a:r>
            <a:r>
              <a:rPr sz="2206" i="1" dirty="0">
                <a:latin typeface="Arial"/>
                <a:cs typeface="Arial"/>
              </a:rPr>
              <a:t>s</a:t>
            </a:r>
            <a:r>
              <a:rPr sz="2206" i="1" spc="-17" dirty="0">
                <a:latin typeface="Arial"/>
                <a:cs typeface="Arial"/>
              </a:rPr>
              <a:t> </a:t>
            </a:r>
            <a:r>
              <a:rPr sz="2206" i="1" dirty="0">
                <a:latin typeface="Arial"/>
                <a:cs typeface="Arial"/>
              </a:rPr>
              <a:t>přísadou</a:t>
            </a:r>
            <a:r>
              <a:rPr sz="2206" i="1" spc="-44" dirty="0">
                <a:latin typeface="Arial"/>
                <a:cs typeface="Arial"/>
              </a:rPr>
              <a:t> </a:t>
            </a:r>
            <a:r>
              <a:rPr sz="2206" i="1" dirty="0">
                <a:latin typeface="Arial"/>
                <a:cs typeface="Arial"/>
              </a:rPr>
              <a:t>Zn,</a:t>
            </a:r>
            <a:r>
              <a:rPr sz="2206" i="1" spc="-17" dirty="0">
                <a:latin typeface="Arial"/>
                <a:cs typeface="Arial"/>
              </a:rPr>
              <a:t> </a:t>
            </a:r>
            <a:r>
              <a:rPr sz="2206" i="1" dirty="0">
                <a:latin typeface="Arial"/>
                <a:cs typeface="Arial"/>
              </a:rPr>
              <a:t>Cu,</a:t>
            </a:r>
            <a:r>
              <a:rPr sz="2206" i="1" spc="-33" dirty="0">
                <a:latin typeface="Arial"/>
                <a:cs typeface="Arial"/>
              </a:rPr>
              <a:t> </a:t>
            </a:r>
            <a:r>
              <a:rPr sz="2206" i="1" dirty="0">
                <a:latin typeface="Arial"/>
                <a:cs typeface="Arial"/>
              </a:rPr>
              <a:t>Cd,</a:t>
            </a:r>
            <a:r>
              <a:rPr sz="2206" i="1" spc="-28" dirty="0">
                <a:latin typeface="Arial"/>
                <a:cs typeface="Arial"/>
              </a:rPr>
              <a:t> Mn</a:t>
            </a:r>
            <a:endParaRPr sz="2206" dirty="0">
              <a:latin typeface="Arial"/>
              <a:cs typeface="Arial"/>
            </a:endParaRPr>
          </a:p>
          <a:p>
            <a:pPr marL="1346711" indent="-170177">
              <a:spcBef>
                <a:spcPts val="534"/>
              </a:spcBef>
              <a:buChar char="-"/>
              <a:tabLst>
                <a:tab pos="1347411" algn="l"/>
              </a:tabLst>
            </a:pPr>
            <a:r>
              <a:rPr sz="2206" i="1" dirty="0">
                <a:latin typeface="Arial"/>
                <a:cs typeface="Arial"/>
              </a:rPr>
              <a:t>pájení</a:t>
            </a:r>
            <a:r>
              <a:rPr sz="2206" i="1" spc="-44" dirty="0">
                <a:latin typeface="Arial"/>
                <a:cs typeface="Arial"/>
              </a:rPr>
              <a:t> </a:t>
            </a:r>
            <a:r>
              <a:rPr sz="2206" i="1" dirty="0">
                <a:latin typeface="Arial"/>
                <a:cs typeface="Arial"/>
              </a:rPr>
              <a:t>korozivzdorných</a:t>
            </a:r>
            <a:r>
              <a:rPr sz="2206" i="1" spc="-61" dirty="0">
                <a:latin typeface="Arial"/>
                <a:cs typeface="Arial"/>
              </a:rPr>
              <a:t> </a:t>
            </a:r>
            <a:r>
              <a:rPr sz="2206" i="1" dirty="0">
                <a:latin typeface="Arial"/>
                <a:cs typeface="Arial"/>
              </a:rPr>
              <a:t>ocelí</a:t>
            </a:r>
            <a:r>
              <a:rPr sz="2206" i="1" spc="-44" dirty="0">
                <a:latin typeface="Arial"/>
                <a:cs typeface="Arial"/>
              </a:rPr>
              <a:t> </a:t>
            </a:r>
            <a:r>
              <a:rPr sz="2206" i="1" spc="-11" dirty="0">
                <a:latin typeface="Arial"/>
                <a:cs typeface="Arial"/>
              </a:rPr>
              <a:t>(austenitických)</a:t>
            </a:r>
            <a:endParaRPr sz="2206" dirty="0">
              <a:latin typeface="Arial"/>
              <a:cs typeface="Arial"/>
            </a:endParaRPr>
          </a:p>
          <a:p>
            <a:pPr marL="1346711" indent="-170177">
              <a:spcBef>
                <a:spcPts val="513"/>
              </a:spcBef>
              <a:buChar char="-"/>
              <a:tabLst>
                <a:tab pos="1347411" algn="l"/>
              </a:tabLst>
            </a:pPr>
            <a:r>
              <a:rPr sz="2206" i="1" dirty="0">
                <a:latin typeface="Arial"/>
                <a:cs typeface="Arial"/>
              </a:rPr>
              <a:t>žáruvzdornost</a:t>
            </a:r>
            <a:r>
              <a:rPr sz="2206" i="1" spc="-72" dirty="0">
                <a:latin typeface="Arial"/>
                <a:cs typeface="Arial"/>
              </a:rPr>
              <a:t> </a:t>
            </a:r>
            <a:r>
              <a:rPr sz="2206" i="1" dirty="0">
                <a:latin typeface="Arial"/>
                <a:cs typeface="Arial"/>
              </a:rPr>
              <a:t>až</a:t>
            </a:r>
            <a:r>
              <a:rPr sz="2206" i="1" spc="-22" dirty="0">
                <a:latin typeface="Arial"/>
                <a:cs typeface="Arial"/>
              </a:rPr>
              <a:t> </a:t>
            </a:r>
            <a:r>
              <a:rPr sz="2206" i="1" dirty="0">
                <a:latin typeface="Arial"/>
                <a:cs typeface="Arial"/>
              </a:rPr>
              <a:t>do</a:t>
            </a:r>
            <a:r>
              <a:rPr sz="2206" i="1" spc="-6" dirty="0">
                <a:latin typeface="Arial"/>
                <a:cs typeface="Arial"/>
              </a:rPr>
              <a:t> </a:t>
            </a:r>
            <a:r>
              <a:rPr sz="2206" i="1" spc="-11" dirty="0">
                <a:latin typeface="Arial"/>
                <a:cs typeface="Arial"/>
              </a:rPr>
              <a:t>500</a:t>
            </a:r>
            <a:r>
              <a:rPr sz="2206" i="1" spc="-11" dirty="0">
                <a:latin typeface="Times New Roman"/>
                <a:cs typeface="Times New Roman"/>
              </a:rPr>
              <a:t>°C,</a:t>
            </a:r>
            <a:endParaRPr sz="2206" dirty="0">
              <a:latin typeface="Times New Roman"/>
              <a:cs typeface="Times New Roman"/>
            </a:endParaRPr>
          </a:p>
          <a:p>
            <a:pPr marL="1161826">
              <a:spcBef>
                <a:spcPts val="529"/>
              </a:spcBef>
            </a:pPr>
            <a:r>
              <a:rPr sz="2206" i="1" dirty="0">
                <a:latin typeface="Times New Roman"/>
                <a:cs typeface="Times New Roman"/>
              </a:rPr>
              <a:t>=</a:t>
            </a:r>
            <a:r>
              <a:rPr sz="2206" i="1" spc="-11" dirty="0">
                <a:latin typeface="Times New Roman"/>
                <a:cs typeface="Times New Roman"/>
              </a:rPr>
              <a:t> </a:t>
            </a:r>
            <a:r>
              <a:rPr sz="2206" i="1" dirty="0">
                <a:latin typeface="Times New Roman"/>
                <a:cs typeface="Times New Roman"/>
              </a:rPr>
              <a:t>používají</a:t>
            </a:r>
            <a:r>
              <a:rPr sz="2206" i="1" spc="-50" dirty="0">
                <a:latin typeface="Times New Roman"/>
                <a:cs typeface="Times New Roman"/>
              </a:rPr>
              <a:t> </a:t>
            </a:r>
            <a:r>
              <a:rPr sz="2206" i="1" dirty="0">
                <a:latin typeface="Times New Roman"/>
                <a:cs typeface="Times New Roman"/>
              </a:rPr>
              <a:t>se</a:t>
            </a:r>
            <a:r>
              <a:rPr sz="2206" i="1" spc="-17" dirty="0">
                <a:latin typeface="Times New Roman"/>
                <a:cs typeface="Times New Roman"/>
              </a:rPr>
              <a:t> </a:t>
            </a:r>
            <a:r>
              <a:rPr sz="2206" i="1" dirty="0">
                <a:latin typeface="Times New Roman"/>
                <a:cs typeface="Times New Roman"/>
              </a:rPr>
              <a:t>na</a:t>
            </a:r>
            <a:r>
              <a:rPr sz="2206" i="1" spc="-17" dirty="0">
                <a:latin typeface="Times New Roman"/>
                <a:cs typeface="Times New Roman"/>
              </a:rPr>
              <a:t> </a:t>
            </a:r>
            <a:r>
              <a:rPr sz="2206" i="1" dirty="0">
                <a:latin typeface="Times New Roman"/>
                <a:cs typeface="Times New Roman"/>
              </a:rPr>
              <a:t>pájení</a:t>
            </a:r>
            <a:r>
              <a:rPr sz="2206" i="1" spc="-44" dirty="0">
                <a:latin typeface="Times New Roman"/>
                <a:cs typeface="Times New Roman"/>
              </a:rPr>
              <a:t> </a:t>
            </a:r>
            <a:r>
              <a:rPr sz="2206" i="1" dirty="0">
                <a:latin typeface="Times New Roman"/>
                <a:cs typeface="Times New Roman"/>
              </a:rPr>
              <a:t>prakticky</a:t>
            </a:r>
            <a:r>
              <a:rPr sz="2206" i="1" spc="-39" dirty="0">
                <a:latin typeface="Times New Roman"/>
                <a:cs typeface="Times New Roman"/>
              </a:rPr>
              <a:t> </a:t>
            </a:r>
            <a:r>
              <a:rPr sz="2206" i="1" dirty="0">
                <a:latin typeface="Times New Roman"/>
                <a:cs typeface="Times New Roman"/>
              </a:rPr>
              <a:t>všech</a:t>
            </a:r>
            <a:r>
              <a:rPr sz="2206" i="1" spc="-28" dirty="0">
                <a:latin typeface="Times New Roman"/>
                <a:cs typeface="Times New Roman"/>
              </a:rPr>
              <a:t> </a:t>
            </a:r>
            <a:r>
              <a:rPr sz="2206" i="1" dirty="0">
                <a:latin typeface="Times New Roman"/>
                <a:cs typeface="Times New Roman"/>
              </a:rPr>
              <a:t>železných</a:t>
            </a:r>
            <a:r>
              <a:rPr sz="2206" i="1" spc="-33" dirty="0">
                <a:latin typeface="Times New Roman"/>
                <a:cs typeface="Times New Roman"/>
              </a:rPr>
              <a:t> </a:t>
            </a:r>
            <a:r>
              <a:rPr sz="2206" i="1" dirty="0">
                <a:latin typeface="Times New Roman"/>
                <a:cs typeface="Times New Roman"/>
              </a:rPr>
              <a:t>a</a:t>
            </a:r>
            <a:r>
              <a:rPr sz="2206" i="1" spc="-6" dirty="0">
                <a:latin typeface="Times New Roman"/>
                <a:cs typeface="Times New Roman"/>
              </a:rPr>
              <a:t> </a:t>
            </a:r>
            <a:r>
              <a:rPr sz="2206" i="1" dirty="0">
                <a:latin typeface="Times New Roman"/>
                <a:cs typeface="Times New Roman"/>
              </a:rPr>
              <a:t>neželezných</a:t>
            </a:r>
            <a:r>
              <a:rPr sz="2206" i="1" spc="-39" dirty="0">
                <a:latin typeface="Times New Roman"/>
                <a:cs typeface="Times New Roman"/>
              </a:rPr>
              <a:t> </a:t>
            </a:r>
            <a:r>
              <a:rPr sz="2206" i="1" spc="-22" dirty="0">
                <a:latin typeface="Times New Roman"/>
                <a:cs typeface="Times New Roman"/>
              </a:rPr>
              <a:t>kovů</a:t>
            </a:r>
            <a:endParaRPr sz="2206" dirty="0">
              <a:latin typeface="Times New Roman"/>
              <a:cs typeface="Times New Roman"/>
            </a:endParaRPr>
          </a:p>
          <a:p>
            <a:pPr marL="1303291"/>
            <a:r>
              <a:rPr sz="2206" i="1" dirty="0">
                <a:latin typeface="Times New Roman"/>
                <a:cs typeface="Times New Roman"/>
              </a:rPr>
              <a:t>(s</a:t>
            </a:r>
            <a:r>
              <a:rPr sz="2206" i="1" spc="-33" dirty="0">
                <a:latin typeface="Times New Roman"/>
                <a:cs typeface="Times New Roman"/>
              </a:rPr>
              <a:t> </a:t>
            </a:r>
            <a:r>
              <a:rPr sz="2206" i="1" dirty="0">
                <a:latin typeface="Times New Roman"/>
                <a:cs typeface="Times New Roman"/>
              </a:rPr>
              <a:t>výjimkou</a:t>
            </a:r>
            <a:r>
              <a:rPr sz="2206" i="1" spc="-33" dirty="0">
                <a:latin typeface="Times New Roman"/>
                <a:cs typeface="Times New Roman"/>
              </a:rPr>
              <a:t> </a:t>
            </a:r>
            <a:r>
              <a:rPr sz="2206" i="1" dirty="0">
                <a:latin typeface="Times New Roman"/>
                <a:cs typeface="Times New Roman"/>
              </a:rPr>
              <a:t>lehkých,</a:t>
            </a:r>
            <a:r>
              <a:rPr sz="2206" i="1" spc="-33" dirty="0">
                <a:latin typeface="Times New Roman"/>
                <a:cs typeface="Times New Roman"/>
              </a:rPr>
              <a:t> </a:t>
            </a:r>
            <a:r>
              <a:rPr sz="2206" i="1" dirty="0">
                <a:latin typeface="Times New Roman"/>
                <a:cs typeface="Times New Roman"/>
              </a:rPr>
              <a:t>kromě</a:t>
            </a:r>
            <a:r>
              <a:rPr sz="2206" i="1" spc="-28" dirty="0">
                <a:latin typeface="Times New Roman"/>
                <a:cs typeface="Times New Roman"/>
              </a:rPr>
              <a:t> </a:t>
            </a:r>
            <a:r>
              <a:rPr sz="2206" i="1" dirty="0">
                <a:latin typeface="Times New Roman"/>
                <a:cs typeface="Times New Roman"/>
              </a:rPr>
              <a:t>titanu</a:t>
            </a:r>
            <a:r>
              <a:rPr sz="2206" i="1" spc="-44" dirty="0">
                <a:latin typeface="Times New Roman"/>
                <a:cs typeface="Times New Roman"/>
              </a:rPr>
              <a:t> </a:t>
            </a:r>
            <a:r>
              <a:rPr sz="2206" i="1" dirty="0">
                <a:latin typeface="Times New Roman"/>
                <a:cs typeface="Times New Roman"/>
              </a:rPr>
              <a:t>a</a:t>
            </a:r>
            <a:r>
              <a:rPr sz="2206" i="1" spc="-11" dirty="0">
                <a:latin typeface="Times New Roman"/>
                <a:cs typeface="Times New Roman"/>
              </a:rPr>
              <a:t> </a:t>
            </a:r>
            <a:r>
              <a:rPr sz="2206" i="1" dirty="0">
                <a:latin typeface="Times New Roman"/>
                <a:cs typeface="Times New Roman"/>
              </a:rPr>
              <a:t>jeho</a:t>
            </a:r>
            <a:r>
              <a:rPr sz="2206" i="1" spc="-28" dirty="0">
                <a:latin typeface="Times New Roman"/>
                <a:cs typeface="Times New Roman"/>
              </a:rPr>
              <a:t> </a:t>
            </a:r>
            <a:r>
              <a:rPr sz="2206" i="1" spc="-11" dirty="0">
                <a:latin typeface="Times New Roman"/>
                <a:cs typeface="Times New Roman"/>
              </a:rPr>
              <a:t>slitin)</a:t>
            </a:r>
            <a:endParaRPr sz="2206" dirty="0">
              <a:latin typeface="Times New Roman"/>
              <a:cs typeface="Times New Roman"/>
            </a:endParaRPr>
          </a:p>
          <a:p>
            <a:pPr marL="1374022" indent="-170877">
              <a:spcBef>
                <a:spcPts val="534"/>
              </a:spcBef>
              <a:buChar char="-"/>
              <a:tabLst>
                <a:tab pos="1374723" algn="l"/>
              </a:tabLst>
            </a:pPr>
            <a:r>
              <a:rPr sz="2206" i="1" dirty="0">
                <a:latin typeface="Arial"/>
                <a:cs typeface="Arial"/>
              </a:rPr>
              <a:t>jsou</a:t>
            </a:r>
            <a:r>
              <a:rPr sz="2206" i="1" spc="-50" dirty="0">
                <a:latin typeface="Arial"/>
                <a:cs typeface="Arial"/>
              </a:rPr>
              <a:t> </a:t>
            </a:r>
            <a:r>
              <a:rPr sz="2206" i="1" dirty="0">
                <a:latin typeface="Arial"/>
                <a:cs typeface="Arial"/>
              </a:rPr>
              <a:t>poměrně</a:t>
            </a:r>
            <a:r>
              <a:rPr sz="2206" i="1" spc="-39" dirty="0">
                <a:latin typeface="Arial"/>
                <a:cs typeface="Arial"/>
              </a:rPr>
              <a:t> </a:t>
            </a:r>
            <a:r>
              <a:rPr sz="2206" i="1" spc="-11" dirty="0">
                <a:latin typeface="Arial"/>
                <a:cs typeface="Arial"/>
              </a:rPr>
              <a:t>drahé</a:t>
            </a:r>
            <a:endParaRPr sz="2206" dirty="0">
              <a:latin typeface="Arial"/>
              <a:cs typeface="Arial"/>
            </a:endParaRPr>
          </a:p>
          <a:p>
            <a:pPr>
              <a:spcBef>
                <a:spcPts val="39"/>
              </a:spcBef>
              <a:buFont typeface="Arial"/>
              <a:buChar char="-"/>
            </a:pPr>
            <a:endParaRPr sz="2647" dirty="0">
              <a:latin typeface="Arial"/>
              <a:cs typeface="Arial"/>
            </a:endParaRPr>
          </a:p>
          <a:p>
            <a:pPr marL="14007">
              <a:tabLst>
                <a:tab pos="1412541" algn="l"/>
              </a:tabLst>
            </a:pPr>
            <a:r>
              <a:rPr sz="2206" b="1" i="1" spc="-11" dirty="0">
                <a:latin typeface="Arial"/>
                <a:cs typeface="Arial"/>
              </a:rPr>
              <a:t>Hliníkové</a:t>
            </a:r>
            <a:r>
              <a:rPr sz="2206" b="1" i="1" dirty="0">
                <a:latin typeface="Arial"/>
                <a:cs typeface="Arial"/>
              </a:rPr>
              <a:t>	(AL)</a:t>
            </a:r>
            <a:r>
              <a:rPr sz="2206" b="1" i="1" spc="-33" dirty="0">
                <a:latin typeface="Arial"/>
                <a:cs typeface="Arial"/>
              </a:rPr>
              <a:t> </a:t>
            </a:r>
            <a:r>
              <a:rPr sz="2206" i="1" dirty="0">
                <a:latin typeface="Arial"/>
                <a:cs typeface="Arial"/>
              </a:rPr>
              <a:t>-</a:t>
            </a:r>
            <a:r>
              <a:rPr sz="2206" i="1" spc="11" dirty="0">
                <a:latin typeface="Arial"/>
                <a:cs typeface="Arial"/>
              </a:rPr>
              <a:t> </a:t>
            </a:r>
            <a:r>
              <a:rPr sz="2206" i="1" dirty="0">
                <a:latin typeface="Arial"/>
                <a:cs typeface="Arial"/>
              </a:rPr>
              <a:t>vyráběny</a:t>
            </a:r>
            <a:r>
              <a:rPr sz="2206" i="1" spc="-44" dirty="0">
                <a:latin typeface="Arial"/>
                <a:cs typeface="Arial"/>
              </a:rPr>
              <a:t> </a:t>
            </a:r>
            <a:r>
              <a:rPr sz="2206" i="1" dirty="0">
                <a:latin typeface="Arial"/>
                <a:cs typeface="Arial"/>
              </a:rPr>
              <a:t>na</a:t>
            </a:r>
            <a:r>
              <a:rPr sz="2206" i="1" spc="11" dirty="0">
                <a:latin typeface="Arial"/>
                <a:cs typeface="Arial"/>
              </a:rPr>
              <a:t> </a:t>
            </a:r>
            <a:r>
              <a:rPr sz="2206" i="1" dirty="0">
                <a:latin typeface="Arial"/>
                <a:cs typeface="Arial"/>
              </a:rPr>
              <a:t>bázi</a:t>
            </a:r>
            <a:r>
              <a:rPr sz="2206" i="1" spc="-17" dirty="0">
                <a:latin typeface="Arial"/>
                <a:cs typeface="Arial"/>
              </a:rPr>
              <a:t> </a:t>
            </a:r>
            <a:r>
              <a:rPr sz="2206" i="1" dirty="0">
                <a:latin typeface="Arial"/>
                <a:cs typeface="Arial"/>
              </a:rPr>
              <a:t>Al-Si,</a:t>
            </a:r>
            <a:r>
              <a:rPr sz="2206" i="1" spc="6" dirty="0">
                <a:latin typeface="Arial"/>
                <a:cs typeface="Arial"/>
              </a:rPr>
              <a:t> </a:t>
            </a:r>
            <a:r>
              <a:rPr sz="2206" i="1" dirty="0">
                <a:latin typeface="Arial"/>
                <a:cs typeface="Arial"/>
              </a:rPr>
              <a:t>případně</a:t>
            </a:r>
            <a:r>
              <a:rPr sz="2206" i="1" spc="-33" dirty="0">
                <a:latin typeface="Arial"/>
                <a:cs typeface="Arial"/>
              </a:rPr>
              <a:t> </a:t>
            </a:r>
            <a:r>
              <a:rPr sz="2206" i="1" spc="-11" dirty="0">
                <a:latin typeface="Arial"/>
                <a:cs typeface="Arial"/>
              </a:rPr>
              <a:t>Al-Si-</a:t>
            </a:r>
            <a:r>
              <a:rPr sz="2206" i="1" dirty="0">
                <a:latin typeface="Arial"/>
                <a:cs typeface="Arial"/>
              </a:rPr>
              <a:t>Cu,</a:t>
            </a:r>
            <a:r>
              <a:rPr sz="2206" i="1" spc="-17" dirty="0">
                <a:latin typeface="Arial"/>
                <a:cs typeface="Arial"/>
              </a:rPr>
              <a:t> </a:t>
            </a:r>
            <a:r>
              <a:rPr sz="2206" i="1" spc="-11" dirty="0">
                <a:latin typeface="Arial"/>
                <a:cs typeface="Arial"/>
              </a:rPr>
              <a:t>Al-Si-</a:t>
            </a:r>
            <a:r>
              <a:rPr sz="2206" i="1" spc="-28" dirty="0">
                <a:latin typeface="Arial"/>
                <a:cs typeface="Arial"/>
              </a:rPr>
              <a:t>Mg</a:t>
            </a:r>
            <a:endParaRPr sz="2206" dirty="0">
              <a:latin typeface="Arial"/>
              <a:cs typeface="Arial"/>
            </a:endParaRPr>
          </a:p>
          <a:p>
            <a:pPr marL="1400635">
              <a:spcBef>
                <a:spcPts val="534"/>
              </a:spcBef>
            </a:pPr>
            <a:r>
              <a:rPr sz="2206" i="1" dirty="0">
                <a:latin typeface="Arial"/>
                <a:cs typeface="Arial"/>
              </a:rPr>
              <a:t>-</a:t>
            </a:r>
            <a:r>
              <a:rPr sz="2206" i="1" spc="-33" dirty="0">
                <a:latin typeface="Arial"/>
                <a:cs typeface="Arial"/>
              </a:rPr>
              <a:t> </a:t>
            </a:r>
            <a:r>
              <a:rPr sz="2206" i="1" dirty="0">
                <a:latin typeface="Arial"/>
                <a:cs typeface="Arial"/>
              </a:rPr>
              <a:t>použití</a:t>
            </a:r>
            <a:r>
              <a:rPr sz="2206" i="1" spc="-50" dirty="0">
                <a:latin typeface="Arial"/>
                <a:cs typeface="Arial"/>
              </a:rPr>
              <a:t> </a:t>
            </a:r>
            <a:r>
              <a:rPr sz="2206" i="1" dirty="0">
                <a:latin typeface="Arial"/>
                <a:cs typeface="Arial"/>
              </a:rPr>
              <a:t>pro</a:t>
            </a:r>
            <a:r>
              <a:rPr sz="2206" i="1" spc="-44" dirty="0">
                <a:latin typeface="Arial"/>
                <a:cs typeface="Arial"/>
              </a:rPr>
              <a:t> </a:t>
            </a:r>
            <a:r>
              <a:rPr sz="2206" i="1" dirty="0">
                <a:latin typeface="Arial"/>
                <a:cs typeface="Arial"/>
              </a:rPr>
              <a:t>pájení</a:t>
            </a:r>
            <a:r>
              <a:rPr sz="2206" i="1" spc="-39" dirty="0">
                <a:latin typeface="Arial"/>
                <a:cs typeface="Arial"/>
              </a:rPr>
              <a:t> </a:t>
            </a:r>
            <a:r>
              <a:rPr sz="2206" i="1" dirty="0">
                <a:latin typeface="Arial"/>
                <a:cs typeface="Arial"/>
              </a:rPr>
              <a:t>hliníku</a:t>
            </a:r>
            <a:r>
              <a:rPr sz="2206" i="1" spc="-28"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jeho</a:t>
            </a:r>
            <a:r>
              <a:rPr sz="2206" i="1" spc="-33" dirty="0">
                <a:latin typeface="Arial"/>
                <a:cs typeface="Arial"/>
              </a:rPr>
              <a:t> </a:t>
            </a:r>
            <a:r>
              <a:rPr sz="2206" i="1" spc="-11" dirty="0">
                <a:latin typeface="Arial"/>
                <a:cs typeface="Arial"/>
              </a:rPr>
              <a:t>slitin</a:t>
            </a:r>
            <a:endParaRPr sz="2206" dirty="0">
              <a:latin typeface="Arial"/>
              <a:cs typeface="Arial"/>
            </a:endParaRPr>
          </a:p>
          <a:p>
            <a:pPr>
              <a:spcBef>
                <a:spcPts val="28"/>
              </a:spcBef>
            </a:pPr>
            <a:endParaRPr sz="3198" dirty="0">
              <a:latin typeface="Arial"/>
              <a:cs typeface="Arial"/>
            </a:endParaRPr>
          </a:p>
          <a:p>
            <a:pPr marL="14007">
              <a:tabLst>
                <a:tab pos="1165329" algn="l"/>
                <a:tab pos="1953184" algn="l"/>
              </a:tabLst>
            </a:pPr>
            <a:r>
              <a:rPr sz="2206" b="1" i="1" spc="-11" dirty="0">
                <a:latin typeface="Arial"/>
                <a:cs typeface="Arial"/>
              </a:rPr>
              <a:t>Niklové</a:t>
            </a:r>
            <a:r>
              <a:rPr sz="2206" b="1" i="1" dirty="0">
                <a:latin typeface="Arial"/>
                <a:cs typeface="Arial"/>
              </a:rPr>
              <a:t>	(NI)</a:t>
            </a:r>
            <a:r>
              <a:rPr sz="2206" b="1" i="1" spc="-50" dirty="0">
                <a:latin typeface="Arial"/>
                <a:cs typeface="Arial"/>
              </a:rPr>
              <a:t> </a:t>
            </a:r>
            <a:r>
              <a:rPr sz="2206" i="1" spc="-55" dirty="0">
                <a:latin typeface="Arial"/>
                <a:cs typeface="Arial"/>
              </a:rPr>
              <a:t>-</a:t>
            </a:r>
            <a:r>
              <a:rPr sz="2206" i="1" dirty="0">
                <a:latin typeface="Arial"/>
                <a:cs typeface="Arial"/>
              </a:rPr>
              <a:t>	na</a:t>
            </a:r>
            <a:r>
              <a:rPr sz="2206" i="1" spc="-33" dirty="0">
                <a:latin typeface="Arial"/>
                <a:cs typeface="Arial"/>
              </a:rPr>
              <a:t> </a:t>
            </a:r>
            <a:r>
              <a:rPr sz="2206" i="1" dirty="0">
                <a:latin typeface="Arial"/>
                <a:cs typeface="Arial"/>
              </a:rPr>
              <a:t>bázi</a:t>
            </a:r>
            <a:r>
              <a:rPr sz="2206" i="1" spc="-6" dirty="0">
                <a:latin typeface="Arial"/>
                <a:cs typeface="Arial"/>
              </a:rPr>
              <a:t> </a:t>
            </a:r>
            <a:r>
              <a:rPr sz="2206" i="1" dirty="0">
                <a:latin typeface="Arial"/>
                <a:cs typeface="Arial"/>
              </a:rPr>
              <a:t>Ni</a:t>
            </a:r>
            <a:r>
              <a:rPr sz="2206" i="1" spc="-17"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B,</a:t>
            </a:r>
            <a:r>
              <a:rPr sz="2206" i="1" spc="-11" dirty="0">
                <a:latin typeface="Arial"/>
                <a:cs typeface="Arial"/>
              </a:rPr>
              <a:t> </a:t>
            </a:r>
            <a:r>
              <a:rPr sz="2206" i="1" dirty="0">
                <a:latin typeface="Arial"/>
                <a:cs typeface="Arial"/>
              </a:rPr>
              <a:t>P,</a:t>
            </a:r>
            <a:r>
              <a:rPr sz="2206" i="1" spc="-17" dirty="0">
                <a:latin typeface="Arial"/>
                <a:cs typeface="Arial"/>
              </a:rPr>
              <a:t> </a:t>
            </a:r>
            <a:r>
              <a:rPr sz="2206" i="1" dirty="0">
                <a:latin typeface="Arial"/>
                <a:cs typeface="Arial"/>
              </a:rPr>
              <a:t>Si, </a:t>
            </a:r>
            <a:r>
              <a:rPr sz="2206" i="1" spc="-28" dirty="0">
                <a:latin typeface="Arial"/>
                <a:cs typeface="Arial"/>
              </a:rPr>
              <a:t>Cr</a:t>
            </a:r>
            <a:endParaRPr sz="2206" dirty="0">
              <a:latin typeface="Arial"/>
              <a:cs typeface="Arial"/>
            </a:endParaRPr>
          </a:p>
          <a:p>
            <a:pPr marL="1346711" indent="-170177">
              <a:spcBef>
                <a:spcPts val="529"/>
              </a:spcBef>
              <a:buChar char="-"/>
              <a:tabLst>
                <a:tab pos="1347411" algn="l"/>
              </a:tabLst>
            </a:pPr>
            <a:r>
              <a:rPr sz="2206" i="1" dirty="0">
                <a:latin typeface="Arial"/>
                <a:cs typeface="Arial"/>
              </a:rPr>
              <a:t>vhodné</a:t>
            </a:r>
            <a:r>
              <a:rPr sz="2206" i="1" spc="-72" dirty="0">
                <a:latin typeface="Arial"/>
                <a:cs typeface="Arial"/>
              </a:rPr>
              <a:t> </a:t>
            </a:r>
            <a:r>
              <a:rPr sz="2206" i="1" dirty="0">
                <a:latin typeface="Arial"/>
                <a:cs typeface="Arial"/>
              </a:rPr>
              <a:t>pro</a:t>
            </a:r>
            <a:r>
              <a:rPr sz="2206" i="1" spc="-44" dirty="0">
                <a:latin typeface="Arial"/>
                <a:cs typeface="Arial"/>
              </a:rPr>
              <a:t> </a:t>
            </a:r>
            <a:r>
              <a:rPr sz="2206" i="1" dirty="0">
                <a:latin typeface="Arial"/>
                <a:cs typeface="Arial"/>
              </a:rPr>
              <a:t>pájení</a:t>
            </a:r>
            <a:r>
              <a:rPr sz="2206" i="1" spc="-55" dirty="0">
                <a:latin typeface="Arial"/>
                <a:cs typeface="Arial"/>
              </a:rPr>
              <a:t> </a:t>
            </a:r>
            <a:r>
              <a:rPr sz="2206" i="1" dirty="0">
                <a:latin typeface="Arial"/>
                <a:cs typeface="Arial"/>
              </a:rPr>
              <a:t>žáruvzdorných,</a:t>
            </a:r>
            <a:r>
              <a:rPr sz="2206" i="1" spc="-83" dirty="0">
                <a:latin typeface="Arial"/>
                <a:cs typeface="Arial"/>
              </a:rPr>
              <a:t> </a:t>
            </a:r>
            <a:r>
              <a:rPr sz="2206" i="1" dirty="0">
                <a:latin typeface="Arial"/>
                <a:cs typeface="Arial"/>
              </a:rPr>
              <a:t>žárupevných</a:t>
            </a:r>
            <a:r>
              <a:rPr sz="2206" i="1" spc="-72" dirty="0">
                <a:latin typeface="Arial"/>
                <a:cs typeface="Arial"/>
              </a:rPr>
              <a:t> </a:t>
            </a:r>
            <a:r>
              <a:rPr sz="2206" i="1" spc="-55" dirty="0">
                <a:latin typeface="Arial"/>
                <a:cs typeface="Arial"/>
              </a:rPr>
              <a:t>a</a:t>
            </a:r>
            <a:endParaRPr sz="2206" dirty="0">
              <a:latin typeface="Arial"/>
              <a:cs typeface="Arial"/>
            </a:endParaRPr>
          </a:p>
          <a:p>
            <a:pPr marL="1329903">
              <a:spcBef>
                <a:spcPts val="529"/>
              </a:spcBef>
            </a:pPr>
            <a:r>
              <a:rPr sz="2206" i="1" dirty="0">
                <a:latin typeface="Arial"/>
                <a:cs typeface="Arial"/>
              </a:rPr>
              <a:t>korozivzdorných</a:t>
            </a:r>
            <a:r>
              <a:rPr sz="2206" i="1" spc="-66" dirty="0">
                <a:latin typeface="Arial"/>
                <a:cs typeface="Arial"/>
              </a:rPr>
              <a:t> </a:t>
            </a:r>
            <a:r>
              <a:rPr sz="2206" i="1" dirty="0">
                <a:latin typeface="Arial"/>
                <a:cs typeface="Arial"/>
              </a:rPr>
              <a:t>ocelí</a:t>
            </a:r>
            <a:r>
              <a:rPr sz="2206" i="1" spc="-33" dirty="0">
                <a:latin typeface="Arial"/>
                <a:cs typeface="Arial"/>
              </a:rPr>
              <a:t> </a:t>
            </a:r>
            <a:r>
              <a:rPr sz="2206" i="1" dirty="0">
                <a:latin typeface="Arial"/>
                <a:cs typeface="Arial"/>
              </a:rPr>
              <a:t>a</a:t>
            </a:r>
            <a:r>
              <a:rPr sz="2206" i="1" spc="-6" dirty="0">
                <a:latin typeface="Arial"/>
                <a:cs typeface="Arial"/>
              </a:rPr>
              <a:t> </a:t>
            </a:r>
            <a:r>
              <a:rPr sz="2206" i="1" spc="-11" dirty="0">
                <a:latin typeface="Arial"/>
                <a:cs typeface="Arial"/>
              </a:rPr>
              <a:t>slitin</a:t>
            </a:r>
            <a:endParaRPr sz="2206" dirty="0">
              <a:latin typeface="Arial"/>
              <a:cs typeface="Arial"/>
            </a:endParaRPr>
          </a:p>
        </p:txBody>
      </p:sp>
      <p:sp>
        <p:nvSpPr>
          <p:cNvPr id="23" name="object 2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a:spLocks noGrp="1"/>
          </p:cNvSpPr>
          <p:nvPr>
            <p:ph type="title"/>
          </p:nvPr>
        </p:nvSpPr>
        <p:spPr>
          <a:xfrm>
            <a:off x="391632" y="777807"/>
            <a:ext cx="4539810" cy="442668"/>
          </a:xfrm>
          <a:prstGeom prst="rect">
            <a:avLst/>
          </a:prstGeom>
        </p:spPr>
        <p:txBody>
          <a:bodyPr vert="horz" wrap="square" lIns="0" tIns="18207" rIns="0" bIns="0" rtlCol="0">
            <a:spAutoFit/>
          </a:bodyPr>
          <a:lstStyle/>
          <a:p>
            <a:pPr marL="14007">
              <a:spcBef>
                <a:spcPts val="143"/>
              </a:spcBef>
            </a:pPr>
            <a:r>
              <a:rPr sz="2757" i="1" spc="-50" dirty="0">
                <a:solidFill>
                  <a:srgbClr val="FF0000"/>
                </a:solidFill>
                <a:latin typeface="Tahoma"/>
                <a:cs typeface="Tahoma"/>
              </a:rPr>
              <a:t>Druhy</a:t>
            </a:r>
            <a:r>
              <a:rPr sz="2757" i="1" spc="-126" dirty="0">
                <a:solidFill>
                  <a:srgbClr val="FF0000"/>
                </a:solidFill>
                <a:latin typeface="Tahoma"/>
                <a:cs typeface="Tahoma"/>
              </a:rPr>
              <a:t> </a:t>
            </a:r>
            <a:r>
              <a:rPr sz="2757" i="1" spc="-50" dirty="0">
                <a:solidFill>
                  <a:srgbClr val="FF0000"/>
                </a:solidFill>
                <a:latin typeface="Tahoma"/>
                <a:cs typeface="Tahoma"/>
              </a:rPr>
              <a:t>pájek</a:t>
            </a:r>
            <a:r>
              <a:rPr sz="2757" i="1" spc="-126" dirty="0">
                <a:solidFill>
                  <a:srgbClr val="FF0000"/>
                </a:solidFill>
                <a:latin typeface="Tahoma"/>
                <a:cs typeface="Tahoma"/>
              </a:rPr>
              <a:t> </a:t>
            </a:r>
            <a:r>
              <a:rPr sz="2757" i="1" dirty="0">
                <a:solidFill>
                  <a:srgbClr val="FF0000"/>
                </a:solidFill>
                <a:latin typeface="Tahoma"/>
                <a:cs typeface="Tahoma"/>
              </a:rPr>
              <a:t>–</a:t>
            </a:r>
            <a:r>
              <a:rPr sz="2757" i="1" spc="-132" dirty="0">
                <a:solidFill>
                  <a:srgbClr val="FF0000"/>
                </a:solidFill>
                <a:latin typeface="Tahoma"/>
                <a:cs typeface="Tahoma"/>
              </a:rPr>
              <a:t> </a:t>
            </a:r>
            <a:r>
              <a:rPr sz="2757" i="1" spc="-39" dirty="0">
                <a:solidFill>
                  <a:srgbClr val="FF0000"/>
                </a:solidFill>
                <a:latin typeface="Tahoma"/>
                <a:cs typeface="Tahoma"/>
              </a:rPr>
              <a:t>tvrdé</a:t>
            </a:r>
            <a:r>
              <a:rPr sz="2757" i="1" spc="-143" dirty="0">
                <a:solidFill>
                  <a:srgbClr val="FF0000"/>
                </a:solidFill>
                <a:latin typeface="Tahoma"/>
                <a:cs typeface="Tahoma"/>
              </a:rPr>
              <a:t> </a:t>
            </a:r>
            <a:r>
              <a:rPr sz="2757" i="1" spc="-44" dirty="0">
                <a:solidFill>
                  <a:srgbClr val="FF0000"/>
                </a:solidFill>
                <a:latin typeface="Tahoma"/>
                <a:cs typeface="Tahoma"/>
              </a:rPr>
              <a:t>pájení</a:t>
            </a:r>
            <a:endParaRPr sz="2757">
              <a:latin typeface="Tahoma"/>
              <a:cs typeface="Tahoma"/>
            </a:endParaRPr>
          </a:p>
        </p:txBody>
      </p:sp>
      <p:sp>
        <p:nvSpPr>
          <p:cNvPr id="17" name="object 17"/>
          <p:cNvSpPr txBox="1"/>
          <p:nvPr/>
        </p:nvSpPr>
        <p:spPr>
          <a:xfrm>
            <a:off x="1076841" y="1800225"/>
            <a:ext cx="8539718" cy="2201769"/>
          </a:xfrm>
          <a:prstGeom prst="rect">
            <a:avLst/>
          </a:prstGeom>
        </p:spPr>
        <p:txBody>
          <a:bodyPr vert="horz" wrap="square" lIns="0" tIns="80530" rIns="0" bIns="0" rtlCol="0">
            <a:spAutoFit/>
          </a:bodyPr>
          <a:lstStyle/>
          <a:p>
            <a:pPr marL="14007">
              <a:spcBef>
                <a:spcPts val="634"/>
              </a:spcBef>
            </a:pPr>
            <a:r>
              <a:rPr sz="2206" b="1" i="1" dirty="0">
                <a:latin typeface="Arial"/>
                <a:cs typeface="Arial"/>
              </a:rPr>
              <a:t>Palladiové</a:t>
            </a:r>
            <a:r>
              <a:rPr sz="2206" b="1" i="1" spc="-28" dirty="0">
                <a:latin typeface="Arial"/>
                <a:cs typeface="Arial"/>
              </a:rPr>
              <a:t> </a:t>
            </a:r>
            <a:r>
              <a:rPr sz="2206" b="1" i="1" dirty="0">
                <a:latin typeface="Arial"/>
                <a:cs typeface="Arial"/>
              </a:rPr>
              <a:t>(PD)</a:t>
            </a:r>
            <a:r>
              <a:rPr sz="2206" b="1" i="1" spc="-33"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žárupevné</a:t>
            </a:r>
            <a:r>
              <a:rPr sz="2206" i="1" spc="-39" dirty="0">
                <a:latin typeface="Arial"/>
                <a:cs typeface="Arial"/>
              </a:rPr>
              <a:t> </a:t>
            </a:r>
            <a:r>
              <a:rPr sz="2206" i="1" spc="-11" dirty="0">
                <a:latin typeface="Arial"/>
                <a:cs typeface="Arial"/>
              </a:rPr>
              <a:t>pájky</a:t>
            </a:r>
            <a:endParaRPr sz="2206" dirty="0">
              <a:latin typeface="Arial"/>
              <a:cs typeface="Arial"/>
            </a:endParaRPr>
          </a:p>
          <a:p>
            <a:pPr marL="1477670">
              <a:spcBef>
                <a:spcPts val="529"/>
              </a:spcBef>
            </a:pPr>
            <a:r>
              <a:rPr sz="2206" i="1" dirty="0">
                <a:latin typeface="Arial"/>
                <a:cs typeface="Arial"/>
              </a:rPr>
              <a:t>-</a:t>
            </a:r>
            <a:r>
              <a:rPr sz="2206" i="1" spc="-39" dirty="0">
                <a:latin typeface="Arial"/>
                <a:cs typeface="Arial"/>
              </a:rPr>
              <a:t> </a:t>
            </a:r>
            <a:r>
              <a:rPr sz="2206" i="1" dirty="0">
                <a:latin typeface="Arial"/>
                <a:cs typeface="Arial"/>
              </a:rPr>
              <a:t>použití</a:t>
            </a:r>
            <a:r>
              <a:rPr sz="2206" i="1" spc="-55" dirty="0">
                <a:latin typeface="Arial"/>
                <a:cs typeface="Arial"/>
              </a:rPr>
              <a:t> </a:t>
            </a:r>
            <a:r>
              <a:rPr sz="2206" i="1" dirty="0">
                <a:latin typeface="Arial"/>
                <a:cs typeface="Arial"/>
              </a:rPr>
              <a:t>pro</a:t>
            </a:r>
            <a:r>
              <a:rPr sz="2206" i="1" spc="-39" dirty="0">
                <a:latin typeface="Arial"/>
                <a:cs typeface="Arial"/>
              </a:rPr>
              <a:t> </a:t>
            </a:r>
            <a:r>
              <a:rPr sz="2206" i="1" dirty="0">
                <a:latin typeface="Arial"/>
                <a:cs typeface="Arial"/>
              </a:rPr>
              <a:t>součásti</a:t>
            </a:r>
            <a:r>
              <a:rPr sz="2206" i="1" spc="-66" dirty="0">
                <a:latin typeface="Arial"/>
                <a:cs typeface="Arial"/>
              </a:rPr>
              <a:t> </a:t>
            </a:r>
            <a:r>
              <a:rPr sz="2206" i="1" dirty="0">
                <a:latin typeface="Arial"/>
                <a:cs typeface="Arial"/>
              </a:rPr>
              <a:t>plynových</a:t>
            </a:r>
            <a:r>
              <a:rPr sz="2206" i="1" spc="-72" dirty="0">
                <a:latin typeface="Arial"/>
                <a:cs typeface="Arial"/>
              </a:rPr>
              <a:t> </a:t>
            </a:r>
            <a:r>
              <a:rPr sz="2206" i="1" dirty="0">
                <a:latin typeface="Arial"/>
                <a:cs typeface="Arial"/>
              </a:rPr>
              <a:t>turbín,</a:t>
            </a:r>
            <a:r>
              <a:rPr sz="2206" i="1" spc="-66" dirty="0">
                <a:latin typeface="Arial"/>
                <a:cs typeface="Arial"/>
              </a:rPr>
              <a:t> </a:t>
            </a:r>
            <a:r>
              <a:rPr sz="2206" i="1" dirty="0">
                <a:latin typeface="Arial"/>
                <a:cs typeface="Arial"/>
              </a:rPr>
              <a:t>letadel,</a:t>
            </a:r>
            <a:r>
              <a:rPr sz="2206" i="1" spc="-33" dirty="0">
                <a:latin typeface="Arial"/>
                <a:cs typeface="Arial"/>
              </a:rPr>
              <a:t> </a:t>
            </a:r>
            <a:r>
              <a:rPr sz="2206" i="1" spc="-11" dirty="0">
                <a:latin typeface="Arial"/>
                <a:cs typeface="Arial"/>
              </a:rPr>
              <a:t>jaderných</a:t>
            </a:r>
            <a:endParaRPr sz="2206" dirty="0">
              <a:latin typeface="Arial"/>
              <a:cs typeface="Arial"/>
            </a:endParaRPr>
          </a:p>
          <a:p>
            <a:pPr marL="1631039">
              <a:spcBef>
                <a:spcPts val="529"/>
              </a:spcBef>
            </a:pPr>
            <a:r>
              <a:rPr sz="2206" i="1" spc="-11" dirty="0">
                <a:latin typeface="Arial"/>
                <a:cs typeface="Arial"/>
              </a:rPr>
              <a:t>reaktorů</a:t>
            </a:r>
            <a:endParaRPr sz="2206" dirty="0">
              <a:latin typeface="Arial"/>
              <a:cs typeface="Arial"/>
            </a:endParaRPr>
          </a:p>
          <a:p>
            <a:pPr marL="14007">
              <a:spcBef>
                <a:spcPts val="1803"/>
              </a:spcBef>
              <a:tabLst>
                <a:tab pos="821472" algn="l"/>
                <a:tab pos="1736787" algn="l"/>
              </a:tabLst>
            </a:pPr>
            <a:r>
              <a:rPr sz="2206" b="1" i="1" spc="-11" dirty="0">
                <a:latin typeface="Arial"/>
                <a:cs typeface="Arial"/>
              </a:rPr>
              <a:t>Zlaté</a:t>
            </a:r>
            <a:r>
              <a:rPr sz="2206" b="1" i="1" dirty="0">
                <a:latin typeface="Arial"/>
                <a:cs typeface="Arial"/>
              </a:rPr>
              <a:t>	(AU)</a:t>
            </a:r>
            <a:r>
              <a:rPr sz="2206" b="1" i="1" spc="-22" dirty="0">
                <a:latin typeface="Arial"/>
                <a:cs typeface="Arial"/>
              </a:rPr>
              <a:t> </a:t>
            </a:r>
            <a:r>
              <a:rPr sz="2206" i="1" spc="-55" dirty="0">
                <a:latin typeface="Arial"/>
                <a:cs typeface="Arial"/>
              </a:rPr>
              <a:t>-</a:t>
            </a:r>
            <a:r>
              <a:rPr sz="2206" i="1" dirty="0">
                <a:latin typeface="Arial"/>
                <a:cs typeface="Arial"/>
              </a:rPr>
              <a:t>	na</a:t>
            </a:r>
            <a:r>
              <a:rPr sz="2206" i="1" spc="-22" dirty="0">
                <a:latin typeface="Arial"/>
                <a:cs typeface="Arial"/>
              </a:rPr>
              <a:t> </a:t>
            </a:r>
            <a:r>
              <a:rPr sz="2206" i="1" dirty="0">
                <a:latin typeface="Arial"/>
                <a:cs typeface="Arial"/>
              </a:rPr>
              <a:t>bázi</a:t>
            </a:r>
            <a:r>
              <a:rPr sz="2206" i="1" spc="-28" dirty="0">
                <a:latin typeface="Arial"/>
                <a:cs typeface="Arial"/>
              </a:rPr>
              <a:t> </a:t>
            </a:r>
            <a:r>
              <a:rPr sz="2206" i="1" dirty="0">
                <a:latin typeface="Arial"/>
                <a:cs typeface="Arial"/>
              </a:rPr>
              <a:t>Au</a:t>
            </a:r>
            <a:r>
              <a:rPr sz="2206" i="1" spc="-17"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Ni, </a:t>
            </a:r>
            <a:r>
              <a:rPr sz="2206" i="1" spc="-28" dirty="0">
                <a:latin typeface="Arial"/>
                <a:cs typeface="Arial"/>
              </a:rPr>
              <a:t>Cu</a:t>
            </a:r>
            <a:endParaRPr sz="2206" dirty="0">
              <a:latin typeface="Arial"/>
              <a:cs typeface="Arial"/>
            </a:endParaRPr>
          </a:p>
          <a:p>
            <a:pPr marL="860690">
              <a:spcBef>
                <a:spcPts val="529"/>
              </a:spcBef>
            </a:pPr>
            <a:r>
              <a:rPr sz="2206" i="1" dirty="0">
                <a:latin typeface="Arial"/>
                <a:cs typeface="Arial"/>
              </a:rPr>
              <a:t>-</a:t>
            </a:r>
            <a:r>
              <a:rPr sz="2206" i="1" spc="-33" dirty="0">
                <a:latin typeface="Arial"/>
                <a:cs typeface="Arial"/>
              </a:rPr>
              <a:t> </a:t>
            </a:r>
            <a:r>
              <a:rPr sz="2206" i="1" dirty="0">
                <a:latin typeface="Arial"/>
                <a:cs typeface="Arial"/>
              </a:rPr>
              <a:t>použití</a:t>
            </a:r>
            <a:r>
              <a:rPr sz="2206" i="1" spc="-33" dirty="0">
                <a:latin typeface="Arial"/>
                <a:cs typeface="Arial"/>
              </a:rPr>
              <a:t> </a:t>
            </a:r>
            <a:r>
              <a:rPr sz="2206" i="1" dirty="0">
                <a:latin typeface="Arial"/>
                <a:cs typeface="Arial"/>
              </a:rPr>
              <a:t>v</a:t>
            </a:r>
            <a:r>
              <a:rPr sz="2206" i="1" spc="-11" dirty="0">
                <a:latin typeface="Arial"/>
                <a:cs typeface="Arial"/>
              </a:rPr>
              <a:t> </a:t>
            </a:r>
            <a:r>
              <a:rPr sz="2206" i="1" dirty="0">
                <a:latin typeface="Arial"/>
                <a:cs typeface="Arial"/>
              </a:rPr>
              <a:t>dentální</a:t>
            </a:r>
            <a:r>
              <a:rPr sz="2206" i="1" spc="-50" dirty="0">
                <a:latin typeface="Arial"/>
                <a:cs typeface="Arial"/>
              </a:rPr>
              <a:t> </a:t>
            </a:r>
            <a:r>
              <a:rPr sz="2206" i="1" dirty="0">
                <a:latin typeface="Arial"/>
                <a:cs typeface="Arial"/>
              </a:rPr>
              <a:t>technice</a:t>
            </a:r>
            <a:r>
              <a:rPr sz="2206" i="1" spc="-28"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ve</a:t>
            </a:r>
            <a:r>
              <a:rPr sz="2206" i="1" spc="-28" dirty="0">
                <a:latin typeface="Arial"/>
                <a:cs typeface="Arial"/>
              </a:rPr>
              <a:t> </a:t>
            </a:r>
            <a:r>
              <a:rPr sz="2206" i="1" spc="-11" dirty="0">
                <a:latin typeface="Arial"/>
                <a:cs typeface="Arial"/>
              </a:rPr>
              <a:t>zlatnictví</a:t>
            </a:r>
            <a:endParaRPr sz="2206" dirty="0">
              <a:latin typeface="Arial"/>
              <a:cs typeface="Arial"/>
            </a:endParaRPr>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a:spLocks noGrp="1"/>
          </p:cNvSpPr>
          <p:nvPr>
            <p:ph type="title"/>
          </p:nvPr>
        </p:nvSpPr>
        <p:spPr>
          <a:xfrm>
            <a:off x="391633" y="777807"/>
            <a:ext cx="8807219" cy="442668"/>
          </a:xfrm>
          <a:prstGeom prst="rect">
            <a:avLst/>
          </a:prstGeom>
        </p:spPr>
        <p:txBody>
          <a:bodyPr vert="horz" wrap="square" lIns="0" tIns="18207" rIns="0" bIns="0" rtlCol="0">
            <a:spAutoFit/>
          </a:bodyPr>
          <a:lstStyle/>
          <a:p>
            <a:pPr marL="14007">
              <a:spcBef>
                <a:spcPts val="143"/>
              </a:spcBef>
              <a:tabLst>
                <a:tab pos="5666269" algn="l"/>
              </a:tabLst>
            </a:pPr>
            <a:r>
              <a:rPr sz="2757" i="1" spc="-55" dirty="0">
                <a:solidFill>
                  <a:srgbClr val="FF0000"/>
                </a:solidFill>
                <a:latin typeface="Tahoma"/>
                <a:cs typeface="Tahoma"/>
              </a:rPr>
              <a:t>Rozdělení</a:t>
            </a:r>
            <a:r>
              <a:rPr sz="2757" i="1" spc="-121" dirty="0">
                <a:solidFill>
                  <a:srgbClr val="FF0000"/>
                </a:solidFill>
                <a:latin typeface="Tahoma"/>
                <a:cs typeface="Tahoma"/>
              </a:rPr>
              <a:t> </a:t>
            </a:r>
            <a:r>
              <a:rPr sz="2757" i="1" spc="-39" dirty="0">
                <a:solidFill>
                  <a:srgbClr val="FF0000"/>
                </a:solidFill>
                <a:latin typeface="Tahoma"/>
                <a:cs typeface="Tahoma"/>
              </a:rPr>
              <a:t>tavidel</a:t>
            </a:r>
            <a:r>
              <a:rPr sz="2757" i="1" spc="-126" dirty="0">
                <a:solidFill>
                  <a:srgbClr val="FF0000"/>
                </a:solidFill>
                <a:latin typeface="Tahoma"/>
                <a:cs typeface="Tahoma"/>
              </a:rPr>
              <a:t> </a:t>
            </a:r>
            <a:r>
              <a:rPr sz="2757" i="1" dirty="0">
                <a:solidFill>
                  <a:srgbClr val="FF0000"/>
                </a:solidFill>
                <a:latin typeface="Tahoma"/>
                <a:cs typeface="Tahoma"/>
              </a:rPr>
              <a:t>–</a:t>
            </a:r>
            <a:r>
              <a:rPr sz="2757" i="1" spc="-138" dirty="0">
                <a:solidFill>
                  <a:srgbClr val="FF0000"/>
                </a:solidFill>
                <a:latin typeface="Tahoma"/>
                <a:cs typeface="Tahoma"/>
              </a:rPr>
              <a:t> </a:t>
            </a:r>
            <a:r>
              <a:rPr sz="2757" i="1" spc="-39" dirty="0">
                <a:solidFill>
                  <a:srgbClr val="FF0000"/>
                </a:solidFill>
                <a:latin typeface="Tahoma"/>
                <a:cs typeface="Tahoma"/>
              </a:rPr>
              <a:t>tvrdé</a:t>
            </a:r>
            <a:r>
              <a:rPr sz="2757" i="1" spc="-138"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28" dirty="0">
                <a:solidFill>
                  <a:srgbClr val="FF0000"/>
                </a:solidFill>
                <a:latin typeface="Tahoma"/>
                <a:cs typeface="Tahoma"/>
              </a:rPr>
              <a:t>(dle</a:t>
            </a:r>
            <a:r>
              <a:rPr sz="2757" i="1" spc="-176" dirty="0">
                <a:solidFill>
                  <a:srgbClr val="FF0000"/>
                </a:solidFill>
                <a:latin typeface="Tahoma"/>
                <a:cs typeface="Tahoma"/>
              </a:rPr>
              <a:t> </a:t>
            </a:r>
            <a:r>
              <a:rPr sz="2757" i="1" spc="-44" dirty="0">
                <a:solidFill>
                  <a:srgbClr val="FF0000"/>
                </a:solidFill>
                <a:latin typeface="Tahoma"/>
                <a:cs typeface="Tahoma"/>
              </a:rPr>
              <a:t>ČSN</a:t>
            </a:r>
            <a:r>
              <a:rPr sz="2757" i="1" spc="-160" dirty="0">
                <a:solidFill>
                  <a:srgbClr val="FF0000"/>
                </a:solidFill>
                <a:latin typeface="Tahoma"/>
                <a:cs typeface="Tahoma"/>
              </a:rPr>
              <a:t> </a:t>
            </a:r>
            <a:r>
              <a:rPr sz="2757" i="1" spc="-11" dirty="0">
                <a:solidFill>
                  <a:srgbClr val="FF0000"/>
                </a:solidFill>
                <a:latin typeface="Tahoma"/>
                <a:cs typeface="Tahoma"/>
              </a:rPr>
              <a:t>EN</a:t>
            </a:r>
            <a:r>
              <a:rPr sz="2757" i="1" spc="-165" dirty="0">
                <a:solidFill>
                  <a:srgbClr val="FF0000"/>
                </a:solidFill>
                <a:latin typeface="Tahoma"/>
                <a:cs typeface="Tahoma"/>
              </a:rPr>
              <a:t> </a:t>
            </a:r>
            <a:r>
              <a:rPr sz="2757" i="1" spc="-55" dirty="0">
                <a:solidFill>
                  <a:srgbClr val="FF0000"/>
                </a:solidFill>
                <a:latin typeface="Tahoma"/>
                <a:cs typeface="Tahoma"/>
              </a:rPr>
              <a:t>1045)</a:t>
            </a:r>
            <a:endParaRPr sz="2757">
              <a:latin typeface="Tahoma"/>
              <a:cs typeface="Tahoma"/>
            </a:endParaRPr>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5" name="object 15"/>
          <p:cNvSpPr txBox="1"/>
          <p:nvPr/>
        </p:nvSpPr>
        <p:spPr>
          <a:xfrm>
            <a:off x="684735" y="1800466"/>
            <a:ext cx="9180460" cy="4977294"/>
          </a:xfrm>
          <a:prstGeom prst="rect">
            <a:avLst/>
          </a:prstGeom>
        </p:spPr>
        <p:txBody>
          <a:bodyPr vert="horz" wrap="square" lIns="0" tIns="64423" rIns="0" bIns="0" rtlCol="0">
            <a:spAutoFit/>
          </a:bodyPr>
          <a:lstStyle/>
          <a:p>
            <a:pPr marL="14007">
              <a:spcBef>
                <a:spcPts val="506"/>
              </a:spcBef>
              <a:tabLst>
                <a:tab pos="517534" algn="l"/>
              </a:tabLst>
            </a:pPr>
            <a:r>
              <a:rPr sz="2206" b="1" i="1" spc="-28" dirty="0">
                <a:latin typeface="Arial"/>
                <a:cs typeface="Arial"/>
              </a:rPr>
              <a:t>1)</a:t>
            </a:r>
            <a:r>
              <a:rPr sz="2206" b="1" i="1" dirty="0">
                <a:latin typeface="Arial"/>
                <a:cs typeface="Arial"/>
              </a:rPr>
              <a:t>	FH</a:t>
            </a:r>
            <a:r>
              <a:rPr sz="2206" b="1" i="1" spc="-22" dirty="0">
                <a:latin typeface="Arial"/>
                <a:cs typeface="Arial"/>
              </a:rPr>
              <a:t> </a:t>
            </a:r>
            <a:r>
              <a:rPr sz="2206" b="1" i="1" dirty="0">
                <a:latin typeface="Arial"/>
                <a:cs typeface="Arial"/>
              </a:rPr>
              <a:t>–</a:t>
            </a:r>
            <a:r>
              <a:rPr sz="2206" b="1" i="1" spc="-22" dirty="0">
                <a:latin typeface="Arial"/>
                <a:cs typeface="Arial"/>
              </a:rPr>
              <a:t> </a:t>
            </a:r>
            <a:r>
              <a:rPr sz="2206" b="1" i="1" dirty="0">
                <a:latin typeface="Arial"/>
                <a:cs typeface="Arial"/>
              </a:rPr>
              <a:t>tavidla</a:t>
            </a:r>
            <a:r>
              <a:rPr sz="2206" b="1" i="1" spc="-39" dirty="0">
                <a:latin typeface="Arial"/>
                <a:cs typeface="Arial"/>
              </a:rPr>
              <a:t> </a:t>
            </a:r>
            <a:r>
              <a:rPr sz="2206" b="1" i="1" dirty="0">
                <a:latin typeface="Arial"/>
                <a:cs typeface="Arial"/>
              </a:rPr>
              <a:t>pro</a:t>
            </a:r>
            <a:r>
              <a:rPr sz="2206" b="1" i="1" spc="-11" dirty="0">
                <a:latin typeface="Arial"/>
                <a:cs typeface="Arial"/>
              </a:rPr>
              <a:t> </a:t>
            </a:r>
            <a:r>
              <a:rPr sz="2206" b="1" i="1" dirty="0">
                <a:latin typeface="Arial"/>
                <a:cs typeface="Arial"/>
              </a:rPr>
              <a:t>tvrdé</a:t>
            </a:r>
            <a:r>
              <a:rPr sz="2206" b="1" i="1" spc="-33" dirty="0">
                <a:latin typeface="Arial"/>
                <a:cs typeface="Arial"/>
              </a:rPr>
              <a:t> </a:t>
            </a:r>
            <a:r>
              <a:rPr sz="2206" b="1" i="1" dirty="0">
                <a:latin typeface="Arial"/>
                <a:cs typeface="Arial"/>
              </a:rPr>
              <a:t>pájení</a:t>
            </a:r>
            <a:r>
              <a:rPr sz="2206" b="1" i="1" spc="-33" dirty="0">
                <a:latin typeface="Arial"/>
                <a:cs typeface="Arial"/>
              </a:rPr>
              <a:t> </a:t>
            </a:r>
            <a:r>
              <a:rPr sz="2206" b="1" i="1" dirty="0">
                <a:latin typeface="Arial"/>
                <a:cs typeface="Arial"/>
              </a:rPr>
              <a:t>těžkých</a:t>
            </a:r>
            <a:r>
              <a:rPr sz="2206" b="1" i="1" spc="-50" dirty="0">
                <a:latin typeface="Arial"/>
                <a:cs typeface="Arial"/>
              </a:rPr>
              <a:t> </a:t>
            </a:r>
            <a:r>
              <a:rPr sz="2206" b="1" i="1" dirty="0">
                <a:latin typeface="Arial"/>
                <a:cs typeface="Arial"/>
              </a:rPr>
              <a:t>kovů </a:t>
            </a:r>
            <a:r>
              <a:rPr sz="2206" i="1" dirty="0">
                <a:latin typeface="Arial"/>
                <a:cs typeface="Arial"/>
              </a:rPr>
              <a:t>(zahrnuje</a:t>
            </a:r>
            <a:r>
              <a:rPr sz="2206" i="1" spc="-50" dirty="0">
                <a:latin typeface="Arial"/>
                <a:cs typeface="Arial"/>
              </a:rPr>
              <a:t> </a:t>
            </a:r>
            <a:r>
              <a:rPr sz="2206" i="1" dirty="0">
                <a:latin typeface="Arial"/>
                <a:cs typeface="Arial"/>
              </a:rPr>
              <a:t>7</a:t>
            </a:r>
            <a:r>
              <a:rPr sz="2206" i="1" spc="-6" dirty="0">
                <a:latin typeface="Arial"/>
                <a:cs typeface="Arial"/>
              </a:rPr>
              <a:t> </a:t>
            </a:r>
            <a:r>
              <a:rPr sz="2206" i="1" dirty="0">
                <a:latin typeface="Arial"/>
                <a:cs typeface="Arial"/>
              </a:rPr>
              <a:t>typů</a:t>
            </a:r>
            <a:r>
              <a:rPr sz="2206" i="1" spc="-39" dirty="0">
                <a:latin typeface="Arial"/>
                <a:cs typeface="Arial"/>
              </a:rPr>
              <a:t> </a:t>
            </a:r>
            <a:r>
              <a:rPr sz="2206" i="1" spc="-11" dirty="0">
                <a:latin typeface="Arial"/>
                <a:cs typeface="Arial"/>
              </a:rPr>
              <a:t>tavidel)</a:t>
            </a:r>
            <a:endParaRPr sz="2206">
              <a:latin typeface="Arial"/>
              <a:cs typeface="Arial"/>
            </a:endParaRPr>
          </a:p>
          <a:p>
            <a:pPr marL="14007">
              <a:lnSpc>
                <a:spcPts val="2735"/>
              </a:lnSpc>
              <a:spcBef>
                <a:spcPts val="436"/>
              </a:spcBef>
            </a:pPr>
            <a:r>
              <a:rPr sz="2206" i="1" dirty="0">
                <a:latin typeface="Arial"/>
                <a:cs typeface="Arial"/>
              </a:rPr>
              <a:t>-</a:t>
            </a:r>
            <a:r>
              <a:rPr sz="2206" i="1" spc="-50" dirty="0">
                <a:latin typeface="Arial"/>
                <a:cs typeface="Arial"/>
              </a:rPr>
              <a:t> </a:t>
            </a:r>
            <a:r>
              <a:rPr sz="2206" i="1" dirty="0">
                <a:latin typeface="Arial"/>
                <a:cs typeface="Arial"/>
              </a:rPr>
              <a:t>FH10</a:t>
            </a:r>
            <a:r>
              <a:rPr sz="2206" i="1" spc="-50" dirty="0">
                <a:latin typeface="Arial"/>
                <a:cs typeface="Arial"/>
              </a:rPr>
              <a:t> </a:t>
            </a:r>
            <a:r>
              <a:rPr sz="2206" i="1" dirty="0">
                <a:latin typeface="Arial"/>
                <a:cs typeface="Arial"/>
              </a:rPr>
              <a:t>=</a:t>
            </a:r>
            <a:r>
              <a:rPr sz="2206" i="1" spc="-50" dirty="0">
                <a:latin typeface="Arial"/>
                <a:cs typeface="Arial"/>
              </a:rPr>
              <a:t> </a:t>
            </a:r>
            <a:r>
              <a:rPr sz="2206" i="1" dirty="0">
                <a:latin typeface="Arial"/>
                <a:cs typeface="Arial"/>
              </a:rPr>
              <a:t>teplotní</a:t>
            </a:r>
            <a:r>
              <a:rPr sz="2206" i="1" spc="-61" dirty="0">
                <a:latin typeface="Arial"/>
                <a:cs typeface="Arial"/>
              </a:rPr>
              <a:t> </a:t>
            </a:r>
            <a:r>
              <a:rPr sz="2206" i="1" dirty="0">
                <a:latin typeface="Arial"/>
                <a:cs typeface="Arial"/>
              </a:rPr>
              <a:t>pásmo</a:t>
            </a:r>
            <a:r>
              <a:rPr sz="2206" i="1" spc="-66" dirty="0">
                <a:latin typeface="Arial"/>
                <a:cs typeface="Arial"/>
              </a:rPr>
              <a:t> </a:t>
            </a:r>
            <a:r>
              <a:rPr sz="2206" i="1" dirty="0">
                <a:latin typeface="Arial"/>
                <a:cs typeface="Arial"/>
              </a:rPr>
              <a:t>550</a:t>
            </a:r>
            <a:r>
              <a:rPr sz="2206" i="1" spc="-28" dirty="0">
                <a:latin typeface="Arial"/>
                <a:cs typeface="Arial"/>
              </a:rPr>
              <a:t> </a:t>
            </a:r>
            <a:r>
              <a:rPr sz="2206" i="1" dirty="0">
                <a:latin typeface="Arial"/>
                <a:cs typeface="Arial"/>
              </a:rPr>
              <a:t>–</a:t>
            </a:r>
            <a:r>
              <a:rPr sz="2206" i="1" spc="-39" dirty="0">
                <a:latin typeface="Arial"/>
                <a:cs typeface="Arial"/>
              </a:rPr>
              <a:t> </a:t>
            </a:r>
            <a:r>
              <a:rPr sz="2206" i="1" dirty="0">
                <a:latin typeface="Arial"/>
                <a:cs typeface="Arial"/>
              </a:rPr>
              <a:t>800</a:t>
            </a:r>
            <a:r>
              <a:rPr sz="2206" i="1" spc="-50" dirty="0">
                <a:latin typeface="Arial"/>
                <a:cs typeface="Arial"/>
              </a:rPr>
              <a:t> </a:t>
            </a:r>
            <a:r>
              <a:rPr sz="2316" i="1" spc="-22" dirty="0">
                <a:latin typeface="Tahoma"/>
                <a:cs typeface="Tahoma"/>
              </a:rPr>
              <a:t>°C,</a:t>
            </a:r>
            <a:r>
              <a:rPr sz="2316" i="1" spc="-94" dirty="0">
                <a:latin typeface="Tahoma"/>
                <a:cs typeface="Tahoma"/>
              </a:rPr>
              <a:t> </a:t>
            </a:r>
            <a:r>
              <a:rPr sz="2316" i="1" spc="-11" dirty="0">
                <a:latin typeface="Tahoma"/>
                <a:cs typeface="Tahoma"/>
              </a:rPr>
              <a:t>pro</a:t>
            </a:r>
            <a:r>
              <a:rPr sz="2316" i="1" spc="-66" dirty="0">
                <a:latin typeface="Tahoma"/>
                <a:cs typeface="Tahoma"/>
              </a:rPr>
              <a:t> </a:t>
            </a:r>
            <a:r>
              <a:rPr sz="2316" i="1" spc="-61" dirty="0">
                <a:latin typeface="Tahoma"/>
                <a:cs typeface="Tahoma"/>
              </a:rPr>
              <a:t>všeobecné</a:t>
            </a:r>
            <a:r>
              <a:rPr sz="2316" i="1" spc="-110" dirty="0">
                <a:latin typeface="Tahoma"/>
                <a:cs typeface="Tahoma"/>
              </a:rPr>
              <a:t> </a:t>
            </a:r>
            <a:r>
              <a:rPr sz="2316" i="1" spc="-39" dirty="0">
                <a:latin typeface="Tahoma"/>
                <a:cs typeface="Tahoma"/>
              </a:rPr>
              <a:t>použití,</a:t>
            </a:r>
            <a:r>
              <a:rPr sz="2316" i="1" spc="-83" dirty="0">
                <a:latin typeface="Tahoma"/>
                <a:cs typeface="Tahoma"/>
              </a:rPr>
              <a:t> </a:t>
            </a:r>
            <a:r>
              <a:rPr sz="2316" i="1" spc="-11" dirty="0">
                <a:latin typeface="Tahoma"/>
                <a:cs typeface="Tahoma"/>
              </a:rPr>
              <a:t>zbytky</a:t>
            </a:r>
            <a:endParaRPr sz="2316">
              <a:latin typeface="Tahoma"/>
              <a:cs typeface="Tahoma"/>
            </a:endParaRPr>
          </a:p>
          <a:p>
            <a:pPr marL="14007">
              <a:lnSpc>
                <a:spcPts val="2735"/>
              </a:lnSpc>
            </a:pPr>
            <a:r>
              <a:rPr sz="2316" i="1" spc="-11" dirty="0">
                <a:latin typeface="Tahoma"/>
                <a:cs typeface="Tahoma"/>
              </a:rPr>
              <a:t>korozivní</a:t>
            </a:r>
            <a:endParaRPr sz="2316">
              <a:latin typeface="Tahoma"/>
              <a:cs typeface="Tahoma"/>
            </a:endParaRPr>
          </a:p>
          <a:p>
            <a:pPr marL="14007">
              <a:spcBef>
                <a:spcPts val="358"/>
              </a:spcBef>
            </a:pPr>
            <a:r>
              <a:rPr sz="2316" i="1" dirty="0">
                <a:latin typeface="Tahoma"/>
                <a:cs typeface="Tahoma"/>
              </a:rPr>
              <a:t>-</a:t>
            </a:r>
            <a:r>
              <a:rPr sz="2316" i="1" spc="-110" dirty="0">
                <a:latin typeface="Tahoma"/>
                <a:cs typeface="Tahoma"/>
              </a:rPr>
              <a:t> </a:t>
            </a:r>
            <a:r>
              <a:rPr sz="2316" i="1" spc="-11" dirty="0">
                <a:latin typeface="Tahoma"/>
                <a:cs typeface="Tahoma"/>
              </a:rPr>
              <a:t>FH</a:t>
            </a:r>
            <a:r>
              <a:rPr sz="2316" i="1" spc="-99" dirty="0">
                <a:latin typeface="Tahoma"/>
                <a:cs typeface="Tahoma"/>
              </a:rPr>
              <a:t> </a:t>
            </a:r>
            <a:r>
              <a:rPr sz="2316" i="1" spc="-11" dirty="0">
                <a:latin typeface="Tahoma"/>
                <a:cs typeface="Tahoma"/>
              </a:rPr>
              <a:t>11</a:t>
            </a:r>
            <a:r>
              <a:rPr sz="2316" i="1" spc="-116" dirty="0">
                <a:latin typeface="Tahoma"/>
                <a:cs typeface="Tahoma"/>
              </a:rPr>
              <a:t> </a:t>
            </a:r>
            <a:r>
              <a:rPr sz="2316" i="1" dirty="0">
                <a:latin typeface="Tahoma"/>
                <a:cs typeface="Tahoma"/>
              </a:rPr>
              <a:t>=</a:t>
            </a:r>
            <a:r>
              <a:rPr sz="2316" i="1" spc="-99" dirty="0">
                <a:latin typeface="Tahoma"/>
                <a:cs typeface="Tahoma"/>
              </a:rPr>
              <a:t> </a:t>
            </a:r>
            <a:r>
              <a:rPr sz="2206" i="1" dirty="0">
                <a:latin typeface="Arial"/>
                <a:cs typeface="Arial"/>
              </a:rPr>
              <a:t>teplotní</a:t>
            </a:r>
            <a:r>
              <a:rPr sz="2206" i="1" spc="-94" dirty="0">
                <a:latin typeface="Arial"/>
                <a:cs typeface="Arial"/>
              </a:rPr>
              <a:t> </a:t>
            </a:r>
            <a:r>
              <a:rPr sz="2206" i="1" dirty="0">
                <a:latin typeface="Arial"/>
                <a:cs typeface="Arial"/>
              </a:rPr>
              <a:t>pásmo</a:t>
            </a:r>
            <a:r>
              <a:rPr sz="2206" i="1" spc="-72" dirty="0">
                <a:latin typeface="Arial"/>
                <a:cs typeface="Arial"/>
              </a:rPr>
              <a:t> </a:t>
            </a:r>
            <a:r>
              <a:rPr sz="2206" i="1" dirty="0">
                <a:latin typeface="Arial"/>
                <a:cs typeface="Arial"/>
              </a:rPr>
              <a:t>550</a:t>
            </a:r>
            <a:r>
              <a:rPr sz="2206" i="1" spc="-61" dirty="0">
                <a:latin typeface="Arial"/>
                <a:cs typeface="Arial"/>
              </a:rPr>
              <a:t> </a:t>
            </a:r>
            <a:r>
              <a:rPr sz="2206" i="1" dirty="0">
                <a:latin typeface="Arial"/>
                <a:cs typeface="Arial"/>
              </a:rPr>
              <a:t>–</a:t>
            </a:r>
            <a:r>
              <a:rPr sz="2206" i="1" spc="-61" dirty="0">
                <a:latin typeface="Arial"/>
                <a:cs typeface="Arial"/>
              </a:rPr>
              <a:t> </a:t>
            </a:r>
            <a:r>
              <a:rPr sz="2206" i="1" dirty="0">
                <a:latin typeface="Arial"/>
                <a:cs typeface="Arial"/>
              </a:rPr>
              <a:t>800</a:t>
            </a:r>
            <a:r>
              <a:rPr sz="2206" i="1" spc="-66" dirty="0">
                <a:latin typeface="Arial"/>
                <a:cs typeface="Arial"/>
              </a:rPr>
              <a:t> </a:t>
            </a:r>
            <a:r>
              <a:rPr sz="2316" i="1" spc="-22" dirty="0">
                <a:latin typeface="Tahoma"/>
                <a:cs typeface="Tahoma"/>
              </a:rPr>
              <a:t>°C,</a:t>
            </a:r>
            <a:r>
              <a:rPr sz="2316" i="1" spc="-121" dirty="0">
                <a:latin typeface="Tahoma"/>
                <a:cs typeface="Tahoma"/>
              </a:rPr>
              <a:t> </a:t>
            </a:r>
            <a:r>
              <a:rPr sz="2316" i="1" spc="-22" dirty="0">
                <a:latin typeface="Tahoma"/>
                <a:cs typeface="Tahoma"/>
              </a:rPr>
              <a:t>pro</a:t>
            </a:r>
            <a:r>
              <a:rPr sz="2316" i="1" spc="-105" dirty="0">
                <a:latin typeface="Tahoma"/>
                <a:cs typeface="Tahoma"/>
              </a:rPr>
              <a:t> </a:t>
            </a:r>
            <a:r>
              <a:rPr sz="2316" i="1" spc="-39" dirty="0">
                <a:latin typeface="Tahoma"/>
                <a:cs typeface="Tahoma"/>
              </a:rPr>
              <a:t>pájení</a:t>
            </a:r>
            <a:r>
              <a:rPr sz="2316" i="1" spc="-110" dirty="0">
                <a:latin typeface="Tahoma"/>
                <a:cs typeface="Tahoma"/>
              </a:rPr>
              <a:t> </a:t>
            </a:r>
            <a:r>
              <a:rPr sz="2316" i="1" dirty="0">
                <a:latin typeface="Tahoma"/>
                <a:cs typeface="Tahoma"/>
              </a:rPr>
              <a:t>Al</a:t>
            </a:r>
            <a:r>
              <a:rPr sz="2316" i="1" spc="-110" dirty="0">
                <a:latin typeface="Tahoma"/>
                <a:cs typeface="Tahoma"/>
              </a:rPr>
              <a:t> </a:t>
            </a:r>
            <a:r>
              <a:rPr sz="2316" i="1" dirty="0">
                <a:latin typeface="Tahoma"/>
                <a:cs typeface="Tahoma"/>
              </a:rPr>
              <a:t>-</a:t>
            </a:r>
            <a:r>
              <a:rPr sz="2316" i="1" spc="-94" dirty="0">
                <a:latin typeface="Tahoma"/>
                <a:cs typeface="Tahoma"/>
              </a:rPr>
              <a:t> </a:t>
            </a:r>
            <a:r>
              <a:rPr sz="2316" i="1" spc="-28" dirty="0">
                <a:latin typeface="Tahoma"/>
                <a:cs typeface="Tahoma"/>
              </a:rPr>
              <a:t>Cu</a:t>
            </a:r>
            <a:endParaRPr sz="2316">
              <a:latin typeface="Tahoma"/>
              <a:cs typeface="Tahoma"/>
            </a:endParaRPr>
          </a:p>
          <a:p>
            <a:pPr marL="14007" marR="988847">
              <a:lnSpc>
                <a:spcPts val="2691"/>
              </a:lnSpc>
              <a:spcBef>
                <a:spcPts val="561"/>
              </a:spcBef>
              <a:buChar char="-"/>
              <a:tabLst>
                <a:tab pos="184184" algn="l"/>
              </a:tabLst>
            </a:pPr>
            <a:r>
              <a:rPr sz="2206" i="1" dirty="0">
                <a:latin typeface="Arial"/>
                <a:cs typeface="Arial"/>
              </a:rPr>
              <a:t>FH</a:t>
            </a:r>
            <a:r>
              <a:rPr sz="2206" i="1" spc="-33" dirty="0">
                <a:latin typeface="Arial"/>
                <a:cs typeface="Arial"/>
              </a:rPr>
              <a:t> </a:t>
            </a:r>
            <a:r>
              <a:rPr sz="2206" i="1" dirty="0">
                <a:latin typeface="Arial"/>
                <a:cs typeface="Arial"/>
              </a:rPr>
              <a:t>12</a:t>
            </a:r>
            <a:r>
              <a:rPr sz="2206" i="1" spc="-50" dirty="0">
                <a:latin typeface="Arial"/>
                <a:cs typeface="Arial"/>
              </a:rPr>
              <a:t> </a:t>
            </a:r>
            <a:r>
              <a:rPr sz="2206" i="1" dirty="0">
                <a:latin typeface="Arial"/>
                <a:cs typeface="Arial"/>
              </a:rPr>
              <a:t>=</a:t>
            </a:r>
            <a:r>
              <a:rPr sz="2206" i="1" spc="-50" dirty="0">
                <a:latin typeface="Arial"/>
                <a:cs typeface="Arial"/>
              </a:rPr>
              <a:t> </a:t>
            </a:r>
            <a:r>
              <a:rPr sz="2206" i="1" dirty="0">
                <a:latin typeface="Arial"/>
                <a:cs typeface="Arial"/>
              </a:rPr>
              <a:t>teplotní</a:t>
            </a:r>
            <a:r>
              <a:rPr sz="2206" i="1" spc="-72" dirty="0">
                <a:latin typeface="Arial"/>
                <a:cs typeface="Arial"/>
              </a:rPr>
              <a:t> </a:t>
            </a:r>
            <a:r>
              <a:rPr sz="2206" i="1" dirty="0">
                <a:latin typeface="Arial"/>
                <a:cs typeface="Arial"/>
              </a:rPr>
              <a:t>pásmo</a:t>
            </a:r>
            <a:r>
              <a:rPr sz="2206" i="1" spc="-55" dirty="0">
                <a:latin typeface="Arial"/>
                <a:cs typeface="Arial"/>
              </a:rPr>
              <a:t> </a:t>
            </a:r>
            <a:r>
              <a:rPr sz="2206" i="1" dirty="0">
                <a:latin typeface="Arial"/>
                <a:cs typeface="Arial"/>
              </a:rPr>
              <a:t>550</a:t>
            </a:r>
            <a:r>
              <a:rPr sz="2206" i="1" spc="-39" dirty="0">
                <a:latin typeface="Arial"/>
                <a:cs typeface="Arial"/>
              </a:rPr>
              <a:t> </a:t>
            </a:r>
            <a:r>
              <a:rPr sz="2206" i="1" dirty="0">
                <a:latin typeface="Arial"/>
                <a:cs typeface="Arial"/>
              </a:rPr>
              <a:t>–</a:t>
            </a:r>
            <a:r>
              <a:rPr sz="2206" i="1" spc="-39" dirty="0">
                <a:latin typeface="Arial"/>
                <a:cs typeface="Arial"/>
              </a:rPr>
              <a:t> </a:t>
            </a:r>
            <a:r>
              <a:rPr sz="2206" i="1" dirty="0">
                <a:latin typeface="Arial"/>
                <a:cs typeface="Arial"/>
              </a:rPr>
              <a:t>850</a:t>
            </a:r>
            <a:r>
              <a:rPr sz="2206" i="1" spc="-44" dirty="0">
                <a:latin typeface="Arial"/>
                <a:cs typeface="Arial"/>
              </a:rPr>
              <a:t> </a:t>
            </a:r>
            <a:r>
              <a:rPr sz="2316" i="1" spc="-22" dirty="0">
                <a:latin typeface="Tahoma"/>
                <a:cs typeface="Tahoma"/>
              </a:rPr>
              <a:t>°C,</a:t>
            </a:r>
            <a:r>
              <a:rPr sz="2316" i="1" spc="-99" dirty="0">
                <a:latin typeface="Tahoma"/>
                <a:cs typeface="Tahoma"/>
              </a:rPr>
              <a:t> </a:t>
            </a:r>
            <a:r>
              <a:rPr sz="2316" i="1" spc="-22" dirty="0">
                <a:latin typeface="Tahoma"/>
                <a:cs typeface="Tahoma"/>
              </a:rPr>
              <a:t>pro</a:t>
            </a:r>
            <a:r>
              <a:rPr sz="2316" i="1" spc="-77" dirty="0">
                <a:latin typeface="Tahoma"/>
                <a:cs typeface="Tahoma"/>
              </a:rPr>
              <a:t> </a:t>
            </a:r>
            <a:r>
              <a:rPr sz="2316" i="1" spc="-50" dirty="0">
                <a:latin typeface="Tahoma"/>
                <a:cs typeface="Tahoma"/>
              </a:rPr>
              <a:t>legované</a:t>
            </a:r>
            <a:r>
              <a:rPr sz="2316" i="1" spc="-105" dirty="0">
                <a:latin typeface="Tahoma"/>
                <a:cs typeface="Tahoma"/>
              </a:rPr>
              <a:t> </a:t>
            </a:r>
            <a:r>
              <a:rPr sz="2316" i="1" spc="-28" dirty="0">
                <a:latin typeface="Tahoma"/>
                <a:cs typeface="Tahoma"/>
              </a:rPr>
              <a:t>oceli,</a:t>
            </a:r>
            <a:r>
              <a:rPr sz="2316" i="1" spc="-77" dirty="0">
                <a:latin typeface="Tahoma"/>
                <a:cs typeface="Tahoma"/>
              </a:rPr>
              <a:t> </a:t>
            </a:r>
            <a:r>
              <a:rPr sz="2316" i="1" spc="-28" dirty="0">
                <a:latin typeface="Tahoma"/>
                <a:cs typeface="Tahoma"/>
              </a:rPr>
              <a:t>zbytky </a:t>
            </a:r>
            <a:r>
              <a:rPr sz="2316" i="1" spc="-11" dirty="0">
                <a:latin typeface="Tahoma"/>
                <a:cs typeface="Tahoma"/>
              </a:rPr>
              <a:t>korozivní</a:t>
            </a:r>
            <a:endParaRPr sz="2316">
              <a:latin typeface="Tahoma"/>
              <a:cs typeface="Tahoma"/>
            </a:endParaRPr>
          </a:p>
          <a:p>
            <a:pPr marL="183484" indent="-170177">
              <a:lnSpc>
                <a:spcPts val="2735"/>
              </a:lnSpc>
              <a:spcBef>
                <a:spcPts val="276"/>
              </a:spcBef>
              <a:buChar char="-"/>
              <a:tabLst>
                <a:tab pos="184184" algn="l"/>
              </a:tabLst>
            </a:pPr>
            <a:r>
              <a:rPr sz="2206" i="1" dirty="0">
                <a:latin typeface="Arial"/>
                <a:cs typeface="Arial"/>
              </a:rPr>
              <a:t>FH</a:t>
            </a:r>
            <a:r>
              <a:rPr sz="2206" i="1" spc="-28" dirty="0">
                <a:latin typeface="Arial"/>
                <a:cs typeface="Arial"/>
              </a:rPr>
              <a:t> </a:t>
            </a:r>
            <a:r>
              <a:rPr sz="2206" i="1" dirty="0">
                <a:latin typeface="Arial"/>
                <a:cs typeface="Arial"/>
              </a:rPr>
              <a:t>20</a:t>
            </a:r>
            <a:r>
              <a:rPr sz="2206" i="1" spc="-50" dirty="0">
                <a:latin typeface="Arial"/>
                <a:cs typeface="Arial"/>
              </a:rPr>
              <a:t> </a:t>
            </a:r>
            <a:r>
              <a:rPr sz="2206" i="1" dirty="0">
                <a:latin typeface="Arial"/>
                <a:cs typeface="Arial"/>
              </a:rPr>
              <a:t>=</a:t>
            </a:r>
            <a:r>
              <a:rPr sz="2206" i="1" spc="-39" dirty="0">
                <a:latin typeface="Arial"/>
                <a:cs typeface="Arial"/>
              </a:rPr>
              <a:t> </a:t>
            </a:r>
            <a:r>
              <a:rPr sz="2206" i="1" dirty="0">
                <a:latin typeface="Arial"/>
                <a:cs typeface="Arial"/>
              </a:rPr>
              <a:t>teplotní</a:t>
            </a:r>
            <a:r>
              <a:rPr sz="2206" i="1" spc="-66" dirty="0">
                <a:latin typeface="Arial"/>
                <a:cs typeface="Arial"/>
              </a:rPr>
              <a:t> </a:t>
            </a:r>
            <a:r>
              <a:rPr sz="2206" i="1" dirty="0">
                <a:latin typeface="Arial"/>
                <a:cs typeface="Arial"/>
              </a:rPr>
              <a:t>pásmo</a:t>
            </a:r>
            <a:r>
              <a:rPr sz="2206" i="1" spc="-44" dirty="0">
                <a:latin typeface="Arial"/>
                <a:cs typeface="Arial"/>
              </a:rPr>
              <a:t> </a:t>
            </a:r>
            <a:r>
              <a:rPr sz="2206" i="1" dirty="0">
                <a:latin typeface="Arial"/>
                <a:cs typeface="Arial"/>
              </a:rPr>
              <a:t>700</a:t>
            </a:r>
            <a:r>
              <a:rPr sz="2206" i="1" spc="-50"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1000</a:t>
            </a:r>
            <a:r>
              <a:rPr sz="2206" i="1" spc="-55" dirty="0">
                <a:latin typeface="Arial"/>
                <a:cs typeface="Arial"/>
              </a:rPr>
              <a:t> </a:t>
            </a:r>
            <a:r>
              <a:rPr sz="2316" i="1" spc="-22" dirty="0">
                <a:latin typeface="Tahoma"/>
                <a:cs typeface="Tahoma"/>
              </a:rPr>
              <a:t>°C,</a:t>
            </a:r>
            <a:r>
              <a:rPr sz="2316" i="1" spc="-77" dirty="0">
                <a:latin typeface="Tahoma"/>
                <a:cs typeface="Tahoma"/>
              </a:rPr>
              <a:t> </a:t>
            </a:r>
            <a:r>
              <a:rPr sz="2316" i="1" spc="-33" dirty="0">
                <a:latin typeface="Tahoma"/>
                <a:cs typeface="Tahoma"/>
              </a:rPr>
              <a:t>pro</a:t>
            </a:r>
            <a:r>
              <a:rPr sz="2316" i="1" spc="-83" dirty="0">
                <a:latin typeface="Tahoma"/>
                <a:cs typeface="Tahoma"/>
              </a:rPr>
              <a:t> </a:t>
            </a:r>
            <a:r>
              <a:rPr sz="2316" i="1" spc="-61" dirty="0">
                <a:latin typeface="Tahoma"/>
                <a:cs typeface="Tahoma"/>
              </a:rPr>
              <a:t>všeobecné</a:t>
            </a:r>
            <a:r>
              <a:rPr sz="2316" i="1" spc="-110" dirty="0">
                <a:latin typeface="Tahoma"/>
                <a:cs typeface="Tahoma"/>
              </a:rPr>
              <a:t> </a:t>
            </a:r>
            <a:r>
              <a:rPr sz="2316" i="1" spc="-44" dirty="0">
                <a:latin typeface="Tahoma"/>
                <a:cs typeface="Tahoma"/>
              </a:rPr>
              <a:t>použití,</a:t>
            </a:r>
            <a:r>
              <a:rPr sz="2316" i="1" spc="-66" dirty="0">
                <a:latin typeface="Tahoma"/>
                <a:cs typeface="Tahoma"/>
              </a:rPr>
              <a:t> </a:t>
            </a:r>
            <a:r>
              <a:rPr sz="2316" i="1" spc="-11" dirty="0">
                <a:latin typeface="Tahoma"/>
                <a:cs typeface="Tahoma"/>
              </a:rPr>
              <a:t>zbytky</a:t>
            </a:r>
            <a:endParaRPr sz="2316">
              <a:latin typeface="Tahoma"/>
              <a:cs typeface="Tahoma"/>
            </a:endParaRPr>
          </a:p>
          <a:p>
            <a:pPr marL="14007">
              <a:lnSpc>
                <a:spcPts val="2735"/>
              </a:lnSpc>
            </a:pPr>
            <a:r>
              <a:rPr sz="2316" i="1" spc="-11" dirty="0">
                <a:latin typeface="Tahoma"/>
                <a:cs typeface="Tahoma"/>
              </a:rPr>
              <a:t>korozivní</a:t>
            </a:r>
            <a:endParaRPr sz="2316">
              <a:latin typeface="Tahoma"/>
              <a:cs typeface="Tahoma"/>
            </a:endParaRPr>
          </a:p>
          <a:p>
            <a:pPr marL="14007" marR="392878">
              <a:lnSpc>
                <a:spcPts val="2691"/>
              </a:lnSpc>
              <a:spcBef>
                <a:spcPts val="524"/>
              </a:spcBef>
              <a:buChar char="-"/>
              <a:tabLst>
                <a:tab pos="184184" algn="l"/>
              </a:tabLst>
            </a:pPr>
            <a:r>
              <a:rPr sz="2206" i="1" dirty="0">
                <a:latin typeface="Arial"/>
                <a:cs typeface="Arial"/>
              </a:rPr>
              <a:t>FH</a:t>
            </a:r>
            <a:r>
              <a:rPr sz="2206" i="1" spc="-22" dirty="0">
                <a:latin typeface="Arial"/>
                <a:cs typeface="Arial"/>
              </a:rPr>
              <a:t> </a:t>
            </a:r>
            <a:r>
              <a:rPr sz="2206" i="1" dirty="0">
                <a:latin typeface="Arial"/>
                <a:cs typeface="Arial"/>
              </a:rPr>
              <a:t>21</a:t>
            </a:r>
            <a:r>
              <a:rPr sz="2206" i="1" spc="-39"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teplotní</a:t>
            </a:r>
            <a:r>
              <a:rPr sz="2206" i="1" spc="-61" dirty="0">
                <a:latin typeface="Arial"/>
                <a:cs typeface="Arial"/>
              </a:rPr>
              <a:t> </a:t>
            </a:r>
            <a:r>
              <a:rPr sz="2206" i="1" dirty="0">
                <a:latin typeface="Arial"/>
                <a:cs typeface="Arial"/>
              </a:rPr>
              <a:t>pásmo</a:t>
            </a:r>
            <a:r>
              <a:rPr sz="2206" i="1" spc="-33" dirty="0">
                <a:latin typeface="Arial"/>
                <a:cs typeface="Arial"/>
              </a:rPr>
              <a:t> </a:t>
            </a:r>
            <a:r>
              <a:rPr sz="2206" i="1" dirty="0">
                <a:latin typeface="Arial"/>
                <a:cs typeface="Arial"/>
              </a:rPr>
              <a:t>750</a:t>
            </a:r>
            <a:r>
              <a:rPr sz="2206" i="1" spc="-39"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1000</a:t>
            </a:r>
            <a:r>
              <a:rPr sz="2206" i="1" spc="-55" dirty="0">
                <a:latin typeface="Arial"/>
                <a:cs typeface="Arial"/>
              </a:rPr>
              <a:t> </a:t>
            </a:r>
            <a:r>
              <a:rPr sz="2316" i="1" spc="-22" dirty="0">
                <a:latin typeface="Tahoma"/>
                <a:cs typeface="Tahoma"/>
              </a:rPr>
              <a:t>°C,</a:t>
            </a:r>
            <a:r>
              <a:rPr sz="2316" i="1" spc="-72" dirty="0">
                <a:latin typeface="Tahoma"/>
                <a:cs typeface="Tahoma"/>
              </a:rPr>
              <a:t> </a:t>
            </a:r>
            <a:r>
              <a:rPr sz="2316" i="1" spc="-22" dirty="0">
                <a:latin typeface="Tahoma"/>
                <a:cs typeface="Tahoma"/>
              </a:rPr>
              <a:t>pro</a:t>
            </a:r>
            <a:r>
              <a:rPr sz="2316" i="1" spc="-77" dirty="0">
                <a:latin typeface="Tahoma"/>
                <a:cs typeface="Tahoma"/>
              </a:rPr>
              <a:t> </a:t>
            </a:r>
            <a:r>
              <a:rPr sz="2316" i="1" spc="-66" dirty="0">
                <a:latin typeface="Tahoma"/>
                <a:cs typeface="Tahoma"/>
              </a:rPr>
              <a:t>všeobecné</a:t>
            </a:r>
            <a:r>
              <a:rPr sz="2316" i="1" spc="-99" dirty="0">
                <a:latin typeface="Tahoma"/>
                <a:cs typeface="Tahoma"/>
              </a:rPr>
              <a:t> </a:t>
            </a:r>
            <a:r>
              <a:rPr sz="2316" i="1" spc="-39" dirty="0">
                <a:latin typeface="Tahoma"/>
                <a:cs typeface="Tahoma"/>
              </a:rPr>
              <a:t>použití,</a:t>
            </a:r>
            <a:r>
              <a:rPr sz="2316" i="1" spc="-61" dirty="0">
                <a:latin typeface="Tahoma"/>
                <a:cs typeface="Tahoma"/>
              </a:rPr>
              <a:t> </a:t>
            </a:r>
            <a:r>
              <a:rPr sz="2316" i="1" spc="-22" dirty="0">
                <a:latin typeface="Tahoma"/>
                <a:cs typeface="Tahoma"/>
              </a:rPr>
              <a:t>zbytky </a:t>
            </a:r>
            <a:r>
              <a:rPr sz="2316" i="1" spc="-11" dirty="0">
                <a:latin typeface="Tahoma"/>
                <a:cs typeface="Tahoma"/>
              </a:rPr>
              <a:t>korozivní</a:t>
            </a:r>
            <a:endParaRPr sz="2316">
              <a:latin typeface="Tahoma"/>
              <a:cs typeface="Tahoma"/>
            </a:endParaRPr>
          </a:p>
          <a:p>
            <a:pPr marL="183484" indent="-170177">
              <a:spcBef>
                <a:spcPts val="276"/>
              </a:spcBef>
              <a:buChar char="-"/>
              <a:tabLst>
                <a:tab pos="184184" algn="l"/>
              </a:tabLst>
            </a:pPr>
            <a:r>
              <a:rPr sz="2206" i="1" dirty="0">
                <a:latin typeface="Arial"/>
                <a:cs typeface="Arial"/>
              </a:rPr>
              <a:t>FH</a:t>
            </a:r>
            <a:r>
              <a:rPr sz="2206" i="1" spc="-50" dirty="0">
                <a:latin typeface="Arial"/>
                <a:cs typeface="Arial"/>
              </a:rPr>
              <a:t> </a:t>
            </a:r>
            <a:r>
              <a:rPr sz="2206" i="1" dirty="0">
                <a:latin typeface="Arial"/>
                <a:cs typeface="Arial"/>
              </a:rPr>
              <a:t>30</a:t>
            </a:r>
            <a:r>
              <a:rPr sz="2206" i="1" spc="-61" dirty="0">
                <a:latin typeface="Arial"/>
                <a:cs typeface="Arial"/>
              </a:rPr>
              <a:t> </a:t>
            </a:r>
            <a:r>
              <a:rPr sz="2206" i="1" dirty="0">
                <a:latin typeface="Arial"/>
                <a:cs typeface="Arial"/>
              </a:rPr>
              <a:t>=</a:t>
            </a:r>
            <a:r>
              <a:rPr sz="2206" i="1" spc="-55" dirty="0">
                <a:latin typeface="Arial"/>
                <a:cs typeface="Arial"/>
              </a:rPr>
              <a:t> </a:t>
            </a:r>
            <a:r>
              <a:rPr sz="2206" i="1" dirty="0">
                <a:latin typeface="Arial"/>
                <a:cs typeface="Arial"/>
              </a:rPr>
              <a:t>teplotní</a:t>
            </a:r>
            <a:r>
              <a:rPr sz="2206" i="1" spc="-83" dirty="0">
                <a:latin typeface="Arial"/>
                <a:cs typeface="Arial"/>
              </a:rPr>
              <a:t> </a:t>
            </a:r>
            <a:r>
              <a:rPr sz="2206" i="1" dirty="0">
                <a:latin typeface="Arial"/>
                <a:cs typeface="Arial"/>
              </a:rPr>
              <a:t>pásmo</a:t>
            </a:r>
            <a:r>
              <a:rPr sz="2206" i="1" spc="-55" dirty="0">
                <a:latin typeface="Arial"/>
                <a:cs typeface="Arial"/>
              </a:rPr>
              <a:t> </a:t>
            </a:r>
            <a:r>
              <a:rPr sz="2206" i="1" dirty="0">
                <a:latin typeface="Arial"/>
                <a:cs typeface="Arial"/>
              </a:rPr>
              <a:t>nad</a:t>
            </a:r>
            <a:r>
              <a:rPr sz="2206" i="1" spc="-61" dirty="0">
                <a:latin typeface="Arial"/>
                <a:cs typeface="Arial"/>
              </a:rPr>
              <a:t> </a:t>
            </a:r>
            <a:r>
              <a:rPr sz="2206" i="1" dirty="0">
                <a:latin typeface="Arial"/>
                <a:cs typeface="Arial"/>
              </a:rPr>
              <a:t>1000</a:t>
            </a:r>
            <a:r>
              <a:rPr sz="2206" i="1" spc="-55" dirty="0">
                <a:latin typeface="Arial"/>
                <a:cs typeface="Arial"/>
              </a:rPr>
              <a:t> </a:t>
            </a:r>
            <a:r>
              <a:rPr sz="2316" i="1" spc="-22" dirty="0">
                <a:latin typeface="Tahoma"/>
                <a:cs typeface="Tahoma"/>
              </a:rPr>
              <a:t>°C,</a:t>
            </a:r>
            <a:r>
              <a:rPr sz="2316" i="1" spc="-110" dirty="0">
                <a:latin typeface="Tahoma"/>
                <a:cs typeface="Tahoma"/>
              </a:rPr>
              <a:t> </a:t>
            </a:r>
            <a:r>
              <a:rPr sz="2316" i="1" spc="-22" dirty="0">
                <a:latin typeface="Tahoma"/>
                <a:cs typeface="Tahoma"/>
              </a:rPr>
              <a:t>pro</a:t>
            </a:r>
            <a:r>
              <a:rPr sz="2316" i="1" spc="-94" dirty="0">
                <a:latin typeface="Tahoma"/>
                <a:cs typeface="Tahoma"/>
              </a:rPr>
              <a:t> </a:t>
            </a:r>
            <a:r>
              <a:rPr sz="2316" i="1" spc="-22" dirty="0">
                <a:latin typeface="Tahoma"/>
                <a:cs typeface="Tahoma"/>
              </a:rPr>
              <a:t>Cu,</a:t>
            </a:r>
            <a:r>
              <a:rPr sz="2316" i="1" spc="-94" dirty="0">
                <a:latin typeface="Tahoma"/>
                <a:cs typeface="Tahoma"/>
              </a:rPr>
              <a:t> </a:t>
            </a:r>
            <a:r>
              <a:rPr sz="2316" i="1" spc="-11" dirty="0">
                <a:latin typeface="Tahoma"/>
                <a:cs typeface="Tahoma"/>
              </a:rPr>
              <a:t>Ni,</a:t>
            </a:r>
            <a:r>
              <a:rPr sz="2316" i="1" spc="-88" dirty="0">
                <a:latin typeface="Tahoma"/>
                <a:cs typeface="Tahoma"/>
              </a:rPr>
              <a:t> </a:t>
            </a:r>
            <a:r>
              <a:rPr sz="2316" i="1" spc="-44" dirty="0">
                <a:latin typeface="Tahoma"/>
                <a:cs typeface="Tahoma"/>
              </a:rPr>
              <a:t>zbytky</a:t>
            </a:r>
            <a:r>
              <a:rPr sz="2316" i="1" spc="-72" dirty="0">
                <a:latin typeface="Tahoma"/>
                <a:cs typeface="Tahoma"/>
              </a:rPr>
              <a:t> </a:t>
            </a:r>
            <a:r>
              <a:rPr sz="2316" i="1" spc="-11" dirty="0">
                <a:latin typeface="Tahoma"/>
                <a:cs typeface="Tahoma"/>
              </a:rPr>
              <a:t>nekorozivní</a:t>
            </a:r>
            <a:endParaRPr sz="2316">
              <a:latin typeface="Tahoma"/>
              <a:cs typeface="Tahoma"/>
            </a:endParaRPr>
          </a:p>
          <a:p>
            <a:pPr marL="14007" marR="214297">
              <a:lnSpc>
                <a:spcPts val="2691"/>
              </a:lnSpc>
              <a:spcBef>
                <a:spcPts val="561"/>
              </a:spcBef>
            </a:pPr>
            <a:r>
              <a:rPr sz="2316" i="1" dirty="0">
                <a:latin typeface="Tahoma"/>
                <a:cs typeface="Tahoma"/>
              </a:rPr>
              <a:t>-</a:t>
            </a:r>
            <a:r>
              <a:rPr sz="2316" i="1" spc="-116" dirty="0">
                <a:latin typeface="Tahoma"/>
                <a:cs typeface="Tahoma"/>
              </a:rPr>
              <a:t> </a:t>
            </a:r>
            <a:r>
              <a:rPr sz="2316" i="1" spc="-11" dirty="0">
                <a:latin typeface="Tahoma"/>
                <a:cs typeface="Tahoma"/>
              </a:rPr>
              <a:t>FH</a:t>
            </a:r>
            <a:r>
              <a:rPr sz="2316" i="1" spc="-94" dirty="0">
                <a:latin typeface="Tahoma"/>
                <a:cs typeface="Tahoma"/>
              </a:rPr>
              <a:t> </a:t>
            </a:r>
            <a:r>
              <a:rPr sz="2316" i="1" spc="-11" dirty="0">
                <a:latin typeface="Tahoma"/>
                <a:cs typeface="Tahoma"/>
              </a:rPr>
              <a:t>40</a:t>
            </a:r>
            <a:r>
              <a:rPr sz="2316" i="1" spc="-105" dirty="0">
                <a:latin typeface="Tahoma"/>
                <a:cs typeface="Tahoma"/>
              </a:rPr>
              <a:t> </a:t>
            </a:r>
            <a:r>
              <a:rPr sz="2316" i="1" dirty="0">
                <a:latin typeface="Tahoma"/>
                <a:cs typeface="Tahoma"/>
              </a:rPr>
              <a:t>=</a:t>
            </a:r>
            <a:r>
              <a:rPr sz="2316" i="1" spc="-88" dirty="0">
                <a:latin typeface="Tahoma"/>
                <a:cs typeface="Tahoma"/>
              </a:rPr>
              <a:t> </a:t>
            </a:r>
            <a:r>
              <a:rPr sz="2206" i="1" dirty="0">
                <a:latin typeface="Arial"/>
                <a:cs typeface="Arial"/>
              </a:rPr>
              <a:t>teplotní</a:t>
            </a:r>
            <a:r>
              <a:rPr sz="2206" i="1" spc="-88" dirty="0">
                <a:latin typeface="Arial"/>
                <a:cs typeface="Arial"/>
              </a:rPr>
              <a:t> </a:t>
            </a:r>
            <a:r>
              <a:rPr sz="2206" i="1" dirty="0">
                <a:latin typeface="Arial"/>
                <a:cs typeface="Arial"/>
              </a:rPr>
              <a:t>pásmo</a:t>
            </a:r>
            <a:r>
              <a:rPr sz="2206" i="1" spc="-55" dirty="0">
                <a:latin typeface="Arial"/>
                <a:cs typeface="Arial"/>
              </a:rPr>
              <a:t> </a:t>
            </a:r>
            <a:r>
              <a:rPr sz="2206" i="1" dirty="0">
                <a:latin typeface="Arial"/>
                <a:cs typeface="Arial"/>
              </a:rPr>
              <a:t>600</a:t>
            </a:r>
            <a:r>
              <a:rPr sz="2206" i="1" spc="-61" dirty="0">
                <a:latin typeface="Arial"/>
                <a:cs typeface="Arial"/>
              </a:rPr>
              <a:t> </a:t>
            </a:r>
            <a:r>
              <a:rPr sz="2206" i="1" dirty="0">
                <a:latin typeface="Arial"/>
                <a:cs typeface="Arial"/>
              </a:rPr>
              <a:t>–</a:t>
            </a:r>
            <a:r>
              <a:rPr sz="2206" i="1" spc="-50" dirty="0">
                <a:latin typeface="Arial"/>
                <a:cs typeface="Arial"/>
              </a:rPr>
              <a:t> </a:t>
            </a:r>
            <a:r>
              <a:rPr sz="2206" i="1" dirty="0">
                <a:latin typeface="Arial"/>
                <a:cs typeface="Arial"/>
              </a:rPr>
              <a:t>1000</a:t>
            </a:r>
            <a:r>
              <a:rPr sz="2206" i="1" spc="-77" dirty="0">
                <a:latin typeface="Arial"/>
                <a:cs typeface="Arial"/>
              </a:rPr>
              <a:t> </a:t>
            </a:r>
            <a:r>
              <a:rPr sz="2316" i="1" spc="-22" dirty="0">
                <a:latin typeface="Tahoma"/>
                <a:cs typeface="Tahoma"/>
              </a:rPr>
              <a:t>°C,</a:t>
            </a:r>
            <a:r>
              <a:rPr sz="2316" i="1" spc="-99" dirty="0">
                <a:latin typeface="Tahoma"/>
                <a:cs typeface="Tahoma"/>
              </a:rPr>
              <a:t> </a:t>
            </a:r>
            <a:r>
              <a:rPr sz="2316" i="1" spc="-55" dirty="0">
                <a:latin typeface="Tahoma"/>
                <a:cs typeface="Tahoma"/>
              </a:rPr>
              <a:t>obsahuje</a:t>
            </a:r>
            <a:r>
              <a:rPr sz="2316" i="1" spc="-126" dirty="0">
                <a:latin typeface="Tahoma"/>
                <a:cs typeface="Tahoma"/>
              </a:rPr>
              <a:t> </a:t>
            </a:r>
            <a:r>
              <a:rPr sz="2316" i="1" spc="-44" dirty="0">
                <a:latin typeface="Tahoma"/>
                <a:cs typeface="Tahoma"/>
              </a:rPr>
              <a:t>chloridy,</a:t>
            </a:r>
            <a:r>
              <a:rPr sz="2316" i="1" spc="-88" dirty="0">
                <a:latin typeface="Tahoma"/>
                <a:cs typeface="Tahoma"/>
              </a:rPr>
              <a:t> </a:t>
            </a:r>
            <a:r>
              <a:rPr sz="2316" i="1" spc="-44" dirty="0">
                <a:latin typeface="Tahoma"/>
                <a:cs typeface="Tahoma"/>
              </a:rPr>
              <a:t>fluoridy,</a:t>
            </a:r>
            <a:r>
              <a:rPr sz="2316" i="1" spc="-83" dirty="0">
                <a:latin typeface="Tahoma"/>
                <a:cs typeface="Tahoma"/>
              </a:rPr>
              <a:t> </a:t>
            </a:r>
            <a:r>
              <a:rPr sz="2316" i="1" spc="-28" dirty="0">
                <a:latin typeface="Tahoma"/>
                <a:cs typeface="Tahoma"/>
              </a:rPr>
              <a:t>ale bez</a:t>
            </a:r>
            <a:r>
              <a:rPr sz="2316" i="1" spc="-143" dirty="0">
                <a:latin typeface="Tahoma"/>
                <a:cs typeface="Tahoma"/>
              </a:rPr>
              <a:t> </a:t>
            </a:r>
            <a:r>
              <a:rPr sz="2316" i="1" spc="-39" dirty="0">
                <a:latin typeface="Tahoma"/>
                <a:cs typeface="Tahoma"/>
              </a:rPr>
              <a:t>boru,</a:t>
            </a:r>
            <a:r>
              <a:rPr sz="2316" i="1" spc="-143" dirty="0">
                <a:latin typeface="Tahoma"/>
                <a:cs typeface="Tahoma"/>
              </a:rPr>
              <a:t> </a:t>
            </a:r>
            <a:r>
              <a:rPr sz="2316" i="1" spc="-44" dirty="0">
                <a:latin typeface="Tahoma"/>
                <a:cs typeface="Tahoma"/>
              </a:rPr>
              <a:t>zbytky</a:t>
            </a:r>
            <a:r>
              <a:rPr sz="2316" i="1" spc="-116" dirty="0">
                <a:latin typeface="Tahoma"/>
                <a:cs typeface="Tahoma"/>
              </a:rPr>
              <a:t> </a:t>
            </a:r>
            <a:r>
              <a:rPr sz="2316" i="1" spc="-11" dirty="0">
                <a:latin typeface="Tahoma"/>
                <a:cs typeface="Tahoma"/>
              </a:rPr>
              <a:t>korozivní</a:t>
            </a:r>
            <a:endParaRPr sz="2316">
              <a:latin typeface="Tahoma"/>
              <a:cs typeface="Tahoma"/>
            </a:endParaRP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4" name="object 14"/>
          <p:cNvSpPr txBox="1">
            <a:spLocks noGrp="1"/>
          </p:cNvSpPr>
          <p:nvPr>
            <p:ph type="title"/>
          </p:nvPr>
        </p:nvSpPr>
        <p:spPr>
          <a:xfrm>
            <a:off x="391633" y="777807"/>
            <a:ext cx="8807219" cy="442668"/>
          </a:xfrm>
          <a:prstGeom prst="rect">
            <a:avLst/>
          </a:prstGeom>
        </p:spPr>
        <p:txBody>
          <a:bodyPr vert="horz" wrap="square" lIns="0" tIns="18207" rIns="0" bIns="0" rtlCol="0">
            <a:spAutoFit/>
          </a:bodyPr>
          <a:lstStyle/>
          <a:p>
            <a:pPr marL="14007">
              <a:spcBef>
                <a:spcPts val="143"/>
              </a:spcBef>
              <a:tabLst>
                <a:tab pos="5666269" algn="l"/>
              </a:tabLst>
            </a:pPr>
            <a:r>
              <a:rPr sz="2757" i="1" spc="-55" dirty="0">
                <a:solidFill>
                  <a:srgbClr val="FF0000"/>
                </a:solidFill>
                <a:latin typeface="Tahoma"/>
                <a:cs typeface="Tahoma"/>
              </a:rPr>
              <a:t>Rozdělení</a:t>
            </a:r>
            <a:r>
              <a:rPr sz="2757" i="1" spc="-121" dirty="0">
                <a:solidFill>
                  <a:srgbClr val="FF0000"/>
                </a:solidFill>
                <a:latin typeface="Tahoma"/>
                <a:cs typeface="Tahoma"/>
              </a:rPr>
              <a:t> </a:t>
            </a:r>
            <a:r>
              <a:rPr sz="2757" i="1" spc="-39" dirty="0">
                <a:solidFill>
                  <a:srgbClr val="FF0000"/>
                </a:solidFill>
                <a:latin typeface="Tahoma"/>
                <a:cs typeface="Tahoma"/>
              </a:rPr>
              <a:t>tavidel</a:t>
            </a:r>
            <a:r>
              <a:rPr sz="2757" i="1" spc="-126" dirty="0">
                <a:solidFill>
                  <a:srgbClr val="FF0000"/>
                </a:solidFill>
                <a:latin typeface="Tahoma"/>
                <a:cs typeface="Tahoma"/>
              </a:rPr>
              <a:t> </a:t>
            </a:r>
            <a:r>
              <a:rPr sz="2757" i="1" dirty="0">
                <a:solidFill>
                  <a:srgbClr val="FF0000"/>
                </a:solidFill>
                <a:latin typeface="Tahoma"/>
                <a:cs typeface="Tahoma"/>
              </a:rPr>
              <a:t>–</a:t>
            </a:r>
            <a:r>
              <a:rPr sz="2757" i="1" spc="-138" dirty="0">
                <a:solidFill>
                  <a:srgbClr val="FF0000"/>
                </a:solidFill>
                <a:latin typeface="Tahoma"/>
                <a:cs typeface="Tahoma"/>
              </a:rPr>
              <a:t> </a:t>
            </a:r>
            <a:r>
              <a:rPr sz="2757" i="1" spc="-39" dirty="0">
                <a:solidFill>
                  <a:srgbClr val="FF0000"/>
                </a:solidFill>
                <a:latin typeface="Tahoma"/>
                <a:cs typeface="Tahoma"/>
              </a:rPr>
              <a:t>tvrdé</a:t>
            </a:r>
            <a:r>
              <a:rPr sz="2757" i="1" spc="-138" dirty="0">
                <a:solidFill>
                  <a:srgbClr val="FF0000"/>
                </a:solidFill>
                <a:latin typeface="Tahoma"/>
                <a:cs typeface="Tahoma"/>
              </a:rPr>
              <a:t> </a:t>
            </a:r>
            <a:r>
              <a:rPr sz="2757" i="1" spc="-11" dirty="0">
                <a:solidFill>
                  <a:srgbClr val="FF0000"/>
                </a:solidFill>
                <a:latin typeface="Tahoma"/>
                <a:cs typeface="Tahoma"/>
              </a:rPr>
              <a:t>pájení</a:t>
            </a:r>
            <a:r>
              <a:rPr sz="2757" i="1" dirty="0">
                <a:solidFill>
                  <a:srgbClr val="FF0000"/>
                </a:solidFill>
                <a:latin typeface="Tahoma"/>
                <a:cs typeface="Tahoma"/>
              </a:rPr>
              <a:t>	</a:t>
            </a:r>
            <a:r>
              <a:rPr sz="2757" i="1" spc="-28" dirty="0">
                <a:solidFill>
                  <a:srgbClr val="FF0000"/>
                </a:solidFill>
                <a:latin typeface="Tahoma"/>
                <a:cs typeface="Tahoma"/>
              </a:rPr>
              <a:t>(dle</a:t>
            </a:r>
            <a:r>
              <a:rPr sz="2757" i="1" spc="-176" dirty="0">
                <a:solidFill>
                  <a:srgbClr val="FF0000"/>
                </a:solidFill>
                <a:latin typeface="Tahoma"/>
                <a:cs typeface="Tahoma"/>
              </a:rPr>
              <a:t> </a:t>
            </a:r>
            <a:r>
              <a:rPr sz="2757" i="1" spc="-44" dirty="0">
                <a:solidFill>
                  <a:srgbClr val="FF0000"/>
                </a:solidFill>
                <a:latin typeface="Tahoma"/>
                <a:cs typeface="Tahoma"/>
              </a:rPr>
              <a:t>ČSN</a:t>
            </a:r>
            <a:r>
              <a:rPr sz="2757" i="1" spc="-160" dirty="0">
                <a:solidFill>
                  <a:srgbClr val="FF0000"/>
                </a:solidFill>
                <a:latin typeface="Tahoma"/>
                <a:cs typeface="Tahoma"/>
              </a:rPr>
              <a:t> </a:t>
            </a:r>
            <a:r>
              <a:rPr sz="2757" i="1" spc="-11" dirty="0">
                <a:solidFill>
                  <a:srgbClr val="FF0000"/>
                </a:solidFill>
                <a:latin typeface="Tahoma"/>
                <a:cs typeface="Tahoma"/>
              </a:rPr>
              <a:t>EN</a:t>
            </a:r>
            <a:r>
              <a:rPr sz="2757" i="1" spc="-165" dirty="0">
                <a:solidFill>
                  <a:srgbClr val="FF0000"/>
                </a:solidFill>
                <a:latin typeface="Tahoma"/>
                <a:cs typeface="Tahoma"/>
              </a:rPr>
              <a:t> </a:t>
            </a:r>
            <a:r>
              <a:rPr sz="2757" i="1" spc="-55" dirty="0">
                <a:solidFill>
                  <a:srgbClr val="FF0000"/>
                </a:solidFill>
                <a:latin typeface="Tahoma"/>
                <a:cs typeface="Tahoma"/>
              </a:rPr>
              <a:t>1045)</a:t>
            </a:r>
            <a:endParaRPr sz="2757">
              <a:latin typeface="Tahoma"/>
              <a:cs typeface="Tahoma"/>
            </a:endParaRPr>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5" name="object 15"/>
          <p:cNvSpPr txBox="1"/>
          <p:nvPr/>
        </p:nvSpPr>
        <p:spPr>
          <a:xfrm>
            <a:off x="684735" y="1850798"/>
            <a:ext cx="9202167" cy="1593552"/>
          </a:xfrm>
          <a:prstGeom prst="rect">
            <a:avLst/>
          </a:prstGeom>
        </p:spPr>
        <p:txBody>
          <a:bodyPr vert="horz" wrap="square" lIns="0" tIns="14706" rIns="0" bIns="0" rtlCol="0">
            <a:spAutoFit/>
          </a:bodyPr>
          <a:lstStyle/>
          <a:p>
            <a:pPr marL="14007">
              <a:spcBef>
                <a:spcPts val="116"/>
              </a:spcBef>
              <a:tabLst>
                <a:tab pos="570058" algn="l"/>
              </a:tabLst>
            </a:pPr>
            <a:r>
              <a:rPr sz="2206" i="1" spc="-28" dirty="0">
                <a:latin typeface="Arial"/>
                <a:cs typeface="Arial"/>
              </a:rPr>
              <a:t>2)</a:t>
            </a:r>
            <a:r>
              <a:rPr sz="2206" i="1" dirty="0">
                <a:latin typeface="Arial"/>
                <a:cs typeface="Arial"/>
              </a:rPr>
              <a:t>	</a:t>
            </a:r>
            <a:r>
              <a:rPr sz="2206" b="1" i="1" dirty="0">
                <a:latin typeface="Arial"/>
                <a:cs typeface="Arial"/>
              </a:rPr>
              <a:t>FL</a:t>
            </a:r>
            <a:r>
              <a:rPr sz="2206" b="1" i="1" spc="-33" dirty="0">
                <a:latin typeface="Arial"/>
                <a:cs typeface="Arial"/>
              </a:rPr>
              <a:t> </a:t>
            </a:r>
            <a:r>
              <a:rPr sz="2206" b="1" i="1" dirty="0">
                <a:latin typeface="Arial"/>
                <a:cs typeface="Arial"/>
              </a:rPr>
              <a:t>–</a:t>
            </a:r>
            <a:r>
              <a:rPr sz="2206" b="1" i="1" spc="-11" dirty="0">
                <a:latin typeface="Arial"/>
                <a:cs typeface="Arial"/>
              </a:rPr>
              <a:t> </a:t>
            </a:r>
            <a:r>
              <a:rPr sz="2206" b="1" i="1" dirty="0">
                <a:latin typeface="Arial"/>
                <a:cs typeface="Arial"/>
              </a:rPr>
              <a:t>tavidla</a:t>
            </a:r>
            <a:r>
              <a:rPr sz="2206" b="1" i="1" spc="-44" dirty="0">
                <a:latin typeface="Arial"/>
                <a:cs typeface="Arial"/>
              </a:rPr>
              <a:t> </a:t>
            </a:r>
            <a:r>
              <a:rPr sz="2206" b="1" i="1" dirty="0">
                <a:latin typeface="Arial"/>
                <a:cs typeface="Arial"/>
              </a:rPr>
              <a:t>pro</a:t>
            </a:r>
            <a:r>
              <a:rPr sz="2206" b="1" i="1" spc="-33" dirty="0">
                <a:latin typeface="Arial"/>
                <a:cs typeface="Arial"/>
              </a:rPr>
              <a:t> </a:t>
            </a:r>
            <a:r>
              <a:rPr sz="2206" b="1" i="1" dirty="0">
                <a:latin typeface="Arial"/>
                <a:cs typeface="Arial"/>
              </a:rPr>
              <a:t>tvrdé</a:t>
            </a:r>
            <a:r>
              <a:rPr sz="2206" b="1" i="1" spc="-44" dirty="0">
                <a:latin typeface="Arial"/>
                <a:cs typeface="Arial"/>
              </a:rPr>
              <a:t> </a:t>
            </a:r>
            <a:r>
              <a:rPr sz="2206" b="1" i="1" dirty="0">
                <a:latin typeface="Arial"/>
                <a:cs typeface="Arial"/>
              </a:rPr>
              <a:t>pájení</a:t>
            </a:r>
            <a:r>
              <a:rPr sz="2206" b="1" i="1" spc="-22" dirty="0">
                <a:latin typeface="Arial"/>
                <a:cs typeface="Arial"/>
              </a:rPr>
              <a:t> </a:t>
            </a:r>
            <a:r>
              <a:rPr sz="2206" b="1" i="1" dirty="0">
                <a:latin typeface="Arial"/>
                <a:cs typeface="Arial"/>
              </a:rPr>
              <a:t>lehkých</a:t>
            </a:r>
            <a:r>
              <a:rPr sz="2206" b="1" i="1" spc="-44" dirty="0">
                <a:latin typeface="Arial"/>
                <a:cs typeface="Arial"/>
              </a:rPr>
              <a:t> </a:t>
            </a:r>
            <a:r>
              <a:rPr sz="2206" b="1" i="1" dirty="0">
                <a:latin typeface="Arial"/>
                <a:cs typeface="Arial"/>
              </a:rPr>
              <a:t>kovů</a:t>
            </a:r>
            <a:r>
              <a:rPr sz="2206" b="1" i="1" spc="6" dirty="0">
                <a:latin typeface="Arial"/>
                <a:cs typeface="Arial"/>
              </a:rPr>
              <a:t> </a:t>
            </a:r>
            <a:r>
              <a:rPr sz="2206" i="1" dirty="0">
                <a:latin typeface="Arial"/>
                <a:cs typeface="Arial"/>
              </a:rPr>
              <a:t>(zahrnuje</a:t>
            </a:r>
            <a:r>
              <a:rPr sz="2206" i="1" spc="-55" dirty="0">
                <a:latin typeface="Arial"/>
                <a:cs typeface="Arial"/>
              </a:rPr>
              <a:t> </a:t>
            </a:r>
            <a:r>
              <a:rPr sz="2206" i="1" dirty="0">
                <a:latin typeface="Arial"/>
                <a:cs typeface="Arial"/>
              </a:rPr>
              <a:t>2</a:t>
            </a:r>
            <a:r>
              <a:rPr sz="2206" i="1" spc="-11" dirty="0">
                <a:latin typeface="Arial"/>
                <a:cs typeface="Arial"/>
              </a:rPr>
              <a:t> </a:t>
            </a:r>
            <a:r>
              <a:rPr sz="2206" i="1" dirty="0">
                <a:latin typeface="Arial"/>
                <a:cs typeface="Arial"/>
              </a:rPr>
              <a:t>typy</a:t>
            </a:r>
            <a:r>
              <a:rPr sz="2206" i="1" spc="-39" dirty="0">
                <a:latin typeface="Arial"/>
                <a:cs typeface="Arial"/>
              </a:rPr>
              <a:t> </a:t>
            </a:r>
            <a:r>
              <a:rPr sz="2206" i="1" spc="-11" dirty="0">
                <a:latin typeface="Arial"/>
                <a:cs typeface="Arial"/>
              </a:rPr>
              <a:t>tavidel)</a:t>
            </a:r>
            <a:endParaRPr sz="2206">
              <a:latin typeface="Arial"/>
              <a:cs typeface="Arial"/>
            </a:endParaRPr>
          </a:p>
          <a:p>
            <a:pPr>
              <a:spcBef>
                <a:spcPts val="39"/>
              </a:spcBef>
            </a:pPr>
            <a:endParaRPr sz="3198">
              <a:latin typeface="Arial"/>
              <a:cs typeface="Arial"/>
            </a:endParaRPr>
          </a:p>
          <a:p>
            <a:pPr marL="14007"/>
            <a:r>
              <a:rPr sz="2206" i="1" dirty="0">
                <a:latin typeface="Arial"/>
                <a:cs typeface="Arial"/>
              </a:rPr>
              <a:t>-</a:t>
            </a:r>
            <a:r>
              <a:rPr sz="2206" i="1" spc="-33" dirty="0">
                <a:latin typeface="Arial"/>
                <a:cs typeface="Arial"/>
              </a:rPr>
              <a:t> </a:t>
            </a:r>
            <a:r>
              <a:rPr sz="2206" i="1" dirty="0">
                <a:latin typeface="Arial"/>
                <a:cs typeface="Arial"/>
              </a:rPr>
              <a:t>FL10</a:t>
            </a:r>
            <a:r>
              <a:rPr sz="2206" i="1" spc="-33"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chloridy</a:t>
            </a:r>
            <a:r>
              <a:rPr sz="2206" i="1" spc="-39"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fluoridy</a:t>
            </a:r>
            <a:r>
              <a:rPr sz="2206" i="1" spc="-28" dirty="0">
                <a:latin typeface="Arial"/>
                <a:cs typeface="Arial"/>
              </a:rPr>
              <a:t> </a:t>
            </a:r>
            <a:r>
              <a:rPr sz="2206" i="1" dirty="0">
                <a:latin typeface="Arial"/>
                <a:cs typeface="Arial"/>
              </a:rPr>
              <a:t>lithia,</a:t>
            </a:r>
            <a:r>
              <a:rPr sz="2206" i="1" spc="-17" dirty="0">
                <a:latin typeface="Arial"/>
                <a:cs typeface="Arial"/>
              </a:rPr>
              <a:t> </a:t>
            </a:r>
            <a:r>
              <a:rPr sz="2206" i="1" dirty="0">
                <a:latin typeface="Arial"/>
                <a:cs typeface="Arial"/>
              </a:rPr>
              <a:t>korozivní</a:t>
            </a:r>
            <a:r>
              <a:rPr sz="2206" i="1" spc="-72" dirty="0">
                <a:latin typeface="Arial"/>
                <a:cs typeface="Arial"/>
              </a:rPr>
              <a:t> </a:t>
            </a:r>
            <a:r>
              <a:rPr sz="2206" i="1" spc="-11" dirty="0">
                <a:latin typeface="Arial"/>
                <a:cs typeface="Arial"/>
              </a:rPr>
              <a:t>zbytky</a:t>
            </a:r>
            <a:endParaRPr sz="2206">
              <a:latin typeface="Arial"/>
              <a:cs typeface="Arial"/>
            </a:endParaRPr>
          </a:p>
          <a:p>
            <a:pPr marL="14007">
              <a:spcBef>
                <a:spcPts val="423"/>
              </a:spcBef>
            </a:pPr>
            <a:r>
              <a:rPr sz="2316" i="1" dirty="0">
                <a:latin typeface="Tahoma"/>
                <a:cs typeface="Tahoma"/>
              </a:rPr>
              <a:t>-</a:t>
            </a:r>
            <a:r>
              <a:rPr sz="2316" i="1" spc="-116" dirty="0">
                <a:latin typeface="Tahoma"/>
                <a:cs typeface="Tahoma"/>
              </a:rPr>
              <a:t> </a:t>
            </a:r>
            <a:r>
              <a:rPr sz="2316" i="1" dirty="0">
                <a:latin typeface="Tahoma"/>
                <a:cs typeface="Tahoma"/>
              </a:rPr>
              <a:t>FL</a:t>
            </a:r>
            <a:r>
              <a:rPr sz="2316" i="1" spc="-110" dirty="0">
                <a:latin typeface="Tahoma"/>
                <a:cs typeface="Tahoma"/>
              </a:rPr>
              <a:t> </a:t>
            </a:r>
            <a:r>
              <a:rPr sz="2316" i="1" dirty="0">
                <a:latin typeface="Tahoma"/>
                <a:cs typeface="Tahoma"/>
              </a:rPr>
              <a:t>20</a:t>
            </a:r>
            <a:r>
              <a:rPr sz="2316" i="1" spc="-99" dirty="0">
                <a:latin typeface="Tahoma"/>
                <a:cs typeface="Tahoma"/>
              </a:rPr>
              <a:t> </a:t>
            </a:r>
            <a:r>
              <a:rPr sz="2316" i="1" dirty="0">
                <a:latin typeface="Tahoma"/>
                <a:cs typeface="Tahoma"/>
              </a:rPr>
              <a:t>=</a:t>
            </a:r>
            <a:r>
              <a:rPr sz="2316" i="1" spc="-110" dirty="0">
                <a:latin typeface="Tahoma"/>
                <a:cs typeface="Tahoma"/>
              </a:rPr>
              <a:t> </a:t>
            </a:r>
            <a:r>
              <a:rPr sz="2206" i="1" dirty="0">
                <a:latin typeface="Arial"/>
                <a:cs typeface="Arial"/>
              </a:rPr>
              <a:t>nehydroskopické</a:t>
            </a:r>
            <a:r>
              <a:rPr sz="2206" i="1" spc="-105" dirty="0">
                <a:latin typeface="Arial"/>
                <a:cs typeface="Arial"/>
              </a:rPr>
              <a:t> </a:t>
            </a:r>
            <a:r>
              <a:rPr sz="2206" i="1" dirty="0">
                <a:latin typeface="Arial"/>
                <a:cs typeface="Arial"/>
              </a:rPr>
              <a:t>fluoridy,</a:t>
            </a:r>
            <a:r>
              <a:rPr sz="2206" i="1" spc="-94" dirty="0">
                <a:latin typeface="Arial"/>
                <a:cs typeface="Arial"/>
              </a:rPr>
              <a:t> </a:t>
            </a:r>
            <a:r>
              <a:rPr sz="2206" i="1" dirty="0">
                <a:latin typeface="Arial"/>
                <a:cs typeface="Arial"/>
              </a:rPr>
              <a:t>zbytky</a:t>
            </a:r>
            <a:r>
              <a:rPr sz="2206" i="1" spc="-110" dirty="0">
                <a:latin typeface="Arial"/>
                <a:cs typeface="Arial"/>
              </a:rPr>
              <a:t> </a:t>
            </a:r>
            <a:r>
              <a:rPr sz="2206" i="1" spc="-11" dirty="0">
                <a:latin typeface="Arial"/>
                <a:cs typeface="Arial"/>
              </a:rPr>
              <a:t>nekorozivní</a:t>
            </a:r>
            <a:endParaRPr sz="2206">
              <a:latin typeface="Arial"/>
              <a:cs typeface="Arial"/>
            </a:endParaRP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3" name="object 13"/>
          <p:cNvSpPr txBox="1">
            <a:spLocks noGrp="1"/>
          </p:cNvSpPr>
          <p:nvPr>
            <p:ph type="title"/>
          </p:nvPr>
        </p:nvSpPr>
        <p:spPr>
          <a:xfrm>
            <a:off x="391631" y="777807"/>
            <a:ext cx="2658202" cy="442668"/>
          </a:xfrm>
          <a:prstGeom prst="rect">
            <a:avLst/>
          </a:prstGeom>
        </p:spPr>
        <p:txBody>
          <a:bodyPr vert="horz" wrap="square" lIns="0" tIns="18207" rIns="0" bIns="0" rtlCol="0">
            <a:spAutoFit/>
          </a:bodyPr>
          <a:lstStyle/>
          <a:p>
            <a:pPr marL="14007">
              <a:spcBef>
                <a:spcPts val="143"/>
              </a:spcBef>
            </a:pPr>
            <a:r>
              <a:rPr sz="2757" i="1" spc="-50" dirty="0">
                <a:solidFill>
                  <a:srgbClr val="FF0000"/>
                </a:solidFill>
                <a:latin typeface="Tahoma"/>
                <a:cs typeface="Tahoma"/>
              </a:rPr>
              <a:t>Příklady</a:t>
            </a:r>
            <a:r>
              <a:rPr sz="2757" i="1" spc="-121" dirty="0">
                <a:solidFill>
                  <a:srgbClr val="FF0000"/>
                </a:solidFill>
                <a:latin typeface="Tahoma"/>
                <a:cs typeface="Tahoma"/>
              </a:rPr>
              <a:t> </a:t>
            </a:r>
            <a:r>
              <a:rPr sz="2757" i="1" spc="-44" dirty="0">
                <a:solidFill>
                  <a:srgbClr val="FF0000"/>
                </a:solidFill>
                <a:latin typeface="Tahoma"/>
                <a:cs typeface="Tahoma"/>
              </a:rPr>
              <a:t>tavidel</a:t>
            </a:r>
            <a:endParaRPr sz="2757">
              <a:latin typeface="Tahoma"/>
              <a:cs typeface="Tahoma"/>
            </a:endParaRPr>
          </a:p>
        </p:txBody>
      </p:sp>
      <p:pic>
        <p:nvPicPr>
          <p:cNvPr id="14" name="object 14"/>
          <p:cNvPicPr/>
          <p:nvPr/>
        </p:nvPicPr>
        <p:blipFill>
          <a:blip r:embed="rId2" cstate="print"/>
          <a:stretch>
            <a:fillRect/>
          </a:stretch>
        </p:blipFill>
        <p:spPr>
          <a:xfrm>
            <a:off x="1161923" y="4851425"/>
            <a:ext cx="1600460" cy="2060365"/>
          </a:xfrm>
          <a:prstGeom prst="rect">
            <a:avLst/>
          </a:prstGeom>
        </p:spPr>
      </p:pic>
      <p:pic>
        <p:nvPicPr>
          <p:cNvPr id="15" name="object 15"/>
          <p:cNvPicPr/>
          <p:nvPr/>
        </p:nvPicPr>
        <p:blipFill>
          <a:blip r:embed="rId3" cstate="print"/>
          <a:stretch>
            <a:fillRect/>
          </a:stretch>
        </p:blipFill>
        <p:spPr>
          <a:xfrm>
            <a:off x="741766" y="1636936"/>
            <a:ext cx="3361267" cy="2983124"/>
          </a:xfrm>
          <a:prstGeom prst="rect">
            <a:avLst/>
          </a:prstGeom>
        </p:spPr>
      </p:pic>
      <p:pic>
        <p:nvPicPr>
          <p:cNvPr id="16" name="object 16"/>
          <p:cNvPicPr/>
          <p:nvPr/>
        </p:nvPicPr>
        <p:blipFill>
          <a:blip r:embed="rId4" cstate="print"/>
          <a:stretch>
            <a:fillRect/>
          </a:stretch>
        </p:blipFill>
        <p:spPr>
          <a:xfrm>
            <a:off x="4950070" y="1636937"/>
            <a:ext cx="4742746" cy="3240261"/>
          </a:xfrm>
          <a:prstGeom prst="rect">
            <a:avLst/>
          </a:prstGeom>
        </p:spPr>
      </p:pic>
      <p:pic>
        <p:nvPicPr>
          <p:cNvPr id="17" name="object 17"/>
          <p:cNvPicPr/>
          <p:nvPr/>
        </p:nvPicPr>
        <p:blipFill>
          <a:blip r:embed="rId5" cstate="print"/>
          <a:stretch>
            <a:fillRect/>
          </a:stretch>
        </p:blipFill>
        <p:spPr>
          <a:xfrm>
            <a:off x="4950070" y="5369624"/>
            <a:ext cx="2006676" cy="1574753"/>
          </a:xfrm>
          <a:prstGeom prst="rect">
            <a:avLst/>
          </a:prstGeom>
        </p:spPr>
      </p:pic>
      <p:pic>
        <p:nvPicPr>
          <p:cNvPr id="18" name="object 18"/>
          <p:cNvPicPr/>
          <p:nvPr/>
        </p:nvPicPr>
        <p:blipFill>
          <a:blip r:embed="rId6" cstate="print"/>
          <a:stretch>
            <a:fillRect/>
          </a:stretch>
        </p:blipFill>
        <p:spPr>
          <a:xfrm>
            <a:off x="7252537" y="5045377"/>
            <a:ext cx="2080624" cy="2115800"/>
          </a:xfrm>
          <a:prstGeom prst="rect">
            <a:avLst/>
          </a:prstGeom>
        </p:spPr>
      </p:pic>
      <p:sp>
        <p:nvSpPr>
          <p:cNvPr id="19" name="object 1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7807"/>
            <a:ext cx="4015313" cy="442668"/>
          </a:xfrm>
          <a:prstGeom prst="rect">
            <a:avLst/>
          </a:prstGeom>
        </p:spPr>
        <p:txBody>
          <a:bodyPr vert="horz" wrap="square" lIns="0" tIns="18207" rIns="0" bIns="0" rtlCol="0">
            <a:spAutoFit/>
          </a:bodyPr>
          <a:lstStyle/>
          <a:p>
            <a:pPr marL="14007">
              <a:spcBef>
                <a:spcPts val="143"/>
              </a:spcBef>
            </a:pPr>
            <a:r>
              <a:rPr sz="2757" i="1" spc="-55" dirty="0">
                <a:solidFill>
                  <a:srgbClr val="FF0000"/>
                </a:solidFill>
                <a:latin typeface="Tahoma"/>
                <a:cs typeface="Tahoma"/>
              </a:rPr>
              <a:t>Rozdělení</a:t>
            </a:r>
            <a:r>
              <a:rPr sz="2757" i="1" spc="-99" dirty="0">
                <a:solidFill>
                  <a:srgbClr val="FF0000"/>
                </a:solidFill>
                <a:latin typeface="Tahoma"/>
                <a:cs typeface="Tahoma"/>
              </a:rPr>
              <a:t> </a:t>
            </a:r>
            <a:r>
              <a:rPr sz="2757" i="1" spc="-61" dirty="0">
                <a:solidFill>
                  <a:srgbClr val="FF0000"/>
                </a:solidFill>
                <a:latin typeface="Tahoma"/>
                <a:cs typeface="Tahoma"/>
              </a:rPr>
              <a:t>metod</a:t>
            </a:r>
            <a:r>
              <a:rPr sz="2757" i="1" spc="-105" dirty="0">
                <a:solidFill>
                  <a:srgbClr val="FF0000"/>
                </a:solidFill>
                <a:latin typeface="Tahoma"/>
                <a:cs typeface="Tahoma"/>
              </a:rPr>
              <a:t> </a:t>
            </a:r>
            <a:r>
              <a:rPr sz="2757" i="1" spc="-44" dirty="0">
                <a:solidFill>
                  <a:srgbClr val="FF0000"/>
                </a:solidFill>
                <a:latin typeface="Tahoma"/>
                <a:cs typeface="Tahoma"/>
              </a:rPr>
              <a:t>pájení</a:t>
            </a:r>
            <a:endParaRPr sz="2757" dirty="0">
              <a:latin typeface="Tahoma"/>
              <a:cs typeface="Tahoma"/>
            </a:endParaRPr>
          </a:p>
        </p:txBody>
      </p:sp>
      <p:sp>
        <p:nvSpPr>
          <p:cNvPr id="21" name="object 21"/>
          <p:cNvSpPr txBox="1"/>
          <p:nvPr/>
        </p:nvSpPr>
        <p:spPr>
          <a:xfrm>
            <a:off x="839243" y="1647825"/>
            <a:ext cx="7978106" cy="4526767"/>
          </a:xfrm>
          <a:prstGeom prst="rect">
            <a:avLst/>
          </a:prstGeom>
        </p:spPr>
        <p:txBody>
          <a:bodyPr vert="horz" wrap="square" lIns="0" tIns="81231" rIns="0" bIns="0" rtlCol="0">
            <a:spAutoFit/>
          </a:bodyPr>
          <a:lstStyle/>
          <a:p>
            <a:pPr marL="14007">
              <a:spcBef>
                <a:spcPts val="640"/>
              </a:spcBef>
            </a:pPr>
            <a:r>
              <a:rPr sz="2206" b="1" i="1" dirty="0">
                <a:latin typeface="Arial"/>
                <a:cs typeface="Arial"/>
              </a:rPr>
              <a:t>Podle</a:t>
            </a:r>
            <a:r>
              <a:rPr sz="2206" b="1" i="1" spc="-33" dirty="0">
                <a:latin typeface="Arial"/>
                <a:cs typeface="Arial"/>
              </a:rPr>
              <a:t> </a:t>
            </a:r>
            <a:r>
              <a:rPr sz="2206" b="1" i="1" dirty="0">
                <a:latin typeface="Arial"/>
                <a:cs typeface="Arial"/>
              </a:rPr>
              <a:t>velikosti</a:t>
            </a:r>
            <a:r>
              <a:rPr sz="2206" b="1" i="1" spc="-66" dirty="0">
                <a:latin typeface="Arial"/>
                <a:cs typeface="Arial"/>
              </a:rPr>
              <a:t> </a:t>
            </a:r>
            <a:r>
              <a:rPr sz="2206" b="1" i="1" dirty="0">
                <a:latin typeface="Arial"/>
                <a:cs typeface="Arial"/>
              </a:rPr>
              <a:t>teploty</a:t>
            </a:r>
            <a:r>
              <a:rPr sz="2206" b="1" i="1" spc="-50" dirty="0">
                <a:latin typeface="Arial"/>
                <a:cs typeface="Arial"/>
              </a:rPr>
              <a:t> </a:t>
            </a:r>
            <a:r>
              <a:rPr sz="2206" b="1" i="1" spc="-11" dirty="0">
                <a:latin typeface="Arial"/>
                <a:cs typeface="Arial"/>
              </a:rPr>
              <a:t>pájení</a:t>
            </a:r>
            <a:endParaRPr sz="2206" dirty="0">
              <a:latin typeface="Arial"/>
              <a:cs typeface="Arial"/>
            </a:endParaRPr>
          </a:p>
          <a:p>
            <a:pPr marL="392178" indent="-378171">
              <a:spcBef>
                <a:spcPts val="529"/>
              </a:spcBef>
              <a:buFont typeface="Arial"/>
              <a:buChar char="-"/>
              <a:tabLst>
                <a:tab pos="391477" algn="l"/>
                <a:tab pos="392178" algn="l"/>
                <a:tab pos="6502447" algn="l"/>
              </a:tabLst>
            </a:pPr>
            <a:r>
              <a:rPr sz="2206" i="1" dirty="0">
                <a:latin typeface="Arial"/>
                <a:cs typeface="Arial"/>
              </a:rPr>
              <a:t>Pájení</a:t>
            </a:r>
            <a:r>
              <a:rPr sz="2206" i="1" spc="-22" dirty="0">
                <a:latin typeface="Arial"/>
                <a:cs typeface="Arial"/>
              </a:rPr>
              <a:t> </a:t>
            </a:r>
            <a:r>
              <a:rPr sz="2206" i="1" dirty="0">
                <a:latin typeface="Arial"/>
                <a:cs typeface="Arial"/>
              </a:rPr>
              <a:t>měkké</a:t>
            </a:r>
            <a:r>
              <a:rPr sz="2206" i="1" spc="-33" dirty="0">
                <a:latin typeface="Arial"/>
                <a:cs typeface="Arial"/>
              </a:rPr>
              <a:t> </a:t>
            </a:r>
            <a:r>
              <a:rPr sz="2206" i="1" dirty="0">
                <a:latin typeface="Arial"/>
                <a:cs typeface="Arial"/>
              </a:rPr>
              <a:t>(teplota</a:t>
            </a:r>
            <a:r>
              <a:rPr sz="2206" i="1" spc="-33" dirty="0">
                <a:latin typeface="Arial"/>
                <a:cs typeface="Arial"/>
              </a:rPr>
              <a:t> </a:t>
            </a:r>
            <a:r>
              <a:rPr sz="2206" i="1" dirty="0">
                <a:latin typeface="Arial"/>
                <a:cs typeface="Arial"/>
              </a:rPr>
              <a:t>tavení</a:t>
            </a:r>
            <a:r>
              <a:rPr sz="2206" i="1" spc="-44" dirty="0">
                <a:latin typeface="Arial"/>
                <a:cs typeface="Arial"/>
              </a:rPr>
              <a:t> </a:t>
            </a:r>
            <a:r>
              <a:rPr sz="2206" i="1" dirty="0">
                <a:latin typeface="Arial"/>
                <a:cs typeface="Arial"/>
              </a:rPr>
              <a:t>pájky</a:t>
            </a:r>
            <a:r>
              <a:rPr sz="2206" i="1" spc="-22" dirty="0">
                <a:latin typeface="Arial"/>
                <a:cs typeface="Arial"/>
              </a:rPr>
              <a:t> </a:t>
            </a:r>
            <a:r>
              <a:rPr sz="2206" i="1" dirty="0">
                <a:latin typeface="Arial"/>
                <a:cs typeface="Arial"/>
              </a:rPr>
              <a:t>do</a:t>
            </a:r>
            <a:r>
              <a:rPr sz="2206" i="1" spc="-22" dirty="0">
                <a:latin typeface="Arial"/>
                <a:cs typeface="Arial"/>
              </a:rPr>
              <a:t> </a:t>
            </a:r>
            <a:r>
              <a:rPr sz="2206" i="1" dirty="0">
                <a:latin typeface="Arial"/>
                <a:cs typeface="Arial"/>
              </a:rPr>
              <a:t>450</a:t>
            </a:r>
            <a:r>
              <a:rPr lang="cs-CZ" sz="2206" i="1" spc="-22" dirty="0">
                <a:latin typeface="Arial"/>
                <a:cs typeface="Arial"/>
              </a:rPr>
              <a:t>°</a:t>
            </a:r>
            <a:r>
              <a:rPr sz="2206" i="1" spc="-28" dirty="0">
                <a:latin typeface="Arial"/>
                <a:cs typeface="Arial"/>
              </a:rPr>
              <a:t>C)</a:t>
            </a:r>
            <a:r>
              <a:rPr sz="2206" i="1" dirty="0">
                <a:latin typeface="Arial"/>
                <a:cs typeface="Arial"/>
              </a:rPr>
              <a:t>	-</a:t>
            </a:r>
            <a:r>
              <a:rPr sz="2206" i="1" spc="-39" dirty="0">
                <a:latin typeface="Arial"/>
                <a:cs typeface="Arial"/>
              </a:rPr>
              <a:t> </a:t>
            </a:r>
            <a:r>
              <a:rPr sz="2206" b="1" i="1" spc="-11" dirty="0">
                <a:latin typeface="Arial"/>
                <a:cs typeface="Arial"/>
              </a:rPr>
              <a:t>Soldering</a:t>
            </a:r>
            <a:endParaRPr sz="2206" dirty="0">
              <a:latin typeface="Arial"/>
              <a:cs typeface="Arial"/>
            </a:endParaRPr>
          </a:p>
          <a:p>
            <a:pPr marL="392178" indent="-378171">
              <a:spcBef>
                <a:spcPts val="529"/>
              </a:spcBef>
              <a:buFont typeface="Arial"/>
              <a:buChar char="-"/>
              <a:tabLst>
                <a:tab pos="391477" algn="l"/>
                <a:tab pos="392178" algn="l"/>
                <a:tab pos="6531161" algn="l"/>
              </a:tabLst>
            </a:pPr>
            <a:r>
              <a:rPr sz="2206" i="1" dirty="0">
                <a:latin typeface="Arial"/>
                <a:cs typeface="Arial"/>
              </a:rPr>
              <a:t>Pájení</a:t>
            </a:r>
            <a:r>
              <a:rPr sz="2206" i="1" spc="-39" dirty="0">
                <a:latin typeface="Arial"/>
                <a:cs typeface="Arial"/>
              </a:rPr>
              <a:t> </a:t>
            </a:r>
            <a:r>
              <a:rPr sz="2206" i="1" dirty="0">
                <a:latin typeface="Arial"/>
                <a:cs typeface="Arial"/>
              </a:rPr>
              <a:t>tvrdé</a:t>
            </a:r>
            <a:r>
              <a:rPr sz="2206" i="1" spc="-50" dirty="0">
                <a:latin typeface="Arial"/>
                <a:cs typeface="Arial"/>
              </a:rPr>
              <a:t> </a:t>
            </a:r>
            <a:r>
              <a:rPr sz="2206" i="1" dirty="0">
                <a:latin typeface="Arial"/>
                <a:cs typeface="Arial"/>
              </a:rPr>
              <a:t>(teplota</a:t>
            </a:r>
            <a:r>
              <a:rPr sz="2206" i="1" spc="-39" dirty="0">
                <a:latin typeface="Arial"/>
                <a:cs typeface="Arial"/>
              </a:rPr>
              <a:t> </a:t>
            </a:r>
            <a:r>
              <a:rPr sz="2206" i="1" dirty="0">
                <a:latin typeface="Arial"/>
                <a:cs typeface="Arial"/>
              </a:rPr>
              <a:t>tavení</a:t>
            </a:r>
            <a:r>
              <a:rPr sz="2206" i="1" spc="-55" dirty="0">
                <a:latin typeface="Arial"/>
                <a:cs typeface="Arial"/>
              </a:rPr>
              <a:t> </a:t>
            </a:r>
            <a:r>
              <a:rPr sz="2206" i="1" dirty="0">
                <a:latin typeface="Arial"/>
                <a:cs typeface="Arial"/>
              </a:rPr>
              <a:t>pájky</a:t>
            </a:r>
            <a:r>
              <a:rPr sz="2206" i="1" spc="-22" dirty="0">
                <a:latin typeface="Arial"/>
                <a:cs typeface="Arial"/>
              </a:rPr>
              <a:t> </a:t>
            </a:r>
            <a:r>
              <a:rPr sz="2206" i="1" dirty="0" err="1">
                <a:latin typeface="Arial"/>
                <a:cs typeface="Arial"/>
              </a:rPr>
              <a:t>nad</a:t>
            </a:r>
            <a:r>
              <a:rPr sz="2206" i="1" spc="-22" dirty="0">
                <a:latin typeface="Arial"/>
                <a:cs typeface="Arial"/>
              </a:rPr>
              <a:t> </a:t>
            </a:r>
            <a:r>
              <a:rPr sz="2206" i="1" dirty="0">
                <a:latin typeface="Arial"/>
                <a:cs typeface="Arial"/>
              </a:rPr>
              <a:t>450</a:t>
            </a:r>
            <a:r>
              <a:rPr lang="cs-CZ" sz="2206" i="1" spc="-22" dirty="0">
                <a:latin typeface="Arial"/>
                <a:cs typeface="Arial"/>
              </a:rPr>
              <a:t>°</a:t>
            </a:r>
            <a:r>
              <a:rPr sz="2206" i="1" spc="-28" dirty="0">
                <a:latin typeface="Arial"/>
                <a:cs typeface="Arial"/>
              </a:rPr>
              <a:t>C)</a:t>
            </a:r>
            <a:r>
              <a:rPr sz="2206" i="1" dirty="0">
                <a:latin typeface="Arial"/>
                <a:cs typeface="Arial"/>
              </a:rPr>
              <a:t>	-</a:t>
            </a:r>
            <a:r>
              <a:rPr sz="2206" i="1" spc="-28" dirty="0">
                <a:latin typeface="Arial"/>
                <a:cs typeface="Arial"/>
              </a:rPr>
              <a:t> </a:t>
            </a:r>
            <a:r>
              <a:rPr sz="2206" b="1" i="1" spc="-11" dirty="0">
                <a:latin typeface="Arial"/>
                <a:cs typeface="Arial"/>
              </a:rPr>
              <a:t>Brazing</a:t>
            </a:r>
            <a:endParaRPr sz="2206" dirty="0">
              <a:latin typeface="Arial"/>
              <a:cs typeface="Arial"/>
            </a:endParaRPr>
          </a:p>
          <a:p>
            <a:pPr>
              <a:spcBef>
                <a:spcPts val="28"/>
              </a:spcBef>
              <a:buFont typeface="Arial"/>
              <a:buChar char="-"/>
            </a:pPr>
            <a:endParaRPr sz="3198" dirty="0">
              <a:latin typeface="Arial"/>
              <a:cs typeface="Arial"/>
            </a:endParaRPr>
          </a:p>
          <a:p>
            <a:pPr marL="14007"/>
            <a:r>
              <a:rPr sz="2206" b="1" i="1" dirty="0">
                <a:latin typeface="Arial"/>
                <a:cs typeface="Arial"/>
              </a:rPr>
              <a:t>Podle</a:t>
            </a:r>
            <a:r>
              <a:rPr sz="2206" b="1" i="1" spc="-17" dirty="0">
                <a:latin typeface="Arial"/>
                <a:cs typeface="Arial"/>
              </a:rPr>
              <a:t> </a:t>
            </a:r>
            <a:r>
              <a:rPr sz="2206" b="1" i="1" dirty="0">
                <a:latin typeface="Arial"/>
                <a:cs typeface="Arial"/>
              </a:rPr>
              <a:t>účelu</a:t>
            </a:r>
            <a:r>
              <a:rPr sz="2206" b="1" i="1" spc="-22" dirty="0">
                <a:latin typeface="Arial"/>
                <a:cs typeface="Arial"/>
              </a:rPr>
              <a:t> </a:t>
            </a:r>
            <a:r>
              <a:rPr sz="2206" b="1" i="1" spc="-11" dirty="0">
                <a:latin typeface="Arial"/>
                <a:cs typeface="Arial"/>
              </a:rPr>
              <a:t>použití</a:t>
            </a:r>
            <a:endParaRPr sz="2206" dirty="0">
              <a:latin typeface="Arial"/>
              <a:cs typeface="Arial"/>
            </a:endParaRPr>
          </a:p>
          <a:p>
            <a:pPr marL="392178" indent="-378171">
              <a:spcBef>
                <a:spcPts val="529"/>
              </a:spcBef>
              <a:buFont typeface="Arial"/>
              <a:buChar char="-"/>
              <a:tabLst>
                <a:tab pos="391477" algn="l"/>
                <a:tab pos="392178" algn="l"/>
              </a:tabLst>
            </a:pPr>
            <a:r>
              <a:rPr sz="2206" i="1" spc="-11" dirty="0">
                <a:latin typeface="Arial"/>
                <a:cs typeface="Arial"/>
              </a:rPr>
              <a:t>Spojovací</a:t>
            </a:r>
            <a:endParaRPr sz="2206" dirty="0">
              <a:latin typeface="Arial"/>
              <a:cs typeface="Arial"/>
            </a:endParaRPr>
          </a:p>
          <a:p>
            <a:pPr marL="392178" indent="-378171">
              <a:spcBef>
                <a:spcPts val="534"/>
              </a:spcBef>
              <a:buFont typeface="Arial"/>
              <a:buChar char="-"/>
              <a:tabLst>
                <a:tab pos="391477" algn="l"/>
                <a:tab pos="392178" algn="l"/>
              </a:tabLst>
            </a:pPr>
            <a:r>
              <a:rPr sz="2206" i="1" spc="-11" dirty="0">
                <a:latin typeface="Arial"/>
                <a:cs typeface="Arial"/>
              </a:rPr>
              <a:t>Nánosové</a:t>
            </a:r>
            <a:endParaRPr sz="2206" dirty="0">
              <a:latin typeface="Arial"/>
              <a:cs typeface="Arial"/>
            </a:endParaRPr>
          </a:p>
          <a:p>
            <a:pPr>
              <a:lnSpc>
                <a:spcPct val="100000"/>
              </a:lnSpc>
            </a:pPr>
            <a:endParaRPr sz="2426" dirty="0">
              <a:latin typeface="Arial"/>
              <a:cs typeface="Arial"/>
            </a:endParaRPr>
          </a:p>
          <a:p>
            <a:pPr>
              <a:spcBef>
                <a:spcPts val="33"/>
              </a:spcBef>
            </a:pPr>
            <a:endParaRPr sz="3529" dirty="0">
              <a:latin typeface="Arial"/>
              <a:cs typeface="Arial"/>
            </a:endParaRPr>
          </a:p>
          <a:p>
            <a:pPr marL="14007"/>
            <a:r>
              <a:rPr sz="2206" i="1" dirty="0" err="1">
                <a:latin typeface="Arial"/>
                <a:cs typeface="Arial"/>
              </a:rPr>
              <a:t>Definice</a:t>
            </a:r>
            <a:r>
              <a:rPr sz="2206" i="1" spc="-17" dirty="0">
                <a:latin typeface="Arial"/>
                <a:cs typeface="Arial"/>
              </a:rPr>
              <a:t> </a:t>
            </a:r>
            <a:r>
              <a:rPr sz="2206" i="1" spc="-55" dirty="0">
                <a:latin typeface="Arial"/>
                <a:cs typeface="Arial"/>
              </a:rPr>
              <a:t>v</a:t>
            </a:r>
            <a:endParaRPr lang="cs-CZ" sz="2206" dirty="0">
              <a:latin typeface="Arial"/>
              <a:cs typeface="Arial"/>
            </a:endParaRPr>
          </a:p>
          <a:p>
            <a:pPr marL="14007">
              <a:spcBef>
                <a:spcPts val="529"/>
              </a:spcBef>
            </a:pPr>
            <a:r>
              <a:rPr lang="cs-CZ" sz="2206" i="1" dirty="0">
                <a:latin typeface="Arial"/>
                <a:cs typeface="Arial"/>
              </a:rPr>
              <a:t>ČSN</a:t>
            </a:r>
            <a:r>
              <a:rPr lang="cs-CZ" sz="2206" i="1" spc="-6" dirty="0">
                <a:latin typeface="Arial"/>
                <a:cs typeface="Arial"/>
              </a:rPr>
              <a:t> </a:t>
            </a:r>
            <a:r>
              <a:rPr lang="cs-CZ" sz="2206" i="1" dirty="0">
                <a:latin typeface="Arial"/>
                <a:cs typeface="Arial"/>
              </a:rPr>
              <a:t>EN</a:t>
            </a:r>
            <a:r>
              <a:rPr lang="cs-CZ" sz="2206" i="1" spc="-6" dirty="0">
                <a:latin typeface="Arial"/>
                <a:cs typeface="Arial"/>
              </a:rPr>
              <a:t> </a:t>
            </a:r>
            <a:r>
              <a:rPr lang="cs-CZ" sz="2206" i="1" spc="-11" dirty="0">
                <a:latin typeface="Arial"/>
                <a:cs typeface="Arial"/>
              </a:rPr>
              <a:t>I4324</a:t>
            </a:r>
            <a:endParaRPr lang="cs-CZ" sz="2206" dirty="0">
              <a:latin typeface="Arial"/>
              <a:cs typeface="Arial"/>
            </a:endParaRPr>
          </a:p>
        </p:txBody>
      </p:sp>
      <p:pic>
        <p:nvPicPr>
          <p:cNvPr id="22" name="object 22"/>
          <p:cNvPicPr/>
          <p:nvPr/>
        </p:nvPicPr>
        <p:blipFill>
          <a:blip r:embed="rId2" cstate="print"/>
          <a:stretch>
            <a:fillRect/>
          </a:stretch>
        </p:blipFill>
        <p:spPr>
          <a:xfrm>
            <a:off x="7523940" y="3118138"/>
            <a:ext cx="2362970" cy="3472188"/>
          </a:xfrm>
          <a:prstGeom prst="rect">
            <a:avLst/>
          </a:prstGeom>
        </p:spPr>
      </p:pic>
      <p:pic>
        <p:nvPicPr>
          <p:cNvPr id="23" name="object 23"/>
          <p:cNvPicPr/>
          <p:nvPr/>
        </p:nvPicPr>
        <p:blipFill>
          <a:blip r:embed="rId3" cstate="print"/>
          <a:stretch>
            <a:fillRect/>
          </a:stretch>
        </p:blipFill>
        <p:spPr>
          <a:xfrm>
            <a:off x="3712266" y="3118137"/>
            <a:ext cx="3562943" cy="3487314"/>
          </a:xfrm>
          <a:prstGeom prst="rect">
            <a:avLst/>
          </a:prstGeom>
        </p:spPr>
      </p:pic>
      <p:sp>
        <p:nvSpPr>
          <p:cNvPr id="24" name="object 24"/>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7807"/>
            <a:ext cx="4015313" cy="442668"/>
          </a:xfrm>
          <a:prstGeom prst="rect">
            <a:avLst/>
          </a:prstGeom>
        </p:spPr>
        <p:txBody>
          <a:bodyPr vert="horz" wrap="square" lIns="0" tIns="18207" rIns="0" bIns="0" rtlCol="0">
            <a:spAutoFit/>
          </a:bodyPr>
          <a:lstStyle/>
          <a:p>
            <a:pPr marL="14007">
              <a:spcBef>
                <a:spcPts val="143"/>
              </a:spcBef>
            </a:pPr>
            <a:r>
              <a:rPr sz="2757" i="1" spc="-55" dirty="0">
                <a:solidFill>
                  <a:srgbClr val="FF0000"/>
                </a:solidFill>
                <a:latin typeface="Tahoma"/>
                <a:cs typeface="Tahoma"/>
              </a:rPr>
              <a:t>Rozdělení</a:t>
            </a:r>
            <a:r>
              <a:rPr sz="2757" i="1" spc="-99" dirty="0">
                <a:solidFill>
                  <a:srgbClr val="FF0000"/>
                </a:solidFill>
                <a:latin typeface="Tahoma"/>
                <a:cs typeface="Tahoma"/>
              </a:rPr>
              <a:t> </a:t>
            </a:r>
            <a:r>
              <a:rPr sz="2757" i="1" spc="-61" dirty="0">
                <a:solidFill>
                  <a:srgbClr val="FF0000"/>
                </a:solidFill>
                <a:latin typeface="Tahoma"/>
                <a:cs typeface="Tahoma"/>
              </a:rPr>
              <a:t>metod</a:t>
            </a:r>
            <a:r>
              <a:rPr sz="2757" i="1" spc="-105" dirty="0">
                <a:solidFill>
                  <a:srgbClr val="FF0000"/>
                </a:solidFill>
                <a:latin typeface="Tahoma"/>
                <a:cs typeface="Tahoma"/>
              </a:rPr>
              <a:t> </a:t>
            </a:r>
            <a:r>
              <a:rPr sz="2757" i="1" spc="-44" dirty="0">
                <a:solidFill>
                  <a:srgbClr val="FF0000"/>
                </a:solidFill>
                <a:latin typeface="Tahoma"/>
                <a:cs typeface="Tahoma"/>
              </a:rPr>
              <a:t>pájení</a:t>
            </a:r>
            <a:endParaRPr sz="2757">
              <a:latin typeface="Tahoma"/>
              <a:cs typeface="Tahoma"/>
            </a:endParaRPr>
          </a:p>
        </p:txBody>
      </p:sp>
      <p:sp>
        <p:nvSpPr>
          <p:cNvPr id="31" name="object 31"/>
          <p:cNvSpPr txBox="1"/>
          <p:nvPr/>
        </p:nvSpPr>
        <p:spPr>
          <a:xfrm>
            <a:off x="546101" y="1647825"/>
            <a:ext cx="8887749" cy="4662381"/>
          </a:xfrm>
          <a:prstGeom prst="rect">
            <a:avLst/>
          </a:prstGeom>
        </p:spPr>
        <p:txBody>
          <a:bodyPr vert="horz" wrap="square" lIns="0" tIns="81231" rIns="0" bIns="0" rtlCol="0">
            <a:spAutoFit/>
          </a:bodyPr>
          <a:lstStyle/>
          <a:p>
            <a:pPr marL="14007">
              <a:spcBef>
                <a:spcPts val="640"/>
              </a:spcBef>
            </a:pPr>
            <a:r>
              <a:rPr sz="2206" b="1" i="1" dirty="0">
                <a:latin typeface="Arial"/>
                <a:cs typeface="Arial"/>
              </a:rPr>
              <a:t>Podle</a:t>
            </a:r>
            <a:r>
              <a:rPr sz="2206" b="1" i="1" spc="-11" dirty="0">
                <a:latin typeface="Arial"/>
                <a:cs typeface="Arial"/>
              </a:rPr>
              <a:t> </a:t>
            </a:r>
            <a:r>
              <a:rPr sz="2206" b="1" i="1" dirty="0">
                <a:latin typeface="Arial"/>
                <a:cs typeface="Arial"/>
              </a:rPr>
              <a:t>tvaru</a:t>
            </a:r>
            <a:r>
              <a:rPr sz="2206" b="1" i="1" spc="-28" dirty="0">
                <a:latin typeface="Arial"/>
                <a:cs typeface="Arial"/>
              </a:rPr>
              <a:t> </a:t>
            </a:r>
            <a:r>
              <a:rPr sz="2206" b="1" i="1" spc="-11" dirty="0">
                <a:latin typeface="Arial"/>
                <a:cs typeface="Arial"/>
              </a:rPr>
              <a:t>spoje</a:t>
            </a:r>
            <a:endParaRPr sz="2206" dirty="0">
              <a:latin typeface="Arial"/>
              <a:cs typeface="Arial"/>
            </a:endParaRPr>
          </a:p>
          <a:p>
            <a:pPr marL="392178" indent="-378171">
              <a:spcBef>
                <a:spcPts val="529"/>
              </a:spcBef>
              <a:buFont typeface="Arial"/>
              <a:buChar char="-"/>
              <a:tabLst>
                <a:tab pos="391477" algn="l"/>
                <a:tab pos="392178" algn="l"/>
              </a:tabLst>
            </a:pPr>
            <a:r>
              <a:rPr sz="2206" i="1" dirty="0">
                <a:latin typeface="Arial"/>
                <a:cs typeface="Arial"/>
              </a:rPr>
              <a:t>Kapilární</a:t>
            </a:r>
            <a:r>
              <a:rPr sz="2206" i="1" spc="-39" dirty="0">
                <a:latin typeface="Arial"/>
                <a:cs typeface="Arial"/>
              </a:rPr>
              <a:t> </a:t>
            </a:r>
            <a:r>
              <a:rPr sz="2206" i="1" dirty="0">
                <a:latin typeface="Arial"/>
                <a:cs typeface="Arial"/>
              </a:rPr>
              <a:t>pájení</a:t>
            </a:r>
            <a:r>
              <a:rPr sz="2206" i="1" spc="-33"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vyplnění</a:t>
            </a:r>
            <a:r>
              <a:rPr sz="2206" i="1" spc="-61" dirty="0">
                <a:latin typeface="Arial"/>
                <a:cs typeface="Arial"/>
              </a:rPr>
              <a:t> </a:t>
            </a:r>
            <a:r>
              <a:rPr sz="2206" i="1" dirty="0">
                <a:latin typeface="Arial"/>
                <a:cs typeface="Arial"/>
              </a:rPr>
              <a:t>mezery</a:t>
            </a:r>
            <a:r>
              <a:rPr sz="2206" i="1" spc="-33" dirty="0">
                <a:latin typeface="Arial"/>
                <a:cs typeface="Arial"/>
              </a:rPr>
              <a:t> </a:t>
            </a:r>
            <a:r>
              <a:rPr sz="2206" i="1" dirty="0">
                <a:latin typeface="Arial"/>
                <a:cs typeface="Arial"/>
              </a:rPr>
              <a:t>tekutou</a:t>
            </a:r>
            <a:r>
              <a:rPr sz="2206" i="1" spc="-39" dirty="0">
                <a:latin typeface="Arial"/>
                <a:cs typeface="Arial"/>
              </a:rPr>
              <a:t> </a:t>
            </a:r>
            <a:r>
              <a:rPr sz="2206" i="1" dirty="0">
                <a:latin typeface="Arial"/>
                <a:cs typeface="Arial"/>
              </a:rPr>
              <a:t>pájkou</a:t>
            </a:r>
            <a:r>
              <a:rPr sz="2206" i="1" spc="-44" dirty="0">
                <a:latin typeface="Arial"/>
                <a:cs typeface="Arial"/>
              </a:rPr>
              <a:t> </a:t>
            </a:r>
            <a:r>
              <a:rPr sz="2206" i="1" dirty="0">
                <a:latin typeface="Arial"/>
                <a:cs typeface="Arial"/>
              </a:rPr>
              <a:t>nastane</a:t>
            </a:r>
            <a:r>
              <a:rPr sz="2206" i="1" spc="-39" dirty="0">
                <a:latin typeface="Arial"/>
                <a:cs typeface="Arial"/>
              </a:rPr>
              <a:t> </a:t>
            </a:r>
            <a:r>
              <a:rPr sz="2206" i="1" spc="-11" dirty="0">
                <a:latin typeface="Arial"/>
                <a:cs typeface="Arial"/>
              </a:rPr>
              <a:t>účinkem</a:t>
            </a:r>
            <a:endParaRPr sz="2206" dirty="0">
              <a:latin typeface="Arial"/>
              <a:cs typeface="Arial"/>
            </a:endParaRPr>
          </a:p>
          <a:p>
            <a:pPr marL="392178"/>
            <a:r>
              <a:rPr sz="2206" i="1" dirty="0">
                <a:latin typeface="Arial"/>
                <a:cs typeface="Arial"/>
              </a:rPr>
              <a:t>kapilární</a:t>
            </a:r>
            <a:r>
              <a:rPr sz="2206" i="1" spc="-50" dirty="0">
                <a:latin typeface="Arial"/>
                <a:cs typeface="Arial"/>
              </a:rPr>
              <a:t> </a:t>
            </a:r>
            <a:r>
              <a:rPr sz="2206" i="1" dirty="0">
                <a:latin typeface="Arial"/>
                <a:cs typeface="Arial"/>
              </a:rPr>
              <a:t>síly</a:t>
            </a:r>
            <a:r>
              <a:rPr sz="2206" i="1" spc="-33" dirty="0">
                <a:latin typeface="Arial"/>
                <a:cs typeface="Arial"/>
              </a:rPr>
              <a:t> </a:t>
            </a:r>
            <a:r>
              <a:rPr sz="2206" i="1" dirty="0">
                <a:latin typeface="Arial"/>
                <a:cs typeface="Arial"/>
              </a:rPr>
              <a:t>(vzlínáním)</a:t>
            </a:r>
            <a:r>
              <a:rPr sz="2206" i="1" spc="-50"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úzké</a:t>
            </a:r>
            <a:r>
              <a:rPr sz="2206" i="1" spc="-44" dirty="0">
                <a:latin typeface="Arial"/>
                <a:cs typeface="Arial"/>
              </a:rPr>
              <a:t> </a:t>
            </a:r>
            <a:r>
              <a:rPr sz="2206" i="1" dirty="0">
                <a:latin typeface="Arial"/>
                <a:cs typeface="Arial"/>
              </a:rPr>
              <a:t>mezeře</a:t>
            </a:r>
            <a:r>
              <a:rPr sz="2206" i="1" spc="-39" dirty="0">
                <a:latin typeface="Arial"/>
                <a:cs typeface="Arial"/>
              </a:rPr>
              <a:t> </a:t>
            </a:r>
            <a:r>
              <a:rPr sz="2206" i="1" spc="-11" dirty="0">
                <a:latin typeface="Arial"/>
                <a:cs typeface="Arial"/>
              </a:rPr>
              <a:t>spoje</a:t>
            </a:r>
            <a:endParaRPr sz="2206" dirty="0">
              <a:latin typeface="Arial"/>
              <a:cs typeface="Arial"/>
            </a:endParaRPr>
          </a:p>
          <a:p>
            <a:pPr marL="392178" marR="5602" indent="-378171">
              <a:spcBef>
                <a:spcPts val="529"/>
              </a:spcBef>
              <a:buFont typeface="Arial"/>
              <a:buChar char="-"/>
              <a:tabLst>
                <a:tab pos="391477" algn="l"/>
                <a:tab pos="392178" algn="l"/>
              </a:tabLst>
            </a:pPr>
            <a:r>
              <a:rPr sz="2206" i="1" dirty="0">
                <a:latin typeface="Arial"/>
                <a:cs typeface="Arial"/>
              </a:rPr>
              <a:t>Pájení</a:t>
            </a:r>
            <a:r>
              <a:rPr sz="2206" i="1" spc="-22" dirty="0">
                <a:latin typeface="Arial"/>
                <a:cs typeface="Arial"/>
              </a:rPr>
              <a:t> </a:t>
            </a:r>
            <a:r>
              <a:rPr sz="2206" i="1" dirty="0">
                <a:latin typeface="Arial"/>
                <a:cs typeface="Arial"/>
              </a:rPr>
              <a:t>do</a:t>
            </a:r>
            <a:r>
              <a:rPr sz="2206" i="1" spc="-22" dirty="0">
                <a:latin typeface="Arial"/>
                <a:cs typeface="Arial"/>
              </a:rPr>
              <a:t> </a:t>
            </a:r>
            <a:r>
              <a:rPr sz="2206" i="1" dirty="0">
                <a:latin typeface="Arial"/>
                <a:cs typeface="Arial"/>
              </a:rPr>
              <a:t>úkosu</a:t>
            </a:r>
            <a:r>
              <a:rPr sz="2206" i="1" spc="-33"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spoj</a:t>
            </a:r>
            <a:r>
              <a:rPr sz="2206" i="1" spc="-33"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zhotoví</a:t>
            </a:r>
            <a:r>
              <a:rPr sz="2206" i="1" spc="-55" dirty="0">
                <a:latin typeface="Arial"/>
                <a:cs typeface="Arial"/>
              </a:rPr>
              <a:t> </a:t>
            </a:r>
            <a:r>
              <a:rPr sz="2206" i="1" dirty="0">
                <a:latin typeface="Arial"/>
                <a:cs typeface="Arial"/>
              </a:rPr>
              <a:t>nanesením</a:t>
            </a:r>
            <a:r>
              <a:rPr sz="2206" i="1" spc="-55" dirty="0">
                <a:latin typeface="Arial"/>
                <a:cs typeface="Arial"/>
              </a:rPr>
              <a:t> </a:t>
            </a:r>
            <a:r>
              <a:rPr sz="2206" i="1" dirty="0">
                <a:latin typeface="Arial"/>
                <a:cs typeface="Arial"/>
              </a:rPr>
              <a:t>jednotlivých</a:t>
            </a:r>
            <a:r>
              <a:rPr sz="2206" i="1" spc="-33" dirty="0">
                <a:latin typeface="Arial"/>
                <a:cs typeface="Arial"/>
              </a:rPr>
              <a:t> </a:t>
            </a:r>
            <a:r>
              <a:rPr sz="2206" i="1" spc="-11" dirty="0">
                <a:latin typeface="Arial"/>
                <a:cs typeface="Arial"/>
              </a:rPr>
              <a:t>housenek </a:t>
            </a:r>
            <a:r>
              <a:rPr sz="2206" i="1" dirty="0">
                <a:latin typeface="Arial"/>
                <a:cs typeface="Arial"/>
              </a:rPr>
              <a:t>pájky</a:t>
            </a:r>
            <a:r>
              <a:rPr sz="2206" i="1" spc="-55" dirty="0">
                <a:latin typeface="Arial"/>
                <a:cs typeface="Arial"/>
              </a:rPr>
              <a:t> </a:t>
            </a:r>
            <a:r>
              <a:rPr sz="2206" i="1" dirty="0">
                <a:latin typeface="Arial"/>
                <a:cs typeface="Arial"/>
              </a:rPr>
              <a:t>bez</a:t>
            </a:r>
            <a:r>
              <a:rPr sz="2206" i="1" spc="-33" dirty="0">
                <a:latin typeface="Arial"/>
                <a:cs typeface="Arial"/>
              </a:rPr>
              <a:t> </a:t>
            </a:r>
            <a:r>
              <a:rPr sz="2206" i="1" dirty="0">
                <a:latin typeface="Arial"/>
                <a:cs typeface="Arial"/>
              </a:rPr>
              <a:t>účinku</a:t>
            </a:r>
            <a:r>
              <a:rPr sz="2206" i="1" spc="-50" dirty="0">
                <a:latin typeface="Arial"/>
                <a:cs typeface="Arial"/>
              </a:rPr>
              <a:t> </a:t>
            </a:r>
            <a:r>
              <a:rPr sz="2206" i="1" dirty="0">
                <a:latin typeface="Arial"/>
                <a:cs typeface="Arial"/>
              </a:rPr>
              <a:t>kapilárních</a:t>
            </a:r>
            <a:r>
              <a:rPr sz="2206" i="1" spc="-55" dirty="0">
                <a:latin typeface="Arial"/>
                <a:cs typeface="Arial"/>
              </a:rPr>
              <a:t> </a:t>
            </a:r>
            <a:r>
              <a:rPr sz="2206" i="1" spc="-28" dirty="0">
                <a:latin typeface="Arial"/>
                <a:cs typeface="Arial"/>
              </a:rPr>
              <a:t>sil</a:t>
            </a:r>
            <a:endParaRPr sz="2206" dirty="0">
              <a:latin typeface="Arial"/>
              <a:cs typeface="Arial"/>
            </a:endParaRPr>
          </a:p>
          <a:p>
            <a:pPr marL="14007">
              <a:spcBef>
                <a:spcPts val="1798"/>
              </a:spcBef>
            </a:pPr>
            <a:r>
              <a:rPr sz="2206" b="1" i="1" dirty="0">
                <a:latin typeface="Arial"/>
                <a:cs typeface="Arial"/>
              </a:rPr>
              <a:t>Podle</a:t>
            </a:r>
            <a:r>
              <a:rPr sz="2206" b="1" i="1" spc="-22" dirty="0">
                <a:latin typeface="Arial"/>
                <a:cs typeface="Arial"/>
              </a:rPr>
              <a:t> </a:t>
            </a:r>
            <a:r>
              <a:rPr sz="2206" b="1" i="1" dirty="0">
                <a:latin typeface="Arial"/>
                <a:cs typeface="Arial"/>
              </a:rPr>
              <a:t>způsobu</a:t>
            </a:r>
            <a:r>
              <a:rPr sz="2206" b="1" i="1" spc="-33" dirty="0">
                <a:latin typeface="Arial"/>
                <a:cs typeface="Arial"/>
              </a:rPr>
              <a:t> </a:t>
            </a:r>
            <a:r>
              <a:rPr sz="2206" b="1" i="1" dirty="0">
                <a:latin typeface="Arial"/>
                <a:cs typeface="Arial"/>
              </a:rPr>
              <a:t>přidávání</a:t>
            </a:r>
            <a:r>
              <a:rPr sz="2206" b="1" i="1" spc="-33" dirty="0">
                <a:latin typeface="Arial"/>
                <a:cs typeface="Arial"/>
              </a:rPr>
              <a:t> </a:t>
            </a:r>
            <a:r>
              <a:rPr sz="2206" b="1" i="1" spc="-11" dirty="0">
                <a:latin typeface="Arial"/>
                <a:cs typeface="Arial"/>
              </a:rPr>
              <a:t>pájky</a:t>
            </a:r>
            <a:endParaRPr sz="2206" dirty="0">
              <a:latin typeface="Arial"/>
              <a:cs typeface="Arial"/>
            </a:endParaRPr>
          </a:p>
          <a:p>
            <a:pPr marL="392178" indent="-378171">
              <a:spcBef>
                <a:spcPts val="534"/>
              </a:spcBef>
              <a:buFont typeface="Arial"/>
              <a:buChar char="-"/>
              <a:tabLst>
                <a:tab pos="391477" algn="l"/>
                <a:tab pos="392178" algn="l"/>
              </a:tabLst>
            </a:pPr>
            <a:r>
              <a:rPr sz="2206" i="1" dirty="0">
                <a:latin typeface="Arial"/>
                <a:cs typeface="Arial"/>
              </a:rPr>
              <a:t>Pájení</a:t>
            </a:r>
            <a:r>
              <a:rPr sz="2206" i="1" spc="-28" dirty="0">
                <a:latin typeface="Arial"/>
                <a:cs typeface="Arial"/>
              </a:rPr>
              <a:t> </a:t>
            </a:r>
            <a:r>
              <a:rPr sz="2206" i="1" dirty="0">
                <a:latin typeface="Arial"/>
                <a:cs typeface="Arial"/>
              </a:rPr>
              <a:t>s</a:t>
            </a:r>
            <a:r>
              <a:rPr sz="2206" i="1" spc="-28" dirty="0">
                <a:latin typeface="Arial"/>
                <a:cs typeface="Arial"/>
              </a:rPr>
              <a:t> </a:t>
            </a:r>
            <a:r>
              <a:rPr sz="2206" i="1" dirty="0">
                <a:latin typeface="Arial"/>
                <a:cs typeface="Arial"/>
              </a:rPr>
              <a:t>přidáváním</a:t>
            </a:r>
            <a:r>
              <a:rPr sz="2206" i="1" spc="-61" dirty="0">
                <a:latin typeface="Arial"/>
                <a:cs typeface="Arial"/>
              </a:rPr>
              <a:t> </a:t>
            </a:r>
            <a:r>
              <a:rPr sz="2206" i="1" dirty="0">
                <a:latin typeface="Arial"/>
                <a:cs typeface="Arial"/>
              </a:rPr>
              <a:t>pájky</a:t>
            </a:r>
            <a:r>
              <a:rPr sz="2206" i="1" spc="-39" dirty="0">
                <a:latin typeface="Arial"/>
                <a:cs typeface="Arial"/>
              </a:rPr>
              <a:t> </a:t>
            </a:r>
            <a:r>
              <a:rPr sz="2206" i="1" dirty="0">
                <a:latin typeface="Arial"/>
                <a:cs typeface="Arial"/>
              </a:rPr>
              <a:t>během</a:t>
            </a:r>
            <a:r>
              <a:rPr sz="2206" i="1" spc="-44" dirty="0">
                <a:latin typeface="Arial"/>
                <a:cs typeface="Arial"/>
              </a:rPr>
              <a:t> </a:t>
            </a:r>
            <a:r>
              <a:rPr sz="2206" i="1" spc="-11" dirty="0">
                <a:latin typeface="Arial"/>
                <a:cs typeface="Arial"/>
              </a:rPr>
              <a:t>pájení</a:t>
            </a:r>
            <a:endParaRPr sz="2206" dirty="0">
              <a:latin typeface="Arial"/>
              <a:cs typeface="Arial"/>
            </a:endParaRPr>
          </a:p>
          <a:p>
            <a:pPr marL="392178" indent="-378171">
              <a:spcBef>
                <a:spcPts val="529"/>
              </a:spcBef>
              <a:buFont typeface="Arial"/>
              <a:buChar char="-"/>
              <a:tabLst>
                <a:tab pos="391477" algn="l"/>
                <a:tab pos="392178" algn="l"/>
              </a:tabLst>
            </a:pPr>
            <a:r>
              <a:rPr sz="2206" i="1" dirty="0">
                <a:latin typeface="Arial"/>
                <a:cs typeface="Arial"/>
              </a:rPr>
              <a:t>Pájení</a:t>
            </a:r>
            <a:r>
              <a:rPr sz="2206" i="1" spc="-22" dirty="0">
                <a:latin typeface="Arial"/>
                <a:cs typeface="Arial"/>
              </a:rPr>
              <a:t> </a:t>
            </a:r>
            <a:r>
              <a:rPr sz="2206" i="1" dirty="0">
                <a:latin typeface="Arial"/>
                <a:cs typeface="Arial"/>
              </a:rPr>
              <a:t>s</a:t>
            </a:r>
            <a:r>
              <a:rPr sz="2206" i="1" spc="-22" dirty="0">
                <a:latin typeface="Arial"/>
                <a:cs typeface="Arial"/>
              </a:rPr>
              <a:t> </a:t>
            </a:r>
            <a:r>
              <a:rPr sz="2206" i="1" dirty="0">
                <a:latin typeface="Arial"/>
                <a:cs typeface="Arial"/>
              </a:rPr>
              <a:t>dopředu</a:t>
            </a:r>
            <a:r>
              <a:rPr sz="2206" i="1" spc="-50" dirty="0">
                <a:latin typeface="Arial"/>
                <a:cs typeface="Arial"/>
              </a:rPr>
              <a:t> </a:t>
            </a:r>
            <a:r>
              <a:rPr sz="2206" i="1" dirty="0">
                <a:latin typeface="Arial"/>
                <a:cs typeface="Arial"/>
              </a:rPr>
              <a:t>vloženou</a:t>
            </a:r>
            <a:r>
              <a:rPr sz="2206" i="1" spc="-33" dirty="0">
                <a:latin typeface="Arial"/>
                <a:cs typeface="Arial"/>
              </a:rPr>
              <a:t> </a:t>
            </a:r>
            <a:r>
              <a:rPr sz="2206" i="1" spc="-11" dirty="0">
                <a:latin typeface="Arial"/>
                <a:cs typeface="Arial"/>
              </a:rPr>
              <a:t>pájkou</a:t>
            </a:r>
            <a:endParaRPr sz="2206" dirty="0">
              <a:latin typeface="Arial"/>
              <a:cs typeface="Arial"/>
            </a:endParaRPr>
          </a:p>
          <a:p>
            <a:pPr marL="14007">
              <a:spcBef>
                <a:spcPts val="1798"/>
              </a:spcBef>
            </a:pPr>
            <a:r>
              <a:rPr sz="2206" b="1" i="1" dirty="0">
                <a:latin typeface="Arial"/>
                <a:cs typeface="Arial"/>
              </a:rPr>
              <a:t>Podle</a:t>
            </a:r>
            <a:r>
              <a:rPr sz="2206" b="1" i="1" spc="-22" dirty="0">
                <a:latin typeface="Arial"/>
                <a:cs typeface="Arial"/>
              </a:rPr>
              <a:t> </a:t>
            </a:r>
            <a:r>
              <a:rPr sz="2206" b="1" i="1" dirty="0">
                <a:latin typeface="Arial"/>
                <a:cs typeface="Arial"/>
              </a:rPr>
              <a:t>způsobu</a:t>
            </a:r>
            <a:r>
              <a:rPr sz="2206" b="1" i="1" spc="-33" dirty="0">
                <a:latin typeface="Arial"/>
                <a:cs typeface="Arial"/>
              </a:rPr>
              <a:t> </a:t>
            </a:r>
            <a:r>
              <a:rPr sz="2206" b="1" i="1" spc="-11" dirty="0">
                <a:latin typeface="Arial"/>
                <a:cs typeface="Arial"/>
              </a:rPr>
              <a:t>ohřevu</a:t>
            </a:r>
            <a:endParaRPr sz="2206" dirty="0">
              <a:latin typeface="Arial"/>
              <a:cs typeface="Arial"/>
            </a:endParaRPr>
          </a:p>
          <a:p>
            <a:pPr marL="338253" lvl="1" indent="-247912">
              <a:spcBef>
                <a:spcPts val="534"/>
              </a:spcBef>
              <a:buChar char="-"/>
              <a:tabLst>
                <a:tab pos="338253" algn="l"/>
                <a:tab pos="338954" algn="l"/>
              </a:tabLst>
            </a:pPr>
            <a:r>
              <a:rPr sz="2206" i="1" dirty="0">
                <a:latin typeface="Arial"/>
                <a:cs typeface="Arial"/>
              </a:rPr>
              <a:t>Pájení</a:t>
            </a:r>
            <a:r>
              <a:rPr sz="2206" i="1" spc="-39" dirty="0">
                <a:latin typeface="Arial"/>
                <a:cs typeface="Arial"/>
              </a:rPr>
              <a:t> </a:t>
            </a:r>
            <a:r>
              <a:rPr sz="2206" i="1" dirty="0">
                <a:latin typeface="Arial"/>
                <a:cs typeface="Arial"/>
              </a:rPr>
              <a:t>s</a:t>
            </a:r>
            <a:r>
              <a:rPr sz="2206" i="1" spc="-6" dirty="0">
                <a:latin typeface="Arial"/>
                <a:cs typeface="Arial"/>
              </a:rPr>
              <a:t> </a:t>
            </a:r>
            <a:r>
              <a:rPr sz="2206" i="1" dirty="0">
                <a:latin typeface="Arial"/>
                <a:cs typeface="Arial"/>
              </a:rPr>
              <a:t>přímým</a:t>
            </a:r>
            <a:r>
              <a:rPr sz="2206" i="1" spc="-33" dirty="0">
                <a:latin typeface="Arial"/>
                <a:cs typeface="Arial"/>
              </a:rPr>
              <a:t> </a:t>
            </a:r>
            <a:r>
              <a:rPr sz="2206" i="1" spc="-11" dirty="0">
                <a:latin typeface="Arial"/>
                <a:cs typeface="Arial"/>
              </a:rPr>
              <a:t>ohřevem</a:t>
            </a:r>
            <a:endParaRPr sz="2206" dirty="0">
              <a:latin typeface="Arial"/>
              <a:cs typeface="Arial"/>
            </a:endParaRPr>
          </a:p>
          <a:p>
            <a:pPr marL="338253" lvl="1" indent="-247912">
              <a:spcBef>
                <a:spcPts val="529"/>
              </a:spcBef>
              <a:buChar char="-"/>
              <a:tabLst>
                <a:tab pos="338253" algn="l"/>
                <a:tab pos="338954" algn="l"/>
                <a:tab pos="3991109" algn="l"/>
              </a:tabLst>
            </a:pPr>
            <a:r>
              <a:rPr sz="2206" i="1" dirty="0">
                <a:latin typeface="Arial"/>
                <a:cs typeface="Arial"/>
              </a:rPr>
              <a:t>Pájení</a:t>
            </a:r>
            <a:r>
              <a:rPr sz="2206" i="1" spc="-39" dirty="0">
                <a:latin typeface="Arial"/>
                <a:cs typeface="Arial"/>
              </a:rPr>
              <a:t> </a:t>
            </a:r>
            <a:r>
              <a:rPr sz="2206" i="1" dirty="0">
                <a:latin typeface="Arial"/>
                <a:cs typeface="Arial"/>
              </a:rPr>
              <a:t>s</a:t>
            </a:r>
            <a:r>
              <a:rPr sz="2206" i="1" spc="-11" dirty="0">
                <a:latin typeface="Arial"/>
                <a:cs typeface="Arial"/>
              </a:rPr>
              <a:t> </a:t>
            </a:r>
            <a:r>
              <a:rPr sz="2206" i="1" dirty="0">
                <a:latin typeface="Arial"/>
                <a:cs typeface="Arial"/>
              </a:rPr>
              <a:t>nepřímým</a:t>
            </a:r>
            <a:r>
              <a:rPr sz="2206" i="1" spc="-50" dirty="0">
                <a:latin typeface="Arial"/>
                <a:cs typeface="Arial"/>
              </a:rPr>
              <a:t> </a:t>
            </a:r>
            <a:r>
              <a:rPr sz="2206" i="1" spc="-11" dirty="0">
                <a:latin typeface="Arial"/>
                <a:cs typeface="Arial"/>
              </a:rPr>
              <a:t>ohřevem</a:t>
            </a:r>
            <a:r>
              <a:rPr sz="2206" i="1" dirty="0">
                <a:latin typeface="Arial"/>
                <a:cs typeface="Arial"/>
              </a:rPr>
              <a:t>	(přes</a:t>
            </a:r>
            <a:r>
              <a:rPr sz="2206" i="1" spc="-50" dirty="0">
                <a:latin typeface="Arial"/>
                <a:cs typeface="Arial"/>
              </a:rPr>
              <a:t> </a:t>
            </a:r>
            <a:r>
              <a:rPr sz="2206" i="1" dirty="0">
                <a:latin typeface="Arial"/>
                <a:cs typeface="Arial"/>
              </a:rPr>
              <a:t>podložku)</a:t>
            </a:r>
            <a:r>
              <a:rPr sz="2206" i="1" spc="-61" dirty="0">
                <a:latin typeface="Arial"/>
                <a:cs typeface="Arial"/>
              </a:rPr>
              <a:t> </a:t>
            </a:r>
            <a:r>
              <a:rPr sz="2206" i="1" spc="-28" dirty="0">
                <a:latin typeface="Arial"/>
                <a:cs typeface="Arial"/>
              </a:rPr>
              <a:t>….</a:t>
            </a:r>
            <a:endParaRPr sz="2206" dirty="0">
              <a:latin typeface="Arial"/>
              <a:cs typeface="Arial"/>
            </a:endParaRPr>
          </a:p>
        </p:txBody>
      </p:sp>
      <p:sp>
        <p:nvSpPr>
          <p:cNvPr id="32" name="object 3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7807"/>
            <a:ext cx="4015313" cy="442668"/>
          </a:xfrm>
          <a:prstGeom prst="rect">
            <a:avLst/>
          </a:prstGeom>
        </p:spPr>
        <p:txBody>
          <a:bodyPr vert="horz" wrap="square" lIns="0" tIns="18207" rIns="0" bIns="0" rtlCol="0">
            <a:spAutoFit/>
          </a:bodyPr>
          <a:lstStyle/>
          <a:p>
            <a:pPr marL="14007">
              <a:spcBef>
                <a:spcPts val="143"/>
              </a:spcBef>
            </a:pPr>
            <a:r>
              <a:rPr sz="2757" i="1" spc="-55" dirty="0">
                <a:solidFill>
                  <a:srgbClr val="FF0000"/>
                </a:solidFill>
                <a:latin typeface="Tahoma"/>
                <a:cs typeface="Tahoma"/>
              </a:rPr>
              <a:t>Rozdělení</a:t>
            </a:r>
            <a:r>
              <a:rPr sz="2757" i="1" spc="-99" dirty="0">
                <a:solidFill>
                  <a:srgbClr val="FF0000"/>
                </a:solidFill>
                <a:latin typeface="Tahoma"/>
                <a:cs typeface="Tahoma"/>
              </a:rPr>
              <a:t> </a:t>
            </a:r>
            <a:r>
              <a:rPr sz="2757" i="1" spc="-61" dirty="0">
                <a:solidFill>
                  <a:srgbClr val="FF0000"/>
                </a:solidFill>
                <a:latin typeface="Tahoma"/>
                <a:cs typeface="Tahoma"/>
              </a:rPr>
              <a:t>metod</a:t>
            </a:r>
            <a:r>
              <a:rPr sz="2757" i="1" spc="-105" dirty="0">
                <a:solidFill>
                  <a:srgbClr val="FF0000"/>
                </a:solidFill>
                <a:latin typeface="Tahoma"/>
                <a:cs typeface="Tahoma"/>
              </a:rPr>
              <a:t> </a:t>
            </a:r>
            <a:r>
              <a:rPr sz="2757" i="1" spc="-44" dirty="0">
                <a:solidFill>
                  <a:srgbClr val="FF0000"/>
                </a:solidFill>
                <a:latin typeface="Tahoma"/>
                <a:cs typeface="Tahoma"/>
              </a:rPr>
              <a:t>pájení</a:t>
            </a:r>
            <a:endParaRPr sz="2757">
              <a:latin typeface="Tahoma"/>
              <a:cs typeface="Tahoma"/>
            </a:endParaRPr>
          </a:p>
        </p:txBody>
      </p:sp>
      <p:sp>
        <p:nvSpPr>
          <p:cNvPr id="28" name="object 28"/>
          <p:cNvSpPr txBox="1"/>
          <p:nvPr/>
        </p:nvSpPr>
        <p:spPr>
          <a:xfrm>
            <a:off x="1476692" y="1876425"/>
            <a:ext cx="7740017" cy="3983477"/>
          </a:xfrm>
          <a:prstGeom prst="rect">
            <a:avLst/>
          </a:prstGeom>
        </p:spPr>
        <p:txBody>
          <a:bodyPr vert="horz" wrap="square" lIns="0" tIns="81231" rIns="0" bIns="0" rtlCol="0">
            <a:spAutoFit/>
          </a:bodyPr>
          <a:lstStyle/>
          <a:p>
            <a:pPr marL="14007">
              <a:spcBef>
                <a:spcPts val="640"/>
              </a:spcBef>
            </a:pPr>
            <a:r>
              <a:rPr sz="2206" b="1" i="1" dirty="0">
                <a:latin typeface="Arial"/>
                <a:cs typeface="Arial"/>
              </a:rPr>
              <a:t>Podle</a:t>
            </a:r>
            <a:r>
              <a:rPr sz="2206" b="1" i="1" spc="-11" dirty="0">
                <a:latin typeface="Arial"/>
                <a:cs typeface="Arial"/>
              </a:rPr>
              <a:t> </a:t>
            </a:r>
            <a:r>
              <a:rPr sz="2206" b="1" i="1" dirty="0">
                <a:latin typeface="Arial"/>
                <a:cs typeface="Arial"/>
              </a:rPr>
              <a:t>typu</a:t>
            </a:r>
            <a:r>
              <a:rPr sz="2206" b="1" i="1" spc="-17" dirty="0">
                <a:latin typeface="Arial"/>
                <a:cs typeface="Arial"/>
              </a:rPr>
              <a:t> </a:t>
            </a:r>
            <a:r>
              <a:rPr sz="2206" b="1" i="1" spc="-11" dirty="0">
                <a:latin typeface="Arial"/>
                <a:cs typeface="Arial"/>
              </a:rPr>
              <a:t>prostředí</a:t>
            </a:r>
            <a:endParaRPr sz="2206" dirty="0">
              <a:latin typeface="Arial"/>
              <a:cs typeface="Arial"/>
            </a:endParaRPr>
          </a:p>
          <a:p>
            <a:pPr marL="392178" indent="-378171">
              <a:spcBef>
                <a:spcPts val="529"/>
              </a:spcBef>
              <a:buFont typeface="Arial"/>
              <a:buChar char="-"/>
              <a:tabLst>
                <a:tab pos="391477" algn="l"/>
                <a:tab pos="392178" algn="l"/>
              </a:tabLst>
            </a:pPr>
            <a:r>
              <a:rPr sz="2206" i="1" dirty="0">
                <a:latin typeface="Arial"/>
                <a:cs typeface="Arial"/>
              </a:rPr>
              <a:t>Pájení</a:t>
            </a:r>
            <a:r>
              <a:rPr sz="2206" i="1" spc="-17" dirty="0">
                <a:latin typeface="Arial"/>
                <a:cs typeface="Arial"/>
              </a:rPr>
              <a:t> </a:t>
            </a:r>
            <a:r>
              <a:rPr sz="2206" i="1" dirty="0">
                <a:latin typeface="Arial"/>
                <a:cs typeface="Arial"/>
              </a:rPr>
              <a:t>na</a:t>
            </a:r>
            <a:r>
              <a:rPr sz="2206" i="1" spc="-17" dirty="0">
                <a:latin typeface="Arial"/>
                <a:cs typeface="Arial"/>
              </a:rPr>
              <a:t> </a:t>
            </a:r>
            <a:r>
              <a:rPr sz="2206" i="1" spc="-11" dirty="0">
                <a:latin typeface="Arial"/>
                <a:cs typeface="Arial"/>
              </a:rPr>
              <a:t>vzduchu</a:t>
            </a:r>
            <a:endParaRPr sz="2206" dirty="0">
              <a:latin typeface="Arial"/>
              <a:cs typeface="Arial"/>
            </a:endParaRPr>
          </a:p>
          <a:p>
            <a:pPr marL="392178" indent="-378171">
              <a:spcBef>
                <a:spcPts val="529"/>
              </a:spcBef>
              <a:buFont typeface="Arial"/>
              <a:buChar char="-"/>
              <a:tabLst>
                <a:tab pos="391477" algn="l"/>
                <a:tab pos="392178" algn="l"/>
              </a:tabLst>
            </a:pPr>
            <a:r>
              <a:rPr sz="2206" i="1" dirty="0">
                <a:latin typeface="Arial"/>
                <a:cs typeface="Arial"/>
              </a:rPr>
              <a:t>V</a:t>
            </a:r>
            <a:r>
              <a:rPr sz="2206" i="1" spc="-44" dirty="0">
                <a:latin typeface="Arial"/>
                <a:cs typeface="Arial"/>
              </a:rPr>
              <a:t> </a:t>
            </a:r>
            <a:r>
              <a:rPr sz="2206" i="1" dirty="0">
                <a:latin typeface="Arial"/>
                <a:cs typeface="Arial"/>
              </a:rPr>
              <a:t>ochranné</a:t>
            </a:r>
            <a:r>
              <a:rPr sz="2206" i="1" spc="-72" dirty="0">
                <a:latin typeface="Arial"/>
                <a:cs typeface="Arial"/>
              </a:rPr>
              <a:t> </a:t>
            </a:r>
            <a:r>
              <a:rPr sz="2206" i="1" dirty="0">
                <a:latin typeface="Arial"/>
                <a:cs typeface="Arial"/>
              </a:rPr>
              <a:t>atmosféře</a:t>
            </a:r>
            <a:r>
              <a:rPr sz="2206" i="1" spc="-77" dirty="0">
                <a:latin typeface="Arial"/>
                <a:cs typeface="Arial"/>
              </a:rPr>
              <a:t> </a:t>
            </a:r>
            <a:r>
              <a:rPr sz="2206" i="1" dirty="0">
                <a:latin typeface="Arial"/>
                <a:cs typeface="Arial"/>
              </a:rPr>
              <a:t>(vodík,</a:t>
            </a:r>
            <a:r>
              <a:rPr sz="2206" i="1" spc="-88" dirty="0">
                <a:latin typeface="Arial"/>
                <a:cs typeface="Arial"/>
              </a:rPr>
              <a:t> </a:t>
            </a:r>
            <a:r>
              <a:rPr sz="2206" i="1" dirty="0">
                <a:latin typeface="Arial"/>
                <a:cs typeface="Arial"/>
              </a:rPr>
              <a:t>helium,</a:t>
            </a:r>
            <a:r>
              <a:rPr sz="2206" i="1" spc="-44" dirty="0">
                <a:latin typeface="Arial"/>
                <a:cs typeface="Arial"/>
              </a:rPr>
              <a:t> </a:t>
            </a:r>
            <a:r>
              <a:rPr sz="2206" i="1" spc="-11" dirty="0">
                <a:latin typeface="Arial"/>
                <a:cs typeface="Arial"/>
              </a:rPr>
              <a:t>dusík)</a:t>
            </a:r>
            <a:endParaRPr sz="2206" dirty="0">
              <a:latin typeface="Arial"/>
              <a:cs typeface="Arial"/>
            </a:endParaRPr>
          </a:p>
          <a:p>
            <a:pPr marL="392178" indent="-378171">
              <a:spcBef>
                <a:spcPts val="529"/>
              </a:spcBef>
              <a:buFont typeface="Arial"/>
              <a:buChar char="-"/>
              <a:tabLst>
                <a:tab pos="391477" algn="l"/>
                <a:tab pos="392178" algn="l"/>
              </a:tabLst>
            </a:pPr>
            <a:r>
              <a:rPr sz="2206" i="1" dirty="0">
                <a:latin typeface="Arial"/>
                <a:cs typeface="Arial"/>
              </a:rPr>
              <a:t>Ve</a:t>
            </a:r>
            <a:r>
              <a:rPr sz="2206" i="1" spc="-11" dirty="0">
                <a:latin typeface="Arial"/>
                <a:cs typeface="Arial"/>
              </a:rPr>
              <a:t> vakuu</a:t>
            </a:r>
            <a:endParaRPr sz="2206" dirty="0">
              <a:latin typeface="Arial"/>
              <a:cs typeface="Arial"/>
            </a:endParaRPr>
          </a:p>
          <a:p>
            <a:pPr marL="14007">
              <a:spcBef>
                <a:spcPts val="1798"/>
              </a:spcBef>
            </a:pPr>
            <a:r>
              <a:rPr sz="2206" b="1" i="1" dirty="0">
                <a:latin typeface="Arial"/>
                <a:cs typeface="Arial"/>
              </a:rPr>
              <a:t>Podle</a:t>
            </a:r>
            <a:r>
              <a:rPr sz="2206" b="1" i="1" spc="-17" dirty="0">
                <a:latin typeface="Arial"/>
                <a:cs typeface="Arial"/>
              </a:rPr>
              <a:t> </a:t>
            </a:r>
            <a:r>
              <a:rPr sz="2206" b="1" i="1" dirty="0">
                <a:latin typeface="Arial"/>
                <a:cs typeface="Arial"/>
              </a:rPr>
              <a:t>způsobu</a:t>
            </a:r>
            <a:r>
              <a:rPr sz="2206" b="1" i="1" spc="-22" dirty="0">
                <a:latin typeface="Arial"/>
                <a:cs typeface="Arial"/>
              </a:rPr>
              <a:t> </a:t>
            </a:r>
            <a:r>
              <a:rPr sz="2206" b="1" i="1" spc="-11" dirty="0">
                <a:latin typeface="Arial"/>
                <a:cs typeface="Arial"/>
              </a:rPr>
              <a:t>práce</a:t>
            </a:r>
            <a:endParaRPr sz="2206" dirty="0">
              <a:latin typeface="Arial"/>
              <a:cs typeface="Arial"/>
            </a:endParaRPr>
          </a:p>
          <a:p>
            <a:pPr marL="392178" indent="-378171">
              <a:spcBef>
                <a:spcPts val="529"/>
              </a:spcBef>
              <a:buFont typeface="Arial"/>
              <a:buChar char="-"/>
              <a:tabLst>
                <a:tab pos="391477" algn="l"/>
                <a:tab pos="392178" algn="l"/>
              </a:tabLst>
            </a:pPr>
            <a:r>
              <a:rPr sz="2206" i="1" spc="-11" dirty="0">
                <a:latin typeface="Arial"/>
                <a:cs typeface="Arial"/>
              </a:rPr>
              <a:t>Ručně</a:t>
            </a:r>
            <a:endParaRPr sz="2206" dirty="0">
              <a:latin typeface="Arial"/>
              <a:cs typeface="Arial"/>
            </a:endParaRPr>
          </a:p>
          <a:p>
            <a:pPr marL="392178" indent="-378171">
              <a:spcBef>
                <a:spcPts val="534"/>
              </a:spcBef>
              <a:buFont typeface="Arial"/>
              <a:buChar char="-"/>
              <a:tabLst>
                <a:tab pos="391477" algn="l"/>
                <a:tab pos="392178" algn="l"/>
              </a:tabLst>
            </a:pPr>
            <a:r>
              <a:rPr sz="2206" i="1" spc="-11" dirty="0">
                <a:latin typeface="Arial"/>
                <a:cs typeface="Arial"/>
              </a:rPr>
              <a:t>Mechanicky</a:t>
            </a:r>
            <a:endParaRPr sz="2206" dirty="0">
              <a:latin typeface="Arial"/>
              <a:cs typeface="Arial"/>
            </a:endParaRPr>
          </a:p>
          <a:p>
            <a:pPr marL="14007">
              <a:spcBef>
                <a:spcPts val="1798"/>
              </a:spcBef>
            </a:pPr>
            <a:r>
              <a:rPr sz="2206" b="1" i="1" dirty="0">
                <a:latin typeface="Arial"/>
                <a:cs typeface="Arial"/>
              </a:rPr>
              <a:t>Podle</a:t>
            </a:r>
            <a:r>
              <a:rPr sz="2206" b="1" i="1" spc="-11" dirty="0">
                <a:latin typeface="Arial"/>
                <a:cs typeface="Arial"/>
              </a:rPr>
              <a:t> </a:t>
            </a:r>
            <a:r>
              <a:rPr sz="2206" b="1" i="1" dirty="0">
                <a:latin typeface="Arial"/>
                <a:cs typeface="Arial"/>
              </a:rPr>
              <a:t>tepelného</a:t>
            </a:r>
            <a:r>
              <a:rPr sz="2206" b="1" i="1" spc="-33" dirty="0">
                <a:latin typeface="Arial"/>
                <a:cs typeface="Arial"/>
              </a:rPr>
              <a:t> </a:t>
            </a:r>
            <a:r>
              <a:rPr sz="2206" b="1" i="1" spc="-11" dirty="0">
                <a:latin typeface="Arial"/>
                <a:cs typeface="Arial"/>
              </a:rPr>
              <a:t>zdroje</a:t>
            </a:r>
            <a:endParaRPr sz="2206" dirty="0">
              <a:latin typeface="Arial"/>
              <a:cs typeface="Arial"/>
            </a:endParaRPr>
          </a:p>
          <a:p>
            <a:pPr marL="91041">
              <a:spcBef>
                <a:spcPts val="529"/>
              </a:spcBef>
              <a:tabLst>
                <a:tab pos="338253" algn="l"/>
              </a:tabLst>
            </a:pPr>
            <a:r>
              <a:rPr sz="2206" i="1" spc="-55" dirty="0">
                <a:latin typeface="Arial"/>
                <a:cs typeface="Arial"/>
              </a:rPr>
              <a:t>-</a:t>
            </a:r>
            <a:r>
              <a:rPr sz="2206" i="1" dirty="0">
                <a:latin typeface="Arial"/>
                <a:cs typeface="Arial"/>
              </a:rPr>
              <a:t>	pájedlem,</a:t>
            </a:r>
            <a:r>
              <a:rPr sz="2206" i="1" spc="-88" dirty="0">
                <a:latin typeface="Arial"/>
                <a:cs typeface="Arial"/>
              </a:rPr>
              <a:t> </a:t>
            </a:r>
            <a:r>
              <a:rPr sz="2206" i="1" dirty="0">
                <a:latin typeface="Arial"/>
                <a:cs typeface="Arial"/>
              </a:rPr>
              <a:t>plamenem,</a:t>
            </a:r>
            <a:r>
              <a:rPr sz="2206" i="1" spc="-55" dirty="0">
                <a:latin typeface="Arial"/>
                <a:cs typeface="Arial"/>
              </a:rPr>
              <a:t> </a:t>
            </a:r>
            <a:r>
              <a:rPr sz="2206" i="1" dirty="0">
                <a:latin typeface="Arial"/>
                <a:cs typeface="Arial"/>
              </a:rPr>
              <a:t>ponorem,</a:t>
            </a:r>
            <a:r>
              <a:rPr sz="2206" i="1" spc="-83" dirty="0">
                <a:latin typeface="Arial"/>
                <a:cs typeface="Arial"/>
              </a:rPr>
              <a:t> </a:t>
            </a:r>
            <a:r>
              <a:rPr sz="2206" i="1" dirty="0">
                <a:latin typeface="Arial"/>
                <a:cs typeface="Arial"/>
              </a:rPr>
              <a:t>indukčně,</a:t>
            </a:r>
            <a:r>
              <a:rPr sz="2206" i="1" spc="-83" dirty="0">
                <a:latin typeface="Arial"/>
                <a:cs typeface="Arial"/>
              </a:rPr>
              <a:t> </a:t>
            </a:r>
            <a:r>
              <a:rPr sz="2206" i="1" dirty="0">
                <a:latin typeface="Arial"/>
                <a:cs typeface="Arial"/>
              </a:rPr>
              <a:t>el.</a:t>
            </a:r>
            <a:r>
              <a:rPr sz="2206" i="1" spc="-72" dirty="0">
                <a:latin typeface="Arial"/>
                <a:cs typeface="Arial"/>
              </a:rPr>
              <a:t> </a:t>
            </a:r>
            <a:r>
              <a:rPr sz="2206" i="1" dirty="0">
                <a:latin typeface="Arial"/>
                <a:cs typeface="Arial"/>
              </a:rPr>
              <a:t>obloukem</a:t>
            </a:r>
            <a:r>
              <a:rPr sz="2206" i="1" spc="-72" dirty="0">
                <a:latin typeface="Arial"/>
                <a:cs typeface="Arial"/>
              </a:rPr>
              <a:t> </a:t>
            </a:r>
            <a:r>
              <a:rPr sz="2206" i="1" spc="-28" dirty="0">
                <a:latin typeface="Arial"/>
                <a:cs typeface="Arial"/>
              </a:rPr>
              <a:t>…..</a:t>
            </a:r>
            <a:endParaRPr sz="2206" dirty="0">
              <a:latin typeface="Arial"/>
              <a:cs typeface="Arial"/>
            </a:endParaRPr>
          </a:p>
        </p:txBody>
      </p:sp>
      <p:sp>
        <p:nvSpPr>
          <p:cNvPr id="29" name="object 29"/>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3" name="object 13"/>
          <p:cNvSpPr txBox="1">
            <a:spLocks noGrp="1"/>
          </p:cNvSpPr>
          <p:nvPr>
            <p:ph type="title"/>
          </p:nvPr>
        </p:nvSpPr>
        <p:spPr>
          <a:xfrm>
            <a:off x="391632" y="777807"/>
            <a:ext cx="7332462" cy="442668"/>
          </a:xfrm>
          <a:prstGeom prst="rect">
            <a:avLst/>
          </a:prstGeom>
        </p:spPr>
        <p:txBody>
          <a:bodyPr vert="horz" wrap="square" lIns="0" tIns="18207" rIns="0" bIns="0" rtlCol="0">
            <a:spAutoFit/>
          </a:bodyPr>
          <a:lstStyle/>
          <a:p>
            <a:pPr marL="14007">
              <a:spcBef>
                <a:spcPts val="143"/>
              </a:spcBef>
            </a:pPr>
            <a:r>
              <a:rPr sz="2757" i="1" spc="-50" dirty="0">
                <a:solidFill>
                  <a:srgbClr val="FF0000"/>
                </a:solidFill>
                <a:latin typeface="Tahoma"/>
                <a:cs typeface="Tahoma"/>
              </a:rPr>
              <a:t>Značení</a:t>
            </a:r>
            <a:r>
              <a:rPr sz="2757" i="1" spc="-154" dirty="0">
                <a:solidFill>
                  <a:srgbClr val="FF0000"/>
                </a:solidFill>
                <a:latin typeface="Tahoma"/>
                <a:cs typeface="Tahoma"/>
              </a:rPr>
              <a:t> </a:t>
            </a:r>
            <a:r>
              <a:rPr sz="2757" i="1" spc="-55" dirty="0">
                <a:solidFill>
                  <a:srgbClr val="FF0000"/>
                </a:solidFill>
                <a:latin typeface="Tahoma"/>
                <a:cs typeface="Tahoma"/>
              </a:rPr>
              <a:t>metod</a:t>
            </a:r>
            <a:r>
              <a:rPr sz="2757" i="1" spc="-143" dirty="0">
                <a:solidFill>
                  <a:srgbClr val="FF0000"/>
                </a:solidFill>
                <a:latin typeface="Tahoma"/>
                <a:cs typeface="Tahoma"/>
              </a:rPr>
              <a:t> </a:t>
            </a:r>
            <a:r>
              <a:rPr sz="2757" i="1" spc="-44" dirty="0">
                <a:solidFill>
                  <a:srgbClr val="FF0000"/>
                </a:solidFill>
                <a:latin typeface="Tahoma"/>
                <a:cs typeface="Tahoma"/>
              </a:rPr>
              <a:t>pájení</a:t>
            </a:r>
            <a:r>
              <a:rPr sz="2757" i="1" spc="-154" dirty="0">
                <a:solidFill>
                  <a:srgbClr val="FF0000"/>
                </a:solidFill>
                <a:latin typeface="Tahoma"/>
                <a:cs typeface="Tahoma"/>
              </a:rPr>
              <a:t> </a:t>
            </a:r>
            <a:r>
              <a:rPr sz="2757" i="1" spc="-11" dirty="0">
                <a:solidFill>
                  <a:srgbClr val="FF0000"/>
                </a:solidFill>
                <a:latin typeface="Tahoma"/>
                <a:cs typeface="Tahoma"/>
              </a:rPr>
              <a:t>dle</a:t>
            </a:r>
            <a:r>
              <a:rPr sz="2757" i="1" spc="-143" dirty="0">
                <a:solidFill>
                  <a:srgbClr val="FF0000"/>
                </a:solidFill>
                <a:latin typeface="Tahoma"/>
                <a:cs typeface="Tahoma"/>
              </a:rPr>
              <a:t> </a:t>
            </a:r>
            <a:r>
              <a:rPr sz="2757" i="1" spc="-44" dirty="0">
                <a:solidFill>
                  <a:srgbClr val="FF0000"/>
                </a:solidFill>
                <a:latin typeface="Tahoma"/>
                <a:cs typeface="Tahoma"/>
              </a:rPr>
              <a:t>ČSN</a:t>
            </a:r>
            <a:r>
              <a:rPr sz="2757" i="1" spc="-149" dirty="0">
                <a:solidFill>
                  <a:srgbClr val="FF0000"/>
                </a:solidFill>
                <a:latin typeface="Tahoma"/>
                <a:cs typeface="Tahoma"/>
              </a:rPr>
              <a:t> </a:t>
            </a:r>
            <a:r>
              <a:rPr sz="2757" i="1" spc="-22" dirty="0">
                <a:solidFill>
                  <a:srgbClr val="FF0000"/>
                </a:solidFill>
                <a:latin typeface="Tahoma"/>
                <a:cs typeface="Tahoma"/>
              </a:rPr>
              <a:t>EN</a:t>
            </a:r>
            <a:r>
              <a:rPr sz="2757" i="1" spc="-160" dirty="0">
                <a:solidFill>
                  <a:srgbClr val="FF0000"/>
                </a:solidFill>
                <a:latin typeface="Tahoma"/>
                <a:cs typeface="Tahoma"/>
              </a:rPr>
              <a:t> </a:t>
            </a:r>
            <a:r>
              <a:rPr sz="2757" i="1" spc="-33" dirty="0">
                <a:solidFill>
                  <a:srgbClr val="FF0000"/>
                </a:solidFill>
                <a:latin typeface="Tahoma"/>
                <a:cs typeface="Tahoma"/>
              </a:rPr>
              <a:t>ISO</a:t>
            </a:r>
            <a:r>
              <a:rPr sz="2757" i="1" spc="-138" dirty="0">
                <a:solidFill>
                  <a:srgbClr val="FF0000"/>
                </a:solidFill>
                <a:latin typeface="Tahoma"/>
                <a:cs typeface="Tahoma"/>
              </a:rPr>
              <a:t> </a:t>
            </a:r>
            <a:r>
              <a:rPr sz="2757" i="1" spc="-33" dirty="0">
                <a:solidFill>
                  <a:srgbClr val="FF0000"/>
                </a:solidFill>
                <a:latin typeface="Tahoma"/>
                <a:cs typeface="Tahoma"/>
              </a:rPr>
              <a:t>4063</a:t>
            </a:r>
            <a:endParaRPr sz="2757">
              <a:latin typeface="Tahoma"/>
              <a:cs typeface="Tahoma"/>
            </a:endParaRPr>
          </a:p>
        </p:txBody>
      </p:sp>
      <p:sp>
        <p:nvSpPr>
          <p:cNvPr id="22" name="object 22"/>
          <p:cNvSpPr txBox="1"/>
          <p:nvPr/>
        </p:nvSpPr>
        <p:spPr>
          <a:xfrm>
            <a:off x="648918" y="1444293"/>
            <a:ext cx="4662357" cy="5264685"/>
          </a:xfrm>
          <a:prstGeom prst="rect">
            <a:avLst/>
          </a:prstGeom>
        </p:spPr>
        <p:txBody>
          <a:bodyPr vert="horz" wrap="square" lIns="0" tIns="14706" rIns="0" bIns="0" rtlCol="0">
            <a:spAutoFit/>
          </a:bodyPr>
          <a:lstStyle/>
          <a:p>
            <a:pPr marL="14007">
              <a:spcBef>
                <a:spcPts val="116"/>
              </a:spcBef>
            </a:pPr>
            <a:r>
              <a:rPr sz="2206" b="1" i="1" dirty="0">
                <a:latin typeface="Arial"/>
                <a:cs typeface="Arial"/>
              </a:rPr>
              <a:t>9</a:t>
            </a:r>
            <a:r>
              <a:rPr sz="2206" b="1" i="1" spc="-28" dirty="0">
                <a:latin typeface="Arial"/>
                <a:cs typeface="Arial"/>
              </a:rPr>
              <a:t> </a:t>
            </a:r>
            <a:r>
              <a:rPr sz="2206" b="1" i="1" dirty="0">
                <a:latin typeface="Arial"/>
                <a:cs typeface="Arial"/>
              </a:rPr>
              <a:t>–</a:t>
            </a:r>
            <a:r>
              <a:rPr sz="2206" b="1" i="1" spc="-28" dirty="0">
                <a:latin typeface="Arial"/>
                <a:cs typeface="Arial"/>
              </a:rPr>
              <a:t> </a:t>
            </a:r>
            <a:r>
              <a:rPr sz="2206" b="1" i="1" dirty="0">
                <a:latin typeface="Arial"/>
                <a:cs typeface="Arial"/>
              </a:rPr>
              <a:t>Pájení</a:t>
            </a:r>
            <a:r>
              <a:rPr sz="2206" b="1" i="1" spc="-17" dirty="0">
                <a:latin typeface="Arial"/>
                <a:cs typeface="Arial"/>
              </a:rPr>
              <a:t> </a:t>
            </a:r>
            <a:r>
              <a:rPr sz="2206" b="1" i="1" dirty="0">
                <a:latin typeface="Arial"/>
                <a:cs typeface="Arial"/>
              </a:rPr>
              <a:t>tvrdé,</a:t>
            </a:r>
            <a:r>
              <a:rPr sz="2206" b="1" i="1" spc="-50" dirty="0">
                <a:latin typeface="Arial"/>
                <a:cs typeface="Arial"/>
              </a:rPr>
              <a:t> </a:t>
            </a:r>
            <a:r>
              <a:rPr sz="2206" b="1" i="1" dirty="0">
                <a:latin typeface="Arial"/>
                <a:cs typeface="Arial"/>
              </a:rPr>
              <a:t>měkké</a:t>
            </a:r>
            <a:r>
              <a:rPr sz="2206" b="1" i="1" spc="-39" dirty="0">
                <a:latin typeface="Arial"/>
                <a:cs typeface="Arial"/>
              </a:rPr>
              <a:t> </a:t>
            </a:r>
            <a:r>
              <a:rPr sz="2206" b="1" i="1" dirty="0">
                <a:latin typeface="Arial"/>
                <a:cs typeface="Arial"/>
              </a:rPr>
              <a:t>a</a:t>
            </a:r>
            <a:r>
              <a:rPr sz="2206" b="1" i="1" spc="-11" dirty="0">
                <a:latin typeface="Arial"/>
                <a:cs typeface="Arial"/>
              </a:rPr>
              <a:t> </a:t>
            </a:r>
            <a:r>
              <a:rPr sz="2206" b="1" i="1" dirty="0">
                <a:latin typeface="Arial"/>
                <a:cs typeface="Arial"/>
              </a:rPr>
              <a:t>do</a:t>
            </a:r>
            <a:r>
              <a:rPr sz="2206" b="1" i="1" spc="-17" dirty="0">
                <a:latin typeface="Arial"/>
                <a:cs typeface="Arial"/>
              </a:rPr>
              <a:t> </a:t>
            </a:r>
            <a:r>
              <a:rPr sz="2206" b="1" i="1" spc="-11" dirty="0">
                <a:latin typeface="Arial"/>
                <a:cs typeface="Arial"/>
              </a:rPr>
              <a:t>úkosu</a:t>
            </a:r>
            <a:endParaRPr sz="2206" dirty="0">
              <a:latin typeface="Arial"/>
              <a:cs typeface="Arial"/>
            </a:endParaRPr>
          </a:p>
          <a:p>
            <a:pPr>
              <a:spcBef>
                <a:spcPts val="22"/>
              </a:spcBef>
            </a:pPr>
            <a:endParaRPr sz="3198" dirty="0">
              <a:latin typeface="Arial"/>
              <a:cs typeface="Arial"/>
            </a:endParaRPr>
          </a:p>
          <a:p>
            <a:pPr marL="14007">
              <a:spcBef>
                <a:spcPts val="6"/>
              </a:spcBef>
            </a:pPr>
            <a:r>
              <a:rPr sz="2206" b="1" i="1" dirty="0">
                <a:latin typeface="Arial"/>
                <a:cs typeface="Arial"/>
              </a:rPr>
              <a:t>91</a:t>
            </a:r>
            <a:r>
              <a:rPr sz="2206" b="1" i="1" spc="-22" dirty="0">
                <a:latin typeface="Arial"/>
                <a:cs typeface="Arial"/>
              </a:rPr>
              <a:t> </a:t>
            </a:r>
            <a:r>
              <a:rPr sz="2206" b="1" i="1" dirty="0">
                <a:latin typeface="Arial"/>
                <a:cs typeface="Arial"/>
              </a:rPr>
              <a:t>–</a:t>
            </a:r>
            <a:r>
              <a:rPr sz="2206" b="1" i="1" spc="-6" dirty="0">
                <a:latin typeface="Arial"/>
                <a:cs typeface="Arial"/>
              </a:rPr>
              <a:t> </a:t>
            </a:r>
            <a:r>
              <a:rPr sz="2206" b="1" i="1" dirty="0">
                <a:latin typeface="Arial"/>
                <a:cs typeface="Arial"/>
              </a:rPr>
              <a:t>Tvrdé</a:t>
            </a:r>
            <a:r>
              <a:rPr sz="2206" b="1" i="1" spc="-22" dirty="0">
                <a:latin typeface="Arial"/>
                <a:cs typeface="Arial"/>
              </a:rPr>
              <a:t> </a:t>
            </a:r>
            <a:r>
              <a:rPr sz="2206" b="1" i="1" spc="-11" dirty="0">
                <a:latin typeface="Arial"/>
                <a:cs typeface="Arial"/>
              </a:rPr>
              <a:t>pájení</a:t>
            </a:r>
            <a:endParaRPr sz="2206" dirty="0">
              <a:latin typeface="Arial"/>
              <a:cs typeface="Arial"/>
            </a:endParaRPr>
          </a:p>
          <a:p>
            <a:pPr marL="14007" marR="767548">
              <a:lnSpc>
                <a:spcPct val="120000"/>
              </a:lnSpc>
            </a:pPr>
            <a:r>
              <a:rPr sz="2206" i="1" dirty="0">
                <a:latin typeface="Arial"/>
                <a:cs typeface="Arial"/>
              </a:rPr>
              <a:t>911</a:t>
            </a:r>
            <a:r>
              <a:rPr sz="2206" i="1" spc="-17"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Infračervené</a:t>
            </a:r>
            <a:r>
              <a:rPr sz="2206" i="1" spc="-55" dirty="0">
                <a:latin typeface="Arial"/>
                <a:cs typeface="Arial"/>
              </a:rPr>
              <a:t> </a:t>
            </a:r>
            <a:r>
              <a:rPr sz="2206" i="1" dirty="0">
                <a:latin typeface="Arial"/>
                <a:cs typeface="Arial"/>
              </a:rPr>
              <a:t>tvrdé</a:t>
            </a:r>
            <a:r>
              <a:rPr sz="2206" i="1" spc="-33" dirty="0">
                <a:latin typeface="Arial"/>
                <a:cs typeface="Arial"/>
              </a:rPr>
              <a:t> </a:t>
            </a:r>
            <a:r>
              <a:rPr sz="2206" i="1" spc="-11" dirty="0">
                <a:latin typeface="Arial"/>
                <a:cs typeface="Arial"/>
              </a:rPr>
              <a:t>pájení </a:t>
            </a:r>
            <a:r>
              <a:rPr sz="2206" i="1" dirty="0">
                <a:latin typeface="Arial"/>
                <a:cs typeface="Arial"/>
              </a:rPr>
              <a:t>912</a:t>
            </a:r>
            <a:r>
              <a:rPr sz="2206" i="1" spc="-28"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Plamenové</a:t>
            </a:r>
            <a:r>
              <a:rPr sz="2206" i="1" spc="-11" dirty="0">
                <a:latin typeface="Arial"/>
                <a:cs typeface="Arial"/>
              </a:rPr>
              <a:t> </a:t>
            </a:r>
            <a:r>
              <a:rPr sz="2206" i="1" dirty="0">
                <a:latin typeface="Arial"/>
                <a:cs typeface="Arial"/>
              </a:rPr>
              <a:t>tvrdé</a:t>
            </a:r>
            <a:r>
              <a:rPr sz="2206" i="1" spc="-50" dirty="0">
                <a:latin typeface="Arial"/>
                <a:cs typeface="Arial"/>
              </a:rPr>
              <a:t> </a:t>
            </a:r>
            <a:r>
              <a:rPr sz="2206" i="1" spc="-11" dirty="0">
                <a:latin typeface="Arial"/>
                <a:cs typeface="Arial"/>
              </a:rPr>
              <a:t>pájení </a:t>
            </a:r>
            <a:r>
              <a:rPr sz="2206" i="1" dirty="0">
                <a:latin typeface="Arial"/>
                <a:cs typeface="Arial"/>
              </a:rPr>
              <a:t>913</a:t>
            </a:r>
            <a:r>
              <a:rPr sz="2206" i="1" spc="-22"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Tvrdé</a:t>
            </a:r>
            <a:r>
              <a:rPr sz="2206" i="1" spc="-39" dirty="0">
                <a:latin typeface="Arial"/>
                <a:cs typeface="Arial"/>
              </a:rPr>
              <a:t> </a:t>
            </a:r>
            <a:r>
              <a:rPr sz="2206" i="1" dirty="0">
                <a:latin typeface="Arial"/>
                <a:cs typeface="Arial"/>
              </a:rPr>
              <a:t>pájení</a:t>
            </a:r>
            <a:r>
              <a:rPr sz="2206" i="1" spc="-28" dirty="0">
                <a:latin typeface="Arial"/>
                <a:cs typeface="Arial"/>
              </a:rPr>
              <a:t> </a:t>
            </a:r>
            <a:r>
              <a:rPr sz="2206" i="1" dirty="0">
                <a:latin typeface="Arial"/>
                <a:cs typeface="Arial"/>
              </a:rPr>
              <a:t>v </a:t>
            </a:r>
            <a:r>
              <a:rPr sz="2206" i="1" spc="-22" dirty="0">
                <a:latin typeface="Arial"/>
                <a:cs typeface="Arial"/>
              </a:rPr>
              <a:t>peci</a:t>
            </a:r>
            <a:endParaRPr sz="2206" dirty="0">
              <a:latin typeface="Arial"/>
              <a:cs typeface="Arial"/>
            </a:endParaRPr>
          </a:p>
          <a:p>
            <a:pPr marL="14007" marR="687712">
              <a:lnSpc>
                <a:spcPct val="120000"/>
              </a:lnSpc>
              <a:spcBef>
                <a:spcPts val="6"/>
              </a:spcBef>
            </a:pPr>
            <a:r>
              <a:rPr sz="2206" i="1" dirty="0">
                <a:latin typeface="Arial"/>
                <a:cs typeface="Arial"/>
              </a:rPr>
              <a:t>914</a:t>
            </a:r>
            <a:r>
              <a:rPr sz="2206" i="1" spc="-22"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Tvrdé</a:t>
            </a:r>
            <a:r>
              <a:rPr sz="2206" i="1" spc="-33" dirty="0">
                <a:latin typeface="Arial"/>
                <a:cs typeface="Arial"/>
              </a:rPr>
              <a:t> </a:t>
            </a:r>
            <a:r>
              <a:rPr sz="2206" i="1" dirty="0">
                <a:latin typeface="Arial"/>
                <a:cs typeface="Arial"/>
              </a:rPr>
              <a:t>pájení</a:t>
            </a:r>
            <a:r>
              <a:rPr sz="2206" i="1" spc="-28" dirty="0">
                <a:latin typeface="Arial"/>
                <a:cs typeface="Arial"/>
              </a:rPr>
              <a:t> </a:t>
            </a:r>
            <a:r>
              <a:rPr sz="2206" i="1" spc="-11" dirty="0">
                <a:latin typeface="Arial"/>
                <a:cs typeface="Arial"/>
              </a:rPr>
              <a:t>ponorem </a:t>
            </a:r>
            <a:r>
              <a:rPr sz="2206" i="1" dirty="0">
                <a:latin typeface="Arial"/>
                <a:cs typeface="Arial"/>
              </a:rPr>
              <a:t>915</a:t>
            </a:r>
            <a:r>
              <a:rPr sz="2206" i="1" spc="-28"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Tvrdé</a:t>
            </a:r>
            <a:r>
              <a:rPr sz="2206" i="1" spc="-39" dirty="0">
                <a:latin typeface="Arial"/>
                <a:cs typeface="Arial"/>
              </a:rPr>
              <a:t> </a:t>
            </a:r>
            <a:r>
              <a:rPr sz="2206" i="1" dirty="0">
                <a:latin typeface="Arial"/>
                <a:cs typeface="Arial"/>
              </a:rPr>
              <a:t>pájení</a:t>
            </a:r>
            <a:r>
              <a:rPr sz="2206" i="1" spc="-28" dirty="0">
                <a:latin typeface="Arial"/>
                <a:cs typeface="Arial"/>
              </a:rPr>
              <a:t> </a:t>
            </a:r>
            <a:r>
              <a:rPr sz="2206" i="1" dirty="0">
                <a:latin typeface="Arial"/>
                <a:cs typeface="Arial"/>
              </a:rPr>
              <a:t>v</a:t>
            </a:r>
            <a:r>
              <a:rPr sz="2206" i="1" spc="-6" dirty="0">
                <a:latin typeface="Arial"/>
                <a:cs typeface="Arial"/>
              </a:rPr>
              <a:t> </a:t>
            </a:r>
            <a:r>
              <a:rPr sz="2206" i="1" dirty="0">
                <a:latin typeface="Arial"/>
                <a:cs typeface="Arial"/>
              </a:rPr>
              <a:t>solné</a:t>
            </a:r>
            <a:r>
              <a:rPr sz="2206" i="1" spc="-33" dirty="0">
                <a:latin typeface="Arial"/>
                <a:cs typeface="Arial"/>
              </a:rPr>
              <a:t> </a:t>
            </a:r>
            <a:r>
              <a:rPr sz="2206" i="1" spc="-11" dirty="0">
                <a:latin typeface="Arial"/>
                <a:cs typeface="Arial"/>
              </a:rPr>
              <a:t>lázni </a:t>
            </a:r>
            <a:r>
              <a:rPr sz="2206" i="1" dirty="0">
                <a:latin typeface="Arial"/>
                <a:cs typeface="Arial"/>
              </a:rPr>
              <a:t>916</a:t>
            </a:r>
            <a:r>
              <a:rPr sz="2206" i="1" spc="-17" dirty="0">
                <a:latin typeface="Arial"/>
                <a:cs typeface="Arial"/>
              </a:rPr>
              <a:t> </a:t>
            </a:r>
            <a:r>
              <a:rPr sz="2206" i="1" dirty="0">
                <a:latin typeface="Arial"/>
                <a:cs typeface="Arial"/>
              </a:rPr>
              <a:t>–</a:t>
            </a:r>
            <a:r>
              <a:rPr sz="2206" i="1" spc="-11" dirty="0">
                <a:latin typeface="Arial"/>
                <a:cs typeface="Arial"/>
              </a:rPr>
              <a:t> </a:t>
            </a:r>
            <a:r>
              <a:rPr sz="2206" i="1" dirty="0">
                <a:latin typeface="Arial"/>
                <a:cs typeface="Arial"/>
              </a:rPr>
              <a:t>Indukční</a:t>
            </a:r>
            <a:r>
              <a:rPr sz="2206" i="1" spc="-39" dirty="0">
                <a:latin typeface="Arial"/>
                <a:cs typeface="Arial"/>
              </a:rPr>
              <a:t> </a:t>
            </a:r>
            <a:r>
              <a:rPr sz="2206" i="1" dirty="0">
                <a:latin typeface="Arial"/>
                <a:cs typeface="Arial"/>
              </a:rPr>
              <a:t>tvrdé</a:t>
            </a:r>
            <a:r>
              <a:rPr sz="2206" i="1" spc="-39" dirty="0">
                <a:latin typeface="Arial"/>
                <a:cs typeface="Arial"/>
              </a:rPr>
              <a:t> </a:t>
            </a:r>
            <a:r>
              <a:rPr sz="2206" i="1" spc="-11" dirty="0">
                <a:latin typeface="Arial"/>
                <a:cs typeface="Arial"/>
              </a:rPr>
              <a:t>pájení</a:t>
            </a:r>
            <a:endParaRPr sz="2206" dirty="0">
              <a:latin typeface="Arial"/>
              <a:cs typeface="Arial"/>
            </a:endParaRPr>
          </a:p>
          <a:p>
            <a:pPr marL="14007" marR="1091795">
              <a:lnSpc>
                <a:spcPts val="3176"/>
              </a:lnSpc>
              <a:spcBef>
                <a:spcPts val="193"/>
              </a:spcBef>
            </a:pPr>
            <a:r>
              <a:rPr sz="2206" i="1" dirty="0">
                <a:latin typeface="Arial"/>
                <a:cs typeface="Arial"/>
              </a:rPr>
              <a:t>918</a:t>
            </a:r>
            <a:r>
              <a:rPr sz="2206" i="1" spc="-22"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Odporové</a:t>
            </a:r>
            <a:r>
              <a:rPr sz="2206" i="1" spc="-50" dirty="0">
                <a:latin typeface="Arial"/>
                <a:cs typeface="Arial"/>
              </a:rPr>
              <a:t> </a:t>
            </a:r>
            <a:r>
              <a:rPr sz="2206" i="1" dirty="0">
                <a:latin typeface="Arial"/>
                <a:cs typeface="Arial"/>
              </a:rPr>
              <a:t>tvrdé</a:t>
            </a:r>
            <a:r>
              <a:rPr sz="2206" i="1" spc="-39" dirty="0">
                <a:latin typeface="Arial"/>
                <a:cs typeface="Arial"/>
              </a:rPr>
              <a:t> </a:t>
            </a:r>
            <a:r>
              <a:rPr sz="2206" i="1" spc="-11" dirty="0">
                <a:latin typeface="Arial"/>
                <a:cs typeface="Arial"/>
              </a:rPr>
              <a:t>pájení </a:t>
            </a:r>
            <a:r>
              <a:rPr sz="2206" i="1" dirty="0">
                <a:latin typeface="Arial"/>
                <a:cs typeface="Arial"/>
              </a:rPr>
              <a:t>919</a:t>
            </a:r>
            <a:r>
              <a:rPr sz="2206" i="1" spc="-22"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Difůzní</a:t>
            </a:r>
            <a:r>
              <a:rPr sz="2206" i="1" spc="-22" dirty="0">
                <a:latin typeface="Arial"/>
                <a:cs typeface="Arial"/>
              </a:rPr>
              <a:t> </a:t>
            </a:r>
            <a:r>
              <a:rPr sz="2206" i="1" dirty="0">
                <a:latin typeface="Arial"/>
                <a:cs typeface="Arial"/>
              </a:rPr>
              <a:t>tvrdé</a:t>
            </a:r>
            <a:r>
              <a:rPr sz="2206" i="1" spc="-33" dirty="0">
                <a:latin typeface="Arial"/>
                <a:cs typeface="Arial"/>
              </a:rPr>
              <a:t> </a:t>
            </a:r>
            <a:r>
              <a:rPr sz="2206" i="1" spc="-11" dirty="0">
                <a:latin typeface="Arial"/>
                <a:cs typeface="Arial"/>
              </a:rPr>
              <a:t>pájení </a:t>
            </a:r>
            <a:r>
              <a:rPr sz="2206" i="1" dirty="0">
                <a:latin typeface="Arial"/>
                <a:cs typeface="Arial"/>
              </a:rPr>
              <a:t>924</a:t>
            </a:r>
            <a:r>
              <a:rPr sz="2206" i="1" spc="-22"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Tvrdé</a:t>
            </a:r>
            <a:r>
              <a:rPr sz="2206" i="1" spc="-39" dirty="0">
                <a:latin typeface="Arial"/>
                <a:cs typeface="Arial"/>
              </a:rPr>
              <a:t> </a:t>
            </a:r>
            <a:r>
              <a:rPr sz="2206" i="1" dirty="0">
                <a:latin typeface="Arial"/>
                <a:cs typeface="Arial"/>
              </a:rPr>
              <a:t>pájení</a:t>
            </a:r>
            <a:r>
              <a:rPr sz="2206" i="1" spc="-28" dirty="0">
                <a:latin typeface="Arial"/>
                <a:cs typeface="Arial"/>
              </a:rPr>
              <a:t> </a:t>
            </a:r>
            <a:r>
              <a:rPr sz="2206" i="1" dirty="0">
                <a:latin typeface="Arial"/>
                <a:cs typeface="Arial"/>
              </a:rPr>
              <a:t>ve</a:t>
            </a:r>
            <a:r>
              <a:rPr sz="2206" i="1" spc="-17" dirty="0">
                <a:latin typeface="Arial"/>
                <a:cs typeface="Arial"/>
              </a:rPr>
              <a:t> </a:t>
            </a:r>
            <a:r>
              <a:rPr sz="2206" i="1" spc="-22" dirty="0">
                <a:latin typeface="Arial"/>
                <a:cs typeface="Arial"/>
              </a:rPr>
              <a:t>vakuu</a:t>
            </a:r>
            <a:endParaRPr sz="2206" dirty="0">
              <a:latin typeface="Arial"/>
              <a:cs typeface="Arial"/>
            </a:endParaRPr>
          </a:p>
          <a:p>
            <a:pPr marL="14007">
              <a:spcBef>
                <a:spcPts val="336"/>
              </a:spcBef>
            </a:pPr>
            <a:r>
              <a:rPr sz="2206" i="1" dirty="0">
                <a:latin typeface="Arial"/>
                <a:cs typeface="Arial"/>
              </a:rPr>
              <a:t>93</a:t>
            </a:r>
            <a:r>
              <a:rPr sz="2206" i="1" spc="-28" dirty="0">
                <a:latin typeface="Arial"/>
                <a:cs typeface="Arial"/>
              </a:rPr>
              <a:t> </a:t>
            </a:r>
            <a:r>
              <a:rPr sz="2206" i="1" dirty="0">
                <a:latin typeface="Arial"/>
                <a:cs typeface="Arial"/>
              </a:rPr>
              <a:t>–</a:t>
            </a:r>
            <a:r>
              <a:rPr sz="2206" i="1" spc="-11" dirty="0">
                <a:latin typeface="Arial"/>
                <a:cs typeface="Arial"/>
              </a:rPr>
              <a:t> </a:t>
            </a:r>
            <a:r>
              <a:rPr sz="2206" i="1" dirty="0">
                <a:latin typeface="Arial"/>
                <a:cs typeface="Arial"/>
              </a:rPr>
              <a:t>Ostatní</a:t>
            </a:r>
            <a:r>
              <a:rPr sz="2206" i="1" spc="-55" dirty="0">
                <a:latin typeface="Arial"/>
                <a:cs typeface="Arial"/>
              </a:rPr>
              <a:t> </a:t>
            </a:r>
            <a:r>
              <a:rPr sz="2206" i="1" dirty="0">
                <a:latin typeface="Arial"/>
                <a:cs typeface="Arial"/>
              </a:rPr>
              <a:t>způsoby</a:t>
            </a:r>
            <a:r>
              <a:rPr sz="2206" i="1" spc="-44" dirty="0">
                <a:latin typeface="Arial"/>
                <a:cs typeface="Arial"/>
              </a:rPr>
              <a:t> </a:t>
            </a:r>
            <a:r>
              <a:rPr sz="2206" i="1" dirty="0">
                <a:latin typeface="Arial"/>
                <a:cs typeface="Arial"/>
              </a:rPr>
              <a:t>tvrdého</a:t>
            </a:r>
            <a:r>
              <a:rPr sz="2206" i="1" spc="-44" dirty="0">
                <a:latin typeface="Arial"/>
                <a:cs typeface="Arial"/>
              </a:rPr>
              <a:t> </a:t>
            </a:r>
            <a:r>
              <a:rPr sz="2206" i="1" spc="-11" dirty="0">
                <a:latin typeface="Arial"/>
                <a:cs typeface="Arial"/>
              </a:rPr>
              <a:t>pájení</a:t>
            </a:r>
            <a:endParaRPr sz="2206" dirty="0">
              <a:latin typeface="Arial"/>
              <a:cs typeface="Arial"/>
            </a:endParaRPr>
          </a:p>
        </p:txBody>
      </p:sp>
      <p:sp>
        <p:nvSpPr>
          <p:cNvPr id="27" name="object 27"/>
          <p:cNvSpPr txBox="1"/>
          <p:nvPr/>
        </p:nvSpPr>
        <p:spPr>
          <a:xfrm>
            <a:off x="5640809" y="2257425"/>
            <a:ext cx="4166570" cy="2472040"/>
          </a:xfrm>
          <a:prstGeom prst="rect">
            <a:avLst/>
          </a:prstGeom>
        </p:spPr>
        <p:txBody>
          <a:bodyPr vert="horz" wrap="square" lIns="0" tIns="81931" rIns="0" bIns="0" rtlCol="0">
            <a:spAutoFit/>
          </a:bodyPr>
          <a:lstStyle/>
          <a:p>
            <a:pPr marL="14007">
              <a:spcBef>
                <a:spcPts val="645"/>
              </a:spcBef>
            </a:pPr>
            <a:r>
              <a:rPr sz="2206" b="1" i="1" dirty="0">
                <a:latin typeface="Arial"/>
                <a:cs typeface="Arial"/>
              </a:rPr>
              <a:t>94</a:t>
            </a:r>
            <a:r>
              <a:rPr sz="2206" b="1" i="1" spc="-39" dirty="0">
                <a:latin typeface="Arial"/>
                <a:cs typeface="Arial"/>
              </a:rPr>
              <a:t> </a:t>
            </a:r>
            <a:r>
              <a:rPr sz="2206" b="1" i="1" dirty="0">
                <a:latin typeface="Arial"/>
                <a:cs typeface="Arial"/>
              </a:rPr>
              <a:t>–</a:t>
            </a:r>
            <a:r>
              <a:rPr sz="2206" b="1" i="1" spc="-17" dirty="0">
                <a:latin typeface="Arial"/>
                <a:cs typeface="Arial"/>
              </a:rPr>
              <a:t> </a:t>
            </a:r>
            <a:r>
              <a:rPr sz="2206" b="1" i="1" dirty="0">
                <a:latin typeface="Arial"/>
                <a:cs typeface="Arial"/>
              </a:rPr>
              <a:t>Měkké</a:t>
            </a:r>
            <a:r>
              <a:rPr sz="2206" b="1" i="1" spc="-28" dirty="0">
                <a:latin typeface="Arial"/>
                <a:cs typeface="Arial"/>
              </a:rPr>
              <a:t> </a:t>
            </a:r>
            <a:r>
              <a:rPr sz="2206" b="1" i="1" spc="-11" dirty="0">
                <a:latin typeface="Arial"/>
                <a:cs typeface="Arial"/>
              </a:rPr>
              <a:t>pájení</a:t>
            </a:r>
            <a:endParaRPr sz="2206" dirty="0">
              <a:latin typeface="Arial"/>
              <a:cs typeface="Arial"/>
            </a:endParaRPr>
          </a:p>
          <a:p>
            <a:pPr marL="14007" marR="5602">
              <a:lnSpc>
                <a:spcPct val="120000"/>
              </a:lnSpc>
            </a:pPr>
            <a:r>
              <a:rPr sz="2206" i="1" dirty="0">
                <a:latin typeface="Arial"/>
                <a:cs typeface="Arial"/>
              </a:rPr>
              <a:t>947</a:t>
            </a:r>
            <a:r>
              <a:rPr sz="2206" i="1" spc="-33"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Ultrazvukové</a:t>
            </a:r>
            <a:r>
              <a:rPr sz="2206" i="1" spc="-55" dirty="0">
                <a:latin typeface="Arial"/>
                <a:cs typeface="Arial"/>
              </a:rPr>
              <a:t> </a:t>
            </a:r>
            <a:r>
              <a:rPr sz="2206" i="1" dirty="0">
                <a:latin typeface="Arial"/>
                <a:cs typeface="Arial"/>
              </a:rPr>
              <a:t>měkké</a:t>
            </a:r>
            <a:r>
              <a:rPr sz="2206" i="1" spc="-33" dirty="0">
                <a:latin typeface="Arial"/>
                <a:cs typeface="Arial"/>
              </a:rPr>
              <a:t> </a:t>
            </a:r>
            <a:r>
              <a:rPr sz="2206" i="1" spc="-11" dirty="0">
                <a:latin typeface="Arial"/>
                <a:cs typeface="Arial"/>
              </a:rPr>
              <a:t>pájení </a:t>
            </a:r>
            <a:r>
              <a:rPr sz="2206" i="1" dirty="0">
                <a:latin typeface="Arial"/>
                <a:cs typeface="Arial"/>
              </a:rPr>
              <a:t>951</a:t>
            </a:r>
            <a:r>
              <a:rPr sz="2206" i="1" spc="-28"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Měkké</a:t>
            </a:r>
            <a:r>
              <a:rPr sz="2206" i="1" spc="-33" dirty="0">
                <a:latin typeface="Arial"/>
                <a:cs typeface="Arial"/>
              </a:rPr>
              <a:t> </a:t>
            </a:r>
            <a:r>
              <a:rPr sz="2206" i="1" dirty="0">
                <a:latin typeface="Arial"/>
                <a:cs typeface="Arial"/>
              </a:rPr>
              <a:t>pájení</a:t>
            </a:r>
            <a:r>
              <a:rPr sz="2206" i="1" spc="-28" dirty="0">
                <a:latin typeface="Arial"/>
                <a:cs typeface="Arial"/>
              </a:rPr>
              <a:t> </a:t>
            </a:r>
            <a:r>
              <a:rPr sz="2206" i="1" spc="-22" dirty="0">
                <a:latin typeface="Arial"/>
                <a:cs typeface="Arial"/>
              </a:rPr>
              <a:t>vlnou</a:t>
            </a:r>
            <a:endParaRPr sz="2206" dirty="0">
              <a:latin typeface="Arial"/>
              <a:cs typeface="Arial"/>
            </a:endParaRPr>
          </a:p>
          <a:p>
            <a:pPr marL="14007">
              <a:spcBef>
                <a:spcPts val="529"/>
              </a:spcBef>
            </a:pPr>
            <a:r>
              <a:rPr sz="2206" i="1" dirty="0">
                <a:latin typeface="Arial"/>
                <a:cs typeface="Arial"/>
              </a:rPr>
              <a:t>952</a:t>
            </a:r>
            <a:r>
              <a:rPr sz="2206" i="1" spc="-28"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Měkké</a:t>
            </a:r>
            <a:r>
              <a:rPr sz="2206" i="1" spc="-33" dirty="0">
                <a:latin typeface="Arial"/>
                <a:cs typeface="Arial"/>
              </a:rPr>
              <a:t> </a:t>
            </a:r>
            <a:r>
              <a:rPr sz="2206" i="1" dirty="0">
                <a:latin typeface="Arial"/>
                <a:cs typeface="Arial"/>
              </a:rPr>
              <a:t>pájení</a:t>
            </a:r>
            <a:r>
              <a:rPr sz="2206" i="1" spc="-28" dirty="0">
                <a:latin typeface="Arial"/>
                <a:cs typeface="Arial"/>
              </a:rPr>
              <a:t> </a:t>
            </a:r>
            <a:r>
              <a:rPr sz="2206" i="1" spc="-11" dirty="0">
                <a:latin typeface="Arial"/>
                <a:cs typeface="Arial"/>
              </a:rPr>
              <a:t>páječkou</a:t>
            </a:r>
            <a:endParaRPr sz="2206" dirty="0">
              <a:latin typeface="Arial"/>
              <a:cs typeface="Arial"/>
            </a:endParaRPr>
          </a:p>
          <a:p>
            <a:pPr>
              <a:spcBef>
                <a:spcPts val="33"/>
              </a:spcBef>
            </a:pPr>
            <a:endParaRPr sz="3198" dirty="0">
              <a:latin typeface="Arial"/>
              <a:cs typeface="Arial"/>
            </a:endParaRPr>
          </a:p>
          <a:p>
            <a:pPr marL="14007"/>
            <a:r>
              <a:rPr sz="2206" b="1" i="1" dirty="0">
                <a:latin typeface="Arial"/>
                <a:cs typeface="Arial"/>
              </a:rPr>
              <a:t>97</a:t>
            </a:r>
            <a:r>
              <a:rPr sz="2206" b="1" i="1" spc="-22" dirty="0">
                <a:latin typeface="Arial"/>
                <a:cs typeface="Arial"/>
              </a:rPr>
              <a:t> </a:t>
            </a:r>
            <a:r>
              <a:rPr sz="2206" b="1" i="1" dirty="0">
                <a:latin typeface="Arial"/>
                <a:cs typeface="Arial"/>
              </a:rPr>
              <a:t>–</a:t>
            </a:r>
            <a:r>
              <a:rPr sz="2206" b="1" i="1" spc="-6" dirty="0">
                <a:latin typeface="Arial"/>
                <a:cs typeface="Arial"/>
              </a:rPr>
              <a:t> </a:t>
            </a:r>
            <a:r>
              <a:rPr sz="2206" b="1" i="1" dirty="0">
                <a:latin typeface="Arial"/>
                <a:cs typeface="Arial"/>
              </a:rPr>
              <a:t>tvrdé</a:t>
            </a:r>
            <a:r>
              <a:rPr sz="2206" b="1" i="1" spc="-39" dirty="0">
                <a:latin typeface="Arial"/>
                <a:cs typeface="Arial"/>
              </a:rPr>
              <a:t> </a:t>
            </a:r>
            <a:r>
              <a:rPr sz="2206" b="1" i="1" dirty="0">
                <a:latin typeface="Arial"/>
                <a:cs typeface="Arial"/>
              </a:rPr>
              <a:t>pájení</a:t>
            </a:r>
            <a:r>
              <a:rPr sz="2206" b="1" i="1" spc="-28" dirty="0">
                <a:latin typeface="Arial"/>
                <a:cs typeface="Arial"/>
              </a:rPr>
              <a:t> </a:t>
            </a:r>
            <a:r>
              <a:rPr sz="2206" b="1" i="1" dirty="0">
                <a:latin typeface="Arial"/>
                <a:cs typeface="Arial"/>
              </a:rPr>
              <a:t>do </a:t>
            </a:r>
            <a:r>
              <a:rPr sz="2206" b="1" i="1" spc="-11" dirty="0">
                <a:latin typeface="Arial"/>
                <a:cs typeface="Arial"/>
              </a:rPr>
              <a:t>úkosu</a:t>
            </a:r>
            <a:endParaRPr sz="2206" dirty="0">
              <a:latin typeface="Arial"/>
              <a:cs typeface="Arial"/>
            </a:endParaRPr>
          </a:p>
        </p:txBody>
      </p:sp>
      <p:sp>
        <p:nvSpPr>
          <p:cNvPr id="28" name="object 2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3608995" y="3629025"/>
            <a:ext cx="3475410" cy="488821"/>
          </a:xfrm>
          <a:prstGeom prst="rect">
            <a:avLst/>
          </a:prstGeom>
        </p:spPr>
        <p:txBody>
          <a:bodyPr vert="horz" wrap="square" lIns="0" tIns="13305" rIns="0" bIns="0" rtlCol="0">
            <a:spAutoFit/>
          </a:bodyPr>
          <a:lstStyle/>
          <a:p>
            <a:pPr marL="14007">
              <a:spcBef>
                <a:spcPts val="105"/>
              </a:spcBef>
            </a:pPr>
            <a:r>
              <a:rPr sz="3089" i="1" dirty="0">
                <a:latin typeface="Arial"/>
                <a:cs typeface="Arial"/>
              </a:rPr>
              <a:t>Děkuji</a:t>
            </a:r>
            <a:r>
              <a:rPr sz="3089" i="1" spc="-55" dirty="0">
                <a:latin typeface="Arial"/>
                <a:cs typeface="Arial"/>
              </a:rPr>
              <a:t> </a:t>
            </a:r>
            <a:r>
              <a:rPr sz="3089" i="1" dirty="0">
                <a:latin typeface="Arial"/>
                <a:cs typeface="Arial"/>
              </a:rPr>
              <a:t>za</a:t>
            </a:r>
            <a:r>
              <a:rPr sz="3089" i="1" spc="-66" dirty="0">
                <a:latin typeface="Arial"/>
                <a:cs typeface="Arial"/>
              </a:rPr>
              <a:t> </a:t>
            </a:r>
            <a:r>
              <a:rPr sz="3089" i="1" spc="-11" dirty="0">
                <a:latin typeface="Arial"/>
                <a:cs typeface="Arial"/>
              </a:rPr>
              <a:t>pozornost</a:t>
            </a:r>
            <a:endParaRPr sz="3089" dirty="0">
              <a:latin typeface="Arial"/>
              <a:cs typeface="Arial"/>
            </a:endParaRPr>
          </a:p>
        </p:txBody>
      </p:sp>
    </p:spTree>
    <p:extLst>
      <p:ext uri="{BB962C8B-B14F-4D97-AF65-F5344CB8AC3E}">
        <p14:creationId xmlns:p14="http://schemas.microsoft.com/office/powerpoint/2010/main" val="1035436713"/>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03201" y="2596353"/>
            <a:ext cx="10286999" cy="625078"/>
          </a:xfrm>
          <a:prstGeom prst="rect">
            <a:avLst/>
          </a:prstGeom>
        </p:spPr>
        <p:txBody>
          <a:bodyPr vert="horz" wrap="square" lIns="0" tIns="14005" rIns="0" bIns="0" rtlCol="0">
            <a:spAutoFit/>
          </a:bodyPr>
          <a:lstStyle/>
          <a:p>
            <a:pPr marL="14007" marR="5602" indent="433496" algn="ctr">
              <a:spcBef>
                <a:spcPts val="110"/>
              </a:spcBef>
            </a:pPr>
            <a:r>
              <a:rPr lang="cs-CZ" sz="3970" dirty="0"/>
              <a:t>ODPOROVÉ SVAŘOVÁNÍ</a:t>
            </a:r>
            <a:endParaRPr sz="3970" dirty="0"/>
          </a:p>
        </p:txBody>
      </p:sp>
      <p:sp>
        <p:nvSpPr>
          <p:cNvPr id="4" name="object 4"/>
          <p:cNvSpPr txBox="1"/>
          <p:nvPr/>
        </p:nvSpPr>
        <p:spPr>
          <a:xfrm>
            <a:off x="1303881" y="4935459"/>
            <a:ext cx="7326861" cy="625078"/>
          </a:xfrm>
          <a:prstGeom prst="rect">
            <a:avLst/>
          </a:prstGeom>
        </p:spPr>
        <p:txBody>
          <a:bodyPr vert="horz" wrap="square" lIns="0" tIns="14005" rIns="0" bIns="0" rtlCol="0">
            <a:spAutoFit/>
          </a:bodyPr>
          <a:lstStyle/>
          <a:p>
            <a:pPr marL="14007">
              <a:spcBef>
                <a:spcPts val="110"/>
              </a:spcBef>
              <a:tabLst>
                <a:tab pos="1572913" algn="l"/>
              </a:tabLst>
            </a:pPr>
            <a:r>
              <a:rPr sz="1985" b="1" spc="-11" dirty="0">
                <a:solidFill>
                  <a:srgbClr val="FFFFFF"/>
                </a:solidFill>
                <a:latin typeface="Arial"/>
                <a:cs typeface="Arial"/>
              </a:rPr>
              <a:t>Vypracoval:</a:t>
            </a:r>
            <a:r>
              <a:rPr sz="1985" b="1" dirty="0">
                <a:solidFill>
                  <a:srgbClr val="FFFFFF"/>
                </a:solidFill>
                <a:latin typeface="Arial"/>
                <a:cs typeface="Arial"/>
              </a:rPr>
              <a:t>	Ing.</a:t>
            </a:r>
            <a:r>
              <a:rPr sz="1985" b="1" spc="-22" dirty="0">
                <a:solidFill>
                  <a:srgbClr val="FFFFFF"/>
                </a:solidFill>
                <a:latin typeface="Arial"/>
                <a:cs typeface="Arial"/>
              </a:rPr>
              <a:t> </a:t>
            </a:r>
            <a:r>
              <a:rPr sz="1985" b="1" dirty="0">
                <a:solidFill>
                  <a:srgbClr val="FFFFFF"/>
                </a:solidFill>
                <a:latin typeface="Arial"/>
                <a:cs typeface="Arial"/>
              </a:rPr>
              <a:t>Petra</a:t>
            </a:r>
            <a:r>
              <a:rPr sz="1985" b="1" spc="6" dirty="0">
                <a:solidFill>
                  <a:srgbClr val="FFFFFF"/>
                </a:solidFill>
                <a:latin typeface="Arial"/>
                <a:cs typeface="Arial"/>
              </a:rPr>
              <a:t> </a:t>
            </a:r>
            <a:r>
              <a:rPr sz="1985" b="1" spc="-11" dirty="0">
                <a:solidFill>
                  <a:srgbClr val="FFFFFF"/>
                </a:solidFill>
                <a:latin typeface="Arial"/>
                <a:cs typeface="Arial"/>
              </a:rPr>
              <a:t>Janíčková</a:t>
            </a:r>
            <a:endParaRPr sz="1985">
              <a:latin typeface="Arial"/>
              <a:cs typeface="Arial"/>
            </a:endParaRPr>
          </a:p>
          <a:p>
            <a:pPr marL="14007">
              <a:tabLst>
                <a:tab pos="2113558" algn="l"/>
              </a:tabLst>
            </a:pPr>
            <a:r>
              <a:rPr sz="1985" b="1" dirty="0">
                <a:solidFill>
                  <a:srgbClr val="FFFFFF"/>
                </a:solidFill>
                <a:latin typeface="Arial"/>
                <a:cs typeface="Arial"/>
              </a:rPr>
              <a:t>Kód</a:t>
            </a:r>
            <a:r>
              <a:rPr sz="1985" b="1" spc="-28" dirty="0">
                <a:solidFill>
                  <a:srgbClr val="FFFFFF"/>
                </a:solidFill>
                <a:latin typeface="Arial"/>
                <a:cs typeface="Arial"/>
              </a:rPr>
              <a:t> </a:t>
            </a:r>
            <a:r>
              <a:rPr sz="1985" b="1" spc="-11" dirty="0">
                <a:solidFill>
                  <a:srgbClr val="FFFFFF"/>
                </a:solidFill>
                <a:latin typeface="Arial"/>
                <a:cs typeface="Arial"/>
              </a:rPr>
              <a:t>prezentace:</a:t>
            </a:r>
            <a:r>
              <a:rPr sz="1985" b="1" dirty="0">
                <a:solidFill>
                  <a:srgbClr val="FFFFFF"/>
                </a:solidFill>
                <a:latin typeface="Arial"/>
                <a:cs typeface="Arial"/>
              </a:rPr>
              <a:t>	OPVK-</a:t>
            </a:r>
            <a:r>
              <a:rPr sz="1985" b="1" spc="-33" dirty="0">
                <a:solidFill>
                  <a:srgbClr val="FFFFFF"/>
                </a:solidFill>
                <a:latin typeface="Arial"/>
                <a:cs typeface="Arial"/>
              </a:rPr>
              <a:t>TBdV-</a:t>
            </a:r>
            <a:r>
              <a:rPr sz="1985" b="1" spc="-39" dirty="0">
                <a:solidFill>
                  <a:srgbClr val="FFFFFF"/>
                </a:solidFill>
                <a:latin typeface="Arial"/>
                <a:cs typeface="Arial"/>
              </a:rPr>
              <a:t>METALO-</a:t>
            </a:r>
            <a:r>
              <a:rPr sz="1985" b="1" spc="-22" dirty="0">
                <a:solidFill>
                  <a:srgbClr val="FFFFFF"/>
                </a:solidFill>
                <a:latin typeface="Arial"/>
                <a:cs typeface="Arial"/>
              </a:rPr>
              <a:t>STRS-2-</a:t>
            </a:r>
            <a:r>
              <a:rPr sz="1985" b="1" spc="-11" dirty="0">
                <a:solidFill>
                  <a:srgbClr val="FFFFFF"/>
                </a:solidFill>
                <a:latin typeface="Arial"/>
                <a:cs typeface="Arial"/>
              </a:rPr>
              <a:t>STE-</a:t>
            </a:r>
            <a:r>
              <a:rPr sz="1985" b="1" spc="-28" dirty="0">
                <a:solidFill>
                  <a:srgbClr val="FFFFFF"/>
                </a:solidFill>
                <a:latin typeface="Arial"/>
                <a:cs typeface="Arial"/>
              </a:rPr>
              <a:t>PJA-001</a:t>
            </a:r>
            <a:endParaRPr sz="1985">
              <a:latin typeface="Arial"/>
              <a:cs typeface="Arial"/>
            </a:endParaRPr>
          </a:p>
        </p:txBody>
      </p:sp>
      <p:sp>
        <p:nvSpPr>
          <p:cNvPr id="6" name="object 6"/>
          <p:cNvSpPr txBox="1"/>
          <p:nvPr/>
        </p:nvSpPr>
        <p:spPr>
          <a:xfrm>
            <a:off x="391631" y="7274565"/>
            <a:ext cx="3287039" cy="252479"/>
          </a:xfrm>
          <a:prstGeom prst="rect">
            <a:avLst/>
          </a:prstGeom>
        </p:spPr>
        <p:txBody>
          <a:bodyPr vert="horz" wrap="square" lIns="0" tIns="14706" rIns="0" bIns="0" rtlCol="0">
            <a:spAutoFit/>
          </a:bodyPr>
          <a:lstStyle/>
          <a:p>
            <a:pPr marL="14007">
              <a:spcBef>
                <a:spcPts val="116"/>
              </a:spcBef>
            </a:pPr>
            <a:r>
              <a:rPr sz="1544" b="1" spc="-22" dirty="0">
                <a:solidFill>
                  <a:srgbClr val="FFFFFF"/>
                </a:solidFill>
                <a:latin typeface="Arial"/>
                <a:cs typeface="Arial"/>
              </a:rPr>
              <a:t>Technologie</a:t>
            </a:r>
            <a:r>
              <a:rPr sz="1544" b="1" spc="-39" dirty="0">
                <a:solidFill>
                  <a:srgbClr val="FFFFFF"/>
                </a:solidFill>
                <a:latin typeface="Arial"/>
                <a:cs typeface="Arial"/>
              </a:rPr>
              <a:t> </a:t>
            </a:r>
            <a:r>
              <a:rPr sz="1544" b="1" spc="-11" dirty="0">
                <a:solidFill>
                  <a:srgbClr val="FFFFFF"/>
                </a:solidFill>
                <a:latin typeface="Arial"/>
                <a:cs typeface="Arial"/>
              </a:rPr>
              <a:t>budoucnosti</a:t>
            </a:r>
            <a:r>
              <a:rPr sz="1544" b="1" spc="-28" dirty="0">
                <a:solidFill>
                  <a:srgbClr val="FFFFFF"/>
                </a:solidFill>
                <a:latin typeface="Arial"/>
                <a:cs typeface="Arial"/>
              </a:rPr>
              <a:t> </a:t>
            </a:r>
            <a:r>
              <a:rPr sz="1544" b="1" dirty="0">
                <a:solidFill>
                  <a:srgbClr val="FFFFFF"/>
                </a:solidFill>
                <a:latin typeface="Arial"/>
                <a:cs typeface="Arial"/>
              </a:rPr>
              <a:t>do</a:t>
            </a:r>
            <a:r>
              <a:rPr sz="1544" b="1" spc="6" dirty="0">
                <a:solidFill>
                  <a:srgbClr val="FFFFFF"/>
                </a:solidFill>
                <a:latin typeface="Arial"/>
                <a:cs typeface="Arial"/>
              </a:rPr>
              <a:t> </a:t>
            </a:r>
            <a:r>
              <a:rPr sz="1544" b="1" spc="-22" dirty="0">
                <a:solidFill>
                  <a:srgbClr val="FFFFFF"/>
                </a:solidFill>
                <a:latin typeface="Arial"/>
                <a:cs typeface="Arial"/>
              </a:rPr>
              <a:t>výuky</a:t>
            </a:r>
            <a:endParaRPr sz="1544">
              <a:latin typeface="Arial"/>
              <a:cs typeface="Arial"/>
            </a:endParaRPr>
          </a:p>
        </p:txBody>
      </p:sp>
      <p:sp>
        <p:nvSpPr>
          <p:cNvPr id="7" name="object 7"/>
          <p:cNvSpPr txBox="1"/>
          <p:nvPr/>
        </p:nvSpPr>
        <p:spPr>
          <a:xfrm>
            <a:off x="8213019" y="7274565"/>
            <a:ext cx="2083985" cy="252479"/>
          </a:xfrm>
          <a:prstGeom prst="rect">
            <a:avLst/>
          </a:prstGeom>
        </p:spPr>
        <p:txBody>
          <a:bodyPr vert="horz" wrap="square" lIns="0" tIns="14706" rIns="0" bIns="0" rtlCol="0">
            <a:spAutoFit/>
          </a:bodyPr>
          <a:lstStyle/>
          <a:p>
            <a:pPr marL="14007">
              <a:spcBef>
                <a:spcPts val="116"/>
              </a:spcBef>
            </a:pPr>
            <a:r>
              <a:rPr sz="1544" b="1" spc="-11" dirty="0">
                <a:solidFill>
                  <a:srgbClr val="FFFFFF"/>
                </a:solidFill>
                <a:latin typeface="Arial"/>
                <a:cs typeface="Arial"/>
              </a:rPr>
              <a:t>CZ.1.07/1.1.38/02.0032</a:t>
            </a:r>
            <a:endParaRPr sz="1544">
              <a:latin typeface="Arial"/>
              <a:cs typeface="Arial"/>
            </a:endParaRP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10"/>
          <p:cNvPicPr/>
          <p:nvPr/>
        </p:nvPicPr>
        <p:blipFill>
          <a:blip r:embed="rId2" cstate="print"/>
          <a:stretch>
            <a:fillRect/>
          </a:stretch>
        </p:blipFill>
        <p:spPr>
          <a:xfrm>
            <a:off x="5299643" y="1890713"/>
            <a:ext cx="4851988" cy="4727621"/>
          </a:xfrm>
          <a:prstGeom prst="rect">
            <a:avLst/>
          </a:prstGeom>
        </p:spPr>
      </p:pic>
      <p:sp>
        <p:nvSpPr>
          <p:cNvPr id="12" name="object 12"/>
          <p:cNvSpPr txBox="1"/>
          <p:nvPr/>
        </p:nvSpPr>
        <p:spPr>
          <a:xfrm>
            <a:off x="541769" y="1363882"/>
            <a:ext cx="4428469" cy="5664877"/>
          </a:xfrm>
          <a:prstGeom prst="rect">
            <a:avLst/>
          </a:prstGeom>
        </p:spPr>
        <p:txBody>
          <a:bodyPr vert="horz" wrap="square" lIns="0" tIns="148456" rIns="0" bIns="0" rtlCol="0">
            <a:spAutoFit/>
          </a:bodyPr>
          <a:lstStyle/>
          <a:p>
            <a:pPr marL="14007">
              <a:spcBef>
                <a:spcPts val="1169"/>
              </a:spcBef>
            </a:pPr>
            <a:r>
              <a:rPr sz="2206" b="1" i="1" dirty="0">
                <a:latin typeface="Arial"/>
                <a:cs typeface="Arial"/>
              </a:rPr>
              <a:t>Definice</a:t>
            </a:r>
            <a:r>
              <a:rPr sz="2206" b="1" i="1" spc="-39" dirty="0">
                <a:latin typeface="Arial"/>
                <a:cs typeface="Arial"/>
              </a:rPr>
              <a:t> </a:t>
            </a:r>
            <a:r>
              <a:rPr sz="2206" b="1" i="1" spc="-11" dirty="0">
                <a:latin typeface="Arial"/>
                <a:cs typeface="Arial"/>
              </a:rPr>
              <a:t>metody:</a:t>
            </a:r>
            <a:endParaRPr sz="2206" dirty="0">
              <a:latin typeface="Arial"/>
              <a:cs typeface="Arial"/>
            </a:endParaRPr>
          </a:p>
          <a:p>
            <a:pPr marL="14007" marR="257017">
              <a:spcBef>
                <a:spcPts val="1059"/>
              </a:spcBef>
            </a:pPr>
            <a:r>
              <a:rPr sz="2206" i="1" dirty="0">
                <a:latin typeface="Arial"/>
                <a:cs typeface="Arial"/>
              </a:rPr>
              <a:t>Odporové</a:t>
            </a:r>
            <a:r>
              <a:rPr sz="2206" i="1" spc="-61" dirty="0">
                <a:latin typeface="Arial"/>
                <a:cs typeface="Arial"/>
              </a:rPr>
              <a:t> </a:t>
            </a:r>
            <a:r>
              <a:rPr sz="2206" i="1" dirty="0">
                <a:latin typeface="Arial"/>
                <a:cs typeface="Arial"/>
              </a:rPr>
              <a:t>svařování</a:t>
            </a:r>
            <a:r>
              <a:rPr sz="2206" i="1" spc="-55" dirty="0">
                <a:latin typeface="Arial"/>
                <a:cs typeface="Arial"/>
              </a:rPr>
              <a:t> </a:t>
            </a:r>
            <a:r>
              <a:rPr sz="2206" i="1" dirty="0">
                <a:latin typeface="Arial"/>
                <a:cs typeface="Arial"/>
              </a:rPr>
              <a:t>je</a:t>
            </a:r>
            <a:r>
              <a:rPr sz="2206" i="1" spc="-6" dirty="0">
                <a:latin typeface="Arial"/>
                <a:cs typeface="Arial"/>
              </a:rPr>
              <a:t> </a:t>
            </a:r>
            <a:r>
              <a:rPr sz="2206" i="1" spc="-11" dirty="0">
                <a:latin typeface="Arial"/>
                <a:cs typeface="Arial"/>
              </a:rPr>
              <a:t>způsob, </a:t>
            </a:r>
            <a:r>
              <a:rPr sz="2206" i="1" dirty="0">
                <a:latin typeface="Arial"/>
                <a:cs typeface="Arial"/>
              </a:rPr>
              <a:t>při</a:t>
            </a:r>
            <a:r>
              <a:rPr sz="2206" i="1" spc="-28" dirty="0">
                <a:latin typeface="Arial"/>
                <a:cs typeface="Arial"/>
              </a:rPr>
              <a:t> </a:t>
            </a:r>
            <a:r>
              <a:rPr sz="2206" i="1" dirty="0">
                <a:latin typeface="Arial"/>
                <a:cs typeface="Arial"/>
              </a:rPr>
              <a:t>kterém</a:t>
            </a:r>
            <a:r>
              <a:rPr sz="2206" i="1" spc="-50" dirty="0">
                <a:latin typeface="Arial"/>
                <a:cs typeface="Arial"/>
              </a:rPr>
              <a:t> </a:t>
            </a:r>
            <a:r>
              <a:rPr sz="2206" i="1" dirty="0">
                <a:latin typeface="Arial"/>
                <a:cs typeface="Arial"/>
              </a:rPr>
              <a:t>se</a:t>
            </a:r>
            <a:r>
              <a:rPr sz="2206" i="1" spc="-17" dirty="0">
                <a:latin typeface="Arial"/>
                <a:cs typeface="Arial"/>
              </a:rPr>
              <a:t> </a:t>
            </a:r>
            <a:r>
              <a:rPr sz="2206" i="1" dirty="0">
                <a:latin typeface="Arial"/>
                <a:cs typeface="Arial"/>
              </a:rPr>
              <a:t>využívá</a:t>
            </a:r>
            <a:r>
              <a:rPr sz="2206" i="1" spc="-39" dirty="0">
                <a:latin typeface="Arial"/>
                <a:cs typeface="Arial"/>
              </a:rPr>
              <a:t> </a:t>
            </a:r>
            <a:r>
              <a:rPr sz="2206" i="1" u="sng" spc="-11" dirty="0">
                <a:uFill>
                  <a:solidFill>
                    <a:srgbClr val="000000"/>
                  </a:solidFill>
                </a:uFill>
                <a:latin typeface="Arial"/>
                <a:cs typeface="Arial"/>
              </a:rPr>
              <a:t>odporové</a:t>
            </a:r>
            <a:r>
              <a:rPr sz="2206" i="1" spc="-11" dirty="0">
                <a:latin typeface="Arial"/>
                <a:cs typeface="Arial"/>
              </a:rPr>
              <a:t> </a:t>
            </a:r>
            <a:r>
              <a:rPr sz="2206" i="1" u="sng" dirty="0">
                <a:uFill>
                  <a:solidFill>
                    <a:srgbClr val="000000"/>
                  </a:solidFill>
                </a:uFill>
                <a:latin typeface="Arial"/>
                <a:cs typeface="Arial"/>
              </a:rPr>
              <a:t>(Jouleovo)</a:t>
            </a:r>
            <a:r>
              <a:rPr sz="2206" i="1" u="sng" spc="-61" dirty="0">
                <a:uFill>
                  <a:solidFill>
                    <a:srgbClr val="000000"/>
                  </a:solidFill>
                </a:uFill>
                <a:latin typeface="Arial"/>
                <a:cs typeface="Arial"/>
              </a:rPr>
              <a:t> </a:t>
            </a:r>
            <a:r>
              <a:rPr sz="2206" i="1" u="sng" dirty="0">
                <a:uFill>
                  <a:solidFill>
                    <a:srgbClr val="000000"/>
                  </a:solidFill>
                </a:uFill>
                <a:latin typeface="Arial"/>
                <a:cs typeface="Arial"/>
              </a:rPr>
              <a:t>teplo</a:t>
            </a:r>
            <a:r>
              <a:rPr sz="2206" i="1" dirty="0">
                <a:latin typeface="Arial"/>
                <a:cs typeface="Arial"/>
              </a:rPr>
              <a:t>,</a:t>
            </a:r>
            <a:r>
              <a:rPr sz="2206" i="1" spc="-22" dirty="0">
                <a:latin typeface="Arial"/>
                <a:cs typeface="Arial"/>
              </a:rPr>
              <a:t> </a:t>
            </a:r>
            <a:r>
              <a:rPr sz="2206" i="1" spc="-11" dirty="0">
                <a:latin typeface="Arial"/>
                <a:cs typeface="Arial"/>
              </a:rPr>
              <a:t>vznikající </a:t>
            </a:r>
            <a:r>
              <a:rPr sz="2206" i="1" dirty="0">
                <a:latin typeface="Arial"/>
                <a:cs typeface="Arial"/>
              </a:rPr>
              <a:t>průchodem</a:t>
            </a:r>
            <a:r>
              <a:rPr sz="2206" i="1" spc="-88" dirty="0">
                <a:latin typeface="Arial"/>
                <a:cs typeface="Arial"/>
              </a:rPr>
              <a:t> </a:t>
            </a:r>
            <a:r>
              <a:rPr sz="2206" i="1" dirty="0">
                <a:latin typeface="Arial"/>
                <a:cs typeface="Arial"/>
              </a:rPr>
              <a:t>svařovacího</a:t>
            </a:r>
            <a:r>
              <a:rPr sz="2206" i="1" spc="-72" dirty="0">
                <a:latin typeface="Arial"/>
                <a:cs typeface="Arial"/>
              </a:rPr>
              <a:t> </a:t>
            </a:r>
            <a:r>
              <a:rPr sz="2206" i="1" spc="-11" dirty="0">
                <a:latin typeface="Arial"/>
                <a:cs typeface="Arial"/>
              </a:rPr>
              <a:t>proudu </a:t>
            </a:r>
            <a:r>
              <a:rPr sz="2206" i="1" dirty="0">
                <a:latin typeface="Arial"/>
                <a:cs typeface="Arial"/>
              </a:rPr>
              <a:t>spojovanými</a:t>
            </a:r>
            <a:r>
              <a:rPr sz="2206" i="1" spc="-77" dirty="0">
                <a:latin typeface="Arial"/>
                <a:cs typeface="Arial"/>
              </a:rPr>
              <a:t> </a:t>
            </a:r>
            <a:r>
              <a:rPr sz="2206" i="1" spc="-11" dirty="0">
                <a:latin typeface="Arial"/>
                <a:cs typeface="Arial"/>
              </a:rPr>
              <a:t>materiály,</a:t>
            </a:r>
            <a:r>
              <a:rPr sz="2206" i="1" spc="-72" dirty="0">
                <a:latin typeface="Arial"/>
                <a:cs typeface="Arial"/>
              </a:rPr>
              <a:t> </a:t>
            </a:r>
            <a:r>
              <a:rPr sz="2206" i="1" dirty="0">
                <a:latin typeface="Arial"/>
                <a:cs typeface="Arial"/>
              </a:rPr>
              <a:t>které</a:t>
            </a:r>
            <a:r>
              <a:rPr sz="2206" i="1" spc="-72" dirty="0">
                <a:latin typeface="Arial"/>
                <a:cs typeface="Arial"/>
              </a:rPr>
              <a:t> </a:t>
            </a:r>
            <a:r>
              <a:rPr sz="2206" i="1" spc="-11" dirty="0">
                <a:latin typeface="Arial"/>
                <a:cs typeface="Arial"/>
              </a:rPr>
              <a:t>tvoří </a:t>
            </a:r>
            <a:r>
              <a:rPr sz="2206" i="1" dirty="0">
                <a:latin typeface="Arial"/>
                <a:cs typeface="Arial"/>
              </a:rPr>
              <a:t>část</a:t>
            </a:r>
            <a:r>
              <a:rPr sz="2206" i="1" spc="-61" dirty="0">
                <a:latin typeface="Arial"/>
                <a:cs typeface="Arial"/>
              </a:rPr>
              <a:t> </a:t>
            </a:r>
            <a:r>
              <a:rPr sz="2206" i="1" dirty="0">
                <a:latin typeface="Arial"/>
                <a:cs typeface="Arial"/>
              </a:rPr>
              <a:t>svařovacího</a:t>
            </a:r>
            <a:r>
              <a:rPr sz="2206" i="1" spc="-61" dirty="0">
                <a:latin typeface="Arial"/>
                <a:cs typeface="Arial"/>
              </a:rPr>
              <a:t> </a:t>
            </a:r>
            <a:r>
              <a:rPr sz="2206" i="1" spc="-11" dirty="0">
                <a:latin typeface="Arial"/>
                <a:cs typeface="Arial"/>
              </a:rPr>
              <a:t>okruhu.</a:t>
            </a:r>
            <a:endParaRPr sz="2206" dirty="0">
              <a:latin typeface="Arial"/>
              <a:cs typeface="Arial"/>
            </a:endParaRPr>
          </a:p>
          <a:p>
            <a:pPr marL="14007" marR="446102">
              <a:spcBef>
                <a:spcPts val="1059"/>
              </a:spcBef>
            </a:pPr>
            <a:r>
              <a:rPr sz="2206" i="1" dirty="0">
                <a:latin typeface="Arial"/>
                <a:cs typeface="Arial"/>
              </a:rPr>
              <a:t>Po</a:t>
            </a:r>
            <a:r>
              <a:rPr sz="2206" i="1" spc="-17" dirty="0">
                <a:latin typeface="Arial"/>
                <a:cs typeface="Arial"/>
              </a:rPr>
              <a:t> </a:t>
            </a:r>
            <a:r>
              <a:rPr sz="2206" i="1" dirty="0">
                <a:latin typeface="Arial"/>
                <a:cs typeface="Arial"/>
              </a:rPr>
              <a:t>ohřátí</a:t>
            </a:r>
            <a:r>
              <a:rPr sz="2206" i="1" spc="-44"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části</a:t>
            </a:r>
            <a:r>
              <a:rPr sz="2206" i="1" spc="-33" dirty="0">
                <a:latin typeface="Arial"/>
                <a:cs typeface="Arial"/>
              </a:rPr>
              <a:t> </a:t>
            </a:r>
            <a:r>
              <a:rPr sz="2206" i="1" dirty="0">
                <a:latin typeface="Arial"/>
                <a:cs typeface="Arial"/>
              </a:rPr>
              <a:t>stlačí</a:t>
            </a:r>
            <a:r>
              <a:rPr sz="2206" i="1" spc="-28"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tím</a:t>
            </a:r>
            <a:r>
              <a:rPr sz="2206" i="1" spc="-17" dirty="0">
                <a:latin typeface="Arial"/>
                <a:cs typeface="Arial"/>
              </a:rPr>
              <a:t> </a:t>
            </a:r>
            <a:r>
              <a:rPr sz="2206" i="1" spc="-28" dirty="0">
                <a:latin typeface="Arial"/>
                <a:cs typeface="Arial"/>
              </a:rPr>
              <a:t>se </a:t>
            </a:r>
            <a:r>
              <a:rPr sz="2206" i="1" spc="-11" dirty="0">
                <a:latin typeface="Arial"/>
                <a:cs typeface="Arial"/>
              </a:rPr>
              <a:t>svaří.</a:t>
            </a:r>
            <a:endParaRPr sz="2206" dirty="0">
              <a:latin typeface="Arial"/>
              <a:cs typeface="Arial"/>
            </a:endParaRPr>
          </a:p>
          <a:p>
            <a:pPr marL="14007" marR="5602">
              <a:spcBef>
                <a:spcPts val="1059"/>
              </a:spcBef>
            </a:pPr>
            <a:r>
              <a:rPr sz="2206" i="1" dirty="0">
                <a:latin typeface="Arial"/>
                <a:cs typeface="Arial"/>
              </a:rPr>
              <a:t>Metody</a:t>
            </a:r>
            <a:r>
              <a:rPr sz="2206" i="1" spc="-50" dirty="0">
                <a:latin typeface="Arial"/>
                <a:cs typeface="Arial"/>
              </a:rPr>
              <a:t> </a:t>
            </a:r>
            <a:r>
              <a:rPr sz="2206" i="1" dirty="0">
                <a:latin typeface="Arial"/>
                <a:cs typeface="Arial"/>
              </a:rPr>
              <a:t>odporového</a:t>
            </a:r>
            <a:r>
              <a:rPr sz="2206" i="1" spc="-61" dirty="0">
                <a:latin typeface="Arial"/>
                <a:cs typeface="Arial"/>
              </a:rPr>
              <a:t> </a:t>
            </a:r>
            <a:r>
              <a:rPr sz="2206" i="1" dirty="0">
                <a:latin typeface="Arial"/>
                <a:cs typeface="Arial"/>
              </a:rPr>
              <a:t>svařování</a:t>
            </a:r>
            <a:r>
              <a:rPr sz="2206" i="1" spc="-72" dirty="0">
                <a:latin typeface="Arial"/>
                <a:cs typeface="Arial"/>
              </a:rPr>
              <a:t> </a:t>
            </a:r>
            <a:r>
              <a:rPr sz="2206" i="1" spc="-11" dirty="0">
                <a:latin typeface="Arial"/>
                <a:cs typeface="Arial"/>
              </a:rPr>
              <a:t>patří </a:t>
            </a:r>
            <a:r>
              <a:rPr sz="2206" i="1" dirty="0">
                <a:latin typeface="Arial"/>
                <a:cs typeface="Arial"/>
              </a:rPr>
              <a:t>do</a:t>
            </a:r>
            <a:r>
              <a:rPr sz="2206" i="1" spc="-50" dirty="0">
                <a:latin typeface="Arial"/>
                <a:cs typeface="Arial"/>
              </a:rPr>
              <a:t> </a:t>
            </a:r>
            <a:r>
              <a:rPr sz="2206" i="1" dirty="0">
                <a:latin typeface="Arial"/>
                <a:cs typeface="Arial"/>
              </a:rPr>
              <a:t>skupiny</a:t>
            </a:r>
            <a:r>
              <a:rPr sz="2206" i="1" spc="-44" dirty="0">
                <a:latin typeface="Arial"/>
                <a:cs typeface="Arial"/>
              </a:rPr>
              <a:t> </a:t>
            </a:r>
            <a:r>
              <a:rPr sz="2206" i="1" u="sng" dirty="0">
                <a:uFill>
                  <a:solidFill>
                    <a:srgbClr val="000000"/>
                  </a:solidFill>
                </a:uFill>
                <a:latin typeface="Arial"/>
                <a:cs typeface="Arial"/>
              </a:rPr>
              <a:t>tlakového</a:t>
            </a:r>
            <a:r>
              <a:rPr sz="2206" i="1" u="sng" spc="-61" dirty="0">
                <a:uFill>
                  <a:solidFill>
                    <a:srgbClr val="000000"/>
                  </a:solidFill>
                </a:uFill>
                <a:latin typeface="Arial"/>
                <a:cs typeface="Arial"/>
              </a:rPr>
              <a:t> </a:t>
            </a:r>
            <a:r>
              <a:rPr sz="2206" i="1" u="sng" spc="-11" dirty="0">
                <a:uFill>
                  <a:solidFill>
                    <a:srgbClr val="000000"/>
                  </a:solidFill>
                </a:uFill>
                <a:latin typeface="Arial"/>
                <a:cs typeface="Arial"/>
              </a:rPr>
              <a:t>svařování</a:t>
            </a:r>
            <a:r>
              <a:rPr sz="2206" i="1" spc="-11" dirty="0">
                <a:latin typeface="Arial"/>
                <a:cs typeface="Arial"/>
              </a:rPr>
              <a:t>, </a:t>
            </a:r>
            <a:r>
              <a:rPr sz="2206" i="1" dirty="0">
                <a:latin typeface="Arial"/>
                <a:cs typeface="Arial"/>
              </a:rPr>
              <a:t>protože</a:t>
            </a:r>
            <a:r>
              <a:rPr sz="2206" i="1" spc="-66" dirty="0">
                <a:latin typeface="Arial"/>
                <a:cs typeface="Arial"/>
              </a:rPr>
              <a:t> </a:t>
            </a:r>
            <a:r>
              <a:rPr sz="2206" i="1" dirty="0">
                <a:latin typeface="Arial"/>
                <a:cs typeface="Arial"/>
              </a:rPr>
              <a:t>pro</a:t>
            </a:r>
            <a:r>
              <a:rPr sz="2206" i="1" spc="-44" dirty="0">
                <a:latin typeface="Arial"/>
                <a:cs typeface="Arial"/>
              </a:rPr>
              <a:t> </a:t>
            </a:r>
            <a:r>
              <a:rPr sz="2206" i="1" dirty="0">
                <a:latin typeface="Arial"/>
                <a:cs typeface="Arial"/>
              </a:rPr>
              <a:t>vytvoření</a:t>
            </a:r>
            <a:r>
              <a:rPr sz="2206" i="1" spc="-66" dirty="0">
                <a:latin typeface="Arial"/>
                <a:cs typeface="Arial"/>
              </a:rPr>
              <a:t> </a:t>
            </a:r>
            <a:r>
              <a:rPr sz="2206" i="1" spc="-11" dirty="0">
                <a:latin typeface="Arial"/>
                <a:cs typeface="Arial"/>
              </a:rPr>
              <a:t>svarového </a:t>
            </a:r>
            <a:r>
              <a:rPr sz="2206" i="1" dirty="0">
                <a:latin typeface="Arial"/>
                <a:cs typeface="Arial"/>
              </a:rPr>
              <a:t>spoje</a:t>
            </a:r>
            <a:r>
              <a:rPr sz="2206" i="1" spc="-28" dirty="0">
                <a:latin typeface="Arial"/>
                <a:cs typeface="Arial"/>
              </a:rPr>
              <a:t> </a:t>
            </a:r>
            <a:r>
              <a:rPr sz="2206" i="1" dirty="0">
                <a:latin typeface="Arial"/>
                <a:cs typeface="Arial"/>
              </a:rPr>
              <a:t>musí</a:t>
            </a:r>
            <a:r>
              <a:rPr sz="2206" i="1" spc="-33" dirty="0">
                <a:latin typeface="Arial"/>
                <a:cs typeface="Arial"/>
              </a:rPr>
              <a:t> </a:t>
            </a:r>
            <a:r>
              <a:rPr sz="2206" i="1" dirty="0">
                <a:latin typeface="Arial"/>
                <a:cs typeface="Arial"/>
              </a:rPr>
              <a:t>být</a:t>
            </a:r>
            <a:r>
              <a:rPr sz="2206" i="1" spc="-28" dirty="0">
                <a:latin typeface="Arial"/>
                <a:cs typeface="Arial"/>
              </a:rPr>
              <a:t> </a:t>
            </a:r>
            <a:r>
              <a:rPr sz="2206" i="1" dirty="0">
                <a:latin typeface="Arial"/>
                <a:cs typeface="Arial"/>
              </a:rPr>
              <a:t>použita</a:t>
            </a:r>
            <a:r>
              <a:rPr sz="2206" i="1" spc="-50" dirty="0">
                <a:latin typeface="Arial"/>
                <a:cs typeface="Arial"/>
              </a:rPr>
              <a:t> </a:t>
            </a:r>
            <a:r>
              <a:rPr sz="2206" i="1" dirty="0">
                <a:latin typeface="Arial"/>
                <a:cs typeface="Arial"/>
              </a:rPr>
              <a:t>síla</a:t>
            </a:r>
            <a:r>
              <a:rPr sz="2206" i="1" spc="-22" dirty="0">
                <a:latin typeface="Arial"/>
                <a:cs typeface="Arial"/>
              </a:rPr>
              <a:t> </a:t>
            </a:r>
            <a:r>
              <a:rPr sz="2206" i="1" spc="-28" dirty="0">
                <a:latin typeface="Arial"/>
                <a:cs typeface="Arial"/>
              </a:rPr>
              <a:t>pro </a:t>
            </a:r>
            <a:r>
              <a:rPr sz="2206" i="1" dirty="0">
                <a:latin typeface="Arial"/>
                <a:cs typeface="Arial"/>
              </a:rPr>
              <a:t>vytvoření</a:t>
            </a:r>
            <a:r>
              <a:rPr sz="2206" i="1" spc="-72" dirty="0">
                <a:latin typeface="Arial"/>
                <a:cs typeface="Arial"/>
              </a:rPr>
              <a:t> </a:t>
            </a:r>
            <a:r>
              <a:rPr sz="2206" i="1" dirty="0">
                <a:latin typeface="Arial"/>
                <a:cs typeface="Arial"/>
              </a:rPr>
              <a:t>plastické</a:t>
            </a:r>
            <a:r>
              <a:rPr sz="2206" i="1" spc="-44" dirty="0">
                <a:latin typeface="Arial"/>
                <a:cs typeface="Arial"/>
              </a:rPr>
              <a:t> </a:t>
            </a:r>
            <a:r>
              <a:rPr sz="2206" i="1" dirty="0">
                <a:latin typeface="Arial"/>
                <a:cs typeface="Arial"/>
              </a:rPr>
              <a:t>deformace</a:t>
            </a:r>
            <a:r>
              <a:rPr sz="2206" i="1" spc="-61" dirty="0">
                <a:latin typeface="Arial"/>
                <a:cs typeface="Arial"/>
              </a:rPr>
              <a:t> </a:t>
            </a:r>
            <a:r>
              <a:rPr sz="2206" i="1" spc="-55" dirty="0">
                <a:latin typeface="Arial"/>
                <a:cs typeface="Arial"/>
              </a:rPr>
              <a:t>a </a:t>
            </a:r>
            <a:r>
              <a:rPr sz="2206" i="1" dirty="0">
                <a:latin typeface="Arial"/>
                <a:cs typeface="Arial"/>
              </a:rPr>
              <a:t>svaření</a:t>
            </a:r>
            <a:r>
              <a:rPr sz="2206" i="1" spc="-66" dirty="0">
                <a:latin typeface="Arial"/>
                <a:cs typeface="Arial"/>
              </a:rPr>
              <a:t> </a:t>
            </a:r>
            <a:r>
              <a:rPr sz="2206" i="1" spc="-11" dirty="0">
                <a:latin typeface="Arial"/>
                <a:cs typeface="Arial"/>
              </a:rPr>
              <a:t>součásti.</a:t>
            </a:r>
            <a:endParaRPr sz="2206" dirty="0">
              <a:latin typeface="Arial"/>
              <a:cs typeface="Arial"/>
            </a:endParaRPr>
          </a:p>
        </p:txBody>
      </p:sp>
      <p:sp>
        <p:nvSpPr>
          <p:cNvPr id="13" name="object 13"/>
          <p:cNvSpPr txBox="1">
            <a:spLocks noGrp="1"/>
          </p:cNvSpPr>
          <p:nvPr>
            <p:ph type="title"/>
          </p:nvPr>
        </p:nvSpPr>
        <p:spPr>
          <a:xfrm>
            <a:off x="391632" y="774807"/>
            <a:ext cx="3954390" cy="514728"/>
          </a:xfrm>
          <a:prstGeom prst="rect">
            <a:avLst/>
          </a:prstGeom>
        </p:spPr>
        <p:txBody>
          <a:bodyPr vert="horz" wrap="square" lIns="0" tIns="14005" rIns="0" bIns="0" rtlCol="0">
            <a:spAutoFit/>
          </a:bodyPr>
          <a:lstStyle/>
          <a:p>
            <a:pPr marL="14007">
              <a:spcBef>
                <a:spcPts val="110"/>
              </a:spcBef>
            </a:pPr>
            <a:r>
              <a:rPr sz="3253" i="1" spc="-121" dirty="0">
                <a:solidFill>
                  <a:srgbClr val="FF3300"/>
                </a:solidFill>
                <a:latin typeface="Tahoma"/>
                <a:cs typeface="Tahoma"/>
              </a:rPr>
              <a:t>Odporové</a:t>
            </a:r>
            <a:r>
              <a:rPr sz="3253" i="1" spc="-72" dirty="0">
                <a:solidFill>
                  <a:srgbClr val="FF3300"/>
                </a:solidFill>
                <a:latin typeface="Tahoma"/>
                <a:cs typeface="Tahoma"/>
              </a:rPr>
              <a:t> </a:t>
            </a:r>
            <a:r>
              <a:rPr sz="3253" i="1" spc="-77" dirty="0">
                <a:solidFill>
                  <a:srgbClr val="FF3300"/>
                </a:solidFill>
                <a:latin typeface="Tahoma"/>
                <a:cs typeface="Tahoma"/>
              </a:rPr>
              <a:t>svařování</a:t>
            </a:r>
            <a:endParaRPr sz="3253">
              <a:latin typeface="Tahoma"/>
              <a:cs typeface="Tahoma"/>
            </a:endParaRP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body" idx="1"/>
          </p:nvPr>
        </p:nvSpPr>
        <p:spPr>
          <a:xfrm>
            <a:off x="1084796" y="2282601"/>
            <a:ext cx="10232451" cy="3761834"/>
          </a:xfrm>
          <a:prstGeom prst="rect">
            <a:avLst/>
          </a:prstGeom>
        </p:spPr>
        <p:txBody>
          <a:bodyPr vert="horz" wrap="square" lIns="0" tIns="14005" rIns="0" bIns="0" rtlCol="0">
            <a:spAutoFit/>
          </a:bodyPr>
          <a:lstStyle/>
          <a:p>
            <a:pPr marL="18208" marR="1563108">
              <a:lnSpc>
                <a:spcPct val="120000"/>
              </a:lnSpc>
              <a:spcBef>
                <a:spcPts val="110"/>
              </a:spcBef>
            </a:pPr>
            <a:r>
              <a:rPr dirty="0"/>
              <a:t>Podle</a:t>
            </a:r>
            <a:r>
              <a:rPr spc="-17" dirty="0"/>
              <a:t> </a:t>
            </a:r>
            <a:r>
              <a:rPr dirty="0"/>
              <a:t>konstrukčního</a:t>
            </a:r>
            <a:r>
              <a:rPr spc="-72" dirty="0"/>
              <a:t> </a:t>
            </a:r>
            <a:r>
              <a:rPr dirty="0"/>
              <a:t>uspořádání</a:t>
            </a:r>
            <a:r>
              <a:rPr spc="-77" dirty="0"/>
              <a:t> </a:t>
            </a:r>
            <a:r>
              <a:rPr dirty="0"/>
              <a:t>elektrod</a:t>
            </a:r>
            <a:r>
              <a:rPr spc="-39" dirty="0"/>
              <a:t> </a:t>
            </a:r>
            <a:r>
              <a:rPr dirty="0"/>
              <a:t>a</a:t>
            </a:r>
            <a:r>
              <a:rPr spc="-33" dirty="0"/>
              <a:t> </a:t>
            </a:r>
            <a:r>
              <a:rPr dirty="0"/>
              <a:t>pracovního</a:t>
            </a:r>
            <a:r>
              <a:rPr spc="-72" dirty="0"/>
              <a:t> </a:t>
            </a:r>
            <a:r>
              <a:rPr spc="-11" dirty="0"/>
              <a:t>postupu</a:t>
            </a:r>
            <a:r>
              <a:rPr i="1" spc="-11" dirty="0"/>
              <a:t> </a:t>
            </a:r>
            <a:r>
              <a:rPr i="1" dirty="0"/>
              <a:t>rozdělujeme</a:t>
            </a:r>
            <a:r>
              <a:rPr i="1" spc="-66" dirty="0"/>
              <a:t> </a:t>
            </a:r>
            <a:r>
              <a:rPr i="1" dirty="0"/>
              <a:t>metody</a:t>
            </a:r>
            <a:r>
              <a:rPr i="1" spc="-44" dirty="0"/>
              <a:t> </a:t>
            </a:r>
            <a:r>
              <a:rPr i="1" dirty="0"/>
              <a:t>odporového</a:t>
            </a:r>
            <a:r>
              <a:rPr i="1" spc="-72" dirty="0"/>
              <a:t> </a:t>
            </a:r>
            <a:r>
              <a:rPr i="1" dirty="0"/>
              <a:t>svařování</a:t>
            </a:r>
            <a:r>
              <a:rPr i="1" spc="-77" dirty="0"/>
              <a:t> </a:t>
            </a:r>
            <a:r>
              <a:rPr i="1" spc="-28" dirty="0"/>
              <a:t>na:</a:t>
            </a:r>
          </a:p>
          <a:p>
            <a:pPr marL="396380" indent="-378171">
              <a:spcBef>
                <a:spcPts val="2117"/>
              </a:spcBef>
              <a:buFont typeface="Wingdings"/>
              <a:buChar char=""/>
              <a:tabLst>
                <a:tab pos="396380" algn="l"/>
                <a:tab pos="397080" algn="l"/>
              </a:tabLst>
            </a:pPr>
            <a:r>
              <a:rPr b="1" dirty="0">
                <a:latin typeface="Arial"/>
                <a:cs typeface="Arial"/>
              </a:rPr>
              <a:t>bodové</a:t>
            </a:r>
            <a:r>
              <a:rPr b="1" spc="-6" dirty="0">
                <a:latin typeface="Arial"/>
                <a:cs typeface="Arial"/>
              </a:rPr>
              <a:t> </a:t>
            </a:r>
            <a:r>
              <a:rPr dirty="0"/>
              <a:t>–</a:t>
            </a:r>
            <a:r>
              <a:rPr spc="-22" dirty="0"/>
              <a:t> </a:t>
            </a:r>
            <a:r>
              <a:rPr dirty="0"/>
              <a:t>svarové</a:t>
            </a:r>
            <a:r>
              <a:rPr spc="-66" dirty="0"/>
              <a:t> </a:t>
            </a:r>
            <a:r>
              <a:rPr dirty="0"/>
              <a:t>spoje</a:t>
            </a:r>
            <a:r>
              <a:rPr spc="-22" dirty="0"/>
              <a:t> </a:t>
            </a:r>
            <a:r>
              <a:rPr dirty="0"/>
              <a:t>se</a:t>
            </a:r>
            <a:r>
              <a:rPr spc="-17" dirty="0"/>
              <a:t> </a:t>
            </a:r>
            <a:r>
              <a:rPr dirty="0"/>
              <a:t>vytvářejí</a:t>
            </a:r>
            <a:r>
              <a:rPr spc="-50" dirty="0"/>
              <a:t> </a:t>
            </a:r>
            <a:r>
              <a:rPr dirty="0"/>
              <a:t>v</a:t>
            </a:r>
            <a:r>
              <a:rPr spc="6" dirty="0"/>
              <a:t> </a:t>
            </a:r>
            <a:r>
              <a:rPr dirty="0"/>
              <a:t>podobě</a:t>
            </a:r>
            <a:r>
              <a:rPr spc="-39" dirty="0"/>
              <a:t> </a:t>
            </a:r>
            <a:r>
              <a:rPr dirty="0"/>
              <a:t>svarových</a:t>
            </a:r>
            <a:r>
              <a:rPr spc="-50" dirty="0"/>
              <a:t> </a:t>
            </a:r>
            <a:r>
              <a:rPr spc="-11" dirty="0"/>
              <a:t>čoček</a:t>
            </a:r>
          </a:p>
          <a:p>
            <a:pPr marL="396380"/>
            <a:r>
              <a:rPr dirty="0"/>
              <a:t>(bodových</a:t>
            </a:r>
            <a:r>
              <a:rPr spc="-83" dirty="0"/>
              <a:t> </a:t>
            </a:r>
            <a:r>
              <a:rPr dirty="0"/>
              <a:t>svarů)</a:t>
            </a:r>
            <a:r>
              <a:rPr spc="-83" dirty="0"/>
              <a:t> </a:t>
            </a:r>
            <a:r>
              <a:rPr dirty="0"/>
              <a:t>mezi</a:t>
            </a:r>
            <a:r>
              <a:rPr spc="-39" dirty="0"/>
              <a:t> </a:t>
            </a:r>
            <a:r>
              <a:rPr dirty="0"/>
              <a:t>přeplátovanými</a:t>
            </a:r>
            <a:r>
              <a:rPr spc="-66" dirty="0"/>
              <a:t> </a:t>
            </a:r>
            <a:r>
              <a:rPr spc="-22" dirty="0"/>
              <a:t>díly</a:t>
            </a:r>
          </a:p>
          <a:p>
            <a:pPr marL="396380" marR="687712" indent="-378171">
              <a:spcBef>
                <a:spcPts val="529"/>
              </a:spcBef>
              <a:buFont typeface="Wingdings"/>
              <a:buChar char=""/>
              <a:tabLst>
                <a:tab pos="396380" algn="l"/>
                <a:tab pos="397080" algn="l"/>
              </a:tabLst>
            </a:pPr>
            <a:r>
              <a:rPr b="1" dirty="0">
                <a:latin typeface="Arial"/>
                <a:cs typeface="Arial"/>
              </a:rPr>
              <a:t>švové</a:t>
            </a:r>
            <a:r>
              <a:rPr b="1" spc="-17" dirty="0">
                <a:latin typeface="Arial"/>
                <a:cs typeface="Arial"/>
              </a:rPr>
              <a:t> </a:t>
            </a:r>
            <a:r>
              <a:rPr dirty="0"/>
              <a:t>–</a:t>
            </a:r>
            <a:r>
              <a:rPr spc="-22" dirty="0"/>
              <a:t> </a:t>
            </a:r>
            <a:r>
              <a:rPr dirty="0"/>
              <a:t>svarové</a:t>
            </a:r>
            <a:r>
              <a:rPr spc="-61" dirty="0"/>
              <a:t> </a:t>
            </a:r>
            <a:r>
              <a:rPr dirty="0"/>
              <a:t>spoje</a:t>
            </a:r>
            <a:r>
              <a:rPr spc="-22" dirty="0"/>
              <a:t> </a:t>
            </a:r>
            <a:r>
              <a:rPr dirty="0"/>
              <a:t>se</a:t>
            </a:r>
            <a:r>
              <a:rPr spc="-17" dirty="0"/>
              <a:t> </a:t>
            </a:r>
            <a:r>
              <a:rPr dirty="0"/>
              <a:t>vytvářejí</a:t>
            </a:r>
            <a:r>
              <a:rPr spc="-61" dirty="0"/>
              <a:t> </a:t>
            </a:r>
            <a:r>
              <a:rPr dirty="0"/>
              <a:t>s</a:t>
            </a:r>
            <a:r>
              <a:rPr spc="11" dirty="0"/>
              <a:t> </a:t>
            </a:r>
            <a:r>
              <a:rPr dirty="0"/>
              <a:t>využitím</a:t>
            </a:r>
            <a:r>
              <a:rPr spc="-55" dirty="0"/>
              <a:t> </a:t>
            </a:r>
            <a:r>
              <a:rPr dirty="0"/>
              <a:t>kotoučových</a:t>
            </a:r>
            <a:r>
              <a:rPr spc="-50" dirty="0"/>
              <a:t> </a:t>
            </a:r>
            <a:r>
              <a:rPr spc="-11" dirty="0"/>
              <a:t>elektrod</a:t>
            </a:r>
            <a:r>
              <a:rPr i="1" spc="-11" dirty="0"/>
              <a:t> </a:t>
            </a:r>
            <a:r>
              <a:rPr i="1" dirty="0"/>
              <a:t>obvykle</a:t>
            </a:r>
            <a:r>
              <a:rPr i="1" spc="-66" dirty="0"/>
              <a:t> </a:t>
            </a:r>
            <a:r>
              <a:rPr i="1" dirty="0"/>
              <a:t>mezi</a:t>
            </a:r>
            <a:r>
              <a:rPr i="1" spc="-22" dirty="0"/>
              <a:t> </a:t>
            </a:r>
            <a:r>
              <a:rPr i="1" dirty="0"/>
              <a:t>přeplátovanými</a:t>
            </a:r>
            <a:r>
              <a:rPr i="1" spc="-66" dirty="0"/>
              <a:t> </a:t>
            </a:r>
            <a:r>
              <a:rPr i="1" dirty="0"/>
              <a:t>díly</a:t>
            </a:r>
            <a:r>
              <a:rPr i="1" spc="-22" dirty="0"/>
              <a:t> </a:t>
            </a:r>
            <a:r>
              <a:rPr i="1" dirty="0"/>
              <a:t>jako</a:t>
            </a:r>
            <a:r>
              <a:rPr i="1" spc="-33" dirty="0"/>
              <a:t> </a:t>
            </a:r>
            <a:r>
              <a:rPr i="1" dirty="0"/>
              <a:t>souvislé</a:t>
            </a:r>
            <a:r>
              <a:rPr i="1" spc="-50" dirty="0"/>
              <a:t> </a:t>
            </a:r>
            <a:r>
              <a:rPr i="1" dirty="0"/>
              <a:t>nebo</a:t>
            </a:r>
            <a:r>
              <a:rPr i="1" spc="-44" dirty="0"/>
              <a:t> </a:t>
            </a:r>
            <a:r>
              <a:rPr i="1" spc="-11" dirty="0"/>
              <a:t>přerušované</a:t>
            </a:r>
          </a:p>
          <a:p>
            <a:pPr marL="396380" marR="301837" indent="-378171">
              <a:spcBef>
                <a:spcPts val="529"/>
              </a:spcBef>
              <a:buFont typeface="Wingdings"/>
              <a:buChar char=""/>
              <a:tabLst>
                <a:tab pos="396380" algn="l"/>
                <a:tab pos="397080" algn="l"/>
              </a:tabLst>
            </a:pPr>
            <a:r>
              <a:rPr b="1" dirty="0">
                <a:latin typeface="Arial"/>
                <a:cs typeface="Arial"/>
              </a:rPr>
              <a:t>výstupkové</a:t>
            </a:r>
            <a:r>
              <a:rPr b="1" spc="-39" dirty="0">
                <a:latin typeface="Arial"/>
                <a:cs typeface="Arial"/>
              </a:rPr>
              <a:t> </a:t>
            </a:r>
            <a:r>
              <a:rPr dirty="0"/>
              <a:t>–</a:t>
            </a:r>
            <a:r>
              <a:rPr spc="-28" dirty="0"/>
              <a:t> </a:t>
            </a:r>
            <a:r>
              <a:rPr dirty="0"/>
              <a:t>svarové</a:t>
            </a:r>
            <a:r>
              <a:rPr spc="-66" dirty="0"/>
              <a:t> </a:t>
            </a:r>
            <a:r>
              <a:rPr dirty="0"/>
              <a:t>spoje</a:t>
            </a:r>
            <a:r>
              <a:rPr spc="-28" dirty="0"/>
              <a:t> </a:t>
            </a:r>
            <a:r>
              <a:rPr dirty="0"/>
              <a:t>se</a:t>
            </a:r>
            <a:r>
              <a:rPr spc="-22" dirty="0"/>
              <a:t> </a:t>
            </a:r>
            <a:r>
              <a:rPr dirty="0"/>
              <a:t>vytvářejí</a:t>
            </a:r>
            <a:r>
              <a:rPr spc="-55" dirty="0"/>
              <a:t> </a:t>
            </a:r>
            <a:r>
              <a:rPr dirty="0"/>
              <a:t>na</a:t>
            </a:r>
            <a:r>
              <a:rPr spc="-22" dirty="0"/>
              <a:t> </a:t>
            </a:r>
            <a:r>
              <a:rPr dirty="0"/>
              <a:t>místech</a:t>
            </a:r>
            <a:r>
              <a:rPr spc="-39" dirty="0"/>
              <a:t> </a:t>
            </a:r>
            <a:r>
              <a:rPr dirty="0"/>
              <a:t>přirozených</a:t>
            </a:r>
            <a:r>
              <a:rPr spc="-61" dirty="0"/>
              <a:t> </a:t>
            </a:r>
            <a:r>
              <a:rPr spc="-22" dirty="0"/>
              <a:t>nebo</a:t>
            </a:r>
            <a:r>
              <a:rPr i="1" spc="-22" dirty="0"/>
              <a:t> </a:t>
            </a:r>
            <a:r>
              <a:rPr i="1" dirty="0"/>
              <a:t>záměrně</a:t>
            </a:r>
            <a:r>
              <a:rPr i="1" spc="-55" dirty="0"/>
              <a:t> </a:t>
            </a:r>
            <a:r>
              <a:rPr i="1" dirty="0"/>
              <a:t>vytvořených</a:t>
            </a:r>
            <a:r>
              <a:rPr i="1" spc="-72" dirty="0"/>
              <a:t> </a:t>
            </a:r>
            <a:r>
              <a:rPr i="1" spc="-11" dirty="0"/>
              <a:t>výstupků</a:t>
            </a:r>
          </a:p>
          <a:p>
            <a:pPr marL="402682">
              <a:spcBef>
                <a:spcPts val="534"/>
              </a:spcBef>
            </a:pPr>
            <a:r>
              <a:rPr dirty="0"/>
              <a:t>(někdy</a:t>
            </a:r>
            <a:r>
              <a:rPr spc="-55" dirty="0"/>
              <a:t> </a:t>
            </a:r>
            <a:r>
              <a:rPr dirty="0"/>
              <a:t>označováno</a:t>
            </a:r>
            <a:r>
              <a:rPr spc="-55" dirty="0"/>
              <a:t> </a:t>
            </a:r>
            <a:r>
              <a:rPr dirty="0"/>
              <a:t>jako</a:t>
            </a:r>
            <a:r>
              <a:rPr spc="-33" dirty="0"/>
              <a:t> </a:t>
            </a:r>
            <a:r>
              <a:rPr dirty="0"/>
              <a:t>odporové</a:t>
            </a:r>
            <a:r>
              <a:rPr spc="-50" dirty="0"/>
              <a:t> </a:t>
            </a:r>
            <a:r>
              <a:rPr dirty="0"/>
              <a:t>svařování</a:t>
            </a:r>
            <a:r>
              <a:rPr spc="-77" dirty="0"/>
              <a:t> </a:t>
            </a:r>
            <a:r>
              <a:rPr dirty="0"/>
              <a:t>na</a:t>
            </a:r>
            <a:r>
              <a:rPr spc="-28" dirty="0"/>
              <a:t> </a:t>
            </a:r>
            <a:r>
              <a:rPr spc="-11" dirty="0"/>
              <a:t>lisu)</a:t>
            </a:r>
          </a:p>
          <a:p>
            <a:pPr marL="396380" marR="5602" indent="-378171">
              <a:spcBef>
                <a:spcPts val="529"/>
              </a:spcBef>
              <a:buFont typeface="Wingdings"/>
              <a:buChar char=""/>
              <a:tabLst>
                <a:tab pos="396380" algn="l"/>
                <a:tab pos="397080" algn="l"/>
              </a:tabLst>
            </a:pPr>
            <a:r>
              <a:rPr b="1" dirty="0">
                <a:latin typeface="Arial"/>
                <a:cs typeface="Arial"/>
              </a:rPr>
              <a:t>stykové</a:t>
            </a:r>
            <a:r>
              <a:rPr b="1" spc="-28" dirty="0">
                <a:latin typeface="Arial"/>
                <a:cs typeface="Arial"/>
              </a:rPr>
              <a:t> </a:t>
            </a:r>
            <a:r>
              <a:rPr dirty="0"/>
              <a:t>–</a:t>
            </a:r>
            <a:r>
              <a:rPr spc="-22" dirty="0"/>
              <a:t> </a:t>
            </a:r>
            <a:r>
              <a:rPr dirty="0"/>
              <a:t>svarové</a:t>
            </a:r>
            <a:r>
              <a:rPr spc="-61" dirty="0"/>
              <a:t> </a:t>
            </a:r>
            <a:r>
              <a:rPr dirty="0"/>
              <a:t>spoje</a:t>
            </a:r>
            <a:r>
              <a:rPr spc="-22" dirty="0"/>
              <a:t> </a:t>
            </a:r>
            <a:r>
              <a:rPr dirty="0"/>
              <a:t>se</a:t>
            </a:r>
            <a:r>
              <a:rPr spc="-22" dirty="0"/>
              <a:t> </a:t>
            </a:r>
            <a:r>
              <a:rPr dirty="0"/>
              <a:t>vytvářejí</a:t>
            </a:r>
            <a:r>
              <a:rPr spc="-55" dirty="0"/>
              <a:t> </a:t>
            </a:r>
            <a:r>
              <a:rPr dirty="0"/>
              <a:t>v</a:t>
            </a:r>
            <a:r>
              <a:rPr spc="6" dirty="0"/>
              <a:t> </a:t>
            </a:r>
            <a:r>
              <a:rPr dirty="0"/>
              <a:t>celé</a:t>
            </a:r>
            <a:r>
              <a:rPr spc="-28" dirty="0"/>
              <a:t> </a:t>
            </a:r>
            <a:r>
              <a:rPr dirty="0"/>
              <a:t>styčné</a:t>
            </a:r>
            <a:r>
              <a:rPr spc="-44" dirty="0"/>
              <a:t> </a:t>
            </a:r>
            <a:r>
              <a:rPr dirty="0"/>
              <a:t>ploše</a:t>
            </a:r>
            <a:r>
              <a:rPr spc="-28" dirty="0"/>
              <a:t> </a:t>
            </a:r>
            <a:r>
              <a:rPr dirty="0"/>
              <a:t>s využitím</a:t>
            </a:r>
            <a:r>
              <a:rPr spc="-50" dirty="0"/>
              <a:t> </a:t>
            </a:r>
            <a:r>
              <a:rPr spc="-22" dirty="0"/>
              <a:t>nebo</a:t>
            </a:r>
            <a:r>
              <a:rPr i="1" spc="-22" dirty="0"/>
              <a:t> </a:t>
            </a:r>
            <a:r>
              <a:rPr i="1" dirty="0"/>
              <a:t>bez</a:t>
            </a:r>
            <a:r>
              <a:rPr i="1" spc="-39" dirty="0"/>
              <a:t> </a:t>
            </a:r>
            <a:r>
              <a:rPr i="1" dirty="0"/>
              <a:t>využití</a:t>
            </a:r>
            <a:r>
              <a:rPr i="1" spc="-61" dirty="0"/>
              <a:t> </a:t>
            </a:r>
            <a:r>
              <a:rPr i="1" dirty="0"/>
              <a:t>odtavovací</a:t>
            </a:r>
            <a:r>
              <a:rPr i="1" spc="-61" dirty="0"/>
              <a:t> </a:t>
            </a:r>
            <a:r>
              <a:rPr i="1" dirty="0"/>
              <a:t>fáze</a:t>
            </a:r>
            <a:r>
              <a:rPr i="1" spc="-28" dirty="0"/>
              <a:t> </a:t>
            </a:r>
            <a:r>
              <a:rPr i="1" dirty="0"/>
              <a:t>svařovacího</a:t>
            </a:r>
            <a:r>
              <a:rPr i="1" spc="-50" dirty="0"/>
              <a:t> </a:t>
            </a:r>
            <a:r>
              <a:rPr i="1" spc="-11" dirty="0"/>
              <a:t>procesu</a:t>
            </a:r>
          </a:p>
          <a:p>
            <a:pPr marL="325647">
              <a:spcBef>
                <a:spcPts val="529"/>
              </a:spcBef>
            </a:pPr>
            <a:r>
              <a:rPr dirty="0"/>
              <a:t>(tj.</a:t>
            </a:r>
            <a:r>
              <a:rPr spc="-33" dirty="0"/>
              <a:t> </a:t>
            </a:r>
            <a:r>
              <a:rPr dirty="0"/>
              <a:t>svařování</a:t>
            </a:r>
            <a:r>
              <a:rPr spc="-66" dirty="0"/>
              <a:t> </a:t>
            </a:r>
            <a:r>
              <a:rPr dirty="0"/>
              <a:t>odtavovací</a:t>
            </a:r>
            <a:r>
              <a:rPr spc="-66" dirty="0"/>
              <a:t> </a:t>
            </a:r>
            <a:r>
              <a:rPr dirty="0"/>
              <a:t>a</a:t>
            </a:r>
            <a:r>
              <a:rPr spc="-11" dirty="0"/>
              <a:t> pěchovací)</a:t>
            </a:r>
          </a:p>
        </p:txBody>
      </p:sp>
      <p:sp>
        <p:nvSpPr>
          <p:cNvPr id="11" name="object 11"/>
          <p:cNvSpPr txBox="1">
            <a:spLocks noGrp="1"/>
          </p:cNvSpPr>
          <p:nvPr>
            <p:ph type="title"/>
          </p:nvPr>
        </p:nvSpPr>
        <p:spPr>
          <a:xfrm>
            <a:off x="391633" y="774807"/>
            <a:ext cx="7812143" cy="514728"/>
          </a:xfrm>
          <a:prstGeom prst="rect">
            <a:avLst/>
          </a:prstGeom>
        </p:spPr>
        <p:txBody>
          <a:bodyPr vert="horz" wrap="square" lIns="0" tIns="14005" rIns="0" bIns="0" rtlCol="0">
            <a:spAutoFit/>
          </a:bodyPr>
          <a:lstStyle/>
          <a:p>
            <a:pPr marL="14007">
              <a:spcBef>
                <a:spcPts val="110"/>
              </a:spcBef>
            </a:pPr>
            <a:r>
              <a:rPr sz="3253" i="1" spc="-110" dirty="0">
                <a:solidFill>
                  <a:srgbClr val="FF3300"/>
                </a:solidFill>
                <a:latin typeface="Tahoma"/>
                <a:cs typeface="Tahoma"/>
              </a:rPr>
              <a:t>Rozdělení</a:t>
            </a:r>
            <a:r>
              <a:rPr sz="3253" i="1" spc="-55" dirty="0">
                <a:solidFill>
                  <a:srgbClr val="FF3300"/>
                </a:solidFill>
                <a:latin typeface="Tahoma"/>
                <a:cs typeface="Tahoma"/>
              </a:rPr>
              <a:t> </a:t>
            </a:r>
            <a:r>
              <a:rPr sz="3253" i="1" spc="-110" dirty="0">
                <a:solidFill>
                  <a:srgbClr val="FF3300"/>
                </a:solidFill>
                <a:latin typeface="Tahoma"/>
                <a:cs typeface="Tahoma"/>
              </a:rPr>
              <a:t>metod</a:t>
            </a:r>
            <a:r>
              <a:rPr sz="3253" i="1" spc="-61" dirty="0">
                <a:solidFill>
                  <a:srgbClr val="FF3300"/>
                </a:solidFill>
                <a:latin typeface="Tahoma"/>
                <a:cs typeface="Tahoma"/>
              </a:rPr>
              <a:t> </a:t>
            </a:r>
            <a:r>
              <a:rPr sz="3253" i="1" spc="-121" dirty="0">
                <a:solidFill>
                  <a:srgbClr val="FF3300"/>
                </a:solidFill>
                <a:latin typeface="Tahoma"/>
                <a:cs typeface="Tahoma"/>
              </a:rPr>
              <a:t>odporového</a:t>
            </a:r>
            <a:r>
              <a:rPr sz="3253" i="1" spc="-94" dirty="0">
                <a:solidFill>
                  <a:srgbClr val="FF3300"/>
                </a:solidFill>
                <a:latin typeface="Tahoma"/>
                <a:cs typeface="Tahoma"/>
              </a:rPr>
              <a:t> </a:t>
            </a:r>
            <a:r>
              <a:rPr sz="3253" i="1" spc="-39" dirty="0">
                <a:solidFill>
                  <a:srgbClr val="FF3300"/>
                </a:solidFill>
                <a:latin typeface="Tahoma"/>
                <a:cs typeface="Tahoma"/>
              </a:rPr>
              <a:t>svařování</a:t>
            </a:r>
            <a:endParaRPr sz="3253">
              <a:latin typeface="Tahoma"/>
              <a:cs typeface="Tahoma"/>
            </a:endParaRPr>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1" y="768085"/>
            <a:ext cx="9602020" cy="552879"/>
          </a:xfrm>
          <a:prstGeom prst="rect">
            <a:avLst/>
          </a:prstGeom>
        </p:spPr>
        <p:txBody>
          <a:bodyPr vert="horz" wrap="square" lIns="0" tIns="14005" rIns="0" bIns="0" rtlCol="0">
            <a:spAutoFit/>
          </a:bodyPr>
          <a:lstStyle/>
          <a:p>
            <a:pPr marL="14007">
              <a:spcBef>
                <a:spcPts val="110"/>
              </a:spcBef>
              <a:tabLst>
                <a:tab pos="3382534" algn="l"/>
              </a:tabLst>
            </a:pPr>
            <a:r>
              <a:rPr sz="3253" i="1" spc="-105" dirty="0">
                <a:solidFill>
                  <a:srgbClr val="FF3300"/>
                </a:solidFill>
                <a:latin typeface="Tahoma"/>
                <a:cs typeface="Tahoma"/>
              </a:rPr>
              <a:t>Značení</a:t>
            </a:r>
            <a:r>
              <a:rPr sz="3253" i="1" spc="-116" dirty="0">
                <a:solidFill>
                  <a:srgbClr val="FF3300"/>
                </a:solidFill>
                <a:latin typeface="Tahoma"/>
                <a:cs typeface="Tahoma"/>
              </a:rPr>
              <a:t> </a:t>
            </a:r>
            <a:r>
              <a:rPr sz="3253" i="1" spc="-11" dirty="0">
                <a:solidFill>
                  <a:srgbClr val="FF3300"/>
                </a:solidFill>
                <a:latin typeface="Tahoma"/>
                <a:cs typeface="Tahoma"/>
              </a:rPr>
              <a:t>metody</a:t>
            </a:r>
            <a:r>
              <a:rPr sz="3253" i="1" dirty="0">
                <a:solidFill>
                  <a:srgbClr val="FF3300"/>
                </a:solidFill>
                <a:latin typeface="Tahoma"/>
                <a:cs typeface="Tahoma"/>
              </a:rPr>
              <a:t>	-</a:t>
            </a:r>
            <a:r>
              <a:rPr sz="3253" i="1" spc="-116" dirty="0">
                <a:solidFill>
                  <a:srgbClr val="FF3300"/>
                </a:solidFill>
                <a:latin typeface="Tahoma"/>
                <a:cs typeface="Tahoma"/>
              </a:rPr>
              <a:t> </a:t>
            </a:r>
            <a:r>
              <a:rPr i="1" dirty="0">
                <a:solidFill>
                  <a:srgbClr val="000000"/>
                </a:solidFill>
                <a:latin typeface="Arial"/>
                <a:cs typeface="Arial"/>
              </a:rPr>
              <a:t>Dle</a:t>
            </a:r>
            <a:r>
              <a:rPr i="1" spc="-72" dirty="0">
                <a:solidFill>
                  <a:srgbClr val="000000"/>
                </a:solidFill>
                <a:latin typeface="Arial"/>
                <a:cs typeface="Arial"/>
              </a:rPr>
              <a:t> </a:t>
            </a:r>
            <a:r>
              <a:rPr i="1" dirty="0">
                <a:solidFill>
                  <a:srgbClr val="000000"/>
                </a:solidFill>
                <a:latin typeface="Arial"/>
                <a:cs typeface="Arial"/>
              </a:rPr>
              <a:t>normy</a:t>
            </a:r>
            <a:r>
              <a:rPr i="1" spc="-66" dirty="0">
                <a:solidFill>
                  <a:srgbClr val="000000"/>
                </a:solidFill>
                <a:latin typeface="Arial"/>
                <a:cs typeface="Arial"/>
              </a:rPr>
              <a:t> </a:t>
            </a:r>
            <a:r>
              <a:rPr i="1" dirty="0">
                <a:solidFill>
                  <a:srgbClr val="000000"/>
                </a:solidFill>
                <a:latin typeface="Arial"/>
                <a:cs typeface="Arial"/>
              </a:rPr>
              <a:t>ČSN</a:t>
            </a:r>
            <a:r>
              <a:rPr i="1" spc="-55" dirty="0">
                <a:solidFill>
                  <a:srgbClr val="000000"/>
                </a:solidFill>
                <a:latin typeface="Arial"/>
                <a:cs typeface="Arial"/>
              </a:rPr>
              <a:t> </a:t>
            </a:r>
            <a:r>
              <a:rPr i="1" dirty="0">
                <a:solidFill>
                  <a:srgbClr val="000000"/>
                </a:solidFill>
                <a:latin typeface="Arial"/>
                <a:cs typeface="Arial"/>
              </a:rPr>
              <a:t>EN</a:t>
            </a:r>
            <a:r>
              <a:rPr i="1" spc="-83" dirty="0">
                <a:solidFill>
                  <a:srgbClr val="000000"/>
                </a:solidFill>
                <a:latin typeface="Arial"/>
                <a:cs typeface="Arial"/>
              </a:rPr>
              <a:t> </a:t>
            </a:r>
            <a:r>
              <a:rPr i="1" dirty="0">
                <a:solidFill>
                  <a:srgbClr val="000000"/>
                </a:solidFill>
                <a:latin typeface="Arial"/>
                <a:cs typeface="Arial"/>
              </a:rPr>
              <a:t>ISO</a:t>
            </a:r>
            <a:r>
              <a:rPr i="1" spc="-72" dirty="0">
                <a:solidFill>
                  <a:srgbClr val="000000"/>
                </a:solidFill>
                <a:latin typeface="Arial"/>
                <a:cs typeface="Arial"/>
              </a:rPr>
              <a:t> </a:t>
            </a:r>
            <a:r>
              <a:rPr i="1" spc="-22" dirty="0">
                <a:solidFill>
                  <a:srgbClr val="000000"/>
                </a:solidFill>
                <a:latin typeface="Arial"/>
                <a:cs typeface="Arial"/>
              </a:rPr>
              <a:t>4063</a:t>
            </a:r>
            <a:endParaRPr sz="3253" dirty="0">
              <a:latin typeface="Arial"/>
              <a:cs typeface="Arial"/>
            </a:endParaRPr>
          </a:p>
        </p:txBody>
      </p:sp>
      <p:sp>
        <p:nvSpPr>
          <p:cNvPr id="11" name="object 11"/>
          <p:cNvSpPr txBox="1"/>
          <p:nvPr/>
        </p:nvSpPr>
        <p:spPr>
          <a:xfrm>
            <a:off x="469900" y="1454279"/>
            <a:ext cx="4464182" cy="5170107"/>
          </a:xfrm>
          <a:prstGeom prst="rect">
            <a:avLst/>
          </a:prstGeom>
        </p:spPr>
        <p:txBody>
          <a:bodyPr vert="horz" wrap="square" lIns="0" tIns="14706" rIns="0" bIns="0" rtlCol="0">
            <a:spAutoFit/>
          </a:bodyPr>
          <a:lstStyle/>
          <a:p>
            <a:pPr marL="14007">
              <a:spcBef>
                <a:spcPts val="116"/>
              </a:spcBef>
            </a:pPr>
            <a:r>
              <a:rPr sz="2000" b="1" i="1" u="sng" dirty="0">
                <a:uFill>
                  <a:solidFill>
                    <a:srgbClr val="000000"/>
                  </a:solidFill>
                </a:uFill>
                <a:latin typeface="Arial"/>
                <a:cs typeface="Arial"/>
              </a:rPr>
              <a:t>2</a:t>
            </a:r>
            <a:r>
              <a:rPr sz="2000" b="1" i="1" u="sng" spc="-17" dirty="0">
                <a:uFill>
                  <a:solidFill>
                    <a:srgbClr val="000000"/>
                  </a:solidFill>
                </a:uFill>
                <a:latin typeface="Arial"/>
                <a:cs typeface="Arial"/>
              </a:rPr>
              <a:t> </a:t>
            </a:r>
            <a:r>
              <a:rPr sz="2000" i="1" u="sng" dirty="0">
                <a:uFill>
                  <a:solidFill>
                    <a:srgbClr val="000000"/>
                  </a:solidFill>
                </a:uFill>
                <a:latin typeface="Arial"/>
                <a:cs typeface="Arial"/>
              </a:rPr>
              <a:t>–</a:t>
            </a:r>
            <a:r>
              <a:rPr sz="2000" i="1" u="sng" spc="-28" dirty="0">
                <a:uFill>
                  <a:solidFill>
                    <a:srgbClr val="000000"/>
                  </a:solidFill>
                </a:uFill>
                <a:latin typeface="Arial"/>
                <a:cs typeface="Arial"/>
              </a:rPr>
              <a:t> </a:t>
            </a:r>
            <a:r>
              <a:rPr sz="2000" i="1" u="sng" dirty="0">
                <a:uFill>
                  <a:solidFill>
                    <a:srgbClr val="000000"/>
                  </a:solidFill>
                </a:uFill>
                <a:latin typeface="Arial"/>
                <a:cs typeface="Arial"/>
              </a:rPr>
              <a:t>Odporové</a:t>
            </a:r>
            <a:r>
              <a:rPr sz="2000" i="1" u="sng" spc="-61" dirty="0">
                <a:uFill>
                  <a:solidFill>
                    <a:srgbClr val="000000"/>
                  </a:solidFill>
                </a:uFill>
                <a:latin typeface="Arial"/>
                <a:cs typeface="Arial"/>
              </a:rPr>
              <a:t> </a:t>
            </a:r>
            <a:r>
              <a:rPr sz="2000" i="1" u="sng" dirty="0">
                <a:uFill>
                  <a:solidFill>
                    <a:srgbClr val="000000"/>
                  </a:solidFill>
                </a:uFill>
                <a:latin typeface="Arial"/>
                <a:cs typeface="Arial"/>
              </a:rPr>
              <a:t>metody</a:t>
            </a:r>
            <a:r>
              <a:rPr sz="2000" i="1" u="sng" spc="-22" dirty="0">
                <a:uFill>
                  <a:solidFill>
                    <a:srgbClr val="000000"/>
                  </a:solidFill>
                </a:uFill>
                <a:latin typeface="Arial"/>
                <a:cs typeface="Arial"/>
              </a:rPr>
              <a:t> </a:t>
            </a:r>
            <a:r>
              <a:rPr sz="2000" i="1" u="sng" spc="-11" dirty="0">
                <a:uFill>
                  <a:solidFill>
                    <a:srgbClr val="000000"/>
                  </a:solidFill>
                </a:uFill>
                <a:latin typeface="Arial"/>
                <a:cs typeface="Arial"/>
              </a:rPr>
              <a:t>svařování</a:t>
            </a:r>
            <a:endParaRPr sz="2000" dirty="0">
              <a:latin typeface="Arial"/>
              <a:cs typeface="Arial"/>
            </a:endParaRPr>
          </a:p>
          <a:p>
            <a:pPr marL="14007">
              <a:tabLst>
                <a:tab pos="2326455" algn="l"/>
                <a:tab pos="3489681" algn="l"/>
              </a:tabLst>
            </a:pPr>
            <a:r>
              <a:rPr sz="2000" b="1" i="1" u="sng" dirty="0">
                <a:uFill>
                  <a:solidFill>
                    <a:srgbClr val="000000"/>
                  </a:solidFill>
                </a:uFill>
                <a:latin typeface="Arial"/>
                <a:cs typeface="Arial"/>
              </a:rPr>
              <a:t>RW</a:t>
            </a:r>
            <a:r>
              <a:rPr sz="2000" b="1" i="1" u="sng" spc="-39" dirty="0">
                <a:uFill>
                  <a:solidFill>
                    <a:srgbClr val="000000"/>
                  </a:solidFill>
                </a:uFill>
                <a:latin typeface="Arial"/>
                <a:cs typeface="Arial"/>
              </a:rPr>
              <a:t> </a:t>
            </a:r>
            <a:r>
              <a:rPr sz="2000" i="1" u="sng" dirty="0">
                <a:uFill>
                  <a:solidFill>
                    <a:srgbClr val="000000"/>
                  </a:solidFill>
                </a:uFill>
                <a:latin typeface="Arial"/>
                <a:cs typeface="Arial"/>
              </a:rPr>
              <a:t>–</a:t>
            </a:r>
            <a:r>
              <a:rPr sz="2000" i="1" u="sng" spc="-33" dirty="0">
                <a:uFill>
                  <a:solidFill>
                    <a:srgbClr val="000000"/>
                  </a:solidFill>
                </a:uFill>
                <a:latin typeface="Arial"/>
                <a:cs typeface="Arial"/>
              </a:rPr>
              <a:t> </a:t>
            </a:r>
            <a:r>
              <a:rPr sz="2000" i="1" u="sng" spc="-11" dirty="0">
                <a:uFill>
                  <a:solidFill>
                    <a:srgbClr val="000000"/>
                  </a:solidFill>
                </a:uFill>
                <a:latin typeface="Arial"/>
                <a:cs typeface="Arial"/>
              </a:rPr>
              <a:t>Resistance</a:t>
            </a:r>
            <a:r>
              <a:rPr sz="2000" i="1" u="sng" dirty="0">
                <a:uFill>
                  <a:solidFill>
                    <a:srgbClr val="000000"/>
                  </a:solidFill>
                </a:uFill>
                <a:latin typeface="Arial"/>
                <a:cs typeface="Arial"/>
              </a:rPr>
              <a:t>	</a:t>
            </a:r>
            <a:r>
              <a:rPr sz="2000" i="1" u="sng" spc="-11" dirty="0">
                <a:uFill>
                  <a:solidFill>
                    <a:srgbClr val="000000"/>
                  </a:solidFill>
                </a:uFill>
                <a:latin typeface="Arial"/>
                <a:cs typeface="Arial"/>
              </a:rPr>
              <a:t>Welding</a:t>
            </a:r>
            <a:r>
              <a:rPr sz="2000" i="1" u="sng" dirty="0">
                <a:uFill>
                  <a:solidFill>
                    <a:srgbClr val="000000"/>
                  </a:solidFill>
                </a:uFill>
                <a:latin typeface="Arial"/>
                <a:cs typeface="Arial"/>
              </a:rPr>
              <a:t>	</a:t>
            </a:r>
            <a:r>
              <a:rPr sz="2000" i="1" u="sng" spc="-11" dirty="0">
                <a:uFill>
                  <a:solidFill>
                    <a:srgbClr val="000000"/>
                  </a:solidFill>
                </a:uFill>
                <a:latin typeface="Arial"/>
                <a:cs typeface="Arial"/>
              </a:rPr>
              <a:t>(AWS)</a:t>
            </a:r>
            <a:endParaRPr sz="2000" dirty="0">
              <a:latin typeface="Arial"/>
              <a:cs typeface="Arial"/>
            </a:endParaRPr>
          </a:p>
          <a:p>
            <a:pPr marL="401982" indent="-388676">
              <a:spcBef>
                <a:spcPts val="1059"/>
              </a:spcBef>
              <a:buFont typeface="Arial"/>
              <a:buAutoNum type="arabicPlain" startAt="21"/>
              <a:tabLst>
                <a:tab pos="402682" algn="l"/>
              </a:tabLst>
            </a:pPr>
            <a:r>
              <a:rPr sz="2000" i="1" dirty="0">
                <a:latin typeface="Arial"/>
                <a:cs typeface="Arial"/>
              </a:rPr>
              <a:t>–</a:t>
            </a:r>
            <a:r>
              <a:rPr sz="2000" i="1" spc="-17" dirty="0">
                <a:latin typeface="Arial"/>
                <a:cs typeface="Arial"/>
              </a:rPr>
              <a:t> </a:t>
            </a:r>
            <a:r>
              <a:rPr sz="2000" i="1" dirty="0">
                <a:latin typeface="Arial"/>
                <a:cs typeface="Arial"/>
              </a:rPr>
              <a:t>bodové</a:t>
            </a:r>
            <a:r>
              <a:rPr sz="2000" i="1" spc="-44" dirty="0">
                <a:latin typeface="Arial"/>
                <a:cs typeface="Arial"/>
              </a:rPr>
              <a:t> </a:t>
            </a:r>
            <a:r>
              <a:rPr sz="2000" i="1" dirty="0">
                <a:latin typeface="Arial"/>
                <a:cs typeface="Arial"/>
              </a:rPr>
              <a:t>odporové</a:t>
            </a:r>
            <a:r>
              <a:rPr sz="2000" i="1" spc="-44" dirty="0">
                <a:latin typeface="Arial"/>
                <a:cs typeface="Arial"/>
              </a:rPr>
              <a:t> </a:t>
            </a:r>
            <a:r>
              <a:rPr sz="2000" i="1" spc="-11" dirty="0">
                <a:latin typeface="Arial"/>
                <a:cs typeface="Arial"/>
              </a:rPr>
              <a:t>svařování</a:t>
            </a:r>
            <a:endParaRPr sz="2000" dirty="0">
              <a:latin typeface="Arial"/>
              <a:cs typeface="Arial"/>
            </a:endParaRPr>
          </a:p>
          <a:p>
            <a:pPr marL="14007"/>
            <a:r>
              <a:rPr sz="2000" b="1" i="1" dirty="0">
                <a:latin typeface="Arial"/>
                <a:cs typeface="Arial"/>
              </a:rPr>
              <a:t>RSW</a:t>
            </a:r>
            <a:r>
              <a:rPr sz="2000" b="1" i="1" spc="-17" dirty="0">
                <a:latin typeface="Arial"/>
                <a:cs typeface="Arial"/>
              </a:rPr>
              <a:t> </a:t>
            </a:r>
            <a:r>
              <a:rPr sz="2000" i="1" dirty="0">
                <a:latin typeface="Arial"/>
                <a:cs typeface="Arial"/>
              </a:rPr>
              <a:t>– Resistance</a:t>
            </a:r>
            <a:r>
              <a:rPr sz="2000" i="1" spc="-33" dirty="0">
                <a:latin typeface="Arial"/>
                <a:cs typeface="Arial"/>
              </a:rPr>
              <a:t> </a:t>
            </a:r>
            <a:r>
              <a:rPr sz="2000" i="1" dirty="0">
                <a:latin typeface="Arial"/>
                <a:cs typeface="Arial"/>
              </a:rPr>
              <a:t>Spot</a:t>
            </a:r>
            <a:r>
              <a:rPr sz="2000" i="1" spc="-22" dirty="0">
                <a:latin typeface="Arial"/>
                <a:cs typeface="Arial"/>
              </a:rPr>
              <a:t> </a:t>
            </a:r>
            <a:r>
              <a:rPr sz="2000" i="1" spc="-11" dirty="0">
                <a:latin typeface="Arial"/>
                <a:cs typeface="Arial"/>
              </a:rPr>
              <a:t>Welding</a:t>
            </a:r>
            <a:endParaRPr sz="2000" dirty="0">
              <a:latin typeface="Arial"/>
              <a:cs typeface="Arial"/>
            </a:endParaRPr>
          </a:p>
          <a:p>
            <a:pPr marL="401982" indent="-388676">
              <a:spcBef>
                <a:spcPts val="1059"/>
              </a:spcBef>
              <a:buFont typeface="Arial"/>
              <a:buAutoNum type="arabicPlain" startAt="22"/>
              <a:tabLst>
                <a:tab pos="402682" algn="l"/>
              </a:tabLst>
            </a:pPr>
            <a:r>
              <a:rPr sz="2000" i="1" dirty="0">
                <a:latin typeface="Arial"/>
                <a:cs typeface="Arial"/>
              </a:rPr>
              <a:t>–</a:t>
            </a:r>
            <a:r>
              <a:rPr sz="2000" i="1" spc="-6" dirty="0">
                <a:latin typeface="Arial"/>
                <a:cs typeface="Arial"/>
              </a:rPr>
              <a:t> </a:t>
            </a:r>
            <a:r>
              <a:rPr sz="2000" i="1" dirty="0">
                <a:latin typeface="Arial"/>
                <a:cs typeface="Arial"/>
              </a:rPr>
              <a:t>švové</a:t>
            </a:r>
            <a:r>
              <a:rPr sz="2000" i="1" spc="-44" dirty="0">
                <a:latin typeface="Arial"/>
                <a:cs typeface="Arial"/>
              </a:rPr>
              <a:t> </a:t>
            </a:r>
            <a:r>
              <a:rPr sz="2000" i="1" dirty="0">
                <a:latin typeface="Arial"/>
                <a:cs typeface="Arial"/>
              </a:rPr>
              <a:t>odporové</a:t>
            </a:r>
            <a:r>
              <a:rPr sz="2000" i="1" spc="-39" dirty="0">
                <a:latin typeface="Arial"/>
                <a:cs typeface="Arial"/>
              </a:rPr>
              <a:t> </a:t>
            </a:r>
            <a:r>
              <a:rPr sz="2000" i="1" spc="-11" dirty="0">
                <a:latin typeface="Arial"/>
                <a:cs typeface="Arial"/>
              </a:rPr>
              <a:t>svařování</a:t>
            </a:r>
            <a:endParaRPr sz="2000" dirty="0">
              <a:latin typeface="Arial"/>
              <a:cs typeface="Arial"/>
            </a:endParaRPr>
          </a:p>
          <a:p>
            <a:pPr marL="14007"/>
            <a:r>
              <a:rPr sz="2000" b="1" i="1" dirty="0">
                <a:latin typeface="Arial"/>
                <a:cs typeface="Arial"/>
              </a:rPr>
              <a:t>RSEW</a:t>
            </a:r>
            <a:r>
              <a:rPr sz="2000" b="1" i="1" spc="-33" dirty="0">
                <a:latin typeface="Arial"/>
                <a:cs typeface="Arial"/>
              </a:rPr>
              <a:t> </a:t>
            </a:r>
            <a:r>
              <a:rPr sz="2000" i="1" dirty="0">
                <a:latin typeface="Arial"/>
                <a:cs typeface="Arial"/>
              </a:rPr>
              <a:t>–</a:t>
            </a:r>
            <a:r>
              <a:rPr sz="2000" i="1" spc="-39" dirty="0">
                <a:latin typeface="Arial"/>
                <a:cs typeface="Arial"/>
              </a:rPr>
              <a:t> </a:t>
            </a:r>
            <a:r>
              <a:rPr sz="2000" i="1" dirty="0">
                <a:latin typeface="Arial"/>
                <a:cs typeface="Arial"/>
              </a:rPr>
              <a:t>Resistance</a:t>
            </a:r>
            <a:r>
              <a:rPr sz="2000" i="1" spc="-50" dirty="0">
                <a:latin typeface="Arial"/>
                <a:cs typeface="Arial"/>
              </a:rPr>
              <a:t> </a:t>
            </a:r>
            <a:r>
              <a:rPr sz="2000" i="1" dirty="0">
                <a:latin typeface="Arial"/>
                <a:cs typeface="Arial"/>
              </a:rPr>
              <a:t>Seam</a:t>
            </a:r>
            <a:r>
              <a:rPr sz="2000" i="1" spc="-22" dirty="0">
                <a:latin typeface="Arial"/>
                <a:cs typeface="Arial"/>
              </a:rPr>
              <a:t> </a:t>
            </a:r>
            <a:r>
              <a:rPr sz="2000" i="1" spc="-11" dirty="0">
                <a:latin typeface="Arial"/>
                <a:cs typeface="Arial"/>
              </a:rPr>
              <a:t>Welding</a:t>
            </a:r>
            <a:endParaRPr sz="2000" dirty="0">
              <a:latin typeface="Arial"/>
              <a:cs typeface="Arial"/>
            </a:endParaRPr>
          </a:p>
          <a:p>
            <a:pPr marL="401982" indent="-388676">
              <a:spcBef>
                <a:spcPts val="1059"/>
              </a:spcBef>
              <a:buFont typeface="Arial"/>
              <a:buAutoNum type="arabicPlain" startAt="23"/>
              <a:tabLst>
                <a:tab pos="402682" algn="l"/>
              </a:tabLst>
            </a:pPr>
            <a:r>
              <a:rPr sz="2000" i="1" dirty="0">
                <a:latin typeface="Arial"/>
                <a:cs typeface="Arial"/>
              </a:rPr>
              <a:t>–</a:t>
            </a:r>
            <a:r>
              <a:rPr sz="2000" i="1" spc="-6" dirty="0">
                <a:latin typeface="Arial"/>
                <a:cs typeface="Arial"/>
              </a:rPr>
              <a:t> </a:t>
            </a:r>
            <a:r>
              <a:rPr sz="2000" i="1" dirty="0">
                <a:latin typeface="Arial"/>
                <a:cs typeface="Arial"/>
              </a:rPr>
              <a:t>výstupkové</a:t>
            </a:r>
            <a:r>
              <a:rPr sz="2000" i="1" spc="-50" dirty="0">
                <a:latin typeface="Arial"/>
                <a:cs typeface="Arial"/>
              </a:rPr>
              <a:t> </a:t>
            </a:r>
            <a:r>
              <a:rPr sz="2000" i="1" dirty="0">
                <a:latin typeface="Arial"/>
                <a:cs typeface="Arial"/>
              </a:rPr>
              <a:t>odporové</a:t>
            </a:r>
            <a:r>
              <a:rPr sz="2000" i="1" spc="-39" dirty="0">
                <a:latin typeface="Arial"/>
                <a:cs typeface="Arial"/>
              </a:rPr>
              <a:t> </a:t>
            </a:r>
            <a:r>
              <a:rPr sz="2000" i="1" spc="-22" dirty="0">
                <a:latin typeface="Arial"/>
                <a:cs typeface="Arial"/>
              </a:rPr>
              <a:t>svař.</a:t>
            </a:r>
            <a:endParaRPr sz="2000" dirty="0">
              <a:latin typeface="Arial"/>
              <a:cs typeface="Arial"/>
            </a:endParaRPr>
          </a:p>
          <a:p>
            <a:pPr marL="14007"/>
            <a:r>
              <a:rPr sz="2000" b="1" i="1" dirty="0">
                <a:latin typeface="Arial"/>
                <a:cs typeface="Arial"/>
              </a:rPr>
              <a:t>PW </a:t>
            </a:r>
            <a:r>
              <a:rPr sz="2000" i="1" dirty="0">
                <a:latin typeface="Arial"/>
                <a:cs typeface="Arial"/>
              </a:rPr>
              <a:t>–</a:t>
            </a:r>
            <a:r>
              <a:rPr sz="2000" i="1" spc="-17" dirty="0">
                <a:latin typeface="Arial"/>
                <a:cs typeface="Arial"/>
              </a:rPr>
              <a:t> </a:t>
            </a:r>
            <a:r>
              <a:rPr sz="2000" i="1" dirty="0">
                <a:latin typeface="Arial"/>
                <a:cs typeface="Arial"/>
              </a:rPr>
              <a:t>Projection</a:t>
            </a:r>
            <a:r>
              <a:rPr sz="2000" i="1" spc="-22" dirty="0">
                <a:latin typeface="Arial"/>
                <a:cs typeface="Arial"/>
              </a:rPr>
              <a:t> </a:t>
            </a:r>
            <a:r>
              <a:rPr sz="2000" i="1" spc="-11" dirty="0">
                <a:latin typeface="Arial"/>
                <a:cs typeface="Arial"/>
              </a:rPr>
              <a:t>Welding</a:t>
            </a:r>
            <a:endParaRPr sz="2000" dirty="0">
              <a:latin typeface="Arial"/>
              <a:cs typeface="Arial"/>
            </a:endParaRPr>
          </a:p>
          <a:p>
            <a:pPr marL="401982" indent="-388676">
              <a:spcBef>
                <a:spcPts val="1059"/>
              </a:spcBef>
              <a:buFont typeface="Arial"/>
              <a:buAutoNum type="arabicPlain" startAt="24"/>
              <a:tabLst>
                <a:tab pos="402682" algn="l"/>
              </a:tabLst>
            </a:pPr>
            <a:r>
              <a:rPr sz="2000" i="1" dirty="0">
                <a:latin typeface="Arial"/>
                <a:cs typeface="Arial"/>
              </a:rPr>
              <a:t>–</a:t>
            </a:r>
            <a:r>
              <a:rPr sz="2000" i="1" spc="-17" dirty="0">
                <a:latin typeface="Arial"/>
                <a:cs typeface="Arial"/>
              </a:rPr>
              <a:t> </a:t>
            </a:r>
            <a:r>
              <a:rPr sz="2000" i="1" dirty="0">
                <a:latin typeface="Arial"/>
                <a:cs typeface="Arial"/>
              </a:rPr>
              <a:t>odtavovací</a:t>
            </a:r>
            <a:r>
              <a:rPr sz="2000" i="1" spc="-61" dirty="0">
                <a:latin typeface="Arial"/>
                <a:cs typeface="Arial"/>
              </a:rPr>
              <a:t> </a:t>
            </a:r>
            <a:r>
              <a:rPr sz="2000" i="1" dirty="0">
                <a:latin typeface="Arial"/>
                <a:cs typeface="Arial"/>
              </a:rPr>
              <a:t>stykové</a:t>
            </a:r>
            <a:r>
              <a:rPr sz="2000" i="1" spc="-55" dirty="0">
                <a:latin typeface="Arial"/>
                <a:cs typeface="Arial"/>
              </a:rPr>
              <a:t> …</a:t>
            </a:r>
            <a:endParaRPr sz="2000" dirty="0">
              <a:latin typeface="Arial"/>
              <a:cs typeface="Arial"/>
            </a:endParaRPr>
          </a:p>
          <a:p>
            <a:pPr marL="14007">
              <a:spcBef>
                <a:spcPts val="6"/>
              </a:spcBef>
            </a:pPr>
            <a:r>
              <a:rPr sz="2000" b="1" i="1" dirty="0">
                <a:latin typeface="Arial"/>
                <a:cs typeface="Arial"/>
              </a:rPr>
              <a:t>FW</a:t>
            </a:r>
            <a:r>
              <a:rPr sz="2000" b="1" i="1" spc="-17" dirty="0">
                <a:latin typeface="Arial"/>
                <a:cs typeface="Arial"/>
              </a:rPr>
              <a:t> </a:t>
            </a:r>
            <a:r>
              <a:rPr sz="2000" i="1" dirty="0">
                <a:latin typeface="Arial"/>
                <a:cs typeface="Arial"/>
              </a:rPr>
              <a:t>–</a:t>
            </a:r>
            <a:r>
              <a:rPr sz="2000" i="1" spc="-6" dirty="0">
                <a:latin typeface="Arial"/>
                <a:cs typeface="Arial"/>
              </a:rPr>
              <a:t> </a:t>
            </a:r>
            <a:r>
              <a:rPr sz="2000" i="1" dirty="0">
                <a:latin typeface="Arial"/>
                <a:cs typeface="Arial"/>
              </a:rPr>
              <a:t>Flash</a:t>
            </a:r>
            <a:r>
              <a:rPr sz="2000" i="1" spc="-17" dirty="0">
                <a:latin typeface="Arial"/>
                <a:cs typeface="Arial"/>
              </a:rPr>
              <a:t> </a:t>
            </a:r>
            <a:r>
              <a:rPr sz="2000" i="1" spc="-11" dirty="0">
                <a:latin typeface="Arial"/>
                <a:cs typeface="Arial"/>
              </a:rPr>
              <a:t>Welding</a:t>
            </a:r>
            <a:endParaRPr sz="2000" dirty="0">
              <a:latin typeface="Arial"/>
              <a:cs typeface="Arial"/>
            </a:endParaRPr>
          </a:p>
          <a:p>
            <a:pPr marL="401982" indent="-388676">
              <a:spcBef>
                <a:spcPts val="1059"/>
              </a:spcBef>
              <a:buFont typeface="Arial"/>
              <a:buAutoNum type="arabicPlain" startAt="25"/>
              <a:tabLst>
                <a:tab pos="402682" algn="l"/>
              </a:tabLst>
            </a:pPr>
            <a:r>
              <a:rPr sz="2000" i="1" dirty="0">
                <a:latin typeface="Arial"/>
                <a:cs typeface="Arial"/>
              </a:rPr>
              <a:t>–</a:t>
            </a:r>
            <a:r>
              <a:rPr sz="2000" i="1" spc="-17" dirty="0">
                <a:latin typeface="Arial"/>
                <a:cs typeface="Arial"/>
              </a:rPr>
              <a:t> </a:t>
            </a:r>
            <a:r>
              <a:rPr sz="2000" i="1" dirty="0">
                <a:latin typeface="Arial"/>
                <a:cs typeface="Arial"/>
              </a:rPr>
              <a:t>stlačovací</a:t>
            </a:r>
            <a:r>
              <a:rPr sz="2000" i="1" spc="-77" dirty="0">
                <a:latin typeface="Arial"/>
                <a:cs typeface="Arial"/>
              </a:rPr>
              <a:t> </a:t>
            </a:r>
            <a:r>
              <a:rPr sz="2000" i="1" dirty="0">
                <a:latin typeface="Arial"/>
                <a:cs typeface="Arial"/>
              </a:rPr>
              <a:t>(pěchovací)</a:t>
            </a:r>
            <a:r>
              <a:rPr sz="2000" i="1" spc="-61" dirty="0">
                <a:latin typeface="Arial"/>
                <a:cs typeface="Arial"/>
              </a:rPr>
              <a:t> </a:t>
            </a:r>
            <a:r>
              <a:rPr sz="2000" i="1" spc="-11" dirty="0">
                <a:latin typeface="Arial"/>
                <a:cs typeface="Arial"/>
              </a:rPr>
              <a:t>stykové</a:t>
            </a:r>
            <a:endParaRPr sz="2000" dirty="0">
              <a:latin typeface="Arial"/>
              <a:cs typeface="Arial"/>
            </a:endParaRPr>
          </a:p>
          <a:p>
            <a:pPr marL="14007"/>
            <a:r>
              <a:rPr sz="2000" b="1" i="1" dirty="0">
                <a:latin typeface="Arial"/>
                <a:cs typeface="Arial"/>
              </a:rPr>
              <a:t>RBW</a:t>
            </a:r>
            <a:r>
              <a:rPr sz="2000" b="1" i="1" spc="-17" dirty="0">
                <a:latin typeface="Arial"/>
                <a:cs typeface="Arial"/>
              </a:rPr>
              <a:t> </a:t>
            </a:r>
            <a:r>
              <a:rPr sz="2000" i="1" dirty="0">
                <a:latin typeface="Arial"/>
                <a:cs typeface="Arial"/>
              </a:rPr>
              <a:t>–</a:t>
            </a:r>
            <a:r>
              <a:rPr sz="2000" i="1" spc="-11" dirty="0">
                <a:latin typeface="Arial"/>
                <a:cs typeface="Arial"/>
              </a:rPr>
              <a:t> </a:t>
            </a:r>
            <a:r>
              <a:rPr sz="2000" i="1" dirty="0">
                <a:latin typeface="Arial"/>
                <a:cs typeface="Arial"/>
              </a:rPr>
              <a:t>Resistance</a:t>
            </a:r>
            <a:r>
              <a:rPr sz="2000" i="1" spc="-33" dirty="0">
                <a:latin typeface="Arial"/>
                <a:cs typeface="Arial"/>
              </a:rPr>
              <a:t> </a:t>
            </a:r>
            <a:r>
              <a:rPr sz="2000" i="1" dirty="0">
                <a:latin typeface="Arial"/>
                <a:cs typeface="Arial"/>
              </a:rPr>
              <a:t>Butt</a:t>
            </a:r>
            <a:r>
              <a:rPr sz="2000" i="1" spc="-6" dirty="0">
                <a:latin typeface="Arial"/>
                <a:cs typeface="Arial"/>
              </a:rPr>
              <a:t> </a:t>
            </a:r>
            <a:r>
              <a:rPr sz="2000" i="1" spc="-11" dirty="0">
                <a:latin typeface="Arial"/>
                <a:cs typeface="Arial"/>
              </a:rPr>
              <a:t>Welding</a:t>
            </a:r>
            <a:endParaRPr sz="2000" dirty="0">
              <a:latin typeface="Arial"/>
              <a:cs typeface="Arial"/>
            </a:endParaRPr>
          </a:p>
          <a:p>
            <a:pPr marL="14007">
              <a:spcBef>
                <a:spcPts val="1059"/>
              </a:spcBef>
            </a:pPr>
            <a:r>
              <a:rPr sz="2000" b="1" i="1" dirty="0">
                <a:latin typeface="Arial"/>
                <a:cs typeface="Arial"/>
              </a:rPr>
              <a:t>291</a:t>
            </a:r>
            <a:r>
              <a:rPr sz="2000" b="1" i="1" spc="-22" dirty="0">
                <a:latin typeface="Arial"/>
                <a:cs typeface="Arial"/>
              </a:rPr>
              <a:t> </a:t>
            </a:r>
            <a:r>
              <a:rPr sz="2000" i="1" dirty="0">
                <a:latin typeface="Arial"/>
                <a:cs typeface="Arial"/>
              </a:rPr>
              <a:t>–</a:t>
            </a:r>
            <a:r>
              <a:rPr sz="2000" i="1" spc="-22" dirty="0">
                <a:latin typeface="Arial"/>
                <a:cs typeface="Arial"/>
              </a:rPr>
              <a:t> </a:t>
            </a:r>
            <a:r>
              <a:rPr sz="2000" i="1" spc="-11" dirty="0">
                <a:latin typeface="Arial"/>
                <a:cs typeface="Arial"/>
              </a:rPr>
              <a:t>vysokofrekvenční</a:t>
            </a:r>
            <a:endParaRPr sz="2000" dirty="0">
              <a:latin typeface="Arial"/>
              <a:cs typeface="Arial"/>
            </a:endParaRPr>
          </a:p>
          <a:p>
            <a:pPr marL="14007"/>
            <a:r>
              <a:rPr sz="2000" b="1" i="1" dirty="0">
                <a:latin typeface="Arial"/>
                <a:cs typeface="Arial"/>
              </a:rPr>
              <a:t>RSEW</a:t>
            </a:r>
            <a:r>
              <a:rPr sz="2000" b="1" i="1" spc="-17" dirty="0">
                <a:latin typeface="Arial"/>
                <a:cs typeface="Arial"/>
              </a:rPr>
              <a:t> </a:t>
            </a:r>
            <a:r>
              <a:rPr sz="2000" b="1" i="1" dirty="0">
                <a:latin typeface="Arial"/>
                <a:cs typeface="Arial"/>
              </a:rPr>
              <a:t>–</a:t>
            </a:r>
            <a:r>
              <a:rPr sz="2000" b="1" i="1" spc="-17" dirty="0">
                <a:latin typeface="Arial"/>
                <a:cs typeface="Arial"/>
              </a:rPr>
              <a:t> </a:t>
            </a:r>
            <a:r>
              <a:rPr sz="2000" b="1" i="1" dirty="0">
                <a:latin typeface="Arial"/>
                <a:cs typeface="Arial"/>
              </a:rPr>
              <a:t>HF </a:t>
            </a:r>
            <a:r>
              <a:rPr sz="2000" i="1" dirty="0">
                <a:latin typeface="Arial"/>
                <a:cs typeface="Arial"/>
              </a:rPr>
              <a:t>– High</a:t>
            </a:r>
            <a:r>
              <a:rPr sz="2000" i="1" spc="-11" dirty="0">
                <a:latin typeface="Arial"/>
                <a:cs typeface="Arial"/>
              </a:rPr>
              <a:t> Frequency</a:t>
            </a:r>
            <a:endParaRPr sz="2000" dirty="0">
              <a:latin typeface="Arial"/>
              <a:cs typeface="Arial"/>
            </a:endParaRPr>
          </a:p>
        </p:txBody>
      </p:sp>
      <p:pic>
        <p:nvPicPr>
          <p:cNvPr id="12" name="object 12"/>
          <p:cNvPicPr/>
          <p:nvPr/>
        </p:nvPicPr>
        <p:blipFill>
          <a:blip r:embed="rId2" cstate="print"/>
          <a:stretch>
            <a:fillRect/>
          </a:stretch>
        </p:blipFill>
        <p:spPr>
          <a:xfrm>
            <a:off x="6240797" y="1419225"/>
            <a:ext cx="3694031" cy="5240215"/>
          </a:xfrm>
          <a:prstGeom prst="rect">
            <a:avLst/>
          </a:prstGeom>
        </p:spPr>
      </p:pic>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4807"/>
            <a:ext cx="7057960" cy="514728"/>
          </a:xfrm>
          <a:prstGeom prst="rect">
            <a:avLst/>
          </a:prstGeom>
        </p:spPr>
        <p:txBody>
          <a:bodyPr vert="horz" wrap="square" lIns="0" tIns="14005" rIns="0" bIns="0" rtlCol="0">
            <a:spAutoFit/>
          </a:bodyPr>
          <a:lstStyle/>
          <a:p>
            <a:pPr marL="14007">
              <a:spcBef>
                <a:spcPts val="110"/>
              </a:spcBef>
              <a:tabLst>
                <a:tab pos="6188706" algn="l"/>
              </a:tabLst>
            </a:pPr>
            <a:r>
              <a:rPr sz="3253" i="1" spc="-116" dirty="0">
                <a:solidFill>
                  <a:srgbClr val="FF3300"/>
                </a:solidFill>
                <a:latin typeface="Tahoma"/>
                <a:cs typeface="Tahoma"/>
              </a:rPr>
              <a:t>Rozsah</a:t>
            </a:r>
            <a:r>
              <a:rPr sz="3253" i="1" spc="-121" dirty="0">
                <a:solidFill>
                  <a:srgbClr val="FF3300"/>
                </a:solidFill>
                <a:latin typeface="Tahoma"/>
                <a:cs typeface="Tahoma"/>
              </a:rPr>
              <a:t> </a:t>
            </a:r>
            <a:r>
              <a:rPr sz="3253" i="1" spc="-99" dirty="0">
                <a:solidFill>
                  <a:srgbClr val="FF3300"/>
                </a:solidFill>
                <a:latin typeface="Tahoma"/>
                <a:cs typeface="Tahoma"/>
              </a:rPr>
              <a:t>základních</a:t>
            </a:r>
            <a:r>
              <a:rPr sz="3253" i="1" spc="-105" dirty="0">
                <a:solidFill>
                  <a:srgbClr val="FF3300"/>
                </a:solidFill>
                <a:latin typeface="Tahoma"/>
                <a:cs typeface="Tahoma"/>
              </a:rPr>
              <a:t> </a:t>
            </a:r>
            <a:r>
              <a:rPr sz="3253" i="1" spc="-11" dirty="0">
                <a:solidFill>
                  <a:srgbClr val="FF3300"/>
                </a:solidFill>
                <a:latin typeface="Tahoma"/>
                <a:cs typeface="Tahoma"/>
              </a:rPr>
              <a:t>parametrů</a:t>
            </a:r>
            <a:r>
              <a:rPr sz="3253" i="1" dirty="0">
                <a:solidFill>
                  <a:srgbClr val="FF3300"/>
                </a:solidFill>
                <a:latin typeface="Tahoma"/>
                <a:cs typeface="Tahoma"/>
              </a:rPr>
              <a:t>	</a:t>
            </a:r>
            <a:r>
              <a:rPr sz="3253" i="1" spc="-83" dirty="0">
                <a:solidFill>
                  <a:srgbClr val="FF3300"/>
                </a:solidFill>
                <a:latin typeface="Tahoma"/>
                <a:cs typeface="Tahoma"/>
              </a:rPr>
              <a:t>(21)</a:t>
            </a:r>
            <a:endParaRPr sz="3253">
              <a:latin typeface="Tahoma"/>
              <a:cs typeface="Tahoma"/>
            </a:endParaRPr>
          </a:p>
        </p:txBody>
      </p:sp>
      <p:sp>
        <p:nvSpPr>
          <p:cNvPr id="12" name="object 12"/>
          <p:cNvSpPr txBox="1">
            <a:spLocks noGrp="1"/>
          </p:cNvSpPr>
          <p:nvPr>
            <p:ph sz="half" idx="2"/>
          </p:nvPr>
        </p:nvSpPr>
        <p:spPr>
          <a:xfrm>
            <a:off x="894424" y="1918234"/>
            <a:ext cx="5129713" cy="2779642"/>
          </a:xfrm>
          <a:prstGeom prst="rect">
            <a:avLst/>
          </a:prstGeom>
        </p:spPr>
        <p:txBody>
          <a:bodyPr vert="horz" wrap="square" lIns="0" tIns="14005" rIns="0" bIns="0" rtlCol="0">
            <a:spAutoFit/>
          </a:bodyPr>
          <a:lstStyle/>
          <a:p>
            <a:pPr marL="14007" marR="1016160">
              <a:lnSpc>
                <a:spcPct val="140000"/>
              </a:lnSpc>
              <a:spcBef>
                <a:spcPts val="110"/>
              </a:spcBef>
            </a:pPr>
            <a:r>
              <a:rPr i="1" dirty="0"/>
              <a:t>Poloha </a:t>
            </a:r>
            <a:r>
              <a:rPr i="1" spc="-11" dirty="0"/>
              <a:t>svařování</a:t>
            </a:r>
            <a:r>
              <a:rPr spc="-11" dirty="0"/>
              <a:t> </a:t>
            </a:r>
            <a:r>
              <a:rPr dirty="0"/>
              <a:t>Rozsah</a:t>
            </a:r>
            <a:r>
              <a:rPr spc="-33" dirty="0"/>
              <a:t> </a:t>
            </a:r>
            <a:r>
              <a:rPr dirty="0"/>
              <a:t>tlouštěk</a:t>
            </a:r>
            <a:r>
              <a:rPr spc="-22" dirty="0"/>
              <a:t> </a:t>
            </a:r>
            <a:r>
              <a:rPr spc="-28" dirty="0"/>
              <a:t>ZM</a:t>
            </a:r>
          </a:p>
          <a:p>
            <a:pPr marL="14007">
              <a:spcBef>
                <a:spcPts val="1059"/>
              </a:spcBef>
            </a:pPr>
            <a:r>
              <a:rPr i="1" dirty="0"/>
              <a:t>Druh</a:t>
            </a:r>
            <a:r>
              <a:rPr i="1" spc="-55" dirty="0"/>
              <a:t> </a:t>
            </a:r>
            <a:r>
              <a:rPr i="1" dirty="0"/>
              <a:t>základního</a:t>
            </a:r>
            <a:r>
              <a:rPr i="1" spc="-61" dirty="0"/>
              <a:t> </a:t>
            </a:r>
            <a:r>
              <a:rPr i="1" spc="-11" dirty="0"/>
              <a:t>materiálu</a:t>
            </a:r>
          </a:p>
          <a:p>
            <a:pPr>
              <a:spcBef>
                <a:spcPts val="44"/>
              </a:spcBef>
            </a:pPr>
            <a:endParaRPr sz="2261"/>
          </a:p>
          <a:p>
            <a:pPr marL="14007" marR="5602">
              <a:lnSpc>
                <a:spcPct val="140000"/>
              </a:lnSpc>
            </a:pPr>
            <a:r>
              <a:rPr i="1" dirty="0"/>
              <a:t>Rozsah</a:t>
            </a:r>
            <a:r>
              <a:rPr i="1" spc="-61" dirty="0"/>
              <a:t> </a:t>
            </a:r>
            <a:r>
              <a:rPr i="1" dirty="0"/>
              <a:t>svařovacího</a:t>
            </a:r>
            <a:r>
              <a:rPr i="1" spc="-66" dirty="0"/>
              <a:t> </a:t>
            </a:r>
            <a:r>
              <a:rPr i="1" spc="-11" dirty="0"/>
              <a:t>proudu</a:t>
            </a:r>
            <a:r>
              <a:rPr spc="-11" dirty="0"/>
              <a:t> </a:t>
            </a:r>
            <a:r>
              <a:rPr dirty="0"/>
              <a:t>Rozsah</a:t>
            </a:r>
            <a:r>
              <a:rPr spc="-55" dirty="0"/>
              <a:t> </a:t>
            </a:r>
            <a:r>
              <a:rPr dirty="0"/>
              <a:t>napětí</a:t>
            </a:r>
            <a:r>
              <a:rPr spc="-50" dirty="0"/>
              <a:t> </a:t>
            </a:r>
            <a:r>
              <a:rPr spc="-11" dirty="0"/>
              <a:t>(sekundární) </a:t>
            </a:r>
            <a:r>
              <a:rPr dirty="0"/>
              <a:t>Druh</a:t>
            </a:r>
            <a:r>
              <a:rPr spc="-66" dirty="0"/>
              <a:t> </a:t>
            </a:r>
            <a:r>
              <a:rPr dirty="0"/>
              <a:t>svařovacího</a:t>
            </a:r>
            <a:r>
              <a:rPr spc="-66" dirty="0"/>
              <a:t> </a:t>
            </a:r>
            <a:r>
              <a:rPr spc="-11" dirty="0"/>
              <a:t>proudu </a:t>
            </a:r>
            <a:r>
              <a:rPr dirty="0"/>
              <a:t>Čas</a:t>
            </a:r>
            <a:r>
              <a:rPr spc="-22" dirty="0"/>
              <a:t> </a:t>
            </a:r>
            <a:r>
              <a:rPr spc="-11" dirty="0"/>
              <a:t>svařování</a:t>
            </a:r>
          </a:p>
          <a:p>
            <a:pPr marL="14007">
              <a:spcBef>
                <a:spcPts val="1059"/>
              </a:spcBef>
            </a:pPr>
            <a:r>
              <a:rPr i="1" dirty="0"/>
              <a:t>Přítlačná</a:t>
            </a:r>
            <a:r>
              <a:rPr i="1" spc="-72" dirty="0"/>
              <a:t> </a:t>
            </a:r>
            <a:r>
              <a:rPr i="1" spc="-22" dirty="0"/>
              <a:t>síla</a:t>
            </a:r>
          </a:p>
          <a:p>
            <a:pPr marL="14007">
              <a:spcBef>
                <a:spcPts val="1064"/>
              </a:spcBef>
            </a:pPr>
            <a:r>
              <a:rPr i="1" dirty="0"/>
              <a:t>Průměr</a:t>
            </a:r>
            <a:r>
              <a:rPr i="1" spc="-39" dirty="0"/>
              <a:t> </a:t>
            </a:r>
            <a:r>
              <a:rPr i="1" spc="-11" dirty="0"/>
              <a:t>elektrod</a:t>
            </a:r>
          </a:p>
        </p:txBody>
      </p:sp>
      <p:sp>
        <p:nvSpPr>
          <p:cNvPr id="13" name="object 13"/>
          <p:cNvSpPr txBox="1"/>
          <p:nvPr/>
        </p:nvSpPr>
        <p:spPr>
          <a:xfrm>
            <a:off x="4662122" y="1669681"/>
            <a:ext cx="5203661" cy="4672939"/>
          </a:xfrm>
          <a:prstGeom prst="rect">
            <a:avLst/>
          </a:prstGeom>
        </p:spPr>
        <p:txBody>
          <a:bodyPr vert="horz" wrap="square" lIns="0" tIns="148456" rIns="0" bIns="0" rtlCol="0">
            <a:spAutoFit/>
          </a:bodyPr>
          <a:lstStyle/>
          <a:p>
            <a:pPr marL="14007">
              <a:spcBef>
                <a:spcPts val="1169"/>
              </a:spcBef>
            </a:pPr>
            <a:r>
              <a:rPr sz="2206" i="1" dirty="0">
                <a:latin typeface="Arial"/>
                <a:cs typeface="Arial"/>
              </a:rPr>
              <a:t>:</a:t>
            </a:r>
            <a:r>
              <a:rPr sz="2206" i="1" spc="-22" dirty="0">
                <a:latin typeface="Arial"/>
                <a:cs typeface="Arial"/>
              </a:rPr>
              <a:t> </a:t>
            </a:r>
            <a:r>
              <a:rPr sz="2206" i="1" spc="-11" dirty="0">
                <a:latin typeface="Arial"/>
                <a:cs typeface="Arial"/>
              </a:rPr>
              <a:t>všechny</a:t>
            </a:r>
            <a:endParaRPr sz="2206">
              <a:latin typeface="Arial"/>
              <a:cs typeface="Arial"/>
            </a:endParaRPr>
          </a:p>
          <a:p>
            <a:pPr marL="14007">
              <a:spcBef>
                <a:spcPts val="1059"/>
              </a:spcBef>
            </a:pPr>
            <a:r>
              <a:rPr sz="2206" i="1" dirty="0">
                <a:latin typeface="Arial"/>
                <a:cs typeface="Arial"/>
              </a:rPr>
              <a:t>:</a:t>
            </a:r>
            <a:r>
              <a:rPr sz="2206" i="1" spc="-22" dirty="0">
                <a:latin typeface="Arial"/>
                <a:cs typeface="Arial"/>
              </a:rPr>
              <a:t> </a:t>
            </a:r>
            <a:r>
              <a:rPr sz="2206" i="1" dirty="0">
                <a:latin typeface="Arial"/>
                <a:cs typeface="Arial"/>
              </a:rPr>
              <a:t>0,4</a:t>
            </a:r>
            <a:r>
              <a:rPr sz="2206" i="1" spc="-28" dirty="0">
                <a:latin typeface="Arial"/>
                <a:cs typeface="Arial"/>
              </a:rPr>
              <a:t> </a:t>
            </a:r>
            <a:r>
              <a:rPr sz="2206" i="1" dirty="0">
                <a:latin typeface="Arial"/>
                <a:cs typeface="Arial"/>
              </a:rPr>
              <a:t>až</a:t>
            </a:r>
            <a:r>
              <a:rPr sz="2206" i="1" spc="-22" dirty="0">
                <a:latin typeface="Arial"/>
                <a:cs typeface="Arial"/>
              </a:rPr>
              <a:t> </a:t>
            </a:r>
            <a:r>
              <a:rPr sz="2206" i="1" dirty="0">
                <a:latin typeface="Arial"/>
                <a:cs typeface="Arial"/>
              </a:rPr>
              <a:t>4</a:t>
            </a:r>
            <a:r>
              <a:rPr sz="2206" i="1" spc="-33" dirty="0">
                <a:latin typeface="Arial"/>
                <a:cs typeface="Arial"/>
              </a:rPr>
              <a:t> </a:t>
            </a:r>
            <a:r>
              <a:rPr sz="2206" i="1" dirty="0">
                <a:latin typeface="Arial"/>
                <a:cs typeface="Arial"/>
              </a:rPr>
              <a:t>mm,</a:t>
            </a:r>
            <a:r>
              <a:rPr sz="2206" i="1" spc="-6" dirty="0">
                <a:latin typeface="Arial"/>
                <a:cs typeface="Arial"/>
              </a:rPr>
              <a:t> </a:t>
            </a:r>
            <a:r>
              <a:rPr sz="2206" i="1" dirty="0">
                <a:latin typeface="Arial"/>
                <a:cs typeface="Arial"/>
              </a:rPr>
              <a:t>případně</a:t>
            </a:r>
            <a:r>
              <a:rPr sz="2206" i="1" spc="-50" dirty="0">
                <a:latin typeface="Arial"/>
                <a:cs typeface="Arial"/>
              </a:rPr>
              <a:t> </a:t>
            </a:r>
            <a:r>
              <a:rPr sz="2206" i="1" dirty="0">
                <a:latin typeface="Arial"/>
                <a:cs typeface="Arial"/>
              </a:rPr>
              <a:t>i</a:t>
            </a:r>
            <a:r>
              <a:rPr sz="2206" i="1" spc="-6" dirty="0">
                <a:latin typeface="Arial"/>
                <a:cs typeface="Arial"/>
              </a:rPr>
              <a:t> </a:t>
            </a:r>
            <a:r>
              <a:rPr sz="2206" i="1" spc="-22" dirty="0">
                <a:latin typeface="Arial"/>
                <a:cs typeface="Arial"/>
              </a:rPr>
              <a:t>více</a:t>
            </a:r>
            <a:endParaRPr sz="2206">
              <a:latin typeface="Arial"/>
              <a:cs typeface="Arial"/>
            </a:endParaRPr>
          </a:p>
          <a:p>
            <a:pPr marL="14007">
              <a:spcBef>
                <a:spcPts val="1059"/>
              </a:spcBef>
            </a:pPr>
            <a:r>
              <a:rPr sz="2206" i="1" dirty="0">
                <a:latin typeface="Arial"/>
                <a:cs typeface="Arial"/>
              </a:rPr>
              <a:t>:</a:t>
            </a:r>
            <a:r>
              <a:rPr sz="2206" i="1" spc="-44" dirty="0">
                <a:latin typeface="Arial"/>
                <a:cs typeface="Arial"/>
              </a:rPr>
              <a:t> </a:t>
            </a:r>
            <a:r>
              <a:rPr sz="2206" i="1" dirty="0">
                <a:latin typeface="Arial"/>
                <a:cs typeface="Arial"/>
              </a:rPr>
              <a:t>nelegované</a:t>
            </a:r>
            <a:r>
              <a:rPr sz="2206" i="1" spc="-61" dirty="0">
                <a:latin typeface="Arial"/>
                <a:cs typeface="Arial"/>
              </a:rPr>
              <a:t> </a:t>
            </a:r>
            <a:r>
              <a:rPr sz="2206" i="1" dirty="0">
                <a:latin typeface="Arial"/>
                <a:cs typeface="Arial"/>
              </a:rPr>
              <a:t>i</a:t>
            </a:r>
            <a:r>
              <a:rPr sz="2206" i="1" spc="-28" dirty="0">
                <a:latin typeface="Arial"/>
                <a:cs typeface="Arial"/>
              </a:rPr>
              <a:t> </a:t>
            </a:r>
            <a:r>
              <a:rPr sz="2206" i="1" dirty="0">
                <a:latin typeface="Arial"/>
                <a:cs typeface="Arial"/>
              </a:rPr>
              <a:t>legované</a:t>
            </a:r>
            <a:r>
              <a:rPr sz="2206" i="1" spc="-44" dirty="0">
                <a:latin typeface="Arial"/>
                <a:cs typeface="Arial"/>
              </a:rPr>
              <a:t> </a:t>
            </a:r>
            <a:r>
              <a:rPr sz="2206" i="1" dirty="0">
                <a:latin typeface="Arial"/>
                <a:cs typeface="Arial"/>
              </a:rPr>
              <a:t>oceli,</a:t>
            </a:r>
            <a:r>
              <a:rPr sz="2206" i="1" spc="-28" dirty="0">
                <a:latin typeface="Arial"/>
                <a:cs typeface="Arial"/>
              </a:rPr>
              <a:t> </a:t>
            </a:r>
            <a:r>
              <a:rPr sz="2206" i="1" dirty="0">
                <a:latin typeface="Arial"/>
                <a:cs typeface="Arial"/>
              </a:rPr>
              <a:t>Ni,</a:t>
            </a:r>
            <a:r>
              <a:rPr sz="2206" i="1" spc="-94" dirty="0">
                <a:latin typeface="Arial"/>
                <a:cs typeface="Arial"/>
              </a:rPr>
              <a:t> </a:t>
            </a:r>
            <a:r>
              <a:rPr sz="2206" i="1" dirty="0">
                <a:latin typeface="Arial"/>
                <a:cs typeface="Arial"/>
              </a:rPr>
              <a:t>Al,</a:t>
            </a:r>
            <a:r>
              <a:rPr sz="2206" i="1" spc="-28" dirty="0">
                <a:latin typeface="Arial"/>
                <a:cs typeface="Arial"/>
              </a:rPr>
              <a:t> </a:t>
            </a:r>
            <a:r>
              <a:rPr sz="2206" i="1" dirty="0">
                <a:latin typeface="Arial"/>
                <a:cs typeface="Arial"/>
              </a:rPr>
              <a:t>Cu</a:t>
            </a:r>
            <a:r>
              <a:rPr sz="2206" i="1" spc="-22" dirty="0">
                <a:latin typeface="Arial"/>
                <a:cs typeface="Arial"/>
              </a:rPr>
              <a:t> </a:t>
            </a:r>
            <a:r>
              <a:rPr sz="2206" i="1" spc="-55" dirty="0">
                <a:latin typeface="Arial"/>
                <a:cs typeface="Arial"/>
              </a:rPr>
              <a:t>a</a:t>
            </a:r>
            <a:endParaRPr sz="2206">
              <a:latin typeface="Arial"/>
              <a:cs typeface="Arial"/>
            </a:endParaRPr>
          </a:p>
          <a:p>
            <a:pPr marL="168077"/>
            <a:r>
              <a:rPr sz="2206" i="1" dirty="0">
                <a:latin typeface="Arial"/>
                <a:cs typeface="Arial"/>
              </a:rPr>
              <a:t>jejich</a:t>
            </a:r>
            <a:r>
              <a:rPr sz="2206" i="1" spc="-22" dirty="0">
                <a:latin typeface="Arial"/>
                <a:cs typeface="Arial"/>
              </a:rPr>
              <a:t> </a:t>
            </a:r>
            <a:r>
              <a:rPr sz="2206" i="1" spc="-11" dirty="0">
                <a:latin typeface="Arial"/>
                <a:cs typeface="Arial"/>
              </a:rPr>
              <a:t>slitiny</a:t>
            </a:r>
            <a:endParaRPr sz="2206">
              <a:latin typeface="Arial"/>
              <a:cs typeface="Arial"/>
            </a:endParaRPr>
          </a:p>
          <a:p>
            <a:pPr marL="14007">
              <a:spcBef>
                <a:spcPts val="1059"/>
              </a:spcBef>
            </a:pPr>
            <a:r>
              <a:rPr sz="2206" i="1" dirty="0">
                <a:latin typeface="Arial"/>
                <a:cs typeface="Arial"/>
              </a:rPr>
              <a:t>:</a:t>
            </a:r>
            <a:r>
              <a:rPr sz="2206" i="1" spc="-22" dirty="0">
                <a:latin typeface="Arial"/>
                <a:cs typeface="Arial"/>
              </a:rPr>
              <a:t> </a:t>
            </a:r>
            <a:r>
              <a:rPr sz="2206" i="1" dirty="0">
                <a:latin typeface="Arial"/>
                <a:cs typeface="Arial"/>
              </a:rPr>
              <a:t>1000</a:t>
            </a:r>
            <a:r>
              <a:rPr sz="2206" i="1" spc="-39" dirty="0">
                <a:latin typeface="Arial"/>
                <a:cs typeface="Arial"/>
              </a:rPr>
              <a:t> </a:t>
            </a:r>
            <a:r>
              <a:rPr sz="2206" i="1" dirty="0">
                <a:latin typeface="Arial"/>
                <a:cs typeface="Arial"/>
              </a:rPr>
              <a:t>až</a:t>
            </a:r>
            <a:r>
              <a:rPr sz="2206" i="1" spc="-22" dirty="0">
                <a:latin typeface="Arial"/>
                <a:cs typeface="Arial"/>
              </a:rPr>
              <a:t> </a:t>
            </a:r>
            <a:r>
              <a:rPr sz="2206" i="1" dirty="0">
                <a:latin typeface="Arial"/>
                <a:cs typeface="Arial"/>
              </a:rPr>
              <a:t>100</a:t>
            </a:r>
            <a:r>
              <a:rPr sz="2206" i="1" spc="-28" dirty="0">
                <a:latin typeface="Arial"/>
                <a:cs typeface="Arial"/>
              </a:rPr>
              <a:t> </a:t>
            </a:r>
            <a:r>
              <a:rPr sz="2206" i="1" dirty="0">
                <a:latin typeface="Arial"/>
                <a:cs typeface="Arial"/>
              </a:rPr>
              <a:t>000</a:t>
            </a:r>
            <a:r>
              <a:rPr sz="2206" i="1" spc="-99" dirty="0">
                <a:latin typeface="Arial"/>
                <a:cs typeface="Arial"/>
              </a:rPr>
              <a:t> </a:t>
            </a:r>
            <a:r>
              <a:rPr sz="2206" i="1" spc="-55" dirty="0">
                <a:latin typeface="Arial"/>
                <a:cs typeface="Arial"/>
              </a:rPr>
              <a:t>A</a:t>
            </a:r>
            <a:endParaRPr sz="2206">
              <a:latin typeface="Arial"/>
              <a:cs typeface="Arial"/>
            </a:endParaRPr>
          </a:p>
          <a:p>
            <a:pPr marL="14007">
              <a:spcBef>
                <a:spcPts val="1059"/>
              </a:spcBef>
            </a:pPr>
            <a:r>
              <a:rPr sz="2206" i="1" dirty="0">
                <a:latin typeface="Arial"/>
                <a:cs typeface="Arial"/>
              </a:rPr>
              <a:t>:</a:t>
            </a:r>
            <a:r>
              <a:rPr sz="2206" i="1" spc="-22" dirty="0">
                <a:latin typeface="Arial"/>
                <a:cs typeface="Arial"/>
              </a:rPr>
              <a:t> </a:t>
            </a:r>
            <a:r>
              <a:rPr sz="2206" i="1" dirty="0">
                <a:latin typeface="Arial"/>
                <a:cs typeface="Arial"/>
              </a:rPr>
              <a:t>0,5</a:t>
            </a:r>
            <a:r>
              <a:rPr sz="2206" i="1" spc="-28" dirty="0">
                <a:latin typeface="Arial"/>
                <a:cs typeface="Arial"/>
              </a:rPr>
              <a:t> </a:t>
            </a:r>
            <a:r>
              <a:rPr sz="2206" i="1" dirty="0">
                <a:latin typeface="Arial"/>
                <a:cs typeface="Arial"/>
              </a:rPr>
              <a:t>až</a:t>
            </a:r>
            <a:r>
              <a:rPr sz="2206" i="1" spc="-22" dirty="0">
                <a:latin typeface="Arial"/>
                <a:cs typeface="Arial"/>
              </a:rPr>
              <a:t> </a:t>
            </a:r>
            <a:r>
              <a:rPr sz="2206" i="1" dirty="0">
                <a:latin typeface="Arial"/>
                <a:cs typeface="Arial"/>
              </a:rPr>
              <a:t>10</a:t>
            </a:r>
            <a:r>
              <a:rPr sz="2206" i="1" spc="-22" dirty="0">
                <a:latin typeface="Arial"/>
                <a:cs typeface="Arial"/>
              </a:rPr>
              <a:t> </a:t>
            </a:r>
            <a:r>
              <a:rPr sz="2206" i="1" spc="-55" dirty="0">
                <a:latin typeface="Arial"/>
                <a:cs typeface="Arial"/>
              </a:rPr>
              <a:t>V</a:t>
            </a:r>
            <a:endParaRPr sz="2206">
              <a:latin typeface="Arial"/>
              <a:cs typeface="Arial"/>
            </a:endParaRPr>
          </a:p>
          <a:p>
            <a:pPr marL="14007">
              <a:spcBef>
                <a:spcPts val="1064"/>
              </a:spcBef>
            </a:pPr>
            <a:r>
              <a:rPr sz="2206" i="1" dirty="0">
                <a:latin typeface="Arial"/>
                <a:cs typeface="Arial"/>
              </a:rPr>
              <a:t>:</a:t>
            </a:r>
            <a:r>
              <a:rPr sz="2206" i="1" spc="-11" dirty="0">
                <a:latin typeface="Arial"/>
                <a:cs typeface="Arial"/>
              </a:rPr>
              <a:t> </a:t>
            </a:r>
            <a:r>
              <a:rPr sz="2206" i="1" dirty="0">
                <a:latin typeface="Arial"/>
                <a:cs typeface="Arial"/>
              </a:rPr>
              <a:t>střídavý</a:t>
            </a:r>
            <a:r>
              <a:rPr sz="2206" i="1" spc="-55" dirty="0">
                <a:latin typeface="Arial"/>
                <a:cs typeface="Arial"/>
              </a:rPr>
              <a:t> </a:t>
            </a:r>
            <a:r>
              <a:rPr sz="2206" i="1" dirty="0">
                <a:latin typeface="Arial"/>
                <a:cs typeface="Arial"/>
              </a:rPr>
              <a:t>i</a:t>
            </a:r>
            <a:r>
              <a:rPr sz="2206" i="1" spc="6" dirty="0">
                <a:latin typeface="Arial"/>
                <a:cs typeface="Arial"/>
              </a:rPr>
              <a:t> </a:t>
            </a:r>
            <a:r>
              <a:rPr sz="2206" i="1" spc="-11" dirty="0">
                <a:latin typeface="Arial"/>
                <a:cs typeface="Arial"/>
              </a:rPr>
              <a:t>stejnosměrný</a:t>
            </a:r>
            <a:endParaRPr sz="2206">
              <a:latin typeface="Arial"/>
              <a:cs typeface="Arial"/>
            </a:endParaRPr>
          </a:p>
          <a:p>
            <a:pPr marL="14007">
              <a:spcBef>
                <a:spcPts val="1059"/>
              </a:spcBef>
            </a:pPr>
            <a:r>
              <a:rPr sz="2206" i="1" dirty="0">
                <a:latin typeface="Arial"/>
                <a:cs typeface="Arial"/>
              </a:rPr>
              <a:t>:</a:t>
            </a:r>
            <a:r>
              <a:rPr sz="2206" i="1" spc="-17" dirty="0">
                <a:latin typeface="Arial"/>
                <a:cs typeface="Arial"/>
              </a:rPr>
              <a:t> </a:t>
            </a:r>
            <a:r>
              <a:rPr sz="2206" i="1" dirty="0">
                <a:latin typeface="Arial"/>
                <a:cs typeface="Arial"/>
              </a:rPr>
              <a:t>0,04</a:t>
            </a:r>
            <a:r>
              <a:rPr sz="2206" i="1" spc="-39" dirty="0">
                <a:latin typeface="Arial"/>
                <a:cs typeface="Arial"/>
              </a:rPr>
              <a:t> </a:t>
            </a:r>
            <a:r>
              <a:rPr sz="2206" i="1" dirty="0">
                <a:latin typeface="Arial"/>
                <a:cs typeface="Arial"/>
              </a:rPr>
              <a:t>až</a:t>
            </a:r>
            <a:r>
              <a:rPr sz="2206" i="1" spc="-22" dirty="0">
                <a:latin typeface="Arial"/>
                <a:cs typeface="Arial"/>
              </a:rPr>
              <a:t> </a:t>
            </a:r>
            <a:r>
              <a:rPr sz="2206" i="1" dirty="0">
                <a:latin typeface="Arial"/>
                <a:cs typeface="Arial"/>
              </a:rPr>
              <a:t>2</a:t>
            </a:r>
            <a:r>
              <a:rPr sz="2206" i="1" spc="-6" dirty="0">
                <a:latin typeface="Arial"/>
                <a:cs typeface="Arial"/>
              </a:rPr>
              <a:t> </a:t>
            </a:r>
            <a:r>
              <a:rPr sz="2206" i="1" spc="-55" dirty="0">
                <a:latin typeface="Arial"/>
                <a:cs typeface="Arial"/>
              </a:rPr>
              <a:t>s</a:t>
            </a:r>
            <a:endParaRPr sz="2206">
              <a:latin typeface="Arial"/>
              <a:cs typeface="Arial"/>
            </a:endParaRPr>
          </a:p>
          <a:p>
            <a:pPr marL="14007">
              <a:spcBef>
                <a:spcPts val="1059"/>
              </a:spcBef>
            </a:pPr>
            <a:r>
              <a:rPr sz="2206" i="1" dirty="0">
                <a:latin typeface="Arial"/>
                <a:cs typeface="Arial"/>
              </a:rPr>
              <a:t>:</a:t>
            </a:r>
            <a:r>
              <a:rPr sz="2206" i="1" spc="-22" dirty="0">
                <a:latin typeface="Arial"/>
                <a:cs typeface="Arial"/>
              </a:rPr>
              <a:t> </a:t>
            </a:r>
            <a:r>
              <a:rPr sz="2206" i="1" dirty="0">
                <a:latin typeface="Arial"/>
                <a:cs typeface="Arial"/>
              </a:rPr>
              <a:t>500</a:t>
            </a:r>
            <a:r>
              <a:rPr sz="2206" i="1" spc="-22" dirty="0">
                <a:latin typeface="Arial"/>
                <a:cs typeface="Arial"/>
              </a:rPr>
              <a:t> </a:t>
            </a:r>
            <a:r>
              <a:rPr sz="2206" i="1" dirty="0">
                <a:latin typeface="Arial"/>
                <a:cs typeface="Arial"/>
              </a:rPr>
              <a:t>až</a:t>
            </a:r>
            <a:r>
              <a:rPr sz="2206" i="1" spc="-33" dirty="0">
                <a:latin typeface="Arial"/>
                <a:cs typeface="Arial"/>
              </a:rPr>
              <a:t> </a:t>
            </a:r>
            <a:r>
              <a:rPr sz="2206" i="1" dirty="0">
                <a:latin typeface="Arial"/>
                <a:cs typeface="Arial"/>
              </a:rPr>
              <a:t>10</a:t>
            </a:r>
            <a:r>
              <a:rPr sz="2206" i="1" spc="-6" dirty="0">
                <a:latin typeface="Arial"/>
                <a:cs typeface="Arial"/>
              </a:rPr>
              <a:t> </a:t>
            </a:r>
            <a:r>
              <a:rPr sz="2206" i="1" dirty="0">
                <a:latin typeface="Arial"/>
                <a:cs typeface="Arial"/>
              </a:rPr>
              <a:t>000</a:t>
            </a:r>
            <a:r>
              <a:rPr sz="2206" i="1" spc="-33" dirty="0">
                <a:latin typeface="Arial"/>
                <a:cs typeface="Arial"/>
              </a:rPr>
              <a:t> </a:t>
            </a:r>
            <a:r>
              <a:rPr sz="2206" i="1" spc="-55" dirty="0">
                <a:latin typeface="Arial"/>
                <a:cs typeface="Arial"/>
              </a:rPr>
              <a:t>N</a:t>
            </a:r>
            <a:endParaRPr sz="2206">
              <a:latin typeface="Arial"/>
              <a:cs typeface="Arial"/>
            </a:endParaRPr>
          </a:p>
          <a:p>
            <a:pPr marL="14007">
              <a:spcBef>
                <a:spcPts val="1059"/>
              </a:spcBef>
            </a:pPr>
            <a:r>
              <a:rPr sz="2206" i="1" dirty="0">
                <a:latin typeface="Arial"/>
                <a:cs typeface="Arial"/>
              </a:rPr>
              <a:t>:</a:t>
            </a:r>
            <a:r>
              <a:rPr sz="2206" i="1" spc="-17" dirty="0">
                <a:latin typeface="Arial"/>
                <a:cs typeface="Arial"/>
              </a:rPr>
              <a:t> </a:t>
            </a:r>
            <a:r>
              <a:rPr sz="2206" i="1" dirty="0">
                <a:latin typeface="Arial"/>
                <a:cs typeface="Arial"/>
              </a:rPr>
              <a:t>2</a:t>
            </a:r>
            <a:r>
              <a:rPr sz="2206" i="1" spc="-17" dirty="0">
                <a:latin typeface="Arial"/>
                <a:cs typeface="Arial"/>
              </a:rPr>
              <a:t> </a:t>
            </a:r>
            <a:r>
              <a:rPr sz="2206" i="1" dirty="0">
                <a:latin typeface="Arial"/>
                <a:cs typeface="Arial"/>
              </a:rPr>
              <a:t>–</a:t>
            </a:r>
            <a:r>
              <a:rPr sz="2206" i="1" spc="-6" dirty="0">
                <a:latin typeface="Arial"/>
                <a:cs typeface="Arial"/>
              </a:rPr>
              <a:t> </a:t>
            </a:r>
            <a:r>
              <a:rPr sz="2206" i="1" dirty="0">
                <a:latin typeface="Arial"/>
                <a:cs typeface="Arial"/>
              </a:rPr>
              <a:t>3</a:t>
            </a:r>
            <a:r>
              <a:rPr sz="2206" i="1" spc="-22" dirty="0">
                <a:latin typeface="Arial"/>
                <a:cs typeface="Arial"/>
              </a:rPr>
              <a:t> </a:t>
            </a:r>
            <a:r>
              <a:rPr sz="2206" i="1" dirty="0">
                <a:latin typeface="Arial"/>
                <a:cs typeface="Arial"/>
              </a:rPr>
              <a:t>mm</a:t>
            </a:r>
            <a:r>
              <a:rPr sz="2206" i="1" spc="-6" dirty="0">
                <a:latin typeface="Arial"/>
                <a:cs typeface="Arial"/>
              </a:rPr>
              <a:t> </a:t>
            </a:r>
            <a:r>
              <a:rPr sz="2206" i="1" dirty="0">
                <a:latin typeface="Arial"/>
                <a:cs typeface="Arial"/>
              </a:rPr>
              <a:t>a </a:t>
            </a:r>
            <a:r>
              <a:rPr sz="2206" i="1" spc="-22" dirty="0">
                <a:latin typeface="Arial"/>
                <a:cs typeface="Arial"/>
              </a:rPr>
              <a:t>větší</a:t>
            </a:r>
            <a:endParaRPr sz="2206">
              <a:latin typeface="Arial"/>
              <a:cs typeface="Arial"/>
            </a:endParaRPr>
          </a:p>
        </p:txBody>
      </p:sp>
      <p:pic>
        <p:nvPicPr>
          <p:cNvPr id="14" name="object 14"/>
          <p:cNvPicPr/>
          <p:nvPr/>
        </p:nvPicPr>
        <p:blipFill>
          <a:blip r:embed="rId2" cstate="print"/>
          <a:stretch>
            <a:fillRect/>
          </a:stretch>
        </p:blipFill>
        <p:spPr>
          <a:xfrm>
            <a:off x="7173548" y="5036860"/>
            <a:ext cx="3215052" cy="2159613"/>
          </a:xfrm>
          <a:prstGeom prst="rect">
            <a:avLst/>
          </a:prstGeom>
        </p:spPr>
      </p:pic>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4807"/>
            <a:ext cx="3165893" cy="514728"/>
          </a:xfrm>
          <a:prstGeom prst="rect">
            <a:avLst/>
          </a:prstGeom>
        </p:spPr>
        <p:txBody>
          <a:bodyPr vert="horz" wrap="square" lIns="0" tIns="14005" rIns="0" bIns="0" rtlCol="0">
            <a:spAutoFit/>
          </a:bodyPr>
          <a:lstStyle/>
          <a:p>
            <a:pPr marL="14007">
              <a:spcBef>
                <a:spcPts val="110"/>
              </a:spcBef>
            </a:pPr>
            <a:r>
              <a:rPr sz="3253" i="1" spc="-121" dirty="0">
                <a:solidFill>
                  <a:srgbClr val="FF3300"/>
                </a:solidFill>
                <a:latin typeface="Tahoma"/>
                <a:cs typeface="Tahoma"/>
              </a:rPr>
              <a:t>Odporový</a:t>
            </a:r>
            <a:r>
              <a:rPr sz="3253" i="1" spc="-66" dirty="0">
                <a:solidFill>
                  <a:srgbClr val="FF3300"/>
                </a:solidFill>
                <a:latin typeface="Tahoma"/>
                <a:cs typeface="Tahoma"/>
              </a:rPr>
              <a:t> </a:t>
            </a:r>
            <a:r>
              <a:rPr sz="3253" i="1" spc="-61" dirty="0">
                <a:solidFill>
                  <a:srgbClr val="FF3300"/>
                </a:solidFill>
                <a:latin typeface="Tahoma"/>
                <a:cs typeface="Tahoma"/>
              </a:rPr>
              <a:t>ohřev</a:t>
            </a:r>
            <a:endParaRPr sz="3253">
              <a:latin typeface="Tahoma"/>
              <a:cs typeface="Tahoma"/>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706920" y="1847156"/>
            <a:ext cx="9092927" cy="4755122"/>
          </a:xfrm>
          <a:prstGeom prst="rect">
            <a:avLst/>
          </a:prstGeom>
        </p:spPr>
        <p:txBody>
          <a:bodyPr vert="horz" wrap="square" lIns="0" tIns="14706" rIns="0" bIns="0" rtlCol="0">
            <a:spAutoFit/>
          </a:bodyPr>
          <a:lstStyle/>
          <a:p>
            <a:pPr marL="14007" marR="14007">
              <a:spcBef>
                <a:spcPts val="116"/>
              </a:spcBef>
              <a:buFont typeface="Wingdings"/>
              <a:buChar char=""/>
              <a:tabLst>
                <a:tab pos="313742" algn="l"/>
              </a:tabLst>
            </a:pPr>
            <a:r>
              <a:rPr sz="2206" i="1" dirty="0">
                <a:latin typeface="Arial"/>
                <a:cs typeface="Arial"/>
              </a:rPr>
              <a:t>Při</a:t>
            </a:r>
            <a:r>
              <a:rPr sz="2206" i="1" spc="-11" dirty="0">
                <a:latin typeface="Arial"/>
                <a:cs typeface="Arial"/>
              </a:rPr>
              <a:t> </a:t>
            </a:r>
            <a:r>
              <a:rPr sz="2206" i="1" dirty="0">
                <a:latin typeface="Arial"/>
                <a:cs typeface="Arial"/>
              </a:rPr>
              <a:t>odporovém</a:t>
            </a:r>
            <a:r>
              <a:rPr sz="2206" i="1" spc="-72" dirty="0">
                <a:latin typeface="Arial"/>
                <a:cs typeface="Arial"/>
              </a:rPr>
              <a:t> </a:t>
            </a:r>
            <a:r>
              <a:rPr sz="2206" i="1" dirty="0">
                <a:latin typeface="Arial"/>
                <a:cs typeface="Arial"/>
              </a:rPr>
              <a:t>svařování</a:t>
            </a:r>
            <a:r>
              <a:rPr sz="2206" i="1" spc="-55"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využívá</a:t>
            </a:r>
            <a:r>
              <a:rPr sz="2206" i="1" spc="-55" dirty="0">
                <a:latin typeface="Arial"/>
                <a:cs typeface="Arial"/>
              </a:rPr>
              <a:t> </a:t>
            </a:r>
            <a:r>
              <a:rPr sz="2206" i="1" dirty="0">
                <a:latin typeface="Arial"/>
                <a:cs typeface="Arial"/>
              </a:rPr>
              <a:t>jevu,</a:t>
            </a:r>
            <a:r>
              <a:rPr sz="2206" i="1" spc="-28" dirty="0">
                <a:latin typeface="Arial"/>
                <a:cs typeface="Arial"/>
              </a:rPr>
              <a:t> </a:t>
            </a:r>
            <a:r>
              <a:rPr sz="2206" i="1" dirty="0">
                <a:latin typeface="Arial"/>
                <a:cs typeface="Arial"/>
              </a:rPr>
              <a:t>že</a:t>
            </a:r>
            <a:r>
              <a:rPr sz="2206" i="1" spc="-28" dirty="0">
                <a:latin typeface="Arial"/>
                <a:cs typeface="Arial"/>
              </a:rPr>
              <a:t> </a:t>
            </a:r>
            <a:r>
              <a:rPr sz="2206" i="1" dirty="0">
                <a:latin typeface="Arial"/>
                <a:cs typeface="Arial"/>
              </a:rPr>
              <a:t>při</a:t>
            </a:r>
            <a:r>
              <a:rPr sz="2206" i="1" spc="-33" dirty="0">
                <a:latin typeface="Arial"/>
                <a:cs typeface="Arial"/>
              </a:rPr>
              <a:t> </a:t>
            </a:r>
            <a:r>
              <a:rPr sz="2206" i="1" dirty="0">
                <a:latin typeface="Arial"/>
                <a:cs typeface="Arial"/>
              </a:rPr>
              <a:t>průchodu</a:t>
            </a:r>
            <a:r>
              <a:rPr sz="2206" i="1" spc="-44" dirty="0">
                <a:latin typeface="Arial"/>
                <a:cs typeface="Arial"/>
              </a:rPr>
              <a:t> </a:t>
            </a:r>
            <a:r>
              <a:rPr sz="2206" i="1" spc="-11" dirty="0">
                <a:latin typeface="Arial"/>
                <a:cs typeface="Arial"/>
              </a:rPr>
              <a:t>elektrického </a:t>
            </a:r>
            <a:r>
              <a:rPr sz="2206" i="1" dirty="0">
                <a:latin typeface="Arial"/>
                <a:cs typeface="Arial"/>
              </a:rPr>
              <a:t>proudu</a:t>
            </a:r>
            <a:r>
              <a:rPr sz="2206" i="1" spc="-44" dirty="0">
                <a:latin typeface="Arial"/>
                <a:cs typeface="Arial"/>
              </a:rPr>
              <a:t> </a:t>
            </a:r>
            <a:r>
              <a:rPr sz="2206" i="1" dirty="0">
                <a:latin typeface="Arial"/>
                <a:cs typeface="Arial"/>
              </a:rPr>
              <a:t>vodičem</a:t>
            </a:r>
            <a:r>
              <a:rPr sz="2206" i="1" spc="-55" dirty="0">
                <a:latin typeface="Arial"/>
                <a:cs typeface="Arial"/>
              </a:rPr>
              <a:t> </a:t>
            </a:r>
            <a:r>
              <a:rPr sz="2206" i="1" dirty="0">
                <a:latin typeface="Arial"/>
                <a:cs typeface="Arial"/>
              </a:rPr>
              <a:t>vzniká</a:t>
            </a:r>
            <a:r>
              <a:rPr sz="2206" i="1" spc="-44" dirty="0">
                <a:latin typeface="Arial"/>
                <a:cs typeface="Arial"/>
              </a:rPr>
              <a:t> </a:t>
            </a:r>
            <a:r>
              <a:rPr sz="2206" i="1" spc="-11" dirty="0">
                <a:latin typeface="Arial"/>
                <a:cs typeface="Arial"/>
              </a:rPr>
              <a:t>teplo.</a:t>
            </a:r>
            <a:endParaRPr sz="2206">
              <a:latin typeface="Arial"/>
              <a:cs typeface="Arial"/>
            </a:endParaRPr>
          </a:p>
          <a:p>
            <a:pPr marL="14007" marR="140064">
              <a:spcBef>
                <a:spcPts val="1323"/>
              </a:spcBef>
              <a:buFont typeface="Wingdings"/>
              <a:buChar char=""/>
              <a:tabLst>
                <a:tab pos="313742" algn="l"/>
              </a:tabLst>
            </a:pPr>
            <a:r>
              <a:rPr sz="2206" i="1" dirty="0">
                <a:latin typeface="Arial"/>
                <a:cs typeface="Arial"/>
              </a:rPr>
              <a:t>Při</a:t>
            </a:r>
            <a:r>
              <a:rPr sz="2206" i="1" spc="-11" dirty="0">
                <a:latin typeface="Arial"/>
                <a:cs typeface="Arial"/>
              </a:rPr>
              <a:t> </a:t>
            </a:r>
            <a:r>
              <a:rPr sz="2206" i="1" dirty="0">
                <a:latin typeface="Arial"/>
                <a:cs typeface="Arial"/>
              </a:rPr>
              <a:t>tomto</a:t>
            </a:r>
            <a:r>
              <a:rPr sz="2206" i="1" spc="-33" dirty="0">
                <a:latin typeface="Arial"/>
                <a:cs typeface="Arial"/>
              </a:rPr>
              <a:t> </a:t>
            </a:r>
            <a:r>
              <a:rPr sz="2206" i="1" dirty="0">
                <a:latin typeface="Arial"/>
                <a:cs typeface="Arial"/>
              </a:rPr>
              <a:t>způsobu</a:t>
            </a:r>
            <a:r>
              <a:rPr sz="2206" i="1" spc="-55" dirty="0">
                <a:latin typeface="Arial"/>
                <a:cs typeface="Arial"/>
              </a:rPr>
              <a:t> </a:t>
            </a:r>
            <a:r>
              <a:rPr sz="2206" i="1" dirty="0">
                <a:latin typeface="Arial"/>
                <a:cs typeface="Arial"/>
              </a:rPr>
              <a:t>svařování</a:t>
            </a:r>
            <a:r>
              <a:rPr sz="2206" i="1" spc="-61" dirty="0">
                <a:latin typeface="Arial"/>
                <a:cs typeface="Arial"/>
              </a:rPr>
              <a:t> </a:t>
            </a:r>
            <a:r>
              <a:rPr sz="2206" i="1" dirty="0">
                <a:latin typeface="Arial"/>
                <a:cs typeface="Arial"/>
              </a:rPr>
              <a:t>vzniká</a:t>
            </a:r>
            <a:r>
              <a:rPr sz="2206" i="1" spc="-39" dirty="0">
                <a:latin typeface="Arial"/>
                <a:cs typeface="Arial"/>
              </a:rPr>
              <a:t> </a:t>
            </a:r>
            <a:r>
              <a:rPr sz="2206" i="1" dirty="0">
                <a:latin typeface="Arial"/>
                <a:cs typeface="Arial"/>
              </a:rPr>
              <a:t>svarový</a:t>
            </a:r>
            <a:r>
              <a:rPr sz="2206" i="1" spc="-55" dirty="0">
                <a:latin typeface="Arial"/>
                <a:cs typeface="Arial"/>
              </a:rPr>
              <a:t> </a:t>
            </a:r>
            <a:r>
              <a:rPr sz="2206" i="1" dirty="0">
                <a:latin typeface="Arial"/>
                <a:cs typeface="Arial"/>
              </a:rPr>
              <a:t>spoj</a:t>
            </a:r>
            <a:r>
              <a:rPr sz="2206" i="1" spc="-33" dirty="0">
                <a:latin typeface="Arial"/>
                <a:cs typeface="Arial"/>
              </a:rPr>
              <a:t> </a:t>
            </a:r>
            <a:r>
              <a:rPr sz="2206" i="1" dirty="0">
                <a:latin typeface="Arial"/>
                <a:cs typeface="Arial"/>
              </a:rPr>
              <a:t>při</a:t>
            </a:r>
            <a:r>
              <a:rPr sz="2206" i="1" spc="-33" dirty="0">
                <a:latin typeface="Arial"/>
                <a:cs typeface="Arial"/>
              </a:rPr>
              <a:t> </a:t>
            </a:r>
            <a:r>
              <a:rPr sz="2206" i="1" dirty="0">
                <a:latin typeface="Arial"/>
                <a:cs typeface="Arial"/>
              </a:rPr>
              <a:t>průchodu</a:t>
            </a:r>
            <a:r>
              <a:rPr sz="2206" i="1" spc="-44" dirty="0">
                <a:latin typeface="Arial"/>
                <a:cs typeface="Arial"/>
              </a:rPr>
              <a:t> </a:t>
            </a:r>
            <a:r>
              <a:rPr sz="2206" i="1" spc="-11" dirty="0">
                <a:latin typeface="Arial"/>
                <a:cs typeface="Arial"/>
              </a:rPr>
              <a:t>proudu </a:t>
            </a:r>
            <a:r>
              <a:rPr sz="2206" i="1" dirty="0">
                <a:latin typeface="Arial"/>
                <a:cs typeface="Arial"/>
              </a:rPr>
              <a:t>přes</a:t>
            </a:r>
            <a:r>
              <a:rPr sz="2206" i="1" spc="-55" dirty="0">
                <a:latin typeface="Arial"/>
                <a:cs typeface="Arial"/>
              </a:rPr>
              <a:t> </a:t>
            </a:r>
            <a:r>
              <a:rPr sz="2206" i="1" dirty="0">
                <a:latin typeface="Arial"/>
                <a:cs typeface="Arial"/>
              </a:rPr>
              <a:t>stlačené</a:t>
            </a:r>
            <a:r>
              <a:rPr sz="2206" i="1" spc="-61" dirty="0">
                <a:latin typeface="Arial"/>
                <a:cs typeface="Arial"/>
              </a:rPr>
              <a:t> </a:t>
            </a:r>
            <a:r>
              <a:rPr sz="2206" i="1" dirty="0">
                <a:latin typeface="Arial"/>
                <a:cs typeface="Arial"/>
              </a:rPr>
              <a:t>svařované</a:t>
            </a:r>
            <a:r>
              <a:rPr sz="2206" i="1" spc="-77" dirty="0">
                <a:latin typeface="Arial"/>
                <a:cs typeface="Arial"/>
              </a:rPr>
              <a:t> </a:t>
            </a:r>
            <a:r>
              <a:rPr sz="2206" i="1" dirty="0">
                <a:latin typeface="Arial"/>
                <a:cs typeface="Arial"/>
              </a:rPr>
              <a:t>části</a:t>
            </a:r>
            <a:r>
              <a:rPr sz="2206" i="1" spc="-44" dirty="0">
                <a:latin typeface="Arial"/>
                <a:cs typeface="Arial"/>
              </a:rPr>
              <a:t> </a:t>
            </a:r>
            <a:r>
              <a:rPr sz="2206" i="1" dirty="0">
                <a:latin typeface="Arial"/>
                <a:cs typeface="Arial"/>
              </a:rPr>
              <a:t>vlivem</a:t>
            </a:r>
            <a:r>
              <a:rPr sz="2206" i="1" spc="-55" dirty="0">
                <a:latin typeface="Arial"/>
                <a:cs typeface="Arial"/>
              </a:rPr>
              <a:t> </a:t>
            </a:r>
            <a:r>
              <a:rPr sz="2206" i="1" dirty="0">
                <a:latin typeface="Arial"/>
                <a:cs typeface="Arial"/>
              </a:rPr>
              <a:t>elektrického</a:t>
            </a:r>
            <a:r>
              <a:rPr sz="2206" i="1" spc="-61" dirty="0">
                <a:latin typeface="Arial"/>
                <a:cs typeface="Arial"/>
              </a:rPr>
              <a:t> </a:t>
            </a:r>
            <a:r>
              <a:rPr sz="2206" i="1" dirty="0">
                <a:latin typeface="Arial"/>
                <a:cs typeface="Arial"/>
              </a:rPr>
              <a:t>odporu</a:t>
            </a:r>
            <a:r>
              <a:rPr sz="2206" i="1" spc="-55" dirty="0">
                <a:latin typeface="Arial"/>
                <a:cs typeface="Arial"/>
              </a:rPr>
              <a:t> </a:t>
            </a:r>
            <a:r>
              <a:rPr sz="2206" i="1" dirty="0">
                <a:latin typeface="Arial"/>
                <a:cs typeface="Arial"/>
              </a:rPr>
              <a:t>v místě</a:t>
            </a:r>
            <a:r>
              <a:rPr sz="2206" i="1" spc="-33" dirty="0">
                <a:latin typeface="Arial"/>
                <a:cs typeface="Arial"/>
              </a:rPr>
              <a:t> </a:t>
            </a:r>
            <a:r>
              <a:rPr sz="2206" i="1" spc="-11" dirty="0">
                <a:latin typeface="Arial"/>
                <a:cs typeface="Arial"/>
              </a:rPr>
              <a:t>styku (tzv.přechodový</a:t>
            </a:r>
            <a:r>
              <a:rPr sz="2206" i="1" spc="-121" dirty="0">
                <a:latin typeface="Arial"/>
                <a:cs typeface="Arial"/>
              </a:rPr>
              <a:t> </a:t>
            </a:r>
            <a:r>
              <a:rPr sz="2206" i="1" spc="-11" dirty="0">
                <a:latin typeface="Arial"/>
                <a:cs typeface="Arial"/>
              </a:rPr>
              <a:t>odpor).</a:t>
            </a:r>
            <a:endParaRPr sz="2206">
              <a:latin typeface="Arial"/>
              <a:cs typeface="Arial"/>
            </a:endParaRPr>
          </a:p>
          <a:p>
            <a:pPr marL="14007" marR="5602">
              <a:spcBef>
                <a:spcPts val="1323"/>
              </a:spcBef>
              <a:buFont typeface="Wingdings"/>
              <a:buChar char=""/>
              <a:tabLst>
                <a:tab pos="313742" algn="l"/>
              </a:tabLst>
            </a:pPr>
            <a:r>
              <a:rPr sz="2206" i="1" dirty="0">
                <a:latin typeface="Arial"/>
                <a:cs typeface="Arial"/>
              </a:rPr>
              <a:t>Tím</a:t>
            </a:r>
            <a:r>
              <a:rPr sz="2206" i="1" spc="-33"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materiál</a:t>
            </a:r>
            <a:r>
              <a:rPr sz="2206" i="1" spc="-11" dirty="0">
                <a:latin typeface="Arial"/>
                <a:cs typeface="Arial"/>
              </a:rPr>
              <a:t> </a:t>
            </a:r>
            <a:r>
              <a:rPr sz="2206" i="1" dirty="0">
                <a:latin typeface="Arial"/>
                <a:cs typeface="Arial"/>
              </a:rPr>
              <a:t>svařovaných</a:t>
            </a:r>
            <a:r>
              <a:rPr sz="2206" i="1" spc="-61" dirty="0">
                <a:latin typeface="Arial"/>
                <a:cs typeface="Arial"/>
              </a:rPr>
              <a:t> </a:t>
            </a:r>
            <a:r>
              <a:rPr sz="2206" i="1" dirty="0">
                <a:latin typeface="Arial"/>
                <a:cs typeface="Arial"/>
              </a:rPr>
              <a:t>součástí</a:t>
            </a:r>
            <a:r>
              <a:rPr sz="2206" i="1" spc="-83" dirty="0">
                <a:latin typeface="Arial"/>
                <a:cs typeface="Arial"/>
              </a:rPr>
              <a:t> </a:t>
            </a:r>
            <a:r>
              <a:rPr sz="2206" i="1" dirty="0">
                <a:latin typeface="Arial"/>
                <a:cs typeface="Arial"/>
              </a:rPr>
              <a:t>ohřeje</a:t>
            </a:r>
            <a:r>
              <a:rPr sz="2206" i="1" spc="-28"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stane</a:t>
            </a:r>
            <a:r>
              <a:rPr sz="2206" i="1" spc="-39"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tvárným,</a:t>
            </a:r>
            <a:r>
              <a:rPr sz="2206" i="1" spc="-44" dirty="0">
                <a:latin typeface="Arial"/>
                <a:cs typeface="Arial"/>
              </a:rPr>
              <a:t> </a:t>
            </a:r>
            <a:r>
              <a:rPr sz="2206" i="1" spc="-22" dirty="0">
                <a:latin typeface="Arial"/>
                <a:cs typeface="Arial"/>
              </a:rPr>
              <a:t>nebo </a:t>
            </a:r>
            <a:r>
              <a:rPr sz="2206" i="1" dirty="0">
                <a:latin typeface="Arial"/>
                <a:cs typeface="Arial"/>
              </a:rPr>
              <a:t>se</a:t>
            </a:r>
            <a:r>
              <a:rPr sz="2206" i="1" spc="-39" dirty="0">
                <a:latin typeface="Arial"/>
                <a:cs typeface="Arial"/>
              </a:rPr>
              <a:t> </a:t>
            </a:r>
            <a:r>
              <a:rPr sz="2206" i="1" dirty="0">
                <a:latin typeface="Arial"/>
                <a:cs typeface="Arial"/>
              </a:rPr>
              <a:t>roztaví,</a:t>
            </a:r>
            <a:r>
              <a:rPr sz="2206" i="1" spc="-77" dirty="0">
                <a:latin typeface="Arial"/>
                <a:cs typeface="Arial"/>
              </a:rPr>
              <a:t> </a:t>
            </a:r>
            <a:r>
              <a:rPr sz="2206" i="1" dirty="0">
                <a:latin typeface="Arial"/>
                <a:cs typeface="Arial"/>
              </a:rPr>
              <a:t>načež</a:t>
            </a:r>
            <a:r>
              <a:rPr sz="2206" i="1" spc="-39"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materiál</a:t>
            </a:r>
            <a:r>
              <a:rPr sz="2206" i="1" spc="-6" dirty="0">
                <a:latin typeface="Arial"/>
                <a:cs typeface="Arial"/>
              </a:rPr>
              <a:t> </a:t>
            </a:r>
            <a:r>
              <a:rPr sz="2206" i="1" dirty="0">
                <a:latin typeface="Arial"/>
                <a:cs typeface="Arial"/>
              </a:rPr>
              <a:t>stlačí</a:t>
            </a:r>
            <a:r>
              <a:rPr sz="2206" i="1" spc="-44"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vytvoří</a:t>
            </a:r>
            <a:r>
              <a:rPr sz="2206" i="1" spc="-61"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tak</a:t>
            </a:r>
            <a:r>
              <a:rPr sz="2206" i="1" spc="-39" dirty="0">
                <a:latin typeface="Arial"/>
                <a:cs typeface="Arial"/>
              </a:rPr>
              <a:t> </a:t>
            </a:r>
            <a:r>
              <a:rPr sz="2206" i="1" dirty="0">
                <a:latin typeface="Arial"/>
                <a:cs typeface="Arial"/>
              </a:rPr>
              <a:t>metalurgický</a:t>
            </a:r>
            <a:r>
              <a:rPr sz="2206" i="1" spc="-28" dirty="0">
                <a:latin typeface="Arial"/>
                <a:cs typeface="Arial"/>
              </a:rPr>
              <a:t> </a:t>
            </a:r>
            <a:r>
              <a:rPr sz="2206" i="1" spc="-11" dirty="0">
                <a:latin typeface="Arial"/>
                <a:cs typeface="Arial"/>
              </a:rPr>
              <a:t>spoj.</a:t>
            </a:r>
            <a:endParaRPr sz="2206">
              <a:latin typeface="Arial"/>
              <a:cs typeface="Arial"/>
            </a:endParaRPr>
          </a:p>
          <a:p>
            <a:pPr marL="14007" marR="83338">
              <a:spcBef>
                <a:spcPts val="1329"/>
              </a:spcBef>
              <a:buFont typeface="Wingdings"/>
              <a:buChar char=""/>
              <a:tabLst>
                <a:tab pos="313742" algn="l"/>
              </a:tabLst>
            </a:pPr>
            <a:r>
              <a:rPr sz="2206" i="1" dirty="0">
                <a:latin typeface="Arial"/>
                <a:cs typeface="Arial"/>
              </a:rPr>
              <a:t>Vliv</a:t>
            </a:r>
            <a:r>
              <a:rPr sz="2206" i="1" spc="-11" dirty="0">
                <a:latin typeface="Arial"/>
                <a:cs typeface="Arial"/>
              </a:rPr>
              <a:t> </a:t>
            </a:r>
            <a:r>
              <a:rPr sz="2206" i="1" dirty="0">
                <a:latin typeface="Arial"/>
                <a:cs typeface="Arial"/>
              </a:rPr>
              <a:t>okolní</a:t>
            </a:r>
            <a:r>
              <a:rPr sz="2206" i="1" spc="-33" dirty="0">
                <a:latin typeface="Arial"/>
                <a:cs typeface="Arial"/>
              </a:rPr>
              <a:t> </a:t>
            </a:r>
            <a:r>
              <a:rPr sz="2206" i="1" dirty="0">
                <a:latin typeface="Arial"/>
                <a:cs typeface="Arial"/>
              </a:rPr>
              <a:t>atmosféry</a:t>
            </a:r>
            <a:r>
              <a:rPr sz="2206" i="1" spc="-50"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kvalitu</a:t>
            </a:r>
            <a:r>
              <a:rPr sz="2206" i="1" spc="-33" dirty="0">
                <a:latin typeface="Arial"/>
                <a:cs typeface="Arial"/>
              </a:rPr>
              <a:t> </a:t>
            </a:r>
            <a:r>
              <a:rPr sz="2206" i="1" dirty="0">
                <a:latin typeface="Arial"/>
                <a:cs typeface="Arial"/>
              </a:rPr>
              <a:t>svarů</a:t>
            </a:r>
            <a:r>
              <a:rPr sz="2206" i="1" spc="-55"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prakticky</a:t>
            </a:r>
            <a:r>
              <a:rPr sz="2206" i="1" spc="-61" dirty="0">
                <a:latin typeface="Arial"/>
                <a:cs typeface="Arial"/>
              </a:rPr>
              <a:t> </a:t>
            </a:r>
            <a:r>
              <a:rPr sz="2206" i="1" dirty="0">
                <a:latin typeface="Arial"/>
                <a:cs typeface="Arial"/>
              </a:rPr>
              <a:t>vyloučen</a:t>
            </a:r>
            <a:r>
              <a:rPr sz="2206" i="1" spc="-44" dirty="0">
                <a:latin typeface="Arial"/>
                <a:cs typeface="Arial"/>
              </a:rPr>
              <a:t> </a:t>
            </a:r>
            <a:r>
              <a:rPr sz="2206" i="1" dirty="0">
                <a:latin typeface="Arial"/>
                <a:cs typeface="Arial"/>
              </a:rPr>
              <a:t>v</a:t>
            </a:r>
            <a:r>
              <a:rPr sz="2206" i="1" spc="22" dirty="0">
                <a:latin typeface="Arial"/>
                <a:cs typeface="Arial"/>
              </a:rPr>
              <a:t> </a:t>
            </a:r>
            <a:r>
              <a:rPr sz="2206" i="1" spc="-11" dirty="0">
                <a:latin typeface="Arial"/>
                <a:cs typeface="Arial"/>
              </a:rPr>
              <a:t>důsledku </a:t>
            </a:r>
            <a:r>
              <a:rPr sz="2206" i="1" dirty="0">
                <a:latin typeface="Arial"/>
                <a:cs typeface="Arial"/>
              </a:rPr>
              <a:t>přítlačné</a:t>
            </a:r>
            <a:r>
              <a:rPr sz="2206" i="1" spc="-88" dirty="0">
                <a:latin typeface="Arial"/>
                <a:cs typeface="Arial"/>
              </a:rPr>
              <a:t> </a:t>
            </a:r>
            <a:r>
              <a:rPr sz="2206" i="1" spc="-11" dirty="0">
                <a:latin typeface="Arial"/>
                <a:cs typeface="Arial"/>
              </a:rPr>
              <a:t>síly,</a:t>
            </a:r>
            <a:r>
              <a:rPr sz="2206" i="1" spc="-50" dirty="0">
                <a:latin typeface="Arial"/>
                <a:cs typeface="Arial"/>
              </a:rPr>
              <a:t> </a:t>
            </a:r>
            <a:r>
              <a:rPr sz="2206" i="1" dirty="0">
                <a:latin typeface="Arial"/>
                <a:cs typeface="Arial"/>
              </a:rPr>
              <a:t>která</a:t>
            </a:r>
            <a:r>
              <a:rPr sz="2206" i="1" spc="-72" dirty="0">
                <a:latin typeface="Arial"/>
                <a:cs typeface="Arial"/>
              </a:rPr>
              <a:t> </a:t>
            </a:r>
            <a:r>
              <a:rPr sz="2206" i="1" dirty="0">
                <a:latin typeface="Arial"/>
                <a:cs typeface="Arial"/>
              </a:rPr>
              <a:t>působí</a:t>
            </a:r>
            <a:r>
              <a:rPr sz="2206" i="1" spc="-66" dirty="0">
                <a:latin typeface="Arial"/>
                <a:cs typeface="Arial"/>
              </a:rPr>
              <a:t> </a:t>
            </a:r>
            <a:r>
              <a:rPr sz="2206" i="1" dirty="0">
                <a:latin typeface="Arial"/>
                <a:cs typeface="Arial"/>
              </a:rPr>
              <a:t>během</a:t>
            </a:r>
            <a:r>
              <a:rPr sz="2206" i="1" spc="-66" dirty="0">
                <a:latin typeface="Arial"/>
                <a:cs typeface="Arial"/>
              </a:rPr>
              <a:t> </a:t>
            </a:r>
            <a:r>
              <a:rPr sz="2206" i="1" dirty="0">
                <a:latin typeface="Arial"/>
                <a:cs typeface="Arial"/>
              </a:rPr>
              <a:t>celého</a:t>
            </a:r>
            <a:r>
              <a:rPr sz="2206" i="1" spc="-44" dirty="0">
                <a:latin typeface="Arial"/>
                <a:cs typeface="Arial"/>
              </a:rPr>
              <a:t> </a:t>
            </a:r>
            <a:r>
              <a:rPr sz="2206" i="1" dirty="0">
                <a:latin typeface="Arial"/>
                <a:cs typeface="Arial"/>
              </a:rPr>
              <a:t>svařovacího</a:t>
            </a:r>
            <a:r>
              <a:rPr sz="2206" i="1" spc="-72" dirty="0">
                <a:latin typeface="Arial"/>
                <a:cs typeface="Arial"/>
              </a:rPr>
              <a:t> </a:t>
            </a:r>
            <a:r>
              <a:rPr sz="2206" i="1" spc="-11" dirty="0">
                <a:latin typeface="Arial"/>
                <a:cs typeface="Arial"/>
              </a:rPr>
              <a:t>procesu.</a:t>
            </a:r>
            <a:endParaRPr sz="2206">
              <a:latin typeface="Arial"/>
              <a:cs typeface="Arial"/>
            </a:endParaRPr>
          </a:p>
          <a:p>
            <a:pPr marL="14007" marR="116952">
              <a:spcBef>
                <a:spcPts val="1323"/>
              </a:spcBef>
              <a:buFont typeface="Wingdings"/>
              <a:buChar char=""/>
              <a:tabLst>
                <a:tab pos="313742" algn="l"/>
              </a:tabLst>
            </a:pPr>
            <a:r>
              <a:rPr sz="2206" i="1" spc="-22" dirty="0">
                <a:latin typeface="Arial"/>
                <a:cs typeface="Arial"/>
              </a:rPr>
              <a:t>Teplo</a:t>
            </a:r>
            <a:r>
              <a:rPr sz="2206" i="1" spc="-55" dirty="0">
                <a:latin typeface="Arial"/>
                <a:cs typeface="Arial"/>
              </a:rPr>
              <a:t> </a:t>
            </a:r>
            <a:r>
              <a:rPr sz="2206" i="1" dirty="0">
                <a:latin typeface="Arial"/>
                <a:cs typeface="Arial"/>
              </a:rPr>
              <a:t>tedy</a:t>
            </a:r>
            <a:r>
              <a:rPr sz="2206" i="1" spc="-55" dirty="0">
                <a:latin typeface="Arial"/>
                <a:cs typeface="Arial"/>
              </a:rPr>
              <a:t> </a:t>
            </a:r>
            <a:r>
              <a:rPr sz="2206" i="1" dirty="0">
                <a:latin typeface="Arial"/>
                <a:cs typeface="Arial"/>
              </a:rPr>
              <a:t>vzniká</a:t>
            </a:r>
            <a:r>
              <a:rPr sz="2206" i="1" spc="-61" dirty="0">
                <a:latin typeface="Arial"/>
                <a:cs typeface="Arial"/>
              </a:rPr>
              <a:t> </a:t>
            </a:r>
            <a:r>
              <a:rPr sz="2206" i="1" dirty="0">
                <a:latin typeface="Arial"/>
                <a:cs typeface="Arial"/>
              </a:rPr>
              <a:t>přímo</a:t>
            </a:r>
            <a:r>
              <a:rPr sz="2206" i="1" spc="-44" dirty="0">
                <a:latin typeface="Arial"/>
                <a:cs typeface="Arial"/>
              </a:rPr>
              <a:t> </a:t>
            </a:r>
            <a:r>
              <a:rPr sz="2206" i="1" dirty="0">
                <a:latin typeface="Arial"/>
                <a:cs typeface="Arial"/>
              </a:rPr>
              <a:t>ve</a:t>
            </a:r>
            <a:r>
              <a:rPr sz="2206" i="1" spc="-44" dirty="0">
                <a:latin typeface="Arial"/>
                <a:cs typeface="Arial"/>
              </a:rPr>
              <a:t> </a:t>
            </a:r>
            <a:r>
              <a:rPr sz="2206" i="1" dirty="0">
                <a:latin typeface="Arial"/>
                <a:cs typeface="Arial"/>
              </a:rPr>
              <a:t>svařovaných</a:t>
            </a:r>
            <a:r>
              <a:rPr sz="2206" i="1" spc="-77" dirty="0">
                <a:latin typeface="Arial"/>
                <a:cs typeface="Arial"/>
              </a:rPr>
              <a:t> </a:t>
            </a:r>
            <a:r>
              <a:rPr sz="2206" i="1" dirty="0">
                <a:latin typeface="Arial"/>
                <a:cs typeface="Arial"/>
              </a:rPr>
              <a:t>materiálech</a:t>
            </a:r>
            <a:r>
              <a:rPr sz="2206" i="1" spc="-50" dirty="0">
                <a:latin typeface="Arial"/>
                <a:cs typeface="Arial"/>
              </a:rPr>
              <a:t> </a:t>
            </a:r>
            <a:r>
              <a:rPr sz="2206" i="1" dirty="0">
                <a:latin typeface="Arial"/>
                <a:cs typeface="Arial"/>
              </a:rPr>
              <a:t>a</a:t>
            </a:r>
            <a:r>
              <a:rPr sz="2206" i="1" spc="-50" dirty="0">
                <a:latin typeface="Arial"/>
                <a:cs typeface="Arial"/>
              </a:rPr>
              <a:t> </a:t>
            </a:r>
            <a:r>
              <a:rPr sz="2206" i="1" dirty="0">
                <a:latin typeface="Arial"/>
                <a:cs typeface="Arial"/>
              </a:rPr>
              <a:t>není</a:t>
            </a:r>
            <a:r>
              <a:rPr sz="2206" i="1" spc="-44" dirty="0">
                <a:latin typeface="Arial"/>
                <a:cs typeface="Arial"/>
              </a:rPr>
              <a:t> </a:t>
            </a:r>
            <a:r>
              <a:rPr sz="2206" i="1" spc="-11" dirty="0">
                <a:latin typeface="Arial"/>
                <a:cs typeface="Arial"/>
              </a:rPr>
              <a:t>přiváděno </a:t>
            </a:r>
            <a:r>
              <a:rPr sz="2206" i="1" dirty="0">
                <a:latin typeface="Arial"/>
                <a:cs typeface="Arial"/>
              </a:rPr>
              <a:t>zvenčí,</a:t>
            </a:r>
            <a:r>
              <a:rPr sz="2206" i="1" spc="-72" dirty="0">
                <a:latin typeface="Arial"/>
                <a:cs typeface="Arial"/>
              </a:rPr>
              <a:t> </a:t>
            </a:r>
            <a:r>
              <a:rPr sz="2206" i="1" dirty="0">
                <a:latin typeface="Arial"/>
                <a:cs typeface="Arial"/>
              </a:rPr>
              <a:t>jak</a:t>
            </a:r>
            <a:r>
              <a:rPr sz="2206" i="1" spc="-28" dirty="0">
                <a:latin typeface="Arial"/>
                <a:cs typeface="Arial"/>
              </a:rPr>
              <a:t> </a:t>
            </a:r>
            <a:r>
              <a:rPr sz="2206" i="1" dirty="0">
                <a:latin typeface="Arial"/>
                <a:cs typeface="Arial"/>
              </a:rPr>
              <a:t>je</a:t>
            </a:r>
            <a:r>
              <a:rPr sz="2206" i="1" spc="-22" dirty="0">
                <a:latin typeface="Arial"/>
                <a:cs typeface="Arial"/>
              </a:rPr>
              <a:t> </a:t>
            </a:r>
            <a:r>
              <a:rPr sz="2206" i="1" dirty="0">
                <a:latin typeface="Arial"/>
                <a:cs typeface="Arial"/>
              </a:rPr>
              <a:t>obvyklé</a:t>
            </a:r>
            <a:r>
              <a:rPr sz="2206" i="1" spc="-39" dirty="0">
                <a:latin typeface="Arial"/>
                <a:cs typeface="Arial"/>
              </a:rPr>
              <a:t> </a:t>
            </a:r>
            <a:r>
              <a:rPr sz="2206" i="1" dirty="0">
                <a:latin typeface="Arial"/>
                <a:cs typeface="Arial"/>
              </a:rPr>
              <a:t>u</a:t>
            </a:r>
            <a:r>
              <a:rPr sz="2206" i="1" spc="-39" dirty="0">
                <a:latin typeface="Arial"/>
                <a:cs typeface="Arial"/>
              </a:rPr>
              <a:t> </a:t>
            </a:r>
            <a:r>
              <a:rPr sz="2206" i="1" dirty="0">
                <a:latin typeface="Arial"/>
                <a:cs typeface="Arial"/>
              </a:rPr>
              <a:t>jiných</a:t>
            </a:r>
            <a:r>
              <a:rPr sz="2206" i="1" spc="-33" dirty="0">
                <a:latin typeface="Arial"/>
                <a:cs typeface="Arial"/>
              </a:rPr>
              <a:t> </a:t>
            </a:r>
            <a:r>
              <a:rPr sz="2206" i="1" dirty="0">
                <a:latin typeface="Arial"/>
                <a:cs typeface="Arial"/>
              </a:rPr>
              <a:t>metod</a:t>
            </a:r>
            <a:r>
              <a:rPr sz="2206" i="1" spc="-28" dirty="0">
                <a:latin typeface="Arial"/>
                <a:cs typeface="Arial"/>
              </a:rPr>
              <a:t> </a:t>
            </a:r>
            <a:r>
              <a:rPr sz="2206" i="1" dirty="0">
                <a:latin typeface="Arial"/>
                <a:cs typeface="Arial"/>
              </a:rPr>
              <a:t>svařování</a:t>
            </a:r>
            <a:r>
              <a:rPr sz="2206" i="1" spc="-83" dirty="0">
                <a:latin typeface="Arial"/>
                <a:cs typeface="Arial"/>
              </a:rPr>
              <a:t> </a:t>
            </a:r>
            <a:r>
              <a:rPr sz="2206" i="1" dirty="0">
                <a:latin typeface="Arial"/>
                <a:cs typeface="Arial"/>
              </a:rPr>
              <a:t>(např.</a:t>
            </a:r>
            <a:r>
              <a:rPr sz="2206" i="1" spc="-50" dirty="0">
                <a:latin typeface="Arial"/>
                <a:cs typeface="Arial"/>
              </a:rPr>
              <a:t> </a:t>
            </a:r>
            <a:r>
              <a:rPr sz="2206" i="1" spc="-11" dirty="0">
                <a:latin typeface="Arial"/>
                <a:cs typeface="Arial"/>
              </a:rPr>
              <a:t>svařování </a:t>
            </a:r>
            <a:r>
              <a:rPr sz="2206" i="1" dirty="0">
                <a:latin typeface="Arial"/>
                <a:cs typeface="Arial"/>
              </a:rPr>
              <a:t>plamenem,</a:t>
            </a:r>
            <a:r>
              <a:rPr sz="2206" i="1" spc="-55" dirty="0">
                <a:latin typeface="Arial"/>
                <a:cs typeface="Arial"/>
              </a:rPr>
              <a:t> </a:t>
            </a:r>
            <a:r>
              <a:rPr sz="2206" i="1" dirty="0">
                <a:latin typeface="Arial"/>
                <a:cs typeface="Arial"/>
              </a:rPr>
              <a:t>elektrickým</a:t>
            </a:r>
            <a:r>
              <a:rPr sz="2206" i="1" spc="-83" dirty="0">
                <a:latin typeface="Arial"/>
                <a:cs typeface="Arial"/>
              </a:rPr>
              <a:t> </a:t>
            </a:r>
            <a:r>
              <a:rPr sz="2206" i="1" dirty="0">
                <a:latin typeface="Arial"/>
                <a:cs typeface="Arial"/>
              </a:rPr>
              <a:t>obloukem</a:t>
            </a:r>
            <a:r>
              <a:rPr sz="2206" i="1" spc="-61" dirty="0">
                <a:latin typeface="Arial"/>
                <a:cs typeface="Arial"/>
              </a:rPr>
              <a:t> </a:t>
            </a:r>
            <a:r>
              <a:rPr sz="2206" i="1" spc="-11" dirty="0">
                <a:latin typeface="Arial"/>
                <a:cs typeface="Arial"/>
              </a:rPr>
              <a:t>apod.).</a:t>
            </a:r>
            <a:endParaRPr sz="2206">
              <a:latin typeface="Arial"/>
              <a:cs typeface="Arial"/>
            </a:endParaRPr>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4807"/>
            <a:ext cx="3165893" cy="514728"/>
          </a:xfrm>
          <a:prstGeom prst="rect">
            <a:avLst/>
          </a:prstGeom>
        </p:spPr>
        <p:txBody>
          <a:bodyPr vert="horz" wrap="square" lIns="0" tIns="14005" rIns="0" bIns="0" rtlCol="0">
            <a:spAutoFit/>
          </a:bodyPr>
          <a:lstStyle/>
          <a:p>
            <a:pPr marL="14007">
              <a:spcBef>
                <a:spcPts val="110"/>
              </a:spcBef>
            </a:pPr>
            <a:r>
              <a:rPr sz="3253" i="1" spc="-121" dirty="0">
                <a:solidFill>
                  <a:srgbClr val="FF3300"/>
                </a:solidFill>
                <a:latin typeface="Tahoma"/>
                <a:cs typeface="Tahoma"/>
              </a:rPr>
              <a:t>Odporový</a:t>
            </a:r>
            <a:r>
              <a:rPr sz="3253" i="1" spc="-66" dirty="0">
                <a:solidFill>
                  <a:srgbClr val="FF3300"/>
                </a:solidFill>
                <a:latin typeface="Tahoma"/>
                <a:cs typeface="Tahoma"/>
              </a:rPr>
              <a:t> </a:t>
            </a:r>
            <a:r>
              <a:rPr sz="3253" i="1" spc="-61" dirty="0">
                <a:solidFill>
                  <a:srgbClr val="FF3300"/>
                </a:solidFill>
                <a:latin typeface="Tahoma"/>
                <a:cs typeface="Tahoma"/>
              </a:rPr>
              <a:t>ohřev</a:t>
            </a:r>
            <a:endParaRPr sz="3253">
              <a:latin typeface="Tahoma"/>
              <a:cs typeface="Tahoma"/>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706919" y="1514922"/>
            <a:ext cx="8635654" cy="2553983"/>
          </a:xfrm>
          <a:prstGeom prst="rect">
            <a:avLst/>
          </a:prstGeom>
        </p:spPr>
        <p:txBody>
          <a:bodyPr vert="horz" wrap="square" lIns="0" tIns="182069" rIns="0" bIns="0" rtlCol="0">
            <a:spAutoFit/>
          </a:bodyPr>
          <a:lstStyle/>
          <a:p>
            <a:pPr marL="14007">
              <a:spcBef>
                <a:spcPts val="1434"/>
              </a:spcBef>
            </a:pPr>
            <a:r>
              <a:rPr sz="2206" i="1" dirty="0">
                <a:latin typeface="Arial"/>
                <a:cs typeface="Arial"/>
              </a:rPr>
              <a:t>Množství</a:t>
            </a:r>
            <a:r>
              <a:rPr sz="2206" i="1" spc="-72" dirty="0">
                <a:latin typeface="Arial"/>
                <a:cs typeface="Arial"/>
              </a:rPr>
              <a:t> </a:t>
            </a:r>
            <a:r>
              <a:rPr sz="2206" i="1" dirty="0">
                <a:latin typeface="Arial"/>
                <a:cs typeface="Arial"/>
              </a:rPr>
              <a:t>tepla Q</a:t>
            </a:r>
            <a:r>
              <a:rPr sz="2206" i="1" spc="-22" dirty="0">
                <a:latin typeface="Arial"/>
                <a:cs typeface="Arial"/>
              </a:rPr>
              <a:t> </a:t>
            </a:r>
            <a:r>
              <a:rPr sz="2206" i="1" dirty="0">
                <a:latin typeface="Arial"/>
                <a:cs typeface="Arial"/>
              </a:rPr>
              <a:t>je tím</a:t>
            </a:r>
            <a:r>
              <a:rPr sz="2206" i="1" spc="-28" dirty="0">
                <a:latin typeface="Arial"/>
                <a:cs typeface="Arial"/>
              </a:rPr>
              <a:t> </a:t>
            </a:r>
            <a:r>
              <a:rPr sz="2206" i="1" dirty="0">
                <a:latin typeface="Arial"/>
                <a:cs typeface="Arial"/>
              </a:rPr>
              <a:t>větší,</a:t>
            </a:r>
            <a:r>
              <a:rPr sz="2206" i="1" spc="-39" dirty="0">
                <a:latin typeface="Arial"/>
                <a:cs typeface="Arial"/>
              </a:rPr>
              <a:t> </a:t>
            </a:r>
            <a:r>
              <a:rPr sz="2206" i="1" dirty="0">
                <a:latin typeface="Arial"/>
                <a:cs typeface="Arial"/>
              </a:rPr>
              <a:t>čím</a:t>
            </a:r>
            <a:r>
              <a:rPr sz="2206" i="1" spc="-33" dirty="0">
                <a:latin typeface="Arial"/>
                <a:cs typeface="Arial"/>
              </a:rPr>
              <a:t> </a:t>
            </a:r>
            <a:r>
              <a:rPr sz="2206" i="1" dirty="0">
                <a:latin typeface="Arial"/>
                <a:cs typeface="Arial"/>
              </a:rPr>
              <a:t>větší</a:t>
            </a:r>
            <a:r>
              <a:rPr sz="2206" i="1" spc="-39" dirty="0">
                <a:latin typeface="Arial"/>
                <a:cs typeface="Arial"/>
              </a:rPr>
              <a:t> </a:t>
            </a:r>
            <a:r>
              <a:rPr sz="2206" i="1" dirty="0">
                <a:latin typeface="Arial"/>
                <a:cs typeface="Arial"/>
              </a:rPr>
              <a:t>je </a:t>
            </a:r>
            <a:r>
              <a:rPr sz="2206" i="1" spc="-55" dirty="0">
                <a:latin typeface="Arial"/>
                <a:cs typeface="Arial"/>
              </a:rPr>
              <a:t>:</a:t>
            </a:r>
            <a:endParaRPr sz="2206">
              <a:latin typeface="Arial"/>
              <a:cs typeface="Arial"/>
            </a:endParaRPr>
          </a:p>
          <a:p>
            <a:pPr marL="390077" indent="-376771">
              <a:spcBef>
                <a:spcPts val="1329"/>
              </a:spcBef>
              <a:buFont typeface="Wingdings"/>
              <a:buChar char=""/>
              <a:tabLst>
                <a:tab pos="390077" algn="l"/>
                <a:tab pos="390777" algn="l"/>
              </a:tabLst>
            </a:pPr>
            <a:r>
              <a:rPr sz="2206" i="1" dirty="0">
                <a:latin typeface="Arial"/>
                <a:cs typeface="Arial"/>
              </a:rPr>
              <a:t>protékající</a:t>
            </a:r>
            <a:r>
              <a:rPr sz="2206" i="1" spc="-94" dirty="0">
                <a:latin typeface="Arial"/>
                <a:cs typeface="Arial"/>
              </a:rPr>
              <a:t> </a:t>
            </a:r>
            <a:r>
              <a:rPr sz="2206" i="1" dirty="0">
                <a:latin typeface="Arial"/>
                <a:cs typeface="Arial"/>
              </a:rPr>
              <a:t>elektrický</a:t>
            </a:r>
            <a:r>
              <a:rPr sz="2206" i="1" spc="-55" dirty="0">
                <a:latin typeface="Arial"/>
                <a:cs typeface="Arial"/>
              </a:rPr>
              <a:t> </a:t>
            </a:r>
            <a:r>
              <a:rPr sz="2206" i="1" dirty="0">
                <a:latin typeface="Arial"/>
                <a:cs typeface="Arial"/>
              </a:rPr>
              <a:t>proud</a:t>
            </a:r>
            <a:r>
              <a:rPr sz="2206" i="1" spc="-22" dirty="0">
                <a:latin typeface="Arial"/>
                <a:cs typeface="Arial"/>
              </a:rPr>
              <a:t> </a:t>
            </a:r>
            <a:r>
              <a:rPr sz="2206" b="1" i="1" dirty="0">
                <a:latin typeface="Arial"/>
                <a:cs typeface="Arial"/>
              </a:rPr>
              <a:t>I</a:t>
            </a:r>
            <a:r>
              <a:rPr sz="2206" b="1" i="1" spc="-39" dirty="0">
                <a:latin typeface="Arial"/>
                <a:cs typeface="Arial"/>
              </a:rPr>
              <a:t> </a:t>
            </a:r>
            <a:r>
              <a:rPr sz="2206" i="1" spc="-28" dirty="0">
                <a:latin typeface="Arial"/>
                <a:cs typeface="Arial"/>
              </a:rPr>
              <a:t>[A]</a:t>
            </a:r>
            <a:endParaRPr sz="2206">
              <a:latin typeface="Arial"/>
              <a:cs typeface="Arial"/>
            </a:endParaRPr>
          </a:p>
          <a:p>
            <a:pPr marL="390077" indent="-376771">
              <a:buFont typeface="Wingdings"/>
              <a:buChar char=""/>
              <a:tabLst>
                <a:tab pos="390077" algn="l"/>
                <a:tab pos="390777" algn="l"/>
              </a:tabLst>
            </a:pPr>
            <a:r>
              <a:rPr sz="2206" i="1" dirty="0">
                <a:latin typeface="Arial"/>
                <a:cs typeface="Arial"/>
              </a:rPr>
              <a:t>elektrický</a:t>
            </a:r>
            <a:r>
              <a:rPr sz="2206" i="1" spc="-61" dirty="0">
                <a:latin typeface="Arial"/>
                <a:cs typeface="Arial"/>
              </a:rPr>
              <a:t> </a:t>
            </a:r>
            <a:r>
              <a:rPr sz="2206" i="1" dirty="0">
                <a:latin typeface="Arial"/>
                <a:cs typeface="Arial"/>
              </a:rPr>
              <a:t>odpor</a:t>
            </a:r>
            <a:r>
              <a:rPr sz="2206" i="1" spc="-33" dirty="0">
                <a:latin typeface="Arial"/>
                <a:cs typeface="Arial"/>
              </a:rPr>
              <a:t> </a:t>
            </a:r>
            <a:r>
              <a:rPr sz="2206" i="1" dirty="0">
                <a:latin typeface="Arial"/>
                <a:cs typeface="Arial"/>
              </a:rPr>
              <a:t>vodiče</a:t>
            </a:r>
            <a:r>
              <a:rPr sz="2206" i="1" spc="-22" dirty="0">
                <a:latin typeface="Arial"/>
                <a:cs typeface="Arial"/>
              </a:rPr>
              <a:t> </a:t>
            </a:r>
            <a:r>
              <a:rPr sz="2206" b="1" i="1" dirty="0">
                <a:latin typeface="Arial"/>
                <a:cs typeface="Arial"/>
              </a:rPr>
              <a:t>R</a:t>
            </a:r>
            <a:r>
              <a:rPr sz="2206" b="1" i="1" spc="-6" dirty="0">
                <a:latin typeface="Arial"/>
                <a:cs typeface="Arial"/>
              </a:rPr>
              <a:t> </a:t>
            </a:r>
            <a:r>
              <a:rPr sz="2206" i="1" dirty="0">
                <a:latin typeface="Arial"/>
                <a:cs typeface="Arial"/>
              </a:rPr>
              <a:t>[Ω]</a:t>
            </a:r>
            <a:r>
              <a:rPr sz="2206" i="1" spc="-17"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skládá</a:t>
            </a:r>
            <a:r>
              <a:rPr sz="2206" i="1" spc="-33"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z</a:t>
            </a:r>
            <a:r>
              <a:rPr sz="2206" i="1" spc="-11" dirty="0">
                <a:latin typeface="Arial"/>
                <a:cs typeface="Arial"/>
              </a:rPr>
              <a:t> </a:t>
            </a:r>
            <a:r>
              <a:rPr sz="2206" i="1" dirty="0">
                <a:latin typeface="Arial"/>
                <a:cs typeface="Arial"/>
              </a:rPr>
              <a:t>několika</a:t>
            </a:r>
            <a:r>
              <a:rPr sz="2206" i="1" spc="-28" dirty="0">
                <a:latin typeface="Arial"/>
                <a:cs typeface="Arial"/>
              </a:rPr>
              <a:t> </a:t>
            </a:r>
            <a:r>
              <a:rPr sz="2206" i="1" dirty="0">
                <a:latin typeface="Arial"/>
                <a:cs typeface="Arial"/>
              </a:rPr>
              <a:t>dílčích</a:t>
            </a:r>
            <a:r>
              <a:rPr sz="2206" i="1" spc="-28" dirty="0">
                <a:latin typeface="Arial"/>
                <a:cs typeface="Arial"/>
              </a:rPr>
              <a:t> </a:t>
            </a:r>
            <a:r>
              <a:rPr sz="2206" i="1" spc="-11" dirty="0">
                <a:latin typeface="Arial"/>
                <a:cs typeface="Arial"/>
              </a:rPr>
              <a:t>odporů</a:t>
            </a:r>
            <a:endParaRPr sz="2206">
              <a:latin typeface="Arial"/>
              <a:cs typeface="Arial"/>
            </a:endParaRPr>
          </a:p>
          <a:p>
            <a:pPr marL="390077" indent="-376771">
              <a:buFont typeface="Wingdings"/>
              <a:buChar char=""/>
              <a:tabLst>
                <a:tab pos="390077" algn="l"/>
                <a:tab pos="390777" algn="l"/>
              </a:tabLst>
            </a:pPr>
            <a:r>
              <a:rPr sz="2206" i="1" dirty="0">
                <a:latin typeface="Arial"/>
                <a:cs typeface="Arial"/>
              </a:rPr>
              <a:t>doba</a:t>
            </a:r>
            <a:r>
              <a:rPr sz="2206" i="1" spc="-55" dirty="0">
                <a:latin typeface="Arial"/>
                <a:cs typeface="Arial"/>
              </a:rPr>
              <a:t> </a:t>
            </a:r>
            <a:r>
              <a:rPr sz="2206" i="1" dirty="0">
                <a:latin typeface="Arial"/>
                <a:cs typeface="Arial"/>
              </a:rPr>
              <a:t>průtoku</a:t>
            </a:r>
            <a:r>
              <a:rPr sz="2206" i="1" spc="-61" dirty="0">
                <a:latin typeface="Arial"/>
                <a:cs typeface="Arial"/>
              </a:rPr>
              <a:t> </a:t>
            </a:r>
            <a:r>
              <a:rPr sz="2206" i="1" dirty="0">
                <a:latin typeface="Arial"/>
                <a:cs typeface="Arial"/>
              </a:rPr>
              <a:t>proudu</a:t>
            </a:r>
            <a:r>
              <a:rPr sz="2206" i="1" spc="-28" dirty="0">
                <a:latin typeface="Arial"/>
                <a:cs typeface="Arial"/>
              </a:rPr>
              <a:t> </a:t>
            </a:r>
            <a:r>
              <a:rPr sz="2206" b="1" i="1" dirty="0">
                <a:latin typeface="Arial"/>
                <a:cs typeface="Arial"/>
              </a:rPr>
              <a:t>t</a:t>
            </a:r>
            <a:r>
              <a:rPr sz="2206" b="1" i="1" spc="-33" dirty="0">
                <a:latin typeface="Arial"/>
                <a:cs typeface="Arial"/>
              </a:rPr>
              <a:t> </a:t>
            </a:r>
            <a:r>
              <a:rPr sz="2206" i="1" spc="-28" dirty="0">
                <a:latin typeface="Arial"/>
                <a:cs typeface="Arial"/>
              </a:rPr>
              <a:t>[s]</a:t>
            </a:r>
            <a:endParaRPr sz="2206">
              <a:latin typeface="Arial"/>
              <a:cs typeface="Arial"/>
            </a:endParaRPr>
          </a:p>
          <a:p>
            <a:pPr marL="14007">
              <a:spcBef>
                <a:spcPts val="1323"/>
              </a:spcBef>
            </a:pPr>
            <a:r>
              <a:rPr sz="2206" i="1" spc="-22" dirty="0">
                <a:latin typeface="Arial"/>
                <a:cs typeface="Arial"/>
              </a:rPr>
              <a:t>Tuto</a:t>
            </a:r>
            <a:r>
              <a:rPr sz="2206" i="1" spc="-88" dirty="0">
                <a:latin typeface="Arial"/>
                <a:cs typeface="Arial"/>
              </a:rPr>
              <a:t> </a:t>
            </a:r>
            <a:r>
              <a:rPr sz="2206" i="1" dirty="0">
                <a:latin typeface="Arial"/>
                <a:cs typeface="Arial"/>
              </a:rPr>
              <a:t>závislost</a:t>
            </a:r>
            <a:r>
              <a:rPr sz="2206" i="1" spc="-99" dirty="0">
                <a:latin typeface="Arial"/>
                <a:cs typeface="Arial"/>
              </a:rPr>
              <a:t> </a:t>
            </a:r>
            <a:r>
              <a:rPr sz="2206" i="1" dirty="0">
                <a:latin typeface="Arial"/>
                <a:cs typeface="Arial"/>
              </a:rPr>
              <a:t>lze</a:t>
            </a:r>
            <a:r>
              <a:rPr sz="2206" i="1" spc="-50" dirty="0">
                <a:latin typeface="Arial"/>
                <a:cs typeface="Arial"/>
              </a:rPr>
              <a:t> </a:t>
            </a:r>
            <a:r>
              <a:rPr sz="2206" i="1" dirty="0">
                <a:latin typeface="Arial"/>
                <a:cs typeface="Arial"/>
              </a:rPr>
              <a:t>matematicky</a:t>
            </a:r>
            <a:r>
              <a:rPr sz="2206" i="1" spc="-72" dirty="0">
                <a:latin typeface="Arial"/>
                <a:cs typeface="Arial"/>
              </a:rPr>
              <a:t> </a:t>
            </a:r>
            <a:r>
              <a:rPr sz="2206" i="1" dirty="0">
                <a:latin typeface="Arial"/>
                <a:cs typeface="Arial"/>
              </a:rPr>
              <a:t>vyjádřit</a:t>
            </a:r>
            <a:r>
              <a:rPr sz="2206" i="1" spc="-88" dirty="0">
                <a:latin typeface="Arial"/>
                <a:cs typeface="Arial"/>
              </a:rPr>
              <a:t> </a:t>
            </a:r>
            <a:r>
              <a:rPr sz="2206" i="1" spc="-11" dirty="0">
                <a:latin typeface="Arial"/>
                <a:cs typeface="Arial"/>
              </a:rPr>
              <a:t>tzv.</a:t>
            </a:r>
            <a:r>
              <a:rPr sz="2206" i="1" spc="-61" dirty="0">
                <a:latin typeface="Arial"/>
                <a:cs typeface="Arial"/>
              </a:rPr>
              <a:t> </a:t>
            </a:r>
            <a:r>
              <a:rPr sz="2206" b="1" i="1" spc="-11" dirty="0">
                <a:latin typeface="Arial"/>
                <a:cs typeface="Arial"/>
              </a:rPr>
              <a:t>Jouleovým-Lenzovým</a:t>
            </a:r>
            <a:endParaRPr sz="2206">
              <a:latin typeface="Arial"/>
              <a:cs typeface="Arial"/>
            </a:endParaRPr>
          </a:p>
          <a:p>
            <a:pPr marL="14007"/>
            <a:r>
              <a:rPr sz="2206" i="1" dirty="0">
                <a:latin typeface="Arial"/>
                <a:cs typeface="Arial"/>
              </a:rPr>
              <a:t>zákonem</a:t>
            </a:r>
            <a:r>
              <a:rPr sz="2206" i="1" spc="-50" dirty="0">
                <a:latin typeface="Arial"/>
                <a:cs typeface="Arial"/>
              </a:rPr>
              <a:t> </a:t>
            </a:r>
            <a:r>
              <a:rPr sz="2206" i="1" dirty="0">
                <a:latin typeface="Arial"/>
                <a:cs typeface="Arial"/>
              </a:rPr>
              <a:t>v</a:t>
            </a:r>
            <a:r>
              <a:rPr sz="2206" i="1" spc="-11" dirty="0">
                <a:latin typeface="Arial"/>
                <a:cs typeface="Arial"/>
              </a:rPr>
              <a:t> </a:t>
            </a:r>
            <a:r>
              <a:rPr sz="2206" i="1" dirty="0">
                <a:latin typeface="Arial"/>
                <a:cs typeface="Arial"/>
              </a:rPr>
              <a:t>rovnici</a:t>
            </a:r>
            <a:r>
              <a:rPr sz="2206" i="1" spc="-28" dirty="0">
                <a:latin typeface="Arial"/>
                <a:cs typeface="Arial"/>
              </a:rPr>
              <a:t> </a:t>
            </a:r>
            <a:r>
              <a:rPr sz="2206" i="1" spc="-55" dirty="0">
                <a:latin typeface="Arial"/>
                <a:cs typeface="Arial"/>
              </a:rPr>
              <a:t>:</a:t>
            </a:r>
            <a:endParaRPr sz="2206">
              <a:latin typeface="Arial"/>
              <a:cs typeface="Arial"/>
            </a:endParaRPr>
          </a:p>
        </p:txBody>
      </p:sp>
      <p:sp>
        <p:nvSpPr>
          <p:cNvPr id="12" name="object 12"/>
          <p:cNvSpPr txBox="1"/>
          <p:nvPr/>
        </p:nvSpPr>
        <p:spPr>
          <a:xfrm>
            <a:off x="2682056" y="4367070"/>
            <a:ext cx="2816461" cy="557947"/>
          </a:xfrm>
          <a:prstGeom prst="rect">
            <a:avLst/>
          </a:prstGeom>
        </p:spPr>
        <p:txBody>
          <a:bodyPr vert="horz" wrap="square" lIns="0" tIns="14706" rIns="0" bIns="0" rtlCol="0">
            <a:spAutoFit/>
          </a:bodyPr>
          <a:lstStyle/>
          <a:p>
            <a:pPr marL="56025">
              <a:spcBef>
                <a:spcPts val="116"/>
              </a:spcBef>
              <a:tabLst>
                <a:tab pos="2299842" algn="l"/>
              </a:tabLst>
            </a:pPr>
            <a:r>
              <a:rPr sz="3529" b="1" i="1" dirty="0">
                <a:latin typeface="Arial"/>
                <a:cs typeface="Arial"/>
              </a:rPr>
              <a:t>Q</a:t>
            </a:r>
            <a:r>
              <a:rPr sz="3529" b="1" i="1" spc="-17" dirty="0">
                <a:latin typeface="Arial"/>
                <a:cs typeface="Arial"/>
              </a:rPr>
              <a:t> </a:t>
            </a:r>
            <a:r>
              <a:rPr sz="3529" b="1" i="1" dirty="0">
                <a:latin typeface="Arial"/>
                <a:cs typeface="Arial"/>
              </a:rPr>
              <a:t>= </a:t>
            </a:r>
            <a:r>
              <a:rPr sz="3529" b="1" i="1" spc="-11" dirty="0">
                <a:latin typeface="Arial"/>
                <a:cs typeface="Arial"/>
              </a:rPr>
              <a:t>R.I</a:t>
            </a:r>
            <a:r>
              <a:rPr sz="3474" b="1" i="1" spc="-17" baseline="25132" dirty="0">
                <a:latin typeface="Arial"/>
                <a:cs typeface="Arial"/>
              </a:rPr>
              <a:t>2</a:t>
            </a:r>
            <a:r>
              <a:rPr sz="3529" b="1" i="1" spc="-11" dirty="0">
                <a:latin typeface="Arial"/>
                <a:cs typeface="Arial"/>
              </a:rPr>
              <a:t>.t</a:t>
            </a:r>
            <a:r>
              <a:rPr sz="3529" b="1" i="1" dirty="0">
                <a:latin typeface="Arial"/>
                <a:cs typeface="Arial"/>
              </a:rPr>
              <a:t>	</a:t>
            </a:r>
            <a:r>
              <a:rPr sz="3529" i="1" spc="-28" dirty="0">
                <a:latin typeface="Arial"/>
                <a:cs typeface="Arial"/>
              </a:rPr>
              <a:t>[J]</a:t>
            </a:r>
            <a:endParaRPr sz="3529">
              <a:latin typeface="Arial"/>
              <a:cs typeface="Arial"/>
            </a:endParaRPr>
          </a:p>
        </p:txBody>
      </p:sp>
      <p:sp>
        <p:nvSpPr>
          <p:cNvPr id="13" name="object 13"/>
          <p:cNvSpPr txBox="1"/>
          <p:nvPr/>
        </p:nvSpPr>
        <p:spPr>
          <a:xfrm>
            <a:off x="5939405" y="4535469"/>
            <a:ext cx="1986649" cy="353594"/>
          </a:xfrm>
          <a:prstGeom prst="rect">
            <a:avLst/>
          </a:prstGeom>
        </p:spPr>
        <p:txBody>
          <a:bodyPr vert="horz" wrap="square" lIns="0" tIns="14005" rIns="0" bIns="0" rtlCol="0">
            <a:spAutoFit/>
          </a:bodyPr>
          <a:lstStyle/>
          <a:p>
            <a:pPr marL="14007">
              <a:spcBef>
                <a:spcPts val="110"/>
              </a:spcBef>
            </a:pPr>
            <a:r>
              <a:rPr sz="2206" i="1" dirty="0">
                <a:latin typeface="Arial"/>
                <a:cs typeface="Arial"/>
              </a:rPr>
              <a:t>nebo</a:t>
            </a:r>
            <a:r>
              <a:rPr sz="2206" i="1" spc="-28" dirty="0">
                <a:latin typeface="Arial"/>
                <a:cs typeface="Arial"/>
              </a:rPr>
              <a:t> </a:t>
            </a:r>
            <a:r>
              <a:rPr sz="2206" i="1" dirty="0">
                <a:latin typeface="Times New Roman"/>
                <a:cs typeface="Times New Roman"/>
              </a:rPr>
              <a:t>[*0,24</a:t>
            </a:r>
            <a:r>
              <a:rPr sz="2206" i="1" spc="-28" dirty="0">
                <a:latin typeface="Times New Roman"/>
                <a:cs typeface="Times New Roman"/>
              </a:rPr>
              <a:t> </a:t>
            </a:r>
            <a:r>
              <a:rPr sz="2206" i="1" spc="-22" dirty="0">
                <a:latin typeface="Times New Roman"/>
                <a:cs typeface="Times New Roman"/>
              </a:rPr>
              <a:t>cal]</a:t>
            </a:r>
            <a:endParaRPr sz="2206">
              <a:latin typeface="Times New Roman"/>
              <a:cs typeface="Times New Roman"/>
            </a:endParaRPr>
          </a:p>
        </p:txBody>
      </p:sp>
      <p:sp>
        <p:nvSpPr>
          <p:cNvPr id="14" name="object 14"/>
          <p:cNvSpPr txBox="1"/>
          <p:nvPr/>
        </p:nvSpPr>
        <p:spPr>
          <a:xfrm>
            <a:off x="678910" y="5213044"/>
            <a:ext cx="8917861" cy="1711401"/>
          </a:xfrm>
          <a:prstGeom prst="rect">
            <a:avLst/>
          </a:prstGeom>
        </p:spPr>
        <p:txBody>
          <a:bodyPr vert="horz" wrap="square" lIns="0" tIns="14005" rIns="0" bIns="0" rtlCol="0">
            <a:spAutoFit/>
          </a:bodyPr>
          <a:lstStyle/>
          <a:p>
            <a:pPr marL="42019" marR="33615">
              <a:spcBef>
                <a:spcPts val="110"/>
              </a:spcBef>
            </a:pPr>
            <a:r>
              <a:rPr sz="2206" i="1" dirty="0">
                <a:latin typeface="Arial"/>
                <a:cs typeface="Arial"/>
              </a:rPr>
              <a:t>Při</a:t>
            </a:r>
            <a:r>
              <a:rPr sz="2206" i="1" spc="-22" dirty="0">
                <a:latin typeface="Arial"/>
                <a:cs typeface="Arial"/>
              </a:rPr>
              <a:t> </a:t>
            </a:r>
            <a:r>
              <a:rPr sz="2206" i="1" dirty="0">
                <a:latin typeface="Arial"/>
                <a:cs typeface="Arial"/>
              </a:rPr>
              <a:t>praktickém</a:t>
            </a:r>
            <a:r>
              <a:rPr sz="2206" i="1" spc="-66" dirty="0">
                <a:latin typeface="Arial"/>
                <a:cs typeface="Arial"/>
              </a:rPr>
              <a:t> </a:t>
            </a:r>
            <a:r>
              <a:rPr sz="2206" i="1" dirty="0">
                <a:latin typeface="Arial"/>
                <a:cs typeface="Arial"/>
              </a:rPr>
              <a:t>využití</a:t>
            </a:r>
            <a:r>
              <a:rPr sz="2206" i="1" spc="-50" dirty="0">
                <a:latin typeface="Arial"/>
                <a:cs typeface="Arial"/>
              </a:rPr>
              <a:t> </a:t>
            </a:r>
            <a:r>
              <a:rPr sz="2206" i="1" dirty="0">
                <a:latin typeface="Arial"/>
                <a:cs typeface="Arial"/>
              </a:rPr>
              <a:t>uvedené</a:t>
            </a:r>
            <a:r>
              <a:rPr sz="2206" i="1" spc="-50" dirty="0">
                <a:latin typeface="Arial"/>
                <a:cs typeface="Arial"/>
              </a:rPr>
              <a:t> </a:t>
            </a:r>
            <a:r>
              <a:rPr sz="2206" i="1" dirty="0">
                <a:latin typeface="Arial"/>
                <a:cs typeface="Arial"/>
              </a:rPr>
              <a:t>závislosti</a:t>
            </a:r>
            <a:r>
              <a:rPr sz="2206" i="1" spc="-44" dirty="0">
                <a:latin typeface="Arial"/>
                <a:cs typeface="Arial"/>
              </a:rPr>
              <a:t> </a:t>
            </a:r>
            <a:r>
              <a:rPr sz="2206" i="1" dirty="0">
                <a:latin typeface="Arial"/>
                <a:cs typeface="Arial"/>
              </a:rPr>
              <a:t>pro</a:t>
            </a:r>
            <a:r>
              <a:rPr sz="2206" i="1" spc="-28" dirty="0">
                <a:latin typeface="Arial"/>
                <a:cs typeface="Arial"/>
              </a:rPr>
              <a:t> </a:t>
            </a:r>
            <a:r>
              <a:rPr sz="2206" i="1" dirty="0">
                <a:latin typeface="Arial"/>
                <a:cs typeface="Arial"/>
              </a:rPr>
              <a:t>svařování</a:t>
            </a:r>
            <a:r>
              <a:rPr sz="2206" i="1" spc="-72" dirty="0">
                <a:latin typeface="Arial"/>
                <a:cs typeface="Arial"/>
              </a:rPr>
              <a:t> </a:t>
            </a:r>
            <a:r>
              <a:rPr sz="2206" i="1" dirty="0">
                <a:latin typeface="Arial"/>
                <a:cs typeface="Arial"/>
              </a:rPr>
              <a:t>pak</a:t>
            </a:r>
            <a:r>
              <a:rPr sz="2206" i="1" spc="-17" dirty="0">
                <a:latin typeface="Arial"/>
                <a:cs typeface="Arial"/>
              </a:rPr>
              <a:t> </a:t>
            </a:r>
            <a:r>
              <a:rPr sz="2206" i="1" spc="-11" dirty="0">
                <a:latin typeface="Arial"/>
                <a:cs typeface="Arial"/>
              </a:rPr>
              <a:t>regulačními </a:t>
            </a:r>
            <a:r>
              <a:rPr sz="2206" i="1" dirty="0">
                <a:latin typeface="Arial"/>
                <a:cs typeface="Arial"/>
              </a:rPr>
              <a:t>prvky</a:t>
            </a:r>
            <a:r>
              <a:rPr sz="2206" i="1" spc="-61" dirty="0">
                <a:latin typeface="Arial"/>
                <a:cs typeface="Arial"/>
              </a:rPr>
              <a:t> </a:t>
            </a:r>
            <a:r>
              <a:rPr sz="2206" i="1" dirty="0">
                <a:latin typeface="Arial"/>
                <a:cs typeface="Arial"/>
              </a:rPr>
              <a:t>svařovacího</a:t>
            </a:r>
            <a:r>
              <a:rPr sz="2206" i="1" spc="-66" dirty="0">
                <a:latin typeface="Arial"/>
                <a:cs typeface="Arial"/>
              </a:rPr>
              <a:t> </a:t>
            </a:r>
            <a:r>
              <a:rPr sz="2206" i="1" dirty="0">
                <a:latin typeface="Arial"/>
                <a:cs typeface="Arial"/>
              </a:rPr>
              <a:t>zdroje</a:t>
            </a:r>
            <a:r>
              <a:rPr sz="2206" i="1" spc="-55" dirty="0">
                <a:latin typeface="Arial"/>
                <a:cs typeface="Arial"/>
              </a:rPr>
              <a:t> </a:t>
            </a:r>
            <a:r>
              <a:rPr sz="2206" i="1" dirty="0">
                <a:latin typeface="Arial"/>
                <a:cs typeface="Arial"/>
              </a:rPr>
              <a:t>můžeme</a:t>
            </a:r>
            <a:r>
              <a:rPr sz="2206" i="1" spc="-44" dirty="0">
                <a:latin typeface="Arial"/>
                <a:cs typeface="Arial"/>
              </a:rPr>
              <a:t> </a:t>
            </a:r>
            <a:r>
              <a:rPr sz="2206" i="1" dirty="0">
                <a:latin typeface="Arial"/>
                <a:cs typeface="Arial"/>
              </a:rPr>
              <a:t>ovlivnit</a:t>
            </a:r>
            <a:r>
              <a:rPr sz="2206" i="1" spc="-44"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velikost</a:t>
            </a:r>
            <a:r>
              <a:rPr sz="2206" i="1" spc="-55" dirty="0">
                <a:latin typeface="Arial"/>
                <a:cs typeface="Arial"/>
              </a:rPr>
              <a:t> </a:t>
            </a:r>
            <a:r>
              <a:rPr sz="2206" i="1" dirty="0">
                <a:latin typeface="Arial"/>
                <a:cs typeface="Arial"/>
              </a:rPr>
              <a:t>proudu</a:t>
            </a:r>
            <a:r>
              <a:rPr sz="2206" i="1" spc="-22" dirty="0">
                <a:latin typeface="Arial"/>
                <a:cs typeface="Arial"/>
              </a:rPr>
              <a:t> </a:t>
            </a:r>
            <a:r>
              <a:rPr sz="2206" i="1" dirty="0">
                <a:latin typeface="Arial"/>
                <a:cs typeface="Arial"/>
              </a:rPr>
              <a:t>I</a:t>
            </a:r>
            <a:r>
              <a:rPr sz="2150" i="1" baseline="-21367" dirty="0">
                <a:latin typeface="Arial"/>
                <a:cs typeface="Arial"/>
              </a:rPr>
              <a:t>sv</a:t>
            </a:r>
            <a:r>
              <a:rPr sz="2206" i="1" dirty="0">
                <a:latin typeface="Arial"/>
                <a:cs typeface="Arial"/>
              </a:rPr>
              <a:t>,</a:t>
            </a:r>
            <a:r>
              <a:rPr sz="2206" i="1" spc="-61" dirty="0">
                <a:latin typeface="Arial"/>
                <a:cs typeface="Arial"/>
              </a:rPr>
              <a:t> </a:t>
            </a:r>
            <a:r>
              <a:rPr sz="2206" i="1" spc="-22" dirty="0">
                <a:latin typeface="Arial"/>
                <a:cs typeface="Arial"/>
              </a:rPr>
              <a:t>dobu </a:t>
            </a:r>
            <a:r>
              <a:rPr sz="2206" i="1" dirty="0">
                <a:latin typeface="Arial"/>
                <a:cs typeface="Arial"/>
              </a:rPr>
              <a:t>průchodu</a:t>
            </a:r>
            <a:r>
              <a:rPr sz="2206" i="1" spc="-55" dirty="0">
                <a:latin typeface="Arial"/>
                <a:cs typeface="Arial"/>
              </a:rPr>
              <a:t> </a:t>
            </a:r>
            <a:r>
              <a:rPr sz="2206" i="1" dirty="0">
                <a:latin typeface="Arial"/>
                <a:cs typeface="Arial"/>
              </a:rPr>
              <a:t>proudu</a:t>
            </a:r>
            <a:r>
              <a:rPr sz="2206" i="1" spc="-44" dirty="0">
                <a:latin typeface="Arial"/>
                <a:cs typeface="Arial"/>
              </a:rPr>
              <a:t> </a:t>
            </a:r>
            <a:r>
              <a:rPr sz="2206" i="1" dirty="0">
                <a:latin typeface="Arial"/>
                <a:cs typeface="Arial"/>
              </a:rPr>
              <a:t>t</a:t>
            </a:r>
            <a:r>
              <a:rPr sz="2150" i="1" baseline="-21367" dirty="0">
                <a:latin typeface="Arial"/>
                <a:cs typeface="Arial"/>
              </a:rPr>
              <a:t>sv</a:t>
            </a:r>
            <a:r>
              <a:rPr sz="2150" i="1" spc="265" baseline="-21367"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hodnotu</a:t>
            </a:r>
            <a:r>
              <a:rPr sz="2206" i="1" spc="-50" dirty="0">
                <a:latin typeface="Arial"/>
                <a:cs typeface="Arial"/>
              </a:rPr>
              <a:t> </a:t>
            </a:r>
            <a:r>
              <a:rPr sz="2206" i="1" dirty="0">
                <a:latin typeface="Arial"/>
                <a:cs typeface="Arial"/>
              </a:rPr>
              <a:t>přítlačné</a:t>
            </a:r>
            <a:r>
              <a:rPr sz="2206" i="1" spc="-55" dirty="0">
                <a:latin typeface="Arial"/>
                <a:cs typeface="Arial"/>
              </a:rPr>
              <a:t> </a:t>
            </a:r>
            <a:r>
              <a:rPr sz="2206" i="1" dirty="0">
                <a:latin typeface="Arial"/>
                <a:cs typeface="Arial"/>
              </a:rPr>
              <a:t>síly</a:t>
            </a:r>
            <a:r>
              <a:rPr sz="2206" i="1" spc="-17" dirty="0">
                <a:latin typeface="Arial"/>
                <a:cs typeface="Arial"/>
              </a:rPr>
              <a:t> </a:t>
            </a:r>
            <a:r>
              <a:rPr sz="2206" i="1" dirty="0">
                <a:latin typeface="Arial"/>
                <a:cs typeface="Arial"/>
              </a:rPr>
              <a:t>F</a:t>
            </a:r>
            <a:r>
              <a:rPr sz="2150" i="1" baseline="-21367" dirty="0">
                <a:latin typeface="Arial"/>
                <a:cs typeface="Arial"/>
              </a:rPr>
              <a:t>sv</a:t>
            </a:r>
            <a:r>
              <a:rPr sz="2206" i="1" dirty="0">
                <a:latin typeface="Arial"/>
                <a:cs typeface="Arial"/>
              </a:rPr>
              <a:t>,</a:t>
            </a:r>
            <a:r>
              <a:rPr sz="2206" i="1" spc="-55" dirty="0">
                <a:latin typeface="Arial"/>
                <a:cs typeface="Arial"/>
              </a:rPr>
              <a:t> </a:t>
            </a:r>
            <a:r>
              <a:rPr sz="2206" i="1" dirty="0">
                <a:latin typeface="Arial"/>
                <a:cs typeface="Arial"/>
              </a:rPr>
              <a:t>které</a:t>
            </a:r>
            <a:r>
              <a:rPr sz="2206" i="1" spc="-44" dirty="0">
                <a:latin typeface="Arial"/>
                <a:cs typeface="Arial"/>
              </a:rPr>
              <a:t> </a:t>
            </a:r>
            <a:r>
              <a:rPr sz="2206" i="1" dirty="0">
                <a:latin typeface="Arial"/>
                <a:cs typeface="Arial"/>
              </a:rPr>
              <a:t>částečně</a:t>
            </a:r>
            <a:r>
              <a:rPr sz="2206" i="1" spc="-55" dirty="0">
                <a:latin typeface="Arial"/>
                <a:cs typeface="Arial"/>
              </a:rPr>
              <a:t> </a:t>
            </a:r>
            <a:r>
              <a:rPr sz="2206" i="1" spc="-11" dirty="0">
                <a:latin typeface="Arial"/>
                <a:cs typeface="Arial"/>
              </a:rPr>
              <a:t>ovlivní </a:t>
            </a:r>
            <a:r>
              <a:rPr sz="2206" i="1" dirty="0">
                <a:latin typeface="Arial"/>
                <a:cs typeface="Arial"/>
              </a:rPr>
              <a:t>velikost</a:t>
            </a:r>
            <a:r>
              <a:rPr sz="2206" i="1" spc="-66" dirty="0">
                <a:latin typeface="Arial"/>
                <a:cs typeface="Arial"/>
              </a:rPr>
              <a:t> </a:t>
            </a:r>
            <a:r>
              <a:rPr sz="2206" i="1" dirty="0">
                <a:latin typeface="Arial"/>
                <a:cs typeface="Arial"/>
              </a:rPr>
              <a:t>odporu</a:t>
            </a:r>
            <a:r>
              <a:rPr sz="2206" i="1" spc="-50" dirty="0">
                <a:latin typeface="Arial"/>
                <a:cs typeface="Arial"/>
              </a:rPr>
              <a:t> </a:t>
            </a:r>
            <a:r>
              <a:rPr sz="2206" i="1" dirty="0">
                <a:latin typeface="Arial"/>
                <a:cs typeface="Arial"/>
              </a:rPr>
              <a:t>R,</a:t>
            </a:r>
            <a:r>
              <a:rPr sz="2206" i="1" spc="-39" dirty="0">
                <a:latin typeface="Arial"/>
                <a:cs typeface="Arial"/>
              </a:rPr>
              <a:t> </a:t>
            </a:r>
            <a:r>
              <a:rPr sz="2206" i="1" dirty="0">
                <a:latin typeface="Arial"/>
                <a:cs typeface="Arial"/>
              </a:rPr>
              <a:t>který</a:t>
            </a:r>
            <a:r>
              <a:rPr sz="2206" i="1" spc="-61" dirty="0">
                <a:latin typeface="Arial"/>
                <a:cs typeface="Arial"/>
              </a:rPr>
              <a:t> </a:t>
            </a:r>
            <a:r>
              <a:rPr sz="2206" i="1" dirty="0">
                <a:latin typeface="Arial"/>
                <a:cs typeface="Arial"/>
              </a:rPr>
              <a:t>je</a:t>
            </a:r>
            <a:r>
              <a:rPr sz="2206" i="1" spc="-28" dirty="0">
                <a:latin typeface="Arial"/>
                <a:cs typeface="Arial"/>
              </a:rPr>
              <a:t> </a:t>
            </a:r>
            <a:r>
              <a:rPr sz="2206" i="1" dirty="0">
                <a:latin typeface="Arial"/>
                <a:cs typeface="Arial"/>
              </a:rPr>
              <a:t>jinak</a:t>
            </a:r>
            <a:r>
              <a:rPr sz="2206" i="1" spc="-17" dirty="0">
                <a:latin typeface="Arial"/>
                <a:cs typeface="Arial"/>
              </a:rPr>
              <a:t> </a:t>
            </a:r>
            <a:r>
              <a:rPr sz="2206" i="1" dirty="0">
                <a:latin typeface="Arial"/>
                <a:cs typeface="Arial"/>
              </a:rPr>
              <a:t>pevně</a:t>
            </a:r>
            <a:r>
              <a:rPr sz="2206" i="1" spc="-50" dirty="0">
                <a:latin typeface="Arial"/>
                <a:cs typeface="Arial"/>
              </a:rPr>
              <a:t> </a:t>
            </a:r>
            <a:r>
              <a:rPr sz="2206" i="1" dirty="0">
                <a:latin typeface="Arial"/>
                <a:cs typeface="Arial"/>
              </a:rPr>
              <a:t>daný</a:t>
            </a:r>
            <a:r>
              <a:rPr sz="2206" i="1" spc="-44" dirty="0">
                <a:latin typeface="Arial"/>
                <a:cs typeface="Arial"/>
              </a:rPr>
              <a:t> </a:t>
            </a:r>
            <a:r>
              <a:rPr sz="2206" i="1" dirty="0">
                <a:latin typeface="Arial"/>
                <a:cs typeface="Arial"/>
              </a:rPr>
              <a:t>svařovaným</a:t>
            </a:r>
            <a:r>
              <a:rPr sz="2206" i="1" spc="-83" dirty="0">
                <a:latin typeface="Arial"/>
                <a:cs typeface="Arial"/>
              </a:rPr>
              <a:t> </a:t>
            </a:r>
            <a:r>
              <a:rPr sz="2206" i="1" dirty="0">
                <a:latin typeface="Arial"/>
                <a:cs typeface="Arial"/>
              </a:rPr>
              <a:t>materiálem</a:t>
            </a:r>
            <a:r>
              <a:rPr sz="2206" i="1" spc="-39" dirty="0">
                <a:latin typeface="Arial"/>
                <a:cs typeface="Arial"/>
              </a:rPr>
              <a:t> </a:t>
            </a:r>
            <a:r>
              <a:rPr sz="2206" i="1" spc="-55" dirty="0">
                <a:latin typeface="Arial"/>
                <a:cs typeface="Arial"/>
              </a:rPr>
              <a:t>a </a:t>
            </a:r>
            <a:r>
              <a:rPr sz="2206" i="1" dirty="0">
                <a:latin typeface="Arial"/>
                <a:cs typeface="Arial"/>
              </a:rPr>
              <a:t>druhem</a:t>
            </a:r>
            <a:r>
              <a:rPr sz="2206" i="1" spc="-66" dirty="0">
                <a:latin typeface="Arial"/>
                <a:cs typeface="Arial"/>
              </a:rPr>
              <a:t> </a:t>
            </a:r>
            <a:r>
              <a:rPr sz="2206" i="1" spc="-11" dirty="0">
                <a:latin typeface="Arial"/>
                <a:cs typeface="Arial"/>
              </a:rPr>
              <a:t>elektrod.</a:t>
            </a:r>
            <a:endParaRPr sz="2206">
              <a:latin typeface="Arial"/>
              <a:cs typeface="Arial"/>
            </a:endParaRPr>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4807"/>
            <a:ext cx="6637101" cy="514728"/>
          </a:xfrm>
          <a:prstGeom prst="rect">
            <a:avLst/>
          </a:prstGeom>
        </p:spPr>
        <p:txBody>
          <a:bodyPr vert="horz" wrap="square" lIns="0" tIns="14005" rIns="0" bIns="0" rtlCol="0">
            <a:spAutoFit/>
          </a:bodyPr>
          <a:lstStyle/>
          <a:p>
            <a:pPr marL="14007">
              <a:spcBef>
                <a:spcPts val="110"/>
              </a:spcBef>
            </a:pPr>
            <a:r>
              <a:rPr sz="3253" i="1" spc="-121" dirty="0">
                <a:solidFill>
                  <a:srgbClr val="FF3300"/>
                </a:solidFill>
                <a:latin typeface="Tahoma"/>
                <a:cs typeface="Tahoma"/>
              </a:rPr>
              <a:t>Přechodové</a:t>
            </a:r>
            <a:r>
              <a:rPr sz="3253" i="1" spc="-94" dirty="0">
                <a:solidFill>
                  <a:srgbClr val="FF3300"/>
                </a:solidFill>
                <a:latin typeface="Tahoma"/>
                <a:cs typeface="Tahoma"/>
              </a:rPr>
              <a:t> </a:t>
            </a:r>
            <a:r>
              <a:rPr sz="3253" i="1" dirty="0">
                <a:solidFill>
                  <a:srgbClr val="FF3300"/>
                </a:solidFill>
                <a:latin typeface="Tahoma"/>
                <a:cs typeface="Tahoma"/>
              </a:rPr>
              <a:t>a</a:t>
            </a:r>
            <a:r>
              <a:rPr sz="3253" i="1" spc="-105" dirty="0">
                <a:solidFill>
                  <a:srgbClr val="FF3300"/>
                </a:solidFill>
                <a:latin typeface="Tahoma"/>
                <a:cs typeface="Tahoma"/>
              </a:rPr>
              <a:t> materiálové</a:t>
            </a:r>
            <a:r>
              <a:rPr sz="3253" i="1" spc="-55" dirty="0">
                <a:solidFill>
                  <a:srgbClr val="FF3300"/>
                </a:solidFill>
                <a:latin typeface="Tahoma"/>
                <a:cs typeface="Tahoma"/>
              </a:rPr>
              <a:t> </a:t>
            </a:r>
            <a:r>
              <a:rPr sz="3253" i="1" spc="-28" dirty="0">
                <a:solidFill>
                  <a:srgbClr val="FF3300"/>
                </a:solidFill>
                <a:latin typeface="Tahoma"/>
                <a:cs typeface="Tahoma"/>
              </a:rPr>
              <a:t>odpory</a:t>
            </a:r>
            <a:endParaRPr sz="3253">
              <a:latin typeface="Tahoma"/>
              <a:cs typeface="Tahoma"/>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800237" y="1419226"/>
            <a:ext cx="9092927" cy="5242563"/>
          </a:xfrm>
          <a:prstGeom prst="rect">
            <a:avLst/>
          </a:prstGeom>
        </p:spPr>
        <p:txBody>
          <a:bodyPr vert="horz" wrap="square" lIns="0" tIns="14706" rIns="0" bIns="0" rtlCol="0">
            <a:spAutoFit/>
          </a:bodyPr>
          <a:lstStyle/>
          <a:p>
            <a:pPr marL="56025">
              <a:spcBef>
                <a:spcPts val="116"/>
              </a:spcBef>
            </a:pPr>
            <a:r>
              <a:rPr sz="2206" i="1" dirty="0">
                <a:latin typeface="Arial"/>
                <a:cs typeface="Arial"/>
              </a:rPr>
              <a:t>V</a:t>
            </a:r>
            <a:r>
              <a:rPr sz="2206" i="1" spc="-28" dirty="0">
                <a:latin typeface="Arial"/>
                <a:cs typeface="Arial"/>
              </a:rPr>
              <a:t> </a:t>
            </a:r>
            <a:r>
              <a:rPr sz="2206" i="1" dirty="0">
                <a:latin typeface="Arial"/>
                <a:cs typeface="Arial"/>
              </a:rPr>
              <a:t>místě</a:t>
            </a:r>
            <a:r>
              <a:rPr sz="2206" i="1" spc="-39" dirty="0">
                <a:latin typeface="Arial"/>
                <a:cs typeface="Arial"/>
              </a:rPr>
              <a:t> </a:t>
            </a:r>
            <a:r>
              <a:rPr sz="2206" i="1" dirty="0">
                <a:latin typeface="Arial"/>
                <a:cs typeface="Arial"/>
              </a:rPr>
              <a:t>svaru</a:t>
            </a:r>
            <a:r>
              <a:rPr sz="2206" i="1" spc="-44" dirty="0">
                <a:latin typeface="Arial"/>
                <a:cs typeface="Arial"/>
              </a:rPr>
              <a:t> </a:t>
            </a:r>
            <a:r>
              <a:rPr sz="2206" i="1" dirty="0">
                <a:latin typeface="Arial"/>
                <a:cs typeface="Arial"/>
              </a:rPr>
              <a:t>můžeme</a:t>
            </a:r>
            <a:r>
              <a:rPr sz="2206" i="1" spc="-39" dirty="0">
                <a:latin typeface="Arial"/>
                <a:cs typeface="Arial"/>
              </a:rPr>
              <a:t> </a:t>
            </a:r>
            <a:r>
              <a:rPr sz="2206" i="1" dirty="0">
                <a:latin typeface="Arial"/>
                <a:cs typeface="Arial"/>
              </a:rPr>
              <a:t>vysledovat</a:t>
            </a:r>
            <a:r>
              <a:rPr sz="2206" i="1" spc="-77" dirty="0">
                <a:latin typeface="Arial"/>
                <a:cs typeface="Arial"/>
              </a:rPr>
              <a:t> </a:t>
            </a:r>
            <a:r>
              <a:rPr sz="2206" i="1" dirty="0">
                <a:latin typeface="Arial"/>
                <a:cs typeface="Arial"/>
              </a:rPr>
              <a:t>několik</a:t>
            </a:r>
            <a:r>
              <a:rPr sz="2206" i="1" spc="-33" dirty="0">
                <a:latin typeface="Arial"/>
                <a:cs typeface="Arial"/>
              </a:rPr>
              <a:t> </a:t>
            </a:r>
            <a:r>
              <a:rPr sz="2206" i="1" dirty="0">
                <a:latin typeface="Arial"/>
                <a:cs typeface="Arial"/>
              </a:rPr>
              <a:t>dílčích</a:t>
            </a:r>
            <a:r>
              <a:rPr sz="2206" i="1" spc="-39" dirty="0">
                <a:latin typeface="Arial"/>
                <a:cs typeface="Arial"/>
              </a:rPr>
              <a:t> </a:t>
            </a:r>
            <a:r>
              <a:rPr sz="2206" i="1" dirty="0">
                <a:latin typeface="Arial"/>
                <a:cs typeface="Arial"/>
              </a:rPr>
              <a:t>elektrických</a:t>
            </a:r>
            <a:r>
              <a:rPr sz="2206" i="1" spc="-55" dirty="0">
                <a:latin typeface="Arial"/>
                <a:cs typeface="Arial"/>
              </a:rPr>
              <a:t> </a:t>
            </a:r>
            <a:r>
              <a:rPr sz="2206" i="1" spc="-11" dirty="0">
                <a:latin typeface="Arial"/>
                <a:cs typeface="Arial"/>
              </a:rPr>
              <a:t>odporů,</a:t>
            </a:r>
            <a:endParaRPr sz="2206" dirty="0">
              <a:latin typeface="Arial"/>
              <a:cs typeface="Arial"/>
            </a:endParaRPr>
          </a:p>
          <a:p>
            <a:pPr marL="56025"/>
            <a:r>
              <a:rPr sz="2206" i="1" dirty="0">
                <a:latin typeface="Arial"/>
                <a:cs typeface="Arial"/>
              </a:rPr>
              <a:t>jejichž</a:t>
            </a:r>
            <a:r>
              <a:rPr sz="2206" i="1" spc="-33" dirty="0">
                <a:latin typeface="Arial"/>
                <a:cs typeface="Arial"/>
              </a:rPr>
              <a:t> </a:t>
            </a:r>
            <a:r>
              <a:rPr sz="2206" i="1" dirty="0">
                <a:latin typeface="Arial"/>
                <a:cs typeface="Arial"/>
              </a:rPr>
              <a:t>součet</a:t>
            </a:r>
            <a:r>
              <a:rPr sz="2206" i="1" spc="-55" dirty="0">
                <a:latin typeface="Arial"/>
                <a:cs typeface="Arial"/>
              </a:rPr>
              <a:t> </a:t>
            </a:r>
            <a:r>
              <a:rPr sz="2206" i="1" dirty="0">
                <a:latin typeface="Arial"/>
                <a:cs typeface="Arial"/>
              </a:rPr>
              <a:t>tvoří</a:t>
            </a:r>
            <a:r>
              <a:rPr sz="2206" i="1" spc="-44" dirty="0">
                <a:latin typeface="Arial"/>
                <a:cs typeface="Arial"/>
              </a:rPr>
              <a:t> </a:t>
            </a:r>
            <a:r>
              <a:rPr sz="2206" i="1" dirty="0">
                <a:latin typeface="Arial"/>
                <a:cs typeface="Arial"/>
              </a:rPr>
              <a:t>výsledný</a:t>
            </a:r>
            <a:r>
              <a:rPr sz="2206" i="1" spc="-66" dirty="0">
                <a:latin typeface="Arial"/>
                <a:cs typeface="Arial"/>
              </a:rPr>
              <a:t> </a:t>
            </a:r>
            <a:r>
              <a:rPr sz="2206" i="1" dirty="0">
                <a:latin typeface="Arial"/>
                <a:cs typeface="Arial"/>
              </a:rPr>
              <a:t>odpor</a:t>
            </a:r>
            <a:r>
              <a:rPr sz="2206" i="1" spc="-22" dirty="0">
                <a:latin typeface="Arial"/>
                <a:cs typeface="Arial"/>
              </a:rPr>
              <a:t> </a:t>
            </a:r>
            <a:r>
              <a:rPr sz="2206" i="1" dirty="0">
                <a:latin typeface="Arial"/>
                <a:cs typeface="Arial"/>
              </a:rPr>
              <a:t>R</a:t>
            </a:r>
            <a:r>
              <a:rPr sz="2150" i="1" baseline="-21367" dirty="0">
                <a:latin typeface="Arial"/>
                <a:cs typeface="Arial"/>
              </a:rPr>
              <a:t>sv</a:t>
            </a:r>
            <a:r>
              <a:rPr sz="2206" i="1" dirty="0">
                <a:latin typeface="Arial"/>
                <a:cs typeface="Arial"/>
              </a:rPr>
              <a:t>,</a:t>
            </a:r>
            <a:r>
              <a:rPr sz="2206" i="1" spc="-55" dirty="0">
                <a:latin typeface="Arial"/>
                <a:cs typeface="Arial"/>
              </a:rPr>
              <a:t> </a:t>
            </a:r>
            <a:r>
              <a:rPr sz="2206" i="1" dirty="0">
                <a:latin typeface="Arial"/>
                <a:cs typeface="Arial"/>
              </a:rPr>
              <a:t>který</a:t>
            </a:r>
            <a:r>
              <a:rPr sz="2206" i="1" spc="-50"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podílí</a:t>
            </a:r>
            <a:r>
              <a:rPr sz="2206" i="1" spc="-44" dirty="0">
                <a:latin typeface="Arial"/>
                <a:cs typeface="Arial"/>
              </a:rPr>
              <a:t> </a:t>
            </a:r>
            <a:r>
              <a:rPr sz="2206" i="1" dirty="0">
                <a:latin typeface="Arial"/>
                <a:cs typeface="Arial"/>
              </a:rPr>
              <a:t>na</a:t>
            </a:r>
            <a:r>
              <a:rPr sz="2206" i="1" spc="-33" dirty="0">
                <a:latin typeface="Arial"/>
                <a:cs typeface="Arial"/>
              </a:rPr>
              <a:t> </a:t>
            </a:r>
            <a:r>
              <a:rPr sz="2206" i="1" dirty="0">
                <a:latin typeface="Arial"/>
                <a:cs typeface="Arial"/>
              </a:rPr>
              <a:t>vzniku</a:t>
            </a:r>
            <a:r>
              <a:rPr sz="2206" i="1" spc="-44" dirty="0">
                <a:latin typeface="Arial"/>
                <a:cs typeface="Arial"/>
              </a:rPr>
              <a:t> </a:t>
            </a:r>
            <a:r>
              <a:rPr sz="2206" i="1" dirty="0">
                <a:latin typeface="Arial"/>
                <a:cs typeface="Arial"/>
              </a:rPr>
              <a:t>tepla</a:t>
            </a:r>
            <a:r>
              <a:rPr sz="2206" i="1" spc="-11" dirty="0">
                <a:latin typeface="Arial"/>
                <a:cs typeface="Arial"/>
              </a:rPr>
              <a:t> </a:t>
            </a:r>
            <a:r>
              <a:rPr sz="2206" i="1" spc="-55" dirty="0">
                <a:latin typeface="Arial"/>
                <a:cs typeface="Arial"/>
              </a:rPr>
              <a:t>:</a:t>
            </a:r>
            <a:endParaRPr sz="2206" dirty="0">
              <a:latin typeface="Arial"/>
              <a:cs typeface="Arial"/>
            </a:endParaRPr>
          </a:p>
          <a:p>
            <a:pPr>
              <a:spcBef>
                <a:spcPts val="44"/>
              </a:spcBef>
            </a:pPr>
            <a:endParaRPr sz="2261" dirty="0">
              <a:latin typeface="Arial"/>
              <a:cs typeface="Arial"/>
            </a:endParaRPr>
          </a:p>
          <a:p>
            <a:pPr marL="56025" marR="47621">
              <a:spcBef>
                <a:spcPts val="6"/>
              </a:spcBef>
            </a:pPr>
            <a:r>
              <a:rPr sz="2206" b="1" i="1" dirty="0">
                <a:latin typeface="Arial"/>
                <a:cs typeface="Arial"/>
              </a:rPr>
              <a:t>Odpory</a:t>
            </a:r>
            <a:r>
              <a:rPr sz="2206" b="1" i="1" spc="-22" dirty="0">
                <a:latin typeface="Arial"/>
                <a:cs typeface="Arial"/>
              </a:rPr>
              <a:t> </a:t>
            </a:r>
            <a:r>
              <a:rPr sz="2206" b="1" i="1" dirty="0">
                <a:latin typeface="Arial"/>
                <a:cs typeface="Arial"/>
              </a:rPr>
              <a:t>dotyku</a:t>
            </a:r>
            <a:r>
              <a:rPr sz="2206" b="1" i="1" spc="-39" dirty="0">
                <a:latin typeface="Arial"/>
                <a:cs typeface="Arial"/>
              </a:rPr>
              <a:t> </a:t>
            </a:r>
            <a:r>
              <a:rPr sz="2206" b="1" i="1" dirty="0">
                <a:latin typeface="Arial"/>
                <a:cs typeface="Arial"/>
              </a:rPr>
              <a:t>elektrod</a:t>
            </a:r>
            <a:r>
              <a:rPr sz="2206" b="1" i="1" spc="-28" dirty="0">
                <a:latin typeface="Arial"/>
                <a:cs typeface="Arial"/>
              </a:rPr>
              <a:t> </a:t>
            </a:r>
            <a:r>
              <a:rPr sz="2206" i="1" dirty="0">
                <a:latin typeface="Arial"/>
                <a:cs typeface="Arial"/>
              </a:rPr>
              <a:t>(R</a:t>
            </a:r>
            <a:r>
              <a:rPr sz="2150" i="1" baseline="-21367" dirty="0">
                <a:latin typeface="Arial"/>
                <a:cs typeface="Arial"/>
              </a:rPr>
              <a:t>d</a:t>
            </a:r>
            <a:r>
              <a:rPr sz="2206" i="1" dirty="0">
                <a:latin typeface="Arial"/>
                <a:cs typeface="Arial"/>
              </a:rPr>
              <a:t>),</a:t>
            </a:r>
            <a:r>
              <a:rPr sz="2206" i="1" spc="-50" dirty="0">
                <a:latin typeface="Arial"/>
                <a:cs typeface="Arial"/>
              </a:rPr>
              <a:t> </a:t>
            </a:r>
            <a:r>
              <a:rPr sz="2206" i="1" dirty="0">
                <a:latin typeface="Arial"/>
                <a:cs typeface="Arial"/>
              </a:rPr>
              <a:t>které</a:t>
            </a:r>
            <a:r>
              <a:rPr sz="2206" i="1" spc="-39"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ve</a:t>
            </a:r>
            <a:r>
              <a:rPr sz="2206" i="1" spc="-17" dirty="0">
                <a:latin typeface="Arial"/>
                <a:cs typeface="Arial"/>
              </a:rPr>
              <a:t> </a:t>
            </a:r>
            <a:r>
              <a:rPr sz="2206" i="1" dirty="0">
                <a:latin typeface="Arial"/>
                <a:cs typeface="Arial"/>
              </a:rPr>
              <a:t>speciálních</a:t>
            </a:r>
            <a:r>
              <a:rPr sz="2206" i="1" spc="-50" dirty="0">
                <a:latin typeface="Arial"/>
                <a:cs typeface="Arial"/>
              </a:rPr>
              <a:t> </a:t>
            </a:r>
            <a:r>
              <a:rPr sz="2206" i="1" dirty="0">
                <a:latin typeface="Arial"/>
                <a:cs typeface="Arial"/>
              </a:rPr>
              <a:t>případech</a:t>
            </a:r>
            <a:r>
              <a:rPr sz="2206" i="1" spc="-66" dirty="0">
                <a:latin typeface="Arial"/>
                <a:cs typeface="Arial"/>
              </a:rPr>
              <a:t> </a:t>
            </a:r>
            <a:r>
              <a:rPr sz="2206" i="1" spc="-11" dirty="0">
                <a:latin typeface="Arial"/>
                <a:cs typeface="Arial"/>
              </a:rPr>
              <a:t>mohou </a:t>
            </a:r>
            <a:r>
              <a:rPr sz="2206" i="1" dirty="0">
                <a:latin typeface="Arial"/>
                <a:cs typeface="Arial"/>
              </a:rPr>
              <a:t>lišit</a:t>
            </a:r>
            <a:r>
              <a:rPr sz="2206" i="1" spc="-33"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při</a:t>
            </a:r>
            <a:r>
              <a:rPr sz="2206" i="1" spc="-28" dirty="0">
                <a:latin typeface="Arial"/>
                <a:cs typeface="Arial"/>
              </a:rPr>
              <a:t> </a:t>
            </a:r>
            <a:r>
              <a:rPr sz="2206" i="1" dirty="0">
                <a:latin typeface="Arial"/>
                <a:cs typeface="Arial"/>
              </a:rPr>
              <a:t>odporovém</a:t>
            </a:r>
            <a:r>
              <a:rPr sz="2206" i="1" spc="-66" dirty="0">
                <a:latin typeface="Arial"/>
                <a:cs typeface="Arial"/>
              </a:rPr>
              <a:t> </a:t>
            </a:r>
            <a:r>
              <a:rPr sz="2206" i="1" dirty="0">
                <a:latin typeface="Arial"/>
                <a:cs typeface="Arial"/>
              </a:rPr>
              <a:t>svařování</a:t>
            </a:r>
            <a:r>
              <a:rPr sz="2206" i="1" spc="-72" dirty="0">
                <a:latin typeface="Arial"/>
                <a:cs typeface="Arial"/>
              </a:rPr>
              <a:t> </a:t>
            </a:r>
            <a:r>
              <a:rPr sz="2206" i="1" dirty="0">
                <a:latin typeface="Arial"/>
                <a:cs typeface="Arial"/>
              </a:rPr>
              <a:t>jsou</a:t>
            </a:r>
            <a:r>
              <a:rPr sz="2206" i="1" spc="-28" dirty="0">
                <a:latin typeface="Arial"/>
                <a:cs typeface="Arial"/>
              </a:rPr>
              <a:t> </a:t>
            </a:r>
            <a:r>
              <a:rPr sz="2206" i="1" spc="-11" dirty="0">
                <a:latin typeface="Arial"/>
                <a:cs typeface="Arial"/>
              </a:rPr>
              <a:t>nežádoucí.</a:t>
            </a:r>
            <a:endParaRPr sz="2206" dirty="0">
              <a:latin typeface="Arial"/>
              <a:cs typeface="Arial"/>
            </a:endParaRPr>
          </a:p>
          <a:p>
            <a:pPr marL="56025" marR="145666">
              <a:spcBef>
                <a:spcPts val="1323"/>
              </a:spcBef>
              <a:tabLst>
                <a:tab pos="1128211" algn="l"/>
                <a:tab pos="4024024" algn="l"/>
              </a:tabLst>
            </a:pPr>
            <a:r>
              <a:rPr sz="2206" b="1" i="1" spc="-11" dirty="0">
                <a:latin typeface="Arial"/>
                <a:cs typeface="Arial"/>
              </a:rPr>
              <a:t>Vlastní</a:t>
            </a:r>
            <a:r>
              <a:rPr sz="2206" b="1" i="1" dirty="0">
                <a:latin typeface="Arial"/>
                <a:cs typeface="Arial"/>
              </a:rPr>
              <a:t>	odpory</a:t>
            </a:r>
            <a:r>
              <a:rPr sz="2206" b="1" i="1" spc="-39" dirty="0">
                <a:latin typeface="Arial"/>
                <a:cs typeface="Arial"/>
              </a:rPr>
              <a:t> </a:t>
            </a:r>
            <a:r>
              <a:rPr sz="2206" b="1" i="1" spc="-11" dirty="0">
                <a:latin typeface="Arial"/>
                <a:cs typeface="Arial"/>
              </a:rPr>
              <a:t>svařovaných</a:t>
            </a:r>
            <a:r>
              <a:rPr sz="2206" b="1" i="1" dirty="0">
                <a:latin typeface="Arial"/>
                <a:cs typeface="Arial"/>
              </a:rPr>
              <a:t>	materiálů</a:t>
            </a:r>
            <a:r>
              <a:rPr sz="2206" b="1" i="1" spc="-39" dirty="0">
                <a:latin typeface="Arial"/>
                <a:cs typeface="Arial"/>
              </a:rPr>
              <a:t> </a:t>
            </a:r>
            <a:r>
              <a:rPr sz="2206" i="1" dirty="0">
                <a:latin typeface="Arial"/>
                <a:cs typeface="Arial"/>
              </a:rPr>
              <a:t>(R</a:t>
            </a:r>
            <a:r>
              <a:rPr sz="2150" i="1" baseline="-21367" dirty="0">
                <a:latin typeface="Arial"/>
                <a:cs typeface="Arial"/>
              </a:rPr>
              <a:t>m </a:t>
            </a:r>
            <a:r>
              <a:rPr sz="2206" i="1" dirty="0">
                <a:latin typeface="Arial"/>
                <a:cs typeface="Arial"/>
              </a:rPr>
              <a:t>),</a:t>
            </a:r>
            <a:r>
              <a:rPr sz="2206" i="1" spc="-22" dirty="0">
                <a:latin typeface="Arial"/>
                <a:cs typeface="Arial"/>
              </a:rPr>
              <a:t> </a:t>
            </a:r>
            <a:r>
              <a:rPr sz="2206" i="1" dirty="0">
                <a:latin typeface="Arial"/>
                <a:cs typeface="Arial"/>
              </a:rPr>
              <a:t>které</a:t>
            </a:r>
            <a:r>
              <a:rPr sz="2206" i="1" spc="-50"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rovněž</a:t>
            </a:r>
            <a:r>
              <a:rPr sz="2206" i="1" spc="-39" dirty="0">
                <a:latin typeface="Arial"/>
                <a:cs typeface="Arial"/>
              </a:rPr>
              <a:t> </a:t>
            </a:r>
            <a:r>
              <a:rPr sz="2206" i="1" spc="-11" dirty="0">
                <a:latin typeface="Arial"/>
                <a:cs typeface="Arial"/>
              </a:rPr>
              <a:t>mohou </a:t>
            </a:r>
            <a:r>
              <a:rPr sz="2206" i="1" dirty="0">
                <a:latin typeface="Arial"/>
                <a:cs typeface="Arial"/>
              </a:rPr>
              <a:t>lišit</a:t>
            </a:r>
            <a:r>
              <a:rPr sz="2206" i="1" spc="-28"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tu</a:t>
            </a:r>
            <a:r>
              <a:rPr sz="2206" i="1" spc="-33" dirty="0">
                <a:latin typeface="Arial"/>
                <a:cs typeface="Arial"/>
              </a:rPr>
              <a:t> </a:t>
            </a:r>
            <a:r>
              <a:rPr sz="2206" i="1" dirty="0">
                <a:latin typeface="Arial"/>
                <a:cs typeface="Arial"/>
              </a:rPr>
              <a:t>buď</a:t>
            </a:r>
            <a:r>
              <a:rPr sz="2206" i="1" spc="-22" dirty="0">
                <a:latin typeface="Arial"/>
                <a:cs typeface="Arial"/>
              </a:rPr>
              <a:t> </a:t>
            </a:r>
            <a:r>
              <a:rPr sz="2206" i="1" dirty="0">
                <a:latin typeface="Arial"/>
                <a:cs typeface="Arial"/>
              </a:rPr>
              <a:t>vlivem</a:t>
            </a:r>
            <a:r>
              <a:rPr sz="2206" i="1" spc="-28" dirty="0">
                <a:latin typeface="Arial"/>
                <a:cs typeface="Arial"/>
              </a:rPr>
              <a:t> </a:t>
            </a:r>
            <a:r>
              <a:rPr sz="2206" i="1" dirty="0">
                <a:latin typeface="Arial"/>
                <a:cs typeface="Arial"/>
              </a:rPr>
              <a:t>tloušťky</a:t>
            </a:r>
            <a:r>
              <a:rPr sz="2206" i="1" spc="-39" dirty="0">
                <a:latin typeface="Arial"/>
                <a:cs typeface="Arial"/>
              </a:rPr>
              <a:t> </a:t>
            </a:r>
            <a:r>
              <a:rPr sz="2206" i="1" dirty="0">
                <a:latin typeface="Arial"/>
                <a:cs typeface="Arial"/>
              </a:rPr>
              <a:t>(nebo</a:t>
            </a:r>
            <a:r>
              <a:rPr sz="2206" i="1" spc="-55" dirty="0">
                <a:latin typeface="Arial"/>
                <a:cs typeface="Arial"/>
              </a:rPr>
              <a:t> </a:t>
            </a:r>
            <a:r>
              <a:rPr sz="2206" i="1" dirty="0">
                <a:latin typeface="Arial"/>
                <a:cs typeface="Arial"/>
              </a:rPr>
              <a:t>průřezů)</a:t>
            </a:r>
            <a:r>
              <a:rPr sz="2206" i="1" spc="-66" dirty="0">
                <a:latin typeface="Arial"/>
                <a:cs typeface="Arial"/>
              </a:rPr>
              <a:t> </a:t>
            </a:r>
            <a:r>
              <a:rPr sz="2206" i="1" dirty="0">
                <a:latin typeface="Arial"/>
                <a:cs typeface="Arial"/>
              </a:rPr>
              <a:t>jednotlivých</a:t>
            </a:r>
            <a:r>
              <a:rPr sz="2206" i="1" spc="-39" dirty="0">
                <a:latin typeface="Arial"/>
                <a:cs typeface="Arial"/>
              </a:rPr>
              <a:t> </a:t>
            </a:r>
            <a:r>
              <a:rPr sz="2206" i="1" dirty="0">
                <a:latin typeface="Arial"/>
                <a:cs typeface="Arial"/>
              </a:rPr>
              <a:t>částí</a:t>
            </a:r>
            <a:r>
              <a:rPr sz="2206" i="1" spc="-44" dirty="0">
                <a:latin typeface="Arial"/>
                <a:cs typeface="Arial"/>
              </a:rPr>
              <a:t> </a:t>
            </a:r>
            <a:r>
              <a:rPr sz="2206" i="1" spc="-22" dirty="0">
                <a:latin typeface="Arial"/>
                <a:cs typeface="Arial"/>
              </a:rPr>
              <a:t>nebo </a:t>
            </a:r>
            <a:r>
              <a:rPr sz="2206" i="1" dirty="0">
                <a:latin typeface="Arial"/>
                <a:cs typeface="Arial"/>
              </a:rPr>
              <a:t>vnitřním</a:t>
            </a:r>
            <a:r>
              <a:rPr sz="2206" i="1" spc="-72" dirty="0">
                <a:latin typeface="Arial"/>
                <a:cs typeface="Arial"/>
              </a:rPr>
              <a:t> </a:t>
            </a:r>
            <a:r>
              <a:rPr sz="2206" i="1" dirty="0">
                <a:latin typeface="Arial"/>
                <a:cs typeface="Arial"/>
              </a:rPr>
              <a:t>odporem</a:t>
            </a:r>
            <a:r>
              <a:rPr sz="2206" i="1" spc="-50" dirty="0">
                <a:latin typeface="Arial"/>
                <a:cs typeface="Arial"/>
              </a:rPr>
              <a:t> </a:t>
            </a:r>
            <a:r>
              <a:rPr sz="2206" i="1" dirty="0">
                <a:latin typeface="Arial"/>
                <a:cs typeface="Arial"/>
              </a:rPr>
              <a:t>při</a:t>
            </a:r>
            <a:r>
              <a:rPr sz="2206" i="1" spc="-33" dirty="0">
                <a:latin typeface="Arial"/>
                <a:cs typeface="Arial"/>
              </a:rPr>
              <a:t> </a:t>
            </a:r>
            <a:r>
              <a:rPr sz="2206" i="1" dirty="0">
                <a:latin typeface="Arial"/>
                <a:cs typeface="Arial"/>
              </a:rPr>
              <a:t>svařování</a:t>
            </a:r>
            <a:r>
              <a:rPr sz="2206" i="1" spc="-61" dirty="0">
                <a:latin typeface="Arial"/>
                <a:cs typeface="Arial"/>
              </a:rPr>
              <a:t> </a:t>
            </a:r>
            <a:r>
              <a:rPr sz="2206" i="1" dirty="0">
                <a:latin typeface="Arial"/>
                <a:cs typeface="Arial"/>
              </a:rPr>
              <a:t>nestejných</a:t>
            </a:r>
            <a:r>
              <a:rPr sz="2206" i="1" spc="-72" dirty="0">
                <a:latin typeface="Arial"/>
                <a:cs typeface="Arial"/>
              </a:rPr>
              <a:t> </a:t>
            </a:r>
            <a:r>
              <a:rPr sz="2206" i="1" dirty="0">
                <a:latin typeface="Arial"/>
                <a:cs typeface="Arial"/>
              </a:rPr>
              <a:t>druhů</a:t>
            </a:r>
            <a:r>
              <a:rPr sz="2206" i="1" spc="-39" dirty="0">
                <a:latin typeface="Arial"/>
                <a:cs typeface="Arial"/>
              </a:rPr>
              <a:t> </a:t>
            </a:r>
            <a:r>
              <a:rPr sz="2206" i="1" spc="-11" dirty="0">
                <a:latin typeface="Arial"/>
                <a:cs typeface="Arial"/>
              </a:rPr>
              <a:t>materiálu.</a:t>
            </a:r>
            <a:endParaRPr sz="2206" dirty="0">
              <a:latin typeface="Arial"/>
              <a:cs typeface="Arial"/>
            </a:endParaRPr>
          </a:p>
          <a:p>
            <a:pPr marL="56025">
              <a:spcBef>
                <a:spcPts val="1323"/>
              </a:spcBef>
            </a:pPr>
            <a:r>
              <a:rPr sz="2206" b="1" i="1" dirty="0">
                <a:latin typeface="Arial"/>
                <a:cs typeface="Arial"/>
              </a:rPr>
              <a:t>Odpory</a:t>
            </a:r>
            <a:r>
              <a:rPr sz="2206" b="1" i="1" spc="-44" dirty="0">
                <a:latin typeface="Arial"/>
                <a:cs typeface="Arial"/>
              </a:rPr>
              <a:t> </a:t>
            </a:r>
            <a:r>
              <a:rPr sz="2206" b="1" i="1" dirty="0">
                <a:latin typeface="Arial"/>
                <a:cs typeface="Arial"/>
              </a:rPr>
              <a:t>mezi</a:t>
            </a:r>
            <a:r>
              <a:rPr sz="2206" b="1" i="1" spc="-55" dirty="0">
                <a:latin typeface="Arial"/>
                <a:cs typeface="Arial"/>
              </a:rPr>
              <a:t> </a:t>
            </a:r>
            <a:r>
              <a:rPr sz="2206" b="1" i="1" dirty="0">
                <a:latin typeface="Arial"/>
                <a:cs typeface="Arial"/>
              </a:rPr>
              <a:t>svařovanými</a:t>
            </a:r>
            <a:r>
              <a:rPr sz="2206" b="1" i="1" spc="-61" dirty="0">
                <a:latin typeface="Arial"/>
                <a:cs typeface="Arial"/>
              </a:rPr>
              <a:t> </a:t>
            </a:r>
            <a:r>
              <a:rPr sz="2206" b="1" i="1" dirty="0">
                <a:latin typeface="Arial"/>
                <a:cs typeface="Arial"/>
              </a:rPr>
              <a:t>materiály</a:t>
            </a:r>
            <a:r>
              <a:rPr sz="2206" b="1" i="1" spc="-50" dirty="0">
                <a:latin typeface="Arial"/>
                <a:cs typeface="Arial"/>
              </a:rPr>
              <a:t> </a:t>
            </a:r>
            <a:r>
              <a:rPr sz="2206" i="1" dirty="0">
                <a:latin typeface="Arial"/>
                <a:cs typeface="Arial"/>
              </a:rPr>
              <a:t>(R</a:t>
            </a:r>
            <a:r>
              <a:rPr sz="2150" i="1" baseline="-21367" dirty="0">
                <a:latin typeface="Arial"/>
                <a:cs typeface="Arial"/>
              </a:rPr>
              <a:t>k</a:t>
            </a:r>
            <a:r>
              <a:rPr sz="2206" i="1" dirty="0">
                <a:latin typeface="Arial"/>
                <a:cs typeface="Arial"/>
              </a:rPr>
              <a:t>)</a:t>
            </a:r>
            <a:r>
              <a:rPr sz="2206" i="1" spc="-66"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jsou</a:t>
            </a:r>
            <a:r>
              <a:rPr sz="2206" i="1" spc="-39" dirty="0">
                <a:latin typeface="Arial"/>
                <a:cs typeface="Arial"/>
              </a:rPr>
              <a:t> </a:t>
            </a:r>
            <a:r>
              <a:rPr sz="2206" i="1" dirty="0">
                <a:latin typeface="Arial"/>
                <a:cs typeface="Arial"/>
              </a:rPr>
              <a:t>funkcí</a:t>
            </a:r>
            <a:r>
              <a:rPr sz="2206" i="1" spc="-61" dirty="0">
                <a:latin typeface="Arial"/>
                <a:cs typeface="Arial"/>
              </a:rPr>
              <a:t> </a:t>
            </a:r>
            <a:r>
              <a:rPr sz="2206" i="1" dirty="0">
                <a:latin typeface="Arial"/>
                <a:cs typeface="Arial"/>
              </a:rPr>
              <a:t>tloušťky</a:t>
            </a:r>
            <a:r>
              <a:rPr sz="2206" i="1" spc="-50" dirty="0">
                <a:latin typeface="Arial"/>
                <a:cs typeface="Arial"/>
              </a:rPr>
              <a:t> </a:t>
            </a:r>
            <a:r>
              <a:rPr sz="2206" i="1" spc="-55" dirty="0">
                <a:latin typeface="Arial"/>
                <a:cs typeface="Arial"/>
              </a:rPr>
              <a:t>a</a:t>
            </a:r>
            <a:endParaRPr sz="2206" dirty="0">
              <a:latin typeface="Arial"/>
              <a:cs typeface="Arial"/>
            </a:endParaRPr>
          </a:p>
          <a:p>
            <a:pPr marL="56025"/>
            <a:r>
              <a:rPr sz="2206" i="1" dirty="0">
                <a:latin typeface="Arial"/>
                <a:cs typeface="Arial"/>
              </a:rPr>
              <a:t>odporu</a:t>
            </a:r>
            <a:r>
              <a:rPr sz="2206" i="1" spc="-44" dirty="0">
                <a:latin typeface="Arial"/>
                <a:cs typeface="Arial"/>
              </a:rPr>
              <a:t> </a:t>
            </a:r>
            <a:r>
              <a:rPr sz="2206" i="1" dirty="0">
                <a:latin typeface="Arial"/>
                <a:cs typeface="Arial"/>
              </a:rPr>
              <a:t>vrstvy</a:t>
            </a:r>
            <a:r>
              <a:rPr sz="2206" i="1" spc="-61" dirty="0">
                <a:latin typeface="Arial"/>
                <a:cs typeface="Arial"/>
              </a:rPr>
              <a:t> </a:t>
            </a:r>
            <a:r>
              <a:rPr sz="2206" i="1" dirty="0">
                <a:latin typeface="Arial"/>
                <a:cs typeface="Arial"/>
              </a:rPr>
              <a:t>oxidů,</a:t>
            </a:r>
            <a:r>
              <a:rPr sz="2206" i="1" spc="-50" dirty="0">
                <a:latin typeface="Arial"/>
                <a:cs typeface="Arial"/>
              </a:rPr>
              <a:t> </a:t>
            </a:r>
            <a:r>
              <a:rPr sz="2206" i="1" dirty="0">
                <a:latin typeface="Arial"/>
                <a:cs typeface="Arial"/>
              </a:rPr>
              <a:t>nerovností</a:t>
            </a:r>
            <a:r>
              <a:rPr sz="2206" i="1" spc="-83" dirty="0">
                <a:latin typeface="Arial"/>
                <a:cs typeface="Arial"/>
              </a:rPr>
              <a:t> </a:t>
            </a:r>
            <a:r>
              <a:rPr sz="2206" i="1" dirty="0">
                <a:latin typeface="Arial"/>
                <a:cs typeface="Arial"/>
              </a:rPr>
              <a:t>povrchů,</a:t>
            </a:r>
            <a:r>
              <a:rPr sz="2206" i="1" spc="-61" dirty="0">
                <a:latin typeface="Arial"/>
                <a:cs typeface="Arial"/>
              </a:rPr>
              <a:t> </a:t>
            </a:r>
            <a:r>
              <a:rPr sz="2206" i="1" dirty="0">
                <a:latin typeface="Arial"/>
                <a:cs typeface="Arial"/>
              </a:rPr>
              <a:t>velikosti</a:t>
            </a:r>
            <a:r>
              <a:rPr sz="2206" i="1" spc="-50" dirty="0">
                <a:latin typeface="Arial"/>
                <a:cs typeface="Arial"/>
              </a:rPr>
              <a:t> </a:t>
            </a:r>
            <a:r>
              <a:rPr sz="2206" i="1" dirty="0">
                <a:latin typeface="Arial"/>
                <a:cs typeface="Arial"/>
              </a:rPr>
              <a:t>přítlačné</a:t>
            </a:r>
            <a:r>
              <a:rPr sz="2206" i="1" spc="-44" dirty="0">
                <a:latin typeface="Arial"/>
                <a:cs typeface="Arial"/>
              </a:rPr>
              <a:t> </a:t>
            </a:r>
            <a:r>
              <a:rPr sz="2206" i="1" dirty="0">
                <a:latin typeface="Arial"/>
                <a:cs typeface="Arial"/>
              </a:rPr>
              <a:t>síly</a:t>
            </a:r>
            <a:r>
              <a:rPr sz="2206" i="1" spc="-28" dirty="0">
                <a:latin typeface="Arial"/>
                <a:cs typeface="Arial"/>
              </a:rPr>
              <a:t> </a:t>
            </a:r>
            <a:r>
              <a:rPr sz="2206" i="1" spc="-11" dirty="0">
                <a:latin typeface="Arial"/>
                <a:cs typeface="Arial"/>
              </a:rPr>
              <a:t>apod.</a:t>
            </a:r>
            <a:endParaRPr sz="2206" dirty="0">
              <a:latin typeface="Arial"/>
              <a:cs typeface="Arial"/>
            </a:endParaRPr>
          </a:p>
          <a:p>
            <a:pPr marL="56025"/>
            <a:r>
              <a:rPr sz="2206" i="1" dirty="0">
                <a:latin typeface="Arial"/>
                <a:cs typeface="Arial"/>
              </a:rPr>
              <a:t>=</a:t>
            </a:r>
            <a:r>
              <a:rPr sz="2206" i="1" spc="-50" dirty="0">
                <a:latin typeface="Arial"/>
                <a:cs typeface="Arial"/>
              </a:rPr>
              <a:t> </a:t>
            </a:r>
            <a:r>
              <a:rPr sz="2206" i="1" spc="-22" dirty="0">
                <a:latin typeface="Arial"/>
                <a:cs typeface="Arial"/>
              </a:rPr>
              <a:t>tzv.</a:t>
            </a:r>
            <a:r>
              <a:rPr sz="2206" i="1" spc="-77" dirty="0">
                <a:latin typeface="Arial"/>
                <a:cs typeface="Arial"/>
              </a:rPr>
              <a:t> </a:t>
            </a:r>
            <a:r>
              <a:rPr sz="2206" i="1" dirty="0">
                <a:latin typeface="Arial"/>
                <a:cs typeface="Arial"/>
              </a:rPr>
              <a:t>přechodové</a:t>
            </a:r>
            <a:r>
              <a:rPr sz="2206" i="1" spc="-72" dirty="0">
                <a:latin typeface="Arial"/>
                <a:cs typeface="Arial"/>
              </a:rPr>
              <a:t> </a:t>
            </a:r>
            <a:r>
              <a:rPr sz="2206" i="1" spc="-11" dirty="0">
                <a:latin typeface="Arial"/>
                <a:cs typeface="Arial"/>
              </a:rPr>
              <a:t>odpory</a:t>
            </a:r>
            <a:endParaRPr sz="2206" dirty="0">
              <a:latin typeface="Arial"/>
              <a:cs typeface="Arial"/>
            </a:endParaRPr>
          </a:p>
          <a:p>
            <a:pPr marL="56025">
              <a:spcBef>
                <a:spcPts val="1059"/>
              </a:spcBef>
            </a:pPr>
            <a:r>
              <a:rPr sz="2206" i="1" dirty="0">
                <a:latin typeface="Arial"/>
                <a:cs typeface="Arial"/>
              </a:rPr>
              <a:t>Výsledný</a:t>
            </a:r>
            <a:r>
              <a:rPr sz="2206" i="1" spc="-33" dirty="0">
                <a:latin typeface="Arial"/>
                <a:cs typeface="Arial"/>
              </a:rPr>
              <a:t> </a:t>
            </a:r>
            <a:r>
              <a:rPr sz="2206" i="1" dirty="0">
                <a:latin typeface="Arial"/>
                <a:cs typeface="Arial"/>
              </a:rPr>
              <a:t>odpor</a:t>
            </a:r>
            <a:r>
              <a:rPr sz="2206" i="1" spc="-33" dirty="0">
                <a:latin typeface="Arial"/>
                <a:cs typeface="Arial"/>
              </a:rPr>
              <a:t> </a:t>
            </a:r>
            <a:r>
              <a:rPr sz="2206" i="1" dirty="0">
                <a:latin typeface="Arial"/>
                <a:cs typeface="Arial"/>
              </a:rPr>
              <a:t>lze</a:t>
            </a:r>
            <a:r>
              <a:rPr sz="2206" i="1" spc="-28" dirty="0">
                <a:latin typeface="Arial"/>
                <a:cs typeface="Arial"/>
              </a:rPr>
              <a:t> </a:t>
            </a:r>
            <a:r>
              <a:rPr sz="2206" i="1" dirty="0">
                <a:latin typeface="Arial"/>
                <a:cs typeface="Arial"/>
              </a:rPr>
              <a:t>tedy</a:t>
            </a:r>
            <a:r>
              <a:rPr sz="2206" i="1" spc="-17" dirty="0">
                <a:latin typeface="Arial"/>
                <a:cs typeface="Arial"/>
              </a:rPr>
              <a:t> </a:t>
            </a:r>
            <a:r>
              <a:rPr sz="2206" i="1" dirty="0">
                <a:latin typeface="Arial"/>
                <a:cs typeface="Arial"/>
              </a:rPr>
              <a:t>vyjádřit</a:t>
            </a:r>
            <a:r>
              <a:rPr sz="2206" i="1" spc="-50" dirty="0">
                <a:latin typeface="Arial"/>
                <a:cs typeface="Arial"/>
              </a:rPr>
              <a:t> </a:t>
            </a:r>
            <a:r>
              <a:rPr sz="2206" i="1" dirty="0">
                <a:latin typeface="Arial"/>
                <a:cs typeface="Arial"/>
              </a:rPr>
              <a:t>vztahem</a:t>
            </a:r>
            <a:r>
              <a:rPr sz="2206" i="1" spc="-50" dirty="0">
                <a:latin typeface="Arial"/>
                <a:cs typeface="Arial"/>
              </a:rPr>
              <a:t> </a:t>
            </a:r>
            <a:r>
              <a:rPr sz="2206" i="1" spc="-55" dirty="0">
                <a:latin typeface="Arial"/>
                <a:cs typeface="Arial"/>
              </a:rPr>
              <a:t>:</a:t>
            </a:r>
            <a:endParaRPr sz="2206" dirty="0">
              <a:latin typeface="Arial"/>
              <a:cs typeface="Arial"/>
            </a:endParaRPr>
          </a:p>
          <a:p>
            <a:pPr marR="376771" algn="ctr">
              <a:spcBef>
                <a:spcPts val="1026"/>
              </a:spcBef>
            </a:pPr>
            <a:r>
              <a:rPr sz="3529" b="1" i="1" dirty="0">
                <a:latin typeface="Arial"/>
                <a:cs typeface="Arial"/>
              </a:rPr>
              <a:t>R</a:t>
            </a:r>
            <a:r>
              <a:rPr sz="3474" b="1" i="1" baseline="-21164" dirty="0">
                <a:latin typeface="Arial"/>
                <a:cs typeface="Arial"/>
              </a:rPr>
              <a:t>sv</a:t>
            </a:r>
            <a:r>
              <a:rPr sz="3474" b="1" i="1" spc="513" baseline="-21164" dirty="0">
                <a:latin typeface="Arial"/>
                <a:cs typeface="Arial"/>
              </a:rPr>
              <a:t> </a:t>
            </a:r>
            <a:r>
              <a:rPr sz="3529" b="1" i="1" dirty="0">
                <a:latin typeface="Arial"/>
                <a:cs typeface="Arial"/>
              </a:rPr>
              <a:t>=</a:t>
            </a:r>
            <a:r>
              <a:rPr sz="3529" b="1" i="1" spc="11" dirty="0">
                <a:latin typeface="Arial"/>
                <a:cs typeface="Arial"/>
              </a:rPr>
              <a:t> </a:t>
            </a:r>
            <a:r>
              <a:rPr sz="3529" b="1" i="1" dirty="0">
                <a:latin typeface="Arial"/>
                <a:cs typeface="Arial"/>
              </a:rPr>
              <a:t>R</a:t>
            </a:r>
            <a:r>
              <a:rPr sz="3474" b="1" i="1" baseline="-21164" dirty="0">
                <a:latin typeface="Arial"/>
                <a:cs typeface="Arial"/>
              </a:rPr>
              <a:t>m1</a:t>
            </a:r>
            <a:r>
              <a:rPr sz="3474" b="1" i="1" spc="521" baseline="-21164" dirty="0">
                <a:latin typeface="Arial"/>
                <a:cs typeface="Arial"/>
              </a:rPr>
              <a:t> </a:t>
            </a:r>
            <a:r>
              <a:rPr sz="3529" b="1" i="1" dirty="0">
                <a:latin typeface="Arial"/>
                <a:cs typeface="Arial"/>
              </a:rPr>
              <a:t>+</a:t>
            </a:r>
            <a:r>
              <a:rPr sz="3529" b="1" i="1" spc="11" dirty="0">
                <a:latin typeface="Arial"/>
                <a:cs typeface="Arial"/>
              </a:rPr>
              <a:t> </a:t>
            </a:r>
            <a:r>
              <a:rPr sz="3529" b="1" i="1" dirty="0">
                <a:latin typeface="Arial"/>
                <a:cs typeface="Arial"/>
              </a:rPr>
              <a:t>R</a:t>
            </a:r>
            <a:r>
              <a:rPr sz="3474" b="1" i="1" baseline="-21164" dirty="0">
                <a:latin typeface="Arial"/>
                <a:cs typeface="Arial"/>
              </a:rPr>
              <a:t>m2</a:t>
            </a:r>
            <a:r>
              <a:rPr sz="3474" b="1" i="1" spc="521" baseline="-21164" dirty="0">
                <a:latin typeface="Arial"/>
                <a:cs typeface="Arial"/>
              </a:rPr>
              <a:t> </a:t>
            </a:r>
            <a:r>
              <a:rPr sz="3529" b="1" i="1" dirty="0">
                <a:latin typeface="Arial"/>
                <a:cs typeface="Arial"/>
              </a:rPr>
              <a:t>+</a:t>
            </a:r>
            <a:r>
              <a:rPr sz="3529" b="1" i="1" spc="11" dirty="0">
                <a:latin typeface="Arial"/>
                <a:cs typeface="Arial"/>
              </a:rPr>
              <a:t> </a:t>
            </a:r>
            <a:r>
              <a:rPr sz="3529" b="1" i="1" dirty="0">
                <a:latin typeface="Arial"/>
                <a:cs typeface="Arial"/>
              </a:rPr>
              <a:t>R</a:t>
            </a:r>
            <a:r>
              <a:rPr sz="3474" b="1" i="1" baseline="-21164" dirty="0">
                <a:latin typeface="Arial"/>
                <a:cs typeface="Arial"/>
              </a:rPr>
              <a:t>d1</a:t>
            </a:r>
            <a:r>
              <a:rPr sz="3474" b="1" i="1" spc="496" baseline="-21164" dirty="0">
                <a:latin typeface="Arial"/>
                <a:cs typeface="Arial"/>
              </a:rPr>
              <a:t> </a:t>
            </a:r>
            <a:r>
              <a:rPr sz="3529" b="1" i="1" dirty="0">
                <a:latin typeface="Arial"/>
                <a:cs typeface="Arial"/>
              </a:rPr>
              <a:t>+</a:t>
            </a:r>
            <a:r>
              <a:rPr sz="3529" b="1" i="1" spc="11" dirty="0">
                <a:latin typeface="Arial"/>
                <a:cs typeface="Arial"/>
              </a:rPr>
              <a:t> </a:t>
            </a:r>
            <a:r>
              <a:rPr sz="3529" b="1" i="1" dirty="0">
                <a:latin typeface="Arial"/>
                <a:cs typeface="Arial"/>
              </a:rPr>
              <a:t>R</a:t>
            </a:r>
            <a:r>
              <a:rPr sz="3474" b="1" i="1" baseline="-21164" dirty="0">
                <a:latin typeface="Arial"/>
                <a:cs typeface="Arial"/>
              </a:rPr>
              <a:t>d2</a:t>
            </a:r>
            <a:r>
              <a:rPr sz="3474" b="1" i="1" spc="496" baseline="-21164" dirty="0">
                <a:latin typeface="Arial"/>
                <a:cs typeface="Arial"/>
              </a:rPr>
              <a:t> </a:t>
            </a:r>
            <a:r>
              <a:rPr sz="3529" b="1" i="1" dirty="0">
                <a:latin typeface="Arial"/>
                <a:cs typeface="Arial"/>
              </a:rPr>
              <a:t>+</a:t>
            </a:r>
            <a:r>
              <a:rPr sz="3529" b="1" i="1" spc="11" dirty="0">
                <a:latin typeface="Arial"/>
                <a:cs typeface="Arial"/>
              </a:rPr>
              <a:t> </a:t>
            </a:r>
            <a:r>
              <a:rPr sz="3529" b="1" i="1" spc="-28" dirty="0">
                <a:latin typeface="Arial"/>
                <a:cs typeface="Arial"/>
              </a:rPr>
              <a:t>R</a:t>
            </a:r>
            <a:r>
              <a:rPr sz="3474" b="1" i="1" spc="-41" baseline="-21164" dirty="0">
                <a:latin typeface="Arial"/>
                <a:cs typeface="Arial"/>
              </a:rPr>
              <a:t>k</a:t>
            </a:r>
            <a:endParaRPr sz="3474" baseline="-21164" dirty="0">
              <a:latin typeface="Arial"/>
              <a:cs typeface="Arial"/>
            </a:endParaRP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4807"/>
            <a:ext cx="6637101" cy="514728"/>
          </a:xfrm>
          <a:prstGeom prst="rect">
            <a:avLst/>
          </a:prstGeom>
        </p:spPr>
        <p:txBody>
          <a:bodyPr vert="horz" wrap="square" lIns="0" tIns="14005" rIns="0" bIns="0" rtlCol="0">
            <a:spAutoFit/>
          </a:bodyPr>
          <a:lstStyle/>
          <a:p>
            <a:pPr marL="14007">
              <a:spcBef>
                <a:spcPts val="110"/>
              </a:spcBef>
            </a:pPr>
            <a:r>
              <a:rPr sz="3253" i="1" spc="-121" dirty="0">
                <a:solidFill>
                  <a:srgbClr val="FF3300"/>
                </a:solidFill>
                <a:latin typeface="Tahoma"/>
                <a:cs typeface="Tahoma"/>
              </a:rPr>
              <a:t>Přechodové</a:t>
            </a:r>
            <a:r>
              <a:rPr sz="3253" i="1" spc="-94" dirty="0">
                <a:solidFill>
                  <a:srgbClr val="FF3300"/>
                </a:solidFill>
                <a:latin typeface="Tahoma"/>
                <a:cs typeface="Tahoma"/>
              </a:rPr>
              <a:t> </a:t>
            </a:r>
            <a:r>
              <a:rPr sz="3253" i="1" dirty="0">
                <a:solidFill>
                  <a:srgbClr val="FF3300"/>
                </a:solidFill>
                <a:latin typeface="Tahoma"/>
                <a:cs typeface="Tahoma"/>
              </a:rPr>
              <a:t>a</a:t>
            </a:r>
            <a:r>
              <a:rPr sz="3253" i="1" spc="-105" dirty="0">
                <a:solidFill>
                  <a:srgbClr val="FF3300"/>
                </a:solidFill>
                <a:latin typeface="Tahoma"/>
                <a:cs typeface="Tahoma"/>
              </a:rPr>
              <a:t> materiálové</a:t>
            </a:r>
            <a:r>
              <a:rPr sz="3253" i="1" spc="-55" dirty="0">
                <a:solidFill>
                  <a:srgbClr val="FF3300"/>
                </a:solidFill>
                <a:latin typeface="Tahoma"/>
                <a:cs typeface="Tahoma"/>
              </a:rPr>
              <a:t> </a:t>
            </a:r>
            <a:r>
              <a:rPr sz="3253" i="1" spc="-28" dirty="0">
                <a:solidFill>
                  <a:srgbClr val="FF3300"/>
                </a:solidFill>
                <a:latin typeface="Tahoma"/>
                <a:cs typeface="Tahoma"/>
              </a:rPr>
              <a:t>odpory</a:t>
            </a:r>
            <a:endParaRPr sz="3253">
              <a:latin typeface="Tahoma"/>
              <a:cs typeface="Tahoma"/>
            </a:endParaRPr>
          </a:p>
        </p:txBody>
      </p:sp>
      <p:grpSp>
        <p:nvGrpSpPr>
          <p:cNvPr id="11" name="object 11"/>
          <p:cNvGrpSpPr/>
          <p:nvPr/>
        </p:nvGrpSpPr>
        <p:grpSpPr>
          <a:xfrm>
            <a:off x="383789" y="1574754"/>
            <a:ext cx="6539764" cy="5568498"/>
            <a:chOff x="71627" y="1427988"/>
            <a:chExt cx="5930265" cy="5049520"/>
          </a:xfrm>
        </p:grpSpPr>
        <p:pic>
          <p:nvPicPr>
            <p:cNvPr id="12" name="object 12"/>
            <p:cNvPicPr/>
            <p:nvPr/>
          </p:nvPicPr>
          <p:blipFill>
            <a:blip r:embed="rId2" cstate="print"/>
            <a:stretch>
              <a:fillRect/>
            </a:stretch>
          </p:blipFill>
          <p:spPr>
            <a:xfrm>
              <a:off x="428243" y="1427988"/>
              <a:ext cx="5573267" cy="5049012"/>
            </a:xfrm>
            <a:prstGeom prst="rect">
              <a:avLst/>
            </a:prstGeom>
          </p:spPr>
        </p:pic>
        <p:sp>
          <p:nvSpPr>
            <p:cNvPr id="13" name="object 13"/>
            <p:cNvSpPr/>
            <p:nvPr/>
          </p:nvSpPr>
          <p:spPr>
            <a:xfrm>
              <a:off x="71627" y="2286000"/>
              <a:ext cx="1214755" cy="923925"/>
            </a:xfrm>
            <a:custGeom>
              <a:avLst/>
              <a:gdLst/>
              <a:ahLst/>
              <a:cxnLst/>
              <a:rect l="l" t="t" r="r" b="b"/>
              <a:pathLst>
                <a:path w="1214755" h="923925">
                  <a:moveTo>
                    <a:pt x="1214628" y="0"/>
                  </a:moveTo>
                  <a:lnTo>
                    <a:pt x="0" y="0"/>
                  </a:lnTo>
                  <a:lnTo>
                    <a:pt x="0" y="923544"/>
                  </a:lnTo>
                  <a:lnTo>
                    <a:pt x="1214628" y="923544"/>
                  </a:lnTo>
                  <a:lnTo>
                    <a:pt x="1214628" y="0"/>
                  </a:lnTo>
                  <a:close/>
                </a:path>
              </a:pathLst>
            </a:custGeom>
            <a:solidFill>
              <a:srgbClr val="DDF3F3"/>
            </a:solidFill>
          </p:spPr>
          <p:txBody>
            <a:bodyPr wrap="square" lIns="0" tIns="0" rIns="0" bIns="0" rtlCol="0"/>
            <a:lstStyle/>
            <a:p>
              <a:endParaRPr sz="1985"/>
            </a:p>
          </p:txBody>
        </p:sp>
      </p:grpSp>
      <p:sp>
        <p:nvSpPr>
          <p:cNvPr id="14" name="object 14"/>
          <p:cNvSpPr txBox="1"/>
          <p:nvPr/>
        </p:nvSpPr>
        <p:spPr>
          <a:xfrm>
            <a:off x="470286" y="2853855"/>
            <a:ext cx="1147032" cy="625078"/>
          </a:xfrm>
          <a:prstGeom prst="rect">
            <a:avLst/>
          </a:prstGeom>
        </p:spPr>
        <p:txBody>
          <a:bodyPr vert="horz" wrap="square" lIns="0" tIns="14005" rIns="0" bIns="0" rtlCol="0">
            <a:spAutoFit/>
          </a:bodyPr>
          <a:lstStyle/>
          <a:p>
            <a:pPr marL="14007">
              <a:spcBef>
                <a:spcPts val="110"/>
              </a:spcBef>
            </a:pPr>
            <a:r>
              <a:rPr sz="1985" i="1" spc="-11" dirty="0">
                <a:latin typeface="Arial"/>
                <a:cs typeface="Arial"/>
              </a:rPr>
              <a:t>Svařovací</a:t>
            </a:r>
            <a:endParaRPr sz="1985">
              <a:latin typeface="Arial"/>
              <a:cs typeface="Arial"/>
            </a:endParaRPr>
          </a:p>
          <a:p>
            <a:pPr marL="14007"/>
            <a:r>
              <a:rPr sz="1985" i="1" spc="-11" dirty="0">
                <a:latin typeface="Arial"/>
                <a:cs typeface="Arial"/>
              </a:rPr>
              <a:t>zdroj</a:t>
            </a:r>
            <a:endParaRPr sz="1985">
              <a:latin typeface="Arial"/>
              <a:cs typeface="Arial"/>
            </a:endParaRPr>
          </a:p>
        </p:txBody>
      </p:sp>
      <p:sp>
        <p:nvSpPr>
          <p:cNvPr id="25" name="object 2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5" name="object 15"/>
          <p:cNvSpPr txBox="1"/>
          <p:nvPr/>
        </p:nvSpPr>
        <p:spPr>
          <a:xfrm>
            <a:off x="1958544" y="2914219"/>
            <a:ext cx="1260475" cy="656191"/>
          </a:xfrm>
          <a:prstGeom prst="rect">
            <a:avLst/>
          </a:prstGeom>
          <a:solidFill>
            <a:srgbClr val="DDF3F3"/>
          </a:solidFill>
        </p:spPr>
        <p:txBody>
          <a:bodyPr vert="horz" wrap="square" lIns="0" tIns="44817" rIns="0" bIns="0" rtlCol="0">
            <a:spAutoFit/>
          </a:bodyPr>
          <a:lstStyle/>
          <a:p>
            <a:pPr marR="155470" algn="r">
              <a:spcBef>
                <a:spcPts val="353"/>
              </a:spcBef>
            </a:pPr>
            <a:r>
              <a:rPr sz="1985" i="1" spc="-11" dirty="0">
                <a:latin typeface="Arial"/>
                <a:cs typeface="Arial"/>
              </a:rPr>
              <a:t>Svarová</a:t>
            </a:r>
            <a:endParaRPr sz="1985">
              <a:latin typeface="Arial"/>
              <a:cs typeface="Arial"/>
            </a:endParaRPr>
          </a:p>
          <a:p>
            <a:pPr marR="141464" algn="r"/>
            <a:r>
              <a:rPr sz="1985" i="1" spc="-11" dirty="0">
                <a:latin typeface="Arial"/>
                <a:cs typeface="Arial"/>
              </a:rPr>
              <a:t>čočka</a:t>
            </a:r>
            <a:endParaRPr sz="1985">
              <a:latin typeface="Arial"/>
              <a:cs typeface="Arial"/>
            </a:endParaRPr>
          </a:p>
        </p:txBody>
      </p:sp>
      <p:sp>
        <p:nvSpPr>
          <p:cNvPr id="16" name="object 16"/>
          <p:cNvSpPr txBox="1"/>
          <p:nvPr/>
        </p:nvSpPr>
        <p:spPr>
          <a:xfrm>
            <a:off x="1958545" y="5041900"/>
            <a:ext cx="1339605" cy="961659"/>
          </a:xfrm>
          <a:prstGeom prst="rect">
            <a:avLst/>
          </a:prstGeom>
          <a:solidFill>
            <a:srgbClr val="DDF3F3"/>
          </a:solidFill>
        </p:spPr>
        <p:txBody>
          <a:bodyPr vert="horz" wrap="square" lIns="0" tIns="44817" rIns="0" bIns="0" rtlCol="0">
            <a:spAutoFit/>
          </a:bodyPr>
          <a:lstStyle/>
          <a:p>
            <a:pPr marL="101546" marR="168077">
              <a:spcBef>
                <a:spcPts val="353"/>
              </a:spcBef>
            </a:pPr>
            <a:r>
              <a:rPr sz="1985" i="1" spc="-11" dirty="0">
                <a:latin typeface="Arial"/>
                <a:cs typeface="Arial"/>
              </a:rPr>
              <a:t>Tepelně ovlivněná oblast</a:t>
            </a:r>
            <a:endParaRPr sz="1985">
              <a:latin typeface="Arial"/>
              <a:cs typeface="Arial"/>
            </a:endParaRPr>
          </a:p>
        </p:txBody>
      </p:sp>
      <p:sp>
        <p:nvSpPr>
          <p:cNvPr id="17" name="object 17"/>
          <p:cNvSpPr txBox="1"/>
          <p:nvPr/>
        </p:nvSpPr>
        <p:spPr>
          <a:xfrm>
            <a:off x="2195514" y="6460353"/>
            <a:ext cx="1654023" cy="656191"/>
          </a:xfrm>
          <a:prstGeom prst="rect">
            <a:avLst/>
          </a:prstGeom>
          <a:solidFill>
            <a:srgbClr val="DDF3F3"/>
          </a:solidFill>
        </p:spPr>
        <p:txBody>
          <a:bodyPr vert="horz" wrap="square" lIns="0" tIns="44817" rIns="0" bIns="0" rtlCol="0">
            <a:spAutoFit/>
          </a:bodyPr>
          <a:lstStyle/>
          <a:p>
            <a:pPr marL="100846" marR="114850">
              <a:spcBef>
                <a:spcPts val="353"/>
              </a:spcBef>
            </a:pPr>
            <a:r>
              <a:rPr sz="1985" i="1" spc="-11" dirty="0">
                <a:latin typeface="Arial"/>
                <a:cs typeface="Arial"/>
              </a:rPr>
              <a:t>Svařovací </a:t>
            </a:r>
            <a:r>
              <a:rPr sz="1985" i="1" dirty="0">
                <a:latin typeface="Arial"/>
                <a:cs typeface="Arial"/>
              </a:rPr>
              <a:t>přítlačná</a:t>
            </a:r>
            <a:r>
              <a:rPr sz="1985" i="1" spc="-33" dirty="0">
                <a:latin typeface="Arial"/>
                <a:cs typeface="Arial"/>
              </a:rPr>
              <a:t> </a:t>
            </a:r>
            <a:r>
              <a:rPr sz="1985" i="1" spc="-22" dirty="0">
                <a:latin typeface="Arial"/>
                <a:cs typeface="Arial"/>
              </a:rPr>
              <a:t>síla</a:t>
            </a:r>
            <a:endParaRPr sz="1985">
              <a:latin typeface="Arial"/>
              <a:cs typeface="Arial"/>
            </a:endParaRPr>
          </a:p>
        </p:txBody>
      </p:sp>
      <p:sp>
        <p:nvSpPr>
          <p:cNvPr id="18" name="object 18"/>
          <p:cNvSpPr txBox="1"/>
          <p:nvPr/>
        </p:nvSpPr>
        <p:spPr>
          <a:xfrm>
            <a:off x="7000442" y="1890714"/>
            <a:ext cx="3151188" cy="350016"/>
          </a:xfrm>
          <a:prstGeom prst="rect">
            <a:avLst/>
          </a:prstGeom>
          <a:solidFill>
            <a:srgbClr val="DDF3F3"/>
          </a:solidFill>
        </p:spPr>
        <p:txBody>
          <a:bodyPr vert="horz" wrap="square" lIns="0" tIns="44117" rIns="0" bIns="0" rtlCol="0">
            <a:spAutoFit/>
          </a:bodyPr>
          <a:lstStyle/>
          <a:p>
            <a:pPr marL="102247">
              <a:spcBef>
                <a:spcPts val="347"/>
              </a:spcBef>
            </a:pPr>
            <a:r>
              <a:rPr sz="1985" i="1" dirty="0">
                <a:latin typeface="Arial"/>
                <a:cs typeface="Arial"/>
              </a:rPr>
              <a:t>=</a:t>
            </a:r>
            <a:r>
              <a:rPr sz="1985" i="1" spc="-33" dirty="0">
                <a:latin typeface="Arial"/>
                <a:cs typeface="Arial"/>
              </a:rPr>
              <a:t> </a:t>
            </a:r>
            <a:r>
              <a:rPr sz="1985" i="1" dirty="0">
                <a:latin typeface="Arial"/>
                <a:cs typeface="Arial"/>
              </a:rPr>
              <a:t>odpor</a:t>
            </a:r>
            <a:r>
              <a:rPr sz="1985" i="1" spc="-22" dirty="0">
                <a:latin typeface="Arial"/>
                <a:cs typeface="Arial"/>
              </a:rPr>
              <a:t> </a:t>
            </a:r>
            <a:r>
              <a:rPr sz="1985" i="1" dirty="0">
                <a:latin typeface="Arial"/>
                <a:cs typeface="Arial"/>
              </a:rPr>
              <a:t>elektrody</a:t>
            </a:r>
            <a:r>
              <a:rPr sz="1985" i="1" spc="-11" dirty="0">
                <a:latin typeface="Arial"/>
                <a:cs typeface="Arial"/>
              </a:rPr>
              <a:t> </a:t>
            </a:r>
            <a:r>
              <a:rPr sz="1985" b="1" i="1" spc="-11" dirty="0">
                <a:latin typeface="Arial"/>
                <a:cs typeface="Arial"/>
              </a:rPr>
              <a:t>(Rd1)</a:t>
            </a:r>
            <a:endParaRPr sz="1985">
              <a:latin typeface="Arial"/>
              <a:cs typeface="Arial"/>
            </a:endParaRPr>
          </a:p>
        </p:txBody>
      </p:sp>
      <p:sp>
        <p:nvSpPr>
          <p:cNvPr id="19" name="object 19"/>
          <p:cNvSpPr txBox="1"/>
          <p:nvPr/>
        </p:nvSpPr>
        <p:spPr>
          <a:xfrm>
            <a:off x="7000442" y="6381365"/>
            <a:ext cx="3151188" cy="350723"/>
          </a:xfrm>
          <a:prstGeom prst="rect">
            <a:avLst/>
          </a:prstGeom>
          <a:solidFill>
            <a:srgbClr val="DDF3F3"/>
          </a:solidFill>
        </p:spPr>
        <p:txBody>
          <a:bodyPr vert="horz" wrap="square" lIns="0" tIns="44817" rIns="0" bIns="0" rtlCol="0">
            <a:spAutoFit/>
          </a:bodyPr>
          <a:lstStyle/>
          <a:p>
            <a:pPr marL="102247">
              <a:spcBef>
                <a:spcPts val="353"/>
              </a:spcBef>
            </a:pPr>
            <a:r>
              <a:rPr sz="1985" i="1" dirty="0">
                <a:latin typeface="Arial"/>
                <a:cs typeface="Arial"/>
              </a:rPr>
              <a:t>=</a:t>
            </a:r>
            <a:r>
              <a:rPr sz="1985" i="1" spc="-33" dirty="0">
                <a:latin typeface="Arial"/>
                <a:cs typeface="Arial"/>
              </a:rPr>
              <a:t> </a:t>
            </a:r>
            <a:r>
              <a:rPr sz="1985" i="1" dirty="0">
                <a:latin typeface="Arial"/>
                <a:cs typeface="Arial"/>
              </a:rPr>
              <a:t>odpor</a:t>
            </a:r>
            <a:r>
              <a:rPr sz="1985" i="1" spc="-22" dirty="0">
                <a:latin typeface="Arial"/>
                <a:cs typeface="Arial"/>
              </a:rPr>
              <a:t> </a:t>
            </a:r>
            <a:r>
              <a:rPr sz="1985" i="1" dirty="0">
                <a:latin typeface="Arial"/>
                <a:cs typeface="Arial"/>
              </a:rPr>
              <a:t>elektrody</a:t>
            </a:r>
            <a:r>
              <a:rPr sz="1985" i="1" spc="-11" dirty="0">
                <a:latin typeface="Arial"/>
                <a:cs typeface="Arial"/>
              </a:rPr>
              <a:t> </a:t>
            </a:r>
            <a:r>
              <a:rPr sz="1985" b="1" i="1" spc="-11" dirty="0">
                <a:latin typeface="Arial"/>
                <a:cs typeface="Arial"/>
              </a:rPr>
              <a:t>(Rd2)</a:t>
            </a:r>
            <a:endParaRPr sz="1985">
              <a:latin typeface="Arial"/>
              <a:cs typeface="Arial"/>
            </a:endParaRPr>
          </a:p>
        </p:txBody>
      </p:sp>
      <p:sp>
        <p:nvSpPr>
          <p:cNvPr id="20" name="object 20"/>
          <p:cNvSpPr txBox="1"/>
          <p:nvPr/>
        </p:nvSpPr>
        <p:spPr>
          <a:xfrm>
            <a:off x="7000442" y="2665486"/>
            <a:ext cx="3151188" cy="349308"/>
          </a:xfrm>
          <a:prstGeom prst="rect">
            <a:avLst/>
          </a:prstGeom>
          <a:solidFill>
            <a:srgbClr val="DDF3F3"/>
          </a:solidFill>
        </p:spPr>
        <p:txBody>
          <a:bodyPr vert="horz" wrap="square" lIns="0" tIns="43416" rIns="0" bIns="0" rtlCol="0">
            <a:spAutoFit/>
          </a:bodyPr>
          <a:lstStyle/>
          <a:p>
            <a:pPr marL="102247">
              <a:spcBef>
                <a:spcPts val="342"/>
              </a:spcBef>
            </a:pPr>
            <a:r>
              <a:rPr sz="1985" i="1" dirty="0">
                <a:latin typeface="Arial"/>
                <a:cs typeface="Arial"/>
              </a:rPr>
              <a:t>=</a:t>
            </a:r>
            <a:r>
              <a:rPr sz="1985" i="1" spc="-28" dirty="0">
                <a:latin typeface="Arial"/>
                <a:cs typeface="Arial"/>
              </a:rPr>
              <a:t> </a:t>
            </a:r>
            <a:r>
              <a:rPr sz="1985" i="1" dirty="0">
                <a:latin typeface="Arial"/>
                <a:cs typeface="Arial"/>
              </a:rPr>
              <a:t>přechodový </a:t>
            </a:r>
            <a:r>
              <a:rPr sz="1985" i="1" spc="-22" dirty="0">
                <a:latin typeface="Arial"/>
                <a:cs typeface="Arial"/>
              </a:rPr>
              <a:t>odpor</a:t>
            </a:r>
            <a:endParaRPr sz="1985">
              <a:latin typeface="Arial"/>
              <a:cs typeface="Arial"/>
            </a:endParaRPr>
          </a:p>
        </p:txBody>
      </p:sp>
      <p:sp>
        <p:nvSpPr>
          <p:cNvPr id="21" name="object 21"/>
          <p:cNvSpPr txBox="1"/>
          <p:nvPr/>
        </p:nvSpPr>
        <p:spPr>
          <a:xfrm>
            <a:off x="7000442" y="3374713"/>
            <a:ext cx="3151188" cy="350016"/>
          </a:xfrm>
          <a:prstGeom prst="rect">
            <a:avLst/>
          </a:prstGeom>
          <a:solidFill>
            <a:srgbClr val="DDF3F3"/>
          </a:solidFill>
        </p:spPr>
        <p:txBody>
          <a:bodyPr vert="horz" wrap="square" lIns="0" tIns="44117" rIns="0" bIns="0" rtlCol="0">
            <a:spAutoFit/>
          </a:bodyPr>
          <a:lstStyle/>
          <a:p>
            <a:pPr marL="102247">
              <a:spcBef>
                <a:spcPts val="347"/>
              </a:spcBef>
            </a:pPr>
            <a:r>
              <a:rPr sz="1985" i="1" dirty="0">
                <a:latin typeface="Arial"/>
                <a:cs typeface="Arial"/>
              </a:rPr>
              <a:t>=</a:t>
            </a:r>
            <a:r>
              <a:rPr sz="1985" i="1" spc="-22" dirty="0">
                <a:latin typeface="Arial"/>
                <a:cs typeface="Arial"/>
              </a:rPr>
              <a:t> </a:t>
            </a:r>
            <a:r>
              <a:rPr sz="1985" i="1" dirty="0">
                <a:latin typeface="Arial"/>
                <a:cs typeface="Arial"/>
              </a:rPr>
              <a:t>odpor</a:t>
            </a:r>
            <a:r>
              <a:rPr sz="1985" i="1" spc="-17" dirty="0">
                <a:latin typeface="Arial"/>
                <a:cs typeface="Arial"/>
              </a:rPr>
              <a:t> </a:t>
            </a:r>
            <a:r>
              <a:rPr sz="1985" i="1" dirty="0">
                <a:latin typeface="Arial"/>
                <a:cs typeface="Arial"/>
              </a:rPr>
              <a:t>materiálu 1</a:t>
            </a:r>
            <a:r>
              <a:rPr sz="1985" i="1" spc="-17" dirty="0">
                <a:latin typeface="Arial"/>
                <a:cs typeface="Arial"/>
              </a:rPr>
              <a:t> </a:t>
            </a:r>
            <a:r>
              <a:rPr sz="1985" b="1" i="1" spc="-22" dirty="0">
                <a:latin typeface="Arial"/>
                <a:cs typeface="Arial"/>
              </a:rPr>
              <a:t>(Rm</a:t>
            </a:r>
            <a:r>
              <a:rPr sz="1544" b="1" i="1" spc="-22" dirty="0">
                <a:latin typeface="Arial"/>
                <a:cs typeface="Arial"/>
              </a:rPr>
              <a:t>1</a:t>
            </a:r>
            <a:r>
              <a:rPr sz="1985" b="1" i="1" spc="-22" dirty="0">
                <a:latin typeface="Arial"/>
                <a:cs typeface="Arial"/>
              </a:rPr>
              <a:t>)</a:t>
            </a:r>
            <a:endParaRPr sz="1985">
              <a:latin typeface="Arial"/>
              <a:cs typeface="Arial"/>
            </a:endParaRPr>
          </a:p>
        </p:txBody>
      </p:sp>
      <p:sp>
        <p:nvSpPr>
          <p:cNvPr id="22" name="object 22"/>
          <p:cNvSpPr txBox="1"/>
          <p:nvPr/>
        </p:nvSpPr>
        <p:spPr>
          <a:xfrm>
            <a:off x="7000442" y="4161247"/>
            <a:ext cx="3151188" cy="351430"/>
          </a:xfrm>
          <a:prstGeom prst="rect">
            <a:avLst/>
          </a:prstGeom>
          <a:solidFill>
            <a:srgbClr val="DDF3F3"/>
          </a:solidFill>
        </p:spPr>
        <p:txBody>
          <a:bodyPr vert="horz" wrap="square" lIns="0" tIns="45517" rIns="0" bIns="0" rtlCol="0">
            <a:spAutoFit/>
          </a:bodyPr>
          <a:lstStyle/>
          <a:p>
            <a:pPr marL="102247">
              <a:spcBef>
                <a:spcPts val="358"/>
              </a:spcBef>
              <a:tabLst>
                <a:tab pos="2477023" algn="l"/>
              </a:tabLst>
            </a:pPr>
            <a:r>
              <a:rPr sz="1985" i="1" dirty="0">
                <a:latin typeface="Arial"/>
                <a:cs typeface="Arial"/>
              </a:rPr>
              <a:t>=</a:t>
            </a:r>
            <a:r>
              <a:rPr sz="1985" i="1" spc="-28" dirty="0">
                <a:latin typeface="Arial"/>
                <a:cs typeface="Arial"/>
              </a:rPr>
              <a:t> </a:t>
            </a:r>
            <a:r>
              <a:rPr sz="1985" i="1" dirty="0">
                <a:latin typeface="Arial"/>
                <a:cs typeface="Arial"/>
              </a:rPr>
              <a:t>přechodový </a:t>
            </a:r>
            <a:r>
              <a:rPr sz="1985" i="1" spc="-22" dirty="0">
                <a:latin typeface="Arial"/>
                <a:cs typeface="Arial"/>
              </a:rPr>
              <a:t>odpor</a:t>
            </a:r>
            <a:r>
              <a:rPr sz="1985" i="1" dirty="0">
                <a:latin typeface="Arial"/>
                <a:cs typeface="Arial"/>
              </a:rPr>
              <a:t>	</a:t>
            </a:r>
            <a:r>
              <a:rPr sz="1985" b="1" i="1" spc="-22" dirty="0">
                <a:latin typeface="Arial"/>
                <a:cs typeface="Arial"/>
              </a:rPr>
              <a:t>(Rk)</a:t>
            </a:r>
            <a:endParaRPr sz="1985">
              <a:latin typeface="Arial"/>
              <a:cs typeface="Arial"/>
            </a:endParaRPr>
          </a:p>
        </p:txBody>
      </p:sp>
      <p:sp>
        <p:nvSpPr>
          <p:cNvPr id="23" name="object 23"/>
          <p:cNvSpPr txBox="1"/>
          <p:nvPr/>
        </p:nvSpPr>
        <p:spPr>
          <a:xfrm>
            <a:off x="7000442" y="4870477"/>
            <a:ext cx="3151188" cy="351430"/>
          </a:xfrm>
          <a:prstGeom prst="rect">
            <a:avLst/>
          </a:prstGeom>
          <a:solidFill>
            <a:srgbClr val="DDF3F3"/>
          </a:solidFill>
        </p:spPr>
        <p:txBody>
          <a:bodyPr vert="horz" wrap="square" lIns="0" tIns="45517" rIns="0" bIns="0" rtlCol="0">
            <a:spAutoFit/>
          </a:bodyPr>
          <a:lstStyle/>
          <a:p>
            <a:pPr marL="102247">
              <a:spcBef>
                <a:spcPts val="358"/>
              </a:spcBef>
            </a:pPr>
            <a:r>
              <a:rPr sz="1985" i="1" dirty="0">
                <a:latin typeface="Arial"/>
                <a:cs typeface="Arial"/>
              </a:rPr>
              <a:t>=</a:t>
            </a:r>
            <a:r>
              <a:rPr sz="1985" i="1" spc="-22" dirty="0">
                <a:latin typeface="Arial"/>
                <a:cs typeface="Arial"/>
              </a:rPr>
              <a:t> </a:t>
            </a:r>
            <a:r>
              <a:rPr sz="1985" i="1" dirty="0">
                <a:latin typeface="Arial"/>
                <a:cs typeface="Arial"/>
              </a:rPr>
              <a:t>odpor</a:t>
            </a:r>
            <a:r>
              <a:rPr sz="1985" i="1" spc="-17" dirty="0">
                <a:latin typeface="Arial"/>
                <a:cs typeface="Arial"/>
              </a:rPr>
              <a:t> </a:t>
            </a:r>
            <a:r>
              <a:rPr sz="1985" i="1" dirty="0">
                <a:latin typeface="Arial"/>
                <a:cs typeface="Arial"/>
              </a:rPr>
              <a:t>materiálu 2</a:t>
            </a:r>
            <a:r>
              <a:rPr sz="1985" i="1" spc="-17" dirty="0">
                <a:latin typeface="Arial"/>
                <a:cs typeface="Arial"/>
              </a:rPr>
              <a:t> </a:t>
            </a:r>
            <a:r>
              <a:rPr sz="1985" b="1" i="1" spc="-22" dirty="0">
                <a:latin typeface="Arial"/>
                <a:cs typeface="Arial"/>
              </a:rPr>
              <a:t>(Rm</a:t>
            </a:r>
            <a:r>
              <a:rPr sz="1544" b="1" i="1" spc="-22" dirty="0">
                <a:latin typeface="Arial"/>
                <a:cs typeface="Arial"/>
              </a:rPr>
              <a:t>2</a:t>
            </a:r>
            <a:r>
              <a:rPr sz="1985" b="1" i="1" spc="-22" dirty="0">
                <a:latin typeface="Arial"/>
                <a:cs typeface="Arial"/>
              </a:rPr>
              <a:t>)</a:t>
            </a:r>
            <a:endParaRPr sz="1985">
              <a:latin typeface="Arial"/>
              <a:cs typeface="Arial"/>
            </a:endParaRPr>
          </a:p>
        </p:txBody>
      </p:sp>
      <p:sp>
        <p:nvSpPr>
          <p:cNvPr id="24" name="object 24"/>
          <p:cNvSpPr txBox="1"/>
          <p:nvPr/>
        </p:nvSpPr>
        <p:spPr>
          <a:xfrm>
            <a:off x="7000442" y="5579701"/>
            <a:ext cx="3151188" cy="350723"/>
          </a:xfrm>
          <a:prstGeom prst="rect">
            <a:avLst/>
          </a:prstGeom>
          <a:solidFill>
            <a:srgbClr val="DDF3F3"/>
          </a:solidFill>
        </p:spPr>
        <p:txBody>
          <a:bodyPr vert="horz" wrap="square" lIns="0" tIns="44817" rIns="0" bIns="0" rtlCol="0">
            <a:spAutoFit/>
          </a:bodyPr>
          <a:lstStyle/>
          <a:p>
            <a:pPr marL="102247">
              <a:spcBef>
                <a:spcPts val="353"/>
              </a:spcBef>
            </a:pPr>
            <a:r>
              <a:rPr sz="1985" i="1" dirty="0">
                <a:latin typeface="Arial"/>
                <a:cs typeface="Arial"/>
              </a:rPr>
              <a:t>=</a:t>
            </a:r>
            <a:r>
              <a:rPr sz="1985" i="1" spc="-28" dirty="0">
                <a:latin typeface="Arial"/>
                <a:cs typeface="Arial"/>
              </a:rPr>
              <a:t> </a:t>
            </a:r>
            <a:r>
              <a:rPr sz="1985" i="1" dirty="0">
                <a:latin typeface="Arial"/>
                <a:cs typeface="Arial"/>
              </a:rPr>
              <a:t>přechodový </a:t>
            </a:r>
            <a:r>
              <a:rPr sz="1985" i="1" spc="-22" dirty="0">
                <a:latin typeface="Arial"/>
                <a:cs typeface="Arial"/>
              </a:rPr>
              <a:t>odpor</a:t>
            </a:r>
            <a:endParaRPr sz="1985">
              <a:latin typeface="Arial"/>
              <a:cs typeface="Arial"/>
            </a:endParaRP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p:nvPr/>
        </p:nvSpPr>
        <p:spPr>
          <a:xfrm>
            <a:off x="622300" y="1402328"/>
            <a:ext cx="8836630" cy="693753"/>
          </a:xfrm>
          <a:prstGeom prst="rect">
            <a:avLst/>
          </a:prstGeom>
        </p:spPr>
        <p:txBody>
          <a:bodyPr vert="horz" wrap="square" lIns="0" tIns="14706" rIns="0" bIns="0" rtlCol="0">
            <a:spAutoFit/>
          </a:bodyPr>
          <a:lstStyle/>
          <a:p>
            <a:pPr marL="14007">
              <a:spcBef>
                <a:spcPts val="116"/>
              </a:spcBef>
            </a:pPr>
            <a:r>
              <a:rPr sz="2206" i="1" dirty="0">
                <a:latin typeface="Arial"/>
                <a:cs typeface="Arial"/>
              </a:rPr>
              <a:t>Charakter</a:t>
            </a:r>
            <a:r>
              <a:rPr sz="2206" i="1" spc="-72" dirty="0">
                <a:latin typeface="Arial"/>
                <a:cs typeface="Arial"/>
              </a:rPr>
              <a:t> </a:t>
            </a:r>
            <a:r>
              <a:rPr sz="2206" i="1" dirty="0">
                <a:latin typeface="Arial"/>
                <a:cs typeface="Arial"/>
              </a:rPr>
              <a:t>rozložení</a:t>
            </a:r>
            <a:r>
              <a:rPr sz="2206" i="1" spc="-55" dirty="0">
                <a:latin typeface="Arial"/>
                <a:cs typeface="Arial"/>
              </a:rPr>
              <a:t> </a:t>
            </a:r>
            <a:r>
              <a:rPr sz="2206" i="1" dirty="0">
                <a:latin typeface="Arial"/>
                <a:cs typeface="Arial"/>
              </a:rPr>
              <a:t>elektrického</a:t>
            </a:r>
            <a:r>
              <a:rPr sz="2206" i="1" spc="-61" dirty="0">
                <a:latin typeface="Arial"/>
                <a:cs typeface="Arial"/>
              </a:rPr>
              <a:t> </a:t>
            </a:r>
            <a:r>
              <a:rPr sz="2206" i="1" dirty="0">
                <a:latin typeface="Arial"/>
                <a:cs typeface="Arial"/>
              </a:rPr>
              <a:t>odporu</a:t>
            </a:r>
            <a:r>
              <a:rPr sz="2206" i="1" spc="-33" dirty="0">
                <a:latin typeface="Arial"/>
                <a:cs typeface="Arial"/>
              </a:rPr>
              <a:t> </a:t>
            </a:r>
            <a:r>
              <a:rPr sz="2206" i="1" dirty="0">
                <a:latin typeface="Arial"/>
                <a:cs typeface="Arial"/>
              </a:rPr>
              <a:t>v</a:t>
            </a:r>
            <a:r>
              <a:rPr sz="2206" i="1" spc="17" dirty="0">
                <a:latin typeface="Arial"/>
                <a:cs typeface="Arial"/>
              </a:rPr>
              <a:t> </a:t>
            </a:r>
            <a:r>
              <a:rPr sz="2206" i="1" dirty="0">
                <a:latin typeface="Arial"/>
                <a:cs typeface="Arial"/>
              </a:rPr>
              <a:t>okamžiku</a:t>
            </a:r>
            <a:r>
              <a:rPr sz="2206" i="1" spc="-39" dirty="0">
                <a:latin typeface="Arial"/>
                <a:cs typeface="Arial"/>
              </a:rPr>
              <a:t> </a:t>
            </a:r>
            <a:r>
              <a:rPr sz="2206" i="1" dirty="0">
                <a:latin typeface="Arial"/>
                <a:cs typeface="Arial"/>
              </a:rPr>
              <a:t>startu</a:t>
            </a:r>
            <a:r>
              <a:rPr sz="2206" i="1" spc="-39" dirty="0">
                <a:latin typeface="Arial"/>
                <a:cs typeface="Arial"/>
              </a:rPr>
              <a:t> </a:t>
            </a:r>
            <a:r>
              <a:rPr sz="2206" i="1" spc="-11" dirty="0">
                <a:latin typeface="Arial"/>
                <a:cs typeface="Arial"/>
              </a:rPr>
              <a:t>svařovacího</a:t>
            </a:r>
            <a:endParaRPr sz="2206">
              <a:latin typeface="Arial"/>
              <a:cs typeface="Arial"/>
            </a:endParaRPr>
          </a:p>
          <a:p>
            <a:pPr marL="14007"/>
            <a:r>
              <a:rPr sz="2206" i="1" dirty="0">
                <a:latin typeface="Arial"/>
                <a:cs typeface="Arial"/>
              </a:rPr>
              <a:t>procesu</a:t>
            </a:r>
            <a:r>
              <a:rPr sz="2206" i="1" spc="-72" dirty="0">
                <a:latin typeface="Arial"/>
                <a:cs typeface="Arial"/>
              </a:rPr>
              <a:t> </a:t>
            </a:r>
            <a:r>
              <a:rPr sz="2206" i="1" dirty="0">
                <a:latin typeface="Arial"/>
                <a:cs typeface="Arial"/>
              </a:rPr>
              <a:t>pro</a:t>
            </a:r>
            <a:r>
              <a:rPr sz="2206" i="1" spc="-66" dirty="0">
                <a:latin typeface="Arial"/>
                <a:cs typeface="Arial"/>
              </a:rPr>
              <a:t> </a:t>
            </a:r>
            <a:r>
              <a:rPr sz="2206" i="1" dirty="0">
                <a:latin typeface="Arial"/>
                <a:cs typeface="Arial"/>
              </a:rPr>
              <a:t>jednotlivé</a:t>
            </a:r>
            <a:r>
              <a:rPr sz="2206" i="1" spc="-50" dirty="0">
                <a:latin typeface="Arial"/>
                <a:cs typeface="Arial"/>
              </a:rPr>
              <a:t> </a:t>
            </a:r>
            <a:r>
              <a:rPr sz="2206" i="1" dirty="0">
                <a:latin typeface="Arial"/>
                <a:cs typeface="Arial"/>
              </a:rPr>
              <a:t>metody</a:t>
            </a:r>
            <a:r>
              <a:rPr sz="2206" i="1" spc="-55" dirty="0">
                <a:latin typeface="Arial"/>
                <a:cs typeface="Arial"/>
              </a:rPr>
              <a:t> </a:t>
            </a:r>
            <a:r>
              <a:rPr sz="2206" i="1" dirty="0">
                <a:latin typeface="Arial"/>
                <a:cs typeface="Arial"/>
              </a:rPr>
              <a:t>odporového</a:t>
            </a:r>
            <a:r>
              <a:rPr sz="2206" i="1" spc="-83" dirty="0">
                <a:latin typeface="Arial"/>
                <a:cs typeface="Arial"/>
              </a:rPr>
              <a:t> </a:t>
            </a:r>
            <a:r>
              <a:rPr sz="2206" i="1" dirty="0">
                <a:latin typeface="Arial"/>
                <a:cs typeface="Arial"/>
              </a:rPr>
              <a:t>svařování</a:t>
            </a:r>
            <a:r>
              <a:rPr sz="2206" i="1" spc="-99" dirty="0">
                <a:latin typeface="Arial"/>
                <a:cs typeface="Arial"/>
              </a:rPr>
              <a:t> </a:t>
            </a:r>
            <a:r>
              <a:rPr sz="2206" i="1" spc="-55" dirty="0">
                <a:latin typeface="Arial"/>
                <a:cs typeface="Arial"/>
              </a:rPr>
              <a:t>:</a:t>
            </a:r>
            <a:endParaRPr sz="2206">
              <a:latin typeface="Arial"/>
              <a:cs typeface="Arial"/>
            </a:endParaRPr>
          </a:p>
        </p:txBody>
      </p:sp>
      <p:sp>
        <p:nvSpPr>
          <p:cNvPr id="13" name="object 13"/>
          <p:cNvSpPr txBox="1">
            <a:spLocks noGrp="1"/>
          </p:cNvSpPr>
          <p:nvPr>
            <p:ph type="title"/>
          </p:nvPr>
        </p:nvSpPr>
        <p:spPr>
          <a:xfrm>
            <a:off x="391633" y="774807"/>
            <a:ext cx="6637101" cy="514728"/>
          </a:xfrm>
          <a:prstGeom prst="rect">
            <a:avLst/>
          </a:prstGeom>
        </p:spPr>
        <p:txBody>
          <a:bodyPr vert="horz" wrap="square" lIns="0" tIns="14005" rIns="0" bIns="0" rtlCol="0">
            <a:spAutoFit/>
          </a:bodyPr>
          <a:lstStyle/>
          <a:p>
            <a:pPr marL="14007">
              <a:spcBef>
                <a:spcPts val="110"/>
              </a:spcBef>
            </a:pPr>
            <a:r>
              <a:rPr sz="3253" i="1" spc="-121" dirty="0">
                <a:solidFill>
                  <a:srgbClr val="FF3300"/>
                </a:solidFill>
                <a:latin typeface="Tahoma"/>
                <a:cs typeface="Tahoma"/>
              </a:rPr>
              <a:t>Přechodové</a:t>
            </a:r>
            <a:r>
              <a:rPr sz="3253" i="1" spc="-94" dirty="0">
                <a:solidFill>
                  <a:srgbClr val="FF3300"/>
                </a:solidFill>
                <a:latin typeface="Tahoma"/>
                <a:cs typeface="Tahoma"/>
              </a:rPr>
              <a:t> </a:t>
            </a:r>
            <a:r>
              <a:rPr sz="3253" i="1" dirty="0">
                <a:solidFill>
                  <a:srgbClr val="FF3300"/>
                </a:solidFill>
                <a:latin typeface="Tahoma"/>
                <a:cs typeface="Tahoma"/>
              </a:rPr>
              <a:t>a</a:t>
            </a:r>
            <a:r>
              <a:rPr sz="3253" i="1" spc="-105" dirty="0">
                <a:solidFill>
                  <a:srgbClr val="FF3300"/>
                </a:solidFill>
                <a:latin typeface="Tahoma"/>
                <a:cs typeface="Tahoma"/>
              </a:rPr>
              <a:t> materiálové</a:t>
            </a:r>
            <a:r>
              <a:rPr sz="3253" i="1" spc="-55" dirty="0">
                <a:solidFill>
                  <a:srgbClr val="FF3300"/>
                </a:solidFill>
                <a:latin typeface="Tahoma"/>
                <a:cs typeface="Tahoma"/>
              </a:rPr>
              <a:t> </a:t>
            </a:r>
            <a:r>
              <a:rPr sz="3253" i="1" spc="-28" dirty="0">
                <a:solidFill>
                  <a:srgbClr val="FF3300"/>
                </a:solidFill>
                <a:latin typeface="Tahoma"/>
                <a:cs typeface="Tahoma"/>
              </a:rPr>
              <a:t>odpory</a:t>
            </a:r>
            <a:endParaRPr sz="3253">
              <a:latin typeface="Tahoma"/>
              <a:cs typeface="Tahoma"/>
            </a:endParaRPr>
          </a:p>
        </p:txBody>
      </p:sp>
      <p:pic>
        <p:nvPicPr>
          <p:cNvPr id="14" name="object 14"/>
          <p:cNvPicPr/>
          <p:nvPr/>
        </p:nvPicPr>
        <p:blipFill>
          <a:blip r:embed="rId2" cstate="print"/>
          <a:stretch>
            <a:fillRect/>
          </a:stretch>
        </p:blipFill>
        <p:spPr>
          <a:xfrm>
            <a:off x="850900" y="2186601"/>
            <a:ext cx="2984106" cy="1937833"/>
          </a:xfrm>
          <a:prstGeom prst="rect">
            <a:avLst/>
          </a:prstGeom>
        </p:spPr>
      </p:pic>
      <p:pic>
        <p:nvPicPr>
          <p:cNvPr id="15" name="object 15"/>
          <p:cNvPicPr/>
          <p:nvPr/>
        </p:nvPicPr>
        <p:blipFill>
          <a:blip r:embed="rId3" cstate="print"/>
          <a:stretch>
            <a:fillRect/>
          </a:stretch>
        </p:blipFill>
        <p:spPr>
          <a:xfrm>
            <a:off x="5490430" y="2107611"/>
            <a:ext cx="2658162" cy="2075289"/>
          </a:xfrm>
          <a:prstGeom prst="rect">
            <a:avLst/>
          </a:prstGeom>
        </p:spPr>
      </p:pic>
      <p:pic>
        <p:nvPicPr>
          <p:cNvPr id="16" name="object 16"/>
          <p:cNvPicPr/>
          <p:nvPr/>
        </p:nvPicPr>
        <p:blipFill>
          <a:blip r:embed="rId4" cstate="print"/>
          <a:stretch>
            <a:fillRect/>
          </a:stretch>
        </p:blipFill>
        <p:spPr>
          <a:xfrm>
            <a:off x="837037" y="4214482"/>
            <a:ext cx="2790448" cy="2075608"/>
          </a:xfrm>
          <a:prstGeom prst="rect">
            <a:avLst/>
          </a:prstGeom>
        </p:spPr>
      </p:pic>
      <p:pic>
        <p:nvPicPr>
          <p:cNvPr id="17" name="object 17"/>
          <p:cNvPicPr/>
          <p:nvPr/>
        </p:nvPicPr>
        <p:blipFill>
          <a:blip r:embed="rId5" cstate="print"/>
          <a:stretch>
            <a:fillRect/>
          </a:stretch>
        </p:blipFill>
        <p:spPr>
          <a:xfrm>
            <a:off x="5327689" y="4370782"/>
            <a:ext cx="2599940" cy="1991020"/>
          </a:xfrm>
          <a:prstGeom prst="rect">
            <a:avLst/>
          </a:prstGeom>
        </p:spPr>
      </p:pic>
      <p:sp>
        <p:nvSpPr>
          <p:cNvPr id="18" name="object 18"/>
          <p:cNvSpPr txBox="1"/>
          <p:nvPr/>
        </p:nvSpPr>
        <p:spPr>
          <a:xfrm>
            <a:off x="3214014" y="3870036"/>
            <a:ext cx="2023763" cy="353594"/>
          </a:xfrm>
          <a:prstGeom prst="rect">
            <a:avLst/>
          </a:prstGeom>
        </p:spPr>
        <p:txBody>
          <a:bodyPr vert="horz" wrap="square" lIns="0" tIns="14005" rIns="0" bIns="0" rtlCol="0">
            <a:spAutoFit/>
          </a:bodyPr>
          <a:lstStyle/>
          <a:p>
            <a:pPr marL="14007">
              <a:spcBef>
                <a:spcPts val="110"/>
              </a:spcBef>
            </a:pPr>
            <a:r>
              <a:rPr sz="2206" i="1" dirty="0">
                <a:latin typeface="Arial"/>
                <a:cs typeface="Arial"/>
              </a:rPr>
              <a:t>Bodové</a:t>
            </a:r>
            <a:r>
              <a:rPr sz="2206" i="1" spc="-33" dirty="0">
                <a:latin typeface="Arial"/>
                <a:cs typeface="Arial"/>
              </a:rPr>
              <a:t> </a:t>
            </a:r>
            <a:r>
              <a:rPr sz="2206" i="1" dirty="0">
                <a:latin typeface="Arial"/>
                <a:cs typeface="Arial"/>
              </a:rPr>
              <a:t>a </a:t>
            </a:r>
            <a:r>
              <a:rPr sz="2206" i="1" spc="-22" dirty="0">
                <a:latin typeface="Arial"/>
                <a:cs typeface="Arial"/>
              </a:rPr>
              <a:t>švové</a:t>
            </a:r>
            <a:endParaRPr sz="2206">
              <a:latin typeface="Arial"/>
              <a:cs typeface="Arial"/>
            </a:endParaRPr>
          </a:p>
        </p:txBody>
      </p:sp>
      <p:sp>
        <p:nvSpPr>
          <p:cNvPr id="22" name="object 2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9" name="object 19"/>
          <p:cNvSpPr txBox="1"/>
          <p:nvPr/>
        </p:nvSpPr>
        <p:spPr>
          <a:xfrm>
            <a:off x="7772871" y="3791324"/>
            <a:ext cx="1481058" cy="353594"/>
          </a:xfrm>
          <a:prstGeom prst="rect">
            <a:avLst/>
          </a:prstGeom>
        </p:spPr>
        <p:txBody>
          <a:bodyPr vert="horz" wrap="square" lIns="0" tIns="14005" rIns="0" bIns="0" rtlCol="0">
            <a:spAutoFit/>
          </a:bodyPr>
          <a:lstStyle/>
          <a:p>
            <a:pPr marL="14007">
              <a:spcBef>
                <a:spcPts val="110"/>
              </a:spcBef>
            </a:pPr>
            <a:r>
              <a:rPr sz="2206" i="1" spc="-11" dirty="0">
                <a:latin typeface="Arial"/>
                <a:cs typeface="Arial"/>
              </a:rPr>
              <a:t>Výstupkové</a:t>
            </a:r>
            <a:endParaRPr sz="2206">
              <a:latin typeface="Arial"/>
              <a:cs typeface="Arial"/>
            </a:endParaRPr>
          </a:p>
        </p:txBody>
      </p:sp>
      <p:sp>
        <p:nvSpPr>
          <p:cNvPr id="20" name="object 20"/>
          <p:cNvSpPr txBox="1"/>
          <p:nvPr/>
        </p:nvSpPr>
        <p:spPr>
          <a:xfrm>
            <a:off x="2342323" y="6291186"/>
            <a:ext cx="2383698" cy="354302"/>
          </a:xfrm>
          <a:prstGeom prst="rect">
            <a:avLst/>
          </a:prstGeom>
        </p:spPr>
        <p:txBody>
          <a:bodyPr vert="horz" wrap="square" lIns="0" tIns="14706" rIns="0" bIns="0" rtlCol="0">
            <a:spAutoFit/>
          </a:bodyPr>
          <a:lstStyle/>
          <a:p>
            <a:pPr marL="14007">
              <a:spcBef>
                <a:spcPts val="116"/>
              </a:spcBef>
            </a:pPr>
            <a:r>
              <a:rPr sz="2206" i="1" dirty="0">
                <a:latin typeface="Arial"/>
                <a:cs typeface="Arial"/>
              </a:rPr>
              <a:t>Stykové</a:t>
            </a:r>
            <a:r>
              <a:rPr sz="2206" i="1" spc="-39" dirty="0">
                <a:latin typeface="Arial"/>
                <a:cs typeface="Arial"/>
              </a:rPr>
              <a:t> </a:t>
            </a:r>
            <a:r>
              <a:rPr sz="2206" i="1" spc="-11" dirty="0">
                <a:latin typeface="Arial"/>
                <a:cs typeface="Arial"/>
              </a:rPr>
              <a:t>pěchovací</a:t>
            </a:r>
            <a:endParaRPr sz="2206">
              <a:latin typeface="Arial"/>
              <a:cs typeface="Arial"/>
            </a:endParaRPr>
          </a:p>
        </p:txBody>
      </p:sp>
      <p:sp>
        <p:nvSpPr>
          <p:cNvPr id="21" name="object 21"/>
          <p:cNvSpPr txBox="1"/>
          <p:nvPr/>
        </p:nvSpPr>
        <p:spPr>
          <a:xfrm>
            <a:off x="6779477" y="6291186"/>
            <a:ext cx="2460727" cy="354302"/>
          </a:xfrm>
          <a:prstGeom prst="rect">
            <a:avLst/>
          </a:prstGeom>
        </p:spPr>
        <p:txBody>
          <a:bodyPr vert="horz" wrap="square" lIns="0" tIns="14706" rIns="0" bIns="0" rtlCol="0">
            <a:spAutoFit/>
          </a:bodyPr>
          <a:lstStyle/>
          <a:p>
            <a:pPr marL="14007">
              <a:spcBef>
                <a:spcPts val="116"/>
              </a:spcBef>
            </a:pPr>
            <a:r>
              <a:rPr sz="2206" i="1" dirty="0">
                <a:latin typeface="Arial"/>
                <a:cs typeface="Arial"/>
              </a:rPr>
              <a:t>Stykové</a:t>
            </a:r>
            <a:r>
              <a:rPr sz="2206" i="1" spc="-39" dirty="0">
                <a:latin typeface="Arial"/>
                <a:cs typeface="Arial"/>
              </a:rPr>
              <a:t> </a:t>
            </a:r>
            <a:r>
              <a:rPr sz="2206" i="1" spc="-11" dirty="0">
                <a:latin typeface="Arial"/>
                <a:cs typeface="Arial"/>
              </a:rPr>
              <a:t>odtavovací</a:t>
            </a:r>
            <a:endParaRPr sz="2206">
              <a:latin typeface="Arial"/>
              <a:cs typeface="Arial"/>
            </a:endParaRPr>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1299736" y="1952625"/>
            <a:ext cx="8176280" cy="3707477"/>
          </a:xfrm>
          <a:prstGeom prst="rect">
            <a:avLst/>
          </a:prstGeom>
        </p:spPr>
      </p:pic>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a:picLocks noChangeAspect="1"/>
          </p:cNvPicPr>
          <p:nvPr/>
        </p:nvPicPr>
        <p:blipFill>
          <a:blip r:embed="rId2" cstate="print"/>
          <a:stretch>
            <a:fillRect/>
          </a:stretch>
        </p:blipFill>
        <p:spPr>
          <a:xfrm>
            <a:off x="1644264" y="1450387"/>
            <a:ext cx="6750436" cy="5229958"/>
          </a:xfrm>
          <a:prstGeom prst="rect">
            <a:avLst/>
          </a:prstGeom>
        </p:spPr>
      </p:pic>
      <p:sp>
        <p:nvSpPr>
          <p:cNvPr id="12" name="object 12"/>
          <p:cNvSpPr txBox="1">
            <a:spLocks noGrp="1"/>
          </p:cNvSpPr>
          <p:nvPr>
            <p:ph type="title"/>
          </p:nvPr>
        </p:nvSpPr>
        <p:spPr>
          <a:xfrm>
            <a:off x="391633" y="774807"/>
            <a:ext cx="6280667" cy="514728"/>
          </a:xfrm>
          <a:prstGeom prst="rect">
            <a:avLst/>
          </a:prstGeom>
        </p:spPr>
        <p:txBody>
          <a:bodyPr vert="horz" wrap="square" lIns="0" tIns="14005" rIns="0" bIns="0" rtlCol="0">
            <a:spAutoFit/>
          </a:bodyPr>
          <a:lstStyle/>
          <a:p>
            <a:pPr marL="14007">
              <a:spcBef>
                <a:spcPts val="110"/>
              </a:spcBef>
            </a:pPr>
            <a:r>
              <a:rPr sz="3253" i="1" spc="-99" dirty="0">
                <a:solidFill>
                  <a:srgbClr val="FF3300"/>
                </a:solidFill>
                <a:latin typeface="Tahoma"/>
                <a:cs typeface="Tahoma"/>
              </a:rPr>
              <a:t>Metalurgie</a:t>
            </a:r>
            <a:r>
              <a:rPr sz="3253" i="1" spc="-83" dirty="0">
                <a:solidFill>
                  <a:srgbClr val="FF3300"/>
                </a:solidFill>
                <a:latin typeface="Tahoma"/>
                <a:cs typeface="Tahoma"/>
              </a:rPr>
              <a:t> </a:t>
            </a:r>
            <a:r>
              <a:rPr sz="3253" i="1" spc="-110" dirty="0">
                <a:solidFill>
                  <a:srgbClr val="FF3300"/>
                </a:solidFill>
                <a:latin typeface="Tahoma"/>
                <a:cs typeface="Tahoma"/>
              </a:rPr>
              <a:t>svařovacího</a:t>
            </a:r>
            <a:r>
              <a:rPr sz="3253" i="1" spc="-83" dirty="0">
                <a:solidFill>
                  <a:srgbClr val="FF3300"/>
                </a:solidFill>
                <a:latin typeface="Tahoma"/>
                <a:cs typeface="Tahoma"/>
              </a:rPr>
              <a:t> </a:t>
            </a:r>
            <a:r>
              <a:rPr sz="3253" i="1" spc="-39" dirty="0">
                <a:solidFill>
                  <a:srgbClr val="FF3300"/>
                </a:solidFill>
                <a:latin typeface="Tahoma"/>
                <a:cs typeface="Tahoma"/>
              </a:rPr>
              <a:t>procesu</a:t>
            </a:r>
            <a:endParaRPr sz="3253">
              <a:latin typeface="Tahoma"/>
              <a:cs typeface="Tahoma"/>
            </a:endParaRPr>
          </a:p>
        </p:txBody>
      </p:sp>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4807"/>
            <a:ext cx="6280667" cy="514728"/>
          </a:xfrm>
          <a:prstGeom prst="rect">
            <a:avLst/>
          </a:prstGeom>
        </p:spPr>
        <p:txBody>
          <a:bodyPr vert="horz" wrap="square" lIns="0" tIns="14005" rIns="0" bIns="0" rtlCol="0">
            <a:spAutoFit/>
          </a:bodyPr>
          <a:lstStyle/>
          <a:p>
            <a:pPr marL="14007">
              <a:spcBef>
                <a:spcPts val="110"/>
              </a:spcBef>
            </a:pPr>
            <a:r>
              <a:rPr sz="3253" i="1" spc="-99" dirty="0">
                <a:solidFill>
                  <a:srgbClr val="FF3300"/>
                </a:solidFill>
                <a:latin typeface="Tahoma"/>
                <a:cs typeface="Tahoma"/>
              </a:rPr>
              <a:t>Metalurgie</a:t>
            </a:r>
            <a:r>
              <a:rPr sz="3253" i="1" spc="-83" dirty="0">
                <a:solidFill>
                  <a:srgbClr val="FF3300"/>
                </a:solidFill>
                <a:latin typeface="Tahoma"/>
                <a:cs typeface="Tahoma"/>
              </a:rPr>
              <a:t> </a:t>
            </a:r>
            <a:r>
              <a:rPr sz="3253" i="1" spc="-110" dirty="0">
                <a:solidFill>
                  <a:srgbClr val="FF3300"/>
                </a:solidFill>
                <a:latin typeface="Tahoma"/>
                <a:cs typeface="Tahoma"/>
              </a:rPr>
              <a:t>svařovacího</a:t>
            </a:r>
            <a:r>
              <a:rPr sz="3253" i="1" spc="-83" dirty="0">
                <a:solidFill>
                  <a:srgbClr val="FF3300"/>
                </a:solidFill>
                <a:latin typeface="Tahoma"/>
                <a:cs typeface="Tahoma"/>
              </a:rPr>
              <a:t> </a:t>
            </a:r>
            <a:r>
              <a:rPr sz="3253" i="1" spc="-39" dirty="0">
                <a:solidFill>
                  <a:srgbClr val="FF3300"/>
                </a:solidFill>
                <a:latin typeface="Tahoma"/>
                <a:cs typeface="Tahoma"/>
              </a:rPr>
              <a:t>procesu</a:t>
            </a:r>
            <a:endParaRPr sz="3253">
              <a:latin typeface="Tahoma"/>
              <a:cs typeface="Tahoma"/>
            </a:endParaRPr>
          </a:p>
        </p:txBody>
      </p:sp>
      <p:sp>
        <p:nvSpPr>
          <p:cNvPr id="11" name="object 11"/>
          <p:cNvSpPr txBox="1"/>
          <p:nvPr/>
        </p:nvSpPr>
        <p:spPr>
          <a:xfrm>
            <a:off x="653673" y="1410463"/>
            <a:ext cx="9161552" cy="2557725"/>
          </a:xfrm>
          <a:prstGeom prst="rect">
            <a:avLst/>
          </a:prstGeom>
        </p:spPr>
        <p:txBody>
          <a:bodyPr vert="horz" wrap="square" lIns="0" tIns="14706" rIns="0" bIns="0" rtlCol="0">
            <a:spAutoFit/>
          </a:bodyPr>
          <a:lstStyle/>
          <a:p>
            <a:pPr marL="14007">
              <a:spcBef>
                <a:spcPts val="116"/>
              </a:spcBef>
            </a:pPr>
            <a:r>
              <a:rPr sz="2206" i="1" dirty="0">
                <a:latin typeface="Arial"/>
                <a:cs typeface="Arial"/>
              </a:rPr>
              <a:t>Vznik</a:t>
            </a:r>
            <a:r>
              <a:rPr sz="2206" i="1" spc="-39" dirty="0">
                <a:latin typeface="Arial"/>
                <a:cs typeface="Arial"/>
              </a:rPr>
              <a:t> </a:t>
            </a:r>
            <a:r>
              <a:rPr sz="2206" i="1" dirty="0">
                <a:latin typeface="Arial"/>
                <a:cs typeface="Arial"/>
              </a:rPr>
              <a:t>každého</a:t>
            </a:r>
            <a:r>
              <a:rPr sz="2206" i="1" spc="-50" dirty="0">
                <a:latin typeface="Arial"/>
                <a:cs typeface="Arial"/>
              </a:rPr>
              <a:t> </a:t>
            </a:r>
            <a:r>
              <a:rPr sz="2206" i="1" dirty="0">
                <a:latin typeface="Arial"/>
                <a:cs typeface="Arial"/>
              </a:rPr>
              <a:t>bodového</a:t>
            </a:r>
            <a:r>
              <a:rPr sz="2206" i="1" spc="-50" dirty="0">
                <a:latin typeface="Arial"/>
                <a:cs typeface="Arial"/>
              </a:rPr>
              <a:t> </a:t>
            </a:r>
            <a:r>
              <a:rPr sz="2206" i="1" dirty="0">
                <a:latin typeface="Arial"/>
                <a:cs typeface="Arial"/>
              </a:rPr>
              <a:t>svaru</a:t>
            </a:r>
            <a:r>
              <a:rPr sz="2206" i="1" spc="-50" dirty="0">
                <a:latin typeface="Arial"/>
                <a:cs typeface="Arial"/>
              </a:rPr>
              <a:t> </a:t>
            </a:r>
            <a:r>
              <a:rPr sz="2206" i="1" dirty="0">
                <a:latin typeface="Arial"/>
                <a:cs typeface="Arial"/>
              </a:rPr>
              <a:t>charakterizuje</a:t>
            </a:r>
            <a:r>
              <a:rPr sz="2206" i="1" spc="-55" dirty="0">
                <a:latin typeface="Arial"/>
                <a:cs typeface="Arial"/>
              </a:rPr>
              <a:t> </a:t>
            </a:r>
            <a:r>
              <a:rPr sz="2206" i="1" dirty="0">
                <a:latin typeface="Arial"/>
                <a:cs typeface="Arial"/>
              </a:rPr>
              <a:t>prudký</a:t>
            </a:r>
            <a:r>
              <a:rPr sz="2206" i="1" spc="-44" dirty="0">
                <a:latin typeface="Arial"/>
                <a:cs typeface="Arial"/>
              </a:rPr>
              <a:t> </a:t>
            </a:r>
            <a:r>
              <a:rPr sz="2206" i="1" dirty="0">
                <a:latin typeface="Arial"/>
                <a:cs typeface="Arial"/>
              </a:rPr>
              <a:t>ohřev</a:t>
            </a:r>
            <a:r>
              <a:rPr sz="2206" i="1" spc="-44" dirty="0">
                <a:latin typeface="Arial"/>
                <a:cs typeface="Arial"/>
              </a:rPr>
              <a:t> </a:t>
            </a:r>
            <a:r>
              <a:rPr sz="2206" i="1" dirty="0">
                <a:latin typeface="Arial"/>
                <a:cs typeface="Arial"/>
              </a:rPr>
              <a:t>v</a:t>
            </a:r>
            <a:r>
              <a:rPr sz="2206" i="1" spc="28" dirty="0">
                <a:latin typeface="Arial"/>
                <a:cs typeface="Arial"/>
              </a:rPr>
              <a:t> </a:t>
            </a:r>
            <a:r>
              <a:rPr sz="2206" i="1" spc="-11" dirty="0">
                <a:latin typeface="Arial"/>
                <a:cs typeface="Arial"/>
              </a:rPr>
              <a:t>omezeném</a:t>
            </a:r>
            <a:endParaRPr sz="2206" dirty="0">
              <a:latin typeface="Arial"/>
              <a:cs typeface="Arial"/>
            </a:endParaRPr>
          </a:p>
          <a:p>
            <a:pPr marL="14007"/>
            <a:r>
              <a:rPr sz="2206" i="1" dirty="0">
                <a:latin typeface="Arial"/>
                <a:cs typeface="Arial"/>
              </a:rPr>
              <a:t>prostoru</a:t>
            </a:r>
            <a:r>
              <a:rPr sz="2206" i="1" spc="-72" dirty="0">
                <a:latin typeface="Arial"/>
                <a:cs typeface="Arial"/>
              </a:rPr>
              <a:t> </a:t>
            </a:r>
            <a:r>
              <a:rPr sz="2206" i="1" dirty="0">
                <a:latin typeface="Arial"/>
                <a:cs typeface="Arial"/>
              </a:rPr>
              <a:t>až</a:t>
            </a:r>
            <a:r>
              <a:rPr sz="2206" i="1" spc="-28"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teplotu</a:t>
            </a:r>
            <a:r>
              <a:rPr sz="2206" i="1" spc="-39" dirty="0">
                <a:latin typeface="Arial"/>
                <a:cs typeface="Arial"/>
              </a:rPr>
              <a:t> </a:t>
            </a:r>
            <a:r>
              <a:rPr sz="2206" i="1" dirty="0">
                <a:latin typeface="Arial"/>
                <a:cs typeface="Arial"/>
              </a:rPr>
              <a:t>tavení,</a:t>
            </a:r>
            <a:r>
              <a:rPr sz="2206" i="1" spc="-55" dirty="0">
                <a:latin typeface="Arial"/>
                <a:cs typeface="Arial"/>
              </a:rPr>
              <a:t> </a:t>
            </a:r>
            <a:r>
              <a:rPr sz="2206" i="1" dirty="0">
                <a:latin typeface="Arial"/>
                <a:cs typeface="Arial"/>
              </a:rPr>
              <a:t>po</a:t>
            </a:r>
            <a:r>
              <a:rPr sz="2206" i="1" spc="-28" dirty="0">
                <a:latin typeface="Arial"/>
                <a:cs typeface="Arial"/>
              </a:rPr>
              <a:t> </a:t>
            </a:r>
            <a:r>
              <a:rPr sz="2206" i="1" dirty="0">
                <a:latin typeface="Arial"/>
                <a:cs typeface="Arial"/>
              </a:rPr>
              <a:t>kterém</a:t>
            </a:r>
            <a:r>
              <a:rPr sz="2206" i="1" spc="-55" dirty="0">
                <a:latin typeface="Arial"/>
                <a:cs typeface="Arial"/>
              </a:rPr>
              <a:t> </a:t>
            </a:r>
            <a:r>
              <a:rPr sz="2206" i="1" dirty="0">
                <a:latin typeface="Arial"/>
                <a:cs typeface="Arial"/>
              </a:rPr>
              <a:t>následuje</a:t>
            </a:r>
            <a:r>
              <a:rPr sz="2206" i="1" spc="-28" dirty="0">
                <a:latin typeface="Arial"/>
                <a:cs typeface="Arial"/>
              </a:rPr>
              <a:t> </a:t>
            </a:r>
            <a:r>
              <a:rPr sz="2206" i="1" dirty="0">
                <a:latin typeface="Arial"/>
                <a:cs typeface="Arial"/>
              </a:rPr>
              <a:t>velmi</a:t>
            </a:r>
            <a:r>
              <a:rPr sz="2206" i="1" spc="-22" dirty="0">
                <a:latin typeface="Arial"/>
                <a:cs typeface="Arial"/>
              </a:rPr>
              <a:t> </a:t>
            </a:r>
            <a:r>
              <a:rPr sz="2206" i="1" dirty="0">
                <a:latin typeface="Arial"/>
                <a:cs typeface="Arial"/>
              </a:rPr>
              <a:t>rychlé</a:t>
            </a:r>
            <a:r>
              <a:rPr sz="2206" i="1" spc="-33" dirty="0">
                <a:latin typeface="Arial"/>
                <a:cs typeface="Arial"/>
              </a:rPr>
              <a:t> </a:t>
            </a:r>
            <a:r>
              <a:rPr sz="2206" i="1" spc="-11" dirty="0">
                <a:latin typeface="Arial"/>
                <a:cs typeface="Arial"/>
              </a:rPr>
              <a:t>ochlazení.</a:t>
            </a:r>
            <a:endParaRPr sz="2206" dirty="0">
              <a:latin typeface="Arial"/>
              <a:cs typeface="Arial"/>
            </a:endParaRPr>
          </a:p>
          <a:p>
            <a:pPr marL="14007" marR="14707">
              <a:lnSpc>
                <a:spcPct val="150000"/>
              </a:lnSpc>
            </a:pPr>
            <a:r>
              <a:rPr sz="2206" i="1" spc="-28" dirty="0">
                <a:latin typeface="Arial"/>
                <a:cs typeface="Arial"/>
              </a:rPr>
              <a:t>Tento</a:t>
            </a:r>
            <a:r>
              <a:rPr sz="2206" i="1" spc="-50" dirty="0">
                <a:latin typeface="Arial"/>
                <a:cs typeface="Arial"/>
              </a:rPr>
              <a:t> </a:t>
            </a:r>
            <a:r>
              <a:rPr sz="2206" i="1" dirty="0">
                <a:latin typeface="Arial"/>
                <a:cs typeface="Arial"/>
              </a:rPr>
              <a:t>cyklus</a:t>
            </a:r>
            <a:r>
              <a:rPr sz="2206" i="1" spc="-61" dirty="0">
                <a:latin typeface="Arial"/>
                <a:cs typeface="Arial"/>
              </a:rPr>
              <a:t> </a:t>
            </a:r>
            <a:r>
              <a:rPr sz="2206" i="1" dirty="0">
                <a:latin typeface="Arial"/>
                <a:cs typeface="Arial"/>
              </a:rPr>
              <a:t>probíhá</a:t>
            </a:r>
            <a:r>
              <a:rPr sz="2206" i="1" spc="-72" dirty="0">
                <a:latin typeface="Arial"/>
                <a:cs typeface="Arial"/>
              </a:rPr>
              <a:t> </a:t>
            </a:r>
            <a:r>
              <a:rPr sz="2206" i="1" dirty="0">
                <a:latin typeface="Arial"/>
                <a:cs typeface="Arial"/>
              </a:rPr>
              <a:t>při</a:t>
            </a:r>
            <a:r>
              <a:rPr sz="2206" i="1" spc="-22" dirty="0">
                <a:latin typeface="Arial"/>
                <a:cs typeface="Arial"/>
              </a:rPr>
              <a:t> </a:t>
            </a:r>
            <a:r>
              <a:rPr sz="2206" i="1" dirty="0">
                <a:latin typeface="Arial"/>
                <a:cs typeface="Arial"/>
              </a:rPr>
              <a:t>ustavičném</a:t>
            </a:r>
            <a:r>
              <a:rPr sz="2206" i="1" spc="-83" dirty="0">
                <a:latin typeface="Arial"/>
                <a:cs typeface="Arial"/>
              </a:rPr>
              <a:t> </a:t>
            </a:r>
            <a:r>
              <a:rPr sz="2206" i="1" dirty="0">
                <a:latin typeface="Arial"/>
                <a:cs typeface="Arial"/>
              </a:rPr>
              <a:t>přitlačování</a:t>
            </a:r>
            <a:r>
              <a:rPr sz="2206" i="1" spc="-77" dirty="0">
                <a:latin typeface="Arial"/>
                <a:cs typeface="Arial"/>
              </a:rPr>
              <a:t> </a:t>
            </a:r>
            <a:r>
              <a:rPr sz="2206" i="1" dirty="0">
                <a:latin typeface="Arial"/>
                <a:cs typeface="Arial"/>
              </a:rPr>
              <a:t>svařovaných</a:t>
            </a:r>
            <a:r>
              <a:rPr sz="2206" i="1" spc="-77" dirty="0">
                <a:latin typeface="Arial"/>
                <a:cs typeface="Arial"/>
              </a:rPr>
              <a:t> </a:t>
            </a:r>
            <a:r>
              <a:rPr sz="2206" i="1" dirty="0">
                <a:latin typeface="Arial"/>
                <a:cs typeface="Arial"/>
              </a:rPr>
              <a:t>dílů</a:t>
            </a:r>
            <a:r>
              <a:rPr sz="2206" i="1" spc="-39" dirty="0">
                <a:latin typeface="Arial"/>
                <a:cs typeface="Arial"/>
              </a:rPr>
              <a:t> </a:t>
            </a:r>
            <a:r>
              <a:rPr sz="2206" i="1" dirty="0">
                <a:latin typeface="Arial"/>
                <a:cs typeface="Arial"/>
              </a:rPr>
              <a:t>k</a:t>
            </a:r>
            <a:r>
              <a:rPr sz="2206" i="1" spc="17" dirty="0">
                <a:latin typeface="Arial"/>
                <a:cs typeface="Arial"/>
              </a:rPr>
              <a:t> </a:t>
            </a:r>
            <a:r>
              <a:rPr sz="2206" i="1" spc="-11" dirty="0">
                <a:latin typeface="Arial"/>
                <a:cs typeface="Arial"/>
              </a:rPr>
              <a:t>sobě. </a:t>
            </a:r>
            <a:r>
              <a:rPr sz="2206" i="1" dirty="0">
                <a:latin typeface="Arial"/>
                <a:cs typeface="Arial"/>
              </a:rPr>
              <a:t>Nejvyšší</a:t>
            </a:r>
            <a:r>
              <a:rPr sz="2206" i="1" spc="-61" dirty="0">
                <a:latin typeface="Arial"/>
                <a:cs typeface="Arial"/>
              </a:rPr>
              <a:t> </a:t>
            </a:r>
            <a:r>
              <a:rPr sz="2206" i="1" dirty="0">
                <a:latin typeface="Arial"/>
                <a:cs typeface="Arial"/>
              </a:rPr>
              <a:t>teplota</a:t>
            </a:r>
            <a:r>
              <a:rPr sz="2206" i="1" spc="-33"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přitom</a:t>
            </a:r>
            <a:r>
              <a:rPr sz="2206" i="1" spc="-50" dirty="0">
                <a:latin typeface="Arial"/>
                <a:cs typeface="Arial"/>
              </a:rPr>
              <a:t> </a:t>
            </a:r>
            <a:r>
              <a:rPr sz="2206" i="1" dirty="0">
                <a:latin typeface="Arial"/>
                <a:cs typeface="Arial"/>
              </a:rPr>
              <a:t>dosahuje</a:t>
            </a:r>
            <a:r>
              <a:rPr sz="2206" i="1" spc="-39" dirty="0">
                <a:latin typeface="Arial"/>
                <a:cs typeface="Arial"/>
              </a:rPr>
              <a:t> </a:t>
            </a:r>
            <a:r>
              <a:rPr sz="2206" i="1" dirty="0">
                <a:latin typeface="Arial"/>
                <a:cs typeface="Arial"/>
              </a:rPr>
              <a:t>ve</a:t>
            </a:r>
            <a:r>
              <a:rPr sz="2206" i="1" spc="-22" dirty="0">
                <a:latin typeface="Arial"/>
                <a:cs typeface="Arial"/>
              </a:rPr>
              <a:t> </a:t>
            </a:r>
            <a:r>
              <a:rPr sz="2206" i="1" dirty="0">
                <a:latin typeface="Arial"/>
                <a:cs typeface="Arial"/>
              </a:rPr>
              <a:t>středu</a:t>
            </a:r>
            <a:r>
              <a:rPr sz="2206" i="1" spc="-55" dirty="0">
                <a:latin typeface="Arial"/>
                <a:cs typeface="Arial"/>
              </a:rPr>
              <a:t> </a:t>
            </a:r>
            <a:r>
              <a:rPr sz="2206" i="1" dirty="0">
                <a:latin typeface="Arial"/>
                <a:cs typeface="Arial"/>
              </a:rPr>
              <a:t>roztaveného</a:t>
            </a:r>
            <a:r>
              <a:rPr sz="2206" i="1" spc="-50" dirty="0">
                <a:latin typeface="Arial"/>
                <a:cs typeface="Arial"/>
              </a:rPr>
              <a:t> </a:t>
            </a:r>
            <a:r>
              <a:rPr sz="2206" i="1" spc="-11" dirty="0">
                <a:latin typeface="Arial"/>
                <a:cs typeface="Arial"/>
              </a:rPr>
              <a:t>jádra.</a:t>
            </a:r>
            <a:endParaRPr sz="2206" dirty="0">
              <a:latin typeface="Arial"/>
              <a:cs typeface="Arial"/>
            </a:endParaRPr>
          </a:p>
          <a:p>
            <a:pPr marL="14007" marR="378171">
              <a:spcBef>
                <a:spcPts val="1323"/>
              </a:spcBef>
            </a:pPr>
            <a:r>
              <a:rPr sz="2206" i="1" dirty="0">
                <a:latin typeface="Arial"/>
                <a:cs typeface="Arial"/>
              </a:rPr>
              <a:t>Rychlost</a:t>
            </a:r>
            <a:r>
              <a:rPr sz="2206" i="1" spc="-61" dirty="0">
                <a:latin typeface="Arial"/>
                <a:cs typeface="Arial"/>
              </a:rPr>
              <a:t> </a:t>
            </a:r>
            <a:r>
              <a:rPr sz="2206" i="1" dirty="0">
                <a:latin typeface="Arial"/>
                <a:cs typeface="Arial"/>
              </a:rPr>
              <a:t>ohřevu</a:t>
            </a:r>
            <a:r>
              <a:rPr sz="2206" i="1" spc="-44"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ochlazování</a:t>
            </a:r>
            <a:r>
              <a:rPr sz="2206" i="1" spc="-61"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velmi</a:t>
            </a:r>
            <a:r>
              <a:rPr sz="2206" i="1" spc="-11" dirty="0">
                <a:latin typeface="Arial"/>
                <a:cs typeface="Arial"/>
              </a:rPr>
              <a:t> </a:t>
            </a:r>
            <a:r>
              <a:rPr sz="2206" i="1" dirty="0">
                <a:latin typeface="Arial"/>
                <a:cs typeface="Arial"/>
              </a:rPr>
              <a:t>vysoká</a:t>
            </a:r>
            <a:r>
              <a:rPr sz="2206" i="1" spc="-55"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dosahuje</a:t>
            </a:r>
            <a:r>
              <a:rPr sz="2206" i="1" spc="-39" dirty="0">
                <a:latin typeface="Arial"/>
                <a:cs typeface="Arial"/>
              </a:rPr>
              <a:t> </a:t>
            </a:r>
            <a:r>
              <a:rPr sz="2206" i="1" dirty="0">
                <a:latin typeface="Arial"/>
                <a:cs typeface="Arial"/>
              </a:rPr>
              <a:t>několik</a:t>
            </a:r>
            <a:r>
              <a:rPr sz="2206" i="1" spc="-22" dirty="0">
                <a:latin typeface="Arial"/>
                <a:cs typeface="Arial"/>
              </a:rPr>
              <a:t> </a:t>
            </a:r>
            <a:r>
              <a:rPr sz="2206" i="1" spc="-11" dirty="0">
                <a:latin typeface="Arial"/>
                <a:cs typeface="Arial"/>
              </a:rPr>
              <a:t>tisíc </a:t>
            </a:r>
            <a:r>
              <a:rPr sz="2206" i="1" dirty="0">
                <a:latin typeface="Arial"/>
                <a:cs typeface="Arial"/>
              </a:rPr>
              <a:t>stupňů</a:t>
            </a:r>
            <a:r>
              <a:rPr sz="2206" i="1" spc="-39" dirty="0">
                <a:latin typeface="Arial"/>
                <a:cs typeface="Arial"/>
              </a:rPr>
              <a:t> </a:t>
            </a:r>
            <a:r>
              <a:rPr sz="2206" i="1" dirty="0">
                <a:latin typeface="Arial"/>
                <a:cs typeface="Arial"/>
              </a:rPr>
              <a:t>za</a:t>
            </a:r>
            <a:r>
              <a:rPr sz="2206" i="1" spc="-17" dirty="0">
                <a:latin typeface="Arial"/>
                <a:cs typeface="Arial"/>
              </a:rPr>
              <a:t> </a:t>
            </a:r>
            <a:r>
              <a:rPr sz="2206" i="1" dirty="0">
                <a:latin typeface="Arial"/>
                <a:cs typeface="Arial"/>
              </a:rPr>
              <a:t>sekundu</a:t>
            </a:r>
            <a:r>
              <a:rPr sz="2206" i="1" spc="-44" dirty="0">
                <a:latin typeface="Arial"/>
                <a:cs typeface="Arial"/>
              </a:rPr>
              <a:t> </a:t>
            </a:r>
            <a:r>
              <a:rPr sz="2206" i="1" dirty="0">
                <a:latin typeface="Arial"/>
                <a:cs typeface="Arial"/>
              </a:rPr>
              <a:t>(až</a:t>
            </a:r>
            <a:r>
              <a:rPr sz="2206" i="1" spc="-33" dirty="0">
                <a:latin typeface="Arial"/>
                <a:cs typeface="Arial"/>
              </a:rPr>
              <a:t> </a:t>
            </a:r>
            <a:r>
              <a:rPr sz="2206" i="1" dirty="0">
                <a:latin typeface="Arial"/>
                <a:cs typeface="Arial"/>
              </a:rPr>
              <a:t>100 000</a:t>
            </a:r>
            <a:r>
              <a:rPr sz="2206" i="1" spc="-17" dirty="0">
                <a:latin typeface="Arial"/>
                <a:cs typeface="Arial"/>
              </a:rPr>
              <a:t> </a:t>
            </a:r>
            <a:r>
              <a:rPr sz="2206" i="1" spc="-22" dirty="0">
                <a:latin typeface="Arial"/>
                <a:cs typeface="Arial"/>
              </a:rPr>
              <a:t>°C).</a:t>
            </a:r>
            <a:endParaRPr sz="2206" dirty="0">
              <a:latin typeface="Arial"/>
              <a:cs typeface="Arial"/>
            </a:endParaRPr>
          </a:p>
        </p:txBody>
      </p:sp>
      <p:grpSp>
        <p:nvGrpSpPr>
          <p:cNvPr id="12" name="object 12"/>
          <p:cNvGrpSpPr/>
          <p:nvPr/>
        </p:nvGrpSpPr>
        <p:grpSpPr>
          <a:xfrm>
            <a:off x="853663" y="3741019"/>
            <a:ext cx="8938168" cy="2971920"/>
            <a:chOff x="539495" y="3715511"/>
            <a:chExt cx="8105140" cy="2694940"/>
          </a:xfrm>
          <a:noFill/>
        </p:grpSpPr>
        <p:pic>
          <p:nvPicPr>
            <p:cNvPr id="13" name="object 13"/>
            <p:cNvPicPr/>
            <p:nvPr/>
          </p:nvPicPr>
          <p:blipFill>
            <a:blip r:embed="rId2" cstate="print"/>
            <a:stretch>
              <a:fillRect/>
            </a:stretch>
          </p:blipFill>
          <p:spPr>
            <a:xfrm>
              <a:off x="4565904" y="3715511"/>
              <a:ext cx="4078224" cy="2694432"/>
            </a:xfrm>
            <a:prstGeom prst="rect">
              <a:avLst/>
            </a:prstGeom>
            <a:grpFill/>
            <a:ln>
              <a:noFill/>
            </a:ln>
          </p:spPr>
        </p:pic>
        <p:pic>
          <p:nvPicPr>
            <p:cNvPr id="14" name="object 14"/>
            <p:cNvPicPr/>
            <p:nvPr/>
          </p:nvPicPr>
          <p:blipFill>
            <a:blip r:embed="rId3" cstate="print"/>
            <a:stretch>
              <a:fillRect/>
            </a:stretch>
          </p:blipFill>
          <p:spPr>
            <a:xfrm>
              <a:off x="539495" y="4076699"/>
              <a:ext cx="3857244" cy="2157984"/>
            </a:xfrm>
            <a:prstGeom prst="rect">
              <a:avLst/>
            </a:prstGeom>
            <a:grpFill/>
            <a:ln>
              <a:noFill/>
            </a:ln>
          </p:spPr>
        </p:pic>
      </p:gr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p:nvPr/>
        </p:nvSpPr>
        <p:spPr>
          <a:xfrm>
            <a:off x="627929" y="1761724"/>
            <a:ext cx="9237180" cy="354302"/>
          </a:xfrm>
          <a:prstGeom prst="rect">
            <a:avLst/>
          </a:prstGeom>
        </p:spPr>
        <p:txBody>
          <a:bodyPr vert="horz" wrap="square" lIns="0" tIns="14706" rIns="0" bIns="0" rtlCol="0">
            <a:spAutoFit/>
          </a:bodyPr>
          <a:lstStyle/>
          <a:p>
            <a:pPr marL="14007">
              <a:spcBef>
                <a:spcPts val="116"/>
              </a:spcBef>
              <a:tabLst>
                <a:tab pos="4737648" algn="l"/>
              </a:tabLst>
            </a:pPr>
            <a:r>
              <a:rPr sz="2206" b="1" i="1" dirty="0">
                <a:latin typeface="Arial"/>
                <a:cs typeface="Arial"/>
              </a:rPr>
              <a:t>Požadavky</a:t>
            </a:r>
            <a:r>
              <a:rPr sz="2206" b="1" i="1" spc="-33" dirty="0">
                <a:latin typeface="Arial"/>
                <a:cs typeface="Arial"/>
              </a:rPr>
              <a:t> </a:t>
            </a:r>
            <a:r>
              <a:rPr sz="2206" b="1" i="1" dirty="0">
                <a:latin typeface="Arial"/>
                <a:cs typeface="Arial"/>
              </a:rPr>
              <a:t>na základní</a:t>
            </a:r>
            <a:r>
              <a:rPr sz="2206" b="1" i="1" spc="-33" dirty="0">
                <a:latin typeface="Arial"/>
                <a:cs typeface="Arial"/>
              </a:rPr>
              <a:t> </a:t>
            </a:r>
            <a:r>
              <a:rPr sz="2206" b="1" i="1" spc="-11" dirty="0">
                <a:latin typeface="Arial"/>
                <a:cs typeface="Arial"/>
              </a:rPr>
              <a:t>materiál</a:t>
            </a:r>
            <a:r>
              <a:rPr sz="2206" b="1" i="1" dirty="0">
                <a:latin typeface="Arial"/>
                <a:cs typeface="Arial"/>
              </a:rPr>
              <a:t>	Zabezpečení</a:t>
            </a:r>
            <a:r>
              <a:rPr sz="2206" b="1" i="1" spc="-50" dirty="0">
                <a:latin typeface="Arial"/>
                <a:cs typeface="Arial"/>
              </a:rPr>
              <a:t> </a:t>
            </a:r>
            <a:r>
              <a:rPr sz="2206" b="1" i="1" dirty="0">
                <a:latin typeface="Arial"/>
                <a:cs typeface="Arial"/>
              </a:rPr>
              <a:t>průchodu</a:t>
            </a:r>
            <a:r>
              <a:rPr sz="2206" b="1" i="1" spc="-6" dirty="0">
                <a:latin typeface="Arial"/>
                <a:cs typeface="Arial"/>
              </a:rPr>
              <a:t> </a:t>
            </a:r>
            <a:r>
              <a:rPr sz="2206" b="1" i="1" dirty="0">
                <a:latin typeface="Arial"/>
                <a:cs typeface="Arial"/>
              </a:rPr>
              <a:t>el.</a:t>
            </a:r>
            <a:r>
              <a:rPr sz="2206" b="1" i="1" spc="-22" dirty="0">
                <a:latin typeface="Arial"/>
                <a:cs typeface="Arial"/>
              </a:rPr>
              <a:t> </a:t>
            </a:r>
            <a:r>
              <a:rPr sz="2206" b="1" i="1" spc="-11" dirty="0">
                <a:latin typeface="Arial"/>
                <a:cs typeface="Arial"/>
              </a:rPr>
              <a:t>proudu</a:t>
            </a:r>
            <a:endParaRPr sz="2206">
              <a:latin typeface="Arial"/>
              <a:cs typeface="Arial"/>
            </a:endParaRPr>
          </a:p>
        </p:txBody>
      </p:sp>
      <p:sp>
        <p:nvSpPr>
          <p:cNvPr id="13" name="object 13"/>
          <p:cNvSpPr txBox="1"/>
          <p:nvPr/>
        </p:nvSpPr>
        <p:spPr>
          <a:xfrm>
            <a:off x="627931" y="2300615"/>
            <a:ext cx="3537033" cy="1631484"/>
          </a:xfrm>
          <a:prstGeom prst="rect">
            <a:avLst/>
          </a:prstGeom>
        </p:spPr>
        <p:txBody>
          <a:bodyPr vert="horz" wrap="square" lIns="0" tIns="80530" rIns="0" bIns="0" rtlCol="0">
            <a:spAutoFit/>
          </a:bodyPr>
          <a:lstStyle/>
          <a:p>
            <a:pPr marL="392178" indent="-378171">
              <a:spcBef>
                <a:spcPts val="634"/>
              </a:spcBef>
              <a:buFont typeface="Arial"/>
              <a:buChar char="-"/>
              <a:tabLst>
                <a:tab pos="391477" algn="l"/>
                <a:tab pos="392178" algn="l"/>
              </a:tabLst>
            </a:pPr>
            <a:r>
              <a:rPr sz="2206" i="1" dirty="0">
                <a:latin typeface="Arial"/>
                <a:cs typeface="Arial"/>
              </a:rPr>
              <a:t>Dobrá</a:t>
            </a:r>
            <a:r>
              <a:rPr sz="2206" i="1" spc="-44" dirty="0">
                <a:latin typeface="Arial"/>
                <a:cs typeface="Arial"/>
              </a:rPr>
              <a:t> </a:t>
            </a:r>
            <a:r>
              <a:rPr sz="2206" i="1" dirty="0">
                <a:latin typeface="Arial"/>
                <a:cs typeface="Arial"/>
              </a:rPr>
              <a:t>elektrická</a:t>
            </a:r>
            <a:r>
              <a:rPr sz="2206" i="1" spc="-50" dirty="0">
                <a:latin typeface="Arial"/>
                <a:cs typeface="Arial"/>
              </a:rPr>
              <a:t> </a:t>
            </a:r>
            <a:r>
              <a:rPr sz="2206" i="1" spc="-11" dirty="0">
                <a:latin typeface="Arial"/>
                <a:cs typeface="Arial"/>
              </a:rPr>
              <a:t>vodivost</a:t>
            </a:r>
            <a:endParaRPr sz="2206">
              <a:latin typeface="Arial"/>
              <a:cs typeface="Arial"/>
            </a:endParaRPr>
          </a:p>
          <a:p>
            <a:pPr marL="392178" indent="-378171">
              <a:spcBef>
                <a:spcPts val="529"/>
              </a:spcBef>
              <a:buFont typeface="Arial"/>
              <a:buChar char="-"/>
              <a:tabLst>
                <a:tab pos="391477" algn="l"/>
                <a:tab pos="392178" algn="l"/>
              </a:tabLst>
            </a:pPr>
            <a:r>
              <a:rPr sz="2206" i="1" dirty="0">
                <a:latin typeface="Arial"/>
                <a:cs typeface="Arial"/>
              </a:rPr>
              <a:t>Dobrá</a:t>
            </a:r>
            <a:r>
              <a:rPr sz="2206" i="1" spc="-44" dirty="0">
                <a:latin typeface="Arial"/>
                <a:cs typeface="Arial"/>
              </a:rPr>
              <a:t> </a:t>
            </a:r>
            <a:r>
              <a:rPr sz="2206" i="1" spc="-11" dirty="0">
                <a:latin typeface="Arial"/>
                <a:cs typeface="Arial"/>
              </a:rPr>
              <a:t>tvárnost</a:t>
            </a:r>
            <a:endParaRPr sz="2206">
              <a:latin typeface="Arial"/>
              <a:cs typeface="Arial"/>
            </a:endParaRPr>
          </a:p>
          <a:p>
            <a:pPr marL="392178" indent="-378171">
              <a:spcBef>
                <a:spcPts val="534"/>
              </a:spcBef>
              <a:buFont typeface="Arial"/>
              <a:buChar char="-"/>
              <a:tabLst>
                <a:tab pos="391477" algn="l"/>
                <a:tab pos="392178" algn="l"/>
              </a:tabLst>
            </a:pPr>
            <a:r>
              <a:rPr sz="2206" i="1" dirty="0">
                <a:latin typeface="Arial"/>
                <a:cs typeface="Arial"/>
              </a:rPr>
              <a:t>Malá</a:t>
            </a:r>
            <a:r>
              <a:rPr sz="2206" i="1" spc="-17" dirty="0">
                <a:latin typeface="Arial"/>
                <a:cs typeface="Arial"/>
              </a:rPr>
              <a:t> </a:t>
            </a:r>
            <a:r>
              <a:rPr sz="2206" i="1" dirty="0">
                <a:latin typeface="Arial"/>
                <a:cs typeface="Arial"/>
              </a:rPr>
              <a:t>tepelná</a:t>
            </a:r>
            <a:r>
              <a:rPr sz="2206" i="1" spc="-17" dirty="0">
                <a:latin typeface="Arial"/>
                <a:cs typeface="Arial"/>
              </a:rPr>
              <a:t> </a:t>
            </a:r>
            <a:r>
              <a:rPr sz="2206" i="1" spc="-11" dirty="0">
                <a:latin typeface="Arial"/>
                <a:cs typeface="Arial"/>
              </a:rPr>
              <a:t>vodivost</a:t>
            </a:r>
            <a:endParaRPr sz="2206">
              <a:latin typeface="Arial"/>
              <a:cs typeface="Arial"/>
            </a:endParaRPr>
          </a:p>
          <a:p>
            <a:pPr marL="392178" indent="-378171">
              <a:spcBef>
                <a:spcPts val="529"/>
              </a:spcBef>
              <a:buFont typeface="Arial"/>
              <a:buChar char="-"/>
              <a:tabLst>
                <a:tab pos="391477" algn="l"/>
                <a:tab pos="392178" algn="l"/>
              </a:tabLst>
            </a:pPr>
            <a:r>
              <a:rPr sz="2206" i="1" dirty="0">
                <a:latin typeface="Arial"/>
                <a:cs typeface="Arial"/>
              </a:rPr>
              <a:t>Tavná</a:t>
            </a:r>
            <a:r>
              <a:rPr sz="2206" i="1" spc="-33" dirty="0">
                <a:latin typeface="Arial"/>
                <a:cs typeface="Arial"/>
              </a:rPr>
              <a:t> </a:t>
            </a:r>
            <a:r>
              <a:rPr sz="2206" i="1" spc="-11" dirty="0">
                <a:latin typeface="Arial"/>
                <a:cs typeface="Arial"/>
              </a:rPr>
              <a:t>svařitelnost</a:t>
            </a:r>
            <a:endParaRPr sz="2206">
              <a:latin typeface="Arial"/>
              <a:cs typeface="Arial"/>
            </a:endParaRPr>
          </a:p>
        </p:txBody>
      </p:sp>
      <p:sp>
        <p:nvSpPr>
          <p:cNvPr id="14" name="object 14"/>
          <p:cNvSpPr txBox="1"/>
          <p:nvPr/>
        </p:nvSpPr>
        <p:spPr>
          <a:xfrm>
            <a:off x="5354822" y="2300615"/>
            <a:ext cx="4215589" cy="1227912"/>
          </a:xfrm>
          <a:prstGeom prst="rect">
            <a:avLst/>
          </a:prstGeom>
        </p:spPr>
        <p:txBody>
          <a:bodyPr vert="horz" wrap="square" lIns="0" tIns="80530" rIns="0" bIns="0" rtlCol="0">
            <a:spAutoFit/>
          </a:bodyPr>
          <a:lstStyle/>
          <a:p>
            <a:pPr marL="184884" indent="-171577">
              <a:spcBef>
                <a:spcPts val="634"/>
              </a:spcBef>
              <a:buChar char="-"/>
              <a:tabLst>
                <a:tab pos="185584" algn="l"/>
              </a:tabLst>
            </a:pPr>
            <a:r>
              <a:rPr sz="2206" i="1" dirty="0">
                <a:latin typeface="Arial"/>
                <a:cs typeface="Arial"/>
              </a:rPr>
              <a:t>Kovově</a:t>
            </a:r>
            <a:r>
              <a:rPr sz="2206" i="1" spc="-33" dirty="0">
                <a:latin typeface="Arial"/>
                <a:cs typeface="Arial"/>
              </a:rPr>
              <a:t> </a:t>
            </a:r>
            <a:r>
              <a:rPr sz="2206" i="1" dirty="0">
                <a:latin typeface="Arial"/>
                <a:cs typeface="Arial"/>
              </a:rPr>
              <a:t>čisté</a:t>
            </a:r>
            <a:r>
              <a:rPr sz="2206" i="1" spc="-33" dirty="0">
                <a:latin typeface="Arial"/>
                <a:cs typeface="Arial"/>
              </a:rPr>
              <a:t> </a:t>
            </a:r>
            <a:r>
              <a:rPr sz="2206" i="1" dirty="0">
                <a:latin typeface="Arial"/>
                <a:cs typeface="Arial"/>
              </a:rPr>
              <a:t>přechodové</a:t>
            </a:r>
            <a:r>
              <a:rPr sz="2206" i="1" spc="-50" dirty="0">
                <a:latin typeface="Arial"/>
                <a:cs typeface="Arial"/>
              </a:rPr>
              <a:t> </a:t>
            </a:r>
            <a:r>
              <a:rPr sz="2206" i="1" spc="-11" dirty="0">
                <a:latin typeface="Arial"/>
                <a:cs typeface="Arial"/>
              </a:rPr>
              <a:t>plochy</a:t>
            </a:r>
            <a:endParaRPr sz="2206">
              <a:latin typeface="Arial"/>
              <a:cs typeface="Arial"/>
            </a:endParaRPr>
          </a:p>
          <a:p>
            <a:pPr marL="184884" indent="-171577">
              <a:spcBef>
                <a:spcPts val="529"/>
              </a:spcBef>
              <a:buChar char="-"/>
              <a:tabLst>
                <a:tab pos="185584" algn="l"/>
              </a:tabLst>
            </a:pPr>
            <a:r>
              <a:rPr sz="2206" i="1" dirty="0">
                <a:latin typeface="Arial"/>
                <a:cs typeface="Arial"/>
              </a:rPr>
              <a:t>Dostatečný</a:t>
            </a:r>
            <a:r>
              <a:rPr sz="2206" i="1" spc="-88" dirty="0">
                <a:latin typeface="Arial"/>
                <a:cs typeface="Arial"/>
              </a:rPr>
              <a:t> </a:t>
            </a:r>
            <a:r>
              <a:rPr sz="2206" i="1" dirty="0">
                <a:latin typeface="Arial"/>
                <a:cs typeface="Arial"/>
              </a:rPr>
              <a:t>přítlak</a:t>
            </a:r>
            <a:r>
              <a:rPr sz="2206" i="1" spc="-66" dirty="0">
                <a:latin typeface="Arial"/>
                <a:cs typeface="Arial"/>
              </a:rPr>
              <a:t> </a:t>
            </a:r>
            <a:r>
              <a:rPr sz="2206" i="1" spc="-11" dirty="0">
                <a:latin typeface="Arial"/>
                <a:cs typeface="Arial"/>
              </a:rPr>
              <a:t>svařovacích</a:t>
            </a:r>
            <a:endParaRPr sz="2206">
              <a:latin typeface="Arial"/>
              <a:cs typeface="Arial"/>
            </a:endParaRPr>
          </a:p>
          <a:p>
            <a:pPr marL="168077">
              <a:spcBef>
                <a:spcPts val="534"/>
              </a:spcBef>
            </a:pPr>
            <a:r>
              <a:rPr sz="2206" i="1" spc="-11" dirty="0">
                <a:latin typeface="Arial"/>
                <a:cs typeface="Arial"/>
              </a:rPr>
              <a:t>elektrod</a:t>
            </a:r>
            <a:endParaRPr sz="2206">
              <a:latin typeface="Arial"/>
              <a:cs typeface="Arial"/>
            </a:endParaRPr>
          </a:p>
        </p:txBody>
      </p:sp>
      <p:sp>
        <p:nvSpPr>
          <p:cNvPr id="15" name="object 15"/>
          <p:cNvSpPr txBox="1"/>
          <p:nvPr/>
        </p:nvSpPr>
        <p:spPr>
          <a:xfrm>
            <a:off x="2171704" y="4080951"/>
            <a:ext cx="3174996" cy="354302"/>
          </a:xfrm>
          <a:prstGeom prst="rect">
            <a:avLst/>
          </a:prstGeom>
        </p:spPr>
        <p:txBody>
          <a:bodyPr vert="horz" wrap="square" lIns="0" tIns="14706" rIns="0" bIns="0" rtlCol="0">
            <a:spAutoFit/>
          </a:bodyPr>
          <a:lstStyle/>
          <a:p>
            <a:pPr marL="14007">
              <a:spcBef>
                <a:spcPts val="116"/>
              </a:spcBef>
            </a:pPr>
            <a:r>
              <a:rPr sz="2206" b="1" i="1" dirty="0">
                <a:latin typeface="Arial"/>
                <a:cs typeface="Arial"/>
              </a:rPr>
              <a:t>Rozsah</a:t>
            </a:r>
            <a:r>
              <a:rPr sz="2206" b="1" i="1" spc="-50" dirty="0">
                <a:latin typeface="Arial"/>
                <a:cs typeface="Arial"/>
              </a:rPr>
              <a:t> </a:t>
            </a:r>
            <a:r>
              <a:rPr sz="2206" b="1" i="1" dirty="0">
                <a:latin typeface="Arial"/>
                <a:cs typeface="Arial"/>
              </a:rPr>
              <a:t>použití</a:t>
            </a:r>
            <a:r>
              <a:rPr sz="2206" b="1" i="1" spc="-39" dirty="0">
                <a:latin typeface="Arial"/>
                <a:cs typeface="Arial"/>
              </a:rPr>
              <a:t> </a:t>
            </a:r>
            <a:r>
              <a:rPr sz="2206" b="1" i="1" spc="-11" dirty="0">
                <a:latin typeface="Arial"/>
                <a:cs typeface="Arial"/>
              </a:rPr>
              <a:t>procesu</a:t>
            </a:r>
            <a:endParaRPr sz="2206" dirty="0">
              <a:latin typeface="Arial"/>
              <a:cs typeface="Arial"/>
            </a:endParaRPr>
          </a:p>
        </p:txBody>
      </p:sp>
      <p:sp>
        <p:nvSpPr>
          <p:cNvPr id="16" name="object 16"/>
          <p:cNvSpPr txBox="1">
            <a:spLocks noGrp="1"/>
          </p:cNvSpPr>
          <p:nvPr>
            <p:ph type="title"/>
          </p:nvPr>
        </p:nvSpPr>
        <p:spPr>
          <a:xfrm>
            <a:off x="391633" y="774807"/>
            <a:ext cx="5612615" cy="514728"/>
          </a:xfrm>
          <a:prstGeom prst="rect">
            <a:avLst/>
          </a:prstGeom>
        </p:spPr>
        <p:txBody>
          <a:bodyPr vert="horz" wrap="square" lIns="0" tIns="14005" rIns="0" bIns="0" rtlCol="0">
            <a:spAutoFit/>
          </a:bodyPr>
          <a:lstStyle/>
          <a:p>
            <a:pPr marL="14007">
              <a:spcBef>
                <a:spcPts val="110"/>
              </a:spcBef>
            </a:pPr>
            <a:r>
              <a:rPr sz="3253" i="1" spc="-116" dirty="0">
                <a:solidFill>
                  <a:srgbClr val="FF3300"/>
                </a:solidFill>
                <a:latin typeface="Tahoma"/>
                <a:cs typeface="Tahoma"/>
              </a:rPr>
              <a:t>Předpoklady</a:t>
            </a:r>
            <a:r>
              <a:rPr sz="3253" i="1" spc="-94" dirty="0">
                <a:solidFill>
                  <a:srgbClr val="FF3300"/>
                </a:solidFill>
                <a:latin typeface="Tahoma"/>
                <a:cs typeface="Tahoma"/>
              </a:rPr>
              <a:t> </a:t>
            </a:r>
            <a:r>
              <a:rPr sz="3253" i="1" spc="-83" dirty="0">
                <a:solidFill>
                  <a:srgbClr val="FF3300"/>
                </a:solidFill>
                <a:latin typeface="Tahoma"/>
                <a:cs typeface="Tahoma"/>
              </a:rPr>
              <a:t>pro</a:t>
            </a:r>
            <a:r>
              <a:rPr sz="3253" i="1" spc="-110" dirty="0">
                <a:solidFill>
                  <a:srgbClr val="FF3300"/>
                </a:solidFill>
                <a:latin typeface="Tahoma"/>
                <a:cs typeface="Tahoma"/>
              </a:rPr>
              <a:t> </a:t>
            </a:r>
            <a:r>
              <a:rPr sz="3253" i="1" spc="-83" dirty="0">
                <a:solidFill>
                  <a:srgbClr val="FF3300"/>
                </a:solidFill>
                <a:latin typeface="Tahoma"/>
                <a:cs typeface="Tahoma"/>
              </a:rPr>
              <a:t>vznik</a:t>
            </a:r>
            <a:r>
              <a:rPr sz="3253" i="1" spc="-110" dirty="0">
                <a:solidFill>
                  <a:srgbClr val="FF3300"/>
                </a:solidFill>
                <a:latin typeface="Tahoma"/>
                <a:cs typeface="Tahoma"/>
              </a:rPr>
              <a:t> </a:t>
            </a:r>
            <a:r>
              <a:rPr sz="3253" i="1" spc="-22" dirty="0">
                <a:solidFill>
                  <a:srgbClr val="FF3300"/>
                </a:solidFill>
                <a:latin typeface="Tahoma"/>
                <a:cs typeface="Tahoma"/>
              </a:rPr>
              <a:t>svaru</a:t>
            </a:r>
            <a:endParaRPr sz="3253">
              <a:latin typeface="Tahoma"/>
              <a:cs typeface="Tahoma"/>
            </a:endParaRPr>
          </a:p>
        </p:txBody>
      </p:sp>
      <p:grpSp>
        <p:nvGrpSpPr>
          <p:cNvPr id="17" name="object 17"/>
          <p:cNvGrpSpPr/>
          <p:nvPr/>
        </p:nvGrpSpPr>
        <p:grpSpPr>
          <a:xfrm>
            <a:off x="4782567" y="3971939"/>
            <a:ext cx="3305246" cy="1950235"/>
            <a:chOff x="4030916" y="3846512"/>
            <a:chExt cx="2997200" cy="1768475"/>
          </a:xfrm>
        </p:grpSpPr>
        <p:sp>
          <p:nvSpPr>
            <p:cNvPr id="18" name="object 18"/>
            <p:cNvSpPr/>
            <p:nvPr/>
          </p:nvSpPr>
          <p:spPr>
            <a:xfrm>
              <a:off x="7014209" y="5343905"/>
              <a:ext cx="0" cy="257810"/>
            </a:xfrm>
            <a:custGeom>
              <a:avLst/>
              <a:gdLst/>
              <a:ahLst/>
              <a:cxnLst/>
              <a:rect l="l" t="t" r="r" b="b"/>
              <a:pathLst>
                <a:path h="257810">
                  <a:moveTo>
                    <a:pt x="0" y="0"/>
                  </a:moveTo>
                  <a:lnTo>
                    <a:pt x="0" y="257695"/>
                  </a:lnTo>
                </a:path>
              </a:pathLst>
            </a:custGeom>
            <a:ln w="25908">
              <a:solidFill>
                <a:srgbClr val="00B8B8"/>
              </a:solidFill>
            </a:ln>
          </p:spPr>
          <p:txBody>
            <a:bodyPr wrap="square" lIns="0" tIns="0" rIns="0" bIns="0" rtlCol="0"/>
            <a:lstStyle/>
            <a:p>
              <a:endParaRPr sz="1985"/>
            </a:p>
          </p:txBody>
        </p:sp>
        <p:sp>
          <p:nvSpPr>
            <p:cNvPr id="19" name="object 19"/>
            <p:cNvSpPr/>
            <p:nvPr/>
          </p:nvSpPr>
          <p:spPr>
            <a:xfrm>
              <a:off x="4043933" y="4472177"/>
              <a:ext cx="2971165" cy="257810"/>
            </a:xfrm>
            <a:custGeom>
              <a:avLst/>
              <a:gdLst/>
              <a:ahLst/>
              <a:cxnLst/>
              <a:rect l="l" t="t" r="r" b="b"/>
              <a:pathLst>
                <a:path w="2971165" h="257810">
                  <a:moveTo>
                    <a:pt x="1485900" y="0"/>
                  </a:moveTo>
                  <a:lnTo>
                    <a:pt x="1485900" y="128905"/>
                  </a:lnTo>
                  <a:lnTo>
                    <a:pt x="2970784" y="128905"/>
                  </a:lnTo>
                  <a:lnTo>
                    <a:pt x="2970784" y="257683"/>
                  </a:lnTo>
                </a:path>
                <a:path w="2971165" h="257810">
                  <a:moveTo>
                    <a:pt x="1485900" y="0"/>
                  </a:moveTo>
                  <a:lnTo>
                    <a:pt x="1485900" y="257683"/>
                  </a:lnTo>
                </a:path>
                <a:path w="2971165" h="257810">
                  <a:moveTo>
                    <a:pt x="1484883" y="0"/>
                  </a:moveTo>
                  <a:lnTo>
                    <a:pt x="1484883" y="128905"/>
                  </a:lnTo>
                  <a:lnTo>
                    <a:pt x="0" y="128905"/>
                  </a:lnTo>
                  <a:lnTo>
                    <a:pt x="0" y="257683"/>
                  </a:lnTo>
                </a:path>
              </a:pathLst>
            </a:custGeom>
            <a:ln w="25908">
              <a:solidFill>
                <a:srgbClr val="00A1A1"/>
              </a:solidFill>
            </a:ln>
          </p:spPr>
          <p:txBody>
            <a:bodyPr wrap="square" lIns="0" tIns="0" rIns="0" bIns="0" rtlCol="0"/>
            <a:lstStyle/>
            <a:p>
              <a:endParaRPr sz="1985"/>
            </a:p>
          </p:txBody>
        </p:sp>
        <p:sp>
          <p:nvSpPr>
            <p:cNvPr id="20" name="object 20"/>
            <p:cNvSpPr/>
            <p:nvPr/>
          </p:nvSpPr>
          <p:spPr>
            <a:xfrm>
              <a:off x="4915661" y="3859529"/>
              <a:ext cx="1226820" cy="612775"/>
            </a:xfrm>
            <a:custGeom>
              <a:avLst/>
              <a:gdLst/>
              <a:ahLst/>
              <a:cxnLst/>
              <a:rect l="l" t="t" r="r" b="b"/>
              <a:pathLst>
                <a:path w="1226820" h="612775">
                  <a:moveTo>
                    <a:pt x="1226819" y="0"/>
                  </a:moveTo>
                  <a:lnTo>
                    <a:pt x="0" y="0"/>
                  </a:lnTo>
                  <a:lnTo>
                    <a:pt x="0" y="612648"/>
                  </a:lnTo>
                  <a:lnTo>
                    <a:pt x="1226819" y="612648"/>
                  </a:lnTo>
                  <a:lnTo>
                    <a:pt x="1226819" y="0"/>
                  </a:lnTo>
                  <a:close/>
                </a:path>
              </a:pathLst>
            </a:custGeom>
            <a:solidFill>
              <a:srgbClr val="00CCCC"/>
            </a:solidFill>
          </p:spPr>
          <p:txBody>
            <a:bodyPr wrap="square" lIns="0" tIns="0" rIns="0" bIns="0" rtlCol="0"/>
            <a:lstStyle/>
            <a:p>
              <a:endParaRPr sz="1985"/>
            </a:p>
          </p:txBody>
        </p:sp>
        <p:sp>
          <p:nvSpPr>
            <p:cNvPr id="21" name="object 21"/>
            <p:cNvSpPr/>
            <p:nvPr/>
          </p:nvSpPr>
          <p:spPr>
            <a:xfrm>
              <a:off x="4915661" y="3859529"/>
              <a:ext cx="1226820" cy="612775"/>
            </a:xfrm>
            <a:custGeom>
              <a:avLst/>
              <a:gdLst/>
              <a:ahLst/>
              <a:cxnLst/>
              <a:rect l="l" t="t" r="r" b="b"/>
              <a:pathLst>
                <a:path w="1226820" h="612775">
                  <a:moveTo>
                    <a:pt x="0" y="612648"/>
                  </a:moveTo>
                  <a:lnTo>
                    <a:pt x="1226819" y="612648"/>
                  </a:lnTo>
                  <a:lnTo>
                    <a:pt x="1226819" y="0"/>
                  </a:lnTo>
                  <a:lnTo>
                    <a:pt x="0" y="0"/>
                  </a:lnTo>
                  <a:lnTo>
                    <a:pt x="0" y="612648"/>
                  </a:lnTo>
                  <a:close/>
                </a:path>
              </a:pathLst>
            </a:custGeom>
            <a:ln w="25908">
              <a:solidFill>
                <a:srgbClr val="FFFFFF"/>
              </a:solidFill>
            </a:ln>
          </p:spPr>
          <p:txBody>
            <a:bodyPr wrap="square" lIns="0" tIns="0" rIns="0" bIns="0" rtlCol="0"/>
            <a:lstStyle/>
            <a:p>
              <a:endParaRPr sz="1985"/>
            </a:p>
          </p:txBody>
        </p:sp>
        <p:sp>
          <p:nvSpPr>
            <p:cNvPr id="22" name="object 22"/>
            <p:cNvSpPr/>
            <p:nvPr/>
          </p:nvSpPr>
          <p:spPr>
            <a:xfrm>
              <a:off x="4043933" y="5343905"/>
              <a:ext cx="1485900" cy="257810"/>
            </a:xfrm>
            <a:custGeom>
              <a:avLst/>
              <a:gdLst/>
              <a:ahLst/>
              <a:cxnLst/>
              <a:rect l="l" t="t" r="r" b="b"/>
              <a:pathLst>
                <a:path w="1485900" h="257810">
                  <a:moveTo>
                    <a:pt x="0" y="0"/>
                  </a:moveTo>
                  <a:lnTo>
                    <a:pt x="0" y="257695"/>
                  </a:lnTo>
                </a:path>
                <a:path w="1485900" h="257810">
                  <a:moveTo>
                    <a:pt x="1485900" y="0"/>
                  </a:moveTo>
                  <a:lnTo>
                    <a:pt x="1485900" y="257695"/>
                  </a:lnTo>
                </a:path>
              </a:pathLst>
            </a:custGeom>
            <a:ln w="25908">
              <a:solidFill>
                <a:srgbClr val="00B8B8"/>
              </a:solidFill>
            </a:ln>
          </p:spPr>
          <p:txBody>
            <a:bodyPr wrap="square" lIns="0" tIns="0" rIns="0" bIns="0" rtlCol="0"/>
            <a:lstStyle/>
            <a:p>
              <a:endParaRPr sz="1985"/>
            </a:p>
          </p:txBody>
        </p:sp>
      </p:grpSp>
      <p:sp>
        <p:nvSpPr>
          <p:cNvPr id="23" name="object 23"/>
          <p:cNvSpPr txBox="1"/>
          <p:nvPr/>
        </p:nvSpPr>
        <p:spPr>
          <a:xfrm>
            <a:off x="5758245" y="3986295"/>
            <a:ext cx="1352910" cy="605077"/>
          </a:xfrm>
          <a:prstGeom prst="rect">
            <a:avLst/>
          </a:prstGeom>
        </p:spPr>
        <p:txBody>
          <a:bodyPr vert="horz" wrap="square" lIns="0" tIns="65825" rIns="0" bIns="0" rtlCol="0">
            <a:spAutoFit/>
          </a:bodyPr>
          <a:lstStyle/>
          <a:p>
            <a:pPr algn="ctr">
              <a:lnSpc>
                <a:spcPts val="2073"/>
              </a:lnSpc>
              <a:spcBef>
                <a:spcPts val="518"/>
              </a:spcBef>
            </a:pPr>
            <a:r>
              <a:rPr sz="1764" b="1" spc="-11" dirty="0">
                <a:latin typeface="Arial"/>
                <a:cs typeface="Arial"/>
              </a:rPr>
              <a:t>Tloušťka</a:t>
            </a:r>
            <a:endParaRPr sz="1764">
              <a:latin typeface="Arial"/>
              <a:cs typeface="Arial"/>
            </a:endParaRPr>
          </a:p>
          <a:p>
            <a:pPr algn="ctr">
              <a:lnSpc>
                <a:spcPts val="2073"/>
              </a:lnSpc>
            </a:pPr>
            <a:r>
              <a:rPr sz="1764" spc="-28" dirty="0">
                <a:latin typeface="Arial"/>
                <a:cs typeface="Arial"/>
              </a:rPr>
              <a:t>ZM</a:t>
            </a:r>
            <a:endParaRPr sz="1764">
              <a:latin typeface="Arial"/>
              <a:cs typeface="Arial"/>
            </a:endParaRPr>
          </a:p>
        </p:txBody>
      </p:sp>
      <p:grpSp>
        <p:nvGrpSpPr>
          <p:cNvPr id="24" name="object 24"/>
          <p:cNvGrpSpPr/>
          <p:nvPr/>
        </p:nvGrpSpPr>
        <p:grpSpPr>
          <a:xfrm>
            <a:off x="4106954" y="4931582"/>
            <a:ext cx="1381621" cy="706566"/>
            <a:chOff x="3418268" y="4716716"/>
            <a:chExt cx="1252855" cy="640715"/>
          </a:xfrm>
        </p:grpSpPr>
        <p:sp>
          <p:nvSpPr>
            <p:cNvPr id="25" name="object 25"/>
            <p:cNvSpPr/>
            <p:nvPr/>
          </p:nvSpPr>
          <p:spPr>
            <a:xfrm>
              <a:off x="3431285" y="4729733"/>
              <a:ext cx="1226820" cy="614680"/>
            </a:xfrm>
            <a:custGeom>
              <a:avLst/>
              <a:gdLst/>
              <a:ahLst/>
              <a:cxnLst/>
              <a:rect l="l" t="t" r="r" b="b"/>
              <a:pathLst>
                <a:path w="1226820" h="614679">
                  <a:moveTo>
                    <a:pt x="1226819" y="0"/>
                  </a:moveTo>
                  <a:lnTo>
                    <a:pt x="0" y="0"/>
                  </a:lnTo>
                  <a:lnTo>
                    <a:pt x="0" y="614171"/>
                  </a:lnTo>
                  <a:lnTo>
                    <a:pt x="1226819" y="614171"/>
                  </a:lnTo>
                  <a:lnTo>
                    <a:pt x="1226819" y="0"/>
                  </a:lnTo>
                  <a:close/>
                </a:path>
              </a:pathLst>
            </a:custGeom>
            <a:solidFill>
              <a:srgbClr val="00CCCC"/>
            </a:solidFill>
          </p:spPr>
          <p:txBody>
            <a:bodyPr wrap="square" lIns="0" tIns="0" rIns="0" bIns="0" rtlCol="0"/>
            <a:lstStyle/>
            <a:p>
              <a:endParaRPr sz="1985"/>
            </a:p>
          </p:txBody>
        </p:sp>
        <p:sp>
          <p:nvSpPr>
            <p:cNvPr id="26" name="object 26"/>
            <p:cNvSpPr/>
            <p:nvPr/>
          </p:nvSpPr>
          <p:spPr>
            <a:xfrm>
              <a:off x="3431285" y="4729733"/>
              <a:ext cx="1226820" cy="614680"/>
            </a:xfrm>
            <a:custGeom>
              <a:avLst/>
              <a:gdLst/>
              <a:ahLst/>
              <a:cxnLst/>
              <a:rect l="l" t="t" r="r" b="b"/>
              <a:pathLst>
                <a:path w="1226820" h="614679">
                  <a:moveTo>
                    <a:pt x="0" y="614171"/>
                  </a:moveTo>
                  <a:lnTo>
                    <a:pt x="1226819" y="614171"/>
                  </a:lnTo>
                  <a:lnTo>
                    <a:pt x="1226819" y="0"/>
                  </a:lnTo>
                  <a:lnTo>
                    <a:pt x="0" y="0"/>
                  </a:lnTo>
                  <a:lnTo>
                    <a:pt x="0" y="614171"/>
                  </a:lnTo>
                  <a:close/>
                </a:path>
              </a:pathLst>
            </a:custGeom>
            <a:ln w="25908">
              <a:solidFill>
                <a:srgbClr val="FFFFFF"/>
              </a:solidFill>
            </a:ln>
          </p:spPr>
          <p:txBody>
            <a:bodyPr wrap="square" lIns="0" tIns="0" rIns="0" bIns="0" rtlCol="0"/>
            <a:lstStyle/>
            <a:p>
              <a:endParaRPr sz="1985"/>
            </a:p>
          </p:txBody>
        </p:sp>
      </p:grpSp>
      <p:sp>
        <p:nvSpPr>
          <p:cNvPr id="27" name="object 27"/>
          <p:cNvSpPr txBox="1"/>
          <p:nvPr/>
        </p:nvSpPr>
        <p:spPr>
          <a:xfrm>
            <a:off x="4121308" y="4945937"/>
            <a:ext cx="1352910" cy="470180"/>
          </a:xfrm>
          <a:prstGeom prst="rect">
            <a:avLst/>
          </a:prstGeom>
        </p:spPr>
        <p:txBody>
          <a:bodyPr vert="horz" wrap="square" lIns="0" tIns="196774" rIns="0" bIns="0" rtlCol="0">
            <a:spAutoFit/>
          </a:bodyPr>
          <a:lstStyle/>
          <a:p>
            <a:pPr marL="102947">
              <a:spcBef>
                <a:spcPts val="1549"/>
              </a:spcBef>
            </a:pPr>
            <a:r>
              <a:rPr sz="1764" b="1" spc="-11" dirty="0">
                <a:latin typeface="Arial"/>
                <a:cs typeface="Arial"/>
              </a:rPr>
              <a:t>NEJMENŠÍ</a:t>
            </a:r>
            <a:endParaRPr sz="1764">
              <a:latin typeface="Arial"/>
              <a:cs typeface="Arial"/>
            </a:endParaRPr>
          </a:p>
        </p:txBody>
      </p:sp>
      <p:grpSp>
        <p:nvGrpSpPr>
          <p:cNvPr id="28" name="object 28"/>
          <p:cNvGrpSpPr/>
          <p:nvPr/>
        </p:nvGrpSpPr>
        <p:grpSpPr>
          <a:xfrm>
            <a:off x="4106954" y="5892905"/>
            <a:ext cx="1381621" cy="706566"/>
            <a:chOff x="3418268" y="5588444"/>
            <a:chExt cx="1252855" cy="640715"/>
          </a:xfrm>
        </p:grpSpPr>
        <p:sp>
          <p:nvSpPr>
            <p:cNvPr id="29" name="object 29"/>
            <p:cNvSpPr/>
            <p:nvPr/>
          </p:nvSpPr>
          <p:spPr>
            <a:xfrm>
              <a:off x="3431285" y="5601462"/>
              <a:ext cx="1226820" cy="614680"/>
            </a:xfrm>
            <a:custGeom>
              <a:avLst/>
              <a:gdLst/>
              <a:ahLst/>
              <a:cxnLst/>
              <a:rect l="l" t="t" r="r" b="b"/>
              <a:pathLst>
                <a:path w="1226820" h="614679">
                  <a:moveTo>
                    <a:pt x="1226819" y="0"/>
                  </a:moveTo>
                  <a:lnTo>
                    <a:pt x="0" y="0"/>
                  </a:lnTo>
                  <a:lnTo>
                    <a:pt x="0" y="614172"/>
                  </a:lnTo>
                  <a:lnTo>
                    <a:pt x="1226819" y="614172"/>
                  </a:lnTo>
                  <a:lnTo>
                    <a:pt x="1226819" y="0"/>
                  </a:lnTo>
                  <a:close/>
                </a:path>
              </a:pathLst>
            </a:custGeom>
            <a:solidFill>
              <a:srgbClr val="00CCCC"/>
            </a:solidFill>
          </p:spPr>
          <p:txBody>
            <a:bodyPr wrap="square" lIns="0" tIns="0" rIns="0" bIns="0" rtlCol="0"/>
            <a:lstStyle/>
            <a:p>
              <a:endParaRPr sz="1985"/>
            </a:p>
          </p:txBody>
        </p:sp>
        <p:sp>
          <p:nvSpPr>
            <p:cNvPr id="30" name="object 30"/>
            <p:cNvSpPr/>
            <p:nvPr/>
          </p:nvSpPr>
          <p:spPr>
            <a:xfrm>
              <a:off x="3431285" y="5601462"/>
              <a:ext cx="1226820" cy="614680"/>
            </a:xfrm>
            <a:custGeom>
              <a:avLst/>
              <a:gdLst/>
              <a:ahLst/>
              <a:cxnLst/>
              <a:rect l="l" t="t" r="r" b="b"/>
              <a:pathLst>
                <a:path w="1226820" h="614679">
                  <a:moveTo>
                    <a:pt x="0" y="614172"/>
                  </a:moveTo>
                  <a:lnTo>
                    <a:pt x="1226819" y="614172"/>
                  </a:lnTo>
                  <a:lnTo>
                    <a:pt x="1226819" y="0"/>
                  </a:lnTo>
                  <a:lnTo>
                    <a:pt x="0" y="0"/>
                  </a:lnTo>
                  <a:lnTo>
                    <a:pt x="0" y="614172"/>
                  </a:lnTo>
                  <a:close/>
                </a:path>
              </a:pathLst>
            </a:custGeom>
            <a:ln w="25908">
              <a:solidFill>
                <a:srgbClr val="FFFFFF"/>
              </a:solidFill>
            </a:ln>
          </p:spPr>
          <p:txBody>
            <a:bodyPr wrap="square" lIns="0" tIns="0" rIns="0" bIns="0" rtlCol="0"/>
            <a:lstStyle/>
            <a:p>
              <a:endParaRPr sz="1985"/>
            </a:p>
          </p:txBody>
        </p:sp>
      </p:grpSp>
      <p:sp>
        <p:nvSpPr>
          <p:cNvPr id="31" name="object 31"/>
          <p:cNvSpPr txBox="1"/>
          <p:nvPr/>
        </p:nvSpPr>
        <p:spPr>
          <a:xfrm>
            <a:off x="4121308" y="5907259"/>
            <a:ext cx="1352910" cy="578337"/>
          </a:xfrm>
          <a:prstGeom prst="rect">
            <a:avLst/>
          </a:prstGeom>
        </p:spPr>
        <p:txBody>
          <a:bodyPr vert="horz" wrap="square" lIns="0" tIns="115544" rIns="0" bIns="0" rtlCol="0">
            <a:spAutoFit/>
          </a:bodyPr>
          <a:lstStyle/>
          <a:p>
            <a:pPr marL="23810" marR="14707" indent="68631">
              <a:lnSpc>
                <a:spcPts val="1787"/>
              </a:lnSpc>
              <a:spcBef>
                <a:spcPts val="910"/>
              </a:spcBef>
            </a:pPr>
            <a:r>
              <a:rPr sz="1544" b="1" dirty="0">
                <a:latin typeface="Arial"/>
                <a:cs typeface="Arial"/>
              </a:rPr>
              <a:t>VŠE</a:t>
            </a:r>
            <a:r>
              <a:rPr sz="1544" b="1" spc="-28" dirty="0">
                <a:latin typeface="Arial"/>
                <a:cs typeface="Arial"/>
              </a:rPr>
              <a:t> </a:t>
            </a:r>
            <a:r>
              <a:rPr sz="1544" b="1" dirty="0">
                <a:latin typeface="Arial"/>
                <a:cs typeface="Arial"/>
              </a:rPr>
              <a:t>CO</a:t>
            </a:r>
            <a:r>
              <a:rPr sz="1544" b="1" spc="-17" dirty="0">
                <a:latin typeface="Arial"/>
                <a:cs typeface="Arial"/>
              </a:rPr>
              <a:t> </a:t>
            </a:r>
            <a:r>
              <a:rPr sz="1544" b="1" spc="-28" dirty="0">
                <a:latin typeface="Arial"/>
                <a:cs typeface="Arial"/>
              </a:rPr>
              <a:t>LZE </a:t>
            </a:r>
            <a:r>
              <a:rPr sz="1544" b="1" spc="-39" dirty="0">
                <a:latin typeface="Arial"/>
                <a:cs typeface="Arial"/>
              </a:rPr>
              <a:t>VYVÁLCOVAT</a:t>
            </a:r>
            <a:endParaRPr sz="1544">
              <a:latin typeface="Arial"/>
              <a:cs typeface="Arial"/>
            </a:endParaRPr>
          </a:p>
        </p:txBody>
      </p:sp>
      <p:grpSp>
        <p:nvGrpSpPr>
          <p:cNvPr id="32" name="object 32"/>
          <p:cNvGrpSpPr/>
          <p:nvPr/>
        </p:nvGrpSpPr>
        <p:grpSpPr>
          <a:xfrm>
            <a:off x="5725685" y="4950895"/>
            <a:ext cx="1369192" cy="942805"/>
            <a:chOff x="4915662" y="4489476"/>
            <a:chExt cx="1241584" cy="854937"/>
          </a:xfrm>
        </p:grpSpPr>
        <p:sp>
          <p:nvSpPr>
            <p:cNvPr id="33" name="object 33"/>
            <p:cNvSpPr/>
            <p:nvPr/>
          </p:nvSpPr>
          <p:spPr>
            <a:xfrm>
              <a:off x="4930426" y="4489476"/>
              <a:ext cx="1226820" cy="614680"/>
            </a:xfrm>
            <a:custGeom>
              <a:avLst/>
              <a:gdLst/>
              <a:ahLst/>
              <a:cxnLst/>
              <a:rect l="l" t="t" r="r" b="b"/>
              <a:pathLst>
                <a:path w="1226820" h="614679">
                  <a:moveTo>
                    <a:pt x="1226819" y="0"/>
                  </a:moveTo>
                  <a:lnTo>
                    <a:pt x="0" y="0"/>
                  </a:lnTo>
                  <a:lnTo>
                    <a:pt x="0" y="614171"/>
                  </a:lnTo>
                  <a:lnTo>
                    <a:pt x="1226819" y="614171"/>
                  </a:lnTo>
                  <a:lnTo>
                    <a:pt x="1226819" y="0"/>
                  </a:lnTo>
                  <a:close/>
                </a:path>
              </a:pathLst>
            </a:custGeom>
            <a:solidFill>
              <a:srgbClr val="00CCCC"/>
            </a:solidFill>
          </p:spPr>
          <p:txBody>
            <a:bodyPr wrap="square" lIns="0" tIns="0" rIns="0" bIns="0" rtlCol="0"/>
            <a:lstStyle/>
            <a:p>
              <a:endParaRPr sz="1985"/>
            </a:p>
          </p:txBody>
        </p:sp>
        <p:sp>
          <p:nvSpPr>
            <p:cNvPr id="34" name="object 34"/>
            <p:cNvSpPr/>
            <p:nvPr/>
          </p:nvSpPr>
          <p:spPr>
            <a:xfrm>
              <a:off x="4915662" y="4729733"/>
              <a:ext cx="1226820" cy="614680"/>
            </a:xfrm>
            <a:custGeom>
              <a:avLst/>
              <a:gdLst/>
              <a:ahLst/>
              <a:cxnLst/>
              <a:rect l="l" t="t" r="r" b="b"/>
              <a:pathLst>
                <a:path w="1226820" h="614679">
                  <a:moveTo>
                    <a:pt x="0" y="614171"/>
                  </a:moveTo>
                  <a:lnTo>
                    <a:pt x="1226819" y="614171"/>
                  </a:lnTo>
                  <a:lnTo>
                    <a:pt x="1226819" y="0"/>
                  </a:lnTo>
                  <a:lnTo>
                    <a:pt x="0" y="0"/>
                  </a:lnTo>
                  <a:lnTo>
                    <a:pt x="0" y="614171"/>
                  </a:lnTo>
                  <a:close/>
                </a:path>
              </a:pathLst>
            </a:custGeom>
            <a:ln w="25908">
              <a:solidFill>
                <a:srgbClr val="FFFFFF"/>
              </a:solidFill>
            </a:ln>
          </p:spPr>
          <p:txBody>
            <a:bodyPr wrap="square" lIns="0" tIns="0" rIns="0" bIns="0" rtlCol="0"/>
            <a:lstStyle/>
            <a:p>
              <a:endParaRPr sz="1985"/>
            </a:p>
          </p:txBody>
        </p:sp>
      </p:grpSp>
      <p:sp>
        <p:nvSpPr>
          <p:cNvPr id="35" name="object 35"/>
          <p:cNvSpPr txBox="1"/>
          <p:nvPr/>
        </p:nvSpPr>
        <p:spPr>
          <a:xfrm>
            <a:off x="5758245" y="4945936"/>
            <a:ext cx="1352910" cy="470180"/>
          </a:xfrm>
          <a:prstGeom prst="rect">
            <a:avLst/>
          </a:prstGeom>
        </p:spPr>
        <p:txBody>
          <a:bodyPr vert="horz" wrap="square" lIns="0" tIns="196774" rIns="0" bIns="0" rtlCol="0">
            <a:spAutoFit/>
          </a:bodyPr>
          <a:lstStyle/>
          <a:p>
            <a:pPr marL="135162">
              <a:spcBef>
                <a:spcPts val="1549"/>
              </a:spcBef>
            </a:pPr>
            <a:r>
              <a:rPr sz="1764" b="1" spc="-11" dirty="0">
                <a:latin typeface="Arial"/>
                <a:cs typeface="Arial"/>
              </a:rPr>
              <a:t>NEJVĚTŠÍ</a:t>
            </a:r>
            <a:endParaRPr sz="1764">
              <a:latin typeface="Arial"/>
              <a:cs typeface="Arial"/>
            </a:endParaRPr>
          </a:p>
        </p:txBody>
      </p:sp>
      <p:grpSp>
        <p:nvGrpSpPr>
          <p:cNvPr id="36" name="object 36"/>
          <p:cNvGrpSpPr/>
          <p:nvPr/>
        </p:nvGrpSpPr>
        <p:grpSpPr>
          <a:xfrm>
            <a:off x="5743891" y="5892905"/>
            <a:ext cx="1381621" cy="706566"/>
            <a:chOff x="4902644" y="5588444"/>
            <a:chExt cx="1252855" cy="640715"/>
          </a:xfrm>
        </p:grpSpPr>
        <p:sp>
          <p:nvSpPr>
            <p:cNvPr id="37" name="object 37"/>
            <p:cNvSpPr/>
            <p:nvPr/>
          </p:nvSpPr>
          <p:spPr>
            <a:xfrm>
              <a:off x="4915662" y="5601462"/>
              <a:ext cx="1226820" cy="614680"/>
            </a:xfrm>
            <a:custGeom>
              <a:avLst/>
              <a:gdLst/>
              <a:ahLst/>
              <a:cxnLst/>
              <a:rect l="l" t="t" r="r" b="b"/>
              <a:pathLst>
                <a:path w="1226820" h="614679">
                  <a:moveTo>
                    <a:pt x="1226819" y="0"/>
                  </a:moveTo>
                  <a:lnTo>
                    <a:pt x="0" y="0"/>
                  </a:lnTo>
                  <a:lnTo>
                    <a:pt x="0" y="614172"/>
                  </a:lnTo>
                  <a:lnTo>
                    <a:pt x="1226819" y="614172"/>
                  </a:lnTo>
                  <a:lnTo>
                    <a:pt x="1226819" y="0"/>
                  </a:lnTo>
                  <a:close/>
                </a:path>
              </a:pathLst>
            </a:custGeom>
            <a:solidFill>
              <a:srgbClr val="00CCCC"/>
            </a:solidFill>
          </p:spPr>
          <p:txBody>
            <a:bodyPr wrap="square" lIns="0" tIns="0" rIns="0" bIns="0" rtlCol="0"/>
            <a:lstStyle/>
            <a:p>
              <a:endParaRPr sz="1985"/>
            </a:p>
          </p:txBody>
        </p:sp>
        <p:sp>
          <p:nvSpPr>
            <p:cNvPr id="38" name="object 38"/>
            <p:cNvSpPr/>
            <p:nvPr/>
          </p:nvSpPr>
          <p:spPr>
            <a:xfrm>
              <a:off x="4915662" y="5601462"/>
              <a:ext cx="1226820" cy="614680"/>
            </a:xfrm>
            <a:custGeom>
              <a:avLst/>
              <a:gdLst/>
              <a:ahLst/>
              <a:cxnLst/>
              <a:rect l="l" t="t" r="r" b="b"/>
              <a:pathLst>
                <a:path w="1226820" h="614679">
                  <a:moveTo>
                    <a:pt x="0" y="614172"/>
                  </a:moveTo>
                  <a:lnTo>
                    <a:pt x="1226819" y="614172"/>
                  </a:lnTo>
                  <a:lnTo>
                    <a:pt x="1226819" y="0"/>
                  </a:lnTo>
                  <a:lnTo>
                    <a:pt x="0" y="0"/>
                  </a:lnTo>
                  <a:lnTo>
                    <a:pt x="0" y="614172"/>
                  </a:lnTo>
                  <a:close/>
                </a:path>
              </a:pathLst>
            </a:custGeom>
            <a:ln w="25908">
              <a:solidFill>
                <a:srgbClr val="FFFFFF"/>
              </a:solidFill>
            </a:ln>
          </p:spPr>
          <p:txBody>
            <a:bodyPr wrap="square" lIns="0" tIns="0" rIns="0" bIns="0" rtlCol="0"/>
            <a:lstStyle/>
            <a:p>
              <a:endParaRPr sz="1985"/>
            </a:p>
          </p:txBody>
        </p:sp>
      </p:grpSp>
      <p:sp>
        <p:nvSpPr>
          <p:cNvPr id="39" name="object 39"/>
          <p:cNvSpPr txBox="1"/>
          <p:nvPr/>
        </p:nvSpPr>
        <p:spPr>
          <a:xfrm>
            <a:off x="5758245" y="5907258"/>
            <a:ext cx="1352910" cy="679673"/>
          </a:xfrm>
          <a:prstGeom prst="rect">
            <a:avLst/>
          </a:prstGeom>
        </p:spPr>
        <p:txBody>
          <a:bodyPr vert="horz" wrap="square" lIns="0" tIns="0" rIns="0" bIns="0" rtlCol="0">
            <a:spAutoFit/>
          </a:bodyPr>
          <a:lstStyle/>
          <a:p>
            <a:pPr algn="ctr">
              <a:lnSpc>
                <a:spcPts val="1726"/>
              </a:lnSpc>
            </a:pPr>
            <a:r>
              <a:rPr sz="1544" b="1" dirty="0">
                <a:latin typeface="Arial"/>
                <a:cs typeface="Arial"/>
              </a:rPr>
              <a:t>5</a:t>
            </a:r>
            <a:r>
              <a:rPr sz="1544" b="1" spc="-22" dirty="0">
                <a:latin typeface="Arial"/>
                <a:cs typeface="Arial"/>
              </a:rPr>
              <a:t> </a:t>
            </a:r>
            <a:r>
              <a:rPr sz="1544" b="1" dirty="0">
                <a:latin typeface="Arial"/>
                <a:cs typeface="Arial"/>
              </a:rPr>
              <a:t>-</a:t>
            </a:r>
            <a:r>
              <a:rPr sz="1544" b="1" spc="6" dirty="0">
                <a:latin typeface="Arial"/>
                <a:cs typeface="Arial"/>
              </a:rPr>
              <a:t> </a:t>
            </a:r>
            <a:r>
              <a:rPr sz="1544" b="1" dirty="0">
                <a:latin typeface="Arial"/>
                <a:cs typeface="Arial"/>
              </a:rPr>
              <a:t>20</a:t>
            </a:r>
            <a:r>
              <a:rPr sz="1544" b="1" spc="-11" dirty="0">
                <a:latin typeface="Arial"/>
                <a:cs typeface="Arial"/>
              </a:rPr>
              <a:t> </a:t>
            </a:r>
            <a:r>
              <a:rPr sz="1544" b="1" spc="-39" dirty="0">
                <a:latin typeface="Arial"/>
                <a:cs typeface="Arial"/>
              </a:rPr>
              <a:t>mm</a:t>
            </a:r>
            <a:endParaRPr sz="1544">
              <a:latin typeface="Arial"/>
              <a:cs typeface="Arial"/>
            </a:endParaRPr>
          </a:p>
          <a:p>
            <a:pPr marL="700" algn="ctr">
              <a:lnSpc>
                <a:spcPts val="1780"/>
              </a:lnSpc>
            </a:pPr>
            <a:r>
              <a:rPr sz="1544" dirty="0">
                <a:solidFill>
                  <a:srgbClr val="FFFFFF"/>
                </a:solidFill>
                <a:latin typeface="Arial"/>
                <a:cs typeface="Arial"/>
              </a:rPr>
              <a:t>BĚŽNĚ</a:t>
            </a:r>
            <a:r>
              <a:rPr sz="1544" spc="-44" dirty="0">
                <a:solidFill>
                  <a:srgbClr val="FFFFFF"/>
                </a:solidFill>
                <a:latin typeface="Arial"/>
                <a:cs typeface="Arial"/>
              </a:rPr>
              <a:t> </a:t>
            </a:r>
            <a:r>
              <a:rPr sz="1544" spc="-28" dirty="0">
                <a:solidFill>
                  <a:srgbClr val="FFFFFF"/>
                </a:solidFill>
                <a:latin typeface="Arial"/>
                <a:cs typeface="Arial"/>
              </a:rPr>
              <a:t>DO</a:t>
            </a:r>
            <a:endParaRPr sz="1544">
              <a:latin typeface="Arial"/>
              <a:cs typeface="Arial"/>
            </a:endParaRPr>
          </a:p>
          <a:p>
            <a:pPr algn="ctr">
              <a:lnSpc>
                <a:spcPts val="1814"/>
              </a:lnSpc>
            </a:pPr>
            <a:r>
              <a:rPr sz="1544" dirty="0">
                <a:solidFill>
                  <a:srgbClr val="FFFFFF"/>
                </a:solidFill>
                <a:latin typeface="Arial"/>
                <a:cs typeface="Arial"/>
              </a:rPr>
              <a:t>5</a:t>
            </a:r>
            <a:r>
              <a:rPr sz="1544" spc="-11" dirty="0">
                <a:solidFill>
                  <a:srgbClr val="FFFFFF"/>
                </a:solidFill>
                <a:latin typeface="Arial"/>
                <a:cs typeface="Arial"/>
              </a:rPr>
              <a:t> </a:t>
            </a:r>
            <a:r>
              <a:rPr sz="1544" spc="-28" dirty="0">
                <a:solidFill>
                  <a:srgbClr val="FFFFFF"/>
                </a:solidFill>
                <a:latin typeface="Arial"/>
                <a:cs typeface="Arial"/>
              </a:rPr>
              <a:t>mm</a:t>
            </a:r>
            <a:endParaRPr sz="1544">
              <a:latin typeface="Arial"/>
              <a:cs typeface="Arial"/>
            </a:endParaRPr>
          </a:p>
        </p:txBody>
      </p:sp>
      <p:grpSp>
        <p:nvGrpSpPr>
          <p:cNvPr id="40" name="object 40"/>
          <p:cNvGrpSpPr/>
          <p:nvPr/>
        </p:nvGrpSpPr>
        <p:grpSpPr>
          <a:xfrm>
            <a:off x="7380828" y="4931582"/>
            <a:ext cx="1383721" cy="706566"/>
            <a:chOff x="6387020" y="4716716"/>
            <a:chExt cx="1254760" cy="640715"/>
          </a:xfrm>
        </p:grpSpPr>
        <p:sp>
          <p:nvSpPr>
            <p:cNvPr id="41" name="object 41"/>
            <p:cNvSpPr/>
            <p:nvPr/>
          </p:nvSpPr>
          <p:spPr>
            <a:xfrm>
              <a:off x="6400038" y="4729733"/>
              <a:ext cx="1228725" cy="614680"/>
            </a:xfrm>
            <a:custGeom>
              <a:avLst/>
              <a:gdLst/>
              <a:ahLst/>
              <a:cxnLst/>
              <a:rect l="l" t="t" r="r" b="b"/>
              <a:pathLst>
                <a:path w="1228725" h="614679">
                  <a:moveTo>
                    <a:pt x="1228343" y="0"/>
                  </a:moveTo>
                  <a:lnTo>
                    <a:pt x="0" y="0"/>
                  </a:lnTo>
                  <a:lnTo>
                    <a:pt x="0" y="614171"/>
                  </a:lnTo>
                  <a:lnTo>
                    <a:pt x="1228343" y="614171"/>
                  </a:lnTo>
                  <a:lnTo>
                    <a:pt x="1228343" y="0"/>
                  </a:lnTo>
                  <a:close/>
                </a:path>
              </a:pathLst>
            </a:custGeom>
            <a:solidFill>
              <a:srgbClr val="00CCCC"/>
            </a:solidFill>
          </p:spPr>
          <p:txBody>
            <a:bodyPr wrap="square" lIns="0" tIns="0" rIns="0" bIns="0" rtlCol="0"/>
            <a:lstStyle/>
            <a:p>
              <a:endParaRPr sz="1985"/>
            </a:p>
          </p:txBody>
        </p:sp>
        <p:sp>
          <p:nvSpPr>
            <p:cNvPr id="42" name="object 42"/>
            <p:cNvSpPr/>
            <p:nvPr/>
          </p:nvSpPr>
          <p:spPr>
            <a:xfrm>
              <a:off x="6400038" y="4729733"/>
              <a:ext cx="1228725" cy="614680"/>
            </a:xfrm>
            <a:custGeom>
              <a:avLst/>
              <a:gdLst/>
              <a:ahLst/>
              <a:cxnLst/>
              <a:rect l="l" t="t" r="r" b="b"/>
              <a:pathLst>
                <a:path w="1228725" h="614679">
                  <a:moveTo>
                    <a:pt x="0" y="614171"/>
                  </a:moveTo>
                  <a:lnTo>
                    <a:pt x="1228343" y="614171"/>
                  </a:lnTo>
                  <a:lnTo>
                    <a:pt x="1228343" y="0"/>
                  </a:lnTo>
                  <a:lnTo>
                    <a:pt x="0" y="0"/>
                  </a:lnTo>
                  <a:lnTo>
                    <a:pt x="0" y="614171"/>
                  </a:lnTo>
                  <a:close/>
                </a:path>
              </a:pathLst>
            </a:custGeom>
            <a:ln w="25908">
              <a:solidFill>
                <a:srgbClr val="FFFFFF"/>
              </a:solidFill>
            </a:ln>
          </p:spPr>
          <p:txBody>
            <a:bodyPr wrap="square" lIns="0" tIns="0" rIns="0" bIns="0" rtlCol="0"/>
            <a:lstStyle/>
            <a:p>
              <a:endParaRPr sz="1985"/>
            </a:p>
          </p:txBody>
        </p:sp>
      </p:grpSp>
      <p:sp>
        <p:nvSpPr>
          <p:cNvPr id="43" name="object 43"/>
          <p:cNvSpPr txBox="1"/>
          <p:nvPr/>
        </p:nvSpPr>
        <p:spPr>
          <a:xfrm>
            <a:off x="7395184" y="4945936"/>
            <a:ext cx="1355011" cy="470180"/>
          </a:xfrm>
          <a:prstGeom prst="rect">
            <a:avLst/>
          </a:prstGeom>
        </p:spPr>
        <p:txBody>
          <a:bodyPr vert="horz" wrap="square" lIns="0" tIns="196774" rIns="0" bIns="0" rtlCol="0">
            <a:spAutoFit/>
          </a:bodyPr>
          <a:lstStyle/>
          <a:p>
            <a:pPr marL="182783">
              <a:spcBef>
                <a:spcPts val="1549"/>
              </a:spcBef>
            </a:pPr>
            <a:r>
              <a:rPr sz="1764" b="1" spc="-11" dirty="0">
                <a:latin typeface="Arial"/>
                <a:cs typeface="Arial"/>
              </a:rPr>
              <a:t>VÝJIMKA</a:t>
            </a:r>
            <a:endParaRPr sz="1764">
              <a:latin typeface="Arial"/>
              <a:cs typeface="Arial"/>
            </a:endParaRPr>
          </a:p>
        </p:txBody>
      </p:sp>
      <p:grpSp>
        <p:nvGrpSpPr>
          <p:cNvPr id="44" name="object 44"/>
          <p:cNvGrpSpPr/>
          <p:nvPr/>
        </p:nvGrpSpPr>
        <p:grpSpPr>
          <a:xfrm>
            <a:off x="7380899" y="5892973"/>
            <a:ext cx="1383721" cy="705866"/>
            <a:chOff x="6387084" y="5588508"/>
            <a:chExt cx="1254760" cy="640080"/>
          </a:xfrm>
        </p:grpSpPr>
        <p:sp>
          <p:nvSpPr>
            <p:cNvPr id="45" name="object 45"/>
            <p:cNvSpPr/>
            <p:nvPr/>
          </p:nvSpPr>
          <p:spPr>
            <a:xfrm>
              <a:off x="6400038" y="5601462"/>
              <a:ext cx="1228725" cy="614680"/>
            </a:xfrm>
            <a:custGeom>
              <a:avLst/>
              <a:gdLst/>
              <a:ahLst/>
              <a:cxnLst/>
              <a:rect l="l" t="t" r="r" b="b"/>
              <a:pathLst>
                <a:path w="1228725" h="614679">
                  <a:moveTo>
                    <a:pt x="1228343" y="0"/>
                  </a:moveTo>
                  <a:lnTo>
                    <a:pt x="0" y="0"/>
                  </a:lnTo>
                  <a:lnTo>
                    <a:pt x="0" y="614172"/>
                  </a:lnTo>
                  <a:lnTo>
                    <a:pt x="1228343" y="614172"/>
                  </a:lnTo>
                  <a:lnTo>
                    <a:pt x="1228343" y="0"/>
                  </a:lnTo>
                  <a:close/>
                </a:path>
              </a:pathLst>
            </a:custGeom>
            <a:solidFill>
              <a:srgbClr val="00CCCC"/>
            </a:solidFill>
          </p:spPr>
          <p:txBody>
            <a:bodyPr wrap="square" lIns="0" tIns="0" rIns="0" bIns="0" rtlCol="0"/>
            <a:lstStyle/>
            <a:p>
              <a:endParaRPr sz="1985"/>
            </a:p>
          </p:txBody>
        </p:sp>
        <p:sp>
          <p:nvSpPr>
            <p:cNvPr id="46" name="object 46"/>
            <p:cNvSpPr/>
            <p:nvPr/>
          </p:nvSpPr>
          <p:spPr>
            <a:xfrm>
              <a:off x="6400038" y="5601462"/>
              <a:ext cx="1228725" cy="614680"/>
            </a:xfrm>
            <a:custGeom>
              <a:avLst/>
              <a:gdLst/>
              <a:ahLst/>
              <a:cxnLst/>
              <a:rect l="l" t="t" r="r" b="b"/>
              <a:pathLst>
                <a:path w="1228725" h="614679">
                  <a:moveTo>
                    <a:pt x="0" y="614172"/>
                  </a:moveTo>
                  <a:lnTo>
                    <a:pt x="1228343" y="614172"/>
                  </a:lnTo>
                  <a:lnTo>
                    <a:pt x="1228343" y="0"/>
                  </a:lnTo>
                  <a:lnTo>
                    <a:pt x="0" y="0"/>
                  </a:lnTo>
                  <a:lnTo>
                    <a:pt x="0" y="614172"/>
                  </a:lnTo>
                  <a:close/>
                </a:path>
              </a:pathLst>
            </a:custGeom>
            <a:ln w="25908">
              <a:solidFill>
                <a:srgbClr val="FFFFFF"/>
              </a:solidFill>
            </a:ln>
          </p:spPr>
          <p:txBody>
            <a:bodyPr wrap="square" lIns="0" tIns="0" rIns="0" bIns="0" rtlCol="0"/>
            <a:lstStyle/>
            <a:p>
              <a:endParaRPr sz="1985"/>
            </a:p>
          </p:txBody>
        </p:sp>
      </p:grpSp>
      <p:sp>
        <p:nvSpPr>
          <p:cNvPr id="47" name="object 47"/>
          <p:cNvSpPr txBox="1"/>
          <p:nvPr/>
        </p:nvSpPr>
        <p:spPr>
          <a:xfrm>
            <a:off x="7395184" y="5907259"/>
            <a:ext cx="1355011" cy="599227"/>
          </a:xfrm>
          <a:prstGeom prst="rect">
            <a:avLst/>
          </a:prstGeom>
        </p:spPr>
        <p:txBody>
          <a:bodyPr vert="horz" wrap="square" lIns="0" tIns="85432" rIns="0" bIns="0" rtlCol="0">
            <a:spAutoFit/>
          </a:bodyPr>
          <a:lstStyle/>
          <a:p>
            <a:pPr marL="216398" marR="200991" indent="-3501">
              <a:lnSpc>
                <a:spcPts val="2028"/>
              </a:lnSpc>
              <a:spcBef>
                <a:spcPts val="673"/>
              </a:spcBef>
            </a:pPr>
            <a:r>
              <a:rPr sz="1764" b="1" dirty="0">
                <a:latin typeface="Arial"/>
                <a:cs typeface="Arial"/>
              </a:rPr>
              <a:t>Al</a:t>
            </a:r>
            <a:r>
              <a:rPr sz="1764" b="1" spc="-22" dirty="0">
                <a:latin typeface="Arial"/>
                <a:cs typeface="Arial"/>
              </a:rPr>
              <a:t> </a:t>
            </a:r>
            <a:r>
              <a:rPr sz="1764" b="1" spc="-11" dirty="0">
                <a:latin typeface="Arial"/>
                <a:cs typeface="Arial"/>
              </a:rPr>
              <a:t>slitiny </a:t>
            </a:r>
            <a:r>
              <a:rPr sz="1764" b="1" dirty="0">
                <a:latin typeface="Arial"/>
                <a:cs typeface="Arial"/>
              </a:rPr>
              <a:t>do</a:t>
            </a:r>
            <a:r>
              <a:rPr sz="1764" b="1" spc="-17" dirty="0">
                <a:latin typeface="Arial"/>
                <a:cs typeface="Arial"/>
              </a:rPr>
              <a:t> </a:t>
            </a:r>
            <a:r>
              <a:rPr sz="1764" b="1" dirty="0">
                <a:latin typeface="Arial"/>
                <a:cs typeface="Arial"/>
              </a:rPr>
              <a:t>5</a:t>
            </a:r>
            <a:r>
              <a:rPr sz="1764" b="1" spc="-22" dirty="0">
                <a:latin typeface="Arial"/>
                <a:cs typeface="Arial"/>
              </a:rPr>
              <a:t> </a:t>
            </a:r>
            <a:r>
              <a:rPr sz="1764" b="1" spc="-28" dirty="0">
                <a:latin typeface="Arial"/>
                <a:cs typeface="Arial"/>
              </a:rPr>
              <a:t>mm</a:t>
            </a:r>
            <a:endParaRPr sz="1764">
              <a:latin typeface="Arial"/>
              <a:cs typeface="Arial"/>
            </a:endParaRPr>
          </a:p>
        </p:txBody>
      </p:sp>
      <p:sp>
        <p:nvSpPr>
          <p:cNvPr id="48" name="object 4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2" y="774807"/>
            <a:ext cx="9464767" cy="514728"/>
          </a:xfrm>
          <a:prstGeom prst="rect">
            <a:avLst/>
          </a:prstGeom>
        </p:spPr>
        <p:txBody>
          <a:bodyPr vert="horz" wrap="square" lIns="0" tIns="14005" rIns="0" bIns="0" rtlCol="0">
            <a:spAutoFit/>
          </a:bodyPr>
          <a:lstStyle/>
          <a:p>
            <a:pPr marL="14007">
              <a:spcBef>
                <a:spcPts val="110"/>
              </a:spcBef>
              <a:tabLst>
                <a:tab pos="5048589" algn="l"/>
                <a:tab pos="6875017" algn="l"/>
                <a:tab pos="7373643" algn="l"/>
              </a:tabLst>
            </a:pPr>
            <a:r>
              <a:rPr sz="3253" i="1" spc="-99" dirty="0">
                <a:solidFill>
                  <a:srgbClr val="FF3300"/>
                </a:solidFill>
                <a:latin typeface="Tahoma"/>
                <a:cs typeface="Tahoma"/>
              </a:rPr>
              <a:t>Charakteristika </a:t>
            </a:r>
            <a:r>
              <a:rPr sz="3253" i="1" spc="-11" dirty="0">
                <a:solidFill>
                  <a:srgbClr val="FF3300"/>
                </a:solidFill>
                <a:latin typeface="Tahoma"/>
                <a:cs typeface="Tahoma"/>
              </a:rPr>
              <a:t>procesu</a:t>
            </a:r>
            <a:r>
              <a:rPr sz="3253" i="1" dirty="0">
                <a:solidFill>
                  <a:srgbClr val="FF3300"/>
                </a:solidFill>
                <a:latin typeface="Tahoma"/>
                <a:cs typeface="Tahoma"/>
              </a:rPr>
              <a:t>	</a:t>
            </a:r>
            <a:r>
              <a:rPr sz="3253" i="1" spc="-11" dirty="0">
                <a:solidFill>
                  <a:srgbClr val="FF3300"/>
                </a:solidFill>
                <a:latin typeface="Tahoma"/>
                <a:cs typeface="Tahoma"/>
              </a:rPr>
              <a:t>(výhody</a:t>
            </a:r>
            <a:r>
              <a:rPr sz="3253" i="1" dirty="0">
                <a:solidFill>
                  <a:srgbClr val="FF3300"/>
                </a:solidFill>
                <a:latin typeface="Tahoma"/>
                <a:cs typeface="Tahoma"/>
              </a:rPr>
              <a:t>	</a:t>
            </a:r>
            <a:r>
              <a:rPr lang="cs-CZ" sz="3253" i="1" spc="-55" dirty="0">
                <a:solidFill>
                  <a:srgbClr val="FF3300"/>
                </a:solidFill>
                <a:latin typeface="Tahoma"/>
                <a:cs typeface="Tahoma"/>
              </a:rPr>
              <a:t>x</a:t>
            </a:r>
            <a:r>
              <a:rPr sz="3253" i="1" dirty="0">
                <a:solidFill>
                  <a:srgbClr val="FF3300"/>
                </a:solidFill>
                <a:latin typeface="Tahoma"/>
                <a:cs typeface="Tahoma"/>
              </a:rPr>
              <a:t>	</a:t>
            </a:r>
            <a:r>
              <a:rPr sz="3253" i="1" spc="-99" dirty="0">
                <a:solidFill>
                  <a:srgbClr val="FF3300"/>
                </a:solidFill>
                <a:latin typeface="Tahoma"/>
                <a:cs typeface="Tahoma"/>
              </a:rPr>
              <a:t>nevýhody)</a:t>
            </a:r>
            <a:endParaRPr sz="3253" dirty="0">
              <a:latin typeface="Tahoma"/>
              <a:cs typeface="Tahoma"/>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517680" y="1577998"/>
            <a:ext cx="9658040" cy="4793594"/>
          </a:xfrm>
          <a:prstGeom prst="rect">
            <a:avLst/>
          </a:prstGeom>
        </p:spPr>
        <p:txBody>
          <a:bodyPr vert="horz" wrap="square" lIns="0" tIns="14706" rIns="0" bIns="0" rtlCol="0">
            <a:spAutoFit/>
          </a:bodyPr>
          <a:lstStyle/>
          <a:p>
            <a:pPr marL="14007">
              <a:spcBef>
                <a:spcPts val="116"/>
              </a:spcBef>
            </a:pPr>
            <a:r>
              <a:rPr sz="2206" b="1" i="1" dirty="0">
                <a:latin typeface="Arial"/>
                <a:cs typeface="Arial"/>
              </a:rPr>
              <a:t>Srovnání</a:t>
            </a:r>
            <a:r>
              <a:rPr sz="2206" b="1" i="1" spc="-50" dirty="0">
                <a:latin typeface="Arial"/>
                <a:cs typeface="Arial"/>
              </a:rPr>
              <a:t> </a:t>
            </a:r>
            <a:r>
              <a:rPr sz="2206" b="1" i="1" dirty="0">
                <a:latin typeface="Arial"/>
                <a:cs typeface="Arial"/>
              </a:rPr>
              <a:t>s</a:t>
            </a:r>
            <a:r>
              <a:rPr sz="2206" b="1" i="1" spc="-28" dirty="0">
                <a:latin typeface="Arial"/>
                <a:cs typeface="Arial"/>
              </a:rPr>
              <a:t> </a:t>
            </a:r>
            <a:r>
              <a:rPr sz="2206" b="1" i="1" dirty="0">
                <a:latin typeface="Arial"/>
                <a:cs typeface="Arial"/>
              </a:rPr>
              <a:t>jinými</a:t>
            </a:r>
            <a:r>
              <a:rPr sz="2206" b="1" i="1" spc="-44" dirty="0">
                <a:latin typeface="Arial"/>
                <a:cs typeface="Arial"/>
              </a:rPr>
              <a:t> </a:t>
            </a:r>
            <a:r>
              <a:rPr sz="2206" b="1" i="1" dirty="0">
                <a:latin typeface="Arial"/>
                <a:cs typeface="Arial"/>
              </a:rPr>
              <a:t>technologiemi</a:t>
            </a:r>
            <a:r>
              <a:rPr sz="2206" b="1" i="1" spc="-61" dirty="0">
                <a:latin typeface="Arial"/>
                <a:cs typeface="Arial"/>
              </a:rPr>
              <a:t> </a:t>
            </a:r>
            <a:r>
              <a:rPr sz="2206" b="1" i="1" spc="-11" dirty="0">
                <a:latin typeface="Arial"/>
                <a:cs typeface="Arial"/>
              </a:rPr>
              <a:t>svařování</a:t>
            </a:r>
            <a:endParaRPr sz="2206" dirty="0">
              <a:latin typeface="Arial"/>
              <a:cs typeface="Arial"/>
            </a:endParaRPr>
          </a:p>
          <a:p>
            <a:pPr marL="549749" indent="-300436">
              <a:spcBef>
                <a:spcPts val="1693"/>
              </a:spcBef>
              <a:buFont typeface="Wingdings"/>
              <a:buChar char=""/>
              <a:tabLst>
                <a:tab pos="550448" algn="l"/>
              </a:tabLst>
            </a:pPr>
            <a:r>
              <a:rPr sz="2206" i="1" spc="-22" dirty="0">
                <a:latin typeface="Arial"/>
                <a:cs typeface="Arial"/>
              </a:rPr>
              <a:t>Teplo</a:t>
            </a:r>
            <a:r>
              <a:rPr sz="2206" i="1" spc="-44" dirty="0">
                <a:latin typeface="Arial"/>
                <a:cs typeface="Arial"/>
              </a:rPr>
              <a:t> </a:t>
            </a:r>
            <a:r>
              <a:rPr sz="2206" i="1" dirty="0">
                <a:latin typeface="Arial"/>
                <a:cs typeface="Arial"/>
              </a:rPr>
              <a:t>se</a:t>
            </a:r>
            <a:r>
              <a:rPr sz="2206" i="1" spc="-39" dirty="0">
                <a:latin typeface="Arial"/>
                <a:cs typeface="Arial"/>
              </a:rPr>
              <a:t> </a:t>
            </a:r>
            <a:r>
              <a:rPr sz="2206" i="1" dirty="0">
                <a:latin typeface="Arial"/>
                <a:cs typeface="Arial"/>
              </a:rPr>
              <a:t>vytváří</a:t>
            </a:r>
            <a:r>
              <a:rPr sz="2206" i="1" spc="-88" dirty="0">
                <a:latin typeface="Arial"/>
                <a:cs typeface="Arial"/>
              </a:rPr>
              <a:t> </a:t>
            </a:r>
            <a:r>
              <a:rPr sz="2206" i="1" dirty="0">
                <a:latin typeface="Arial"/>
                <a:cs typeface="Arial"/>
              </a:rPr>
              <a:t>přímo</a:t>
            </a:r>
            <a:r>
              <a:rPr sz="2206" i="1" spc="-44" dirty="0">
                <a:latin typeface="Arial"/>
                <a:cs typeface="Arial"/>
              </a:rPr>
              <a:t> </a:t>
            </a:r>
            <a:r>
              <a:rPr sz="2206" i="1" dirty="0">
                <a:latin typeface="Arial"/>
                <a:cs typeface="Arial"/>
              </a:rPr>
              <a:t>ve</a:t>
            </a:r>
            <a:r>
              <a:rPr sz="2206" i="1" spc="-39" dirty="0">
                <a:latin typeface="Arial"/>
                <a:cs typeface="Arial"/>
              </a:rPr>
              <a:t> </a:t>
            </a:r>
            <a:r>
              <a:rPr sz="2206" i="1" spc="-11" dirty="0">
                <a:latin typeface="Arial"/>
                <a:cs typeface="Arial"/>
              </a:rPr>
              <a:t>spoji</a:t>
            </a:r>
            <a:endParaRPr sz="2206" dirty="0">
              <a:latin typeface="Arial"/>
              <a:cs typeface="Arial"/>
            </a:endParaRPr>
          </a:p>
          <a:p>
            <a:pPr marL="549749" indent="-300436">
              <a:buFont typeface="Wingdings"/>
              <a:buChar char=""/>
              <a:tabLst>
                <a:tab pos="550448" algn="l"/>
              </a:tabLst>
            </a:pPr>
            <a:r>
              <a:rPr sz="2206" i="1" dirty="0">
                <a:latin typeface="Arial"/>
                <a:cs typeface="Arial"/>
              </a:rPr>
              <a:t>Nepřítomnost</a:t>
            </a:r>
            <a:r>
              <a:rPr sz="2206" i="1" spc="-66" dirty="0">
                <a:latin typeface="Arial"/>
                <a:cs typeface="Arial"/>
              </a:rPr>
              <a:t> </a:t>
            </a:r>
            <a:r>
              <a:rPr sz="2206" i="1" dirty="0">
                <a:latin typeface="Arial"/>
                <a:cs typeface="Arial"/>
              </a:rPr>
              <a:t>okolní</a:t>
            </a:r>
            <a:r>
              <a:rPr sz="2206" i="1" spc="-55" dirty="0">
                <a:latin typeface="Arial"/>
                <a:cs typeface="Arial"/>
              </a:rPr>
              <a:t> </a:t>
            </a:r>
            <a:r>
              <a:rPr sz="2206" i="1" dirty="0">
                <a:latin typeface="Arial"/>
                <a:cs typeface="Arial"/>
              </a:rPr>
              <a:t>vzdušné</a:t>
            </a:r>
            <a:r>
              <a:rPr sz="2206" i="1" spc="-61" dirty="0">
                <a:latin typeface="Arial"/>
                <a:cs typeface="Arial"/>
              </a:rPr>
              <a:t> </a:t>
            </a:r>
            <a:r>
              <a:rPr sz="2206" i="1" dirty="0">
                <a:latin typeface="Arial"/>
                <a:cs typeface="Arial"/>
              </a:rPr>
              <a:t>atmosféry</a:t>
            </a:r>
            <a:r>
              <a:rPr sz="2206" i="1" spc="-55" dirty="0">
                <a:latin typeface="Arial"/>
                <a:cs typeface="Arial"/>
              </a:rPr>
              <a:t> </a:t>
            </a:r>
            <a:r>
              <a:rPr sz="2206" i="1" dirty="0">
                <a:latin typeface="Arial"/>
                <a:cs typeface="Arial"/>
              </a:rPr>
              <a:t>(díky</a:t>
            </a:r>
            <a:r>
              <a:rPr sz="2206" i="1" spc="-61" dirty="0">
                <a:latin typeface="Arial"/>
                <a:cs typeface="Arial"/>
              </a:rPr>
              <a:t> </a:t>
            </a:r>
            <a:r>
              <a:rPr sz="2206" i="1" dirty="0">
                <a:latin typeface="Arial"/>
                <a:cs typeface="Arial"/>
              </a:rPr>
              <a:t>vyvozenému</a:t>
            </a:r>
            <a:r>
              <a:rPr sz="2206" i="1" spc="-61" dirty="0">
                <a:latin typeface="Arial"/>
                <a:cs typeface="Arial"/>
              </a:rPr>
              <a:t> </a:t>
            </a:r>
            <a:r>
              <a:rPr sz="2206" i="1" dirty="0">
                <a:latin typeface="Arial"/>
                <a:cs typeface="Arial"/>
              </a:rPr>
              <a:t>tlaku</a:t>
            </a:r>
            <a:r>
              <a:rPr sz="2206" i="1" spc="-28" dirty="0">
                <a:latin typeface="Arial"/>
                <a:cs typeface="Arial"/>
              </a:rPr>
              <a:t> </a:t>
            </a:r>
            <a:r>
              <a:rPr sz="2206" i="1" spc="-11" dirty="0">
                <a:latin typeface="Arial"/>
                <a:cs typeface="Arial"/>
              </a:rPr>
              <a:t>elektrod)</a:t>
            </a:r>
            <a:endParaRPr sz="2206" dirty="0">
              <a:latin typeface="Arial"/>
              <a:cs typeface="Arial"/>
            </a:endParaRPr>
          </a:p>
          <a:p>
            <a:pPr marL="549749" indent="-300436">
              <a:buFont typeface="Wingdings"/>
              <a:buChar char=""/>
              <a:tabLst>
                <a:tab pos="550448" algn="l"/>
              </a:tabLst>
            </a:pPr>
            <a:r>
              <a:rPr sz="2206" i="1" dirty="0">
                <a:latin typeface="Arial"/>
                <a:cs typeface="Arial"/>
              </a:rPr>
              <a:t>Nepoužívá</a:t>
            </a:r>
            <a:r>
              <a:rPr sz="2206" i="1" spc="-55" dirty="0">
                <a:latin typeface="Arial"/>
                <a:cs typeface="Arial"/>
              </a:rPr>
              <a:t> </a:t>
            </a:r>
            <a:r>
              <a:rPr sz="2206" i="1" dirty="0">
                <a:latin typeface="Arial"/>
                <a:cs typeface="Arial"/>
              </a:rPr>
              <a:t>se</a:t>
            </a:r>
            <a:r>
              <a:rPr sz="2206" i="1" spc="-33" dirty="0">
                <a:latin typeface="Arial"/>
                <a:cs typeface="Arial"/>
              </a:rPr>
              <a:t> </a:t>
            </a:r>
            <a:r>
              <a:rPr sz="2206" i="1" dirty="0">
                <a:latin typeface="Arial"/>
                <a:cs typeface="Arial"/>
              </a:rPr>
              <a:t>přídavný</a:t>
            </a:r>
            <a:r>
              <a:rPr sz="2206" i="1" spc="-44" dirty="0">
                <a:latin typeface="Arial"/>
                <a:cs typeface="Arial"/>
              </a:rPr>
              <a:t> </a:t>
            </a:r>
            <a:r>
              <a:rPr sz="2206" i="1" spc="-11" dirty="0">
                <a:latin typeface="Arial"/>
                <a:cs typeface="Arial"/>
              </a:rPr>
              <a:t>materiál</a:t>
            </a:r>
            <a:endParaRPr sz="2206" dirty="0">
              <a:latin typeface="Arial"/>
              <a:cs typeface="Arial"/>
            </a:endParaRPr>
          </a:p>
          <a:p>
            <a:pPr marL="549749" indent="-300436">
              <a:buFont typeface="Wingdings"/>
              <a:buChar char=""/>
              <a:tabLst>
                <a:tab pos="550448" algn="l"/>
              </a:tabLst>
            </a:pPr>
            <a:r>
              <a:rPr sz="2206" i="1" dirty="0">
                <a:latin typeface="Arial"/>
                <a:cs typeface="Arial"/>
              </a:rPr>
              <a:t>Ochlazování</a:t>
            </a:r>
            <a:r>
              <a:rPr sz="2206" i="1" spc="-61" dirty="0">
                <a:latin typeface="Arial"/>
                <a:cs typeface="Arial"/>
              </a:rPr>
              <a:t> </a:t>
            </a:r>
            <a:r>
              <a:rPr sz="2206" i="1" dirty="0">
                <a:latin typeface="Arial"/>
                <a:cs typeface="Arial"/>
              </a:rPr>
              <a:t>za</a:t>
            </a:r>
            <a:r>
              <a:rPr sz="2206" i="1" spc="-22" dirty="0">
                <a:latin typeface="Arial"/>
                <a:cs typeface="Arial"/>
              </a:rPr>
              <a:t> </a:t>
            </a:r>
            <a:r>
              <a:rPr sz="2206" i="1" dirty="0">
                <a:latin typeface="Arial"/>
                <a:cs typeface="Arial"/>
              </a:rPr>
              <a:t>velkého</a:t>
            </a:r>
            <a:r>
              <a:rPr sz="2206" i="1" spc="-50" dirty="0">
                <a:latin typeface="Arial"/>
                <a:cs typeface="Arial"/>
              </a:rPr>
              <a:t> </a:t>
            </a:r>
            <a:r>
              <a:rPr sz="2206" i="1" spc="-11" dirty="0">
                <a:latin typeface="Arial"/>
                <a:cs typeface="Arial"/>
              </a:rPr>
              <a:t>tlaku</a:t>
            </a:r>
            <a:endParaRPr sz="2206" dirty="0">
              <a:latin typeface="Arial"/>
              <a:cs typeface="Arial"/>
            </a:endParaRPr>
          </a:p>
          <a:p>
            <a:pPr marL="549749" indent="-300436">
              <a:spcBef>
                <a:spcPts val="6"/>
              </a:spcBef>
              <a:buFont typeface="Wingdings"/>
              <a:buChar char=""/>
              <a:tabLst>
                <a:tab pos="550448" algn="l"/>
              </a:tabLst>
            </a:pPr>
            <a:r>
              <a:rPr sz="2206" i="1" dirty="0">
                <a:latin typeface="Arial"/>
                <a:cs typeface="Arial"/>
              </a:rPr>
              <a:t>Na</a:t>
            </a:r>
            <a:r>
              <a:rPr sz="2206" i="1" spc="-39" dirty="0">
                <a:latin typeface="Arial"/>
                <a:cs typeface="Arial"/>
              </a:rPr>
              <a:t> </a:t>
            </a:r>
            <a:r>
              <a:rPr sz="2206" i="1" dirty="0">
                <a:latin typeface="Arial"/>
                <a:cs typeface="Arial"/>
              </a:rPr>
              <a:t>vznik</a:t>
            </a:r>
            <a:r>
              <a:rPr sz="2206" i="1" spc="-33" dirty="0">
                <a:latin typeface="Arial"/>
                <a:cs typeface="Arial"/>
              </a:rPr>
              <a:t> </a:t>
            </a:r>
            <a:r>
              <a:rPr sz="2206" i="1" dirty="0">
                <a:latin typeface="Arial"/>
                <a:cs typeface="Arial"/>
              </a:rPr>
              <a:t>svaru</a:t>
            </a:r>
            <a:r>
              <a:rPr sz="2206" i="1" spc="-50" dirty="0">
                <a:latin typeface="Arial"/>
                <a:cs typeface="Arial"/>
              </a:rPr>
              <a:t> </a:t>
            </a:r>
            <a:r>
              <a:rPr sz="2206" i="1" dirty="0">
                <a:latin typeface="Arial"/>
                <a:cs typeface="Arial"/>
              </a:rPr>
              <a:t>je</a:t>
            </a:r>
            <a:r>
              <a:rPr sz="2206" i="1" spc="-11" dirty="0">
                <a:latin typeface="Arial"/>
                <a:cs typeface="Arial"/>
              </a:rPr>
              <a:t> </a:t>
            </a:r>
            <a:r>
              <a:rPr sz="2206" i="1" dirty="0">
                <a:latin typeface="Arial"/>
                <a:cs typeface="Arial"/>
              </a:rPr>
              <a:t>potřeba</a:t>
            </a:r>
            <a:r>
              <a:rPr sz="2206" i="1" spc="-33" dirty="0">
                <a:latin typeface="Arial"/>
                <a:cs typeface="Arial"/>
              </a:rPr>
              <a:t> </a:t>
            </a:r>
            <a:r>
              <a:rPr sz="2206" i="1" dirty="0">
                <a:latin typeface="Arial"/>
                <a:cs typeface="Arial"/>
              </a:rPr>
              <a:t>velká</a:t>
            </a:r>
            <a:r>
              <a:rPr sz="2206" i="1" spc="-33" dirty="0">
                <a:latin typeface="Arial"/>
                <a:cs typeface="Arial"/>
              </a:rPr>
              <a:t> </a:t>
            </a:r>
            <a:r>
              <a:rPr sz="2206" i="1" spc="-22" dirty="0">
                <a:latin typeface="Arial"/>
                <a:cs typeface="Arial"/>
              </a:rPr>
              <a:t>síla</a:t>
            </a:r>
            <a:endParaRPr sz="2206" dirty="0">
              <a:latin typeface="Arial"/>
              <a:cs typeface="Arial"/>
            </a:endParaRPr>
          </a:p>
          <a:p>
            <a:pPr marL="549749" indent="-300436">
              <a:spcBef>
                <a:spcPts val="1853"/>
              </a:spcBef>
              <a:buFont typeface="Wingdings"/>
              <a:buChar char=""/>
              <a:tabLst>
                <a:tab pos="550448" algn="l"/>
              </a:tabLst>
            </a:pPr>
            <a:r>
              <a:rPr sz="2206" i="1" dirty="0">
                <a:latin typeface="Arial"/>
                <a:cs typeface="Arial"/>
              </a:rPr>
              <a:t>Vysoká</a:t>
            </a:r>
            <a:r>
              <a:rPr sz="2206" i="1" spc="-66" dirty="0">
                <a:latin typeface="Arial"/>
                <a:cs typeface="Arial"/>
              </a:rPr>
              <a:t> </a:t>
            </a:r>
            <a:r>
              <a:rPr sz="2206" i="1" dirty="0">
                <a:latin typeface="Arial"/>
                <a:cs typeface="Arial"/>
              </a:rPr>
              <a:t>produktivita</a:t>
            </a:r>
            <a:r>
              <a:rPr sz="2206" i="1" spc="-83" dirty="0">
                <a:latin typeface="Arial"/>
                <a:cs typeface="Arial"/>
              </a:rPr>
              <a:t> </a:t>
            </a:r>
            <a:r>
              <a:rPr sz="2206" i="1" dirty="0">
                <a:latin typeface="Arial"/>
                <a:cs typeface="Arial"/>
              </a:rPr>
              <a:t>(velmi</a:t>
            </a:r>
            <a:r>
              <a:rPr sz="2206" i="1" spc="-17" dirty="0">
                <a:latin typeface="Arial"/>
                <a:cs typeface="Arial"/>
              </a:rPr>
              <a:t> </a:t>
            </a:r>
            <a:r>
              <a:rPr sz="2206" i="1" dirty="0">
                <a:latin typeface="Arial"/>
                <a:cs typeface="Arial"/>
              </a:rPr>
              <a:t>krátké</a:t>
            </a:r>
            <a:r>
              <a:rPr sz="2206" i="1" spc="-61" dirty="0">
                <a:latin typeface="Arial"/>
                <a:cs typeface="Arial"/>
              </a:rPr>
              <a:t> </a:t>
            </a:r>
            <a:r>
              <a:rPr sz="2206" i="1" dirty="0">
                <a:latin typeface="Arial"/>
                <a:cs typeface="Arial"/>
              </a:rPr>
              <a:t>svařovací</a:t>
            </a:r>
            <a:r>
              <a:rPr sz="2206" i="1" spc="-77" dirty="0">
                <a:latin typeface="Arial"/>
                <a:cs typeface="Arial"/>
              </a:rPr>
              <a:t> </a:t>
            </a:r>
            <a:r>
              <a:rPr sz="2206" i="1" spc="-11" dirty="0">
                <a:latin typeface="Arial"/>
                <a:cs typeface="Arial"/>
              </a:rPr>
              <a:t>časy)</a:t>
            </a:r>
            <a:endParaRPr sz="2206" dirty="0">
              <a:latin typeface="Arial"/>
              <a:cs typeface="Arial"/>
            </a:endParaRPr>
          </a:p>
          <a:p>
            <a:pPr marL="539245" indent="-289931">
              <a:buFont typeface="Wingdings"/>
              <a:buChar char=""/>
              <a:tabLst>
                <a:tab pos="539944" algn="l"/>
              </a:tabLst>
            </a:pPr>
            <a:r>
              <a:rPr sz="2206" i="1" dirty="0">
                <a:latin typeface="Arial"/>
                <a:cs typeface="Arial"/>
              </a:rPr>
              <a:t>Automaticky</a:t>
            </a:r>
            <a:r>
              <a:rPr sz="2206" i="1" spc="-50" dirty="0">
                <a:latin typeface="Arial"/>
                <a:cs typeface="Arial"/>
              </a:rPr>
              <a:t> </a:t>
            </a:r>
            <a:r>
              <a:rPr sz="2206" i="1" dirty="0">
                <a:latin typeface="Arial"/>
                <a:cs typeface="Arial"/>
              </a:rPr>
              <a:t>řízený</a:t>
            </a:r>
            <a:r>
              <a:rPr sz="2206" i="1" spc="-55" dirty="0">
                <a:latin typeface="Arial"/>
                <a:cs typeface="Arial"/>
              </a:rPr>
              <a:t> </a:t>
            </a:r>
            <a:r>
              <a:rPr sz="2206" i="1" dirty="0">
                <a:latin typeface="Arial"/>
                <a:cs typeface="Arial"/>
              </a:rPr>
              <a:t>svařovací</a:t>
            </a:r>
            <a:r>
              <a:rPr sz="2206" i="1" spc="-66" dirty="0">
                <a:latin typeface="Arial"/>
                <a:cs typeface="Arial"/>
              </a:rPr>
              <a:t> </a:t>
            </a:r>
            <a:r>
              <a:rPr sz="2206" i="1" dirty="0">
                <a:latin typeface="Arial"/>
                <a:cs typeface="Arial"/>
              </a:rPr>
              <a:t>proces</a:t>
            </a:r>
            <a:r>
              <a:rPr sz="2206" i="1" spc="-55" dirty="0">
                <a:latin typeface="Arial"/>
                <a:cs typeface="Arial"/>
              </a:rPr>
              <a:t> </a:t>
            </a:r>
            <a:r>
              <a:rPr sz="2206" i="1" dirty="0">
                <a:latin typeface="Arial"/>
                <a:cs typeface="Arial"/>
              </a:rPr>
              <a:t>(snadná</a:t>
            </a:r>
            <a:r>
              <a:rPr sz="2206" i="1" spc="-61" dirty="0">
                <a:latin typeface="Arial"/>
                <a:cs typeface="Arial"/>
              </a:rPr>
              <a:t> </a:t>
            </a:r>
            <a:r>
              <a:rPr sz="2206" i="1" dirty="0">
                <a:latin typeface="Arial"/>
                <a:cs typeface="Arial"/>
              </a:rPr>
              <a:t>mechanizace</a:t>
            </a:r>
            <a:r>
              <a:rPr sz="2206" i="1" spc="-61" dirty="0">
                <a:latin typeface="Arial"/>
                <a:cs typeface="Arial"/>
              </a:rPr>
              <a:t> </a:t>
            </a:r>
            <a:r>
              <a:rPr sz="2206" i="1" dirty="0">
                <a:latin typeface="Arial"/>
                <a:cs typeface="Arial"/>
              </a:rPr>
              <a:t>a</a:t>
            </a:r>
            <a:r>
              <a:rPr sz="2206" i="1" spc="-17" dirty="0">
                <a:latin typeface="Arial"/>
                <a:cs typeface="Arial"/>
              </a:rPr>
              <a:t> </a:t>
            </a:r>
            <a:r>
              <a:rPr sz="2206" i="1" spc="-11" dirty="0">
                <a:latin typeface="Arial"/>
                <a:cs typeface="Arial"/>
              </a:rPr>
              <a:t>robotizace)</a:t>
            </a:r>
            <a:endParaRPr sz="2206" dirty="0">
              <a:latin typeface="Arial"/>
              <a:cs typeface="Arial"/>
            </a:endParaRPr>
          </a:p>
          <a:p>
            <a:pPr marL="549749" indent="-300436">
              <a:buFont typeface="Wingdings"/>
              <a:buChar char=""/>
              <a:tabLst>
                <a:tab pos="550448" algn="l"/>
              </a:tabLst>
            </a:pPr>
            <a:r>
              <a:rPr sz="2206" i="1" dirty="0">
                <a:latin typeface="Arial"/>
                <a:cs typeface="Arial"/>
              </a:rPr>
              <a:t>Odpadá</a:t>
            </a:r>
            <a:r>
              <a:rPr sz="2206" i="1" spc="-55" dirty="0">
                <a:latin typeface="Arial"/>
                <a:cs typeface="Arial"/>
              </a:rPr>
              <a:t> </a:t>
            </a:r>
            <a:r>
              <a:rPr sz="2206" i="1" dirty="0">
                <a:latin typeface="Arial"/>
                <a:cs typeface="Arial"/>
              </a:rPr>
              <a:t>náchylnost</a:t>
            </a:r>
            <a:r>
              <a:rPr sz="2206" i="1" spc="-55" dirty="0">
                <a:latin typeface="Arial"/>
                <a:cs typeface="Arial"/>
              </a:rPr>
              <a:t> </a:t>
            </a:r>
            <a:r>
              <a:rPr sz="2206" i="1" dirty="0">
                <a:latin typeface="Arial"/>
                <a:cs typeface="Arial"/>
              </a:rPr>
              <a:t>ke</a:t>
            </a:r>
            <a:r>
              <a:rPr sz="2206" i="1" spc="-22" dirty="0">
                <a:latin typeface="Arial"/>
                <a:cs typeface="Arial"/>
              </a:rPr>
              <a:t> </a:t>
            </a:r>
            <a:r>
              <a:rPr sz="2206" i="1" spc="-11" dirty="0">
                <a:latin typeface="Arial"/>
                <a:cs typeface="Arial"/>
              </a:rPr>
              <a:t>korozi</a:t>
            </a:r>
            <a:endParaRPr sz="2206" dirty="0">
              <a:latin typeface="Arial"/>
              <a:cs typeface="Arial"/>
            </a:endParaRPr>
          </a:p>
          <a:p>
            <a:pPr marL="549749" indent="-300436">
              <a:buFont typeface="Wingdings"/>
              <a:buChar char=""/>
              <a:tabLst>
                <a:tab pos="550448" algn="l"/>
              </a:tabLst>
            </a:pPr>
            <a:r>
              <a:rPr sz="2206" i="1" dirty="0">
                <a:latin typeface="Arial"/>
                <a:cs typeface="Arial"/>
              </a:rPr>
              <a:t>Lepší</a:t>
            </a:r>
            <a:r>
              <a:rPr sz="2206" i="1" spc="-61" dirty="0">
                <a:latin typeface="Arial"/>
                <a:cs typeface="Arial"/>
              </a:rPr>
              <a:t> </a:t>
            </a:r>
            <a:r>
              <a:rPr sz="2206" i="1" dirty="0">
                <a:latin typeface="Arial"/>
                <a:cs typeface="Arial"/>
              </a:rPr>
              <a:t>mechanické</a:t>
            </a:r>
            <a:r>
              <a:rPr sz="2206" i="1" spc="-50" dirty="0">
                <a:latin typeface="Arial"/>
                <a:cs typeface="Arial"/>
              </a:rPr>
              <a:t> </a:t>
            </a:r>
            <a:r>
              <a:rPr sz="2206" i="1" dirty="0">
                <a:latin typeface="Arial"/>
                <a:cs typeface="Arial"/>
              </a:rPr>
              <a:t>vlastnosti</a:t>
            </a:r>
            <a:r>
              <a:rPr sz="2206" i="1" spc="-50" dirty="0">
                <a:latin typeface="Arial"/>
                <a:cs typeface="Arial"/>
              </a:rPr>
              <a:t> </a:t>
            </a:r>
            <a:r>
              <a:rPr sz="2206" i="1" dirty="0">
                <a:latin typeface="Arial"/>
                <a:cs typeface="Arial"/>
              </a:rPr>
              <a:t>(ochlazování</a:t>
            </a:r>
            <a:r>
              <a:rPr sz="2206" i="1" spc="-61" dirty="0">
                <a:latin typeface="Arial"/>
                <a:cs typeface="Arial"/>
              </a:rPr>
              <a:t> </a:t>
            </a:r>
            <a:r>
              <a:rPr sz="2206" i="1" dirty="0">
                <a:latin typeface="Arial"/>
                <a:cs typeface="Arial"/>
              </a:rPr>
              <a:t>probíhá</a:t>
            </a:r>
            <a:r>
              <a:rPr sz="2206" i="1" spc="-55" dirty="0">
                <a:latin typeface="Arial"/>
                <a:cs typeface="Arial"/>
              </a:rPr>
              <a:t> </a:t>
            </a:r>
            <a:r>
              <a:rPr sz="2206" i="1" dirty="0">
                <a:latin typeface="Arial"/>
                <a:cs typeface="Arial"/>
              </a:rPr>
              <a:t>za</a:t>
            </a:r>
            <a:r>
              <a:rPr sz="2206" i="1" spc="-33" dirty="0">
                <a:latin typeface="Arial"/>
                <a:cs typeface="Arial"/>
              </a:rPr>
              <a:t> </a:t>
            </a:r>
            <a:r>
              <a:rPr sz="2206" i="1" dirty="0">
                <a:latin typeface="Arial"/>
                <a:cs typeface="Arial"/>
              </a:rPr>
              <a:t>vysokých</a:t>
            </a:r>
            <a:r>
              <a:rPr sz="2206" i="1" spc="-55" dirty="0">
                <a:latin typeface="Arial"/>
                <a:cs typeface="Arial"/>
              </a:rPr>
              <a:t> </a:t>
            </a:r>
            <a:r>
              <a:rPr sz="2206" i="1" spc="-11" dirty="0">
                <a:latin typeface="Arial"/>
                <a:cs typeface="Arial"/>
              </a:rPr>
              <a:t>rychlostí)</a:t>
            </a:r>
            <a:endParaRPr sz="2206" dirty="0">
              <a:latin typeface="Arial"/>
              <a:cs typeface="Arial"/>
            </a:endParaRPr>
          </a:p>
          <a:p>
            <a:pPr marL="549749" indent="-300436">
              <a:spcBef>
                <a:spcPts val="1853"/>
              </a:spcBef>
              <a:buFont typeface="Wingdings"/>
              <a:buChar char=""/>
              <a:tabLst>
                <a:tab pos="550448" algn="l"/>
              </a:tabLst>
            </a:pPr>
            <a:r>
              <a:rPr sz="2206" i="1" dirty="0">
                <a:latin typeface="Arial"/>
                <a:cs typeface="Arial"/>
              </a:rPr>
              <a:t>Rychlost</a:t>
            </a:r>
            <a:r>
              <a:rPr sz="2206" i="1" spc="-72" dirty="0">
                <a:latin typeface="Arial"/>
                <a:cs typeface="Arial"/>
              </a:rPr>
              <a:t> </a:t>
            </a:r>
            <a:r>
              <a:rPr sz="2206" i="1" dirty="0">
                <a:latin typeface="Arial"/>
                <a:cs typeface="Arial"/>
              </a:rPr>
              <a:t>ohřevu</a:t>
            </a:r>
            <a:r>
              <a:rPr sz="2206" i="1" spc="-55"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ochlazení</a:t>
            </a:r>
            <a:r>
              <a:rPr sz="2206" i="1" spc="-61" dirty="0">
                <a:latin typeface="Arial"/>
                <a:cs typeface="Arial"/>
              </a:rPr>
              <a:t> </a:t>
            </a:r>
            <a:r>
              <a:rPr sz="2206" i="1" dirty="0">
                <a:latin typeface="Arial"/>
                <a:cs typeface="Arial"/>
              </a:rPr>
              <a:t>je</a:t>
            </a:r>
            <a:r>
              <a:rPr sz="2206" i="1" spc="-6" dirty="0">
                <a:latin typeface="Arial"/>
                <a:cs typeface="Arial"/>
              </a:rPr>
              <a:t> </a:t>
            </a:r>
            <a:r>
              <a:rPr sz="2206" i="1" spc="-11" dirty="0" err="1">
                <a:latin typeface="Arial"/>
                <a:cs typeface="Arial"/>
              </a:rPr>
              <a:t>vysoká</a:t>
            </a:r>
            <a:r>
              <a:rPr lang="cs-CZ" sz="2206" spc="-11" dirty="0">
                <a:latin typeface="Arial"/>
                <a:cs typeface="Arial"/>
              </a:rPr>
              <a:t> </a:t>
            </a:r>
            <a:r>
              <a:rPr sz="2206" i="1" dirty="0" err="1">
                <a:latin typeface="Arial"/>
                <a:cs typeface="Arial"/>
              </a:rPr>
              <a:t>tzn</a:t>
            </a:r>
            <a:r>
              <a:rPr sz="2206" i="1" dirty="0">
                <a:latin typeface="Arial"/>
                <a:cs typeface="Arial"/>
              </a:rPr>
              <a:t>.</a:t>
            </a:r>
            <a:r>
              <a:rPr sz="2206" i="1" spc="-33" dirty="0">
                <a:latin typeface="Arial"/>
                <a:cs typeface="Arial"/>
              </a:rPr>
              <a:t> </a:t>
            </a:r>
            <a:r>
              <a:rPr sz="2206" i="1" dirty="0">
                <a:latin typeface="Arial"/>
                <a:cs typeface="Arial"/>
              </a:rPr>
              <a:t>vzniká</a:t>
            </a:r>
            <a:r>
              <a:rPr sz="2206" i="1" spc="-33" dirty="0">
                <a:latin typeface="Arial"/>
                <a:cs typeface="Arial"/>
              </a:rPr>
              <a:t> </a:t>
            </a:r>
            <a:r>
              <a:rPr sz="2206" i="1" spc="-11" dirty="0">
                <a:latin typeface="Arial"/>
                <a:cs typeface="Arial"/>
              </a:rPr>
              <a:t>Martenzit</a:t>
            </a:r>
            <a:endParaRPr sz="2206" dirty="0">
              <a:latin typeface="Arial"/>
              <a:cs typeface="Arial"/>
            </a:endParaRPr>
          </a:p>
          <a:p>
            <a:pPr marL="480417">
              <a:spcBef>
                <a:spcPts val="6"/>
              </a:spcBef>
            </a:pPr>
            <a:r>
              <a:rPr sz="2206" i="1" dirty="0">
                <a:latin typeface="Arial"/>
                <a:cs typeface="Arial"/>
              </a:rPr>
              <a:t>(odstraní</a:t>
            </a:r>
            <a:r>
              <a:rPr sz="2206" i="1" spc="-66" dirty="0">
                <a:latin typeface="Arial"/>
                <a:cs typeface="Arial"/>
              </a:rPr>
              <a:t> </a:t>
            </a:r>
            <a:r>
              <a:rPr sz="2206" i="1" dirty="0">
                <a:latin typeface="Arial"/>
                <a:cs typeface="Arial"/>
              </a:rPr>
              <a:t>nasazení</a:t>
            </a:r>
            <a:r>
              <a:rPr sz="2206" i="1" spc="-66" dirty="0">
                <a:latin typeface="Arial"/>
                <a:cs typeface="Arial"/>
              </a:rPr>
              <a:t> </a:t>
            </a:r>
            <a:r>
              <a:rPr sz="2206" i="1" dirty="0">
                <a:latin typeface="Arial"/>
                <a:cs typeface="Arial"/>
              </a:rPr>
              <a:t>švového</a:t>
            </a:r>
            <a:r>
              <a:rPr sz="2206" i="1" spc="-50" dirty="0">
                <a:latin typeface="Arial"/>
                <a:cs typeface="Arial"/>
              </a:rPr>
              <a:t> </a:t>
            </a:r>
            <a:r>
              <a:rPr sz="2206" i="1" spc="-11" dirty="0">
                <a:latin typeface="Arial"/>
                <a:cs typeface="Arial"/>
              </a:rPr>
              <a:t>svařování)</a:t>
            </a:r>
            <a:endParaRPr sz="2206" dirty="0">
              <a:latin typeface="Arial"/>
              <a:cs typeface="Arial"/>
            </a:endParaRPr>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3" name="object 13"/>
          <p:cNvSpPr txBox="1">
            <a:spLocks noGrp="1"/>
          </p:cNvSpPr>
          <p:nvPr>
            <p:ph type="title"/>
          </p:nvPr>
        </p:nvSpPr>
        <p:spPr>
          <a:xfrm>
            <a:off x="391632" y="774807"/>
            <a:ext cx="5748466" cy="514728"/>
          </a:xfrm>
          <a:prstGeom prst="rect">
            <a:avLst/>
          </a:prstGeom>
        </p:spPr>
        <p:txBody>
          <a:bodyPr vert="horz" wrap="square" lIns="0" tIns="14005" rIns="0" bIns="0" rtlCol="0">
            <a:spAutoFit/>
          </a:bodyPr>
          <a:lstStyle/>
          <a:p>
            <a:pPr marL="14007">
              <a:spcBef>
                <a:spcPts val="110"/>
              </a:spcBef>
            </a:pPr>
            <a:r>
              <a:rPr sz="3253" i="1" spc="-121" dirty="0">
                <a:solidFill>
                  <a:srgbClr val="FF3300"/>
                </a:solidFill>
                <a:latin typeface="Tahoma"/>
                <a:cs typeface="Tahoma"/>
              </a:rPr>
              <a:t>Odporové</a:t>
            </a:r>
            <a:r>
              <a:rPr sz="3253" i="1" spc="-99" dirty="0">
                <a:solidFill>
                  <a:srgbClr val="FF3300"/>
                </a:solidFill>
                <a:latin typeface="Tahoma"/>
                <a:cs typeface="Tahoma"/>
              </a:rPr>
              <a:t> </a:t>
            </a:r>
            <a:r>
              <a:rPr sz="3253" i="1" spc="-132" dirty="0">
                <a:solidFill>
                  <a:srgbClr val="FF3300"/>
                </a:solidFill>
                <a:latin typeface="Tahoma"/>
                <a:cs typeface="Tahoma"/>
              </a:rPr>
              <a:t>BODOVÉ</a:t>
            </a:r>
            <a:r>
              <a:rPr sz="3253" i="1" spc="-61" dirty="0">
                <a:solidFill>
                  <a:srgbClr val="FF3300"/>
                </a:solidFill>
                <a:latin typeface="Tahoma"/>
                <a:cs typeface="Tahoma"/>
              </a:rPr>
              <a:t> </a:t>
            </a:r>
            <a:r>
              <a:rPr sz="3253" i="1" spc="-55" dirty="0">
                <a:solidFill>
                  <a:srgbClr val="FF3300"/>
                </a:solidFill>
                <a:latin typeface="Tahoma"/>
                <a:cs typeface="Tahoma"/>
              </a:rPr>
              <a:t>svařování</a:t>
            </a:r>
            <a:endParaRPr sz="3253">
              <a:latin typeface="Tahoma"/>
              <a:cs typeface="Tahoma"/>
            </a:endParaRPr>
          </a:p>
        </p:txBody>
      </p:sp>
      <p:pic>
        <p:nvPicPr>
          <p:cNvPr id="14" name="object 14"/>
          <p:cNvPicPr/>
          <p:nvPr/>
        </p:nvPicPr>
        <p:blipFill>
          <a:blip r:embed="rId2" cstate="print"/>
          <a:stretch>
            <a:fillRect/>
          </a:stretch>
        </p:blipFill>
        <p:spPr>
          <a:xfrm>
            <a:off x="1003301" y="1495426"/>
            <a:ext cx="4021026" cy="4804990"/>
          </a:xfrm>
          <a:prstGeom prst="rect">
            <a:avLst/>
          </a:prstGeom>
        </p:spPr>
      </p:pic>
      <p:sp>
        <p:nvSpPr>
          <p:cNvPr id="15" name="object 15"/>
          <p:cNvSpPr txBox="1"/>
          <p:nvPr/>
        </p:nvSpPr>
        <p:spPr>
          <a:xfrm>
            <a:off x="995948" y="1411422"/>
            <a:ext cx="9029203" cy="5340025"/>
          </a:xfrm>
          <a:prstGeom prst="rect">
            <a:avLst/>
          </a:prstGeom>
        </p:spPr>
        <p:txBody>
          <a:bodyPr vert="horz" wrap="square" lIns="0" tIns="14706" rIns="0" bIns="0" rtlCol="0">
            <a:spAutoFit/>
          </a:bodyPr>
          <a:lstStyle/>
          <a:p>
            <a:pPr marL="4662714" marR="75635">
              <a:spcBef>
                <a:spcPts val="116"/>
              </a:spcBef>
            </a:pPr>
            <a:r>
              <a:rPr sz="2206" i="1" dirty="0">
                <a:latin typeface="Arial"/>
                <a:cs typeface="Arial"/>
              </a:rPr>
              <a:t>Bodové</a:t>
            </a:r>
            <a:r>
              <a:rPr sz="2206" i="1" spc="-50" dirty="0">
                <a:latin typeface="Arial"/>
                <a:cs typeface="Arial"/>
              </a:rPr>
              <a:t> </a:t>
            </a:r>
            <a:r>
              <a:rPr sz="2206" i="1" dirty="0">
                <a:latin typeface="Arial"/>
                <a:cs typeface="Arial"/>
              </a:rPr>
              <a:t>svařování</a:t>
            </a:r>
            <a:r>
              <a:rPr sz="2206" i="1" spc="-66" dirty="0">
                <a:latin typeface="Arial"/>
                <a:cs typeface="Arial"/>
              </a:rPr>
              <a:t> </a:t>
            </a:r>
            <a:r>
              <a:rPr sz="2206" i="1" dirty="0">
                <a:latin typeface="Arial"/>
                <a:cs typeface="Arial"/>
              </a:rPr>
              <a:t>je </a:t>
            </a:r>
            <a:r>
              <a:rPr sz="2206" i="1" spc="-11" dirty="0">
                <a:latin typeface="Arial"/>
                <a:cs typeface="Arial"/>
              </a:rPr>
              <a:t>nejvíce </a:t>
            </a:r>
            <a:r>
              <a:rPr sz="2206" i="1" dirty="0">
                <a:latin typeface="Arial"/>
                <a:cs typeface="Arial"/>
              </a:rPr>
              <a:t>používaný</a:t>
            </a:r>
            <a:r>
              <a:rPr sz="2206" i="1" spc="-61" dirty="0">
                <a:latin typeface="Arial"/>
                <a:cs typeface="Arial"/>
              </a:rPr>
              <a:t> </a:t>
            </a:r>
            <a:r>
              <a:rPr sz="2206" i="1" dirty="0">
                <a:latin typeface="Arial"/>
                <a:cs typeface="Arial"/>
              </a:rPr>
              <a:t>způsob</a:t>
            </a:r>
            <a:r>
              <a:rPr sz="2206" i="1" spc="-39" dirty="0">
                <a:latin typeface="Arial"/>
                <a:cs typeface="Arial"/>
              </a:rPr>
              <a:t> </a:t>
            </a:r>
            <a:r>
              <a:rPr sz="2206" i="1" spc="-11" dirty="0">
                <a:latin typeface="Arial"/>
                <a:cs typeface="Arial"/>
              </a:rPr>
              <a:t>odporového </a:t>
            </a:r>
            <a:r>
              <a:rPr sz="2206" i="1" dirty="0">
                <a:latin typeface="Arial"/>
                <a:cs typeface="Arial"/>
              </a:rPr>
              <a:t>svařování</a:t>
            </a:r>
            <a:r>
              <a:rPr sz="2206" i="1" spc="-61" dirty="0">
                <a:latin typeface="Arial"/>
                <a:cs typeface="Arial"/>
              </a:rPr>
              <a:t> </a:t>
            </a:r>
            <a:r>
              <a:rPr sz="2206" i="1" dirty="0">
                <a:latin typeface="Arial"/>
                <a:cs typeface="Arial"/>
              </a:rPr>
              <a:t>plechů</a:t>
            </a:r>
            <a:r>
              <a:rPr sz="2206" i="1" spc="-28" dirty="0">
                <a:latin typeface="Arial"/>
                <a:cs typeface="Arial"/>
              </a:rPr>
              <a:t> </a:t>
            </a:r>
            <a:r>
              <a:rPr sz="2206" i="1" dirty="0">
                <a:latin typeface="Arial"/>
                <a:cs typeface="Arial"/>
              </a:rPr>
              <a:t>tlouštěk</a:t>
            </a:r>
            <a:r>
              <a:rPr sz="2206" i="1" spc="-44" dirty="0">
                <a:latin typeface="Arial"/>
                <a:cs typeface="Arial"/>
              </a:rPr>
              <a:t> </a:t>
            </a:r>
            <a:r>
              <a:rPr sz="2206" i="1" spc="-11" dirty="0">
                <a:latin typeface="Arial"/>
                <a:cs typeface="Arial"/>
              </a:rPr>
              <a:t>přibližně </a:t>
            </a:r>
            <a:r>
              <a:rPr sz="2206" i="1" dirty="0">
                <a:latin typeface="Arial"/>
                <a:cs typeface="Arial"/>
              </a:rPr>
              <a:t>od</a:t>
            </a:r>
            <a:r>
              <a:rPr sz="2206" i="1" spc="-22" dirty="0">
                <a:latin typeface="Arial"/>
                <a:cs typeface="Arial"/>
              </a:rPr>
              <a:t> </a:t>
            </a:r>
            <a:r>
              <a:rPr sz="2206" i="1" dirty="0">
                <a:latin typeface="Arial"/>
                <a:cs typeface="Arial"/>
              </a:rPr>
              <a:t>0,01</a:t>
            </a:r>
            <a:r>
              <a:rPr sz="2206" i="1" spc="-22" dirty="0">
                <a:latin typeface="Arial"/>
                <a:cs typeface="Arial"/>
              </a:rPr>
              <a:t> </a:t>
            </a:r>
            <a:r>
              <a:rPr sz="2206" i="1" dirty="0">
                <a:latin typeface="Arial"/>
                <a:cs typeface="Arial"/>
              </a:rPr>
              <a:t>do</a:t>
            </a:r>
            <a:r>
              <a:rPr sz="2206" i="1" spc="-22" dirty="0">
                <a:latin typeface="Arial"/>
                <a:cs typeface="Arial"/>
              </a:rPr>
              <a:t> </a:t>
            </a:r>
            <a:r>
              <a:rPr sz="2206" i="1" dirty="0">
                <a:latin typeface="Arial"/>
                <a:cs typeface="Arial"/>
              </a:rPr>
              <a:t>10 </a:t>
            </a:r>
            <a:r>
              <a:rPr sz="2206" i="1" spc="-28" dirty="0">
                <a:latin typeface="Arial"/>
                <a:cs typeface="Arial"/>
              </a:rPr>
              <a:t>mm</a:t>
            </a:r>
            <a:endParaRPr sz="2206" dirty="0">
              <a:latin typeface="Arial"/>
              <a:cs typeface="Arial"/>
            </a:endParaRPr>
          </a:p>
          <a:p>
            <a:pPr marL="4662714"/>
            <a:r>
              <a:rPr sz="2206" i="1" dirty="0">
                <a:latin typeface="Arial"/>
                <a:cs typeface="Arial"/>
              </a:rPr>
              <a:t>(lze</a:t>
            </a:r>
            <a:r>
              <a:rPr sz="2206" i="1" spc="-22" dirty="0">
                <a:latin typeface="Arial"/>
                <a:cs typeface="Arial"/>
              </a:rPr>
              <a:t> </a:t>
            </a:r>
            <a:r>
              <a:rPr sz="2206" i="1" dirty="0">
                <a:latin typeface="Arial"/>
                <a:cs typeface="Arial"/>
              </a:rPr>
              <a:t>však</a:t>
            </a:r>
            <a:r>
              <a:rPr sz="2206" i="1" spc="-39" dirty="0">
                <a:latin typeface="Arial"/>
                <a:cs typeface="Arial"/>
              </a:rPr>
              <a:t> </a:t>
            </a:r>
            <a:r>
              <a:rPr sz="2206" i="1" dirty="0">
                <a:latin typeface="Arial"/>
                <a:cs typeface="Arial"/>
              </a:rPr>
              <a:t>svařovat</a:t>
            </a:r>
            <a:r>
              <a:rPr sz="2206" i="1" spc="-50" dirty="0">
                <a:latin typeface="Arial"/>
                <a:cs typeface="Arial"/>
              </a:rPr>
              <a:t> </a:t>
            </a:r>
            <a:r>
              <a:rPr sz="2206" i="1" dirty="0">
                <a:latin typeface="Arial"/>
                <a:cs typeface="Arial"/>
              </a:rPr>
              <a:t>i větší</a:t>
            </a:r>
            <a:r>
              <a:rPr sz="2206" i="1" spc="-39" dirty="0">
                <a:latin typeface="Arial"/>
                <a:cs typeface="Arial"/>
              </a:rPr>
              <a:t> </a:t>
            </a:r>
            <a:r>
              <a:rPr sz="2206" i="1" spc="-11" dirty="0">
                <a:latin typeface="Arial"/>
                <a:cs typeface="Arial"/>
              </a:rPr>
              <a:t>tloušťky)</a:t>
            </a:r>
            <a:endParaRPr sz="2206" dirty="0">
              <a:latin typeface="Arial"/>
              <a:cs typeface="Arial"/>
            </a:endParaRPr>
          </a:p>
          <a:p>
            <a:pPr>
              <a:spcBef>
                <a:spcPts val="28"/>
              </a:spcBef>
            </a:pPr>
            <a:endParaRPr sz="3033" dirty="0">
              <a:latin typeface="Arial"/>
              <a:cs typeface="Arial"/>
            </a:endParaRPr>
          </a:p>
          <a:p>
            <a:pPr marL="5330117" indent="-588967">
              <a:buAutoNum type="arabicPeriod"/>
              <a:tabLst>
                <a:tab pos="5330117" algn="l"/>
                <a:tab pos="5330817" algn="l"/>
              </a:tabLst>
            </a:pPr>
            <a:r>
              <a:rPr sz="2206" i="1" spc="-11" dirty="0">
                <a:latin typeface="Arial"/>
                <a:cs typeface="Arial"/>
              </a:rPr>
              <a:t>Elektrody</a:t>
            </a:r>
            <a:endParaRPr sz="2206" dirty="0">
              <a:latin typeface="Arial"/>
              <a:cs typeface="Arial"/>
            </a:endParaRPr>
          </a:p>
          <a:p>
            <a:pPr marL="5330117" indent="-588967">
              <a:buAutoNum type="arabicPeriod"/>
              <a:tabLst>
                <a:tab pos="5330117" algn="l"/>
                <a:tab pos="5330817" algn="l"/>
              </a:tabLst>
            </a:pPr>
            <a:r>
              <a:rPr sz="2206" i="1" dirty="0">
                <a:latin typeface="Arial"/>
                <a:cs typeface="Arial"/>
              </a:rPr>
              <a:t>Přítlačná</a:t>
            </a:r>
            <a:r>
              <a:rPr sz="2206" i="1" spc="-72" dirty="0">
                <a:latin typeface="Arial"/>
                <a:cs typeface="Arial"/>
              </a:rPr>
              <a:t> </a:t>
            </a:r>
            <a:r>
              <a:rPr sz="2206" i="1" spc="-11" dirty="0">
                <a:latin typeface="Arial"/>
                <a:cs typeface="Arial"/>
              </a:rPr>
              <a:t>ramena</a:t>
            </a:r>
            <a:endParaRPr sz="2206" dirty="0">
              <a:latin typeface="Arial"/>
              <a:cs typeface="Arial"/>
            </a:endParaRPr>
          </a:p>
          <a:p>
            <a:pPr marL="5330117" indent="-588967">
              <a:buAutoNum type="arabicPeriod"/>
              <a:tabLst>
                <a:tab pos="5330117" algn="l"/>
                <a:tab pos="5330817" algn="l"/>
              </a:tabLst>
            </a:pPr>
            <a:r>
              <a:rPr sz="2206" i="1" dirty="0">
                <a:latin typeface="Arial"/>
                <a:cs typeface="Arial"/>
              </a:rPr>
              <a:t>Základní</a:t>
            </a:r>
            <a:r>
              <a:rPr sz="2206" i="1" spc="-44" dirty="0">
                <a:latin typeface="Arial"/>
                <a:cs typeface="Arial"/>
              </a:rPr>
              <a:t> </a:t>
            </a:r>
            <a:r>
              <a:rPr sz="2206" i="1" dirty="0">
                <a:latin typeface="Arial"/>
                <a:cs typeface="Arial"/>
              </a:rPr>
              <a:t>(svařovaný)</a:t>
            </a:r>
            <a:r>
              <a:rPr sz="2206" i="1" spc="-61" dirty="0">
                <a:latin typeface="Arial"/>
                <a:cs typeface="Arial"/>
              </a:rPr>
              <a:t> </a:t>
            </a:r>
            <a:r>
              <a:rPr sz="2206" i="1" spc="-11" dirty="0">
                <a:latin typeface="Arial"/>
                <a:cs typeface="Arial"/>
              </a:rPr>
              <a:t>materiál</a:t>
            </a:r>
            <a:endParaRPr sz="2206" dirty="0">
              <a:latin typeface="Arial"/>
              <a:cs typeface="Arial"/>
            </a:endParaRPr>
          </a:p>
          <a:p>
            <a:pPr marL="5330117" indent="-588967">
              <a:buAutoNum type="arabicPeriod"/>
              <a:tabLst>
                <a:tab pos="5330117" algn="l"/>
                <a:tab pos="5330817" algn="l"/>
              </a:tabLst>
            </a:pPr>
            <a:r>
              <a:rPr sz="2206" i="1" spc="-22" dirty="0">
                <a:latin typeface="Arial"/>
                <a:cs typeface="Arial"/>
              </a:rPr>
              <a:t>Svar</a:t>
            </a:r>
            <a:endParaRPr sz="2206" dirty="0">
              <a:latin typeface="Arial"/>
              <a:cs typeface="Arial"/>
            </a:endParaRPr>
          </a:p>
          <a:p>
            <a:pPr marL="5330117" indent="-588967">
              <a:buAutoNum type="arabicPeriod"/>
              <a:tabLst>
                <a:tab pos="5330117" algn="l"/>
                <a:tab pos="5330817" algn="l"/>
              </a:tabLst>
            </a:pPr>
            <a:r>
              <a:rPr sz="2206" i="1" dirty="0">
                <a:latin typeface="Arial"/>
                <a:cs typeface="Arial"/>
              </a:rPr>
              <a:t>Svařovací</a:t>
            </a:r>
            <a:r>
              <a:rPr sz="2206" i="1" spc="-61" dirty="0">
                <a:latin typeface="Arial"/>
                <a:cs typeface="Arial"/>
              </a:rPr>
              <a:t> </a:t>
            </a:r>
            <a:r>
              <a:rPr sz="2206" i="1" spc="-11" dirty="0">
                <a:latin typeface="Arial"/>
                <a:cs typeface="Arial"/>
              </a:rPr>
              <a:t>zdroj</a:t>
            </a:r>
            <a:endParaRPr sz="2206" dirty="0">
              <a:latin typeface="Arial"/>
              <a:cs typeface="Arial"/>
            </a:endParaRPr>
          </a:p>
          <a:p>
            <a:pPr marL="5330117" indent="-588967">
              <a:spcBef>
                <a:spcPts val="6"/>
              </a:spcBef>
              <a:buAutoNum type="arabicPeriod"/>
              <a:tabLst>
                <a:tab pos="5330117" algn="l"/>
                <a:tab pos="5330817" algn="l"/>
              </a:tabLst>
            </a:pPr>
            <a:r>
              <a:rPr sz="2206" i="1" dirty="0">
                <a:latin typeface="Arial"/>
                <a:cs typeface="Arial"/>
              </a:rPr>
              <a:t>Spínač</a:t>
            </a:r>
            <a:r>
              <a:rPr sz="2206" i="1" spc="-33" dirty="0">
                <a:latin typeface="Arial"/>
                <a:cs typeface="Arial"/>
              </a:rPr>
              <a:t> </a:t>
            </a:r>
            <a:r>
              <a:rPr sz="2206" i="1" spc="-11" dirty="0">
                <a:latin typeface="Arial"/>
                <a:cs typeface="Arial"/>
              </a:rPr>
              <a:t>zdroje</a:t>
            </a:r>
            <a:endParaRPr sz="2206" dirty="0">
              <a:latin typeface="Arial"/>
              <a:cs typeface="Arial"/>
            </a:endParaRPr>
          </a:p>
          <a:p>
            <a:pPr>
              <a:lnSpc>
                <a:spcPct val="100000"/>
              </a:lnSpc>
            </a:pPr>
            <a:endParaRPr sz="2426" dirty="0">
              <a:latin typeface="Arial"/>
              <a:cs typeface="Arial"/>
            </a:endParaRPr>
          </a:p>
          <a:p>
            <a:pPr>
              <a:spcBef>
                <a:spcPts val="61"/>
              </a:spcBef>
            </a:pPr>
            <a:endParaRPr sz="2592" dirty="0">
              <a:latin typeface="Arial"/>
              <a:cs typeface="Arial"/>
            </a:endParaRPr>
          </a:p>
          <a:p>
            <a:pPr marL="14007"/>
            <a:r>
              <a:rPr sz="2206" i="1" dirty="0">
                <a:latin typeface="Arial"/>
                <a:cs typeface="Arial"/>
              </a:rPr>
              <a:t>Při</a:t>
            </a:r>
            <a:r>
              <a:rPr sz="2206" i="1" spc="-28" dirty="0">
                <a:latin typeface="Arial"/>
                <a:cs typeface="Arial"/>
              </a:rPr>
              <a:t> </a:t>
            </a:r>
            <a:r>
              <a:rPr sz="2206" i="1" dirty="0">
                <a:latin typeface="Arial"/>
                <a:cs typeface="Arial"/>
              </a:rPr>
              <a:t>bodovém</a:t>
            </a:r>
            <a:r>
              <a:rPr sz="2206" i="1" spc="-72" dirty="0">
                <a:latin typeface="Arial"/>
                <a:cs typeface="Arial"/>
              </a:rPr>
              <a:t> </a:t>
            </a:r>
            <a:r>
              <a:rPr sz="2206" i="1" dirty="0">
                <a:latin typeface="Arial"/>
                <a:cs typeface="Arial"/>
              </a:rPr>
              <a:t>svařování</a:t>
            </a:r>
            <a:r>
              <a:rPr sz="2206" i="1" spc="-77" dirty="0">
                <a:latin typeface="Arial"/>
                <a:cs typeface="Arial"/>
              </a:rPr>
              <a:t> </a:t>
            </a:r>
            <a:r>
              <a:rPr sz="2206" i="1" dirty="0">
                <a:latin typeface="Arial"/>
                <a:cs typeface="Arial"/>
              </a:rPr>
              <a:t>se</a:t>
            </a:r>
            <a:r>
              <a:rPr sz="2206" i="1" spc="-39" dirty="0">
                <a:latin typeface="Arial"/>
                <a:cs typeface="Arial"/>
              </a:rPr>
              <a:t> </a:t>
            </a:r>
            <a:r>
              <a:rPr sz="2206" i="1" dirty="0">
                <a:latin typeface="Arial"/>
                <a:cs typeface="Arial"/>
              </a:rPr>
              <a:t>vytvářejí</a:t>
            </a:r>
            <a:r>
              <a:rPr sz="2206" i="1" spc="-77" dirty="0">
                <a:latin typeface="Arial"/>
                <a:cs typeface="Arial"/>
              </a:rPr>
              <a:t> </a:t>
            </a:r>
            <a:r>
              <a:rPr sz="2206" i="1" dirty="0">
                <a:latin typeface="Arial"/>
                <a:cs typeface="Arial"/>
              </a:rPr>
              <a:t>především</a:t>
            </a:r>
            <a:r>
              <a:rPr sz="2206" i="1" spc="-88" dirty="0">
                <a:latin typeface="Arial"/>
                <a:cs typeface="Arial"/>
              </a:rPr>
              <a:t> </a:t>
            </a:r>
            <a:r>
              <a:rPr sz="2206" i="1" dirty="0">
                <a:latin typeface="Arial"/>
                <a:cs typeface="Arial"/>
              </a:rPr>
              <a:t>přeplátované</a:t>
            </a:r>
            <a:r>
              <a:rPr sz="2206" i="1" spc="-61" dirty="0">
                <a:latin typeface="Arial"/>
                <a:cs typeface="Arial"/>
              </a:rPr>
              <a:t> </a:t>
            </a:r>
            <a:r>
              <a:rPr sz="2206" i="1" spc="-11" dirty="0">
                <a:latin typeface="Arial"/>
                <a:cs typeface="Arial"/>
              </a:rPr>
              <a:t>spoje</a:t>
            </a:r>
            <a:endParaRPr sz="2206" dirty="0">
              <a:latin typeface="Arial"/>
              <a:cs typeface="Arial"/>
            </a:endParaRPr>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4807"/>
            <a:ext cx="7918584" cy="514728"/>
          </a:xfrm>
          <a:prstGeom prst="rect">
            <a:avLst/>
          </a:prstGeom>
        </p:spPr>
        <p:txBody>
          <a:bodyPr vert="horz" wrap="square" lIns="0" tIns="14005" rIns="0" bIns="0" rtlCol="0">
            <a:spAutoFit/>
          </a:bodyPr>
          <a:lstStyle/>
          <a:p>
            <a:pPr marL="14007">
              <a:spcBef>
                <a:spcPts val="110"/>
              </a:spcBef>
            </a:pPr>
            <a:r>
              <a:rPr sz="3253" i="1" spc="-94" dirty="0">
                <a:solidFill>
                  <a:srgbClr val="FF3300"/>
                </a:solidFill>
                <a:latin typeface="Tahoma"/>
                <a:cs typeface="Tahoma"/>
              </a:rPr>
              <a:t>Princip</a:t>
            </a:r>
            <a:r>
              <a:rPr sz="3253" i="1" spc="-77" dirty="0">
                <a:solidFill>
                  <a:srgbClr val="FF3300"/>
                </a:solidFill>
                <a:latin typeface="Tahoma"/>
                <a:cs typeface="Tahoma"/>
              </a:rPr>
              <a:t> </a:t>
            </a:r>
            <a:r>
              <a:rPr sz="3253" i="1" spc="-121" dirty="0">
                <a:solidFill>
                  <a:srgbClr val="FF3300"/>
                </a:solidFill>
                <a:latin typeface="Tahoma"/>
                <a:cs typeface="Tahoma"/>
              </a:rPr>
              <a:t>odporového</a:t>
            </a:r>
            <a:r>
              <a:rPr sz="3253" i="1" spc="-77" dirty="0">
                <a:solidFill>
                  <a:srgbClr val="FF3300"/>
                </a:solidFill>
                <a:latin typeface="Tahoma"/>
                <a:cs typeface="Tahoma"/>
              </a:rPr>
              <a:t> </a:t>
            </a:r>
            <a:r>
              <a:rPr sz="3253" i="1" spc="-116" dirty="0">
                <a:solidFill>
                  <a:srgbClr val="FF3300"/>
                </a:solidFill>
                <a:latin typeface="Tahoma"/>
                <a:cs typeface="Tahoma"/>
              </a:rPr>
              <a:t>bodového</a:t>
            </a:r>
            <a:r>
              <a:rPr sz="3253" i="1" spc="-72" dirty="0">
                <a:solidFill>
                  <a:srgbClr val="FF3300"/>
                </a:solidFill>
                <a:latin typeface="Tahoma"/>
                <a:cs typeface="Tahoma"/>
              </a:rPr>
              <a:t> </a:t>
            </a:r>
            <a:r>
              <a:rPr sz="3253" i="1" spc="-39" dirty="0">
                <a:solidFill>
                  <a:srgbClr val="FF3300"/>
                </a:solidFill>
                <a:latin typeface="Tahoma"/>
                <a:cs typeface="Tahoma"/>
              </a:rPr>
              <a:t>svařování</a:t>
            </a:r>
            <a:endParaRPr sz="3253">
              <a:latin typeface="Tahoma"/>
              <a:cs typeface="Tahoma"/>
            </a:endParaRPr>
          </a:p>
        </p:txBody>
      </p:sp>
      <p:pic>
        <p:nvPicPr>
          <p:cNvPr id="13" name="object 13"/>
          <p:cNvPicPr/>
          <p:nvPr/>
        </p:nvPicPr>
        <p:blipFill>
          <a:blip r:embed="rId2" cstate="print"/>
          <a:stretch>
            <a:fillRect/>
          </a:stretch>
        </p:blipFill>
        <p:spPr>
          <a:xfrm>
            <a:off x="1142278" y="1289535"/>
            <a:ext cx="8607907" cy="5211644"/>
          </a:xfrm>
          <a:prstGeom prst="rect">
            <a:avLst/>
          </a:prstGeom>
        </p:spPr>
      </p:pic>
      <p:sp>
        <p:nvSpPr>
          <p:cNvPr id="14" name="object 14"/>
          <p:cNvSpPr txBox="1"/>
          <p:nvPr/>
        </p:nvSpPr>
        <p:spPr>
          <a:xfrm>
            <a:off x="943216" y="5737418"/>
            <a:ext cx="8420673" cy="1033205"/>
          </a:xfrm>
          <a:prstGeom prst="rect">
            <a:avLst/>
          </a:prstGeom>
        </p:spPr>
        <p:txBody>
          <a:bodyPr vert="horz" wrap="square" lIns="0" tIns="14706" rIns="0" bIns="0" rtlCol="0">
            <a:spAutoFit/>
          </a:bodyPr>
          <a:lstStyle/>
          <a:p>
            <a:pPr marL="14007">
              <a:spcBef>
                <a:spcPts val="116"/>
              </a:spcBef>
            </a:pPr>
            <a:r>
              <a:rPr sz="2206" i="1" dirty="0">
                <a:latin typeface="Arial"/>
                <a:cs typeface="Arial"/>
              </a:rPr>
              <a:t>Nejvyšší</a:t>
            </a:r>
            <a:r>
              <a:rPr sz="2206" i="1" spc="-61" dirty="0">
                <a:latin typeface="Arial"/>
                <a:cs typeface="Arial"/>
              </a:rPr>
              <a:t> </a:t>
            </a:r>
            <a:r>
              <a:rPr sz="2206" i="1" dirty="0">
                <a:latin typeface="Arial"/>
                <a:cs typeface="Arial"/>
              </a:rPr>
              <a:t>teplota</a:t>
            </a:r>
            <a:r>
              <a:rPr sz="2206" i="1" spc="-44" dirty="0">
                <a:latin typeface="Arial"/>
                <a:cs typeface="Arial"/>
              </a:rPr>
              <a:t> </a:t>
            </a:r>
            <a:r>
              <a:rPr sz="2206" i="1" dirty="0">
                <a:latin typeface="Arial"/>
                <a:cs typeface="Arial"/>
              </a:rPr>
              <a:t>vzniká</a:t>
            </a:r>
            <a:r>
              <a:rPr sz="2206" i="1" spc="-44"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místě</a:t>
            </a:r>
            <a:r>
              <a:rPr sz="2206" i="1" spc="-39" dirty="0">
                <a:latin typeface="Arial"/>
                <a:cs typeface="Arial"/>
              </a:rPr>
              <a:t> </a:t>
            </a:r>
            <a:r>
              <a:rPr sz="2206" i="1" dirty="0">
                <a:latin typeface="Arial"/>
                <a:cs typeface="Arial"/>
              </a:rPr>
              <a:t>dotyků</a:t>
            </a:r>
            <a:r>
              <a:rPr sz="2206" i="1" spc="-50" dirty="0">
                <a:latin typeface="Arial"/>
                <a:cs typeface="Arial"/>
              </a:rPr>
              <a:t> </a:t>
            </a:r>
            <a:r>
              <a:rPr sz="2206" i="1" spc="-11" dirty="0">
                <a:latin typeface="Arial"/>
                <a:cs typeface="Arial"/>
              </a:rPr>
              <a:t>plechů.</a:t>
            </a:r>
            <a:endParaRPr sz="2206" dirty="0">
              <a:latin typeface="Arial"/>
              <a:cs typeface="Arial"/>
            </a:endParaRPr>
          </a:p>
          <a:p>
            <a:pPr marL="14007" marR="5602"/>
            <a:r>
              <a:rPr sz="2206" i="1" dirty="0">
                <a:latin typeface="Arial"/>
                <a:cs typeface="Arial"/>
              </a:rPr>
              <a:t>Značné</a:t>
            </a:r>
            <a:r>
              <a:rPr sz="2206" i="1" spc="-50" dirty="0">
                <a:latin typeface="Arial"/>
                <a:cs typeface="Arial"/>
              </a:rPr>
              <a:t> </a:t>
            </a:r>
            <a:r>
              <a:rPr sz="2206" i="1" dirty="0">
                <a:latin typeface="Arial"/>
                <a:cs typeface="Arial"/>
              </a:rPr>
              <a:t>množství</a:t>
            </a:r>
            <a:r>
              <a:rPr sz="2206" i="1" spc="-50" dirty="0">
                <a:latin typeface="Arial"/>
                <a:cs typeface="Arial"/>
              </a:rPr>
              <a:t> </a:t>
            </a:r>
            <a:r>
              <a:rPr sz="2206" i="1" dirty="0">
                <a:latin typeface="Arial"/>
                <a:cs typeface="Arial"/>
              </a:rPr>
              <a:t>tepla</a:t>
            </a:r>
            <a:r>
              <a:rPr sz="2206" i="1" spc="-39" dirty="0">
                <a:latin typeface="Arial"/>
                <a:cs typeface="Arial"/>
              </a:rPr>
              <a:t> </a:t>
            </a:r>
            <a:r>
              <a:rPr sz="2206" i="1" dirty="0">
                <a:latin typeface="Arial"/>
                <a:cs typeface="Arial"/>
              </a:rPr>
              <a:t>ovšem</a:t>
            </a:r>
            <a:r>
              <a:rPr sz="2206" i="1" spc="-61" dirty="0">
                <a:latin typeface="Arial"/>
                <a:cs typeface="Arial"/>
              </a:rPr>
              <a:t> </a:t>
            </a:r>
            <a:r>
              <a:rPr sz="2206" i="1" dirty="0">
                <a:latin typeface="Arial"/>
                <a:cs typeface="Arial"/>
              </a:rPr>
              <a:t>při</a:t>
            </a:r>
            <a:r>
              <a:rPr sz="2206" i="1" spc="-11" dirty="0">
                <a:latin typeface="Arial"/>
                <a:cs typeface="Arial"/>
              </a:rPr>
              <a:t> </a:t>
            </a:r>
            <a:r>
              <a:rPr sz="2206" i="1" dirty="0">
                <a:latin typeface="Arial"/>
                <a:cs typeface="Arial"/>
              </a:rPr>
              <a:t>tom</a:t>
            </a:r>
            <a:r>
              <a:rPr sz="2206" i="1" spc="-50" dirty="0">
                <a:latin typeface="Arial"/>
                <a:cs typeface="Arial"/>
              </a:rPr>
              <a:t> </a:t>
            </a:r>
            <a:r>
              <a:rPr sz="2206" i="1" dirty="0">
                <a:latin typeface="Arial"/>
                <a:cs typeface="Arial"/>
              </a:rPr>
              <a:t>uniká</a:t>
            </a:r>
            <a:r>
              <a:rPr sz="2206" i="1" spc="-33" dirty="0">
                <a:latin typeface="Arial"/>
                <a:cs typeface="Arial"/>
              </a:rPr>
              <a:t> </a:t>
            </a:r>
            <a:r>
              <a:rPr sz="2206" i="1" dirty="0">
                <a:latin typeface="Arial"/>
                <a:cs typeface="Arial"/>
              </a:rPr>
              <a:t>vedením</a:t>
            </a:r>
            <a:r>
              <a:rPr sz="2206" i="1" spc="-55"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materiálu</a:t>
            </a:r>
            <a:r>
              <a:rPr sz="2206" i="1" spc="-28" dirty="0">
                <a:latin typeface="Arial"/>
                <a:cs typeface="Arial"/>
              </a:rPr>
              <a:t> </a:t>
            </a:r>
            <a:r>
              <a:rPr sz="2206" i="1" spc="-55" dirty="0">
                <a:latin typeface="Arial"/>
                <a:cs typeface="Arial"/>
              </a:rPr>
              <a:t>a </a:t>
            </a:r>
            <a:r>
              <a:rPr sz="2206" i="1" dirty="0">
                <a:latin typeface="Arial"/>
                <a:cs typeface="Arial"/>
              </a:rPr>
              <a:t>sáláním</a:t>
            </a:r>
            <a:r>
              <a:rPr sz="2206" i="1" spc="-55" dirty="0">
                <a:latin typeface="Arial"/>
                <a:cs typeface="Arial"/>
              </a:rPr>
              <a:t> </a:t>
            </a:r>
            <a:r>
              <a:rPr sz="2206" i="1" dirty="0">
                <a:latin typeface="Arial"/>
                <a:cs typeface="Arial"/>
              </a:rPr>
              <a:t>do</a:t>
            </a:r>
            <a:r>
              <a:rPr sz="2206" i="1" spc="-39" dirty="0">
                <a:latin typeface="Arial"/>
                <a:cs typeface="Arial"/>
              </a:rPr>
              <a:t> </a:t>
            </a:r>
            <a:r>
              <a:rPr sz="2206" i="1" dirty="0">
                <a:latin typeface="Arial"/>
                <a:cs typeface="Arial"/>
              </a:rPr>
              <a:t>okolního</a:t>
            </a:r>
            <a:r>
              <a:rPr sz="2206" i="1" spc="-44" dirty="0">
                <a:latin typeface="Arial"/>
                <a:cs typeface="Arial"/>
              </a:rPr>
              <a:t> </a:t>
            </a:r>
            <a:r>
              <a:rPr sz="2206" i="1" spc="-11" dirty="0">
                <a:latin typeface="Arial"/>
                <a:cs typeface="Arial"/>
              </a:rPr>
              <a:t>prostředí.</a:t>
            </a:r>
            <a:endParaRPr sz="2206" dirty="0">
              <a:latin typeface="Arial"/>
              <a:cs typeface="Arial"/>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717548" y="1226176"/>
            <a:ext cx="9258305" cy="5110499"/>
          </a:xfrm>
          <a:prstGeom prst="rect">
            <a:avLst/>
          </a:prstGeom>
        </p:spPr>
      </p:pic>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2133726" y="1081934"/>
            <a:ext cx="6425949" cy="5240215"/>
          </a:xfrm>
          <a:prstGeom prst="rect">
            <a:avLst/>
          </a:prstGeom>
        </p:spPr>
      </p:pic>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8" name="object 8"/>
          <p:cNvGrpSpPr/>
          <p:nvPr/>
        </p:nvGrpSpPr>
        <p:grpSpPr>
          <a:xfrm>
            <a:off x="434374" y="1487359"/>
            <a:ext cx="9755911" cy="5709112"/>
            <a:chOff x="117497" y="1348739"/>
            <a:chExt cx="8846670" cy="5177028"/>
          </a:xfrm>
        </p:grpSpPr>
        <p:pic>
          <p:nvPicPr>
            <p:cNvPr id="11" name="object 11"/>
            <p:cNvPicPr/>
            <p:nvPr/>
          </p:nvPicPr>
          <p:blipFill>
            <a:blip r:embed="rId2" cstate="print"/>
            <a:stretch>
              <a:fillRect/>
            </a:stretch>
          </p:blipFill>
          <p:spPr>
            <a:xfrm>
              <a:off x="117497" y="1348739"/>
              <a:ext cx="7083402" cy="4739640"/>
            </a:xfrm>
            <a:prstGeom prst="rect">
              <a:avLst/>
            </a:prstGeom>
          </p:spPr>
        </p:pic>
        <p:pic>
          <p:nvPicPr>
            <p:cNvPr id="12" name="object 12"/>
            <p:cNvPicPr/>
            <p:nvPr/>
          </p:nvPicPr>
          <p:blipFill>
            <a:blip r:embed="rId3" cstate="print"/>
            <a:stretch>
              <a:fillRect/>
            </a:stretch>
          </p:blipFill>
          <p:spPr>
            <a:xfrm>
              <a:off x="4500371" y="3717035"/>
              <a:ext cx="4463796" cy="2808732"/>
            </a:xfrm>
            <a:prstGeom prst="rect">
              <a:avLst/>
            </a:prstGeom>
          </p:spPr>
        </p:pic>
      </p:gr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4807"/>
            <a:ext cx="7918584" cy="514728"/>
          </a:xfrm>
          <a:prstGeom prst="rect">
            <a:avLst/>
          </a:prstGeom>
        </p:spPr>
        <p:txBody>
          <a:bodyPr vert="horz" wrap="square" lIns="0" tIns="14005" rIns="0" bIns="0" rtlCol="0">
            <a:spAutoFit/>
          </a:bodyPr>
          <a:lstStyle/>
          <a:p>
            <a:pPr marL="14007">
              <a:spcBef>
                <a:spcPts val="110"/>
              </a:spcBef>
            </a:pPr>
            <a:r>
              <a:rPr sz="3253" i="1" spc="-94" dirty="0">
                <a:solidFill>
                  <a:srgbClr val="FF3300"/>
                </a:solidFill>
                <a:latin typeface="Tahoma"/>
                <a:cs typeface="Tahoma"/>
              </a:rPr>
              <a:t>Princip</a:t>
            </a:r>
            <a:r>
              <a:rPr sz="3253" i="1" spc="-77" dirty="0">
                <a:solidFill>
                  <a:srgbClr val="FF3300"/>
                </a:solidFill>
                <a:latin typeface="Tahoma"/>
                <a:cs typeface="Tahoma"/>
              </a:rPr>
              <a:t> </a:t>
            </a:r>
            <a:r>
              <a:rPr sz="3253" i="1" spc="-121" dirty="0">
                <a:solidFill>
                  <a:srgbClr val="FF3300"/>
                </a:solidFill>
                <a:latin typeface="Tahoma"/>
                <a:cs typeface="Tahoma"/>
              </a:rPr>
              <a:t>odporového</a:t>
            </a:r>
            <a:r>
              <a:rPr sz="3253" i="1" spc="-77" dirty="0">
                <a:solidFill>
                  <a:srgbClr val="FF3300"/>
                </a:solidFill>
                <a:latin typeface="Tahoma"/>
                <a:cs typeface="Tahoma"/>
              </a:rPr>
              <a:t> </a:t>
            </a:r>
            <a:r>
              <a:rPr sz="3253" i="1" spc="-116" dirty="0">
                <a:solidFill>
                  <a:srgbClr val="FF3300"/>
                </a:solidFill>
                <a:latin typeface="Tahoma"/>
                <a:cs typeface="Tahoma"/>
              </a:rPr>
              <a:t>bodového</a:t>
            </a:r>
            <a:r>
              <a:rPr sz="3253" i="1" spc="-72" dirty="0">
                <a:solidFill>
                  <a:srgbClr val="FF3300"/>
                </a:solidFill>
                <a:latin typeface="Tahoma"/>
                <a:cs typeface="Tahoma"/>
              </a:rPr>
              <a:t> </a:t>
            </a:r>
            <a:r>
              <a:rPr sz="3253" i="1" spc="-39" dirty="0">
                <a:solidFill>
                  <a:srgbClr val="FF3300"/>
                </a:solidFill>
                <a:latin typeface="Tahoma"/>
                <a:cs typeface="Tahoma"/>
              </a:rPr>
              <a:t>svařování</a:t>
            </a:r>
            <a:endParaRPr sz="3253">
              <a:latin typeface="Tahoma"/>
              <a:cs typeface="Tahoma"/>
            </a:endParaRPr>
          </a:p>
        </p:txBody>
      </p:sp>
      <p:pic>
        <p:nvPicPr>
          <p:cNvPr id="15" name="object 15"/>
          <p:cNvPicPr>
            <a:picLocks noChangeAspect="1"/>
          </p:cNvPicPr>
          <p:nvPr/>
        </p:nvPicPr>
        <p:blipFill>
          <a:blip r:embed="rId2" cstate="print"/>
          <a:stretch>
            <a:fillRect/>
          </a:stretch>
        </p:blipFill>
        <p:spPr>
          <a:xfrm>
            <a:off x="201982" y="1496424"/>
            <a:ext cx="7202119" cy="2195625"/>
          </a:xfrm>
          <a:prstGeom prst="rect">
            <a:avLst/>
          </a:prstGeom>
        </p:spPr>
      </p:pic>
      <p:sp>
        <p:nvSpPr>
          <p:cNvPr id="16" name="object 16"/>
          <p:cNvSpPr txBox="1"/>
          <p:nvPr/>
        </p:nvSpPr>
        <p:spPr>
          <a:xfrm>
            <a:off x="546100" y="3781426"/>
            <a:ext cx="9448800" cy="2741427"/>
          </a:xfrm>
          <a:prstGeom prst="rect">
            <a:avLst/>
          </a:prstGeom>
        </p:spPr>
        <p:txBody>
          <a:bodyPr vert="horz" wrap="square" lIns="0" tIns="14005" rIns="0" bIns="0" rtlCol="0">
            <a:spAutoFit/>
          </a:bodyPr>
          <a:lstStyle/>
          <a:p>
            <a:pPr marL="14007" marR="312342">
              <a:spcBef>
                <a:spcPts val="110"/>
              </a:spcBef>
              <a:buFont typeface="Wingdings"/>
              <a:buChar char=""/>
              <a:tabLst>
                <a:tab pos="313742" algn="l"/>
              </a:tabLst>
            </a:pPr>
            <a:r>
              <a:rPr sz="2401" i="1" dirty="0">
                <a:latin typeface="Arial"/>
                <a:cs typeface="Arial"/>
              </a:rPr>
              <a:t>Po</a:t>
            </a:r>
            <a:r>
              <a:rPr sz="2401" i="1" spc="-28" dirty="0">
                <a:latin typeface="Arial"/>
                <a:cs typeface="Arial"/>
              </a:rPr>
              <a:t> </a:t>
            </a:r>
            <a:r>
              <a:rPr sz="2401" i="1" dirty="0">
                <a:latin typeface="Arial"/>
                <a:cs typeface="Arial"/>
              </a:rPr>
              <a:t>sevření</a:t>
            </a:r>
            <a:r>
              <a:rPr sz="2401" i="1" spc="-72" dirty="0">
                <a:latin typeface="Arial"/>
                <a:cs typeface="Arial"/>
              </a:rPr>
              <a:t> </a:t>
            </a:r>
            <a:r>
              <a:rPr sz="2401" i="1" dirty="0">
                <a:latin typeface="Arial"/>
                <a:cs typeface="Arial"/>
              </a:rPr>
              <a:t>a</a:t>
            </a:r>
            <a:r>
              <a:rPr sz="2401" i="1" spc="-17" dirty="0">
                <a:latin typeface="Arial"/>
                <a:cs typeface="Arial"/>
              </a:rPr>
              <a:t> </a:t>
            </a:r>
            <a:r>
              <a:rPr sz="2401" i="1" dirty="0">
                <a:latin typeface="Arial"/>
                <a:cs typeface="Arial"/>
              </a:rPr>
              <a:t>stlačení</a:t>
            </a:r>
            <a:r>
              <a:rPr sz="2401" i="1" spc="-50" dirty="0">
                <a:latin typeface="Arial"/>
                <a:cs typeface="Arial"/>
              </a:rPr>
              <a:t> </a:t>
            </a:r>
            <a:r>
              <a:rPr sz="2401" i="1" dirty="0">
                <a:latin typeface="Arial"/>
                <a:cs typeface="Arial"/>
              </a:rPr>
              <a:t>svařovaných</a:t>
            </a:r>
            <a:r>
              <a:rPr sz="2401" i="1" spc="-66" dirty="0">
                <a:latin typeface="Arial"/>
                <a:cs typeface="Arial"/>
              </a:rPr>
              <a:t> </a:t>
            </a:r>
            <a:r>
              <a:rPr sz="2401" i="1" dirty="0">
                <a:latin typeface="Arial"/>
                <a:cs typeface="Arial"/>
              </a:rPr>
              <a:t>dílů</a:t>
            </a:r>
            <a:r>
              <a:rPr sz="2401" i="1" spc="-22" dirty="0">
                <a:latin typeface="Arial"/>
                <a:cs typeface="Arial"/>
              </a:rPr>
              <a:t> </a:t>
            </a:r>
            <a:r>
              <a:rPr sz="2401" i="1" dirty="0">
                <a:latin typeface="Arial"/>
                <a:cs typeface="Arial"/>
              </a:rPr>
              <a:t>mezi</a:t>
            </a:r>
            <a:r>
              <a:rPr sz="2401" i="1" spc="-17" dirty="0">
                <a:latin typeface="Arial"/>
                <a:cs typeface="Arial"/>
              </a:rPr>
              <a:t> </a:t>
            </a:r>
            <a:r>
              <a:rPr sz="2401" i="1" dirty="0">
                <a:latin typeface="Arial"/>
                <a:cs typeface="Arial"/>
              </a:rPr>
              <a:t>elektrodami</a:t>
            </a:r>
            <a:r>
              <a:rPr sz="2401" i="1" spc="-44" dirty="0">
                <a:latin typeface="Arial"/>
                <a:cs typeface="Arial"/>
              </a:rPr>
              <a:t> </a:t>
            </a:r>
            <a:r>
              <a:rPr sz="2401" i="1" dirty="0">
                <a:latin typeface="Arial"/>
                <a:cs typeface="Arial"/>
              </a:rPr>
              <a:t>se</a:t>
            </a:r>
            <a:r>
              <a:rPr sz="2401" i="1" spc="-28" dirty="0">
                <a:latin typeface="Arial"/>
                <a:cs typeface="Arial"/>
              </a:rPr>
              <a:t> </a:t>
            </a:r>
            <a:r>
              <a:rPr sz="2401" i="1" spc="-11" dirty="0">
                <a:latin typeface="Arial"/>
                <a:cs typeface="Arial"/>
              </a:rPr>
              <a:t>sepne </a:t>
            </a:r>
            <a:r>
              <a:rPr sz="2401" i="1" dirty="0">
                <a:latin typeface="Arial"/>
                <a:cs typeface="Arial"/>
              </a:rPr>
              <a:t>obvod</a:t>
            </a:r>
            <a:r>
              <a:rPr sz="2401" i="1" spc="-72" dirty="0">
                <a:latin typeface="Arial"/>
                <a:cs typeface="Arial"/>
              </a:rPr>
              <a:t> </a:t>
            </a:r>
            <a:r>
              <a:rPr sz="2401" i="1" dirty="0">
                <a:latin typeface="Arial"/>
                <a:cs typeface="Arial"/>
              </a:rPr>
              <a:t>svařovacího</a:t>
            </a:r>
            <a:r>
              <a:rPr sz="2401" i="1" spc="-72" dirty="0">
                <a:latin typeface="Arial"/>
                <a:cs typeface="Arial"/>
              </a:rPr>
              <a:t> </a:t>
            </a:r>
            <a:r>
              <a:rPr sz="2401" i="1" dirty="0">
                <a:latin typeface="Arial"/>
                <a:cs typeface="Arial"/>
              </a:rPr>
              <a:t>proudu.</a:t>
            </a:r>
            <a:r>
              <a:rPr sz="2401" i="1" spc="-77" dirty="0">
                <a:latin typeface="Arial"/>
                <a:cs typeface="Arial"/>
              </a:rPr>
              <a:t> </a:t>
            </a:r>
            <a:r>
              <a:rPr sz="2401" i="1" dirty="0">
                <a:latin typeface="Arial"/>
                <a:cs typeface="Arial"/>
              </a:rPr>
              <a:t>Procházející</a:t>
            </a:r>
            <a:r>
              <a:rPr sz="2401" i="1" spc="-66" dirty="0">
                <a:latin typeface="Arial"/>
                <a:cs typeface="Arial"/>
              </a:rPr>
              <a:t> </a:t>
            </a:r>
            <a:r>
              <a:rPr sz="2401" i="1" dirty="0">
                <a:latin typeface="Arial"/>
                <a:cs typeface="Arial"/>
              </a:rPr>
              <a:t>proud</a:t>
            </a:r>
            <a:r>
              <a:rPr sz="2401" i="1" spc="-50" dirty="0">
                <a:latin typeface="Arial"/>
                <a:cs typeface="Arial"/>
              </a:rPr>
              <a:t> </a:t>
            </a:r>
            <a:r>
              <a:rPr sz="2401" i="1" dirty="0">
                <a:latin typeface="Arial"/>
                <a:cs typeface="Arial"/>
              </a:rPr>
              <a:t>ohřívá</a:t>
            </a:r>
            <a:r>
              <a:rPr sz="2401" i="1" spc="-66" dirty="0">
                <a:latin typeface="Arial"/>
                <a:cs typeface="Arial"/>
              </a:rPr>
              <a:t> </a:t>
            </a:r>
            <a:r>
              <a:rPr sz="2401" i="1" dirty="0">
                <a:latin typeface="Arial"/>
                <a:cs typeface="Arial"/>
              </a:rPr>
              <a:t>místo</a:t>
            </a:r>
            <a:r>
              <a:rPr sz="2401" i="1" spc="-44" dirty="0">
                <a:latin typeface="Arial"/>
                <a:cs typeface="Arial"/>
              </a:rPr>
              <a:t> </a:t>
            </a:r>
            <a:r>
              <a:rPr sz="2401" i="1" dirty="0">
                <a:latin typeface="Arial"/>
                <a:cs typeface="Arial"/>
              </a:rPr>
              <a:t>spoje</a:t>
            </a:r>
            <a:r>
              <a:rPr sz="2401" i="1" spc="-39" dirty="0">
                <a:latin typeface="Arial"/>
                <a:cs typeface="Arial"/>
              </a:rPr>
              <a:t> </a:t>
            </a:r>
            <a:r>
              <a:rPr sz="2401" i="1" dirty="0">
                <a:latin typeface="Arial"/>
                <a:cs typeface="Arial"/>
              </a:rPr>
              <a:t>a</a:t>
            </a:r>
            <a:r>
              <a:rPr sz="2401" i="1" spc="-44" dirty="0">
                <a:latin typeface="Arial"/>
                <a:cs typeface="Arial"/>
              </a:rPr>
              <a:t> </a:t>
            </a:r>
            <a:r>
              <a:rPr sz="2401" i="1" spc="-28" dirty="0">
                <a:latin typeface="Arial"/>
                <a:cs typeface="Arial"/>
              </a:rPr>
              <a:t>to </a:t>
            </a:r>
            <a:r>
              <a:rPr sz="2401" i="1" dirty="0">
                <a:latin typeface="Arial"/>
                <a:cs typeface="Arial"/>
              </a:rPr>
              <a:t>přibližně</a:t>
            </a:r>
            <a:r>
              <a:rPr sz="2401" i="1" spc="-50" dirty="0">
                <a:latin typeface="Arial"/>
                <a:cs typeface="Arial"/>
              </a:rPr>
              <a:t> </a:t>
            </a:r>
            <a:r>
              <a:rPr sz="2401" i="1" dirty="0">
                <a:latin typeface="Arial"/>
                <a:cs typeface="Arial"/>
              </a:rPr>
              <a:t>ve</a:t>
            </a:r>
            <a:r>
              <a:rPr sz="2401" i="1" spc="-33" dirty="0">
                <a:latin typeface="Arial"/>
                <a:cs typeface="Arial"/>
              </a:rPr>
              <a:t> </a:t>
            </a:r>
            <a:r>
              <a:rPr sz="2401" i="1" dirty="0">
                <a:latin typeface="Arial"/>
                <a:cs typeface="Arial"/>
              </a:rPr>
              <a:t>sloupci</a:t>
            </a:r>
            <a:r>
              <a:rPr sz="2401" i="1" spc="-44" dirty="0">
                <a:latin typeface="Arial"/>
                <a:cs typeface="Arial"/>
              </a:rPr>
              <a:t> </a:t>
            </a:r>
            <a:r>
              <a:rPr sz="2401" i="1" dirty="0">
                <a:latin typeface="Arial"/>
                <a:cs typeface="Arial"/>
              </a:rPr>
              <a:t>o</a:t>
            </a:r>
            <a:r>
              <a:rPr sz="2401" i="1" spc="-17" dirty="0">
                <a:latin typeface="Arial"/>
                <a:cs typeface="Arial"/>
              </a:rPr>
              <a:t> </a:t>
            </a:r>
            <a:r>
              <a:rPr sz="2401" i="1" dirty="0">
                <a:latin typeface="Arial"/>
                <a:cs typeface="Arial"/>
              </a:rPr>
              <a:t>stejném</a:t>
            </a:r>
            <a:r>
              <a:rPr sz="2401" i="1" spc="-44" dirty="0">
                <a:latin typeface="Arial"/>
                <a:cs typeface="Arial"/>
              </a:rPr>
              <a:t> </a:t>
            </a:r>
            <a:r>
              <a:rPr sz="2401" i="1" dirty="0">
                <a:latin typeface="Arial"/>
                <a:cs typeface="Arial"/>
              </a:rPr>
              <a:t>průměru,</a:t>
            </a:r>
            <a:r>
              <a:rPr sz="2401" i="1" spc="-66" dirty="0">
                <a:latin typeface="Arial"/>
                <a:cs typeface="Arial"/>
              </a:rPr>
              <a:t> </a:t>
            </a:r>
            <a:r>
              <a:rPr sz="2401" i="1" dirty="0">
                <a:latin typeface="Arial"/>
                <a:cs typeface="Arial"/>
              </a:rPr>
              <a:t>jako</a:t>
            </a:r>
            <a:r>
              <a:rPr sz="2401" i="1" spc="-33" dirty="0">
                <a:latin typeface="Arial"/>
                <a:cs typeface="Arial"/>
              </a:rPr>
              <a:t> </a:t>
            </a:r>
            <a:r>
              <a:rPr sz="2401" i="1" dirty="0">
                <a:latin typeface="Arial"/>
                <a:cs typeface="Arial"/>
              </a:rPr>
              <a:t>má</a:t>
            </a:r>
            <a:r>
              <a:rPr sz="2401" i="1" spc="-11" dirty="0">
                <a:latin typeface="Arial"/>
                <a:cs typeface="Arial"/>
              </a:rPr>
              <a:t> </a:t>
            </a:r>
            <a:r>
              <a:rPr sz="2401" i="1" dirty="0">
                <a:latin typeface="Arial"/>
                <a:cs typeface="Arial"/>
              </a:rPr>
              <a:t>svařovací</a:t>
            </a:r>
            <a:r>
              <a:rPr sz="2401" i="1" spc="-61" dirty="0">
                <a:latin typeface="Arial"/>
                <a:cs typeface="Arial"/>
              </a:rPr>
              <a:t> </a:t>
            </a:r>
            <a:r>
              <a:rPr sz="2401" i="1" spc="-11" dirty="0">
                <a:latin typeface="Arial"/>
                <a:cs typeface="Arial"/>
              </a:rPr>
              <a:t>elektroda.</a:t>
            </a:r>
            <a:endParaRPr sz="2401" dirty="0">
              <a:latin typeface="Arial"/>
              <a:cs typeface="Arial"/>
            </a:endParaRPr>
          </a:p>
          <a:p>
            <a:pPr marL="14007" marR="5602">
              <a:spcBef>
                <a:spcPts val="1064"/>
              </a:spcBef>
              <a:buFont typeface="Wingdings"/>
              <a:buChar char=""/>
              <a:tabLst>
                <a:tab pos="313742" algn="l"/>
              </a:tabLst>
            </a:pPr>
            <a:r>
              <a:rPr sz="2401" i="1" dirty="0">
                <a:latin typeface="Arial"/>
                <a:cs typeface="Arial"/>
              </a:rPr>
              <a:t>Jakmile</a:t>
            </a:r>
            <a:r>
              <a:rPr sz="2401" i="1" spc="-33" dirty="0">
                <a:latin typeface="Arial"/>
                <a:cs typeface="Arial"/>
              </a:rPr>
              <a:t> </a:t>
            </a:r>
            <a:r>
              <a:rPr sz="2401" i="1" dirty="0">
                <a:latin typeface="Arial"/>
                <a:cs typeface="Arial"/>
              </a:rPr>
              <a:t>se</a:t>
            </a:r>
            <a:r>
              <a:rPr sz="2401" i="1" spc="-22" dirty="0">
                <a:latin typeface="Arial"/>
                <a:cs typeface="Arial"/>
              </a:rPr>
              <a:t> </a:t>
            </a:r>
            <a:r>
              <a:rPr sz="2401" i="1" dirty="0">
                <a:latin typeface="Arial"/>
                <a:cs typeface="Arial"/>
              </a:rPr>
              <a:t>dosáhne</a:t>
            </a:r>
            <a:r>
              <a:rPr sz="2401" i="1" spc="-33" dirty="0">
                <a:latin typeface="Arial"/>
                <a:cs typeface="Arial"/>
              </a:rPr>
              <a:t> </a:t>
            </a:r>
            <a:r>
              <a:rPr sz="2401" i="1" dirty="0">
                <a:latin typeface="Arial"/>
                <a:cs typeface="Arial"/>
              </a:rPr>
              <a:t>teploty</a:t>
            </a:r>
            <a:r>
              <a:rPr sz="2401" i="1" spc="-39" dirty="0">
                <a:latin typeface="Arial"/>
                <a:cs typeface="Arial"/>
              </a:rPr>
              <a:t> </a:t>
            </a:r>
            <a:r>
              <a:rPr sz="2401" i="1" dirty="0">
                <a:latin typeface="Arial"/>
                <a:cs typeface="Arial"/>
              </a:rPr>
              <a:t>tavení,</a:t>
            </a:r>
            <a:r>
              <a:rPr sz="2401" i="1" spc="-55" dirty="0">
                <a:latin typeface="Arial"/>
                <a:cs typeface="Arial"/>
              </a:rPr>
              <a:t> </a:t>
            </a:r>
            <a:r>
              <a:rPr sz="2401" i="1" dirty="0">
                <a:latin typeface="Arial"/>
                <a:cs typeface="Arial"/>
              </a:rPr>
              <a:t>dojde</a:t>
            </a:r>
            <a:r>
              <a:rPr sz="2401" i="1" spc="-22" dirty="0">
                <a:latin typeface="Arial"/>
                <a:cs typeface="Arial"/>
              </a:rPr>
              <a:t> </a:t>
            </a:r>
            <a:r>
              <a:rPr sz="2401" i="1" dirty="0">
                <a:latin typeface="Arial"/>
                <a:cs typeface="Arial"/>
              </a:rPr>
              <a:t>k</a:t>
            </a:r>
            <a:r>
              <a:rPr sz="2401" i="1" spc="-6" dirty="0">
                <a:latin typeface="Arial"/>
                <a:cs typeface="Arial"/>
              </a:rPr>
              <a:t> </a:t>
            </a:r>
            <a:r>
              <a:rPr sz="2401" i="1" dirty="0">
                <a:latin typeface="Arial"/>
                <a:cs typeface="Arial"/>
              </a:rPr>
              <a:t>vytvoření</a:t>
            </a:r>
            <a:r>
              <a:rPr sz="2401" i="1" spc="-55" dirty="0">
                <a:latin typeface="Arial"/>
                <a:cs typeface="Arial"/>
              </a:rPr>
              <a:t> </a:t>
            </a:r>
            <a:r>
              <a:rPr sz="2401" i="1" dirty="0">
                <a:latin typeface="Arial"/>
                <a:cs typeface="Arial"/>
              </a:rPr>
              <a:t>tekutého</a:t>
            </a:r>
            <a:r>
              <a:rPr sz="2401" i="1" spc="-44" dirty="0">
                <a:latin typeface="Arial"/>
                <a:cs typeface="Arial"/>
              </a:rPr>
              <a:t> </a:t>
            </a:r>
            <a:r>
              <a:rPr sz="2401" i="1" spc="-11" dirty="0">
                <a:latin typeface="Arial"/>
                <a:cs typeface="Arial"/>
              </a:rPr>
              <a:t>jádra </a:t>
            </a:r>
            <a:r>
              <a:rPr sz="2401" i="1" dirty="0">
                <a:latin typeface="Arial"/>
                <a:cs typeface="Arial"/>
              </a:rPr>
              <a:t>spoje</a:t>
            </a:r>
            <a:r>
              <a:rPr sz="2401" i="1" spc="-28" dirty="0">
                <a:latin typeface="Arial"/>
                <a:cs typeface="Arial"/>
              </a:rPr>
              <a:t> </a:t>
            </a:r>
            <a:r>
              <a:rPr sz="2401" i="1" dirty="0">
                <a:latin typeface="Arial"/>
                <a:cs typeface="Arial"/>
              </a:rPr>
              <a:t>a</a:t>
            </a:r>
            <a:r>
              <a:rPr sz="2401" i="1" spc="-28" dirty="0">
                <a:latin typeface="Arial"/>
                <a:cs typeface="Arial"/>
              </a:rPr>
              <a:t> </a:t>
            </a:r>
            <a:r>
              <a:rPr sz="2401" i="1" dirty="0">
                <a:latin typeface="Arial"/>
                <a:cs typeface="Arial"/>
              </a:rPr>
              <a:t>proběhne</a:t>
            </a:r>
            <a:r>
              <a:rPr sz="2401" i="1" spc="-55" dirty="0">
                <a:latin typeface="Arial"/>
                <a:cs typeface="Arial"/>
              </a:rPr>
              <a:t> </a:t>
            </a:r>
            <a:r>
              <a:rPr sz="2401" i="1" dirty="0">
                <a:latin typeface="Arial"/>
                <a:cs typeface="Arial"/>
              </a:rPr>
              <a:t>svaření.</a:t>
            </a:r>
            <a:r>
              <a:rPr sz="2401" i="1" spc="-61" dirty="0">
                <a:latin typeface="Arial"/>
                <a:cs typeface="Arial"/>
              </a:rPr>
              <a:t> </a:t>
            </a:r>
            <a:r>
              <a:rPr sz="2401" i="1" dirty="0">
                <a:latin typeface="Arial"/>
                <a:cs typeface="Arial"/>
              </a:rPr>
              <a:t>Poté</a:t>
            </a:r>
            <a:r>
              <a:rPr sz="2401" i="1" spc="-33" dirty="0">
                <a:latin typeface="Arial"/>
                <a:cs typeface="Arial"/>
              </a:rPr>
              <a:t> </a:t>
            </a:r>
            <a:r>
              <a:rPr sz="2401" i="1" dirty="0">
                <a:latin typeface="Arial"/>
                <a:cs typeface="Arial"/>
              </a:rPr>
              <a:t>se</a:t>
            </a:r>
            <a:r>
              <a:rPr sz="2401" i="1" spc="-22" dirty="0">
                <a:latin typeface="Arial"/>
                <a:cs typeface="Arial"/>
              </a:rPr>
              <a:t> </a:t>
            </a:r>
            <a:r>
              <a:rPr sz="2401" i="1" dirty="0">
                <a:latin typeface="Arial"/>
                <a:cs typeface="Arial"/>
              </a:rPr>
              <a:t>svařovací</a:t>
            </a:r>
            <a:r>
              <a:rPr sz="2401" i="1" spc="-66" dirty="0">
                <a:latin typeface="Arial"/>
                <a:cs typeface="Arial"/>
              </a:rPr>
              <a:t> </a:t>
            </a:r>
            <a:r>
              <a:rPr sz="2401" i="1" dirty="0">
                <a:latin typeface="Arial"/>
                <a:cs typeface="Arial"/>
              </a:rPr>
              <a:t>proud</a:t>
            </a:r>
            <a:r>
              <a:rPr sz="2401" i="1" spc="-55" dirty="0">
                <a:latin typeface="Arial"/>
                <a:cs typeface="Arial"/>
              </a:rPr>
              <a:t> </a:t>
            </a:r>
            <a:r>
              <a:rPr sz="2401" i="1" dirty="0">
                <a:latin typeface="Arial"/>
                <a:cs typeface="Arial"/>
              </a:rPr>
              <a:t>přeruší,</a:t>
            </a:r>
            <a:r>
              <a:rPr sz="2401" i="1" spc="-66" dirty="0">
                <a:latin typeface="Arial"/>
                <a:cs typeface="Arial"/>
              </a:rPr>
              <a:t> </a:t>
            </a:r>
            <a:r>
              <a:rPr sz="2401" i="1" dirty="0">
                <a:latin typeface="Arial"/>
                <a:cs typeface="Arial"/>
              </a:rPr>
              <a:t>avšak</a:t>
            </a:r>
            <a:r>
              <a:rPr sz="2401" i="1" spc="-44" dirty="0">
                <a:latin typeface="Arial"/>
                <a:cs typeface="Arial"/>
              </a:rPr>
              <a:t> </a:t>
            </a:r>
            <a:r>
              <a:rPr sz="2401" i="1" spc="-11" dirty="0">
                <a:latin typeface="Arial"/>
                <a:cs typeface="Arial"/>
              </a:rPr>
              <a:t>přítlak </a:t>
            </a:r>
            <a:r>
              <a:rPr sz="2401" i="1" dirty="0">
                <a:latin typeface="Arial"/>
                <a:cs typeface="Arial"/>
              </a:rPr>
              <a:t>trvá</a:t>
            </a:r>
            <a:r>
              <a:rPr sz="2401" i="1" spc="-39" dirty="0">
                <a:latin typeface="Arial"/>
                <a:cs typeface="Arial"/>
              </a:rPr>
              <a:t> </a:t>
            </a:r>
            <a:r>
              <a:rPr sz="2401" i="1" dirty="0">
                <a:latin typeface="Arial"/>
                <a:cs typeface="Arial"/>
              </a:rPr>
              <a:t>a</a:t>
            </a:r>
            <a:r>
              <a:rPr sz="2401" i="1" spc="-33" dirty="0">
                <a:latin typeface="Arial"/>
                <a:cs typeface="Arial"/>
              </a:rPr>
              <a:t> </a:t>
            </a:r>
            <a:r>
              <a:rPr sz="2401" i="1" dirty="0">
                <a:latin typeface="Arial"/>
                <a:cs typeface="Arial"/>
              </a:rPr>
              <a:t>svar</a:t>
            </a:r>
            <a:r>
              <a:rPr sz="2401" i="1" spc="-33" dirty="0">
                <a:latin typeface="Arial"/>
                <a:cs typeface="Arial"/>
              </a:rPr>
              <a:t> </a:t>
            </a:r>
            <a:r>
              <a:rPr sz="2401" i="1" dirty="0">
                <a:latin typeface="Arial"/>
                <a:cs typeface="Arial"/>
              </a:rPr>
              <a:t>i</a:t>
            </a:r>
            <a:r>
              <a:rPr sz="2401" i="1" spc="-22" dirty="0">
                <a:latin typeface="Arial"/>
                <a:cs typeface="Arial"/>
              </a:rPr>
              <a:t> </a:t>
            </a:r>
            <a:r>
              <a:rPr sz="2401" i="1" dirty="0">
                <a:latin typeface="Arial"/>
                <a:cs typeface="Arial"/>
              </a:rPr>
              <a:t>jeho</a:t>
            </a:r>
            <a:r>
              <a:rPr sz="2401" i="1" spc="-11" dirty="0">
                <a:latin typeface="Arial"/>
                <a:cs typeface="Arial"/>
              </a:rPr>
              <a:t> </a:t>
            </a:r>
            <a:r>
              <a:rPr sz="2401" i="1" dirty="0">
                <a:latin typeface="Arial"/>
                <a:cs typeface="Arial"/>
              </a:rPr>
              <a:t>plastické</a:t>
            </a:r>
            <a:r>
              <a:rPr sz="2401" i="1" spc="-55" dirty="0">
                <a:latin typeface="Arial"/>
                <a:cs typeface="Arial"/>
              </a:rPr>
              <a:t> </a:t>
            </a:r>
            <a:r>
              <a:rPr sz="2401" i="1" dirty="0">
                <a:latin typeface="Arial"/>
                <a:cs typeface="Arial"/>
              </a:rPr>
              <a:t>okolí</a:t>
            </a:r>
            <a:r>
              <a:rPr sz="2401" i="1" spc="-33" dirty="0">
                <a:latin typeface="Arial"/>
                <a:cs typeface="Arial"/>
              </a:rPr>
              <a:t> </a:t>
            </a:r>
            <a:r>
              <a:rPr sz="2401" i="1" dirty="0">
                <a:latin typeface="Arial"/>
                <a:cs typeface="Arial"/>
              </a:rPr>
              <a:t>rychle</a:t>
            </a:r>
            <a:r>
              <a:rPr sz="2401" i="1" spc="-33" dirty="0">
                <a:latin typeface="Arial"/>
                <a:cs typeface="Arial"/>
              </a:rPr>
              <a:t> </a:t>
            </a:r>
            <a:r>
              <a:rPr sz="2401" i="1" spc="-11" dirty="0">
                <a:latin typeface="Arial"/>
                <a:cs typeface="Arial"/>
              </a:rPr>
              <a:t>ztuhne.</a:t>
            </a:r>
            <a:endParaRPr sz="2401" dirty="0">
              <a:latin typeface="Arial"/>
              <a:cs typeface="Arial"/>
            </a:endParaRPr>
          </a:p>
        </p:txBody>
      </p:sp>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pic>
        <p:nvPicPr>
          <p:cNvPr id="18" name="object 14">
            <a:extLst>
              <a:ext uri="{FF2B5EF4-FFF2-40B4-BE49-F238E27FC236}">
                <a16:creationId xmlns:a16="http://schemas.microsoft.com/office/drawing/2014/main" id="{E732461C-5941-7149-9564-0DA6612E4603}"/>
              </a:ext>
            </a:extLst>
          </p:cNvPr>
          <p:cNvPicPr>
            <a:picLocks noChangeAspect="1"/>
          </p:cNvPicPr>
          <p:nvPr/>
        </p:nvPicPr>
        <p:blipFill>
          <a:blip r:embed="rId3" cstate="print"/>
          <a:stretch>
            <a:fillRect/>
          </a:stretch>
        </p:blipFill>
        <p:spPr>
          <a:xfrm>
            <a:off x="7404100" y="1496424"/>
            <a:ext cx="3291148" cy="2001865"/>
          </a:xfrm>
          <a:prstGeom prst="rect">
            <a:avLst/>
          </a:prstGeom>
        </p:spPr>
      </p:pic>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808991" y="1240308"/>
            <a:ext cx="9075420" cy="5082235"/>
          </a:xfrm>
          <a:prstGeom prst="rect">
            <a:avLst/>
          </a:prstGeom>
        </p:spPr>
      </p:pic>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4" name="object 11">
            <a:extLst>
              <a:ext uri="{FF2B5EF4-FFF2-40B4-BE49-F238E27FC236}">
                <a16:creationId xmlns:a16="http://schemas.microsoft.com/office/drawing/2014/main" id="{3178B74E-C7F6-CE41-B0B6-A6D860FCDBEB}"/>
              </a:ext>
            </a:extLst>
          </p:cNvPr>
          <p:cNvPicPr/>
          <p:nvPr/>
        </p:nvPicPr>
        <p:blipFill>
          <a:blip r:embed="rId2" cstate="print"/>
          <a:stretch>
            <a:fillRect/>
          </a:stretch>
        </p:blipFill>
        <p:spPr>
          <a:xfrm>
            <a:off x="241301" y="1190625"/>
            <a:ext cx="8176280" cy="5367944"/>
          </a:xfrm>
          <a:prstGeom prst="rect">
            <a:avLst/>
          </a:prstGeom>
        </p:spPr>
      </p:pic>
      <p:pic>
        <p:nvPicPr>
          <p:cNvPr id="15" name="object 12">
            <a:extLst>
              <a:ext uri="{FF2B5EF4-FFF2-40B4-BE49-F238E27FC236}">
                <a16:creationId xmlns:a16="http://schemas.microsoft.com/office/drawing/2014/main" id="{76D51697-6353-D04E-AE57-66BB2070D2DC}"/>
              </a:ext>
            </a:extLst>
          </p:cNvPr>
          <p:cNvPicPr/>
          <p:nvPr/>
        </p:nvPicPr>
        <p:blipFill>
          <a:blip r:embed="rId3" cstate="print"/>
          <a:stretch>
            <a:fillRect/>
          </a:stretch>
        </p:blipFill>
        <p:spPr>
          <a:xfrm>
            <a:off x="6499978" y="770467"/>
            <a:ext cx="3786467" cy="2690694"/>
          </a:xfrm>
          <a:prstGeom prst="rect">
            <a:avLst/>
          </a:prstGeom>
        </p:spPr>
      </p:pic>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938049" y="2536415"/>
            <a:ext cx="3825522" cy="3225141"/>
          </a:xfrm>
          <a:prstGeom prst="rect">
            <a:avLst/>
          </a:prstGeom>
        </p:spPr>
      </p:pic>
      <p:pic>
        <p:nvPicPr>
          <p:cNvPr id="12" name="object 12"/>
          <p:cNvPicPr/>
          <p:nvPr/>
        </p:nvPicPr>
        <p:blipFill>
          <a:blip r:embed="rId3" cstate="print"/>
          <a:stretch>
            <a:fillRect/>
          </a:stretch>
        </p:blipFill>
        <p:spPr>
          <a:xfrm>
            <a:off x="5926491" y="2678350"/>
            <a:ext cx="3625233" cy="3086889"/>
          </a:xfrm>
          <a:prstGeom prst="rect">
            <a:avLst/>
          </a:prstGeom>
        </p:spPr>
      </p:pic>
      <p:sp>
        <p:nvSpPr>
          <p:cNvPr id="13" name="object 13"/>
          <p:cNvSpPr txBox="1"/>
          <p:nvPr/>
        </p:nvSpPr>
        <p:spPr>
          <a:xfrm>
            <a:off x="539256" y="5991587"/>
            <a:ext cx="4548214" cy="625078"/>
          </a:xfrm>
          <a:prstGeom prst="rect">
            <a:avLst/>
          </a:prstGeom>
        </p:spPr>
        <p:txBody>
          <a:bodyPr vert="horz" wrap="square" lIns="0" tIns="14005" rIns="0" bIns="0" rtlCol="0">
            <a:spAutoFit/>
          </a:bodyPr>
          <a:lstStyle/>
          <a:p>
            <a:pPr marL="126057" marR="5602" indent="-112751">
              <a:spcBef>
                <a:spcPts val="110"/>
              </a:spcBef>
            </a:pPr>
            <a:r>
              <a:rPr sz="1985" i="1" dirty="0">
                <a:latin typeface="Arial"/>
                <a:cs typeface="Arial"/>
              </a:rPr>
              <a:t>1</a:t>
            </a:r>
            <a:r>
              <a:rPr sz="1985" i="1" spc="-33" dirty="0">
                <a:latin typeface="Arial"/>
                <a:cs typeface="Arial"/>
              </a:rPr>
              <a:t> </a:t>
            </a:r>
            <a:r>
              <a:rPr sz="1985" i="1" dirty="0">
                <a:latin typeface="Arial"/>
                <a:cs typeface="Arial"/>
              </a:rPr>
              <a:t>-</a:t>
            </a:r>
            <a:r>
              <a:rPr sz="1985" i="1" spc="502" dirty="0">
                <a:latin typeface="Arial"/>
                <a:cs typeface="Arial"/>
              </a:rPr>
              <a:t> </a:t>
            </a:r>
            <a:r>
              <a:rPr sz="1985" i="1" dirty="0">
                <a:latin typeface="Arial"/>
                <a:cs typeface="Arial"/>
              </a:rPr>
              <a:t>Bodový</a:t>
            </a:r>
            <a:r>
              <a:rPr sz="1985" i="1" spc="-11" dirty="0">
                <a:latin typeface="Arial"/>
                <a:cs typeface="Arial"/>
              </a:rPr>
              <a:t> </a:t>
            </a:r>
            <a:r>
              <a:rPr sz="1985" i="1" dirty="0">
                <a:latin typeface="Arial"/>
                <a:cs typeface="Arial"/>
              </a:rPr>
              <a:t>svar,</a:t>
            </a:r>
            <a:r>
              <a:rPr sz="1985" i="1" spc="-22" dirty="0">
                <a:latin typeface="Arial"/>
                <a:cs typeface="Arial"/>
              </a:rPr>
              <a:t> </a:t>
            </a:r>
            <a:r>
              <a:rPr sz="1985" i="1" dirty="0">
                <a:latin typeface="Arial"/>
                <a:cs typeface="Arial"/>
              </a:rPr>
              <a:t>2</a:t>
            </a:r>
            <a:r>
              <a:rPr sz="1985" i="1" spc="-28" dirty="0">
                <a:latin typeface="Arial"/>
                <a:cs typeface="Arial"/>
              </a:rPr>
              <a:t> </a:t>
            </a:r>
            <a:r>
              <a:rPr sz="1985" i="1" dirty="0">
                <a:latin typeface="Arial"/>
                <a:cs typeface="Arial"/>
              </a:rPr>
              <a:t>–</a:t>
            </a:r>
            <a:r>
              <a:rPr sz="1985" i="1" spc="-28" dirty="0">
                <a:latin typeface="Arial"/>
                <a:cs typeface="Arial"/>
              </a:rPr>
              <a:t> </a:t>
            </a:r>
            <a:r>
              <a:rPr sz="1985" i="1" dirty="0">
                <a:latin typeface="Arial"/>
                <a:cs typeface="Arial"/>
              </a:rPr>
              <a:t>Svařovaný</a:t>
            </a:r>
            <a:r>
              <a:rPr sz="1985" i="1" spc="-22" dirty="0">
                <a:latin typeface="Arial"/>
                <a:cs typeface="Arial"/>
              </a:rPr>
              <a:t> </a:t>
            </a:r>
            <a:r>
              <a:rPr sz="1985" i="1" spc="-11" dirty="0">
                <a:latin typeface="Arial"/>
                <a:cs typeface="Arial"/>
              </a:rPr>
              <a:t>materiál </a:t>
            </a:r>
            <a:r>
              <a:rPr sz="1985" i="1" dirty="0">
                <a:latin typeface="Arial"/>
                <a:cs typeface="Arial"/>
              </a:rPr>
              <a:t>3</a:t>
            </a:r>
            <a:r>
              <a:rPr sz="1985" i="1" spc="-39" dirty="0">
                <a:latin typeface="Arial"/>
                <a:cs typeface="Arial"/>
              </a:rPr>
              <a:t> </a:t>
            </a:r>
            <a:r>
              <a:rPr sz="1985" i="1" dirty="0">
                <a:latin typeface="Arial"/>
                <a:cs typeface="Arial"/>
              </a:rPr>
              <a:t>–</a:t>
            </a:r>
            <a:r>
              <a:rPr sz="1985" i="1" spc="-28" dirty="0">
                <a:latin typeface="Arial"/>
                <a:cs typeface="Arial"/>
              </a:rPr>
              <a:t> </a:t>
            </a:r>
            <a:r>
              <a:rPr sz="1985" i="1" dirty="0">
                <a:latin typeface="Arial"/>
                <a:cs typeface="Arial"/>
              </a:rPr>
              <a:t>Zdroj</a:t>
            </a:r>
            <a:r>
              <a:rPr sz="1985" i="1" spc="-33" dirty="0">
                <a:latin typeface="Arial"/>
                <a:cs typeface="Arial"/>
              </a:rPr>
              <a:t> </a:t>
            </a:r>
            <a:r>
              <a:rPr sz="1985" i="1" dirty="0">
                <a:latin typeface="Arial"/>
                <a:cs typeface="Arial"/>
              </a:rPr>
              <a:t>proudu,</a:t>
            </a:r>
            <a:r>
              <a:rPr sz="1985" i="1" spc="-6" dirty="0">
                <a:latin typeface="Arial"/>
                <a:cs typeface="Arial"/>
              </a:rPr>
              <a:t> </a:t>
            </a:r>
            <a:r>
              <a:rPr sz="1985" i="1" dirty="0">
                <a:latin typeface="Arial"/>
                <a:cs typeface="Arial"/>
              </a:rPr>
              <a:t>4</a:t>
            </a:r>
            <a:r>
              <a:rPr sz="1985" i="1" spc="-22" dirty="0">
                <a:latin typeface="Arial"/>
                <a:cs typeface="Arial"/>
              </a:rPr>
              <a:t> </a:t>
            </a:r>
            <a:r>
              <a:rPr sz="1985" i="1" dirty="0">
                <a:latin typeface="Arial"/>
                <a:cs typeface="Arial"/>
              </a:rPr>
              <a:t>–</a:t>
            </a:r>
            <a:r>
              <a:rPr sz="1985" i="1" spc="-28" dirty="0">
                <a:latin typeface="Arial"/>
                <a:cs typeface="Arial"/>
              </a:rPr>
              <a:t> </a:t>
            </a:r>
            <a:r>
              <a:rPr sz="1985" i="1" spc="-11" dirty="0">
                <a:latin typeface="Arial"/>
                <a:cs typeface="Arial"/>
              </a:rPr>
              <a:t>Tyčové</a:t>
            </a:r>
            <a:r>
              <a:rPr sz="1985" i="1" spc="-28" dirty="0">
                <a:latin typeface="Arial"/>
                <a:cs typeface="Arial"/>
              </a:rPr>
              <a:t> </a:t>
            </a:r>
            <a:r>
              <a:rPr sz="1985" i="1" spc="-11" dirty="0">
                <a:latin typeface="Arial"/>
                <a:cs typeface="Arial"/>
              </a:rPr>
              <a:t>elektrody</a:t>
            </a:r>
            <a:endParaRPr sz="1985">
              <a:latin typeface="Arial"/>
              <a:cs typeface="Arial"/>
            </a:endParaRPr>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4" name="object 14"/>
          <p:cNvSpPr txBox="1"/>
          <p:nvPr/>
        </p:nvSpPr>
        <p:spPr>
          <a:xfrm>
            <a:off x="5572053" y="5833944"/>
            <a:ext cx="4671460" cy="930546"/>
          </a:xfrm>
          <a:prstGeom prst="rect">
            <a:avLst/>
          </a:prstGeom>
        </p:spPr>
        <p:txBody>
          <a:bodyPr vert="horz" wrap="square" lIns="0" tIns="14005" rIns="0" bIns="0" rtlCol="0">
            <a:spAutoFit/>
          </a:bodyPr>
          <a:lstStyle/>
          <a:p>
            <a:pPr algn="ctr">
              <a:spcBef>
                <a:spcPts val="110"/>
              </a:spcBef>
            </a:pPr>
            <a:r>
              <a:rPr sz="1985" i="1" dirty="0">
                <a:latin typeface="Arial"/>
                <a:cs typeface="Arial"/>
              </a:rPr>
              <a:t>1</a:t>
            </a:r>
            <a:r>
              <a:rPr sz="1985" i="1" spc="-22" dirty="0">
                <a:latin typeface="Arial"/>
                <a:cs typeface="Arial"/>
              </a:rPr>
              <a:t> </a:t>
            </a:r>
            <a:r>
              <a:rPr sz="1985" i="1" dirty="0">
                <a:latin typeface="Arial"/>
                <a:cs typeface="Arial"/>
              </a:rPr>
              <a:t>-</a:t>
            </a:r>
            <a:r>
              <a:rPr sz="1985" i="1" spc="506" dirty="0">
                <a:latin typeface="Arial"/>
                <a:cs typeface="Arial"/>
              </a:rPr>
              <a:t> </a:t>
            </a:r>
            <a:r>
              <a:rPr sz="1985" i="1" dirty="0">
                <a:latin typeface="Arial"/>
                <a:cs typeface="Arial"/>
              </a:rPr>
              <a:t>Bodový</a:t>
            </a:r>
            <a:r>
              <a:rPr sz="1985" i="1" spc="-11" dirty="0">
                <a:latin typeface="Arial"/>
                <a:cs typeface="Arial"/>
              </a:rPr>
              <a:t> svary, </a:t>
            </a:r>
            <a:r>
              <a:rPr sz="1985" i="1" dirty="0">
                <a:latin typeface="Arial"/>
                <a:cs typeface="Arial"/>
              </a:rPr>
              <a:t>2</a:t>
            </a:r>
            <a:r>
              <a:rPr sz="1985" i="1" spc="-22" dirty="0">
                <a:latin typeface="Arial"/>
                <a:cs typeface="Arial"/>
              </a:rPr>
              <a:t> </a:t>
            </a:r>
            <a:r>
              <a:rPr sz="1985" i="1" dirty="0">
                <a:latin typeface="Arial"/>
                <a:cs typeface="Arial"/>
              </a:rPr>
              <a:t>–</a:t>
            </a:r>
            <a:r>
              <a:rPr sz="1985" i="1" spc="-22" dirty="0">
                <a:latin typeface="Arial"/>
                <a:cs typeface="Arial"/>
              </a:rPr>
              <a:t> </a:t>
            </a:r>
            <a:r>
              <a:rPr sz="1985" i="1" dirty="0">
                <a:latin typeface="Arial"/>
                <a:cs typeface="Arial"/>
              </a:rPr>
              <a:t>Svařovaný</a:t>
            </a:r>
            <a:r>
              <a:rPr sz="1985" i="1" spc="-17" dirty="0">
                <a:latin typeface="Arial"/>
                <a:cs typeface="Arial"/>
              </a:rPr>
              <a:t> </a:t>
            </a:r>
            <a:r>
              <a:rPr sz="1985" i="1" spc="-11" dirty="0">
                <a:latin typeface="Arial"/>
                <a:cs typeface="Arial"/>
              </a:rPr>
              <a:t>materiál</a:t>
            </a:r>
            <a:endParaRPr sz="1985">
              <a:latin typeface="Arial"/>
              <a:cs typeface="Arial"/>
            </a:endParaRPr>
          </a:p>
          <a:p>
            <a:pPr algn="ctr">
              <a:lnSpc>
                <a:spcPct val="100000"/>
              </a:lnSpc>
            </a:pPr>
            <a:r>
              <a:rPr sz="1985" i="1" dirty="0">
                <a:latin typeface="Arial"/>
                <a:cs typeface="Arial"/>
              </a:rPr>
              <a:t>3</a:t>
            </a:r>
            <a:r>
              <a:rPr sz="1985" i="1" spc="-39" dirty="0">
                <a:latin typeface="Arial"/>
                <a:cs typeface="Arial"/>
              </a:rPr>
              <a:t> </a:t>
            </a:r>
            <a:r>
              <a:rPr sz="1985" i="1" dirty="0">
                <a:latin typeface="Arial"/>
                <a:cs typeface="Arial"/>
              </a:rPr>
              <a:t>–</a:t>
            </a:r>
            <a:r>
              <a:rPr sz="1985" i="1" spc="-28" dirty="0">
                <a:latin typeface="Arial"/>
                <a:cs typeface="Arial"/>
              </a:rPr>
              <a:t> </a:t>
            </a:r>
            <a:r>
              <a:rPr sz="1985" i="1" dirty="0">
                <a:latin typeface="Arial"/>
                <a:cs typeface="Arial"/>
              </a:rPr>
              <a:t>Zdroj</a:t>
            </a:r>
            <a:r>
              <a:rPr sz="1985" i="1" spc="-22" dirty="0">
                <a:latin typeface="Arial"/>
                <a:cs typeface="Arial"/>
              </a:rPr>
              <a:t> </a:t>
            </a:r>
            <a:r>
              <a:rPr sz="1985" i="1" dirty="0">
                <a:latin typeface="Arial"/>
                <a:cs typeface="Arial"/>
              </a:rPr>
              <a:t>proudu,</a:t>
            </a:r>
            <a:r>
              <a:rPr sz="1985" i="1" spc="-11" dirty="0">
                <a:latin typeface="Arial"/>
                <a:cs typeface="Arial"/>
              </a:rPr>
              <a:t> </a:t>
            </a:r>
            <a:r>
              <a:rPr sz="1985" i="1" dirty="0">
                <a:latin typeface="Arial"/>
                <a:cs typeface="Arial"/>
              </a:rPr>
              <a:t>4</a:t>
            </a:r>
            <a:r>
              <a:rPr sz="1985" i="1" spc="-28" dirty="0">
                <a:latin typeface="Arial"/>
                <a:cs typeface="Arial"/>
              </a:rPr>
              <a:t> </a:t>
            </a:r>
            <a:r>
              <a:rPr sz="1985" i="1" dirty="0">
                <a:latin typeface="Arial"/>
                <a:cs typeface="Arial"/>
              </a:rPr>
              <a:t>–</a:t>
            </a:r>
            <a:r>
              <a:rPr sz="1985" i="1" spc="-28" dirty="0">
                <a:latin typeface="Arial"/>
                <a:cs typeface="Arial"/>
              </a:rPr>
              <a:t> </a:t>
            </a:r>
            <a:r>
              <a:rPr sz="1985" i="1" spc="-11" dirty="0">
                <a:latin typeface="Arial"/>
                <a:cs typeface="Arial"/>
              </a:rPr>
              <a:t>Tyčové</a:t>
            </a:r>
            <a:r>
              <a:rPr sz="1985" i="1" spc="-28" dirty="0">
                <a:latin typeface="Arial"/>
                <a:cs typeface="Arial"/>
              </a:rPr>
              <a:t> </a:t>
            </a:r>
            <a:r>
              <a:rPr sz="1985" i="1" spc="-11" dirty="0">
                <a:latin typeface="Arial"/>
                <a:cs typeface="Arial"/>
              </a:rPr>
              <a:t>elektrody</a:t>
            </a:r>
            <a:endParaRPr sz="1985">
              <a:latin typeface="Arial"/>
              <a:cs typeface="Arial"/>
            </a:endParaRPr>
          </a:p>
          <a:p>
            <a:pPr algn="ctr">
              <a:lnSpc>
                <a:spcPct val="100000"/>
              </a:lnSpc>
            </a:pPr>
            <a:r>
              <a:rPr sz="1985" i="1" dirty="0">
                <a:latin typeface="Arial"/>
                <a:cs typeface="Arial"/>
              </a:rPr>
              <a:t>5</a:t>
            </a:r>
            <a:r>
              <a:rPr sz="1985" i="1" spc="-61" dirty="0">
                <a:latin typeface="Arial"/>
                <a:cs typeface="Arial"/>
              </a:rPr>
              <a:t> </a:t>
            </a:r>
            <a:r>
              <a:rPr sz="1985" i="1" dirty="0">
                <a:latin typeface="Arial"/>
                <a:cs typeface="Arial"/>
              </a:rPr>
              <a:t>–</a:t>
            </a:r>
            <a:r>
              <a:rPr sz="1985" i="1" spc="-44" dirty="0">
                <a:latin typeface="Arial"/>
                <a:cs typeface="Arial"/>
              </a:rPr>
              <a:t> </a:t>
            </a:r>
            <a:r>
              <a:rPr sz="1985" i="1" dirty="0">
                <a:latin typeface="Arial"/>
                <a:cs typeface="Arial"/>
              </a:rPr>
              <a:t>Vodivá</a:t>
            </a:r>
            <a:r>
              <a:rPr sz="1985" i="1" spc="-33" dirty="0">
                <a:latin typeface="Arial"/>
                <a:cs typeface="Arial"/>
              </a:rPr>
              <a:t> </a:t>
            </a:r>
            <a:r>
              <a:rPr sz="1985" i="1" spc="-22" dirty="0">
                <a:latin typeface="Arial"/>
                <a:cs typeface="Arial"/>
              </a:rPr>
              <a:t>deska</a:t>
            </a:r>
            <a:endParaRPr sz="1985">
              <a:latin typeface="Arial"/>
              <a:cs typeface="Arial"/>
            </a:endParaRPr>
          </a:p>
        </p:txBody>
      </p:sp>
      <p:sp>
        <p:nvSpPr>
          <p:cNvPr id="15" name="object 15"/>
          <p:cNvSpPr txBox="1"/>
          <p:nvPr/>
        </p:nvSpPr>
        <p:spPr>
          <a:xfrm>
            <a:off x="320873" y="1299089"/>
            <a:ext cx="4901147" cy="1033205"/>
          </a:xfrm>
          <a:prstGeom prst="rect">
            <a:avLst/>
          </a:prstGeom>
        </p:spPr>
        <p:txBody>
          <a:bodyPr vert="horz" wrap="square" lIns="0" tIns="14706" rIns="0" bIns="0" rtlCol="0">
            <a:spAutoFit/>
          </a:bodyPr>
          <a:lstStyle/>
          <a:p>
            <a:pPr marL="77735" algn="ctr">
              <a:spcBef>
                <a:spcPts val="116"/>
              </a:spcBef>
            </a:pPr>
            <a:r>
              <a:rPr sz="2206" b="1" i="1" spc="-11" dirty="0">
                <a:latin typeface="Arial"/>
                <a:cs typeface="Arial"/>
              </a:rPr>
              <a:t>Přímé</a:t>
            </a:r>
            <a:endParaRPr sz="2206" dirty="0">
              <a:latin typeface="Arial"/>
              <a:cs typeface="Arial"/>
            </a:endParaRPr>
          </a:p>
          <a:p>
            <a:pPr algn="ctr">
              <a:lnSpc>
                <a:spcPct val="100000"/>
              </a:lnSpc>
            </a:pPr>
            <a:r>
              <a:rPr sz="2206" i="1" dirty="0">
                <a:latin typeface="Arial"/>
                <a:cs typeface="Arial"/>
              </a:rPr>
              <a:t>Elektrody</a:t>
            </a:r>
            <a:r>
              <a:rPr sz="2206" i="1" spc="-44" dirty="0">
                <a:latin typeface="Arial"/>
                <a:cs typeface="Arial"/>
              </a:rPr>
              <a:t> </a:t>
            </a:r>
            <a:r>
              <a:rPr sz="2206" i="1" dirty="0">
                <a:latin typeface="Arial"/>
                <a:cs typeface="Arial"/>
              </a:rPr>
              <a:t>jsou</a:t>
            </a:r>
            <a:r>
              <a:rPr sz="2206" i="1" spc="-33" dirty="0">
                <a:latin typeface="Arial"/>
                <a:cs typeface="Arial"/>
              </a:rPr>
              <a:t> </a:t>
            </a:r>
            <a:r>
              <a:rPr sz="2206" i="1" dirty="0">
                <a:latin typeface="Arial"/>
                <a:cs typeface="Arial"/>
              </a:rPr>
              <a:t>umístěné</a:t>
            </a:r>
            <a:r>
              <a:rPr sz="2206" i="1" spc="-44" dirty="0">
                <a:latin typeface="Arial"/>
                <a:cs typeface="Arial"/>
              </a:rPr>
              <a:t> </a:t>
            </a:r>
            <a:r>
              <a:rPr sz="2206" i="1" dirty="0">
                <a:latin typeface="Arial"/>
                <a:cs typeface="Arial"/>
              </a:rPr>
              <a:t>na</a:t>
            </a:r>
            <a:r>
              <a:rPr sz="2206" i="1" spc="-22" dirty="0">
                <a:latin typeface="Arial"/>
                <a:cs typeface="Arial"/>
              </a:rPr>
              <a:t> </a:t>
            </a:r>
            <a:r>
              <a:rPr sz="2206" i="1" spc="-11" dirty="0">
                <a:latin typeface="Arial"/>
                <a:cs typeface="Arial"/>
              </a:rPr>
              <a:t>protilehlých</a:t>
            </a:r>
            <a:endParaRPr sz="2206" dirty="0">
              <a:latin typeface="Arial"/>
              <a:cs typeface="Arial"/>
            </a:endParaRPr>
          </a:p>
          <a:p>
            <a:pPr marL="75635" algn="ctr"/>
            <a:r>
              <a:rPr sz="2206" i="1" dirty="0">
                <a:latin typeface="Arial"/>
                <a:cs typeface="Arial"/>
              </a:rPr>
              <a:t>stranách</a:t>
            </a:r>
            <a:r>
              <a:rPr sz="2206" i="1" spc="-72" dirty="0">
                <a:latin typeface="Arial"/>
                <a:cs typeface="Arial"/>
              </a:rPr>
              <a:t> </a:t>
            </a:r>
            <a:r>
              <a:rPr sz="2206" i="1" dirty="0">
                <a:latin typeface="Arial"/>
                <a:cs typeface="Arial"/>
              </a:rPr>
              <a:t>svařovaných</a:t>
            </a:r>
            <a:r>
              <a:rPr sz="2206" i="1" spc="-61" dirty="0">
                <a:latin typeface="Arial"/>
                <a:cs typeface="Arial"/>
              </a:rPr>
              <a:t> </a:t>
            </a:r>
            <a:r>
              <a:rPr sz="2206" i="1" spc="-22" dirty="0">
                <a:latin typeface="Arial"/>
                <a:cs typeface="Arial"/>
              </a:rPr>
              <a:t>dílů</a:t>
            </a:r>
            <a:endParaRPr sz="2206" dirty="0">
              <a:latin typeface="Arial"/>
              <a:cs typeface="Arial"/>
            </a:endParaRPr>
          </a:p>
        </p:txBody>
      </p:sp>
      <p:sp>
        <p:nvSpPr>
          <p:cNvPr id="16" name="object 16"/>
          <p:cNvSpPr txBox="1"/>
          <p:nvPr/>
        </p:nvSpPr>
        <p:spPr>
          <a:xfrm>
            <a:off x="5598090" y="1236988"/>
            <a:ext cx="4476087" cy="1372657"/>
          </a:xfrm>
          <a:prstGeom prst="rect">
            <a:avLst/>
          </a:prstGeom>
        </p:spPr>
        <p:txBody>
          <a:bodyPr vert="horz" wrap="square" lIns="0" tIns="14706" rIns="0" bIns="0" rtlCol="0">
            <a:spAutoFit/>
          </a:bodyPr>
          <a:lstStyle/>
          <a:p>
            <a:pPr marL="79837" algn="ctr">
              <a:spcBef>
                <a:spcPts val="116"/>
              </a:spcBef>
            </a:pPr>
            <a:r>
              <a:rPr sz="2206" b="1" i="1" spc="-11" dirty="0">
                <a:latin typeface="Arial"/>
                <a:cs typeface="Arial"/>
              </a:rPr>
              <a:t>Nepřímé</a:t>
            </a:r>
            <a:endParaRPr sz="2206">
              <a:latin typeface="Arial"/>
              <a:cs typeface="Arial"/>
            </a:endParaRPr>
          </a:p>
          <a:p>
            <a:pPr marL="14007" marR="5602" indent="4902" algn="ctr"/>
            <a:r>
              <a:rPr sz="2206" i="1" dirty="0">
                <a:latin typeface="Arial"/>
                <a:cs typeface="Arial"/>
              </a:rPr>
              <a:t>Elektrody</a:t>
            </a:r>
            <a:r>
              <a:rPr sz="2206" i="1" spc="-44" dirty="0">
                <a:latin typeface="Arial"/>
                <a:cs typeface="Arial"/>
              </a:rPr>
              <a:t> </a:t>
            </a:r>
            <a:r>
              <a:rPr sz="2206" i="1" dirty="0">
                <a:latin typeface="Arial"/>
                <a:cs typeface="Arial"/>
              </a:rPr>
              <a:t>obvykle</a:t>
            </a:r>
            <a:r>
              <a:rPr sz="2206" i="1" spc="-50" dirty="0">
                <a:latin typeface="Arial"/>
                <a:cs typeface="Arial"/>
              </a:rPr>
              <a:t> </a:t>
            </a:r>
            <a:r>
              <a:rPr sz="2206" i="1" dirty="0">
                <a:latin typeface="Arial"/>
                <a:cs typeface="Arial"/>
              </a:rPr>
              <a:t>umístěné</a:t>
            </a:r>
            <a:r>
              <a:rPr sz="2206" i="1" spc="-39" dirty="0">
                <a:latin typeface="Arial"/>
                <a:cs typeface="Arial"/>
              </a:rPr>
              <a:t> </a:t>
            </a:r>
            <a:r>
              <a:rPr sz="2206" i="1" spc="-11" dirty="0">
                <a:latin typeface="Arial"/>
                <a:cs typeface="Arial"/>
              </a:rPr>
              <a:t>pouze </a:t>
            </a:r>
            <a:r>
              <a:rPr sz="2206" i="1" dirty="0">
                <a:latin typeface="Arial"/>
                <a:cs typeface="Arial"/>
              </a:rPr>
              <a:t>na</a:t>
            </a:r>
            <a:r>
              <a:rPr sz="2206" i="1" spc="-44" dirty="0">
                <a:latin typeface="Arial"/>
                <a:cs typeface="Arial"/>
              </a:rPr>
              <a:t> </a:t>
            </a:r>
            <a:r>
              <a:rPr sz="2206" i="1" dirty="0">
                <a:latin typeface="Arial"/>
                <a:cs typeface="Arial"/>
              </a:rPr>
              <a:t>jednom</a:t>
            </a:r>
            <a:r>
              <a:rPr sz="2206" i="1" spc="-33" dirty="0">
                <a:latin typeface="Arial"/>
                <a:cs typeface="Arial"/>
              </a:rPr>
              <a:t> </a:t>
            </a:r>
            <a:r>
              <a:rPr sz="2206" i="1" dirty="0">
                <a:latin typeface="Arial"/>
                <a:cs typeface="Arial"/>
              </a:rPr>
              <a:t>svařovaném</a:t>
            </a:r>
            <a:r>
              <a:rPr sz="2206" i="1" spc="-77" dirty="0">
                <a:latin typeface="Arial"/>
                <a:cs typeface="Arial"/>
              </a:rPr>
              <a:t> </a:t>
            </a:r>
            <a:r>
              <a:rPr sz="2206" i="1" dirty="0">
                <a:latin typeface="Arial"/>
                <a:cs typeface="Arial"/>
              </a:rPr>
              <a:t>dílu</a:t>
            </a:r>
            <a:r>
              <a:rPr sz="2206" i="1" spc="-28" dirty="0">
                <a:latin typeface="Arial"/>
                <a:cs typeface="Arial"/>
              </a:rPr>
              <a:t> </a:t>
            </a:r>
            <a:r>
              <a:rPr sz="2206" i="1" dirty="0">
                <a:latin typeface="Arial"/>
                <a:cs typeface="Arial"/>
              </a:rPr>
              <a:t>a</a:t>
            </a:r>
            <a:r>
              <a:rPr sz="2206" i="1" spc="-33" dirty="0">
                <a:latin typeface="Arial"/>
                <a:cs typeface="Arial"/>
              </a:rPr>
              <a:t> </a:t>
            </a:r>
            <a:r>
              <a:rPr sz="2206" i="1" spc="-11" dirty="0">
                <a:latin typeface="Arial"/>
                <a:cs typeface="Arial"/>
              </a:rPr>
              <a:t>druhý </a:t>
            </a:r>
            <a:r>
              <a:rPr sz="2206" i="1" dirty="0">
                <a:latin typeface="Arial"/>
                <a:cs typeface="Arial"/>
              </a:rPr>
              <a:t>se</a:t>
            </a:r>
            <a:r>
              <a:rPr sz="2206" i="1" spc="-28" dirty="0">
                <a:latin typeface="Arial"/>
                <a:cs typeface="Arial"/>
              </a:rPr>
              <a:t> </a:t>
            </a:r>
            <a:r>
              <a:rPr sz="2206" i="1" dirty="0">
                <a:latin typeface="Arial"/>
                <a:cs typeface="Arial"/>
              </a:rPr>
              <a:t>opírá</a:t>
            </a:r>
            <a:r>
              <a:rPr sz="2206" i="1" spc="-33" dirty="0">
                <a:latin typeface="Arial"/>
                <a:cs typeface="Arial"/>
              </a:rPr>
              <a:t> </a:t>
            </a:r>
            <a:r>
              <a:rPr sz="2206" i="1" dirty="0">
                <a:latin typeface="Arial"/>
                <a:cs typeface="Arial"/>
              </a:rPr>
              <a:t>o</a:t>
            </a:r>
            <a:r>
              <a:rPr sz="2206" i="1" spc="-28" dirty="0">
                <a:latin typeface="Arial"/>
                <a:cs typeface="Arial"/>
              </a:rPr>
              <a:t> </a:t>
            </a:r>
            <a:r>
              <a:rPr sz="2206" i="1" spc="-11" dirty="0">
                <a:latin typeface="Arial"/>
                <a:cs typeface="Arial"/>
              </a:rPr>
              <a:t>podložku</a:t>
            </a:r>
            <a:endParaRPr sz="2206">
              <a:latin typeface="Arial"/>
              <a:cs typeface="Arial"/>
            </a:endParaRPr>
          </a:p>
        </p:txBody>
      </p:sp>
      <p:sp>
        <p:nvSpPr>
          <p:cNvPr id="17" name="object 17"/>
          <p:cNvSpPr txBox="1">
            <a:spLocks noGrp="1"/>
          </p:cNvSpPr>
          <p:nvPr>
            <p:ph type="title"/>
          </p:nvPr>
        </p:nvSpPr>
        <p:spPr>
          <a:xfrm>
            <a:off x="391631" y="777807"/>
            <a:ext cx="9589414" cy="442668"/>
          </a:xfrm>
          <a:prstGeom prst="rect">
            <a:avLst/>
          </a:prstGeom>
        </p:spPr>
        <p:txBody>
          <a:bodyPr vert="horz" wrap="square" lIns="0" tIns="18207" rIns="0" bIns="0" rtlCol="0">
            <a:spAutoFit/>
          </a:bodyPr>
          <a:lstStyle/>
          <a:p>
            <a:pPr marL="14007">
              <a:spcBef>
                <a:spcPts val="143"/>
              </a:spcBef>
            </a:pPr>
            <a:r>
              <a:rPr sz="2757" i="1" spc="-55" dirty="0">
                <a:solidFill>
                  <a:srgbClr val="FF3300"/>
                </a:solidFill>
                <a:latin typeface="Tahoma"/>
                <a:cs typeface="Tahoma"/>
              </a:rPr>
              <a:t>Rozdělení</a:t>
            </a:r>
            <a:r>
              <a:rPr sz="2757" i="1" spc="-126" dirty="0">
                <a:solidFill>
                  <a:srgbClr val="FF3300"/>
                </a:solidFill>
                <a:latin typeface="Tahoma"/>
                <a:cs typeface="Tahoma"/>
              </a:rPr>
              <a:t> </a:t>
            </a:r>
            <a:r>
              <a:rPr sz="2757" i="1" spc="-61" dirty="0">
                <a:solidFill>
                  <a:srgbClr val="FF3300"/>
                </a:solidFill>
                <a:latin typeface="Tahoma"/>
                <a:cs typeface="Tahoma"/>
              </a:rPr>
              <a:t>bodového</a:t>
            </a:r>
            <a:r>
              <a:rPr sz="2757" i="1" spc="-121" dirty="0">
                <a:solidFill>
                  <a:srgbClr val="FF3300"/>
                </a:solidFill>
                <a:latin typeface="Tahoma"/>
                <a:cs typeface="Tahoma"/>
              </a:rPr>
              <a:t> </a:t>
            </a:r>
            <a:r>
              <a:rPr sz="2757" i="1" spc="-50" dirty="0">
                <a:solidFill>
                  <a:srgbClr val="FF3300"/>
                </a:solidFill>
                <a:latin typeface="Tahoma"/>
                <a:cs typeface="Tahoma"/>
              </a:rPr>
              <a:t>svařování</a:t>
            </a:r>
            <a:r>
              <a:rPr sz="2757" i="1" spc="-138" dirty="0">
                <a:solidFill>
                  <a:srgbClr val="FF3300"/>
                </a:solidFill>
                <a:latin typeface="Tahoma"/>
                <a:cs typeface="Tahoma"/>
              </a:rPr>
              <a:t> </a:t>
            </a:r>
            <a:r>
              <a:rPr sz="2757" i="1" dirty="0">
                <a:solidFill>
                  <a:srgbClr val="FF3300"/>
                </a:solidFill>
                <a:latin typeface="Tahoma"/>
                <a:cs typeface="Tahoma"/>
              </a:rPr>
              <a:t>–</a:t>
            </a:r>
            <a:r>
              <a:rPr sz="2757" i="1" spc="-143" dirty="0">
                <a:solidFill>
                  <a:srgbClr val="FF3300"/>
                </a:solidFill>
                <a:latin typeface="Tahoma"/>
                <a:cs typeface="Tahoma"/>
              </a:rPr>
              <a:t> </a:t>
            </a:r>
            <a:r>
              <a:rPr sz="2757" i="1" spc="-11" dirty="0">
                <a:solidFill>
                  <a:srgbClr val="FF3300"/>
                </a:solidFill>
                <a:latin typeface="Tahoma"/>
                <a:cs typeface="Tahoma"/>
              </a:rPr>
              <a:t>dle</a:t>
            </a:r>
            <a:r>
              <a:rPr sz="2757" i="1" spc="-138" dirty="0">
                <a:solidFill>
                  <a:srgbClr val="FF3300"/>
                </a:solidFill>
                <a:latin typeface="Tahoma"/>
                <a:cs typeface="Tahoma"/>
              </a:rPr>
              <a:t> </a:t>
            </a:r>
            <a:r>
              <a:rPr sz="2757" i="1" spc="-55" dirty="0">
                <a:solidFill>
                  <a:srgbClr val="FF3300"/>
                </a:solidFill>
                <a:latin typeface="Tahoma"/>
                <a:cs typeface="Tahoma"/>
              </a:rPr>
              <a:t>uspořádání</a:t>
            </a:r>
            <a:r>
              <a:rPr sz="2757" i="1" spc="-126" dirty="0">
                <a:solidFill>
                  <a:srgbClr val="FF3300"/>
                </a:solidFill>
                <a:latin typeface="Tahoma"/>
                <a:cs typeface="Tahoma"/>
              </a:rPr>
              <a:t> </a:t>
            </a:r>
            <a:r>
              <a:rPr sz="2757" i="1" spc="-39" dirty="0">
                <a:solidFill>
                  <a:srgbClr val="FF3300"/>
                </a:solidFill>
                <a:latin typeface="Tahoma"/>
                <a:cs typeface="Tahoma"/>
              </a:rPr>
              <a:t>elektrod</a:t>
            </a:r>
            <a:endParaRPr sz="2757">
              <a:latin typeface="Tahoma"/>
              <a:cs typeface="Tahoma"/>
            </a:endParaRPr>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1161923" y="1952625"/>
            <a:ext cx="8179058" cy="4295390"/>
          </a:xfrm>
          <a:prstGeom prst="rect">
            <a:avLst/>
          </a:prstGeom>
        </p:spPr>
      </p:pic>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p:nvPr/>
        </p:nvSpPr>
        <p:spPr>
          <a:xfrm>
            <a:off x="627929" y="1682736"/>
            <a:ext cx="8963378" cy="693753"/>
          </a:xfrm>
          <a:prstGeom prst="rect">
            <a:avLst/>
          </a:prstGeom>
        </p:spPr>
        <p:txBody>
          <a:bodyPr vert="horz" wrap="square" lIns="0" tIns="14706" rIns="0" bIns="0" rtlCol="0">
            <a:spAutoFit/>
          </a:bodyPr>
          <a:lstStyle/>
          <a:p>
            <a:pPr marL="14007">
              <a:spcBef>
                <a:spcPts val="116"/>
              </a:spcBef>
            </a:pPr>
            <a:r>
              <a:rPr sz="2206" i="1" dirty="0">
                <a:latin typeface="Arial"/>
                <a:cs typeface="Arial"/>
              </a:rPr>
              <a:t>Vedle</a:t>
            </a:r>
            <a:r>
              <a:rPr sz="2206" i="1" spc="-39" dirty="0">
                <a:latin typeface="Arial"/>
                <a:cs typeface="Arial"/>
              </a:rPr>
              <a:t> </a:t>
            </a:r>
            <a:r>
              <a:rPr sz="2206" i="1" dirty="0">
                <a:latin typeface="Arial"/>
                <a:cs typeface="Arial"/>
              </a:rPr>
              <a:t>klasického</a:t>
            </a:r>
            <a:r>
              <a:rPr sz="2206" i="1" spc="-72" dirty="0">
                <a:latin typeface="Arial"/>
                <a:cs typeface="Arial"/>
              </a:rPr>
              <a:t> </a:t>
            </a:r>
            <a:r>
              <a:rPr sz="2206" i="1" dirty="0">
                <a:latin typeface="Arial"/>
                <a:cs typeface="Arial"/>
              </a:rPr>
              <a:t>uspořádání</a:t>
            </a:r>
            <a:r>
              <a:rPr sz="2206" i="1" spc="-83" dirty="0">
                <a:latin typeface="Arial"/>
                <a:cs typeface="Arial"/>
              </a:rPr>
              <a:t> </a:t>
            </a:r>
            <a:r>
              <a:rPr sz="2206" i="1" dirty="0">
                <a:latin typeface="Arial"/>
                <a:cs typeface="Arial"/>
              </a:rPr>
              <a:t>existuje</a:t>
            </a:r>
            <a:r>
              <a:rPr sz="2206" i="1" spc="-55" dirty="0">
                <a:latin typeface="Arial"/>
                <a:cs typeface="Arial"/>
              </a:rPr>
              <a:t> </a:t>
            </a:r>
            <a:r>
              <a:rPr sz="2206" i="1" dirty="0">
                <a:latin typeface="Arial"/>
                <a:cs typeface="Arial"/>
              </a:rPr>
              <a:t>řada</a:t>
            </a:r>
            <a:r>
              <a:rPr sz="2206" i="1" spc="-44" dirty="0">
                <a:latin typeface="Arial"/>
                <a:cs typeface="Arial"/>
              </a:rPr>
              <a:t> </a:t>
            </a:r>
            <a:r>
              <a:rPr sz="2206" i="1" dirty="0">
                <a:latin typeface="Arial"/>
                <a:cs typeface="Arial"/>
              </a:rPr>
              <a:t>dalších,</a:t>
            </a:r>
            <a:r>
              <a:rPr sz="2206" i="1" spc="-72" dirty="0">
                <a:latin typeface="Arial"/>
                <a:cs typeface="Arial"/>
              </a:rPr>
              <a:t> </a:t>
            </a:r>
            <a:r>
              <a:rPr sz="2206" i="1" dirty="0">
                <a:latin typeface="Arial"/>
                <a:cs typeface="Arial"/>
              </a:rPr>
              <a:t>které</a:t>
            </a:r>
            <a:r>
              <a:rPr sz="2206" i="1" spc="-61" dirty="0">
                <a:latin typeface="Arial"/>
                <a:cs typeface="Arial"/>
              </a:rPr>
              <a:t> </a:t>
            </a:r>
            <a:r>
              <a:rPr sz="2206" i="1" dirty="0">
                <a:latin typeface="Arial"/>
                <a:cs typeface="Arial"/>
              </a:rPr>
              <a:t>umožňují</a:t>
            </a:r>
            <a:r>
              <a:rPr sz="2206" i="1" spc="-44" dirty="0">
                <a:latin typeface="Arial"/>
                <a:cs typeface="Arial"/>
              </a:rPr>
              <a:t> </a:t>
            </a:r>
            <a:r>
              <a:rPr sz="2206" i="1" spc="-11" dirty="0">
                <a:latin typeface="Arial"/>
                <a:cs typeface="Arial"/>
              </a:rPr>
              <a:t>svařit</a:t>
            </a:r>
            <a:endParaRPr sz="2206">
              <a:latin typeface="Arial"/>
              <a:cs typeface="Arial"/>
            </a:endParaRPr>
          </a:p>
          <a:p>
            <a:pPr marL="14007"/>
            <a:r>
              <a:rPr sz="2206" i="1" dirty="0">
                <a:latin typeface="Arial"/>
                <a:cs typeface="Arial"/>
              </a:rPr>
              <a:t>více</a:t>
            </a:r>
            <a:r>
              <a:rPr sz="2206" i="1" spc="-61" dirty="0">
                <a:latin typeface="Arial"/>
                <a:cs typeface="Arial"/>
              </a:rPr>
              <a:t> </a:t>
            </a:r>
            <a:r>
              <a:rPr sz="2206" i="1" dirty="0">
                <a:latin typeface="Arial"/>
                <a:cs typeface="Arial"/>
              </a:rPr>
              <a:t>bodových</a:t>
            </a:r>
            <a:r>
              <a:rPr sz="2206" i="1" spc="-77" dirty="0">
                <a:latin typeface="Arial"/>
                <a:cs typeface="Arial"/>
              </a:rPr>
              <a:t> </a:t>
            </a:r>
            <a:r>
              <a:rPr sz="2206" i="1" dirty="0">
                <a:latin typeface="Arial"/>
                <a:cs typeface="Arial"/>
              </a:rPr>
              <a:t>svarů</a:t>
            </a:r>
            <a:r>
              <a:rPr sz="2206" i="1" spc="-50" dirty="0">
                <a:latin typeface="Arial"/>
                <a:cs typeface="Arial"/>
              </a:rPr>
              <a:t> </a:t>
            </a:r>
            <a:r>
              <a:rPr sz="2206" i="1" dirty="0">
                <a:latin typeface="Arial"/>
                <a:cs typeface="Arial"/>
              </a:rPr>
              <a:t>současně</a:t>
            </a:r>
            <a:r>
              <a:rPr sz="2206" i="1" spc="-66" dirty="0">
                <a:latin typeface="Arial"/>
                <a:cs typeface="Arial"/>
              </a:rPr>
              <a:t> </a:t>
            </a:r>
            <a:r>
              <a:rPr sz="2206" i="1" dirty="0">
                <a:latin typeface="Arial"/>
                <a:cs typeface="Arial"/>
              </a:rPr>
              <a:t>(mnohabodové</a:t>
            </a:r>
            <a:r>
              <a:rPr sz="2206" i="1" spc="-77" dirty="0">
                <a:latin typeface="Arial"/>
                <a:cs typeface="Arial"/>
              </a:rPr>
              <a:t> </a:t>
            </a:r>
            <a:r>
              <a:rPr sz="2206" i="1" spc="-11" dirty="0">
                <a:latin typeface="Arial"/>
                <a:cs typeface="Arial"/>
              </a:rPr>
              <a:t>svařování).</a:t>
            </a:r>
            <a:endParaRPr sz="2206">
              <a:latin typeface="Arial"/>
              <a:cs typeface="Arial"/>
            </a:endParaRPr>
          </a:p>
        </p:txBody>
      </p:sp>
      <p:pic>
        <p:nvPicPr>
          <p:cNvPr id="13" name="object 13"/>
          <p:cNvPicPr/>
          <p:nvPr/>
        </p:nvPicPr>
        <p:blipFill>
          <a:blip r:embed="rId2" cstate="print"/>
          <a:stretch>
            <a:fillRect/>
          </a:stretch>
        </p:blipFill>
        <p:spPr>
          <a:xfrm>
            <a:off x="1912474" y="2520950"/>
            <a:ext cx="6257492" cy="4213348"/>
          </a:xfrm>
          <a:prstGeom prst="rect">
            <a:avLst/>
          </a:prstGeom>
        </p:spPr>
      </p:pic>
      <p:sp>
        <p:nvSpPr>
          <p:cNvPr id="14" name="object 14"/>
          <p:cNvSpPr txBox="1">
            <a:spLocks noGrp="1"/>
          </p:cNvSpPr>
          <p:nvPr>
            <p:ph type="title"/>
          </p:nvPr>
        </p:nvSpPr>
        <p:spPr>
          <a:xfrm>
            <a:off x="391633" y="777807"/>
            <a:ext cx="5824095" cy="442668"/>
          </a:xfrm>
          <a:prstGeom prst="rect">
            <a:avLst/>
          </a:prstGeom>
        </p:spPr>
        <p:txBody>
          <a:bodyPr vert="horz" wrap="square" lIns="0" tIns="18207" rIns="0" bIns="0" rtlCol="0">
            <a:spAutoFit/>
          </a:bodyPr>
          <a:lstStyle/>
          <a:p>
            <a:pPr marL="14007">
              <a:spcBef>
                <a:spcPts val="143"/>
              </a:spcBef>
            </a:pPr>
            <a:r>
              <a:rPr sz="2757" i="1" spc="-66" dirty="0">
                <a:solidFill>
                  <a:srgbClr val="FF3300"/>
                </a:solidFill>
                <a:latin typeface="Tahoma"/>
                <a:cs typeface="Tahoma"/>
              </a:rPr>
              <a:t>Mnohabodové</a:t>
            </a:r>
            <a:r>
              <a:rPr sz="2757" i="1" spc="-132" dirty="0">
                <a:solidFill>
                  <a:srgbClr val="FF3300"/>
                </a:solidFill>
                <a:latin typeface="Tahoma"/>
                <a:cs typeface="Tahoma"/>
              </a:rPr>
              <a:t> </a:t>
            </a:r>
            <a:r>
              <a:rPr sz="2757" i="1" spc="-55" dirty="0">
                <a:solidFill>
                  <a:srgbClr val="FF3300"/>
                </a:solidFill>
                <a:latin typeface="Tahoma"/>
                <a:cs typeface="Tahoma"/>
              </a:rPr>
              <a:t>odporové</a:t>
            </a:r>
            <a:r>
              <a:rPr sz="2757" i="1" spc="-138" dirty="0">
                <a:solidFill>
                  <a:srgbClr val="FF3300"/>
                </a:solidFill>
                <a:latin typeface="Tahoma"/>
                <a:cs typeface="Tahoma"/>
              </a:rPr>
              <a:t> </a:t>
            </a:r>
            <a:r>
              <a:rPr sz="2757" i="1" spc="-50" dirty="0">
                <a:solidFill>
                  <a:srgbClr val="FF3300"/>
                </a:solidFill>
                <a:latin typeface="Tahoma"/>
                <a:cs typeface="Tahoma"/>
              </a:rPr>
              <a:t>svařování</a:t>
            </a:r>
            <a:endParaRPr sz="2757">
              <a:latin typeface="Tahoma"/>
              <a:cs typeface="Tahoma"/>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4807"/>
            <a:ext cx="4098643" cy="514728"/>
          </a:xfrm>
          <a:prstGeom prst="rect">
            <a:avLst/>
          </a:prstGeom>
        </p:spPr>
        <p:txBody>
          <a:bodyPr vert="horz" wrap="square" lIns="0" tIns="14005" rIns="0" bIns="0" rtlCol="0">
            <a:spAutoFit/>
          </a:bodyPr>
          <a:lstStyle/>
          <a:p>
            <a:pPr marL="14007">
              <a:spcBef>
                <a:spcPts val="110"/>
              </a:spcBef>
            </a:pPr>
            <a:r>
              <a:rPr sz="3253" i="1" spc="-110" dirty="0">
                <a:solidFill>
                  <a:srgbClr val="FF3300"/>
                </a:solidFill>
                <a:latin typeface="Tahoma"/>
                <a:cs typeface="Tahoma"/>
              </a:rPr>
              <a:t>Svařovací</a:t>
            </a:r>
            <a:r>
              <a:rPr sz="3253" i="1" spc="-44" dirty="0">
                <a:solidFill>
                  <a:srgbClr val="FF3300"/>
                </a:solidFill>
                <a:latin typeface="Tahoma"/>
                <a:cs typeface="Tahoma"/>
              </a:rPr>
              <a:t> </a:t>
            </a:r>
            <a:r>
              <a:rPr sz="3253" i="1" spc="-83" dirty="0">
                <a:solidFill>
                  <a:srgbClr val="FF3300"/>
                </a:solidFill>
                <a:latin typeface="Tahoma"/>
                <a:cs typeface="Tahoma"/>
              </a:rPr>
              <a:t>parametry</a:t>
            </a:r>
            <a:endParaRPr sz="3253">
              <a:latin typeface="Tahoma"/>
              <a:cs typeface="Tahoma"/>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535271" y="2066563"/>
            <a:ext cx="9335918" cy="4271912"/>
          </a:xfrm>
          <a:prstGeom prst="rect">
            <a:avLst/>
          </a:prstGeom>
        </p:spPr>
        <p:txBody>
          <a:bodyPr vert="horz" wrap="square" lIns="0" tIns="14706" rIns="0" bIns="0" rtlCol="0">
            <a:spAutoFit/>
          </a:bodyPr>
          <a:lstStyle/>
          <a:p>
            <a:pPr marL="523838" marR="19609" indent="-495825">
              <a:spcBef>
                <a:spcPts val="116"/>
              </a:spcBef>
              <a:buFont typeface="Wingdings"/>
              <a:buChar char=""/>
              <a:tabLst>
                <a:tab pos="523138" algn="l"/>
                <a:tab pos="523838" algn="l"/>
              </a:tabLst>
            </a:pPr>
            <a:r>
              <a:rPr sz="2206" i="1" dirty="0">
                <a:latin typeface="Arial"/>
                <a:cs typeface="Arial"/>
              </a:rPr>
              <a:t>Parametry</a:t>
            </a:r>
            <a:r>
              <a:rPr sz="2206" i="1" spc="-61" dirty="0">
                <a:latin typeface="Arial"/>
                <a:cs typeface="Arial"/>
              </a:rPr>
              <a:t> </a:t>
            </a:r>
            <a:r>
              <a:rPr sz="2206" i="1" dirty="0">
                <a:latin typeface="Arial"/>
                <a:cs typeface="Arial"/>
              </a:rPr>
              <a:t>svařování</a:t>
            </a:r>
            <a:r>
              <a:rPr sz="2206" i="1" spc="-94" dirty="0">
                <a:latin typeface="Arial"/>
                <a:cs typeface="Arial"/>
              </a:rPr>
              <a:t> </a:t>
            </a:r>
            <a:r>
              <a:rPr sz="2206" i="1" dirty="0">
                <a:latin typeface="Arial"/>
                <a:cs typeface="Arial"/>
              </a:rPr>
              <a:t>pro</a:t>
            </a:r>
            <a:r>
              <a:rPr sz="2206" i="1" spc="-44" dirty="0">
                <a:latin typeface="Arial"/>
                <a:cs typeface="Arial"/>
              </a:rPr>
              <a:t> </a:t>
            </a:r>
            <a:r>
              <a:rPr sz="2206" i="1" dirty="0">
                <a:latin typeface="Arial"/>
                <a:cs typeface="Arial"/>
              </a:rPr>
              <a:t>konkrétní</a:t>
            </a:r>
            <a:r>
              <a:rPr sz="2206" i="1" spc="-83" dirty="0">
                <a:latin typeface="Arial"/>
                <a:cs typeface="Arial"/>
              </a:rPr>
              <a:t> </a:t>
            </a:r>
            <a:r>
              <a:rPr sz="2206" i="1" dirty="0">
                <a:latin typeface="Arial"/>
                <a:cs typeface="Arial"/>
              </a:rPr>
              <a:t>druhy</a:t>
            </a:r>
            <a:r>
              <a:rPr sz="2206" i="1" spc="-66" dirty="0">
                <a:latin typeface="Arial"/>
                <a:cs typeface="Arial"/>
              </a:rPr>
              <a:t> </a:t>
            </a:r>
            <a:r>
              <a:rPr sz="2206" i="1" dirty="0">
                <a:latin typeface="Arial"/>
                <a:cs typeface="Arial"/>
              </a:rPr>
              <a:t>materiálů</a:t>
            </a:r>
            <a:r>
              <a:rPr sz="2206" i="1" spc="-39" dirty="0">
                <a:latin typeface="Arial"/>
                <a:cs typeface="Arial"/>
              </a:rPr>
              <a:t> </a:t>
            </a:r>
            <a:r>
              <a:rPr sz="2206" i="1" dirty="0">
                <a:latin typeface="Arial"/>
                <a:cs typeface="Arial"/>
              </a:rPr>
              <a:t>a</a:t>
            </a:r>
            <a:r>
              <a:rPr sz="2206" i="1" spc="-50" dirty="0">
                <a:latin typeface="Arial"/>
                <a:cs typeface="Arial"/>
              </a:rPr>
              <a:t> </a:t>
            </a:r>
            <a:r>
              <a:rPr sz="2206" i="1" dirty="0">
                <a:latin typeface="Arial"/>
                <a:cs typeface="Arial"/>
              </a:rPr>
              <a:t>jejich</a:t>
            </a:r>
            <a:r>
              <a:rPr sz="2206" i="1" spc="-28" dirty="0">
                <a:latin typeface="Arial"/>
                <a:cs typeface="Arial"/>
              </a:rPr>
              <a:t> </a:t>
            </a:r>
            <a:r>
              <a:rPr sz="2206" i="1" spc="-11" dirty="0">
                <a:latin typeface="Arial"/>
                <a:cs typeface="Arial"/>
              </a:rPr>
              <a:t>různé </a:t>
            </a:r>
            <a:r>
              <a:rPr sz="2206" i="1" dirty="0">
                <a:latin typeface="Arial"/>
                <a:cs typeface="Arial"/>
              </a:rPr>
              <a:t>tloušťky</a:t>
            </a:r>
            <a:r>
              <a:rPr sz="2206" i="1" spc="-44" dirty="0">
                <a:latin typeface="Arial"/>
                <a:cs typeface="Arial"/>
              </a:rPr>
              <a:t> </a:t>
            </a:r>
            <a:r>
              <a:rPr sz="2206" i="1" dirty="0">
                <a:latin typeface="Arial"/>
                <a:cs typeface="Arial"/>
              </a:rPr>
              <a:t>jsou</a:t>
            </a:r>
            <a:r>
              <a:rPr sz="2206" i="1" spc="-28" dirty="0">
                <a:latin typeface="Arial"/>
                <a:cs typeface="Arial"/>
              </a:rPr>
              <a:t> </a:t>
            </a:r>
            <a:r>
              <a:rPr sz="2206" i="1" dirty="0">
                <a:latin typeface="Arial"/>
                <a:cs typeface="Arial"/>
              </a:rPr>
              <a:t>zpravidla</a:t>
            </a:r>
            <a:r>
              <a:rPr sz="2206" i="1" spc="-39" dirty="0">
                <a:latin typeface="Arial"/>
                <a:cs typeface="Arial"/>
              </a:rPr>
              <a:t> </a:t>
            </a:r>
            <a:r>
              <a:rPr sz="2206" i="1" dirty="0">
                <a:latin typeface="Arial"/>
                <a:cs typeface="Arial"/>
              </a:rPr>
              <a:t>tabulkově</a:t>
            </a:r>
            <a:r>
              <a:rPr sz="2206" i="1" spc="-44" dirty="0">
                <a:latin typeface="Arial"/>
                <a:cs typeface="Arial"/>
              </a:rPr>
              <a:t> </a:t>
            </a:r>
            <a:r>
              <a:rPr sz="2206" i="1" dirty="0">
                <a:latin typeface="Arial"/>
                <a:cs typeface="Arial"/>
              </a:rPr>
              <a:t>uspořádány</a:t>
            </a:r>
            <a:r>
              <a:rPr sz="2206" i="1" spc="-44"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jsou</a:t>
            </a:r>
            <a:r>
              <a:rPr sz="2206" i="1" spc="-28" dirty="0">
                <a:latin typeface="Arial"/>
                <a:cs typeface="Arial"/>
              </a:rPr>
              <a:t> </a:t>
            </a:r>
            <a:r>
              <a:rPr sz="2206" i="1" dirty="0">
                <a:latin typeface="Arial"/>
                <a:cs typeface="Arial"/>
              </a:rPr>
              <a:t>součástí</a:t>
            </a:r>
            <a:r>
              <a:rPr sz="2206" i="1" spc="-61" dirty="0">
                <a:latin typeface="Arial"/>
                <a:cs typeface="Arial"/>
              </a:rPr>
              <a:t> </a:t>
            </a:r>
            <a:r>
              <a:rPr sz="2206" i="1" spc="-11" dirty="0">
                <a:latin typeface="Arial"/>
                <a:cs typeface="Arial"/>
              </a:rPr>
              <a:t>technické </a:t>
            </a:r>
            <a:r>
              <a:rPr sz="2206" i="1" dirty="0">
                <a:latin typeface="Arial"/>
                <a:cs typeface="Arial"/>
              </a:rPr>
              <a:t>dokumentace</a:t>
            </a:r>
            <a:r>
              <a:rPr sz="2206" i="1" spc="-88" dirty="0">
                <a:latin typeface="Arial"/>
                <a:cs typeface="Arial"/>
              </a:rPr>
              <a:t> </a:t>
            </a:r>
            <a:r>
              <a:rPr sz="2206" i="1" dirty="0">
                <a:latin typeface="Arial"/>
                <a:cs typeface="Arial"/>
              </a:rPr>
              <a:t>ke</a:t>
            </a:r>
            <a:r>
              <a:rPr sz="2206" i="1" spc="-50" dirty="0">
                <a:latin typeface="Arial"/>
                <a:cs typeface="Arial"/>
              </a:rPr>
              <a:t> </a:t>
            </a:r>
            <a:r>
              <a:rPr sz="2206" i="1" dirty="0">
                <a:latin typeface="Arial"/>
                <a:cs typeface="Arial"/>
              </a:rPr>
              <a:t>svařovacímu</a:t>
            </a:r>
            <a:r>
              <a:rPr sz="2206" i="1" spc="-72" dirty="0">
                <a:latin typeface="Arial"/>
                <a:cs typeface="Arial"/>
              </a:rPr>
              <a:t> </a:t>
            </a:r>
            <a:r>
              <a:rPr sz="2206" i="1" spc="-11" dirty="0">
                <a:latin typeface="Arial"/>
                <a:cs typeface="Arial"/>
              </a:rPr>
              <a:t>zdroji.</a:t>
            </a:r>
            <a:endParaRPr sz="2206">
              <a:latin typeface="Arial"/>
              <a:cs typeface="Arial"/>
            </a:endParaRPr>
          </a:p>
          <a:p>
            <a:pPr marL="523838" marR="345256" indent="-495825">
              <a:spcBef>
                <a:spcPts val="1329"/>
              </a:spcBef>
              <a:buFont typeface="Wingdings"/>
              <a:buChar char=""/>
              <a:tabLst>
                <a:tab pos="523138" algn="l"/>
                <a:tab pos="523838" algn="l"/>
              </a:tabLst>
            </a:pPr>
            <a:r>
              <a:rPr sz="2206" i="1" dirty="0">
                <a:latin typeface="Arial"/>
                <a:cs typeface="Arial"/>
              </a:rPr>
              <a:t>Vždy</a:t>
            </a:r>
            <a:r>
              <a:rPr sz="2206" i="1" spc="-28" dirty="0">
                <a:latin typeface="Arial"/>
                <a:cs typeface="Arial"/>
              </a:rPr>
              <a:t> </a:t>
            </a:r>
            <a:r>
              <a:rPr sz="2206" i="1" dirty="0">
                <a:latin typeface="Arial"/>
                <a:cs typeface="Arial"/>
              </a:rPr>
              <a:t>je</a:t>
            </a:r>
            <a:r>
              <a:rPr sz="2206" i="1" spc="-11" dirty="0">
                <a:latin typeface="Arial"/>
                <a:cs typeface="Arial"/>
              </a:rPr>
              <a:t> </a:t>
            </a:r>
            <a:r>
              <a:rPr sz="2206" i="1" dirty="0">
                <a:latin typeface="Arial"/>
                <a:cs typeface="Arial"/>
              </a:rPr>
              <a:t>však</a:t>
            </a:r>
            <a:r>
              <a:rPr sz="2206" i="1" spc="-50" dirty="0">
                <a:latin typeface="Arial"/>
                <a:cs typeface="Arial"/>
              </a:rPr>
              <a:t> </a:t>
            </a:r>
            <a:r>
              <a:rPr sz="2206" i="1" dirty="0">
                <a:latin typeface="Arial"/>
                <a:cs typeface="Arial"/>
              </a:rPr>
              <a:t>třeba</a:t>
            </a:r>
            <a:r>
              <a:rPr sz="2206" i="1" spc="-39" dirty="0">
                <a:latin typeface="Arial"/>
                <a:cs typeface="Arial"/>
              </a:rPr>
              <a:t> </a:t>
            </a:r>
            <a:r>
              <a:rPr sz="2206" i="1" dirty="0">
                <a:latin typeface="Arial"/>
                <a:cs typeface="Arial"/>
              </a:rPr>
              <a:t>mít</a:t>
            </a:r>
            <a:r>
              <a:rPr sz="2206" i="1" spc="-22"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paměti,</a:t>
            </a:r>
            <a:r>
              <a:rPr sz="2206" i="1" spc="-50" dirty="0">
                <a:latin typeface="Arial"/>
                <a:cs typeface="Arial"/>
              </a:rPr>
              <a:t> </a:t>
            </a:r>
            <a:r>
              <a:rPr sz="2206" i="1" dirty="0">
                <a:latin typeface="Arial"/>
                <a:cs typeface="Arial"/>
              </a:rPr>
              <a:t>že</a:t>
            </a:r>
            <a:r>
              <a:rPr sz="2206" i="1" spc="-28" dirty="0">
                <a:latin typeface="Arial"/>
                <a:cs typeface="Arial"/>
              </a:rPr>
              <a:t> </a:t>
            </a:r>
            <a:r>
              <a:rPr sz="2206" i="1" dirty="0">
                <a:latin typeface="Arial"/>
                <a:cs typeface="Arial"/>
              </a:rPr>
              <a:t>údaje</a:t>
            </a:r>
            <a:r>
              <a:rPr sz="2206" i="1" spc="-28" dirty="0">
                <a:latin typeface="Arial"/>
                <a:cs typeface="Arial"/>
              </a:rPr>
              <a:t> </a:t>
            </a:r>
            <a:r>
              <a:rPr sz="2206" i="1" dirty="0">
                <a:latin typeface="Arial"/>
                <a:cs typeface="Arial"/>
              </a:rPr>
              <a:t>mají</a:t>
            </a:r>
            <a:r>
              <a:rPr sz="2206" i="1" spc="-11" dirty="0">
                <a:latin typeface="Arial"/>
                <a:cs typeface="Arial"/>
              </a:rPr>
              <a:t> </a:t>
            </a:r>
            <a:r>
              <a:rPr sz="2206" i="1" dirty="0">
                <a:latin typeface="Arial"/>
                <a:cs typeface="Arial"/>
              </a:rPr>
              <a:t>v</a:t>
            </a:r>
            <a:r>
              <a:rPr sz="2206" i="1" spc="6" dirty="0">
                <a:latin typeface="Arial"/>
                <a:cs typeface="Arial"/>
              </a:rPr>
              <a:t> </a:t>
            </a:r>
            <a:r>
              <a:rPr sz="2206" i="1" dirty="0">
                <a:latin typeface="Arial"/>
                <a:cs typeface="Arial"/>
              </a:rPr>
              <a:t>podstatě</a:t>
            </a:r>
            <a:r>
              <a:rPr sz="2206" i="1" spc="-55" dirty="0">
                <a:latin typeface="Arial"/>
                <a:cs typeface="Arial"/>
              </a:rPr>
              <a:t> </a:t>
            </a:r>
            <a:r>
              <a:rPr sz="2206" i="1" spc="-28" dirty="0">
                <a:latin typeface="Arial"/>
                <a:cs typeface="Arial"/>
              </a:rPr>
              <a:t>jen </a:t>
            </a:r>
            <a:r>
              <a:rPr sz="2206" i="1" dirty="0">
                <a:latin typeface="Arial"/>
                <a:cs typeface="Arial"/>
              </a:rPr>
              <a:t>informativní</a:t>
            </a:r>
            <a:r>
              <a:rPr sz="2206" i="1" spc="-55" dirty="0">
                <a:latin typeface="Arial"/>
                <a:cs typeface="Arial"/>
              </a:rPr>
              <a:t> </a:t>
            </a:r>
            <a:r>
              <a:rPr sz="2206" i="1" dirty="0">
                <a:latin typeface="Arial"/>
                <a:cs typeface="Arial"/>
              </a:rPr>
              <a:t>charakter</a:t>
            </a:r>
            <a:r>
              <a:rPr sz="2206" i="1" spc="-72" dirty="0">
                <a:latin typeface="Arial"/>
                <a:cs typeface="Arial"/>
              </a:rPr>
              <a:t> </a:t>
            </a:r>
            <a:r>
              <a:rPr sz="2206" i="1" dirty="0">
                <a:latin typeface="Arial"/>
                <a:cs typeface="Arial"/>
              </a:rPr>
              <a:t>a</a:t>
            </a:r>
            <a:r>
              <a:rPr sz="2206" i="1" spc="-44" dirty="0">
                <a:latin typeface="Arial"/>
                <a:cs typeface="Arial"/>
              </a:rPr>
              <a:t> </a:t>
            </a:r>
            <a:r>
              <a:rPr sz="2206" i="1" dirty="0">
                <a:latin typeface="Arial"/>
                <a:cs typeface="Arial"/>
              </a:rPr>
              <a:t>pro</a:t>
            </a:r>
            <a:r>
              <a:rPr sz="2206" i="1" spc="-39" dirty="0">
                <a:latin typeface="Arial"/>
                <a:cs typeface="Arial"/>
              </a:rPr>
              <a:t> </a:t>
            </a:r>
            <a:r>
              <a:rPr sz="2206" i="1" dirty="0">
                <a:latin typeface="Arial"/>
                <a:cs typeface="Arial"/>
              </a:rPr>
              <a:t>praktické</a:t>
            </a:r>
            <a:r>
              <a:rPr sz="2206" i="1" spc="-77" dirty="0">
                <a:latin typeface="Arial"/>
                <a:cs typeface="Arial"/>
              </a:rPr>
              <a:t> </a:t>
            </a:r>
            <a:r>
              <a:rPr sz="2206" i="1" dirty="0">
                <a:latin typeface="Arial"/>
                <a:cs typeface="Arial"/>
              </a:rPr>
              <a:t>použití</a:t>
            </a:r>
            <a:r>
              <a:rPr sz="2206" i="1" spc="-50" dirty="0">
                <a:latin typeface="Arial"/>
                <a:cs typeface="Arial"/>
              </a:rPr>
              <a:t> </a:t>
            </a:r>
            <a:r>
              <a:rPr sz="2206" i="1" dirty="0">
                <a:latin typeface="Arial"/>
                <a:cs typeface="Arial"/>
              </a:rPr>
              <a:t>je</a:t>
            </a:r>
            <a:r>
              <a:rPr sz="2206" i="1" spc="-22" dirty="0">
                <a:latin typeface="Arial"/>
                <a:cs typeface="Arial"/>
              </a:rPr>
              <a:t> </a:t>
            </a:r>
            <a:r>
              <a:rPr sz="2206" i="1" dirty="0">
                <a:latin typeface="Arial"/>
                <a:cs typeface="Arial"/>
              </a:rPr>
              <a:t>třeba</a:t>
            </a:r>
            <a:r>
              <a:rPr sz="2206" i="1" spc="-55" dirty="0">
                <a:latin typeface="Arial"/>
                <a:cs typeface="Arial"/>
              </a:rPr>
              <a:t> </a:t>
            </a:r>
            <a:r>
              <a:rPr sz="2206" i="1" dirty="0">
                <a:latin typeface="Arial"/>
                <a:cs typeface="Arial"/>
              </a:rPr>
              <a:t>provést</a:t>
            </a:r>
            <a:r>
              <a:rPr sz="2206" i="1" spc="-66" dirty="0">
                <a:latin typeface="Arial"/>
                <a:cs typeface="Arial"/>
              </a:rPr>
              <a:t> </a:t>
            </a:r>
            <a:r>
              <a:rPr sz="2206" i="1" spc="-11" dirty="0">
                <a:latin typeface="Arial"/>
                <a:cs typeface="Arial"/>
              </a:rPr>
              <a:t>několik </a:t>
            </a:r>
            <a:r>
              <a:rPr sz="2206" i="1" dirty="0">
                <a:latin typeface="Arial"/>
                <a:cs typeface="Arial"/>
              </a:rPr>
              <a:t>zkušebních</a:t>
            </a:r>
            <a:r>
              <a:rPr sz="2206" i="1" spc="-72" dirty="0">
                <a:latin typeface="Arial"/>
                <a:cs typeface="Arial"/>
              </a:rPr>
              <a:t> </a:t>
            </a:r>
            <a:r>
              <a:rPr sz="2206" i="1" spc="-11" dirty="0">
                <a:latin typeface="Arial"/>
                <a:cs typeface="Arial"/>
              </a:rPr>
              <a:t>svarů.</a:t>
            </a:r>
            <a:endParaRPr sz="2206">
              <a:latin typeface="Arial"/>
              <a:cs typeface="Arial"/>
            </a:endParaRPr>
          </a:p>
          <a:p>
            <a:pPr>
              <a:spcBef>
                <a:spcPts val="44"/>
              </a:spcBef>
              <a:buFont typeface="Wingdings"/>
              <a:buChar char=""/>
            </a:pPr>
            <a:endParaRPr sz="2261">
              <a:latin typeface="Arial"/>
              <a:cs typeface="Arial"/>
            </a:endParaRPr>
          </a:p>
          <a:p>
            <a:pPr marL="523838" indent="-495825">
              <a:spcBef>
                <a:spcPts val="6"/>
              </a:spcBef>
              <a:buFont typeface="Wingdings"/>
              <a:buChar char=""/>
              <a:tabLst>
                <a:tab pos="523138" algn="l"/>
                <a:tab pos="523838" algn="l"/>
              </a:tabLst>
            </a:pPr>
            <a:r>
              <a:rPr sz="2206" i="1" dirty="0">
                <a:latin typeface="Arial"/>
                <a:cs typeface="Arial"/>
              </a:rPr>
              <a:t>Základními</a:t>
            </a:r>
            <a:r>
              <a:rPr sz="2206" i="1" spc="-50" dirty="0">
                <a:latin typeface="Arial"/>
                <a:cs typeface="Arial"/>
              </a:rPr>
              <a:t> </a:t>
            </a:r>
            <a:r>
              <a:rPr sz="2206" i="1" dirty="0">
                <a:latin typeface="Arial"/>
                <a:cs typeface="Arial"/>
              </a:rPr>
              <a:t>svařovacími</a:t>
            </a:r>
            <a:r>
              <a:rPr sz="2206" i="1" spc="-55" dirty="0">
                <a:latin typeface="Arial"/>
                <a:cs typeface="Arial"/>
              </a:rPr>
              <a:t> </a:t>
            </a:r>
            <a:r>
              <a:rPr sz="2206" i="1" dirty="0">
                <a:latin typeface="Arial"/>
                <a:cs typeface="Arial"/>
              </a:rPr>
              <a:t>parametry</a:t>
            </a:r>
            <a:r>
              <a:rPr sz="2206" i="1" spc="-61" dirty="0">
                <a:latin typeface="Arial"/>
                <a:cs typeface="Arial"/>
              </a:rPr>
              <a:t> </a:t>
            </a:r>
            <a:r>
              <a:rPr sz="2206" i="1" dirty="0">
                <a:latin typeface="Arial"/>
                <a:cs typeface="Arial"/>
              </a:rPr>
              <a:t>u</a:t>
            </a:r>
            <a:r>
              <a:rPr sz="2206" i="1" spc="-44" dirty="0">
                <a:latin typeface="Arial"/>
                <a:cs typeface="Arial"/>
              </a:rPr>
              <a:t> </a:t>
            </a:r>
            <a:r>
              <a:rPr sz="2206" i="1" dirty="0">
                <a:latin typeface="Arial"/>
                <a:cs typeface="Arial"/>
              </a:rPr>
              <a:t>bodového</a:t>
            </a:r>
            <a:r>
              <a:rPr sz="2206" i="1" spc="-66" dirty="0">
                <a:latin typeface="Arial"/>
                <a:cs typeface="Arial"/>
              </a:rPr>
              <a:t> </a:t>
            </a:r>
            <a:r>
              <a:rPr sz="2206" i="1" dirty="0">
                <a:latin typeface="Arial"/>
                <a:cs typeface="Arial"/>
              </a:rPr>
              <a:t>svařování</a:t>
            </a:r>
            <a:r>
              <a:rPr sz="2206" i="1" spc="-66" dirty="0">
                <a:latin typeface="Arial"/>
                <a:cs typeface="Arial"/>
              </a:rPr>
              <a:t> </a:t>
            </a:r>
            <a:r>
              <a:rPr sz="2206" i="1" dirty="0">
                <a:latin typeface="Arial"/>
                <a:cs typeface="Arial"/>
              </a:rPr>
              <a:t>jsou</a:t>
            </a:r>
            <a:r>
              <a:rPr sz="2206" i="1" spc="-44" dirty="0">
                <a:latin typeface="Arial"/>
                <a:cs typeface="Arial"/>
              </a:rPr>
              <a:t> </a:t>
            </a:r>
            <a:r>
              <a:rPr sz="2206" i="1" spc="-55" dirty="0">
                <a:latin typeface="Arial"/>
                <a:cs typeface="Arial"/>
              </a:rPr>
              <a:t>:</a:t>
            </a:r>
            <a:endParaRPr sz="2206">
              <a:latin typeface="Arial"/>
              <a:cs typeface="Arial"/>
            </a:endParaRPr>
          </a:p>
          <a:p>
            <a:pPr>
              <a:spcBef>
                <a:spcPts val="44"/>
              </a:spcBef>
              <a:buFont typeface="Wingdings"/>
              <a:buChar char=""/>
            </a:pPr>
            <a:endParaRPr sz="2261">
              <a:latin typeface="Arial"/>
              <a:cs typeface="Arial"/>
            </a:endParaRPr>
          </a:p>
          <a:p>
            <a:pPr marL="1028066" lvl="1" indent="-495825">
              <a:spcBef>
                <a:spcPts val="6"/>
              </a:spcBef>
              <a:buFont typeface="Wingdings"/>
              <a:buChar char=""/>
              <a:tabLst>
                <a:tab pos="1027365" algn="l"/>
                <a:tab pos="1028066" algn="l"/>
              </a:tabLst>
            </a:pPr>
            <a:r>
              <a:rPr sz="2206" b="1" i="1" dirty="0">
                <a:latin typeface="Arial"/>
                <a:cs typeface="Arial"/>
              </a:rPr>
              <a:t>svařovací</a:t>
            </a:r>
            <a:r>
              <a:rPr sz="2206" b="1" i="1" spc="-61" dirty="0">
                <a:latin typeface="Arial"/>
                <a:cs typeface="Arial"/>
              </a:rPr>
              <a:t> </a:t>
            </a:r>
            <a:r>
              <a:rPr sz="2206" b="1" i="1" dirty="0">
                <a:latin typeface="Arial"/>
                <a:cs typeface="Arial"/>
              </a:rPr>
              <a:t>síla</a:t>
            </a:r>
            <a:r>
              <a:rPr sz="2206" b="1" i="1" spc="-39" dirty="0">
                <a:latin typeface="Arial"/>
                <a:cs typeface="Arial"/>
              </a:rPr>
              <a:t> </a:t>
            </a:r>
            <a:r>
              <a:rPr sz="2206" i="1" spc="-22" dirty="0">
                <a:latin typeface="Arial"/>
                <a:cs typeface="Arial"/>
              </a:rPr>
              <a:t>(F</a:t>
            </a:r>
            <a:r>
              <a:rPr sz="2150" i="1" spc="-33" baseline="-25641" dirty="0">
                <a:latin typeface="Arial"/>
                <a:cs typeface="Arial"/>
              </a:rPr>
              <a:t>s</a:t>
            </a:r>
            <a:r>
              <a:rPr sz="2206" i="1" spc="-22" dirty="0">
                <a:latin typeface="Arial"/>
                <a:cs typeface="Arial"/>
              </a:rPr>
              <a:t>)</a:t>
            </a:r>
            <a:endParaRPr sz="2206">
              <a:latin typeface="Arial"/>
              <a:cs typeface="Arial"/>
            </a:endParaRPr>
          </a:p>
          <a:p>
            <a:pPr marL="1028066" lvl="1" indent="-495825">
              <a:buFont typeface="Wingdings"/>
              <a:buChar char=""/>
              <a:tabLst>
                <a:tab pos="1027365" algn="l"/>
                <a:tab pos="1028066" algn="l"/>
              </a:tabLst>
            </a:pPr>
            <a:r>
              <a:rPr sz="2206" b="1" i="1" dirty="0">
                <a:latin typeface="Arial"/>
                <a:cs typeface="Arial"/>
              </a:rPr>
              <a:t>svařovací</a:t>
            </a:r>
            <a:r>
              <a:rPr sz="2206" b="1" i="1" spc="-50" dirty="0">
                <a:latin typeface="Arial"/>
                <a:cs typeface="Arial"/>
              </a:rPr>
              <a:t> </a:t>
            </a:r>
            <a:r>
              <a:rPr sz="2206" b="1" i="1" dirty="0">
                <a:latin typeface="Arial"/>
                <a:cs typeface="Arial"/>
              </a:rPr>
              <a:t>proud</a:t>
            </a:r>
            <a:r>
              <a:rPr sz="2206" b="1" i="1" spc="-33" dirty="0">
                <a:latin typeface="Arial"/>
                <a:cs typeface="Arial"/>
              </a:rPr>
              <a:t> </a:t>
            </a:r>
            <a:r>
              <a:rPr sz="2206" i="1" spc="-22" dirty="0">
                <a:latin typeface="Arial"/>
                <a:cs typeface="Arial"/>
              </a:rPr>
              <a:t>(I</a:t>
            </a:r>
            <a:r>
              <a:rPr sz="2150" i="1" spc="-33" baseline="-25641" dirty="0">
                <a:latin typeface="Arial"/>
                <a:cs typeface="Arial"/>
              </a:rPr>
              <a:t>s</a:t>
            </a:r>
            <a:r>
              <a:rPr sz="2206" i="1" spc="-22" dirty="0">
                <a:latin typeface="Arial"/>
                <a:cs typeface="Arial"/>
              </a:rPr>
              <a:t>)</a:t>
            </a:r>
            <a:endParaRPr sz="2206">
              <a:latin typeface="Arial"/>
              <a:cs typeface="Arial"/>
            </a:endParaRPr>
          </a:p>
          <a:p>
            <a:pPr marL="1028066" lvl="1" indent="-495825">
              <a:buFont typeface="Wingdings"/>
              <a:buChar char=""/>
              <a:tabLst>
                <a:tab pos="1027365" algn="l"/>
                <a:tab pos="1028066" algn="l"/>
              </a:tabLst>
            </a:pPr>
            <a:r>
              <a:rPr sz="2206" b="1" i="1" dirty="0">
                <a:latin typeface="Arial"/>
                <a:cs typeface="Arial"/>
              </a:rPr>
              <a:t>svařovací</a:t>
            </a:r>
            <a:r>
              <a:rPr sz="2206" b="1" i="1" spc="-55" dirty="0">
                <a:latin typeface="Arial"/>
                <a:cs typeface="Arial"/>
              </a:rPr>
              <a:t> </a:t>
            </a:r>
            <a:r>
              <a:rPr sz="2206" b="1" i="1" dirty="0">
                <a:latin typeface="Arial"/>
                <a:cs typeface="Arial"/>
              </a:rPr>
              <a:t>čas</a:t>
            </a:r>
            <a:r>
              <a:rPr sz="2206" b="1" i="1" spc="-28" dirty="0">
                <a:latin typeface="Arial"/>
                <a:cs typeface="Arial"/>
              </a:rPr>
              <a:t> </a:t>
            </a:r>
            <a:r>
              <a:rPr sz="2206" i="1" spc="-22" dirty="0">
                <a:latin typeface="Arial"/>
                <a:cs typeface="Arial"/>
              </a:rPr>
              <a:t>(t</a:t>
            </a:r>
            <a:r>
              <a:rPr sz="2150" i="1" spc="-33" baseline="-25641" dirty="0">
                <a:latin typeface="Arial"/>
                <a:cs typeface="Arial"/>
              </a:rPr>
              <a:t>s</a:t>
            </a:r>
            <a:r>
              <a:rPr sz="2206" i="1" spc="-22" dirty="0">
                <a:latin typeface="Arial"/>
                <a:cs typeface="Arial"/>
              </a:rPr>
              <a:t>)</a:t>
            </a:r>
            <a:endParaRPr sz="2206">
              <a:latin typeface="Arial"/>
              <a:cs typeface="Arial"/>
            </a:endParaRPr>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2" y="774807"/>
            <a:ext cx="3392078" cy="514728"/>
          </a:xfrm>
          <a:prstGeom prst="rect">
            <a:avLst/>
          </a:prstGeom>
        </p:spPr>
        <p:txBody>
          <a:bodyPr vert="horz" wrap="square" lIns="0" tIns="14005" rIns="0" bIns="0" rtlCol="0">
            <a:spAutoFit/>
          </a:bodyPr>
          <a:lstStyle/>
          <a:p>
            <a:pPr marL="14007">
              <a:spcBef>
                <a:spcPts val="110"/>
              </a:spcBef>
            </a:pPr>
            <a:r>
              <a:rPr sz="3253" i="1" spc="-61" dirty="0">
                <a:solidFill>
                  <a:srgbClr val="FF3300"/>
                </a:solidFill>
                <a:latin typeface="Tahoma"/>
                <a:cs typeface="Tahoma"/>
              </a:rPr>
              <a:t>Vliv</a:t>
            </a:r>
            <a:r>
              <a:rPr sz="3253" i="1" spc="-105" dirty="0">
                <a:solidFill>
                  <a:srgbClr val="FF3300"/>
                </a:solidFill>
                <a:latin typeface="Tahoma"/>
                <a:cs typeface="Tahoma"/>
              </a:rPr>
              <a:t> </a:t>
            </a:r>
            <a:r>
              <a:rPr sz="3253" i="1" spc="-99" dirty="0">
                <a:solidFill>
                  <a:srgbClr val="FF3300"/>
                </a:solidFill>
                <a:latin typeface="Tahoma"/>
                <a:cs typeface="Tahoma"/>
              </a:rPr>
              <a:t>přítlačné</a:t>
            </a:r>
            <a:r>
              <a:rPr sz="3253" i="1" spc="-105" dirty="0">
                <a:solidFill>
                  <a:srgbClr val="FF3300"/>
                </a:solidFill>
                <a:latin typeface="Tahoma"/>
                <a:cs typeface="Tahoma"/>
              </a:rPr>
              <a:t> </a:t>
            </a:r>
            <a:r>
              <a:rPr sz="3253" i="1" spc="-22" dirty="0">
                <a:solidFill>
                  <a:srgbClr val="FF3300"/>
                </a:solidFill>
                <a:latin typeface="Tahoma"/>
                <a:cs typeface="Tahoma"/>
              </a:rPr>
              <a:t>síly</a:t>
            </a:r>
            <a:endParaRPr sz="3253">
              <a:latin typeface="Tahoma"/>
              <a:cs typeface="Tahoma"/>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785572" y="1857884"/>
            <a:ext cx="8999792" cy="4442985"/>
          </a:xfrm>
          <a:prstGeom prst="rect">
            <a:avLst/>
          </a:prstGeom>
        </p:spPr>
        <p:txBody>
          <a:bodyPr vert="horz" wrap="square" lIns="0" tIns="14706" rIns="0" bIns="0" rtlCol="0">
            <a:spAutoFit/>
          </a:bodyPr>
          <a:lstStyle/>
          <a:p>
            <a:pPr marL="14007">
              <a:spcBef>
                <a:spcPts val="116"/>
              </a:spcBef>
            </a:pPr>
            <a:r>
              <a:rPr sz="2206" i="1" dirty="0">
                <a:latin typeface="Arial"/>
                <a:cs typeface="Arial"/>
              </a:rPr>
              <a:t>Působení</a:t>
            </a:r>
            <a:r>
              <a:rPr sz="2206" i="1" spc="-61" dirty="0">
                <a:latin typeface="Arial"/>
                <a:cs typeface="Arial"/>
              </a:rPr>
              <a:t> </a:t>
            </a:r>
            <a:r>
              <a:rPr sz="2206" i="1" dirty="0">
                <a:latin typeface="Arial"/>
                <a:cs typeface="Arial"/>
              </a:rPr>
              <a:t>tlaku</a:t>
            </a:r>
            <a:r>
              <a:rPr sz="2206" i="1" spc="-39" dirty="0">
                <a:latin typeface="Arial"/>
                <a:cs typeface="Arial"/>
              </a:rPr>
              <a:t> </a:t>
            </a:r>
            <a:r>
              <a:rPr sz="2206" i="1" dirty="0">
                <a:latin typeface="Arial"/>
                <a:cs typeface="Arial"/>
              </a:rPr>
              <a:t>během</a:t>
            </a:r>
            <a:r>
              <a:rPr sz="2206" i="1" spc="-61" dirty="0">
                <a:latin typeface="Arial"/>
                <a:cs typeface="Arial"/>
              </a:rPr>
              <a:t> </a:t>
            </a:r>
            <a:r>
              <a:rPr sz="2206" i="1" dirty="0">
                <a:latin typeface="Arial"/>
                <a:cs typeface="Arial"/>
              </a:rPr>
              <a:t>svařovacího</a:t>
            </a:r>
            <a:r>
              <a:rPr sz="2206" i="1" spc="-72" dirty="0">
                <a:latin typeface="Arial"/>
                <a:cs typeface="Arial"/>
              </a:rPr>
              <a:t> </a:t>
            </a:r>
            <a:r>
              <a:rPr sz="2206" i="1" dirty="0">
                <a:latin typeface="Arial"/>
                <a:cs typeface="Arial"/>
              </a:rPr>
              <a:t>procesu</a:t>
            </a:r>
            <a:r>
              <a:rPr sz="2206" i="1" spc="-72" dirty="0">
                <a:latin typeface="Arial"/>
                <a:cs typeface="Arial"/>
              </a:rPr>
              <a:t> </a:t>
            </a:r>
            <a:r>
              <a:rPr sz="2206" i="1" dirty="0">
                <a:latin typeface="Arial"/>
                <a:cs typeface="Arial"/>
              </a:rPr>
              <a:t>je</a:t>
            </a:r>
            <a:r>
              <a:rPr sz="2206" i="1" spc="-28" dirty="0">
                <a:latin typeface="Arial"/>
                <a:cs typeface="Arial"/>
              </a:rPr>
              <a:t> </a:t>
            </a:r>
            <a:r>
              <a:rPr sz="2206" i="1" dirty="0">
                <a:latin typeface="Arial"/>
                <a:cs typeface="Arial"/>
              </a:rPr>
              <a:t>možné</a:t>
            </a:r>
            <a:r>
              <a:rPr sz="2206" i="1" spc="-39" dirty="0">
                <a:latin typeface="Arial"/>
                <a:cs typeface="Arial"/>
              </a:rPr>
              <a:t> </a:t>
            </a:r>
            <a:r>
              <a:rPr sz="2206" i="1" dirty="0">
                <a:latin typeface="Arial"/>
                <a:cs typeface="Arial"/>
              </a:rPr>
              <a:t>rozdělit</a:t>
            </a:r>
            <a:r>
              <a:rPr sz="2206" i="1" spc="-50" dirty="0">
                <a:latin typeface="Arial"/>
                <a:cs typeface="Arial"/>
              </a:rPr>
              <a:t> </a:t>
            </a:r>
            <a:r>
              <a:rPr sz="2206" i="1" dirty="0">
                <a:latin typeface="Arial"/>
                <a:cs typeface="Arial"/>
              </a:rPr>
              <a:t>do</a:t>
            </a:r>
            <a:r>
              <a:rPr sz="2206" i="1" spc="-39" dirty="0">
                <a:latin typeface="Arial"/>
                <a:cs typeface="Arial"/>
              </a:rPr>
              <a:t> </a:t>
            </a:r>
            <a:r>
              <a:rPr sz="2206" i="1" dirty="0">
                <a:latin typeface="Arial"/>
                <a:cs typeface="Arial"/>
              </a:rPr>
              <a:t>tří</a:t>
            </a:r>
            <a:r>
              <a:rPr sz="2206" i="1" spc="-44" dirty="0">
                <a:latin typeface="Arial"/>
                <a:cs typeface="Arial"/>
              </a:rPr>
              <a:t> </a:t>
            </a:r>
            <a:r>
              <a:rPr sz="2206" i="1" spc="-28" dirty="0">
                <a:latin typeface="Arial"/>
                <a:cs typeface="Arial"/>
              </a:rPr>
              <a:t>po</a:t>
            </a:r>
            <a:endParaRPr sz="2206">
              <a:latin typeface="Arial"/>
              <a:cs typeface="Arial"/>
            </a:endParaRPr>
          </a:p>
          <a:p>
            <a:pPr marL="14007"/>
            <a:r>
              <a:rPr sz="2206" i="1" dirty="0">
                <a:latin typeface="Arial"/>
                <a:cs typeface="Arial"/>
              </a:rPr>
              <a:t>sobě</a:t>
            </a:r>
            <a:r>
              <a:rPr sz="2206" i="1" spc="-33" dirty="0">
                <a:latin typeface="Arial"/>
                <a:cs typeface="Arial"/>
              </a:rPr>
              <a:t> </a:t>
            </a:r>
            <a:r>
              <a:rPr sz="2206" i="1" dirty="0">
                <a:latin typeface="Arial"/>
                <a:cs typeface="Arial"/>
              </a:rPr>
              <a:t>jdoucích</a:t>
            </a:r>
            <a:r>
              <a:rPr sz="2206" i="1" spc="-28" dirty="0">
                <a:latin typeface="Arial"/>
                <a:cs typeface="Arial"/>
              </a:rPr>
              <a:t> </a:t>
            </a:r>
            <a:r>
              <a:rPr sz="2206" i="1" dirty="0">
                <a:latin typeface="Arial"/>
                <a:cs typeface="Arial"/>
              </a:rPr>
              <a:t>časových</a:t>
            </a:r>
            <a:r>
              <a:rPr sz="2206" i="1" spc="-50" dirty="0">
                <a:latin typeface="Arial"/>
                <a:cs typeface="Arial"/>
              </a:rPr>
              <a:t> </a:t>
            </a:r>
            <a:r>
              <a:rPr sz="2206" i="1" dirty="0">
                <a:latin typeface="Arial"/>
                <a:cs typeface="Arial"/>
              </a:rPr>
              <a:t>úseků</a:t>
            </a:r>
            <a:r>
              <a:rPr sz="2206" i="1" spc="-39" dirty="0">
                <a:latin typeface="Arial"/>
                <a:cs typeface="Arial"/>
              </a:rPr>
              <a:t> </a:t>
            </a:r>
            <a:r>
              <a:rPr sz="2206" i="1" spc="-55" dirty="0">
                <a:latin typeface="Arial"/>
                <a:cs typeface="Arial"/>
              </a:rPr>
              <a:t>:</a:t>
            </a:r>
            <a:endParaRPr sz="2206">
              <a:latin typeface="Arial"/>
              <a:cs typeface="Arial"/>
            </a:endParaRPr>
          </a:p>
          <a:p>
            <a:pPr>
              <a:spcBef>
                <a:spcPts val="50"/>
              </a:spcBef>
            </a:pPr>
            <a:endParaRPr sz="2261">
              <a:latin typeface="Arial"/>
              <a:cs typeface="Arial"/>
            </a:endParaRPr>
          </a:p>
          <a:p>
            <a:pPr marL="817270" indent="-299736">
              <a:buFont typeface="Wingdings"/>
              <a:buChar char=""/>
              <a:tabLst>
                <a:tab pos="817971" algn="l"/>
              </a:tabLst>
            </a:pPr>
            <a:r>
              <a:rPr sz="2206" b="1" i="1" spc="-11" dirty="0">
                <a:latin typeface="Arial"/>
                <a:cs typeface="Arial"/>
              </a:rPr>
              <a:t>přitlačení</a:t>
            </a:r>
            <a:endParaRPr sz="2206">
              <a:latin typeface="Arial"/>
              <a:cs typeface="Arial"/>
            </a:endParaRPr>
          </a:p>
          <a:p>
            <a:pPr marL="518235"/>
            <a:r>
              <a:rPr sz="2206" i="1" dirty="0">
                <a:latin typeface="Arial"/>
                <a:cs typeface="Arial"/>
              </a:rPr>
              <a:t>přítlačná</a:t>
            </a:r>
            <a:r>
              <a:rPr sz="2206" i="1" spc="-61" dirty="0">
                <a:latin typeface="Arial"/>
                <a:cs typeface="Arial"/>
              </a:rPr>
              <a:t> </a:t>
            </a:r>
            <a:r>
              <a:rPr sz="2206" i="1" dirty="0">
                <a:latin typeface="Arial"/>
                <a:cs typeface="Arial"/>
              </a:rPr>
              <a:t>síla</a:t>
            </a:r>
            <a:r>
              <a:rPr sz="2206" i="1" spc="-39" dirty="0">
                <a:latin typeface="Arial"/>
                <a:cs typeface="Arial"/>
              </a:rPr>
              <a:t> </a:t>
            </a:r>
            <a:r>
              <a:rPr sz="2206" i="1" dirty="0">
                <a:latin typeface="Arial"/>
                <a:cs typeface="Arial"/>
              </a:rPr>
              <a:t>zlepšuje</a:t>
            </a:r>
            <a:r>
              <a:rPr sz="2206" i="1" spc="-55" dirty="0">
                <a:latin typeface="Arial"/>
                <a:cs typeface="Arial"/>
              </a:rPr>
              <a:t> </a:t>
            </a:r>
            <a:r>
              <a:rPr sz="2206" i="1" dirty="0">
                <a:latin typeface="Arial"/>
                <a:cs typeface="Arial"/>
              </a:rPr>
              <a:t>dosednutí</a:t>
            </a:r>
            <a:r>
              <a:rPr sz="2206" i="1" spc="-77" dirty="0">
                <a:latin typeface="Arial"/>
                <a:cs typeface="Arial"/>
              </a:rPr>
              <a:t> </a:t>
            </a:r>
            <a:r>
              <a:rPr sz="2206" i="1" dirty="0">
                <a:latin typeface="Arial"/>
                <a:cs typeface="Arial"/>
              </a:rPr>
              <a:t>dotykových</a:t>
            </a:r>
            <a:r>
              <a:rPr sz="2206" i="1" spc="-77" dirty="0">
                <a:latin typeface="Arial"/>
                <a:cs typeface="Arial"/>
              </a:rPr>
              <a:t> </a:t>
            </a:r>
            <a:r>
              <a:rPr sz="2206" i="1" dirty="0">
                <a:latin typeface="Arial"/>
                <a:cs typeface="Arial"/>
              </a:rPr>
              <a:t>ploch,</a:t>
            </a:r>
            <a:r>
              <a:rPr sz="2206" i="1" spc="-44" dirty="0">
                <a:latin typeface="Arial"/>
                <a:cs typeface="Arial"/>
              </a:rPr>
              <a:t> </a:t>
            </a:r>
            <a:r>
              <a:rPr sz="2206" i="1" dirty="0">
                <a:latin typeface="Arial"/>
                <a:cs typeface="Arial"/>
              </a:rPr>
              <a:t>a</a:t>
            </a:r>
            <a:r>
              <a:rPr sz="2206" i="1" spc="-44" dirty="0">
                <a:latin typeface="Arial"/>
                <a:cs typeface="Arial"/>
              </a:rPr>
              <a:t> </a:t>
            </a:r>
            <a:r>
              <a:rPr sz="2206" i="1" dirty="0">
                <a:latin typeface="Arial"/>
                <a:cs typeface="Arial"/>
              </a:rPr>
              <a:t>tím</a:t>
            </a:r>
            <a:r>
              <a:rPr sz="2206" i="1" spc="-39" dirty="0">
                <a:latin typeface="Arial"/>
                <a:cs typeface="Arial"/>
              </a:rPr>
              <a:t> </a:t>
            </a:r>
            <a:r>
              <a:rPr sz="2206" i="1" spc="-55" dirty="0">
                <a:latin typeface="Arial"/>
                <a:cs typeface="Arial"/>
              </a:rPr>
              <a:t>i</a:t>
            </a:r>
            <a:endParaRPr sz="2206">
              <a:latin typeface="Arial"/>
              <a:cs typeface="Arial"/>
            </a:endParaRPr>
          </a:p>
          <a:p>
            <a:pPr marL="518235">
              <a:spcBef>
                <a:spcPts val="6"/>
              </a:spcBef>
            </a:pPr>
            <a:r>
              <a:rPr sz="2206" i="1" dirty="0">
                <a:latin typeface="Arial"/>
                <a:cs typeface="Arial"/>
              </a:rPr>
              <a:t>rovnoměrnější</a:t>
            </a:r>
            <a:r>
              <a:rPr sz="2206" i="1" spc="-83" dirty="0">
                <a:latin typeface="Arial"/>
                <a:cs typeface="Arial"/>
              </a:rPr>
              <a:t> </a:t>
            </a:r>
            <a:r>
              <a:rPr sz="2206" i="1" dirty="0">
                <a:latin typeface="Arial"/>
                <a:cs typeface="Arial"/>
              </a:rPr>
              <a:t>přechod</a:t>
            </a:r>
            <a:r>
              <a:rPr sz="2206" i="1" spc="-61" dirty="0">
                <a:latin typeface="Arial"/>
                <a:cs typeface="Arial"/>
              </a:rPr>
              <a:t> </a:t>
            </a:r>
            <a:r>
              <a:rPr sz="2206" i="1" dirty="0">
                <a:latin typeface="Arial"/>
                <a:cs typeface="Arial"/>
              </a:rPr>
              <a:t>elektrického</a:t>
            </a:r>
            <a:r>
              <a:rPr sz="2206" i="1" spc="-72" dirty="0">
                <a:latin typeface="Arial"/>
                <a:cs typeface="Arial"/>
              </a:rPr>
              <a:t> </a:t>
            </a:r>
            <a:r>
              <a:rPr sz="2206" i="1" dirty="0">
                <a:latin typeface="Arial"/>
                <a:cs typeface="Arial"/>
              </a:rPr>
              <a:t>proudu</a:t>
            </a:r>
            <a:r>
              <a:rPr sz="2206" i="1" spc="-44" dirty="0">
                <a:latin typeface="Arial"/>
                <a:cs typeface="Arial"/>
              </a:rPr>
              <a:t> </a:t>
            </a:r>
            <a:r>
              <a:rPr sz="2206" i="1" dirty="0">
                <a:latin typeface="Arial"/>
                <a:cs typeface="Arial"/>
              </a:rPr>
              <a:t>na</a:t>
            </a:r>
            <a:r>
              <a:rPr sz="2206" i="1" spc="-33" dirty="0">
                <a:latin typeface="Arial"/>
                <a:cs typeface="Arial"/>
              </a:rPr>
              <a:t> </a:t>
            </a:r>
            <a:r>
              <a:rPr sz="2206" i="1" dirty="0">
                <a:latin typeface="Arial"/>
                <a:cs typeface="Arial"/>
              </a:rPr>
              <a:t>začátku</a:t>
            </a:r>
            <a:r>
              <a:rPr sz="2206" i="1" spc="-55" dirty="0">
                <a:latin typeface="Arial"/>
                <a:cs typeface="Arial"/>
              </a:rPr>
              <a:t> </a:t>
            </a:r>
            <a:r>
              <a:rPr sz="2206" i="1" spc="-11" dirty="0">
                <a:latin typeface="Arial"/>
                <a:cs typeface="Arial"/>
              </a:rPr>
              <a:t>svařování</a:t>
            </a:r>
            <a:endParaRPr sz="2206">
              <a:latin typeface="Arial"/>
              <a:cs typeface="Arial"/>
            </a:endParaRPr>
          </a:p>
          <a:p>
            <a:pPr marL="817270" indent="-299736">
              <a:spcBef>
                <a:spcPts val="1323"/>
              </a:spcBef>
              <a:buFont typeface="Wingdings"/>
              <a:buChar char=""/>
              <a:tabLst>
                <a:tab pos="817971" algn="l"/>
              </a:tabLst>
            </a:pPr>
            <a:r>
              <a:rPr sz="2206" b="1" i="1" spc="-11" dirty="0">
                <a:latin typeface="Arial"/>
                <a:cs typeface="Arial"/>
              </a:rPr>
              <a:t>svařování</a:t>
            </a:r>
            <a:endParaRPr sz="2206">
              <a:latin typeface="Arial"/>
              <a:cs typeface="Arial"/>
            </a:endParaRPr>
          </a:p>
          <a:p>
            <a:pPr marL="518235"/>
            <a:r>
              <a:rPr sz="2206" i="1" dirty="0">
                <a:latin typeface="Arial"/>
                <a:cs typeface="Arial"/>
              </a:rPr>
              <a:t>v</a:t>
            </a:r>
            <a:r>
              <a:rPr sz="2206" i="1" spc="-22" dirty="0">
                <a:latin typeface="Arial"/>
                <a:cs typeface="Arial"/>
              </a:rPr>
              <a:t> </a:t>
            </a:r>
            <a:r>
              <a:rPr sz="2206" i="1" dirty="0">
                <a:latin typeface="Arial"/>
                <a:cs typeface="Arial"/>
              </a:rPr>
              <a:t>průběhu</a:t>
            </a:r>
            <a:r>
              <a:rPr sz="2206" i="1" spc="-50" dirty="0">
                <a:latin typeface="Arial"/>
                <a:cs typeface="Arial"/>
              </a:rPr>
              <a:t> </a:t>
            </a:r>
            <a:r>
              <a:rPr sz="2206" i="1" dirty="0">
                <a:latin typeface="Arial"/>
                <a:cs typeface="Arial"/>
              </a:rPr>
              <a:t>tvorby</a:t>
            </a:r>
            <a:r>
              <a:rPr sz="2206" i="1" spc="-50" dirty="0">
                <a:latin typeface="Arial"/>
                <a:cs typeface="Arial"/>
              </a:rPr>
              <a:t> </a:t>
            </a:r>
            <a:r>
              <a:rPr sz="2206" i="1" dirty="0">
                <a:latin typeface="Arial"/>
                <a:cs typeface="Arial"/>
              </a:rPr>
              <a:t>svaru,</a:t>
            </a:r>
            <a:r>
              <a:rPr sz="2206" i="1" spc="-55" dirty="0">
                <a:latin typeface="Arial"/>
                <a:cs typeface="Arial"/>
              </a:rPr>
              <a:t> </a:t>
            </a:r>
            <a:r>
              <a:rPr sz="2206" i="1" dirty="0">
                <a:latin typeface="Arial"/>
                <a:cs typeface="Arial"/>
              </a:rPr>
              <a:t>udržuje</a:t>
            </a:r>
            <a:r>
              <a:rPr sz="2206" i="1" spc="-39" dirty="0">
                <a:latin typeface="Arial"/>
                <a:cs typeface="Arial"/>
              </a:rPr>
              <a:t> </a:t>
            </a:r>
            <a:r>
              <a:rPr sz="2206" i="1" dirty="0">
                <a:latin typeface="Arial"/>
                <a:cs typeface="Arial"/>
              </a:rPr>
              <a:t>svařovací</a:t>
            </a:r>
            <a:r>
              <a:rPr sz="2206" i="1" spc="-72" dirty="0">
                <a:latin typeface="Arial"/>
                <a:cs typeface="Arial"/>
              </a:rPr>
              <a:t> </a:t>
            </a:r>
            <a:r>
              <a:rPr sz="2206" i="1" dirty="0">
                <a:latin typeface="Arial"/>
                <a:cs typeface="Arial"/>
              </a:rPr>
              <a:t>tlak</a:t>
            </a:r>
            <a:r>
              <a:rPr sz="2206" i="1" spc="-6" dirty="0">
                <a:latin typeface="Arial"/>
                <a:cs typeface="Arial"/>
              </a:rPr>
              <a:t> </a:t>
            </a:r>
            <a:r>
              <a:rPr sz="2206" i="1" dirty="0">
                <a:latin typeface="Arial"/>
                <a:cs typeface="Arial"/>
              </a:rPr>
              <a:t>přítlačné</a:t>
            </a:r>
            <a:r>
              <a:rPr sz="2206" i="1" spc="-55" dirty="0">
                <a:latin typeface="Arial"/>
                <a:cs typeface="Arial"/>
              </a:rPr>
              <a:t> </a:t>
            </a:r>
            <a:r>
              <a:rPr sz="2206" i="1" dirty="0">
                <a:latin typeface="Arial"/>
                <a:cs typeface="Arial"/>
              </a:rPr>
              <a:t>síly</a:t>
            </a:r>
            <a:r>
              <a:rPr sz="2206" i="1" spc="-22" dirty="0">
                <a:latin typeface="Arial"/>
                <a:cs typeface="Arial"/>
              </a:rPr>
              <a:t> </a:t>
            </a:r>
            <a:r>
              <a:rPr sz="2206" i="1" dirty="0">
                <a:latin typeface="Arial"/>
                <a:cs typeface="Arial"/>
              </a:rPr>
              <a:t>tavící</a:t>
            </a:r>
            <a:r>
              <a:rPr sz="2206" i="1" spc="-39" dirty="0">
                <a:latin typeface="Arial"/>
                <a:cs typeface="Arial"/>
              </a:rPr>
              <a:t> </a:t>
            </a:r>
            <a:r>
              <a:rPr sz="2206" i="1" spc="-28" dirty="0">
                <a:latin typeface="Arial"/>
                <a:cs typeface="Arial"/>
              </a:rPr>
              <a:t>se</a:t>
            </a:r>
            <a:endParaRPr sz="2206">
              <a:latin typeface="Arial"/>
              <a:cs typeface="Arial"/>
            </a:endParaRPr>
          </a:p>
          <a:p>
            <a:pPr marL="518235"/>
            <a:r>
              <a:rPr sz="2206" i="1" dirty="0">
                <a:latin typeface="Arial"/>
                <a:cs typeface="Arial"/>
              </a:rPr>
              <a:t>kov</a:t>
            </a:r>
            <a:r>
              <a:rPr sz="2206" i="1" spc="-50" dirty="0">
                <a:latin typeface="Arial"/>
                <a:cs typeface="Arial"/>
              </a:rPr>
              <a:t> </a:t>
            </a:r>
            <a:r>
              <a:rPr sz="2206" i="1" dirty="0">
                <a:latin typeface="Arial"/>
                <a:cs typeface="Arial"/>
              </a:rPr>
              <a:t>v</a:t>
            </a:r>
            <a:r>
              <a:rPr sz="2206" i="1" spc="-22" dirty="0">
                <a:latin typeface="Arial"/>
                <a:cs typeface="Arial"/>
              </a:rPr>
              <a:t> </a:t>
            </a:r>
            <a:r>
              <a:rPr sz="2206" i="1" dirty="0">
                <a:latin typeface="Arial"/>
                <a:cs typeface="Arial"/>
              </a:rPr>
              <a:t>uzavřené</a:t>
            </a:r>
            <a:r>
              <a:rPr sz="2206" i="1" spc="-50" dirty="0">
                <a:latin typeface="Arial"/>
                <a:cs typeface="Arial"/>
              </a:rPr>
              <a:t> </a:t>
            </a:r>
            <a:r>
              <a:rPr sz="2206" i="1" dirty="0">
                <a:latin typeface="Arial"/>
                <a:cs typeface="Arial"/>
              </a:rPr>
              <a:t>dutině</a:t>
            </a:r>
            <a:r>
              <a:rPr sz="2206" i="1" spc="-28"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brání</a:t>
            </a:r>
            <a:r>
              <a:rPr sz="2206" i="1" spc="-44" dirty="0">
                <a:latin typeface="Arial"/>
                <a:cs typeface="Arial"/>
              </a:rPr>
              <a:t> </a:t>
            </a:r>
            <a:r>
              <a:rPr sz="2206" i="1" dirty="0">
                <a:latin typeface="Arial"/>
                <a:cs typeface="Arial"/>
              </a:rPr>
              <a:t>jeho</a:t>
            </a:r>
            <a:r>
              <a:rPr sz="2206" i="1" spc="-11" dirty="0">
                <a:latin typeface="Arial"/>
                <a:cs typeface="Arial"/>
              </a:rPr>
              <a:t> vystříknutí</a:t>
            </a:r>
            <a:endParaRPr sz="2206">
              <a:latin typeface="Arial"/>
              <a:cs typeface="Arial"/>
            </a:endParaRPr>
          </a:p>
          <a:p>
            <a:pPr marL="817270" indent="-299736">
              <a:spcBef>
                <a:spcPts val="1323"/>
              </a:spcBef>
              <a:buFont typeface="Wingdings"/>
              <a:buChar char=""/>
              <a:tabLst>
                <a:tab pos="817971" algn="l"/>
              </a:tabLst>
            </a:pPr>
            <a:r>
              <a:rPr sz="2206" b="1" i="1" dirty="0">
                <a:latin typeface="Arial"/>
                <a:cs typeface="Arial"/>
              </a:rPr>
              <a:t>kování</a:t>
            </a:r>
            <a:r>
              <a:rPr sz="2206" b="1" i="1" spc="-55" dirty="0">
                <a:latin typeface="Arial"/>
                <a:cs typeface="Arial"/>
              </a:rPr>
              <a:t> </a:t>
            </a:r>
            <a:r>
              <a:rPr sz="2206" i="1" dirty="0">
                <a:latin typeface="Arial"/>
                <a:cs typeface="Arial"/>
              </a:rPr>
              <a:t>(zpracování</a:t>
            </a:r>
            <a:r>
              <a:rPr sz="2206" i="1" spc="-77" dirty="0">
                <a:latin typeface="Arial"/>
                <a:cs typeface="Arial"/>
              </a:rPr>
              <a:t> </a:t>
            </a:r>
            <a:r>
              <a:rPr sz="2206" i="1" spc="-11" dirty="0">
                <a:latin typeface="Arial"/>
                <a:cs typeface="Arial"/>
              </a:rPr>
              <a:t>svaru)</a:t>
            </a:r>
            <a:endParaRPr sz="2206">
              <a:latin typeface="Arial"/>
              <a:cs typeface="Arial"/>
            </a:endParaRPr>
          </a:p>
          <a:p>
            <a:pPr marL="518235" marR="278026"/>
            <a:r>
              <a:rPr sz="2206" i="1" dirty="0">
                <a:latin typeface="Arial"/>
                <a:cs typeface="Arial"/>
              </a:rPr>
              <a:t>v</a:t>
            </a:r>
            <a:r>
              <a:rPr sz="2206" i="1" spc="-22" dirty="0">
                <a:latin typeface="Arial"/>
                <a:cs typeface="Arial"/>
              </a:rPr>
              <a:t> </a:t>
            </a:r>
            <a:r>
              <a:rPr sz="2206" i="1" dirty="0">
                <a:latin typeface="Arial"/>
                <a:cs typeface="Arial"/>
              </a:rPr>
              <a:t>této</a:t>
            </a:r>
            <a:r>
              <a:rPr sz="2206" i="1" spc="-28" dirty="0">
                <a:latin typeface="Arial"/>
                <a:cs typeface="Arial"/>
              </a:rPr>
              <a:t> </a:t>
            </a:r>
            <a:r>
              <a:rPr sz="2206" i="1" dirty="0">
                <a:latin typeface="Arial"/>
                <a:cs typeface="Arial"/>
              </a:rPr>
              <a:t>fázi,</a:t>
            </a:r>
            <a:r>
              <a:rPr sz="2206" i="1" spc="-33" dirty="0">
                <a:latin typeface="Arial"/>
                <a:cs typeface="Arial"/>
              </a:rPr>
              <a:t> </a:t>
            </a:r>
            <a:r>
              <a:rPr sz="2206" i="1" dirty="0">
                <a:latin typeface="Arial"/>
                <a:cs typeface="Arial"/>
              </a:rPr>
              <a:t>působení</a:t>
            </a:r>
            <a:r>
              <a:rPr sz="2206" i="1" spc="-55" dirty="0">
                <a:latin typeface="Arial"/>
                <a:cs typeface="Arial"/>
              </a:rPr>
              <a:t> </a:t>
            </a:r>
            <a:r>
              <a:rPr sz="2206" i="1" dirty="0">
                <a:latin typeface="Arial"/>
                <a:cs typeface="Arial"/>
              </a:rPr>
              <a:t>tlaku</a:t>
            </a:r>
            <a:r>
              <a:rPr sz="2206" i="1" spc="-22" dirty="0">
                <a:latin typeface="Arial"/>
                <a:cs typeface="Arial"/>
              </a:rPr>
              <a:t> </a:t>
            </a:r>
            <a:r>
              <a:rPr sz="2206" i="1" dirty="0">
                <a:latin typeface="Arial"/>
                <a:cs typeface="Arial"/>
              </a:rPr>
              <a:t>zlepšuje</a:t>
            </a:r>
            <a:r>
              <a:rPr sz="2206" i="1" spc="-28" dirty="0">
                <a:latin typeface="Arial"/>
                <a:cs typeface="Arial"/>
              </a:rPr>
              <a:t> </a:t>
            </a:r>
            <a:r>
              <a:rPr sz="2206" i="1" dirty="0">
                <a:latin typeface="Arial"/>
                <a:cs typeface="Arial"/>
              </a:rPr>
              <a:t>strukturu</a:t>
            </a:r>
            <a:r>
              <a:rPr sz="2206" i="1" spc="-66" dirty="0">
                <a:latin typeface="Arial"/>
                <a:cs typeface="Arial"/>
              </a:rPr>
              <a:t> </a:t>
            </a:r>
            <a:r>
              <a:rPr sz="2206" i="1" dirty="0">
                <a:latin typeface="Arial"/>
                <a:cs typeface="Arial"/>
              </a:rPr>
              <a:t>svaru</a:t>
            </a:r>
            <a:r>
              <a:rPr sz="2206" i="1" spc="-50" dirty="0">
                <a:latin typeface="Arial"/>
                <a:cs typeface="Arial"/>
              </a:rPr>
              <a:t> </a:t>
            </a:r>
            <a:r>
              <a:rPr sz="2206" i="1" dirty="0">
                <a:latin typeface="Arial"/>
                <a:cs typeface="Arial"/>
              </a:rPr>
              <a:t>(zjemňuje</a:t>
            </a:r>
            <a:r>
              <a:rPr sz="2206" i="1" spc="-22" dirty="0">
                <a:latin typeface="Arial"/>
                <a:cs typeface="Arial"/>
              </a:rPr>
              <a:t> </a:t>
            </a:r>
            <a:r>
              <a:rPr sz="2206" i="1" spc="-11" dirty="0">
                <a:latin typeface="Arial"/>
                <a:cs typeface="Arial"/>
              </a:rPr>
              <a:t>zrno, </a:t>
            </a:r>
            <a:r>
              <a:rPr sz="2206" i="1" dirty="0">
                <a:latin typeface="Arial"/>
                <a:cs typeface="Arial"/>
              </a:rPr>
              <a:t>odstraňuje</a:t>
            </a:r>
            <a:r>
              <a:rPr sz="2206" i="1" spc="-55" dirty="0">
                <a:latin typeface="Arial"/>
                <a:cs typeface="Arial"/>
              </a:rPr>
              <a:t> </a:t>
            </a:r>
            <a:r>
              <a:rPr sz="2206" i="1" dirty="0">
                <a:latin typeface="Arial"/>
                <a:cs typeface="Arial"/>
              </a:rPr>
              <a:t>necelistvosti)</a:t>
            </a:r>
            <a:r>
              <a:rPr sz="2206" i="1" spc="-72"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tím</a:t>
            </a:r>
            <a:r>
              <a:rPr sz="2206" i="1" spc="-39" dirty="0">
                <a:latin typeface="Arial"/>
                <a:cs typeface="Arial"/>
              </a:rPr>
              <a:t> </a:t>
            </a:r>
            <a:r>
              <a:rPr sz="2206" i="1" dirty="0">
                <a:latin typeface="Arial"/>
                <a:cs typeface="Arial"/>
              </a:rPr>
              <a:t>zvyšuje</a:t>
            </a:r>
            <a:r>
              <a:rPr sz="2206" i="1" spc="-55" dirty="0">
                <a:latin typeface="Arial"/>
                <a:cs typeface="Arial"/>
              </a:rPr>
              <a:t> </a:t>
            </a:r>
            <a:r>
              <a:rPr sz="2206" i="1" dirty="0">
                <a:latin typeface="Arial"/>
                <a:cs typeface="Arial"/>
              </a:rPr>
              <a:t>jeho</a:t>
            </a:r>
            <a:r>
              <a:rPr sz="2206" i="1" spc="-33" dirty="0">
                <a:latin typeface="Arial"/>
                <a:cs typeface="Arial"/>
              </a:rPr>
              <a:t> </a:t>
            </a:r>
            <a:r>
              <a:rPr sz="2206" i="1" dirty="0">
                <a:latin typeface="Arial"/>
                <a:cs typeface="Arial"/>
              </a:rPr>
              <a:t>mechanické</a:t>
            </a:r>
            <a:r>
              <a:rPr sz="2206" i="1" spc="-39" dirty="0">
                <a:latin typeface="Arial"/>
                <a:cs typeface="Arial"/>
              </a:rPr>
              <a:t> </a:t>
            </a:r>
            <a:r>
              <a:rPr sz="2206" i="1" spc="-11" dirty="0">
                <a:latin typeface="Arial"/>
                <a:cs typeface="Arial"/>
              </a:rPr>
              <a:t>vlastnosti</a:t>
            </a:r>
            <a:endParaRPr sz="2206">
              <a:latin typeface="Arial"/>
              <a:cs typeface="Arial"/>
            </a:endParaRPr>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1" y="774807"/>
            <a:ext cx="3151188" cy="514728"/>
          </a:xfrm>
          <a:prstGeom prst="rect">
            <a:avLst/>
          </a:prstGeom>
        </p:spPr>
        <p:txBody>
          <a:bodyPr vert="horz" wrap="square" lIns="0" tIns="14005" rIns="0" bIns="0" rtlCol="0">
            <a:spAutoFit/>
          </a:bodyPr>
          <a:lstStyle/>
          <a:p>
            <a:pPr marL="14007">
              <a:spcBef>
                <a:spcPts val="110"/>
              </a:spcBef>
            </a:pPr>
            <a:r>
              <a:rPr sz="3253" i="1" spc="-110" dirty="0">
                <a:latin typeface="Tahoma"/>
                <a:cs typeface="Tahoma"/>
              </a:rPr>
              <a:t>Svařovací</a:t>
            </a:r>
            <a:r>
              <a:rPr sz="3253" i="1" spc="-44" dirty="0">
                <a:latin typeface="Tahoma"/>
                <a:cs typeface="Tahoma"/>
              </a:rPr>
              <a:t> </a:t>
            </a:r>
            <a:r>
              <a:rPr sz="3253" i="1" spc="-55" dirty="0">
                <a:latin typeface="Tahoma"/>
                <a:cs typeface="Tahoma"/>
              </a:rPr>
              <a:t>režim</a:t>
            </a:r>
            <a:endParaRPr sz="3253">
              <a:latin typeface="Tahoma"/>
              <a:cs typeface="Tahoma"/>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664904" y="1682734"/>
            <a:ext cx="9265192" cy="4782437"/>
          </a:xfrm>
          <a:prstGeom prst="rect">
            <a:avLst/>
          </a:prstGeom>
        </p:spPr>
        <p:txBody>
          <a:bodyPr vert="horz" wrap="square" lIns="0" tIns="14706" rIns="0" bIns="0" rtlCol="0">
            <a:spAutoFit/>
          </a:bodyPr>
          <a:lstStyle/>
          <a:p>
            <a:pPr marL="56025">
              <a:spcBef>
                <a:spcPts val="116"/>
              </a:spcBef>
            </a:pPr>
            <a:r>
              <a:rPr sz="2206" i="1" dirty="0">
                <a:latin typeface="Arial"/>
                <a:cs typeface="Arial"/>
              </a:rPr>
              <a:t>Při</a:t>
            </a:r>
            <a:r>
              <a:rPr sz="2206" i="1" spc="-33" dirty="0">
                <a:latin typeface="Arial"/>
                <a:cs typeface="Arial"/>
              </a:rPr>
              <a:t> </a:t>
            </a:r>
            <a:r>
              <a:rPr sz="2206" i="1" dirty="0">
                <a:latin typeface="Arial"/>
                <a:cs typeface="Arial"/>
              </a:rPr>
              <a:t>nastavování</a:t>
            </a:r>
            <a:r>
              <a:rPr sz="2206" i="1" spc="-72" dirty="0">
                <a:latin typeface="Arial"/>
                <a:cs typeface="Arial"/>
              </a:rPr>
              <a:t> </a:t>
            </a:r>
            <a:r>
              <a:rPr sz="2206" i="1" dirty="0">
                <a:latin typeface="Arial"/>
                <a:cs typeface="Arial"/>
              </a:rPr>
              <a:t>základních</a:t>
            </a:r>
            <a:r>
              <a:rPr sz="2206" i="1" spc="-72" dirty="0">
                <a:latin typeface="Arial"/>
                <a:cs typeface="Arial"/>
              </a:rPr>
              <a:t> </a:t>
            </a:r>
            <a:r>
              <a:rPr sz="2206" i="1" dirty="0">
                <a:latin typeface="Arial"/>
                <a:cs typeface="Arial"/>
              </a:rPr>
              <a:t>parametrů</a:t>
            </a:r>
            <a:r>
              <a:rPr sz="2206" i="1" spc="-50" dirty="0">
                <a:latin typeface="Arial"/>
                <a:cs typeface="Arial"/>
              </a:rPr>
              <a:t> </a:t>
            </a:r>
            <a:r>
              <a:rPr sz="2206" i="1" dirty="0">
                <a:latin typeface="Arial"/>
                <a:cs typeface="Arial"/>
              </a:rPr>
              <a:t>svařování</a:t>
            </a:r>
            <a:r>
              <a:rPr sz="2206" i="1" spc="-88" dirty="0">
                <a:latin typeface="Arial"/>
                <a:cs typeface="Arial"/>
              </a:rPr>
              <a:t> </a:t>
            </a:r>
            <a:r>
              <a:rPr sz="2206" i="1" dirty="0">
                <a:latin typeface="Arial"/>
                <a:cs typeface="Arial"/>
              </a:rPr>
              <a:t>se</a:t>
            </a:r>
            <a:r>
              <a:rPr sz="2206" i="1" spc="-33" dirty="0">
                <a:latin typeface="Arial"/>
                <a:cs typeface="Arial"/>
              </a:rPr>
              <a:t> </a:t>
            </a:r>
            <a:r>
              <a:rPr sz="2206" i="1" dirty="0">
                <a:latin typeface="Arial"/>
                <a:cs typeface="Arial"/>
              </a:rPr>
              <a:t>nabízí</a:t>
            </a:r>
            <a:r>
              <a:rPr sz="2206" i="1" spc="-61" dirty="0">
                <a:latin typeface="Arial"/>
                <a:cs typeface="Arial"/>
              </a:rPr>
              <a:t> </a:t>
            </a:r>
            <a:r>
              <a:rPr sz="2206" i="1" dirty="0">
                <a:latin typeface="Arial"/>
                <a:cs typeface="Arial"/>
              </a:rPr>
              <a:t>velké</a:t>
            </a:r>
            <a:r>
              <a:rPr sz="2206" i="1" spc="-33" dirty="0">
                <a:latin typeface="Arial"/>
                <a:cs typeface="Arial"/>
              </a:rPr>
              <a:t> </a:t>
            </a:r>
            <a:r>
              <a:rPr sz="2206" i="1" spc="-11" dirty="0">
                <a:latin typeface="Arial"/>
                <a:cs typeface="Arial"/>
              </a:rPr>
              <a:t>množství</a:t>
            </a:r>
            <a:endParaRPr sz="2206">
              <a:latin typeface="Arial"/>
              <a:cs typeface="Arial"/>
            </a:endParaRPr>
          </a:p>
          <a:p>
            <a:pPr marL="56025"/>
            <a:r>
              <a:rPr sz="2206" i="1" dirty="0">
                <a:latin typeface="Arial"/>
                <a:cs typeface="Arial"/>
              </a:rPr>
              <a:t>kombinací</a:t>
            </a:r>
            <a:r>
              <a:rPr sz="2206" i="1" spc="-77" dirty="0">
                <a:latin typeface="Arial"/>
                <a:cs typeface="Arial"/>
              </a:rPr>
              <a:t> </a:t>
            </a:r>
            <a:r>
              <a:rPr sz="2206" i="1" dirty="0">
                <a:latin typeface="Arial"/>
                <a:cs typeface="Arial"/>
              </a:rPr>
              <a:t>jednotlivých</a:t>
            </a:r>
            <a:r>
              <a:rPr sz="2206" i="1" spc="-72" dirty="0">
                <a:latin typeface="Arial"/>
                <a:cs typeface="Arial"/>
              </a:rPr>
              <a:t> </a:t>
            </a:r>
            <a:r>
              <a:rPr sz="2206" i="1" spc="-11" dirty="0">
                <a:latin typeface="Arial"/>
                <a:cs typeface="Arial"/>
              </a:rPr>
              <a:t>parametrů.</a:t>
            </a:r>
            <a:endParaRPr sz="2206">
              <a:latin typeface="Arial"/>
              <a:cs typeface="Arial"/>
            </a:endParaRPr>
          </a:p>
          <a:p>
            <a:pPr marL="56025" marR="273824">
              <a:spcBef>
                <a:spcPts val="1323"/>
              </a:spcBef>
            </a:pPr>
            <a:r>
              <a:rPr sz="2206" i="1" dirty="0">
                <a:latin typeface="Arial"/>
                <a:cs typeface="Arial"/>
              </a:rPr>
              <a:t>Vzájemná</a:t>
            </a:r>
            <a:r>
              <a:rPr sz="2206" i="1" spc="-50" dirty="0">
                <a:latin typeface="Arial"/>
                <a:cs typeface="Arial"/>
              </a:rPr>
              <a:t> </a:t>
            </a:r>
            <a:r>
              <a:rPr sz="2206" i="1" dirty="0">
                <a:latin typeface="Arial"/>
                <a:cs typeface="Arial"/>
              </a:rPr>
              <a:t>vazba</a:t>
            </a:r>
            <a:r>
              <a:rPr sz="2206" i="1" spc="-55" dirty="0">
                <a:latin typeface="Arial"/>
                <a:cs typeface="Arial"/>
              </a:rPr>
              <a:t> </a:t>
            </a:r>
            <a:r>
              <a:rPr sz="2206" i="1" dirty="0">
                <a:latin typeface="Arial"/>
                <a:cs typeface="Arial"/>
              </a:rPr>
              <a:t>mezi</a:t>
            </a:r>
            <a:r>
              <a:rPr sz="2206" i="1" spc="-17" dirty="0">
                <a:latin typeface="Arial"/>
                <a:cs typeface="Arial"/>
              </a:rPr>
              <a:t> </a:t>
            </a:r>
            <a:r>
              <a:rPr sz="2206" i="1" dirty="0">
                <a:latin typeface="Arial"/>
                <a:cs typeface="Arial"/>
              </a:rPr>
              <a:t>hlavními</a:t>
            </a:r>
            <a:r>
              <a:rPr sz="2206" i="1" spc="-22" dirty="0">
                <a:latin typeface="Arial"/>
                <a:cs typeface="Arial"/>
              </a:rPr>
              <a:t> </a:t>
            </a:r>
            <a:r>
              <a:rPr sz="2206" i="1" dirty="0">
                <a:latin typeface="Arial"/>
                <a:cs typeface="Arial"/>
              </a:rPr>
              <a:t>svařovacími</a:t>
            </a:r>
            <a:r>
              <a:rPr sz="2206" i="1" spc="-55" dirty="0">
                <a:latin typeface="Arial"/>
                <a:cs typeface="Arial"/>
              </a:rPr>
              <a:t> </a:t>
            </a:r>
            <a:r>
              <a:rPr sz="2206" i="1" dirty="0">
                <a:latin typeface="Arial"/>
                <a:cs typeface="Arial"/>
              </a:rPr>
              <a:t>parametry</a:t>
            </a:r>
            <a:r>
              <a:rPr sz="2206" i="1" spc="-55" dirty="0">
                <a:latin typeface="Arial"/>
                <a:cs typeface="Arial"/>
              </a:rPr>
              <a:t> </a:t>
            </a:r>
            <a:r>
              <a:rPr sz="2206" i="1" dirty="0">
                <a:latin typeface="Arial"/>
                <a:cs typeface="Arial"/>
              </a:rPr>
              <a:t>se</a:t>
            </a:r>
            <a:r>
              <a:rPr sz="2206" i="1" spc="-39" dirty="0">
                <a:latin typeface="Arial"/>
                <a:cs typeface="Arial"/>
              </a:rPr>
              <a:t> </a:t>
            </a:r>
            <a:r>
              <a:rPr sz="2206" i="1" dirty="0">
                <a:latin typeface="Arial"/>
                <a:cs typeface="Arial"/>
              </a:rPr>
              <a:t>označuje</a:t>
            </a:r>
            <a:r>
              <a:rPr sz="2206" i="1" spc="-61" dirty="0">
                <a:latin typeface="Arial"/>
                <a:cs typeface="Arial"/>
              </a:rPr>
              <a:t> </a:t>
            </a:r>
            <a:r>
              <a:rPr sz="2206" i="1" spc="-22" dirty="0">
                <a:latin typeface="Arial"/>
                <a:cs typeface="Arial"/>
              </a:rPr>
              <a:t>jako </a:t>
            </a:r>
            <a:r>
              <a:rPr sz="2206" i="1" dirty="0">
                <a:latin typeface="Arial"/>
                <a:cs typeface="Arial"/>
              </a:rPr>
              <a:t>svařovací</a:t>
            </a:r>
            <a:r>
              <a:rPr sz="2206" i="1" spc="-83" dirty="0">
                <a:latin typeface="Arial"/>
                <a:cs typeface="Arial"/>
              </a:rPr>
              <a:t> </a:t>
            </a:r>
            <a:r>
              <a:rPr sz="2206" i="1" dirty="0">
                <a:latin typeface="Arial"/>
                <a:cs typeface="Arial"/>
              </a:rPr>
              <a:t>režim</a:t>
            </a:r>
            <a:r>
              <a:rPr sz="2206" i="1" spc="-39"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jejich</a:t>
            </a:r>
            <a:r>
              <a:rPr sz="2206" i="1" spc="-11" dirty="0">
                <a:latin typeface="Arial"/>
                <a:cs typeface="Arial"/>
              </a:rPr>
              <a:t> </a:t>
            </a:r>
            <a:r>
              <a:rPr sz="2206" i="1" dirty="0">
                <a:latin typeface="Arial"/>
                <a:cs typeface="Arial"/>
              </a:rPr>
              <a:t>časový</a:t>
            </a:r>
            <a:r>
              <a:rPr sz="2206" i="1" spc="-50" dirty="0">
                <a:latin typeface="Arial"/>
                <a:cs typeface="Arial"/>
              </a:rPr>
              <a:t> </a:t>
            </a:r>
            <a:r>
              <a:rPr sz="2206" i="1" dirty="0">
                <a:latin typeface="Arial"/>
                <a:cs typeface="Arial"/>
              </a:rPr>
              <a:t>průběh</a:t>
            </a:r>
            <a:r>
              <a:rPr sz="2206" i="1" spc="-44" dirty="0">
                <a:latin typeface="Arial"/>
                <a:cs typeface="Arial"/>
              </a:rPr>
              <a:t> </a:t>
            </a:r>
            <a:r>
              <a:rPr sz="2206" i="1" dirty="0">
                <a:latin typeface="Arial"/>
                <a:cs typeface="Arial"/>
              </a:rPr>
              <a:t>jako</a:t>
            </a:r>
            <a:r>
              <a:rPr sz="2206" i="1" spc="-33" dirty="0">
                <a:latin typeface="Arial"/>
                <a:cs typeface="Arial"/>
              </a:rPr>
              <a:t> </a:t>
            </a:r>
            <a:r>
              <a:rPr sz="2206" i="1" dirty="0">
                <a:latin typeface="Arial"/>
                <a:cs typeface="Arial"/>
              </a:rPr>
              <a:t>svařovací</a:t>
            </a:r>
            <a:r>
              <a:rPr sz="2206" i="1" spc="-66" dirty="0">
                <a:latin typeface="Arial"/>
                <a:cs typeface="Arial"/>
              </a:rPr>
              <a:t> </a:t>
            </a:r>
            <a:r>
              <a:rPr sz="2206" i="1" spc="-11" dirty="0">
                <a:latin typeface="Arial"/>
                <a:cs typeface="Arial"/>
              </a:rPr>
              <a:t>program</a:t>
            </a:r>
            <a:endParaRPr sz="2206">
              <a:latin typeface="Arial"/>
              <a:cs typeface="Arial"/>
            </a:endParaRPr>
          </a:p>
          <a:p>
            <a:pPr>
              <a:spcBef>
                <a:spcPts val="50"/>
              </a:spcBef>
            </a:pPr>
            <a:endParaRPr sz="2261">
              <a:latin typeface="Arial"/>
              <a:cs typeface="Arial"/>
            </a:endParaRPr>
          </a:p>
          <a:p>
            <a:pPr marL="56025"/>
            <a:r>
              <a:rPr sz="2206" b="1" i="1" dirty="0">
                <a:latin typeface="Arial"/>
                <a:cs typeface="Arial"/>
              </a:rPr>
              <a:t>Měkký</a:t>
            </a:r>
            <a:r>
              <a:rPr sz="2206" b="1" i="1" spc="-55" dirty="0">
                <a:latin typeface="Arial"/>
                <a:cs typeface="Arial"/>
              </a:rPr>
              <a:t> </a:t>
            </a:r>
            <a:r>
              <a:rPr sz="2206" b="1" i="1" dirty="0">
                <a:latin typeface="Arial"/>
                <a:cs typeface="Arial"/>
              </a:rPr>
              <a:t>svařovací</a:t>
            </a:r>
            <a:r>
              <a:rPr sz="2206" b="1" i="1" spc="-61" dirty="0">
                <a:latin typeface="Arial"/>
                <a:cs typeface="Arial"/>
              </a:rPr>
              <a:t> </a:t>
            </a:r>
            <a:r>
              <a:rPr sz="2206" b="1" i="1" spc="-11" dirty="0">
                <a:latin typeface="Arial"/>
                <a:cs typeface="Arial"/>
              </a:rPr>
              <a:t>režim</a:t>
            </a:r>
            <a:endParaRPr sz="2206">
              <a:latin typeface="Arial"/>
              <a:cs typeface="Arial"/>
            </a:endParaRPr>
          </a:p>
          <a:p>
            <a:pPr marL="56025" marR="106448"/>
            <a:r>
              <a:rPr sz="2206" i="1" dirty="0">
                <a:latin typeface="Arial"/>
                <a:cs typeface="Arial"/>
              </a:rPr>
              <a:t>je</a:t>
            </a:r>
            <a:r>
              <a:rPr sz="2206" i="1" spc="-33" dirty="0">
                <a:latin typeface="Arial"/>
                <a:cs typeface="Arial"/>
              </a:rPr>
              <a:t> </a:t>
            </a:r>
            <a:r>
              <a:rPr sz="2206" i="1" dirty="0">
                <a:latin typeface="Arial"/>
                <a:cs typeface="Arial"/>
              </a:rPr>
              <a:t>charakterizovaný</a:t>
            </a:r>
            <a:r>
              <a:rPr sz="2206" i="1" spc="-77" dirty="0">
                <a:latin typeface="Arial"/>
                <a:cs typeface="Arial"/>
              </a:rPr>
              <a:t> </a:t>
            </a:r>
            <a:r>
              <a:rPr sz="2206" i="1" dirty="0">
                <a:latin typeface="Arial"/>
                <a:cs typeface="Arial"/>
              </a:rPr>
              <a:t>nízkým</a:t>
            </a:r>
            <a:r>
              <a:rPr sz="2206" i="1" spc="-66" dirty="0">
                <a:latin typeface="Arial"/>
                <a:cs typeface="Arial"/>
              </a:rPr>
              <a:t> </a:t>
            </a:r>
            <a:r>
              <a:rPr sz="2206" i="1" dirty="0">
                <a:latin typeface="Arial"/>
                <a:cs typeface="Arial"/>
              </a:rPr>
              <a:t>svařovacím</a:t>
            </a:r>
            <a:r>
              <a:rPr sz="2206" i="1" spc="-77" dirty="0">
                <a:latin typeface="Arial"/>
                <a:cs typeface="Arial"/>
              </a:rPr>
              <a:t> </a:t>
            </a:r>
            <a:r>
              <a:rPr sz="2206" i="1" dirty="0">
                <a:latin typeface="Arial"/>
                <a:cs typeface="Arial"/>
              </a:rPr>
              <a:t>proudem</a:t>
            </a:r>
            <a:r>
              <a:rPr sz="2206" i="1" spc="-72" dirty="0">
                <a:latin typeface="Arial"/>
                <a:cs typeface="Arial"/>
              </a:rPr>
              <a:t> </a:t>
            </a:r>
            <a:r>
              <a:rPr sz="2206" i="1" dirty="0">
                <a:latin typeface="Arial"/>
                <a:cs typeface="Arial"/>
              </a:rPr>
              <a:t>(proudová</a:t>
            </a:r>
            <a:r>
              <a:rPr sz="2206" i="1" spc="-66" dirty="0">
                <a:latin typeface="Arial"/>
                <a:cs typeface="Arial"/>
              </a:rPr>
              <a:t> </a:t>
            </a:r>
            <a:r>
              <a:rPr sz="2206" i="1" dirty="0">
                <a:latin typeface="Arial"/>
                <a:cs typeface="Arial"/>
              </a:rPr>
              <a:t>hustota</a:t>
            </a:r>
            <a:r>
              <a:rPr sz="2206" i="1" spc="-50" dirty="0">
                <a:latin typeface="Arial"/>
                <a:cs typeface="Arial"/>
              </a:rPr>
              <a:t> </a:t>
            </a:r>
            <a:r>
              <a:rPr sz="2206" i="1" spc="-28" dirty="0">
                <a:latin typeface="Arial"/>
                <a:cs typeface="Arial"/>
              </a:rPr>
              <a:t>do </a:t>
            </a:r>
            <a:r>
              <a:rPr sz="2206" i="1" dirty="0">
                <a:latin typeface="Arial"/>
                <a:cs typeface="Arial"/>
              </a:rPr>
              <a:t>200</a:t>
            </a:r>
            <a:r>
              <a:rPr sz="2206" i="1" spc="-105" dirty="0">
                <a:latin typeface="Arial"/>
                <a:cs typeface="Arial"/>
              </a:rPr>
              <a:t> </a:t>
            </a:r>
            <a:r>
              <a:rPr sz="2206" i="1" dirty="0">
                <a:latin typeface="Arial"/>
                <a:cs typeface="Arial"/>
              </a:rPr>
              <a:t>A/mm</a:t>
            </a:r>
            <a:r>
              <a:rPr sz="2150" i="1" baseline="25641" dirty="0">
                <a:latin typeface="Arial"/>
                <a:cs typeface="Arial"/>
              </a:rPr>
              <a:t>2</a:t>
            </a:r>
            <a:r>
              <a:rPr sz="2206" i="1" dirty="0">
                <a:latin typeface="Arial"/>
                <a:cs typeface="Arial"/>
              </a:rPr>
              <a:t>)</a:t>
            </a:r>
            <a:r>
              <a:rPr sz="2206" i="1" spc="-6"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dlouhým</a:t>
            </a:r>
            <a:r>
              <a:rPr sz="2206" i="1" spc="-33" dirty="0">
                <a:latin typeface="Arial"/>
                <a:cs typeface="Arial"/>
              </a:rPr>
              <a:t> </a:t>
            </a:r>
            <a:r>
              <a:rPr sz="2206" i="1" dirty="0">
                <a:latin typeface="Arial"/>
                <a:cs typeface="Arial"/>
              </a:rPr>
              <a:t>svařovacím</a:t>
            </a:r>
            <a:r>
              <a:rPr sz="2206" i="1" spc="-66" dirty="0">
                <a:latin typeface="Arial"/>
                <a:cs typeface="Arial"/>
              </a:rPr>
              <a:t> </a:t>
            </a:r>
            <a:r>
              <a:rPr sz="2206" i="1" dirty="0">
                <a:latin typeface="Arial"/>
                <a:cs typeface="Arial"/>
              </a:rPr>
              <a:t>časem</a:t>
            </a:r>
            <a:r>
              <a:rPr sz="2206" i="1" spc="-44" dirty="0">
                <a:latin typeface="Arial"/>
                <a:cs typeface="Arial"/>
              </a:rPr>
              <a:t> </a:t>
            </a:r>
            <a:r>
              <a:rPr sz="2206" i="1" dirty="0">
                <a:latin typeface="Arial"/>
                <a:cs typeface="Arial"/>
              </a:rPr>
              <a:t>(asi</a:t>
            </a:r>
            <a:r>
              <a:rPr sz="2206" i="1" spc="-33" dirty="0">
                <a:latin typeface="Arial"/>
                <a:cs typeface="Arial"/>
              </a:rPr>
              <a:t> </a:t>
            </a:r>
            <a:r>
              <a:rPr sz="2206" i="1" dirty="0">
                <a:latin typeface="Arial"/>
                <a:cs typeface="Arial"/>
              </a:rPr>
              <a:t>25</a:t>
            </a:r>
            <a:r>
              <a:rPr sz="2206" i="1" spc="-28" dirty="0">
                <a:latin typeface="Arial"/>
                <a:cs typeface="Arial"/>
              </a:rPr>
              <a:t> </a:t>
            </a:r>
            <a:r>
              <a:rPr sz="2206" i="1" dirty="0">
                <a:latin typeface="Arial"/>
                <a:cs typeface="Arial"/>
              </a:rPr>
              <a:t>period</a:t>
            </a:r>
            <a:r>
              <a:rPr sz="2206" i="1" spc="11"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0,5</a:t>
            </a:r>
            <a:r>
              <a:rPr sz="2206" i="1" spc="-28" dirty="0">
                <a:latin typeface="Arial"/>
                <a:cs typeface="Arial"/>
              </a:rPr>
              <a:t> </a:t>
            </a:r>
            <a:r>
              <a:rPr sz="2206" i="1" dirty="0">
                <a:latin typeface="Arial"/>
                <a:cs typeface="Arial"/>
              </a:rPr>
              <a:t>s</a:t>
            </a:r>
            <a:r>
              <a:rPr sz="2206" i="1" spc="-6" dirty="0">
                <a:latin typeface="Arial"/>
                <a:cs typeface="Arial"/>
              </a:rPr>
              <a:t> </a:t>
            </a:r>
            <a:r>
              <a:rPr sz="2206" i="1" dirty="0">
                <a:latin typeface="Arial"/>
                <a:cs typeface="Arial"/>
              </a:rPr>
              <a:t>do</a:t>
            </a:r>
            <a:r>
              <a:rPr sz="2206" i="1" spc="-22" dirty="0">
                <a:latin typeface="Arial"/>
                <a:cs typeface="Arial"/>
              </a:rPr>
              <a:t> </a:t>
            </a:r>
            <a:r>
              <a:rPr sz="2206" i="1" dirty="0">
                <a:latin typeface="Arial"/>
                <a:cs typeface="Arial"/>
              </a:rPr>
              <a:t>1,5</a:t>
            </a:r>
            <a:r>
              <a:rPr sz="2206" i="1" spc="-33" dirty="0">
                <a:latin typeface="Arial"/>
                <a:cs typeface="Arial"/>
              </a:rPr>
              <a:t> </a:t>
            </a:r>
            <a:r>
              <a:rPr sz="2206" i="1" spc="-28" dirty="0">
                <a:latin typeface="Arial"/>
                <a:cs typeface="Arial"/>
              </a:rPr>
              <a:t>s) </a:t>
            </a:r>
            <a:r>
              <a:rPr sz="2206" i="1" dirty="0">
                <a:latin typeface="Arial"/>
                <a:cs typeface="Arial"/>
              </a:rPr>
              <a:t>s</a:t>
            </a:r>
            <a:r>
              <a:rPr sz="2206" i="1" spc="-17" dirty="0">
                <a:latin typeface="Arial"/>
                <a:cs typeface="Arial"/>
              </a:rPr>
              <a:t> </a:t>
            </a:r>
            <a:r>
              <a:rPr sz="2206" i="1" dirty="0">
                <a:latin typeface="Arial"/>
                <a:cs typeface="Arial"/>
              </a:rPr>
              <a:t>nižší</a:t>
            </a:r>
            <a:r>
              <a:rPr sz="2206" i="1" spc="-22" dirty="0">
                <a:latin typeface="Arial"/>
                <a:cs typeface="Arial"/>
              </a:rPr>
              <a:t> </a:t>
            </a:r>
            <a:r>
              <a:rPr sz="2206" i="1" dirty="0">
                <a:latin typeface="Arial"/>
                <a:cs typeface="Arial"/>
              </a:rPr>
              <a:t>svařovací</a:t>
            </a:r>
            <a:r>
              <a:rPr sz="2206" i="1" spc="-55" dirty="0">
                <a:latin typeface="Arial"/>
                <a:cs typeface="Arial"/>
              </a:rPr>
              <a:t> </a:t>
            </a:r>
            <a:r>
              <a:rPr sz="2206" i="1" dirty="0">
                <a:latin typeface="Arial"/>
                <a:cs typeface="Arial"/>
              </a:rPr>
              <a:t>silou (do</a:t>
            </a:r>
            <a:r>
              <a:rPr sz="2206" i="1" spc="-33" dirty="0">
                <a:latin typeface="Arial"/>
                <a:cs typeface="Arial"/>
              </a:rPr>
              <a:t> </a:t>
            </a:r>
            <a:r>
              <a:rPr sz="2206" i="1" dirty="0">
                <a:latin typeface="Arial"/>
                <a:cs typeface="Arial"/>
              </a:rPr>
              <a:t>1 000</a:t>
            </a:r>
            <a:r>
              <a:rPr sz="2206" i="1" spc="-28" dirty="0">
                <a:latin typeface="Arial"/>
                <a:cs typeface="Arial"/>
              </a:rPr>
              <a:t> </a:t>
            </a:r>
            <a:r>
              <a:rPr sz="2206" i="1" dirty="0">
                <a:latin typeface="Arial"/>
                <a:cs typeface="Arial"/>
              </a:rPr>
              <a:t>N)</a:t>
            </a:r>
            <a:r>
              <a:rPr sz="2206" i="1" spc="-11" dirty="0">
                <a:latin typeface="Arial"/>
                <a:cs typeface="Arial"/>
              </a:rPr>
              <a:t> </a:t>
            </a:r>
            <a:r>
              <a:rPr sz="2206" i="1" dirty="0">
                <a:latin typeface="Arial"/>
                <a:cs typeface="Arial"/>
              </a:rPr>
              <a:t>–</a:t>
            </a:r>
            <a:r>
              <a:rPr sz="2206" i="1" spc="-11" dirty="0">
                <a:latin typeface="Arial"/>
                <a:cs typeface="Arial"/>
              </a:rPr>
              <a:t> </a:t>
            </a:r>
            <a:r>
              <a:rPr sz="2206" i="1" dirty="0">
                <a:latin typeface="Arial"/>
                <a:cs typeface="Arial"/>
              </a:rPr>
              <a:t>tlak</a:t>
            </a:r>
            <a:r>
              <a:rPr sz="2206" i="1" spc="-22" dirty="0">
                <a:latin typeface="Arial"/>
                <a:cs typeface="Arial"/>
              </a:rPr>
              <a:t> </a:t>
            </a:r>
            <a:r>
              <a:rPr sz="2206" i="1" dirty="0">
                <a:latin typeface="Arial"/>
                <a:cs typeface="Arial"/>
              </a:rPr>
              <a:t>do</a:t>
            </a:r>
            <a:r>
              <a:rPr sz="2206" i="1" spc="-22" dirty="0">
                <a:latin typeface="Arial"/>
                <a:cs typeface="Arial"/>
              </a:rPr>
              <a:t> </a:t>
            </a:r>
            <a:r>
              <a:rPr sz="2206" i="1" dirty="0">
                <a:latin typeface="Arial"/>
                <a:cs typeface="Arial"/>
              </a:rPr>
              <a:t>60 </a:t>
            </a:r>
            <a:r>
              <a:rPr sz="2206" i="1" spc="-11" dirty="0">
                <a:latin typeface="Arial"/>
                <a:cs typeface="Arial"/>
              </a:rPr>
              <a:t>N/mm2.</a:t>
            </a:r>
            <a:endParaRPr sz="2206">
              <a:latin typeface="Arial"/>
              <a:cs typeface="Arial"/>
            </a:endParaRPr>
          </a:p>
          <a:p>
            <a:pPr marL="56025">
              <a:spcBef>
                <a:spcPts val="1323"/>
              </a:spcBef>
            </a:pPr>
            <a:r>
              <a:rPr sz="2206" b="1" i="1" dirty="0">
                <a:latin typeface="Arial"/>
                <a:cs typeface="Arial"/>
              </a:rPr>
              <a:t>Tvrdý</a:t>
            </a:r>
            <a:r>
              <a:rPr sz="2206" b="1" i="1" spc="-50" dirty="0">
                <a:latin typeface="Arial"/>
                <a:cs typeface="Arial"/>
              </a:rPr>
              <a:t> </a:t>
            </a:r>
            <a:r>
              <a:rPr sz="2206" b="1" i="1" dirty="0">
                <a:latin typeface="Arial"/>
                <a:cs typeface="Arial"/>
              </a:rPr>
              <a:t>svařovací</a:t>
            </a:r>
            <a:r>
              <a:rPr sz="2206" b="1" i="1" spc="-44" dirty="0">
                <a:latin typeface="Arial"/>
                <a:cs typeface="Arial"/>
              </a:rPr>
              <a:t> </a:t>
            </a:r>
            <a:r>
              <a:rPr sz="2206" b="1" i="1" spc="-22" dirty="0">
                <a:latin typeface="Arial"/>
                <a:cs typeface="Arial"/>
              </a:rPr>
              <a:t>režim</a:t>
            </a:r>
            <a:endParaRPr sz="2206">
              <a:latin typeface="Arial"/>
              <a:cs typeface="Arial"/>
            </a:endParaRPr>
          </a:p>
          <a:p>
            <a:pPr marL="56025"/>
            <a:r>
              <a:rPr sz="2206" i="1" dirty="0">
                <a:latin typeface="Arial"/>
                <a:cs typeface="Arial"/>
              </a:rPr>
              <a:t>je</a:t>
            </a:r>
            <a:r>
              <a:rPr sz="2206" i="1" spc="-33" dirty="0">
                <a:latin typeface="Arial"/>
                <a:cs typeface="Arial"/>
              </a:rPr>
              <a:t> </a:t>
            </a:r>
            <a:r>
              <a:rPr sz="2206" i="1" dirty="0">
                <a:latin typeface="Arial"/>
                <a:cs typeface="Arial"/>
              </a:rPr>
              <a:t>charakterizován</a:t>
            </a:r>
            <a:r>
              <a:rPr sz="2206" i="1" spc="-55" dirty="0">
                <a:latin typeface="Arial"/>
                <a:cs typeface="Arial"/>
              </a:rPr>
              <a:t> </a:t>
            </a:r>
            <a:r>
              <a:rPr sz="2206" i="1" dirty="0">
                <a:latin typeface="Arial"/>
                <a:cs typeface="Arial"/>
              </a:rPr>
              <a:t>vysokým</a:t>
            </a:r>
            <a:r>
              <a:rPr sz="2206" i="1" spc="-66" dirty="0">
                <a:latin typeface="Arial"/>
                <a:cs typeface="Arial"/>
              </a:rPr>
              <a:t> </a:t>
            </a:r>
            <a:r>
              <a:rPr sz="2206" i="1" dirty="0">
                <a:latin typeface="Arial"/>
                <a:cs typeface="Arial"/>
              </a:rPr>
              <a:t>svařovacím</a:t>
            </a:r>
            <a:r>
              <a:rPr sz="2206" i="1" spc="-72" dirty="0">
                <a:latin typeface="Arial"/>
                <a:cs typeface="Arial"/>
              </a:rPr>
              <a:t> </a:t>
            </a:r>
            <a:r>
              <a:rPr sz="2206" i="1" dirty="0">
                <a:latin typeface="Arial"/>
                <a:cs typeface="Arial"/>
              </a:rPr>
              <a:t>proudem</a:t>
            </a:r>
            <a:r>
              <a:rPr sz="2206" i="1" spc="-66" dirty="0">
                <a:latin typeface="Arial"/>
                <a:cs typeface="Arial"/>
              </a:rPr>
              <a:t> </a:t>
            </a:r>
            <a:r>
              <a:rPr sz="2206" i="1" dirty="0">
                <a:latin typeface="Arial"/>
                <a:cs typeface="Arial"/>
              </a:rPr>
              <a:t>(proudová</a:t>
            </a:r>
            <a:r>
              <a:rPr sz="2206" i="1" spc="-61" dirty="0">
                <a:latin typeface="Arial"/>
                <a:cs typeface="Arial"/>
              </a:rPr>
              <a:t> </a:t>
            </a:r>
            <a:r>
              <a:rPr sz="2206" i="1" dirty="0">
                <a:latin typeface="Arial"/>
                <a:cs typeface="Arial"/>
              </a:rPr>
              <a:t>hustota</a:t>
            </a:r>
            <a:r>
              <a:rPr sz="2206" i="1" spc="-55" dirty="0">
                <a:latin typeface="Arial"/>
                <a:cs typeface="Arial"/>
              </a:rPr>
              <a:t> </a:t>
            </a:r>
            <a:r>
              <a:rPr sz="2206" i="1" spc="-28" dirty="0">
                <a:latin typeface="Arial"/>
                <a:cs typeface="Arial"/>
              </a:rPr>
              <a:t>200</a:t>
            </a:r>
            <a:endParaRPr sz="2206">
              <a:latin typeface="Arial"/>
              <a:cs typeface="Arial"/>
            </a:endParaRPr>
          </a:p>
          <a:p>
            <a:pPr marL="56025" marR="47621"/>
            <a:r>
              <a:rPr sz="2206" i="1" dirty="0">
                <a:latin typeface="Arial"/>
                <a:cs typeface="Arial"/>
              </a:rPr>
              <a:t>-</a:t>
            </a:r>
            <a:r>
              <a:rPr sz="2206" i="1" spc="-28" dirty="0">
                <a:latin typeface="Arial"/>
                <a:cs typeface="Arial"/>
              </a:rPr>
              <a:t> </a:t>
            </a:r>
            <a:r>
              <a:rPr sz="2206" i="1" dirty="0">
                <a:latin typeface="Arial"/>
                <a:cs typeface="Arial"/>
              </a:rPr>
              <a:t>500</a:t>
            </a:r>
            <a:r>
              <a:rPr sz="2206" i="1" spc="-99" dirty="0">
                <a:latin typeface="Arial"/>
                <a:cs typeface="Arial"/>
              </a:rPr>
              <a:t> </a:t>
            </a:r>
            <a:r>
              <a:rPr sz="2206" i="1" dirty="0">
                <a:latin typeface="Arial"/>
                <a:cs typeface="Arial"/>
              </a:rPr>
              <a:t>A/mm</a:t>
            </a:r>
            <a:r>
              <a:rPr sz="2150" i="1" baseline="25641" dirty="0">
                <a:latin typeface="Arial"/>
                <a:cs typeface="Arial"/>
              </a:rPr>
              <a:t>2</a:t>
            </a:r>
            <a:r>
              <a:rPr sz="2206" i="1" dirty="0">
                <a:latin typeface="Arial"/>
                <a:cs typeface="Arial"/>
              </a:rPr>
              <a:t>)</a:t>
            </a:r>
            <a:r>
              <a:rPr sz="2206" i="1" spc="-6"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krátkým</a:t>
            </a:r>
            <a:r>
              <a:rPr sz="2206" i="1" spc="-55" dirty="0">
                <a:latin typeface="Arial"/>
                <a:cs typeface="Arial"/>
              </a:rPr>
              <a:t> </a:t>
            </a:r>
            <a:r>
              <a:rPr sz="2206" i="1" dirty="0">
                <a:latin typeface="Arial"/>
                <a:cs typeface="Arial"/>
              </a:rPr>
              <a:t>svařovacím</a:t>
            </a:r>
            <a:r>
              <a:rPr sz="2206" i="1" spc="-72" dirty="0">
                <a:latin typeface="Arial"/>
                <a:cs typeface="Arial"/>
              </a:rPr>
              <a:t> </a:t>
            </a:r>
            <a:r>
              <a:rPr sz="2206" i="1" dirty="0">
                <a:latin typeface="Arial"/>
                <a:cs typeface="Arial"/>
              </a:rPr>
              <a:t>časem</a:t>
            </a:r>
            <a:r>
              <a:rPr sz="2206" i="1" spc="-44" dirty="0">
                <a:latin typeface="Arial"/>
                <a:cs typeface="Arial"/>
              </a:rPr>
              <a:t> </a:t>
            </a:r>
            <a:r>
              <a:rPr sz="2206" i="1" dirty="0">
                <a:latin typeface="Arial"/>
                <a:cs typeface="Arial"/>
              </a:rPr>
              <a:t>(3</a:t>
            </a:r>
            <a:r>
              <a:rPr sz="2206" i="1" spc="-22" dirty="0">
                <a:latin typeface="Arial"/>
                <a:cs typeface="Arial"/>
              </a:rPr>
              <a:t> </a:t>
            </a:r>
            <a:r>
              <a:rPr sz="2206" i="1" dirty="0">
                <a:latin typeface="Arial"/>
                <a:cs typeface="Arial"/>
              </a:rPr>
              <a:t>až</a:t>
            </a:r>
            <a:r>
              <a:rPr sz="2206" i="1" spc="-39" dirty="0">
                <a:latin typeface="Arial"/>
                <a:cs typeface="Arial"/>
              </a:rPr>
              <a:t> </a:t>
            </a:r>
            <a:r>
              <a:rPr sz="2206" i="1" dirty="0">
                <a:latin typeface="Arial"/>
                <a:cs typeface="Arial"/>
              </a:rPr>
              <a:t>8</a:t>
            </a:r>
            <a:r>
              <a:rPr sz="2206" i="1" spc="-6" dirty="0">
                <a:latin typeface="Arial"/>
                <a:cs typeface="Arial"/>
              </a:rPr>
              <a:t> </a:t>
            </a:r>
            <a:r>
              <a:rPr sz="2206" i="1" dirty="0">
                <a:latin typeface="Arial"/>
                <a:cs typeface="Arial"/>
              </a:rPr>
              <a:t>period</a:t>
            </a:r>
            <a:r>
              <a:rPr sz="2206" i="1" spc="6" dirty="0">
                <a:latin typeface="Arial"/>
                <a:cs typeface="Arial"/>
              </a:rPr>
              <a:t> </a:t>
            </a:r>
            <a:r>
              <a:rPr sz="2206" i="1" dirty="0">
                <a:latin typeface="Arial"/>
                <a:cs typeface="Arial"/>
              </a:rPr>
              <a:t>–</a:t>
            </a:r>
            <a:r>
              <a:rPr sz="2206" i="1" spc="-11" dirty="0">
                <a:latin typeface="Arial"/>
                <a:cs typeface="Arial"/>
              </a:rPr>
              <a:t> </a:t>
            </a:r>
            <a:r>
              <a:rPr sz="2206" i="1" dirty="0">
                <a:latin typeface="Arial"/>
                <a:cs typeface="Arial"/>
              </a:rPr>
              <a:t>0,16</a:t>
            </a:r>
            <a:r>
              <a:rPr sz="2206" i="1" spc="-28" dirty="0">
                <a:latin typeface="Arial"/>
                <a:cs typeface="Arial"/>
              </a:rPr>
              <a:t> </a:t>
            </a:r>
            <a:r>
              <a:rPr sz="2206" i="1" dirty="0">
                <a:latin typeface="Arial"/>
                <a:cs typeface="Arial"/>
              </a:rPr>
              <a:t>s)</a:t>
            </a:r>
            <a:r>
              <a:rPr sz="2206" i="1" spc="-33" dirty="0">
                <a:latin typeface="Arial"/>
                <a:cs typeface="Arial"/>
              </a:rPr>
              <a:t> </a:t>
            </a:r>
            <a:r>
              <a:rPr sz="2206" i="1" dirty="0">
                <a:latin typeface="Arial"/>
                <a:cs typeface="Arial"/>
              </a:rPr>
              <a:t>a</a:t>
            </a:r>
            <a:r>
              <a:rPr sz="2206" i="1" spc="-11" dirty="0">
                <a:latin typeface="Arial"/>
                <a:cs typeface="Arial"/>
              </a:rPr>
              <a:t> vyšší </a:t>
            </a:r>
            <a:r>
              <a:rPr sz="2206" i="1" dirty="0">
                <a:latin typeface="Arial"/>
                <a:cs typeface="Arial"/>
              </a:rPr>
              <a:t>svařovací</a:t>
            </a:r>
            <a:r>
              <a:rPr sz="2206" i="1" spc="-77" dirty="0">
                <a:latin typeface="Arial"/>
                <a:cs typeface="Arial"/>
              </a:rPr>
              <a:t> </a:t>
            </a:r>
            <a:r>
              <a:rPr sz="2206" i="1" dirty="0">
                <a:latin typeface="Arial"/>
                <a:cs typeface="Arial"/>
              </a:rPr>
              <a:t>silou (cca</a:t>
            </a:r>
            <a:r>
              <a:rPr sz="2206" i="1" spc="-44" dirty="0">
                <a:latin typeface="Arial"/>
                <a:cs typeface="Arial"/>
              </a:rPr>
              <a:t> </a:t>
            </a:r>
            <a:r>
              <a:rPr sz="2206" i="1" dirty="0">
                <a:latin typeface="Arial"/>
                <a:cs typeface="Arial"/>
              </a:rPr>
              <a:t>2</a:t>
            </a:r>
            <a:r>
              <a:rPr sz="2206" i="1" spc="-6" dirty="0">
                <a:latin typeface="Arial"/>
                <a:cs typeface="Arial"/>
              </a:rPr>
              <a:t> </a:t>
            </a:r>
            <a:r>
              <a:rPr sz="2206" i="1" dirty="0">
                <a:latin typeface="Arial"/>
                <a:cs typeface="Arial"/>
              </a:rPr>
              <a:t>000</a:t>
            </a:r>
            <a:r>
              <a:rPr sz="2206" i="1" spc="-22" dirty="0">
                <a:latin typeface="Arial"/>
                <a:cs typeface="Arial"/>
              </a:rPr>
              <a:t> </a:t>
            </a:r>
            <a:r>
              <a:rPr sz="2206" i="1" dirty="0">
                <a:latin typeface="Arial"/>
                <a:cs typeface="Arial"/>
              </a:rPr>
              <a:t>N)</a:t>
            </a:r>
            <a:r>
              <a:rPr sz="2206" i="1" spc="6"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tlak</a:t>
            </a:r>
            <a:r>
              <a:rPr sz="2206" i="1" spc="-22" dirty="0">
                <a:latin typeface="Arial"/>
                <a:cs typeface="Arial"/>
              </a:rPr>
              <a:t> </a:t>
            </a:r>
            <a:r>
              <a:rPr sz="2206" i="1" dirty="0">
                <a:latin typeface="Arial"/>
                <a:cs typeface="Arial"/>
              </a:rPr>
              <a:t>více</a:t>
            </a:r>
            <a:r>
              <a:rPr sz="2206" i="1" spc="-22" dirty="0">
                <a:latin typeface="Arial"/>
                <a:cs typeface="Arial"/>
              </a:rPr>
              <a:t> </a:t>
            </a:r>
            <a:r>
              <a:rPr sz="2206" i="1" dirty="0">
                <a:latin typeface="Arial"/>
                <a:cs typeface="Arial"/>
              </a:rPr>
              <a:t>než</a:t>
            </a:r>
            <a:r>
              <a:rPr sz="2206" i="1" spc="-33" dirty="0">
                <a:latin typeface="Arial"/>
                <a:cs typeface="Arial"/>
              </a:rPr>
              <a:t> </a:t>
            </a:r>
            <a:r>
              <a:rPr sz="2206" i="1" dirty="0">
                <a:latin typeface="Arial"/>
                <a:cs typeface="Arial"/>
              </a:rPr>
              <a:t>80</a:t>
            </a:r>
            <a:r>
              <a:rPr sz="2206" i="1" spc="-17" dirty="0">
                <a:latin typeface="Arial"/>
                <a:cs typeface="Arial"/>
              </a:rPr>
              <a:t> </a:t>
            </a:r>
            <a:r>
              <a:rPr sz="2206" i="1" spc="-11" dirty="0">
                <a:latin typeface="Arial"/>
                <a:cs typeface="Arial"/>
              </a:rPr>
              <a:t>N/mm2</a:t>
            </a:r>
            <a:endParaRPr sz="2206">
              <a:latin typeface="Arial"/>
              <a:cs typeface="Arial"/>
            </a:endParaRPr>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2" name="object 12"/>
          <p:cNvPicPr/>
          <p:nvPr/>
        </p:nvPicPr>
        <p:blipFill>
          <a:blip r:embed="rId2" cstate="print"/>
          <a:stretch>
            <a:fillRect/>
          </a:stretch>
        </p:blipFill>
        <p:spPr>
          <a:xfrm>
            <a:off x="585491" y="1468468"/>
            <a:ext cx="5483297" cy="5124251"/>
          </a:xfrm>
          <a:prstGeom prst="rect">
            <a:avLst/>
          </a:prstGeom>
        </p:spPr>
      </p:pic>
      <p:sp>
        <p:nvSpPr>
          <p:cNvPr id="13" name="object 13"/>
          <p:cNvSpPr txBox="1">
            <a:spLocks noGrp="1"/>
          </p:cNvSpPr>
          <p:nvPr>
            <p:ph type="title"/>
          </p:nvPr>
        </p:nvSpPr>
        <p:spPr>
          <a:xfrm>
            <a:off x="391632" y="780808"/>
            <a:ext cx="8513108" cy="372643"/>
          </a:xfrm>
          <a:prstGeom prst="rect">
            <a:avLst/>
          </a:prstGeom>
        </p:spPr>
        <p:txBody>
          <a:bodyPr vert="horz" wrap="square" lIns="0" tIns="16106" rIns="0" bIns="0" rtlCol="0">
            <a:spAutoFit/>
          </a:bodyPr>
          <a:lstStyle/>
          <a:p>
            <a:pPr marL="14007">
              <a:spcBef>
                <a:spcPts val="127"/>
              </a:spcBef>
            </a:pPr>
            <a:r>
              <a:rPr sz="2316" i="1" spc="-66" dirty="0">
                <a:latin typeface="Tahoma"/>
                <a:cs typeface="Tahoma"/>
              </a:rPr>
              <a:t>Optimální</a:t>
            </a:r>
            <a:r>
              <a:rPr sz="2316" i="1" spc="-77" dirty="0">
                <a:latin typeface="Tahoma"/>
                <a:cs typeface="Tahoma"/>
              </a:rPr>
              <a:t> pásmo</a:t>
            </a:r>
            <a:r>
              <a:rPr sz="2316" i="1" spc="-61" dirty="0">
                <a:latin typeface="Tahoma"/>
                <a:cs typeface="Tahoma"/>
              </a:rPr>
              <a:t> </a:t>
            </a:r>
            <a:r>
              <a:rPr sz="2316" i="1" spc="-44" dirty="0">
                <a:latin typeface="Tahoma"/>
                <a:cs typeface="Tahoma"/>
              </a:rPr>
              <a:t>pro</a:t>
            </a:r>
            <a:r>
              <a:rPr sz="2316" i="1" spc="-55" dirty="0">
                <a:latin typeface="Tahoma"/>
                <a:cs typeface="Tahoma"/>
              </a:rPr>
              <a:t> </a:t>
            </a:r>
            <a:r>
              <a:rPr sz="2316" i="1" spc="-66" dirty="0">
                <a:latin typeface="Tahoma"/>
                <a:cs typeface="Tahoma"/>
              </a:rPr>
              <a:t>zhotovení</a:t>
            </a:r>
            <a:r>
              <a:rPr sz="2316" i="1" spc="-94" dirty="0">
                <a:latin typeface="Tahoma"/>
                <a:cs typeface="Tahoma"/>
              </a:rPr>
              <a:t> </a:t>
            </a:r>
            <a:r>
              <a:rPr sz="2316" i="1" spc="-66" dirty="0">
                <a:latin typeface="Tahoma"/>
                <a:cs typeface="Tahoma"/>
              </a:rPr>
              <a:t>svarových</a:t>
            </a:r>
            <a:r>
              <a:rPr sz="2316" i="1" spc="-94" dirty="0">
                <a:latin typeface="Tahoma"/>
                <a:cs typeface="Tahoma"/>
              </a:rPr>
              <a:t> </a:t>
            </a:r>
            <a:r>
              <a:rPr sz="2316" i="1" spc="-77" dirty="0">
                <a:latin typeface="Tahoma"/>
                <a:cs typeface="Tahoma"/>
              </a:rPr>
              <a:t>odporových</a:t>
            </a:r>
            <a:r>
              <a:rPr sz="2316" i="1" spc="-61" dirty="0">
                <a:latin typeface="Tahoma"/>
                <a:cs typeface="Tahoma"/>
              </a:rPr>
              <a:t> </a:t>
            </a:r>
            <a:r>
              <a:rPr sz="2316" i="1" spc="-11" dirty="0">
                <a:latin typeface="Tahoma"/>
                <a:cs typeface="Tahoma"/>
              </a:rPr>
              <a:t>spojů</a:t>
            </a:r>
            <a:endParaRPr sz="2316">
              <a:latin typeface="Tahoma"/>
              <a:cs typeface="Tahoma"/>
            </a:endParaRPr>
          </a:p>
        </p:txBody>
      </p:sp>
      <p:sp>
        <p:nvSpPr>
          <p:cNvPr id="14" name="object 14"/>
          <p:cNvSpPr txBox="1"/>
          <p:nvPr/>
        </p:nvSpPr>
        <p:spPr>
          <a:xfrm>
            <a:off x="6639527" y="1906257"/>
            <a:ext cx="3018137" cy="625078"/>
          </a:xfrm>
          <a:prstGeom prst="rect">
            <a:avLst/>
          </a:prstGeom>
        </p:spPr>
        <p:txBody>
          <a:bodyPr vert="horz" wrap="square" lIns="0" tIns="14005" rIns="0" bIns="0" rtlCol="0">
            <a:spAutoFit/>
          </a:bodyPr>
          <a:lstStyle/>
          <a:p>
            <a:pPr marL="224102" indent="-210095">
              <a:spcBef>
                <a:spcPts val="110"/>
              </a:spcBef>
              <a:buFont typeface="Arial"/>
              <a:buAutoNum type="romanUcPeriod"/>
              <a:tabLst>
                <a:tab pos="224102" algn="l"/>
              </a:tabLst>
            </a:pPr>
            <a:r>
              <a:rPr sz="1985" i="1" dirty="0">
                <a:latin typeface="Arial"/>
                <a:cs typeface="Arial"/>
              </a:rPr>
              <a:t>–</a:t>
            </a:r>
            <a:r>
              <a:rPr sz="1985" i="1" spc="-11" dirty="0">
                <a:latin typeface="Arial"/>
                <a:cs typeface="Arial"/>
              </a:rPr>
              <a:t> </a:t>
            </a:r>
            <a:r>
              <a:rPr sz="1985" i="1" dirty="0">
                <a:latin typeface="Arial"/>
                <a:cs typeface="Arial"/>
              </a:rPr>
              <a:t>tvrdý</a:t>
            </a:r>
            <a:r>
              <a:rPr sz="1985" i="1" spc="-6" dirty="0">
                <a:latin typeface="Arial"/>
                <a:cs typeface="Arial"/>
              </a:rPr>
              <a:t> </a:t>
            </a:r>
            <a:r>
              <a:rPr sz="1985" i="1" dirty="0">
                <a:latin typeface="Arial"/>
                <a:cs typeface="Arial"/>
              </a:rPr>
              <a:t>svařovací </a:t>
            </a:r>
            <a:r>
              <a:rPr sz="1985" i="1" spc="-22" dirty="0">
                <a:latin typeface="Arial"/>
                <a:cs typeface="Arial"/>
              </a:rPr>
              <a:t>režim</a:t>
            </a:r>
            <a:endParaRPr sz="1985" dirty="0">
              <a:latin typeface="Arial"/>
              <a:cs typeface="Arial"/>
            </a:endParaRPr>
          </a:p>
          <a:p>
            <a:pPr marL="294133" indent="-280827">
              <a:buFont typeface="Arial"/>
              <a:buAutoNum type="romanUcPeriod"/>
              <a:tabLst>
                <a:tab pos="294833" algn="l"/>
              </a:tabLst>
            </a:pPr>
            <a:r>
              <a:rPr sz="1985" i="1" dirty="0">
                <a:latin typeface="Arial"/>
                <a:cs typeface="Arial"/>
              </a:rPr>
              <a:t>-</a:t>
            </a:r>
            <a:r>
              <a:rPr sz="1985" i="1" spc="-28" dirty="0">
                <a:latin typeface="Arial"/>
                <a:cs typeface="Arial"/>
              </a:rPr>
              <a:t> </a:t>
            </a:r>
            <a:r>
              <a:rPr sz="1985" i="1" dirty="0">
                <a:latin typeface="Arial"/>
                <a:cs typeface="Arial"/>
              </a:rPr>
              <a:t>měkký</a:t>
            </a:r>
            <a:r>
              <a:rPr sz="1985" i="1" spc="-11" dirty="0">
                <a:latin typeface="Arial"/>
                <a:cs typeface="Arial"/>
              </a:rPr>
              <a:t> </a:t>
            </a:r>
            <a:r>
              <a:rPr sz="1985" i="1" dirty="0">
                <a:latin typeface="Arial"/>
                <a:cs typeface="Arial"/>
              </a:rPr>
              <a:t>svařovací </a:t>
            </a:r>
            <a:r>
              <a:rPr sz="1985" i="1" spc="-22" dirty="0">
                <a:latin typeface="Arial"/>
                <a:cs typeface="Arial"/>
              </a:rPr>
              <a:t>režim</a:t>
            </a:r>
            <a:endParaRPr sz="1985" dirty="0">
              <a:latin typeface="Arial"/>
              <a:cs typeface="Arial"/>
            </a:endParaRPr>
          </a:p>
        </p:txBody>
      </p:sp>
      <p:sp>
        <p:nvSpPr>
          <p:cNvPr id="15" name="object 15"/>
          <p:cNvSpPr txBox="1"/>
          <p:nvPr/>
        </p:nvSpPr>
        <p:spPr>
          <a:xfrm>
            <a:off x="6202282" y="2814221"/>
            <a:ext cx="3724704" cy="3656421"/>
          </a:xfrm>
          <a:prstGeom prst="rect">
            <a:avLst/>
          </a:prstGeom>
        </p:spPr>
        <p:txBody>
          <a:bodyPr vert="horz" wrap="square" lIns="0" tIns="14005" rIns="0" bIns="0" rtlCol="0">
            <a:spAutoFit/>
          </a:bodyPr>
          <a:lstStyle/>
          <a:p>
            <a:pPr marL="14007" marR="5602" indent="502828" algn="just">
              <a:spcBef>
                <a:spcPts val="110"/>
              </a:spcBef>
            </a:pPr>
            <a:r>
              <a:rPr sz="1985" b="1" i="1" dirty="0">
                <a:latin typeface="Arial"/>
                <a:cs typeface="Arial"/>
              </a:rPr>
              <a:t>A</a:t>
            </a:r>
            <a:r>
              <a:rPr sz="1985" b="1" i="1" spc="-17" dirty="0">
                <a:latin typeface="Arial"/>
                <a:cs typeface="Arial"/>
              </a:rPr>
              <a:t> </a:t>
            </a:r>
            <a:r>
              <a:rPr sz="1985" i="1" dirty="0">
                <a:latin typeface="Arial"/>
                <a:cs typeface="Arial"/>
              </a:rPr>
              <a:t>–</a:t>
            </a:r>
            <a:r>
              <a:rPr sz="1985" i="1" spc="-17" dirty="0">
                <a:latin typeface="Arial"/>
                <a:cs typeface="Arial"/>
              </a:rPr>
              <a:t> </a:t>
            </a:r>
            <a:r>
              <a:rPr sz="1985" i="1" dirty="0">
                <a:latin typeface="Arial"/>
                <a:cs typeface="Arial"/>
              </a:rPr>
              <a:t>pásmo</a:t>
            </a:r>
            <a:r>
              <a:rPr sz="1985" i="1" spc="11" dirty="0">
                <a:latin typeface="Arial"/>
                <a:cs typeface="Arial"/>
              </a:rPr>
              <a:t> </a:t>
            </a:r>
            <a:r>
              <a:rPr sz="1985" i="1" dirty="0">
                <a:latin typeface="Arial"/>
                <a:cs typeface="Arial"/>
              </a:rPr>
              <a:t>s</a:t>
            </a:r>
            <a:r>
              <a:rPr sz="1985" i="1" spc="-22" dirty="0">
                <a:latin typeface="Arial"/>
                <a:cs typeface="Arial"/>
              </a:rPr>
              <a:t> </a:t>
            </a:r>
            <a:r>
              <a:rPr sz="1985" i="1" spc="-11" dirty="0">
                <a:latin typeface="Arial"/>
                <a:cs typeface="Arial"/>
              </a:rPr>
              <a:t>nedostatečným </a:t>
            </a:r>
            <a:r>
              <a:rPr sz="1985" i="1" dirty="0">
                <a:latin typeface="Arial"/>
                <a:cs typeface="Arial"/>
              </a:rPr>
              <a:t>množstvím energie</a:t>
            </a:r>
            <a:r>
              <a:rPr sz="1985" i="1" spc="479" dirty="0">
                <a:latin typeface="Arial"/>
                <a:cs typeface="Arial"/>
              </a:rPr>
              <a:t> </a:t>
            </a:r>
            <a:r>
              <a:rPr sz="1985" i="1" dirty="0">
                <a:latin typeface="Arial"/>
                <a:cs typeface="Arial"/>
              </a:rPr>
              <a:t>potřebné</a:t>
            </a:r>
            <a:r>
              <a:rPr sz="1985" i="1" spc="-28" dirty="0">
                <a:latin typeface="Arial"/>
                <a:cs typeface="Arial"/>
              </a:rPr>
              <a:t> pro </a:t>
            </a:r>
            <a:r>
              <a:rPr sz="1985" i="1" dirty="0">
                <a:latin typeface="Arial"/>
                <a:cs typeface="Arial"/>
              </a:rPr>
              <a:t>vznik</a:t>
            </a:r>
            <a:r>
              <a:rPr sz="1985" i="1" spc="-22" dirty="0">
                <a:latin typeface="Arial"/>
                <a:cs typeface="Arial"/>
              </a:rPr>
              <a:t> </a:t>
            </a:r>
            <a:r>
              <a:rPr sz="1985" i="1" dirty="0">
                <a:latin typeface="Arial"/>
                <a:cs typeface="Arial"/>
              </a:rPr>
              <a:t>svaru</a:t>
            </a:r>
            <a:r>
              <a:rPr sz="1985" i="1" spc="-55" dirty="0">
                <a:latin typeface="Arial"/>
                <a:cs typeface="Arial"/>
              </a:rPr>
              <a:t> </a:t>
            </a:r>
            <a:r>
              <a:rPr sz="1764" i="1" dirty="0">
                <a:latin typeface="Arial"/>
                <a:cs typeface="Arial"/>
              </a:rPr>
              <a:t>(oblast</a:t>
            </a:r>
            <a:r>
              <a:rPr sz="1764" i="1" spc="-66" dirty="0">
                <a:latin typeface="Arial"/>
                <a:cs typeface="Arial"/>
              </a:rPr>
              <a:t> </a:t>
            </a:r>
            <a:r>
              <a:rPr sz="1764" i="1" dirty="0">
                <a:latin typeface="Arial"/>
                <a:cs typeface="Arial"/>
              </a:rPr>
              <a:t>difuzních</a:t>
            </a:r>
            <a:r>
              <a:rPr sz="1764" i="1" spc="-6" dirty="0">
                <a:latin typeface="Arial"/>
                <a:cs typeface="Arial"/>
              </a:rPr>
              <a:t> </a:t>
            </a:r>
            <a:r>
              <a:rPr sz="1764" i="1" spc="-11" dirty="0">
                <a:latin typeface="Arial"/>
                <a:cs typeface="Arial"/>
              </a:rPr>
              <a:t>spojů)</a:t>
            </a:r>
            <a:endParaRPr sz="1764">
              <a:latin typeface="Arial"/>
              <a:cs typeface="Arial"/>
            </a:endParaRPr>
          </a:p>
          <a:p>
            <a:pPr marL="637289" marR="394979" indent="263320" algn="just">
              <a:spcBef>
                <a:spcPts val="1059"/>
              </a:spcBef>
            </a:pPr>
            <a:r>
              <a:rPr sz="1985" b="1" i="1" dirty="0">
                <a:latin typeface="Arial"/>
                <a:cs typeface="Arial"/>
              </a:rPr>
              <a:t>B</a:t>
            </a:r>
            <a:r>
              <a:rPr sz="1985" b="1" i="1" spc="-17" dirty="0">
                <a:latin typeface="Arial"/>
                <a:cs typeface="Arial"/>
              </a:rPr>
              <a:t> </a:t>
            </a:r>
            <a:r>
              <a:rPr sz="1985" i="1" dirty="0">
                <a:latin typeface="Arial"/>
                <a:cs typeface="Arial"/>
              </a:rPr>
              <a:t>–</a:t>
            </a:r>
            <a:r>
              <a:rPr sz="1985" i="1" spc="-22" dirty="0">
                <a:latin typeface="Arial"/>
                <a:cs typeface="Arial"/>
              </a:rPr>
              <a:t> </a:t>
            </a:r>
            <a:r>
              <a:rPr sz="1985" i="1" dirty="0">
                <a:latin typeface="Arial"/>
                <a:cs typeface="Arial"/>
              </a:rPr>
              <a:t>oblast </a:t>
            </a:r>
            <a:r>
              <a:rPr sz="1985" i="1" spc="-11" dirty="0">
                <a:latin typeface="Arial"/>
                <a:cs typeface="Arial"/>
              </a:rPr>
              <a:t>kombinace </a:t>
            </a:r>
            <a:r>
              <a:rPr sz="1985" i="1" dirty="0">
                <a:latin typeface="Arial"/>
                <a:cs typeface="Arial"/>
              </a:rPr>
              <a:t>parametrů,</a:t>
            </a:r>
            <a:r>
              <a:rPr sz="1985" i="1" spc="-17" dirty="0">
                <a:latin typeface="Arial"/>
                <a:cs typeface="Arial"/>
              </a:rPr>
              <a:t> </a:t>
            </a:r>
            <a:r>
              <a:rPr sz="1985" i="1" dirty="0">
                <a:latin typeface="Arial"/>
                <a:cs typeface="Arial"/>
              </a:rPr>
              <a:t>při</a:t>
            </a:r>
            <a:r>
              <a:rPr sz="1985" i="1" spc="-44" dirty="0">
                <a:latin typeface="Arial"/>
                <a:cs typeface="Arial"/>
              </a:rPr>
              <a:t> </a:t>
            </a:r>
            <a:r>
              <a:rPr sz="1985" i="1" spc="-11" dirty="0">
                <a:latin typeface="Arial"/>
                <a:cs typeface="Arial"/>
              </a:rPr>
              <a:t>kterých</a:t>
            </a:r>
            <a:endParaRPr sz="1985">
              <a:latin typeface="Arial"/>
              <a:cs typeface="Arial"/>
            </a:endParaRPr>
          </a:p>
          <a:p>
            <a:pPr marL="1561708" marR="109249" indent="-1442654" algn="just"/>
            <a:r>
              <a:rPr sz="1985" i="1" dirty="0">
                <a:latin typeface="Arial"/>
                <a:cs typeface="Arial"/>
              </a:rPr>
              <a:t>dosáhneme</a:t>
            </a:r>
            <a:r>
              <a:rPr sz="1985" i="1" spc="-22" dirty="0">
                <a:latin typeface="Arial"/>
                <a:cs typeface="Arial"/>
              </a:rPr>
              <a:t> </a:t>
            </a:r>
            <a:r>
              <a:rPr sz="1985" i="1" dirty="0">
                <a:latin typeface="Arial"/>
                <a:cs typeface="Arial"/>
              </a:rPr>
              <a:t>dobrých</a:t>
            </a:r>
            <a:r>
              <a:rPr sz="1985" i="1" spc="-39" dirty="0">
                <a:latin typeface="Arial"/>
                <a:cs typeface="Arial"/>
              </a:rPr>
              <a:t> </a:t>
            </a:r>
            <a:r>
              <a:rPr sz="1985" i="1" spc="-11" dirty="0">
                <a:latin typeface="Arial"/>
                <a:cs typeface="Arial"/>
              </a:rPr>
              <a:t>svarových spojů</a:t>
            </a:r>
            <a:endParaRPr sz="1985">
              <a:latin typeface="Arial"/>
              <a:cs typeface="Arial"/>
            </a:endParaRPr>
          </a:p>
          <a:p>
            <a:pPr marL="901308" algn="just">
              <a:spcBef>
                <a:spcPts val="1059"/>
              </a:spcBef>
            </a:pPr>
            <a:r>
              <a:rPr sz="1985" b="1" i="1" dirty="0">
                <a:latin typeface="Arial"/>
                <a:cs typeface="Arial"/>
              </a:rPr>
              <a:t>C</a:t>
            </a:r>
            <a:r>
              <a:rPr sz="1985" b="1" i="1" spc="-22" dirty="0">
                <a:latin typeface="Arial"/>
                <a:cs typeface="Arial"/>
              </a:rPr>
              <a:t> </a:t>
            </a:r>
            <a:r>
              <a:rPr sz="1985" i="1" dirty="0">
                <a:latin typeface="Arial"/>
                <a:cs typeface="Arial"/>
              </a:rPr>
              <a:t>–</a:t>
            </a:r>
            <a:r>
              <a:rPr sz="1985" i="1" spc="-22" dirty="0">
                <a:latin typeface="Arial"/>
                <a:cs typeface="Arial"/>
              </a:rPr>
              <a:t> </a:t>
            </a:r>
            <a:r>
              <a:rPr sz="1985" i="1" dirty="0">
                <a:latin typeface="Arial"/>
                <a:cs typeface="Arial"/>
              </a:rPr>
              <a:t>oblast</a:t>
            </a:r>
            <a:r>
              <a:rPr sz="1985" i="1" spc="6" dirty="0">
                <a:latin typeface="Arial"/>
                <a:cs typeface="Arial"/>
              </a:rPr>
              <a:t> </a:t>
            </a:r>
            <a:r>
              <a:rPr sz="1985" i="1" spc="-11" dirty="0">
                <a:latin typeface="Arial"/>
                <a:cs typeface="Arial"/>
              </a:rPr>
              <a:t>kombinace</a:t>
            </a:r>
            <a:endParaRPr sz="1985">
              <a:latin typeface="Arial"/>
              <a:cs typeface="Arial"/>
            </a:endParaRPr>
          </a:p>
          <a:p>
            <a:pPr marL="700" algn="ctr"/>
            <a:r>
              <a:rPr sz="1985" i="1" dirty="0">
                <a:latin typeface="Arial"/>
                <a:cs typeface="Arial"/>
              </a:rPr>
              <a:t>parametrů,</a:t>
            </a:r>
            <a:r>
              <a:rPr sz="1985" i="1" spc="-11" dirty="0">
                <a:latin typeface="Arial"/>
                <a:cs typeface="Arial"/>
              </a:rPr>
              <a:t> </a:t>
            </a:r>
            <a:r>
              <a:rPr sz="1985" i="1" dirty="0">
                <a:latin typeface="Arial"/>
                <a:cs typeface="Arial"/>
              </a:rPr>
              <a:t>kdy</a:t>
            </a:r>
            <a:r>
              <a:rPr sz="1985" i="1" spc="-28" dirty="0">
                <a:latin typeface="Arial"/>
                <a:cs typeface="Arial"/>
              </a:rPr>
              <a:t> </a:t>
            </a:r>
            <a:r>
              <a:rPr sz="1985" i="1" spc="-11" dirty="0">
                <a:latin typeface="Arial"/>
                <a:cs typeface="Arial"/>
              </a:rPr>
              <a:t>dochází</a:t>
            </a:r>
            <a:endParaRPr sz="1985">
              <a:latin typeface="Arial"/>
              <a:cs typeface="Arial"/>
            </a:endParaRPr>
          </a:p>
          <a:p>
            <a:pPr marL="230404" marR="221300" algn="ctr"/>
            <a:r>
              <a:rPr sz="1985" i="1" dirty="0">
                <a:latin typeface="Arial"/>
                <a:cs typeface="Arial"/>
              </a:rPr>
              <a:t>k</a:t>
            </a:r>
            <a:r>
              <a:rPr sz="1985" i="1" spc="-39" dirty="0">
                <a:latin typeface="Arial"/>
                <a:cs typeface="Arial"/>
              </a:rPr>
              <a:t> </a:t>
            </a:r>
            <a:r>
              <a:rPr sz="1985" i="1" dirty="0">
                <a:latin typeface="Arial"/>
                <a:cs typeface="Arial"/>
              </a:rPr>
              <a:t>přetížení</a:t>
            </a:r>
            <a:r>
              <a:rPr sz="1985" i="1" spc="6" dirty="0">
                <a:latin typeface="Arial"/>
                <a:cs typeface="Arial"/>
              </a:rPr>
              <a:t> </a:t>
            </a:r>
            <a:r>
              <a:rPr sz="1985" i="1" dirty="0">
                <a:latin typeface="Arial"/>
                <a:cs typeface="Arial"/>
              </a:rPr>
              <a:t>tepelnou</a:t>
            </a:r>
            <a:r>
              <a:rPr sz="1985" i="1" spc="-33" dirty="0">
                <a:latin typeface="Arial"/>
                <a:cs typeface="Arial"/>
              </a:rPr>
              <a:t> </a:t>
            </a:r>
            <a:r>
              <a:rPr sz="1985" i="1" dirty="0">
                <a:latin typeface="Arial"/>
                <a:cs typeface="Arial"/>
              </a:rPr>
              <a:t>energií</a:t>
            </a:r>
            <a:r>
              <a:rPr sz="1985" i="1" spc="-22" dirty="0">
                <a:latin typeface="Arial"/>
                <a:cs typeface="Arial"/>
              </a:rPr>
              <a:t> </a:t>
            </a:r>
            <a:r>
              <a:rPr sz="1985" i="1" spc="-55" dirty="0">
                <a:latin typeface="Arial"/>
                <a:cs typeface="Arial"/>
              </a:rPr>
              <a:t>– </a:t>
            </a:r>
            <a:r>
              <a:rPr sz="1985" i="1" dirty="0">
                <a:latin typeface="Arial"/>
                <a:cs typeface="Arial"/>
              </a:rPr>
              <a:t>roztavený materiál</a:t>
            </a:r>
            <a:r>
              <a:rPr sz="1985" i="1" spc="-28" dirty="0">
                <a:latin typeface="Arial"/>
                <a:cs typeface="Arial"/>
              </a:rPr>
              <a:t> </a:t>
            </a:r>
            <a:r>
              <a:rPr sz="1985" i="1" spc="-11" dirty="0">
                <a:latin typeface="Arial"/>
                <a:cs typeface="Arial"/>
              </a:rPr>
              <a:t>vystřikuje</a:t>
            </a:r>
            <a:endParaRPr sz="1985">
              <a:latin typeface="Arial"/>
              <a:cs typeface="Arial"/>
            </a:endParaRPr>
          </a:p>
        </p:txBody>
      </p:sp>
      <p:sp>
        <p:nvSpPr>
          <p:cNvPr id="16" name="object 16"/>
          <p:cNvSpPr txBox="1"/>
          <p:nvPr/>
        </p:nvSpPr>
        <p:spPr>
          <a:xfrm>
            <a:off x="2161924" y="2570963"/>
            <a:ext cx="393548" cy="384000"/>
          </a:xfrm>
          <a:prstGeom prst="rect">
            <a:avLst/>
          </a:prstGeom>
          <a:solidFill>
            <a:srgbClr val="DDF3F3"/>
          </a:solidFill>
        </p:spPr>
        <p:txBody>
          <a:bodyPr vert="horz" wrap="square" lIns="0" tIns="44117" rIns="0" bIns="0" rtlCol="0">
            <a:spAutoFit/>
          </a:bodyPr>
          <a:lstStyle/>
          <a:p>
            <a:pPr marL="100846">
              <a:spcBef>
                <a:spcPts val="347"/>
              </a:spcBef>
            </a:pPr>
            <a:r>
              <a:rPr sz="2206" b="1" spc="-28" dirty="0">
                <a:latin typeface="Arial"/>
                <a:cs typeface="Arial"/>
              </a:rPr>
              <a:t>I.</a:t>
            </a:r>
            <a:endParaRPr sz="2206">
              <a:latin typeface="Arial"/>
              <a:cs typeface="Arial"/>
            </a:endParaRPr>
          </a:p>
        </p:txBody>
      </p:sp>
      <p:sp>
        <p:nvSpPr>
          <p:cNvPr id="17" name="object 17"/>
          <p:cNvSpPr txBox="1"/>
          <p:nvPr/>
        </p:nvSpPr>
        <p:spPr>
          <a:xfrm>
            <a:off x="4052637" y="4256638"/>
            <a:ext cx="472678" cy="384000"/>
          </a:xfrm>
          <a:prstGeom prst="rect">
            <a:avLst/>
          </a:prstGeom>
          <a:solidFill>
            <a:srgbClr val="DDF3F3"/>
          </a:solidFill>
        </p:spPr>
        <p:txBody>
          <a:bodyPr vert="horz" wrap="square" lIns="0" tIns="44117" rIns="0" bIns="0" rtlCol="0">
            <a:spAutoFit/>
          </a:bodyPr>
          <a:lstStyle/>
          <a:p>
            <a:pPr marL="101546">
              <a:spcBef>
                <a:spcPts val="347"/>
              </a:spcBef>
            </a:pPr>
            <a:r>
              <a:rPr sz="2206" b="1" spc="-28" dirty="0">
                <a:latin typeface="Arial"/>
                <a:cs typeface="Arial"/>
              </a:rPr>
              <a:t>II.</a:t>
            </a:r>
            <a:endParaRPr sz="2206">
              <a:latin typeface="Arial"/>
              <a:cs typeface="Arial"/>
            </a:endParaRPr>
          </a:p>
        </p:txBody>
      </p:sp>
      <p:sp>
        <p:nvSpPr>
          <p:cNvPr id="18" name="object 18"/>
          <p:cNvSpPr txBox="1"/>
          <p:nvPr/>
        </p:nvSpPr>
        <p:spPr>
          <a:xfrm>
            <a:off x="2950140" y="3831436"/>
            <a:ext cx="393548" cy="384000"/>
          </a:xfrm>
          <a:prstGeom prst="rect">
            <a:avLst/>
          </a:prstGeom>
          <a:solidFill>
            <a:srgbClr val="DDF3F3"/>
          </a:solidFill>
        </p:spPr>
        <p:txBody>
          <a:bodyPr vert="horz" wrap="square" lIns="0" tIns="44117" rIns="0" bIns="0" rtlCol="0">
            <a:spAutoFit/>
          </a:bodyPr>
          <a:lstStyle/>
          <a:p>
            <a:pPr marL="100146">
              <a:spcBef>
                <a:spcPts val="347"/>
              </a:spcBef>
            </a:pPr>
            <a:r>
              <a:rPr sz="2206" b="1" dirty="0">
                <a:latin typeface="Arial"/>
                <a:cs typeface="Arial"/>
              </a:rPr>
              <a:t>B</a:t>
            </a:r>
            <a:endParaRPr sz="2206">
              <a:latin typeface="Arial"/>
              <a:cs typeface="Arial"/>
            </a:endParaRPr>
          </a:p>
        </p:txBody>
      </p:sp>
      <p:sp>
        <p:nvSpPr>
          <p:cNvPr id="19" name="object 19"/>
          <p:cNvSpPr txBox="1"/>
          <p:nvPr/>
        </p:nvSpPr>
        <p:spPr>
          <a:xfrm>
            <a:off x="2634182" y="4856623"/>
            <a:ext cx="394949" cy="383292"/>
          </a:xfrm>
          <a:prstGeom prst="rect">
            <a:avLst/>
          </a:prstGeom>
          <a:solidFill>
            <a:srgbClr val="DDF3F3"/>
          </a:solidFill>
        </p:spPr>
        <p:txBody>
          <a:bodyPr vert="horz" wrap="square" lIns="0" tIns="43416" rIns="0" bIns="0" rtlCol="0">
            <a:spAutoFit/>
          </a:bodyPr>
          <a:lstStyle/>
          <a:p>
            <a:pPr marL="101546">
              <a:spcBef>
                <a:spcPts val="342"/>
              </a:spcBef>
            </a:pPr>
            <a:r>
              <a:rPr sz="2206" b="1" dirty="0">
                <a:latin typeface="Arial"/>
                <a:cs typeface="Arial"/>
              </a:rPr>
              <a:t>A</a:t>
            </a:r>
            <a:endParaRPr sz="2206">
              <a:latin typeface="Arial"/>
              <a:cs typeface="Arial"/>
            </a:endParaRPr>
          </a:p>
        </p:txBody>
      </p:sp>
      <p:sp>
        <p:nvSpPr>
          <p:cNvPr id="20" name="object 20"/>
          <p:cNvSpPr txBox="1"/>
          <p:nvPr/>
        </p:nvSpPr>
        <p:spPr>
          <a:xfrm>
            <a:off x="3501387" y="3122211"/>
            <a:ext cx="393548" cy="384000"/>
          </a:xfrm>
          <a:prstGeom prst="rect">
            <a:avLst/>
          </a:prstGeom>
          <a:solidFill>
            <a:srgbClr val="DDF3F3"/>
          </a:solidFill>
        </p:spPr>
        <p:txBody>
          <a:bodyPr vert="horz" wrap="square" lIns="0" tIns="44117" rIns="0" bIns="0" rtlCol="0">
            <a:spAutoFit/>
          </a:bodyPr>
          <a:lstStyle/>
          <a:p>
            <a:pPr marL="100846">
              <a:spcBef>
                <a:spcPts val="347"/>
              </a:spcBef>
            </a:pPr>
            <a:r>
              <a:rPr sz="2206" b="1" dirty="0">
                <a:latin typeface="Arial"/>
                <a:cs typeface="Arial"/>
              </a:rPr>
              <a:t>C</a:t>
            </a:r>
            <a:endParaRPr sz="2206">
              <a:latin typeface="Arial"/>
              <a:cs typeface="Arial"/>
            </a:endParaRPr>
          </a:p>
        </p:txBody>
      </p:sp>
      <p:grpSp>
        <p:nvGrpSpPr>
          <p:cNvPr id="21" name="object 21"/>
          <p:cNvGrpSpPr/>
          <p:nvPr/>
        </p:nvGrpSpPr>
        <p:grpSpPr>
          <a:xfrm>
            <a:off x="1610675" y="1784425"/>
            <a:ext cx="4065732" cy="4022316"/>
            <a:chOff x="1214627" y="1929383"/>
            <a:chExt cx="3686810" cy="3647440"/>
          </a:xfrm>
        </p:grpSpPr>
        <p:pic>
          <p:nvPicPr>
            <p:cNvPr id="22" name="object 22"/>
            <p:cNvPicPr/>
            <p:nvPr/>
          </p:nvPicPr>
          <p:blipFill>
            <a:blip r:embed="rId3" cstate="print"/>
            <a:stretch>
              <a:fillRect/>
            </a:stretch>
          </p:blipFill>
          <p:spPr>
            <a:xfrm>
              <a:off x="3500627" y="2357627"/>
              <a:ext cx="1400555" cy="1104900"/>
            </a:xfrm>
            <a:prstGeom prst="rect">
              <a:avLst/>
            </a:prstGeom>
          </p:spPr>
        </p:pic>
        <p:pic>
          <p:nvPicPr>
            <p:cNvPr id="23" name="object 23"/>
            <p:cNvPicPr/>
            <p:nvPr/>
          </p:nvPicPr>
          <p:blipFill>
            <a:blip r:embed="rId4" cstate="print"/>
            <a:stretch>
              <a:fillRect/>
            </a:stretch>
          </p:blipFill>
          <p:spPr>
            <a:xfrm>
              <a:off x="3857244" y="4287011"/>
              <a:ext cx="705612" cy="621792"/>
            </a:xfrm>
            <a:prstGeom prst="rect">
              <a:avLst/>
            </a:prstGeom>
          </p:spPr>
        </p:pic>
        <p:pic>
          <p:nvPicPr>
            <p:cNvPr id="24" name="object 24"/>
            <p:cNvPicPr/>
            <p:nvPr/>
          </p:nvPicPr>
          <p:blipFill>
            <a:blip r:embed="rId5" cstate="print"/>
            <a:stretch>
              <a:fillRect/>
            </a:stretch>
          </p:blipFill>
          <p:spPr>
            <a:xfrm>
              <a:off x="1499615" y="1929383"/>
              <a:ext cx="734568" cy="618744"/>
            </a:xfrm>
            <a:prstGeom prst="rect">
              <a:avLst/>
            </a:prstGeom>
          </p:spPr>
        </p:pic>
        <p:pic>
          <p:nvPicPr>
            <p:cNvPr id="25" name="object 25"/>
            <p:cNvPicPr/>
            <p:nvPr/>
          </p:nvPicPr>
          <p:blipFill>
            <a:blip r:embed="rId6" cstate="print"/>
            <a:stretch>
              <a:fillRect/>
            </a:stretch>
          </p:blipFill>
          <p:spPr>
            <a:xfrm>
              <a:off x="1214627" y="4858511"/>
              <a:ext cx="891540" cy="641604"/>
            </a:xfrm>
            <a:prstGeom prst="rect">
              <a:avLst/>
            </a:prstGeom>
          </p:spPr>
        </p:pic>
        <p:pic>
          <p:nvPicPr>
            <p:cNvPr id="26" name="object 26"/>
            <p:cNvPicPr/>
            <p:nvPr/>
          </p:nvPicPr>
          <p:blipFill>
            <a:blip r:embed="rId7" cstate="print"/>
            <a:stretch>
              <a:fillRect/>
            </a:stretch>
          </p:blipFill>
          <p:spPr>
            <a:xfrm>
              <a:off x="2528316" y="5012435"/>
              <a:ext cx="972311" cy="563879"/>
            </a:xfrm>
            <a:prstGeom prst="rect">
              <a:avLst/>
            </a:prstGeom>
          </p:spPr>
        </p:pic>
      </p:grpSp>
      <p:sp>
        <p:nvSpPr>
          <p:cNvPr id="27" name="object 2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760322" y="1426328"/>
            <a:ext cx="9172757" cy="5529821"/>
          </a:xfrm>
          <a:prstGeom prst="rect">
            <a:avLst/>
          </a:prstGeom>
        </p:spPr>
        <p:txBody>
          <a:bodyPr vert="horz" wrap="square" lIns="0" tIns="14706" rIns="0" bIns="0" rtlCol="0">
            <a:spAutoFit/>
          </a:bodyPr>
          <a:lstStyle/>
          <a:p>
            <a:pPr marL="42019" marR="394979">
              <a:spcBef>
                <a:spcPts val="116"/>
              </a:spcBef>
            </a:pPr>
            <a:r>
              <a:rPr sz="2206" i="1" dirty="0">
                <a:latin typeface="Arial"/>
                <a:cs typeface="Arial"/>
              </a:rPr>
              <a:t>Současný</a:t>
            </a:r>
            <a:r>
              <a:rPr sz="2206" i="1" spc="-50" dirty="0">
                <a:latin typeface="Arial"/>
                <a:cs typeface="Arial"/>
              </a:rPr>
              <a:t> </a:t>
            </a:r>
            <a:r>
              <a:rPr sz="2206" i="1" dirty="0">
                <a:latin typeface="Arial"/>
                <a:cs typeface="Arial"/>
              </a:rPr>
              <a:t>stav</a:t>
            </a:r>
            <a:r>
              <a:rPr sz="2206" i="1" spc="-39" dirty="0">
                <a:latin typeface="Arial"/>
                <a:cs typeface="Arial"/>
              </a:rPr>
              <a:t> </a:t>
            </a:r>
            <a:r>
              <a:rPr sz="2206" i="1" dirty="0">
                <a:latin typeface="Arial"/>
                <a:cs typeface="Arial"/>
              </a:rPr>
              <a:t>poznání</a:t>
            </a:r>
            <a:r>
              <a:rPr sz="2206" i="1" spc="-44"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praxe</a:t>
            </a:r>
            <a:r>
              <a:rPr sz="2206" i="1" spc="-39" dirty="0">
                <a:latin typeface="Arial"/>
                <a:cs typeface="Arial"/>
              </a:rPr>
              <a:t> </a:t>
            </a:r>
            <a:r>
              <a:rPr sz="2206" i="1" dirty="0">
                <a:latin typeface="Arial"/>
                <a:cs typeface="Arial"/>
              </a:rPr>
              <a:t>jednoznačně</a:t>
            </a:r>
            <a:r>
              <a:rPr sz="2206" i="1" spc="-66" dirty="0">
                <a:latin typeface="Arial"/>
                <a:cs typeface="Arial"/>
              </a:rPr>
              <a:t> </a:t>
            </a:r>
            <a:r>
              <a:rPr sz="2206" i="1" dirty="0">
                <a:latin typeface="Arial"/>
                <a:cs typeface="Arial"/>
              </a:rPr>
              <a:t>preferuje</a:t>
            </a:r>
            <a:r>
              <a:rPr sz="2206" i="1" spc="-39" dirty="0">
                <a:latin typeface="Arial"/>
                <a:cs typeface="Arial"/>
              </a:rPr>
              <a:t> </a:t>
            </a:r>
            <a:r>
              <a:rPr sz="2206" i="1" dirty="0">
                <a:latin typeface="Arial"/>
                <a:cs typeface="Arial"/>
              </a:rPr>
              <a:t>tvrdé</a:t>
            </a:r>
            <a:r>
              <a:rPr sz="2206" i="1" spc="-50" dirty="0">
                <a:latin typeface="Arial"/>
                <a:cs typeface="Arial"/>
              </a:rPr>
              <a:t> </a:t>
            </a:r>
            <a:r>
              <a:rPr sz="2206" i="1" spc="-11" dirty="0">
                <a:latin typeface="Arial"/>
                <a:cs typeface="Arial"/>
              </a:rPr>
              <a:t>svařovací režimy</a:t>
            </a:r>
            <a:endParaRPr sz="2206" dirty="0">
              <a:latin typeface="Arial"/>
              <a:cs typeface="Arial"/>
            </a:endParaRPr>
          </a:p>
          <a:p>
            <a:pPr marL="349459" marR="218500" indent="-308140">
              <a:spcBef>
                <a:spcPts val="1059"/>
              </a:spcBef>
              <a:buFont typeface="Wingdings"/>
              <a:buChar char=""/>
              <a:tabLst>
                <a:tab pos="341756" algn="l"/>
              </a:tabLst>
            </a:pPr>
            <a:r>
              <a:rPr sz="2206" i="1" dirty="0">
                <a:latin typeface="Arial"/>
                <a:cs typeface="Arial"/>
              </a:rPr>
              <a:t>Používá</a:t>
            </a:r>
            <a:r>
              <a:rPr sz="2206" i="1" spc="-50" dirty="0">
                <a:latin typeface="Arial"/>
                <a:cs typeface="Arial"/>
              </a:rPr>
              <a:t> </a:t>
            </a:r>
            <a:r>
              <a:rPr sz="2206" i="1" dirty="0">
                <a:latin typeface="Arial"/>
                <a:cs typeface="Arial"/>
              </a:rPr>
              <a:t>se</a:t>
            </a:r>
            <a:r>
              <a:rPr sz="2206" i="1" spc="-28" dirty="0">
                <a:latin typeface="Arial"/>
                <a:cs typeface="Arial"/>
              </a:rPr>
              <a:t> </a:t>
            </a:r>
            <a:r>
              <a:rPr sz="2206" i="1" u="sng" dirty="0">
                <a:uFill>
                  <a:solidFill>
                    <a:srgbClr val="000000"/>
                  </a:solidFill>
                </a:uFill>
                <a:latin typeface="Arial"/>
                <a:cs typeface="Arial"/>
              </a:rPr>
              <a:t>vyšších</a:t>
            </a:r>
            <a:r>
              <a:rPr sz="2206" i="1" u="sng" spc="-55" dirty="0">
                <a:uFill>
                  <a:solidFill>
                    <a:srgbClr val="000000"/>
                  </a:solidFill>
                </a:uFill>
                <a:latin typeface="Arial"/>
                <a:cs typeface="Arial"/>
              </a:rPr>
              <a:t> </a:t>
            </a:r>
            <a:r>
              <a:rPr sz="2206" i="1" u="sng" dirty="0">
                <a:uFill>
                  <a:solidFill>
                    <a:srgbClr val="000000"/>
                  </a:solidFill>
                </a:uFill>
                <a:latin typeface="Arial"/>
                <a:cs typeface="Arial"/>
              </a:rPr>
              <a:t>tlaků</a:t>
            </a:r>
            <a:r>
              <a:rPr sz="2206" i="1" dirty="0">
                <a:latin typeface="Arial"/>
                <a:cs typeface="Arial"/>
              </a:rPr>
              <a:t>,</a:t>
            </a:r>
            <a:r>
              <a:rPr sz="2206" i="1" spc="-44" dirty="0">
                <a:latin typeface="Arial"/>
                <a:cs typeface="Arial"/>
              </a:rPr>
              <a:t> </a:t>
            </a:r>
            <a:r>
              <a:rPr sz="2206" i="1" dirty="0">
                <a:latin typeface="Arial"/>
                <a:cs typeface="Arial"/>
              </a:rPr>
              <a:t>elektrody</a:t>
            </a:r>
            <a:r>
              <a:rPr sz="2206" i="1" spc="-50"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tolik</a:t>
            </a:r>
            <a:r>
              <a:rPr sz="2206" i="1" spc="-17" dirty="0">
                <a:latin typeface="Arial"/>
                <a:cs typeface="Arial"/>
              </a:rPr>
              <a:t> </a:t>
            </a:r>
            <a:r>
              <a:rPr sz="2206" i="1" dirty="0">
                <a:latin typeface="Arial"/>
                <a:cs typeface="Arial"/>
              </a:rPr>
              <a:t>neopotřebovávají</a:t>
            </a:r>
            <a:r>
              <a:rPr sz="2206" i="1" spc="-61" dirty="0">
                <a:latin typeface="Arial"/>
                <a:cs typeface="Arial"/>
              </a:rPr>
              <a:t> </a:t>
            </a:r>
            <a:r>
              <a:rPr sz="2206" i="1" spc="-11" dirty="0">
                <a:latin typeface="Arial"/>
                <a:cs typeface="Arial"/>
              </a:rPr>
              <a:t>(snížení </a:t>
            </a:r>
            <a:r>
              <a:rPr sz="2206" i="1" dirty="0">
                <a:latin typeface="Arial"/>
                <a:cs typeface="Arial"/>
              </a:rPr>
              <a:t>přechodového</a:t>
            </a:r>
            <a:r>
              <a:rPr sz="2206" i="1" spc="-66" dirty="0">
                <a:latin typeface="Arial"/>
                <a:cs typeface="Arial"/>
              </a:rPr>
              <a:t> </a:t>
            </a:r>
            <a:r>
              <a:rPr sz="2206" i="1" dirty="0">
                <a:latin typeface="Arial"/>
                <a:cs typeface="Arial"/>
              </a:rPr>
              <a:t>odporu</a:t>
            </a:r>
            <a:r>
              <a:rPr sz="2206" i="1" spc="-33" dirty="0">
                <a:latin typeface="Arial"/>
                <a:cs typeface="Arial"/>
              </a:rPr>
              <a:t> </a:t>
            </a:r>
            <a:r>
              <a:rPr sz="2206" i="1" dirty="0">
                <a:latin typeface="Arial"/>
                <a:cs typeface="Arial"/>
              </a:rPr>
              <a:t>dotyku</a:t>
            </a:r>
            <a:r>
              <a:rPr sz="2206" i="1" spc="-39" dirty="0">
                <a:latin typeface="Arial"/>
                <a:cs typeface="Arial"/>
              </a:rPr>
              <a:t> </a:t>
            </a:r>
            <a:r>
              <a:rPr sz="2206" i="1" dirty="0">
                <a:latin typeface="Arial"/>
                <a:cs typeface="Arial"/>
              </a:rPr>
              <a:t>R</a:t>
            </a:r>
            <a:r>
              <a:rPr sz="2150" i="1" baseline="-21367" dirty="0">
                <a:latin typeface="Arial"/>
                <a:cs typeface="Arial"/>
              </a:rPr>
              <a:t>d</a:t>
            </a:r>
            <a:r>
              <a:rPr sz="2150" i="1" spc="305" baseline="-21367" dirty="0">
                <a:latin typeface="Arial"/>
                <a:cs typeface="Arial"/>
              </a:rPr>
              <a:t> </a:t>
            </a:r>
            <a:r>
              <a:rPr sz="2206" i="1" spc="-55" dirty="0">
                <a:latin typeface="Arial"/>
                <a:cs typeface="Arial"/>
              </a:rPr>
              <a:t>)</a:t>
            </a:r>
            <a:endParaRPr sz="2206" dirty="0">
              <a:latin typeface="Arial"/>
              <a:cs typeface="Arial"/>
            </a:endParaRPr>
          </a:p>
          <a:p>
            <a:pPr marL="341054" indent="-299736">
              <a:buFont typeface="Wingdings"/>
              <a:buChar char=""/>
              <a:tabLst>
                <a:tab pos="341756" algn="l"/>
              </a:tabLst>
            </a:pPr>
            <a:r>
              <a:rPr sz="2206" i="1" dirty="0">
                <a:latin typeface="Arial"/>
                <a:cs typeface="Arial"/>
              </a:rPr>
              <a:t>Elektrody</a:t>
            </a:r>
            <a:r>
              <a:rPr sz="2206" i="1" spc="-44" dirty="0">
                <a:latin typeface="Arial"/>
                <a:cs typeface="Arial"/>
              </a:rPr>
              <a:t> </a:t>
            </a:r>
            <a:r>
              <a:rPr sz="2206" i="1" dirty="0">
                <a:latin typeface="Arial"/>
                <a:cs typeface="Arial"/>
              </a:rPr>
              <a:t>se</a:t>
            </a:r>
            <a:r>
              <a:rPr sz="2206" i="1" spc="-17" dirty="0">
                <a:latin typeface="Arial"/>
                <a:cs typeface="Arial"/>
              </a:rPr>
              <a:t> </a:t>
            </a:r>
            <a:r>
              <a:rPr sz="2206" i="1" dirty="0">
                <a:latin typeface="Arial"/>
                <a:cs typeface="Arial"/>
              </a:rPr>
              <a:t>méně</a:t>
            </a:r>
            <a:r>
              <a:rPr sz="2206" i="1" spc="-6" dirty="0">
                <a:latin typeface="Arial"/>
                <a:cs typeface="Arial"/>
              </a:rPr>
              <a:t> </a:t>
            </a:r>
            <a:r>
              <a:rPr sz="2206" i="1" dirty="0">
                <a:latin typeface="Arial"/>
                <a:cs typeface="Arial"/>
              </a:rPr>
              <a:t>zahřívají</a:t>
            </a:r>
            <a:r>
              <a:rPr sz="2206" i="1" spc="-39" dirty="0">
                <a:latin typeface="Arial"/>
                <a:cs typeface="Arial"/>
              </a:rPr>
              <a:t> </a:t>
            </a:r>
            <a:r>
              <a:rPr sz="2206" i="1" dirty="0">
                <a:latin typeface="Arial"/>
                <a:cs typeface="Arial"/>
              </a:rPr>
              <a:t>–</a:t>
            </a:r>
            <a:r>
              <a:rPr sz="2206" i="1" spc="-17" dirty="0">
                <a:latin typeface="Arial"/>
                <a:cs typeface="Arial"/>
              </a:rPr>
              <a:t> </a:t>
            </a:r>
            <a:r>
              <a:rPr sz="2206" i="1" dirty="0">
                <a:latin typeface="Arial"/>
                <a:cs typeface="Arial"/>
              </a:rPr>
              <a:t>vyšší</a:t>
            </a:r>
            <a:r>
              <a:rPr sz="2206" i="1" spc="-50" dirty="0">
                <a:latin typeface="Arial"/>
                <a:cs typeface="Arial"/>
              </a:rPr>
              <a:t> </a:t>
            </a:r>
            <a:r>
              <a:rPr sz="2206" i="1" spc="-11" dirty="0">
                <a:latin typeface="Arial"/>
                <a:cs typeface="Arial"/>
              </a:rPr>
              <a:t>životnost</a:t>
            </a:r>
            <a:endParaRPr sz="2206" dirty="0">
              <a:latin typeface="Arial"/>
              <a:cs typeface="Arial"/>
            </a:endParaRPr>
          </a:p>
          <a:p>
            <a:pPr marL="349459" marR="567257" indent="-308140">
              <a:buFont typeface="Wingdings"/>
              <a:buChar char=""/>
              <a:tabLst>
                <a:tab pos="341756" algn="l"/>
              </a:tabLst>
            </a:pPr>
            <a:r>
              <a:rPr sz="2206" i="1" dirty="0">
                <a:latin typeface="Arial"/>
                <a:cs typeface="Arial"/>
              </a:rPr>
              <a:t>Režim</a:t>
            </a:r>
            <a:r>
              <a:rPr sz="2206" i="1" spc="-22" dirty="0">
                <a:latin typeface="Arial"/>
                <a:cs typeface="Arial"/>
              </a:rPr>
              <a:t> </a:t>
            </a:r>
            <a:r>
              <a:rPr sz="2206" i="1" dirty="0">
                <a:latin typeface="Arial"/>
                <a:cs typeface="Arial"/>
              </a:rPr>
              <a:t>má</a:t>
            </a:r>
            <a:r>
              <a:rPr sz="2206" i="1" spc="-6" dirty="0">
                <a:latin typeface="Arial"/>
                <a:cs typeface="Arial"/>
              </a:rPr>
              <a:t> </a:t>
            </a:r>
            <a:r>
              <a:rPr sz="2206" i="1" dirty="0">
                <a:latin typeface="Arial"/>
                <a:cs typeface="Arial"/>
              </a:rPr>
              <a:t>vyšší</a:t>
            </a:r>
            <a:r>
              <a:rPr sz="2206" i="1" spc="-55" dirty="0">
                <a:latin typeface="Arial"/>
                <a:cs typeface="Arial"/>
              </a:rPr>
              <a:t> </a:t>
            </a:r>
            <a:r>
              <a:rPr sz="2206" i="1" dirty="0">
                <a:latin typeface="Arial"/>
                <a:cs typeface="Arial"/>
              </a:rPr>
              <a:t>účinnost</a:t>
            </a:r>
            <a:r>
              <a:rPr sz="2206" i="1" spc="-55"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větší</a:t>
            </a:r>
            <a:r>
              <a:rPr sz="2206" i="1" spc="-39" dirty="0">
                <a:latin typeface="Arial"/>
                <a:cs typeface="Arial"/>
              </a:rPr>
              <a:t> </a:t>
            </a:r>
            <a:r>
              <a:rPr sz="2206" i="1" dirty="0">
                <a:latin typeface="Arial"/>
                <a:cs typeface="Arial"/>
              </a:rPr>
              <a:t>produktivitu</a:t>
            </a:r>
            <a:r>
              <a:rPr sz="2206" i="1" spc="-55" dirty="0">
                <a:latin typeface="Arial"/>
                <a:cs typeface="Arial"/>
              </a:rPr>
              <a:t> </a:t>
            </a:r>
            <a:r>
              <a:rPr sz="2206" i="1" dirty="0">
                <a:latin typeface="Arial"/>
                <a:cs typeface="Arial"/>
              </a:rPr>
              <a:t>(kratší</a:t>
            </a:r>
            <a:r>
              <a:rPr sz="2206" i="1" spc="-50" dirty="0">
                <a:latin typeface="Arial"/>
                <a:cs typeface="Arial"/>
              </a:rPr>
              <a:t> </a:t>
            </a:r>
            <a:r>
              <a:rPr sz="2206" i="1" dirty="0">
                <a:latin typeface="Arial"/>
                <a:cs typeface="Arial"/>
              </a:rPr>
              <a:t>čas</a:t>
            </a:r>
            <a:r>
              <a:rPr sz="2206" i="1" spc="-33" dirty="0">
                <a:latin typeface="Arial"/>
                <a:cs typeface="Arial"/>
              </a:rPr>
              <a:t> </a:t>
            </a:r>
            <a:r>
              <a:rPr sz="2206" i="1" spc="-11" dirty="0">
                <a:latin typeface="Arial"/>
                <a:cs typeface="Arial"/>
              </a:rPr>
              <a:t>svařování) </a:t>
            </a:r>
            <a:r>
              <a:rPr sz="2206" i="1" dirty="0">
                <a:latin typeface="Arial"/>
                <a:cs typeface="Arial"/>
              </a:rPr>
              <a:t>menší</a:t>
            </a:r>
            <a:r>
              <a:rPr sz="2206" i="1" spc="-33" dirty="0">
                <a:latin typeface="Arial"/>
                <a:cs typeface="Arial"/>
              </a:rPr>
              <a:t> </a:t>
            </a:r>
            <a:r>
              <a:rPr sz="2206" i="1" dirty="0">
                <a:latin typeface="Arial"/>
                <a:cs typeface="Arial"/>
              </a:rPr>
              <a:t>tepelné</a:t>
            </a:r>
            <a:r>
              <a:rPr sz="2206" i="1" spc="-22" dirty="0">
                <a:latin typeface="Arial"/>
                <a:cs typeface="Arial"/>
              </a:rPr>
              <a:t> </a:t>
            </a:r>
            <a:r>
              <a:rPr sz="2206" i="1" dirty="0">
                <a:latin typeface="Arial"/>
                <a:cs typeface="Arial"/>
              </a:rPr>
              <a:t>ztráty</a:t>
            </a:r>
            <a:r>
              <a:rPr sz="2206" i="1" spc="-55" dirty="0">
                <a:latin typeface="Arial"/>
                <a:cs typeface="Arial"/>
              </a:rPr>
              <a:t> </a:t>
            </a:r>
            <a:r>
              <a:rPr sz="2206" i="1" dirty="0">
                <a:latin typeface="Arial"/>
                <a:cs typeface="Arial"/>
              </a:rPr>
              <a:t>–</a:t>
            </a:r>
            <a:r>
              <a:rPr sz="2206" i="1" spc="-11" dirty="0">
                <a:latin typeface="Arial"/>
                <a:cs typeface="Arial"/>
              </a:rPr>
              <a:t> </a:t>
            </a:r>
            <a:r>
              <a:rPr sz="2206" i="1" dirty="0">
                <a:latin typeface="Arial"/>
                <a:cs typeface="Arial"/>
              </a:rPr>
              <a:t>menší</a:t>
            </a:r>
            <a:r>
              <a:rPr sz="2206" i="1" spc="-28" dirty="0">
                <a:latin typeface="Arial"/>
                <a:cs typeface="Arial"/>
              </a:rPr>
              <a:t> TOO</a:t>
            </a:r>
            <a:endParaRPr sz="2206" dirty="0">
              <a:latin typeface="Arial"/>
              <a:cs typeface="Arial"/>
            </a:endParaRPr>
          </a:p>
          <a:p>
            <a:pPr marL="341054" indent="-299736">
              <a:buFont typeface="Wingdings"/>
              <a:buChar char=""/>
              <a:tabLst>
                <a:tab pos="341756" algn="l"/>
              </a:tabLst>
            </a:pPr>
            <a:r>
              <a:rPr sz="2206" i="1" dirty="0">
                <a:latin typeface="Arial"/>
                <a:cs typeface="Arial"/>
              </a:rPr>
              <a:t>Menší</a:t>
            </a:r>
            <a:r>
              <a:rPr sz="2206" i="1" spc="-39" dirty="0">
                <a:latin typeface="Arial"/>
                <a:cs typeface="Arial"/>
              </a:rPr>
              <a:t> </a:t>
            </a:r>
            <a:r>
              <a:rPr sz="2206" i="1" spc="-11" dirty="0">
                <a:latin typeface="Arial"/>
                <a:cs typeface="Arial"/>
              </a:rPr>
              <a:t>deformace</a:t>
            </a:r>
            <a:endParaRPr sz="2206" dirty="0">
              <a:latin typeface="Arial"/>
              <a:cs typeface="Arial"/>
            </a:endParaRPr>
          </a:p>
          <a:p>
            <a:pPr marL="349459" marR="429294" indent="-308140">
              <a:spcBef>
                <a:spcPts val="1059"/>
              </a:spcBef>
              <a:buFont typeface="Wingdings"/>
              <a:buChar char=""/>
              <a:tabLst>
                <a:tab pos="341756" algn="l"/>
              </a:tabLst>
            </a:pPr>
            <a:r>
              <a:rPr sz="2206" i="1" dirty="0">
                <a:latin typeface="Arial"/>
                <a:cs typeface="Arial"/>
              </a:rPr>
              <a:t>Nevýhodou</a:t>
            </a:r>
            <a:r>
              <a:rPr sz="2206" i="1" spc="-77" dirty="0">
                <a:latin typeface="Arial"/>
                <a:cs typeface="Arial"/>
              </a:rPr>
              <a:t> </a:t>
            </a:r>
            <a:r>
              <a:rPr sz="2206" i="1" dirty="0">
                <a:latin typeface="Arial"/>
                <a:cs typeface="Arial"/>
              </a:rPr>
              <a:t>jsou</a:t>
            </a:r>
            <a:r>
              <a:rPr sz="2206" i="1" spc="-17" dirty="0">
                <a:latin typeface="Arial"/>
                <a:cs typeface="Arial"/>
              </a:rPr>
              <a:t> </a:t>
            </a:r>
            <a:r>
              <a:rPr sz="2206" i="1" dirty="0">
                <a:latin typeface="Arial"/>
                <a:cs typeface="Arial"/>
              </a:rPr>
              <a:t>vyšší</a:t>
            </a:r>
            <a:r>
              <a:rPr sz="2206" i="1" spc="-61" dirty="0">
                <a:latin typeface="Arial"/>
                <a:cs typeface="Arial"/>
              </a:rPr>
              <a:t> </a:t>
            </a:r>
            <a:r>
              <a:rPr sz="2206" i="1" dirty="0">
                <a:latin typeface="Arial"/>
                <a:cs typeface="Arial"/>
              </a:rPr>
              <a:t>investiční</a:t>
            </a:r>
            <a:r>
              <a:rPr sz="2206" i="1" spc="-61" dirty="0">
                <a:latin typeface="Arial"/>
                <a:cs typeface="Arial"/>
              </a:rPr>
              <a:t> </a:t>
            </a:r>
            <a:r>
              <a:rPr sz="2206" i="1" spc="-11" dirty="0">
                <a:latin typeface="Arial"/>
                <a:cs typeface="Arial"/>
              </a:rPr>
              <a:t>náklady,</a:t>
            </a:r>
            <a:r>
              <a:rPr sz="2206" i="1" spc="-66" dirty="0">
                <a:latin typeface="Arial"/>
                <a:cs typeface="Arial"/>
              </a:rPr>
              <a:t> </a:t>
            </a:r>
            <a:r>
              <a:rPr sz="2206" i="1" dirty="0">
                <a:latin typeface="Arial"/>
                <a:cs typeface="Arial"/>
              </a:rPr>
              <a:t>(svařovací</a:t>
            </a:r>
            <a:r>
              <a:rPr sz="2206" i="1" spc="-61" dirty="0">
                <a:latin typeface="Arial"/>
                <a:cs typeface="Arial"/>
              </a:rPr>
              <a:t> </a:t>
            </a:r>
            <a:r>
              <a:rPr sz="2206" i="1" dirty="0">
                <a:latin typeface="Arial"/>
                <a:cs typeface="Arial"/>
              </a:rPr>
              <a:t>stroj</a:t>
            </a:r>
            <a:r>
              <a:rPr sz="2206" i="1" spc="-50" dirty="0">
                <a:latin typeface="Arial"/>
                <a:cs typeface="Arial"/>
              </a:rPr>
              <a:t> </a:t>
            </a:r>
            <a:r>
              <a:rPr sz="2206" i="1" dirty="0">
                <a:latin typeface="Arial"/>
                <a:cs typeface="Arial"/>
              </a:rPr>
              <a:t>musí</a:t>
            </a:r>
            <a:r>
              <a:rPr sz="2206" i="1" spc="-22" dirty="0">
                <a:latin typeface="Arial"/>
                <a:cs typeface="Arial"/>
              </a:rPr>
              <a:t> </a:t>
            </a:r>
            <a:r>
              <a:rPr sz="2206" i="1" spc="-28" dirty="0">
                <a:latin typeface="Arial"/>
                <a:cs typeface="Arial"/>
              </a:rPr>
              <a:t>být </a:t>
            </a:r>
            <a:r>
              <a:rPr sz="2206" i="1" dirty="0">
                <a:latin typeface="Arial"/>
                <a:cs typeface="Arial"/>
              </a:rPr>
              <a:t>vybaven</a:t>
            </a:r>
            <a:r>
              <a:rPr sz="2206" i="1" spc="-72" dirty="0">
                <a:latin typeface="Arial"/>
                <a:cs typeface="Arial"/>
              </a:rPr>
              <a:t> </a:t>
            </a:r>
            <a:r>
              <a:rPr sz="2206" i="1" dirty="0">
                <a:latin typeface="Arial"/>
                <a:cs typeface="Arial"/>
              </a:rPr>
              <a:t>pneumatickým</a:t>
            </a:r>
            <a:r>
              <a:rPr sz="2206" i="1" spc="-55" dirty="0">
                <a:latin typeface="Arial"/>
                <a:cs typeface="Arial"/>
              </a:rPr>
              <a:t> </a:t>
            </a:r>
            <a:r>
              <a:rPr sz="2206" i="1" dirty="0">
                <a:latin typeface="Arial"/>
                <a:cs typeface="Arial"/>
              </a:rPr>
              <a:t>nebo</a:t>
            </a:r>
            <a:r>
              <a:rPr sz="2206" i="1" spc="-44" dirty="0">
                <a:latin typeface="Arial"/>
                <a:cs typeface="Arial"/>
              </a:rPr>
              <a:t> </a:t>
            </a:r>
            <a:r>
              <a:rPr sz="2206" i="1" dirty="0">
                <a:latin typeface="Arial"/>
                <a:cs typeface="Arial"/>
              </a:rPr>
              <a:t>hydraulickým</a:t>
            </a:r>
            <a:r>
              <a:rPr sz="2206" i="1" spc="-72" dirty="0">
                <a:latin typeface="Arial"/>
                <a:cs typeface="Arial"/>
              </a:rPr>
              <a:t> </a:t>
            </a:r>
            <a:r>
              <a:rPr sz="2206" i="1" dirty="0">
                <a:latin typeface="Arial"/>
                <a:cs typeface="Arial"/>
              </a:rPr>
              <a:t>systémem</a:t>
            </a:r>
            <a:r>
              <a:rPr sz="2206" i="1" spc="-66" dirty="0">
                <a:latin typeface="Arial"/>
                <a:cs typeface="Arial"/>
              </a:rPr>
              <a:t> </a:t>
            </a:r>
            <a:r>
              <a:rPr sz="2206" i="1" dirty="0">
                <a:latin typeface="Arial"/>
                <a:cs typeface="Arial"/>
              </a:rPr>
              <a:t>pro</a:t>
            </a:r>
            <a:r>
              <a:rPr sz="2206" i="1" spc="-33" dirty="0">
                <a:latin typeface="Arial"/>
                <a:cs typeface="Arial"/>
              </a:rPr>
              <a:t> </a:t>
            </a:r>
            <a:r>
              <a:rPr sz="2206" i="1" spc="-11" dirty="0">
                <a:latin typeface="Arial"/>
                <a:cs typeface="Arial"/>
              </a:rPr>
              <a:t>navození </a:t>
            </a:r>
            <a:r>
              <a:rPr sz="2206" i="1" dirty="0">
                <a:latin typeface="Arial"/>
                <a:cs typeface="Arial"/>
              </a:rPr>
              <a:t>patřičného</a:t>
            </a:r>
            <a:r>
              <a:rPr sz="2206" i="1" spc="-61" dirty="0">
                <a:latin typeface="Arial"/>
                <a:cs typeface="Arial"/>
              </a:rPr>
              <a:t> </a:t>
            </a:r>
            <a:r>
              <a:rPr sz="2206" i="1" dirty="0">
                <a:latin typeface="Arial"/>
                <a:cs typeface="Arial"/>
              </a:rPr>
              <a:t>tlaku</a:t>
            </a:r>
            <a:r>
              <a:rPr sz="2206" i="1" spc="-39"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elektronickou</a:t>
            </a:r>
            <a:r>
              <a:rPr sz="2206" i="1" spc="-66" dirty="0">
                <a:latin typeface="Arial"/>
                <a:cs typeface="Arial"/>
              </a:rPr>
              <a:t> </a:t>
            </a:r>
            <a:r>
              <a:rPr sz="2206" i="1" spc="-11" dirty="0">
                <a:latin typeface="Arial"/>
                <a:cs typeface="Arial"/>
              </a:rPr>
              <a:t>regulací)</a:t>
            </a:r>
            <a:endParaRPr sz="2206" dirty="0">
              <a:latin typeface="Arial"/>
              <a:cs typeface="Arial"/>
            </a:endParaRPr>
          </a:p>
          <a:p>
            <a:pPr marL="341054" indent="-299736">
              <a:spcBef>
                <a:spcPts val="6"/>
              </a:spcBef>
              <a:buFont typeface="Wingdings"/>
              <a:buChar char=""/>
              <a:tabLst>
                <a:tab pos="341756" algn="l"/>
              </a:tabLst>
            </a:pPr>
            <a:r>
              <a:rPr sz="2206" i="1" dirty="0">
                <a:latin typeface="Arial"/>
                <a:cs typeface="Arial"/>
              </a:rPr>
              <a:t>Vyšší</a:t>
            </a:r>
            <a:r>
              <a:rPr sz="2206" i="1" spc="-55" dirty="0">
                <a:latin typeface="Arial"/>
                <a:cs typeface="Arial"/>
              </a:rPr>
              <a:t> </a:t>
            </a:r>
            <a:r>
              <a:rPr sz="2206" i="1" dirty="0">
                <a:latin typeface="Arial"/>
                <a:cs typeface="Arial"/>
              </a:rPr>
              <a:t>příkony</a:t>
            </a:r>
            <a:r>
              <a:rPr sz="2206" i="1" spc="-55" dirty="0">
                <a:latin typeface="Arial"/>
                <a:cs typeface="Arial"/>
              </a:rPr>
              <a:t> </a:t>
            </a:r>
            <a:r>
              <a:rPr sz="2206" i="1" dirty="0">
                <a:latin typeface="Arial"/>
                <a:cs typeface="Arial"/>
              </a:rPr>
              <a:t>a</a:t>
            </a:r>
            <a:r>
              <a:rPr sz="2206" i="1" spc="-39" dirty="0">
                <a:latin typeface="Arial"/>
                <a:cs typeface="Arial"/>
              </a:rPr>
              <a:t> </a:t>
            </a:r>
            <a:r>
              <a:rPr sz="2206" i="1" dirty="0">
                <a:latin typeface="Arial"/>
                <a:cs typeface="Arial"/>
              </a:rPr>
              <a:t>přítlačné</a:t>
            </a:r>
            <a:r>
              <a:rPr sz="2206" i="1" spc="-44" dirty="0">
                <a:latin typeface="Arial"/>
                <a:cs typeface="Arial"/>
              </a:rPr>
              <a:t> </a:t>
            </a:r>
            <a:r>
              <a:rPr sz="2206" i="1" dirty="0">
                <a:latin typeface="Arial"/>
                <a:cs typeface="Arial"/>
              </a:rPr>
              <a:t>síly</a:t>
            </a:r>
            <a:r>
              <a:rPr sz="2206" i="1" spc="-28" dirty="0">
                <a:latin typeface="Arial"/>
                <a:cs typeface="Arial"/>
              </a:rPr>
              <a:t> </a:t>
            </a:r>
            <a:r>
              <a:rPr sz="2206" i="1" dirty="0">
                <a:latin typeface="Arial"/>
                <a:cs typeface="Arial"/>
              </a:rPr>
              <a:t>–</a:t>
            </a:r>
            <a:r>
              <a:rPr sz="2206" i="1" spc="-22" dirty="0">
                <a:latin typeface="Arial"/>
                <a:cs typeface="Arial"/>
              </a:rPr>
              <a:t> </a:t>
            </a:r>
            <a:r>
              <a:rPr sz="2206" i="1" dirty="0">
                <a:latin typeface="Arial"/>
                <a:cs typeface="Arial"/>
              </a:rPr>
              <a:t>vyšší</a:t>
            </a:r>
            <a:r>
              <a:rPr sz="2206" i="1" spc="-72" dirty="0">
                <a:latin typeface="Arial"/>
                <a:cs typeface="Arial"/>
              </a:rPr>
              <a:t> </a:t>
            </a:r>
            <a:r>
              <a:rPr sz="2206" i="1" dirty="0">
                <a:latin typeface="Arial"/>
                <a:cs typeface="Arial"/>
              </a:rPr>
              <a:t>napětí</a:t>
            </a:r>
            <a:r>
              <a:rPr sz="2206" i="1" spc="-61" dirty="0">
                <a:latin typeface="Arial"/>
                <a:cs typeface="Arial"/>
              </a:rPr>
              <a:t> </a:t>
            </a:r>
            <a:r>
              <a:rPr sz="2206" i="1" dirty="0">
                <a:latin typeface="Arial"/>
                <a:cs typeface="Arial"/>
              </a:rPr>
              <a:t>ve</a:t>
            </a:r>
            <a:r>
              <a:rPr sz="2206" i="1" spc="-28" dirty="0">
                <a:latin typeface="Arial"/>
                <a:cs typeface="Arial"/>
              </a:rPr>
              <a:t> </a:t>
            </a:r>
            <a:r>
              <a:rPr sz="2206" i="1" dirty="0">
                <a:latin typeface="Arial"/>
                <a:cs typeface="Arial"/>
              </a:rPr>
              <a:t>svarových</a:t>
            </a:r>
            <a:r>
              <a:rPr sz="2206" i="1" spc="-66" dirty="0">
                <a:latin typeface="Arial"/>
                <a:cs typeface="Arial"/>
              </a:rPr>
              <a:t> </a:t>
            </a:r>
            <a:r>
              <a:rPr sz="2206" i="1" spc="-11" dirty="0">
                <a:latin typeface="Arial"/>
                <a:cs typeface="Arial"/>
              </a:rPr>
              <a:t>spojích</a:t>
            </a:r>
            <a:endParaRPr sz="2206" dirty="0">
              <a:latin typeface="Arial"/>
              <a:cs typeface="Arial"/>
            </a:endParaRPr>
          </a:p>
          <a:p>
            <a:pPr marL="341054" indent="-299736">
              <a:buFont typeface="Wingdings"/>
              <a:buChar char=""/>
              <a:tabLst>
                <a:tab pos="341756" algn="l"/>
              </a:tabLst>
            </a:pPr>
            <a:r>
              <a:rPr sz="2206" i="1" dirty="0">
                <a:latin typeface="Arial"/>
                <a:cs typeface="Arial"/>
              </a:rPr>
              <a:t>Nutnost</a:t>
            </a:r>
            <a:r>
              <a:rPr sz="2206" i="1" spc="-44" dirty="0">
                <a:latin typeface="Arial"/>
                <a:cs typeface="Arial"/>
              </a:rPr>
              <a:t> </a:t>
            </a:r>
            <a:r>
              <a:rPr sz="2206" i="1" dirty="0">
                <a:latin typeface="Arial"/>
                <a:cs typeface="Arial"/>
              </a:rPr>
              <a:t>pečlivé</a:t>
            </a:r>
            <a:r>
              <a:rPr sz="2206" i="1" spc="-39" dirty="0">
                <a:latin typeface="Arial"/>
                <a:cs typeface="Arial"/>
              </a:rPr>
              <a:t> </a:t>
            </a:r>
            <a:r>
              <a:rPr sz="2206" i="1" dirty="0">
                <a:latin typeface="Arial"/>
                <a:cs typeface="Arial"/>
              </a:rPr>
              <a:t>přípravy</a:t>
            </a:r>
            <a:r>
              <a:rPr sz="2206" i="1" spc="-66" dirty="0">
                <a:latin typeface="Arial"/>
                <a:cs typeface="Arial"/>
              </a:rPr>
              <a:t> </a:t>
            </a:r>
            <a:r>
              <a:rPr sz="2206" i="1" dirty="0">
                <a:latin typeface="Arial"/>
                <a:cs typeface="Arial"/>
              </a:rPr>
              <a:t>svařovaných</a:t>
            </a:r>
            <a:r>
              <a:rPr sz="2206" i="1" spc="-72" dirty="0">
                <a:latin typeface="Arial"/>
                <a:cs typeface="Arial"/>
              </a:rPr>
              <a:t> </a:t>
            </a:r>
            <a:r>
              <a:rPr sz="2206" i="1" spc="-22" dirty="0">
                <a:latin typeface="Arial"/>
                <a:cs typeface="Arial"/>
              </a:rPr>
              <a:t>dílů</a:t>
            </a:r>
            <a:endParaRPr sz="2206" dirty="0">
              <a:latin typeface="Arial"/>
              <a:cs typeface="Arial"/>
            </a:endParaRPr>
          </a:p>
          <a:p>
            <a:pPr marL="349459" marR="33615" indent="-308140">
              <a:spcBef>
                <a:spcPts val="1059"/>
              </a:spcBef>
              <a:buFont typeface="Wingdings"/>
              <a:buChar char=""/>
              <a:tabLst>
                <a:tab pos="341756" algn="l"/>
              </a:tabLst>
            </a:pPr>
            <a:r>
              <a:rPr sz="2206" i="1" spc="-28" dirty="0">
                <a:latin typeface="Arial"/>
                <a:cs typeface="Arial"/>
              </a:rPr>
              <a:t>Tento</a:t>
            </a:r>
            <a:r>
              <a:rPr sz="2206" i="1" spc="-61" dirty="0">
                <a:latin typeface="Arial"/>
                <a:cs typeface="Arial"/>
              </a:rPr>
              <a:t> </a:t>
            </a:r>
            <a:r>
              <a:rPr sz="2206" i="1" dirty="0">
                <a:latin typeface="Arial"/>
                <a:cs typeface="Arial"/>
              </a:rPr>
              <a:t>režim</a:t>
            </a:r>
            <a:r>
              <a:rPr sz="2206" i="1" spc="-28" dirty="0">
                <a:latin typeface="Arial"/>
                <a:cs typeface="Arial"/>
              </a:rPr>
              <a:t> </a:t>
            </a:r>
            <a:r>
              <a:rPr sz="2206" i="1" dirty="0">
                <a:latin typeface="Arial"/>
                <a:cs typeface="Arial"/>
              </a:rPr>
              <a:t>se</a:t>
            </a:r>
            <a:r>
              <a:rPr sz="2206" i="1" spc="-44" dirty="0">
                <a:latin typeface="Arial"/>
                <a:cs typeface="Arial"/>
              </a:rPr>
              <a:t> </a:t>
            </a:r>
            <a:r>
              <a:rPr sz="2206" i="1" dirty="0">
                <a:latin typeface="Arial"/>
                <a:cs typeface="Arial"/>
              </a:rPr>
              <a:t>volí</a:t>
            </a:r>
            <a:r>
              <a:rPr sz="2206" i="1" spc="-28" dirty="0">
                <a:latin typeface="Arial"/>
                <a:cs typeface="Arial"/>
              </a:rPr>
              <a:t> </a:t>
            </a:r>
            <a:r>
              <a:rPr sz="2206" i="1" dirty="0">
                <a:latin typeface="Arial"/>
                <a:cs typeface="Arial"/>
              </a:rPr>
              <a:t>při</a:t>
            </a:r>
            <a:r>
              <a:rPr sz="2206" i="1" spc="-39" dirty="0">
                <a:latin typeface="Arial"/>
                <a:cs typeface="Arial"/>
              </a:rPr>
              <a:t> </a:t>
            </a:r>
            <a:r>
              <a:rPr sz="2206" i="1" dirty="0">
                <a:latin typeface="Arial"/>
                <a:cs typeface="Arial"/>
              </a:rPr>
              <a:t>svařování</a:t>
            </a:r>
            <a:r>
              <a:rPr sz="2206" i="1" spc="-66" dirty="0">
                <a:latin typeface="Arial"/>
                <a:cs typeface="Arial"/>
              </a:rPr>
              <a:t> </a:t>
            </a:r>
            <a:r>
              <a:rPr sz="2206" i="1" dirty="0">
                <a:latin typeface="Arial"/>
                <a:cs typeface="Arial"/>
              </a:rPr>
              <a:t>legovaných</a:t>
            </a:r>
            <a:r>
              <a:rPr sz="2206" i="1" spc="-61" dirty="0">
                <a:latin typeface="Arial"/>
                <a:cs typeface="Arial"/>
              </a:rPr>
              <a:t> </a:t>
            </a:r>
            <a:r>
              <a:rPr sz="2206" i="1" dirty="0">
                <a:latin typeface="Arial"/>
                <a:cs typeface="Arial"/>
              </a:rPr>
              <a:t>ocelí,</a:t>
            </a:r>
            <a:r>
              <a:rPr sz="2206" i="1" spc="-50" dirty="0">
                <a:latin typeface="Arial"/>
                <a:cs typeface="Arial"/>
              </a:rPr>
              <a:t> </a:t>
            </a:r>
            <a:r>
              <a:rPr sz="2206" i="1" dirty="0">
                <a:latin typeface="Arial"/>
                <a:cs typeface="Arial"/>
              </a:rPr>
              <a:t>neželezných</a:t>
            </a:r>
            <a:r>
              <a:rPr sz="2206" i="1" spc="-66" dirty="0">
                <a:latin typeface="Arial"/>
                <a:cs typeface="Arial"/>
              </a:rPr>
              <a:t> </a:t>
            </a:r>
            <a:r>
              <a:rPr sz="2206" i="1" dirty="0">
                <a:latin typeface="Arial"/>
                <a:cs typeface="Arial"/>
              </a:rPr>
              <a:t>kovů</a:t>
            </a:r>
            <a:r>
              <a:rPr sz="2206" i="1" spc="-39" dirty="0">
                <a:latin typeface="Arial"/>
                <a:cs typeface="Arial"/>
              </a:rPr>
              <a:t> </a:t>
            </a:r>
            <a:r>
              <a:rPr sz="2206" i="1" spc="-55" dirty="0">
                <a:latin typeface="Arial"/>
                <a:cs typeface="Arial"/>
              </a:rPr>
              <a:t>a </a:t>
            </a:r>
            <a:r>
              <a:rPr sz="2206" i="1" dirty="0">
                <a:latin typeface="Arial"/>
                <a:cs typeface="Arial"/>
              </a:rPr>
              <a:t>jejich</a:t>
            </a:r>
            <a:r>
              <a:rPr sz="2206" i="1" spc="-22" dirty="0">
                <a:latin typeface="Arial"/>
                <a:cs typeface="Arial"/>
              </a:rPr>
              <a:t> </a:t>
            </a:r>
            <a:r>
              <a:rPr sz="2206" i="1" spc="-11" dirty="0">
                <a:latin typeface="Arial"/>
                <a:cs typeface="Arial"/>
              </a:rPr>
              <a:t>slitin.</a:t>
            </a:r>
            <a:endParaRPr sz="2206" dirty="0">
              <a:latin typeface="Arial"/>
              <a:cs typeface="Arial"/>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a:spLocks noGrp="1"/>
          </p:cNvSpPr>
          <p:nvPr>
            <p:ph type="title"/>
          </p:nvPr>
        </p:nvSpPr>
        <p:spPr>
          <a:xfrm>
            <a:off x="391631" y="774807"/>
            <a:ext cx="4329731" cy="514728"/>
          </a:xfrm>
          <a:prstGeom prst="rect">
            <a:avLst/>
          </a:prstGeom>
        </p:spPr>
        <p:txBody>
          <a:bodyPr vert="horz" wrap="square" lIns="0" tIns="14005" rIns="0" bIns="0" rtlCol="0">
            <a:spAutoFit/>
          </a:bodyPr>
          <a:lstStyle/>
          <a:p>
            <a:pPr marL="14007">
              <a:spcBef>
                <a:spcPts val="110"/>
              </a:spcBef>
            </a:pPr>
            <a:r>
              <a:rPr sz="3253" i="1" spc="-99" dirty="0">
                <a:latin typeface="Tahoma"/>
                <a:cs typeface="Tahoma"/>
              </a:rPr>
              <a:t>Tvrdý</a:t>
            </a:r>
            <a:r>
              <a:rPr sz="3253" i="1" spc="-121" dirty="0">
                <a:latin typeface="Tahoma"/>
                <a:cs typeface="Tahoma"/>
              </a:rPr>
              <a:t> </a:t>
            </a:r>
            <a:r>
              <a:rPr sz="3253" i="1" spc="-99" dirty="0">
                <a:latin typeface="Tahoma"/>
                <a:cs typeface="Tahoma"/>
              </a:rPr>
              <a:t>svařovací </a:t>
            </a:r>
            <a:r>
              <a:rPr sz="3253" i="1" spc="-39" dirty="0">
                <a:latin typeface="Tahoma"/>
                <a:cs typeface="Tahoma"/>
              </a:rPr>
              <a:t>režim</a:t>
            </a:r>
            <a:endParaRPr sz="3253">
              <a:latin typeface="Tahoma"/>
              <a:cs typeface="Tahoma"/>
            </a:endParaRPr>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706920" y="1819931"/>
            <a:ext cx="9046009" cy="4609697"/>
          </a:xfrm>
          <a:prstGeom prst="rect">
            <a:avLst/>
          </a:prstGeom>
        </p:spPr>
        <p:txBody>
          <a:bodyPr vert="horz" wrap="square" lIns="0" tIns="14706" rIns="0" bIns="0" rtlCol="0">
            <a:spAutoFit/>
          </a:bodyPr>
          <a:lstStyle/>
          <a:p>
            <a:pPr marL="313042" indent="-299736">
              <a:spcBef>
                <a:spcPts val="116"/>
              </a:spcBef>
              <a:buFont typeface="Wingdings"/>
              <a:buChar char=""/>
              <a:tabLst>
                <a:tab pos="313742" algn="l"/>
              </a:tabLst>
            </a:pPr>
            <a:r>
              <a:rPr sz="2206" i="1" dirty="0">
                <a:latin typeface="Arial"/>
                <a:cs typeface="Arial"/>
              </a:rPr>
              <a:t>Pro</a:t>
            </a:r>
            <a:r>
              <a:rPr sz="2206" i="1" spc="-33" dirty="0">
                <a:latin typeface="Arial"/>
                <a:cs typeface="Arial"/>
              </a:rPr>
              <a:t> </a:t>
            </a:r>
            <a:r>
              <a:rPr sz="2206" i="1" dirty="0">
                <a:latin typeface="Arial"/>
                <a:cs typeface="Arial"/>
              </a:rPr>
              <a:t>měkký</a:t>
            </a:r>
            <a:r>
              <a:rPr sz="2206" i="1" spc="-39" dirty="0">
                <a:latin typeface="Arial"/>
                <a:cs typeface="Arial"/>
              </a:rPr>
              <a:t> </a:t>
            </a:r>
            <a:r>
              <a:rPr sz="2206" i="1" dirty="0">
                <a:latin typeface="Arial"/>
                <a:cs typeface="Arial"/>
              </a:rPr>
              <a:t>svařovací</a:t>
            </a:r>
            <a:r>
              <a:rPr sz="2206" i="1" spc="-66" dirty="0">
                <a:latin typeface="Arial"/>
                <a:cs typeface="Arial"/>
              </a:rPr>
              <a:t> </a:t>
            </a:r>
            <a:r>
              <a:rPr sz="2206" i="1" dirty="0">
                <a:latin typeface="Arial"/>
                <a:cs typeface="Arial"/>
              </a:rPr>
              <a:t>režim</a:t>
            </a:r>
            <a:r>
              <a:rPr sz="2206" i="1" spc="-33" dirty="0">
                <a:latin typeface="Arial"/>
                <a:cs typeface="Arial"/>
              </a:rPr>
              <a:t> </a:t>
            </a:r>
            <a:r>
              <a:rPr sz="2206" i="1" dirty="0">
                <a:latin typeface="Arial"/>
                <a:cs typeface="Arial"/>
              </a:rPr>
              <a:t>jsou</a:t>
            </a:r>
            <a:r>
              <a:rPr sz="2206" i="1" spc="-22" dirty="0">
                <a:latin typeface="Arial"/>
                <a:cs typeface="Arial"/>
              </a:rPr>
              <a:t> </a:t>
            </a:r>
            <a:r>
              <a:rPr sz="2206" i="1" dirty="0">
                <a:latin typeface="Arial"/>
                <a:cs typeface="Arial"/>
              </a:rPr>
              <a:t>typické</a:t>
            </a:r>
            <a:r>
              <a:rPr sz="2206" i="1" spc="-61" dirty="0">
                <a:latin typeface="Arial"/>
                <a:cs typeface="Arial"/>
              </a:rPr>
              <a:t> </a:t>
            </a:r>
            <a:r>
              <a:rPr sz="2206" i="1" dirty="0">
                <a:latin typeface="Arial"/>
                <a:cs typeface="Arial"/>
              </a:rPr>
              <a:t>větší</a:t>
            </a:r>
            <a:r>
              <a:rPr sz="2206" i="1" spc="-44" dirty="0">
                <a:latin typeface="Arial"/>
                <a:cs typeface="Arial"/>
              </a:rPr>
              <a:t> </a:t>
            </a:r>
            <a:r>
              <a:rPr sz="2206" i="1" dirty="0">
                <a:latin typeface="Arial"/>
                <a:cs typeface="Arial"/>
              </a:rPr>
              <a:t>ztráty</a:t>
            </a:r>
            <a:r>
              <a:rPr sz="2206" i="1" spc="-55" dirty="0">
                <a:latin typeface="Arial"/>
                <a:cs typeface="Arial"/>
              </a:rPr>
              <a:t> </a:t>
            </a:r>
            <a:r>
              <a:rPr sz="2206" i="1" dirty="0">
                <a:latin typeface="Arial"/>
                <a:cs typeface="Arial"/>
              </a:rPr>
              <a:t>energie</a:t>
            </a:r>
            <a:r>
              <a:rPr sz="2206" i="1" spc="-39" dirty="0">
                <a:latin typeface="Arial"/>
                <a:cs typeface="Arial"/>
              </a:rPr>
              <a:t> </a:t>
            </a:r>
            <a:r>
              <a:rPr sz="2206" i="1" dirty="0">
                <a:latin typeface="Arial"/>
                <a:cs typeface="Arial"/>
              </a:rPr>
              <a:t>vedením</a:t>
            </a:r>
            <a:r>
              <a:rPr sz="2206" i="1" spc="-50" dirty="0">
                <a:latin typeface="Arial"/>
                <a:cs typeface="Arial"/>
              </a:rPr>
              <a:t> </a:t>
            </a:r>
            <a:r>
              <a:rPr sz="2206" i="1" spc="-55" dirty="0">
                <a:latin typeface="Arial"/>
                <a:cs typeface="Arial"/>
              </a:rPr>
              <a:t>a</a:t>
            </a:r>
            <a:endParaRPr sz="2206">
              <a:latin typeface="Arial"/>
              <a:cs typeface="Arial"/>
            </a:endParaRPr>
          </a:p>
          <a:p>
            <a:pPr marL="321446"/>
            <a:r>
              <a:rPr sz="2206" i="1" dirty="0">
                <a:latin typeface="Arial"/>
                <a:cs typeface="Arial"/>
              </a:rPr>
              <a:t>sáláním</a:t>
            </a:r>
            <a:r>
              <a:rPr sz="2206" i="1" spc="-61" dirty="0">
                <a:latin typeface="Arial"/>
                <a:cs typeface="Arial"/>
              </a:rPr>
              <a:t> </a:t>
            </a:r>
            <a:r>
              <a:rPr sz="2206" i="1" dirty="0">
                <a:latin typeface="Arial"/>
                <a:cs typeface="Arial"/>
              </a:rPr>
              <a:t>tepla</a:t>
            </a:r>
            <a:r>
              <a:rPr sz="2206" i="1" spc="-6"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okolí</a:t>
            </a:r>
            <a:r>
              <a:rPr sz="2206" i="1" spc="-33" dirty="0">
                <a:latin typeface="Arial"/>
                <a:cs typeface="Arial"/>
              </a:rPr>
              <a:t> </a:t>
            </a:r>
            <a:r>
              <a:rPr sz="2206" i="1" dirty="0">
                <a:latin typeface="Arial"/>
                <a:cs typeface="Arial"/>
              </a:rPr>
              <a:t>(díky</a:t>
            </a:r>
            <a:r>
              <a:rPr sz="2206" i="1" spc="-50" dirty="0">
                <a:latin typeface="Arial"/>
                <a:cs typeface="Arial"/>
              </a:rPr>
              <a:t> </a:t>
            </a:r>
            <a:r>
              <a:rPr sz="2206" i="1" dirty="0">
                <a:latin typeface="Arial"/>
                <a:cs typeface="Arial"/>
              </a:rPr>
              <a:t>delším</a:t>
            </a:r>
            <a:r>
              <a:rPr sz="2206" i="1" spc="-28" dirty="0">
                <a:latin typeface="Arial"/>
                <a:cs typeface="Arial"/>
              </a:rPr>
              <a:t> </a:t>
            </a:r>
            <a:r>
              <a:rPr sz="2206" i="1" dirty="0">
                <a:latin typeface="Arial"/>
                <a:cs typeface="Arial"/>
              </a:rPr>
              <a:t>časům</a:t>
            </a:r>
            <a:r>
              <a:rPr sz="2206" i="1" spc="-55" dirty="0">
                <a:latin typeface="Arial"/>
                <a:cs typeface="Arial"/>
              </a:rPr>
              <a:t> </a:t>
            </a:r>
            <a:r>
              <a:rPr sz="2206" i="1" spc="-11" dirty="0">
                <a:latin typeface="Arial"/>
                <a:cs typeface="Arial"/>
              </a:rPr>
              <a:t>svařování).</a:t>
            </a:r>
            <a:endParaRPr sz="2206">
              <a:latin typeface="Arial"/>
              <a:cs typeface="Arial"/>
            </a:endParaRPr>
          </a:p>
          <a:p>
            <a:pPr marL="321446" marR="1121209" indent="-308140">
              <a:spcBef>
                <a:spcPts val="1323"/>
              </a:spcBef>
              <a:buFont typeface="Wingdings"/>
              <a:buChar char=""/>
              <a:tabLst>
                <a:tab pos="313742" algn="l"/>
              </a:tabLst>
            </a:pPr>
            <a:r>
              <a:rPr sz="2206" i="1" dirty="0">
                <a:latin typeface="Arial"/>
                <a:cs typeface="Arial"/>
              </a:rPr>
              <a:t>Elektrody</a:t>
            </a:r>
            <a:r>
              <a:rPr sz="2206" i="1" spc="-44" dirty="0">
                <a:latin typeface="Arial"/>
                <a:cs typeface="Arial"/>
              </a:rPr>
              <a:t> </a:t>
            </a:r>
            <a:r>
              <a:rPr sz="2206" i="1" dirty="0">
                <a:latin typeface="Arial"/>
                <a:cs typeface="Arial"/>
              </a:rPr>
              <a:t>jsou</a:t>
            </a:r>
            <a:r>
              <a:rPr sz="2206" i="1" spc="-6" dirty="0">
                <a:latin typeface="Arial"/>
                <a:cs typeface="Arial"/>
              </a:rPr>
              <a:t> </a:t>
            </a:r>
            <a:r>
              <a:rPr sz="2206" i="1" dirty="0">
                <a:latin typeface="Arial"/>
                <a:cs typeface="Arial"/>
              </a:rPr>
              <a:t>nepříznivě</a:t>
            </a:r>
            <a:r>
              <a:rPr sz="2206" i="1" spc="-66" dirty="0">
                <a:latin typeface="Arial"/>
                <a:cs typeface="Arial"/>
              </a:rPr>
              <a:t> </a:t>
            </a:r>
            <a:r>
              <a:rPr sz="2206" i="1" dirty="0">
                <a:latin typeface="Arial"/>
                <a:cs typeface="Arial"/>
              </a:rPr>
              <a:t>tepelně</a:t>
            </a:r>
            <a:r>
              <a:rPr sz="2206" i="1" spc="-22" dirty="0">
                <a:latin typeface="Arial"/>
                <a:cs typeface="Arial"/>
              </a:rPr>
              <a:t> namáhány,</a:t>
            </a:r>
            <a:r>
              <a:rPr sz="2206" i="1" spc="-55" dirty="0">
                <a:latin typeface="Arial"/>
                <a:cs typeface="Arial"/>
              </a:rPr>
              <a:t> </a:t>
            </a:r>
            <a:r>
              <a:rPr sz="2206" i="1" dirty="0">
                <a:latin typeface="Arial"/>
                <a:cs typeface="Arial"/>
              </a:rPr>
              <a:t>proto</a:t>
            </a:r>
            <a:r>
              <a:rPr sz="2206" i="1" spc="-39" dirty="0">
                <a:latin typeface="Arial"/>
                <a:cs typeface="Arial"/>
              </a:rPr>
              <a:t> </a:t>
            </a:r>
            <a:r>
              <a:rPr sz="2206" i="1" dirty="0">
                <a:latin typeface="Arial"/>
                <a:cs typeface="Arial"/>
              </a:rPr>
              <a:t>se</a:t>
            </a:r>
            <a:r>
              <a:rPr sz="2206" i="1" spc="-17" dirty="0">
                <a:latin typeface="Arial"/>
                <a:cs typeface="Arial"/>
              </a:rPr>
              <a:t> </a:t>
            </a:r>
            <a:r>
              <a:rPr sz="2206" i="1" spc="-11" dirty="0">
                <a:latin typeface="Arial"/>
                <a:cs typeface="Arial"/>
              </a:rPr>
              <a:t>rychleji </a:t>
            </a:r>
            <a:r>
              <a:rPr sz="2206" i="1" dirty="0">
                <a:latin typeface="Arial"/>
                <a:cs typeface="Arial"/>
              </a:rPr>
              <a:t>znehodnocují</a:t>
            </a:r>
            <a:r>
              <a:rPr sz="2206" i="1" spc="-61"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vyžadují</a:t>
            </a:r>
            <a:r>
              <a:rPr sz="2206" i="1" spc="-44" dirty="0">
                <a:latin typeface="Arial"/>
                <a:cs typeface="Arial"/>
              </a:rPr>
              <a:t> </a:t>
            </a:r>
            <a:r>
              <a:rPr sz="2206" i="1" dirty="0">
                <a:latin typeface="Arial"/>
                <a:cs typeface="Arial"/>
              </a:rPr>
              <a:t>tak</a:t>
            </a:r>
            <a:r>
              <a:rPr sz="2206" i="1" spc="-33" dirty="0">
                <a:latin typeface="Arial"/>
                <a:cs typeface="Arial"/>
              </a:rPr>
              <a:t> </a:t>
            </a:r>
            <a:r>
              <a:rPr sz="2206" i="1" dirty="0">
                <a:latin typeface="Arial"/>
                <a:cs typeface="Arial"/>
              </a:rPr>
              <a:t>častější</a:t>
            </a:r>
            <a:r>
              <a:rPr sz="2206" i="1" spc="-44" dirty="0">
                <a:latin typeface="Arial"/>
                <a:cs typeface="Arial"/>
              </a:rPr>
              <a:t> </a:t>
            </a:r>
            <a:r>
              <a:rPr sz="2206" i="1" dirty="0">
                <a:latin typeface="Arial"/>
                <a:cs typeface="Arial"/>
              </a:rPr>
              <a:t>úpravu</a:t>
            </a:r>
            <a:r>
              <a:rPr sz="2206" i="1" spc="-50"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výměnu</a:t>
            </a:r>
            <a:r>
              <a:rPr sz="2206" i="1" spc="-28" dirty="0">
                <a:latin typeface="Arial"/>
                <a:cs typeface="Arial"/>
              </a:rPr>
              <a:t> </a:t>
            </a:r>
            <a:r>
              <a:rPr sz="2206" i="1" spc="-55" dirty="0">
                <a:latin typeface="Arial"/>
                <a:cs typeface="Arial"/>
              </a:rPr>
              <a:t>.</a:t>
            </a:r>
            <a:endParaRPr sz="2206">
              <a:latin typeface="Arial"/>
              <a:cs typeface="Arial"/>
            </a:endParaRPr>
          </a:p>
          <a:p>
            <a:pPr marL="321446" marR="827074" indent="-308140">
              <a:spcBef>
                <a:spcPts val="1329"/>
              </a:spcBef>
              <a:buFont typeface="Wingdings"/>
              <a:buChar char=""/>
              <a:tabLst>
                <a:tab pos="313742" algn="l"/>
              </a:tabLst>
            </a:pPr>
            <a:r>
              <a:rPr sz="2206" i="1" dirty="0">
                <a:latin typeface="Arial"/>
                <a:cs typeface="Arial"/>
              </a:rPr>
              <a:t>Deformace</a:t>
            </a:r>
            <a:r>
              <a:rPr sz="2206" i="1" spc="-55" dirty="0">
                <a:latin typeface="Arial"/>
                <a:cs typeface="Arial"/>
              </a:rPr>
              <a:t> </a:t>
            </a:r>
            <a:r>
              <a:rPr sz="2206" i="1" dirty="0">
                <a:latin typeface="Arial"/>
                <a:cs typeface="Arial"/>
              </a:rPr>
              <a:t>svarového</a:t>
            </a:r>
            <a:r>
              <a:rPr sz="2206" i="1" spc="-55" dirty="0">
                <a:latin typeface="Arial"/>
                <a:cs typeface="Arial"/>
              </a:rPr>
              <a:t> </a:t>
            </a:r>
            <a:r>
              <a:rPr sz="2206" i="1" dirty="0">
                <a:latin typeface="Arial"/>
                <a:cs typeface="Arial"/>
              </a:rPr>
              <a:t>spoje</a:t>
            </a:r>
            <a:r>
              <a:rPr sz="2206" i="1" spc="-28" dirty="0">
                <a:latin typeface="Arial"/>
                <a:cs typeface="Arial"/>
              </a:rPr>
              <a:t> </a:t>
            </a:r>
            <a:r>
              <a:rPr sz="2206" i="1" dirty="0">
                <a:latin typeface="Arial"/>
                <a:cs typeface="Arial"/>
              </a:rPr>
              <a:t>jsou</a:t>
            </a:r>
            <a:r>
              <a:rPr sz="2206" i="1" spc="-33" dirty="0">
                <a:latin typeface="Arial"/>
                <a:cs typeface="Arial"/>
              </a:rPr>
              <a:t> </a:t>
            </a:r>
            <a:r>
              <a:rPr sz="2206" i="1" dirty="0">
                <a:latin typeface="Arial"/>
                <a:cs typeface="Arial"/>
              </a:rPr>
              <a:t>větší</a:t>
            </a:r>
            <a:r>
              <a:rPr sz="2206" i="1" spc="-44"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otisky</a:t>
            </a:r>
            <a:r>
              <a:rPr sz="2206" i="1" spc="-39" dirty="0">
                <a:latin typeface="Arial"/>
                <a:cs typeface="Arial"/>
              </a:rPr>
              <a:t> </a:t>
            </a:r>
            <a:r>
              <a:rPr sz="2206" i="1" dirty="0">
                <a:latin typeface="Arial"/>
                <a:cs typeface="Arial"/>
              </a:rPr>
              <a:t>elektrod</a:t>
            </a:r>
            <a:r>
              <a:rPr sz="2206" i="1" spc="-39" dirty="0">
                <a:latin typeface="Arial"/>
                <a:cs typeface="Arial"/>
              </a:rPr>
              <a:t> </a:t>
            </a:r>
            <a:r>
              <a:rPr sz="2206" i="1" dirty="0">
                <a:latin typeface="Arial"/>
                <a:cs typeface="Arial"/>
              </a:rPr>
              <a:t>hlubší</a:t>
            </a:r>
            <a:r>
              <a:rPr sz="2206" i="1" spc="-44" dirty="0">
                <a:latin typeface="Arial"/>
                <a:cs typeface="Arial"/>
              </a:rPr>
              <a:t> </a:t>
            </a:r>
            <a:r>
              <a:rPr sz="2206" i="1" spc="-55" dirty="0">
                <a:latin typeface="Arial"/>
                <a:cs typeface="Arial"/>
              </a:rPr>
              <a:t>a </a:t>
            </a:r>
            <a:r>
              <a:rPr sz="2206" i="1" dirty="0">
                <a:latin typeface="Arial"/>
                <a:cs typeface="Arial"/>
              </a:rPr>
              <a:t>struktura</a:t>
            </a:r>
            <a:r>
              <a:rPr sz="2206" i="1" spc="-72" dirty="0">
                <a:latin typeface="Arial"/>
                <a:cs typeface="Arial"/>
              </a:rPr>
              <a:t> </a:t>
            </a:r>
            <a:r>
              <a:rPr sz="2206" i="1" dirty="0">
                <a:latin typeface="Arial"/>
                <a:cs typeface="Arial"/>
              </a:rPr>
              <a:t>svaru</a:t>
            </a:r>
            <a:r>
              <a:rPr sz="2206" i="1" spc="-55"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hrubozrnná</a:t>
            </a:r>
            <a:r>
              <a:rPr sz="2206" i="1" spc="-55" dirty="0">
                <a:latin typeface="Arial"/>
                <a:cs typeface="Arial"/>
              </a:rPr>
              <a:t> </a:t>
            </a:r>
            <a:r>
              <a:rPr sz="2206" i="1" dirty="0">
                <a:latin typeface="Arial"/>
                <a:cs typeface="Arial"/>
              </a:rPr>
              <a:t>(méně</a:t>
            </a:r>
            <a:r>
              <a:rPr sz="2206" i="1" spc="-33" dirty="0">
                <a:latin typeface="Arial"/>
                <a:cs typeface="Arial"/>
              </a:rPr>
              <a:t> </a:t>
            </a:r>
            <a:r>
              <a:rPr sz="2206" i="1" spc="-11" dirty="0">
                <a:latin typeface="Arial"/>
                <a:cs typeface="Arial"/>
              </a:rPr>
              <a:t>pevná).</a:t>
            </a:r>
            <a:endParaRPr sz="2206">
              <a:latin typeface="Arial"/>
              <a:cs typeface="Arial"/>
            </a:endParaRPr>
          </a:p>
          <a:p>
            <a:pPr marL="313042" indent="-299736">
              <a:spcBef>
                <a:spcPts val="1323"/>
              </a:spcBef>
              <a:buFont typeface="Wingdings"/>
              <a:buChar char=""/>
              <a:tabLst>
                <a:tab pos="313742" algn="l"/>
              </a:tabLst>
            </a:pPr>
            <a:r>
              <a:rPr sz="2206" i="1" dirty="0">
                <a:latin typeface="Arial"/>
                <a:cs typeface="Arial"/>
              </a:rPr>
              <a:t>Výhodou</a:t>
            </a:r>
            <a:r>
              <a:rPr sz="2206" i="1" spc="-55" dirty="0">
                <a:latin typeface="Arial"/>
                <a:cs typeface="Arial"/>
              </a:rPr>
              <a:t> </a:t>
            </a:r>
            <a:r>
              <a:rPr sz="2206" i="1" dirty="0">
                <a:latin typeface="Arial"/>
                <a:cs typeface="Arial"/>
              </a:rPr>
              <a:t>tohoto</a:t>
            </a:r>
            <a:r>
              <a:rPr sz="2206" i="1" spc="-39" dirty="0">
                <a:latin typeface="Arial"/>
                <a:cs typeface="Arial"/>
              </a:rPr>
              <a:t> </a:t>
            </a:r>
            <a:r>
              <a:rPr sz="2206" i="1" dirty="0">
                <a:latin typeface="Arial"/>
                <a:cs typeface="Arial"/>
              </a:rPr>
              <a:t>režimu</a:t>
            </a:r>
            <a:r>
              <a:rPr sz="2206" i="1" spc="-28" dirty="0">
                <a:latin typeface="Arial"/>
                <a:cs typeface="Arial"/>
              </a:rPr>
              <a:t> </a:t>
            </a:r>
            <a:r>
              <a:rPr sz="2206" i="1" dirty="0">
                <a:latin typeface="Arial"/>
                <a:cs typeface="Arial"/>
              </a:rPr>
              <a:t>svařování</a:t>
            </a:r>
            <a:r>
              <a:rPr sz="2206" i="1" spc="-55" dirty="0">
                <a:latin typeface="Arial"/>
                <a:cs typeface="Arial"/>
              </a:rPr>
              <a:t> </a:t>
            </a:r>
            <a:r>
              <a:rPr sz="2206" i="1" dirty="0">
                <a:latin typeface="Arial"/>
                <a:cs typeface="Arial"/>
              </a:rPr>
              <a:t>je,</a:t>
            </a:r>
            <a:r>
              <a:rPr sz="2206" i="1" spc="-22" dirty="0">
                <a:latin typeface="Arial"/>
                <a:cs typeface="Arial"/>
              </a:rPr>
              <a:t> </a:t>
            </a:r>
            <a:r>
              <a:rPr sz="2206" i="1" dirty="0">
                <a:latin typeface="Arial"/>
                <a:cs typeface="Arial"/>
              </a:rPr>
              <a:t>že</a:t>
            </a:r>
            <a:r>
              <a:rPr sz="2206" i="1" spc="-22" dirty="0">
                <a:latin typeface="Arial"/>
                <a:cs typeface="Arial"/>
              </a:rPr>
              <a:t> </a:t>
            </a:r>
            <a:r>
              <a:rPr sz="2206" i="1" dirty="0">
                <a:latin typeface="Arial"/>
                <a:cs typeface="Arial"/>
              </a:rPr>
              <a:t>snižuje</a:t>
            </a:r>
            <a:r>
              <a:rPr sz="2206" i="1" spc="-39" dirty="0">
                <a:latin typeface="Arial"/>
                <a:cs typeface="Arial"/>
              </a:rPr>
              <a:t> </a:t>
            </a:r>
            <a:r>
              <a:rPr sz="2206" i="1" dirty="0">
                <a:latin typeface="Arial"/>
                <a:cs typeface="Arial"/>
              </a:rPr>
              <a:t>nebezpečí</a:t>
            </a:r>
            <a:r>
              <a:rPr sz="2206" i="1" spc="-55" dirty="0">
                <a:latin typeface="Arial"/>
                <a:cs typeface="Arial"/>
              </a:rPr>
              <a:t> </a:t>
            </a:r>
            <a:r>
              <a:rPr sz="2206" i="1" spc="-11" dirty="0">
                <a:latin typeface="Arial"/>
                <a:cs typeface="Arial"/>
              </a:rPr>
              <a:t>zakalení</a:t>
            </a:r>
            <a:endParaRPr sz="2206">
              <a:latin typeface="Arial"/>
              <a:cs typeface="Arial"/>
            </a:endParaRPr>
          </a:p>
          <a:p>
            <a:pPr marL="321446"/>
            <a:r>
              <a:rPr sz="2206" i="1" dirty="0">
                <a:latin typeface="Arial"/>
                <a:cs typeface="Arial"/>
              </a:rPr>
              <a:t>materiálu,</a:t>
            </a:r>
            <a:r>
              <a:rPr sz="2206" i="1" spc="-44" dirty="0">
                <a:latin typeface="Arial"/>
                <a:cs typeface="Arial"/>
              </a:rPr>
              <a:t> </a:t>
            </a:r>
            <a:r>
              <a:rPr sz="2206" i="1" dirty="0">
                <a:latin typeface="Arial"/>
                <a:cs typeface="Arial"/>
              </a:rPr>
              <a:t>což</a:t>
            </a:r>
            <a:r>
              <a:rPr sz="2206" i="1" spc="-28"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výhodné</a:t>
            </a:r>
            <a:r>
              <a:rPr sz="2206" i="1" spc="-61" dirty="0">
                <a:latin typeface="Arial"/>
                <a:cs typeface="Arial"/>
              </a:rPr>
              <a:t> </a:t>
            </a:r>
            <a:r>
              <a:rPr sz="2206" i="1" dirty="0">
                <a:latin typeface="Arial"/>
                <a:cs typeface="Arial"/>
              </a:rPr>
              <a:t>u</a:t>
            </a:r>
            <a:r>
              <a:rPr sz="2206" i="1" spc="-33" dirty="0">
                <a:latin typeface="Arial"/>
                <a:cs typeface="Arial"/>
              </a:rPr>
              <a:t> </a:t>
            </a:r>
            <a:r>
              <a:rPr sz="2206" i="1" dirty="0">
                <a:latin typeface="Arial"/>
                <a:cs typeface="Arial"/>
              </a:rPr>
              <a:t>ocelí</a:t>
            </a:r>
            <a:r>
              <a:rPr sz="2206" i="1" spc="-39" dirty="0">
                <a:latin typeface="Arial"/>
                <a:cs typeface="Arial"/>
              </a:rPr>
              <a:t> </a:t>
            </a:r>
            <a:r>
              <a:rPr sz="2206" i="1" dirty="0">
                <a:latin typeface="Arial"/>
                <a:cs typeface="Arial"/>
              </a:rPr>
              <a:t>s</a:t>
            </a:r>
            <a:r>
              <a:rPr sz="2206" i="1" spc="-11" dirty="0">
                <a:latin typeface="Arial"/>
                <a:cs typeface="Arial"/>
              </a:rPr>
              <a:t> </a:t>
            </a:r>
            <a:r>
              <a:rPr sz="2206" i="1" dirty="0">
                <a:latin typeface="Arial"/>
                <a:cs typeface="Arial"/>
              </a:rPr>
              <a:t>vyšším</a:t>
            </a:r>
            <a:r>
              <a:rPr sz="2206" i="1" spc="-66" dirty="0">
                <a:latin typeface="Arial"/>
                <a:cs typeface="Arial"/>
              </a:rPr>
              <a:t> </a:t>
            </a:r>
            <a:r>
              <a:rPr sz="2206" i="1" dirty="0">
                <a:latin typeface="Arial"/>
                <a:cs typeface="Arial"/>
              </a:rPr>
              <a:t>obsahem</a:t>
            </a:r>
            <a:r>
              <a:rPr sz="2206" i="1" spc="-61" dirty="0">
                <a:latin typeface="Arial"/>
                <a:cs typeface="Arial"/>
              </a:rPr>
              <a:t> </a:t>
            </a:r>
            <a:r>
              <a:rPr sz="2206" i="1" spc="-11" dirty="0">
                <a:latin typeface="Arial"/>
                <a:cs typeface="Arial"/>
              </a:rPr>
              <a:t>uhlíku</a:t>
            </a:r>
            <a:r>
              <a:rPr sz="2206" spc="-11" dirty="0">
                <a:latin typeface="Arial"/>
                <a:cs typeface="Arial"/>
              </a:rPr>
              <a:t>.</a:t>
            </a:r>
            <a:endParaRPr sz="2206">
              <a:latin typeface="Arial"/>
              <a:cs typeface="Arial"/>
            </a:endParaRPr>
          </a:p>
          <a:p>
            <a:pPr marL="321446"/>
            <a:r>
              <a:rPr sz="2206" i="1" dirty="0">
                <a:latin typeface="Arial"/>
                <a:cs typeface="Arial"/>
              </a:rPr>
              <a:t>Dále</a:t>
            </a:r>
            <a:r>
              <a:rPr sz="2206" i="1" spc="-11" dirty="0">
                <a:latin typeface="Arial"/>
                <a:cs typeface="Arial"/>
              </a:rPr>
              <a:t> </a:t>
            </a:r>
            <a:r>
              <a:rPr sz="2206" i="1" dirty="0">
                <a:latin typeface="Arial"/>
                <a:cs typeface="Arial"/>
              </a:rPr>
              <a:t>vhodné</a:t>
            </a:r>
            <a:r>
              <a:rPr sz="2206" i="1" spc="-39" dirty="0">
                <a:latin typeface="Arial"/>
                <a:cs typeface="Arial"/>
              </a:rPr>
              <a:t> </a:t>
            </a:r>
            <a:r>
              <a:rPr sz="2206" i="1" dirty="0">
                <a:latin typeface="Arial"/>
                <a:cs typeface="Arial"/>
              </a:rPr>
              <a:t>pro</a:t>
            </a:r>
            <a:r>
              <a:rPr sz="2206" i="1" spc="-44" dirty="0">
                <a:latin typeface="Arial"/>
                <a:cs typeface="Arial"/>
              </a:rPr>
              <a:t> </a:t>
            </a:r>
            <a:r>
              <a:rPr sz="2206" i="1" dirty="0">
                <a:latin typeface="Arial"/>
                <a:cs typeface="Arial"/>
              </a:rPr>
              <a:t>opravy</a:t>
            </a:r>
            <a:r>
              <a:rPr sz="2206" i="1" spc="-44"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zpracování</a:t>
            </a:r>
            <a:r>
              <a:rPr sz="2206" i="1" spc="-55" dirty="0">
                <a:latin typeface="Arial"/>
                <a:cs typeface="Arial"/>
              </a:rPr>
              <a:t> </a:t>
            </a:r>
            <a:r>
              <a:rPr sz="2206" i="1" dirty="0">
                <a:latin typeface="Arial"/>
                <a:cs typeface="Arial"/>
              </a:rPr>
              <a:t>znečištěných</a:t>
            </a:r>
            <a:r>
              <a:rPr sz="2206" i="1" spc="-61" dirty="0">
                <a:latin typeface="Arial"/>
                <a:cs typeface="Arial"/>
              </a:rPr>
              <a:t> </a:t>
            </a:r>
            <a:r>
              <a:rPr sz="2206" i="1" spc="-11" dirty="0">
                <a:latin typeface="Arial"/>
                <a:cs typeface="Arial"/>
              </a:rPr>
              <a:t>plechů</a:t>
            </a:r>
            <a:endParaRPr sz="2206">
              <a:latin typeface="Arial"/>
              <a:cs typeface="Arial"/>
            </a:endParaRPr>
          </a:p>
          <a:p>
            <a:pPr>
              <a:spcBef>
                <a:spcPts val="50"/>
              </a:spcBef>
            </a:pPr>
            <a:endParaRPr sz="2261">
              <a:latin typeface="Arial"/>
              <a:cs typeface="Arial"/>
            </a:endParaRPr>
          </a:p>
          <a:p>
            <a:pPr marL="14007"/>
            <a:r>
              <a:rPr sz="2206" i="1" dirty="0">
                <a:latin typeface="Arial"/>
                <a:cs typeface="Arial"/>
              </a:rPr>
              <a:t>Vzniká</a:t>
            </a:r>
            <a:r>
              <a:rPr sz="2206" i="1" spc="-50" dirty="0">
                <a:latin typeface="Arial"/>
                <a:cs typeface="Arial"/>
              </a:rPr>
              <a:t> </a:t>
            </a:r>
            <a:r>
              <a:rPr sz="2206" i="1" dirty="0">
                <a:latin typeface="Arial"/>
                <a:cs typeface="Arial"/>
              </a:rPr>
              <a:t>malý</a:t>
            </a:r>
            <a:r>
              <a:rPr sz="2206" i="1" spc="-17" dirty="0">
                <a:latin typeface="Arial"/>
                <a:cs typeface="Arial"/>
              </a:rPr>
              <a:t> </a:t>
            </a:r>
            <a:r>
              <a:rPr sz="2206" i="1" dirty="0">
                <a:latin typeface="Arial"/>
                <a:cs typeface="Arial"/>
              </a:rPr>
              <a:t>průměr</a:t>
            </a:r>
            <a:r>
              <a:rPr sz="2206" i="1" spc="-50" dirty="0">
                <a:latin typeface="Arial"/>
                <a:cs typeface="Arial"/>
              </a:rPr>
              <a:t> </a:t>
            </a:r>
            <a:r>
              <a:rPr sz="2206" i="1" dirty="0">
                <a:latin typeface="Arial"/>
                <a:cs typeface="Arial"/>
              </a:rPr>
              <a:t>svarové</a:t>
            </a:r>
            <a:r>
              <a:rPr sz="2206" i="1" spc="-72" dirty="0">
                <a:latin typeface="Arial"/>
                <a:cs typeface="Arial"/>
              </a:rPr>
              <a:t> </a:t>
            </a:r>
            <a:r>
              <a:rPr sz="2206" i="1" spc="-11" dirty="0">
                <a:latin typeface="Arial"/>
                <a:cs typeface="Arial"/>
              </a:rPr>
              <a:t>čočky,</a:t>
            </a:r>
            <a:r>
              <a:rPr sz="2206" i="1" spc="-88" dirty="0">
                <a:latin typeface="Arial"/>
                <a:cs typeface="Arial"/>
              </a:rPr>
              <a:t> </a:t>
            </a:r>
            <a:r>
              <a:rPr sz="2206" i="1" dirty="0">
                <a:latin typeface="Arial"/>
                <a:cs typeface="Arial"/>
              </a:rPr>
              <a:t>se</a:t>
            </a:r>
            <a:r>
              <a:rPr sz="2206" i="1" spc="-44" dirty="0">
                <a:latin typeface="Arial"/>
                <a:cs typeface="Arial"/>
              </a:rPr>
              <a:t> </a:t>
            </a:r>
            <a:r>
              <a:rPr sz="2206" i="1" dirty="0">
                <a:latin typeface="Arial"/>
                <a:cs typeface="Arial"/>
              </a:rPr>
              <a:t>znatelnými</a:t>
            </a:r>
            <a:r>
              <a:rPr sz="2206" i="1" spc="-44" dirty="0">
                <a:latin typeface="Arial"/>
                <a:cs typeface="Arial"/>
              </a:rPr>
              <a:t> </a:t>
            </a:r>
            <a:r>
              <a:rPr sz="2206" i="1" dirty="0">
                <a:latin typeface="Arial"/>
                <a:cs typeface="Arial"/>
              </a:rPr>
              <a:t>otlaky</a:t>
            </a:r>
            <a:r>
              <a:rPr sz="2206" i="1" spc="-50" dirty="0">
                <a:latin typeface="Arial"/>
                <a:cs typeface="Arial"/>
              </a:rPr>
              <a:t> </a:t>
            </a:r>
            <a:r>
              <a:rPr sz="2206" i="1" dirty="0">
                <a:latin typeface="Arial"/>
                <a:cs typeface="Arial"/>
              </a:rPr>
              <a:t>po</a:t>
            </a:r>
            <a:r>
              <a:rPr sz="2206" i="1" spc="-39" dirty="0">
                <a:latin typeface="Arial"/>
                <a:cs typeface="Arial"/>
              </a:rPr>
              <a:t> </a:t>
            </a:r>
            <a:r>
              <a:rPr sz="2206" i="1" spc="-11" dirty="0">
                <a:latin typeface="Arial"/>
                <a:cs typeface="Arial"/>
              </a:rPr>
              <a:t>okraji,</a:t>
            </a:r>
            <a:endParaRPr sz="2206">
              <a:latin typeface="Arial"/>
              <a:cs typeface="Arial"/>
            </a:endParaRPr>
          </a:p>
          <a:p>
            <a:pPr marL="14007"/>
            <a:r>
              <a:rPr sz="2206" i="1" dirty="0">
                <a:latin typeface="Arial"/>
                <a:cs typeface="Arial"/>
              </a:rPr>
              <a:t>Vyšší</a:t>
            </a:r>
            <a:r>
              <a:rPr sz="2206" i="1" spc="-61" dirty="0">
                <a:latin typeface="Arial"/>
                <a:cs typeface="Arial"/>
              </a:rPr>
              <a:t> </a:t>
            </a:r>
            <a:r>
              <a:rPr sz="2206" i="1" dirty="0">
                <a:latin typeface="Arial"/>
                <a:cs typeface="Arial"/>
              </a:rPr>
              <a:t>spotřeba</a:t>
            </a:r>
            <a:r>
              <a:rPr sz="2206" i="1" spc="-55" dirty="0">
                <a:latin typeface="Arial"/>
                <a:cs typeface="Arial"/>
              </a:rPr>
              <a:t> </a:t>
            </a:r>
            <a:r>
              <a:rPr sz="2206" i="1" spc="-11" dirty="0">
                <a:latin typeface="Arial"/>
                <a:cs typeface="Arial"/>
              </a:rPr>
              <a:t>energie</a:t>
            </a:r>
            <a:endParaRPr sz="2206">
              <a:latin typeface="Arial"/>
              <a:cs typeface="Arial"/>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a:spLocks noGrp="1"/>
          </p:cNvSpPr>
          <p:nvPr>
            <p:ph type="title"/>
          </p:nvPr>
        </p:nvSpPr>
        <p:spPr>
          <a:xfrm>
            <a:off x="391633" y="774807"/>
            <a:ext cx="4502697" cy="514728"/>
          </a:xfrm>
          <a:prstGeom prst="rect">
            <a:avLst/>
          </a:prstGeom>
        </p:spPr>
        <p:txBody>
          <a:bodyPr vert="horz" wrap="square" lIns="0" tIns="14005" rIns="0" bIns="0" rtlCol="0">
            <a:spAutoFit/>
          </a:bodyPr>
          <a:lstStyle/>
          <a:p>
            <a:pPr marL="14007">
              <a:spcBef>
                <a:spcPts val="110"/>
              </a:spcBef>
            </a:pPr>
            <a:r>
              <a:rPr sz="3253" i="1" spc="-116" dirty="0">
                <a:latin typeface="Tahoma"/>
                <a:cs typeface="Tahoma"/>
              </a:rPr>
              <a:t>Měkký</a:t>
            </a:r>
            <a:r>
              <a:rPr sz="3253" i="1" spc="-99" dirty="0">
                <a:latin typeface="Tahoma"/>
                <a:cs typeface="Tahoma"/>
              </a:rPr>
              <a:t> svařovací</a:t>
            </a:r>
            <a:r>
              <a:rPr sz="3253" i="1" spc="-105" dirty="0">
                <a:latin typeface="Tahoma"/>
                <a:cs typeface="Tahoma"/>
              </a:rPr>
              <a:t> </a:t>
            </a:r>
            <a:r>
              <a:rPr sz="3253" i="1" spc="-39" dirty="0">
                <a:latin typeface="Tahoma"/>
                <a:cs typeface="Tahoma"/>
              </a:rPr>
              <a:t>režim</a:t>
            </a:r>
            <a:endParaRPr sz="3253">
              <a:latin typeface="Tahoma"/>
              <a:cs typeface="Tahoma"/>
            </a:endParaRPr>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2" y="774807"/>
            <a:ext cx="8701478" cy="514728"/>
          </a:xfrm>
          <a:prstGeom prst="rect">
            <a:avLst/>
          </a:prstGeom>
        </p:spPr>
        <p:txBody>
          <a:bodyPr vert="horz" wrap="square" lIns="0" tIns="14005" rIns="0" bIns="0" rtlCol="0">
            <a:spAutoFit/>
          </a:bodyPr>
          <a:lstStyle/>
          <a:p>
            <a:pPr marL="14007">
              <a:spcBef>
                <a:spcPts val="110"/>
              </a:spcBef>
            </a:pPr>
            <a:r>
              <a:rPr sz="3253" i="1" spc="-110" dirty="0">
                <a:latin typeface="Tahoma"/>
                <a:cs typeface="Tahoma"/>
              </a:rPr>
              <a:t>Časový</a:t>
            </a:r>
            <a:r>
              <a:rPr sz="3253" i="1" spc="-116" dirty="0">
                <a:latin typeface="Tahoma"/>
                <a:cs typeface="Tahoma"/>
              </a:rPr>
              <a:t> </a:t>
            </a:r>
            <a:r>
              <a:rPr sz="3253" i="1" spc="-110" dirty="0">
                <a:latin typeface="Tahoma"/>
                <a:cs typeface="Tahoma"/>
              </a:rPr>
              <a:t>průběh </a:t>
            </a:r>
            <a:r>
              <a:rPr sz="3253" i="1" spc="-99" dirty="0">
                <a:latin typeface="Tahoma"/>
                <a:cs typeface="Tahoma"/>
              </a:rPr>
              <a:t>svařování</a:t>
            </a:r>
            <a:r>
              <a:rPr sz="3253" i="1" spc="-61" dirty="0">
                <a:latin typeface="Tahoma"/>
                <a:cs typeface="Tahoma"/>
              </a:rPr>
              <a:t> </a:t>
            </a:r>
            <a:r>
              <a:rPr sz="3253" i="1" dirty="0">
                <a:latin typeface="Tahoma"/>
                <a:cs typeface="Tahoma"/>
              </a:rPr>
              <a:t>–</a:t>
            </a:r>
            <a:r>
              <a:rPr sz="3253" i="1" spc="-110" dirty="0">
                <a:latin typeface="Tahoma"/>
                <a:cs typeface="Tahoma"/>
              </a:rPr>
              <a:t> Svařovací</a:t>
            </a:r>
            <a:r>
              <a:rPr sz="3253" i="1" spc="-99" dirty="0">
                <a:latin typeface="Tahoma"/>
                <a:cs typeface="Tahoma"/>
              </a:rPr>
              <a:t> </a:t>
            </a:r>
            <a:r>
              <a:rPr sz="3253" i="1" spc="-11" dirty="0">
                <a:latin typeface="Tahoma"/>
                <a:cs typeface="Tahoma"/>
              </a:rPr>
              <a:t>cyklus</a:t>
            </a:r>
            <a:endParaRPr sz="3253">
              <a:latin typeface="Tahoma"/>
              <a:cs typeface="Tahoma"/>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585913" y="1923065"/>
            <a:ext cx="9254688" cy="3771071"/>
          </a:xfrm>
          <a:prstGeom prst="rect">
            <a:avLst/>
          </a:prstGeom>
        </p:spPr>
        <p:txBody>
          <a:bodyPr vert="horz" wrap="square" lIns="0" tIns="14706" rIns="0" bIns="0" rtlCol="0">
            <a:spAutoFit/>
          </a:bodyPr>
          <a:lstStyle/>
          <a:p>
            <a:pPr marL="56025" marR="140064">
              <a:spcBef>
                <a:spcPts val="116"/>
              </a:spcBef>
            </a:pPr>
            <a:r>
              <a:rPr sz="2206" i="1" dirty="0">
                <a:latin typeface="Arial"/>
                <a:cs typeface="Arial"/>
              </a:rPr>
              <a:t>Správný</a:t>
            </a:r>
            <a:r>
              <a:rPr sz="2206" i="1" spc="-61" dirty="0">
                <a:latin typeface="Arial"/>
                <a:cs typeface="Arial"/>
              </a:rPr>
              <a:t> </a:t>
            </a:r>
            <a:r>
              <a:rPr sz="2206" i="1" dirty="0">
                <a:latin typeface="Arial"/>
                <a:cs typeface="Arial"/>
              </a:rPr>
              <a:t>vzájemný</a:t>
            </a:r>
            <a:r>
              <a:rPr sz="2206" i="1" spc="-55" dirty="0">
                <a:latin typeface="Arial"/>
                <a:cs typeface="Arial"/>
              </a:rPr>
              <a:t> </a:t>
            </a:r>
            <a:r>
              <a:rPr sz="2206" i="1" dirty="0">
                <a:latin typeface="Arial"/>
                <a:cs typeface="Arial"/>
              </a:rPr>
              <a:t>poměr</a:t>
            </a:r>
            <a:r>
              <a:rPr sz="2206" i="1" spc="-39" dirty="0">
                <a:latin typeface="Arial"/>
                <a:cs typeface="Arial"/>
              </a:rPr>
              <a:t> </a:t>
            </a:r>
            <a:r>
              <a:rPr sz="2206" i="1" dirty="0">
                <a:latin typeface="Arial"/>
                <a:cs typeface="Arial"/>
              </a:rPr>
              <a:t>velikosti</a:t>
            </a:r>
            <a:r>
              <a:rPr sz="2206" i="1" spc="-50" dirty="0">
                <a:latin typeface="Arial"/>
                <a:cs typeface="Arial"/>
              </a:rPr>
              <a:t> </a:t>
            </a:r>
            <a:r>
              <a:rPr sz="2206" i="1" dirty="0">
                <a:latin typeface="Arial"/>
                <a:cs typeface="Arial"/>
              </a:rPr>
              <a:t>parametrů</a:t>
            </a:r>
            <a:r>
              <a:rPr sz="2206" i="1" spc="-66" dirty="0">
                <a:latin typeface="Arial"/>
                <a:cs typeface="Arial"/>
              </a:rPr>
              <a:t> </a:t>
            </a:r>
            <a:r>
              <a:rPr sz="2206" i="1" dirty="0">
                <a:latin typeface="Arial"/>
                <a:cs typeface="Arial"/>
              </a:rPr>
              <a:t>odporového</a:t>
            </a:r>
            <a:r>
              <a:rPr sz="2206" i="1" spc="-66" dirty="0">
                <a:latin typeface="Arial"/>
                <a:cs typeface="Arial"/>
              </a:rPr>
              <a:t> </a:t>
            </a:r>
            <a:r>
              <a:rPr sz="2206" i="1" dirty="0">
                <a:latin typeface="Arial"/>
                <a:cs typeface="Arial"/>
              </a:rPr>
              <a:t>svařování</a:t>
            </a:r>
            <a:r>
              <a:rPr sz="2206" i="1" spc="-72" dirty="0">
                <a:latin typeface="Arial"/>
                <a:cs typeface="Arial"/>
              </a:rPr>
              <a:t> </a:t>
            </a:r>
            <a:r>
              <a:rPr sz="2206" i="1" spc="-22" dirty="0">
                <a:latin typeface="Arial"/>
                <a:cs typeface="Arial"/>
              </a:rPr>
              <a:t>není </a:t>
            </a:r>
            <a:r>
              <a:rPr sz="2206" i="1" dirty="0">
                <a:latin typeface="Arial"/>
                <a:cs typeface="Arial"/>
              </a:rPr>
              <a:t>ještě</a:t>
            </a:r>
            <a:r>
              <a:rPr sz="2206" i="1" spc="-44" dirty="0">
                <a:latin typeface="Arial"/>
                <a:cs typeface="Arial"/>
              </a:rPr>
              <a:t> </a:t>
            </a:r>
            <a:r>
              <a:rPr sz="2206" i="1" dirty="0">
                <a:latin typeface="Arial"/>
                <a:cs typeface="Arial"/>
              </a:rPr>
              <a:t>zárukou</a:t>
            </a:r>
            <a:r>
              <a:rPr sz="2206" i="1" spc="-66" dirty="0">
                <a:latin typeface="Arial"/>
                <a:cs typeface="Arial"/>
              </a:rPr>
              <a:t> </a:t>
            </a:r>
            <a:r>
              <a:rPr sz="2206" i="1" dirty="0">
                <a:latin typeface="Arial"/>
                <a:cs typeface="Arial"/>
              </a:rPr>
              <a:t>vzniku</a:t>
            </a:r>
            <a:r>
              <a:rPr sz="2206" i="1" spc="-44" dirty="0">
                <a:latin typeface="Arial"/>
                <a:cs typeface="Arial"/>
              </a:rPr>
              <a:t> </a:t>
            </a:r>
            <a:r>
              <a:rPr sz="2206" i="1" dirty="0">
                <a:latin typeface="Arial"/>
                <a:cs typeface="Arial"/>
              </a:rPr>
              <a:t>kvalitního</a:t>
            </a:r>
            <a:r>
              <a:rPr sz="2206" i="1" spc="-39" dirty="0">
                <a:latin typeface="Arial"/>
                <a:cs typeface="Arial"/>
              </a:rPr>
              <a:t> </a:t>
            </a:r>
            <a:r>
              <a:rPr sz="2206" i="1" spc="-11" dirty="0">
                <a:latin typeface="Arial"/>
                <a:cs typeface="Arial"/>
              </a:rPr>
              <a:t>svaru.</a:t>
            </a:r>
            <a:endParaRPr sz="2206">
              <a:latin typeface="Arial"/>
              <a:cs typeface="Arial"/>
            </a:endParaRPr>
          </a:p>
          <a:p>
            <a:pPr marL="56025">
              <a:spcBef>
                <a:spcPts val="1059"/>
              </a:spcBef>
            </a:pPr>
            <a:r>
              <a:rPr sz="2206" i="1" dirty="0">
                <a:latin typeface="Arial"/>
                <a:cs typeface="Arial"/>
              </a:rPr>
              <a:t>Záleží</a:t>
            </a:r>
            <a:r>
              <a:rPr sz="2206" i="1" spc="-50" dirty="0">
                <a:latin typeface="Arial"/>
                <a:cs typeface="Arial"/>
              </a:rPr>
              <a:t> </a:t>
            </a:r>
            <a:r>
              <a:rPr sz="2206" i="1" dirty="0">
                <a:latin typeface="Arial"/>
                <a:cs typeface="Arial"/>
              </a:rPr>
              <a:t>také</a:t>
            </a:r>
            <a:r>
              <a:rPr sz="2206" i="1" spc="-55"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jejich</a:t>
            </a:r>
            <a:r>
              <a:rPr sz="2206" i="1" spc="-22" dirty="0">
                <a:latin typeface="Arial"/>
                <a:cs typeface="Arial"/>
              </a:rPr>
              <a:t> </a:t>
            </a:r>
            <a:r>
              <a:rPr sz="2206" i="1" dirty="0">
                <a:latin typeface="Arial"/>
                <a:cs typeface="Arial"/>
              </a:rPr>
              <a:t>časovém</a:t>
            </a:r>
            <a:r>
              <a:rPr sz="2206" i="1" spc="-88" dirty="0">
                <a:latin typeface="Arial"/>
                <a:cs typeface="Arial"/>
              </a:rPr>
              <a:t> </a:t>
            </a:r>
            <a:r>
              <a:rPr sz="2206" i="1" dirty="0">
                <a:latin typeface="Arial"/>
                <a:cs typeface="Arial"/>
              </a:rPr>
              <a:t>průběhu,</a:t>
            </a:r>
            <a:r>
              <a:rPr sz="2206" i="1" spc="-72" dirty="0">
                <a:latin typeface="Arial"/>
                <a:cs typeface="Arial"/>
              </a:rPr>
              <a:t> </a:t>
            </a:r>
            <a:r>
              <a:rPr sz="2206" i="1" spc="-11" dirty="0">
                <a:latin typeface="Arial"/>
                <a:cs typeface="Arial"/>
              </a:rPr>
              <a:t>tzv.</a:t>
            </a:r>
            <a:r>
              <a:rPr sz="2206" i="1" spc="-50" dirty="0">
                <a:latin typeface="Arial"/>
                <a:cs typeface="Arial"/>
              </a:rPr>
              <a:t> </a:t>
            </a:r>
            <a:r>
              <a:rPr sz="2206" b="1" i="1" dirty="0">
                <a:latin typeface="Arial"/>
                <a:cs typeface="Arial"/>
              </a:rPr>
              <a:t>svařovacím</a:t>
            </a:r>
            <a:r>
              <a:rPr sz="2206" b="1" i="1" spc="-66" dirty="0">
                <a:latin typeface="Arial"/>
                <a:cs typeface="Arial"/>
              </a:rPr>
              <a:t> </a:t>
            </a:r>
            <a:r>
              <a:rPr sz="2206" b="1" i="1" spc="-11" dirty="0">
                <a:latin typeface="Arial"/>
                <a:cs typeface="Arial"/>
              </a:rPr>
              <a:t>programu</a:t>
            </a:r>
            <a:r>
              <a:rPr sz="2206" i="1" spc="-11" dirty="0">
                <a:latin typeface="Arial"/>
                <a:cs typeface="Arial"/>
              </a:rPr>
              <a:t>.</a:t>
            </a:r>
            <a:endParaRPr sz="2206">
              <a:latin typeface="Arial"/>
              <a:cs typeface="Arial"/>
            </a:endParaRPr>
          </a:p>
          <a:p>
            <a:pPr>
              <a:spcBef>
                <a:spcPts val="44"/>
              </a:spcBef>
            </a:pPr>
            <a:endParaRPr sz="2261">
              <a:latin typeface="Arial"/>
              <a:cs typeface="Arial"/>
            </a:endParaRPr>
          </a:p>
          <a:p>
            <a:pPr marL="56025" marR="1438452">
              <a:spcBef>
                <a:spcPts val="6"/>
              </a:spcBef>
            </a:pPr>
            <a:r>
              <a:rPr sz="2206" i="1" dirty="0">
                <a:latin typeface="Arial"/>
                <a:cs typeface="Arial"/>
              </a:rPr>
              <a:t>Všechny</a:t>
            </a:r>
            <a:r>
              <a:rPr sz="2206" i="1" spc="-61" dirty="0">
                <a:latin typeface="Arial"/>
                <a:cs typeface="Arial"/>
              </a:rPr>
              <a:t> </a:t>
            </a:r>
            <a:r>
              <a:rPr sz="2206" i="1" dirty="0">
                <a:latin typeface="Arial"/>
                <a:cs typeface="Arial"/>
              </a:rPr>
              <a:t>odporové</a:t>
            </a:r>
            <a:r>
              <a:rPr sz="2206" i="1" spc="-50" dirty="0">
                <a:latin typeface="Arial"/>
                <a:cs typeface="Arial"/>
              </a:rPr>
              <a:t> </a:t>
            </a:r>
            <a:r>
              <a:rPr sz="2206" i="1" dirty="0">
                <a:latin typeface="Arial"/>
                <a:cs typeface="Arial"/>
              </a:rPr>
              <a:t>svařovací</a:t>
            </a:r>
            <a:r>
              <a:rPr sz="2206" i="1" spc="-66" dirty="0">
                <a:latin typeface="Arial"/>
                <a:cs typeface="Arial"/>
              </a:rPr>
              <a:t> </a:t>
            </a:r>
            <a:r>
              <a:rPr sz="2206" i="1" dirty="0">
                <a:latin typeface="Arial"/>
                <a:cs typeface="Arial"/>
              </a:rPr>
              <a:t>stroje</a:t>
            </a:r>
            <a:r>
              <a:rPr sz="2206" i="1" spc="-33" dirty="0">
                <a:latin typeface="Arial"/>
                <a:cs typeface="Arial"/>
              </a:rPr>
              <a:t> </a:t>
            </a:r>
            <a:r>
              <a:rPr sz="2206" i="1" dirty="0">
                <a:latin typeface="Arial"/>
                <a:cs typeface="Arial"/>
              </a:rPr>
              <a:t>jsou</a:t>
            </a:r>
            <a:r>
              <a:rPr sz="2206" i="1" spc="-33" dirty="0">
                <a:latin typeface="Arial"/>
                <a:cs typeface="Arial"/>
              </a:rPr>
              <a:t> </a:t>
            </a:r>
            <a:r>
              <a:rPr sz="2206" i="1" dirty="0">
                <a:latin typeface="Arial"/>
                <a:cs typeface="Arial"/>
              </a:rPr>
              <a:t>konstruované</a:t>
            </a:r>
            <a:r>
              <a:rPr sz="2206" i="1" spc="-72" dirty="0">
                <a:latin typeface="Arial"/>
                <a:cs typeface="Arial"/>
              </a:rPr>
              <a:t> </a:t>
            </a:r>
            <a:r>
              <a:rPr sz="2206" i="1" dirty="0">
                <a:latin typeface="Arial"/>
                <a:cs typeface="Arial"/>
              </a:rPr>
              <a:t>s</a:t>
            </a:r>
            <a:r>
              <a:rPr sz="2206" i="1" spc="33" dirty="0">
                <a:latin typeface="Arial"/>
                <a:cs typeface="Arial"/>
              </a:rPr>
              <a:t> </a:t>
            </a:r>
            <a:r>
              <a:rPr sz="2206" i="1" spc="-11" dirty="0">
                <a:latin typeface="Arial"/>
                <a:cs typeface="Arial"/>
              </a:rPr>
              <a:t>hlavní </a:t>
            </a:r>
            <a:r>
              <a:rPr sz="2206" i="1" dirty="0">
                <a:latin typeface="Arial"/>
                <a:cs typeface="Arial"/>
              </a:rPr>
              <a:t>technologickou</a:t>
            </a:r>
            <a:r>
              <a:rPr sz="2206" i="1" spc="-77" dirty="0">
                <a:latin typeface="Arial"/>
                <a:cs typeface="Arial"/>
              </a:rPr>
              <a:t> </a:t>
            </a:r>
            <a:r>
              <a:rPr sz="2206" i="1" spc="-11" dirty="0">
                <a:latin typeface="Arial"/>
                <a:cs typeface="Arial"/>
              </a:rPr>
              <a:t>zásadou:</a:t>
            </a:r>
            <a:endParaRPr sz="2206">
              <a:latin typeface="Arial"/>
              <a:cs typeface="Arial"/>
            </a:endParaRPr>
          </a:p>
          <a:p>
            <a:pPr>
              <a:spcBef>
                <a:spcPts val="39"/>
              </a:spcBef>
            </a:pPr>
            <a:endParaRPr sz="2261">
              <a:latin typeface="Arial"/>
              <a:cs typeface="Arial"/>
            </a:endParaRPr>
          </a:p>
          <a:p>
            <a:pPr marL="56025" marR="47621" algn="just"/>
            <a:r>
              <a:rPr sz="2647" i="1" dirty="0">
                <a:latin typeface="Arial"/>
                <a:cs typeface="Arial"/>
              </a:rPr>
              <a:t>„svařovací</a:t>
            </a:r>
            <a:r>
              <a:rPr sz="2647" i="1" spc="-39" dirty="0">
                <a:latin typeface="Arial"/>
                <a:cs typeface="Arial"/>
              </a:rPr>
              <a:t> </a:t>
            </a:r>
            <a:r>
              <a:rPr sz="2647" i="1" dirty="0">
                <a:latin typeface="Arial"/>
                <a:cs typeface="Arial"/>
              </a:rPr>
              <a:t>proud</a:t>
            </a:r>
            <a:r>
              <a:rPr sz="2647" i="1" spc="-17" dirty="0">
                <a:latin typeface="Arial"/>
                <a:cs typeface="Arial"/>
              </a:rPr>
              <a:t> </a:t>
            </a:r>
            <a:r>
              <a:rPr sz="2647" i="1" dirty="0">
                <a:latin typeface="Arial"/>
                <a:cs typeface="Arial"/>
              </a:rPr>
              <a:t>je</a:t>
            </a:r>
            <a:r>
              <a:rPr sz="2647" i="1" spc="-33" dirty="0">
                <a:latin typeface="Arial"/>
                <a:cs typeface="Arial"/>
              </a:rPr>
              <a:t> </a:t>
            </a:r>
            <a:r>
              <a:rPr sz="2647" i="1" dirty="0">
                <a:latin typeface="Arial"/>
                <a:cs typeface="Arial"/>
              </a:rPr>
              <a:t>do</a:t>
            </a:r>
            <a:r>
              <a:rPr sz="2647" i="1" spc="-22" dirty="0">
                <a:latin typeface="Arial"/>
                <a:cs typeface="Arial"/>
              </a:rPr>
              <a:t> </a:t>
            </a:r>
            <a:r>
              <a:rPr sz="2647" i="1" dirty="0">
                <a:latin typeface="Arial"/>
                <a:cs typeface="Arial"/>
              </a:rPr>
              <a:t>svařovaného</a:t>
            </a:r>
            <a:r>
              <a:rPr sz="2647" i="1" spc="6" dirty="0">
                <a:latin typeface="Arial"/>
                <a:cs typeface="Arial"/>
              </a:rPr>
              <a:t> </a:t>
            </a:r>
            <a:r>
              <a:rPr sz="2647" i="1" dirty="0">
                <a:latin typeface="Arial"/>
                <a:cs typeface="Arial"/>
              </a:rPr>
              <a:t>předmětu zaveden</a:t>
            </a:r>
            <a:r>
              <a:rPr sz="2647" i="1" spc="-17" dirty="0">
                <a:latin typeface="Arial"/>
                <a:cs typeface="Arial"/>
              </a:rPr>
              <a:t> </a:t>
            </a:r>
            <a:r>
              <a:rPr sz="2647" i="1" dirty="0">
                <a:latin typeface="Arial"/>
                <a:cs typeface="Arial"/>
              </a:rPr>
              <a:t>až</a:t>
            </a:r>
            <a:r>
              <a:rPr sz="2647" i="1" spc="-22" dirty="0">
                <a:latin typeface="Arial"/>
                <a:cs typeface="Arial"/>
              </a:rPr>
              <a:t> </a:t>
            </a:r>
            <a:r>
              <a:rPr sz="2647" i="1" spc="-28" dirty="0">
                <a:latin typeface="Arial"/>
                <a:cs typeface="Arial"/>
              </a:rPr>
              <a:t>po </a:t>
            </a:r>
            <a:r>
              <a:rPr sz="2647" i="1" dirty="0">
                <a:latin typeface="Arial"/>
                <a:cs typeface="Arial"/>
              </a:rPr>
              <a:t>dosažení</a:t>
            </a:r>
            <a:r>
              <a:rPr sz="2647" i="1" spc="-17" dirty="0">
                <a:latin typeface="Arial"/>
                <a:cs typeface="Arial"/>
              </a:rPr>
              <a:t> </a:t>
            </a:r>
            <a:r>
              <a:rPr sz="2647" i="1" dirty="0">
                <a:latin typeface="Arial"/>
                <a:cs typeface="Arial"/>
              </a:rPr>
              <a:t>příslušné</a:t>
            </a:r>
            <a:r>
              <a:rPr sz="2647" i="1" spc="-33" dirty="0">
                <a:latin typeface="Arial"/>
                <a:cs typeface="Arial"/>
              </a:rPr>
              <a:t> </a:t>
            </a:r>
            <a:r>
              <a:rPr sz="2647" i="1" dirty="0">
                <a:latin typeface="Arial"/>
                <a:cs typeface="Arial"/>
              </a:rPr>
              <a:t>svařovací</a:t>
            </a:r>
            <a:r>
              <a:rPr sz="2647" i="1" spc="-22" dirty="0">
                <a:latin typeface="Arial"/>
                <a:cs typeface="Arial"/>
              </a:rPr>
              <a:t> </a:t>
            </a:r>
            <a:r>
              <a:rPr sz="2647" i="1" dirty="0">
                <a:latin typeface="Arial"/>
                <a:cs typeface="Arial"/>
              </a:rPr>
              <a:t>síly</a:t>
            </a:r>
            <a:r>
              <a:rPr sz="2647" i="1" spc="-44" dirty="0">
                <a:latin typeface="Arial"/>
                <a:cs typeface="Arial"/>
              </a:rPr>
              <a:t> </a:t>
            </a:r>
            <a:r>
              <a:rPr sz="2647" i="1" dirty="0">
                <a:latin typeface="Arial"/>
                <a:cs typeface="Arial"/>
              </a:rPr>
              <a:t>(F</a:t>
            </a:r>
            <a:r>
              <a:rPr sz="2647" i="1" baseline="-20833" dirty="0">
                <a:latin typeface="Arial"/>
                <a:cs typeface="Arial"/>
              </a:rPr>
              <a:t>s</a:t>
            </a:r>
            <a:r>
              <a:rPr sz="2647" i="1" dirty="0">
                <a:latin typeface="Arial"/>
                <a:cs typeface="Arial"/>
              </a:rPr>
              <a:t>)</a:t>
            </a:r>
            <a:r>
              <a:rPr sz="2647" i="1" spc="-50" dirty="0">
                <a:latin typeface="Arial"/>
                <a:cs typeface="Arial"/>
              </a:rPr>
              <a:t> </a:t>
            </a:r>
            <a:r>
              <a:rPr sz="2647" i="1" dirty="0">
                <a:latin typeface="Arial"/>
                <a:cs typeface="Arial"/>
              </a:rPr>
              <a:t>a</a:t>
            </a:r>
            <a:r>
              <a:rPr sz="2647" i="1" spc="-33" dirty="0">
                <a:latin typeface="Arial"/>
                <a:cs typeface="Arial"/>
              </a:rPr>
              <a:t> </a:t>
            </a:r>
            <a:r>
              <a:rPr sz="2647" i="1" dirty="0">
                <a:latin typeface="Arial"/>
                <a:cs typeface="Arial"/>
              </a:rPr>
              <a:t>to</a:t>
            </a:r>
            <a:r>
              <a:rPr sz="2647" i="1" spc="-44" dirty="0">
                <a:latin typeface="Arial"/>
                <a:cs typeface="Arial"/>
              </a:rPr>
              <a:t> </a:t>
            </a:r>
            <a:r>
              <a:rPr sz="2647" i="1" dirty="0">
                <a:latin typeface="Arial"/>
                <a:cs typeface="Arial"/>
              </a:rPr>
              <a:t>s</a:t>
            </a:r>
            <a:r>
              <a:rPr sz="2647" i="1" spc="-39" dirty="0">
                <a:latin typeface="Arial"/>
                <a:cs typeface="Arial"/>
              </a:rPr>
              <a:t> </a:t>
            </a:r>
            <a:r>
              <a:rPr sz="2647" i="1" dirty="0">
                <a:latin typeface="Arial"/>
                <a:cs typeface="Arial"/>
              </a:rPr>
              <a:t>určitým</a:t>
            </a:r>
            <a:r>
              <a:rPr sz="2647" i="1" spc="-33" dirty="0">
                <a:latin typeface="Arial"/>
                <a:cs typeface="Arial"/>
              </a:rPr>
              <a:t> </a:t>
            </a:r>
            <a:r>
              <a:rPr sz="2647" i="1" spc="-11" dirty="0">
                <a:latin typeface="Arial"/>
                <a:cs typeface="Arial"/>
              </a:rPr>
              <a:t>časovým zpožděním“</a:t>
            </a:r>
            <a:endParaRPr sz="2647">
              <a:latin typeface="Arial"/>
              <a:cs typeface="Arial"/>
            </a:endParaRP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4807"/>
            <a:ext cx="8701478" cy="514728"/>
          </a:xfrm>
          <a:prstGeom prst="rect">
            <a:avLst/>
          </a:prstGeom>
        </p:spPr>
        <p:txBody>
          <a:bodyPr vert="horz" wrap="square" lIns="0" tIns="14005" rIns="0" bIns="0" rtlCol="0">
            <a:spAutoFit/>
          </a:bodyPr>
          <a:lstStyle/>
          <a:p>
            <a:pPr marL="14007">
              <a:spcBef>
                <a:spcPts val="110"/>
              </a:spcBef>
            </a:pPr>
            <a:r>
              <a:rPr sz="3253" i="1" spc="-110" dirty="0">
                <a:latin typeface="Tahoma"/>
                <a:cs typeface="Tahoma"/>
              </a:rPr>
              <a:t>Časový</a:t>
            </a:r>
            <a:r>
              <a:rPr sz="3253" i="1" spc="-116" dirty="0">
                <a:latin typeface="Tahoma"/>
                <a:cs typeface="Tahoma"/>
              </a:rPr>
              <a:t> </a:t>
            </a:r>
            <a:r>
              <a:rPr sz="3253" i="1" spc="-110" dirty="0">
                <a:latin typeface="Tahoma"/>
                <a:cs typeface="Tahoma"/>
              </a:rPr>
              <a:t>průběh </a:t>
            </a:r>
            <a:r>
              <a:rPr sz="3253" i="1" spc="-99" dirty="0">
                <a:latin typeface="Tahoma"/>
                <a:cs typeface="Tahoma"/>
              </a:rPr>
              <a:t>svařování</a:t>
            </a:r>
            <a:r>
              <a:rPr sz="3253" i="1" spc="-61" dirty="0">
                <a:latin typeface="Tahoma"/>
                <a:cs typeface="Tahoma"/>
              </a:rPr>
              <a:t> </a:t>
            </a:r>
            <a:r>
              <a:rPr sz="3253" i="1" dirty="0">
                <a:latin typeface="Tahoma"/>
                <a:cs typeface="Tahoma"/>
              </a:rPr>
              <a:t>–</a:t>
            </a:r>
            <a:r>
              <a:rPr sz="3253" i="1" spc="-110" dirty="0">
                <a:latin typeface="Tahoma"/>
                <a:cs typeface="Tahoma"/>
              </a:rPr>
              <a:t> Svařovací</a:t>
            </a:r>
            <a:r>
              <a:rPr sz="3253" i="1" spc="-99" dirty="0">
                <a:latin typeface="Tahoma"/>
                <a:cs typeface="Tahoma"/>
              </a:rPr>
              <a:t> </a:t>
            </a:r>
            <a:r>
              <a:rPr sz="3253" i="1" spc="-11" dirty="0">
                <a:latin typeface="Tahoma"/>
                <a:cs typeface="Tahoma"/>
              </a:rPr>
              <a:t>cyklus</a:t>
            </a:r>
            <a:endParaRPr sz="3253">
              <a:latin typeface="Tahoma"/>
              <a:cs typeface="Tahoma"/>
            </a:endParaRPr>
          </a:p>
        </p:txBody>
      </p:sp>
      <p:pic>
        <p:nvPicPr>
          <p:cNvPr id="13" name="object 13"/>
          <p:cNvPicPr/>
          <p:nvPr/>
        </p:nvPicPr>
        <p:blipFill>
          <a:blip r:embed="rId2" cstate="print"/>
          <a:stretch>
            <a:fillRect/>
          </a:stretch>
        </p:blipFill>
        <p:spPr>
          <a:xfrm>
            <a:off x="5194301" y="3633957"/>
            <a:ext cx="4609021" cy="3121501"/>
          </a:xfrm>
          <a:prstGeom prst="rect">
            <a:avLst/>
          </a:prstGeom>
        </p:spPr>
      </p:pic>
      <p:sp>
        <p:nvSpPr>
          <p:cNvPr id="14" name="object 14"/>
          <p:cNvSpPr txBox="1"/>
          <p:nvPr/>
        </p:nvSpPr>
        <p:spPr>
          <a:xfrm>
            <a:off x="574052" y="1449928"/>
            <a:ext cx="9545297" cy="5305529"/>
          </a:xfrm>
          <a:prstGeom prst="rect">
            <a:avLst/>
          </a:prstGeom>
        </p:spPr>
        <p:txBody>
          <a:bodyPr vert="horz" wrap="square" lIns="0" tIns="14706" rIns="0" bIns="0" rtlCol="0">
            <a:spAutoFit/>
          </a:bodyPr>
          <a:lstStyle/>
          <a:p>
            <a:pPr marL="70032">
              <a:spcBef>
                <a:spcPts val="116"/>
              </a:spcBef>
            </a:pPr>
            <a:r>
              <a:rPr sz="2206" i="1" dirty="0">
                <a:latin typeface="Arial"/>
                <a:cs typeface="Arial"/>
              </a:rPr>
              <a:t>Časový</a:t>
            </a:r>
            <a:r>
              <a:rPr sz="2206" i="1" spc="-66" dirty="0">
                <a:latin typeface="Arial"/>
                <a:cs typeface="Arial"/>
              </a:rPr>
              <a:t> </a:t>
            </a:r>
            <a:r>
              <a:rPr sz="2206" i="1" dirty="0">
                <a:latin typeface="Arial"/>
                <a:cs typeface="Arial"/>
              </a:rPr>
              <a:t>průběh</a:t>
            </a:r>
            <a:r>
              <a:rPr sz="2206" i="1" spc="-55" dirty="0">
                <a:latin typeface="Arial"/>
                <a:cs typeface="Arial"/>
              </a:rPr>
              <a:t> </a:t>
            </a:r>
            <a:r>
              <a:rPr sz="2206" i="1" dirty="0">
                <a:latin typeface="Arial"/>
                <a:cs typeface="Arial"/>
              </a:rPr>
              <a:t>svaření</a:t>
            </a:r>
            <a:r>
              <a:rPr sz="2206" i="1" spc="-83" dirty="0">
                <a:latin typeface="Arial"/>
                <a:cs typeface="Arial"/>
              </a:rPr>
              <a:t> </a:t>
            </a:r>
            <a:r>
              <a:rPr sz="2206" i="1" dirty="0">
                <a:latin typeface="Arial"/>
                <a:cs typeface="Arial"/>
              </a:rPr>
              <a:t>jednoho</a:t>
            </a:r>
            <a:r>
              <a:rPr sz="2206" i="1" spc="-44" dirty="0">
                <a:latin typeface="Arial"/>
                <a:cs typeface="Arial"/>
              </a:rPr>
              <a:t> </a:t>
            </a:r>
            <a:r>
              <a:rPr sz="2206" i="1" dirty="0">
                <a:latin typeface="Arial"/>
                <a:cs typeface="Arial"/>
              </a:rPr>
              <a:t>bodového</a:t>
            </a:r>
            <a:r>
              <a:rPr sz="2206" i="1" spc="-66" dirty="0">
                <a:latin typeface="Arial"/>
                <a:cs typeface="Arial"/>
              </a:rPr>
              <a:t> </a:t>
            </a:r>
            <a:r>
              <a:rPr sz="2206" i="1" spc="-11" dirty="0">
                <a:latin typeface="Arial"/>
                <a:cs typeface="Arial"/>
              </a:rPr>
              <a:t>svaru:</a:t>
            </a:r>
            <a:endParaRPr sz="2206" dirty="0">
              <a:latin typeface="Arial"/>
              <a:cs typeface="Arial"/>
            </a:endParaRPr>
          </a:p>
          <a:p>
            <a:pPr>
              <a:spcBef>
                <a:spcPts val="55"/>
              </a:spcBef>
            </a:pPr>
            <a:endParaRPr sz="2261" dirty="0">
              <a:latin typeface="Arial"/>
              <a:cs typeface="Arial"/>
            </a:endParaRPr>
          </a:p>
          <a:p>
            <a:pPr marL="70032" marR="359963">
              <a:spcBef>
                <a:spcPts val="6"/>
              </a:spcBef>
              <a:buFont typeface="Wingdings"/>
              <a:buChar char=""/>
              <a:tabLst>
                <a:tab pos="341054" algn="l"/>
              </a:tabLst>
            </a:pPr>
            <a:r>
              <a:rPr sz="1985" i="1" dirty="0">
                <a:latin typeface="Arial"/>
                <a:cs typeface="Arial"/>
              </a:rPr>
              <a:t>Z</a:t>
            </a:r>
            <a:r>
              <a:rPr sz="1985" i="1" spc="-55" dirty="0">
                <a:latin typeface="Arial"/>
                <a:cs typeface="Arial"/>
              </a:rPr>
              <a:t> </a:t>
            </a:r>
            <a:r>
              <a:rPr sz="1985" i="1" dirty="0">
                <a:latin typeface="Arial"/>
                <a:cs typeface="Arial"/>
              </a:rPr>
              <a:t>průběhu</a:t>
            </a:r>
            <a:r>
              <a:rPr sz="1985" i="1" spc="-22" dirty="0">
                <a:latin typeface="Arial"/>
                <a:cs typeface="Arial"/>
              </a:rPr>
              <a:t> </a:t>
            </a:r>
            <a:r>
              <a:rPr sz="1985" i="1" dirty="0">
                <a:latin typeface="Arial"/>
                <a:cs typeface="Arial"/>
              </a:rPr>
              <a:t>je</a:t>
            </a:r>
            <a:r>
              <a:rPr sz="1985" i="1" spc="-50" dirty="0">
                <a:latin typeface="Arial"/>
                <a:cs typeface="Arial"/>
              </a:rPr>
              <a:t> </a:t>
            </a:r>
            <a:r>
              <a:rPr sz="1985" i="1" dirty="0">
                <a:latin typeface="Arial"/>
                <a:cs typeface="Arial"/>
              </a:rPr>
              <a:t>patrné,</a:t>
            </a:r>
            <a:r>
              <a:rPr sz="1985" i="1" spc="-44" dirty="0">
                <a:latin typeface="Arial"/>
                <a:cs typeface="Arial"/>
              </a:rPr>
              <a:t> </a:t>
            </a:r>
            <a:r>
              <a:rPr sz="1985" i="1" dirty="0">
                <a:latin typeface="Arial"/>
                <a:cs typeface="Arial"/>
              </a:rPr>
              <a:t>že</a:t>
            </a:r>
            <a:r>
              <a:rPr sz="1985" i="1" spc="-6" dirty="0">
                <a:latin typeface="Arial"/>
                <a:cs typeface="Arial"/>
              </a:rPr>
              <a:t> </a:t>
            </a:r>
            <a:r>
              <a:rPr sz="1985" b="1" i="1" dirty="0">
                <a:latin typeface="Arial"/>
                <a:cs typeface="Arial"/>
              </a:rPr>
              <a:t>síla</a:t>
            </a:r>
            <a:r>
              <a:rPr sz="1985" b="1" i="1" spc="-39" dirty="0">
                <a:latin typeface="Arial"/>
                <a:cs typeface="Arial"/>
              </a:rPr>
              <a:t> </a:t>
            </a:r>
            <a:r>
              <a:rPr sz="1985" b="1" i="1" dirty="0">
                <a:latin typeface="Arial"/>
                <a:cs typeface="Arial"/>
              </a:rPr>
              <a:t>F</a:t>
            </a:r>
            <a:r>
              <a:rPr sz="1985" b="1" i="1" baseline="-20833" dirty="0">
                <a:latin typeface="Arial"/>
                <a:cs typeface="Arial"/>
              </a:rPr>
              <a:t>sv</a:t>
            </a:r>
            <a:r>
              <a:rPr sz="1985" b="1" i="1" spc="190" baseline="-20833" dirty="0">
                <a:latin typeface="Arial"/>
                <a:cs typeface="Arial"/>
              </a:rPr>
              <a:t> </a:t>
            </a:r>
            <a:r>
              <a:rPr sz="1985" i="1" dirty="0">
                <a:latin typeface="Arial"/>
                <a:cs typeface="Arial"/>
              </a:rPr>
              <a:t>naběhne</a:t>
            </a:r>
            <a:r>
              <a:rPr sz="1985" i="1" spc="-17" dirty="0">
                <a:latin typeface="Arial"/>
                <a:cs typeface="Arial"/>
              </a:rPr>
              <a:t> </a:t>
            </a:r>
            <a:r>
              <a:rPr sz="1985" i="1" dirty="0">
                <a:latin typeface="Arial"/>
                <a:cs typeface="Arial"/>
              </a:rPr>
              <a:t>na</a:t>
            </a:r>
            <a:r>
              <a:rPr sz="1985" i="1" spc="-44" dirty="0">
                <a:latin typeface="Arial"/>
                <a:cs typeface="Arial"/>
              </a:rPr>
              <a:t> </a:t>
            </a:r>
            <a:r>
              <a:rPr sz="1985" i="1" dirty="0">
                <a:latin typeface="Arial"/>
                <a:cs typeface="Arial"/>
              </a:rPr>
              <a:t>požadovanou</a:t>
            </a:r>
            <a:r>
              <a:rPr sz="1985" i="1" spc="22" dirty="0">
                <a:latin typeface="Arial"/>
                <a:cs typeface="Arial"/>
              </a:rPr>
              <a:t> </a:t>
            </a:r>
            <a:r>
              <a:rPr sz="1985" i="1" dirty="0">
                <a:latin typeface="Arial"/>
                <a:cs typeface="Arial"/>
              </a:rPr>
              <a:t>nastavenou</a:t>
            </a:r>
            <a:r>
              <a:rPr sz="1985" i="1" spc="-28" dirty="0">
                <a:latin typeface="Arial"/>
                <a:cs typeface="Arial"/>
              </a:rPr>
              <a:t> </a:t>
            </a:r>
            <a:r>
              <a:rPr sz="1985" i="1" spc="-11" dirty="0">
                <a:latin typeface="Arial"/>
                <a:cs typeface="Arial"/>
              </a:rPr>
              <a:t>hodnotu </a:t>
            </a:r>
            <a:r>
              <a:rPr sz="1985" i="1" dirty="0">
                <a:latin typeface="Arial"/>
                <a:cs typeface="Arial"/>
              </a:rPr>
              <a:t>za časový</a:t>
            </a:r>
            <a:r>
              <a:rPr sz="1985" i="1" spc="-28" dirty="0">
                <a:latin typeface="Arial"/>
                <a:cs typeface="Arial"/>
              </a:rPr>
              <a:t> </a:t>
            </a:r>
            <a:r>
              <a:rPr sz="1985" i="1" dirty="0">
                <a:latin typeface="Arial"/>
                <a:cs typeface="Arial"/>
              </a:rPr>
              <a:t>úsek</a:t>
            </a:r>
            <a:r>
              <a:rPr sz="1985" i="1" spc="-11" dirty="0">
                <a:latin typeface="Arial"/>
                <a:cs typeface="Arial"/>
              </a:rPr>
              <a:t> </a:t>
            </a:r>
            <a:r>
              <a:rPr sz="1985" b="1" i="1" dirty="0">
                <a:latin typeface="Arial"/>
                <a:cs typeface="Arial"/>
              </a:rPr>
              <a:t>t</a:t>
            </a:r>
            <a:r>
              <a:rPr sz="1985" b="1" i="1" baseline="-20833" dirty="0">
                <a:latin typeface="Arial"/>
                <a:cs typeface="Arial"/>
              </a:rPr>
              <a:t>d</a:t>
            </a:r>
            <a:r>
              <a:rPr sz="1985" b="1" i="1" dirty="0">
                <a:latin typeface="Arial"/>
                <a:cs typeface="Arial"/>
              </a:rPr>
              <a:t>,</a:t>
            </a:r>
            <a:r>
              <a:rPr sz="1985" b="1" i="1" spc="-33" dirty="0">
                <a:latin typeface="Arial"/>
                <a:cs typeface="Arial"/>
              </a:rPr>
              <a:t> </a:t>
            </a:r>
            <a:r>
              <a:rPr sz="1985" b="1" i="1" dirty="0">
                <a:latin typeface="Arial"/>
                <a:cs typeface="Arial"/>
              </a:rPr>
              <a:t>-</a:t>
            </a:r>
            <a:r>
              <a:rPr sz="1985" b="1" i="1" spc="-28" dirty="0">
                <a:latin typeface="Arial"/>
                <a:cs typeface="Arial"/>
              </a:rPr>
              <a:t> </a:t>
            </a:r>
            <a:r>
              <a:rPr sz="1985" b="1" i="1" dirty="0">
                <a:latin typeface="Arial"/>
                <a:cs typeface="Arial"/>
              </a:rPr>
              <a:t>dosedací</a:t>
            </a:r>
            <a:r>
              <a:rPr sz="1985" b="1" i="1" spc="-22" dirty="0">
                <a:latin typeface="Arial"/>
                <a:cs typeface="Arial"/>
              </a:rPr>
              <a:t> </a:t>
            </a:r>
            <a:r>
              <a:rPr sz="1985" b="1" i="1" dirty="0">
                <a:latin typeface="Arial"/>
                <a:cs typeface="Arial"/>
              </a:rPr>
              <a:t>čas</a:t>
            </a:r>
            <a:r>
              <a:rPr sz="1985" b="1" i="1" spc="-28" dirty="0">
                <a:latin typeface="Arial"/>
                <a:cs typeface="Arial"/>
              </a:rPr>
              <a:t> </a:t>
            </a:r>
            <a:r>
              <a:rPr sz="1985" i="1" dirty="0">
                <a:latin typeface="Arial"/>
                <a:cs typeface="Arial"/>
              </a:rPr>
              <a:t>potřebný</a:t>
            </a:r>
            <a:r>
              <a:rPr sz="1985" i="1" spc="-22" dirty="0">
                <a:latin typeface="Arial"/>
                <a:cs typeface="Arial"/>
              </a:rPr>
              <a:t> </a:t>
            </a:r>
            <a:r>
              <a:rPr sz="1985" i="1" dirty="0">
                <a:latin typeface="Arial"/>
                <a:cs typeface="Arial"/>
              </a:rPr>
              <a:t>pro</a:t>
            </a:r>
            <a:r>
              <a:rPr sz="1985" i="1" spc="-22" dirty="0">
                <a:latin typeface="Arial"/>
                <a:cs typeface="Arial"/>
              </a:rPr>
              <a:t> </a:t>
            </a:r>
            <a:r>
              <a:rPr sz="1985" i="1" dirty="0">
                <a:latin typeface="Arial"/>
                <a:cs typeface="Arial"/>
              </a:rPr>
              <a:t>dosažení</a:t>
            </a:r>
            <a:r>
              <a:rPr sz="1985" i="1" spc="44" dirty="0">
                <a:latin typeface="Arial"/>
                <a:cs typeface="Arial"/>
              </a:rPr>
              <a:t> </a:t>
            </a:r>
            <a:r>
              <a:rPr sz="1985" i="1" dirty="0">
                <a:latin typeface="Arial"/>
                <a:cs typeface="Arial"/>
              </a:rPr>
              <a:t>plného</a:t>
            </a:r>
            <a:r>
              <a:rPr sz="1985" i="1" spc="-22" dirty="0">
                <a:latin typeface="Arial"/>
                <a:cs typeface="Arial"/>
              </a:rPr>
              <a:t> </a:t>
            </a:r>
            <a:r>
              <a:rPr sz="1985" i="1" spc="-11" dirty="0">
                <a:latin typeface="Arial"/>
                <a:cs typeface="Arial"/>
              </a:rPr>
              <a:t>tlaku.</a:t>
            </a:r>
            <a:endParaRPr sz="1985" dirty="0">
              <a:latin typeface="Arial"/>
              <a:cs typeface="Arial"/>
            </a:endParaRPr>
          </a:p>
          <a:p>
            <a:pPr marL="70032" marR="61628">
              <a:buFont typeface="Wingdings"/>
              <a:buChar char=""/>
              <a:tabLst>
                <a:tab pos="341054" algn="l"/>
              </a:tabLst>
            </a:pPr>
            <a:r>
              <a:rPr sz="1985" i="1" dirty="0">
                <a:latin typeface="Arial"/>
                <a:cs typeface="Arial"/>
              </a:rPr>
              <a:t>Po</a:t>
            </a:r>
            <a:r>
              <a:rPr sz="1985" i="1" spc="-66" dirty="0">
                <a:latin typeface="Arial"/>
                <a:cs typeface="Arial"/>
              </a:rPr>
              <a:t> </a:t>
            </a:r>
            <a:r>
              <a:rPr sz="1985" i="1" dirty="0">
                <a:latin typeface="Arial"/>
                <a:cs typeface="Arial"/>
              </a:rPr>
              <a:t>dobu</a:t>
            </a:r>
            <a:r>
              <a:rPr sz="1985" i="1" spc="-33" dirty="0">
                <a:latin typeface="Arial"/>
                <a:cs typeface="Arial"/>
              </a:rPr>
              <a:t> </a:t>
            </a:r>
            <a:r>
              <a:rPr sz="1985" b="1" i="1" dirty="0">
                <a:latin typeface="Arial"/>
                <a:cs typeface="Arial"/>
              </a:rPr>
              <a:t>svařovacího</a:t>
            </a:r>
            <a:r>
              <a:rPr sz="1985" b="1" i="1" spc="-33" dirty="0">
                <a:latin typeface="Arial"/>
                <a:cs typeface="Arial"/>
              </a:rPr>
              <a:t> </a:t>
            </a:r>
            <a:r>
              <a:rPr sz="1985" b="1" i="1" dirty="0">
                <a:latin typeface="Arial"/>
                <a:cs typeface="Arial"/>
              </a:rPr>
              <a:t>času</a:t>
            </a:r>
            <a:r>
              <a:rPr sz="1985" b="1" i="1" spc="-28" dirty="0">
                <a:latin typeface="Arial"/>
                <a:cs typeface="Arial"/>
              </a:rPr>
              <a:t> </a:t>
            </a:r>
            <a:r>
              <a:rPr sz="1985" b="1" i="1" dirty="0">
                <a:latin typeface="Arial"/>
                <a:cs typeface="Arial"/>
              </a:rPr>
              <a:t>t</a:t>
            </a:r>
            <a:r>
              <a:rPr sz="1985" b="1" i="1" baseline="-20833" dirty="0">
                <a:latin typeface="Arial"/>
                <a:cs typeface="Arial"/>
              </a:rPr>
              <a:t>s</a:t>
            </a:r>
            <a:r>
              <a:rPr sz="1985" b="1" i="1" spc="206" baseline="-20833" dirty="0">
                <a:latin typeface="Arial"/>
                <a:cs typeface="Arial"/>
              </a:rPr>
              <a:t> </a:t>
            </a:r>
            <a:r>
              <a:rPr sz="1985" i="1" dirty="0">
                <a:latin typeface="Arial"/>
                <a:cs typeface="Arial"/>
              </a:rPr>
              <a:t>se</a:t>
            </a:r>
            <a:r>
              <a:rPr sz="1985" i="1" spc="-39" dirty="0">
                <a:latin typeface="Arial"/>
                <a:cs typeface="Arial"/>
              </a:rPr>
              <a:t> </a:t>
            </a:r>
            <a:r>
              <a:rPr sz="1985" i="1" dirty="0">
                <a:latin typeface="Arial"/>
                <a:cs typeface="Arial"/>
              </a:rPr>
              <a:t>udržuje</a:t>
            </a:r>
            <a:r>
              <a:rPr sz="1985" i="1" spc="17" dirty="0">
                <a:latin typeface="Arial"/>
                <a:cs typeface="Arial"/>
              </a:rPr>
              <a:t> </a:t>
            </a:r>
            <a:r>
              <a:rPr sz="1985" i="1" dirty="0">
                <a:latin typeface="Arial"/>
                <a:cs typeface="Arial"/>
              </a:rPr>
              <a:t>nastavená</a:t>
            </a:r>
            <a:r>
              <a:rPr sz="1985" i="1" spc="-39" dirty="0">
                <a:latin typeface="Arial"/>
                <a:cs typeface="Arial"/>
              </a:rPr>
              <a:t> </a:t>
            </a:r>
            <a:r>
              <a:rPr sz="1985" i="1" dirty="0">
                <a:latin typeface="Arial"/>
                <a:cs typeface="Arial"/>
              </a:rPr>
              <a:t>hodnota</a:t>
            </a:r>
            <a:r>
              <a:rPr sz="1985" i="1" spc="-22" dirty="0">
                <a:latin typeface="Arial"/>
                <a:cs typeface="Arial"/>
              </a:rPr>
              <a:t> </a:t>
            </a:r>
            <a:r>
              <a:rPr sz="1985" i="1" spc="-11" dirty="0">
                <a:latin typeface="Arial"/>
                <a:cs typeface="Arial"/>
              </a:rPr>
              <a:t>síly.</a:t>
            </a:r>
            <a:r>
              <a:rPr sz="1985" i="1" spc="-39" dirty="0">
                <a:latin typeface="Arial"/>
                <a:cs typeface="Arial"/>
              </a:rPr>
              <a:t> </a:t>
            </a:r>
            <a:r>
              <a:rPr sz="1985" i="1" spc="-22" dirty="0">
                <a:latin typeface="Arial"/>
                <a:cs typeface="Arial"/>
              </a:rPr>
              <a:t>Teprve</a:t>
            </a:r>
            <a:r>
              <a:rPr sz="1985" i="1" spc="-39" dirty="0">
                <a:latin typeface="Arial"/>
                <a:cs typeface="Arial"/>
              </a:rPr>
              <a:t> </a:t>
            </a:r>
            <a:r>
              <a:rPr sz="1985" i="1" spc="-28" dirty="0">
                <a:latin typeface="Arial"/>
                <a:cs typeface="Arial"/>
              </a:rPr>
              <a:t>po </a:t>
            </a:r>
            <a:r>
              <a:rPr sz="1985" i="1" dirty="0">
                <a:latin typeface="Arial"/>
                <a:cs typeface="Arial"/>
              </a:rPr>
              <a:t>ukončení</a:t>
            </a:r>
            <a:r>
              <a:rPr sz="1985" i="1" spc="-28" dirty="0">
                <a:latin typeface="Arial"/>
                <a:cs typeface="Arial"/>
              </a:rPr>
              <a:t> </a:t>
            </a:r>
            <a:r>
              <a:rPr sz="1985" i="1" dirty="0">
                <a:latin typeface="Arial"/>
                <a:cs typeface="Arial"/>
              </a:rPr>
              <a:t>intervalu</a:t>
            </a:r>
            <a:r>
              <a:rPr sz="1985" i="1" spc="-22" dirty="0">
                <a:latin typeface="Arial"/>
                <a:cs typeface="Arial"/>
              </a:rPr>
              <a:t> </a:t>
            </a:r>
            <a:r>
              <a:rPr sz="1985" i="1" dirty="0">
                <a:latin typeface="Arial"/>
                <a:cs typeface="Arial"/>
              </a:rPr>
              <a:t>t</a:t>
            </a:r>
            <a:r>
              <a:rPr sz="1985" i="1" baseline="-20833" dirty="0">
                <a:latin typeface="Arial"/>
                <a:cs typeface="Arial"/>
              </a:rPr>
              <a:t>s</a:t>
            </a:r>
            <a:r>
              <a:rPr sz="1985" i="1" spc="-33" baseline="-20833" dirty="0">
                <a:latin typeface="Arial"/>
                <a:cs typeface="Arial"/>
              </a:rPr>
              <a:t> </a:t>
            </a:r>
            <a:r>
              <a:rPr sz="1985" i="1" dirty="0">
                <a:latin typeface="Arial"/>
                <a:cs typeface="Arial"/>
              </a:rPr>
              <a:t>(vypnutí</a:t>
            </a:r>
            <a:r>
              <a:rPr sz="1985" i="1" spc="-28" dirty="0">
                <a:latin typeface="Arial"/>
                <a:cs typeface="Arial"/>
              </a:rPr>
              <a:t> </a:t>
            </a:r>
            <a:r>
              <a:rPr sz="1985" i="1" dirty="0">
                <a:latin typeface="Arial"/>
                <a:cs typeface="Arial"/>
              </a:rPr>
              <a:t>svařovacího</a:t>
            </a:r>
            <a:r>
              <a:rPr sz="1985" i="1" spc="-28" dirty="0">
                <a:latin typeface="Arial"/>
                <a:cs typeface="Arial"/>
              </a:rPr>
              <a:t> </a:t>
            </a:r>
            <a:r>
              <a:rPr sz="1985" i="1" dirty="0">
                <a:latin typeface="Arial"/>
                <a:cs typeface="Arial"/>
              </a:rPr>
              <a:t>proudu)</a:t>
            </a:r>
            <a:r>
              <a:rPr sz="1985" i="1" spc="-22" dirty="0">
                <a:latin typeface="Arial"/>
                <a:cs typeface="Arial"/>
              </a:rPr>
              <a:t> </a:t>
            </a:r>
            <a:r>
              <a:rPr sz="1985" i="1" dirty="0">
                <a:latin typeface="Arial"/>
                <a:cs typeface="Arial"/>
              </a:rPr>
              <a:t>síla</a:t>
            </a:r>
            <a:r>
              <a:rPr sz="1985" i="1" spc="-28" dirty="0">
                <a:latin typeface="Arial"/>
                <a:cs typeface="Arial"/>
              </a:rPr>
              <a:t> </a:t>
            </a:r>
            <a:r>
              <a:rPr sz="1985" i="1" dirty="0">
                <a:latin typeface="Arial"/>
                <a:cs typeface="Arial"/>
              </a:rPr>
              <a:t>F</a:t>
            </a:r>
            <a:r>
              <a:rPr sz="1985" i="1" baseline="-20833" dirty="0">
                <a:latin typeface="Arial"/>
                <a:cs typeface="Arial"/>
              </a:rPr>
              <a:t>sv</a:t>
            </a:r>
            <a:r>
              <a:rPr sz="1985" i="1" spc="230" baseline="-20833" dirty="0">
                <a:latin typeface="Arial"/>
                <a:cs typeface="Arial"/>
              </a:rPr>
              <a:t> </a:t>
            </a:r>
            <a:r>
              <a:rPr sz="1985" i="1" dirty="0">
                <a:latin typeface="Arial"/>
                <a:cs typeface="Arial"/>
              </a:rPr>
              <a:t>klesá</a:t>
            </a:r>
            <a:r>
              <a:rPr sz="1985" i="1" spc="-39" dirty="0">
                <a:latin typeface="Arial"/>
                <a:cs typeface="Arial"/>
              </a:rPr>
              <a:t> </a:t>
            </a:r>
            <a:r>
              <a:rPr sz="1985" i="1" dirty="0">
                <a:latin typeface="Arial"/>
                <a:cs typeface="Arial"/>
              </a:rPr>
              <a:t>zpět</a:t>
            </a:r>
            <a:r>
              <a:rPr sz="1985" i="1" spc="22" dirty="0">
                <a:latin typeface="Arial"/>
                <a:cs typeface="Arial"/>
              </a:rPr>
              <a:t> </a:t>
            </a:r>
            <a:r>
              <a:rPr sz="1985" i="1" dirty="0">
                <a:latin typeface="Arial"/>
                <a:cs typeface="Arial"/>
              </a:rPr>
              <a:t>k</a:t>
            </a:r>
            <a:r>
              <a:rPr sz="1985" i="1" spc="-28" dirty="0">
                <a:latin typeface="Arial"/>
                <a:cs typeface="Arial"/>
              </a:rPr>
              <a:t> </a:t>
            </a:r>
            <a:r>
              <a:rPr sz="1985" i="1" spc="-11" dirty="0">
                <a:latin typeface="Arial"/>
                <a:cs typeface="Arial"/>
              </a:rPr>
              <a:t>nulové </a:t>
            </a:r>
            <a:r>
              <a:rPr sz="1985" i="1" dirty="0">
                <a:latin typeface="Arial"/>
                <a:cs typeface="Arial"/>
              </a:rPr>
              <a:t>hodnotě</a:t>
            </a:r>
            <a:r>
              <a:rPr sz="1985" i="1" spc="-39" dirty="0">
                <a:latin typeface="Arial"/>
                <a:cs typeface="Arial"/>
              </a:rPr>
              <a:t> </a:t>
            </a:r>
            <a:r>
              <a:rPr sz="1985" i="1" dirty="0">
                <a:latin typeface="Arial"/>
                <a:cs typeface="Arial"/>
              </a:rPr>
              <a:t>intervalu</a:t>
            </a:r>
            <a:r>
              <a:rPr sz="1985" i="1" spc="-11" dirty="0">
                <a:latin typeface="Arial"/>
                <a:cs typeface="Arial"/>
              </a:rPr>
              <a:t> </a:t>
            </a:r>
            <a:r>
              <a:rPr sz="1985" b="1" i="1" dirty="0">
                <a:latin typeface="Arial"/>
                <a:cs typeface="Arial"/>
              </a:rPr>
              <a:t>t</a:t>
            </a:r>
            <a:r>
              <a:rPr sz="1985" b="1" i="1" baseline="-20833" dirty="0">
                <a:latin typeface="Arial"/>
                <a:cs typeface="Arial"/>
              </a:rPr>
              <a:t>k</a:t>
            </a:r>
            <a:r>
              <a:rPr sz="1985" b="1" i="1" dirty="0">
                <a:latin typeface="Arial"/>
                <a:cs typeface="Arial"/>
              </a:rPr>
              <a:t>,</a:t>
            </a:r>
            <a:r>
              <a:rPr sz="1985" b="1" i="1" spc="-50" dirty="0">
                <a:latin typeface="Arial"/>
                <a:cs typeface="Arial"/>
              </a:rPr>
              <a:t> </a:t>
            </a:r>
            <a:r>
              <a:rPr sz="1985" b="1" i="1" dirty="0">
                <a:latin typeface="Arial"/>
                <a:cs typeface="Arial"/>
              </a:rPr>
              <a:t>-</a:t>
            </a:r>
            <a:r>
              <a:rPr sz="1985" b="1" i="1" spc="-28" dirty="0">
                <a:latin typeface="Arial"/>
                <a:cs typeface="Arial"/>
              </a:rPr>
              <a:t> </a:t>
            </a:r>
            <a:r>
              <a:rPr sz="1985" b="1" i="1" dirty="0">
                <a:latin typeface="Arial"/>
                <a:cs typeface="Arial"/>
              </a:rPr>
              <a:t>čas</a:t>
            </a:r>
            <a:r>
              <a:rPr sz="1985" b="1" i="1" spc="-28" dirty="0">
                <a:latin typeface="Arial"/>
                <a:cs typeface="Arial"/>
              </a:rPr>
              <a:t> </a:t>
            </a:r>
            <a:r>
              <a:rPr sz="1985" b="1" i="1" dirty="0">
                <a:latin typeface="Arial"/>
                <a:cs typeface="Arial"/>
              </a:rPr>
              <a:t>kovací</a:t>
            </a:r>
            <a:r>
              <a:rPr sz="1985" i="1" dirty="0">
                <a:latin typeface="Arial"/>
                <a:cs typeface="Arial"/>
              </a:rPr>
              <a:t>,</a:t>
            </a:r>
            <a:r>
              <a:rPr sz="1985" i="1" spc="-22" dirty="0">
                <a:latin typeface="Arial"/>
                <a:cs typeface="Arial"/>
              </a:rPr>
              <a:t> </a:t>
            </a:r>
            <a:r>
              <a:rPr sz="1985" i="1" dirty="0">
                <a:latin typeface="Arial"/>
                <a:cs typeface="Arial"/>
              </a:rPr>
              <a:t>kdy</a:t>
            </a:r>
            <a:r>
              <a:rPr sz="1985" i="1" spc="-33" dirty="0">
                <a:latin typeface="Arial"/>
                <a:cs typeface="Arial"/>
              </a:rPr>
              <a:t> </a:t>
            </a:r>
            <a:r>
              <a:rPr sz="1985" i="1" dirty="0">
                <a:latin typeface="Arial"/>
                <a:cs typeface="Arial"/>
              </a:rPr>
              <a:t>dochází</a:t>
            </a:r>
            <a:r>
              <a:rPr sz="1985" i="1" spc="22" dirty="0">
                <a:latin typeface="Arial"/>
                <a:cs typeface="Arial"/>
              </a:rPr>
              <a:t> </a:t>
            </a:r>
            <a:r>
              <a:rPr sz="1985" i="1" dirty="0">
                <a:latin typeface="Arial"/>
                <a:cs typeface="Arial"/>
              </a:rPr>
              <a:t>k</a:t>
            </a:r>
            <a:r>
              <a:rPr sz="1985" i="1" spc="-22" dirty="0">
                <a:latin typeface="Arial"/>
                <a:cs typeface="Arial"/>
              </a:rPr>
              <a:t> </a:t>
            </a:r>
            <a:r>
              <a:rPr sz="1985" i="1" dirty="0">
                <a:latin typeface="Arial"/>
                <a:cs typeface="Arial"/>
              </a:rPr>
              <a:t>prokování</a:t>
            </a:r>
            <a:r>
              <a:rPr sz="1985" i="1" spc="-22" dirty="0">
                <a:latin typeface="Arial"/>
                <a:cs typeface="Arial"/>
              </a:rPr>
              <a:t> </a:t>
            </a:r>
            <a:r>
              <a:rPr sz="1985" i="1" dirty="0">
                <a:latin typeface="Arial"/>
                <a:cs typeface="Arial"/>
              </a:rPr>
              <a:t>chladnoucího</a:t>
            </a:r>
            <a:r>
              <a:rPr sz="1985" i="1" spc="-6" dirty="0">
                <a:latin typeface="Arial"/>
                <a:cs typeface="Arial"/>
              </a:rPr>
              <a:t> </a:t>
            </a:r>
            <a:r>
              <a:rPr sz="1985" i="1" spc="-11" dirty="0">
                <a:latin typeface="Arial"/>
                <a:cs typeface="Arial"/>
              </a:rPr>
              <a:t>svarového kovu.</a:t>
            </a:r>
            <a:endParaRPr sz="1985" dirty="0">
              <a:latin typeface="Arial"/>
              <a:cs typeface="Arial"/>
            </a:endParaRPr>
          </a:p>
          <a:p>
            <a:pPr marL="70032" marR="5870062">
              <a:buFont typeface="Wingdings"/>
              <a:buChar char=""/>
              <a:tabLst>
                <a:tab pos="341054" algn="l"/>
              </a:tabLst>
            </a:pPr>
            <a:r>
              <a:rPr sz="1985" i="1" dirty="0">
                <a:latin typeface="Arial"/>
                <a:cs typeface="Arial"/>
              </a:rPr>
              <a:t>Je</a:t>
            </a:r>
            <a:r>
              <a:rPr sz="1985" i="1" spc="-33" dirty="0">
                <a:latin typeface="Arial"/>
                <a:cs typeface="Arial"/>
              </a:rPr>
              <a:t> </a:t>
            </a:r>
            <a:r>
              <a:rPr sz="1985" i="1" dirty="0">
                <a:latin typeface="Arial"/>
                <a:cs typeface="Arial"/>
              </a:rPr>
              <a:t>nezbytné,</a:t>
            </a:r>
            <a:r>
              <a:rPr sz="1985" i="1" spc="17" dirty="0">
                <a:latin typeface="Arial"/>
                <a:cs typeface="Arial"/>
              </a:rPr>
              <a:t> </a:t>
            </a:r>
            <a:r>
              <a:rPr sz="1985" i="1" dirty="0">
                <a:latin typeface="Arial"/>
                <a:cs typeface="Arial"/>
              </a:rPr>
              <a:t>aby</a:t>
            </a:r>
            <a:r>
              <a:rPr sz="1985" i="1" spc="-22" dirty="0">
                <a:latin typeface="Arial"/>
                <a:cs typeface="Arial"/>
              </a:rPr>
              <a:t> </a:t>
            </a:r>
            <a:r>
              <a:rPr sz="1985" i="1" dirty="0">
                <a:latin typeface="Arial"/>
                <a:cs typeface="Arial"/>
              </a:rPr>
              <a:t>k</a:t>
            </a:r>
            <a:r>
              <a:rPr sz="1985" i="1" spc="-33" dirty="0">
                <a:latin typeface="Arial"/>
                <a:cs typeface="Arial"/>
              </a:rPr>
              <a:t> </a:t>
            </a:r>
            <a:r>
              <a:rPr sz="1985" i="1" spc="-11" dirty="0">
                <a:latin typeface="Arial"/>
                <a:cs typeface="Arial"/>
              </a:rPr>
              <a:t>uvolnění </a:t>
            </a:r>
            <a:r>
              <a:rPr sz="1985" i="1" dirty="0">
                <a:latin typeface="Arial"/>
                <a:cs typeface="Arial"/>
              </a:rPr>
              <a:t>síly</a:t>
            </a:r>
            <a:r>
              <a:rPr sz="1985" i="1" spc="-17" dirty="0">
                <a:latin typeface="Arial"/>
                <a:cs typeface="Arial"/>
              </a:rPr>
              <a:t> </a:t>
            </a:r>
            <a:r>
              <a:rPr sz="1985" i="1" dirty="0">
                <a:latin typeface="Arial"/>
                <a:cs typeface="Arial"/>
              </a:rPr>
              <a:t>F</a:t>
            </a:r>
            <a:r>
              <a:rPr sz="1985" i="1" baseline="-20833" dirty="0">
                <a:latin typeface="Arial"/>
                <a:cs typeface="Arial"/>
              </a:rPr>
              <a:t>sv</a:t>
            </a:r>
            <a:r>
              <a:rPr sz="1985" i="1" spc="239" baseline="-20833" dirty="0">
                <a:latin typeface="Arial"/>
                <a:cs typeface="Arial"/>
              </a:rPr>
              <a:t> </a:t>
            </a:r>
            <a:r>
              <a:rPr sz="1985" i="1" dirty="0">
                <a:latin typeface="Arial"/>
                <a:cs typeface="Arial"/>
              </a:rPr>
              <a:t>nedošlo</a:t>
            </a:r>
            <a:r>
              <a:rPr sz="1985" i="1" spc="6" dirty="0">
                <a:latin typeface="Arial"/>
                <a:cs typeface="Arial"/>
              </a:rPr>
              <a:t> </a:t>
            </a:r>
            <a:r>
              <a:rPr sz="1985" i="1" dirty="0">
                <a:latin typeface="Arial"/>
                <a:cs typeface="Arial"/>
              </a:rPr>
              <a:t>před</a:t>
            </a:r>
            <a:r>
              <a:rPr sz="1985" i="1" spc="-17" dirty="0">
                <a:latin typeface="Arial"/>
                <a:cs typeface="Arial"/>
              </a:rPr>
              <a:t> </a:t>
            </a:r>
            <a:r>
              <a:rPr sz="1985" i="1" spc="-11" dirty="0">
                <a:latin typeface="Arial"/>
                <a:cs typeface="Arial"/>
              </a:rPr>
              <a:t>ukončením </a:t>
            </a:r>
            <a:r>
              <a:rPr sz="1985" i="1" dirty="0">
                <a:latin typeface="Arial"/>
                <a:cs typeface="Arial"/>
              </a:rPr>
              <a:t>intervalu</a:t>
            </a:r>
            <a:r>
              <a:rPr sz="1985" i="1" spc="-33" dirty="0">
                <a:latin typeface="Arial"/>
                <a:cs typeface="Arial"/>
              </a:rPr>
              <a:t> </a:t>
            </a:r>
            <a:r>
              <a:rPr sz="1985" i="1" dirty="0">
                <a:latin typeface="Arial"/>
                <a:cs typeface="Arial"/>
              </a:rPr>
              <a:t>t</a:t>
            </a:r>
            <a:r>
              <a:rPr sz="1985" i="1" baseline="-20833" dirty="0">
                <a:latin typeface="Arial"/>
                <a:cs typeface="Arial"/>
              </a:rPr>
              <a:t>s</a:t>
            </a:r>
            <a:r>
              <a:rPr sz="1985" i="1" dirty="0">
                <a:latin typeface="Arial"/>
                <a:cs typeface="Arial"/>
              </a:rPr>
              <a:t>,</a:t>
            </a:r>
            <a:r>
              <a:rPr sz="1985" i="1" spc="-33" dirty="0">
                <a:latin typeface="Arial"/>
                <a:cs typeface="Arial"/>
              </a:rPr>
              <a:t> </a:t>
            </a:r>
            <a:r>
              <a:rPr sz="1985" i="1" dirty="0">
                <a:latin typeface="Arial"/>
                <a:cs typeface="Arial"/>
              </a:rPr>
              <a:t>jinak</a:t>
            </a:r>
            <a:r>
              <a:rPr sz="1985" i="1" spc="-33" dirty="0">
                <a:latin typeface="Arial"/>
                <a:cs typeface="Arial"/>
              </a:rPr>
              <a:t> </a:t>
            </a:r>
            <a:r>
              <a:rPr sz="1985" i="1" dirty="0">
                <a:latin typeface="Arial"/>
                <a:cs typeface="Arial"/>
              </a:rPr>
              <a:t>hrozí</a:t>
            </a:r>
            <a:r>
              <a:rPr sz="1985" i="1" spc="22" dirty="0">
                <a:latin typeface="Arial"/>
                <a:cs typeface="Arial"/>
              </a:rPr>
              <a:t> </a:t>
            </a:r>
            <a:r>
              <a:rPr sz="1985" i="1" spc="-22" dirty="0">
                <a:latin typeface="Arial"/>
                <a:cs typeface="Arial"/>
              </a:rPr>
              <a:t>vznik </a:t>
            </a:r>
            <a:r>
              <a:rPr sz="1985" i="1" dirty="0">
                <a:latin typeface="Arial"/>
                <a:cs typeface="Arial"/>
              </a:rPr>
              <a:t>dutin</a:t>
            </a:r>
            <a:r>
              <a:rPr sz="1985" i="1" spc="-6" dirty="0">
                <a:latin typeface="Arial"/>
                <a:cs typeface="Arial"/>
              </a:rPr>
              <a:t> </a:t>
            </a:r>
            <a:r>
              <a:rPr sz="1985" i="1" dirty="0">
                <a:latin typeface="Arial"/>
                <a:cs typeface="Arial"/>
              </a:rPr>
              <a:t>ve</a:t>
            </a:r>
            <a:r>
              <a:rPr sz="1985" i="1" spc="-6" dirty="0">
                <a:latin typeface="Arial"/>
                <a:cs typeface="Arial"/>
              </a:rPr>
              <a:t> </a:t>
            </a:r>
            <a:r>
              <a:rPr sz="1985" i="1" spc="-11" dirty="0">
                <a:latin typeface="Arial"/>
                <a:cs typeface="Arial"/>
              </a:rPr>
              <a:t>svaru.</a:t>
            </a:r>
            <a:endParaRPr sz="1985" dirty="0">
              <a:latin typeface="Arial"/>
              <a:cs typeface="Arial"/>
            </a:endParaRPr>
          </a:p>
          <a:p>
            <a:pPr>
              <a:spcBef>
                <a:spcPts val="39"/>
              </a:spcBef>
            </a:pPr>
            <a:endParaRPr sz="2040" dirty="0">
              <a:latin typeface="Arial"/>
              <a:cs typeface="Arial"/>
            </a:endParaRPr>
          </a:p>
          <a:p>
            <a:pPr marL="70032" marR="5148035"/>
            <a:r>
              <a:rPr sz="1985" i="1" dirty="0">
                <a:latin typeface="Arial"/>
                <a:cs typeface="Arial"/>
              </a:rPr>
              <a:t>Kromě</a:t>
            </a:r>
            <a:r>
              <a:rPr sz="1985" i="1" spc="-22" dirty="0">
                <a:latin typeface="Arial"/>
                <a:cs typeface="Arial"/>
              </a:rPr>
              <a:t> </a:t>
            </a:r>
            <a:r>
              <a:rPr sz="1985" i="1" dirty="0">
                <a:latin typeface="Arial"/>
                <a:cs typeface="Arial"/>
              </a:rPr>
              <a:t>toho</a:t>
            </a:r>
            <a:r>
              <a:rPr sz="1985" i="1" spc="-17" dirty="0">
                <a:latin typeface="Arial"/>
                <a:cs typeface="Arial"/>
              </a:rPr>
              <a:t> </a:t>
            </a:r>
            <a:r>
              <a:rPr sz="1985" i="1" dirty="0">
                <a:latin typeface="Arial"/>
                <a:cs typeface="Arial"/>
              </a:rPr>
              <a:t>se</a:t>
            </a:r>
            <a:r>
              <a:rPr sz="1985" i="1" spc="-22" dirty="0">
                <a:latin typeface="Arial"/>
                <a:cs typeface="Arial"/>
              </a:rPr>
              <a:t> </a:t>
            </a:r>
            <a:r>
              <a:rPr sz="1985" i="1" dirty="0">
                <a:latin typeface="Arial"/>
                <a:cs typeface="Arial"/>
              </a:rPr>
              <a:t>používají</a:t>
            </a:r>
            <a:r>
              <a:rPr sz="1985" i="1" spc="28" dirty="0">
                <a:latin typeface="Arial"/>
                <a:cs typeface="Arial"/>
              </a:rPr>
              <a:t> </a:t>
            </a:r>
            <a:r>
              <a:rPr sz="1985" i="1" dirty="0">
                <a:latin typeface="Arial"/>
                <a:cs typeface="Arial"/>
              </a:rPr>
              <a:t>i</a:t>
            </a:r>
            <a:r>
              <a:rPr sz="1985" i="1" spc="-28" dirty="0">
                <a:latin typeface="Arial"/>
                <a:cs typeface="Arial"/>
              </a:rPr>
              <a:t> </a:t>
            </a:r>
            <a:r>
              <a:rPr sz="1985" i="1" spc="-11" dirty="0">
                <a:latin typeface="Arial"/>
                <a:cs typeface="Arial"/>
              </a:rPr>
              <a:t>složitější </a:t>
            </a:r>
            <a:r>
              <a:rPr sz="1985" i="1" dirty="0">
                <a:latin typeface="Arial"/>
                <a:cs typeface="Arial"/>
              </a:rPr>
              <a:t>svařovací</a:t>
            </a:r>
            <a:r>
              <a:rPr sz="1985" i="1" spc="-77" dirty="0">
                <a:latin typeface="Arial"/>
                <a:cs typeface="Arial"/>
              </a:rPr>
              <a:t> </a:t>
            </a:r>
            <a:r>
              <a:rPr sz="1985" i="1" dirty="0">
                <a:latin typeface="Arial"/>
                <a:cs typeface="Arial"/>
              </a:rPr>
              <a:t>programy</a:t>
            </a:r>
            <a:r>
              <a:rPr sz="1985" i="1" spc="-50" dirty="0">
                <a:latin typeface="Arial"/>
                <a:cs typeface="Arial"/>
              </a:rPr>
              <a:t> </a:t>
            </a:r>
            <a:r>
              <a:rPr sz="1985" i="1" dirty="0">
                <a:latin typeface="Arial"/>
                <a:cs typeface="Arial"/>
              </a:rPr>
              <a:t>umožňující</a:t>
            </a:r>
            <a:r>
              <a:rPr sz="1985" i="1" spc="-11" dirty="0">
                <a:latin typeface="Arial"/>
                <a:cs typeface="Arial"/>
              </a:rPr>
              <a:t> zařadit </a:t>
            </a:r>
            <a:r>
              <a:rPr sz="1985" i="1" dirty="0">
                <a:latin typeface="Arial"/>
                <a:cs typeface="Arial"/>
              </a:rPr>
              <a:t>do</a:t>
            </a:r>
            <a:r>
              <a:rPr sz="1985" i="1" spc="-72" dirty="0">
                <a:latin typeface="Arial"/>
                <a:cs typeface="Arial"/>
              </a:rPr>
              <a:t> </a:t>
            </a:r>
            <a:r>
              <a:rPr sz="1985" i="1" dirty="0">
                <a:latin typeface="Arial"/>
                <a:cs typeface="Arial"/>
              </a:rPr>
              <a:t>programu</a:t>
            </a:r>
            <a:r>
              <a:rPr sz="1985" i="1" spc="-17" dirty="0">
                <a:latin typeface="Arial"/>
                <a:cs typeface="Arial"/>
              </a:rPr>
              <a:t> </a:t>
            </a:r>
            <a:r>
              <a:rPr sz="1985" i="1" dirty="0">
                <a:latin typeface="Arial"/>
                <a:cs typeface="Arial"/>
              </a:rPr>
              <a:t>i</a:t>
            </a:r>
            <a:r>
              <a:rPr sz="1985" i="1" spc="-50" dirty="0">
                <a:latin typeface="Arial"/>
                <a:cs typeface="Arial"/>
              </a:rPr>
              <a:t> </a:t>
            </a:r>
            <a:r>
              <a:rPr sz="1985" i="1" spc="-11" dirty="0">
                <a:latin typeface="Arial"/>
                <a:cs typeface="Arial"/>
              </a:rPr>
              <a:t>předehřev,</a:t>
            </a:r>
            <a:r>
              <a:rPr sz="1985" i="1" spc="-28" dirty="0">
                <a:latin typeface="Arial"/>
                <a:cs typeface="Arial"/>
              </a:rPr>
              <a:t> </a:t>
            </a:r>
            <a:r>
              <a:rPr sz="1985" i="1" dirty="0">
                <a:latin typeface="Arial"/>
                <a:cs typeface="Arial"/>
              </a:rPr>
              <a:t>žíhání </a:t>
            </a:r>
            <a:r>
              <a:rPr sz="1985" i="1" spc="-11" dirty="0">
                <a:latin typeface="Arial"/>
                <a:cs typeface="Arial"/>
              </a:rPr>
              <a:t>apod. </a:t>
            </a:r>
            <a:r>
              <a:rPr sz="1985" i="1" dirty="0">
                <a:latin typeface="Arial"/>
                <a:cs typeface="Arial"/>
              </a:rPr>
              <a:t>v</a:t>
            </a:r>
            <a:r>
              <a:rPr sz="1985" i="1" spc="-22" dirty="0">
                <a:latin typeface="Arial"/>
                <a:cs typeface="Arial"/>
              </a:rPr>
              <a:t> </a:t>
            </a:r>
            <a:r>
              <a:rPr sz="1985" i="1" dirty="0">
                <a:latin typeface="Arial"/>
                <a:cs typeface="Arial"/>
              </a:rPr>
              <a:t>průběhu</a:t>
            </a:r>
            <a:r>
              <a:rPr sz="1985" i="1" spc="-17" dirty="0">
                <a:latin typeface="Arial"/>
                <a:cs typeface="Arial"/>
              </a:rPr>
              <a:t> </a:t>
            </a:r>
            <a:r>
              <a:rPr sz="1985" i="1" dirty="0">
                <a:latin typeface="Arial"/>
                <a:cs typeface="Arial"/>
              </a:rPr>
              <a:t>svařovacího</a:t>
            </a:r>
            <a:r>
              <a:rPr sz="1985" i="1" spc="-17" dirty="0">
                <a:latin typeface="Arial"/>
                <a:cs typeface="Arial"/>
              </a:rPr>
              <a:t> </a:t>
            </a:r>
            <a:r>
              <a:rPr sz="1985" i="1" spc="-11" dirty="0">
                <a:latin typeface="Arial"/>
                <a:cs typeface="Arial"/>
              </a:rPr>
              <a:t>procesu</a:t>
            </a:r>
            <a:endParaRPr sz="1985" dirty="0">
              <a:latin typeface="Arial"/>
              <a:cs typeface="Arial"/>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1083648" y="1602801"/>
            <a:ext cx="8526105" cy="4357249"/>
          </a:xfrm>
          <a:prstGeom prst="rect">
            <a:avLst/>
          </a:prstGeom>
        </p:spPr>
      </p:pic>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2" y="774807"/>
            <a:ext cx="5450854" cy="514728"/>
          </a:xfrm>
          <a:prstGeom prst="rect">
            <a:avLst/>
          </a:prstGeom>
        </p:spPr>
        <p:txBody>
          <a:bodyPr vert="horz" wrap="square" lIns="0" tIns="14005" rIns="0" bIns="0" rtlCol="0">
            <a:spAutoFit/>
          </a:bodyPr>
          <a:lstStyle/>
          <a:p>
            <a:pPr marL="14007">
              <a:spcBef>
                <a:spcPts val="110"/>
              </a:spcBef>
            </a:pPr>
            <a:r>
              <a:rPr sz="3253" i="1" spc="-94" dirty="0">
                <a:latin typeface="Tahoma"/>
                <a:cs typeface="Tahoma"/>
              </a:rPr>
              <a:t>Použití</a:t>
            </a:r>
            <a:r>
              <a:rPr sz="3253" i="1" spc="-88" dirty="0">
                <a:latin typeface="Tahoma"/>
                <a:cs typeface="Tahoma"/>
              </a:rPr>
              <a:t> </a:t>
            </a:r>
            <a:r>
              <a:rPr sz="3253" i="1" spc="-116" dirty="0">
                <a:latin typeface="Tahoma"/>
                <a:cs typeface="Tahoma"/>
              </a:rPr>
              <a:t>bodového</a:t>
            </a:r>
            <a:r>
              <a:rPr sz="3253" i="1" spc="-83" dirty="0">
                <a:latin typeface="Tahoma"/>
                <a:cs typeface="Tahoma"/>
              </a:rPr>
              <a:t> </a:t>
            </a:r>
            <a:r>
              <a:rPr sz="3253" i="1" spc="-61" dirty="0">
                <a:latin typeface="Tahoma"/>
                <a:cs typeface="Tahoma"/>
              </a:rPr>
              <a:t>svařování</a:t>
            </a:r>
            <a:endParaRPr sz="3253">
              <a:latin typeface="Tahoma"/>
              <a:cs typeface="Tahoma"/>
            </a:endParaRPr>
          </a:p>
        </p:txBody>
      </p:sp>
      <p:grpSp>
        <p:nvGrpSpPr>
          <p:cNvPr id="12" name="object 12"/>
          <p:cNvGrpSpPr/>
          <p:nvPr/>
        </p:nvGrpSpPr>
        <p:grpSpPr>
          <a:xfrm>
            <a:off x="927101" y="1598552"/>
            <a:ext cx="8509607" cy="5121030"/>
            <a:chOff x="571500" y="1571244"/>
            <a:chExt cx="7716520" cy="4643755"/>
          </a:xfrm>
        </p:grpSpPr>
        <p:pic>
          <p:nvPicPr>
            <p:cNvPr id="13" name="object 13"/>
            <p:cNvPicPr/>
            <p:nvPr/>
          </p:nvPicPr>
          <p:blipFill>
            <a:blip r:embed="rId2" cstate="print"/>
            <a:stretch>
              <a:fillRect/>
            </a:stretch>
          </p:blipFill>
          <p:spPr>
            <a:xfrm>
              <a:off x="571500" y="1571244"/>
              <a:ext cx="7716011" cy="2321051"/>
            </a:xfrm>
            <a:prstGeom prst="rect">
              <a:avLst/>
            </a:prstGeom>
          </p:spPr>
        </p:pic>
        <p:pic>
          <p:nvPicPr>
            <p:cNvPr id="14" name="object 14"/>
            <p:cNvPicPr/>
            <p:nvPr/>
          </p:nvPicPr>
          <p:blipFill>
            <a:blip r:embed="rId3" cstate="print"/>
            <a:stretch>
              <a:fillRect/>
            </a:stretch>
          </p:blipFill>
          <p:spPr>
            <a:xfrm>
              <a:off x="571500" y="3892295"/>
              <a:ext cx="7716011" cy="2322576"/>
            </a:xfrm>
            <a:prstGeom prst="rect">
              <a:avLst/>
            </a:prstGeom>
          </p:spPr>
        </p:pic>
      </p:gr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4807"/>
            <a:ext cx="6233749" cy="514728"/>
          </a:xfrm>
          <a:prstGeom prst="rect">
            <a:avLst/>
          </a:prstGeom>
        </p:spPr>
        <p:txBody>
          <a:bodyPr vert="horz" wrap="square" lIns="0" tIns="14005" rIns="0" bIns="0" rtlCol="0">
            <a:spAutoFit/>
          </a:bodyPr>
          <a:lstStyle/>
          <a:p>
            <a:pPr marL="14007">
              <a:spcBef>
                <a:spcPts val="110"/>
              </a:spcBef>
            </a:pPr>
            <a:r>
              <a:rPr sz="3253" i="1" spc="-88" dirty="0">
                <a:latin typeface="Tahoma"/>
                <a:cs typeface="Tahoma"/>
              </a:rPr>
              <a:t>Ztráty</a:t>
            </a:r>
            <a:r>
              <a:rPr sz="3253" i="1" spc="-154" dirty="0">
                <a:latin typeface="Tahoma"/>
                <a:cs typeface="Tahoma"/>
              </a:rPr>
              <a:t> </a:t>
            </a:r>
            <a:r>
              <a:rPr sz="3253" i="1" spc="-44" dirty="0">
                <a:latin typeface="Tahoma"/>
                <a:cs typeface="Tahoma"/>
              </a:rPr>
              <a:t>při</a:t>
            </a:r>
            <a:r>
              <a:rPr sz="3253" i="1" spc="-116" dirty="0">
                <a:latin typeface="Tahoma"/>
                <a:cs typeface="Tahoma"/>
              </a:rPr>
              <a:t> </a:t>
            </a:r>
            <a:r>
              <a:rPr sz="3253" i="1" spc="-126" dirty="0">
                <a:latin typeface="Tahoma"/>
                <a:cs typeface="Tahoma"/>
              </a:rPr>
              <a:t>odporovém</a:t>
            </a:r>
            <a:r>
              <a:rPr sz="3253" i="1" spc="-110" dirty="0">
                <a:latin typeface="Tahoma"/>
                <a:cs typeface="Tahoma"/>
              </a:rPr>
              <a:t> </a:t>
            </a:r>
            <a:r>
              <a:rPr sz="3253" i="1" spc="-55" dirty="0">
                <a:latin typeface="Tahoma"/>
                <a:cs typeface="Tahoma"/>
              </a:rPr>
              <a:t>svařování</a:t>
            </a:r>
            <a:endParaRPr sz="3253">
              <a:latin typeface="Tahoma"/>
              <a:cs typeface="Tahoma"/>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470623" y="1608086"/>
            <a:ext cx="9807896" cy="5074055"/>
          </a:xfrm>
          <a:prstGeom prst="rect">
            <a:avLst/>
          </a:prstGeom>
        </p:spPr>
        <p:txBody>
          <a:bodyPr vert="horz" wrap="square" lIns="0" tIns="14706" rIns="0" bIns="0" rtlCol="0">
            <a:spAutoFit/>
          </a:bodyPr>
          <a:lstStyle/>
          <a:p>
            <a:pPr marL="14007">
              <a:spcBef>
                <a:spcPts val="116"/>
              </a:spcBef>
            </a:pPr>
            <a:r>
              <a:rPr sz="2206" b="1" i="1" spc="-11" dirty="0">
                <a:latin typeface="Arial"/>
                <a:cs typeface="Arial"/>
              </a:rPr>
              <a:t>Velikost</a:t>
            </a:r>
            <a:r>
              <a:rPr sz="2206" b="1" i="1" spc="-55" dirty="0">
                <a:latin typeface="Arial"/>
                <a:cs typeface="Arial"/>
              </a:rPr>
              <a:t> </a:t>
            </a:r>
            <a:r>
              <a:rPr sz="2206" b="1" i="1" dirty="0">
                <a:latin typeface="Arial"/>
                <a:cs typeface="Arial"/>
              </a:rPr>
              <a:t>odporu</a:t>
            </a:r>
            <a:r>
              <a:rPr sz="2206" b="1" i="1" spc="-28" dirty="0">
                <a:latin typeface="Arial"/>
                <a:cs typeface="Arial"/>
              </a:rPr>
              <a:t> </a:t>
            </a:r>
            <a:r>
              <a:rPr sz="2206" b="1" i="1" dirty="0">
                <a:latin typeface="Arial"/>
                <a:cs typeface="Arial"/>
              </a:rPr>
              <a:t>materiálů</a:t>
            </a:r>
            <a:r>
              <a:rPr sz="2206" b="1" i="1" spc="-66" dirty="0">
                <a:latin typeface="Arial"/>
                <a:cs typeface="Arial"/>
              </a:rPr>
              <a:t> </a:t>
            </a:r>
            <a:r>
              <a:rPr sz="2206" b="1" i="1" dirty="0">
                <a:latin typeface="Arial"/>
                <a:cs typeface="Arial"/>
              </a:rPr>
              <a:t>+</a:t>
            </a:r>
            <a:r>
              <a:rPr sz="2206" b="1" i="1" spc="-33" dirty="0">
                <a:latin typeface="Arial"/>
                <a:cs typeface="Arial"/>
              </a:rPr>
              <a:t> </a:t>
            </a:r>
            <a:r>
              <a:rPr sz="2206" b="1" i="1" dirty="0">
                <a:latin typeface="Arial"/>
                <a:cs typeface="Arial"/>
              </a:rPr>
              <a:t>přechodové</a:t>
            </a:r>
            <a:r>
              <a:rPr sz="2206" b="1" i="1" spc="-28" dirty="0">
                <a:latin typeface="Arial"/>
                <a:cs typeface="Arial"/>
              </a:rPr>
              <a:t> </a:t>
            </a:r>
            <a:r>
              <a:rPr sz="2206" b="1" i="1" spc="-11" dirty="0">
                <a:latin typeface="Arial"/>
                <a:cs typeface="Arial"/>
              </a:rPr>
              <a:t>odpory</a:t>
            </a:r>
            <a:endParaRPr sz="2206">
              <a:latin typeface="Arial"/>
              <a:cs typeface="Arial"/>
            </a:endParaRPr>
          </a:p>
          <a:p>
            <a:pPr marL="14007" marR="5154337">
              <a:spcBef>
                <a:spcPts val="6"/>
              </a:spcBef>
            </a:pPr>
            <a:r>
              <a:rPr sz="1985" i="1" dirty="0">
                <a:latin typeface="Arial"/>
                <a:cs typeface="Arial"/>
              </a:rPr>
              <a:t>Rm</a:t>
            </a:r>
            <a:r>
              <a:rPr sz="1985" i="1" spc="-22" dirty="0">
                <a:latin typeface="Arial"/>
                <a:cs typeface="Arial"/>
              </a:rPr>
              <a:t> </a:t>
            </a:r>
            <a:r>
              <a:rPr sz="1985" i="1" dirty="0">
                <a:latin typeface="Arial"/>
                <a:cs typeface="Arial"/>
              </a:rPr>
              <a:t>=</a:t>
            </a:r>
            <a:r>
              <a:rPr sz="1985" i="1" spc="-17" dirty="0">
                <a:latin typeface="Arial"/>
                <a:cs typeface="Arial"/>
              </a:rPr>
              <a:t> </a:t>
            </a:r>
            <a:r>
              <a:rPr sz="1985" i="1" dirty="0">
                <a:latin typeface="Arial"/>
                <a:cs typeface="Arial"/>
              </a:rPr>
              <a:t>f</a:t>
            </a:r>
            <a:r>
              <a:rPr sz="1985" i="1" spc="-28" dirty="0">
                <a:latin typeface="Arial"/>
                <a:cs typeface="Arial"/>
              </a:rPr>
              <a:t> </a:t>
            </a:r>
            <a:r>
              <a:rPr sz="1985" i="1" dirty="0">
                <a:latin typeface="Arial"/>
                <a:cs typeface="Arial"/>
              </a:rPr>
              <a:t>(vodivost, tloušťka,</a:t>
            </a:r>
            <a:r>
              <a:rPr sz="1985" i="1" spc="-11" dirty="0">
                <a:latin typeface="Arial"/>
                <a:cs typeface="Arial"/>
              </a:rPr>
              <a:t> </a:t>
            </a:r>
            <a:r>
              <a:rPr sz="1985" i="1" dirty="0">
                <a:latin typeface="Arial"/>
                <a:cs typeface="Arial"/>
              </a:rPr>
              <a:t>jakost,</a:t>
            </a:r>
            <a:r>
              <a:rPr sz="1985" i="1" spc="-17" dirty="0">
                <a:latin typeface="Arial"/>
                <a:cs typeface="Arial"/>
              </a:rPr>
              <a:t> </a:t>
            </a:r>
            <a:r>
              <a:rPr sz="1985" i="1" spc="-11" dirty="0">
                <a:latin typeface="Arial"/>
                <a:cs typeface="Arial"/>
              </a:rPr>
              <a:t>teplota) </a:t>
            </a:r>
            <a:r>
              <a:rPr sz="1985" i="1" dirty="0">
                <a:latin typeface="Arial"/>
                <a:cs typeface="Arial"/>
              </a:rPr>
              <a:t>Rp</a:t>
            </a:r>
            <a:r>
              <a:rPr sz="1985" i="1" spc="-22" dirty="0">
                <a:latin typeface="Arial"/>
                <a:cs typeface="Arial"/>
              </a:rPr>
              <a:t> </a:t>
            </a:r>
            <a:r>
              <a:rPr sz="1985" i="1" dirty="0">
                <a:latin typeface="Arial"/>
                <a:cs typeface="Arial"/>
              </a:rPr>
              <a:t>=</a:t>
            </a:r>
            <a:r>
              <a:rPr sz="1985" i="1" spc="-17" dirty="0">
                <a:latin typeface="Arial"/>
                <a:cs typeface="Arial"/>
              </a:rPr>
              <a:t> </a:t>
            </a:r>
            <a:r>
              <a:rPr sz="1985" i="1" dirty="0">
                <a:latin typeface="Arial"/>
                <a:cs typeface="Arial"/>
              </a:rPr>
              <a:t>f</a:t>
            </a:r>
            <a:r>
              <a:rPr sz="1985" i="1" spc="-11" dirty="0">
                <a:latin typeface="Arial"/>
                <a:cs typeface="Arial"/>
              </a:rPr>
              <a:t> </a:t>
            </a:r>
            <a:r>
              <a:rPr sz="1985" i="1" dirty="0">
                <a:latin typeface="Arial"/>
                <a:cs typeface="Arial"/>
              </a:rPr>
              <a:t>(čistota,</a:t>
            </a:r>
            <a:r>
              <a:rPr sz="1985" i="1" spc="-28" dirty="0">
                <a:latin typeface="Arial"/>
                <a:cs typeface="Arial"/>
              </a:rPr>
              <a:t> </a:t>
            </a:r>
            <a:r>
              <a:rPr sz="1985" i="1" dirty="0">
                <a:latin typeface="Arial"/>
                <a:cs typeface="Arial"/>
              </a:rPr>
              <a:t>drsnost povrchu</a:t>
            </a:r>
            <a:r>
              <a:rPr sz="1985" i="1" spc="-11" dirty="0">
                <a:latin typeface="Arial"/>
                <a:cs typeface="Arial"/>
              </a:rPr>
              <a:t> </a:t>
            </a:r>
            <a:r>
              <a:rPr sz="1985" i="1" spc="-28" dirty="0">
                <a:latin typeface="Arial"/>
                <a:cs typeface="Arial"/>
              </a:rPr>
              <a:t>….)</a:t>
            </a:r>
            <a:endParaRPr sz="1985">
              <a:latin typeface="Arial"/>
              <a:cs typeface="Arial"/>
            </a:endParaRPr>
          </a:p>
          <a:p>
            <a:pPr>
              <a:spcBef>
                <a:spcPts val="39"/>
              </a:spcBef>
            </a:pPr>
            <a:endParaRPr sz="2261">
              <a:latin typeface="Arial"/>
              <a:cs typeface="Arial"/>
            </a:endParaRPr>
          </a:p>
          <a:p>
            <a:pPr marL="339654" indent="-326349">
              <a:spcBef>
                <a:spcPts val="6"/>
              </a:spcBef>
              <a:buFont typeface="Arial"/>
              <a:buAutoNum type="arabicParenR"/>
              <a:tabLst>
                <a:tab pos="340354" algn="l"/>
              </a:tabLst>
            </a:pPr>
            <a:r>
              <a:rPr sz="2206" b="1" i="1" dirty="0">
                <a:latin typeface="Arial"/>
                <a:cs typeface="Arial"/>
              </a:rPr>
              <a:t>Odvodem</a:t>
            </a:r>
            <a:r>
              <a:rPr sz="2206" b="1" i="1" spc="-55" dirty="0">
                <a:latin typeface="Arial"/>
                <a:cs typeface="Arial"/>
              </a:rPr>
              <a:t> </a:t>
            </a:r>
            <a:r>
              <a:rPr sz="2206" b="1" i="1" dirty="0">
                <a:latin typeface="Arial"/>
                <a:cs typeface="Arial"/>
              </a:rPr>
              <a:t>el.</a:t>
            </a:r>
            <a:r>
              <a:rPr sz="2206" b="1" i="1" spc="-28" dirty="0">
                <a:latin typeface="Arial"/>
                <a:cs typeface="Arial"/>
              </a:rPr>
              <a:t> </a:t>
            </a:r>
            <a:r>
              <a:rPr sz="2206" b="1" i="1" dirty="0">
                <a:latin typeface="Arial"/>
                <a:cs typeface="Arial"/>
              </a:rPr>
              <a:t>proudu</a:t>
            </a:r>
            <a:r>
              <a:rPr sz="2206" b="1" i="1" spc="-44" dirty="0">
                <a:latin typeface="Arial"/>
                <a:cs typeface="Arial"/>
              </a:rPr>
              <a:t> </a:t>
            </a:r>
            <a:r>
              <a:rPr sz="2206" b="1" i="1" dirty="0">
                <a:latin typeface="Arial"/>
                <a:cs typeface="Arial"/>
              </a:rPr>
              <a:t>sousedními</a:t>
            </a:r>
            <a:r>
              <a:rPr sz="2206" b="1" i="1" spc="-39" dirty="0">
                <a:latin typeface="Arial"/>
                <a:cs typeface="Arial"/>
              </a:rPr>
              <a:t> </a:t>
            </a:r>
            <a:r>
              <a:rPr sz="2206" b="1" i="1" spc="-11" dirty="0">
                <a:latin typeface="Arial"/>
                <a:cs typeface="Arial"/>
              </a:rPr>
              <a:t>svary</a:t>
            </a:r>
            <a:endParaRPr sz="2206">
              <a:latin typeface="Arial"/>
              <a:cs typeface="Arial"/>
            </a:endParaRPr>
          </a:p>
          <a:p>
            <a:pPr marL="339654" indent="-326349">
              <a:spcBef>
                <a:spcPts val="1059"/>
              </a:spcBef>
              <a:buFont typeface="Arial"/>
              <a:buAutoNum type="arabicParenR"/>
              <a:tabLst>
                <a:tab pos="340354" algn="l"/>
              </a:tabLst>
            </a:pPr>
            <a:r>
              <a:rPr sz="2206" b="1" i="1" dirty="0">
                <a:latin typeface="Arial"/>
                <a:cs typeface="Arial"/>
              </a:rPr>
              <a:t>Impedance</a:t>
            </a:r>
            <a:r>
              <a:rPr sz="2206" b="1" i="1" spc="-83" dirty="0">
                <a:latin typeface="Arial"/>
                <a:cs typeface="Arial"/>
              </a:rPr>
              <a:t> </a:t>
            </a:r>
            <a:r>
              <a:rPr sz="2206" b="1" i="1" dirty="0">
                <a:latin typeface="Arial"/>
                <a:cs typeface="Arial"/>
              </a:rPr>
              <a:t>sekundárního</a:t>
            </a:r>
            <a:r>
              <a:rPr sz="2206" b="1" i="1" spc="-77" dirty="0">
                <a:latin typeface="Arial"/>
                <a:cs typeface="Arial"/>
              </a:rPr>
              <a:t> </a:t>
            </a:r>
            <a:r>
              <a:rPr sz="2206" b="1" i="1" dirty="0">
                <a:latin typeface="Arial"/>
                <a:cs typeface="Arial"/>
              </a:rPr>
              <a:t>svařovacího</a:t>
            </a:r>
            <a:r>
              <a:rPr sz="2206" b="1" i="1" spc="-88" dirty="0">
                <a:latin typeface="Arial"/>
                <a:cs typeface="Arial"/>
              </a:rPr>
              <a:t> </a:t>
            </a:r>
            <a:r>
              <a:rPr sz="2206" b="1" i="1" dirty="0">
                <a:latin typeface="Arial"/>
                <a:cs typeface="Arial"/>
              </a:rPr>
              <a:t>obvodu</a:t>
            </a:r>
            <a:r>
              <a:rPr sz="2206" b="1" i="1" spc="-50" dirty="0">
                <a:latin typeface="Arial"/>
                <a:cs typeface="Arial"/>
              </a:rPr>
              <a:t> </a:t>
            </a:r>
            <a:r>
              <a:rPr sz="1764" i="1" dirty="0">
                <a:latin typeface="Arial"/>
                <a:cs typeface="Arial"/>
              </a:rPr>
              <a:t>(Hmota</a:t>
            </a:r>
            <a:r>
              <a:rPr sz="1764" i="1" spc="-11" dirty="0">
                <a:latin typeface="Arial"/>
                <a:cs typeface="Arial"/>
              </a:rPr>
              <a:t> </a:t>
            </a:r>
            <a:r>
              <a:rPr sz="1764" i="1" dirty="0">
                <a:latin typeface="Arial"/>
                <a:cs typeface="Arial"/>
              </a:rPr>
              <a:t>materiálu,</a:t>
            </a:r>
            <a:r>
              <a:rPr sz="1764" i="1" spc="-22" dirty="0">
                <a:latin typeface="Arial"/>
                <a:cs typeface="Arial"/>
              </a:rPr>
              <a:t> </a:t>
            </a:r>
            <a:r>
              <a:rPr sz="1764" i="1" spc="-11" dirty="0">
                <a:latin typeface="Arial"/>
                <a:cs typeface="Arial"/>
              </a:rPr>
              <a:t>přípravky…)</a:t>
            </a:r>
            <a:endParaRPr sz="1764">
              <a:latin typeface="Arial"/>
              <a:cs typeface="Arial"/>
            </a:endParaRPr>
          </a:p>
          <a:p>
            <a:pPr marL="339654" indent="-326349">
              <a:spcBef>
                <a:spcPts val="1059"/>
              </a:spcBef>
              <a:buFont typeface="Arial"/>
              <a:buAutoNum type="arabicParenR"/>
              <a:tabLst>
                <a:tab pos="340354" algn="l"/>
                <a:tab pos="2541453" algn="l"/>
              </a:tabLst>
            </a:pPr>
            <a:r>
              <a:rPr sz="2206" b="1" i="1" dirty="0">
                <a:latin typeface="Arial"/>
                <a:cs typeface="Arial"/>
              </a:rPr>
              <a:t>Vyložení</a:t>
            </a:r>
            <a:r>
              <a:rPr sz="2206" b="1" i="1" spc="-105" dirty="0">
                <a:latin typeface="Arial"/>
                <a:cs typeface="Arial"/>
              </a:rPr>
              <a:t> </a:t>
            </a:r>
            <a:r>
              <a:rPr sz="2206" b="1" i="1" spc="-11" dirty="0">
                <a:latin typeface="Arial"/>
                <a:cs typeface="Arial"/>
              </a:rPr>
              <a:t>ramen</a:t>
            </a:r>
            <a:r>
              <a:rPr sz="2206" b="1" i="1" dirty="0">
                <a:latin typeface="Arial"/>
                <a:cs typeface="Arial"/>
              </a:rPr>
              <a:t>	</a:t>
            </a:r>
            <a:r>
              <a:rPr sz="1764" i="1" dirty="0">
                <a:latin typeface="Arial"/>
                <a:cs typeface="Arial"/>
              </a:rPr>
              <a:t>(závisí</a:t>
            </a:r>
            <a:r>
              <a:rPr sz="1764" i="1" spc="-17" dirty="0">
                <a:latin typeface="Arial"/>
                <a:cs typeface="Arial"/>
              </a:rPr>
              <a:t> </a:t>
            </a:r>
            <a:r>
              <a:rPr sz="1764" i="1" dirty="0">
                <a:latin typeface="Arial"/>
                <a:cs typeface="Arial"/>
              </a:rPr>
              <a:t>na</a:t>
            </a:r>
            <a:r>
              <a:rPr sz="1764" i="1" spc="-55" dirty="0">
                <a:latin typeface="Arial"/>
                <a:cs typeface="Arial"/>
              </a:rPr>
              <a:t> </a:t>
            </a:r>
            <a:r>
              <a:rPr sz="1764" i="1" dirty="0">
                <a:latin typeface="Arial"/>
                <a:cs typeface="Arial"/>
              </a:rPr>
              <a:t>velikosti</a:t>
            </a:r>
            <a:r>
              <a:rPr sz="1764" i="1" spc="-88" dirty="0">
                <a:latin typeface="Arial"/>
                <a:cs typeface="Arial"/>
              </a:rPr>
              <a:t> </a:t>
            </a:r>
            <a:r>
              <a:rPr sz="1764" i="1" dirty="0">
                <a:latin typeface="Arial"/>
                <a:cs typeface="Arial"/>
              </a:rPr>
              <a:t>„svařovacího</a:t>
            </a:r>
            <a:r>
              <a:rPr sz="1764" i="1" spc="6" dirty="0">
                <a:latin typeface="Arial"/>
                <a:cs typeface="Arial"/>
              </a:rPr>
              <a:t> </a:t>
            </a:r>
            <a:r>
              <a:rPr sz="1764" i="1" dirty="0">
                <a:latin typeface="Arial"/>
                <a:cs typeface="Arial"/>
              </a:rPr>
              <a:t>–</a:t>
            </a:r>
            <a:r>
              <a:rPr sz="1764" i="1" spc="-50" dirty="0">
                <a:latin typeface="Arial"/>
                <a:cs typeface="Arial"/>
              </a:rPr>
              <a:t> </a:t>
            </a:r>
            <a:r>
              <a:rPr sz="1764" i="1" spc="-11" dirty="0">
                <a:latin typeface="Arial"/>
                <a:cs typeface="Arial"/>
              </a:rPr>
              <a:t>indukčního</a:t>
            </a:r>
            <a:r>
              <a:rPr sz="1764" i="1" spc="-72" dirty="0">
                <a:latin typeface="Arial"/>
                <a:cs typeface="Arial"/>
              </a:rPr>
              <a:t> </a:t>
            </a:r>
            <a:r>
              <a:rPr sz="1764" i="1" dirty="0">
                <a:latin typeface="Arial"/>
                <a:cs typeface="Arial"/>
              </a:rPr>
              <a:t>–</a:t>
            </a:r>
            <a:r>
              <a:rPr sz="1764" i="1" spc="-66" dirty="0">
                <a:latin typeface="Arial"/>
                <a:cs typeface="Arial"/>
              </a:rPr>
              <a:t> </a:t>
            </a:r>
            <a:r>
              <a:rPr sz="1764" i="1" spc="-11" dirty="0">
                <a:latin typeface="Arial"/>
                <a:cs typeface="Arial"/>
              </a:rPr>
              <a:t>okna“)</a:t>
            </a:r>
            <a:endParaRPr sz="1764">
              <a:latin typeface="Arial"/>
              <a:cs typeface="Arial"/>
            </a:endParaRPr>
          </a:p>
          <a:p>
            <a:pPr marL="14007">
              <a:spcBef>
                <a:spcPts val="2134"/>
              </a:spcBef>
            </a:pPr>
            <a:r>
              <a:rPr sz="1764" b="1" i="1" dirty="0">
                <a:latin typeface="Arial"/>
                <a:cs typeface="Arial"/>
              </a:rPr>
              <a:t>Definice</a:t>
            </a:r>
            <a:r>
              <a:rPr sz="1764" b="1" i="1" spc="-22" dirty="0">
                <a:latin typeface="Arial"/>
                <a:cs typeface="Arial"/>
              </a:rPr>
              <a:t> </a:t>
            </a:r>
            <a:r>
              <a:rPr sz="1764" b="1" i="1" dirty="0">
                <a:latin typeface="Arial"/>
                <a:cs typeface="Arial"/>
              </a:rPr>
              <a:t>dle</a:t>
            </a:r>
            <a:r>
              <a:rPr sz="1764" b="1" i="1" spc="-39" dirty="0">
                <a:latin typeface="Arial"/>
                <a:cs typeface="Arial"/>
              </a:rPr>
              <a:t> </a:t>
            </a:r>
            <a:r>
              <a:rPr sz="1764" b="1" i="1" dirty="0">
                <a:latin typeface="Arial"/>
                <a:cs typeface="Arial"/>
              </a:rPr>
              <a:t>05</a:t>
            </a:r>
            <a:r>
              <a:rPr sz="1764" b="1" i="1" spc="-28" dirty="0">
                <a:latin typeface="Arial"/>
                <a:cs typeface="Arial"/>
              </a:rPr>
              <a:t> </a:t>
            </a:r>
            <a:r>
              <a:rPr sz="1764" b="1" i="1" spc="-22" dirty="0">
                <a:latin typeface="Arial"/>
                <a:cs typeface="Arial"/>
              </a:rPr>
              <a:t>0003</a:t>
            </a:r>
            <a:endParaRPr sz="1764">
              <a:latin typeface="Arial"/>
              <a:cs typeface="Arial"/>
            </a:endParaRPr>
          </a:p>
          <a:p>
            <a:pPr>
              <a:spcBef>
                <a:spcPts val="28"/>
              </a:spcBef>
            </a:pPr>
            <a:endParaRPr sz="1820">
              <a:latin typeface="Arial"/>
              <a:cs typeface="Arial"/>
            </a:endParaRPr>
          </a:p>
          <a:p>
            <a:pPr marL="14007" marR="5602"/>
            <a:r>
              <a:rPr sz="1764" b="1" i="1" dirty="0">
                <a:latin typeface="Arial"/>
                <a:cs typeface="Arial"/>
              </a:rPr>
              <a:t>Vzdálenost</a:t>
            </a:r>
            <a:r>
              <a:rPr sz="1764" b="1" i="1" spc="-66" dirty="0">
                <a:latin typeface="Arial"/>
                <a:cs typeface="Arial"/>
              </a:rPr>
              <a:t> </a:t>
            </a:r>
            <a:r>
              <a:rPr sz="1764" b="1" i="1" dirty="0">
                <a:latin typeface="Arial"/>
                <a:cs typeface="Arial"/>
              </a:rPr>
              <a:t>ramen</a:t>
            </a:r>
            <a:r>
              <a:rPr sz="1764" b="1" i="1" spc="-61" dirty="0">
                <a:latin typeface="Arial"/>
                <a:cs typeface="Arial"/>
              </a:rPr>
              <a:t> </a:t>
            </a:r>
            <a:r>
              <a:rPr sz="1764" i="1" dirty="0">
                <a:latin typeface="Arial"/>
                <a:cs typeface="Arial"/>
              </a:rPr>
              <a:t>=</a:t>
            </a:r>
            <a:r>
              <a:rPr sz="1764" i="1" spc="-66" dirty="0">
                <a:latin typeface="Arial"/>
                <a:cs typeface="Arial"/>
              </a:rPr>
              <a:t> </a:t>
            </a:r>
            <a:r>
              <a:rPr sz="1764" i="1" dirty="0">
                <a:latin typeface="Arial"/>
                <a:cs typeface="Arial"/>
              </a:rPr>
              <a:t>nejmenší</a:t>
            </a:r>
            <a:r>
              <a:rPr sz="1764" i="1" spc="-66" dirty="0">
                <a:latin typeface="Arial"/>
                <a:cs typeface="Arial"/>
              </a:rPr>
              <a:t> </a:t>
            </a:r>
            <a:r>
              <a:rPr sz="1764" i="1" dirty="0">
                <a:latin typeface="Arial"/>
                <a:cs typeface="Arial"/>
              </a:rPr>
              <a:t>světlá</a:t>
            </a:r>
            <a:r>
              <a:rPr sz="1764" i="1" spc="-88" dirty="0">
                <a:latin typeface="Arial"/>
                <a:cs typeface="Arial"/>
              </a:rPr>
              <a:t> </a:t>
            </a:r>
            <a:r>
              <a:rPr sz="1764" i="1" dirty="0">
                <a:latin typeface="Arial"/>
                <a:cs typeface="Arial"/>
              </a:rPr>
              <a:t>vzdálenost</a:t>
            </a:r>
            <a:r>
              <a:rPr sz="1764" i="1" spc="-33" dirty="0">
                <a:latin typeface="Arial"/>
                <a:cs typeface="Arial"/>
              </a:rPr>
              <a:t> </a:t>
            </a:r>
            <a:r>
              <a:rPr sz="1764" i="1" dirty="0">
                <a:latin typeface="Arial"/>
                <a:cs typeface="Arial"/>
              </a:rPr>
              <a:t>mezi</a:t>
            </a:r>
            <a:r>
              <a:rPr sz="1764" i="1" spc="-22" dirty="0">
                <a:latin typeface="Arial"/>
                <a:cs typeface="Arial"/>
              </a:rPr>
              <a:t> </a:t>
            </a:r>
            <a:r>
              <a:rPr sz="1764" i="1" dirty="0">
                <a:latin typeface="Arial"/>
                <a:cs typeface="Arial"/>
              </a:rPr>
              <a:t>rameny</a:t>
            </a:r>
            <a:r>
              <a:rPr sz="1764" i="1" spc="-50" dirty="0">
                <a:latin typeface="Arial"/>
                <a:cs typeface="Arial"/>
              </a:rPr>
              <a:t> </a:t>
            </a:r>
            <a:r>
              <a:rPr sz="1764" i="1" dirty="0">
                <a:latin typeface="Arial"/>
                <a:cs typeface="Arial"/>
              </a:rPr>
              <a:t>odporové</a:t>
            </a:r>
            <a:r>
              <a:rPr sz="1764" i="1" spc="-72" dirty="0">
                <a:latin typeface="Arial"/>
                <a:cs typeface="Arial"/>
              </a:rPr>
              <a:t> </a:t>
            </a:r>
            <a:r>
              <a:rPr sz="1764" i="1" dirty="0">
                <a:latin typeface="Arial"/>
                <a:cs typeface="Arial"/>
              </a:rPr>
              <a:t>bodové</a:t>
            </a:r>
            <a:r>
              <a:rPr sz="1764" i="1" spc="-83" dirty="0">
                <a:latin typeface="Arial"/>
                <a:cs typeface="Arial"/>
              </a:rPr>
              <a:t> </a:t>
            </a:r>
            <a:r>
              <a:rPr sz="1764" i="1" dirty="0">
                <a:latin typeface="Arial"/>
                <a:cs typeface="Arial"/>
              </a:rPr>
              <a:t>a</a:t>
            </a:r>
            <a:r>
              <a:rPr sz="1764" i="1" spc="-77" dirty="0">
                <a:latin typeface="Arial"/>
                <a:cs typeface="Arial"/>
              </a:rPr>
              <a:t> </a:t>
            </a:r>
            <a:r>
              <a:rPr sz="1764" i="1" dirty="0">
                <a:latin typeface="Arial"/>
                <a:cs typeface="Arial"/>
              </a:rPr>
              <a:t>švové</a:t>
            </a:r>
            <a:r>
              <a:rPr sz="1764" i="1" spc="-83" dirty="0">
                <a:latin typeface="Arial"/>
                <a:cs typeface="Arial"/>
              </a:rPr>
              <a:t> </a:t>
            </a:r>
            <a:r>
              <a:rPr sz="1764" i="1" spc="-11" dirty="0">
                <a:latin typeface="Arial"/>
                <a:cs typeface="Arial"/>
              </a:rPr>
              <a:t>svářečky </a:t>
            </a:r>
            <a:r>
              <a:rPr sz="1764" i="1" dirty="0">
                <a:latin typeface="Arial"/>
                <a:cs typeface="Arial"/>
              </a:rPr>
              <a:t>nebo</a:t>
            </a:r>
            <a:r>
              <a:rPr sz="1764" i="1" spc="-94" dirty="0">
                <a:latin typeface="Arial"/>
                <a:cs typeface="Arial"/>
              </a:rPr>
              <a:t> </a:t>
            </a:r>
            <a:r>
              <a:rPr sz="1764" i="1" dirty="0">
                <a:latin typeface="Arial"/>
                <a:cs typeface="Arial"/>
              </a:rPr>
              <a:t>mezi</a:t>
            </a:r>
            <a:r>
              <a:rPr sz="1764" i="1" spc="-28" dirty="0">
                <a:latin typeface="Arial"/>
                <a:cs typeface="Arial"/>
              </a:rPr>
              <a:t> </a:t>
            </a:r>
            <a:r>
              <a:rPr sz="1764" i="1" dirty="0">
                <a:latin typeface="Arial"/>
                <a:cs typeface="Arial"/>
              </a:rPr>
              <a:t>deskami</a:t>
            </a:r>
            <a:r>
              <a:rPr sz="1764" i="1" spc="-88" dirty="0">
                <a:latin typeface="Arial"/>
                <a:cs typeface="Arial"/>
              </a:rPr>
              <a:t> </a:t>
            </a:r>
            <a:r>
              <a:rPr sz="1764" i="1" dirty="0">
                <a:latin typeface="Arial"/>
                <a:cs typeface="Arial"/>
              </a:rPr>
              <a:t>odporové</a:t>
            </a:r>
            <a:r>
              <a:rPr sz="1764" i="1" spc="-83" dirty="0">
                <a:latin typeface="Arial"/>
                <a:cs typeface="Arial"/>
              </a:rPr>
              <a:t> </a:t>
            </a:r>
            <a:r>
              <a:rPr sz="1764" i="1" dirty="0">
                <a:latin typeface="Arial"/>
                <a:cs typeface="Arial"/>
              </a:rPr>
              <a:t>výstupkové</a:t>
            </a:r>
            <a:r>
              <a:rPr sz="1764" i="1" spc="-99" dirty="0">
                <a:latin typeface="Arial"/>
                <a:cs typeface="Arial"/>
              </a:rPr>
              <a:t> </a:t>
            </a:r>
            <a:r>
              <a:rPr sz="1764" i="1" spc="-11" dirty="0">
                <a:latin typeface="Arial"/>
                <a:cs typeface="Arial"/>
              </a:rPr>
              <a:t>svářečky</a:t>
            </a:r>
            <a:endParaRPr sz="1764">
              <a:latin typeface="Arial"/>
              <a:cs typeface="Arial"/>
            </a:endParaRPr>
          </a:p>
          <a:p>
            <a:pPr marL="14007" marR="455906">
              <a:spcBef>
                <a:spcPts val="1059"/>
              </a:spcBef>
            </a:pPr>
            <a:r>
              <a:rPr sz="1764" b="1" i="1" dirty="0">
                <a:latin typeface="Arial"/>
                <a:cs typeface="Arial"/>
              </a:rPr>
              <a:t>Vyložení</a:t>
            </a:r>
            <a:r>
              <a:rPr sz="1764" b="1" i="1" spc="-72" dirty="0">
                <a:latin typeface="Arial"/>
                <a:cs typeface="Arial"/>
              </a:rPr>
              <a:t> </a:t>
            </a:r>
            <a:r>
              <a:rPr sz="1764" b="1" i="1" dirty="0">
                <a:latin typeface="Arial"/>
                <a:cs typeface="Arial"/>
              </a:rPr>
              <a:t>ramen</a:t>
            </a:r>
            <a:r>
              <a:rPr sz="1764" b="1" i="1" spc="-61" dirty="0">
                <a:latin typeface="Arial"/>
                <a:cs typeface="Arial"/>
              </a:rPr>
              <a:t> </a:t>
            </a:r>
            <a:r>
              <a:rPr sz="1764" i="1" dirty="0">
                <a:latin typeface="Arial"/>
                <a:cs typeface="Arial"/>
              </a:rPr>
              <a:t>=</a:t>
            </a:r>
            <a:r>
              <a:rPr sz="1764" i="1" spc="-72" dirty="0">
                <a:latin typeface="Arial"/>
                <a:cs typeface="Arial"/>
              </a:rPr>
              <a:t> </a:t>
            </a:r>
            <a:r>
              <a:rPr sz="1764" i="1" dirty="0">
                <a:latin typeface="Arial"/>
                <a:cs typeface="Arial"/>
              </a:rPr>
              <a:t>světlá</a:t>
            </a:r>
            <a:r>
              <a:rPr sz="1764" i="1" spc="-88" dirty="0">
                <a:latin typeface="Arial"/>
                <a:cs typeface="Arial"/>
              </a:rPr>
              <a:t> </a:t>
            </a:r>
            <a:r>
              <a:rPr sz="1764" i="1" dirty="0">
                <a:latin typeface="Arial"/>
                <a:cs typeface="Arial"/>
              </a:rPr>
              <a:t>vzdálenost</a:t>
            </a:r>
            <a:r>
              <a:rPr sz="1764" i="1" spc="-39" dirty="0">
                <a:latin typeface="Arial"/>
                <a:cs typeface="Arial"/>
              </a:rPr>
              <a:t> </a:t>
            </a:r>
            <a:r>
              <a:rPr sz="1764" i="1" dirty="0">
                <a:latin typeface="Arial"/>
                <a:cs typeface="Arial"/>
              </a:rPr>
              <a:t>odporové</a:t>
            </a:r>
            <a:r>
              <a:rPr sz="1764" i="1" spc="-72" dirty="0">
                <a:latin typeface="Arial"/>
                <a:cs typeface="Arial"/>
              </a:rPr>
              <a:t> </a:t>
            </a:r>
            <a:r>
              <a:rPr sz="1764" i="1" dirty="0">
                <a:latin typeface="Arial"/>
                <a:cs typeface="Arial"/>
              </a:rPr>
              <a:t>svářečky</a:t>
            </a:r>
            <a:r>
              <a:rPr sz="1764" i="1" spc="-88" dirty="0">
                <a:latin typeface="Arial"/>
                <a:cs typeface="Arial"/>
              </a:rPr>
              <a:t> </a:t>
            </a:r>
            <a:r>
              <a:rPr sz="1764" i="1" dirty="0">
                <a:latin typeface="Arial"/>
                <a:cs typeface="Arial"/>
              </a:rPr>
              <a:t>od</a:t>
            </a:r>
            <a:r>
              <a:rPr sz="1764" i="1" spc="-72" dirty="0">
                <a:latin typeface="Arial"/>
                <a:cs typeface="Arial"/>
              </a:rPr>
              <a:t> </a:t>
            </a:r>
            <a:r>
              <a:rPr sz="1764" i="1" dirty="0">
                <a:latin typeface="Arial"/>
                <a:cs typeface="Arial"/>
              </a:rPr>
              <a:t>os</a:t>
            </a:r>
            <a:r>
              <a:rPr sz="1764" i="1" spc="-77" dirty="0">
                <a:latin typeface="Arial"/>
                <a:cs typeface="Arial"/>
              </a:rPr>
              <a:t> </a:t>
            </a:r>
            <a:r>
              <a:rPr sz="1764" i="1" dirty="0">
                <a:latin typeface="Arial"/>
                <a:cs typeface="Arial"/>
              </a:rPr>
              <a:t>bodovacích</a:t>
            </a:r>
            <a:r>
              <a:rPr sz="1764" i="1" spc="-83" dirty="0">
                <a:latin typeface="Arial"/>
                <a:cs typeface="Arial"/>
              </a:rPr>
              <a:t> </a:t>
            </a:r>
            <a:r>
              <a:rPr sz="1764" i="1" dirty="0">
                <a:latin typeface="Arial"/>
                <a:cs typeface="Arial"/>
              </a:rPr>
              <a:t>elektrod,</a:t>
            </a:r>
            <a:r>
              <a:rPr sz="1764" i="1" spc="-72" dirty="0">
                <a:latin typeface="Arial"/>
                <a:cs typeface="Arial"/>
              </a:rPr>
              <a:t> </a:t>
            </a:r>
            <a:r>
              <a:rPr sz="1764" i="1" spc="-11" dirty="0">
                <a:latin typeface="Arial"/>
                <a:cs typeface="Arial"/>
              </a:rPr>
              <a:t>upínacích </a:t>
            </a:r>
            <a:r>
              <a:rPr sz="1764" i="1" dirty="0">
                <a:latin typeface="Arial"/>
                <a:cs typeface="Arial"/>
              </a:rPr>
              <a:t>desek,</a:t>
            </a:r>
            <a:r>
              <a:rPr sz="1764" i="1" spc="-72" dirty="0">
                <a:latin typeface="Arial"/>
                <a:cs typeface="Arial"/>
              </a:rPr>
              <a:t> </a:t>
            </a:r>
            <a:r>
              <a:rPr sz="1764" i="1" dirty="0">
                <a:latin typeface="Arial"/>
                <a:cs typeface="Arial"/>
              </a:rPr>
              <a:t>nebo</a:t>
            </a:r>
            <a:r>
              <a:rPr sz="1764" i="1" spc="-61" dirty="0">
                <a:latin typeface="Arial"/>
                <a:cs typeface="Arial"/>
              </a:rPr>
              <a:t> </a:t>
            </a:r>
            <a:r>
              <a:rPr sz="1764" i="1" dirty="0">
                <a:latin typeface="Arial"/>
                <a:cs typeface="Arial"/>
              </a:rPr>
              <a:t>od</a:t>
            </a:r>
            <a:r>
              <a:rPr sz="1764" i="1" spc="-72" dirty="0">
                <a:latin typeface="Arial"/>
                <a:cs typeface="Arial"/>
              </a:rPr>
              <a:t> </a:t>
            </a:r>
            <a:r>
              <a:rPr sz="1764" i="1" dirty="0">
                <a:latin typeface="Arial"/>
                <a:cs typeface="Arial"/>
              </a:rPr>
              <a:t>středu</a:t>
            </a:r>
            <a:r>
              <a:rPr sz="1764" i="1" spc="-61" dirty="0">
                <a:latin typeface="Arial"/>
                <a:cs typeface="Arial"/>
              </a:rPr>
              <a:t> </a:t>
            </a:r>
            <a:r>
              <a:rPr sz="1764" i="1" dirty="0">
                <a:latin typeface="Arial"/>
                <a:cs typeface="Arial"/>
              </a:rPr>
              <a:t>pracovní</a:t>
            </a:r>
            <a:r>
              <a:rPr sz="1764" i="1" spc="-61" dirty="0">
                <a:latin typeface="Arial"/>
                <a:cs typeface="Arial"/>
              </a:rPr>
              <a:t> </a:t>
            </a:r>
            <a:r>
              <a:rPr sz="1764" i="1" dirty="0">
                <a:latin typeface="Arial"/>
                <a:cs typeface="Arial"/>
              </a:rPr>
              <a:t>plochy</a:t>
            </a:r>
            <a:r>
              <a:rPr sz="1764" i="1" spc="-77" dirty="0">
                <a:latin typeface="Arial"/>
                <a:cs typeface="Arial"/>
              </a:rPr>
              <a:t> </a:t>
            </a:r>
            <a:r>
              <a:rPr sz="1764" i="1" dirty="0">
                <a:latin typeface="Arial"/>
                <a:cs typeface="Arial"/>
              </a:rPr>
              <a:t>kotoučů</a:t>
            </a:r>
            <a:r>
              <a:rPr sz="1764" i="1" spc="-66" dirty="0">
                <a:latin typeface="Arial"/>
                <a:cs typeface="Arial"/>
              </a:rPr>
              <a:t> </a:t>
            </a:r>
            <a:r>
              <a:rPr sz="1764" i="1" dirty="0">
                <a:latin typeface="Arial"/>
                <a:cs typeface="Arial"/>
              </a:rPr>
              <a:t>až</a:t>
            </a:r>
            <a:r>
              <a:rPr sz="1764" i="1" spc="-66" dirty="0">
                <a:latin typeface="Arial"/>
                <a:cs typeface="Arial"/>
              </a:rPr>
              <a:t> </a:t>
            </a:r>
            <a:r>
              <a:rPr sz="1764" i="1" dirty="0">
                <a:latin typeface="Arial"/>
                <a:cs typeface="Arial"/>
              </a:rPr>
              <a:t>po</a:t>
            </a:r>
            <a:r>
              <a:rPr sz="1764" i="1" spc="-61" dirty="0">
                <a:latin typeface="Arial"/>
                <a:cs typeface="Arial"/>
              </a:rPr>
              <a:t> </a:t>
            </a:r>
            <a:r>
              <a:rPr sz="1764" i="1" dirty="0">
                <a:latin typeface="Arial"/>
                <a:cs typeface="Arial"/>
              </a:rPr>
              <a:t>nejbližší</a:t>
            </a:r>
            <a:r>
              <a:rPr sz="1764" i="1" spc="-39" dirty="0">
                <a:latin typeface="Arial"/>
                <a:cs typeface="Arial"/>
              </a:rPr>
              <a:t> </a:t>
            </a:r>
            <a:r>
              <a:rPr sz="1764" i="1" dirty="0">
                <a:latin typeface="Arial"/>
                <a:cs typeface="Arial"/>
              </a:rPr>
              <a:t>pevnou</a:t>
            </a:r>
            <a:r>
              <a:rPr sz="1764" i="1" spc="-66" dirty="0">
                <a:latin typeface="Arial"/>
                <a:cs typeface="Arial"/>
              </a:rPr>
              <a:t> </a:t>
            </a:r>
            <a:r>
              <a:rPr sz="1764" i="1" dirty="0">
                <a:latin typeface="Arial"/>
                <a:cs typeface="Arial"/>
              </a:rPr>
              <a:t>překážku</a:t>
            </a:r>
            <a:r>
              <a:rPr sz="1764" i="1" spc="-17" dirty="0">
                <a:latin typeface="Arial"/>
                <a:cs typeface="Arial"/>
              </a:rPr>
              <a:t> </a:t>
            </a:r>
            <a:r>
              <a:rPr sz="1764" i="1" dirty="0">
                <a:latin typeface="Arial"/>
                <a:cs typeface="Arial"/>
              </a:rPr>
              <a:t>na</a:t>
            </a:r>
            <a:r>
              <a:rPr sz="1764" i="1" spc="-72" dirty="0">
                <a:latin typeface="Arial"/>
                <a:cs typeface="Arial"/>
              </a:rPr>
              <a:t> </a:t>
            </a:r>
            <a:r>
              <a:rPr sz="1764" i="1" spc="-11" dirty="0">
                <a:latin typeface="Arial"/>
                <a:cs typeface="Arial"/>
              </a:rPr>
              <a:t>stroji</a:t>
            </a:r>
            <a:endParaRPr sz="1764">
              <a:latin typeface="Arial"/>
              <a:cs typeface="Arial"/>
            </a:endParaRPr>
          </a:p>
          <a:p>
            <a:pPr marL="14007">
              <a:spcBef>
                <a:spcPts val="1059"/>
              </a:spcBef>
            </a:pPr>
            <a:r>
              <a:rPr sz="1764" b="1" i="1" dirty="0">
                <a:latin typeface="Arial"/>
                <a:cs typeface="Arial"/>
              </a:rPr>
              <a:t>Svařovací</a:t>
            </a:r>
            <a:r>
              <a:rPr sz="1764" b="1" i="1" spc="-61" dirty="0">
                <a:latin typeface="Arial"/>
                <a:cs typeface="Arial"/>
              </a:rPr>
              <a:t> </a:t>
            </a:r>
            <a:r>
              <a:rPr sz="1764" b="1" i="1" dirty="0">
                <a:latin typeface="Arial"/>
                <a:cs typeface="Arial"/>
              </a:rPr>
              <a:t>(indukční)</a:t>
            </a:r>
            <a:r>
              <a:rPr sz="1764" b="1" i="1" spc="-22" dirty="0">
                <a:latin typeface="Arial"/>
                <a:cs typeface="Arial"/>
              </a:rPr>
              <a:t> </a:t>
            </a:r>
            <a:r>
              <a:rPr sz="1764" b="1" i="1" dirty="0">
                <a:latin typeface="Arial"/>
                <a:cs typeface="Arial"/>
              </a:rPr>
              <a:t>okno</a:t>
            </a:r>
            <a:r>
              <a:rPr sz="1764" b="1" i="1" spc="-55" dirty="0">
                <a:latin typeface="Arial"/>
                <a:cs typeface="Arial"/>
              </a:rPr>
              <a:t> </a:t>
            </a:r>
            <a:r>
              <a:rPr sz="1764" i="1" dirty="0">
                <a:latin typeface="Arial"/>
                <a:cs typeface="Arial"/>
              </a:rPr>
              <a:t>=</a:t>
            </a:r>
            <a:r>
              <a:rPr sz="1764" i="1" spc="-55" dirty="0">
                <a:latin typeface="Arial"/>
                <a:cs typeface="Arial"/>
              </a:rPr>
              <a:t> </a:t>
            </a:r>
            <a:r>
              <a:rPr sz="1764" i="1" dirty="0">
                <a:latin typeface="Arial"/>
                <a:cs typeface="Arial"/>
              </a:rPr>
              <a:t>Součin</a:t>
            </a:r>
            <a:r>
              <a:rPr sz="1764" i="1" spc="-83" dirty="0">
                <a:latin typeface="Arial"/>
                <a:cs typeface="Arial"/>
              </a:rPr>
              <a:t> </a:t>
            </a:r>
            <a:r>
              <a:rPr sz="1764" i="1" dirty="0">
                <a:latin typeface="Arial"/>
                <a:cs typeface="Arial"/>
              </a:rPr>
              <a:t>vyložení</a:t>
            </a:r>
            <a:r>
              <a:rPr sz="1764" i="1" spc="-22" dirty="0">
                <a:latin typeface="Arial"/>
                <a:cs typeface="Arial"/>
              </a:rPr>
              <a:t> </a:t>
            </a:r>
            <a:r>
              <a:rPr sz="1764" i="1" dirty="0">
                <a:latin typeface="Arial"/>
                <a:cs typeface="Arial"/>
              </a:rPr>
              <a:t>a</a:t>
            </a:r>
            <a:r>
              <a:rPr sz="1764" i="1" spc="-55" dirty="0">
                <a:latin typeface="Arial"/>
                <a:cs typeface="Arial"/>
              </a:rPr>
              <a:t> </a:t>
            </a:r>
            <a:r>
              <a:rPr sz="1764" i="1" spc="-11" dirty="0">
                <a:latin typeface="Arial"/>
                <a:cs typeface="Arial"/>
              </a:rPr>
              <a:t>vzdálenosti</a:t>
            </a:r>
            <a:r>
              <a:rPr sz="1764" i="1" spc="-33" dirty="0">
                <a:latin typeface="Arial"/>
                <a:cs typeface="Arial"/>
              </a:rPr>
              <a:t> </a:t>
            </a:r>
            <a:r>
              <a:rPr sz="1764" i="1" spc="-11" dirty="0">
                <a:latin typeface="Arial"/>
                <a:cs typeface="Arial"/>
              </a:rPr>
              <a:t>ramen</a:t>
            </a:r>
            <a:endParaRPr sz="1764">
              <a:latin typeface="Arial"/>
              <a:cs typeface="Arial"/>
            </a:endParaRPr>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a:spLocks noGrp="1"/>
          </p:cNvSpPr>
          <p:nvPr>
            <p:ph type="title"/>
          </p:nvPr>
        </p:nvSpPr>
        <p:spPr>
          <a:xfrm>
            <a:off x="391633" y="774807"/>
            <a:ext cx="6301675" cy="514728"/>
          </a:xfrm>
          <a:prstGeom prst="rect">
            <a:avLst/>
          </a:prstGeom>
        </p:spPr>
        <p:txBody>
          <a:bodyPr vert="horz" wrap="square" lIns="0" tIns="14005" rIns="0" bIns="0" rtlCol="0">
            <a:spAutoFit/>
          </a:bodyPr>
          <a:lstStyle/>
          <a:p>
            <a:pPr marL="14007">
              <a:spcBef>
                <a:spcPts val="110"/>
              </a:spcBef>
            </a:pPr>
            <a:r>
              <a:rPr sz="3253" i="1" spc="-61" dirty="0">
                <a:latin typeface="Tahoma"/>
                <a:cs typeface="Tahoma"/>
              </a:rPr>
              <a:t>Vliv</a:t>
            </a:r>
            <a:r>
              <a:rPr sz="3253" i="1" spc="-121" dirty="0">
                <a:latin typeface="Tahoma"/>
                <a:cs typeface="Tahoma"/>
              </a:rPr>
              <a:t> </a:t>
            </a:r>
            <a:r>
              <a:rPr sz="3253" i="1" spc="-99" dirty="0">
                <a:latin typeface="Tahoma"/>
                <a:cs typeface="Tahoma"/>
              </a:rPr>
              <a:t>vyložení</a:t>
            </a:r>
            <a:r>
              <a:rPr sz="3253" i="1" spc="-110" dirty="0">
                <a:latin typeface="Tahoma"/>
                <a:cs typeface="Tahoma"/>
              </a:rPr>
              <a:t> </a:t>
            </a:r>
            <a:r>
              <a:rPr sz="3253" i="1" spc="-116" dirty="0">
                <a:latin typeface="Tahoma"/>
                <a:cs typeface="Tahoma"/>
              </a:rPr>
              <a:t>ramen</a:t>
            </a:r>
            <a:r>
              <a:rPr sz="3253" i="1" spc="-121" dirty="0">
                <a:latin typeface="Tahoma"/>
                <a:cs typeface="Tahoma"/>
              </a:rPr>
              <a:t> </a:t>
            </a:r>
            <a:r>
              <a:rPr sz="3253" i="1" spc="-77" dirty="0">
                <a:latin typeface="Tahoma"/>
                <a:cs typeface="Tahoma"/>
              </a:rPr>
              <a:t>svař.</a:t>
            </a:r>
            <a:r>
              <a:rPr sz="3253" i="1" spc="-126" dirty="0">
                <a:latin typeface="Tahoma"/>
                <a:cs typeface="Tahoma"/>
              </a:rPr>
              <a:t> </a:t>
            </a:r>
            <a:r>
              <a:rPr sz="3253" i="1" spc="-22" dirty="0">
                <a:latin typeface="Tahoma"/>
                <a:cs typeface="Tahoma"/>
              </a:rPr>
              <a:t>zdroje</a:t>
            </a:r>
            <a:endParaRPr sz="3253">
              <a:latin typeface="Tahoma"/>
              <a:cs typeface="Tahoma"/>
            </a:endParaRPr>
          </a:p>
        </p:txBody>
      </p:sp>
      <p:pic>
        <p:nvPicPr>
          <p:cNvPr id="12" name="object 12"/>
          <p:cNvPicPr/>
          <p:nvPr/>
        </p:nvPicPr>
        <p:blipFill>
          <a:blip r:embed="rId2" cstate="print"/>
          <a:stretch>
            <a:fillRect/>
          </a:stretch>
        </p:blipFill>
        <p:spPr>
          <a:xfrm>
            <a:off x="712308" y="1732733"/>
            <a:ext cx="9086151" cy="4480478"/>
          </a:xfrm>
          <a:prstGeom prst="rect">
            <a:avLst/>
          </a:prstGeom>
        </p:spPr>
      </p:pic>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3" name="object 13"/>
          <p:cNvSpPr txBox="1">
            <a:spLocks noGrp="1"/>
          </p:cNvSpPr>
          <p:nvPr>
            <p:ph type="title"/>
          </p:nvPr>
        </p:nvSpPr>
        <p:spPr>
          <a:xfrm>
            <a:off x="391632" y="774807"/>
            <a:ext cx="5392032" cy="514728"/>
          </a:xfrm>
          <a:prstGeom prst="rect">
            <a:avLst/>
          </a:prstGeom>
        </p:spPr>
        <p:txBody>
          <a:bodyPr vert="horz" wrap="square" lIns="0" tIns="14005" rIns="0" bIns="0" rtlCol="0">
            <a:spAutoFit/>
          </a:bodyPr>
          <a:lstStyle/>
          <a:p>
            <a:pPr marL="14007">
              <a:spcBef>
                <a:spcPts val="110"/>
              </a:spcBef>
            </a:pPr>
            <a:r>
              <a:rPr sz="3253" i="1" spc="-121" dirty="0">
                <a:solidFill>
                  <a:srgbClr val="FF3300"/>
                </a:solidFill>
                <a:latin typeface="Tahoma"/>
                <a:cs typeface="Tahoma"/>
              </a:rPr>
              <a:t>Odporové</a:t>
            </a:r>
            <a:r>
              <a:rPr sz="3253" i="1" spc="-99" dirty="0">
                <a:solidFill>
                  <a:srgbClr val="FF3300"/>
                </a:solidFill>
                <a:latin typeface="Tahoma"/>
                <a:cs typeface="Tahoma"/>
              </a:rPr>
              <a:t> </a:t>
            </a:r>
            <a:r>
              <a:rPr sz="3253" i="1" spc="-121" dirty="0">
                <a:solidFill>
                  <a:srgbClr val="FF3300"/>
                </a:solidFill>
                <a:latin typeface="Tahoma"/>
                <a:cs typeface="Tahoma"/>
              </a:rPr>
              <a:t>ŠVOVÉ</a:t>
            </a:r>
            <a:r>
              <a:rPr sz="3253" i="1" spc="-77" dirty="0">
                <a:solidFill>
                  <a:srgbClr val="FF3300"/>
                </a:solidFill>
                <a:latin typeface="Tahoma"/>
                <a:cs typeface="Tahoma"/>
              </a:rPr>
              <a:t> </a:t>
            </a:r>
            <a:r>
              <a:rPr sz="3253" i="1" spc="-61" dirty="0">
                <a:solidFill>
                  <a:srgbClr val="FF3300"/>
                </a:solidFill>
                <a:latin typeface="Tahoma"/>
                <a:cs typeface="Tahoma"/>
              </a:rPr>
              <a:t>svařování</a:t>
            </a:r>
            <a:endParaRPr sz="3253">
              <a:latin typeface="Tahoma"/>
              <a:cs typeface="Tahoma"/>
            </a:endParaRPr>
          </a:p>
        </p:txBody>
      </p:sp>
      <p:sp>
        <p:nvSpPr>
          <p:cNvPr id="14" name="object 14"/>
          <p:cNvSpPr txBox="1"/>
          <p:nvPr/>
        </p:nvSpPr>
        <p:spPr>
          <a:xfrm>
            <a:off x="5591794" y="1761724"/>
            <a:ext cx="4178475" cy="4761149"/>
          </a:xfrm>
          <a:prstGeom prst="rect">
            <a:avLst/>
          </a:prstGeom>
        </p:spPr>
        <p:txBody>
          <a:bodyPr vert="horz" wrap="square" lIns="0" tIns="14706" rIns="0" bIns="0" rtlCol="0">
            <a:spAutoFit/>
          </a:bodyPr>
          <a:lstStyle/>
          <a:p>
            <a:pPr marL="14007" marR="222001">
              <a:spcBef>
                <a:spcPts val="116"/>
              </a:spcBef>
            </a:pPr>
            <a:r>
              <a:rPr sz="2206" i="1" dirty="0">
                <a:latin typeface="Arial"/>
                <a:cs typeface="Arial"/>
              </a:rPr>
              <a:t>Obdobný</a:t>
            </a:r>
            <a:r>
              <a:rPr sz="2206" i="1" spc="-55" dirty="0">
                <a:latin typeface="Arial"/>
                <a:cs typeface="Arial"/>
              </a:rPr>
              <a:t> </a:t>
            </a:r>
            <a:r>
              <a:rPr sz="2206" i="1" dirty="0">
                <a:latin typeface="Arial"/>
                <a:cs typeface="Arial"/>
              </a:rPr>
              <a:t>proces</a:t>
            </a:r>
            <a:r>
              <a:rPr sz="2206" i="1" spc="-50" dirty="0">
                <a:latin typeface="Arial"/>
                <a:cs typeface="Arial"/>
              </a:rPr>
              <a:t> </a:t>
            </a:r>
            <a:r>
              <a:rPr sz="2206" i="1" dirty="0">
                <a:latin typeface="Arial"/>
                <a:cs typeface="Arial"/>
              </a:rPr>
              <a:t>svařování</a:t>
            </a:r>
            <a:r>
              <a:rPr sz="2206" i="1" spc="-77" dirty="0">
                <a:latin typeface="Arial"/>
                <a:cs typeface="Arial"/>
              </a:rPr>
              <a:t> </a:t>
            </a:r>
            <a:r>
              <a:rPr sz="2206" i="1" spc="-22" dirty="0">
                <a:latin typeface="Arial"/>
                <a:cs typeface="Arial"/>
              </a:rPr>
              <a:t>jako </a:t>
            </a:r>
            <a:r>
              <a:rPr sz="2206" i="1" dirty="0">
                <a:latin typeface="Arial"/>
                <a:cs typeface="Arial"/>
              </a:rPr>
              <a:t>bodové</a:t>
            </a:r>
            <a:r>
              <a:rPr sz="2206" i="1" spc="-39" dirty="0">
                <a:latin typeface="Arial"/>
                <a:cs typeface="Arial"/>
              </a:rPr>
              <a:t> </a:t>
            </a:r>
            <a:r>
              <a:rPr sz="2206" i="1" spc="-11" dirty="0">
                <a:latin typeface="Arial"/>
                <a:cs typeface="Arial"/>
              </a:rPr>
              <a:t>svařování.</a:t>
            </a:r>
            <a:endParaRPr sz="2206">
              <a:latin typeface="Arial"/>
              <a:cs typeface="Arial"/>
            </a:endParaRPr>
          </a:p>
          <a:p>
            <a:pPr marL="14007" marR="5602">
              <a:spcBef>
                <a:spcPts val="1323"/>
              </a:spcBef>
            </a:pPr>
            <a:r>
              <a:rPr sz="2206" i="1" dirty="0">
                <a:latin typeface="Arial"/>
                <a:cs typeface="Arial"/>
              </a:rPr>
              <a:t>Hlavní</a:t>
            </a:r>
            <a:r>
              <a:rPr sz="2206" i="1" spc="-33" dirty="0">
                <a:latin typeface="Arial"/>
                <a:cs typeface="Arial"/>
              </a:rPr>
              <a:t> </a:t>
            </a:r>
            <a:r>
              <a:rPr sz="2206" i="1" dirty="0">
                <a:latin typeface="Arial"/>
                <a:cs typeface="Arial"/>
              </a:rPr>
              <a:t>rozdíl</a:t>
            </a:r>
            <a:r>
              <a:rPr sz="2206" i="1" spc="-44" dirty="0">
                <a:latin typeface="Arial"/>
                <a:cs typeface="Arial"/>
              </a:rPr>
              <a:t> </a:t>
            </a:r>
            <a:r>
              <a:rPr sz="2206" i="1" dirty="0">
                <a:latin typeface="Arial"/>
                <a:cs typeface="Arial"/>
              </a:rPr>
              <a:t>je</a:t>
            </a:r>
            <a:r>
              <a:rPr sz="2206" i="1" spc="-11" dirty="0">
                <a:latin typeface="Arial"/>
                <a:cs typeface="Arial"/>
              </a:rPr>
              <a:t> </a:t>
            </a:r>
            <a:r>
              <a:rPr sz="2206" i="1" dirty="0">
                <a:latin typeface="Arial"/>
                <a:cs typeface="Arial"/>
              </a:rPr>
              <a:t>v</a:t>
            </a:r>
            <a:r>
              <a:rPr sz="2206" i="1" spc="-11" dirty="0">
                <a:latin typeface="Arial"/>
                <a:cs typeface="Arial"/>
              </a:rPr>
              <a:t> </a:t>
            </a:r>
            <a:r>
              <a:rPr sz="2206" i="1" dirty="0">
                <a:latin typeface="Arial"/>
                <a:cs typeface="Arial"/>
              </a:rPr>
              <a:t>tom,</a:t>
            </a:r>
            <a:r>
              <a:rPr sz="2206" i="1" spc="-17" dirty="0">
                <a:latin typeface="Arial"/>
                <a:cs typeface="Arial"/>
              </a:rPr>
              <a:t> </a:t>
            </a:r>
            <a:r>
              <a:rPr sz="2206" i="1" spc="-28" dirty="0">
                <a:latin typeface="Arial"/>
                <a:cs typeface="Arial"/>
              </a:rPr>
              <a:t>že </a:t>
            </a:r>
            <a:r>
              <a:rPr sz="2206" i="1" dirty="0">
                <a:latin typeface="Arial"/>
                <a:cs typeface="Arial"/>
              </a:rPr>
              <a:t>svařovací</a:t>
            </a:r>
            <a:r>
              <a:rPr sz="2206" i="1" spc="-77" dirty="0">
                <a:latin typeface="Arial"/>
                <a:cs typeface="Arial"/>
              </a:rPr>
              <a:t> </a:t>
            </a:r>
            <a:r>
              <a:rPr sz="2206" i="1" dirty="0">
                <a:latin typeface="Arial"/>
                <a:cs typeface="Arial"/>
              </a:rPr>
              <a:t>elektrody</a:t>
            </a:r>
            <a:r>
              <a:rPr sz="2206" i="1" spc="-50" dirty="0">
                <a:latin typeface="Arial"/>
                <a:cs typeface="Arial"/>
              </a:rPr>
              <a:t> </a:t>
            </a:r>
            <a:r>
              <a:rPr sz="2206" i="1" dirty="0">
                <a:latin typeface="Arial"/>
                <a:cs typeface="Arial"/>
              </a:rPr>
              <a:t>jsou</a:t>
            </a:r>
            <a:r>
              <a:rPr sz="2206" i="1" spc="-39" dirty="0">
                <a:latin typeface="Arial"/>
                <a:cs typeface="Arial"/>
              </a:rPr>
              <a:t> </a:t>
            </a:r>
            <a:r>
              <a:rPr sz="2206" i="1" dirty="0">
                <a:latin typeface="Arial"/>
                <a:cs typeface="Arial"/>
              </a:rPr>
              <a:t>otočné</a:t>
            </a:r>
            <a:r>
              <a:rPr sz="2206" i="1" spc="-44" dirty="0">
                <a:latin typeface="Arial"/>
                <a:cs typeface="Arial"/>
              </a:rPr>
              <a:t> </a:t>
            </a:r>
            <a:r>
              <a:rPr sz="2206" i="1" spc="-55" dirty="0">
                <a:latin typeface="Arial"/>
                <a:cs typeface="Arial"/>
              </a:rPr>
              <a:t>a </a:t>
            </a:r>
            <a:r>
              <a:rPr sz="2206" i="1" dirty="0">
                <a:latin typeface="Arial"/>
                <a:cs typeface="Arial"/>
              </a:rPr>
              <a:t>mají</a:t>
            </a:r>
            <a:r>
              <a:rPr sz="2206" i="1" spc="-28" dirty="0">
                <a:latin typeface="Arial"/>
                <a:cs typeface="Arial"/>
              </a:rPr>
              <a:t> </a:t>
            </a:r>
            <a:r>
              <a:rPr sz="2206" i="1" dirty="0">
                <a:latin typeface="Arial"/>
                <a:cs typeface="Arial"/>
              </a:rPr>
              <a:t>tvar</a:t>
            </a:r>
            <a:r>
              <a:rPr sz="2206" i="1" spc="-39" dirty="0">
                <a:latin typeface="Arial"/>
                <a:cs typeface="Arial"/>
              </a:rPr>
              <a:t> </a:t>
            </a:r>
            <a:r>
              <a:rPr sz="2206" i="1" dirty="0">
                <a:latin typeface="Arial"/>
                <a:cs typeface="Arial"/>
              </a:rPr>
              <a:t>kotouče</a:t>
            </a:r>
            <a:r>
              <a:rPr sz="2206" i="1" spc="-39" dirty="0">
                <a:latin typeface="Arial"/>
                <a:cs typeface="Arial"/>
              </a:rPr>
              <a:t> </a:t>
            </a:r>
            <a:r>
              <a:rPr sz="2206" i="1" dirty="0">
                <a:latin typeface="Arial"/>
                <a:cs typeface="Arial"/>
              </a:rPr>
              <a:t>(kladek),</a:t>
            </a:r>
            <a:r>
              <a:rPr sz="2206" i="1" spc="-55" dirty="0">
                <a:latin typeface="Arial"/>
                <a:cs typeface="Arial"/>
              </a:rPr>
              <a:t> </a:t>
            </a:r>
            <a:r>
              <a:rPr sz="2206" i="1" spc="-22" dirty="0">
                <a:latin typeface="Arial"/>
                <a:cs typeface="Arial"/>
              </a:rPr>
              <a:t>mezi </a:t>
            </a:r>
            <a:r>
              <a:rPr sz="2206" i="1" dirty="0">
                <a:latin typeface="Arial"/>
                <a:cs typeface="Arial"/>
              </a:rPr>
              <a:t>nimiž</a:t>
            </a:r>
            <a:r>
              <a:rPr sz="2206" i="1" spc="-22" dirty="0">
                <a:latin typeface="Arial"/>
                <a:cs typeface="Arial"/>
              </a:rPr>
              <a:t> </a:t>
            </a:r>
            <a:r>
              <a:rPr sz="2206" i="1" dirty="0">
                <a:latin typeface="Arial"/>
                <a:cs typeface="Arial"/>
              </a:rPr>
              <a:t>se</a:t>
            </a:r>
            <a:r>
              <a:rPr sz="2206" i="1" spc="-39" dirty="0">
                <a:latin typeface="Arial"/>
                <a:cs typeface="Arial"/>
              </a:rPr>
              <a:t> </a:t>
            </a:r>
            <a:r>
              <a:rPr sz="2206" i="1" dirty="0">
                <a:latin typeface="Arial"/>
                <a:cs typeface="Arial"/>
              </a:rPr>
              <a:t>odvalují</a:t>
            </a:r>
            <a:r>
              <a:rPr sz="2206" i="1" spc="-39" dirty="0">
                <a:latin typeface="Arial"/>
                <a:cs typeface="Arial"/>
              </a:rPr>
              <a:t> </a:t>
            </a:r>
            <a:r>
              <a:rPr sz="2206" i="1" dirty="0">
                <a:latin typeface="Arial"/>
                <a:cs typeface="Arial"/>
              </a:rPr>
              <a:t>svařované</a:t>
            </a:r>
            <a:r>
              <a:rPr sz="2206" i="1" spc="-61" dirty="0">
                <a:latin typeface="Arial"/>
                <a:cs typeface="Arial"/>
              </a:rPr>
              <a:t> </a:t>
            </a:r>
            <a:r>
              <a:rPr sz="2206" i="1" spc="-11" dirty="0">
                <a:latin typeface="Arial"/>
                <a:cs typeface="Arial"/>
              </a:rPr>
              <a:t>díly.</a:t>
            </a:r>
            <a:endParaRPr sz="2206">
              <a:latin typeface="Arial"/>
              <a:cs typeface="Arial"/>
            </a:endParaRPr>
          </a:p>
          <a:p>
            <a:pPr marL="14007" marR="2112858">
              <a:spcBef>
                <a:spcPts val="1323"/>
              </a:spcBef>
            </a:pPr>
            <a:r>
              <a:rPr sz="2206" i="1" dirty="0">
                <a:latin typeface="Arial"/>
                <a:cs typeface="Arial"/>
              </a:rPr>
              <a:t>Pokud</a:t>
            </a:r>
            <a:r>
              <a:rPr sz="2206" i="1" spc="-33" dirty="0">
                <a:latin typeface="Arial"/>
                <a:cs typeface="Arial"/>
              </a:rPr>
              <a:t> </a:t>
            </a:r>
            <a:r>
              <a:rPr sz="2206" i="1" dirty="0">
                <a:latin typeface="Arial"/>
                <a:cs typeface="Arial"/>
              </a:rPr>
              <a:t>by</a:t>
            </a:r>
            <a:r>
              <a:rPr sz="2206" i="1" spc="-33" dirty="0">
                <a:latin typeface="Arial"/>
                <a:cs typeface="Arial"/>
              </a:rPr>
              <a:t> </a:t>
            </a:r>
            <a:r>
              <a:rPr sz="2206" i="1" spc="-11" dirty="0">
                <a:latin typeface="Arial"/>
                <a:cs typeface="Arial"/>
              </a:rPr>
              <a:t>kladky stály,</a:t>
            </a:r>
            <a:r>
              <a:rPr sz="2206" i="1" spc="-77" dirty="0">
                <a:latin typeface="Arial"/>
                <a:cs typeface="Arial"/>
              </a:rPr>
              <a:t> </a:t>
            </a:r>
            <a:r>
              <a:rPr sz="2206" i="1" dirty="0">
                <a:latin typeface="Arial"/>
                <a:cs typeface="Arial"/>
              </a:rPr>
              <a:t>vytvořil</a:t>
            </a:r>
            <a:r>
              <a:rPr sz="2206" i="1" spc="-72" dirty="0">
                <a:latin typeface="Arial"/>
                <a:cs typeface="Arial"/>
              </a:rPr>
              <a:t> </a:t>
            </a:r>
            <a:r>
              <a:rPr sz="2206" i="1" spc="-28" dirty="0">
                <a:latin typeface="Arial"/>
                <a:cs typeface="Arial"/>
              </a:rPr>
              <a:t>by </a:t>
            </a:r>
            <a:r>
              <a:rPr sz="2206" i="1" dirty="0">
                <a:latin typeface="Arial"/>
                <a:cs typeface="Arial"/>
              </a:rPr>
              <a:t>se</a:t>
            </a:r>
            <a:r>
              <a:rPr sz="2206" i="1" spc="-28" dirty="0">
                <a:latin typeface="Arial"/>
                <a:cs typeface="Arial"/>
              </a:rPr>
              <a:t> </a:t>
            </a:r>
            <a:r>
              <a:rPr sz="2206" i="1" dirty="0">
                <a:latin typeface="Arial"/>
                <a:cs typeface="Arial"/>
              </a:rPr>
              <a:t>pouze</a:t>
            </a:r>
            <a:r>
              <a:rPr sz="2206" i="1" spc="-33" dirty="0">
                <a:latin typeface="Arial"/>
                <a:cs typeface="Arial"/>
              </a:rPr>
              <a:t> </a:t>
            </a:r>
            <a:r>
              <a:rPr sz="2206" i="1" spc="-11" dirty="0">
                <a:latin typeface="Arial"/>
                <a:cs typeface="Arial"/>
              </a:rPr>
              <a:t>jediný </a:t>
            </a:r>
            <a:r>
              <a:rPr sz="2206" i="1" dirty="0">
                <a:latin typeface="Arial"/>
                <a:cs typeface="Arial"/>
              </a:rPr>
              <a:t>bodový</a:t>
            </a:r>
            <a:r>
              <a:rPr sz="2206" i="1" spc="-61" dirty="0">
                <a:latin typeface="Arial"/>
                <a:cs typeface="Arial"/>
              </a:rPr>
              <a:t> </a:t>
            </a:r>
            <a:r>
              <a:rPr sz="2206" i="1" spc="-22" dirty="0">
                <a:latin typeface="Arial"/>
                <a:cs typeface="Arial"/>
              </a:rPr>
              <a:t>svar, </a:t>
            </a:r>
            <a:r>
              <a:rPr sz="2206" i="1" dirty="0">
                <a:latin typeface="Arial"/>
                <a:cs typeface="Arial"/>
              </a:rPr>
              <a:t>stejně</a:t>
            </a:r>
            <a:r>
              <a:rPr sz="2206" i="1" spc="-22" dirty="0">
                <a:latin typeface="Arial"/>
                <a:cs typeface="Arial"/>
              </a:rPr>
              <a:t> </a:t>
            </a:r>
            <a:r>
              <a:rPr sz="2206" i="1" dirty="0">
                <a:latin typeface="Arial"/>
                <a:cs typeface="Arial"/>
              </a:rPr>
              <a:t>jako</a:t>
            </a:r>
            <a:r>
              <a:rPr sz="2206" i="1" spc="-28" dirty="0">
                <a:latin typeface="Arial"/>
                <a:cs typeface="Arial"/>
              </a:rPr>
              <a:t> </a:t>
            </a:r>
            <a:r>
              <a:rPr sz="2206" i="1" spc="-55" dirty="0">
                <a:latin typeface="Arial"/>
                <a:cs typeface="Arial"/>
              </a:rPr>
              <a:t>u </a:t>
            </a:r>
            <a:r>
              <a:rPr sz="2206" i="1" spc="-11" dirty="0">
                <a:latin typeface="Arial"/>
                <a:cs typeface="Arial"/>
              </a:rPr>
              <a:t>bodového svařování.</a:t>
            </a:r>
            <a:endParaRPr sz="2206">
              <a:latin typeface="Arial"/>
              <a:cs typeface="Arial"/>
            </a:endParaRPr>
          </a:p>
        </p:txBody>
      </p:sp>
      <p:pic>
        <p:nvPicPr>
          <p:cNvPr id="15" name="object 15"/>
          <p:cNvPicPr/>
          <p:nvPr/>
        </p:nvPicPr>
        <p:blipFill>
          <a:blip r:embed="rId2" cstate="print"/>
          <a:stretch>
            <a:fillRect/>
          </a:stretch>
        </p:blipFill>
        <p:spPr>
          <a:xfrm>
            <a:off x="619080" y="1811724"/>
            <a:ext cx="4497702" cy="4648631"/>
          </a:xfrm>
          <a:prstGeom prst="rect">
            <a:avLst/>
          </a:prstGeom>
        </p:spPr>
      </p:pic>
      <p:pic>
        <p:nvPicPr>
          <p:cNvPr id="16" name="object 16"/>
          <p:cNvPicPr/>
          <p:nvPr/>
        </p:nvPicPr>
        <p:blipFill>
          <a:blip r:embed="rId3" cstate="print"/>
          <a:stretch>
            <a:fillRect/>
          </a:stretch>
        </p:blipFill>
        <p:spPr>
          <a:xfrm>
            <a:off x="7974118" y="4253683"/>
            <a:ext cx="2177513" cy="2636914"/>
          </a:xfrm>
          <a:prstGeom prst="rect">
            <a:avLst/>
          </a:prstGeom>
        </p:spPr>
      </p:pic>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769776" y="1678365"/>
            <a:ext cx="9370931" cy="4665800"/>
          </a:xfrm>
          <a:prstGeom prst="rect">
            <a:avLst/>
          </a:prstGeom>
        </p:spPr>
        <p:txBody>
          <a:bodyPr vert="horz" wrap="square" lIns="0" tIns="14005" rIns="0" bIns="0" rtlCol="0">
            <a:spAutoFit/>
          </a:bodyPr>
          <a:lstStyle/>
          <a:p>
            <a:pPr marL="14007" marR="773150">
              <a:lnSpc>
                <a:spcPct val="107500"/>
              </a:lnSpc>
              <a:spcBef>
                <a:spcPts val="110"/>
              </a:spcBef>
            </a:pPr>
            <a:r>
              <a:rPr sz="2206" i="1" dirty="0">
                <a:latin typeface="Arial"/>
                <a:cs typeface="Arial"/>
              </a:rPr>
              <a:t>Fyzikální</a:t>
            </a:r>
            <a:r>
              <a:rPr sz="2206" i="1" spc="-50" dirty="0">
                <a:latin typeface="Arial"/>
                <a:cs typeface="Arial"/>
              </a:rPr>
              <a:t> </a:t>
            </a:r>
            <a:r>
              <a:rPr sz="2206" i="1" dirty="0">
                <a:latin typeface="Arial"/>
                <a:cs typeface="Arial"/>
              </a:rPr>
              <a:t>princip</a:t>
            </a:r>
            <a:r>
              <a:rPr sz="2206" i="1" spc="-28" dirty="0">
                <a:latin typeface="Arial"/>
                <a:cs typeface="Arial"/>
              </a:rPr>
              <a:t> </a:t>
            </a:r>
            <a:r>
              <a:rPr sz="2206" i="1" dirty="0">
                <a:latin typeface="Arial"/>
                <a:cs typeface="Arial"/>
              </a:rPr>
              <a:t>vytváření</a:t>
            </a:r>
            <a:r>
              <a:rPr sz="2206" i="1" spc="-61" dirty="0">
                <a:latin typeface="Arial"/>
                <a:cs typeface="Arial"/>
              </a:rPr>
              <a:t> </a:t>
            </a:r>
            <a:r>
              <a:rPr sz="2206" i="1" dirty="0">
                <a:latin typeface="Arial"/>
                <a:cs typeface="Arial"/>
              </a:rPr>
              <a:t>svarového</a:t>
            </a:r>
            <a:r>
              <a:rPr sz="2206" i="1" spc="-66" dirty="0">
                <a:latin typeface="Arial"/>
                <a:cs typeface="Arial"/>
              </a:rPr>
              <a:t> </a:t>
            </a:r>
            <a:r>
              <a:rPr sz="2206" i="1" dirty="0">
                <a:latin typeface="Arial"/>
                <a:cs typeface="Arial"/>
              </a:rPr>
              <a:t>spoje</a:t>
            </a:r>
            <a:r>
              <a:rPr sz="2206" i="1" spc="-22" dirty="0">
                <a:latin typeface="Arial"/>
                <a:cs typeface="Arial"/>
              </a:rPr>
              <a:t> </a:t>
            </a:r>
            <a:r>
              <a:rPr sz="2206" i="1" dirty="0">
                <a:latin typeface="Arial"/>
                <a:cs typeface="Arial"/>
              </a:rPr>
              <a:t>je</a:t>
            </a:r>
            <a:r>
              <a:rPr sz="2206" i="1" spc="-11" dirty="0">
                <a:latin typeface="Arial"/>
                <a:cs typeface="Arial"/>
              </a:rPr>
              <a:t> </a:t>
            </a:r>
            <a:r>
              <a:rPr sz="2206" i="1" dirty="0">
                <a:latin typeface="Arial"/>
                <a:cs typeface="Arial"/>
              </a:rPr>
              <a:t>stejný</a:t>
            </a:r>
            <a:r>
              <a:rPr sz="2206" i="1" spc="-33" dirty="0">
                <a:latin typeface="Arial"/>
                <a:cs typeface="Arial"/>
              </a:rPr>
              <a:t> </a:t>
            </a:r>
            <a:r>
              <a:rPr sz="2206" i="1" dirty="0">
                <a:latin typeface="Arial"/>
                <a:cs typeface="Arial"/>
              </a:rPr>
              <a:t>jako</a:t>
            </a:r>
            <a:r>
              <a:rPr sz="2206" i="1" spc="-28" dirty="0">
                <a:latin typeface="Arial"/>
                <a:cs typeface="Arial"/>
              </a:rPr>
              <a:t> </a:t>
            </a:r>
            <a:r>
              <a:rPr sz="2206" i="1" dirty="0">
                <a:latin typeface="Arial"/>
                <a:cs typeface="Arial"/>
              </a:rPr>
              <a:t>u</a:t>
            </a:r>
            <a:r>
              <a:rPr sz="2206" i="1" spc="-6" dirty="0">
                <a:latin typeface="Arial"/>
                <a:cs typeface="Arial"/>
              </a:rPr>
              <a:t> </a:t>
            </a:r>
            <a:r>
              <a:rPr sz="2206" i="1" spc="-11" dirty="0">
                <a:latin typeface="Arial"/>
                <a:cs typeface="Arial"/>
              </a:rPr>
              <a:t>bodového svařování.</a:t>
            </a:r>
            <a:endParaRPr sz="2206">
              <a:latin typeface="Arial"/>
              <a:cs typeface="Arial"/>
            </a:endParaRPr>
          </a:p>
          <a:p>
            <a:pPr marL="14007">
              <a:spcBef>
                <a:spcPts val="1798"/>
              </a:spcBef>
            </a:pPr>
            <a:r>
              <a:rPr sz="2206" i="1" dirty="0">
                <a:latin typeface="Arial"/>
                <a:cs typeface="Arial"/>
              </a:rPr>
              <a:t>Odlišné</a:t>
            </a:r>
            <a:r>
              <a:rPr sz="2206" i="1" spc="-50" dirty="0">
                <a:latin typeface="Arial"/>
                <a:cs typeface="Arial"/>
              </a:rPr>
              <a:t> </a:t>
            </a:r>
            <a:r>
              <a:rPr sz="2206" i="1" dirty="0">
                <a:latin typeface="Arial"/>
                <a:cs typeface="Arial"/>
              </a:rPr>
              <a:t>jsou</a:t>
            </a:r>
            <a:r>
              <a:rPr sz="2206" i="1" spc="-17" dirty="0">
                <a:latin typeface="Arial"/>
                <a:cs typeface="Arial"/>
              </a:rPr>
              <a:t> </a:t>
            </a:r>
            <a:r>
              <a:rPr sz="2206" i="1" dirty="0">
                <a:latin typeface="Arial"/>
                <a:cs typeface="Arial"/>
              </a:rPr>
              <a:t>však</a:t>
            </a:r>
            <a:r>
              <a:rPr sz="2206" i="1" spc="-50" dirty="0">
                <a:latin typeface="Arial"/>
                <a:cs typeface="Arial"/>
              </a:rPr>
              <a:t> </a:t>
            </a:r>
            <a:r>
              <a:rPr sz="2206" i="1" dirty="0">
                <a:latin typeface="Arial"/>
                <a:cs typeface="Arial"/>
              </a:rPr>
              <a:t>základní</a:t>
            </a:r>
            <a:r>
              <a:rPr sz="2206" i="1" spc="-55" dirty="0">
                <a:latin typeface="Arial"/>
                <a:cs typeface="Arial"/>
              </a:rPr>
              <a:t> </a:t>
            </a:r>
            <a:r>
              <a:rPr sz="2206" i="1" dirty="0">
                <a:latin typeface="Arial"/>
                <a:cs typeface="Arial"/>
              </a:rPr>
              <a:t>svařovací</a:t>
            </a:r>
            <a:r>
              <a:rPr sz="2206" i="1" spc="-66" dirty="0">
                <a:latin typeface="Arial"/>
                <a:cs typeface="Arial"/>
              </a:rPr>
              <a:t> </a:t>
            </a:r>
            <a:r>
              <a:rPr sz="2206" i="1" spc="-11" dirty="0">
                <a:latin typeface="Arial"/>
                <a:cs typeface="Arial"/>
              </a:rPr>
              <a:t>parametry:</a:t>
            </a:r>
            <a:endParaRPr sz="2206">
              <a:latin typeface="Arial"/>
              <a:cs typeface="Arial"/>
            </a:endParaRPr>
          </a:p>
          <a:p>
            <a:pPr marL="455906" indent="-316544">
              <a:spcBef>
                <a:spcPts val="1780"/>
              </a:spcBef>
              <a:buFont typeface="Wingdings"/>
              <a:buChar char=""/>
              <a:tabLst>
                <a:tab pos="456607" algn="l"/>
              </a:tabLst>
            </a:pPr>
            <a:r>
              <a:rPr sz="2095" b="1" i="1" dirty="0">
                <a:latin typeface="Arial"/>
                <a:cs typeface="Arial"/>
              </a:rPr>
              <a:t>svařovací</a:t>
            </a:r>
            <a:r>
              <a:rPr sz="2095" b="1" i="1" spc="-33" dirty="0">
                <a:latin typeface="Arial"/>
                <a:cs typeface="Arial"/>
              </a:rPr>
              <a:t> </a:t>
            </a:r>
            <a:r>
              <a:rPr sz="2095" b="1" i="1" dirty="0">
                <a:latin typeface="Arial"/>
                <a:cs typeface="Arial"/>
              </a:rPr>
              <a:t>proud</a:t>
            </a:r>
            <a:r>
              <a:rPr sz="2095" b="1" i="1" spc="-66" dirty="0">
                <a:latin typeface="Arial"/>
                <a:cs typeface="Arial"/>
              </a:rPr>
              <a:t> </a:t>
            </a:r>
            <a:r>
              <a:rPr sz="2095" i="1" dirty="0">
                <a:latin typeface="Arial"/>
                <a:cs typeface="Arial"/>
              </a:rPr>
              <a:t>–</a:t>
            </a:r>
            <a:r>
              <a:rPr sz="2095" i="1" spc="-66" dirty="0">
                <a:latin typeface="Arial"/>
                <a:cs typeface="Arial"/>
              </a:rPr>
              <a:t> </a:t>
            </a:r>
            <a:r>
              <a:rPr sz="2095" i="1" dirty="0">
                <a:latin typeface="Arial"/>
                <a:cs typeface="Arial"/>
              </a:rPr>
              <a:t>obvykle</a:t>
            </a:r>
            <a:r>
              <a:rPr sz="2095" i="1" spc="-39" dirty="0">
                <a:latin typeface="Arial"/>
                <a:cs typeface="Arial"/>
              </a:rPr>
              <a:t> </a:t>
            </a:r>
            <a:r>
              <a:rPr sz="2095" i="1" dirty="0">
                <a:latin typeface="Arial"/>
                <a:cs typeface="Arial"/>
              </a:rPr>
              <a:t>až</a:t>
            </a:r>
            <a:r>
              <a:rPr sz="2095" i="1" spc="-55" dirty="0">
                <a:latin typeface="Arial"/>
                <a:cs typeface="Arial"/>
              </a:rPr>
              <a:t> </a:t>
            </a:r>
            <a:r>
              <a:rPr sz="2095" i="1" dirty="0">
                <a:latin typeface="Arial"/>
                <a:cs typeface="Arial"/>
              </a:rPr>
              <a:t>dvojnásobný</a:t>
            </a:r>
            <a:r>
              <a:rPr sz="2095" i="1" spc="-22" dirty="0">
                <a:latin typeface="Arial"/>
                <a:cs typeface="Arial"/>
              </a:rPr>
              <a:t> </a:t>
            </a:r>
            <a:r>
              <a:rPr sz="2095" i="1" dirty="0">
                <a:latin typeface="Arial"/>
                <a:cs typeface="Arial"/>
              </a:rPr>
              <a:t>než</a:t>
            </a:r>
            <a:r>
              <a:rPr sz="2095" i="1" spc="-55" dirty="0">
                <a:latin typeface="Arial"/>
                <a:cs typeface="Arial"/>
              </a:rPr>
              <a:t> </a:t>
            </a:r>
            <a:r>
              <a:rPr sz="2095" i="1" dirty="0">
                <a:latin typeface="Arial"/>
                <a:cs typeface="Arial"/>
              </a:rPr>
              <a:t>u</a:t>
            </a:r>
            <a:r>
              <a:rPr sz="2095" i="1" spc="-55" dirty="0">
                <a:latin typeface="Arial"/>
                <a:cs typeface="Arial"/>
              </a:rPr>
              <a:t> </a:t>
            </a:r>
            <a:r>
              <a:rPr sz="2095" i="1" dirty="0">
                <a:latin typeface="Arial"/>
                <a:cs typeface="Arial"/>
              </a:rPr>
              <a:t>bodového</a:t>
            </a:r>
            <a:r>
              <a:rPr sz="2095" i="1" spc="-33" dirty="0">
                <a:latin typeface="Arial"/>
                <a:cs typeface="Arial"/>
              </a:rPr>
              <a:t> </a:t>
            </a:r>
            <a:r>
              <a:rPr sz="2095" i="1" spc="-11" dirty="0">
                <a:latin typeface="Arial"/>
                <a:cs typeface="Arial"/>
              </a:rPr>
              <a:t>svařování</a:t>
            </a:r>
            <a:endParaRPr sz="2095">
              <a:latin typeface="Arial"/>
              <a:cs typeface="Arial"/>
            </a:endParaRPr>
          </a:p>
          <a:p>
            <a:pPr marL="455906" indent="-316544">
              <a:spcBef>
                <a:spcPts val="502"/>
              </a:spcBef>
              <a:buFont typeface="Wingdings"/>
              <a:buChar char=""/>
              <a:tabLst>
                <a:tab pos="456607" algn="l"/>
              </a:tabLst>
            </a:pPr>
            <a:r>
              <a:rPr sz="2095" b="1" i="1" dirty="0">
                <a:latin typeface="Arial"/>
                <a:cs typeface="Arial"/>
              </a:rPr>
              <a:t>přítlačná</a:t>
            </a:r>
            <a:r>
              <a:rPr sz="2095" b="1" i="1" spc="-44" dirty="0">
                <a:latin typeface="Arial"/>
                <a:cs typeface="Arial"/>
              </a:rPr>
              <a:t> </a:t>
            </a:r>
            <a:r>
              <a:rPr sz="2095" b="1" i="1" dirty="0">
                <a:latin typeface="Arial"/>
                <a:cs typeface="Arial"/>
              </a:rPr>
              <a:t>síla</a:t>
            </a:r>
            <a:r>
              <a:rPr sz="2095" b="1" i="1" spc="-39" dirty="0">
                <a:latin typeface="Arial"/>
                <a:cs typeface="Arial"/>
              </a:rPr>
              <a:t> </a:t>
            </a:r>
            <a:r>
              <a:rPr sz="2095" i="1" dirty="0">
                <a:latin typeface="Arial"/>
                <a:cs typeface="Arial"/>
              </a:rPr>
              <a:t>–</a:t>
            </a:r>
            <a:r>
              <a:rPr sz="2095" i="1" spc="-55" dirty="0">
                <a:latin typeface="Arial"/>
                <a:cs typeface="Arial"/>
              </a:rPr>
              <a:t> </a:t>
            </a:r>
            <a:r>
              <a:rPr sz="2095" i="1" dirty="0">
                <a:latin typeface="Arial"/>
                <a:cs typeface="Arial"/>
              </a:rPr>
              <a:t>větší</a:t>
            </a:r>
            <a:r>
              <a:rPr sz="2095" i="1" spc="-55" dirty="0">
                <a:latin typeface="Arial"/>
                <a:cs typeface="Arial"/>
              </a:rPr>
              <a:t> </a:t>
            </a:r>
            <a:r>
              <a:rPr sz="2095" i="1" dirty="0">
                <a:latin typeface="Arial"/>
                <a:cs typeface="Arial"/>
              </a:rPr>
              <a:t>než</a:t>
            </a:r>
            <a:r>
              <a:rPr sz="2095" i="1" spc="-39" dirty="0">
                <a:latin typeface="Arial"/>
                <a:cs typeface="Arial"/>
              </a:rPr>
              <a:t> </a:t>
            </a:r>
            <a:r>
              <a:rPr sz="2095" i="1" dirty="0">
                <a:latin typeface="Arial"/>
                <a:cs typeface="Arial"/>
              </a:rPr>
              <a:t>u</a:t>
            </a:r>
            <a:r>
              <a:rPr sz="2095" i="1" spc="-61" dirty="0">
                <a:latin typeface="Arial"/>
                <a:cs typeface="Arial"/>
              </a:rPr>
              <a:t> </a:t>
            </a:r>
            <a:r>
              <a:rPr sz="2095" i="1" dirty="0">
                <a:latin typeface="Arial"/>
                <a:cs typeface="Arial"/>
              </a:rPr>
              <a:t>bodového</a:t>
            </a:r>
            <a:r>
              <a:rPr sz="2095" i="1" spc="-6" dirty="0">
                <a:latin typeface="Arial"/>
                <a:cs typeface="Arial"/>
              </a:rPr>
              <a:t> </a:t>
            </a:r>
            <a:r>
              <a:rPr sz="2095" i="1" spc="-11" dirty="0">
                <a:latin typeface="Arial"/>
                <a:cs typeface="Arial"/>
              </a:rPr>
              <a:t>svařování</a:t>
            </a:r>
            <a:endParaRPr sz="2095">
              <a:latin typeface="Arial"/>
              <a:cs typeface="Arial"/>
            </a:endParaRPr>
          </a:p>
          <a:p>
            <a:pPr marL="455906" indent="-316544">
              <a:spcBef>
                <a:spcPts val="502"/>
              </a:spcBef>
              <a:buFont typeface="Wingdings"/>
              <a:buChar char=""/>
              <a:tabLst>
                <a:tab pos="456607" algn="l"/>
              </a:tabLst>
            </a:pPr>
            <a:r>
              <a:rPr sz="2095" b="1" i="1" dirty="0">
                <a:latin typeface="Arial"/>
                <a:cs typeface="Arial"/>
              </a:rPr>
              <a:t>svařovací</a:t>
            </a:r>
            <a:r>
              <a:rPr sz="2095" b="1" i="1" spc="-55" dirty="0">
                <a:latin typeface="Arial"/>
                <a:cs typeface="Arial"/>
              </a:rPr>
              <a:t> </a:t>
            </a:r>
            <a:r>
              <a:rPr sz="2095" b="1" i="1" dirty="0">
                <a:latin typeface="Arial"/>
                <a:cs typeface="Arial"/>
              </a:rPr>
              <a:t>rychlost</a:t>
            </a:r>
            <a:r>
              <a:rPr sz="2095" b="1" i="1" spc="-61" dirty="0">
                <a:latin typeface="Arial"/>
                <a:cs typeface="Arial"/>
              </a:rPr>
              <a:t> </a:t>
            </a:r>
            <a:r>
              <a:rPr sz="2095" i="1" dirty="0">
                <a:latin typeface="Arial"/>
                <a:cs typeface="Arial"/>
              </a:rPr>
              <a:t>(totožná</a:t>
            </a:r>
            <a:r>
              <a:rPr sz="2095" i="1" spc="-77" dirty="0">
                <a:latin typeface="Arial"/>
                <a:cs typeface="Arial"/>
              </a:rPr>
              <a:t> </a:t>
            </a:r>
            <a:r>
              <a:rPr sz="2095" i="1" dirty="0">
                <a:latin typeface="Arial"/>
                <a:cs typeface="Arial"/>
              </a:rPr>
              <a:t>s</a:t>
            </a:r>
            <a:r>
              <a:rPr sz="2095" i="1" spc="-83" dirty="0">
                <a:latin typeface="Arial"/>
                <a:cs typeface="Arial"/>
              </a:rPr>
              <a:t> </a:t>
            </a:r>
            <a:r>
              <a:rPr sz="2095" i="1" dirty="0">
                <a:latin typeface="Arial"/>
                <a:cs typeface="Arial"/>
              </a:rPr>
              <a:t>obvodovou</a:t>
            </a:r>
            <a:r>
              <a:rPr sz="2095" i="1" spc="-39" dirty="0">
                <a:latin typeface="Arial"/>
                <a:cs typeface="Arial"/>
              </a:rPr>
              <a:t> </a:t>
            </a:r>
            <a:r>
              <a:rPr sz="2095" i="1" dirty="0">
                <a:latin typeface="Arial"/>
                <a:cs typeface="Arial"/>
              </a:rPr>
              <a:t>rychlostí</a:t>
            </a:r>
            <a:r>
              <a:rPr sz="2095" i="1" spc="-72" dirty="0">
                <a:latin typeface="Arial"/>
                <a:cs typeface="Arial"/>
              </a:rPr>
              <a:t> </a:t>
            </a:r>
            <a:r>
              <a:rPr sz="2095" i="1" spc="-11" dirty="0">
                <a:latin typeface="Arial"/>
                <a:cs typeface="Arial"/>
              </a:rPr>
              <a:t>elektrod)</a:t>
            </a:r>
            <a:endParaRPr sz="2095">
              <a:latin typeface="Arial"/>
              <a:cs typeface="Arial"/>
            </a:endParaRPr>
          </a:p>
          <a:p>
            <a:pPr marL="455906" indent="-316544">
              <a:spcBef>
                <a:spcPts val="506"/>
              </a:spcBef>
              <a:buFont typeface="Wingdings"/>
              <a:buChar char=""/>
              <a:tabLst>
                <a:tab pos="456607" algn="l"/>
              </a:tabLst>
            </a:pPr>
            <a:r>
              <a:rPr sz="2095" b="1" i="1" dirty="0">
                <a:latin typeface="Arial"/>
                <a:cs typeface="Arial"/>
              </a:rPr>
              <a:t>modulace</a:t>
            </a:r>
            <a:r>
              <a:rPr sz="2095" b="1" i="1" spc="-77" dirty="0">
                <a:latin typeface="Arial"/>
                <a:cs typeface="Arial"/>
              </a:rPr>
              <a:t> </a:t>
            </a:r>
            <a:r>
              <a:rPr sz="2095" b="1" i="1" dirty="0">
                <a:latin typeface="Arial"/>
                <a:cs typeface="Arial"/>
              </a:rPr>
              <a:t>svařovacího</a:t>
            </a:r>
            <a:r>
              <a:rPr sz="2095" b="1" i="1" spc="-50" dirty="0">
                <a:latin typeface="Arial"/>
                <a:cs typeface="Arial"/>
              </a:rPr>
              <a:t> </a:t>
            </a:r>
            <a:r>
              <a:rPr sz="2095" b="1" i="1" dirty="0">
                <a:latin typeface="Arial"/>
                <a:cs typeface="Arial"/>
              </a:rPr>
              <a:t>proudu</a:t>
            </a:r>
            <a:r>
              <a:rPr sz="2095" b="1" i="1" spc="-83" dirty="0">
                <a:latin typeface="Arial"/>
                <a:cs typeface="Arial"/>
              </a:rPr>
              <a:t> </a:t>
            </a:r>
            <a:r>
              <a:rPr sz="2095" i="1" dirty="0">
                <a:latin typeface="Arial"/>
                <a:cs typeface="Arial"/>
              </a:rPr>
              <a:t>(=</a:t>
            </a:r>
            <a:r>
              <a:rPr sz="2095" i="1" spc="-88" dirty="0">
                <a:latin typeface="Arial"/>
                <a:cs typeface="Arial"/>
              </a:rPr>
              <a:t> </a:t>
            </a:r>
            <a:r>
              <a:rPr sz="2095" i="1" dirty="0">
                <a:latin typeface="Arial"/>
                <a:cs typeface="Arial"/>
              </a:rPr>
              <a:t>přerušování</a:t>
            </a:r>
            <a:r>
              <a:rPr sz="2095" i="1" spc="-39" dirty="0">
                <a:latin typeface="Arial"/>
                <a:cs typeface="Arial"/>
              </a:rPr>
              <a:t> </a:t>
            </a:r>
            <a:r>
              <a:rPr sz="2095" i="1" dirty="0">
                <a:latin typeface="Arial"/>
                <a:cs typeface="Arial"/>
              </a:rPr>
              <a:t>toku</a:t>
            </a:r>
            <a:r>
              <a:rPr sz="2095" i="1" spc="-88" dirty="0">
                <a:latin typeface="Arial"/>
                <a:cs typeface="Arial"/>
              </a:rPr>
              <a:t> </a:t>
            </a:r>
            <a:r>
              <a:rPr sz="2095" i="1" dirty="0">
                <a:latin typeface="Arial"/>
                <a:cs typeface="Arial"/>
              </a:rPr>
              <a:t>svařovacího</a:t>
            </a:r>
            <a:r>
              <a:rPr sz="2095" i="1" spc="-50" dirty="0">
                <a:latin typeface="Arial"/>
                <a:cs typeface="Arial"/>
              </a:rPr>
              <a:t> </a:t>
            </a:r>
            <a:r>
              <a:rPr sz="2095" i="1" spc="-11" dirty="0">
                <a:latin typeface="Arial"/>
                <a:cs typeface="Arial"/>
              </a:rPr>
              <a:t>proudu)</a:t>
            </a:r>
            <a:endParaRPr sz="2095">
              <a:latin typeface="Arial"/>
              <a:cs typeface="Arial"/>
            </a:endParaRPr>
          </a:p>
          <a:p>
            <a:pPr>
              <a:lnSpc>
                <a:spcPct val="100000"/>
              </a:lnSpc>
            </a:pPr>
            <a:endParaRPr sz="2316">
              <a:latin typeface="Arial"/>
              <a:cs typeface="Arial"/>
            </a:endParaRPr>
          </a:p>
          <a:p>
            <a:pPr marL="14007" marR="5602">
              <a:lnSpc>
                <a:spcPct val="103800"/>
              </a:lnSpc>
              <a:spcBef>
                <a:spcPts val="1853"/>
              </a:spcBef>
            </a:pPr>
            <a:r>
              <a:rPr sz="2206" i="1" dirty="0">
                <a:latin typeface="Arial"/>
                <a:cs typeface="Arial"/>
              </a:rPr>
              <a:t>U</a:t>
            </a:r>
            <a:r>
              <a:rPr sz="2206" i="1" spc="-17" dirty="0">
                <a:latin typeface="Arial"/>
                <a:cs typeface="Arial"/>
              </a:rPr>
              <a:t> </a:t>
            </a:r>
            <a:r>
              <a:rPr sz="2206" i="1" dirty="0">
                <a:latin typeface="Arial"/>
                <a:cs typeface="Arial"/>
              </a:rPr>
              <a:t>tohoto</a:t>
            </a:r>
            <a:r>
              <a:rPr sz="2206" i="1" spc="-33" dirty="0">
                <a:latin typeface="Arial"/>
                <a:cs typeface="Arial"/>
              </a:rPr>
              <a:t> </a:t>
            </a:r>
            <a:r>
              <a:rPr sz="2206" i="1" dirty="0">
                <a:latin typeface="Arial"/>
                <a:cs typeface="Arial"/>
              </a:rPr>
              <a:t>způsobu</a:t>
            </a:r>
            <a:r>
              <a:rPr sz="2206" i="1" spc="-50" dirty="0">
                <a:latin typeface="Arial"/>
                <a:cs typeface="Arial"/>
              </a:rPr>
              <a:t> </a:t>
            </a:r>
            <a:r>
              <a:rPr sz="2206" i="1" dirty="0">
                <a:latin typeface="Arial"/>
                <a:cs typeface="Arial"/>
              </a:rPr>
              <a:t>svařování</a:t>
            </a:r>
            <a:r>
              <a:rPr sz="2206" i="1" spc="-50" dirty="0">
                <a:latin typeface="Arial"/>
                <a:cs typeface="Arial"/>
              </a:rPr>
              <a:t> </a:t>
            </a:r>
            <a:r>
              <a:rPr sz="2206" i="1" dirty="0">
                <a:latin typeface="Arial"/>
                <a:cs typeface="Arial"/>
              </a:rPr>
              <a:t>lze</a:t>
            </a:r>
            <a:r>
              <a:rPr sz="2206" i="1" spc="-22" dirty="0">
                <a:latin typeface="Arial"/>
                <a:cs typeface="Arial"/>
              </a:rPr>
              <a:t> </a:t>
            </a:r>
            <a:r>
              <a:rPr sz="2206" i="1" dirty="0">
                <a:latin typeface="Arial"/>
                <a:cs typeface="Arial"/>
              </a:rPr>
              <a:t>použít</a:t>
            </a:r>
            <a:r>
              <a:rPr sz="2206" i="1" spc="-44" dirty="0">
                <a:latin typeface="Arial"/>
                <a:cs typeface="Arial"/>
              </a:rPr>
              <a:t> </a:t>
            </a:r>
            <a:r>
              <a:rPr sz="2206" i="1" dirty="0">
                <a:latin typeface="Arial"/>
                <a:cs typeface="Arial"/>
              </a:rPr>
              <a:t>i</a:t>
            </a:r>
            <a:r>
              <a:rPr sz="2206" i="1" spc="17" dirty="0">
                <a:latin typeface="Arial"/>
                <a:cs typeface="Arial"/>
              </a:rPr>
              <a:t> </a:t>
            </a:r>
            <a:r>
              <a:rPr sz="2206" i="1" u="sng" dirty="0">
                <a:uFill>
                  <a:solidFill>
                    <a:srgbClr val="000000"/>
                  </a:solidFill>
                </a:uFill>
                <a:latin typeface="Arial"/>
                <a:cs typeface="Arial"/>
              </a:rPr>
              <a:t>přídavné</a:t>
            </a:r>
            <a:r>
              <a:rPr sz="2206" i="1" u="sng" spc="-50" dirty="0">
                <a:uFill>
                  <a:solidFill>
                    <a:srgbClr val="000000"/>
                  </a:solidFill>
                </a:uFill>
                <a:latin typeface="Arial"/>
                <a:cs typeface="Arial"/>
              </a:rPr>
              <a:t> </a:t>
            </a:r>
            <a:r>
              <a:rPr sz="2206" i="1" u="sng" dirty="0">
                <a:uFill>
                  <a:solidFill>
                    <a:srgbClr val="000000"/>
                  </a:solidFill>
                </a:uFill>
                <a:latin typeface="Arial"/>
                <a:cs typeface="Arial"/>
              </a:rPr>
              <a:t>pásky</a:t>
            </a:r>
            <a:r>
              <a:rPr sz="2206" i="1" dirty="0">
                <a:latin typeface="Arial"/>
                <a:cs typeface="Arial"/>
              </a:rPr>
              <a:t>,</a:t>
            </a:r>
            <a:r>
              <a:rPr sz="2206" i="1" spc="-50" dirty="0">
                <a:latin typeface="Arial"/>
                <a:cs typeface="Arial"/>
              </a:rPr>
              <a:t> </a:t>
            </a:r>
            <a:r>
              <a:rPr sz="2206" i="1" dirty="0">
                <a:latin typeface="Arial"/>
                <a:cs typeface="Arial"/>
              </a:rPr>
              <a:t>které</a:t>
            </a:r>
            <a:r>
              <a:rPr sz="2206" i="1" spc="-39" dirty="0">
                <a:latin typeface="Arial"/>
                <a:cs typeface="Arial"/>
              </a:rPr>
              <a:t> </a:t>
            </a:r>
            <a:r>
              <a:rPr sz="2206" i="1" dirty="0">
                <a:latin typeface="Arial"/>
                <a:cs typeface="Arial"/>
              </a:rPr>
              <a:t>se</a:t>
            </a:r>
            <a:r>
              <a:rPr sz="2206" i="1" spc="-17" dirty="0">
                <a:latin typeface="Arial"/>
                <a:cs typeface="Arial"/>
              </a:rPr>
              <a:t> </a:t>
            </a:r>
            <a:r>
              <a:rPr sz="2206" i="1" dirty="0">
                <a:latin typeface="Arial"/>
                <a:cs typeface="Arial"/>
              </a:rPr>
              <a:t>vloží</a:t>
            </a:r>
            <a:r>
              <a:rPr sz="2206" i="1" spc="-33" dirty="0">
                <a:latin typeface="Arial"/>
                <a:cs typeface="Arial"/>
              </a:rPr>
              <a:t> </a:t>
            </a:r>
            <a:r>
              <a:rPr sz="2206" i="1" spc="-22" dirty="0">
                <a:latin typeface="Arial"/>
                <a:cs typeface="Arial"/>
              </a:rPr>
              <a:t>mezi </a:t>
            </a:r>
            <a:r>
              <a:rPr sz="2206" i="1" dirty="0">
                <a:latin typeface="Arial"/>
                <a:cs typeface="Arial"/>
              </a:rPr>
              <a:t>elektrody</a:t>
            </a:r>
            <a:r>
              <a:rPr sz="2206" i="1" spc="-77" dirty="0">
                <a:latin typeface="Arial"/>
                <a:cs typeface="Arial"/>
              </a:rPr>
              <a:t> </a:t>
            </a:r>
            <a:r>
              <a:rPr sz="2206" i="1" dirty="0">
                <a:latin typeface="Arial"/>
                <a:cs typeface="Arial"/>
              </a:rPr>
              <a:t>a</a:t>
            </a:r>
            <a:r>
              <a:rPr sz="2206" i="1" spc="-44" dirty="0">
                <a:latin typeface="Arial"/>
                <a:cs typeface="Arial"/>
              </a:rPr>
              <a:t> </a:t>
            </a:r>
            <a:r>
              <a:rPr sz="2206" i="1" dirty="0">
                <a:latin typeface="Arial"/>
                <a:cs typeface="Arial"/>
              </a:rPr>
              <a:t>slouží</a:t>
            </a:r>
            <a:r>
              <a:rPr sz="2206" i="1" spc="-50" dirty="0">
                <a:latin typeface="Arial"/>
                <a:cs typeface="Arial"/>
              </a:rPr>
              <a:t> </a:t>
            </a:r>
            <a:r>
              <a:rPr sz="2206" i="1" dirty="0">
                <a:latin typeface="Arial"/>
                <a:cs typeface="Arial"/>
              </a:rPr>
              <a:t>jako</a:t>
            </a:r>
            <a:r>
              <a:rPr sz="2206" i="1" spc="-39" dirty="0">
                <a:latin typeface="Arial"/>
                <a:cs typeface="Arial"/>
              </a:rPr>
              <a:t> </a:t>
            </a:r>
            <a:r>
              <a:rPr sz="2206" i="1" dirty="0">
                <a:latin typeface="Arial"/>
                <a:cs typeface="Arial"/>
              </a:rPr>
              <a:t>mezivrstvy</a:t>
            </a:r>
            <a:r>
              <a:rPr sz="2206" i="1" spc="-77" dirty="0">
                <a:latin typeface="Arial"/>
                <a:cs typeface="Arial"/>
              </a:rPr>
              <a:t> </a:t>
            </a:r>
            <a:r>
              <a:rPr sz="2206" i="1" dirty="0">
                <a:latin typeface="Arial"/>
                <a:cs typeface="Arial"/>
              </a:rPr>
              <a:t>mezi</a:t>
            </a:r>
            <a:r>
              <a:rPr sz="2206" i="1" spc="-28" dirty="0">
                <a:latin typeface="Arial"/>
                <a:cs typeface="Arial"/>
              </a:rPr>
              <a:t> </a:t>
            </a:r>
            <a:r>
              <a:rPr sz="2206" i="1" dirty="0">
                <a:latin typeface="Arial"/>
                <a:cs typeface="Arial"/>
              </a:rPr>
              <a:t>svařovaným</a:t>
            </a:r>
            <a:r>
              <a:rPr sz="2206" i="1" spc="-72" dirty="0">
                <a:latin typeface="Arial"/>
                <a:cs typeface="Arial"/>
              </a:rPr>
              <a:t> </a:t>
            </a:r>
            <a:r>
              <a:rPr sz="2206" i="1" dirty="0">
                <a:latin typeface="Arial"/>
                <a:cs typeface="Arial"/>
              </a:rPr>
              <a:t>dílem</a:t>
            </a:r>
            <a:r>
              <a:rPr sz="2206" i="1" spc="-39" dirty="0">
                <a:latin typeface="Arial"/>
                <a:cs typeface="Arial"/>
              </a:rPr>
              <a:t> </a:t>
            </a:r>
            <a:r>
              <a:rPr sz="2206" i="1" dirty="0">
                <a:latin typeface="Arial"/>
                <a:cs typeface="Arial"/>
              </a:rPr>
              <a:t>a</a:t>
            </a:r>
            <a:r>
              <a:rPr sz="2206" i="1" spc="-50" dirty="0">
                <a:latin typeface="Arial"/>
                <a:cs typeface="Arial"/>
              </a:rPr>
              <a:t> </a:t>
            </a:r>
            <a:r>
              <a:rPr sz="2206" i="1" dirty="0">
                <a:latin typeface="Arial"/>
                <a:cs typeface="Arial"/>
              </a:rPr>
              <a:t>elektrodou</a:t>
            </a:r>
            <a:r>
              <a:rPr sz="2206" i="1" spc="-66" dirty="0">
                <a:latin typeface="Arial"/>
                <a:cs typeface="Arial"/>
              </a:rPr>
              <a:t> </a:t>
            </a:r>
            <a:r>
              <a:rPr sz="2206" i="1" spc="-55" dirty="0">
                <a:latin typeface="Arial"/>
                <a:cs typeface="Arial"/>
              </a:rPr>
              <a:t>a </a:t>
            </a:r>
            <a:r>
              <a:rPr sz="2206" i="1" dirty="0">
                <a:latin typeface="Arial"/>
                <a:cs typeface="Arial"/>
              </a:rPr>
              <a:t>zůstanou</a:t>
            </a:r>
            <a:r>
              <a:rPr sz="2206" i="1" spc="-61" dirty="0">
                <a:latin typeface="Arial"/>
                <a:cs typeface="Arial"/>
              </a:rPr>
              <a:t> </a:t>
            </a:r>
            <a:r>
              <a:rPr sz="2206" i="1" dirty="0">
                <a:latin typeface="Arial"/>
                <a:cs typeface="Arial"/>
              </a:rPr>
              <a:t>přivařeny</a:t>
            </a:r>
            <a:r>
              <a:rPr sz="2206" i="1" spc="-72" dirty="0">
                <a:latin typeface="Arial"/>
                <a:cs typeface="Arial"/>
              </a:rPr>
              <a:t> </a:t>
            </a:r>
            <a:r>
              <a:rPr sz="2206" i="1" dirty="0">
                <a:latin typeface="Arial"/>
                <a:cs typeface="Arial"/>
              </a:rPr>
              <a:t>na</a:t>
            </a:r>
            <a:r>
              <a:rPr sz="2206" i="1" spc="-33" dirty="0">
                <a:latin typeface="Arial"/>
                <a:cs typeface="Arial"/>
              </a:rPr>
              <a:t> </a:t>
            </a:r>
            <a:r>
              <a:rPr sz="2206" i="1" dirty="0">
                <a:latin typeface="Arial"/>
                <a:cs typeface="Arial"/>
              </a:rPr>
              <a:t>základním</a:t>
            </a:r>
            <a:r>
              <a:rPr sz="2206" i="1" spc="-55" dirty="0">
                <a:latin typeface="Arial"/>
                <a:cs typeface="Arial"/>
              </a:rPr>
              <a:t> </a:t>
            </a:r>
            <a:r>
              <a:rPr sz="2206" i="1" dirty="0">
                <a:latin typeface="Arial"/>
                <a:cs typeface="Arial"/>
              </a:rPr>
              <a:t>materiálu</a:t>
            </a:r>
            <a:r>
              <a:rPr sz="2206" i="1" spc="-33" dirty="0">
                <a:latin typeface="Arial"/>
                <a:cs typeface="Arial"/>
              </a:rPr>
              <a:t> </a:t>
            </a:r>
            <a:r>
              <a:rPr sz="2206" i="1" dirty="0">
                <a:latin typeface="Arial"/>
                <a:cs typeface="Arial"/>
              </a:rPr>
              <a:t>=</a:t>
            </a:r>
            <a:r>
              <a:rPr sz="2206" i="1" spc="-33" dirty="0">
                <a:latin typeface="Arial"/>
                <a:cs typeface="Arial"/>
              </a:rPr>
              <a:t> </a:t>
            </a:r>
            <a:r>
              <a:rPr sz="2206" i="1" dirty="0">
                <a:latin typeface="Arial"/>
                <a:cs typeface="Arial"/>
              </a:rPr>
              <a:t>použití</a:t>
            </a:r>
            <a:r>
              <a:rPr sz="2206" i="1" spc="-61" dirty="0">
                <a:latin typeface="Arial"/>
                <a:cs typeface="Arial"/>
              </a:rPr>
              <a:t> </a:t>
            </a:r>
            <a:r>
              <a:rPr sz="2206" i="1" spc="-28" dirty="0">
                <a:latin typeface="Arial"/>
                <a:cs typeface="Arial"/>
              </a:rPr>
              <a:t>PM.</a:t>
            </a:r>
            <a:endParaRPr sz="2206">
              <a:latin typeface="Arial"/>
              <a:cs typeface="Arial"/>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a:spLocks noGrp="1"/>
          </p:cNvSpPr>
          <p:nvPr>
            <p:ph type="title"/>
          </p:nvPr>
        </p:nvSpPr>
        <p:spPr>
          <a:xfrm>
            <a:off x="391632" y="774807"/>
            <a:ext cx="7860462" cy="514728"/>
          </a:xfrm>
          <a:prstGeom prst="rect">
            <a:avLst/>
          </a:prstGeom>
        </p:spPr>
        <p:txBody>
          <a:bodyPr vert="horz" wrap="square" lIns="0" tIns="14005" rIns="0" bIns="0" rtlCol="0">
            <a:spAutoFit/>
          </a:bodyPr>
          <a:lstStyle/>
          <a:p>
            <a:pPr marL="14007">
              <a:spcBef>
                <a:spcPts val="110"/>
              </a:spcBef>
            </a:pPr>
            <a:r>
              <a:rPr sz="3253" i="1" spc="-110" dirty="0">
                <a:solidFill>
                  <a:srgbClr val="FF3300"/>
                </a:solidFill>
                <a:latin typeface="Tahoma"/>
                <a:cs typeface="Tahoma"/>
              </a:rPr>
              <a:t>Svařovací</a:t>
            </a:r>
            <a:r>
              <a:rPr sz="3253" i="1" spc="-61" dirty="0">
                <a:solidFill>
                  <a:srgbClr val="FF3300"/>
                </a:solidFill>
                <a:latin typeface="Tahoma"/>
                <a:cs typeface="Tahoma"/>
              </a:rPr>
              <a:t> </a:t>
            </a:r>
            <a:r>
              <a:rPr sz="3253" i="1" spc="-116" dirty="0">
                <a:solidFill>
                  <a:srgbClr val="FF3300"/>
                </a:solidFill>
                <a:latin typeface="Tahoma"/>
                <a:cs typeface="Tahoma"/>
              </a:rPr>
              <a:t>parametry</a:t>
            </a:r>
            <a:r>
              <a:rPr sz="3253" i="1" spc="-44" dirty="0">
                <a:solidFill>
                  <a:srgbClr val="FF3300"/>
                </a:solidFill>
                <a:latin typeface="Tahoma"/>
                <a:cs typeface="Tahoma"/>
              </a:rPr>
              <a:t> </a:t>
            </a:r>
            <a:r>
              <a:rPr sz="3253" i="1" spc="-110" dirty="0">
                <a:solidFill>
                  <a:srgbClr val="FF3300"/>
                </a:solidFill>
                <a:latin typeface="Tahoma"/>
                <a:cs typeface="Tahoma"/>
              </a:rPr>
              <a:t>švového</a:t>
            </a:r>
            <a:r>
              <a:rPr sz="3253" i="1" spc="-77" dirty="0">
                <a:solidFill>
                  <a:srgbClr val="FF3300"/>
                </a:solidFill>
                <a:latin typeface="Tahoma"/>
                <a:cs typeface="Tahoma"/>
              </a:rPr>
              <a:t> </a:t>
            </a:r>
            <a:r>
              <a:rPr sz="3253" i="1" spc="-39" dirty="0">
                <a:solidFill>
                  <a:srgbClr val="FF3300"/>
                </a:solidFill>
                <a:latin typeface="Tahoma"/>
                <a:cs typeface="Tahoma"/>
              </a:rPr>
              <a:t>svařování</a:t>
            </a:r>
            <a:endParaRPr sz="3253">
              <a:latin typeface="Tahoma"/>
              <a:cs typeface="Tahoma"/>
            </a:endParaRPr>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body" idx="1"/>
          </p:nvPr>
        </p:nvSpPr>
        <p:spPr>
          <a:xfrm>
            <a:off x="367084" y="1445071"/>
            <a:ext cx="10221088" cy="1984681"/>
          </a:xfrm>
          <a:prstGeom prst="rect">
            <a:avLst/>
          </a:prstGeom>
        </p:spPr>
        <p:txBody>
          <a:bodyPr vert="horz" wrap="square" lIns="0" tIns="14005" rIns="0" bIns="0" rtlCol="0">
            <a:spAutoFit/>
          </a:bodyPr>
          <a:lstStyle/>
          <a:p>
            <a:pPr marL="160373" marR="916016">
              <a:lnSpc>
                <a:spcPct val="107500"/>
              </a:lnSpc>
              <a:spcBef>
                <a:spcPts val="110"/>
              </a:spcBef>
            </a:pPr>
            <a:r>
              <a:rPr sz="2401" dirty="0"/>
              <a:t>Švovým</a:t>
            </a:r>
            <a:r>
              <a:rPr sz="2401" spc="-44" dirty="0"/>
              <a:t> </a:t>
            </a:r>
            <a:r>
              <a:rPr sz="2401" dirty="0"/>
              <a:t>svařováním</a:t>
            </a:r>
            <a:r>
              <a:rPr sz="2401" spc="-61" dirty="0"/>
              <a:t> </a:t>
            </a:r>
            <a:r>
              <a:rPr sz="2401" dirty="0"/>
              <a:t>se</a:t>
            </a:r>
            <a:r>
              <a:rPr sz="2401" spc="-33" dirty="0"/>
              <a:t> </a:t>
            </a:r>
            <a:r>
              <a:rPr sz="2401" dirty="0"/>
              <a:t>vytvářejí</a:t>
            </a:r>
            <a:r>
              <a:rPr sz="2401" spc="-66" dirty="0"/>
              <a:t> </a:t>
            </a:r>
            <a:r>
              <a:rPr sz="2401" dirty="0"/>
              <a:t>buď</a:t>
            </a:r>
            <a:r>
              <a:rPr sz="2401" spc="-22" dirty="0"/>
              <a:t> </a:t>
            </a:r>
            <a:r>
              <a:rPr sz="2401" dirty="0"/>
              <a:t>jednotlivé,</a:t>
            </a:r>
            <a:r>
              <a:rPr sz="2401" spc="-39" dirty="0"/>
              <a:t> </a:t>
            </a:r>
            <a:r>
              <a:rPr sz="2401" dirty="0"/>
              <a:t>nebo</a:t>
            </a:r>
            <a:r>
              <a:rPr sz="2401" spc="-39" dirty="0"/>
              <a:t> </a:t>
            </a:r>
            <a:r>
              <a:rPr sz="2401" dirty="0"/>
              <a:t>vzájemně</a:t>
            </a:r>
            <a:r>
              <a:rPr sz="2401" spc="-28" dirty="0"/>
              <a:t> se</a:t>
            </a:r>
            <a:r>
              <a:rPr sz="2401" i="1" spc="-28" dirty="0"/>
              <a:t> </a:t>
            </a:r>
            <a:r>
              <a:rPr sz="2401" i="1" dirty="0"/>
              <a:t>překrývající</a:t>
            </a:r>
            <a:r>
              <a:rPr sz="2401" i="1" spc="-72" dirty="0"/>
              <a:t> </a:t>
            </a:r>
            <a:r>
              <a:rPr sz="2401" i="1" dirty="0"/>
              <a:t>bodové</a:t>
            </a:r>
            <a:r>
              <a:rPr sz="2401" i="1" spc="-50" dirty="0"/>
              <a:t> </a:t>
            </a:r>
            <a:r>
              <a:rPr sz="2401" i="1" spc="-11" dirty="0"/>
              <a:t>svary.</a:t>
            </a:r>
          </a:p>
          <a:p>
            <a:pPr marL="160373" marR="5602">
              <a:spcBef>
                <a:spcPts val="529"/>
              </a:spcBef>
            </a:pPr>
            <a:r>
              <a:rPr sz="2401" dirty="0"/>
              <a:t>S</a:t>
            </a:r>
            <a:r>
              <a:rPr sz="2401" spc="-22" dirty="0"/>
              <a:t> </a:t>
            </a:r>
            <a:r>
              <a:rPr sz="2401" dirty="0"/>
              <a:t>ohledem</a:t>
            </a:r>
            <a:r>
              <a:rPr sz="2401" spc="-22" dirty="0"/>
              <a:t> </a:t>
            </a:r>
            <a:r>
              <a:rPr sz="2401" dirty="0"/>
              <a:t>na</a:t>
            </a:r>
            <a:r>
              <a:rPr sz="2401" spc="-33" dirty="0"/>
              <a:t> </a:t>
            </a:r>
            <a:r>
              <a:rPr sz="2401" dirty="0"/>
              <a:t>charakter</a:t>
            </a:r>
            <a:r>
              <a:rPr sz="2401" spc="-66" dirty="0"/>
              <a:t> </a:t>
            </a:r>
            <a:r>
              <a:rPr sz="2401" dirty="0"/>
              <a:t>styku</a:t>
            </a:r>
            <a:r>
              <a:rPr sz="2401" spc="-50" dirty="0"/>
              <a:t> </a:t>
            </a:r>
            <a:r>
              <a:rPr sz="2401" dirty="0"/>
              <a:t>kotoučových</a:t>
            </a:r>
            <a:r>
              <a:rPr sz="2401" spc="-55" dirty="0"/>
              <a:t> </a:t>
            </a:r>
            <a:r>
              <a:rPr sz="2401" dirty="0"/>
              <a:t>elektrod</a:t>
            </a:r>
            <a:r>
              <a:rPr sz="2401" spc="-50" dirty="0"/>
              <a:t> </a:t>
            </a:r>
            <a:r>
              <a:rPr sz="2401" dirty="0"/>
              <a:t>se</a:t>
            </a:r>
            <a:r>
              <a:rPr sz="2401" spc="-28" dirty="0"/>
              <a:t> </a:t>
            </a:r>
            <a:r>
              <a:rPr sz="2401" dirty="0"/>
              <a:t>svařovanými</a:t>
            </a:r>
            <a:r>
              <a:rPr sz="2401" spc="-55" dirty="0"/>
              <a:t> </a:t>
            </a:r>
            <a:r>
              <a:rPr sz="2401" dirty="0"/>
              <a:t>díly</a:t>
            </a:r>
            <a:r>
              <a:rPr sz="2401" spc="-6" dirty="0"/>
              <a:t> </a:t>
            </a:r>
            <a:r>
              <a:rPr sz="2401" spc="-55" dirty="0"/>
              <a:t>a</a:t>
            </a:r>
            <a:r>
              <a:rPr sz="2401" i="1" spc="-55" dirty="0"/>
              <a:t> </a:t>
            </a:r>
            <a:r>
              <a:rPr sz="2401" i="1" dirty="0"/>
              <a:t>na</a:t>
            </a:r>
            <a:r>
              <a:rPr sz="2401" i="1" spc="-28" dirty="0"/>
              <a:t> </a:t>
            </a:r>
            <a:r>
              <a:rPr sz="2401" i="1" dirty="0"/>
              <a:t>odbočování</a:t>
            </a:r>
            <a:r>
              <a:rPr sz="2401" i="1" spc="-61" dirty="0"/>
              <a:t> </a:t>
            </a:r>
            <a:r>
              <a:rPr sz="2401" i="1" dirty="0"/>
              <a:t>svařovacího</a:t>
            </a:r>
            <a:r>
              <a:rPr sz="2401" i="1" spc="-66" dirty="0"/>
              <a:t> </a:t>
            </a:r>
            <a:r>
              <a:rPr sz="2401" i="1" dirty="0"/>
              <a:t>proudu</a:t>
            </a:r>
            <a:r>
              <a:rPr sz="2401" i="1" spc="-33" dirty="0"/>
              <a:t> </a:t>
            </a:r>
            <a:r>
              <a:rPr sz="2401" i="1" dirty="0"/>
              <a:t>používá</a:t>
            </a:r>
            <a:r>
              <a:rPr sz="2401" i="1" spc="-55" dirty="0"/>
              <a:t> </a:t>
            </a:r>
            <a:r>
              <a:rPr sz="2401" i="1" dirty="0"/>
              <a:t>se</a:t>
            </a:r>
            <a:r>
              <a:rPr sz="2401" i="1" spc="-28" dirty="0"/>
              <a:t> </a:t>
            </a:r>
            <a:r>
              <a:rPr sz="2401" i="1" dirty="0"/>
              <a:t>švové</a:t>
            </a:r>
            <a:r>
              <a:rPr sz="2401" i="1" spc="-50" dirty="0"/>
              <a:t> </a:t>
            </a:r>
            <a:r>
              <a:rPr sz="2401" i="1" dirty="0"/>
              <a:t>svařování</a:t>
            </a:r>
            <a:r>
              <a:rPr sz="2401" i="1" spc="-55" dirty="0"/>
              <a:t> </a:t>
            </a:r>
            <a:r>
              <a:rPr sz="2401" i="1" spc="-28" dirty="0"/>
              <a:t>pro </a:t>
            </a:r>
            <a:r>
              <a:rPr sz="2401" i="1" dirty="0"/>
              <a:t>svařování</a:t>
            </a:r>
            <a:r>
              <a:rPr sz="2401" i="1" spc="-61" dirty="0"/>
              <a:t> </a:t>
            </a:r>
            <a:r>
              <a:rPr sz="2401" i="1" dirty="0"/>
              <a:t>plechů</a:t>
            </a:r>
            <a:r>
              <a:rPr sz="2401" i="1" spc="-28" dirty="0"/>
              <a:t> </a:t>
            </a:r>
            <a:r>
              <a:rPr sz="2401" i="1" dirty="0"/>
              <a:t>tlouštěk</a:t>
            </a:r>
            <a:r>
              <a:rPr sz="2401" i="1" spc="-39" dirty="0"/>
              <a:t> </a:t>
            </a:r>
            <a:r>
              <a:rPr sz="2401" i="1" dirty="0"/>
              <a:t>0,5</a:t>
            </a:r>
            <a:r>
              <a:rPr sz="2401" i="1" spc="-33" dirty="0"/>
              <a:t> </a:t>
            </a:r>
            <a:r>
              <a:rPr sz="2401" i="1" dirty="0"/>
              <a:t>až</a:t>
            </a:r>
            <a:r>
              <a:rPr sz="2401" i="1" spc="-28" dirty="0"/>
              <a:t> </a:t>
            </a:r>
            <a:r>
              <a:rPr sz="2401" i="1" dirty="0"/>
              <a:t>3,5</a:t>
            </a:r>
            <a:r>
              <a:rPr sz="2401" i="1" spc="-28" dirty="0"/>
              <a:t> mm.</a:t>
            </a:r>
          </a:p>
        </p:txBody>
      </p:sp>
      <p:pic>
        <p:nvPicPr>
          <p:cNvPr id="13" name="object 13"/>
          <p:cNvPicPr/>
          <p:nvPr/>
        </p:nvPicPr>
        <p:blipFill>
          <a:blip r:embed="rId2" cstate="print"/>
          <a:stretch>
            <a:fillRect/>
          </a:stretch>
        </p:blipFill>
        <p:spPr>
          <a:xfrm>
            <a:off x="5882525" y="3622599"/>
            <a:ext cx="3545464" cy="1866033"/>
          </a:xfrm>
          <a:prstGeom prst="rect">
            <a:avLst/>
          </a:prstGeom>
        </p:spPr>
      </p:pic>
      <p:pic>
        <p:nvPicPr>
          <p:cNvPr id="14" name="object 14"/>
          <p:cNvPicPr/>
          <p:nvPr/>
        </p:nvPicPr>
        <p:blipFill>
          <a:blip r:embed="rId3" cstate="print"/>
          <a:stretch>
            <a:fillRect/>
          </a:stretch>
        </p:blipFill>
        <p:spPr>
          <a:xfrm>
            <a:off x="1227428" y="3620191"/>
            <a:ext cx="3855031" cy="1969325"/>
          </a:xfrm>
          <a:prstGeom prst="rect">
            <a:avLst/>
          </a:prstGeom>
        </p:spPr>
      </p:pic>
      <p:pic>
        <p:nvPicPr>
          <p:cNvPr id="15" name="object 15"/>
          <p:cNvPicPr/>
          <p:nvPr/>
        </p:nvPicPr>
        <p:blipFill>
          <a:blip r:embed="rId4" cstate="print"/>
          <a:stretch>
            <a:fillRect/>
          </a:stretch>
        </p:blipFill>
        <p:spPr>
          <a:xfrm>
            <a:off x="1198686" y="5794486"/>
            <a:ext cx="4018394" cy="732756"/>
          </a:xfrm>
          <a:prstGeom prst="rect">
            <a:avLst/>
          </a:prstGeom>
        </p:spPr>
      </p:pic>
      <p:pic>
        <p:nvPicPr>
          <p:cNvPr id="16" name="object 16"/>
          <p:cNvPicPr/>
          <p:nvPr/>
        </p:nvPicPr>
        <p:blipFill>
          <a:blip r:embed="rId5" cstate="print"/>
          <a:stretch>
            <a:fillRect/>
          </a:stretch>
        </p:blipFill>
        <p:spPr>
          <a:xfrm>
            <a:off x="5612028" y="5794487"/>
            <a:ext cx="3954530" cy="709227"/>
          </a:xfrm>
          <a:prstGeom prst="rect">
            <a:avLst/>
          </a:prstGeom>
        </p:spPr>
      </p:pic>
      <p:sp>
        <p:nvSpPr>
          <p:cNvPr id="17" name="object 17"/>
          <p:cNvSpPr txBox="1">
            <a:spLocks noGrp="1"/>
          </p:cNvSpPr>
          <p:nvPr>
            <p:ph type="title"/>
          </p:nvPr>
        </p:nvSpPr>
        <p:spPr>
          <a:xfrm>
            <a:off x="391632" y="774807"/>
            <a:ext cx="8384068" cy="514728"/>
          </a:xfrm>
          <a:prstGeom prst="rect">
            <a:avLst/>
          </a:prstGeom>
        </p:spPr>
        <p:txBody>
          <a:bodyPr vert="horz" wrap="square" lIns="0" tIns="14005" rIns="0" bIns="0" rtlCol="0">
            <a:spAutoFit/>
          </a:bodyPr>
          <a:lstStyle/>
          <a:p>
            <a:pPr marL="14007">
              <a:spcBef>
                <a:spcPts val="110"/>
              </a:spcBef>
            </a:pPr>
            <a:r>
              <a:rPr sz="3253" i="1" spc="-116" dirty="0">
                <a:solidFill>
                  <a:srgbClr val="FF3300"/>
                </a:solidFill>
                <a:latin typeface="Tahoma"/>
                <a:cs typeface="Tahoma"/>
              </a:rPr>
              <a:t>Modulace</a:t>
            </a:r>
            <a:r>
              <a:rPr sz="3253" i="1" spc="-66" dirty="0">
                <a:solidFill>
                  <a:srgbClr val="FF3300"/>
                </a:solidFill>
                <a:latin typeface="Tahoma"/>
                <a:cs typeface="Tahoma"/>
              </a:rPr>
              <a:t> </a:t>
            </a:r>
            <a:r>
              <a:rPr sz="3253" i="1" spc="-116" dirty="0">
                <a:solidFill>
                  <a:srgbClr val="FF3300"/>
                </a:solidFill>
                <a:latin typeface="Tahoma"/>
                <a:cs typeface="Tahoma"/>
              </a:rPr>
              <a:t>průběhu</a:t>
            </a:r>
            <a:r>
              <a:rPr sz="3253" i="1" spc="-77" dirty="0">
                <a:solidFill>
                  <a:srgbClr val="FF3300"/>
                </a:solidFill>
                <a:latin typeface="Tahoma"/>
                <a:cs typeface="Tahoma"/>
              </a:rPr>
              <a:t> </a:t>
            </a:r>
            <a:r>
              <a:rPr sz="3253" i="1" spc="-110" dirty="0">
                <a:solidFill>
                  <a:srgbClr val="FF3300"/>
                </a:solidFill>
                <a:latin typeface="Tahoma"/>
                <a:cs typeface="Tahoma"/>
              </a:rPr>
              <a:t>svařovacího</a:t>
            </a:r>
            <a:r>
              <a:rPr sz="3253" i="1" spc="-83" dirty="0">
                <a:solidFill>
                  <a:srgbClr val="FF3300"/>
                </a:solidFill>
                <a:latin typeface="Tahoma"/>
                <a:cs typeface="Tahoma"/>
              </a:rPr>
              <a:t> </a:t>
            </a:r>
            <a:r>
              <a:rPr sz="3253" i="1" spc="-11" dirty="0">
                <a:solidFill>
                  <a:srgbClr val="FF3300"/>
                </a:solidFill>
                <a:latin typeface="Tahoma"/>
                <a:cs typeface="Tahoma"/>
              </a:rPr>
              <a:t>proudu</a:t>
            </a:r>
            <a:endParaRPr sz="3253" dirty="0">
              <a:latin typeface="Tahoma"/>
              <a:cs typeface="Tahoma"/>
            </a:endParaRPr>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3" name="object 13"/>
          <p:cNvSpPr txBox="1">
            <a:spLocks noGrp="1"/>
          </p:cNvSpPr>
          <p:nvPr>
            <p:ph type="title"/>
          </p:nvPr>
        </p:nvSpPr>
        <p:spPr>
          <a:xfrm>
            <a:off x="391633" y="774807"/>
            <a:ext cx="5141337" cy="514728"/>
          </a:xfrm>
          <a:prstGeom prst="rect">
            <a:avLst/>
          </a:prstGeom>
        </p:spPr>
        <p:txBody>
          <a:bodyPr vert="horz" wrap="square" lIns="0" tIns="14005" rIns="0" bIns="0" rtlCol="0">
            <a:spAutoFit/>
          </a:bodyPr>
          <a:lstStyle/>
          <a:p>
            <a:pPr marL="14007">
              <a:spcBef>
                <a:spcPts val="110"/>
              </a:spcBef>
            </a:pPr>
            <a:r>
              <a:rPr sz="3253" i="1" spc="-94" dirty="0">
                <a:solidFill>
                  <a:srgbClr val="FF3300"/>
                </a:solidFill>
                <a:latin typeface="Tahoma"/>
                <a:cs typeface="Tahoma"/>
              </a:rPr>
              <a:t>Použití</a:t>
            </a:r>
            <a:r>
              <a:rPr sz="3253" i="1" spc="-99" dirty="0">
                <a:solidFill>
                  <a:srgbClr val="FF3300"/>
                </a:solidFill>
                <a:latin typeface="Tahoma"/>
                <a:cs typeface="Tahoma"/>
              </a:rPr>
              <a:t> </a:t>
            </a:r>
            <a:r>
              <a:rPr sz="3253" i="1" spc="-110" dirty="0">
                <a:solidFill>
                  <a:srgbClr val="FF3300"/>
                </a:solidFill>
                <a:latin typeface="Tahoma"/>
                <a:cs typeface="Tahoma"/>
              </a:rPr>
              <a:t>švového</a:t>
            </a:r>
            <a:r>
              <a:rPr sz="3253" i="1" spc="-94" dirty="0">
                <a:solidFill>
                  <a:srgbClr val="FF3300"/>
                </a:solidFill>
                <a:latin typeface="Tahoma"/>
                <a:cs typeface="Tahoma"/>
              </a:rPr>
              <a:t> </a:t>
            </a:r>
            <a:r>
              <a:rPr sz="3253" i="1" spc="-66" dirty="0">
                <a:solidFill>
                  <a:srgbClr val="FF3300"/>
                </a:solidFill>
                <a:latin typeface="Tahoma"/>
                <a:cs typeface="Tahoma"/>
              </a:rPr>
              <a:t>svařování</a:t>
            </a:r>
            <a:endParaRPr sz="3253">
              <a:latin typeface="Tahoma"/>
              <a:cs typeface="Tahoma"/>
            </a:endParaRPr>
          </a:p>
        </p:txBody>
      </p:sp>
      <p:grpSp>
        <p:nvGrpSpPr>
          <p:cNvPr id="14" name="object 14"/>
          <p:cNvGrpSpPr/>
          <p:nvPr/>
        </p:nvGrpSpPr>
        <p:grpSpPr>
          <a:xfrm>
            <a:off x="392433" y="1032171"/>
            <a:ext cx="9940830" cy="5663798"/>
            <a:chOff x="214884" y="1269433"/>
            <a:chExt cx="9014355" cy="5135937"/>
          </a:xfrm>
        </p:grpSpPr>
        <p:pic>
          <p:nvPicPr>
            <p:cNvPr id="16" name="object 16"/>
            <p:cNvPicPr/>
            <p:nvPr/>
          </p:nvPicPr>
          <p:blipFill>
            <a:blip r:embed="rId2" cstate="print"/>
            <a:stretch>
              <a:fillRect/>
            </a:stretch>
          </p:blipFill>
          <p:spPr>
            <a:xfrm>
              <a:off x="3992474" y="2681548"/>
              <a:ext cx="1714499" cy="2234183"/>
            </a:xfrm>
            <a:prstGeom prst="rect">
              <a:avLst/>
            </a:prstGeom>
          </p:spPr>
        </p:pic>
        <p:pic>
          <p:nvPicPr>
            <p:cNvPr id="15" name="object 15"/>
            <p:cNvPicPr/>
            <p:nvPr/>
          </p:nvPicPr>
          <p:blipFill>
            <a:blip r:embed="rId3" cstate="print"/>
            <a:stretch>
              <a:fillRect/>
            </a:stretch>
          </p:blipFill>
          <p:spPr>
            <a:xfrm>
              <a:off x="5382966" y="1269433"/>
              <a:ext cx="3846273" cy="3334158"/>
            </a:xfrm>
            <a:prstGeom prst="rect">
              <a:avLst/>
            </a:prstGeom>
          </p:spPr>
        </p:pic>
        <p:pic>
          <p:nvPicPr>
            <p:cNvPr id="17" name="object 17"/>
            <p:cNvPicPr/>
            <p:nvPr/>
          </p:nvPicPr>
          <p:blipFill>
            <a:blip r:embed="rId4" cstate="print"/>
            <a:stretch>
              <a:fillRect/>
            </a:stretch>
          </p:blipFill>
          <p:spPr>
            <a:xfrm>
              <a:off x="214884" y="4786883"/>
              <a:ext cx="8860536" cy="1618487"/>
            </a:xfrm>
            <a:prstGeom prst="rect">
              <a:avLst/>
            </a:prstGeom>
          </p:spPr>
        </p:pic>
      </p:gr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2" name="object 12"/>
          <p:cNvSpPr txBox="1"/>
          <p:nvPr/>
        </p:nvSpPr>
        <p:spPr>
          <a:xfrm>
            <a:off x="391633" y="1491665"/>
            <a:ext cx="4790505" cy="2012765"/>
          </a:xfrm>
          <a:prstGeom prst="rect">
            <a:avLst/>
          </a:prstGeom>
        </p:spPr>
        <p:txBody>
          <a:bodyPr vert="horz" wrap="square" lIns="0" tIns="13305" rIns="0" bIns="0" rtlCol="0">
            <a:spAutoFit/>
          </a:bodyPr>
          <a:lstStyle/>
          <a:p>
            <a:pPr marL="62328" marR="5602" indent="-49022">
              <a:lnSpc>
                <a:spcPct val="120000"/>
              </a:lnSpc>
              <a:spcBef>
                <a:spcPts val="105"/>
              </a:spcBef>
            </a:pPr>
            <a:r>
              <a:rPr sz="2206" i="1" dirty="0">
                <a:latin typeface="Arial"/>
                <a:cs typeface="Arial"/>
              </a:rPr>
              <a:t>Stejně</a:t>
            </a:r>
            <a:r>
              <a:rPr sz="2206" i="1" spc="-17" dirty="0">
                <a:latin typeface="Arial"/>
                <a:cs typeface="Arial"/>
              </a:rPr>
              <a:t> </a:t>
            </a:r>
            <a:r>
              <a:rPr sz="2206" i="1" dirty="0">
                <a:latin typeface="Arial"/>
                <a:cs typeface="Arial"/>
              </a:rPr>
              <a:t>jako</a:t>
            </a:r>
            <a:r>
              <a:rPr sz="2206" i="1" spc="-33" dirty="0">
                <a:latin typeface="Arial"/>
                <a:cs typeface="Arial"/>
              </a:rPr>
              <a:t> </a:t>
            </a:r>
            <a:r>
              <a:rPr sz="2206" i="1" dirty="0">
                <a:latin typeface="Arial"/>
                <a:cs typeface="Arial"/>
              </a:rPr>
              <a:t>při</a:t>
            </a:r>
            <a:r>
              <a:rPr sz="2206" i="1" spc="-33" dirty="0">
                <a:latin typeface="Arial"/>
                <a:cs typeface="Arial"/>
              </a:rPr>
              <a:t> </a:t>
            </a:r>
            <a:r>
              <a:rPr sz="2206" i="1" dirty="0">
                <a:latin typeface="Arial"/>
                <a:cs typeface="Arial"/>
              </a:rPr>
              <a:t>bodovém</a:t>
            </a:r>
            <a:r>
              <a:rPr sz="2206" i="1" spc="-61" dirty="0">
                <a:latin typeface="Arial"/>
                <a:cs typeface="Arial"/>
              </a:rPr>
              <a:t> </a:t>
            </a:r>
            <a:r>
              <a:rPr sz="2206" i="1" dirty="0">
                <a:latin typeface="Arial"/>
                <a:cs typeface="Arial"/>
              </a:rPr>
              <a:t>svařování</a:t>
            </a:r>
            <a:r>
              <a:rPr sz="2206" i="1" spc="-61" dirty="0">
                <a:latin typeface="Arial"/>
                <a:cs typeface="Arial"/>
              </a:rPr>
              <a:t> </a:t>
            </a:r>
            <a:r>
              <a:rPr sz="2206" i="1" spc="-28" dirty="0">
                <a:latin typeface="Arial"/>
                <a:cs typeface="Arial"/>
              </a:rPr>
              <a:t>se </a:t>
            </a:r>
            <a:r>
              <a:rPr sz="2206" i="1" dirty="0">
                <a:latin typeface="Arial"/>
                <a:cs typeface="Arial"/>
              </a:rPr>
              <a:t>takto</a:t>
            </a:r>
            <a:r>
              <a:rPr sz="2206" i="1" spc="-39" dirty="0">
                <a:latin typeface="Arial"/>
                <a:cs typeface="Arial"/>
              </a:rPr>
              <a:t> </a:t>
            </a:r>
            <a:r>
              <a:rPr sz="2206" i="1" dirty="0">
                <a:latin typeface="Arial"/>
                <a:cs typeface="Arial"/>
              </a:rPr>
              <a:t>vytvářejí</a:t>
            </a:r>
            <a:r>
              <a:rPr sz="2206" i="1" spc="-55" dirty="0">
                <a:latin typeface="Arial"/>
                <a:cs typeface="Arial"/>
              </a:rPr>
              <a:t> </a:t>
            </a:r>
            <a:r>
              <a:rPr sz="2206" i="1" dirty="0">
                <a:latin typeface="Arial"/>
                <a:cs typeface="Arial"/>
              </a:rPr>
              <a:t>svary</a:t>
            </a:r>
            <a:r>
              <a:rPr sz="2206" i="1" spc="-50" dirty="0">
                <a:latin typeface="Arial"/>
                <a:cs typeface="Arial"/>
              </a:rPr>
              <a:t> </a:t>
            </a:r>
            <a:r>
              <a:rPr sz="2206" i="1" spc="-11" dirty="0">
                <a:latin typeface="Arial"/>
                <a:cs typeface="Arial"/>
              </a:rPr>
              <a:t>přeplátované, </a:t>
            </a:r>
            <a:r>
              <a:rPr sz="2206" i="1" dirty="0">
                <a:latin typeface="Arial"/>
                <a:cs typeface="Arial"/>
              </a:rPr>
              <a:t>např.</a:t>
            </a:r>
            <a:r>
              <a:rPr sz="2206" i="1" spc="-61" dirty="0">
                <a:latin typeface="Arial"/>
                <a:cs typeface="Arial"/>
              </a:rPr>
              <a:t> </a:t>
            </a:r>
            <a:r>
              <a:rPr sz="2206" i="1" dirty="0">
                <a:latin typeface="Arial"/>
                <a:cs typeface="Arial"/>
              </a:rPr>
              <a:t>těsnící</a:t>
            </a:r>
            <a:r>
              <a:rPr sz="2206" i="1" spc="-50" dirty="0">
                <a:latin typeface="Arial"/>
                <a:cs typeface="Arial"/>
              </a:rPr>
              <a:t> </a:t>
            </a:r>
            <a:r>
              <a:rPr sz="2206" i="1" dirty="0">
                <a:latin typeface="Arial"/>
                <a:cs typeface="Arial"/>
              </a:rPr>
              <a:t>svary</a:t>
            </a:r>
            <a:r>
              <a:rPr sz="2206" i="1" spc="-50"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lemech</a:t>
            </a:r>
            <a:r>
              <a:rPr sz="2206" i="1" spc="-6" dirty="0">
                <a:latin typeface="Arial"/>
                <a:cs typeface="Arial"/>
              </a:rPr>
              <a:t> </a:t>
            </a:r>
            <a:r>
              <a:rPr sz="2206" i="1" spc="-11" dirty="0">
                <a:latin typeface="Arial"/>
                <a:cs typeface="Arial"/>
              </a:rPr>
              <a:t>různých </a:t>
            </a:r>
            <a:r>
              <a:rPr sz="2206" i="1" dirty="0">
                <a:latin typeface="Arial"/>
                <a:cs typeface="Arial"/>
              </a:rPr>
              <a:t>nádrží,</a:t>
            </a:r>
            <a:r>
              <a:rPr sz="2206" i="1" spc="-72" dirty="0">
                <a:latin typeface="Arial"/>
                <a:cs typeface="Arial"/>
              </a:rPr>
              <a:t> </a:t>
            </a:r>
            <a:r>
              <a:rPr sz="2206" i="1" dirty="0">
                <a:latin typeface="Arial"/>
                <a:cs typeface="Arial"/>
              </a:rPr>
              <a:t>radiátorových</a:t>
            </a:r>
            <a:r>
              <a:rPr sz="2206" i="1" spc="-66" dirty="0">
                <a:latin typeface="Arial"/>
                <a:cs typeface="Arial"/>
              </a:rPr>
              <a:t> </a:t>
            </a:r>
            <a:r>
              <a:rPr sz="2206" i="1" dirty="0">
                <a:latin typeface="Arial"/>
                <a:cs typeface="Arial"/>
              </a:rPr>
              <a:t>žeber</a:t>
            </a:r>
            <a:r>
              <a:rPr sz="2206" i="1" spc="-61" dirty="0">
                <a:latin typeface="Arial"/>
                <a:cs typeface="Arial"/>
              </a:rPr>
              <a:t> </a:t>
            </a:r>
            <a:r>
              <a:rPr sz="2206" i="1" spc="-11" dirty="0">
                <a:latin typeface="Arial"/>
                <a:cs typeface="Arial"/>
              </a:rPr>
              <a:t>apod., </a:t>
            </a:r>
            <a:r>
              <a:rPr sz="2206" i="1" dirty="0">
                <a:latin typeface="Arial"/>
                <a:cs typeface="Arial"/>
              </a:rPr>
              <a:t>nebo</a:t>
            </a:r>
            <a:r>
              <a:rPr sz="2206" i="1" spc="-28" dirty="0">
                <a:latin typeface="Arial"/>
                <a:cs typeface="Arial"/>
              </a:rPr>
              <a:t> </a:t>
            </a:r>
            <a:r>
              <a:rPr sz="2206" i="1" dirty="0">
                <a:latin typeface="Arial"/>
                <a:cs typeface="Arial"/>
              </a:rPr>
              <a:t>lze</a:t>
            </a:r>
            <a:r>
              <a:rPr sz="2206" i="1" spc="-17" dirty="0">
                <a:latin typeface="Arial"/>
                <a:cs typeface="Arial"/>
              </a:rPr>
              <a:t> </a:t>
            </a:r>
            <a:r>
              <a:rPr sz="2206" i="1" dirty="0">
                <a:latin typeface="Arial"/>
                <a:cs typeface="Arial"/>
              </a:rPr>
              <a:t>vytvářet</a:t>
            </a:r>
            <a:r>
              <a:rPr sz="2206" i="1" spc="-66" dirty="0">
                <a:latin typeface="Arial"/>
                <a:cs typeface="Arial"/>
              </a:rPr>
              <a:t> </a:t>
            </a:r>
            <a:r>
              <a:rPr sz="2206" i="1" dirty="0">
                <a:latin typeface="Arial"/>
                <a:cs typeface="Arial"/>
              </a:rPr>
              <a:t>i svary</a:t>
            </a:r>
            <a:r>
              <a:rPr sz="2206" i="1" spc="-50" dirty="0">
                <a:latin typeface="Arial"/>
                <a:cs typeface="Arial"/>
              </a:rPr>
              <a:t> </a:t>
            </a:r>
            <a:r>
              <a:rPr sz="2206" i="1" spc="-11" dirty="0">
                <a:latin typeface="Arial"/>
                <a:cs typeface="Arial"/>
              </a:rPr>
              <a:t>lemové</a:t>
            </a:r>
            <a:endParaRPr sz="2206" dirty="0">
              <a:latin typeface="Arial"/>
              <a:cs typeface="Arial"/>
            </a:endParaRPr>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grpSp>
        <p:nvGrpSpPr>
          <p:cNvPr id="9" name="object 9"/>
          <p:cNvGrpSpPr/>
          <p:nvPr/>
        </p:nvGrpSpPr>
        <p:grpSpPr>
          <a:xfrm>
            <a:off x="4953433" y="1675579"/>
            <a:ext cx="5198197" cy="5572993"/>
            <a:chOff x="4215384" y="1519416"/>
            <a:chExt cx="4713730" cy="5053595"/>
          </a:xfrm>
        </p:grpSpPr>
        <p:pic>
          <p:nvPicPr>
            <p:cNvPr id="12" name="object 12"/>
            <p:cNvPicPr/>
            <p:nvPr/>
          </p:nvPicPr>
          <p:blipFill>
            <a:blip r:embed="rId2" cstate="print"/>
            <a:stretch>
              <a:fillRect/>
            </a:stretch>
          </p:blipFill>
          <p:spPr>
            <a:xfrm>
              <a:off x="4215384" y="1519416"/>
              <a:ext cx="3788573" cy="2433760"/>
            </a:xfrm>
            <a:prstGeom prst="rect">
              <a:avLst/>
            </a:prstGeom>
          </p:spPr>
        </p:pic>
        <p:pic>
          <p:nvPicPr>
            <p:cNvPr id="13" name="object 13"/>
            <p:cNvPicPr/>
            <p:nvPr/>
          </p:nvPicPr>
          <p:blipFill>
            <a:blip r:embed="rId3" cstate="print"/>
            <a:stretch>
              <a:fillRect/>
            </a:stretch>
          </p:blipFill>
          <p:spPr>
            <a:xfrm>
              <a:off x="5420867" y="3953255"/>
              <a:ext cx="3508247" cy="2619756"/>
            </a:xfrm>
            <a:prstGeom prst="rect">
              <a:avLst/>
            </a:prstGeom>
          </p:spPr>
        </p:pic>
      </p:grpSp>
      <p:sp>
        <p:nvSpPr>
          <p:cNvPr id="15" name="object 15"/>
          <p:cNvSpPr txBox="1">
            <a:spLocks noGrp="1"/>
          </p:cNvSpPr>
          <p:nvPr>
            <p:ph type="title"/>
          </p:nvPr>
        </p:nvSpPr>
        <p:spPr>
          <a:xfrm>
            <a:off x="391632" y="774807"/>
            <a:ext cx="6178428" cy="514728"/>
          </a:xfrm>
          <a:prstGeom prst="rect">
            <a:avLst/>
          </a:prstGeom>
        </p:spPr>
        <p:txBody>
          <a:bodyPr vert="horz" wrap="square" lIns="0" tIns="14005" rIns="0" bIns="0" rtlCol="0">
            <a:spAutoFit/>
          </a:bodyPr>
          <a:lstStyle/>
          <a:p>
            <a:pPr marL="14007">
              <a:spcBef>
                <a:spcPts val="110"/>
              </a:spcBef>
            </a:pPr>
            <a:r>
              <a:rPr sz="3253" i="1" spc="-121" dirty="0">
                <a:solidFill>
                  <a:srgbClr val="FF3300"/>
                </a:solidFill>
                <a:latin typeface="Tahoma"/>
                <a:cs typeface="Tahoma"/>
              </a:rPr>
              <a:t>Odporové</a:t>
            </a:r>
            <a:r>
              <a:rPr sz="3253" i="1" spc="-94" dirty="0">
                <a:solidFill>
                  <a:srgbClr val="FF3300"/>
                </a:solidFill>
                <a:latin typeface="Tahoma"/>
                <a:cs typeface="Tahoma"/>
              </a:rPr>
              <a:t> </a:t>
            </a:r>
            <a:r>
              <a:rPr sz="3253" i="1" spc="-126" dirty="0">
                <a:solidFill>
                  <a:srgbClr val="FF3300"/>
                </a:solidFill>
                <a:latin typeface="Tahoma"/>
                <a:cs typeface="Tahoma"/>
              </a:rPr>
              <a:t>INDUKČNÍ</a:t>
            </a:r>
            <a:r>
              <a:rPr sz="3253" i="1" spc="-61" dirty="0">
                <a:solidFill>
                  <a:srgbClr val="FF3300"/>
                </a:solidFill>
                <a:latin typeface="Tahoma"/>
                <a:cs typeface="Tahoma"/>
              </a:rPr>
              <a:t> </a:t>
            </a:r>
            <a:r>
              <a:rPr sz="3253" i="1" spc="-55" dirty="0">
                <a:solidFill>
                  <a:srgbClr val="FF3300"/>
                </a:solidFill>
                <a:latin typeface="Tahoma"/>
                <a:cs typeface="Tahoma"/>
              </a:rPr>
              <a:t>svařování</a:t>
            </a:r>
            <a:endParaRPr sz="3253" dirty="0">
              <a:latin typeface="Tahoma"/>
              <a:cs typeface="Tahoma"/>
            </a:endParaRPr>
          </a:p>
        </p:txBody>
      </p:sp>
      <p:sp>
        <p:nvSpPr>
          <p:cNvPr id="17" name="object 17"/>
          <p:cNvSpPr txBox="1"/>
          <p:nvPr/>
        </p:nvSpPr>
        <p:spPr>
          <a:xfrm>
            <a:off x="541771" y="1380290"/>
            <a:ext cx="4149064" cy="5396195"/>
          </a:xfrm>
          <a:prstGeom prst="rect">
            <a:avLst/>
          </a:prstGeom>
        </p:spPr>
        <p:txBody>
          <a:bodyPr vert="horz" wrap="square" lIns="0" tIns="14706" rIns="0" bIns="0" rtlCol="0">
            <a:spAutoFit/>
          </a:bodyPr>
          <a:lstStyle/>
          <a:p>
            <a:pPr marL="14007">
              <a:spcBef>
                <a:spcPts val="116"/>
              </a:spcBef>
            </a:pPr>
            <a:r>
              <a:rPr sz="2206" i="1" dirty="0">
                <a:latin typeface="Arial"/>
                <a:cs typeface="Arial"/>
              </a:rPr>
              <a:t>Někdy</a:t>
            </a:r>
            <a:r>
              <a:rPr sz="2206" i="1" spc="-28" dirty="0">
                <a:latin typeface="Arial"/>
                <a:cs typeface="Arial"/>
              </a:rPr>
              <a:t> </a:t>
            </a:r>
            <a:r>
              <a:rPr sz="2206" i="1" dirty="0">
                <a:latin typeface="Arial"/>
                <a:cs typeface="Arial"/>
              </a:rPr>
              <a:t>též</a:t>
            </a:r>
            <a:r>
              <a:rPr sz="2206" i="1" spc="-28" dirty="0">
                <a:latin typeface="Arial"/>
                <a:cs typeface="Arial"/>
              </a:rPr>
              <a:t> </a:t>
            </a:r>
            <a:r>
              <a:rPr sz="2206" i="1" spc="-11" dirty="0">
                <a:latin typeface="Arial"/>
                <a:cs typeface="Arial"/>
              </a:rPr>
              <a:t>nezýváno</a:t>
            </a:r>
            <a:endParaRPr sz="2206" dirty="0">
              <a:latin typeface="Arial"/>
              <a:cs typeface="Arial"/>
            </a:endParaRPr>
          </a:p>
          <a:p>
            <a:pPr marL="14007"/>
            <a:r>
              <a:rPr sz="2206" b="1" i="1" dirty="0">
                <a:latin typeface="Arial"/>
                <a:cs typeface="Arial"/>
              </a:rPr>
              <a:t>Vysokofrekvenční</a:t>
            </a:r>
            <a:r>
              <a:rPr sz="2206" b="1" i="1" spc="-138" dirty="0">
                <a:latin typeface="Arial"/>
                <a:cs typeface="Arial"/>
              </a:rPr>
              <a:t> </a:t>
            </a:r>
            <a:r>
              <a:rPr sz="2206" b="1" i="1" spc="-11" dirty="0">
                <a:latin typeface="Arial"/>
                <a:cs typeface="Arial"/>
              </a:rPr>
              <a:t>svařování</a:t>
            </a:r>
            <a:endParaRPr sz="2206" dirty="0">
              <a:latin typeface="Arial"/>
              <a:cs typeface="Arial"/>
            </a:endParaRPr>
          </a:p>
          <a:p>
            <a:pPr marL="14007" marR="158272">
              <a:spcBef>
                <a:spcPts val="1798"/>
              </a:spcBef>
            </a:pPr>
            <a:r>
              <a:rPr sz="2206" i="1" dirty="0">
                <a:latin typeface="Arial"/>
                <a:cs typeface="Arial"/>
              </a:rPr>
              <a:t>Při</a:t>
            </a:r>
            <a:r>
              <a:rPr sz="2206" i="1" spc="-22" dirty="0">
                <a:latin typeface="Arial"/>
                <a:cs typeface="Arial"/>
              </a:rPr>
              <a:t> </a:t>
            </a:r>
            <a:r>
              <a:rPr sz="2206" i="1" dirty="0">
                <a:latin typeface="Arial"/>
                <a:cs typeface="Arial"/>
              </a:rPr>
              <a:t>indukčním</a:t>
            </a:r>
            <a:r>
              <a:rPr sz="2206" i="1" spc="-66" dirty="0">
                <a:latin typeface="Arial"/>
                <a:cs typeface="Arial"/>
              </a:rPr>
              <a:t> </a:t>
            </a:r>
            <a:r>
              <a:rPr sz="2206" i="1" dirty="0">
                <a:latin typeface="Arial"/>
                <a:cs typeface="Arial"/>
              </a:rPr>
              <a:t>svařování</a:t>
            </a:r>
            <a:r>
              <a:rPr sz="2206" i="1" spc="-55" dirty="0">
                <a:latin typeface="Arial"/>
                <a:cs typeface="Arial"/>
              </a:rPr>
              <a:t> </a:t>
            </a:r>
            <a:r>
              <a:rPr sz="2206" i="1" spc="-28" dirty="0">
                <a:latin typeface="Arial"/>
                <a:cs typeface="Arial"/>
              </a:rPr>
              <a:t>se </a:t>
            </a:r>
            <a:r>
              <a:rPr sz="2206" i="1" dirty="0">
                <a:latin typeface="Arial"/>
                <a:cs typeface="Arial"/>
              </a:rPr>
              <a:t>využívá</a:t>
            </a:r>
            <a:r>
              <a:rPr sz="2206" i="1" spc="-61" dirty="0">
                <a:latin typeface="Arial"/>
                <a:cs typeface="Arial"/>
              </a:rPr>
              <a:t> </a:t>
            </a:r>
            <a:r>
              <a:rPr sz="2206" i="1" dirty="0">
                <a:latin typeface="Arial"/>
                <a:cs typeface="Arial"/>
              </a:rPr>
              <a:t>tepla</a:t>
            </a:r>
            <a:r>
              <a:rPr sz="2206" i="1" spc="-11" dirty="0">
                <a:latin typeface="Arial"/>
                <a:cs typeface="Arial"/>
              </a:rPr>
              <a:t> </a:t>
            </a:r>
            <a:r>
              <a:rPr sz="2206" i="1" dirty="0">
                <a:latin typeface="Arial"/>
                <a:cs typeface="Arial"/>
              </a:rPr>
              <a:t>vzniklého</a:t>
            </a:r>
            <a:r>
              <a:rPr sz="2206" i="1" spc="-44" dirty="0">
                <a:latin typeface="Arial"/>
                <a:cs typeface="Arial"/>
              </a:rPr>
              <a:t> </a:t>
            </a:r>
            <a:r>
              <a:rPr sz="2206" i="1" spc="-11" dirty="0">
                <a:latin typeface="Arial"/>
                <a:cs typeface="Arial"/>
              </a:rPr>
              <a:t>indukcí </a:t>
            </a:r>
            <a:r>
              <a:rPr sz="2206" i="1" dirty="0">
                <a:latin typeface="Arial"/>
                <a:cs typeface="Arial"/>
              </a:rPr>
              <a:t>ve</a:t>
            </a:r>
            <a:r>
              <a:rPr sz="2206" i="1" spc="-33" dirty="0">
                <a:latin typeface="Arial"/>
                <a:cs typeface="Arial"/>
              </a:rPr>
              <a:t> </a:t>
            </a:r>
            <a:r>
              <a:rPr sz="2206" i="1" dirty="0">
                <a:latin typeface="Arial"/>
                <a:cs typeface="Arial"/>
              </a:rPr>
              <a:t>svařovaných</a:t>
            </a:r>
            <a:r>
              <a:rPr sz="2206" i="1" spc="-66" dirty="0">
                <a:latin typeface="Arial"/>
                <a:cs typeface="Arial"/>
              </a:rPr>
              <a:t> </a:t>
            </a:r>
            <a:r>
              <a:rPr sz="2206" i="1" dirty="0">
                <a:latin typeface="Arial"/>
                <a:cs typeface="Arial"/>
              </a:rPr>
              <a:t>hranách</a:t>
            </a:r>
            <a:r>
              <a:rPr sz="2206" i="1" spc="-55" dirty="0">
                <a:latin typeface="Arial"/>
                <a:cs typeface="Arial"/>
              </a:rPr>
              <a:t> </a:t>
            </a:r>
            <a:r>
              <a:rPr sz="2206" i="1" spc="-11" dirty="0">
                <a:latin typeface="Arial"/>
                <a:cs typeface="Arial"/>
              </a:rPr>
              <a:t>tupého </a:t>
            </a:r>
            <a:r>
              <a:rPr sz="2206" i="1" dirty="0">
                <a:latin typeface="Arial"/>
                <a:cs typeface="Arial"/>
              </a:rPr>
              <a:t>svaru</a:t>
            </a:r>
            <a:r>
              <a:rPr sz="2206" i="1" spc="-50" dirty="0">
                <a:latin typeface="Arial"/>
                <a:cs typeface="Arial"/>
              </a:rPr>
              <a:t> </a:t>
            </a:r>
            <a:r>
              <a:rPr sz="2206" i="1" dirty="0">
                <a:latin typeface="Arial"/>
                <a:cs typeface="Arial"/>
              </a:rPr>
              <a:t>plechů</a:t>
            </a:r>
            <a:r>
              <a:rPr sz="2206" i="1" spc="-22" dirty="0">
                <a:latin typeface="Arial"/>
                <a:cs typeface="Arial"/>
              </a:rPr>
              <a:t> </a:t>
            </a:r>
            <a:r>
              <a:rPr sz="2206" i="1" dirty="0">
                <a:latin typeface="Arial"/>
                <a:cs typeface="Arial"/>
              </a:rPr>
              <a:t>při</a:t>
            </a:r>
            <a:r>
              <a:rPr sz="2206" i="1" spc="-28" dirty="0">
                <a:latin typeface="Arial"/>
                <a:cs typeface="Arial"/>
              </a:rPr>
              <a:t> </a:t>
            </a:r>
            <a:r>
              <a:rPr sz="2206" i="1" spc="-11" dirty="0">
                <a:latin typeface="Arial"/>
                <a:cs typeface="Arial"/>
              </a:rPr>
              <a:t>průchodu </a:t>
            </a:r>
            <a:r>
              <a:rPr sz="2206" i="1" dirty="0">
                <a:latin typeface="Arial"/>
                <a:cs typeface="Arial"/>
              </a:rPr>
              <a:t>střídavého</a:t>
            </a:r>
            <a:r>
              <a:rPr sz="2206" i="1" spc="-61" dirty="0">
                <a:latin typeface="Arial"/>
                <a:cs typeface="Arial"/>
              </a:rPr>
              <a:t> </a:t>
            </a:r>
            <a:r>
              <a:rPr sz="2206" i="1" dirty="0">
                <a:latin typeface="Arial"/>
                <a:cs typeface="Arial"/>
              </a:rPr>
              <a:t>proudu</a:t>
            </a:r>
            <a:r>
              <a:rPr sz="2206" i="1" spc="-39" dirty="0">
                <a:latin typeface="Arial"/>
                <a:cs typeface="Arial"/>
              </a:rPr>
              <a:t> </a:t>
            </a:r>
            <a:r>
              <a:rPr sz="2206" i="1" dirty="0">
                <a:latin typeface="Arial"/>
                <a:cs typeface="Arial"/>
              </a:rPr>
              <a:t>střední</a:t>
            </a:r>
            <a:r>
              <a:rPr sz="2206" i="1" spc="-61" dirty="0">
                <a:latin typeface="Arial"/>
                <a:cs typeface="Arial"/>
              </a:rPr>
              <a:t> </a:t>
            </a:r>
            <a:r>
              <a:rPr sz="2206" i="1" spc="-22" dirty="0">
                <a:latin typeface="Arial"/>
                <a:cs typeface="Arial"/>
              </a:rPr>
              <a:t>nebo </a:t>
            </a:r>
            <a:r>
              <a:rPr sz="2206" i="1" dirty="0">
                <a:latin typeface="Arial"/>
                <a:cs typeface="Arial"/>
              </a:rPr>
              <a:t>vysoké</a:t>
            </a:r>
            <a:r>
              <a:rPr sz="2206" i="1" spc="-39" dirty="0">
                <a:latin typeface="Arial"/>
                <a:cs typeface="Arial"/>
              </a:rPr>
              <a:t> </a:t>
            </a:r>
            <a:r>
              <a:rPr sz="2206" i="1" spc="-11" dirty="0">
                <a:latin typeface="Arial"/>
                <a:cs typeface="Arial"/>
              </a:rPr>
              <a:t>frekvence.</a:t>
            </a:r>
            <a:endParaRPr sz="2206" dirty="0">
              <a:latin typeface="Arial"/>
              <a:cs typeface="Arial"/>
            </a:endParaRPr>
          </a:p>
          <a:p>
            <a:pPr marL="14007" marR="341054" algn="just">
              <a:spcBef>
                <a:spcPts val="1803"/>
              </a:spcBef>
            </a:pPr>
            <a:r>
              <a:rPr sz="2206" i="1" dirty="0">
                <a:latin typeface="Arial"/>
                <a:cs typeface="Arial"/>
              </a:rPr>
              <a:t>Indukční</a:t>
            </a:r>
            <a:r>
              <a:rPr sz="2206" i="1" spc="-55" dirty="0">
                <a:latin typeface="Arial"/>
                <a:cs typeface="Arial"/>
              </a:rPr>
              <a:t> </a:t>
            </a:r>
            <a:r>
              <a:rPr sz="2206" i="1" dirty="0">
                <a:latin typeface="Arial"/>
                <a:cs typeface="Arial"/>
              </a:rPr>
              <a:t>svařování</a:t>
            </a:r>
            <a:r>
              <a:rPr sz="2206" i="1" spc="-55" dirty="0">
                <a:latin typeface="Arial"/>
                <a:cs typeface="Arial"/>
              </a:rPr>
              <a:t> </a:t>
            </a:r>
            <a:r>
              <a:rPr sz="2206" i="1" dirty="0">
                <a:latin typeface="Arial"/>
                <a:cs typeface="Arial"/>
              </a:rPr>
              <a:t>se</a:t>
            </a:r>
            <a:r>
              <a:rPr sz="2206" i="1" spc="-17" dirty="0">
                <a:latin typeface="Arial"/>
                <a:cs typeface="Arial"/>
              </a:rPr>
              <a:t> </a:t>
            </a:r>
            <a:r>
              <a:rPr sz="2206" i="1" spc="-11" dirty="0">
                <a:latin typeface="Arial"/>
                <a:cs typeface="Arial"/>
              </a:rPr>
              <a:t>používá </a:t>
            </a:r>
            <a:r>
              <a:rPr sz="2206" i="1" dirty="0">
                <a:latin typeface="Arial"/>
                <a:cs typeface="Arial"/>
              </a:rPr>
              <a:t>hlavně</a:t>
            </a:r>
            <a:r>
              <a:rPr sz="2206" i="1" spc="-44" dirty="0">
                <a:latin typeface="Arial"/>
                <a:cs typeface="Arial"/>
              </a:rPr>
              <a:t> </a:t>
            </a:r>
            <a:r>
              <a:rPr sz="2206" i="1" dirty="0">
                <a:latin typeface="Arial"/>
                <a:cs typeface="Arial"/>
              </a:rPr>
              <a:t>při</a:t>
            </a:r>
            <a:r>
              <a:rPr sz="2206" i="1" spc="-11" dirty="0">
                <a:latin typeface="Arial"/>
                <a:cs typeface="Arial"/>
              </a:rPr>
              <a:t> </a:t>
            </a:r>
            <a:r>
              <a:rPr sz="2206" i="1" dirty="0">
                <a:latin typeface="Arial"/>
                <a:cs typeface="Arial"/>
              </a:rPr>
              <a:t>výrobě</a:t>
            </a:r>
            <a:r>
              <a:rPr sz="2206" i="1" spc="-50" dirty="0">
                <a:latin typeface="Arial"/>
                <a:cs typeface="Arial"/>
              </a:rPr>
              <a:t> </a:t>
            </a:r>
            <a:r>
              <a:rPr sz="2206" i="1" spc="-11" dirty="0">
                <a:latin typeface="Arial"/>
                <a:cs typeface="Arial"/>
              </a:rPr>
              <a:t>svařovaných trubek.</a:t>
            </a:r>
            <a:endParaRPr sz="2206" dirty="0">
              <a:latin typeface="Arial"/>
              <a:cs typeface="Arial"/>
            </a:endParaRPr>
          </a:p>
          <a:p>
            <a:pPr marL="14007" marR="5602">
              <a:spcBef>
                <a:spcPts val="2079"/>
              </a:spcBef>
            </a:pPr>
            <a:r>
              <a:rPr sz="1985" i="1" spc="-22" dirty="0">
                <a:latin typeface="Arial"/>
                <a:cs typeface="Arial"/>
              </a:rPr>
              <a:t>Tento</a:t>
            </a:r>
            <a:r>
              <a:rPr sz="1985" i="1" spc="-50" dirty="0">
                <a:latin typeface="Arial"/>
                <a:cs typeface="Arial"/>
              </a:rPr>
              <a:t> </a:t>
            </a:r>
            <a:r>
              <a:rPr sz="1985" i="1" dirty="0">
                <a:latin typeface="Arial"/>
                <a:cs typeface="Arial"/>
              </a:rPr>
              <a:t>způsob</a:t>
            </a:r>
            <a:r>
              <a:rPr sz="1985" i="1" spc="-11" dirty="0">
                <a:latin typeface="Arial"/>
                <a:cs typeface="Arial"/>
              </a:rPr>
              <a:t> </a:t>
            </a:r>
            <a:r>
              <a:rPr sz="1985" i="1" dirty="0">
                <a:latin typeface="Arial"/>
                <a:cs typeface="Arial"/>
              </a:rPr>
              <a:t>se</a:t>
            </a:r>
            <a:r>
              <a:rPr sz="1985" i="1" spc="-44" dirty="0">
                <a:latin typeface="Arial"/>
                <a:cs typeface="Arial"/>
              </a:rPr>
              <a:t> </a:t>
            </a:r>
            <a:r>
              <a:rPr sz="1985" i="1" dirty="0">
                <a:latin typeface="Arial"/>
                <a:cs typeface="Arial"/>
              </a:rPr>
              <a:t>zařazuje jako</a:t>
            </a:r>
            <a:r>
              <a:rPr sz="1985" i="1" spc="-44" dirty="0">
                <a:latin typeface="Arial"/>
                <a:cs typeface="Arial"/>
              </a:rPr>
              <a:t> </a:t>
            </a:r>
            <a:r>
              <a:rPr sz="1985" i="1" spc="-11" dirty="0">
                <a:latin typeface="Arial"/>
                <a:cs typeface="Arial"/>
              </a:rPr>
              <a:t>švové </a:t>
            </a:r>
            <a:r>
              <a:rPr sz="1985" i="1" dirty="0">
                <a:latin typeface="Arial"/>
                <a:cs typeface="Arial"/>
              </a:rPr>
              <a:t>svařování,</a:t>
            </a:r>
            <a:r>
              <a:rPr sz="1985" i="1" spc="-17" dirty="0">
                <a:latin typeface="Arial"/>
                <a:cs typeface="Arial"/>
              </a:rPr>
              <a:t> </a:t>
            </a:r>
            <a:r>
              <a:rPr sz="1985" i="1" dirty="0">
                <a:latin typeface="Arial"/>
                <a:cs typeface="Arial"/>
              </a:rPr>
              <a:t>ale</a:t>
            </a:r>
            <a:r>
              <a:rPr sz="1985" i="1" spc="-11" dirty="0">
                <a:latin typeface="Arial"/>
                <a:cs typeface="Arial"/>
              </a:rPr>
              <a:t> </a:t>
            </a:r>
            <a:r>
              <a:rPr sz="1985" i="1" dirty="0">
                <a:latin typeface="Arial"/>
                <a:cs typeface="Arial"/>
              </a:rPr>
              <a:t>ve</a:t>
            </a:r>
            <a:r>
              <a:rPr sz="1985" i="1" spc="-17" dirty="0">
                <a:latin typeface="Arial"/>
                <a:cs typeface="Arial"/>
              </a:rPr>
              <a:t> </a:t>
            </a:r>
            <a:r>
              <a:rPr sz="1985" i="1" dirty="0">
                <a:latin typeface="Arial"/>
                <a:cs typeface="Arial"/>
              </a:rPr>
              <a:t>skutečnosti</a:t>
            </a:r>
            <a:r>
              <a:rPr sz="1985" i="1" spc="-11" dirty="0">
                <a:latin typeface="Arial"/>
                <a:cs typeface="Arial"/>
              </a:rPr>
              <a:t> </a:t>
            </a:r>
            <a:r>
              <a:rPr sz="1985" i="1" dirty="0">
                <a:latin typeface="Arial"/>
                <a:cs typeface="Arial"/>
              </a:rPr>
              <a:t>jde</a:t>
            </a:r>
            <a:r>
              <a:rPr sz="1985" i="1" spc="-22" dirty="0">
                <a:latin typeface="Arial"/>
                <a:cs typeface="Arial"/>
              </a:rPr>
              <a:t> </a:t>
            </a:r>
            <a:r>
              <a:rPr sz="1985" i="1" spc="-55" dirty="0">
                <a:latin typeface="Arial"/>
                <a:cs typeface="Arial"/>
              </a:rPr>
              <a:t>o </a:t>
            </a:r>
            <a:r>
              <a:rPr sz="1985" i="1" dirty="0">
                <a:latin typeface="Arial"/>
                <a:cs typeface="Arial"/>
              </a:rPr>
              <a:t>stykové</a:t>
            </a:r>
            <a:r>
              <a:rPr sz="1985" i="1" spc="-28" dirty="0">
                <a:latin typeface="Arial"/>
                <a:cs typeface="Arial"/>
              </a:rPr>
              <a:t> </a:t>
            </a:r>
            <a:r>
              <a:rPr sz="1985" i="1" dirty="0">
                <a:latin typeface="Arial"/>
                <a:cs typeface="Arial"/>
              </a:rPr>
              <a:t>pěchovací </a:t>
            </a:r>
            <a:r>
              <a:rPr sz="1985" i="1" spc="-11" dirty="0">
                <a:latin typeface="Arial"/>
                <a:cs typeface="Arial"/>
              </a:rPr>
              <a:t>svařování</a:t>
            </a:r>
            <a:endParaRPr sz="1985" dirty="0">
              <a:latin typeface="Arial"/>
              <a:cs typeface="Arial"/>
            </a:endParaRPr>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p:nvPr/>
        </p:nvSpPr>
        <p:spPr>
          <a:xfrm>
            <a:off x="391632" y="774807"/>
            <a:ext cx="6788358" cy="514728"/>
          </a:xfrm>
          <a:prstGeom prst="rect">
            <a:avLst/>
          </a:prstGeom>
        </p:spPr>
        <p:txBody>
          <a:bodyPr vert="horz" wrap="square" lIns="0" tIns="14005" rIns="0" bIns="0" rtlCol="0">
            <a:spAutoFit/>
          </a:bodyPr>
          <a:lstStyle/>
          <a:p>
            <a:pPr marL="14007">
              <a:spcBef>
                <a:spcPts val="110"/>
              </a:spcBef>
            </a:pPr>
            <a:r>
              <a:rPr sz="3253" b="1" i="1" spc="-110" dirty="0">
                <a:solidFill>
                  <a:srgbClr val="FF0000"/>
                </a:solidFill>
                <a:latin typeface="Tahoma"/>
                <a:cs typeface="Tahoma"/>
              </a:rPr>
              <a:t>Typy</a:t>
            </a:r>
            <a:r>
              <a:rPr sz="3253" b="1" i="1" spc="-99" dirty="0">
                <a:solidFill>
                  <a:srgbClr val="FF0000"/>
                </a:solidFill>
                <a:latin typeface="Tahoma"/>
                <a:cs typeface="Tahoma"/>
              </a:rPr>
              <a:t> </a:t>
            </a:r>
            <a:r>
              <a:rPr sz="3253" b="1" i="1" spc="-88" dirty="0">
                <a:solidFill>
                  <a:srgbClr val="FF0000"/>
                </a:solidFill>
                <a:latin typeface="Tahoma"/>
                <a:cs typeface="Tahoma"/>
              </a:rPr>
              <a:t>(tvary)</a:t>
            </a:r>
            <a:r>
              <a:rPr sz="3253" b="1" i="1" spc="-61" dirty="0">
                <a:solidFill>
                  <a:srgbClr val="FF0000"/>
                </a:solidFill>
                <a:latin typeface="Tahoma"/>
                <a:cs typeface="Tahoma"/>
              </a:rPr>
              <a:t> </a:t>
            </a:r>
            <a:r>
              <a:rPr sz="3253" b="1" i="1" spc="-116" dirty="0">
                <a:solidFill>
                  <a:srgbClr val="FF0000"/>
                </a:solidFill>
                <a:latin typeface="Tahoma"/>
                <a:cs typeface="Tahoma"/>
              </a:rPr>
              <a:t>používaných</a:t>
            </a:r>
            <a:r>
              <a:rPr sz="3253" b="1" i="1" spc="-83" dirty="0">
                <a:solidFill>
                  <a:srgbClr val="FF0000"/>
                </a:solidFill>
                <a:latin typeface="Tahoma"/>
                <a:cs typeface="Tahoma"/>
              </a:rPr>
              <a:t> </a:t>
            </a:r>
            <a:r>
              <a:rPr sz="3253" b="1" i="1" spc="-39" dirty="0">
                <a:solidFill>
                  <a:srgbClr val="FF0000"/>
                </a:solidFill>
                <a:latin typeface="Tahoma"/>
                <a:cs typeface="Tahoma"/>
              </a:rPr>
              <a:t>elektrod</a:t>
            </a:r>
            <a:endParaRPr sz="3253">
              <a:latin typeface="Tahoma"/>
              <a:cs typeface="Tahoma"/>
            </a:endParaRPr>
          </a:p>
        </p:txBody>
      </p:sp>
      <p:pic>
        <p:nvPicPr>
          <p:cNvPr id="12" name="object 12"/>
          <p:cNvPicPr/>
          <p:nvPr/>
        </p:nvPicPr>
        <p:blipFill>
          <a:blip r:embed="rId2" cstate="print"/>
          <a:stretch>
            <a:fillRect/>
          </a:stretch>
        </p:blipFill>
        <p:spPr>
          <a:xfrm>
            <a:off x="4889500" y="1419225"/>
            <a:ext cx="5290634" cy="5290634"/>
          </a:xfrm>
          <a:prstGeom prst="rect">
            <a:avLst/>
          </a:prstGeom>
        </p:spPr>
      </p:pic>
      <p:pic>
        <p:nvPicPr>
          <p:cNvPr id="13" name="object 13"/>
          <p:cNvPicPr/>
          <p:nvPr/>
        </p:nvPicPr>
        <p:blipFill>
          <a:blip r:embed="rId3" cstate="print"/>
          <a:stretch>
            <a:fillRect/>
          </a:stretch>
        </p:blipFill>
        <p:spPr>
          <a:xfrm>
            <a:off x="622300" y="1327390"/>
            <a:ext cx="3502874" cy="1750846"/>
          </a:xfrm>
          <a:prstGeom prst="rect">
            <a:avLst/>
          </a:prstGeom>
        </p:spPr>
      </p:pic>
      <p:sp>
        <p:nvSpPr>
          <p:cNvPr id="14" name="object 14"/>
          <p:cNvSpPr txBox="1"/>
          <p:nvPr/>
        </p:nvSpPr>
        <p:spPr>
          <a:xfrm>
            <a:off x="1176327" y="3211742"/>
            <a:ext cx="2420112" cy="625078"/>
          </a:xfrm>
          <a:prstGeom prst="rect">
            <a:avLst/>
          </a:prstGeom>
        </p:spPr>
        <p:txBody>
          <a:bodyPr vert="horz" wrap="square" lIns="0" tIns="14005" rIns="0" bIns="0" rtlCol="0">
            <a:spAutoFit/>
          </a:bodyPr>
          <a:lstStyle/>
          <a:p>
            <a:pPr marL="39218" marR="5602" indent="-25212">
              <a:spcBef>
                <a:spcPts val="110"/>
              </a:spcBef>
            </a:pPr>
            <a:r>
              <a:rPr sz="1985" i="1" spc="-11" dirty="0">
                <a:latin typeface="Arial"/>
                <a:cs typeface="Arial"/>
              </a:rPr>
              <a:t>Typy</a:t>
            </a:r>
            <a:r>
              <a:rPr sz="1985" i="1" spc="-44" dirty="0">
                <a:latin typeface="Arial"/>
                <a:cs typeface="Arial"/>
              </a:rPr>
              <a:t> </a:t>
            </a:r>
            <a:r>
              <a:rPr sz="1985" i="1" dirty="0">
                <a:latin typeface="Arial"/>
                <a:cs typeface="Arial"/>
              </a:rPr>
              <a:t>elektrod</a:t>
            </a:r>
            <a:r>
              <a:rPr sz="1985" i="1" spc="-39" dirty="0">
                <a:latin typeface="Arial"/>
                <a:cs typeface="Arial"/>
              </a:rPr>
              <a:t> </a:t>
            </a:r>
            <a:r>
              <a:rPr sz="1985" i="1" dirty="0">
                <a:latin typeface="Arial"/>
                <a:cs typeface="Arial"/>
              </a:rPr>
              <a:t>a</a:t>
            </a:r>
            <a:r>
              <a:rPr sz="1985" i="1" spc="-44" dirty="0">
                <a:latin typeface="Arial"/>
                <a:cs typeface="Arial"/>
              </a:rPr>
              <a:t> </a:t>
            </a:r>
            <a:r>
              <a:rPr sz="1985" i="1" spc="-11" dirty="0">
                <a:latin typeface="Arial"/>
                <a:cs typeface="Arial"/>
              </a:rPr>
              <a:t>jejich </a:t>
            </a:r>
            <a:r>
              <a:rPr sz="1985" i="1" dirty="0">
                <a:latin typeface="Arial"/>
                <a:cs typeface="Arial"/>
              </a:rPr>
              <a:t>nejpoužívanější</a:t>
            </a:r>
            <a:r>
              <a:rPr sz="1985" i="1" spc="-61" dirty="0">
                <a:latin typeface="Arial"/>
                <a:cs typeface="Arial"/>
              </a:rPr>
              <a:t> </a:t>
            </a:r>
            <a:r>
              <a:rPr sz="1985" i="1" spc="-11" dirty="0">
                <a:latin typeface="Arial"/>
                <a:cs typeface="Arial"/>
              </a:rPr>
              <a:t>tvary</a:t>
            </a:r>
            <a:endParaRPr sz="1985">
              <a:latin typeface="Arial"/>
              <a:cs typeface="Arial"/>
            </a:endParaRPr>
          </a:p>
        </p:txBody>
      </p:sp>
      <p:pic>
        <p:nvPicPr>
          <p:cNvPr id="15" name="object 15"/>
          <p:cNvPicPr/>
          <p:nvPr/>
        </p:nvPicPr>
        <p:blipFill>
          <a:blip r:embed="rId4" cstate="print"/>
          <a:stretch>
            <a:fillRect/>
          </a:stretch>
        </p:blipFill>
        <p:spPr>
          <a:xfrm>
            <a:off x="1005993" y="3950743"/>
            <a:ext cx="2873549" cy="2812736"/>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764053" y="1093852"/>
            <a:ext cx="6235150" cy="5278869"/>
          </a:xfrm>
          <a:prstGeom prst="rect">
            <a:avLst/>
          </a:prstGeom>
        </p:spPr>
      </p:pic>
      <p:pic>
        <p:nvPicPr>
          <p:cNvPr id="12" name="object 12"/>
          <p:cNvPicPr/>
          <p:nvPr/>
        </p:nvPicPr>
        <p:blipFill>
          <a:blip r:embed="rId3" cstate="print"/>
          <a:stretch>
            <a:fillRect/>
          </a:stretch>
        </p:blipFill>
        <p:spPr>
          <a:xfrm>
            <a:off x="8318501" y="996375"/>
            <a:ext cx="1394925" cy="5687262"/>
          </a:xfrm>
          <a:prstGeom prst="rect">
            <a:avLst/>
          </a:prstGeom>
        </p:spPr>
      </p:pic>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1" name="object 11"/>
          <p:cNvSpPr txBox="1"/>
          <p:nvPr/>
        </p:nvSpPr>
        <p:spPr>
          <a:xfrm>
            <a:off x="391632" y="774807"/>
            <a:ext cx="6788358" cy="514728"/>
          </a:xfrm>
          <a:prstGeom prst="rect">
            <a:avLst/>
          </a:prstGeom>
        </p:spPr>
        <p:txBody>
          <a:bodyPr vert="horz" wrap="square" lIns="0" tIns="14005" rIns="0" bIns="0" rtlCol="0">
            <a:spAutoFit/>
          </a:bodyPr>
          <a:lstStyle/>
          <a:p>
            <a:pPr marL="14007">
              <a:spcBef>
                <a:spcPts val="110"/>
              </a:spcBef>
            </a:pPr>
            <a:r>
              <a:rPr sz="3253" b="1" i="1" spc="-110" dirty="0">
                <a:solidFill>
                  <a:srgbClr val="FF0000"/>
                </a:solidFill>
                <a:latin typeface="Tahoma"/>
                <a:cs typeface="Tahoma"/>
              </a:rPr>
              <a:t>Typy</a:t>
            </a:r>
            <a:r>
              <a:rPr sz="3253" b="1" i="1" spc="-99" dirty="0">
                <a:solidFill>
                  <a:srgbClr val="FF0000"/>
                </a:solidFill>
                <a:latin typeface="Tahoma"/>
                <a:cs typeface="Tahoma"/>
              </a:rPr>
              <a:t> </a:t>
            </a:r>
            <a:r>
              <a:rPr sz="3253" b="1" i="1" spc="-88" dirty="0">
                <a:solidFill>
                  <a:srgbClr val="FF0000"/>
                </a:solidFill>
                <a:latin typeface="Tahoma"/>
                <a:cs typeface="Tahoma"/>
              </a:rPr>
              <a:t>(tvary)</a:t>
            </a:r>
            <a:r>
              <a:rPr sz="3253" b="1" i="1" spc="-61" dirty="0">
                <a:solidFill>
                  <a:srgbClr val="FF0000"/>
                </a:solidFill>
                <a:latin typeface="Tahoma"/>
                <a:cs typeface="Tahoma"/>
              </a:rPr>
              <a:t> </a:t>
            </a:r>
            <a:r>
              <a:rPr sz="3253" b="1" i="1" spc="-116" dirty="0">
                <a:solidFill>
                  <a:srgbClr val="FF0000"/>
                </a:solidFill>
                <a:latin typeface="Tahoma"/>
                <a:cs typeface="Tahoma"/>
              </a:rPr>
              <a:t>používaných</a:t>
            </a:r>
            <a:r>
              <a:rPr sz="3253" b="1" i="1" spc="-83" dirty="0">
                <a:solidFill>
                  <a:srgbClr val="FF0000"/>
                </a:solidFill>
                <a:latin typeface="Tahoma"/>
                <a:cs typeface="Tahoma"/>
              </a:rPr>
              <a:t> </a:t>
            </a:r>
            <a:r>
              <a:rPr sz="3253" b="1" i="1" spc="-39" dirty="0">
                <a:solidFill>
                  <a:srgbClr val="FF0000"/>
                </a:solidFill>
                <a:latin typeface="Tahoma"/>
                <a:cs typeface="Tahoma"/>
              </a:rPr>
              <a:t>elektrod</a:t>
            </a:r>
            <a:endParaRPr sz="3253">
              <a:latin typeface="Tahoma"/>
              <a:cs typeface="Tahoma"/>
            </a:endParaRPr>
          </a:p>
        </p:txBody>
      </p:sp>
      <p:pic>
        <p:nvPicPr>
          <p:cNvPr id="12" name="object 12"/>
          <p:cNvPicPr/>
          <p:nvPr/>
        </p:nvPicPr>
        <p:blipFill>
          <a:blip r:embed="rId2" cstate="print"/>
          <a:stretch>
            <a:fillRect/>
          </a:stretch>
        </p:blipFill>
        <p:spPr>
          <a:xfrm>
            <a:off x="1162592" y="1321371"/>
            <a:ext cx="8129217" cy="2297665"/>
          </a:xfrm>
          <a:prstGeom prst="rect">
            <a:avLst/>
          </a:prstGeom>
        </p:spPr>
      </p:pic>
      <p:pic>
        <p:nvPicPr>
          <p:cNvPr id="13" name="object 13"/>
          <p:cNvPicPr/>
          <p:nvPr/>
        </p:nvPicPr>
        <p:blipFill>
          <a:blip r:embed="rId3" cstate="print"/>
          <a:stretch>
            <a:fillRect/>
          </a:stretch>
        </p:blipFill>
        <p:spPr>
          <a:xfrm>
            <a:off x="1350608" y="3781426"/>
            <a:ext cx="7688894" cy="2789323"/>
          </a:xfrm>
          <a:prstGeom prst="rect">
            <a:avLst/>
          </a:prstGeom>
        </p:spPr>
      </p:pic>
      <p:sp>
        <p:nvSpPr>
          <p:cNvPr id="14" name="object 14"/>
          <p:cNvSpPr txBox="1"/>
          <p:nvPr/>
        </p:nvSpPr>
        <p:spPr>
          <a:xfrm>
            <a:off x="3119685" y="3478465"/>
            <a:ext cx="3835345" cy="319610"/>
          </a:xfrm>
          <a:prstGeom prst="rect">
            <a:avLst/>
          </a:prstGeom>
        </p:spPr>
        <p:txBody>
          <a:bodyPr vert="horz" wrap="square" lIns="0" tIns="14005" rIns="0" bIns="0" rtlCol="0">
            <a:spAutoFit/>
          </a:bodyPr>
          <a:lstStyle/>
          <a:p>
            <a:pPr marL="14007">
              <a:spcBef>
                <a:spcPts val="110"/>
              </a:spcBef>
            </a:pPr>
            <a:r>
              <a:rPr sz="1985" i="1" dirty="0">
                <a:latin typeface="Arial"/>
                <a:cs typeface="Arial"/>
              </a:rPr>
              <a:t>Různé</a:t>
            </a:r>
            <a:r>
              <a:rPr sz="1985" i="1" spc="11" dirty="0">
                <a:latin typeface="Arial"/>
                <a:cs typeface="Arial"/>
              </a:rPr>
              <a:t> </a:t>
            </a:r>
            <a:r>
              <a:rPr sz="1985" i="1" dirty="0">
                <a:latin typeface="Arial"/>
                <a:cs typeface="Arial"/>
              </a:rPr>
              <a:t>druhy</a:t>
            </a:r>
            <a:r>
              <a:rPr sz="1985" i="1" spc="-33" dirty="0">
                <a:latin typeface="Arial"/>
                <a:cs typeface="Arial"/>
              </a:rPr>
              <a:t> </a:t>
            </a:r>
            <a:r>
              <a:rPr sz="1985" i="1" dirty="0">
                <a:latin typeface="Arial"/>
                <a:cs typeface="Arial"/>
              </a:rPr>
              <a:t>svařovacích</a:t>
            </a:r>
            <a:r>
              <a:rPr sz="1985" i="1" spc="-44" dirty="0">
                <a:latin typeface="Arial"/>
                <a:cs typeface="Arial"/>
              </a:rPr>
              <a:t> </a:t>
            </a:r>
            <a:r>
              <a:rPr sz="1985" i="1" spc="-11" dirty="0">
                <a:latin typeface="Arial"/>
                <a:cs typeface="Arial"/>
              </a:rPr>
              <a:t>elektrod</a:t>
            </a:r>
            <a:endParaRPr sz="1985">
              <a:latin typeface="Arial"/>
              <a:cs typeface="Arial"/>
            </a:endParaRPr>
          </a:p>
        </p:txBody>
      </p:sp>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5" name="object 15"/>
          <p:cNvSpPr txBox="1"/>
          <p:nvPr/>
        </p:nvSpPr>
        <p:spPr>
          <a:xfrm>
            <a:off x="3164640" y="6468434"/>
            <a:ext cx="4060830" cy="319610"/>
          </a:xfrm>
          <a:prstGeom prst="rect">
            <a:avLst/>
          </a:prstGeom>
        </p:spPr>
        <p:txBody>
          <a:bodyPr vert="horz" wrap="square" lIns="0" tIns="14005" rIns="0" bIns="0" rtlCol="0">
            <a:spAutoFit/>
          </a:bodyPr>
          <a:lstStyle/>
          <a:p>
            <a:pPr marL="14007">
              <a:spcBef>
                <a:spcPts val="110"/>
              </a:spcBef>
            </a:pPr>
            <a:r>
              <a:rPr sz="1985" i="1" dirty="0">
                <a:latin typeface="Arial"/>
                <a:cs typeface="Arial"/>
              </a:rPr>
              <a:t>Detail</a:t>
            </a:r>
            <a:r>
              <a:rPr sz="1985" i="1" spc="-50" dirty="0">
                <a:latin typeface="Arial"/>
                <a:cs typeface="Arial"/>
              </a:rPr>
              <a:t> </a:t>
            </a:r>
            <a:r>
              <a:rPr sz="1985" i="1" dirty="0">
                <a:latin typeface="Arial"/>
                <a:cs typeface="Arial"/>
              </a:rPr>
              <a:t>chlazení</a:t>
            </a:r>
            <a:r>
              <a:rPr sz="1985" i="1" spc="-6" dirty="0">
                <a:latin typeface="Arial"/>
                <a:cs typeface="Arial"/>
              </a:rPr>
              <a:t> </a:t>
            </a:r>
            <a:r>
              <a:rPr sz="1985" i="1" dirty="0">
                <a:latin typeface="Arial"/>
                <a:cs typeface="Arial"/>
              </a:rPr>
              <a:t>svařovacích</a:t>
            </a:r>
            <a:r>
              <a:rPr sz="1985" i="1" spc="-44" dirty="0">
                <a:latin typeface="Arial"/>
                <a:cs typeface="Arial"/>
              </a:rPr>
              <a:t> </a:t>
            </a:r>
            <a:r>
              <a:rPr sz="1985" i="1" spc="-11" dirty="0">
                <a:latin typeface="Arial"/>
                <a:cs typeface="Arial"/>
              </a:rPr>
              <a:t>elektrod</a:t>
            </a:r>
            <a:endParaRPr sz="1985" dirty="0">
              <a:latin typeface="Arial"/>
              <a:cs typeface="Arial"/>
            </a:endParaRPr>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2" y="774807"/>
            <a:ext cx="3631569" cy="514728"/>
          </a:xfrm>
          <a:prstGeom prst="rect">
            <a:avLst/>
          </a:prstGeom>
        </p:spPr>
        <p:txBody>
          <a:bodyPr vert="horz" wrap="square" lIns="0" tIns="14005" rIns="0" bIns="0" rtlCol="0">
            <a:spAutoFit/>
          </a:bodyPr>
          <a:lstStyle/>
          <a:p>
            <a:pPr marL="14007">
              <a:spcBef>
                <a:spcPts val="110"/>
              </a:spcBef>
            </a:pPr>
            <a:r>
              <a:rPr sz="3253" i="1" spc="-99" dirty="0">
                <a:latin typeface="Tahoma"/>
                <a:cs typeface="Tahoma"/>
              </a:rPr>
              <a:t>Materiály</a:t>
            </a:r>
            <a:r>
              <a:rPr sz="3253" i="1" spc="-77" dirty="0">
                <a:latin typeface="Tahoma"/>
                <a:cs typeface="Tahoma"/>
              </a:rPr>
              <a:t> </a:t>
            </a:r>
            <a:r>
              <a:rPr sz="3253" i="1" spc="-72" dirty="0">
                <a:latin typeface="Tahoma"/>
                <a:cs typeface="Tahoma"/>
              </a:rPr>
              <a:t>elektrod</a:t>
            </a:r>
            <a:endParaRPr sz="3253">
              <a:latin typeface="Tahoma"/>
              <a:cs typeface="Tahoma"/>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546101" y="1289535"/>
            <a:ext cx="9202167" cy="5170107"/>
          </a:xfrm>
          <a:prstGeom prst="rect">
            <a:avLst/>
          </a:prstGeom>
        </p:spPr>
        <p:txBody>
          <a:bodyPr vert="horz" wrap="square" lIns="0" tIns="14706" rIns="0" bIns="0" rtlCol="0">
            <a:spAutoFit/>
          </a:bodyPr>
          <a:lstStyle/>
          <a:p>
            <a:pPr marL="14007">
              <a:spcBef>
                <a:spcPts val="116"/>
              </a:spcBef>
            </a:pPr>
            <a:r>
              <a:rPr sz="2000" i="1" dirty="0">
                <a:latin typeface="Arial"/>
                <a:cs typeface="Arial"/>
              </a:rPr>
              <a:t>Materiály</a:t>
            </a:r>
            <a:r>
              <a:rPr sz="2000" i="1" spc="-55" dirty="0">
                <a:latin typeface="Arial"/>
                <a:cs typeface="Arial"/>
              </a:rPr>
              <a:t> </a:t>
            </a:r>
            <a:r>
              <a:rPr sz="2000" i="1" dirty="0">
                <a:latin typeface="Arial"/>
                <a:cs typeface="Arial"/>
              </a:rPr>
              <a:t>elektrod</a:t>
            </a:r>
            <a:r>
              <a:rPr sz="2000" i="1" spc="-61" dirty="0">
                <a:latin typeface="Arial"/>
                <a:cs typeface="Arial"/>
              </a:rPr>
              <a:t> </a:t>
            </a:r>
            <a:r>
              <a:rPr sz="2000" i="1" dirty="0">
                <a:latin typeface="Arial"/>
                <a:cs typeface="Arial"/>
              </a:rPr>
              <a:t>jsou</a:t>
            </a:r>
            <a:r>
              <a:rPr sz="2000" i="1" spc="-17" dirty="0">
                <a:latin typeface="Arial"/>
                <a:cs typeface="Arial"/>
              </a:rPr>
              <a:t> </a:t>
            </a:r>
            <a:r>
              <a:rPr sz="2000" i="1" dirty="0">
                <a:latin typeface="Arial"/>
                <a:cs typeface="Arial"/>
              </a:rPr>
              <a:t>tříděny</a:t>
            </a:r>
            <a:r>
              <a:rPr sz="2000" i="1" spc="-61" dirty="0">
                <a:latin typeface="Arial"/>
                <a:cs typeface="Arial"/>
              </a:rPr>
              <a:t> </a:t>
            </a:r>
            <a:r>
              <a:rPr sz="2000" i="1" dirty="0">
                <a:latin typeface="Arial"/>
                <a:cs typeface="Arial"/>
              </a:rPr>
              <a:t>do</a:t>
            </a:r>
            <a:r>
              <a:rPr sz="2000" i="1" spc="-33" dirty="0">
                <a:latin typeface="Arial"/>
                <a:cs typeface="Arial"/>
              </a:rPr>
              <a:t> </a:t>
            </a:r>
            <a:r>
              <a:rPr sz="2000" i="1" dirty="0">
                <a:latin typeface="Arial"/>
                <a:cs typeface="Arial"/>
              </a:rPr>
              <a:t>dvou</a:t>
            </a:r>
            <a:r>
              <a:rPr sz="2000" i="1" spc="-44" dirty="0">
                <a:latin typeface="Arial"/>
                <a:cs typeface="Arial"/>
              </a:rPr>
              <a:t> </a:t>
            </a:r>
            <a:r>
              <a:rPr sz="2000" i="1" dirty="0">
                <a:latin typeface="Arial"/>
                <a:cs typeface="Arial"/>
              </a:rPr>
              <a:t>skupin</a:t>
            </a:r>
            <a:r>
              <a:rPr sz="2000" i="1" spc="-126" dirty="0">
                <a:latin typeface="Arial"/>
                <a:cs typeface="Arial"/>
              </a:rPr>
              <a:t> </a:t>
            </a:r>
            <a:r>
              <a:rPr sz="2000" i="1" dirty="0">
                <a:latin typeface="Arial"/>
                <a:cs typeface="Arial"/>
              </a:rPr>
              <a:t>A</a:t>
            </a:r>
            <a:r>
              <a:rPr sz="2000" i="1" spc="-83" dirty="0">
                <a:latin typeface="Arial"/>
                <a:cs typeface="Arial"/>
              </a:rPr>
              <a:t> </a:t>
            </a:r>
            <a:r>
              <a:rPr sz="2000" i="1" dirty="0">
                <a:latin typeface="Arial"/>
                <a:cs typeface="Arial"/>
              </a:rPr>
              <a:t>a</a:t>
            </a:r>
            <a:r>
              <a:rPr sz="2000" i="1" spc="-17" dirty="0">
                <a:latin typeface="Arial"/>
                <a:cs typeface="Arial"/>
              </a:rPr>
              <a:t> </a:t>
            </a:r>
            <a:r>
              <a:rPr sz="2000" i="1" spc="-55" dirty="0">
                <a:latin typeface="Arial"/>
                <a:cs typeface="Arial"/>
              </a:rPr>
              <a:t>B</a:t>
            </a:r>
            <a:endParaRPr sz="2000" dirty="0">
              <a:latin typeface="Arial"/>
              <a:cs typeface="Arial"/>
            </a:endParaRPr>
          </a:p>
          <a:p>
            <a:pPr marL="14007" marR="13305"/>
            <a:r>
              <a:rPr sz="2000" i="1" dirty="0">
                <a:latin typeface="Arial"/>
                <a:cs typeface="Arial"/>
              </a:rPr>
              <a:t>(podle</a:t>
            </a:r>
            <a:r>
              <a:rPr sz="2000" i="1" spc="-50" dirty="0">
                <a:latin typeface="Arial"/>
                <a:cs typeface="Arial"/>
              </a:rPr>
              <a:t> </a:t>
            </a:r>
            <a:r>
              <a:rPr sz="2000" i="1" dirty="0">
                <a:latin typeface="Arial"/>
                <a:cs typeface="Arial"/>
              </a:rPr>
              <a:t>RWMA</a:t>
            </a:r>
            <a:r>
              <a:rPr sz="2000" i="1" spc="-116" dirty="0">
                <a:latin typeface="Arial"/>
                <a:cs typeface="Arial"/>
              </a:rPr>
              <a:t> </a:t>
            </a:r>
            <a:r>
              <a:rPr sz="2000" i="1" dirty="0">
                <a:latin typeface="Arial"/>
                <a:cs typeface="Arial"/>
              </a:rPr>
              <a:t>Resistence</a:t>
            </a:r>
            <a:r>
              <a:rPr sz="2000" i="1" spc="-55" dirty="0">
                <a:latin typeface="Arial"/>
                <a:cs typeface="Arial"/>
              </a:rPr>
              <a:t> </a:t>
            </a:r>
            <a:r>
              <a:rPr sz="2000" i="1" dirty="0">
                <a:latin typeface="Arial"/>
                <a:cs typeface="Arial"/>
              </a:rPr>
              <a:t>Welder</a:t>
            </a:r>
            <a:r>
              <a:rPr sz="2000" i="1" spc="-39" dirty="0">
                <a:latin typeface="Arial"/>
                <a:cs typeface="Arial"/>
              </a:rPr>
              <a:t> </a:t>
            </a:r>
            <a:r>
              <a:rPr sz="2000" i="1" dirty="0">
                <a:latin typeface="Arial"/>
                <a:cs typeface="Arial"/>
              </a:rPr>
              <a:t>Manufactures</a:t>
            </a:r>
            <a:r>
              <a:rPr sz="2000" i="1" spc="-143" dirty="0">
                <a:latin typeface="Arial"/>
                <a:cs typeface="Arial"/>
              </a:rPr>
              <a:t> </a:t>
            </a:r>
            <a:r>
              <a:rPr sz="2000" i="1" dirty="0">
                <a:latin typeface="Arial"/>
                <a:cs typeface="Arial"/>
              </a:rPr>
              <a:t>Association)</a:t>
            </a:r>
            <a:r>
              <a:rPr sz="2000" i="1" spc="-55" dirty="0">
                <a:latin typeface="Arial"/>
                <a:cs typeface="Arial"/>
              </a:rPr>
              <a:t> </a:t>
            </a:r>
            <a:r>
              <a:rPr sz="2000" i="1" dirty="0">
                <a:latin typeface="Arial"/>
                <a:cs typeface="Arial"/>
              </a:rPr>
              <a:t>a</a:t>
            </a:r>
            <a:r>
              <a:rPr sz="2000" i="1" spc="-17" dirty="0">
                <a:latin typeface="Arial"/>
                <a:cs typeface="Arial"/>
              </a:rPr>
              <a:t> </a:t>
            </a:r>
            <a:r>
              <a:rPr sz="2000" i="1" dirty="0">
                <a:latin typeface="Arial"/>
                <a:cs typeface="Arial"/>
              </a:rPr>
              <a:t>v</a:t>
            </a:r>
            <a:r>
              <a:rPr sz="2000" i="1" spc="-33" dirty="0">
                <a:latin typeface="Arial"/>
                <a:cs typeface="Arial"/>
              </a:rPr>
              <a:t> </a:t>
            </a:r>
            <a:r>
              <a:rPr sz="2000" i="1" dirty="0">
                <a:latin typeface="Arial"/>
                <a:cs typeface="Arial"/>
              </a:rPr>
              <a:t>nich</a:t>
            </a:r>
            <a:r>
              <a:rPr sz="2000" i="1" spc="-39" dirty="0">
                <a:latin typeface="Arial"/>
                <a:cs typeface="Arial"/>
              </a:rPr>
              <a:t> </a:t>
            </a:r>
            <a:r>
              <a:rPr sz="2000" i="1" spc="-22" dirty="0">
                <a:latin typeface="Arial"/>
                <a:cs typeface="Arial"/>
              </a:rPr>
              <a:t>dále </a:t>
            </a:r>
            <a:r>
              <a:rPr sz="2000" i="1" dirty="0">
                <a:latin typeface="Arial"/>
                <a:cs typeface="Arial"/>
              </a:rPr>
              <a:t>do</a:t>
            </a:r>
            <a:r>
              <a:rPr sz="2000" i="1" spc="-39" dirty="0">
                <a:latin typeface="Arial"/>
                <a:cs typeface="Arial"/>
              </a:rPr>
              <a:t> </a:t>
            </a:r>
            <a:r>
              <a:rPr sz="2000" i="1" dirty="0">
                <a:latin typeface="Arial"/>
                <a:cs typeface="Arial"/>
              </a:rPr>
              <a:t>několika</a:t>
            </a:r>
            <a:r>
              <a:rPr sz="2000" i="1" spc="-33" dirty="0">
                <a:latin typeface="Arial"/>
                <a:cs typeface="Arial"/>
              </a:rPr>
              <a:t> </a:t>
            </a:r>
            <a:r>
              <a:rPr sz="2000" i="1" dirty="0">
                <a:latin typeface="Arial"/>
                <a:cs typeface="Arial"/>
              </a:rPr>
              <a:t>podskupin</a:t>
            </a:r>
            <a:r>
              <a:rPr sz="2000" i="1" spc="-55" dirty="0">
                <a:latin typeface="Arial"/>
                <a:cs typeface="Arial"/>
              </a:rPr>
              <a:t> </a:t>
            </a:r>
            <a:r>
              <a:rPr sz="2000" i="1" spc="-11" dirty="0">
                <a:latin typeface="Arial"/>
                <a:cs typeface="Arial"/>
              </a:rPr>
              <a:t>(typů).</a:t>
            </a:r>
            <a:endParaRPr sz="2000" dirty="0">
              <a:latin typeface="Arial"/>
              <a:cs typeface="Arial"/>
            </a:endParaRPr>
          </a:p>
          <a:p>
            <a:pPr marL="14007">
              <a:spcBef>
                <a:spcPts val="1059"/>
              </a:spcBef>
            </a:pPr>
            <a:r>
              <a:rPr sz="2000" i="1" dirty="0">
                <a:latin typeface="Arial"/>
                <a:cs typeface="Arial"/>
              </a:rPr>
              <a:t>Obdobný</a:t>
            </a:r>
            <a:r>
              <a:rPr sz="2000" i="1" spc="-50" dirty="0">
                <a:latin typeface="Arial"/>
                <a:cs typeface="Arial"/>
              </a:rPr>
              <a:t> </a:t>
            </a:r>
            <a:r>
              <a:rPr sz="2000" i="1" dirty="0">
                <a:latin typeface="Arial"/>
                <a:cs typeface="Arial"/>
              </a:rPr>
              <a:t>postup</a:t>
            </a:r>
            <a:r>
              <a:rPr sz="2000" i="1" spc="-44" dirty="0">
                <a:latin typeface="Arial"/>
                <a:cs typeface="Arial"/>
              </a:rPr>
              <a:t> </a:t>
            </a:r>
            <a:r>
              <a:rPr sz="2000" i="1" dirty="0">
                <a:latin typeface="Arial"/>
                <a:cs typeface="Arial"/>
              </a:rPr>
              <a:t>třídění</a:t>
            </a:r>
            <a:r>
              <a:rPr sz="2000" i="1" spc="-61" dirty="0">
                <a:latin typeface="Arial"/>
                <a:cs typeface="Arial"/>
              </a:rPr>
              <a:t> </a:t>
            </a:r>
            <a:r>
              <a:rPr sz="2000" i="1" dirty="0">
                <a:latin typeface="Arial"/>
                <a:cs typeface="Arial"/>
              </a:rPr>
              <a:t>elektrodových</a:t>
            </a:r>
            <a:r>
              <a:rPr sz="2000" i="1" spc="-72" dirty="0">
                <a:latin typeface="Arial"/>
                <a:cs typeface="Arial"/>
              </a:rPr>
              <a:t> </a:t>
            </a:r>
            <a:r>
              <a:rPr sz="2000" i="1" dirty="0">
                <a:latin typeface="Arial"/>
                <a:cs typeface="Arial"/>
              </a:rPr>
              <a:t>materiálů</a:t>
            </a:r>
            <a:r>
              <a:rPr sz="2000" i="1" spc="-11" dirty="0">
                <a:latin typeface="Arial"/>
                <a:cs typeface="Arial"/>
              </a:rPr>
              <a:t> </a:t>
            </a:r>
            <a:r>
              <a:rPr sz="2000" i="1" dirty="0">
                <a:latin typeface="Arial"/>
                <a:cs typeface="Arial"/>
              </a:rPr>
              <a:t>je</a:t>
            </a:r>
            <a:r>
              <a:rPr sz="2000" i="1" spc="-11" dirty="0">
                <a:latin typeface="Arial"/>
                <a:cs typeface="Arial"/>
              </a:rPr>
              <a:t> </a:t>
            </a:r>
            <a:r>
              <a:rPr sz="2000" i="1" dirty="0">
                <a:latin typeface="Arial"/>
                <a:cs typeface="Arial"/>
              </a:rPr>
              <a:t>zachován</a:t>
            </a:r>
            <a:r>
              <a:rPr sz="2000" i="1" spc="-55" dirty="0">
                <a:latin typeface="Arial"/>
                <a:cs typeface="Arial"/>
              </a:rPr>
              <a:t> </a:t>
            </a:r>
            <a:r>
              <a:rPr sz="2000" i="1" dirty="0">
                <a:latin typeface="Arial"/>
                <a:cs typeface="Arial"/>
              </a:rPr>
              <a:t>i</a:t>
            </a:r>
            <a:r>
              <a:rPr sz="2000" i="1" spc="-11" dirty="0">
                <a:latin typeface="Arial"/>
                <a:cs typeface="Arial"/>
              </a:rPr>
              <a:t> </a:t>
            </a:r>
            <a:r>
              <a:rPr sz="2000" i="1" dirty="0">
                <a:latin typeface="Arial"/>
                <a:cs typeface="Arial"/>
              </a:rPr>
              <a:t>v</a:t>
            </a:r>
            <a:r>
              <a:rPr sz="2000" i="1" spc="6" dirty="0">
                <a:latin typeface="Arial"/>
                <a:cs typeface="Arial"/>
              </a:rPr>
              <a:t> </a:t>
            </a:r>
            <a:r>
              <a:rPr sz="2000" i="1" spc="-11" dirty="0">
                <a:latin typeface="Arial"/>
                <a:cs typeface="Arial"/>
              </a:rPr>
              <a:t>platné</a:t>
            </a:r>
            <a:endParaRPr sz="2000" dirty="0">
              <a:latin typeface="Arial"/>
              <a:cs typeface="Arial"/>
            </a:endParaRPr>
          </a:p>
          <a:p>
            <a:pPr marL="14007"/>
            <a:r>
              <a:rPr sz="2000" i="1" dirty="0">
                <a:latin typeface="Arial"/>
                <a:cs typeface="Arial"/>
              </a:rPr>
              <a:t>normě</a:t>
            </a:r>
            <a:r>
              <a:rPr sz="2000" i="1" spc="-44" dirty="0">
                <a:latin typeface="Arial"/>
                <a:cs typeface="Arial"/>
              </a:rPr>
              <a:t> </a:t>
            </a:r>
            <a:r>
              <a:rPr sz="2000" b="1" i="1" dirty="0">
                <a:latin typeface="Arial"/>
                <a:cs typeface="Arial"/>
              </a:rPr>
              <a:t>ČSN</a:t>
            </a:r>
            <a:r>
              <a:rPr sz="2000" b="1" i="1" spc="-22" dirty="0">
                <a:latin typeface="Arial"/>
                <a:cs typeface="Arial"/>
              </a:rPr>
              <a:t> </a:t>
            </a:r>
            <a:r>
              <a:rPr sz="2000" b="1" i="1" dirty="0">
                <a:latin typeface="Arial"/>
                <a:cs typeface="Arial"/>
              </a:rPr>
              <a:t>EN</a:t>
            </a:r>
            <a:r>
              <a:rPr sz="2000" b="1" i="1" spc="-22" dirty="0">
                <a:latin typeface="Arial"/>
                <a:cs typeface="Arial"/>
              </a:rPr>
              <a:t> </a:t>
            </a:r>
            <a:r>
              <a:rPr sz="2000" b="1" i="1" dirty="0">
                <a:latin typeface="Arial"/>
                <a:cs typeface="Arial"/>
              </a:rPr>
              <a:t>ISO</a:t>
            </a:r>
            <a:r>
              <a:rPr sz="2000" b="1" i="1" spc="-39" dirty="0">
                <a:latin typeface="Arial"/>
                <a:cs typeface="Arial"/>
              </a:rPr>
              <a:t> </a:t>
            </a:r>
            <a:r>
              <a:rPr sz="2000" b="1" i="1" spc="-11" dirty="0">
                <a:latin typeface="Arial"/>
                <a:cs typeface="Arial"/>
              </a:rPr>
              <a:t>5182</a:t>
            </a:r>
            <a:r>
              <a:rPr sz="2000" i="1" spc="-11" dirty="0">
                <a:latin typeface="Arial"/>
                <a:cs typeface="Arial"/>
              </a:rPr>
              <a:t>.</a:t>
            </a:r>
            <a:endParaRPr sz="2000" dirty="0">
              <a:latin typeface="Arial"/>
              <a:cs typeface="Arial"/>
            </a:endParaRPr>
          </a:p>
          <a:p>
            <a:pPr>
              <a:spcBef>
                <a:spcPts val="50"/>
              </a:spcBef>
            </a:pPr>
            <a:endParaRPr sz="2000" dirty="0">
              <a:latin typeface="Arial"/>
              <a:cs typeface="Arial"/>
            </a:endParaRPr>
          </a:p>
          <a:p>
            <a:pPr marL="14007" marR="5602"/>
            <a:r>
              <a:rPr sz="2000" b="1" i="1" dirty="0">
                <a:latin typeface="Arial"/>
                <a:cs typeface="Arial"/>
              </a:rPr>
              <a:t>Skupina</a:t>
            </a:r>
            <a:r>
              <a:rPr sz="2000" b="1" i="1" spc="-99" dirty="0">
                <a:latin typeface="Arial"/>
                <a:cs typeface="Arial"/>
              </a:rPr>
              <a:t> </a:t>
            </a:r>
            <a:r>
              <a:rPr sz="2000" b="1" i="1" dirty="0">
                <a:latin typeface="Arial"/>
                <a:cs typeface="Arial"/>
              </a:rPr>
              <a:t>A</a:t>
            </a:r>
            <a:r>
              <a:rPr sz="2000" b="1" i="1" spc="-33" dirty="0">
                <a:latin typeface="Arial"/>
                <a:cs typeface="Arial"/>
              </a:rPr>
              <a:t> </a:t>
            </a:r>
            <a:r>
              <a:rPr sz="2000" i="1" dirty="0">
                <a:latin typeface="Arial"/>
                <a:cs typeface="Arial"/>
              </a:rPr>
              <a:t>zahrnuje</a:t>
            </a:r>
            <a:r>
              <a:rPr sz="2000" i="1" spc="-44" dirty="0">
                <a:latin typeface="Arial"/>
                <a:cs typeface="Arial"/>
              </a:rPr>
              <a:t> </a:t>
            </a:r>
            <a:r>
              <a:rPr sz="2000" i="1" dirty="0">
                <a:latin typeface="Arial"/>
                <a:cs typeface="Arial"/>
              </a:rPr>
              <a:t>nejpoužívanější</a:t>
            </a:r>
            <a:r>
              <a:rPr sz="2000" i="1" spc="-61" dirty="0">
                <a:latin typeface="Arial"/>
                <a:cs typeface="Arial"/>
              </a:rPr>
              <a:t> </a:t>
            </a:r>
            <a:r>
              <a:rPr sz="2000" i="1" dirty="0">
                <a:latin typeface="Arial"/>
                <a:cs typeface="Arial"/>
              </a:rPr>
              <a:t>elektrodové</a:t>
            </a:r>
            <a:r>
              <a:rPr sz="2000" i="1" spc="-61" dirty="0">
                <a:latin typeface="Arial"/>
                <a:cs typeface="Arial"/>
              </a:rPr>
              <a:t> </a:t>
            </a:r>
            <a:r>
              <a:rPr sz="2000" i="1" u="sng" dirty="0">
                <a:uFill>
                  <a:solidFill>
                    <a:srgbClr val="000000"/>
                  </a:solidFill>
                </a:uFill>
                <a:latin typeface="Arial"/>
                <a:cs typeface="Arial"/>
              </a:rPr>
              <a:t>materiály</a:t>
            </a:r>
            <a:r>
              <a:rPr sz="2000" i="1" u="sng" spc="-28" dirty="0">
                <a:uFill>
                  <a:solidFill>
                    <a:srgbClr val="000000"/>
                  </a:solidFill>
                </a:uFill>
                <a:latin typeface="Arial"/>
                <a:cs typeface="Arial"/>
              </a:rPr>
              <a:t> </a:t>
            </a:r>
            <a:r>
              <a:rPr sz="2000" i="1" u="sng" dirty="0">
                <a:uFill>
                  <a:solidFill>
                    <a:srgbClr val="000000"/>
                  </a:solidFill>
                </a:uFill>
                <a:latin typeface="Arial"/>
                <a:cs typeface="Arial"/>
              </a:rPr>
              <a:t>na</a:t>
            </a:r>
            <a:r>
              <a:rPr sz="2000" i="1" u="sng" spc="-39" dirty="0">
                <a:uFill>
                  <a:solidFill>
                    <a:srgbClr val="000000"/>
                  </a:solidFill>
                </a:uFill>
                <a:latin typeface="Arial"/>
                <a:cs typeface="Arial"/>
              </a:rPr>
              <a:t> </a:t>
            </a:r>
            <a:r>
              <a:rPr sz="2000" i="1" u="sng" dirty="0">
                <a:uFill>
                  <a:solidFill>
                    <a:srgbClr val="000000"/>
                  </a:solidFill>
                </a:uFill>
                <a:latin typeface="Arial"/>
                <a:cs typeface="Arial"/>
              </a:rPr>
              <a:t>bázi</a:t>
            </a:r>
            <a:r>
              <a:rPr sz="2000" i="1" u="sng" spc="-39" dirty="0">
                <a:uFill>
                  <a:solidFill>
                    <a:srgbClr val="000000"/>
                  </a:solidFill>
                </a:uFill>
                <a:latin typeface="Arial"/>
                <a:cs typeface="Arial"/>
              </a:rPr>
              <a:t> </a:t>
            </a:r>
            <a:r>
              <a:rPr sz="2000" i="1" u="sng" dirty="0">
                <a:uFill>
                  <a:solidFill>
                    <a:srgbClr val="000000"/>
                  </a:solidFill>
                </a:uFill>
                <a:latin typeface="Arial"/>
                <a:cs typeface="Arial"/>
              </a:rPr>
              <a:t>mědi</a:t>
            </a:r>
            <a:r>
              <a:rPr sz="2000" i="1" spc="6" dirty="0">
                <a:latin typeface="Arial"/>
                <a:cs typeface="Arial"/>
              </a:rPr>
              <a:t> </a:t>
            </a:r>
            <a:r>
              <a:rPr sz="2000" i="1" spc="-55" dirty="0">
                <a:latin typeface="Arial"/>
                <a:cs typeface="Arial"/>
              </a:rPr>
              <a:t>a </a:t>
            </a:r>
            <a:r>
              <a:rPr sz="2000" i="1" dirty="0">
                <a:latin typeface="Arial"/>
                <a:cs typeface="Arial"/>
              </a:rPr>
              <a:t>jejich</a:t>
            </a:r>
            <a:r>
              <a:rPr sz="2000" i="1" spc="-6" dirty="0">
                <a:latin typeface="Arial"/>
                <a:cs typeface="Arial"/>
              </a:rPr>
              <a:t> </a:t>
            </a:r>
            <a:r>
              <a:rPr sz="2000" i="1" dirty="0">
                <a:latin typeface="Arial"/>
                <a:cs typeface="Arial"/>
              </a:rPr>
              <a:t>slitin.</a:t>
            </a:r>
            <a:r>
              <a:rPr sz="2000" i="1" spc="-22" dirty="0">
                <a:latin typeface="Arial"/>
                <a:cs typeface="Arial"/>
              </a:rPr>
              <a:t> </a:t>
            </a:r>
            <a:r>
              <a:rPr sz="2000" i="1" dirty="0">
                <a:latin typeface="Arial"/>
                <a:cs typeface="Arial"/>
              </a:rPr>
              <a:t>Materiály</a:t>
            </a:r>
            <a:r>
              <a:rPr sz="2000" i="1" spc="-39" dirty="0">
                <a:latin typeface="Arial"/>
                <a:cs typeface="Arial"/>
              </a:rPr>
              <a:t> </a:t>
            </a:r>
            <a:r>
              <a:rPr sz="2000" i="1" dirty="0">
                <a:latin typeface="Arial"/>
                <a:cs typeface="Arial"/>
              </a:rPr>
              <a:t>se</a:t>
            </a:r>
            <a:r>
              <a:rPr sz="2000" i="1" spc="-22" dirty="0">
                <a:latin typeface="Arial"/>
                <a:cs typeface="Arial"/>
              </a:rPr>
              <a:t> </a:t>
            </a:r>
            <a:r>
              <a:rPr sz="2000" i="1" dirty="0">
                <a:latin typeface="Arial"/>
                <a:cs typeface="Arial"/>
              </a:rPr>
              <a:t>připravují</a:t>
            </a:r>
            <a:r>
              <a:rPr sz="2000" i="1" spc="-66" dirty="0">
                <a:latin typeface="Arial"/>
                <a:cs typeface="Arial"/>
              </a:rPr>
              <a:t> </a:t>
            </a:r>
            <a:r>
              <a:rPr sz="2000" i="1" dirty="0">
                <a:latin typeface="Arial"/>
                <a:cs typeface="Arial"/>
              </a:rPr>
              <a:t>tvářením</a:t>
            </a:r>
            <a:r>
              <a:rPr sz="2000" i="1" spc="-55" dirty="0">
                <a:latin typeface="Arial"/>
                <a:cs typeface="Arial"/>
              </a:rPr>
              <a:t> </a:t>
            </a:r>
            <a:r>
              <a:rPr sz="2000" i="1" dirty="0">
                <a:latin typeface="Arial"/>
                <a:cs typeface="Arial"/>
              </a:rPr>
              <a:t>za</a:t>
            </a:r>
            <a:r>
              <a:rPr sz="2000" i="1" spc="-28" dirty="0">
                <a:latin typeface="Arial"/>
                <a:cs typeface="Arial"/>
              </a:rPr>
              <a:t> </a:t>
            </a:r>
            <a:r>
              <a:rPr sz="2000" i="1" dirty="0">
                <a:latin typeface="Arial"/>
                <a:cs typeface="Arial"/>
              </a:rPr>
              <a:t>tepla,</a:t>
            </a:r>
            <a:r>
              <a:rPr sz="2000" i="1" spc="-33" dirty="0">
                <a:latin typeface="Arial"/>
                <a:cs typeface="Arial"/>
              </a:rPr>
              <a:t> </a:t>
            </a:r>
            <a:r>
              <a:rPr sz="2000" i="1" dirty="0">
                <a:latin typeface="Arial"/>
                <a:cs typeface="Arial"/>
              </a:rPr>
              <a:t>za</a:t>
            </a:r>
            <a:r>
              <a:rPr sz="2000" i="1" spc="-22" dirty="0">
                <a:latin typeface="Arial"/>
                <a:cs typeface="Arial"/>
              </a:rPr>
              <a:t> </a:t>
            </a:r>
            <a:r>
              <a:rPr sz="2000" i="1" dirty="0">
                <a:latin typeface="Arial"/>
                <a:cs typeface="Arial"/>
              </a:rPr>
              <a:t>studena,</a:t>
            </a:r>
            <a:r>
              <a:rPr sz="2000" i="1" spc="-61" dirty="0">
                <a:latin typeface="Arial"/>
                <a:cs typeface="Arial"/>
              </a:rPr>
              <a:t> </a:t>
            </a:r>
            <a:r>
              <a:rPr sz="2000" i="1" dirty="0">
                <a:latin typeface="Arial"/>
                <a:cs typeface="Arial"/>
              </a:rPr>
              <a:t>nebo</a:t>
            </a:r>
            <a:r>
              <a:rPr sz="2000" i="1" spc="-22" dirty="0">
                <a:latin typeface="Arial"/>
                <a:cs typeface="Arial"/>
              </a:rPr>
              <a:t> </a:t>
            </a:r>
            <a:r>
              <a:rPr sz="2000" i="1" spc="-28" dirty="0">
                <a:latin typeface="Arial"/>
                <a:cs typeface="Arial"/>
              </a:rPr>
              <a:t>se </a:t>
            </a:r>
            <a:r>
              <a:rPr sz="2000" i="1" dirty="0">
                <a:latin typeface="Arial"/>
                <a:cs typeface="Arial"/>
              </a:rPr>
              <a:t>používají</a:t>
            </a:r>
            <a:r>
              <a:rPr sz="2000" i="1" spc="-72" dirty="0">
                <a:latin typeface="Arial"/>
                <a:cs typeface="Arial"/>
              </a:rPr>
              <a:t> </a:t>
            </a:r>
            <a:r>
              <a:rPr sz="2000" i="1" dirty="0">
                <a:latin typeface="Arial"/>
                <a:cs typeface="Arial"/>
              </a:rPr>
              <a:t>v</a:t>
            </a:r>
            <a:r>
              <a:rPr sz="2000" i="1" spc="-17" dirty="0">
                <a:latin typeface="Arial"/>
                <a:cs typeface="Arial"/>
              </a:rPr>
              <a:t> </a:t>
            </a:r>
            <a:r>
              <a:rPr sz="2000" i="1" dirty="0">
                <a:latin typeface="Arial"/>
                <a:cs typeface="Arial"/>
              </a:rPr>
              <a:t>litém</a:t>
            </a:r>
            <a:r>
              <a:rPr sz="2000" i="1" spc="-17" dirty="0">
                <a:latin typeface="Arial"/>
                <a:cs typeface="Arial"/>
              </a:rPr>
              <a:t> </a:t>
            </a:r>
            <a:r>
              <a:rPr sz="2000" i="1" spc="-11" dirty="0">
                <a:latin typeface="Arial"/>
                <a:cs typeface="Arial"/>
              </a:rPr>
              <a:t>stavu.</a:t>
            </a:r>
            <a:endParaRPr sz="2000" dirty="0">
              <a:latin typeface="Arial"/>
              <a:cs typeface="Arial"/>
            </a:endParaRPr>
          </a:p>
          <a:p>
            <a:pPr marL="14007">
              <a:spcBef>
                <a:spcPts val="6"/>
              </a:spcBef>
            </a:pPr>
            <a:r>
              <a:rPr sz="2000" i="1" dirty="0">
                <a:latin typeface="Arial"/>
                <a:cs typeface="Arial"/>
              </a:rPr>
              <a:t>Ve</a:t>
            </a:r>
            <a:r>
              <a:rPr sz="2000" i="1" spc="-28" dirty="0">
                <a:latin typeface="Arial"/>
                <a:cs typeface="Arial"/>
              </a:rPr>
              <a:t> </a:t>
            </a:r>
            <a:r>
              <a:rPr sz="2000" i="1" dirty="0">
                <a:latin typeface="Arial"/>
                <a:cs typeface="Arial"/>
              </a:rPr>
              <a:t>skupině</a:t>
            </a:r>
            <a:r>
              <a:rPr sz="2000" i="1" spc="-143" dirty="0">
                <a:latin typeface="Arial"/>
                <a:cs typeface="Arial"/>
              </a:rPr>
              <a:t> </a:t>
            </a:r>
            <a:r>
              <a:rPr sz="2000" i="1" dirty="0">
                <a:latin typeface="Arial"/>
                <a:cs typeface="Arial"/>
              </a:rPr>
              <a:t>A</a:t>
            </a:r>
            <a:r>
              <a:rPr sz="2000" i="1" spc="-99" dirty="0">
                <a:latin typeface="Arial"/>
                <a:cs typeface="Arial"/>
              </a:rPr>
              <a:t> </a:t>
            </a:r>
            <a:r>
              <a:rPr sz="2000" i="1" dirty="0">
                <a:latin typeface="Arial"/>
                <a:cs typeface="Arial"/>
              </a:rPr>
              <a:t>jsou</a:t>
            </a:r>
            <a:r>
              <a:rPr sz="2000" i="1" spc="-50" dirty="0">
                <a:latin typeface="Arial"/>
                <a:cs typeface="Arial"/>
              </a:rPr>
              <a:t> </a:t>
            </a:r>
            <a:r>
              <a:rPr sz="2000" i="1" dirty="0">
                <a:latin typeface="Arial"/>
                <a:cs typeface="Arial"/>
              </a:rPr>
              <a:t>materiály</a:t>
            </a:r>
            <a:r>
              <a:rPr sz="2000" i="1" spc="-33" dirty="0">
                <a:latin typeface="Arial"/>
                <a:cs typeface="Arial"/>
              </a:rPr>
              <a:t> </a:t>
            </a:r>
            <a:r>
              <a:rPr sz="2000" i="1" dirty="0">
                <a:latin typeface="Arial"/>
                <a:cs typeface="Arial"/>
              </a:rPr>
              <a:t>dále</a:t>
            </a:r>
            <a:r>
              <a:rPr sz="2000" i="1" spc="-39" dirty="0">
                <a:latin typeface="Arial"/>
                <a:cs typeface="Arial"/>
              </a:rPr>
              <a:t> </a:t>
            </a:r>
            <a:r>
              <a:rPr sz="2000" i="1" dirty="0">
                <a:latin typeface="Arial"/>
                <a:cs typeface="Arial"/>
              </a:rPr>
              <a:t>rozděleny</a:t>
            </a:r>
            <a:r>
              <a:rPr sz="2000" i="1" spc="-66" dirty="0">
                <a:latin typeface="Arial"/>
                <a:cs typeface="Arial"/>
              </a:rPr>
              <a:t> </a:t>
            </a:r>
            <a:r>
              <a:rPr sz="2000" i="1" dirty="0">
                <a:latin typeface="Arial"/>
                <a:cs typeface="Arial"/>
              </a:rPr>
              <a:t>na</a:t>
            </a:r>
            <a:r>
              <a:rPr sz="2000" i="1" spc="-39" dirty="0">
                <a:latin typeface="Arial"/>
                <a:cs typeface="Arial"/>
              </a:rPr>
              <a:t> </a:t>
            </a:r>
            <a:r>
              <a:rPr sz="2000" i="1" dirty="0">
                <a:latin typeface="Arial"/>
                <a:cs typeface="Arial"/>
              </a:rPr>
              <a:t>4</a:t>
            </a:r>
            <a:r>
              <a:rPr sz="2000" i="1" spc="-22" dirty="0">
                <a:latin typeface="Arial"/>
                <a:cs typeface="Arial"/>
              </a:rPr>
              <a:t> </a:t>
            </a:r>
            <a:r>
              <a:rPr sz="2000" i="1" spc="-11" dirty="0">
                <a:latin typeface="Arial"/>
                <a:cs typeface="Arial"/>
              </a:rPr>
              <a:t>typy.</a:t>
            </a:r>
            <a:endParaRPr sz="2000" dirty="0">
              <a:latin typeface="Arial"/>
              <a:cs typeface="Arial"/>
            </a:endParaRPr>
          </a:p>
          <a:p>
            <a:pPr marL="14007" marR="556752">
              <a:spcBef>
                <a:spcPts val="1059"/>
              </a:spcBef>
            </a:pPr>
            <a:r>
              <a:rPr sz="2000" b="1" i="1" dirty="0">
                <a:latin typeface="Arial"/>
                <a:cs typeface="Arial"/>
              </a:rPr>
              <a:t>Skupina</a:t>
            </a:r>
            <a:r>
              <a:rPr sz="2000" b="1" i="1" spc="-22" dirty="0">
                <a:latin typeface="Arial"/>
                <a:cs typeface="Arial"/>
              </a:rPr>
              <a:t> </a:t>
            </a:r>
            <a:r>
              <a:rPr sz="2000" b="1" i="1" dirty="0">
                <a:latin typeface="Arial"/>
                <a:cs typeface="Arial"/>
              </a:rPr>
              <a:t>B</a:t>
            </a:r>
            <a:r>
              <a:rPr sz="2000" b="1" i="1" spc="-39" dirty="0">
                <a:latin typeface="Arial"/>
                <a:cs typeface="Arial"/>
              </a:rPr>
              <a:t> </a:t>
            </a:r>
            <a:r>
              <a:rPr sz="2000" i="1" dirty="0">
                <a:latin typeface="Arial"/>
                <a:cs typeface="Arial"/>
              </a:rPr>
              <a:t>zahrnuje</a:t>
            </a:r>
            <a:r>
              <a:rPr sz="2000" i="1" spc="-44" dirty="0">
                <a:latin typeface="Arial"/>
                <a:cs typeface="Arial"/>
              </a:rPr>
              <a:t> </a:t>
            </a:r>
            <a:r>
              <a:rPr sz="2000" i="1" dirty="0">
                <a:latin typeface="Arial"/>
                <a:cs typeface="Arial"/>
              </a:rPr>
              <a:t>materiály</a:t>
            </a:r>
            <a:r>
              <a:rPr sz="2000" i="1" spc="-33" dirty="0">
                <a:latin typeface="Arial"/>
                <a:cs typeface="Arial"/>
              </a:rPr>
              <a:t> </a:t>
            </a:r>
            <a:r>
              <a:rPr sz="2000" i="1" dirty="0">
                <a:latin typeface="Arial"/>
                <a:cs typeface="Arial"/>
              </a:rPr>
              <a:t>vyrobené</a:t>
            </a:r>
            <a:r>
              <a:rPr sz="2000" i="1" spc="-66" dirty="0">
                <a:latin typeface="Arial"/>
                <a:cs typeface="Arial"/>
              </a:rPr>
              <a:t> </a:t>
            </a:r>
            <a:r>
              <a:rPr sz="2000" i="1" dirty="0">
                <a:latin typeface="Arial"/>
                <a:cs typeface="Arial"/>
              </a:rPr>
              <a:t>práškovou</a:t>
            </a:r>
            <a:r>
              <a:rPr sz="2000" i="1" spc="-66" dirty="0">
                <a:latin typeface="Arial"/>
                <a:cs typeface="Arial"/>
              </a:rPr>
              <a:t> </a:t>
            </a:r>
            <a:r>
              <a:rPr sz="2000" i="1" dirty="0">
                <a:latin typeface="Arial"/>
                <a:cs typeface="Arial"/>
              </a:rPr>
              <a:t>metalurgií</a:t>
            </a:r>
            <a:r>
              <a:rPr sz="2000" i="1" spc="-11" dirty="0">
                <a:latin typeface="Arial"/>
                <a:cs typeface="Arial"/>
              </a:rPr>
              <a:t> </a:t>
            </a:r>
            <a:r>
              <a:rPr sz="2000" i="1" u="sng" dirty="0">
                <a:uFill>
                  <a:solidFill>
                    <a:srgbClr val="000000"/>
                  </a:solidFill>
                </a:uFill>
                <a:latin typeface="Arial"/>
                <a:cs typeface="Arial"/>
              </a:rPr>
              <a:t>na</a:t>
            </a:r>
            <a:r>
              <a:rPr sz="2000" i="1" u="sng" spc="-33" dirty="0">
                <a:uFill>
                  <a:solidFill>
                    <a:srgbClr val="000000"/>
                  </a:solidFill>
                </a:uFill>
                <a:latin typeface="Arial"/>
                <a:cs typeface="Arial"/>
              </a:rPr>
              <a:t> </a:t>
            </a:r>
            <a:r>
              <a:rPr sz="2000" i="1" u="sng" spc="-22" dirty="0">
                <a:uFill>
                  <a:solidFill>
                    <a:srgbClr val="000000"/>
                  </a:solidFill>
                </a:uFill>
                <a:latin typeface="Arial"/>
                <a:cs typeface="Arial"/>
              </a:rPr>
              <a:t>bázi</a:t>
            </a:r>
            <a:r>
              <a:rPr sz="2000" i="1" spc="-22" dirty="0">
                <a:latin typeface="Arial"/>
                <a:cs typeface="Arial"/>
              </a:rPr>
              <a:t> </a:t>
            </a:r>
            <a:r>
              <a:rPr sz="2000" i="1" u="sng" dirty="0">
                <a:uFill>
                  <a:solidFill>
                    <a:srgbClr val="000000"/>
                  </a:solidFill>
                </a:uFill>
                <a:latin typeface="Arial"/>
                <a:cs typeface="Arial"/>
              </a:rPr>
              <a:t>žáruvzdorných</a:t>
            </a:r>
            <a:r>
              <a:rPr sz="2000" i="1" u="sng" spc="-61" dirty="0">
                <a:uFill>
                  <a:solidFill>
                    <a:srgbClr val="000000"/>
                  </a:solidFill>
                </a:uFill>
                <a:latin typeface="Arial"/>
                <a:cs typeface="Arial"/>
              </a:rPr>
              <a:t> </a:t>
            </a:r>
            <a:r>
              <a:rPr sz="2000" i="1" u="sng" dirty="0">
                <a:uFill>
                  <a:solidFill>
                    <a:srgbClr val="000000"/>
                  </a:solidFill>
                </a:uFill>
                <a:latin typeface="Arial"/>
                <a:cs typeface="Arial"/>
              </a:rPr>
              <a:t>kovů</a:t>
            </a:r>
            <a:r>
              <a:rPr sz="2000" i="1" spc="-17" dirty="0">
                <a:latin typeface="Arial"/>
                <a:cs typeface="Arial"/>
              </a:rPr>
              <a:t> </a:t>
            </a:r>
            <a:r>
              <a:rPr sz="2000" i="1" dirty="0">
                <a:latin typeface="Arial"/>
                <a:cs typeface="Arial"/>
              </a:rPr>
              <a:t>jako</a:t>
            </a:r>
            <a:r>
              <a:rPr sz="2000" i="1" spc="-28" dirty="0">
                <a:latin typeface="Arial"/>
                <a:cs typeface="Arial"/>
              </a:rPr>
              <a:t> </a:t>
            </a:r>
            <a:r>
              <a:rPr sz="2000" i="1" dirty="0">
                <a:latin typeface="Arial"/>
                <a:cs typeface="Arial"/>
              </a:rPr>
              <a:t>je</a:t>
            </a:r>
            <a:r>
              <a:rPr sz="2000" i="1" spc="-11" dirty="0">
                <a:latin typeface="Arial"/>
                <a:cs typeface="Arial"/>
              </a:rPr>
              <a:t> </a:t>
            </a:r>
            <a:r>
              <a:rPr sz="2000" i="1" dirty="0">
                <a:latin typeface="Arial"/>
                <a:cs typeface="Arial"/>
              </a:rPr>
              <a:t>W</a:t>
            </a:r>
            <a:r>
              <a:rPr sz="2000" i="1" spc="-28" dirty="0">
                <a:latin typeface="Arial"/>
                <a:cs typeface="Arial"/>
              </a:rPr>
              <a:t> </a:t>
            </a:r>
            <a:r>
              <a:rPr sz="2000" i="1" dirty="0">
                <a:latin typeface="Arial"/>
                <a:cs typeface="Arial"/>
              </a:rPr>
              <a:t>a </a:t>
            </a:r>
            <a:r>
              <a:rPr sz="2000" i="1" spc="-28" dirty="0">
                <a:latin typeface="Arial"/>
                <a:cs typeface="Arial"/>
              </a:rPr>
              <a:t>Mo.</a:t>
            </a:r>
            <a:endParaRPr sz="2000" dirty="0">
              <a:latin typeface="Arial"/>
              <a:cs typeface="Arial"/>
            </a:endParaRPr>
          </a:p>
          <a:p>
            <a:pPr marL="14007"/>
            <a:r>
              <a:rPr sz="2000" i="1" dirty="0">
                <a:latin typeface="Arial"/>
                <a:cs typeface="Arial"/>
              </a:rPr>
              <a:t>V</a:t>
            </a:r>
            <a:r>
              <a:rPr sz="2000" i="1" spc="-33" dirty="0">
                <a:latin typeface="Arial"/>
                <a:cs typeface="Arial"/>
              </a:rPr>
              <a:t> </a:t>
            </a:r>
            <a:r>
              <a:rPr sz="2000" i="1" dirty="0">
                <a:latin typeface="Arial"/>
                <a:cs typeface="Arial"/>
              </a:rPr>
              <a:t>této</a:t>
            </a:r>
            <a:r>
              <a:rPr sz="2000" i="1" spc="-28" dirty="0">
                <a:latin typeface="Arial"/>
                <a:cs typeface="Arial"/>
              </a:rPr>
              <a:t> </a:t>
            </a:r>
            <a:r>
              <a:rPr sz="2000" i="1" dirty="0">
                <a:latin typeface="Arial"/>
                <a:cs typeface="Arial"/>
              </a:rPr>
              <a:t>skupině</a:t>
            </a:r>
            <a:r>
              <a:rPr sz="2000" i="1" spc="-44" dirty="0">
                <a:latin typeface="Arial"/>
                <a:cs typeface="Arial"/>
              </a:rPr>
              <a:t> </a:t>
            </a:r>
            <a:r>
              <a:rPr sz="2000" i="1" dirty="0">
                <a:latin typeface="Arial"/>
                <a:cs typeface="Arial"/>
              </a:rPr>
              <a:t>je</a:t>
            </a:r>
            <a:r>
              <a:rPr sz="2000" i="1" spc="-11" dirty="0">
                <a:latin typeface="Arial"/>
                <a:cs typeface="Arial"/>
              </a:rPr>
              <a:t> </a:t>
            </a:r>
            <a:r>
              <a:rPr sz="2000" i="1" dirty="0">
                <a:latin typeface="Arial"/>
                <a:cs typeface="Arial"/>
              </a:rPr>
              <a:t>celkem</a:t>
            </a:r>
            <a:r>
              <a:rPr sz="2000" i="1" spc="-50" dirty="0">
                <a:latin typeface="Arial"/>
                <a:cs typeface="Arial"/>
              </a:rPr>
              <a:t> </a:t>
            </a:r>
            <a:r>
              <a:rPr sz="2000" i="1" dirty="0">
                <a:latin typeface="Arial"/>
                <a:cs typeface="Arial"/>
              </a:rPr>
              <a:t>6</a:t>
            </a:r>
            <a:r>
              <a:rPr sz="2000" i="1" spc="-6" dirty="0">
                <a:latin typeface="Arial"/>
                <a:cs typeface="Arial"/>
              </a:rPr>
              <a:t> </a:t>
            </a:r>
            <a:r>
              <a:rPr sz="2000" i="1" dirty="0">
                <a:latin typeface="Arial"/>
                <a:cs typeface="Arial"/>
              </a:rPr>
              <a:t>typů</a:t>
            </a:r>
            <a:r>
              <a:rPr sz="2000" i="1" spc="-33" dirty="0">
                <a:latin typeface="Arial"/>
                <a:cs typeface="Arial"/>
              </a:rPr>
              <a:t> </a:t>
            </a:r>
            <a:r>
              <a:rPr sz="2000" i="1" spc="-11" dirty="0">
                <a:latin typeface="Arial"/>
                <a:cs typeface="Arial"/>
              </a:rPr>
              <a:t>materiálů</a:t>
            </a:r>
            <a:endParaRPr sz="2000" dirty="0">
              <a:latin typeface="Arial"/>
              <a:cs typeface="Arial"/>
            </a:endParaRPr>
          </a:p>
          <a:p>
            <a:pPr marL="1460863" indent="-271023">
              <a:lnSpc>
                <a:spcPts val="2024"/>
              </a:lnSpc>
              <a:spcBef>
                <a:spcPts val="1004"/>
              </a:spcBef>
              <a:buFont typeface="Wingdings"/>
              <a:buChar char=""/>
              <a:tabLst>
                <a:tab pos="1461563" algn="l"/>
              </a:tabLst>
            </a:pPr>
            <a:r>
              <a:rPr sz="2000" b="1" i="1" dirty="0">
                <a:latin typeface="Arial"/>
                <a:cs typeface="Arial"/>
              </a:rPr>
              <a:t>CuCr</a:t>
            </a:r>
            <a:r>
              <a:rPr sz="2000" b="1" i="1" spc="-33" dirty="0">
                <a:latin typeface="Arial"/>
                <a:cs typeface="Arial"/>
              </a:rPr>
              <a:t> </a:t>
            </a:r>
            <a:r>
              <a:rPr sz="2000" b="1" i="1" dirty="0">
                <a:latin typeface="Arial"/>
                <a:cs typeface="Arial"/>
              </a:rPr>
              <a:t>-</a:t>
            </a:r>
            <a:r>
              <a:rPr sz="2000" b="1" i="1" spc="-22" dirty="0">
                <a:latin typeface="Arial"/>
                <a:cs typeface="Arial"/>
              </a:rPr>
              <a:t> </a:t>
            </a:r>
            <a:r>
              <a:rPr sz="2000" b="1" i="1" spc="-11" dirty="0">
                <a:latin typeface="Arial"/>
                <a:cs typeface="Arial"/>
              </a:rPr>
              <a:t>nízkouhlík.ocel</a:t>
            </a:r>
            <a:endParaRPr sz="2000" dirty="0">
              <a:latin typeface="Arial"/>
              <a:cs typeface="Arial"/>
            </a:endParaRPr>
          </a:p>
          <a:p>
            <a:pPr marL="1460863" indent="-271023">
              <a:lnSpc>
                <a:spcPts val="1665"/>
              </a:lnSpc>
              <a:buFont typeface="Wingdings"/>
              <a:buChar char=""/>
              <a:tabLst>
                <a:tab pos="1461563" algn="l"/>
              </a:tabLst>
            </a:pPr>
            <a:r>
              <a:rPr sz="2000" b="1" i="1" dirty="0">
                <a:latin typeface="Arial"/>
                <a:cs typeface="Arial"/>
              </a:rPr>
              <a:t>CuBeCo</a:t>
            </a:r>
            <a:r>
              <a:rPr sz="2000" b="1" i="1" spc="-39" dirty="0">
                <a:latin typeface="Arial"/>
                <a:cs typeface="Arial"/>
              </a:rPr>
              <a:t> </a:t>
            </a:r>
            <a:r>
              <a:rPr sz="2000" b="1" i="1" dirty="0">
                <a:latin typeface="Arial"/>
                <a:cs typeface="Arial"/>
              </a:rPr>
              <a:t>-</a:t>
            </a:r>
            <a:r>
              <a:rPr sz="2000" b="1" i="1" spc="-33" dirty="0">
                <a:latin typeface="Arial"/>
                <a:cs typeface="Arial"/>
              </a:rPr>
              <a:t> </a:t>
            </a:r>
            <a:r>
              <a:rPr sz="2000" b="1" i="1" dirty="0">
                <a:latin typeface="Arial"/>
                <a:cs typeface="Arial"/>
              </a:rPr>
              <a:t>legované</a:t>
            </a:r>
            <a:r>
              <a:rPr sz="2000" b="1" i="1" spc="-44" dirty="0">
                <a:latin typeface="Arial"/>
                <a:cs typeface="Arial"/>
              </a:rPr>
              <a:t> </a:t>
            </a:r>
            <a:r>
              <a:rPr sz="2000" b="1" i="1" spc="-22" dirty="0">
                <a:latin typeface="Arial"/>
                <a:cs typeface="Arial"/>
              </a:rPr>
              <a:t>oceli</a:t>
            </a:r>
            <a:endParaRPr sz="2000" dirty="0">
              <a:latin typeface="Arial"/>
              <a:cs typeface="Arial"/>
            </a:endParaRPr>
          </a:p>
          <a:p>
            <a:pPr marL="1460863" indent="-271023">
              <a:lnSpc>
                <a:spcPts val="2024"/>
              </a:lnSpc>
              <a:buFont typeface="Wingdings"/>
              <a:buChar char=""/>
              <a:tabLst>
                <a:tab pos="1461563" algn="l"/>
              </a:tabLst>
            </a:pPr>
            <a:r>
              <a:rPr sz="2000" b="1" i="1" dirty="0">
                <a:latin typeface="Arial"/>
                <a:cs typeface="Arial"/>
              </a:rPr>
              <a:t>CuAgCd</a:t>
            </a:r>
            <a:r>
              <a:rPr sz="2000" b="1" i="1" spc="-39" dirty="0">
                <a:latin typeface="Arial"/>
                <a:cs typeface="Arial"/>
              </a:rPr>
              <a:t> </a:t>
            </a:r>
            <a:r>
              <a:rPr sz="2000" b="1" i="1" dirty="0">
                <a:latin typeface="Arial"/>
                <a:cs typeface="Arial"/>
              </a:rPr>
              <a:t>-</a:t>
            </a:r>
            <a:r>
              <a:rPr sz="2000" b="1" i="1" spc="-28" dirty="0">
                <a:latin typeface="Arial"/>
                <a:cs typeface="Arial"/>
              </a:rPr>
              <a:t> </a:t>
            </a:r>
            <a:r>
              <a:rPr sz="2000" b="1" i="1" dirty="0">
                <a:latin typeface="Arial"/>
                <a:cs typeface="Arial"/>
              </a:rPr>
              <a:t>slitiny</a:t>
            </a:r>
            <a:r>
              <a:rPr sz="2000" b="1" i="1" spc="-28" dirty="0">
                <a:latin typeface="Arial"/>
                <a:cs typeface="Arial"/>
              </a:rPr>
              <a:t> </a:t>
            </a:r>
            <a:r>
              <a:rPr sz="2000" b="1" i="1" dirty="0">
                <a:latin typeface="Arial"/>
                <a:cs typeface="Arial"/>
              </a:rPr>
              <a:t>Cu,</a:t>
            </a:r>
            <a:r>
              <a:rPr sz="2000" b="1" i="1" spc="-28" dirty="0">
                <a:latin typeface="Arial"/>
                <a:cs typeface="Arial"/>
              </a:rPr>
              <a:t> </a:t>
            </a:r>
            <a:r>
              <a:rPr sz="2000" b="1" i="1" dirty="0">
                <a:latin typeface="Arial"/>
                <a:cs typeface="Arial"/>
              </a:rPr>
              <a:t>slitiny</a:t>
            </a:r>
            <a:r>
              <a:rPr sz="2000" b="1" i="1" spc="-44" dirty="0">
                <a:latin typeface="Arial"/>
                <a:cs typeface="Arial"/>
              </a:rPr>
              <a:t> </a:t>
            </a:r>
            <a:r>
              <a:rPr sz="2000" b="1" i="1" spc="-39" dirty="0">
                <a:latin typeface="Arial"/>
                <a:cs typeface="Arial"/>
              </a:rPr>
              <a:t>Ni</a:t>
            </a:r>
            <a:endParaRPr sz="2000" dirty="0">
              <a:latin typeface="Arial"/>
              <a:cs typeface="Arial"/>
            </a:endParaRPr>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3" name="object 13"/>
          <p:cNvSpPr txBox="1">
            <a:spLocks noGrp="1"/>
          </p:cNvSpPr>
          <p:nvPr>
            <p:ph type="title"/>
          </p:nvPr>
        </p:nvSpPr>
        <p:spPr>
          <a:xfrm>
            <a:off x="391632" y="774807"/>
            <a:ext cx="6714130" cy="514728"/>
          </a:xfrm>
          <a:prstGeom prst="rect">
            <a:avLst/>
          </a:prstGeom>
        </p:spPr>
        <p:txBody>
          <a:bodyPr vert="horz" wrap="square" lIns="0" tIns="14005" rIns="0" bIns="0" rtlCol="0">
            <a:spAutoFit/>
          </a:bodyPr>
          <a:lstStyle/>
          <a:p>
            <a:pPr marL="14007">
              <a:spcBef>
                <a:spcPts val="110"/>
              </a:spcBef>
            </a:pPr>
            <a:r>
              <a:rPr sz="3253" i="1" spc="-121" dirty="0">
                <a:solidFill>
                  <a:srgbClr val="FF3300"/>
                </a:solidFill>
                <a:latin typeface="Tahoma"/>
                <a:cs typeface="Tahoma"/>
              </a:rPr>
              <a:t>Odporové</a:t>
            </a:r>
            <a:r>
              <a:rPr sz="3253" i="1" spc="-72" dirty="0">
                <a:solidFill>
                  <a:srgbClr val="FF3300"/>
                </a:solidFill>
                <a:latin typeface="Tahoma"/>
                <a:cs typeface="Tahoma"/>
              </a:rPr>
              <a:t> </a:t>
            </a:r>
            <a:r>
              <a:rPr sz="3253" i="1" spc="-132" dirty="0">
                <a:solidFill>
                  <a:srgbClr val="FF3300"/>
                </a:solidFill>
                <a:latin typeface="Tahoma"/>
                <a:cs typeface="Tahoma"/>
              </a:rPr>
              <a:t>VÝSTUPKOVÉ</a:t>
            </a:r>
            <a:r>
              <a:rPr sz="3253" i="1" spc="-55" dirty="0">
                <a:solidFill>
                  <a:srgbClr val="FF3300"/>
                </a:solidFill>
                <a:latin typeface="Tahoma"/>
                <a:cs typeface="Tahoma"/>
              </a:rPr>
              <a:t> </a:t>
            </a:r>
            <a:r>
              <a:rPr sz="3253" i="1" spc="-50" dirty="0">
                <a:solidFill>
                  <a:srgbClr val="FF3300"/>
                </a:solidFill>
                <a:latin typeface="Tahoma"/>
                <a:cs typeface="Tahoma"/>
              </a:rPr>
              <a:t>svařování</a:t>
            </a:r>
            <a:endParaRPr sz="3253">
              <a:latin typeface="Tahoma"/>
              <a:cs typeface="Tahoma"/>
            </a:endParaRPr>
          </a:p>
        </p:txBody>
      </p:sp>
      <p:sp>
        <p:nvSpPr>
          <p:cNvPr id="14" name="object 14"/>
          <p:cNvSpPr txBox="1"/>
          <p:nvPr/>
        </p:nvSpPr>
        <p:spPr>
          <a:xfrm>
            <a:off x="622300" y="1302631"/>
            <a:ext cx="8588036" cy="1033205"/>
          </a:xfrm>
          <a:prstGeom prst="rect">
            <a:avLst/>
          </a:prstGeom>
        </p:spPr>
        <p:txBody>
          <a:bodyPr vert="horz" wrap="square" lIns="0" tIns="14706" rIns="0" bIns="0" rtlCol="0">
            <a:spAutoFit/>
          </a:bodyPr>
          <a:lstStyle/>
          <a:p>
            <a:pPr marL="14007" marR="5602">
              <a:spcBef>
                <a:spcPts val="116"/>
              </a:spcBef>
              <a:tabLst>
                <a:tab pos="1350212" algn="l"/>
                <a:tab pos="3117113" algn="l"/>
              </a:tabLst>
            </a:pPr>
            <a:r>
              <a:rPr sz="2206" i="1" dirty="0">
                <a:latin typeface="Arial"/>
                <a:cs typeface="Arial"/>
              </a:rPr>
              <a:t>Výstupkové</a:t>
            </a:r>
            <a:r>
              <a:rPr sz="2206" i="1" spc="-72" dirty="0">
                <a:latin typeface="Arial"/>
                <a:cs typeface="Arial"/>
              </a:rPr>
              <a:t> </a:t>
            </a:r>
            <a:r>
              <a:rPr sz="2206" i="1" dirty="0">
                <a:latin typeface="Arial"/>
                <a:cs typeface="Arial"/>
              </a:rPr>
              <a:t>svařování</a:t>
            </a:r>
            <a:r>
              <a:rPr sz="2206" i="1" spc="-55"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provádí</a:t>
            </a:r>
            <a:r>
              <a:rPr sz="2206" i="1" spc="-55"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svařovacích</a:t>
            </a:r>
            <a:r>
              <a:rPr sz="2206" i="1" spc="-55" dirty="0">
                <a:latin typeface="Arial"/>
                <a:cs typeface="Arial"/>
              </a:rPr>
              <a:t> </a:t>
            </a:r>
            <a:r>
              <a:rPr sz="2206" i="1" dirty="0">
                <a:latin typeface="Arial"/>
                <a:cs typeface="Arial"/>
              </a:rPr>
              <a:t>lisech</a:t>
            </a:r>
            <a:r>
              <a:rPr sz="2206" i="1" spc="-44" dirty="0">
                <a:latin typeface="Arial"/>
                <a:cs typeface="Arial"/>
              </a:rPr>
              <a:t> </a:t>
            </a:r>
            <a:r>
              <a:rPr sz="2206" i="1" dirty="0">
                <a:latin typeface="Arial"/>
                <a:cs typeface="Arial"/>
              </a:rPr>
              <a:t>a</a:t>
            </a:r>
            <a:r>
              <a:rPr sz="2206" i="1" spc="-6" dirty="0">
                <a:latin typeface="Arial"/>
                <a:cs typeface="Arial"/>
              </a:rPr>
              <a:t> </a:t>
            </a:r>
            <a:r>
              <a:rPr sz="2206" i="1" spc="-11" dirty="0">
                <a:latin typeface="Arial"/>
                <a:cs typeface="Arial"/>
              </a:rPr>
              <a:t>svařovací </a:t>
            </a:r>
            <a:r>
              <a:rPr sz="2206" i="1" dirty="0">
                <a:latin typeface="Arial"/>
                <a:cs typeface="Arial"/>
              </a:rPr>
              <a:t>proces</a:t>
            </a:r>
            <a:r>
              <a:rPr sz="2206" i="1" spc="-72" dirty="0">
                <a:latin typeface="Arial"/>
                <a:cs typeface="Arial"/>
              </a:rPr>
              <a:t> </a:t>
            </a:r>
            <a:r>
              <a:rPr sz="2206" i="1" dirty="0">
                <a:latin typeface="Arial"/>
                <a:cs typeface="Arial"/>
              </a:rPr>
              <a:t>je</a:t>
            </a:r>
            <a:r>
              <a:rPr sz="2206" i="1" spc="-33" dirty="0">
                <a:latin typeface="Arial"/>
                <a:cs typeface="Arial"/>
              </a:rPr>
              <a:t> </a:t>
            </a:r>
            <a:r>
              <a:rPr sz="2206" i="1" dirty="0">
                <a:latin typeface="Arial"/>
                <a:cs typeface="Arial"/>
              </a:rPr>
              <a:t>lokalizován</a:t>
            </a:r>
            <a:r>
              <a:rPr sz="2206" i="1" spc="-50" dirty="0">
                <a:latin typeface="Arial"/>
                <a:cs typeface="Arial"/>
              </a:rPr>
              <a:t> </a:t>
            </a:r>
            <a:r>
              <a:rPr sz="2206" i="1" dirty="0">
                <a:latin typeface="Arial"/>
                <a:cs typeface="Arial"/>
              </a:rPr>
              <a:t>do</a:t>
            </a:r>
            <a:r>
              <a:rPr sz="2206" i="1" spc="-39" dirty="0">
                <a:latin typeface="Arial"/>
                <a:cs typeface="Arial"/>
              </a:rPr>
              <a:t> </a:t>
            </a:r>
            <a:r>
              <a:rPr sz="2206" i="1" dirty="0">
                <a:latin typeface="Arial"/>
                <a:cs typeface="Arial"/>
              </a:rPr>
              <a:t>míst</a:t>
            </a:r>
            <a:r>
              <a:rPr sz="2206" i="1" spc="-50" dirty="0">
                <a:latin typeface="Arial"/>
                <a:cs typeface="Arial"/>
              </a:rPr>
              <a:t> </a:t>
            </a:r>
            <a:r>
              <a:rPr sz="2206" i="1" dirty="0">
                <a:latin typeface="Arial"/>
                <a:cs typeface="Arial"/>
              </a:rPr>
              <a:t>přirozených</a:t>
            </a:r>
            <a:r>
              <a:rPr sz="2206" i="1" spc="-72" dirty="0">
                <a:latin typeface="Arial"/>
                <a:cs typeface="Arial"/>
              </a:rPr>
              <a:t> </a:t>
            </a:r>
            <a:r>
              <a:rPr sz="2206" i="1" dirty="0">
                <a:latin typeface="Arial"/>
                <a:cs typeface="Arial"/>
              </a:rPr>
              <a:t>nebo</a:t>
            </a:r>
            <a:r>
              <a:rPr sz="2206" i="1" spc="-50" dirty="0">
                <a:latin typeface="Arial"/>
                <a:cs typeface="Arial"/>
              </a:rPr>
              <a:t> </a:t>
            </a:r>
            <a:r>
              <a:rPr sz="2206" i="1" dirty="0">
                <a:latin typeface="Arial"/>
                <a:cs typeface="Arial"/>
              </a:rPr>
              <a:t>záměrně</a:t>
            </a:r>
            <a:r>
              <a:rPr sz="2206" i="1" spc="-50" dirty="0">
                <a:latin typeface="Arial"/>
                <a:cs typeface="Arial"/>
              </a:rPr>
              <a:t> </a:t>
            </a:r>
            <a:r>
              <a:rPr sz="2206" i="1" spc="-11" dirty="0">
                <a:latin typeface="Arial"/>
                <a:cs typeface="Arial"/>
              </a:rPr>
              <a:t>vytvořených výstupků</a:t>
            </a:r>
            <a:r>
              <a:rPr sz="2206" i="1" dirty="0">
                <a:latin typeface="Arial"/>
                <a:cs typeface="Arial"/>
              </a:rPr>
              <a:t>	</a:t>
            </a:r>
            <a:r>
              <a:rPr sz="2206" i="1" spc="-55" dirty="0">
                <a:latin typeface="Arial"/>
                <a:cs typeface="Arial"/>
              </a:rPr>
              <a:t>-</a:t>
            </a:r>
            <a:r>
              <a:rPr sz="2206" i="1" dirty="0">
                <a:latin typeface="Arial"/>
                <a:cs typeface="Arial"/>
              </a:rPr>
              <a:t>	nazýváno</a:t>
            </a:r>
            <a:r>
              <a:rPr sz="2206" i="1" spc="-88" dirty="0">
                <a:latin typeface="Arial"/>
                <a:cs typeface="Arial"/>
              </a:rPr>
              <a:t> </a:t>
            </a:r>
            <a:r>
              <a:rPr sz="2206" i="1" dirty="0">
                <a:latin typeface="Arial"/>
                <a:cs typeface="Arial"/>
              </a:rPr>
              <a:t>také</a:t>
            </a:r>
            <a:r>
              <a:rPr sz="2206" i="1" spc="-44" dirty="0">
                <a:latin typeface="Arial"/>
                <a:cs typeface="Arial"/>
              </a:rPr>
              <a:t> </a:t>
            </a:r>
            <a:r>
              <a:rPr sz="2206" i="1" dirty="0">
                <a:latin typeface="Arial"/>
                <a:cs typeface="Arial"/>
              </a:rPr>
              <a:t>„bradavkové</a:t>
            </a:r>
            <a:r>
              <a:rPr sz="2206" i="1" spc="-22" dirty="0">
                <a:latin typeface="Arial"/>
                <a:cs typeface="Arial"/>
              </a:rPr>
              <a:t> </a:t>
            </a:r>
            <a:r>
              <a:rPr sz="2206" i="1" spc="-11" dirty="0">
                <a:latin typeface="Arial"/>
                <a:cs typeface="Arial"/>
              </a:rPr>
              <a:t>svařování“</a:t>
            </a:r>
            <a:endParaRPr sz="2206" dirty="0">
              <a:latin typeface="Arial"/>
              <a:cs typeface="Arial"/>
            </a:endParaRPr>
          </a:p>
        </p:txBody>
      </p:sp>
      <p:pic>
        <p:nvPicPr>
          <p:cNvPr id="15" name="object 15"/>
          <p:cNvPicPr/>
          <p:nvPr/>
        </p:nvPicPr>
        <p:blipFill>
          <a:blip r:embed="rId2" cstate="print"/>
          <a:stretch>
            <a:fillRect/>
          </a:stretch>
        </p:blipFill>
        <p:spPr>
          <a:xfrm>
            <a:off x="1096636" y="2653673"/>
            <a:ext cx="3507462" cy="2801761"/>
          </a:xfrm>
          <a:prstGeom prst="rect">
            <a:avLst/>
          </a:prstGeom>
        </p:spPr>
      </p:pic>
      <p:pic>
        <p:nvPicPr>
          <p:cNvPr id="16" name="object 16"/>
          <p:cNvPicPr/>
          <p:nvPr/>
        </p:nvPicPr>
        <p:blipFill>
          <a:blip r:embed="rId3" cstate="print"/>
          <a:stretch>
            <a:fillRect/>
          </a:stretch>
        </p:blipFill>
        <p:spPr>
          <a:xfrm>
            <a:off x="5274406" y="2455125"/>
            <a:ext cx="3384794" cy="3257067"/>
          </a:xfrm>
          <a:prstGeom prst="rect">
            <a:avLst/>
          </a:prstGeom>
        </p:spPr>
      </p:pic>
      <p:sp>
        <p:nvSpPr>
          <p:cNvPr id="17" name="object 17"/>
          <p:cNvSpPr txBox="1"/>
          <p:nvPr/>
        </p:nvSpPr>
        <p:spPr>
          <a:xfrm>
            <a:off x="622301" y="5480684"/>
            <a:ext cx="8986486" cy="1229346"/>
          </a:xfrm>
          <a:prstGeom prst="rect">
            <a:avLst/>
          </a:prstGeom>
        </p:spPr>
        <p:txBody>
          <a:bodyPr vert="horz" wrap="square" lIns="0" tIns="14005" rIns="0" bIns="0" rtlCol="0">
            <a:spAutoFit/>
          </a:bodyPr>
          <a:lstStyle/>
          <a:p>
            <a:pPr marR="58126" algn="ctr">
              <a:spcBef>
                <a:spcPts val="110"/>
              </a:spcBef>
              <a:tabLst>
                <a:tab pos="4850399" algn="l"/>
              </a:tabLst>
            </a:pPr>
            <a:r>
              <a:rPr sz="1985" i="1" dirty="0">
                <a:latin typeface="Arial"/>
                <a:cs typeface="Arial"/>
              </a:rPr>
              <a:t>Před</a:t>
            </a:r>
            <a:r>
              <a:rPr sz="1985" i="1" spc="-11" dirty="0">
                <a:latin typeface="Arial"/>
                <a:cs typeface="Arial"/>
              </a:rPr>
              <a:t> svařením</a:t>
            </a:r>
            <a:r>
              <a:rPr sz="1985" i="1" dirty="0">
                <a:latin typeface="Arial"/>
                <a:cs typeface="Arial"/>
              </a:rPr>
              <a:t>	Po</a:t>
            </a:r>
            <a:r>
              <a:rPr sz="1985" i="1" spc="-11" dirty="0">
                <a:latin typeface="Arial"/>
                <a:cs typeface="Arial"/>
              </a:rPr>
              <a:t> svaření</a:t>
            </a:r>
            <a:endParaRPr sz="1985">
              <a:latin typeface="Arial"/>
              <a:cs typeface="Arial"/>
            </a:endParaRPr>
          </a:p>
          <a:p>
            <a:pPr marL="14007" marR="5602">
              <a:spcBef>
                <a:spcPts val="1787"/>
              </a:spcBef>
            </a:pPr>
            <a:r>
              <a:rPr sz="2206" i="1" dirty="0">
                <a:latin typeface="Arial"/>
                <a:cs typeface="Arial"/>
              </a:rPr>
              <a:t>vysoce</a:t>
            </a:r>
            <a:r>
              <a:rPr sz="2206" i="1" spc="-50" dirty="0">
                <a:latin typeface="Arial"/>
                <a:cs typeface="Arial"/>
              </a:rPr>
              <a:t> </a:t>
            </a:r>
            <a:r>
              <a:rPr sz="2206" i="1" dirty="0">
                <a:latin typeface="Arial"/>
                <a:cs typeface="Arial"/>
              </a:rPr>
              <a:t>produktivní</a:t>
            </a:r>
            <a:r>
              <a:rPr sz="2206" i="1" spc="-61" dirty="0">
                <a:latin typeface="Arial"/>
                <a:cs typeface="Arial"/>
              </a:rPr>
              <a:t> </a:t>
            </a:r>
            <a:r>
              <a:rPr sz="2206" i="1" dirty="0">
                <a:latin typeface="Arial"/>
                <a:cs typeface="Arial"/>
              </a:rPr>
              <a:t>metoda</a:t>
            </a:r>
            <a:r>
              <a:rPr sz="2206" i="1" spc="-28" dirty="0">
                <a:latin typeface="Arial"/>
                <a:cs typeface="Arial"/>
              </a:rPr>
              <a:t> </a:t>
            </a:r>
            <a:r>
              <a:rPr sz="2206" i="1" dirty="0">
                <a:latin typeface="Arial"/>
                <a:cs typeface="Arial"/>
              </a:rPr>
              <a:t>svařování</a:t>
            </a:r>
            <a:r>
              <a:rPr sz="2206" i="1" spc="-61" dirty="0">
                <a:latin typeface="Arial"/>
                <a:cs typeface="Arial"/>
              </a:rPr>
              <a:t> </a:t>
            </a:r>
            <a:r>
              <a:rPr sz="2206" i="1" dirty="0">
                <a:latin typeface="Arial"/>
                <a:cs typeface="Arial"/>
              </a:rPr>
              <a:t>vhodná</a:t>
            </a:r>
            <a:r>
              <a:rPr sz="2206" i="1" spc="-50" dirty="0">
                <a:latin typeface="Arial"/>
                <a:cs typeface="Arial"/>
              </a:rPr>
              <a:t> </a:t>
            </a:r>
            <a:r>
              <a:rPr sz="2206" i="1" dirty="0">
                <a:latin typeface="Arial"/>
                <a:cs typeface="Arial"/>
              </a:rPr>
              <a:t>pro</a:t>
            </a:r>
            <a:r>
              <a:rPr sz="2206" i="1" spc="-28" dirty="0">
                <a:latin typeface="Arial"/>
                <a:cs typeface="Arial"/>
              </a:rPr>
              <a:t> </a:t>
            </a:r>
            <a:r>
              <a:rPr sz="2206" i="1" dirty="0">
                <a:latin typeface="Arial"/>
                <a:cs typeface="Arial"/>
              </a:rPr>
              <a:t>sériovou</a:t>
            </a:r>
            <a:r>
              <a:rPr sz="2206" i="1" spc="-55" dirty="0">
                <a:latin typeface="Arial"/>
                <a:cs typeface="Arial"/>
              </a:rPr>
              <a:t> </a:t>
            </a:r>
            <a:r>
              <a:rPr sz="2206" i="1" dirty="0">
                <a:latin typeface="Arial"/>
                <a:cs typeface="Arial"/>
              </a:rPr>
              <a:t>a</a:t>
            </a:r>
            <a:r>
              <a:rPr sz="2206" i="1" spc="-6" dirty="0">
                <a:latin typeface="Arial"/>
                <a:cs typeface="Arial"/>
              </a:rPr>
              <a:t> </a:t>
            </a:r>
            <a:r>
              <a:rPr sz="2206" i="1" spc="-11" dirty="0">
                <a:latin typeface="Arial"/>
                <a:cs typeface="Arial"/>
              </a:rPr>
              <a:t>hromadnou </a:t>
            </a:r>
            <a:r>
              <a:rPr sz="2206" i="1" dirty="0">
                <a:latin typeface="Arial"/>
                <a:cs typeface="Arial"/>
              </a:rPr>
              <a:t>výrobu,</a:t>
            </a:r>
            <a:r>
              <a:rPr sz="2206" i="1" spc="-77" dirty="0">
                <a:latin typeface="Arial"/>
                <a:cs typeface="Arial"/>
              </a:rPr>
              <a:t> </a:t>
            </a:r>
            <a:r>
              <a:rPr sz="2206" i="1" dirty="0">
                <a:latin typeface="Arial"/>
                <a:cs typeface="Arial"/>
              </a:rPr>
              <a:t>především</a:t>
            </a:r>
            <a:r>
              <a:rPr sz="2206" i="1" spc="-61" dirty="0">
                <a:latin typeface="Arial"/>
                <a:cs typeface="Arial"/>
              </a:rPr>
              <a:t> </a:t>
            </a:r>
            <a:r>
              <a:rPr sz="2206" i="1" dirty="0">
                <a:latin typeface="Arial"/>
                <a:cs typeface="Arial"/>
              </a:rPr>
              <a:t>drobnějších</a:t>
            </a:r>
            <a:r>
              <a:rPr sz="2206" i="1" spc="-72" dirty="0">
                <a:latin typeface="Arial"/>
                <a:cs typeface="Arial"/>
              </a:rPr>
              <a:t> </a:t>
            </a:r>
            <a:r>
              <a:rPr sz="2206" i="1" dirty="0">
                <a:latin typeface="Arial"/>
                <a:cs typeface="Arial"/>
              </a:rPr>
              <a:t>součástí</a:t>
            </a:r>
            <a:r>
              <a:rPr sz="2206" i="1" spc="-72" dirty="0">
                <a:latin typeface="Arial"/>
                <a:cs typeface="Arial"/>
              </a:rPr>
              <a:t> </a:t>
            </a:r>
            <a:r>
              <a:rPr sz="2206" i="1" dirty="0">
                <a:latin typeface="Arial"/>
                <a:cs typeface="Arial"/>
              </a:rPr>
              <a:t>a</a:t>
            </a:r>
            <a:r>
              <a:rPr sz="2206" i="1" spc="-33" dirty="0">
                <a:latin typeface="Arial"/>
                <a:cs typeface="Arial"/>
              </a:rPr>
              <a:t> </a:t>
            </a:r>
            <a:r>
              <a:rPr sz="2206" i="1" spc="-22" dirty="0">
                <a:latin typeface="Arial"/>
                <a:cs typeface="Arial"/>
              </a:rPr>
              <a:t>dílů</a:t>
            </a:r>
            <a:endParaRPr sz="2206">
              <a:latin typeface="Arial"/>
              <a:cs typeface="Arial"/>
            </a:endParaRPr>
          </a:p>
        </p:txBody>
      </p:sp>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2" y="774807"/>
            <a:ext cx="2882986" cy="514728"/>
          </a:xfrm>
          <a:prstGeom prst="rect">
            <a:avLst/>
          </a:prstGeom>
        </p:spPr>
        <p:txBody>
          <a:bodyPr vert="horz" wrap="square" lIns="0" tIns="14005" rIns="0" bIns="0" rtlCol="0">
            <a:spAutoFit/>
          </a:bodyPr>
          <a:lstStyle/>
          <a:p>
            <a:pPr marL="14007">
              <a:spcBef>
                <a:spcPts val="110"/>
              </a:spcBef>
            </a:pPr>
            <a:r>
              <a:rPr sz="3253" i="1" spc="-110" dirty="0">
                <a:solidFill>
                  <a:srgbClr val="FF3300"/>
                </a:solidFill>
                <a:latin typeface="Tahoma"/>
                <a:cs typeface="Tahoma"/>
              </a:rPr>
              <a:t>Typy</a:t>
            </a:r>
            <a:r>
              <a:rPr sz="3253" i="1" spc="-99" dirty="0">
                <a:solidFill>
                  <a:srgbClr val="FF3300"/>
                </a:solidFill>
                <a:latin typeface="Tahoma"/>
                <a:cs typeface="Tahoma"/>
              </a:rPr>
              <a:t> </a:t>
            </a:r>
            <a:r>
              <a:rPr sz="3253" i="1" spc="-88" dirty="0">
                <a:solidFill>
                  <a:srgbClr val="FF3300"/>
                </a:solidFill>
                <a:latin typeface="Tahoma"/>
                <a:cs typeface="Tahoma"/>
              </a:rPr>
              <a:t>výstupků</a:t>
            </a:r>
            <a:endParaRPr sz="3253">
              <a:latin typeface="Tahoma"/>
              <a:cs typeface="Tahoma"/>
            </a:endParaRPr>
          </a:p>
        </p:txBody>
      </p:sp>
      <p:sp>
        <p:nvSpPr>
          <p:cNvPr id="13" name="object 13"/>
          <p:cNvSpPr txBox="1"/>
          <p:nvPr/>
        </p:nvSpPr>
        <p:spPr>
          <a:xfrm>
            <a:off x="622301" y="1421306"/>
            <a:ext cx="8812821" cy="1513721"/>
          </a:xfrm>
          <a:prstGeom prst="rect">
            <a:avLst/>
          </a:prstGeom>
        </p:spPr>
        <p:txBody>
          <a:bodyPr vert="horz" wrap="square" lIns="0" tIns="14706" rIns="0" bIns="0" rtlCol="0">
            <a:spAutoFit/>
          </a:bodyPr>
          <a:lstStyle/>
          <a:p>
            <a:pPr marL="14007">
              <a:spcBef>
                <a:spcPts val="116"/>
              </a:spcBef>
            </a:pPr>
            <a:r>
              <a:rPr sz="2206" i="1" dirty="0">
                <a:latin typeface="Arial"/>
                <a:cs typeface="Arial"/>
              </a:rPr>
              <a:t>Výstupky</a:t>
            </a:r>
            <a:r>
              <a:rPr sz="2206" i="1" spc="-50" dirty="0">
                <a:latin typeface="Arial"/>
                <a:cs typeface="Arial"/>
              </a:rPr>
              <a:t> </a:t>
            </a:r>
            <a:r>
              <a:rPr sz="2206" i="1" dirty="0">
                <a:latin typeface="Arial"/>
                <a:cs typeface="Arial"/>
              </a:rPr>
              <a:t>mohou</a:t>
            </a:r>
            <a:r>
              <a:rPr sz="2206" i="1" spc="-28" dirty="0">
                <a:latin typeface="Arial"/>
                <a:cs typeface="Arial"/>
              </a:rPr>
              <a:t> </a:t>
            </a:r>
            <a:r>
              <a:rPr sz="2206" i="1" dirty="0">
                <a:latin typeface="Arial"/>
                <a:cs typeface="Arial"/>
              </a:rPr>
              <a:t>být</a:t>
            </a:r>
            <a:r>
              <a:rPr sz="2206" i="1" spc="-33" dirty="0">
                <a:latin typeface="Arial"/>
                <a:cs typeface="Arial"/>
              </a:rPr>
              <a:t> </a:t>
            </a:r>
            <a:r>
              <a:rPr sz="2206" i="1" dirty="0">
                <a:latin typeface="Arial"/>
                <a:cs typeface="Arial"/>
              </a:rPr>
              <a:t>buď</a:t>
            </a:r>
            <a:r>
              <a:rPr sz="2206" i="1" spc="-22" dirty="0">
                <a:latin typeface="Arial"/>
                <a:cs typeface="Arial"/>
              </a:rPr>
              <a:t> </a:t>
            </a:r>
            <a:r>
              <a:rPr sz="2206" b="1" i="1" dirty="0">
                <a:latin typeface="Arial"/>
                <a:cs typeface="Arial"/>
              </a:rPr>
              <a:t>přirozené</a:t>
            </a:r>
            <a:r>
              <a:rPr sz="2206" b="1" i="1" spc="-39" dirty="0">
                <a:latin typeface="Arial"/>
                <a:cs typeface="Arial"/>
              </a:rPr>
              <a:t> </a:t>
            </a:r>
            <a:r>
              <a:rPr sz="2206" i="1" dirty="0">
                <a:latin typeface="Arial"/>
                <a:cs typeface="Arial"/>
              </a:rPr>
              <a:t>nebo</a:t>
            </a:r>
            <a:r>
              <a:rPr sz="2206" i="1" spc="-28" dirty="0">
                <a:latin typeface="Arial"/>
                <a:cs typeface="Arial"/>
              </a:rPr>
              <a:t> </a:t>
            </a:r>
            <a:r>
              <a:rPr sz="2206" b="1" i="1" dirty="0">
                <a:latin typeface="Arial"/>
                <a:cs typeface="Arial"/>
              </a:rPr>
              <a:t>vyrobené</a:t>
            </a:r>
            <a:r>
              <a:rPr sz="2206" b="1" i="1" spc="-33" dirty="0">
                <a:latin typeface="Arial"/>
                <a:cs typeface="Arial"/>
              </a:rPr>
              <a:t> </a:t>
            </a:r>
            <a:r>
              <a:rPr sz="2206" i="1" spc="-11" dirty="0">
                <a:latin typeface="Arial"/>
                <a:cs typeface="Arial"/>
              </a:rPr>
              <a:t>lisováním,</a:t>
            </a:r>
            <a:endParaRPr sz="2206" dirty="0">
              <a:latin typeface="Arial"/>
              <a:cs typeface="Arial"/>
            </a:endParaRPr>
          </a:p>
          <a:p>
            <a:pPr marL="14007"/>
            <a:r>
              <a:rPr sz="2206" i="1" dirty="0">
                <a:latin typeface="Arial"/>
                <a:cs typeface="Arial"/>
              </a:rPr>
              <a:t>obráběním,</a:t>
            </a:r>
            <a:r>
              <a:rPr sz="2206" i="1" spc="-94" dirty="0">
                <a:latin typeface="Arial"/>
                <a:cs typeface="Arial"/>
              </a:rPr>
              <a:t> </a:t>
            </a:r>
            <a:r>
              <a:rPr sz="2206" i="1" dirty="0">
                <a:latin typeface="Arial"/>
                <a:cs typeface="Arial"/>
              </a:rPr>
              <a:t>případně</a:t>
            </a:r>
            <a:r>
              <a:rPr sz="2206" i="1" spc="-55" dirty="0">
                <a:latin typeface="Arial"/>
                <a:cs typeface="Arial"/>
              </a:rPr>
              <a:t> </a:t>
            </a:r>
            <a:r>
              <a:rPr sz="2206" i="1" dirty="0">
                <a:latin typeface="Arial"/>
                <a:cs typeface="Arial"/>
              </a:rPr>
              <a:t>se</a:t>
            </a:r>
            <a:r>
              <a:rPr sz="2206" i="1" spc="-33" dirty="0">
                <a:latin typeface="Arial"/>
                <a:cs typeface="Arial"/>
              </a:rPr>
              <a:t> </a:t>
            </a:r>
            <a:r>
              <a:rPr sz="2206" i="1" dirty="0">
                <a:latin typeface="Arial"/>
                <a:cs typeface="Arial"/>
              </a:rPr>
              <a:t>používají</a:t>
            </a:r>
            <a:r>
              <a:rPr sz="2206" i="1" spc="-77" dirty="0">
                <a:latin typeface="Arial"/>
                <a:cs typeface="Arial"/>
              </a:rPr>
              <a:t> </a:t>
            </a:r>
            <a:r>
              <a:rPr sz="2206" i="1" dirty="0">
                <a:latin typeface="Arial"/>
                <a:cs typeface="Arial"/>
              </a:rPr>
              <a:t>výstupky</a:t>
            </a:r>
            <a:r>
              <a:rPr sz="2206" i="1" spc="-55" dirty="0">
                <a:latin typeface="Arial"/>
                <a:cs typeface="Arial"/>
              </a:rPr>
              <a:t> </a:t>
            </a:r>
            <a:r>
              <a:rPr sz="2206" b="1" i="1" spc="-11" dirty="0">
                <a:latin typeface="Arial"/>
                <a:cs typeface="Arial"/>
              </a:rPr>
              <a:t>vkládané</a:t>
            </a:r>
            <a:r>
              <a:rPr sz="2206" i="1" spc="-11" dirty="0">
                <a:latin typeface="Arial"/>
                <a:cs typeface="Arial"/>
              </a:rPr>
              <a:t>.</a:t>
            </a:r>
            <a:endParaRPr sz="2206" dirty="0">
              <a:latin typeface="Arial"/>
              <a:cs typeface="Arial"/>
            </a:endParaRPr>
          </a:p>
          <a:p>
            <a:pPr marL="14007" marR="5602">
              <a:spcBef>
                <a:spcPts val="1059"/>
              </a:spcBef>
            </a:pPr>
            <a:r>
              <a:rPr sz="2206" i="1" dirty="0">
                <a:latin typeface="Arial"/>
                <a:cs typeface="Arial"/>
              </a:rPr>
              <a:t>Tvar</a:t>
            </a:r>
            <a:r>
              <a:rPr sz="2206" i="1" spc="-33"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vlastnosti</a:t>
            </a:r>
            <a:r>
              <a:rPr sz="2206" i="1" spc="-44" dirty="0">
                <a:latin typeface="Arial"/>
                <a:cs typeface="Arial"/>
              </a:rPr>
              <a:t> </a:t>
            </a:r>
            <a:r>
              <a:rPr sz="2206" i="1" dirty="0">
                <a:latin typeface="Arial"/>
                <a:cs typeface="Arial"/>
              </a:rPr>
              <a:t>výstupků</a:t>
            </a:r>
            <a:r>
              <a:rPr sz="2206" i="1" spc="-66" dirty="0">
                <a:latin typeface="Arial"/>
                <a:cs typeface="Arial"/>
              </a:rPr>
              <a:t> </a:t>
            </a:r>
            <a:r>
              <a:rPr sz="2206" i="1" dirty="0">
                <a:latin typeface="Arial"/>
                <a:cs typeface="Arial"/>
              </a:rPr>
              <a:t>(tuhost</a:t>
            </a:r>
            <a:r>
              <a:rPr sz="2206" i="1" spc="-44"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objem)</a:t>
            </a:r>
            <a:r>
              <a:rPr sz="2206" i="1" spc="-22" dirty="0">
                <a:latin typeface="Arial"/>
                <a:cs typeface="Arial"/>
              </a:rPr>
              <a:t> </a:t>
            </a:r>
            <a:r>
              <a:rPr sz="2206" i="1" dirty="0">
                <a:latin typeface="Arial"/>
                <a:cs typeface="Arial"/>
              </a:rPr>
              <a:t>mají</a:t>
            </a:r>
            <a:r>
              <a:rPr sz="2206" i="1" spc="-6" dirty="0">
                <a:latin typeface="Arial"/>
                <a:cs typeface="Arial"/>
              </a:rPr>
              <a:t> </a:t>
            </a:r>
            <a:r>
              <a:rPr sz="2206" i="1" dirty="0">
                <a:latin typeface="Arial"/>
                <a:cs typeface="Arial"/>
              </a:rPr>
              <a:t>výrazný</a:t>
            </a:r>
            <a:r>
              <a:rPr sz="2206" i="1" spc="-39" dirty="0">
                <a:latin typeface="Arial"/>
                <a:cs typeface="Arial"/>
              </a:rPr>
              <a:t> </a:t>
            </a:r>
            <a:r>
              <a:rPr sz="2206" i="1" dirty="0">
                <a:latin typeface="Arial"/>
                <a:cs typeface="Arial"/>
              </a:rPr>
              <a:t>vliv</a:t>
            </a:r>
            <a:r>
              <a:rPr sz="2206" i="1" spc="-17" dirty="0">
                <a:latin typeface="Arial"/>
                <a:cs typeface="Arial"/>
              </a:rPr>
              <a:t> </a:t>
            </a:r>
            <a:r>
              <a:rPr sz="2206" i="1" dirty="0">
                <a:latin typeface="Arial"/>
                <a:cs typeface="Arial"/>
              </a:rPr>
              <a:t>na</a:t>
            </a:r>
            <a:r>
              <a:rPr sz="2206" i="1" spc="-17" dirty="0">
                <a:latin typeface="Arial"/>
                <a:cs typeface="Arial"/>
              </a:rPr>
              <a:t> </a:t>
            </a:r>
            <a:r>
              <a:rPr sz="2206" i="1" spc="-11" dirty="0">
                <a:latin typeface="Arial"/>
                <a:cs typeface="Arial"/>
              </a:rPr>
              <a:t>průběh </a:t>
            </a:r>
            <a:r>
              <a:rPr sz="2206" i="1" dirty="0">
                <a:latin typeface="Arial"/>
                <a:cs typeface="Arial"/>
              </a:rPr>
              <a:t>svařovacího</a:t>
            </a:r>
            <a:r>
              <a:rPr sz="2206" i="1" spc="-66" dirty="0">
                <a:latin typeface="Arial"/>
                <a:cs typeface="Arial"/>
              </a:rPr>
              <a:t> </a:t>
            </a:r>
            <a:r>
              <a:rPr sz="2206" i="1" dirty="0">
                <a:latin typeface="Arial"/>
                <a:cs typeface="Arial"/>
              </a:rPr>
              <a:t>procesu</a:t>
            </a:r>
            <a:r>
              <a:rPr sz="2206" i="1" spc="-72" dirty="0">
                <a:latin typeface="Arial"/>
                <a:cs typeface="Arial"/>
              </a:rPr>
              <a:t> </a:t>
            </a:r>
            <a:r>
              <a:rPr sz="2206" i="1" dirty="0">
                <a:latin typeface="Arial"/>
                <a:cs typeface="Arial"/>
              </a:rPr>
              <a:t>i</a:t>
            </a:r>
            <a:r>
              <a:rPr sz="2206" i="1" spc="-11" dirty="0">
                <a:latin typeface="Arial"/>
                <a:cs typeface="Arial"/>
              </a:rPr>
              <a:t> </a:t>
            </a:r>
            <a:r>
              <a:rPr sz="2206" i="1" dirty="0">
                <a:latin typeface="Arial"/>
                <a:cs typeface="Arial"/>
              </a:rPr>
              <a:t>výslednou</a:t>
            </a:r>
            <a:r>
              <a:rPr sz="2206" i="1" spc="-55" dirty="0">
                <a:latin typeface="Arial"/>
                <a:cs typeface="Arial"/>
              </a:rPr>
              <a:t> </a:t>
            </a:r>
            <a:r>
              <a:rPr sz="2206" i="1" dirty="0">
                <a:latin typeface="Arial"/>
                <a:cs typeface="Arial"/>
              </a:rPr>
              <a:t>kvalitu</a:t>
            </a:r>
            <a:r>
              <a:rPr sz="2206" i="1" spc="-44" dirty="0">
                <a:latin typeface="Arial"/>
                <a:cs typeface="Arial"/>
              </a:rPr>
              <a:t> </a:t>
            </a:r>
            <a:r>
              <a:rPr sz="2206" i="1" spc="-11" dirty="0">
                <a:latin typeface="Arial"/>
                <a:cs typeface="Arial"/>
              </a:rPr>
              <a:t>svaru</a:t>
            </a:r>
            <a:endParaRPr sz="2206" dirty="0">
              <a:latin typeface="Arial"/>
              <a:cs typeface="Arial"/>
            </a:endParaRPr>
          </a:p>
        </p:txBody>
      </p:sp>
      <p:sp>
        <p:nvSpPr>
          <p:cNvPr id="14" name="object 14"/>
          <p:cNvSpPr txBox="1"/>
          <p:nvPr/>
        </p:nvSpPr>
        <p:spPr>
          <a:xfrm>
            <a:off x="622301" y="5452835"/>
            <a:ext cx="8770805" cy="1236015"/>
          </a:xfrm>
          <a:prstGeom prst="rect">
            <a:avLst/>
          </a:prstGeom>
        </p:spPr>
        <p:txBody>
          <a:bodyPr vert="horz" wrap="square" lIns="0" tIns="14005" rIns="0" bIns="0" rtlCol="0">
            <a:spAutoFit/>
          </a:bodyPr>
          <a:lstStyle/>
          <a:p>
            <a:pPr marL="284329" indent="-271023">
              <a:spcBef>
                <a:spcPts val="110"/>
              </a:spcBef>
              <a:buFont typeface="Wingdings"/>
              <a:buChar char=""/>
              <a:tabLst>
                <a:tab pos="285029" algn="l"/>
              </a:tabLst>
            </a:pPr>
            <a:r>
              <a:rPr sz="1985" i="1" dirty="0">
                <a:latin typeface="Arial"/>
                <a:cs typeface="Arial"/>
              </a:rPr>
              <a:t>Výstupky</a:t>
            </a:r>
            <a:r>
              <a:rPr sz="1985" i="1" spc="-39" dirty="0">
                <a:latin typeface="Arial"/>
                <a:cs typeface="Arial"/>
              </a:rPr>
              <a:t> </a:t>
            </a:r>
            <a:r>
              <a:rPr sz="1985" i="1" dirty="0">
                <a:latin typeface="Arial"/>
                <a:cs typeface="Arial"/>
              </a:rPr>
              <a:t>se</a:t>
            </a:r>
            <a:r>
              <a:rPr sz="1985" i="1" spc="-22" dirty="0">
                <a:latin typeface="Arial"/>
                <a:cs typeface="Arial"/>
              </a:rPr>
              <a:t> </a:t>
            </a:r>
            <a:r>
              <a:rPr sz="1985" i="1" dirty="0">
                <a:latin typeface="Arial"/>
                <a:cs typeface="Arial"/>
              </a:rPr>
              <a:t>nesmí</a:t>
            </a:r>
            <a:r>
              <a:rPr sz="1985" i="1" spc="-6" dirty="0">
                <a:latin typeface="Arial"/>
                <a:cs typeface="Arial"/>
              </a:rPr>
              <a:t> </a:t>
            </a:r>
            <a:r>
              <a:rPr sz="1985" i="1" dirty="0">
                <a:latin typeface="Arial"/>
                <a:cs typeface="Arial"/>
              </a:rPr>
              <a:t>deformovat</a:t>
            </a:r>
            <a:r>
              <a:rPr sz="1985" i="1" spc="-11" dirty="0">
                <a:latin typeface="Arial"/>
                <a:cs typeface="Arial"/>
              </a:rPr>
              <a:t> </a:t>
            </a:r>
            <a:r>
              <a:rPr sz="1985" i="1" dirty="0">
                <a:latin typeface="Arial"/>
                <a:cs typeface="Arial"/>
              </a:rPr>
              <a:t>dříve,</a:t>
            </a:r>
            <a:r>
              <a:rPr sz="1985" i="1" spc="-17" dirty="0">
                <a:latin typeface="Arial"/>
                <a:cs typeface="Arial"/>
              </a:rPr>
              <a:t> </a:t>
            </a:r>
            <a:r>
              <a:rPr sz="1985" i="1" dirty="0">
                <a:latin typeface="Arial"/>
                <a:cs typeface="Arial"/>
              </a:rPr>
              <a:t>než</a:t>
            </a:r>
            <a:r>
              <a:rPr sz="1985" i="1" spc="-22" dirty="0">
                <a:latin typeface="Arial"/>
                <a:cs typeface="Arial"/>
              </a:rPr>
              <a:t> </a:t>
            </a:r>
            <a:r>
              <a:rPr sz="1985" i="1" dirty="0">
                <a:latin typeface="Arial"/>
                <a:cs typeface="Arial"/>
              </a:rPr>
              <a:t>dojde</a:t>
            </a:r>
            <a:r>
              <a:rPr sz="1985" i="1" spc="-6" dirty="0">
                <a:latin typeface="Arial"/>
                <a:cs typeface="Arial"/>
              </a:rPr>
              <a:t> </a:t>
            </a:r>
            <a:r>
              <a:rPr sz="1985" i="1" dirty="0">
                <a:latin typeface="Arial"/>
                <a:cs typeface="Arial"/>
              </a:rPr>
              <a:t>k</a:t>
            </a:r>
            <a:r>
              <a:rPr sz="1985" i="1" spc="-22" dirty="0">
                <a:latin typeface="Arial"/>
                <a:cs typeface="Arial"/>
              </a:rPr>
              <a:t> </a:t>
            </a:r>
            <a:r>
              <a:rPr sz="1985" i="1" dirty="0">
                <a:latin typeface="Arial"/>
                <a:cs typeface="Arial"/>
              </a:rPr>
              <a:t>jejich </a:t>
            </a:r>
            <a:r>
              <a:rPr sz="1985" i="1" spc="-11" dirty="0">
                <a:latin typeface="Arial"/>
                <a:cs typeface="Arial"/>
              </a:rPr>
              <a:t>natavení.</a:t>
            </a:r>
            <a:endParaRPr sz="1985" dirty="0">
              <a:latin typeface="Arial"/>
              <a:cs typeface="Arial"/>
            </a:endParaRPr>
          </a:p>
          <a:p>
            <a:pPr marL="284329" indent="-271023">
              <a:buFont typeface="Wingdings"/>
              <a:buChar char=""/>
              <a:tabLst>
                <a:tab pos="285029" algn="l"/>
              </a:tabLst>
            </a:pPr>
            <a:r>
              <a:rPr sz="1985" i="1" spc="-22" dirty="0">
                <a:latin typeface="Arial"/>
                <a:cs typeface="Arial"/>
              </a:rPr>
              <a:t>Teprve</a:t>
            </a:r>
            <a:r>
              <a:rPr sz="1985" i="1" spc="-55" dirty="0">
                <a:latin typeface="Arial"/>
                <a:cs typeface="Arial"/>
              </a:rPr>
              <a:t> </a:t>
            </a:r>
            <a:r>
              <a:rPr sz="1985" i="1" dirty="0">
                <a:latin typeface="Arial"/>
                <a:cs typeface="Arial"/>
              </a:rPr>
              <a:t>potom</a:t>
            </a:r>
            <a:r>
              <a:rPr sz="1985" i="1" spc="-22" dirty="0">
                <a:latin typeface="Arial"/>
                <a:cs typeface="Arial"/>
              </a:rPr>
              <a:t> </a:t>
            </a:r>
            <a:r>
              <a:rPr sz="1985" i="1" dirty="0">
                <a:latin typeface="Arial"/>
                <a:cs typeface="Arial"/>
              </a:rPr>
              <a:t>se</a:t>
            </a:r>
            <a:r>
              <a:rPr sz="1985" i="1" spc="-44" dirty="0">
                <a:latin typeface="Arial"/>
                <a:cs typeface="Arial"/>
              </a:rPr>
              <a:t> </a:t>
            </a:r>
            <a:r>
              <a:rPr sz="1985" i="1" dirty="0">
                <a:latin typeface="Arial"/>
                <a:cs typeface="Arial"/>
              </a:rPr>
              <a:t>výstupek</a:t>
            </a:r>
            <a:r>
              <a:rPr sz="1985" i="1" spc="-33" dirty="0">
                <a:latin typeface="Arial"/>
                <a:cs typeface="Arial"/>
              </a:rPr>
              <a:t> </a:t>
            </a:r>
            <a:r>
              <a:rPr sz="1985" i="1" dirty="0">
                <a:latin typeface="Arial"/>
                <a:cs typeface="Arial"/>
              </a:rPr>
              <a:t>zbortí</a:t>
            </a:r>
            <a:r>
              <a:rPr sz="1985" i="1" spc="17" dirty="0">
                <a:latin typeface="Arial"/>
                <a:cs typeface="Arial"/>
              </a:rPr>
              <a:t> </a:t>
            </a:r>
            <a:r>
              <a:rPr sz="1985" i="1" dirty="0">
                <a:latin typeface="Arial"/>
                <a:cs typeface="Arial"/>
              </a:rPr>
              <a:t>a</a:t>
            </a:r>
            <a:r>
              <a:rPr sz="1985" i="1" spc="-33" dirty="0">
                <a:latin typeface="Arial"/>
                <a:cs typeface="Arial"/>
              </a:rPr>
              <a:t> </a:t>
            </a:r>
            <a:r>
              <a:rPr sz="1985" i="1" dirty="0">
                <a:latin typeface="Arial"/>
                <a:cs typeface="Arial"/>
              </a:rPr>
              <a:t>nastane</a:t>
            </a:r>
            <a:r>
              <a:rPr sz="1985" i="1" spc="-28" dirty="0">
                <a:latin typeface="Arial"/>
                <a:cs typeface="Arial"/>
              </a:rPr>
              <a:t> </a:t>
            </a:r>
            <a:r>
              <a:rPr sz="1985" i="1" spc="-11" dirty="0">
                <a:latin typeface="Arial"/>
                <a:cs typeface="Arial"/>
              </a:rPr>
              <a:t>svaření.</a:t>
            </a:r>
            <a:endParaRPr sz="1985" dirty="0">
              <a:latin typeface="Arial"/>
              <a:cs typeface="Arial"/>
            </a:endParaRPr>
          </a:p>
          <a:p>
            <a:pPr marL="224102" marR="5602" indent="-210095">
              <a:buFont typeface="Wingdings"/>
              <a:buChar char=""/>
              <a:tabLst>
                <a:tab pos="285029" algn="l"/>
              </a:tabLst>
            </a:pPr>
            <a:r>
              <a:rPr sz="1985" i="1" dirty="0">
                <a:latin typeface="Arial"/>
                <a:cs typeface="Arial"/>
              </a:rPr>
              <a:t>Část</a:t>
            </a:r>
            <a:r>
              <a:rPr sz="1985" i="1" spc="-28" dirty="0">
                <a:latin typeface="Arial"/>
                <a:cs typeface="Arial"/>
              </a:rPr>
              <a:t> </a:t>
            </a:r>
            <a:r>
              <a:rPr sz="1985" i="1" dirty="0">
                <a:latin typeface="Arial"/>
                <a:cs typeface="Arial"/>
              </a:rPr>
              <a:t>nataveného a</a:t>
            </a:r>
            <a:r>
              <a:rPr sz="1985" i="1" spc="-28" dirty="0">
                <a:latin typeface="Arial"/>
                <a:cs typeface="Arial"/>
              </a:rPr>
              <a:t> </a:t>
            </a:r>
            <a:r>
              <a:rPr sz="1985" i="1" dirty="0">
                <a:latin typeface="Arial"/>
                <a:cs typeface="Arial"/>
              </a:rPr>
              <a:t>plastického</a:t>
            </a:r>
            <a:r>
              <a:rPr sz="1985" i="1" spc="-11" dirty="0">
                <a:latin typeface="Arial"/>
                <a:cs typeface="Arial"/>
              </a:rPr>
              <a:t> </a:t>
            </a:r>
            <a:r>
              <a:rPr sz="1985" i="1" dirty="0">
                <a:latin typeface="Arial"/>
                <a:cs typeface="Arial"/>
              </a:rPr>
              <a:t>materiálu</a:t>
            </a:r>
            <a:r>
              <a:rPr sz="1985" i="1" spc="6" dirty="0">
                <a:latin typeface="Arial"/>
                <a:cs typeface="Arial"/>
              </a:rPr>
              <a:t> </a:t>
            </a:r>
            <a:r>
              <a:rPr sz="1985" i="1" dirty="0">
                <a:latin typeface="Arial"/>
                <a:cs typeface="Arial"/>
              </a:rPr>
              <a:t>se</a:t>
            </a:r>
            <a:r>
              <a:rPr sz="1985" i="1" spc="-17" dirty="0">
                <a:latin typeface="Arial"/>
                <a:cs typeface="Arial"/>
              </a:rPr>
              <a:t> </a:t>
            </a:r>
            <a:r>
              <a:rPr sz="1985" i="1" dirty="0">
                <a:latin typeface="Arial"/>
                <a:cs typeface="Arial"/>
              </a:rPr>
              <a:t>vytlačí</a:t>
            </a:r>
            <a:r>
              <a:rPr sz="1985" i="1" spc="-22" dirty="0">
                <a:latin typeface="Arial"/>
                <a:cs typeface="Arial"/>
              </a:rPr>
              <a:t> </a:t>
            </a:r>
            <a:r>
              <a:rPr sz="1985" i="1" dirty="0">
                <a:latin typeface="Arial"/>
                <a:cs typeface="Arial"/>
              </a:rPr>
              <a:t>ve</a:t>
            </a:r>
            <a:r>
              <a:rPr sz="1985" i="1" spc="-28" dirty="0">
                <a:latin typeface="Arial"/>
                <a:cs typeface="Arial"/>
              </a:rPr>
              <a:t> </a:t>
            </a:r>
            <a:r>
              <a:rPr sz="1985" i="1" dirty="0">
                <a:latin typeface="Arial"/>
                <a:cs typeface="Arial"/>
              </a:rPr>
              <a:t>formě</a:t>
            </a:r>
            <a:r>
              <a:rPr sz="1985" i="1" spc="-17" dirty="0">
                <a:latin typeface="Arial"/>
                <a:cs typeface="Arial"/>
              </a:rPr>
              <a:t> </a:t>
            </a:r>
            <a:r>
              <a:rPr sz="1985" i="1" dirty="0">
                <a:latin typeface="Arial"/>
                <a:cs typeface="Arial"/>
              </a:rPr>
              <a:t>výronku,</a:t>
            </a:r>
            <a:r>
              <a:rPr sz="1985" i="1" spc="-6" dirty="0">
                <a:latin typeface="Arial"/>
                <a:cs typeface="Arial"/>
              </a:rPr>
              <a:t> </a:t>
            </a:r>
            <a:r>
              <a:rPr sz="1985" i="1" dirty="0">
                <a:latin typeface="Arial"/>
                <a:cs typeface="Arial"/>
              </a:rPr>
              <a:t>což</a:t>
            </a:r>
            <a:r>
              <a:rPr sz="1985" i="1" spc="-22" dirty="0">
                <a:latin typeface="Arial"/>
                <a:cs typeface="Arial"/>
              </a:rPr>
              <a:t> </a:t>
            </a:r>
            <a:r>
              <a:rPr sz="1985" i="1" spc="-28" dirty="0">
                <a:latin typeface="Arial"/>
                <a:cs typeface="Arial"/>
              </a:rPr>
              <a:t>je </a:t>
            </a:r>
            <a:r>
              <a:rPr sz="1985" i="1" dirty="0">
                <a:latin typeface="Arial"/>
                <a:cs typeface="Arial"/>
              </a:rPr>
              <a:t>průvodní</a:t>
            </a:r>
            <a:r>
              <a:rPr sz="1985" i="1" spc="-28" dirty="0">
                <a:latin typeface="Arial"/>
                <a:cs typeface="Arial"/>
              </a:rPr>
              <a:t> </a:t>
            </a:r>
            <a:r>
              <a:rPr sz="1985" i="1" dirty="0">
                <a:latin typeface="Arial"/>
                <a:cs typeface="Arial"/>
              </a:rPr>
              <a:t>jev</a:t>
            </a:r>
            <a:r>
              <a:rPr sz="1985" i="1" spc="-39" dirty="0">
                <a:latin typeface="Arial"/>
                <a:cs typeface="Arial"/>
              </a:rPr>
              <a:t> </a:t>
            </a:r>
            <a:r>
              <a:rPr sz="1985" i="1" dirty="0">
                <a:latin typeface="Arial"/>
                <a:cs typeface="Arial"/>
              </a:rPr>
              <a:t>dobře</a:t>
            </a:r>
            <a:r>
              <a:rPr sz="1985" i="1" spc="-28" dirty="0">
                <a:latin typeface="Arial"/>
                <a:cs typeface="Arial"/>
              </a:rPr>
              <a:t> </a:t>
            </a:r>
            <a:r>
              <a:rPr sz="1985" i="1" dirty="0">
                <a:latin typeface="Arial"/>
                <a:cs typeface="Arial"/>
              </a:rPr>
              <a:t>provedeného</a:t>
            </a:r>
            <a:r>
              <a:rPr sz="1985" i="1" spc="-6" dirty="0">
                <a:latin typeface="Arial"/>
                <a:cs typeface="Arial"/>
              </a:rPr>
              <a:t> </a:t>
            </a:r>
            <a:r>
              <a:rPr sz="1985" i="1" spc="-11" dirty="0">
                <a:latin typeface="Arial"/>
                <a:cs typeface="Arial"/>
              </a:rPr>
              <a:t>svaru</a:t>
            </a:r>
            <a:endParaRPr sz="1985" dirty="0">
              <a:latin typeface="Arial"/>
              <a:cs typeface="Arial"/>
            </a:endParaRPr>
          </a:p>
        </p:txBody>
      </p:sp>
      <p:pic>
        <p:nvPicPr>
          <p:cNvPr id="15" name="object 15"/>
          <p:cNvPicPr/>
          <p:nvPr/>
        </p:nvPicPr>
        <p:blipFill>
          <a:blip r:embed="rId2" cstate="print"/>
          <a:stretch>
            <a:fillRect/>
          </a:stretch>
        </p:blipFill>
        <p:spPr>
          <a:xfrm>
            <a:off x="692438" y="3126729"/>
            <a:ext cx="4332673" cy="2215075"/>
          </a:xfrm>
          <a:prstGeom prst="rect">
            <a:avLst/>
          </a:prstGeom>
        </p:spPr>
      </p:pic>
      <p:pic>
        <p:nvPicPr>
          <p:cNvPr id="16" name="object 16"/>
          <p:cNvPicPr/>
          <p:nvPr/>
        </p:nvPicPr>
        <p:blipFill>
          <a:blip r:embed="rId3" cstate="print"/>
          <a:stretch>
            <a:fillRect/>
          </a:stretch>
        </p:blipFill>
        <p:spPr>
          <a:xfrm>
            <a:off x="5420060" y="2889759"/>
            <a:ext cx="3826802" cy="2371374"/>
          </a:xfrm>
          <a:prstGeom prst="rect">
            <a:avLst/>
          </a:prstGeom>
        </p:spPr>
      </p:pic>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p:nvPr/>
        </p:nvSpPr>
        <p:spPr>
          <a:xfrm>
            <a:off x="595900" y="1487940"/>
            <a:ext cx="9343621" cy="3493109"/>
          </a:xfrm>
          <a:prstGeom prst="rect">
            <a:avLst/>
          </a:prstGeom>
        </p:spPr>
        <p:txBody>
          <a:bodyPr vert="horz" wrap="square" lIns="0" tIns="14706" rIns="0" bIns="0" rtlCol="0">
            <a:spAutoFit/>
          </a:bodyPr>
          <a:lstStyle/>
          <a:p>
            <a:pPr marL="14007">
              <a:spcBef>
                <a:spcPts val="116"/>
              </a:spcBef>
            </a:pPr>
            <a:r>
              <a:rPr sz="2206" i="1" dirty="0">
                <a:latin typeface="Arial"/>
                <a:cs typeface="Arial"/>
              </a:rPr>
              <a:t>V</a:t>
            </a:r>
            <a:r>
              <a:rPr sz="2206" i="1" spc="-44" dirty="0">
                <a:latin typeface="Arial"/>
                <a:cs typeface="Arial"/>
              </a:rPr>
              <a:t> </a:t>
            </a:r>
            <a:r>
              <a:rPr sz="2206" i="1" dirty="0">
                <a:latin typeface="Arial"/>
                <a:cs typeface="Arial"/>
              </a:rPr>
              <a:t>počáteční</a:t>
            </a:r>
            <a:r>
              <a:rPr sz="2206" i="1" spc="-66" dirty="0">
                <a:latin typeface="Arial"/>
                <a:cs typeface="Arial"/>
              </a:rPr>
              <a:t> </a:t>
            </a:r>
            <a:r>
              <a:rPr sz="2206" i="1" dirty="0">
                <a:latin typeface="Arial"/>
                <a:cs typeface="Arial"/>
              </a:rPr>
              <a:t>fázi</a:t>
            </a:r>
            <a:r>
              <a:rPr sz="2206" i="1" spc="-33" dirty="0">
                <a:latin typeface="Arial"/>
                <a:cs typeface="Arial"/>
              </a:rPr>
              <a:t> </a:t>
            </a:r>
            <a:r>
              <a:rPr sz="2206" i="1" dirty="0">
                <a:latin typeface="Arial"/>
                <a:cs typeface="Arial"/>
              </a:rPr>
              <a:t>svařovacího</a:t>
            </a:r>
            <a:r>
              <a:rPr sz="2206" i="1" spc="-61" dirty="0">
                <a:latin typeface="Arial"/>
                <a:cs typeface="Arial"/>
              </a:rPr>
              <a:t> </a:t>
            </a:r>
            <a:r>
              <a:rPr sz="2206" i="1" dirty="0">
                <a:latin typeface="Arial"/>
                <a:cs typeface="Arial"/>
              </a:rPr>
              <a:t>procesu</a:t>
            </a:r>
            <a:r>
              <a:rPr sz="2206" i="1" spc="-66"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svařovací</a:t>
            </a:r>
            <a:r>
              <a:rPr sz="2206" i="1" spc="-66" dirty="0">
                <a:latin typeface="Arial"/>
                <a:cs typeface="Arial"/>
              </a:rPr>
              <a:t> </a:t>
            </a:r>
            <a:r>
              <a:rPr sz="2206" i="1" dirty="0">
                <a:latin typeface="Arial"/>
                <a:cs typeface="Arial"/>
              </a:rPr>
              <a:t>proud</a:t>
            </a:r>
            <a:r>
              <a:rPr sz="2206" i="1" spc="-44" dirty="0">
                <a:latin typeface="Arial"/>
                <a:cs typeface="Arial"/>
              </a:rPr>
              <a:t> </a:t>
            </a:r>
            <a:r>
              <a:rPr sz="2206" i="1" dirty="0">
                <a:latin typeface="Arial"/>
                <a:cs typeface="Arial"/>
              </a:rPr>
              <a:t>koncentrován</a:t>
            </a:r>
            <a:r>
              <a:rPr sz="2206" i="1" spc="-66" dirty="0">
                <a:latin typeface="Arial"/>
                <a:cs typeface="Arial"/>
              </a:rPr>
              <a:t> </a:t>
            </a:r>
            <a:r>
              <a:rPr sz="2206" i="1" spc="-28" dirty="0">
                <a:latin typeface="Arial"/>
                <a:cs typeface="Arial"/>
              </a:rPr>
              <a:t>do</a:t>
            </a:r>
            <a:endParaRPr sz="2206" dirty="0">
              <a:latin typeface="Arial"/>
              <a:cs typeface="Arial"/>
            </a:endParaRPr>
          </a:p>
          <a:p>
            <a:pPr marL="14007"/>
            <a:r>
              <a:rPr sz="2206" i="1" dirty="0">
                <a:latin typeface="Arial"/>
                <a:cs typeface="Arial"/>
              </a:rPr>
              <a:t>míst</a:t>
            </a:r>
            <a:r>
              <a:rPr sz="2206" i="1" spc="-44" dirty="0">
                <a:latin typeface="Arial"/>
                <a:cs typeface="Arial"/>
              </a:rPr>
              <a:t> </a:t>
            </a:r>
            <a:r>
              <a:rPr sz="2206" i="1" dirty="0">
                <a:latin typeface="Arial"/>
                <a:cs typeface="Arial"/>
              </a:rPr>
              <a:t>dosedu</a:t>
            </a:r>
            <a:r>
              <a:rPr sz="2206" i="1" spc="-50" dirty="0">
                <a:latin typeface="Arial"/>
                <a:cs typeface="Arial"/>
              </a:rPr>
              <a:t> </a:t>
            </a:r>
            <a:r>
              <a:rPr sz="2206" i="1" dirty="0">
                <a:latin typeface="Arial"/>
                <a:cs typeface="Arial"/>
              </a:rPr>
              <a:t>výstupků</a:t>
            </a:r>
            <a:r>
              <a:rPr sz="2206" i="1" spc="-72" dirty="0">
                <a:latin typeface="Arial"/>
                <a:cs typeface="Arial"/>
              </a:rPr>
              <a:t> </a:t>
            </a:r>
            <a:r>
              <a:rPr sz="2206" i="1" dirty="0">
                <a:latin typeface="Arial"/>
                <a:cs typeface="Arial"/>
              </a:rPr>
              <a:t>na</a:t>
            </a:r>
            <a:r>
              <a:rPr sz="2206" i="1" spc="-33" dirty="0">
                <a:latin typeface="Arial"/>
                <a:cs typeface="Arial"/>
              </a:rPr>
              <a:t> </a:t>
            </a:r>
            <a:r>
              <a:rPr sz="2206" i="1" dirty="0">
                <a:latin typeface="Arial"/>
                <a:cs typeface="Arial"/>
              </a:rPr>
              <a:t>druhý</a:t>
            </a:r>
            <a:r>
              <a:rPr sz="2206" i="1" spc="-44" dirty="0">
                <a:latin typeface="Arial"/>
                <a:cs typeface="Arial"/>
              </a:rPr>
              <a:t> </a:t>
            </a:r>
            <a:r>
              <a:rPr sz="2206" i="1" dirty="0">
                <a:latin typeface="Arial"/>
                <a:cs typeface="Arial"/>
              </a:rPr>
              <a:t>svařovaný</a:t>
            </a:r>
            <a:r>
              <a:rPr sz="2206" i="1" spc="-66" dirty="0">
                <a:latin typeface="Arial"/>
                <a:cs typeface="Arial"/>
              </a:rPr>
              <a:t> </a:t>
            </a:r>
            <a:r>
              <a:rPr sz="2206" i="1" spc="-11" dirty="0">
                <a:latin typeface="Arial"/>
                <a:cs typeface="Arial"/>
              </a:rPr>
              <a:t>plech.</a:t>
            </a:r>
            <a:endParaRPr sz="2206" dirty="0">
              <a:latin typeface="Arial"/>
              <a:cs typeface="Arial"/>
            </a:endParaRPr>
          </a:p>
          <a:p>
            <a:pPr marL="14007" marR="294833">
              <a:spcBef>
                <a:spcPts val="1059"/>
              </a:spcBef>
            </a:pPr>
            <a:r>
              <a:rPr sz="2206" i="1" dirty="0">
                <a:latin typeface="Arial"/>
                <a:cs typeface="Arial"/>
              </a:rPr>
              <a:t>Zvýšená</a:t>
            </a:r>
            <a:r>
              <a:rPr sz="2206" i="1" spc="-66" dirty="0">
                <a:latin typeface="Arial"/>
                <a:cs typeface="Arial"/>
              </a:rPr>
              <a:t> </a:t>
            </a:r>
            <a:r>
              <a:rPr sz="2206" i="1" dirty="0">
                <a:latin typeface="Arial"/>
                <a:cs typeface="Arial"/>
              </a:rPr>
              <a:t>proudová</a:t>
            </a:r>
            <a:r>
              <a:rPr sz="2206" i="1" spc="-50" dirty="0">
                <a:latin typeface="Arial"/>
                <a:cs typeface="Arial"/>
              </a:rPr>
              <a:t> </a:t>
            </a:r>
            <a:r>
              <a:rPr sz="2206" i="1" dirty="0">
                <a:latin typeface="Arial"/>
                <a:cs typeface="Arial"/>
              </a:rPr>
              <a:t>hustota</a:t>
            </a:r>
            <a:r>
              <a:rPr sz="2206" i="1" spc="-55" dirty="0">
                <a:latin typeface="Arial"/>
                <a:cs typeface="Arial"/>
              </a:rPr>
              <a:t> </a:t>
            </a:r>
            <a:r>
              <a:rPr sz="2206" i="1" dirty="0">
                <a:latin typeface="Arial"/>
                <a:cs typeface="Arial"/>
              </a:rPr>
              <a:t>zajistí</a:t>
            </a:r>
            <a:r>
              <a:rPr sz="2206" i="1" spc="-39" dirty="0">
                <a:latin typeface="Arial"/>
                <a:cs typeface="Arial"/>
              </a:rPr>
              <a:t> </a:t>
            </a:r>
            <a:r>
              <a:rPr sz="2206" i="1" dirty="0">
                <a:latin typeface="Arial"/>
                <a:cs typeface="Arial"/>
              </a:rPr>
              <a:t>ostře</a:t>
            </a:r>
            <a:r>
              <a:rPr sz="2206" i="1" spc="-44" dirty="0">
                <a:latin typeface="Arial"/>
                <a:cs typeface="Arial"/>
              </a:rPr>
              <a:t> </a:t>
            </a:r>
            <a:r>
              <a:rPr sz="2206" i="1" dirty="0">
                <a:latin typeface="Arial"/>
                <a:cs typeface="Arial"/>
              </a:rPr>
              <a:t>ohraničený</a:t>
            </a:r>
            <a:r>
              <a:rPr sz="2206" i="1" spc="-61" dirty="0">
                <a:latin typeface="Arial"/>
                <a:cs typeface="Arial"/>
              </a:rPr>
              <a:t> </a:t>
            </a:r>
            <a:r>
              <a:rPr sz="2206" i="1" dirty="0">
                <a:latin typeface="Arial"/>
                <a:cs typeface="Arial"/>
              </a:rPr>
              <a:t>lokální</a:t>
            </a:r>
            <a:r>
              <a:rPr sz="2206" i="1" spc="-33" dirty="0">
                <a:latin typeface="Arial"/>
                <a:cs typeface="Arial"/>
              </a:rPr>
              <a:t> </a:t>
            </a:r>
            <a:r>
              <a:rPr sz="2206" i="1" dirty="0">
                <a:latin typeface="Arial"/>
                <a:cs typeface="Arial"/>
              </a:rPr>
              <a:t>ohřev</a:t>
            </a:r>
            <a:r>
              <a:rPr sz="2206" i="1" spc="-33"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v</a:t>
            </a:r>
            <a:r>
              <a:rPr sz="2206" i="1" spc="39" dirty="0">
                <a:latin typeface="Arial"/>
                <a:cs typeface="Arial"/>
              </a:rPr>
              <a:t> </a:t>
            </a:r>
            <a:r>
              <a:rPr sz="2206" i="1" spc="-22" dirty="0">
                <a:latin typeface="Arial"/>
                <a:cs typeface="Arial"/>
              </a:rPr>
              <a:t>čase </a:t>
            </a:r>
            <a:r>
              <a:rPr sz="2206" i="1" dirty="0">
                <a:latin typeface="Arial"/>
                <a:cs typeface="Arial"/>
              </a:rPr>
              <a:t>odpovídajícím</a:t>
            </a:r>
            <a:r>
              <a:rPr sz="2206" i="1" spc="-88" dirty="0">
                <a:latin typeface="Arial"/>
                <a:cs typeface="Arial"/>
              </a:rPr>
              <a:t> </a:t>
            </a:r>
            <a:r>
              <a:rPr sz="2206" i="1" dirty="0">
                <a:latin typeface="Arial"/>
                <a:cs typeface="Arial"/>
              </a:rPr>
              <a:t>zhruba</a:t>
            </a:r>
            <a:r>
              <a:rPr sz="2206" i="1" spc="-50" dirty="0">
                <a:latin typeface="Arial"/>
                <a:cs typeface="Arial"/>
              </a:rPr>
              <a:t> </a:t>
            </a:r>
            <a:r>
              <a:rPr sz="2206" i="1" dirty="0">
                <a:latin typeface="Arial"/>
                <a:cs typeface="Arial"/>
              </a:rPr>
              <a:t>zániku</a:t>
            </a:r>
            <a:r>
              <a:rPr sz="2206" i="1" spc="-50" dirty="0">
                <a:latin typeface="Arial"/>
                <a:cs typeface="Arial"/>
              </a:rPr>
              <a:t> </a:t>
            </a:r>
            <a:r>
              <a:rPr sz="2206" i="1" dirty="0">
                <a:latin typeface="Arial"/>
                <a:cs typeface="Arial"/>
              </a:rPr>
              <a:t>přechodových</a:t>
            </a:r>
            <a:r>
              <a:rPr sz="2206" i="1" spc="-55" dirty="0">
                <a:latin typeface="Arial"/>
                <a:cs typeface="Arial"/>
              </a:rPr>
              <a:t> </a:t>
            </a:r>
            <a:r>
              <a:rPr sz="2206" i="1" dirty="0">
                <a:latin typeface="Arial"/>
                <a:cs typeface="Arial"/>
              </a:rPr>
              <a:t>odporů</a:t>
            </a:r>
            <a:r>
              <a:rPr sz="2206" i="1" spc="-44" dirty="0">
                <a:latin typeface="Arial"/>
                <a:cs typeface="Arial"/>
              </a:rPr>
              <a:t> </a:t>
            </a:r>
            <a:r>
              <a:rPr sz="2206" i="1" dirty="0">
                <a:latin typeface="Arial"/>
                <a:cs typeface="Arial"/>
              </a:rPr>
              <a:t>dojde</a:t>
            </a:r>
            <a:r>
              <a:rPr sz="2206" i="1" spc="-33" dirty="0">
                <a:latin typeface="Arial"/>
                <a:cs typeface="Arial"/>
              </a:rPr>
              <a:t> </a:t>
            </a:r>
            <a:r>
              <a:rPr sz="2206" i="1" dirty="0">
                <a:latin typeface="Arial"/>
                <a:cs typeface="Arial"/>
              </a:rPr>
              <a:t>ke</a:t>
            </a:r>
            <a:r>
              <a:rPr sz="2206" i="1" spc="-28" dirty="0">
                <a:latin typeface="Arial"/>
                <a:cs typeface="Arial"/>
              </a:rPr>
              <a:t> </a:t>
            </a:r>
            <a:r>
              <a:rPr sz="2206" i="1" spc="-11" dirty="0">
                <a:latin typeface="Arial"/>
                <a:cs typeface="Arial"/>
              </a:rPr>
              <a:t>zborcení </a:t>
            </a:r>
            <a:r>
              <a:rPr sz="2206" i="1" dirty="0">
                <a:latin typeface="Arial"/>
                <a:cs typeface="Arial"/>
              </a:rPr>
              <a:t>zahřátého</a:t>
            </a:r>
            <a:r>
              <a:rPr sz="2206" i="1" spc="-77" dirty="0">
                <a:latin typeface="Arial"/>
                <a:cs typeface="Arial"/>
              </a:rPr>
              <a:t> </a:t>
            </a:r>
            <a:r>
              <a:rPr sz="2206" i="1" dirty="0">
                <a:latin typeface="Arial"/>
                <a:cs typeface="Arial"/>
              </a:rPr>
              <a:t>výstupku</a:t>
            </a:r>
            <a:r>
              <a:rPr sz="2206" i="1" spc="-50"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plechy</a:t>
            </a:r>
            <a:r>
              <a:rPr sz="2206" i="1" spc="-33" dirty="0">
                <a:latin typeface="Arial"/>
                <a:cs typeface="Arial"/>
              </a:rPr>
              <a:t> </a:t>
            </a:r>
            <a:r>
              <a:rPr sz="2206" i="1" dirty="0">
                <a:latin typeface="Arial"/>
                <a:cs typeface="Arial"/>
              </a:rPr>
              <a:t>na</a:t>
            </a:r>
            <a:r>
              <a:rPr sz="2206" i="1" spc="-6" dirty="0">
                <a:latin typeface="Arial"/>
                <a:cs typeface="Arial"/>
              </a:rPr>
              <a:t> </a:t>
            </a:r>
            <a:r>
              <a:rPr sz="2206" i="1" dirty="0">
                <a:latin typeface="Arial"/>
                <a:cs typeface="Arial"/>
              </a:rPr>
              <a:t>sebe</a:t>
            </a:r>
            <a:r>
              <a:rPr sz="2206" i="1" spc="-39" dirty="0">
                <a:latin typeface="Arial"/>
                <a:cs typeface="Arial"/>
              </a:rPr>
              <a:t> </a:t>
            </a:r>
            <a:r>
              <a:rPr sz="2206" i="1" spc="-11" dirty="0">
                <a:latin typeface="Arial"/>
                <a:cs typeface="Arial"/>
              </a:rPr>
              <a:t>dosednou.</a:t>
            </a:r>
            <a:endParaRPr sz="2206" dirty="0">
              <a:latin typeface="Arial"/>
              <a:cs typeface="Arial"/>
            </a:endParaRPr>
          </a:p>
          <a:p>
            <a:pPr marL="14007" marR="5602">
              <a:spcBef>
                <a:spcPts val="1059"/>
              </a:spcBef>
            </a:pPr>
            <a:r>
              <a:rPr sz="2206" i="1" dirty="0">
                <a:latin typeface="Arial"/>
                <a:cs typeface="Arial"/>
              </a:rPr>
              <a:t>V</a:t>
            </a:r>
            <a:r>
              <a:rPr sz="2206" i="1" spc="-22" dirty="0">
                <a:latin typeface="Arial"/>
                <a:cs typeface="Arial"/>
              </a:rPr>
              <a:t> </a:t>
            </a:r>
            <a:r>
              <a:rPr sz="2206" i="1" dirty="0">
                <a:latin typeface="Arial"/>
                <a:cs typeface="Arial"/>
              </a:rPr>
              <a:t>dalším</a:t>
            </a:r>
            <a:r>
              <a:rPr sz="2206" i="1" spc="-28" dirty="0">
                <a:latin typeface="Arial"/>
                <a:cs typeface="Arial"/>
              </a:rPr>
              <a:t> </a:t>
            </a:r>
            <a:r>
              <a:rPr sz="2206" i="1" dirty="0">
                <a:latin typeface="Arial"/>
                <a:cs typeface="Arial"/>
              </a:rPr>
              <a:t>průběhu</a:t>
            </a:r>
            <a:r>
              <a:rPr sz="2206" i="1" spc="-50" dirty="0">
                <a:latin typeface="Arial"/>
                <a:cs typeface="Arial"/>
              </a:rPr>
              <a:t> </a:t>
            </a:r>
            <a:r>
              <a:rPr sz="2206" i="1" dirty="0">
                <a:latin typeface="Arial"/>
                <a:cs typeface="Arial"/>
              </a:rPr>
              <a:t>svařovacího</a:t>
            </a:r>
            <a:r>
              <a:rPr sz="2206" i="1" spc="-44" dirty="0">
                <a:latin typeface="Arial"/>
                <a:cs typeface="Arial"/>
              </a:rPr>
              <a:t> </a:t>
            </a:r>
            <a:r>
              <a:rPr sz="2206" i="1" dirty="0">
                <a:latin typeface="Arial"/>
                <a:cs typeface="Arial"/>
              </a:rPr>
              <a:t>procesu</a:t>
            </a:r>
            <a:r>
              <a:rPr sz="2206" i="1" spc="-66" dirty="0">
                <a:latin typeface="Arial"/>
                <a:cs typeface="Arial"/>
              </a:rPr>
              <a:t> </a:t>
            </a:r>
            <a:r>
              <a:rPr sz="2206" i="1" dirty="0">
                <a:latin typeface="Arial"/>
                <a:cs typeface="Arial"/>
              </a:rPr>
              <a:t>roste</a:t>
            </a:r>
            <a:r>
              <a:rPr sz="2206" i="1" spc="-33" dirty="0">
                <a:latin typeface="Arial"/>
                <a:cs typeface="Arial"/>
              </a:rPr>
              <a:t> </a:t>
            </a:r>
            <a:r>
              <a:rPr sz="2206" i="1" dirty="0">
                <a:latin typeface="Arial"/>
                <a:cs typeface="Arial"/>
              </a:rPr>
              <a:t>tavná</a:t>
            </a:r>
            <a:r>
              <a:rPr sz="2206" i="1" spc="-33" dirty="0">
                <a:latin typeface="Arial"/>
                <a:cs typeface="Arial"/>
              </a:rPr>
              <a:t> </a:t>
            </a:r>
            <a:r>
              <a:rPr sz="2206" i="1" dirty="0">
                <a:latin typeface="Arial"/>
                <a:cs typeface="Arial"/>
              </a:rPr>
              <a:t>čočka</a:t>
            </a:r>
            <a:r>
              <a:rPr sz="2206" i="1" spc="-50" dirty="0">
                <a:latin typeface="Arial"/>
                <a:cs typeface="Arial"/>
              </a:rPr>
              <a:t> </a:t>
            </a:r>
            <a:r>
              <a:rPr sz="2206" i="1" dirty="0">
                <a:latin typeface="Arial"/>
                <a:cs typeface="Arial"/>
              </a:rPr>
              <a:t>ve</a:t>
            </a:r>
            <a:r>
              <a:rPr sz="2206" i="1" spc="-22" dirty="0">
                <a:latin typeface="Arial"/>
                <a:cs typeface="Arial"/>
              </a:rPr>
              <a:t> </a:t>
            </a:r>
            <a:r>
              <a:rPr sz="2206" i="1" dirty="0">
                <a:latin typeface="Arial"/>
                <a:cs typeface="Arial"/>
              </a:rPr>
              <a:t>spoji</a:t>
            </a:r>
            <a:r>
              <a:rPr sz="2206" i="1" spc="-6" dirty="0">
                <a:latin typeface="Arial"/>
                <a:cs typeface="Arial"/>
              </a:rPr>
              <a:t> </a:t>
            </a:r>
            <a:r>
              <a:rPr sz="2206" i="1" spc="-11" dirty="0">
                <a:latin typeface="Arial"/>
                <a:cs typeface="Arial"/>
              </a:rPr>
              <a:t>obdobně </a:t>
            </a:r>
            <a:r>
              <a:rPr sz="2206" i="1" dirty="0">
                <a:latin typeface="Arial"/>
                <a:cs typeface="Arial"/>
              </a:rPr>
              <a:t>jako</a:t>
            </a:r>
            <a:r>
              <a:rPr sz="2206" i="1" spc="-39" dirty="0">
                <a:latin typeface="Arial"/>
                <a:cs typeface="Arial"/>
              </a:rPr>
              <a:t> </a:t>
            </a:r>
            <a:r>
              <a:rPr sz="2206" i="1" dirty="0">
                <a:latin typeface="Arial"/>
                <a:cs typeface="Arial"/>
              </a:rPr>
              <a:t>u</a:t>
            </a:r>
            <a:r>
              <a:rPr sz="2206" i="1" spc="-11" dirty="0">
                <a:latin typeface="Arial"/>
                <a:cs typeface="Arial"/>
              </a:rPr>
              <a:t> </a:t>
            </a:r>
            <a:r>
              <a:rPr sz="2206" i="1" dirty="0">
                <a:latin typeface="Arial"/>
                <a:cs typeface="Arial"/>
              </a:rPr>
              <a:t>bodového</a:t>
            </a:r>
            <a:r>
              <a:rPr sz="2206" i="1" spc="-55" dirty="0">
                <a:latin typeface="Arial"/>
                <a:cs typeface="Arial"/>
              </a:rPr>
              <a:t> </a:t>
            </a:r>
            <a:r>
              <a:rPr sz="2206" i="1" spc="-11" dirty="0">
                <a:latin typeface="Arial"/>
                <a:cs typeface="Arial"/>
              </a:rPr>
              <a:t>svařování.</a:t>
            </a:r>
            <a:endParaRPr sz="2206" dirty="0">
              <a:latin typeface="Arial"/>
              <a:cs typeface="Arial"/>
            </a:endParaRPr>
          </a:p>
          <a:p>
            <a:pPr marL="14007">
              <a:spcBef>
                <a:spcPts val="1059"/>
              </a:spcBef>
            </a:pPr>
            <a:r>
              <a:rPr sz="2206" i="1" dirty="0">
                <a:latin typeface="Arial"/>
                <a:cs typeface="Arial"/>
              </a:rPr>
              <a:t>Výstupkové</a:t>
            </a:r>
            <a:r>
              <a:rPr sz="2206" i="1" spc="-55" dirty="0">
                <a:latin typeface="Arial"/>
                <a:cs typeface="Arial"/>
              </a:rPr>
              <a:t> </a:t>
            </a:r>
            <a:r>
              <a:rPr sz="2206" i="1" dirty="0">
                <a:latin typeface="Arial"/>
                <a:cs typeface="Arial"/>
              </a:rPr>
              <a:t>svařování</a:t>
            </a:r>
            <a:r>
              <a:rPr sz="2206" i="1" spc="-55"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používá</a:t>
            </a:r>
            <a:r>
              <a:rPr sz="2206" i="1" spc="-50" dirty="0">
                <a:latin typeface="Arial"/>
                <a:cs typeface="Arial"/>
              </a:rPr>
              <a:t> </a:t>
            </a:r>
            <a:r>
              <a:rPr sz="2206" i="1" dirty="0">
                <a:latin typeface="Arial"/>
                <a:cs typeface="Arial"/>
              </a:rPr>
              <a:t>pro</a:t>
            </a:r>
            <a:r>
              <a:rPr sz="2206" i="1" spc="-28" dirty="0">
                <a:latin typeface="Arial"/>
                <a:cs typeface="Arial"/>
              </a:rPr>
              <a:t> </a:t>
            </a:r>
            <a:r>
              <a:rPr sz="2206" i="1" dirty="0">
                <a:latin typeface="Arial"/>
                <a:cs typeface="Arial"/>
              </a:rPr>
              <a:t>plechy</a:t>
            </a:r>
            <a:r>
              <a:rPr sz="2206" i="1" spc="-6" dirty="0">
                <a:latin typeface="Arial"/>
                <a:cs typeface="Arial"/>
              </a:rPr>
              <a:t> </a:t>
            </a:r>
            <a:r>
              <a:rPr sz="2206" i="1" dirty="0">
                <a:latin typeface="Arial"/>
                <a:cs typeface="Arial"/>
              </a:rPr>
              <a:t>tlouštěk</a:t>
            </a:r>
            <a:r>
              <a:rPr sz="2206" i="1" spc="-50" dirty="0">
                <a:latin typeface="Arial"/>
                <a:cs typeface="Arial"/>
              </a:rPr>
              <a:t> </a:t>
            </a:r>
            <a:r>
              <a:rPr sz="2206" i="1" dirty="0">
                <a:latin typeface="Arial"/>
                <a:cs typeface="Arial"/>
              </a:rPr>
              <a:t>od 0,4</a:t>
            </a:r>
            <a:r>
              <a:rPr sz="2206" i="1" spc="-22" dirty="0">
                <a:latin typeface="Arial"/>
                <a:cs typeface="Arial"/>
              </a:rPr>
              <a:t> </a:t>
            </a:r>
            <a:r>
              <a:rPr sz="2206" i="1" dirty="0">
                <a:latin typeface="Arial"/>
                <a:cs typeface="Arial"/>
              </a:rPr>
              <a:t>do</a:t>
            </a:r>
            <a:r>
              <a:rPr sz="2206" i="1" spc="-22" dirty="0">
                <a:latin typeface="Arial"/>
                <a:cs typeface="Arial"/>
              </a:rPr>
              <a:t> </a:t>
            </a:r>
            <a:r>
              <a:rPr sz="2206" i="1" dirty="0">
                <a:latin typeface="Arial"/>
                <a:cs typeface="Arial"/>
              </a:rPr>
              <a:t>6</a:t>
            </a:r>
            <a:r>
              <a:rPr sz="2206" i="1" spc="-6" dirty="0">
                <a:latin typeface="Arial"/>
                <a:cs typeface="Arial"/>
              </a:rPr>
              <a:t> </a:t>
            </a:r>
            <a:r>
              <a:rPr sz="2206" i="1" spc="-28" dirty="0">
                <a:latin typeface="Arial"/>
                <a:cs typeface="Arial"/>
              </a:rPr>
              <a:t>mm</a:t>
            </a:r>
            <a:endParaRPr sz="2206" dirty="0">
              <a:latin typeface="Arial"/>
              <a:cs typeface="Arial"/>
            </a:endParaRPr>
          </a:p>
          <a:p>
            <a:pPr marL="14007"/>
            <a:r>
              <a:rPr sz="2206" i="1" dirty="0">
                <a:latin typeface="Arial"/>
                <a:cs typeface="Arial"/>
              </a:rPr>
              <a:t>(výjimečně</a:t>
            </a:r>
            <a:r>
              <a:rPr sz="2206" i="1" spc="-44" dirty="0">
                <a:latin typeface="Arial"/>
                <a:cs typeface="Arial"/>
              </a:rPr>
              <a:t> </a:t>
            </a:r>
            <a:r>
              <a:rPr sz="2206" i="1" dirty="0">
                <a:latin typeface="Arial"/>
                <a:cs typeface="Arial"/>
              </a:rPr>
              <a:t>i</a:t>
            </a:r>
            <a:r>
              <a:rPr sz="2206" i="1" spc="-22" dirty="0">
                <a:latin typeface="Arial"/>
                <a:cs typeface="Arial"/>
              </a:rPr>
              <a:t> </a:t>
            </a:r>
            <a:r>
              <a:rPr sz="2206" i="1" spc="-11" dirty="0">
                <a:latin typeface="Arial"/>
                <a:cs typeface="Arial"/>
              </a:rPr>
              <a:t>více).</a:t>
            </a:r>
            <a:endParaRPr sz="2206" dirty="0">
              <a:latin typeface="Arial"/>
              <a:cs typeface="Arial"/>
            </a:endParaRPr>
          </a:p>
        </p:txBody>
      </p:sp>
      <p:sp>
        <p:nvSpPr>
          <p:cNvPr id="13" name="object 13"/>
          <p:cNvSpPr txBox="1">
            <a:spLocks noGrp="1"/>
          </p:cNvSpPr>
          <p:nvPr>
            <p:ph type="title"/>
          </p:nvPr>
        </p:nvSpPr>
        <p:spPr>
          <a:xfrm>
            <a:off x="391632" y="774807"/>
            <a:ext cx="6274364" cy="514728"/>
          </a:xfrm>
          <a:prstGeom prst="rect">
            <a:avLst/>
          </a:prstGeom>
        </p:spPr>
        <p:txBody>
          <a:bodyPr vert="horz" wrap="square" lIns="0" tIns="14005" rIns="0" bIns="0" rtlCol="0">
            <a:spAutoFit/>
          </a:bodyPr>
          <a:lstStyle/>
          <a:p>
            <a:pPr marL="14007">
              <a:spcBef>
                <a:spcPts val="110"/>
              </a:spcBef>
            </a:pPr>
            <a:r>
              <a:rPr sz="3253" i="1" spc="-94" dirty="0">
                <a:solidFill>
                  <a:srgbClr val="FF3300"/>
                </a:solidFill>
                <a:latin typeface="Tahoma"/>
                <a:cs typeface="Tahoma"/>
              </a:rPr>
              <a:t>Princip</a:t>
            </a:r>
            <a:r>
              <a:rPr sz="3253" i="1" spc="-121" dirty="0">
                <a:solidFill>
                  <a:srgbClr val="FF3300"/>
                </a:solidFill>
                <a:latin typeface="Tahoma"/>
                <a:cs typeface="Tahoma"/>
              </a:rPr>
              <a:t> </a:t>
            </a:r>
            <a:r>
              <a:rPr sz="3253" i="1" spc="-110" dirty="0">
                <a:solidFill>
                  <a:srgbClr val="FF3300"/>
                </a:solidFill>
                <a:latin typeface="Tahoma"/>
                <a:cs typeface="Tahoma"/>
              </a:rPr>
              <a:t>výstupkového</a:t>
            </a:r>
            <a:r>
              <a:rPr sz="3253" i="1" spc="-116" dirty="0">
                <a:solidFill>
                  <a:srgbClr val="FF3300"/>
                </a:solidFill>
                <a:latin typeface="Tahoma"/>
                <a:cs typeface="Tahoma"/>
              </a:rPr>
              <a:t> </a:t>
            </a:r>
            <a:r>
              <a:rPr sz="3253" i="1" spc="-55" dirty="0">
                <a:solidFill>
                  <a:srgbClr val="FF3300"/>
                </a:solidFill>
                <a:latin typeface="Tahoma"/>
                <a:cs typeface="Tahoma"/>
              </a:rPr>
              <a:t>svařování</a:t>
            </a:r>
            <a:endParaRPr sz="3253">
              <a:latin typeface="Tahoma"/>
              <a:cs typeface="Tahoma"/>
            </a:endParaRPr>
          </a:p>
        </p:txBody>
      </p:sp>
      <p:pic>
        <p:nvPicPr>
          <p:cNvPr id="14" name="object 14"/>
          <p:cNvPicPr/>
          <p:nvPr/>
        </p:nvPicPr>
        <p:blipFill>
          <a:blip r:embed="rId2" cstate="print"/>
          <a:stretch>
            <a:fillRect/>
          </a:stretch>
        </p:blipFill>
        <p:spPr>
          <a:xfrm>
            <a:off x="697297" y="5160319"/>
            <a:ext cx="2127682" cy="1394926"/>
          </a:xfrm>
          <a:prstGeom prst="rect">
            <a:avLst/>
          </a:prstGeom>
        </p:spPr>
      </p:pic>
      <p:pic>
        <p:nvPicPr>
          <p:cNvPr id="15" name="object 15"/>
          <p:cNvPicPr/>
          <p:nvPr/>
        </p:nvPicPr>
        <p:blipFill>
          <a:blip r:embed="rId3" cstate="print"/>
          <a:stretch>
            <a:fillRect/>
          </a:stretch>
        </p:blipFill>
        <p:spPr>
          <a:xfrm>
            <a:off x="3061948" y="5186995"/>
            <a:ext cx="2072984" cy="1312790"/>
          </a:xfrm>
          <a:prstGeom prst="rect">
            <a:avLst/>
          </a:prstGeom>
        </p:spPr>
      </p:pic>
      <p:pic>
        <p:nvPicPr>
          <p:cNvPr id="16" name="object 16"/>
          <p:cNvPicPr/>
          <p:nvPr/>
        </p:nvPicPr>
        <p:blipFill>
          <a:blip r:embed="rId4" cstate="print"/>
          <a:stretch>
            <a:fillRect/>
          </a:stretch>
        </p:blipFill>
        <p:spPr>
          <a:xfrm>
            <a:off x="5266940" y="5197050"/>
            <a:ext cx="2285660" cy="1453992"/>
          </a:xfrm>
          <a:prstGeom prst="rect">
            <a:avLst/>
          </a:prstGeom>
        </p:spPr>
      </p:pic>
      <p:pic>
        <p:nvPicPr>
          <p:cNvPr id="17" name="object 17"/>
          <p:cNvPicPr/>
          <p:nvPr/>
        </p:nvPicPr>
        <p:blipFill>
          <a:blip r:embed="rId5" cstate="print"/>
          <a:stretch>
            <a:fillRect/>
          </a:stretch>
        </p:blipFill>
        <p:spPr>
          <a:xfrm>
            <a:off x="7708900" y="5305426"/>
            <a:ext cx="1912560" cy="1273349"/>
          </a:xfrm>
          <a:prstGeom prst="rect">
            <a:avLst/>
          </a:prstGeom>
        </p:spPr>
      </p:pic>
      <p:sp>
        <p:nvSpPr>
          <p:cNvPr id="18" name="object 18"/>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3" name="object 13"/>
          <p:cNvSpPr txBox="1"/>
          <p:nvPr/>
        </p:nvSpPr>
        <p:spPr>
          <a:xfrm>
            <a:off x="471673" y="1385893"/>
            <a:ext cx="9118135" cy="2609810"/>
          </a:xfrm>
          <a:prstGeom prst="rect">
            <a:avLst/>
          </a:prstGeom>
        </p:spPr>
        <p:txBody>
          <a:bodyPr vert="horz" wrap="square" lIns="0" tIns="148456" rIns="0" bIns="0" rtlCol="0">
            <a:spAutoFit/>
          </a:bodyPr>
          <a:lstStyle/>
          <a:p>
            <a:pPr marL="14007">
              <a:spcBef>
                <a:spcPts val="1169"/>
              </a:spcBef>
            </a:pPr>
            <a:r>
              <a:rPr sz="2206" b="1" i="1" dirty="0">
                <a:latin typeface="Arial"/>
                <a:cs typeface="Arial"/>
              </a:rPr>
              <a:t>Svařovací</a:t>
            </a:r>
            <a:r>
              <a:rPr sz="2206" b="1" i="1" spc="-33" dirty="0">
                <a:latin typeface="Arial"/>
                <a:cs typeface="Arial"/>
              </a:rPr>
              <a:t> </a:t>
            </a:r>
            <a:r>
              <a:rPr sz="2206" b="1" i="1" dirty="0">
                <a:latin typeface="Arial"/>
                <a:cs typeface="Arial"/>
              </a:rPr>
              <a:t>parametry</a:t>
            </a:r>
            <a:r>
              <a:rPr sz="2206" b="1" i="1" spc="-44" dirty="0">
                <a:latin typeface="Arial"/>
                <a:cs typeface="Arial"/>
              </a:rPr>
              <a:t> </a:t>
            </a:r>
            <a:r>
              <a:rPr sz="2206" b="1" i="1" spc="-55" dirty="0">
                <a:latin typeface="Arial"/>
                <a:cs typeface="Arial"/>
              </a:rPr>
              <a:t>:</a:t>
            </a:r>
            <a:endParaRPr sz="2206" dirty="0">
              <a:latin typeface="Arial"/>
              <a:cs typeface="Arial"/>
            </a:endParaRPr>
          </a:p>
          <a:p>
            <a:pPr marL="14007" marR="232505">
              <a:spcBef>
                <a:spcPts val="1064"/>
              </a:spcBef>
            </a:pPr>
            <a:r>
              <a:rPr sz="2206" i="1" dirty="0">
                <a:latin typeface="Arial"/>
                <a:cs typeface="Arial"/>
              </a:rPr>
              <a:t>Za</a:t>
            </a:r>
            <a:r>
              <a:rPr sz="2206" i="1" spc="-22" dirty="0">
                <a:latin typeface="Arial"/>
                <a:cs typeface="Arial"/>
              </a:rPr>
              <a:t> </a:t>
            </a:r>
            <a:r>
              <a:rPr sz="2206" i="1" dirty="0">
                <a:latin typeface="Arial"/>
                <a:cs typeface="Arial"/>
              </a:rPr>
              <a:t>základní</a:t>
            </a:r>
            <a:r>
              <a:rPr sz="2206" i="1" spc="-61" dirty="0">
                <a:latin typeface="Arial"/>
                <a:cs typeface="Arial"/>
              </a:rPr>
              <a:t> </a:t>
            </a:r>
            <a:r>
              <a:rPr sz="2206" i="1" dirty="0">
                <a:latin typeface="Arial"/>
                <a:cs typeface="Arial"/>
              </a:rPr>
              <a:t>svařovací</a:t>
            </a:r>
            <a:r>
              <a:rPr sz="2206" i="1" spc="-66" dirty="0">
                <a:latin typeface="Arial"/>
                <a:cs typeface="Arial"/>
              </a:rPr>
              <a:t> </a:t>
            </a:r>
            <a:r>
              <a:rPr sz="2206" i="1" dirty="0">
                <a:latin typeface="Arial"/>
                <a:cs typeface="Arial"/>
              </a:rPr>
              <a:t>parametry</a:t>
            </a:r>
            <a:r>
              <a:rPr sz="2206" i="1" spc="-66"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u</a:t>
            </a:r>
            <a:r>
              <a:rPr sz="2206" i="1" spc="-6" dirty="0">
                <a:latin typeface="Arial"/>
                <a:cs typeface="Arial"/>
              </a:rPr>
              <a:t> </a:t>
            </a:r>
            <a:r>
              <a:rPr sz="2206" i="1" dirty="0">
                <a:latin typeface="Arial"/>
                <a:cs typeface="Arial"/>
              </a:rPr>
              <a:t>výstupkového</a:t>
            </a:r>
            <a:r>
              <a:rPr sz="2206" i="1" spc="-72" dirty="0">
                <a:latin typeface="Arial"/>
                <a:cs typeface="Arial"/>
              </a:rPr>
              <a:t> </a:t>
            </a:r>
            <a:r>
              <a:rPr sz="2206" i="1" dirty="0">
                <a:latin typeface="Arial"/>
                <a:cs typeface="Arial"/>
              </a:rPr>
              <a:t>svařování</a:t>
            </a:r>
            <a:r>
              <a:rPr sz="2206" i="1" spc="-55" dirty="0">
                <a:latin typeface="Arial"/>
                <a:cs typeface="Arial"/>
              </a:rPr>
              <a:t> </a:t>
            </a:r>
            <a:r>
              <a:rPr sz="2206" i="1" spc="-11" dirty="0">
                <a:latin typeface="Arial"/>
                <a:cs typeface="Arial"/>
              </a:rPr>
              <a:t>považují </a:t>
            </a:r>
            <a:r>
              <a:rPr sz="2206" i="1" dirty="0">
                <a:latin typeface="Arial"/>
                <a:cs typeface="Arial"/>
              </a:rPr>
              <a:t>stejné</a:t>
            </a:r>
            <a:r>
              <a:rPr sz="2206" i="1" spc="-44" dirty="0">
                <a:latin typeface="Arial"/>
                <a:cs typeface="Arial"/>
              </a:rPr>
              <a:t> </a:t>
            </a:r>
            <a:r>
              <a:rPr sz="2206" i="1" dirty="0">
                <a:latin typeface="Arial"/>
                <a:cs typeface="Arial"/>
              </a:rPr>
              <a:t>veličiny</a:t>
            </a:r>
            <a:r>
              <a:rPr sz="2206" i="1" spc="-33" dirty="0">
                <a:latin typeface="Arial"/>
                <a:cs typeface="Arial"/>
              </a:rPr>
              <a:t> </a:t>
            </a:r>
            <a:r>
              <a:rPr sz="2206" i="1" dirty="0">
                <a:latin typeface="Arial"/>
                <a:cs typeface="Arial"/>
              </a:rPr>
              <a:t>jako</a:t>
            </a:r>
            <a:r>
              <a:rPr sz="2206" i="1" spc="-33" dirty="0">
                <a:latin typeface="Arial"/>
                <a:cs typeface="Arial"/>
              </a:rPr>
              <a:t> </a:t>
            </a:r>
            <a:r>
              <a:rPr sz="2206" i="1" dirty="0">
                <a:latin typeface="Arial"/>
                <a:cs typeface="Arial"/>
              </a:rPr>
              <a:t>u</a:t>
            </a:r>
            <a:r>
              <a:rPr sz="2206" i="1" spc="-11" dirty="0">
                <a:latin typeface="Arial"/>
                <a:cs typeface="Arial"/>
              </a:rPr>
              <a:t> </a:t>
            </a:r>
            <a:r>
              <a:rPr sz="2206" i="1" dirty="0">
                <a:latin typeface="Arial"/>
                <a:cs typeface="Arial"/>
              </a:rPr>
              <a:t>svařování</a:t>
            </a:r>
            <a:r>
              <a:rPr sz="2206" i="1" spc="-55" dirty="0">
                <a:latin typeface="Arial"/>
                <a:cs typeface="Arial"/>
              </a:rPr>
              <a:t> </a:t>
            </a:r>
            <a:r>
              <a:rPr sz="2206" i="1" spc="-11" dirty="0">
                <a:latin typeface="Arial"/>
                <a:cs typeface="Arial"/>
              </a:rPr>
              <a:t>bodového.</a:t>
            </a:r>
            <a:endParaRPr sz="2206" dirty="0">
              <a:latin typeface="Arial"/>
              <a:cs typeface="Arial"/>
            </a:endParaRPr>
          </a:p>
          <a:p>
            <a:pPr marL="14007">
              <a:spcBef>
                <a:spcPts val="1059"/>
              </a:spcBef>
            </a:pPr>
            <a:r>
              <a:rPr sz="2206" i="1" dirty="0">
                <a:latin typeface="Arial"/>
                <a:cs typeface="Arial"/>
              </a:rPr>
              <a:t>Rovněž</a:t>
            </a:r>
            <a:r>
              <a:rPr sz="2206" i="1" spc="-50" dirty="0">
                <a:latin typeface="Arial"/>
                <a:cs typeface="Arial"/>
              </a:rPr>
              <a:t> </a:t>
            </a:r>
            <a:r>
              <a:rPr sz="2206" i="1" dirty="0">
                <a:latin typeface="Arial"/>
                <a:cs typeface="Arial"/>
              </a:rPr>
              <a:t>lze</a:t>
            </a:r>
            <a:r>
              <a:rPr sz="2206" i="1" spc="-6" dirty="0">
                <a:latin typeface="Arial"/>
                <a:cs typeface="Arial"/>
              </a:rPr>
              <a:t> </a:t>
            </a:r>
            <a:r>
              <a:rPr sz="2206" i="1" dirty="0">
                <a:latin typeface="Arial"/>
                <a:cs typeface="Arial"/>
              </a:rPr>
              <a:t>použít</a:t>
            </a:r>
            <a:r>
              <a:rPr sz="2206" i="1" spc="-55" dirty="0">
                <a:latin typeface="Arial"/>
                <a:cs typeface="Arial"/>
              </a:rPr>
              <a:t> </a:t>
            </a:r>
            <a:r>
              <a:rPr sz="2206" i="1" dirty="0">
                <a:latin typeface="Arial"/>
                <a:cs typeface="Arial"/>
              </a:rPr>
              <a:t>tvrdý</a:t>
            </a:r>
            <a:r>
              <a:rPr sz="2206" i="1" spc="-50"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měkký</a:t>
            </a:r>
            <a:r>
              <a:rPr sz="2206" i="1" spc="-33" dirty="0">
                <a:latin typeface="Arial"/>
                <a:cs typeface="Arial"/>
              </a:rPr>
              <a:t> </a:t>
            </a:r>
            <a:r>
              <a:rPr sz="2206" i="1" dirty="0">
                <a:latin typeface="Arial"/>
                <a:cs typeface="Arial"/>
              </a:rPr>
              <a:t>svařovací</a:t>
            </a:r>
            <a:r>
              <a:rPr sz="2206" i="1" spc="-55" dirty="0">
                <a:latin typeface="Arial"/>
                <a:cs typeface="Arial"/>
              </a:rPr>
              <a:t> </a:t>
            </a:r>
            <a:r>
              <a:rPr sz="2206" i="1" spc="-11" dirty="0">
                <a:latin typeface="Arial"/>
                <a:cs typeface="Arial"/>
              </a:rPr>
              <a:t>režim.</a:t>
            </a:r>
            <a:endParaRPr sz="2206" dirty="0">
              <a:latin typeface="Arial"/>
              <a:cs typeface="Arial"/>
            </a:endParaRPr>
          </a:p>
          <a:p>
            <a:pPr marL="14007">
              <a:spcBef>
                <a:spcPts val="1059"/>
              </a:spcBef>
            </a:pPr>
            <a:r>
              <a:rPr sz="2206" i="1" dirty="0">
                <a:latin typeface="Arial"/>
                <a:cs typeface="Arial"/>
              </a:rPr>
              <a:t>Při</a:t>
            </a:r>
            <a:r>
              <a:rPr sz="2206" i="1" spc="-33" dirty="0">
                <a:latin typeface="Arial"/>
                <a:cs typeface="Arial"/>
              </a:rPr>
              <a:t> </a:t>
            </a:r>
            <a:r>
              <a:rPr sz="2206" i="1" dirty="0">
                <a:latin typeface="Arial"/>
                <a:cs typeface="Arial"/>
              </a:rPr>
              <a:t>volbě</a:t>
            </a:r>
            <a:r>
              <a:rPr sz="2206" i="1" spc="-39" dirty="0">
                <a:latin typeface="Arial"/>
                <a:cs typeface="Arial"/>
              </a:rPr>
              <a:t> </a:t>
            </a:r>
            <a:r>
              <a:rPr sz="2206" i="1" dirty="0">
                <a:latin typeface="Arial"/>
                <a:cs typeface="Arial"/>
              </a:rPr>
              <a:t>parametrů</a:t>
            </a:r>
            <a:r>
              <a:rPr sz="2206" i="1" spc="-72" dirty="0">
                <a:latin typeface="Arial"/>
                <a:cs typeface="Arial"/>
              </a:rPr>
              <a:t> </a:t>
            </a:r>
            <a:r>
              <a:rPr sz="2206" i="1" dirty="0">
                <a:latin typeface="Arial"/>
                <a:cs typeface="Arial"/>
              </a:rPr>
              <a:t>však</a:t>
            </a:r>
            <a:r>
              <a:rPr sz="2206" i="1" spc="-44" dirty="0">
                <a:latin typeface="Arial"/>
                <a:cs typeface="Arial"/>
              </a:rPr>
              <a:t> </a:t>
            </a:r>
            <a:r>
              <a:rPr sz="2206" i="1" dirty="0">
                <a:latin typeface="Arial"/>
                <a:cs typeface="Arial"/>
              </a:rPr>
              <a:t>nezávisí</a:t>
            </a:r>
            <a:r>
              <a:rPr sz="2206" i="1" spc="-77" dirty="0">
                <a:latin typeface="Arial"/>
                <a:cs typeface="Arial"/>
              </a:rPr>
              <a:t> </a:t>
            </a:r>
            <a:r>
              <a:rPr sz="2206" i="1" dirty="0">
                <a:latin typeface="Arial"/>
                <a:cs typeface="Arial"/>
              </a:rPr>
              <a:t>tolik</a:t>
            </a:r>
            <a:r>
              <a:rPr sz="2206" i="1" spc="-22" dirty="0">
                <a:latin typeface="Arial"/>
                <a:cs typeface="Arial"/>
              </a:rPr>
              <a:t> </a:t>
            </a:r>
            <a:r>
              <a:rPr sz="2206" i="1" dirty="0">
                <a:latin typeface="Arial"/>
                <a:cs typeface="Arial"/>
              </a:rPr>
              <a:t>na</a:t>
            </a:r>
            <a:r>
              <a:rPr sz="2206" i="1" spc="-44" dirty="0">
                <a:latin typeface="Arial"/>
                <a:cs typeface="Arial"/>
              </a:rPr>
              <a:t> </a:t>
            </a:r>
            <a:r>
              <a:rPr sz="2206" i="1" dirty="0">
                <a:latin typeface="Arial"/>
                <a:cs typeface="Arial"/>
              </a:rPr>
              <a:t>svařovaných</a:t>
            </a:r>
            <a:r>
              <a:rPr sz="2206" i="1" spc="-66" dirty="0">
                <a:latin typeface="Arial"/>
                <a:cs typeface="Arial"/>
              </a:rPr>
              <a:t> </a:t>
            </a:r>
            <a:r>
              <a:rPr sz="2206" i="1" dirty="0">
                <a:latin typeface="Arial"/>
                <a:cs typeface="Arial"/>
              </a:rPr>
              <a:t>tloušťkách,</a:t>
            </a:r>
            <a:r>
              <a:rPr sz="2206" i="1" spc="-72" dirty="0">
                <a:latin typeface="Arial"/>
                <a:cs typeface="Arial"/>
              </a:rPr>
              <a:t> </a:t>
            </a:r>
            <a:r>
              <a:rPr sz="2206" i="1" dirty="0">
                <a:latin typeface="Arial"/>
                <a:cs typeface="Arial"/>
              </a:rPr>
              <a:t>ale</a:t>
            </a:r>
            <a:r>
              <a:rPr sz="2206" i="1" spc="-22" dirty="0">
                <a:latin typeface="Arial"/>
                <a:cs typeface="Arial"/>
              </a:rPr>
              <a:t> </a:t>
            </a:r>
            <a:r>
              <a:rPr sz="2206" i="1" spc="-28" dirty="0">
                <a:latin typeface="Arial"/>
                <a:cs typeface="Arial"/>
              </a:rPr>
              <a:t>na</a:t>
            </a:r>
            <a:endParaRPr sz="2206" dirty="0">
              <a:latin typeface="Arial"/>
              <a:cs typeface="Arial"/>
            </a:endParaRPr>
          </a:p>
          <a:p>
            <a:pPr marL="14007"/>
            <a:r>
              <a:rPr sz="2206" i="1" dirty="0">
                <a:latin typeface="Arial"/>
                <a:cs typeface="Arial"/>
              </a:rPr>
              <a:t>půdorysu</a:t>
            </a:r>
            <a:r>
              <a:rPr sz="2206" i="1" spc="-61" dirty="0">
                <a:latin typeface="Arial"/>
                <a:cs typeface="Arial"/>
              </a:rPr>
              <a:t> </a:t>
            </a:r>
            <a:r>
              <a:rPr sz="2206" i="1" dirty="0">
                <a:latin typeface="Arial"/>
                <a:cs typeface="Arial"/>
              </a:rPr>
              <a:t>svarové</a:t>
            </a:r>
            <a:r>
              <a:rPr sz="2206" i="1" spc="-61" dirty="0">
                <a:latin typeface="Arial"/>
                <a:cs typeface="Arial"/>
              </a:rPr>
              <a:t> </a:t>
            </a:r>
            <a:r>
              <a:rPr sz="2206" i="1" spc="-11" dirty="0">
                <a:latin typeface="Arial"/>
                <a:cs typeface="Arial"/>
              </a:rPr>
              <a:t>plochy</a:t>
            </a:r>
            <a:endParaRPr sz="2206" dirty="0">
              <a:latin typeface="Arial"/>
              <a:cs typeface="Arial"/>
            </a:endParaRPr>
          </a:p>
        </p:txBody>
      </p:sp>
      <p:sp>
        <p:nvSpPr>
          <p:cNvPr id="14" name="object 14"/>
          <p:cNvSpPr txBox="1">
            <a:spLocks noGrp="1"/>
          </p:cNvSpPr>
          <p:nvPr>
            <p:ph type="title"/>
          </p:nvPr>
        </p:nvSpPr>
        <p:spPr>
          <a:xfrm>
            <a:off x="391633" y="774807"/>
            <a:ext cx="6859785" cy="514728"/>
          </a:xfrm>
          <a:prstGeom prst="rect">
            <a:avLst/>
          </a:prstGeom>
        </p:spPr>
        <p:txBody>
          <a:bodyPr vert="horz" wrap="square" lIns="0" tIns="14005" rIns="0" bIns="0" rtlCol="0">
            <a:spAutoFit/>
          </a:bodyPr>
          <a:lstStyle/>
          <a:p>
            <a:pPr marL="14007">
              <a:spcBef>
                <a:spcPts val="110"/>
              </a:spcBef>
            </a:pPr>
            <a:r>
              <a:rPr sz="3253" i="1" spc="-110" dirty="0">
                <a:solidFill>
                  <a:srgbClr val="FF3300"/>
                </a:solidFill>
                <a:latin typeface="Tahoma"/>
                <a:cs typeface="Tahoma"/>
              </a:rPr>
              <a:t>Charakter</a:t>
            </a:r>
            <a:r>
              <a:rPr sz="3253" i="1" spc="-88" dirty="0">
                <a:solidFill>
                  <a:srgbClr val="FF3300"/>
                </a:solidFill>
                <a:latin typeface="Tahoma"/>
                <a:cs typeface="Tahoma"/>
              </a:rPr>
              <a:t> </a:t>
            </a:r>
            <a:r>
              <a:rPr sz="3253" i="1" spc="-110" dirty="0">
                <a:solidFill>
                  <a:srgbClr val="FF3300"/>
                </a:solidFill>
                <a:latin typeface="Tahoma"/>
                <a:cs typeface="Tahoma"/>
              </a:rPr>
              <a:t>výstupkového</a:t>
            </a:r>
            <a:r>
              <a:rPr sz="3253" i="1" spc="-99" dirty="0">
                <a:solidFill>
                  <a:srgbClr val="FF3300"/>
                </a:solidFill>
                <a:latin typeface="Tahoma"/>
                <a:cs typeface="Tahoma"/>
              </a:rPr>
              <a:t> </a:t>
            </a:r>
            <a:r>
              <a:rPr sz="3253" i="1" spc="-50" dirty="0">
                <a:solidFill>
                  <a:srgbClr val="FF3300"/>
                </a:solidFill>
                <a:latin typeface="Tahoma"/>
                <a:cs typeface="Tahoma"/>
              </a:rPr>
              <a:t>svařování</a:t>
            </a:r>
            <a:endParaRPr sz="3253">
              <a:latin typeface="Tahoma"/>
              <a:cs typeface="Tahoma"/>
            </a:endParaRPr>
          </a:p>
        </p:txBody>
      </p:sp>
      <p:grpSp>
        <p:nvGrpSpPr>
          <p:cNvPr id="15" name="object 15"/>
          <p:cNvGrpSpPr/>
          <p:nvPr/>
        </p:nvGrpSpPr>
        <p:grpSpPr>
          <a:xfrm>
            <a:off x="6434418" y="3819999"/>
            <a:ext cx="3155389" cy="2925002"/>
            <a:chOff x="5571744" y="3777908"/>
            <a:chExt cx="2861310" cy="2652395"/>
          </a:xfrm>
        </p:grpSpPr>
        <p:pic>
          <p:nvPicPr>
            <p:cNvPr id="16" name="object 16"/>
            <p:cNvPicPr/>
            <p:nvPr/>
          </p:nvPicPr>
          <p:blipFill>
            <a:blip r:embed="rId2" cstate="print"/>
            <a:stretch>
              <a:fillRect/>
            </a:stretch>
          </p:blipFill>
          <p:spPr>
            <a:xfrm>
              <a:off x="5573013" y="3777908"/>
              <a:ext cx="2860025" cy="1429599"/>
            </a:xfrm>
            <a:prstGeom prst="rect">
              <a:avLst/>
            </a:prstGeom>
          </p:spPr>
        </p:pic>
        <p:pic>
          <p:nvPicPr>
            <p:cNvPr id="17" name="object 17"/>
            <p:cNvPicPr/>
            <p:nvPr/>
          </p:nvPicPr>
          <p:blipFill>
            <a:blip r:embed="rId3" cstate="print"/>
            <a:stretch>
              <a:fillRect/>
            </a:stretch>
          </p:blipFill>
          <p:spPr>
            <a:xfrm>
              <a:off x="5571744" y="5215127"/>
              <a:ext cx="2762961" cy="1214628"/>
            </a:xfrm>
            <a:prstGeom prst="rect">
              <a:avLst/>
            </a:prstGeom>
          </p:spPr>
        </p:pic>
      </p:grpSp>
      <p:pic>
        <p:nvPicPr>
          <p:cNvPr id="18" name="object 18"/>
          <p:cNvPicPr/>
          <p:nvPr/>
        </p:nvPicPr>
        <p:blipFill>
          <a:blip r:embed="rId4" cstate="print"/>
          <a:stretch>
            <a:fillRect/>
          </a:stretch>
        </p:blipFill>
        <p:spPr>
          <a:xfrm>
            <a:off x="762280" y="4223446"/>
            <a:ext cx="1305852" cy="2452044"/>
          </a:xfrm>
          <a:prstGeom prst="rect">
            <a:avLst/>
          </a:prstGeom>
        </p:spPr>
      </p:pic>
      <p:pic>
        <p:nvPicPr>
          <p:cNvPr id="19" name="object 19"/>
          <p:cNvPicPr/>
          <p:nvPr/>
        </p:nvPicPr>
        <p:blipFill>
          <a:blip r:embed="rId5" cstate="print"/>
          <a:stretch>
            <a:fillRect/>
          </a:stretch>
        </p:blipFill>
        <p:spPr>
          <a:xfrm>
            <a:off x="2192499" y="4223446"/>
            <a:ext cx="1250391" cy="2452044"/>
          </a:xfrm>
          <a:prstGeom prst="rect">
            <a:avLst/>
          </a:prstGeom>
        </p:spPr>
      </p:pic>
      <p:pic>
        <p:nvPicPr>
          <p:cNvPr id="20" name="object 20"/>
          <p:cNvPicPr/>
          <p:nvPr/>
        </p:nvPicPr>
        <p:blipFill>
          <a:blip r:embed="rId6" cstate="print"/>
          <a:stretch>
            <a:fillRect/>
          </a:stretch>
        </p:blipFill>
        <p:spPr>
          <a:xfrm>
            <a:off x="3610953" y="4223447"/>
            <a:ext cx="1405009" cy="2483976"/>
          </a:xfrm>
          <a:prstGeom prst="rect">
            <a:avLst/>
          </a:prstGeom>
        </p:spPr>
      </p:pic>
      <p:sp>
        <p:nvSpPr>
          <p:cNvPr id="21" name="object 21"/>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3" name="object 13"/>
          <p:cNvSpPr txBox="1"/>
          <p:nvPr/>
        </p:nvSpPr>
        <p:spPr>
          <a:xfrm>
            <a:off x="391633" y="1483023"/>
            <a:ext cx="8801617" cy="5118445"/>
          </a:xfrm>
          <a:prstGeom prst="rect">
            <a:avLst/>
          </a:prstGeom>
        </p:spPr>
        <p:txBody>
          <a:bodyPr vert="horz" wrap="square" lIns="0" tIns="148456" rIns="0" bIns="0" rtlCol="0">
            <a:spAutoFit/>
          </a:bodyPr>
          <a:lstStyle/>
          <a:p>
            <a:pPr marL="14007">
              <a:spcBef>
                <a:spcPts val="1169"/>
              </a:spcBef>
            </a:pPr>
            <a:r>
              <a:rPr sz="2206" b="1" i="1" dirty="0">
                <a:latin typeface="Arial"/>
                <a:cs typeface="Arial"/>
              </a:rPr>
              <a:t>Typy</a:t>
            </a:r>
            <a:r>
              <a:rPr sz="2206" b="1" i="1" spc="-94" dirty="0">
                <a:latin typeface="Arial"/>
                <a:cs typeface="Arial"/>
              </a:rPr>
              <a:t> </a:t>
            </a:r>
            <a:r>
              <a:rPr sz="2206" b="1" i="1" dirty="0">
                <a:latin typeface="Arial"/>
                <a:cs typeface="Arial"/>
              </a:rPr>
              <a:t>vytvářených</a:t>
            </a:r>
            <a:r>
              <a:rPr sz="2206" b="1" i="1" spc="-105" dirty="0">
                <a:latin typeface="Arial"/>
                <a:cs typeface="Arial"/>
              </a:rPr>
              <a:t> </a:t>
            </a:r>
            <a:r>
              <a:rPr sz="2206" b="1" i="1" spc="-11" dirty="0">
                <a:latin typeface="Arial"/>
                <a:cs typeface="Arial"/>
              </a:rPr>
              <a:t>spojů:</a:t>
            </a:r>
            <a:endParaRPr sz="2206" dirty="0">
              <a:latin typeface="Arial"/>
              <a:cs typeface="Arial"/>
            </a:endParaRPr>
          </a:p>
          <a:p>
            <a:pPr marL="14007">
              <a:spcBef>
                <a:spcPts val="1064"/>
              </a:spcBef>
            </a:pPr>
            <a:r>
              <a:rPr sz="2206" i="1" dirty="0">
                <a:latin typeface="Arial"/>
                <a:cs typeface="Arial"/>
              </a:rPr>
              <a:t>Pomocí</a:t>
            </a:r>
            <a:r>
              <a:rPr sz="2206" i="1" spc="-39" dirty="0">
                <a:latin typeface="Arial"/>
                <a:cs typeface="Arial"/>
              </a:rPr>
              <a:t> </a:t>
            </a:r>
            <a:r>
              <a:rPr sz="2206" i="1" dirty="0">
                <a:latin typeface="Arial"/>
                <a:cs typeface="Arial"/>
              </a:rPr>
              <a:t>výstupkového</a:t>
            </a:r>
            <a:r>
              <a:rPr sz="2206" i="1" spc="-55" dirty="0">
                <a:latin typeface="Arial"/>
                <a:cs typeface="Arial"/>
              </a:rPr>
              <a:t> </a:t>
            </a:r>
            <a:r>
              <a:rPr sz="2206" i="1" dirty="0">
                <a:latin typeface="Arial"/>
                <a:cs typeface="Arial"/>
              </a:rPr>
              <a:t>svařování</a:t>
            </a:r>
            <a:r>
              <a:rPr sz="2206" i="1" spc="-61" dirty="0">
                <a:latin typeface="Arial"/>
                <a:cs typeface="Arial"/>
              </a:rPr>
              <a:t> </a:t>
            </a:r>
            <a:r>
              <a:rPr sz="2206" i="1" dirty="0">
                <a:latin typeface="Arial"/>
                <a:cs typeface="Arial"/>
              </a:rPr>
              <a:t>lze</a:t>
            </a:r>
            <a:r>
              <a:rPr sz="2206" i="1" spc="-28" dirty="0">
                <a:latin typeface="Arial"/>
                <a:cs typeface="Arial"/>
              </a:rPr>
              <a:t> </a:t>
            </a:r>
            <a:r>
              <a:rPr sz="2206" i="1" dirty="0">
                <a:latin typeface="Arial"/>
                <a:cs typeface="Arial"/>
              </a:rPr>
              <a:t>vytvářet</a:t>
            </a:r>
            <a:r>
              <a:rPr sz="2206" i="1" spc="-72" dirty="0">
                <a:latin typeface="Arial"/>
                <a:cs typeface="Arial"/>
              </a:rPr>
              <a:t> </a:t>
            </a:r>
            <a:r>
              <a:rPr sz="2206" i="1" spc="-55" dirty="0">
                <a:latin typeface="Arial"/>
                <a:cs typeface="Arial"/>
              </a:rPr>
              <a:t>:</a:t>
            </a:r>
            <a:endParaRPr sz="2206" dirty="0">
              <a:latin typeface="Arial"/>
              <a:cs typeface="Arial"/>
            </a:endParaRPr>
          </a:p>
          <a:p>
            <a:pPr>
              <a:spcBef>
                <a:spcPts val="28"/>
              </a:spcBef>
            </a:pPr>
            <a:endParaRPr sz="2150" dirty="0">
              <a:latin typeface="Arial"/>
              <a:cs typeface="Arial"/>
            </a:endParaRPr>
          </a:p>
          <a:p>
            <a:pPr marL="313042" indent="-299736">
              <a:buFont typeface="Wingdings"/>
              <a:buChar char=""/>
              <a:tabLst>
                <a:tab pos="313742" algn="l"/>
              </a:tabLst>
            </a:pPr>
            <a:r>
              <a:rPr sz="2206" b="1" i="1" dirty="0">
                <a:latin typeface="Arial"/>
                <a:cs typeface="Arial"/>
              </a:rPr>
              <a:t>přeplátované</a:t>
            </a:r>
            <a:r>
              <a:rPr sz="2206" b="1" i="1" spc="-39" dirty="0">
                <a:latin typeface="Arial"/>
                <a:cs typeface="Arial"/>
              </a:rPr>
              <a:t> </a:t>
            </a:r>
            <a:r>
              <a:rPr sz="2206" b="1" i="1" spc="-11" dirty="0">
                <a:latin typeface="Arial"/>
                <a:cs typeface="Arial"/>
              </a:rPr>
              <a:t>spoje</a:t>
            </a:r>
            <a:endParaRPr sz="2206" dirty="0">
              <a:latin typeface="Arial"/>
              <a:cs typeface="Arial"/>
            </a:endParaRPr>
          </a:p>
          <a:p>
            <a:pPr marL="14007" marR="5602">
              <a:spcBef>
                <a:spcPts val="6"/>
              </a:spcBef>
            </a:pPr>
            <a:r>
              <a:rPr sz="2206" i="1" dirty="0">
                <a:latin typeface="Arial"/>
                <a:cs typeface="Arial"/>
              </a:rPr>
              <a:t>(v</a:t>
            </a:r>
            <a:r>
              <a:rPr sz="2206" i="1" spc="-39" dirty="0">
                <a:latin typeface="Arial"/>
                <a:cs typeface="Arial"/>
              </a:rPr>
              <a:t> </a:t>
            </a:r>
            <a:r>
              <a:rPr sz="2206" i="1" dirty="0">
                <a:latin typeface="Arial"/>
                <a:cs typeface="Arial"/>
              </a:rPr>
              <a:t>případě</a:t>
            </a:r>
            <a:r>
              <a:rPr sz="2206" i="1" spc="-39" dirty="0">
                <a:latin typeface="Arial"/>
                <a:cs typeface="Arial"/>
              </a:rPr>
              <a:t> </a:t>
            </a:r>
            <a:r>
              <a:rPr sz="2206" i="1" dirty="0">
                <a:latin typeface="Arial"/>
                <a:cs typeface="Arial"/>
              </a:rPr>
              <a:t>prolisovaných</a:t>
            </a:r>
            <a:r>
              <a:rPr sz="2206" i="1" spc="-72" dirty="0">
                <a:latin typeface="Arial"/>
                <a:cs typeface="Arial"/>
              </a:rPr>
              <a:t> </a:t>
            </a:r>
            <a:r>
              <a:rPr sz="2206" i="1" dirty="0">
                <a:latin typeface="Arial"/>
                <a:cs typeface="Arial"/>
              </a:rPr>
              <a:t>výstupků</a:t>
            </a:r>
            <a:r>
              <a:rPr sz="2206" i="1" spc="-50"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plechu</a:t>
            </a:r>
            <a:r>
              <a:rPr sz="2206" i="1" spc="-39" dirty="0">
                <a:latin typeface="Arial"/>
                <a:cs typeface="Arial"/>
              </a:rPr>
              <a:t> </a:t>
            </a:r>
            <a:r>
              <a:rPr sz="2206" i="1" dirty="0">
                <a:latin typeface="Arial"/>
                <a:cs typeface="Arial"/>
              </a:rPr>
              <a:t>svar</a:t>
            </a:r>
            <a:r>
              <a:rPr sz="2206" i="1" spc="-33" dirty="0">
                <a:latin typeface="Arial"/>
                <a:cs typeface="Arial"/>
              </a:rPr>
              <a:t> </a:t>
            </a:r>
            <a:r>
              <a:rPr sz="2206" i="1" dirty="0">
                <a:latin typeface="Arial"/>
                <a:cs typeface="Arial"/>
              </a:rPr>
              <a:t>připomíná</a:t>
            </a:r>
            <a:r>
              <a:rPr sz="2206" i="1" spc="-39" dirty="0">
                <a:latin typeface="Arial"/>
                <a:cs typeface="Arial"/>
              </a:rPr>
              <a:t> </a:t>
            </a:r>
            <a:r>
              <a:rPr sz="2206" i="1" spc="-11" dirty="0">
                <a:latin typeface="Arial"/>
                <a:cs typeface="Arial"/>
              </a:rPr>
              <a:t>vícebodový spoj)</a:t>
            </a:r>
            <a:endParaRPr sz="2206" dirty="0">
              <a:latin typeface="Arial"/>
              <a:cs typeface="Arial"/>
            </a:endParaRPr>
          </a:p>
          <a:p>
            <a:pPr marL="313042" indent="-299736">
              <a:spcBef>
                <a:spcPts val="1059"/>
              </a:spcBef>
              <a:buFont typeface="Wingdings"/>
              <a:buChar char=""/>
              <a:tabLst>
                <a:tab pos="313742" algn="l"/>
              </a:tabLst>
            </a:pPr>
            <a:r>
              <a:rPr sz="2206" b="1" i="1" dirty="0">
                <a:latin typeface="Arial"/>
                <a:cs typeface="Arial"/>
              </a:rPr>
              <a:t>tupé</a:t>
            </a:r>
            <a:r>
              <a:rPr sz="2206" b="1" i="1" spc="-17" dirty="0">
                <a:latin typeface="Arial"/>
                <a:cs typeface="Arial"/>
              </a:rPr>
              <a:t> </a:t>
            </a:r>
            <a:r>
              <a:rPr sz="2206" b="1" i="1" spc="-11" dirty="0">
                <a:latin typeface="Arial"/>
                <a:cs typeface="Arial"/>
              </a:rPr>
              <a:t>spoje</a:t>
            </a:r>
            <a:endParaRPr sz="2206" dirty="0">
              <a:latin typeface="Arial"/>
              <a:cs typeface="Arial"/>
            </a:endParaRPr>
          </a:p>
          <a:p>
            <a:pPr marL="14007"/>
            <a:r>
              <a:rPr sz="2206" i="1" dirty="0">
                <a:latin typeface="Arial"/>
                <a:cs typeface="Arial"/>
              </a:rPr>
              <a:t>(vznikají</a:t>
            </a:r>
            <a:r>
              <a:rPr sz="2206" i="1" spc="-83" dirty="0">
                <a:latin typeface="Arial"/>
                <a:cs typeface="Arial"/>
              </a:rPr>
              <a:t> </a:t>
            </a:r>
            <a:r>
              <a:rPr sz="2206" i="1" dirty="0">
                <a:latin typeface="Arial"/>
                <a:cs typeface="Arial"/>
              </a:rPr>
              <a:t>pomocí</a:t>
            </a:r>
            <a:r>
              <a:rPr sz="2206" i="1" spc="-39" dirty="0">
                <a:latin typeface="Arial"/>
                <a:cs typeface="Arial"/>
              </a:rPr>
              <a:t> </a:t>
            </a:r>
            <a:r>
              <a:rPr sz="2206" i="1" dirty="0">
                <a:latin typeface="Arial"/>
                <a:cs typeface="Arial"/>
              </a:rPr>
              <a:t>masivních</a:t>
            </a:r>
            <a:r>
              <a:rPr sz="2206" i="1" spc="-50" dirty="0">
                <a:latin typeface="Arial"/>
                <a:cs typeface="Arial"/>
              </a:rPr>
              <a:t> </a:t>
            </a:r>
            <a:r>
              <a:rPr sz="2206" i="1" dirty="0">
                <a:latin typeface="Arial"/>
                <a:cs typeface="Arial"/>
              </a:rPr>
              <a:t>výstupků,</a:t>
            </a:r>
            <a:r>
              <a:rPr sz="2206" i="1" spc="-61" dirty="0">
                <a:latin typeface="Arial"/>
                <a:cs typeface="Arial"/>
              </a:rPr>
              <a:t> </a:t>
            </a:r>
            <a:r>
              <a:rPr sz="2206" i="1" dirty="0">
                <a:latin typeface="Arial"/>
                <a:cs typeface="Arial"/>
              </a:rPr>
              <a:t>např.</a:t>
            </a:r>
            <a:r>
              <a:rPr sz="2206" i="1" spc="-50" dirty="0">
                <a:latin typeface="Arial"/>
                <a:cs typeface="Arial"/>
              </a:rPr>
              <a:t> </a:t>
            </a:r>
            <a:r>
              <a:rPr sz="2206" i="1" dirty="0">
                <a:latin typeface="Arial"/>
                <a:cs typeface="Arial"/>
              </a:rPr>
              <a:t>u</a:t>
            </a:r>
            <a:r>
              <a:rPr sz="2206" i="1" spc="-39" dirty="0">
                <a:latin typeface="Arial"/>
                <a:cs typeface="Arial"/>
              </a:rPr>
              <a:t> </a:t>
            </a:r>
            <a:r>
              <a:rPr sz="2206" i="1" dirty="0">
                <a:latin typeface="Arial"/>
                <a:cs typeface="Arial"/>
              </a:rPr>
              <a:t>tyčí</a:t>
            </a:r>
            <a:r>
              <a:rPr sz="2206" i="1" spc="-50" dirty="0">
                <a:latin typeface="Arial"/>
                <a:cs typeface="Arial"/>
              </a:rPr>
              <a:t> </a:t>
            </a:r>
            <a:r>
              <a:rPr sz="2206" i="1" dirty="0">
                <a:latin typeface="Arial"/>
                <a:cs typeface="Arial"/>
              </a:rPr>
              <a:t>a</a:t>
            </a:r>
            <a:r>
              <a:rPr sz="2206" i="1" spc="-11" dirty="0">
                <a:latin typeface="Arial"/>
                <a:cs typeface="Arial"/>
              </a:rPr>
              <a:t> trubek),</a:t>
            </a:r>
            <a:endParaRPr sz="2206" dirty="0">
              <a:latin typeface="Arial"/>
              <a:cs typeface="Arial"/>
            </a:endParaRPr>
          </a:p>
          <a:p>
            <a:pPr marL="313042" indent="-299736">
              <a:spcBef>
                <a:spcPts val="1059"/>
              </a:spcBef>
              <a:buFont typeface="Wingdings"/>
              <a:buChar char=""/>
              <a:tabLst>
                <a:tab pos="313742" algn="l"/>
              </a:tabLst>
            </a:pPr>
            <a:r>
              <a:rPr sz="2206" b="1" i="1" dirty="0">
                <a:latin typeface="Arial"/>
                <a:cs typeface="Arial"/>
              </a:rPr>
              <a:t>křížové</a:t>
            </a:r>
            <a:r>
              <a:rPr sz="2206" b="1" i="1" spc="-61" dirty="0">
                <a:latin typeface="Arial"/>
                <a:cs typeface="Arial"/>
              </a:rPr>
              <a:t> </a:t>
            </a:r>
            <a:r>
              <a:rPr sz="2206" b="1" i="1" spc="-11" dirty="0">
                <a:latin typeface="Arial"/>
                <a:cs typeface="Arial"/>
              </a:rPr>
              <a:t>spoje</a:t>
            </a:r>
            <a:endParaRPr sz="2206" dirty="0">
              <a:latin typeface="Arial"/>
              <a:cs typeface="Arial"/>
            </a:endParaRPr>
          </a:p>
          <a:p>
            <a:pPr marL="14007"/>
            <a:r>
              <a:rPr sz="2206" i="1" dirty="0">
                <a:latin typeface="Arial"/>
                <a:cs typeface="Arial"/>
              </a:rPr>
              <a:t>(vznikají</a:t>
            </a:r>
            <a:r>
              <a:rPr sz="2206" i="1" spc="-72" dirty="0">
                <a:latin typeface="Arial"/>
                <a:cs typeface="Arial"/>
              </a:rPr>
              <a:t> </a:t>
            </a:r>
            <a:r>
              <a:rPr sz="2206" i="1" dirty="0">
                <a:latin typeface="Arial"/>
                <a:cs typeface="Arial"/>
              </a:rPr>
              <a:t>překřížením</a:t>
            </a:r>
            <a:r>
              <a:rPr sz="2206" i="1" spc="-72" dirty="0">
                <a:latin typeface="Arial"/>
                <a:cs typeface="Arial"/>
              </a:rPr>
              <a:t> </a:t>
            </a:r>
            <a:r>
              <a:rPr sz="2206" i="1" dirty="0">
                <a:latin typeface="Arial"/>
                <a:cs typeface="Arial"/>
              </a:rPr>
              <a:t>drátů</a:t>
            </a:r>
            <a:r>
              <a:rPr sz="2206" i="1" spc="-50" dirty="0">
                <a:latin typeface="Arial"/>
                <a:cs typeface="Arial"/>
              </a:rPr>
              <a:t> </a:t>
            </a:r>
            <a:r>
              <a:rPr sz="2206" i="1" dirty="0">
                <a:latin typeface="Arial"/>
                <a:cs typeface="Arial"/>
              </a:rPr>
              <a:t>nebo</a:t>
            </a:r>
            <a:r>
              <a:rPr sz="2206" i="1" spc="-28" dirty="0">
                <a:latin typeface="Arial"/>
                <a:cs typeface="Arial"/>
              </a:rPr>
              <a:t> </a:t>
            </a:r>
            <a:r>
              <a:rPr sz="2206" i="1" spc="-11" dirty="0">
                <a:latin typeface="Arial"/>
                <a:cs typeface="Arial"/>
              </a:rPr>
              <a:t>tyčí)</a:t>
            </a:r>
            <a:endParaRPr sz="2206" dirty="0">
              <a:latin typeface="Arial"/>
              <a:cs typeface="Arial"/>
            </a:endParaRPr>
          </a:p>
          <a:p>
            <a:pPr marL="313042" indent="-299736">
              <a:spcBef>
                <a:spcPts val="1059"/>
              </a:spcBef>
              <a:buFont typeface="Wingdings"/>
              <a:buChar char=""/>
              <a:tabLst>
                <a:tab pos="313742" algn="l"/>
              </a:tabLst>
            </a:pPr>
            <a:r>
              <a:rPr sz="2206" b="1" i="1" dirty="0">
                <a:latin typeface="Arial"/>
                <a:cs typeface="Arial"/>
              </a:rPr>
              <a:t>speciální</a:t>
            </a:r>
            <a:r>
              <a:rPr sz="2206" b="1" i="1" spc="-83" dirty="0">
                <a:latin typeface="Arial"/>
                <a:cs typeface="Arial"/>
              </a:rPr>
              <a:t> </a:t>
            </a:r>
            <a:r>
              <a:rPr sz="2206" b="1" i="1" spc="-11" dirty="0">
                <a:latin typeface="Arial"/>
                <a:cs typeface="Arial"/>
              </a:rPr>
              <a:t>spoje</a:t>
            </a:r>
            <a:endParaRPr sz="2206" dirty="0">
              <a:latin typeface="Arial"/>
              <a:cs typeface="Arial"/>
            </a:endParaRPr>
          </a:p>
          <a:p>
            <a:pPr marL="14007"/>
            <a:r>
              <a:rPr sz="2206" i="1" dirty="0">
                <a:latin typeface="Arial"/>
                <a:cs typeface="Arial"/>
              </a:rPr>
              <a:t>(vytvářených</a:t>
            </a:r>
            <a:r>
              <a:rPr sz="2206" i="1" spc="-88" dirty="0">
                <a:latin typeface="Arial"/>
                <a:cs typeface="Arial"/>
              </a:rPr>
              <a:t> </a:t>
            </a:r>
            <a:r>
              <a:rPr sz="2206" i="1" dirty="0">
                <a:latin typeface="Arial"/>
                <a:cs typeface="Arial"/>
              </a:rPr>
              <a:t>pomocí</a:t>
            </a:r>
            <a:r>
              <a:rPr sz="2206" i="1" spc="-55" dirty="0">
                <a:latin typeface="Arial"/>
                <a:cs typeface="Arial"/>
              </a:rPr>
              <a:t> </a:t>
            </a:r>
            <a:r>
              <a:rPr sz="2206" i="1" spc="-11" dirty="0">
                <a:latin typeface="Arial"/>
                <a:cs typeface="Arial"/>
              </a:rPr>
              <a:t>vkládaných</a:t>
            </a:r>
            <a:endParaRPr sz="2206" dirty="0">
              <a:latin typeface="Arial"/>
              <a:cs typeface="Arial"/>
            </a:endParaRPr>
          </a:p>
          <a:p>
            <a:pPr marL="14007">
              <a:spcBef>
                <a:spcPts val="6"/>
              </a:spcBef>
              <a:tabLst>
                <a:tab pos="1272477" algn="l"/>
              </a:tabLst>
            </a:pPr>
            <a:r>
              <a:rPr sz="2206" i="1" spc="-11" dirty="0">
                <a:latin typeface="Arial"/>
                <a:cs typeface="Arial"/>
              </a:rPr>
              <a:t>výstupků</a:t>
            </a:r>
            <a:r>
              <a:rPr sz="2206" i="1" dirty="0">
                <a:latin typeface="Arial"/>
                <a:cs typeface="Arial"/>
              </a:rPr>
              <a:t>	mezi</a:t>
            </a:r>
            <a:r>
              <a:rPr sz="2206" i="1" spc="-11" dirty="0">
                <a:latin typeface="Arial"/>
                <a:cs typeface="Arial"/>
              </a:rPr>
              <a:t> </a:t>
            </a:r>
            <a:r>
              <a:rPr sz="2206" i="1" dirty="0">
                <a:latin typeface="Arial"/>
                <a:cs typeface="Arial"/>
              </a:rPr>
              <a:t>svařované</a:t>
            </a:r>
            <a:r>
              <a:rPr sz="2206" i="1" spc="-66" dirty="0">
                <a:latin typeface="Arial"/>
                <a:cs typeface="Arial"/>
              </a:rPr>
              <a:t> </a:t>
            </a:r>
            <a:r>
              <a:rPr sz="2206" i="1" spc="-11" dirty="0">
                <a:latin typeface="Arial"/>
                <a:cs typeface="Arial"/>
              </a:rPr>
              <a:t>díly).</a:t>
            </a:r>
            <a:endParaRPr sz="2206" dirty="0">
              <a:latin typeface="Arial"/>
              <a:cs typeface="Arial"/>
            </a:endParaRPr>
          </a:p>
        </p:txBody>
      </p:sp>
      <p:sp>
        <p:nvSpPr>
          <p:cNvPr id="14" name="object 14"/>
          <p:cNvSpPr txBox="1">
            <a:spLocks noGrp="1"/>
          </p:cNvSpPr>
          <p:nvPr>
            <p:ph type="title"/>
          </p:nvPr>
        </p:nvSpPr>
        <p:spPr>
          <a:xfrm>
            <a:off x="391633" y="774807"/>
            <a:ext cx="6859785" cy="514728"/>
          </a:xfrm>
          <a:prstGeom prst="rect">
            <a:avLst/>
          </a:prstGeom>
        </p:spPr>
        <p:txBody>
          <a:bodyPr vert="horz" wrap="square" lIns="0" tIns="14005" rIns="0" bIns="0" rtlCol="0">
            <a:spAutoFit/>
          </a:bodyPr>
          <a:lstStyle/>
          <a:p>
            <a:pPr marL="14007">
              <a:spcBef>
                <a:spcPts val="110"/>
              </a:spcBef>
            </a:pPr>
            <a:r>
              <a:rPr sz="3253" i="1" spc="-110" dirty="0">
                <a:solidFill>
                  <a:srgbClr val="FF3300"/>
                </a:solidFill>
                <a:latin typeface="Tahoma"/>
                <a:cs typeface="Tahoma"/>
              </a:rPr>
              <a:t>Charakter</a:t>
            </a:r>
            <a:r>
              <a:rPr sz="3253" i="1" spc="-88" dirty="0">
                <a:solidFill>
                  <a:srgbClr val="FF3300"/>
                </a:solidFill>
                <a:latin typeface="Tahoma"/>
                <a:cs typeface="Tahoma"/>
              </a:rPr>
              <a:t> </a:t>
            </a:r>
            <a:r>
              <a:rPr sz="3253" i="1" spc="-110" dirty="0">
                <a:solidFill>
                  <a:srgbClr val="FF3300"/>
                </a:solidFill>
                <a:latin typeface="Tahoma"/>
                <a:cs typeface="Tahoma"/>
              </a:rPr>
              <a:t>výstupkového</a:t>
            </a:r>
            <a:r>
              <a:rPr sz="3253" i="1" spc="-99" dirty="0">
                <a:solidFill>
                  <a:srgbClr val="FF3300"/>
                </a:solidFill>
                <a:latin typeface="Tahoma"/>
                <a:cs typeface="Tahoma"/>
              </a:rPr>
              <a:t> </a:t>
            </a:r>
            <a:r>
              <a:rPr sz="3253" i="1" spc="-50" dirty="0">
                <a:solidFill>
                  <a:srgbClr val="FF3300"/>
                </a:solidFill>
                <a:latin typeface="Tahoma"/>
                <a:cs typeface="Tahoma"/>
              </a:rPr>
              <a:t>svařování</a:t>
            </a:r>
            <a:endParaRPr sz="3253">
              <a:latin typeface="Tahoma"/>
              <a:cs typeface="Tahoma"/>
            </a:endParaRPr>
          </a:p>
        </p:txBody>
      </p:sp>
      <p:pic>
        <p:nvPicPr>
          <p:cNvPr id="15" name="object 15"/>
          <p:cNvPicPr/>
          <p:nvPr/>
        </p:nvPicPr>
        <p:blipFill>
          <a:blip r:embed="rId2" cstate="print"/>
          <a:stretch>
            <a:fillRect/>
          </a:stretch>
        </p:blipFill>
        <p:spPr>
          <a:xfrm>
            <a:off x="7937500" y="5254791"/>
            <a:ext cx="2135396" cy="1434333"/>
          </a:xfrm>
          <a:prstGeom prst="rect">
            <a:avLst/>
          </a:prstGeom>
        </p:spPr>
      </p:pic>
      <p:pic>
        <p:nvPicPr>
          <p:cNvPr id="16" name="object 16"/>
          <p:cNvPicPr/>
          <p:nvPr/>
        </p:nvPicPr>
        <p:blipFill>
          <a:blip r:embed="rId3" cstate="print"/>
          <a:stretch>
            <a:fillRect/>
          </a:stretch>
        </p:blipFill>
        <p:spPr>
          <a:xfrm>
            <a:off x="5621587" y="5410923"/>
            <a:ext cx="2247007" cy="1117534"/>
          </a:xfrm>
          <a:prstGeom prst="rect">
            <a:avLst/>
          </a:prstGeom>
        </p:spPr>
      </p:pic>
      <p:sp>
        <p:nvSpPr>
          <p:cNvPr id="17" name="object 17"/>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3" name="object 13"/>
          <p:cNvSpPr txBox="1">
            <a:spLocks noGrp="1"/>
          </p:cNvSpPr>
          <p:nvPr>
            <p:ph type="title"/>
          </p:nvPr>
        </p:nvSpPr>
        <p:spPr>
          <a:xfrm>
            <a:off x="391633" y="774807"/>
            <a:ext cx="5904625" cy="514728"/>
          </a:xfrm>
          <a:prstGeom prst="rect">
            <a:avLst/>
          </a:prstGeom>
        </p:spPr>
        <p:txBody>
          <a:bodyPr vert="horz" wrap="square" lIns="0" tIns="14005" rIns="0" bIns="0" rtlCol="0">
            <a:spAutoFit/>
          </a:bodyPr>
          <a:lstStyle/>
          <a:p>
            <a:pPr marL="14007">
              <a:spcBef>
                <a:spcPts val="110"/>
              </a:spcBef>
            </a:pPr>
            <a:r>
              <a:rPr sz="3253" i="1" spc="-121" dirty="0">
                <a:solidFill>
                  <a:srgbClr val="FF3300"/>
                </a:solidFill>
                <a:latin typeface="Tahoma"/>
                <a:cs typeface="Tahoma"/>
              </a:rPr>
              <a:t>Odporové</a:t>
            </a:r>
            <a:r>
              <a:rPr sz="3253" i="1" spc="-88" dirty="0">
                <a:solidFill>
                  <a:srgbClr val="FF3300"/>
                </a:solidFill>
                <a:latin typeface="Tahoma"/>
                <a:cs typeface="Tahoma"/>
              </a:rPr>
              <a:t> </a:t>
            </a:r>
            <a:r>
              <a:rPr sz="3253" i="1" spc="-126" dirty="0">
                <a:solidFill>
                  <a:srgbClr val="FF3300"/>
                </a:solidFill>
                <a:latin typeface="Tahoma"/>
                <a:cs typeface="Tahoma"/>
              </a:rPr>
              <a:t>STYKOVÉ</a:t>
            </a:r>
            <a:r>
              <a:rPr sz="3253" i="1" spc="-61" dirty="0">
                <a:solidFill>
                  <a:srgbClr val="FF3300"/>
                </a:solidFill>
                <a:latin typeface="Tahoma"/>
                <a:cs typeface="Tahoma"/>
              </a:rPr>
              <a:t> </a:t>
            </a:r>
            <a:r>
              <a:rPr sz="3253" i="1" spc="-55" dirty="0">
                <a:solidFill>
                  <a:srgbClr val="FF3300"/>
                </a:solidFill>
                <a:latin typeface="Tahoma"/>
                <a:cs typeface="Tahoma"/>
              </a:rPr>
              <a:t>svařování</a:t>
            </a:r>
            <a:endParaRPr sz="3253">
              <a:latin typeface="Tahoma"/>
              <a:cs typeface="Tahoma"/>
            </a:endParaRPr>
          </a:p>
        </p:txBody>
      </p:sp>
      <p:sp>
        <p:nvSpPr>
          <p:cNvPr id="14" name="object 14"/>
          <p:cNvSpPr txBox="1"/>
          <p:nvPr/>
        </p:nvSpPr>
        <p:spPr>
          <a:xfrm>
            <a:off x="627930" y="1390686"/>
            <a:ext cx="6885695" cy="1310033"/>
          </a:xfrm>
          <a:prstGeom prst="rect">
            <a:avLst/>
          </a:prstGeom>
        </p:spPr>
        <p:txBody>
          <a:bodyPr vert="horz" wrap="square" lIns="0" tIns="149156" rIns="0" bIns="0" rtlCol="0">
            <a:spAutoFit/>
          </a:bodyPr>
          <a:lstStyle/>
          <a:p>
            <a:pPr marL="14007">
              <a:spcBef>
                <a:spcPts val="1174"/>
              </a:spcBef>
            </a:pPr>
            <a:r>
              <a:rPr sz="2206" i="1" dirty="0">
                <a:latin typeface="Arial"/>
                <a:cs typeface="Arial"/>
              </a:rPr>
              <a:t>Stykové</a:t>
            </a:r>
            <a:r>
              <a:rPr sz="2206" i="1" spc="-66" dirty="0">
                <a:latin typeface="Arial"/>
                <a:cs typeface="Arial"/>
              </a:rPr>
              <a:t> </a:t>
            </a:r>
            <a:r>
              <a:rPr sz="2206" i="1" dirty="0">
                <a:latin typeface="Arial"/>
                <a:cs typeface="Arial"/>
              </a:rPr>
              <a:t>svařování</a:t>
            </a:r>
            <a:r>
              <a:rPr sz="2206" i="1" spc="-88" dirty="0">
                <a:latin typeface="Arial"/>
                <a:cs typeface="Arial"/>
              </a:rPr>
              <a:t> </a:t>
            </a:r>
            <a:r>
              <a:rPr sz="2206" i="1" dirty="0">
                <a:latin typeface="Arial"/>
                <a:cs typeface="Arial"/>
              </a:rPr>
              <a:t>rozdělujeme</a:t>
            </a:r>
            <a:r>
              <a:rPr sz="2206" i="1" spc="-55" dirty="0">
                <a:latin typeface="Arial"/>
                <a:cs typeface="Arial"/>
              </a:rPr>
              <a:t> </a:t>
            </a:r>
            <a:r>
              <a:rPr sz="2206" i="1" dirty="0">
                <a:latin typeface="Arial"/>
                <a:cs typeface="Arial"/>
              </a:rPr>
              <a:t>na</a:t>
            </a:r>
            <a:r>
              <a:rPr sz="2206" i="1" spc="-22" dirty="0">
                <a:latin typeface="Arial"/>
                <a:cs typeface="Arial"/>
              </a:rPr>
              <a:t> </a:t>
            </a:r>
            <a:r>
              <a:rPr sz="2206" i="1" dirty="0">
                <a:latin typeface="Arial"/>
                <a:cs typeface="Arial"/>
              </a:rPr>
              <a:t>dva</a:t>
            </a:r>
            <a:r>
              <a:rPr sz="2206" i="1" spc="-50" dirty="0">
                <a:latin typeface="Arial"/>
                <a:cs typeface="Arial"/>
              </a:rPr>
              <a:t> </a:t>
            </a:r>
            <a:r>
              <a:rPr sz="2206" i="1" dirty="0">
                <a:latin typeface="Arial"/>
                <a:cs typeface="Arial"/>
              </a:rPr>
              <a:t>základní</a:t>
            </a:r>
            <a:r>
              <a:rPr sz="2206" i="1" spc="-61" dirty="0">
                <a:latin typeface="Arial"/>
                <a:cs typeface="Arial"/>
              </a:rPr>
              <a:t> </a:t>
            </a:r>
            <a:r>
              <a:rPr sz="2206" i="1" dirty="0">
                <a:latin typeface="Arial"/>
                <a:cs typeface="Arial"/>
              </a:rPr>
              <a:t>druhy</a:t>
            </a:r>
            <a:r>
              <a:rPr sz="2206" i="1" spc="-55" dirty="0">
                <a:latin typeface="Arial"/>
                <a:cs typeface="Arial"/>
              </a:rPr>
              <a:t> :</a:t>
            </a:r>
            <a:endParaRPr sz="2206">
              <a:latin typeface="Arial"/>
              <a:cs typeface="Arial"/>
            </a:endParaRPr>
          </a:p>
          <a:p>
            <a:pPr marL="313042" indent="-299736">
              <a:spcBef>
                <a:spcPts val="1059"/>
              </a:spcBef>
              <a:buFont typeface="Wingdings"/>
              <a:buChar char=""/>
              <a:tabLst>
                <a:tab pos="313742" algn="l"/>
              </a:tabLst>
            </a:pPr>
            <a:r>
              <a:rPr sz="2206" b="1" i="1" dirty="0">
                <a:latin typeface="Arial"/>
                <a:cs typeface="Arial"/>
              </a:rPr>
              <a:t>svařování</a:t>
            </a:r>
            <a:r>
              <a:rPr sz="2206" b="1" i="1" spc="-72" dirty="0">
                <a:latin typeface="Arial"/>
                <a:cs typeface="Arial"/>
              </a:rPr>
              <a:t> </a:t>
            </a:r>
            <a:r>
              <a:rPr sz="2206" b="1" i="1" spc="-11" dirty="0">
                <a:latin typeface="Arial"/>
                <a:cs typeface="Arial"/>
              </a:rPr>
              <a:t>pěchovací</a:t>
            </a:r>
            <a:endParaRPr sz="2206">
              <a:latin typeface="Arial"/>
              <a:cs typeface="Arial"/>
            </a:endParaRPr>
          </a:p>
          <a:p>
            <a:pPr marL="313042" indent="-299736">
              <a:buFont typeface="Wingdings"/>
              <a:buChar char=""/>
              <a:tabLst>
                <a:tab pos="313742" algn="l"/>
              </a:tabLst>
            </a:pPr>
            <a:r>
              <a:rPr sz="2206" b="1" i="1" dirty="0">
                <a:latin typeface="Arial"/>
                <a:cs typeface="Arial"/>
              </a:rPr>
              <a:t>svařování</a:t>
            </a:r>
            <a:r>
              <a:rPr sz="2206" b="1" i="1" spc="-55" dirty="0">
                <a:latin typeface="Arial"/>
                <a:cs typeface="Arial"/>
              </a:rPr>
              <a:t> </a:t>
            </a:r>
            <a:r>
              <a:rPr sz="2206" b="1" i="1" dirty="0">
                <a:latin typeface="Arial"/>
                <a:cs typeface="Arial"/>
              </a:rPr>
              <a:t>s</a:t>
            </a:r>
            <a:r>
              <a:rPr sz="2206" b="1" i="1" spc="-28" dirty="0">
                <a:latin typeface="Arial"/>
                <a:cs typeface="Arial"/>
              </a:rPr>
              <a:t> </a:t>
            </a:r>
            <a:r>
              <a:rPr sz="2206" b="1" i="1" spc="-11" dirty="0">
                <a:latin typeface="Arial"/>
                <a:cs typeface="Arial"/>
              </a:rPr>
              <a:t>odtavením</a:t>
            </a:r>
            <a:endParaRPr sz="2206">
              <a:latin typeface="Arial"/>
              <a:cs typeface="Arial"/>
            </a:endParaRPr>
          </a:p>
        </p:txBody>
      </p:sp>
      <p:pic>
        <p:nvPicPr>
          <p:cNvPr id="15" name="object 15"/>
          <p:cNvPicPr/>
          <p:nvPr/>
        </p:nvPicPr>
        <p:blipFill>
          <a:blip r:embed="rId2" cstate="print"/>
          <a:stretch>
            <a:fillRect/>
          </a:stretch>
        </p:blipFill>
        <p:spPr>
          <a:xfrm>
            <a:off x="3393803" y="2773296"/>
            <a:ext cx="5804908" cy="3801593"/>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2" y="774807"/>
            <a:ext cx="5701549" cy="514728"/>
          </a:xfrm>
          <a:prstGeom prst="rect">
            <a:avLst/>
          </a:prstGeom>
        </p:spPr>
        <p:txBody>
          <a:bodyPr vert="horz" wrap="square" lIns="0" tIns="14005" rIns="0" bIns="0" rtlCol="0">
            <a:spAutoFit/>
          </a:bodyPr>
          <a:lstStyle/>
          <a:p>
            <a:pPr marL="14007">
              <a:spcBef>
                <a:spcPts val="110"/>
              </a:spcBef>
            </a:pPr>
            <a:r>
              <a:rPr sz="3253" i="1" spc="-110" dirty="0">
                <a:solidFill>
                  <a:srgbClr val="FF3300"/>
                </a:solidFill>
                <a:latin typeface="Tahoma"/>
                <a:cs typeface="Tahoma"/>
              </a:rPr>
              <a:t>Stykové</a:t>
            </a:r>
            <a:r>
              <a:rPr sz="3253" i="1" spc="-88" dirty="0">
                <a:solidFill>
                  <a:srgbClr val="FF3300"/>
                </a:solidFill>
                <a:latin typeface="Tahoma"/>
                <a:cs typeface="Tahoma"/>
              </a:rPr>
              <a:t> </a:t>
            </a:r>
            <a:r>
              <a:rPr sz="3253" i="1" spc="-110" dirty="0">
                <a:solidFill>
                  <a:srgbClr val="FF3300"/>
                </a:solidFill>
                <a:latin typeface="Tahoma"/>
                <a:cs typeface="Tahoma"/>
              </a:rPr>
              <a:t>pěchovací</a:t>
            </a:r>
            <a:r>
              <a:rPr sz="3253" i="1" spc="-72" dirty="0">
                <a:solidFill>
                  <a:srgbClr val="FF3300"/>
                </a:solidFill>
                <a:latin typeface="Tahoma"/>
                <a:cs typeface="Tahoma"/>
              </a:rPr>
              <a:t> </a:t>
            </a:r>
            <a:r>
              <a:rPr sz="3253" i="1" spc="-61" dirty="0">
                <a:solidFill>
                  <a:srgbClr val="FF3300"/>
                </a:solidFill>
                <a:latin typeface="Tahoma"/>
                <a:cs typeface="Tahoma"/>
              </a:rPr>
              <a:t>svařování</a:t>
            </a:r>
            <a:endParaRPr sz="3253">
              <a:latin typeface="Tahoma"/>
              <a:cs typeface="Tahoma"/>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546101" y="1428461"/>
            <a:ext cx="9327515" cy="5343039"/>
          </a:xfrm>
          <a:prstGeom prst="rect">
            <a:avLst/>
          </a:prstGeom>
        </p:spPr>
        <p:txBody>
          <a:bodyPr vert="horz" wrap="square" lIns="0" tIns="14706" rIns="0" bIns="0" rtlCol="0">
            <a:spAutoFit/>
          </a:bodyPr>
          <a:lstStyle/>
          <a:p>
            <a:pPr marL="14007" marR="1161127">
              <a:spcBef>
                <a:spcPts val="116"/>
              </a:spcBef>
            </a:pPr>
            <a:r>
              <a:rPr sz="2206" i="1" dirty="0">
                <a:latin typeface="Arial"/>
                <a:cs typeface="Arial"/>
              </a:rPr>
              <a:t>Pro</a:t>
            </a:r>
            <a:r>
              <a:rPr sz="2206" i="1" spc="-39" dirty="0">
                <a:latin typeface="Arial"/>
                <a:cs typeface="Arial"/>
              </a:rPr>
              <a:t> </a:t>
            </a:r>
            <a:r>
              <a:rPr sz="2206" i="1" dirty="0">
                <a:latin typeface="Arial"/>
                <a:cs typeface="Arial"/>
              </a:rPr>
              <a:t>tento</a:t>
            </a:r>
            <a:r>
              <a:rPr sz="2206" i="1" spc="-44" dirty="0">
                <a:latin typeface="Arial"/>
                <a:cs typeface="Arial"/>
              </a:rPr>
              <a:t> </a:t>
            </a:r>
            <a:r>
              <a:rPr sz="2206" i="1" dirty="0">
                <a:latin typeface="Arial"/>
                <a:cs typeface="Arial"/>
              </a:rPr>
              <a:t>způsob</a:t>
            </a:r>
            <a:r>
              <a:rPr sz="2206" i="1" spc="-61" dirty="0">
                <a:latin typeface="Arial"/>
                <a:cs typeface="Arial"/>
              </a:rPr>
              <a:t> </a:t>
            </a:r>
            <a:r>
              <a:rPr sz="2206" i="1" dirty="0">
                <a:latin typeface="Arial"/>
                <a:cs typeface="Arial"/>
              </a:rPr>
              <a:t>se</a:t>
            </a:r>
            <a:r>
              <a:rPr sz="2206" i="1" spc="-33" dirty="0">
                <a:latin typeface="Arial"/>
                <a:cs typeface="Arial"/>
              </a:rPr>
              <a:t> </a:t>
            </a:r>
            <a:r>
              <a:rPr sz="2206" i="1" dirty="0">
                <a:latin typeface="Arial"/>
                <a:cs typeface="Arial"/>
              </a:rPr>
              <a:t>používají</a:t>
            </a:r>
            <a:r>
              <a:rPr sz="2206" i="1" spc="-55" dirty="0">
                <a:latin typeface="Arial"/>
                <a:cs typeface="Arial"/>
              </a:rPr>
              <a:t> </a:t>
            </a:r>
            <a:r>
              <a:rPr sz="2206" i="1" spc="-11" dirty="0">
                <a:latin typeface="Arial"/>
                <a:cs typeface="Arial"/>
              </a:rPr>
              <a:t>lisy,</a:t>
            </a:r>
            <a:r>
              <a:rPr sz="2206" i="1" spc="-39" dirty="0">
                <a:latin typeface="Arial"/>
                <a:cs typeface="Arial"/>
              </a:rPr>
              <a:t> </a:t>
            </a:r>
            <a:r>
              <a:rPr sz="2206" i="1" dirty="0">
                <a:latin typeface="Arial"/>
                <a:cs typeface="Arial"/>
              </a:rPr>
              <a:t>nebo</a:t>
            </a:r>
            <a:r>
              <a:rPr sz="2206" i="1" spc="-50" dirty="0">
                <a:latin typeface="Arial"/>
                <a:cs typeface="Arial"/>
              </a:rPr>
              <a:t> </a:t>
            </a:r>
            <a:r>
              <a:rPr sz="2206" i="1" dirty="0">
                <a:latin typeface="Arial"/>
                <a:cs typeface="Arial"/>
              </a:rPr>
              <a:t>speciální</a:t>
            </a:r>
            <a:r>
              <a:rPr sz="2206" i="1" spc="-55" dirty="0">
                <a:latin typeface="Arial"/>
                <a:cs typeface="Arial"/>
              </a:rPr>
              <a:t> </a:t>
            </a:r>
            <a:r>
              <a:rPr sz="2206" i="1" dirty="0">
                <a:latin typeface="Arial"/>
                <a:cs typeface="Arial"/>
              </a:rPr>
              <a:t>svařovací</a:t>
            </a:r>
            <a:r>
              <a:rPr sz="2206" i="1" spc="-77" dirty="0">
                <a:latin typeface="Arial"/>
                <a:cs typeface="Arial"/>
              </a:rPr>
              <a:t> </a:t>
            </a:r>
            <a:r>
              <a:rPr sz="2206" i="1" spc="-11" dirty="0">
                <a:latin typeface="Arial"/>
                <a:cs typeface="Arial"/>
              </a:rPr>
              <a:t>stroje </a:t>
            </a:r>
            <a:r>
              <a:rPr sz="2206" i="1" dirty="0">
                <a:latin typeface="Arial"/>
                <a:cs typeface="Arial"/>
              </a:rPr>
              <a:t>s</a:t>
            </a:r>
            <a:r>
              <a:rPr sz="2206" i="1" spc="-44" dirty="0">
                <a:latin typeface="Arial"/>
                <a:cs typeface="Arial"/>
              </a:rPr>
              <a:t> </a:t>
            </a:r>
            <a:r>
              <a:rPr sz="2206" i="1" dirty="0">
                <a:latin typeface="Arial"/>
                <a:cs typeface="Arial"/>
              </a:rPr>
              <a:t>horizontálním</a:t>
            </a:r>
            <a:r>
              <a:rPr sz="2206" i="1" spc="-77" dirty="0">
                <a:latin typeface="Arial"/>
                <a:cs typeface="Arial"/>
              </a:rPr>
              <a:t> </a:t>
            </a:r>
            <a:r>
              <a:rPr sz="2206" i="1" spc="-11" dirty="0">
                <a:latin typeface="Arial"/>
                <a:cs typeface="Arial"/>
              </a:rPr>
              <a:t>uspořádáním</a:t>
            </a:r>
            <a:endParaRPr sz="2206" dirty="0">
              <a:latin typeface="Arial"/>
              <a:cs typeface="Arial"/>
            </a:endParaRPr>
          </a:p>
          <a:p>
            <a:pPr marL="14007">
              <a:spcBef>
                <a:spcPts val="1059"/>
              </a:spcBef>
            </a:pPr>
            <a:r>
              <a:rPr sz="2206" i="1" u="sng" dirty="0">
                <a:uFill>
                  <a:solidFill>
                    <a:srgbClr val="000000"/>
                  </a:solidFill>
                </a:uFill>
                <a:latin typeface="Arial"/>
                <a:cs typeface="Arial"/>
              </a:rPr>
              <a:t>Svarové</a:t>
            </a:r>
            <a:r>
              <a:rPr sz="2206" i="1" u="sng" spc="-61" dirty="0">
                <a:uFill>
                  <a:solidFill>
                    <a:srgbClr val="000000"/>
                  </a:solidFill>
                </a:uFill>
                <a:latin typeface="Arial"/>
                <a:cs typeface="Arial"/>
              </a:rPr>
              <a:t> </a:t>
            </a:r>
            <a:r>
              <a:rPr sz="2206" i="1" u="sng" dirty="0">
                <a:uFill>
                  <a:solidFill>
                    <a:srgbClr val="000000"/>
                  </a:solidFill>
                </a:uFill>
                <a:latin typeface="Arial"/>
                <a:cs typeface="Arial"/>
              </a:rPr>
              <a:t>plochy</a:t>
            </a:r>
            <a:r>
              <a:rPr sz="2206" i="1" spc="-39" dirty="0">
                <a:latin typeface="Arial"/>
                <a:cs typeface="Arial"/>
              </a:rPr>
              <a:t> </a:t>
            </a:r>
            <a:r>
              <a:rPr sz="2206" i="1" dirty="0">
                <a:latin typeface="Arial"/>
                <a:cs typeface="Arial"/>
              </a:rPr>
              <a:t>se</a:t>
            </a:r>
            <a:r>
              <a:rPr sz="2206" i="1" spc="-33" dirty="0">
                <a:latin typeface="Arial"/>
                <a:cs typeface="Arial"/>
              </a:rPr>
              <a:t> </a:t>
            </a:r>
            <a:r>
              <a:rPr sz="2206" i="1" dirty="0">
                <a:latin typeface="Arial"/>
                <a:cs typeface="Arial"/>
              </a:rPr>
              <a:t>musí</a:t>
            </a:r>
            <a:r>
              <a:rPr sz="2206" i="1" spc="-28" dirty="0">
                <a:latin typeface="Arial"/>
                <a:cs typeface="Arial"/>
              </a:rPr>
              <a:t> </a:t>
            </a:r>
            <a:r>
              <a:rPr sz="2206" i="1" dirty="0">
                <a:latin typeface="Arial"/>
                <a:cs typeface="Arial"/>
              </a:rPr>
              <a:t>před</a:t>
            </a:r>
            <a:r>
              <a:rPr sz="2206" i="1" spc="-44" dirty="0">
                <a:latin typeface="Arial"/>
                <a:cs typeface="Arial"/>
              </a:rPr>
              <a:t> </a:t>
            </a:r>
            <a:r>
              <a:rPr sz="2206" i="1" dirty="0">
                <a:latin typeface="Arial"/>
                <a:cs typeface="Arial"/>
              </a:rPr>
              <a:t>svařováním</a:t>
            </a:r>
            <a:r>
              <a:rPr sz="2206" i="1" spc="-88" dirty="0">
                <a:latin typeface="Arial"/>
                <a:cs typeface="Arial"/>
              </a:rPr>
              <a:t> </a:t>
            </a:r>
            <a:r>
              <a:rPr sz="2206" i="1" dirty="0">
                <a:latin typeface="Arial"/>
                <a:cs typeface="Arial"/>
              </a:rPr>
              <a:t>čistě</a:t>
            </a:r>
            <a:r>
              <a:rPr sz="2206" i="1" spc="-44" dirty="0">
                <a:latin typeface="Arial"/>
                <a:cs typeface="Arial"/>
              </a:rPr>
              <a:t> </a:t>
            </a:r>
            <a:r>
              <a:rPr sz="2206" i="1" dirty="0">
                <a:latin typeface="Arial"/>
                <a:cs typeface="Arial"/>
              </a:rPr>
              <a:t>obrobit,</a:t>
            </a:r>
            <a:r>
              <a:rPr sz="2206" i="1" spc="-66" dirty="0">
                <a:latin typeface="Arial"/>
                <a:cs typeface="Arial"/>
              </a:rPr>
              <a:t> </a:t>
            </a:r>
            <a:r>
              <a:rPr sz="2206" i="1" dirty="0">
                <a:latin typeface="Arial"/>
                <a:cs typeface="Arial"/>
              </a:rPr>
              <a:t>aby</a:t>
            </a:r>
            <a:r>
              <a:rPr sz="2206" i="1" spc="-50" dirty="0">
                <a:latin typeface="Arial"/>
                <a:cs typeface="Arial"/>
              </a:rPr>
              <a:t> </a:t>
            </a:r>
            <a:r>
              <a:rPr sz="2206" i="1" dirty="0">
                <a:latin typeface="Arial"/>
                <a:cs typeface="Arial"/>
              </a:rPr>
              <a:t>plochy</a:t>
            </a:r>
            <a:r>
              <a:rPr sz="2206" i="1" spc="-44" dirty="0">
                <a:latin typeface="Arial"/>
                <a:cs typeface="Arial"/>
              </a:rPr>
              <a:t> </a:t>
            </a:r>
            <a:r>
              <a:rPr sz="2206" i="1" spc="-22" dirty="0">
                <a:latin typeface="Arial"/>
                <a:cs typeface="Arial"/>
              </a:rPr>
              <a:t>byly</a:t>
            </a:r>
            <a:endParaRPr sz="2206" dirty="0">
              <a:latin typeface="Arial"/>
              <a:cs typeface="Arial"/>
            </a:endParaRPr>
          </a:p>
          <a:p>
            <a:pPr marL="14007"/>
            <a:r>
              <a:rPr sz="2206" i="1" dirty="0">
                <a:latin typeface="Arial"/>
                <a:cs typeface="Arial"/>
              </a:rPr>
              <a:t>paralelní</a:t>
            </a:r>
            <a:r>
              <a:rPr sz="2206" i="1" spc="-44"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kolmé</a:t>
            </a:r>
            <a:r>
              <a:rPr sz="2206" i="1" spc="-6" dirty="0">
                <a:latin typeface="Arial"/>
                <a:cs typeface="Arial"/>
              </a:rPr>
              <a:t> </a:t>
            </a:r>
            <a:r>
              <a:rPr sz="2206" i="1" dirty="0">
                <a:latin typeface="Arial"/>
                <a:cs typeface="Arial"/>
              </a:rPr>
              <a:t>k</a:t>
            </a:r>
            <a:r>
              <a:rPr sz="2206" i="1" spc="-22" dirty="0">
                <a:latin typeface="Arial"/>
                <a:cs typeface="Arial"/>
              </a:rPr>
              <a:t> </a:t>
            </a:r>
            <a:r>
              <a:rPr sz="2206" i="1" dirty="0">
                <a:latin typeface="Arial"/>
                <a:cs typeface="Arial"/>
              </a:rPr>
              <a:t>ose</a:t>
            </a:r>
            <a:r>
              <a:rPr sz="2206" i="1" spc="-39" dirty="0">
                <a:latin typeface="Arial"/>
                <a:cs typeface="Arial"/>
              </a:rPr>
              <a:t> </a:t>
            </a:r>
            <a:r>
              <a:rPr sz="2206" i="1" spc="-11" dirty="0">
                <a:latin typeface="Arial"/>
                <a:cs typeface="Arial"/>
              </a:rPr>
              <a:t>upnutí.</a:t>
            </a:r>
            <a:endParaRPr sz="2206" dirty="0">
              <a:latin typeface="Arial"/>
              <a:cs typeface="Arial"/>
            </a:endParaRPr>
          </a:p>
          <a:p>
            <a:pPr marL="14007" marR="467812"/>
            <a:r>
              <a:rPr sz="2206" i="1" dirty="0">
                <a:latin typeface="Arial"/>
                <a:cs typeface="Arial"/>
              </a:rPr>
              <a:t>Na</a:t>
            </a:r>
            <a:r>
              <a:rPr sz="2206" i="1" spc="-44" dirty="0">
                <a:latin typeface="Arial"/>
                <a:cs typeface="Arial"/>
              </a:rPr>
              <a:t> </a:t>
            </a:r>
            <a:r>
              <a:rPr sz="2206" i="1" dirty="0">
                <a:latin typeface="Arial"/>
                <a:cs typeface="Arial"/>
              </a:rPr>
              <a:t>svarových</a:t>
            </a:r>
            <a:r>
              <a:rPr sz="2206" i="1" spc="-72" dirty="0">
                <a:latin typeface="Arial"/>
                <a:cs typeface="Arial"/>
              </a:rPr>
              <a:t> </a:t>
            </a:r>
            <a:r>
              <a:rPr sz="2206" i="1" dirty="0">
                <a:latin typeface="Arial"/>
                <a:cs typeface="Arial"/>
              </a:rPr>
              <a:t>plochách</a:t>
            </a:r>
            <a:r>
              <a:rPr sz="2206" i="1" spc="-44" dirty="0">
                <a:latin typeface="Arial"/>
                <a:cs typeface="Arial"/>
              </a:rPr>
              <a:t> </a:t>
            </a:r>
            <a:r>
              <a:rPr sz="2206" i="1" dirty="0">
                <a:latin typeface="Arial"/>
                <a:cs typeface="Arial"/>
              </a:rPr>
              <a:t>nesmí</a:t>
            </a:r>
            <a:r>
              <a:rPr sz="2206" i="1" spc="-33" dirty="0">
                <a:latin typeface="Arial"/>
                <a:cs typeface="Arial"/>
              </a:rPr>
              <a:t> </a:t>
            </a:r>
            <a:r>
              <a:rPr sz="2206" i="1" dirty="0">
                <a:latin typeface="Arial"/>
                <a:cs typeface="Arial"/>
              </a:rPr>
              <a:t>zůstat</a:t>
            </a:r>
            <a:r>
              <a:rPr sz="2206" i="1" spc="-61" dirty="0">
                <a:latin typeface="Arial"/>
                <a:cs typeface="Arial"/>
              </a:rPr>
              <a:t> </a:t>
            </a:r>
            <a:r>
              <a:rPr sz="2206" i="1" dirty="0">
                <a:latin typeface="Arial"/>
                <a:cs typeface="Arial"/>
              </a:rPr>
              <a:t>nečistoty</a:t>
            </a:r>
            <a:r>
              <a:rPr sz="2206" i="1" spc="-55"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svařované</a:t>
            </a:r>
            <a:r>
              <a:rPr sz="2206" i="1" spc="-55" dirty="0">
                <a:latin typeface="Arial"/>
                <a:cs typeface="Arial"/>
              </a:rPr>
              <a:t> </a:t>
            </a:r>
            <a:r>
              <a:rPr sz="2206" i="1" dirty="0">
                <a:latin typeface="Arial"/>
                <a:cs typeface="Arial"/>
              </a:rPr>
              <a:t>díly</a:t>
            </a:r>
            <a:r>
              <a:rPr sz="2206" i="1" spc="-33" dirty="0">
                <a:latin typeface="Arial"/>
                <a:cs typeface="Arial"/>
              </a:rPr>
              <a:t> </a:t>
            </a:r>
            <a:r>
              <a:rPr sz="2206" i="1" spc="-22" dirty="0">
                <a:latin typeface="Arial"/>
                <a:cs typeface="Arial"/>
              </a:rPr>
              <a:t>musí </a:t>
            </a:r>
            <a:r>
              <a:rPr sz="2206" i="1" dirty="0">
                <a:latin typeface="Arial"/>
                <a:cs typeface="Arial"/>
              </a:rPr>
              <a:t>dosedat</a:t>
            </a:r>
            <a:r>
              <a:rPr sz="2206" i="1" spc="-61" dirty="0">
                <a:latin typeface="Arial"/>
                <a:cs typeface="Arial"/>
              </a:rPr>
              <a:t> </a:t>
            </a:r>
            <a:r>
              <a:rPr sz="2206" i="1" dirty="0">
                <a:latin typeface="Arial"/>
                <a:cs typeface="Arial"/>
              </a:rPr>
              <a:t>v</a:t>
            </a:r>
            <a:r>
              <a:rPr sz="2206" i="1" spc="-22" dirty="0">
                <a:latin typeface="Arial"/>
                <a:cs typeface="Arial"/>
              </a:rPr>
              <a:t> </a:t>
            </a:r>
            <a:r>
              <a:rPr sz="2206" i="1" dirty="0">
                <a:latin typeface="Arial"/>
                <a:cs typeface="Arial"/>
              </a:rPr>
              <a:t>celé</a:t>
            </a:r>
            <a:r>
              <a:rPr sz="2206" i="1" spc="-39" dirty="0">
                <a:latin typeface="Arial"/>
                <a:cs typeface="Arial"/>
              </a:rPr>
              <a:t> </a:t>
            </a:r>
            <a:r>
              <a:rPr sz="2206" i="1" dirty="0">
                <a:latin typeface="Arial"/>
                <a:cs typeface="Arial"/>
              </a:rPr>
              <a:t>styčné</a:t>
            </a:r>
            <a:r>
              <a:rPr sz="2206" i="1" spc="-55" dirty="0">
                <a:latin typeface="Arial"/>
                <a:cs typeface="Arial"/>
              </a:rPr>
              <a:t> </a:t>
            </a:r>
            <a:r>
              <a:rPr sz="2206" i="1" dirty="0">
                <a:latin typeface="Arial"/>
                <a:cs typeface="Arial"/>
              </a:rPr>
              <a:t>ploše</a:t>
            </a:r>
            <a:r>
              <a:rPr sz="2206" i="1" spc="-39" dirty="0">
                <a:latin typeface="Arial"/>
                <a:cs typeface="Arial"/>
              </a:rPr>
              <a:t> </a:t>
            </a:r>
            <a:r>
              <a:rPr sz="2206" i="1" dirty="0">
                <a:latin typeface="Arial"/>
                <a:cs typeface="Arial"/>
              </a:rPr>
              <a:t>s</a:t>
            </a:r>
            <a:r>
              <a:rPr sz="2206" i="1" spc="-17" dirty="0">
                <a:latin typeface="Arial"/>
                <a:cs typeface="Arial"/>
              </a:rPr>
              <a:t> </a:t>
            </a:r>
            <a:r>
              <a:rPr sz="2206" i="1" dirty="0">
                <a:latin typeface="Arial"/>
                <a:cs typeface="Arial"/>
              </a:rPr>
              <a:t>ohledem</a:t>
            </a:r>
            <a:r>
              <a:rPr sz="2206" i="1" spc="-44" dirty="0">
                <a:latin typeface="Arial"/>
                <a:cs typeface="Arial"/>
              </a:rPr>
              <a:t> </a:t>
            </a:r>
            <a:r>
              <a:rPr sz="2206" i="1" dirty="0">
                <a:latin typeface="Arial"/>
                <a:cs typeface="Arial"/>
              </a:rPr>
              <a:t>na</a:t>
            </a:r>
            <a:r>
              <a:rPr sz="2206" i="1" spc="-17" dirty="0">
                <a:latin typeface="Arial"/>
                <a:cs typeface="Arial"/>
              </a:rPr>
              <a:t> </a:t>
            </a:r>
            <a:r>
              <a:rPr sz="2206" i="1" dirty="0">
                <a:latin typeface="Arial"/>
                <a:cs typeface="Arial"/>
              </a:rPr>
              <a:t>zajištění</a:t>
            </a:r>
            <a:r>
              <a:rPr sz="2206" i="1" spc="-55" dirty="0">
                <a:latin typeface="Arial"/>
                <a:cs typeface="Arial"/>
              </a:rPr>
              <a:t> </a:t>
            </a:r>
            <a:r>
              <a:rPr sz="2206" i="1" dirty="0">
                <a:latin typeface="Arial"/>
                <a:cs typeface="Arial"/>
              </a:rPr>
              <a:t>metalurgické</a:t>
            </a:r>
            <a:r>
              <a:rPr sz="2206" i="1" spc="-50" dirty="0">
                <a:latin typeface="Arial"/>
                <a:cs typeface="Arial"/>
              </a:rPr>
              <a:t> </a:t>
            </a:r>
            <a:r>
              <a:rPr sz="2206" i="1" spc="-11" dirty="0">
                <a:latin typeface="Arial"/>
                <a:cs typeface="Arial"/>
              </a:rPr>
              <a:t>jakosti svaru.</a:t>
            </a:r>
            <a:endParaRPr sz="2206" dirty="0">
              <a:latin typeface="Arial"/>
              <a:cs typeface="Arial"/>
            </a:endParaRPr>
          </a:p>
          <a:p>
            <a:pPr marL="14007" marR="698916">
              <a:spcBef>
                <a:spcPts val="1059"/>
              </a:spcBef>
            </a:pPr>
            <a:r>
              <a:rPr sz="2206" i="1" u="sng" dirty="0">
                <a:uFill>
                  <a:solidFill>
                    <a:srgbClr val="000000"/>
                  </a:solidFill>
                </a:uFill>
                <a:latin typeface="Arial"/>
                <a:cs typeface="Arial"/>
              </a:rPr>
              <a:t>Základní</a:t>
            </a:r>
            <a:r>
              <a:rPr sz="2206" i="1" u="sng" spc="-61" dirty="0">
                <a:uFill>
                  <a:solidFill>
                    <a:srgbClr val="000000"/>
                  </a:solidFill>
                </a:uFill>
                <a:latin typeface="Arial"/>
                <a:cs typeface="Arial"/>
              </a:rPr>
              <a:t> </a:t>
            </a:r>
            <a:r>
              <a:rPr sz="2206" i="1" u="sng" dirty="0">
                <a:uFill>
                  <a:solidFill>
                    <a:srgbClr val="000000"/>
                  </a:solidFill>
                </a:uFill>
                <a:latin typeface="Arial"/>
                <a:cs typeface="Arial"/>
              </a:rPr>
              <a:t>svařovací</a:t>
            </a:r>
            <a:r>
              <a:rPr sz="2206" i="1" u="sng" spc="-77" dirty="0">
                <a:uFill>
                  <a:solidFill>
                    <a:srgbClr val="000000"/>
                  </a:solidFill>
                </a:uFill>
                <a:latin typeface="Arial"/>
                <a:cs typeface="Arial"/>
              </a:rPr>
              <a:t> </a:t>
            </a:r>
            <a:r>
              <a:rPr sz="2206" i="1" u="sng" dirty="0">
                <a:uFill>
                  <a:solidFill>
                    <a:srgbClr val="000000"/>
                  </a:solidFill>
                </a:uFill>
                <a:latin typeface="Arial"/>
                <a:cs typeface="Arial"/>
              </a:rPr>
              <a:t>parametry</a:t>
            </a:r>
            <a:r>
              <a:rPr sz="2206" i="1" spc="-28" dirty="0">
                <a:latin typeface="Arial"/>
                <a:cs typeface="Arial"/>
              </a:rPr>
              <a:t> </a:t>
            </a:r>
            <a:r>
              <a:rPr sz="2206" i="1" dirty="0">
                <a:latin typeface="Arial"/>
                <a:cs typeface="Arial"/>
              </a:rPr>
              <a:t>jsou</a:t>
            </a:r>
            <a:r>
              <a:rPr sz="2206" i="1" spc="-39" dirty="0">
                <a:latin typeface="Arial"/>
                <a:cs typeface="Arial"/>
              </a:rPr>
              <a:t> </a:t>
            </a:r>
            <a:r>
              <a:rPr sz="2206" i="1" dirty="0">
                <a:latin typeface="Arial"/>
                <a:cs typeface="Arial"/>
              </a:rPr>
              <a:t>stejné</a:t>
            </a:r>
            <a:r>
              <a:rPr sz="2206" i="1" spc="-44" dirty="0">
                <a:latin typeface="Arial"/>
                <a:cs typeface="Arial"/>
              </a:rPr>
              <a:t> </a:t>
            </a:r>
            <a:r>
              <a:rPr sz="2206" i="1" dirty="0">
                <a:latin typeface="Arial"/>
                <a:cs typeface="Arial"/>
              </a:rPr>
              <a:t>jako</a:t>
            </a:r>
            <a:r>
              <a:rPr sz="2206" i="1" spc="-33" dirty="0">
                <a:latin typeface="Arial"/>
                <a:cs typeface="Arial"/>
              </a:rPr>
              <a:t> </a:t>
            </a:r>
            <a:r>
              <a:rPr sz="2206" i="1" dirty="0">
                <a:latin typeface="Arial"/>
                <a:cs typeface="Arial"/>
              </a:rPr>
              <a:t>u</a:t>
            </a:r>
            <a:r>
              <a:rPr sz="2206" i="1" spc="-17" dirty="0">
                <a:latin typeface="Arial"/>
                <a:cs typeface="Arial"/>
              </a:rPr>
              <a:t> </a:t>
            </a:r>
            <a:r>
              <a:rPr sz="2206" i="1" dirty="0">
                <a:latin typeface="Arial"/>
                <a:cs typeface="Arial"/>
              </a:rPr>
              <a:t>bodového</a:t>
            </a:r>
            <a:r>
              <a:rPr sz="2206" i="1" spc="-55" dirty="0">
                <a:latin typeface="Arial"/>
                <a:cs typeface="Arial"/>
              </a:rPr>
              <a:t> </a:t>
            </a:r>
            <a:r>
              <a:rPr sz="2206" i="1" spc="-11" dirty="0">
                <a:latin typeface="Arial"/>
                <a:cs typeface="Arial"/>
              </a:rPr>
              <a:t>svařování. </a:t>
            </a:r>
            <a:r>
              <a:rPr sz="2206" i="1" dirty="0">
                <a:latin typeface="Arial"/>
                <a:cs typeface="Arial"/>
              </a:rPr>
              <a:t>Namísto</a:t>
            </a:r>
            <a:r>
              <a:rPr sz="2206" i="1" spc="-44" dirty="0">
                <a:latin typeface="Arial"/>
                <a:cs typeface="Arial"/>
              </a:rPr>
              <a:t> </a:t>
            </a:r>
            <a:r>
              <a:rPr sz="2206" i="1" dirty="0">
                <a:latin typeface="Arial"/>
                <a:cs typeface="Arial"/>
              </a:rPr>
              <a:t>svařovacího</a:t>
            </a:r>
            <a:r>
              <a:rPr sz="2206" i="1" spc="-77" dirty="0">
                <a:latin typeface="Arial"/>
                <a:cs typeface="Arial"/>
              </a:rPr>
              <a:t> </a:t>
            </a:r>
            <a:r>
              <a:rPr sz="2206" i="1" dirty="0">
                <a:latin typeface="Arial"/>
                <a:cs typeface="Arial"/>
              </a:rPr>
              <a:t>času</a:t>
            </a:r>
            <a:r>
              <a:rPr sz="2206" i="1" spc="-44" dirty="0">
                <a:latin typeface="Arial"/>
                <a:cs typeface="Arial"/>
              </a:rPr>
              <a:t> </a:t>
            </a:r>
            <a:r>
              <a:rPr sz="2206" i="1" dirty="0">
                <a:latin typeface="Arial"/>
                <a:cs typeface="Arial"/>
              </a:rPr>
              <a:t>se</a:t>
            </a:r>
            <a:r>
              <a:rPr sz="2206" i="1" spc="-39" dirty="0">
                <a:latin typeface="Arial"/>
                <a:cs typeface="Arial"/>
              </a:rPr>
              <a:t> </a:t>
            </a:r>
            <a:r>
              <a:rPr sz="2206" i="1" dirty="0">
                <a:latin typeface="Arial"/>
                <a:cs typeface="Arial"/>
              </a:rPr>
              <a:t>však</a:t>
            </a:r>
            <a:r>
              <a:rPr sz="2206" i="1" spc="-44" dirty="0">
                <a:latin typeface="Arial"/>
                <a:cs typeface="Arial"/>
              </a:rPr>
              <a:t> </a:t>
            </a:r>
            <a:r>
              <a:rPr sz="2206" i="1" dirty="0">
                <a:latin typeface="Arial"/>
                <a:cs typeface="Arial"/>
              </a:rPr>
              <a:t>nastavuje</a:t>
            </a:r>
            <a:r>
              <a:rPr sz="2206" i="1" spc="-61" dirty="0">
                <a:latin typeface="Arial"/>
                <a:cs typeface="Arial"/>
              </a:rPr>
              <a:t> </a:t>
            </a:r>
            <a:r>
              <a:rPr sz="2206" i="1" spc="-11" dirty="0">
                <a:latin typeface="Arial"/>
                <a:cs typeface="Arial"/>
              </a:rPr>
              <a:t>tzv.</a:t>
            </a:r>
            <a:r>
              <a:rPr sz="2206" i="1" spc="-33" dirty="0">
                <a:latin typeface="Arial"/>
                <a:cs typeface="Arial"/>
              </a:rPr>
              <a:t> </a:t>
            </a:r>
            <a:r>
              <a:rPr sz="2206" b="1" i="1" dirty="0">
                <a:latin typeface="Arial"/>
                <a:cs typeface="Arial"/>
              </a:rPr>
              <a:t>délka</a:t>
            </a:r>
            <a:r>
              <a:rPr sz="2206" b="1" i="1" spc="-39" dirty="0">
                <a:latin typeface="Arial"/>
                <a:cs typeface="Arial"/>
              </a:rPr>
              <a:t> </a:t>
            </a:r>
            <a:r>
              <a:rPr sz="2206" b="1" i="1" spc="-11" dirty="0">
                <a:latin typeface="Arial"/>
                <a:cs typeface="Arial"/>
              </a:rPr>
              <a:t>zpěchování</a:t>
            </a:r>
            <a:r>
              <a:rPr sz="2206" i="1" spc="-11" dirty="0">
                <a:latin typeface="Arial"/>
                <a:cs typeface="Arial"/>
              </a:rPr>
              <a:t>.</a:t>
            </a:r>
            <a:endParaRPr sz="2206" dirty="0">
              <a:latin typeface="Arial"/>
              <a:cs typeface="Arial"/>
            </a:endParaRPr>
          </a:p>
          <a:p>
            <a:pPr marL="14007">
              <a:spcBef>
                <a:spcPts val="1059"/>
              </a:spcBef>
            </a:pPr>
            <a:r>
              <a:rPr sz="2206" i="1" dirty="0">
                <a:latin typeface="Arial"/>
                <a:cs typeface="Arial"/>
              </a:rPr>
              <a:t>Používají</a:t>
            </a:r>
            <a:r>
              <a:rPr sz="2206" i="1" spc="-66"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velké</a:t>
            </a:r>
            <a:r>
              <a:rPr sz="2206" i="1" spc="-28" dirty="0">
                <a:latin typeface="Arial"/>
                <a:cs typeface="Arial"/>
              </a:rPr>
              <a:t> </a:t>
            </a:r>
            <a:r>
              <a:rPr sz="2206" i="1" dirty="0">
                <a:latin typeface="Arial"/>
                <a:cs typeface="Arial"/>
              </a:rPr>
              <a:t>přítlačné</a:t>
            </a:r>
            <a:r>
              <a:rPr sz="2206" i="1" spc="-50" dirty="0">
                <a:latin typeface="Arial"/>
                <a:cs typeface="Arial"/>
              </a:rPr>
              <a:t> </a:t>
            </a:r>
            <a:r>
              <a:rPr sz="2206" i="1" dirty="0">
                <a:latin typeface="Arial"/>
                <a:cs typeface="Arial"/>
              </a:rPr>
              <a:t>síly</a:t>
            </a:r>
            <a:r>
              <a:rPr sz="2206" i="1" spc="-28"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vzniká</a:t>
            </a:r>
            <a:r>
              <a:rPr sz="2206" i="1" spc="-44" dirty="0">
                <a:latin typeface="Arial"/>
                <a:cs typeface="Arial"/>
              </a:rPr>
              <a:t> </a:t>
            </a:r>
            <a:r>
              <a:rPr sz="2206" i="1" dirty="0">
                <a:latin typeface="Arial"/>
                <a:cs typeface="Arial"/>
              </a:rPr>
              <a:t>malý </a:t>
            </a:r>
            <a:r>
              <a:rPr sz="2206" i="1" spc="-11" dirty="0">
                <a:latin typeface="Arial"/>
                <a:cs typeface="Arial"/>
              </a:rPr>
              <a:t>výronek</a:t>
            </a:r>
            <a:endParaRPr sz="2206" dirty="0">
              <a:latin typeface="Arial"/>
              <a:cs typeface="Arial"/>
            </a:endParaRPr>
          </a:p>
          <a:p>
            <a:pPr>
              <a:spcBef>
                <a:spcPts val="33"/>
              </a:spcBef>
            </a:pPr>
            <a:endParaRPr sz="3198" dirty="0">
              <a:latin typeface="Arial"/>
              <a:cs typeface="Arial"/>
            </a:endParaRPr>
          </a:p>
          <a:p>
            <a:pPr marL="14007"/>
            <a:r>
              <a:rPr sz="2206" i="1" dirty="0">
                <a:latin typeface="Arial"/>
                <a:cs typeface="Arial"/>
              </a:rPr>
              <a:t>Materiál</a:t>
            </a:r>
            <a:r>
              <a:rPr sz="2206" i="1" spc="-33" dirty="0">
                <a:latin typeface="Arial"/>
                <a:cs typeface="Arial"/>
              </a:rPr>
              <a:t> </a:t>
            </a:r>
            <a:r>
              <a:rPr sz="2206" i="1" dirty="0">
                <a:latin typeface="Arial"/>
                <a:cs typeface="Arial"/>
              </a:rPr>
              <a:t>při</a:t>
            </a:r>
            <a:r>
              <a:rPr sz="2206" i="1" spc="-33" dirty="0">
                <a:latin typeface="Arial"/>
                <a:cs typeface="Arial"/>
              </a:rPr>
              <a:t> </a:t>
            </a:r>
            <a:r>
              <a:rPr sz="2206" i="1" dirty="0">
                <a:latin typeface="Arial"/>
                <a:cs typeface="Arial"/>
              </a:rPr>
              <a:t>tomto</a:t>
            </a:r>
            <a:r>
              <a:rPr sz="2206" i="1" spc="-33" dirty="0">
                <a:latin typeface="Arial"/>
                <a:cs typeface="Arial"/>
              </a:rPr>
              <a:t> </a:t>
            </a:r>
            <a:r>
              <a:rPr sz="2206" i="1" dirty="0">
                <a:latin typeface="Arial"/>
                <a:cs typeface="Arial"/>
              </a:rPr>
              <a:t>způsobu</a:t>
            </a:r>
            <a:r>
              <a:rPr sz="2206" i="1" spc="-50" dirty="0">
                <a:latin typeface="Arial"/>
                <a:cs typeface="Arial"/>
              </a:rPr>
              <a:t> </a:t>
            </a:r>
            <a:r>
              <a:rPr sz="2206" i="1" dirty="0">
                <a:latin typeface="Arial"/>
                <a:cs typeface="Arial"/>
              </a:rPr>
              <a:t>svařování</a:t>
            </a:r>
            <a:r>
              <a:rPr sz="2206" i="1" spc="-61" dirty="0">
                <a:latin typeface="Arial"/>
                <a:cs typeface="Arial"/>
              </a:rPr>
              <a:t> </a:t>
            </a:r>
            <a:r>
              <a:rPr sz="2206" i="1" dirty="0">
                <a:latin typeface="Arial"/>
                <a:cs typeface="Arial"/>
              </a:rPr>
              <a:t>nemusí</a:t>
            </a:r>
            <a:r>
              <a:rPr sz="2206" i="1" spc="-33" dirty="0">
                <a:latin typeface="Arial"/>
                <a:cs typeface="Arial"/>
              </a:rPr>
              <a:t> </a:t>
            </a:r>
            <a:r>
              <a:rPr sz="2206" i="1" dirty="0">
                <a:latin typeface="Arial"/>
                <a:cs typeface="Arial"/>
              </a:rPr>
              <a:t>být</a:t>
            </a:r>
            <a:r>
              <a:rPr sz="2206" i="1" spc="-50" dirty="0">
                <a:latin typeface="Arial"/>
                <a:cs typeface="Arial"/>
              </a:rPr>
              <a:t> </a:t>
            </a:r>
            <a:r>
              <a:rPr sz="2206" i="1" dirty="0">
                <a:latin typeface="Arial"/>
                <a:cs typeface="Arial"/>
              </a:rPr>
              <a:t>plně</a:t>
            </a:r>
            <a:r>
              <a:rPr sz="2206" i="1" spc="-11" dirty="0">
                <a:latin typeface="Arial"/>
                <a:cs typeface="Arial"/>
              </a:rPr>
              <a:t> nataven</a:t>
            </a:r>
            <a:endParaRPr sz="2206" dirty="0">
              <a:latin typeface="Arial"/>
              <a:cs typeface="Arial"/>
            </a:endParaRPr>
          </a:p>
          <a:p>
            <a:pPr marL="14007" marR="5602"/>
            <a:r>
              <a:rPr sz="2206" i="1" dirty="0">
                <a:latin typeface="Arial"/>
                <a:cs typeface="Arial"/>
              </a:rPr>
              <a:t>(jedná</a:t>
            </a:r>
            <a:r>
              <a:rPr sz="2206" i="1" spc="-61"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vlastně</a:t>
            </a:r>
            <a:r>
              <a:rPr sz="2206" i="1" spc="-39" dirty="0">
                <a:latin typeface="Arial"/>
                <a:cs typeface="Arial"/>
              </a:rPr>
              <a:t> </a:t>
            </a:r>
            <a:r>
              <a:rPr sz="2206" i="1" dirty="0">
                <a:latin typeface="Arial"/>
                <a:cs typeface="Arial"/>
              </a:rPr>
              <a:t>o</a:t>
            </a:r>
            <a:r>
              <a:rPr sz="2206" i="1" spc="-11" dirty="0">
                <a:latin typeface="Arial"/>
                <a:cs typeface="Arial"/>
              </a:rPr>
              <a:t> </a:t>
            </a:r>
            <a:r>
              <a:rPr sz="2206" i="1" dirty="0">
                <a:latin typeface="Arial"/>
                <a:cs typeface="Arial"/>
              </a:rPr>
              <a:t>určitou</a:t>
            </a:r>
            <a:r>
              <a:rPr sz="2206" i="1" spc="-50" dirty="0">
                <a:latin typeface="Arial"/>
                <a:cs typeface="Arial"/>
              </a:rPr>
              <a:t> </a:t>
            </a:r>
            <a:r>
              <a:rPr sz="2206" i="1" dirty="0">
                <a:latin typeface="Arial"/>
                <a:cs typeface="Arial"/>
              </a:rPr>
              <a:t>podobu</a:t>
            </a:r>
            <a:r>
              <a:rPr sz="2206" i="1" spc="-44" dirty="0">
                <a:latin typeface="Arial"/>
                <a:cs typeface="Arial"/>
              </a:rPr>
              <a:t> </a:t>
            </a:r>
            <a:r>
              <a:rPr sz="2206" i="1" dirty="0">
                <a:latin typeface="Arial"/>
                <a:cs typeface="Arial"/>
              </a:rPr>
              <a:t>„kovařského</a:t>
            </a:r>
            <a:r>
              <a:rPr sz="2206" i="1" spc="-6" dirty="0">
                <a:latin typeface="Arial"/>
                <a:cs typeface="Arial"/>
              </a:rPr>
              <a:t> </a:t>
            </a:r>
            <a:r>
              <a:rPr sz="2206" i="1" dirty="0">
                <a:latin typeface="Arial"/>
                <a:cs typeface="Arial"/>
              </a:rPr>
              <a:t>svařování“,</a:t>
            </a:r>
            <a:r>
              <a:rPr sz="2206" i="1" spc="-61" dirty="0">
                <a:latin typeface="Arial"/>
                <a:cs typeface="Arial"/>
              </a:rPr>
              <a:t> </a:t>
            </a:r>
            <a:r>
              <a:rPr sz="2206" i="1" dirty="0">
                <a:latin typeface="Arial"/>
                <a:cs typeface="Arial"/>
              </a:rPr>
              <a:t>kdy</a:t>
            </a:r>
            <a:r>
              <a:rPr sz="2206" i="1" spc="-39" dirty="0">
                <a:latin typeface="Arial"/>
                <a:cs typeface="Arial"/>
              </a:rPr>
              <a:t> </a:t>
            </a:r>
            <a:r>
              <a:rPr sz="2206" i="1" dirty="0">
                <a:latin typeface="Arial"/>
                <a:cs typeface="Arial"/>
              </a:rPr>
              <a:t>se</a:t>
            </a:r>
            <a:r>
              <a:rPr sz="2206" i="1" spc="-28" dirty="0">
                <a:latin typeface="Arial"/>
                <a:cs typeface="Arial"/>
              </a:rPr>
              <a:t> </a:t>
            </a:r>
            <a:r>
              <a:rPr sz="2206" i="1" spc="-11" dirty="0">
                <a:latin typeface="Arial"/>
                <a:cs typeface="Arial"/>
              </a:rPr>
              <a:t>materiál </a:t>
            </a:r>
            <a:r>
              <a:rPr sz="2206" i="1" dirty="0">
                <a:latin typeface="Arial"/>
                <a:cs typeface="Arial"/>
              </a:rPr>
              <a:t>svařuje</a:t>
            </a:r>
            <a:r>
              <a:rPr sz="2206" i="1" spc="-50" dirty="0">
                <a:latin typeface="Arial"/>
                <a:cs typeface="Arial"/>
              </a:rPr>
              <a:t> </a:t>
            </a:r>
            <a:r>
              <a:rPr sz="2206" i="1" dirty="0">
                <a:latin typeface="Arial"/>
                <a:cs typeface="Arial"/>
              </a:rPr>
              <a:t>v</a:t>
            </a:r>
            <a:r>
              <a:rPr sz="2206" i="1" spc="-6" dirty="0">
                <a:latin typeface="Arial"/>
                <a:cs typeface="Arial"/>
              </a:rPr>
              <a:t> </a:t>
            </a:r>
            <a:r>
              <a:rPr sz="2206" i="1" dirty="0">
                <a:latin typeface="Arial"/>
                <a:cs typeface="Arial"/>
              </a:rPr>
              <a:t>plastickém</a:t>
            </a:r>
            <a:r>
              <a:rPr sz="2206" i="1" spc="-39" dirty="0">
                <a:latin typeface="Arial"/>
                <a:cs typeface="Arial"/>
              </a:rPr>
              <a:t> </a:t>
            </a:r>
            <a:r>
              <a:rPr sz="2206" i="1" dirty="0">
                <a:latin typeface="Arial"/>
                <a:cs typeface="Arial"/>
              </a:rPr>
              <a:t>stavu)</a:t>
            </a:r>
            <a:r>
              <a:rPr sz="2206" i="1" spc="-33" dirty="0">
                <a:latin typeface="Arial"/>
                <a:cs typeface="Arial"/>
              </a:rPr>
              <a:t> </a:t>
            </a:r>
            <a:r>
              <a:rPr sz="2206" i="1" dirty="0">
                <a:latin typeface="Arial"/>
                <a:cs typeface="Arial"/>
              </a:rPr>
              <a:t>–</a:t>
            </a:r>
            <a:r>
              <a:rPr sz="2206" i="1" spc="-17" dirty="0">
                <a:latin typeface="Arial"/>
                <a:cs typeface="Arial"/>
              </a:rPr>
              <a:t> </a:t>
            </a:r>
            <a:r>
              <a:rPr sz="2206" b="1" i="1" dirty="0">
                <a:latin typeface="Arial"/>
                <a:cs typeface="Arial"/>
              </a:rPr>
              <a:t>tlakový</a:t>
            </a:r>
            <a:r>
              <a:rPr sz="2206" b="1" i="1" spc="-28" dirty="0">
                <a:latin typeface="Arial"/>
                <a:cs typeface="Arial"/>
              </a:rPr>
              <a:t> </a:t>
            </a:r>
            <a:r>
              <a:rPr sz="2206" b="1" i="1" spc="-11" dirty="0">
                <a:latin typeface="Arial"/>
                <a:cs typeface="Arial"/>
              </a:rPr>
              <a:t>způsob</a:t>
            </a:r>
            <a:endParaRPr sz="2206" dirty="0">
              <a:latin typeface="Arial"/>
              <a:cs typeface="Arial"/>
            </a:endParaRPr>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2" name="object 12"/>
          <p:cNvPicPr/>
          <p:nvPr/>
        </p:nvPicPr>
        <p:blipFill>
          <a:blip r:embed="rId2" cstate="print"/>
          <a:stretch>
            <a:fillRect/>
          </a:stretch>
        </p:blipFill>
        <p:spPr>
          <a:xfrm>
            <a:off x="4737100" y="2894425"/>
            <a:ext cx="5564576" cy="3680264"/>
          </a:xfrm>
          <a:prstGeom prst="rect">
            <a:avLst/>
          </a:prstGeom>
        </p:spPr>
      </p:pic>
      <p:sp>
        <p:nvSpPr>
          <p:cNvPr id="13" name="object 13"/>
          <p:cNvSpPr txBox="1"/>
          <p:nvPr/>
        </p:nvSpPr>
        <p:spPr>
          <a:xfrm>
            <a:off x="622300" y="1481001"/>
            <a:ext cx="9133542" cy="3253557"/>
          </a:xfrm>
          <a:prstGeom prst="rect">
            <a:avLst/>
          </a:prstGeom>
        </p:spPr>
        <p:txBody>
          <a:bodyPr vert="horz" wrap="square" lIns="0" tIns="14706" rIns="0" bIns="0" rtlCol="0">
            <a:spAutoFit/>
          </a:bodyPr>
          <a:lstStyle/>
          <a:p>
            <a:pPr marL="14007">
              <a:spcBef>
                <a:spcPts val="116"/>
              </a:spcBef>
            </a:pPr>
            <a:r>
              <a:rPr sz="2206" i="1" dirty="0">
                <a:latin typeface="Arial"/>
                <a:cs typeface="Arial"/>
              </a:rPr>
              <a:t>Při</a:t>
            </a:r>
            <a:r>
              <a:rPr sz="2206" i="1" spc="-33" dirty="0">
                <a:latin typeface="Arial"/>
                <a:cs typeface="Arial"/>
              </a:rPr>
              <a:t> </a:t>
            </a:r>
            <a:r>
              <a:rPr sz="2206" i="1" dirty="0">
                <a:latin typeface="Arial"/>
                <a:cs typeface="Arial"/>
              </a:rPr>
              <a:t>pěchovacím</a:t>
            </a:r>
            <a:r>
              <a:rPr sz="2206" i="1" spc="-72" dirty="0">
                <a:latin typeface="Arial"/>
                <a:cs typeface="Arial"/>
              </a:rPr>
              <a:t> </a:t>
            </a:r>
            <a:r>
              <a:rPr sz="2206" i="1" dirty="0">
                <a:latin typeface="Arial"/>
                <a:cs typeface="Arial"/>
              </a:rPr>
              <a:t>svařování</a:t>
            </a:r>
            <a:r>
              <a:rPr sz="2206" i="1" spc="-88" dirty="0">
                <a:latin typeface="Arial"/>
                <a:cs typeface="Arial"/>
              </a:rPr>
              <a:t> </a:t>
            </a:r>
            <a:r>
              <a:rPr sz="2206" i="1" dirty="0">
                <a:latin typeface="Arial"/>
                <a:cs typeface="Arial"/>
              </a:rPr>
              <a:t>se</a:t>
            </a:r>
            <a:r>
              <a:rPr sz="2206" i="1" spc="-33" dirty="0">
                <a:latin typeface="Arial"/>
                <a:cs typeface="Arial"/>
              </a:rPr>
              <a:t> </a:t>
            </a:r>
            <a:r>
              <a:rPr sz="2206" i="1" dirty="0">
                <a:latin typeface="Arial"/>
                <a:cs typeface="Arial"/>
              </a:rPr>
              <a:t>materiál</a:t>
            </a:r>
            <a:r>
              <a:rPr sz="2206" i="1" spc="-22" dirty="0">
                <a:latin typeface="Arial"/>
                <a:cs typeface="Arial"/>
              </a:rPr>
              <a:t> </a:t>
            </a:r>
            <a:r>
              <a:rPr sz="2206" i="1" dirty="0">
                <a:latin typeface="Arial"/>
                <a:cs typeface="Arial"/>
              </a:rPr>
              <a:t>nahřívá</a:t>
            </a:r>
            <a:r>
              <a:rPr sz="2206" i="1" spc="-66" dirty="0">
                <a:latin typeface="Arial"/>
                <a:cs typeface="Arial"/>
              </a:rPr>
              <a:t> </a:t>
            </a:r>
            <a:r>
              <a:rPr sz="2206" i="1" dirty="0">
                <a:latin typeface="Arial"/>
                <a:cs typeface="Arial"/>
              </a:rPr>
              <a:t>svařovacím</a:t>
            </a:r>
            <a:r>
              <a:rPr sz="2206" i="1" spc="-72" dirty="0">
                <a:latin typeface="Arial"/>
                <a:cs typeface="Arial"/>
              </a:rPr>
              <a:t> </a:t>
            </a:r>
            <a:r>
              <a:rPr sz="2206" i="1" dirty="0">
                <a:latin typeface="Arial"/>
                <a:cs typeface="Arial"/>
              </a:rPr>
              <a:t>proudem,</a:t>
            </a:r>
            <a:r>
              <a:rPr sz="2206" i="1" spc="-55" dirty="0">
                <a:latin typeface="Arial"/>
                <a:cs typeface="Arial"/>
              </a:rPr>
              <a:t> </a:t>
            </a:r>
            <a:r>
              <a:rPr sz="2206" i="1" spc="-22" dirty="0">
                <a:latin typeface="Arial"/>
                <a:cs typeface="Arial"/>
              </a:rPr>
              <a:t>čímž</a:t>
            </a:r>
            <a:endParaRPr sz="2206" dirty="0">
              <a:latin typeface="Arial"/>
              <a:cs typeface="Arial"/>
            </a:endParaRPr>
          </a:p>
          <a:p>
            <a:pPr marL="14007"/>
            <a:r>
              <a:rPr sz="2206" i="1" spc="-11" dirty="0">
                <a:latin typeface="Arial"/>
                <a:cs typeface="Arial"/>
              </a:rPr>
              <a:t>měkne</a:t>
            </a:r>
            <a:endParaRPr sz="2206" dirty="0">
              <a:latin typeface="Arial"/>
              <a:cs typeface="Arial"/>
            </a:endParaRPr>
          </a:p>
          <a:p>
            <a:pPr>
              <a:spcBef>
                <a:spcPts val="44"/>
              </a:spcBef>
            </a:pPr>
            <a:endParaRPr sz="2261" dirty="0">
              <a:latin typeface="Arial"/>
              <a:cs typeface="Arial"/>
            </a:endParaRPr>
          </a:p>
          <a:p>
            <a:pPr marL="14007" marR="415989">
              <a:spcBef>
                <a:spcPts val="6"/>
              </a:spcBef>
            </a:pPr>
            <a:r>
              <a:rPr sz="2206" i="1" dirty="0">
                <a:latin typeface="Arial"/>
                <a:cs typeface="Arial"/>
              </a:rPr>
              <a:t>Postupně</a:t>
            </a:r>
            <a:r>
              <a:rPr sz="2206" i="1" spc="-33"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natavuje</a:t>
            </a:r>
            <a:r>
              <a:rPr sz="2206" i="1" spc="-33"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stlačuje</a:t>
            </a:r>
            <a:r>
              <a:rPr sz="2206" i="1" spc="-28"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do</a:t>
            </a:r>
            <a:r>
              <a:rPr sz="2206" i="1" spc="-22" dirty="0">
                <a:latin typeface="Arial"/>
                <a:cs typeface="Arial"/>
              </a:rPr>
              <a:t> </a:t>
            </a:r>
            <a:r>
              <a:rPr sz="2206" i="1" dirty="0">
                <a:latin typeface="Arial"/>
                <a:cs typeface="Arial"/>
              </a:rPr>
              <a:t>sebe,</a:t>
            </a:r>
            <a:r>
              <a:rPr sz="2206" i="1" spc="-39" dirty="0">
                <a:latin typeface="Arial"/>
                <a:cs typeface="Arial"/>
              </a:rPr>
              <a:t> </a:t>
            </a:r>
            <a:r>
              <a:rPr sz="2206" i="1" dirty="0">
                <a:latin typeface="Arial"/>
                <a:cs typeface="Arial"/>
              </a:rPr>
              <a:t>až</a:t>
            </a:r>
            <a:r>
              <a:rPr sz="2206" i="1" spc="-22" dirty="0">
                <a:latin typeface="Arial"/>
                <a:cs typeface="Arial"/>
              </a:rPr>
              <a:t> </a:t>
            </a:r>
            <a:r>
              <a:rPr sz="2206" i="1" dirty="0">
                <a:latin typeface="Arial"/>
                <a:cs typeface="Arial"/>
              </a:rPr>
              <a:t>dokud</a:t>
            </a:r>
            <a:r>
              <a:rPr sz="2206" i="1" spc="-39" dirty="0">
                <a:latin typeface="Arial"/>
                <a:cs typeface="Arial"/>
              </a:rPr>
              <a:t> </a:t>
            </a:r>
            <a:r>
              <a:rPr sz="2206" i="1" dirty="0">
                <a:latin typeface="Arial"/>
                <a:cs typeface="Arial"/>
              </a:rPr>
              <a:t>koncový</a:t>
            </a:r>
            <a:r>
              <a:rPr sz="2206" i="1" spc="-55" dirty="0">
                <a:latin typeface="Arial"/>
                <a:cs typeface="Arial"/>
              </a:rPr>
              <a:t> </a:t>
            </a:r>
            <a:r>
              <a:rPr sz="2206" i="1" spc="-11" dirty="0">
                <a:latin typeface="Arial"/>
                <a:cs typeface="Arial"/>
              </a:rPr>
              <a:t>spínač </a:t>
            </a:r>
            <a:r>
              <a:rPr sz="2206" i="1" dirty="0">
                <a:latin typeface="Arial"/>
                <a:cs typeface="Arial"/>
              </a:rPr>
              <a:t>nevypne</a:t>
            </a:r>
            <a:r>
              <a:rPr sz="2206" i="1" spc="-66" dirty="0">
                <a:latin typeface="Arial"/>
                <a:cs typeface="Arial"/>
              </a:rPr>
              <a:t> </a:t>
            </a:r>
            <a:r>
              <a:rPr sz="2206" i="1" dirty="0">
                <a:latin typeface="Arial"/>
                <a:cs typeface="Arial"/>
              </a:rPr>
              <a:t>svařovací</a:t>
            </a:r>
            <a:r>
              <a:rPr sz="2206" i="1" spc="-66" dirty="0">
                <a:latin typeface="Arial"/>
                <a:cs typeface="Arial"/>
              </a:rPr>
              <a:t> </a:t>
            </a:r>
            <a:r>
              <a:rPr sz="2206" i="1" spc="-11" dirty="0">
                <a:latin typeface="Arial"/>
                <a:cs typeface="Arial"/>
              </a:rPr>
              <a:t>proud.</a:t>
            </a:r>
            <a:endParaRPr sz="2206" dirty="0">
              <a:latin typeface="Arial"/>
              <a:cs typeface="Arial"/>
            </a:endParaRPr>
          </a:p>
          <a:p>
            <a:pPr>
              <a:spcBef>
                <a:spcPts val="44"/>
              </a:spcBef>
            </a:pPr>
            <a:endParaRPr sz="2261" dirty="0">
              <a:latin typeface="Arial"/>
              <a:cs typeface="Arial"/>
            </a:endParaRPr>
          </a:p>
          <a:p>
            <a:pPr marL="14007" marR="4762158">
              <a:spcBef>
                <a:spcPts val="6"/>
              </a:spcBef>
            </a:pPr>
            <a:r>
              <a:rPr sz="2206" i="1" dirty="0">
                <a:latin typeface="Arial"/>
                <a:cs typeface="Arial"/>
              </a:rPr>
              <a:t>Vytvoří</a:t>
            </a:r>
            <a:r>
              <a:rPr sz="2206" i="1" spc="-50" dirty="0">
                <a:latin typeface="Arial"/>
                <a:cs typeface="Arial"/>
              </a:rPr>
              <a:t> </a:t>
            </a:r>
            <a:r>
              <a:rPr sz="2206" i="1" dirty="0">
                <a:latin typeface="Arial"/>
                <a:cs typeface="Arial"/>
              </a:rPr>
              <a:t>se</a:t>
            </a:r>
            <a:r>
              <a:rPr sz="2206" i="1" spc="-44" dirty="0">
                <a:latin typeface="Arial"/>
                <a:cs typeface="Arial"/>
              </a:rPr>
              <a:t> </a:t>
            </a:r>
            <a:r>
              <a:rPr sz="2206" i="1" dirty="0">
                <a:latin typeface="Arial"/>
                <a:cs typeface="Arial"/>
              </a:rPr>
              <a:t>výronek,</a:t>
            </a:r>
            <a:r>
              <a:rPr sz="2206" i="1" spc="-72" dirty="0">
                <a:latin typeface="Arial"/>
                <a:cs typeface="Arial"/>
              </a:rPr>
              <a:t> </a:t>
            </a:r>
            <a:r>
              <a:rPr sz="2206" i="1" dirty="0">
                <a:latin typeface="Arial"/>
                <a:cs typeface="Arial"/>
              </a:rPr>
              <a:t>který</a:t>
            </a:r>
            <a:r>
              <a:rPr sz="2206" i="1" spc="-39" dirty="0">
                <a:latin typeface="Arial"/>
                <a:cs typeface="Arial"/>
              </a:rPr>
              <a:t> </a:t>
            </a:r>
            <a:r>
              <a:rPr sz="2206" i="1" spc="-11" dirty="0">
                <a:latin typeface="Arial"/>
                <a:cs typeface="Arial"/>
              </a:rPr>
              <a:t>pokračuje </a:t>
            </a:r>
            <a:r>
              <a:rPr sz="2206" i="1" dirty="0">
                <a:latin typeface="Arial"/>
                <a:cs typeface="Arial"/>
              </a:rPr>
              <a:t>i</a:t>
            </a:r>
            <a:r>
              <a:rPr sz="2206" i="1" spc="-28" dirty="0">
                <a:latin typeface="Arial"/>
                <a:cs typeface="Arial"/>
              </a:rPr>
              <a:t> </a:t>
            </a:r>
            <a:r>
              <a:rPr sz="2206" i="1" dirty="0">
                <a:latin typeface="Arial"/>
                <a:cs typeface="Arial"/>
              </a:rPr>
              <a:t>po</a:t>
            </a:r>
            <a:r>
              <a:rPr sz="2206" i="1" spc="-28" dirty="0">
                <a:latin typeface="Arial"/>
                <a:cs typeface="Arial"/>
              </a:rPr>
              <a:t> </a:t>
            </a:r>
            <a:r>
              <a:rPr sz="2206" i="1" dirty="0">
                <a:latin typeface="Arial"/>
                <a:cs typeface="Arial"/>
              </a:rPr>
              <a:t>vypnutí</a:t>
            </a:r>
            <a:r>
              <a:rPr sz="2206" i="1" spc="-66" dirty="0">
                <a:latin typeface="Arial"/>
                <a:cs typeface="Arial"/>
              </a:rPr>
              <a:t> </a:t>
            </a:r>
            <a:r>
              <a:rPr sz="2206" i="1" dirty="0">
                <a:latin typeface="Arial"/>
                <a:cs typeface="Arial"/>
              </a:rPr>
              <a:t>svařovacího</a:t>
            </a:r>
            <a:r>
              <a:rPr sz="2206" i="1" spc="-61" dirty="0">
                <a:latin typeface="Arial"/>
                <a:cs typeface="Arial"/>
              </a:rPr>
              <a:t> </a:t>
            </a:r>
            <a:r>
              <a:rPr sz="2206" i="1" dirty="0">
                <a:latin typeface="Arial"/>
                <a:cs typeface="Arial"/>
              </a:rPr>
              <a:t>proudu</a:t>
            </a:r>
            <a:r>
              <a:rPr sz="2206" i="1" spc="-50" dirty="0">
                <a:latin typeface="Arial"/>
                <a:cs typeface="Arial"/>
              </a:rPr>
              <a:t> </a:t>
            </a:r>
            <a:r>
              <a:rPr sz="2206" i="1" spc="-28" dirty="0">
                <a:latin typeface="Arial"/>
                <a:cs typeface="Arial"/>
              </a:rPr>
              <a:t>až</a:t>
            </a:r>
            <a:endParaRPr sz="2206" dirty="0">
              <a:latin typeface="Arial"/>
              <a:cs typeface="Arial"/>
            </a:endParaRPr>
          </a:p>
          <a:p>
            <a:pPr marL="14007">
              <a:spcBef>
                <a:spcPts val="1268"/>
              </a:spcBef>
              <a:tabLst>
                <a:tab pos="931423" algn="l"/>
              </a:tabLst>
            </a:pPr>
            <a:r>
              <a:rPr sz="2206" i="1" spc="-11" dirty="0">
                <a:latin typeface="Arial"/>
                <a:cs typeface="Arial"/>
              </a:rPr>
              <a:t>dokud</a:t>
            </a:r>
            <a:r>
              <a:rPr sz="2206" i="1" dirty="0">
                <a:latin typeface="Arial"/>
                <a:cs typeface="Arial"/>
              </a:rPr>
              <a:t>	materiál</a:t>
            </a:r>
            <a:r>
              <a:rPr sz="2206" i="1" spc="-72" dirty="0">
                <a:latin typeface="Arial"/>
                <a:cs typeface="Arial"/>
              </a:rPr>
              <a:t> </a:t>
            </a:r>
            <a:r>
              <a:rPr sz="2206" i="1" spc="-11" dirty="0">
                <a:latin typeface="Arial"/>
                <a:cs typeface="Arial"/>
              </a:rPr>
              <a:t>neztuhne</a:t>
            </a:r>
            <a:endParaRPr sz="2206" dirty="0">
              <a:latin typeface="Arial"/>
              <a:cs typeface="Arial"/>
            </a:endParaRPr>
          </a:p>
        </p:txBody>
      </p:sp>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4" name="object 14"/>
          <p:cNvSpPr txBox="1">
            <a:spLocks noGrp="1"/>
          </p:cNvSpPr>
          <p:nvPr>
            <p:ph type="title"/>
          </p:nvPr>
        </p:nvSpPr>
        <p:spPr>
          <a:xfrm>
            <a:off x="391632" y="774807"/>
            <a:ext cx="5701549" cy="514728"/>
          </a:xfrm>
          <a:prstGeom prst="rect">
            <a:avLst/>
          </a:prstGeom>
        </p:spPr>
        <p:txBody>
          <a:bodyPr vert="horz" wrap="square" lIns="0" tIns="14005" rIns="0" bIns="0" rtlCol="0">
            <a:spAutoFit/>
          </a:bodyPr>
          <a:lstStyle/>
          <a:p>
            <a:pPr marL="14007">
              <a:spcBef>
                <a:spcPts val="110"/>
              </a:spcBef>
            </a:pPr>
            <a:r>
              <a:rPr sz="3253" i="1" spc="-110" dirty="0">
                <a:solidFill>
                  <a:srgbClr val="FF3300"/>
                </a:solidFill>
                <a:latin typeface="Tahoma"/>
                <a:cs typeface="Tahoma"/>
              </a:rPr>
              <a:t>Stykové</a:t>
            </a:r>
            <a:r>
              <a:rPr sz="3253" i="1" spc="-88" dirty="0">
                <a:solidFill>
                  <a:srgbClr val="FF3300"/>
                </a:solidFill>
                <a:latin typeface="Tahoma"/>
                <a:cs typeface="Tahoma"/>
              </a:rPr>
              <a:t> </a:t>
            </a:r>
            <a:r>
              <a:rPr sz="3253" i="1" spc="-110" dirty="0">
                <a:solidFill>
                  <a:srgbClr val="FF3300"/>
                </a:solidFill>
                <a:latin typeface="Tahoma"/>
                <a:cs typeface="Tahoma"/>
              </a:rPr>
              <a:t>pěchovací</a:t>
            </a:r>
            <a:r>
              <a:rPr sz="3253" i="1" spc="-72" dirty="0">
                <a:solidFill>
                  <a:srgbClr val="FF3300"/>
                </a:solidFill>
                <a:latin typeface="Tahoma"/>
                <a:cs typeface="Tahoma"/>
              </a:rPr>
              <a:t> </a:t>
            </a:r>
            <a:r>
              <a:rPr sz="3253" i="1" spc="-61" dirty="0">
                <a:solidFill>
                  <a:srgbClr val="FF3300"/>
                </a:solidFill>
                <a:latin typeface="Tahoma"/>
                <a:cs typeface="Tahoma"/>
              </a:rPr>
              <a:t>svařování</a:t>
            </a:r>
            <a:endParaRPr sz="3253">
              <a:latin typeface="Tahoma"/>
              <a:cs typeface="Tahoma"/>
            </a:endParaRPr>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3" y="774807"/>
            <a:ext cx="6144115" cy="514728"/>
          </a:xfrm>
          <a:prstGeom prst="rect">
            <a:avLst/>
          </a:prstGeom>
        </p:spPr>
        <p:txBody>
          <a:bodyPr vert="horz" wrap="square" lIns="0" tIns="14005" rIns="0" bIns="0" rtlCol="0">
            <a:spAutoFit/>
          </a:bodyPr>
          <a:lstStyle/>
          <a:p>
            <a:pPr marL="14007">
              <a:spcBef>
                <a:spcPts val="110"/>
              </a:spcBef>
            </a:pPr>
            <a:r>
              <a:rPr sz="3253" i="1" spc="-110" dirty="0">
                <a:solidFill>
                  <a:srgbClr val="FF3300"/>
                </a:solidFill>
                <a:latin typeface="Tahoma"/>
                <a:cs typeface="Tahoma"/>
              </a:rPr>
              <a:t>Stykové</a:t>
            </a:r>
            <a:r>
              <a:rPr sz="3253" i="1" spc="-105" dirty="0">
                <a:solidFill>
                  <a:srgbClr val="FF3300"/>
                </a:solidFill>
                <a:latin typeface="Tahoma"/>
                <a:cs typeface="Tahoma"/>
              </a:rPr>
              <a:t> svařování</a:t>
            </a:r>
            <a:r>
              <a:rPr sz="3253" i="1" spc="-88" dirty="0">
                <a:solidFill>
                  <a:srgbClr val="FF3300"/>
                </a:solidFill>
                <a:latin typeface="Tahoma"/>
                <a:cs typeface="Tahoma"/>
              </a:rPr>
              <a:t> </a:t>
            </a:r>
            <a:r>
              <a:rPr sz="3253" i="1" dirty="0">
                <a:solidFill>
                  <a:srgbClr val="FF3300"/>
                </a:solidFill>
                <a:latin typeface="Tahoma"/>
                <a:cs typeface="Tahoma"/>
              </a:rPr>
              <a:t>s</a:t>
            </a:r>
            <a:r>
              <a:rPr sz="3253" i="1" spc="-110" dirty="0">
                <a:solidFill>
                  <a:srgbClr val="FF3300"/>
                </a:solidFill>
                <a:latin typeface="Tahoma"/>
                <a:cs typeface="Tahoma"/>
              </a:rPr>
              <a:t> </a:t>
            </a:r>
            <a:r>
              <a:rPr sz="3253" i="1" spc="-66" dirty="0">
                <a:solidFill>
                  <a:srgbClr val="FF3300"/>
                </a:solidFill>
                <a:latin typeface="Tahoma"/>
                <a:cs typeface="Tahoma"/>
              </a:rPr>
              <a:t>odtavením</a:t>
            </a:r>
            <a:endParaRPr sz="3253">
              <a:latin typeface="Tahoma"/>
              <a:cs typeface="Tahoma"/>
            </a:endParaRPr>
          </a:p>
        </p:txBody>
      </p:sp>
      <p:sp>
        <p:nvSpPr>
          <p:cNvPr id="13" name="object 13"/>
          <p:cNvSpPr txBox="1"/>
          <p:nvPr/>
        </p:nvSpPr>
        <p:spPr>
          <a:xfrm>
            <a:off x="391632" y="1297055"/>
            <a:ext cx="9527068" cy="2192625"/>
          </a:xfrm>
          <a:prstGeom prst="rect">
            <a:avLst/>
          </a:prstGeom>
        </p:spPr>
        <p:txBody>
          <a:bodyPr vert="horz" wrap="square" lIns="0" tIns="14706" rIns="0" bIns="0" rtlCol="0">
            <a:spAutoFit/>
          </a:bodyPr>
          <a:lstStyle/>
          <a:p>
            <a:pPr marL="14007" marR="307440" algn="just">
              <a:spcBef>
                <a:spcPts val="116"/>
              </a:spcBef>
            </a:pPr>
            <a:r>
              <a:rPr sz="2206" i="1" dirty="0">
                <a:latin typeface="Arial"/>
                <a:cs typeface="Arial"/>
              </a:rPr>
              <a:t>Při</a:t>
            </a:r>
            <a:r>
              <a:rPr sz="2206" i="1" spc="-17" dirty="0">
                <a:latin typeface="Arial"/>
                <a:cs typeface="Arial"/>
              </a:rPr>
              <a:t> </a:t>
            </a:r>
            <a:r>
              <a:rPr sz="2206" i="1" dirty="0">
                <a:latin typeface="Arial"/>
                <a:cs typeface="Arial"/>
              </a:rPr>
              <a:t>tomto</a:t>
            </a:r>
            <a:r>
              <a:rPr sz="2206" i="1" spc="-33" dirty="0">
                <a:latin typeface="Arial"/>
                <a:cs typeface="Arial"/>
              </a:rPr>
              <a:t> </a:t>
            </a:r>
            <a:r>
              <a:rPr sz="2206" i="1" dirty="0">
                <a:latin typeface="Arial"/>
                <a:cs typeface="Arial"/>
              </a:rPr>
              <a:t>způsobu</a:t>
            </a:r>
            <a:r>
              <a:rPr sz="2206" i="1" spc="-39" dirty="0">
                <a:latin typeface="Arial"/>
                <a:cs typeface="Arial"/>
              </a:rPr>
              <a:t> </a:t>
            </a:r>
            <a:r>
              <a:rPr sz="2206" i="1" dirty="0">
                <a:latin typeface="Arial"/>
                <a:cs typeface="Arial"/>
              </a:rPr>
              <a:t>svařování</a:t>
            </a:r>
            <a:r>
              <a:rPr sz="2206" i="1" spc="-77"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svařované</a:t>
            </a:r>
            <a:r>
              <a:rPr sz="2206" i="1" spc="-55" dirty="0">
                <a:latin typeface="Arial"/>
                <a:cs typeface="Arial"/>
              </a:rPr>
              <a:t> </a:t>
            </a:r>
            <a:r>
              <a:rPr sz="2206" i="1" dirty="0">
                <a:latin typeface="Arial"/>
                <a:cs typeface="Arial"/>
              </a:rPr>
              <a:t>díly</a:t>
            </a:r>
            <a:r>
              <a:rPr sz="2206" i="1" spc="-33" dirty="0">
                <a:latin typeface="Arial"/>
                <a:cs typeface="Arial"/>
              </a:rPr>
              <a:t> </a:t>
            </a:r>
            <a:r>
              <a:rPr sz="2206" i="1" dirty="0">
                <a:latin typeface="Arial"/>
                <a:cs typeface="Arial"/>
              </a:rPr>
              <a:t>upnou</a:t>
            </a:r>
            <a:r>
              <a:rPr sz="2206" i="1" spc="-44" dirty="0">
                <a:latin typeface="Arial"/>
                <a:cs typeface="Arial"/>
              </a:rPr>
              <a:t> </a:t>
            </a:r>
            <a:r>
              <a:rPr sz="2206" i="1" dirty="0">
                <a:latin typeface="Arial"/>
                <a:cs typeface="Arial"/>
              </a:rPr>
              <a:t>stejně</a:t>
            </a:r>
            <a:r>
              <a:rPr sz="2206" i="1" spc="-28" dirty="0">
                <a:latin typeface="Arial"/>
                <a:cs typeface="Arial"/>
              </a:rPr>
              <a:t> </a:t>
            </a:r>
            <a:r>
              <a:rPr sz="2206" i="1" dirty="0">
                <a:latin typeface="Arial"/>
                <a:cs typeface="Arial"/>
              </a:rPr>
              <a:t>jako</a:t>
            </a:r>
            <a:r>
              <a:rPr sz="2206" i="1" spc="-33" dirty="0">
                <a:latin typeface="Arial"/>
                <a:cs typeface="Arial"/>
              </a:rPr>
              <a:t> </a:t>
            </a:r>
            <a:r>
              <a:rPr sz="2206" i="1" spc="-28" dirty="0">
                <a:latin typeface="Arial"/>
                <a:cs typeface="Arial"/>
              </a:rPr>
              <a:t>při </a:t>
            </a:r>
            <a:r>
              <a:rPr sz="2206" i="1" dirty="0">
                <a:latin typeface="Arial"/>
                <a:cs typeface="Arial"/>
              </a:rPr>
              <a:t>svařování</a:t>
            </a:r>
            <a:r>
              <a:rPr sz="2206" i="1" spc="-72" dirty="0">
                <a:latin typeface="Arial"/>
                <a:cs typeface="Arial"/>
              </a:rPr>
              <a:t> </a:t>
            </a:r>
            <a:r>
              <a:rPr sz="2206" i="1" dirty="0">
                <a:latin typeface="Arial"/>
                <a:cs typeface="Arial"/>
              </a:rPr>
              <a:t>stykovém</a:t>
            </a:r>
            <a:r>
              <a:rPr sz="2206" i="1" spc="-77" dirty="0">
                <a:latin typeface="Arial"/>
                <a:cs typeface="Arial"/>
              </a:rPr>
              <a:t> </a:t>
            </a:r>
            <a:r>
              <a:rPr sz="2206" i="1" dirty="0">
                <a:latin typeface="Arial"/>
                <a:cs typeface="Arial"/>
              </a:rPr>
              <a:t>pěchovacím,</a:t>
            </a:r>
            <a:r>
              <a:rPr sz="2206" i="1" spc="-72" dirty="0">
                <a:latin typeface="Arial"/>
                <a:cs typeface="Arial"/>
              </a:rPr>
              <a:t> </a:t>
            </a:r>
            <a:r>
              <a:rPr sz="2206" i="1" dirty="0">
                <a:latin typeface="Arial"/>
                <a:cs typeface="Arial"/>
              </a:rPr>
              <a:t>ale</a:t>
            </a:r>
            <a:r>
              <a:rPr sz="2206" i="1" spc="-22" dirty="0">
                <a:latin typeface="Arial"/>
                <a:cs typeface="Arial"/>
              </a:rPr>
              <a:t> </a:t>
            </a:r>
            <a:r>
              <a:rPr sz="2206" i="1" dirty="0">
                <a:latin typeface="Arial"/>
                <a:cs typeface="Arial"/>
              </a:rPr>
              <a:t>bez</a:t>
            </a:r>
            <a:r>
              <a:rPr sz="2206" i="1" spc="-39" dirty="0">
                <a:latin typeface="Arial"/>
                <a:cs typeface="Arial"/>
              </a:rPr>
              <a:t> </a:t>
            </a:r>
            <a:r>
              <a:rPr sz="2206" i="1" dirty="0">
                <a:latin typeface="Arial"/>
                <a:cs typeface="Arial"/>
              </a:rPr>
              <a:t>vzájemného</a:t>
            </a:r>
            <a:r>
              <a:rPr sz="2206" i="1" spc="-61" dirty="0">
                <a:latin typeface="Arial"/>
                <a:cs typeface="Arial"/>
              </a:rPr>
              <a:t> </a:t>
            </a:r>
            <a:r>
              <a:rPr sz="2206" i="1" dirty="0">
                <a:latin typeface="Arial"/>
                <a:cs typeface="Arial"/>
              </a:rPr>
              <a:t>kontaktu</a:t>
            </a:r>
            <a:r>
              <a:rPr sz="2206" i="1" spc="-61" dirty="0">
                <a:latin typeface="Arial"/>
                <a:cs typeface="Arial"/>
              </a:rPr>
              <a:t> </a:t>
            </a:r>
            <a:r>
              <a:rPr sz="2206" i="1" spc="-22" dirty="0">
                <a:latin typeface="Arial"/>
                <a:cs typeface="Arial"/>
              </a:rPr>
              <a:t>obou </a:t>
            </a:r>
            <a:r>
              <a:rPr sz="2206" i="1" dirty="0">
                <a:latin typeface="Arial"/>
                <a:cs typeface="Arial"/>
              </a:rPr>
              <a:t>svařovaných</a:t>
            </a:r>
            <a:r>
              <a:rPr sz="2206" i="1" spc="-83" dirty="0">
                <a:latin typeface="Arial"/>
                <a:cs typeface="Arial"/>
              </a:rPr>
              <a:t> </a:t>
            </a:r>
            <a:r>
              <a:rPr sz="2206" i="1" spc="-11" dirty="0">
                <a:latin typeface="Arial"/>
                <a:cs typeface="Arial"/>
              </a:rPr>
              <a:t>dílů.</a:t>
            </a:r>
            <a:endParaRPr sz="2206" dirty="0">
              <a:latin typeface="Arial"/>
              <a:cs typeface="Arial"/>
            </a:endParaRPr>
          </a:p>
          <a:p>
            <a:pPr marL="14007" marR="5602">
              <a:spcBef>
                <a:spcPts val="1059"/>
              </a:spcBef>
            </a:pPr>
            <a:r>
              <a:rPr sz="2206" i="1" dirty="0">
                <a:latin typeface="Arial"/>
                <a:cs typeface="Arial"/>
              </a:rPr>
              <a:t>Elektrický</a:t>
            </a:r>
            <a:r>
              <a:rPr sz="2206" i="1" spc="-66" dirty="0">
                <a:latin typeface="Arial"/>
                <a:cs typeface="Arial"/>
              </a:rPr>
              <a:t> </a:t>
            </a:r>
            <a:r>
              <a:rPr sz="2206" i="1" dirty="0">
                <a:latin typeface="Arial"/>
                <a:cs typeface="Arial"/>
              </a:rPr>
              <a:t>obvod</a:t>
            </a:r>
            <a:r>
              <a:rPr sz="2206" i="1" spc="-44" dirty="0">
                <a:latin typeface="Arial"/>
                <a:cs typeface="Arial"/>
              </a:rPr>
              <a:t> </a:t>
            </a:r>
            <a:r>
              <a:rPr sz="2206" i="1" dirty="0">
                <a:latin typeface="Arial"/>
                <a:cs typeface="Arial"/>
              </a:rPr>
              <a:t>tak</a:t>
            </a:r>
            <a:r>
              <a:rPr sz="2206" i="1" spc="-33" dirty="0">
                <a:latin typeface="Arial"/>
                <a:cs typeface="Arial"/>
              </a:rPr>
              <a:t> </a:t>
            </a:r>
            <a:r>
              <a:rPr sz="2206" i="1" dirty="0">
                <a:latin typeface="Arial"/>
                <a:cs typeface="Arial"/>
              </a:rPr>
              <a:t>není</a:t>
            </a:r>
            <a:r>
              <a:rPr sz="2206" i="1" spc="-33" dirty="0">
                <a:latin typeface="Arial"/>
                <a:cs typeface="Arial"/>
              </a:rPr>
              <a:t> </a:t>
            </a:r>
            <a:r>
              <a:rPr sz="2206" i="1" dirty="0">
                <a:latin typeface="Arial"/>
                <a:cs typeface="Arial"/>
              </a:rPr>
              <a:t>uzavřen.</a:t>
            </a:r>
            <a:r>
              <a:rPr sz="2206" i="1" spc="-77" dirty="0">
                <a:latin typeface="Arial"/>
                <a:cs typeface="Arial"/>
              </a:rPr>
              <a:t> </a:t>
            </a:r>
            <a:r>
              <a:rPr sz="2206" i="1" spc="-22" dirty="0">
                <a:latin typeface="Arial"/>
                <a:cs typeface="Arial"/>
              </a:rPr>
              <a:t>Teprve</a:t>
            </a:r>
            <a:r>
              <a:rPr sz="2206" i="1" spc="-44" dirty="0">
                <a:latin typeface="Arial"/>
                <a:cs typeface="Arial"/>
              </a:rPr>
              <a:t> </a:t>
            </a:r>
            <a:r>
              <a:rPr sz="2206" i="1" dirty="0">
                <a:latin typeface="Arial"/>
                <a:cs typeface="Arial"/>
              </a:rPr>
              <a:t>když</a:t>
            </a:r>
            <a:r>
              <a:rPr sz="2206" i="1" spc="-50" dirty="0">
                <a:latin typeface="Arial"/>
                <a:cs typeface="Arial"/>
              </a:rPr>
              <a:t> </a:t>
            </a:r>
            <a:r>
              <a:rPr sz="2206" i="1" dirty="0">
                <a:latin typeface="Arial"/>
                <a:cs typeface="Arial"/>
              </a:rPr>
              <a:t>se</a:t>
            </a:r>
            <a:r>
              <a:rPr sz="2206" i="1" spc="-33" dirty="0">
                <a:latin typeface="Arial"/>
                <a:cs typeface="Arial"/>
              </a:rPr>
              <a:t> </a:t>
            </a:r>
            <a:r>
              <a:rPr sz="2206" i="1" dirty="0">
                <a:latin typeface="Arial"/>
                <a:cs typeface="Arial"/>
              </a:rPr>
              <a:t>svařované</a:t>
            </a:r>
            <a:r>
              <a:rPr sz="2206" i="1" spc="-55" dirty="0">
                <a:latin typeface="Arial"/>
                <a:cs typeface="Arial"/>
              </a:rPr>
              <a:t> </a:t>
            </a:r>
            <a:r>
              <a:rPr sz="2206" i="1" dirty="0">
                <a:latin typeface="Arial"/>
                <a:cs typeface="Arial"/>
              </a:rPr>
              <a:t>díly</a:t>
            </a:r>
            <a:r>
              <a:rPr sz="2206" i="1" spc="-33" dirty="0">
                <a:latin typeface="Arial"/>
                <a:cs typeface="Arial"/>
              </a:rPr>
              <a:t> </a:t>
            </a:r>
            <a:r>
              <a:rPr sz="2206" i="1" spc="-11" dirty="0">
                <a:latin typeface="Arial"/>
                <a:cs typeface="Arial"/>
              </a:rPr>
              <a:t>lehce </a:t>
            </a:r>
            <a:r>
              <a:rPr sz="2206" i="1" dirty="0">
                <a:latin typeface="Arial"/>
                <a:cs typeface="Arial"/>
              </a:rPr>
              <a:t>(malou</a:t>
            </a:r>
            <a:r>
              <a:rPr sz="2206" i="1" spc="-50" dirty="0">
                <a:latin typeface="Arial"/>
                <a:cs typeface="Arial"/>
              </a:rPr>
              <a:t> </a:t>
            </a:r>
            <a:r>
              <a:rPr sz="2206" i="1" dirty="0">
                <a:latin typeface="Arial"/>
                <a:cs typeface="Arial"/>
              </a:rPr>
              <a:t>silou)</a:t>
            </a:r>
            <a:r>
              <a:rPr sz="2206" i="1" spc="-33" dirty="0">
                <a:latin typeface="Arial"/>
                <a:cs typeface="Arial"/>
              </a:rPr>
              <a:t> </a:t>
            </a:r>
            <a:r>
              <a:rPr sz="2206" i="1" dirty="0">
                <a:latin typeface="Arial"/>
                <a:cs typeface="Arial"/>
              </a:rPr>
              <a:t>přiblíží</a:t>
            </a:r>
            <a:r>
              <a:rPr sz="2206" i="1" spc="-50"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okamžitě</a:t>
            </a:r>
            <a:r>
              <a:rPr sz="2206" i="1" spc="-33" dirty="0">
                <a:latin typeface="Arial"/>
                <a:cs typeface="Arial"/>
              </a:rPr>
              <a:t> </a:t>
            </a:r>
            <a:r>
              <a:rPr sz="2206" i="1" dirty="0">
                <a:latin typeface="Arial"/>
                <a:cs typeface="Arial"/>
              </a:rPr>
              <a:t>odtrhnou,</a:t>
            </a:r>
            <a:r>
              <a:rPr sz="2206" i="1" spc="-72" dirty="0">
                <a:latin typeface="Arial"/>
                <a:cs typeface="Arial"/>
              </a:rPr>
              <a:t> </a:t>
            </a:r>
            <a:r>
              <a:rPr sz="2206" i="1" dirty="0">
                <a:latin typeface="Arial"/>
                <a:cs typeface="Arial"/>
              </a:rPr>
              <a:t>dojde</a:t>
            </a:r>
            <a:r>
              <a:rPr sz="2206" i="1" spc="-17" dirty="0">
                <a:latin typeface="Arial"/>
                <a:cs typeface="Arial"/>
              </a:rPr>
              <a:t> </a:t>
            </a:r>
            <a:r>
              <a:rPr sz="2206" i="1" dirty="0">
                <a:latin typeface="Arial"/>
                <a:cs typeface="Arial"/>
              </a:rPr>
              <a:t>na</a:t>
            </a:r>
            <a:r>
              <a:rPr sz="2206" i="1" spc="-39" dirty="0">
                <a:latin typeface="Arial"/>
                <a:cs typeface="Arial"/>
              </a:rPr>
              <a:t> </a:t>
            </a:r>
            <a:r>
              <a:rPr sz="2206" i="1" dirty="0">
                <a:latin typeface="Arial"/>
                <a:cs typeface="Arial"/>
              </a:rPr>
              <a:t>některých</a:t>
            </a:r>
            <a:r>
              <a:rPr sz="2206" i="1" spc="-61" dirty="0">
                <a:latin typeface="Arial"/>
                <a:cs typeface="Arial"/>
              </a:rPr>
              <a:t> </a:t>
            </a:r>
            <a:r>
              <a:rPr sz="2206" i="1" spc="-11" dirty="0">
                <a:latin typeface="Arial"/>
                <a:cs typeface="Arial"/>
              </a:rPr>
              <a:t>místech </a:t>
            </a:r>
            <a:r>
              <a:rPr sz="2206" i="1" dirty="0">
                <a:latin typeface="Arial"/>
                <a:cs typeface="Arial"/>
              </a:rPr>
              <a:t>styku</a:t>
            </a:r>
            <a:r>
              <a:rPr sz="2206" i="1" spc="-55" dirty="0">
                <a:latin typeface="Arial"/>
                <a:cs typeface="Arial"/>
              </a:rPr>
              <a:t> </a:t>
            </a:r>
            <a:r>
              <a:rPr sz="2206" i="1" dirty="0">
                <a:latin typeface="Arial"/>
                <a:cs typeface="Arial"/>
              </a:rPr>
              <a:t>čelních</a:t>
            </a:r>
            <a:r>
              <a:rPr sz="2206" i="1" spc="-44" dirty="0">
                <a:latin typeface="Arial"/>
                <a:cs typeface="Arial"/>
              </a:rPr>
              <a:t> </a:t>
            </a:r>
            <a:r>
              <a:rPr sz="2206" i="1" dirty="0">
                <a:latin typeface="Arial"/>
                <a:cs typeface="Arial"/>
              </a:rPr>
              <a:t>ploch</a:t>
            </a:r>
            <a:r>
              <a:rPr sz="2206" i="1" spc="-33" dirty="0">
                <a:latin typeface="Arial"/>
                <a:cs typeface="Arial"/>
              </a:rPr>
              <a:t> </a:t>
            </a:r>
            <a:r>
              <a:rPr sz="2206" i="1" dirty="0">
                <a:latin typeface="Arial"/>
                <a:cs typeface="Arial"/>
              </a:rPr>
              <a:t>k</a:t>
            </a:r>
            <a:r>
              <a:rPr sz="2206" i="1" spc="-6" dirty="0">
                <a:latin typeface="Arial"/>
                <a:cs typeface="Arial"/>
              </a:rPr>
              <a:t> </a:t>
            </a:r>
            <a:r>
              <a:rPr sz="2206" i="1" dirty="0">
                <a:latin typeface="Arial"/>
                <a:cs typeface="Arial"/>
              </a:rPr>
              <a:t>místnímu</a:t>
            </a:r>
            <a:r>
              <a:rPr sz="2206" i="1" spc="-33" dirty="0">
                <a:latin typeface="Arial"/>
                <a:cs typeface="Arial"/>
              </a:rPr>
              <a:t> </a:t>
            </a:r>
            <a:r>
              <a:rPr sz="2206" i="1" dirty="0">
                <a:latin typeface="Arial"/>
                <a:cs typeface="Arial"/>
              </a:rPr>
              <a:t>přehřátí</a:t>
            </a:r>
            <a:r>
              <a:rPr sz="2206" i="1" spc="-66" dirty="0">
                <a:latin typeface="Arial"/>
                <a:cs typeface="Arial"/>
              </a:rPr>
              <a:t> </a:t>
            </a:r>
            <a:r>
              <a:rPr sz="2206" i="1" dirty="0">
                <a:latin typeface="Arial"/>
                <a:cs typeface="Arial"/>
              </a:rPr>
              <a:t>až</a:t>
            </a:r>
            <a:r>
              <a:rPr sz="2206" i="1" spc="-28" dirty="0">
                <a:latin typeface="Arial"/>
                <a:cs typeface="Arial"/>
              </a:rPr>
              <a:t> </a:t>
            </a:r>
            <a:r>
              <a:rPr sz="2206" i="1" dirty="0">
                <a:latin typeface="Arial"/>
                <a:cs typeface="Arial"/>
              </a:rPr>
              <a:t>na</a:t>
            </a:r>
            <a:r>
              <a:rPr sz="2206" i="1" spc="-28" dirty="0">
                <a:latin typeface="Arial"/>
                <a:cs typeface="Arial"/>
              </a:rPr>
              <a:t> </a:t>
            </a:r>
            <a:r>
              <a:rPr sz="2206" i="1" dirty="0">
                <a:latin typeface="Arial"/>
                <a:cs typeface="Arial"/>
              </a:rPr>
              <a:t>teplotu</a:t>
            </a:r>
            <a:r>
              <a:rPr sz="2206" i="1" spc="-33" dirty="0">
                <a:latin typeface="Arial"/>
                <a:cs typeface="Arial"/>
              </a:rPr>
              <a:t> </a:t>
            </a:r>
            <a:r>
              <a:rPr sz="2206" i="1" spc="-11" dirty="0">
                <a:latin typeface="Arial"/>
                <a:cs typeface="Arial"/>
              </a:rPr>
              <a:t>tavení.</a:t>
            </a:r>
            <a:endParaRPr sz="2206" dirty="0">
              <a:latin typeface="Arial"/>
              <a:cs typeface="Arial"/>
            </a:endParaRPr>
          </a:p>
        </p:txBody>
      </p:sp>
      <p:sp>
        <p:nvSpPr>
          <p:cNvPr id="14" name="object 14"/>
          <p:cNvSpPr txBox="1"/>
          <p:nvPr/>
        </p:nvSpPr>
        <p:spPr>
          <a:xfrm>
            <a:off x="391631" y="5466006"/>
            <a:ext cx="9527068" cy="1513014"/>
          </a:xfrm>
          <a:prstGeom prst="rect">
            <a:avLst/>
          </a:prstGeom>
        </p:spPr>
        <p:txBody>
          <a:bodyPr vert="horz" wrap="square" lIns="0" tIns="14005" rIns="0" bIns="0" rtlCol="0">
            <a:spAutoFit/>
          </a:bodyPr>
          <a:lstStyle/>
          <a:p>
            <a:pPr marL="14007" marR="556752">
              <a:spcBef>
                <a:spcPts val="110"/>
              </a:spcBef>
            </a:pPr>
            <a:r>
              <a:rPr sz="2206" i="1" spc="-28" dirty="0">
                <a:latin typeface="Arial"/>
                <a:cs typeface="Arial"/>
              </a:rPr>
              <a:t>Tento</a:t>
            </a:r>
            <a:r>
              <a:rPr sz="2206" i="1" spc="-44" dirty="0">
                <a:latin typeface="Arial"/>
                <a:cs typeface="Arial"/>
              </a:rPr>
              <a:t> </a:t>
            </a:r>
            <a:r>
              <a:rPr sz="2206" i="1" dirty="0">
                <a:latin typeface="Arial"/>
                <a:cs typeface="Arial"/>
              </a:rPr>
              <a:t>reverzní</a:t>
            </a:r>
            <a:r>
              <a:rPr sz="2206" i="1" spc="-83" dirty="0">
                <a:latin typeface="Arial"/>
                <a:cs typeface="Arial"/>
              </a:rPr>
              <a:t> </a:t>
            </a:r>
            <a:r>
              <a:rPr sz="2206" i="1" dirty="0">
                <a:latin typeface="Arial"/>
                <a:cs typeface="Arial"/>
              </a:rPr>
              <a:t>pohyb</a:t>
            </a:r>
            <a:r>
              <a:rPr sz="2206" i="1" spc="-50" dirty="0">
                <a:latin typeface="Arial"/>
                <a:cs typeface="Arial"/>
              </a:rPr>
              <a:t> </a:t>
            </a:r>
            <a:r>
              <a:rPr sz="2206" i="1" dirty="0">
                <a:latin typeface="Arial"/>
                <a:cs typeface="Arial"/>
              </a:rPr>
              <a:t>se</a:t>
            </a:r>
            <a:r>
              <a:rPr sz="2206" i="1" spc="-33" dirty="0">
                <a:latin typeface="Arial"/>
                <a:cs typeface="Arial"/>
              </a:rPr>
              <a:t> </a:t>
            </a:r>
            <a:r>
              <a:rPr sz="2206" i="1" dirty="0">
                <a:latin typeface="Arial"/>
                <a:cs typeface="Arial"/>
              </a:rPr>
              <a:t>opakuje</a:t>
            </a:r>
            <a:r>
              <a:rPr sz="2206" i="1" spc="-33" dirty="0">
                <a:latin typeface="Arial"/>
                <a:cs typeface="Arial"/>
              </a:rPr>
              <a:t> </a:t>
            </a:r>
            <a:r>
              <a:rPr sz="2206" i="1" dirty="0">
                <a:latin typeface="Arial"/>
                <a:cs typeface="Arial"/>
              </a:rPr>
              <a:t>a</a:t>
            </a:r>
            <a:r>
              <a:rPr sz="2206" i="1" spc="-39" dirty="0">
                <a:latin typeface="Arial"/>
                <a:cs typeface="Arial"/>
              </a:rPr>
              <a:t> </a:t>
            </a:r>
            <a:r>
              <a:rPr sz="2206" i="1" dirty="0">
                <a:latin typeface="Arial"/>
                <a:cs typeface="Arial"/>
              </a:rPr>
              <a:t>natavovaná</a:t>
            </a:r>
            <a:r>
              <a:rPr sz="2206" i="1" spc="-72" dirty="0">
                <a:latin typeface="Arial"/>
                <a:cs typeface="Arial"/>
              </a:rPr>
              <a:t> </a:t>
            </a:r>
            <a:r>
              <a:rPr sz="2206" i="1" dirty="0">
                <a:latin typeface="Arial"/>
                <a:cs typeface="Arial"/>
              </a:rPr>
              <a:t>plocha</a:t>
            </a:r>
            <a:r>
              <a:rPr sz="2206" i="1" spc="-33" dirty="0">
                <a:latin typeface="Arial"/>
                <a:cs typeface="Arial"/>
              </a:rPr>
              <a:t> </a:t>
            </a:r>
            <a:r>
              <a:rPr sz="2206" i="1" dirty="0">
                <a:latin typeface="Arial"/>
                <a:cs typeface="Arial"/>
              </a:rPr>
              <a:t>se</a:t>
            </a:r>
            <a:r>
              <a:rPr sz="2206" i="1" spc="-33" dirty="0">
                <a:latin typeface="Arial"/>
                <a:cs typeface="Arial"/>
              </a:rPr>
              <a:t> </a:t>
            </a:r>
            <a:r>
              <a:rPr sz="2206" i="1" spc="-11" dirty="0">
                <a:latin typeface="Arial"/>
                <a:cs typeface="Arial"/>
              </a:rPr>
              <a:t>postupně </a:t>
            </a:r>
            <a:r>
              <a:rPr sz="2206" i="1" dirty="0">
                <a:latin typeface="Arial"/>
                <a:cs typeface="Arial"/>
              </a:rPr>
              <a:t>zvětšuje</a:t>
            </a:r>
            <a:r>
              <a:rPr sz="2206" i="1" spc="-66" dirty="0">
                <a:latin typeface="Arial"/>
                <a:cs typeface="Arial"/>
              </a:rPr>
              <a:t> </a:t>
            </a:r>
            <a:r>
              <a:rPr sz="2206" i="1" dirty="0">
                <a:latin typeface="Arial"/>
                <a:cs typeface="Arial"/>
              </a:rPr>
              <a:t>na</a:t>
            </a:r>
            <a:r>
              <a:rPr sz="2206" i="1" spc="-6" dirty="0">
                <a:latin typeface="Arial"/>
                <a:cs typeface="Arial"/>
              </a:rPr>
              <a:t> </a:t>
            </a:r>
            <a:r>
              <a:rPr sz="2206" i="1" dirty="0">
                <a:latin typeface="Arial"/>
                <a:cs typeface="Arial"/>
              </a:rPr>
              <a:t>celý</a:t>
            </a:r>
            <a:r>
              <a:rPr sz="2206" i="1" spc="-33" dirty="0">
                <a:latin typeface="Arial"/>
                <a:cs typeface="Arial"/>
              </a:rPr>
              <a:t> </a:t>
            </a:r>
            <a:r>
              <a:rPr sz="2206" i="1" dirty="0">
                <a:latin typeface="Arial"/>
                <a:cs typeface="Arial"/>
              </a:rPr>
              <a:t>průřez,</a:t>
            </a:r>
            <a:r>
              <a:rPr sz="2206" i="1" spc="-55" dirty="0">
                <a:latin typeface="Arial"/>
                <a:cs typeface="Arial"/>
              </a:rPr>
              <a:t> </a:t>
            </a:r>
            <a:r>
              <a:rPr sz="2206" i="1" dirty="0">
                <a:latin typeface="Arial"/>
                <a:cs typeface="Arial"/>
              </a:rPr>
              <a:t>což</a:t>
            </a:r>
            <a:r>
              <a:rPr sz="2206" i="1" spc="-33" dirty="0">
                <a:latin typeface="Arial"/>
                <a:cs typeface="Arial"/>
              </a:rPr>
              <a:t> </a:t>
            </a:r>
            <a:r>
              <a:rPr sz="2206" i="1" dirty="0">
                <a:latin typeface="Arial"/>
                <a:cs typeface="Arial"/>
              </a:rPr>
              <a:t>je</a:t>
            </a:r>
            <a:r>
              <a:rPr sz="2206" i="1" spc="-6" dirty="0">
                <a:latin typeface="Arial"/>
                <a:cs typeface="Arial"/>
              </a:rPr>
              <a:t> </a:t>
            </a:r>
            <a:r>
              <a:rPr sz="2206" i="1" dirty="0">
                <a:latin typeface="Arial"/>
                <a:cs typeface="Arial"/>
              </a:rPr>
              <a:t>provázeno</a:t>
            </a:r>
            <a:r>
              <a:rPr sz="2206" i="1" spc="-50" dirty="0">
                <a:latin typeface="Arial"/>
                <a:cs typeface="Arial"/>
              </a:rPr>
              <a:t> </a:t>
            </a:r>
            <a:r>
              <a:rPr sz="2206" i="1" dirty="0">
                <a:latin typeface="Arial"/>
                <a:cs typeface="Arial"/>
              </a:rPr>
              <a:t>výstřiky</a:t>
            </a:r>
            <a:r>
              <a:rPr sz="2206" i="1" spc="-61" dirty="0">
                <a:latin typeface="Arial"/>
                <a:cs typeface="Arial"/>
              </a:rPr>
              <a:t> </a:t>
            </a:r>
            <a:r>
              <a:rPr sz="2206" i="1" dirty="0">
                <a:latin typeface="Arial"/>
                <a:cs typeface="Arial"/>
              </a:rPr>
              <a:t>oxidů</a:t>
            </a:r>
            <a:r>
              <a:rPr sz="2206" i="1" spc="-22" dirty="0">
                <a:latin typeface="Arial"/>
                <a:cs typeface="Arial"/>
              </a:rPr>
              <a:t> </a:t>
            </a:r>
            <a:r>
              <a:rPr sz="2206" i="1" dirty="0">
                <a:latin typeface="Arial"/>
                <a:cs typeface="Arial"/>
              </a:rPr>
              <a:t>z</a:t>
            </a:r>
            <a:r>
              <a:rPr sz="2206" i="1" spc="28" dirty="0">
                <a:latin typeface="Arial"/>
                <a:cs typeface="Arial"/>
              </a:rPr>
              <a:t> </a:t>
            </a:r>
            <a:r>
              <a:rPr sz="2206" i="1" spc="-11" dirty="0">
                <a:latin typeface="Arial"/>
                <a:cs typeface="Arial"/>
              </a:rPr>
              <a:t>taveniny.</a:t>
            </a:r>
            <a:endParaRPr sz="2206" dirty="0">
              <a:latin typeface="Arial"/>
              <a:cs typeface="Arial"/>
            </a:endParaRPr>
          </a:p>
          <a:p>
            <a:pPr marL="14007" marR="5602">
              <a:spcBef>
                <a:spcPts val="1059"/>
              </a:spcBef>
            </a:pPr>
            <a:r>
              <a:rPr sz="2206" i="1" spc="-28" dirty="0">
                <a:latin typeface="Arial"/>
                <a:cs typeface="Arial"/>
              </a:rPr>
              <a:t>Tento</a:t>
            </a:r>
            <a:r>
              <a:rPr sz="2206" i="1" spc="-39" dirty="0">
                <a:latin typeface="Arial"/>
                <a:cs typeface="Arial"/>
              </a:rPr>
              <a:t> </a:t>
            </a:r>
            <a:r>
              <a:rPr sz="2206" i="1" dirty="0">
                <a:latin typeface="Arial"/>
                <a:cs typeface="Arial"/>
              </a:rPr>
              <a:t>proces</a:t>
            </a:r>
            <a:r>
              <a:rPr sz="2206" i="1" spc="-66"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nazývá</a:t>
            </a:r>
            <a:r>
              <a:rPr sz="2206" i="1" spc="-55" dirty="0">
                <a:latin typeface="Arial"/>
                <a:cs typeface="Arial"/>
              </a:rPr>
              <a:t> </a:t>
            </a:r>
            <a:r>
              <a:rPr sz="2206" i="1" dirty="0">
                <a:latin typeface="Arial"/>
                <a:cs typeface="Arial"/>
              </a:rPr>
              <a:t>odtavování</a:t>
            </a:r>
            <a:r>
              <a:rPr sz="2206" i="1" spc="-61" dirty="0">
                <a:latin typeface="Arial"/>
                <a:cs typeface="Arial"/>
              </a:rPr>
              <a:t> </a:t>
            </a:r>
            <a:r>
              <a:rPr sz="2206" i="1" dirty="0">
                <a:latin typeface="Arial"/>
                <a:cs typeface="Arial"/>
              </a:rPr>
              <a:t>a</a:t>
            </a:r>
            <a:r>
              <a:rPr sz="2206" i="1" spc="-39" dirty="0">
                <a:latin typeface="Arial"/>
                <a:cs typeface="Arial"/>
              </a:rPr>
              <a:t> </a:t>
            </a:r>
            <a:r>
              <a:rPr sz="2206" i="1" dirty="0">
                <a:latin typeface="Arial"/>
                <a:cs typeface="Arial"/>
              </a:rPr>
              <a:t>cyklus</a:t>
            </a:r>
            <a:r>
              <a:rPr sz="2206" i="1" spc="-39" dirty="0">
                <a:latin typeface="Arial"/>
                <a:cs typeface="Arial"/>
              </a:rPr>
              <a:t> </a:t>
            </a:r>
            <a:r>
              <a:rPr sz="2206" i="1" dirty="0">
                <a:latin typeface="Arial"/>
                <a:cs typeface="Arial"/>
              </a:rPr>
              <a:t>trvá</a:t>
            </a:r>
            <a:r>
              <a:rPr sz="2206" i="1" spc="-39" dirty="0">
                <a:latin typeface="Arial"/>
                <a:cs typeface="Arial"/>
              </a:rPr>
              <a:t> </a:t>
            </a:r>
            <a:r>
              <a:rPr sz="2206" i="1" dirty="0">
                <a:latin typeface="Arial"/>
                <a:cs typeface="Arial"/>
              </a:rPr>
              <a:t>od</a:t>
            </a:r>
            <a:r>
              <a:rPr sz="2206" i="1" spc="-28" dirty="0">
                <a:latin typeface="Arial"/>
                <a:cs typeface="Arial"/>
              </a:rPr>
              <a:t> </a:t>
            </a:r>
            <a:r>
              <a:rPr sz="2206" i="1" dirty="0">
                <a:latin typeface="Arial"/>
                <a:cs typeface="Arial"/>
              </a:rPr>
              <a:t>několika</a:t>
            </a:r>
            <a:r>
              <a:rPr sz="2206" i="1" spc="-39" dirty="0">
                <a:latin typeface="Arial"/>
                <a:cs typeface="Arial"/>
              </a:rPr>
              <a:t> </a:t>
            </a:r>
            <a:r>
              <a:rPr sz="2206" i="1" dirty="0">
                <a:latin typeface="Arial"/>
                <a:cs typeface="Arial"/>
              </a:rPr>
              <a:t>sekund</a:t>
            </a:r>
            <a:r>
              <a:rPr sz="2206" i="1" spc="-55" dirty="0">
                <a:latin typeface="Arial"/>
                <a:cs typeface="Arial"/>
              </a:rPr>
              <a:t> </a:t>
            </a:r>
            <a:r>
              <a:rPr sz="2206" i="1" spc="-28" dirty="0">
                <a:latin typeface="Arial"/>
                <a:cs typeface="Arial"/>
              </a:rPr>
              <a:t>až </a:t>
            </a:r>
            <a:r>
              <a:rPr sz="2206" i="1" dirty="0">
                <a:latin typeface="Arial"/>
                <a:cs typeface="Arial"/>
              </a:rPr>
              <a:t>do</a:t>
            </a:r>
            <a:r>
              <a:rPr sz="2206" i="1" spc="-33" dirty="0">
                <a:latin typeface="Arial"/>
                <a:cs typeface="Arial"/>
              </a:rPr>
              <a:t> </a:t>
            </a:r>
            <a:r>
              <a:rPr sz="2206" i="1" dirty="0">
                <a:latin typeface="Arial"/>
                <a:cs typeface="Arial"/>
              </a:rPr>
              <a:t>desítek</a:t>
            </a:r>
            <a:r>
              <a:rPr sz="2206" i="1" spc="-39" dirty="0">
                <a:latin typeface="Arial"/>
                <a:cs typeface="Arial"/>
              </a:rPr>
              <a:t> </a:t>
            </a:r>
            <a:r>
              <a:rPr sz="2206" i="1" spc="-11" dirty="0">
                <a:latin typeface="Arial"/>
                <a:cs typeface="Arial"/>
              </a:rPr>
              <a:t>sekund.</a:t>
            </a:r>
            <a:endParaRPr sz="2206" dirty="0">
              <a:latin typeface="Arial"/>
              <a:cs typeface="Arial"/>
            </a:endParaRPr>
          </a:p>
        </p:txBody>
      </p:sp>
      <p:pic>
        <p:nvPicPr>
          <p:cNvPr id="15" name="object 15"/>
          <p:cNvPicPr/>
          <p:nvPr/>
        </p:nvPicPr>
        <p:blipFill>
          <a:blip r:embed="rId2" cstate="print"/>
          <a:stretch>
            <a:fillRect/>
          </a:stretch>
        </p:blipFill>
        <p:spPr>
          <a:xfrm>
            <a:off x="3153748" y="3656409"/>
            <a:ext cx="3914698" cy="1761513"/>
          </a:xfrm>
          <a:prstGeom prst="rect">
            <a:avLst/>
          </a:prstGeom>
        </p:spPr>
      </p:pic>
      <p:sp>
        <p:nvSpPr>
          <p:cNvPr id="16" name="object 16"/>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2" name="object 12"/>
          <p:cNvSpPr txBox="1">
            <a:spLocks noGrp="1"/>
          </p:cNvSpPr>
          <p:nvPr>
            <p:ph type="title"/>
          </p:nvPr>
        </p:nvSpPr>
        <p:spPr>
          <a:xfrm>
            <a:off x="391633" y="774807"/>
            <a:ext cx="6144115" cy="514728"/>
          </a:xfrm>
          <a:prstGeom prst="rect">
            <a:avLst/>
          </a:prstGeom>
        </p:spPr>
        <p:txBody>
          <a:bodyPr vert="horz" wrap="square" lIns="0" tIns="14005" rIns="0" bIns="0" rtlCol="0">
            <a:spAutoFit/>
          </a:bodyPr>
          <a:lstStyle/>
          <a:p>
            <a:pPr marL="14007">
              <a:spcBef>
                <a:spcPts val="110"/>
              </a:spcBef>
            </a:pPr>
            <a:r>
              <a:rPr sz="3253" i="1" spc="-110" dirty="0">
                <a:solidFill>
                  <a:srgbClr val="FF3300"/>
                </a:solidFill>
                <a:latin typeface="Tahoma"/>
                <a:cs typeface="Tahoma"/>
              </a:rPr>
              <a:t>Stykové</a:t>
            </a:r>
            <a:r>
              <a:rPr sz="3253" i="1" spc="-105" dirty="0">
                <a:solidFill>
                  <a:srgbClr val="FF3300"/>
                </a:solidFill>
                <a:latin typeface="Tahoma"/>
                <a:cs typeface="Tahoma"/>
              </a:rPr>
              <a:t> svařování</a:t>
            </a:r>
            <a:r>
              <a:rPr sz="3253" i="1" spc="-88" dirty="0">
                <a:solidFill>
                  <a:srgbClr val="FF3300"/>
                </a:solidFill>
                <a:latin typeface="Tahoma"/>
                <a:cs typeface="Tahoma"/>
              </a:rPr>
              <a:t> </a:t>
            </a:r>
            <a:r>
              <a:rPr sz="3253" i="1" dirty="0">
                <a:solidFill>
                  <a:srgbClr val="FF3300"/>
                </a:solidFill>
                <a:latin typeface="Tahoma"/>
                <a:cs typeface="Tahoma"/>
              </a:rPr>
              <a:t>s</a:t>
            </a:r>
            <a:r>
              <a:rPr sz="3253" i="1" spc="-110" dirty="0">
                <a:solidFill>
                  <a:srgbClr val="FF3300"/>
                </a:solidFill>
                <a:latin typeface="Tahoma"/>
                <a:cs typeface="Tahoma"/>
              </a:rPr>
              <a:t> </a:t>
            </a:r>
            <a:r>
              <a:rPr sz="3253" i="1" spc="-66" dirty="0">
                <a:solidFill>
                  <a:srgbClr val="FF3300"/>
                </a:solidFill>
                <a:latin typeface="Tahoma"/>
                <a:cs typeface="Tahoma"/>
              </a:rPr>
              <a:t>odtavením</a:t>
            </a:r>
            <a:endParaRPr sz="3253">
              <a:latin typeface="Tahoma"/>
              <a:cs typeface="Tahoma"/>
            </a:endParaRPr>
          </a:p>
        </p:txBody>
      </p:sp>
      <p:sp>
        <p:nvSpPr>
          <p:cNvPr id="13" name="object 13"/>
          <p:cNvSpPr txBox="1"/>
          <p:nvPr/>
        </p:nvSpPr>
        <p:spPr>
          <a:xfrm>
            <a:off x="622301" y="1379673"/>
            <a:ext cx="9202167" cy="5277444"/>
          </a:xfrm>
          <a:prstGeom prst="rect">
            <a:avLst/>
          </a:prstGeom>
        </p:spPr>
        <p:txBody>
          <a:bodyPr vert="horz" wrap="square" lIns="0" tIns="14706" rIns="0" bIns="0" rtlCol="0">
            <a:spAutoFit/>
          </a:bodyPr>
          <a:lstStyle/>
          <a:p>
            <a:pPr marL="14007" marR="46221" algn="just">
              <a:spcBef>
                <a:spcPts val="116"/>
              </a:spcBef>
            </a:pPr>
            <a:r>
              <a:rPr sz="2206" i="1" dirty="0">
                <a:latin typeface="Arial"/>
                <a:cs typeface="Arial"/>
              </a:rPr>
              <a:t>Svarové</a:t>
            </a:r>
            <a:r>
              <a:rPr sz="2206" i="1" spc="-55" dirty="0">
                <a:latin typeface="Arial"/>
                <a:cs typeface="Arial"/>
              </a:rPr>
              <a:t> </a:t>
            </a:r>
            <a:r>
              <a:rPr sz="2206" i="1" dirty="0">
                <a:latin typeface="Arial"/>
                <a:cs typeface="Arial"/>
              </a:rPr>
              <a:t>plochy</a:t>
            </a:r>
            <a:r>
              <a:rPr sz="2206" i="1" spc="-39" dirty="0">
                <a:latin typeface="Arial"/>
                <a:cs typeface="Arial"/>
              </a:rPr>
              <a:t> </a:t>
            </a:r>
            <a:r>
              <a:rPr sz="2206" i="1" dirty="0">
                <a:latin typeface="Arial"/>
                <a:cs typeface="Arial"/>
              </a:rPr>
              <a:t>jsou</a:t>
            </a:r>
            <a:r>
              <a:rPr sz="2206" i="1" spc="-11" dirty="0">
                <a:latin typeface="Arial"/>
                <a:cs typeface="Arial"/>
              </a:rPr>
              <a:t> </a:t>
            </a:r>
            <a:r>
              <a:rPr sz="2206" i="1" dirty="0">
                <a:latin typeface="Arial"/>
                <a:cs typeface="Arial"/>
              </a:rPr>
              <a:t>ohřívány</a:t>
            </a:r>
            <a:r>
              <a:rPr sz="2206" i="1" spc="-66" dirty="0">
                <a:latin typeface="Arial"/>
                <a:cs typeface="Arial"/>
              </a:rPr>
              <a:t> </a:t>
            </a:r>
            <a:r>
              <a:rPr sz="2206" i="1" dirty="0">
                <a:latin typeface="Arial"/>
                <a:cs typeface="Arial"/>
              </a:rPr>
              <a:t>účinky</a:t>
            </a:r>
            <a:r>
              <a:rPr sz="2206" i="1" spc="-33" dirty="0">
                <a:latin typeface="Arial"/>
                <a:cs typeface="Arial"/>
              </a:rPr>
              <a:t> </a:t>
            </a:r>
            <a:r>
              <a:rPr sz="2206" i="1" dirty="0">
                <a:latin typeface="Arial"/>
                <a:cs typeface="Arial"/>
              </a:rPr>
              <a:t>elektrických</a:t>
            </a:r>
            <a:r>
              <a:rPr sz="2206" i="1" spc="-72" dirty="0">
                <a:latin typeface="Arial"/>
                <a:cs typeface="Arial"/>
              </a:rPr>
              <a:t> </a:t>
            </a:r>
            <a:r>
              <a:rPr sz="2206" i="1" dirty="0">
                <a:latin typeface="Arial"/>
                <a:cs typeface="Arial"/>
              </a:rPr>
              <a:t>oblouků,</a:t>
            </a:r>
            <a:r>
              <a:rPr sz="2206" i="1" spc="-50" dirty="0">
                <a:latin typeface="Arial"/>
                <a:cs typeface="Arial"/>
              </a:rPr>
              <a:t> </a:t>
            </a:r>
            <a:r>
              <a:rPr sz="2206" i="1" dirty="0">
                <a:latin typeface="Arial"/>
                <a:cs typeface="Arial"/>
              </a:rPr>
              <a:t>které</a:t>
            </a:r>
            <a:r>
              <a:rPr sz="2206" i="1" spc="-39" dirty="0">
                <a:latin typeface="Arial"/>
                <a:cs typeface="Arial"/>
              </a:rPr>
              <a:t> </a:t>
            </a:r>
            <a:r>
              <a:rPr sz="2206" i="1" spc="-11" dirty="0">
                <a:latin typeface="Arial"/>
                <a:cs typeface="Arial"/>
              </a:rPr>
              <a:t>postupně </a:t>
            </a:r>
            <a:r>
              <a:rPr sz="2206" i="1" dirty="0">
                <a:latin typeface="Arial"/>
                <a:cs typeface="Arial"/>
              </a:rPr>
              <a:t>vznikají</a:t>
            </a:r>
            <a:r>
              <a:rPr sz="2206" i="1" spc="-55" dirty="0">
                <a:latin typeface="Arial"/>
                <a:cs typeface="Arial"/>
              </a:rPr>
              <a:t> </a:t>
            </a:r>
            <a:r>
              <a:rPr sz="2206" i="1" dirty="0">
                <a:latin typeface="Arial"/>
                <a:cs typeface="Arial"/>
              </a:rPr>
              <a:t>v</a:t>
            </a:r>
            <a:r>
              <a:rPr sz="2206" i="1" spc="-22" dirty="0">
                <a:latin typeface="Arial"/>
                <a:cs typeface="Arial"/>
              </a:rPr>
              <a:t> </a:t>
            </a:r>
            <a:r>
              <a:rPr sz="2206" i="1" dirty="0">
                <a:latin typeface="Arial"/>
                <a:cs typeface="Arial"/>
              </a:rPr>
              <a:t>místech</a:t>
            </a:r>
            <a:r>
              <a:rPr sz="2206" i="1" spc="-44" dirty="0">
                <a:latin typeface="Arial"/>
                <a:cs typeface="Arial"/>
              </a:rPr>
              <a:t> </a:t>
            </a:r>
            <a:r>
              <a:rPr sz="2206" i="1" dirty="0">
                <a:latin typeface="Arial"/>
                <a:cs typeface="Arial"/>
              </a:rPr>
              <a:t>náhodných</a:t>
            </a:r>
            <a:r>
              <a:rPr sz="2206" i="1" spc="-55" dirty="0">
                <a:latin typeface="Arial"/>
                <a:cs typeface="Arial"/>
              </a:rPr>
              <a:t> </a:t>
            </a:r>
            <a:r>
              <a:rPr sz="2206" i="1" dirty="0">
                <a:latin typeface="Arial"/>
                <a:cs typeface="Arial"/>
              </a:rPr>
              <a:t>kontaktů</a:t>
            </a:r>
            <a:r>
              <a:rPr sz="2206" i="1" spc="-61" dirty="0">
                <a:latin typeface="Arial"/>
                <a:cs typeface="Arial"/>
              </a:rPr>
              <a:t> </a:t>
            </a:r>
            <a:r>
              <a:rPr sz="2206" i="1" dirty="0">
                <a:latin typeface="Arial"/>
                <a:cs typeface="Arial"/>
              </a:rPr>
              <a:t>neobrobených</a:t>
            </a:r>
            <a:r>
              <a:rPr sz="2206" i="1" spc="-55" dirty="0">
                <a:latin typeface="Arial"/>
                <a:cs typeface="Arial"/>
              </a:rPr>
              <a:t> </a:t>
            </a:r>
            <a:r>
              <a:rPr sz="2206" i="1" dirty="0">
                <a:latin typeface="Arial"/>
                <a:cs typeface="Arial"/>
              </a:rPr>
              <a:t>svarových</a:t>
            </a:r>
            <a:r>
              <a:rPr sz="2206" i="1" spc="-61" dirty="0">
                <a:latin typeface="Arial"/>
                <a:cs typeface="Arial"/>
              </a:rPr>
              <a:t> </a:t>
            </a:r>
            <a:r>
              <a:rPr sz="2206" i="1" dirty="0">
                <a:latin typeface="Arial"/>
                <a:cs typeface="Arial"/>
              </a:rPr>
              <a:t>ploch</a:t>
            </a:r>
            <a:r>
              <a:rPr sz="2206" i="1" spc="-39" dirty="0">
                <a:latin typeface="Arial"/>
                <a:cs typeface="Arial"/>
              </a:rPr>
              <a:t> </a:t>
            </a:r>
            <a:r>
              <a:rPr sz="2206" i="1" spc="-28" dirty="0">
                <a:latin typeface="Arial"/>
                <a:cs typeface="Arial"/>
              </a:rPr>
              <a:t>při </a:t>
            </a:r>
            <a:r>
              <a:rPr sz="2206" i="1" dirty="0">
                <a:latin typeface="Arial"/>
                <a:cs typeface="Arial"/>
              </a:rPr>
              <a:t>jejich</a:t>
            </a:r>
            <a:r>
              <a:rPr sz="2206" i="1" spc="-39" dirty="0">
                <a:latin typeface="Arial"/>
                <a:cs typeface="Arial"/>
              </a:rPr>
              <a:t> </a:t>
            </a:r>
            <a:r>
              <a:rPr sz="2206" i="1" dirty="0">
                <a:latin typeface="Arial"/>
                <a:cs typeface="Arial"/>
              </a:rPr>
              <a:t>vzájemném</a:t>
            </a:r>
            <a:r>
              <a:rPr sz="2206" i="1" spc="-61" dirty="0">
                <a:latin typeface="Arial"/>
                <a:cs typeface="Arial"/>
              </a:rPr>
              <a:t> </a:t>
            </a:r>
            <a:r>
              <a:rPr sz="2206" i="1" dirty="0">
                <a:latin typeface="Arial"/>
                <a:cs typeface="Arial"/>
              </a:rPr>
              <a:t>přibližování</a:t>
            </a:r>
            <a:r>
              <a:rPr sz="2206" i="1" spc="-66" dirty="0">
                <a:latin typeface="Arial"/>
                <a:cs typeface="Arial"/>
              </a:rPr>
              <a:t> </a:t>
            </a:r>
            <a:r>
              <a:rPr sz="2206" i="1" dirty="0">
                <a:latin typeface="Arial"/>
                <a:cs typeface="Arial"/>
              </a:rPr>
              <a:t>pod</a:t>
            </a:r>
            <a:r>
              <a:rPr sz="2206" i="1" spc="-44" dirty="0">
                <a:latin typeface="Arial"/>
                <a:cs typeface="Arial"/>
              </a:rPr>
              <a:t> </a:t>
            </a:r>
            <a:r>
              <a:rPr sz="2206" i="1" spc="-11" dirty="0">
                <a:latin typeface="Arial"/>
                <a:cs typeface="Arial"/>
              </a:rPr>
              <a:t>napětím.</a:t>
            </a:r>
            <a:endParaRPr sz="2206" dirty="0">
              <a:latin typeface="Arial"/>
              <a:cs typeface="Arial"/>
            </a:endParaRPr>
          </a:p>
          <a:p>
            <a:pPr marL="14007" marR="5602">
              <a:spcBef>
                <a:spcPts val="1059"/>
              </a:spcBef>
            </a:pPr>
            <a:r>
              <a:rPr sz="2206" i="1" dirty="0">
                <a:latin typeface="Arial"/>
                <a:cs typeface="Arial"/>
              </a:rPr>
              <a:t>Elektrické</a:t>
            </a:r>
            <a:r>
              <a:rPr sz="2206" i="1" spc="-39" dirty="0">
                <a:latin typeface="Arial"/>
                <a:cs typeface="Arial"/>
              </a:rPr>
              <a:t> </a:t>
            </a:r>
            <a:r>
              <a:rPr sz="2206" i="1" dirty="0">
                <a:latin typeface="Arial"/>
                <a:cs typeface="Arial"/>
              </a:rPr>
              <a:t>oblouky</a:t>
            </a:r>
            <a:r>
              <a:rPr sz="2206" i="1" spc="-28" dirty="0">
                <a:latin typeface="Arial"/>
                <a:cs typeface="Arial"/>
              </a:rPr>
              <a:t> </a:t>
            </a:r>
            <a:r>
              <a:rPr sz="2206" i="1" dirty="0">
                <a:latin typeface="Arial"/>
                <a:cs typeface="Arial"/>
              </a:rPr>
              <a:t>postupně</a:t>
            </a:r>
            <a:r>
              <a:rPr sz="2206" i="1" spc="-50" dirty="0">
                <a:latin typeface="Arial"/>
                <a:cs typeface="Arial"/>
              </a:rPr>
              <a:t> </a:t>
            </a:r>
            <a:r>
              <a:rPr sz="2206" i="1" dirty="0">
                <a:latin typeface="Arial"/>
                <a:cs typeface="Arial"/>
              </a:rPr>
              <a:t>vznikají</a:t>
            </a:r>
            <a:r>
              <a:rPr sz="2206" i="1" spc="-44"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zase</a:t>
            </a:r>
            <a:r>
              <a:rPr sz="2206" i="1" spc="-33" dirty="0">
                <a:latin typeface="Arial"/>
                <a:cs typeface="Arial"/>
              </a:rPr>
              <a:t> </a:t>
            </a:r>
            <a:r>
              <a:rPr sz="2206" i="1" dirty="0">
                <a:latin typeface="Arial"/>
                <a:cs typeface="Arial"/>
              </a:rPr>
              <a:t>zanikají</a:t>
            </a:r>
            <a:r>
              <a:rPr sz="2206" i="1" spc="-33"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svarové</a:t>
            </a:r>
            <a:r>
              <a:rPr sz="2206" i="1" spc="-50" dirty="0">
                <a:latin typeface="Arial"/>
                <a:cs typeface="Arial"/>
              </a:rPr>
              <a:t> </a:t>
            </a:r>
            <a:r>
              <a:rPr sz="2206" i="1" dirty="0">
                <a:latin typeface="Arial"/>
                <a:cs typeface="Arial"/>
              </a:rPr>
              <a:t>plochy</a:t>
            </a:r>
            <a:r>
              <a:rPr sz="2206" i="1" spc="-33" dirty="0">
                <a:latin typeface="Arial"/>
                <a:cs typeface="Arial"/>
              </a:rPr>
              <a:t> </a:t>
            </a:r>
            <a:r>
              <a:rPr sz="2206" i="1" spc="-28" dirty="0">
                <a:latin typeface="Arial"/>
                <a:cs typeface="Arial"/>
              </a:rPr>
              <a:t>se </a:t>
            </a:r>
            <a:r>
              <a:rPr sz="2206" i="1" dirty="0">
                <a:latin typeface="Arial"/>
                <a:cs typeface="Arial"/>
              </a:rPr>
              <a:t>ohřívají</a:t>
            </a:r>
            <a:r>
              <a:rPr sz="2206" i="1" spc="-50" dirty="0">
                <a:latin typeface="Arial"/>
                <a:cs typeface="Arial"/>
              </a:rPr>
              <a:t> </a:t>
            </a:r>
            <a:r>
              <a:rPr sz="2206" i="1" dirty="0">
                <a:latin typeface="Arial"/>
                <a:cs typeface="Arial"/>
              </a:rPr>
              <a:t>na</a:t>
            </a:r>
            <a:r>
              <a:rPr sz="2206" i="1" spc="-33" dirty="0">
                <a:latin typeface="Arial"/>
                <a:cs typeface="Arial"/>
              </a:rPr>
              <a:t> </a:t>
            </a:r>
            <a:r>
              <a:rPr sz="2206" i="1" dirty="0">
                <a:latin typeface="Arial"/>
                <a:cs typeface="Arial"/>
              </a:rPr>
              <a:t>teplotu</a:t>
            </a:r>
            <a:r>
              <a:rPr sz="2206" i="1" spc="-33" dirty="0">
                <a:latin typeface="Arial"/>
                <a:cs typeface="Arial"/>
              </a:rPr>
              <a:t> </a:t>
            </a:r>
            <a:r>
              <a:rPr sz="2206" i="1" dirty="0">
                <a:latin typeface="Arial"/>
                <a:cs typeface="Arial"/>
              </a:rPr>
              <a:t>tavení</a:t>
            </a:r>
            <a:r>
              <a:rPr sz="2206" i="1" spc="-55"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za</a:t>
            </a:r>
            <a:r>
              <a:rPr sz="2206" i="1" spc="-33" dirty="0">
                <a:latin typeface="Arial"/>
                <a:cs typeface="Arial"/>
              </a:rPr>
              <a:t> </a:t>
            </a:r>
            <a:r>
              <a:rPr sz="2206" i="1" dirty="0">
                <a:latin typeface="Arial"/>
                <a:cs typeface="Arial"/>
              </a:rPr>
              <a:t>kontinuálního</a:t>
            </a:r>
            <a:r>
              <a:rPr sz="2206" i="1" spc="-44" dirty="0">
                <a:latin typeface="Arial"/>
                <a:cs typeface="Arial"/>
              </a:rPr>
              <a:t> </a:t>
            </a:r>
            <a:r>
              <a:rPr sz="2206" i="1" dirty="0">
                <a:latin typeface="Arial"/>
                <a:cs typeface="Arial"/>
              </a:rPr>
              <a:t>přibližování</a:t>
            </a:r>
            <a:r>
              <a:rPr sz="2206" i="1" spc="-61" dirty="0">
                <a:latin typeface="Arial"/>
                <a:cs typeface="Arial"/>
              </a:rPr>
              <a:t> </a:t>
            </a:r>
            <a:r>
              <a:rPr sz="2206" i="1" dirty="0">
                <a:latin typeface="Arial"/>
                <a:cs typeface="Arial"/>
              </a:rPr>
              <a:t>dílů</a:t>
            </a:r>
            <a:r>
              <a:rPr sz="2206" i="1" spc="-28" dirty="0">
                <a:latin typeface="Arial"/>
                <a:cs typeface="Arial"/>
              </a:rPr>
              <a:t> </a:t>
            </a:r>
            <a:r>
              <a:rPr sz="2206" i="1" dirty="0">
                <a:latin typeface="Arial"/>
                <a:cs typeface="Arial"/>
              </a:rPr>
              <a:t>probíhá</a:t>
            </a:r>
            <a:r>
              <a:rPr sz="2206" i="1" spc="-55" dirty="0">
                <a:latin typeface="Arial"/>
                <a:cs typeface="Arial"/>
              </a:rPr>
              <a:t> </a:t>
            </a:r>
            <a:r>
              <a:rPr sz="2206" i="1" spc="-11" dirty="0">
                <a:latin typeface="Arial"/>
                <a:cs typeface="Arial"/>
              </a:rPr>
              <a:t>jejich odtavování.</a:t>
            </a:r>
            <a:endParaRPr sz="2206" dirty="0">
              <a:latin typeface="Arial"/>
              <a:cs typeface="Arial"/>
            </a:endParaRPr>
          </a:p>
          <a:p>
            <a:pPr>
              <a:spcBef>
                <a:spcPts val="50"/>
              </a:spcBef>
            </a:pPr>
            <a:endParaRPr sz="2261" dirty="0">
              <a:latin typeface="Arial"/>
              <a:cs typeface="Arial"/>
            </a:endParaRPr>
          </a:p>
          <a:p>
            <a:pPr marL="14007" marR="5281094"/>
            <a:r>
              <a:rPr sz="2206" i="1" dirty="0">
                <a:latin typeface="Arial"/>
                <a:cs typeface="Arial"/>
              </a:rPr>
              <a:t>Souvislým</a:t>
            </a:r>
            <a:r>
              <a:rPr sz="2206" i="1" spc="-44" dirty="0">
                <a:latin typeface="Arial"/>
                <a:cs typeface="Arial"/>
              </a:rPr>
              <a:t> </a:t>
            </a:r>
            <a:r>
              <a:rPr sz="2206" i="1" dirty="0">
                <a:latin typeface="Arial"/>
                <a:cs typeface="Arial"/>
              </a:rPr>
              <a:t>pokrytím</a:t>
            </a:r>
            <a:r>
              <a:rPr sz="2206" i="1" spc="-55" dirty="0">
                <a:latin typeface="Arial"/>
                <a:cs typeface="Arial"/>
              </a:rPr>
              <a:t> </a:t>
            </a:r>
            <a:r>
              <a:rPr sz="2206" i="1" dirty="0">
                <a:latin typeface="Arial"/>
                <a:cs typeface="Arial"/>
              </a:rPr>
              <a:t>obou</a:t>
            </a:r>
            <a:r>
              <a:rPr sz="2206" i="1" spc="-39" dirty="0">
                <a:latin typeface="Arial"/>
                <a:cs typeface="Arial"/>
              </a:rPr>
              <a:t> </a:t>
            </a:r>
            <a:r>
              <a:rPr sz="2206" i="1" spc="-28" dirty="0">
                <a:latin typeface="Arial"/>
                <a:cs typeface="Arial"/>
              </a:rPr>
              <a:t>čel </a:t>
            </a:r>
            <a:r>
              <a:rPr sz="2206" i="1" dirty="0">
                <a:latin typeface="Arial"/>
                <a:cs typeface="Arial"/>
              </a:rPr>
              <a:t>svařovaných</a:t>
            </a:r>
            <a:r>
              <a:rPr sz="2206" i="1" spc="-77" dirty="0">
                <a:latin typeface="Arial"/>
                <a:cs typeface="Arial"/>
              </a:rPr>
              <a:t> </a:t>
            </a:r>
            <a:r>
              <a:rPr sz="2206" i="1" dirty="0">
                <a:latin typeface="Arial"/>
                <a:cs typeface="Arial"/>
              </a:rPr>
              <a:t>dílů</a:t>
            </a:r>
            <a:r>
              <a:rPr sz="2206" i="1" spc="-33" dirty="0">
                <a:latin typeface="Arial"/>
                <a:cs typeface="Arial"/>
              </a:rPr>
              <a:t> </a:t>
            </a:r>
            <a:r>
              <a:rPr sz="2206" i="1" spc="-11" dirty="0">
                <a:latin typeface="Arial"/>
                <a:cs typeface="Arial"/>
              </a:rPr>
              <a:t>taveninou </a:t>
            </a:r>
            <a:r>
              <a:rPr sz="2206" i="1" dirty="0">
                <a:latin typeface="Arial"/>
                <a:cs typeface="Arial"/>
              </a:rPr>
              <a:t>končí</a:t>
            </a:r>
            <a:r>
              <a:rPr sz="2206" i="1" spc="-55" dirty="0">
                <a:latin typeface="Arial"/>
                <a:cs typeface="Arial"/>
              </a:rPr>
              <a:t> </a:t>
            </a:r>
            <a:r>
              <a:rPr sz="2206" i="1" spc="-22" dirty="0">
                <a:latin typeface="Arial"/>
                <a:cs typeface="Arial"/>
              </a:rPr>
              <a:t>tzv.</a:t>
            </a:r>
            <a:r>
              <a:rPr sz="2206" i="1" spc="-44" dirty="0">
                <a:latin typeface="Arial"/>
                <a:cs typeface="Arial"/>
              </a:rPr>
              <a:t> </a:t>
            </a:r>
            <a:r>
              <a:rPr sz="2206" b="1" i="1" dirty="0">
                <a:latin typeface="Arial"/>
                <a:cs typeface="Arial"/>
              </a:rPr>
              <a:t>1.</a:t>
            </a:r>
            <a:r>
              <a:rPr sz="2206" b="1" i="1" spc="-39" dirty="0">
                <a:latin typeface="Arial"/>
                <a:cs typeface="Arial"/>
              </a:rPr>
              <a:t> </a:t>
            </a:r>
            <a:r>
              <a:rPr sz="2206" b="1" i="1" dirty="0">
                <a:latin typeface="Arial"/>
                <a:cs typeface="Arial"/>
              </a:rPr>
              <a:t>fáze</a:t>
            </a:r>
            <a:r>
              <a:rPr sz="2206" b="1" i="1" spc="-33" dirty="0">
                <a:latin typeface="Arial"/>
                <a:cs typeface="Arial"/>
              </a:rPr>
              <a:t> </a:t>
            </a:r>
            <a:r>
              <a:rPr sz="2206" b="1" i="1" dirty="0">
                <a:latin typeface="Arial"/>
                <a:cs typeface="Arial"/>
              </a:rPr>
              <a:t>-</a:t>
            </a:r>
            <a:r>
              <a:rPr sz="2206" b="1" i="1" spc="-28" dirty="0">
                <a:latin typeface="Arial"/>
                <a:cs typeface="Arial"/>
              </a:rPr>
              <a:t> </a:t>
            </a:r>
            <a:r>
              <a:rPr sz="2206" b="1" i="1" spc="-11" dirty="0">
                <a:latin typeface="Arial"/>
                <a:cs typeface="Arial"/>
              </a:rPr>
              <a:t>odtavování</a:t>
            </a:r>
            <a:r>
              <a:rPr sz="2206" i="1" spc="-11" dirty="0">
                <a:latin typeface="Arial"/>
                <a:cs typeface="Arial"/>
              </a:rPr>
              <a:t>.</a:t>
            </a:r>
            <a:endParaRPr sz="2206" dirty="0">
              <a:latin typeface="Arial"/>
              <a:cs typeface="Arial"/>
            </a:endParaRPr>
          </a:p>
          <a:p>
            <a:pPr>
              <a:spcBef>
                <a:spcPts val="44"/>
              </a:spcBef>
            </a:pPr>
            <a:endParaRPr sz="2261" dirty="0">
              <a:latin typeface="Arial"/>
              <a:cs typeface="Arial"/>
            </a:endParaRPr>
          </a:p>
          <a:p>
            <a:pPr marL="14007"/>
            <a:r>
              <a:rPr sz="2206" i="1" dirty="0">
                <a:latin typeface="Arial"/>
                <a:cs typeface="Arial"/>
              </a:rPr>
              <a:t>Okamžitě</a:t>
            </a:r>
            <a:r>
              <a:rPr sz="2206" i="1" spc="-50" dirty="0">
                <a:latin typeface="Arial"/>
                <a:cs typeface="Arial"/>
              </a:rPr>
              <a:t> </a:t>
            </a:r>
            <a:r>
              <a:rPr sz="2206" i="1" dirty="0">
                <a:latin typeface="Arial"/>
                <a:cs typeface="Arial"/>
              </a:rPr>
              <a:t>však</a:t>
            </a:r>
            <a:r>
              <a:rPr sz="2206" i="1" spc="-44" dirty="0">
                <a:latin typeface="Arial"/>
                <a:cs typeface="Arial"/>
              </a:rPr>
              <a:t> </a:t>
            </a:r>
            <a:r>
              <a:rPr sz="2206" i="1" dirty="0">
                <a:latin typeface="Arial"/>
                <a:cs typeface="Arial"/>
              </a:rPr>
              <a:t>následuje</a:t>
            </a:r>
            <a:r>
              <a:rPr sz="2206" i="1" spc="-33" dirty="0">
                <a:latin typeface="Arial"/>
                <a:cs typeface="Arial"/>
              </a:rPr>
              <a:t> </a:t>
            </a:r>
            <a:r>
              <a:rPr sz="2206" b="1" i="1" dirty="0">
                <a:latin typeface="Arial"/>
                <a:cs typeface="Arial"/>
              </a:rPr>
              <a:t>2.</a:t>
            </a:r>
            <a:r>
              <a:rPr sz="2206" b="1" i="1" spc="-44" dirty="0">
                <a:latin typeface="Arial"/>
                <a:cs typeface="Arial"/>
              </a:rPr>
              <a:t> </a:t>
            </a:r>
            <a:r>
              <a:rPr sz="2206" b="1" i="1" spc="-22" dirty="0">
                <a:latin typeface="Arial"/>
                <a:cs typeface="Arial"/>
              </a:rPr>
              <a:t>fáze</a:t>
            </a:r>
            <a:endParaRPr sz="2206" dirty="0">
              <a:latin typeface="Arial"/>
              <a:cs typeface="Arial"/>
            </a:endParaRPr>
          </a:p>
          <a:p>
            <a:pPr marL="14007" marR="5021977" indent="77035">
              <a:spcBef>
                <a:spcPts val="6"/>
              </a:spcBef>
            </a:pPr>
            <a:r>
              <a:rPr sz="2206" b="1" i="1" dirty="0">
                <a:latin typeface="Arial"/>
                <a:cs typeface="Arial"/>
              </a:rPr>
              <a:t>–</a:t>
            </a:r>
            <a:r>
              <a:rPr sz="2206" b="1" i="1" spc="-39" dirty="0">
                <a:latin typeface="Arial"/>
                <a:cs typeface="Arial"/>
              </a:rPr>
              <a:t> </a:t>
            </a:r>
            <a:r>
              <a:rPr sz="2206" b="1" i="1" dirty="0">
                <a:latin typeface="Arial"/>
                <a:cs typeface="Arial"/>
              </a:rPr>
              <a:t>stlačení</a:t>
            </a:r>
            <a:r>
              <a:rPr sz="2206" i="1" dirty="0">
                <a:latin typeface="Arial"/>
                <a:cs typeface="Arial"/>
              </a:rPr>
              <a:t>.</a:t>
            </a:r>
            <a:r>
              <a:rPr sz="2206" i="1" spc="-44" dirty="0">
                <a:latin typeface="Arial"/>
                <a:cs typeface="Arial"/>
              </a:rPr>
              <a:t> </a:t>
            </a:r>
            <a:r>
              <a:rPr sz="2206" i="1" dirty="0">
                <a:latin typeface="Arial"/>
                <a:cs typeface="Arial"/>
              </a:rPr>
              <a:t>Při</a:t>
            </a:r>
            <a:r>
              <a:rPr sz="2206" i="1" spc="-11" dirty="0">
                <a:latin typeface="Arial"/>
                <a:cs typeface="Arial"/>
              </a:rPr>
              <a:t> </a:t>
            </a:r>
            <a:r>
              <a:rPr sz="2206" i="1" dirty="0">
                <a:latin typeface="Arial"/>
                <a:cs typeface="Arial"/>
              </a:rPr>
              <a:t>ní</a:t>
            </a:r>
            <a:r>
              <a:rPr sz="2206" i="1" spc="-39" dirty="0">
                <a:latin typeface="Arial"/>
                <a:cs typeface="Arial"/>
              </a:rPr>
              <a:t> </a:t>
            </a:r>
            <a:r>
              <a:rPr sz="2206" i="1" dirty="0">
                <a:latin typeface="Arial"/>
                <a:cs typeface="Arial"/>
              </a:rPr>
              <a:t>dojde</a:t>
            </a:r>
            <a:r>
              <a:rPr sz="2206" i="1" spc="-22" dirty="0">
                <a:latin typeface="Arial"/>
                <a:cs typeface="Arial"/>
              </a:rPr>
              <a:t> </a:t>
            </a:r>
            <a:r>
              <a:rPr sz="2206" i="1" spc="-55" dirty="0">
                <a:latin typeface="Arial"/>
                <a:cs typeface="Arial"/>
              </a:rPr>
              <a:t>k </a:t>
            </a:r>
            <a:r>
              <a:rPr sz="2206" i="1" dirty="0">
                <a:latin typeface="Arial"/>
                <a:cs typeface="Arial"/>
              </a:rPr>
              <a:t>energickému</a:t>
            </a:r>
            <a:r>
              <a:rPr sz="2206" i="1" spc="-77" dirty="0">
                <a:latin typeface="Arial"/>
                <a:cs typeface="Arial"/>
              </a:rPr>
              <a:t> </a:t>
            </a:r>
            <a:r>
              <a:rPr sz="2206" i="1" dirty="0">
                <a:latin typeface="Arial"/>
                <a:cs typeface="Arial"/>
              </a:rPr>
              <a:t>stlačení</a:t>
            </a:r>
            <a:r>
              <a:rPr sz="2206" i="1" spc="-50" dirty="0">
                <a:latin typeface="Arial"/>
                <a:cs typeface="Arial"/>
              </a:rPr>
              <a:t> </a:t>
            </a:r>
            <a:r>
              <a:rPr sz="2206" i="1" spc="-11" dirty="0">
                <a:latin typeface="Arial"/>
                <a:cs typeface="Arial"/>
              </a:rPr>
              <a:t>natavených </a:t>
            </a:r>
            <a:r>
              <a:rPr sz="2206" i="1" dirty="0">
                <a:latin typeface="Arial"/>
                <a:cs typeface="Arial"/>
              </a:rPr>
              <a:t>částí</a:t>
            </a:r>
            <a:r>
              <a:rPr sz="2206" i="1" spc="-44" dirty="0">
                <a:latin typeface="Arial"/>
                <a:cs typeface="Arial"/>
              </a:rPr>
              <a:t> </a:t>
            </a:r>
            <a:r>
              <a:rPr sz="2206" i="1" dirty="0">
                <a:latin typeface="Arial"/>
                <a:cs typeface="Arial"/>
              </a:rPr>
              <a:t>k</a:t>
            </a:r>
            <a:r>
              <a:rPr sz="2206" i="1" spc="-6" dirty="0">
                <a:latin typeface="Arial"/>
                <a:cs typeface="Arial"/>
              </a:rPr>
              <a:t> </a:t>
            </a:r>
            <a:r>
              <a:rPr sz="2206" i="1" dirty="0">
                <a:latin typeface="Arial"/>
                <a:cs typeface="Arial"/>
              </a:rPr>
              <a:t>sobě</a:t>
            </a:r>
            <a:r>
              <a:rPr sz="2206" i="1" spc="-33" dirty="0">
                <a:latin typeface="Arial"/>
                <a:cs typeface="Arial"/>
              </a:rPr>
              <a:t> </a:t>
            </a:r>
            <a:r>
              <a:rPr sz="2206" i="1" dirty="0">
                <a:latin typeface="Arial"/>
                <a:cs typeface="Arial"/>
              </a:rPr>
              <a:t>a k</a:t>
            </a:r>
            <a:r>
              <a:rPr sz="2206" i="1" spc="-11" dirty="0">
                <a:latin typeface="Arial"/>
                <a:cs typeface="Arial"/>
              </a:rPr>
              <a:t> </a:t>
            </a:r>
            <a:r>
              <a:rPr sz="2206" i="1" dirty="0">
                <a:latin typeface="Arial"/>
                <a:cs typeface="Arial"/>
              </a:rPr>
              <a:t>vypnutí</a:t>
            </a:r>
            <a:r>
              <a:rPr sz="2206" i="1" spc="-55" dirty="0">
                <a:latin typeface="Arial"/>
                <a:cs typeface="Arial"/>
              </a:rPr>
              <a:t> </a:t>
            </a:r>
            <a:r>
              <a:rPr sz="2206" i="1" spc="-11" dirty="0">
                <a:latin typeface="Arial"/>
                <a:cs typeface="Arial"/>
              </a:rPr>
              <a:t>proudu.</a:t>
            </a:r>
            <a:endParaRPr sz="2206" dirty="0">
              <a:latin typeface="Arial"/>
              <a:cs typeface="Arial"/>
            </a:endParaRPr>
          </a:p>
        </p:txBody>
      </p:sp>
      <p:pic>
        <p:nvPicPr>
          <p:cNvPr id="14" name="object 14"/>
          <p:cNvPicPr/>
          <p:nvPr/>
        </p:nvPicPr>
        <p:blipFill>
          <a:blip r:embed="rId2" cstate="print"/>
          <a:stretch>
            <a:fillRect/>
          </a:stretch>
        </p:blipFill>
        <p:spPr>
          <a:xfrm>
            <a:off x="5153786" y="3705225"/>
            <a:ext cx="5105255" cy="2874297"/>
          </a:xfrm>
          <a:prstGeom prst="rect">
            <a:avLst/>
          </a:prstGeom>
        </p:spPr>
      </p:pic>
      <p:sp>
        <p:nvSpPr>
          <p:cNvPr id="15" name="object 15"/>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4807"/>
            <a:ext cx="6144115" cy="514728"/>
          </a:xfrm>
          <a:prstGeom prst="rect">
            <a:avLst/>
          </a:prstGeom>
        </p:spPr>
        <p:txBody>
          <a:bodyPr vert="horz" wrap="square" lIns="0" tIns="14005" rIns="0" bIns="0" rtlCol="0">
            <a:spAutoFit/>
          </a:bodyPr>
          <a:lstStyle/>
          <a:p>
            <a:pPr marL="14007">
              <a:spcBef>
                <a:spcPts val="110"/>
              </a:spcBef>
            </a:pPr>
            <a:r>
              <a:rPr sz="3253" i="1" spc="-110" dirty="0">
                <a:solidFill>
                  <a:srgbClr val="FF3300"/>
                </a:solidFill>
                <a:latin typeface="Tahoma"/>
                <a:cs typeface="Tahoma"/>
              </a:rPr>
              <a:t>Stykové</a:t>
            </a:r>
            <a:r>
              <a:rPr sz="3253" i="1" spc="-105" dirty="0">
                <a:solidFill>
                  <a:srgbClr val="FF3300"/>
                </a:solidFill>
                <a:latin typeface="Tahoma"/>
                <a:cs typeface="Tahoma"/>
              </a:rPr>
              <a:t> svařování</a:t>
            </a:r>
            <a:r>
              <a:rPr sz="3253" i="1" spc="-88" dirty="0">
                <a:solidFill>
                  <a:srgbClr val="FF3300"/>
                </a:solidFill>
                <a:latin typeface="Tahoma"/>
                <a:cs typeface="Tahoma"/>
              </a:rPr>
              <a:t> </a:t>
            </a:r>
            <a:r>
              <a:rPr sz="3253" i="1" dirty="0">
                <a:solidFill>
                  <a:srgbClr val="FF3300"/>
                </a:solidFill>
                <a:latin typeface="Tahoma"/>
                <a:cs typeface="Tahoma"/>
              </a:rPr>
              <a:t>s</a:t>
            </a:r>
            <a:r>
              <a:rPr sz="3253" i="1" spc="-110" dirty="0">
                <a:solidFill>
                  <a:srgbClr val="FF3300"/>
                </a:solidFill>
                <a:latin typeface="Tahoma"/>
                <a:cs typeface="Tahoma"/>
              </a:rPr>
              <a:t> </a:t>
            </a:r>
            <a:r>
              <a:rPr sz="3253" i="1" spc="-66" dirty="0">
                <a:solidFill>
                  <a:srgbClr val="FF3300"/>
                </a:solidFill>
                <a:latin typeface="Tahoma"/>
                <a:cs typeface="Tahoma"/>
              </a:rPr>
              <a:t>odtavením</a:t>
            </a:r>
            <a:endParaRPr sz="3253">
              <a:latin typeface="Tahoma"/>
              <a:cs typeface="Tahoma"/>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p:nvPr/>
        </p:nvSpPr>
        <p:spPr>
          <a:xfrm>
            <a:off x="627929" y="1470385"/>
            <a:ext cx="9281298" cy="4513921"/>
          </a:xfrm>
          <a:prstGeom prst="rect">
            <a:avLst/>
          </a:prstGeom>
        </p:spPr>
        <p:txBody>
          <a:bodyPr vert="horz" wrap="square" lIns="0" tIns="148456" rIns="0" bIns="0" rtlCol="0">
            <a:spAutoFit/>
          </a:bodyPr>
          <a:lstStyle/>
          <a:p>
            <a:pPr marL="14007">
              <a:spcBef>
                <a:spcPts val="1169"/>
              </a:spcBef>
            </a:pPr>
            <a:r>
              <a:rPr sz="2206" b="1" i="1" dirty="0">
                <a:latin typeface="Arial"/>
                <a:cs typeface="Arial"/>
              </a:rPr>
              <a:t>Ochrana</a:t>
            </a:r>
            <a:r>
              <a:rPr sz="2206" b="1" i="1" spc="-50" dirty="0">
                <a:latin typeface="Arial"/>
                <a:cs typeface="Arial"/>
              </a:rPr>
              <a:t> </a:t>
            </a:r>
            <a:r>
              <a:rPr sz="2206" b="1" i="1" dirty="0">
                <a:latin typeface="Arial"/>
                <a:cs typeface="Arial"/>
              </a:rPr>
              <a:t>svarových</a:t>
            </a:r>
            <a:r>
              <a:rPr sz="2206" b="1" i="1" spc="-44" dirty="0">
                <a:latin typeface="Arial"/>
                <a:cs typeface="Arial"/>
              </a:rPr>
              <a:t> </a:t>
            </a:r>
            <a:r>
              <a:rPr sz="2206" b="1" i="1" spc="-11" dirty="0">
                <a:latin typeface="Arial"/>
                <a:cs typeface="Arial"/>
              </a:rPr>
              <a:t>ploch</a:t>
            </a:r>
            <a:endParaRPr sz="2206">
              <a:latin typeface="Arial"/>
              <a:cs typeface="Arial"/>
            </a:endParaRPr>
          </a:p>
          <a:p>
            <a:pPr marL="14007" marR="5602">
              <a:spcBef>
                <a:spcPts val="1059"/>
              </a:spcBef>
            </a:pPr>
            <a:r>
              <a:rPr sz="2206" i="1" dirty="0">
                <a:latin typeface="Arial"/>
                <a:cs typeface="Arial"/>
              </a:rPr>
              <a:t>je</a:t>
            </a:r>
            <a:r>
              <a:rPr sz="2206" i="1" spc="-22" dirty="0">
                <a:latin typeface="Arial"/>
                <a:cs typeface="Arial"/>
              </a:rPr>
              <a:t> </a:t>
            </a:r>
            <a:r>
              <a:rPr sz="2206" i="1" dirty="0">
                <a:latin typeface="Arial"/>
                <a:cs typeface="Arial"/>
              </a:rPr>
              <a:t>zajištěna</a:t>
            </a:r>
            <a:r>
              <a:rPr sz="2206" i="1" spc="-39" dirty="0">
                <a:latin typeface="Arial"/>
                <a:cs typeface="Arial"/>
              </a:rPr>
              <a:t> </a:t>
            </a:r>
            <a:r>
              <a:rPr sz="2206" i="1" dirty="0">
                <a:latin typeface="Arial"/>
                <a:cs typeface="Arial"/>
              </a:rPr>
              <a:t>v</a:t>
            </a:r>
            <a:r>
              <a:rPr sz="2206" i="1" spc="-17" dirty="0">
                <a:latin typeface="Arial"/>
                <a:cs typeface="Arial"/>
              </a:rPr>
              <a:t> </a:t>
            </a:r>
            <a:r>
              <a:rPr sz="2206" i="1" dirty="0">
                <a:latin typeface="Arial"/>
                <a:cs typeface="Arial"/>
              </a:rPr>
              <a:t>průběhu</a:t>
            </a:r>
            <a:r>
              <a:rPr sz="2206" i="1" spc="-44" dirty="0">
                <a:latin typeface="Arial"/>
                <a:cs typeface="Arial"/>
              </a:rPr>
              <a:t> </a:t>
            </a:r>
            <a:r>
              <a:rPr sz="2206" i="1" dirty="0">
                <a:latin typeface="Arial"/>
                <a:cs typeface="Arial"/>
              </a:rPr>
              <a:t>svařovacího</a:t>
            </a:r>
            <a:r>
              <a:rPr sz="2206" i="1" spc="-66" dirty="0">
                <a:latin typeface="Arial"/>
                <a:cs typeface="Arial"/>
              </a:rPr>
              <a:t> </a:t>
            </a:r>
            <a:r>
              <a:rPr sz="2206" i="1" dirty="0">
                <a:latin typeface="Arial"/>
                <a:cs typeface="Arial"/>
              </a:rPr>
              <a:t>procesu</a:t>
            </a:r>
            <a:r>
              <a:rPr sz="2206" i="1" spc="-50" dirty="0">
                <a:latin typeface="Arial"/>
                <a:cs typeface="Arial"/>
              </a:rPr>
              <a:t> </a:t>
            </a:r>
            <a:r>
              <a:rPr sz="2206" i="1" dirty="0">
                <a:latin typeface="Arial"/>
                <a:cs typeface="Arial"/>
              </a:rPr>
              <a:t>přetlakem</a:t>
            </a:r>
            <a:r>
              <a:rPr sz="2206" i="1" spc="-55" dirty="0">
                <a:latin typeface="Arial"/>
                <a:cs typeface="Arial"/>
              </a:rPr>
              <a:t> </a:t>
            </a:r>
            <a:r>
              <a:rPr sz="2206" i="1" dirty="0">
                <a:latin typeface="Arial"/>
                <a:cs typeface="Arial"/>
              </a:rPr>
              <a:t>kovových</a:t>
            </a:r>
            <a:r>
              <a:rPr sz="2206" i="1" spc="-55" dirty="0">
                <a:latin typeface="Arial"/>
                <a:cs typeface="Arial"/>
              </a:rPr>
              <a:t> </a:t>
            </a:r>
            <a:r>
              <a:rPr sz="2206" i="1" dirty="0">
                <a:latin typeface="Arial"/>
                <a:cs typeface="Arial"/>
              </a:rPr>
              <a:t>par</a:t>
            </a:r>
            <a:r>
              <a:rPr sz="2206" i="1" spc="-33" dirty="0">
                <a:latin typeface="Arial"/>
                <a:cs typeface="Arial"/>
              </a:rPr>
              <a:t> </a:t>
            </a:r>
            <a:r>
              <a:rPr sz="2206" i="1" dirty="0">
                <a:latin typeface="Arial"/>
                <a:cs typeface="Arial"/>
              </a:rPr>
              <a:t>a</a:t>
            </a:r>
            <a:r>
              <a:rPr sz="2206" i="1" spc="-6" dirty="0">
                <a:latin typeface="Arial"/>
                <a:cs typeface="Arial"/>
              </a:rPr>
              <a:t> </a:t>
            </a:r>
            <a:r>
              <a:rPr sz="2206" i="1" spc="-22" dirty="0">
                <a:latin typeface="Arial"/>
                <a:cs typeface="Arial"/>
              </a:rPr>
              <a:t>fáze </a:t>
            </a:r>
            <a:r>
              <a:rPr sz="2206" i="1" dirty="0">
                <a:latin typeface="Arial"/>
                <a:cs typeface="Arial"/>
              </a:rPr>
              <a:t>stlačení</a:t>
            </a:r>
            <a:r>
              <a:rPr sz="2206" i="1" spc="-61" dirty="0">
                <a:latin typeface="Arial"/>
                <a:cs typeface="Arial"/>
              </a:rPr>
              <a:t> </a:t>
            </a:r>
            <a:r>
              <a:rPr sz="2206" i="1" dirty="0">
                <a:latin typeface="Arial"/>
                <a:cs typeface="Arial"/>
              </a:rPr>
              <a:t>musí</a:t>
            </a:r>
            <a:r>
              <a:rPr sz="2206" i="1" spc="-44" dirty="0">
                <a:latin typeface="Arial"/>
                <a:cs typeface="Arial"/>
              </a:rPr>
              <a:t> </a:t>
            </a:r>
            <a:r>
              <a:rPr sz="2206" i="1" dirty="0">
                <a:latin typeface="Arial"/>
                <a:cs typeface="Arial"/>
              </a:rPr>
              <a:t>nastat</a:t>
            </a:r>
            <a:r>
              <a:rPr sz="2206" i="1" spc="-66" dirty="0">
                <a:latin typeface="Arial"/>
                <a:cs typeface="Arial"/>
              </a:rPr>
              <a:t> </a:t>
            </a:r>
            <a:r>
              <a:rPr sz="2206" i="1" dirty="0">
                <a:latin typeface="Arial"/>
                <a:cs typeface="Arial"/>
              </a:rPr>
              <a:t>v</a:t>
            </a:r>
            <a:r>
              <a:rPr sz="2206" i="1" spc="-22" dirty="0">
                <a:latin typeface="Arial"/>
                <a:cs typeface="Arial"/>
              </a:rPr>
              <a:t> </a:t>
            </a:r>
            <a:r>
              <a:rPr sz="2206" i="1" dirty="0">
                <a:latin typeface="Arial"/>
                <a:cs typeface="Arial"/>
              </a:rPr>
              <a:t>průběhu</a:t>
            </a:r>
            <a:r>
              <a:rPr sz="2206" i="1" spc="-77" dirty="0">
                <a:latin typeface="Arial"/>
                <a:cs typeface="Arial"/>
              </a:rPr>
              <a:t> </a:t>
            </a:r>
            <a:r>
              <a:rPr sz="2206" i="1" dirty="0">
                <a:latin typeface="Arial"/>
                <a:cs typeface="Arial"/>
              </a:rPr>
              <a:t>odtavování</a:t>
            </a:r>
            <a:r>
              <a:rPr sz="2206" i="1" spc="-72" dirty="0">
                <a:latin typeface="Arial"/>
                <a:cs typeface="Arial"/>
              </a:rPr>
              <a:t> </a:t>
            </a:r>
            <a:r>
              <a:rPr sz="2206" i="1" dirty="0">
                <a:latin typeface="Arial"/>
                <a:cs typeface="Arial"/>
              </a:rPr>
              <a:t>po</a:t>
            </a:r>
            <a:r>
              <a:rPr sz="2206" i="1" spc="-39" dirty="0">
                <a:latin typeface="Arial"/>
                <a:cs typeface="Arial"/>
              </a:rPr>
              <a:t> </a:t>
            </a:r>
            <a:r>
              <a:rPr sz="2206" i="1" dirty="0">
                <a:latin typeface="Arial"/>
                <a:cs typeface="Arial"/>
              </a:rPr>
              <a:t>dostatečném</a:t>
            </a:r>
            <a:r>
              <a:rPr sz="2206" i="1" spc="-83" dirty="0">
                <a:latin typeface="Arial"/>
                <a:cs typeface="Arial"/>
              </a:rPr>
              <a:t> </a:t>
            </a:r>
            <a:r>
              <a:rPr sz="2206" i="1" spc="-11" dirty="0">
                <a:latin typeface="Arial"/>
                <a:cs typeface="Arial"/>
              </a:rPr>
              <a:t>ohřevu </a:t>
            </a:r>
            <a:r>
              <a:rPr sz="2206" i="1" dirty="0">
                <a:latin typeface="Arial"/>
                <a:cs typeface="Arial"/>
              </a:rPr>
              <a:t>svařovaných</a:t>
            </a:r>
            <a:r>
              <a:rPr sz="2206" i="1" spc="-83" dirty="0">
                <a:latin typeface="Arial"/>
                <a:cs typeface="Arial"/>
              </a:rPr>
              <a:t> </a:t>
            </a:r>
            <a:r>
              <a:rPr sz="2206" i="1" spc="-22" dirty="0">
                <a:latin typeface="Arial"/>
                <a:cs typeface="Arial"/>
              </a:rPr>
              <a:t>dílů</a:t>
            </a:r>
            <a:endParaRPr sz="2206">
              <a:latin typeface="Arial"/>
              <a:cs typeface="Arial"/>
            </a:endParaRPr>
          </a:p>
          <a:p>
            <a:pPr>
              <a:spcBef>
                <a:spcPts val="44"/>
              </a:spcBef>
            </a:pPr>
            <a:endParaRPr sz="2261">
              <a:latin typeface="Arial"/>
              <a:cs typeface="Arial"/>
            </a:endParaRPr>
          </a:p>
          <a:p>
            <a:pPr marL="14007"/>
            <a:r>
              <a:rPr sz="2206" b="1" i="1" dirty="0">
                <a:latin typeface="Arial"/>
                <a:cs typeface="Arial"/>
              </a:rPr>
              <a:t>Základní</a:t>
            </a:r>
            <a:r>
              <a:rPr sz="2206" b="1" i="1" spc="-44" dirty="0">
                <a:latin typeface="Arial"/>
                <a:cs typeface="Arial"/>
              </a:rPr>
              <a:t> </a:t>
            </a:r>
            <a:r>
              <a:rPr sz="2206" b="1" i="1" dirty="0">
                <a:latin typeface="Arial"/>
                <a:cs typeface="Arial"/>
              </a:rPr>
              <a:t>svařovací</a:t>
            </a:r>
            <a:r>
              <a:rPr sz="2206" b="1" i="1" spc="-55" dirty="0">
                <a:latin typeface="Arial"/>
                <a:cs typeface="Arial"/>
              </a:rPr>
              <a:t> </a:t>
            </a:r>
            <a:r>
              <a:rPr sz="2206" b="1" i="1" dirty="0">
                <a:latin typeface="Arial"/>
                <a:cs typeface="Arial"/>
              </a:rPr>
              <a:t>parametry</a:t>
            </a:r>
            <a:r>
              <a:rPr sz="2206" b="1" i="1" spc="-33" dirty="0">
                <a:latin typeface="Arial"/>
                <a:cs typeface="Arial"/>
              </a:rPr>
              <a:t> </a:t>
            </a:r>
            <a:r>
              <a:rPr sz="2206" i="1" spc="-11" dirty="0">
                <a:latin typeface="Arial"/>
                <a:cs typeface="Arial"/>
              </a:rPr>
              <a:t>jsou:</a:t>
            </a:r>
            <a:endParaRPr sz="2206">
              <a:latin typeface="Arial"/>
              <a:cs typeface="Arial"/>
            </a:endParaRPr>
          </a:p>
          <a:p>
            <a:pPr marL="817270" indent="-299736">
              <a:spcBef>
                <a:spcPts val="1059"/>
              </a:spcBef>
              <a:buFont typeface="Wingdings"/>
              <a:buChar char=""/>
              <a:tabLst>
                <a:tab pos="817971" algn="l"/>
              </a:tabLst>
            </a:pPr>
            <a:r>
              <a:rPr sz="2206" i="1" dirty="0">
                <a:latin typeface="Arial"/>
                <a:cs typeface="Arial"/>
              </a:rPr>
              <a:t>svařovací</a:t>
            </a:r>
            <a:r>
              <a:rPr sz="2206" i="1" spc="-83" dirty="0">
                <a:latin typeface="Arial"/>
                <a:cs typeface="Arial"/>
              </a:rPr>
              <a:t> </a:t>
            </a:r>
            <a:r>
              <a:rPr sz="2206" i="1" dirty="0">
                <a:latin typeface="Arial"/>
                <a:cs typeface="Arial"/>
              </a:rPr>
              <a:t>proud</a:t>
            </a:r>
            <a:r>
              <a:rPr sz="2206" i="1" spc="-61" dirty="0">
                <a:latin typeface="Arial"/>
                <a:cs typeface="Arial"/>
              </a:rPr>
              <a:t> </a:t>
            </a:r>
            <a:r>
              <a:rPr sz="2206" i="1" dirty="0">
                <a:latin typeface="Arial"/>
                <a:cs typeface="Arial"/>
              </a:rPr>
              <a:t>(proudová</a:t>
            </a:r>
            <a:r>
              <a:rPr sz="2206" i="1" spc="-72" dirty="0">
                <a:latin typeface="Arial"/>
                <a:cs typeface="Arial"/>
              </a:rPr>
              <a:t> </a:t>
            </a:r>
            <a:r>
              <a:rPr sz="2206" i="1" spc="-11" dirty="0">
                <a:latin typeface="Arial"/>
                <a:cs typeface="Arial"/>
              </a:rPr>
              <a:t>hustota),</a:t>
            </a:r>
            <a:endParaRPr sz="2206">
              <a:latin typeface="Arial"/>
              <a:cs typeface="Arial"/>
            </a:endParaRPr>
          </a:p>
          <a:p>
            <a:pPr marL="817270" indent="-299736">
              <a:spcBef>
                <a:spcPts val="6"/>
              </a:spcBef>
              <a:buFont typeface="Wingdings"/>
              <a:buChar char=""/>
              <a:tabLst>
                <a:tab pos="817971" algn="l"/>
              </a:tabLst>
            </a:pPr>
            <a:r>
              <a:rPr sz="2206" i="1" dirty="0">
                <a:latin typeface="Arial"/>
                <a:cs typeface="Arial"/>
              </a:rPr>
              <a:t>odtavovací</a:t>
            </a:r>
            <a:r>
              <a:rPr sz="2206" i="1" spc="-83" dirty="0">
                <a:latin typeface="Arial"/>
                <a:cs typeface="Arial"/>
              </a:rPr>
              <a:t> </a:t>
            </a:r>
            <a:r>
              <a:rPr sz="2206" i="1" spc="-11" dirty="0">
                <a:latin typeface="Arial"/>
                <a:cs typeface="Arial"/>
              </a:rPr>
              <a:t>rychlost,</a:t>
            </a:r>
            <a:endParaRPr sz="2206">
              <a:latin typeface="Arial"/>
              <a:cs typeface="Arial"/>
            </a:endParaRPr>
          </a:p>
          <a:p>
            <a:pPr marL="817270" indent="-299736">
              <a:buFont typeface="Wingdings"/>
              <a:buChar char=""/>
              <a:tabLst>
                <a:tab pos="817971" algn="l"/>
              </a:tabLst>
            </a:pPr>
            <a:r>
              <a:rPr sz="2206" i="1" dirty="0">
                <a:latin typeface="Arial"/>
                <a:cs typeface="Arial"/>
              </a:rPr>
              <a:t>délka</a:t>
            </a:r>
            <a:r>
              <a:rPr sz="2206" i="1" spc="-44" dirty="0">
                <a:latin typeface="Arial"/>
                <a:cs typeface="Arial"/>
              </a:rPr>
              <a:t> </a:t>
            </a:r>
            <a:r>
              <a:rPr sz="2206" i="1" spc="-11" dirty="0">
                <a:latin typeface="Arial"/>
                <a:cs typeface="Arial"/>
              </a:rPr>
              <a:t>odtavení,</a:t>
            </a:r>
            <a:endParaRPr sz="2206">
              <a:latin typeface="Arial"/>
              <a:cs typeface="Arial"/>
            </a:endParaRPr>
          </a:p>
          <a:p>
            <a:pPr marL="817270" indent="-299736">
              <a:buFont typeface="Wingdings"/>
              <a:buChar char=""/>
              <a:tabLst>
                <a:tab pos="817971" algn="l"/>
              </a:tabLst>
            </a:pPr>
            <a:r>
              <a:rPr sz="2206" i="1" dirty="0">
                <a:latin typeface="Arial"/>
                <a:cs typeface="Arial"/>
              </a:rPr>
              <a:t>svařovací</a:t>
            </a:r>
            <a:r>
              <a:rPr sz="2206" i="1" spc="-77" dirty="0">
                <a:latin typeface="Arial"/>
                <a:cs typeface="Arial"/>
              </a:rPr>
              <a:t> </a:t>
            </a:r>
            <a:r>
              <a:rPr sz="2206" i="1" dirty="0">
                <a:latin typeface="Arial"/>
                <a:cs typeface="Arial"/>
              </a:rPr>
              <a:t>síla</a:t>
            </a:r>
            <a:r>
              <a:rPr sz="2206" i="1" spc="-39" dirty="0">
                <a:latin typeface="Arial"/>
                <a:cs typeface="Arial"/>
              </a:rPr>
              <a:t> </a:t>
            </a:r>
            <a:r>
              <a:rPr sz="2206" i="1" dirty="0">
                <a:latin typeface="Arial"/>
                <a:cs typeface="Arial"/>
              </a:rPr>
              <a:t>(měrný</a:t>
            </a:r>
            <a:r>
              <a:rPr sz="2206" i="1" spc="-44" dirty="0">
                <a:latin typeface="Arial"/>
                <a:cs typeface="Arial"/>
              </a:rPr>
              <a:t> </a:t>
            </a:r>
            <a:r>
              <a:rPr sz="2206" i="1" dirty="0">
                <a:latin typeface="Arial"/>
                <a:cs typeface="Arial"/>
              </a:rPr>
              <a:t>pěchovací</a:t>
            </a:r>
            <a:r>
              <a:rPr sz="2206" i="1" spc="-72" dirty="0">
                <a:latin typeface="Arial"/>
                <a:cs typeface="Arial"/>
              </a:rPr>
              <a:t> </a:t>
            </a:r>
            <a:r>
              <a:rPr sz="2206" i="1" spc="-11" dirty="0">
                <a:latin typeface="Arial"/>
                <a:cs typeface="Arial"/>
              </a:rPr>
              <a:t>tlak)</a:t>
            </a:r>
            <a:endParaRPr sz="2206">
              <a:latin typeface="Arial"/>
              <a:cs typeface="Arial"/>
            </a:endParaRPr>
          </a:p>
          <a:p>
            <a:pPr marL="817270" indent="-299736">
              <a:buFont typeface="Wingdings"/>
              <a:buChar char=""/>
              <a:tabLst>
                <a:tab pos="817971" algn="l"/>
              </a:tabLst>
            </a:pPr>
            <a:r>
              <a:rPr sz="2206" i="1" dirty="0">
                <a:latin typeface="Arial"/>
                <a:cs typeface="Arial"/>
              </a:rPr>
              <a:t>rychlost</a:t>
            </a:r>
            <a:r>
              <a:rPr sz="2206" i="1" spc="-44" dirty="0">
                <a:latin typeface="Arial"/>
                <a:cs typeface="Arial"/>
              </a:rPr>
              <a:t> </a:t>
            </a:r>
            <a:r>
              <a:rPr sz="2206" i="1" spc="-11" dirty="0">
                <a:latin typeface="Arial"/>
                <a:cs typeface="Arial"/>
              </a:rPr>
              <a:t>stlačení,</a:t>
            </a:r>
            <a:endParaRPr sz="2206">
              <a:latin typeface="Arial"/>
              <a:cs typeface="Arial"/>
            </a:endParaRPr>
          </a:p>
          <a:p>
            <a:pPr marL="817270" indent="-299736">
              <a:buFont typeface="Wingdings"/>
              <a:buChar char=""/>
              <a:tabLst>
                <a:tab pos="817971" algn="l"/>
              </a:tabLst>
            </a:pPr>
            <a:r>
              <a:rPr sz="2206" i="1" dirty="0">
                <a:latin typeface="Arial"/>
                <a:cs typeface="Arial"/>
              </a:rPr>
              <a:t>svařovací</a:t>
            </a:r>
            <a:r>
              <a:rPr sz="2206" i="1" spc="-83" dirty="0">
                <a:latin typeface="Arial"/>
                <a:cs typeface="Arial"/>
              </a:rPr>
              <a:t> </a:t>
            </a:r>
            <a:r>
              <a:rPr sz="2206" i="1" spc="-22" dirty="0">
                <a:latin typeface="Arial"/>
                <a:cs typeface="Arial"/>
              </a:rPr>
              <a:t>čas.</a:t>
            </a:r>
            <a:endParaRPr sz="2206">
              <a:latin typeface="Arial"/>
              <a:cs typeface="Arial"/>
            </a:endParaRP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p:nvPr/>
        </p:nvSpPr>
        <p:spPr>
          <a:xfrm>
            <a:off x="757563" y="1682735"/>
            <a:ext cx="9009594" cy="4940685"/>
          </a:xfrm>
          <a:prstGeom prst="rect">
            <a:avLst/>
          </a:prstGeom>
        </p:spPr>
        <p:txBody>
          <a:bodyPr vert="horz" wrap="square" lIns="0" tIns="14706" rIns="0" bIns="0" rtlCol="0">
            <a:spAutoFit/>
          </a:bodyPr>
          <a:lstStyle/>
          <a:p>
            <a:pPr marL="341054" indent="-299736">
              <a:spcBef>
                <a:spcPts val="116"/>
              </a:spcBef>
              <a:buFont typeface="Wingdings"/>
              <a:buChar char=""/>
              <a:tabLst>
                <a:tab pos="341756" algn="l"/>
              </a:tabLst>
            </a:pPr>
            <a:r>
              <a:rPr sz="2206" i="1" dirty="0">
                <a:latin typeface="Arial"/>
                <a:cs typeface="Arial"/>
              </a:rPr>
              <a:t>vznikají</a:t>
            </a:r>
            <a:r>
              <a:rPr sz="2206" i="1" spc="-61" dirty="0">
                <a:latin typeface="Arial"/>
                <a:cs typeface="Arial"/>
              </a:rPr>
              <a:t> </a:t>
            </a:r>
            <a:r>
              <a:rPr sz="2206" i="1" dirty="0">
                <a:latin typeface="Arial"/>
                <a:cs typeface="Arial"/>
              </a:rPr>
              <a:t>spoje</a:t>
            </a:r>
            <a:r>
              <a:rPr sz="2206" i="1" spc="-11" dirty="0">
                <a:latin typeface="Arial"/>
                <a:cs typeface="Arial"/>
              </a:rPr>
              <a:t> </a:t>
            </a:r>
            <a:r>
              <a:rPr sz="2206" b="1" i="1" spc="-22" dirty="0">
                <a:latin typeface="Arial"/>
                <a:cs typeface="Arial"/>
              </a:rPr>
              <a:t>tupé</a:t>
            </a:r>
            <a:endParaRPr sz="2206">
              <a:latin typeface="Arial"/>
              <a:cs typeface="Arial"/>
            </a:endParaRPr>
          </a:p>
          <a:p>
            <a:pPr marL="341054" indent="-299736">
              <a:buFont typeface="Wingdings"/>
              <a:buChar char=""/>
              <a:tabLst>
                <a:tab pos="341756" algn="l"/>
              </a:tabLst>
            </a:pPr>
            <a:r>
              <a:rPr sz="2206" i="1" dirty="0">
                <a:latin typeface="Arial"/>
                <a:cs typeface="Arial"/>
              </a:rPr>
              <a:t>kromě</a:t>
            </a:r>
            <a:r>
              <a:rPr sz="2206" i="1" spc="-55" dirty="0">
                <a:latin typeface="Arial"/>
                <a:cs typeface="Arial"/>
              </a:rPr>
              <a:t> </a:t>
            </a:r>
            <a:r>
              <a:rPr sz="2206" i="1" dirty="0">
                <a:latin typeface="Arial"/>
                <a:cs typeface="Arial"/>
              </a:rPr>
              <a:t>plných</a:t>
            </a:r>
            <a:r>
              <a:rPr sz="2206" i="1" spc="-44" dirty="0">
                <a:latin typeface="Arial"/>
                <a:cs typeface="Arial"/>
              </a:rPr>
              <a:t> </a:t>
            </a:r>
            <a:r>
              <a:rPr sz="2206" i="1" dirty="0">
                <a:latin typeface="Arial"/>
                <a:cs typeface="Arial"/>
              </a:rPr>
              <a:t>průřezů</a:t>
            </a:r>
            <a:r>
              <a:rPr sz="2206" i="1" spc="-50"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svařují</a:t>
            </a:r>
            <a:r>
              <a:rPr sz="2206" i="1" spc="-61" dirty="0">
                <a:latin typeface="Arial"/>
                <a:cs typeface="Arial"/>
              </a:rPr>
              <a:t> </a:t>
            </a:r>
            <a:r>
              <a:rPr sz="2206" i="1" dirty="0">
                <a:latin typeface="Arial"/>
                <a:cs typeface="Arial"/>
              </a:rPr>
              <a:t>i</a:t>
            </a:r>
            <a:r>
              <a:rPr sz="2206" i="1" spc="-22" dirty="0">
                <a:latin typeface="Arial"/>
                <a:cs typeface="Arial"/>
              </a:rPr>
              <a:t> </a:t>
            </a:r>
            <a:r>
              <a:rPr sz="2206" i="1" dirty="0">
                <a:latin typeface="Arial"/>
                <a:cs typeface="Arial"/>
              </a:rPr>
              <a:t>různé</a:t>
            </a:r>
            <a:r>
              <a:rPr sz="2206" i="1" spc="-44" dirty="0">
                <a:latin typeface="Arial"/>
                <a:cs typeface="Arial"/>
              </a:rPr>
              <a:t> </a:t>
            </a:r>
            <a:r>
              <a:rPr sz="2206" i="1" dirty="0">
                <a:latin typeface="Arial"/>
                <a:cs typeface="Arial"/>
              </a:rPr>
              <a:t>duté</a:t>
            </a:r>
            <a:r>
              <a:rPr sz="2206" i="1" spc="-39" dirty="0">
                <a:latin typeface="Arial"/>
                <a:cs typeface="Arial"/>
              </a:rPr>
              <a:t> </a:t>
            </a:r>
            <a:r>
              <a:rPr sz="2206" i="1" spc="-11" dirty="0">
                <a:latin typeface="Arial"/>
                <a:cs typeface="Arial"/>
              </a:rPr>
              <a:t>profily.</a:t>
            </a:r>
            <a:endParaRPr sz="2206">
              <a:latin typeface="Arial"/>
              <a:cs typeface="Arial"/>
            </a:endParaRPr>
          </a:p>
          <a:p>
            <a:pPr marL="426493"/>
            <a:r>
              <a:rPr sz="2206" i="1" dirty="0">
                <a:latin typeface="Arial"/>
                <a:cs typeface="Arial"/>
              </a:rPr>
              <a:t>(i</a:t>
            </a:r>
            <a:r>
              <a:rPr sz="2206" i="1" spc="-11" dirty="0">
                <a:latin typeface="Arial"/>
                <a:cs typeface="Arial"/>
              </a:rPr>
              <a:t> </a:t>
            </a:r>
            <a:r>
              <a:rPr sz="2206" i="1" dirty="0">
                <a:latin typeface="Arial"/>
                <a:cs typeface="Arial"/>
              </a:rPr>
              <a:t>rohové</a:t>
            </a:r>
            <a:r>
              <a:rPr sz="2206" i="1" spc="-55" dirty="0">
                <a:latin typeface="Arial"/>
                <a:cs typeface="Arial"/>
              </a:rPr>
              <a:t> </a:t>
            </a:r>
            <a:r>
              <a:rPr sz="2206" i="1" dirty="0">
                <a:latin typeface="Arial"/>
                <a:cs typeface="Arial"/>
              </a:rPr>
              <a:t>svary</a:t>
            </a:r>
            <a:r>
              <a:rPr sz="2206" i="1" spc="-50" dirty="0">
                <a:latin typeface="Arial"/>
                <a:cs typeface="Arial"/>
              </a:rPr>
              <a:t> </a:t>
            </a:r>
            <a:r>
              <a:rPr sz="2206" i="1" dirty="0">
                <a:latin typeface="Arial"/>
                <a:cs typeface="Arial"/>
              </a:rPr>
              <a:t>dveřních</a:t>
            </a:r>
            <a:r>
              <a:rPr sz="2206" i="1" spc="-61" dirty="0">
                <a:latin typeface="Arial"/>
                <a:cs typeface="Arial"/>
              </a:rPr>
              <a:t> </a:t>
            </a:r>
            <a:r>
              <a:rPr sz="2206" i="1" dirty="0">
                <a:latin typeface="Arial"/>
                <a:cs typeface="Arial"/>
              </a:rPr>
              <a:t>zárubní,</a:t>
            </a:r>
            <a:r>
              <a:rPr sz="2206" i="1" spc="-66" dirty="0">
                <a:latin typeface="Arial"/>
                <a:cs typeface="Arial"/>
              </a:rPr>
              <a:t> </a:t>
            </a:r>
            <a:r>
              <a:rPr sz="2206" i="1" dirty="0">
                <a:latin typeface="Arial"/>
                <a:cs typeface="Arial"/>
              </a:rPr>
              <a:t>okenních</a:t>
            </a:r>
            <a:r>
              <a:rPr sz="2206" i="1" spc="-55" dirty="0">
                <a:latin typeface="Arial"/>
                <a:cs typeface="Arial"/>
              </a:rPr>
              <a:t> </a:t>
            </a:r>
            <a:r>
              <a:rPr sz="2206" i="1" dirty="0">
                <a:latin typeface="Arial"/>
                <a:cs typeface="Arial"/>
              </a:rPr>
              <a:t>rámů</a:t>
            </a:r>
            <a:r>
              <a:rPr sz="2206" i="1" spc="-28" dirty="0">
                <a:latin typeface="Arial"/>
                <a:cs typeface="Arial"/>
              </a:rPr>
              <a:t> </a:t>
            </a:r>
            <a:r>
              <a:rPr sz="2206" i="1" spc="-11" dirty="0">
                <a:latin typeface="Arial"/>
                <a:cs typeface="Arial"/>
              </a:rPr>
              <a:t>atp.)</a:t>
            </a:r>
            <a:endParaRPr sz="2206">
              <a:latin typeface="Arial"/>
              <a:cs typeface="Arial"/>
            </a:endParaRPr>
          </a:p>
          <a:p>
            <a:pPr marL="349459" marR="469911" indent="-308140">
              <a:buFont typeface="Wingdings"/>
              <a:buChar char=""/>
              <a:tabLst>
                <a:tab pos="341756" algn="l"/>
              </a:tabLst>
            </a:pPr>
            <a:r>
              <a:rPr sz="2206" i="1" dirty="0">
                <a:latin typeface="Arial"/>
                <a:cs typeface="Arial"/>
              </a:rPr>
              <a:t>Lze</a:t>
            </a:r>
            <a:r>
              <a:rPr sz="2206" i="1" spc="-61" dirty="0">
                <a:latin typeface="Arial"/>
                <a:cs typeface="Arial"/>
              </a:rPr>
              <a:t> </a:t>
            </a:r>
            <a:r>
              <a:rPr sz="2206" i="1" dirty="0">
                <a:latin typeface="Arial"/>
                <a:cs typeface="Arial"/>
              </a:rPr>
              <a:t>svařovat</a:t>
            </a:r>
            <a:r>
              <a:rPr sz="2206" i="1" spc="-83" dirty="0">
                <a:latin typeface="Arial"/>
                <a:cs typeface="Arial"/>
              </a:rPr>
              <a:t> </a:t>
            </a:r>
            <a:r>
              <a:rPr sz="2206" i="1" dirty="0">
                <a:latin typeface="Arial"/>
                <a:cs typeface="Arial"/>
              </a:rPr>
              <a:t>nelegované,</a:t>
            </a:r>
            <a:r>
              <a:rPr sz="2206" i="1" spc="-50" dirty="0">
                <a:latin typeface="Arial"/>
                <a:cs typeface="Arial"/>
              </a:rPr>
              <a:t> </a:t>
            </a:r>
            <a:r>
              <a:rPr sz="2206" i="1" dirty="0">
                <a:latin typeface="Arial"/>
                <a:cs typeface="Arial"/>
              </a:rPr>
              <a:t>nízkolegované</a:t>
            </a:r>
            <a:r>
              <a:rPr sz="2206" i="1" spc="-77" dirty="0">
                <a:latin typeface="Arial"/>
                <a:cs typeface="Arial"/>
              </a:rPr>
              <a:t> </a:t>
            </a:r>
            <a:r>
              <a:rPr sz="2206" i="1" dirty="0">
                <a:latin typeface="Arial"/>
                <a:cs typeface="Arial"/>
              </a:rPr>
              <a:t>i</a:t>
            </a:r>
            <a:r>
              <a:rPr sz="2206" i="1" spc="22" dirty="0">
                <a:latin typeface="Arial"/>
                <a:cs typeface="Arial"/>
              </a:rPr>
              <a:t> </a:t>
            </a:r>
            <a:r>
              <a:rPr sz="2206" i="1" dirty="0">
                <a:latin typeface="Arial"/>
                <a:cs typeface="Arial"/>
              </a:rPr>
              <a:t>vysocelegované</a:t>
            </a:r>
            <a:r>
              <a:rPr sz="2206" i="1" spc="-61" dirty="0">
                <a:latin typeface="Arial"/>
                <a:cs typeface="Arial"/>
              </a:rPr>
              <a:t> </a:t>
            </a:r>
            <a:r>
              <a:rPr sz="2206" i="1" dirty="0">
                <a:latin typeface="Arial"/>
                <a:cs typeface="Arial"/>
              </a:rPr>
              <a:t>oceli</a:t>
            </a:r>
            <a:r>
              <a:rPr sz="2206" i="1" spc="-17" dirty="0">
                <a:latin typeface="Arial"/>
                <a:cs typeface="Arial"/>
              </a:rPr>
              <a:t> </a:t>
            </a:r>
            <a:r>
              <a:rPr sz="2206" i="1" spc="-55" dirty="0">
                <a:latin typeface="Arial"/>
                <a:cs typeface="Arial"/>
              </a:rPr>
              <a:t>a </a:t>
            </a:r>
            <a:r>
              <a:rPr sz="2206" i="1" dirty="0">
                <a:latin typeface="Arial"/>
                <a:cs typeface="Arial"/>
              </a:rPr>
              <a:t>jejich</a:t>
            </a:r>
            <a:r>
              <a:rPr sz="2206" i="1" spc="-22" dirty="0">
                <a:latin typeface="Arial"/>
                <a:cs typeface="Arial"/>
              </a:rPr>
              <a:t> </a:t>
            </a:r>
            <a:r>
              <a:rPr sz="2206" i="1" dirty="0">
                <a:latin typeface="Arial"/>
                <a:cs typeface="Arial"/>
              </a:rPr>
              <a:t>vzájemné</a:t>
            </a:r>
            <a:r>
              <a:rPr sz="2206" i="1" spc="-39" dirty="0">
                <a:latin typeface="Arial"/>
                <a:cs typeface="Arial"/>
              </a:rPr>
              <a:t> </a:t>
            </a:r>
            <a:r>
              <a:rPr sz="2206" i="1" dirty="0">
                <a:latin typeface="Arial"/>
                <a:cs typeface="Arial"/>
              </a:rPr>
              <a:t>kombinace</a:t>
            </a:r>
            <a:r>
              <a:rPr sz="2206" i="1" spc="-55" dirty="0">
                <a:latin typeface="Arial"/>
                <a:cs typeface="Arial"/>
              </a:rPr>
              <a:t> </a:t>
            </a:r>
            <a:r>
              <a:rPr sz="2206" i="1" dirty="0">
                <a:latin typeface="Arial"/>
                <a:cs typeface="Arial"/>
              </a:rPr>
              <a:t>i</a:t>
            </a:r>
            <a:r>
              <a:rPr sz="2206" i="1" spc="-22" dirty="0">
                <a:latin typeface="Arial"/>
                <a:cs typeface="Arial"/>
              </a:rPr>
              <a:t> </a:t>
            </a:r>
            <a:r>
              <a:rPr sz="2206" i="1" dirty="0">
                <a:latin typeface="Arial"/>
                <a:cs typeface="Arial"/>
              </a:rPr>
              <a:t>kombinace</a:t>
            </a:r>
            <a:r>
              <a:rPr sz="2206" i="1" spc="-55" dirty="0">
                <a:latin typeface="Arial"/>
                <a:cs typeface="Arial"/>
              </a:rPr>
              <a:t> </a:t>
            </a:r>
            <a:r>
              <a:rPr sz="2206" i="1" dirty="0">
                <a:latin typeface="Arial"/>
                <a:cs typeface="Arial"/>
              </a:rPr>
              <a:t>s</a:t>
            </a:r>
            <a:r>
              <a:rPr sz="2206" i="1" spc="-11" dirty="0">
                <a:latin typeface="Arial"/>
                <a:cs typeface="Arial"/>
              </a:rPr>
              <a:t> </a:t>
            </a:r>
            <a:r>
              <a:rPr sz="2206" i="1" dirty="0">
                <a:latin typeface="Arial"/>
                <a:cs typeface="Arial"/>
              </a:rPr>
              <a:t>neželeznými</a:t>
            </a:r>
            <a:r>
              <a:rPr sz="2206" i="1" spc="-55" dirty="0">
                <a:latin typeface="Arial"/>
                <a:cs typeface="Arial"/>
              </a:rPr>
              <a:t> </a:t>
            </a:r>
            <a:r>
              <a:rPr sz="2206" i="1" spc="-11" dirty="0">
                <a:latin typeface="Arial"/>
                <a:cs typeface="Arial"/>
              </a:rPr>
              <a:t>kovy.</a:t>
            </a:r>
            <a:endParaRPr sz="2206">
              <a:latin typeface="Arial"/>
              <a:cs typeface="Arial"/>
            </a:endParaRPr>
          </a:p>
          <a:p>
            <a:pPr marL="42019" marR="233906">
              <a:spcBef>
                <a:spcPts val="1059"/>
              </a:spcBef>
            </a:pPr>
            <a:r>
              <a:rPr sz="2206" b="1" i="1" dirty="0">
                <a:latin typeface="Arial"/>
                <a:cs typeface="Arial"/>
              </a:rPr>
              <a:t>Stykové</a:t>
            </a:r>
            <a:r>
              <a:rPr sz="2206" b="1" i="1" spc="-44" dirty="0">
                <a:latin typeface="Arial"/>
                <a:cs typeface="Arial"/>
              </a:rPr>
              <a:t> </a:t>
            </a:r>
            <a:r>
              <a:rPr sz="2206" b="1" i="1" dirty="0">
                <a:latin typeface="Arial"/>
                <a:cs typeface="Arial"/>
              </a:rPr>
              <a:t>pěchovací</a:t>
            </a:r>
            <a:r>
              <a:rPr sz="2206" b="1" i="1" spc="-33" dirty="0">
                <a:latin typeface="Arial"/>
                <a:cs typeface="Arial"/>
              </a:rPr>
              <a:t> </a:t>
            </a:r>
            <a:r>
              <a:rPr sz="2206" b="1" i="1" dirty="0">
                <a:latin typeface="Arial"/>
                <a:cs typeface="Arial"/>
              </a:rPr>
              <a:t>svařování</a:t>
            </a:r>
            <a:r>
              <a:rPr sz="2206" b="1" i="1" spc="-39" dirty="0">
                <a:latin typeface="Arial"/>
                <a:cs typeface="Arial"/>
              </a:rPr>
              <a:t> </a:t>
            </a:r>
            <a:r>
              <a:rPr sz="2206" i="1" dirty="0">
                <a:latin typeface="Arial"/>
                <a:cs typeface="Arial"/>
              </a:rPr>
              <a:t>slouží</a:t>
            </a:r>
            <a:r>
              <a:rPr sz="2206" i="1" spc="-50" dirty="0">
                <a:latin typeface="Arial"/>
                <a:cs typeface="Arial"/>
              </a:rPr>
              <a:t> </a:t>
            </a:r>
            <a:r>
              <a:rPr sz="2206" i="1" dirty="0">
                <a:latin typeface="Arial"/>
                <a:cs typeface="Arial"/>
              </a:rPr>
              <a:t>zejména</a:t>
            </a:r>
            <a:r>
              <a:rPr sz="2206" i="1" spc="-28" dirty="0">
                <a:latin typeface="Arial"/>
                <a:cs typeface="Arial"/>
              </a:rPr>
              <a:t> </a:t>
            </a:r>
            <a:r>
              <a:rPr sz="2206" i="1" dirty="0">
                <a:latin typeface="Arial"/>
                <a:cs typeface="Arial"/>
              </a:rPr>
              <a:t>pro</a:t>
            </a:r>
            <a:r>
              <a:rPr sz="2206" i="1" spc="-33" dirty="0">
                <a:latin typeface="Arial"/>
                <a:cs typeface="Arial"/>
              </a:rPr>
              <a:t> </a:t>
            </a:r>
            <a:r>
              <a:rPr sz="2206" i="1" dirty="0">
                <a:latin typeface="Arial"/>
                <a:cs typeface="Arial"/>
              </a:rPr>
              <a:t>svařování</a:t>
            </a:r>
            <a:r>
              <a:rPr sz="2206" i="1" spc="-77" dirty="0">
                <a:latin typeface="Arial"/>
                <a:cs typeface="Arial"/>
              </a:rPr>
              <a:t> </a:t>
            </a:r>
            <a:r>
              <a:rPr sz="2206" i="1" dirty="0">
                <a:latin typeface="Arial"/>
                <a:cs typeface="Arial"/>
              </a:rPr>
              <a:t>drátů</a:t>
            </a:r>
            <a:r>
              <a:rPr sz="2206" i="1" spc="-44" dirty="0">
                <a:latin typeface="Arial"/>
                <a:cs typeface="Arial"/>
              </a:rPr>
              <a:t> </a:t>
            </a:r>
            <a:r>
              <a:rPr sz="2206" i="1" spc="-28" dirty="0">
                <a:latin typeface="Arial"/>
                <a:cs typeface="Arial"/>
              </a:rPr>
              <a:t>od </a:t>
            </a:r>
            <a:r>
              <a:rPr sz="2206" i="1" dirty="0">
                <a:latin typeface="Arial"/>
                <a:cs typeface="Arial"/>
              </a:rPr>
              <a:t>průměrů</a:t>
            </a:r>
            <a:r>
              <a:rPr sz="2206" i="1" spc="-50" dirty="0">
                <a:latin typeface="Arial"/>
                <a:cs typeface="Arial"/>
              </a:rPr>
              <a:t> </a:t>
            </a:r>
            <a:r>
              <a:rPr sz="2206" i="1" dirty="0">
                <a:latin typeface="Arial"/>
                <a:cs typeface="Arial"/>
              </a:rPr>
              <a:t>0,4</a:t>
            </a:r>
            <a:r>
              <a:rPr sz="2206" i="1" spc="-39" dirty="0">
                <a:latin typeface="Arial"/>
                <a:cs typeface="Arial"/>
              </a:rPr>
              <a:t> </a:t>
            </a:r>
            <a:r>
              <a:rPr sz="2206" i="1" dirty="0">
                <a:latin typeface="Arial"/>
                <a:cs typeface="Arial"/>
              </a:rPr>
              <a:t>mm</a:t>
            </a:r>
            <a:r>
              <a:rPr sz="2206" i="1" spc="-22" dirty="0">
                <a:latin typeface="Arial"/>
                <a:cs typeface="Arial"/>
              </a:rPr>
              <a:t> </a:t>
            </a:r>
            <a:r>
              <a:rPr sz="2206" i="1" dirty="0">
                <a:latin typeface="Arial"/>
                <a:cs typeface="Arial"/>
              </a:rPr>
              <a:t>a</a:t>
            </a:r>
            <a:r>
              <a:rPr sz="2206" i="1" spc="-39" dirty="0">
                <a:latin typeface="Arial"/>
                <a:cs typeface="Arial"/>
              </a:rPr>
              <a:t> </a:t>
            </a:r>
            <a:r>
              <a:rPr sz="2206" i="1" dirty="0">
                <a:latin typeface="Arial"/>
                <a:cs typeface="Arial"/>
              </a:rPr>
              <a:t>tyčí</a:t>
            </a:r>
            <a:r>
              <a:rPr sz="2206" i="1" spc="-55" dirty="0">
                <a:latin typeface="Arial"/>
                <a:cs typeface="Arial"/>
              </a:rPr>
              <a:t> </a:t>
            </a:r>
            <a:r>
              <a:rPr sz="2206" i="1" dirty="0">
                <a:latin typeface="Arial"/>
                <a:cs typeface="Arial"/>
              </a:rPr>
              <a:t>menších</a:t>
            </a:r>
            <a:r>
              <a:rPr sz="2206" i="1" spc="-39" dirty="0">
                <a:latin typeface="Arial"/>
                <a:cs typeface="Arial"/>
              </a:rPr>
              <a:t> </a:t>
            </a:r>
            <a:r>
              <a:rPr sz="2206" i="1" dirty="0">
                <a:latin typeface="Arial"/>
                <a:cs typeface="Arial"/>
              </a:rPr>
              <a:t>průměrů</a:t>
            </a:r>
            <a:r>
              <a:rPr sz="2206" i="1" spc="-50" dirty="0">
                <a:latin typeface="Arial"/>
                <a:cs typeface="Arial"/>
              </a:rPr>
              <a:t> </a:t>
            </a:r>
            <a:r>
              <a:rPr sz="2206" i="1" dirty="0">
                <a:latin typeface="Arial"/>
                <a:cs typeface="Arial"/>
              </a:rPr>
              <a:t>do</a:t>
            </a:r>
            <a:r>
              <a:rPr sz="2206" i="1" spc="-28" dirty="0">
                <a:latin typeface="Arial"/>
                <a:cs typeface="Arial"/>
              </a:rPr>
              <a:t> </a:t>
            </a:r>
            <a:r>
              <a:rPr sz="2206" i="1" dirty="0">
                <a:latin typeface="Arial"/>
                <a:cs typeface="Arial"/>
              </a:rPr>
              <a:t>průřezu</a:t>
            </a:r>
            <a:r>
              <a:rPr sz="2206" i="1" spc="-61" dirty="0">
                <a:latin typeface="Arial"/>
                <a:cs typeface="Arial"/>
              </a:rPr>
              <a:t> </a:t>
            </a:r>
            <a:r>
              <a:rPr sz="2206" i="1" dirty="0">
                <a:latin typeface="Arial"/>
                <a:cs typeface="Arial"/>
              </a:rPr>
              <a:t>600</a:t>
            </a:r>
            <a:r>
              <a:rPr sz="2206" i="1" spc="-28" dirty="0">
                <a:latin typeface="Arial"/>
                <a:cs typeface="Arial"/>
              </a:rPr>
              <a:t> mm</a:t>
            </a:r>
            <a:r>
              <a:rPr sz="2150" i="1" spc="-41" baseline="25641" dirty="0">
                <a:latin typeface="Arial"/>
                <a:cs typeface="Arial"/>
              </a:rPr>
              <a:t>2</a:t>
            </a:r>
            <a:endParaRPr sz="2150" baseline="25641">
              <a:latin typeface="Arial"/>
              <a:cs typeface="Arial"/>
            </a:endParaRPr>
          </a:p>
          <a:p>
            <a:pPr marL="42019" marR="33615">
              <a:spcBef>
                <a:spcPts val="706"/>
              </a:spcBef>
              <a:buFont typeface="Wingdings"/>
              <a:buChar char=""/>
              <a:tabLst>
                <a:tab pos="341756" algn="l"/>
              </a:tabLst>
            </a:pPr>
            <a:r>
              <a:rPr sz="2206" i="1" dirty="0">
                <a:latin typeface="Arial"/>
                <a:cs typeface="Arial"/>
              </a:rPr>
              <a:t>Především</a:t>
            </a:r>
            <a:r>
              <a:rPr sz="2206" i="1" spc="-77" dirty="0">
                <a:latin typeface="Arial"/>
                <a:cs typeface="Arial"/>
              </a:rPr>
              <a:t> </a:t>
            </a:r>
            <a:r>
              <a:rPr sz="2206" i="1" dirty="0">
                <a:latin typeface="Arial"/>
                <a:cs typeface="Arial"/>
              </a:rPr>
              <a:t>pro</a:t>
            </a:r>
            <a:r>
              <a:rPr sz="2206" i="1" spc="-28" dirty="0">
                <a:latin typeface="Arial"/>
                <a:cs typeface="Arial"/>
              </a:rPr>
              <a:t> </a:t>
            </a:r>
            <a:r>
              <a:rPr sz="2206" i="1" dirty="0">
                <a:latin typeface="Arial"/>
                <a:cs typeface="Arial"/>
              </a:rPr>
              <a:t>zpracování</a:t>
            </a:r>
            <a:r>
              <a:rPr sz="2206" i="1" spc="-77" dirty="0">
                <a:latin typeface="Arial"/>
                <a:cs typeface="Arial"/>
              </a:rPr>
              <a:t> </a:t>
            </a:r>
            <a:r>
              <a:rPr sz="2206" i="1" dirty="0">
                <a:latin typeface="Arial"/>
                <a:cs typeface="Arial"/>
              </a:rPr>
              <a:t>drátů,</a:t>
            </a:r>
            <a:r>
              <a:rPr sz="2206" i="1" spc="-44" dirty="0">
                <a:latin typeface="Arial"/>
                <a:cs typeface="Arial"/>
              </a:rPr>
              <a:t> </a:t>
            </a:r>
            <a:r>
              <a:rPr sz="2206" i="1" dirty="0">
                <a:latin typeface="Arial"/>
                <a:cs typeface="Arial"/>
              </a:rPr>
              <a:t>vodičů,</a:t>
            </a:r>
            <a:r>
              <a:rPr sz="2206" i="1" spc="-44" dirty="0">
                <a:latin typeface="Arial"/>
                <a:cs typeface="Arial"/>
              </a:rPr>
              <a:t> </a:t>
            </a:r>
            <a:r>
              <a:rPr sz="2206" i="1" dirty="0">
                <a:latin typeface="Arial"/>
                <a:cs typeface="Arial"/>
              </a:rPr>
              <a:t>při</a:t>
            </a:r>
            <a:r>
              <a:rPr sz="2206" i="1" spc="-28" dirty="0">
                <a:latin typeface="Arial"/>
                <a:cs typeface="Arial"/>
              </a:rPr>
              <a:t> </a:t>
            </a:r>
            <a:r>
              <a:rPr sz="2206" i="1" dirty="0">
                <a:latin typeface="Arial"/>
                <a:cs typeface="Arial"/>
              </a:rPr>
              <a:t>svařování</a:t>
            </a:r>
            <a:r>
              <a:rPr sz="2206" i="1" spc="-50" dirty="0">
                <a:latin typeface="Arial"/>
                <a:cs typeface="Arial"/>
              </a:rPr>
              <a:t> </a:t>
            </a:r>
            <a:r>
              <a:rPr sz="2206" i="1" spc="-11" dirty="0">
                <a:latin typeface="Arial"/>
                <a:cs typeface="Arial"/>
              </a:rPr>
              <a:t>betonářské </a:t>
            </a:r>
            <a:r>
              <a:rPr sz="2206" i="1" dirty="0">
                <a:latin typeface="Arial"/>
                <a:cs typeface="Arial"/>
              </a:rPr>
              <a:t>výztuže,</a:t>
            </a:r>
            <a:r>
              <a:rPr sz="2206" i="1" spc="-77" dirty="0">
                <a:latin typeface="Arial"/>
                <a:cs typeface="Arial"/>
              </a:rPr>
              <a:t> </a:t>
            </a:r>
            <a:r>
              <a:rPr sz="2206" i="1" dirty="0">
                <a:latin typeface="Arial"/>
                <a:cs typeface="Arial"/>
              </a:rPr>
              <a:t>prodlužování</a:t>
            </a:r>
            <a:r>
              <a:rPr sz="2206" i="1" spc="-72" dirty="0">
                <a:latin typeface="Arial"/>
                <a:cs typeface="Arial"/>
              </a:rPr>
              <a:t> </a:t>
            </a:r>
            <a:r>
              <a:rPr sz="2206" i="1" dirty="0">
                <a:latin typeface="Arial"/>
                <a:cs typeface="Arial"/>
              </a:rPr>
              <a:t>vrtáků,</a:t>
            </a:r>
            <a:r>
              <a:rPr sz="2206" i="1" spc="-50" dirty="0">
                <a:latin typeface="Arial"/>
                <a:cs typeface="Arial"/>
              </a:rPr>
              <a:t> </a:t>
            </a:r>
            <a:r>
              <a:rPr sz="2206" i="1" dirty="0">
                <a:latin typeface="Arial"/>
                <a:cs typeface="Arial"/>
              </a:rPr>
              <a:t>napojování</a:t>
            </a:r>
            <a:r>
              <a:rPr sz="2206" i="1" spc="-44" dirty="0">
                <a:latin typeface="Arial"/>
                <a:cs typeface="Arial"/>
              </a:rPr>
              <a:t> </a:t>
            </a:r>
            <a:r>
              <a:rPr sz="2206" i="1" dirty="0">
                <a:latin typeface="Arial"/>
                <a:cs typeface="Arial"/>
              </a:rPr>
              <a:t>pásových</a:t>
            </a:r>
            <a:r>
              <a:rPr sz="2206" i="1" spc="-50" dirty="0">
                <a:latin typeface="Arial"/>
                <a:cs typeface="Arial"/>
              </a:rPr>
              <a:t> </a:t>
            </a:r>
            <a:r>
              <a:rPr sz="2206" i="1" dirty="0">
                <a:latin typeface="Arial"/>
                <a:cs typeface="Arial"/>
              </a:rPr>
              <a:t>pil,</a:t>
            </a:r>
            <a:r>
              <a:rPr sz="2206" i="1" spc="-22" dirty="0">
                <a:latin typeface="Arial"/>
                <a:cs typeface="Arial"/>
              </a:rPr>
              <a:t> </a:t>
            </a:r>
            <a:r>
              <a:rPr sz="2206" i="1" dirty="0">
                <a:latin typeface="Arial"/>
                <a:cs typeface="Arial"/>
              </a:rPr>
              <a:t>při</a:t>
            </a:r>
            <a:r>
              <a:rPr sz="2206" i="1" spc="-33" dirty="0">
                <a:latin typeface="Arial"/>
                <a:cs typeface="Arial"/>
              </a:rPr>
              <a:t> </a:t>
            </a:r>
            <a:r>
              <a:rPr sz="2206" i="1" dirty="0">
                <a:latin typeface="Arial"/>
                <a:cs typeface="Arial"/>
              </a:rPr>
              <a:t>výrobě</a:t>
            </a:r>
            <a:r>
              <a:rPr sz="2206" i="1" spc="-50" dirty="0">
                <a:latin typeface="Arial"/>
                <a:cs typeface="Arial"/>
              </a:rPr>
              <a:t> </a:t>
            </a:r>
            <a:r>
              <a:rPr sz="2206" i="1" spc="-11" dirty="0">
                <a:latin typeface="Arial"/>
                <a:cs typeface="Arial"/>
              </a:rPr>
              <a:t>řetězů</a:t>
            </a:r>
            <a:endParaRPr sz="2206">
              <a:latin typeface="Arial"/>
              <a:cs typeface="Arial"/>
            </a:endParaRPr>
          </a:p>
          <a:p>
            <a:pPr marL="42019" marR="317244">
              <a:spcBef>
                <a:spcPts val="1059"/>
              </a:spcBef>
              <a:tabLst>
                <a:tab pos="1698970" algn="l"/>
              </a:tabLst>
            </a:pPr>
            <a:r>
              <a:rPr sz="2206" b="1" i="1" dirty="0">
                <a:latin typeface="Arial"/>
                <a:cs typeface="Arial"/>
              </a:rPr>
              <a:t>Stykové</a:t>
            </a:r>
            <a:r>
              <a:rPr sz="2206" b="1" i="1" spc="-39" dirty="0">
                <a:latin typeface="Arial"/>
                <a:cs typeface="Arial"/>
              </a:rPr>
              <a:t> </a:t>
            </a:r>
            <a:r>
              <a:rPr sz="2206" b="1" i="1" dirty="0">
                <a:latin typeface="Arial"/>
                <a:cs typeface="Arial"/>
              </a:rPr>
              <a:t>svařování</a:t>
            </a:r>
            <a:r>
              <a:rPr sz="2206" b="1" i="1" spc="-44" dirty="0">
                <a:latin typeface="Arial"/>
                <a:cs typeface="Arial"/>
              </a:rPr>
              <a:t> </a:t>
            </a:r>
            <a:r>
              <a:rPr sz="2206" b="1" i="1" dirty="0">
                <a:latin typeface="Arial"/>
                <a:cs typeface="Arial"/>
              </a:rPr>
              <a:t>s</a:t>
            </a:r>
            <a:r>
              <a:rPr sz="2206" b="1" i="1" spc="-6" dirty="0">
                <a:latin typeface="Arial"/>
                <a:cs typeface="Arial"/>
              </a:rPr>
              <a:t> </a:t>
            </a:r>
            <a:r>
              <a:rPr sz="2206" b="1" i="1" dirty="0">
                <a:latin typeface="Arial"/>
                <a:cs typeface="Arial"/>
              </a:rPr>
              <a:t>odtavením</a:t>
            </a:r>
            <a:r>
              <a:rPr sz="2206" b="1" i="1" spc="-50" dirty="0">
                <a:latin typeface="Arial"/>
                <a:cs typeface="Arial"/>
              </a:rPr>
              <a:t> </a:t>
            </a:r>
            <a:r>
              <a:rPr sz="2206" b="1" i="1" dirty="0">
                <a:latin typeface="Arial"/>
                <a:cs typeface="Arial"/>
              </a:rPr>
              <a:t>l</a:t>
            </a:r>
            <a:r>
              <a:rPr sz="2206" i="1" dirty="0">
                <a:latin typeface="Arial"/>
                <a:cs typeface="Arial"/>
              </a:rPr>
              <a:t>ze</a:t>
            </a:r>
            <a:r>
              <a:rPr sz="2206" i="1" spc="-28" dirty="0">
                <a:latin typeface="Arial"/>
                <a:cs typeface="Arial"/>
              </a:rPr>
              <a:t> </a:t>
            </a:r>
            <a:r>
              <a:rPr sz="2206" i="1" dirty="0">
                <a:latin typeface="Arial"/>
                <a:cs typeface="Arial"/>
              </a:rPr>
              <a:t>použít</a:t>
            </a:r>
            <a:r>
              <a:rPr sz="2206" i="1" spc="-50" dirty="0">
                <a:latin typeface="Arial"/>
                <a:cs typeface="Arial"/>
              </a:rPr>
              <a:t> </a:t>
            </a:r>
            <a:r>
              <a:rPr sz="2206" i="1" dirty="0">
                <a:latin typeface="Arial"/>
                <a:cs typeface="Arial"/>
              </a:rPr>
              <a:t>pro</a:t>
            </a:r>
            <a:r>
              <a:rPr sz="2206" i="1" spc="-39" dirty="0">
                <a:latin typeface="Arial"/>
                <a:cs typeface="Arial"/>
              </a:rPr>
              <a:t> </a:t>
            </a:r>
            <a:r>
              <a:rPr sz="2206" i="1" dirty="0">
                <a:latin typeface="Arial"/>
                <a:cs typeface="Arial"/>
              </a:rPr>
              <a:t>průřezy</a:t>
            </a:r>
            <a:r>
              <a:rPr sz="2206" i="1" spc="-66" dirty="0">
                <a:latin typeface="Arial"/>
                <a:cs typeface="Arial"/>
              </a:rPr>
              <a:t> </a:t>
            </a:r>
            <a:r>
              <a:rPr sz="2206" i="1" dirty="0">
                <a:latin typeface="Arial"/>
                <a:cs typeface="Arial"/>
              </a:rPr>
              <a:t>větší</a:t>
            </a:r>
            <a:r>
              <a:rPr sz="2206" i="1" spc="-44" dirty="0">
                <a:latin typeface="Arial"/>
                <a:cs typeface="Arial"/>
              </a:rPr>
              <a:t> </a:t>
            </a:r>
            <a:r>
              <a:rPr sz="2206" i="1" dirty="0">
                <a:latin typeface="Arial"/>
                <a:cs typeface="Arial"/>
              </a:rPr>
              <a:t>než</a:t>
            </a:r>
            <a:r>
              <a:rPr sz="2206" i="1" spc="-17" dirty="0">
                <a:latin typeface="Arial"/>
                <a:cs typeface="Arial"/>
              </a:rPr>
              <a:t> </a:t>
            </a:r>
            <a:r>
              <a:rPr sz="2206" i="1" spc="-28" dirty="0">
                <a:latin typeface="Arial"/>
                <a:cs typeface="Arial"/>
              </a:rPr>
              <a:t>10</a:t>
            </a:r>
            <a:r>
              <a:rPr sz="2150" i="1" spc="-41" baseline="25641" dirty="0">
                <a:latin typeface="Arial"/>
                <a:cs typeface="Arial"/>
              </a:rPr>
              <a:t>5 </a:t>
            </a:r>
            <a:r>
              <a:rPr sz="2206" i="1" dirty="0">
                <a:latin typeface="Arial"/>
                <a:cs typeface="Arial"/>
              </a:rPr>
              <a:t>mm</a:t>
            </a:r>
            <a:r>
              <a:rPr sz="2150" i="1" baseline="25641" dirty="0">
                <a:latin typeface="Arial"/>
                <a:cs typeface="Arial"/>
              </a:rPr>
              <a:t>2</a:t>
            </a:r>
            <a:r>
              <a:rPr sz="2150" i="1" spc="280" baseline="25641" dirty="0">
                <a:latin typeface="Arial"/>
                <a:cs typeface="Arial"/>
              </a:rPr>
              <a:t> </a:t>
            </a:r>
            <a:r>
              <a:rPr sz="2206" i="1" spc="-11" dirty="0">
                <a:latin typeface="Arial"/>
                <a:cs typeface="Arial"/>
              </a:rPr>
              <a:t>(běžně</a:t>
            </a:r>
            <a:r>
              <a:rPr sz="2206" i="1" dirty="0">
                <a:latin typeface="Arial"/>
                <a:cs typeface="Arial"/>
              </a:rPr>
              <a:t>	průřezy</a:t>
            </a:r>
            <a:r>
              <a:rPr sz="2206" i="1" spc="-72" dirty="0">
                <a:latin typeface="Arial"/>
                <a:cs typeface="Arial"/>
              </a:rPr>
              <a:t> </a:t>
            </a:r>
            <a:r>
              <a:rPr sz="2206" i="1" dirty="0">
                <a:latin typeface="Arial"/>
                <a:cs typeface="Arial"/>
              </a:rPr>
              <a:t>do</a:t>
            </a:r>
            <a:r>
              <a:rPr sz="2206" i="1" spc="-11" dirty="0">
                <a:latin typeface="Arial"/>
                <a:cs typeface="Arial"/>
              </a:rPr>
              <a:t> </a:t>
            </a:r>
            <a:r>
              <a:rPr sz="2206" i="1" dirty="0">
                <a:latin typeface="Arial"/>
                <a:cs typeface="Arial"/>
              </a:rPr>
              <a:t>3</a:t>
            </a:r>
            <a:r>
              <a:rPr sz="2206" i="1" spc="-33" dirty="0">
                <a:latin typeface="Arial"/>
                <a:cs typeface="Arial"/>
              </a:rPr>
              <a:t> </a:t>
            </a:r>
            <a:r>
              <a:rPr sz="2206" i="1" dirty="0">
                <a:latin typeface="Arial"/>
                <a:cs typeface="Arial"/>
              </a:rPr>
              <a:t>000</a:t>
            </a:r>
            <a:r>
              <a:rPr sz="2206" i="1" spc="-22" dirty="0">
                <a:latin typeface="Arial"/>
                <a:cs typeface="Arial"/>
              </a:rPr>
              <a:t> mm</a:t>
            </a:r>
            <a:r>
              <a:rPr sz="2150" i="1" spc="-33" baseline="25641" dirty="0">
                <a:latin typeface="Arial"/>
                <a:cs typeface="Arial"/>
              </a:rPr>
              <a:t>2</a:t>
            </a:r>
            <a:r>
              <a:rPr sz="2206" i="1" spc="-22" dirty="0">
                <a:latin typeface="Arial"/>
                <a:cs typeface="Arial"/>
              </a:rPr>
              <a:t>)</a:t>
            </a:r>
            <a:endParaRPr sz="2206">
              <a:latin typeface="Arial"/>
              <a:cs typeface="Arial"/>
            </a:endParaRPr>
          </a:p>
          <a:p>
            <a:pPr marL="341054" indent="-299736">
              <a:spcBef>
                <a:spcPts val="1059"/>
              </a:spcBef>
              <a:buFont typeface="Wingdings"/>
              <a:buChar char=""/>
              <a:tabLst>
                <a:tab pos="341756" algn="l"/>
              </a:tabLst>
            </a:pPr>
            <a:r>
              <a:rPr sz="2206" i="1" dirty="0">
                <a:latin typeface="Arial"/>
                <a:cs typeface="Arial"/>
              </a:rPr>
              <a:t>Široké</a:t>
            </a:r>
            <a:r>
              <a:rPr sz="2206" i="1" spc="-50" dirty="0">
                <a:latin typeface="Arial"/>
                <a:cs typeface="Arial"/>
              </a:rPr>
              <a:t> </a:t>
            </a:r>
            <a:r>
              <a:rPr sz="2206" i="1" dirty="0">
                <a:latin typeface="Arial"/>
                <a:cs typeface="Arial"/>
              </a:rPr>
              <a:t>uplatnění</a:t>
            </a:r>
            <a:r>
              <a:rPr sz="2206" i="1" spc="-44" dirty="0">
                <a:latin typeface="Arial"/>
                <a:cs typeface="Arial"/>
              </a:rPr>
              <a:t> </a:t>
            </a:r>
            <a:r>
              <a:rPr sz="2206" i="1" dirty="0">
                <a:latin typeface="Arial"/>
                <a:cs typeface="Arial"/>
              </a:rPr>
              <a:t>při</a:t>
            </a:r>
            <a:r>
              <a:rPr sz="2206" i="1" spc="-33" dirty="0">
                <a:latin typeface="Arial"/>
                <a:cs typeface="Arial"/>
              </a:rPr>
              <a:t> </a:t>
            </a:r>
            <a:r>
              <a:rPr sz="2206" i="1" dirty="0">
                <a:latin typeface="Arial"/>
                <a:cs typeface="Arial"/>
              </a:rPr>
              <a:t>výrobě</a:t>
            </a:r>
            <a:r>
              <a:rPr sz="2206" i="1" spc="-55" dirty="0">
                <a:latin typeface="Arial"/>
                <a:cs typeface="Arial"/>
              </a:rPr>
              <a:t> </a:t>
            </a:r>
            <a:r>
              <a:rPr sz="2206" i="1" dirty="0">
                <a:latin typeface="Arial"/>
                <a:cs typeface="Arial"/>
              </a:rPr>
              <a:t>dopravních</a:t>
            </a:r>
            <a:r>
              <a:rPr sz="2206" i="1" spc="-55" dirty="0">
                <a:latin typeface="Arial"/>
                <a:cs typeface="Arial"/>
              </a:rPr>
              <a:t> </a:t>
            </a:r>
            <a:r>
              <a:rPr sz="2206" i="1" dirty="0">
                <a:latin typeface="Arial"/>
                <a:cs typeface="Arial"/>
              </a:rPr>
              <a:t>vozidel</a:t>
            </a:r>
            <a:r>
              <a:rPr sz="2206" i="1" spc="-44" dirty="0">
                <a:latin typeface="Arial"/>
                <a:cs typeface="Arial"/>
              </a:rPr>
              <a:t> </a:t>
            </a:r>
            <a:r>
              <a:rPr sz="2206" i="1" dirty="0">
                <a:latin typeface="Arial"/>
                <a:cs typeface="Arial"/>
              </a:rPr>
              <a:t>(např.</a:t>
            </a:r>
            <a:r>
              <a:rPr sz="2206" i="1" spc="-50" dirty="0">
                <a:latin typeface="Arial"/>
                <a:cs typeface="Arial"/>
              </a:rPr>
              <a:t> </a:t>
            </a:r>
            <a:r>
              <a:rPr sz="2206" i="1" dirty="0">
                <a:latin typeface="Arial"/>
                <a:cs typeface="Arial"/>
              </a:rPr>
              <a:t>ráfky</a:t>
            </a:r>
            <a:r>
              <a:rPr sz="2206" i="1" spc="-50" dirty="0">
                <a:latin typeface="Arial"/>
                <a:cs typeface="Arial"/>
              </a:rPr>
              <a:t> </a:t>
            </a:r>
            <a:r>
              <a:rPr sz="2206" i="1" spc="-22" dirty="0">
                <a:latin typeface="Arial"/>
                <a:cs typeface="Arial"/>
              </a:rPr>
              <a:t>kol,</a:t>
            </a:r>
            <a:endParaRPr sz="2206">
              <a:latin typeface="Arial"/>
              <a:cs typeface="Arial"/>
            </a:endParaRPr>
          </a:p>
          <a:p>
            <a:pPr marL="42019"/>
            <a:r>
              <a:rPr sz="2206" i="1" dirty="0">
                <a:latin typeface="Arial"/>
                <a:cs typeface="Arial"/>
              </a:rPr>
              <a:t>přivařují</a:t>
            </a:r>
            <a:r>
              <a:rPr sz="2206" i="1" spc="-61" dirty="0">
                <a:latin typeface="Arial"/>
                <a:cs typeface="Arial"/>
              </a:rPr>
              <a:t> </a:t>
            </a:r>
            <a:r>
              <a:rPr sz="2206" i="1" dirty="0">
                <a:latin typeface="Arial"/>
                <a:cs typeface="Arial"/>
              </a:rPr>
              <a:t>se</a:t>
            </a:r>
            <a:r>
              <a:rPr sz="2206" i="1" spc="-44" dirty="0">
                <a:latin typeface="Arial"/>
                <a:cs typeface="Arial"/>
              </a:rPr>
              <a:t> </a:t>
            </a:r>
            <a:r>
              <a:rPr sz="2206" i="1" dirty="0">
                <a:latin typeface="Arial"/>
                <a:cs typeface="Arial"/>
              </a:rPr>
              <a:t>čepy</a:t>
            </a:r>
            <a:r>
              <a:rPr sz="2206" i="1" spc="-44" dirty="0">
                <a:latin typeface="Arial"/>
                <a:cs typeface="Arial"/>
              </a:rPr>
              <a:t> </a:t>
            </a:r>
            <a:r>
              <a:rPr sz="2206" i="1" dirty="0">
                <a:latin typeface="Arial"/>
                <a:cs typeface="Arial"/>
              </a:rPr>
              <a:t>a</a:t>
            </a:r>
            <a:r>
              <a:rPr sz="2206" i="1" spc="-17" dirty="0">
                <a:latin typeface="Arial"/>
                <a:cs typeface="Arial"/>
              </a:rPr>
              <a:t> </a:t>
            </a:r>
            <a:r>
              <a:rPr sz="2206" i="1" dirty="0">
                <a:latin typeface="Arial"/>
                <a:cs typeface="Arial"/>
              </a:rPr>
              <a:t>klouby</a:t>
            </a:r>
            <a:r>
              <a:rPr sz="2206" i="1" spc="-50" dirty="0">
                <a:latin typeface="Arial"/>
                <a:cs typeface="Arial"/>
              </a:rPr>
              <a:t> </a:t>
            </a:r>
            <a:r>
              <a:rPr sz="2206" i="1" dirty="0">
                <a:latin typeface="Arial"/>
                <a:cs typeface="Arial"/>
              </a:rPr>
              <a:t>náprav</a:t>
            </a:r>
            <a:r>
              <a:rPr sz="2206" i="1" spc="-55" dirty="0">
                <a:latin typeface="Arial"/>
                <a:cs typeface="Arial"/>
              </a:rPr>
              <a:t> </a:t>
            </a:r>
            <a:r>
              <a:rPr sz="2206" i="1" dirty="0">
                <a:latin typeface="Arial"/>
                <a:cs typeface="Arial"/>
              </a:rPr>
              <a:t>automobilů),</a:t>
            </a:r>
            <a:r>
              <a:rPr sz="2206" i="1" spc="-50" dirty="0">
                <a:latin typeface="Arial"/>
                <a:cs typeface="Arial"/>
              </a:rPr>
              <a:t> </a:t>
            </a:r>
            <a:r>
              <a:rPr sz="2206" i="1" dirty="0">
                <a:latin typeface="Arial"/>
                <a:cs typeface="Arial"/>
              </a:rPr>
              <a:t>svařování</a:t>
            </a:r>
            <a:r>
              <a:rPr sz="2206" i="1" spc="-88" dirty="0">
                <a:latin typeface="Arial"/>
                <a:cs typeface="Arial"/>
              </a:rPr>
              <a:t> </a:t>
            </a:r>
            <a:r>
              <a:rPr sz="2206" i="1" dirty="0">
                <a:latin typeface="Arial"/>
                <a:cs typeface="Arial"/>
              </a:rPr>
              <a:t>kolejnic</a:t>
            </a:r>
            <a:r>
              <a:rPr sz="2206" i="1" spc="-11" dirty="0">
                <a:latin typeface="Arial"/>
                <a:cs typeface="Arial"/>
              </a:rPr>
              <a:t> apod.</a:t>
            </a:r>
            <a:endParaRPr sz="2206">
              <a:latin typeface="Arial"/>
              <a:cs typeface="Arial"/>
            </a:endParaRPr>
          </a:p>
        </p:txBody>
      </p:sp>
      <p:sp>
        <p:nvSpPr>
          <p:cNvPr id="12" name="object 12"/>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
        <p:nvSpPr>
          <p:cNvPr id="11" name="object 11"/>
          <p:cNvSpPr txBox="1">
            <a:spLocks noGrp="1"/>
          </p:cNvSpPr>
          <p:nvPr>
            <p:ph type="title"/>
          </p:nvPr>
        </p:nvSpPr>
        <p:spPr>
          <a:xfrm>
            <a:off x="391632" y="774807"/>
            <a:ext cx="7992112" cy="514728"/>
          </a:xfrm>
          <a:prstGeom prst="rect">
            <a:avLst/>
          </a:prstGeom>
        </p:spPr>
        <p:txBody>
          <a:bodyPr vert="horz" wrap="square" lIns="0" tIns="14005" rIns="0" bIns="0" rtlCol="0">
            <a:spAutoFit/>
          </a:bodyPr>
          <a:lstStyle/>
          <a:p>
            <a:pPr marL="14007">
              <a:spcBef>
                <a:spcPts val="110"/>
              </a:spcBef>
            </a:pPr>
            <a:r>
              <a:rPr sz="3253" i="1" spc="-94" dirty="0">
                <a:solidFill>
                  <a:srgbClr val="FF3300"/>
                </a:solidFill>
                <a:latin typeface="Tahoma"/>
                <a:cs typeface="Tahoma"/>
              </a:rPr>
              <a:t>Použití</a:t>
            </a:r>
            <a:r>
              <a:rPr sz="3253" i="1" spc="-66" dirty="0">
                <a:solidFill>
                  <a:srgbClr val="FF3300"/>
                </a:solidFill>
                <a:latin typeface="Tahoma"/>
                <a:cs typeface="Tahoma"/>
              </a:rPr>
              <a:t> </a:t>
            </a:r>
            <a:r>
              <a:rPr sz="3253" i="1" spc="-116" dirty="0">
                <a:solidFill>
                  <a:srgbClr val="FF3300"/>
                </a:solidFill>
                <a:latin typeface="Tahoma"/>
                <a:cs typeface="Tahoma"/>
              </a:rPr>
              <a:t>stykového</a:t>
            </a:r>
            <a:r>
              <a:rPr sz="3253" i="1" spc="-55" dirty="0">
                <a:solidFill>
                  <a:srgbClr val="FF3300"/>
                </a:solidFill>
                <a:latin typeface="Tahoma"/>
                <a:cs typeface="Tahoma"/>
              </a:rPr>
              <a:t> </a:t>
            </a:r>
            <a:r>
              <a:rPr sz="3253" i="1" spc="-121" dirty="0">
                <a:solidFill>
                  <a:srgbClr val="FF3300"/>
                </a:solidFill>
                <a:latin typeface="Tahoma"/>
                <a:cs typeface="Tahoma"/>
              </a:rPr>
              <a:t>odporového</a:t>
            </a:r>
            <a:r>
              <a:rPr sz="3253" i="1" spc="-72" dirty="0">
                <a:solidFill>
                  <a:srgbClr val="FF3300"/>
                </a:solidFill>
                <a:latin typeface="Tahoma"/>
                <a:cs typeface="Tahoma"/>
              </a:rPr>
              <a:t> </a:t>
            </a:r>
            <a:r>
              <a:rPr sz="3253" i="1" spc="-39" dirty="0">
                <a:solidFill>
                  <a:srgbClr val="FF3300"/>
                </a:solidFill>
                <a:latin typeface="Tahoma"/>
                <a:cs typeface="Tahoma"/>
              </a:rPr>
              <a:t>svařování</a:t>
            </a:r>
            <a:endParaRPr sz="3253">
              <a:latin typeface="Tahoma"/>
              <a:cs typeface="Tahoma"/>
            </a:endParaRPr>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pic>
        <p:nvPicPr>
          <p:cNvPr id="11" name="object 11"/>
          <p:cNvPicPr/>
          <p:nvPr/>
        </p:nvPicPr>
        <p:blipFill>
          <a:blip r:embed="rId2" cstate="print"/>
          <a:stretch>
            <a:fillRect/>
          </a:stretch>
        </p:blipFill>
        <p:spPr>
          <a:xfrm>
            <a:off x="1161924" y="1352885"/>
            <a:ext cx="8428375" cy="5579703"/>
          </a:xfrm>
          <a:prstGeom prst="rect">
            <a:avLst/>
          </a:prstGeom>
        </p:spPr>
      </p:pic>
      <p:sp>
        <p:nvSpPr>
          <p:cNvPr id="12" name="object 12"/>
          <p:cNvSpPr txBox="1">
            <a:spLocks noGrp="1"/>
          </p:cNvSpPr>
          <p:nvPr>
            <p:ph type="title"/>
          </p:nvPr>
        </p:nvSpPr>
        <p:spPr>
          <a:xfrm>
            <a:off x="391632" y="774807"/>
            <a:ext cx="6357696" cy="514728"/>
          </a:xfrm>
          <a:prstGeom prst="rect">
            <a:avLst/>
          </a:prstGeom>
        </p:spPr>
        <p:txBody>
          <a:bodyPr vert="horz" wrap="square" lIns="0" tIns="14005" rIns="0" bIns="0" rtlCol="0">
            <a:spAutoFit/>
          </a:bodyPr>
          <a:lstStyle/>
          <a:p>
            <a:pPr marL="14007">
              <a:spcBef>
                <a:spcPts val="110"/>
              </a:spcBef>
            </a:pPr>
            <a:r>
              <a:rPr sz="3253" i="1" spc="-94" dirty="0">
                <a:latin typeface="Tahoma"/>
                <a:cs typeface="Tahoma"/>
              </a:rPr>
              <a:t>Zařízení </a:t>
            </a:r>
            <a:r>
              <a:rPr sz="3253" i="1" spc="-83" dirty="0">
                <a:latin typeface="Tahoma"/>
                <a:cs typeface="Tahoma"/>
              </a:rPr>
              <a:t>pro</a:t>
            </a:r>
            <a:r>
              <a:rPr sz="3253" i="1" spc="-105" dirty="0">
                <a:latin typeface="Tahoma"/>
                <a:cs typeface="Tahoma"/>
              </a:rPr>
              <a:t> </a:t>
            </a:r>
            <a:r>
              <a:rPr sz="3253" i="1" spc="-116" dirty="0">
                <a:latin typeface="Tahoma"/>
                <a:cs typeface="Tahoma"/>
              </a:rPr>
              <a:t>odporové</a:t>
            </a:r>
            <a:r>
              <a:rPr sz="3253" i="1" spc="-121" dirty="0">
                <a:latin typeface="Tahoma"/>
                <a:cs typeface="Tahoma"/>
              </a:rPr>
              <a:t> </a:t>
            </a:r>
            <a:r>
              <a:rPr sz="3253" i="1" spc="-55" dirty="0">
                <a:latin typeface="Tahoma"/>
                <a:cs typeface="Tahoma"/>
              </a:rPr>
              <a:t>svařování</a:t>
            </a:r>
            <a:endParaRPr sz="3253">
              <a:latin typeface="Tahoma"/>
              <a:cs typeface="Tahoma"/>
            </a:endParaRPr>
          </a:p>
        </p:txBody>
      </p:sp>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3608995" y="3629025"/>
            <a:ext cx="3475410" cy="488821"/>
          </a:xfrm>
          <a:prstGeom prst="rect">
            <a:avLst/>
          </a:prstGeom>
        </p:spPr>
        <p:txBody>
          <a:bodyPr vert="horz" wrap="square" lIns="0" tIns="13305" rIns="0" bIns="0" rtlCol="0">
            <a:spAutoFit/>
          </a:bodyPr>
          <a:lstStyle/>
          <a:p>
            <a:pPr marL="14007">
              <a:spcBef>
                <a:spcPts val="105"/>
              </a:spcBef>
            </a:pPr>
            <a:r>
              <a:rPr sz="3089" i="1" dirty="0">
                <a:latin typeface="Arial"/>
                <a:cs typeface="Arial"/>
              </a:rPr>
              <a:t>Děkuji</a:t>
            </a:r>
            <a:r>
              <a:rPr sz="3089" i="1" spc="-55" dirty="0">
                <a:latin typeface="Arial"/>
                <a:cs typeface="Arial"/>
              </a:rPr>
              <a:t> </a:t>
            </a:r>
            <a:r>
              <a:rPr sz="3089" i="1" dirty="0">
                <a:latin typeface="Arial"/>
                <a:cs typeface="Arial"/>
              </a:rPr>
              <a:t>za</a:t>
            </a:r>
            <a:r>
              <a:rPr sz="3089" i="1" spc="-66" dirty="0">
                <a:latin typeface="Arial"/>
                <a:cs typeface="Arial"/>
              </a:rPr>
              <a:t> </a:t>
            </a:r>
            <a:r>
              <a:rPr sz="3089" i="1" spc="-11" dirty="0">
                <a:latin typeface="Arial"/>
                <a:cs typeface="Arial"/>
              </a:rPr>
              <a:t>pozornost</a:t>
            </a:r>
            <a:endParaRPr sz="3089" dirty="0">
              <a:latin typeface="Arial"/>
              <a:cs typeface="Arial"/>
            </a:endParaRPr>
          </a:p>
        </p:txBody>
      </p:sp>
    </p:spTree>
    <p:extLst>
      <p:ext uri="{BB962C8B-B14F-4D97-AF65-F5344CB8AC3E}">
        <p14:creationId xmlns:p14="http://schemas.microsoft.com/office/powerpoint/2010/main" val="1608761325"/>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2" y="775582"/>
            <a:ext cx="4788404" cy="514021"/>
          </a:xfrm>
          <a:prstGeom prst="rect">
            <a:avLst/>
          </a:prstGeom>
        </p:spPr>
        <p:txBody>
          <a:bodyPr vert="horz" wrap="square" lIns="0" tIns="13305" rIns="0" bIns="0" rtlCol="0">
            <a:spAutoFit/>
          </a:bodyPr>
          <a:lstStyle/>
          <a:p>
            <a:pPr marL="14007">
              <a:spcBef>
                <a:spcPts val="105"/>
              </a:spcBef>
            </a:pPr>
            <a:r>
              <a:rPr sz="3253" i="1" spc="-105" dirty="0">
                <a:solidFill>
                  <a:srgbClr val="FF3300"/>
                </a:solidFill>
                <a:latin typeface="Tahoma"/>
                <a:cs typeface="Tahoma"/>
              </a:rPr>
              <a:t>Materiálová</a:t>
            </a:r>
            <a:r>
              <a:rPr sz="3253" i="1" spc="-55" dirty="0">
                <a:solidFill>
                  <a:srgbClr val="FF3300"/>
                </a:solidFill>
                <a:latin typeface="Tahoma"/>
                <a:cs typeface="Tahoma"/>
              </a:rPr>
              <a:t> </a:t>
            </a:r>
            <a:r>
              <a:rPr sz="3253" i="1" spc="-72" dirty="0">
                <a:solidFill>
                  <a:srgbClr val="FF3300"/>
                </a:solidFill>
                <a:latin typeface="Tahoma"/>
                <a:cs typeface="Tahoma"/>
              </a:rPr>
              <a:t>svařitelnost</a:t>
            </a:r>
            <a:endParaRPr sz="3253">
              <a:latin typeface="Tahoma"/>
              <a:cs typeface="Tahoma"/>
            </a:endParaRPr>
          </a:p>
        </p:txBody>
      </p:sp>
      <p:sp>
        <p:nvSpPr>
          <p:cNvPr id="11" name="object 11"/>
          <p:cNvSpPr txBox="1"/>
          <p:nvPr/>
        </p:nvSpPr>
        <p:spPr>
          <a:xfrm>
            <a:off x="627930" y="1743659"/>
            <a:ext cx="8823325" cy="4722709"/>
          </a:xfrm>
          <a:prstGeom prst="rect">
            <a:avLst/>
          </a:prstGeom>
        </p:spPr>
        <p:txBody>
          <a:bodyPr vert="horz" wrap="square" lIns="0" tIns="52520" rIns="0" bIns="0" rtlCol="0">
            <a:spAutoFit/>
          </a:bodyPr>
          <a:lstStyle/>
          <a:p>
            <a:pPr marL="309540" marR="5602" indent="6304" algn="ctr">
              <a:lnSpc>
                <a:spcPts val="2382"/>
              </a:lnSpc>
              <a:spcBef>
                <a:spcPts val="414"/>
              </a:spcBef>
            </a:pPr>
            <a:r>
              <a:rPr sz="2206" i="1" dirty="0">
                <a:latin typeface="Arial"/>
                <a:cs typeface="Arial"/>
              </a:rPr>
              <a:t>vyjadřuje</a:t>
            </a:r>
            <a:r>
              <a:rPr sz="2206" i="1" spc="-44" dirty="0">
                <a:latin typeface="Arial"/>
                <a:cs typeface="Arial"/>
              </a:rPr>
              <a:t> </a:t>
            </a:r>
            <a:r>
              <a:rPr sz="2206" i="1" dirty="0">
                <a:latin typeface="Arial"/>
                <a:cs typeface="Arial"/>
              </a:rPr>
              <a:t>vhodnost</a:t>
            </a:r>
            <a:r>
              <a:rPr sz="2206" i="1" spc="-66" dirty="0">
                <a:latin typeface="Arial"/>
                <a:cs typeface="Arial"/>
              </a:rPr>
              <a:t> </a:t>
            </a:r>
            <a:r>
              <a:rPr sz="2206" i="1" dirty="0">
                <a:latin typeface="Arial"/>
                <a:cs typeface="Arial"/>
              </a:rPr>
              <a:t>kovu</a:t>
            </a:r>
            <a:r>
              <a:rPr sz="2206" i="1" spc="-28" dirty="0">
                <a:latin typeface="Arial"/>
                <a:cs typeface="Arial"/>
              </a:rPr>
              <a:t> </a:t>
            </a:r>
            <a:r>
              <a:rPr sz="2206" i="1" dirty="0">
                <a:latin typeface="Arial"/>
                <a:cs typeface="Arial"/>
              </a:rPr>
              <a:t>ke</a:t>
            </a:r>
            <a:r>
              <a:rPr sz="2206" i="1" spc="-17" dirty="0">
                <a:latin typeface="Arial"/>
                <a:cs typeface="Arial"/>
              </a:rPr>
              <a:t> </a:t>
            </a:r>
            <a:r>
              <a:rPr sz="2206" i="1" dirty="0">
                <a:latin typeface="Arial"/>
                <a:cs typeface="Arial"/>
              </a:rPr>
              <a:t>svařování.</a:t>
            </a:r>
            <a:r>
              <a:rPr sz="2206" i="1" spc="-50" dirty="0">
                <a:latin typeface="Arial"/>
                <a:cs typeface="Arial"/>
              </a:rPr>
              <a:t> </a:t>
            </a:r>
            <a:r>
              <a:rPr sz="2206" i="1" dirty="0">
                <a:latin typeface="Arial"/>
                <a:cs typeface="Arial"/>
              </a:rPr>
              <a:t>Charakterizuje</a:t>
            </a:r>
            <a:r>
              <a:rPr sz="2206" i="1" spc="-39" dirty="0">
                <a:latin typeface="Arial"/>
                <a:cs typeface="Arial"/>
              </a:rPr>
              <a:t> </a:t>
            </a:r>
            <a:r>
              <a:rPr sz="2206" i="1" dirty="0">
                <a:latin typeface="Arial"/>
                <a:cs typeface="Arial"/>
              </a:rPr>
              <a:t>změnu</a:t>
            </a:r>
            <a:r>
              <a:rPr sz="2206" i="1" spc="-28" dirty="0">
                <a:latin typeface="Arial"/>
                <a:cs typeface="Arial"/>
              </a:rPr>
              <a:t> </a:t>
            </a:r>
            <a:r>
              <a:rPr sz="2206" i="1" spc="-22" dirty="0">
                <a:latin typeface="Arial"/>
                <a:cs typeface="Arial"/>
              </a:rPr>
              <a:t>jeho </a:t>
            </a:r>
            <a:r>
              <a:rPr sz="2206" i="1" dirty="0">
                <a:latin typeface="Arial"/>
                <a:cs typeface="Arial"/>
              </a:rPr>
              <a:t>vlastností</a:t>
            </a:r>
            <a:r>
              <a:rPr sz="2206" i="1" spc="-88"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tepelně</a:t>
            </a:r>
            <a:r>
              <a:rPr sz="2206" i="1" spc="-39" dirty="0">
                <a:latin typeface="Arial"/>
                <a:cs typeface="Arial"/>
              </a:rPr>
              <a:t> </a:t>
            </a:r>
            <a:r>
              <a:rPr sz="2206" i="1" dirty="0">
                <a:latin typeface="Arial"/>
                <a:cs typeface="Arial"/>
              </a:rPr>
              <a:t>ovlivněné</a:t>
            </a:r>
            <a:r>
              <a:rPr sz="2206" i="1" spc="-44" dirty="0">
                <a:latin typeface="Arial"/>
                <a:cs typeface="Arial"/>
              </a:rPr>
              <a:t> </a:t>
            </a:r>
            <a:r>
              <a:rPr sz="2206" i="1" dirty="0">
                <a:latin typeface="Arial"/>
                <a:cs typeface="Arial"/>
              </a:rPr>
              <a:t>oblasti</a:t>
            </a:r>
            <a:r>
              <a:rPr sz="2206" i="1" spc="-39"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důsledku</a:t>
            </a:r>
            <a:r>
              <a:rPr sz="2206" i="1" spc="-50" dirty="0">
                <a:latin typeface="Arial"/>
                <a:cs typeface="Arial"/>
              </a:rPr>
              <a:t> </a:t>
            </a:r>
            <a:r>
              <a:rPr sz="2206" i="1" dirty="0">
                <a:latin typeface="Arial"/>
                <a:cs typeface="Arial"/>
              </a:rPr>
              <a:t>působení</a:t>
            </a:r>
            <a:r>
              <a:rPr sz="2206" i="1" spc="-61" dirty="0">
                <a:latin typeface="Arial"/>
                <a:cs typeface="Arial"/>
              </a:rPr>
              <a:t> </a:t>
            </a:r>
            <a:r>
              <a:rPr sz="2206" i="1" spc="-11" dirty="0">
                <a:latin typeface="Arial"/>
                <a:cs typeface="Arial"/>
              </a:rPr>
              <a:t>teplotního </a:t>
            </a:r>
            <a:r>
              <a:rPr sz="2206" i="1" dirty="0">
                <a:latin typeface="Arial"/>
                <a:cs typeface="Arial"/>
              </a:rPr>
              <a:t>cyklu</a:t>
            </a:r>
            <a:r>
              <a:rPr sz="2206" i="1" spc="-17" dirty="0">
                <a:latin typeface="Arial"/>
                <a:cs typeface="Arial"/>
              </a:rPr>
              <a:t> </a:t>
            </a:r>
            <a:r>
              <a:rPr sz="2206" i="1" spc="-11" dirty="0">
                <a:latin typeface="Arial"/>
                <a:cs typeface="Arial"/>
              </a:rPr>
              <a:t>svařování.</a:t>
            </a:r>
            <a:endParaRPr sz="2206">
              <a:latin typeface="Arial"/>
              <a:cs typeface="Arial"/>
            </a:endParaRPr>
          </a:p>
          <a:p>
            <a:pPr>
              <a:lnSpc>
                <a:spcPct val="100000"/>
              </a:lnSpc>
            </a:pPr>
            <a:endParaRPr sz="2426">
              <a:latin typeface="Arial"/>
              <a:cs typeface="Arial"/>
            </a:endParaRPr>
          </a:p>
          <a:p>
            <a:pPr marL="14007">
              <a:spcBef>
                <a:spcPts val="1676"/>
              </a:spcBef>
            </a:pPr>
            <a:r>
              <a:rPr sz="2206" b="1" i="1" dirty="0">
                <a:latin typeface="Arial"/>
                <a:cs typeface="Arial"/>
              </a:rPr>
              <a:t>Vhodnost</a:t>
            </a:r>
            <a:r>
              <a:rPr sz="2206" b="1" i="1" spc="-28" dirty="0">
                <a:latin typeface="Arial"/>
                <a:cs typeface="Arial"/>
              </a:rPr>
              <a:t> </a:t>
            </a:r>
            <a:r>
              <a:rPr sz="2206" b="1" i="1" dirty="0">
                <a:latin typeface="Arial"/>
                <a:cs typeface="Arial"/>
              </a:rPr>
              <a:t>kovu</a:t>
            </a:r>
            <a:r>
              <a:rPr sz="2206" b="1" i="1" spc="-44" dirty="0">
                <a:latin typeface="Arial"/>
                <a:cs typeface="Arial"/>
              </a:rPr>
              <a:t> </a:t>
            </a:r>
            <a:r>
              <a:rPr sz="2206" b="1" i="1" dirty="0">
                <a:latin typeface="Arial"/>
                <a:cs typeface="Arial"/>
              </a:rPr>
              <a:t>ke</a:t>
            </a:r>
            <a:r>
              <a:rPr sz="2206" b="1" i="1" spc="-33" dirty="0">
                <a:latin typeface="Arial"/>
                <a:cs typeface="Arial"/>
              </a:rPr>
              <a:t> </a:t>
            </a:r>
            <a:r>
              <a:rPr sz="2206" b="1" i="1" dirty="0">
                <a:latin typeface="Arial"/>
                <a:cs typeface="Arial"/>
              </a:rPr>
              <a:t>svařování</a:t>
            </a:r>
            <a:r>
              <a:rPr sz="2206" b="1" i="1" spc="-55" dirty="0">
                <a:latin typeface="Arial"/>
                <a:cs typeface="Arial"/>
              </a:rPr>
              <a:t> </a:t>
            </a:r>
            <a:r>
              <a:rPr sz="2206" b="1" i="1" dirty="0">
                <a:latin typeface="Arial"/>
                <a:cs typeface="Arial"/>
              </a:rPr>
              <a:t>je</a:t>
            </a:r>
            <a:r>
              <a:rPr sz="2206" b="1" i="1" spc="-28" dirty="0">
                <a:latin typeface="Arial"/>
                <a:cs typeface="Arial"/>
              </a:rPr>
              <a:t> </a:t>
            </a:r>
            <a:r>
              <a:rPr sz="2206" b="1" i="1" dirty="0">
                <a:latin typeface="Arial"/>
                <a:cs typeface="Arial"/>
              </a:rPr>
              <a:t>zabezpečena</a:t>
            </a:r>
            <a:r>
              <a:rPr sz="2206" b="1" i="1" spc="-66" dirty="0">
                <a:latin typeface="Arial"/>
                <a:cs typeface="Arial"/>
              </a:rPr>
              <a:t> </a:t>
            </a:r>
            <a:r>
              <a:rPr sz="2206" b="1" i="1" dirty="0">
                <a:latin typeface="Arial"/>
                <a:cs typeface="Arial"/>
              </a:rPr>
              <a:t>zejména</a:t>
            </a:r>
            <a:r>
              <a:rPr sz="2206" b="1" i="1" spc="-44" dirty="0">
                <a:latin typeface="Arial"/>
                <a:cs typeface="Arial"/>
              </a:rPr>
              <a:t> </a:t>
            </a:r>
            <a:r>
              <a:rPr sz="2206" b="1" i="1" spc="-55" dirty="0">
                <a:latin typeface="Arial"/>
                <a:cs typeface="Arial"/>
              </a:rPr>
              <a:t>:</a:t>
            </a:r>
            <a:endParaRPr sz="2206">
              <a:latin typeface="Arial"/>
              <a:cs typeface="Arial"/>
            </a:endParaRPr>
          </a:p>
          <a:p>
            <a:pPr marL="390077" indent="-376771">
              <a:spcBef>
                <a:spcPts val="2117"/>
              </a:spcBef>
              <a:buFont typeface="Wingdings"/>
              <a:buChar char=""/>
              <a:tabLst>
                <a:tab pos="390077" algn="l"/>
                <a:tab pos="390777" algn="l"/>
              </a:tabLst>
            </a:pPr>
            <a:r>
              <a:rPr sz="2206" i="1" dirty="0">
                <a:latin typeface="Arial"/>
                <a:cs typeface="Arial"/>
              </a:rPr>
              <a:t>chemickým</a:t>
            </a:r>
            <a:r>
              <a:rPr sz="2206" i="1" spc="-77" dirty="0">
                <a:latin typeface="Arial"/>
                <a:cs typeface="Arial"/>
              </a:rPr>
              <a:t> </a:t>
            </a:r>
            <a:r>
              <a:rPr sz="2206" i="1" spc="-11" dirty="0">
                <a:latin typeface="Arial"/>
                <a:cs typeface="Arial"/>
              </a:rPr>
              <a:t>složením</a:t>
            </a:r>
            <a:endParaRPr sz="2206">
              <a:latin typeface="Arial"/>
              <a:cs typeface="Arial"/>
            </a:endParaRPr>
          </a:p>
          <a:p>
            <a:pPr marL="1022464" marR="535743">
              <a:lnSpc>
                <a:spcPts val="2382"/>
              </a:lnSpc>
              <a:spcBef>
                <a:spcPts val="513"/>
              </a:spcBef>
            </a:pPr>
            <a:r>
              <a:rPr sz="2206" i="1" dirty="0">
                <a:latin typeface="Arial"/>
                <a:cs typeface="Arial"/>
              </a:rPr>
              <a:t>(ovlivňuje</a:t>
            </a:r>
            <a:r>
              <a:rPr sz="2206" i="1" spc="-44" dirty="0">
                <a:latin typeface="Arial"/>
                <a:cs typeface="Arial"/>
              </a:rPr>
              <a:t> </a:t>
            </a:r>
            <a:r>
              <a:rPr sz="2206" i="1" dirty="0">
                <a:latin typeface="Arial"/>
                <a:cs typeface="Arial"/>
              </a:rPr>
              <a:t>chování</a:t>
            </a:r>
            <a:r>
              <a:rPr sz="2206" i="1" spc="-55" dirty="0">
                <a:latin typeface="Arial"/>
                <a:cs typeface="Arial"/>
              </a:rPr>
              <a:t> </a:t>
            </a:r>
            <a:r>
              <a:rPr sz="2206" i="1" dirty="0">
                <a:latin typeface="Arial"/>
                <a:cs typeface="Arial"/>
              </a:rPr>
              <a:t>svarové</a:t>
            </a:r>
            <a:r>
              <a:rPr sz="2206" i="1" spc="-66" dirty="0">
                <a:latin typeface="Arial"/>
                <a:cs typeface="Arial"/>
              </a:rPr>
              <a:t> </a:t>
            </a:r>
            <a:r>
              <a:rPr sz="2206" i="1" dirty="0">
                <a:latin typeface="Arial"/>
                <a:cs typeface="Arial"/>
              </a:rPr>
              <a:t>lázně,</a:t>
            </a:r>
            <a:r>
              <a:rPr sz="2206" i="1" spc="-28" dirty="0">
                <a:latin typeface="Arial"/>
                <a:cs typeface="Arial"/>
              </a:rPr>
              <a:t> </a:t>
            </a:r>
            <a:r>
              <a:rPr sz="2206" i="1" dirty="0">
                <a:latin typeface="Arial"/>
                <a:cs typeface="Arial"/>
              </a:rPr>
              <a:t>sklon</a:t>
            </a:r>
            <a:r>
              <a:rPr sz="2206" i="1" spc="-39" dirty="0">
                <a:latin typeface="Arial"/>
                <a:cs typeface="Arial"/>
              </a:rPr>
              <a:t> </a:t>
            </a:r>
            <a:r>
              <a:rPr sz="2206" i="1" dirty="0">
                <a:latin typeface="Arial"/>
                <a:cs typeface="Arial"/>
              </a:rPr>
              <a:t>k</a:t>
            </a:r>
            <a:r>
              <a:rPr sz="2206" i="1" spc="28" dirty="0">
                <a:latin typeface="Arial"/>
                <a:cs typeface="Arial"/>
              </a:rPr>
              <a:t> </a:t>
            </a:r>
            <a:r>
              <a:rPr sz="2206" i="1" dirty="0">
                <a:latin typeface="Arial"/>
                <a:cs typeface="Arial"/>
              </a:rPr>
              <a:t>tvorbě</a:t>
            </a:r>
            <a:r>
              <a:rPr sz="2206" i="1" spc="-44" dirty="0">
                <a:latin typeface="Arial"/>
                <a:cs typeface="Arial"/>
              </a:rPr>
              <a:t> </a:t>
            </a:r>
            <a:r>
              <a:rPr sz="2206" i="1" spc="-11" dirty="0">
                <a:latin typeface="Arial"/>
                <a:cs typeface="Arial"/>
              </a:rPr>
              <a:t>zákalných struktur,</a:t>
            </a:r>
            <a:r>
              <a:rPr sz="2206" i="1" spc="-61" dirty="0">
                <a:latin typeface="Arial"/>
                <a:cs typeface="Arial"/>
              </a:rPr>
              <a:t> </a:t>
            </a:r>
            <a:r>
              <a:rPr sz="2206" i="1" dirty="0">
                <a:latin typeface="Arial"/>
                <a:cs typeface="Arial"/>
              </a:rPr>
              <a:t>sklon</a:t>
            </a:r>
            <a:r>
              <a:rPr sz="2206" i="1" spc="-39" dirty="0">
                <a:latin typeface="Arial"/>
                <a:cs typeface="Arial"/>
              </a:rPr>
              <a:t> </a:t>
            </a:r>
            <a:r>
              <a:rPr sz="2206" i="1" dirty="0">
                <a:latin typeface="Arial"/>
                <a:cs typeface="Arial"/>
              </a:rPr>
              <a:t>ke</a:t>
            </a:r>
            <a:r>
              <a:rPr sz="2206" i="1" spc="-22" dirty="0">
                <a:latin typeface="Arial"/>
                <a:cs typeface="Arial"/>
              </a:rPr>
              <a:t> </a:t>
            </a:r>
            <a:r>
              <a:rPr sz="2206" i="1" dirty="0">
                <a:latin typeface="Arial"/>
                <a:cs typeface="Arial"/>
              </a:rPr>
              <a:t>stárnutí</a:t>
            </a:r>
            <a:r>
              <a:rPr sz="2206" i="1" spc="-61" dirty="0">
                <a:latin typeface="Arial"/>
                <a:cs typeface="Arial"/>
              </a:rPr>
              <a:t> </a:t>
            </a:r>
            <a:r>
              <a:rPr sz="2206" i="1" dirty="0">
                <a:latin typeface="Arial"/>
                <a:cs typeface="Arial"/>
              </a:rPr>
              <a:t>a</a:t>
            </a:r>
            <a:r>
              <a:rPr sz="2206" i="1" spc="-28" dirty="0">
                <a:latin typeface="Arial"/>
                <a:cs typeface="Arial"/>
              </a:rPr>
              <a:t> </a:t>
            </a:r>
            <a:r>
              <a:rPr sz="2206" i="1" dirty="0">
                <a:latin typeface="Arial"/>
                <a:cs typeface="Arial"/>
              </a:rPr>
              <a:t>náchylnost</a:t>
            </a:r>
            <a:r>
              <a:rPr sz="2206" i="1" spc="-55" dirty="0">
                <a:latin typeface="Arial"/>
                <a:cs typeface="Arial"/>
              </a:rPr>
              <a:t> </a:t>
            </a:r>
            <a:r>
              <a:rPr sz="2206" i="1" dirty="0">
                <a:latin typeface="Arial"/>
                <a:cs typeface="Arial"/>
              </a:rPr>
              <a:t>ke</a:t>
            </a:r>
            <a:r>
              <a:rPr sz="2206" i="1" spc="-22" dirty="0">
                <a:latin typeface="Arial"/>
                <a:cs typeface="Arial"/>
              </a:rPr>
              <a:t> </a:t>
            </a:r>
            <a:r>
              <a:rPr sz="2206" i="1" dirty="0">
                <a:latin typeface="Arial"/>
                <a:cs typeface="Arial"/>
              </a:rPr>
              <a:t>vzniku</a:t>
            </a:r>
            <a:r>
              <a:rPr sz="2206" i="1" spc="-39" dirty="0">
                <a:latin typeface="Arial"/>
                <a:cs typeface="Arial"/>
              </a:rPr>
              <a:t> </a:t>
            </a:r>
            <a:r>
              <a:rPr sz="2206" i="1" spc="-11" dirty="0">
                <a:latin typeface="Arial"/>
                <a:cs typeface="Arial"/>
              </a:rPr>
              <a:t>trhlin)</a:t>
            </a:r>
            <a:endParaRPr sz="2206">
              <a:latin typeface="Arial"/>
              <a:cs typeface="Arial"/>
            </a:endParaRPr>
          </a:p>
          <a:p>
            <a:pPr marL="390077" marR="152670" indent="-390077">
              <a:lnSpc>
                <a:spcPct val="99000"/>
              </a:lnSpc>
              <a:spcBef>
                <a:spcPts val="684"/>
              </a:spcBef>
              <a:buFont typeface="Wingdings"/>
              <a:buChar char=""/>
              <a:tabLst>
                <a:tab pos="390077" algn="l"/>
                <a:tab pos="390777" algn="l"/>
              </a:tabLst>
            </a:pPr>
            <a:r>
              <a:rPr sz="2206" i="1" dirty="0">
                <a:latin typeface="Arial"/>
                <a:cs typeface="Arial"/>
              </a:rPr>
              <a:t>metalurgickým</a:t>
            </a:r>
            <a:r>
              <a:rPr sz="2206" i="1" spc="-83" dirty="0">
                <a:latin typeface="Arial"/>
                <a:cs typeface="Arial"/>
              </a:rPr>
              <a:t> </a:t>
            </a:r>
            <a:r>
              <a:rPr sz="2206" i="1" dirty="0">
                <a:latin typeface="Arial"/>
                <a:cs typeface="Arial"/>
              </a:rPr>
              <a:t>způsobem</a:t>
            </a:r>
            <a:r>
              <a:rPr sz="2206" i="1" spc="-66" dirty="0">
                <a:latin typeface="Arial"/>
                <a:cs typeface="Arial"/>
              </a:rPr>
              <a:t> </a:t>
            </a:r>
            <a:r>
              <a:rPr sz="2206" i="1" dirty="0">
                <a:latin typeface="Arial"/>
                <a:cs typeface="Arial"/>
              </a:rPr>
              <a:t>výroby</a:t>
            </a:r>
            <a:r>
              <a:rPr sz="2206" i="1" spc="-55" dirty="0">
                <a:latin typeface="Arial"/>
                <a:cs typeface="Arial"/>
              </a:rPr>
              <a:t> </a:t>
            </a:r>
            <a:r>
              <a:rPr sz="2206" i="1" dirty="0">
                <a:latin typeface="Arial"/>
                <a:cs typeface="Arial"/>
              </a:rPr>
              <a:t>materiálu,</a:t>
            </a:r>
            <a:r>
              <a:rPr sz="2206" i="1" spc="-44" dirty="0">
                <a:latin typeface="Arial"/>
                <a:cs typeface="Arial"/>
              </a:rPr>
              <a:t> </a:t>
            </a:r>
            <a:r>
              <a:rPr sz="2206" i="1" dirty="0">
                <a:latin typeface="Arial"/>
                <a:cs typeface="Arial"/>
              </a:rPr>
              <a:t>způsobem</a:t>
            </a:r>
            <a:r>
              <a:rPr sz="2206" i="1" spc="-77" dirty="0">
                <a:latin typeface="Arial"/>
                <a:cs typeface="Arial"/>
              </a:rPr>
              <a:t> </a:t>
            </a:r>
            <a:r>
              <a:rPr sz="2206" i="1" dirty="0">
                <a:latin typeface="Arial"/>
                <a:cs typeface="Arial"/>
              </a:rPr>
              <a:t>lití</a:t>
            </a:r>
            <a:r>
              <a:rPr sz="2206" i="1" spc="-22" dirty="0">
                <a:latin typeface="Arial"/>
                <a:cs typeface="Arial"/>
              </a:rPr>
              <a:t> </a:t>
            </a:r>
            <a:r>
              <a:rPr sz="2206" i="1" dirty="0">
                <a:latin typeface="Arial"/>
                <a:cs typeface="Arial"/>
              </a:rPr>
              <a:t>a</a:t>
            </a:r>
            <a:r>
              <a:rPr sz="2206" i="1" spc="-33" dirty="0">
                <a:latin typeface="Arial"/>
                <a:cs typeface="Arial"/>
              </a:rPr>
              <a:t> </a:t>
            </a:r>
            <a:r>
              <a:rPr sz="2206" i="1" spc="-11" dirty="0">
                <a:latin typeface="Arial"/>
                <a:cs typeface="Arial"/>
              </a:rPr>
              <a:t>tváření </a:t>
            </a:r>
            <a:r>
              <a:rPr sz="2206" i="1" dirty="0">
                <a:latin typeface="Arial"/>
                <a:cs typeface="Arial"/>
              </a:rPr>
              <a:t>(čistota</a:t>
            </a:r>
            <a:r>
              <a:rPr sz="2206" i="1" spc="-99" dirty="0">
                <a:latin typeface="Arial"/>
                <a:cs typeface="Arial"/>
              </a:rPr>
              <a:t> </a:t>
            </a:r>
            <a:r>
              <a:rPr sz="2206" i="1" dirty="0">
                <a:latin typeface="Arial"/>
                <a:cs typeface="Arial"/>
              </a:rPr>
              <a:t>materiálu,</a:t>
            </a:r>
            <a:r>
              <a:rPr sz="2206" i="1" spc="-55" dirty="0">
                <a:latin typeface="Arial"/>
                <a:cs typeface="Arial"/>
              </a:rPr>
              <a:t> </a:t>
            </a:r>
            <a:r>
              <a:rPr sz="2206" i="1" spc="-11" dirty="0">
                <a:latin typeface="Arial"/>
                <a:cs typeface="Arial"/>
              </a:rPr>
              <a:t>vměstky,</a:t>
            </a:r>
            <a:r>
              <a:rPr sz="2206" i="1" spc="-88" dirty="0">
                <a:latin typeface="Arial"/>
                <a:cs typeface="Arial"/>
              </a:rPr>
              <a:t> </a:t>
            </a:r>
            <a:r>
              <a:rPr sz="2206" i="1" dirty="0">
                <a:latin typeface="Arial"/>
                <a:cs typeface="Arial"/>
              </a:rPr>
              <a:t>velikost</a:t>
            </a:r>
            <a:r>
              <a:rPr sz="2206" i="1" spc="-72" dirty="0">
                <a:latin typeface="Arial"/>
                <a:cs typeface="Arial"/>
              </a:rPr>
              <a:t> </a:t>
            </a:r>
            <a:r>
              <a:rPr sz="2206" i="1" dirty="0">
                <a:latin typeface="Arial"/>
                <a:cs typeface="Arial"/>
              </a:rPr>
              <a:t>zrna,</a:t>
            </a:r>
            <a:r>
              <a:rPr sz="2206" i="1" spc="-66" dirty="0">
                <a:latin typeface="Arial"/>
                <a:cs typeface="Arial"/>
              </a:rPr>
              <a:t> </a:t>
            </a:r>
            <a:r>
              <a:rPr sz="2206" i="1" spc="-11" dirty="0">
                <a:latin typeface="Arial"/>
                <a:cs typeface="Arial"/>
              </a:rPr>
              <a:t>mikrostruktura, </a:t>
            </a:r>
            <a:r>
              <a:rPr sz="2206" i="1" dirty="0">
                <a:latin typeface="Arial"/>
                <a:cs typeface="Arial"/>
              </a:rPr>
              <a:t>anizotropie</a:t>
            </a:r>
            <a:r>
              <a:rPr sz="2206" i="1" spc="-99" dirty="0">
                <a:latin typeface="Arial"/>
                <a:cs typeface="Arial"/>
              </a:rPr>
              <a:t> </a:t>
            </a:r>
            <a:r>
              <a:rPr sz="2206" i="1" spc="-11" dirty="0">
                <a:latin typeface="Arial"/>
                <a:cs typeface="Arial"/>
              </a:rPr>
              <a:t>vlastností)</a:t>
            </a:r>
            <a:endParaRPr sz="2206">
              <a:latin typeface="Arial"/>
              <a:cs typeface="Arial"/>
            </a:endParaRPr>
          </a:p>
          <a:p>
            <a:pPr marL="390077" indent="-376771">
              <a:spcBef>
                <a:spcPts val="689"/>
              </a:spcBef>
              <a:buFont typeface="Wingdings"/>
              <a:buChar char=""/>
              <a:tabLst>
                <a:tab pos="390077" algn="l"/>
                <a:tab pos="390777" algn="l"/>
              </a:tabLst>
            </a:pPr>
            <a:r>
              <a:rPr sz="2206" i="1" dirty="0">
                <a:latin typeface="Arial"/>
                <a:cs typeface="Arial"/>
              </a:rPr>
              <a:t>tepelným</a:t>
            </a:r>
            <a:r>
              <a:rPr sz="2206" i="1" spc="-50" dirty="0">
                <a:latin typeface="Arial"/>
                <a:cs typeface="Arial"/>
              </a:rPr>
              <a:t> </a:t>
            </a:r>
            <a:r>
              <a:rPr sz="2206" i="1" spc="-11" dirty="0">
                <a:latin typeface="Arial"/>
                <a:cs typeface="Arial"/>
              </a:rPr>
              <a:t>zpracováním</a:t>
            </a:r>
            <a:endParaRPr sz="2206">
              <a:latin typeface="Arial"/>
              <a:cs typeface="Arial"/>
            </a:endParaRPr>
          </a:p>
        </p:txBody>
      </p:sp>
    </p:spTree>
    <p:extLst>
      <p:ext uri="{BB962C8B-B14F-4D97-AF65-F5344CB8AC3E}">
        <p14:creationId xmlns:p14="http://schemas.microsoft.com/office/powerpoint/2010/main" val="450029292"/>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2" y="775582"/>
            <a:ext cx="5284892" cy="514021"/>
          </a:xfrm>
          <a:prstGeom prst="rect">
            <a:avLst/>
          </a:prstGeom>
        </p:spPr>
        <p:txBody>
          <a:bodyPr vert="horz" wrap="square" lIns="0" tIns="13305" rIns="0" bIns="0" rtlCol="0">
            <a:spAutoFit/>
          </a:bodyPr>
          <a:lstStyle/>
          <a:p>
            <a:pPr marL="14007">
              <a:spcBef>
                <a:spcPts val="105"/>
              </a:spcBef>
            </a:pPr>
            <a:r>
              <a:rPr sz="3253" i="1" spc="-116" dirty="0">
                <a:solidFill>
                  <a:srgbClr val="FF3300"/>
                </a:solidFill>
                <a:latin typeface="Tahoma"/>
                <a:cs typeface="Tahoma"/>
              </a:rPr>
              <a:t>Technologická</a:t>
            </a:r>
            <a:r>
              <a:rPr sz="3253" i="1" dirty="0">
                <a:solidFill>
                  <a:srgbClr val="FF3300"/>
                </a:solidFill>
                <a:latin typeface="Tahoma"/>
                <a:cs typeface="Tahoma"/>
              </a:rPr>
              <a:t> </a:t>
            </a:r>
            <a:r>
              <a:rPr sz="3253" i="1" spc="-72" dirty="0">
                <a:solidFill>
                  <a:srgbClr val="FF3300"/>
                </a:solidFill>
                <a:latin typeface="Tahoma"/>
                <a:cs typeface="Tahoma"/>
              </a:rPr>
              <a:t>svařitelnost</a:t>
            </a:r>
            <a:endParaRPr sz="3253">
              <a:latin typeface="Tahoma"/>
              <a:cs typeface="Tahoma"/>
            </a:endParaRPr>
          </a:p>
        </p:txBody>
      </p:sp>
      <p:sp>
        <p:nvSpPr>
          <p:cNvPr id="11" name="object 11"/>
          <p:cNvSpPr txBox="1"/>
          <p:nvPr/>
        </p:nvSpPr>
        <p:spPr>
          <a:xfrm>
            <a:off x="627929" y="1777270"/>
            <a:ext cx="8754699" cy="4881182"/>
          </a:xfrm>
          <a:prstGeom prst="rect">
            <a:avLst/>
          </a:prstGeom>
        </p:spPr>
        <p:txBody>
          <a:bodyPr vert="horz" wrap="square" lIns="0" tIns="14706" rIns="0" bIns="0" rtlCol="0">
            <a:spAutoFit/>
          </a:bodyPr>
          <a:lstStyle/>
          <a:p>
            <a:pPr marL="359263" algn="ctr">
              <a:spcBef>
                <a:spcPts val="116"/>
              </a:spcBef>
              <a:tabLst>
                <a:tab pos="7125731" algn="l"/>
              </a:tabLst>
            </a:pPr>
            <a:r>
              <a:rPr sz="2206" i="1" dirty="0">
                <a:latin typeface="Arial"/>
                <a:cs typeface="Arial"/>
              </a:rPr>
              <a:t>vyjadřuje</a:t>
            </a:r>
            <a:r>
              <a:rPr sz="2206" i="1" spc="-61" dirty="0">
                <a:latin typeface="Arial"/>
                <a:cs typeface="Arial"/>
              </a:rPr>
              <a:t> </a:t>
            </a:r>
            <a:r>
              <a:rPr sz="2206" i="1" dirty="0">
                <a:latin typeface="Arial"/>
                <a:cs typeface="Arial"/>
              </a:rPr>
              <a:t>vliv</a:t>
            </a:r>
            <a:r>
              <a:rPr sz="2206" i="1" spc="-28" dirty="0">
                <a:latin typeface="Arial"/>
                <a:cs typeface="Arial"/>
              </a:rPr>
              <a:t> </a:t>
            </a:r>
            <a:r>
              <a:rPr sz="2206" i="1" dirty="0">
                <a:latin typeface="Arial"/>
                <a:cs typeface="Arial"/>
              </a:rPr>
              <a:t>použitého</a:t>
            </a:r>
            <a:r>
              <a:rPr sz="2206" i="1" spc="-50" dirty="0">
                <a:latin typeface="Arial"/>
                <a:cs typeface="Arial"/>
              </a:rPr>
              <a:t> </a:t>
            </a:r>
            <a:r>
              <a:rPr sz="2206" i="1" dirty="0">
                <a:latin typeface="Arial"/>
                <a:cs typeface="Arial"/>
              </a:rPr>
              <a:t>druhu</a:t>
            </a:r>
            <a:r>
              <a:rPr sz="2206" i="1" spc="-44" dirty="0">
                <a:latin typeface="Arial"/>
                <a:cs typeface="Arial"/>
              </a:rPr>
              <a:t> </a:t>
            </a:r>
            <a:r>
              <a:rPr sz="2206" i="1" dirty="0">
                <a:latin typeface="Arial"/>
                <a:cs typeface="Arial"/>
              </a:rPr>
              <a:t>(metody)</a:t>
            </a:r>
            <a:r>
              <a:rPr sz="2206" i="1" spc="-55" dirty="0">
                <a:latin typeface="Arial"/>
                <a:cs typeface="Arial"/>
              </a:rPr>
              <a:t> </a:t>
            </a:r>
            <a:r>
              <a:rPr sz="2206" i="1" dirty="0">
                <a:latin typeface="Arial"/>
                <a:cs typeface="Arial"/>
              </a:rPr>
              <a:t>a</a:t>
            </a:r>
            <a:r>
              <a:rPr sz="2206" i="1" spc="-33" dirty="0">
                <a:latin typeface="Arial"/>
                <a:cs typeface="Arial"/>
              </a:rPr>
              <a:t> </a:t>
            </a:r>
            <a:r>
              <a:rPr sz="2206" i="1" spc="-11" dirty="0">
                <a:latin typeface="Arial"/>
                <a:cs typeface="Arial"/>
              </a:rPr>
              <a:t>technologie</a:t>
            </a:r>
            <a:r>
              <a:rPr sz="2206" i="1" dirty="0">
                <a:latin typeface="Arial"/>
                <a:cs typeface="Arial"/>
              </a:rPr>
              <a:t>	svařování</a:t>
            </a:r>
            <a:r>
              <a:rPr sz="2206" i="1" spc="-77" dirty="0">
                <a:latin typeface="Arial"/>
                <a:cs typeface="Arial"/>
              </a:rPr>
              <a:t> </a:t>
            </a:r>
            <a:r>
              <a:rPr sz="2206" i="1" spc="-28" dirty="0">
                <a:latin typeface="Arial"/>
                <a:cs typeface="Arial"/>
              </a:rPr>
              <a:t>na</a:t>
            </a:r>
            <a:endParaRPr sz="2206">
              <a:latin typeface="Arial"/>
              <a:cs typeface="Arial"/>
            </a:endParaRPr>
          </a:p>
          <a:p>
            <a:pPr marL="364166" algn="ctr"/>
            <a:r>
              <a:rPr sz="2206" i="1" dirty="0">
                <a:latin typeface="Arial"/>
                <a:cs typeface="Arial"/>
              </a:rPr>
              <a:t>vlastnosti</a:t>
            </a:r>
            <a:r>
              <a:rPr sz="2206" i="1" spc="-72" dirty="0">
                <a:latin typeface="Arial"/>
                <a:cs typeface="Arial"/>
              </a:rPr>
              <a:t> </a:t>
            </a:r>
            <a:r>
              <a:rPr sz="2206" i="1" dirty="0">
                <a:latin typeface="Arial"/>
                <a:cs typeface="Arial"/>
              </a:rPr>
              <a:t>svarového</a:t>
            </a:r>
            <a:r>
              <a:rPr sz="2206" i="1" spc="-66" dirty="0">
                <a:latin typeface="Arial"/>
                <a:cs typeface="Arial"/>
              </a:rPr>
              <a:t> </a:t>
            </a:r>
            <a:r>
              <a:rPr sz="2206" i="1" spc="-11" dirty="0">
                <a:latin typeface="Arial"/>
                <a:cs typeface="Arial"/>
              </a:rPr>
              <a:t>spoje</a:t>
            </a:r>
            <a:endParaRPr sz="2206">
              <a:latin typeface="Arial"/>
              <a:cs typeface="Arial"/>
            </a:endParaRPr>
          </a:p>
          <a:p>
            <a:pPr>
              <a:spcBef>
                <a:spcPts val="44"/>
              </a:spcBef>
            </a:pPr>
            <a:endParaRPr sz="2261">
              <a:latin typeface="Arial"/>
              <a:cs typeface="Arial"/>
            </a:endParaRPr>
          </a:p>
          <a:p>
            <a:pPr marL="14007"/>
            <a:r>
              <a:rPr sz="2206" b="1" i="1" dirty="0">
                <a:latin typeface="Arial"/>
                <a:cs typeface="Arial"/>
              </a:rPr>
              <a:t>zabezpečuje</a:t>
            </a:r>
            <a:r>
              <a:rPr sz="2206" b="1" i="1" spc="-61" dirty="0">
                <a:latin typeface="Arial"/>
                <a:cs typeface="Arial"/>
              </a:rPr>
              <a:t> </a:t>
            </a:r>
            <a:r>
              <a:rPr sz="2206" b="1" i="1" dirty="0">
                <a:latin typeface="Arial"/>
                <a:cs typeface="Arial"/>
              </a:rPr>
              <a:t>se</a:t>
            </a:r>
            <a:r>
              <a:rPr sz="2206" b="1" i="1" spc="-28" dirty="0">
                <a:latin typeface="Arial"/>
                <a:cs typeface="Arial"/>
              </a:rPr>
              <a:t> </a:t>
            </a:r>
            <a:r>
              <a:rPr sz="2206" b="1" i="1" dirty="0">
                <a:latin typeface="Arial"/>
                <a:cs typeface="Arial"/>
              </a:rPr>
              <a:t>následujícími</a:t>
            </a:r>
            <a:r>
              <a:rPr sz="2206" b="1" i="1" spc="-61" dirty="0">
                <a:latin typeface="Arial"/>
                <a:cs typeface="Arial"/>
              </a:rPr>
              <a:t> </a:t>
            </a:r>
            <a:r>
              <a:rPr sz="2206" b="1" i="1" dirty="0">
                <a:latin typeface="Arial"/>
                <a:cs typeface="Arial"/>
              </a:rPr>
              <a:t>základními</a:t>
            </a:r>
            <a:r>
              <a:rPr sz="2206" b="1" i="1" spc="-55" dirty="0">
                <a:latin typeface="Arial"/>
                <a:cs typeface="Arial"/>
              </a:rPr>
              <a:t> </a:t>
            </a:r>
            <a:r>
              <a:rPr sz="2206" b="1" i="1" dirty="0">
                <a:latin typeface="Arial"/>
                <a:cs typeface="Arial"/>
              </a:rPr>
              <a:t>faktory</a:t>
            </a:r>
            <a:r>
              <a:rPr sz="2206" b="1" i="1" spc="-55" dirty="0">
                <a:latin typeface="Arial"/>
                <a:cs typeface="Arial"/>
              </a:rPr>
              <a:t> :</a:t>
            </a:r>
            <a:endParaRPr sz="2206">
              <a:latin typeface="Arial"/>
              <a:cs typeface="Arial"/>
            </a:endParaRPr>
          </a:p>
          <a:p>
            <a:pPr>
              <a:lnSpc>
                <a:spcPct val="100000"/>
              </a:lnSpc>
            </a:pPr>
            <a:endParaRPr sz="2426">
              <a:latin typeface="Arial"/>
              <a:cs typeface="Arial"/>
            </a:endParaRPr>
          </a:p>
          <a:p>
            <a:pPr marL="390077" indent="-376771">
              <a:spcBef>
                <a:spcPts val="1980"/>
              </a:spcBef>
              <a:buFont typeface="Wingdings"/>
              <a:buChar char=""/>
              <a:tabLst>
                <a:tab pos="390077" algn="l"/>
                <a:tab pos="390777" algn="l"/>
              </a:tabLst>
            </a:pPr>
            <a:r>
              <a:rPr sz="2206" i="1" dirty="0">
                <a:latin typeface="Arial"/>
                <a:cs typeface="Arial"/>
              </a:rPr>
              <a:t>metodou</a:t>
            </a:r>
            <a:r>
              <a:rPr sz="2206" i="1" spc="-61" dirty="0">
                <a:latin typeface="Arial"/>
                <a:cs typeface="Arial"/>
              </a:rPr>
              <a:t> </a:t>
            </a:r>
            <a:r>
              <a:rPr sz="2206" i="1" dirty="0">
                <a:latin typeface="Arial"/>
                <a:cs typeface="Arial"/>
              </a:rPr>
              <a:t>svařování</a:t>
            </a:r>
            <a:r>
              <a:rPr sz="2206" i="1" spc="-66" dirty="0">
                <a:latin typeface="Arial"/>
                <a:cs typeface="Arial"/>
              </a:rPr>
              <a:t> </a:t>
            </a:r>
            <a:r>
              <a:rPr sz="2206" i="1" dirty="0">
                <a:latin typeface="Arial"/>
                <a:cs typeface="Arial"/>
              </a:rPr>
              <a:t>(tepelným</a:t>
            </a:r>
            <a:r>
              <a:rPr sz="2206" i="1" spc="-61" dirty="0">
                <a:latin typeface="Arial"/>
                <a:cs typeface="Arial"/>
              </a:rPr>
              <a:t> </a:t>
            </a:r>
            <a:r>
              <a:rPr sz="2206" i="1" spc="-11" dirty="0">
                <a:latin typeface="Arial"/>
                <a:cs typeface="Arial"/>
              </a:rPr>
              <a:t>příkonem)</a:t>
            </a:r>
            <a:endParaRPr sz="2206">
              <a:latin typeface="Arial"/>
              <a:cs typeface="Arial"/>
            </a:endParaRPr>
          </a:p>
          <a:p>
            <a:pPr marL="390077" indent="-376771">
              <a:spcBef>
                <a:spcPts val="1323"/>
              </a:spcBef>
              <a:buFont typeface="Wingdings"/>
              <a:buChar char=""/>
              <a:tabLst>
                <a:tab pos="390077" algn="l"/>
                <a:tab pos="390777" algn="l"/>
              </a:tabLst>
            </a:pPr>
            <a:r>
              <a:rPr sz="2206" i="1" dirty="0">
                <a:latin typeface="Arial"/>
                <a:cs typeface="Arial"/>
              </a:rPr>
              <a:t>přídavným</a:t>
            </a:r>
            <a:r>
              <a:rPr sz="2206" i="1" spc="-61" dirty="0">
                <a:latin typeface="Arial"/>
                <a:cs typeface="Arial"/>
              </a:rPr>
              <a:t> </a:t>
            </a:r>
            <a:r>
              <a:rPr sz="2206" i="1" spc="-11" dirty="0">
                <a:latin typeface="Arial"/>
                <a:cs typeface="Arial"/>
              </a:rPr>
              <a:t>materiálem</a:t>
            </a:r>
            <a:endParaRPr sz="2206">
              <a:latin typeface="Arial"/>
              <a:cs typeface="Arial"/>
            </a:endParaRPr>
          </a:p>
          <a:p>
            <a:pPr marL="390077" indent="-376771">
              <a:spcBef>
                <a:spcPts val="1323"/>
              </a:spcBef>
              <a:buFont typeface="Wingdings"/>
              <a:buChar char=""/>
              <a:tabLst>
                <a:tab pos="390077" algn="l"/>
                <a:tab pos="390777" algn="l"/>
              </a:tabLst>
            </a:pPr>
            <a:r>
              <a:rPr sz="2206" i="1" dirty="0">
                <a:latin typeface="Arial"/>
                <a:cs typeface="Arial"/>
              </a:rPr>
              <a:t>parametry</a:t>
            </a:r>
            <a:r>
              <a:rPr sz="2206" i="1" spc="-110" dirty="0">
                <a:latin typeface="Arial"/>
                <a:cs typeface="Arial"/>
              </a:rPr>
              <a:t> </a:t>
            </a:r>
            <a:r>
              <a:rPr sz="2206" i="1" spc="-11" dirty="0">
                <a:latin typeface="Arial"/>
                <a:cs typeface="Arial"/>
              </a:rPr>
              <a:t>svařování</a:t>
            </a:r>
            <a:endParaRPr sz="2206">
              <a:latin typeface="Arial"/>
              <a:cs typeface="Arial"/>
            </a:endParaRPr>
          </a:p>
          <a:p>
            <a:pPr marL="390077" indent="-376771">
              <a:spcBef>
                <a:spcPts val="1323"/>
              </a:spcBef>
              <a:buFont typeface="Wingdings"/>
              <a:buChar char=""/>
              <a:tabLst>
                <a:tab pos="390077" algn="l"/>
                <a:tab pos="390777" algn="l"/>
              </a:tabLst>
            </a:pPr>
            <a:r>
              <a:rPr sz="2206" i="1" dirty="0">
                <a:latin typeface="Arial"/>
                <a:cs typeface="Arial"/>
              </a:rPr>
              <a:t>postupem</a:t>
            </a:r>
            <a:r>
              <a:rPr sz="2206" i="1" spc="-61" dirty="0">
                <a:latin typeface="Arial"/>
                <a:cs typeface="Arial"/>
              </a:rPr>
              <a:t> </a:t>
            </a:r>
            <a:r>
              <a:rPr sz="2206" i="1" dirty="0">
                <a:latin typeface="Arial"/>
                <a:cs typeface="Arial"/>
              </a:rPr>
              <a:t>kladení</a:t>
            </a:r>
            <a:r>
              <a:rPr sz="2206" i="1" spc="-44" dirty="0">
                <a:latin typeface="Arial"/>
                <a:cs typeface="Arial"/>
              </a:rPr>
              <a:t> </a:t>
            </a:r>
            <a:r>
              <a:rPr sz="2206" i="1" dirty="0">
                <a:latin typeface="Arial"/>
                <a:cs typeface="Arial"/>
              </a:rPr>
              <a:t>jednotlivých</a:t>
            </a:r>
            <a:r>
              <a:rPr sz="2206" i="1" spc="-39" dirty="0">
                <a:latin typeface="Arial"/>
                <a:cs typeface="Arial"/>
              </a:rPr>
              <a:t> </a:t>
            </a:r>
            <a:r>
              <a:rPr sz="2206" i="1" dirty="0">
                <a:latin typeface="Arial"/>
                <a:cs typeface="Arial"/>
              </a:rPr>
              <a:t>vrstev</a:t>
            </a:r>
            <a:r>
              <a:rPr sz="2206" i="1" spc="-61" dirty="0">
                <a:latin typeface="Arial"/>
                <a:cs typeface="Arial"/>
              </a:rPr>
              <a:t> </a:t>
            </a:r>
            <a:r>
              <a:rPr sz="2206" i="1" spc="-11" dirty="0">
                <a:latin typeface="Arial"/>
                <a:cs typeface="Arial"/>
              </a:rPr>
              <a:t>svaru</a:t>
            </a:r>
            <a:endParaRPr sz="2206">
              <a:latin typeface="Arial"/>
              <a:cs typeface="Arial"/>
            </a:endParaRPr>
          </a:p>
          <a:p>
            <a:pPr marL="390077" indent="-376771">
              <a:spcBef>
                <a:spcPts val="1323"/>
              </a:spcBef>
              <a:buFont typeface="Wingdings"/>
              <a:buChar char=""/>
              <a:tabLst>
                <a:tab pos="390077" algn="l"/>
                <a:tab pos="390777" algn="l"/>
              </a:tabLst>
            </a:pPr>
            <a:r>
              <a:rPr sz="2206" i="1" dirty="0">
                <a:latin typeface="Arial"/>
                <a:cs typeface="Arial"/>
              </a:rPr>
              <a:t>tepelným</a:t>
            </a:r>
            <a:r>
              <a:rPr sz="2206" i="1" spc="-44" dirty="0">
                <a:latin typeface="Arial"/>
                <a:cs typeface="Arial"/>
              </a:rPr>
              <a:t> </a:t>
            </a:r>
            <a:r>
              <a:rPr sz="2206" i="1" dirty="0">
                <a:latin typeface="Arial"/>
                <a:cs typeface="Arial"/>
              </a:rPr>
              <a:t>režimem</a:t>
            </a:r>
            <a:r>
              <a:rPr sz="2206" i="1" spc="-39" dirty="0">
                <a:latin typeface="Arial"/>
                <a:cs typeface="Arial"/>
              </a:rPr>
              <a:t> </a:t>
            </a:r>
            <a:r>
              <a:rPr sz="2206" i="1" spc="-11" dirty="0">
                <a:latin typeface="Arial"/>
                <a:cs typeface="Arial"/>
              </a:rPr>
              <a:t>svařování</a:t>
            </a:r>
            <a:endParaRPr sz="2206">
              <a:latin typeface="Arial"/>
              <a:cs typeface="Arial"/>
            </a:endParaRPr>
          </a:p>
          <a:p>
            <a:pPr marL="390077" indent="-376771">
              <a:spcBef>
                <a:spcPts val="1329"/>
              </a:spcBef>
              <a:buFont typeface="Wingdings"/>
              <a:buChar char=""/>
              <a:tabLst>
                <a:tab pos="390077" algn="l"/>
                <a:tab pos="390777" algn="l"/>
              </a:tabLst>
            </a:pPr>
            <a:r>
              <a:rPr sz="2206" i="1" dirty="0">
                <a:latin typeface="Arial"/>
                <a:cs typeface="Arial"/>
              </a:rPr>
              <a:t>tepelným</a:t>
            </a:r>
            <a:r>
              <a:rPr sz="2206" i="1" spc="-61" dirty="0">
                <a:latin typeface="Arial"/>
                <a:cs typeface="Arial"/>
              </a:rPr>
              <a:t> </a:t>
            </a:r>
            <a:r>
              <a:rPr sz="2206" i="1" dirty="0">
                <a:latin typeface="Arial"/>
                <a:cs typeface="Arial"/>
              </a:rPr>
              <a:t>zpracováním</a:t>
            </a:r>
            <a:r>
              <a:rPr sz="2206" i="1" spc="-61" dirty="0">
                <a:latin typeface="Arial"/>
                <a:cs typeface="Arial"/>
              </a:rPr>
              <a:t> </a:t>
            </a:r>
            <a:r>
              <a:rPr sz="2206" i="1" dirty="0">
                <a:latin typeface="Arial"/>
                <a:cs typeface="Arial"/>
              </a:rPr>
              <a:t>svarového</a:t>
            </a:r>
            <a:r>
              <a:rPr sz="2206" i="1" spc="-61" dirty="0">
                <a:latin typeface="Arial"/>
                <a:cs typeface="Arial"/>
              </a:rPr>
              <a:t> </a:t>
            </a:r>
            <a:r>
              <a:rPr sz="2206" i="1" spc="-11" dirty="0">
                <a:latin typeface="Arial"/>
                <a:cs typeface="Arial"/>
              </a:rPr>
              <a:t>spoje</a:t>
            </a:r>
            <a:endParaRPr sz="2206">
              <a:latin typeface="Arial"/>
              <a:cs typeface="Arial"/>
            </a:endParaRPr>
          </a:p>
        </p:txBody>
      </p:sp>
    </p:spTree>
    <p:extLst>
      <p:ext uri="{BB962C8B-B14F-4D97-AF65-F5344CB8AC3E}">
        <p14:creationId xmlns:p14="http://schemas.microsoft.com/office/powerpoint/2010/main" val="1899145900"/>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3" y="775582"/>
            <a:ext cx="4822017" cy="514021"/>
          </a:xfrm>
          <a:prstGeom prst="rect">
            <a:avLst/>
          </a:prstGeom>
        </p:spPr>
        <p:txBody>
          <a:bodyPr vert="horz" wrap="square" lIns="0" tIns="13305" rIns="0" bIns="0" rtlCol="0">
            <a:spAutoFit/>
          </a:bodyPr>
          <a:lstStyle/>
          <a:p>
            <a:pPr marL="14007">
              <a:spcBef>
                <a:spcPts val="105"/>
              </a:spcBef>
            </a:pPr>
            <a:r>
              <a:rPr sz="3253" i="1" spc="-105" dirty="0">
                <a:solidFill>
                  <a:srgbClr val="FF3300"/>
                </a:solidFill>
                <a:latin typeface="Tahoma"/>
                <a:cs typeface="Tahoma"/>
              </a:rPr>
              <a:t>Konstrukční</a:t>
            </a:r>
            <a:r>
              <a:rPr sz="3253" i="1" spc="-126" dirty="0">
                <a:solidFill>
                  <a:srgbClr val="FF3300"/>
                </a:solidFill>
                <a:latin typeface="Tahoma"/>
                <a:cs typeface="Tahoma"/>
              </a:rPr>
              <a:t> </a:t>
            </a:r>
            <a:r>
              <a:rPr sz="3253" i="1" spc="-72" dirty="0">
                <a:solidFill>
                  <a:srgbClr val="FF3300"/>
                </a:solidFill>
                <a:latin typeface="Tahoma"/>
                <a:cs typeface="Tahoma"/>
              </a:rPr>
              <a:t>svařitelnost</a:t>
            </a:r>
            <a:endParaRPr sz="3253">
              <a:latin typeface="Tahoma"/>
              <a:cs typeface="Tahoma"/>
            </a:endParaRPr>
          </a:p>
        </p:txBody>
      </p:sp>
      <p:sp>
        <p:nvSpPr>
          <p:cNvPr id="11" name="object 11"/>
          <p:cNvSpPr txBox="1"/>
          <p:nvPr/>
        </p:nvSpPr>
        <p:spPr>
          <a:xfrm>
            <a:off x="627930" y="1743657"/>
            <a:ext cx="9067017" cy="4302562"/>
          </a:xfrm>
          <a:prstGeom prst="rect">
            <a:avLst/>
          </a:prstGeom>
        </p:spPr>
        <p:txBody>
          <a:bodyPr vert="horz" wrap="square" lIns="0" tIns="14706" rIns="0" bIns="0" rtlCol="0">
            <a:spAutoFit/>
          </a:bodyPr>
          <a:lstStyle/>
          <a:p>
            <a:pPr marL="49723" algn="ctr">
              <a:lnSpc>
                <a:spcPts val="2514"/>
              </a:lnSpc>
              <a:spcBef>
                <a:spcPts val="116"/>
              </a:spcBef>
            </a:pPr>
            <a:r>
              <a:rPr sz="2206" i="1" dirty="0">
                <a:latin typeface="Arial"/>
                <a:cs typeface="Arial"/>
              </a:rPr>
              <a:t>vyjadřuje</a:t>
            </a:r>
            <a:r>
              <a:rPr sz="2206" i="1" spc="-55" dirty="0">
                <a:latin typeface="Arial"/>
                <a:cs typeface="Arial"/>
              </a:rPr>
              <a:t> </a:t>
            </a:r>
            <a:r>
              <a:rPr sz="2206" i="1" dirty="0">
                <a:latin typeface="Arial"/>
                <a:cs typeface="Arial"/>
              </a:rPr>
              <a:t>vliv</a:t>
            </a:r>
            <a:r>
              <a:rPr sz="2206" i="1" spc="-17" dirty="0">
                <a:latin typeface="Arial"/>
                <a:cs typeface="Arial"/>
              </a:rPr>
              <a:t> </a:t>
            </a:r>
            <a:r>
              <a:rPr sz="2206" i="1" dirty="0">
                <a:latin typeface="Arial"/>
                <a:cs typeface="Arial"/>
              </a:rPr>
              <a:t>konstrukčního</a:t>
            </a:r>
            <a:r>
              <a:rPr sz="2206" i="1" spc="-72" dirty="0">
                <a:latin typeface="Arial"/>
                <a:cs typeface="Arial"/>
              </a:rPr>
              <a:t> </a:t>
            </a:r>
            <a:r>
              <a:rPr sz="2206" i="1" dirty="0">
                <a:latin typeface="Arial"/>
                <a:cs typeface="Arial"/>
              </a:rPr>
              <a:t>řešení</a:t>
            </a:r>
            <a:r>
              <a:rPr sz="2206" i="1" spc="-44" dirty="0">
                <a:latin typeface="Arial"/>
                <a:cs typeface="Arial"/>
              </a:rPr>
              <a:t> </a:t>
            </a:r>
            <a:r>
              <a:rPr sz="2206" i="1" dirty="0">
                <a:latin typeface="Arial"/>
                <a:cs typeface="Arial"/>
              </a:rPr>
              <a:t>svarového</a:t>
            </a:r>
            <a:r>
              <a:rPr sz="2206" i="1" spc="-66" dirty="0">
                <a:latin typeface="Arial"/>
                <a:cs typeface="Arial"/>
              </a:rPr>
              <a:t> </a:t>
            </a:r>
            <a:r>
              <a:rPr sz="2206" i="1" dirty="0">
                <a:latin typeface="Arial"/>
                <a:cs typeface="Arial"/>
              </a:rPr>
              <a:t>spoje</a:t>
            </a:r>
            <a:r>
              <a:rPr sz="2206" i="1" spc="-28" dirty="0">
                <a:latin typeface="Arial"/>
                <a:cs typeface="Arial"/>
              </a:rPr>
              <a:t> </a:t>
            </a:r>
            <a:r>
              <a:rPr sz="2206" i="1" dirty="0">
                <a:latin typeface="Arial"/>
                <a:cs typeface="Arial"/>
              </a:rPr>
              <a:t>pro</a:t>
            </a:r>
            <a:r>
              <a:rPr sz="2206" i="1" spc="-28" dirty="0">
                <a:latin typeface="Arial"/>
                <a:cs typeface="Arial"/>
              </a:rPr>
              <a:t> </a:t>
            </a:r>
            <a:r>
              <a:rPr sz="2206" i="1" dirty="0">
                <a:latin typeface="Arial"/>
                <a:cs typeface="Arial"/>
              </a:rPr>
              <a:t>dané</a:t>
            </a:r>
            <a:r>
              <a:rPr sz="2206" i="1" spc="-33" dirty="0">
                <a:latin typeface="Arial"/>
                <a:cs typeface="Arial"/>
              </a:rPr>
              <a:t> </a:t>
            </a:r>
            <a:r>
              <a:rPr sz="2206" i="1" spc="-11" dirty="0">
                <a:latin typeface="Arial"/>
                <a:cs typeface="Arial"/>
              </a:rPr>
              <a:t>provozní</a:t>
            </a:r>
            <a:endParaRPr sz="2206" dirty="0">
              <a:latin typeface="Arial"/>
              <a:cs typeface="Arial"/>
            </a:endParaRPr>
          </a:p>
          <a:p>
            <a:pPr marL="54625" algn="ctr">
              <a:lnSpc>
                <a:spcPts val="2514"/>
              </a:lnSpc>
            </a:pPr>
            <a:r>
              <a:rPr sz="2206" i="1" spc="-11" dirty="0">
                <a:latin typeface="Arial"/>
                <a:cs typeface="Arial"/>
              </a:rPr>
              <a:t>podmínky</a:t>
            </a:r>
            <a:endParaRPr sz="2206" dirty="0">
              <a:latin typeface="Arial"/>
              <a:cs typeface="Arial"/>
            </a:endParaRPr>
          </a:p>
          <a:p>
            <a:pPr marL="14007">
              <a:spcBef>
                <a:spcPts val="2117"/>
              </a:spcBef>
            </a:pPr>
            <a:r>
              <a:rPr sz="2206" b="1" i="1" dirty="0">
                <a:latin typeface="Arial"/>
                <a:cs typeface="Arial"/>
              </a:rPr>
              <a:t>Zabezpečuje</a:t>
            </a:r>
            <a:r>
              <a:rPr sz="2206" b="1" i="1" spc="-50" dirty="0">
                <a:latin typeface="Arial"/>
                <a:cs typeface="Arial"/>
              </a:rPr>
              <a:t> </a:t>
            </a:r>
            <a:r>
              <a:rPr sz="2206" b="1" i="1" dirty="0">
                <a:latin typeface="Arial"/>
                <a:cs typeface="Arial"/>
              </a:rPr>
              <a:t>se</a:t>
            </a:r>
            <a:r>
              <a:rPr sz="2206" b="1" i="1" spc="-33" dirty="0">
                <a:latin typeface="Arial"/>
                <a:cs typeface="Arial"/>
              </a:rPr>
              <a:t> </a:t>
            </a:r>
            <a:r>
              <a:rPr sz="2206" b="1" i="1" dirty="0">
                <a:latin typeface="Arial"/>
                <a:cs typeface="Arial"/>
              </a:rPr>
              <a:t>následujícími</a:t>
            </a:r>
            <a:r>
              <a:rPr sz="2206" b="1" i="1" spc="-55" dirty="0">
                <a:latin typeface="Arial"/>
                <a:cs typeface="Arial"/>
              </a:rPr>
              <a:t> </a:t>
            </a:r>
            <a:r>
              <a:rPr sz="2206" b="1" i="1" dirty="0">
                <a:latin typeface="Arial"/>
                <a:cs typeface="Arial"/>
              </a:rPr>
              <a:t>základními</a:t>
            </a:r>
            <a:r>
              <a:rPr sz="2206" b="1" i="1" spc="-61" dirty="0">
                <a:latin typeface="Arial"/>
                <a:cs typeface="Arial"/>
              </a:rPr>
              <a:t> </a:t>
            </a:r>
            <a:r>
              <a:rPr sz="2206" b="1" i="1" dirty="0">
                <a:latin typeface="Arial"/>
                <a:cs typeface="Arial"/>
              </a:rPr>
              <a:t>faktory</a:t>
            </a:r>
            <a:r>
              <a:rPr sz="2206" b="1" i="1" spc="-55" dirty="0">
                <a:latin typeface="Arial"/>
                <a:cs typeface="Arial"/>
              </a:rPr>
              <a:t> :</a:t>
            </a:r>
            <a:endParaRPr sz="2206" dirty="0">
              <a:latin typeface="Arial"/>
              <a:cs typeface="Arial"/>
            </a:endParaRPr>
          </a:p>
          <a:p>
            <a:pPr marL="390077" indent="-376771">
              <a:spcBef>
                <a:spcPts val="2117"/>
              </a:spcBef>
              <a:buFont typeface="Wingdings"/>
              <a:buChar char=""/>
              <a:tabLst>
                <a:tab pos="390077" algn="l"/>
                <a:tab pos="390777" algn="l"/>
              </a:tabLst>
            </a:pPr>
            <a:r>
              <a:rPr sz="2206" i="1" dirty="0">
                <a:latin typeface="Arial"/>
                <a:cs typeface="Arial"/>
              </a:rPr>
              <a:t>tloušťkou</a:t>
            </a:r>
            <a:r>
              <a:rPr sz="2206" i="1" spc="-66" dirty="0">
                <a:latin typeface="Arial"/>
                <a:cs typeface="Arial"/>
              </a:rPr>
              <a:t> </a:t>
            </a:r>
            <a:r>
              <a:rPr sz="2206" i="1" spc="-11" dirty="0">
                <a:latin typeface="Arial"/>
                <a:cs typeface="Arial"/>
              </a:rPr>
              <a:t>materiálu</a:t>
            </a:r>
            <a:endParaRPr sz="2206" dirty="0">
              <a:latin typeface="Arial"/>
              <a:cs typeface="Arial"/>
            </a:endParaRPr>
          </a:p>
          <a:p>
            <a:pPr marL="390077" indent="-376771">
              <a:spcBef>
                <a:spcPts val="926"/>
              </a:spcBef>
              <a:buFont typeface="Wingdings"/>
              <a:buChar char=""/>
              <a:tabLst>
                <a:tab pos="390077" algn="l"/>
                <a:tab pos="390777" algn="l"/>
              </a:tabLst>
            </a:pPr>
            <a:r>
              <a:rPr sz="2206" i="1" dirty="0">
                <a:latin typeface="Arial"/>
                <a:cs typeface="Arial"/>
              </a:rPr>
              <a:t>tvarem,</a:t>
            </a:r>
            <a:r>
              <a:rPr sz="2206" i="1" spc="-55" dirty="0">
                <a:latin typeface="Arial"/>
                <a:cs typeface="Arial"/>
              </a:rPr>
              <a:t> </a:t>
            </a:r>
            <a:r>
              <a:rPr sz="2206" i="1" dirty="0">
                <a:latin typeface="Arial"/>
                <a:cs typeface="Arial"/>
              </a:rPr>
              <a:t>velikostí,</a:t>
            </a:r>
            <a:r>
              <a:rPr sz="2206" i="1" spc="-61" dirty="0">
                <a:latin typeface="Arial"/>
                <a:cs typeface="Arial"/>
              </a:rPr>
              <a:t> </a:t>
            </a:r>
            <a:r>
              <a:rPr sz="2206" i="1" dirty="0">
                <a:latin typeface="Arial"/>
                <a:cs typeface="Arial"/>
              </a:rPr>
              <a:t>uspořádáním</a:t>
            </a:r>
            <a:r>
              <a:rPr sz="2206" i="1" spc="-83"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počtem</a:t>
            </a:r>
            <a:r>
              <a:rPr sz="2206" i="1" spc="-61" dirty="0">
                <a:latin typeface="Arial"/>
                <a:cs typeface="Arial"/>
              </a:rPr>
              <a:t> </a:t>
            </a:r>
            <a:r>
              <a:rPr sz="2206" i="1" spc="-11" dirty="0">
                <a:latin typeface="Arial"/>
                <a:cs typeface="Arial"/>
              </a:rPr>
              <a:t>spojů</a:t>
            </a:r>
            <a:endParaRPr sz="2206" dirty="0">
              <a:latin typeface="Arial"/>
              <a:cs typeface="Arial"/>
            </a:endParaRPr>
          </a:p>
          <a:p>
            <a:pPr marL="390077" indent="-376771">
              <a:spcBef>
                <a:spcPts val="926"/>
              </a:spcBef>
              <a:buFont typeface="Wingdings"/>
              <a:buChar char=""/>
              <a:tabLst>
                <a:tab pos="390077" algn="l"/>
                <a:tab pos="390777" algn="l"/>
              </a:tabLst>
            </a:pPr>
            <a:r>
              <a:rPr sz="2206" i="1" dirty="0">
                <a:latin typeface="Arial"/>
                <a:cs typeface="Arial"/>
              </a:rPr>
              <a:t>tvarem</a:t>
            </a:r>
            <a:r>
              <a:rPr sz="2206" i="1" spc="-61" dirty="0">
                <a:latin typeface="Arial"/>
                <a:cs typeface="Arial"/>
              </a:rPr>
              <a:t> </a:t>
            </a:r>
            <a:r>
              <a:rPr sz="2206" i="1" dirty="0">
                <a:latin typeface="Arial"/>
                <a:cs typeface="Arial"/>
              </a:rPr>
              <a:t>a</a:t>
            </a:r>
            <a:r>
              <a:rPr sz="2206" i="1" spc="-22" dirty="0">
                <a:latin typeface="Arial"/>
                <a:cs typeface="Arial"/>
              </a:rPr>
              <a:t> </a:t>
            </a:r>
            <a:r>
              <a:rPr sz="2206" i="1" dirty="0">
                <a:latin typeface="Arial"/>
                <a:cs typeface="Arial"/>
              </a:rPr>
              <a:t>přípravou</a:t>
            </a:r>
            <a:r>
              <a:rPr sz="2206" i="1" spc="-55" dirty="0">
                <a:latin typeface="Arial"/>
                <a:cs typeface="Arial"/>
              </a:rPr>
              <a:t> </a:t>
            </a:r>
            <a:r>
              <a:rPr sz="2206" i="1" dirty="0">
                <a:latin typeface="Arial"/>
                <a:cs typeface="Arial"/>
              </a:rPr>
              <a:t>svarových</a:t>
            </a:r>
            <a:r>
              <a:rPr sz="2206" i="1" spc="-61" dirty="0">
                <a:latin typeface="Arial"/>
                <a:cs typeface="Arial"/>
              </a:rPr>
              <a:t> </a:t>
            </a:r>
            <a:r>
              <a:rPr sz="2206" i="1" spc="-11" dirty="0">
                <a:latin typeface="Arial"/>
                <a:cs typeface="Arial"/>
              </a:rPr>
              <a:t>ploch</a:t>
            </a:r>
            <a:endParaRPr sz="2206" dirty="0">
              <a:latin typeface="Arial"/>
              <a:cs typeface="Arial"/>
            </a:endParaRPr>
          </a:p>
          <a:p>
            <a:pPr marL="390077" indent="-376771">
              <a:spcBef>
                <a:spcPts val="926"/>
              </a:spcBef>
              <a:buFont typeface="Wingdings"/>
              <a:buChar char=""/>
              <a:tabLst>
                <a:tab pos="390077" algn="l"/>
                <a:tab pos="390777" algn="l"/>
              </a:tabLst>
            </a:pPr>
            <a:r>
              <a:rPr sz="2206" i="1" dirty="0">
                <a:latin typeface="Arial"/>
                <a:cs typeface="Arial"/>
              </a:rPr>
              <a:t>tuhostí</a:t>
            </a:r>
            <a:r>
              <a:rPr sz="2206" i="1" spc="-61" dirty="0">
                <a:latin typeface="Arial"/>
                <a:cs typeface="Arial"/>
              </a:rPr>
              <a:t> </a:t>
            </a:r>
            <a:r>
              <a:rPr sz="2206" i="1" dirty="0">
                <a:latin typeface="Arial"/>
                <a:cs typeface="Arial"/>
              </a:rPr>
              <a:t>spoje</a:t>
            </a:r>
            <a:r>
              <a:rPr sz="2206" i="1" spc="-17" dirty="0">
                <a:latin typeface="Arial"/>
                <a:cs typeface="Arial"/>
              </a:rPr>
              <a:t> </a:t>
            </a:r>
            <a:r>
              <a:rPr sz="2206" i="1" dirty="0">
                <a:latin typeface="Arial"/>
                <a:cs typeface="Arial"/>
              </a:rPr>
              <a:t>ve</a:t>
            </a:r>
            <a:r>
              <a:rPr sz="2206" i="1" spc="-11" dirty="0">
                <a:latin typeface="Arial"/>
                <a:cs typeface="Arial"/>
              </a:rPr>
              <a:t> svařenci</a:t>
            </a:r>
            <a:endParaRPr sz="2206" dirty="0">
              <a:latin typeface="Arial"/>
              <a:cs typeface="Arial"/>
            </a:endParaRPr>
          </a:p>
          <a:p>
            <a:pPr marL="321446" marR="1058879" indent="-308140">
              <a:lnSpc>
                <a:spcPts val="2382"/>
              </a:lnSpc>
              <a:spcBef>
                <a:spcPts val="1230"/>
              </a:spcBef>
              <a:buFont typeface="Wingdings"/>
              <a:buChar char=""/>
              <a:tabLst>
                <a:tab pos="390077" algn="l"/>
                <a:tab pos="390777" algn="l"/>
              </a:tabLst>
            </a:pPr>
            <a:r>
              <a:rPr sz="1985" dirty="0"/>
              <a:t>	</a:t>
            </a:r>
            <a:r>
              <a:rPr sz="2206" i="1" dirty="0">
                <a:latin typeface="Arial"/>
                <a:cs typeface="Arial"/>
              </a:rPr>
              <a:t>rozložením</a:t>
            </a:r>
            <a:r>
              <a:rPr sz="2206" i="1" spc="-88" dirty="0">
                <a:latin typeface="Arial"/>
                <a:cs typeface="Arial"/>
              </a:rPr>
              <a:t> </a:t>
            </a:r>
            <a:r>
              <a:rPr sz="2206" i="1" dirty="0">
                <a:latin typeface="Arial"/>
                <a:cs typeface="Arial"/>
              </a:rPr>
              <a:t>svarů</a:t>
            </a:r>
            <a:r>
              <a:rPr sz="2206" i="1" spc="-50" dirty="0">
                <a:latin typeface="Arial"/>
                <a:cs typeface="Arial"/>
              </a:rPr>
              <a:t> </a:t>
            </a:r>
            <a:r>
              <a:rPr sz="2206" i="1" dirty="0">
                <a:latin typeface="Arial"/>
                <a:cs typeface="Arial"/>
              </a:rPr>
              <a:t>v závislosti</a:t>
            </a:r>
            <a:r>
              <a:rPr sz="2206" i="1" spc="-44" dirty="0">
                <a:latin typeface="Arial"/>
                <a:cs typeface="Arial"/>
              </a:rPr>
              <a:t> </a:t>
            </a:r>
            <a:r>
              <a:rPr sz="2206" i="1" dirty="0">
                <a:latin typeface="Arial"/>
                <a:cs typeface="Arial"/>
              </a:rPr>
              <a:t>na</a:t>
            </a:r>
            <a:r>
              <a:rPr sz="2206" i="1" spc="-6" dirty="0">
                <a:latin typeface="Arial"/>
                <a:cs typeface="Arial"/>
              </a:rPr>
              <a:t> </a:t>
            </a:r>
            <a:r>
              <a:rPr sz="2206" i="1" dirty="0">
                <a:latin typeface="Arial"/>
                <a:cs typeface="Arial"/>
              </a:rPr>
              <a:t>namáhání</a:t>
            </a:r>
            <a:r>
              <a:rPr sz="2206" i="1" spc="-44" dirty="0">
                <a:latin typeface="Arial"/>
                <a:cs typeface="Arial"/>
              </a:rPr>
              <a:t> </a:t>
            </a:r>
            <a:r>
              <a:rPr sz="2206" i="1" dirty="0">
                <a:latin typeface="Arial"/>
                <a:cs typeface="Arial"/>
              </a:rPr>
              <a:t>a</a:t>
            </a:r>
            <a:r>
              <a:rPr sz="2206" i="1" spc="-6" dirty="0">
                <a:latin typeface="Arial"/>
                <a:cs typeface="Arial"/>
              </a:rPr>
              <a:t> </a:t>
            </a:r>
            <a:r>
              <a:rPr sz="2206" i="1" dirty="0">
                <a:latin typeface="Arial"/>
                <a:cs typeface="Arial"/>
              </a:rPr>
              <a:t>také</a:t>
            </a:r>
            <a:r>
              <a:rPr sz="2206" i="1" spc="-39" dirty="0">
                <a:latin typeface="Arial"/>
                <a:cs typeface="Arial"/>
              </a:rPr>
              <a:t> </a:t>
            </a:r>
            <a:r>
              <a:rPr sz="2206" i="1" spc="-11" dirty="0">
                <a:latin typeface="Arial"/>
                <a:cs typeface="Arial"/>
              </a:rPr>
              <a:t>vyloučením </a:t>
            </a:r>
            <a:r>
              <a:rPr sz="2206" i="1" dirty="0">
                <a:latin typeface="Arial"/>
                <a:cs typeface="Arial"/>
              </a:rPr>
              <a:t>konstrukčních</a:t>
            </a:r>
            <a:r>
              <a:rPr sz="2206" i="1" spc="-61" dirty="0">
                <a:latin typeface="Arial"/>
                <a:cs typeface="Arial"/>
              </a:rPr>
              <a:t> </a:t>
            </a:r>
            <a:r>
              <a:rPr sz="2206" i="1" spc="-11" dirty="0">
                <a:latin typeface="Arial"/>
                <a:cs typeface="Arial"/>
              </a:rPr>
              <a:t>vrubů</a:t>
            </a:r>
            <a:endParaRPr sz="2206" dirty="0">
              <a:latin typeface="Arial"/>
              <a:cs typeface="Arial"/>
            </a:endParaRPr>
          </a:p>
          <a:p>
            <a:pPr marL="783655">
              <a:lnSpc>
                <a:spcPts val="2349"/>
              </a:lnSpc>
            </a:pPr>
            <a:r>
              <a:rPr sz="2206" i="1" dirty="0">
                <a:latin typeface="Arial"/>
                <a:cs typeface="Arial"/>
              </a:rPr>
              <a:t>(náhlé</a:t>
            </a:r>
            <a:r>
              <a:rPr sz="2206" i="1" spc="-28" dirty="0">
                <a:latin typeface="Arial"/>
                <a:cs typeface="Arial"/>
              </a:rPr>
              <a:t> </a:t>
            </a:r>
            <a:r>
              <a:rPr sz="2206" i="1" dirty="0">
                <a:latin typeface="Arial"/>
                <a:cs typeface="Arial"/>
              </a:rPr>
              <a:t>změny</a:t>
            </a:r>
            <a:r>
              <a:rPr sz="2206" i="1" spc="-33" dirty="0">
                <a:latin typeface="Arial"/>
                <a:cs typeface="Arial"/>
              </a:rPr>
              <a:t> </a:t>
            </a:r>
            <a:r>
              <a:rPr sz="2206" i="1" dirty="0">
                <a:latin typeface="Arial"/>
                <a:cs typeface="Arial"/>
              </a:rPr>
              <a:t>tuhosti,</a:t>
            </a:r>
            <a:r>
              <a:rPr sz="2206" i="1" spc="-55" dirty="0">
                <a:latin typeface="Arial"/>
                <a:cs typeface="Arial"/>
              </a:rPr>
              <a:t> </a:t>
            </a:r>
            <a:r>
              <a:rPr sz="2206" i="1" dirty="0">
                <a:latin typeface="Arial"/>
                <a:cs typeface="Arial"/>
              </a:rPr>
              <a:t>křížení</a:t>
            </a:r>
            <a:r>
              <a:rPr sz="2206" i="1" spc="-55" dirty="0">
                <a:latin typeface="Arial"/>
                <a:cs typeface="Arial"/>
              </a:rPr>
              <a:t> </a:t>
            </a:r>
            <a:r>
              <a:rPr sz="2206" i="1" dirty="0">
                <a:latin typeface="Arial"/>
                <a:cs typeface="Arial"/>
              </a:rPr>
              <a:t>svarů,</a:t>
            </a:r>
            <a:r>
              <a:rPr sz="2206" i="1" spc="-55" dirty="0">
                <a:latin typeface="Arial"/>
                <a:cs typeface="Arial"/>
              </a:rPr>
              <a:t> </a:t>
            </a:r>
            <a:r>
              <a:rPr sz="2206" i="1" dirty="0">
                <a:latin typeface="Arial"/>
                <a:cs typeface="Arial"/>
              </a:rPr>
              <a:t>příliš</a:t>
            </a:r>
            <a:r>
              <a:rPr sz="2206" i="1" spc="-22" dirty="0">
                <a:latin typeface="Arial"/>
                <a:cs typeface="Arial"/>
              </a:rPr>
              <a:t> </a:t>
            </a:r>
            <a:r>
              <a:rPr sz="2206" i="1" dirty="0">
                <a:latin typeface="Arial"/>
                <a:cs typeface="Arial"/>
              </a:rPr>
              <a:t>malý</a:t>
            </a:r>
            <a:r>
              <a:rPr sz="2206" i="1" spc="-6" dirty="0">
                <a:latin typeface="Arial"/>
                <a:cs typeface="Arial"/>
              </a:rPr>
              <a:t> </a:t>
            </a:r>
            <a:r>
              <a:rPr sz="2206" i="1" dirty="0">
                <a:latin typeface="Arial"/>
                <a:cs typeface="Arial"/>
              </a:rPr>
              <a:t>koutový</a:t>
            </a:r>
            <a:r>
              <a:rPr sz="2206" i="1" spc="-44" dirty="0">
                <a:latin typeface="Arial"/>
                <a:cs typeface="Arial"/>
              </a:rPr>
              <a:t> </a:t>
            </a:r>
            <a:r>
              <a:rPr sz="2206" i="1" dirty="0">
                <a:latin typeface="Arial"/>
                <a:cs typeface="Arial"/>
              </a:rPr>
              <a:t>svar</a:t>
            </a:r>
            <a:r>
              <a:rPr sz="2206" i="1" spc="-50" dirty="0">
                <a:latin typeface="Arial"/>
                <a:cs typeface="Arial"/>
              </a:rPr>
              <a:t> </a:t>
            </a:r>
            <a:r>
              <a:rPr sz="2206" i="1" spc="-11" dirty="0">
                <a:latin typeface="Arial"/>
                <a:cs typeface="Arial"/>
              </a:rPr>
              <a:t>apod.)</a:t>
            </a:r>
            <a:endParaRPr sz="2206" dirty="0">
              <a:latin typeface="Arial"/>
              <a:cs typeface="Arial"/>
            </a:endParaRPr>
          </a:p>
        </p:txBody>
      </p:sp>
    </p:spTree>
    <p:extLst>
      <p:ext uri="{BB962C8B-B14F-4D97-AF65-F5344CB8AC3E}">
        <p14:creationId xmlns:p14="http://schemas.microsoft.com/office/powerpoint/2010/main" val="157791855"/>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3" y="775582"/>
            <a:ext cx="5808689" cy="514021"/>
          </a:xfrm>
          <a:prstGeom prst="rect">
            <a:avLst/>
          </a:prstGeom>
        </p:spPr>
        <p:txBody>
          <a:bodyPr vert="horz" wrap="square" lIns="0" tIns="13305" rIns="0" bIns="0" rtlCol="0">
            <a:spAutoFit/>
          </a:bodyPr>
          <a:lstStyle/>
          <a:p>
            <a:pPr marL="14007">
              <a:spcBef>
                <a:spcPts val="105"/>
              </a:spcBef>
            </a:pPr>
            <a:r>
              <a:rPr sz="3253" i="1" spc="-94" dirty="0">
                <a:solidFill>
                  <a:srgbClr val="FF3300"/>
                </a:solidFill>
                <a:latin typeface="Tahoma"/>
                <a:cs typeface="Tahoma"/>
              </a:rPr>
              <a:t>Svařitelnost</a:t>
            </a:r>
            <a:r>
              <a:rPr sz="3253" i="1" spc="-121" dirty="0">
                <a:solidFill>
                  <a:srgbClr val="FF3300"/>
                </a:solidFill>
                <a:latin typeface="Tahoma"/>
                <a:cs typeface="Tahoma"/>
              </a:rPr>
              <a:t> </a:t>
            </a:r>
            <a:r>
              <a:rPr sz="3253" i="1" spc="-94" dirty="0">
                <a:solidFill>
                  <a:srgbClr val="FF3300"/>
                </a:solidFill>
                <a:latin typeface="Tahoma"/>
                <a:cs typeface="Tahoma"/>
              </a:rPr>
              <a:t>musí</a:t>
            </a:r>
            <a:r>
              <a:rPr sz="3253" i="1" spc="-143" dirty="0">
                <a:solidFill>
                  <a:srgbClr val="FF3300"/>
                </a:solidFill>
                <a:latin typeface="Tahoma"/>
                <a:cs typeface="Tahoma"/>
              </a:rPr>
              <a:t> </a:t>
            </a:r>
            <a:r>
              <a:rPr sz="3253" i="1" spc="-66" dirty="0">
                <a:solidFill>
                  <a:srgbClr val="FF3300"/>
                </a:solidFill>
                <a:latin typeface="Tahoma"/>
                <a:cs typeface="Tahoma"/>
              </a:rPr>
              <a:t>zabezpečit:</a:t>
            </a:r>
            <a:endParaRPr sz="3253">
              <a:latin typeface="Tahoma"/>
              <a:cs typeface="Tahoma"/>
            </a:endParaRPr>
          </a:p>
        </p:txBody>
      </p:sp>
      <p:sp>
        <p:nvSpPr>
          <p:cNvPr id="11" name="object 11"/>
          <p:cNvSpPr txBox="1"/>
          <p:nvPr/>
        </p:nvSpPr>
        <p:spPr>
          <a:xfrm>
            <a:off x="627930" y="1626405"/>
            <a:ext cx="9189563" cy="3670827"/>
          </a:xfrm>
          <a:prstGeom prst="rect">
            <a:avLst/>
          </a:prstGeom>
        </p:spPr>
        <p:txBody>
          <a:bodyPr vert="horz" wrap="square" lIns="0" tIns="131650" rIns="0" bIns="0" rtlCol="0">
            <a:spAutoFit/>
          </a:bodyPr>
          <a:lstStyle/>
          <a:p>
            <a:pPr marL="14007">
              <a:spcBef>
                <a:spcPts val="1037"/>
              </a:spcBef>
            </a:pPr>
            <a:r>
              <a:rPr sz="2206" b="1" i="1" dirty="0">
                <a:latin typeface="Arial"/>
                <a:cs typeface="Arial"/>
              </a:rPr>
              <a:t>Metalurgické</a:t>
            </a:r>
            <a:r>
              <a:rPr sz="2206" b="1" i="1" spc="-99" dirty="0">
                <a:latin typeface="Arial"/>
                <a:cs typeface="Arial"/>
              </a:rPr>
              <a:t> </a:t>
            </a:r>
            <a:r>
              <a:rPr sz="2206" b="1" i="1" spc="-11" dirty="0">
                <a:latin typeface="Arial"/>
                <a:cs typeface="Arial"/>
              </a:rPr>
              <a:t>funkce</a:t>
            </a:r>
            <a:endParaRPr sz="2206">
              <a:latin typeface="Arial"/>
              <a:cs typeface="Arial"/>
            </a:endParaRPr>
          </a:p>
          <a:p>
            <a:pPr marL="14007" marR="21710">
              <a:lnSpc>
                <a:spcPts val="2382"/>
              </a:lnSpc>
              <a:spcBef>
                <a:spcPts val="1230"/>
              </a:spcBef>
            </a:pPr>
            <a:r>
              <a:rPr sz="2206" i="1" dirty="0">
                <a:latin typeface="Arial"/>
                <a:cs typeface="Arial"/>
              </a:rPr>
              <a:t>Základní</a:t>
            </a:r>
            <a:r>
              <a:rPr sz="2206" i="1" spc="-44" dirty="0">
                <a:latin typeface="Arial"/>
                <a:cs typeface="Arial"/>
              </a:rPr>
              <a:t> </a:t>
            </a:r>
            <a:r>
              <a:rPr sz="2206" i="1" dirty="0">
                <a:latin typeface="Arial"/>
                <a:cs typeface="Arial"/>
              </a:rPr>
              <a:t>materiál</a:t>
            </a:r>
            <a:r>
              <a:rPr sz="2206" i="1" spc="-11"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spojí</a:t>
            </a:r>
            <a:r>
              <a:rPr sz="2206" i="1" spc="-39"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svarovým</a:t>
            </a:r>
            <a:r>
              <a:rPr sz="2206" i="1" spc="-66" dirty="0">
                <a:latin typeface="Arial"/>
                <a:cs typeface="Arial"/>
              </a:rPr>
              <a:t> </a:t>
            </a:r>
            <a:r>
              <a:rPr sz="2206" i="1" dirty="0">
                <a:latin typeface="Arial"/>
                <a:cs typeface="Arial"/>
              </a:rPr>
              <a:t>kovem</a:t>
            </a:r>
            <a:r>
              <a:rPr sz="2206" i="1" spc="-61" dirty="0">
                <a:latin typeface="Arial"/>
                <a:cs typeface="Arial"/>
              </a:rPr>
              <a:t> </a:t>
            </a:r>
            <a:r>
              <a:rPr sz="2206" i="1" dirty="0">
                <a:latin typeface="Arial"/>
                <a:cs typeface="Arial"/>
              </a:rPr>
              <a:t>bez</a:t>
            </a:r>
            <a:r>
              <a:rPr sz="2206" i="1" spc="-22" dirty="0">
                <a:latin typeface="Arial"/>
                <a:cs typeface="Arial"/>
              </a:rPr>
              <a:t> </a:t>
            </a:r>
            <a:r>
              <a:rPr sz="2206" i="1" dirty="0">
                <a:latin typeface="Arial"/>
                <a:cs typeface="Arial"/>
              </a:rPr>
              <a:t>vytváření</a:t>
            </a:r>
            <a:r>
              <a:rPr sz="2206" i="1" spc="-55" dirty="0">
                <a:latin typeface="Arial"/>
                <a:cs typeface="Arial"/>
              </a:rPr>
              <a:t> </a:t>
            </a:r>
            <a:r>
              <a:rPr sz="2206" i="1" spc="-11" dirty="0">
                <a:latin typeface="Arial"/>
                <a:cs typeface="Arial"/>
              </a:rPr>
              <a:t>nežádoucích </a:t>
            </a:r>
            <a:r>
              <a:rPr sz="2206" i="1" dirty="0">
                <a:latin typeface="Arial"/>
                <a:cs typeface="Arial"/>
              </a:rPr>
              <a:t>složek</a:t>
            </a:r>
            <a:r>
              <a:rPr sz="2206" i="1" spc="-39" dirty="0">
                <a:latin typeface="Arial"/>
                <a:cs typeface="Arial"/>
              </a:rPr>
              <a:t> </a:t>
            </a:r>
            <a:r>
              <a:rPr sz="2206" i="1" dirty="0">
                <a:latin typeface="Arial"/>
                <a:cs typeface="Arial"/>
              </a:rPr>
              <a:t>a</a:t>
            </a:r>
            <a:r>
              <a:rPr sz="2206" i="1" spc="-17" dirty="0">
                <a:latin typeface="Arial"/>
                <a:cs typeface="Arial"/>
              </a:rPr>
              <a:t> </a:t>
            </a:r>
            <a:r>
              <a:rPr sz="2206" i="1" spc="-11" dirty="0">
                <a:latin typeface="Arial"/>
                <a:cs typeface="Arial"/>
              </a:rPr>
              <a:t>slitin</a:t>
            </a:r>
            <a:endParaRPr sz="2206">
              <a:latin typeface="Arial"/>
              <a:cs typeface="Arial"/>
            </a:endParaRPr>
          </a:p>
          <a:p>
            <a:pPr marL="14007">
              <a:spcBef>
                <a:spcPts val="2079"/>
              </a:spcBef>
            </a:pPr>
            <a:r>
              <a:rPr sz="2206" b="1" i="1" dirty="0">
                <a:latin typeface="Arial"/>
                <a:cs typeface="Arial"/>
              </a:rPr>
              <a:t>Mechanické</a:t>
            </a:r>
            <a:r>
              <a:rPr sz="2206" b="1" i="1" spc="-77" dirty="0">
                <a:latin typeface="Arial"/>
                <a:cs typeface="Arial"/>
              </a:rPr>
              <a:t> </a:t>
            </a:r>
            <a:r>
              <a:rPr sz="2206" b="1" i="1" spc="-11" dirty="0">
                <a:latin typeface="Arial"/>
                <a:cs typeface="Arial"/>
              </a:rPr>
              <a:t>podmínky</a:t>
            </a:r>
            <a:endParaRPr sz="2206">
              <a:latin typeface="Arial"/>
              <a:cs typeface="Arial"/>
            </a:endParaRPr>
          </a:p>
          <a:p>
            <a:pPr marL="14007">
              <a:spcBef>
                <a:spcPts val="931"/>
              </a:spcBef>
            </a:pPr>
            <a:r>
              <a:rPr sz="2206" i="1" dirty="0">
                <a:latin typeface="Arial"/>
                <a:cs typeface="Arial"/>
              </a:rPr>
              <a:t>Spoj</a:t>
            </a:r>
            <a:r>
              <a:rPr sz="2206" i="1" spc="-39" dirty="0">
                <a:latin typeface="Arial"/>
                <a:cs typeface="Arial"/>
              </a:rPr>
              <a:t> </a:t>
            </a:r>
            <a:r>
              <a:rPr sz="2206" i="1" dirty="0">
                <a:latin typeface="Arial"/>
                <a:cs typeface="Arial"/>
              </a:rPr>
              <a:t>musí</a:t>
            </a:r>
            <a:r>
              <a:rPr sz="2206" i="1" spc="-33" dirty="0">
                <a:latin typeface="Arial"/>
                <a:cs typeface="Arial"/>
              </a:rPr>
              <a:t> </a:t>
            </a:r>
            <a:r>
              <a:rPr sz="2206" i="1" dirty="0">
                <a:latin typeface="Arial"/>
                <a:cs typeface="Arial"/>
              </a:rPr>
              <a:t>být</a:t>
            </a:r>
            <a:r>
              <a:rPr sz="2206" i="1" spc="-33" dirty="0">
                <a:latin typeface="Arial"/>
                <a:cs typeface="Arial"/>
              </a:rPr>
              <a:t> </a:t>
            </a:r>
            <a:r>
              <a:rPr sz="2206" i="1" dirty="0">
                <a:latin typeface="Arial"/>
                <a:cs typeface="Arial"/>
              </a:rPr>
              <a:t>bez</a:t>
            </a:r>
            <a:r>
              <a:rPr sz="2206" i="1" spc="-22" dirty="0">
                <a:latin typeface="Arial"/>
                <a:cs typeface="Arial"/>
              </a:rPr>
              <a:t> </a:t>
            </a:r>
            <a:r>
              <a:rPr sz="2206" i="1" dirty="0">
                <a:latin typeface="Arial"/>
                <a:cs typeface="Arial"/>
              </a:rPr>
              <a:t>vad</a:t>
            </a:r>
            <a:r>
              <a:rPr sz="2206" i="1" spc="-44" dirty="0">
                <a:latin typeface="Arial"/>
                <a:cs typeface="Arial"/>
              </a:rPr>
              <a:t> </a:t>
            </a:r>
            <a:r>
              <a:rPr sz="2206" i="1" dirty="0">
                <a:latin typeface="Arial"/>
                <a:cs typeface="Arial"/>
              </a:rPr>
              <a:t>(pórů,</a:t>
            </a:r>
            <a:r>
              <a:rPr sz="2206" i="1" spc="-50" dirty="0">
                <a:latin typeface="Arial"/>
                <a:cs typeface="Arial"/>
              </a:rPr>
              <a:t> </a:t>
            </a:r>
            <a:r>
              <a:rPr sz="2206" i="1" dirty="0">
                <a:latin typeface="Arial"/>
                <a:cs typeface="Arial"/>
              </a:rPr>
              <a:t>trhlin…),</a:t>
            </a:r>
            <a:r>
              <a:rPr sz="2206" i="1" spc="-44" dirty="0">
                <a:latin typeface="Arial"/>
                <a:cs typeface="Arial"/>
              </a:rPr>
              <a:t> </a:t>
            </a:r>
            <a:r>
              <a:rPr sz="2206" i="1" spc="-11" dirty="0">
                <a:latin typeface="Arial"/>
                <a:cs typeface="Arial"/>
              </a:rPr>
              <a:t>strusky,</a:t>
            </a:r>
            <a:r>
              <a:rPr sz="2206" i="1" spc="-61" dirty="0">
                <a:latin typeface="Arial"/>
                <a:cs typeface="Arial"/>
              </a:rPr>
              <a:t> </a:t>
            </a:r>
            <a:r>
              <a:rPr sz="2206" i="1" dirty="0">
                <a:latin typeface="Arial"/>
                <a:cs typeface="Arial"/>
              </a:rPr>
              <a:t>smrštění</a:t>
            </a:r>
            <a:r>
              <a:rPr sz="2206" i="1" spc="-66" dirty="0">
                <a:latin typeface="Arial"/>
                <a:cs typeface="Arial"/>
              </a:rPr>
              <a:t> </a:t>
            </a:r>
            <a:r>
              <a:rPr sz="2206" i="1" dirty="0">
                <a:latin typeface="Arial"/>
                <a:cs typeface="Arial"/>
              </a:rPr>
              <a:t>a</a:t>
            </a:r>
            <a:r>
              <a:rPr sz="2206" i="1" spc="-11" dirty="0">
                <a:latin typeface="Arial"/>
                <a:cs typeface="Arial"/>
              </a:rPr>
              <a:t> deformací</a:t>
            </a:r>
            <a:endParaRPr sz="2206">
              <a:latin typeface="Arial"/>
              <a:cs typeface="Arial"/>
            </a:endParaRPr>
          </a:p>
          <a:p>
            <a:pPr marL="14007">
              <a:spcBef>
                <a:spcPts val="2117"/>
              </a:spcBef>
            </a:pPr>
            <a:r>
              <a:rPr sz="2206" b="1" i="1" dirty="0">
                <a:latin typeface="Arial"/>
                <a:cs typeface="Arial"/>
              </a:rPr>
              <a:t>Užitné</a:t>
            </a:r>
            <a:r>
              <a:rPr sz="2206" b="1" i="1" spc="-44" dirty="0">
                <a:latin typeface="Arial"/>
                <a:cs typeface="Arial"/>
              </a:rPr>
              <a:t> </a:t>
            </a:r>
            <a:r>
              <a:rPr sz="2206" b="1" i="1" spc="-11" dirty="0">
                <a:latin typeface="Arial"/>
                <a:cs typeface="Arial"/>
              </a:rPr>
              <a:t>vlastnosti</a:t>
            </a:r>
            <a:endParaRPr sz="2206">
              <a:latin typeface="Arial"/>
              <a:cs typeface="Arial"/>
            </a:endParaRPr>
          </a:p>
          <a:p>
            <a:pPr marL="14007">
              <a:lnSpc>
                <a:spcPts val="2514"/>
              </a:lnSpc>
              <a:spcBef>
                <a:spcPts val="926"/>
              </a:spcBef>
              <a:tabLst>
                <a:tab pos="7990623" algn="l"/>
              </a:tabLst>
            </a:pPr>
            <a:r>
              <a:rPr sz="2206" i="1" dirty="0">
                <a:latin typeface="Arial"/>
                <a:cs typeface="Arial"/>
              </a:rPr>
              <a:t>Svar</a:t>
            </a:r>
            <a:r>
              <a:rPr sz="2206" i="1" spc="-28" dirty="0">
                <a:latin typeface="Arial"/>
                <a:cs typeface="Arial"/>
              </a:rPr>
              <a:t> </a:t>
            </a:r>
            <a:r>
              <a:rPr sz="2206" i="1" dirty="0">
                <a:latin typeface="Arial"/>
                <a:cs typeface="Arial"/>
              </a:rPr>
              <a:t>musí</a:t>
            </a:r>
            <a:r>
              <a:rPr sz="2206" i="1" spc="-39" dirty="0">
                <a:latin typeface="Arial"/>
                <a:cs typeface="Arial"/>
              </a:rPr>
              <a:t> </a:t>
            </a:r>
            <a:r>
              <a:rPr sz="2206" i="1" dirty="0">
                <a:latin typeface="Arial"/>
                <a:cs typeface="Arial"/>
              </a:rPr>
              <a:t>plnit</a:t>
            </a:r>
            <a:r>
              <a:rPr sz="2206" i="1" spc="-28" dirty="0">
                <a:latin typeface="Arial"/>
                <a:cs typeface="Arial"/>
              </a:rPr>
              <a:t> </a:t>
            </a:r>
            <a:r>
              <a:rPr sz="2206" i="1" dirty="0">
                <a:latin typeface="Arial"/>
                <a:cs typeface="Arial"/>
              </a:rPr>
              <a:t>svou</a:t>
            </a:r>
            <a:r>
              <a:rPr sz="2206" i="1" spc="-44" dirty="0">
                <a:latin typeface="Arial"/>
                <a:cs typeface="Arial"/>
              </a:rPr>
              <a:t> </a:t>
            </a:r>
            <a:r>
              <a:rPr sz="2206" i="1" dirty="0">
                <a:latin typeface="Arial"/>
                <a:cs typeface="Arial"/>
              </a:rPr>
              <a:t>funkci</a:t>
            </a:r>
            <a:r>
              <a:rPr sz="2206" i="1" spc="-39" dirty="0">
                <a:latin typeface="Arial"/>
                <a:cs typeface="Arial"/>
              </a:rPr>
              <a:t> </a:t>
            </a:r>
            <a:r>
              <a:rPr sz="2206" i="1" dirty="0">
                <a:latin typeface="Arial"/>
                <a:cs typeface="Arial"/>
              </a:rPr>
              <a:t>při</a:t>
            </a:r>
            <a:r>
              <a:rPr sz="2206" i="1" spc="-33" dirty="0">
                <a:latin typeface="Arial"/>
                <a:cs typeface="Arial"/>
              </a:rPr>
              <a:t> </a:t>
            </a:r>
            <a:r>
              <a:rPr sz="2206" i="1" dirty="0">
                <a:latin typeface="Arial"/>
                <a:cs typeface="Arial"/>
              </a:rPr>
              <a:t>různých</a:t>
            </a:r>
            <a:r>
              <a:rPr sz="2206" i="1" spc="-77" dirty="0">
                <a:latin typeface="Arial"/>
                <a:cs typeface="Arial"/>
              </a:rPr>
              <a:t> </a:t>
            </a:r>
            <a:r>
              <a:rPr sz="2206" i="1" dirty="0">
                <a:latin typeface="Arial"/>
                <a:cs typeface="Arial"/>
              </a:rPr>
              <a:t>provozních</a:t>
            </a:r>
            <a:r>
              <a:rPr sz="2206" i="1" spc="-61" dirty="0">
                <a:latin typeface="Arial"/>
                <a:cs typeface="Arial"/>
              </a:rPr>
              <a:t> </a:t>
            </a:r>
            <a:r>
              <a:rPr sz="2206" i="1" spc="-11" dirty="0">
                <a:latin typeface="Arial"/>
                <a:cs typeface="Arial"/>
              </a:rPr>
              <a:t>podmínkách</a:t>
            </a:r>
            <a:r>
              <a:rPr sz="2206" i="1" dirty="0">
                <a:latin typeface="Arial"/>
                <a:cs typeface="Arial"/>
              </a:rPr>
              <a:t>	</a:t>
            </a:r>
            <a:r>
              <a:rPr sz="2206" i="1" spc="-11" dirty="0">
                <a:latin typeface="Arial"/>
                <a:cs typeface="Arial"/>
              </a:rPr>
              <a:t>(extrémní</a:t>
            </a:r>
            <a:endParaRPr sz="2206">
              <a:latin typeface="Arial"/>
              <a:cs typeface="Arial"/>
            </a:endParaRPr>
          </a:p>
          <a:p>
            <a:pPr marL="14007">
              <a:lnSpc>
                <a:spcPts val="2514"/>
              </a:lnSpc>
            </a:pPr>
            <a:r>
              <a:rPr sz="2206" i="1" spc="-11" dirty="0">
                <a:latin typeface="Arial"/>
                <a:cs typeface="Arial"/>
              </a:rPr>
              <a:t>teploty,</a:t>
            </a:r>
            <a:r>
              <a:rPr sz="2206" i="1" spc="-55" dirty="0">
                <a:latin typeface="Arial"/>
                <a:cs typeface="Arial"/>
              </a:rPr>
              <a:t> </a:t>
            </a:r>
            <a:r>
              <a:rPr sz="2206" i="1" dirty="0">
                <a:latin typeface="Arial"/>
                <a:cs typeface="Arial"/>
              </a:rPr>
              <a:t>korozní</a:t>
            </a:r>
            <a:r>
              <a:rPr sz="2206" i="1" spc="-66" dirty="0">
                <a:latin typeface="Arial"/>
                <a:cs typeface="Arial"/>
              </a:rPr>
              <a:t> </a:t>
            </a:r>
            <a:r>
              <a:rPr sz="2206" i="1" dirty="0">
                <a:latin typeface="Arial"/>
                <a:cs typeface="Arial"/>
              </a:rPr>
              <a:t>prostředí,</a:t>
            </a:r>
            <a:r>
              <a:rPr sz="2206" i="1" spc="-66" dirty="0">
                <a:latin typeface="Arial"/>
                <a:cs typeface="Arial"/>
              </a:rPr>
              <a:t> </a:t>
            </a:r>
            <a:r>
              <a:rPr sz="2206" i="1" dirty="0">
                <a:latin typeface="Arial"/>
                <a:cs typeface="Arial"/>
              </a:rPr>
              <a:t>únava,</a:t>
            </a:r>
            <a:r>
              <a:rPr sz="2206" i="1" spc="-66" dirty="0">
                <a:latin typeface="Arial"/>
                <a:cs typeface="Arial"/>
              </a:rPr>
              <a:t> </a:t>
            </a:r>
            <a:r>
              <a:rPr sz="2206" i="1" dirty="0">
                <a:latin typeface="Arial"/>
                <a:cs typeface="Arial"/>
              </a:rPr>
              <a:t>vysoké</a:t>
            </a:r>
            <a:r>
              <a:rPr sz="2206" i="1" spc="-55" dirty="0">
                <a:latin typeface="Arial"/>
                <a:cs typeface="Arial"/>
              </a:rPr>
              <a:t> </a:t>
            </a:r>
            <a:r>
              <a:rPr sz="2206" i="1" dirty="0">
                <a:latin typeface="Arial"/>
                <a:cs typeface="Arial"/>
              </a:rPr>
              <a:t>tlaky</a:t>
            </a:r>
            <a:r>
              <a:rPr sz="2206" i="1" spc="-39" dirty="0">
                <a:latin typeface="Arial"/>
                <a:cs typeface="Arial"/>
              </a:rPr>
              <a:t> </a:t>
            </a:r>
            <a:r>
              <a:rPr sz="2206" i="1" spc="-28" dirty="0">
                <a:latin typeface="Arial"/>
                <a:cs typeface="Arial"/>
              </a:rPr>
              <a:t>…)</a:t>
            </a:r>
            <a:endParaRPr sz="2206">
              <a:latin typeface="Arial"/>
              <a:cs typeface="Arial"/>
            </a:endParaRPr>
          </a:p>
        </p:txBody>
      </p:sp>
    </p:spTree>
    <p:extLst>
      <p:ext uri="{BB962C8B-B14F-4D97-AF65-F5344CB8AC3E}">
        <p14:creationId xmlns:p14="http://schemas.microsoft.com/office/powerpoint/2010/main" val="3602873297"/>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3" y="775582"/>
            <a:ext cx="7698701" cy="514021"/>
          </a:xfrm>
          <a:prstGeom prst="rect">
            <a:avLst/>
          </a:prstGeom>
        </p:spPr>
        <p:txBody>
          <a:bodyPr vert="horz" wrap="square" lIns="0" tIns="13305" rIns="0" bIns="0" rtlCol="0">
            <a:spAutoFit/>
          </a:bodyPr>
          <a:lstStyle/>
          <a:p>
            <a:pPr marL="14007">
              <a:spcBef>
                <a:spcPts val="105"/>
              </a:spcBef>
            </a:pPr>
            <a:r>
              <a:rPr sz="3253" i="1" spc="-116" dirty="0">
                <a:solidFill>
                  <a:srgbClr val="FF3300"/>
                </a:solidFill>
                <a:latin typeface="Tahoma"/>
                <a:cs typeface="Tahoma"/>
              </a:rPr>
              <a:t>Hodnocení</a:t>
            </a:r>
            <a:r>
              <a:rPr sz="3253" i="1" spc="-126" dirty="0">
                <a:solidFill>
                  <a:srgbClr val="FF3300"/>
                </a:solidFill>
                <a:latin typeface="Tahoma"/>
                <a:cs typeface="Tahoma"/>
              </a:rPr>
              <a:t> </a:t>
            </a:r>
            <a:r>
              <a:rPr sz="3253" i="1" spc="-88" dirty="0">
                <a:solidFill>
                  <a:srgbClr val="FF3300"/>
                </a:solidFill>
                <a:latin typeface="Tahoma"/>
                <a:cs typeface="Tahoma"/>
              </a:rPr>
              <a:t>svařitelnosti</a:t>
            </a:r>
            <a:r>
              <a:rPr sz="3253" i="1" spc="-132" dirty="0">
                <a:solidFill>
                  <a:srgbClr val="FF3300"/>
                </a:solidFill>
                <a:latin typeface="Tahoma"/>
                <a:cs typeface="Tahoma"/>
              </a:rPr>
              <a:t> </a:t>
            </a:r>
            <a:r>
              <a:rPr sz="3253" i="1" dirty="0">
                <a:solidFill>
                  <a:srgbClr val="FF3300"/>
                </a:solidFill>
                <a:latin typeface="Tahoma"/>
                <a:cs typeface="Tahoma"/>
              </a:rPr>
              <a:t>–</a:t>
            </a:r>
            <a:r>
              <a:rPr sz="3253" i="1" spc="-138" dirty="0">
                <a:solidFill>
                  <a:srgbClr val="FF3300"/>
                </a:solidFill>
                <a:latin typeface="Tahoma"/>
                <a:cs typeface="Tahoma"/>
              </a:rPr>
              <a:t> </a:t>
            </a:r>
            <a:r>
              <a:rPr sz="3253" i="1" spc="-110" dirty="0">
                <a:solidFill>
                  <a:srgbClr val="FF3300"/>
                </a:solidFill>
                <a:latin typeface="Tahoma"/>
                <a:cs typeface="Tahoma"/>
              </a:rPr>
              <a:t>ČSN</a:t>
            </a:r>
            <a:r>
              <a:rPr sz="3253" i="1" spc="-126" dirty="0">
                <a:solidFill>
                  <a:srgbClr val="FF3300"/>
                </a:solidFill>
                <a:latin typeface="Tahoma"/>
                <a:cs typeface="Tahoma"/>
              </a:rPr>
              <a:t> </a:t>
            </a:r>
            <a:r>
              <a:rPr sz="3253" i="1" spc="-39" dirty="0">
                <a:solidFill>
                  <a:srgbClr val="FF3300"/>
                </a:solidFill>
                <a:latin typeface="Tahoma"/>
                <a:cs typeface="Tahoma"/>
              </a:rPr>
              <a:t>05</a:t>
            </a:r>
            <a:r>
              <a:rPr sz="3253" i="1" spc="-132" dirty="0">
                <a:solidFill>
                  <a:srgbClr val="FF3300"/>
                </a:solidFill>
                <a:latin typeface="Tahoma"/>
                <a:cs typeface="Tahoma"/>
              </a:rPr>
              <a:t> </a:t>
            </a:r>
            <a:r>
              <a:rPr sz="3253" i="1" spc="-22" dirty="0">
                <a:solidFill>
                  <a:srgbClr val="FF3300"/>
                </a:solidFill>
                <a:latin typeface="Tahoma"/>
                <a:cs typeface="Tahoma"/>
              </a:rPr>
              <a:t>1309</a:t>
            </a:r>
            <a:endParaRPr sz="3253">
              <a:latin typeface="Tahoma"/>
              <a:cs typeface="Tahoma"/>
            </a:endParaRPr>
          </a:p>
        </p:txBody>
      </p:sp>
      <p:pic>
        <p:nvPicPr>
          <p:cNvPr id="11" name="object 11"/>
          <p:cNvPicPr/>
          <p:nvPr/>
        </p:nvPicPr>
        <p:blipFill>
          <a:blip r:embed="rId2" cstate="print"/>
          <a:stretch>
            <a:fillRect/>
          </a:stretch>
        </p:blipFill>
        <p:spPr>
          <a:xfrm>
            <a:off x="2464413" y="2423460"/>
            <a:ext cx="1592399" cy="626049"/>
          </a:xfrm>
          <a:prstGeom prst="rect">
            <a:avLst/>
          </a:prstGeom>
        </p:spPr>
      </p:pic>
      <p:pic>
        <p:nvPicPr>
          <p:cNvPr id="12" name="object 12"/>
          <p:cNvPicPr/>
          <p:nvPr/>
        </p:nvPicPr>
        <p:blipFill>
          <a:blip r:embed="rId3" cstate="print"/>
          <a:stretch>
            <a:fillRect/>
          </a:stretch>
        </p:blipFill>
        <p:spPr>
          <a:xfrm>
            <a:off x="2464414" y="3566304"/>
            <a:ext cx="3160431" cy="626036"/>
          </a:xfrm>
          <a:prstGeom prst="rect">
            <a:avLst/>
          </a:prstGeom>
        </p:spPr>
      </p:pic>
      <p:pic>
        <p:nvPicPr>
          <p:cNvPr id="13" name="object 13"/>
          <p:cNvPicPr/>
          <p:nvPr/>
        </p:nvPicPr>
        <p:blipFill>
          <a:blip r:embed="rId4" cstate="print"/>
          <a:stretch>
            <a:fillRect/>
          </a:stretch>
        </p:blipFill>
        <p:spPr>
          <a:xfrm>
            <a:off x="2464414" y="4709134"/>
            <a:ext cx="1153755" cy="626035"/>
          </a:xfrm>
          <a:prstGeom prst="rect">
            <a:avLst/>
          </a:prstGeom>
        </p:spPr>
      </p:pic>
      <p:pic>
        <p:nvPicPr>
          <p:cNvPr id="14" name="object 14"/>
          <p:cNvPicPr/>
          <p:nvPr/>
        </p:nvPicPr>
        <p:blipFill>
          <a:blip r:embed="rId5" cstate="print"/>
          <a:stretch>
            <a:fillRect/>
          </a:stretch>
        </p:blipFill>
        <p:spPr>
          <a:xfrm>
            <a:off x="2464414" y="5851965"/>
            <a:ext cx="1357111" cy="626036"/>
          </a:xfrm>
          <a:prstGeom prst="rect">
            <a:avLst/>
          </a:prstGeom>
        </p:spPr>
      </p:pic>
      <p:sp>
        <p:nvSpPr>
          <p:cNvPr id="15" name="object 15"/>
          <p:cNvSpPr txBox="1"/>
          <p:nvPr/>
        </p:nvSpPr>
        <p:spPr>
          <a:xfrm>
            <a:off x="627931" y="1467853"/>
            <a:ext cx="9585912" cy="5558720"/>
          </a:xfrm>
          <a:prstGeom prst="rect">
            <a:avLst/>
          </a:prstGeom>
        </p:spPr>
        <p:txBody>
          <a:bodyPr vert="horz" wrap="square" lIns="0" tIns="133750" rIns="0" bIns="0" rtlCol="0">
            <a:spAutoFit/>
          </a:bodyPr>
          <a:lstStyle/>
          <a:p>
            <a:pPr marL="14007">
              <a:spcBef>
                <a:spcPts val="1053"/>
              </a:spcBef>
            </a:pPr>
            <a:r>
              <a:rPr sz="1985" i="1" dirty="0">
                <a:latin typeface="Arial"/>
                <a:cs typeface="Arial"/>
              </a:rPr>
              <a:t>Původní</a:t>
            </a:r>
            <a:r>
              <a:rPr sz="1985" i="1" spc="-17" dirty="0">
                <a:latin typeface="Arial"/>
                <a:cs typeface="Arial"/>
              </a:rPr>
              <a:t> </a:t>
            </a:r>
            <a:r>
              <a:rPr sz="1985" i="1" dirty="0">
                <a:latin typeface="Arial"/>
                <a:cs typeface="Arial"/>
              </a:rPr>
              <a:t>norma</a:t>
            </a:r>
            <a:r>
              <a:rPr sz="1985" i="1" spc="-22" dirty="0">
                <a:latin typeface="Arial"/>
                <a:cs typeface="Arial"/>
              </a:rPr>
              <a:t> </a:t>
            </a:r>
            <a:r>
              <a:rPr sz="1985" i="1" dirty="0">
                <a:latin typeface="Arial"/>
                <a:cs typeface="Arial"/>
              </a:rPr>
              <a:t>platná</a:t>
            </a:r>
            <a:r>
              <a:rPr sz="1985" i="1" spc="-28" dirty="0">
                <a:latin typeface="Arial"/>
                <a:cs typeface="Arial"/>
              </a:rPr>
              <a:t> </a:t>
            </a:r>
            <a:r>
              <a:rPr sz="1985" i="1" dirty="0">
                <a:latin typeface="Arial"/>
                <a:cs typeface="Arial"/>
              </a:rPr>
              <a:t>do</a:t>
            </a:r>
            <a:r>
              <a:rPr sz="1985" i="1" spc="-22" dirty="0">
                <a:latin typeface="Arial"/>
                <a:cs typeface="Arial"/>
              </a:rPr>
              <a:t> </a:t>
            </a:r>
            <a:r>
              <a:rPr sz="1985" i="1" dirty="0">
                <a:latin typeface="Arial"/>
                <a:cs typeface="Arial"/>
              </a:rPr>
              <a:t>roku</a:t>
            </a:r>
            <a:r>
              <a:rPr sz="1985" i="1" spc="-33" dirty="0">
                <a:latin typeface="Arial"/>
                <a:cs typeface="Arial"/>
              </a:rPr>
              <a:t> </a:t>
            </a:r>
            <a:r>
              <a:rPr sz="1985" i="1" spc="-22" dirty="0">
                <a:latin typeface="Arial"/>
                <a:cs typeface="Arial"/>
              </a:rPr>
              <a:t>1991</a:t>
            </a:r>
            <a:endParaRPr sz="1985" dirty="0">
              <a:latin typeface="Arial"/>
              <a:cs typeface="Arial"/>
            </a:endParaRPr>
          </a:p>
          <a:p>
            <a:pPr marL="14007">
              <a:spcBef>
                <a:spcPts val="1053"/>
              </a:spcBef>
            </a:pPr>
            <a:r>
              <a:rPr sz="2206" b="1" i="1" dirty="0">
                <a:latin typeface="Arial"/>
                <a:cs typeface="Arial"/>
              </a:rPr>
              <a:t>stupeň</a:t>
            </a:r>
            <a:r>
              <a:rPr sz="2206" b="1" i="1" spc="-22" dirty="0">
                <a:latin typeface="Arial"/>
                <a:cs typeface="Arial"/>
              </a:rPr>
              <a:t> </a:t>
            </a:r>
            <a:r>
              <a:rPr sz="2206" b="1" i="1" spc="-28" dirty="0">
                <a:latin typeface="Arial"/>
                <a:cs typeface="Arial"/>
              </a:rPr>
              <a:t>1a)</a:t>
            </a:r>
            <a:endParaRPr sz="2206" dirty="0">
              <a:latin typeface="Arial"/>
              <a:cs typeface="Arial"/>
            </a:endParaRPr>
          </a:p>
          <a:p>
            <a:pPr marL="518235">
              <a:spcBef>
                <a:spcPts val="1059"/>
              </a:spcBef>
            </a:pPr>
            <a:r>
              <a:rPr sz="2206" i="1" dirty="0">
                <a:latin typeface="Arial"/>
                <a:cs typeface="Arial"/>
              </a:rPr>
              <a:t>svařitelnost</a:t>
            </a:r>
            <a:r>
              <a:rPr sz="2206" i="1" spc="-72" dirty="0">
                <a:latin typeface="Arial"/>
                <a:cs typeface="Arial"/>
              </a:rPr>
              <a:t> </a:t>
            </a:r>
            <a:r>
              <a:rPr sz="2206" b="1" i="1" dirty="0">
                <a:latin typeface="Arial"/>
                <a:cs typeface="Arial"/>
              </a:rPr>
              <a:t>zaručená</a:t>
            </a:r>
            <a:r>
              <a:rPr sz="2206" b="1" i="1" spc="-50"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výrobce</a:t>
            </a:r>
            <a:r>
              <a:rPr sz="2206" i="1" spc="-55" dirty="0">
                <a:latin typeface="Arial"/>
                <a:cs typeface="Arial"/>
              </a:rPr>
              <a:t> </a:t>
            </a:r>
            <a:r>
              <a:rPr sz="2206" i="1" dirty="0">
                <a:latin typeface="Arial"/>
                <a:cs typeface="Arial"/>
              </a:rPr>
              <a:t>materiálu</a:t>
            </a:r>
            <a:r>
              <a:rPr sz="2206" i="1" spc="-28" dirty="0">
                <a:latin typeface="Arial"/>
                <a:cs typeface="Arial"/>
              </a:rPr>
              <a:t> </a:t>
            </a:r>
            <a:r>
              <a:rPr sz="2206" i="1" dirty="0">
                <a:latin typeface="Arial"/>
                <a:cs typeface="Arial"/>
              </a:rPr>
              <a:t>zaručuje</a:t>
            </a:r>
            <a:r>
              <a:rPr sz="2206" i="1" spc="-55" dirty="0">
                <a:latin typeface="Arial"/>
                <a:cs typeface="Arial"/>
              </a:rPr>
              <a:t> </a:t>
            </a:r>
            <a:r>
              <a:rPr sz="2206" i="1" spc="-11" dirty="0">
                <a:latin typeface="Arial"/>
                <a:cs typeface="Arial"/>
              </a:rPr>
              <a:t>svařitelnost</a:t>
            </a:r>
            <a:endParaRPr sz="2206" dirty="0">
              <a:latin typeface="Arial"/>
              <a:cs typeface="Arial"/>
            </a:endParaRPr>
          </a:p>
          <a:p>
            <a:pPr marL="518235"/>
            <a:r>
              <a:rPr sz="2206" i="1" dirty="0">
                <a:latin typeface="Arial"/>
                <a:cs typeface="Arial"/>
              </a:rPr>
              <a:t>(do</a:t>
            </a:r>
            <a:r>
              <a:rPr sz="2206" i="1" spc="-61" dirty="0">
                <a:latin typeface="Arial"/>
                <a:cs typeface="Arial"/>
              </a:rPr>
              <a:t> </a:t>
            </a:r>
            <a:r>
              <a:rPr sz="2206" i="1" dirty="0">
                <a:latin typeface="Arial"/>
                <a:cs typeface="Arial"/>
              </a:rPr>
              <a:t>teplot</a:t>
            </a:r>
            <a:r>
              <a:rPr sz="2206" i="1" spc="-33" dirty="0">
                <a:latin typeface="Arial"/>
                <a:cs typeface="Arial"/>
              </a:rPr>
              <a:t> </a:t>
            </a:r>
            <a:r>
              <a:rPr sz="2206" i="1" dirty="0">
                <a:latin typeface="Arial"/>
                <a:cs typeface="Arial"/>
              </a:rPr>
              <a:t>0</a:t>
            </a:r>
            <a:r>
              <a:rPr sz="2206" i="1" spc="-39" dirty="0">
                <a:latin typeface="Arial"/>
                <a:cs typeface="Arial"/>
              </a:rPr>
              <a:t> </a:t>
            </a:r>
            <a:r>
              <a:rPr sz="2206" i="1" dirty="0">
                <a:latin typeface="Arial"/>
                <a:cs typeface="Arial"/>
              </a:rPr>
              <a:t>ºC)</a:t>
            </a:r>
            <a:r>
              <a:rPr sz="2206" i="1" spc="-44" dirty="0">
                <a:latin typeface="Arial"/>
                <a:cs typeface="Arial"/>
              </a:rPr>
              <a:t> </a:t>
            </a:r>
            <a:r>
              <a:rPr sz="2206" i="1" dirty="0">
                <a:latin typeface="Arial"/>
                <a:cs typeface="Arial"/>
              </a:rPr>
              <a:t>bez</a:t>
            </a:r>
            <a:r>
              <a:rPr sz="2206" i="1" spc="-28" dirty="0">
                <a:latin typeface="Arial"/>
                <a:cs typeface="Arial"/>
              </a:rPr>
              <a:t> </a:t>
            </a:r>
            <a:r>
              <a:rPr sz="2206" i="1" dirty="0">
                <a:latin typeface="Arial"/>
                <a:cs typeface="Arial"/>
              </a:rPr>
              <a:t>zvláštních</a:t>
            </a:r>
            <a:r>
              <a:rPr sz="2206" i="1" spc="-72" dirty="0">
                <a:latin typeface="Arial"/>
                <a:cs typeface="Arial"/>
              </a:rPr>
              <a:t> </a:t>
            </a:r>
            <a:r>
              <a:rPr sz="2206" i="1" dirty="0">
                <a:latin typeface="Arial"/>
                <a:cs typeface="Arial"/>
              </a:rPr>
              <a:t>opatření</a:t>
            </a:r>
            <a:r>
              <a:rPr sz="2206" i="1" spc="-55" dirty="0">
                <a:latin typeface="Arial"/>
                <a:cs typeface="Arial"/>
              </a:rPr>
              <a:t> </a:t>
            </a:r>
            <a:r>
              <a:rPr sz="2206" i="1" dirty="0">
                <a:latin typeface="Arial"/>
                <a:cs typeface="Arial"/>
              </a:rPr>
              <a:t>při</a:t>
            </a:r>
            <a:r>
              <a:rPr sz="2206" i="1" spc="-28" dirty="0">
                <a:latin typeface="Arial"/>
                <a:cs typeface="Arial"/>
              </a:rPr>
              <a:t> </a:t>
            </a:r>
            <a:r>
              <a:rPr sz="2206" i="1" spc="-11" dirty="0">
                <a:latin typeface="Arial"/>
                <a:cs typeface="Arial"/>
              </a:rPr>
              <a:t>svařování</a:t>
            </a:r>
            <a:endParaRPr sz="2206" dirty="0">
              <a:latin typeface="Arial"/>
              <a:cs typeface="Arial"/>
            </a:endParaRPr>
          </a:p>
          <a:p>
            <a:pPr marL="14007">
              <a:spcBef>
                <a:spcPts val="1064"/>
              </a:spcBef>
            </a:pPr>
            <a:r>
              <a:rPr sz="2206" b="1" i="1" dirty="0">
                <a:latin typeface="Arial"/>
                <a:cs typeface="Arial"/>
              </a:rPr>
              <a:t>stupeň</a:t>
            </a:r>
            <a:r>
              <a:rPr sz="2206" b="1" i="1" spc="-22" dirty="0">
                <a:latin typeface="Arial"/>
                <a:cs typeface="Arial"/>
              </a:rPr>
              <a:t> </a:t>
            </a:r>
            <a:r>
              <a:rPr sz="2206" b="1" i="1" spc="-28" dirty="0">
                <a:latin typeface="Arial"/>
                <a:cs typeface="Arial"/>
              </a:rPr>
              <a:t>1b)</a:t>
            </a:r>
            <a:endParaRPr sz="2206" dirty="0">
              <a:latin typeface="Arial"/>
              <a:cs typeface="Arial"/>
            </a:endParaRPr>
          </a:p>
          <a:p>
            <a:pPr marL="518235" marR="268220"/>
            <a:r>
              <a:rPr sz="2206" i="1" dirty="0">
                <a:latin typeface="Arial"/>
                <a:cs typeface="Arial"/>
              </a:rPr>
              <a:t>svařitelnost</a:t>
            </a:r>
            <a:r>
              <a:rPr sz="2206" i="1" spc="-66" dirty="0">
                <a:latin typeface="Arial"/>
                <a:cs typeface="Arial"/>
              </a:rPr>
              <a:t> </a:t>
            </a:r>
            <a:r>
              <a:rPr sz="2206" b="1" i="1" dirty="0">
                <a:latin typeface="Arial"/>
                <a:cs typeface="Arial"/>
              </a:rPr>
              <a:t>zaručená</a:t>
            </a:r>
            <a:r>
              <a:rPr sz="2206" b="1" i="1" spc="-55" dirty="0">
                <a:latin typeface="Arial"/>
                <a:cs typeface="Arial"/>
              </a:rPr>
              <a:t> </a:t>
            </a:r>
            <a:r>
              <a:rPr sz="2206" b="1" i="1" dirty="0">
                <a:latin typeface="Arial"/>
                <a:cs typeface="Arial"/>
              </a:rPr>
              <a:t>podmíněná</a:t>
            </a:r>
            <a:r>
              <a:rPr sz="2206" b="1" i="1" spc="-11" dirty="0">
                <a:latin typeface="Arial"/>
                <a:cs typeface="Arial"/>
              </a:rPr>
              <a:t> </a:t>
            </a:r>
            <a:r>
              <a:rPr sz="2206" i="1" dirty="0">
                <a:latin typeface="Arial"/>
                <a:cs typeface="Arial"/>
              </a:rPr>
              <a:t>-</a:t>
            </a:r>
            <a:r>
              <a:rPr sz="2206" i="1" spc="-28" dirty="0">
                <a:latin typeface="Arial"/>
                <a:cs typeface="Arial"/>
              </a:rPr>
              <a:t> </a:t>
            </a:r>
            <a:r>
              <a:rPr sz="2206" i="1" dirty="0">
                <a:latin typeface="Arial"/>
                <a:cs typeface="Arial"/>
              </a:rPr>
              <a:t>výrobce</a:t>
            </a:r>
            <a:r>
              <a:rPr sz="2206" i="1" spc="-61" dirty="0">
                <a:latin typeface="Arial"/>
                <a:cs typeface="Arial"/>
              </a:rPr>
              <a:t> </a:t>
            </a:r>
            <a:r>
              <a:rPr sz="2206" i="1" dirty="0">
                <a:latin typeface="Arial"/>
                <a:cs typeface="Arial"/>
              </a:rPr>
              <a:t>zaručuje</a:t>
            </a:r>
            <a:r>
              <a:rPr sz="2206" i="1" spc="-55" dirty="0">
                <a:latin typeface="Arial"/>
                <a:cs typeface="Arial"/>
              </a:rPr>
              <a:t> </a:t>
            </a:r>
            <a:r>
              <a:rPr sz="2206" i="1" dirty="0">
                <a:latin typeface="Arial"/>
                <a:cs typeface="Arial"/>
              </a:rPr>
              <a:t>svařitelnost</a:t>
            </a:r>
            <a:r>
              <a:rPr sz="2206" i="1" spc="-55" dirty="0">
                <a:latin typeface="Arial"/>
                <a:cs typeface="Arial"/>
              </a:rPr>
              <a:t> </a:t>
            </a:r>
            <a:r>
              <a:rPr sz="2206" i="1" spc="-11" dirty="0">
                <a:latin typeface="Arial"/>
                <a:cs typeface="Arial"/>
              </a:rPr>
              <a:t>oceli </a:t>
            </a:r>
            <a:r>
              <a:rPr sz="2206" i="1" dirty="0">
                <a:latin typeface="Arial"/>
                <a:cs typeface="Arial"/>
              </a:rPr>
              <a:t>při</a:t>
            </a:r>
            <a:r>
              <a:rPr sz="2206" i="1" spc="-33" dirty="0">
                <a:latin typeface="Arial"/>
                <a:cs typeface="Arial"/>
              </a:rPr>
              <a:t> </a:t>
            </a:r>
            <a:r>
              <a:rPr sz="2206" i="1" dirty="0">
                <a:latin typeface="Arial"/>
                <a:cs typeface="Arial"/>
              </a:rPr>
              <a:t>dodržení</a:t>
            </a:r>
            <a:r>
              <a:rPr sz="2206" i="1" spc="-50" dirty="0">
                <a:latin typeface="Arial"/>
                <a:cs typeface="Arial"/>
              </a:rPr>
              <a:t> </a:t>
            </a:r>
            <a:r>
              <a:rPr sz="2206" i="1" dirty="0">
                <a:latin typeface="Arial"/>
                <a:cs typeface="Arial"/>
              </a:rPr>
              <a:t>určených</a:t>
            </a:r>
            <a:r>
              <a:rPr sz="2206" i="1" spc="-44" dirty="0">
                <a:latin typeface="Arial"/>
                <a:cs typeface="Arial"/>
              </a:rPr>
              <a:t> </a:t>
            </a:r>
            <a:r>
              <a:rPr sz="2206" i="1" dirty="0">
                <a:latin typeface="Arial"/>
                <a:cs typeface="Arial"/>
              </a:rPr>
              <a:t>podmínek</a:t>
            </a:r>
            <a:r>
              <a:rPr sz="2206" i="1" spc="-22" dirty="0">
                <a:latin typeface="Arial"/>
                <a:cs typeface="Arial"/>
              </a:rPr>
              <a:t> </a:t>
            </a:r>
            <a:r>
              <a:rPr sz="2206" i="1" dirty="0">
                <a:latin typeface="Arial"/>
                <a:cs typeface="Arial"/>
              </a:rPr>
              <a:t>(např.</a:t>
            </a:r>
            <a:r>
              <a:rPr sz="2206" i="1" spc="-50" dirty="0">
                <a:latin typeface="Arial"/>
                <a:cs typeface="Arial"/>
              </a:rPr>
              <a:t> </a:t>
            </a:r>
            <a:r>
              <a:rPr sz="2206" i="1" dirty="0">
                <a:latin typeface="Arial"/>
                <a:cs typeface="Arial"/>
              </a:rPr>
              <a:t>předehřev</a:t>
            </a:r>
            <a:r>
              <a:rPr sz="2206" i="1" spc="-50" dirty="0">
                <a:latin typeface="Arial"/>
                <a:cs typeface="Arial"/>
              </a:rPr>
              <a:t> </a:t>
            </a:r>
            <a:r>
              <a:rPr sz="2206" i="1" dirty="0">
                <a:latin typeface="Arial"/>
                <a:cs typeface="Arial"/>
              </a:rPr>
              <a:t>před</a:t>
            </a:r>
            <a:r>
              <a:rPr sz="2206" i="1" spc="-22" dirty="0">
                <a:latin typeface="Arial"/>
                <a:cs typeface="Arial"/>
              </a:rPr>
              <a:t> </a:t>
            </a:r>
            <a:r>
              <a:rPr sz="2206" i="1" spc="-11" dirty="0">
                <a:latin typeface="Arial"/>
                <a:cs typeface="Arial"/>
              </a:rPr>
              <a:t>svařováním)</a:t>
            </a:r>
            <a:endParaRPr sz="2206" dirty="0">
              <a:latin typeface="Arial"/>
              <a:cs typeface="Arial"/>
            </a:endParaRPr>
          </a:p>
          <a:p>
            <a:pPr marL="14007">
              <a:spcBef>
                <a:spcPts val="1059"/>
              </a:spcBef>
            </a:pPr>
            <a:r>
              <a:rPr sz="2206" b="1" i="1" dirty="0">
                <a:latin typeface="Arial"/>
                <a:cs typeface="Arial"/>
              </a:rPr>
              <a:t>stupeň</a:t>
            </a:r>
            <a:r>
              <a:rPr sz="2206" b="1" i="1" spc="-22" dirty="0">
                <a:latin typeface="Arial"/>
                <a:cs typeface="Arial"/>
              </a:rPr>
              <a:t> </a:t>
            </a:r>
            <a:r>
              <a:rPr sz="2206" b="1" i="1" spc="-28" dirty="0">
                <a:latin typeface="Arial"/>
                <a:cs typeface="Arial"/>
              </a:rPr>
              <a:t>2)</a:t>
            </a:r>
            <a:endParaRPr sz="2206" dirty="0">
              <a:latin typeface="Arial"/>
              <a:cs typeface="Arial"/>
            </a:endParaRPr>
          </a:p>
          <a:p>
            <a:pPr marL="518235" marR="5602">
              <a:tabLst>
                <a:tab pos="4172490" algn="l"/>
              </a:tabLst>
            </a:pPr>
            <a:r>
              <a:rPr sz="2206" i="1" dirty="0">
                <a:latin typeface="Arial"/>
                <a:cs typeface="Arial"/>
              </a:rPr>
              <a:t>svařitelnost</a:t>
            </a:r>
            <a:r>
              <a:rPr sz="2206" i="1" spc="-66" dirty="0">
                <a:latin typeface="Arial"/>
                <a:cs typeface="Arial"/>
              </a:rPr>
              <a:t> </a:t>
            </a:r>
            <a:r>
              <a:rPr sz="2206" b="1" i="1" dirty="0">
                <a:latin typeface="Arial"/>
                <a:cs typeface="Arial"/>
              </a:rPr>
              <a:t>dobrá</a:t>
            </a:r>
            <a:r>
              <a:rPr sz="2206" b="1" i="1" spc="-28" dirty="0">
                <a:latin typeface="Arial"/>
                <a:cs typeface="Arial"/>
              </a:rPr>
              <a:t> </a:t>
            </a:r>
            <a:r>
              <a:rPr sz="2206" i="1" dirty="0">
                <a:latin typeface="Arial"/>
                <a:cs typeface="Arial"/>
              </a:rPr>
              <a:t>-</a:t>
            </a:r>
            <a:r>
              <a:rPr sz="2206" i="1" spc="-28" dirty="0">
                <a:latin typeface="Arial"/>
                <a:cs typeface="Arial"/>
              </a:rPr>
              <a:t> </a:t>
            </a:r>
            <a:r>
              <a:rPr sz="2206" i="1" spc="-11" dirty="0">
                <a:latin typeface="Arial"/>
                <a:cs typeface="Arial"/>
              </a:rPr>
              <a:t>výrobce</a:t>
            </a:r>
            <a:r>
              <a:rPr sz="2206" i="1" dirty="0">
                <a:latin typeface="Arial"/>
                <a:cs typeface="Arial"/>
              </a:rPr>
              <a:t>	nezaručuje</a:t>
            </a:r>
            <a:r>
              <a:rPr sz="2206" i="1" spc="-77" dirty="0">
                <a:latin typeface="Arial"/>
                <a:cs typeface="Arial"/>
              </a:rPr>
              <a:t> </a:t>
            </a:r>
            <a:r>
              <a:rPr sz="2206" i="1" dirty="0">
                <a:latin typeface="Arial"/>
                <a:cs typeface="Arial"/>
              </a:rPr>
              <a:t>svařitelnost,</a:t>
            </a:r>
            <a:r>
              <a:rPr sz="2206" i="1" spc="-77" dirty="0">
                <a:latin typeface="Arial"/>
                <a:cs typeface="Arial"/>
              </a:rPr>
              <a:t> </a:t>
            </a:r>
            <a:r>
              <a:rPr sz="2206" i="1" dirty="0">
                <a:latin typeface="Arial"/>
                <a:cs typeface="Arial"/>
              </a:rPr>
              <a:t>ale</a:t>
            </a:r>
            <a:r>
              <a:rPr sz="2206" i="1" spc="-22" dirty="0">
                <a:latin typeface="Arial"/>
                <a:cs typeface="Arial"/>
              </a:rPr>
              <a:t> </a:t>
            </a:r>
            <a:r>
              <a:rPr sz="2206" i="1" dirty="0">
                <a:latin typeface="Arial"/>
                <a:cs typeface="Arial"/>
              </a:rPr>
              <a:t>tyto</a:t>
            </a:r>
            <a:r>
              <a:rPr sz="2206" i="1" spc="-50" dirty="0">
                <a:latin typeface="Arial"/>
                <a:cs typeface="Arial"/>
              </a:rPr>
              <a:t> </a:t>
            </a:r>
            <a:r>
              <a:rPr sz="2206" i="1" dirty="0">
                <a:latin typeface="Arial"/>
                <a:cs typeface="Arial"/>
              </a:rPr>
              <a:t>oceli</a:t>
            </a:r>
            <a:r>
              <a:rPr sz="2206" i="1" spc="-17" dirty="0">
                <a:latin typeface="Arial"/>
                <a:cs typeface="Arial"/>
              </a:rPr>
              <a:t> </a:t>
            </a:r>
            <a:r>
              <a:rPr sz="2206" i="1" spc="-11" dirty="0">
                <a:latin typeface="Arial"/>
                <a:cs typeface="Arial"/>
              </a:rPr>
              <a:t>dávají </a:t>
            </a:r>
            <a:r>
              <a:rPr sz="2206" i="1" dirty="0">
                <a:latin typeface="Arial"/>
                <a:cs typeface="Arial"/>
              </a:rPr>
              <a:t>ve</a:t>
            </a:r>
            <a:r>
              <a:rPr sz="2206" i="1" spc="-28" dirty="0">
                <a:latin typeface="Arial"/>
                <a:cs typeface="Arial"/>
              </a:rPr>
              <a:t> </a:t>
            </a:r>
            <a:r>
              <a:rPr sz="2206" i="1" dirty="0">
                <a:latin typeface="Arial"/>
                <a:cs typeface="Arial"/>
              </a:rPr>
              <a:t>většině</a:t>
            </a:r>
            <a:r>
              <a:rPr sz="2206" i="1" spc="-28" dirty="0">
                <a:latin typeface="Arial"/>
                <a:cs typeface="Arial"/>
              </a:rPr>
              <a:t> </a:t>
            </a:r>
            <a:r>
              <a:rPr sz="2206" i="1" dirty="0">
                <a:latin typeface="Arial"/>
                <a:cs typeface="Arial"/>
              </a:rPr>
              <a:t>případů</a:t>
            </a:r>
            <a:r>
              <a:rPr sz="2206" i="1" spc="-44" dirty="0">
                <a:latin typeface="Arial"/>
                <a:cs typeface="Arial"/>
              </a:rPr>
              <a:t> </a:t>
            </a:r>
            <a:r>
              <a:rPr sz="2206" i="1" dirty="0">
                <a:latin typeface="Arial"/>
                <a:cs typeface="Arial"/>
              </a:rPr>
              <a:t>vyhovující</a:t>
            </a:r>
            <a:r>
              <a:rPr sz="2206" i="1" spc="-50" dirty="0">
                <a:latin typeface="Arial"/>
                <a:cs typeface="Arial"/>
              </a:rPr>
              <a:t> </a:t>
            </a:r>
            <a:r>
              <a:rPr sz="2206" i="1" dirty="0">
                <a:latin typeface="Arial"/>
                <a:cs typeface="Arial"/>
              </a:rPr>
              <a:t>svarové</a:t>
            </a:r>
            <a:r>
              <a:rPr sz="2206" i="1" spc="-44" dirty="0">
                <a:latin typeface="Arial"/>
                <a:cs typeface="Arial"/>
              </a:rPr>
              <a:t> </a:t>
            </a:r>
            <a:r>
              <a:rPr sz="2206" i="1" spc="-11" dirty="0">
                <a:latin typeface="Arial"/>
                <a:cs typeface="Arial"/>
              </a:rPr>
              <a:t>spoje</a:t>
            </a:r>
            <a:endParaRPr sz="2206" dirty="0">
              <a:latin typeface="Arial"/>
              <a:cs typeface="Arial"/>
            </a:endParaRPr>
          </a:p>
          <a:p>
            <a:pPr marL="14007">
              <a:spcBef>
                <a:spcPts val="1059"/>
              </a:spcBef>
            </a:pPr>
            <a:r>
              <a:rPr sz="2206" b="1" i="1" dirty="0">
                <a:latin typeface="Arial"/>
                <a:cs typeface="Arial"/>
              </a:rPr>
              <a:t>stupeň</a:t>
            </a:r>
            <a:r>
              <a:rPr sz="2206" b="1" i="1" spc="-44" dirty="0">
                <a:latin typeface="Arial"/>
                <a:cs typeface="Arial"/>
              </a:rPr>
              <a:t> </a:t>
            </a:r>
            <a:r>
              <a:rPr sz="2206" b="1" i="1" spc="-28" dirty="0">
                <a:latin typeface="Arial"/>
                <a:cs typeface="Arial"/>
              </a:rPr>
              <a:t>3)</a:t>
            </a:r>
            <a:endParaRPr sz="2206" dirty="0">
              <a:latin typeface="Arial"/>
              <a:cs typeface="Arial"/>
            </a:endParaRPr>
          </a:p>
          <a:p>
            <a:pPr marL="518235" marR="197489">
              <a:spcBef>
                <a:spcPts val="6"/>
              </a:spcBef>
            </a:pPr>
            <a:r>
              <a:rPr sz="2206" i="1" dirty="0">
                <a:latin typeface="Arial"/>
                <a:cs typeface="Arial"/>
              </a:rPr>
              <a:t>svařitelnost</a:t>
            </a:r>
            <a:r>
              <a:rPr sz="2206" i="1" spc="-66" dirty="0">
                <a:latin typeface="Arial"/>
                <a:cs typeface="Arial"/>
              </a:rPr>
              <a:t> </a:t>
            </a:r>
            <a:r>
              <a:rPr sz="2206" b="1" i="1" dirty="0">
                <a:latin typeface="Arial"/>
                <a:cs typeface="Arial"/>
              </a:rPr>
              <a:t>obtížná</a:t>
            </a:r>
            <a:r>
              <a:rPr sz="2206" b="1" i="1" spc="-39" dirty="0">
                <a:latin typeface="Arial"/>
                <a:cs typeface="Arial"/>
              </a:rPr>
              <a:t> </a:t>
            </a:r>
            <a:r>
              <a:rPr sz="2206" b="1" i="1" dirty="0">
                <a:latin typeface="Arial"/>
                <a:cs typeface="Arial"/>
              </a:rPr>
              <a:t>-</a:t>
            </a:r>
            <a:r>
              <a:rPr sz="2206" b="1" i="1" spc="-22" dirty="0">
                <a:latin typeface="Arial"/>
                <a:cs typeface="Arial"/>
              </a:rPr>
              <a:t> </a:t>
            </a:r>
            <a:r>
              <a:rPr sz="2206" i="1" dirty="0">
                <a:latin typeface="Arial"/>
                <a:cs typeface="Arial"/>
              </a:rPr>
              <a:t>u</a:t>
            </a:r>
            <a:r>
              <a:rPr sz="2206" i="1" spc="-33" dirty="0">
                <a:latin typeface="Arial"/>
                <a:cs typeface="Arial"/>
              </a:rPr>
              <a:t> </a:t>
            </a:r>
            <a:r>
              <a:rPr sz="2206" i="1" dirty="0">
                <a:latin typeface="Arial"/>
                <a:cs typeface="Arial"/>
              </a:rPr>
              <a:t>těchto</a:t>
            </a:r>
            <a:r>
              <a:rPr sz="2206" i="1" spc="-39" dirty="0">
                <a:latin typeface="Arial"/>
                <a:cs typeface="Arial"/>
              </a:rPr>
              <a:t> </a:t>
            </a:r>
            <a:r>
              <a:rPr sz="2206" i="1" dirty="0">
                <a:latin typeface="Arial"/>
                <a:cs typeface="Arial"/>
              </a:rPr>
              <a:t>materiálů</a:t>
            </a:r>
            <a:r>
              <a:rPr sz="2206" i="1" spc="-11" dirty="0">
                <a:latin typeface="Arial"/>
                <a:cs typeface="Arial"/>
              </a:rPr>
              <a:t> </a:t>
            </a:r>
            <a:r>
              <a:rPr sz="2206" i="1" dirty="0">
                <a:latin typeface="Arial"/>
                <a:cs typeface="Arial"/>
              </a:rPr>
              <a:t>se</a:t>
            </a:r>
            <a:r>
              <a:rPr sz="2206" i="1" spc="-33" dirty="0">
                <a:latin typeface="Arial"/>
                <a:cs typeface="Arial"/>
              </a:rPr>
              <a:t> </a:t>
            </a:r>
            <a:r>
              <a:rPr sz="2206" i="1" dirty="0">
                <a:latin typeface="Arial"/>
                <a:cs typeface="Arial"/>
              </a:rPr>
              <a:t>většinou</a:t>
            </a:r>
            <a:r>
              <a:rPr sz="2206" i="1" spc="-39" dirty="0">
                <a:latin typeface="Arial"/>
                <a:cs typeface="Arial"/>
              </a:rPr>
              <a:t> </a:t>
            </a:r>
            <a:r>
              <a:rPr sz="2206" i="1" dirty="0">
                <a:latin typeface="Arial"/>
                <a:cs typeface="Arial"/>
              </a:rPr>
              <a:t>nedá</a:t>
            </a:r>
            <a:r>
              <a:rPr sz="2206" i="1" spc="-22" dirty="0">
                <a:latin typeface="Arial"/>
                <a:cs typeface="Arial"/>
              </a:rPr>
              <a:t> </a:t>
            </a:r>
            <a:r>
              <a:rPr sz="2206" i="1" spc="-11" dirty="0">
                <a:latin typeface="Arial"/>
                <a:cs typeface="Arial"/>
              </a:rPr>
              <a:t>dosáhnout </a:t>
            </a:r>
            <a:r>
              <a:rPr sz="2206" i="1" dirty="0">
                <a:latin typeface="Arial"/>
                <a:cs typeface="Arial"/>
              </a:rPr>
              <a:t>vyhovující</a:t>
            </a:r>
            <a:r>
              <a:rPr sz="2206" i="1" spc="-72" dirty="0">
                <a:latin typeface="Arial"/>
                <a:cs typeface="Arial"/>
              </a:rPr>
              <a:t> </a:t>
            </a:r>
            <a:r>
              <a:rPr sz="2206" i="1" dirty="0">
                <a:latin typeface="Arial"/>
                <a:cs typeface="Arial"/>
              </a:rPr>
              <a:t>jakosti</a:t>
            </a:r>
            <a:r>
              <a:rPr sz="2206" i="1" spc="-28" dirty="0">
                <a:latin typeface="Arial"/>
                <a:cs typeface="Arial"/>
              </a:rPr>
              <a:t> </a:t>
            </a:r>
            <a:r>
              <a:rPr sz="2206" i="1" dirty="0">
                <a:latin typeface="Arial"/>
                <a:cs typeface="Arial"/>
              </a:rPr>
              <a:t>svarového</a:t>
            </a:r>
            <a:r>
              <a:rPr sz="2206" i="1" spc="-44" dirty="0">
                <a:latin typeface="Arial"/>
                <a:cs typeface="Arial"/>
              </a:rPr>
              <a:t> </a:t>
            </a:r>
            <a:r>
              <a:rPr sz="2206" i="1" dirty="0">
                <a:latin typeface="Arial"/>
                <a:cs typeface="Arial"/>
              </a:rPr>
              <a:t>spoje</a:t>
            </a:r>
            <a:r>
              <a:rPr sz="2206" i="1" spc="-17" dirty="0">
                <a:latin typeface="Arial"/>
                <a:cs typeface="Arial"/>
              </a:rPr>
              <a:t> </a:t>
            </a:r>
            <a:r>
              <a:rPr sz="2206" i="1" dirty="0">
                <a:latin typeface="Arial"/>
                <a:cs typeface="Arial"/>
              </a:rPr>
              <a:t>(ani</a:t>
            </a:r>
            <a:r>
              <a:rPr sz="2206" i="1" spc="-17" dirty="0">
                <a:latin typeface="Arial"/>
                <a:cs typeface="Arial"/>
              </a:rPr>
              <a:t> </a:t>
            </a:r>
            <a:r>
              <a:rPr sz="2206" i="1" dirty="0">
                <a:latin typeface="Arial"/>
                <a:cs typeface="Arial"/>
              </a:rPr>
              <a:t>při</a:t>
            </a:r>
            <a:r>
              <a:rPr sz="2206" i="1" spc="-22" dirty="0">
                <a:latin typeface="Arial"/>
                <a:cs typeface="Arial"/>
              </a:rPr>
              <a:t> </a:t>
            </a:r>
            <a:r>
              <a:rPr sz="2206" i="1" dirty="0">
                <a:latin typeface="Arial"/>
                <a:cs typeface="Arial"/>
              </a:rPr>
              <a:t>dodržení</a:t>
            </a:r>
            <a:r>
              <a:rPr sz="2206" i="1" spc="-50" dirty="0">
                <a:latin typeface="Arial"/>
                <a:cs typeface="Arial"/>
              </a:rPr>
              <a:t> </a:t>
            </a:r>
            <a:r>
              <a:rPr sz="2206" i="1" dirty="0">
                <a:latin typeface="Arial"/>
                <a:cs typeface="Arial"/>
              </a:rPr>
              <a:t>zvláštních</a:t>
            </a:r>
            <a:r>
              <a:rPr sz="2206" i="1" spc="-44" dirty="0">
                <a:latin typeface="Arial"/>
                <a:cs typeface="Arial"/>
              </a:rPr>
              <a:t> </a:t>
            </a:r>
            <a:r>
              <a:rPr sz="2206" i="1" spc="-11" dirty="0">
                <a:latin typeface="Arial"/>
                <a:cs typeface="Arial"/>
              </a:rPr>
              <a:t>opatření)</a:t>
            </a:r>
            <a:endParaRPr sz="2206" dirty="0">
              <a:latin typeface="Arial"/>
              <a:cs typeface="Arial"/>
            </a:endParaRPr>
          </a:p>
          <a:p>
            <a:pPr marL="1022464"/>
            <a:r>
              <a:rPr sz="2206" i="1" dirty="0">
                <a:latin typeface="Arial"/>
                <a:cs typeface="Arial"/>
              </a:rPr>
              <a:t>tyto</a:t>
            </a:r>
            <a:r>
              <a:rPr sz="2206" i="1" spc="-44" dirty="0">
                <a:latin typeface="Arial"/>
                <a:cs typeface="Arial"/>
              </a:rPr>
              <a:t> </a:t>
            </a:r>
            <a:r>
              <a:rPr sz="2206" i="1" dirty="0">
                <a:latin typeface="Arial"/>
                <a:cs typeface="Arial"/>
              </a:rPr>
              <a:t>materiály</a:t>
            </a:r>
            <a:r>
              <a:rPr sz="2206" i="1" spc="-50" dirty="0">
                <a:latin typeface="Arial"/>
                <a:cs typeface="Arial"/>
              </a:rPr>
              <a:t> </a:t>
            </a:r>
            <a:r>
              <a:rPr sz="2206" i="1" dirty="0">
                <a:latin typeface="Arial"/>
                <a:cs typeface="Arial"/>
              </a:rPr>
              <a:t>se</a:t>
            </a:r>
            <a:r>
              <a:rPr sz="2206" i="1" spc="-39" dirty="0">
                <a:latin typeface="Arial"/>
                <a:cs typeface="Arial"/>
              </a:rPr>
              <a:t> </a:t>
            </a:r>
            <a:r>
              <a:rPr sz="2206" i="1" dirty="0">
                <a:latin typeface="Arial"/>
                <a:cs typeface="Arial"/>
              </a:rPr>
              <a:t>nedoporučuje</a:t>
            </a:r>
            <a:r>
              <a:rPr sz="2206" i="1" spc="-44" dirty="0">
                <a:latin typeface="Arial"/>
                <a:cs typeface="Arial"/>
              </a:rPr>
              <a:t> </a:t>
            </a:r>
            <a:r>
              <a:rPr sz="2206" i="1" spc="-11" dirty="0">
                <a:latin typeface="Arial"/>
                <a:cs typeface="Arial"/>
              </a:rPr>
              <a:t>svařovat</a:t>
            </a:r>
            <a:endParaRPr sz="2206" dirty="0">
              <a:latin typeface="Arial"/>
              <a:cs typeface="Arial"/>
            </a:endParaRPr>
          </a:p>
        </p:txBody>
      </p:sp>
    </p:spTree>
    <p:extLst>
      <p:ext uri="{BB962C8B-B14F-4D97-AF65-F5344CB8AC3E}">
        <p14:creationId xmlns:p14="http://schemas.microsoft.com/office/powerpoint/2010/main" val="1337460863"/>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2" y="775582"/>
            <a:ext cx="4666559" cy="514021"/>
          </a:xfrm>
          <a:prstGeom prst="rect">
            <a:avLst/>
          </a:prstGeom>
        </p:spPr>
        <p:txBody>
          <a:bodyPr vert="horz" wrap="square" lIns="0" tIns="13305" rIns="0" bIns="0" rtlCol="0">
            <a:spAutoFit/>
          </a:bodyPr>
          <a:lstStyle/>
          <a:p>
            <a:pPr marL="14007">
              <a:spcBef>
                <a:spcPts val="105"/>
              </a:spcBef>
            </a:pPr>
            <a:r>
              <a:rPr sz="3253" i="1" spc="-116" dirty="0">
                <a:solidFill>
                  <a:srgbClr val="FF3300"/>
                </a:solidFill>
                <a:latin typeface="Tahoma"/>
                <a:cs typeface="Tahoma"/>
              </a:rPr>
              <a:t>Hodnocení</a:t>
            </a:r>
            <a:r>
              <a:rPr sz="3253" i="1" spc="-88" dirty="0">
                <a:solidFill>
                  <a:srgbClr val="FF3300"/>
                </a:solidFill>
                <a:latin typeface="Tahoma"/>
                <a:cs typeface="Tahoma"/>
              </a:rPr>
              <a:t> </a:t>
            </a:r>
            <a:r>
              <a:rPr sz="3253" i="1" spc="-72" dirty="0">
                <a:solidFill>
                  <a:srgbClr val="FF3300"/>
                </a:solidFill>
                <a:latin typeface="Tahoma"/>
                <a:cs typeface="Tahoma"/>
              </a:rPr>
              <a:t>svařitelnosti</a:t>
            </a:r>
            <a:endParaRPr sz="3253">
              <a:latin typeface="Tahoma"/>
              <a:cs typeface="Tahoma"/>
            </a:endParaRPr>
          </a:p>
        </p:txBody>
      </p:sp>
      <p:grpSp>
        <p:nvGrpSpPr>
          <p:cNvPr id="11" name="object 11"/>
          <p:cNvGrpSpPr/>
          <p:nvPr/>
        </p:nvGrpSpPr>
        <p:grpSpPr>
          <a:xfrm>
            <a:off x="755209" y="3196565"/>
            <a:ext cx="9118836" cy="928550"/>
            <a:chOff x="408431" y="2898648"/>
            <a:chExt cx="8268970" cy="842010"/>
          </a:xfrm>
        </p:grpSpPr>
        <p:pic>
          <p:nvPicPr>
            <p:cNvPr id="12" name="object 12"/>
            <p:cNvPicPr/>
            <p:nvPr/>
          </p:nvPicPr>
          <p:blipFill>
            <a:blip r:embed="rId2" cstate="print"/>
            <a:stretch>
              <a:fillRect/>
            </a:stretch>
          </p:blipFill>
          <p:spPr>
            <a:xfrm>
              <a:off x="408431" y="2898648"/>
              <a:ext cx="5912358" cy="567689"/>
            </a:xfrm>
            <a:prstGeom prst="rect">
              <a:avLst/>
            </a:prstGeom>
          </p:spPr>
        </p:pic>
        <p:pic>
          <p:nvPicPr>
            <p:cNvPr id="13" name="object 13"/>
            <p:cNvPicPr/>
            <p:nvPr/>
          </p:nvPicPr>
          <p:blipFill>
            <a:blip r:embed="rId3" cstate="print"/>
            <a:stretch>
              <a:fillRect/>
            </a:stretch>
          </p:blipFill>
          <p:spPr>
            <a:xfrm>
              <a:off x="6050279" y="2898648"/>
              <a:ext cx="2626614" cy="567689"/>
            </a:xfrm>
            <a:prstGeom prst="rect">
              <a:avLst/>
            </a:prstGeom>
          </p:spPr>
        </p:pic>
        <p:pic>
          <p:nvPicPr>
            <p:cNvPr id="14" name="object 14"/>
            <p:cNvPicPr/>
            <p:nvPr/>
          </p:nvPicPr>
          <p:blipFill>
            <a:blip r:embed="rId4" cstate="print"/>
            <a:stretch>
              <a:fillRect/>
            </a:stretch>
          </p:blipFill>
          <p:spPr>
            <a:xfrm>
              <a:off x="3944111" y="3172968"/>
              <a:ext cx="1200150" cy="567690"/>
            </a:xfrm>
            <a:prstGeom prst="rect">
              <a:avLst/>
            </a:prstGeom>
          </p:spPr>
        </p:pic>
      </p:grpSp>
      <p:sp>
        <p:nvSpPr>
          <p:cNvPr id="15" name="object 15"/>
          <p:cNvSpPr txBox="1"/>
          <p:nvPr/>
        </p:nvSpPr>
        <p:spPr>
          <a:xfrm>
            <a:off x="627930" y="1632316"/>
            <a:ext cx="9067717" cy="5342270"/>
          </a:xfrm>
          <a:prstGeom prst="rect">
            <a:avLst/>
          </a:prstGeom>
        </p:spPr>
        <p:txBody>
          <a:bodyPr vert="horz" wrap="square" lIns="0" tIns="14706" rIns="0" bIns="0" rtlCol="0">
            <a:spAutoFit/>
          </a:bodyPr>
          <a:lstStyle/>
          <a:p>
            <a:pPr marL="14007">
              <a:spcBef>
                <a:spcPts val="116"/>
              </a:spcBef>
            </a:pPr>
            <a:r>
              <a:rPr sz="2206" i="1" dirty="0">
                <a:latin typeface="Arial"/>
                <a:cs typeface="Arial"/>
              </a:rPr>
              <a:t>Hodnocením</a:t>
            </a:r>
            <a:r>
              <a:rPr sz="2206" i="1" spc="-83" dirty="0">
                <a:latin typeface="Arial"/>
                <a:cs typeface="Arial"/>
              </a:rPr>
              <a:t> </a:t>
            </a:r>
            <a:r>
              <a:rPr sz="2206" i="1" dirty="0">
                <a:latin typeface="Arial"/>
                <a:cs typeface="Arial"/>
              </a:rPr>
              <a:t>svařitelnosti</a:t>
            </a:r>
            <a:r>
              <a:rPr sz="2206" i="1" spc="-55" dirty="0">
                <a:latin typeface="Arial"/>
                <a:cs typeface="Arial"/>
              </a:rPr>
              <a:t> </a:t>
            </a:r>
            <a:r>
              <a:rPr sz="2206" i="1" dirty="0">
                <a:latin typeface="Arial"/>
                <a:cs typeface="Arial"/>
              </a:rPr>
              <a:t>se</a:t>
            </a:r>
            <a:r>
              <a:rPr sz="2206" i="1" spc="-39" dirty="0">
                <a:latin typeface="Arial"/>
                <a:cs typeface="Arial"/>
              </a:rPr>
              <a:t> </a:t>
            </a:r>
            <a:r>
              <a:rPr sz="2206" i="1" dirty="0">
                <a:latin typeface="Arial"/>
                <a:cs typeface="Arial"/>
              </a:rPr>
              <a:t>určuje</a:t>
            </a:r>
            <a:r>
              <a:rPr sz="2206" i="1" spc="-55" dirty="0">
                <a:latin typeface="Arial"/>
                <a:cs typeface="Arial"/>
              </a:rPr>
              <a:t> :</a:t>
            </a:r>
            <a:endParaRPr sz="2206">
              <a:latin typeface="Arial"/>
              <a:cs typeface="Arial"/>
            </a:endParaRPr>
          </a:p>
          <a:p>
            <a:pPr>
              <a:spcBef>
                <a:spcPts val="28"/>
              </a:spcBef>
            </a:pPr>
            <a:endParaRPr sz="2040">
              <a:latin typeface="Arial"/>
              <a:cs typeface="Arial"/>
            </a:endParaRPr>
          </a:p>
          <a:p>
            <a:pPr marL="242310" marR="27312" algn="ctr">
              <a:lnSpc>
                <a:spcPct val="90100"/>
              </a:lnSpc>
              <a:spcBef>
                <a:spcPts val="6"/>
              </a:spcBef>
            </a:pPr>
            <a:r>
              <a:rPr sz="2206" i="1" dirty="0">
                <a:latin typeface="Arial"/>
                <a:cs typeface="Arial"/>
              </a:rPr>
              <a:t>vhodnost</a:t>
            </a:r>
            <a:r>
              <a:rPr sz="2206" i="1" spc="-61" dirty="0">
                <a:latin typeface="Arial"/>
                <a:cs typeface="Arial"/>
              </a:rPr>
              <a:t> </a:t>
            </a:r>
            <a:r>
              <a:rPr sz="2206" i="1" dirty="0">
                <a:latin typeface="Arial"/>
                <a:cs typeface="Arial"/>
              </a:rPr>
              <a:t>materiálu</a:t>
            </a:r>
            <a:r>
              <a:rPr sz="2206" i="1" spc="-33" dirty="0">
                <a:latin typeface="Arial"/>
                <a:cs typeface="Arial"/>
              </a:rPr>
              <a:t> </a:t>
            </a:r>
            <a:r>
              <a:rPr sz="2206" i="1" dirty="0">
                <a:latin typeface="Arial"/>
                <a:cs typeface="Arial"/>
              </a:rPr>
              <a:t>ke</a:t>
            </a:r>
            <a:r>
              <a:rPr sz="2206" i="1" spc="-28" dirty="0">
                <a:latin typeface="Arial"/>
                <a:cs typeface="Arial"/>
              </a:rPr>
              <a:t> </a:t>
            </a:r>
            <a:r>
              <a:rPr sz="2206" i="1" dirty="0">
                <a:latin typeface="Arial"/>
                <a:cs typeface="Arial"/>
              </a:rPr>
              <a:t>svařování</a:t>
            </a:r>
            <a:r>
              <a:rPr sz="2206" i="1" spc="-66" dirty="0">
                <a:latin typeface="Arial"/>
                <a:cs typeface="Arial"/>
              </a:rPr>
              <a:t> </a:t>
            </a:r>
            <a:r>
              <a:rPr sz="2206" i="1" dirty="0">
                <a:latin typeface="Arial"/>
                <a:cs typeface="Arial"/>
              </a:rPr>
              <a:t>při</a:t>
            </a:r>
            <a:r>
              <a:rPr sz="2206" i="1" spc="-33" dirty="0">
                <a:latin typeface="Arial"/>
                <a:cs typeface="Arial"/>
              </a:rPr>
              <a:t> </a:t>
            </a:r>
            <a:r>
              <a:rPr sz="2206" i="1" dirty="0">
                <a:latin typeface="Arial"/>
                <a:cs typeface="Arial"/>
              </a:rPr>
              <a:t>určitých</a:t>
            </a:r>
            <a:r>
              <a:rPr sz="2206" i="1" spc="-61" dirty="0">
                <a:latin typeface="Arial"/>
                <a:cs typeface="Arial"/>
              </a:rPr>
              <a:t> </a:t>
            </a:r>
            <a:r>
              <a:rPr sz="2206" i="1" dirty="0">
                <a:latin typeface="Arial"/>
                <a:cs typeface="Arial"/>
              </a:rPr>
              <a:t>technologických,</a:t>
            </a:r>
            <a:r>
              <a:rPr sz="2206" i="1" spc="-72" dirty="0">
                <a:latin typeface="Arial"/>
                <a:cs typeface="Arial"/>
              </a:rPr>
              <a:t> </a:t>
            </a:r>
            <a:r>
              <a:rPr sz="2206" i="1" spc="-11" dirty="0">
                <a:latin typeface="Arial"/>
                <a:cs typeface="Arial"/>
              </a:rPr>
              <a:t>případně </a:t>
            </a:r>
            <a:r>
              <a:rPr sz="2206" i="1" dirty="0">
                <a:latin typeface="Arial"/>
                <a:cs typeface="Arial"/>
              </a:rPr>
              <a:t>konstrukčních</a:t>
            </a:r>
            <a:r>
              <a:rPr sz="2206" i="1" spc="-77" dirty="0">
                <a:latin typeface="Arial"/>
                <a:cs typeface="Arial"/>
              </a:rPr>
              <a:t> </a:t>
            </a:r>
            <a:r>
              <a:rPr sz="2206" i="1" dirty="0">
                <a:latin typeface="Arial"/>
                <a:cs typeface="Arial"/>
              </a:rPr>
              <a:t>podmínkách</a:t>
            </a:r>
            <a:r>
              <a:rPr sz="2206" i="1" spc="-61" dirty="0">
                <a:latin typeface="Arial"/>
                <a:cs typeface="Arial"/>
              </a:rPr>
              <a:t> </a:t>
            </a:r>
            <a:r>
              <a:rPr sz="2206" i="1" dirty="0">
                <a:latin typeface="Arial"/>
                <a:cs typeface="Arial"/>
              </a:rPr>
              <a:t>nebo</a:t>
            </a:r>
            <a:r>
              <a:rPr sz="2206" i="1" spc="-44" dirty="0">
                <a:latin typeface="Arial"/>
                <a:cs typeface="Arial"/>
              </a:rPr>
              <a:t> </a:t>
            </a:r>
            <a:r>
              <a:rPr sz="2206" i="1" dirty="0">
                <a:latin typeface="Arial"/>
                <a:cs typeface="Arial"/>
              </a:rPr>
              <a:t>technologické</a:t>
            </a:r>
            <a:r>
              <a:rPr sz="2206" i="1" spc="-83" dirty="0">
                <a:latin typeface="Arial"/>
                <a:cs typeface="Arial"/>
              </a:rPr>
              <a:t> </a:t>
            </a:r>
            <a:r>
              <a:rPr sz="2206" i="1" dirty="0">
                <a:latin typeface="Arial"/>
                <a:cs typeface="Arial"/>
              </a:rPr>
              <a:t>podmínky</a:t>
            </a:r>
            <a:r>
              <a:rPr sz="2206" i="1" spc="-50" dirty="0">
                <a:latin typeface="Arial"/>
                <a:cs typeface="Arial"/>
              </a:rPr>
              <a:t> </a:t>
            </a:r>
            <a:r>
              <a:rPr sz="2206" i="1" spc="-11" dirty="0">
                <a:latin typeface="Arial"/>
                <a:cs typeface="Arial"/>
              </a:rPr>
              <a:t>svařování </a:t>
            </a:r>
            <a:r>
              <a:rPr sz="2206" i="1" dirty="0">
                <a:latin typeface="Arial"/>
                <a:cs typeface="Arial"/>
              </a:rPr>
              <a:t>určitého</a:t>
            </a:r>
            <a:r>
              <a:rPr sz="2206" i="1" spc="-61" dirty="0">
                <a:latin typeface="Arial"/>
                <a:cs typeface="Arial"/>
              </a:rPr>
              <a:t> </a:t>
            </a:r>
            <a:r>
              <a:rPr sz="2206" i="1" dirty="0">
                <a:latin typeface="Arial"/>
                <a:cs typeface="Arial"/>
              </a:rPr>
              <a:t>materiálu</a:t>
            </a:r>
            <a:r>
              <a:rPr sz="2206" i="1" spc="-33" dirty="0">
                <a:latin typeface="Arial"/>
                <a:cs typeface="Arial"/>
              </a:rPr>
              <a:t> </a:t>
            </a:r>
            <a:r>
              <a:rPr sz="2206" i="1" dirty="0">
                <a:latin typeface="Arial"/>
                <a:cs typeface="Arial"/>
              </a:rPr>
              <a:t>pro</a:t>
            </a:r>
            <a:r>
              <a:rPr sz="2206" i="1" spc="-50" dirty="0">
                <a:latin typeface="Arial"/>
                <a:cs typeface="Arial"/>
              </a:rPr>
              <a:t> </a:t>
            </a:r>
            <a:r>
              <a:rPr sz="2206" i="1" dirty="0">
                <a:latin typeface="Arial"/>
                <a:cs typeface="Arial"/>
              </a:rPr>
              <a:t>docílení</a:t>
            </a:r>
            <a:r>
              <a:rPr sz="2206" i="1" spc="-61" dirty="0">
                <a:latin typeface="Arial"/>
                <a:cs typeface="Arial"/>
              </a:rPr>
              <a:t> </a:t>
            </a:r>
            <a:r>
              <a:rPr sz="2206" i="1" dirty="0">
                <a:latin typeface="Arial"/>
                <a:cs typeface="Arial"/>
              </a:rPr>
              <a:t>funkčně</a:t>
            </a:r>
            <a:r>
              <a:rPr sz="2206" i="1" spc="-50" dirty="0">
                <a:latin typeface="Arial"/>
                <a:cs typeface="Arial"/>
              </a:rPr>
              <a:t> </a:t>
            </a:r>
            <a:r>
              <a:rPr sz="2206" i="1" dirty="0">
                <a:latin typeface="Arial"/>
                <a:cs typeface="Arial"/>
              </a:rPr>
              <a:t>vyhovujícího</a:t>
            </a:r>
            <a:r>
              <a:rPr sz="2206" i="1" spc="-72" dirty="0">
                <a:latin typeface="Arial"/>
                <a:cs typeface="Arial"/>
              </a:rPr>
              <a:t> </a:t>
            </a:r>
            <a:r>
              <a:rPr sz="2206" i="1" spc="-11" dirty="0">
                <a:latin typeface="Arial"/>
                <a:cs typeface="Arial"/>
              </a:rPr>
              <a:t>spoje.</a:t>
            </a:r>
            <a:endParaRPr sz="2206">
              <a:latin typeface="Arial"/>
              <a:cs typeface="Arial"/>
            </a:endParaRPr>
          </a:p>
          <a:p>
            <a:pPr marL="302537" marR="84038" algn="ctr">
              <a:lnSpc>
                <a:spcPts val="2382"/>
              </a:lnSpc>
              <a:spcBef>
                <a:spcPts val="986"/>
              </a:spcBef>
            </a:pPr>
            <a:r>
              <a:rPr sz="2206" i="1" dirty="0">
                <a:latin typeface="Arial"/>
                <a:cs typeface="Arial"/>
              </a:rPr>
              <a:t>Údaje</a:t>
            </a:r>
            <a:r>
              <a:rPr sz="2206" i="1" spc="-28" dirty="0">
                <a:latin typeface="Arial"/>
                <a:cs typeface="Arial"/>
              </a:rPr>
              <a:t> </a:t>
            </a:r>
            <a:r>
              <a:rPr sz="2206" i="1" dirty="0">
                <a:latin typeface="Arial"/>
                <a:cs typeface="Arial"/>
              </a:rPr>
              <a:t>o</a:t>
            </a:r>
            <a:r>
              <a:rPr sz="2206" i="1" spc="-11" dirty="0">
                <a:latin typeface="Arial"/>
                <a:cs typeface="Arial"/>
              </a:rPr>
              <a:t> </a:t>
            </a:r>
            <a:r>
              <a:rPr sz="2206" i="1" dirty="0">
                <a:latin typeface="Arial"/>
                <a:cs typeface="Arial"/>
              </a:rPr>
              <a:t>vhodnosti</a:t>
            </a:r>
            <a:r>
              <a:rPr sz="2206" i="1" spc="-61" dirty="0">
                <a:latin typeface="Arial"/>
                <a:cs typeface="Arial"/>
              </a:rPr>
              <a:t> </a:t>
            </a:r>
            <a:r>
              <a:rPr sz="2206" i="1" dirty="0">
                <a:latin typeface="Arial"/>
                <a:cs typeface="Arial"/>
              </a:rPr>
              <a:t>kovů</a:t>
            </a:r>
            <a:r>
              <a:rPr sz="2206" i="1" spc="-39" dirty="0">
                <a:latin typeface="Arial"/>
                <a:cs typeface="Arial"/>
              </a:rPr>
              <a:t> </a:t>
            </a:r>
            <a:r>
              <a:rPr sz="2206" i="1" dirty="0">
                <a:latin typeface="Arial"/>
                <a:cs typeface="Arial"/>
              </a:rPr>
              <a:t>ke</a:t>
            </a:r>
            <a:r>
              <a:rPr sz="2206" i="1" spc="-22" dirty="0">
                <a:latin typeface="Arial"/>
                <a:cs typeface="Arial"/>
              </a:rPr>
              <a:t> </a:t>
            </a:r>
            <a:r>
              <a:rPr sz="2206" i="1" dirty="0">
                <a:latin typeface="Arial"/>
                <a:cs typeface="Arial"/>
              </a:rPr>
              <a:t>svařování</a:t>
            </a:r>
            <a:r>
              <a:rPr sz="2206" i="1" spc="-61"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uvádějí</a:t>
            </a:r>
            <a:r>
              <a:rPr sz="2206" i="1" spc="-39" dirty="0">
                <a:latin typeface="Arial"/>
                <a:cs typeface="Arial"/>
              </a:rPr>
              <a:t> </a:t>
            </a:r>
            <a:r>
              <a:rPr sz="2206" i="1" dirty="0">
                <a:latin typeface="Arial"/>
                <a:cs typeface="Arial"/>
              </a:rPr>
              <a:t>v</a:t>
            </a:r>
            <a:r>
              <a:rPr sz="2206" i="1" spc="11" dirty="0">
                <a:latin typeface="Arial"/>
                <a:cs typeface="Arial"/>
              </a:rPr>
              <a:t> </a:t>
            </a:r>
            <a:r>
              <a:rPr sz="2206" i="1" dirty="0">
                <a:latin typeface="Arial"/>
                <a:cs typeface="Arial"/>
              </a:rPr>
              <a:t>jejich </a:t>
            </a:r>
            <a:r>
              <a:rPr sz="2206" i="1" spc="-11" dirty="0">
                <a:latin typeface="Arial"/>
                <a:cs typeface="Arial"/>
              </a:rPr>
              <a:t>materiálových listech.</a:t>
            </a:r>
            <a:endParaRPr sz="2206">
              <a:latin typeface="Arial"/>
              <a:cs typeface="Arial"/>
            </a:endParaRPr>
          </a:p>
          <a:p>
            <a:pPr marL="206594" algn="ctr">
              <a:lnSpc>
                <a:spcPts val="2514"/>
              </a:lnSpc>
              <a:spcBef>
                <a:spcPts val="651"/>
              </a:spcBef>
            </a:pPr>
            <a:r>
              <a:rPr sz="2206" i="1" dirty="0">
                <a:latin typeface="Arial"/>
                <a:cs typeface="Arial"/>
              </a:rPr>
              <a:t>Svařitelnost</a:t>
            </a:r>
            <a:r>
              <a:rPr sz="2206" i="1" spc="-61" dirty="0">
                <a:latin typeface="Arial"/>
                <a:cs typeface="Arial"/>
              </a:rPr>
              <a:t> </a:t>
            </a:r>
            <a:r>
              <a:rPr sz="2206" i="1" dirty="0">
                <a:latin typeface="Arial"/>
                <a:cs typeface="Arial"/>
              </a:rPr>
              <a:t>jako</a:t>
            </a:r>
            <a:r>
              <a:rPr sz="2206" i="1" spc="-39" dirty="0">
                <a:latin typeface="Arial"/>
                <a:cs typeface="Arial"/>
              </a:rPr>
              <a:t> </a:t>
            </a:r>
            <a:r>
              <a:rPr sz="2206" i="1" dirty="0">
                <a:latin typeface="Arial"/>
                <a:cs typeface="Arial"/>
              </a:rPr>
              <a:t>komplexní</a:t>
            </a:r>
            <a:r>
              <a:rPr sz="2206" i="1" spc="-61" dirty="0">
                <a:latin typeface="Arial"/>
                <a:cs typeface="Arial"/>
              </a:rPr>
              <a:t> </a:t>
            </a:r>
            <a:r>
              <a:rPr sz="2206" i="1" dirty="0">
                <a:latin typeface="Arial"/>
                <a:cs typeface="Arial"/>
              </a:rPr>
              <a:t>charakteristika</a:t>
            </a:r>
            <a:r>
              <a:rPr sz="2206" i="1" spc="-66" dirty="0">
                <a:latin typeface="Arial"/>
                <a:cs typeface="Arial"/>
              </a:rPr>
              <a:t> </a:t>
            </a:r>
            <a:r>
              <a:rPr sz="2206" i="1" dirty="0">
                <a:latin typeface="Arial"/>
                <a:cs typeface="Arial"/>
              </a:rPr>
              <a:t>se</a:t>
            </a:r>
            <a:r>
              <a:rPr sz="2206" i="1" spc="-39" dirty="0">
                <a:latin typeface="Arial"/>
                <a:cs typeface="Arial"/>
              </a:rPr>
              <a:t> </a:t>
            </a:r>
            <a:r>
              <a:rPr sz="2206" i="1" dirty="0">
                <a:latin typeface="Arial"/>
                <a:cs typeface="Arial"/>
              </a:rPr>
              <a:t>od</a:t>
            </a:r>
            <a:r>
              <a:rPr sz="2206" i="1" spc="-39" dirty="0">
                <a:latin typeface="Arial"/>
                <a:cs typeface="Arial"/>
              </a:rPr>
              <a:t> </a:t>
            </a:r>
            <a:r>
              <a:rPr sz="2206" i="1" dirty="0">
                <a:latin typeface="Arial"/>
                <a:cs typeface="Arial"/>
              </a:rPr>
              <a:t>roku</a:t>
            </a:r>
            <a:r>
              <a:rPr sz="2206" i="1" spc="-61" dirty="0">
                <a:latin typeface="Arial"/>
                <a:cs typeface="Arial"/>
              </a:rPr>
              <a:t> </a:t>
            </a:r>
            <a:r>
              <a:rPr sz="2206" i="1" dirty="0">
                <a:latin typeface="Arial"/>
                <a:cs typeface="Arial"/>
              </a:rPr>
              <a:t>1991</a:t>
            </a:r>
            <a:r>
              <a:rPr sz="2206" i="1" spc="-55" dirty="0">
                <a:latin typeface="Arial"/>
                <a:cs typeface="Arial"/>
              </a:rPr>
              <a:t> </a:t>
            </a:r>
            <a:r>
              <a:rPr sz="2206" i="1" dirty="0">
                <a:latin typeface="Arial"/>
                <a:cs typeface="Arial"/>
              </a:rPr>
              <a:t>hodnotí</a:t>
            </a:r>
            <a:r>
              <a:rPr sz="2206" i="1" spc="-66" dirty="0">
                <a:latin typeface="Arial"/>
                <a:cs typeface="Arial"/>
              </a:rPr>
              <a:t> </a:t>
            </a:r>
            <a:r>
              <a:rPr sz="2206" i="1" spc="-28" dirty="0">
                <a:latin typeface="Arial"/>
                <a:cs typeface="Arial"/>
              </a:rPr>
              <a:t>dle</a:t>
            </a:r>
            <a:endParaRPr sz="2206">
              <a:latin typeface="Arial"/>
              <a:cs typeface="Arial"/>
            </a:endParaRPr>
          </a:p>
          <a:p>
            <a:pPr marL="211496" algn="ctr">
              <a:lnSpc>
                <a:spcPts val="2382"/>
              </a:lnSpc>
              <a:tabLst>
                <a:tab pos="2934331" algn="l"/>
              </a:tabLst>
            </a:pPr>
            <a:r>
              <a:rPr sz="2206" i="1" dirty="0">
                <a:latin typeface="Arial"/>
                <a:cs typeface="Arial"/>
              </a:rPr>
              <a:t>aktualizované</a:t>
            </a:r>
            <a:r>
              <a:rPr sz="2206" i="1" spc="-50" dirty="0">
                <a:latin typeface="Arial"/>
                <a:cs typeface="Arial"/>
              </a:rPr>
              <a:t> </a:t>
            </a:r>
            <a:r>
              <a:rPr sz="2206" i="1" spc="-22" dirty="0">
                <a:latin typeface="Arial"/>
                <a:cs typeface="Arial"/>
              </a:rPr>
              <a:t>normy</a:t>
            </a:r>
            <a:r>
              <a:rPr sz="2206" i="1" dirty="0">
                <a:latin typeface="Arial"/>
                <a:cs typeface="Arial"/>
              </a:rPr>
              <a:t>	</a:t>
            </a:r>
            <a:r>
              <a:rPr sz="2206" b="1" i="1" dirty="0">
                <a:latin typeface="Arial"/>
                <a:cs typeface="Arial"/>
              </a:rPr>
              <a:t>ČSN</a:t>
            </a:r>
            <a:r>
              <a:rPr sz="2206" b="1" i="1" spc="-17" dirty="0">
                <a:latin typeface="Arial"/>
                <a:cs typeface="Arial"/>
              </a:rPr>
              <a:t> </a:t>
            </a:r>
            <a:r>
              <a:rPr sz="2206" b="1" i="1" dirty="0">
                <a:latin typeface="Arial"/>
                <a:cs typeface="Arial"/>
              </a:rPr>
              <a:t>05</a:t>
            </a:r>
            <a:r>
              <a:rPr sz="2206" b="1" i="1" spc="-22" dirty="0">
                <a:latin typeface="Arial"/>
                <a:cs typeface="Arial"/>
              </a:rPr>
              <a:t> </a:t>
            </a:r>
            <a:r>
              <a:rPr sz="2206" b="1" i="1" dirty="0">
                <a:latin typeface="Arial"/>
                <a:cs typeface="Arial"/>
              </a:rPr>
              <a:t>1309</a:t>
            </a:r>
            <a:r>
              <a:rPr sz="2206" b="1" i="1" spc="-17" dirty="0">
                <a:latin typeface="Arial"/>
                <a:cs typeface="Arial"/>
              </a:rPr>
              <a:t> </a:t>
            </a:r>
            <a:r>
              <a:rPr sz="2206" i="1" spc="-55" dirty="0">
                <a:latin typeface="Arial"/>
                <a:cs typeface="Arial"/>
              </a:rPr>
              <a:t>,</a:t>
            </a:r>
            <a:endParaRPr sz="2206">
              <a:latin typeface="Arial"/>
              <a:cs typeface="Arial"/>
            </a:endParaRPr>
          </a:p>
          <a:p>
            <a:pPr marL="208695" algn="ctr">
              <a:lnSpc>
                <a:spcPts val="2514"/>
              </a:lnSpc>
              <a:tabLst>
                <a:tab pos="969939" algn="l"/>
              </a:tabLst>
            </a:pPr>
            <a:r>
              <a:rPr sz="2206" i="1" spc="-22" dirty="0">
                <a:latin typeface="Arial"/>
                <a:cs typeface="Arial"/>
              </a:rPr>
              <a:t>dnes</a:t>
            </a:r>
            <a:r>
              <a:rPr sz="2206" i="1" dirty="0">
                <a:latin typeface="Arial"/>
                <a:cs typeface="Arial"/>
              </a:rPr>
              <a:t>	toto</a:t>
            </a:r>
            <a:r>
              <a:rPr sz="2206" i="1" spc="-44" dirty="0">
                <a:latin typeface="Arial"/>
                <a:cs typeface="Arial"/>
              </a:rPr>
              <a:t> </a:t>
            </a:r>
            <a:r>
              <a:rPr sz="2206" i="1" dirty="0">
                <a:latin typeface="Arial"/>
                <a:cs typeface="Arial"/>
              </a:rPr>
              <a:t>hodnocení</a:t>
            </a:r>
            <a:r>
              <a:rPr sz="2206" i="1" spc="-55" dirty="0">
                <a:latin typeface="Arial"/>
                <a:cs typeface="Arial"/>
              </a:rPr>
              <a:t> </a:t>
            </a:r>
            <a:r>
              <a:rPr sz="2206" i="1" dirty="0">
                <a:latin typeface="Arial"/>
                <a:cs typeface="Arial"/>
              </a:rPr>
              <a:t>vychází</a:t>
            </a:r>
            <a:r>
              <a:rPr sz="2206" i="1" spc="-72" dirty="0">
                <a:latin typeface="Arial"/>
                <a:cs typeface="Arial"/>
              </a:rPr>
              <a:t> </a:t>
            </a:r>
            <a:r>
              <a:rPr sz="2206" i="1" dirty="0">
                <a:latin typeface="Arial"/>
                <a:cs typeface="Arial"/>
              </a:rPr>
              <a:t>ze</a:t>
            </a:r>
            <a:r>
              <a:rPr sz="2206" i="1" spc="-22" dirty="0">
                <a:latin typeface="Arial"/>
                <a:cs typeface="Arial"/>
              </a:rPr>
              <a:t> </a:t>
            </a:r>
            <a:r>
              <a:rPr sz="2206" i="1" dirty="0">
                <a:latin typeface="Arial"/>
                <a:cs typeface="Arial"/>
              </a:rPr>
              <a:t>dvou</a:t>
            </a:r>
            <a:r>
              <a:rPr sz="2206" i="1" spc="-22" dirty="0">
                <a:latin typeface="Arial"/>
                <a:cs typeface="Arial"/>
              </a:rPr>
              <a:t> </a:t>
            </a:r>
            <a:r>
              <a:rPr sz="2206" i="1" dirty="0">
                <a:latin typeface="Arial"/>
                <a:cs typeface="Arial"/>
              </a:rPr>
              <a:t>skupin</a:t>
            </a:r>
            <a:r>
              <a:rPr sz="2206" i="1" spc="-33" dirty="0">
                <a:latin typeface="Arial"/>
                <a:cs typeface="Arial"/>
              </a:rPr>
              <a:t> </a:t>
            </a:r>
            <a:r>
              <a:rPr sz="2206" i="1" spc="-11" dirty="0">
                <a:latin typeface="Arial"/>
                <a:cs typeface="Arial"/>
              </a:rPr>
              <a:t>ukazatelů:</a:t>
            </a:r>
            <a:endParaRPr sz="2206">
              <a:latin typeface="Arial"/>
              <a:cs typeface="Arial"/>
            </a:endParaRPr>
          </a:p>
          <a:p>
            <a:pPr marL="390077" indent="-376771">
              <a:lnSpc>
                <a:spcPts val="2514"/>
              </a:lnSpc>
              <a:spcBef>
                <a:spcPts val="2117"/>
              </a:spcBef>
              <a:buFont typeface="Wingdings"/>
              <a:buChar char=""/>
              <a:tabLst>
                <a:tab pos="390077" algn="l"/>
                <a:tab pos="390777" algn="l"/>
              </a:tabLst>
            </a:pPr>
            <a:r>
              <a:rPr sz="2206" b="1" i="1" dirty="0">
                <a:latin typeface="Arial"/>
                <a:cs typeface="Arial"/>
              </a:rPr>
              <a:t>ukazatele</a:t>
            </a:r>
            <a:r>
              <a:rPr sz="2206" b="1" i="1" spc="-116" dirty="0">
                <a:latin typeface="Arial"/>
                <a:cs typeface="Arial"/>
              </a:rPr>
              <a:t> </a:t>
            </a:r>
            <a:r>
              <a:rPr sz="2206" b="1" i="1" dirty="0">
                <a:latin typeface="Arial"/>
                <a:cs typeface="Arial"/>
              </a:rPr>
              <a:t>celistvosti</a:t>
            </a:r>
            <a:r>
              <a:rPr sz="2206" b="1" i="1" spc="-88" dirty="0">
                <a:latin typeface="Arial"/>
                <a:cs typeface="Arial"/>
              </a:rPr>
              <a:t> </a:t>
            </a:r>
            <a:r>
              <a:rPr sz="2206" b="1" i="1" dirty="0">
                <a:latin typeface="Arial"/>
                <a:cs typeface="Arial"/>
              </a:rPr>
              <a:t>svarových</a:t>
            </a:r>
            <a:r>
              <a:rPr sz="2206" b="1" i="1" spc="-72" dirty="0">
                <a:latin typeface="Arial"/>
                <a:cs typeface="Arial"/>
              </a:rPr>
              <a:t> </a:t>
            </a:r>
            <a:r>
              <a:rPr sz="2206" b="1" i="1" spc="-11" dirty="0">
                <a:latin typeface="Arial"/>
                <a:cs typeface="Arial"/>
              </a:rPr>
              <a:t>spojů</a:t>
            </a:r>
            <a:endParaRPr sz="2206">
              <a:latin typeface="Arial"/>
              <a:cs typeface="Arial"/>
            </a:endParaRPr>
          </a:p>
          <a:p>
            <a:pPr marL="243710">
              <a:lnSpc>
                <a:spcPts val="2514"/>
              </a:lnSpc>
            </a:pPr>
            <a:r>
              <a:rPr sz="2206" i="1" dirty="0">
                <a:latin typeface="Arial"/>
                <a:cs typeface="Arial"/>
              </a:rPr>
              <a:t>–</a:t>
            </a:r>
            <a:r>
              <a:rPr sz="2206" i="1" spc="-11" dirty="0">
                <a:latin typeface="Arial"/>
                <a:cs typeface="Arial"/>
              </a:rPr>
              <a:t> </a:t>
            </a:r>
            <a:r>
              <a:rPr sz="2206" i="1" dirty="0">
                <a:latin typeface="Arial"/>
                <a:cs typeface="Arial"/>
              </a:rPr>
              <a:t>charakterizují</a:t>
            </a:r>
            <a:r>
              <a:rPr sz="2206" i="1" spc="-50" dirty="0">
                <a:latin typeface="Arial"/>
                <a:cs typeface="Arial"/>
              </a:rPr>
              <a:t> </a:t>
            </a:r>
            <a:r>
              <a:rPr sz="2206" i="1" dirty="0">
                <a:latin typeface="Arial"/>
                <a:cs typeface="Arial"/>
              </a:rPr>
              <a:t>odolnost</a:t>
            </a:r>
            <a:r>
              <a:rPr sz="2206" i="1" spc="-39" dirty="0">
                <a:latin typeface="Arial"/>
                <a:cs typeface="Arial"/>
              </a:rPr>
              <a:t> </a:t>
            </a:r>
            <a:r>
              <a:rPr sz="2206" i="1" dirty="0">
                <a:latin typeface="Arial"/>
                <a:cs typeface="Arial"/>
              </a:rPr>
              <a:t>proti</a:t>
            </a:r>
            <a:r>
              <a:rPr sz="2206" i="1" spc="-39" dirty="0">
                <a:latin typeface="Arial"/>
                <a:cs typeface="Arial"/>
              </a:rPr>
              <a:t> </a:t>
            </a:r>
            <a:r>
              <a:rPr sz="2206" i="1" dirty="0">
                <a:latin typeface="Arial"/>
                <a:cs typeface="Arial"/>
              </a:rPr>
              <a:t>vzniku</a:t>
            </a:r>
            <a:r>
              <a:rPr sz="2206" i="1" spc="-28" dirty="0">
                <a:latin typeface="Arial"/>
                <a:cs typeface="Arial"/>
              </a:rPr>
              <a:t> </a:t>
            </a:r>
            <a:r>
              <a:rPr sz="2206" i="1" dirty="0">
                <a:latin typeface="Arial"/>
                <a:cs typeface="Arial"/>
              </a:rPr>
              <a:t>trhlin</a:t>
            </a:r>
            <a:r>
              <a:rPr sz="2206" i="1" spc="-22" dirty="0">
                <a:latin typeface="Arial"/>
                <a:cs typeface="Arial"/>
              </a:rPr>
              <a:t> </a:t>
            </a:r>
            <a:r>
              <a:rPr sz="2206" i="1" dirty="0">
                <a:latin typeface="Arial"/>
                <a:cs typeface="Arial"/>
              </a:rPr>
              <a:t>a jiných</a:t>
            </a:r>
            <a:r>
              <a:rPr sz="2206" i="1" spc="-22" dirty="0">
                <a:latin typeface="Arial"/>
                <a:cs typeface="Arial"/>
              </a:rPr>
              <a:t> </a:t>
            </a:r>
            <a:r>
              <a:rPr sz="2206" i="1" dirty="0">
                <a:latin typeface="Arial"/>
                <a:cs typeface="Arial"/>
              </a:rPr>
              <a:t>nepřípustných</a:t>
            </a:r>
            <a:r>
              <a:rPr sz="2206" i="1" spc="-44" dirty="0">
                <a:latin typeface="Arial"/>
                <a:cs typeface="Arial"/>
              </a:rPr>
              <a:t> </a:t>
            </a:r>
            <a:r>
              <a:rPr sz="2206" i="1" spc="-28" dirty="0">
                <a:latin typeface="Arial"/>
                <a:cs typeface="Arial"/>
              </a:rPr>
              <a:t>vad</a:t>
            </a:r>
            <a:endParaRPr sz="2206">
              <a:latin typeface="Arial"/>
              <a:cs typeface="Arial"/>
            </a:endParaRPr>
          </a:p>
          <a:p>
            <a:pPr marL="390077" indent="-376771">
              <a:lnSpc>
                <a:spcPts val="2514"/>
              </a:lnSpc>
              <a:spcBef>
                <a:spcPts val="926"/>
              </a:spcBef>
              <a:buFont typeface="Wingdings"/>
              <a:buChar char=""/>
              <a:tabLst>
                <a:tab pos="390077" algn="l"/>
                <a:tab pos="390777" algn="l"/>
              </a:tabLst>
            </a:pPr>
            <a:r>
              <a:rPr sz="2206" b="1" i="1" dirty="0">
                <a:latin typeface="Arial"/>
                <a:cs typeface="Arial"/>
              </a:rPr>
              <a:t>ukazatele</a:t>
            </a:r>
            <a:r>
              <a:rPr sz="2206" b="1" i="1" spc="-99" dirty="0">
                <a:latin typeface="Arial"/>
                <a:cs typeface="Arial"/>
              </a:rPr>
              <a:t> </a:t>
            </a:r>
            <a:r>
              <a:rPr sz="2206" b="1" i="1" dirty="0">
                <a:latin typeface="Arial"/>
                <a:cs typeface="Arial"/>
              </a:rPr>
              <a:t>mechanických</a:t>
            </a:r>
            <a:r>
              <a:rPr sz="2206" b="1" i="1" spc="-66" dirty="0">
                <a:latin typeface="Arial"/>
                <a:cs typeface="Arial"/>
              </a:rPr>
              <a:t> </a:t>
            </a:r>
            <a:r>
              <a:rPr sz="2206" b="1" i="1" dirty="0">
                <a:latin typeface="Arial"/>
                <a:cs typeface="Arial"/>
              </a:rPr>
              <a:t>vlastností</a:t>
            </a:r>
            <a:r>
              <a:rPr sz="2206" b="1" i="1" spc="-83" dirty="0">
                <a:latin typeface="Arial"/>
                <a:cs typeface="Arial"/>
              </a:rPr>
              <a:t> </a:t>
            </a:r>
            <a:r>
              <a:rPr sz="2206" b="1" i="1" dirty="0">
                <a:latin typeface="Arial"/>
                <a:cs typeface="Arial"/>
              </a:rPr>
              <a:t>svarových</a:t>
            </a:r>
            <a:r>
              <a:rPr sz="2206" b="1" i="1" spc="-66" dirty="0">
                <a:latin typeface="Arial"/>
                <a:cs typeface="Arial"/>
              </a:rPr>
              <a:t> </a:t>
            </a:r>
            <a:r>
              <a:rPr sz="2206" b="1" i="1" spc="-11" dirty="0">
                <a:latin typeface="Arial"/>
                <a:cs typeface="Arial"/>
              </a:rPr>
              <a:t>spojů</a:t>
            </a:r>
            <a:endParaRPr sz="2206">
              <a:latin typeface="Arial"/>
              <a:cs typeface="Arial"/>
            </a:endParaRPr>
          </a:p>
          <a:p>
            <a:pPr marL="243710">
              <a:lnSpc>
                <a:spcPts val="2382"/>
              </a:lnSpc>
            </a:pPr>
            <a:r>
              <a:rPr sz="2206" i="1" dirty="0">
                <a:latin typeface="Arial"/>
                <a:cs typeface="Arial"/>
              </a:rPr>
              <a:t>-</a:t>
            </a:r>
            <a:r>
              <a:rPr sz="2206" i="1" spc="-17" dirty="0">
                <a:latin typeface="Arial"/>
                <a:cs typeface="Arial"/>
              </a:rPr>
              <a:t> </a:t>
            </a:r>
            <a:r>
              <a:rPr sz="2206" i="1" dirty="0">
                <a:latin typeface="Arial"/>
                <a:cs typeface="Arial"/>
              </a:rPr>
              <a:t>charakterizují</a:t>
            </a:r>
            <a:r>
              <a:rPr sz="2206" i="1" spc="-66" dirty="0">
                <a:latin typeface="Arial"/>
                <a:cs typeface="Arial"/>
              </a:rPr>
              <a:t> </a:t>
            </a:r>
            <a:r>
              <a:rPr sz="2206" i="1" dirty="0">
                <a:latin typeface="Arial"/>
                <a:cs typeface="Arial"/>
              </a:rPr>
              <a:t>změny</a:t>
            </a:r>
            <a:r>
              <a:rPr sz="2206" i="1" spc="-39" dirty="0">
                <a:latin typeface="Arial"/>
                <a:cs typeface="Arial"/>
              </a:rPr>
              <a:t> </a:t>
            </a:r>
            <a:r>
              <a:rPr sz="2206" i="1" dirty="0">
                <a:latin typeface="Arial"/>
                <a:cs typeface="Arial"/>
              </a:rPr>
              <a:t>jednotlivých</a:t>
            </a:r>
            <a:r>
              <a:rPr sz="2206" i="1" spc="-39" dirty="0">
                <a:latin typeface="Arial"/>
                <a:cs typeface="Arial"/>
              </a:rPr>
              <a:t> </a:t>
            </a:r>
            <a:r>
              <a:rPr sz="2206" i="1" dirty="0">
                <a:latin typeface="Arial"/>
                <a:cs typeface="Arial"/>
              </a:rPr>
              <a:t>vlastností</a:t>
            </a:r>
            <a:r>
              <a:rPr sz="2206" i="1" spc="-72" dirty="0">
                <a:latin typeface="Arial"/>
                <a:cs typeface="Arial"/>
              </a:rPr>
              <a:t> </a:t>
            </a:r>
            <a:r>
              <a:rPr sz="2206" i="1" dirty="0">
                <a:latin typeface="Arial"/>
                <a:cs typeface="Arial"/>
              </a:rPr>
              <a:t>v</a:t>
            </a:r>
            <a:r>
              <a:rPr sz="2206" i="1" spc="-28" dirty="0">
                <a:latin typeface="Arial"/>
                <a:cs typeface="Arial"/>
              </a:rPr>
              <a:t> </a:t>
            </a:r>
            <a:r>
              <a:rPr sz="2206" i="1" dirty="0">
                <a:latin typeface="Arial"/>
                <a:cs typeface="Arial"/>
              </a:rPr>
              <a:t>oblasti</a:t>
            </a:r>
            <a:r>
              <a:rPr sz="2206" i="1" spc="-39" dirty="0">
                <a:latin typeface="Arial"/>
                <a:cs typeface="Arial"/>
              </a:rPr>
              <a:t> </a:t>
            </a:r>
            <a:r>
              <a:rPr sz="2206" i="1" dirty="0">
                <a:latin typeface="Arial"/>
                <a:cs typeface="Arial"/>
              </a:rPr>
              <a:t>spoje</a:t>
            </a:r>
            <a:r>
              <a:rPr sz="2206" i="1" spc="-28" dirty="0">
                <a:latin typeface="Arial"/>
                <a:cs typeface="Arial"/>
              </a:rPr>
              <a:t> </a:t>
            </a:r>
            <a:r>
              <a:rPr sz="2206" i="1" dirty="0">
                <a:latin typeface="Arial"/>
                <a:cs typeface="Arial"/>
              </a:rPr>
              <a:t>v</a:t>
            </a:r>
            <a:r>
              <a:rPr sz="2206" i="1" spc="-28" dirty="0">
                <a:latin typeface="Arial"/>
                <a:cs typeface="Arial"/>
              </a:rPr>
              <a:t> </a:t>
            </a:r>
            <a:r>
              <a:rPr sz="2206" i="1" spc="-11" dirty="0">
                <a:latin typeface="Arial"/>
                <a:cs typeface="Arial"/>
              </a:rPr>
              <a:t>důsledku</a:t>
            </a:r>
            <a:endParaRPr sz="2206">
              <a:latin typeface="Arial"/>
              <a:cs typeface="Arial"/>
            </a:endParaRPr>
          </a:p>
          <a:p>
            <a:pPr marL="476216">
              <a:lnSpc>
                <a:spcPts val="2514"/>
              </a:lnSpc>
            </a:pPr>
            <a:r>
              <a:rPr sz="2206" i="1" spc="-11" dirty="0">
                <a:latin typeface="Arial"/>
                <a:cs typeface="Arial"/>
              </a:rPr>
              <a:t>svařování</a:t>
            </a:r>
            <a:endParaRPr sz="2206">
              <a:latin typeface="Arial"/>
              <a:cs typeface="Arial"/>
            </a:endParaRPr>
          </a:p>
        </p:txBody>
      </p:sp>
    </p:spTree>
    <p:extLst>
      <p:ext uri="{BB962C8B-B14F-4D97-AF65-F5344CB8AC3E}">
        <p14:creationId xmlns:p14="http://schemas.microsoft.com/office/powerpoint/2010/main" val="1668578462"/>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2" y="775582"/>
            <a:ext cx="4666559" cy="514021"/>
          </a:xfrm>
          <a:prstGeom prst="rect">
            <a:avLst/>
          </a:prstGeom>
        </p:spPr>
        <p:txBody>
          <a:bodyPr vert="horz" wrap="square" lIns="0" tIns="13305" rIns="0" bIns="0" rtlCol="0">
            <a:spAutoFit/>
          </a:bodyPr>
          <a:lstStyle/>
          <a:p>
            <a:pPr marL="14007">
              <a:spcBef>
                <a:spcPts val="105"/>
              </a:spcBef>
            </a:pPr>
            <a:r>
              <a:rPr sz="3253" i="1" spc="-116" dirty="0">
                <a:solidFill>
                  <a:srgbClr val="FF3300"/>
                </a:solidFill>
                <a:latin typeface="Tahoma"/>
                <a:cs typeface="Tahoma"/>
              </a:rPr>
              <a:t>Hodnocení</a:t>
            </a:r>
            <a:r>
              <a:rPr sz="3253" i="1" spc="-88" dirty="0">
                <a:solidFill>
                  <a:srgbClr val="FF3300"/>
                </a:solidFill>
                <a:latin typeface="Tahoma"/>
                <a:cs typeface="Tahoma"/>
              </a:rPr>
              <a:t> </a:t>
            </a:r>
            <a:r>
              <a:rPr sz="3253" i="1" spc="-72" dirty="0">
                <a:solidFill>
                  <a:srgbClr val="FF3300"/>
                </a:solidFill>
                <a:latin typeface="Tahoma"/>
                <a:cs typeface="Tahoma"/>
              </a:rPr>
              <a:t>svařitelnosti</a:t>
            </a:r>
            <a:endParaRPr sz="3253">
              <a:latin typeface="Tahoma"/>
              <a:cs typeface="Tahoma"/>
            </a:endParaRPr>
          </a:p>
        </p:txBody>
      </p:sp>
      <p:sp>
        <p:nvSpPr>
          <p:cNvPr id="11" name="object 11"/>
          <p:cNvSpPr txBox="1"/>
          <p:nvPr/>
        </p:nvSpPr>
        <p:spPr>
          <a:xfrm>
            <a:off x="627929" y="1743659"/>
            <a:ext cx="9510984" cy="4976080"/>
          </a:xfrm>
          <a:prstGeom prst="rect">
            <a:avLst/>
          </a:prstGeom>
        </p:spPr>
        <p:txBody>
          <a:bodyPr vert="horz" wrap="square" lIns="0" tIns="14706" rIns="0" bIns="0" rtlCol="0">
            <a:spAutoFit/>
          </a:bodyPr>
          <a:lstStyle/>
          <a:p>
            <a:pPr marL="14007">
              <a:spcBef>
                <a:spcPts val="116"/>
              </a:spcBef>
            </a:pPr>
            <a:r>
              <a:rPr sz="2206" b="1" i="1" dirty="0">
                <a:latin typeface="Arial"/>
                <a:cs typeface="Arial"/>
              </a:rPr>
              <a:t>Ukazatelé</a:t>
            </a:r>
            <a:r>
              <a:rPr sz="2206" b="1" i="1" spc="-83" dirty="0">
                <a:latin typeface="Arial"/>
                <a:cs typeface="Arial"/>
              </a:rPr>
              <a:t> </a:t>
            </a:r>
            <a:r>
              <a:rPr sz="2206" b="1" i="1" dirty="0">
                <a:latin typeface="Arial"/>
                <a:cs typeface="Arial"/>
              </a:rPr>
              <a:t>mechanických</a:t>
            </a:r>
            <a:r>
              <a:rPr sz="2206" b="1" i="1" spc="-83" dirty="0">
                <a:latin typeface="Arial"/>
                <a:cs typeface="Arial"/>
              </a:rPr>
              <a:t> </a:t>
            </a:r>
            <a:r>
              <a:rPr sz="2206" b="1" i="1" dirty="0">
                <a:latin typeface="Arial"/>
                <a:cs typeface="Arial"/>
              </a:rPr>
              <a:t>vlastností</a:t>
            </a:r>
            <a:r>
              <a:rPr sz="2206" b="1" i="1" spc="-83" dirty="0">
                <a:latin typeface="Arial"/>
                <a:cs typeface="Arial"/>
              </a:rPr>
              <a:t> </a:t>
            </a:r>
            <a:r>
              <a:rPr sz="2206" b="1" i="1" dirty="0">
                <a:latin typeface="Arial"/>
                <a:cs typeface="Arial"/>
              </a:rPr>
              <a:t>svarových</a:t>
            </a:r>
            <a:r>
              <a:rPr sz="2206" b="1" i="1" spc="-66" dirty="0">
                <a:latin typeface="Arial"/>
                <a:cs typeface="Arial"/>
              </a:rPr>
              <a:t> </a:t>
            </a:r>
            <a:r>
              <a:rPr sz="2206" b="1" i="1" dirty="0">
                <a:latin typeface="Arial"/>
                <a:cs typeface="Arial"/>
              </a:rPr>
              <a:t>spojů</a:t>
            </a:r>
            <a:r>
              <a:rPr sz="2206" b="1" i="1" spc="-11" dirty="0">
                <a:latin typeface="Arial"/>
                <a:cs typeface="Arial"/>
              </a:rPr>
              <a:t> </a:t>
            </a:r>
            <a:r>
              <a:rPr sz="2206" i="1" spc="-55" dirty="0">
                <a:latin typeface="Arial"/>
                <a:cs typeface="Arial"/>
              </a:rPr>
              <a:t>:</a:t>
            </a:r>
            <a:endParaRPr sz="2206">
              <a:latin typeface="Arial"/>
              <a:cs typeface="Arial"/>
            </a:endParaRPr>
          </a:p>
          <a:p>
            <a:pPr marL="390077" indent="-376771">
              <a:spcBef>
                <a:spcPts val="2117"/>
              </a:spcBef>
              <a:buFont typeface="Wingdings"/>
              <a:buChar char=""/>
              <a:tabLst>
                <a:tab pos="390077" algn="l"/>
                <a:tab pos="390777" algn="l"/>
              </a:tabLst>
            </a:pPr>
            <a:r>
              <a:rPr sz="2206" i="1" dirty="0">
                <a:latin typeface="Arial"/>
                <a:cs typeface="Arial"/>
              </a:rPr>
              <a:t>pevnost</a:t>
            </a:r>
            <a:r>
              <a:rPr sz="2206" i="1" spc="-61" dirty="0">
                <a:latin typeface="Arial"/>
                <a:cs typeface="Arial"/>
              </a:rPr>
              <a:t> </a:t>
            </a:r>
            <a:r>
              <a:rPr sz="2206" i="1" dirty="0">
                <a:latin typeface="Arial"/>
                <a:cs typeface="Arial"/>
              </a:rPr>
              <a:t>v</a:t>
            </a:r>
            <a:r>
              <a:rPr sz="2206" i="1" spc="-11" dirty="0">
                <a:latin typeface="Arial"/>
                <a:cs typeface="Arial"/>
              </a:rPr>
              <a:t> </a:t>
            </a:r>
            <a:r>
              <a:rPr sz="2206" i="1" dirty="0">
                <a:latin typeface="Arial"/>
                <a:cs typeface="Arial"/>
              </a:rPr>
              <a:t>tahu</a:t>
            </a:r>
            <a:r>
              <a:rPr sz="2206" i="1" spc="-22" dirty="0">
                <a:latin typeface="Arial"/>
                <a:cs typeface="Arial"/>
              </a:rPr>
              <a:t> </a:t>
            </a:r>
            <a:r>
              <a:rPr sz="2206" i="1" dirty="0">
                <a:latin typeface="Arial"/>
                <a:cs typeface="Arial"/>
              </a:rPr>
              <a:t>svarového</a:t>
            </a:r>
            <a:r>
              <a:rPr sz="2206" i="1" spc="-66" dirty="0">
                <a:latin typeface="Arial"/>
                <a:cs typeface="Arial"/>
              </a:rPr>
              <a:t> </a:t>
            </a:r>
            <a:r>
              <a:rPr sz="2206" i="1" dirty="0">
                <a:latin typeface="Arial"/>
                <a:cs typeface="Arial"/>
              </a:rPr>
              <a:t>spoje</a:t>
            </a:r>
            <a:r>
              <a:rPr sz="2206" i="1" spc="-22" dirty="0">
                <a:latin typeface="Arial"/>
                <a:cs typeface="Arial"/>
              </a:rPr>
              <a:t> </a:t>
            </a:r>
            <a:r>
              <a:rPr sz="2206" i="1" dirty="0">
                <a:latin typeface="Arial"/>
                <a:cs typeface="Arial"/>
              </a:rPr>
              <a:t>(zkouší</a:t>
            </a:r>
            <a:r>
              <a:rPr sz="2206" i="1" spc="-72"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podle ČSN</a:t>
            </a:r>
            <a:r>
              <a:rPr sz="2206" i="1" spc="-28" dirty="0">
                <a:latin typeface="Arial"/>
                <a:cs typeface="Arial"/>
              </a:rPr>
              <a:t> </a:t>
            </a:r>
            <a:r>
              <a:rPr sz="2206" i="1" dirty="0">
                <a:latin typeface="Arial"/>
                <a:cs typeface="Arial"/>
              </a:rPr>
              <a:t>05</a:t>
            </a:r>
            <a:r>
              <a:rPr sz="2206" i="1" spc="-6" dirty="0">
                <a:latin typeface="Arial"/>
                <a:cs typeface="Arial"/>
              </a:rPr>
              <a:t> </a:t>
            </a:r>
            <a:r>
              <a:rPr sz="2206" i="1" spc="-11" dirty="0">
                <a:latin typeface="Arial"/>
                <a:cs typeface="Arial"/>
              </a:rPr>
              <a:t>1121)</a:t>
            </a:r>
            <a:endParaRPr sz="2206">
              <a:latin typeface="Arial"/>
              <a:cs typeface="Arial"/>
            </a:endParaRPr>
          </a:p>
          <a:p>
            <a:pPr marL="390077" indent="-376771">
              <a:spcBef>
                <a:spcPts val="689"/>
              </a:spcBef>
              <a:buFont typeface="Wingdings"/>
              <a:buChar char=""/>
              <a:tabLst>
                <a:tab pos="390077" algn="l"/>
                <a:tab pos="390777" algn="l"/>
              </a:tabLst>
            </a:pPr>
            <a:r>
              <a:rPr sz="2206" i="1" dirty="0">
                <a:latin typeface="Arial"/>
                <a:cs typeface="Arial"/>
              </a:rPr>
              <a:t>tvrdost</a:t>
            </a:r>
            <a:r>
              <a:rPr sz="2206" i="1" spc="-66" dirty="0">
                <a:latin typeface="Arial"/>
                <a:cs typeface="Arial"/>
              </a:rPr>
              <a:t> </a:t>
            </a:r>
            <a:r>
              <a:rPr sz="2206" i="1" dirty="0">
                <a:latin typeface="Arial"/>
                <a:cs typeface="Arial"/>
              </a:rPr>
              <a:t>svarového</a:t>
            </a:r>
            <a:r>
              <a:rPr sz="2206" i="1" spc="-55" dirty="0">
                <a:latin typeface="Arial"/>
                <a:cs typeface="Arial"/>
              </a:rPr>
              <a:t> </a:t>
            </a:r>
            <a:r>
              <a:rPr sz="2206" i="1" dirty="0">
                <a:latin typeface="Arial"/>
                <a:cs typeface="Arial"/>
              </a:rPr>
              <a:t>spoje</a:t>
            </a:r>
            <a:r>
              <a:rPr sz="2206" i="1" spc="-17" dirty="0">
                <a:latin typeface="Arial"/>
                <a:cs typeface="Arial"/>
              </a:rPr>
              <a:t> </a:t>
            </a:r>
            <a:r>
              <a:rPr sz="2206" i="1" dirty="0">
                <a:latin typeface="Arial"/>
                <a:cs typeface="Arial"/>
              </a:rPr>
              <a:t>(ČSN</a:t>
            </a:r>
            <a:r>
              <a:rPr sz="2206" i="1" spc="-17" dirty="0">
                <a:latin typeface="Arial"/>
                <a:cs typeface="Arial"/>
              </a:rPr>
              <a:t> </a:t>
            </a:r>
            <a:r>
              <a:rPr sz="2206" i="1" dirty="0">
                <a:latin typeface="Arial"/>
                <a:cs typeface="Arial"/>
              </a:rPr>
              <a:t>EN 1043-</a:t>
            </a:r>
            <a:r>
              <a:rPr sz="2206" i="1" spc="-22" dirty="0">
                <a:latin typeface="Arial"/>
                <a:cs typeface="Arial"/>
              </a:rPr>
              <a:t>1,2)</a:t>
            </a:r>
            <a:endParaRPr sz="2206">
              <a:latin typeface="Arial"/>
              <a:cs typeface="Arial"/>
            </a:endParaRPr>
          </a:p>
          <a:p>
            <a:pPr marL="321446" marR="483918" indent="-308140">
              <a:lnSpc>
                <a:spcPts val="2382"/>
              </a:lnSpc>
              <a:spcBef>
                <a:spcPts val="986"/>
              </a:spcBef>
              <a:buFont typeface="Wingdings"/>
              <a:buChar char=""/>
              <a:tabLst>
                <a:tab pos="390077" algn="l"/>
                <a:tab pos="390777" algn="l"/>
              </a:tabLst>
            </a:pPr>
            <a:r>
              <a:rPr sz="1985" dirty="0"/>
              <a:t>	</a:t>
            </a:r>
            <a:r>
              <a:rPr sz="2206" i="1" dirty="0">
                <a:latin typeface="Arial"/>
                <a:cs typeface="Arial"/>
              </a:rPr>
              <a:t>vrubová</a:t>
            </a:r>
            <a:r>
              <a:rPr sz="2206" i="1" spc="-88" dirty="0">
                <a:latin typeface="Arial"/>
                <a:cs typeface="Arial"/>
              </a:rPr>
              <a:t> </a:t>
            </a:r>
            <a:r>
              <a:rPr sz="2206" i="1" dirty="0">
                <a:latin typeface="Arial"/>
                <a:cs typeface="Arial"/>
              </a:rPr>
              <a:t>houževnatost</a:t>
            </a:r>
            <a:r>
              <a:rPr sz="2206" i="1" spc="-72" dirty="0">
                <a:latin typeface="Arial"/>
                <a:cs typeface="Arial"/>
              </a:rPr>
              <a:t> </a:t>
            </a:r>
            <a:r>
              <a:rPr sz="2206" i="1" dirty="0">
                <a:latin typeface="Arial"/>
                <a:cs typeface="Arial"/>
              </a:rPr>
              <a:t>(rázová</a:t>
            </a:r>
            <a:r>
              <a:rPr sz="2206" i="1" spc="-66" dirty="0">
                <a:latin typeface="Arial"/>
                <a:cs typeface="Arial"/>
              </a:rPr>
              <a:t> </a:t>
            </a:r>
            <a:r>
              <a:rPr sz="2206" i="1" dirty="0">
                <a:latin typeface="Arial"/>
                <a:cs typeface="Arial"/>
              </a:rPr>
              <a:t>práce)</a:t>
            </a:r>
            <a:r>
              <a:rPr sz="2206" i="1" spc="-72" dirty="0">
                <a:latin typeface="Arial"/>
                <a:cs typeface="Arial"/>
              </a:rPr>
              <a:t> </a:t>
            </a:r>
            <a:r>
              <a:rPr sz="2206" i="1" dirty="0">
                <a:latin typeface="Arial"/>
                <a:cs typeface="Arial"/>
              </a:rPr>
              <a:t>tepelně</a:t>
            </a:r>
            <a:r>
              <a:rPr sz="2206" i="1" spc="-28" dirty="0">
                <a:latin typeface="Arial"/>
                <a:cs typeface="Arial"/>
              </a:rPr>
              <a:t> </a:t>
            </a:r>
            <a:r>
              <a:rPr sz="2206" i="1" dirty="0">
                <a:latin typeface="Arial"/>
                <a:cs typeface="Arial"/>
              </a:rPr>
              <a:t>ovlivněné</a:t>
            </a:r>
            <a:r>
              <a:rPr sz="2206" i="1" spc="-50" dirty="0">
                <a:latin typeface="Arial"/>
                <a:cs typeface="Arial"/>
              </a:rPr>
              <a:t> </a:t>
            </a:r>
            <a:r>
              <a:rPr sz="2206" i="1" dirty="0">
                <a:latin typeface="Arial"/>
                <a:cs typeface="Arial"/>
              </a:rPr>
              <a:t>oblasti</a:t>
            </a:r>
            <a:r>
              <a:rPr sz="2206" i="1" spc="-39" dirty="0">
                <a:latin typeface="Arial"/>
                <a:cs typeface="Arial"/>
              </a:rPr>
              <a:t> </a:t>
            </a:r>
            <a:r>
              <a:rPr sz="2206" i="1" spc="-11" dirty="0">
                <a:latin typeface="Arial"/>
                <a:cs typeface="Arial"/>
              </a:rPr>
              <a:t>(TOO) </a:t>
            </a:r>
            <a:r>
              <a:rPr sz="2206" i="1" dirty="0">
                <a:latin typeface="Arial"/>
                <a:cs typeface="Arial"/>
              </a:rPr>
              <a:t>svarového</a:t>
            </a:r>
            <a:r>
              <a:rPr sz="2206" i="1" spc="-50" dirty="0">
                <a:latin typeface="Arial"/>
                <a:cs typeface="Arial"/>
              </a:rPr>
              <a:t> </a:t>
            </a:r>
            <a:r>
              <a:rPr sz="2206" i="1" dirty="0">
                <a:latin typeface="Arial"/>
                <a:cs typeface="Arial"/>
              </a:rPr>
              <a:t>spoje</a:t>
            </a:r>
            <a:r>
              <a:rPr sz="2206" i="1" spc="-22" dirty="0">
                <a:latin typeface="Arial"/>
                <a:cs typeface="Arial"/>
              </a:rPr>
              <a:t> </a:t>
            </a:r>
            <a:r>
              <a:rPr sz="2206" i="1" dirty="0">
                <a:latin typeface="Arial"/>
                <a:cs typeface="Arial"/>
              </a:rPr>
              <a:t>(ČSN</a:t>
            </a:r>
            <a:r>
              <a:rPr sz="2206" i="1" spc="-22" dirty="0">
                <a:latin typeface="Arial"/>
                <a:cs typeface="Arial"/>
              </a:rPr>
              <a:t> </a:t>
            </a:r>
            <a:r>
              <a:rPr sz="2206" i="1" dirty="0">
                <a:latin typeface="Arial"/>
                <a:cs typeface="Arial"/>
              </a:rPr>
              <a:t>05</a:t>
            </a:r>
            <a:r>
              <a:rPr sz="2206" i="1" spc="-17" dirty="0">
                <a:latin typeface="Arial"/>
                <a:cs typeface="Arial"/>
              </a:rPr>
              <a:t> </a:t>
            </a:r>
            <a:r>
              <a:rPr sz="2206" i="1" spc="-11" dirty="0">
                <a:latin typeface="Arial"/>
                <a:cs typeface="Arial"/>
              </a:rPr>
              <a:t>1125)</a:t>
            </a:r>
            <a:endParaRPr sz="2206">
              <a:latin typeface="Arial"/>
              <a:cs typeface="Arial"/>
            </a:endParaRPr>
          </a:p>
          <a:p>
            <a:pPr>
              <a:lnSpc>
                <a:spcPct val="100000"/>
              </a:lnSpc>
              <a:buFont typeface="Wingdings"/>
              <a:buChar char=""/>
            </a:pPr>
            <a:endParaRPr sz="2426">
              <a:latin typeface="Arial"/>
              <a:cs typeface="Arial"/>
            </a:endParaRPr>
          </a:p>
          <a:p>
            <a:pPr marL="14007">
              <a:spcBef>
                <a:spcPts val="1676"/>
              </a:spcBef>
            </a:pPr>
            <a:r>
              <a:rPr sz="2206" b="1" i="1" dirty="0">
                <a:latin typeface="Arial"/>
                <a:cs typeface="Arial"/>
              </a:rPr>
              <a:t>Ukazatelé</a:t>
            </a:r>
            <a:r>
              <a:rPr sz="2206" b="1" i="1" spc="-88" dirty="0">
                <a:latin typeface="Arial"/>
                <a:cs typeface="Arial"/>
              </a:rPr>
              <a:t> </a:t>
            </a:r>
            <a:r>
              <a:rPr sz="2206" b="1" i="1" dirty="0">
                <a:latin typeface="Arial"/>
                <a:cs typeface="Arial"/>
              </a:rPr>
              <a:t>celistvosti</a:t>
            </a:r>
            <a:r>
              <a:rPr sz="2206" b="1" i="1" spc="-99" dirty="0">
                <a:latin typeface="Arial"/>
                <a:cs typeface="Arial"/>
              </a:rPr>
              <a:t> </a:t>
            </a:r>
            <a:r>
              <a:rPr sz="2206" b="1" i="1" dirty="0">
                <a:latin typeface="Arial"/>
                <a:cs typeface="Arial"/>
              </a:rPr>
              <a:t>svarových</a:t>
            </a:r>
            <a:r>
              <a:rPr sz="2206" b="1" i="1" spc="-66" dirty="0">
                <a:latin typeface="Arial"/>
                <a:cs typeface="Arial"/>
              </a:rPr>
              <a:t> </a:t>
            </a:r>
            <a:r>
              <a:rPr sz="2206" b="1" i="1" spc="-11" dirty="0">
                <a:latin typeface="Arial"/>
                <a:cs typeface="Arial"/>
              </a:rPr>
              <a:t>spojů:</a:t>
            </a:r>
            <a:endParaRPr sz="2206">
              <a:latin typeface="Arial"/>
              <a:cs typeface="Arial"/>
            </a:endParaRPr>
          </a:p>
          <a:p>
            <a:pPr marL="390077" indent="-376771">
              <a:spcBef>
                <a:spcPts val="2123"/>
              </a:spcBef>
              <a:buFont typeface="Wingdings"/>
              <a:buChar char=""/>
              <a:tabLst>
                <a:tab pos="390077" algn="l"/>
                <a:tab pos="390777" algn="l"/>
              </a:tabLst>
            </a:pPr>
            <a:r>
              <a:rPr sz="2206" i="1" dirty="0">
                <a:latin typeface="Arial"/>
                <a:cs typeface="Arial"/>
              </a:rPr>
              <a:t>odolnost</a:t>
            </a:r>
            <a:r>
              <a:rPr sz="2206" i="1" spc="-50" dirty="0">
                <a:latin typeface="Arial"/>
                <a:cs typeface="Arial"/>
              </a:rPr>
              <a:t> </a:t>
            </a:r>
            <a:r>
              <a:rPr sz="2206" i="1" dirty="0">
                <a:latin typeface="Arial"/>
                <a:cs typeface="Arial"/>
              </a:rPr>
              <a:t>proti</a:t>
            </a:r>
            <a:r>
              <a:rPr sz="2206" i="1" spc="-39" dirty="0">
                <a:latin typeface="Arial"/>
                <a:cs typeface="Arial"/>
              </a:rPr>
              <a:t> </a:t>
            </a:r>
            <a:r>
              <a:rPr sz="2206" i="1" dirty="0">
                <a:latin typeface="Arial"/>
                <a:cs typeface="Arial"/>
              </a:rPr>
              <a:t>praskavosti</a:t>
            </a:r>
            <a:r>
              <a:rPr sz="2206" i="1" spc="-61" dirty="0">
                <a:latin typeface="Arial"/>
                <a:cs typeface="Arial"/>
              </a:rPr>
              <a:t> </a:t>
            </a:r>
            <a:r>
              <a:rPr sz="2206" i="1" dirty="0">
                <a:latin typeface="Arial"/>
                <a:cs typeface="Arial"/>
              </a:rPr>
              <a:t>za</a:t>
            </a:r>
            <a:r>
              <a:rPr sz="2206" i="1" spc="-28" dirty="0">
                <a:latin typeface="Arial"/>
                <a:cs typeface="Arial"/>
              </a:rPr>
              <a:t> </a:t>
            </a:r>
            <a:r>
              <a:rPr sz="2206" i="1" dirty="0">
                <a:latin typeface="Arial"/>
                <a:cs typeface="Arial"/>
              </a:rPr>
              <a:t>studena</a:t>
            </a:r>
            <a:r>
              <a:rPr sz="2206" i="1" spc="-50" dirty="0">
                <a:latin typeface="Arial"/>
                <a:cs typeface="Arial"/>
              </a:rPr>
              <a:t> </a:t>
            </a:r>
            <a:r>
              <a:rPr sz="2206" i="1" dirty="0">
                <a:latin typeface="Arial"/>
                <a:cs typeface="Arial"/>
              </a:rPr>
              <a:t>(zkouší</a:t>
            </a:r>
            <a:r>
              <a:rPr sz="2206" i="1" spc="-61" dirty="0">
                <a:latin typeface="Arial"/>
                <a:cs typeface="Arial"/>
              </a:rPr>
              <a:t> </a:t>
            </a:r>
            <a:r>
              <a:rPr sz="2206" i="1" dirty="0">
                <a:latin typeface="Arial"/>
                <a:cs typeface="Arial"/>
              </a:rPr>
              <a:t>se</a:t>
            </a:r>
            <a:r>
              <a:rPr sz="2206" i="1" spc="-22" dirty="0">
                <a:latin typeface="Arial"/>
                <a:cs typeface="Arial"/>
              </a:rPr>
              <a:t> </a:t>
            </a:r>
            <a:r>
              <a:rPr sz="2206" i="1" dirty="0">
                <a:latin typeface="Arial"/>
                <a:cs typeface="Arial"/>
              </a:rPr>
              <a:t>dle</a:t>
            </a:r>
            <a:r>
              <a:rPr sz="2206" i="1" spc="-28" dirty="0">
                <a:latin typeface="Arial"/>
                <a:cs typeface="Arial"/>
              </a:rPr>
              <a:t> </a:t>
            </a:r>
            <a:r>
              <a:rPr sz="2206" i="1" dirty="0">
                <a:latin typeface="Arial"/>
                <a:cs typeface="Arial"/>
              </a:rPr>
              <a:t>normy</a:t>
            </a:r>
            <a:r>
              <a:rPr sz="2206" i="1" spc="-22" dirty="0">
                <a:latin typeface="Arial"/>
                <a:cs typeface="Arial"/>
              </a:rPr>
              <a:t> </a:t>
            </a:r>
            <a:r>
              <a:rPr sz="2206" i="1" dirty="0">
                <a:latin typeface="Arial"/>
                <a:cs typeface="Arial"/>
              </a:rPr>
              <a:t>ČSN</a:t>
            </a:r>
            <a:r>
              <a:rPr sz="2206" i="1" spc="-11" dirty="0">
                <a:latin typeface="Arial"/>
                <a:cs typeface="Arial"/>
              </a:rPr>
              <a:t> </a:t>
            </a:r>
            <a:r>
              <a:rPr sz="2206" i="1" dirty="0">
                <a:latin typeface="Arial"/>
                <a:cs typeface="Arial"/>
              </a:rPr>
              <a:t>05</a:t>
            </a:r>
            <a:r>
              <a:rPr sz="2206" i="1" spc="-22" dirty="0">
                <a:latin typeface="Arial"/>
                <a:cs typeface="Arial"/>
              </a:rPr>
              <a:t> </a:t>
            </a:r>
            <a:r>
              <a:rPr sz="2206" i="1" spc="-11" dirty="0">
                <a:latin typeface="Arial"/>
                <a:cs typeface="Arial"/>
              </a:rPr>
              <a:t>1142)</a:t>
            </a:r>
            <a:endParaRPr sz="2206">
              <a:latin typeface="Arial"/>
              <a:cs typeface="Arial"/>
            </a:endParaRPr>
          </a:p>
          <a:p>
            <a:pPr marL="390077" indent="-376771">
              <a:spcBef>
                <a:spcPts val="684"/>
              </a:spcBef>
              <a:buFont typeface="Wingdings"/>
              <a:buChar char=""/>
              <a:tabLst>
                <a:tab pos="390077" algn="l"/>
                <a:tab pos="390777" algn="l"/>
                <a:tab pos="4774064" algn="l"/>
              </a:tabLst>
            </a:pPr>
            <a:r>
              <a:rPr sz="2206" i="1" dirty="0">
                <a:latin typeface="Arial"/>
                <a:cs typeface="Arial"/>
              </a:rPr>
              <a:t>odolnost</a:t>
            </a:r>
            <a:r>
              <a:rPr sz="2206" i="1" spc="-55" dirty="0">
                <a:latin typeface="Arial"/>
                <a:cs typeface="Arial"/>
              </a:rPr>
              <a:t> </a:t>
            </a:r>
            <a:r>
              <a:rPr sz="2206" i="1" dirty="0">
                <a:latin typeface="Arial"/>
                <a:cs typeface="Arial"/>
              </a:rPr>
              <a:t>proti</a:t>
            </a:r>
            <a:r>
              <a:rPr sz="2206" i="1" spc="-39" dirty="0">
                <a:latin typeface="Arial"/>
                <a:cs typeface="Arial"/>
              </a:rPr>
              <a:t> </a:t>
            </a:r>
            <a:r>
              <a:rPr sz="2206" i="1" dirty="0">
                <a:latin typeface="Arial"/>
                <a:cs typeface="Arial"/>
              </a:rPr>
              <a:t>praskavosti</a:t>
            </a:r>
            <a:r>
              <a:rPr sz="2206" i="1" spc="-66" dirty="0">
                <a:latin typeface="Arial"/>
                <a:cs typeface="Arial"/>
              </a:rPr>
              <a:t> </a:t>
            </a:r>
            <a:r>
              <a:rPr sz="2206" i="1" dirty="0">
                <a:latin typeface="Arial"/>
                <a:cs typeface="Arial"/>
              </a:rPr>
              <a:t>za</a:t>
            </a:r>
            <a:r>
              <a:rPr sz="2206" i="1" spc="-28" dirty="0">
                <a:latin typeface="Arial"/>
                <a:cs typeface="Arial"/>
              </a:rPr>
              <a:t> </a:t>
            </a:r>
            <a:r>
              <a:rPr sz="2206" i="1" spc="-11" dirty="0">
                <a:latin typeface="Arial"/>
                <a:cs typeface="Arial"/>
              </a:rPr>
              <a:t>tepla</a:t>
            </a:r>
            <a:r>
              <a:rPr sz="2206" i="1" dirty="0">
                <a:latin typeface="Arial"/>
                <a:cs typeface="Arial"/>
              </a:rPr>
              <a:t>	(ČSN</a:t>
            </a:r>
            <a:r>
              <a:rPr sz="2206" i="1" spc="-22" dirty="0">
                <a:latin typeface="Arial"/>
                <a:cs typeface="Arial"/>
              </a:rPr>
              <a:t> </a:t>
            </a:r>
            <a:r>
              <a:rPr sz="2206" i="1" dirty="0">
                <a:latin typeface="Arial"/>
                <a:cs typeface="Arial"/>
              </a:rPr>
              <a:t>05</a:t>
            </a:r>
            <a:r>
              <a:rPr sz="2206" i="1" spc="-17" dirty="0">
                <a:latin typeface="Arial"/>
                <a:cs typeface="Arial"/>
              </a:rPr>
              <a:t> </a:t>
            </a:r>
            <a:r>
              <a:rPr sz="2206" i="1" spc="-11" dirty="0">
                <a:latin typeface="Arial"/>
                <a:cs typeface="Arial"/>
              </a:rPr>
              <a:t>1143)</a:t>
            </a:r>
            <a:endParaRPr sz="2206">
              <a:latin typeface="Arial"/>
              <a:cs typeface="Arial"/>
            </a:endParaRPr>
          </a:p>
          <a:p>
            <a:pPr marL="390077" indent="-376771">
              <a:spcBef>
                <a:spcPts val="811"/>
              </a:spcBef>
              <a:buFont typeface="Wingdings"/>
              <a:buChar char=""/>
              <a:tabLst>
                <a:tab pos="390077" algn="l"/>
                <a:tab pos="390777" algn="l"/>
              </a:tabLst>
            </a:pPr>
            <a:r>
              <a:rPr sz="2206" i="1" dirty="0">
                <a:latin typeface="Arial"/>
                <a:cs typeface="Arial"/>
              </a:rPr>
              <a:t>odolnost</a:t>
            </a:r>
            <a:r>
              <a:rPr sz="2206" i="1" spc="-50" dirty="0">
                <a:latin typeface="Arial"/>
                <a:cs typeface="Arial"/>
              </a:rPr>
              <a:t> </a:t>
            </a:r>
            <a:r>
              <a:rPr sz="2206" i="1" dirty="0">
                <a:latin typeface="Arial"/>
                <a:cs typeface="Arial"/>
              </a:rPr>
              <a:t>proti</a:t>
            </a:r>
            <a:r>
              <a:rPr sz="2206" i="1" spc="-33" dirty="0">
                <a:latin typeface="Arial"/>
                <a:cs typeface="Arial"/>
              </a:rPr>
              <a:t> </a:t>
            </a:r>
            <a:r>
              <a:rPr sz="2206" i="1" dirty="0">
                <a:latin typeface="Arial"/>
                <a:cs typeface="Arial"/>
              </a:rPr>
              <a:t>žíhací</a:t>
            </a:r>
            <a:r>
              <a:rPr sz="2206" i="1" spc="-55" dirty="0">
                <a:latin typeface="Arial"/>
                <a:cs typeface="Arial"/>
              </a:rPr>
              <a:t> </a:t>
            </a:r>
            <a:r>
              <a:rPr sz="2206" i="1" dirty="0">
                <a:latin typeface="Arial"/>
                <a:cs typeface="Arial"/>
              </a:rPr>
              <a:t>praskavosti</a:t>
            </a:r>
            <a:r>
              <a:rPr sz="2206" i="1" spc="-50" dirty="0">
                <a:latin typeface="Arial"/>
                <a:cs typeface="Arial"/>
              </a:rPr>
              <a:t> </a:t>
            </a:r>
            <a:r>
              <a:rPr sz="2206" i="1" dirty="0">
                <a:latin typeface="Arial"/>
                <a:cs typeface="Arial"/>
              </a:rPr>
              <a:t>(ČSN</a:t>
            </a:r>
            <a:r>
              <a:rPr sz="2206" i="1" spc="-22" dirty="0">
                <a:latin typeface="Arial"/>
                <a:cs typeface="Arial"/>
              </a:rPr>
              <a:t> </a:t>
            </a:r>
            <a:r>
              <a:rPr sz="2206" i="1" dirty="0">
                <a:latin typeface="Arial"/>
                <a:cs typeface="Arial"/>
              </a:rPr>
              <a:t>05</a:t>
            </a:r>
            <a:r>
              <a:rPr sz="2206" i="1" spc="-22" dirty="0">
                <a:latin typeface="Arial"/>
                <a:cs typeface="Arial"/>
              </a:rPr>
              <a:t> </a:t>
            </a:r>
            <a:r>
              <a:rPr sz="2206" i="1" spc="-11" dirty="0">
                <a:latin typeface="Arial"/>
                <a:cs typeface="Arial"/>
              </a:rPr>
              <a:t>1144)</a:t>
            </a:r>
            <a:endParaRPr sz="2206">
              <a:latin typeface="Arial"/>
              <a:cs typeface="Arial"/>
            </a:endParaRPr>
          </a:p>
          <a:p>
            <a:pPr marL="390077" indent="-376771">
              <a:spcBef>
                <a:spcPts val="689"/>
              </a:spcBef>
              <a:buFont typeface="Wingdings"/>
              <a:buChar char=""/>
              <a:tabLst>
                <a:tab pos="390077" algn="l"/>
                <a:tab pos="390777" algn="l"/>
              </a:tabLst>
            </a:pPr>
            <a:r>
              <a:rPr sz="2206" i="1" dirty="0">
                <a:latin typeface="Arial"/>
                <a:cs typeface="Arial"/>
              </a:rPr>
              <a:t>odolnost</a:t>
            </a:r>
            <a:r>
              <a:rPr sz="2206" i="1" spc="-72" dirty="0">
                <a:latin typeface="Arial"/>
                <a:cs typeface="Arial"/>
              </a:rPr>
              <a:t> </a:t>
            </a:r>
            <a:r>
              <a:rPr sz="2206" i="1" dirty="0">
                <a:latin typeface="Arial"/>
                <a:cs typeface="Arial"/>
              </a:rPr>
              <a:t>proti</a:t>
            </a:r>
            <a:r>
              <a:rPr sz="2206" i="1" spc="-28" dirty="0">
                <a:latin typeface="Arial"/>
                <a:cs typeface="Arial"/>
              </a:rPr>
              <a:t> </a:t>
            </a:r>
            <a:r>
              <a:rPr sz="2206" i="1" dirty="0">
                <a:latin typeface="Arial"/>
                <a:cs typeface="Arial"/>
              </a:rPr>
              <a:t>lamelární</a:t>
            </a:r>
            <a:r>
              <a:rPr sz="2206" i="1" spc="-39" dirty="0">
                <a:latin typeface="Arial"/>
                <a:cs typeface="Arial"/>
              </a:rPr>
              <a:t> </a:t>
            </a:r>
            <a:r>
              <a:rPr sz="2206" i="1" dirty="0">
                <a:latin typeface="Arial"/>
                <a:cs typeface="Arial"/>
              </a:rPr>
              <a:t>praskavosti</a:t>
            </a:r>
            <a:r>
              <a:rPr sz="2206" i="1" spc="-72" dirty="0">
                <a:latin typeface="Arial"/>
                <a:cs typeface="Arial"/>
              </a:rPr>
              <a:t> </a:t>
            </a:r>
            <a:r>
              <a:rPr sz="2206" i="1" dirty="0">
                <a:latin typeface="Arial"/>
                <a:cs typeface="Arial"/>
              </a:rPr>
              <a:t>(ČSN</a:t>
            </a:r>
            <a:r>
              <a:rPr sz="2206" i="1" spc="-33" dirty="0">
                <a:latin typeface="Arial"/>
                <a:cs typeface="Arial"/>
              </a:rPr>
              <a:t> </a:t>
            </a:r>
            <a:r>
              <a:rPr sz="2206" i="1" spc="-11" dirty="0">
                <a:latin typeface="Arial"/>
                <a:cs typeface="Arial"/>
              </a:rPr>
              <a:t>051314)</a:t>
            </a:r>
            <a:endParaRPr sz="2206">
              <a:latin typeface="Arial"/>
              <a:cs typeface="Arial"/>
            </a:endParaRPr>
          </a:p>
        </p:txBody>
      </p:sp>
    </p:spTree>
    <p:extLst>
      <p:ext uri="{BB962C8B-B14F-4D97-AF65-F5344CB8AC3E}">
        <p14:creationId xmlns:p14="http://schemas.microsoft.com/office/powerpoint/2010/main" val="4050054449"/>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3" y="775582"/>
            <a:ext cx="5915129" cy="514021"/>
          </a:xfrm>
          <a:prstGeom prst="rect">
            <a:avLst/>
          </a:prstGeom>
        </p:spPr>
        <p:txBody>
          <a:bodyPr vert="horz" wrap="square" lIns="0" tIns="13305" rIns="0" bIns="0" rtlCol="0">
            <a:spAutoFit/>
          </a:bodyPr>
          <a:lstStyle/>
          <a:p>
            <a:pPr marL="14007">
              <a:spcBef>
                <a:spcPts val="105"/>
              </a:spcBef>
            </a:pPr>
            <a:r>
              <a:rPr sz="3253" i="1" spc="-88" dirty="0">
                <a:solidFill>
                  <a:srgbClr val="FF3300"/>
                </a:solidFill>
                <a:latin typeface="Tahoma"/>
                <a:cs typeface="Tahoma"/>
              </a:rPr>
              <a:t>Kvalifikace</a:t>
            </a:r>
            <a:r>
              <a:rPr sz="3253" i="1" spc="-110" dirty="0">
                <a:solidFill>
                  <a:srgbClr val="FF3300"/>
                </a:solidFill>
                <a:latin typeface="Tahoma"/>
                <a:cs typeface="Tahoma"/>
              </a:rPr>
              <a:t> postupu</a:t>
            </a:r>
            <a:r>
              <a:rPr sz="3253" i="1" spc="-126" dirty="0">
                <a:solidFill>
                  <a:srgbClr val="FF3300"/>
                </a:solidFill>
                <a:latin typeface="Tahoma"/>
                <a:cs typeface="Tahoma"/>
              </a:rPr>
              <a:t> </a:t>
            </a:r>
            <a:r>
              <a:rPr sz="3253" i="1" spc="-61" dirty="0">
                <a:solidFill>
                  <a:srgbClr val="FF3300"/>
                </a:solidFill>
                <a:latin typeface="Tahoma"/>
                <a:cs typeface="Tahoma"/>
              </a:rPr>
              <a:t>svařování</a:t>
            </a:r>
            <a:endParaRPr sz="3253">
              <a:latin typeface="Tahoma"/>
              <a:cs typeface="Tahoma"/>
            </a:endParaRPr>
          </a:p>
        </p:txBody>
      </p:sp>
      <p:sp>
        <p:nvSpPr>
          <p:cNvPr id="11" name="object 11"/>
          <p:cNvSpPr txBox="1"/>
          <p:nvPr/>
        </p:nvSpPr>
        <p:spPr>
          <a:xfrm>
            <a:off x="6629444" y="892503"/>
            <a:ext cx="2971220" cy="371936"/>
          </a:xfrm>
          <a:prstGeom prst="rect">
            <a:avLst/>
          </a:prstGeom>
        </p:spPr>
        <p:txBody>
          <a:bodyPr vert="horz" wrap="square" lIns="0" tIns="15406" rIns="0" bIns="0" rtlCol="0">
            <a:spAutoFit/>
          </a:bodyPr>
          <a:lstStyle/>
          <a:p>
            <a:pPr marL="14007">
              <a:spcBef>
                <a:spcPts val="121"/>
              </a:spcBef>
            </a:pPr>
            <a:r>
              <a:rPr sz="2316" b="1" i="1" dirty="0">
                <a:solidFill>
                  <a:srgbClr val="FF3300"/>
                </a:solidFill>
                <a:latin typeface="Tahoma"/>
                <a:cs typeface="Tahoma"/>
              </a:rPr>
              <a:t>-</a:t>
            </a:r>
            <a:r>
              <a:rPr sz="2316" b="1" i="1" spc="-105" dirty="0">
                <a:solidFill>
                  <a:srgbClr val="FF3300"/>
                </a:solidFill>
                <a:latin typeface="Tahoma"/>
                <a:cs typeface="Tahoma"/>
              </a:rPr>
              <a:t> </a:t>
            </a:r>
            <a:r>
              <a:rPr sz="2316" b="1" i="1" spc="-72" dirty="0">
                <a:solidFill>
                  <a:srgbClr val="FF3300"/>
                </a:solidFill>
                <a:latin typeface="Tahoma"/>
                <a:cs typeface="Tahoma"/>
              </a:rPr>
              <a:t>ČSN</a:t>
            </a:r>
            <a:r>
              <a:rPr sz="2316" b="1" i="1" spc="-94" dirty="0">
                <a:solidFill>
                  <a:srgbClr val="FF3300"/>
                </a:solidFill>
                <a:latin typeface="Tahoma"/>
                <a:cs typeface="Tahoma"/>
              </a:rPr>
              <a:t> </a:t>
            </a:r>
            <a:r>
              <a:rPr sz="2316" b="1" i="1" spc="-55" dirty="0">
                <a:solidFill>
                  <a:srgbClr val="FF3300"/>
                </a:solidFill>
                <a:latin typeface="Tahoma"/>
                <a:cs typeface="Tahoma"/>
              </a:rPr>
              <a:t>EN</a:t>
            </a:r>
            <a:r>
              <a:rPr sz="2316" b="1" i="1" spc="-116" dirty="0">
                <a:solidFill>
                  <a:srgbClr val="FF3300"/>
                </a:solidFill>
                <a:latin typeface="Tahoma"/>
                <a:cs typeface="Tahoma"/>
              </a:rPr>
              <a:t> </a:t>
            </a:r>
            <a:r>
              <a:rPr sz="2316" b="1" i="1" spc="-55" dirty="0">
                <a:solidFill>
                  <a:srgbClr val="FF3300"/>
                </a:solidFill>
                <a:latin typeface="Tahoma"/>
                <a:cs typeface="Tahoma"/>
              </a:rPr>
              <a:t>ISO</a:t>
            </a:r>
            <a:r>
              <a:rPr sz="2316" b="1" i="1" spc="-116" dirty="0">
                <a:solidFill>
                  <a:srgbClr val="FF3300"/>
                </a:solidFill>
                <a:latin typeface="Tahoma"/>
                <a:cs typeface="Tahoma"/>
              </a:rPr>
              <a:t> </a:t>
            </a:r>
            <a:r>
              <a:rPr sz="2316" b="1" i="1" spc="-22" dirty="0">
                <a:solidFill>
                  <a:srgbClr val="FF3300"/>
                </a:solidFill>
                <a:latin typeface="Tahoma"/>
                <a:cs typeface="Tahoma"/>
              </a:rPr>
              <a:t>15</a:t>
            </a:r>
            <a:r>
              <a:rPr sz="2316" b="1" i="1" spc="-105" dirty="0">
                <a:solidFill>
                  <a:srgbClr val="FF3300"/>
                </a:solidFill>
                <a:latin typeface="Tahoma"/>
                <a:cs typeface="Tahoma"/>
              </a:rPr>
              <a:t> </a:t>
            </a:r>
            <a:r>
              <a:rPr sz="2316" b="1" i="1" spc="-22" dirty="0">
                <a:solidFill>
                  <a:srgbClr val="FF3300"/>
                </a:solidFill>
                <a:latin typeface="Tahoma"/>
                <a:cs typeface="Tahoma"/>
              </a:rPr>
              <a:t>6XX</a:t>
            </a:r>
            <a:endParaRPr sz="2316">
              <a:latin typeface="Tahoma"/>
              <a:cs typeface="Tahoma"/>
            </a:endParaRPr>
          </a:p>
        </p:txBody>
      </p:sp>
      <p:grpSp>
        <p:nvGrpSpPr>
          <p:cNvPr id="12" name="object 12"/>
          <p:cNvGrpSpPr/>
          <p:nvPr/>
        </p:nvGrpSpPr>
        <p:grpSpPr>
          <a:xfrm>
            <a:off x="330009" y="1789876"/>
            <a:ext cx="10058591" cy="5178451"/>
            <a:chOff x="22859" y="1623060"/>
            <a:chExt cx="9121140" cy="4695825"/>
          </a:xfrm>
        </p:grpSpPr>
        <p:pic>
          <p:nvPicPr>
            <p:cNvPr id="13" name="object 13"/>
            <p:cNvPicPr/>
            <p:nvPr/>
          </p:nvPicPr>
          <p:blipFill>
            <a:blip r:embed="rId2" cstate="print"/>
            <a:stretch>
              <a:fillRect/>
            </a:stretch>
          </p:blipFill>
          <p:spPr>
            <a:xfrm>
              <a:off x="32003" y="1632204"/>
              <a:ext cx="6268212" cy="4677156"/>
            </a:xfrm>
            <a:prstGeom prst="rect">
              <a:avLst/>
            </a:prstGeom>
          </p:spPr>
        </p:pic>
        <p:sp>
          <p:nvSpPr>
            <p:cNvPr id="14" name="object 14"/>
            <p:cNvSpPr/>
            <p:nvPr/>
          </p:nvSpPr>
          <p:spPr>
            <a:xfrm>
              <a:off x="27431" y="1627632"/>
              <a:ext cx="6277610" cy="4686300"/>
            </a:xfrm>
            <a:custGeom>
              <a:avLst/>
              <a:gdLst/>
              <a:ahLst/>
              <a:cxnLst/>
              <a:rect l="l" t="t" r="r" b="b"/>
              <a:pathLst>
                <a:path w="6277610" h="4686300">
                  <a:moveTo>
                    <a:pt x="0" y="4686300"/>
                  </a:moveTo>
                  <a:lnTo>
                    <a:pt x="6277356" y="4686300"/>
                  </a:lnTo>
                  <a:lnTo>
                    <a:pt x="6277356" y="0"/>
                  </a:lnTo>
                  <a:lnTo>
                    <a:pt x="0" y="0"/>
                  </a:lnTo>
                  <a:lnTo>
                    <a:pt x="0" y="4686300"/>
                  </a:lnTo>
                  <a:close/>
                </a:path>
              </a:pathLst>
            </a:custGeom>
            <a:ln w="9144">
              <a:solidFill>
                <a:srgbClr val="00CCCC"/>
              </a:solidFill>
            </a:ln>
          </p:spPr>
          <p:txBody>
            <a:bodyPr wrap="square" lIns="0" tIns="0" rIns="0" bIns="0" rtlCol="0"/>
            <a:lstStyle/>
            <a:p>
              <a:endParaRPr sz="1985"/>
            </a:p>
          </p:txBody>
        </p:sp>
        <p:pic>
          <p:nvPicPr>
            <p:cNvPr id="15" name="object 15"/>
            <p:cNvPicPr/>
            <p:nvPr/>
          </p:nvPicPr>
          <p:blipFill>
            <a:blip r:embed="rId3" cstate="print"/>
            <a:stretch>
              <a:fillRect/>
            </a:stretch>
          </p:blipFill>
          <p:spPr>
            <a:xfrm>
              <a:off x="6263639" y="2051304"/>
              <a:ext cx="858773" cy="454913"/>
            </a:xfrm>
            <a:prstGeom prst="rect">
              <a:avLst/>
            </a:prstGeom>
          </p:spPr>
        </p:pic>
        <p:pic>
          <p:nvPicPr>
            <p:cNvPr id="16" name="object 16"/>
            <p:cNvPicPr/>
            <p:nvPr/>
          </p:nvPicPr>
          <p:blipFill>
            <a:blip r:embed="rId4" cstate="print"/>
            <a:stretch>
              <a:fillRect/>
            </a:stretch>
          </p:blipFill>
          <p:spPr>
            <a:xfrm>
              <a:off x="7075931" y="2051304"/>
              <a:ext cx="1287018" cy="454913"/>
            </a:xfrm>
            <a:prstGeom prst="rect">
              <a:avLst/>
            </a:prstGeom>
          </p:spPr>
        </p:pic>
        <p:pic>
          <p:nvPicPr>
            <p:cNvPr id="17" name="object 17"/>
            <p:cNvPicPr/>
            <p:nvPr/>
          </p:nvPicPr>
          <p:blipFill>
            <a:blip r:embed="rId5" cstate="print"/>
            <a:stretch>
              <a:fillRect/>
            </a:stretch>
          </p:blipFill>
          <p:spPr>
            <a:xfrm>
              <a:off x="8147303" y="2051304"/>
              <a:ext cx="996695" cy="454913"/>
            </a:xfrm>
            <a:prstGeom prst="rect">
              <a:avLst/>
            </a:prstGeom>
          </p:spPr>
        </p:pic>
        <p:pic>
          <p:nvPicPr>
            <p:cNvPr id="18" name="object 18"/>
            <p:cNvPicPr/>
            <p:nvPr/>
          </p:nvPicPr>
          <p:blipFill>
            <a:blip r:embed="rId6" cstate="print"/>
            <a:stretch>
              <a:fillRect/>
            </a:stretch>
          </p:blipFill>
          <p:spPr>
            <a:xfrm>
              <a:off x="6263639" y="2295144"/>
              <a:ext cx="1207769" cy="454913"/>
            </a:xfrm>
            <a:prstGeom prst="rect">
              <a:avLst/>
            </a:prstGeom>
          </p:spPr>
        </p:pic>
        <p:pic>
          <p:nvPicPr>
            <p:cNvPr id="19" name="object 19"/>
            <p:cNvPicPr/>
            <p:nvPr/>
          </p:nvPicPr>
          <p:blipFill>
            <a:blip r:embed="rId7" cstate="print"/>
            <a:stretch>
              <a:fillRect/>
            </a:stretch>
          </p:blipFill>
          <p:spPr>
            <a:xfrm>
              <a:off x="7257288" y="2295144"/>
              <a:ext cx="1425702" cy="454913"/>
            </a:xfrm>
            <a:prstGeom prst="rect">
              <a:avLst/>
            </a:prstGeom>
          </p:spPr>
        </p:pic>
        <p:pic>
          <p:nvPicPr>
            <p:cNvPr id="20" name="object 20"/>
            <p:cNvPicPr/>
            <p:nvPr/>
          </p:nvPicPr>
          <p:blipFill>
            <a:blip r:embed="rId8" cstate="print"/>
            <a:stretch>
              <a:fillRect/>
            </a:stretch>
          </p:blipFill>
          <p:spPr>
            <a:xfrm>
              <a:off x="6263639" y="3270504"/>
              <a:ext cx="735330" cy="454914"/>
            </a:xfrm>
            <a:prstGeom prst="rect">
              <a:avLst/>
            </a:prstGeom>
          </p:spPr>
        </p:pic>
        <p:pic>
          <p:nvPicPr>
            <p:cNvPr id="21" name="object 21"/>
            <p:cNvPicPr/>
            <p:nvPr/>
          </p:nvPicPr>
          <p:blipFill>
            <a:blip r:embed="rId9" cstate="print"/>
            <a:stretch>
              <a:fillRect/>
            </a:stretch>
          </p:blipFill>
          <p:spPr>
            <a:xfrm>
              <a:off x="6952488" y="3270504"/>
              <a:ext cx="1005077" cy="454914"/>
            </a:xfrm>
            <a:prstGeom prst="rect">
              <a:avLst/>
            </a:prstGeom>
          </p:spPr>
        </p:pic>
        <p:pic>
          <p:nvPicPr>
            <p:cNvPr id="22" name="object 22"/>
            <p:cNvPicPr/>
            <p:nvPr/>
          </p:nvPicPr>
          <p:blipFill>
            <a:blip r:embed="rId6" cstate="print"/>
            <a:stretch>
              <a:fillRect/>
            </a:stretch>
          </p:blipFill>
          <p:spPr>
            <a:xfrm>
              <a:off x="7737348" y="3270504"/>
              <a:ext cx="1207770" cy="454914"/>
            </a:xfrm>
            <a:prstGeom prst="rect">
              <a:avLst/>
            </a:prstGeom>
          </p:spPr>
        </p:pic>
        <p:pic>
          <p:nvPicPr>
            <p:cNvPr id="23" name="object 23"/>
            <p:cNvPicPr/>
            <p:nvPr/>
          </p:nvPicPr>
          <p:blipFill>
            <a:blip r:embed="rId7" cstate="print"/>
            <a:stretch>
              <a:fillRect/>
            </a:stretch>
          </p:blipFill>
          <p:spPr>
            <a:xfrm>
              <a:off x="6263639" y="3514344"/>
              <a:ext cx="1425702" cy="454914"/>
            </a:xfrm>
            <a:prstGeom prst="rect">
              <a:avLst/>
            </a:prstGeom>
          </p:spPr>
        </p:pic>
        <p:pic>
          <p:nvPicPr>
            <p:cNvPr id="24" name="object 24"/>
            <p:cNvPicPr/>
            <p:nvPr/>
          </p:nvPicPr>
          <p:blipFill>
            <a:blip r:embed="rId10" cstate="print"/>
            <a:stretch>
              <a:fillRect/>
            </a:stretch>
          </p:blipFill>
          <p:spPr>
            <a:xfrm>
              <a:off x="6263639" y="4440936"/>
              <a:ext cx="902969" cy="454913"/>
            </a:xfrm>
            <a:prstGeom prst="rect">
              <a:avLst/>
            </a:prstGeom>
          </p:spPr>
        </p:pic>
        <p:pic>
          <p:nvPicPr>
            <p:cNvPr id="25" name="object 25"/>
            <p:cNvPicPr/>
            <p:nvPr/>
          </p:nvPicPr>
          <p:blipFill>
            <a:blip r:embed="rId11" cstate="print"/>
            <a:stretch>
              <a:fillRect/>
            </a:stretch>
          </p:blipFill>
          <p:spPr>
            <a:xfrm>
              <a:off x="7123176" y="4440936"/>
              <a:ext cx="1003553" cy="454913"/>
            </a:xfrm>
            <a:prstGeom prst="rect">
              <a:avLst/>
            </a:prstGeom>
          </p:spPr>
        </p:pic>
        <p:pic>
          <p:nvPicPr>
            <p:cNvPr id="26" name="object 26"/>
            <p:cNvPicPr/>
            <p:nvPr/>
          </p:nvPicPr>
          <p:blipFill>
            <a:blip r:embed="rId6" cstate="print"/>
            <a:stretch>
              <a:fillRect/>
            </a:stretch>
          </p:blipFill>
          <p:spPr>
            <a:xfrm>
              <a:off x="7908036" y="4440936"/>
              <a:ext cx="1207770" cy="454913"/>
            </a:xfrm>
            <a:prstGeom prst="rect">
              <a:avLst/>
            </a:prstGeom>
          </p:spPr>
        </p:pic>
        <p:pic>
          <p:nvPicPr>
            <p:cNvPr id="27" name="object 27"/>
            <p:cNvPicPr/>
            <p:nvPr/>
          </p:nvPicPr>
          <p:blipFill>
            <a:blip r:embed="rId12" cstate="print"/>
            <a:stretch>
              <a:fillRect/>
            </a:stretch>
          </p:blipFill>
          <p:spPr>
            <a:xfrm>
              <a:off x="6263639" y="4684776"/>
              <a:ext cx="1390650" cy="454913"/>
            </a:xfrm>
            <a:prstGeom prst="rect">
              <a:avLst/>
            </a:prstGeom>
          </p:spPr>
        </p:pic>
        <p:pic>
          <p:nvPicPr>
            <p:cNvPr id="28" name="object 28"/>
            <p:cNvPicPr/>
            <p:nvPr/>
          </p:nvPicPr>
          <p:blipFill>
            <a:blip r:embed="rId13" cstate="print"/>
            <a:stretch>
              <a:fillRect/>
            </a:stretch>
          </p:blipFill>
          <p:spPr>
            <a:xfrm>
              <a:off x="7437119" y="4684776"/>
              <a:ext cx="925829" cy="454913"/>
            </a:xfrm>
            <a:prstGeom prst="rect">
              <a:avLst/>
            </a:prstGeom>
          </p:spPr>
        </p:pic>
      </p:grpSp>
      <p:sp>
        <p:nvSpPr>
          <p:cNvPr id="29" name="object 29"/>
          <p:cNvSpPr txBox="1"/>
          <p:nvPr/>
        </p:nvSpPr>
        <p:spPr>
          <a:xfrm>
            <a:off x="7340353" y="1439743"/>
            <a:ext cx="2913798" cy="4662019"/>
          </a:xfrm>
          <a:prstGeom prst="rect">
            <a:avLst/>
          </a:prstGeom>
        </p:spPr>
        <p:txBody>
          <a:bodyPr vert="horz" wrap="square" lIns="0" tIns="14706" rIns="0" bIns="0" rtlCol="0">
            <a:spAutoFit/>
          </a:bodyPr>
          <a:lstStyle/>
          <a:p>
            <a:pPr marL="90341" algn="ctr">
              <a:lnSpc>
                <a:spcPts val="2382"/>
              </a:lnSpc>
              <a:spcBef>
                <a:spcPts val="116"/>
              </a:spcBef>
            </a:pPr>
            <a:r>
              <a:rPr sz="2206" b="1" i="1" dirty="0">
                <a:latin typeface="Arial"/>
                <a:cs typeface="Arial"/>
              </a:rPr>
              <a:t>Zkouška</a:t>
            </a:r>
            <a:r>
              <a:rPr sz="2206" b="1" i="1" spc="-11" dirty="0">
                <a:latin typeface="Arial"/>
                <a:cs typeface="Arial"/>
              </a:rPr>
              <a:t> postupu</a:t>
            </a:r>
            <a:endParaRPr sz="2206">
              <a:latin typeface="Arial"/>
              <a:cs typeface="Arial"/>
            </a:endParaRPr>
          </a:p>
          <a:p>
            <a:pPr marL="91041" algn="ctr">
              <a:lnSpc>
                <a:spcPts val="2382"/>
              </a:lnSpc>
            </a:pPr>
            <a:r>
              <a:rPr sz="2206" b="1" i="1" spc="-11" dirty="0">
                <a:latin typeface="Arial"/>
                <a:cs typeface="Arial"/>
              </a:rPr>
              <a:t>svařování</a:t>
            </a:r>
            <a:endParaRPr sz="2206">
              <a:latin typeface="Arial"/>
              <a:cs typeface="Arial"/>
            </a:endParaRPr>
          </a:p>
          <a:p>
            <a:pPr marL="14007" marR="5602">
              <a:spcBef>
                <a:spcPts val="2134"/>
              </a:spcBef>
            </a:pPr>
            <a:r>
              <a:rPr sz="1764" b="1" dirty="0">
                <a:latin typeface="Arial"/>
                <a:cs typeface="Arial"/>
              </a:rPr>
              <a:t>pWPS</a:t>
            </a:r>
            <a:r>
              <a:rPr sz="1764" b="1" spc="-55" dirty="0">
                <a:latin typeface="Arial"/>
                <a:cs typeface="Arial"/>
              </a:rPr>
              <a:t> </a:t>
            </a:r>
            <a:r>
              <a:rPr sz="1764" dirty="0">
                <a:latin typeface="Arial"/>
                <a:cs typeface="Arial"/>
              </a:rPr>
              <a:t>–</a:t>
            </a:r>
            <a:r>
              <a:rPr sz="1764" spc="-61" dirty="0">
                <a:latin typeface="Arial"/>
                <a:cs typeface="Arial"/>
              </a:rPr>
              <a:t> </a:t>
            </a:r>
            <a:r>
              <a:rPr sz="1764" i="1" dirty="0">
                <a:latin typeface="Arial"/>
                <a:cs typeface="Arial"/>
              </a:rPr>
              <a:t>Preliminary</a:t>
            </a:r>
            <a:r>
              <a:rPr sz="1764" i="1" spc="-55" dirty="0">
                <a:latin typeface="Arial"/>
                <a:cs typeface="Arial"/>
              </a:rPr>
              <a:t> </a:t>
            </a:r>
            <a:r>
              <a:rPr sz="1764" i="1" spc="-11" dirty="0">
                <a:latin typeface="Arial"/>
                <a:cs typeface="Arial"/>
              </a:rPr>
              <a:t>Welding </a:t>
            </a:r>
            <a:r>
              <a:rPr sz="1764" i="1" dirty="0">
                <a:latin typeface="Arial"/>
                <a:cs typeface="Arial"/>
              </a:rPr>
              <a:t>Procedure</a:t>
            </a:r>
            <a:r>
              <a:rPr sz="1764" i="1" spc="-88" dirty="0">
                <a:latin typeface="Arial"/>
                <a:cs typeface="Arial"/>
              </a:rPr>
              <a:t> </a:t>
            </a:r>
            <a:r>
              <a:rPr sz="1764" i="1" spc="-11" dirty="0">
                <a:latin typeface="Arial"/>
                <a:cs typeface="Arial"/>
              </a:rPr>
              <a:t>Specification</a:t>
            </a:r>
            <a:endParaRPr sz="1764">
              <a:latin typeface="Arial"/>
              <a:cs typeface="Arial"/>
            </a:endParaRPr>
          </a:p>
          <a:p>
            <a:pPr marL="14007" marR="467111"/>
            <a:r>
              <a:rPr sz="1764" i="1" dirty="0">
                <a:latin typeface="Arial"/>
                <a:cs typeface="Arial"/>
              </a:rPr>
              <a:t>=</a:t>
            </a:r>
            <a:r>
              <a:rPr sz="1764" i="1" spc="-83" dirty="0">
                <a:latin typeface="Arial"/>
                <a:cs typeface="Arial"/>
              </a:rPr>
              <a:t> </a:t>
            </a:r>
            <a:r>
              <a:rPr sz="1764" i="1" dirty="0">
                <a:latin typeface="Arial"/>
                <a:cs typeface="Arial"/>
              </a:rPr>
              <a:t>předběžná</a:t>
            </a:r>
            <a:r>
              <a:rPr sz="1764" i="1" spc="-39" dirty="0">
                <a:latin typeface="Arial"/>
                <a:cs typeface="Arial"/>
              </a:rPr>
              <a:t> </a:t>
            </a:r>
            <a:r>
              <a:rPr sz="1764" i="1" spc="-11" dirty="0">
                <a:latin typeface="Arial"/>
                <a:cs typeface="Arial"/>
              </a:rPr>
              <a:t>specifikace </a:t>
            </a:r>
            <a:r>
              <a:rPr sz="1764" i="1" dirty="0">
                <a:latin typeface="Arial"/>
                <a:cs typeface="Arial"/>
              </a:rPr>
              <a:t>postupu</a:t>
            </a:r>
            <a:r>
              <a:rPr sz="1764" i="1" spc="-77" dirty="0">
                <a:latin typeface="Arial"/>
                <a:cs typeface="Arial"/>
              </a:rPr>
              <a:t> </a:t>
            </a:r>
            <a:r>
              <a:rPr sz="1764" i="1" spc="-11" dirty="0">
                <a:latin typeface="Arial"/>
                <a:cs typeface="Arial"/>
              </a:rPr>
              <a:t>svařování</a:t>
            </a:r>
            <a:endParaRPr sz="1764">
              <a:latin typeface="Arial"/>
              <a:cs typeface="Arial"/>
            </a:endParaRPr>
          </a:p>
          <a:p>
            <a:pPr>
              <a:spcBef>
                <a:spcPts val="28"/>
              </a:spcBef>
            </a:pPr>
            <a:endParaRPr sz="1820">
              <a:latin typeface="Arial"/>
              <a:cs typeface="Arial"/>
            </a:endParaRPr>
          </a:p>
          <a:p>
            <a:pPr marL="14007" marR="233204"/>
            <a:r>
              <a:rPr sz="1764" b="1" dirty="0">
                <a:latin typeface="Arial"/>
                <a:cs typeface="Arial"/>
              </a:rPr>
              <a:t>WPS</a:t>
            </a:r>
            <a:r>
              <a:rPr sz="1764" b="1" spc="-17" dirty="0">
                <a:latin typeface="Arial"/>
                <a:cs typeface="Arial"/>
              </a:rPr>
              <a:t> </a:t>
            </a:r>
            <a:r>
              <a:rPr sz="1764" dirty="0">
                <a:latin typeface="Arial"/>
                <a:cs typeface="Arial"/>
              </a:rPr>
              <a:t>–</a:t>
            </a:r>
            <a:r>
              <a:rPr sz="1764" spc="-22" dirty="0">
                <a:latin typeface="Arial"/>
                <a:cs typeface="Arial"/>
              </a:rPr>
              <a:t> </a:t>
            </a:r>
            <a:r>
              <a:rPr sz="1764" i="1" spc="-11" dirty="0">
                <a:latin typeface="Arial"/>
                <a:cs typeface="Arial"/>
              </a:rPr>
              <a:t>Welding</a:t>
            </a:r>
            <a:r>
              <a:rPr sz="1764" i="1" spc="-61" dirty="0">
                <a:latin typeface="Arial"/>
                <a:cs typeface="Arial"/>
              </a:rPr>
              <a:t> </a:t>
            </a:r>
            <a:r>
              <a:rPr sz="1764" i="1" spc="-11" dirty="0">
                <a:latin typeface="Arial"/>
                <a:cs typeface="Arial"/>
              </a:rPr>
              <a:t>Procedure Specification</a:t>
            </a:r>
            <a:endParaRPr sz="1764">
              <a:latin typeface="Arial"/>
              <a:cs typeface="Arial"/>
            </a:endParaRPr>
          </a:p>
          <a:p>
            <a:pPr marL="392178" marR="732532" indent="-378871">
              <a:lnSpc>
                <a:spcPts val="1698"/>
              </a:lnSpc>
              <a:spcBef>
                <a:spcPts val="408"/>
              </a:spcBef>
            </a:pPr>
            <a:r>
              <a:rPr sz="1764" i="1" dirty="0">
                <a:latin typeface="Arial"/>
                <a:cs typeface="Arial"/>
              </a:rPr>
              <a:t>=</a:t>
            </a:r>
            <a:r>
              <a:rPr sz="1764" i="1" spc="17" dirty="0">
                <a:latin typeface="Arial"/>
                <a:cs typeface="Arial"/>
              </a:rPr>
              <a:t> </a:t>
            </a:r>
            <a:r>
              <a:rPr sz="1764" i="1" spc="-11" dirty="0">
                <a:latin typeface="Arial"/>
                <a:cs typeface="Arial"/>
              </a:rPr>
              <a:t>specifikace</a:t>
            </a:r>
            <a:r>
              <a:rPr sz="1764" i="1" spc="-33" dirty="0">
                <a:latin typeface="Arial"/>
                <a:cs typeface="Arial"/>
              </a:rPr>
              <a:t> </a:t>
            </a:r>
            <a:r>
              <a:rPr sz="1764" i="1" spc="-11" dirty="0">
                <a:latin typeface="Arial"/>
                <a:cs typeface="Arial"/>
              </a:rPr>
              <a:t>postupu svařování</a:t>
            </a:r>
            <a:endParaRPr sz="1764">
              <a:latin typeface="Arial"/>
              <a:cs typeface="Arial"/>
            </a:endParaRPr>
          </a:p>
          <a:p>
            <a:pPr>
              <a:spcBef>
                <a:spcPts val="33"/>
              </a:spcBef>
            </a:pPr>
            <a:endParaRPr sz="1820">
              <a:latin typeface="Arial"/>
              <a:cs typeface="Arial"/>
            </a:endParaRPr>
          </a:p>
          <a:p>
            <a:pPr marL="14007" marR="44821"/>
            <a:r>
              <a:rPr sz="1764" b="1" dirty="0">
                <a:latin typeface="Arial"/>
                <a:cs typeface="Arial"/>
              </a:rPr>
              <a:t>WPQR</a:t>
            </a:r>
            <a:r>
              <a:rPr sz="1764" b="1" spc="-22" dirty="0">
                <a:latin typeface="Arial"/>
                <a:cs typeface="Arial"/>
              </a:rPr>
              <a:t> </a:t>
            </a:r>
            <a:r>
              <a:rPr sz="1764" dirty="0">
                <a:latin typeface="Arial"/>
                <a:cs typeface="Arial"/>
              </a:rPr>
              <a:t>–</a:t>
            </a:r>
            <a:r>
              <a:rPr sz="1764" spc="-22" dirty="0">
                <a:latin typeface="Arial"/>
                <a:cs typeface="Arial"/>
              </a:rPr>
              <a:t> </a:t>
            </a:r>
            <a:r>
              <a:rPr sz="1764" i="1" spc="-11" dirty="0">
                <a:latin typeface="Arial"/>
                <a:cs typeface="Arial"/>
              </a:rPr>
              <a:t>Welding</a:t>
            </a:r>
            <a:r>
              <a:rPr sz="1764" i="1" spc="-50" dirty="0">
                <a:latin typeface="Arial"/>
                <a:cs typeface="Arial"/>
              </a:rPr>
              <a:t> </a:t>
            </a:r>
            <a:r>
              <a:rPr sz="1764" i="1" spc="-11" dirty="0">
                <a:latin typeface="Arial"/>
                <a:cs typeface="Arial"/>
              </a:rPr>
              <a:t>Procedure Qualification</a:t>
            </a:r>
            <a:r>
              <a:rPr sz="1764" i="1" spc="6" dirty="0">
                <a:latin typeface="Arial"/>
                <a:cs typeface="Arial"/>
              </a:rPr>
              <a:t> </a:t>
            </a:r>
            <a:r>
              <a:rPr sz="1764" i="1" spc="-11" dirty="0">
                <a:latin typeface="Arial"/>
                <a:cs typeface="Arial"/>
              </a:rPr>
              <a:t>Record</a:t>
            </a:r>
            <a:endParaRPr sz="1764">
              <a:latin typeface="Arial"/>
              <a:cs typeface="Arial"/>
            </a:endParaRPr>
          </a:p>
          <a:p>
            <a:pPr marL="14007" marR="677907"/>
            <a:r>
              <a:rPr sz="1764" i="1" dirty="0">
                <a:latin typeface="Arial"/>
                <a:cs typeface="Arial"/>
              </a:rPr>
              <a:t>=</a:t>
            </a:r>
            <a:r>
              <a:rPr sz="1764" i="1" spc="-39" dirty="0">
                <a:latin typeface="Arial"/>
                <a:cs typeface="Arial"/>
              </a:rPr>
              <a:t> </a:t>
            </a:r>
            <a:r>
              <a:rPr sz="1764" i="1" dirty="0">
                <a:latin typeface="Arial"/>
                <a:cs typeface="Arial"/>
              </a:rPr>
              <a:t>Záznam o</a:t>
            </a:r>
            <a:r>
              <a:rPr sz="1764" i="1" spc="-44" dirty="0">
                <a:latin typeface="Arial"/>
                <a:cs typeface="Arial"/>
              </a:rPr>
              <a:t> </a:t>
            </a:r>
            <a:r>
              <a:rPr sz="1764" i="1" spc="-11" dirty="0">
                <a:latin typeface="Arial"/>
                <a:cs typeface="Arial"/>
              </a:rPr>
              <a:t>kvalifikaci </a:t>
            </a:r>
            <a:r>
              <a:rPr sz="1764" i="1" dirty="0">
                <a:latin typeface="Arial"/>
                <a:cs typeface="Arial"/>
              </a:rPr>
              <a:t>postupu</a:t>
            </a:r>
            <a:r>
              <a:rPr sz="1764" i="1" spc="-77" dirty="0">
                <a:latin typeface="Arial"/>
                <a:cs typeface="Arial"/>
              </a:rPr>
              <a:t> </a:t>
            </a:r>
            <a:r>
              <a:rPr sz="1764" i="1" spc="-11" dirty="0">
                <a:latin typeface="Arial"/>
                <a:cs typeface="Arial"/>
              </a:rPr>
              <a:t>svařování</a:t>
            </a:r>
            <a:endParaRPr sz="1764">
              <a:latin typeface="Arial"/>
              <a:cs typeface="Arial"/>
            </a:endParaRPr>
          </a:p>
        </p:txBody>
      </p:sp>
    </p:spTree>
    <p:extLst>
      <p:ext uri="{BB962C8B-B14F-4D97-AF65-F5344CB8AC3E}">
        <p14:creationId xmlns:p14="http://schemas.microsoft.com/office/powerpoint/2010/main" val="360864810"/>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3" y="775582"/>
            <a:ext cx="5915129" cy="514021"/>
          </a:xfrm>
          <a:prstGeom prst="rect">
            <a:avLst/>
          </a:prstGeom>
        </p:spPr>
        <p:txBody>
          <a:bodyPr vert="horz" wrap="square" lIns="0" tIns="13305" rIns="0" bIns="0" rtlCol="0">
            <a:spAutoFit/>
          </a:bodyPr>
          <a:lstStyle/>
          <a:p>
            <a:pPr marL="14007">
              <a:spcBef>
                <a:spcPts val="105"/>
              </a:spcBef>
            </a:pPr>
            <a:r>
              <a:rPr sz="3253" i="1" spc="-88" dirty="0">
                <a:solidFill>
                  <a:srgbClr val="FF3300"/>
                </a:solidFill>
                <a:latin typeface="Tahoma"/>
                <a:cs typeface="Tahoma"/>
              </a:rPr>
              <a:t>Kvalifikace</a:t>
            </a:r>
            <a:r>
              <a:rPr sz="3253" i="1" spc="-110" dirty="0">
                <a:solidFill>
                  <a:srgbClr val="FF3300"/>
                </a:solidFill>
                <a:latin typeface="Tahoma"/>
                <a:cs typeface="Tahoma"/>
              </a:rPr>
              <a:t> postupu</a:t>
            </a:r>
            <a:r>
              <a:rPr sz="3253" i="1" spc="-126" dirty="0">
                <a:solidFill>
                  <a:srgbClr val="FF3300"/>
                </a:solidFill>
                <a:latin typeface="Tahoma"/>
                <a:cs typeface="Tahoma"/>
              </a:rPr>
              <a:t> </a:t>
            </a:r>
            <a:r>
              <a:rPr sz="3253" i="1" spc="-61" dirty="0">
                <a:solidFill>
                  <a:srgbClr val="FF3300"/>
                </a:solidFill>
                <a:latin typeface="Tahoma"/>
                <a:cs typeface="Tahoma"/>
              </a:rPr>
              <a:t>svařování</a:t>
            </a:r>
            <a:endParaRPr sz="3253">
              <a:latin typeface="Tahoma"/>
              <a:cs typeface="Tahoma"/>
            </a:endParaRPr>
          </a:p>
        </p:txBody>
      </p:sp>
      <p:sp>
        <p:nvSpPr>
          <p:cNvPr id="11" name="object 11"/>
          <p:cNvSpPr txBox="1"/>
          <p:nvPr/>
        </p:nvSpPr>
        <p:spPr>
          <a:xfrm>
            <a:off x="6629444" y="892503"/>
            <a:ext cx="2971220" cy="371936"/>
          </a:xfrm>
          <a:prstGeom prst="rect">
            <a:avLst/>
          </a:prstGeom>
        </p:spPr>
        <p:txBody>
          <a:bodyPr vert="horz" wrap="square" lIns="0" tIns="15406" rIns="0" bIns="0" rtlCol="0">
            <a:spAutoFit/>
          </a:bodyPr>
          <a:lstStyle/>
          <a:p>
            <a:pPr marL="14007">
              <a:spcBef>
                <a:spcPts val="121"/>
              </a:spcBef>
            </a:pPr>
            <a:r>
              <a:rPr sz="2316" b="1" i="1" dirty="0">
                <a:solidFill>
                  <a:srgbClr val="FF3300"/>
                </a:solidFill>
                <a:latin typeface="Tahoma"/>
                <a:cs typeface="Tahoma"/>
              </a:rPr>
              <a:t>-</a:t>
            </a:r>
            <a:r>
              <a:rPr sz="2316" b="1" i="1" spc="-105" dirty="0">
                <a:solidFill>
                  <a:srgbClr val="FF3300"/>
                </a:solidFill>
                <a:latin typeface="Tahoma"/>
                <a:cs typeface="Tahoma"/>
              </a:rPr>
              <a:t> </a:t>
            </a:r>
            <a:r>
              <a:rPr sz="2316" b="1" i="1" spc="-72" dirty="0">
                <a:solidFill>
                  <a:srgbClr val="FF3300"/>
                </a:solidFill>
                <a:latin typeface="Tahoma"/>
                <a:cs typeface="Tahoma"/>
              </a:rPr>
              <a:t>ČSN</a:t>
            </a:r>
            <a:r>
              <a:rPr sz="2316" b="1" i="1" spc="-94" dirty="0">
                <a:solidFill>
                  <a:srgbClr val="FF3300"/>
                </a:solidFill>
                <a:latin typeface="Tahoma"/>
                <a:cs typeface="Tahoma"/>
              </a:rPr>
              <a:t> </a:t>
            </a:r>
            <a:r>
              <a:rPr sz="2316" b="1" i="1" spc="-55" dirty="0">
                <a:solidFill>
                  <a:srgbClr val="FF3300"/>
                </a:solidFill>
                <a:latin typeface="Tahoma"/>
                <a:cs typeface="Tahoma"/>
              </a:rPr>
              <a:t>EN</a:t>
            </a:r>
            <a:r>
              <a:rPr sz="2316" b="1" i="1" spc="-116" dirty="0">
                <a:solidFill>
                  <a:srgbClr val="FF3300"/>
                </a:solidFill>
                <a:latin typeface="Tahoma"/>
                <a:cs typeface="Tahoma"/>
              </a:rPr>
              <a:t> </a:t>
            </a:r>
            <a:r>
              <a:rPr sz="2316" b="1" i="1" spc="-55" dirty="0">
                <a:solidFill>
                  <a:srgbClr val="FF3300"/>
                </a:solidFill>
                <a:latin typeface="Tahoma"/>
                <a:cs typeface="Tahoma"/>
              </a:rPr>
              <a:t>ISO</a:t>
            </a:r>
            <a:r>
              <a:rPr sz="2316" b="1" i="1" spc="-116" dirty="0">
                <a:solidFill>
                  <a:srgbClr val="FF3300"/>
                </a:solidFill>
                <a:latin typeface="Tahoma"/>
                <a:cs typeface="Tahoma"/>
              </a:rPr>
              <a:t> </a:t>
            </a:r>
            <a:r>
              <a:rPr sz="2316" b="1" i="1" spc="-22" dirty="0">
                <a:solidFill>
                  <a:srgbClr val="FF3300"/>
                </a:solidFill>
                <a:latin typeface="Tahoma"/>
                <a:cs typeface="Tahoma"/>
              </a:rPr>
              <a:t>15</a:t>
            </a:r>
            <a:r>
              <a:rPr sz="2316" b="1" i="1" spc="-105" dirty="0">
                <a:solidFill>
                  <a:srgbClr val="FF3300"/>
                </a:solidFill>
                <a:latin typeface="Tahoma"/>
                <a:cs typeface="Tahoma"/>
              </a:rPr>
              <a:t> </a:t>
            </a:r>
            <a:r>
              <a:rPr sz="2316" b="1" i="1" spc="-22" dirty="0">
                <a:solidFill>
                  <a:srgbClr val="FF3300"/>
                </a:solidFill>
                <a:latin typeface="Tahoma"/>
                <a:cs typeface="Tahoma"/>
              </a:rPr>
              <a:t>6XX</a:t>
            </a:r>
            <a:endParaRPr sz="2316">
              <a:latin typeface="Tahoma"/>
              <a:cs typeface="Tahoma"/>
            </a:endParaRPr>
          </a:p>
        </p:txBody>
      </p:sp>
      <p:sp>
        <p:nvSpPr>
          <p:cNvPr id="12" name="object 12"/>
          <p:cNvSpPr txBox="1"/>
          <p:nvPr/>
        </p:nvSpPr>
        <p:spPr>
          <a:xfrm>
            <a:off x="785573" y="1678364"/>
            <a:ext cx="9203568" cy="3627524"/>
          </a:xfrm>
          <a:prstGeom prst="rect">
            <a:avLst/>
          </a:prstGeom>
        </p:spPr>
        <p:txBody>
          <a:bodyPr vert="horz" wrap="square" lIns="0" tIns="148456" rIns="0" bIns="0" rtlCol="0">
            <a:spAutoFit/>
          </a:bodyPr>
          <a:lstStyle/>
          <a:p>
            <a:pPr marL="392178" indent="-378171">
              <a:spcBef>
                <a:spcPts val="1169"/>
              </a:spcBef>
              <a:buFont typeface="Wingdings"/>
              <a:buChar char=""/>
              <a:tabLst>
                <a:tab pos="391477" algn="l"/>
                <a:tab pos="392178" algn="l"/>
                <a:tab pos="4408499" algn="l"/>
              </a:tabLst>
            </a:pPr>
            <a:r>
              <a:rPr sz="2206" b="1" i="1" dirty="0">
                <a:latin typeface="Arial"/>
                <a:cs typeface="Arial"/>
              </a:rPr>
              <a:t>Zkouška</a:t>
            </a:r>
            <a:r>
              <a:rPr sz="2206" b="1" i="1" spc="-22" dirty="0">
                <a:latin typeface="Arial"/>
                <a:cs typeface="Arial"/>
              </a:rPr>
              <a:t> </a:t>
            </a:r>
            <a:r>
              <a:rPr sz="2206" b="1" i="1" dirty="0">
                <a:latin typeface="Arial"/>
                <a:cs typeface="Arial"/>
              </a:rPr>
              <a:t>postupu</a:t>
            </a:r>
            <a:r>
              <a:rPr sz="2206" b="1" i="1" spc="-11" dirty="0">
                <a:latin typeface="Arial"/>
                <a:cs typeface="Arial"/>
              </a:rPr>
              <a:t> svařování</a:t>
            </a:r>
            <a:r>
              <a:rPr sz="2206" b="1" i="1" dirty="0">
                <a:latin typeface="Arial"/>
                <a:cs typeface="Arial"/>
              </a:rPr>
              <a:t>	ČSN</a:t>
            </a:r>
            <a:r>
              <a:rPr sz="2206" b="1" i="1" spc="-22" dirty="0">
                <a:latin typeface="Arial"/>
                <a:cs typeface="Arial"/>
              </a:rPr>
              <a:t> </a:t>
            </a:r>
            <a:r>
              <a:rPr sz="2206" b="1" i="1" dirty="0">
                <a:latin typeface="Arial"/>
                <a:cs typeface="Arial"/>
              </a:rPr>
              <a:t>EN</a:t>
            </a:r>
            <a:r>
              <a:rPr sz="2206" b="1" i="1" spc="-11" dirty="0">
                <a:latin typeface="Arial"/>
                <a:cs typeface="Arial"/>
              </a:rPr>
              <a:t> </a:t>
            </a:r>
            <a:r>
              <a:rPr sz="2206" b="1" i="1" dirty="0">
                <a:latin typeface="Arial"/>
                <a:cs typeface="Arial"/>
              </a:rPr>
              <a:t>ISO</a:t>
            </a:r>
            <a:r>
              <a:rPr sz="2206" b="1" i="1" spc="-28" dirty="0">
                <a:latin typeface="Arial"/>
                <a:cs typeface="Arial"/>
              </a:rPr>
              <a:t> </a:t>
            </a:r>
            <a:r>
              <a:rPr sz="2206" b="1" i="1" dirty="0">
                <a:latin typeface="Arial"/>
                <a:cs typeface="Arial"/>
              </a:rPr>
              <a:t>15</a:t>
            </a:r>
            <a:r>
              <a:rPr sz="2206" b="1" i="1" spc="-17" dirty="0">
                <a:latin typeface="Arial"/>
                <a:cs typeface="Arial"/>
              </a:rPr>
              <a:t> </a:t>
            </a:r>
            <a:r>
              <a:rPr sz="2206" b="1" i="1" spc="-28" dirty="0">
                <a:latin typeface="Arial"/>
                <a:cs typeface="Arial"/>
              </a:rPr>
              <a:t>614</a:t>
            </a:r>
            <a:endParaRPr sz="2206">
              <a:latin typeface="Arial"/>
              <a:cs typeface="Arial"/>
            </a:endParaRPr>
          </a:p>
          <a:p>
            <a:pPr marL="398480" marR="572159">
              <a:spcBef>
                <a:spcPts val="1059"/>
              </a:spcBef>
            </a:pPr>
            <a:r>
              <a:rPr sz="2206" i="1" dirty="0">
                <a:latin typeface="Arial"/>
                <a:cs typeface="Arial"/>
              </a:rPr>
              <a:t>-</a:t>
            </a:r>
            <a:r>
              <a:rPr sz="2206" i="1" spc="-28" dirty="0">
                <a:latin typeface="Arial"/>
                <a:cs typeface="Arial"/>
              </a:rPr>
              <a:t> </a:t>
            </a:r>
            <a:r>
              <a:rPr sz="2206" i="1" dirty="0">
                <a:latin typeface="Arial"/>
                <a:cs typeface="Arial"/>
              </a:rPr>
              <a:t>je</a:t>
            </a:r>
            <a:r>
              <a:rPr sz="2206" i="1" spc="-17" dirty="0">
                <a:latin typeface="Arial"/>
                <a:cs typeface="Arial"/>
              </a:rPr>
              <a:t> </a:t>
            </a:r>
            <a:r>
              <a:rPr sz="2206" i="1" dirty="0">
                <a:latin typeface="Arial"/>
                <a:cs typeface="Arial"/>
              </a:rPr>
              <a:t>zhotovení</a:t>
            </a:r>
            <a:r>
              <a:rPr sz="2206" i="1" spc="-72" dirty="0">
                <a:latin typeface="Arial"/>
                <a:cs typeface="Arial"/>
              </a:rPr>
              <a:t> </a:t>
            </a:r>
            <a:r>
              <a:rPr sz="2206" i="1" dirty="0">
                <a:latin typeface="Arial"/>
                <a:cs typeface="Arial"/>
              </a:rPr>
              <a:t>a</a:t>
            </a:r>
            <a:r>
              <a:rPr sz="2206" i="1" spc="-11" dirty="0">
                <a:latin typeface="Arial"/>
                <a:cs typeface="Arial"/>
              </a:rPr>
              <a:t> </a:t>
            </a:r>
            <a:r>
              <a:rPr sz="2206" i="1" dirty="0">
                <a:latin typeface="Arial"/>
                <a:cs typeface="Arial"/>
              </a:rPr>
              <a:t>zkoušení</a:t>
            </a:r>
            <a:r>
              <a:rPr sz="2206" i="1" spc="-55" dirty="0">
                <a:latin typeface="Arial"/>
                <a:cs typeface="Arial"/>
              </a:rPr>
              <a:t> </a:t>
            </a:r>
            <a:r>
              <a:rPr sz="2206" i="1" dirty="0">
                <a:latin typeface="Arial"/>
                <a:cs typeface="Arial"/>
              </a:rPr>
              <a:t>normalizovaného</a:t>
            </a:r>
            <a:r>
              <a:rPr sz="2206" i="1" spc="-39" dirty="0">
                <a:latin typeface="Arial"/>
                <a:cs typeface="Arial"/>
              </a:rPr>
              <a:t> </a:t>
            </a:r>
            <a:r>
              <a:rPr sz="2206" i="1" dirty="0">
                <a:latin typeface="Arial"/>
                <a:cs typeface="Arial"/>
              </a:rPr>
              <a:t>zkušebního</a:t>
            </a:r>
            <a:r>
              <a:rPr sz="2206" i="1" spc="-50" dirty="0">
                <a:latin typeface="Arial"/>
                <a:cs typeface="Arial"/>
              </a:rPr>
              <a:t> </a:t>
            </a:r>
            <a:r>
              <a:rPr sz="2206" i="1" spc="-22" dirty="0">
                <a:latin typeface="Arial"/>
                <a:cs typeface="Arial"/>
              </a:rPr>
              <a:t>kusu </a:t>
            </a:r>
            <a:r>
              <a:rPr sz="2206" i="1" dirty="0">
                <a:latin typeface="Arial"/>
                <a:cs typeface="Arial"/>
              </a:rPr>
              <a:t>uvedeného</a:t>
            </a:r>
            <a:r>
              <a:rPr sz="2206" i="1" spc="-61" dirty="0">
                <a:latin typeface="Arial"/>
                <a:cs typeface="Arial"/>
              </a:rPr>
              <a:t> </a:t>
            </a:r>
            <a:r>
              <a:rPr sz="2206" i="1" dirty="0">
                <a:latin typeface="Arial"/>
                <a:cs typeface="Arial"/>
              </a:rPr>
              <a:t>v</a:t>
            </a:r>
            <a:r>
              <a:rPr sz="2206" i="1" spc="-22" dirty="0">
                <a:latin typeface="Arial"/>
                <a:cs typeface="Arial"/>
              </a:rPr>
              <a:t> </a:t>
            </a:r>
            <a:r>
              <a:rPr sz="2206" i="1" dirty="0">
                <a:latin typeface="Arial"/>
                <a:cs typeface="Arial"/>
              </a:rPr>
              <a:t>pWPS</a:t>
            </a:r>
            <a:r>
              <a:rPr sz="2206" i="1" spc="-22" dirty="0">
                <a:latin typeface="Arial"/>
                <a:cs typeface="Arial"/>
              </a:rPr>
              <a:t> </a:t>
            </a:r>
            <a:r>
              <a:rPr sz="2206" i="1" dirty="0">
                <a:latin typeface="Arial"/>
                <a:cs typeface="Arial"/>
              </a:rPr>
              <a:t>a</a:t>
            </a:r>
            <a:r>
              <a:rPr sz="2206" i="1" spc="-33" dirty="0">
                <a:latin typeface="Arial"/>
                <a:cs typeface="Arial"/>
              </a:rPr>
              <a:t> </a:t>
            </a:r>
            <a:r>
              <a:rPr sz="2206" i="1" dirty="0">
                <a:latin typeface="Arial"/>
                <a:cs typeface="Arial"/>
              </a:rPr>
              <a:t>provedeného</a:t>
            </a:r>
            <a:r>
              <a:rPr sz="2206" i="1" spc="-61" dirty="0">
                <a:latin typeface="Arial"/>
                <a:cs typeface="Arial"/>
              </a:rPr>
              <a:t> </a:t>
            </a:r>
            <a:r>
              <a:rPr sz="2206" i="1" dirty="0">
                <a:latin typeface="Arial"/>
                <a:cs typeface="Arial"/>
              </a:rPr>
              <a:t>za</a:t>
            </a:r>
            <a:r>
              <a:rPr sz="2206" i="1" spc="-28" dirty="0">
                <a:latin typeface="Arial"/>
                <a:cs typeface="Arial"/>
              </a:rPr>
              <a:t> </a:t>
            </a:r>
            <a:r>
              <a:rPr sz="2206" i="1" dirty="0">
                <a:latin typeface="Arial"/>
                <a:cs typeface="Arial"/>
              </a:rPr>
              <a:t>účelem</a:t>
            </a:r>
            <a:r>
              <a:rPr sz="2206" i="1" spc="-39" dirty="0">
                <a:latin typeface="Arial"/>
                <a:cs typeface="Arial"/>
              </a:rPr>
              <a:t> </a:t>
            </a:r>
            <a:r>
              <a:rPr sz="2206" i="1" dirty="0">
                <a:latin typeface="Arial"/>
                <a:cs typeface="Arial"/>
              </a:rPr>
              <a:t>kvalifikace</a:t>
            </a:r>
            <a:r>
              <a:rPr sz="2206" i="1" spc="-33" dirty="0">
                <a:latin typeface="Arial"/>
                <a:cs typeface="Arial"/>
              </a:rPr>
              <a:t> </a:t>
            </a:r>
            <a:r>
              <a:rPr sz="2206" i="1" spc="-11" dirty="0">
                <a:latin typeface="Arial"/>
                <a:cs typeface="Arial"/>
              </a:rPr>
              <a:t>postupu </a:t>
            </a:r>
            <a:r>
              <a:rPr sz="2206" i="1" dirty="0">
                <a:latin typeface="Arial"/>
                <a:cs typeface="Arial"/>
              </a:rPr>
              <a:t>svařování</a:t>
            </a:r>
            <a:r>
              <a:rPr sz="2206" i="1" spc="-72" dirty="0">
                <a:latin typeface="Arial"/>
                <a:cs typeface="Arial"/>
              </a:rPr>
              <a:t> </a:t>
            </a:r>
            <a:r>
              <a:rPr sz="2206" i="1" dirty="0">
                <a:latin typeface="Arial"/>
                <a:cs typeface="Arial"/>
              </a:rPr>
              <a:t>(doložené</a:t>
            </a:r>
            <a:r>
              <a:rPr sz="2206" i="1" spc="-72" dirty="0">
                <a:latin typeface="Arial"/>
                <a:cs typeface="Arial"/>
              </a:rPr>
              <a:t> </a:t>
            </a:r>
            <a:r>
              <a:rPr sz="2206" i="1" dirty="0">
                <a:latin typeface="Arial"/>
                <a:cs typeface="Arial"/>
              </a:rPr>
              <a:t>protokolem</a:t>
            </a:r>
            <a:r>
              <a:rPr sz="2206" i="1" spc="-66" dirty="0">
                <a:latin typeface="Arial"/>
                <a:cs typeface="Arial"/>
              </a:rPr>
              <a:t> </a:t>
            </a:r>
            <a:r>
              <a:rPr sz="2206" i="1" spc="-11" dirty="0">
                <a:latin typeface="Arial"/>
                <a:cs typeface="Arial"/>
              </a:rPr>
              <a:t>WPQR).</a:t>
            </a:r>
            <a:endParaRPr sz="2206">
              <a:latin typeface="Arial"/>
              <a:cs typeface="Arial"/>
            </a:endParaRPr>
          </a:p>
          <a:p>
            <a:pPr>
              <a:spcBef>
                <a:spcPts val="44"/>
              </a:spcBef>
            </a:pPr>
            <a:endParaRPr sz="2261">
              <a:latin typeface="Arial"/>
              <a:cs typeface="Arial"/>
            </a:endParaRPr>
          </a:p>
          <a:p>
            <a:pPr marL="392178" indent="-378171">
              <a:spcBef>
                <a:spcPts val="6"/>
              </a:spcBef>
              <a:buFont typeface="Wingdings"/>
              <a:buChar char=""/>
              <a:tabLst>
                <a:tab pos="391477" algn="l"/>
                <a:tab pos="392178" algn="l"/>
                <a:tab pos="4980658" algn="l"/>
              </a:tabLst>
            </a:pPr>
            <a:r>
              <a:rPr sz="2206" b="1" i="1" dirty="0">
                <a:latin typeface="Arial"/>
                <a:cs typeface="Arial"/>
              </a:rPr>
              <a:t>Předvýrobní</a:t>
            </a:r>
            <a:r>
              <a:rPr sz="2206" b="1" i="1" spc="-33" dirty="0">
                <a:latin typeface="Arial"/>
                <a:cs typeface="Arial"/>
              </a:rPr>
              <a:t> </a:t>
            </a:r>
            <a:r>
              <a:rPr sz="2206" b="1" i="1" dirty="0">
                <a:latin typeface="Arial"/>
                <a:cs typeface="Arial"/>
              </a:rPr>
              <a:t>zkouška</a:t>
            </a:r>
            <a:r>
              <a:rPr sz="2206" b="1" i="1" spc="-22" dirty="0">
                <a:latin typeface="Arial"/>
                <a:cs typeface="Arial"/>
              </a:rPr>
              <a:t> </a:t>
            </a:r>
            <a:r>
              <a:rPr sz="2206" b="1" i="1" spc="-11" dirty="0">
                <a:latin typeface="Arial"/>
                <a:cs typeface="Arial"/>
              </a:rPr>
              <a:t>svařování</a:t>
            </a:r>
            <a:r>
              <a:rPr sz="2206" b="1" i="1" dirty="0">
                <a:latin typeface="Arial"/>
                <a:cs typeface="Arial"/>
              </a:rPr>
              <a:t>	ČSN</a:t>
            </a:r>
            <a:r>
              <a:rPr sz="2206" b="1" i="1" spc="-11" dirty="0">
                <a:latin typeface="Arial"/>
                <a:cs typeface="Arial"/>
              </a:rPr>
              <a:t> </a:t>
            </a:r>
            <a:r>
              <a:rPr sz="2206" b="1" i="1" dirty="0">
                <a:latin typeface="Arial"/>
                <a:cs typeface="Arial"/>
              </a:rPr>
              <a:t>EN</a:t>
            </a:r>
            <a:r>
              <a:rPr sz="2206" b="1" i="1" spc="-11" dirty="0">
                <a:latin typeface="Arial"/>
                <a:cs typeface="Arial"/>
              </a:rPr>
              <a:t> </a:t>
            </a:r>
            <a:r>
              <a:rPr sz="2206" b="1" i="1" dirty="0">
                <a:latin typeface="Arial"/>
                <a:cs typeface="Arial"/>
              </a:rPr>
              <a:t>ISO</a:t>
            </a:r>
            <a:r>
              <a:rPr sz="2206" b="1" i="1" spc="-11" dirty="0">
                <a:latin typeface="Arial"/>
                <a:cs typeface="Arial"/>
              </a:rPr>
              <a:t> </a:t>
            </a:r>
            <a:r>
              <a:rPr sz="2206" b="1" i="1" dirty="0">
                <a:latin typeface="Arial"/>
                <a:cs typeface="Arial"/>
              </a:rPr>
              <a:t>15</a:t>
            </a:r>
            <a:r>
              <a:rPr sz="2206" b="1" i="1" spc="-17" dirty="0">
                <a:latin typeface="Arial"/>
                <a:cs typeface="Arial"/>
              </a:rPr>
              <a:t> </a:t>
            </a:r>
            <a:r>
              <a:rPr sz="2206" b="1" i="1" spc="-28" dirty="0">
                <a:latin typeface="Arial"/>
                <a:cs typeface="Arial"/>
              </a:rPr>
              <a:t>613</a:t>
            </a:r>
            <a:endParaRPr sz="2206">
              <a:latin typeface="Arial"/>
              <a:cs typeface="Arial"/>
            </a:endParaRPr>
          </a:p>
          <a:p>
            <a:pPr marL="392178" marR="5602" indent="84038" algn="just">
              <a:lnSpc>
                <a:spcPct val="80000"/>
              </a:lnSpc>
              <a:spcBef>
                <a:spcPts val="1588"/>
              </a:spcBef>
            </a:pPr>
            <a:r>
              <a:rPr sz="2206" i="1" dirty="0">
                <a:latin typeface="Arial"/>
                <a:cs typeface="Arial"/>
              </a:rPr>
              <a:t>-</a:t>
            </a:r>
            <a:r>
              <a:rPr sz="2206" i="1" spc="138" dirty="0">
                <a:latin typeface="Arial"/>
                <a:cs typeface="Arial"/>
              </a:rPr>
              <a:t>  </a:t>
            </a:r>
            <a:r>
              <a:rPr sz="2206" i="1" dirty="0">
                <a:latin typeface="Arial"/>
                <a:cs typeface="Arial"/>
              </a:rPr>
              <a:t>je</a:t>
            </a:r>
            <a:r>
              <a:rPr sz="2206" i="1" spc="143" dirty="0">
                <a:latin typeface="Arial"/>
                <a:cs typeface="Arial"/>
              </a:rPr>
              <a:t>  </a:t>
            </a:r>
            <a:r>
              <a:rPr sz="2206" i="1" dirty="0">
                <a:latin typeface="Arial"/>
                <a:cs typeface="Arial"/>
              </a:rPr>
              <a:t>zkouška</a:t>
            </a:r>
            <a:r>
              <a:rPr sz="2206" i="1" spc="132" dirty="0">
                <a:latin typeface="Arial"/>
                <a:cs typeface="Arial"/>
              </a:rPr>
              <a:t>  </a:t>
            </a:r>
            <a:r>
              <a:rPr sz="2206" i="1" dirty="0">
                <a:latin typeface="Arial"/>
                <a:cs typeface="Arial"/>
              </a:rPr>
              <a:t>svařování,</a:t>
            </a:r>
            <a:r>
              <a:rPr sz="2206" i="1" spc="132" dirty="0">
                <a:latin typeface="Arial"/>
                <a:cs typeface="Arial"/>
              </a:rPr>
              <a:t>  </a:t>
            </a:r>
            <a:r>
              <a:rPr sz="2206" i="1" dirty="0">
                <a:latin typeface="Arial"/>
                <a:cs typeface="Arial"/>
              </a:rPr>
              <a:t>která</a:t>
            </a:r>
            <a:r>
              <a:rPr sz="2206" i="1" spc="143" dirty="0">
                <a:latin typeface="Arial"/>
                <a:cs typeface="Arial"/>
              </a:rPr>
              <a:t>  </a:t>
            </a:r>
            <a:r>
              <a:rPr sz="2206" i="1" dirty="0">
                <a:latin typeface="Arial"/>
                <a:cs typeface="Arial"/>
              </a:rPr>
              <a:t>má</a:t>
            </a:r>
            <a:r>
              <a:rPr sz="2206" i="1" spc="138" dirty="0">
                <a:latin typeface="Arial"/>
                <a:cs typeface="Arial"/>
              </a:rPr>
              <a:t>  </a:t>
            </a:r>
            <a:r>
              <a:rPr sz="2206" i="1" dirty="0">
                <a:latin typeface="Arial"/>
                <a:cs typeface="Arial"/>
              </a:rPr>
              <a:t>funkci</a:t>
            </a:r>
            <a:r>
              <a:rPr sz="2206" i="1" spc="138" dirty="0">
                <a:latin typeface="Arial"/>
                <a:cs typeface="Arial"/>
              </a:rPr>
              <a:t>  </a:t>
            </a:r>
            <a:r>
              <a:rPr sz="2206" i="1" dirty="0">
                <a:latin typeface="Arial"/>
                <a:cs typeface="Arial"/>
              </a:rPr>
              <a:t>(úroveň)</a:t>
            </a:r>
            <a:r>
              <a:rPr sz="2206" i="1" spc="143" dirty="0">
                <a:latin typeface="Arial"/>
                <a:cs typeface="Arial"/>
              </a:rPr>
              <a:t>  </a:t>
            </a:r>
            <a:r>
              <a:rPr sz="2206" i="1" dirty="0">
                <a:latin typeface="Arial"/>
                <a:cs typeface="Arial"/>
              </a:rPr>
              <a:t>jako</a:t>
            </a:r>
            <a:r>
              <a:rPr sz="2206" i="1" spc="132" dirty="0">
                <a:latin typeface="Arial"/>
                <a:cs typeface="Arial"/>
              </a:rPr>
              <a:t>  </a:t>
            </a:r>
            <a:r>
              <a:rPr sz="2206" i="1" spc="-11" dirty="0">
                <a:latin typeface="Arial"/>
                <a:cs typeface="Arial"/>
              </a:rPr>
              <a:t>zkouška </a:t>
            </a:r>
            <a:r>
              <a:rPr sz="2206" i="1" dirty="0">
                <a:latin typeface="Arial"/>
                <a:cs typeface="Arial"/>
              </a:rPr>
              <a:t>postupu</a:t>
            </a:r>
            <a:r>
              <a:rPr sz="2206" i="1" spc="215" dirty="0">
                <a:latin typeface="Arial"/>
                <a:cs typeface="Arial"/>
              </a:rPr>
              <a:t> </a:t>
            </a:r>
            <a:r>
              <a:rPr sz="2206" i="1" dirty="0">
                <a:latin typeface="Arial"/>
                <a:cs typeface="Arial"/>
              </a:rPr>
              <a:t>svařování,</a:t>
            </a:r>
            <a:r>
              <a:rPr sz="2206" i="1" spc="199" dirty="0">
                <a:latin typeface="Arial"/>
                <a:cs typeface="Arial"/>
              </a:rPr>
              <a:t> </a:t>
            </a:r>
            <a:r>
              <a:rPr sz="2206" i="1" dirty="0">
                <a:latin typeface="Arial"/>
                <a:cs typeface="Arial"/>
              </a:rPr>
              <a:t>ale</a:t>
            </a:r>
            <a:r>
              <a:rPr sz="2206" i="1" spc="221" dirty="0">
                <a:latin typeface="Arial"/>
                <a:cs typeface="Arial"/>
              </a:rPr>
              <a:t> </a:t>
            </a:r>
            <a:r>
              <a:rPr sz="2206" i="1" dirty="0">
                <a:latin typeface="Arial"/>
                <a:cs typeface="Arial"/>
              </a:rPr>
              <a:t>je</a:t>
            </a:r>
            <a:r>
              <a:rPr sz="2206" i="1" spc="204" dirty="0">
                <a:latin typeface="Arial"/>
                <a:cs typeface="Arial"/>
              </a:rPr>
              <a:t> </a:t>
            </a:r>
            <a:r>
              <a:rPr sz="2206" i="1" dirty="0">
                <a:latin typeface="Arial"/>
                <a:cs typeface="Arial"/>
              </a:rPr>
              <a:t>založena</a:t>
            </a:r>
            <a:r>
              <a:rPr sz="2206" i="1" spc="204" dirty="0">
                <a:latin typeface="Arial"/>
                <a:cs typeface="Arial"/>
              </a:rPr>
              <a:t> </a:t>
            </a:r>
            <a:r>
              <a:rPr sz="2206" i="1" dirty="0">
                <a:latin typeface="Arial"/>
                <a:cs typeface="Arial"/>
              </a:rPr>
              <a:t>na</a:t>
            </a:r>
            <a:r>
              <a:rPr sz="2206" i="1" spc="193" dirty="0">
                <a:latin typeface="Arial"/>
                <a:cs typeface="Arial"/>
              </a:rPr>
              <a:t> </a:t>
            </a:r>
            <a:r>
              <a:rPr sz="2206" i="1" dirty="0">
                <a:latin typeface="Arial"/>
                <a:cs typeface="Arial"/>
              </a:rPr>
              <a:t>nenormalizovaném</a:t>
            </a:r>
            <a:r>
              <a:rPr sz="2206" i="1" spc="210" dirty="0">
                <a:latin typeface="Arial"/>
                <a:cs typeface="Arial"/>
              </a:rPr>
              <a:t> </a:t>
            </a:r>
            <a:r>
              <a:rPr sz="2206" i="1" spc="-11" dirty="0">
                <a:latin typeface="Arial"/>
                <a:cs typeface="Arial"/>
              </a:rPr>
              <a:t>zkušebním </a:t>
            </a:r>
            <a:r>
              <a:rPr sz="2206" i="1" dirty="0">
                <a:latin typeface="Arial"/>
                <a:cs typeface="Arial"/>
              </a:rPr>
              <a:t>kusu,</a:t>
            </a:r>
            <a:r>
              <a:rPr sz="2206" i="1" spc="6" dirty="0">
                <a:latin typeface="Arial"/>
                <a:cs typeface="Arial"/>
              </a:rPr>
              <a:t> </a:t>
            </a:r>
            <a:r>
              <a:rPr sz="2206" i="1" dirty="0">
                <a:latin typeface="Arial"/>
                <a:cs typeface="Arial"/>
              </a:rPr>
              <a:t>který</a:t>
            </a:r>
            <a:r>
              <a:rPr sz="2206" i="1" spc="22" dirty="0">
                <a:latin typeface="Arial"/>
                <a:cs typeface="Arial"/>
              </a:rPr>
              <a:t> </a:t>
            </a:r>
            <a:r>
              <a:rPr sz="2206" i="1" dirty="0">
                <a:latin typeface="Arial"/>
                <a:cs typeface="Arial"/>
              </a:rPr>
              <a:t>je</a:t>
            </a:r>
            <a:r>
              <a:rPr sz="2206" i="1" spc="11" dirty="0">
                <a:latin typeface="Arial"/>
                <a:cs typeface="Arial"/>
              </a:rPr>
              <a:t> </a:t>
            </a:r>
            <a:r>
              <a:rPr sz="2206" i="1" dirty="0">
                <a:latin typeface="Arial"/>
                <a:cs typeface="Arial"/>
              </a:rPr>
              <a:t>typický</a:t>
            </a:r>
            <a:r>
              <a:rPr sz="2206" i="1" spc="22" dirty="0">
                <a:latin typeface="Arial"/>
                <a:cs typeface="Arial"/>
              </a:rPr>
              <a:t> </a:t>
            </a:r>
            <a:r>
              <a:rPr sz="2206" i="1" dirty="0">
                <a:latin typeface="Arial"/>
                <a:cs typeface="Arial"/>
              </a:rPr>
              <a:t>pro</a:t>
            </a:r>
            <a:r>
              <a:rPr sz="2206" i="1" spc="11" dirty="0">
                <a:latin typeface="Arial"/>
                <a:cs typeface="Arial"/>
              </a:rPr>
              <a:t> </a:t>
            </a:r>
            <a:r>
              <a:rPr sz="2206" i="1" dirty="0">
                <a:latin typeface="Arial"/>
                <a:cs typeface="Arial"/>
              </a:rPr>
              <a:t>výrobní</a:t>
            </a:r>
            <a:r>
              <a:rPr sz="2206" i="1" spc="11" dirty="0">
                <a:latin typeface="Arial"/>
                <a:cs typeface="Arial"/>
              </a:rPr>
              <a:t> </a:t>
            </a:r>
            <a:r>
              <a:rPr sz="2206" i="1" spc="-11" dirty="0">
                <a:latin typeface="Arial"/>
                <a:cs typeface="Arial"/>
              </a:rPr>
              <a:t>podmínky.</a:t>
            </a:r>
            <a:r>
              <a:rPr sz="2206" i="1" spc="6" dirty="0">
                <a:latin typeface="Arial"/>
                <a:cs typeface="Arial"/>
              </a:rPr>
              <a:t> </a:t>
            </a:r>
            <a:r>
              <a:rPr sz="2206" i="1" dirty="0">
                <a:latin typeface="Arial"/>
                <a:cs typeface="Arial"/>
              </a:rPr>
              <a:t>(Vhodnost</a:t>
            </a:r>
            <a:r>
              <a:rPr sz="2206" i="1" spc="17" dirty="0">
                <a:latin typeface="Arial"/>
                <a:cs typeface="Arial"/>
              </a:rPr>
              <a:t> </a:t>
            </a:r>
            <a:r>
              <a:rPr sz="2206" i="1" dirty="0">
                <a:latin typeface="Arial"/>
                <a:cs typeface="Arial"/>
              </a:rPr>
              <a:t>pro</a:t>
            </a:r>
            <a:r>
              <a:rPr sz="2206" i="1" spc="17" dirty="0">
                <a:latin typeface="Arial"/>
                <a:cs typeface="Arial"/>
              </a:rPr>
              <a:t> </a:t>
            </a:r>
            <a:r>
              <a:rPr sz="2206" i="1" spc="-11" dirty="0">
                <a:latin typeface="Arial"/>
                <a:cs typeface="Arial"/>
              </a:rPr>
              <a:t>hromadnou </a:t>
            </a:r>
            <a:r>
              <a:rPr sz="2206" i="1" dirty="0">
                <a:latin typeface="Arial"/>
                <a:cs typeface="Arial"/>
              </a:rPr>
              <a:t>výrobu).</a:t>
            </a:r>
            <a:r>
              <a:rPr sz="2206" i="1" spc="-66" dirty="0">
                <a:latin typeface="Arial"/>
                <a:cs typeface="Arial"/>
              </a:rPr>
              <a:t> </a:t>
            </a:r>
            <a:r>
              <a:rPr sz="2206" i="1" dirty="0">
                <a:latin typeface="Arial"/>
                <a:cs typeface="Arial"/>
              </a:rPr>
              <a:t>Dokládá</a:t>
            </a:r>
            <a:r>
              <a:rPr sz="2206" i="1" spc="-28"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protokolem</a:t>
            </a:r>
            <a:r>
              <a:rPr sz="2206" i="1" spc="-55" dirty="0">
                <a:latin typeface="Arial"/>
                <a:cs typeface="Arial"/>
              </a:rPr>
              <a:t> </a:t>
            </a:r>
            <a:r>
              <a:rPr sz="2206" i="1" spc="-11" dirty="0">
                <a:latin typeface="Arial"/>
                <a:cs typeface="Arial"/>
              </a:rPr>
              <a:t>WPQR.</a:t>
            </a:r>
            <a:endParaRPr sz="2206">
              <a:latin typeface="Arial"/>
              <a:cs typeface="Arial"/>
            </a:endParaRPr>
          </a:p>
        </p:txBody>
      </p:sp>
    </p:spTree>
    <p:extLst>
      <p:ext uri="{BB962C8B-B14F-4D97-AF65-F5344CB8AC3E}">
        <p14:creationId xmlns:p14="http://schemas.microsoft.com/office/powerpoint/2010/main" val="1856353281"/>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1923" y="260606"/>
            <a:ext cx="2165216" cy="205184"/>
          </a:xfrm>
          <a:prstGeom prst="rect">
            <a:avLst/>
          </a:prstGeom>
        </p:spPr>
        <p:txBody>
          <a:bodyPr vert="horz" wrap="square" lIns="0" tIns="0" rIns="0" bIns="0" rtlCol="0">
            <a:spAutoFit/>
          </a:bodyPr>
          <a:lstStyle/>
          <a:p>
            <a:pPr>
              <a:lnSpc>
                <a:spcPts val="1583"/>
              </a:lnSpc>
            </a:pPr>
            <a:r>
              <a:rPr sz="1434" dirty="0">
                <a:latin typeface="Arial"/>
                <a:cs typeface="Arial"/>
              </a:rPr>
              <a:t>FSW</a:t>
            </a:r>
            <a:r>
              <a:rPr sz="1434" spc="-17" dirty="0">
                <a:latin typeface="Arial"/>
                <a:cs typeface="Arial"/>
              </a:rPr>
              <a:t> </a:t>
            </a:r>
            <a:r>
              <a:rPr sz="1434" dirty="0">
                <a:latin typeface="Arial"/>
                <a:cs typeface="Arial"/>
              </a:rPr>
              <a:t>–</a:t>
            </a:r>
            <a:r>
              <a:rPr sz="1434" spc="-33" dirty="0">
                <a:latin typeface="Arial"/>
                <a:cs typeface="Arial"/>
              </a:rPr>
              <a:t> </a:t>
            </a:r>
            <a:r>
              <a:rPr sz="1434" dirty="0">
                <a:latin typeface="Arial"/>
                <a:cs typeface="Arial"/>
              </a:rPr>
              <a:t>Friction</a:t>
            </a:r>
            <a:r>
              <a:rPr sz="1434" spc="6" dirty="0">
                <a:latin typeface="Arial"/>
                <a:cs typeface="Arial"/>
              </a:rPr>
              <a:t> </a:t>
            </a:r>
            <a:r>
              <a:rPr sz="1434" dirty="0">
                <a:latin typeface="Arial"/>
                <a:cs typeface="Arial"/>
              </a:rPr>
              <a:t>stir</a:t>
            </a:r>
            <a:r>
              <a:rPr sz="1434" spc="-22" dirty="0">
                <a:latin typeface="Arial"/>
                <a:cs typeface="Arial"/>
              </a:rPr>
              <a:t> </a:t>
            </a:r>
            <a:r>
              <a:rPr sz="1434" spc="-11" dirty="0">
                <a:latin typeface="Arial"/>
                <a:cs typeface="Arial"/>
              </a:rPr>
              <a:t>welding</a:t>
            </a:r>
            <a:endParaRPr sz="1434">
              <a:latin typeface="Arial"/>
              <a:cs typeface="Arial"/>
            </a:endParaRPr>
          </a:p>
        </p:txBody>
      </p:sp>
      <p:sp>
        <p:nvSpPr>
          <p:cNvPr id="10" name="object 10"/>
          <p:cNvSpPr txBox="1">
            <a:spLocks noGrp="1"/>
          </p:cNvSpPr>
          <p:nvPr>
            <p:ph type="title"/>
          </p:nvPr>
        </p:nvSpPr>
        <p:spPr>
          <a:xfrm>
            <a:off x="391633" y="775582"/>
            <a:ext cx="5915129" cy="514021"/>
          </a:xfrm>
          <a:prstGeom prst="rect">
            <a:avLst/>
          </a:prstGeom>
        </p:spPr>
        <p:txBody>
          <a:bodyPr vert="horz" wrap="square" lIns="0" tIns="13305" rIns="0" bIns="0" rtlCol="0">
            <a:spAutoFit/>
          </a:bodyPr>
          <a:lstStyle/>
          <a:p>
            <a:pPr marL="14007">
              <a:spcBef>
                <a:spcPts val="105"/>
              </a:spcBef>
            </a:pPr>
            <a:r>
              <a:rPr sz="3253" i="1" spc="-88" dirty="0">
                <a:solidFill>
                  <a:srgbClr val="FF3300"/>
                </a:solidFill>
                <a:latin typeface="Tahoma"/>
                <a:cs typeface="Tahoma"/>
              </a:rPr>
              <a:t>Kvalifikace</a:t>
            </a:r>
            <a:r>
              <a:rPr sz="3253" i="1" spc="-110" dirty="0">
                <a:solidFill>
                  <a:srgbClr val="FF3300"/>
                </a:solidFill>
                <a:latin typeface="Tahoma"/>
                <a:cs typeface="Tahoma"/>
              </a:rPr>
              <a:t> postupu</a:t>
            </a:r>
            <a:r>
              <a:rPr sz="3253" i="1" spc="-126" dirty="0">
                <a:solidFill>
                  <a:srgbClr val="FF3300"/>
                </a:solidFill>
                <a:latin typeface="Tahoma"/>
                <a:cs typeface="Tahoma"/>
              </a:rPr>
              <a:t> </a:t>
            </a:r>
            <a:r>
              <a:rPr sz="3253" i="1" spc="-61" dirty="0">
                <a:solidFill>
                  <a:srgbClr val="FF3300"/>
                </a:solidFill>
                <a:latin typeface="Tahoma"/>
                <a:cs typeface="Tahoma"/>
              </a:rPr>
              <a:t>svařování</a:t>
            </a:r>
            <a:endParaRPr sz="3253">
              <a:latin typeface="Tahoma"/>
              <a:cs typeface="Tahoma"/>
            </a:endParaRPr>
          </a:p>
        </p:txBody>
      </p:sp>
      <p:sp>
        <p:nvSpPr>
          <p:cNvPr id="11" name="object 11"/>
          <p:cNvSpPr txBox="1"/>
          <p:nvPr/>
        </p:nvSpPr>
        <p:spPr>
          <a:xfrm>
            <a:off x="6629444" y="892503"/>
            <a:ext cx="2971220" cy="371936"/>
          </a:xfrm>
          <a:prstGeom prst="rect">
            <a:avLst/>
          </a:prstGeom>
        </p:spPr>
        <p:txBody>
          <a:bodyPr vert="horz" wrap="square" lIns="0" tIns="15406" rIns="0" bIns="0" rtlCol="0">
            <a:spAutoFit/>
          </a:bodyPr>
          <a:lstStyle/>
          <a:p>
            <a:pPr marL="14007">
              <a:spcBef>
                <a:spcPts val="121"/>
              </a:spcBef>
            </a:pPr>
            <a:r>
              <a:rPr sz="2316" b="1" i="1" dirty="0">
                <a:solidFill>
                  <a:srgbClr val="FF3300"/>
                </a:solidFill>
                <a:latin typeface="Tahoma"/>
                <a:cs typeface="Tahoma"/>
              </a:rPr>
              <a:t>-</a:t>
            </a:r>
            <a:r>
              <a:rPr sz="2316" b="1" i="1" spc="-105" dirty="0">
                <a:solidFill>
                  <a:srgbClr val="FF3300"/>
                </a:solidFill>
                <a:latin typeface="Tahoma"/>
                <a:cs typeface="Tahoma"/>
              </a:rPr>
              <a:t> </a:t>
            </a:r>
            <a:r>
              <a:rPr sz="2316" b="1" i="1" spc="-72" dirty="0">
                <a:solidFill>
                  <a:srgbClr val="FF3300"/>
                </a:solidFill>
                <a:latin typeface="Tahoma"/>
                <a:cs typeface="Tahoma"/>
              </a:rPr>
              <a:t>ČSN</a:t>
            </a:r>
            <a:r>
              <a:rPr sz="2316" b="1" i="1" spc="-94" dirty="0">
                <a:solidFill>
                  <a:srgbClr val="FF3300"/>
                </a:solidFill>
                <a:latin typeface="Tahoma"/>
                <a:cs typeface="Tahoma"/>
              </a:rPr>
              <a:t> </a:t>
            </a:r>
            <a:r>
              <a:rPr sz="2316" b="1" i="1" spc="-55" dirty="0">
                <a:solidFill>
                  <a:srgbClr val="FF3300"/>
                </a:solidFill>
                <a:latin typeface="Tahoma"/>
                <a:cs typeface="Tahoma"/>
              </a:rPr>
              <a:t>EN</a:t>
            </a:r>
            <a:r>
              <a:rPr sz="2316" b="1" i="1" spc="-116" dirty="0">
                <a:solidFill>
                  <a:srgbClr val="FF3300"/>
                </a:solidFill>
                <a:latin typeface="Tahoma"/>
                <a:cs typeface="Tahoma"/>
              </a:rPr>
              <a:t> </a:t>
            </a:r>
            <a:r>
              <a:rPr sz="2316" b="1" i="1" spc="-55" dirty="0">
                <a:solidFill>
                  <a:srgbClr val="FF3300"/>
                </a:solidFill>
                <a:latin typeface="Tahoma"/>
                <a:cs typeface="Tahoma"/>
              </a:rPr>
              <a:t>ISO</a:t>
            </a:r>
            <a:r>
              <a:rPr sz="2316" b="1" i="1" spc="-116" dirty="0">
                <a:solidFill>
                  <a:srgbClr val="FF3300"/>
                </a:solidFill>
                <a:latin typeface="Tahoma"/>
                <a:cs typeface="Tahoma"/>
              </a:rPr>
              <a:t> </a:t>
            </a:r>
            <a:r>
              <a:rPr sz="2316" b="1" i="1" spc="-22" dirty="0">
                <a:solidFill>
                  <a:srgbClr val="FF3300"/>
                </a:solidFill>
                <a:latin typeface="Tahoma"/>
                <a:cs typeface="Tahoma"/>
              </a:rPr>
              <a:t>15</a:t>
            </a:r>
            <a:r>
              <a:rPr sz="2316" b="1" i="1" spc="-105" dirty="0">
                <a:solidFill>
                  <a:srgbClr val="FF3300"/>
                </a:solidFill>
                <a:latin typeface="Tahoma"/>
                <a:cs typeface="Tahoma"/>
              </a:rPr>
              <a:t> </a:t>
            </a:r>
            <a:r>
              <a:rPr sz="2316" b="1" i="1" spc="-22" dirty="0">
                <a:solidFill>
                  <a:srgbClr val="FF3300"/>
                </a:solidFill>
                <a:latin typeface="Tahoma"/>
                <a:cs typeface="Tahoma"/>
              </a:rPr>
              <a:t>6XX</a:t>
            </a:r>
            <a:endParaRPr sz="2316">
              <a:latin typeface="Tahoma"/>
              <a:cs typeface="Tahoma"/>
            </a:endParaRPr>
          </a:p>
        </p:txBody>
      </p:sp>
      <p:pic>
        <p:nvPicPr>
          <p:cNvPr id="12" name="object 12"/>
          <p:cNvPicPr/>
          <p:nvPr/>
        </p:nvPicPr>
        <p:blipFill>
          <a:blip r:embed="rId2" cstate="print"/>
          <a:stretch>
            <a:fillRect/>
          </a:stretch>
        </p:blipFill>
        <p:spPr>
          <a:xfrm>
            <a:off x="2059381" y="1467194"/>
            <a:ext cx="7020005" cy="5729279"/>
          </a:xfrm>
          <a:prstGeom prst="rect">
            <a:avLst/>
          </a:prstGeom>
        </p:spPr>
      </p:pic>
      <p:sp>
        <p:nvSpPr>
          <p:cNvPr id="13" name="object 13"/>
          <p:cNvSpPr txBox="1">
            <a:spLocks noGrp="1"/>
          </p:cNvSpPr>
          <p:nvPr>
            <p:ph type="ftr" sz="quarter" idx="5"/>
          </p:nvPr>
        </p:nvSpPr>
        <p:spPr>
          <a:xfrm>
            <a:off x="4314231" y="7756332"/>
            <a:ext cx="3773582" cy="442429"/>
          </a:xfrm>
          <a:prstGeom prst="rect">
            <a:avLst/>
          </a:prstGeom>
        </p:spPr>
        <p:txBody>
          <a:bodyPr vert="horz" wrap="square" lIns="0" tIns="0" rIns="0" bIns="0" rtlCol="0">
            <a:spAutoFit/>
          </a:bodyPr>
          <a:lstStyle/>
          <a:p>
            <a:pPr marL="14007">
              <a:lnSpc>
                <a:spcPts val="1693"/>
              </a:lnSpc>
            </a:pPr>
            <a:r>
              <a:rPr spc="-33" dirty="0"/>
              <a:t>ČVUT,</a:t>
            </a:r>
            <a:r>
              <a:rPr spc="-61" dirty="0"/>
              <a:t> </a:t>
            </a:r>
            <a:r>
              <a:rPr dirty="0"/>
              <a:t>Fakulta</a:t>
            </a:r>
            <a:r>
              <a:rPr spc="-22" dirty="0"/>
              <a:t> </a:t>
            </a:r>
            <a:r>
              <a:rPr dirty="0"/>
              <a:t>strojní,</a:t>
            </a:r>
            <a:r>
              <a:rPr spc="-39" dirty="0"/>
              <a:t> </a:t>
            </a:r>
            <a:r>
              <a:rPr dirty="0"/>
              <a:t>Ústav</a:t>
            </a:r>
            <a:r>
              <a:rPr spc="-50" dirty="0"/>
              <a:t> </a:t>
            </a:r>
            <a:r>
              <a:rPr dirty="0"/>
              <a:t>strojírenské</a:t>
            </a:r>
            <a:r>
              <a:rPr spc="-17" dirty="0"/>
              <a:t> </a:t>
            </a:r>
            <a:r>
              <a:rPr dirty="0"/>
              <a:t>technologie,</a:t>
            </a:r>
            <a:r>
              <a:rPr spc="-17" dirty="0"/>
              <a:t> </a:t>
            </a:r>
            <a:r>
              <a:rPr dirty="0"/>
              <a:t>skupina</a:t>
            </a:r>
            <a:r>
              <a:rPr spc="-39" dirty="0"/>
              <a:t> </a:t>
            </a:r>
            <a:r>
              <a:rPr spc="-11" dirty="0"/>
              <a:t>svařování</a:t>
            </a:r>
          </a:p>
        </p:txBody>
      </p:sp>
    </p:spTree>
    <p:extLst>
      <p:ext uri="{BB962C8B-B14F-4D97-AF65-F5344CB8AC3E}">
        <p14:creationId xmlns:p14="http://schemas.microsoft.com/office/powerpoint/2010/main" val="4016248402"/>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391633" y="775582"/>
            <a:ext cx="5915129" cy="514021"/>
          </a:xfrm>
          <a:prstGeom prst="rect">
            <a:avLst/>
          </a:prstGeom>
        </p:spPr>
        <p:txBody>
          <a:bodyPr vert="horz" wrap="square" lIns="0" tIns="13305" rIns="0" bIns="0" rtlCol="0">
            <a:spAutoFit/>
          </a:bodyPr>
          <a:lstStyle/>
          <a:p>
            <a:pPr marL="14007">
              <a:spcBef>
                <a:spcPts val="105"/>
              </a:spcBef>
            </a:pPr>
            <a:r>
              <a:rPr sz="3253" i="1" spc="-88" dirty="0">
                <a:solidFill>
                  <a:srgbClr val="FF3300"/>
                </a:solidFill>
                <a:latin typeface="Tahoma"/>
                <a:cs typeface="Tahoma"/>
              </a:rPr>
              <a:t>Kvalifikace</a:t>
            </a:r>
            <a:r>
              <a:rPr sz="3253" i="1" spc="-110" dirty="0">
                <a:solidFill>
                  <a:srgbClr val="FF3300"/>
                </a:solidFill>
                <a:latin typeface="Tahoma"/>
                <a:cs typeface="Tahoma"/>
              </a:rPr>
              <a:t> postupu</a:t>
            </a:r>
            <a:r>
              <a:rPr sz="3253" i="1" spc="-126" dirty="0">
                <a:solidFill>
                  <a:srgbClr val="FF3300"/>
                </a:solidFill>
                <a:latin typeface="Tahoma"/>
                <a:cs typeface="Tahoma"/>
              </a:rPr>
              <a:t> </a:t>
            </a:r>
            <a:r>
              <a:rPr sz="3253" i="1" spc="-61" dirty="0">
                <a:solidFill>
                  <a:srgbClr val="FF3300"/>
                </a:solidFill>
                <a:latin typeface="Tahoma"/>
                <a:cs typeface="Tahoma"/>
              </a:rPr>
              <a:t>svařování</a:t>
            </a:r>
            <a:endParaRPr sz="3253">
              <a:latin typeface="Tahoma"/>
              <a:cs typeface="Tahoma"/>
            </a:endParaRPr>
          </a:p>
        </p:txBody>
      </p:sp>
      <p:sp>
        <p:nvSpPr>
          <p:cNvPr id="11" name="object 11"/>
          <p:cNvSpPr txBox="1"/>
          <p:nvPr/>
        </p:nvSpPr>
        <p:spPr>
          <a:xfrm>
            <a:off x="6629444" y="892503"/>
            <a:ext cx="2971220" cy="371936"/>
          </a:xfrm>
          <a:prstGeom prst="rect">
            <a:avLst/>
          </a:prstGeom>
        </p:spPr>
        <p:txBody>
          <a:bodyPr vert="horz" wrap="square" lIns="0" tIns="15406" rIns="0" bIns="0" rtlCol="0">
            <a:spAutoFit/>
          </a:bodyPr>
          <a:lstStyle/>
          <a:p>
            <a:pPr marL="14007">
              <a:spcBef>
                <a:spcPts val="121"/>
              </a:spcBef>
            </a:pPr>
            <a:r>
              <a:rPr sz="2316" b="1" i="1" dirty="0">
                <a:solidFill>
                  <a:srgbClr val="FF3300"/>
                </a:solidFill>
                <a:latin typeface="Tahoma"/>
                <a:cs typeface="Tahoma"/>
              </a:rPr>
              <a:t>-</a:t>
            </a:r>
            <a:r>
              <a:rPr sz="2316" b="1" i="1" spc="-105" dirty="0">
                <a:solidFill>
                  <a:srgbClr val="FF3300"/>
                </a:solidFill>
                <a:latin typeface="Tahoma"/>
                <a:cs typeface="Tahoma"/>
              </a:rPr>
              <a:t> </a:t>
            </a:r>
            <a:r>
              <a:rPr sz="2316" b="1" i="1" spc="-72" dirty="0">
                <a:solidFill>
                  <a:srgbClr val="FF3300"/>
                </a:solidFill>
                <a:latin typeface="Tahoma"/>
                <a:cs typeface="Tahoma"/>
              </a:rPr>
              <a:t>ČSN</a:t>
            </a:r>
            <a:r>
              <a:rPr sz="2316" b="1" i="1" spc="-94" dirty="0">
                <a:solidFill>
                  <a:srgbClr val="FF3300"/>
                </a:solidFill>
                <a:latin typeface="Tahoma"/>
                <a:cs typeface="Tahoma"/>
              </a:rPr>
              <a:t> </a:t>
            </a:r>
            <a:r>
              <a:rPr sz="2316" b="1" i="1" spc="-55" dirty="0">
                <a:solidFill>
                  <a:srgbClr val="FF3300"/>
                </a:solidFill>
                <a:latin typeface="Tahoma"/>
                <a:cs typeface="Tahoma"/>
              </a:rPr>
              <a:t>EN</a:t>
            </a:r>
            <a:r>
              <a:rPr sz="2316" b="1" i="1" spc="-116" dirty="0">
                <a:solidFill>
                  <a:srgbClr val="FF3300"/>
                </a:solidFill>
                <a:latin typeface="Tahoma"/>
                <a:cs typeface="Tahoma"/>
              </a:rPr>
              <a:t> </a:t>
            </a:r>
            <a:r>
              <a:rPr sz="2316" b="1" i="1" spc="-55" dirty="0">
                <a:solidFill>
                  <a:srgbClr val="FF3300"/>
                </a:solidFill>
                <a:latin typeface="Tahoma"/>
                <a:cs typeface="Tahoma"/>
              </a:rPr>
              <a:t>ISO</a:t>
            </a:r>
            <a:r>
              <a:rPr sz="2316" b="1" i="1" spc="-116" dirty="0">
                <a:solidFill>
                  <a:srgbClr val="FF3300"/>
                </a:solidFill>
                <a:latin typeface="Tahoma"/>
                <a:cs typeface="Tahoma"/>
              </a:rPr>
              <a:t> </a:t>
            </a:r>
            <a:r>
              <a:rPr sz="2316" b="1" i="1" spc="-22" dirty="0">
                <a:solidFill>
                  <a:srgbClr val="FF3300"/>
                </a:solidFill>
                <a:latin typeface="Tahoma"/>
                <a:cs typeface="Tahoma"/>
              </a:rPr>
              <a:t>15</a:t>
            </a:r>
            <a:r>
              <a:rPr sz="2316" b="1" i="1" spc="-105" dirty="0">
                <a:solidFill>
                  <a:srgbClr val="FF3300"/>
                </a:solidFill>
                <a:latin typeface="Tahoma"/>
                <a:cs typeface="Tahoma"/>
              </a:rPr>
              <a:t> </a:t>
            </a:r>
            <a:r>
              <a:rPr sz="2316" b="1" i="1" spc="-22" dirty="0">
                <a:solidFill>
                  <a:srgbClr val="FF3300"/>
                </a:solidFill>
                <a:latin typeface="Tahoma"/>
                <a:cs typeface="Tahoma"/>
              </a:rPr>
              <a:t>6XX</a:t>
            </a:r>
            <a:endParaRPr sz="2316">
              <a:latin typeface="Tahoma"/>
              <a:cs typeface="Tahoma"/>
            </a:endParaRPr>
          </a:p>
        </p:txBody>
      </p:sp>
      <p:sp>
        <p:nvSpPr>
          <p:cNvPr id="12" name="object 12"/>
          <p:cNvSpPr txBox="1"/>
          <p:nvPr/>
        </p:nvSpPr>
        <p:spPr>
          <a:xfrm>
            <a:off x="785573" y="1635675"/>
            <a:ext cx="9204269" cy="5258593"/>
          </a:xfrm>
          <a:prstGeom prst="rect">
            <a:avLst/>
          </a:prstGeom>
        </p:spPr>
        <p:txBody>
          <a:bodyPr vert="horz" wrap="square" lIns="0" tIns="14706" rIns="0" bIns="0" rtlCol="0">
            <a:spAutoFit/>
          </a:bodyPr>
          <a:lstStyle/>
          <a:p>
            <a:pPr marL="392178" indent="-378171" algn="just">
              <a:spcBef>
                <a:spcPts val="116"/>
              </a:spcBef>
              <a:buFont typeface="Wingdings"/>
              <a:buChar char=""/>
              <a:tabLst>
                <a:tab pos="392178" algn="l"/>
              </a:tabLst>
            </a:pPr>
            <a:r>
              <a:rPr sz="2206" b="1" i="1" dirty="0">
                <a:latin typeface="Arial"/>
                <a:cs typeface="Arial"/>
              </a:rPr>
              <a:t>Normalizovaný</a:t>
            </a:r>
            <a:r>
              <a:rPr sz="2206" b="1" i="1" spc="-61" dirty="0">
                <a:latin typeface="Arial"/>
                <a:cs typeface="Arial"/>
              </a:rPr>
              <a:t> </a:t>
            </a:r>
            <a:r>
              <a:rPr sz="2206" b="1" i="1" dirty="0">
                <a:latin typeface="Arial"/>
                <a:cs typeface="Arial"/>
              </a:rPr>
              <a:t>postup</a:t>
            </a:r>
            <a:r>
              <a:rPr sz="2206" b="1" i="1" spc="-22" dirty="0">
                <a:latin typeface="Arial"/>
                <a:cs typeface="Arial"/>
              </a:rPr>
              <a:t> </a:t>
            </a:r>
            <a:r>
              <a:rPr sz="2206" b="1" i="1" dirty="0">
                <a:latin typeface="Arial"/>
                <a:cs typeface="Arial"/>
              </a:rPr>
              <a:t>svařování</a:t>
            </a:r>
            <a:r>
              <a:rPr sz="2206" b="1" i="1" spc="561" dirty="0">
                <a:latin typeface="Arial"/>
                <a:cs typeface="Arial"/>
              </a:rPr>
              <a:t>  </a:t>
            </a:r>
            <a:r>
              <a:rPr sz="2206" b="1" i="1" dirty="0">
                <a:latin typeface="Arial"/>
                <a:cs typeface="Arial"/>
              </a:rPr>
              <a:t>ČSN</a:t>
            </a:r>
            <a:r>
              <a:rPr sz="2206" b="1" i="1" spc="-11" dirty="0">
                <a:latin typeface="Arial"/>
                <a:cs typeface="Arial"/>
              </a:rPr>
              <a:t> </a:t>
            </a:r>
            <a:r>
              <a:rPr sz="2206" b="1" i="1" dirty="0">
                <a:latin typeface="Arial"/>
                <a:cs typeface="Arial"/>
              </a:rPr>
              <a:t>EN</a:t>
            </a:r>
            <a:r>
              <a:rPr sz="2206" b="1" i="1" spc="-11" dirty="0">
                <a:latin typeface="Arial"/>
                <a:cs typeface="Arial"/>
              </a:rPr>
              <a:t> </a:t>
            </a:r>
            <a:r>
              <a:rPr sz="2206" b="1" i="1" dirty="0">
                <a:latin typeface="Arial"/>
                <a:cs typeface="Arial"/>
              </a:rPr>
              <a:t>ISO</a:t>
            </a:r>
            <a:r>
              <a:rPr sz="2206" b="1" i="1" spc="-33" dirty="0">
                <a:latin typeface="Arial"/>
                <a:cs typeface="Arial"/>
              </a:rPr>
              <a:t> </a:t>
            </a:r>
            <a:r>
              <a:rPr sz="2206" b="1" i="1" dirty="0">
                <a:latin typeface="Arial"/>
                <a:cs typeface="Arial"/>
              </a:rPr>
              <a:t>15</a:t>
            </a:r>
            <a:r>
              <a:rPr sz="2206" b="1" i="1" spc="-28" dirty="0">
                <a:latin typeface="Arial"/>
                <a:cs typeface="Arial"/>
              </a:rPr>
              <a:t> 612</a:t>
            </a:r>
            <a:endParaRPr sz="2206">
              <a:latin typeface="Arial"/>
              <a:cs typeface="Arial"/>
            </a:endParaRPr>
          </a:p>
          <a:p>
            <a:pPr marL="392178" marR="5602" lvl="1" algn="just">
              <a:lnSpc>
                <a:spcPts val="2117"/>
              </a:lnSpc>
              <a:spcBef>
                <a:spcPts val="513"/>
              </a:spcBef>
              <a:buChar char="–"/>
              <a:tabLst>
                <a:tab pos="651296" algn="l"/>
              </a:tabLst>
            </a:pPr>
            <a:r>
              <a:rPr sz="2206" i="1" dirty="0">
                <a:latin typeface="Arial"/>
                <a:cs typeface="Arial"/>
              </a:rPr>
              <a:t>je</a:t>
            </a:r>
            <a:r>
              <a:rPr sz="2206" i="1" spc="165" dirty="0">
                <a:latin typeface="Arial"/>
                <a:cs typeface="Arial"/>
              </a:rPr>
              <a:t> </a:t>
            </a:r>
            <a:r>
              <a:rPr sz="2206" i="1" dirty="0">
                <a:latin typeface="Arial"/>
                <a:cs typeface="Arial"/>
              </a:rPr>
              <a:t>specifikace</a:t>
            </a:r>
            <a:r>
              <a:rPr sz="2206" i="1" spc="171" dirty="0">
                <a:latin typeface="Arial"/>
                <a:cs typeface="Arial"/>
              </a:rPr>
              <a:t> </a:t>
            </a:r>
            <a:r>
              <a:rPr sz="2206" i="1" dirty="0">
                <a:latin typeface="Arial"/>
                <a:cs typeface="Arial"/>
              </a:rPr>
              <a:t>postupu</a:t>
            </a:r>
            <a:r>
              <a:rPr sz="2206" i="1" spc="171" dirty="0">
                <a:latin typeface="Arial"/>
                <a:cs typeface="Arial"/>
              </a:rPr>
              <a:t> </a:t>
            </a:r>
            <a:r>
              <a:rPr sz="2206" i="1" dirty="0">
                <a:latin typeface="Arial"/>
                <a:cs typeface="Arial"/>
              </a:rPr>
              <a:t>svařování,</a:t>
            </a:r>
            <a:r>
              <a:rPr sz="2206" i="1" spc="171" dirty="0">
                <a:latin typeface="Arial"/>
                <a:cs typeface="Arial"/>
              </a:rPr>
              <a:t> </a:t>
            </a:r>
            <a:r>
              <a:rPr sz="2206" i="1" dirty="0">
                <a:latin typeface="Arial"/>
                <a:cs typeface="Arial"/>
              </a:rPr>
              <a:t>která</a:t>
            </a:r>
            <a:r>
              <a:rPr sz="2206" i="1" spc="171" dirty="0">
                <a:latin typeface="Arial"/>
                <a:cs typeface="Arial"/>
              </a:rPr>
              <a:t> </a:t>
            </a:r>
            <a:r>
              <a:rPr sz="2206" i="1" dirty="0">
                <a:latin typeface="Arial"/>
                <a:cs typeface="Arial"/>
              </a:rPr>
              <a:t>byla</a:t>
            </a:r>
            <a:r>
              <a:rPr sz="2206" i="1" spc="160" dirty="0">
                <a:latin typeface="Arial"/>
                <a:cs typeface="Arial"/>
              </a:rPr>
              <a:t> </a:t>
            </a:r>
            <a:r>
              <a:rPr sz="2206" i="1" dirty="0">
                <a:latin typeface="Arial"/>
                <a:cs typeface="Arial"/>
              </a:rPr>
              <a:t>kvalifikována</a:t>
            </a:r>
            <a:r>
              <a:rPr sz="2206" i="1" spc="182" dirty="0">
                <a:latin typeface="Arial"/>
                <a:cs typeface="Arial"/>
              </a:rPr>
              <a:t> </a:t>
            </a:r>
            <a:r>
              <a:rPr sz="2206" i="1" spc="-11" dirty="0">
                <a:latin typeface="Arial"/>
                <a:cs typeface="Arial"/>
              </a:rPr>
              <a:t>zkouškou </a:t>
            </a:r>
            <a:r>
              <a:rPr sz="2206" i="1" dirty="0">
                <a:latin typeface="Arial"/>
                <a:cs typeface="Arial"/>
              </a:rPr>
              <a:t>postupu</a:t>
            </a:r>
            <a:r>
              <a:rPr sz="2206" i="1" spc="386" dirty="0">
                <a:latin typeface="Arial"/>
                <a:cs typeface="Arial"/>
              </a:rPr>
              <a:t> </a:t>
            </a:r>
            <a:r>
              <a:rPr sz="2206" i="1" dirty="0">
                <a:latin typeface="Arial"/>
                <a:cs typeface="Arial"/>
              </a:rPr>
              <a:t>svařování,</a:t>
            </a:r>
            <a:r>
              <a:rPr sz="2206" i="1" spc="380" dirty="0">
                <a:latin typeface="Arial"/>
                <a:cs typeface="Arial"/>
              </a:rPr>
              <a:t> </a:t>
            </a:r>
            <a:r>
              <a:rPr sz="2206" i="1" dirty="0">
                <a:latin typeface="Arial"/>
                <a:cs typeface="Arial"/>
              </a:rPr>
              <a:t>jež</a:t>
            </a:r>
            <a:r>
              <a:rPr sz="2206" i="1" spc="386" dirty="0">
                <a:latin typeface="Arial"/>
                <a:cs typeface="Arial"/>
              </a:rPr>
              <a:t> </a:t>
            </a:r>
            <a:r>
              <a:rPr sz="2206" i="1" dirty="0">
                <a:latin typeface="Arial"/>
                <a:cs typeface="Arial"/>
              </a:rPr>
              <a:t>se</a:t>
            </a:r>
            <a:r>
              <a:rPr sz="2206" i="1" spc="375" dirty="0">
                <a:latin typeface="Arial"/>
                <a:cs typeface="Arial"/>
              </a:rPr>
              <a:t> </a:t>
            </a:r>
            <a:r>
              <a:rPr sz="2206" i="1" dirty="0">
                <a:latin typeface="Arial"/>
                <a:cs typeface="Arial"/>
              </a:rPr>
              <a:t>vztahuje</a:t>
            </a:r>
            <a:r>
              <a:rPr sz="2206" i="1" spc="380" dirty="0">
                <a:latin typeface="Arial"/>
                <a:cs typeface="Arial"/>
              </a:rPr>
              <a:t> </a:t>
            </a:r>
            <a:r>
              <a:rPr sz="2206" i="1" dirty="0">
                <a:latin typeface="Arial"/>
                <a:cs typeface="Arial"/>
              </a:rPr>
              <a:t>na</a:t>
            </a:r>
            <a:r>
              <a:rPr sz="2206" i="1" spc="375" dirty="0">
                <a:latin typeface="Arial"/>
                <a:cs typeface="Arial"/>
              </a:rPr>
              <a:t> </a:t>
            </a:r>
            <a:r>
              <a:rPr sz="2206" i="1" dirty="0">
                <a:latin typeface="Arial"/>
                <a:cs typeface="Arial"/>
              </a:rPr>
              <a:t>více</a:t>
            </a:r>
            <a:r>
              <a:rPr sz="2206" i="1" spc="397" dirty="0">
                <a:latin typeface="Arial"/>
                <a:cs typeface="Arial"/>
              </a:rPr>
              <a:t> </a:t>
            </a:r>
            <a:r>
              <a:rPr sz="2206" i="1" dirty="0">
                <a:latin typeface="Arial"/>
                <a:cs typeface="Arial"/>
              </a:rPr>
              <a:t>výrobců</a:t>
            </a:r>
            <a:r>
              <a:rPr sz="2206" i="1" spc="391" dirty="0">
                <a:latin typeface="Arial"/>
                <a:cs typeface="Arial"/>
              </a:rPr>
              <a:t> </a:t>
            </a:r>
            <a:r>
              <a:rPr sz="2206" i="1" dirty="0">
                <a:latin typeface="Arial"/>
                <a:cs typeface="Arial"/>
              </a:rPr>
              <a:t>pro</a:t>
            </a:r>
            <a:r>
              <a:rPr sz="2206" i="1" spc="380" dirty="0">
                <a:latin typeface="Arial"/>
                <a:cs typeface="Arial"/>
              </a:rPr>
              <a:t> </a:t>
            </a:r>
            <a:r>
              <a:rPr sz="2206" i="1" dirty="0">
                <a:latin typeface="Arial"/>
                <a:cs typeface="Arial"/>
              </a:rPr>
              <a:t>širší</a:t>
            </a:r>
            <a:r>
              <a:rPr sz="2206" i="1" spc="375" dirty="0">
                <a:latin typeface="Arial"/>
                <a:cs typeface="Arial"/>
              </a:rPr>
              <a:t> </a:t>
            </a:r>
            <a:r>
              <a:rPr sz="2206" i="1" spc="-11" dirty="0">
                <a:latin typeface="Arial"/>
                <a:cs typeface="Arial"/>
              </a:rPr>
              <a:t>využití </a:t>
            </a:r>
            <a:r>
              <a:rPr sz="2206" i="1" dirty="0">
                <a:latin typeface="Arial"/>
                <a:cs typeface="Arial"/>
              </a:rPr>
              <a:t>kvalifikovaného</a:t>
            </a:r>
            <a:r>
              <a:rPr sz="2206" i="1" spc="540" dirty="0">
                <a:latin typeface="Arial"/>
                <a:cs typeface="Arial"/>
              </a:rPr>
              <a:t> </a:t>
            </a:r>
            <a:r>
              <a:rPr sz="2206" i="1" dirty="0">
                <a:latin typeface="Arial"/>
                <a:cs typeface="Arial"/>
              </a:rPr>
              <a:t>postupu.</a:t>
            </a:r>
            <a:r>
              <a:rPr sz="2206" i="1" spc="518" dirty="0">
                <a:latin typeface="Arial"/>
                <a:cs typeface="Arial"/>
              </a:rPr>
              <a:t> </a:t>
            </a:r>
            <a:r>
              <a:rPr sz="2206" i="1" dirty="0">
                <a:latin typeface="Arial"/>
                <a:cs typeface="Arial"/>
              </a:rPr>
              <a:t>Dokládá</a:t>
            </a:r>
            <a:r>
              <a:rPr sz="2206" i="1" spc="540" dirty="0">
                <a:latin typeface="Arial"/>
                <a:cs typeface="Arial"/>
              </a:rPr>
              <a:t> </a:t>
            </a:r>
            <a:r>
              <a:rPr sz="2206" i="1" dirty="0">
                <a:latin typeface="Arial"/>
                <a:cs typeface="Arial"/>
              </a:rPr>
              <a:t>se</a:t>
            </a:r>
            <a:r>
              <a:rPr sz="2206" i="1" spc="529" dirty="0">
                <a:latin typeface="Arial"/>
                <a:cs typeface="Arial"/>
              </a:rPr>
              <a:t> </a:t>
            </a:r>
            <a:r>
              <a:rPr sz="2206" i="1" dirty="0">
                <a:latin typeface="Arial"/>
                <a:cs typeface="Arial"/>
              </a:rPr>
              <a:t>protokolem</a:t>
            </a:r>
            <a:r>
              <a:rPr sz="2206" i="1" spc="529" dirty="0">
                <a:latin typeface="Arial"/>
                <a:cs typeface="Arial"/>
              </a:rPr>
              <a:t> </a:t>
            </a:r>
            <a:r>
              <a:rPr sz="2206" i="1" dirty="0">
                <a:latin typeface="Arial"/>
                <a:cs typeface="Arial"/>
              </a:rPr>
              <a:t>WPQR.</a:t>
            </a:r>
            <a:r>
              <a:rPr sz="2206" i="1" spc="529" dirty="0">
                <a:latin typeface="Arial"/>
                <a:cs typeface="Arial"/>
              </a:rPr>
              <a:t> </a:t>
            </a:r>
            <a:r>
              <a:rPr sz="2206" i="1" spc="-11" dirty="0">
                <a:latin typeface="Arial"/>
                <a:cs typeface="Arial"/>
              </a:rPr>
              <a:t>Svařovací </a:t>
            </a:r>
            <a:r>
              <a:rPr sz="2206" i="1" dirty="0">
                <a:latin typeface="Arial"/>
                <a:cs typeface="Arial"/>
              </a:rPr>
              <a:t>zařízení</a:t>
            </a:r>
            <a:r>
              <a:rPr sz="2206" i="1" spc="436" dirty="0">
                <a:latin typeface="Arial"/>
                <a:cs typeface="Arial"/>
              </a:rPr>
              <a:t>  </a:t>
            </a:r>
            <a:r>
              <a:rPr sz="2206" i="1" dirty="0">
                <a:latin typeface="Arial"/>
                <a:cs typeface="Arial"/>
              </a:rPr>
              <a:t>musí</a:t>
            </a:r>
            <a:r>
              <a:rPr sz="2206" i="1" spc="441" dirty="0">
                <a:latin typeface="Arial"/>
                <a:cs typeface="Arial"/>
              </a:rPr>
              <a:t>  </a:t>
            </a:r>
            <a:r>
              <a:rPr sz="2206" i="1" dirty="0">
                <a:latin typeface="Arial"/>
                <a:cs typeface="Arial"/>
              </a:rPr>
              <a:t>umožňovat</a:t>
            </a:r>
            <a:r>
              <a:rPr sz="2206" i="1" spc="441" dirty="0">
                <a:latin typeface="Arial"/>
                <a:cs typeface="Arial"/>
              </a:rPr>
              <a:t>  </a:t>
            </a:r>
            <a:r>
              <a:rPr sz="2206" i="1" dirty="0">
                <a:latin typeface="Arial"/>
                <a:cs typeface="Arial"/>
              </a:rPr>
              <a:t>kontrolu</a:t>
            </a:r>
            <a:r>
              <a:rPr sz="2206" i="1" spc="436" dirty="0">
                <a:latin typeface="Arial"/>
                <a:cs typeface="Arial"/>
              </a:rPr>
              <a:t>  </a:t>
            </a:r>
            <a:r>
              <a:rPr sz="2206" i="1" dirty="0">
                <a:latin typeface="Arial"/>
                <a:cs typeface="Arial"/>
              </a:rPr>
              <a:t>(indikaci)</a:t>
            </a:r>
            <a:r>
              <a:rPr sz="2206" i="1" spc="441" dirty="0">
                <a:latin typeface="Arial"/>
                <a:cs typeface="Arial"/>
              </a:rPr>
              <a:t>  </a:t>
            </a:r>
            <a:r>
              <a:rPr sz="2206" i="1" dirty="0">
                <a:latin typeface="Arial"/>
                <a:cs typeface="Arial"/>
              </a:rPr>
              <a:t>všech</a:t>
            </a:r>
            <a:r>
              <a:rPr sz="2206" i="1" spc="441" dirty="0">
                <a:latin typeface="Arial"/>
                <a:cs typeface="Arial"/>
              </a:rPr>
              <a:t>  </a:t>
            </a:r>
            <a:r>
              <a:rPr sz="2206" i="1" spc="-11" dirty="0">
                <a:latin typeface="Arial"/>
                <a:cs typeface="Arial"/>
              </a:rPr>
              <a:t>základních </a:t>
            </a:r>
            <a:r>
              <a:rPr sz="2206" i="1" dirty="0">
                <a:latin typeface="Arial"/>
                <a:cs typeface="Arial"/>
              </a:rPr>
              <a:t>svařovacích</a:t>
            </a:r>
            <a:r>
              <a:rPr sz="2206" i="1" spc="-66" dirty="0">
                <a:latin typeface="Arial"/>
                <a:cs typeface="Arial"/>
              </a:rPr>
              <a:t> </a:t>
            </a:r>
            <a:r>
              <a:rPr sz="2206" i="1" spc="-11" dirty="0">
                <a:latin typeface="Arial"/>
                <a:cs typeface="Arial"/>
              </a:rPr>
              <a:t>parametrů.</a:t>
            </a:r>
            <a:endParaRPr sz="2206">
              <a:latin typeface="Arial"/>
              <a:cs typeface="Arial"/>
            </a:endParaRPr>
          </a:p>
          <a:p>
            <a:pPr marL="392178" indent="-378171" algn="just">
              <a:spcBef>
                <a:spcPts val="1345"/>
              </a:spcBef>
              <a:buFont typeface="Wingdings"/>
              <a:buChar char=""/>
              <a:tabLst>
                <a:tab pos="392178" algn="l"/>
              </a:tabLst>
            </a:pPr>
            <a:r>
              <a:rPr sz="2206" b="1" i="1" dirty="0">
                <a:latin typeface="Arial"/>
                <a:cs typeface="Arial"/>
              </a:rPr>
              <a:t>Předchozí</a:t>
            </a:r>
            <a:r>
              <a:rPr sz="2206" b="1" i="1" spc="-22" dirty="0">
                <a:latin typeface="Arial"/>
                <a:cs typeface="Arial"/>
              </a:rPr>
              <a:t> </a:t>
            </a:r>
            <a:r>
              <a:rPr sz="2206" b="1" i="1" dirty="0">
                <a:latin typeface="Arial"/>
                <a:cs typeface="Arial"/>
              </a:rPr>
              <a:t>svářečská</a:t>
            </a:r>
            <a:r>
              <a:rPr sz="2206" b="1" i="1" spc="-39" dirty="0">
                <a:latin typeface="Arial"/>
                <a:cs typeface="Arial"/>
              </a:rPr>
              <a:t> </a:t>
            </a:r>
            <a:r>
              <a:rPr sz="2206" b="1" i="1" dirty="0">
                <a:latin typeface="Arial"/>
                <a:cs typeface="Arial"/>
              </a:rPr>
              <a:t>zkušenost</a:t>
            </a:r>
            <a:r>
              <a:rPr sz="2206" b="1" i="1" spc="380" dirty="0">
                <a:latin typeface="Arial"/>
                <a:cs typeface="Arial"/>
              </a:rPr>
              <a:t>   </a:t>
            </a:r>
            <a:r>
              <a:rPr sz="2206" b="1" i="1" dirty="0">
                <a:latin typeface="Arial"/>
                <a:cs typeface="Arial"/>
              </a:rPr>
              <a:t>ČSN</a:t>
            </a:r>
            <a:r>
              <a:rPr sz="2206" b="1" i="1" spc="-6" dirty="0">
                <a:latin typeface="Arial"/>
                <a:cs typeface="Arial"/>
              </a:rPr>
              <a:t> </a:t>
            </a:r>
            <a:r>
              <a:rPr sz="2206" b="1" i="1" dirty="0">
                <a:latin typeface="Arial"/>
                <a:cs typeface="Arial"/>
              </a:rPr>
              <a:t>EN</a:t>
            </a:r>
            <a:r>
              <a:rPr sz="2206" b="1" i="1" spc="-6" dirty="0">
                <a:latin typeface="Arial"/>
                <a:cs typeface="Arial"/>
              </a:rPr>
              <a:t> </a:t>
            </a:r>
            <a:r>
              <a:rPr sz="2206" b="1" i="1" dirty="0">
                <a:latin typeface="Arial"/>
                <a:cs typeface="Arial"/>
              </a:rPr>
              <a:t>ISO</a:t>
            </a:r>
            <a:r>
              <a:rPr sz="2206" b="1" i="1" spc="-22" dirty="0">
                <a:latin typeface="Arial"/>
                <a:cs typeface="Arial"/>
              </a:rPr>
              <a:t> </a:t>
            </a:r>
            <a:r>
              <a:rPr sz="2206" b="1" i="1" dirty="0">
                <a:latin typeface="Arial"/>
                <a:cs typeface="Arial"/>
              </a:rPr>
              <a:t>15</a:t>
            </a:r>
            <a:r>
              <a:rPr sz="2206" b="1" i="1" spc="-22" dirty="0">
                <a:latin typeface="Arial"/>
                <a:cs typeface="Arial"/>
              </a:rPr>
              <a:t> </a:t>
            </a:r>
            <a:r>
              <a:rPr sz="2206" b="1" i="1" spc="-28" dirty="0">
                <a:latin typeface="Arial"/>
                <a:cs typeface="Arial"/>
              </a:rPr>
              <a:t>611</a:t>
            </a:r>
            <a:endParaRPr sz="2206">
              <a:latin typeface="Arial"/>
              <a:cs typeface="Arial"/>
            </a:endParaRPr>
          </a:p>
          <a:p>
            <a:pPr marL="392178" marR="5602" lvl="1" algn="just">
              <a:lnSpc>
                <a:spcPts val="2117"/>
              </a:lnSpc>
              <a:spcBef>
                <a:spcPts val="506"/>
              </a:spcBef>
              <a:buChar char="–"/>
              <a:tabLst>
                <a:tab pos="646394" algn="l"/>
              </a:tabLst>
            </a:pPr>
            <a:r>
              <a:rPr sz="2206" i="1" dirty="0">
                <a:latin typeface="Arial"/>
                <a:cs typeface="Arial"/>
              </a:rPr>
              <a:t>je</a:t>
            </a:r>
            <a:r>
              <a:rPr sz="2206" i="1" spc="121" dirty="0">
                <a:latin typeface="Arial"/>
                <a:cs typeface="Arial"/>
              </a:rPr>
              <a:t> </a:t>
            </a:r>
            <a:r>
              <a:rPr sz="2206" i="1" dirty="0">
                <a:latin typeface="Arial"/>
                <a:cs typeface="Arial"/>
              </a:rPr>
              <a:t>dokument</a:t>
            </a:r>
            <a:r>
              <a:rPr sz="2206" i="1" spc="126" dirty="0">
                <a:latin typeface="Arial"/>
                <a:cs typeface="Arial"/>
              </a:rPr>
              <a:t> </a:t>
            </a:r>
            <a:r>
              <a:rPr sz="2206" i="1" dirty="0">
                <a:latin typeface="Arial"/>
                <a:cs typeface="Arial"/>
              </a:rPr>
              <a:t>o</a:t>
            </a:r>
            <a:r>
              <a:rPr sz="2206" i="1" spc="116" dirty="0">
                <a:latin typeface="Arial"/>
                <a:cs typeface="Arial"/>
              </a:rPr>
              <a:t> </a:t>
            </a:r>
            <a:r>
              <a:rPr sz="2206" i="1" dirty="0">
                <a:latin typeface="Arial"/>
                <a:cs typeface="Arial"/>
              </a:rPr>
              <a:t>doložených</a:t>
            </a:r>
            <a:r>
              <a:rPr sz="2206" i="1" spc="121" dirty="0">
                <a:latin typeface="Arial"/>
                <a:cs typeface="Arial"/>
              </a:rPr>
              <a:t> </a:t>
            </a:r>
            <a:r>
              <a:rPr sz="2206" i="1" dirty="0">
                <a:latin typeface="Arial"/>
                <a:cs typeface="Arial"/>
              </a:rPr>
              <a:t>zkouškách,</a:t>
            </a:r>
            <a:r>
              <a:rPr sz="2206" i="1" spc="121" dirty="0">
                <a:latin typeface="Arial"/>
                <a:cs typeface="Arial"/>
              </a:rPr>
              <a:t> </a:t>
            </a:r>
            <a:r>
              <a:rPr sz="2206" i="1" dirty="0">
                <a:latin typeface="Arial"/>
                <a:cs typeface="Arial"/>
              </a:rPr>
              <a:t>které</a:t>
            </a:r>
            <a:r>
              <a:rPr sz="2206" i="1" spc="126" dirty="0">
                <a:latin typeface="Arial"/>
                <a:cs typeface="Arial"/>
              </a:rPr>
              <a:t> </a:t>
            </a:r>
            <a:r>
              <a:rPr sz="2206" i="1" dirty="0">
                <a:latin typeface="Arial"/>
                <a:cs typeface="Arial"/>
              </a:rPr>
              <a:t>prokazují,</a:t>
            </a:r>
            <a:r>
              <a:rPr sz="2206" i="1" spc="110" dirty="0">
                <a:latin typeface="Arial"/>
                <a:cs typeface="Arial"/>
              </a:rPr>
              <a:t> </a:t>
            </a:r>
            <a:r>
              <a:rPr sz="2206" i="1" dirty="0">
                <a:latin typeface="Arial"/>
                <a:cs typeface="Arial"/>
              </a:rPr>
              <a:t>že</a:t>
            </a:r>
            <a:r>
              <a:rPr sz="2206" i="1" spc="121" dirty="0">
                <a:latin typeface="Arial"/>
                <a:cs typeface="Arial"/>
              </a:rPr>
              <a:t> </a:t>
            </a:r>
            <a:r>
              <a:rPr sz="2206" i="1" spc="-11" dirty="0">
                <a:latin typeface="Arial"/>
                <a:cs typeface="Arial"/>
              </a:rPr>
              <a:t>výrobcem </a:t>
            </a:r>
            <a:r>
              <a:rPr sz="2206" i="1" dirty="0">
                <a:latin typeface="Arial"/>
                <a:cs typeface="Arial"/>
              </a:rPr>
              <a:t>používané</a:t>
            </a:r>
            <a:r>
              <a:rPr sz="2206" i="1" spc="110" dirty="0">
                <a:latin typeface="Arial"/>
                <a:cs typeface="Arial"/>
              </a:rPr>
              <a:t> </a:t>
            </a:r>
            <a:r>
              <a:rPr sz="2206" i="1" dirty="0">
                <a:latin typeface="Arial"/>
                <a:cs typeface="Arial"/>
              </a:rPr>
              <a:t>svářečské</a:t>
            </a:r>
            <a:r>
              <a:rPr sz="2206" i="1" spc="132" dirty="0">
                <a:latin typeface="Arial"/>
                <a:cs typeface="Arial"/>
              </a:rPr>
              <a:t> </a:t>
            </a:r>
            <a:r>
              <a:rPr sz="2206" i="1" dirty="0">
                <a:latin typeface="Arial"/>
                <a:cs typeface="Arial"/>
              </a:rPr>
              <a:t>postupy</a:t>
            </a:r>
            <a:r>
              <a:rPr sz="2206" i="1" spc="126" dirty="0">
                <a:latin typeface="Arial"/>
                <a:cs typeface="Arial"/>
              </a:rPr>
              <a:t> </a:t>
            </a:r>
            <a:r>
              <a:rPr sz="2206" i="1" dirty="0">
                <a:latin typeface="Arial"/>
                <a:cs typeface="Arial"/>
              </a:rPr>
              <a:t>při</a:t>
            </a:r>
            <a:r>
              <a:rPr sz="2206" i="1" spc="132" dirty="0">
                <a:latin typeface="Arial"/>
                <a:cs typeface="Arial"/>
              </a:rPr>
              <a:t> </a:t>
            </a:r>
            <a:r>
              <a:rPr sz="2206" i="1" dirty="0">
                <a:latin typeface="Arial"/>
                <a:cs typeface="Arial"/>
              </a:rPr>
              <a:t>výrobě</a:t>
            </a:r>
            <a:r>
              <a:rPr sz="2206" i="1" spc="138" dirty="0">
                <a:latin typeface="Arial"/>
                <a:cs typeface="Arial"/>
              </a:rPr>
              <a:t> </a:t>
            </a:r>
            <a:r>
              <a:rPr sz="2206" i="1" dirty="0">
                <a:latin typeface="Arial"/>
                <a:cs typeface="Arial"/>
              </a:rPr>
              <a:t>byly</a:t>
            </a:r>
            <a:r>
              <a:rPr sz="2206" i="1" spc="121" dirty="0">
                <a:latin typeface="Arial"/>
                <a:cs typeface="Arial"/>
              </a:rPr>
              <a:t> </a:t>
            </a:r>
            <a:r>
              <a:rPr sz="2206" i="1" dirty="0">
                <a:latin typeface="Arial"/>
                <a:cs typeface="Arial"/>
              </a:rPr>
              <a:t>způsobilé</a:t>
            </a:r>
            <a:r>
              <a:rPr sz="2206" i="1" spc="126" dirty="0">
                <a:latin typeface="Arial"/>
                <a:cs typeface="Arial"/>
              </a:rPr>
              <a:t> </a:t>
            </a:r>
            <a:r>
              <a:rPr sz="2206" i="1" dirty="0">
                <a:latin typeface="Arial"/>
                <a:cs typeface="Arial"/>
              </a:rPr>
              <a:t>pro</a:t>
            </a:r>
            <a:r>
              <a:rPr sz="2206" i="1" spc="121" dirty="0">
                <a:latin typeface="Arial"/>
                <a:cs typeface="Arial"/>
              </a:rPr>
              <a:t> </a:t>
            </a:r>
            <a:r>
              <a:rPr sz="2206" i="1" spc="-11" dirty="0">
                <a:latin typeface="Arial"/>
                <a:cs typeface="Arial"/>
              </a:rPr>
              <a:t>provedení </a:t>
            </a:r>
            <a:r>
              <a:rPr sz="2206" i="1" dirty="0">
                <a:latin typeface="Arial"/>
                <a:cs typeface="Arial"/>
              </a:rPr>
              <a:t>svarů</a:t>
            </a:r>
            <a:r>
              <a:rPr sz="2206" i="1" spc="-22" dirty="0">
                <a:latin typeface="Arial"/>
                <a:cs typeface="Arial"/>
              </a:rPr>
              <a:t> </a:t>
            </a:r>
            <a:r>
              <a:rPr sz="2206" i="1" dirty="0">
                <a:latin typeface="Arial"/>
                <a:cs typeface="Arial"/>
              </a:rPr>
              <a:t>s</a:t>
            </a:r>
            <a:r>
              <a:rPr sz="2206" i="1" spc="-22" dirty="0">
                <a:latin typeface="Arial"/>
                <a:cs typeface="Arial"/>
              </a:rPr>
              <a:t> </a:t>
            </a:r>
            <a:r>
              <a:rPr sz="2206" i="1" dirty="0">
                <a:latin typeface="Arial"/>
                <a:cs typeface="Arial"/>
              </a:rPr>
              <a:t>přijatelnou</a:t>
            </a:r>
            <a:r>
              <a:rPr sz="2206" i="1" spc="-17" dirty="0">
                <a:latin typeface="Arial"/>
                <a:cs typeface="Arial"/>
              </a:rPr>
              <a:t> </a:t>
            </a:r>
            <a:r>
              <a:rPr sz="2206" i="1" dirty="0">
                <a:latin typeface="Arial"/>
                <a:cs typeface="Arial"/>
              </a:rPr>
              <a:t>(požadovanou)</a:t>
            </a:r>
            <a:r>
              <a:rPr sz="2206" i="1" spc="-11" dirty="0">
                <a:latin typeface="Arial"/>
                <a:cs typeface="Arial"/>
              </a:rPr>
              <a:t> </a:t>
            </a:r>
            <a:r>
              <a:rPr sz="2206" i="1" dirty="0">
                <a:latin typeface="Arial"/>
                <a:cs typeface="Arial"/>
              </a:rPr>
              <a:t>jakostí</a:t>
            </a:r>
            <a:r>
              <a:rPr sz="2206" i="1" spc="-22" dirty="0">
                <a:latin typeface="Arial"/>
                <a:cs typeface="Arial"/>
              </a:rPr>
              <a:t> </a:t>
            </a:r>
            <a:r>
              <a:rPr sz="2206" i="1" dirty="0">
                <a:latin typeface="Arial"/>
                <a:cs typeface="Arial"/>
              </a:rPr>
              <a:t>v</a:t>
            </a:r>
            <a:r>
              <a:rPr sz="2206" i="1" spc="-17" dirty="0">
                <a:latin typeface="Arial"/>
                <a:cs typeface="Arial"/>
              </a:rPr>
              <a:t> </a:t>
            </a:r>
            <a:r>
              <a:rPr sz="2206" i="1" dirty="0">
                <a:latin typeface="Arial"/>
                <a:cs typeface="Arial"/>
              </a:rPr>
              <a:t>průběhu</a:t>
            </a:r>
            <a:r>
              <a:rPr sz="2206" i="1" spc="-22" dirty="0">
                <a:latin typeface="Arial"/>
                <a:cs typeface="Arial"/>
              </a:rPr>
              <a:t> </a:t>
            </a:r>
            <a:r>
              <a:rPr sz="2206" i="1" dirty="0">
                <a:latin typeface="Arial"/>
                <a:cs typeface="Arial"/>
              </a:rPr>
              <a:t>určitého</a:t>
            </a:r>
            <a:r>
              <a:rPr sz="2206" i="1" spc="-28" dirty="0">
                <a:latin typeface="Arial"/>
                <a:cs typeface="Arial"/>
              </a:rPr>
              <a:t> </a:t>
            </a:r>
            <a:r>
              <a:rPr sz="2206" i="1" spc="-11" dirty="0">
                <a:latin typeface="Arial"/>
                <a:cs typeface="Arial"/>
              </a:rPr>
              <a:t>časového </a:t>
            </a:r>
            <a:r>
              <a:rPr sz="2206" i="1" dirty="0">
                <a:latin typeface="Arial"/>
                <a:cs typeface="Arial"/>
              </a:rPr>
              <a:t>období.</a:t>
            </a:r>
            <a:r>
              <a:rPr sz="2206" i="1" spc="-55" dirty="0">
                <a:latin typeface="Arial"/>
                <a:cs typeface="Arial"/>
              </a:rPr>
              <a:t> </a:t>
            </a:r>
            <a:r>
              <a:rPr sz="2206" i="1" dirty="0">
                <a:latin typeface="Arial"/>
                <a:cs typeface="Arial"/>
              </a:rPr>
              <a:t>Dokládá</a:t>
            </a:r>
            <a:r>
              <a:rPr sz="2206" i="1" spc="-44" dirty="0">
                <a:latin typeface="Arial"/>
                <a:cs typeface="Arial"/>
              </a:rPr>
              <a:t> </a:t>
            </a:r>
            <a:r>
              <a:rPr sz="2206" i="1" dirty="0">
                <a:latin typeface="Arial"/>
                <a:cs typeface="Arial"/>
              </a:rPr>
              <a:t>se</a:t>
            </a:r>
            <a:r>
              <a:rPr sz="2206" i="1" spc="-39" dirty="0">
                <a:latin typeface="Arial"/>
                <a:cs typeface="Arial"/>
              </a:rPr>
              <a:t> </a:t>
            </a:r>
            <a:r>
              <a:rPr sz="2206" i="1" dirty="0">
                <a:latin typeface="Arial"/>
                <a:cs typeface="Arial"/>
              </a:rPr>
              <a:t>protokolem</a:t>
            </a:r>
            <a:r>
              <a:rPr sz="2206" i="1" spc="-66" dirty="0">
                <a:latin typeface="Arial"/>
                <a:cs typeface="Arial"/>
              </a:rPr>
              <a:t> </a:t>
            </a:r>
            <a:r>
              <a:rPr sz="2206" i="1" spc="-11" dirty="0">
                <a:latin typeface="Arial"/>
                <a:cs typeface="Arial"/>
              </a:rPr>
              <a:t>WPQR.</a:t>
            </a:r>
            <a:endParaRPr sz="2206">
              <a:latin typeface="Arial"/>
              <a:cs typeface="Arial"/>
            </a:endParaRPr>
          </a:p>
          <a:p>
            <a:pPr lvl="1">
              <a:spcBef>
                <a:spcPts val="6"/>
              </a:spcBef>
              <a:buFont typeface="Arial"/>
              <a:buChar char="–"/>
            </a:pPr>
            <a:endParaRPr sz="2316">
              <a:latin typeface="Arial"/>
              <a:cs typeface="Arial"/>
            </a:endParaRPr>
          </a:p>
          <a:p>
            <a:pPr marL="392178" indent="-378171" algn="just">
              <a:buFont typeface="Wingdings"/>
              <a:buChar char=""/>
              <a:tabLst>
                <a:tab pos="392178" algn="l"/>
              </a:tabLst>
            </a:pPr>
            <a:r>
              <a:rPr sz="2206" b="1" i="1" dirty="0">
                <a:latin typeface="Arial"/>
                <a:cs typeface="Arial"/>
              </a:rPr>
              <a:t>Vyzkoušený</a:t>
            </a:r>
            <a:r>
              <a:rPr sz="2206" b="1" i="1" spc="-39" dirty="0">
                <a:latin typeface="Arial"/>
                <a:cs typeface="Arial"/>
              </a:rPr>
              <a:t> </a:t>
            </a:r>
            <a:r>
              <a:rPr sz="2206" b="1" i="1" dirty="0">
                <a:latin typeface="Arial"/>
                <a:cs typeface="Arial"/>
              </a:rPr>
              <a:t>svařovací</a:t>
            </a:r>
            <a:r>
              <a:rPr sz="2206" b="1" i="1" spc="-44" dirty="0">
                <a:latin typeface="Arial"/>
                <a:cs typeface="Arial"/>
              </a:rPr>
              <a:t> </a:t>
            </a:r>
            <a:r>
              <a:rPr sz="2206" b="1" i="1" dirty="0">
                <a:latin typeface="Arial"/>
                <a:cs typeface="Arial"/>
              </a:rPr>
              <a:t>materiál</a:t>
            </a:r>
            <a:r>
              <a:rPr sz="2206" b="1" i="1" spc="358" dirty="0">
                <a:latin typeface="Arial"/>
                <a:cs typeface="Arial"/>
              </a:rPr>
              <a:t>   </a:t>
            </a:r>
            <a:r>
              <a:rPr sz="2206" b="1" i="1" dirty="0">
                <a:latin typeface="Arial"/>
                <a:cs typeface="Arial"/>
              </a:rPr>
              <a:t>ČSN</a:t>
            </a:r>
            <a:r>
              <a:rPr sz="2206" b="1" i="1" spc="-22" dirty="0">
                <a:latin typeface="Arial"/>
                <a:cs typeface="Arial"/>
              </a:rPr>
              <a:t> </a:t>
            </a:r>
            <a:r>
              <a:rPr sz="2206" b="1" i="1" dirty="0">
                <a:latin typeface="Arial"/>
                <a:cs typeface="Arial"/>
              </a:rPr>
              <a:t>EN</a:t>
            </a:r>
            <a:r>
              <a:rPr sz="2206" b="1" i="1" spc="-17" dirty="0">
                <a:latin typeface="Arial"/>
                <a:cs typeface="Arial"/>
              </a:rPr>
              <a:t> </a:t>
            </a:r>
            <a:r>
              <a:rPr sz="2206" b="1" i="1" dirty="0">
                <a:latin typeface="Arial"/>
                <a:cs typeface="Arial"/>
              </a:rPr>
              <a:t>ISO</a:t>
            </a:r>
            <a:r>
              <a:rPr sz="2206" b="1" i="1" spc="-33" dirty="0">
                <a:latin typeface="Arial"/>
                <a:cs typeface="Arial"/>
              </a:rPr>
              <a:t> </a:t>
            </a:r>
            <a:r>
              <a:rPr sz="2206" b="1" i="1" dirty="0">
                <a:latin typeface="Arial"/>
                <a:cs typeface="Arial"/>
              </a:rPr>
              <a:t>15</a:t>
            </a:r>
            <a:r>
              <a:rPr sz="2206" b="1" i="1" spc="-33" dirty="0">
                <a:latin typeface="Arial"/>
                <a:cs typeface="Arial"/>
              </a:rPr>
              <a:t> </a:t>
            </a:r>
            <a:r>
              <a:rPr sz="2206" b="1" i="1" spc="-28" dirty="0">
                <a:latin typeface="Arial"/>
                <a:cs typeface="Arial"/>
              </a:rPr>
              <a:t>610</a:t>
            </a:r>
            <a:endParaRPr sz="2206">
              <a:latin typeface="Arial"/>
              <a:cs typeface="Arial"/>
            </a:endParaRPr>
          </a:p>
          <a:p>
            <a:pPr marL="392178" marR="6304" lvl="1" algn="just">
              <a:lnSpc>
                <a:spcPct val="80000"/>
              </a:lnSpc>
              <a:spcBef>
                <a:spcPts val="529"/>
              </a:spcBef>
              <a:buChar char="–"/>
              <a:tabLst>
                <a:tab pos="767548" algn="l"/>
              </a:tabLst>
            </a:pPr>
            <a:r>
              <a:rPr sz="2206" i="1" dirty="0">
                <a:latin typeface="Arial"/>
                <a:cs typeface="Arial"/>
              </a:rPr>
              <a:t>je</a:t>
            </a:r>
            <a:r>
              <a:rPr sz="2206" i="1" spc="221" dirty="0">
                <a:latin typeface="Arial"/>
                <a:cs typeface="Arial"/>
              </a:rPr>
              <a:t>  </a:t>
            </a:r>
            <a:r>
              <a:rPr sz="2206" i="1" dirty="0">
                <a:latin typeface="Arial"/>
                <a:cs typeface="Arial"/>
              </a:rPr>
              <a:t>svařovací</a:t>
            </a:r>
            <a:r>
              <a:rPr sz="2206" i="1" spc="225" dirty="0">
                <a:latin typeface="Arial"/>
                <a:cs typeface="Arial"/>
              </a:rPr>
              <a:t>  </a:t>
            </a:r>
            <a:r>
              <a:rPr sz="2206" i="1" dirty="0">
                <a:latin typeface="Arial"/>
                <a:cs typeface="Arial"/>
              </a:rPr>
              <a:t>materiál</a:t>
            </a:r>
            <a:r>
              <a:rPr sz="2206" i="1" spc="232" dirty="0">
                <a:latin typeface="Arial"/>
                <a:cs typeface="Arial"/>
              </a:rPr>
              <a:t>  </a:t>
            </a:r>
            <a:r>
              <a:rPr sz="2206" i="1" dirty="0">
                <a:latin typeface="Arial"/>
                <a:cs typeface="Arial"/>
              </a:rPr>
              <a:t>nebo</a:t>
            </a:r>
            <a:r>
              <a:rPr sz="2206" i="1" spc="225" dirty="0">
                <a:latin typeface="Arial"/>
                <a:cs typeface="Arial"/>
              </a:rPr>
              <a:t>  </a:t>
            </a:r>
            <a:r>
              <a:rPr sz="2206" i="1" dirty="0">
                <a:latin typeface="Arial"/>
                <a:cs typeface="Arial"/>
              </a:rPr>
              <a:t>kombinace</a:t>
            </a:r>
            <a:r>
              <a:rPr sz="2206" i="1" spc="225" dirty="0">
                <a:latin typeface="Arial"/>
                <a:cs typeface="Arial"/>
              </a:rPr>
              <a:t>  </a:t>
            </a:r>
            <a:r>
              <a:rPr sz="2206" i="1" dirty="0">
                <a:latin typeface="Arial"/>
                <a:cs typeface="Arial"/>
              </a:rPr>
              <a:t>svařovacích</a:t>
            </a:r>
            <a:r>
              <a:rPr sz="2206" i="1" spc="237" dirty="0">
                <a:latin typeface="Arial"/>
                <a:cs typeface="Arial"/>
              </a:rPr>
              <a:t>  </a:t>
            </a:r>
            <a:r>
              <a:rPr sz="2206" i="1" spc="-11" dirty="0">
                <a:latin typeface="Arial"/>
                <a:cs typeface="Arial"/>
              </a:rPr>
              <a:t>materiálů, </a:t>
            </a:r>
            <a:r>
              <a:rPr sz="2206" i="1" dirty="0">
                <a:latin typeface="Arial"/>
                <a:cs typeface="Arial"/>
              </a:rPr>
              <a:t>vyzkoušených</a:t>
            </a:r>
            <a:r>
              <a:rPr sz="2206" i="1" spc="88" dirty="0">
                <a:latin typeface="Arial"/>
                <a:cs typeface="Arial"/>
              </a:rPr>
              <a:t>  </a:t>
            </a:r>
            <a:r>
              <a:rPr sz="2206" i="1" dirty="0">
                <a:latin typeface="Arial"/>
                <a:cs typeface="Arial"/>
              </a:rPr>
              <a:t>podle</a:t>
            </a:r>
            <a:r>
              <a:rPr sz="2206" i="1" spc="94" dirty="0">
                <a:latin typeface="Arial"/>
                <a:cs typeface="Arial"/>
              </a:rPr>
              <a:t>  </a:t>
            </a:r>
            <a:r>
              <a:rPr sz="2206" i="1" dirty="0">
                <a:latin typeface="Arial"/>
                <a:cs typeface="Arial"/>
              </a:rPr>
              <a:t>příslušných</a:t>
            </a:r>
            <a:r>
              <a:rPr sz="2206" i="1" spc="88" dirty="0">
                <a:latin typeface="Arial"/>
                <a:cs typeface="Arial"/>
              </a:rPr>
              <a:t>  </a:t>
            </a:r>
            <a:r>
              <a:rPr sz="2206" i="1" dirty="0">
                <a:latin typeface="Arial"/>
                <a:cs typeface="Arial"/>
              </a:rPr>
              <a:t>norem</a:t>
            </a:r>
            <a:r>
              <a:rPr sz="2206" i="1" spc="83" dirty="0">
                <a:latin typeface="Arial"/>
                <a:cs typeface="Arial"/>
              </a:rPr>
              <a:t>  </a:t>
            </a:r>
            <a:r>
              <a:rPr sz="2206" i="1" dirty="0">
                <a:latin typeface="Arial"/>
                <a:cs typeface="Arial"/>
              </a:rPr>
              <a:t>pro</a:t>
            </a:r>
            <a:r>
              <a:rPr sz="2206" i="1" spc="88" dirty="0">
                <a:latin typeface="Arial"/>
                <a:cs typeface="Arial"/>
              </a:rPr>
              <a:t>  </a:t>
            </a:r>
            <a:r>
              <a:rPr sz="2206" i="1" dirty="0">
                <a:latin typeface="Arial"/>
                <a:cs typeface="Arial"/>
              </a:rPr>
              <a:t>zkoušení</a:t>
            </a:r>
            <a:r>
              <a:rPr sz="2206" i="1" spc="77" dirty="0">
                <a:latin typeface="Arial"/>
                <a:cs typeface="Arial"/>
              </a:rPr>
              <a:t>  </a:t>
            </a:r>
            <a:r>
              <a:rPr sz="2206" i="1" spc="-11" dirty="0">
                <a:latin typeface="Arial"/>
                <a:cs typeface="Arial"/>
              </a:rPr>
              <a:t>svařovacího </a:t>
            </a:r>
            <a:r>
              <a:rPr sz="2206" i="1" dirty="0">
                <a:latin typeface="Arial"/>
                <a:cs typeface="Arial"/>
              </a:rPr>
              <a:t>materiálu,</a:t>
            </a:r>
            <a:r>
              <a:rPr sz="2206" i="1" spc="-17" dirty="0">
                <a:latin typeface="Arial"/>
                <a:cs typeface="Arial"/>
              </a:rPr>
              <a:t> </a:t>
            </a:r>
            <a:r>
              <a:rPr sz="2206" i="1" dirty="0">
                <a:latin typeface="Arial"/>
                <a:cs typeface="Arial"/>
              </a:rPr>
              <a:t>dodaného</a:t>
            </a:r>
            <a:r>
              <a:rPr sz="2206" i="1" spc="-6" dirty="0">
                <a:latin typeface="Arial"/>
                <a:cs typeface="Arial"/>
              </a:rPr>
              <a:t> </a:t>
            </a:r>
            <a:r>
              <a:rPr sz="2206" i="1" dirty="0">
                <a:latin typeface="Arial"/>
                <a:cs typeface="Arial"/>
              </a:rPr>
              <a:t>podle</a:t>
            </a:r>
            <a:r>
              <a:rPr sz="2206" i="1" spc="-22" dirty="0">
                <a:latin typeface="Arial"/>
                <a:cs typeface="Arial"/>
              </a:rPr>
              <a:t> </a:t>
            </a:r>
            <a:r>
              <a:rPr sz="2206" i="1" dirty="0">
                <a:latin typeface="Arial"/>
                <a:cs typeface="Arial"/>
              </a:rPr>
              <a:t>technických</a:t>
            </a:r>
            <a:r>
              <a:rPr sz="2206" i="1" spc="-17" dirty="0">
                <a:latin typeface="Arial"/>
                <a:cs typeface="Arial"/>
              </a:rPr>
              <a:t> </a:t>
            </a:r>
            <a:r>
              <a:rPr sz="2206" i="1" dirty="0">
                <a:latin typeface="Arial"/>
                <a:cs typeface="Arial"/>
              </a:rPr>
              <a:t>dodacích</a:t>
            </a:r>
            <a:r>
              <a:rPr sz="2206" i="1" spc="-17" dirty="0">
                <a:latin typeface="Arial"/>
                <a:cs typeface="Arial"/>
              </a:rPr>
              <a:t> </a:t>
            </a:r>
            <a:r>
              <a:rPr sz="2206" i="1" dirty="0">
                <a:latin typeface="Arial"/>
                <a:cs typeface="Arial"/>
              </a:rPr>
              <a:t>předpisů</a:t>
            </a:r>
            <a:r>
              <a:rPr sz="2206" i="1" spc="-17" dirty="0">
                <a:latin typeface="Arial"/>
                <a:cs typeface="Arial"/>
              </a:rPr>
              <a:t> </a:t>
            </a:r>
            <a:r>
              <a:rPr sz="2206" i="1" dirty="0">
                <a:latin typeface="Arial"/>
                <a:cs typeface="Arial"/>
              </a:rPr>
              <a:t>a</a:t>
            </a:r>
            <a:r>
              <a:rPr sz="2206" i="1" spc="-6" dirty="0">
                <a:latin typeface="Arial"/>
                <a:cs typeface="Arial"/>
              </a:rPr>
              <a:t> </a:t>
            </a:r>
            <a:r>
              <a:rPr sz="2206" i="1" spc="-11" dirty="0">
                <a:latin typeface="Arial"/>
                <a:cs typeface="Arial"/>
              </a:rPr>
              <a:t>podmínek </a:t>
            </a:r>
            <a:r>
              <a:rPr sz="2206" i="1" dirty="0">
                <a:latin typeface="Arial"/>
                <a:cs typeface="Arial"/>
              </a:rPr>
              <a:t>(TDP).</a:t>
            </a:r>
            <a:r>
              <a:rPr sz="2206" i="1" spc="-50" dirty="0">
                <a:latin typeface="Arial"/>
                <a:cs typeface="Arial"/>
              </a:rPr>
              <a:t> </a:t>
            </a:r>
            <a:r>
              <a:rPr sz="2206" i="1" dirty="0">
                <a:latin typeface="Arial"/>
                <a:cs typeface="Arial"/>
              </a:rPr>
              <a:t>Dokládá</a:t>
            </a:r>
            <a:r>
              <a:rPr sz="2206" i="1" spc="-22" dirty="0">
                <a:latin typeface="Arial"/>
                <a:cs typeface="Arial"/>
              </a:rPr>
              <a:t> </a:t>
            </a:r>
            <a:r>
              <a:rPr sz="2206" i="1" dirty="0">
                <a:latin typeface="Arial"/>
                <a:cs typeface="Arial"/>
              </a:rPr>
              <a:t>se</a:t>
            </a:r>
            <a:r>
              <a:rPr sz="2206" i="1" spc="-28" dirty="0">
                <a:latin typeface="Arial"/>
                <a:cs typeface="Arial"/>
              </a:rPr>
              <a:t> </a:t>
            </a:r>
            <a:r>
              <a:rPr sz="2206" i="1" dirty="0">
                <a:latin typeface="Arial"/>
                <a:cs typeface="Arial"/>
              </a:rPr>
              <a:t>protokolem</a:t>
            </a:r>
            <a:r>
              <a:rPr sz="2206" i="1" spc="-55" dirty="0">
                <a:latin typeface="Arial"/>
                <a:cs typeface="Arial"/>
              </a:rPr>
              <a:t> </a:t>
            </a:r>
            <a:r>
              <a:rPr sz="2206" i="1" spc="-11" dirty="0">
                <a:latin typeface="Arial"/>
                <a:cs typeface="Arial"/>
              </a:rPr>
              <a:t>WPQR.</a:t>
            </a:r>
            <a:endParaRPr sz="2206">
              <a:latin typeface="Arial"/>
              <a:cs typeface="Arial"/>
            </a:endParaRPr>
          </a:p>
        </p:txBody>
      </p:sp>
    </p:spTree>
    <p:extLst>
      <p:ext uri="{BB962C8B-B14F-4D97-AF65-F5344CB8AC3E}">
        <p14:creationId xmlns:p14="http://schemas.microsoft.com/office/powerpoint/2010/main" val="1734407355"/>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10"/>
          <p:cNvPicPr/>
          <p:nvPr/>
        </p:nvPicPr>
        <p:blipFill>
          <a:blip r:embed="rId2" cstate="print"/>
          <a:stretch>
            <a:fillRect/>
          </a:stretch>
        </p:blipFill>
        <p:spPr>
          <a:xfrm>
            <a:off x="5267709" y="131088"/>
            <a:ext cx="4922575" cy="7223362"/>
          </a:xfrm>
          <a:prstGeom prst="rect">
            <a:avLst/>
          </a:prstGeom>
        </p:spPr>
      </p:pic>
      <p:sp>
        <p:nvSpPr>
          <p:cNvPr id="11" name="object 11"/>
          <p:cNvSpPr txBox="1"/>
          <p:nvPr/>
        </p:nvSpPr>
        <p:spPr>
          <a:xfrm>
            <a:off x="391632" y="1695901"/>
            <a:ext cx="4400458" cy="354302"/>
          </a:xfrm>
          <a:prstGeom prst="rect">
            <a:avLst/>
          </a:prstGeom>
        </p:spPr>
        <p:txBody>
          <a:bodyPr vert="horz" wrap="square" lIns="0" tIns="14706" rIns="0" bIns="0" rtlCol="0">
            <a:spAutoFit/>
          </a:bodyPr>
          <a:lstStyle/>
          <a:p>
            <a:pPr marL="14007">
              <a:spcBef>
                <a:spcPts val="116"/>
              </a:spcBef>
            </a:pPr>
            <a:r>
              <a:rPr sz="2206" b="1" i="1" dirty="0">
                <a:latin typeface="Arial"/>
                <a:cs typeface="Arial"/>
              </a:rPr>
              <a:t>Welding</a:t>
            </a:r>
            <a:r>
              <a:rPr sz="2206" b="1" i="1" spc="-55" dirty="0">
                <a:latin typeface="Arial"/>
                <a:cs typeface="Arial"/>
              </a:rPr>
              <a:t> </a:t>
            </a:r>
            <a:r>
              <a:rPr sz="2206" b="1" i="1" dirty="0">
                <a:latin typeface="Arial"/>
                <a:cs typeface="Arial"/>
              </a:rPr>
              <a:t>Procedure</a:t>
            </a:r>
            <a:r>
              <a:rPr sz="2206" b="1" i="1" spc="-50" dirty="0">
                <a:latin typeface="Arial"/>
                <a:cs typeface="Arial"/>
              </a:rPr>
              <a:t> </a:t>
            </a:r>
            <a:r>
              <a:rPr sz="2206" b="1" i="1" spc="-11" dirty="0">
                <a:latin typeface="Arial"/>
                <a:cs typeface="Arial"/>
              </a:rPr>
              <a:t>Specification</a:t>
            </a:r>
            <a:endParaRPr sz="2206">
              <a:latin typeface="Arial"/>
              <a:cs typeface="Arial"/>
            </a:endParaRPr>
          </a:p>
        </p:txBody>
      </p:sp>
      <p:sp>
        <p:nvSpPr>
          <p:cNvPr id="12" name="object 12"/>
          <p:cNvSpPr txBox="1"/>
          <p:nvPr/>
        </p:nvSpPr>
        <p:spPr>
          <a:xfrm>
            <a:off x="391632" y="3040686"/>
            <a:ext cx="4103546" cy="2537720"/>
          </a:xfrm>
          <a:prstGeom prst="rect">
            <a:avLst/>
          </a:prstGeom>
        </p:spPr>
        <p:txBody>
          <a:bodyPr vert="horz" wrap="square" lIns="0" tIns="14706" rIns="0" bIns="0" rtlCol="0">
            <a:spAutoFit/>
          </a:bodyPr>
          <a:lstStyle/>
          <a:p>
            <a:pPr marL="392178" indent="-378171">
              <a:spcBef>
                <a:spcPts val="116"/>
              </a:spcBef>
              <a:buFont typeface="Wingdings"/>
              <a:buChar char=""/>
              <a:tabLst>
                <a:tab pos="391477" algn="l"/>
                <a:tab pos="392178" algn="l"/>
              </a:tabLst>
            </a:pPr>
            <a:r>
              <a:rPr sz="2206" b="1" i="1" dirty="0">
                <a:latin typeface="Arial"/>
                <a:cs typeface="Arial"/>
              </a:rPr>
              <a:t>ČSN</a:t>
            </a:r>
            <a:r>
              <a:rPr sz="2206" b="1" i="1" spc="-17" dirty="0">
                <a:latin typeface="Arial"/>
                <a:cs typeface="Arial"/>
              </a:rPr>
              <a:t> </a:t>
            </a:r>
            <a:r>
              <a:rPr sz="2206" b="1" i="1" dirty="0">
                <a:latin typeface="Arial"/>
                <a:cs typeface="Arial"/>
              </a:rPr>
              <a:t>EN</a:t>
            </a:r>
            <a:r>
              <a:rPr sz="2206" b="1" i="1" spc="-6" dirty="0">
                <a:latin typeface="Arial"/>
                <a:cs typeface="Arial"/>
              </a:rPr>
              <a:t> </a:t>
            </a:r>
            <a:r>
              <a:rPr sz="2206" b="1" i="1" dirty="0">
                <a:latin typeface="Arial"/>
                <a:cs typeface="Arial"/>
              </a:rPr>
              <a:t>ISO</a:t>
            </a:r>
            <a:r>
              <a:rPr sz="2206" b="1" i="1" spc="-22" dirty="0">
                <a:latin typeface="Arial"/>
                <a:cs typeface="Arial"/>
              </a:rPr>
              <a:t> </a:t>
            </a:r>
            <a:r>
              <a:rPr sz="2206" b="1" i="1" dirty="0">
                <a:latin typeface="Arial"/>
                <a:cs typeface="Arial"/>
              </a:rPr>
              <a:t>15</a:t>
            </a:r>
            <a:r>
              <a:rPr sz="2206" b="1" i="1" spc="-11" dirty="0">
                <a:latin typeface="Arial"/>
                <a:cs typeface="Arial"/>
              </a:rPr>
              <a:t> </a:t>
            </a:r>
            <a:r>
              <a:rPr sz="2206" b="1" i="1" spc="-28" dirty="0">
                <a:latin typeface="Arial"/>
                <a:cs typeface="Arial"/>
              </a:rPr>
              <a:t>609</a:t>
            </a:r>
            <a:endParaRPr sz="2206">
              <a:latin typeface="Arial"/>
              <a:cs typeface="Arial"/>
            </a:endParaRPr>
          </a:p>
          <a:p>
            <a:pPr marL="14007" marR="138663" algn="just">
              <a:lnSpc>
                <a:spcPts val="2117"/>
              </a:lnSpc>
              <a:spcBef>
                <a:spcPts val="513"/>
              </a:spcBef>
            </a:pPr>
            <a:r>
              <a:rPr sz="2206" i="1" dirty="0">
                <a:latin typeface="Arial"/>
                <a:cs typeface="Arial"/>
              </a:rPr>
              <a:t>Stanovení</a:t>
            </a:r>
            <a:r>
              <a:rPr sz="2206" i="1" spc="-50" dirty="0">
                <a:latin typeface="Arial"/>
                <a:cs typeface="Arial"/>
              </a:rPr>
              <a:t> </a:t>
            </a:r>
            <a:r>
              <a:rPr sz="2206" i="1" dirty="0">
                <a:latin typeface="Arial"/>
                <a:cs typeface="Arial"/>
              </a:rPr>
              <a:t>a</a:t>
            </a:r>
            <a:r>
              <a:rPr sz="2206" i="1" spc="-39" dirty="0">
                <a:latin typeface="Arial"/>
                <a:cs typeface="Arial"/>
              </a:rPr>
              <a:t> </a:t>
            </a:r>
            <a:r>
              <a:rPr sz="2206" i="1" dirty="0">
                <a:latin typeface="Arial"/>
                <a:cs typeface="Arial"/>
              </a:rPr>
              <a:t>kvalifikace</a:t>
            </a:r>
            <a:r>
              <a:rPr sz="2206" i="1" spc="-39" dirty="0">
                <a:latin typeface="Arial"/>
                <a:cs typeface="Arial"/>
              </a:rPr>
              <a:t> </a:t>
            </a:r>
            <a:r>
              <a:rPr sz="2206" i="1" spc="-11" dirty="0">
                <a:latin typeface="Arial"/>
                <a:cs typeface="Arial"/>
              </a:rPr>
              <a:t>postupů </a:t>
            </a:r>
            <a:r>
              <a:rPr sz="2206" i="1" dirty="0">
                <a:latin typeface="Arial"/>
                <a:cs typeface="Arial"/>
              </a:rPr>
              <a:t>svařování</a:t>
            </a:r>
            <a:r>
              <a:rPr sz="2206" i="1" spc="-61" dirty="0">
                <a:latin typeface="Arial"/>
                <a:cs typeface="Arial"/>
              </a:rPr>
              <a:t> </a:t>
            </a:r>
            <a:r>
              <a:rPr sz="2206" i="1" dirty="0">
                <a:latin typeface="Arial"/>
                <a:cs typeface="Arial"/>
              </a:rPr>
              <a:t>kovových</a:t>
            </a:r>
            <a:r>
              <a:rPr sz="2206" i="1" spc="-77" dirty="0">
                <a:latin typeface="Arial"/>
                <a:cs typeface="Arial"/>
              </a:rPr>
              <a:t> </a:t>
            </a:r>
            <a:r>
              <a:rPr sz="2206" i="1" dirty="0">
                <a:latin typeface="Arial"/>
                <a:cs typeface="Arial"/>
              </a:rPr>
              <a:t>materiálů</a:t>
            </a:r>
            <a:r>
              <a:rPr sz="2206" i="1" spc="-6" dirty="0">
                <a:latin typeface="Arial"/>
                <a:cs typeface="Arial"/>
              </a:rPr>
              <a:t> </a:t>
            </a:r>
            <a:r>
              <a:rPr sz="2206" i="1" spc="-55" dirty="0">
                <a:latin typeface="Arial"/>
                <a:cs typeface="Arial"/>
              </a:rPr>
              <a:t>– </a:t>
            </a:r>
            <a:r>
              <a:rPr sz="2206" i="1" dirty="0">
                <a:latin typeface="Arial"/>
                <a:cs typeface="Arial"/>
              </a:rPr>
              <a:t>Stanovení</a:t>
            </a:r>
            <a:r>
              <a:rPr sz="2206" i="1" spc="-66" dirty="0">
                <a:latin typeface="Arial"/>
                <a:cs typeface="Arial"/>
              </a:rPr>
              <a:t> </a:t>
            </a:r>
            <a:r>
              <a:rPr sz="2206" i="1" dirty="0">
                <a:latin typeface="Arial"/>
                <a:cs typeface="Arial"/>
              </a:rPr>
              <a:t>postupu</a:t>
            </a:r>
            <a:r>
              <a:rPr sz="2206" i="1" spc="-61" dirty="0">
                <a:latin typeface="Arial"/>
                <a:cs typeface="Arial"/>
              </a:rPr>
              <a:t> </a:t>
            </a:r>
            <a:r>
              <a:rPr sz="2206" i="1" spc="-11" dirty="0">
                <a:latin typeface="Arial"/>
                <a:cs typeface="Arial"/>
              </a:rPr>
              <a:t>svařování</a:t>
            </a:r>
            <a:endParaRPr sz="2206">
              <a:latin typeface="Arial"/>
              <a:cs typeface="Arial"/>
            </a:endParaRPr>
          </a:p>
          <a:p>
            <a:pPr>
              <a:lnSpc>
                <a:spcPct val="100000"/>
              </a:lnSpc>
            </a:pPr>
            <a:endParaRPr sz="2316">
              <a:latin typeface="Arial"/>
              <a:cs typeface="Arial"/>
            </a:endParaRPr>
          </a:p>
          <a:p>
            <a:pPr marL="14007">
              <a:lnSpc>
                <a:spcPts val="2382"/>
              </a:lnSpc>
            </a:pPr>
            <a:r>
              <a:rPr sz="2206" i="1" dirty="0">
                <a:latin typeface="Arial"/>
                <a:cs typeface="Arial"/>
              </a:rPr>
              <a:t>Část</a:t>
            </a:r>
            <a:r>
              <a:rPr sz="2206" i="1" spc="-33" dirty="0">
                <a:latin typeface="Arial"/>
                <a:cs typeface="Arial"/>
              </a:rPr>
              <a:t> </a:t>
            </a:r>
            <a:r>
              <a:rPr sz="2206" i="1" dirty="0">
                <a:latin typeface="Arial"/>
                <a:cs typeface="Arial"/>
              </a:rPr>
              <a:t>1:</a:t>
            </a:r>
            <a:r>
              <a:rPr sz="2206" i="1" spc="-39" dirty="0">
                <a:latin typeface="Arial"/>
                <a:cs typeface="Arial"/>
              </a:rPr>
              <a:t> </a:t>
            </a:r>
            <a:r>
              <a:rPr sz="2206" i="1" dirty="0">
                <a:latin typeface="Arial"/>
                <a:cs typeface="Arial"/>
              </a:rPr>
              <a:t>Obloukové</a:t>
            </a:r>
            <a:r>
              <a:rPr sz="2206" i="1" spc="-55" dirty="0">
                <a:latin typeface="Arial"/>
                <a:cs typeface="Arial"/>
              </a:rPr>
              <a:t> </a:t>
            </a:r>
            <a:r>
              <a:rPr sz="2206" i="1" dirty="0">
                <a:latin typeface="Arial"/>
                <a:cs typeface="Arial"/>
              </a:rPr>
              <a:t>svařování</a:t>
            </a:r>
            <a:r>
              <a:rPr sz="2206" i="1" spc="-61" dirty="0">
                <a:latin typeface="Arial"/>
                <a:cs typeface="Arial"/>
              </a:rPr>
              <a:t> </a:t>
            </a:r>
            <a:r>
              <a:rPr sz="2206" spc="-28" dirty="0">
                <a:latin typeface="Arial"/>
                <a:cs typeface="Arial"/>
              </a:rPr>
              <a:t>pro</a:t>
            </a:r>
            <a:endParaRPr sz="2206">
              <a:latin typeface="Arial"/>
              <a:cs typeface="Arial"/>
            </a:endParaRPr>
          </a:p>
          <a:p>
            <a:pPr marL="14007">
              <a:lnSpc>
                <a:spcPts val="2382"/>
              </a:lnSpc>
            </a:pPr>
            <a:r>
              <a:rPr sz="2206" dirty="0">
                <a:latin typeface="Arial"/>
                <a:cs typeface="Arial"/>
              </a:rPr>
              <a:t>všechny</a:t>
            </a:r>
            <a:r>
              <a:rPr sz="2206" spc="-44" dirty="0">
                <a:latin typeface="Arial"/>
                <a:cs typeface="Arial"/>
              </a:rPr>
              <a:t> </a:t>
            </a:r>
            <a:r>
              <a:rPr sz="2206" spc="-11" dirty="0">
                <a:latin typeface="Arial"/>
                <a:cs typeface="Arial"/>
              </a:rPr>
              <a:t>svary.</a:t>
            </a:r>
            <a:endParaRPr sz="2206">
              <a:latin typeface="Arial"/>
              <a:cs typeface="Arial"/>
            </a:endParaRPr>
          </a:p>
          <a:p>
            <a:pPr marL="14007"/>
            <a:r>
              <a:rPr sz="2206" i="1" dirty="0">
                <a:latin typeface="Arial"/>
                <a:cs typeface="Arial"/>
              </a:rPr>
              <a:t>Část</a:t>
            </a:r>
            <a:r>
              <a:rPr sz="2206" i="1" spc="-33" dirty="0">
                <a:latin typeface="Arial"/>
                <a:cs typeface="Arial"/>
              </a:rPr>
              <a:t> </a:t>
            </a:r>
            <a:r>
              <a:rPr sz="2206" i="1" dirty="0">
                <a:latin typeface="Arial"/>
                <a:cs typeface="Arial"/>
              </a:rPr>
              <a:t>2:</a:t>
            </a:r>
            <a:r>
              <a:rPr sz="2206" i="1" spc="-39" dirty="0">
                <a:latin typeface="Arial"/>
                <a:cs typeface="Arial"/>
              </a:rPr>
              <a:t> </a:t>
            </a:r>
            <a:r>
              <a:rPr sz="2206" i="1" dirty="0">
                <a:latin typeface="Arial"/>
                <a:cs typeface="Arial"/>
              </a:rPr>
              <a:t>Plamenové</a:t>
            </a:r>
            <a:r>
              <a:rPr sz="2206" i="1" spc="-33" dirty="0">
                <a:latin typeface="Arial"/>
                <a:cs typeface="Arial"/>
              </a:rPr>
              <a:t> </a:t>
            </a:r>
            <a:r>
              <a:rPr sz="2206" i="1" spc="-11" dirty="0">
                <a:latin typeface="Arial"/>
                <a:cs typeface="Arial"/>
              </a:rPr>
              <a:t>svařování</a:t>
            </a:r>
            <a:endParaRPr sz="2206">
              <a:latin typeface="Arial"/>
              <a:cs typeface="Arial"/>
            </a:endParaRPr>
          </a:p>
        </p:txBody>
      </p:sp>
      <p:sp>
        <p:nvSpPr>
          <p:cNvPr id="13" name="object 13"/>
          <p:cNvSpPr txBox="1">
            <a:spLocks noGrp="1"/>
          </p:cNvSpPr>
          <p:nvPr>
            <p:ph type="title"/>
          </p:nvPr>
        </p:nvSpPr>
        <p:spPr>
          <a:xfrm>
            <a:off x="391631" y="775582"/>
            <a:ext cx="936252" cy="514021"/>
          </a:xfrm>
          <a:prstGeom prst="rect">
            <a:avLst/>
          </a:prstGeom>
        </p:spPr>
        <p:txBody>
          <a:bodyPr vert="horz" wrap="square" lIns="0" tIns="13305" rIns="0" bIns="0" rtlCol="0">
            <a:spAutoFit/>
          </a:bodyPr>
          <a:lstStyle/>
          <a:p>
            <a:pPr marL="14007">
              <a:spcBef>
                <a:spcPts val="105"/>
              </a:spcBef>
            </a:pPr>
            <a:r>
              <a:rPr sz="3253" i="1" spc="-121" dirty="0">
                <a:solidFill>
                  <a:srgbClr val="FF3300"/>
                </a:solidFill>
                <a:latin typeface="Tahoma"/>
                <a:cs typeface="Tahoma"/>
              </a:rPr>
              <a:t>WPS</a:t>
            </a:r>
            <a:endParaRPr sz="3253">
              <a:latin typeface="Tahoma"/>
              <a:cs typeface="Tahoma"/>
            </a:endParaRPr>
          </a:p>
        </p:txBody>
      </p:sp>
    </p:spTree>
    <p:extLst>
      <p:ext uri="{BB962C8B-B14F-4D97-AF65-F5344CB8AC3E}">
        <p14:creationId xmlns:p14="http://schemas.microsoft.com/office/powerpoint/2010/main" val="27105992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3231</TotalTime>
  <Words>22257</Words>
  <Application>Microsoft Office PowerPoint</Application>
  <PresentationFormat>Vlastní</PresentationFormat>
  <Paragraphs>2703</Paragraphs>
  <Slides>353</Slides>
  <Notes>0</Notes>
  <HiddenSlides>0</HiddenSlides>
  <MMClips>0</MMClips>
  <ScaleCrop>false</ScaleCrop>
  <HeadingPairs>
    <vt:vector size="8" baseType="variant">
      <vt:variant>
        <vt:lpstr>Použitá písma</vt:lpstr>
      </vt:variant>
      <vt:variant>
        <vt:i4>9</vt:i4>
      </vt:variant>
      <vt:variant>
        <vt:lpstr>Motiv</vt:lpstr>
      </vt:variant>
      <vt:variant>
        <vt:i4>1</vt:i4>
      </vt:variant>
      <vt:variant>
        <vt:lpstr>Vložené servery OLE</vt:lpstr>
      </vt:variant>
      <vt:variant>
        <vt:i4>1</vt:i4>
      </vt:variant>
      <vt:variant>
        <vt:lpstr>Nadpisy snímků</vt:lpstr>
      </vt:variant>
      <vt:variant>
        <vt:i4>353</vt:i4>
      </vt:variant>
    </vt:vector>
  </HeadingPairs>
  <TitlesOfParts>
    <vt:vector size="364" baseType="lpstr">
      <vt:lpstr>MS Gothic</vt:lpstr>
      <vt:lpstr>Arial</vt:lpstr>
      <vt:lpstr>Calibri</vt:lpstr>
      <vt:lpstr>Calibri Light</vt:lpstr>
      <vt:lpstr>Cambria Math</vt:lpstr>
      <vt:lpstr>Symbol</vt:lpstr>
      <vt:lpstr>Tahoma</vt:lpstr>
      <vt:lpstr>Times New Roman</vt:lpstr>
      <vt:lpstr>Wingdings</vt:lpstr>
      <vt:lpstr>Office Theme</vt:lpstr>
      <vt:lpstr>Rastrový obrázek</vt:lpstr>
      <vt:lpstr>Prezentace aplikace PowerPoint</vt:lpstr>
      <vt:lpstr>Prezentace aplikace PowerPoint</vt:lpstr>
      <vt:lpstr> Hybridní metody svařování Sv. el. Obloukem,  orbitální svařování  Svařování plazmou  Svařování laserem Svařování el.paprskem Svařování x pájení Svařitelnost Svařování el.odporem        </vt:lpstr>
      <vt:lpstr>1. Hybridní metody svařování</vt:lpstr>
      <vt:lpstr>Výhody a nedostatky dílčích metod</vt:lpstr>
      <vt:lpstr>Hybridní metody</vt:lpstr>
      <vt:lpstr>Výhodou metody LaserHybrid</vt:lpstr>
      <vt:lpstr>Laser + elektrický oblouk (LaserHybrid) </vt:lpstr>
      <vt:lpstr>Laser + elektrický oblouk</vt:lpstr>
      <vt:lpstr>Laser + elektrický oblouk</vt:lpstr>
      <vt:lpstr>Plazma + laser (PALW)</vt:lpstr>
      <vt:lpstr>Výhody PALW</vt:lpstr>
      <vt:lpstr>Porovnání vzhledu výsledných svarů</vt:lpstr>
      <vt:lpstr>Použití </vt:lpstr>
      <vt:lpstr>Plazma + MIG</vt:lpstr>
      <vt:lpstr>Výhody metody</vt:lpstr>
      <vt:lpstr>Srovnání hloubky svaru a housenek PLAZMA + TIG</vt:lpstr>
      <vt:lpstr>TIG + MIG Princip metody</vt:lpstr>
      <vt:lpstr>Výhody metody TIG</vt:lpstr>
      <vt:lpstr>MIG + TIG</vt:lpstr>
      <vt:lpstr>Doporučená a použitá literatura:</vt:lpstr>
      <vt:lpstr>   Děkuji za pozornost</vt:lpstr>
      <vt:lpstr>2. Svařování el. obloukem v ochranných atmosférách MIG, MAG, TIG</vt:lpstr>
      <vt:lpstr>Ochrana svarové lázně</vt:lpstr>
      <vt:lpstr>Úloha ochranných atmosfér</vt:lpstr>
      <vt:lpstr>Úloha ochranných atmosfér</vt:lpstr>
      <vt:lpstr>Metody svařování el. obloukem v ochranných atmosférách</vt:lpstr>
      <vt:lpstr>SVAŘOVÁNÍ METODOU MIG/MAG</vt:lpstr>
      <vt:lpstr>ZNAČENÍ METODY dle normy ČSN EN ISO 4063</vt:lpstr>
      <vt:lpstr>Princip svařování MAG (135) / MIG (131)</vt:lpstr>
      <vt:lpstr>Řez koncovou částí hořáku</vt:lpstr>
      <vt:lpstr>SVAŘOVACÍ HOŘÁK</vt:lpstr>
      <vt:lpstr>OXID UHLIČITÝ – CO2</vt:lpstr>
      <vt:lpstr>OXID UHLIČITÝ – CO2</vt:lpstr>
      <vt:lpstr>OXID UHLIČITÝ – CO2</vt:lpstr>
      <vt:lpstr>OXID UHLIČITÝ – CO2</vt:lpstr>
      <vt:lpstr>Metalurgické reakce</vt:lpstr>
      <vt:lpstr>Metalurgické reakce</vt:lpstr>
      <vt:lpstr>Vliv správné volby PM a ochranného plynu</vt:lpstr>
      <vt:lpstr>SMĚSNÉ PLYNY</vt:lpstr>
      <vt:lpstr>Příměsi směsných a formacích plynů</vt:lpstr>
      <vt:lpstr>Příměsi směsných a formacích plynů</vt:lpstr>
      <vt:lpstr>Vlastnosti jednotlivých komponent</vt:lpstr>
      <vt:lpstr>Vlastnosti jednotlivých komponent</vt:lpstr>
      <vt:lpstr>VÝHODY SVAŘOVÁNÍ MIG/MAG</vt:lpstr>
      <vt:lpstr>Ukázky svarových spojů</vt:lpstr>
      <vt:lpstr>Automatizace a robotizace</vt:lpstr>
      <vt:lpstr>MIG pájení</vt:lpstr>
      <vt:lpstr>Svařování plněnou elektrodou s vlastní ochrannou</vt:lpstr>
      <vt:lpstr>Svařování trubičkovou elektrodou s vlastní ochrannou</vt:lpstr>
      <vt:lpstr>MOG svařování</vt:lpstr>
      <vt:lpstr>Typy náplní plněných elektrod</vt:lpstr>
      <vt:lpstr>Typy náplní</vt:lpstr>
      <vt:lpstr>TIG SVAŘOVÁNÍ PRINCIP METODY</vt:lpstr>
      <vt:lpstr>Princip svařování TIG, WIG (141)</vt:lpstr>
      <vt:lpstr>Broušení wolframových elektrod</vt:lpstr>
      <vt:lpstr>PŘÍDAVNÉ MATERIÁLY – plné dráty, trubičky</vt:lpstr>
      <vt:lpstr>ARGON - Ar</vt:lpstr>
      <vt:lpstr>HELIUM - He</vt:lpstr>
      <vt:lpstr>HELIUM - He</vt:lpstr>
      <vt:lpstr>VÝHODY SVAŘOVÁNÍ TIG (WIG)</vt:lpstr>
      <vt:lpstr>Části elektrického oblouku</vt:lpstr>
      <vt:lpstr>Úbytek napětí na oblouku</vt:lpstr>
      <vt:lpstr>Vliv polarity na rozložení tepla</vt:lpstr>
      <vt:lpstr>Svařování TIG „horkým drátem“</vt:lpstr>
      <vt:lpstr>Svařování TIG do úzkého úkosu</vt:lpstr>
      <vt:lpstr>Prezentace aplikace PowerPoint</vt:lpstr>
      <vt:lpstr>2. Orbitální svařování el. obloukem </vt:lpstr>
      <vt:lpstr>Historie orbitálního svařování</vt:lpstr>
      <vt:lpstr>Princip orbitálního svařování</vt:lpstr>
      <vt:lpstr>Druhy svařovacích technologií pro orbitální svařování </vt:lpstr>
      <vt:lpstr>Systém orbitálního svařování</vt:lpstr>
      <vt:lpstr>Výhody metody</vt:lpstr>
      <vt:lpstr>Nevýhody metody</vt:lpstr>
      <vt:lpstr>Svařovací hlavy</vt:lpstr>
      <vt:lpstr>Otevřené svařovací hlavy </vt:lpstr>
      <vt:lpstr>zavřená svařovací orbitální hlava</vt:lpstr>
      <vt:lpstr>Otevřené svařovací hlavy</vt:lpstr>
      <vt:lpstr>   Děkuji za pozornost</vt:lpstr>
      <vt:lpstr>PLAZMOVÉ SVAŘOVÁNÍ</vt:lpstr>
      <vt:lpstr>ELEKTRICKÝ OBLOUK</vt:lpstr>
      <vt:lpstr>Plazma</vt:lpstr>
      <vt:lpstr>Plazma</vt:lpstr>
      <vt:lpstr>Plazma</vt:lpstr>
      <vt:lpstr>Plazma</vt:lpstr>
      <vt:lpstr>Plazma elektrického oblouku</vt:lpstr>
      <vt:lpstr>Plazmové svařování</vt:lpstr>
      <vt:lpstr>Plazma elektrického oblouku</vt:lpstr>
      <vt:lpstr>Plazma elektrického oblouku</vt:lpstr>
      <vt:lpstr>Druhy používaných plynů</vt:lpstr>
      <vt:lpstr>Druhy používaných plynů</vt:lpstr>
      <vt:lpstr>Druhy používaných plynů</vt:lpstr>
      <vt:lpstr>Druhy používaných ochranných plynů</vt:lpstr>
      <vt:lpstr>Plazmové svařování – princip metody</vt:lpstr>
      <vt:lpstr>Porovnání TIG a Plazmového svařování</vt:lpstr>
      <vt:lpstr>Plazmové svařování - rozložení teplot</vt:lpstr>
      <vt:lpstr>Teploty plazmového oblouku</vt:lpstr>
      <vt:lpstr>Plazmové svařování – průřez svaru</vt:lpstr>
      <vt:lpstr>Porovnání TIG a Plazmového svařování</vt:lpstr>
      <vt:lpstr>Schéma plazmové svařování</vt:lpstr>
      <vt:lpstr>Plazmové svařování – princip metody</vt:lpstr>
      <vt:lpstr>Plazmové svařování – ruční hořák</vt:lpstr>
      <vt:lpstr>Způsoby plazmového svařování</vt:lpstr>
      <vt:lpstr>Svařování mikroplazmou</vt:lpstr>
      <vt:lpstr>Svařování průvarové - keyhole welding</vt:lpstr>
      <vt:lpstr>Svařování metodou průchozího paprsku- keyholing</vt:lpstr>
      <vt:lpstr>Parametry svařování</vt:lpstr>
      <vt:lpstr>Výhody plazmového svařování</vt:lpstr>
      <vt:lpstr>Oblasti použití plazmového svařování</vt:lpstr>
      <vt:lpstr>Způsoby zapojení plazmových hořáků</vt:lpstr>
      <vt:lpstr>Typy plazmových oblouků</vt:lpstr>
      <vt:lpstr>Schéma plazmové svařování</vt:lpstr>
      <vt:lpstr>Způsoby plazmového svařování</vt:lpstr>
      <vt:lpstr>Svařování mikroplazmou</vt:lpstr>
      <vt:lpstr>Upnutí součástí při svařování mikroplazmou</vt:lpstr>
      <vt:lpstr>Schéma svařování mikroplazmovým obloukem</vt:lpstr>
      <vt:lpstr>Svařování metodou průchozího paprsku- keyholing</vt:lpstr>
      <vt:lpstr>Parametry svařování</vt:lpstr>
      <vt:lpstr>Výhody plazmového svařování</vt:lpstr>
      <vt:lpstr>Oblasti použití plazmového svařování</vt:lpstr>
      <vt:lpstr>Plazmové řezání</vt:lpstr>
      <vt:lpstr>Plazmové řezání – popis metody</vt:lpstr>
      <vt:lpstr>Druhy řezacích plazem</vt:lpstr>
      <vt:lpstr>Druhy řezacích plazem</vt:lpstr>
      <vt:lpstr>Princip řezání</vt:lpstr>
      <vt:lpstr>Princip řezání</vt:lpstr>
      <vt:lpstr>Prezentace aplikace PowerPoint</vt:lpstr>
      <vt:lpstr>Řezací hořáky</vt:lpstr>
      <vt:lpstr>Technologické možnosti a omezení řezání plazmou</vt:lpstr>
      <vt:lpstr>Technologické možnosti a omezení řezání plazmou</vt:lpstr>
      <vt:lpstr>Kvalita řezu</vt:lpstr>
      <vt:lpstr>Prezentace aplikace PowerPoint</vt:lpstr>
      <vt:lpstr>Prezentace aplikace PowerPoint</vt:lpstr>
      <vt:lpstr>Nový proces stabilizace plazmy – vodní parou</vt:lpstr>
      <vt:lpstr>Výhody plazmového řezání</vt:lpstr>
      <vt:lpstr>Nevýhody plazmového řezání</vt:lpstr>
      <vt:lpstr>Prezentace aplikace PowerPoint</vt:lpstr>
      <vt:lpstr>4. Svařování laserem</vt:lpstr>
      <vt:lpstr>LASER - DEFINICE</vt:lpstr>
      <vt:lpstr>KONSTRUKCE REZONÁTORU LASERU</vt:lpstr>
      <vt:lpstr>KONSTRUKCE REZONÁTORU LASERU</vt:lpstr>
      <vt:lpstr>KONSTRUKCE REZONÁTRU PEVNOLÁTKOVÉ LASERY</vt:lpstr>
      <vt:lpstr>VLASTNOSTI LASEROVÉHO SVĚTLA</vt:lpstr>
      <vt:lpstr>Dokonalá možnost ovládání paprsku Prostorové zaostření paprsku</vt:lpstr>
      <vt:lpstr>ZDROJE ELEKTROMAGNETICKÉHO ZÁŘENÍ</vt:lpstr>
      <vt:lpstr>Vlastnosti laserového záření</vt:lpstr>
      <vt:lpstr>Vlastnosti laserového záření</vt:lpstr>
      <vt:lpstr>Způsoby přenosu laserového svazku</vt:lpstr>
      <vt:lpstr>ZPŮSOBY PŘENOSU a ZAOSTŘENÍ (FOKUSACE) SVAZKU</vt:lpstr>
      <vt:lpstr>Fokusace laserového svazku</vt:lpstr>
      <vt:lpstr>Srovnání laserů – kvalita paprsku</vt:lpstr>
      <vt:lpstr>Příčné módy – rozdělení energie záření v rezonátoru</vt:lpstr>
      <vt:lpstr>Výhody a Použití laserových systémů</vt:lpstr>
      <vt:lpstr>Interakce laserového záření s materiálem</vt:lpstr>
      <vt:lpstr>Interakce laserového záření s materiálem</vt:lpstr>
      <vt:lpstr>Prezentace aplikace PowerPoint</vt:lpstr>
      <vt:lpstr>Prezentace aplikace PowerPoint</vt:lpstr>
      <vt:lpstr>TYPY LASERŮ</vt:lpstr>
      <vt:lpstr>TYPY LASERŮ</vt:lpstr>
      <vt:lpstr>Prezentace aplikace PowerPoint</vt:lpstr>
      <vt:lpstr>Pevnolátkový laser : Nd3+:YAG LASER</vt:lpstr>
      <vt:lpstr>Schéma pevnolátkového laseru</vt:lpstr>
      <vt:lpstr>Nd3+:YAG LASER (pevnolátkový)</vt:lpstr>
      <vt:lpstr>Nd3+:YAG LASER (pevnolátkový)</vt:lpstr>
      <vt:lpstr>Příklady pevnolátkových laserových systémů</vt:lpstr>
      <vt:lpstr>Příklady pevnolátkových laserových systémů</vt:lpstr>
      <vt:lpstr>Plynové lasery - CO2</vt:lpstr>
      <vt:lpstr>Plynové lasery - CO2</vt:lpstr>
      <vt:lpstr>Plynové lasery - CO2</vt:lpstr>
      <vt:lpstr>CO2 LASER (plynný)</vt:lpstr>
      <vt:lpstr>CO2 LASER (plynný)</vt:lpstr>
      <vt:lpstr>Příklady plynových laserových systémů</vt:lpstr>
      <vt:lpstr>SLAB Laser</vt:lpstr>
      <vt:lpstr>POLOVODIČOVÝ LASER</vt:lpstr>
      <vt:lpstr>DIODOVÝ LASER</vt:lpstr>
      <vt:lpstr>Nové typy konstrukce LASERů</vt:lpstr>
      <vt:lpstr>Diskový laser</vt:lpstr>
      <vt:lpstr>Diskový laser</vt:lpstr>
      <vt:lpstr>Vláknový laser</vt:lpstr>
      <vt:lpstr>Vláknový laser</vt:lpstr>
      <vt:lpstr>Porovnání parametrů nejpouživaněších laserů</vt:lpstr>
      <vt:lpstr>APLIKACE LASERŮ</vt:lpstr>
      <vt:lpstr>METODY SVAŘOVÁNÍ LASEREM</vt:lpstr>
      <vt:lpstr>SVAŘOVÁNÍ LASEREM</vt:lpstr>
      <vt:lpstr>SVAŘOVÁNÍ LASEREM</vt:lpstr>
      <vt:lpstr>Porovnání ochranných plynů</vt:lpstr>
      <vt:lpstr>GEOMETRIE SVARU PŘI PROCESU SVAŘOVÁNÍ</vt:lpstr>
      <vt:lpstr>TEPELNÝ VLIV PAPRSKU PŘI PROCESU SVAŘOVÁNÍ</vt:lpstr>
      <vt:lpstr>Svařování a navařování</vt:lpstr>
      <vt:lpstr>(Mikro) navařování</vt:lpstr>
      <vt:lpstr>VYUŽITÍ SVAŘOVÁNÍ LASEREM V PRŮMYSLU</vt:lpstr>
      <vt:lpstr>VYUŽITÍ SVAŘOVÁNÍ LASEREM V PRŮMYSLU</vt:lpstr>
      <vt:lpstr>TEPELNÉ DĚLENÍ MATERIÁLŮ LASEREM</vt:lpstr>
      <vt:lpstr>PRINCIP ŘEZÁNÍ LASEREM</vt:lpstr>
      <vt:lpstr>TEPELNÉ DĚLENÍ MATERIÁLŮ LASEREM</vt:lpstr>
      <vt:lpstr>METODY ŘEZÁNÍ LASEREM</vt:lpstr>
      <vt:lpstr>PRINCIP ŘEZÁNÍ LASEREM</vt:lpstr>
      <vt:lpstr>Prezentace aplikace PowerPoint</vt:lpstr>
      <vt:lpstr>Řezání a vrtání</vt:lpstr>
      <vt:lpstr>ŘEZÁNÍ LASEREM – BĚŽNÉ MATERIÁLY</vt:lpstr>
      <vt:lpstr>ŘEZÁNÍ LASEREM – SPECIÁLNÍ MATERIÁLY</vt:lpstr>
      <vt:lpstr>ŘEZÁNÍ LASEREM VE 3D</vt:lpstr>
      <vt:lpstr>Popisování, značení a gravírování</vt:lpstr>
      <vt:lpstr>Tepelné zpracování</vt:lpstr>
      <vt:lpstr>Mikro obrábění</vt:lpstr>
      <vt:lpstr>Hybridní technologie</vt:lpstr>
      <vt:lpstr>HYBRIDNÍ SVAŘOVACÍ PROCESY - POROVNÁNÍ</vt:lpstr>
      <vt:lpstr>Prezentace aplikace PowerPoint</vt:lpstr>
      <vt:lpstr>SVAŘOVÁNÍ ELEKTRONOVÝM SVAZKEM</vt:lpstr>
      <vt:lpstr>Svařování elektronovým svazkem</vt:lpstr>
      <vt:lpstr>Princip svařování elektronovým svazkem</vt:lpstr>
      <vt:lpstr>Hustota výkonu vs. tvar svaru</vt:lpstr>
      <vt:lpstr>Emise elektronů</vt:lpstr>
      <vt:lpstr>Typy elektrod</vt:lpstr>
      <vt:lpstr>Urychlení elektronů</vt:lpstr>
      <vt:lpstr>Princip svařování elektronovým svazkem</vt:lpstr>
      <vt:lpstr>Schéma svařování elektronovým svazkem</vt:lpstr>
      <vt:lpstr>Princip fokusace elektronového svazku</vt:lpstr>
      <vt:lpstr>Princip fokusace</vt:lpstr>
      <vt:lpstr>Interakce elektronového svazku</vt:lpstr>
      <vt:lpstr>Horizontální uspořádání zařízení</vt:lpstr>
      <vt:lpstr>Interakce elektronového svazku s materiálem</vt:lpstr>
      <vt:lpstr>Interakce elektronového svazku</vt:lpstr>
      <vt:lpstr>Parametry svařování</vt:lpstr>
      <vt:lpstr>Závislost hloubky průvaru na velikosti vneseného tepla</vt:lpstr>
      <vt:lpstr>Svařitelnost materiálů</vt:lpstr>
      <vt:lpstr>Příklady aplikací</vt:lpstr>
      <vt:lpstr>Příklady aplikací</vt:lpstr>
      <vt:lpstr>Výhody svařování elektronovým svazkem</vt:lpstr>
      <vt:lpstr>Nevýhody svařování elektronovým svazkem</vt:lpstr>
      <vt:lpstr>Bezpečnost a hygiena práce</vt:lpstr>
      <vt:lpstr>Příklady svařovacích zařízení</vt:lpstr>
      <vt:lpstr>Základy P Á J E N Í</vt:lpstr>
      <vt:lpstr>Definice Pájení</vt:lpstr>
      <vt:lpstr>Porovnání technologií: Svařování  x Pájení</vt:lpstr>
      <vt:lpstr>Použití pájení</vt:lpstr>
      <vt:lpstr>Použití pájení</vt:lpstr>
      <vt:lpstr>Použití pájení</vt:lpstr>
      <vt:lpstr>Typy pájených spojů</vt:lpstr>
      <vt:lpstr>Druhy pájených spojů</vt:lpstr>
      <vt:lpstr>Mechanické vlastnosti pájených spojů</vt:lpstr>
      <vt:lpstr>Fyzikální podstata pájení</vt:lpstr>
      <vt:lpstr>Fyzikální podstata pájení - schéma pájeného spoje</vt:lpstr>
      <vt:lpstr>Difúze</vt:lpstr>
      <vt:lpstr>Prezentace aplikace PowerPoint</vt:lpstr>
      <vt:lpstr>Struktura pájeného spoje</vt:lpstr>
      <vt:lpstr>Fyzikální podstata pájení materiálů</vt:lpstr>
      <vt:lpstr>Pracovní teplota pájení</vt:lpstr>
      <vt:lpstr>Fyzikální podstata pájení - Povrchové napětí /N.m-1/</vt:lpstr>
      <vt:lpstr>Fyzikální podstata pájení - Povrchové napětí /N.m-1/</vt:lpstr>
      <vt:lpstr>Fyzikální podstata pájení - Smáčivost</vt:lpstr>
      <vt:lpstr>Fyzikální podstata pájení - Smáčivost</vt:lpstr>
      <vt:lpstr>Fyzikální podstata pájení - Smáčivost</vt:lpstr>
      <vt:lpstr>Fyzikální podstata pájení - Smáčivost</vt:lpstr>
      <vt:lpstr>Fyzikální podstata pájení - Smáčivost</vt:lpstr>
      <vt:lpstr>Fyzikální podstata pájení - Smáčivost</vt:lpstr>
      <vt:lpstr>Fyzikální podstata pájení - Roztékavost</vt:lpstr>
      <vt:lpstr>Fyzikální podstata pájení - Kapilarita (vzlínavost)</vt:lpstr>
      <vt:lpstr>Fyzikální podstata pájení - Kapilarita</vt:lpstr>
      <vt:lpstr>Fyzikální podstata pájení</vt:lpstr>
      <vt:lpstr>Fyzikální podstata pájení</vt:lpstr>
      <vt:lpstr>Výhody pájení X</vt:lpstr>
      <vt:lpstr>Příprava pájených materiálů</vt:lpstr>
      <vt:lpstr>Postup pájení</vt:lpstr>
      <vt:lpstr>Všeobecné požadavky na pájky</vt:lpstr>
      <vt:lpstr>Typy provedení pájek</vt:lpstr>
      <vt:lpstr>Typy provedení pájek</vt:lpstr>
      <vt:lpstr>Problematika zavádění bezolovnatých pájek</vt:lpstr>
      <vt:lpstr>Druhy pájek – tvrdé pájení</vt:lpstr>
      <vt:lpstr>Druhy pájek – tvrdé pájení (dle ČSN EN 1044)</vt:lpstr>
      <vt:lpstr>Druhy pájek – tvrdé pájení (dle ČSN EN 1044)</vt:lpstr>
      <vt:lpstr>Druhy pájek – tvrdé pájení</vt:lpstr>
      <vt:lpstr>Rozdělení tavidel – tvrdé pájení (dle ČSN EN 1045)</vt:lpstr>
      <vt:lpstr>Rozdělení tavidel – tvrdé pájení (dle ČSN EN 1045)</vt:lpstr>
      <vt:lpstr>Příklady tavidel</vt:lpstr>
      <vt:lpstr>Rozdělení metod pájení</vt:lpstr>
      <vt:lpstr>Rozdělení metod pájení</vt:lpstr>
      <vt:lpstr>Rozdělení metod pájení</vt:lpstr>
      <vt:lpstr>Značení metod pájení dle ČSN EN ISO 4063</vt:lpstr>
      <vt:lpstr>Prezentace aplikace PowerPoint</vt:lpstr>
      <vt:lpstr>ODPOROVÉ SVAŘOVÁNÍ</vt:lpstr>
      <vt:lpstr>Odporové svařování</vt:lpstr>
      <vt:lpstr>Rozdělení metod odporového svařování</vt:lpstr>
      <vt:lpstr>Značení metody - Dle normy ČSN EN ISO 4063</vt:lpstr>
      <vt:lpstr>Rozsah základních parametrů (21)</vt:lpstr>
      <vt:lpstr>Odporový ohřev</vt:lpstr>
      <vt:lpstr>Odporový ohřev</vt:lpstr>
      <vt:lpstr>Přechodové a materiálové odpory</vt:lpstr>
      <vt:lpstr>Přechodové a materiálové odpory</vt:lpstr>
      <vt:lpstr>Přechodové a materiálové odpory</vt:lpstr>
      <vt:lpstr>Prezentace aplikace PowerPoint</vt:lpstr>
      <vt:lpstr>Metalurgie svařovacího procesu</vt:lpstr>
      <vt:lpstr>Metalurgie svařovacího procesu</vt:lpstr>
      <vt:lpstr>Předpoklady pro vznik svaru</vt:lpstr>
      <vt:lpstr>Charakteristika procesu (výhody x nevýhody)</vt:lpstr>
      <vt:lpstr>Odporové BODOVÉ svařování</vt:lpstr>
      <vt:lpstr>Princip odporového bodového svařování</vt:lpstr>
      <vt:lpstr>Prezentace aplikace PowerPoint</vt:lpstr>
      <vt:lpstr>Prezentace aplikace PowerPoint</vt:lpstr>
      <vt:lpstr>Prezentace aplikace PowerPoint</vt:lpstr>
      <vt:lpstr>Princip odporového bodového svařování</vt:lpstr>
      <vt:lpstr>Prezentace aplikace PowerPoint</vt:lpstr>
      <vt:lpstr>Prezentace aplikace PowerPoint</vt:lpstr>
      <vt:lpstr>Rozdělení bodového svařování – dle uspořádání elektrod</vt:lpstr>
      <vt:lpstr>Prezentace aplikace PowerPoint</vt:lpstr>
      <vt:lpstr>Mnohabodové odporové svařování</vt:lpstr>
      <vt:lpstr>Svařovací parametry</vt:lpstr>
      <vt:lpstr>Vliv přítlačné síly</vt:lpstr>
      <vt:lpstr>Svařovací režim</vt:lpstr>
      <vt:lpstr>Optimální pásmo pro zhotovení svarových odporových spojů</vt:lpstr>
      <vt:lpstr>Tvrdý svařovací režim</vt:lpstr>
      <vt:lpstr>Měkký svařovací režim</vt:lpstr>
      <vt:lpstr>Časový průběh svařování – Svařovací cyklus</vt:lpstr>
      <vt:lpstr>Časový průběh svařování – Svařovací cyklus</vt:lpstr>
      <vt:lpstr>Prezentace aplikace PowerPoint</vt:lpstr>
      <vt:lpstr>Použití bodového svařování</vt:lpstr>
      <vt:lpstr>Ztráty při odporovém svařování</vt:lpstr>
      <vt:lpstr>Vliv vyložení ramen svař. zdroje</vt:lpstr>
      <vt:lpstr>Odporové ŠVOVÉ svařování</vt:lpstr>
      <vt:lpstr>Svařovací parametry švového svařování</vt:lpstr>
      <vt:lpstr>Modulace průběhu svařovacího proudu</vt:lpstr>
      <vt:lpstr>Použití švového svařování</vt:lpstr>
      <vt:lpstr>Odporové INDUKČNÍ svařování</vt:lpstr>
      <vt:lpstr>Prezentace aplikace PowerPoint</vt:lpstr>
      <vt:lpstr>Prezentace aplikace PowerPoint</vt:lpstr>
      <vt:lpstr>Prezentace aplikace PowerPoint</vt:lpstr>
      <vt:lpstr>Materiály elektrod</vt:lpstr>
      <vt:lpstr>Odporové VÝSTUPKOVÉ svařování</vt:lpstr>
      <vt:lpstr>Typy výstupků</vt:lpstr>
      <vt:lpstr>Princip výstupkového svařování</vt:lpstr>
      <vt:lpstr>Charakter výstupkového svařování</vt:lpstr>
      <vt:lpstr>Charakter výstupkového svařování</vt:lpstr>
      <vt:lpstr>Odporové STYKOVÉ svařování</vt:lpstr>
      <vt:lpstr>Stykové pěchovací svařování</vt:lpstr>
      <vt:lpstr>Stykové pěchovací svařování</vt:lpstr>
      <vt:lpstr>Stykové svařování s odtavením</vt:lpstr>
      <vt:lpstr>Stykové svařování s odtavením</vt:lpstr>
      <vt:lpstr>Stykové svařování s odtavením</vt:lpstr>
      <vt:lpstr>Použití stykového odporového svařování</vt:lpstr>
      <vt:lpstr>Zařízení pro odporové svařování</vt:lpstr>
      <vt:lpstr>Prezentace aplikace PowerPoint</vt:lpstr>
      <vt:lpstr>Materiálová svařitelnost</vt:lpstr>
      <vt:lpstr>Technologická svařitelnost</vt:lpstr>
      <vt:lpstr>Konstrukční svařitelnost</vt:lpstr>
      <vt:lpstr>Svařitelnost musí zabezpečit:</vt:lpstr>
      <vt:lpstr>Hodnocení svařitelnosti – ČSN 05 1309</vt:lpstr>
      <vt:lpstr>Hodnocení svařitelnosti</vt:lpstr>
      <vt:lpstr>Hodnocení svařitelnosti</vt:lpstr>
      <vt:lpstr>Kvalifikace postupu svařování</vt:lpstr>
      <vt:lpstr>Kvalifikace postupu svařování</vt:lpstr>
      <vt:lpstr>Kvalifikace postupu svařování</vt:lpstr>
      <vt:lpstr>Kvalifikace postupu svařování</vt:lpstr>
      <vt:lpstr>WPS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Naďa Holická</dc:creator>
  <cp:lastModifiedBy>Petra Čejková</cp:lastModifiedBy>
  <cp:revision>124</cp:revision>
  <dcterms:created xsi:type="dcterms:W3CDTF">2017-03-15T11:07:40Z</dcterms:created>
  <dcterms:modified xsi:type="dcterms:W3CDTF">2022-04-28T10:40:31Z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2017-03-15T00:00:00Z</vt:filetime>
  </property>
  <property fmtid="{D5CDD505-2E9C-101B-9397-08002B2CF9AE}" pid="3" name="Creator">
    <vt:lpwstr>Adobe InDesign CC 2017 (Windows)</vt:lpwstr>
  </property>
  <property fmtid="{D5CDD505-2E9C-101B-9397-08002B2CF9AE}" pid="4" name="LastSaved">
    <vt:filetime>2017-03-15T00:00:00Z</vt:filetime>
  </property>
</Properties>
</file>